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notesMasters/notesMaster1.xml" ContentType="application/vnd.openxmlformats-officedocument.presentationml.notesMaster+xml"/>
  <Override PartName="/ppt/charts/chart16.xml" ContentType="application/vnd.openxmlformats-officedocument.drawingml.chart+xml"/>
  <Override PartName="/ppt/charts/chart15.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9.xml" ContentType="application/vnd.openxmlformats-officedocument.drawingml.chart+xml"/>
  <Override PartName="/ppt/theme/themeOverride7.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65" r:id="rId2"/>
    <p:sldId id="261" r:id="rId3"/>
    <p:sldId id="288" r:id="rId4"/>
    <p:sldId id="505" r:id="rId5"/>
    <p:sldId id="506" r:id="rId6"/>
    <p:sldId id="507" r:id="rId7"/>
    <p:sldId id="529" r:id="rId8"/>
    <p:sldId id="530" r:id="rId9"/>
    <p:sldId id="523" r:id="rId10"/>
    <p:sldId id="510" r:id="rId11"/>
    <p:sldId id="512" r:id="rId12"/>
    <p:sldId id="524" r:id="rId13"/>
    <p:sldId id="525" r:id="rId14"/>
    <p:sldId id="526" r:id="rId15"/>
    <p:sldId id="527" r:id="rId16"/>
    <p:sldId id="515" r:id="rId17"/>
    <p:sldId id="516" r:id="rId18"/>
    <p:sldId id="522" r:id="rId19"/>
    <p:sldId id="501" r:id="rId20"/>
    <p:sldId id="485" r:id="rId21"/>
    <p:sldId id="497" r:id="rId22"/>
    <p:sldId id="498" r:id="rId23"/>
    <p:sldId id="472" r:id="rId24"/>
    <p:sldId id="456" r:id="rId25"/>
    <p:sldId id="489" r:id="rId26"/>
    <p:sldId id="493" r:id="rId27"/>
    <p:sldId id="473" r:id="rId28"/>
    <p:sldId id="457" r:id="rId29"/>
    <p:sldId id="458" r:id="rId30"/>
    <p:sldId id="474" r:id="rId31"/>
    <p:sldId id="459" r:id="rId32"/>
    <p:sldId id="461" r:id="rId33"/>
    <p:sldId id="460" r:id="rId34"/>
    <p:sldId id="462" r:id="rId35"/>
    <p:sldId id="475" r:id="rId36"/>
    <p:sldId id="464" r:id="rId37"/>
    <p:sldId id="476" r:id="rId38"/>
    <p:sldId id="465" r:id="rId39"/>
    <p:sldId id="467" r:id="rId40"/>
    <p:sldId id="477" r:id="rId41"/>
    <p:sldId id="468" r:id="rId42"/>
    <p:sldId id="479" r:id="rId43"/>
    <p:sldId id="480" r:id="rId44"/>
    <p:sldId id="481" r:id="rId45"/>
    <p:sldId id="482" r:id="rId46"/>
    <p:sldId id="471" r:id="rId47"/>
    <p:sldId id="483" r:id="rId48"/>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0"/>
    <a:srgbClr val="80FF00"/>
    <a:srgbClr val="5D39AD"/>
    <a:srgbClr val="E26C69"/>
    <a:srgbClr val="E05E7D"/>
    <a:srgbClr val="996633"/>
    <a:srgbClr val="2CA59A"/>
    <a:srgbClr val="CAD743"/>
    <a:srgbClr val="54C3F6"/>
    <a:srgbClr val="23BC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snapToObjects="1">
      <p:cViewPr varScale="1">
        <p:scale>
          <a:sx n="72" d="100"/>
          <a:sy n="72" d="100"/>
        </p:scale>
        <p:origin x="606" y="72"/>
      </p:cViewPr>
      <p:guideLst>
        <p:guide orient="horz" pos="1800"/>
        <p:guide pos="2880"/>
      </p:guideLst>
    </p:cSldViewPr>
  </p:slideViewPr>
  <p:outlineViewPr>
    <p:cViewPr>
      <p:scale>
        <a:sx n="33" d="100"/>
        <a:sy n="33" d="100"/>
      </p:scale>
      <p:origin x="0" y="-5160"/>
    </p:cViewPr>
  </p:outlineViewPr>
  <p:notesTextViewPr>
    <p:cViewPr>
      <p:scale>
        <a:sx n="100" d="100"/>
        <a:sy n="100" d="100"/>
      </p:scale>
      <p:origin x="0" y="0"/>
    </p:cViewPr>
  </p:notesTextViewPr>
  <p:sorterViewPr>
    <p:cViewPr varScale="1">
      <p:scale>
        <a:sx n="1" d="1"/>
        <a:sy n="1" d="1"/>
      </p:scale>
      <p:origin x="0" y="-113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orge:Desktop:Presentacio&#769;n%20de%20indicadores:SPI%20Wsh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orge:Desktop:Presentaci&#243;n%20de%20indicadores:SPI%20Wsh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orge:Desktop:Presentaci&#243;n%20de%20indicadores:SPI%20Wsh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P%20v285w:CURSO%20SMS%202015:SPI:SPI%20Wsh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P%20v285w:CURSO%20SMS%202015:SPI:SPI%20Wsh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jorge:Desktop:Presentaci&#243;n%20de%20indicadores:SPI%20Wsht.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jorge:Desktop:Presentaci&#243;n%20de%20indicadores:SPI%20Wsht.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HP%20v285w:CURSO%20SMS%202015:SPI:SPI%20Wsh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P%20v285w:CURSO%20SMS%202015:SPI:SPI%20Wsh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P%20v285w:CURSO%20SMS%202015:SPI:SPI%20Wsh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P%20v285w:CURSO%20SMS%202015:SPI:SPI%20Wsh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HP%20v285w:CURSO%20SMS%202015:SPI:SPI%20Wsh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P%20v285w:CURSO%20SMS%202015:SPI:SPI%20Wsht.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HP%20v285w:CURSO%20SMS%202015:SPI:SPI%20Wsht.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HP%20v285w:CURSO%20SMS%202015:SPI:SPI%20Wsht.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US" sz="1800" dirty="0"/>
              <a:t>Tasa de accidentes por un millon de salidas</a:t>
            </a:r>
          </a:p>
          <a:p>
            <a:pPr>
              <a:defRPr sz="1400"/>
            </a:pPr>
            <a:r>
              <a:rPr lang="en-US" sz="1800" dirty="0"/>
              <a:t>transporte comercial regular con aviones sobre 5700 kg</a:t>
            </a:r>
          </a:p>
        </c:rich>
      </c:tx>
      <c:overlay val="0"/>
      <c:spPr>
        <a:noFill/>
        <a:ln>
          <a:noFill/>
        </a:ln>
        <a:effectLst/>
      </c:spPr>
    </c:title>
    <c:autoTitleDeleted val="0"/>
    <c:plotArea>
      <c:layout/>
      <c:lineChart>
        <c:grouping val="standard"/>
        <c:varyColors val="0"/>
        <c:ser>
          <c:idx val="0"/>
          <c:order val="0"/>
          <c:tx>
            <c:strRef>
              <c:f>Sheet1!$B$3</c:f>
              <c:strCache>
                <c:ptCount val="1"/>
                <c:pt idx="0">
                  <c:v>Accident Rate - SAM</c:v>
                </c:pt>
              </c:strCache>
            </c:strRef>
          </c:tx>
          <c:spPr>
            <a:ln w="28575" cap="rnd">
              <a:solidFill>
                <a:schemeClr val="accent1"/>
              </a:solidFill>
              <a:round/>
            </a:ln>
            <a:effectLst/>
          </c:spPr>
          <c:marker>
            <c:symbol val="none"/>
          </c:marker>
          <c:dLbls>
            <c:dLbl>
              <c:idx val="0"/>
              <c:layout>
                <c:manualLayout>
                  <c:x val="-2.3637972355205192E-2"/>
                  <c:y val="-4.556530189447093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592718899605908E-2"/>
                  <c:y val="-3.905597305240368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2502211988407158E-2"/>
                  <c:y val="-3.254664421033646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1366916936025601E-2"/>
                  <c:y val="-3.905597305240368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366451621609214E-2"/>
                  <c:y val="-4.556530189447096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8411705077208459E-2"/>
                  <c:y val="-5.207463073653824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1366451621608999E-2"/>
                  <c:y val="3.254664421033640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683225810804555E-2"/>
                  <c:y val="3.25466442103363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200">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Sheet1!$C$2:$J$2</c:f>
              <c:numCache>
                <c:formatCode>General</c:formatCode>
                <c:ptCount val="8"/>
                <c:pt idx="0">
                  <c:v>2009</c:v>
                </c:pt>
                <c:pt idx="1">
                  <c:v>2010</c:v>
                </c:pt>
                <c:pt idx="2">
                  <c:v>2011</c:v>
                </c:pt>
                <c:pt idx="3">
                  <c:v>2012</c:v>
                </c:pt>
                <c:pt idx="4">
                  <c:v>2013</c:v>
                </c:pt>
                <c:pt idx="5">
                  <c:v>2014</c:v>
                </c:pt>
                <c:pt idx="6">
                  <c:v>2015</c:v>
                </c:pt>
                <c:pt idx="7">
                  <c:v>2016</c:v>
                </c:pt>
              </c:numCache>
            </c:numRef>
          </c:cat>
          <c:val>
            <c:numRef>
              <c:f>Sheet1!$C$3:$J$3</c:f>
              <c:numCache>
                <c:formatCode>General</c:formatCode>
                <c:ptCount val="8"/>
                <c:pt idx="0">
                  <c:v>7.54</c:v>
                </c:pt>
                <c:pt idx="1">
                  <c:v>5.25</c:v>
                </c:pt>
                <c:pt idx="2">
                  <c:v>5.31</c:v>
                </c:pt>
                <c:pt idx="3">
                  <c:v>4.09</c:v>
                </c:pt>
                <c:pt idx="4">
                  <c:v>3.65</c:v>
                </c:pt>
                <c:pt idx="5">
                  <c:v>3.58</c:v>
                </c:pt>
                <c:pt idx="6">
                  <c:v>1.03</c:v>
                </c:pt>
                <c:pt idx="7">
                  <c:v>3.25</c:v>
                </c:pt>
              </c:numCache>
            </c:numRef>
          </c:val>
          <c:smooth val="0"/>
        </c:ser>
        <c:ser>
          <c:idx val="1"/>
          <c:order val="1"/>
          <c:tx>
            <c:strRef>
              <c:f>Sheet1!$B$4</c:f>
              <c:strCache>
                <c:ptCount val="1"/>
                <c:pt idx="0">
                  <c:v>Accident Rate - World</c:v>
                </c:pt>
              </c:strCache>
            </c:strRef>
          </c:tx>
          <c:spPr>
            <a:ln w="28575" cap="rnd">
              <a:solidFill>
                <a:schemeClr val="accent2"/>
              </a:solidFill>
              <a:round/>
            </a:ln>
            <a:effectLst/>
          </c:spPr>
          <c:marker>
            <c:symbol val="none"/>
          </c:marker>
          <c:dLbls>
            <c:dLbl>
              <c:idx val="0"/>
              <c:layout>
                <c:manualLayout>
                  <c:x val="-2.9547465444006507E-2"/>
                  <c:y val="3.905597305240362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38205012413427E-2"/>
                  <c:y val="4.55653018944709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5457191190016085E-2"/>
                  <c:y val="5.207360564538201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321198166009761E-2"/>
                  <c:y val="3.905597305240368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366451621609214E-2"/>
                  <c:y val="2.603731536826912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5456958532807809E-2"/>
                  <c:y val="3.9055460506825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1366451621608999E-2"/>
                  <c:y val="3.905546050682556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683225810804555E-2"/>
                  <c:y val="-5.207463073653824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Sheet1!$C$2:$J$2</c:f>
              <c:numCache>
                <c:formatCode>General</c:formatCode>
                <c:ptCount val="8"/>
                <c:pt idx="0">
                  <c:v>2009</c:v>
                </c:pt>
                <c:pt idx="1">
                  <c:v>2010</c:v>
                </c:pt>
                <c:pt idx="2">
                  <c:v>2011</c:v>
                </c:pt>
                <c:pt idx="3">
                  <c:v>2012</c:v>
                </c:pt>
                <c:pt idx="4">
                  <c:v>2013</c:v>
                </c:pt>
                <c:pt idx="5">
                  <c:v>2014</c:v>
                </c:pt>
                <c:pt idx="6">
                  <c:v>2015</c:v>
                </c:pt>
                <c:pt idx="7">
                  <c:v>2016</c:v>
                </c:pt>
              </c:numCache>
            </c:numRef>
          </c:cat>
          <c:val>
            <c:numRef>
              <c:f>Sheet1!$C$4:$J$4</c:f>
              <c:numCache>
                <c:formatCode>General</c:formatCode>
                <c:ptCount val="8"/>
                <c:pt idx="0">
                  <c:v>4.07</c:v>
                </c:pt>
                <c:pt idx="1">
                  <c:v>4.3</c:v>
                </c:pt>
                <c:pt idx="2">
                  <c:v>4.07</c:v>
                </c:pt>
                <c:pt idx="3">
                  <c:v>3.17</c:v>
                </c:pt>
                <c:pt idx="4">
                  <c:v>2.87</c:v>
                </c:pt>
                <c:pt idx="5">
                  <c:v>3.03</c:v>
                </c:pt>
                <c:pt idx="6">
                  <c:v>2.78</c:v>
                </c:pt>
                <c:pt idx="7">
                  <c:v>3.74</c:v>
                </c:pt>
              </c:numCache>
            </c:numRef>
          </c:val>
          <c:smooth val="0"/>
        </c:ser>
        <c:dLbls>
          <c:showLegendKey val="0"/>
          <c:showVal val="0"/>
          <c:showCatName val="0"/>
          <c:showSerName val="0"/>
          <c:showPercent val="0"/>
          <c:showBubbleSize val="0"/>
        </c:dLbls>
        <c:smooth val="0"/>
        <c:axId val="1496492928"/>
        <c:axId val="1496495104"/>
      </c:lineChart>
      <c:catAx>
        <c:axId val="149649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496495104"/>
        <c:crosses val="autoZero"/>
        <c:auto val="1"/>
        <c:lblAlgn val="ctr"/>
        <c:lblOffset val="100"/>
        <c:noMultiLvlLbl val="0"/>
      </c:catAx>
      <c:valAx>
        <c:axId val="14964951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vert="horz"/>
          <a:lstStyle/>
          <a:p>
            <a:pPr>
              <a:defRPr sz="1200"/>
            </a:pPr>
            <a:endParaRPr lang="en-US"/>
          </a:p>
        </c:txPr>
        <c:crossAx val="1496492928"/>
        <c:crosses val="autoZero"/>
        <c:crossBetween val="between"/>
      </c:valAx>
      <c:spPr>
        <a:noFill/>
        <a:ln>
          <a:noFill/>
        </a:ln>
        <a:effectLst/>
      </c:spPr>
    </c:plotArea>
    <c:legend>
      <c:legendPos val="b"/>
      <c:overlay val="0"/>
      <c:spPr>
        <a:noFill/>
        <a:ln>
          <a:noFill/>
        </a:ln>
        <a:effectLst/>
      </c:spPr>
      <c:txPr>
        <a:bodyPr rot="0" vert="horz"/>
        <a:lstStyle/>
        <a:p>
          <a:pPr>
            <a:defRPr sz="16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chemeClr val="accent5">
                  <a:lumMod val="75000"/>
                </a:schemeClr>
              </a:solidFill>
            </a:ln>
          </c:spPr>
          <c:marker>
            <c:spPr>
              <a:ln>
                <a:solidFill>
                  <a:schemeClr val="accent6">
                    <a:lumMod val="75000"/>
                  </a:schemeClr>
                </a:solidFill>
              </a:ln>
            </c:spPr>
          </c:marker>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indicador'!$K$5:$K$17</c:f>
              <c:numCache>
                <c:formatCode>0.00</c:formatCode>
                <c:ptCount val="13"/>
                <c:pt idx="0">
                  <c:v>0.22888532845044601</c:v>
                </c:pt>
                <c:pt idx="1">
                  <c:v>0.19083969465648901</c:v>
                </c:pt>
                <c:pt idx="2">
                  <c:v>0.19480519480519504</c:v>
                </c:pt>
                <c:pt idx="3">
                  <c:v>0.25188916876574308</c:v>
                </c:pt>
                <c:pt idx="4">
                  <c:v>0.35221189067342901</c:v>
                </c:pt>
                <c:pt idx="5">
                  <c:v>0.32051282051282004</c:v>
                </c:pt>
                <c:pt idx="6">
                  <c:v>0.37688442211055312</c:v>
                </c:pt>
                <c:pt idx="7">
                  <c:v>0.37509377344336098</c:v>
                </c:pt>
                <c:pt idx="8">
                  <c:v>0.37500000000000006</c:v>
                </c:pt>
                <c:pt idx="9">
                  <c:v>0.33333333333333298</c:v>
                </c:pt>
                <c:pt idx="10">
                  <c:v>0.78571428571428592</c:v>
                </c:pt>
              </c:numCache>
            </c:numRef>
          </c:val>
          <c:smooth val="0"/>
        </c:ser>
        <c:ser>
          <c:idx val="1"/>
          <c:order val="1"/>
          <c:tx>
            <c:v>2010 Ave + 1SD (Alert if 3 consecutive pts exceed)</c:v>
          </c:tx>
          <c:spPr>
            <a:ln w="25400">
              <a:solidFill>
                <a:srgbClr val="FF0000"/>
              </a:solidFill>
            </a:ln>
          </c:spPr>
          <c:marker>
            <c:symbol val="none"/>
          </c:marker>
          <c:dLbls>
            <c:dLbl>
              <c:idx val="12"/>
              <c:layout>
                <c:manualLayout>
                  <c:x val="2.4855751000537895E-2"/>
                  <c:y val="3.4090835547766407E-3"/>
                </c:manualLayout>
              </c:layout>
              <c:tx>
                <c:rich>
                  <a:bodyPr/>
                  <a:lstStyle/>
                  <a:p>
                    <a:r>
                      <a:rPr lang="en-US" sz="1200" b="1" baseline="0" dirty="0">
                        <a:solidFill>
                          <a:srgbClr val="FF0000"/>
                        </a:solidFill>
                      </a:rPr>
                      <a:t>Promedio +1 SD</a:t>
                    </a:r>
                    <a:endParaRPr lang="en-US" b="1" baseline="0"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FF0000"/>
              </a:solidFill>
            </a:ln>
          </c:spPr>
          <c:marker>
            <c:symbol val="none"/>
          </c:marker>
          <c:dLbls>
            <c:dLbl>
              <c:idx val="12"/>
              <c:layout>
                <c:manualLayout>
                  <c:x val="2.35404698562749E-2"/>
                  <c:y val="1.20952700227678E-2"/>
                </c:manualLayout>
              </c:layout>
              <c:tx>
                <c:rich>
                  <a:bodyPr/>
                  <a:lstStyle/>
                  <a:p>
                    <a:pPr>
                      <a:defRPr sz="1200" b="1" baseline="0">
                        <a:solidFill>
                          <a:srgbClr val="FF0000"/>
                        </a:solidFill>
                      </a:defRPr>
                    </a:pPr>
                    <a:r>
                      <a:rPr lang="en-US" sz="1200" b="1" baseline="0" dirty="0">
                        <a:solidFill>
                          <a:srgbClr val="FF0000"/>
                        </a:solidFill>
                      </a:rPr>
                      <a:t>Promedio +2 SD</a:t>
                    </a:r>
                    <a:endParaRPr lang="en-US" b="1" baseline="0" dirty="0">
                      <a:solidFill>
                        <a:srgbClr val="7030A0"/>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FF0000"/>
              </a:solidFill>
            </a:ln>
          </c:spPr>
          <c:marker>
            <c:symbol val="none"/>
          </c:marker>
          <c:dLbls>
            <c:dLbl>
              <c:idx val="12"/>
              <c:layout>
                <c:manualLayout>
                  <c:x val="2.3424419677001398E-2"/>
                  <c:y val="-1.2503510949632605E-4"/>
                </c:manualLayout>
              </c:layout>
              <c:tx>
                <c:rich>
                  <a:bodyPr/>
                  <a:lstStyle/>
                  <a:p>
                    <a:r>
                      <a:rPr lang="en-US" sz="1200" b="1" dirty="0">
                        <a:solidFill>
                          <a:srgbClr val="FF0000"/>
                        </a:solidFill>
                      </a:rPr>
                      <a:t>Promedio+3</a:t>
                    </a:r>
                    <a:r>
                      <a:rPr lang="en-US" sz="1200" b="1" baseline="0" dirty="0">
                        <a:solidFill>
                          <a:srgbClr val="FF000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ser>
          <c:idx val="4"/>
          <c:order val="4"/>
          <c:tx>
            <c:v>Promedio del objetivo del año actual</c:v>
          </c:tx>
          <c:spPr>
            <a:ln w="44450">
              <a:solidFill>
                <a:srgbClr val="00B050"/>
              </a:solidFill>
              <a:prstDash val="dash"/>
            </a:ln>
          </c:spPr>
          <c:marker>
            <c:symbol val="none"/>
          </c:marker>
          <c:dLbls>
            <c:dLbl>
              <c:idx val="12"/>
              <c:layout>
                <c:manualLayout>
                  <c:x val="3.7955962184396709E-2"/>
                  <c:y val="-4.3430932339955704E-3"/>
                </c:manualLayout>
              </c:layout>
              <c:tx>
                <c:rich>
                  <a:bodyPr/>
                  <a:lstStyle/>
                  <a:p>
                    <a:r>
                      <a:rPr lang="en-US" sz="1200" b="1" dirty="0">
                        <a:solidFill>
                          <a:srgbClr val="00B050"/>
                        </a:solidFill>
                      </a:rPr>
                      <a:t>Objetivo</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4839488"/>
        <c:axId val="1684840576"/>
      </c:lineChart>
      <c:catAx>
        <c:axId val="1684839488"/>
        <c:scaling>
          <c:orientation val="minMax"/>
        </c:scaling>
        <c:delete val="0"/>
        <c:axPos val="b"/>
        <c:numFmt formatCode="General" sourceLinked="0"/>
        <c:majorTickMark val="out"/>
        <c:minorTickMark val="none"/>
        <c:tickLblPos val="nextTo"/>
        <c:txPr>
          <a:bodyPr/>
          <a:lstStyle/>
          <a:p>
            <a:pPr>
              <a:defRPr sz="1200"/>
            </a:pPr>
            <a:endParaRPr lang="en-US"/>
          </a:p>
        </c:txPr>
        <c:crossAx val="1684840576"/>
        <c:crossesAt val="0"/>
        <c:auto val="1"/>
        <c:lblAlgn val="ctr"/>
        <c:lblOffset val="100"/>
        <c:noMultiLvlLbl val="0"/>
      </c:catAx>
      <c:valAx>
        <c:axId val="1684840576"/>
        <c:scaling>
          <c:orientation val="minMax"/>
          <c:max val="0.8"/>
        </c:scaling>
        <c:delete val="0"/>
        <c:axPos val="l"/>
        <c:majorGridlines/>
        <c:numFmt formatCode="0.00" sourceLinked="1"/>
        <c:majorTickMark val="out"/>
        <c:minorTickMark val="none"/>
        <c:tickLblPos val="none"/>
        <c:crossAx val="1684839488"/>
        <c:crosses val="autoZero"/>
        <c:crossBetween val="between"/>
      </c:valAx>
    </c:plotArea>
    <c:legend>
      <c:legendPos val="b"/>
      <c:legendEntry>
        <c:idx val="0"/>
        <c:txPr>
          <a:bodyPr/>
          <a:lstStyle/>
          <a:p>
            <a:pPr>
              <a:defRPr b="1" i="0" cap="all" baseline="0">
                <a:solidFill>
                  <a:schemeClr val="tx2"/>
                </a:solidFill>
              </a:defRPr>
            </a:pPr>
            <a:endParaRPr lang="en-US"/>
          </a:p>
        </c:txPr>
      </c:legendEntry>
      <c:legendEntry>
        <c:idx val="1"/>
        <c:delete val="1"/>
      </c:legendEntry>
      <c:legendEntry>
        <c:idx val="2"/>
        <c:delete val="1"/>
      </c:legendEntry>
      <c:legendEntry>
        <c:idx val="3"/>
        <c:delete val="1"/>
      </c:legendEntry>
      <c:legendEntry>
        <c:idx val="4"/>
        <c:txPr>
          <a:bodyPr/>
          <a:lstStyle/>
          <a:p>
            <a:pPr>
              <a:defRPr b="1" i="0" cap="all" baseline="0">
                <a:solidFill>
                  <a:schemeClr val="tx2"/>
                </a:solidFill>
              </a:defRPr>
            </a:pPr>
            <a:endParaRPr lang="en-US"/>
          </a:p>
        </c:txPr>
      </c:legendEntry>
      <c:layout>
        <c:manualLayout>
          <c:xMode val="edge"/>
          <c:yMode val="edge"/>
          <c:x val="1.9448911346315306E-2"/>
          <c:y val="0.68690431966533105"/>
          <c:w val="0.45898809026916504"/>
          <c:h val="0.20303477152864396"/>
        </c:manualLayout>
      </c:layout>
      <c:overlay val="0"/>
      <c:txPr>
        <a:bodyPr/>
        <a:lstStyle/>
        <a:p>
          <a:pPr>
            <a:defRPr baseline="0">
              <a:solidFill>
                <a:srgbClr val="C00000"/>
              </a:solidFill>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chemeClr val="accent5">
                  <a:lumMod val="75000"/>
                </a:schemeClr>
              </a:solidFill>
            </a:ln>
          </c:spPr>
          <c:marker>
            <c:spPr>
              <a:ln>
                <a:solidFill>
                  <a:schemeClr val="accent6">
                    <a:lumMod val="75000"/>
                  </a:schemeClr>
                </a:solidFill>
              </a:ln>
            </c:spPr>
          </c:marker>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indicador'!$K$5:$K$17</c:f>
              <c:numCache>
                <c:formatCode>0.00</c:formatCode>
                <c:ptCount val="13"/>
                <c:pt idx="0">
                  <c:v>0.22888532845044601</c:v>
                </c:pt>
                <c:pt idx="1">
                  <c:v>0.19083969465648901</c:v>
                </c:pt>
                <c:pt idx="2">
                  <c:v>0.19480519480519504</c:v>
                </c:pt>
                <c:pt idx="3">
                  <c:v>0.25188916876574308</c:v>
                </c:pt>
                <c:pt idx="4">
                  <c:v>0.35221189067342901</c:v>
                </c:pt>
                <c:pt idx="5">
                  <c:v>0.32051282051282004</c:v>
                </c:pt>
                <c:pt idx="6">
                  <c:v>0.31407035175879405</c:v>
                </c:pt>
                <c:pt idx="7">
                  <c:v>0.31257814453613392</c:v>
                </c:pt>
                <c:pt idx="8">
                  <c:v>0.67500000000000016</c:v>
                </c:pt>
                <c:pt idx="9">
                  <c:v>0.60000000000000009</c:v>
                </c:pt>
                <c:pt idx="10">
                  <c:v>0.65714285714285714</c:v>
                </c:pt>
              </c:numCache>
            </c:numRef>
          </c:val>
          <c:smooth val="0"/>
        </c:ser>
        <c:ser>
          <c:idx val="1"/>
          <c:order val="1"/>
          <c:tx>
            <c:v>2010 Ave + 1SD (Alert if 3 consecutive pts exceed)</c:v>
          </c:tx>
          <c:spPr>
            <a:ln w="25400">
              <a:solidFill>
                <a:srgbClr val="FF0000"/>
              </a:solidFill>
            </a:ln>
          </c:spPr>
          <c:marker>
            <c:symbol val="none"/>
          </c:marker>
          <c:dLbls>
            <c:dLbl>
              <c:idx val="12"/>
              <c:layout>
                <c:manualLayout>
                  <c:x val="2.4855751000537895E-2"/>
                  <c:y val="3.4090835547766407E-3"/>
                </c:manualLayout>
              </c:layout>
              <c:tx>
                <c:rich>
                  <a:bodyPr/>
                  <a:lstStyle/>
                  <a:p>
                    <a:r>
                      <a:rPr lang="en-US" sz="1200" b="1" baseline="0" dirty="0">
                        <a:solidFill>
                          <a:srgbClr val="FF0000"/>
                        </a:solidFill>
                      </a:rPr>
                      <a:t>Promedio +1 SD</a:t>
                    </a:r>
                    <a:endParaRPr lang="en-US" b="1" baseline="0"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FF0000"/>
              </a:solidFill>
            </a:ln>
          </c:spPr>
          <c:marker>
            <c:symbol val="none"/>
          </c:marker>
          <c:dLbls>
            <c:dLbl>
              <c:idx val="12"/>
              <c:layout>
                <c:manualLayout>
                  <c:x val="2.35404698562749E-2"/>
                  <c:y val="1.20952700227678E-2"/>
                </c:manualLayout>
              </c:layout>
              <c:tx>
                <c:rich>
                  <a:bodyPr/>
                  <a:lstStyle/>
                  <a:p>
                    <a:pPr>
                      <a:defRPr sz="1200" b="1" baseline="0">
                        <a:solidFill>
                          <a:srgbClr val="FF0000"/>
                        </a:solidFill>
                      </a:defRPr>
                    </a:pPr>
                    <a:r>
                      <a:rPr lang="en-US" sz="1200" b="1" baseline="0" dirty="0">
                        <a:solidFill>
                          <a:srgbClr val="FF0000"/>
                        </a:solidFill>
                      </a:rPr>
                      <a:t>Promedio +2 SD</a:t>
                    </a:r>
                    <a:endParaRPr lang="en-US" b="1" baseline="0" dirty="0">
                      <a:solidFill>
                        <a:srgbClr val="7030A0"/>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FF0000"/>
              </a:solidFill>
            </a:ln>
          </c:spPr>
          <c:marker>
            <c:symbol val="none"/>
          </c:marker>
          <c:dLbls>
            <c:dLbl>
              <c:idx val="12"/>
              <c:layout>
                <c:manualLayout>
                  <c:x val="2.3424419677001398E-2"/>
                  <c:y val="-1.2503510949632605E-4"/>
                </c:manualLayout>
              </c:layout>
              <c:tx>
                <c:rich>
                  <a:bodyPr/>
                  <a:lstStyle/>
                  <a:p>
                    <a:r>
                      <a:rPr lang="en-US" sz="1200" b="1" dirty="0">
                        <a:solidFill>
                          <a:srgbClr val="FF0000"/>
                        </a:solidFill>
                      </a:rPr>
                      <a:t>Promedio+3</a:t>
                    </a:r>
                    <a:r>
                      <a:rPr lang="en-US" sz="1200" b="1" baseline="0" dirty="0">
                        <a:solidFill>
                          <a:srgbClr val="FF000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ser>
          <c:idx val="4"/>
          <c:order val="4"/>
          <c:tx>
            <c:v>Promedio del objetivo del año actual</c:v>
          </c:tx>
          <c:spPr>
            <a:ln w="44450">
              <a:solidFill>
                <a:srgbClr val="00B050"/>
              </a:solidFill>
              <a:prstDash val="dash"/>
            </a:ln>
          </c:spPr>
          <c:marker>
            <c:symbol val="none"/>
          </c:marker>
          <c:dLbls>
            <c:dLbl>
              <c:idx val="12"/>
              <c:layout>
                <c:manualLayout>
                  <c:x val="3.7955962184396709E-2"/>
                  <c:y val="-4.3430932339955704E-3"/>
                </c:manualLayout>
              </c:layout>
              <c:tx>
                <c:rich>
                  <a:bodyPr/>
                  <a:lstStyle/>
                  <a:p>
                    <a:pPr>
                      <a:defRPr sz="1200"/>
                    </a:pPr>
                    <a:r>
                      <a:rPr lang="en-US" sz="1200" b="1" dirty="0">
                        <a:solidFill>
                          <a:srgbClr val="00B050"/>
                        </a:solidFill>
                      </a:rPr>
                      <a:t>Objetivo</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4844384"/>
        <c:axId val="1684846560"/>
      </c:lineChart>
      <c:catAx>
        <c:axId val="1684844384"/>
        <c:scaling>
          <c:orientation val="minMax"/>
        </c:scaling>
        <c:delete val="0"/>
        <c:axPos val="b"/>
        <c:numFmt formatCode="General" sourceLinked="0"/>
        <c:majorTickMark val="out"/>
        <c:minorTickMark val="none"/>
        <c:tickLblPos val="nextTo"/>
        <c:crossAx val="1684846560"/>
        <c:crossesAt val="0"/>
        <c:auto val="1"/>
        <c:lblAlgn val="ctr"/>
        <c:lblOffset val="100"/>
        <c:noMultiLvlLbl val="0"/>
      </c:catAx>
      <c:valAx>
        <c:axId val="1684846560"/>
        <c:scaling>
          <c:orientation val="minMax"/>
          <c:max val="0.8"/>
        </c:scaling>
        <c:delete val="0"/>
        <c:axPos val="l"/>
        <c:majorGridlines/>
        <c:numFmt formatCode="0.00" sourceLinked="1"/>
        <c:majorTickMark val="out"/>
        <c:minorTickMark val="none"/>
        <c:tickLblPos val="none"/>
        <c:crossAx val="1684844384"/>
        <c:crosses val="autoZero"/>
        <c:crossBetween val="between"/>
      </c:valAx>
    </c:plotArea>
    <c:legend>
      <c:legendPos val="b"/>
      <c:legendEntry>
        <c:idx val="0"/>
        <c:txPr>
          <a:bodyPr/>
          <a:lstStyle/>
          <a:p>
            <a:pPr>
              <a:defRPr sz="1200" b="1" i="0" cap="all" baseline="0">
                <a:solidFill>
                  <a:schemeClr val="tx2"/>
                </a:solidFill>
              </a:defRPr>
            </a:pPr>
            <a:endParaRPr lang="en-US"/>
          </a:p>
        </c:txPr>
      </c:legendEntry>
      <c:legendEntry>
        <c:idx val="1"/>
        <c:delete val="1"/>
      </c:legendEntry>
      <c:legendEntry>
        <c:idx val="2"/>
        <c:delete val="1"/>
      </c:legendEntry>
      <c:legendEntry>
        <c:idx val="3"/>
        <c:delete val="1"/>
      </c:legendEntry>
      <c:legendEntry>
        <c:idx val="4"/>
        <c:txPr>
          <a:bodyPr/>
          <a:lstStyle/>
          <a:p>
            <a:pPr>
              <a:defRPr sz="1200" b="1" i="0" cap="all" baseline="0">
                <a:solidFill>
                  <a:schemeClr val="tx2"/>
                </a:solidFill>
              </a:defRPr>
            </a:pPr>
            <a:endParaRPr lang="en-US"/>
          </a:p>
        </c:txPr>
      </c:legendEntry>
      <c:layout>
        <c:manualLayout>
          <c:xMode val="edge"/>
          <c:yMode val="edge"/>
          <c:x val="1.9448911346315306E-2"/>
          <c:y val="0.68690431966533105"/>
          <c:w val="0.60237810257466595"/>
          <c:h val="0.20303477152864396"/>
        </c:manualLayout>
      </c:layout>
      <c:overlay val="0"/>
      <c:txPr>
        <a:bodyPr/>
        <a:lstStyle/>
        <a:p>
          <a:pPr>
            <a:defRPr baseline="0">
              <a:solidFill>
                <a:srgbClr val="C00000"/>
              </a:solidFill>
            </a:defRPr>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chemeClr val="accent5">
                  <a:lumMod val="75000"/>
                </a:schemeClr>
              </a:solidFill>
            </a:ln>
          </c:spPr>
          <c:marker>
            <c:spPr>
              <a:ln>
                <a:solidFill>
                  <a:schemeClr val="accent6">
                    <a:lumMod val="75000"/>
                  </a:schemeClr>
                </a:solidFill>
              </a:ln>
            </c:spPr>
          </c:marker>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indicador'!$K$5:$K$17</c:f>
              <c:numCache>
                <c:formatCode>0.00</c:formatCode>
                <c:ptCount val="13"/>
                <c:pt idx="0">
                  <c:v>0.22888532845044601</c:v>
                </c:pt>
                <c:pt idx="1">
                  <c:v>0.19083969465648901</c:v>
                </c:pt>
                <c:pt idx="2">
                  <c:v>0.19480519480519504</c:v>
                </c:pt>
                <c:pt idx="3">
                  <c:v>0.25188916876574308</c:v>
                </c:pt>
                <c:pt idx="4">
                  <c:v>0.35221189067342901</c:v>
                </c:pt>
                <c:pt idx="5">
                  <c:v>0.32051282051282004</c:v>
                </c:pt>
                <c:pt idx="6">
                  <c:v>0.31407035175879405</c:v>
                </c:pt>
                <c:pt idx="7">
                  <c:v>0.50012503125781405</c:v>
                </c:pt>
                <c:pt idx="8">
                  <c:v>0.5</c:v>
                </c:pt>
                <c:pt idx="9">
                  <c:v>0.42222222222222205</c:v>
                </c:pt>
                <c:pt idx="10">
                  <c:v>0.42857142857142899</c:v>
                </c:pt>
              </c:numCache>
            </c:numRef>
          </c:val>
          <c:smooth val="0"/>
        </c:ser>
        <c:ser>
          <c:idx val="1"/>
          <c:order val="1"/>
          <c:tx>
            <c:v>2010 Ave + 1SD (Alert if 3 consecutive pts exceed)</c:v>
          </c:tx>
          <c:spPr>
            <a:ln w="25400">
              <a:solidFill>
                <a:srgbClr val="FF0000"/>
              </a:solidFill>
            </a:ln>
          </c:spPr>
          <c:marker>
            <c:symbol val="none"/>
          </c:marker>
          <c:dLbls>
            <c:dLbl>
              <c:idx val="12"/>
              <c:layout>
                <c:manualLayout>
                  <c:x val="2.4855751000537895E-2"/>
                  <c:y val="3.4090835547766407E-3"/>
                </c:manualLayout>
              </c:layout>
              <c:tx>
                <c:rich>
                  <a:bodyPr/>
                  <a:lstStyle/>
                  <a:p>
                    <a:r>
                      <a:rPr lang="en-US" sz="1200" b="1" baseline="0" dirty="0">
                        <a:solidFill>
                          <a:srgbClr val="FF0000"/>
                        </a:solidFill>
                      </a:rPr>
                      <a:t>Promedio +1 SD</a:t>
                    </a:r>
                    <a:endParaRPr lang="en-US" b="1" baseline="0"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FF0000"/>
              </a:solidFill>
            </a:ln>
          </c:spPr>
          <c:marker>
            <c:symbol val="none"/>
          </c:marker>
          <c:dLbls>
            <c:dLbl>
              <c:idx val="12"/>
              <c:layout>
                <c:manualLayout>
                  <c:x val="2.35404698562749E-2"/>
                  <c:y val="1.20952700227678E-2"/>
                </c:manualLayout>
              </c:layout>
              <c:tx>
                <c:rich>
                  <a:bodyPr/>
                  <a:lstStyle/>
                  <a:p>
                    <a:pPr>
                      <a:defRPr sz="1200" b="1" baseline="0">
                        <a:solidFill>
                          <a:srgbClr val="FF0000"/>
                        </a:solidFill>
                      </a:defRPr>
                    </a:pPr>
                    <a:r>
                      <a:rPr lang="en-US" sz="1200" b="1" baseline="0" dirty="0">
                        <a:solidFill>
                          <a:srgbClr val="FF0000"/>
                        </a:solidFill>
                      </a:rPr>
                      <a:t>Promedio +2 SD</a:t>
                    </a:r>
                    <a:endParaRPr lang="en-US" b="1" baseline="0" dirty="0">
                      <a:solidFill>
                        <a:srgbClr val="7030A0"/>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FF0000"/>
              </a:solidFill>
            </a:ln>
          </c:spPr>
          <c:marker>
            <c:symbol val="none"/>
          </c:marker>
          <c:dLbls>
            <c:dLbl>
              <c:idx val="12"/>
              <c:layout>
                <c:manualLayout>
                  <c:x val="2.3424419677001398E-2"/>
                  <c:y val="-1.2503510949632605E-4"/>
                </c:manualLayout>
              </c:layout>
              <c:tx>
                <c:rich>
                  <a:bodyPr/>
                  <a:lstStyle/>
                  <a:p>
                    <a:r>
                      <a:rPr lang="en-US" sz="1200" b="1" dirty="0">
                        <a:solidFill>
                          <a:srgbClr val="FF0000"/>
                        </a:solidFill>
                      </a:rPr>
                      <a:t>Promedio+3</a:t>
                    </a:r>
                    <a:r>
                      <a:rPr lang="en-US" sz="1200" b="1" baseline="0" dirty="0">
                        <a:solidFill>
                          <a:srgbClr val="FF000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ser>
          <c:idx val="4"/>
          <c:order val="4"/>
          <c:tx>
            <c:v>Promedio del objetivo del año actual</c:v>
          </c:tx>
          <c:spPr>
            <a:ln w="44450">
              <a:solidFill>
                <a:srgbClr val="00B050"/>
              </a:solidFill>
              <a:prstDash val="dash"/>
            </a:ln>
          </c:spPr>
          <c:marker>
            <c:symbol val="none"/>
          </c:marker>
          <c:dLbls>
            <c:dLbl>
              <c:idx val="12"/>
              <c:layout>
                <c:manualLayout>
                  <c:x val="3.7955962184396709E-2"/>
                  <c:y val="-4.3430932339955704E-3"/>
                </c:manualLayout>
              </c:layout>
              <c:tx>
                <c:rich>
                  <a:bodyPr/>
                  <a:lstStyle/>
                  <a:p>
                    <a:pPr>
                      <a:defRPr sz="1200"/>
                    </a:pPr>
                    <a:r>
                      <a:rPr lang="en-US" sz="1200" b="1" dirty="0">
                        <a:solidFill>
                          <a:srgbClr val="00B050"/>
                        </a:solidFill>
                      </a:rPr>
                      <a:t>Objetivo</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'[SPI Wsht.xlsx]3.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'[SPI Wsht.xlsx]3.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4835680"/>
        <c:axId val="1684836224"/>
      </c:lineChart>
      <c:catAx>
        <c:axId val="1684835680"/>
        <c:scaling>
          <c:orientation val="minMax"/>
        </c:scaling>
        <c:delete val="0"/>
        <c:axPos val="b"/>
        <c:numFmt formatCode="General" sourceLinked="0"/>
        <c:majorTickMark val="out"/>
        <c:minorTickMark val="none"/>
        <c:tickLblPos val="nextTo"/>
        <c:txPr>
          <a:bodyPr/>
          <a:lstStyle/>
          <a:p>
            <a:pPr>
              <a:defRPr sz="1200"/>
            </a:pPr>
            <a:endParaRPr lang="en-US"/>
          </a:p>
        </c:txPr>
        <c:crossAx val="1684836224"/>
        <c:crossesAt val="0"/>
        <c:auto val="1"/>
        <c:lblAlgn val="ctr"/>
        <c:lblOffset val="100"/>
        <c:noMultiLvlLbl val="0"/>
      </c:catAx>
      <c:valAx>
        <c:axId val="1684836224"/>
        <c:scaling>
          <c:orientation val="minMax"/>
          <c:max val="0.8"/>
        </c:scaling>
        <c:delete val="0"/>
        <c:axPos val="l"/>
        <c:majorGridlines/>
        <c:numFmt formatCode="0.00" sourceLinked="1"/>
        <c:majorTickMark val="out"/>
        <c:minorTickMark val="none"/>
        <c:tickLblPos val="none"/>
        <c:crossAx val="1684835680"/>
        <c:crosses val="autoZero"/>
        <c:crossBetween val="between"/>
      </c:valAx>
    </c:plotArea>
    <c:legend>
      <c:legendPos val="b"/>
      <c:legendEntry>
        <c:idx val="0"/>
        <c:txPr>
          <a:bodyPr/>
          <a:lstStyle/>
          <a:p>
            <a:pPr>
              <a:defRPr b="1" i="0" cap="all" baseline="0">
                <a:solidFill>
                  <a:schemeClr val="tx2"/>
                </a:solidFill>
              </a:defRPr>
            </a:pPr>
            <a:endParaRPr lang="en-US"/>
          </a:p>
        </c:txPr>
      </c:legendEntry>
      <c:legendEntry>
        <c:idx val="1"/>
        <c:delete val="1"/>
      </c:legendEntry>
      <c:legendEntry>
        <c:idx val="2"/>
        <c:delete val="1"/>
      </c:legendEntry>
      <c:legendEntry>
        <c:idx val="3"/>
        <c:delete val="1"/>
      </c:legendEntry>
      <c:legendEntry>
        <c:idx val="4"/>
        <c:txPr>
          <a:bodyPr/>
          <a:lstStyle/>
          <a:p>
            <a:pPr>
              <a:defRPr b="1" i="0" cap="all" baseline="0">
                <a:solidFill>
                  <a:schemeClr val="tx2"/>
                </a:solidFill>
              </a:defRPr>
            </a:pPr>
            <a:endParaRPr lang="en-US"/>
          </a:p>
        </c:txPr>
      </c:legendEntry>
      <c:layout>
        <c:manualLayout>
          <c:xMode val="edge"/>
          <c:yMode val="edge"/>
          <c:x val="1.9448911346315306E-2"/>
          <c:y val="0.68690431966533105"/>
          <c:w val="0.51542883700003805"/>
          <c:h val="0.20303477152864396"/>
        </c:manualLayout>
      </c:layout>
      <c:overlay val="0"/>
      <c:txPr>
        <a:bodyPr/>
        <a:lstStyle/>
        <a:p>
          <a:pPr>
            <a:defRPr baseline="0">
              <a:solidFill>
                <a:srgbClr val="C00000"/>
              </a:solidFill>
            </a:defRPr>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7990475741402"/>
          <c:y val="7.1215485564304487E-2"/>
          <c:w val="0.84931703849519513"/>
          <c:h val="0.49732939632546513"/>
        </c:manualLayout>
      </c:layout>
      <c:lineChart>
        <c:grouping val="standard"/>
        <c:varyColors val="0"/>
        <c:ser>
          <c:idx val="0"/>
          <c:order val="0"/>
          <c:tx>
            <c:v>Tasa de incidentes notificables mensualmente</c:v>
          </c:tx>
          <c:spPr>
            <a:ln>
              <a:solidFill>
                <a:schemeClr val="accent2">
                  <a:lumMod val="75000"/>
                </a:schemeClr>
              </a:solidFill>
            </a:ln>
          </c:spP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0.22888532845044601</c:v>
                </c:pt>
              </c:numCache>
            </c:numRef>
          </c:val>
          <c:smooth val="0"/>
        </c:ser>
        <c:ser>
          <c:idx val="1"/>
          <c:order val="1"/>
          <c:tx>
            <c:v>Promedio del año anterior</c:v>
          </c:tx>
          <c:spPr>
            <a:ln w="38100" cmpd="sng">
              <a:solidFill>
                <a:schemeClr val="accent5">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685898512"/>
        <c:axId val="1685899056"/>
      </c:lineChart>
      <c:catAx>
        <c:axId val="1685898512"/>
        <c:scaling>
          <c:orientation val="minMax"/>
        </c:scaling>
        <c:delete val="0"/>
        <c:axPos val="b"/>
        <c:numFmt formatCode="General" sourceLinked="0"/>
        <c:majorTickMark val="out"/>
        <c:minorTickMark val="none"/>
        <c:tickLblPos val="nextTo"/>
        <c:crossAx val="1685899056"/>
        <c:crosses val="autoZero"/>
        <c:auto val="1"/>
        <c:lblAlgn val="ctr"/>
        <c:lblOffset val="100"/>
        <c:noMultiLvlLbl val="0"/>
      </c:catAx>
      <c:valAx>
        <c:axId val="1685899056"/>
        <c:scaling>
          <c:orientation val="minMax"/>
          <c:max val="0.8"/>
        </c:scaling>
        <c:delete val="0"/>
        <c:axPos val="l"/>
        <c:majorGridlines/>
        <c:numFmt formatCode="0.00" sourceLinked="1"/>
        <c:majorTickMark val="out"/>
        <c:minorTickMark val="none"/>
        <c:tickLblPos val="nextTo"/>
        <c:crossAx val="1685898512"/>
        <c:crosses val="autoZero"/>
        <c:crossBetween val="between"/>
      </c:valAx>
    </c:plotArea>
    <c:legend>
      <c:legendPos val="b"/>
      <c:layout>
        <c:manualLayout>
          <c:xMode val="edge"/>
          <c:yMode val="edge"/>
          <c:x val="4.9999956153979008E-2"/>
          <c:y val="0.72155925012331013"/>
          <c:w val="0.90379439487022284"/>
          <c:h val="0.20303470209546404"/>
        </c:manualLayout>
      </c:layout>
      <c:overlay val="0"/>
      <c:txPr>
        <a:bodyPr/>
        <a:lstStyle/>
        <a:p>
          <a:pPr>
            <a:defRPr sz="1200" b="1" i="0" cap="all" spc="10" baseline="0">
              <a:solidFill>
                <a:schemeClr val="tx2"/>
              </a:solidFill>
            </a:defRPr>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w="38100" cmpd="sng">
              <a:solidFill>
                <a:srgbClr val="F79646">
                  <a:lumMod val="75000"/>
                </a:srgbClr>
              </a:solidFill>
            </a:ln>
          </c:spPr>
          <c:marker>
            <c:spPr>
              <a:ln>
                <a:solidFill>
                  <a:schemeClr val="accent6">
                    <a:lumMod val="75000"/>
                  </a:schemeClr>
                </a:solidFill>
              </a:ln>
            </c:spPr>
          </c:marker>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indicador'!$K$5:$K$17</c:f>
              <c:numCache>
                <c:formatCode>0.00</c:formatCode>
                <c:ptCount val="13"/>
                <c:pt idx="0">
                  <c:v>0.22888532845044601</c:v>
                </c:pt>
                <c:pt idx="1">
                  <c:v>0.24449877750611201</c:v>
                </c:pt>
                <c:pt idx="2">
                  <c:v>0.22617611580217101</c:v>
                </c:pt>
                <c:pt idx="3">
                  <c:v>0.22975301550832899</c:v>
                </c:pt>
                <c:pt idx="4">
                  <c:v>0.25359256128486912</c:v>
                </c:pt>
                <c:pt idx="5">
                  <c:v>0.24772914946325303</c:v>
                </c:pt>
                <c:pt idx="6">
                  <c:v>0.27500000000000002</c:v>
                </c:pt>
                <c:pt idx="7">
                  <c:v>0.23341113704568203</c:v>
                </c:pt>
                <c:pt idx="8">
                  <c:v>0.26595744680851097</c:v>
                </c:pt>
                <c:pt idx="9">
                  <c:v>0.25457070122656805</c:v>
                </c:pt>
                <c:pt idx="10">
                  <c:v>0.15090543259557307</c:v>
                </c:pt>
              </c:numCache>
            </c:numRef>
          </c:val>
          <c:smooth val="0"/>
        </c:ser>
        <c:ser>
          <c:idx val="4"/>
          <c:order val="1"/>
          <c:tx>
            <c:v>Promedio del objetivo del año actual</c:v>
          </c:tx>
          <c:spPr>
            <a:ln w="44450">
              <a:solidFill>
                <a:srgbClr val="00B050"/>
              </a:solidFill>
              <a:prstDash val="dash"/>
            </a:ln>
          </c:spPr>
          <c:marker>
            <c:symbol val="none"/>
          </c:marker>
          <c:dLbls>
            <c:dLbl>
              <c:idx val="12"/>
              <c:layout>
                <c:manualLayout>
                  <c:x val="3.7955962184396709E-2"/>
                  <c:y val="-4.3430932339955704E-3"/>
                </c:manualLayout>
              </c:layout>
              <c:tx>
                <c:rich>
                  <a:bodyPr/>
                  <a:lstStyle/>
                  <a:p>
                    <a:r>
                      <a:rPr lang="en-US" sz="1200" b="1" dirty="0">
                        <a:solidFill>
                          <a:srgbClr val="00B050"/>
                        </a:solidFill>
                      </a:rPr>
                      <a:t>Objetivo</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5899600"/>
        <c:axId val="1685901232"/>
      </c:lineChart>
      <c:catAx>
        <c:axId val="1685899600"/>
        <c:scaling>
          <c:orientation val="minMax"/>
        </c:scaling>
        <c:delete val="0"/>
        <c:axPos val="b"/>
        <c:numFmt formatCode="General" sourceLinked="0"/>
        <c:majorTickMark val="out"/>
        <c:minorTickMark val="none"/>
        <c:tickLblPos val="nextTo"/>
        <c:crossAx val="1685901232"/>
        <c:crosses val="autoZero"/>
        <c:auto val="1"/>
        <c:lblAlgn val="ctr"/>
        <c:lblOffset val="100"/>
        <c:noMultiLvlLbl val="0"/>
      </c:catAx>
      <c:valAx>
        <c:axId val="1685901232"/>
        <c:scaling>
          <c:orientation val="minMax"/>
          <c:max val="0.8"/>
        </c:scaling>
        <c:delete val="0"/>
        <c:axPos val="l"/>
        <c:majorGridlines/>
        <c:numFmt formatCode="0.00" sourceLinked="1"/>
        <c:majorTickMark val="out"/>
        <c:minorTickMark val="none"/>
        <c:tickLblPos val="none"/>
        <c:crossAx val="1685899600"/>
        <c:crosses val="autoZero"/>
        <c:crossBetween val="between"/>
      </c:valAx>
    </c:plotArea>
    <c:legend>
      <c:legendPos val="b"/>
      <c:legendEntry>
        <c:idx val="0"/>
        <c:txPr>
          <a:bodyPr/>
          <a:lstStyle/>
          <a:p>
            <a:pPr>
              <a:defRPr sz="1200" b="1" i="0" cap="all" baseline="0">
                <a:solidFill>
                  <a:schemeClr val="tx2"/>
                </a:solidFill>
              </a:defRPr>
            </a:pPr>
            <a:endParaRPr lang="en-US"/>
          </a:p>
        </c:txPr>
      </c:legendEntry>
      <c:legendEntry>
        <c:idx val="1"/>
        <c:txPr>
          <a:bodyPr/>
          <a:lstStyle/>
          <a:p>
            <a:pPr>
              <a:defRPr sz="1200" b="1" i="0" cap="all" baseline="0">
                <a:solidFill>
                  <a:schemeClr val="tx2"/>
                </a:solidFill>
              </a:defRPr>
            </a:pPr>
            <a:endParaRPr lang="en-US"/>
          </a:p>
        </c:txPr>
      </c:legendEntry>
      <c:layout>
        <c:manualLayout>
          <c:xMode val="edge"/>
          <c:yMode val="edge"/>
          <c:x val="0"/>
          <c:y val="0.73602994221598406"/>
          <c:w val="0.89743754205038184"/>
          <c:h val="0.20303477152864396"/>
        </c:manualLayout>
      </c:layout>
      <c:overlay val="0"/>
      <c:txPr>
        <a:bodyPr/>
        <a:lstStyle/>
        <a:p>
          <a:pPr>
            <a:defRPr sz="1200" baseline="0">
              <a:solidFill>
                <a:srgbClr val="C00000"/>
              </a:solidFill>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rgbClr val="F79646">
                  <a:lumMod val="75000"/>
                </a:srgbClr>
              </a:solidFill>
            </a:ln>
          </c:spPr>
          <c:marker>
            <c:spPr>
              <a:ln>
                <a:solidFill>
                  <a:schemeClr val="accent6">
                    <a:lumMod val="75000"/>
                  </a:schemeClr>
                </a:solidFill>
              </a:ln>
            </c:spPr>
          </c:marker>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indicador'!$K$5:$K$17</c:f>
              <c:numCache>
                <c:formatCode>0.00</c:formatCode>
                <c:ptCount val="13"/>
                <c:pt idx="0">
                  <c:v>0.22888532845044601</c:v>
                </c:pt>
                <c:pt idx="1">
                  <c:v>0.19083969465648901</c:v>
                </c:pt>
                <c:pt idx="2">
                  <c:v>0.19480519480519504</c:v>
                </c:pt>
                <c:pt idx="3">
                  <c:v>0.25188916876574308</c:v>
                </c:pt>
                <c:pt idx="4">
                  <c:v>0.35221189067342901</c:v>
                </c:pt>
                <c:pt idx="5">
                  <c:v>0.32051282051282004</c:v>
                </c:pt>
                <c:pt idx="6">
                  <c:v>0.31407035175879405</c:v>
                </c:pt>
                <c:pt idx="7">
                  <c:v>0.50012503125781405</c:v>
                </c:pt>
                <c:pt idx="8">
                  <c:v>0.5</c:v>
                </c:pt>
                <c:pt idx="9">
                  <c:v>0.42222222222222205</c:v>
                </c:pt>
                <c:pt idx="10">
                  <c:v>0.42857142857142899</c:v>
                </c:pt>
              </c:numCache>
            </c:numRef>
          </c:val>
          <c:smooth val="0"/>
        </c:ser>
        <c:ser>
          <c:idx val="1"/>
          <c:order val="1"/>
          <c:tx>
            <c:v>2010 Ave + 1SD (Alert if 3 consecutive pts exceed)</c:v>
          </c:tx>
          <c:spPr>
            <a:ln w="25400">
              <a:solidFill>
                <a:srgbClr val="7030A0"/>
              </a:solidFill>
            </a:ln>
          </c:spPr>
          <c:marker>
            <c:symbol val="none"/>
          </c:marker>
          <c:dLbls>
            <c:dLbl>
              <c:idx val="12"/>
              <c:layout>
                <c:manualLayout>
                  <c:x val="2.4855751000537895E-2"/>
                  <c:y val="3.4090835547766407E-3"/>
                </c:manualLayout>
              </c:layout>
              <c:tx>
                <c:rich>
                  <a:bodyPr/>
                  <a:lstStyle/>
                  <a:p>
                    <a:r>
                      <a:rPr lang="en-US" b="1" baseline="0" dirty="0">
                        <a:solidFill>
                          <a:srgbClr val="7030A0"/>
                        </a:solidFill>
                      </a:rPr>
                      <a:t>Promedio +1 SD</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baseline="0">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7030A0"/>
              </a:solidFill>
            </a:ln>
          </c:spPr>
          <c:marker>
            <c:symbol val="none"/>
          </c:marker>
          <c:dLbls>
            <c:dLbl>
              <c:idx val="12"/>
              <c:layout>
                <c:manualLayout>
                  <c:x val="2.35404698562749E-2"/>
                  <c:y val="1.20952700227678E-2"/>
                </c:manualLayout>
              </c:layout>
              <c:tx>
                <c:rich>
                  <a:bodyPr/>
                  <a:lstStyle/>
                  <a:p>
                    <a:pPr>
                      <a:defRPr b="1" baseline="0">
                        <a:solidFill>
                          <a:srgbClr val="7030A0"/>
                        </a:solidFill>
                      </a:defRPr>
                    </a:pPr>
                    <a:r>
                      <a:rPr lang="en-US" b="1" baseline="0" dirty="0">
                        <a:solidFill>
                          <a:srgbClr val="7030A0"/>
                        </a:solidFill>
                      </a:rPr>
                      <a:t>Promedio +2 SD</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aseline="0">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7030A0"/>
              </a:solidFill>
            </a:ln>
          </c:spPr>
          <c:marker>
            <c:symbol val="none"/>
          </c:marker>
          <c:dLbls>
            <c:dLbl>
              <c:idx val="12"/>
              <c:layout>
                <c:manualLayout>
                  <c:x val="2.3424419677001398E-2"/>
                  <c:y val="-1.2503510949632605E-4"/>
                </c:manualLayout>
              </c:layout>
              <c:tx>
                <c:rich>
                  <a:bodyPr/>
                  <a:lstStyle/>
                  <a:p>
                    <a:r>
                      <a:rPr lang="en-US" b="1" dirty="0">
                        <a:solidFill>
                          <a:srgbClr val="7030A0"/>
                        </a:solidFill>
                      </a:rPr>
                      <a:t>Promedio+3</a:t>
                    </a:r>
                    <a:r>
                      <a:rPr lang="en-US" b="1" baseline="0" dirty="0">
                        <a:solidFill>
                          <a:srgbClr val="7030A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ser>
          <c:idx val="4"/>
          <c:order val="4"/>
          <c:tx>
            <c:v>Promedio del objetivo del año actual</c:v>
          </c:tx>
          <c:spPr>
            <a:ln w="44450">
              <a:solidFill>
                <a:srgbClr val="00B050"/>
              </a:solidFill>
              <a:prstDash val="dash"/>
            </a:ln>
          </c:spPr>
          <c:marker>
            <c:symbol val="none"/>
          </c:marker>
          <c:dLbls>
            <c:dLbl>
              <c:idx val="12"/>
              <c:layout>
                <c:manualLayout>
                  <c:x val="3.7955962184396709E-2"/>
                  <c:y val="-4.3430932339955704E-3"/>
                </c:manualLayout>
              </c:layout>
              <c:tx>
                <c:rich>
                  <a:bodyPr/>
                  <a:lstStyle/>
                  <a:p>
                    <a:pPr>
                      <a:defRPr sz="1200"/>
                    </a:pPr>
                    <a:r>
                      <a:rPr lang="en-US" sz="1200" b="1" dirty="0">
                        <a:solidFill>
                          <a:srgbClr val="00B050"/>
                        </a:solidFill>
                      </a:rPr>
                      <a:t>Objetivo</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5891440"/>
        <c:axId val="1685904496"/>
      </c:lineChart>
      <c:catAx>
        <c:axId val="1685891440"/>
        <c:scaling>
          <c:orientation val="minMax"/>
        </c:scaling>
        <c:delete val="0"/>
        <c:axPos val="b"/>
        <c:numFmt formatCode="General" sourceLinked="0"/>
        <c:majorTickMark val="out"/>
        <c:minorTickMark val="none"/>
        <c:tickLblPos val="nextTo"/>
        <c:crossAx val="1685904496"/>
        <c:crossesAt val="0"/>
        <c:auto val="1"/>
        <c:lblAlgn val="ctr"/>
        <c:lblOffset val="100"/>
        <c:noMultiLvlLbl val="0"/>
      </c:catAx>
      <c:valAx>
        <c:axId val="1685904496"/>
        <c:scaling>
          <c:orientation val="minMax"/>
          <c:max val="0.8"/>
        </c:scaling>
        <c:delete val="0"/>
        <c:axPos val="l"/>
        <c:majorGridlines/>
        <c:numFmt formatCode="0.00" sourceLinked="1"/>
        <c:majorTickMark val="out"/>
        <c:minorTickMark val="none"/>
        <c:tickLblPos val="none"/>
        <c:crossAx val="1685891440"/>
        <c:crosses val="autoZero"/>
        <c:crossBetween val="between"/>
      </c:valAx>
    </c:plotArea>
    <c:legend>
      <c:legendPos val="b"/>
      <c:legendEntry>
        <c:idx val="0"/>
        <c:txPr>
          <a:bodyPr/>
          <a:lstStyle/>
          <a:p>
            <a:pPr>
              <a:defRPr b="1" i="0" cap="all" baseline="0">
                <a:solidFill>
                  <a:schemeClr val="tx2"/>
                </a:solidFill>
              </a:defRPr>
            </a:pPr>
            <a:endParaRPr lang="en-US"/>
          </a:p>
        </c:txPr>
      </c:legendEntry>
      <c:legendEntry>
        <c:idx val="1"/>
        <c:delete val="1"/>
      </c:legendEntry>
      <c:legendEntry>
        <c:idx val="2"/>
        <c:delete val="1"/>
      </c:legendEntry>
      <c:legendEntry>
        <c:idx val="3"/>
        <c:delete val="1"/>
      </c:legendEntry>
      <c:legendEntry>
        <c:idx val="4"/>
        <c:txPr>
          <a:bodyPr/>
          <a:lstStyle/>
          <a:p>
            <a:pPr>
              <a:defRPr b="1" i="0" cap="all" baseline="0">
                <a:solidFill>
                  <a:schemeClr val="tx2"/>
                </a:solidFill>
              </a:defRPr>
            </a:pPr>
            <a:endParaRPr lang="en-US"/>
          </a:p>
        </c:txPr>
      </c:legendEntry>
      <c:layout>
        <c:manualLayout>
          <c:xMode val="edge"/>
          <c:yMode val="edge"/>
          <c:x val="1.9448911346315306E-2"/>
          <c:y val="0.68690431966533105"/>
          <c:w val="0.73512800020903113"/>
          <c:h val="0.20303477152864396"/>
        </c:manualLayout>
      </c:layout>
      <c:overlay val="0"/>
      <c:txPr>
        <a:bodyPr/>
        <a:lstStyle/>
        <a:p>
          <a:pPr>
            <a:defRPr baseline="0">
              <a:solidFill>
                <a:srgbClr val="C00000"/>
              </a:solidFill>
            </a:defRPr>
          </a:pPr>
          <a:endParaRPr lang="en-US"/>
        </a:p>
      </c:txPr>
    </c:legend>
    <c:plotVisOnly val="1"/>
    <c:dispBlanksAs val="gap"/>
    <c:showDLblsOverMax val="0"/>
  </c:chart>
  <c:spPr>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rgbClr val="F79646">
                  <a:lumMod val="75000"/>
                </a:srgbClr>
              </a:solidFill>
            </a:ln>
          </c:spPr>
          <c:marker>
            <c:spPr>
              <a:ln>
                <a:solidFill>
                  <a:schemeClr val="accent6">
                    <a:lumMod val="75000"/>
                  </a:schemeClr>
                </a:solidFill>
              </a:ln>
            </c:spPr>
          </c:marker>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indicador'!$K$5:$K$17</c:f>
              <c:numCache>
                <c:formatCode>0.00</c:formatCode>
                <c:ptCount val="13"/>
                <c:pt idx="0">
                  <c:v>0.22888532845044601</c:v>
                </c:pt>
                <c:pt idx="1">
                  <c:v>0.19083969465648901</c:v>
                </c:pt>
                <c:pt idx="2">
                  <c:v>0.19480519480519504</c:v>
                </c:pt>
                <c:pt idx="3">
                  <c:v>0.25188916876574308</c:v>
                </c:pt>
                <c:pt idx="4">
                  <c:v>0.42265426880811502</c:v>
                </c:pt>
                <c:pt idx="5">
                  <c:v>0.32051282051282004</c:v>
                </c:pt>
                <c:pt idx="6">
                  <c:v>0.50251256281406975</c:v>
                </c:pt>
                <c:pt idx="7">
                  <c:v>0.32508127031757911</c:v>
                </c:pt>
                <c:pt idx="8">
                  <c:v>0.25</c:v>
                </c:pt>
                <c:pt idx="9">
                  <c:v>0.35555555555555601</c:v>
                </c:pt>
                <c:pt idx="10">
                  <c:v>0.42857142857142899</c:v>
                </c:pt>
              </c:numCache>
            </c:numRef>
          </c:val>
          <c:smooth val="0"/>
        </c:ser>
        <c:ser>
          <c:idx val="1"/>
          <c:order val="1"/>
          <c:tx>
            <c:v>2010 Ave + 1SD (Alert if 3 consecutive pts exceed)</c:v>
          </c:tx>
          <c:spPr>
            <a:ln w="25400">
              <a:solidFill>
                <a:srgbClr val="7030A0"/>
              </a:solidFill>
            </a:ln>
          </c:spPr>
          <c:marker>
            <c:symbol val="none"/>
          </c:marker>
          <c:dLbls>
            <c:dLbl>
              <c:idx val="12"/>
              <c:layout>
                <c:manualLayout>
                  <c:x val="2.4855751000537895E-2"/>
                  <c:y val="3.4090835547766407E-3"/>
                </c:manualLayout>
              </c:layout>
              <c:tx>
                <c:rich>
                  <a:bodyPr/>
                  <a:lstStyle/>
                  <a:p>
                    <a:r>
                      <a:rPr lang="en-US" b="1" baseline="0" dirty="0">
                        <a:solidFill>
                          <a:srgbClr val="7030A0"/>
                        </a:solidFill>
                      </a:rPr>
                      <a:t>Promedio +1 SD</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baseline="0">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7030A0"/>
              </a:solidFill>
            </a:ln>
          </c:spPr>
          <c:marker>
            <c:symbol val="none"/>
          </c:marker>
          <c:dLbls>
            <c:dLbl>
              <c:idx val="12"/>
              <c:layout>
                <c:manualLayout>
                  <c:x val="2.35404698562749E-2"/>
                  <c:y val="1.20952700227678E-2"/>
                </c:manualLayout>
              </c:layout>
              <c:tx>
                <c:rich>
                  <a:bodyPr/>
                  <a:lstStyle/>
                  <a:p>
                    <a:pPr>
                      <a:defRPr b="1" baseline="0">
                        <a:solidFill>
                          <a:srgbClr val="7030A0"/>
                        </a:solidFill>
                      </a:defRPr>
                    </a:pPr>
                    <a:r>
                      <a:rPr lang="en-US" b="1" baseline="0" dirty="0">
                        <a:solidFill>
                          <a:srgbClr val="7030A0"/>
                        </a:solidFill>
                      </a:rPr>
                      <a:t>Promedio +2 SD</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aseline="0">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7030A0"/>
              </a:solidFill>
            </a:ln>
          </c:spPr>
          <c:marker>
            <c:symbol val="none"/>
          </c:marker>
          <c:dLbls>
            <c:dLbl>
              <c:idx val="12"/>
              <c:layout>
                <c:manualLayout>
                  <c:x val="2.3424419677001398E-2"/>
                  <c:y val="-1.2503510949632605E-4"/>
                </c:manualLayout>
              </c:layout>
              <c:tx>
                <c:rich>
                  <a:bodyPr/>
                  <a:lstStyle/>
                  <a:p>
                    <a:r>
                      <a:rPr lang="en-US" b="1" dirty="0">
                        <a:solidFill>
                          <a:srgbClr val="7030A0"/>
                        </a:solidFill>
                      </a:rPr>
                      <a:t>Promedio+3</a:t>
                    </a:r>
                    <a:r>
                      <a:rPr lang="en-US" b="1" baseline="0" dirty="0">
                        <a:solidFill>
                          <a:srgbClr val="7030A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ser>
          <c:idx val="4"/>
          <c:order val="4"/>
          <c:tx>
            <c:v>Promedio del objetivo del año actual</c:v>
          </c:tx>
          <c:spPr>
            <a:ln w="44450">
              <a:solidFill>
                <a:schemeClr val="tx1"/>
              </a:solidFill>
              <a:prstDash val="dash"/>
            </a:ln>
          </c:spPr>
          <c:marker>
            <c:symbol val="none"/>
          </c:marker>
          <c:dLbls>
            <c:dLbl>
              <c:idx val="12"/>
              <c:layout>
                <c:manualLayout>
                  <c:x val="3.7955962184396709E-2"/>
                  <c:y val="-4.3430932339955704E-3"/>
                </c:manualLayout>
              </c:layout>
              <c:tx>
                <c:rich>
                  <a:bodyPr/>
                  <a:lstStyle/>
                  <a:p>
                    <a:pPr>
                      <a:defRPr sz="1200"/>
                    </a:pPr>
                    <a:r>
                      <a:rPr lang="en-US" sz="1200" b="1" dirty="0">
                        <a:solidFill>
                          <a:srgbClr val="00B050"/>
                        </a:solidFill>
                      </a:rPr>
                      <a:t>Objetivo</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5893616"/>
        <c:axId val="1685900144"/>
      </c:lineChart>
      <c:catAx>
        <c:axId val="1685893616"/>
        <c:scaling>
          <c:orientation val="minMax"/>
        </c:scaling>
        <c:delete val="0"/>
        <c:axPos val="b"/>
        <c:numFmt formatCode="General" sourceLinked="0"/>
        <c:majorTickMark val="out"/>
        <c:minorTickMark val="none"/>
        <c:tickLblPos val="nextTo"/>
        <c:crossAx val="1685900144"/>
        <c:crossesAt val="0"/>
        <c:auto val="1"/>
        <c:lblAlgn val="ctr"/>
        <c:lblOffset val="100"/>
        <c:noMultiLvlLbl val="0"/>
      </c:catAx>
      <c:valAx>
        <c:axId val="1685900144"/>
        <c:scaling>
          <c:orientation val="minMax"/>
          <c:max val="0.8"/>
        </c:scaling>
        <c:delete val="0"/>
        <c:axPos val="l"/>
        <c:majorGridlines>
          <c:spPr>
            <a:ln>
              <a:solidFill>
                <a:schemeClr val="tx1"/>
              </a:solidFill>
            </a:ln>
          </c:spPr>
        </c:majorGridlines>
        <c:numFmt formatCode="0.00" sourceLinked="1"/>
        <c:majorTickMark val="out"/>
        <c:minorTickMark val="none"/>
        <c:tickLblPos val="none"/>
        <c:crossAx val="1685893616"/>
        <c:crosses val="autoZero"/>
        <c:crossBetween val="between"/>
      </c:valAx>
    </c:plotArea>
    <c:legend>
      <c:legendPos val="b"/>
      <c:legendEntry>
        <c:idx val="0"/>
        <c:txPr>
          <a:bodyPr/>
          <a:lstStyle/>
          <a:p>
            <a:pPr>
              <a:defRPr b="1" i="0" cap="all" baseline="0">
                <a:solidFill>
                  <a:schemeClr val="tx2"/>
                </a:solidFill>
              </a:defRPr>
            </a:pPr>
            <a:endParaRPr lang="en-US"/>
          </a:p>
        </c:txPr>
      </c:legendEntry>
      <c:legendEntry>
        <c:idx val="1"/>
        <c:delete val="1"/>
      </c:legendEntry>
      <c:legendEntry>
        <c:idx val="2"/>
        <c:delete val="1"/>
      </c:legendEntry>
      <c:legendEntry>
        <c:idx val="3"/>
        <c:delete val="1"/>
      </c:legendEntry>
      <c:legendEntry>
        <c:idx val="4"/>
        <c:txPr>
          <a:bodyPr/>
          <a:lstStyle/>
          <a:p>
            <a:pPr>
              <a:defRPr b="1" i="0" cap="all" baseline="0">
                <a:solidFill>
                  <a:schemeClr val="tx2"/>
                </a:solidFill>
              </a:defRPr>
            </a:pPr>
            <a:endParaRPr lang="en-US"/>
          </a:p>
        </c:txPr>
      </c:legendEntry>
      <c:layout>
        <c:manualLayout>
          <c:xMode val="edge"/>
          <c:yMode val="edge"/>
          <c:x val="1.9448911346315306E-2"/>
          <c:y val="0.68690431966533105"/>
          <c:w val="0.7897576060130822"/>
          <c:h val="0.20303477152864396"/>
        </c:manualLayout>
      </c:layout>
      <c:overlay val="0"/>
      <c:txPr>
        <a:bodyPr/>
        <a:lstStyle/>
        <a:p>
          <a:pPr>
            <a:defRPr baseline="0">
              <a:solidFill>
                <a:srgbClr val="C00000"/>
              </a:solidFill>
            </a:defRPr>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7990475741402"/>
          <c:y val="7.1215485564304501E-2"/>
          <c:w val="0.84931703849519513"/>
          <c:h val="0.49732939632546513"/>
        </c:manualLayout>
      </c:layout>
      <c:lineChart>
        <c:grouping val="standard"/>
        <c:varyColors val="0"/>
        <c:ser>
          <c:idx val="0"/>
          <c:order val="0"/>
          <c:tx>
            <c:v>Tasa de incidentes notificables mensualmente</c:v>
          </c:tx>
          <c:spPr>
            <a:ln>
              <a:solidFill>
                <a:srgbClr val="0000FF"/>
              </a:solidFill>
            </a:ln>
          </c:spPr>
          <c:marker>
            <c:spPr>
              <a:ln>
                <a:solidFill>
                  <a:srgbClr val="0000FF"/>
                </a:solidFill>
              </a:ln>
            </c:spPr>
          </c:marke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0.22888532845044604</c:v>
                </c:pt>
              </c:numCache>
            </c:numRef>
          </c:val>
          <c:smooth val="0"/>
        </c:ser>
        <c:ser>
          <c:idx val="1"/>
          <c:order val="1"/>
          <c:tx>
            <c:v>Promedio del año anterior</c:v>
          </c:tx>
          <c:spPr>
            <a:ln w="19050">
              <a:solidFill>
                <a:schemeClr val="tx2">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496488576"/>
        <c:axId val="1496499456"/>
      </c:lineChart>
      <c:catAx>
        <c:axId val="1496488576"/>
        <c:scaling>
          <c:orientation val="minMax"/>
        </c:scaling>
        <c:delete val="0"/>
        <c:axPos val="b"/>
        <c:numFmt formatCode="General" sourceLinked="0"/>
        <c:majorTickMark val="out"/>
        <c:minorTickMark val="none"/>
        <c:tickLblPos val="nextTo"/>
        <c:crossAx val="1496499456"/>
        <c:crosses val="autoZero"/>
        <c:auto val="1"/>
        <c:lblAlgn val="ctr"/>
        <c:lblOffset val="100"/>
        <c:noMultiLvlLbl val="0"/>
      </c:catAx>
      <c:valAx>
        <c:axId val="1496499456"/>
        <c:scaling>
          <c:orientation val="minMax"/>
        </c:scaling>
        <c:delete val="0"/>
        <c:axPos val="l"/>
        <c:majorGridlines/>
        <c:numFmt formatCode="0.00" sourceLinked="1"/>
        <c:majorTickMark val="out"/>
        <c:minorTickMark val="none"/>
        <c:tickLblPos val="nextTo"/>
        <c:crossAx val="1496488576"/>
        <c:crosses val="autoZero"/>
        <c:crossBetween val="between"/>
        <c:majorUnit val="0.1"/>
      </c:valAx>
    </c:plotArea>
    <c:legend>
      <c:legendPos val="b"/>
      <c:layout>
        <c:manualLayout>
          <c:xMode val="edge"/>
          <c:yMode val="edge"/>
          <c:x val="4.9999956153979008E-2"/>
          <c:y val="0.72155925012331013"/>
          <c:w val="0.60904885411347331"/>
          <c:h val="0.20303470209546404"/>
        </c:manualLayout>
      </c:layout>
      <c:overlay val="0"/>
      <c:txPr>
        <a:bodyPr/>
        <a:lstStyle/>
        <a:p>
          <a:pPr>
            <a:defRPr b="1" i="0" cap="all" baseline="0">
              <a:solidFill>
                <a:schemeClr val="tx2"/>
              </a:solidFill>
            </a:defRPr>
          </a:pPr>
          <a:endParaRPr lang="en-US"/>
        </a:p>
      </c:txPr>
    </c:legend>
    <c:plotVisOnly val="1"/>
    <c:dispBlanksAs val="gap"/>
    <c:showDLblsOverMax val="0"/>
  </c:chart>
  <c:spPr>
    <a:solidFill>
      <a:srgbClr val="2CA59A"/>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7990475741402"/>
          <c:y val="7.1215485564304487E-2"/>
          <c:w val="0.84931703849519513"/>
          <c:h val="0.49732939632546513"/>
        </c:manualLayout>
      </c:layout>
      <c:lineChart>
        <c:grouping val="standard"/>
        <c:varyColors val="0"/>
        <c:ser>
          <c:idx val="0"/>
          <c:order val="0"/>
          <c:tx>
            <c:v>Tasa de incidentes notificables mensualmente</c:v>
          </c:tx>
          <c:spPr>
            <a:ln>
              <a:solidFill>
                <a:srgbClr val="0000FF"/>
              </a:solidFill>
            </a:ln>
          </c:spPr>
          <c:marker>
            <c:spPr>
              <a:ln>
                <a:solidFill>
                  <a:srgbClr val="0000FF"/>
                </a:solidFill>
              </a:ln>
            </c:spPr>
          </c:marke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0.22888532845044601</c:v>
                </c:pt>
              </c:numCache>
            </c:numRef>
          </c:val>
          <c:smooth val="0"/>
        </c:ser>
        <c:ser>
          <c:idx val="1"/>
          <c:order val="1"/>
          <c:tx>
            <c:v>Promedio del año anterior</c:v>
          </c:tx>
          <c:spPr>
            <a:ln w="19050">
              <a:solidFill>
                <a:schemeClr val="tx2">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496489120"/>
        <c:axId val="1496488032"/>
      </c:lineChart>
      <c:catAx>
        <c:axId val="1496489120"/>
        <c:scaling>
          <c:orientation val="minMax"/>
        </c:scaling>
        <c:delete val="0"/>
        <c:axPos val="b"/>
        <c:numFmt formatCode="General" sourceLinked="0"/>
        <c:majorTickMark val="out"/>
        <c:minorTickMark val="none"/>
        <c:tickLblPos val="nextTo"/>
        <c:crossAx val="1496488032"/>
        <c:crosses val="autoZero"/>
        <c:auto val="1"/>
        <c:lblAlgn val="ctr"/>
        <c:lblOffset val="100"/>
        <c:noMultiLvlLbl val="0"/>
      </c:catAx>
      <c:valAx>
        <c:axId val="1496488032"/>
        <c:scaling>
          <c:orientation val="minMax"/>
        </c:scaling>
        <c:delete val="0"/>
        <c:axPos val="l"/>
        <c:majorGridlines/>
        <c:numFmt formatCode="0.00" sourceLinked="1"/>
        <c:majorTickMark val="out"/>
        <c:minorTickMark val="none"/>
        <c:tickLblPos val="nextTo"/>
        <c:crossAx val="1496489120"/>
        <c:crosses val="autoZero"/>
        <c:crossBetween val="between"/>
        <c:majorUnit val="0.1"/>
      </c:valAx>
    </c:plotArea>
    <c:legend>
      <c:legendPos val="b"/>
      <c:layout>
        <c:manualLayout>
          <c:xMode val="edge"/>
          <c:yMode val="edge"/>
          <c:x val="4.9999956153979008E-2"/>
          <c:y val="0.72155925012331013"/>
          <c:w val="0.60904885411347331"/>
          <c:h val="0.20303470209546404"/>
        </c:manualLayout>
      </c:layout>
      <c:overlay val="0"/>
      <c:txPr>
        <a:bodyPr/>
        <a:lstStyle/>
        <a:p>
          <a:pPr>
            <a:defRPr b="1" i="0" cap="all" baseline="0">
              <a:solidFill>
                <a:schemeClr val="tx2"/>
              </a:solidFill>
            </a:defRPr>
          </a:pPr>
          <a:endParaRPr lang="en-US"/>
        </a:p>
      </c:txPr>
    </c:legend>
    <c:plotVisOnly val="1"/>
    <c:dispBlanksAs val="gap"/>
    <c:showDLblsOverMax val="0"/>
  </c:chart>
  <c:spPr>
    <a:solidFill>
      <a:srgbClr val="E05E7D"/>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7990475741402"/>
          <c:y val="7.1215485564304487E-2"/>
          <c:w val="0.84931703849519513"/>
          <c:h val="0.49732939632546513"/>
        </c:manualLayout>
      </c:layout>
      <c:lineChart>
        <c:grouping val="standard"/>
        <c:varyColors val="0"/>
        <c:ser>
          <c:idx val="0"/>
          <c:order val="0"/>
          <c:tx>
            <c:v>Tasa de incidentes notificables mensualmente</c:v>
          </c:tx>
          <c:spPr>
            <a:ln>
              <a:solidFill>
                <a:srgbClr val="0000FF"/>
              </a:solidFill>
            </a:ln>
          </c:spPr>
          <c:marker>
            <c:spPr>
              <a:ln>
                <a:solidFill>
                  <a:srgbClr val="0000FF"/>
                </a:solidFill>
              </a:ln>
            </c:spPr>
          </c:marke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0.22888532845044601</c:v>
                </c:pt>
              </c:numCache>
            </c:numRef>
          </c:val>
          <c:smooth val="0"/>
        </c:ser>
        <c:ser>
          <c:idx val="1"/>
          <c:order val="1"/>
          <c:tx>
            <c:v>Promedio del año anterior</c:v>
          </c:tx>
          <c:spPr>
            <a:ln w="19050">
              <a:solidFill>
                <a:schemeClr val="tx2">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496491296"/>
        <c:axId val="1496493472"/>
      </c:lineChart>
      <c:catAx>
        <c:axId val="1496491296"/>
        <c:scaling>
          <c:orientation val="minMax"/>
        </c:scaling>
        <c:delete val="0"/>
        <c:axPos val="b"/>
        <c:numFmt formatCode="General" sourceLinked="0"/>
        <c:majorTickMark val="out"/>
        <c:minorTickMark val="none"/>
        <c:tickLblPos val="nextTo"/>
        <c:crossAx val="1496493472"/>
        <c:crosses val="autoZero"/>
        <c:auto val="1"/>
        <c:lblAlgn val="ctr"/>
        <c:lblOffset val="100"/>
        <c:noMultiLvlLbl val="0"/>
      </c:catAx>
      <c:valAx>
        <c:axId val="1496493472"/>
        <c:scaling>
          <c:orientation val="minMax"/>
        </c:scaling>
        <c:delete val="0"/>
        <c:axPos val="l"/>
        <c:majorGridlines/>
        <c:numFmt formatCode="0.00" sourceLinked="1"/>
        <c:majorTickMark val="out"/>
        <c:minorTickMark val="none"/>
        <c:tickLblPos val="nextTo"/>
        <c:crossAx val="1496491296"/>
        <c:crosses val="autoZero"/>
        <c:crossBetween val="between"/>
        <c:majorUnit val="0.1"/>
      </c:valAx>
    </c:plotArea>
    <c:legend>
      <c:legendPos val="b"/>
      <c:layout>
        <c:manualLayout>
          <c:xMode val="edge"/>
          <c:yMode val="edge"/>
          <c:x val="4.9999956153979008E-2"/>
          <c:y val="0.72155925012331013"/>
          <c:w val="0.60904885411347331"/>
          <c:h val="0.20303470209546404"/>
        </c:manualLayout>
      </c:layout>
      <c:overlay val="0"/>
      <c:txPr>
        <a:bodyPr/>
        <a:lstStyle/>
        <a:p>
          <a:pPr>
            <a:defRPr b="1" i="0" cap="all" baseline="0">
              <a:solidFill>
                <a:schemeClr val="tx2"/>
              </a:solidFill>
            </a:defRPr>
          </a:pPr>
          <a:endParaRPr lang="en-US"/>
        </a:p>
      </c:txPr>
    </c:legend>
    <c:plotVisOnly val="1"/>
    <c:dispBlanksAs val="gap"/>
    <c:showDLblsOverMax val="0"/>
  </c:chart>
  <c:spPr>
    <a:solidFill>
      <a:srgbClr val="FFFF00"/>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7990475741402"/>
          <c:y val="7.1215485564304487E-2"/>
          <c:w val="0.84931703849519513"/>
          <c:h val="0.49732939632546513"/>
        </c:manualLayout>
      </c:layout>
      <c:lineChart>
        <c:grouping val="standard"/>
        <c:varyColors val="0"/>
        <c:ser>
          <c:idx val="0"/>
          <c:order val="0"/>
          <c:tx>
            <c:v>Tasa de incidentes notificables mensualmente</c:v>
          </c:tx>
          <c:spPr>
            <a:ln>
              <a:solidFill>
                <a:srgbClr val="0000FF"/>
              </a:solidFill>
            </a:ln>
          </c:spPr>
          <c:marker>
            <c:spPr>
              <a:ln>
                <a:solidFill>
                  <a:srgbClr val="0000FF"/>
                </a:solidFill>
              </a:ln>
            </c:spPr>
          </c:marke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0.22888532845044601</c:v>
                </c:pt>
              </c:numCache>
            </c:numRef>
          </c:val>
          <c:smooth val="0"/>
        </c:ser>
        <c:ser>
          <c:idx val="1"/>
          <c:order val="1"/>
          <c:tx>
            <c:v>Promedio del año anterior</c:v>
          </c:tx>
          <c:spPr>
            <a:ln w="19050">
              <a:solidFill>
                <a:schemeClr val="tx2">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496494560"/>
        <c:axId val="1496498912"/>
      </c:lineChart>
      <c:catAx>
        <c:axId val="1496494560"/>
        <c:scaling>
          <c:orientation val="minMax"/>
        </c:scaling>
        <c:delete val="0"/>
        <c:axPos val="b"/>
        <c:numFmt formatCode="General" sourceLinked="0"/>
        <c:majorTickMark val="out"/>
        <c:minorTickMark val="none"/>
        <c:tickLblPos val="nextTo"/>
        <c:crossAx val="1496498912"/>
        <c:crosses val="autoZero"/>
        <c:auto val="1"/>
        <c:lblAlgn val="ctr"/>
        <c:lblOffset val="100"/>
        <c:noMultiLvlLbl val="0"/>
      </c:catAx>
      <c:valAx>
        <c:axId val="1496498912"/>
        <c:scaling>
          <c:orientation val="minMax"/>
        </c:scaling>
        <c:delete val="0"/>
        <c:axPos val="l"/>
        <c:majorGridlines/>
        <c:numFmt formatCode="0.00" sourceLinked="1"/>
        <c:majorTickMark val="out"/>
        <c:minorTickMark val="none"/>
        <c:tickLblPos val="nextTo"/>
        <c:crossAx val="1496494560"/>
        <c:crosses val="autoZero"/>
        <c:crossBetween val="between"/>
        <c:majorUnit val="0.1"/>
      </c:valAx>
    </c:plotArea>
    <c:legend>
      <c:legendPos val="b"/>
      <c:layout>
        <c:manualLayout>
          <c:xMode val="edge"/>
          <c:yMode val="edge"/>
          <c:x val="4.9999956153979008E-2"/>
          <c:y val="0.72155925012331013"/>
          <c:w val="0.60904885411347331"/>
          <c:h val="0.20303470209546404"/>
        </c:manualLayout>
      </c:layout>
      <c:overlay val="0"/>
      <c:txPr>
        <a:bodyPr/>
        <a:lstStyle/>
        <a:p>
          <a:pPr>
            <a:defRPr b="1" i="0" cap="all" baseline="0">
              <a:solidFill>
                <a:schemeClr val="tx2"/>
              </a:solidFill>
            </a:defRPr>
          </a:pPr>
          <a:endParaRPr lang="en-US"/>
        </a:p>
      </c:txPr>
    </c:legend>
    <c:plotVisOnly val="1"/>
    <c:dispBlanksAs val="gap"/>
    <c:showDLblsOverMax val="0"/>
  </c:chart>
  <c:spPr>
    <a:solidFill>
      <a:srgbClr val="FF9400"/>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7990475741402"/>
          <c:y val="7.1215485564304487E-2"/>
          <c:w val="0.84931703849519513"/>
          <c:h val="0.49732939632546513"/>
        </c:manualLayout>
      </c:layout>
      <c:lineChart>
        <c:grouping val="standard"/>
        <c:varyColors val="0"/>
        <c:ser>
          <c:idx val="0"/>
          <c:order val="0"/>
          <c:tx>
            <c:v>Tasa de incidentes notificables mensualmente</c:v>
          </c:tx>
          <c:spPr>
            <a:ln>
              <a:solidFill>
                <a:srgbClr val="3366FF"/>
              </a:solidFill>
            </a:ln>
          </c:spPr>
          <c:marker>
            <c:spPr>
              <a:ln>
                <a:solidFill>
                  <a:srgbClr val="3366FF"/>
                </a:solidFill>
              </a:ln>
            </c:spPr>
          </c:marke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0.22888532845044601</c:v>
                </c:pt>
              </c:numCache>
            </c:numRef>
          </c:val>
          <c:smooth val="0"/>
        </c:ser>
        <c:ser>
          <c:idx val="1"/>
          <c:order val="1"/>
          <c:tx>
            <c:v>Promedio del año anterior</c:v>
          </c:tx>
          <c:spPr>
            <a:ln w="19050">
              <a:solidFill>
                <a:schemeClr val="tx2">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684832416"/>
        <c:axId val="1684838944"/>
      </c:lineChart>
      <c:catAx>
        <c:axId val="1684832416"/>
        <c:scaling>
          <c:orientation val="minMax"/>
        </c:scaling>
        <c:delete val="0"/>
        <c:axPos val="b"/>
        <c:numFmt formatCode="General" sourceLinked="0"/>
        <c:majorTickMark val="out"/>
        <c:minorTickMark val="none"/>
        <c:tickLblPos val="nextTo"/>
        <c:crossAx val="1684838944"/>
        <c:crosses val="autoZero"/>
        <c:auto val="1"/>
        <c:lblAlgn val="ctr"/>
        <c:lblOffset val="100"/>
        <c:noMultiLvlLbl val="0"/>
      </c:catAx>
      <c:valAx>
        <c:axId val="1684838944"/>
        <c:scaling>
          <c:orientation val="minMax"/>
          <c:max val="0.8"/>
        </c:scaling>
        <c:delete val="0"/>
        <c:axPos val="l"/>
        <c:majorGridlines/>
        <c:numFmt formatCode="0.00" sourceLinked="1"/>
        <c:majorTickMark val="out"/>
        <c:minorTickMark val="none"/>
        <c:tickLblPos val="nextTo"/>
        <c:crossAx val="1684832416"/>
        <c:crosses val="autoZero"/>
        <c:crossBetween val="between"/>
      </c:valAx>
    </c:plotArea>
    <c:legend>
      <c:legendPos val="b"/>
      <c:layout>
        <c:manualLayout>
          <c:xMode val="edge"/>
          <c:yMode val="edge"/>
          <c:x val="4.9999956153979008E-2"/>
          <c:y val="0.72155925012331013"/>
          <c:w val="0.87971990925014709"/>
          <c:h val="0.20303470209546404"/>
        </c:manualLayout>
      </c:layout>
      <c:overlay val="0"/>
      <c:txPr>
        <a:bodyPr/>
        <a:lstStyle/>
        <a:p>
          <a:pPr>
            <a:defRPr b="1" i="0" cap="all" baseline="0">
              <a:solidFill>
                <a:schemeClr val="tx2"/>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rgbClr val="FF9400"/>
              </a:solidFill>
            </a:ln>
          </c:spPr>
          <c:marker>
            <c:spPr>
              <a:solidFill>
                <a:schemeClr val="accent5">
                  <a:lumMod val="75000"/>
                </a:schemeClr>
              </a:solidFill>
              <a:ln>
                <a:solidFill>
                  <a:srgbClr val="FF9400"/>
                </a:solidFill>
              </a:ln>
            </c:spPr>
          </c:marker>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indicador'!$K$5:$K$17</c:f>
              <c:numCache>
                <c:formatCode>0.00</c:formatCode>
                <c:ptCount val="13"/>
                <c:pt idx="0">
                  <c:v>0.22888532845044601</c:v>
                </c:pt>
                <c:pt idx="1">
                  <c:v>0.48899755501222508</c:v>
                </c:pt>
                <c:pt idx="2">
                  <c:v>0</c:v>
                </c:pt>
                <c:pt idx="3">
                  <c:v>0.57438253877082091</c:v>
                </c:pt>
                <c:pt idx="4">
                  <c:v>0</c:v>
                </c:pt>
                <c:pt idx="5">
                  <c:v>0.27525461051472599</c:v>
                </c:pt>
                <c:pt idx="6">
                  <c:v>0.5</c:v>
                </c:pt>
                <c:pt idx="7">
                  <c:v>0</c:v>
                </c:pt>
                <c:pt idx="8">
                  <c:v>0.26595744680851097</c:v>
                </c:pt>
                <c:pt idx="9">
                  <c:v>0.231427910205971</c:v>
                </c:pt>
                <c:pt idx="10">
                  <c:v>0</c:v>
                </c:pt>
              </c:numCache>
            </c:numRef>
          </c:val>
          <c:smooth val="0"/>
        </c:ser>
        <c:ser>
          <c:idx val="1"/>
          <c:order val="1"/>
          <c:tx>
            <c:v>2010 Ave + 1SD (Alert if 3 consecutive pts exceed)</c:v>
          </c:tx>
          <c:spPr>
            <a:ln w="25400">
              <a:solidFill>
                <a:srgbClr val="FF0000"/>
              </a:solidFill>
            </a:ln>
          </c:spPr>
          <c:marker>
            <c:symbol val="none"/>
          </c:marker>
          <c:dLbls>
            <c:dLbl>
              <c:idx val="12"/>
              <c:layout>
                <c:manualLayout>
                  <c:x val="2.4855751000537895E-2"/>
                  <c:y val="3.4090835547766407E-3"/>
                </c:manualLayout>
              </c:layout>
              <c:tx>
                <c:rich>
                  <a:bodyPr/>
                  <a:lstStyle/>
                  <a:p>
                    <a:r>
                      <a:rPr lang="en-US" b="1" baseline="0" dirty="0">
                        <a:solidFill>
                          <a:srgbClr val="FF0000"/>
                        </a:solidFill>
                      </a:rPr>
                      <a:t>Promedio +1 SD</a:t>
                    </a:r>
                    <a:endParaRPr lang="en-US" b="1" baseline="0"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FF0000"/>
              </a:solidFill>
            </a:ln>
          </c:spPr>
          <c:marker>
            <c:symbol val="none"/>
          </c:marker>
          <c:dLbls>
            <c:dLbl>
              <c:idx val="12"/>
              <c:layout>
                <c:manualLayout>
                  <c:x val="2.35404698562749E-2"/>
                  <c:y val="1.20952700227678E-2"/>
                </c:manualLayout>
              </c:layout>
              <c:tx>
                <c:rich>
                  <a:bodyPr/>
                  <a:lstStyle/>
                  <a:p>
                    <a:pPr>
                      <a:defRPr b="1" baseline="0">
                        <a:solidFill>
                          <a:srgbClr val="FF0000"/>
                        </a:solidFill>
                      </a:defRPr>
                    </a:pPr>
                    <a:r>
                      <a:rPr lang="en-US" b="1" baseline="0" dirty="0">
                        <a:solidFill>
                          <a:srgbClr val="FF0000"/>
                        </a:solidFill>
                      </a:rPr>
                      <a:t>Promedio +2 SD</a:t>
                    </a:r>
                    <a:endParaRPr lang="en-US" b="1" baseline="0" dirty="0">
                      <a:solidFill>
                        <a:srgbClr val="7030A0"/>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FF0000"/>
              </a:solidFill>
            </a:ln>
          </c:spPr>
          <c:marker>
            <c:symbol val="none"/>
          </c:marker>
          <c:dLbls>
            <c:dLbl>
              <c:idx val="12"/>
              <c:layout>
                <c:manualLayout>
                  <c:x val="2.3424419677001398E-2"/>
                  <c:y val="-1.2503510949632605E-4"/>
                </c:manualLayout>
              </c:layout>
              <c:tx>
                <c:rich>
                  <a:bodyPr/>
                  <a:lstStyle/>
                  <a:p>
                    <a:r>
                      <a:rPr lang="en-US" b="1" dirty="0">
                        <a:solidFill>
                          <a:srgbClr val="FF0000"/>
                        </a:solidFill>
                      </a:rPr>
                      <a:t>Promedio+3</a:t>
                    </a:r>
                    <a:r>
                      <a:rPr lang="en-US" b="1" baseline="0" dirty="0">
                        <a:solidFill>
                          <a:srgbClr val="FF000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ser>
          <c:idx val="4"/>
          <c:order val="4"/>
          <c:tx>
            <c:v>Promedio del objetivo del año actual</c:v>
          </c:tx>
          <c:spPr>
            <a:ln w="12700" cmpd="sng">
              <a:solidFill>
                <a:srgbClr val="00B050"/>
              </a:solidFill>
              <a:prstDash val="dash"/>
            </a:ln>
          </c:spPr>
          <c:marker>
            <c:symbol val="none"/>
          </c:marker>
          <c:dLbls>
            <c:dLbl>
              <c:idx val="12"/>
              <c:layout>
                <c:manualLayout>
                  <c:x val="-3.7617865067594313E-3"/>
                  <c:y val="-8.7296080328281619E-3"/>
                </c:manualLayout>
              </c:layout>
              <c:tx>
                <c:rich>
                  <a:bodyPr/>
                  <a:lstStyle/>
                  <a:p>
                    <a:pPr>
                      <a:defRPr sz="1200"/>
                    </a:pPr>
                    <a:r>
                      <a:rPr lang="en-US" sz="1200" b="1" dirty="0">
                        <a:solidFill>
                          <a:srgbClr val="00B050"/>
                        </a:solidFill>
                      </a:rPr>
                      <a:t>Objetivo</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indicador'!$O$5:$O$17</c:f>
              <c:numCache>
                <c:formatCode>0.00</c:formatCode>
                <c:ptCount val="13"/>
                <c:pt idx="0">
                  <c:v>0.21133662361428898</c:v>
                </c:pt>
                <c:pt idx="1">
                  <c:v>0.20076979243357401</c:v>
                </c:pt>
                <c:pt idx="2">
                  <c:v>0.20076979243357401</c:v>
                </c:pt>
                <c:pt idx="3">
                  <c:v>0.20076979243357401</c:v>
                </c:pt>
                <c:pt idx="4">
                  <c:v>0.20076979243357401</c:v>
                </c:pt>
                <c:pt idx="5">
                  <c:v>0.20076979243357401</c:v>
                </c:pt>
                <c:pt idx="6">
                  <c:v>0.20076979243357401</c:v>
                </c:pt>
                <c:pt idx="7">
                  <c:v>0.20076979243357401</c:v>
                </c:pt>
                <c:pt idx="8">
                  <c:v>0.20076979243357401</c:v>
                </c:pt>
                <c:pt idx="9">
                  <c:v>0.20076979243357401</c:v>
                </c:pt>
                <c:pt idx="10">
                  <c:v>0.20076979243357401</c:v>
                </c:pt>
                <c:pt idx="11">
                  <c:v>0.20076979243357401</c:v>
                </c:pt>
                <c:pt idx="12">
                  <c:v>0.20076979243357401</c:v>
                </c:pt>
              </c:numCache>
            </c:numRef>
          </c:val>
          <c:smooth val="0"/>
        </c:ser>
        <c:dLbls>
          <c:showLegendKey val="0"/>
          <c:showVal val="0"/>
          <c:showCatName val="0"/>
          <c:showSerName val="0"/>
          <c:showPercent val="0"/>
          <c:showBubbleSize val="0"/>
        </c:dLbls>
        <c:marker val="1"/>
        <c:smooth val="0"/>
        <c:axId val="1684832960"/>
        <c:axId val="1684845472"/>
      </c:lineChart>
      <c:catAx>
        <c:axId val="1684832960"/>
        <c:scaling>
          <c:orientation val="minMax"/>
        </c:scaling>
        <c:delete val="0"/>
        <c:axPos val="b"/>
        <c:numFmt formatCode="General" sourceLinked="0"/>
        <c:majorTickMark val="out"/>
        <c:minorTickMark val="none"/>
        <c:tickLblPos val="nextTo"/>
        <c:crossAx val="1684845472"/>
        <c:crosses val="autoZero"/>
        <c:auto val="1"/>
        <c:lblAlgn val="ctr"/>
        <c:lblOffset val="100"/>
        <c:noMultiLvlLbl val="0"/>
      </c:catAx>
      <c:valAx>
        <c:axId val="1684845472"/>
        <c:scaling>
          <c:orientation val="minMax"/>
          <c:max val="0.8"/>
        </c:scaling>
        <c:delete val="0"/>
        <c:axPos val="l"/>
        <c:majorGridlines/>
        <c:numFmt formatCode="0.00" sourceLinked="1"/>
        <c:majorTickMark val="out"/>
        <c:minorTickMark val="none"/>
        <c:tickLblPos val="none"/>
        <c:crossAx val="1684832960"/>
        <c:crosses val="autoZero"/>
        <c:crossBetween val="between"/>
      </c:valAx>
    </c:plotArea>
    <c:legend>
      <c:legendPos val="b"/>
      <c:legendEntry>
        <c:idx val="0"/>
        <c:txPr>
          <a:bodyPr/>
          <a:lstStyle/>
          <a:p>
            <a:pPr>
              <a:defRPr b="1" i="0" cap="all" baseline="0">
                <a:solidFill>
                  <a:schemeClr val="tx2"/>
                </a:solidFill>
              </a:defRPr>
            </a:pPr>
            <a:endParaRPr lang="en-US"/>
          </a:p>
        </c:txPr>
      </c:legendEntry>
      <c:legendEntry>
        <c:idx val="1"/>
        <c:delete val="1"/>
      </c:legendEntry>
      <c:legendEntry>
        <c:idx val="2"/>
        <c:delete val="1"/>
      </c:legendEntry>
      <c:legendEntry>
        <c:idx val="3"/>
        <c:delete val="1"/>
      </c:legendEntry>
      <c:legendEntry>
        <c:idx val="4"/>
        <c:txPr>
          <a:bodyPr/>
          <a:lstStyle/>
          <a:p>
            <a:pPr>
              <a:defRPr b="1" i="0" cap="all" baseline="0">
                <a:solidFill>
                  <a:schemeClr val="tx2"/>
                </a:solidFill>
              </a:defRPr>
            </a:pPr>
            <a:endParaRPr lang="en-US"/>
          </a:p>
        </c:txPr>
      </c:legendEntry>
      <c:layout>
        <c:manualLayout>
          <c:xMode val="edge"/>
          <c:yMode val="edge"/>
          <c:x val="1.9448911346315306E-2"/>
          <c:y val="0.68690431966533105"/>
          <c:w val="0.80787250150967205"/>
          <c:h val="0.20303477152864396"/>
        </c:manualLayout>
      </c:layout>
      <c:overlay val="0"/>
      <c:txPr>
        <a:bodyPr/>
        <a:lstStyle/>
        <a:p>
          <a:pPr>
            <a:defRPr baseline="0">
              <a:solidFill>
                <a:srgbClr val="C00000"/>
              </a:solidFill>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7990475741402"/>
          <c:y val="7.1215485564304487E-2"/>
          <c:w val="0.84931703849519513"/>
          <c:h val="0.49732939632546513"/>
        </c:manualLayout>
      </c:layout>
      <c:lineChart>
        <c:grouping val="standard"/>
        <c:varyColors val="0"/>
        <c:ser>
          <c:idx val="0"/>
          <c:order val="0"/>
          <c:tx>
            <c:v>Tasa de incidentes notificables mensualmente</c:v>
          </c:tx>
          <c:spPr>
            <a:ln>
              <a:solidFill>
                <a:srgbClr val="3366FF"/>
              </a:solidFill>
            </a:ln>
          </c:spPr>
          <c:marker>
            <c:spPr>
              <a:ln>
                <a:solidFill>
                  <a:srgbClr val="3366FF"/>
                </a:solidFill>
              </a:ln>
            </c:spPr>
          </c:marker>
          <c:cat>
            <c:strRef>
              <c:f>'3. Datos del indicador'!$B$5:$B$16</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'3. Datos del indicador'!$E$5:$E$16</c:f>
              <c:numCache>
                <c:formatCode>0.00</c:formatCode>
                <c:ptCount val="12"/>
                <c:pt idx="0">
                  <c:v>0</c:v>
                </c:pt>
                <c:pt idx="1">
                  <c:v>0.26831231553528306</c:v>
                </c:pt>
                <c:pt idx="2">
                  <c:v>0.256410256410256</c:v>
                </c:pt>
                <c:pt idx="3">
                  <c:v>0</c:v>
                </c:pt>
                <c:pt idx="4">
                  <c:v>0</c:v>
                </c:pt>
                <c:pt idx="5">
                  <c:v>0</c:v>
                </c:pt>
                <c:pt idx="6">
                  <c:v>0.25839793281653695</c:v>
                </c:pt>
                <c:pt idx="7">
                  <c:v>0.25614754098360693</c:v>
                </c:pt>
                <c:pt idx="8">
                  <c:v>0.25879917184265006</c:v>
                </c:pt>
                <c:pt idx="9">
                  <c:v>0.50339793606846195</c:v>
                </c:pt>
                <c:pt idx="10">
                  <c:v>0.505689001264222</c:v>
                </c:pt>
                <c:pt idx="11">
                  <c:v>0.22888532845044601</c:v>
                </c:pt>
              </c:numCache>
            </c:numRef>
          </c:val>
          <c:smooth val="0"/>
        </c:ser>
        <c:ser>
          <c:idx val="1"/>
          <c:order val="1"/>
          <c:tx>
            <c:v>Promedio del año anterior</c:v>
          </c:tx>
          <c:spPr>
            <a:ln w="19050">
              <a:solidFill>
                <a:schemeClr val="tx2">
                  <a:lumMod val="75000"/>
                </a:schemeClr>
              </a:solidFill>
            </a:ln>
          </c:spPr>
          <c:marker>
            <c:symbol val="none"/>
          </c:marker>
          <c:val>
            <c:numRef>
              <c:f>'3. Datos del indicador'!$F$5:$F$16</c:f>
              <c:numCache>
                <c:formatCode>0.00</c:formatCode>
                <c:ptCount val="12"/>
                <c:pt idx="0">
                  <c:v>0.21133662361428898</c:v>
                </c:pt>
                <c:pt idx="1">
                  <c:v>0.21133662361428898</c:v>
                </c:pt>
                <c:pt idx="2">
                  <c:v>0.21133662361428898</c:v>
                </c:pt>
                <c:pt idx="3">
                  <c:v>0.21133662361428898</c:v>
                </c:pt>
                <c:pt idx="4">
                  <c:v>0.21133662361428898</c:v>
                </c:pt>
                <c:pt idx="5">
                  <c:v>0.21133662361428898</c:v>
                </c:pt>
                <c:pt idx="6">
                  <c:v>0.21133662361428898</c:v>
                </c:pt>
                <c:pt idx="7">
                  <c:v>0.21133662361428898</c:v>
                </c:pt>
                <c:pt idx="8">
                  <c:v>0.21133662361428898</c:v>
                </c:pt>
                <c:pt idx="9">
                  <c:v>0.21133662361428898</c:v>
                </c:pt>
                <c:pt idx="10">
                  <c:v>0.21133662361428898</c:v>
                </c:pt>
                <c:pt idx="11">
                  <c:v>0.21133662361428898</c:v>
                </c:pt>
              </c:numCache>
            </c:numRef>
          </c:val>
          <c:smooth val="0"/>
        </c:ser>
        <c:dLbls>
          <c:showLegendKey val="0"/>
          <c:showVal val="0"/>
          <c:showCatName val="0"/>
          <c:showSerName val="0"/>
          <c:showPercent val="0"/>
          <c:showBubbleSize val="0"/>
        </c:dLbls>
        <c:marker val="1"/>
        <c:smooth val="0"/>
        <c:axId val="1684846016"/>
        <c:axId val="1684837312"/>
      </c:lineChart>
      <c:catAx>
        <c:axId val="1684846016"/>
        <c:scaling>
          <c:orientation val="minMax"/>
        </c:scaling>
        <c:delete val="0"/>
        <c:axPos val="b"/>
        <c:numFmt formatCode="General" sourceLinked="0"/>
        <c:majorTickMark val="out"/>
        <c:minorTickMark val="none"/>
        <c:tickLblPos val="nextTo"/>
        <c:crossAx val="1684837312"/>
        <c:crosses val="autoZero"/>
        <c:auto val="1"/>
        <c:lblAlgn val="ctr"/>
        <c:lblOffset val="100"/>
        <c:noMultiLvlLbl val="0"/>
      </c:catAx>
      <c:valAx>
        <c:axId val="1684837312"/>
        <c:scaling>
          <c:orientation val="minMax"/>
          <c:max val="0.8"/>
        </c:scaling>
        <c:delete val="0"/>
        <c:axPos val="l"/>
        <c:majorGridlines/>
        <c:numFmt formatCode="0.00" sourceLinked="1"/>
        <c:majorTickMark val="out"/>
        <c:minorTickMark val="none"/>
        <c:tickLblPos val="nextTo"/>
        <c:crossAx val="1684846016"/>
        <c:crosses val="autoZero"/>
        <c:crossBetween val="between"/>
      </c:valAx>
    </c:plotArea>
    <c:legend>
      <c:legendPos val="b"/>
      <c:layout>
        <c:manualLayout>
          <c:xMode val="edge"/>
          <c:yMode val="edge"/>
          <c:x val="4.9999956153979008E-2"/>
          <c:y val="0.72155925012331013"/>
          <c:w val="0.87971990925014709"/>
          <c:h val="0.20303470209546404"/>
        </c:manualLayout>
      </c:layout>
      <c:overlay val="0"/>
      <c:txPr>
        <a:bodyPr/>
        <a:lstStyle/>
        <a:p>
          <a:pPr>
            <a:defRPr b="1" i="0" cap="all" baseline="0">
              <a:solidFill>
                <a:schemeClr val="tx2"/>
              </a:solidFill>
            </a:defRPr>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838538080870607E-2"/>
          <c:y val="6.7581174271422309E-2"/>
          <c:w val="0.82272518429998809"/>
          <c:h val="0.49959284601296705"/>
        </c:manualLayout>
      </c:layout>
      <c:lineChart>
        <c:grouping val="standard"/>
        <c:varyColors val="0"/>
        <c:ser>
          <c:idx val="0"/>
          <c:order val="0"/>
          <c:tx>
            <c:v>Tasa de incidentes notificables mensualmente</c:v>
          </c:tx>
          <c:spPr>
            <a:ln>
              <a:solidFill>
                <a:srgbClr val="FF9400"/>
              </a:solidFill>
            </a:ln>
          </c:spPr>
          <c:marker>
            <c:spPr>
              <a:solidFill>
                <a:schemeClr val="accent5">
                  <a:lumMod val="75000"/>
                </a:schemeClr>
              </a:solidFill>
              <a:ln>
                <a:solidFill>
                  <a:srgbClr val="FF9400"/>
                </a:solidFill>
              </a:ln>
            </c:spPr>
          </c:marker>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indicador'!$K$5:$K$17</c:f>
              <c:numCache>
                <c:formatCode>0.00</c:formatCode>
                <c:ptCount val="13"/>
                <c:pt idx="0">
                  <c:v>0.22888532845044601</c:v>
                </c:pt>
                <c:pt idx="1">
                  <c:v>0.48899755501222508</c:v>
                </c:pt>
                <c:pt idx="2">
                  <c:v>0</c:v>
                </c:pt>
                <c:pt idx="3">
                  <c:v>0.57438253877082091</c:v>
                </c:pt>
                <c:pt idx="4">
                  <c:v>0</c:v>
                </c:pt>
                <c:pt idx="5">
                  <c:v>0.27525461051472599</c:v>
                </c:pt>
                <c:pt idx="6">
                  <c:v>0.5</c:v>
                </c:pt>
                <c:pt idx="7">
                  <c:v>0</c:v>
                </c:pt>
                <c:pt idx="8">
                  <c:v>0.26595744680851097</c:v>
                </c:pt>
                <c:pt idx="9">
                  <c:v>0.231427910205971</c:v>
                </c:pt>
                <c:pt idx="10">
                  <c:v>0</c:v>
                </c:pt>
              </c:numCache>
            </c:numRef>
          </c:val>
          <c:smooth val="0"/>
        </c:ser>
        <c:ser>
          <c:idx val="1"/>
          <c:order val="1"/>
          <c:tx>
            <c:v>2010 Ave + 1SD (Alert if 3 consecutive pts exceed)</c:v>
          </c:tx>
          <c:spPr>
            <a:ln w="25400">
              <a:solidFill>
                <a:srgbClr val="FF0000"/>
              </a:solidFill>
            </a:ln>
          </c:spPr>
          <c:marker>
            <c:symbol val="none"/>
          </c:marker>
          <c:dLbls>
            <c:dLbl>
              <c:idx val="12"/>
              <c:layout>
                <c:manualLayout>
                  <c:x val="2.4855751000537895E-2"/>
                  <c:y val="3.4090835547766407E-3"/>
                </c:manualLayout>
              </c:layout>
              <c:tx>
                <c:rich>
                  <a:bodyPr/>
                  <a:lstStyle/>
                  <a:p>
                    <a:r>
                      <a:rPr lang="en-US" b="1" baseline="0" dirty="0">
                        <a:solidFill>
                          <a:srgbClr val="FF0000"/>
                        </a:solidFill>
                      </a:rPr>
                      <a:t>Promedio +1 SD</a:t>
                    </a:r>
                    <a:endParaRPr lang="en-US" b="1" baseline="0"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indicador'!$L$5:$L$17</c:f>
              <c:numCache>
                <c:formatCode>0.00</c:formatCode>
                <c:ptCount val="13"/>
                <c:pt idx="0">
                  <c:v>0.38517972909826204</c:v>
                </c:pt>
                <c:pt idx="1">
                  <c:v>0.38517972909826204</c:v>
                </c:pt>
                <c:pt idx="2">
                  <c:v>0.38517972909826204</c:v>
                </c:pt>
                <c:pt idx="3">
                  <c:v>0.38517972909826204</c:v>
                </c:pt>
                <c:pt idx="4">
                  <c:v>0.38517972909826204</c:v>
                </c:pt>
                <c:pt idx="5">
                  <c:v>0.38517972909826204</c:v>
                </c:pt>
                <c:pt idx="6">
                  <c:v>0.38517972909826204</c:v>
                </c:pt>
                <c:pt idx="7">
                  <c:v>0.38517972909826204</c:v>
                </c:pt>
                <c:pt idx="8">
                  <c:v>0.38517972909826204</c:v>
                </c:pt>
                <c:pt idx="9">
                  <c:v>0.38517972909826204</c:v>
                </c:pt>
                <c:pt idx="10">
                  <c:v>0.38517972909826204</c:v>
                </c:pt>
                <c:pt idx="11">
                  <c:v>0.38517972909826204</c:v>
                </c:pt>
                <c:pt idx="12">
                  <c:v>0.38517972909826204</c:v>
                </c:pt>
              </c:numCache>
            </c:numRef>
          </c:val>
          <c:smooth val="0"/>
        </c:ser>
        <c:ser>
          <c:idx val="2"/>
          <c:order val="2"/>
          <c:tx>
            <c:v>2010 Ave + 2SD (Alert if 2 consecutive pts exceed)</c:v>
          </c:tx>
          <c:spPr>
            <a:ln w="25400">
              <a:solidFill>
                <a:srgbClr val="FF0000"/>
              </a:solidFill>
            </a:ln>
          </c:spPr>
          <c:marker>
            <c:symbol val="none"/>
          </c:marker>
          <c:dLbls>
            <c:dLbl>
              <c:idx val="12"/>
              <c:layout>
                <c:manualLayout>
                  <c:x val="2.35404698562749E-2"/>
                  <c:y val="1.20952700227678E-2"/>
                </c:manualLayout>
              </c:layout>
              <c:tx>
                <c:rich>
                  <a:bodyPr/>
                  <a:lstStyle/>
                  <a:p>
                    <a:pPr>
                      <a:defRPr b="1" baseline="0">
                        <a:solidFill>
                          <a:srgbClr val="FF0000"/>
                        </a:solidFill>
                      </a:defRPr>
                    </a:pPr>
                    <a:r>
                      <a:rPr lang="en-US" b="1" baseline="0" dirty="0">
                        <a:solidFill>
                          <a:srgbClr val="FF0000"/>
                        </a:solidFill>
                      </a:rPr>
                      <a:t>Promedio +2 SD</a:t>
                    </a:r>
                    <a:endParaRPr lang="en-US" b="1" baseline="0" dirty="0">
                      <a:solidFill>
                        <a:srgbClr val="7030A0"/>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aseline="0">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indicador'!$M$5:$M$17</c:f>
              <c:numCache>
                <c:formatCode>0.00</c:formatCode>
                <c:ptCount val="13"/>
                <c:pt idx="0">
                  <c:v>0.55902283458223501</c:v>
                </c:pt>
                <c:pt idx="1">
                  <c:v>0.55902283458223501</c:v>
                </c:pt>
                <c:pt idx="2">
                  <c:v>0.55902283458223501</c:v>
                </c:pt>
                <c:pt idx="3">
                  <c:v>0.55902283458223501</c:v>
                </c:pt>
                <c:pt idx="4">
                  <c:v>0.55902283458223501</c:v>
                </c:pt>
                <c:pt idx="5">
                  <c:v>0.55902283458223501</c:v>
                </c:pt>
                <c:pt idx="6">
                  <c:v>0.55902283458223501</c:v>
                </c:pt>
                <c:pt idx="7">
                  <c:v>0.55902283458223501</c:v>
                </c:pt>
                <c:pt idx="8">
                  <c:v>0.55902283458223501</c:v>
                </c:pt>
                <c:pt idx="9">
                  <c:v>0.55902283458223501</c:v>
                </c:pt>
                <c:pt idx="10">
                  <c:v>0.55902283458223501</c:v>
                </c:pt>
                <c:pt idx="11">
                  <c:v>0.55902283458223501</c:v>
                </c:pt>
                <c:pt idx="12">
                  <c:v>0.55902283458223501</c:v>
                </c:pt>
              </c:numCache>
            </c:numRef>
          </c:val>
          <c:smooth val="0"/>
        </c:ser>
        <c:ser>
          <c:idx val="3"/>
          <c:order val="3"/>
          <c:tx>
            <c:v>2010 Ave + 3SD (Alert if 1 pt exceed)</c:v>
          </c:tx>
          <c:spPr>
            <a:ln w="25400">
              <a:solidFill>
                <a:srgbClr val="FF0000"/>
              </a:solidFill>
            </a:ln>
          </c:spPr>
          <c:marker>
            <c:symbol val="none"/>
          </c:marker>
          <c:dLbls>
            <c:dLbl>
              <c:idx val="12"/>
              <c:layout>
                <c:manualLayout>
                  <c:x val="2.3424419677001398E-2"/>
                  <c:y val="-1.2503510949632605E-4"/>
                </c:manualLayout>
              </c:layout>
              <c:tx>
                <c:rich>
                  <a:bodyPr/>
                  <a:lstStyle/>
                  <a:p>
                    <a:r>
                      <a:rPr lang="en-US" b="1" dirty="0">
                        <a:solidFill>
                          <a:srgbClr val="FF0000"/>
                        </a:solidFill>
                      </a:rPr>
                      <a:t>Promedio+3</a:t>
                    </a:r>
                    <a:r>
                      <a:rPr lang="en-US" b="1" baseline="0" dirty="0">
                        <a:solidFill>
                          <a:srgbClr val="FF0000"/>
                        </a:solidFill>
                      </a:rPr>
                      <a:t> SD</a:t>
                    </a:r>
                    <a:endParaRPr lang="en-US" b="1" dirty="0">
                      <a:solidFill>
                        <a:srgbClr val="7030A0"/>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'3. Datos del indicador'!$H$5:$H$17</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'3. Datos del indicador'!$N$5:$N$17</c:f>
              <c:numCache>
                <c:formatCode>0.00</c:formatCode>
                <c:ptCount val="13"/>
                <c:pt idx="0">
                  <c:v>0.73286594006620798</c:v>
                </c:pt>
                <c:pt idx="1">
                  <c:v>0.73286594006620798</c:v>
                </c:pt>
                <c:pt idx="2">
                  <c:v>0.73286594006620798</c:v>
                </c:pt>
                <c:pt idx="3">
                  <c:v>0.73286594006620798</c:v>
                </c:pt>
                <c:pt idx="4">
                  <c:v>0.73286594006620798</c:v>
                </c:pt>
                <c:pt idx="5">
                  <c:v>0.73286594006620798</c:v>
                </c:pt>
                <c:pt idx="6">
                  <c:v>0.73286594006620798</c:v>
                </c:pt>
                <c:pt idx="7">
                  <c:v>0.73286594006620798</c:v>
                </c:pt>
                <c:pt idx="8">
                  <c:v>0.73286594006620798</c:v>
                </c:pt>
                <c:pt idx="9">
                  <c:v>0.73286594006620798</c:v>
                </c:pt>
                <c:pt idx="10">
                  <c:v>0.73286594006620798</c:v>
                </c:pt>
                <c:pt idx="11">
                  <c:v>0.73286594006620798</c:v>
                </c:pt>
                <c:pt idx="12">
                  <c:v>0.73286594006620798</c:v>
                </c:pt>
              </c:numCache>
            </c:numRef>
          </c:val>
          <c:smooth val="0"/>
        </c:ser>
        <c:dLbls>
          <c:showLegendKey val="0"/>
          <c:showVal val="0"/>
          <c:showCatName val="0"/>
          <c:showSerName val="0"/>
          <c:showPercent val="0"/>
          <c:showBubbleSize val="0"/>
        </c:dLbls>
        <c:marker val="1"/>
        <c:smooth val="0"/>
        <c:axId val="1684834592"/>
        <c:axId val="1684841120"/>
      </c:lineChart>
      <c:catAx>
        <c:axId val="1684834592"/>
        <c:scaling>
          <c:orientation val="minMax"/>
        </c:scaling>
        <c:delete val="0"/>
        <c:axPos val="b"/>
        <c:numFmt formatCode="General" sourceLinked="0"/>
        <c:majorTickMark val="out"/>
        <c:minorTickMark val="none"/>
        <c:tickLblPos val="nextTo"/>
        <c:crossAx val="1684841120"/>
        <c:crosses val="autoZero"/>
        <c:auto val="1"/>
        <c:lblAlgn val="ctr"/>
        <c:lblOffset val="100"/>
        <c:noMultiLvlLbl val="0"/>
      </c:catAx>
      <c:valAx>
        <c:axId val="1684841120"/>
        <c:scaling>
          <c:orientation val="minMax"/>
          <c:max val="0.8"/>
        </c:scaling>
        <c:delete val="0"/>
        <c:axPos val="l"/>
        <c:majorGridlines/>
        <c:numFmt formatCode="0.00" sourceLinked="1"/>
        <c:majorTickMark val="out"/>
        <c:minorTickMark val="none"/>
        <c:tickLblPos val="none"/>
        <c:crossAx val="1684834592"/>
        <c:crosses val="autoZero"/>
        <c:crossBetween val="between"/>
      </c:valAx>
    </c:plotArea>
    <c:legend>
      <c:legendPos val="b"/>
      <c:legendEntry>
        <c:idx val="0"/>
        <c:txPr>
          <a:bodyPr/>
          <a:lstStyle/>
          <a:p>
            <a:pPr>
              <a:defRPr b="1" i="0" cap="all" baseline="0">
                <a:solidFill>
                  <a:schemeClr val="tx2"/>
                </a:solidFill>
              </a:defRPr>
            </a:pPr>
            <a:endParaRPr lang="en-US"/>
          </a:p>
        </c:txPr>
      </c:legendEntry>
      <c:legendEntry>
        <c:idx val="1"/>
        <c:delete val="1"/>
      </c:legendEntry>
      <c:legendEntry>
        <c:idx val="2"/>
        <c:delete val="1"/>
      </c:legendEntry>
      <c:legendEntry>
        <c:idx val="3"/>
        <c:delete val="1"/>
      </c:legendEntry>
      <c:layout>
        <c:manualLayout>
          <c:xMode val="edge"/>
          <c:yMode val="edge"/>
          <c:x val="1.9448911346315306E-2"/>
          <c:y val="0.68690431966533105"/>
          <c:w val="0.80787250150967205"/>
          <c:h val="0.20303477152864396"/>
        </c:manualLayout>
      </c:layout>
      <c:overlay val="0"/>
      <c:txPr>
        <a:bodyPr/>
        <a:lstStyle/>
        <a:p>
          <a:pPr>
            <a:defRPr baseline="0">
              <a:solidFill>
                <a:srgbClr val="C00000"/>
              </a:solidFill>
            </a:defRPr>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8563B-693E-4476-8FC0-F0F1169B6FCA}" type="doc">
      <dgm:prSet loTypeId="urn:microsoft.com/office/officeart/2005/8/layout/pyramid1" loCatId="pyramid" qsTypeId="urn:microsoft.com/office/officeart/2005/8/quickstyle/simple1" qsCatId="simple" csTypeId="urn:microsoft.com/office/officeart/2005/8/colors/accent1_2" csCatId="accent1" phldr="1"/>
      <dgm:spPr/>
    </dgm:pt>
    <dgm:pt modelId="{48A0F087-753C-4E31-A95B-42E2AB2F7E0B}">
      <dgm:prSet phldrT="[Text]" custT="1"/>
      <dgm:spPr>
        <a:gradFill flip="none" rotWithShape="0">
          <a:gsLst>
            <a:gs pos="47000">
              <a:srgbClr val="FF0000"/>
            </a:gs>
            <a:gs pos="100000">
              <a:srgbClr val="FFFF00"/>
            </a:gs>
            <a:gs pos="100000">
              <a:schemeClr val="accent6">
                <a:tint val="12000"/>
                <a:satMod val="255000"/>
              </a:schemeClr>
            </a:gs>
          </a:gsLst>
          <a:lin ang="5400000" scaled="0"/>
          <a:tileRect/>
        </a:gradFill>
      </dgm:spPr>
      <dgm:t>
        <a:bodyPr/>
        <a:lstStyle/>
        <a:p>
          <a:pPr algn="ctr"/>
          <a:endParaRPr lang="es-PE" sz="1600" b="1" dirty="0"/>
        </a:p>
        <a:p>
          <a:pPr algn="ctr"/>
          <a:endParaRPr lang="es-PE" sz="1600" b="1" dirty="0"/>
        </a:p>
        <a:p>
          <a:pPr algn="ctr"/>
          <a:r>
            <a:rPr lang="es-PE" sz="1600" b="1" dirty="0">
              <a:solidFill>
                <a:schemeClr val="bg1"/>
              </a:solidFill>
            </a:rPr>
            <a:t>Accidente</a:t>
          </a:r>
        </a:p>
        <a:p>
          <a:pPr algn="ctr"/>
          <a:r>
            <a:rPr lang="es-PE" sz="1600" b="1" dirty="0"/>
            <a:t>Incidente</a:t>
          </a:r>
        </a:p>
      </dgm:t>
    </dgm:pt>
    <dgm:pt modelId="{D1C7BC76-8E49-4E7A-837B-01FC7AC19C73}" type="parTrans" cxnId="{D98F05A8-5624-45BB-B070-B6691FE71BF7}">
      <dgm:prSet/>
      <dgm:spPr/>
      <dgm:t>
        <a:bodyPr/>
        <a:lstStyle/>
        <a:p>
          <a:pPr algn="ctr"/>
          <a:endParaRPr lang="es-PE" sz="1800" b="1"/>
        </a:p>
      </dgm:t>
    </dgm:pt>
    <dgm:pt modelId="{700442F1-C810-4265-9700-49A39FD9A083}" type="sibTrans" cxnId="{D98F05A8-5624-45BB-B070-B6691FE71BF7}">
      <dgm:prSet/>
      <dgm:spPr/>
      <dgm:t>
        <a:bodyPr/>
        <a:lstStyle/>
        <a:p>
          <a:pPr algn="ctr"/>
          <a:endParaRPr lang="es-PE" sz="1800" b="1"/>
        </a:p>
      </dgm:t>
    </dgm:pt>
    <dgm:pt modelId="{E4AE514C-B9DF-462B-B2E8-07BEFC9A0EBA}">
      <dgm:prSet phldrT="[Text]" custT="1"/>
      <dgm:spPr>
        <a:gradFill flip="none" rotWithShape="0">
          <a:gsLst>
            <a:gs pos="43000">
              <a:srgbClr val="FFFF00"/>
            </a:gs>
            <a:gs pos="100000">
              <a:srgbClr val="00B050"/>
            </a:gs>
            <a:gs pos="100000">
              <a:schemeClr val="accent6">
                <a:tint val="12000"/>
                <a:satMod val="255000"/>
              </a:schemeClr>
            </a:gs>
          </a:gsLst>
          <a:lin ang="5400000" scaled="0"/>
          <a:tileRect/>
        </a:gradFill>
      </dgm:spPr>
      <dgm:t>
        <a:bodyPr/>
        <a:lstStyle/>
        <a:p>
          <a:pPr algn="ctr"/>
          <a:r>
            <a:rPr lang="es-PE" sz="2000" b="1" dirty="0"/>
            <a:t>Desviación</a:t>
          </a:r>
        </a:p>
        <a:p>
          <a:pPr algn="ctr"/>
          <a:r>
            <a:rPr lang="es-PE" sz="2000" b="1" dirty="0"/>
            <a:t>Condición de degradación</a:t>
          </a:r>
        </a:p>
      </dgm:t>
    </dgm:pt>
    <dgm:pt modelId="{626F2FD0-0728-48C9-8E56-2F43DF187AA9}" type="parTrans" cxnId="{9A168B59-AFD0-4F29-812C-311E5C57149A}">
      <dgm:prSet/>
      <dgm:spPr/>
      <dgm:t>
        <a:bodyPr/>
        <a:lstStyle/>
        <a:p>
          <a:pPr algn="ctr"/>
          <a:endParaRPr lang="es-PE" sz="1800" b="1"/>
        </a:p>
      </dgm:t>
    </dgm:pt>
    <dgm:pt modelId="{4053B83D-EE35-4268-BEE0-C64BD5EA44CD}" type="sibTrans" cxnId="{9A168B59-AFD0-4F29-812C-311E5C57149A}">
      <dgm:prSet/>
      <dgm:spPr/>
      <dgm:t>
        <a:bodyPr/>
        <a:lstStyle/>
        <a:p>
          <a:pPr algn="ctr"/>
          <a:endParaRPr lang="es-PE" sz="1800" b="1"/>
        </a:p>
      </dgm:t>
    </dgm:pt>
    <dgm:pt modelId="{48AF57F7-FF41-44A3-B50B-B21F8FCB974F}">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dgm:spPr>
      <dgm:t>
        <a:bodyPr/>
        <a:lstStyle/>
        <a:p>
          <a:pPr algn="ctr"/>
          <a:r>
            <a:rPr lang="es-PE" sz="2800" b="1" dirty="0">
              <a:solidFill>
                <a:schemeClr val="bg1"/>
              </a:solidFill>
            </a:rPr>
            <a:t>Condición normal</a:t>
          </a:r>
        </a:p>
      </dgm:t>
    </dgm:pt>
    <dgm:pt modelId="{57644EEB-1C5B-4FCC-AA69-A13B5C9CEEFE}" type="parTrans" cxnId="{46ACD33C-1AFC-440A-9A9C-535953639503}">
      <dgm:prSet/>
      <dgm:spPr/>
      <dgm:t>
        <a:bodyPr/>
        <a:lstStyle/>
        <a:p>
          <a:pPr algn="ctr"/>
          <a:endParaRPr lang="es-PE" sz="1800" b="1"/>
        </a:p>
      </dgm:t>
    </dgm:pt>
    <dgm:pt modelId="{BECC8B4E-F960-4DA2-A472-A6866D53F937}" type="sibTrans" cxnId="{46ACD33C-1AFC-440A-9A9C-535953639503}">
      <dgm:prSet/>
      <dgm:spPr/>
      <dgm:t>
        <a:bodyPr/>
        <a:lstStyle/>
        <a:p>
          <a:pPr algn="ctr"/>
          <a:endParaRPr lang="es-PE" sz="1800" b="1"/>
        </a:p>
      </dgm:t>
    </dgm:pt>
    <dgm:pt modelId="{C554DC49-3ABC-40E4-922B-3428746FF5D5}" type="pres">
      <dgm:prSet presAssocID="{5068563B-693E-4476-8FC0-F0F1169B6FCA}" presName="Name0" presStyleCnt="0">
        <dgm:presLayoutVars>
          <dgm:dir/>
          <dgm:animLvl val="lvl"/>
          <dgm:resizeHandles val="exact"/>
        </dgm:presLayoutVars>
      </dgm:prSet>
      <dgm:spPr/>
    </dgm:pt>
    <dgm:pt modelId="{A5C95E51-822A-4A0B-8E95-3D9D883AFBC8}" type="pres">
      <dgm:prSet presAssocID="{48A0F087-753C-4E31-A95B-42E2AB2F7E0B}" presName="Name8" presStyleCnt="0"/>
      <dgm:spPr/>
    </dgm:pt>
    <dgm:pt modelId="{456BD247-50D4-48E4-89EC-C7B66E8C9143}" type="pres">
      <dgm:prSet presAssocID="{48A0F087-753C-4E31-A95B-42E2AB2F7E0B}" presName="level" presStyleLbl="node1" presStyleIdx="0" presStyleCnt="3" custScaleY="160000">
        <dgm:presLayoutVars>
          <dgm:chMax val="1"/>
          <dgm:bulletEnabled val="1"/>
        </dgm:presLayoutVars>
      </dgm:prSet>
      <dgm:spPr/>
      <dgm:t>
        <a:bodyPr/>
        <a:lstStyle/>
        <a:p>
          <a:endParaRPr lang="es-PE"/>
        </a:p>
      </dgm:t>
    </dgm:pt>
    <dgm:pt modelId="{4A1FB3E8-F9A7-4212-85B9-A4D20BB83731}" type="pres">
      <dgm:prSet presAssocID="{48A0F087-753C-4E31-A95B-42E2AB2F7E0B}" presName="levelTx" presStyleLbl="revTx" presStyleIdx="0" presStyleCnt="0">
        <dgm:presLayoutVars>
          <dgm:chMax val="1"/>
          <dgm:bulletEnabled val="1"/>
        </dgm:presLayoutVars>
      </dgm:prSet>
      <dgm:spPr/>
      <dgm:t>
        <a:bodyPr/>
        <a:lstStyle/>
        <a:p>
          <a:endParaRPr lang="es-PE"/>
        </a:p>
      </dgm:t>
    </dgm:pt>
    <dgm:pt modelId="{C8E1FF5E-6875-4139-885B-5EA372BC459E}" type="pres">
      <dgm:prSet presAssocID="{E4AE514C-B9DF-462B-B2E8-07BEFC9A0EBA}" presName="Name8" presStyleCnt="0"/>
      <dgm:spPr/>
    </dgm:pt>
    <dgm:pt modelId="{C297003C-A793-4316-BF67-FA93D0D3C988}" type="pres">
      <dgm:prSet presAssocID="{E4AE514C-B9DF-462B-B2E8-07BEFC9A0EBA}" presName="level" presStyleLbl="node1" presStyleIdx="1" presStyleCnt="3" custScaleY="124892">
        <dgm:presLayoutVars>
          <dgm:chMax val="1"/>
          <dgm:bulletEnabled val="1"/>
        </dgm:presLayoutVars>
      </dgm:prSet>
      <dgm:spPr/>
      <dgm:t>
        <a:bodyPr/>
        <a:lstStyle/>
        <a:p>
          <a:endParaRPr lang="es-PE"/>
        </a:p>
      </dgm:t>
    </dgm:pt>
    <dgm:pt modelId="{CB6B00A5-BD19-4947-A5FF-C3981EB120B5}" type="pres">
      <dgm:prSet presAssocID="{E4AE514C-B9DF-462B-B2E8-07BEFC9A0EBA}" presName="levelTx" presStyleLbl="revTx" presStyleIdx="0" presStyleCnt="0">
        <dgm:presLayoutVars>
          <dgm:chMax val="1"/>
          <dgm:bulletEnabled val="1"/>
        </dgm:presLayoutVars>
      </dgm:prSet>
      <dgm:spPr/>
      <dgm:t>
        <a:bodyPr/>
        <a:lstStyle/>
        <a:p>
          <a:endParaRPr lang="es-PE"/>
        </a:p>
      </dgm:t>
    </dgm:pt>
    <dgm:pt modelId="{6ACE9084-1EC9-4697-A335-9E5CFF7DF069}" type="pres">
      <dgm:prSet presAssocID="{48AF57F7-FF41-44A3-B50B-B21F8FCB974F}" presName="Name8" presStyleCnt="0"/>
      <dgm:spPr/>
    </dgm:pt>
    <dgm:pt modelId="{1C018782-204B-464F-BCE4-45D490C49117}" type="pres">
      <dgm:prSet presAssocID="{48AF57F7-FF41-44A3-B50B-B21F8FCB974F}" presName="level" presStyleLbl="node1" presStyleIdx="2" presStyleCnt="3" custScaleY="162892" custLinFactNeighborX="-347">
        <dgm:presLayoutVars>
          <dgm:chMax val="1"/>
          <dgm:bulletEnabled val="1"/>
        </dgm:presLayoutVars>
      </dgm:prSet>
      <dgm:spPr/>
      <dgm:t>
        <a:bodyPr/>
        <a:lstStyle/>
        <a:p>
          <a:endParaRPr lang="es-PE"/>
        </a:p>
      </dgm:t>
    </dgm:pt>
    <dgm:pt modelId="{DBBE3B05-9C3F-4976-A457-056879D870A5}" type="pres">
      <dgm:prSet presAssocID="{48AF57F7-FF41-44A3-B50B-B21F8FCB974F}" presName="levelTx" presStyleLbl="revTx" presStyleIdx="0" presStyleCnt="0">
        <dgm:presLayoutVars>
          <dgm:chMax val="1"/>
          <dgm:bulletEnabled val="1"/>
        </dgm:presLayoutVars>
      </dgm:prSet>
      <dgm:spPr/>
      <dgm:t>
        <a:bodyPr/>
        <a:lstStyle/>
        <a:p>
          <a:endParaRPr lang="es-PE"/>
        </a:p>
      </dgm:t>
    </dgm:pt>
  </dgm:ptLst>
  <dgm:cxnLst>
    <dgm:cxn modelId="{9A168B59-AFD0-4F29-812C-311E5C57149A}" srcId="{5068563B-693E-4476-8FC0-F0F1169B6FCA}" destId="{E4AE514C-B9DF-462B-B2E8-07BEFC9A0EBA}" srcOrd="1" destOrd="0" parTransId="{626F2FD0-0728-48C9-8E56-2F43DF187AA9}" sibTransId="{4053B83D-EE35-4268-BEE0-C64BD5EA44CD}"/>
    <dgm:cxn modelId="{D52B9C26-D2D2-4928-9BB7-F34960714017}" type="presOf" srcId="{E4AE514C-B9DF-462B-B2E8-07BEFC9A0EBA}" destId="{CB6B00A5-BD19-4947-A5FF-C3981EB120B5}" srcOrd="1" destOrd="0" presId="urn:microsoft.com/office/officeart/2005/8/layout/pyramid1"/>
    <dgm:cxn modelId="{4EE190BB-E8C7-440A-82EE-FDF510425E91}" type="presOf" srcId="{48A0F087-753C-4E31-A95B-42E2AB2F7E0B}" destId="{456BD247-50D4-48E4-89EC-C7B66E8C9143}" srcOrd="0" destOrd="0" presId="urn:microsoft.com/office/officeart/2005/8/layout/pyramid1"/>
    <dgm:cxn modelId="{0EE37E1E-D30F-4C9B-B8A9-F02B27783B36}" type="presOf" srcId="{5068563B-693E-4476-8FC0-F0F1169B6FCA}" destId="{C554DC49-3ABC-40E4-922B-3428746FF5D5}" srcOrd="0" destOrd="0" presId="urn:microsoft.com/office/officeart/2005/8/layout/pyramid1"/>
    <dgm:cxn modelId="{9BAB23D4-BB84-4964-B460-77C01E296554}" type="presOf" srcId="{E4AE514C-B9DF-462B-B2E8-07BEFC9A0EBA}" destId="{C297003C-A793-4316-BF67-FA93D0D3C988}" srcOrd="0" destOrd="0" presId="urn:microsoft.com/office/officeart/2005/8/layout/pyramid1"/>
    <dgm:cxn modelId="{46ACD33C-1AFC-440A-9A9C-535953639503}" srcId="{5068563B-693E-4476-8FC0-F0F1169B6FCA}" destId="{48AF57F7-FF41-44A3-B50B-B21F8FCB974F}" srcOrd="2" destOrd="0" parTransId="{57644EEB-1C5B-4FCC-AA69-A13B5C9CEEFE}" sibTransId="{BECC8B4E-F960-4DA2-A472-A6866D53F937}"/>
    <dgm:cxn modelId="{D98F05A8-5624-45BB-B070-B6691FE71BF7}" srcId="{5068563B-693E-4476-8FC0-F0F1169B6FCA}" destId="{48A0F087-753C-4E31-A95B-42E2AB2F7E0B}" srcOrd="0" destOrd="0" parTransId="{D1C7BC76-8E49-4E7A-837B-01FC7AC19C73}" sibTransId="{700442F1-C810-4265-9700-49A39FD9A083}"/>
    <dgm:cxn modelId="{ABDEFCED-0F9A-45E8-962C-97FFBEE4C2B4}" type="presOf" srcId="{48AF57F7-FF41-44A3-B50B-B21F8FCB974F}" destId="{DBBE3B05-9C3F-4976-A457-056879D870A5}" srcOrd="1" destOrd="0" presId="urn:microsoft.com/office/officeart/2005/8/layout/pyramid1"/>
    <dgm:cxn modelId="{83374EC4-BD94-4848-AF61-7830F88FFE69}" type="presOf" srcId="{48AF57F7-FF41-44A3-B50B-B21F8FCB974F}" destId="{1C018782-204B-464F-BCE4-45D490C49117}" srcOrd="0" destOrd="0" presId="urn:microsoft.com/office/officeart/2005/8/layout/pyramid1"/>
    <dgm:cxn modelId="{90E9DCE0-A251-4BCC-8B54-B1653EEC0EA7}" type="presOf" srcId="{48A0F087-753C-4E31-A95B-42E2AB2F7E0B}" destId="{4A1FB3E8-F9A7-4212-85B9-A4D20BB83731}" srcOrd="1" destOrd="0" presId="urn:microsoft.com/office/officeart/2005/8/layout/pyramid1"/>
    <dgm:cxn modelId="{04E237E0-6DC7-413D-A94B-AE09C0326AA7}" type="presParOf" srcId="{C554DC49-3ABC-40E4-922B-3428746FF5D5}" destId="{A5C95E51-822A-4A0B-8E95-3D9D883AFBC8}" srcOrd="0" destOrd="0" presId="urn:microsoft.com/office/officeart/2005/8/layout/pyramid1"/>
    <dgm:cxn modelId="{B2D7330E-9F81-4434-B510-45E7641DE217}" type="presParOf" srcId="{A5C95E51-822A-4A0B-8E95-3D9D883AFBC8}" destId="{456BD247-50D4-48E4-89EC-C7B66E8C9143}" srcOrd="0" destOrd="0" presId="urn:microsoft.com/office/officeart/2005/8/layout/pyramid1"/>
    <dgm:cxn modelId="{BE8EC857-8A08-4B61-80E8-47F02945316A}" type="presParOf" srcId="{A5C95E51-822A-4A0B-8E95-3D9D883AFBC8}" destId="{4A1FB3E8-F9A7-4212-85B9-A4D20BB83731}" srcOrd="1" destOrd="0" presId="urn:microsoft.com/office/officeart/2005/8/layout/pyramid1"/>
    <dgm:cxn modelId="{0456260C-FBA5-4154-8139-F508072D2EBD}" type="presParOf" srcId="{C554DC49-3ABC-40E4-922B-3428746FF5D5}" destId="{C8E1FF5E-6875-4139-885B-5EA372BC459E}" srcOrd="1" destOrd="0" presId="urn:microsoft.com/office/officeart/2005/8/layout/pyramid1"/>
    <dgm:cxn modelId="{EE963247-A4F5-426A-A67E-CA828D92C815}" type="presParOf" srcId="{C8E1FF5E-6875-4139-885B-5EA372BC459E}" destId="{C297003C-A793-4316-BF67-FA93D0D3C988}" srcOrd="0" destOrd="0" presId="urn:microsoft.com/office/officeart/2005/8/layout/pyramid1"/>
    <dgm:cxn modelId="{E1F4BF9C-17B1-4A50-8221-88ACC177C8AA}" type="presParOf" srcId="{C8E1FF5E-6875-4139-885B-5EA372BC459E}" destId="{CB6B00A5-BD19-4947-A5FF-C3981EB120B5}" srcOrd="1" destOrd="0" presId="urn:microsoft.com/office/officeart/2005/8/layout/pyramid1"/>
    <dgm:cxn modelId="{99DEDB0F-A2E5-4662-A1B1-3129EEDA1747}" type="presParOf" srcId="{C554DC49-3ABC-40E4-922B-3428746FF5D5}" destId="{6ACE9084-1EC9-4697-A335-9E5CFF7DF069}" srcOrd="2" destOrd="0" presId="urn:microsoft.com/office/officeart/2005/8/layout/pyramid1"/>
    <dgm:cxn modelId="{6814BA55-4457-4A4F-86D2-A8288EBE99CA}" type="presParOf" srcId="{6ACE9084-1EC9-4697-A335-9E5CFF7DF069}" destId="{1C018782-204B-464F-BCE4-45D490C49117}" srcOrd="0" destOrd="0" presId="urn:microsoft.com/office/officeart/2005/8/layout/pyramid1"/>
    <dgm:cxn modelId="{C1B5E184-5CB8-4D4F-AA2E-03DE1D880817}" type="presParOf" srcId="{6ACE9084-1EC9-4697-A335-9E5CFF7DF069}" destId="{DBBE3B05-9C3F-4976-A457-056879D870A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BD247-50D4-48E4-89EC-C7B66E8C9143}">
      <dsp:nvSpPr>
        <dsp:cNvPr id="0" name=""/>
        <dsp:cNvSpPr/>
      </dsp:nvSpPr>
      <dsp:spPr>
        <a:xfrm>
          <a:off x="1196634" y="0"/>
          <a:ext cx="1330591" cy="1446532"/>
        </a:xfrm>
        <a:prstGeom prst="trapezoid">
          <a:avLst>
            <a:gd name="adj" fmla="val 50000"/>
          </a:avLst>
        </a:prstGeom>
        <a:gradFill flip="none" rotWithShape="0">
          <a:gsLst>
            <a:gs pos="47000">
              <a:srgbClr val="FF0000"/>
            </a:gs>
            <a:gs pos="100000">
              <a:srgbClr val="FFFF00"/>
            </a:gs>
            <a:gs pos="100000">
              <a:schemeClr val="accent6">
                <a:tint val="12000"/>
                <a:satMod val="255000"/>
              </a:schemeClr>
            </a:gs>
          </a:gsLst>
          <a:lin ang="5400000" scaled="0"/>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PE" sz="1600" b="1" kern="1200" dirty="0"/>
        </a:p>
        <a:p>
          <a:pPr lvl="0" algn="ctr" defTabSz="711200">
            <a:lnSpc>
              <a:spcPct val="90000"/>
            </a:lnSpc>
            <a:spcBef>
              <a:spcPct val="0"/>
            </a:spcBef>
            <a:spcAft>
              <a:spcPct val="35000"/>
            </a:spcAft>
          </a:pPr>
          <a:endParaRPr lang="es-PE" sz="1600" b="1" kern="1200" dirty="0"/>
        </a:p>
        <a:p>
          <a:pPr lvl="0" algn="ctr" defTabSz="711200">
            <a:lnSpc>
              <a:spcPct val="90000"/>
            </a:lnSpc>
            <a:spcBef>
              <a:spcPct val="0"/>
            </a:spcBef>
            <a:spcAft>
              <a:spcPct val="35000"/>
            </a:spcAft>
          </a:pPr>
          <a:r>
            <a:rPr lang="es-PE" sz="1600" b="1" kern="1200" dirty="0">
              <a:solidFill>
                <a:schemeClr val="bg1"/>
              </a:solidFill>
            </a:rPr>
            <a:t>Accidente</a:t>
          </a:r>
        </a:p>
        <a:p>
          <a:pPr lvl="0" algn="ctr" defTabSz="711200">
            <a:lnSpc>
              <a:spcPct val="90000"/>
            </a:lnSpc>
            <a:spcBef>
              <a:spcPct val="0"/>
            </a:spcBef>
            <a:spcAft>
              <a:spcPct val="35000"/>
            </a:spcAft>
          </a:pPr>
          <a:r>
            <a:rPr lang="es-PE" sz="1600" b="1" kern="1200" dirty="0"/>
            <a:t>Incidente</a:t>
          </a:r>
        </a:p>
      </dsp:txBody>
      <dsp:txXfrm>
        <a:off x="1196634" y="0"/>
        <a:ext cx="1330591" cy="1446532"/>
      </dsp:txXfrm>
    </dsp:sp>
    <dsp:sp modelId="{C297003C-A793-4316-BF67-FA93D0D3C988}">
      <dsp:nvSpPr>
        <dsp:cNvPr id="0" name=""/>
        <dsp:cNvSpPr/>
      </dsp:nvSpPr>
      <dsp:spPr>
        <a:xfrm>
          <a:off x="677321" y="1446532"/>
          <a:ext cx="2369218" cy="1129127"/>
        </a:xfrm>
        <a:prstGeom prst="trapezoid">
          <a:avLst>
            <a:gd name="adj" fmla="val 45992"/>
          </a:avLst>
        </a:prstGeom>
        <a:gradFill flip="none" rotWithShape="0">
          <a:gsLst>
            <a:gs pos="43000">
              <a:srgbClr val="FFFF00"/>
            </a:gs>
            <a:gs pos="100000">
              <a:srgbClr val="00B050"/>
            </a:gs>
            <a:gs pos="100000">
              <a:schemeClr val="accent6">
                <a:tint val="12000"/>
                <a:satMod val="255000"/>
              </a:schemeClr>
            </a:gs>
          </a:gsLst>
          <a:lin ang="5400000" scaled="0"/>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b="1" kern="1200" dirty="0"/>
            <a:t>Desviación</a:t>
          </a:r>
        </a:p>
        <a:p>
          <a:pPr lvl="0" algn="ctr" defTabSz="889000">
            <a:lnSpc>
              <a:spcPct val="90000"/>
            </a:lnSpc>
            <a:spcBef>
              <a:spcPct val="0"/>
            </a:spcBef>
            <a:spcAft>
              <a:spcPct val="35000"/>
            </a:spcAft>
          </a:pPr>
          <a:r>
            <a:rPr lang="es-PE" sz="2000" b="1" kern="1200" dirty="0"/>
            <a:t>Condición de degradación</a:t>
          </a:r>
        </a:p>
      </dsp:txBody>
      <dsp:txXfrm>
        <a:off x="1091934" y="1446532"/>
        <a:ext cx="1539992" cy="1129127"/>
      </dsp:txXfrm>
    </dsp:sp>
    <dsp:sp modelId="{1C018782-204B-464F-BCE4-45D490C49117}">
      <dsp:nvSpPr>
        <dsp:cNvPr id="0" name=""/>
        <dsp:cNvSpPr/>
      </dsp:nvSpPr>
      <dsp:spPr>
        <a:xfrm>
          <a:off x="0" y="2575660"/>
          <a:ext cx="3723861" cy="1472678"/>
        </a:xfrm>
        <a:prstGeom prst="trapezoid">
          <a:avLst>
            <a:gd name="adj" fmla="val 45992"/>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PE" sz="2800" b="1" kern="1200" dirty="0">
              <a:solidFill>
                <a:schemeClr val="bg1"/>
              </a:solidFill>
            </a:rPr>
            <a:t>Condición normal</a:t>
          </a:r>
        </a:p>
      </dsp:txBody>
      <dsp:txXfrm>
        <a:off x="651675" y="2575660"/>
        <a:ext cx="2420509" cy="14726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8C095CC-0C36-154D-BFE3-3FC665926689}" type="datetimeFigureOut">
              <a:rPr lang="en-US"/>
              <a:pPr>
                <a:defRPr/>
              </a:pPr>
              <a:t>8/27/2017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9CB2980-3946-2F46-B7B0-5E081BD524BD}" type="slidenum">
              <a:rPr lang="en-US"/>
              <a:pPr>
                <a:defRPr/>
              </a:pPr>
              <a:t>‹Nº›</a:t>
            </a:fld>
            <a:endParaRPr lang="en-US" dirty="0"/>
          </a:p>
        </p:txBody>
      </p:sp>
    </p:spTree>
    <p:extLst>
      <p:ext uri="{BB962C8B-B14F-4D97-AF65-F5344CB8AC3E}">
        <p14:creationId xmlns:p14="http://schemas.microsoft.com/office/powerpoint/2010/main" val="652163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51EC6B8-23CB-744A-9C5C-D23815F6444C}" type="datetimeFigureOut">
              <a:rPr lang="en-US"/>
              <a:pPr>
                <a:defRPr/>
              </a:pPr>
              <a:t>8/27/2017</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4C915A2-8A3A-EC4F-9997-1F69B4A2FA43}" type="slidenum">
              <a:rPr lang="en-US"/>
              <a:pPr>
                <a:defRPr/>
              </a:pPr>
              <a:t>‹Nº›</a:t>
            </a:fld>
            <a:endParaRPr lang="en-US" dirty="0"/>
          </a:p>
        </p:txBody>
      </p:sp>
    </p:spTree>
    <p:extLst>
      <p:ext uri="{BB962C8B-B14F-4D97-AF65-F5344CB8AC3E}">
        <p14:creationId xmlns:p14="http://schemas.microsoft.com/office/powerpoint/2010/main" val="312528804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	</a:t>
            </a:r>
            <a:r>
              <a:rPr lang="es-PE" b="1" dirty="0" smtClean="0"/>
              <a:t>Accidente</a:t>
            </a:r>
            <a:r>
              <a:rPr lang="es-PE" dirty="0" smtClean="0"/>
              <a:t>. Todo suceso relacionado con la utilización de una aeronave, que, en el caso de una aeronave tripulada, ocurre entre el momento en que una persona entra a bordo de la aeronave, con la intención de realizar un vuelo, y el momento en que todas las personas han desembarcado, o en el caso de una aeronave no tripulada, que ocurre entre el momento en que la aeronave está lista para desplazarse con el propósito de realizar un vuelo y el momento en que se detiene, al finalizar el vuelo, y se apaga su sistema de propulsión principal, durante el cual:</a:t>
            </a:r>
          </a:p>
          <a:p>
            <a:pPr lvl="1"/>
            <a:r>
              <a:rPr lang="es-PE" dirty="0" smtClean="0"/>
              <a:t>i.	cualquier persona </a:t>
            </a:r>
            <a:r>
              <a:rPr lang="es-PE" u="sng" dirty="0" smtClean="0"/>
              <a:t>sufre lesiones mortales o graves </a:t>
            </a:r>
            <a:r>
              <a:rPr lang="es-PE" dirty="0" smtClean="0"/>
              <a:t>a consecuencia de:</a:t>
            </a:r>
          </a:p>
          <a:p>
            <a:pPr lvl="2"/>
            <a:r>
              <a:rPr lang="es-PE" dirty="0" smtClean="0"/>
              <a:t>	hallarse en la aeronave, o</a:t>
            </a:r>
          </a:p>
          <a:p>
            <a:pPr lvl="2"/>
            <a:r>
              <a:rPr lang="es-PE" dirty="0" smtClean="0"/>
              <a:t>	por contacto directo con cualquier parte de la aeronave, incluso las partes que se hayan desprendido de la aeronave, o</a:t>
            </a:r>
          </a:p>
          <a:p>
            <a:pPr lvl="2"/>
            <a:r>
              <a:rPr lang="es-PE" dirty="0" smtClean="0"/>
              <a:t>	por exposición directa al chorro de un reactor, excepto cuando las lesiones obedezcan a causas naturales, se las haya causado una persona a sí misma o hayan sido causadas por otras personas o se trate de lesiones sufridas por pasajeros clandestinos escondidos fuera de las áreas destinadas normalmente a los pasajeros y la tripulación; o</a:t>
            </a:r>
          </a:p>
          <a:p>
            <a:pPr lvl="2"/>
            <a:endParaRPr lang="es-PE" dirty="0" smtClean="0"/>
          </a:p>
          <a:p>
            <a:pPr lvl="1"/>
            <a:r>
              <a:rPr lang="es-PE" dirty="0" smtClean="0"/>
              <a:t>ii.	la </a:t>
            </a:r>
            <a:r>
              <a:rPr lang="es-PE" u="sng" dirty="0" smtClean="0"/>
              <a:t>aeronave sufre daños o roturas estructurales </a:t>
            </a:r>
            <a:r>
              <a:rPr lang="es-PE" dirty="0" smtClean="0"/>
              <a:t>que:</a:t>
            </a:r>
          </a:p>
          <a:p>
            <a:pPr lvl="2"/>
            <a:r>
              <a:rPr lang="es-PE" dirty="0" smtClean="0"/>
              <a:t>	afectan adversamente su resistencia estructural, su performance o sus características de vuelo; y</a:t>
            </a:r>
          </a:p>
          <a:p>
            <a:pPr lvl="2"/>
            <a:r>
              <a:rPr lang="es-PE" dirty="0" smtClean="0"/>
              <a:t>	que normalmente exigen una reparación importante o el recambio del componente afectado, excepto por falla o daños del motor, cuando el daño se limita a un solo motor (incluido su capó o sus accesorios); hélices, extremos de ala, antenas, sondas, álabes, neumáticos, frenos, ruedas, carenas, paneles, puertas de tren de aterrizaje, parabrisas, revestimiento de la aeronave (como pequeñas abolladuras o perforaciones), o por daños menores a palas del rotor principal, palas del rotor compensador, tren de aterrizaje y a los que resulten de granizo o choques con aves (incluyendo perforaciones en el radomo); o</a:t>
            </a:r>
          </a:p>
          <a:p>
            <a:pPr lvl="2"/>
            <a:endParaRPr lang="es-PE" dirty="0" smtClean="0"/>
          </a:p>
          <a:p>
            <a:pPr lvl="1"/>
            <a:r>
              <a:rPr lang="es-PE" dirty="0" smtClean="0"/>
              <a:t>iii.	la </a:t>
            </a:r>
            <a:r>
              <a:rPr lang="es-PE" u="sng" dirty="0" smtClean="0"/>
              <a:t>aeronave desaparece o es totalmente inaccesible</a:t>
            </a:r>
            <a:r>
              <a:rPr lang="es-PE" dirty="0" smtClean="0"/>
              <a:t>.</a:t>
            </a:r>
          </a:p>
          <a:p>
            <a:pPr lvl="1"/>
            <a:endParaRPr lang="es-PE" dirty="0" smtClean="0"/>
          </a:p>
          <a:p>
            <a:pPr lvl="2"/>
            <a:r>
              <a:rPr lang="es-PE" b="1" dirty="0" smtClean="0"/>
              <a:t>Nota 1</a:t>
            </a:r>
            <a:r>
              <a:rPr lang="es-PE" dirty="0" smtClean="0"/>
              <a:t> - Para uniformidad estadística únicamente, toda lesión que ocasione la muerte dentro de los 30 días contados a partir de la fecha en que ocurrió el accidente, está clasificada por la OACI como lesión mortal.</a:t>
            </a:r>
          </a:p>
          <a:p>
            <a:pPr lvl="2"/>
            <a:endParaRPr lang="es-PE" dirty="0" smtClean="0"/>
          </a:p>
          <a:p>
            <a:pPr lvl="2"/>
            <a:r>
              <a:rPr lang="es-PE" b="1" dirty="0" smtClean="0"/>
              <a:t>Nota 2</a:t>
            </a:r>
            <a:r>
              <a:rPr lang="es-PE" dirty="0" smtClean="0"/>
              <a:t> - Una aeronave se considera desaparecida cuando se da por terminada la búsqueda oficial y no se han localizado los restos.</a:t>
            </a:r>
          </a:p>
          <a:p>
            <a:pPr lvl="2"/>
            <a:endParaRPr lang="es-PE" dirty="0" smtClean="0"/>
          </a:p>
          <a:p>
            <a:pPr lvl="2"/>
            <a:r>
              <a:rPr lang="es-PE" b="1" dirty="0" smtClean="0"/>
              <a:t>Nota 3 </a:t>
            </a:r>
            <a:r>
              <a:rPr lang="es-PE" dirty="0" smtClean="0"/>
              <a:t>- El tipo de sistema de aeronave no tripulada que se investigará se trata en 5.1 del Anexo 13.</a:t>
            </a:r>
          </a:p>
          <a:p>
            <a:pPr lvl="2"/>
            <a:endParaRPr lang="es-PE" dirty="0" smtClean="0"/>
          </a:p>
          <a:p>
            <a:pPr lvl="2"/>
            <a:r>
              <a:rPr lang="es-PE" b="1" dirty="0" smtClean="0"/>
              <a:t>Nota 4</a:t>
            </a:r>
            <a:r>
              <a:rPr lang="es-PE" dirty="0" smtClean="0"/>
              <a:t> - En el Adjunto F del Anexo 13 figura orientación para determinar los daños de aeronave.</a:t>
            </a:r>
          </a:p>
          <a:p>
            <a:pPr lvl="1"/>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4</a:t>
            </a:fld>
            <a:endParaRPr lang="en-US" dirty="0"/>
          </a:p>
        </p:txBody>
      </p:sp>
    </p:spTree>
    <p:extLst>
      <p:ext uri="{BB962C8B-B14F-4D97-AF65-F5344CB8AC3E}">
        <p14:creationId xmlns:p14="http://schemas.microsoft.com/office/powerpoint/2010/main" val="243057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15</a:t>
            </a:fld>
            <a:endParaRPr lang="en-US" dirty="0"/>
          </a:p>
        </p:txBody>
      </p:sp>
    </p:spTree>
    <p:extLst>
      <p:ext uri="{BB962C8B-B14F-4D97-AF65-F5344CB8AC3E}">
        <p14:creationId xmlns:p14="http://schemas.microsoft.com/office/powerpoint/2010/main" val="287768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SRA: Safety Risk Assessment</a:t>
            </a:r>
          </a:p>
          <a:p>
            <a:endParaRPr lang="es-PE" dirty="0" smtClean="0"/>
          </a:p>
          <a:p>
            <a:r>
              <a:rPr lang="es-PE" dirty="0" smtClean="0"/>
              <a:t>CFIT: Controlled flight into terrain (</a:t>
            </a:r>
            <a:r>
              <a:rPr lang="es-PE" sz="1200" b="0" kern="1200" dirty="0" smtClean="0">
                <a:solidFill>
                  <a:schemeClr val="tx1"/>
                </a:solidFill>
                <a:effectLst/>
                <a:latin typeface="+mn-lt"/>
                <a:ea typeface="+mn-ea"/>
                <a:cs typeface="+mn-cs"/>
              </a:rPr>
              <a:t>vuelo controlado contra el terreno)</a:t>
            </a:r>
          </a:p>
          <a:p>
            <a:endParaRPr lang="es-PE" sz="1200" b="0" kern="1200" dirty="0" smtClean="0">
              <a:solidFill>
                <a:schemeClr val="tx1"/>
              </a:solidFill>
              <a:effectLst/>
              <a:latin typeface="+mn-lt"/>
              <a:ea typeface="+mn-ea"/>
              <a:cs typeface="+mn-cs"/>
            </a:endParaRPr>
          </a:p>
          <a:p>
            <a:r>
              <a:rPr lang="es-PE" dirty="0" smtClean="0"/>
              <a:t>El vuelo controlado contra el terreno (CFIT por sus siglas en inglés), también llamado </a:t>
            </a:r>
            <a:r>
              <a:rPr lang="es-PE" b="1" dirty="0" smtClean="0"/>
              <a:t>vuelo controlado contra un obstáculo</a:t>
            </a:r>
            <a:r>
              <a:rPr lang="es-PE" dirty="0" smtClean="0"/>
              <a:t>, colisión contra el terreno en vuelo controlado o impacto contra el terreno sin pérdida de control, es el tipo de colisión en el cual una aeronave, bajo total control del piloto, vuela de manera inadvertida contra el terreno o contra un obstáculo. En estas situaciones, los pilotos usualmente no son conscientes del peligro hasta que ya es muy tarde para hacer algo al respecto.</a:t>
            </a:r>
          </a:p>
          <a:p>
            <a:endParaRPr lang="es-PE" dirty="0" smtClean="0"/>
          </a:p>
          <a:p>
            <a:r>
              <a:rPr lang="es-PE" dirty="0" smtClean="0"/>
              <a:t>En aviación civil, y especialmente en la aviación privada, el vuelo controlado contra el terreno es conocido de manera sarcástica como el resultado de «nubes con hueso» o «cumulogranito» (de la unión de los términos cúmulus y granito) cuando es causado por el choque contra un terreno oculto bajo un manto de nubes. A veces, este evento es descrito como el acto de volar un avión en perfectas condiciones contra el terreno.</a:t>
            </a:r>
          </a:p>
          <a:p>
            <a:endParaRPr lang="es-PE" dirty="0" smtClean="0"/>
          </a:p>
          <a:p>
            <a:r>
              <a:rPr lang="es-PE" dirty="0" smtClean="0"/>
              <a:t>Pilotos con cualquier tipo de experiencia, incluso los altamente entrenados y experimentados, pueden sufrir de un evento de vuelo controlado contra el terreno. La fatiga, la pérdida de conciencia situacional o la desorientación son claves en este tipo de accidentes. Estos incidentes usualmente involucran terreno montañoso y pobre visibilidad, generalmente causada por nubes y niebla. La mayoría de incidentes de este tipo ocurre durante el despegue y el aterrizaje.</a:t>
            </a:r>
          </a:p>
          <a:p>
            <a:endParaRPr lang="es-PE" dirty="0" smtClean="0"/>
          </a:p>
          <a:p>
            <a:r>
              <a:rPr lang="es-PE" dirty="0" smtClean="0"/>
              <a:t>El vuelo controlado contra el terreno </a:t>
            </a:r>
            <a:r>
              <a:rPr lang="es-PE" b="1" dirty="0" smtClean="0"/>
              <a:t>puede</a:t>
            </a:r>
            <a:r>
              <a:rPr lang="es-PE" dirty="0" smtClean="0"/>
              <a:t> </a:t>
            </a:r>
            <a:r>
              <a:rPr lang="es-PE" u="sng" dirty="0" smtClean="0"/>
              <a:t>estar asociado con un mal funcionamiento de los equipos del avión</a:t>
            </a:r>
            <a:r>
              <a:rPr lang="es-PE" dirty="0" smtClean="0"/>
              <a:t>. Si el mal funcionamiento se da en una pieza del equipo de navegación, esto puede llevar a la tripulación a guiar de manera incorrecta al avión sin importar la información de otros equipos o sin importar si hay cielo despejado, lo que le permitiría a la tripulación notar la proximidad con el terreno.</a:t>
            </a:r>
          </a:p>
          <a:p>
            <a:endParaRPr lang="es-PE" dirty="0" smtClean="0"/>
          </a:p>
          <a:p>
            <a:r>
              <a:rPr lang="es-PE" dirty="0" smtClean="0"/>
              <a:t>Con el fin de evitar este tipo de accidentes, los constructores de aeronaves y las autoridades en materia de seguridad aérea han desarrollado sistemas como el Aviso de proximidad a Tierra (GPWS o EGPWS), que usa un radioaltímetro para su funcionamiento. Las estadísticas muestran que las aeronaves equipadas con la última generación de EGPWS no han sufrido accidentes de este tipo de vuelo controlado contra el terreno.</a:t>
            </a: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16</a:t>
            </a:fld>
            <a:endParaRPr lang="en-US" dirty="0"/>
          </a:p>
        </p:txBody>
      </p:sp>
    </p:spTree>
    <p:extLst>
      <p:ext uri="{BB962C8B-B14F-4D97-AF65-F5344CB8AC3E}">
        <p14:creationId xmlns:p14="http://schemas.microsoft.com/office/powerpoint/2010/main" val="10696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17</a:t>
            </a:fld>
            <a:endParaRPr lang="en-US" dirty="0"/>
          </a:p>
        </p:txBody>
      </p:sp>
    </p:spTree>
    <p:extLst>
      <p:ext uri="{BB962C8B-B14F-4D97-AF65-F5344CB8AC3E}">
        <p14:creationId xmlns:p14="http://schemas.microsoft.com/office/powerpoint/2010/main" val="28863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Validez de los SPI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9.2.12	Se propone lo siguiente como lista no exhaustiva de factores útiles para evaluar si los SPI cumplen con los criterios de calidad establecidos en esta sección y para comparar los SPI propuestos o potenciales durante el desarrollo y la selección de SPI. No se espera que cualquier SPI tenga que cumplir con todos o un número predeterminado de estos factores para ser considerado válido: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¿Se puede medir el SPI?</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¿Hay suficientes puntos de datos para poder identificar tendencias?</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¿Es suficientemente fiable la calidad de los datos?</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¿Hay una relación estadísticamente comprobada entre los procesos, las interacciones operacionales, los indicadores de resultados o precursores y los indicadores de accidentes? (Deberá reconocerse que no es posible probar estadísticamente tales relaciones para ciertos tipos de datos, como muchos relacionados con el diseño y la fabricación del producto, debido a limitaciones de datos)</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¿Tiene el SPI una definición clara, que no está abierta a la interpretación?</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¿Es fácil comunicar el significado y el cálculo del SPI a la alta dirección?</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SPI responderá rápidamente al cambio (en comparación con la velocidad a la que el deterioro del sistema de control de riesgos de seguridad podría conducir a un accidente)?</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beneficio de la SPI justifica el costo requerido para recopilarlo, analizarlo y notificarlo?</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SPI proporciona una medida que sea significativa y representativa del propósito original de la actividad?</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¿Los cambios en el SPI estimularán acciones que conduzcan a mejoras?</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SPI promueve el comportamiento deseado (como apoyar la notificación de incidentes)?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18</a:t>
            </a:fld>
            <a:endParaRPr lang="en-US" dirty="0"/>
          </a:p>
        </p:txBody>
      </p:sp>
    </p:spTree>
    <p:extLst>
      <p:ext uri="{BB962C8B-B14F-4D97-AF65-F5344CB8AC3E}">
        <p14:creationId xmlns:p14="http://schemas.microsoft.com/office/powerpoint/2010/main" val="106455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19</a:t>
            </a:fld>
            <a:endParaRPr lang="en-US" dirty="0"/>
          </a:p>
        </p:txBody>
      </p:sp>
    </p:spTree>
    <p:extLst>
      <p:ext uri="{BB962C8B-B14F-4D97-AF65-F5344CB8AC3E}">
        <p14:creationId xmlns:p14="http://schemas.microsoft.com/office/powerpoint/2010/main" val="138845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20</a:t>
            </a:fld>
            <a:endParaRPr lang="en-US" dirty="0"/>
          </a:p>
        </p:txBody>
      </p:sp>
    </p:spTree>
    <p:extLst>
      <p:ext uri="{BB962C8B-B14F-4D97-AF65-F5344CB8AC3E}">
        <p14:creationId xmlns:p14="http://schemas.microsoft.com/office/powerpoint/2010/main" val="3034021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21</a:t>
            </a:fld>
            <a:endParaRPr lang="en-US" dirty="0"/>
          </a:p>
        </p:txBody>
      </p:sp>
    </p:spTree>
    <p:extLst>
      <p:ext uri="{BB962C8B-B14F-4D97-AF65-F5344CB8AC3E}">
        <p14:creationId xmlns:p14="http://schemas.microsoft.com/office/powerpoint/2010/main" val="202337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22</a:t>
            </a:fld>
            <a:endParaRPr lang="en-US" dirty="0"/>
          </a:p>
        </p:txBody>
      </p:sp>
    </p:spTree>
    <p:extLst>
      <p:ext uri="{BB962C8B-B14F-4D97-AF65-F5344CB8AC3E}">
        <p14:creationId xmlns:p14="http://schemas.microsoft.com/office/powerpoint/2010/main" val="55851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26</a:t>
            </a:fld>
            <a:endParaRPr lang="en-US" dirty="0"/>
          </a:p>
        </p:txBody>
      </p:sp>
    </p:spTree>
    <p:extLst>
      <p:ext uri="{BB962C8B-B14F-4D97-AF65-F5344CB8AC3E}">
        <p14:creationId xmlns:p14="http://schemas.microsoft.com/office/powerpoint/2010/main" val="314136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dirty="0">
                <a:latin typeface="Calibri" charset="0"/>
              </a:rPr>
              <a:t>Leer Doc. 9859, 4.3.5; Cap. 4, Apéndice 4</a:t>
            </a:r>
          </a:p>
        </p:txBody>
      </p:sp>
      <p:sp>
        <p:nvSpPr>
          <p:cNvPr id="1843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E027EF66-9F89-3141-A2D8-994BEB7FF4F8}" type="slidenum">
              <a:rPr lang="en-US"/>
              <a:pPr fontAlgn="base">
                <a:spcBef>
                  <a:spcPct val="0"/>
                </a:spcBef>
                <a:spcAft>
                  <a:spcPct val="0"/>
                </a:spcAft>
              </a:pPr>
              <a:t>28</a:t>
            </a:fld>
            <a:endParaRPr lang="en-US" dirty="0"/>
          </a:p>
        </p:txBody>
      </p:sp>
    </p:spTree>
    <p:extLst>
      <p:ext uri="{BB962C8B-B14F-4D97-AF65-F5344CB8AC3E}">
        <p14:creationId xmlns:p14="http://schemas.microsoft.com/office/powerpoint/2010/main" val="6131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(21)	</a:t>
            </a:r>
            <a:r>
              <a:rPr lang="es-PE" b="1" dirty="0" smtClean="0"/>
              <a:t>Incidente grave</a:t>
            </a:r>
            <a:r>
              <a:rPr lang="es-PE" dirty="0" smtClean="0"/>
              <a:t>. </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5</a:t>
            </a:fld>
            <a:endParaRPr lang="en-US" dirty="0"/>
          </a:p>
        </p:txBody>
      </p:sp>
    </p:spTree>
    <p:extLst>
      <p:ext uri="{BB962C8B-B14F-4D97-AF65-F5344CB8AC3E}">
        <p14:creationId xmlns:p14="http://schemas.microsoft.com/office/powerpoint/2010/main" val="223333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Doc.</a:t>
            </a:r>
            <a:r>
              <a:rPr lang="es-ES" b="1" baseline="0" dirty="0" smtClean="0"/>
              <a:t> 9859</a:t>
            </a:r>
          </a:p>
          <a:p>
            <a:endParaRPr lang="es-ES" b="1" baseline="0" dirty="0" smtClean="0"/>
          </a:p>
          <a:p>
            <a:r>
              <a:rPr lang="es-ES" sz="1200" b="1" i="0" u="none" strike="noStrike" kern="1200" baseline="0" dirty="0" smtClean="0">
                <a:solidFill>
                  <a:schemeClr val="tx1"/>
                </a:solidFill>
                <a:latin typeface="+mn-lt"/>
                <a:ea typeface="ＭＳ Ｐゴシック" charset="0"/>
                <a:cs typeface="ＭＳ Ｐゴシック" charset="0"/>
              </a:rPr>
              <a:t>Configuración de alertas/objetivos</a:t>
            </a:r>
          </a:p>
          <a:p>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4.3.5.6 Los indicadores de seguridad operacional son herramientas de control y medición tácticas del rendimiento en materia de seguridad operacional del Estado. Durante el desarrollo y la implementación inicial de un SSP, el nivel del rendimiento en materia de seguridad operacional se representa normalmente mediante indicadores de seguridad operacional relacionados con los resultados de alto impacto (como tasas de accidentes e incidentes graves) y resultados de la evaluación del sistema de alto nivel (como la implementación eficaz de los SARPS de la OACI). A medida que madura el SSP, el nivel del rendimiento en materia de seguridad operacional puede complementarse mediante indicadores que representan resultados del sistema de bajo impacto o eventos de desviación. Los indicadores de rendimiento en materia de seguridad operacional se controlan generalmente mediante herramientas básicas de tendencia de datos cuantitativos que generan gráficos o diagramas que incorporan niveles de alertas/objetivos usados</a:t>
            </a:r>
          </a:p>
          <a:p>
            <a:r>
              <a:rPr lang="es-ES" sz="1200" b="0" i="0" u="none" strike="noStrike" kern="1200" baseline="0" dirty="0" smtClean="0">
                <a:solidFill>
                  <a:schemeClr val="tx1"/>
                </a:solidFill>
                <a:latin typeface="+mn-lt"/>
                <a:ea typeface="ＭＳ Ｐゴシック" charset="0"/>
                <a:cs typeface="ＭＳ Ｐゴシック" charset="0"/>
              </a:rPr>
              <a:t>comúnmente en sistemas de control técnico, de calidad o confiabilidad.</a:t>
            </a: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29</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ES" sz="1200" b="0" i="0" u="none" strike="noStrike" kern="1200" baseline="0" dirty="0" smtClean="0">
                <a:solidFill>
                  <a:schemeClr val="tx1"/>
                </a:solidFill>
                <a:latin typeface="+mn-lt"/>
                <a:ea typeface="ＭＳ Ｐゴシック" charset="0"/>
                <a:cs typeface="ＭＳ Ｐゴシック" charset="0"/>
              </a:rPr>
              <a:t>Configuración de nivel de alerta: El nivel de alerta de un nuevo período de control (año actual) se basa en el rendimiento del período anterior (año anterior), es decir, su promedio de datos y desviación estándar. Las tres líneas de alerta son el promedio + 1 SD, promedio + 2 SD y promedio + 3 SD.</a:t>
            </a: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31</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b="0" i="0" u="none" strike="noStrike" kern="1200" baseline="0" dirty="0" smtClean="0">
                <a:solidFill>
                  <a:schemeClr val="tx1"/>
                </a:solidFill>
                <a:latin typeface="+mn-lt"/>
                <a:ea typeface="ＭＳ Ｐゴシック" charset="0"/>
                <a:cs typeface="ＭＳ Ｐゴシック" charset="0"/>
              </a:rPr>
              <a:t>Activador del nivel de alerta: Se indica una alerta (tendencia anormal/inaceptable) si cualquiera de las siguientes condiciones se cumple en el período de control actual (año actual):</a:t>
            </a:r>
          </a:p>
          <a:p>
            <a:pPr algn="just"/>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 cualquier punto único está sobre la línea 3 SD</a:t>
            </a:r>
          </a:p>
          <a:p>
            <a:pPr algn="just"/>
            <a:r>
              <a:rPr lang="es-ES" sz="1200" b="0" i="0" u="none" strike="noStrike" kern="1200" baseline="0" dirty="0" smtClean="0">
                <a:solidFill>
                  <a:schemeClr val="tx1"/>
                </a:solidFill>
                <a:latin typeface="+mn-lt"/>
                <a:ea typeface="ＭＳ Ｐゴシック" charset="0"/>
                <a:cs typeface="ＭＳ Ｐゴシック" charset="0"/>
              </a:rPr>
              <a:t>— 2 puntos consecutivos están sobre la línea 2 SD</a:t>
            </a:r>
          </a:p>
          <a:p>
            <a:pPr algn="just"/>
            <a:r>
              <a:rPr lang="es-ES" sz="1200" b="0" i="0" u="none" strike="noStrike" kern="1200" baseline="0" dirty="0" smtClean="0">
                <a:solidFill>
                  <a:schemeClr val="tx1"/>
                </a:solidFill>
                <a:latin typeface="+mn-lt"/>
                <a:ea typeface="ＭＳ Ｐゴシック" charset="0"/>
                <a:cs typeface="ＭＳ Ｐゴシック" charset="0"/>
              </a:rPr>
              <a:t>— 3 puntos consecutivos están sobre la línea 1 SD.</a:t>
            </a:r>
          </a:p>
          <a:p>
            <a:pPr algn="just"/>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Cuando se activa una alerta (posible situación de alto riesgo o fuera de control), se espera una medida de seguimiento correspondiente, como un análisis posterior para determinar la fuente y causa de origen de la tasa de incidente anormal y cualquier medida necesaria para abordar la tendencia inaceptable.</a:t>
            </a: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32</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b="0" i="0" u="none" strike="noStrike" kern="1200" baseline="0" dirty="0" smtClean="0">
                <a:solidFill>
                  <a:schemeClr val="tx1"/>
                </a:solidFill>
                <a:latin typeface="+mn-lt"/>
                <a:ea typeface="ＭＳ Ｐゴシック" charset="0"/>
                <a:cs typeface="ＭＳ Ｐゴシック" charset="0"/>
              </a:rPr>
              <a:t>Activador del nivel de alerta: Se indica una alerta (tendencia anormal/inaceptable) si cualquiera de las siguientes condiciones se cumple en el período de control actual (año actual):</a:t>
            </a:r>
          </a:p>
          <a:p>
            <a:pPr algn="just"/>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 cualquier punto único está sobre la línea 3 SD</a:t>
            </a:r>
          </a:p>
          <a:p>
            <a:pPr algn="just"/>
            <a:r>
              <a:rPr lang="es-ES" sz="1200" b="0" i="0" u="none" strike="noStrike" kern="1200" baseline="0" dirty="0" smtClean="0">
                <a:solidFill>
                  <a:schemeClr val="tx1"/>
                </a:solidFill>
                <a:latin typeface="+mn-lt"/>
                <a:ea typeface="ＭＳ Ｐゴシック" charset="0"/>
                <a:cs typeface="ＭＳ Ｐゴシック" charset="0"/>
              </a:rPr>
              <a:t>— 2 puntos consecutivos están sobre la línea 2 SD</a:t>
            </a:r>
          </a:p>
          <a:p>
            <a:pPr algn="just"/>
            <a:r>
              <a:rPr lang="es-ES" sz="1200" b="0" i="0" u="none" strike="noStrike" kern="1200" baseline="0" dirty="0" smtClean="0">
                <a:solidFill>
                  <a:schemeClr val="tx1"/>
                </a:solidFill>
                <a:latin typeface="+mn-lt"/>
                <a:ea typeface="ＭＳ Ｐゴシック" charset="0"/>
                <a:cs typeface="ＭＳ Ｐゴシック" charset="0"/>
              </a:rPr>
              <a:t>— 3 puntos consecutivos están sobre la línea 1 SD.</a:t>
            </a:r>
          </a:p>
          <a:p>
            <a:pPr algn="just"/>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Cuando se activa una alerta (posible situación de alto riesgo o fuera de control), se espera una medida de seguimiento correspondiente, como un análisis posterior para determinar la fuente y causa de origen de la tasa de incidente anormal y cualquier medida necesaria para abordar la tendencia inaceptable.</a:t>
            </a:r>
          </a:p>
          <a:p>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33</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b="0" i="0" u="none" strike="noStrike" kern="1200" baseline="0" dirty="0" smtClean="0">
                <a:solidFill>
                  <a:schemeClr val="tx1"/>
                </a:solidFill>
                <a:latin typeface="+mn-lt"/>
                <a:ea typeface="ＭＳ Ｐゴシック" charset="0"/>
                <a:cs typeface="ＭＳ Ｐゴシック" charset="0"/>
              </a:rPr>
              <a:t>Activador del nivel de alerta: Se indica una alerta (tendencia anormal/inaceptable) si cualquiera de las siguientes condiciones se cumple en el período de control actual (año actual):</a:t>
            </a:r>
          </a:p>
          <a:p>
            <a:pPr algn="just"/>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 cualquier punto único está sobre la línea 3 SD</a:t>
            </a:r>
          </a:p>
          <a:p>
            <a:pPr algn="just"/>
            <a:r>
              <a:rPr lang="es-ES" sz="1200" b="0" i="0" u="none" strike="noStrike" kern="1200" baseline="0" dirty="0" smtClean="0">
                <a:solidFill>
                  <a:schemeClr val="tx1"/>
                </a:solidFill>
                <a:latin typeface="+mn-lt"/>
                <a:ea typeface="ＭＳ Ｐゴシック" charset="0"/>
                <a:cs typeface="ＭＳ Ｐゴシック" charset="0"/>
              </a:rPr>
              <a:t>— 2 puntos consecutivos están sobre la línea 2 SD</a:t>
            </a:r>
          </a:p>
          <a:p>
            <a:pPr algn="just"/>
            <a:r>
              <a:rPr lang="es-ES" sz="1200" b="0" i="0" u="none" strike="noStrike" kern="1200" baseline="0" dirty="0" smtClean="0">
                <a:solidFill>
                  <a:schemeClr val="tx1"/>
                </a:solidFill>
                <a:latin typeface="+mn-lt"/>
                <a:ea typeface="ＭＳ Ｐゴシック" charset="0"/>
                <a:cs typeface="ＭＳ Ｐゴシック" charset="0"/>
              </a:rPr>
              <a:t>— 3 puntos consecutivos están sobre la línea 1 SD.</a:t>
            </a:r>
          </a:p>
          <a:p>
            <a:pPr algn="just"/>
            <a:endParaRPr lang="es-ES" sz="1200" b="0" i="0" u="none" strike="noStrike" kern="1200" baseline="0" dirty="0" smtClean="0">
              <a:solidFill>
                <a:schemeClr val="tx1"/>
              </a:solidFill>
              <a:latin typeface="+mn-lt"/>
              <a:ea typeface="ＭＳ Ｐゴシック" charset="0"/>
              <a:cs typeface="ＭＳ Ｐゴシック" charset="0"/>
            </a:endParaRPr>
          </a:p>
          <a:p>
            <a:pPr algn="just"/>
            <a:r>
              <a:rPr lang="es-ES" sz="1200" b="0" i="0" u="none" strike="noStrike" kern="1200" baseline="0" dirty="0" smtClean="0">
                <a:solidFill>
                  <a:schemeClr val="tx1"/>
                </a:solidFill>
                <a:latin typeface="+mn-lt"/>
                <a:ea typeface="ＭＳ Ｐゴシック" charset="0"/>
                <a:cs typeface="ＭＳ Ｐゴシック" charset="0"/>
              </a:rPr>
              <a:t>Cuando se activa una alerta (posible situación de alto riesgo o fuera de control), se espera una medida de seguimiento correspondiente, como un análisis posterior para determinar la fuente y causa de origen de la tasa de incidente anormal y cualquier medida necesaria para abordar la tendencia inaceptable.</a:t>
            </a:r>
          </a:p>
          <a:p>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34</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ES" sz="1200" b="0" i="0" u="none" strike="noStrike" kern="1200" baseline="0" dirty="0" smtClean="0">
                <a:solidFill>
                  <a:schemeClr val="tx1"/>
                </a:solidFill>
                <a:latin typeface="+mn-lt"/>
                <a:ea typeface="ＭＳ Ｐゴシック" charset="0"/>
                <a:cs typeface="ＭＳ Ｐゴシック" charset="0"/>
              </a:rPr>
              <a:t>Configuración del nivel de objetivo (mejora planificada): La configuración del nivel de objetivo puede estar menos estructurada que la configuración del nivel de alerta, por ejemplo, tenga como objetivo la nueva tasa promedio del período de control (año actual) para que indique ser un 5% inferior (mejor) que el valor promedio del período anterior.</a:t>
            </a:r>
          </a:p>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s-ES" sz="1200" b="0" i="0" u="none" strike="noStrike" kern="1200" baseline="0" dirty="0" smtClean="0">
                <a:solidFill>
                  <a:schemeClr val="tx1"/>
                </a:solidFill>
                <a:latin typeface="+mn-lt"/>
                <a:ea typeface="ＭＳ Ｐゴシック" charset="0"/>
                <a:cs typeface="ＭＳ Ｐゴシック" charset="0"/>
              </a:rPr>
              <a:t>Logro del objetivo: Al final del año actual, si la tasa promedio del año actual es inferior en al menos un 5% o más que la tasa promedio del año anterior, el objetivo establecido de 5% de mejora se considera como logrado.</a:t>
            </a:r>
          </a:p>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a:buChar char="•"/>
            </a:pPr>
            <a:r>
              <a:rPr lang="es-ES" sz="1200" b="0" i="0" u="none" strike="noStrike" kern="1200" baseline="0" dirty="0" smtClean="0">
                <a:solidFill>
                  <a:schemeClr val="tx1"/>
                </a:solidFill>
                <a:latin typeface="+mn-lt"/>
                <a:ea typeface="ＭＳ Ｐゴシック" charset="0"/>
                <a:cs typeface="ＭＳ Ｐゴシック" charset="0"/>
              </a:rPr>
              <a:t>Niveles de alerta y objetivo — Período de validez: Los niveles de alerta y objetivo deben revisarse/restablecerse para cada nuevo período de control, según la tasa promedio y SD del período anterior equivalente, según corresponda.</a:t>
            </a: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36</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38</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41</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43</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44</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(21)	</a:t>
            </a:r>
            <a:r>
              <a:rPr lang="es-PE" b="1" dirty="0" smtClean="0"/>
              <a:t>Incidente</a:t>
            </a:r>
            <a:r>
              <a:rPr lang="es-PE" dirty="0" smtClean="0"/>
              <a:t>. Todo suceso relacionado con la utilización de una aeronave, que no llegue a ser un accidente, que afecte o pueda afectar la seguridad de las operaciones.</a:t>
            </a:r>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6</a:t>
            </a:fld>
            <a:endParaRPr lang="en-US" dirty="0"/>
          </a:p>
        </p:txBody>
      </p:sp>
    </p:spTree>
    <p:extLst>
      <p:ext uri="{BB962C8B-B14F-4D97-AF65-F5344CB8AC3E}">
        <p14:creationId xmlns:p14="http://schemas.microsoft.com/office/powerpoint/2010/main" val="2169405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45</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46</a:t>
            </a:fld>
            <a:endParaRPr lang="en-US" dirty="0"/>
          </a:p>
        </p:txBody>
      </p:sp>
    </p:spTree>
    <p:extLst>
      <p:ext uri="{BB962C8B-B14F-4D97-AF65-F5344CB8AC3E}">
        <p14:creationId xmlns:p14="http://schemas.microsoft.com/office/powerpoint/2010/main" val="328304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7</a:t>
            </a:fld>
            <a:endParaRPr lang="en-US" dirty="0"/>
          </a:p>
        </p:txBody>
      </p:sp>
    </p:spTree>
    <p:extLst>
      <p:ext uri="{BB962C8B-B14F-4D97-AF65-F5344CB8AC3E}">
        <p14:creationId xmlns:p14="http://schemas.microsoft.com/office/powerpoint/2010/main" val="317681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8</a:t>
            </a:fld>
            <a:endParaRPr lang="en-US" dirty="0"/>
          </a:p>
        </p:txBody>
      </p:sp>
    </p:spTree>
    <p:extLst>
      <p:ext uri="{BB962C8B-B14F-4D97-AF65-F5344CB8AC3E}">
        <p14:creationId xmlns:p14="http://schemas.microsoft.com/office/powerpoint/2010/main" val="217092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9</a:t>
            </a:fld>
            <a:endParaRPr lang="en-US" dirty="0"/>
          </a:p>
        </p:txBody>
      </p:sp>
    </p:spTree>
    <p:extLst>
      <p:ext uri="{BB962C8B-B14F-4D97-AF65-F5344CB8AC3E}">
        <p14:creationId xmlns:p14="http://schemas.microsoft.com/office/powerpoint/2010/main" val="196642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LOGRAR UN NIVEL ACEPTABLE DE RENDIMIENTO DE SEGURIDAD OPERACIONAL</a:t>
            </a:r>
          </a:p>
          <a:p>
            <a:r>
              <a:rPr lang="es-PE" b="1" dirty="0" smtClean="0"/>
              <a:t>9.1	Introducción</a:t>
            </a:r>
          </a:p>
          <a:p>
            <a:endParaRPr lang="es-PE" b="1" dirty="0" smtClean="0"/>
          </a:p>
          <a:p>
            <a:r>
              <a:rPr lang="es-PE" dirty="0" smtClean="0"/>
              <a:t>9.1.1	Como parte de su Programa de Seguridad del Estado (SSP), un Estado </a:t>
            </a:r>
            <a:r>
              <a:rPr lang="es-PE" b="1" dirty="0" smtClean="0"/>
              <a:t>debe establecer </a:t>
            </a:r>
            <a:r>
              <a:rPr lang="es-PE" dirty="0" smtClean="0"/>
              <a:t>un nivel aceptable de rendimiento de seguridad operacional (ALoSP) para definir el nivel general de seguridad operacional que pretende alcanzar. Esto permite al Estado establecer medidas de rendimiento de seguridad operacional para monitorear su seguridad.</a:t>
            </a:r>
          </a:p>
          <a:p>
            <a:endParaRPr lang="es-PE" dirty="0" smtClean="0"/>
          </a:p>
          <a:p>
            <a:r>
              <a:rPr lang="es-PE" dirty="0" smtClean="0"/>
              <a:t>9.1.2	El logro del ALoSP definido es un resultado importante buscado por el Estado a través de su SSP. El papel del desempeño de la seguridad operacional y su gestión por parte del Estado debe, por tanto, ser </a:t>
            </a:r>
            <a:r>
              <a:rPr lang="es-PE" b="1" dirty="0" smtClean="0"/>
              <a:t>claro y comprensible si se desea lograr el ALoSP deseado</a:t>
            </a:r>
            <a:r>
              <a:rPr lang="es-PE" dirty="0" smtClean="0"/>
              <a:t>.</a:t>
            </a:r>
          </a:p>
          <a:p>
            <a:endParaRPr lang="es-PE" dirty="0" smtClean="0"/>
          </a:p>
          <a:p>
            <a:r>
              <a:rPr lang="es-PE" dirty="0" smtClean="0"/>
              <a:t>9.1.3	Un SSP es, en última instancia, </a:t>
            </a:r>
            <a:r>
              <a:rPr lang="es-PE" b="1" dirty="0" smtClean="0"/>
              <a:t>una herramienta para gestionar la seguridad </a:t>
            </a:r>
            <a:r>
              <a:rPr lang="es-PE" dirty="0" smtClean="0"/>
              <a:t>operacional general de la aviación del Estado. Para ello, el Estado necesita un </a:t>
            </a:r>
            <a:r>
              <a:rPr lang="es-PE" u="sng" dirty="0" smtClean="0"/>
              <a:t>sistema de gestión que genere información </a:t>
            </a:r>
            <a:r>
              <a:rPr lang="es-PE" dirty="0" smtClean="0"/>
              <a:t>para que la </a:t>
            </a:r>
            <a:r>
              <a:rPr lang="es-PE" b="1" dirty="0" smtClean="0"/>
              <a:t>alta dirección tome decisiones </a:t>
            </a:r>
            <a:r>
              <a:rPr lang="es-PE" dirty="0" smtClean="0"/>
              <a:t>relacionadas con la gestión de la seguridad dentro del Estado o que afecten al sistema nacional de aviación.</a:t>
            </a:r>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10</a:t>
            </a:fld>
            <a:endParaRPr lang="en-US" dirty="0"/>
          </a:p>
        </p:txBody>
      </p:sp>
    </p:spTree>
    <p:extLst>
      <p:ext uri="{BB962C8B-B14F-4D97-AF65-F5344CB8AC3E}">
        <p14:creationId xmlns:p14="http://schemas.microsoft.com/office/powerpoint/2010/main" val="367462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9.1.6		</a:t>
            </a:r>
            <a:r>
              <a:rPr lang="es-PE" b="1" dirty="0" smtClean="0"/>
              <a:t>El desempeño en materia de seguridad operacional de los proveedores de servicios en un Estado contribuye al ALoSP de un Estado</a:t>
            </a:r>
            <a:r>
              <a:rPr lang="es-PE" dirty="0" smtClean="0"/>
              <a:t>. Además, el ALoSP del Estado incluye actividades realizadas por el Estado que inciden en la seguridad operacional.</a:t>
            </a:r>
          </a:p>
          <a:p>
            <a:endParaRPr lang="es-PE" dirty="0" smtClean="0"/>
          </a:p>
          <a:p>
            <a:r>
              <a:rPr lang="es-PE" dirty="0" smtClean="0"/>
              <a:t>9.1.7	El seguimiento del rendimiento de la seguridad operacional, es decir, el monitoreo de la efectividad de las intervenciones - </a:t>
            </a:r>
            <a:r>
              <a:rPr lang="es-PE" i="1" u="sng" dirty="0" smtClean="0"/>
              <a:t>lo más cercano posible al tiempo real</a:t>
            </a:r>
            <a:r>
              <a:rPr lang="es-PE" dirty="0" smtClean="0"/>
              <a:t>, es crucial, ya que proporciona una proporción de la </a:t>
            </a:r>
            <a:r>
              <a:rPr lang="es-PE" b="1" dirty="0" smtClean="0"/>
              <a:t>magnitud entre los esfuerzos invertidos por el Estado en comparación con los logros obtenidos</a:t>
            </a:r>
            <a:r>
              <a:rPr lang="es-PE" dirty="0" smtClean="0"/>
              <a:t>, generando así la </a:t>
            </a:r>
            <a:r>
              <a:rPr lang="es-PE" b="1" i="1" u="sng" dirty="0" smtClean="0"/>
              <a:t>información que la dirección necesita para la decisión sobre la asignación de recursos </a:t>
            </a:r>
            <a:r>
              <a:rPr lang="es-PE" dirty="0" smtClean="0"/>
              <a:t>de seguridad operacional. Inherente a la consideración del rendimiento de seguridad operacional es la definición de un conjunto de indicadores de rendimiento de seguridad operacional y objetivos de rendimiento de seguridad operacional para monitorear el estado de los logros de seguridad operacional y la efectividad de las intervenciones para obtenerlos.</a:t>
            </a:r>
          </a:p>
          <a:p>
            <a:endParaRPr lang="es-PE" dirty="0" smtClean="0"/>
          </a:p>
          <a:p>
            <a:r>
              <a:rPr lang="es-PE" dirty="0" smtClean="0"/>
              <a:t>9.1.8	Para llevar a cabo el ALoSP deseado, el desempeño de seguridad operacional </a:t>
            </a:r>
            <a:r>
              <a:rPr lang="es-PE" b="1" dirty="0" smtClean="0"/>
              <a:t>debe ser monitoreado y administrado</a:t>
            </a:r>
            <a:r>
              <a:rPr lang="es-PE" dirty="0" smtClean="0"/>
              <a:t>: el Estado debe </a:t>
            </a:r>
            <a:r>
              <a:rPr lang="es-PE" u="sng" dirty="0" smtClean="0"/>
              <a:t>recopilar y analizar los datos disponibles y proporcionar la dirección y la supervisión de los proveedores de servicios </a:t>
            </a:r>
            <a:r>
              <a:rPr lang="es-PE" dirty="0" smtClean="0"/>
              <a:t>para lograr logros de seguridad. El monitoreo de indicadores de rendimiento y objetivos de desempeño de seguridad operacional alcanzan esto.</a:t>
            </a:r>
          </a:p>
          <a:p>
            <a:endParaRPr lang="es-PE" dirty="0" smtClean="0"/>
          </a:p>
          <a:p>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t>11</a:t>
            </a:fld>
            <a:endParaRPr lang="en-US" dirty="0"/>
          </a:p>
        </p:txBody>
      </p:sp>
    </p:spTree>
    <p:extLst>
      <p:ext uri="{BB962C8B-B14F-4D97-AF65-F5344CB8AC3E}">
        <p14:creationId xmlns:p14="http://schemas.microsoft.com/office/powerpoint/2010/main" val="59648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endParaRPr lang="es-ES" sz="1200" b="0" i="0" u="none" strike="noStrike" kern="1200" baseline="0" dirty="0" smtClean="0">
              <a:solidFill>
                <a:schemeClr val="tx1"/>
              </a:solidFill>
              <a:latin typeface="+mn-lt"/>
              <a:ea typeface="ＭＳ Ｐゴシック" charset="0"/>
              <a:cs typeface="ＭＳ Ｐゴシック" charset="0"/>
            </a:endParaRPr>
          </a:p>
        </p:txBody>
      </p:sp>
      <p:sp>
        <p:nvSpPr>
          <p:cNvPr id="4" name="Marcador de número de diapositiva 3"/>
          <p:cNvSpPr>
            <a:spLocks noGrp="1"/>
          </p:cNvSpPr>
          <p:nvPr>
            <p:ph type="sldNum" sz="quarter" idx="10"/>
          </p:nvPr>
        </p:nvSpPr>
        <p:spPr/>
        <p:txBody>
          <a:bodyPr/>
          <a:lstStyle/>
          <a:p>
            <a:pPr>
              <a:defRPr/>
            </a:pPr>
            <a:fld id="{C4C915A2-8A3A-EC4F-9997-1F69B4A2FA43}" type="slidenum">
              <a:rPr lang="en-US" smtClean="0"/>
              <a:pPr>
                <a:defRPr/>
              </a:pPr>
              <a:t>14</a:t>
            </a:fld>
            <a:endParaRPr lang="en-US" dirty="0"/>
          </a:p>
        </p:txBody>
      </p:sp>
    </p:spTree>
    <p:extLst>
      <p:ext uri="{BB962C8B-B14F-4D97-AF65-F5344CB8AC3E}">
        <p14:creationId xmlns:p14="http://schemas.microsoft.com/office/powerpoint/2010/main" val="406123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70579956"/>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81" y="0"/>
            <a:ext cx="2304001" cy="2860873"/>
          </a:xfrm>
        </p:spPr>
        <p:txBody>
          <a:bodyPr rtlCol="0">
            <a:normAutofit/>
          </a:bodyPr>
          <a:lstStyle/>
          <a:p>
            <a:pPr lvl="0"/>
            <a:endParaRPr lang="en-US" noProof="0" dirty="0"/>
          </a:p>
        </p:txBody>
      </p:sp>
      <p:sp>
        <p:nvSpPr>
          <p:cNvPr id="10" name="Picture Placeholder 7"/>
          <p:cNvSpPr>
            <a:spLocks noGrp="1"/>
          </p:cNvSpPr>
          <p:nvPr>
            <p:ph type="pic" sz="quarter" idx="12"/>
          </p:nvPr>
        </p:nvSpPr>
        <p:spPr>
          <a:xfrm>
            <a:off x="4573029" y="-7711"/>
            <a:ext cx="2304001" cy="2868584"/>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2262088" y="1"/>
            <a:ext cx="2304001" cy="2860873"/>
          </a:xfrm>
        </p:spPr>
        <p:txBody>
          <a:bodyPr rtlCol="0">
            <a:normAutofit/>
          </a:bodyPr>
          <a:lstStyle/>
          <a:p>
            <a:pPr lvl="0"/>
            <a:endParaRPr lang="en-US" noProof="0" dirty="0"/>
          </a:p>
        </p:txBody>
      </p:sp>
      <p:sp>
        <p:nvSpPr>
          <p:cNvPr id="15" name="Picture Placeholder 7"/>
          <p:cNvSpPr>
            <a:spLocks noGrp="1"/>
          </p:cNvSpPr>
          <p:nvPr>
            <p:ph type="pic" sz="quarter" idx="17"/>
          </p:nvPr>
        </p:nvSpPr>
        <p:spPr>
          <a:xfrm>
            <a:off x="6883697" y="2"/>
            <a:ext cx="2304001" cy="2860872"/>
          </a:xfrm>
        </p:spPr>
        <p:txBody>
          <a:bodyPr rtlCol="0">
            <a:normAutofit/>
          </a:bodyPr>
          <a:lstStyle/>
          <a:p>
            <a:pPr lvl="0"/>
            <a:endParaRPr lang="en-US" noProof="0" dirty="0"/>
          </a:p>
        </p:txBody>
      </p:sp>
      <p:sp>
        <p:nvSpPr>
          <p:cNvPr id="16" name="Picture Placeholder 7"/>
          <p:cNvSpPr>
            <a:spLocks noGrp="1"/>
          </p:cNvSpPr>
          <p:nvPr>
            <p:ph type="pic" sz="quarter" idx="18"/>
          </p:nvPr>
        </p:nvSpPr>
        <p:spPr>
          <a:xfrm>
            <a:off x="-48308" y="2869549"/>
            <a:ext cx="2304001" cy="2860873"/>
          </a:xfrm>
        </p:spPr>
        <p:txBody>
          <a:bodyPr rtlCol="0">
            <a:normAutofit/>
          </a:bodyPr>
          <a:lstStyle/>
          <a:p>
            <a:pPr lvl="0"/>
            <a:endParaRPr lang="en-US" noProof="0" dirty="0"/>
          </a:p>
        </p:txBody>
      </p:sp>
      <p:sp>
        <p:nvSpPr>
          <p:cNvPr id="18" name="Picture Placeholder 7"/>
          <p:cNvSpPr>
            <a:spLocks noGrp="1"/>
          </p:cNvSpPr>
          <p:nvPr>
            <p:ph type="pic" sz="quarter" idx="20"/>
          </p:nvPr>
        </p:nvSpPr>
        <p:spPr>
          <a:xfrm>
            <a:off x="4573301" y="2869549"/>
            <a:ext cx="4614396" cy="2845451"/>
          </a:xfrm>
        </p:spPr>
        <p:txBody>
          <a:bodyPr rtlCol="0">
            <a:normAutofit/>
          </a:bodyPr>
          <a:lstStyle/>
          <a:p>
            <a:pPr lvl="0"/>
            <a:endParaRPr lang="en-US" noProof="0" dirty="0"/>
          </a:p>
        </p:txBody>
      </p:sp>
      <p:sp>
        <p:nvSpPr>
          <p:cNvPr id="21" name="Picture Placeholder 7"/>
          <p:cNvSpPr>
            <a:spLocks noGrp="1"/>
          </p:cNvSpPr>
          <p:nvPr>
            <p:ph type="pic" sz="quarter" idx="23"/>
          </p:nvPr>
        </p:nvSpPr>
        <p:spPr>
          <a:xfrm>
            <a:off x="2262361" y="2869551"/>
            <a:ext cx="2304001" cy="2860872"/>
          </a:xfrm>
        </p:spPr>
        <p:txBody>
          <a:bodyPr rtlCol="0">
            <a:normAutofit/>
          </a:bodyPr>
          <a:lstStyle/>
          <a:p>
            <a:pPr lvl="0"/>
            <a:endParaRPr lang="en-US" noProof="0" dirty="0"/>
          </a:p>
        </p:txBody>
      </p:sp>
    </p:spTree>
    <p:extLst>
      <p:ext uri="{BB962C8B-B14F-4D97-AF65-F5344CB8AC3E}">
        <p14:creationId xmlns:p14="http://schemas.microsoft.com/office/powerpoint/2010/main" val="1582421007"/>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81" y="-16603"/>
            <a:ext cx="2304001" cy="5777254"/>
          </a:xfrm>
        </p:spPr>
        <p:txBody>
          <a:bodyPr rtlCol="0">
            <a:normAutofit/>
          </a:bodyPr>
          <a:lstStyle/>
          <a:p>
            <a:pPr lvl="0"/>
            <a:endParaRPr lang="en-US" noProof="0" dirty="0"/>
          </a:p>
        </p:txBody>
      </p:sp>
      <p:sp>
        <p:nvSpPr>
          <p:cNvPr id="10" name="Picture Placeholder 7"/>
          <p:cNvSpPr>
            <a:spLocks noGrp="1"/>
          </p:cNvSpPr>
          <p:nvPr>
            <p:ph type="pic" sz="quarter" idx="12"/>
          </p:nvPr>
        </p:nvSpPr>
        <p:spPr>
          <a:xfrm>
            <a:off x="4573029" y="-24313"/>
            <a:ext cx="2304001" cy="5784964"/>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2262088" y="-16601"/>
            <a:ext cx="2304001" cy="5777253"/>
          </a:xfrm>
        </p:spPr>
        <p:txBody>
          <a:bodyPr rtlCol="0">
            <a:normAutofit/>
          </a:bodyPr>
          <a:lstStyle/>
          <a:p>
            <a:pPr lvl="0"/>
            <a:endParaRPr lang="en-US" noProof="0" dirty="0"/>
          </a:p>
        </p:txBody>
      </p:sp>
      <p:sp>
        <p:nvSpPr>
          <p:cNvPr id="15" name="Picture Placeholder 7"/>
          <p:cNvSpPr>
            <a:spLocks noGrp="1"/>
          </p:cNvSpPr>
          <p:nvPr>
            <p:ph type="pic" sz="quarter" idx="17"/>
          </p:nvPr>
        </p:nvSpPr>
        <p:spPr>
          <a:xfrm>
            <a:off x="6883697" y="-16600"/>
            <a:ext cx="2304001" cy="5777252"/>
          </a:xfrm>
        </p:spPr>
        <p:txBody>
          <a:bodyPr rtlCol="0">
            <a:normAutofit/>
          </a:bodyPr>
          <a:lstStyle/>
          <a:p>
            <a:pPr lvl="0"/>
            <a:endParaRPr lang="en-US" noProof="0" dirty="0"/>
          </a:p>
        </p:txBody>
      </p:sp>
    </p:spTree>
    <p:extLst>
      <p:ext uri="{BB962C8B-B14F-4D97-AF65-F5344CB8AC3E}">
        <p14:creationId xmlns:p14="http://schemas.microsoft.com/office/powerpoint/2010/main" val="912769826"/>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4573028" y="-16012"/>
            <a:ext cx="4570972" cy="5792827"/>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1" y="1"/>
            <a:ext cx="4566088" cy="5777254"/>
          </a:xfrm>
        </p:spPr>
        <p:txBody>
          <a:bodyPr rtlCol="0">
            <a:normAutofit/>
          </a:bodyPr>
          <a:lstStyle/>
          <a:p>
            <a:pPr lvl="0"/>
            <a:endParaRPr lang="en-US" noProof="0" dirty="0"/>
          </a:p>
        </p:txBody>
      </p:sp>
    </p:spTree>
    <p:extLst>
      <p:ext uri="{BB962C8B-B14F-4D97-AF65-F5344CB8AC3E}">
        <p14:creationId xmlns:p14="http://schemas.microsoft.com/office/powerpoint/2010/main" val="1563866233"/>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7"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1" name="TextBox 10"/>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D0580DC8-4BC9-A941-8339-444609BA6F04}"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10" name="Picture Placeholder 7"/>
          <p:cNvSpPr>
            <a:spLocks noGrp="1"/>
          </p:cNvSpPr>
          <p:nvPr>
            <p:ph type="pic" sz="quarter" idx="12"/>
          </p:nvPr>
        </p:nvSpPr>
        <p:spPr>
          <a:xfrm>
            <a:off x="4573029" y="-7711"/>
            <a:ext cx="2304001" cy="2868584"/>
          </a:xfrm>
        </p:spPr>
        <p:txBody>
          <a:bodyPr rtlCol="0">
            <a:normAutofit/>
          </a:bodyPr>
          <a:lstStyle/>
          <a:p>
            <a:pPr lvl="0"/>
            <a:endParaRPr lang="en-US" noProof="0" dirty="0"/>
          </a:p>
        </p:txBody>
      </p:sp>
      <p:sp>
        <p:nvSpPr>
          <p:cNvPr id="15" name="Picture Placeholder 7"/>
          <p:cNvSpPr>
            <a:spLocks noGrp="1"/>
          </p:cNvSpPr>
          <p:nvPr>
            <p:ph type="pic" sz="quarter" idx="17"/>
          </p:nvPr>
        </p:nvSpPr>
        <p:spPr>
          <a:xfrm>
            <a:off x="6883697" y="2"/>
            <a:ext cx="2304001" cy="2860872"/>
          </a:xfrm>
        </p:spPr>
        <p:txBody>
          <a:bodyPr rtlCol="0">
            <a:normAutofit/>
          </a:bodyPr>
          <a:lstStyle/>
          <a:p>
            <a:pPr lvl="0"/>
            <a:endParaRPr lang="en-US" noProof="0" dirty="0"/>
          </a:p>
        </p:txBody>
      </p:sp>
      <p:sp>
        <p:nvSpPr>
          <p:cNvPr id="18" name="Picture Placeholder 7"/>
          <p:cNvSpPr>
            <a:spLocks noGrp="1"/>
          </p:cNvSpPr>
          <p:nvPr>
            <p:ph type="pic" sz="quarter" idx="20"/>
          </p:nvPr>
        </p:nvSpPr>
        <p:spPr>
          <a:xfrm>
            <a:off x="4573301" y="2869549"/>
            <a:ext cx="4614396" cy="2845451"/>
          </a:xfrm>
        </p:spPr>
        <p:txBody>
          <a:bodyPr rtlCol="0">
            <a:normAutofit/>
          </a:bodyPr>
          <a:lstStyle/>
          <a:p>
            <a:pPr lvl="0"/>
            <a:endParaRPr lang="en-US" noProof="0" dirty="0"/>
          </a:p>
        </p:txBody>
      </p:sp>
      <p:sp>
        <p:nvSpPr>
          <p:cNvPr id="8"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17966" y="4460679"/>
            <a:ext cx="3943590" cy="82441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4539930"/>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6667" y="1"/>
            <a:ext cx="4572209" cy="1426581"/>
          </a:xfrm>
        </p:spPr>
        <p:txBody>
          <a:bodyPr rtlCol="0">
            <a:normAutofit/>
          </a:bodyPr>
          <a:lstStyle/>
          <a:p>
            <a:pPr lvl="0"/>
            <a:endParaRPr lang="en-US" noProof="0" dirty="0"/>
          </a:p>
        </p:txBody>
      </p:sp>
      <p:sp>
        <p:nvSpPr>
          <p:cNvPr id="12" name="Picture Placeholder 7"/>
          <p:cNvSpPr>
            <a:spLocks noGrp="1"/>
          </p:cNvSpPr>
          <p:nvPr>
            <p:ph type="pic" sz="quarter" idx="12"/>
          </p:nvPr>
        </p:nvSpPr>
        <p:spPr>
          <a:xfrm>
            <a:off x="4573029" y="1"/>
            <a:ext cx="4571245" cy="1426581"/>
          </a:xfrm>
        </p:spPr>
        <p:txBody>
          <a:bodyPr rtlCol="0">
            <a:normAutofit/>
          </a:bodyPr>
          <a:lstStyle/>
          <a:p>
            <a:pPr lvl="0"/>
            <a:endParaRPr lang="en-US" noProof="0" dirty="0"/>
          </a:p>
        </p:txBody>
      </p:sp>
      <p:sp>
        <p:nvSpPr>
          <p:cNvPr id="14" name="Picture Placeholder 7"/>
          <p:cNvSpPr>
            <a:spLocks noGrp="1"/>
          </p:cNvSpPr>
          <p:nvPr>
            <p:ph type="pic" sz="quarter" idx="14"/>
          </p:nvPr>
        </p:nvSpPr>
        <p:spPr>
          <a:xfrm>
            <a:off x="-6940" y="1434293"/>
            <a:ext cx="4572209" cy="1426581"/>
          </a:xfrm>
        </p:spPr>
        <p:txBody>
          <a:bodyPr rtlCol="0">
            <a:normAutofit/>
          </a:bodyPr>
          <a:lstStyle/>
          <a:p>
            <a:pPr lvl="0"/>
            <a:endParaRPr lang="en-US" noProof="0" dirty="0"/>
          </a:p>
        </p:txBody>
      </p:sp>
      <p:sp>
        <p:nvSpPr>
          <p:cNvPr id="16" name="Picture Placeholder 7"/>
          <p:cNvSpPr>
            <a:spLocks noGrp="1"/>
          </p:cNvSpPr>
          <p:nvPr>
            <p:ph type="pic" sz="quarter" idx="16"/>
          </p:nvPr>
        </p:nvSpPr>
        <p:spPr>
          <a:xfrm>
            <a:off x="4572756" y="1434293"/>
            <a:ext cx="4571245" cy="1426581"/>
          </a:xfrm>
        </p:spPr>
        <p:txBody>
          <a:bodyPr rtlCol="0">
            <a:normAutofit/>
          </a:bodyPr>
          <a:lstStyle/>
          <a:p>
            <a:pPr lvl="0"/>
            <a:endParaRPr lang="en-US" noProof="0" dirty="0"/>
          </a:p>
        </p:txBody>
      </p:sp>
      <p:sp>
        <p:nvSpPr>
          <p:cNvPr id="18" name="Picture Placeholder 7"/>
          <p:cNvSpPr>
            <a:spLocks noGrp="1"/>
          </p:cNvSpPr>
          <p:nvPr>
            <p:ph type="pic" sz="quarter" idx="18"/>
          </p:nvPr>
        </p:nvSpPr>
        <p:spPr>
          <a:xfrm>
            <a:off x="-6394" y="2869550"/>
            <a:ext cx="4572209" cy="1426581"/>
          </a:xfrm>
        </p:spPr>
        <p:txBody>
          <a:bodyPr rtlCol="0">
            <a:normAutofit/>
          </a:bodyPr>
          <a:lstStyle/>
          <a:p>
            <a:pPr lvl="0"/>
            <a:endParaRPr lang="en-US" noProof="0" dirty="0"/>
          </a:p>
        </p:txBody>
      </p:sp>
      <p:sp>
        <p:nvSpPr>
          <p:cNvPr id="20" name="Picture Placeholder 7"/>
          <p:cNvSpPr>
            <a:spLocks noGrp="1"/>
          </p:cNvSpPr>
          <p:nvPr>
            <p:ph type="pic" sz="quarter" idx="20"/>
          </p:nvPr>
        </p:nvSpPr>
        <p:spPr>
          <a:xfrm>
            <a:off x="4573302" y="2869550"/>
            <a:ext cx="4571245" cy="1426581"/>
          </a:xfrm>
        </p:spPr>
        <p:txBody>
          <a:bodyPr rtlCol="0">
            <a:normAutofit/>
          </a:bodyPr>
          <a:lstStyle/>
          <a:p>
            <a:pPr lvl="0"/>
            <a:endParaRPr lang="en-US" noProof="0" dirty="0"/>
          </a:p>
        </p:txBody>
      </p:sp>
      <p:sp>
        <p:nvSpPr>
          <p:cNvPr id="22" name="Picture Placeholder 7"/>
          <p:cNvSpPr>
            <a:spLocks noGrp="1"/>
          </p:cNvSpPr>
          <p:nvPr>
            <p:ph type="pic" sz="quarter" idx="22"/>
          </p:nvPr>
        </p:nvSpPr>
        <p:spPr>
          <a:xfrm>
            <a:off x="-6667" y="4303842"/>
            <a:ext cx="4572209" cy="1426581"/>
          </a:xfrm>
        </p:spPr>
        <p:txBody>
          <a:bodyPr rtlCol="0">
            <a:normAutofit/>
          </a:bodyPr>
          <a:lstStyle/>
          <a:p>
            <a:pPr lvl="0"/>
            <a:endParaRPr lang="en-US" noProof="0" dirty="0"/>
          </a:p>
        </p:txBody>
      </p:sp>
      <p:sp>
        <p:nvSpPr>
          <p:cNvPr id="24" name="Picture Placeholder 7"/>
          <p:cNvSpPr>
            <a:spLocks noGrp="1"/>
          </p:cNvSpPr>
          <p:nvPr>
            <p:ph type="pic" sz="quarter" idx="24"/>
          </p:nvPr>
        </p:nvSpPr>
        <p:spPr>
          <a:xfrm>
            <a:off x="4573029" y="4303842"/>
            <a:ext cx="4571245" cy="1426581"/>
          </a:xfrm>
        </p:spPr>
        <p:txBody>
          <a:bodyPr rtlCol="0">
            <a:normAutofit/>
          </a:bodyPr>
          <a:lstStyle/>
          <a:p>
            <a:pPr lvl="0"/>
            <a:endParaRPr lang="en-US" noProof="0" dirty="0"/>
          </a:p>
        </p:txBody>
      </p:sp>
    </p:spTree>
    <p:extLst>
      <p:ext uri="{BB962C8B-B14F-4D97-AF65-F5344CB8AC3E}">
        <p14:creationId xmlns:p14="http://schemas.microsoft.com/office/powerpoint/2010/main" val="3182180174"/>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7" name="TextBox 22"/>
          <p:cNvSpPr txBox="1">
            <a:spLocks noChangeArrowheads="1"/>
          </p:cNvSpPr>
          <p:nvPr userDrawn="1"/>
        </p:nvSpPr>
        <p:spPr bwMode="auto">
          <a:xfrm>
            <a:off x="6923088" y="5481638"/>
            <a:ext cx="1736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GAJAH ANNUAL REPORT 2015   |   </a:t>
            </a:r>
            <a:fld id="{D3EE3765-6155-3F44-AAF1-DDA849878684}"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10" name="Picture Placeholder 7"/>
          <p:cNvSpPr>
            <a:spLocks noGrp="1"/>
          </p:cNvSpPr>
          <p:nvPr>
            <p:ph type="pic" sz="quarter" idx="10"/>
          </p:nvPr>
        </p:nvSpPr>
        <p:spPr>
          <a:xfrm>
            <a:off x="-6667" y="1"/>
            <a:ext cx="4572209" cy="1426581"/>
          </a:xfrm>
        </p:spPr>
        <p:txBody>
          <a:bodyPr rtlCol="0">
            <a:normAutofit/>
          </a:bodyPr>
          <a:lstStyle/>
          <a:p>
            <a:pPr lvl="0"/>
            <a:endParaRPr lang="en-US" noProof="0" dirty="0"/>
          </a:p>
        </p:txBody>
      </p:sp>
      <p:sp>
        <p:nvSpPr>
          <p:cNvPr id="12" name="Picture Placeholder 7"/>
          <p:cNvSpPr>
            <a:spLocks noGrp="1"/>
          </p:cNvSpPr>
          <p:nvPr>
            <p:ph type="pic" sz="quarter" idx="12"/>
          </p:nvPr>
        </p:nvSpPr>
        <p:spPr>
          <a:xfrm>
            <a:off x="4573029" y="1"/>
            <a:ext cx="4571245" cy="1426581"/>
          </a:xfrm>
        </p:spPr>
        <p:txBody>
          <a:bodyPr rtlCol="0">
            <a:normAutofit/>
          </a:bodyPr>
          <a:lstStyle/>
          <a:p>
            <a:pPr lvl="0"/>
            <a:endParaRPr lang="en-US" noProof="0" dirty="0"/>
          </a:p>
        </p:txBody>
      </p:sp>
      <p:sp>
        <p:nvSpPr>
          <p:cNvPr id="14" name="Picture Placeholder 7"/>
          <p:cNvSpPr>
            <a:spLocks noGrp="1"/>
          </p:cNvSpPr>
          <p:nvPr>
            <p:ph type="pic" sz="quarter" idx="14"/>
          </p:nvPr>
        </p:nvSpPr>
        <p:spPr>
          <a:xfrm>
            <a:off x="-6940" y="1434293"/>
            <a:ext cx="4572209" cy="1426581"/>
          </a:xfrm>
        </p:spPr>
        <p:txBody>
          <a:bodyPr rtlCol="0">
            <a:normAutofit/>
          </a:bodyPr>
          <a:lstStyle/>
          <a:p>
            <a:pPr lvl="0"/>
            <a:endParaRPr lang="en-US" noProof="0" dirty="0"/>
          </a:p>
        </p:txBody>
      </p:sp>
      <p:sp>
        <p:nvSpPr>
          <p:cNvPr id="16" name="Picture Placeholder 7"/>
          <p:cNvSpPr>
            <a:spLocks noGrp="1"/>
          </p:cNvSpPr>
          <p:nvPr>
            <p:ph type="pic" sz="quarter" idx="16"/>
          </p:nvPr>
        </p:nvSpPr>
        <p:spPr>
          <a:xfrm>
            <a:off x="4572756" y="1434293"/>
            <a:ext cx="4571245" cy="1426581"/>
          </a:xfrm>
        </p:spPr>
        <p:txBody>
          <a:bodyPr rtlCol="0">
            <a:normAutofit/>
          </a:bodyPr>
          <a:lstStyle/>
          <a:p>
            <a:pPr lvl="0"/>
            <a:endParaRPr lang="en-US" noProof="0" dirty="0"/>
          </a:p>
        </p:txBody>
      </p:sp>
      <p:sp>
        <p:nvSpPr>
          <p:cNvPr id="18" name="Picture Placeholder 7"/>
          <p:cNvSpPr>
            <a:spLocks noGrp="1"/>
          </p:cNvSpPr>
          <p:nvPr>
            <p:ph type="pic" sz="quarter" idx="18"/>
          </p:nvPr>
        </p:nvSpPr>
        <p:spPr>
          <a:xfrm>
            <a:off x="-6394" y="2869550"/>
            <a:ext cx="4572209" cy="1426581"/>
          </a:xfrm>
        </p:spPr>
        <p:txBody>
          <a:bodyPr rtlCol="0">
            <a:normAutofit/>
          </a:bodyPr>
          <a:lstStyle/>
          <a:p>
            <a:pPr lvl="0"/>
            <a:endParaRPr lang="en-US" noProof="0" dirty="0"/>
          </a:p>
        </p:txBody>
      </p:sp>
      <p:sp>
        <p:nvSpPr>
          <p:cNvPr id="20" name="Picture Placeholder 7"/>
          <p:cNvSpPr>
            <a:spLocks noGrp="1"/>
          </p:cNvSpPr>
          <p:nvPr>
            <p:ph type="pic" sz="quarter" idx="20"/>
          </p:nvPr>
        </p:nvSpPr>
        <p:spPr>
          <a:xfrm>
            <a:off x="4573302" y="2869550"/>
            <a:ext cx="4571245" cy="1426581"/>
          </a:xfrm>
        </p:spPr>
        <p:txBody>
          <a:bodyPr rtlCol="0">
            <a:normAutofit/>
          </a:bodyPr>
          <a:lstStyle/>
          <a:p>
            <a:pPr lvl="0"/>
            <a:endParaRPr lang="en-US" noProof="0" dirty="0"/>
          </a:p>
        </p:txBody>
      </p:sp>
      <p:sp>
        <p:nvSpPr>
          <p:cNvPr id="11" name="Title 1"/>
          <p:cNvSpPr>
            <a:spLocks noGrp="1"/>
          </p:cNvSpPr>
          <p:nvPr>
            <p:ph type="ctrTitle"/>
          </p:nvPr>
        </p:nvSpPr>
        <p:spPr>
          <a:xfrm>
            <a:off x="316755" y="4386424"/>
            <a:ext cx="5893581" cy="519528"/>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317967" y="4918903"/>
            <a:ext cx="5892743" cy="51189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46178934"/>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12" name="TextBox 10"/>
          <p:cNvSpPr txBox="1">
            <a:spLocks noChangeArrowheads="1"/>
          </p:cNvSpPr>
          <p:nvPr userDrawn="1"/>
        </p:nvSpPr>
        <p:spPr bwMode="auto">
          <a:xfrm>
            <a:off x="70834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6E8A86FF-9158-F449-8A3F-59517B10D1C9}"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5" name="Picture Placeholder 7"/>
          <p:cNvSpPr>
            <a:spLocks noGrp="1"/>
          </p:cNvSpPr>
          <p:nvPr>
            <p:ph type="pic" sz="quarter" idx="10"/>
          </p:nvPr>
        </p:nvSpPr>
        <p:spPr>
          <a:xfrm>
            <a:off x="-48581" y="0"/>
            <a:ext cx="2304001" cy="2860873"/>
          </a:xfrm>
        </p:spPr>
        <p:txBody>
          <a:bodyPr rtlCol="0">
            <a:normAutofit/>
          </a:bodyPr>
          <a:lstStyle/>
          <a:p>
            <a:pPr lvl="0"/>
            <a:endParaRPr lang="en-US" noProof="0" dirty="0"/>
          </a:p>
        </p:txBody>
      </p:sp>
      <p:sp>
        <p:nvSpPr>
          <p:cNvPr id="6" name="Picture Placeholder 7"/>
          <p:cNvSpPr>
            <a:spLocks noGrp="1"/>
          </p:cNvSpPr>
          <p:nvPr>
            <p:ph type="pic" sz="quarter" idx="15"/>
          </p:nvPr>
        </p:nvSpPr>
        <p:spPr>
          <a:xfrm>
            <a:off x="2262088" y="1"/>
            <a:ext cx="2304001" cy="2860873"/>
          </a:xfrm>
        </p:spPr>
        <p:txBody>
          <a:bodyPr rtlCol="0">
            <a:normAutofit/>
          </a:bodyPr>
          <a:lstStyle/>
          <a:p>
            <a:pPr lvl="0"/>
            <a:endParaRPr lang="en-US" noProof="0" dirty="0"/>
          </a:p>
        </p:txBody>
      </p:sp>
      <p:sp>
        <p:nvSpPr>
          <p:cNvPr id="7" name="Picture Placeholder 7"/>
          <p:cNvSpPr>
            <a:spLocks noGrp="1"/>
          </p:cNvSpPr>
          <p:nvPr>
            <p:ph type="pic" sz="quarter" idx="18"/>
          </p:nvPr>
        </p:nvSpPr>
        <p:spPr>
          <a:xfrm>
            <a:off x="-48308" y="2869549"/>
            <a:ext cx="2304001" cy="2860873"/>
          </a:xfrm>
        </p:spPr>
        <p:txBody>
          <a:bodyPr rtlCol="0">
            <a:normAutofit/>
          </a:bodyPr>
          <a:lstStyle/>
          <a:p>
            <a:pPr lvl="0"/>
            <a:endParaRPr lang="en-US" noProof="0" dirty="0"/>
          </a:p>
        </p:txBody>
      </p:sp>
      <p:sp>
        <p:nvSpPr>
          <p:cNvPr id="8" name="Picture Placeholder 7"/>
          <p:cNvSpPr>
            <a:spLocks noGrp="1"/>
          </p:cNvSpPr>
          <p:nvPr>
            <p:ph type="pic" sz="quarter" idx="23"/>
          </p:nvPr>
        </p:nvSpPr>
        <p:spPr>
          <a:xfrm>
            <a:off x="2262361" y="2869551"/>
            <a:ext cx="2304001" cy="2860872"/>
          </a:xfrm>
        </p:spPr>
        <p:txBody>
          <a:bodyPr rtlCol="0">
            <a:normAutofit/>
          </a:bodyPr>
          <a:lstStyle/>
          <a:p>
            <a:pPr lvl="0"/>
            <a:endParaRPr lang="en-US" noProof="0" dirty="0"/>
          </a:p>
        </p:txBody>
      </p:sp>
      <p:sp>
        <p:nvSpPr>
          <p:cNvPr id="9" name="Title 1"/>
          <p:cNvSpPr>
            <a:spLocks noGrp="1"/>
          </p:cNvSpPr>
          <p:nvPr>
            <p:ph type="ctrTitle"/>
          </p:nvPr>
        </p:nvSpPr>
        <p:spPr>
          <a:xfrm>
            <a:off x="4713180" y="1726690"/>
            <a:ext cx="3974959" cy="1142861"/>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4714069" y="2874276"/>
            <a:ext cx="3974393" cy="1173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57864243"/>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4"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pic>
        <p:nvPicPr>
          <p:cNvPr id="5"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532606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4"/>
          </p:nvPr>
        </p:nvSpPr>
        <p:spPr>
          <a:xfrm>
            <a:off x="6237943" y="0"/>
            <a:ext cx="2928469" cy="5715000"/>
          </a:xfrm>
        </p:spPr>
        <p:txBody>
          <a:bodyPr rtlCol="0">
            <a:normAutofit/>
          </a:bodyPr>
          <a:lstStyle>
            <a:lvl1pPr marL="0" indent="0">
              <a:buNone/>
              <a:defRPr/>
            </a:lvl1pPr>
          </a:lstStyle>
          <a:p>
            <a:pPr lvl="0"/>
            <a:endParaRPr lang="en-US" noProof="0" dirty="0"/>
          </a:p>
        </p:txBody>
      </p:sp>
      <p:sp>
        <p:nvSpPr>
          <p:cNvPr id="10"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51651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6"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8" name="TextBox 8"/>
          <p:cNvSpPr txBox="1">
            <a:spLocks noChangeArrowheads="1"/>
          </p:cNvSpPr>
          <p:nvPr userDrawn="1"/>
        </p:nvSpPr>
        <p:spPr bwMode="auto">
          <a:xfrm>
            <a:off x="70834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A710F09A-394C-304B-815B-734DB6E24A24}"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5" name="Text Placeholder 18"/>
          <p:cNvSpPr>
            <a:spLocks noGrp="1"/>
          </p:cNvSpPr>
          <p:nvPr>
            <p:ph type="body" sz="quarter" idx="17"/>
          </p:nvPr>
        </p:nvSpPr>
        <p:spPr>
          <a:xfrm>
            <a:off x="3012723" y="1354628"/>
            <a:ext cx="3033889" cy="2941421"/>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5"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6532488" y="1354628"/>
            <a:ext cx="2294141" cy="2941421"/>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1" name="Picture Placeholder 2"/>
          <p:cNvSpPr>
            <a:spLocks noGrp="1"/>
          </p:cNvSpPr>
          <p:nvPr>
            <p:ph type="pic" sz="quarter" idx="22"/>
          </p:nvPr>
        </p:nvSpPr>
        <p:spPr>
          <a:xfrm>
            <a:off x="317500" y="1354667"/>
            <a:ext cx="2184400" cy="4369153"/>
          </a:xfrm>
        </p:spPr>
        <p:txBody>
          <a:bodyPr rtlCol="0">
            <a:normAutofit/>
          </a:bodyPr>
          <a:lstStyle/>
          <a:p>
            <a:pPr lvl="0"/>
            <a:endParaRPr lang="en-US" noProof="0" dirty="0"/>
          </a:p>
        </p:txBody>
      </p:sp>
    </p:spTree>
    <p:extLst>
      <p:ext uri="{BB962C8B-B14F-4D97-AF65-F5344CB8AC3E}">
        <p14:creationId xmlns:p14="http://schemas.microsoft.com/office/powerpoint/2010/main" val="3777030503"/>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9"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1" name="TextBox 13"/>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5E5E0796-DC99-7E4E-8BAA-7965EFA471CA}"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20" name="Text Placeholder 18"/>
          <p:cNvSpPr>
            <a:spLocks noGrp="1"/>
          </p:cNvSpPr>
          <p:nvPr>
            <p:ph type="body" sz="quarter" idx="17"/>
          </p:nvPr>
        </p:nvSpPr>
        <p:spPr>
          <a:xfrm>
            <a:off x="317500" y="1642182"/>
            <a:ext cx="2667000" cy="1901472"/>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3227295" y="1642182"/>
            <a:ext cx="2667000" cy="1901472"/>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6140824" y="1642182"/>
            <a:ext cx="2667000" cy="1901472"/>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9" name="Picture Placeholder 2"/>
          <p:cNvSpPr>
            <a:spLocks noGrp="1"/>
          </p:cNvSpPr>
          <p:nvPr>
            <p:ph type="pic" sz="quarter" idx="23"/>
          </p:nvPr>
        </p:nvSpPr>
        <p:spPr>
          <a:xfrm>
            <a:off x="6048376" y="3727413"/>
            <a:ext cx="3095625" cy="1576917"/>
          </a:xfrm>
        </p:spPr>
        <p:txBody>
          <a:bodyPr rtlCol="0">
            <a:normAutofit/>
          </a:bodyPr>
          <a:lstStyle/>
          <a:p>
            <a:pPr lvl="0"/>
            <a:endParaRPr lang="en-US" noProof="0" dirty="0"/>
          </a:p>
        </p:txBody>
      </p:sp>
      <p:sp>
        <p:nvSpPr>
          <p:cNvPr id="23" name="Picture Placeholder 2"/>
          <p:cNvSpPr>
            <a:spLocks noGrp="1"/>
          </p:cNvSpPr>
          <p:nvPr>
            <p:ph type="pic" sz="quarter" idx="24"/>
          </p:nvPr>
        </p:nvSpPr>
        <p:spPr>
          <a:xfrm>
            <a:off x="6941" y="3727098"/>
            <a:ext cx="3095625" cy="1576917"/>
          </a:xfrm>
        </p:spPr>
        <p:txBody>
          <a:bodyPr rtlCol="0">
            <a:normAutofit/>
          </a:bodyPr>
          <a:lstStyle/>
          <a:p>
            <a:pPr lvl="0"/>
            <a:endParaRPr lang="en-US" noProof="0" dirty="0"/>
          </a:p>
        </p:txBody>
      </p:sp>
      <p:sp>
        <p:nvSpPr>
          <p:cNvPr id="24" name="Picture Placeholder 2"/>
          <p:cNvSpPr>
            <a:spLocks noGrp="1"/>
          </p:cNvSpPr>
          <p:nvPr>
            <p:ph type="pic" sz="quarter" idx="25"/>
          </p:nvPr>
        </p:nvSpPr>
        <p:spPr>
          <a:xfrm>
            <a:off x="3109505" y="3726783"/>
            <a:ext cx="2935920" cy="1576917"/>
          </a:xfrm>
        </p:spPr>
        <p:txBody>
          <a:bodyPr rtlCol="0">
            <a:normAutofit/>
          </a:bodyPr>
          <a:lstStyle/>
          <a:p>
            <a:pPr lvl="0"/>
            <a:endParaRPr lang="en-US" noProof="0" dirty="0"/>
          </a:p>
        </p:txBody>
      </p:sp>
    </p:spTree>
    <p:extLst>
      <p:ext uri="{BB962C8B-B14F-4D97-AF65-F5344CB8AC3E}">
        <p14:creationId xmlns:p14="http://schemas.microsoft.com/office/powerpoint/2010/main" val="2253761811"/>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6923088" y="5481638"/>
            <a:ext cx="1736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GAJAH ANNUAL REPORT 2015   |   </a:t>
            </a:r>
            <a:fld id="{3707AAD8-96BC-C741-B8A1-657C3F51FEAD}"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4"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2"/>
          <p:cNvSpPr>
            <a:spLocks noGrp="1"/>
          </p:cNvSpPr>
          <p:nvPr>
            <p:ph type="pic" sz="quarter" idx="10"/>
          </p:nvPr>
        </p:nvSpPr>
        <p:spPr>
          <a:xfrm>
            <a:off x="457200" y="432153"/>
            <a:ext cx="8686801" cy="4788958"/>
          </a:xfrm>
        </p:spPr>
        <p:txBody>
          <a:bodyPr rtlCol="0">
            <a:normAutofit/>
          </a:bodyPr>
          <a:lstStyle/>
          <a:p>
            <a:pPr lvl="0"/>
            <a:endParaRPr lang="en-US" noProof="0" dirty="0"/>
          </a:p>
        </p:txBody>
      </p:sp>
    </p:spTree>
    <p:extLst>
      <p:ext uri="{BB962C8B-B14F-4D97-AF65-F5344CB8AC3E}">
        <p14:creationId xmlns:p14="http://schemas.microsoft.com/office/powerpoint/2010/main" val="30084789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10" name="TextBox 11"/>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11223FD8-48F0-FF4A-9B68-819FDE6D1935}"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1"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8"/>
          <p:cNvSpPr>
            <a:spLocks noGrp="1"/>
          </p:cNvSpPr>
          <p:nvPr>
            <p:ph type="body" sz="quarter" idx="17"/>
          </p:nvPr>
        </p:nvSpPr>
        <p:spPr>
          <a:xfrm>
            <a:off x="317500" y="3320261"/>
            <a:ext cx="2667000" cy="197485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227295" y="3320261"/>
            <a:ext cx="2667000" cy="197485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140824" y="3320261"/>
            <a:ext cx="2667000" cy="197485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317967" y="2582633"/>
            <a:ext cx="8489857" cy="563088"/>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Picture Placeholder 2"/>
          <p:cNvSpPr>
            <a:spLocks noGrp="1"/>
          </p:cNvSpPr>
          <p:nvPr>
            <p:ph type="pic" sz="quarter" idx="21"/>
          </p:nvPr>
        </p:nvSpPr>
        <p:spPr>
          <a:xfrm>
            <a:off x="0" y="1"/>
            <a:ext cx="9144000" cy="2390070"/>
          </a:xfrm>
        </p:spPr>
        <p:txBody>
          <a:bodyPr rtlCol="0">
            <a:normAutofit/>
          </a:bodyPr>
          <a:lstStyle/>
          <a:p>
            <a:pPr lvl="0"/>
            <a:endParaRPr lang="en-US" noProof="0" dirty="0"/>
          </a:p>
        </p:txBody>
      </p:sp>
    </p:spTree>
    <p:extLst>
      <p:ext uri="{BB962C8B-B14F-4D97-AF65-F5344CB8AC3E}">
        <p14:creationId xmlns:p14="http://schemas.microsoft.com/office/powerpoint/2010/main" val="35163368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9"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1" name="TextBox 13"/>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3AAC14B0-0627-3849-A967-88534747318D}"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2"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8"/>
          <p:cNvSpPr>
            <a:spLocks noGrp="1"/>
          </p:cNvSpPr>
          <p:nvPr>
            <p:ph type="body" sz="quarter" idx="17"/>
          </p:nvPr>
        </p:nvSpPr>
        <p:spPr>
          <a:xfrm>
            <a:off x="317500" y="3388733"/>
            <a:ext cx="2667000" cy="172861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227295" y="3388733"/>
            <a:ext cx="2667000" cy="172861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140824" y="3388733"/>
            <a:ext cx="2667000" cy="172861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9"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Picture Placeholder 2"/>
          <p:cNvSpPr>
            <a:spLocks noGrp="1"/>
          </p:cNvSpPr>
          <p:nvPr>
            <p:ph type="pic" sz="quarter" idx="23"/>
          </p:nvPr>
        </p:nvSpPr>
        <p:spPr>
          <a:xfrm>
            <a:off x="6041436" y="1634470"/>
            <a:ext cx="3095625" cy="1576917"/>
          </a:xfrm>
        </p:spPr>
        <p:txBody>
          <a:bodyPr rtlCol="0">
            <a:normAutofit/>
          </a:bodyPr>
          <a:lstStyle/>
          <a:p>
            <a:pPr lvl="0"/>
            <a:endParaRPr lang="en-US" noProof="0" dirty="0"/>
          </a:p>
        </p:txBody>
      </p:sp>
      <p:sp>
        <p:nvSpPr>
          <p:cNvPr id="20" name="Picture Placeholder 2"/>
          <p:cNvSpPr>
            <a:spLocks noGrp="1"/>
          </p:cNvSpPr>
          <p:nvPr>
            <p:ph type="pic" sz="quarter" idx="24"/>
          </p:nvPr>
        </p:nvSpPr>
        <p:spPr>
          <a:xfrm>
            <a:off x="1" y="1634156"/>
            <a:ext cx="3095625" cy="1576917"/>
          </a:xfrm>
        </p:spPr>
        <p:txBody>
          <a:bodyPr rtlCol="0">
            <a:normAutofit/>
          </a:bodyPr>
          <a:lstStyle/>
          <a:p>
            <a:pPr lvl="0"/>
            <a:endParaRPr lang="en-US" noProof="0" dirty="0"/>
          </a:p>
        </p:txBody>
      </p:sp>
      <p:sp>
        <p:nvSpPr>
          <p:cNvPr id="21" name="Picture Placeholder 2"/>
          <p:cNvSpPr>
            <a:spLocks noGrp="1"/>
          </p:cNvSpPr>
          <p:nvPr>
            <p:ph type="pic" sz="quarter" idx="25"/>
          </p:nvPr>
        </p:nvSpPr>
        <p:spPr>
          <a:xfrm>
            <a:off x="3102565" y="1633840"/>
            <a:ext cx="2935920" cy="1576917"/>
          </a:xfrm>
        </p:spPr>
        <p:txBody>
          <a:bodyPr rtlCol="0">
            <a:normAutofit/>
          </a:bodyPr>
          <a:lstStyle/>
          <a:p>
            <a:pPr lvl="0"/>
            <a:endParaRPr lang="en-US" noProof="0" dirty="0"/>
          </a:p>
        </p:txBody>
      </p:sp>
    </p:spTree>
    <p:extLst>
      <p:ext uri="{BB962C8B-B14F-4D97-AF65-F5344CB8AC3E}">
        <p14:creationId xmlns:p14="http://schemas.microsoft.com/office/powerpoint/2010/main" val="17464107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9"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1" name="TextBox 17"/>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F1A7967C-A79E-5142-9D58-180AC06AA8BE}"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2"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8"/>
          <p:cNvSpPr>
            <a:spLocks noGrp="1"/>
          </p:cNvSpPr>
          <p:nvPr>
            <p:ph type="body" sz="quarter" idx="17"/>
          </p:nvPr>
        </p:nvSpPr>
        <p:spPr>
          <a:xfrm>
            <a:off x="317968" y="4003110"/>
            <a:ext cx="4163977" cy="118066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4652129" y="4003110"/>
            <a:ext cx="4174925" cy="118066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330396" y="1844761"/>
            <a:ext cx="2003756" cy="1973541"/>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2478189" y="1844761"/>
            <a:ext cx="2003756" cy="1973541"/>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4652129" y="1844761"/>
            <a:ext cx="2003756" cy="1973541"/>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6823299" y="1844761"/>
            <a:ext cx="2003756" cy="1973541"/>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6616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11"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8" name="TextBox 18"/>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6DE5D374-DD6B-2A4B-9B9D-A5AB794A022E}"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9"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8"/>
          <p:cNvSpPr>
            <a:spLocks noGrp="1"/>
          </p:cNvSpPr>
          <p:nvPr>
            <p:ph type="body" sz="quarter" idx="17"/>
          </p:nvPr>
        </p:nvSpPr>
        <p:spPr>
          <a:xfrm>
            <a:off x="548483" y="3182383"/>
            <a:ext cx="1821596" cy="209162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2621566" y="3182383"/>
            <a:ext cx="1821596" cy="209162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4698383" y="3182383"/>
            <a:ext cx="1821596" cy="209162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6772430" y="3182383"/>
            <a:ext cx="1821596" cy="209162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548483" y="1831614"/>
            <a:ext cx="1821596" cy="1180664"/>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2621566" y="1831614"/>
            <a:ext cx="1821596" cy="1180664"/>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4698383" y="1831614"/>
            <a:ext cx="1821596" cy="1180664"/>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6772430" y="1831614"/>
            <a:ext cx="1821596" cy="1180664"/>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4"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63523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11"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5" name="TextBox 15"/>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FE0259FF-9576-C045-A20B-7C82C40D4125}"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6"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2"/>
          <p:cNvSpPr>
            <a:spLocks noGrp="1"/>
          </p:cNvSpPr>
          <p:nvPr>
            <p:ph type="pic" sz="quarter" idx="29"/>
          </p:nvPr>
        </p:nvSpPr>
        <p:spPr>
          <a:xfrm>
            <a:off x="-6351" y="1592778"/>
            <a:ext cx="2273251" cy="2296213"/>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6" name="Picture Placeholder 2"/>
          <p:cNvSpPr>
            <a:spLocks noGrp="1"/>
          </p:cNvSpPr>
          <p:nvPr>
            <p:ph type="pic" sz="quarter" idx="30"/>
          </p:nvPr>
        </p:nvSpPr>
        <p:spPr>
          <a:xfrm>
            <a:off x="2283900" y="1592778"/>
            <a:ext cx="2273251" cy="2296213"/>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7" name="Picture Placeholder 2"/>
          <p:cNvSpPr>
            <a:spLocks noGrp="1"/>
          </p:cNvSpPr>
          <p:nvPr>
            <p:ph type="pic" sz="quarter" idx="31"/>
          </p:nvPr>
        </p:nvSpPr>
        <p:spPr>
          <a:xfrm>
            <a:off x="4581621" y="1592778"/>
            <a:ext cx="2273251" cy="2296213"/>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8" name="Picture Placeholder 2"/>
          <p:cNvSpPr>
            <a:spLocks noGrp="1"/>
          </p:cNvSpPr>
          <p:nvPr>
            <p:ph type="pic" sz="quarter" idx="32"/>
          </p:nvPr>
        </p:nvSpPr>
        <p:spPr>
          <a:xfrm>
            <a:off x="6879342" y="1592778"/>
            <a:ext cx="2273251" cy="2296213"/>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9" name="Text Placeholder 18"/>
          <p:cNvSpPr>
            <a:spLocks noGrp="1"/>
          </p:cNvSpPr>
          <p:nvPr>
            <p:ph type="body" sz="quarter" idx="17"/>
          </p:nvPr>
        </p:nvSpPr>
        <p:spPr>
          <a:xfrm>
            <a:off x="-7471" y="3920287"/>
            <a:ext cx="2274371" cy="1317008"/>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2284837" y="3920287"/>
            <a:ext cx="2274371" cy="1317008"/>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4581621" y="3920287"/>
            <a:ext cx="2274371" cy="1317008"/>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6878222" y="3920287"/>
            <a:ext cx="2274371" cy="1317008"/>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75834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26"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29" name="TextBox 27"/>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652F6B65-FFFF-EF40-9559-6A88F674AB17}"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5" name="Picture Placeholder 2"/>
          <p:cNvSpPr>
            <a:spLocks noGrp="1"/>
          </p:cNvSpPr>
          <p:nvPr>
            <p:ph type="pic" sz="quarter" idx="32"/>
          </p:nvPr>
        </p:nvSpPr>
        <p:spPr>
          <a:xfrm>
            <a:off x="503649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6" name="Picture Placeholder 2"/>
          <p:cNvSpPr>
            <a:spLocks noGrp="1"/>
          </p:cNvSpPr>
          <p:nvPr>
            <p:ph type="pic" sz="quarter" idx="33"/>
          </p:nvPr>
        </p:nvSpPr>
        <p:spPr>
          <a:xfrm>
            <a:off x="503649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7" name="Picture Placeholder 2"/>
          <p:cNvSpPr>
            <a:spLocks noGrp="1"/>
          </p:cNvSpPr>
          <p:nvPr>
            <p:ph type="pic" sz="quarter" idx="34"/>
          </p:nvPr>
        </p:nvSpPr>
        <p:spPr>
          <a:xfrm>
            <a:off x="503649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8" name="Picture Placeholder 2"/>
          <p:cNvSpPr>
            <a:spLocks noGrp="1"/>
          </p:cNvSpPr>
          <p:nvPr>
            <p:ph type="pic" sz="quarter" idx="35"/>
          </p:nvPr>
        </p:nvSpPr>
        <p:spPr>
          <a:xfrm>
            <a:off x="503649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9" name="Picture Placeholder 2"/>
          <p:cNvSpPr>
            <a:spLocks noGrp="1"/>
          </p:cNvSpPr>
          <p:nvPr>
            <p:ph type="pic" sz="quarter" idx="36"/>
          </p:nvPr>
        </p:nvSpPr>
        <p:spPr>
          <a:xfrm>
            <a:off x="503649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0" name="Picture Placeholder 2"/>
          <p:cNvSpPr>
            <a:spLocks noGrp="1"/>
          </p:cNvSpPr>
          <p:nvPr>
            <p:ph type="pic" sz="quarter" idx="37"/>
          </p:nvPr>
        </p:nvSpPr>
        <p:spPr>
          <a:xfrm>
            <a:off x="606254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2" name="Picture Placeholder 2"/>
          <p:cNvSpPr>
            <a:spLocks noGrp="1"/>
          </p:cNvSpPr>
          <p:nvPr>
            <p:ph type="pic" sz="quarter" idx="38"/>
          </p:nvPr>
        </p:nvSpPr>
        <p:spPr>
          <a:xfrm>
            <a:off x="606254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3" name="Picture Placeholder 2"/>
          <p:cNvSpPr>
            <a:spLocks noGrp="1"/>
          </p:cNvSpPr>
          <p:nvPr>
            <p:ph type="pic" sz="quarter" idx="39"/>
          </p:nvPr>
        </p:nvSpPr>
        <p:spPr>
          <a:xfrm>
            <a:off x="606254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4" name="Picture Placeholder 2"/>
          <p:cNvSpPr>
            <a:spLocks noGrp="1"/>
          </p:cNvSpPr>
          <p:nvPr>
            <p:ph type="pic" sz="quarter" idx="40"/>
          </p:nvPr>
        </p:nvSpPr>
        <p:spPr>
          <a:xfrm>
            <a:off x="606254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5" name="Picture Placeholder 2"/>
          <p:cNvSpPr>
            <a:spLocks noGrp="1"/>
          </p:cNvSpPr>
          <p:nvPr>
            <p:ph type="pic" sz="quarter" idx="41"/>
          </p:nvPr>
        </p:nvSpPr>
        <p:spPr>
          <a:xfrm>
            <a:off x="606254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6" name="Picture Placeholder 2"/>
          <p:cNvSpPr>
            <a:spLocks noGrp="1"/>
          </p:cNvSpPr>
          <p:nvPr>
            <p:ph type="pic" sz="quarter" idx="42"/>
          </p:nvPr>
        </p:nvSpPr>
        <p:spPr>
          <a:xfrm>
            <a:off x="708859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7" name="Picture Placeholder 2"/>
          <p:cNvSpPr>
            <a:spLocks noGrp="1"/>
          </p:cNvSpPr>
          <p:nvPr>
            <p:ph type="pic" sz="quarter" idx="43"/>
          </p:nvPr>
        </p:nvSpPr>
        <p:spPr>
          <a:xfrm>
            <a:off x="708859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8" name="Picture Placeholder 2"/>
          <p:cNvSpPr>
            <a:spLocks noGrp="1"/>
          </p:cNvSpPr>
          <p:nvPr>
            <p:ph type="pic" sz="quarter" idx="44"/>
          </p:nvPr>
        </p:nvSpPr>
        <p:spPr>
          <a:xfrm>
            <a:off x="708859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9" name="Picture Placeholder 2"/>
          <p:cNvSpPr>
            <a:spLocks noGrp="1"/>
          </p:cNvSpPr>
          <p:nvPr>
            <p:ph type="pic" sz="quarter" idx="45"/>
          </p:nvPr>
        </p:nvSpPr>
        <p:spPr>
          <a:xfrm>
            <a:off x="708859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0" name="Picture Placeholder 2"/>
          <p:cNvSpPr>
            <a:spLocks noGrp="1"/>
          </p:cNvSpPr>
          <p:nvPr>
            <p:ph type="pic" sz="quarter" idx="46"/>
          </p:nvPr>
        </p:nvSpPr>
        <p:spPr>
          <a:xfrm>
            <a:off x="708859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1" name="Picture Placeholder 2"/>
          <p:cNvSpPr>
            <a:spLocks noGrp="1"/>
          </p:cNvSpPr>
          <p:nvPr>
            <p:ph type="pic" sz="quarter" idx="47"/>
          </p:nvPr>
        </p:nvSpPr>
        <p:spPr>
          <a:xfrm>
            <a:off x="811464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2" name="Picture Placeholder 2"/>
          <p:cNvSpPr>
            <a:spLocks noGrp="1"/>
          </p:cNvSpPr>
          <p:nvPr>
            <p:ph type="pic" sz="quarter" idx="48"/>
          </p:nvPr>
        </p:nvSpPr>
        <p:spPr>
          <a:xfrm>
            <a:off x="811464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3" name="Picture Placeholder 2"/>
          <p:cNvSpPr>
            <a:spLocks noGrp="1"/>
          </p:cNvSpPr>
          <p:nvPr>
            <p:ph type="pic" sz="quarter" idx="49"/>
          </p:nvPr>
        </p:nvSpPr>
        <p:spPr>
          <a:xfrm>
            <a:off x="811464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4" name="Picture Placeholder 2"/>
          <p:cNvSpPr>
            <a:spLocks noGrp="1"/>
          </p:cNvSpPr>
          <p:nvPr>
            <p:ph type="pic" sz="quarter" idx="50"/>
          </p:nvPr>
        </p:nvSpPr>
        <p:spPr>
          <a:xfrm>
            <a:off x="811464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5" name="Picture Placeholder 2"/>
          <p:cNvSpPr>
            <a:spLocks noGrp="1"/>
          </p:cNvSpPr>
          <p:nvPr>
            <p:ph type="pic" sz="quarter" idx="51"/>
          </p:nvPr>
        </p:nvSpPr>
        <p:spPr>
          <a:xfrm>
            <a:off x="811464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4687465"/>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35"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37" name="TextBox 36"/>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10F4E2AF-B7EA-2240-8863-C64A77A57C04}"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38"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2"/>
          <p:cNvSpPr>
            <a:spLocks noGrp="1"/>
          </p:cNvSpPr>
          <p:nvPr>
            <p:ph type="pic" sz="quarter" idx="32"/>
          </p:nvPr>
        </p:nvSpPr>
        <p:spPr>
          <a:xfrm>
            <a:off x="-59217"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8" name="Picture Placeholder 2"/>
          <p:cNvSpPr>
            <a:spLocks noGrp="1"/>
          </p:cNvSpPr>
          <p:nvPr>
            <p:ph type="pic" sz="quarter" idx="37"/>
          </p:nvPr>
        </p:nvSpPr>
        <p:spPr>
          <a:xfrm>
            <a:off x="969844"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19" name="Picture Placeholder 2"/>
          <p:cNvSpPr>
            <a:spLocks noGrp="1"/>
          </p:cNvSpPr>
          <p:nvPr>
            <p:ph type="pic" sz="quarter" idx="42"/>
          </p:nvPr>
        </p:nvSpPr>
        <p:spPr>
          <a:xfrm>
            <a:off x="1998905"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0" name="Picture Placeholder 2"/>
          <p:cNvSpPr>
            <a:spLocks noGrp="1"/>
          </p:cNvSpPr>
          <p:nvPr>
            <p:ph type="pic" sz="quarter" idx="47"/>
          </p:nvPr>
        </p:nvSpPr>
        <p:spPr>
          <a:xfrm>
            <a:off x="3027966"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1" name="Picture Placeholder 2"/>
          <p:cNvSpPr>
            <a:spLocks noGrp="1"/>
          </p:cNvSpPr>
          <p:nvPr>
            <p:ph type="pic" sz="quarter" idx="48"/>
          </p:nvPr>
        </p:nvSpPr>
        <p:spPr>
          <a:xfrm>
            <a:off x="4057027"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2" name="Picture Placeholder 2"/>
          <p:cNvSpPr>
            <a:spLocks noGrp="1"/>
          </p:cNvSpPr>
          <p:nvPr>
            <p:ph type="pic" sz="quarter" idx="49"/>
          </p:nvPr>
        </p:nvSpPr>
        <p:spPr>
          <a:xfrm>
            <a:off x="5086088"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3" name="Picture Placeholder 2"/>
          <p:cNvSpPr>
            <a:spLocks noGrp="1"/>
          </p:cNvSpPr>
          <p:nvPr>
            <p:ph type="pic" sz="quarter" idx="50"/>
          </p:nvPr>
        </p:nvSpPr>
        <p:spPr>
          <a:xfrm>
            <a:off x="6115149"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4" name="Picture Placeholder 2"/>
          <p:cNvSpPr>
            <a:spLocks noGrp="1"/>
          </p:cNvSpPr>
          <p:nvPr>
            <p:ph type="pic" sz="quarter" idx="51"/>
          </p:nvPr>
        </p:nvSpPr>
        <p:spPr>
          <a:xfrm>
            <a:off x="7144210"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5" name="Picture Placeholder 2"/>
          <p:cNvSpPr>
            <a:spLocks noGrp="1"/>
          </p:cNvSpPr>
          <p:nvPr>
            <p:ph type="pic" sz="quarter" idx="52"/>
          </p:nvPr>
        </p:nvSpPr>
        <p:spPr>
          <a:xfrm>
            <a:off x="8173271" y="1771730"/>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6" name="Picture Placeholder 2"/>
          <p:cNvSpPr>
            <a:spLocks noGrp="1"/>
          </p:cNvSpPr>
          <p:nvPr>
            <p:ph type="pic" sz="quarter" idx="53"/>
          </p:nvPr>
        </p:nvSpPr>
        <p:spPr>
          <a:xfrm>
            <a:off x="-56206"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7" name="Picture Placeholder 2"/>
          <p:cNvSpPr>
            <a:spLocks noGrp="1"/>
          </p:cNvSpPr>
          <p:nvPr>
            <p:ph type="pic" sz="quarter" idx="54"/>
          </p:nvPr>
        </p:nvSpPr>
        <p:spPr>
          <a:xfrm>
            <a:off x="972855"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8" name="Picture Placeholder 2"/>
          <p:cNvSpPr>
            <a:spLocks noGrp="1"/>
          </p:cNvSpPr>
          <p:nvPr>
            <p:ph type="pic" sz="quarter" idx="55"/>
          </p:nvPr>
        </p:nvSpPr>
        <p:spPr>
          <a:xfrm>
            <a:off x="2001916"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9" name="Picture Placeholder 2"/>
          <p:cNvSpPr>
            <a:spLocks noGrp="1"/>
          </p:cNvSpPr>
          <p:nvPr>
            <p:ph type="pic" sz="quarter" idx="56"/>
          </p:nvPr>
        </p:nvSpPr>
        <p:spPr>
          <a:xfrm>
            <a:off x="3030977"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0" name="Picture Placeholder 2"/>
          <p:cNvSpPr>
            <a:spLocks noGrp="1"/>
          </p:cNvSpPr>
          <p:nvPr>
            <p:ph type="pic" sz="quarter" idx="57"/>
          </p:nvPr>
        </p:nvSpPr>
        <p:spPr>
          <a:xfrm>
            <a:off x="4060038"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1" name="Picture Placeholder 2"/>
          <p:cNvSpPr>
            <a:spLocks noGrp="1"/>
          </p:cNvSpPr>
          <p:nvPr>
            <p:ph type="pic" sz="quarter" idx="58"/>
          </p:nvPr>
        </p:nvSpPr>
        <p:spPr>
          <a:xfrm>
            <a:off x="5089099"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2" name="Picture Placeholder 2"/>
          <p:cNvSpPr>
            <a:spLocks noGrp="1"/>
          </p:cNvSpPr>
          <p:nvPr>
            <p:ph type="pic" sz="quarter" idx="59"/>
          </p:nvPr>
        </p:nvSpPr>
        <p:spPr>
          <a:xfrm>
            <a:off x="6118160"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3" name="Picture Placeholder 2"/>
          <p:cNvSpPr>
            <a:spLocks noGrp="1"/>
          </p:cNvSpPr>
          <p:nvPr>
            <p:ph type="pic" sz="quarter" idx="60"/>
          </p:nvPr>
        </p:nvSpPr>
        <p:spPr>
          <a:xfrm>
            <a:off x="7147221"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4" name="Picture Placeholder 2"/>
          <p:cNvSpPr>
            <a:spLocks noGrp="1"/>
          </p:cNvSpPr>
          <p:nvPr>
            <p:ph type="pic" sz="quarter" idx="61"/>
          </p:nvPr>
        </p:nvSpPr>
        <p:spPr>
          <a:xfrm>
            <a:off x="8173271" y="2911785"/>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0"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31660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pic>
        <p:nvPicPr>
          <p:cNvPr id="5"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noGrp="1"/>
          </p:cNvSpPr>
          <p:nvPr>
            <p:ph type="subTitle" idx="1"/>
          </p:nvPr>
        </p:nvSpPr>
        <p:spPr>
          <a:xfrm>
            <a:off x="859311" y="4566503"/>
            <a:ext cx="7422093" cy="563088"/>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899" y="4082242"/>
            <a:ext cx="7423705" cy="47229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6765874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A73CE99B-230A-7249-9250-9C7DF7CEF787}"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7"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noGrp="1"/>
          </p:cNvSpPr>
          <p:nvPr>
            <p:ph type="subTitle" idx="1"/>
          </p:nvPr>
        </p:nvSpPr>
        <p:spPr>
          <a:xfrm>
            <a:off x="859311" y="4566503"/>
            <a:ext cx="7422093" cy="563088"/>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899" y="4082242"/>
            <a:ext cx="7423705" cy="47229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149113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7085013" y="5473700"/>
            <a:ext cx="13017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2211D611-626A-BD48-9AAA-1B36AD81396D}"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4" name="Subtitle 2"/>
          <p:cNvSpPr>
            <a:spLocks noGrp="1"/>
          </p:cNvSpPr>
          <p:nvPr>
            <p:ph type="subTitle" idx="1"/>
          </p:nvPr>
        </p:nvSpPr>
        <p:spPr>
          <a:xfrm>
            <a:off x="859311" y="4566503"/>
            <a:ext cx="7422093" cy="563088"/>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899" y="4082242"/>
            <a:ext cx="7423705" cy="47229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080291318"/>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6923088" y="5481638"/>
            <a:ext cx="1736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GAJAH ANNUAL REPORT 2015   |   </a:t>
            </a:r>
            <a:fld id="{21CC4BC8-A4A0-0C4F-AE6A-B0E42FC2D25D}"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4"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2"/>
          <p:cNvSpPr>
            <a:spLocks noGrp="1"/>
          </p:cNvSpPr>
          <p:nvPr>
            <p:ph type="pic" sz="quarter" idx="10"/>
          </p:nvPr>
        </p:nvSpPr>
        <p:spPr>
          <a:xfrm>
            <a:off x="-1588" y="432153"/>
            <a:ext cx="8686801" cy="4788958"/>
          </a:xfrm>
        </p:spPr>
        <p:txBody>
          <a:bodyPr rtlCol="0">
            <a:normAutofit/>
          </a:bodyPr>
          <a:lstStyle/>
          <a:p>
            <a:pPr lvl="0"/>
            <a:endParaRPr lang="en-US" noProof="0" dirty="0"/>
          </a:p>
        </p:txBody>
      </p:sp>
    </p:spTree>
    <p:extLst>
      <p:ext uri="{BB962C8B-B14F-4D97-AF65-F5344CB8AC3E}">
        <p14:creationId xmlns:p14="http://schemas.microsoft.com/office/powerpoint/2010/main" val="28145890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922713" y="5470525"/>
            <a:ext cx="13017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B51D7865-6988-D443-B7B8-0A3EB4E8C00A}"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7"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noGrp="1"/>
          </p:cNvSpPr>
          <p:nvPr>
            <p:ph type="subTitle" idx="1"/>
          </p:nvPr>
        </p:nvSpPr>
        <p:spPr>
          <a:xfrm>
            <a:off x="859311" y="4566503"/>
            <a:ext cx="7422093" cy="563088"/>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899" y="4082242"/>
            <a:ext cx="7423705" cy="47229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7590777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EE4F688B-542C-EE44-B474-0207A00077EB}"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7"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noGrp="1"/>
          </p:cNvSpPr>
          <p:nvPr>
            <p:ph type="subTitle" idx="1"/>
          </p:nvPr>
        </p:nvSpPr>
        <p:spPr>
          <a:xfrm>
            <a:off x="859311" y="4566503"/>
            <a:ext cx="7422093" cy="563088"/>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857899" y="4082242"/>
            <a:ext cx="7423705" cy="47229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3224" y="2886"/>
            <a:ext cx="9147224" cy="3836852"/>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3789062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4"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6" name="TextBox 6"/>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1D3B1929-4413-4C4C-926D-CFF66522B272}"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7"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7"/>
          </p:nvPr>
        </p:nvSpPr>
        <p:spPr>
          <a:xfrm>
            <a:off x="317968" y="1328933"/>
            <a:ext cx="2173575" cy="2095789"/>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2198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5"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9" name="TextBox 10"/>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266256BD-D9AE-7844-A365-A9A6F1921055}"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0"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7"/>
          </p:nvPr>
        </p:nvSpPr>
        <p:spPr>
          <a:xfrm>
            <a:off x="331991" y="2947560"/>
            <a:ext cx="2173575" cy="2095789"/>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325045" y="1328933"/>
            <a:ext cx="2176684" cy="1506527"/>
          </a:xfrm>
        </p:spPr>
        <p:txBody>
          <a:bodyPr rtlCol="0">
            <a:normAutofit/>
          </a:bodyPr>
          <a:lstStyle>
            <a:lvl1pPr marL="0" indent="0">
              <a:buNone/>
              <a:defRPr/>
            </a:lvl1pPr>
          </a:lstStyle>
          <a:p>
            <a:pPr lvl="0"/>
            <a:endParaRPr lang="en-US" noProof="0" dirty="0"/>
          </a:p>
        </p:txBody>
      </p:sp>
      <p:sp>
        <p:nvSpPr>
          <p:cNvPr id="13"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40506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7" name="TextBox 13"/>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FCD82CC8-14F2-1244-9A7D-3D66CC7FA05C}"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1"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7"/>
          <p:cNvSpPr>
            <a:spLocks noGrp="1"/>
          </p:cNvSpPr>
          <p:nvPr>
            <p:ph type="pic" sz="quarter" idx="10"/>
          </p:nvPr>
        </p:nvSpPr>
        <p:spPr>
          <a:xfrm>
            <a:off x="-3224" y="-5415"/>
            <a:ext cx="9147224" cy="3836852"/>
          </a:xfrm>
        </p:spPr>
        <p:txBody>
          <a:bodyPr rtlCol="0">
            <a:normAutofit/>
          </a:bodyPr>
          <a:lstStyle>
            <a:lvl1pPr marL="0" indent="0">
              <a:buNone/>
              <a:defRPr/>
            </a:lvl1pPr>
          </a:lstStyle>
          <a:p>
            <a:pPr lvl="0"/>
            <a:endParaRPr lang="en-US" noProof="0" dirty="0"/>
          </a:p>
        </p:txBody>
      </p:sp>
      <p:sp>
        <p:nvSpPr>
          <p:cNvPr id="8" name="Text Placeholder 18"/>
          <p:cNvSpPr>
            <a:spLocks noGrp="1"/>
          </p:cNvSpPr>
          <p:nvPr>
            <p:ph type="body" sz="quarter" idx="17"/>
          </p:nvPr>
        </p:nvSpPr>
        <p:spPr>
          <a:xfrm>
            <a:off x="317500" y="3840768"/>
            <a:ext cx="2667000" cy="134885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3227295" y="3840768"/>
            <a:ext cx="2667000" cy="134885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6140824" y="3840768"/>
            <a:ext cx="2667000" cy="134885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825645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6"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7" name="TextBox 11"/>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B95A47F9-6126-EA4D-A9E4-58E9A735C1F5}"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11" name="Picture Placeholder 7"/>
          <p:cNvSpPr>
            <a:spLocks noGrp="1"/>
          </p:cNvSpPr>
          <p:nvPr>
            <p:ph type="pic" sz="quarter" idx="10"/>
          </p:nvPr>
        </p:nvSpPr>
        <p:spPr>
          <a:xfrm>
            <a:off x="4522118" y="1"/>
            <a:ext cx="4621882" cy="5721036"/>
          </a:xfrm>
        </p:spPr>
        <p:txBody>
          <a:bodyPr rtlCol="0">
            <a:normAutofit/>
          </a:bodyPr>
          <a:lstStyle>
            <a:lvl1pPr marL="0" indent="0">
              <a:buNone/>
              <a:defRPr/>
            </a:lvl1pPr>
          </a:lstStyle>
          <a:p>
            <a:pPr lvl="0"/>
            <a:endParaRPr lang="en-US" noProof="0" dirty="0"/>
          </a:p>
        </p:txBody>
      </p:sp>
      <p:sp>
        <p:nvSpPr>
          <p:cNvPr id="8" name="Text Placeholder 18"/>
          <p:cNvSpPr>
            <a:spLocks noGrp="1"/>
          </p:cNvSpPr>
          <p:nvPr>
            <p:ph type="body" sz="quarter" idx="17"/>
          </p:nvPr>
        </p:nvSpPr>
        <p:spPr>
          <a:xfrm>
            <a:off x="317967" y="1707027"/>
            <a:ext cx="3850621" cy="337528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7549530"/>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5" name="TextBox 6"/>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3E6D2F31-20B7-A449-B563-1F1D3E820EC5}"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6"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09274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2650" y="982663"/>
            <a:ext cx="4860925"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8" name="TextBox 9"/>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5A445424-5395-5B41-8103-BFFF87C06311}"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9" name="Picture 10" descr="image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3732583" y="1465988"/>
            <a:ext cx="4268611" cy="2524321"/>
          </a:xfrm>
        </p:spPr>
        <p:txBody>
          <a:bodyPr rtlCol="0">
            <a:normAutofit/>
          </a:bodyPr>
          <a:lstStyle/>
          <a:p>
            <a:pPr lvl="0"/>
            <a:endParaRPr lang="en-US" noProof="0" dirty="0"/>
          </a:p>
        </p:txBody>
      </p:sp>
      <p:sp>
        <p:nvSpPr>
          <p:cNvPr id="1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20504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4" name="Picture 1" descr="lapto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1650" y="1450975"/>
            <a:ext cx="544988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8" name="TextBox 9"/>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6D88A331-72DD-D64E-B500-A91D4B573982}"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9" name="Picture 10" descr="image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3767668" y="1886578"/>
            <a:ext cx="3996791" cy="2628978"/>
          </a:xfrm>
        </p:spPr>
        <p:txBody>
          <a:bodyPr rtlCol="0">
            <a:normAutofit/>
          </a:bodyPr>
          <a:lstStyle/>
          <a:p>
            <a:pPr lvl="0"/>
            <a:endParaRPr lang="en-US" noProof="0" dirty="0"/>
          </a:p>
        </p:txBody>
      </p:sp>
      <p:sp>
        <p:nvSpPr>
          <p:cNvPr id="1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86091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4" name="Picture 1" descr="table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1950" y="687388"/>
            <a:ext cx="332105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8" name="TextBox 9"/>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C55B219C-6B5C-5C4B-B791-F6D804AF0C07}"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9" name="Picture 10" descr="image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3324225" y="1245631"/>
            <a:ext cx="2510304" cy="3635167"/>
          </a:xfrm>
        </p:spPr>
        <p:txBody>
          <a:bodyPr rtlCol="0">
            <a:normAutofit/>
          </a:bodyPr>
          <a:lstStyle/>
          <a:p>
            <a:pPr lvl="0"/>
            <a:endParaRPr lang="en-US" noProof="0" dirty="0"/>
          </a:p>
        </p:txBody>
      </p:sp>
      <p:sp>
        <p:nvSpPr>
          <p:cNvPr id="1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69382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6923088" y="5481638"/>
            <a:ext cx="1736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GAJAH ANNUAL REPORT 2015   |   </a:t>
            </a:r>
            <a:fld id="{F758228C-B601-7C48-9DD5-893C07CDF728}"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4"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2"/>
          <p:cNvSpPr>
            <a:spLocks noGrp="1"/>
          </p:cNvSpPr>
          <p:nvPr>
            <p:ph type="pic" sz="quarter" idx="10"/>
          </p:nvPr>
        </p:nvSpPr>
        <p:spPr>
          <a:xfrm>
            <a:off x="-1588" y="432153"/>
            <a:ext cx="9145588" cy="4788958"/>
          </a:xfrm>
        </p:spPr>
        <p:txBody>
          <a:bodyPr rtlCol="0">
            <a:normAutofit/>
          </a:bodyPr>
          <a:lstStyle/>
          <a:p>
            <a:pPr lvl="0"/>
            <a:endParaRPr lang="en-US" noProof="0" dirty="0"/>
          </a:p>
        </p:txBody>
      </p:sp>
    </p:spTree>
    <p:extLst>
      <p:ext uri="{BB962C8B-B14F-4D97-AF65-F5344CB8AC3E}">
        <p14:creationId xmlns:p14="http://schemas.microsoft.com/office/powerpoint/2010/main" val="9377357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5" name="Picture 2" descr="pho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4613" y="527050"/>
            <a:ext cx="6535737"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10" name="TextBox 11"/>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770FF906-0405-994B-868F-86E2E8A4BBE7}"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1" name="Picture 10" descr="image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3207037" y="1410262"/>
            <a:ext cx="1534297" cy="3034739"/>
          </a:xfrm>
        </p:spPr>
        <p:txBody>
          <a:bodyPr rtlCol="0">
            <a:normAutofit/>
          </a:bodyPr>
          <a:lstStyle/>
          <a:p>
            <a:pPr lvl="0"/>
            <a:endParaRPr lang="en-US" noProof="0" dirty="0"/>
          </a:p>
        </p:txBody>
      </p:sp>
      <p:sp>
        <p:nvSpPr>
          <p:cNvPr id="1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5357599" y="3355309"/>
            <a:ext cx="2721012" cy="1721553"/>
          </a:xfrm>
        </p:spPr>
        <p:txBody>
          <a:bodyPr rtlCol="0">
            <a:normAutofit/>
          </a:bodyPr>
          <a:lstStyle/>
          <a:p>
            <a:pPr lvl="0"/>
            <a:endParaRPr lang="en-US" noProof="0" dirty="0"/>
          </a:p>
        </p:txBody>
      </p:sp>
    </p:spTree>
    <p:extLst>
      <p:ext uri="{BB962C8B-B14F-4D97-AF65-F5344CB8AC3E}">
        <p14:creationId xmlns:p14="http://schemas.microsoft.com/office/powerpoint/2010/main" val="37383690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5" name="Picture 1" descr="gajah-IPHO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4325" y="1120775"/>
            <a:ext cx="379888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9" name="TextBox 11"/>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518A62B8-E49D-3E42-9AC4-60E44C175737}"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11" name="Picture 10" descr="image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2995368" y="1723841"/>
            <a:ext cx="1597798" cy="3089616"/>
          </a:xfrm>
        </p:spPr>
        <p:txBody>
          <a:bodyPr rtlCol="0">
            <a:normAutofit/>
          </a:bodyPr>
          <a:lstStyle/>
          <a:p>
            <a:pPr lvl="0"/>
            <a:endParaRPr lang="en-US" noProof="0" dirty="0"/>
          </a:p>
        </p:txBody>
      </p:sp>
      <p:sp>
        <p:nvSpPr>
          <p:cNvPr id="1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4907425" y="1723841"/>
            <a:ext cx="1597798" cy="3089616"/>
          </a:xfrm>
        </p:spPr>
        <p:txBody>
          <a:bodyPr rtlCol="0">
            <a:normAutofit/>
          </a:bodyPr>
          <a:lstStyle/>
          <a:p>
            <a:pPr lvl="0"/>
            <a:endParaRPr lang="en-US" noProof="0" dirty="0"/>
          </a:p>
        </p:txBody>
      </p:sp>
    </p:spTree>
    <p:extLst>
      <p:ext uri="{BB962C8B-B14F-4D97-AF65-F5344CB8AC3E}">
        <p14:creationId xmlns:p14="http://schemas.microsoft.com/office/powerpoint/2010/main" val="1131654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4" name="Picture 1" descr="gajah-BROWS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92425" y="930275"/>
            <a:ext cx="64008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317500" y="-6350"/>
            <a:ext cx="2184400" cy="12255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p>
        </p:txBody>
      </p:sp>
      <p:sp>
        <p:nvSpPr>
          <p:cNvPr id="8" name="TextBox 9"/>
          <p:cNvSpPr txBox="1">
            <a:spLocks noChangeArrowheads="1"/>
          </p:cNvSpPr>
          <p:nvPr userDrawn="1"/>
        </p:nvSpPr>
        <p:spPr bwMode="auto">
          <a:xfrm>
            <a:off x="758825" y="5484813"/>
            <a:ext cx="13017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EE3207EF-3A21-3740-9951-F3CCDFE16CDD}"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pic>
        <p:nvPicPr>
          <p:cNvPr id="9" name="Picture 10" descr="image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3002403" y="1284824"/>
            <a:ext cx="6212130" cy="3873572"/>
          </a:xfrm>
        </p:spPr>
        <p:txBody>
          <a:bodyPr rtlCol="0">
            <a:normAutofit/>
          </a:bodyPr>
          <a:lstStyle/>
          <a:p>
            <a:pPr lvl="0"/>
            <a:endParaRPr lang="en-US" noProof="0" dirty="0"/>
          </a:p>
        </p:txBody>
      </p:sp>
      <p:sp>
        <p:nvSpPr>
          <p:cNvPr id="17" name="Title 1"/>
          <p:cNvSpPr>
            <a:spLocks noGrp="1"/>
          </p:cNvSpPr>
          <p:nvPr>
            <p:ph type="ctrTitle"/>
          </p:nvPr>
        </p:nvSpPr>
        <p:spPr>
          <a:xfrm>
            <a:off x="416278" y="60880"/>
            <a:ext cx="1954389" cy="1113656"/>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346855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715000"/>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582222622"/>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p:nvPr>
        </p:nvSpPr>
        <p:spPr>
          <a:xfrm>
            <a:off x="458289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5" name="Picture Placeholder 2"/>
          <p:cNvSpPr>
            <a:spLocks noGrp="1"/>
          </p:cNvSpPr>
          <p:nvPr>
            <p:ph type="pic" sz="quarter" idx="33"/>
          </p:nvPr>
        </p:nvSpPr>
        <p:spPr>
          <a:xfrm>
            <a:off x="458289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6" name="Picture Placeholder 2"/>
          <p:cNvSpPr>
            <a:spLocks noGrp="1"/>
          </p:cNvSpPr>
          <p:nvPr>
            <p:ph type="pic" sz="quarter" idx="34"/>
          </p:nvPr>
        </p:nvSpPr>
        <p:spPr>
          <a:xfrm>
            <a:off x="458289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7" name="Picture Placeholder 2"/>
          <p:cNvSpPr>
            <a:spLocks noGrp="1"/>
          </p:cNvSpPr>
          <p:nvPr>
            <p:ph type="pic" sz="quarter" idx="35"/>
          </p:nvPr>
        </p:nvSpPr>
        <p:spPr>
          <a:xfrm>
            <a:off x="458289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8" name="Picture Placeholder 2"/>
          <p:cNvSpPr>
            <a:spLocks noGrp="1"/>
          </p:cNvSpPr>
          <p:nvPr>
            <p:ph type="pic" sz="quarter" idx="36"/>
          </p:nvPr>
        </p:nvSpPr>
        <p:spPr>
          <a:xfrm>
            <a:off x="458289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29" name="Picture Placeholder 2"/>
          <p:cNvSpPr>
            <a:spLocks noGrp="1"/>
          </p:cNvSpPr>
          <p:nvPr>
            <p:ph type="pic" sz="quarter" idx="37"/>
          </p:nvPr>
        </p:nvSpPr>
        <p:spPr>
          <a:xfrm>
            <a:off x="560894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0" name="Picture Placeholder 2"/>
          <p:cNvSpPr>
            <a:spLocks noGrp="1"/>
          </p:cNvSpPr>
          <p:nvPr>
            <p:ph type="pic" sz="quarter" idx="38"/>
          </p:nvPr>
        </p:nvSpPr>
        <p:spPr>
          <a:xfrm>
            <a:off x="560894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1" name="Picture Placeholder 2"/>
          <p:cNvSpPr>
            <a:spLocks noGrp="1"/>
          </p:cNvSpPr>
          <p:nvPr>
            <p:ph type="pic" sz="quarter" idx="39"/>
          </p:nvPr>
        </p:nvSpPr>
        <p:spPr>
          <a:xfrm>
            <a:off x="560894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2" name="Picture Placeholder 2"/>
          <p:cNvSpPr>
            <a:spLocks noGrp="1"/>
          </p:cNvSpPr>
          <p:nvPr>
            <p:ph type="pic" sz="quarter" idx="40"/>
          </p:nvPr>
        </p:nvSpPr>
        <p:spPr>
          <a:xfrm>
            <a:off x="560894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3" name="Picture Placeholder 2"/>
          <p:cNvSpPr>
            <a:spLocks noGrp="1"/>
          </p:cNvSpPr>
          <p:nvPr>
            <p:ph type="pic" sz="quarter" idx="41"/>
          </p:nvPr>
        </p:nvSpPr>
        <p:spPr>
          <a:xfrm>
            <a:off x="560894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4" name="Picture Placeholder 2"/>
          <p:cNvSpPr>
            <a:spLocks noGrp="1"/>
          </p:cNvSpPr>
          <p:nvPr>
            <p:ph type="pic" sz="quarter" idx="42"/>
          </p:nvPr>
        </p:nvSpPr>
        <p:spPr>
          <a:xfrm>
            <a:off x="663499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5" name="Picture Placeholder 2"/>
          <p:cNvSpPr>
            <a:spLocks noGrp="1"/>
          </p:cNvSpPr>
          <p:nvPr>
            <p:ph type="pic" sz="quarter" idx="43"/>
          </p:nvPr>
        </p:nvSpPr>
        <p:spPr>
          <a:xfrm>
            <a:off x="663499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6" name="Picture Placeholder 2"/>
          <p:cNvSpPr>
            <a:spLocks noGrp="1"/>
          </p:cNvSpPr>
          <p:nvPr>
            <p:ph type="pic" sz="quarter" idx="44"/>
          </p:nvPr>
        </p:nvSpPr>
        <p:spPr>
          <a:xfrm>
            <a:off x="663499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7" name="Picture Placeholder 2"/>
          <p:cNvSpPr>
            <a:spLocks noGrp="1"/>
          </p:cNvSpPr>
          <p:nvPr>
            <p:ph type="pic" sz="quarter" idx="45"/>
          </p:nvPr>
        </p:nvSpPr>
        <p:spPr>
          <a:xfrm>
            <a:off x="663499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8" name="Picture Placeholder 2"/>
          <p:cNvSpPr>
            <a:spLocks noGrp="1"/>
          </p:cNvSpPr>
          <p:nvPr>
            <p:ph type="pic" sz="quarter" idx="46"/>
          </p:nvPr>
        </p:nvSpPr>
        <p:spPr>
          <a:xfrm>
            <a:off x="663499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39" name="Picture Placeholder 2"/>
          <p:cNvSpPr>
            <a:spLocks noGrp="1"/>
          </p:cNvSpPr>
          <p:nvPr>
            <p:ph type="pic" sz="quarter" idx="47"/>
          </p:nvPr>
        </p:nvSpPr>
        <p:spPr>
          <a:xfrm>
            <a:off x="7661044" y="6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0" name="Picture Placeholder 2"/>
          <p:cNvSpPr>
            <a:spLocks noGrp="1"/>
          </p:cNvSpPr>
          <p:nvPr>
            <p:ph type="pic" sz="quarter" idx="48"/>
          </p:nvPr>
        </p:nvSpPr>
        <p:spPr>
          <a:xfrm>
            <a:off x="7661044" y="114476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1" name="Picture Placeholder 2"/>
          <p:cNvSpPr>
            <a:spLocks noGrp="1"/>
          </p:cNvSpPr>
          <p:nvPr>
            <p:ph type="pic" sz="quarter" idx="49"/>
          </p:nvPr>
        </p:nvSpPr>
        <p:spPr>
          <a:xfrm>
            <a:off x="7661044" y="228481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2" name="Picture Placeholder 2"/>
          <p:cNvSpPr>
            <a:spLocks noGrp="1"/>
          </p:cNvSpPr>
          <p:nvPr>
            <p:ph type="pic" sz="quarter" idx="50"/>
          </p:nvPr>
        </p:nvSpPr>
        <p:spPr>
          <a:xfrm>
            <a:off x="7661044" y="3424874"/>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3" name="Picture Placeholder 2"/>
          <p:cNvSpPr>
            <a:spLocks noGrp="1"/>
          </p:cNvSpPr>
          <p:nvPr>
            <p:ph type="pic" sz="quarter" idx="51"/>
          </p:nvPr>
        </p:nvSpPr>
        <p:spPr>
          <a:xfrm>
            <a:off x="7661044" y="4567889"/>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4" name="Picture Placeholder 2"/>
          <p:cNvSpPr>
            <a:spLocks noGrp="1"/>
          </p:cNvSpPr>
          <p:nvPr>
            <p:ph type="pic" sz="quarter" idx="52"/>
          </p:nvPr>
        </p:nvSpPr>
        <p:spPr>
          <a:xfrm>
            <a:off x="478694" y="7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5" name="Picture Placeholder 2"/>
          <p:cNvSpPr>
            <a:spLocks noGrp="1"/>
          </p:cNvSpPr>
          <p:nvPr>
            <p:ph type="pic" sz="quarter" idx="53"/>
          </p:nvPr>
        </p:nvSpPr>
        <p:spPr>
          <a:xfrm>
            <a:off x="478694" y="1145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6" name="Picture Placeholder 2"/>
          <p:cNvSpPr>
            <a:spLocks noGrp="1"/>
          </p:cNvSpPr>
          <p:nvPr>
            <p:ph type="pic" sz="quarter" idx="54"/>
          </p:nvPr>
        </p:nvSpPr>
        <p:spPr>
          <a:xfrm>
            <a:off x="478694" y="228505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7" name="Picture Placeholder 2"/>
          <p:cNvSpPr>
            <a:spLocks noGrp="1"/>
          </p:cNvSpPr>
          <p:nvPr>
            <p:ph type="pic" sz="quarter" idx="55"/>
          </p:nvPr>
        </p:nvSpPr>
        <p:spPr>
          <a:xfrm>
            <a:off x="478694" y="342511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8" name="Picture Placeholder 2"/>
          <p:cNvSpPr>
            <a:spLocks noGrp="1"/>
          </p:cNvSpPr>
          <p:nvPr>
            <p:ph type="pic" sz="quarter" idx="56"/>
          </p:nvPr>
        </p:nvSpPr>
        <p:spPr>
          <a:xfrm>
            <a:off x="478694" y="456812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49" name="Picture Placeholder 2"/>
          <p:cNvSpPr>
            <a:spLocks noGrp="1"/>
          </p:cNvSpPr>
          <p:nvPr>
            <p:ph type="pic" sz="quarter" idx="57"/>
          </p:nvPr>
        </p:nvSpPr>
        <p:spPr>
          <a:xfrm>
            <a:off x="1504744" y="7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0" name="Picture Placeholder 2"/>
          <p:cNvSpPr>
            <a:spLocks noGrp="1"/>
          </p:cNvSpPr>
          <p:nvPr>
            <p:ph type="pic" sz="quarter" idx="58"/>
          </p:nvPr>
        </p:nvSpPr>
        <p:spPr>
          <a:xfrm>
            <a:off x="1504744" y="1145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1" name="Picture Placeholder 2"/>
          <p:cNvSpPr>
            <a:spLocks noGrp="1"/>
          </p:cNvSpPr>
          <p:nvPr>
            <p:ph type="pic" sz="quarter" idx="59"/>
          </p:nvPr>
        </p:nvSpPr>
        <p:spPr>
          <a:xfrm>
            <a:off x="1504744" y="228505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2" name="Picture Placeholder 2"/>
          <p:cNvSpPr>
            <a:spLocks noGrp="1"/>
          </p:cNvSpPr>
          <p:nvPr>
            <p:ph type="pic" sz="quarter" idx="60"/>
          </p:nvPr>
        </p:nvSpPr>
        <p:spPr>
          <a:xfrm>
            <a:off x="1504744" y="342511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3" name="Picture Placeholder 2"/>
          <p:cNvSpPr>
            <a:spLocks noGrp="1"/>
          </p:cNvSpPr>
          <p:nvPr>
            <p:ph type="pic" sz="quarter" idx="61"/>
          </p:nvPr>
        </p:nvSpPr>
        <p:spPr>
          <a:xfrm>
            <a:off x="1504744" y="456812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4" name="Picture Placeholder 2"/>
          <p:cNvSpPr>
            <a:spLocks noGrp="1"/>
          </p:cNvSpPr>
          <p:nvPr>
            <p:ph type="pic" sz="quarter" idx="62"/>
          </p:nvPr>
        </p:nvSpPr>
        <p:spPr>
          <a:xfrm>
            <a:off x="2530794" y="7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5" name="Picture Placeholder 2"/>
          <p:cNvSpPr>
            <a:spLocks noGrp="1"/>
          </p:cNvSpPr>
          <p:nvPr>
            <p:ph type="pic" sz="quarter" idx="63"/>
          </p:nvPr>
        </p:nvSpPr>
        <p:spPr>
          <a:xfrm>
            <a:off x="2530794" y="1145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6" name="Picture Placeholder 2"/>
          <p:cNvSpPr>
            <a:spLocks noGrp="1"/>
          </p:cNvSpPr>
          <p:nvPr>
            <p:ph type="pic" sz="quarter" idx="64"/>
          </p:nvPr>
        </p:nvSpPr>
        <p:spPr>
          <a:xfrm>
            <a:off x="2530794" y="228505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7" name="Picture Placeholder 2"/>
          <p:cNvSpPr>
            <a:spLocks noGrp="1"/>
          </p:cNvSpPr>
          <p:nvPr>
            <p:ph type="pic" sz="quarter" idx="65"/>
          </p:nvPr>
        </p:nvSpPr>
        <p:spPr>
          <a:xfrm>
            <a:off x="2530794" y="342511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8" name="Picture Placeholder 2"/>
          <p:cNvSpPr>
            <a:spLocks noGrp="1"/>
          </p:cNvSpPr>
          <p:nvPr>
            <p:ph type="pic" sz="quarter" idx="66"/>
          </p:nvPr>
        </p:nvSpPr>
        <p:spPr>
          <a:xfrm>
            <a:off x="2530794" y="456812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59" name="Picture Placeholder 2"/>
          <p:cNvSpPr>
            <a:spLocks noGrp="1"/>
          </p:cNvSpPr>
          <p:nvPr>
            <p:ph type="pic" sz="quarter" idx="67"/>
          </p:nvPr>
        </p:nvSpPr>
        <p:spPr>
          <a:xfrm>
            <a:off x="3556844" y="7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60" name="Picture Placeholder 2"/>
          <p:cNvSpPr>
            <a:spLocks noGrp="1"/>
          </p:cNvSpPr>
          <p:nvPr>
            <p:ph type="pic" sz="quarter" idx="68"/>
          </p:nvPr>
        </p:nvSpPr>
        <p:spPr>
          <a:xfrm>
            <a:off x="3556844" y="1145002"/>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61" name="Picture Placeholder 2"/>
          <p:cNvSpPr>
            <a:spLocks noGrp="1"/>
          </p:cNvSpPr>
          <p:nvPr>
            <p:ph type="pic" sz="quarter" idx="69"/>
          </p:nvPr>
        </p:nvSpPr>
        <p:spPr>
          <a:xfrm>
            <a:off x="3556844" y="228505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62" name="Picture Placeholder 2"/>
          <p:cNvSpPr>
            <a:spLocks noGrp="1"/>
          </p:cNvSpPr>
          <p:nvPr>
            <p:ph type="pic" sz="quarter" idx="70"/>
          </p:nvPr>
        </p:nvSpPr>
        <p:spPr>
          <a:xfrm>
            <a:off x="3556844" y="3425113"/>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
        <p:nvSpPr>
          <p:cNvPr id="63" name="Picture Placeholder 2"/>
          <p:cNvSpPr>
            <a:spLocks noGrp="1"/>
          </p:cNvSpPr>
          <p:nvPr>
            <p:ph type="pic" sz="quarter" idx="71"/>
          </p:nvPr>
        </p:nvSpPr>
        <p:spPr>
          <a:xfrm>
            <a:off x="3556844" y="4568128"/>
            <a:ext cx="1026050" cy="1140056"/>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s-ES_tradnl" noProof="0" dirty="0" smtClean="0"/>
              <a:t>Arrastre la imagen al marcador de posición o haga clic en el icono para agregar</a:t>
            </a:r>
            <a:endParaRPr lang="en-US" noProof="0" dirty="0"/>
          </a:p>
        </p:txBody>
      </p:sp>
    </p:spTree>
    <p:extLst>
      <p:ext uri="{BB962C8B-B14F-4D97-AF65-F5344CB8AC3E}">
        <p14:creationId xmlns:p14="http://schemas.microsoft.com/office/powerpoint/2010/main" val="4132762316"/>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48581" y="1"/>
            <a:ext cx="2304001" cy="1426581"/>
          </a:xfrm>
        </p:spPr>
        <p:txBody>
          <a:bodyPr rtlCol="0">
            <a:normAutofit/>
          </a:bodyPr>
          <a:lstStyle/>
          <a:p>
            <a:pPr lvl="0"/>
            <a:endParaRPr lang="en-US" noProof="0" dirty="0"/>
          </a:p>
        </p:txBody>
      </p:sp>
      <p:sp>
        <p:nvSpPr>
          <p:cNvPr id="5" name="Picture Placeholder 7"/>
          <p:cNvSpPr>
            <a:spLocks noGrp="1"/>
          </p:cNvSpPr>
          <p:nvPr>
            <p:ph type="pic" sz="quarter" idx="11"/>
          </p:nvPr>
        </p:nvSpPr>
        <p:spPr>
          <a:xfrm>
            <a:off x="2262361" y="1"/>
            <a:ext cx="2304001" cy="1426581"/>
          </a:xfrm>
        </p:spPr>
        <p:txBody>
          <a:bodyPr rtlCol="0">
            <a:normAutofit/>
          </a:bodyPr>
          <a:lstStyle/>
          <a:p>
            <a:pPr lvl="0"/>
            <a:endParaRPr lang="en-US" noProof="0" dirty="0"/>
          </a:p>
        </p:txBody>
      </p:sp>
      <p:sp>
        <p:nvSpPr>
          <p:cNvPr id="6" name="Picture Placeholder 7"/>
          <p:cNvSpPr>
            <a:spLocks noGrp="1"/>
          </p:cNvSpPr>
          <p:nvPr>
            <p:ph type="pic" sz="quarter" idx="12"/>
          </p:nvPr>
        </p:nvSpPr>
        <p:spPr>
          <a:xfrm>
            <a:off x="4573029" y="1"/>
            <a:ext cx="2304001" cy="1426581"/>
          </a:xfrm>
        </p:spPr>
        <p:txBody>
          <a:bodyPr rtlCol="0">
            <a:normAutofit/>
          </a:bodyPr>
          <a:lstStyle/>
          <a:p>
            <a:pPr lvl="0"/>
            <a:endParaRPr lang="en-US" noProof="0" dirty="0"/>
          </a:p>
        </p:txBody>
      </p:sp>
      <p:sp>
        <p:nvSpPr>
          <p:cNvPr id="7" name="Picture Placeholder 7"/>
          <p:cNvSpPr>
            <a:spLocks noGrp="1"/>
          </p:cNvSpPr>
          <p:nvPr>
            <p:ph type="pic" sz="quarter" idx="13"/>
          </p:nvPr>
        </p:nvSpPr>
        <p:spPr>
          <a:xfrm>
            <a:off x="6883970" y="1"/>
            <a:ext cx="2304001" cy="1426581"/>
          </a:xfrm>
        </p:spPr>
        <p:txBody>
          <a:bodyPr rtlCol="0">
            <a:normAutofit/>
          </a:bodyPr>
          <a:lstStyle/>
          <a:p>
            <a:pPr lvl="0"/>
            <a:endParaRPr lang="en-US" noProof="0" dirty="0"/>
          </a:p>
        </p:txBody>
      </p:sp>
      <p:sp>
        <p:nvSpPr>
          <p:cNvPr id="8" name="Picture Placeholder 7"/>
          <p:cNvSpPr>
            <a:spLocks noGrp="1"/>
          </p:cNvSpPr>
          <p:nvPr>
            <p:ph type="pic" sz="quarter" idx="14"/>
          </p:nvPr>
        </p:nvSpPr>
        <p:spPr>
          <a:xfrm>
            <a:off x="-48854" y="1434293"/>
            <a:ext cx="2304001" cy="1426581"/>
          </a:xfrm>
        </p:spPr>
        <p:txBody>
          <a:bodyPr rtlCol="0">
            <a:normAutofit/>
          </a:bodyPr>
          <a:lstStyle/>
          <a:p>
            <a:pPr lvl="0"/>
            <a:endParaRPr lang="en-US" noProof="0" dirty="0"/>
          </a:p>
        </p:txBody>
      </p:sp>
      <p:sp>
        <p:nvSpPr>
          <p:cNvPr id="9" name="Picture Placeholder 7"/>
          <p:cNvSpPr>
            <a:spLocks noGrp="1"/>
          </p:cNvSpPr>
          <p:nvPr>
            <p:ph type="pic" sz="quarter" idx="15"/>
          </p:nvPr>
        </p:nvSpPr>
        <p:spPr>
          <a:xfrm>
            <a:off x="2262088" y="1434293"/>
            <a:ext cx="2304001" cy="1426581"/>
          </a:xfrm>
        </p:spPr>
        <p:txBody>
          <a:bodyPr rtlCol="0">
            <a:normAutofit/>
          </a:bodyPr>
          <a:lstStyle/>
          <a:p>
            <a:pPr lvl="0"/>
            <a:endParaRPr lang="en-US" noProof="0" dirty="0"/>
          </a:p>
        </p:txBody>
      </p:sp>
      <p:sp>
        <p:nvSpPr>
          <p:cNvPr id="10" name="Picture Placeholder 7"/>
          <p:cNvSpPr>
            <a:spLocks noGrp="1"/>
          </p:cNvSpPr>
          <p:nvPr>
            <p:ph type="pic" sz="quarter" idx="16"/>
          </p:nvPr>
        </p:nvSpPr>
        <p:spPr>
          <a:xfrm>
            <a:off x="4572756" y="1434293"/>
            <a:ext cx="2304001" cy="1426581"/>
          </a:xfrm>
        </p:spPr>
        <p:txBody>
          <a:bodyPr rtlCol="0">
            <a:normAutofit/>
          </a:bodyPr>
          <a:lstStyle/>
          <a:p>
            <a:pPr lvl="0"/>
            <a:endParaRPr lang="en-US" noProof="0" dirty="0"/>
          </a:p>
        </p:txBody>
      </p:sp>
      <p:sp>
        <p:nvSpPr>
          <p:cNvPr id="11" name="Picture Placeholder 7"/>
          <p:cNvSpPr>
            <a:spLocks noGrp="1"/>
          </p:cNvSpPr>
          <p:nvPr>
            <p:ph type="pic" sz="quarter" idx="17"/>
          </p:nvPr>
        </p:nvSpPr>
        <p:spPr>
          <a:xfrm>
            <a:off x="6883697" y="1434293"/>
            <a:ext cx="2304001" cy="1426581"/>
          </a:xfrm>
        </p:spPr>
        <p:txBody>
          <a:bodyPr rtlCol="0">
            <a:normAutofit/>
          </a:bodyPr>
          <a:lstStyle/>
          <a:p>
            <a:pPr lvl="0"/>
            <a:endParaRPr lang="en-US" noProof="0" dirty="0"/>
          </a:p>
        </p:txBody>
      </p:sp>
      <p:sp>
        <p:nvSpPr>
          <p:cNvPr id="12" name="Picture Placeholder 7"/>
          <p:cNvSpPr>
            <a:spLocks noGrp="1"/>
          </p:cNvSpPr>
          <p:nvPr>
            <p:ph type="pic" sz="quarter" idx="18"/>
          </p:nvPr>
        </p:nvSpPr>
        <p:spPr>
          <a:xfrm>
            <a:off x="-48308" y="2869550"/>
            <a:ext cx="2304001" cy="1426581"/>
          </a:xfrm>
        </p:spPr>
        <p:txBody>
          <a:bodyPr rtlCol="0">
            <a:normAutofit/>
          </a:bodyPr>
          <a:lstStyle/>
          <a:p>
            <a:pPr lvl="0"/>
            <a:endParaRPr lang="en-US" noProof="0" dirty="0"/>
          </a:p>
        </p:txBody>
      </p:sp>
      <p:sp>
        <p:nvSpPr>
          <p:cNvPr id="13" name="Picture Placeholder 7"/>
          <p:cNvSpPr>
            <a:spLocks noGrp="1"/>
          </p:cNvSpPr>
          <p:nvPr>
            <p:ph type="pic" sz="quarter" idx="19"/>
          </p:nvPr>
        </p:nvSpPr>
        <p:spPr>
          <a:xfrm>
            <a:off x="2262634" y="2869550"/>
            <a:ext cx="2304001" cy="1426581"/>
          </a:xfrm>
        </p:spPr>
        <p:txBody>
          <a:bodyPr rtlCol="0">
            <a:normAutofit/>
          </a:bodyPr>
          <a:lstStyle/>
          <a:p>
            <a:pPr lvl="0"/>
            <a:endParaRPr lang="en-US" noProof="0" dirty="0"/>
          </a:p>
        </p:txBody>
      </p:sp>
      <p:sp>
        <p:nvSpPr>
          <p:cNvPr id="14" name="Picture Placeholder 7"/>
          <p:cNvSpPr>
            <a:spLocks noGrp="1"/>
          </p:cNvSpPr>
          <p:nvPr>
            <p:ph type="pic" sz="quarter" idx="20"/>
          </p:nvPr>
        </p:nvSpPr>
        <p:spPr>
          <a:xfrm>
            <a:off x="4573302" y="2869550"/>
            <a:ext cx="2304001" cy="1426581"/>
          </a:xfrm>
        </p:spPr>
        <p:txBody>
          <a:bodyPr rtlCol="0">
            <a:normAutofit/>
          </a:bodyPr>
          <a:lstStyle/>
          <a:p>
            <a:pPr lvl="0"/>
            <a:endParaRPr lang="en-US" noProof="0" dirty="0"/>
          </a:p>
        </p:txBody>
      </p:sp>
      <p:sp>
        <p:nvSpPr>
          <p:cNvPr id="15" name="Picture Placeholder 7"/>
          <p:cNvSpPr>
            <a:spLocks noGrp="1"/>
          </p:cNvSpPr>
          <p:nvPr>
            <p:ph type="pic" sz="quarter" idx="21"/>
          </p:nvPr>
        </p:nvSpPr>
        <p:spPr>
          <a:xfrm>
            <a:off x="6884243" y="2869550"/>
            <a:ext cx="2304001" cy="1426581"/>
          </a:xfrm>
        </p:spPr>
        <p:txBody>
          <a:bodyPr rtlCol="0">
            <a:normAutofit/>
          </a:bodyPr>
          <a:lstStyle/>
          <a:p>
            <a:pPr lvl="0"/>
            <a:endParaRPr lang="en-US" noProof="0" dirty="0"/>
          </a:p>
        </p:txBody>
      </p:sp>
      <p:sp>
        <p:nvSpPr>
          <p:cNvPr id="16" name="Picture Placeholder 7"/>
          <p:cNvSpPr>
            <a:spLocks noGrp="1"/>
          </p:cNvSpPr>
          <p:nvPr>
            <p:ph type="pic" sz="quarter" idx="22"/>
          </p:nvPr>
        </p:nvSpPr>
        <p:spPr>
          <a:xfrm>
            <a:off x="-49473" y="4301860"/>
            <a:ext cx="2304001" cy="1426581"/>
          </a:xfrm>
        </p:spPr>
        <p:txBody>
          <a:bodyPr rtlCol="0">
            <a:normAutofit/>
          </a:bodyPr>
          <a:lstStyle/>
          <a:p>
            <a:pPr lvl="0"/>
            <a:endParaRPr lang="en-US" noProof="0" dirty="0"/>
          </a:p>
        </p:txBody>
      </p:sp>
      <p:sp>
        <p:nvSpPr>
          <p:cNvPr id="17" name="Picture Placeholder 7"/>
          <p:cNvSpPr>
            <a:spLocks noGrp="1"/>
          </p:cNvSpPr>
          <p:nvPr>
            <p:ph type="pic" sz="quarter" idx="23"/>
          </p:nvPr>
        </p:nvSpPr>
        <p:spPr>
          <a:xfrm>
            <a:off x="2261469" y="4301860"/>
            <a:ext cx="2304001" cy="1426581"/>
          </a:xfrm>
        </p:spPr>
        <p:txBody>
          <a:bodyPr rtlCol="0">
            <a:normAutofit/>
          </a:bodyPr>
          <a:lstStyle/>
          <a:p>
            <a:pPr lvl="0"/>
            <a:endParaRPr lang="en-US" noProof="0" dirty="0"/>
          </a:p>
        </p:txBody>
      </p:sp>
      <p:sp>
        <p:nvSpPr>
          <p:cNvPr id="20" name="Picture Placeholder 7"/>
          <p:cNvSpPr>
            <a:spLocks noGrp="1"/>
          </p:cNvSpPr>
          <p:nvPr>
            <p:ph type="pic" sz="quarter" idx="24"/>
          </p:nvPr>
        </p:nvSpPr>
        <p:spPr>
          <a:xfrm>
            <a:off x="4572137" y="4301860"/>
            <a:ext cx="2304001" cy="1426581"/>
          </a:xfrm>
        </p:spPr>
        <p:txBody>
          <a:bodyPr rtlCol="0">
            <a:normAutofit/>
          </a:bodyPr>
          <a:lstStyle/>
          <a:p>
            <a:pPr lvl="0"/>
            <a:endParaRPr lang="en-US" noProof="0" dirty="0"/>
          </a:p>
        </p:txBody>
      </p:sp>
      <p:sp>
        <p:nvSpPr>
          <p:cNvPr id="21" name="Picture Placeholder 7"/>
          <p:cNvSpPr>
            <a:spLocks noGrp="1"/>
          </p:cNvSpPr>
          <p:nvPr>
            <p:ph type="pic" sz="quarter" idx="25"/>
          </p:nvPr>
        </p:nvSpPr>
        <p:spPr>
          <a:xfrm>
            <a:off x="6883078" y="4301860"/>
            <a:ext cx="2304001" cy="1426581"/>
          </a:xfrm>
        </p:spPr>
        <p:txBody>
          <a:bodyPr rtlCol="0">
            <a:normAutofit/>
          </a:bodyPr>
          <a:lstStyle/>
          <a:p>
            <a:pPr lvl="0"/>
            <a:endParaRPr lang="en-US" noProof="0" dirty="0"/>
          </a:p>
        </p:txBody>
      </p:sp>
    </p:spTree>
    <p:extLst>
      <p:ext uri="{BB962C8B-B14F-4D97-AF65-F5344CB8AC3E}">
        <p14:creationId xmlns:p14="http://schemas.microsoft.com/office/powerpoint/2010/main" val="155665088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pic>
        <p:nvPicPr>
          <p:cNvPr id="16" name="Picture 10" desc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5319713"/>
            <a:ext cx="81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7"/>
          <p:cNvSpPr>
            <a:spLocks noGrp="1"/>
          </p:cNvSpPr>
          <p:nvPr>
            <p:ph type="pic" sz="quarter" idx="10"/>
          </p:nvPr>
        </p:nvSpPr>
        <p:spPr>
          <a:xfrm>
            <a:off x="-48581" y="1"/>
            <a:ext cx="2304001" cy="1426581"/>
          </a:xfrm>
        </p:spPr>
        <p:txBody>
          <a:bodyPr rtlCol="0">
            <a:normAutofit/>
          </a:bodyPr>
          <a:lstStyle/>
          <a:p>
            <a:pPr lvl="0"/>
            <a:endParaRPr lang="en-US" noProof="0" dirty="0"/>
          </a:p>
        </p:txBody>
      </p:sp>
      <p:sp>
        <p:nvSpPr>
          <p:cNvPr id="5" name="Picture Placeholder 7"/>
          <p:cNvSpPr>
            <a:spLocks noGrp="1"/>
          </p:cNvSpPr>
          <p:nvPr>
            <p:ph type="pic" sz="quarter" idx="11"/>
          </p:nvPr>
        </p:nvSpPr>
        <p:spPr>
          <a:xfrm>
            <a:off x="2262361" y="1"/>
            <a:ext cx="2304001" cy="1426581"/>
          </a:xfrm>
        </p:spPr>
        <p:txBody>
          <a:bodyPr rtlCol="0">
            <a:normAutofit/>
          </a:bodyPr>
          <a:lstStyle/>
          <a:p>
            <a:pPr lvl="0"/>
            <a:endParaRPr lang="en-US" noProof="0" dirty="0"/>
          </a:p>
        </p:txBody>
      </p:sp>
      <p:sp>
        <p:nvSpPr>
          <p:cNvPr id="6" name="Picture Placeholder 7"/>
          <p:cNvSpPr>
            <a:spLocks noGrp="1"/>
          </p:cNvSpPr>
          <p:nvPr>
            <p:ph type="pic" sz="quarter" idx="12"/>
          </p:nvPr>
        </p:nvSpPr>
        <p:spPr>
          <a:xfrm>
            <a:off x="4573029" y="1"/>
            <a:ext cx="2304001" cy="1426581"/>
          </a:xfrm>
        </p:spPr>
        <p:txBody>
          <a:bodyPr rtlCol="0">
            <a:normAutofit/>
          </a:bodyPr>
          <a:lstStyle/>
          <a:p>
            <a:pPr lvl="0"/>
            <a:endParaRPr lang="en-US" noProof="0" dirty="0"/>
          </a:p>
        </p:txBody>
      </p:sp>
      <p:sp>
        <p:nvSpPr>
          <p:cNvPr id="7" name="Picture Placeholder 7"/>
          <p:cNvSpPr>
            <a:spLocks noGrp="1"/>
          </p:cNvSpPr>
          <p:nvPr>
            <p:ph type="pic" sz="quarter" idx="13"/>
          </p:nvPr>
        </p:nvSpPr>
        <p:spPr>
          <a:xfrm>
            <a:off x="6883970" y="1"/>
            <a:ext cx="2304001" cy="1426581"/>
          </a:xfrm>
        </p:spPr>
        <p:txBody>
          <a:bodyPr rtlCol="0">
            <a:normAutofit/>
          </a:bodyPr>
          <a:lstStyle/>
          <a:p>
            <a:pPr lvl="0"/>
            <a:endParaRPr lang="en-US" noProof="0" dirty="0"/>
          </a:p>
        </p:txBody>
      </p:sp>
      <p:sp>
        <p:nvSpPr>
          <p:cNvPr id="8" name="Picture Placeholder 7"/>
          <p:cNvSpPr>
            <a:spLocks noGrp="1"/>
          </p:cNvSpPr>
          <p:nvPr>
            <p:ph type="pic" sz="quarter" idx="14"/>
          </p:nvPr>
        </p:nvSpPr>
        <p:spPr>
          <a:xfrm>
            <a:off x="-48854" y="1434293"/>
            <a:ext cx="2304001" cy="1426581"/>
          </a:xfrm>
        </p:spPr>
        <p:txBody>
          <a:bodyPr rtlCol="0">
            <a:normAutofit/>
          </a:bodyPr>
          <a:lstStyle/>
          <a:p>
            <a:pPr lvl="0"/>
            <a:endParaRPr lang="en-US" noProof="0" dirty="0"/>
          </a:p>
        </p:txBody>
      </p:sp>
      <p:sp>
        <p:nvSpPr>
          <p:cNvPr id="9" name="Picture Placeholder 7"/>
          <p:cNvSpPr>
            <a:spLocks noGrp="1"/>
          </p:cNvSpPr>
          <p:nvPr>
            <p:ph type="pic" sz="quarter" idx="15"/>
          </p:nvPr>
        </p:nvSpPr>
        <p:spPr>
          <a:xfrm>
            <a:off x="2262088" y="1434293"/>
            <a:ext cx="2304001" cy="1426581"/>
          </a:xfrm>
        </p:spPr>
        <p:txBody>
          <a:bodyPr rtlCol="0">
            <a:normAutofit/>
          </a:bodyPr>
          <a:lstStyle/>
          <a:p>
            <a:pPr lvl="0"/>
            <a:endParaRPr lang="en-US" noProof="0" dirty="0"/>
          </a:p>
        </p:txBody>
      </p:sp>
      <p:sp>
        <p:nvSpPr>
          <p:cNvPr id="10" name="Picture Placeholder 7"/>
          <p:cNvSpPr>
            <a:spLocks noGrp="1"/>
          </p:cNvSpPr>
          <p:nvPr>
            <p:ph type="pic" sz="quarter" idx="16"/>
          </p:nvPr>
        </p:nvSpPr>
        <p:spPr>
          <a:xfrm>
            <a:off x="4572756" y="1434293"/>
            <a:ext cx="2304001" cy="1426581"/>
          </a:xfrm>
        </p:spPr>
        <p:txBody>
          <a:bodyPr rtlCol="0">
            <a:normAutofit/>
          </a:bodyPr>
          <a:lstStyle/>
          <a:p>
            <a:pPr lvl="0"/>
            <a:endParaRPr lang="en-US" noProof="0" dirty="0"/>
          </a:p>
        </p:txBody>
      </p:sp>
      <p:sp>
        <p:nvSpPr>
          <p:cNvPr id="11" name="Picture Placeholder 7"/>
          <p:cNvSpPr>
            <a:spLocks noGrp="1"/>
          </p:cNvSpPr>
          <p:nvPr>
            <p:ph type="pic" sz="quarter" idx="17"/>
          </p:nvPr>
        </p:nvSpPr>
        <p:spPr>
          <a:xfrm>
            <a:off x="6883697" y="1434293"/>
            <a:ext cx="2304001" cy="1426581"/>
          </a:xfrm>
        </p:spPr>
        <p:txBody>
          <a:bodyPr rtlCol="0">
            <a:normAutofit/>
          </a:bodyPr>
          <a:lstStyle/>
          <a:p>
            <a:pPr lvl="0"/>
            <a:endParaRPr lang="en-US" noProof="0" dirty="0"/>
          </a:p>
        </p:txBody>
      </p:sp>
      <p:sp>
        <p:nvSpPr>
          <p:cNvPr id="12" name="Picture Placeholder 7"/>
          <p:cNvSpPr>
            <a:spLocks noGrp="1"/>
          </p:cNvSpPr>
          <p:nvPr>
            <p:ph type="pic" sz="quarter" idx="18"/>
          </p:nvPr>
        </p:nvSpPr>
        <p:spPr>
          <a:xfrm>
            <a:off x="-48308" y="2869550"/>
            <a:ext cx="2304001" cy="1426581"/>
          </a:xfrm>
        </p:spPr>
        <p:txBody>
          <a:bodyPr rtlCol="0">
            <a:normAutofit/>
          </a:bodyPr>
          <a:lstStyle/>
          <a:p>
            <a:pPr lvl="0"/>
            <a:endParaRPr lang="en-US" noProof="0" dirty="0"/>
          </a:p>
        </p:txBody>
      </p:sp>
      <p:sp>
        <p:nvSpPr>
          <p:cNvPr id="13" name="Picture Placeholder 7"/>
          <p:cNvSpPr>
            <a:spLocks noGrp="1"/>
          </p:cNvSpPr>
          <p:nvPr>
            <p:ph type="pic" sz="quarter" idx="19"/>
          </p:nvPr>
        </p:nvSpPr>
        <p:spPr>
          <a:xfrm>
            <a:off x="2262634" y="2869550"/>
            <a:ext cx="2304001" cy="1426581"/>
          </a:xfrm>
        </p:spPr>
        <p:txBody>
          <a:bodyPr rtlCol="0">
            <a:normAutofit/>
          </a:bodyPr>
          <a:lstStyle/>
          <a:p>
            <a:pPr lvl="0"/>
            <a:endParaRPr lang="en-US" noProof="0" dirty="0"/>
          </a:p>
        </p:txBody>
      </p:sp>
      <p:sp>
        <p:nvSpPr>
          <p:cNvPr id="14" name="Picture Placeholder 7"/>
          <p:cNvSpPr>
            <a:spLocks noGrp="1"/>
          </p:cNvSpPr>
          <p:nvPr>
            <p:ph type="pic" sz="quarter" idx="20"/>
          </p:nvPr>
        </p:nvSpPr>
        <p:spPr>
          <a:xfrm>
            <a:off x="4573302" y="2869550"/>
            <a:ext cx="2304001" cy="1426581"/>
          </a:xfrm>
        </p:spPr>
        <p:txBody>
          <a:bodyPr rtlCol="0">
            <a:normAutofit/>
          </a:bodyPr>
          <a:lstStyle/>
          <a:p>
            <a:pPr lvl="0"/>
            <a:endParaRPr lang="en-US" noProof="0" dirty="0"/>
          </a:p>
        </p:txBody>
      </p:sp>
      <p:sp>
        <p:nvSpPr>
          <p:cNvPr id="15" name="Picture Placeholder 7"/>
          <p:cNvSpPr>
            <a:spLocks noGrp="1"/>
          </p:cNvSpPr>
          <p:nvPr>
            <p:ph type="pic" sz="quarter" idx="21"/>
          </p:nvPr>
        </p:nvSpPr>
        <p:spPr>
          <a:xfrm>
            <a:off x="6884243" y="2869550"/>
            <a:ext cx="2304001" cy="1426581"/>
          </a:xfrm>
        </p:spPr>
        <p:txBody>
          <a:bodyPr rtlCol="0">
            <a:normAutofit/>
          </a:bodyPr>
          <a:lstStyle/>
          <a:p>
            <a:pPr lvl="0"/>
            <a:endParaRPr lang="en-US" noProof="0" dirty="0"/>
          </a:p>
        </p:txBody>
      </p:sp>
      <p:sp>
        <p:nvSpPr>
          <p:cNvPr id="18" name="Title 1"/>
          <p:cNvSpPr>
            <a:spLocks noGrp="1"/>
          </p:cNvSpPr>
          <p:nvPr>
            <p:ph type="ctrTitle"/>
          </p:nvPr>
        </p:nvSpPr>
        <p:spPr>
          <a:xfrm>
            <a:off x="316755" y="4386424"/>
            <a:ext cx="8520677" cy="519528"/>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317967" y="4909727"/>
            <a:ext cx="8519465" cy="46536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917731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1" name="TextBox 18"/>
          <p:cNvSpPr txBox="1">
            <a:spLocks noChangeArrowheads="1"/>
          </p:cNvSpPr>
          <p:nvPr userDrawn="1"/>
        </p:nvSpPr>
        <p:spPr bwMode="auto">
          <a:xfrm>
            <a:off x="7083425" y="5472113"/>
            <a:ext cx="13017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70000"/>
              </a:lnSpc>
            </a:pPr>
            <a:r>
              <a:rPr lang="en-US" sz="700" dirty="0">
                <a:solidFill>
                  <a:srgbClr val="FFFFFF"/>
                </a:solidFill>
                <a:latin typeface="Open Sans" charset="0"/>
                <a:cs typeface="Open Sans" charset="0"/>
              </a:rPr>
              <a:t>CURSO SMS / 2015   |   </a:t>
            </a:r>
            <a:fld id="{4B58F883-A8AE-3C46-81B6-643CA03AFD99}" type="slidenum">
              <a:rPr lang="en-US" sz="800">
                <a:solidFill>
                  <a:srgbClr val="FFFFFF"/>
                </a:solidFill>
              </a:rPr>
              <a:pPr algn="r">
                <a:lnSpc>
                  <a:spcPct val="70000"/>
                </a:lnSpc>
              </a:pPr>
              <a:t>‹Nº›</a:t>
            </a:fld>
            <a:endParaRPr lang="en-US" sz="700" dirty="0">
              <a:solidFill>
                <a:srgbClr val="FFFFFF"/>
              </a:solidFill>
              <a:latin typeface="Open Sans" charset="0"/>
              <a:cs typeface="Open Sans" charset="0"/>
            </a:endParaRPr>
          </a:p>
        </p:txBody>
      </p:sp>
      <p:sp>
        <p:nvSpPr>
          <p:cNvPr id="18" name="Picture Placeholder 7"/>
          <p:cNvSpPr>
            <a:spLocks noGrp="1"/>
          </p:cNvSpPr>
          <p:nvPr>
            <p:ph type="pic" sz="quarter" idx="10"/>
          </p:nvPr>
        </p:nvSpPr>
        <p:spPr>
          <a:xfrm>
            <a:off x="-55521" y="1"/>
            <a:ext cx="4621882" cy="4296130"/>
          </a:xfrm>
        </p:spPr>
        <p:txBody>
          <a:bodyPr rtlCol="0">
            <a:normAutofit/>
          </a:bodyPr>
          <a:lstStyle/>
          <a:p>
            <a:pPr lvl="0"/>
            <a:endParaRPr lang="en-US" noProof="0" dirty="0"/>
          </a:p>
        </p:txBody>
      </p:sp>
      <p:sp>
        <p:nvSpPr>
          <p:cNvPr id="20" name="Picture Placeholder 7"/>
          <p:cNvSpPr>
            <a:spLocks noGrp="1"/>
          </p:cNvSpPr>
          <p:nvPr>
            <p:ph type="pic" sz="quarter" idx="12"/>
          </p:nvPr>
        </p:nvSpPr>
        <p:spPr>
          <a:xfrm>
            <a:off x="4573029" y="1"/>
            <a:ext cx="2304001" cy="1426581"/>
          </a:xfrm>
        </p:spPr>
        <p:txBody>
          <a:bodyPr rtlCol="0">
            <a:normAutofit/>
          </a:bodyPr>
          <a:lstStyle/>
          <a:p>
            <a:pPr lvl="0"/>
            <a:endParaRPr lang="en-US" noProof="0" dirty="0"/>
          </a:p>
        </p:txBody>
      </p:sp>
      <p:sp>
        <p:nvSpPr>
          <p:cNvPr id="21" name="Picture Placeholder 7"/>
          <p:cNvSpPr>
            <a:spLocks noGrp="1"/>
          </p:cNvSpPr>
          <p:nvPr>
            <p:ph type="pic" sz="quarter" idx="13"/>
          </p:nvPr>
        </p:nvSpPr>
        <p:spPr>
          <a:xfrm>
            <a:off x="6883970" y="1"/>
            <a:ext cx="2304001" cy="1426581"/>
          </a:xfrm>
        </p:spPr>
        <p:txBody>
          <a:bodyPr rtlCol="0">
            <a:normAutofit/>
          </a:bodyPr>
          <a:lstStyle/>
          <a:p>
            <a:pPr lvl="0"/>
            <a:endParaRPr lang="en-US" noProof="0" dirty="0"/>
          </a:p>
        </p:txBody>
      </p:sp>
      <p:sp>
        <p:nvSpPr>
          <p:cNvPr id="24" name="Picture Placeholder 7"/>
          <p:cNvSpPr>
            <a:spLocks noGrp="1"/>
          </p:cNvSpPr>
          <p:nvPr>
            <p:ph type="pic" sz="quarter" idx="16"/>
          </p:nvPr>
        </p:nvSpPr>
        <p:spPr>
          <a:xfrm>
            <a:off x="4572756" y="1434293"/>
            <a:ext cx="2304001" cy="1426581"/>
          </a:xfrm>
        </p:spPr>
        <p:txBody>
          <a:bodyPr rtlCol="0">
            <a:normAutofit/>
          </a:bodyPr>
          <a:lstStyle/>
          <a:p>
            <a:pPr lvl="0"/>
            <a:endParaRPr lang="en-US" noProof="0" dirty="0"/>
          </a:p>
        </p:txBody>
      </p:sp>
      <p:sp>
        <p:nvSpPr>
          <p:cNvPr id="25" name="Picture Placeholder 7"/>
          <p:cNvSpPr>
            <a:spLocks noGrp="1"/>
          </p:cNvSpPr>
          <p:nvPr>
            <p:ph type="pic" sz="quarter" idx="17"/>
          </p:nvPr>
        </p:nvSpPr>
        <p:spPr>
          <a:xfrm>
            <a:off x="6883697" y="1434293"/>
            <a:ext cx="2304001" cy="1426581"/>
          </a:xfrm>
        </p:spPr>
        <p:txBody>
          <a:bodyPr rtlCol="0">
            <a:normAutofit/>
          </a:bodyPr>
          <a:lstStyle/>
          <a:p>
            <a:pPr lvl="0"/>
            <a:endParaRPr lang="en-US" noProof="0" dirty="0"/>
          </a:p>
        </p:txBody>
      </p:sp>
      <p:sp>
        <p:nvSpPr>
          <p:cNvPr id="28" name="Picture Placeholder 7"/>
          <p:cNvSpPr>
            <a:spLocks noGrp="1"/>
          </p:cNvSpPr>
          <p:nvPr>
            <p:ph type="pic" sz="quarter" idx="20"/>
          </p:nvPr>
        </p:nvSpPr>
        <p:spPr>
          <a:xfrm>
            <a:off x="4573302" y="2869550"/>
            <a:ext cx="2304001" cy="1426581"/>
          </a:xfrm>
        </p:spPr>
        <p:txBody>
          <a:bodyPr rtlCol="0">
            <a:normAutofit/>
          </a:bodyPr>
          <a:lstStyle/>
          <a:p>
            <a:pPr lvl="0"/>
            <a:endParaRPr lang="en-US" noProof="0" dirty="0"/>
          </a:p>
        </p:txBody>
      </p:sp>
      <p:sp>
        <p:nvSpPr>
          <p:cNvPr id="29" name="Picture Placeholder 7"/>
          <p:cNvSpPr>
            <a:spLocks noGrp="1"/>
          </p:cNvSpPr>
          <p:nvPr>
            <p:ph type="pic" sz="quarter" idx="21"/>
          </p:nvPr>
        </p:nvSpPr>
        <p:spPr>
          <a:xfrm>
            <a:off x="6884243" y="2869550"/>
            <a:ext cx="2304001" cy="1426581"/>
          </a:xfrm>
        </p:spPr>
        <p:txBody>
          <a:bodyPr rtlCol="0">
            <a:normAutofit/>
          </a:bodyPr>
          <a:lstStyle/>
          <a:p>
            <a:pPr lvl="0"/>
            <a:endParaRPr lang="en-US" noProof="0" dirty="0"/>
          </a:p>
        </p:txBody>
      </p:sp>
      <p:sp>
        <p:nvSpPr>
          <p:cNvPr id="31" name="Subtitle 2"/>
          <p:cNvSpPr>
            <a:spLocks noGrp="1"/>
          </p:cNvSpPr>
          <p:nvPr>
            <p:ph type="subTitle" idx="1"/>
          </p:nvPr>
        </p:nvSpPr>
        <p:spPr>
          <a:xfrm>
            <a:off x="317967" y="4371293"/>
            <a:ext cx="5860347" cy="120702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12262879"/>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39" r:id="rId4"/>
    <p:sldLayoutId id="2147483730" r:id="rId5"/>
    <p:sldLayoutId id="2147483731" r:id="rId6"/>
    <p:sldLayoutId id="2147483732" r:id="rId7"/>
    <p:sldLayoutId id="2147483740" r:id="rId8"/>
    <p:sldLayoutId id="2147483741" r:id="rId9"/>
    <p:sldLayoutId id="2147483733" r:id="rId10"/>
    <p:sldLayoutId id="2147483734" r:id="rId11"/>
    <p:sldLayoutId id="2147483735" r:id="rId12"/>
    <p:sldLayoutId id="2147483742" r:id="rId13"/>
    <p:sldLayoutId id="2147483736"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Lst>
  <p:transition spd="slow">
    <p:push/>
  </p:transition>
  <p:timing>
    <p:tnLst>
      <p:par>
        <p:cTn id="1" dur="indefinite" restart="never" nodeType="tmRoot"/>
      </p:par>
    </p:tnLst>
  </p:timing>
  <p:txStyles>
    <p:titleStyle>
      <a:lvl1pPr algn="ctr" defTabSz="457200" rtl="0" fontAlgn="base">
        <a:spcBef>
          <a:spcPct val="0"/>
        </a:spcBef>
        <a:spcAft>
          <a:spcPct val="0"/>
        </a:spcAft>
        <a:defRPr sz="4000" kern="1200">
          <a:solidFill>
            <a:schemeClr val="tx1"/>
          </a:solidFill>
          <a:latin typeface="Open Sans"/>
          <a:ea typeface="ＭＳ Ｐゴシック" charset="0"/>
          <a:cs typeface="Open Sans"/>
        </a:defRPr>
      </a:lvl1pPr>
      <a:lvl2pPr algn="ctr" defTabSz="457200" rtl="0" fontAlgn="base">
        <a:spcBef>
          <a:spcPct val="0"/>
        </a:spcBef>
        <a:spcAft>
          <a:spcPct val="0"/>
        </a:spcAft>
        <a:defRPr sz="4000">
          <a:solidFill>
            <a:schemeClr val="tx1"/>
          </a:solidFill>
          <a:latin typeface="Open Sans" charset="0"/>
          <a:ea typeface="ＭＳ Ｐゴシック" charset="0"/>
        </a:defRPr>
      </a:lvl2pPr>
      <a:lvl3pPr algn="ctr" defTabSz="457200" rtl="0" fontAlgn="base">
        <a:spcBef>
          <a:spcPct val="0"/>
        </a:spcBef>
        <a:spcAft>
          <a:spcPct val="0"/>
        </a:spcAft>
        <a:defRPr sz="4000">
          <a:solidFill>
            <a:schemeClr val="tx1"/>
          </a:solidFill>
          <a:latin typeface="Open Sans" charset="0"/>
          <a:ea typeface="ＭＳ Ｐゴシック" charset="0"/>
        </a:defRPr>
      </a:lvl3pPr>
      <a:lvl4pPr algn="ctr" defTabSz="457200" rtl="0" fontAlgn="base">
        <a:spcBef>
          <a:spcPct val="0"/>
        </a:spcBef>
        <a:spcAft>
          <a:spcPct val="0"/>
        </a:spcAft>
        <a:defRPr sz="4000">
          <a:solidFill>
            <a:schemeClr val="tx1"/>
          </a:solidFill>
          <a:latin typeface="Open Sans" charset="0"/>
          <a:ea typeface="ＭＳ Ｐゴシック" charset="0"/>
        </a:defRPr>
      </a:lvl4pPr>
      <a:lvl5pPr algn="ctr" defTabSz="457200" rtl="0" fontAlgn="base">
        <a:spcBef>
          <a:spcPct val="0"/>
        </a:spcBef>
        <a:spcAft>
          <a:spcPct val="0"/>
        </a:spcAft>
        <a:defRPr sz="4000">
          <a:solidFill>
            <a:schemeClr val="tx1"/>
          </a:solidFill>
          <a:latin typeface="Open Sans" charset="0"/>
          <a:ea typeface="ＭＳ Ｐゴシック" charset="0"/>
        </a:defRPr>
      </a:lvl5pPr>
      <a:lvl6pPr marL="457200" algn="ctr" defTabSz="457200" rtl="0" fontAlgn="base">
        <a:spcBef>
          <a:spcPct val="0"/>
        </a:spcBef>
        <a:spcAft>
          <a:spcPct val="0"/>
        </a:spcAft>
        <a:defRPr sz="4000">
          <a:solidFill>
            <a:schemeClr val="tx1"/>
          </a:solidFill>
          <a:latin typeface="Open Sans" charset="0"/>
          <a:ea typeface="ＭＳ Ｐゴシック" charset="0"/>
        </a:defRPr>
      </a:lvl6pPr>
      <a:lvl7pPr marL="914400" algn="ctr" defTabSz="457200" rtl="0" fontAlgn="base">
        <a:spcBef>
          <a:spcPct val="0"/>
        </a:spcBef>
        <a:spcAft>
          <a:spcPct val="0"/>
        </a:spcAft>
        <a:defRPr sz="4000">
          <a:solidFill>
            <a:schemeClr val="tx1"/>
          </a:solidFill>
          <a:latin typeface="Open Sans" charset="0"/>
          <a:ea typeface="ＭＳ Ｐゴシック" charset="0"/>
        </a:defRPr>
      </a:lvl7pPr>
      <a:lvl8pPr marL="1371600" algn="ctr" defTabSz="457200" rtl="0" fontAlgn="base">
        <a:spcBef>
          <a:spcPct val="0"/>
        </a:spcBef>
        <a:spcAft>
          <a:spcPct val="0"/>
        </a:spcAft>
        <a:defRPr sz="4000">
          <a:solidFill>
            <a:schemeClr val="tx1"/>
          </a:solidFill>
          <a:latin typeface="Open Sans" charset="0"/>
          <a:ea typeface="ＭＳ Ｐゴシック" charset="0"/>
        </a:defRPr>
      </a:lvl8pPr>
      <a:lvl9pPr marL="1828800" algn="ctr" defTabSz="457200" rtl="0" fontAlgn="base">
        <a:spcBef>
          <a:spcPct val="0"/>
        </a:spcBef>
        <a:spcAft>
          <a:spcPct val="0"/>
        </a:spcAft>
        <a:defRPr sz="4000">
          <a:solidFill>
            <a:schemeClr val="tx1"/>
          </a:solidFill>
          <a:latin typeface="Open Sans" charset="0"/>
          <a:ea typeface="ＭＳ Ｐゴシック" charset="0"/>
        </a:defRPr>
      </a:lvl9pPr>
    </p:titleStyle>
    <p:bodyStyle>
      <a:lvl1pPr algn="l" defTabSz="457200" rtl="0" fontAlgn="base">
        <a:lnSpc>
          <a:spcPct val="120000"/>
        </a:lnSpc>
        <a:spcBef>
          <a:spcPct val="20000"/>
        </a:spcBef>
        <a:spcAft>
          <a:spcPct val="0"/>
        </a:spcAft>
        <a:buFont typeface="Arial" charset="0"/>
        <a:defRPr sz="700" kern="1200">
          <a:solidFill>
            <a:schemeClr val="tx1"/>
          </a:solidFill>
          <a:latin typeface="Open Sans"/>
          <a:ea typeface="ＭＳ Ｐゴシック" charset="0"/>
          <a:cs typeface="Open Sans"/>
        </a:defRPr>
      </a:lvl1pPr>
      <a:lvl2pPr marL="628650" indent="-171450" algn="l" defTabSz="457200" rtl="0" fontAlgn="base">
        <a:spcBef>
          <a:spcPct val="20000"/>
        </a:spcBef>
        <a:spcAft>
          <a:spcPct val="0"/>
        </a:spcAft>
        <a:buFont typeface="Arial" charset="0"/>
        <a:buChar char="•"/>
        <a:defRPr sz="800" kern="1200">
          <a:solidFill>
            <a:schemeClr val="tx1"/>
          </a:solidFill>
          <a:latin typeface="Helvetica"/>
          <a:ea typeface="ＭＳ Ｐゴシック" charset="0"/>
          <a:cs typeface="Helvetica"/>
        </a:defRPr>
      </a:lvl2pPr>
      <a:lvl3pPr marL="1085850" indent="-171450" algn="l" defTabSz="457200" rtl="0" fontAlgn="base">
        <a:spcBef>
          <a:spcPct val="20000"/>
        </a:spcBef>
        <a:spcAft>
          <a:spcPct val="0"/>
        </a:spcAft>
        <a:buFont typeface="Arial" charset="0"/>
        <a:buChar char="•"/>
        <a:defRPr sz="800" kern="1200">
          <a:solidFill>
            <a:schemeClr val="tx1"/>
          </a:solidFill>
          <a:latin typeface="Helvetica"/>
          <a:ea typeface="Helvetica" charset="0"/>
          <a:cs typeface="Helvetica"/>
        </a:defRPr>
      </a:lvl3pPr>
      <a:lvl4pPr marL="1543050" indent="-171450" algn="l" defTabSz="457200" rtl="0" fontAlgn="base">
        <a:spcBef>
          <a:spcPct val="20000"/>
        </a:spcBef>
        <a:spcAft>
          <a:spcPct val="0"/>
        </a:spcAft>
        <a:buFont typeface="Arial" charset="0"/>
        <a:buChar char="•"/>
        <a:defRPr sz="800" kern="1200">
          <a:solidFill>
            <a:schemeClr val="tx1"/>
          </a:solidFill>
          <a:latin typeface="Helvetica"/>
          <a:ea typeface="Helvetica" charset="0"/>
          <a:cs typeface="Helvetica"/>
        </a:defRPr>
      </a:lvl4pPr>
      <a:lvl5pPr marL="2000250" indent="-171450" algn="l" defTabSz="457200" rtl="0" fontAlgn="base">
        <a:spcBef>
          <a:spcPct val="20000"/>
        </a:spcBef>
        <a:spcAft>
          <a:spcPct val="0"/>
        </a:spcAft>
        <a:buFont typeface="Arial" charset="0"/>
        <a:buChar char="•"/>
        <a:defRPr sz="8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chart" Target="../charts/char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sz="quarter" idx="10"/>
          </p:nvPr>
        </p:nvPicPr>
        <p:blipFill>
          <a:blip r:embed="rId2"/>
          <a:srcRect t="8146" b="8146"/>
          <a:stretch>
            <a:fillRect/>
          </a:stretch>
        </p:blipFill>
        <p:spPr>
          <a:xfrm>
            <a:off x="0" y="432153"/>
            <a:ext cx="9143999" cy="4788958"/>
          </a:xfrm>
        </p:spPr>
      </p:pic>
      <p:sp>
        <p:nvSpPr>
          <p:cNvPr id="12" name="Pentagon 6"/>
          <p:cNvSpPr/>
          <p:nvPr/>
        </p:nvSpPr>
        <p:spPr>
          <a:xfrm rot="16200000">
            <a:off x="3146614" y="2084291"/>
            <a:ext cx="2958351" cy="4303061"/>
          </a:xfrm>
          <a:prstGeom prst="homePlate">
            <a:avLst>
              <a:gd name="adj" fmla="val 37937"/>
            </a:avLst>
          </a:prstGeom>
          <a:solidFill>
            <a:schemeClr val="accent6">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Box 8"/>
          <p:cNvSpPr txBox="1">
            <a:spLocks noChangeArrowheads="1"/>
          </p:cNvSpPr>
          <p:nvPr/>
        </p:nvSpPr>
        <p:spPr bwMode="auto">
          <a:xfrm>
            <a:off x="2864224" y="3674969"/>
            <a:ext cx="35096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_tradnl" sz="2400" b="1" dirty="0" smtClean="0">
                <a:solidFill>
                  <a:schemeClr val="bg1"/>
                </a:solidFill>
                <a:latin typeface="Open Sans" charset="0"/>
                <a:cs typeface="Open Sans" charset="0"/>
              </a:rPr>
              <a:t>Nivel aceptable de rendimiento en materia de seguridad operacional (ALoSP)</a:t>
            </a:r>
            <a:endParaRPr lang="es-ES_tradnl" sz="2400" b="1" dirty="0">
              <a:solidFill>
                <a:schemeClr val="bg1"/>
              </a:solidFill>
              <a:latin typeface="Open Sans" charset="0"/>
              <a:cs typeface="Open Sans"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542" r="27542"/>
          <a:stretch>
            <a:fillRect/>
          </a:stretch>
        </p:blipFill>
        <p:spPr/>
      </p:pic>
      <p:sp>
        <p:nvSpPr>
          <p:cNvPr id="3" name="Text Placeholder 2"/>
          <p:cNvSpPr>
            <a:spLocks noGrp="1"/>
          </p:cNvSpPr>
          <p:nvPr>
            <p:ph type="body" sz="quarter" idx="17"/>
          </p:nvPr>
        </p:nvSpPr>
        <p:spPr>
          <a:xfrm>
            <a:off x="225287" y="1410694"/>
            <a:ext cx="4015409" cy="1836090"/>
          </a:xfrm>
        </p:spPr>
        <p:txBody>
          <a:bodyPr>
            <a:noAutofit/>
          </a:bodyPr>
          <a:lstStyle/>
          <a:p>
            <a:pPr marL="238115" indent="-238115" algn="just">
              <a:buFont typeface="Arial" panose="020B0604020202020204" pitchFamily="34" charset="0"/>
              <a:buChar char="•"/>
            </a:pPr>
            <a:r>
              <a:rPr lang="es-PE" sz="2000" dirty="0"/>
              <a:t>Como parte de su </a:t>
            </a:r>
            <a:r>
              <a:rPr lang="es-PE" sz="2000" dirty="0" smtClean="0"/>
              <a:t>SSP </a:t>
            </a:r>
            <a:r>
              <a:rPr lang="es-PE" sz="2000" dirty="0"/>
              <a:t>el Estado </a:t>
            </a:r>
            <a:r>
              <a:rPr lang="es-PE" sz="2000" b="1" dirty="0">
                <a:solidFill>
                  <a:srgbClr val="C00000"/>
                </a:solidFill>
              </a:rPr>
              <a:t>debe establecer un ALoSP </a:t>
            </a:r>
            <a:r>
              <a:rPr lang="es-PE" sz="2000" dirty="0"/>
              <a:t>para definir el nivel general de SO que pretende alcanzar</a:t>
            </a:r>
            <a:r>
              <a:rPr lang="es-PE" sz="2000" dirty="0" smtClean="0"/>
              <a:t>.</a:t>
            </a:r>
            <a:endParaRPr lang="es-PE" sz="2000" dirty="0"/>
          </a:p>
        </p:txBody>
      </p:sp>
      <p:sp>
        <p:nvSpPr>
          <p:cNvPr id="4" name="Title 3"/>
          <p:cNvSpPr>
            <a:spLocks noGrp="1"/>
          </p:cNvSpPr>
          <p:nvPr>
            <p:ph type="ctrTitle"/>
          </p:nvPr>
        </p:nvSpPr>
        <p:spPr/>
        <p:txBody>
          <a:bodyPr/>
          <a:lstStyle/>
          <a:p>
            <a:r>
              <a:rPr lang="es-PE" sz="2400" b="1" dirty="0" smtClean="0"/>
              <a:t/>
            </a:r>
            <a:br>
              <a:rPr lang="es-PE" sz="2400" b="1" dirty="0" smtClean="0"/>
            </a:br>
            <a:r>
              <a:rPr lang="es-PE" sz="2400" b="1" dirty="0"/>
              <a:t/>
            </a:r>
            <a:br>
              <a:rPr lang="es-PE" sz="2400" b="1" dirty="0"/>
            </a:br>
            <a:r>
              <a:rPr lang="es-PE" sz="2400" b="1" dirty="0" smtClean="0"/>
              <a:t/>
            </a:r>
            <a:br>
              <a:rPr lang="es-PE" sz="2400" b="1" dirty="0" smtClean="0"/>
            </a:br>
            <a:r>
              <a:rPr lang="es-PE" sz="2400" b="1" dirty="0"/>
              <a:t/>
            </a:r>
            <a:br>
              <a:rPr lang="es-PE" sz="2400" b="1" dirty="0"/>
            </a:br>
            <a:r>
              <a:rPr lang="es-PE" sz="2400" b="1" dirty="0" smtClean="0"/>
              <a:t/>
            </a:r>
            <a:br>
              <a:rPr lang="es-PE" sz="2400" b="1" dirty="0" smtClean="0"/>
            </a:br>
            <a:r>
              <a:rPr lang="es-PE" sz="2400" b="1" dirty="0"/>
              <a:t/>
            </a:r>
            <a:br>
              <a:rPr lang="es-PE" sz="2400" b="1" dirty="0"/>
            </a:br>
            <a:r>
              <a:rPr lang="es-PE" sz="2400" b="1" dirty="0" smtClean="0"/>
              <a:t/>
            </a:r>
            <a:br>
              <a:rPr lang="es-PE" sz="2400" b="1" dirty="0" smtClean="0"/>
            </a:br>
            <a:r>
              <a:rPr lang="es-PE" sz="2400" b="1" dirty="0"/>
              <a:t/>
            </a:r>
            <a:br>
              <a:rPr lang="es-PE" sz="2400" b="1" dirty="0"/>
            </a:br>
            <a:r>
              <a:rPr lang="es-PE" sz="2400" b="1" dirty="0" smtClean="0"/>
              <a:t>ALoSP</a:t>
            </a:r>
            <a:r>
              <a:rPr lang="es-PE" sz="2400" b="1" dirty="0"/>
              <a:t/>
            </a:r>
            <a:br>
              <a:rPr lang="es-PE" sz="2400" b="1" dirty="0"/>
            </a:br>
            <a:r>
              <a:rPr lang="es-PE" b="1" dirty="0"/>
              <a:t/>
            </a:r>
            <a:br>
              <a:rPr lang="es-PE" b="1" dirty="0"/>
            </a:br>
            <a:endParaRPr lang="es-PE" b="1" dirty="0"/>
          </a:p>
        </p:txBody>
      </p:sp>
    </p:spTree>
    <p:extLst>
      <p:ext uri="{BB962C8B-B14F-4D97-AF65-F5344CB8AC3E}">
        <p14:creationId xmlns:p14="http://schemas.microsoft.com/office/powerpoint/2010/main" val="4182825703"/>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132522" y="1312333"/>
            <a:ext cx="5446643" cy="2239250"/>
          </a:xfrm>
        </p:spPr>
        <p:txBody>
          <a:bodyPr>
            <a:noAutofit/>
          </a:bodyPr>
          <a:lstStyle/>
          <a:p>
            <a:pPr marL="238115" indent="-238115" algn="just">
              <a:buFont typeface="Arial" panose="020B0604020202020204" pitchFamily="34" charset="0"/>
              <a:buChar char="•"/>
            </a:pPr>
            <a:r>
              <a:rPr lang="es-PE" sz="1800" b="1" dirty="0"/>
              <a:t>El desempeño </a:t>
            </a:r>
            <a:r>
              <a:rPr lang="es-PE" sz="1800" b="1" dirty="0" smtClean="0"/>
              <a:t>de </a:t>
            </a:r>
            <a:r>
              <a:rPr lang="es-PE" sz="1800" b="1" dirty="0"/>
              <a:t>los proveedores de servicios </a:t>
            </a:r>
            <a:r>
              <a:rPr lang="es-PE" sz="1800" b="1" dirty="0" smtClean="0"/>
              <a:t>contribuye </a:t>
            </a:r>
            <a:r>
              <a:rPr lang="es-PE" sz="1800" b="1" dirty="0"/>
              <a:t>al ALoSP de un Estado</a:t>
            </a:r>
            <a:r>
              <a:rPr lang="es-PE" sz="1800" b="1" dirty="0" smtClean="0"/>
              <a:t>.</a:t>
            </a:r>
          </a:p>
          <a:p>
            <a:pPr algn="just"/>
            <a:endParaRPr lang="es-PE" sz="800" b="1" dirty="0" smtClean="0"/>
          </a:p>
          <a:p>
            <a:pPr marL="238115" indent="-238115" algn="just">
              <a:buFont typeface="Arial" panose="020B0604020202020204" pitchFamily="34" charset="0"/>
              <a:buChar char="•"/>
            </a:pPr>
            <a:r>
              <a:rPr lang="es-PE" sz="1800" b="1" dirty="0" smtClean="0"/>
              <a:t>Proporciona </a:t>
            </a:r>
            <a:r>
              <a:rPr lang="es-PE" sz="1800" b="1" dirty="0"/>
              <a:t>la medida entre los esfuerzos invertidos </a:t>
            </a:r>
            <a:r>
              <a:rPr lang="es-PE" sz="1800" b="1" dirty="0" smtClean="0"/>
              <a:t>en </a:t>
            </a:r>
            <a:r>
              <a:rPr lang="es-PE" sz="1800" b="1" dirty="0"/>
              <a:t>comparación con los logros alcanzados</a:t>
            </a:r>
            <a:r>
              <a:rPr lang="es-PE" sz="1800" b="1" dirty="0" smtClean="0"/>
              <a:t>.</a:t>
            </a:r>
          </a:p>
          <a:p>
            <a:pPr algn="just"/>
            <a:endParaRPr lang="es-PE" sz="800" b="1" dirty="0"/>
          </a:p>
        </p:txBody>
      </p:sp>
      <p:sp>
        <p:nvSpPr>
          <p:cNvPr id="4" name="Title 3"/>
          <p:cNvSpPr>
            <a:spLocks noGrp="1"/>
          </p:cNvSpPr>
          <p:nvPr>
            <p:ph type="ctrTitle"/>
          </p:nvPr>
        </p:nvSpPr>
        <p:spPr/>
        <p:txBody>
          <a:bodyPr/>
          <a:lstStyle/>
          <a:p>
            <a:r>
              <a:rPr lang="es-PE" sz="2400" b="1" dirty="0" smtClean="0"/>
              <a:t>ALoSP</a:t>
            </a:r>
            <a:br>
              <a:rPr lang="es-PE" sz="2400" b="1" dirty="0" smtClean="0"/>
            </a:br>
            <a:r>
              <a:rPr lang="es-PE" b="1" dirty="0"/>
              <a:t/>
            </a:r>
            <a:br>
              <a:rPr lang="es-PE" b="1" dirty="0"/>
            </a:br>
            <a:endParaRPr lang="es-PE" b="1" dirty="0"/>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401" r="28401"/>
          <a:stretch>
            <a:fillRect/>
          </a:stretch>
        </p:blipFill>
        <p:spPr>
          <a:xfrm>
            <a:off x="6137107" y="1566333"/>
            <a:ext cx="2483983" cy="3234532"/>
          </a:xfrm>
        </p:spPr>
      </p:pic>
    </p:spTree>
    <p:extLst>
      <p:ext uri="{BB962C8B-B14F-4D97-AF65-F5344CB8AC3E}">
        <p14:creationId xmlns:p14="http://schemas.microsoft.com/office/powerpoint/2010/main" val="110338444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1147762" y="356308"/>
            <a:ext cx="6803541" cy="4616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s-ES_tradnl" sz="2400" b="1" dirty="0" smtClean="0">
                <a:solidFill>
                  <a:schemeClr val="bg1"/>
                </a:solidFill>
                <a:latin typeface="Open Sans" charset="0"/>
                <a:cs typeface="Open Sans" charset="0"/>
              </a:rPr>
              <a:t>Safety performance indicators (SPIs)</a:t>
            </a:r>
            <a:endParaRPr lang="es-ES_tradnl" sz="2400" b="1" dirty="0">
              <a:solidFill>
                <a:schemeClr val="bg1"/>
              </a:solidFill>
              <a:latin typeface="Open Sans" charset="0"/>
              <a:cs typeface="Open Sans" charset="0"/>
            </a:endParaRPr>
          </a:p>
        </p:txBody>
      </p:sp>
      <p:pic>
        <p:nvPicPr>
          <p:cNvPr id="3" name="Imagen 2"/>
          <p:cNvPicPr>
            <a:picLocks noChangeAspect="1"/>
          </p:cNvPicPr>
          <p:nvPr/>
        </p:nvPicPr>
        <p:blipFill>
          <a:blip r:embed="rId2"/>
          <a:stretch>
            <a:fillRect/>
          </a:stretch>
        </p:blipFill>
        <p:spPr>
          <a:xfrm>
            <a:off x="1147762" y="1090615"/>
            <a:ext cx="6848475" cy="3676650"/>
          </a:xfrm>
          <a:prstGeom prst="rect">
            <a:avLst/>
          </a:prstGeom>
        </p:spPr>
      </p:pic>
    </p:spTree>
    <p:extLst>
      <p:ext uri="{BB962C8B-B14F-4D97-AF65-F5344CB8AC3E}">
        <p14:creationId xmlns:p14="http://schemas.microsoft.com/office/powerpoint/2010/main" val="12517917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p:cNvSpPr txBox="1">
            <a:spLocks/>
          </p:cNvSpPr>
          <p:nvPr/>
        </p:nvSpPr>
        <p:spPr>
          <a:xfrm>
            <a:off x="372967" y="998625"/>
            <a:ext cx="8301802" cy="1173075"/>
          </a:xfrm>
          <a:prstGeom prst="rect">
            <a:avLst/>
          </a:prstGeom>
          <a:solidFill>
            <a:schemeClr val="accent6"/>
          </a:solidFill>
        </p:spPr>
        <p:txBody>
          <a:bodyPr rtlCol="0" anchor="ctr">
            <a:noAutofit/>
          </a:bodyPr>
          <a:lstStyle>
            <a:lvl1pPr algn="l" defTabSz="457200" rtl="0" fontAlgn="base">
              <a:lnSpc>
                <a:spcPct val="120000"/>
              </a:lnSpc>
              <a:spcBef>
                <a:spcPct val="20000"/>
              </a:spcBef>
              <a:spcAft>
                <a:spcPct val="0"/>
              </a:spcAft>
              <a:buFont typeface="Arial" charset="0"/>
              <a:defRPr sz="700" kern="1200">
                <a:solidFill>
                  <a:schemeClr val="tx1"/>
                </a:solidFill>
                <a:latin typeface="Open Sans"/>
                <a:ea typeface="ＭＳ Ｐゴシック" charset="0"/>
                <a:cs typeface="Open Sans"/>
              </a:defRPr>
            </a:lvl1pPr>
            <a:lvl2pPr marL="628650" indent="-171450" algn="l" defTabSz="457200" rtl="0" fontAlgn="base">
              <a:spcBef>
                <a:spcPct val="20000"/>
              </a:spcBef>
              <a:spcAft>
                <a:spcPct val="0"/>
              </a:spcAft>
              <a:buFont typeface="Arial" charset="0"/>
              <a:buChar char="•"/>
              <a:defRPr sz="800" kern="1200">
                <a:solidFill>
                  <a:schemeClr val="tx1"/>
                </a:solidFill>
                <a:latin typeface="Helvetica"/>
                <a:ea typeface="ＭＳ Ｐゴシック" charset="0"/>
                <a:cs typeface="Helvetica"/>
              </a:defRPr>
            </a:lvl2pPr>
            <a:lvl3pPr marL="1085850" indent="-171450" algn="l" defTabSz="457200" rtl="0" fontAlgn="base">
              <a:spcBef>
                <a:spcPct val="20000"/>
              </a:spcBef>
              <a:spcAft>
                <a:spcPct val="0"/>
              </a:spcAft>
              <a:buFont typeface="Arial" charset="0"/>
              <a:buChar char="•"/>
              <a:defRPr sz="800" kern="1200">
                <a:solidFill>
                  <a:schemeClr val="tx1"/>
                </a:solidFill>
                <a:latin typeface="Helvetica"/>
                <a:ea typeface="Helvetica" charset="0"/>
                <a:cs typeface="Helvetica"/>
              </a:defRPr>
            </a:lvl3pPr>
            <a:lvl4pPr marL="1543050" indent="-171450" algn="l" defTabSz="457200" rtl="0" fontAlgn="base">
              <a:spcBef>
                <a:spcPct val="20000"/>
              </a:spcBef>
              <a:spcAft>
                <a:spcPct val="0"/>
              </a:spcAft>
              <a:buFont typeface="Arial" charset="0"/>
              <a:buChar char="•"/>
              <a:defRPr sz="800" kern="1200">
                <a:solidFill>
                  <a:schemeClr val="tx1"/>
                </a:solidFill>
                <a:latin typeface="Helvetica"/>
                <a:ea typeface="Helvetica" charset="0"/>
                <a:cs typeface="Helvetica"/>
              </a:defRPr>
            </a:lvl4pPr>
            <a:lvl5pPr marL="2000250" indent="-171450" algn="l" defTabSz="457200" rtl="0" fontAlgn="base">
              <a:spcBef>
                <a:spcPct val="20000"/>
              </a:spcBef>
              <a:spcAft>
                <a:spcPct val="0"/>
              </a:spcAft>
              <a:buFont typeface="Arial" charset="0"/>
              <a:buChar char="•"/>
              <a:defRPr sz="8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138" lvl="1" indent="4763" algn="just" fontAlgn="auto">
              <a:spcAft>
                <a:spcPts val="0"/>
              </a:spcAft>
              <a:buFont typeface="Arial"/>
              <a:buNone/>
              <a:defRPr/>
            </a:pPr>
            <a:r>
              <a:rPr lang="es-ES_tradnl" sz="2000" b="1" dirty="0" smtClean="0">
                <a:solidFill>
                  <a:srgbClr val="FFFF00"/>
                </a:solidFill>
              </a:rPr>
              <a:t>Parámetro</a:t>
            </a:r>
            <a:r>
              <a:rPr lang="es-ES_tradnl" sz="2000" dirty="0" smtClean="0">
                <a:solidFill>
                  <a:schemeClr val="bg1"/>
                </a:solidFill>
              </a:rPr>
              <a:t> de seguridad operacional </a:t>
            </a:r>
            <a:r>
              <a:rPr lang="es-ES_tradnl" sz="2000" b="1" dirty="0" smtClean="0">
                <a:solidFill>
                  <a:srgbClr val="FFFF00"/>
                </a:solidFill>
              </a:rPr>
              <a:t>basado </a:t>
            </a:r>
            <a:r>
              <a:rPr lang="es-ES_tradnl" sz="2000" b="1" dirty="0">
                <a:solidFill>
                  <a:srgbClr val="FFFF00"/>
                </a:solidFill>
              </a:rPr>
              <a:t>en datos</a:t>
            </a:r>
            <a:r>
              <a:rPr lang="es-ES_tradnl" sz="2000" dirty="0">
                <a:solidFill>
                  <a:schemeClr val="bg1"/>
                </a:solidFill>
              </a:rPr>
              <a:t>, que se utiliza para </a:t>
            </a:r>
            <a:r>
              <a:rPr lang="es-ES_tradnl" sz="2000" b="1" dirty="0">
                <a:solidFill>
                  <a:srgbClr val="FFFF00"/>
                </a:solidFill>
              </a:rPr>
              <a:t>observar y evaluar </a:t>
            </a:r>
            <a:r>
              <a:rPr lang="es-ES_tradnl" sz="2000" dirty="0">
                <a:solidFill>
                  <a:schemeClr val="bg1"/>
                </a:solidFill>
              </a:rPr>
              <a:t>el </a:t>
            </a:r>
            <a:r>
              <a:rPr lang="es-ES_tradnl" sz="2000" b="1" dirty="0">
                <a:solidFill>
                  <a:srgbClr val="FFFF00"/>
                </a:solidFill>
              </a:rPr>
              <a:t>rendimiento</a:t>
            </a:r>
            <a:r>
              <a:rPr lang="es-ES_tradnl" sz="2000" dirty="0">
                <a:solidFill>
                  <a:schemeClr val="bg1"/>
                </a:solidFill>
              </a:rPr>
              <a:t> en materia de seguridad operacional</a:t>
            </a:r>
            <a:r>
              <a:rPr lang="es-ES_tradnl" sz="2000" dirty="0" smtClean="0">
                <a:solidFill>
                  <a:schemeClr val="bg1"/>
                </a:solidFill>
              </a:rPr>
              <a:t>.</a:t>
            </a:r>
            <a:endParaRPr lang="es-ES_tradnl" sz="2000" i="1" dirty="0">
              <a:solidFill>
                <a:schemeClr val="bg1"/>
              </a:solidFill>
              <a:latin typeface="Georgia"/>
              <a:ea typeface="+mn-ea"/>
              <a:cs typeface="Georgia"/>
            </a:endParaRPr>
          </a:p>
        </p:txBody>
      </p:sp>
      <p:pic>
        <p:nvPicPr>
          <p:cNvPr id="5" name="Marcador de posición de imagen 3" descr="635422705876487539_indica.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340" b="37614"/>
          <a:stretch>
            <a:fillRect/>
          </a:stretch>
        </p:blipFill>
        <p:spPr>
          <a:xfrm>
            <a:off x="481262" y="2346161"/>
            <a:ext cx="8662737" cy="3111664"/>
          </a:xfrm>
        </p:spPr>
      </p:pic>
      <p:sp>
        <p:nvSpPr>
          <p:cNvPr id="6" name="TextBox 8"/>
          <p:cNvSpPr txBox="1">
            <a:spLocks noChangeArrowheads="1"/>
          </p:cNvSpPr>
          <p:nvPr/>
        </p:nvSpPr>
        <p:spPr bwMode="auto">
          <a:xfrm>
            <a:off x="372966" y="356308"/>
            <a:ext cx="2815402" cy="4616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_tradnl" sz="2400" b="1" dirty="0" smtClean="0">
                <a:solidFill>
                  <a:schemeClr val="bg1"/>
                </a:solidFill>
                <a:latin typeface="Open Sans" charset="0"/>
                <a:cs typeface="Open Sans" charset="0"/>
              </a:rPr>
              <a:t>¿Qué es un SPI?</a:t>
            </a:r>
            <a:endParaRPr lang="es-ES_tradnl" sz="2400" b="1" dirty="0">
              <a:solidFill>
                <a:schemeClr val="bg1"/>
              </a:solidFill>
              <a:latin typeface="Open Sans" charset="0"/>
              <a:cs typeface="Open Sans" charset="0"/>
            </a:endParaRPr>
          </a:p>
        </p:txBody>
      </p:sp>
    </p:spTree>
    <p:extLst>
      <p:ext uri="{BB962C8B-B14F-4D97-AF65-F5344CB8AC3E}">
        <p14:creationId xmlns:p14="http://schemas.microsoft.com/office/powerpoint/2010/main" val="14624148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250" fill="hold"/>
                                        <p:tgtEl>
                                          <p:spTgt spid="8"/>
                                        </p:tgtEl>
                                        <p:attrNameLst>
                                          <p:attrName>ppt_w</p:attrName>
                                        </p:attrNameLst>
                                      </p:cBhvr>
                                      <p:tavLst>
                                        <p:tav tm="0">
                                          <p:val>
                                            <p:fltVal val="0"/>
                                          </p:val>
                                        </p:tav>
                                        <p:tav tm="100000">
                                          <p:val>
                                            <p:strVal val="#ppt_w"/>
                                          </p:val>
                                        </p:tav>
                                      </p:tavLst>
                                    </p:anim>
                                    <p:anim calcmode="lin" valueType="num">
                                      <p:cBhvr>
                                        <p:cTn id="13" dur="1250" fill="hold"/>
                                        <p:tgtEl>
                                          <p:spTgt spid="8"/>
                                        </p:tgtEl>
                                        <p:attrNameLst>
                                          <p:attrName>ppt_h</p:attrName>
                                        </p:attrNameLst>
                                      </p:cBhvr>
                                      <p:tavLst>
                                        <p:tav tm="0">
                                          <p:val>
                                            <p:fltVal val="0"/>
                                          </p:val>
                                        </p:tav>
                                        <p:tav tm="100000">
                                          <p:val>
                                            <p:strVal val="#ppt_h"/>
                                          </p:val>
                                        </p:tav>
                                      </p:tavLst>
                                    </p:anim>
                                    <p:animEffect transition="in" filter="fade">
                                      <p:cBhvr>
                                        <p:cTn id="14" dur="12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250" fill="hold"/>
                                        <p:tgtEl>
                                          <p:spTgt spid="5"/>
                                        </p:tgtEl>
                                        <p:attrNameLst>
                                          <p:attrName>ppt_w</p:attrName>
                                        </p:attrNameLst>
                                      </p:cBhvr>
                                      <p:tavLst>
                                        <p:tav tm="0">
                                          <p:val>
                                            <p:fltVal val="0"/>
                                          </p:val>
                                        </p:tav>
                                        <p:tav tm="100000">
                                          <p:val>
                                            <p:strVal val="#ppt_w"/>
                                          </p:val>
                                        </p:tav>
                                      </p:tavLst>
                                    </p:anim>
                                    <p:anim calcmode="lin" valueType="num">
                                      <p:cBhvr>
                                        <p:cTn id="20" dur="1250" fill="hold"/>
                                        <p:tgtEl>
                                          <p:spTgt spid="5"/>
                                        </p:tgtEl>
                                        <p:attrNameLst>
                                          <p:attrName>ppt_h</p:attrName>
                                        </p:attrNameLst>
                                      </p:cBhvr>
                                      <p:tavLst>
                                        <p:tav tm="0">
                                          <p:val>
                                            <p:fltVal val="0"/>
                                          </p:val>
                                        </p:tav>
                                        <p:tav tm="100000">
                                          <p:val>
                                            <p:strVal val="#ppt_h"/>
                                          </p:val>
                                        </p:tav>
                                      </p:tavLst>
                                    </p:anim>
                                    <p:animEffect transition="in" filter="fade">
                                      <p:cBhvr>
                                        <p:cTn id="2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415924" y="1329765"/>
            <a:ext cx="8429251" cy="2099235"/>
          </a:xfrm>
        </p:spPr>
        <p:txBody>
          <a:bodyPr>
            <a:noAutofit/>
          </a:bodyPr>
          <a:lstStyle/>
          <a:p>
            <a:pPr>
              <a:lnSpc>
                <a:spcPct val="100000"/>
              </a:lnSpc>
              <a:spcBef>
                <a:spcPts val="0"/>
              </a:spcBef>
            </a:pPr>
            <a:r>
              <a:rPr lang="es-PE" sz="2400" b="1" i="1" u="sng" dirty="0"/>
              <a:t>Indicadores de alto impacto</a:t>
            </a:r>
            <a:r>
              <a:rPr lang="es-PE" sz="2400" b="1" i="1" dirty="0"/>
              <a:t>. </a:t>
            </a:r>
            <a:r>
              <a:rPr lang="es-PE" sz="2400" i="1" dirty="0" smtClean="0"/>
              <a:t>SPIs</a:t>
            </a:r>
            <a:r>
              <a:rPr lang="es-PE" sz="2400" dirty="0" smtClean="0"/>
              <a:t> </a:t>
            </a:r>
            <a:r>
              <a:rPr lang="es-PE" sz="2400" dirty="0"/>
              <a:t>relacionados con </a:t>
            </a:r>
            <a:r>
              <a:rPr lang="es-PE" sz="2400" dirty="0" smtClean="0"/>
              <a:t>el control </a:t>
            </a:r>
            <a:r>
              <a:rPr lang="es-PE" sz="2400" dirty="0"/>
              <a:t>y la medición de sucesos de alto impacto, </a:t>
            </a:r>
            <a:r>
              <a:rPr lang="es-PE" sz="2400" b="1" dirty="0">
                <a:solidFill>
                  <a:srgbClr val="C00000"/>
                </a:solidFill>
              </a:rPr>
              <a:t>como accidentes o incidentes graves</a:t>
            </a:r>
            <a:r>
              <a:rPr lang="es-PE" sz="2400" dirty="0"/>
              <a:t>. A menudo, los </a:t>
            </a:r>
            <a:r>
              <a:rPr lang="es-PE" sz="2400" dirty="0" smtClean="0"/>
              <a:t>indicadores </a:t>
            </a:r>
            <a:r>
              <a:rPr lang="en-US" sz="2400" dirty="0" smtClean="0"/>
              <a:t>de </a:t>
            </a:r>
            <a:r>
              <a:rPr lang="en-US" sz="2400" dirty="0"/>
              <a:t>alto impacto se conocen como </a:t>
            </a:r>
            <a:r>
              <a:rPr lang="en-US" sz="2400" b="1" dirty="0"/>
              <a:t>indicadores reactivos</a:t>
            </a:r>
            <a:r>
              <a:rPr lang="en-US" sz="2400" dirty="0" smtClean="0"/>
              <a:t>.</a:t>
            </a:r>
            <a:endParaRPr lang="es-PE" sz="2400" dirty="0" smtClean="0"/>
          </a:p>
        </p:txBody>
      </p:sp>
      <p:sp>
        <p:nvSpPr>
          <p:cNvPr id="126978" name="Title 2"/>
          <p:cNvSpPr>
            <a:spLocks noGrp="1"/>
          </p:cNvSpPr>
          <p:nvPr>
            <p:ph type="ctrTitle"/>
          </p:nvPr>
        </p:nvSpPr>
        <p:spPr>
          <a:xfrm>
            <a:off x="415925" y="100081"/>
            <a:ext cx="1954213" cy="1114425"/>
          </a:xfrm>
        </p:spPr>
        <p:txBody>
          <a:bodyPr/>
          <a:lstStyle/>
          <a:p>
            <a:r>
              <a:rPr lang="es-ES_tradnl" sz="2000" b="1" dirty="0" smtClean="0">
                <a:solidFill>
                  <a:schemeClr val="bg1"/>
                </a:solidFill>
                <a:latin typeface="Open Sans" charset="0"/>
              </a:rPr>
              <a:t>Definiciones</a:t>
            </a:r>
            <a:br>
              <a:rPr lang="es-ES_tradnl" sz="2000" b="1" dirty="0" smtClean="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endParaRPr lang="es-ES_tradnl" dirty="0">
              <a:ln>
                <a:solidFill>
                  <a:schemeClr val="bg1"/>
                </a:solidFill>
              </a:ln>
              <a:solidFill>
                <a:srgbClr val="008000"/>
              </a:solidFill>
              <a:latin typeface="Open Sans"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3243260"/>
            <a:ext cx="4357687" cy="220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911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7" dur="500"/>
                                        <p:tgtEl>
                                          <p:spTgt spid="1269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415924" y="1329764"/>
            <a:ext cx="8429251" cy="3242235"/>
          </a:xfrm>
        </p:spPr>
        <p:txBody>
          <a:bodyPr>
            <a:noAutofit/>
          </a:bodyPr>
          <a:lstStyle/>
          <a:p>
            <a:pPr>
              <a:lnSpc>
                <a:spcPct val="100000"/>
              </a:lnSpc>
              <a:spcBef>
                <a:spcPts val="0"/>
              </a:spcBef>
            </a:pPr>
            <a:r>
              <a:rPr lang="es-PE" sz="2400" b="1" i="1" u="sng" dirty="0"/>
              <a:t>Indicadores de bajo impacto</a:t>
            </a:r>
            <a:r>
              <a:rPr lang="es-PE" sz="2400" b="1" i="1" dirty="0"/>
              <a:t>. </a:t>
            </a:r>
            <a:r>
              <a:rPr lang="es-PE" sz="2400" i="1" dirty="0" smtClean="0"/>
              <a:t>SPIs</a:t>
            </a:r>
            <a:r>
              <a:rPr lang="es-PE" sz="2400" dirty="0" smtClean="0"/>
              <a:t> </a:t>
            </a:r>
            <a:r>
              <a:rPr lang="es-PE" sz="2400" dirty="0"/>
              <a:t>relacionados con </a:t>
            </a:r>
            <a:r>
              <a:rPr lang="es-PE" sz="2400" dirty="0" smtClean="0"/>
              <a:t>el control </a:t>
            </a:r>
            <a:r>
              <a:rPr lang="es-PE" sz="2400" dirty="0"/>
              <a:t>y la medición de sucesos, eventos o actividades de bajo impacto, como </a:t>
            </a:r>
            <a:r>
              <a:rPr lang="es-PE" sz="2400" b="1" dirty="0">
                <a:solidFill>
                  <a:srgbClr val="C00000"/>
                </a:solidFill>
              </a:rPr>
              <a:t>incidentes, hallazgos que </a:t>
            </a:r>
            <a:r>
              <a:rPr lang="es-PE" sz="2400" b="1" dirty="0" smtClean="0">
                <a:solidFill>
                  <a:srgbClr val="C00000"/>
                </a:solidFill>
              </a:rPr>
              <a:t>no cumplen </a:t>
            </a:r>
            <a:r>
              <a:rPr lang="es-PE" sz="2400" b="1" dirty="0">
                <a:solidFill>
                  <a:srgbClr val="C00000"/>
                </a:solidFill>
              </a:rPr>
              <a:t>las normas o irregularidades</a:t>
            </a:r>
            <a:r>
              <a:rPr lang="es-PE" sz="2400" dirty="0"/>
              <a:t>. Los indicadores de bajo impacto se conocen a menudo como </a:t>
            </a:r>
            <a:r>
              <a:rPr lang="es-PE" sz="2400" dirty="0" smtClean="0"/>
              <a:t>indicadores </a:t>
            </a:r>
            <a:r>
              <a:rPr lang="en-US" sz="2400" b="1" dirty="0" smtClean="0"/>
              <a:t>proactivos</a:t>
            </a:r>
            <a:r>
              <a:rPr lang="en-US" sz="2400" dirty="0" smtClean="0"/>
              <a:t>.</a:t>
            </a:r>
            <a:endParaRPr lang="es-PE" sz="2400" dirty="0" smtClean="0"/>
          </a:p>
        </p:txBody>
      </p:sp>
      <p:sp>
        <p:nvSpPr>
          <p:cNvPr id="126978" name="Title 2"/>
          <p:cNvSpPr>
            <a:spLocks noGrp="1"/>
          </p:cNvSpPr>
          <p:nvPr>
            <p:ph type="ctrTitle"/>
          </p:nvPr>
        </p:nvSpPr>
        <p:spPr>
          <a:xfrm>
            <a:off x="415925" y="100081"/>
            <a:ext cx="1954213" cy="1114425"/>
          </a:xfrm>
        </p:spPr>
        <p:txBody>
          <a:bodyPr/>
          <a:lstStyle/>
          <a:p>
            <a:r>
              <a:rPr lang="es-ES_tradnl" sz="2000" b="1" dirty="0" smtClean="0">
                <a:solidFill>
                  <a:schemeClr val="bg1"/>
                </a:solidFill>
                <a:latin typeface="Open Sans" charset="0"/>
              </a:rPr>
              <a:t>Definiciones</a:t>
            </a:r>
            <a:br>
              <a:rPr lang="es-ES_tradnl" sz="2000" b="1" dirty="0" smtClean="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endParaRPr lang="es-ES_tradnl" dirty="0">
              <a:ln>
                <a:solidFill>
                  <a:schemeClr val="bg1"/>
                </a:solidFill>
              </a:ln>
              <a:solidFill>
                <a:srgbClr val="008000"/>
              </a:solidFill>
              <a:latin typeface="Open Sans" charset="0"/>
            </a:endParaRPr>
          </a:p>
        </p:txBody>
      </p:sp>
    </p:spTree>
    <p:extLst>
      <p:ext uri="{BB962C8B-B14F-4D97-AF65-F5344CB8AC3E}">
        <p14:creationId xmlns:p14="http://schemas.microsoft.com/office/powerpoint/2010/main" val="22384237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7" dur="500"/>
                                        <p:tgtEl>
                                          <p:spTgt spid="1269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880"/>
            <a:ext cx="2186609" cy="1113656"/>
          </a:xfrm>
        </p:spPr>
        <p:txBody>
          <a:bodyPr/>
          <a:lstStyle/>
          <a:p>
            <a:r>
              <a:rPr lang="es-PE" sz="2000" b="1" dirty="0"/>
              <a:t>Indicadores </a:t>
            </a:r>
            <a:r>
              <a:rPr lang="es-PE" sz="2000" b="1" dirty="0" smtClean="0"/>
              <a:t>“de resultados” y “avanzados”</a:t>
            </a:r>
            <a:endParaRPr lang="es-PE" sz="2000" b="1" dirty="0"/>
          </a:p>
        </p:txBody>
      </p:sp>
      <p:graphicFrame>
        <p:nvGraphicFramePr>
          <p:cNvPr id="3" name="Diagram 2"/>
          <p:cNvGraphicFramePr/>
          <p:nvPr>
            <p:extLst>
              <p:ext uri="{D42A27DB-BD31-4B8C-83A1-F6EECF244321}">
                <p14:modId xmlns:p14="http://schemas.microsoft.com/office/powerpoint/2010/main" val="2741782211"/>
              </p:ext>
            </p:extLst>
          </p:nvPr>
        </p:nvGraphicFramePr>
        <p:xfrm>
          <a:off x="0" y="1232744"/>
          <a:ext cx="3723861" cy="404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p:cNvSpPr txBox="1">
            <a:spLocks noChangeArrowheads="1"/>
          </p:cNvSpPr>
          <p:nvPr/>
        </p:nvSpPr>
        <p:spPr bwMode="auto">
          <a:xfrm>
            <a:off x="2902231" y="1737883"/>
            <a:ext cx="1401229" cy="926407"/>
          </a:xfrm>
          <a:prstGeom prst="rect">
            <a:avLst/>
          </a:prstGeom>
          <a:solidFill>
            <a:srgbClr val="FFFFFF"/>
          </a:solidFill>
          <a:ln w="9525">
            <a:noFill/>
            <a:miter lim="800000"/>
            <a:headEnd/>
            <a:tailEnd/>
          </a:ln>
        </p:spPr>
        <p:txBody>
          <a:bodyPr rot="0" vert="horz" wrap="square" lIns="76200" tIns="38100" rIns="76200" bIns="38100" anchor="t" anchorCtr="0">
            <a:spAutoFit/>
          </a:bodyPr>
          <a:lstStyle/>
          <a:p>
            <a:pPr algn="ctr">
              <a:lnSpc>
                <a:spcPct val="115000"/>
              </a:lnSpc>
              <a:spcBef>
                <a:spcPts val="0"/>
              </a:spcBef>
              <a:spcAft>
                <a:spcPts val="0"/>
              </a:spcAft>
            </a:pPr>
            <a:r>
              <a:rPr lang="es-PE" sz="1600" b="1" dirty="0" smtClean="0">
                <a:solidFill>
                  <a:schemeClr val="accent5">
                    <a:lumMod val="75000"/>
                  </a:schemeClr>
                </a:solidFill>
                <a:latin typeface="Calibri"/>
                <a:ea typeface="Calibri"/>
                <a:cs typeface="Times New Roman"/>
              </a:rPr>
              <a:t>Indicadores “de resultados / lagging”</a:t>
            </a:r>
          </a:p>
        </p:txBody>
      </p:sp>
      <p:sp>
        <p:nvSpPr>
          <p:cNvPr id="5" name="Text Box 2"/>
          <p:cNvSpPr txBox="1">
            <a:spLocks noChangeArrowheads="1"/>
          </p:cNvSpPr>
          <p:nvPr/>
        </p:nvSpPr>
        <p:spPr bwMode="auto">
          <a:xfrm>
            <a:off x="4476497" y="159027"/>
            <a:ext cx="4044653" cy="2213028"/>
          </a:xfrm>
          <a:prstGeom prst="rect">
            <a:avLst/>
          </a:prstGeom>
          <a:solidFill>
            <a:srgbClr val="FFFFFF"/>
          </a:solidFill>
          <a:ln w="9525">
            <a:noFill/>
            <a:miter lim="800000"/>
            <a:headEnd/>
            <a:tailEnd/>
          </a:ln>
        </p:spPr>
        <p:txBody>
          <a:bodyPr rot="0" vert="horz" wrap="square" lIns="76200" tIns="38100" rIns="76200" bIns="38100" anchor="t" anchorCtr="0">
            <a:noAutofit/>
          </a:bodyPr>
          <a:lstStyle/>
          <a:p>
            <a:pPr marL="195784" indent="-243407">
              <a:lnSpc>
                <a:spcPct val="115000"/>
              </a:lnSpc>
              <a:spcBef>
                <a:spcPts val="0"/>
              </a:spcBef>
              <a:spcAft>
                <a:spcPts val="0"/>
              </a:spcAft>
              <a:buFont typeface="Calibri" panose="020F0502020204030204" pitchFamily="34" charset="0"/>
              <a:buChar char="–"/>
            </a:pPr>
            <a:r>
              <a:rPr lang="es-PE" sz="1400" b="1" u="sng" dirty="0" smtClean="0">
                <a:solidFill>
                  <a:schemeClr val="accent5">
                    <a:lumMod val="75000"/>
                  </a:schemeClr>
                </a:solidFill>
                <a:latin typeface="Calibri"/>
                <a:ea typeface="Calibri"/>
                <a:cs typeface="Times New Roman"/>
              </a:rPr>
              <a:t>Alto impacto / poca probabilidad</a:t>
            </a:r>
          </a:p>
          <a:p>
            <a:pPr marL="195784" indent="-243407">
              <a:lnSpc>
                <a:spcPct val="115000"/>
              </a:lnSpc>
              <a:spcBef>
                <a:spcPts val="0"/>
              </a:spcBef>
              <a:spcAft>
                <a:spcPts val="0"/>
              </a:spcAft>
              <a:buFont typeface="Calibri" panose="020F0502020204030204" pitchFamily="34" charset="0"/>
              <a:buChar char="–"/>
            </a:pPr>
            <a:r>
              <a:rPr lang="es-PE" sz="1400" b="1" dirty="0" smtClean="0">
                <a:latin typeface="Calibri"/>
                <a:ea typeface="Calibri"/>
                <a:cs typeface="Times New Roman"/>
              </a:rPr>
              <a:t>Accidentes</a:t>
            </a:r>
            <a:r>
              <a:rPr lang="es-PE" sz="1400" b="1" dirty="0">
                <a:latin typeface="Calibri"/>
                <a:ea typeface="Calibri"/>
                <a:cs typeface="Times New Roman"/>
              </a:rPr>
              <a:t>. Número por movimientos de aeronaves:</a:t>
            </a:r>
          </a:p>
          <a:p>
            <a:pPr marL="338653" indent="-148161">
              <a:lnSpc>
                <a:spcPct val="115000"/>
              </a:lnSpc>
              <a:spcBef>
                <a:spcPts val="0"/>
              </a:spcBef>
              <a:spcAft>
                <a:spcPts val="0"/>
              </a:spcAft>
              <a:buFont typeface="Arial"/>
              <a:buChar char="•"/>
            </a:pPr>
            <a:r>
              <a:rPr lang="es-PE" sz="1400" b="1" dirty="0">
                <a:latin typeface="Calibri"/>
                <a:ea typeface="Calibri"/>
                <a:cs typeface="Times New Roman"/>
              </a:rPr>
              <a:t>Colisiones </a:t>
            </a:r>
            <a:r>
              <a:rPr lang="es-PE" sz="1400" b="1" dirty="0" smtClean="0">
                <a:latin typeface="Calibri"/>
                <a:ea typeface="Calibri"/>
                <a:cs typeface="Times New Roman"/>
              </a:rPr>
              <a:t>en vuelo</a:t>
            </a:r>
            <a:endParaRPr lang="es-PE" sz="1400" b="1" dirty="0">
              <a:latin typeface="Calibri"/>
              <a:ea typeface="Calibri"/>
              <a:cs typeface="Times New Roman"/>
            </a:endParaRPr>
          </a:p>
          <a:p>
            <a:pPr marL="338653" indent="-148161">
              <a:lnSpc>
                <a:spcPct val="115000"/>
              </a:lnSpc>
              <a:spcBef>
                <a:spcPts val="0"/>
              </a:spcBef>
              <a:spcAft>
                <a:spcPts val="0"/>
              </a:spcAft>
              <a:buFont typeface="Arial"/>
              <a:buChar char="•"/>
            </a:pPr>
            <a:r>
              <a:rPr lang="es-PE" sz="1400" b="1" dirty="0">
                <a:latin typeface="Calibri"/>
                <a:ea typeface="Calibri"/>
                <a:cs typeface="Times New Roman"/>
              </a:rPr>
              <a:t>CFITs</a:t>
            </a:r>
          </a:p>
          <a:p>
            <a:pPr marL="338653" indent="-148161">
              <a:lnSpc>
                <a:spcPct val="115000"/>
              </a:lnSpc>
              <a:spcBef>
                <a:spcPts val="0"/>
              </a:spcBef>
              <a:spcAft>
                <a:spcPts val="0"/>
              </a:spcAft>
              <a:buFont typeface="Arial"/>
              <a:buChar char="•"/>
            </a:pPr>
            <a:r>
              <a:rPr lang="es-PE" sz="1400" b="1" dirty="0">
                <a:latin typeface="Calibri"/>
                <a:ea typeface="Calibri"/>
                <a:cs typeface="Times New Roman"/>
              </a:rPr>
              <a:t>Colisiones en tierra</a:t>
            </a:r>
          </a:p>
          <a:p>
            <a:pPr marL="190492" indent="-238115">
              <a:lnSpc>
                <a:spcPct val="115000"/>
              </a:lnSpc>
              <a:spcBef>
                <a:spcPts val="0"/>
              </a:spcBef>
              <a:spcAft>
                <a:spcPts val="0"/>
              </a:spcAft>
              <a:buFont typeface="Calibri" panose="020F0502020204030204" pitchFamily="34" charset="0"/>
              <a:buChar char="–"/>
            </a:pPr>
            <a:r>
              <a:rPr lang="es-PE" sz="1400" b="1" dirty="0">
                <a:latin typeface="Calibri"/>
                <a:ea typeface="Calibri"/>
                <a:cs typeface="Times New Roman"/>
              </a:rPr>
              <a:t>Incidentes. Número por movimiento de aviones:</a:t>
            </a:r>
          </a:p>
          <a:p>
            <a:pPr marL="338653" indent="-148161">
              <a:lnSpc>
                <a:spcPct val="115000"/>
              </a:lnSpc>
              <a:spcBef>
                <a:spcPts val="0"/>
              </a:spcBef>
              <a:spcAft>
                <a:spcPts val="0"/>
              </a:spcAft>
              <a:buFont typeface="Arial"/>
              <a:buChar char="•"/>
            </a:pPr>
            <a:r>
              <a:rPr lang="es-PE" sz="1400" b="1" dirty="0">
                <a:latin typeface="Calibri"/>
                <a:ea typeface="Calibri"/>
                <a:cs typeface="Times New Roman"/>
              </a:rPr>
              <a:t>Infringir la separación minima</a:t>
            </a:r>
          </a:p>
          <a:p>
            <a:pPr marL="338653" indent="-148161">
              <a:lnSpc>
                <a:spcPct val="115000"/>
              </a:lnSpc>
              <a:spcBef>
                <a:spcPts val="0"/>
              </a:spcBef>
              <a:spcAft>
                <a:spcPts val="833"/>
              </a:spcAft>
              <a:buFont typeface="Arial"/>
              <a:buChar char="•"/>
            </a:pPr>
            <a:r>
              <a:rPr lang="es-PE" sz="1400" b="1" dirty="0">
                <a:latin typeface="Calibri"/>
                <a:ea typeface="Calibri"/>
                <a:cs typeface="Times New Roman"/>
              </a:rPr>
              <a:t>Incursiones en la pista</a:t>
            </a:r>
          </a:p>
        </p:txBody>
      </p:sp>
      <p:sp>
        <p:nvSpPr>
          <p:cNvPr id="6" name="Text Box 2"/>
          <p:cNvSpPr txBox="1">
            <a:spLocks noChangeArrowheads="1"/>
          </p:cNvSpPr>
          <p:nvPr/>
        </p:nvSpPr>
        <p:spPr bwMode="auto">
          <a:xfrm>
            <a:off x="4476498" y="2450349"/>
            <a:ext cx="1441232" cy="1315745"/>
          </a:xfrm>
          <a:prstGeom prst="rect">
            <a:avLst/>
          </a:prstGeom>
          <a:solidFill>
            <a:srgbClr val="FFFFFF"/>
          </a:solidFill>
          <a:ln w="9525">
            <a:noFill/>
            <a:miter lim="800000"/>
            <a:headEnd/>
            <a:tailEnd/>
          </a:ln>
        </p:spPr>
        <p:txBody>
          <a:bodyPr rot="0" vert="horz" wrap="square" lIns="76200" tIns="38100" rIns="76200" bIns="38100" anchor="t" anchorCtr="0">
            <a:spAutoFit/>
          </a:bodyPr>
          <a:lstStyle/>
          <a:p>
            <a:pPr algn="ctr">
              <a:lnSpc>
                <a:spcPct val="115000"/>
              </a:lnSpc>
              <a:spcBef>
                <a:spcPts val="0"/>
              </a:spcBef>
              <a:spcAft>
                <a:spcPts val="0"/>
              </a:spcAft>
            </a:pPr>
            <a:r>
              <a:rPr lang="es-PE" sz="1400" b="1" u="sng" dirty="0" smtClean="0">
                <a:solidFill>
                  <a:schemeClr val="accent5">
                    <a:lumMod val="75000"/>
                  </a:schemeClr>
                </a:solidFill>
                <a:latin typeface="Calibri"/>
                <a:ea typeface="Calibri"/>
                <a:cs typeface="Times New Roman"/>
              </a:rPr>
              <a:t>Bajo impacto </a:t>
            </a:r>
            <a:r>
              <a:rPr lang="es-PE" sz="1400" b="1" dirty="0" smtClean="0">
                <a:solidFill>
                  <a:schemeClr val="accent5">
                    <a:lumMod val="75000"/>
                  </a:schemeClr>
                </a:solidFill>
                <a:latin typeface="Calibri"/>
                <a:ea typeface="Calibri"/>
                <a:cs typeface="Times New Roman"/>
              </a:rPr>
              <a:t>/Alta probabilidad</a:t>
            </a:r>
          </a:p>
          <a:p>
            <a:pPr algn="ctr">
              <a:lnSpc>
                <a:spcPct val="115000"/>
              </a:lnSpc>
              <a:spcBef>
                <a:spcPts val="0"/>
              </a:spcBef>
              <a:spcAft>
                <a:spcPts val="0"/>
              </a:spcAft>
            </a:pPr>
            <a:r>
              <a:rPr lang="es-PE" sz="1400" b="1" dirty="0" smtClean="0">
                <a:solidFill>
                  <a:schemeClr val="accent5">
                    <a:lumMod val="75000"/>
                  </a:schemeClr>
                </a:solidFill>
                <a:latin typeface="Calibri"/>
                <a:ea typeface="Calibri"/>
                <a:cs typeface="Times New Roman"/>
              </a:rPr>
              <a:t>Evento</a:t>
            </a:r>
            <a:endParaRPr lang="es-PE" sz="1400" dirty="0">
              <a:solidFill>
                <a:schemeClr val="accent5">
                  <a:lumMod val="75000"/>
                </a:schemeClr>
              </a:solidFill>
              <a:latin typeface="Calibri"/>
              <a:ea typeface="Calibri"/>
              <a:cs typeface="Times New Roman"/>
            </a:endParaRPr>
          </a:p>
          <a:p>
            <a:pPr algn="ctr">
              <a:lnSpc>
                <a:spcPct val="115000"/>
              </a:lnSpc>
              <a:spcBef>
                <a:spcPts val="0"/>
              </a:spcBef>
              <a:spcAft>
                <a:spcPts val="0"/>
              </a:spcAft>
            </a:pPr>
            <a:r>
              <a:rPr lang="es-PE" sz="1400" b="1" dirty="0">
                <a:solidFill>
                  <a:schemeClr val="accent5">
                    <a:lumMod val="75000"/>
                  </a:schemeClr>
                </a:solidFill>
                <a:latin typeface="Calibri"/>
                <a:ea typeface="Calibri"/>
                <a:cs typeface="Times New Roman"/>
              </a:rPr>
              <a:t>precursor</a:t>
            </a:r>
            <a:endParaRPr lang="es-PE" sz="1400" dirty="0">
              <a:solidFill>
                <a:schemeClr val="accent5">
                  <a:lumMod val="75000"/>
                </a:schemeClr>
              </a:solidFill>
              <a:latin typeface="Calibri"/>
              <a:ea typeface="Calibri"/>
              <a:cs typeface="Times New Roman"/>
            </a:endParaRPr>
          </a:p>
        </p:txBody>
      </p:sp>
      <p:sp>
        <p:nvSpPr>
          <p:cNvPr id="7" name="Text Box 2"/>
          <p:cNvSpPr txBox="1">
            <a:spLocks noChangeArrowheads="1"/>
          </p:cNvSpPr>
          <p:nvPr/>
        </p:nvSpPr>
        <p:spPr bwMode="auto">
          <a:xfrm>
            <a:off x="5846937" y="2372054"/>
            <a:ext cx="3058524" cy="1493841"/>
          </a:xfrm>
          <a:prstGeom prst="rect">
            <a:avLst/>
          </a:prstGeom>
          <a:solidFill>
            <a:srgbClr val="FFFFFF"/>
          </a:solidFill>
          <a:ln w="9525">
            <a:noFill/>
            <a:miter lim="800000"/>
            <a:headEnd/>
            <a:tailEnd/>
          </a:ln>
        </p:spPr>
        <p:txBody>
          <a:bodyPr rot="0" vert="horz" wrap="square" lIns="76200" tIns="38100" rIns="76200" bIns="38100" anchor="t" anchorCtr="0">
            <a:noAutofit/>
          </a:bodyPr>
          <a:lstStyle/>
          <a:p>
            <a:pPr marL="190492" indent="-190492" algn="just">
              <a:lnSpc>
                <a:spcPct val="115000"/>
              </a:lnSpc>
              <a:spcBef>
                <a:spcPts val="0"/>
              </a:spcBef>
              <a:spcAft>
                <a:spcPts val="0"/>
              </a:spcAft>
              <a:buFont typeface="Arial" panose="020B0604020202020204" pitchFamily="34" charset="0"/>
              <a:buChar char="•"/>
            </a:pPr>
            <a:r>
              <a:rPr lang="es-PE" sz="1400" b="1" dirty="0">
                <a:latin typeface="Calibri"/>
                <a:ea typeface="Calibri"/>
                <a:cs typeface="Times New Roman"/>
              </a:rPr>
              <a:t>Número de fallas técnicas con impacto operacional</a:t>
            </a:r>
          </a:p>
          <a:p>
            <a:pPr marL="190492" indent="-190492" algn="just">
              <a:lnSpc>
                <a:spcPct val="115000"/>
              </a:lnSpc>
              <a:spcBef>
                <a:spcPts val="0"/>
              </a:spcBef>
              <a:spcAft>
                <a:spcPts val="0"/>
              </a:spcAft>
              <a:buFont typeface="Arial" panose="020B0604020202020204" pitchFamily="34" charset="0"/>
              <a:buChar char="•"/>
            </a:pPr>
            <a:r>
              <a:rPr lang="es-PE" sz="1400" b="1" dirty="0">
                <a:latin typeface="Calibri"/>
                <a:ea typeface="Calibri"/>
                <a:cs typeface="Times New Roman"/>
              </a:rPr>
              <a:t>Número de códigos de </a:t>
            </a:r>
            <a:r>
              <a:rPr lang="es-PE" sz="1400" b="1" dirty="0" smtClean="0">
                <a:latin typeface="Calibri"/>
                <a:ea typeface="Calibri"/>
                <a:cs typeface="Times New Roman"/>
              </a:rPr>
              <a:t>llamadas reportados</a:t>
            </a:r>
            <a:endParaRPr lang="es-PE" sz="1400" b="1" dirty="0">
              <a:latin typeface="Calibri"/>
              <a:ea typeface="Calibri"/>
              <a:cs typeface="Times New Roman"/>
            </a:endParaRPr>
          </a:p>
          <a:p>
            <a:pPr marL="190492" indent="-190492" algn="just">
              <a:lnSpc>
                <a:spcPct val="115000"/>
              </a:lnSpc>
              <a:spcBef>
                <a:spcPts val="0"/>
              </a:spcBef>
              <a:spcAft>
                <a:spcPts val="833"/>
              </a:spcAft>
              <a:buFont typeface="Arial" panose="020B0604020202020204" pitchFamily="34" charset="0"/>
              <a:buChar char="•"/>
            </a:pPr>
            <a:r>
              <a:rPr lang="es-PE" sz="1400" b="1" dirty="0">
                <a:latin typeface="Calibri"/>
                <a:ea typeface="Calibri"/>
                <a:cs typeface="Times New Roman"/>
              </a:rPr>
              <a:t>Número de aproximaciones </a:t>
            </a:r>
            <a:r>
              <a:rPr lang="es-PE" sz="1400" b="1" dirty="0" smtClean="0">
                <a:latin typeface="Calibri"/>
                <a:ea typeface="Calibri"/>
                <a:cs typeface="Times New Roman"/>
              </a:rPr>
              <a:t>no estabilizadas </a:t>
            </a:r>
            <a:r>
              <a:rPr lang="es-PE" sz="1400" b="1" dirty="0">
                <a:latin typeface="Calibri"/>
                <a:ea typeface="Calibri"/>
                <a:cs typeface="Times New Roman"/>
              </a:rPr>
              <a:t>/</a:t>
            </a:r>
            <a:r>
              <a:rPr lang="es-PE" sz="1400" b="1" dirty="0" smtClean="0">
                <a:latin typeface="Calibri"/>
                <a:ea typeface="Calibri"/>
                <a:cs typeface="Times New Roman"/>
              </a:rPr>
              <a:t>1000 </a:t>
            </a:r>
            <a:r>
              <a:rPr lang="es-PE" sz="1400" b="1" dirty="0">
                <a:latin typeface="Calibri"/>
                <a:ea typeface="Calibri"/>
                <a:cs typeface="Times New Roman"/>
              </a:rPr>
              <a:t>aterrizajes</a:t>
            </a:r>
          </a:p>
        </p:txBody>
      </p:sp>
      <p:sp>
        <p:nvSpPr>
          <p:cNvPr id="8" name="Text Box 2"/>
          <p:cNvSpPr txBox="1">
            <a:spLocks noChangeArrowheads="1"/>
          </p:cNvSpPr>
          <p:nvPr/>
        </p:nvSpPr>
        <p:spPr bwMode="auto">
          <a:xfrm>
            <a:off x="4597858" y="4276382"/>
            <a:ext cx="1233348" cy="926407"/>
          </a:xfrm>
          <a:prstGeom prst="rect">
            <a:avLst/>
          </a:prstGeom>
          <a:solidFill>
            <a:srgbClr val="FFFFFF"/>
          </a:solidFill>
          <a:ln w="9525">
            <a:noFill/>
            <a:miter lim="800000"/>
            <a:headEnd/>
            <a:tailEnd/>
          </a:ln>
        </p:spPr>
        <p:txBody>
          <a:bodyPr rot="0" vert="horz" wrap="square" lIns="76200" tIns="38100" rIns="76200" bIns="38100" anchor="t" anchorCtr="0">
            <a:spAutoFit/>
          </a:bodyPr>
          <a:lstStyle/>
          <a:p>
            <a:pPr algn="ctr">
              <a:lnSpc>
                <a:spcPct val="115000"/>
              </a:lnSpc>
              <a:spcBef>
                <a:spcPts val="0"/>
              </a:spcBef>
              <a:spcAft>
                <a:spcPts val="0"/>
              </a:spcAft>
            </a:pPr>
            <a:r>
              <a:rPr lang="es-PE" sz="1600" b="1" dirty="0">
                <a:solidFill>
                  <a:schemeClr val="accent5">
                    <a:lumMod val="75000"/>
                  </a:schemeClr>
                </a:solidFill>
                <a:latin typeface="Calibri"/>
                <a:ea typeface="Calibri"/>
                <a:cs typeface="Times New Roman"/>
              </a:rPr>
              <a:t>Indicadores</a:t>
            </a:r>
            <a:endParaRPr lang="es-PE" sz="1600" dirty="0">
              <a:solidFill>
                <a:schemeClr val="accent5">
                  <a:lumMod val="75000"/>
                </a:schemeClr>
              </a:solidFill>
              <a:latin typeface="Calibri"/>
              <a:ea typeface="Calibri"/>
              <a:cs typeface="Times New Roman"/>
            </a:endParaRPr>
          </a:p>
          <a:p>
            <a:pPr algn="ctr">
              <a:lnSpc>
                <a:spcPct val="115000"/>
              </a:lnSpc>
              <a:spcBef>
                <a:spcPts val="0"/>
              </a:spcBef>
              <a:spcAft>
                <a:spcPts val="0"/>
              </a:spcAft>
            </a:pPr>
            <a:r>
              <a:rPr lang="es-PE" sz="1600" b="1" dirty="0" smtClean="0">
                <a:solidFill>
                  <a:schemeClr val="accent5">
                    <a:lumMod val="75000"/>
                  </a:schemeClr>
                </a:solidFill>
                <a:latin typeface="Calibri"/>
                <a:ea typeface="Calibri"/>
                <a:cs typeface="Times New Roman"/>
              </a:rPr>
              <a:t>“Avanzados / leading”</a:t>
            </a:r>
            <a:endParaRPr lang="es-PE" sz="1600" dirty="0">
              <a:solidFill>
                <a:schemeClr val="accent5">
                  <a:lumMod val="75000"/>
                </a:schemeClr>
              </a:solidFill>
              <a:latin typeface="Calibri"/>
              <a:ea typeface="Calibri"/>
              <a:cs typeface="Times New Roman"/>
            </a:endParaRPr>
          </a:p>
        </p:txBody>
      </p:sp>
      <p:sp>
        <p:nvSpPr>
          <p:cNvPr id="9" name="Text Box 2"/>
          <p:cNvSpPr txBox="1">
            <a:spLocks noChangeArrowheads="1"/>
          </p:cNvSpPr>
          <p:nvPr/>
        </p:nvSpPr>
        <p:spPr bwMode="auto">
          <a:xfrm>
            <a:off x="5870534" y="4002428"/>
            <a:ext cx="3154196" cy="1619808"/>
          </a:xfrm>
          <a:prstGeom prst="rect">
            <a:avLst/>
          </a:prstGeom>
          <a:solidFill>
            <a:srgbClr val="FFFFFF"/>
          </a:solidFill>
          <a:ln w="9525">
            <a:noFill/>
            <a:miter lim="800000"/>
            <a:headEnd/>
            <a:tailEnd/>
          </a:ln>
        </p:spPr>
        <p:txBody>
          <a:bodyPr rot="0" vert="horz" wrap="square" lIns="76200" tIns="38100" rIns="76200" bIns="38100" anchor="t" anchorCtr="0">
            <a:noAutofit/>
          </a:bodyPr>
          <a:lstStyle/>
          <a:p>
            <a:pPr marL="238115" indent="-238115" algn="just">
              <a:lnSpc>
                <a:spcPct val="115000"/>
              </a:lnSpc>
              <a:spcBef>
                <a:spcPts val="0"/>
              </a:spcBef>
              <a:spcAft>
                <a:spcPts val="0"/>
              </a:spcAft>
              <a:buFont typeface="Arial" panose="020B0604020202020204" pitchFamily="34" charset="0"/>
              <a:buChar char="•"/>
            </a:pPr>
            <a:r>
              <a:rPr lang="es-PE" sz="1400" b="1" dirty="0">
                <a:latin typeface="Calibri"/>
                <a:ea typeface="Calibri"/>
                <a:cs typeface="Times New Roman"/>
              </a:rPr>
              <a:t>Número de no-cumplimiento por ciclo de auditoria planeada</a:t>
            </a:r>
          </a:p>
          <a:p>
            <a:pPr marL="238115" indent="-238115" algn="just">
              <a:lnSpc>
                <a:spcPct val="115000"/>
              </a:lnSpc>
              <a:spcBef>
                <a:spcPts val="0"/>
              </a:spcBef>
              <a:spcAft>
                <a:spcPts val="0"/>
              </a:spcAft>
              <a:buFont typeface="Arial" panose="020B0604020202020204" pitchFamily="34" charset="0"/>
              <a:buChar char="•"/>
            </a:pPr>
            <a:r>
              <a:rPr lang="es-PE" sz="1400" b="1" dirty="0">
                <a:latin typeface="Calibri"/>
                <a:ea typeface="Calibri"/>
                <a:cs typeface="Times New Roman"/>
              </a:rPr>
              <a:t>Número de reportes de SO recibidos por periodo y </a:t>
            </a:r>
            <a:r>
              <a:rPr lang="es-PE" sz="1400" b="1" dirty="0" smtClean="0">
                <a:latin typeface="Calibri"/>
                <a:ea typeface="Calibri"/>
                <a:cs typeface="Times New Roman"/>
              </a:rPr>
              <a:t>tendencia</a:t>
            </a:r>
          </a:p>
          <a:p>
            <a:pPr marL="238115" indent="-238115" algn="just">
              <a:lnSpc>
                <a:spcPct val="115000"/>
              </a:lnSpc>
              <a:spcBef>
                <a:spcPts val="0"/>
              </a:spcBef>
              <a:spcAft>
                <a:spcPts val="0"/>
              </a:spcAft>
              <a:buFont typeface="Arial" panose="020B0604020202020204" pitchFamily="34" charset="0"/>
              <a:buChar char="•"/>
            </a:pPr>
            <a:r>
              <a:rPr lang="es-PE" sz="1400" b="1" dirty="0" smtClean="0">
                <a:latin typeface="Calibri"/>
                <a:ea typeface="Calibri"/>
                <a:cs typeface="Times New Roman"/>
              </a:rPr>
              <a:t>Cambios en la organización con evaluación de riesgo de SO (SRA) </a:t>
            </a:r>
            <a:endParaRPr lang="es-PE" sz="1400" b="1" dirty="0">
              <a:latin typeface="Calibri"/>
              <a:ea typeface="Calibri"/>
              <a:cs typeface="Times New Roman"/>
            </a:endParaRPr>
          </a:p>
        </p:txBody>
      </p:sp>
      <p:sp>
        <p:nvSpPr>
          <p:cNvPr id="10" name="Left Brace 9"/>
          <p:cNvSpPr/>
          <p:nvPr/>
        </p:nvSpPr>
        <p:spPr>
          <a:xfrm>
            <a:off x="5736817" y="2476501"/>
            <a:ext cx="157315" cy="125941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s-PE" dirty="0"/>
          </a:p>
        </p:txBody>
      </p:sp>
      <p:sp>
        <p:nvSpPr>
          <p:cNvPr id="11" name="Left Brace 10"/>
          <p:cNvSpPr/>
          <p:nvPr/>
        </p:nvSpPr>
        <p:spPr>
          <a:xfrm>
            <a:off x="5744683" y="3931548"/>
            <a:ext cx="173046" cy="162470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s-PE" dirty="0"/>
          </a:p>
        </p:txBody>
      </p:sp>
      <p:sp>
        <p:nvSpPr>
          <p:cNvPr id="12" name="Left Brace 11"/>
          <p:cNvSpPr/>
          <p:nvPr/>
        </p:nvSpPr>
        <p:spPr>
          <a:xfrm>
            <a:off x="4279809" y="269958"/>
            <a:ext cx="218669" cy="361052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s-PE" dirty="0"/>
          </a:p>
        </p:txBody>
      </p:sp>
    </p:spTree>
    <p:extLst>
      <p:ext uri="{BB962C8B-B14F-4D97-AF65-F5344CB8AC3E}">
        <p14:creationId xmlns:p14="http://schemas.microsoft.com/office/powerpoint/2010/main" val="31171852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C018782-204B-464F-BCE4-45D490C49117}"/>
                                            </p:graphicEl>
                                          </p:spTgt>
                                        </p:tgtEl>
                                        <p:attrNameLst>
                                          <p:attrName>style.visibility</p:attrName>
                                        </p:attrNameLst>
                                      </p:cBhvr>
                                      <p:to>
                                        <p:strVal val="visible"/>
                                      </p:to>
                                    </p:set>
                                    <p:animEffect transition="in" filter="fade">
                                      <p:cBhvr>
                                        <p:cTn id="7" dur="500"/>
                                        <p:tgtEl>
                                          <p:spTgt spid="3">
                                            <p:graphicEl>
                                              <a:dgm id="{1C018782-204B-464F-BCE4-45D490C491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297003C-A793-4316-BF67-FA93D0D3C988}"/>
                                            </p:graphicEl>
                                          </p:spTgt>
                                        </p:tgtEl>
                                        <p:attrNameLst>
                                          <p:attrName>style.visibility</p:attrName>
                                        </p:attrNameLst>
                                      </p:cBhvr>
                                      <p:to>
                                        <p:strVal val="visible"/>
                                      </p:to>
                                    </p:set>
                                    <p:animEffect transition="in" filter="fade">
                                      <p:cBhvr>
                                        <p:cTn id="12" dur="500"/>
                                        <p:tgtEl>
                                          <p:spTgt spid="3">
                                            <p:graphicEl>
                                              <a:dgm id="{C297003C-A793-4316-BF67-FA93D0D3C98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56BD247-50D4-48E4-89EC-C7B66E8C9143}"/>
                                            </p:graphicEl>
                                          </p:spTgt>
                                        </p:tgtEl>
                                        <p:attrNameLst>
                                          <p:attrName>style.visibility</p:attrName>
                                        </p:attrNameLst>
                                      </p:cBhvr>
                                      <p:to>
                                        <p:strVal val="visible"/>
                                      </p:to>
                                    </p:set>
                                    <p:animEffect transition="in" filter="fade">
                                      <p:cBhvr>
                                        <p:cTn id="17" dur="500"/>
                                        <p:tgtEl>
                                          <p:spTgt spid="3">
                                            <p:graphicEl>
                                              <a:dgm id="{456BD247-50D4-48E4-89EC-C7B66E8C914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rev="1"/>
        </p:bldSub>
      </p:bldGraphic>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PE" sz="1667" b="1" dirty="0"/>
              <a:t>Proceso de </a:t>
            </a:r>
            <a:r>
              <a:rPr lang="es-PE" sz="1667" b="1" dirty="0" smtClean="0"/>
              <a:t>indicadores “de resultados”  y “avanzados”</a:t>
            </a:r>
            <a:endParaRPr lang="es-PE" sz="1667" b="1" dirty="0"/>
          </a:p>
        </p:txBody>
      </p:sp>
      <p:pic>
        <p:nvPicPr>
          <p:cNvPr id="2054" name="Picture 10"/>
          <p:cNvPicPr>
            <a:picLocks noChangeAspect="1" noChangeArrowheads="1"/>
          </p:cNvPicPr>
          <p:nvPr/>
        </p:nvPicPr>
        <p:blipFill>
          <a:blip r:embed="rId3">
            <a:extLst>
              <a:ext uri="{28A0092B-C50C-407E-A947-70E740481C1C}">
                <a14:useLocalDpi xmlns:a14="http://schemas.microsoft.com/office/drawing/2010/main" val="0"/>
              </a:ext>
            </a:extLst>
          </a:blip>
          <a:srcRect l="12921" t="6911" b="30893"/>
          <a:stretch>
            <a:fillRect/>
          </a:stretch>
        </p:blipFill>
        <p:spPr bwMode="auto">
          <a:xfrm>
            <a:off x="2142186" y="1366642"/>
            <a:ext cx="1859937" cy="14174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4307900" y="1026790"/>
            <a:ext cx="3271438" cy="141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defTabSz="761970"/>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Indicadores </a:t>
            </a:r>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resultados / Bajo impacto / </a:t>
            </a:r>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Eventos precursores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90492" indent="-190492"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Avistamiento de aves cerca de aeronaves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90492" indent="-190492"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Detección de aves por radar</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defTabSz="761970" eaLnBrk="0" hangingPunct="0"/>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ight Arrow 12"/>
          <p:cNvSpPr>
            <a:spLocks noChangeArrowheads="1"/>
          </p:cNvSpPr>
          <p:nvPr/>
        </p:nvSpPr>
        <p:spPr bwMode="auto">
          <a:xfrm>
            <a:off x="1999841" y="2784092"/>
            <a:ext cx="1440464" cy="668255"/>
          </a:xfrm>
          <a:prstGeom prst="rightArrow">
            <a:avLst>
              <a:gd name="adj1" fmla="val 50000"/>
              <a:gd name="adj2" fmla="val 5000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9525">
            <a:solidFill>
              <a:srgbClr val="243F60"/>
            </a:solidFill>
            <a:miter lim="800000"/>
            <a:headEnd/>
            <a:tailEnd/>
          </a:ln>
        </p:spPr>
        <p:txBody>
          <a:bodyPr vert="horz" wrap="square" lIns="76200" tIns="38100" rIns="76200" bIns="38100" numCol="1" anchor="ctr" anchorCtr="0" compatLnSpc="1">
            <a:prstTxWarp prst="textNoShape">
              <a:avLst/>
            </a:prstTxWarp>
          </a:bodyPr>
          <a:lstStyle/>
          <a:p>
            <a:pPr algn="ctr" defTabSz="761970"/>
            <a:r>
              <a:rPr lang="es-PE" altLang="es-PE" sz="1667" b="1" dirty="0">
                <a:solidFill>
                  <a:schemeClr val="bg1"/>
                </a:solidFill>
                <a:latin typeface="Calibri" pitchFamily="34" charset="0"/>
                <a:ea typeface="Calibri" pitchFamily="34" charset="0"/>
                <a:cs typeface="Times New Roman" pitchFamily="18" charset="0"/>
              </a:rPr>
              <a:t>Entrada</a:t>
            </a:r>
            <a:endParaRPr lang="es-PE" altLang="es-PE" sz="1667" dirty="0">
              <a:solidFill>
                <a:schemeClr val="bg1"/>
              </a:solidFill>
              <a:latin typeface="Arial" pitchFamily="34" charset="0"/>
              <a:cs typeface="Arial" pitchFamily="34" charset="0"/>
            </a:endParaRPr>
          </a:p>
        </p:txBody>
      </p:sp>
      <p:sp>
        <p:nvSpPr>
          <p:cNvPr id="15" name="Oval 13"/>
          <p:cNvSpPr>
            <a:spLocks noChangeArrowheads="1"/>
          </p:cNvSpPr>
          <p:nvPr/>
        </p:nvSpPr>
        <p:spPr bwMode="auto">
          <a:xfrm>
            <a:off x="3458725" y="2784092"/>
            <a:ext cx="1875183" cy="641902"/>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9525">
            <a:solidFill>
              <a:srgbClr val="243F60"/>
            </a:solidFill>
            <a:round/>
            <a:headEnd/>
            <a:tailEnd/>
          </a:ln>
        </p:spPr>
        <p:txBody>
          <a:bodyPr vert="horz" wrap="square" lIns="76200" tIns="38100" rIns="76200" bIns="38100" numCol="1" anchor="ctr" anchorCtr="0" compatLnSpc="1">
            <a:prstTxWarp prst="textNoShape">
              <a:avLst/>
            </a:prstTxWarp>
          </a:bodyPr>
          <a:lstStyle/>
          <a:p>
            <a:pPr algn="ctr" defTabSz="761970"/>
            <a:r>
              <a:rPr lang="es-PE" altLang="es-PE" sz="1667" b="1" dirty="0">
                <a:solidFill>
                  <a:schemeClr val="bg1"/>
                </a:solidFill>
                <a:latin typeface="Calibri" pitchFamily="34" charset="0"/>
                <a:ea typeface="Calibri" pitchFamily="34" charset="0"/>
                <a:cs typeface="Times New Roman" pitchFamily="18" charset="0"/>
              </a:rPr>
              <a:t>Proceso</a:t>
            </a:r>
            <a:endParaRPr lang="es-PE" altLang="es-PE" sz="1667" dirty="0">
              <a:solidFill>
                <a:schemeClr val="bg1"/>
              </a:solidFill>
              <a:latin typeface="Arial" pitchFamily="34" charset="0"/>
              <a:cs typeface="Arial" pitchFamily="34" charset="0"/>
            </a:endParaRPr>
          </a:p>
        </p:txBody>
      </p:sp>
      <p:sp>
        <p:nvSpPr>
          <p:cNvPr id="16" name="Right Arrow 14"/>
          <p:cNvSpPr>
            <a:spLocks noChangeArrowheads="1"/>
          </p:cNvSpPr>
          <p:nvPr/>
        </p:nvSpPr>
        <p:spPr bwMode="auto">
          <a:xfrm>
            <a:off x="5359697" y="2784092"/>
            <a:ext cx="1440464" cy="668255"/>
          </a:xfrm>
          <a:prstGeom prst="rightArrow">
            <a:avLst>
              <a:gd name="adj1" fmla="val 50000"/>
              <a:gd name="adj2" fmla="val 5000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9525">
            <a:solidFill>
              <a:srgbClr val="243F60"/>
            </a:solidFill>
            <a:miter lim="800000"/>
            <a:headEnd/>
            <a:tailEnd/>
          </a:ln>
        </p:spPr>
        <p:txBody>
          <a:bodyPr vert="horz" wrap="square" lIns="76200" tIns="38100" rIns="76200" bIns="38100" numCol="1" anchor="ctr" anchorCtr="0" compatLnSpc="1">
            <a:prstTxWarp prst="textNoShape">
              <a:avLst/>
            </a:prstTxWarp>
          </a:bodyPr>
          <a:lstStyle/>
          <a:p>
            <a:pPr algn="ctr" defTabSz="761970"/>
            <a:r>
              <a:rPr lang="es-PE" altLang="es-PE" sz="1667" b="1" dirty="0">
                <a:solidFill>
                  <a:schemeClr val="bg1"/>
                </a:solidFill>
                <a:latin typeface="Calibri" pitchFamily="34" charset="0"/>
                <a:ea typeface="Calibri" pitchFamily="34" charset="0"/>
                <a:cs typeface="Times New Roman" pitchFamily="18" charset="0"/>
              </a:rPr>
              <a:t>Salida</a:t>
            </a:r>
            <a:endParaRPr lang="es-PE" altLang="es-PE" sz="1667" dirty="0">
              <a:solidFill>
                <a:schemeClr val="bg1"/>
              </a:solidFill>
              <a:latin typeface="Arial" pitchFamily="34" charset="0"/>
              <a:cs typeface="Arial" pitchFamily="34" charset="0"/>
            </a:endParaRPr>
          </a:p>
        </p:txBody>
      </p:sp>
      <p:sp>
        <p:nvSpPr>
          <p:cNvPr id="17" name="Text Box 1"/>
          <p:cNvSpPr txBox="1">
            <a:spLocks noChangeArrowheads="1"/>
          </p:cNvSpPr>
          <p:nvPr/>
        </p:nvSpPr>
        <p:spPr bwMode="auto">
          <a:xfrm>
            <a:off x="1620384" y="3710279"/>
            <a:ext cx="2591783" cy="200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defTabSz="761970"/>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Indicadores avanzados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90492" indent="-190492"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Actividades que asusten a los pájaros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90492" indent="-190492"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Control de cultivos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90492" indent="-190492"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Corte de hiervas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90492" indent="-190492"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Ubicación de los comedores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defTabSz="761970" eaLnBrk="0" hangingPunct="0"/>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2"/>
          <p:cNvSpPr txBox="1">
            <a:spLocks noChangeArrowheads="1"/>
          </p:cNvSpPr>
          <p:nvPr/>
        </p:nvSpPr>
        <p:spPr bwMode="auto">
          <a:xfrm>
            <a:off x="4984750" y="3710279"/>
            <a:ext cx="2873789" cy="1524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defTabSz="761970"/>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Indicadores </a:t>
            </a:r>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a:t>
            </a:r>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resultados </a:t>
            </a:r>
            <a:r>
              <a:rPr kumimoji="0" lang="es-PE" altLang="es-P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Alto impacto</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48161" indent="-148161"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Impacto con aves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marL="148161" indent="-148161" defTabSz="761970" eaLnBrk="0" hangingPunct="0">
              <a:buFontTx/>
              <a:buChar char="•"/>
            </a:pPr>
            <a:r>
              <a:rPr kumimoji="0" lang="es-PE" altLang="es-PE"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Ingestión de aves (uno o múltiples motores)</a:t>
            </a:r>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a:p>
            <a:pPr defTabSz="761970" eaLnBrk="0" hangingPunct="0"/>
            <a:endParaRPr kumimoji="0" lang="es-PE" altLang="es-PE"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0"/>
          <p:cNvSpPr>
            <a:spLocks noChangeArrowheads="1"/>
          </p:cNvSpPr>
          <p:nvPr/>
        </p:nvSpPr>
        <p:spPr bwMode="auto">
          <a:xfrm>
            <a:off x="762000" y="335464"/>
            <a:ext cx="1380186" cy="21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761970"/>
            <a:r>
              <a:rPr lang="es-ES" altLang="es-PE" sz="917" dirty="0">
                <a:latin typeface="Calibri" pitchFamily="34" charset="0"/>
                <a:ea typeface="Calibri" pitchFamily="34" charset="0"/>
                <a:cs typeface="Times New Roman" pitchFamily="18" charset="0"/>
              </a:rPr>
              <a:t>                                             </a:t>
            </a:r>
            <a:endParaRPr lang="es-ES" altLang="es-PE" sz="1500" dirty="0">
              <a:latin typeface="Arial" pitchFamily="34" charset="0"/>
              <a:cs typeface="Arial" pitchFamily="34" charset="0"/>
            </a:endParaRPr>
          </a:p>
        </p:txBody>
      </p:sp>
      <p:sp>
        <p:nvSpPr>
          <p:cNvPr id="21" name="Rectangle 11"/>
          <p:cNvSpPr>
            <a:spLocks noChangeArrowheads="1"/>
          </p:cNvSpPr>
          <p:nvPr/>
        </p:nvSpPr>
        <p:spPr bwMode="auto">
          <a:xfrm>
            <a:off x="762000" y="1102434"/>
            <a:ext cx="235642" cy="44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lvl1pPr fontAlgn="base">
              <a:spcBef>
                <a:spcPct val="0"/>
              </a:spcBef>
              <a:spcAft>
                <a:spcPct val="0"/>
              </a:spcAft>
              <a:tabLst>
                <a:tab pos="685800" algn="l"/>
              </a:tabLst>
              <a:defRPr>
                <a:solidFill>
                  <a:schemeClr val="tx1"/>
                </a:solidFill>
                <a:latin typeface="Arial" pitchFamily="34" charset="0"/>
                <a:cs typeface="Arial" pitchFamily="34" charset="0"/>
              </a:defRPr>
            </a:lvl1pPr>
            <a:lvl2pPr fontAlgn="base">
              <a:spcBef>
                <a:spcPct val="0"/>
              </a:spcBef>
              <a:spcAft>
                <a:spcPct val="0"/>
              </a:spcAft>
              <a:tabLst>
                <a:tab pos="685800" algn="l"/>
              </a:tabLst>
              <a:defRPr>
                <a:solidFill>
                  <a:schemeClr val="tx1"/>
                </a:solidFill>
                <a:latin typeface="Arial" pitchFamily="34" charset="0"/>
                <a:cs typeface="Arial" pitchFamily="34" charset="0"/>
              </a:defRPr>
            </a:lvl2pPr>
            <a:lvl3pPr fontAlgn="base">
              <a:spcBef>
                <a:spcPct val="0"/>
              </a:spcBef>
              <a:spcAft>
                <a:spcPct val="0"/>
              </a:spcAft>
              <a:tabLst>
                <a:tab pos="685800" algn="l"/>
              </a:tabLst>
              <a:defRPr>
                <a:solidFill>
                  <a:schemeClr val="tx1"/>
                </a:solidFill>
                <a:latin typeface="Arial" pitchFamily="34" charset="0"/>
                <a:cs typeface="Arial" pitchFamily="34" charset="0"/>
              </a:defRPr>
            </a:lvl3pPr>
            <a:lvl4pPr fontAlgn="base">
              <a:spcBef>
                <a:spcPct val="0"/>
              </a:spcBef>
              <a:spcAft>
                <a:spcPct val="0"/>
              </a:spcAft>
              <a:tabLst>
                <a:tab pos="685800" algn="l"/>
              </a:tabLst>
              <a:defRPr>
                <a:solidFill>
                  <a:schemeClr val="tx1"/>
                </a:solidFill>
                <a:latin typeface="Arial" pitchFamily="34" charset="0"/>
                <a:cs typeface="Arial" pitchFamily="34" charset="0"/>
              </a:defRPr>
            </a:lvl4pPr>
            <a:lvl5pPr fontAlgn="base">
              <a:spcBef>
                <a:spcPct val="0"/>
              </a:spcBef>
              <a:spcAft>
                <a:spcPct val="0"/>
              </a:spcAft>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defTabSz="761970">
              <a:tabLst>
                <a:tab pos="571477" algn="l"/>
              </a:tabLst>
            </a:pPr>
            <a:r>
              <a:rPr lang="es-ES" altLang="es-PE" sz="917" dirty="0">
                <a:latin typeface="Calibri" pitchFamily="34" charset="0"/>
                <a:ea typeface="Calibri" pitchFamily="34" charset="0"/>
                <a:cs typeface="Times New Roman" pitchFamily="18" charset="0"/>
              </a:rPr>
              <a:t>   </a:t>
            </a:r>
            <a:endParaRPr lang="es-PE" altLang="es-PE" sz="500" dirty="0"/>
          </a:p>
          <a:p>
            <a:pPr defTabSz="761970" eaLnBrk="0" hangingPunct="0">
              <a:tabLst>
                <a:tab pos="571477" algn="l"/>
              </a:tabLst>
            </a:pPr>
            <a:endParaRPr lang="es-PE" altLang="es-PE" sz="1500" dirty="0"/>
          </a:p>
        </p:txBody>
      </p:sp>
    </p:spTree>
    <p:extLst>
      <p:ext uri="{BB962C8B-B14F-4D97-AF65-F5344CB8AC3E}">
        <p14:creationId xmlns:p14="http://schemas.microsoft.com/office/powerpoint/2010/main" val="7332087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PE" sz="2000" b="1" dirty="0">
                <a:solidFill>
                  <a:schemeClr val="bg1"/>
                </a:solidFill>
              </a:rPr>
              <a:t>Validez de los indicadores</a:t>
            </a:r>
            <a:endParaRPr lang="es-PE" sz="2000" dirty="0">
              <a:solidFill>
                <a:schemeClr val="bg1"/>
              </a:solidFill>
            </a:endParaRPr>
          </a:p>
        </p:txBody>
      </p:sp>
      <p:sp>
        <p:nvSpPr>
          <p:cNvPr id="4" name="Rectangle 3"/>
          <p:cNvSpPr/>
          <p:nvPr/>
        </p:nvSpPr>
        <p:spPr>
          <a:xfrm>
            <a:off x="3746500" y="2972433"/>
            <a:ext cx="1656292" cy="651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1667" b="1" dirty="0">
                <a:latin typeface="Open Sans"/>
                <a:cs typeface="Open Sans"/>
              </a:rPr>
              <a:t>Validez</a:t>
            </a:r>
          </a:p>
        </p:txBody>
      </p:sp>
      <p:grpSp>
        <p:nvGrpSpPr>
          <p:cNvPr id="2" name="Group 1"/>
          <p:cNvGrpSpPr/>
          <p:nvPr/>
        </p:nvGrpSpPr>
        <p:grpSpPr>
          <a:xfrm>
            <a:off x="198783" y="1295853"/>
            <a:ext cx="3547718" cy="3940334"/>
            <a:chOff x="219075" y="1457136"/>
            <a:chExt cx="3362325" cy="2438383"/>
          </a:xfrm>
        </p:grpSpPr>
        <p:grpSp>
          <p:nvGrpSpPr>
            <p:cNvPr id="58" name="Group 99"/>
            <p:cNvGrpSpPr>
              <a:grpSpLocks/>
            </p:cNvGrpSpPr>
            <p:nvPr/>
          </p:nvGrpSpPr>
          <p:grpSpPr bwMode="auto">
            <a:xfrm>
              <a:off x="2368550" y="1613586"/>
              <a:ext cx="1212850" cy="2146300"/>
              <a:chOff x="2369261" y="1924050"/>
              <a:chExt cx="1211428" cy="2146300"/>
            </a:xfrm>
          </p:grpSpPr>
          <p:cxnSp>
            <p:nvCxnSpPr>
              <p:cNvPr id="63" name="Straight Connector 62"/>
              <p:cNvCxnSpPr/>
              <p:nvPr/>
            </p:nvCxnSpPr>
            <p:spPr>
              <a:xfrm>
                <a:off x="2369261" y="19240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365042" y="1924050"/>
                <a:ext cx="0" cy="9731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3365042" y="2897188"/>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3365042" y="3092450"/>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3365042" y="3097213"/>
                <a:ext cx="0" cy="97313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2369261" y="40703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2369261" y="235585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301617" y="2352675"/>
                <a:ext cx="0" cy="5794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301617" y="2938463"/>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301617" y="3054350"/>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3301617" y="3051175"/>
                <a:ext cx="0" cy="581025"/>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369261" y="363220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2369261" y="3214688"/>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2369261" y="2787650"/>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3244534" y="2779713"/>
                <a:ext cx="0" cy="20478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3244534" y="2982913"/>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3244534" y="3006725"/>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3244534" y="3009900"/>
                <a:ext cx="0" cy="20478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111" name="Rectangle 110"/>
            <p:cNvSpPr/>
            <p:nvPr/>
          </p:nvSpPr>
          <p:spPr>
            <a:xfrm>
              <a:off x="219075" y="1457136"/>
              <a:ext cx="2898775"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s-PE" sz="1333" dirty="0">
                  <a:latin typeface="Open Sans"/>
                  <a:cs typeface="Open Sans"/>
                </a:rPr>
                <a:t>¿Se puede medir el SPI?</a:t>
              </a:r>
            </a:p>
          </p:txBody>
        </p:sp>
        <p:sp>
          <p:nvSpPr>
            <p:cNvPr id="112" name="Rectangle 111"/>
            <p:cNvSpPr/>
            <p:nvPr/>
          </p:nvSpPr>
          <p:spPr>
            <a:xfrm>
              <a:off x="219075" y="1888487"/>
              <a:ext cx="2898775"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s-PE" sz="1333" dirty="0">
                  <a:latin typeface="Open Sans"/>
                  <a:cs typeface="Open Sans"/>
                </a:rPr>
                <a:t>¿Hay suficientes datos para poder identificar tendencias?</a:t>
              </a:r>
            </a:p>
          </p:txBody>
        </p:sp>
        <p:sp>
          <p:nvSpPr>
            <p:cNvPr id="113" name="Rectangle 112"/>
            <p:cNvSpPr/>
            <p:nvPr/>
          </p:nvSpPr>
          <p:spPr>
            <a:xfrm>
              <a:off x="219075" y="2316187"/>
              <a:ext cx="2898775"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s-PE" sz="1333" dirty="0">
                  <a:latin typeface="Open Sans"/>
                  <a:cs typeface="Open Sans"/>
                </a:rPr>
                <a:t>¿Es fiable la calidad de los datos?</a:t>
              </a:r>
            </a:p>
          </p:txBody>
        </p:sp>
        <p:sp>
          <p:nvSpPr>
            <p:cNvPr id="114" name="Rectangle 113"/>
            <p:cNvSpPr/>
            <p:nvPr/>
          </p:nvSpPr>
          <p:spPr>
            <a:xfrm>
              <a:off x="219075" y="2692097"/>
              <a:ext cx="2898775" cy="4092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s-PE" sz="1100" b="1" dirty="0">
                  <a:latin typeface="Open Sans"/>
                  <a:cs typeface="Open Sans"/>
                </a:rPr>
                <a:t>¿Hay una relación estadística entre los procesos, las interacciones operacionales, los indicadores de resultados y los indicadores de accidentes? </a:t>
              </a:r>
            </a:p>
          </p:txBody>
        </p:sp>
        <p:sp>
          <p:nvSpPr>
            <p:cNvPr id="115" name="Rectangle 114"/>
            <p:cNvSpPr/>
            <p:nvPr/>
          </p:nvSpPr>
          <p:spPr>
            <a:xfrm>
              <a:off x="219075" y="3163522"/>
              <a:ext cx="2898775"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s-PE" sz="1200" b="1" dirty="0">
                  <a:latin typeface="Open Sans"/>
                  <a:cs typeface="Open Sans"/>
                </a:rPr>
                <a:t>¿Tiene el SPI una definición clara, que no está abierta a la interpretación?</a:t>
              </a:r>
            </a:p>
          </p:txBody>
        </p:sp>
        <p:sp>
          <p:nvSpPr>
            <p:cNvPr id="116" name="Rectangle 115"/>
            <p:cNvSpPr/>
            <p:nvPr/>
          </p:nvSpPr>
          <p:spPr>
            <a:xfrm>
              <a:off x="219075" y="3592570"/>
              <a:ext cx="2898775" cy="302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s-PE" sz="1200" b="1" dirty="0">
                  <a:latin typeface="Open Sans"/>
                  <a:cs typeface="Open Sans"/>
                </a:rPr>
                <a:t>¿Los cambios en el SPI estimularán acciones que conduzcan a mejoras?</a:t>
              </a:r>
            </a:p>
          </p:txBody>
        </p:sp>
      </p:grpSp>
      <p:grpSp>
        <p:nvGrpSpPr>
          <p:cNvPr id="5" name="Group 4"/>
          <p:cNvGrpSpPr/>
          <p:nvPr/>
        </p:nvGrpSpPr>
        <p:grpSpPr>
          <a:xfrm>
            <a:off x="5402792" y="1174536"/>
            <a:ext cx="3595434" cy="3460963"/>
            <a:chOff x="5568950" y="1382062"/>
            <a:chExt cx="3384550" cy="2141736"/>
          </a:xfrm>
        </p:grpSpPr>
        <p:grpSp>
          <p:nvGrpSpPr>
            <p:cNvPr id="83" name="Group 100"/>
            <p:cNvGrpSpPr>
              <a:grpSpLocks/>
            </p:cNvGrpSpPr>
            <p:nvPr/>
          </p:nvGrpSpPr>
          <p:grpSpPr bwMode="auto">
            <a:xfrm flipH="1">
              <a:off x="5568950" y="1613586"/>
              <a:ext cx="1212850" cy="1708150"/>
              <a:chOff x="2369261" y="1924050"/>
              <a:chExt cx="1211428" cy="1708150"/>
            </a:xfrm>
          </p:grpSpPr>
          <p:cxnSp>
            <p:nvCxnSpPr>
              <p:cNvPr id="88" name="Straight Connector 87"/>
              <p:cNvCxnSpPr/>
              <p:nvPr/>
            </p:nvCxnSpPr>
            <p:spPr>
              <a:xfrm>
                <a:off x="2369261" y="19240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365042" y="1924050"/>
                <a:ext cx="0" cy="9731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3365042" y="2897188"/>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a:off x="2369261" y="235585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a:off x="3301617" y="2352675"/>
                <a:ext cx="0" cy="5794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301617" y="2938463"/>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a:off x="3301617" y="3054350"/>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a:off x="3301617" y="3051175"/>
                <a:ext cx="0" cy="581025"/>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1" name="Straight Connector 100"/>
              <p:cNvCxnSpPr/>
              <p:nvPr/>
            </p:nvCxnSpPr>
            <p:spPr>
              <a:xfrm>
                <a:off x="2369261" y="363220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a:off x="2369261" y="3214688"/>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a:off x="2369261" y="2787650"/>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3244534" y="2779713"/>
                <a:ext cx="0" cy="20478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3244534" y="2982913"/>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3244534" y="3006725"/>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3244534" y="3009900"/>
                <a:ext cx="0" cy="20478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119" name="Rectangle 118"/>
            <p:cNvSpPr/>
            <p:nvPr/>
          </p:nvSpPr>
          <p:spPr>
            <a:xfrm>
              <a:off x="6035676" y="1382062"/>
              <a:ext cx="2917824" cy="3718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PE" sz="1200" b="1" dirty="0">
                  <a:latin typeface="Open Sans"/>
                  <a:cs typeface="Open Sans"/>
                </a:rPr>
                <a:t>¿Es fácil comunicar el significado y el cálculo del SPI a la alta dirección?</a:t>
              </a:r>
            </a:p>
          </p:txBody>
        </p:sp>
        <p:sp>
          <p:nvSpPr>
            <p:cNvPr id="120" name="Rectangle 119"/>
            <p:cNvSpPr/>
            <p:nvPr/>
          </p:nvSpPr>
          <p:spPr>
            <a:xfrm>
              <a:off x="6035676" y="1828479"/>
              <a:ext cx="2917824" cy="3629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PE" sz="1400" b="1" dirty="0">
                  <a:latin typeface="Open Sans"/>
                  <a:cs typeface="Open Sans"/>
                </a:rPr>
                <a:t>¿El SPI responderá rápidamente al cambio?</a:t>
              </a:r>
            </a:p>
          </p:txBody>
        </p:sp>
        <p:sp>
          <p:nvSpPr>
            <p:cNvPr id="121" name="Rectangle 120"/>
            <p:cNvSpPr/>
            <p:nvPr/>
          </p:nvSpPr>
          <p:spPr>
            <a:xfrm>
              <a:off x="6035676" y="2260730"/>
              <a:ext cx="2917824" cy="3690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PE" sz="1200" b="1" dirty="0">
                  <a:latin typeface="Open Sans"/>
                  <a:cs typeface="Open Sans"/>
                </a:rPr>
                <a:t>¿El beneficio </a:t>
              </a:r>
              <a:r>
                <a:rPr lang="es-PE" sz="1200" b="1" dirty="0" smtClean="0">
                  <a:latin typeface="Open Sans"/>
                  <a:cs typeface="Open Sans"/>
                </a:rPr>
                <a:t>del SPI </a:t>
              </a:r>
              <a:r>
                <a:rPr lang="es-PE" sz="1200" b="1" dirty="0">
                  <a:latin typeface="Open Sans"/>
                  <a:cs typeface="Open Sans"/>
                </a:rPr>
                <a:t>justifica el costo requerido para recopilarlo, analizarlo y notificarlo?</a:t>
              </a:r>
            </a:p>
          </p:txBody>
        </p:sp>
        <p:sp>
          <p:nvSpPr>
            <p:cNvPr id="122" name="Rectangle 121"/>
            <p:cNvSpPr/>
            <p:nvPr/>
          </p:nvSpPr>
          <p:spPr>
            <a:xfrm>
              <a:off x="6035676" y="2674037"/>
              <a:ext cx="2917824" cy="3618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PE" sz="1200" b="1" dirty="0">
                  <a:latin typeface="Open Sans"/>
                  <a:cs typeface="Open Sans"/>
                </a:rPr>
                <a:t>¿El SPI proporciona una medida que sea significativa y representativa del propósito original de la actividad?</a:t>
              </a:r>
            </a:p>
          </p:txBody>
        </p:sp>
        <p:sp>
          <p:nvSpPr>
            <p:cNvPr id="123" name="Rectangle 122"/>
            <p:cNvSpPr/>
            <p:nvPr/>
          </p:nvSpPr>
          <p:spPr>
            <a:xfrm>
              <a:off x="6035676" y="3101375"/>
              <a:ext cx="2917824" cy="4224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PE" sz="1200" b="1" dirty="0">
                  <a:latin typeface="Open Sans"/>
                  <a:cs typeface="Open Sans"/>
                </a:rPr>
                <a:t>¿El SPI promueve el comportamiento deseado (como apoyar la notificación de incidentes)?</a:t>
              </a:r>
            </a:p>
          </p:txBody>
        </p:sp>
      </p:grpSp>
    </p:spTree>
    <p:extLst>
      <p:ext uri="{BB962C8B-B14F-4D97-AF65-F5344CB8AC3E}">
        <p14:creationId xmlns:p14="http://schemas.microsoft.com/office/powerpoint/2010/main" val="385056419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415924" y="1301188"/>
            <a:ext cx="8429251" cy="4385236"/>
          </a:xfrm>
        </p:spPr>
        <p:txBody>
          <a:bodyPr>
            <a:noAutofit/>
          </a:bodyPr>
          <a:lstStyle/>
          <a:p>
            <a:pPr marL="342900" indent="-342900">
              <a:buFont typeface="Wingdings" panose="05000000000000000000" pitchFamily="2" charset="2"/>
              <a:buChar char="ü"/>
            </a:pPr>
            <a:r>
              <a:rPr lang="es-PE" sz="2400" dirty="0"/>
              <a:t>Un indicador es un </a:t>
            </a:r>
            <a:r>
              <a:rPr lang="es-PE" sz="2400" b="1" dirty="0"/>
              <a:t>algoritmo o fórmula </a:t>
            </a:r>
            <a:r>
              <a:rPr lang="es-PE" sz="2400" dirty="0"/>
              <a:t>que expresa la relación cualitativa o cuantitativa entre dos o más variables y que sirve para medir cuánto se ha logrado del objetivo.</a:t>
            </a:r>
            <a:endParaRPr lang="es-ES_tradnl" sz="2400" b="1" dirty="0">
              <a:solidFill>
                <a:schemeClr val="accent5">
                  <a:lumMod val="75000"/>
                </a:schemeClr>
              </a:solidFill>
              <a:latin typeface="Open Sans" charset="0"/>
            </a:endParaRPr>
          </a:p>
          <a:p>
            <a:pPr>
              <a:lnSpc>
                <a:spcPct val="100000"/>
              </a:lnSpc>
              <a:spcBef>
                <a:spcPts val="0"/>
              </a:spcBef>
            </a:pPr>
            <a:endParaRPr lang="es-PE" sz="2400" dirty="0" smtClean="0"/>
          </a:p>
          <a:p>
            <a:pPr>
              <a:lnSpc>
                <a:spcPct val="100000"/>
              </a:lnSpc>
              <a:spcBef>
                <a:spcPts val="600"/>
              </a:spcBef>
            </a:pPr>
            <a:r>
              <a:rPr lang="es-PE" sz="2400" dirty="0" smtClean="0"/>
              <a:t>Acc/Millón salidas =   </a:t>
            </a:r>
            <a:r>
              <a:rPr lang="es-PE" sz="2400" u="sng" dirty="0" smtClean="0"/>
              <a:t>   # accidentes  </a:t>
            </a:r>
            <a:r>
              <a:rPr lang="es-PE" sz="2400" dirty="0" smtClean="0"/>
              <a:t>  x 1.000.000</a:t>
            </a:r>
          </a:p>
          <a:p>
            <a:pPr>
              <a:lnSpc>
                <a:spcPct val="100000"/>
              </a:lnSpc>
              <a:spcBef>
                <a:spcPts val="0"/>
              </a:spcBef>
            </a:pPr>
            <a:r>
              <a:rPr lang="es-PE" sz="2400" dirty="0"/>
              <a:t> </a:t>
            </a:r>
            <a:r>
              <a:rPr lang="es-PE" sz="2400" dirty="0" smtClean="0"/>
              <a:t>                                       # salidas</a:t>
            </a:r>
          </a:p>
          <a:p>
            <a:pPr>
              <a:lnSpc>
                <a:spcPct val="100000"/>
              </a:lnSpc>
              <a:spcBef>
                <a:spcPts val="0"/>
              </a:spcBef>
            </a:pPr>
            <a:endParaRPr lang="es-PE" sz="2400" dirty="0"/>
          </a:p>
          <a:p>
            <a:r>
              <a:rPr lang="es-PE" sz="2400" dirty="0" smtClean="0"/>
              <a:t>Acc/Millón </a:t>
            </a:r>
            <a:r>
              <a:rPr lang="es-PE" sz="2400" dirty="0"/>
              <a:t>salidas = </a:t>
            </a:r>
            <a:r>
              <a:rPr lang="es-PE" sz="2400" u="sng" dirty="0" smtClean="0"/>
              <a:t>  2 accidentes </a:t>
            </a:r>
            <a:r>
              <a:rPr lang="es-PE" sz="2400" dirty="0" smtClean="0"/>
              <a:t>  </a:t>
            </a:r>
            <a:r>
              <a:rPr lang="es-PE" sz="2400" dirty="0"/>
              <a:t>x </a:t>
            </a:r>
            <a:r>
              <a:rPr lang="es-PE" sz="2400" dirty="0" smtClean="0"/>
              <a:t>1.000.000 = </a:t>
            </a:r>
            <a:r>
              <a:rPr lang="es-PE" sz="2400" b="1" dirty="0" smtClean="0">
                <a:solidFill>
                  <a:srgbClr val="C00000"/>
                </a:solidFill>
              </a:rPr>
              <a:t>1.05</a:t>
            </a:r>
            <a:endParaRPr lang="es-PE" sz="2400" b="1" dirty="0">
              <a:solidFill>
                <a:srgbClr val="C00000"/>
              </a:solidFill>
            </a:endParaRPr>
          </a:p>
          <a:p>
            <a:pPr>
              <a:lnSpc>
                <a:spcPct val="100000"/>
              </a:lnSpc>
              <a:spcBef>
                <a:spcPts val="0"/>
              </a:spcBef>
            </a:pPr>
            <a:r>
              <a:rPr lang="es-PE" sz="2400" dirty="0"/>
              <a:t>                              </a:t>
            </a:r>
            <a:r>
              <a:rPr lang="es-PE" sz="2400" dirty="0" smtClean="0"/>
              <a:t>       1.900.000</a:t>
            </a:r>
            <a:endParaRPr lang="es-PE" sz="2400" dirty="0"/>
          </a:p>
          <a:p>
            <a:pPr>
              <a:lnSpc>
                <a:spcPct val="100000"/>
              </a:lnSpc>
              <a:spcBef>
                <a:spcPts val="0"/>
              </a:spcBef>
            </a:pPr>
            <a:endParaRPr lang="es-PE" sz="2400" dirty="0"/>
          </a:p>
          <a:p>
            <a:pPr>
              <a:lnSpc>
                <a:spcPct val="100000"/>
              </a:lnSpc>
              <a:spcBef>
                <a:spcPts val="0"/>
              </a:spcBef>
            </a:pPr>
            <a:endParaRPr lang="es-PE" sz="2400" dirty="0" smtClean="0"/>
          </a:p>
          <a:p>
            <a:pPr>
              <a:lnSpc>
                <a:spcPct val="100000"/>
              </a:lnSpc>
              <a:spcBef>
                <a:spcPts val="0"/>
              </a:spcBef>
            </a:pPr>
            <a:endParaRPr lang="es-PE" sz="2400" dirty="0" smtClean="0"/>
          </a:p>
          <a:p>
            <a:pPr>
              <a:lnSpc>
                <a:spcPct val="100000"/>
              </a:lnSpc>
              <a:spcBef>
                <a:spcPts val="0"/>
              </a:spcBef>
            </a:pPr>
            <a:endParaRPr lang="es-PE" sz="2400" dirty="0" smtClean="0"/>
          </a:p>
        </p:txBody>
      </p:sp>
      <p:sp>
        <p:nvSpPr>
          <p:cNvPr id="126978" name="Title 2"/>
          <p:cNvSpPr>
            <a:spLocks noGrp="1"/>
          </p:cNvSpPr>
          <p:nvPr>
            <p:ph type="ctrTitle"/>
          </p:nvPr>
        </p:nvSpPr>
        <p:spPr>
          <a:xfrm>
            <a:off x="415925" y="100081"/>
            <a:ext cx="1954213" cy="1114425"/>
          </a:xfrm>
        </p:spPr>
        <p:txBody>
          <a:bodyPr/>
          <a:lstStyle/>
          <a:p>
            <a:r>
              <a:rPr lang="es-ES_tradnl" sz="2000" b="1" dirty="0" smtClean="0">
                <a:solidFill>
                  <a:schemeClr val="bg1"/>
                </a:solidFill>
                <a:latin typeface="Open Sans" charset="0"/>
              </a:rPr>
              <a:t>Definiciones</a:t>
            </a:r>
            <a:br>
              <a:rPr lang="es-ES_tradnl" sz="2000" b="1" dirty="0" smtClean="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endParaRPr lang="es-ES_tradnl" dirty="0">
              <a:ln>
                <a:solidFill>
                  <a:schemeClr val="bg1"/>
                </a:solidFill>
              </a:ln>
              <a:solidFill>
                <a:srgbClr val="008000"/>
              </a:solidFill>
              <a:latin typeface="Open Sans" charset="0"/>
            </a:endParaRPr>
          </a:p>
        </p:txBody>
      </p:sp>
    </p:spTree>
    <p:extLst>
      <p:ext uri="{BB962C8B-B14F-4D97-AF65-F5344CB8AC3E}">
        <p14:creationId xmlns:p14="http://schemas.microsoft.com/office/powerpoint/2010/main" val="9608360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6977">
                                            <p:txEl>
                                              <p:pRg st="2" end="2"/>
                                            </p:txEl>
                                          </p:spTgt>
                                        </p:tgtEl>
                                        <p:attrNameLst>
                                          <p:attrName>style.visibility</p:attrName>
                                        </p:attrNameLst>
                                      </p:cBhvr>
                                      <p:to>
                                        <p:strVal val="visible"/>
                                      </p:to>
                                    </p:set>
                                    <p:animEffect transition="in" filter="randombar(horizontal)">
                                      <p:cBhvr>
                                        <p:cTn id="12" dur="500"/>
                                        <p:tgtEl>
                                          <p:spTgt spid="1269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6977">
                                            <p:txEl>
                                              <p:pRg st="3" end="3"/>
                                            </p:txEl>
                                          </p:spTgt>
                                        </p:tgtEl>
                                        <p:attrNameLst>
                                          <p:attrName>style.visibility</p:attrName>
                                        </p:attrNameLst>
                                      </p:cBhvr>
                                      <p:to>
                                        <p:strVal val="visible"/>
                                      </p:to>
                                    </p:set>
                                    <p:animEffect transition="in" filter="randombar(horizontal)">
                                      <p:cBhvr>
                                        <p:cTn id="17" dur="500"/>
                                        <p:tgtEl>
                                          <p:spTgt spid="1269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6977">
                                            <p:txEl>
                                              <p:pRg st="5" end="5"/>
                                            </p:txEl>
                                          </p:spTgt>
                                        </p:tgtEl>
                                        <p:attrNameLst>
                                          <p:attrName>style.visibility</p:attrName>
                                        </p:attrNameLst>
                                      </p:cBhvr>
                                      <p:to>
                                        <p:strVal val="visible"/>
                                      </p:to>
                                    </p:set>
                                    <p:animEffect transition="in" filter="randombar(horizontal)">
                                      <p:cBhvr>
                                        <p:cTn id="22" dur="500"/>
                                        <p:tgtEl>
                                          <p:spTgt spid="12697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6977">
                                            <p:txEl>
                                              <p:pRg st="6" end="6"/>
                                            </p:txEl>
                                          </p:spTgt>
                                        </p:tgtEl>
                                        <p:attrNameLst>
                                          <p:attrName>style.visibility</p:attrName>
                                        </p:attrNameLst>
                                      </p:cBhvr>
                                      <p:to>
                                        <p:strVal val="visible"/>
                                      </p:to>
                                    </p:set>
                                    <p:animEffect transition="in" filter="randombar(horizontal)">
                                      <p:cBhvr>
                                        <p:cTn id="27" dur="500"/>
                                        <p:tgtEl>
                                          <p:spTgt spid="1269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descr="003-2-Indicadores-económicos-21-a-25Sep.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33" r="3333"/>
          <a:stretch>
            <a:fillRect/>
          </a:stretch>
        </p:blipFill>
        <p:spPr>
          <a:xfrm>
            <a:off x="0" y="0"/>
            <a:ext cx="9143999" cy="5715000"/>
          </a:xfrm>
        </p:spPr>
      </p:pic>
      <p:sp>
        <p:nvSpPr>
          <p:cNvPr id="7" name="Pentagon 4"/>
          <p:cNvSpPr/>
          <p:nvPr/>
        </p:nvSpPr>
        <p:spPr>
          <a:xfrm>
            <a:off x="0" y="774700"/>
            <a:ext cx="8280400" cy="4683125"/>
          </a:xfrm>
          <a:prstGeom prst="homePlate">
            <a:avLst>
              <a:gd name="adj" fmla="val 37937"/>
            </a:avLst>
          </a:prstGeom>
          <a:solidFill>
            <a:schemeClr val="accent6">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2"/>
          <p:cNvSpPr txBox="1">
            <a:spLocks noChangeArrowheads="1"/>
          </p:cNvSpPr>
          <p:nvPr/>
        </p:nvSpPr>
        <p:spPr bwMode="auto">
          <a:xfrm>
            <a:off x="514350" y="873126"/>
            <a:ext cx="354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smtClean="0">
                <a:solidFill>
                  <a:srgbClr val="FFFFFF"/>
                </a:solidFill>
                <a:latin typeface="Open Sans" charset="0"/>
                <a:cs typeface="Open Sans" charset="0"/>
              </a:rPr>
              <a:t>CONTENIDO</a:t>
            </a:r>
            <a:endParaRPr lang="en-US" sz="2000" b="1" dirty="0">
              <a:solidFill>
                <a:srgbClr val="FFFFFF"/>
              </a:solidFill>
              <a:latin typeface="Open Sans" charset="0"/>
              <a:cs typeface="Open Sans" charset="0"/>
            </a:endParaRPr>
          </a:p>
        </p:txBody>
      </p:sp>
      <p:sp>
        <p:nvSpPr>
          <p:cNvPr id="9" name="TextBox 5"/>
          <p:cNvSpPr txBox="1">
            <a:spLocks noChangeArrowheads="1"/>
          </p:cNvSpPr>
          <p:nvPr/>
        </p:nvSpPr>
        <p:spPr bwMode="auto">
          <a:xfrm>
            <a:off x="533399" y="1290301"/>
            <a:ext cx="6492651"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Definiciones</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Por qué medir el rendimiento de la seguridad operacional?</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Indicadores de rendimiento en materia de seguridad operacional</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Nivel de alerta</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Seleccionando el objetivo</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Plantilla para los datos de SPI y gráfico de tendencias</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Nível aceptable de rendimiento de la seguridad operacional</a:t>
            </a:r>
          </a:p>
          <a:p>
            <a:pPr marL="365125" indent="-365125">
              <a:spcBef>
                <a:spcPts val="600"/>
              </a:spcBef>
              <a:spcAft>
                <a:spcPts val="600"/>
              </a:spcAft>
              <a:buFont typeface="Wingdings" charset="2"/>
              <a:buChar char="ü"/>
            </a:pPr>
            <a:r>
              <a:rPr lang="es-ES_tradnl" b="1" dirty="0" smtClean="0">
                <a:solidFill>
                  <a:srgbClr val="FFFFFF"/>
                </a:solidFill>
                <a:latin typeface="Open Sans" charset="0"/>
                <a:cs typeface="Open Sans" charset="0"/>
              </a:rPr>
              <a:t>Preguntas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100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a:spLocks noChangeArrowheads="1"/>
          </p:cNvSpPr>
          <p:nvPr/>
        </p:nvSpPr>
        <p:spPr bwMode="auto">
          <a:xfrm>
            <a:off x="372966" y="356308"/>
            <a:ext cx="2815402" cy="4616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_tradnl" sz="2400" b="1" dirty="0" smtClean="0">
                <a:solidFill>
                  <a:schemeClr val="bg1"/>
                </a:solidFill>
                <a:latin typeface="Open Sans" charset="0"/>
                <a:cs typeface="Open Sans" charset="0"/>
              </a:rPr>
              <a:t>Ejemplo de SPIs</a:t>
            </a:r>
            <a:endParaRPr lang="es-ES_tradnl" sz="2400" b="1" dirty="0">
              <a:solidFill>
                <a:schemeClr val="bg1"/>
              </a:solidFill>
              <a:latin typeface="Open Sans" charset="0"/>
              <a:cs typeface="Open Sans" charset="0"/>
            </a:endParaRPr>
          </a:p>
        </p:txBody>
      </p:sp>
      <p:graphicFrame>
        <p:nvGraphicFramePr>
          <p:cNvPr id="4" name="Chart 1"/>
          <p:cNvGraphicFramePr/>
          <p:nvPr>
            <p:extLst>
              <p:ext uri="{D42A27DB-BD31-4B8C-83A1-F6EECF244321}">
                <p14:modId xmlns:p14="http://schemas.microsoft.com/office/powerpoint/2010/main" val="2887423319"/>
              </p:ext>
            </p:extLst>
          </p:nvPr>
        </p:nvGraphicFramePr>
        <p:xfrm>
          <a:off x="372966" y="1311965"/>
          <a:ext cx="8134930" cy="3670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39996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ctrTitle"/>
          </p:nvPr>
        </p:nvSpPr>
        <p:spPr>
          <a:xfrm>
            <a:off x="271463" y="28577"/>
            <a:ext cx="2314575" cy="1385888"/>
          </a:xfrm>
        </p:spPr>
        <p:txBody>
          <a:bodyPr/>
          <a:lstStyle/>
          <a:p>
            <a:r>
              <a:rPr lang="es-ES_tradnl" b="1" dirty="0" smtClean="0">
                <a:solidFill>
                  <a:schemeClr val="bg1"/>
                </a:solidFill>
                <a:latin typeface="Open Sans" charset="0"/>
              </a:rPr>
              <a:t>¿Cómo se expresan los  SPI ?</a:t>
            </a:r>
            <a:br>
              <a:rPr lang="es-ES_tradnl" b="1" dirty="0" smtClean="0">
                <a:solidFill>
                  <a:schemeClr val="bg1"/>
                </a:solidFill>
                <a:latin typeface="Open Sans" charset="0"/>
              </a:rPr>
            </a:br>
            <a:r>
              <a:rPr lang="es-ES_tradnl" b="1" dirty="0" smtClean="0">
                <a:solidFill>
                  <a:schemeClr val="bg1"/>
                </a:solidFill>
                <a:latin typeface="Open Sans" charset="0"/>
              </a:rPr>
              <a:t>Ejemplos</a:t>
            </a:r>
            <a:br>
              <a:rPr lang="es-ES_tradnl" b="1" dirty="0" smtClean="0">
                <a:solidFill>
                  <a:schemeClr val="bg1"/>
                </a:solidFill>
                <a:latin typeface="Open Sans" charset="0"/>
              </a:rPr>
            </a:br>
            <a:endParaRPr lang="es-ES_tradnl" dirty="0">
              <a:ln>
                <a:solidFill>
                  <a:schemeClr val="bg1"/>
                </a:solidFill>
              </a:ln>
              <a:solidFill>
                <a:srgbClr val="008000"/>
              </a:solidFill>
              <a:latin typeface="Open Sans"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7832654"/>
              </p:ext>
            </p:extLst>
          </p:nvPr>
        </p:nvGraphicFramePr>
        <p:xfrm>
          <a:off x="415923" y="1314432"/>
          <a:ext cx="8399464" cy="4190239"/>
        </p:xfrm>
        <a:graphic>
          <a:graphicData uri="http://schemas.openxmlformats.org/drawingml/2006/table">
            <a:tbl>
              <a:tblPr/>
              <a:tblGrid>
                <a:gridCol w="412752"/>
                <a:gridCol w="2923306"/>
                <a:gridCol w="1442620"/>
                <a:gridCol w="1006174"/>
                <a:gridCol w="1876354"/>
                <a:gridCol w="738258"/>
              </a:tblGrid>
              <a:tr h="316131">
                <a:tc gridSpan="6">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indent="0" algn="ctr" defTabSz="450850" eaLnBrk="0" hangingPunct="0">
                        <a:lnSpc>
                          <a:spcPct val="107000"/>
                        </a:lnSpc>
                        <a:spcAft>
                          <a:spcPts val="0"/>
                        </a:spcAft>
                      </a:pPr>
                      <a:r>
                        <a:rPr lang="es-EC" sz="1600" b="1" i="1" dirty="0">
                          <a:effectLst/>
                          <a:latin typeface="Arial" panose="020B0604020202020204" pitchFamily="34" charset="0"/>
                          <a:ea typeface="Times New Roman" panose="02020603050405020304" pitchFamily="18" charset="0"/>
                        </a:rPr>
                        <a:t>Indicadores</a:t>
                      </a:r>
                      <a:r>
                        <a:rPr lang="es-EC" sz="1600" b="1" i="1" spc="-35"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de</a:t>
                      </a:r>
                      <a:r>
                        <a:rPr lang="es-EC" sz="1600" b="1" i="1" spc="-30"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seguridad</a:t>
                      </a:r>
                      <a:r>
                        <a:rPr lang="es-EC" sz="1600" b="1" i="1" spc="-35"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op</a:t>
                      </a:r>
                      <a:r>
                        <a:rPr lang="es-EC" sz="1600" b="1" i="1" spc="5" dirty="0">
                          <a:effectLst/>
                          <a:latin typeface="Arial" panose="020B0604020202020204" pitchFamily="34" charset="0"/>
                          <a:ea typeface="Times New Roman" panose="02020603050405020304" pitchFamily="18" charset="0"/>
                        </a:rPr>
                        <a:t>e</a:t>
                      </a:r>
                      <a:r>
                        <a:rPr lang="es-EC" sz="1600" b="1" i="1" dirty="0">
                          <a:effectLst/>
                          <a:latin typeface="Arial" panose="020B0604020202020204" pitchFamily="34" charset="0"/>
                          <a:ea typeface="Times New Roman" panose="02020603050405020304" pitchFamily="18" charset="0"/>
                        </a:rPr>
                        <a:t>racional</a:t>
                      </a:r>
                      <a:r>
                        <a:rPr lang="es-EC" sz="1600" b="1" i="1" spc="-35"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de</a:t>
                      </a:r>
                      <a:r>
                        <a:rPr lang="es-EC" sz="1600" b="1" i="1" spc="-30" dirty="0">
                          <a:effectLst/>
                          <a:latin typeface="Arial" panose="020B0604020202020204" pitchFamily="34" charset="0"/>
                          <a:ea typeface="Times New Roman" panose="02020603050405020304" pitchFamily="18" charset="0"/>
                        </a:rPr>
                        <a:t> alto </a:t>
                      </a:r>
                      <a:r>
                        <a:rPr lang="es-EC" sz="1600" b="1" i="1" dirty="0">
                          <a:effectLst/>
                          <a:latin typeface="Arial" panose="020B0604020202020204" pitchFamily="34" charset="0"/>
                          <a:ea typeface="Times New Roman" panose="02020603050405020304" pitchFamily="18" charset="0"/>
                        </a:rPr>
                        <a:t>i</a:t>
                      </a:r>
                      <a:r>
                        <a:rPr lang="es-EC" sz="1600" b="1" i="1" spc="-5" dirty="0">
                          <a:effectLst/>
                          <a:latin typeface="Arial" panose="020B0604020202020204" pitchFamily="34" charset="0"/>
                          <a:ea typeface="Times New Roman" panose="02020603050405020304" pitchFamily="18" charset="0"/>
                        </a:rPr>
                        <a:t>m</a:t>
                      </a:r>
                      <a:r>
                        <a:rPr lang="es-EC" sz="1600" b="1" i="1" spc="5" dirty="0">
                          <a:effectLst/>
                          <a:latin typeface="Arial" panose="020B0604020202020204" pitchFamily="34" charset="0"/>
                          <a:ea typeface="Times New Roman" panose="02020603050405020304" pitchFamily="18" charset="0"/>
                        </a:rPr>
                        <a:t>p</a:t>
                      </a:r>
                      <a:r>
                        <a:rPr lang="es-EC" sz="1600" b="1" i="1" dirty="0">
                          <a:effectLst/>
                          <a:latin typeface="Arial" panose="020B0604020202020204" pitchFamily="34" charset="0"/>
                          <a:ea typeface="Times New Roman" panose="02020603050405020304" pitchFamily="18" charset="0"/>
                        </a:rPr>
                        <a:t>acto</a:t>
                      </a:r>
                      <a:endParaRPr lang="en-US" sz="16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2585">
                <a:tc gridSpan="2">
                  <a:txBody>
                    <a:bodyPr/>
                    <a:lstStyle/>
                    <a:p>
                      <a:pPr eaLnBrk="0" hangingPunct="0">
                        <a:lnSpc>
                          <a:spcPts val="8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601345" eaLnBrk="0" hangingPunct="0">
                        <a:lnSpc>
                          <a:spcPct val="107000"/>
                        </a:lnSpc>
                        <a:spcAft>
                          <a:spcPts val="0"/>
                        </a:spcAft>
                      </a:pPr>
                      <a:r>
                        <a:rPr lang="en-US" sz="1200" i="1" dirty="0">
                          <a:effectLst/>
                          <a:latin typeface="Arial" panose="020B0604020202020204" pitchFamily="34" charset="0"/>
                          <a:ea typeface="Times New Roman" panose="02020603050405020304" pitchFamily="18" charset="0"/>
                        </a:rPr>
                        <a:t>Descripción</a:t>
                      </a:r>
                      <a:r>
                        <a:rPr lang="en-US" sz="1200" i="1" spc="-35"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de</a:t>
                      </a:r>
                      <a:r>
                        <a:rPr lang="en-US" sz="1200" i="1" spc="-3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SI</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eaLnBrk="0" hangingPunct="0">
                        <a:lnSpc>
                          <a:spcPts val="6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1755" eaLnBrk="0" hangingPunct="0">
                        <a:lnSpc>
                          <a:spcPct val="107000"/>
                        </a:lnSpc>
                        <a:spcAft>
                          <a:spcPts val="0"/>
                        </a:spcAft>
                      </a:pPr>
                      <a:r>
                        <a:rPr lang="es-EC" sz="1200" i="1" dirty="0">
                          <a:effectLst/>
                          <a:latin typeface="Arial" panose="020B0604020202020204" pitchFamily="34" charset="0"/>
                          <a:ea typeface="Times New Roman" panose="02020603050405020304" pitchFamily="18" charset="0"/>
                        </a:rPr>
                        <a:t>Criterios</a:t>
                      </a:r>
                      <a:r>
                        <a:rPr lang="es-EC" sz="1200" i="1" spc="-25" dirty="0">
                          <a:effectLst/>
                          <a:latin typeface="Arial" panose="020B0604020202020204" pitchFamily="34" charset="0"/>
                          <a:ea typeface="Times New Roman" panose="02020603050405020304" pitchFamily="18" charset="0"/>
                        </a:rPr>
                        <a:t> </a:t>
                      </a:r>
                      <a:r>
                        <a:rPr lang="es-EC" sz="1200" i="1" dirty="0">
                          <a:effectLst/>
                          <a:latin typeface="Arial" panose="020B0604020202020204" pitchFamily="34" charset="0"/>
                          <a:ea typeface="Times New Roman" panose="02020603050405020304" pitchFamily="18" charset="0"/>
                        </a:rPr>
                        <a:t>del</a:t>
                      </a:r>
                      <a:r>
                        <a:rPr lang="es-EC" sz="1200" i="1" spc="-20" dirty="0">
                          <a:effectLst/>
                          <a:latin typeface="Arial" panose="020B0604020202020204" pitchFamily="34" charset="0"/>
                          <a:ea typeface="Times New Roman" panose="02020603050405020304" pitchFamily="18" charset="0"/>
                        </a:rPr>
                        <a:t> </a:t>
                      </a:r>
                      <a:r>
                        <a:rPr lang="es-EC" sz="1200" i="1" dirty="0">
                          <a:effectLst/>
                          <a:latin typeface="Arial" panose="020B0604020202020204" pitchFamily="34" charset="0"/>
                          <a:ea typeface="Times New Roman" panose="02020603050405020304" pitchFamily="18" charset="0"/>
                        </a:rPr>
                        <a:t>nivel</a:t>
                      </a:r>
                      <a:r>
                        <a:rPr lang="es-EC" sz="1200" i="1" spc="-20" dirty="0">
                          <a:effectLst/>
                          <a:latin typeface="Arial" panose="020B0604020202020204" pitchFamily="34" charset="0"/>
                          <a:ea typeface="Times New Roman" panose="02020603050405020304" pitchFamily="18" charset="0"/>
                        </a:rPr>
                        <a:t> </a:t>
                      </a:r>
                      <a:r>
                        <a:rPr lang="es-EC" sz="1200" i="1" dirty="0">
                          <a:effectLst/>
                          <a:latin typeface="Arial" panose="020B0604020202020204" pitchFamily="34" charset="0"/>
                          <a:ea typeface="Times New Roman" panose="02020603050405020304" pitchFamily="18" charset="0"/>
                        </a:rPr>
                        <a:t>de</a:t>
                      </a:r>
                      <a:r>
                        <a:rPr lang="es-EC" sz="1200" i="1" spc="-25" dirty="0">
                          <a:effectLst/>
                          <a:latin typeface="Arial" panose="020B0604020202020204" pitchFamily="34" charset="0"/>
                          <a:ea typeface="Times New Roman" panose="02020603050405020304" pitchFamily="18" charset="0"/>
                        </a:rPr>
                        <a:t> </a:t>
                      </a:r>
                      <a:r>
                        <a:rPr lang="es-EC" sz="1200" i="1" dirty="0" smtClean="0">
                          <a:effectLst/>
                          <a:latin typeface="Arial" panose="020B0604020202020204" pitchFamily="34" charset="0"/>
                          <a:ea typeface="Times New Roman" panose="02020603050405020304" pitchFamily="18" charset="0"/>
                        </a:rPr>
                        <a:t>alerta de SI (para 2010)</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4465" eaLnBrk="0" hangingPunct="0">
                        <a:lnSpc>
                          <a:spcPct val="107000"/>
                        </a:lnSpc>
                        <a:spcAft>
                          <a:spcPts val="0"/>
                        </a:spcAft>
                      </a:pPr>
                      <a:r>
                        <a:rPr lang="en-US" sz="1200" i="1" dirty="0">
                          <a:effectLst/>
                          <a:latin typeface="Arial" panose="020B0604020202020204" pitchFamily="34" charset="0"/>
                          <a:ea typeface="Times New Roman" panose="02020603050405020304" pitchFamily="18" charset="0"/>
                        </a:rPr>
                        <a:t>Nivel</a:t>
                      </a:r>
                      <a:r>
                        <a:rPr lang="en-US" sz="1200" i="1" spc="-3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de</a:t>
                      </a:r>
                      <a:endParaRPr lang="en-US" sz="1200" dirty="0">
                        <a:effectLst/>
                        <a:latin typeface="Times New Roman" panose="02020603050405020304" pitchFamily="18" charset="0"/>
                        <a:ea typeface="Times New Roman" panose="02020603050405020304" pitchFamily="18" charset="0"/>
                      </a:endParaRPr>
                    </a:p>
                    <a:p>
                      <a:pPr marL="221615" eaLnBrk="0" hangingPunct="0">
                        <a:lnSpc>
                          <a:spcPct val="107000"/>
                        </a:lnSpc>
                        <a:spcBef>
                          <a:spcPts val="45"/>
                        </a:spcBef>
                        <a:spcAft>
                          <a:spcPts val="0"/>
                        </a:spcAft>
                      </a:pPr>
                      <a:r>
                        <a:rPr lang="en-US" sz="1200" i="1" dirty="0" smtClean="0">
                          <a:effectLst/>
                          <a:latin typeface="Arial" panose="020B0604020202020204" pitchFamily="34" charset="0"/>
                          <a:ea typeface="Times New Roman" panose="02020603050405020304" pitchFamily="18" charset="0"/>
                        </a:rPr>
                        <a:t>Alerta violado (Si/No)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600"/>
                        </a:lnSpc>
                        <a:spcBef>
                          <a:spcPts val="25"/>
                        </a:spcBef>
                        <a:spcAft>
                          <a:spcPts val="0"/>
                        </a:spcAft>
                      </a:pPr>
                      <a:r>
                        <a:rPr lang="en-US" sz="1200" dirty="0">
                          <a:effectLst/>
                          <a:latin typeface="Times New Roman" panose="02020603050405020304" pitchFamily="18" charset="0"/>
                          <a:ea typeface="Times New Roman" panose="02020603050405020304" pitchFamily="18" charset="0"/>
                        </a:rPr>
                        <a:t> </a:t>
                      </a:r>
                    </a:p>
                    <a:p>
                      <a:pPr eaLnBrk="0" hangingPunct="0">
                        <a:lnSpc>
                          <a:spcPts val="1000"/>
                        </a:lnSpc>
                        <a:spcAft>
                          <a:spcPts val="0"/>
                        </a:spcAft>
                      </a:pPr>
                      <a:r>
                        <a:rPr lang="en-US" sz="1200" dirty="0">
                          <a:effectLst/>
                          <a:latin typeface="Times New Roman" panose="02020603050405020304" pitchFamily="18" charset="0"/>
                          <a:ea typeface="Times New Roman" panose="02020603050405020304" pitchFamily="18" charset="0"/>
                        </a:rPr>
                        <a:t> </a:t>
                      </a:r>
                    </a:p>
                    <a:p>
                      <a:pPr marL="212725" eaLnBrk="0" hangingPunct="0">
                        <a:lnSpc>
                          <a:spcPct val="107000"/>
                        </a:lnSpc>
                        <a:spcAft>
                          <a:spcPts val="0"/>
                        </a:spcAft>
                      </a:pPr>
                      <a:r>
                        <a:rPr lang="en-US" sz="1200" i="1" dirty="0">
                          <a:effectLst/>
                          <a:latin typeface="Arial" panose="020B0604020202020204" pitchFamily="34" charset="0"/>
                          <a:ea typeface="Times New Roman" panose="02020603050405020304" pitchFamily="18" charset="0"/>
                        </a:rPr>
                        <a:t>Criterios</a:t>
                      </a:r>
                      <a:r>
                        <a:rPr lang="en-US" sz="1200" i="1" spc="-25"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del</a:t>
                      </a:r>
                      <a:r>
                        <a:rPr lang="en-US" sz="1200" i="1" spc="-2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nivel</a:t>
                      </a:r>
                      <a:r>
                        <a:rPr lang="en-US" sz="1200" i="1" spc="-25" dirty="0">
                          <a:effectLst/>
                          <a:latin typeface="Arial" panose="020B0604020202020204" pitchFamily="34" charset="0"/>
                          <a:ea typeface="Times New Roman" panose="02020603050405020304" pitchFamily="18" charset="0"/>
                        </a:rPr>
                        <a:t> </a:t>
                      </a:r>
                      <a:r>
                        <a:rPr lang="en-US" sz="1200" i="1" dirty="0" smtClean="0">
                          <a:effectLst/>
                          <a:latin typeface="Arial" panose="020B0604020202020204" pitchFamily="34" charset="0"/>
                          <a:ea typeface="Times New Roman" panose="02020603050405020304" pitchFamily="18" charset="0"/>
                        </a:rPr>
                        <a:t>de objetivo de SI (para 2010)</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600"/>
                        </a:lnSpc>
                        <a:spcBef>
                          <a:spcPts val="25"/>
                        </a:spcBef>
                        <a:spcAft>
                          <a:spcPts val="0"/>
                        </a:spcAft>
                      </a:pPr>
                      <a:r>
                        <a:rPr lang="en-US" sz="1200" dirty="0">
                          <a:effectLst/>
                          <a:latin typeface="Times New Roman" panose="02020603050405020304" pitchFamily="18" charset="0"/>
                          <a:ea typeface="Times New Roman" panose="02020603050405020304" pitchFamily="18" charset="0"/>
                        </a:rPr>
                        <a:t> </a:t>
                      </a:r>
                    </a:p>
                    <a:p>
                      <a:pPr eaLnBrk="0" hangingPunct="0">
                        <a:lnSpc>
                          <a:spcPts val="1000"/>
                        </a:lnSpc>
                        <a:spcAft>
                          <a:spcPts val="0"/>
                        </a:spcAft>
                      </a:pPr>
                      <a:r>
                        <a:rPr lang="en-US" sz="1200" dirty="0">
                          <a:effectLst/>
                          <a:latin typeface="Times New Roman" panose="02020603050405020304" pitchFamily="18" charset="0"/>
                          <a:ea typeface="Times New Roman" panose="02020603050405020304" pitchFamily="18" charset="0"/>
                        </a:rPr>
                        <a:t> </a:t>
                      </a:r>
                    </a:p>
                    <a:p>
                      <a:pPr marL="156845" eaLnBrk="0" hangingPunct="0">
                        <a:lnSpc>
                          <a:spcPct val="107000"/>
                        </a:lnSpc>
                        <a:spcAft>
                          <a:spcPts val="0"/>
                        </a:spcAft>
                      </a:pPr>
                      <a:r>
                        <a:rPr lang="en-US" sz="1200" i="1" spc="-5" dirty="0" smtClean="0">
                          <a:effectLst/>
                          <a:latin typeface="Arial" panose="020B0604020202020204" pitchFamily="34" charset="0"/>
                          <a:ea typeface="Times New Roman" panose="02020603050405020304" pitchFamily="18" charset="0"/>
                        </a:rPr>
                        <a:t>Ob</a:t>
                      </a:r>
                      <a:r>
                        <a:rPr lang="en-US" sz="1200" i="1" dirty="0" smtClean="0">
                          <a:effectLst/>
                          <a:latin typeface="Arial" panose="020B0604020202020204" pitchFamily="34" charset="0"/>
                          <a:ea typeface="Times New Roman" panose="02020603050405020304" pitchFamily="18" charset="0"/>
                        </a:rPr>
                        <a:t>je</a:t>
                      </a:r>
                      <a:r>
                        <a:rPr lang="en-US" sz="1200" i="1" spc="-5" dirty="0" smtClean="0">
                          <a:effectLst/>
                          <a:latin typeface="Arial" panose="020B0604020202020204" pitchFamily="34" charset="0"/>
                          <a:ea typeface="Times New Roman" panose="02020603050405020304" pitchFamily="18" charset="0"/>
                        </a:rPr>
                        <a:t>t</a:t>
                      </a:r>
                      <a:r>
                        <a:rPr lang="en-US" sz="1200" i="1" dirty="0" smtClean="0">
                          <a:effectLst/>
                          <a:latin typeface="Arial" panose="020B0604020202020204" pitchFamily="34" charset="0"/>
                          <a:ea typeface="Times New Roman" panose="02020603050405020304" pitchFamily="18" charset="0"/>
                        </a:rPr>
                        <a:t>ivo logrado (Si/No)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072">
                <a:tc>
                  <a:txBody>
                    <a:bodyPr/>
                    <a:lstStyle/>
                    <a:p>
                      <a:pPr eaLnBrk="0" hangingPunct="0">
                        <a:lnSpc>
                          <a:spcPts val="500"/>
                        </a:lnSpc>
                        <a:spcBef>
                          <a:spcPts val="30"/>
                        </a:spcBef>
                        <a:spcAft>
                          <a:spcPts val="0"/>
                        </a:spcAft>
                      </a:pPr>
                      <a:r>
                        <a:rPr lang="en-US" sz="1200" dirty="0">
                          <a:effectLst/>
                          <a:latin typeface="Times New Roman" panose="02020603050405020304" pitchFamily="18" charset="0"/>
                          <a:ea typeface="Times New Roman" panose="02020603050405020304" pitchFamily="18" charset="0"/>
                        </a:rPr>
                        <a:t> </a:t>
                      </a:r>
                    </a:p>
                    <a:p>
                      <a:pPr marL="48895"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marR="94615" algn="just" eaLnBrk="0" hangingPunct="0">
                        <a:lnSpc>
                          <a:spcPct val="119000"/>
                        </a:lnSpc>
                        <a:spcAft>
                          <a:spcPts val="0"/>
                        </a:spcAft>
                      </a:pPr>
                      <a:r>
                        <a:rPr lang="es-EC" sz="1200" b="1" dirty="0">
                          <a:effectLst/>
                          <a:latin typeface="Arial" panose="020B0604020202020204" pitchFamily="34" charset="0"/>
                          <a:ea typeface="Times New Roman" panose="02020603050405020304" pitchFamily="18" charset="0"/>
                        </a:rPr>
                        <a:t>Tasa</a:t>
                      </a:r>
                      <a:r>
                        <a:rPr lang="es-EC" sz="1200" b="1" spc="-3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30" dirty="0">
                          <a:effectLst/>
                          <a:latin typeface="Arial" panose="020B0604020202020204" pitchFamily="34" charset="0"/>
                          <a:ea typeface="Times New Roman" panose="02020603050405020304" pitchFamily="18" charset="0"/>
                        </a:rPr>
                        <a:t> </a:t>
                      </a:r>
                      <a:r>
                        <a:rPr lang="es-EC" sz="1200" b="1" spc="-30" dirty="0" smtClean="0">
                          <a:effectLst/>
                          <a:latin typeface="Arial" panose="020B0604020202020204" pitchFamily="34" charset="0"/>
                          <a:ea typeface="Times New Roman" panose="02020603050405020304" pitchFamily="18" charset="0"/>
                        </a:rPr>
                        <a:t>accidentes / </a:t>
                      </a:r>
                      <a:r>
                        <a:rPr lang="es-EC" sz="1200" b="1" dirty="0" smtClean="0">
                          <a:effectLst/>
                          <a:latin typeface="Arial" panose="020B0604020202020204" pitchFamily="34" charset="0"/>
                          <a:ea typeface="Times New Roman" panose="02020603050405020304" pitchFamily="18" charset="0"/>
                        </a:rPr>
                        <a:t>incidentes</a:t>
                      </a:r>
                      <a:r>
                        <a:rPr lang="es-EC" sz="1200" b="1" spc="-35" dirty="0" smtClean="0">
                          <a:effectLst/>
                          <a:latin typeface="Arial" panose="020B0604020202020204" pitchFamily="34" charset="0"/>
                          <a:ea typeface="Times New Roman" panose="02020603050405020304" pitchFamily="18" charset="0"/>
                        </a:rPr>
                        <a:t> </a:t>
                      </a:r>
                      <a:r>
                        <a:rPr lang="es-EC" sz="1200" b="1" dirty="0" smtClean="0">
                          <a:effectLst/>
                          <a:latin typeface="Arial" panose="020B0604020202020204" pitchFamily="34" charset="0"/>
                          <a:ea typeface="Times New Roman" panose="02020603050405020304" pitchFamily="18" charset="0"/>
                        </a:rPr>
                        <a:t>graves</a:t>
                      </a:r>
                      <a:r>
                        <a:rPr lang="es-EC" sz="1200" b="1" spc="-45" dirty="0" smtClean="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mensual</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del</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explotad</a:t>
                      </a:r>
                      <a:r>
                        <a:rPr lang="es-EC" sz="1200" b="1" spc="5" dirty="0">
                          <a:effectLst/>
                          <a:latin typeface="Arial" panose="020B0604020202020204" pitchFamily="34" charset="0"/>
                          <a:ea typeface="Times New Roman" panose="02020603050405020304" pitchFamily="18" charset="0"/>
                        </a:rPr>
                        <a:t>o</a:t>
                      </a:r>
                      <a:r>
                        <a:rPr lang="es-EC" sz="1200" b="1" dirty="0">
                          <a:effectLst/>
                          <a:latin typeface="Arial" panose="020B0604020202020204" pitchFamily="34" charset="0"/>
                          <a:ea typeface="Times New Roman" panose="02020603050405020304" pitchFamily="18" charset="0"/>
                        </a:rPr>
                        <a:t>r aéreo</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colectivo</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CAA</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(cada</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1</a:t>
                      </a:r>
                      <a:r>
                        <a:rPr lang="es-EC" sz="1200" b="1" spc="-15" dirty="0">
                          <a:effectLst/>
                          <a:latin typeface="Arial" panose="020B0604020202020204" pitchFamily="34" charset="0"/>
                          <a:ea typeface="Times New Roman" panose="02020603050405020304" pitchFamily="18" charset="0"/>
                        </a:rPr>
                        <a:t> </a:t>
                      </a:r>
                      <a:r>
                        <a:rPr lang="es-EC" sz="1200" b="1" spc="5" dirty="0">
                          <a:effectLst/>
                          <a:latin typeface="Arial" panose="020B0604020202020204" pitchFamily="34" charset="0"/>
                          <a:ea typeface="Times New Roman" panose="02020603050405020304" pitchFamily="18" charset="0"/>
                        </a:rPr>
                        <a:t>0</a:t>
                      </a:r>
                      <a:r>
                        <a:rPr lang="es-EC" sz="1200" b="1" dirty="0">
                          <a:effectLst/>
                          <a:latin typeface="Arial" panose="020B0604020202020204" pitchFamily="34" charset="0"/>
                          <a:ea typeface="Times New Roman" panose="02020603050405020304" pitchFamily="18" charset="0"/>
                        </a:rPr>
                        <a:t>00 </a:t>
                      </a:r>
                      <a:r>
                        <a:rPr lang="es-EC" sz="1200" b="1" spc="-5" dirty="0">
                          <a:effectLst/>
                          <a:latin typeface="Arial" panose="020B0604020202020204" pitchFamily="34" charset="0"/>
                          <a:ea typeface="Times New Roman" panose="02020603050405020304" pitchFamily="18" charset="0"/>
                        </a:rPr>
                        <a:t>FH)</a:t>
                      </a:r>
                      <a:endParaRPr lang="en-US"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dirty="0">
                          <a:effectLst/>
                          <a:latin typeface="Arial" panose="020B0604020202020204" pitchFamily="34" charset="0"/>
                          <a:ea typeface="Times New Roman" panose="02020603050405020304" pitchFamily="18" charset="0"/>
                        </a:rPr>
                        <a:t>Tasa</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a:t>
                      </a:r>
                      <a:r>
                        <a:rPr lang="es-EC" sz="1200" spc="5" dirty="0">
                          <a:effectLst/>
                          <a:latin typeface="Arial" panose="020B0604020202020204" pitchFamily="34" charset="0"/>
                          <a:ea typeface="Times New Roman" panose="02020603050405020304" pitchFamily="18" charset="0"/>
                        </a:rPr>
                        <a:t>e</a:t>
                      </a:r>
                      <a:r>
                        <a:rPr lang="es-EC" sz="1200" dirty="0">
                          <a:effectLst/>
                          <a:latin typeface="Arial" panose="020B0604020202020204" pitchFamily="34" charset="0"/>
                          <a:ea typeface="Times New Roman" panose="02020603050405020304" pitchFamily="18" charset="0"/>
                        </a:rPr>
                        <a:t>dio</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2009</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+ 1/2/3</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SD</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a:t>
                      </a:r>
                      <a:r>
                        <a:rPr lang="es-EC" sz="1200" spc="-5" dirty="0">
                          <a:effectLst/>
                          <a:latin typeface="Arial" panose="020B0604020202020204" pitchFamily="34" charset="0"/>
                          <a:ea typeface="Times New Roman" panose="02020603050405020304" pitchFamily="18" charset="0"/>
                        </a:rPr>
                        <a:t>r</a:t>
                      </a:r>
                      <a:r>
                        <a:rPr lang="es-EC" sz="1200" dirty="0">
                          <a:effectLst/>
                          <a:latin typeface="Arial" panose="020B0604020202020204" pitchFamily="34" charset="0"/>
                          <a:ea typeface="Times New Roman" panose="02020603050405020304" pitchFamily="18" charset="0"/>
                        </a:rPr>
                        <a:t>establecimiento anual)</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70510" marR="270510"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Sí</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u="sng" dirty="0">
                          <a:effectLst/>
                          <a:latin typeface="Arial" panose="020B0604020202020204" pitchFamily="34" charset="0"/>
                          <a:ea typeface="Times New Roman" panose="02020603050405020304" pitchFamily="18" charset="0"/>
                        </a:rPr>
                        <a:t>5%</a:t>
                      </a:r>
                      <a:r>
                        <a:rPr lang="es-EC" sz="1200" u="sng"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mejora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tasa promedio</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2</a:t>
                      </a:r>
                      <a:r>
                        <a:rPr lang="es-EC" sz="1200" dirty="0">
                          <a:effectLst/>
                          <a:latin typeface="Arial" panose="020B0604020202020204" pitchFamily="34" charset="0"/>
                          <a:ea typeface="Times New Roman" panose="02020603050405020304" pitchFamily="18" charset="0"/>
                        </a:rPr>
                        <a:t>0</a:t>
                      </a:r>
                      <a:r>
                        <a:rPr lang="es-EC" sz="1200" spc="5" dirty="0">
                          <a:effectLst/>
                          <a:latin typeface="Arial" panose="020B0604020202020204" pitchFamily="34" charset="0"/>
                          <a:ea typeface="Times New Roman" panose="02020603050405020304" pitchFamily="18" charset="0"/>
                        </a:rPr>
                        <a:t>1</a:t>
                      </a:r>
                      <a:r>
                        <a:rPr lang="es-EC" sz="1200" dirty="0">
                          <a:effectLst/>
                          <a:latin typeface="Arial" panose="020B0604020202020204" pitchFamily="34" charset="0"/>
                          <a:ea typeface="Times New Roman" panose="02020603050405020304" pitchFamily="18" charset="0"/>
                        </a:rPr>
                        <a:t>0</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sobre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 tasa</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promedio</a:t>
                      </a:r>
                      <a:r>
                        <a:rPr lang="es-EC" sz="1200" spc="-3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d</a:t>
                      </a:r>
                      <a:r>
                        <a:rPr lang="es-EC" sz="1200" dirty="0">
                          <a:effectLst/>
                          <a:latin typeface="Arial" panose="020B0604020202020204" pitchFamily="34" charset="0"/>
                          <a:ea typeface="Times New Roman" panose="02020603050405020304" pitchFamily="18" charset="0"/>
                        </a:rPr>
                        <a:t>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2009</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65430" marR="266065"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717">
                <a:tc>
                  <a:txBody>
                    <a:bodyPr/>
                    <a:lstStyle/>
                    <a:p>
                      <a:pPr eaLnBrk="0" hangingPunct="0">
                        <a:lnSpc>
                          <a:spcPts val="500"/>
                        </a:lnSpc>
                        <a:spcBef>
                          <a:spcPts val="25"/>
                        </a:spcBef>
                        <a:spcAft>
                          <a:spcPts val="0"/>
                        </a:spcAft>
                      </a:pPr>
                      <a:r>
                        <a:rPr lang="en-US" sz="1200" dirty="0">
                          <a:effectLst/>
                          <a:latin typeface="Times New Roman" panose="02020603050405020304" pitchFamily="18" charset="0"/>
                          <a:ea typeface="Times New Roman" panose="02020603050405020304" pitchFamily="18" charset="0"/>
                        </a:rPr>
                        <a:t> </a:t>
                      </a:r>
                    </a:p>
                    <a:p>
                      <a:pPr marL="48895"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marR="88265" algn="just" eaLnBrk="0" hangingPunct="0">
                        <a:lnSpc>
                          <a:spcPct val="119000"/>
                        </a:lnSpc>
                        <a:spcAft>
                          <a:spcPts val="0"/>
                        </a:spcAft>
                      </a:pPr>
                      <a:r>
                        <a:rPr lang="es-EC" sz="1200" b="1" dirty="0">
                          <a:effectLst/>
                          <a:latin typeface="Arial" panose="020B0604020202020204" pitchFamily="34" charset="0"/>
                          <a:ea typeface="Times New Roman" panose="02020603050405020304" pitchFamily="18" charset="0"/>
                        </a:rPr>
                        <a:t>Tasa</a:t>
                      </a:r>
                      <a:r>
                        <a:rPr lang="es-EC" sz="1200" b="1" spc="-35" dirty="0">
                          <a:effectLst/>
                          <a:latin typeface="Arial" panose="020B0604020202020204" pitchFamily="34" charset="0"/>
                          <a:ea typeface="Times New Roman" panose="02020603050405020304" pitchFamily="18" charset="0"/>
                        </a:rPr>
                        <a:t> </a:t>
                      </a:r>
                      <a:r>
                        <a:rPr lang="es-EC" sz="1200" b="1" dirty="0" smtClean="0">
                          <a:effectLst/>
                          <a:latin typeface="Arial" panose="020B0604020202020204" pitchFamily="34" charset="0"/>
                          <a:ea typeface="Times New Roman" panose="02020603050405020304" pitchFamily="18" charset="0"/>
                        </a:rPr>
                        <a:t>de accidentes /</a:t>
                      </a:r>
                      <a:r>
                        <a:rPr lang="es-EC" sz="1200" b="1" spc="-30" dirty="0" smtClean="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incidentes </a:t>
                      </a:r>
                      <a:r>
                        <a:rPr lang="es-EC" sz="1200" b="1" dirty="0" smtClean="0">
                          <a:effectLst/>
                          <a:latin typeface="Arial" panose="020B0604020202020204" pitchFamily="34" charset="0"/>
                          <a:ea typeface="Times New Roman" panose="02020603050405020304" pitchFamily="18" charset="0"/>
                        </a:rPr>
                        <a:t>graves</a:t>
                      </a:r>
                      <a:r>
                        <a:rPr lang="es-EC" sz="1200" b="1" spc="-45" dirty="0" smtClean="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en</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tierra</a:t>
                      </a:r>
                      <a:r>
                        <a:rPr lang="es-EC" sz="1200" b="1" spc="-4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men</a:t>
                      </a:r>
                      <a:r>
                        <a:rPr lang="es-EC" sz="1200" b="1" spc="5" dirty="0">
                          <a:effectLst/>
                          <a:latin typeface="Arial" panose="020B0604020202020204" pitchFamily="34" charset="0"/>
                          <a:ea typeface="Times New Roman" panose="02020603050405020304" pitchFamily="18" charset="0"/>
                        </a:rPr>
                        <a:t>s</a:t>
                      </a:r>
                      <a:r>
                        <a:rPr lang="es-EC" sz="1200" b="1" dirty="0">
                          <a:effectLst/>
                          <a:latin typeface="Arial" panose="020B0604020202020204" pitchFamily="34" charset="0"/>
                          <a:ea typeface="Times New Roman" panose="02020603050405020304" pitchFamily="18" charset="0"/>
                        </a:rPr>
                        <a:t>ual del</a:t>
                      </a:r>
                      <a:r>
                        <a:rPr lang="es-EC" sz="1200" b="1" spc="-2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aeródromo</a:t>
                      </a:r>
                      <a:r>
                        <a:rPr lang="es-EC" sz="1200" b="1" spc="-2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colectivo</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2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CAA</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 Implica</a:t>
                      </a:r>
                      <a:r>
                        <a:rPr lang="es-EC" sz="1200" b="1" spc="-4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cualquier</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aeronave</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a:t>
                      </a:r>
                      <a:r>
                        <a:rPr lang="es-EC" sz="1200" b="1" dirty="0" smtClean="0">
                          <a:effectLst/>
                          <a:latin typeface="Arial" panose="020B0604020202020204" pitchFamily="34" charset="0"/>
                          <a:ea typeface="Times New Roman" panose="02020603050405020304" pitchFamily="18" charset="0"/>
                        </a:rPr>
                        <a:t>ca</a:t>
                      </a:r>
                      <a:r>
                        <a:rPr lang="es-EC" sz="1200" b="1" spc="5" dirty="0" smtClean="0">
                          <a:effectLst/>
                          <a:latin typeface="Arial" panose="020B0604020202020204" pitchFamily="34" charset="0"/>
                          <a:ea typeface="Times New Roman" panose="02020603050405020304" pitchFamily="18" charset="0"/>
                        </a:rPr>
                        <a:t>d</a:t>
                      </a:r>
                      <a:r>
                        <a:rPr lang="es-EC" sz="1200" b="1" dirty="0" smtClean="0">
                          <a:effectLst/>
                          <a:latin typeface="Arial" panose="020B0604020202020204" pitchFamily="34" charset="0"/>
                          <a:ea typeface="Times New Roman" panose="02020603050405020304" pitchFamily="18" charset="0"/>
                        </a:rPr>
                        <a:t>a </a:t>
                      </a:r>
                      <a:r>
                        <a:rPr lang="en-US" sz="1200" b="1" dirty="0" smtClean="0">
                          <a:effectLst/>
                          <a:latin typeface="Arial" panose="020B0604020202020204" pitchFamily="34" charset="0"/>
                          <a:ea typeface="Times New Roman" panose="02020603050405020304" pitchFamily="18" charset="0"/>
                        </a:rPr>
                        <a:t>10.000</a:t>
                      </a:r>
                      <a:r>
                        <a:rPr lang="en-US" sz="1200" b="1" spc="-35" dirty="0" smtClean="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movimientos</a:t>
                      </a:r>
                      <a:r>
                        <a:rPr lang="en-US" sz="1200" b="1" spc="-40" dirty="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en</a:t>
                      </a:r>
                      <a:r>
                        <a:rPr lang="en-US" sz="1200" b="1" spc="-30" dirty="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tierra)</a:t>
                      </a:r>
                      <a:endParaRPr lang="en-US"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dirty="0">
                          <a:effectLst/>
                          <a:latin typeface="Arial" panose="020B0604020202020204" pitchFamily="34" charset="0"/>
                          <a:ea typeface="Times New Roman" panose="02020603050405020304" pitchFamily="18" charset="0"/>
                        </a:rPr>
                        <a:t>Tasa</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a:t>
                      </a:r>
                      <a:r>
                        <a:rPr lang="es-EC" sz="1200" spc="5" dirty="0">
                          <a:effectLst/>
                          <a:latin typeface="Arial" panose="020B0604020202020204" pitchFamily="34" charset="0"/>
                          <a:ea typeface="Times New Roman" panose="02020603050405020304" pitchFamily="18" charset="0"/>
                        </a:rPr>
                        <a:t>e</a:t>
                      </a:r>
                      <a:r>
                        <a:rPr lang="es-EC" sz="1200" dirty="0">
                          <a:effectLst/>
                          <a:latin typeface="Arial" panose="020B0604020202020204" pitchFamily="34" charset="0"/>
                          <a:ea typeface="Times New Roman" panose="02020603050405020304" pitchFamily="18" charset="0"/>
                        </a:rPr>
                        <a:t>dio</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2009</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+ 1/2/3</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SD</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a:t>
                      </a:r>
                      <a:r>
                        <a:rPr lang="es-EC" sz="1200" spc="-5" dirty="0">
                          <a:effectLst/>
                          <a:latin typeface="Arial" panose="020B0604020202020204" pitchFamily="34" charset="0"/>
                          <a:ea typeface="Times New Roman" panose="02020603050405020304" pitchFamily="18" charset="0"/>
                        </a:rPr>
                        <a:t>r</a:t>
                      </a:r>
                      <a:r>
                        <a:rPr lang="es-EC" sz="1200" dirty="0">
                          <a:effectLst/>
                          <a:latin typeface="Arial" panose="020B0604020202020204" pitchFamily="34" charset="0"/>
                          <a:ea typeface="Times New Roman" panose="02020603050405020304" pitchFamily="18" charset="0"/>
                        </a:rPr>
                        <a:t>establecimiento anual)</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70510" marR="270510"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Sí</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u="sng" dirty="0">
                          <a:effectLst/>
                          <a:latin typeface="Arial" panose="020B0604020202020204" pitchFamily="34" charset="0"/>
                          <a:ea typeface="Times New Roman" panose="02020603050405020304" pitchFamily="18" charset="0"/>
                        </a:rPr>
                        <a:t>3%</a:t>
                      </a:r>
                      <a:r>
                        <a:rPr lang="es-EC" sz="1200" u="sng"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mejora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tasa promedio</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2</a:t>
                      </a:r>
                      <a:r>
                        <a:rPr lang="es-EC" sz="1200" dirty="0">
                          <a:effectLst/>
                          <a:latin typeface="Arial" panose="020B0604020202020204" pitchFamily="34" charset="0"/>
                          <a:ea typeface="Times New Roman" panose="02020603050405020304" pitchFamily="18" charset="0"/>
                        </a:rPr>
                        <a:t>0</a:t>
                      </a:r>
                      <a:r>
                        <a:rPr lang="es-EC" sz="1200" spc="5" dirty="0">
                          <a:effectLst/>
                          <a:latin typeface="Arial" panose="020B0604020202020204" pitchFamily="34" charset="0"/>
                          <a:ea typeface="Times New Roman" panose="02020603050405020304" pitchFamily="18" charset="0"/>
                        </a:rPr>
                        <a:t>1</a:t>
                      </a:r>
                      <a:r>
                        <a:rPr lang="es-EC" sz="1200" dirty="0">
                          <a:effectLst/>
                          <a:latin typeface="Arial" panose="020B0604020202020204" pitchFamily="34" charset="0"/>
                          <a:ea typeface="Times New Roman" panose="02020603050405020304" pitchFamily="18" charset="0"/>
                        </a:rPr>
                        <a:t>0</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sobre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 tasa</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promedio</a:t>
                      </a:r>
                      <a:r>
                        <a:rPr lang="es-EC" sz="1200" spc="-3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d</a:t>
                      </a:r>
                      <a:r>
                        <a:rPr lang="es-EC" sz="1200" dirty="0">
                          <a:effectLst/>
                          <a:latin typeface="Arial" panose="020B0604020202020204" pitchFamily="34" charset="0"/>
                          <a:ea typeface="Times New Roman" panose="02020603050405020304" pitchFamily="18" charset="0"/>
                        </a:rPr>
                        <a:t>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2009</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81940" marR="283210"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Sí</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072">
                <a:tc>
                  <a:txBody>
                    <a:bodyPr/>
                    <a:lstStyle/>
                    <a:p>
                      <a:pPr eaLnBrk="0" hangingPunct="0">
                        <a:lnSpc>
                          <a:spcPts val="500"/>
                        </a:lnSpc>
                        <a:spcBef>
                          <a:spcPts val="30"/>
                        </a:spcBef>
                        <a:spcAft>
                          <a:spcPts val="0"/>
                        </a:spcAft>
                      </a:pPr>
                      <a:r>
                        <a:rPr lang="en-US" sz="1200" dirty="0">
                          <a:effectLst/>
                          <a:latin typeface="Times New Roman" panose="02020603050405020304" pitchFamily="18" charset="0"/>
                          <a:ea typeface="Times New Roman" panose="02020603050405020304" pitchFamily="18" charset="0"/>
                        </a:rPr>
                        <a:t> </a:t>
                      </a:r>
                    </a:p>
                    <a:p>
                      <a:pPr marL="48895"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marR="123190" algn="just" eaLnBrk="0" hangingPunct="0">
                        <a:lnSpc>
                          <a:spcPct val="119000"/>
                        </a:lnSpc>
                        <a:spcAft>
                          <a:spcPts val="0"/>
                        </a:spcAft>
                      </a:pPr>
                      <a:r>
                        <a:rPr lang="es-EC" sz="1200" b="1" dirty="0">
                          <a:effectLst/>
                          <a:latin typeface="Arial" panose="020B0604020202020204" pitchFamily="34" charset="0"/>
                          <a:ea typeface="Times New Roman" panose="02020603050405020304" pitchFamily="18" charset="0"/>
                        </a:rPr>
                        <a:t>Tasa</a:t>
                      </a:r>
                      <a:r>
                        <a:rPr lang="es-EC" sz="1200" b="1" spc="-3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3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incidentes</a:t>
                      </a:r>
                      <a:r>
                        <a:rPr lang="es-EC" sz="1200" b="1" spc="-3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graves</a:t>
                      </a:r>
                      <a:r>
                        <a:rPr lang="es-EC" sz="1200" b="1" spc="-3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mensual de</a:t>
                      </a:r>
                      <a:r>
                        <a:rPr lang="es-EC" sz="1200" b="1" spc="-1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FIR</a:t>
                      </a:r>
                      <a:r>
                        <a:rPr lang="es-EC" sz="1200" b="1" spc="-1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los</a:t>
                      </a:r>
                      <a:r>
                        <a:rPr lang="es-EC" sz="1200" b="1" spc="-1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ATS</a:t>
                      </a:r>
                      <a:r>
                        <a:rPr lang="es-EC" sz="1200" b="1" spc="-1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1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CAA</a:t>
                      </a:r>
                      <a:r>
                        <a:rPr lang="es-EC" sz="1200" b="1" spc="-1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 Implica</a:t>
                      </a:r>
                      <a:r>
                        <a:rPr lang="es-EC" sz="1200" b="1" spc="-4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cualquier</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aeronave</a:t>
                      </a:r>
                      <a:r>
                        <a:rPr lang="es-EC" sz="1200" b="1" spc="-45"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a:t>
                      </a:r>
                      <a:r>
                        <a:rPr lang="es-EC" sz="1200" b="1" dirty="0" smtClean="0">
                          <a:effectLst/>
                          <a:latin typeface="Arial" panose="020B0604020202020204" pitchFamily="34" charset="0"/>
                          <a:ea typeface="Times New Roman" panose="02020603050405020304" pitchFamily="18" charset="0"/>
                        </a:rPr>
                        <a:t>ca</a:t>
                      </a:r>
                      <a:r>
                        <a:rPr lang="es-EC" sz="1200" b="1" spc="5" dirty="0" smtClean="0">
                          <a:effectLst/>
                          <a:latin typeface="Arial" panose="020B0604020202020204" pitchFamily="34" charset="0"/>
                          <a:ea typeface="Times New Roman" panose="02020603050405020304" pitchFamily="18" charset="0"/>
                        </a:rPr>
                        <a:t>d</a:t>
                      </a:r>
                      <a:r>
                        <a:rPr lang="es-EC" sz="1200" b="1" dirty="0" smtClean="0">
                          <a:effectLst/>
                          <a:latin typeface="Arial" panose="020B0604020202020204" pitchFamily="34" charset="0"/>
                          <a:ea typeface="Times New Roman" panose="02020603050405020304" pitchFamily="18" charset="0"/>
                        </a:rPr>
                        <a:t>a </a:t>
                      </a:r>
                      <a:r>
                        <a:rPr lang="en-US" sz="1200" b="1" dirty="0" smtClean="0">
                          <a:effectLst/>
                          <a:latin typeface="Arial" panose="020B0604020202020204" pitchFamily="34" charset="0"/>
                          <a:ea typeface="Times New Roman" panose="02020603050405020304" pitchFamily="18" charset="0"/>
                        </a:rPr>
                        <a:t>100.000</a:t>
                      </a:r>
                      <a:r>
                        <a:rPr lang="en-US" sz="1200" b="1" spc="-60" dirty="0" smtClean="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movimientos</a:t>
                      </a:r>
                      <a:r>
                        <a:rPr lang="en-US" sz="1200" b="1" spc="-55" dirty="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aéreos)</a:t>
                      </a:r>
                      <a:endParaRPr lang="en-US"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dirty="0">
                          <a:effectLst/>
                          <a:latin typeface="Arial" panose="020B0604020202020204" pitchFamily="34" charset="0"/>
                          <a:ea typeface="Times New Roman" panose="02020603050405020304" pitchFamily="18" charset="0"/>
                        </a:rPr>
                        <a:t>Tasa</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a:t>
                      </a:r>
                      <a:r>
                        <a:rPr lang="es-EC" sz="1200" spc="5" dirty="0">
                          <a:effectLst/>
                          <a:latin typeface="Arial" panose="020B0604020202020204" pitchFamily="34" charset="0"/>
                          <a:ea typeface="Times New Roman" panose="02020603050405020304" pitchFamily="18" charset="0"/>
                        </a:rPr>
                        <a:t>e</a:t>
                      </a:r>
                      <a:r>
                        <a:rPr lang="es-EC" sz="1200" dirty="0">
                          <a:effectLst/>
                          <a:latin typeface="Arial" panose="020B0604020202020204" pitchFamily="34" charset="0"/>
                          <a:ea typeface="Times New Roman" panose="02020603050405020304" pitchFamily="18" charset="0"/>
                        </a:rPr>
                        <a:t>dio</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2009</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+ 1/2/3</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SD</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a:t>
                      </a:r>
                      <a:r>
                        <a:rPr lang="es-EC" sz="1200" spc="-5" dirty="0">
                          <a:effectLst/>
                          <a:latin typeface="Arial" panose="020B0604020202020204" pitchFamily="34" charset="0"/>
                          <a:ea typeface="Times New Roman" panose="02020603050405020304" pitchFamily="18" charset="0"/>
                        </a:rPr>
                        <a:t>r</a:t>
                      </a:r>
                      <a:r>
                        <a:rPr lang="es-EC" sz="1200" dirty="0">
                          <a:effectLst/>
                          <a:latin typeface="Arial" panose="020B0604020202020204" pitchFamily="34" charset="0"/>
                          <a:ea typeface="Times New Roman" panose="02020603050405020304" pitchFamily="18" charset="0"/>
                        </a:rPr>
                        <a:t>establecimiento anual)</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70510" marR="270510"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u="sng" dirty="0">
                          <a:effectLst/>
                          <a:latin typeface="Arial" panose="020B0604020202020204" pitchFamily="34" charset="0"/>
                          <a:ea typeface="Times New Roman" panose="02020603050405020304" pitchFamily="18" charset="0"/>
                        </a:rPr>
                        <a:t>4%</a:t>
                      </a:r>
                      <a:r>
                        <a:rPr lang="es-EC" sz="1200" u="sng"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mejora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tasa promedio</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2</a:t>
                      </a:r>
                      <a:r>
                        <a:rPr lang="es-EC" sz="1200" dirty="0">
                          <a:effectLst/>
                          <a:latin typeface="Arial" panose="020B0604020202020204" pitchFamily="34" charset="0"/>
                          <a:ea typeface="Times New Roman" panose="02020603050405020304" pitchFamily="18" charset="0"/>
                        </a:rPr>
                        <a:t>0</a:t>
                      </a:r>
                      <a:r>
                        <a:rPr lang="es-EC" sz="1200" spc="5" dirty="0">
                          <a:effectLst/>
                          <a:latin typeface="Arial" panose="020B0604020202020204" pitchFamily="34" charset="0"/>
                          <a:ea typeface="Times New Roman" panose="02020603050405020304" pitchFamily="18" charset="0"/>
                        </a:rPr>
                        <a:t>1</a:t>
                      </a:r>
                      <a:r>
                        <a:rPr lang="es-EC" sz="1200" dirty="0">
                          <a:effectLst/>
                          <a:latin typeface="Arial" panose="020B0604020202020204" pitchFamily="34" charset="0"/>
                          <a:ea typeface="Times New Roman" panose="02020603050405020304" pitchFamily="18" charset="0"/>
                        </a:rPr>
                        <a:t>0</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sobre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 tasa</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promedio</a:t>
                      </a:r>
                      <a:r>
                        <a:rPr lang="es-EC" sz="1200" spc="-3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d</a:t>
                      </a:r>
                      <a:r>
                        <a:rPr lang="es-EC" sz="1200" dirty="0">
                          <a:effectLst/>
                          <a:latin typeface="Arial" panose="020B0604020202020204" pitchFamily="34" charset="0"/>
                          <a:ea typeface="Times New Roman" panose="02020603050405020304" pitchFamily="18" charset="0"/>
                        </a:rPr>
                        <a:t>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2009</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65430" marR="266065"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4829047"/>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ctrTitle"/>
          </p:nvPr>
        </p:nvSpPr>
        <p:spPr>
          <a:xfrm>
            <a:off x="271463" y="28577"/>
            <a:ext cx="2314575" cy="1385888"/>
          </a:xfrm>
        </p:spPr>
        <p:txBody>
          <a:bodyPr/>
          <a:lstStyle/>
          <a:p>
            <a:r>
              <a:rPr lang="es-ES_tradnl" b="1" dirty="0" smtClean="0">
                <a:solidFill>
                  <a:schemeClr val="bg1"/>
                </a:solidFill>
                <a:latin typeface="Open Sans" charset="0"/>
              </a:rPr>
              <a:t>¿Cómo se expresan los  SPI ?</a:t>
            </a:r>
            <a:br>
              <a:rPr lang="es-ES_tradnl" b="1" dirty="0" smtClean="0">
                <a:solidFill>
                  <a:schemeClr val="bg1"/>
                </a:solidFill>
                <a:latin typeface="Open Sans" charset="0"/>
              </a:rPr>
            </a:br>
            <a:r>
              <a:rPr lang="es-ES_tradnl" b="1" dirty="0" smtClean="0">
                <a:solidFill>
                  <a:schemeClr val="bg1"/>
                </a:solidFill>
                <a:latin typeface="Open Sans" charset="0"/>
              </a:rPr>
              <a:t>Ejemplos</a:t>
            </a:r>
            <a:br>
              <a:rPr lang="es-ES_tradnl" b="1" dirty="0" smtClean="0">
                <a:solidFill>
                  <a:schemeClr val="bg1"/>
                </a:solidFill>
                <a:latin typeface="Open Sans" charset="0"/>
              </a:rPr>
            </a:br>
            <a:endParaRPr lang="es-ES_tradnl" dirty="0">
              <a:ln>
                <a:solidFill>
                  <a:schemeClr val="bg1"/>
                </a:solidFill>
              </a:ln>
              <a:solidFill>
                <a:srgbClr val="008000"/>
              </a:solidFill>
              <a:latin typeface="Open Sans"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53031926"/>
              </p:ext>
            </p:extLst>
          </p:nvPr>
        </p:nvGraphicFramePr>
        <p:xfrm>
          <a:off x="415923" y="1643056"/>
          <a:ext cx="8399464" cy="2104708"/>
        </p:xfrm>
        <a:graphic>
          <a:graphicData uri="http://schemas.openxmlformats.org/drawingml/2006/table">
            <a:tbl>
              <a:tblPr/>
              <a:tblGrid>
                <a:gridCol w="412752"/>
                <a:gridCol w="2923306"/>
                <a:gridCol w="1442620"/>
                <a:gridCol w="1006174"/>
                <a:gridCol w="1876354"/>
                <a:gridCol w="738258"/>
              </a:tblGrid>
              <a:tr h="316131">
                <a:tc gridSpan="6">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indent="0" algn="ctr" defTabSz="450850" eaLnBrk="0" hangingPunct="0">
                        <a:lnSpc>
                          <a:spcPct val="107000"/>
                        </a:lnSpc>
                        <a:spcAft>
                          <a:spcPts val="0"/>
                        </a:spcAft>
                      </a:pPr>
                      <a:r>
                        <a:rPr lang="es-EC" sz="1600" b="1" i="1" dirty="0">
                          <a:effectLst/>
                          <a:latin typeface="Arial" panose="020B0604020202020204" pitchFamily="34" charset="0"/>
                          <a:ea typeface="Times New Roman" panose="02020603050405020304" pitchFamily="18" charset="0"/>
                        </a:rPr>
                        <a:t>Indicadores</a:t>
                      </a:r>
                      <a:r>
                        <a:rPr lang="es-EC" sz="1600" b="1" i="1" spc="-35"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de</a:t>
                      </a:r>
                      <a:r>
                        <a:rPr lang="es-EC" sz="1600" b="1" i="1" spc="-30"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seguridad</a:t>
                      </a:r>
                      <a:r>
                        <a:rPr lang="es-EC" sz="1600" b="1" i="1" spc="-35"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op</a:t>
                      </a:r>
                      <a:r>
                        <a:rPr lang="es-EC" sz="1600" b="1" i="1" spc="5" dirty="0">
                          <a:effectLst/>
                          <a:latin typeface="Arial" panose="020B0604020202020204" pitchFamily="34" charset="0"/>
                          <a:ea typeface="Times New Roman" panose="02020603050405020304" pitchFamily="18" charset="0"/>
                        </a:rPr>
                        <a:t>e</a:t>
                      </a:r>
                      <a:r>
                        <a:rPr lang="es-EC" sz="1600" b="1" i="1" dirty="0">
                          <a:effectLst/>
                          <a:latin typeface="Arial" panose="020B0604020202020204" pitchFamily="34" charset="0"/>
                          <a:ea typeface="Times New Roman" panose="02020603050405020304" pitchFamily="18" charset="0"/>
                        </a:rPr>
                        <a:t>racional</a:t>
                      </a:r>
                      <a:r>
                        <a:rPr lang="es-EC" sz="1600" b="1" i="1" spc="-35" dirty="0">
                          <a:effectLst/>
                          <a:latin typeface="Arial" panose="020B0604020202020204" pitchFamily="34" charset="0"/>
                          <a:ea typeface="Times New Roman" panose="02020603050405020304" pitchFamily="18" charset="0"/>
                        </a:rPr>
                        <a:t> </a:t>
                      </a:r>
                      <a:r>
                        <a:rPr lang="es-EC" sz="1600" b="1" i="1" dirty="0">
                          <a:effectLst/>
                          <a:latin typeface="Arial" panose="020B0604020202020204" pitchFamily="34" charset="0"/>
                          <a:ea typeface="Times New Roman" panose="02020603050405020304" pitchFamily="18" charset="0"/>
                        </a:rPr>
                        <a:t>de</a:t>
                      </a:r>
                      <a:r>
                        <a:rPr lang="es-EC" sz="1600" b="1" i="1" spc="-30" dirty="0">
                          <a:effectLst/>
                          <a:latin typeface="Arial" panose="020B0604020202020204" pitchFamily="34" charset="0"/>
                          <a:ea typeface="Times New Roman" panose="02020603050405020304" pitchFamily="18" charset="0"/>
                        </a:rPr>
                        <a:t> alto </a:t>
                      </a:r>
                      <a:r>
                        <a:rPr lang="es-EC" sz="1600" b="1" i="1" dirty="0" smtClean="0">
                          <a:effectLst/>
                          <a:latin typeface="Arial" panose="020B0604020202020204" pitchFamily="34" charset="0"/>
                          <a:ea typeface="Times New Roman" panose="02020603050405020304" pitchFamily="18" charset="0"/>
                        </a:rPr>
                        <a:t>i</a:t>
                      </a:r>
                      <a:r>
                        <a:rPr lang="es-EC" sz="1600" b="1" i="1" spc="-5" dirty="0" smtClean="0">
                          <a:effectLst/>
                          <a:latin typeface="Arial" panose="020B0604020202020204" pitchFamily="34" charset="0"/>
                          <a:ea typeface="Times New Roman" panose="02020603050405020304" pitchFamily="18" charset="0"/>
                        </a:rPr>
                        <a:t>m</a:t>
                      </a:r>
                      <a:r>
                        <a:rPr lang="es-EC" sz="1600" b="1" i="1" spc="5" dirty="0" smtClean="0">
                          <a:effectLst/>
                          <a:latin typeface="Arial" panose="020B0604020202020204" pitchFamily="34" charset="0"/>
                          <a:ea typeface="Times New Roman" panose="02020603050405020304" pitchFamily="18" charset="0"/>
                        </a:rPr>
                        <a:t>p</a:t>
                      </a:r>
                      <a:r>
                        <a:rPr lang="es-EC" sz="1600" b="1" i="1" dirty="0" smtClean="0">
                          <a:effectLst/>
                          <a:latin typeface="Arial" panose="020B0604020202020204" pitchFamily="34" charset="0"/>
                          <a:ea typeface="Times New Roman" panose="02020603050405020304" pitchFamily="18" charset="0"/>
                        </a:rPr>
                        <a:t>acto - AIR</a:t>
                      </a:r>
                      <a:endParaRPr lang="en-US" sz="16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2585">
                <a:tc gridSpan="2">
                  <a:txBody>
                    <a:bodyPr/>
                    <a:lstStyle/>
                    <a:p>
                      <a:pPr eaLnBrk="0" hangingPunct="0">
                        <a:lnSpc>
                          <a:spcPts val="8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601345" eaLnBrk="0" hangingPunct="0">
                        <a:lnSpc>
                          <a:spcPct val="107000"/>
                        </a:lnSpc>
                        <a:spcAft>
                          <a:spcPts val="0"/>
                        </a:spcAft>
                      </a:pPr>
                      <a:r>
                        <a:rPr lang="en-US" sz="1200" i="1" dirty="0">
                          <a:effectLst/>
                          <a:latin typeface="Arial" panose="020B0604020202020204" pitchFamily="34" charset="0"/>
                          <a:ea typeface="Times New Roman" panose="02020603050405020304" pitchFamily="18" charset="0"/>
                        </a:rPr>
                        <a:t>Descripción</a:t>
                      </a:r>
                      <a:r>
                        <a:rPr lang="en-US" sz="1200" i="1" spc="-35"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de</a:t>
                      </a:r>
                      <a:r>
                        <a:rPr lang="en-US" sz="1200" i="1" spc="-3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SI</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eaLnBrk="0" hangingPunct="0">
                        <a:lnSpc>
                          <a:spcPts val="600"/>
                        </a:lnSpc>
                        <a:spcBef>
                          <a:spcPts val="25"/>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eaLnBrk="0" hangingPunct="0">
                        <a:lnSpc>
                          <a:spcPts val="1000"/>
                        </a:lnSpc>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1755" eaLnBrk="0" hangingPunct="0">
                        <a:lnSpc>
                          <a:spcPct val="107000"/>
                        </a:lnSpc>
                        <a:spcAft>
                          <a:spcPts val="0"/>
                        </a:spcAft>
                      </a:pPr>
                      <a:r>
                        <a:rPr lang="es-EC" sz="1200" i="1" dirty="0">
                          <a:effectLst/>
                          <a:latin typeface="Arial" panose="020B0604020202020204" pitchFamily="34" charset="0"/>
                          <a:ea typeface="Times New Roman" panose="02020603050405020304" pitchFamily="18" charset="0"/>
                        </a:rPr>
                        <a:t>Criterios</a:t>
                      </a:r>
                      <a:r>
                        <a:rPr lang="es-EC" sz="1200" i="1" spc="-25" dirty="0">
                          <a:effectLst/>
                          <a:latin typeface="Arial" panose="020B0604020202020204" pitchFamily="34" charset="0"/>
                          <a:ea typeface="Times New Roman" panose="02020603050405020304" pitchFamily="18" charset="0"/>
                        </a:rPr>
                        <a:t> </a:t>
                      </a:r>
                      <a:r>
                        <a:rPr lang="es-EC" sz="1200" i="1" dirty="0">
                          <a:effectLst/>
                          <a:latin typeface="Arial" panose="020B0604020202020204" pitchFamily="34" charset="0"/>
                          <a:ea typeface="Times New Roman" panose="02020603050405020304" pitchFamily="18" charset="0"/>
                        </a:rPr>
                        <a:t>del</a:t>
                      </a:r>
                      <a:r>
                        <a:rPr lang="es-EC" sz="1200" i="1" spc="-20" dirty="0">
                          <a:effectLst/>
                          <a:latin typeface="Arial" panose="020B0604020202020204" pitchFamily="34" charset="0"/>
                          <a:ea typeface="Times New Roman" panose="02020603050405020304" pitchFamily="18" charset="0"/>
                        </a:rPr>
                        <a:t> </a:t>
                      </a:r>
                      <a:r>
                        <a:rPr lang="es-EC" sz="1200" i="1" dirty="0">
                          <a:effectLst/>
                          <a:latin typeface="Arial" panose="020B0604020202020204" pitchFamily="34" charset="0"/>
                          <a:ea typeface="Times New Roman" panose="02020603050405020304" pitchFamily="18" charset="0"/>
                        </a:rPr>
                        <a:t>nivel</a:t>
                      </a:r>
                      <a:r>
                        <a:rPr lang="es-EC" sz="1200" i="1" spc="-20" dirty="0">
                          <a:effectLst/>
                          <a:latin typeface="Arial" panose="020B0604020202020204" pitchFamily="34" charset="0"/>
                          <a:ea typeface="Times New Roman" panose="02020603050405020304" pitchFamily="18" charset="0"/>
                        </a:rPr>
                        <a:t> </a:t>
                      </a:r>
                      <a:r>
                        <a:rPr lang="es-EC" sz="1200" i="1" dirty="0">
                          <a:effectLst/>
                          <a:latin typeface="Arial" panose="020B0604020202020204" pitchFamily="34" charset="0"/>
                          <a:ea typeface="Times New Roman" panose="02020603050405020304" pitchFamily="18" charset="0"/>
                        </a:rPr>
                        <a:t>de</a:t>
                      </a:r>
                      <a:r>
                        <a:rPr lang="es-EC" sz="1200" i="1" spc="-25" dirty="0">
                          <a:effectLst/>
                          <a:latin typeface="Arial" panose="020B0604020202020204" pitchFamily="34" charset="0"/>
                          <a:ea typeface="Times New Roman" panose="02020603050405020304" pitchFamily="18" charset="0"/>
                        </a:rPr>
                        <a:t> </a:t>
                      </a:r>
                      <a:r>
                        <a:rPr lang="es-EC" sz="1200" i="1" dirty="0" smtClean="0">
                          <a:effectLst/>
                          <a:latin typeface="Arial" panose="020B0604020202020204" pitchFamily="34" charset="0"/>
                          <a:ea typeface="Times New Roman" panose="02020603050405020304" pitchFamily="18" charset="0"/>
                        </a:rPr>
                        <a:t>alerta de SI (para 2016)</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4465" eaLnBrk="0" hangingPunct="0">
                        <a:lnSpc>
                          <a:spcPct val="107000"/>
                        </a:lnSpc>
                        <a:spcAft>
                          <a:spcPts val="0"/>
                        </a:spcAft>
                      </a:pPr>
                      <a:r>
                        <a:rPr lang="en-US" sz="1200" i="1" dirty="0">
                          <a:effectLst/>
                          <a:latin typeface="Arial" panose="020B0604020202020204" pitchFamily="34" charset="0"/>
                          <a:ea typeface="Times New Roman" panose="02020603050405020304" pitchFamily="18" charset="0"/>
                        </a:rPr>
                        <a:t>Nivel</a:t>
                      </a:r>
                      <a:r>
                        <a:rPr lang="en-US" sz="1200" i="1" spc="-3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de</a:t>
                      </a:r>
                      <a:endParaRPr lang="en-US" sz="1200" dirty="0">
                        <a:effectLst/>
                        <a:latin typeface="Times New Roman" panose="02020603050405020304" pitchFamily="18" charset="0"/>
                        <a:ea typeface="Times New Roman" panose="02020603050405020304" pitchFamily="18" charset="0"/>
                      </a:endParaRPr>
                    </a:p>
                    <a:p>
                      <a:pPr marL="221615" eaLnBrk="0" hangingPunct="0">
                        <a:lnSpc>
                          <a:spcPct val="107000"/>
                        </a:lnSpc>
                        <a:spcBef>
                          <a:spcPts val="45"/>
                        </a:spcBef>
                        <a:spcAft>
                          <a:spcPts val="0"/>
                        </a:spcAft>
                      </a:pPr>
                      <a:r>
                        <a:rPr lang="en-US" sz="1200" i="1" dirty="0" smtClean="0">
                          <a:effectLst/>
                          <a:latin typeface="Arial" panose="020B0604020202020204" pitchFamily="34" charset="0"/>
                          <a:ea typeface="Times New Roman" panose="02020603050405020304" pitchFamily="18" charset="0"/>
                        </a:rPr>
                        <a:t>Alerta violado (Si/No)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600"/>
                        </a:lnSpc>
                        <a:spcBef>
                          <a:spcPts val="25"/>
                        </a:spcBef>
                        <a:spcAft>
                          <a:spcPts val="0"/>
                        </a:spcAft>
                      </a:pPr>
                      <a:r>
                        <a:rPr lang="en-US" sz="1200" dirty="0">
                          <a:effectLst/>
                          <a:latin typeface="Times New Roman" panose="02020603050405020304" pitchFamily="18" charset="0"/>
                          <a:ea typeface="Times New Roman" panose="02020603050405020304" pitchFamily="18" charset="0"/>
                        </a:rPr>
                        <a:t> </a:t>
                      </a:r>
                    </a:p>
                    <a:p>
                      <a:pPr eaLnBrk="0" hangingPunct="0">
                        <a:lnSpc>
                          <a:spcPts val="1000"/>
                        </a:lnSpc>
                        <a:spcAft>
                          <a:spcPts val="0"/>
                        </a:spcAft>
                      </a:pPr>
                      <a:r>
                        <a:rPr lang="en-US" sz="1200" dirty="0">
                          <a:effectLst/>
                          <a:latin typeface="Times New Roman" panose="02020603050405020304" pitchFamily="18" charset="0"/>
                          <a:ea typeface="Times New Roman" panose="02020603050405020304" pitchFamily="18" charset="0"/>
                        </a:rPr>
                        <a:t> </a:t>
                      </a:r>
                    </a:p>
                    <a:p>
                      <a:pPr marL="212725" eaLnBrk="0" hangingPunct="0">
                        <a:lnSpc>
                          <a:spcPct val="107000"/>
                        </a:lnSpc>
                        <a:spcAft>
                          <a:spcPts val="0"/>
                        </a:spcAft>
                      </a:pPr>
                      <a:r>
                        <a:rPr lang="en-US" sz="1200" i="1" dirty="0">
                          <a:effectLst/>
                          <a:latin typeface="Arial" panose="020B0604020202020204" pitchFamily="34" charset="0"/>
                          <a:ea typeface="Times New Roman" panose="02020603050405020304" pitchFamily="18" charset="0"/>
                        </a:rPr>
                        <a:t>Criterios</a:t>
                      </a:r>
                      <a:r>
                        <a:rPr lang="en-US" sz="1200" i="1" spc="-25"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del</a:t>
                      </a:r>
                      <a:r>
                        <a:rPr lang="en-US" sz="1200" i="1" spc="-2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nivel</a:t>
                      </a:r>
                      <a:r>
                        <a:rPr lang="en-US" sz="1200" i="1" spc="-25" dirty="0">
                          <a:effectLst/>
                          <a:latin typeface="Arial" panose="020B0604020202020204" pitchFamily="34" charset="0"/>
                          <a:ea typeface="Times New Roman" panose="02020603050405020304" pitchFamily="18" charset="0"/>
                        </a:rPr>
                        <a:t> </a:t>
                      </a:r>
                      <a:r>
                        <a:rPr lang="en-US" sz="1200" i="1" dirty="0" smtClean="0">
                          <a:effectLst/>
                          <a:latin typeface="Arial" panose="020B0604020202020204" pitchFamily="34" charset="0"/>
                          <a:ea typeface="Times New Roman" panose="02020603050405020304" pitchFamily="18" charset="0"/>
                        </a:rPr>
                        <a:t>de objetivo de SI (para 2016)</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hangingPunct="0">
                        <a:lnSpc>
                          <a:spcPts val="600"/>
                        </a:lnSpc>
                        <a:spcBef>
                          <a:spcPts val="25"/>
                        </a:spcBef>
                        <a:spcAft>
                          <a:spcPts val="0"/>
                        </a:spcAft>
                      </a:pPr>
                      <a:r>
                        <a:rPr lang="en-US" sz="1200" dirty="0">
                          <a:effectLst/>
                          <a:latin typeface="Times New Roman" panose="02020603050405020304" pitchFamily="18" charset="0"/>
                          <a:ea typeface="Times New Roman" panose="02020603050405020304" pitchFamily="18" charset="0"/>
                        </a:rPr>
                        <a:t> </a:t>
                      </a:r>
                    </a:p>
                    <a:p>
                      <a:pPr eaLnBrk="0" hangingPunct="0">
                        <a:lnSpc>
                          <a:spcPts val="1000"/>
                        </a:lnSpc>
                        <a:spcAft>
                          <a:spcPts val="0"/>
                        </a:spcAft>
                      </a:pPr>
                      <a:r>
                        <a:rPr lang="en-US" sz="1200" dirty="0">
                          <a:effectLst/>
                          <a:latin typeface="Times New Roman" panose="02020603050405020304" pitchFamily="18" charset="0"/>
                          <a:ea typeface="Times New Roman" panose="02020603050405020304" pitchFamily="18" charset="0"/>
                        </a:rPr>
                        <a:t> </a:t>
                      </a:r>
                    </a:p>
                    <a:p>
                      <a:pPr marL="156845" eaLnBrk="0" hangingPunct="0">
                        <a:lnSpc>
                          <a:spcPct val="107000"/>
                        </a:lnSpc>
                        <a:spcAft>
                          <a:spcPts val="0"/>
                        </a:spcAft>
                      </a:pPr>
                      <a:r>
                        <a:rPr lang="en-US" sz="1200" i="1" spc="-5" dirty="0" smtClean="0">
                          <a:effectLst/>
                          <a:latin typeface="Arial" panose="020B0604020202020204" pitchFamily="34" charset="0"/>
                          <a:ea typeface="Times New Roman" panose="02020603050405020304" pitchFamily="18" charset="0"/>
                        </a:rPr>
                        <a:t>Ob</a:t>
                      </a:r>
                      <a:r>
                        <a:rPr lang="en-US" sz="1200" i="1" dirty="0" smtClean="0">
                          <a:effectLst/>
                          <a:latin typeface="Arial" panose="020B0604020202020204" pitchFamily="34" charset="0"/>
                          <a:ea typeface="Times New Roman" panose="02020603050405020304" pitchFamily="18" charset="0"/>
                        </a:rPr>
                        <a:t>je</a:t>
                      </a:r>
                      <a:r>
                        <a:rPr lang="en-US" sz="1200" i="1" spc="-5" dirty="0" smtClean="0">
                          <a:effectLst/>
                          <a:latin typeface="Arial" panose="020B0604020202020204" pitchFamily="34" charset="0"/>
                          <a:ea typeface="Times New Roman" panose="02020603050405020304" pitchFamily="18" charset="0"/>
                        </a:rPr>
                        <a:t>t</a:t>
                      </a:r>
                      <a:r>
                        <a:rPr lang="en-US" sz="1200" i="1" dirty="0" smtClean="0">
                          <a:effectLst/>
                          <a:latin typeface="Arial" panose="020B0604020202020204" pitchFamily="34" charset="0"/>
                          <a:ea typeface="Times New Roman" panose="02020603050405020304" pitchFamily="18" charset="0"/>
                        </a:rPr>
                        <a:t>ivo logrado (Si/No)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072">
                <a:tc>
                  <a:txBody>
                    <a:bodyPr/>
                    <a:lstStyle/>
                    <a:p>
                      <a:pPr eaLnBrk="0" hangingPunct="0">
                        <a:lnSpc>
                          <a:spcPts val="500"/>
                        </a:lnSpc>
                        <a:spcBef>
                          <a:spcPts val="30"/>
                        </a:spcBef>
                        <a:spcAft>
                          <a:spcPts val="0"/>
                        </a:spcAft>
                      </a:pPr>
                      <a:r>
                        <a:rPr lang="en-US" sz="1200" dirty="0">
                          <a:effectLst/>
                          <a:latin typeface="Times New Roman" panose="02020603050405020304" pitchFamily="18" charset="0"/>
                          <a:ea typeface="Times New Roman" panose="02020603050405020304" pitchFamily="18" charset="0"/>
                        </a:rPr>
                        <a:t> </a:t>
                      </a:r>
                    </a:p>
                    <a:p>
                      <a:pPr marL="48895"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marR="94615" algn="just" eaLnBrk="0" hangingPunct="0">
                        <a:lnSpc>
                          <a:spcPct val="119000"/>
                        </a:lnSpc>
                        <a:spcAft>
                          <a:spcPts val="0"/>
                        </a:spcAft>
                      </a:pPr>
                      <a:r>
                        <a:rPr lang="es-EC" sz="1200" b="1" dirty="0">
                          <a:effectLst/>
                          <a:latin typeface="Arial" panose="020B0604020202020204" pitchFamily="34" charset="0"/>
                          <a:ea typeface="Times New Roman" panose="02020603050405020304" pitchFamily="18" charset="0"/>
                        </a:rPr>
                        <a:t>Tasa</a:t>
                      </a:r>
                      <a:r>
                        <a:rPr lang="es-EC" sz="1200" b="1" spc="-3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de</a:t>
                      </a:r>
                      <a:r>
                        <a:rPr lang="es-EC" sz="1200" b="1" spc="-30" dirty="0">
                          <a:effectLst/>
                          <a:latin typeface="Arial" panose="020B0604020202020204" pitchFamily="34" charset="0"/>
                          <a:ea typeface="Times New Roman" panose="02020603050405020304" pitchFamily="18" charset="0"/>
                        </a:rPr>
                        <a:t> </a:t>
                      </a:r>
                      <a:r>
                        <a:rPr lang="es-EC" sz="1200" b="1" dirty="0" smtClean="0">
                          <a:effectLst/>
                          <a:latin typeface="Arial" panose="020B0604020202020204" pitchFamily="34" charset="0"/>
                          <a:ea typeface="Times New Roman" panose="02020603050405020304" pitchFamily="18" charset="0"/>
                        </a:rPr>
                        <a:t>incidentes</a:t>
                      </a:r>
                      <a:r>
                        <a:rPr lang="es-EC" sz="1200" b="1" spc="-35" dirty="0" smtClean="0">
                          <a:effectLst/>
                          <a:latin typeface="Arial" panose="020B0604020202020204" pitchFamily="34" charset="0"/>
                          <a:ea typeface="Times New Roman" panose="02020603050405020304" pitchFamily="18" charset="0"/>
                        </a:rPr>
                        <a:t> </a:t>
                      </a:r>
                      <a:r>
                        <a:rPr lang="es-EC" sz="1200" b="1" dirty="0" smtClean="0">
                          <a:effectLst/>
                          <a:latin typeface="Arial" panose="020B0604020202020204" pitchFamily="34" charset="0"/>
                          <a:ea typeface="Times New Roman" panose="02020603050405020304" pitchFamily="18" charset="0"/>
                        </a:rPr>
                        <a:t>graves</a:t>
                      </a:r>
                      <a:r>
                        <a:rPr lang="es-EC" sz="1200" b="1" spc="-45" dirty="0" smtClean="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mensual</a:t>
                      </a:r>
                      <a:r>
                        <a:rPr lang="es-EC" sz="1200" b="1" spc="-45" dirty="0">
                          <a:effectLst/>
                          <a:latin typeface="Arial" panose="020B0604020202020204" pitchFamily="34" charset="0"/>
                          <a:ea typeface="Times New Roman" panose="02020603050405020304" pitchFamily="18" charset="0"/>
                        </a:rPr>
                        <a:t> </a:t>
                      </a:r>
                      <a:r>
                        <a:rPr lang="es-EC" sz="1200" b="1" dirty="0" smtClean="0">
                          <a:effectLst/>
                          <a:latin typeface="Arial" panose="020B0604020202020204" pitchFamily="34" charset="0"/>
                          <a:ea typeface="Times New Roman" panose="02020603050405020304" pitchFamily="18" charset="0"/>
                        </a:rPr>
                        <a:t>de OMA</a:t>
                      </a:r>
                      <a:r>
                        <a:rPr lang="es-EC" sz="1200" b="1" spc="-20" dirty="0" smtClean="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(cada</a:t>
                      </a:r>
                      <a:r>
                        <a:rPr lang="es-EC" sz="1200" b="1" spc="-20" dirty="0">
                          <a:effectLst/>
                          <a:latin typeface="Arial" panose="020B0604020202020204" pitchFamily="34" charset="0"/>
                          <a:ea typeface="Times New Roman" panose="02020603050405020304" pitchFamily="18" charset="0"/>
                        </a:rPr>
                        <a:t> </a:t>
                      </a:r>
                      <a:r>
                        <a:rPr lang="es-EC" sz="1200" b="1" dirty="0">
                          <a:effectLst/>
                          <a:latin typeface="Arial" panose="020B0604020202020204" pitchFamily="34" charset="0"/>
                          <a:ea typeface="Times New Roman" panose="02020603050405020304" pitchFamily="18" charset="0"/>
                        </a:rPr>
                        <a:t>1</a:t>
                      </a:r>
                      <a:r>
                        <a:rPr lang="es-EC" sz="1200" b="1" spc="-15" dirty="0">
                          <a:effectLst/>
                          <a:latin typeface="Arial" panose="020B0604020202020204" pitchFamily="34" charset="0"/>
                          <a:ea typeface="Times New Roman" panose="02020603050405020304" pitchFamily="18" charset="0"/>
                        </a:rPr>
                        <a:t> </a:t>
                      </a:r>
                      <a:r>
                        <a:rPr lang="es-EC" sz="1200" b="1" spc="5" dirty="0">
                          <a:effectLst/>
                          <a:latin typeface="Arial" panose="020B0604020202020204" pitchFamily="34" charset="0"/>
                          <a:ea typeface="Times New Roman" panose="02020603050405020304" pitchFamily="18" charset="0"/>
                        </a:rPr>
                        <a:t>0</a:t>
                      </a:r>
                      <a:r>
                        <a:rPr lang="es-EC" sz="1200" b="1" dirty="0">
                          <a:effectLst/>
                          <a:latin typeface="Arial" panose="020B0604020202020204" pitchFamily="34" charset="0"/>
                          <a:ea typeface="Times New Roman" panose="02020603050405020304" pitchFamily="18" charset="0"/>
                        </a:rPr>
                        <a:t>00 </a:t>
                      </a:r>
                      <a:r>
                        <a:rPr lang="es-EC" sz="1200" b="1" dirty="0" smtClean="0">
                          <a:effectLst/>
                          <a:latin typeface="Arial" panose="020B0604020202020204" pitchFamily="34" charset="0"/>
                          <a:ea typeface="Times New Roman" panose="02020603050405020304" pitchFamily="18" charset="0"/>
                        </a:rPr>
                        <a:t>H/H</a:t>
                      </a:r>
                      <a:r>
                        <a:rPr lang="es-EC" sz="1200" b="1" spc="-5" dirty="0" smtClean="0">
                          <a:effectLst/>
                          <a:latin typeface="Arial" panose="020B0604020202020204" pitchFamily="34"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dirty="0">
                          <a:effectLst/>
                          <a:latin typeface="Arial" panose="020B0604020202020204" pitchFamily="34" charset="0"/>
                          <a:ea typeface="Times New Roman" panose="02020603050405020304" pitchFamily="18" charset="0"/>
                        </a:rPr>
                        <a:t>Tasa</a:t>
                      </a:r>
                      <a:r>
                        <a:rPr lang="es-EC" sz="1200" spc="-2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a:t>
                      </a:r>
                      <a:r>
                        <a:rPr lang="es-EC" sz="1200" spc="5" dirty="0">
                          <a:effectLst/>
                          <a:latin typeface="Arial" panose="020B0604020202020204" pitchFamily="34" charset="0"/>
                          <a:ea typeface="Times New Roman" panose="02020603050405020304" pitchFamily="18" charset="0"/>
                        </a:rPr>
                        <a:t>e</a:t>
                      </a:r>
                      <a:r>
                        <a:rPr lang="es-EC" sz="1200" dirty="0">
                          <a:effectLst/>
                          <a:latin typeface="Arial" panose="020B0604020202020204" pitchFamily="34" charset="0"/>
                          <a:ea typeface="Times New Roman" panose="02020603050405020304" pitchFamily="18" charset="0"/>
                        </a:rPr>
                        <a:t>dio</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dirty="0" smtClean="0">
                          <a:effectLst/>
                          <a:latin typeface="Arial" panose="020B0604020202020204" pitchFamily="34" charset="0"/>
                          <a:ea typeface="Times New Roman" panose="02020603050405020304" pitchFamily="18" charset="0"/>
                        </a:rPr>
                        <a:t>2015</a:t>
                      </a:r>
                      <a:r>
                        <a:rPr lang="es-EC" sz="1200" spc="-25" dirty="0" smtClean="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+ 1/2/3</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SD</a:t>
                      </a:r>
                      <a:r>
                        <a:rPr lang="es-EC" sz="1200" spc="-4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a:t>
                      </a:r>
                      <a:r>
                        <a:rPr lang="es-EC" sz="1200" spc="-5" dirty="0">
                          <a:effectLst/>
                          <a:latin typeface="Arial" panose="020B0604020202020204" pitchFamily="34" charset="0"/>
                          <a:ea typeface="Times New Roman" panose="02020603050405020304" pitchFamily="18" charset="0"/>
                        </a:rPr>
                        <a:t>r</a:t>
                      </a:r>
                      <a:r>
                        <a:rPr lang="es-EC" sz="1200" dirty="0">
                          <a:effectLst/>
                          <a:latin typeface="Arial" panose="020B0604020202020204" pitchFamily="34" charset="0"/>
                          <a:ea typeface="Times New Roman" panose="02020603050405020304" pitchFamily="18" charset="0"/>
                        </a:rPr>
                        <a:t>establecimiento anual)</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70510" marR="270510"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Sí</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48895" eaLnBrk="0" hangingPunct="0">
                        <a:lnSpc>
                          <a:spcPct val="119000"/>
                        </a:lnSpc>
                        <a:spcAft>
                          <a:spcPts val="0"/>
                        </a:spcAft>
                      </a:pPr>
                      <a:r>
                        <a:rPr lang="es-EC" sz="1200" u="sng" dirty="0">
                          <a:effectLst/>
                          <a:latin typeface="Arial" panose="020B0604020202020204" pitchFamily="34" charset="0"/>
                          <a:ea typeface="Times New Roman" panose="02020603050405020304" pitchFamily="18" charset="0"/>
                        </a:rPr>
                        <a:t>5%</a:t>
                      </a:r>
                      <a:r>
                        <a:rPr lang="es-EC" sz="1200" u="sng"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5"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mejora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1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a:t>
                      </a:r>
                      <a:r>
                        <a:rPr lang="es-EC" sz="1200" spc="-2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tasa promedio</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de</a:t>
                      </a:r>
                      <a:r>
                        <a:rPr lang="es-EC" sz="1200" spc="-20" dirty="0">
                          <a:effectLst/>
                          <a:latin typeface="Arial" panose="020B0604020202020204" pitchFamily="34" charset="0"/>
                          <a:ea typeface="Times New Roman" panose="02020603050405020304" pitchFamily="18" charset="0"/>
                        </a:rPr>
                        <a:t> </a:t>
                      </a:r>
                      <a:r>
                        <a:rPr lang="es-EC" sz="1200" spc="5" dirty="0" smtClean="0">
                          <a:effectLst/>
                          <a:latin typeface="Arial" panose="020B0604020202020204" pitchFamily="34" charset="0"/>
                          <a:ea typeface="Times New Roman" panose="02020603050405020304" pitchFamily="18" charset="0"/>
                        </a:rPr>
                        <a:t>2</a:t>
                      </a:r>
                      <a:r>
                        <a:rPr lang="es-EC" sz="1200" dirty="0" smtClean="0">
                          <a:effectLst/>
                          <a:latin typeface="Arial" panose="020B0604020202020204" pitchFamily="34" charset="0"/>
                          <a:ea typeface="Times New Roman" panose="02020603050405020304" pitchFamily="18" charset="0"/>
                        </a:rPr>
                        <a:t>0</a:t>
                      </a:r>
                      <a:r>
                        <a:rPr lang="es-EC" sz="1200" spc="5" dirty="0" smtClean="0">
                          <a:effectLst/>
                          <a:latin typeface="Arial" panose="020B0604020202020204" pitchFamily="34" charset="0"/>
                          <a:ea typeface="Times New Roman" panose="02020603050405020304" pitchFamily="18" charset="0"/>
                        </a:rPr>
                        <a:t>16</a:t>
                      </a:r>
                      <a:r>
                        <a:rPr lang="es-EC" sz="1200" spc="-25" dirty="0" smtClean="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sobre</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la tasa</a:t>
                      </a:r>
                      <a:r>
                        <a:rPr lang="es-EC" sz="1200" spc="-30" dirty="0">
                          <a:effectLst/>
                          <a:latin typeface="Arial" panose="020B0604020202020204" pitchFamily="34" charset="0"/>
                          <a:ea typeface="Times New Roman" panose="02020603050405020304" pitchFamily="18" charset="0"/>
                        </a:rPr>
                        <a:t> </a:t>
                      </a:r>
                      <a:r>
                        <a:rPr lang="es-EC" sz="1200" dirty="0">
                          <a:effectLst/>
                          <a:latin typeface="Arial" panose="020B0604020202020204" pitchFamily="34" charset="0"/>
                          <a:ea typeface="Times New Roman" panose="02020603050405020304" pitchFamily="18" charset="0"/>
                        </a:rPr>
                        <a:t>promedio</a:t>
                      </a:r>
                      <a:r>
                        <a:rPr lang="es-EC" sz="1200" spc="-30" dirty="0">
                          <a:effectLst/>
                          <a:latin typeface="Arial" panose="020B0604020202020204" pitchFamily="34" charset="0"/>
                          <a:ea typeface="Times New Roman" panose="02020603050405020304" pitchFamily="18" charset="0"/>
                        </a:rPr>
                        <a:t> </a:t>
                      </a:r>
                      <a:r>
                        <a:rPr lang="es-EC" sz="1200" spc="5" dirty="0">
                          <a:effectLst/>
                          <a:latin typeface="Arial" panose="020B0604020202020204" pitchFamily="34" charset="0"/>
                          <a:ea typeface="Times New Roman" panose="02020603050405020304" pitchFamily="18" charset="0"/>
                        </a:rPr>
                        <a:t>d</a:t>
                      </a:r>
                      <a:r>
                        <a:rPr lang="es-EC" sz="1200" dirty="0">
                          <a:effectLst/>
                          <a:latin typeface="Arial" panose="020B0604020202020204" pitchFamily="34" charset="0"/>
                          <a:ea typeface="Times New Roman" panose="02020603050405020304" pitchFamily="18" charset="0"/>
                        </a:rPr>
                        <a:t>e</a:t>
                      </a:r>
                      <a:r>
                        <a:rPr lang="es-EC" sz="1200" spc="-30" dirty="0">
                          <a:effectLst/>
                          <a:latin typeface="Arial" panose="020B0604020202020204" pitchFamily="34" charset="0"/>
                          <a:ea typeface="Times New Roman" panose="02020603050405020304" pitchFamily="18" charset="0"/>
                        </a:rPr>
                        <a:t> </a:t>
                      </a:r>
                      <a:r>
                        <a:rPr lang="es-EC" sz="1200" dirty="0" smtClean="0">
                          <a:effectLst/>
                          <a:latin typeface="Arial" panose="020B0604020202020204" pitchFamily="34" charset="0"/>
                          <a:ea typeface="Times New Roman" panose="02020603050405020304" pitchFamily="18" charset="0"/>
                        </a:rPr>
                        <a:t>2015</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ts val="500"/>
                        </a:lnSpc>
                        <a:spcBef>
                          <a:spcPts val="30"/>
                        </a:spcBef>
                        <a:spcAft>
                          <a:spcPts val="0"/>
                        </a:spcAft>
                      </a:pPr>
                      <a:r>
                        <a:rPr lang="es-EC"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65430" marR="266065" algn="ctr" eaLnBrk="0" hangingPunct="0">
                        <a:lnSpc>
                          <a:spcPct val="107000"/>
                        </a:lnSpc>
                        <a:spcAft>
                          <a:spcPts val="0"/>
                        </a:spcAft>
                      </a:pPr>
                      <a:r>
                        <a:rPr lang="en-US" sz="1200" dirty="0">
                          <a:effectLst/>
                          <a:latin typeface="Arial" panose="020B0604020202020204" pitchFamily="34" charset="0"/>
                          <a:ea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0317455"/>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descr="royalslider_indicadores0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33" r="20833"/>
          <a:stretch>
            <a:fillRect/>
          </a:stretch>
        </p:blipFill>
        <p:spPr>
          <a:xfrm>
            <a:off x="0" y="0"/>
            <a:ext cx="9144000" cy="5715000"/>
          </a:xfrm>
        </p:spPr>
      </p:pic>
      <p:sp>
        <p:nvSpPr>
          <p:cNvPr id="9"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5"/>
          <p:cNvSpPr txBox="1">
            <a:spLocks noChangeArrowheads="1"/>
          </p:cNvSpPr>
          <p:nvPr/>
        </p:nvSpPr>
        <p:spPr bwMode="auto">
          <a:xfrm>
            <a:off x="1256582" y="1767664"/>
            <a:ext cx="68368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¿PORQUÉ MEDIR EL RENDIMIENTO DE LA SEGURIDAD OPERACIONAL?</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36986354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ctrTitle"/>
          </p:nvPr>
        </p:nvSpPr>
        <p:spPr>
          <a:xfrm>
            <a:off x="415925" y="117477"/>
            <a:ext cx="2070100" cy="1114425"/>
          </a:xfrm>
        </p:spPr>
        <p:txBody>
          <a:bodyPr/>
          <a:lstStyle/>
          <a:p>
            <a:r>
              <a:rPr lang="es-ES_tradnl" sz="2000" b="1" dirty="0" smtClean="0">
                <a:solidFill>
                  <a:schemeClr val="bg1"/>
                </a:solidFill>
                <a:latin typeface="Open Sans" charset="0"/>
              </a:rPr>
              <a:t>¿Porqué </a:t>
            </a:r>
            <a:r>
              <a:rPr lang="es-ES_tradnl" sz="2000" b="1" dirty="0">
                <a:solidFill>
                  <a:schemeClr val="bg1"/>
                </a:solidFill>
                <a:latin typeface="Open Sans" charset="0"/>
              </a:rPr>
              <a:t>medir el rendimiento de seguridad </a:t>
            </a:r>
            <a:r>
              <a:rPr lang="es-ES_tradnl" sz="2000" b="1" dirty="0" smtClean="0">
                <a:solidFill>
                  <a:schemeClr val="bg1"/>
                </a:solidFill>
                <a:latin typeface="Open Sans" charset="0"/>
              </a:rPr>
              <a:t>operacional?</a:t>
            </a:r>
            <a:endParaRPr lang="es-ES_tradnl" sz="2000" dirty="0">
              <a:solidFill>
                <a:schemeClr val="bg1"/>
              </a:solidFill>
              <a:latin typeface="Open Sans" charset="0"/>
            </a:endParaRPr>
          </a:p>
        </p:txBody>
      </p:sp>
      <p:sp>
        <p:nvSpPr>
          <p:cNvPr id="4" name="Rectángulo 3"/>
          <p:cNvSpPr/>
          <p:nvPr/>
        </p:nvSpPr>
        <p:spPr>
          <a:xfrm>
            <a:off x="935571" y="2007935"/>
            <a:ext cx="7309137" cy="1754327"/>
          </a:xfrm>
          <a:prstGeom prst="rect">
            <a:avLst/>
          </a:prstGeom>
          <a:noFill/>
        </p:spPr>
        <p:txBody>
          <a:bodyPr wrap="none">
            <a:spAutoFit/>
          </a:bodyPr>
          <a:lstStyle/>
          <a:p>
            <a:pPr algn="ctr" fontAlgn="auto">
              <a:spcBef>
                <a:spcPts val="0"/>
              </a:spcBef>
              <a:spcAft>
                <a:spcPts val="0"/>
              </a:spcAft>
              <a:defRPr/>
            </a:pPr>
            <a:r>
              <a:rPr lang="es-ES_tradnl" sz="5400" b="1" dirty="0">
                <a:ln w="12700">
                  <a:solidFill>
                    <a:schemeClr val="tx2"/>
                  </a:solidFill>
                  <a:prstDash val="solid"/>
                </a:ln>
                <a:solidFill>
                  <a:schemeClr val="accent5">
                    <a:lumMod val="75000"/>
                  </a:schemeClr>
                </a:solidFill>
                <a:effectLst>
                  <a:outerShdw blurRad="41275" dist="20320" dir="1800000" algn="tl" rotWithShape="0">
                    <a:srgbClr val="000000">
                      <a:alpha val="40000"/>
                    </a:srgbClr>
                  </a:outerShdw>
                </a:effectLst>
                <a:latin typeface="+mn-lt"/>
                <a:ea typeface="+mn-ea"/>
                <a:cs typeface="+mn-cs"/>
              </a:rPr>
              <a:t>No se puede gestionar lo </a:t>
            </a:r>
          </a:p>
          <a:p>
            <a:pPr algn="ctr" fontAlgn="auto">
              <a:spcBef>
                <a:spcPts val="0"/>
              </a:spcBef>
              <a:spcAft>
                <a:spcPts val="0"/>
              </a:spcAft>
              <a:defRPr/>
            </a:pPr>
            <a:r>
              <a:rPr lang="es-ES_tradnl" sz="5400" b="1" dirty="0">
                <a:ln w="12700">
                  <a:solidFill>
                    <a:schemeClr val="tx2"/>
                  </a:solidFill>
                  <a:prstDash val="solid"/>
                </a:ln>
                <a:solidFill>
                  <a:schemeClr val="accent5">
                    <a:lumMod val="75000"/>
                  </a:schemeClr>
                </a:solidFill>
                <a:effectLst>
                  <a:outerShdw blurRad="41275" dist="20320" dir="1800000" algn="tl" rotWithShape="0">
                    <a:srgbClr val="000000">
                      <a:alpha val="40000"/>
                    </a:srgbClr>
                  </a:outerShdw>
                </a:effectLst>
                <a:latin typeface="+mn-lt"/>
                <a:ea typeface="+mn-ea"/>
                <a:cs typeface="+mn-cs"/>
              </a:rPr>
              <a:t>que no se puede medir</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ctrTitle"/>
          </p:nvPr>
        </p:nvSpPr>
        <p:spPr>
          <a:xfrm>
            <a:off x="415925" y="-40591"/>
            <a:ext cx="1954213" cy="1626502"/>
          </a:xfrm>
        </p:spPr>
        <p:txBody>
          <a:bodyPr/>
          <a:lstStyle/>
          <a:p>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a:solidFill>
                  <a:schemeClr val="bg1"/>
                </a:solidFill>
                <a:latin typeface="Open Sans" charset="0"/>
              </a:rPr>
              <a:t/>
            </a:r>
            <a:br>
              <a:rPr lang="es-ES_tradnl" b="1" dirty="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a:solidFill>
                  <a:schemeClr val="bg1"/>
                </a:solidFill>
                <a:latin typeface="Open Sans" charset="0"/>
              </a:rPr>
              <a:t/>
            </a:r>
            <a:br>
              <a:rPr lang="es-ES_tradnl" b="1" dirty="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a:solidFill>
                  <a:schemeClr val="bg1"/>
                </a:solidFill>
                <a:latin typeface="Open Sans" charset="0"/>
              </a:rPr>
              <a:t/>
            </a:r>
            <a:br>
              <a:rPr lang="es-ES_tradnl" b="1" dirty="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a:solidFill>
                  <a:schemeClr val="bg1"/>
                </a:solidFill>
                <a:latin typeface="Open Sans" charset="0"/>
              </a:rPr>
              <a:t/>
            </a:r>
            <a:br>
              <a:rPr lang="es-ES_tradnl" b="1" dirty="0">
                <a:solidFill>
                  <a:schemeClr val="bg1"/>
                </a:solidFill>
                <a:latin typeface="Open Sans" charset="0"/>
              </a:rPr>
            </a:br>
            <a:r>
              <a:rPr lang="es-ES_tradnl" sz="2000" b="1" dirty="0" smtClean="0">
                <a:solidFill>
                  <a:schemeClr val="bg1"/>
                </a:solidFill>
                <a:latin typeface="Open Sans" charset="0"/>
              </a:rPr>
              <a:t>¿Qué necesitamos para poder medir?</a:t>
            </a:r>
            <a:br>
              <a:rPr lang="es-ES_tradnl" sz="2000" b="1" dirty="0" smtClean="0">
                <a:solidFill>
                  <a:schemeClr val="bg1"/>
                </a:solidFill>
                <a:latin typeface="Open Sans" charset="0"/>
              </a:rPr>
            </a:br>
            <a:endParaRPr lang="es-ES_tradnl" sz="2000" dirty="0">
              <a:solidFill>
                <a:schemeClr val="bg1"/>
              </a:solidFill>
              <a:latin typeface="Open Sans" charset="0"/>
            </a:endParaRPr>
          </a:p>
        </p:txBody>
      </p:sp>
      <p:sp>
        <p:nvSpPr>
          <p:cNvPr id="17" name="TextBox 8"/>
          <p:cNvSpPr txBox="1">
            <a:spLocks noChangeArrowheads="1"/>
          </p:cNvSpPr>
          <p:nvPr/>
        </p:nvSpPr>
        <p:spPr bwMode="auto">
          <a:xfrm>
            <a:off x="2769704" y="25008"/>
            <a:ext cx="6109256" cy="1200329"/>
          </a:xfrm>
          <a:prstGeom prst="rect">
            <a:avLst/>
          </a:prstGeom>
          <a:solidFill>
            <a:schemeClr val="bg1"/>
          </a:solidFill>
          <a:ln>
            <a:solidFill>
              <a:schemeClr val="bg2"/>
            </a:solidFill>
          </a:ln>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s-ES_tradnl" sz="2400" b="1" dirty="0" smtClean="0">
                <a:solidFill>
                  <a:srgbClr val="00B050"/>
                </a:solidFill>
                <a:latin typeface="Open Sans" charset="0"/>
                <a:cs typeface="Open Sans" charset="0"/>
              </a:rPr>
              <a:t>SDCPS:</a:t>
            </a:r>
            <a:r>
              <a:rPr lang="es-ES_tradnl" sz="2400" b="1" dirty="0" smtClean="0">
                <a:solidFill>
                  <a:schemeClr val="accent6"/>
                </a:solidFill>
                <a:latin typeface="Open Sans" charset="0"/>
                <a:cs typeface="Open Sans" charset="0"/>
              </a:rPr>
              <a:t> Sistemas de recopilación y procesamiento de datos sobre seguridad operacional: </a:t>
            </a:r>
            <a:r>
              <a:rPr lang="es-ES_tradnl" sz="2400" b="1" dirty="0" smtClean="0">
                <a:solidFill>
                  <a:srgbClr val="00B050"/>
                </a:solidFill>
                <a:latin typeface="Open Sans" charset="0"/>
                <a:cs typeface="Open Sans" charset="0"/>
              </a:rPr>
              <a:t>Bases de datos</a:t>
            </a:r>
            <a:endParaRPr lang="es-ES_tradnl" sz="2400" b="1" dirty="0">
              <a:solidFill>
                <a:srgbClr val="00B050"/>
              </a:solidFill>
              <a:latin typeface="Open Sans" charset="0"/>
              <a:cs typeface="Open Sans" charset="0"/>
            </a:endParaRPr>
          </a:p>
        </p:txBody>
      </p:sp>
      <p:sp>
        <p:nvSpPr>
          <p:cNvPr id="18" name="TextBox 8"/>
          <p:cNvSpPr txBox="1">
            <a:spLocks noChangeArrowheads="1"/>
          </p:cNvSpPr>
          <p:nvPr/>
        </p:nvSpPr>
        <p:spPr bwMode="auto">
          <a:xfrm>
            <a:off x="247075" y="1886933"/>
            <a:ext cx="8771034" cy="1815882"/>
          </a:xfrm>
          <a:prstGeom prst="rect">
            <a:avLst/>
          </a:prstGeom>
          <a:solidFill>
            <a:schemeClr val="bg1"/>
          </a:solidFill>
          <a:ln>
            <a:solidFill>
              <a:schemeClr val="bg2"/>
            </a:solidFill>
          </a:ln>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342900" indent="-342900" algn="just">
              <a:spcBef>
                <a:spcPts val="1200"/>
              </a:spcBef>
              <a:spcAft>
                <a:spcPts val="1200"/>
              </a:spcAft>
              <a:buFont typeface="Wingdings" panose="05000000000000000000" pitchFamily="2" charset="2"/>
              <a:buChar char="ü"/>
            </a:pPr>
            <a:r>
              <a:rPr lang="es-ES_tradnl" sz="2400" b="1" dirty="0" smtClean="0">
                <a:latin typeface="Open Sans" charset="0"/>
                <a:cs typeface="Open Sans" charset="0"/>
              </a:rPr>
              <a:t>Entradas;</a:t>
            </a:r>
          </a:p>
          <a:p>
            <a:pPr marL="342900" indent="-342900" algn="just">
              <a:spcBef>
                <a:spcPts val="1200"/>
              </a:spcBef>
              <a:spcAft>
                <a:spcPts val="1200"/>
              </a:spcAft>
              <a:buFont typeface="Wingdings" panose="05000000000000000000" pitchFamily="2" charset="2"/>
              <a:buChar char="ü"/>
            </a:pPr>
            <a:r>
              <a:rPr lang="es-ES_tradnl" sz="2400" b="1" dirty="0" smtClean="0">
                <a:latin typeface="Open Sans" charset="0"/>
                <a:cs typeface="Open Sans" charset="0"/>
              </a:rPr>
              <a:t>Procesos; y</a:t>
            </a:r>
          </a:p>
          <a:p>
            <a:pPr marL="342900" indent="-342900" algn="just">
              <a:spcBef>
                <a:spcPts val="1200"/>
              </a:spcBef>
              <a:spcAft>
                <a:spcPts val="1200"/>
              </a:spcAft>
              <a:buFont typeface="Wingdings" panose="05000000000000000000" pitchFamily="2" charset="2"/>
              <a:buChar char="ü"/>
            </a:pPr>
            <a:r>
              <a:rPr lang="es-ES_tradnl" sz="2400" b="1" dirty="0" smtClean="0">
                <a:latin typeface="Open Sans" charset="0"/>
                <a:cs typeface="Open Sans" charset="0"/>
              </a:rPr>
              <a:t>Resultados</a:t>
            </a:r>
            <a:endParaRPr lang="es-ES_tradnl" sz="2400" b="1" dirty="0">
              <a:latin typeface="Open Sans" charset="0"/>
              <a:cs typeface="Open Sans" charset="0"/>
            </a:endParaRPr>
          </a:p>
        </p:txBody>
      </p:sp>
    </p:spTree>
    <p:extLst>
      <p:ext uri="{BB962C8B-B14F-4D97-AF65-F5344CB8AC3E}">
        <p14:creationId xmlns:p14="http://schemas.microsoft.com/office/powerpoint/2010/main" val="17064749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a:spLocks noChangeArrowheads="1"/>
          </p:cNvSpPr>
          <p:nvPr/>
        </p:nvSpPr>
        <p:spPr bwMode="auto">
          <a:xfrm>
            <a:off x="227194" y="170780"/>
            <a:ext cx="8771034" cy="830997"/>
          </a:xfrm>
          <a:prstGeom prst="rect">
            <a:avLst/>
          </a:prstGeom>
          <a:solidFill>
            <a:schemeClr val="bg1"/>
          </a:solidFill>
          <a:ln>
            <a:solidFill>
              <a:schemeClr val="bg2"/>
            </a:solidFill>
          </a:ln>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s-ES_tradnl" sz="2400" b="1" dirty="0" smtClean="0">
                <a:solidFill>
                  <a:srgbClr val="00B050"/>
                </a:solidFill>
                <a:latin typeface="Open Sans" charset="0"/>
                <a:cs typeface="Open Sans" charset="0"/>
              </a:rPr>
              <a:t>SDCPS:</a:t>
            </a:r>
            <a:r>
              <a:rPr lang="es-ES_tradnl" sz="2400" b="1" dirty="0" smtClean="0">
                <a:solidFill>
                  <a:schemeClr val="accent6"/>
                </a:solidFill>
                <a:latin typeface="Open Sans" charset="0"/>
                <a:cs typeface="Open Sans" charset="0"/>
              </a:rPr>
              <a:t> Sistemas de recopilación y procesamiento de datos de seguridad operacional: </a:t>
            </a:r>
            <a:r>
              <a:rPr lang="es-ES_tradnl" sz="2400" b="1" dirty="0" smtClean="0">
                <a:solidFill>
                  <a:srgbClr val="00B050"/>
                </a:solidFill>
                <a:latin typeface="Open Sans" charset="0"/>
                <a:cs typeface="Open Sans" charset="0"/>
              </a:rPr>
              <a:t>Bases de datos</a:t>
            </a:r>
            <a:endParaRPr lang="es-ES_tradnl" sz="2400" b="1" dirty="0">
              <a:solidFill>
                <a:srgbClr val="00B050"/>
              </a:solidFill>
              <a:latin typeface="Open Sans" charset="0"/>
              <a:cs typeface="Open Sans" charset="0"/>
            </a:endParaRPr>
          </a:p>
        </p:txBody>
      </p:sp>
      <p:pic>
        <p:nvPicPr>
          <p:cNvPr id="4" name="Picture 8" descr="https://encrypted-tbn1.gstatic.com/images?q=tbn:ANd9GcQVKpcTxspl8Lkpngt39AL8CeQDc9IAYDcPqwTrKZ4YToTmS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93033"/>
            <a:ext cx="1291516" cy="1584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4"/>
          <a:srcRect/>
          <a:stretch>
            <a:fillRect/>
          </a:stretch>
        </p:blipFill>
        <p:spPr bwMode="auto">
          <a:xfrm>
            <a:off x="2051720" y="1859499"/>
            <a:ext cx="2088232" cy="2376264"/>
          </a:xfrm>
          <a:prstGeom prst="rect">
            <a:avLst/>
          </a:prstGeom>
          <a:noFill/>
          <a:ln w="9525" cap="flat" cmpd="sng">
            <a:solidFill>
              <a:schemeClr val="accent1">
                <a:lumMod val="25000"/>
              </a:schemeClr>
            </a:solidFill>
            <a:prstDash val="solid"/>
            <a:miter lim="800000"/>
            <a:headEnd/>
            <a:tailEnd/>
          </a:ln>
        </p:spPr>
      </p:pic>
      <p:pic>
        <p:nvPicPr>
          <p:cNvPr id="6" name="Picture 3"/>
          <p:cNvPicPr>
            <a:picLocks noChangeAspect="1" noChangeArrowheads="1"/>
          </p:cNvPicPr>
          <p:nvPr/>
        </p:nvPicPr>
        <p:blipFill>
          <a:blip r:embed="rId5"/>
          <a:srcRect/>
          <a:stretch>
            <a:fillRect/>
          </a:stretch>
        </p:blipFill>
        <p:spPr bwMode="auto">
          <a:xfrm>
            <a:off x="4499992" y="1859502"/>
            <a:ext cx="1990725" cy="2376264"/>
          </a:xfrm>
          <a:prstGeom prst="rect">
            <a:avLst/>
          </a:prstGeom>
          <a:noFill/>
          <a:ln w="9525" cap="flat" cmpd="sng">
            <a:solidFill>
              <a:schemeClr val="accent1">
                <a:lumMod val="25000"/>
              </a:schemeClr>
            </a:solidFill>
            <a:prstDash val="solid"/>
            <a:miter lim="800000"/>
            <a:headEnd/>
            <a:tailEnd/>
          </a:ln>
        </p:spPr>
      </p:pic>
      <p:pic>
        <p:nvPicPr>
          <p:cNvPr id="8" name="Picture 2"/>
          <p:cNvPicPr>
            <a:picLocks noChangeAspect="1" noChangeArrowheads="1"/>
          </p:cNvPicPr>
          <p:nvPr/>
        </p:nvPicPr>
        <p:blipFill>
          <a:blip r:embed="rId6"/>
          <a:srcRect/>
          <a:stretch>
            <a:fillRect/>
          </a:stretch>
        </p:blipFill>
        <p:spPr bwMode="auto">
          <a:xfrm>
            <a:off x="6876256" y="1846242"/>
            <a:ext cx="1962944" cy="2376264"/>
          </a:xfrm>
          <a:prstGeom prst="rect">
            <a:avLst/>
          </a:prstGeom>
          <a:noFill/>
          <a:ln w="9525" cap="flat" cmpd="sng">
            <a:solidFill>
              <a:schemeClr val="accent1">
                <a:lumMod val="25000"/>
              </a:schemeClr>
            </a:solidFill>
            <a:prstDash val="solid"/>
            <a:miter lim="800000"/>
            <a:headEnd/>
            <a:tailEnd/>
          </a:ln>
        </p:spPr>
      </p:pic>
    </p:spTree>
    <p:extLst>
      <p:ext uri="{BB962C8B-B14F-4D97-AF65-F5344CB8AC3E}">
        <p14:creationId xmlns:p14="http://schemas.microsoft.com/office/powerpoint/2010/main" val="5433049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desempeno.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00" r="2000"/>
          <a:stretch>
            <a:fillRect/>
          </a:stretch>
        </p:blipFill>
        <p:spPr>
          <a:xfrm>
            <a:off x="0" y="0"/>
            <a:ext cx="9143999" cy="5715000"/>
          </a:xfrm>
        </p:spPr>
      </p:pic>
      <p:sp>
        <p:nvSpPr>
          <p:cNvPr id="7"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5"/>
          <p:cNvSpPr txBox="1">
            <a:spLocks noChangeArrowheads="1"/>
          </p:cNvSpPr>
          <p:nvPr/>
        </p:nvSpPr>
        <p:spPr bwMode="auto">
          <a:xfrm>
            <a:off x="1256582" y="1767664"/>
            <a:ext cx="68368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INDICADORES DE RENDIMIENTO DE LA SEGURIDAD OPERACIONAL (SPI)</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5165946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2540000" y="60325"/>
            <a:ext cx="6440488" cy="1150937"/>
          </a:xfrm>
        </p:spPr>
        <p:txBody>
          <a:bodyPr>
            <a:normAutofit/>
          </a:bodyPr>
          <a:lstStyle/>
          <a:p>
            <a:pPr marL="449263" indent="-449263">
              <a:buFont typeface="Wingdings" charset="0"/>
              <a:buChar char=""/>
            </a:pPr>
            <a:r>
              <a:rPr lang="es-ES_tradnl" sz="1800" dirty="0" smtClean="0">
                <a:latin typeface="Open Sans" charset="0"/>
              </a:rPr>
              <a:t>Se debe desarrollar un </a:t>
            </a:r>
            <a:r>
              <a:rPr lang="es-ES_tradnl" sz="1800" dirty="0">
                <a:latin typeface="Open Sans" charset="0"/>
              </a:rPr>
              <a:t>paquete de </a:t>
            </a:r>
            <a:r>
              <a:rPr lang="es-ES_tradnl" sz="1800" dirty="0" smtClean="0">
                <a:latin typeface="Open Sans" charset="0"/>
              </a:rPr>
              <a:t>SPIs </a:t>
            </a:r>
            <a:r>
              <a:rPr lang="es-ES_tradnl" sz="1800" dirty="0">
                <a:latin typeface="Open Sans" charset="0"/>
              </a:rPr>
              <a:t>para manifestar y medir el rendimiento de seguridad operacional del Estado.</a:t>
            </a:r>
          </a:p>
        </p:txBody>
      </p:sp>
      <p:sp>
        <p:nvSpPr>
          <p:cNvPr id="41986" name="Title 2"/>
          <p:cNvSpPr>
            <a:spLocks noGrp="1"/>
          </p:cNvSpPr>
          <p:nvPr>
            <p:ph type="ctrTitle"/>
          </p:nvPr>
        </p:nvSpPr>
        <p:spPr>
          <a:xfrm>
            <a:off x="415925" y="60325"/>
            <a:ext cx="1954213" cy="1114425"/>
          </a:xfrm>
        </p:spPr>
        <p:txBody>
          <a:bodyPr/>
          <a:lstStyle/>
          <a:p>
            <a:r>
              <a:rPr lang="es-ES_tradnl" b="1" dirty="0">
                <a:solidFill>
                  <a:schemeClr val="bg1"/>
                </a:solidFill>
                <a:latin typeface="Open Sans" charset="0"/>
              </a:rPr>
              <a:t>Indicadores de rendimiento de seguridad operacional</a:t>
            </a:r>
            <a:endParaRPr lang="es-ES_tradnl" dirty="0">
              <a:solidFill>
                <a:schemeClr val="bg1"/>
              </a:solidFill>
              <a:latin typeface="Open Sans" charset="0"/>
            </a:endParaRPr>
          </a:p>
        </p:txBody>
      </p:sp>
      <p:sp>
        <p:nvSpPr>
          <p:cNvPr id="38" name="Text Placeholder 5"/>
          <p:cNvSpPr txBox="1">
            <a:spLocks/>
          </p:cNvSpPr>
          <p:nvPr/>
        </p:nvSpPr>
        <p:spPr bwMode="auto">
          <a:xfrm>
            <a:off x="293688" y="1179513"/>
            <a:ext cx="8661400" cy="180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lnSpc>
                <a:spcPct val="120000"/>
              </a:lnSpc>
              <a:spcBef>
                <a:spcPct val="20000"/>
              </a:spcBef>
              <a:buFont typeface="Wingdings" charset="0"/>
              <a:buChar char=""/>
            </a:pPr>
            <a:r>
              <a:rPr lang="es-ES_tradnl" dirty="0" smtClean="0">
                <a:latin typeface="Open Sans" charset="0"/>
                <a:cs typeface="Open Sans" charset="0"/>
              </a:rPr>
              <a:t>Los SPIs se refieren a los </a:t>
            </a:r>
            <a:r>
              <a:rPr lang="es-ES_tradnl" dirty="0">
                <a:latin typeface="Open Sans" charset="0"/>
                <a:cs typeface="Open Sans" charset="0"/>
              </a:rPr>
              <a:t>resultados relacionadas a la seguridad operacional.</a:t>
            </a:r>
          </a:p>
          <a:p>
            <a:pPr algn="just">
              <a:lnSpc>
                <a:spcPct val="120000"/>
              </a:lnSpc>
              <a:spcBef>
                <a:spcPct val="20000"/>
              </a:spcBef>
              <a:buFont typeface="Wingdings" charset="0"/>
              <a:buChar char=""/>
            </a:pPr>
            <a:r>
              <a:rPr lang="es-ES_tradnl" dirty="0">
                <a:latin typeface="Open Sans" charset="0"/>
                <a:cs typeface="Open Sans" charset="0"/>
              </a:rPr>
              <a:t>Accidentes, incidentes graves, incidentes, no conformidades, etc.</a:t>
            </a:r>
          </a:p>
          <a:p>
            <a:pPr algn="just">
              <a:lnSpc>
                <a:spcPct val="120000"/>
              </a:lnSpc>
              <a:spcBef>
                <a:spcPct val="20000"/>
              </a:spcBef>
              <a:buFont typeface="Wingdings" charset="0"/>
              <a:buChar char=""/>
            </a:pPr>
            <a:r>
              <a:rPr lang="es-ES_tradnl" dirty="0">
                <a:latin typeface="Open Sans" charset="0"/>
                <a:cs typeface="Open Sans" charset="0"/>
              </a:rPr>
              <a:t>SPI de alto impacto y de bajo impacto.</a:t>
            </a:r>
          </a:p>
          <a:p>
            <a:pPr algn="just">
              <a:lnSpc>
                <a:spcPct val="120000"/>
              </a:lnSpc>
              <a:spcBef>
                <a:spcPct val="20000"/>
              </a:spcBef>
              <a:buFont typeface="Wingdings" charset="0"/>
              <a:buChar char=""/>
            </a:pPr>
            <a:r>
              <a:rPr lang="es-ES_tradnl" dirty="0">
                <a:latin typeface="Open Sans" charset="0"/>
                <a:cs typeface="Open Sans" charset="0"/>
              </a:rPr>
              <a:t>SPI colectivos </a:t>
            </a:r>
            <a:r>
              <a:rPr lang="es-ES_tradnl" dirty="0" smtClean="0">
                <a:latin typeface="Open Sans" charset="0"/>
                <a:cs typeface="Open Sans" charset="0"/>
              </a:rPr>
              <a:t>para </a:t>
            </a:r>
            <a:r>
              <a:rPr lang="es-ES_tradnl" dirty="0">
                <a:latin typeface="Open Sans" charset="0"/>
                <a:cs typeface="Open Sans" charset="0"/>
              </a:rPr>
              <a:t>cada sector proveedor de servicio en aviación</a:t>
            </a:r>
            <a:r>
              <a:rPr lang="es-ES_tradnl" dirty="0" smtClean="0">
                <a:latin typeface="Open Sans" charset="0"/>
                <a:cs typeface="Open Sans" charset="0"/>
              </a:rPr>
              <a:t>.</a:t>
            </a:r>
            <a:endParaRPr lang="es-ES_tradnl" dirty="0">
              <a:latin typeface="Open Sans" charset="0"/>
              <a:cs typeface="Open Sans" charset="0"/>
            </a:endParaRPr>
          </a:p>
        </p:txBody>
      </p:sp>
      <p:graphicFrame>
        <p:nvGraphicFramePr>
          <p:cNvPr id="41" name="Chart 1"/>
          <p:cNvGraphicFramePr>
            <a:graphicFrameLocks/>
          </p:cNvGraphicFramePr>
          <p:nvPr/>
        </p:nvGraphicFramePr>
        <p:xfrm>
          <a:off x="969101" y="2988236"/>
          <a:ext cx="3157568" cy="13699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1"/>
          <p:cNvGraphicFramePr>
            <a:graphicFrameLocks/>
          </p:cNvGraphicFramePr>
          <p:nvPr/>
        </p:nvGraphicFramePr>
        <p:xfrm>
          <a:off x="2375647" y="3393967"/>
          <a:ext cx="3157568" cy="1369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1"/>
          <p:cNvGraphicFramePr>
            <a:graphicFrameLocks/>
          </p:cNvGraphicFramePr>
          <p:nvPr/>
        </p:nvGraphicFramePr>
        <p:xfrm>
          <a:off x="3745256" y="3708401"/>
          <a:ext cx="3157568" cy="13699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1"/>
          <p:cNvGraphicFramePr>
            <a:graphicFrameLocks/>
          </p:cNvGraphicFramePr>
          <p:nvPr/>
        </p:nvGraphicFramePr>
        <p:xfrm>
          <a:off x="5174629" y="4096201"/>
          <a:ext cx="3157568" cy="136994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dissolve">
                                      <p:cBhvr>
                                        <p:cTn id="12" dur="500"/>
                                        <p:tgtEl>
                                          <p:spTgt spid="3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dissolve">
                                      <p:cBhvr>
                                        <p:cTn id="17" dur="500"/>
                                        <p:tgtEl>
                                          <p:spTgt spid="3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dissolve">
                                      <p:cBhvr>
                                        <p:cTn id="22" dur="500"/>
                                        <p:tgtEl>
                                          <p:spTgt spid="3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animEffect transition="in" filter="dissolve">
                                      <p:cBhvr>
                                        <p:cTn id="27" dur="500"/>
                                        <p:tgtEl>
                                          <p:spTgt spid="38">
                                            <p:txEl>
                                              <p:pRg st="3" end="3"/>
                                            </p:txEl>
                                          </p:spTgt>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childTnLst>
                          </p:cTn>
                        </p:par>
                        <p:par>
                          <p:cTn id="32" fill="hold" nodeType="afterGroup">
                            <p:stCondLst>
                              <p:cond delay="1000"/>
                            </p:stCondLst>
                            <p:childTnLst>
                              <p:par>
                                <p:cTn id="33" presetID="9"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childTnLst>
                          </p:cTn>
                        </p:par>
                        <p:par>
                          <p:cTn id="36" fill="hold" nodeType="afterGroup">
                            <p:stCondLst>
                              <p:cond delay="1500"/>
                            </p:stCondLst>
                            <p:childTnLst>
                              <p:par>
                                <p:cTn id="37" presetID="9"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dissolve">
                                      <p:cBhvr>
                                        <p:cTn id="39" dur="500"/>
                                        <p:tgtEl>
                                          <p:spTgt spid="43"/>
                                        </p:tgtEl>
                                      </p:cBhvr>
                                    </p:animEffect>
                                  </p:childTnLst>
                                </p:cTn>
                              </p:par>
                            </p:childTnLst>
                          </p:cTn>
                        </p:par>
                        <p:par>
                          <p:cTn id="40" fill="hold" nodeType="afterGroup">
                            <p:stCondLst>
                              <p:cond delay="2000"/>
                            </p:stCondLst>
                            <p:childTnLst>
                              <p:par>
                                <p:cTn id="41" presetID="9"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dissolv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78206" y="89181"/>
            <a:ext cx="6256618" cy="1614113"/>
          </a:xfrm>
        </p:spPr>
        <p:txBody>
          <a:bodyPr>
            <a:normAutofit/>
          </a:bodyPr>
          <a:lstStyle/>
          <a:p>
            <a:pPr marL="285750" indent="-285750">
              <a:buFont typeface="Wingdings" charset="2"/>
              <a:buChar char=""/>
            </a:pPr>
            <a:r>
              <a:rPr lang="es-ES_tradnl" sz="1800" dirty="0" smtClean="0">
                <a:latin typeface="Open Sans" charset="0"/>
              </a:rPr>
              <a:t>Objetivos</a:t>
            </a:r>
            <a:r>
              <a:rPr lang="es-ES_tradnl" sz="1800" dirty="0">
                <a:latin typeface="Open Sans" charset="0"/>
              </a:rPr>
              <a:t>: </a:t>
            </a:r>
            <a:r>
              <a:rPr lang="es-ES_tradnl" sz="1800" dirty="0" smtClean="0">
                <a:latin typeface="Open Sans" charset="0"/>
              </a:rPr>
              <a:t>Se debe establecer </a:t>
            </a:r>
            <a:r>
              <a:rPr lang="es-ES_tradnl" sz="1800" dirty="0">
                <a:latin typeface="Open Sans" charset="0"/>
              </a:rPr>
              <a:t>el </a:t>
            </a:r>
            <a:r>
              <a:rPr lang="es-ES_tradnl" sz="1800" b="1" dirty="0">
                <a:solidFill>
                  <a:srgbClr val="008000"/>
                </a:solidFill>
                <a:latin typeface="Open Sans" charset="0"/>
              </a:rPr>
              <a:t>nivel de objetivo </a:t>
            </a:r>
            <a:r>
              <a:rPr lang="es-ES_tradnl" sz="1800" dirty="0">
                <a:latin typeface="Open Sans" charset="0"/>
              </a:rPr>
              <a:t>de la mejora planificada dentro de cada SPI</a:t>
            </a:r>
            <a:endParaRPr lang="es-ES_tradnl" sz="1800" dirty="0" smtClean="0">
              <a:latin typeface="Open Sans" charset="0"/>
            </a:endParaRPr>
          </a:p>
          <a:p>
            <a:pPr marL="285750" indent="-285750">
              <a:buFont typeface="Wingdings" charset="2"/>
              <a:buChar char=""/>
            </a:pPr>
            <a:r>
              <a:rPr lang="es-ES_tradnl" sz="1800" dirty="0" smtClean="0">
                <a:latin typeface="Open Sans" charset="0"/>
              </a:rPr>
              <a:t>Alertas: Se debe establecer el </a:t>
            </a:r>
            <a:r>
              <a:rPr lang="es-ES_tradnl" sz="1800" b="1" dirty="0" smtClean="0">
                <a:solidFill>
                  <a:srgbClr val="FF0000"/>
                </a:solidFill>
                <a:latin typeface="Open Sans" charset="0"/>
              </a:rPr>
              <a:t>activador </a:t>
            </a:r>
            <a:r>
              <a:rPr lang="es-ES_tradnl" sz="1800" b="1" dirty="0">
                <a:solidFill>
                  <a:srgbClr val="FF0000"/>
                </a:solidFill>
                <a:latin typeface="Open Sans" charset="0"/>
              </a:rPr>
              <a:t>de </a:t>
            </a:r>
            <a:r>
              <a:rPr lang="es-ES_tradnl" sz="1800" b="1" dirty="0" smtClean="0">
                <a:solidFill>
                  <a:srgbClr val="FF0000"/>
                </a:solidFill>
                <a:latin typeface="Open Sans" charset="0"/>
              </a:rPr>
              <a:t>alerta </a:t>
            </a:r>
            <a:r>
              <a:rPr lang="es-ES_tradnl" sz="1800" dirty="0" smtClean="0">
                <a:solidFill>
                  <a:schemeClr val="tx1">
                    <a:lumMod val="75000"/>
                  </a:schemeClr>
                </a:solidFill>
                <a:latin typeface="Open Sans" charset="0"/>
              </a:rPr>
              <a:t>de l</a:t>
            </a:r>
            <a:r>
              <a:rPr lang="es-ES_tradnl" sz="1800" dirty="0" smtClean="0">
                <a:latin typeface="Open Sans" charset="0"/>
              </a:rPr>
              <a:t>a alta tasa de incidencias dentro de cada SPI.</a:t>
            </a: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Dos marcadores de rendimiento de los SPI</a:t>
            </a:r>
            <a:endParaRPr lang="es-ES_tradnl" dirty="0">
              <a:solidFill>
                <a:schemeClr val="bg1"/>
              </a:solidFill>
              <a:latin typeface="Open Sans" charset="0"/>
            </a:endParaRPr>
          </a:p>
        </p:txBody>
      </p:sp>
      <p:graphicFrame>
        <p:nvGraphicFramePr>
          <p:cNvPr id="24" name="Chart 1"/>
          <p:cNvGraphicFramePr>
            <a:graphicFrameLocks/>
          </p:cNvGraphicFramePr>
          <p:nvPr>
            <p:extLst>
              <p:ext uri="{D42A27DB-BD31-4B8C-83A1-F6EECF244321}">
                <p14:modId xmlns:p14="http://schemas.microsoft.com/office/powerpoint/2010/main" val="1775657801"/>
              </p:ext>
            </p:extLst>
          </p:nvPr>
        </p:nvGraphicFramePr>
        <p:xfrm>
          <a:off x="-116112" y="2187948"/>
          <a:ext cx="4269759" cy="2895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
          <p:cNvGraphicFramePr>
            <a:graphicFrameLocks/>
          </p:cNvGraphicFramePr>
          <p:nvPr>
            <p:extLst>
              <p:ext uri="{D42A27DB-BD31-4B8C-83A1-F6EECF244321}">
                <p14:modId xmlns:p14="http://schemas.microsoft.com/office/powerpoint/2010/main" val="1022894874"/>
              </p:ext>
            </p:extLst>
          </p:nvPr>
        </p:nvGraphicFramePr>
        <p:xfrm>
          <a:off x="4273176" y="2184680"/>
          <a:ext cx="4870824" cy="2895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13335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1" end="1"/>
                                            </p:txEl>
                                          </p:spTgt>
                                        </p:tgtEl>
                                        <p:attrNameLst>
                                          <p:attrName>style.visibility</p:attrName>
                                        </p:attrNameLst>
                                      </p:cBhvr>
                                      <p:to>
                                        <p:strVal val="visible"/>
                                      </p:to>
                                    </p:set>
                                    <p:animEffect transition="in" filter="randombar(horizontal)">
                                      <p:cBhvr>
                                        <p:cTn id="7" dur="500"/>
                                        <p:tgtEl>
                                          <p:spTgt spid="1269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12" dur="500"/>
                                        <p:tgtEl>
                                          <p:spTgt spid="1269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descr="royalslider_indicadores0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33" r="20833"/>
          <a:stretch>
            <a:fillRect/>
          </a:stretch>
        </p:blipFill>
        <p:spPr>
          <a:xfrm>
            <a:off x="0" y="0"/>
            <a:ext cx="9144000" cy="5715000"/>
          </a:xfrm>
        </p:spPr>
      </p:pic>
      <p:sp>
        <p:nvSpPr>
          <p:cNvPr id="9"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5"/>
          <p:cNvSpPr txBox="1">
            <a:spLocks noChangeArrowheads="1"/>
          </p:cNvSpPr>
          <p:nvPr/>
        </p:nvSpPr>
        <p:spPr bwMode="auto">
          <a:xfrm>
            <a:off x="1879600" y="2321601"/>
            <a:ext cx="5407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DEFINICIONES</a:t>
            </a:r>
            <a:endParaRPr lang="en-US" sz="4000" dirty="0">
              <a:solidFill>
                <a:srgbClr val="FFFFFF"/>
              </a:solidFill>
              <a:latin typeface="Open Sans" charset="0"/>
              <a:cs typeface="Open Sans"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7" r="2327"/>
          <a:stretch>
            <a:fillRect/>
          </a:stretch>
        </p:blipFill>
        <p:spPr>
          <a:xfrm>
            <a:off x="0" y="0"/>
            <a:ext cx="9144000" cy="5715000"/>
          </a:xfrm>
        </p:spPr>
      </p:pic>
      <p:sp>
        <p:nvSpPr>
          <p:cNvPr id="9"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5"/>
          <p:cNvSpPr txBox="1">
            <a:spLocks noChangeArrowheads="1"/>
          </p:cNvSpPr>
          <p:nvPr/>
        </p:nvSpPr>
        <p:spPr bwMode="auto">
          <a:xfrm>
            <a:off x="1256582" y="2362132"/>
            <a:ext cx="6836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NIVEL DE ALERTA</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34832048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78206" y="29417"/>
            <a:ext cx="6256618" cy="1554347"/>
          </a:xfrm>
        </p:spPr>
        <p:txBody>
          <a:bodyPr>
            <a:noAutofit/>
          </a:bodyPr>
          <a:lstStyle/>
          <a:p>
            <a:pPr marL="285750" indent="-285750">
              <a:buFont typeface="Wingdings" charset="2"/>
              <a:buChar char=""/>
            </a:pPr>
            <a:r>
              <a:rPr lang="es-ES_tradnl" sz="1800" dirty="0" smtClean="0">
                <a:latin typeface="Open Sans" charset="0"/>
              </a:rPr>
              <a:t>Aviso de alarma estadística (fuera de los criterios de control)</a:t>
            </a:r>
          </a:p>
          <a:p>
            <a:pPr marL="285750" indent="-285750">
              <a:buFont typeface="Wingdings" charset="2"/>
              <a:buChar char=""/>
            </a:pPr>
            <a:r>
              <a:rPr lang="es-ES_tradnl" sz="1800" dirty="0" smtClean="0">
                <a:latin typeface="Open Sans" charset="0"/>
              </a:rPr>
              <a:t>Con base en el rendimiento de datos periódicos anteriores de SPI’s.  Por ejemplo: valores de desviación promedio y estándar</a:t>
            </a:r>
            <a:endParaRPr lang="es-ES_tradnl" sz="1800" dirty="0">
              <a:latin typeface="Open Sans" charset="0"/>
            </a:endParaRPr>
          </a:p>
        </p:txBody>
      </p:sp>
      <p:sp>
        <p:nvSpPr>
          <p:cNvPr id="126978" name="Title 2"/>
          <p:cNvSpPr>
            <a:spLocks noGrp="1"/>
          </p:cNvSpPr>
          <p:nvPr>
            <p:ph type="ctrTitle"/>
          </p:nvPr>
        </p:nvSpPr>
        <p:spPr>
          <a:xfrm>
            <a:off x="415925" y="60325"/>
            <a:ext cx="1954214" cy="1114425"/>
          </a:xfrm>
        </p:spPr>
        <p:txBody>
          <a:bodyPr/>
          <a:lstStyle/>
          <a:p>
            <a:r>
              <a:rPr lang="es-ES_tradnl" sz="2000" b="1" dirty="0" smtClean="0">
                <a:solidFill>
                  <a:schemeClr val="bg1"/>
                </a:solidFill>
                <a:latin typeface="Open Sans" charset="0"/>
              </a:rPr>
              <a:t>Configuración para activar la alerta</a:t>
            </a:r>
            <a:endParaRPr lang="es-ES_tradnl" sz="2000" dirty="0">
              <a:ln>
                <a:solidFill>
                  <a:schemeClr val="bg1"/>
                </a:solidFill>
              </a:ln>
              <a:solidFill>
                <a:srgbClr val="FF0000"/>
              </a:solidFill>
              <a:latin typeface="Open Sans" charset="0"/>
            </a:endParaRPr>
          </a:p>
        </p:txBody>
      </p:sp>
      <p:graphicFrame>
        <p:nvGraphicFramePr>
          <p:cNvPr id="24" name="Chart 1"/>
          <p:cNvGraphicFramePr>
            <a:graphicFrameLocks/>
          </p:cNvGraphicFramePr>
          <p:nvPr>
            <p:extLst>
              <p:ext uri="{D42A27DB-BD31-4B8C-83A1-F6EECF244321}">
                <p14:modId xmlns:p14="http://schemas.microsoft.com/office/powerpoint/2010/main" val="4153686125"/>
              </p:ext>
            </p:extLst>
          </p:nvPr>
        </p:nvGraphicFramePr>
        <p:xfrm>
          <a:off x="-116112" y="2666060"/>
          <a:ext cx="4269759" cy="2895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
          <p:cNvGraphicFramePr>
            <a:graphicFrameLocks/>
          </p:cNvGraphicFramePr>
          <p:nvPr>
            <p:extLst>
              <p:ext uri="{D42A27DB-BD31-4B8C-83A1-F6EECF244321}">
                <p14:modId xmlns:p14="http://schemas.microsoft.com/office/powerpoint/2010/main" val="1489000151"/>
              </p:ext>
            </p:extLst>
          </p:nvPr>
        </p:nvGraphicFramePr>
        <p:xfrm>
          <a:off x="4273176" y="2662792"/>
          <a:ext cx="4870824" cy="289531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p:cNvSpPr txBox="1">
            <a:spLocks/>
          </p:cNvSpPr>
          <p:nvPr/>
        </p:nvSpPr>
        <p:spPr bwMode="auto">
          <a:xfrm>
            <a:off x="415924" y="1890059"/>
            <a:ext cx="8518899" cy="88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charset="2"/>
              <a:buChar char=""/>
            </a:pPr>
            <a:r>
              <a:rPr lang="es-ES_tradnl" sz="1800" dirty="0" smtClean="0">
                <a:latin typeface="Open Sans" charset="0"/>
              </a:rPr>
              <a:t>Promedio + 1 SD; promedio + 2 SD; promedio + 3 SD</a:t>
            </a:r>
          </a:p>
          <a:p>
            <a:pPr marL="285750" indent="-285750">
              <a:buFont typeface="Wingdings" charset="2"/>
              <a:buChar char="q"/>
            </a:pPr>
            <a:r>
              <a:rPr lang="es-ES_tradnl" sz="1800" dirty="0" smtClean="0">
                <a:latin typeface="Open Sans" charset="0"/>
              </a:rPr>
              <a:t>Monitoreo continuo de las tendencias anormales</a:t>
            </a:r>
          </a:p>
        </p:txBody>
      </p:sp>
    </p:spTree>
    <p:extLst>
      <p:ext uri="{BB962C8B-B14F-4D97-AF65-F5344CB8AC3E}">
        <p14:creationId xmlns:p14="http://schemas.microsoft.com/office/powerpoint/2010/main" val="18304509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dissolve">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6977">
                                            <p:txEl>
                                              <p:pRg st="1" end="1"/>
                                            </p:txEl>
                                          </p:spTgt>
                                        </p:tgtEl>
                                        <p:attrNameLst>
                                          <p:attrName>style.visibility</p:attrName>
                                        </p:attrNameLst>
                                      </p:cBhvr>
                                      <p:to>
                                        <p:strVal val="visible"/>
                                      </p:to>
                                    </p:set>
                                    <p:animEffect transition="in" filter="dissolve">
                                      <p:cBhvr>
                                        <p:cTn id="12" dur="500"/>
                                        <p:tgtEl>
                                          <p:spTgt spid="1269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78206" y="29418"/>
            <a:ext cx="6256618" cy="493524"/>
          </a:xfrm>
        </p:spPr>
        <p:txBody>
          <a:bodyPr>
            <a:noAutofit/>
          </a:bodyPr>
          <a:lstStyle/>
          <a:p>
            <a:r>
              <a:rPr lang="es-ES_tradnl" sz="1800" dirty="0" smtClean="0">
                <a:latin typeface="Open Sans" charset="0"/>
              </a:rPr>
              <a:t>3 Criterios:</a:t>
            </a: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a:solidFill>
                  <a:schemeClr val="bg1"/>
                </a:solidFill>
                <a:latin typeface="Open Sans" charset="0"/>
              </a:rPr>
              <a:t/>
            </a:r>
            <a:br>
              <a:rPr lang="es-ES_tradnl" b="1" dirty="0">
                <a:solidFill>
                  <a:schemeClr val="bg1"/>
                </a:solidFill>
                <a:latin typeface="Open Sans" charset="0"/>
              </a:rPr>
            </a:br>
            <a:r>
              <a:rPr lang="es-ES_tradnl" b="1" dirty="0" smtClean="0">
                <a:solidFill>
                  <a:schemeClr val="bg1"/>
                </a:solidFill>
                <a:latin typeface="Open Sans" charset="0"/>
              </a:rPr>
              <a:t/>
            </a:r>
            <a:br>
              <a:rPr lang="es-ES_tradnl" b="1" dirty="0" smtClean="0">
                <a:solidFill>
                  <a:schemeClr val="bg1"/>
                </a:solidFill>
                <a:latin typeface="Open Sans" charset="0"/>
              </a:rPr>
            </a:br>
            <a:r>
              <a:rPr lang="es-ES_tradnl" b="1" dirty="0" smtClean="0">
                <a:solidFill>
                  <a:schemeClr val="bg1"/>
                </a:solidFill>
                <a:latin typeface="Open Sans" charset="0"/>
              </a:rPr>
              <a:t>Configuración para activar la alerta</a:t>
            </a:r>
            <a:br>
              <a:rPr lang="es-ES_tradnl" b="1" dirty="0" smtClean="0">
                <a:solidFill>
                  <a:schemeClr val="bg1"/>
                </a:solidFill>
                <a:latin typeface="Open Sans" charset="0"/>
              </a:rPr>
            </a:br>
            <a:endParaRPr lang="es-ES_tradnl" dirty="0">
              <a:solidFill>
                <a:srgbClr val="FF0000"/>
              </a:solidFill>
              <a:latin typeface="Open Sans" charset="0"/>
            </a:endParaRPr>
          </a:p>
        </p:txBody>
      </p:sp>
      <p:graphicFrame>
        <p:nvGraphicFramePr>
          <p:cNvPr id="10" name="Chart 2"/>
          <p:cNvGraphicFramePr>
            <a:graphicFrameLocks/>
          </p:cNvGraphicFramePr>
          <p:nvPr>
            <p:extLst>
              <p:ext uri="{D42A27DB-BD31-4B8C-83A1-F6EECF244321}">
                <p14:modId xmlns:p14="http://schemas.microsoft.com/office/powerpoint/2010/main" val="6483156"/>
              </p:ext>
            </p:extLst>
          </p:nvPr>
        </p:nvGraphicFramePr>
        <p:xfrm>
          <a:off x="409227" y="1870464"/>
          <a:ext cx="8325545" cy="3438305"/>
        </p:xfrm>
        <a:graphic>
          <a:graphicData uri="http://schemas.openxmlformats.org/drawingml/2006/chart">
            <c:chart xmlns:c="http://schemas.openxmlformats.org/drawingml/2006/chart" xmlns:r="http://schemas.openxmlformats.org/officeDocument/2006/relationships" r:id="rId3"/>
          </a:graphicData>
        </a:graphic>
      </p:graphicFrame>
      <p:sp>
        <p:nvSpPr>
          <p:cNvPr id="3" name="Llamada ovalada 2"/>
          <p:cNvSpPr/>
          <p:nvPr/>
        </p:nvSpPr>
        <p:spPr>
          <a:xfrm>
            <a:off x="5856941" y="89183"/>
            <a:ext cx="3077883" cy="1616464"/>
          </a:xfrm>
          <a:prstGeom prst="wedgeEllipseCallout">
            <a:avLst>
              <a:gd name="adj1" fmla="val -38309"/>
              <a:gd name="adj2" fmla="val 7081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2000" dirty="0" smtClean="0">
                <a:solidFill>
                  <a:schemeClr val="tx1"/>
                </a:solidFill>
              </a:rPr>
              <a:t>Cualquier punto único que este sobre la línea 3 SD</a:t>
            </a:r>
            <a:endParaRPr lang="es-ES_tradnl" sz="2000" dirty="0">
              <a:solidFill>
                <a:schemeClr val="tx1"/>
              </a:solidFill>
            </a:endParaRPr>
          </a:p>
        </p:txBody>
      </p:sp>
    </p:spTree>
    <p:extLst>
      <p:ext uri="{BB962C8B-B14F-4D97-AF65-F5344CB8AC3E}">
        <p14:creationId xmlns:p14="http://schemas.microsoft.com/office/powerpoint/2010/main" val="17026488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dissolve">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Configuración para activar la </a:t>
            </a:r>
            <a:r>
              <a:rPr lang="es-ES_tradnl" b="1" dirty="0" smtClean="0">
                <a:solidFill>
                  <a:srgbClr val="FF0000"/>
                </a:solidFill>
                <a:latin typeface="Open Sans" charset="0"/>
              </a:rPr>
              <a:t>Alerta</a:t>
            </a:r>
            <a:endParaRPr lang="es-ES_tradnl" dirty="0">
              <a:solidFill>
                <a:srgbClr val="FF0000"/>
              </a:solidFill>
              <a:latin typeface="Open Sans" charset="0"/>
            </a:endParaRPr>
          </a:p>
        </p:txBody>
      </p:sp>
      <p:graphicFrame>
        <p:nvGraphicFramePr>
          <p:cNvPr id="5" name="Chart 2"/>
          <p:cNvGraphicFramePr>
            <a:graphicFrameLocks/>
          </p:cNvGraphicFramePr>
          <p:nvPr>
            <p:extLst>
              <p:ext uri="{D42A27DB-BD31-4B8C-83A1-F6EECF244321}">
                <p14:modId xmlns:p14="http://schemas.microsoft.com/office/powerpoint/2010/main" val="770806507"/>
              </p:ext>
            </p:extLst>
          </p:nvPr>
        </p:nvGraphicFramePr>
        <p:xfrm>
          <a:off x="409227" y="1840582"/>
          <a:ext cx="8325545" cy="3438305"/>
        </p:xfrm>
        <a:graphic>
          <a:graphicData uri="http://schemas.openxmlformats.org/drawingml/2006/chart">
            <c:chart xmlns:c="http://schemas.openxmlformats.org/drawingml/2006/chart" xmlns:r="http://schemas.openxmlformats.org/officeDocument/2006/relationships" r:id="rId3"/>
          </a:graphicData>
        </a:graphic>
      </p:graphicFrame>
      <p:sp>
        <p:nvSpPr>
          <p:cNvPr id="6" name="Llamada ovalada 5"/>
          <p:cNvSpPr/>
          <p:nvPr/>
        </p:nvSpPr>
        <p:spPr>
          <a:xfrm>
            <a:off x="5856941" y="89183"/>
            <a:ext cx="3077883" cy="1616464"/>
          </a:xfrm>
          <a:prstGeom prst="wedgeEllipseCallout">
            <a:avLst>
              <a:gd name="adj1" fmla="val -53358"/>
              <a:gd name="adj2" fmla="val 89305"/>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2000" dirty="0" smtClean="0">
                <a:solidFill>
                  <a:schemeClr val="tx1"/>
                </a:solidFill>
              </a:rPr>
              <a:t>Dos o más puntos consecutivos sobre la línea 2 SD</a:t>
            </a:r>
            <a:endParaRPr lang="es-ES_tradnl" sz="2000" dirty="0">
              <a:solidFill>
                <a:schemeClr val="tx1"/>
              </a:solidFill>
            </a:endParaRPr>
          </a:p>
        </p:txBody>
      </p:sp>
    </p:spTree>
    <p:extLst>
      <p:ext uri="{BB962C8B-B14F-4D97-AF65-F5344CB8AC3E}">
        <p14:creationId xmlns:p14="http://schemas.microsoft.com/office/powerpoint/2010/main" val="2356872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Configuración para activar la </a:t>
            </a:r>
            <a:r>
              <a:rPr lang="es-ES_tradnl" b="1" dirty="0" smtClean="0">
                <a:solidFill>
                  <a:srgbClr val="FF0000"/>
                </a:solidFill>
                <a:latin typeface="Open Sans" charset="0"/>
              </a:rPr>
              <a:t>Alerta</a:t>
            </a:r>
            <a:endParaRPr lang="es-ES_tradnl" dirty="0">
              <a:solidFill>
                <a:srgbClr val="FF0000"/>
              </a:solidFill>
              <a:latin typeface="Open Sans" charset="0"/>
            </a:endParaRPr>
          </a:p>
        </p:txBody>
      </p:sp>
      <p:sp>
        <p:nvSpPr>
          <p:cNvPr id="3" name="Llamada ovalada 2"/>
          <p:cNvSpPr/>
          <p:nvPr/>
        </p:nvSpPr>
        <p:spPr>
          <a:xfrm>
            <a:off x="5856941" y="89183"/>
            <a:ext cx="3077883" cy="1616464"/>
          </a:xfrm>
          <a:prstGeom prst="wedgeEllipseCallout">
            <a:avLst>
              <a:gd name="adj1" fmla="val -56270"/>
              <a:gd name="adj2" fmla="val 11888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2000" dirty="0" smtClean="0">
                <a:solidFill>
                  <a:schemeClr val="tx1"/>
                </a:solidFill>
              </a:rPr>
              <a:t>Tres o más puntos consecutivos sobre la línea 1 SD</a:t>
            </a:r>
            <a:endParaRPr lang="es-ES_tradnl" sz="2000" dirty="0">
              <a:solidFill>
                <a:schemeClr val="tx1"/>
              </a:solidFill>
            </a:endParaRPr>
          </a:p>
        </p:txBody>
      </p:sp>
      <p:graphicFrame>
        <p:nvGraphicFramePr>
          <p:cNvPr id="6" name="Chart 2"/>
          <p:cNvGraphicFramePr>
            <a:graphicFrameLocks/>
          </p:cNvGraphicFramePr>
          <p:nvPr>
            <p:extLst>
              <p:ext uri="{D42A27DB-BD31-4B8C-83A1-F6EECF244321}">
                <p14:modId xmlns:p14="http://schemas.microsoft.com/office/powerpoint/2010/main" val="1826234034"/>
              </p:ext>
            </p:extLst>
          </p:nvPr>
        </p:nvGraphicFramePr>
        <p:xfrm>
          <a:off x="409227" y="1885406"/>
          <a:ext cx="8325545" cy="3438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4997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descr="royalslider_indicadores0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33" r="20833"/>
          <a:stretch>
            <a:fillRect/>
          </a:stretch>
        </p:blipFill>
        <p:spPr>
          <a:xfrm>
            <a:off x="0" y="0"/>
            <a:ext cx="9143999" cy="5715000"/>
          </a:xfrm>
        </p:spPr>
      </p:pic>
      <p:sp>
        <p:nvSpPr>
          <p:cNvPr id="7"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5"/>
          <p:cNvSpPr txBox="1">
            <a:spLocks noChangeArrowheads="1"/>
          </p:cNvSpPr>
          <p:nvPr/>
        </p:nvSpPr>
        <p:spPr bwMode="auto">
          <a:xfrm>
            <a:off x="1256582" y="2362132"/>
            <a:ext cx="6836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SELECCIONANDO EL OBJETIVO</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35237330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78206" y="89181"/>
            <a:ext cx="6256618" cy="1614113"/>
          </a:xfrm>
        </p:spPr>
        <p:txBody>
          <a:bodyPr>
            <a:normAutofit fontScale="92500"/>
          </a:bodyPr>
          <a:lstStyle/>
          <a:p>
            <a:pPr marL="285750" indent="-285750">
              <a:buFont typeface="Wingdings" charset="2"/>
              <a:buChar char=""/>
            </a:pPr>
            <a:r>
              <a:rPr lang="es-ES_tradnl" sz="1800" dirty="0" smtClean="0">
                <a:latin typeface="Open Sans" charset="0"/>
              </a:rPr>
              <a:t>Una mejora de la tasa de incidentes planificada (deseada) para un nuevo período de monitoreo.</a:t>
            </a:r>
          </a:p>
          <a:p>
            <a:pPr marL="285750" indent="-285750">
              <a:buFont typeface="Wingdings" charset="2"/>
              <a:buChar char=""/>
            </a:pPr>
            <a:r>
              <a:rPr lang="es-ES_tradnl" sz="1800" dirty="0" smtClean="0">
                <a:latin typeface="Open Sans" charset="0"/>
              </a:rPr>
              <a:t>Reducción del </a:t>
            </a:r>
            <a:r>
              <a:rPr lang="es-ES_tradnl" sz="1800" b="1" dirty="0" smtClean="0">
                <a:solidFill>
                  <a:srgbClr val="FF9400"/>
                </a:solidFill>
                <a:latin typeface="Open Sans" charset="0"/>
              </a:rPr>
              <a:t>promedio del período actual </a:t>
            </a:r>
            <a:r>
              <a:rPr lang="es-ES_tradnl" sz="1800" dirty="0" smtClean="0">
                <a:latin typeface="Open Sans" charset="0"/>
              </a:rPr>
              <a:t>(por ejemplo 5%) , sobre </a:t>
            </a:r>
            <a:r>
              <a:rPr lang="es-ES_tradnl" sz="1800" b="1" dirty="0" smtClean="0">
                <a:solidFill>
                  <a:schemeClr val="accent5">
                    <a:lumMod val="75000"/>
                  </a:schemeClr>
                </a:solidFill>
                <a:latin typeface="Open Sans" charset="0"/>
              </a:rPr>
              <a:t>la tasa promedio del período precedente</a:t>
            </a:r>
            <a:endParaRPr lang="es-ES_tradnl" sz="1800" b="1" dirty="0">
              <a:solidFill>
                <a:schemeClr val="accent5">
                  <a:lumMod val="75000"/>
                </a:schemeClr>
              </a:solidFill>
              <a:latin typeface="Open Sans" charset="0"/>
            </a:endParaRPr>
          </a:p>
        </p:txBody>
      </p:sp>
      <p:sp>
        <p:nvSpPr>
          <p:cNvPr id="126978" name="Title 2"/>
          <p:cNvSpPr>
            <a:spLocks noGrp="1"/>
          </p:cNvSpPr>
          <p:nvPr>
            <p:ph type="ctrTitle"/>
          </p:nvPr>
        </p:nvSpPr>
        <p:spPr>
          <a:xfrm>
            <a:off x="415925" y="60325"/>
            <a:ext cx="1954213" cy="1114425"/>
          </a:xfrm>
          <a:ln>
            <a:solidFill>
              <a:srgbClr val="80FF00"/>
            </a:solidFill>
          </a:ln>
        </p:spPr>
        <p:txBody>
          <a:bodyPr/>
          <a:lstStyle/>
          <a:p>
            <a:r>
              <a:rPr lang="es-ES_tradnl" sz="2000" b="1" dirty="0" smtClean="0">
                <a:solidFill>
                  <a:schemeClr val="bg1"/>
                </a:solidFill>
                <a:latin typeface="Open Sans" charset="0"/>
              </a:rPr>
              <a:t>Configuración del nível del </a:t>
            </a:r>
            <a:r>
              <a:rPr lang="es-ES_tradnl" sz="2000" b="1" dirty="0" smtClean="0">
                <a:ln>
                  <a:solidFill>
                    <a:schemeClr val="bg1"/>
                  </a:solidFill>
                </a:ln>
                <a:solidFill>
                  <a:srgbClr val="80FF00"/>
                </a:solidFill>
                <a:latin typeface="Open Sans" charset="0"/>
              </a:rPr>
              <a:t>Objetivo</a:t>
            </a:r>
            <a:endParaRPr lang="es-ES_tradnl" sz="2000" dirty="0">
              <a:ln>
                <a:solidFill>
                  <a:schemeClr val="bg1"/>
                </a:solidFill>
              </a:ln>
              <a:solidFill>
                <a:srgbClr val="80FF00"/>
              </a:solidFill>
              <a:latin typeface="Open Sans" charset="0"/>
            </a:endParaRPr>
          </a:p>
        </p:txBody>
      </p:sp>
      <p:sp>
        <p:nvSpPr>
          <p:cNvPr id="6" name="Text Placeholder 5"/>
          <p:cNvSpPr txBox="1">
            <a:spLocks/>
          </p:cNvSpPr>
          <p:nvPr/>
        </p:nvSpPr>
        <p:spPr bwMode="auto">
          <a:xfrm>
            <a:off x="266512" y="1553882"/>
            <a:ext cx="8518899" cy="5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charset="2"/>
              <a:buChar char="q"/>
            </a:pPr>
            <a:r>
              <a:rPr lang="es-ES_tradnl" sz="1800" dirty="0" smtClean="0">
                <a:latin typeface="Open Sans" charset="0"/>
              </a:rPr>
              <a:t>Lograr el </a:t>
            </a:r>
            <a:r>
              <a:rPr lang="es-ES_tradnl" sz="1800" b="1" dirty="0" smtClean="0">
                <a:solidFill>
                  <a:srgbClr val="FF0000"/>
                </a:solidFill>
                <a:latin typeface="Open Sans" charset="0"/>
              </a:rPr>
              <a:t>objetivo</a:t>
            </a:r>
            <a:r>
              <a:rPr lang="es-ES_tradnl" sz="1800" dirty="0" smtClean="0">
                <a:latin typeface="Open Sans" charset="0"/>
              </a:rPr>
              <a:t> evaluado al final de cada período de monitoreo. </a:t>
            </a:r>
          </a:p>
        </p:txBody>
      </p:sp>
      <p:graphicFrame>
        <p:nvGraphicFramePr>
          <p:cNvPr id="7" name="Chart 1"/>
          <p:cNvGraphicFramePr>
            <a:graphicFrameLocks/>
          </p:cNvGraphicFramePr>
          <p:nvPr>
            <p:extLst>
              <p:ext uri="{D42A27DB-BD31-4B8C-83A1-F6EECF244321}">
                <p14:modId xmlns:p14="http://schemas.microsoft.com/office/powerpoint/2010/main" val="745769515"/>
              </p:ext>
            </p:extLst>
          </p:nvPr>
        </p:nvGraphicFramePr>
        <p:xfrm>
          <a:off x="0" y="1987177"/>
          <a:ext cx="4308803" cy="3102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p:cNvGraphicFramePr>
            <a:graphicFrameLocks/>
          </p:cNvGraphicFramePr>
          <p:nvPr>
            <p:extLst>
              <p:ext uri="{D42A27DB-BD31-4B8C-83A1-F6EECF244321}">
                <p14:modId xmlns:p14="http://schemas.microsoft.com/office/powerpoint/2010/main" val="2409130684"/>
              </p:ext>
            </p:extLst>
          </p:nvPr>
        </p:nvGraphicFramePr>
        <p:xfrm>
          <a:off x="4413462" y="1987177"/>
          <a:ext cx="4521362" cy="3102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26283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6977">
                                            <p:txEl>
                                              <p:pRg st="1" end="1"/>
                                            </p:txEl>
                                          </p:spTgt>
                                        </p:tgtEl>
                                        <p:attrNameLst>
                                          <p:attrName>style.visibility</p:attrName>
                                        </p:attrNameLst>
                                      </p:cBhvr>
                                      <p:to>
                                        <p:strVal val="visible"/>
                                      </p:to>
                                    </p:set>
                                    <p:animEffect transition="in" filter="randombar(horizontal)">
                                      <p:cBhvr>
                                        <p:cTn id="12" dur="500"/>
                                        <p:tgtEl>
                                          <p:spTgt spid="1269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iStock_000014898327Large.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08" b="3008"/>
          <a:stretch>
            <a:fillRect/>
          </a:stretch>
        </p:blipFill>
        <p:spPr>
          <a:xfrm>
            <a:off x="0" y="0"/>
            <a:ext cx="9143999" cy="5715000"/>
          </a:xfrm>
        </p:spPr>
      </p:pic>
      <p:sp>
        <p:nvSpPr>
          <p:cNvPr id="9"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5"/>
          <p:cNvSpPr txBox="1">
            <a:spLocks noChangeArrowheads="1"/>
          </p:cNvSpPr>
          <p:nvPr/>
        </p:nvSpPr>
        <p:spPr bwMode="auto">
          <a:xfrm>
            <a:off x="1256582" y="2024366"/>
            <a:ext cx="6836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PLANTILLA PARA LOS DATOS SPI Y GRÁFICO DE TENDENCIAS</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24638230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415924" y="1329765"/>
            <a:ext cx="8429251" cy="2659530"/>
          </a:xfrm>
        </p:spPr>
        <p:txBody>
          <a:bodyPr>
            <a:normAutofit/>
          </a:bodyPr>
          <a:lstStyle/>
          <a:p>
            <a:pPr marL="447675" indent="-447675">
              <a:buFont typeface="Wingdings" charset="2"/>
              <a:buChar char=""/>
            </a:pPr>
            <a:r>
              <a:rPr lang="es-ES_tradnl" sz="2400" dirty="0" smtClean="0">
                <a:latin typeface="Open Sans" charset="0"/>
              </a:rPr>
              <a:t>Utilice una plantilla de datos del SPI estandarizada.</a:t>
            </a:r>
          </a:p>
          <a:p>
            <a:pPr marL="447675" indent="-447675">
              <a:buFont typeface="Wingdings" charset="2"/>
              <a:buChar char=""/>
            </a:pPr>
            <a:r>
              <a:rPr lang="es-ES_tradnl" sz="2400" dirty="0" smtClean="0">
                <a:latin typeface="Open Sans" charset="0"/>
              </a:rPr>
              <a:t>Anotar el </a:t>
            </a:r>
            <a:r>
              <a:rPr lang="es-ES_tradnl" sz="2400" b="1" dirty="0" smtClean="0">
                <a:solidFill>
                  <a:srgbClr val="20639E"/>
                </a:solidFill>
                <a:latin typeface="Open Sans" charset="0"/>
              </a:rPr>
              <a:t>número de ocurrencias y movimientos</a:t>
            </a:r>
            <a:r>
              <a:rPr lang="es-ES_tradnl" sz="2400" dirty="0" smtClean="0">
                <a:latin typeface="Open Sans" charset="0"/>
              </a:rPr>
              <a:t> a intervalos pertinentes</a:t>
            </a:r>
          </a:p>
          <a:p>
            <a:pPr marL="447675" indent="-447675">
              <a:buFont typeface="Wingdings" charset="2"/>
              <a:buChar char=""/>
            </a:pPr>
            <a:r>
              <a:rPr lang="es-ES_tradnl" sz="2400" dirty="0">
                <a:latin typeface="Open Sans" charset="0"/>
              </a:rPr>
              <a:t>Verificar la configuración de </a:t>
            </a:r>
            <a:r>
              <a:rPr lang="es-ES_tradnl" sz="2400" b="1" dirty="0">
                <a:solidFill>
                  <a:srgbClr val="FF0000"/>
                </a:solidFill>
                <a:latin typeface="Open Sans" charset="0"/>
              </a:rPr>
              <a:t>Alertas</a:t>
            </a:r>
            <a:r>
              <a:rPr lang="es-ES_tradnl" sz="2400" dirty="0">
                <a:latin typeface="Open Sans" charset="0"/>
              </a:rPr>
              <a:t> y </a:t>
            </a:r>
            <a:r>
              <a:rPr lang="es-ES_tradnl" sz="2400" b="1" dirty="0" smtClean="0">
                <a:solidFill>
                  <a:srgbClr val="FF9400"/>
                </a:solidFill>
                <a:latin typeface="Open Sans" charset="0"/>
              </a:rPr>
              <a:t>Objetivos</a:t>
            </a:r>
            <a:r>
              <a:rPr lang="es-ES_tradnl" sz="2400" dirty="0" smtClean="0">
                <a:latin typeface="Open Sans" charset="0"/>
              </a:rPr>
              <a:t> </a:t>
            </a:r>
            <a:r>
              <a:rPr lang="es-ES_tradnl" sz="2400" dirty="0">
                <a:latin typeface="Open Sans" charset="0"/>
              </a:rPr>
              <a:t>de mejora planificados (ejemplo 5%</a:t>
            </a:r>
            <a:r>
              <a:rPr lang="es-ES_tradnl" sz="2400" dirty="0" smtClean="0">
                <a:latin typeface="Open Sans" charset="0"/>
              </a:rPr>
              <a:t>)</a:t>
            </a:r>
          </a:p>
          <a:p>
            <a:pPr marL="285750" indent="-285750">
              <a:buFont typeface="Wingdings" charset="2"/>
              <a:buChar char=""/>
            </a:pPr>
            <a:endParaRPr lang="es-ES_tradnl" sz="2400" b="1" dirty="0">
              <a:solidFill>
                <a:schemeClr val="accent5">
                  <a:lumMod val="75000"/>
                </a:schemeClr>
              </a:solidFill>
              <a:latin typeface="Open Sans" charset="0"/>
            </a:endParaRP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Plantilla para los datos del SPI y gráfico de tendencias</a:t>
            </a:r>
            <a:endParaRPr lang="es-ES_tradnl" dirty="0">
              <a:ln>
                <a:solidFill>
                  <a:schemeClr val="bg1"/>
                </a:solidFill>
              </a:ln>
              <a:solidFill>
                <a:srgbClr val="008000"/>
              </a:solidFill>
              <a:latin typeface="Open Sans" charset="0"/>
            </a:endParaRPr>
          </a:p>
        </p:txBody>
      </p:sp>
    </p:spTree>
    <p:extLst>
      <p:ext uri="{BB962C8B-B14F-4D97-AF65-F5344CB8AC3E}">
        <p14:creationId xmlns:p14="http://schemas.microsoft.com/office/powerpoint/2010/main" val="6563073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6977">
                                            <p:txEl>
                                              <p:pRg st="1" end="1"/>
                                            </p:txEl>
                                          </p:spTgt>
                                        </p:tgtEl>
                                        <p:attrNameLst>
                                          <p:attrName>style.visibility</p:attrName>
                                        </p:attrNameLst>
                                      </p:cBhvr>
                                      <p:to>
                                        <p:strVal val="visible"/>
                                      </p:to>
                                    </p:set>
                                    <p:animEffect transition="in" filter="randombar(horizontal)">
                                      <p:cBhvr>
                                        <p:cTn id="12" dur="500"/>
                                        <p:tgtEl>
                                          <p:spTgt spid="1269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6977">
                                            <p:txEl>
                                              <p:pRg st="2" end="2"/>
                                            </p:txEl>
                                          </p:spTgt>
                                        </p:tgtEl>
                                        <p:attrNameLst>
                                          <p:attrName>style.visibility</p:attrName>
                                        </p:attrNameLst>
                                      </p:cBhvr>
                                      <p:to>
                                        <p:strVal val="visible"/>
                                      </p:to>
                                    </p:set>
                                    <p:animEffect transition="in" filter="randombar(horizontal)">
                                      <p:cBhvr>
                                        <p:cTn id="17" dur="500"/>
                                        <p:tgtEl>
                                          <p:spTgt spid="1269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457200"/>
            <a:ext cx="7201647" cy="4798665"/>
          </a:xfrm>
          <a:prstGeom prst="rect">
            <a:avLst/>
          </a:prstGeom>
        </p:spPr>
      </p:pic>
      <p:pic>
        <p:nvPicPr>
          <p:cNvPr id="8" name="Imagen 7"/>
          <p:cNvPicPr>
            <a:picLocks noChangeAspect="1"/>
          </p:cNvPicPr>
          <p:nvPr/>
        </p:nvPicPr>
        <p:blipFill>
          <a:blip r:embed="rId3"/>
          <a:stretch>
            <a:fillRect/>
          </a:stretch>
        </p:blipFill>
        <p:spPr>
          <a:xfrm rot="16200000">
            <a:off x="5927027" y="2038891"/>
            <a:ext cx="4798666" cy="1635284"/>
          </a:xfrm>
          <a:prstGeom prst="rect">
            <a:avLst/>
          </a:prstGeom>
          <a:ln>
            <a:solidFill>
              <a:schemeClr val="tx2">
                <a:lumMod val="75000"/>
              </a:schemeClr>
            </a:solidFill>
          </a:ln>
        </p:spPr>
      </p:pic>
      <p:sp>
        <p:nvSpPr>
          <p:cNvPr id="9" name="Flecha derecha 8"/>
          <p:cNvSpPr/>
          <p:nvPr/>
        </p:nvSpPr>
        <p:spPr>
          <a:xfrm>
            <a:off x="7052236" y="2599766"/>
            <a:ext cx="597647" cy="612588"/>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0" name="Rectángulo redondeado 9"/>
          <p:cNvSpPr/>
          <p:nvPr/>
        </p:nvSpPr>
        <p:spPr>
          <a:xfrm>
            <a:off x="379124" y="4141716"/>
            <a:ext cx="1687102" cy="57813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 name="Rectángulo redondeado 10"/>
          <p:cNvSpPr/>
          <p:nvPr/>
        </p:nvSpPr>
        <p:spPr>
          <a:xfrm>
            <a:off x="3004559" y="1829179"/>
            <a:ext cx="1279544" cy="1715448"/>
          </a:xfrm>
          <a:prstGeom prst="round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Elipse 11"/>
          <p:cNvSpPr/>
          <p:nvPr/>
        </p:nvSpPr>
        <p:spPr>
          <a:xfrm>
            <a:off x="4890701" y="4644030"/>
            <a:ext cx="663467" cy="710821"/>
          </a:xfrm>
          <a:prstGeom prst="ellipse">
            <a:avLst/>
          </a:prstGeom>
          <a:noFill/>
          <a:ln w="38100" cmpd="sng">
            <a:solidFill>
              <a:srgbClr val="8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4" name="Llamada rectangular redondeada 13"/>
          <p:cNvSpPr/>
          <p:nvPr/>
        </p:nvSpPr>
        <p:spPr>
          <a:xfrm>
            <a:off x="464427" y="3042313"/>
            <a:ext cx="928854" cy="502314"/>
          </a:xfrm>
          <a:prstGeom prst="wedgeRoundRectCallout">
            <a:avLst>
              <a:gd name="adj1" fmla="val 85289"/>
              <a:gd name="adj2" fmla="val 168160"/>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rgbClr val="FF0000"/>
                </a:solidFill>
              </a:rPr>
              <a:t>Alertas</a:t>
            </a:r>
            <a:endParaRPr lang="es-ES" dirty="0">
              <a:solidFill>
                <a:srgbClr val="FF0000"/>
              </a:solidFill>
            </a:endParaRPr>
          </a:p>
        </p:txBody>
      </p:sp>
      <p:sp>
        <p:nvSpPr>
          <p:cNvPr id="15" name="Llamada rectangular redondeada 14"/>
          <p:cNvSpPr/>
          <p:nvPr/>
        </p:nvSpPr>
        <p:spPr>
          <a:xfrm>
            <a:off x="5051829" y="1829179"/>
            <a:ext cx="1497540" cy="881418"/>
          </a:xfrm>
          <a:prstGeom prst="wedgeRoundRectCallout">
            <a:avLst>
              <a:gd name="adj1" fmla="val -99745"/>
              <a:gd name="adj2" fmla="val 50990"/>
              <a:gd name="adj3" fmla="val 16667"/>
            </a:avLst>
          </a:prstGeom>
          <a:solidFill>
            <a:srgbClr val="FFFFFF"/>
          </a:solidFill>
          <a:ln w="28575"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dirty="0" smtClean="0">
                <a:solidFill>
                  <a:schemeClr val="accent5">
                    <a:lumMod val="75000"/>
                  </a:schemeClr>
                </a:solidFill>
              </a:rPr>
              <a:t>Número de ocurrencias y movimientos</a:t>
            </a:r>
            <a:endParaRPr lang="es-ES" sz="1600" b="1" dirty="0">
              <a:solidFill>
                <a:schemeClr val="accent5">
                  <a:lumMod val="75000"/>
                </a:schemeClr>
              </a:solidFill>
            </a:endParaRPr>
          </a:p>
        </p:txBody>
      </p:sp>
      <p:sp>
        <p:nvSpPr>
          <p:cNvPr id="16" name="Llamada rectangular redondeada 15"/>
          <p:cNvSpPr/>
          <p:nvPr/>
        </p:nvSpPr>
        <p:spPr>
          <a:xfrm>
            <a:off x="5829033" y="4217537"/>
            <a:ext cx="1223203" cy="663433"/>
          </a:xfrm>
          <a:prstGeom prst="wedgeRoundRectCallout">
            <a:avLst>
              <a:gd name="adj1" fmla="val -68874"/>
              <a:gd name="adj2" fmla="val 65357"/>
              <a:gd name="adj3" fmla="val 16667"/>
            </a:avLst>
          </a:prstGeom>
          <a:solidFill>
            <a:schemeClr val="bg1"/>
          </a:solidFill>
          <a:ln w="28575" cmpd="sng">
            <a:solidFill>
              <a:srgbClr val="8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rgbClr val="80FF00"/>
                </a:solidFill>
              </a:rPr>
              <a:t>Objetiv</a:t>
            </a:r>
            <a:r>
              <a:rPr lang="es-ES" b="1" dirty="0">
                <a:solidFill>
                  <a:srgbClr val="80FF00"/>
                </a:solidFill>
              </a:rPr>
              <a:t>o</a:t>
            </a:r>
          </a:p>
        </p:txBody>
      </p:sp>
    </p:spTree>
    <p:extLst>
      <p:ext uri="{BB962C8B-B14F-4D97-AF65-F5344CB8AC3E}">
        <p14:creationId xmlns:p14="http://schemas.microsoft.com/office/powerpoint/2010/main" val="41397009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9"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19"/>
          </p:nvPr>
        </p:nvSpPr>
        <p:spPr/>
        <p:txBody>
          <a:bodyPr/>
          <a:lstStyle/>
          <a:p>
            <a:endParaRPr lang="es-PE" dirty="0"/>
          </a:p>
        </p:txBody>
      </p:sp>
      <p:sp>
        <p:nvSpPr>
          <p:cNvPr id="8" name="Text Placeholder 9"/>
          <p:cNvSpPr>
            <a:spLocks noGrp="1"/>
          </p:cNvSpPr>
          <p:nvPr>
            <p:ph type="body" sz="quarter" idx="19"/>
          </p:nvPr>
        </p:nvSpPr>
        <p:spPr>
          <a:xfrm>
            <a:off x="0" y="2235196"/>
            <a:ext cx="9143999" cy="3172182"/>
          </a:xfrm>
          <a:solidFill>
            <a:schemeClr val="accent6"/>
          </a:solidFill>
        </p:spPr>
        <p:txBody>
          <a:bodyPr anchor="ctr">
            <a:noAutofit/>
          </a:bodyPr>
          <a:lstStyle/>
          <a:p>
            <a:pPr marL="182563" lvl="1" algn="just">
              <a:spcBef>
                <a:spcPts val="0"/>
              </a:spcBef>
            </a:pPr>
            <a:r>
              <a:rPr lang="es-PE" sz="2800" b="1" i="1" dirty="0" smtClean="0">
                <a:solidFill>
                  <a:srgbClr val="FFFF00"/>
                </a:solidFill>
                <a:latin typeface="+mn-lt"/>
                <a:cs typeface="Georgia"/>
              </a:rPr>
              <a:t>Accidente</a:t>
            </a:r>
            <a:r>
              <a:rPr lang="es-PE" sz="2800" i="1" dirty="0" smtClean="0">
                <a:solidFill>
                  <a:srgbClr val="FFFFFF"/>
                </a:solidFill>
                <a:latin typeface="+mn-lt"/>
                <a:cs typeface="Georgia"/>
              </a:rPr>
              <a:t> </a:t>
            </a:r>
          </a:p>
          <a:p>
            <a:pPr marL="525463" lvl="1" indent="-342900" algn="just">
              <a:spcBef>
                <a:spcPts val="0"/>
              </a:spcBef>
              <a:buFont typeface="Wingdings" panose="05000000000000000000" pitchFamily="2" charset="2"/>
              <a:buChar char="ü"/>
            </a:pPr>
            <a:r>
              <a:rPr lang="es-PE" sz="2400" i="1" dirty="0" smtClean="0">
                <a:solidFill>
                  <a:schemeClr val="bg1"/>
                </a:solidFill>
                <a:latin typeface="+mn-lt"/>
                <a:cs typeface="Georgia"/>
              </a:rPr>
              <a:t>Todo </a:t>
            </a:r>
            <a:r>
              <a:rPr lang="es-PE" sz="2400" i="1" dirty="0">
                <a:solidFill>
                  <a:schemeClr val="bg1"/>
                </a:solidFill>
                <a:latin typeface="+mn-lt"/>
                <a:cs typeface="Georgia"/>
              </a:rPr>
              <a:t>suceso relacionado con la utilización de una </a:t>
            </a:r>
            <a:r>
              <a:rPr lang="es-PE" sz="2400" i="1" dirty="0" smtClean="0">
                <a:solidFill>
                  <a:schemeClr val="bg1"/>
                </a:solidFill>
                <a:latin typeface="+mn-lt"/>
                <a:cs typeface="Georgia"/>
              </a:rPr>
              <a:t>aeronave</a:t>
            </a:r>
          </a:p>
          <a:p>
            <a:pPr marL="525463" lvl="1" indent="-342900" algn="just">
              <a:spcBef>
                <a:spcPts val="0"/>
              </a:spcBef>
              <a:buFont typeface="Wingdings" panose="05000000000000000000" pitchFamily="2" charset="2"/>
              <a:buChar char="ü"/>
            </a:pPr>
            <a:r>
              <a:rPr lang="es-PE" sz="2400" i="1" dirty="0" smtClean="0">
                <a:solidFill>
                  <a:schemeClr val="bg1"/>
                </a:solidFill>
                <a:latin typeface="+mn-lt"/>
                <a:cs typeface="Georgia"/>
              </a:rPr>
              <a:t>aeronave tripulada</a:t>
            </a:r>
          </a:p>
          <a:p>
            <a:pPr marL="525463" lvl="1" indent="-342900" algn="just">
              <a:spcBef>
                <a:spcPts val="0"/>
              </a:spcBef>
              <a:buFont typeface="Wingdings" panose="05000000000000000000" pitchFamily="2" charset="2"/>
              <a:buChar char="ü"/>
            </a:pPr>
            <a:r>
              <a:rPr lang="es-PE" sz="2400" i="1" dirty="0" smtClean="0">
                <a:solidFill>
                  <a:schemeClr val="bg1"/>
                </a:solidFill>
                <a:latin typeface="+mn-lt"/>
                <a:cs typeface="Georgia"/>
              </a:rPr>
              <a:t>Aeronave no tripulada</a:t>
            </a:r>
          </a:p>
          <a:p>
            <a:pPr marL="542925" lvl="1" indent="-360363" algn="just">
              <a:spcBef>
                <a:spcPts val="0"/>
              </a:spcBef>
              <a:buFont typeface="Wingdings" panose="05000000000000000000" pitchFamily="2" charset="2"/>
              <a:buChar char="ü"/>
            </a:pPr>
            <a:r>
              <a:rPr lang="es-PE" sz="2400" dirty="0">
                <a:solidFill>
                  <a:schemeClr val="bg1"/>
                </a:solidFill>
                <a:latin typeface="+mn-lt"/>
              </a:rPr>
              <a:t>cualquier</a:t>
            </a:r>
            <a:r>
              <a:rPr lang="es-PE" sz="2400" dirty="0" smtClean="0">
                <a:solidFill>
                  <a:schemeClr val="bg1"/>
                </a:solidFill>
                <a:latin typeface="+mn-lt"/>
              </a:rPr>
              <a:t> </a:t>
            </a:r>
            <a:r>
              <a:rPr lang="es-PE" sz="2400" dirty="0">
                <a:solidFill>
                  <a:schemeClr val="bg1"/>
                </a:solidFill>
                <a:latin typeface="+mn-lt"/>
              </a:rPr>
              <a:t>persona sufre lesiones mortales o </a:t>
            </a:r>
            <a:r>
              <a:rPr lang="es-PE" sz="2400" dirty="0" smtClean="0">
                <a:solidFill>
                  <a:schemeClr val="bg1"/>
                </a:solidFill>
                <a:latin typeface="+mn-lt"/>
              </a:rPr>
              <a:t>graves; o</a:t>
            </a:r>
          </a:p>
          <a:p>
            <a:pPr marL="542925" lvl="1" indent="-360363" algn="just">
              <a:spcBef>
                <a:spcPts val="0"/>
              </a:spcBef>
              <a:buFont typeface="Wingdings" panose="05000000000000000000" pitchFamily="2" charset="2"/>
              <a:buChar char="ü"/>
            </a:pPr>
            <a:r>
              <a:rPr lang="es-PE" sz="2400" dirty="0">
                <a:solidFill>
                  <a:schemeClr val="bg1"/>
                </a:solidFill>
                <a:latin typeface="+mn-lt"/>
              </a:rPr>
              <a:t>la aeronave sufre daños o roturas </a:t>
            </a:r>
            <a:r>
              <a:rPr lang="es-PE" sz="2400" dirty="0" smtClean="0">
                <a:solidFill>
                  <a:schemeClr val="bg1"/>
                </a:solidFill>
                <a:latin typeface="+mn-lt"/>
              </a:rPr>
              <a:t>estructurales; o</a:t>
            </a:r>
          </a:p>
          <a:p>
            <a:pPr marL="542925" lvl="1" indent="-360363" algn="just">
              <a:spcBef>
                <a:spcPts val="0"/>
              </a:spcBef>
              <a:buFont typeface="Wingdings" panose="05000000000000000000" pitchFamily="2" charset="2"/>
              <a:buChar char="ü"/>
            </a:pPr>
            <a:r>
              <a:rPr lang="es-PE" sz="2400" dirty="0">
                <a:solidFill>
                  <a:schemeClr val="bg1"/>
                </a:solidFill>
                <a:latin typeface="+mn-lt"/>
              </a:rPr>
              <a:t>la aeronave desaparece o es totalmente inaccesible</a:t>
            </a:r>
            <a:endParaRPr lang="en-US" sz="2400" i="1" dirty="0">
              <a:solidFill>
                <a:schemeClr val="bg1"/>
              </a:solidFill>
              <a:latin typeface="+mn-lt"/>
              <a:cs typeface="Georgia"/>
            </a:endParaRPr>
          </a:p>
        </p:txBody>
      </p:sp>
    </p:spTree>
    <p:extLst>
      <p:ext uri="{BB962C8B-B14F-4D97-AF65-F5344CB8AC3E}">
        <p14:creationId xmlns:p14="http://schemas.microsoft.com/office/powerpoint/2010/main" val="403668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Auditoría.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656" r="22656"/>
          <a:stretch>
            <a:fillRect/>
          </a:stretch>
        </p:blipFill>
        <p:spPr>
          <a:xfrm>
            <a:off x="0" y="0"/>
            <a:ext cx="9143999" cy="5715000"/>
          </a:xfrm>
        </p:spPr>
      </p:pic>
      <p:sp>
        <p:nvSpPr>
          <p:cNvPr id="11"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5"/>
          <p:cNvSpPr txBox="1">
            <a:spLocks noChangeArrowheads="1"/>
          </p:cNvSpPr>
          <p:nvPr/>
        </p:nvSpPr>
        <p:spPr bwMode="auto">
          <a:xfrm>
            <a:off x="1256582" y="1686600"/>
            <a:ext cx="68368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NIVEL ACEPTABLE DE RENDIMIENTO DE SEGURIDAD OPERACIONAL</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33537452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07747" y="0"/>
            <a:ext cx="6418026" cy="1792705"/>
          </a:xfrm>
        </p:spPr>
        <p:txBody>
          <a:bodyPr>
            <a:noAutofit/>
          </a:bodyPr>
          <a:lstStyle/>
          <a:p>
            <a:r>
              <a:rPr lang="es-ES_tradnl" sz="2400" dirty="0" smtClean="0">
                <a:latin typeface="Open Sans" charset="0"/>
              </a:rPr>
              <a:t>Al final del período de monitoreo:</a:t>
            </a:r>
          </a:p>
          <a:p>
            <a:pPr marL="447675" indent="-447675">
              <a:buFont typeface="Wingdings" charset="2"/>
              <a:buChar char=""/>
            </a:pPr>
            <a:r>
              <a:rPr lang="es-ES_tradnl" sz="2400" dirty="0" smtClean="0">
                <a:latin typeface="Open Sans" charset="0"/>
              </a:rPr>
              <a:t>Cada SPI se manifiesta por su propia alerta y objetivo cuyo resultado determinará:</a:t>
            </a:r>
          </a:p>
          <a:p>
            <a:endParaRPr lang="es-ES_tradnl" sz="2400" b="1" dirty="0">
              <a:solidFill>
                <a:schemeClr val="accent5">
                  <a:lumMod val="75000"/>
                </a:schemeClr>
              </a:solidFill>
              <a:latin typeface="Open Sans" charset="0"/>
            </a:endParaRP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Nivel aceptable de rendimiento de seguridad operacional </a:t>
            </a:r>
            <a:endParaRPr lang="es-ES_tradnl" dirty="0">
              <a:ln>
                <a:solidFill>
                  <a:schemeClr val="bg1"/>
                </a:solidFill>
              </a:ln>
              <a:solidFill>
                <a:srgbClr val="008000"/>
              </a:solidFill>
              <a:latin typeface="Open Sans" charset="0"/>
            </a:endParaRPr>
          </a:p>
        </p:txBody>
      </p:sp>
      <p:graphicFrame>
        <p:nvGraphicFramePr>
          <p:cNvPr id="6" name="Chart 2"/>
          <p:cNvGraphicFramePr>
            <a:graphicFrameLocks/>
          </p:cNvGraphicFramePr>
          <p:nvPr>
            <p:extLst>
              <p:ext uri="{D42A27DB-BD31-4B8C-83A1-F6EECF244321}">
                <p14:modId xmlns:p14="http://schemas.microsoft.com/office/powerpoint/2010/main" val="2005500743"/>
              </p:ext>
            </p:extLst>
          </p:nvPr>
        </p:nvGraphicFramePr>
        <p:xfrm>
          <a:off x="409227" y="1908454"/>
          <a:ext cx="5549405" cy="34383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p:cNvSpPr txBox="1">
            <a:spLocks/>
          </p:cNvSpPr>
          <p:nvPr/>
        </p:nvSpPr>
        <p:spPr bwMode="auto">
          <a:xfrm>
            <a:off x="5958632" y="1885216"/>
            <a:ext cx="2918514" cy="273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7675" indent="-447675">
              <a:buFont typeface="Wingdings" charset="2"/>
              <a:buChar char=""/>
            </a:pPr>
            <a:r>
              <a:rPr lang="es-ES_tradnl" sz="2400" dirty="0" smtClean="0">
                <a:latin typeface="Open Sans" charset="0"/>
              </a:rPr>
              <a:t>Alerta evitada – Si / No</a:t>
            </a:r>
          </a:p>
          <a:p>
            <a:pPr marL="447675" indent="-447675">
              <a:buFont typeface="Wingdings" charset="2"/>
              <a:buChar char=""/>
            </a:pPr>
            <a:r>
              <a:rPr lang="es-ES_tradnl" sz="2400" dirty="0" smtClean="0">
                <a:latin typeface="Open Sans" charset="0"/>
              </a:rPr>
              <a:t>Objetivo conseguido – Si / No</a:t>
            </a:r>
          </a:p>
          <a:p>
            <a:endParaRPr lang="es-ES_tradnl" sz="2400" b="1" dirty="0">
              <a:solidFill>
                <a:schemeClr val="accent5">
                  <a:lumMod val="75000"/>
                </a:schemeClr>
              </a:solidFill>
              <a:latin typeface="Open Sans" charset="0"/>
            </a:endParaRPr>
          </a:p>
        </p:txBody>
      </p:sp>
    </p:spTree>
    <p:extLst>
      <p:ext uri="{BB962C8B-B14F-4D97-AF65-F5344CB8AC3E}">
        <p14:creationId xmlns:p14="http://schemas.microsoft.com/office/powerpoint/2010/main" val="28353902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dissolve">
                                      <p:cBhvr>
                                        <p:cTn id="7" dur="500"/>
                                        <p:tgtEl>
                                          <p:spTgt spid="12697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6977">
                                            <p:txEl>
                                              <p:pRg st="1" end="1"/>
                                            </p:txEl>
                                          </p:spTgt>
                                        </p:tgtEl>
                                        <p:attrNameLst>
                                          <p:attrName>style.visibility</p:attrName>
                                        </p:attrNameLst>
                                      </p:cBhvr>
                                      <p:to>
                                        <p:strVal val="visible"/>
                                      </p:to>
                                    </p:set>
                                    <p:animEffect transition="in" filter="dissolve">
                                      <p:cBhvr>
                                        <p:cTn id="10" dur="500"/>
                                        <p:tgtEl>
                                          <p:spTgt spid="12697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dissolv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descr="confundido.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08" b="3008"/>
          <a:stretch>
            <a:fillRect/>
          </a:stretch>
        </p:blipFill>
        <p:spPr>
          <a:xfrm>
            <a:off x="0" y="0"/>
            <a:ext cx="9144000" cy="5715000"/>
          </a:xfrm>
        </p:spPr>
      </p:pic>
      <p:sp>
        <p:nvSpPr>
          <p:cNvPr id="7" name="Rectangle 3"/>
          <p:cNvSpPr/>
          <p:nvPr/>
        </p:nvSpPr>
        <p:spPr>
          <a:xfrm>
            <a:off x="0" y="774700"/>
            <a:ext cx="9144000" cy="4208463"/>
          </a:xfrm>
          <a:prstGeom prst="rect">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5"/>
          <p:cNvSpPr txBox="1">
            <a:spLocks noChangeArrowheads="1"/>
          </p:cNvSpPr>
          <p:nvPr/>
        </p:nvSpPr>
        <p:spPr bwMode="auto">
          <a:xfrm>
            <a:off x="1256582" y="2378746"/>
            <a:ext cx="6836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000" b="1" dirty="0" smtClean="0">
                <a:solidFill>
                  <a:srgbClr val="FFFFFF"/>
                </a:solidFill>
                <a:latin typeface="Open Sans" charset="0"/>
                <a:cs typeface="Open Sans" charset="0"/>
              </a:rPr>
              <a:t>PREGUNTAS</a:t>
            </a:r>
            <a:endParaRPr lang="en-US" sz="4000" dirty="0">
              <a:solidFill>
                <a:srgbClr val="FFFFFF"/>
              </a:solidFill>
              <a:latin typeface="Open Sans" charset="0"/>
              <a:cs typeface="Open Sans" charset="0"/>
            </a:endParaRPr>
          </a:p>
        </p:txBody>
      </p:sp>
    </p:spTree>
    <p:extLst>
      <p:ext uri="{BB962C8B-B14F-4D97-AF65-F5344CB8AC3E}">
        <p14:creationId xmlns:p14="http://schemas.microsoft.com/office/powerpoint/2010/main" val="11039809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21259" y="46815"/>
            <a:ext cx="6391003" cy="1398823"/>
          </a:xfrm>
        </p:spPr>
        <p:txBody>
          <a:bodyPr>
            <a:noAutofit/>
          </a:bodyPr>
          <a:lstStyle/>
          <a:p>
            <a:pPr marL="342900" indent="-342900">
              <a:buFont typeface="Wingdings" charset="2"/>
              <a:buChar char=""/>
            </a:pPr>
            <a:r>
              <a:rPr lang="es-ES_tradnl" sz="1800" dirty="0" smtClean="0">
                <a:latin typeface="Open Sans" charset="0"/>
              </a:rPr>
              <a:t>Al final de un periodo de monitoreo de 12 meses, había tres puntos de datos (abril, julio y octubre) que estuvieron por encima de la línea de alerta “Promedio + 1SD” como se muestra:</a:t>
            </a: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PREGUNTA</a:t>
            </a:r>
            <a:endParaRPr lang="es-ES_tradnl" dirty="0">
              <a:ln>
                <a:solidFill>
                  <a:schemeClr val="bg1"/>
                </a:solidFill>
              </a:ln>
              <a:solidFill>
                <a:srgbClr val="008000"/>
              </a:solidFill>
              <a:latin typeface="Open Sans" charset="0"/>
            </a:endParaRPr>
          </a:p>
        </p:txBody>
      </p:sp>
      <p:sp>
        <p:nvSpPr>
          <p:cNvPr id="7" name="Text Placeholder 5"/>
          <p:cNvSpPr txBox="1">
            <a:spLocks/>
          </p:cNvSpPr>
          <p:nvPr/>
        </p:nvSpPr>
        <p:spPr bwMode="auto">
          <a:xfrm>
            <a:off x="6715282" y="1622875"/>
            <a:ext cx="2296979" cy="87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Wingdings" charset="2"/>
              <a:buChar char=""/>
            </a:pPr>
            <a:r>
              <a:rPr lang="es-ES_tradnl" sz="1800" dirty="0" smtClean="0">
                <a:latin typeface="Open Sans" charset="0"/>
              </a:rPr>
              <a:t>Pregunta:  Esta gráfica de alerta ha incumplido alguna condición de alerta?</a:t>
            </a:r>
          </a:p>
          <a:p>
            <a:pPr marL="342900" indent="-342900">
              <a:buFont typeface="Wingdings" charset="2"/>
              <a:buChar char=""/>
            </a:pPr>
            <a:r>
              <a:rPr lang="es-ES_tradnl" sz="1800" dirty="0" smtClean="0">
                <a:latin typeface="Open Sans" charset="0"/>
              </a:rPr>
              <a:t>Respuesta: </a:t>
            </a:r>
            <a:r>
              <a:rPr lang="es-ES_tradnl" sz="1800" b="1" dirty="0" smtClean="0">
                <a:solidFill>
                  <a:srgbClr val="FF0000"/>
                </a:solidFill>
                <a:latin typeface="Open Sans" charset="0"/>
              </a:rPr>
              <a:t>NO</a:t>
            </a:r>
            <a:r>
              <a:rPr lang="es-ES_tradnl" sz="1800" dirty="0" smtClean="0">
                <a:latin typeface="Open Sans" charset="0"/>
              </a:rPr>
              <a:t>, no son </a:t>
            </a:r>
            <a:r>
              <a:rPr lang="es-ES_tradnl" sz="1800" b="1" dirty="0" smtClean="0">
                <a:solidFill>
                  <a:srgbClr val="FF0000"/>
                </a:solidFill>
                <a:latin typeface="Open Sans" charset="0"/>
              </a:rPr>
              <a:t>puntos consecutivos</a:t>
            </a:r>
            <a:r>
              <a:rPr lang="es-ES_tradnl" sz="1800" dirty="0" smtClean="0">
                <a:latin typeface="Open Sans" charset="0"/>
              </a:rPr>
              <a:t>.</a:t>
            </a:r>
          </a:p>
        </p:txBody>
      </p:sp>
      <p:graphicFrame>
        <p:nvGraphicFramePr>
          <p:cNvPr id="8" name="Chart 2"/>
          <p:cNvGraphicFramePr>
            <a:graphicFrameLocks/>
          </p:cNvGraphicFramePr>
          <p:nvPr>
            <p:extLst>
              <p:ext uri="{D42A27DB-BD31-4B8C-83A1-F6EECF244321}">
                <p14:modId xmlns:p14="http://schemas.microsoft.com/office/powerpoint/2010/main" val="576969360"/>
              </p:ext>
            </p:extLst>
          </p:nvPr>
        </p:nvGraphicFramePr>
        <p:xfrm>
          <a:off x="409228" y="1783404"/>
          <a:ext cx="5833148" cy="3039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6652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dissolve">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21259" y="46815"/>
            <a:ext cx="6391003" cy="925951"/>
          </a:xfrm>
        </p:spPr>
        <p:txBody>
          <a:bodyPr>
            <a:noAutofit/>
          </a:bodyPr>
          <a:lstStyle/>
          <a:p>
            <a:pPr marL="342900" indent="-342900">
              <a:buFont typeface="Wingdings" charset="2"/>
              <a:buChar char=""/>
            </a:pPr>
            <a:r>
              <a:rPr lang="es-ES_tradnl" sz="1800" dirty="0" smtClean="0">
                <a:latin typeface="Open Sans" charset="0"/>
              </a:rPr>
              <a:t>El establecimiento de un objetivo es el nível de alerta planificado a ser conseguido?</a:t>
            </a: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PREGUNTA</a:t>
            </a:r>
            <a:endParaRPr lang="es-ES_tradnl" dirty="0">
              <a:ln>
                <a:solidFill>
                  <a:schemeClr val="bg1"/>
                </a:solidFill>
              </a:ln>
              <a:solidFill>
                <a:srgbClr val="008000"/>
              </a:solidFill>
              <a:latin typeface="Open Sans" charset="0"/>
            </a:endParaRPr>
          </a:p>
        </p:txBody>
      </p:sp>
      <p:sp>
        <p:nvSpPr>
          <p:cNvPr id="7" name="Text Placeholder 5"/>
          <p:cNvSpPr txBox="1">
            <a:spLocks/>
          </p:cNvSpPr>
          <p:nvPr/>
        </p:nvSpPr>
        <p:spPr bwMode="auto">
          <a:xfrm>
            <a:off x="415925" y="3825109"/>
            <a:ext cx="8596336" cy="87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Wingdings" charset="2"/>
              <a:buChar char=""/>
            </a:pPr>
            <a:r>
              <a:rPr lang="es-ES_tradnl" sz="1800" dirty="0" smtClean="0">
                <a:latin typeface="Open Sans" charset="0"/>
              </a:rPr>
              <a:t>El nivel del </a:t>
            </a:r>
            <a:r>
              <a:rPr lang="es-ES_tradnl" sz="1800" b="1" dirty="0" smtClean="0">
                <a:solidFill>
                  <a:srgbClr val="FF9400"/>
                </a:solidFill>
                <a:latin typeface="Open Sans" charset="0"/>
              </a:rPr>
              <a:t>objetivo</a:t>
            </a:r>
            <a:r>
              <a:rPr lang="es-ES_tradnl" sz="1800" dirty="0" smtClean="0">
                <a:latin typeface="Open Sans" charset="0"/>
              </a:rPr>
              <a:t> significa lo que va a ser conseguido.</a:t>
            </a:r>
          </a:p>
          <a:p>
            <a:pPr marL="342900" indent="-342900">
              <a:buFont typeface="Wingdings" charset="2"/>
              <a:buChar char=""/>
            </a:pPr>
            <a:r>
              <a:rPr lang="es-ES_tradnl" sz="1800" dirty="0" smtClean="0">
                <a:latin typeface="Open Sans" charset="0"/>
              </a:rPr>
              <a:t>El nivel de </a:t>
            </a:r>
            <a:r>
              <a:rPr lang="es-ES_tradnl" sz="1800" b="1" dirty="0" smtClean="0">
                <a:solidFill>
                  <a:srgbClr val="FF9400"/>
                </a:solidFill>
                <a:latin typeface="Open Sans" charset="0"/>
              </a:rPr>
              <a:t>alerta</a:t>
            </a:r>
            <a:r>
              <a:rPr lang="es-ES_tradnl" sz="1800" dirty="0" smtClean="0">
                <a:latin typeface="Open Sans" charset="0"/>
              </a:rPr>
              <a:t> significa lo que debe ser evitado.</a:t>
            </a:r>
          </a:p>
        </p:txBody>
      </p:sp>
      <p:sp>
        <p:nvSpPr>
          <p:cNvPr id="6" name="Text Placeholder 5"/>
          <p:cNvSpPr txBox="1">
            <a:spLocks/>
          </p:cNvSpPr>
          <p:nvPr/>
        </p:nvSpPr>
        <p:spPr bwMode="auto">
          <a:xfrm>
            <a:off x="2773659" y="1361131"/>
            <a:ext cx="6391003" cy="6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sz="2400" b="1" dirty="0" smtClean="0">
                <a:latin typeface="Open Sans" charset="0"/>
              </a:rPr>
              <a:t>VERDADERO o FALSO? </a:t>
            </a:r>
          </a:p>
        </p:txBody>
      </p:sp>
      <p:sp>
        <p:nvSpPr>
          <p:cNvPr id="9" name="Text Placeholder 5"/>
          <p:cNvSpPr txBox="1">
            <a:spLocks/>
          </p:cNvSpPr>
          <p:nvPr/>
        </p:nvSpPr>
        <p:spPr bwMode="auto">
          <a:xfrm>
            <a:off x="415925" y="2198790"/>
            <a:ext cx="8596336" cy="6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Wingdings" charset="2"/>
              <a:buChar char=""/>
            </a:pPr>
            <a:r>
              <a:rPr lang="es-ES_tradnl" sz="1800" dirty="0" smtClean="0">
                <a:latin typeface="Open Sans" charset="0"/>
              </a:rPr>
              <a:t>Respuesta: </a:t>
            </a:r>
            <a:r>
              <a:rPr lang="es-ES_tradnl" sz="2400" b="1" dirty="0" smtClean="0">
                <a:solidFill>
                  <a:srgbClr val="FF0000"/>
                </a:solidFill>
                <a:latin typeface="Open Sans" charset="0"/>
              </a:rPr>
              <a:t>FALSO</a:t>
            </a:r>
          </a:p>
        </p:txBody>
      </p:sp>
    </p:spTree>
    <p:extLst>
      <p:ext uri="{BB962C8B-B14F-4D97-AF65-F5344CB8AC3E}">
        <p14:creationId xmlns:p14="http://schemas.microsoft.com/office/powerpoint/2010/main" val="13065253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dissolve">
                                      <p:cBhvr>
                                        <p:cTn id="7" dur="500"/>
                                        <p:tgtEl>
                                          <p:spTgt spid="12697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dissolv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dissolve">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2621259" y="46814"/>
            <a:ext cx="6391003" cy="1541353"/>
          </a:xfrm>
        </p:spPr>
        <p:txBody>
          <a:bodyPr>
            <a:noAutofit/>
          </a:bodyPr>
          <a:lstStyle/>
          <a:p>
            <a:pPr marL="342900" indent="-342900">
              <a:buFont typeface="Wingdings" charset="2"/>
              <a:buChar char=""/>
            </a:pPr>
            <a:r>
              <a:rPr lang="es-ES_tradnl" sz="1800" dirty="0" smtClean="0">
                <a:latin typeface="Open Sans" charset="0"/>
              </a:rPr>
              <a:t>Un nivel aceptable de rendimiento en materia de seguridad operacional (ALOsP) puede ser establecido y monitoreado para el logro de los resultados de alertas y objetivos como resultado del paquete de SPIs?</a:t>
            </a: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PREGUNTA</a:t>
            </a:r>
            <a:endParaRPr lang="es-ES_tradnl" dirty="0">
              <a:ln>
                <a:solidFill>
                  <a:schemeClr val="bg1"/>
                </a:solidFill>
              </a:ln>
              <a:solidFill>
                <a:srgbClr val="008000"/>
              </a:solidFill>
              <a:latin typeface="Open Sans" charset="0"/>
            </a:endParaRPr>
          </a:p>
        </p:txBody>
      </p:sp>
      <p:sp>
        <p:nvSpPr>
          <p:cNvPr id="6" name="Text Placeholder 5"/>
          <p:cNvSpPr txBox="1">
            <a:spLocks/>
          </p:cNvSpPr>
          <p:nvPr/>
        </p:nvSpPr>
        <p:spPr bwMode="auto">
          <a:xfrm>
            <a:off x="1787310" y="2306876"/>
            <a:ext cx="3982160" cy="6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sz="2400" b="1" dirty="0" smtClean="0">
                <a:latin typeface="Open Sans" charset="0"/>
              </a:rPr>
              <a:t>VERDADERO o FALSO? </a:t>
            </a:r>
          </a:p>
        </p:txBody>
      </p:sp>
      <p:sp>
        <p:nvSpPr>
          <p:cNvPr id="9" name="Text Placeholder 5"/>
          <p:cNvSpPr txBox="1">
            <a:spLocks/>
          </p:cNvSpPr>
          <p:nvPr/>
        </p:nvSpPr>
        <p:spPr bwMode="auto">
          <a:xfrm>
            <a:off x="415925" y="4063259"/>
            <a:ext cx="8596336" cy="6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Wingdings" charset="2"/>
              <a:buChar char=""/>
            </a:pPr>
            <a:r>
              <a:rPr lang="es-ES_tradnl" sz="1800" dirty="0" smtClean="0">
                <a:latin typeface="Open Sans" charset="0"/>
              </a:rPr>
              <a:t>Respuesta: </a:t>
            </a:r>
            <a:r>
              <a:rPr lang="es-ES_tradnl" sz="2400" b="1" dirty="0" smtClean="0">
                <a:solidFill>
                  <a:srgbClr val="FF0000"/>
                </a:solidFill>
                <a:latin typeface="Open Sans" charset="0"/>
              </a:rPr>
              <a:t>VERDADERO</a:t>
            </a:r>
          </a:p>
        </p:txBody>
      </p:sp>
    </p:spTree>
    <p:extLst>
      <p:ext uri="{BB962C8B-B14F-4D97-AF65-F5344CB8AC3E}">
        <p14:creationId xmlns:p14="http://schemas.microsoft.com/office/powerpoint/2010/main" val="16598076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dissolve">
                                      <p:cBhvr>
                                        <p:cTn id="7" dur="500"/>
                                        <p:tgtEl>
                                          <p:spTgt spid="12697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dissolv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415925" y="1223185"/>
            <a:ext cx="8326104" cy="4100951"/>
          </a:xfrm>
        </p:spPr>
        <p:txBody>
          <a:bodyPr>
            <a:noAutofit/>
          </a:bodyPr>
          <a:lstStyle/>
          <a:p>
            <a:pPr marL="285750" indent="-285750">
              <a:buFont typeface="Wingdings" charset="2"/>
              <a:buChar char=""/>
            </a:pPr>
            <a:r>
              <a:rPr lang="es-ES_tradnl" sz="1800" dirty="0" smtClean="0">
                <a:latin typeface="Open Sans" charset="0"/>
              </a:rPr>
              <a:t>El desarrollo de un paquete de SPIs es para medir el rendimiento de seguridad operacional.</a:t>
            </a:r>
          </a:p>
          <a:p>
            <a:pPr marL="285750" indent="-285750">
              <a:buFont typeface="Wingdings" charset="2"/>
              <a:buChar char=""/>
            </a:pPr>
            <a:r>
              <a:rPr lang="es-ES_tradnl" sz="1800" dirty="0" smtClean="0">
                <a:latin typeface="Open Sans" charset="0"/>
              </a:rPr>
              <a:t>Establecer indicadores individuales de SPI con </a:t>
            </a:r>
            <a:r>
              <a:rPr lang="es-ES_tradnl" sz="1800" b="1" dirty="0" smtClean="0">
                <a:solidFill>
                  <a:srgbClr val="FF9400"/>
                </a:solidFill>
                <a:latin typeface="Open Sans" charset="0"/>
              </a:rPr>
              <a:t>objetivos</a:t>
            </a:r>
            <a:r>
              <a:rPr lang="es-ES_tradnl" sz="1800" dirty="0" smtClean="0">
                <a:latin typeface="Open Sans" charset="0"/>
              </a:rPr>
              <a:t> y </a:t>
            </a:r>
            <a:r>
              <a:rPr lang="es-ES_tradnl" sz="1800" b="1" dirty="0" smtClean="0">
                <a:solidFill>
                  <a:srgbClr val="FF0000"/>
                </a:solidFill>
                <a:latin typeface="Open Sans" charset="0"/>
              </a:rPr>
              <a:t>alertas</a:t>
            </a:r>
            <a:r>
              <a:rPr lang="es-ES_tradnl" sz="1800" dirty="0" smtClean="0">
                <a:latin typeface="Open Sans" charset="0"/>
              </a:rPr>
              <a:t> basado en principios de métricas de seguridad operacional.</a:t>
            </a:r>
          </a:p>
          <a:p>
            <a:pPr marL="285750" indent="-285750">
              <a:buFont typeface="Wingdings" charset="2"/>
              <a:buChar char=""/>
            </a:pPr>
            <a:r>
              <a:rPr lang="es-ES_tradnl" sz="1800" dirty="0" smtClean="0">
                <a:latin typeface="Open Sans" charset="0"/>
              </a:rPr>
              <a:t>Consolidar los resultados de los </a:t>
            </a:r>
            <a:r>
              <a:rPr lang="es-ES_tradnl" sz="1800" b="1" dirty="0" smtClean="0">
                <a:solidFill>
                  <a:srgbClr val="FF9400"/>
                </a:solidFill>
                <a:latin typeface="Open Sans" charset="0"/>
              </a:rPr>
              <a:t>objetivos</a:t>
            </a:r>
            <a:r>
              <a:rPr lang="es-ES_tradnl" sz="1800" dirty="0" smtClean="0">
                <a:latin typeface="Open Sans" charset="0"/>
              </a:rPr>
              <a:t> y </a:t>
            </a:r>
            <a:r>
              <a:rPr lang="es-ES_tradnl" sz="1800" dirty="0" smtClean="0">
                <a:solidFill>
                  <a:srgbClr val="FF0000"/>
                </a:solidFill>
                <a:latin typeface="Open Sans" charset="0"/>
              </a:rPr>
              <a:t>alertas</a:t>
            </a:r>
            <a:r>
              <a:rPr lang="es-ES_tradnl" sz="1800" dirty="0" smtClean="0">
                <a:latin typeface="Open Sans" charset="0"/>
              </a:rPr>
              <a:t> de los paquetes de SPIs para mostrar el rendimiento global del sistema de seguridad operacional.</a:t>
            </a:r>
          </a:p>
          <a:p>
            <a:pPr marL="285750" indent="-285750">
              <a:buFont typeface="Wingdings" charset="2"/>
              <a:buChar char="q"/>
            </a:pPr>
            <a:r>
              <a:rPr lang="es-ES_tradnl" sz="1800" dirty="0" smtClean="0">
                <a:solidFill>
                  <a:srgbClr val="FF0000"/>
                </a:solidFill>
                <a:latin typeface="Open Sans" charset="0"/>
              </a:rPr>
              <a:t>Establecer y conseguir para la organización un nivel aceptable de rendimiento de la seguridad operacional a través del resultado consolidado del paquete de SPIs.</a:t>
            </a:r>
          </a:p>
          <a:p>
            <a:endParaRPr lang="es-ES_tradnl" sz="1800" dirty="0" smtClean="0">
              <a:latin typeface="Open Sans" charset="0"/>
            </a:endParaRPr>
          </a:p>
        </p:txBody>
      </p:sp>
      <p:sp>
        <p:nvSpPr>
          <p:cNvPr id="126978" name="Title 2"/>
          <p:cNvSpPr>
            <a:spLocks noGrp="1"/>
          </p:cNvSpPr>
          <p:nvPr>
            <p:ph type="ctrTitle"/>
          </p:nvPr>
        </p:nvSpPr>
        <p:spPr>
          <a:xfrm>
            <a:off x="415925" y="60325"/>
            <a:ext cx="1954213" cy="1114425"/>
          </a:xfrm>
        </p:spPr>
        <p:txBody>
          <a:bodyPr/>
          <a:lstStyle/>
          <a:p>
            <a:r>
              <a:rPr lang="es-ES_tradnl" b="1" dirty="0" smtClean="0">
                <a:solidFill>
                  <a:schemeClr val="bg1"/>
                </a:solidFill>
                <a:latin typeface="Open Sans" charset="0"/>
              </a:rPr>
              <a:t>RESUMEN</a:t>
            </a:r>
            <a:endParaRPr lang="es-ES_tradnl" dirty="0">
              <a:ln>
                <a:solidFill>
                  <a:schemeClr val="bg1"/>
                </a:solidFill>
              </a:ln>
              <a:solidFill>
                <a:srgbClr val="008000"/>
              </a:solidFill>
              <a:latin typeface="Open Sans" charset="0"/>
            </a:endParaRPr>
          </a:p>
        </p:txBody>
      </p:sp>
      <p:sp>
        <p:nvSpPr>
          <p:cNvPr id="4" name="Text Placeholder 5"/>
          <p:cNvSpPr txBox="1">
            <a:spLocks/>
          </p:cNvSpPr>
          <p:nvPr/>
        </p:nvSpPr>
        <p:spPr bwMode="auto">
          <a:xfrm>
            <a:off x="2621260" y="442237"/>
            <a:ext cx="6120770" cy="79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just" defTabSz="457200" rtl="0" fontAlgn="base">
              <a:lnSpc>
                <a:spcPct val="120000"/>
              </a:lnSpc>
              <a:spcBef>
                <a:spcPct val="20000"/>
              </a:spcBef>
              <a:spcAft>
                <a:spcPct val="0"/>
              </a:spcAft>
              <a:buFont typeface="Arial" charset="0"/>
              <a:buNone/>
              <a:defRPr sz="700" kern="1200">
                <a:solidFill>
                  <a:schemeClr val="tx1"/>
                </a:solidFill>
                <a:latin typeface="Open Sans"/>
                <a:ea typeface="ＭＳ Ｐゴシック" charset="0"/>
                <a:cs typeface="Open Sans"/>
              </a:defRPr>
            </a:lvl1pPr>
            <a:lvl2pPr marL="457200" indent="0" algn="l" defTabSz="457200" rtl="0" fontAlgn="base">
              <a:spcBef>
                <a:spcPct val="20000"/>
              </a:spcBef>
              <a:spcAft>
                <a:spcPct val="0"/>
              </a:spcAft>
              <a:buFont typeface="Arial" charset="0"/>
              <a:buNone/>
              <a:defRPr sz="700" kern="1200">
                <a:solidFill>
                  <a:schemeClr val="tx1"/>
                </a:solidFill>
                <a:latin typeface="Helvetica"/>
                <a:ea typeface="ＭＳ Ｐゴシック" charset="0"/>
                <a:cs typeface="Helvetica"/>
              </a:defRPr>
            </a:lvl2pPr>
            <a:lvl3pPr marL="9144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3pPr>
            <a:lvl4pPr marL="13716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4pPr>
            <a:lvl5pPr marL="1828800" indent="0" algn="l" defTabSz="457200" rtl="0" fontAlgn="base">
              <a:spcBef>
                <a:spcPct val="20000"/>
              </a:spcBef>
              <a:spcAft>
                <a:spcPct val="0"/>
              </a:spcAft>
              <a:buFont typeface="Arial" charset="0"/>
              <a:buNone/>
              <a:defRPr sz="7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charset="2"/>
              <a:buChar char=""/>
            </a:pPr>
            <a:r>
              <a:rPr lang="es-ES_tradnl" sz="1800" dirty="0">
                <a:latin typeface="Open Sans" charset="0"/>
              </a:rPr>
              <a:t>La gestión del rendimiento en materia de seguridad operacional es por medio de mediciones.</a:t>
            </a:r>
          </a:p>
        </p:txBody>
      </p:sp>
    </p:spTree>
    <p:extLst>
      <p:ext uri="{BB962C8B-B14F-4D97-AF65-F5344CB8AC3E}">
        <p14:creationId xmlns:p14="http://schemas.microsoft.com/office/powerpoint/2010/main" val="38718995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6977">
                                            <p:txEl>
                                              <p:pRg st="0" end="0"/>
                                            </p:txEl>
                                          </p:spTgt>
                                        </p:tgtEl>
                                        <p:attrNameLst>
                                          <p:attrName>style.visibility</p:attrName>
                                        </p:attrNameLst>
                                      </p:cBhvr>
                                      <p:to>
                                        <p:strVal val="visible"/>
                                      </p:to>
                                    </p:set>
                                    <p:animEffect transition="in" filter="dissolve">
                                      <p:cBhvr>
                                        <p:cTn id="12" dur="500"/>
                                        <p:tgtEl>
                                          <p:spTgt spid="1269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6977">
                                            <p:txEl>
                                              <p:pRg st="1" end="1"/>
                                            </p:txEl>
                                          </p:spTgt>
                                        </p:tgtEl>
                                        <p:attrNameLst>
                                          <p:attrName>style.visibility</p:attrName>
                                        </p:attrNameLst>
                                      </p:cBhvr>
                                      <p:to>
                                        <p:strVal val="visible"/>
                                      </p:to>
                                    </p:set>
                                    <p:animEffect transition="in" filter="dissolve">
                                      <p:cBhvr>
                                        <p:cTn id="17" dur="500"/>
                                        <p:tgtEl>
                                          <p:spTgt spid="1269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6977">
                                            <p:txEl>
                                              <p:pRg st="2" end="2"/>
                                            </p:txEl>
                                          </p:spTgt>
                                        </p:tgtEl>
                                        <p:attrNameLst>
                                          <p:attrName>style.visibility</p:attrName>
                                        </p:attrNameLst>
                                      </p:cBhvr>
                                      <p:to>
                                        <p:strVal val="visible"/>
                                      </p:to>
                                    </p:set>
                                    <p:animEffect transition="in" filter="dissolve">
                                      <p:cBhvr>
                                        <p:cTn id="22" dur="500"/>
                                        <p:tgtEl>
                                          <p:spTgt spid="1269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6977">
                                            <p:txEl>
                                              <p:pRg st="3" end="3"/>
                                            </p:txEl>
                                          </p:spTgt>
                                        </p:tgtEl>
                                        <p:attrNameLst>
                                          <p:attrName>style.visibility</p:attrName>
                                        </p:attrNameLst>
                                      </p:cBhvr>
                                      <p:to>
                                        <p:strVal val="visible"/>
                                      </p:to>
                                    </p:set>
                                    <p:animEffect transition="in" filter="dissolve">
                                      <p:cBhvr>
                                        <p:cTn id="27" dur="500"/>
                                        <p:tgtEl>
                                          <p:spTgt spid="1269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3602513" y="3146930"/>
            <a:ext cx="2003756" cy="1571464"/>
          </a:xfrm>
          <a:prstGeom prst="rect">
            <a:avLst/>
          </a:prstGeom>
        </p:spPr>
        <p:txBody>
          <a:bodyPr anchor="t">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50000"/>
              </a:lnSpc>
              <a:buNone/>
            </a:pPr>
            <a:endParaRPr lang="en-US" sz="20000" dirty="0">
              <a:solidFill>
                <a:schemeClr val="bg1"/>
              </a:solidFill>
            </a:endParaRPr>
          </a:p>
        </p:txBody>
      </p:sp>
      <p:pic>
        <p:nvPicPr>
          <p:cNvPr id="2" name="Imagen 1"/>
          <p:cNvPicPr>
            <a:picLocks noChangeAspect="1"/>
          </p:cNvPicPr>
          <p:nvPr/>
        </p:nvPicPr>
        <p:blipFill>
          <a:blip r:embed="rId2"/>
          <a:stretch>
            <a:fillRect/>
          </a:stretch>
        </p:blipFill>
        <p:spPr>
          <a:xfrm>
            <a:off x="1775240" y="-133904"/>
            <a:ext cx="5715000" cy="5715000"/>
          </a:xfrm>
          <a:prstGeom prst="rect">
            <a:avLst/>
          </a:prstGeom>
        </p:spPr>
      </p:pic>
      <p:sp>
        <p:nvSpPr>
          <p:cNvPr id="7" name="Pentagon 10"/>
          <p:cNvSpPr/>
          <p:nvPr/>
        </p:nvSpPr>
        <p:spPr>
          <a:xfrm rot="16200000">
            <a:off x="2997836" y="1755743"/>
            <a:ext cx="3210923" cy="4740797"/>
          </a:xfrm>
          <a:prstGeom prst="homePlate">
            <a:avLst>
              <a:gd name="adj" fmla="val 37937"/>
            </a:avLst>
          </a:prstGeom>
          <a:solidFill>
            <a:schemeClr val="accent6">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4"/>
          <p:cNvSpPr>
            <a:spLocks noGrp="1"/>
          </p:cNvSpPr>
          <p:nvPr>
            <p:ph type="ctrTitle"/>
          </p:nvPr>
        </p:nvSpPr>
        <p:spPr>
          <a:xfrm>
            <a:off x="760362" y="4142744"/>
            <a:ext cx="7423705" cy="472298"/>
          </a:xfrm>
        </p:spPr>
        <p:txBody>
          <a:bodyPr/>
          <a:lstStyle/>
          <a:p>
            <a:r>
              <a:rPr lang="en-US" b="1" dirty="0" smtClean="0">
                <a:solidFill>
                  <a:schemeClr val="bg1"/>
                </a:solidFill>
              </a:rPr>
              <a:t>PREGUNTAS?</a:t>
            </a:r>
            <a:endParaRPr lang="en-US" dirty="0">
              <a:solidFill>
                <a:schemeClr val="bg1"/>
              </a:solidFill>
            </a:endParaRPr>
          </a:p>
        </p:txBody>
      </p:sp>
    </p:spTree>
    <p:extLst>
      <p:ext uri="{BB962C8B-B14F-4D97-AF65-F5344CB8AC3E}">
        <p14:creationId xmlns:p14="http://schemas.microsoft.com/office/powerpoint/2010/main" val="25959718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3224" y="-5415"/>
            <a:ext cx="9147224" cy="3582333"/>
          </a:xfrm>
        </p:spPr>
      </p:pic>
      <p:sp>
        <p:nvSpPr>
          <p:cNvPr id="9" name="Text Placeholder 9"/>
          <p:cNvSpPr>
            <a:spLocks noGrp="1"/>
          </p:cNvSpPr>
          <p:nvPr>
            <p:ph type="body" sz="quarter" idx="19"/>
          </p:nvPr>
        </p:nvSpPr>
        <p:spPr>
          <a:xfrm>
            <a:off x="-3224" y="2944907"/>
            <a:ext cx="9147224" cy="2770093"/>
          </a:xfrm>
          <a:solidFill>
            <a:schemeClr val="accent6"/>
          </a:solidFill>
        </p:spPr>
        <p:txBody>
          <a:bodyPr anchor="ctr">
            <a:noAutofit/>
          </a:bodyPr>
          <a:lstStyle/>
          <a:p>
            <a:pPr algn="just">
              <a:lnSpc>
                <a:spcPct val="100000"/>
              </a:lnSpc>
              <a:spcBef>
                <a:spcPts val="0"/>
              </a:spcBef>
            </a:pPr>
            <a:r>
              <a:rPr lang="es-PE" sz="2800" b="1" i="1" dirty="0" smtClean="0">
                <a:solidFill>
                  <a:srgbClr val="FFFF00"/>
                </a:solidFill>
                <a:latin typeface="+mn-lt"/>
                <a:cs typeface="Georgia"/>
              </a:rPr>
              <a:t>Incidente grave</a:t>
            </a:r>
            <a:r>
              <a:rPr lang="es-PE" sz="2800" b="1" i="1" dirty="0" smtClean="0">
                <a:solidFill>
                  <a:srgbClr val="FFFFFF"/>
                </a:solidFill>
                <a:latin typeface="+mn-lt"/>
                <a:cs typeface="Georgia"/>
              </a:rPr>
              <a:t> </a:t>
            </a:r>
          </a:p>
          <a:p>
            <a:pPr marL="285750" indent="-285750" algn="just">
              <a:lnSpc>
                <a:spcPct val="100000"/>
              </a:lnSpc>
              <a:spcBef>
                <a:spcPts val="0"/>
              </a:spcBef>
              <a:buFont typeface="Wingdings" panose="05000000000000000000" pitchFamily="2" charset="2"/>
              <a:buChar char="ü"/>
            </a:pPr>
            <a:r>
              <a:rPr lang="es-PE" sz="2400" dirty="0" smtClean="0">
                <a:solidFill>
                  <a:schemeClr val="bg1"/>
                </a:solidFill>
              </a:rPr>
              <a:t>Está </a:t>
            </a:r>
            <a:r>
              <a:rPr lang="es-PE" sz="2400" dirty="0">
                <a:solidFill>
                  <a:schemeClr val="bg1"/>
                </a:solidFill>
              </a:rPr>
              <a:t>relacionado con la utilización de una aeronave</a:t>
            </a:r>
            <a:endParaRPr lang="es-PE" sz="2400" dirty="0" smtClean="0">
              <a:solidFill>
                <a:schemeClr val="bg1"/>
              </a:solidFill>
            </a:endParaRPr>
          </a:p>
          <a:p>
            <a:pPr marL="285750" indent="-285750" algn="just">
              <a:lnSpc>
                <a:spcPct val="100000"/>
              </a:lnSpc>
              <a:spcBef>
                <a:spcPts val="0"/>
              </a:spcBef>
              <a:buFont typeface="Wingdings" panose="05000000000000000000" pitchFamily="2" charset="2"/>
              <a:buChar char="ü"/>
            </a:pPr>
            <a:r>
              <a:rPr lang="es-PE" sz="2400" dirty="0" smtClean="0">
                <a:solidFill>
                  <a:schemeClr val="bg1"/>
                </a:solidFill>
              </a:rPr>
              <a:t>hubo </a:t>
            </a:r>
            <a:r>
              <a:rPr lang="es-PE" sz="2400" dirty="0">
                <a:solidFill>
                  <a:schemeClr val="bg1"/>
                </a:solidFill>
              </a:rPr>
              <a:t>una alta probabilidad de </a:t>
            </a:r>
            <a:r>
              <a:rPr lang="es-PE" sz="2400" dirty="0" smtClean="0">
                <a:solidFill>
                  <a:schemeClr val="bg1"/>
                </a:solidFill>
              </a:rPr>
              <a:t>que ocurriera </a:t>
            </a:r>
            <a:r>
              <a:rPr lang="es-PE" sz="2400" dirty="0">
                <a:solidFill>
                  <a:schemeClr val="bg1"/>
                </a:solidFill>
              </a:rPr>
              <a:t>un </a:t>
            </a:r>
            <a:r>
              <a:rPr lang="es-PE" sz="2400" dirty="0" smtClean="0">
                <a:solidFill>
                  <a:schemeClr val="bg1"/>
                </a:solidFill>
              </a:rPr>
              <a:t>accidente</a:t>
            </a:r>
          </a:p>
          <a:p>
            <a:pPr marL="285750" indent="-285750" algn="just">
              <a:lnSpc>
                <a:spcPct val="100000"/>
              </a:lnSpc>
              <a:spcBef>
                <a:spcPts val="0"/>
              </a:spcBef>
              <a:buFont typeface="Wingdings" panose="05000000000000000000" pitchFamily="2" charset="2"/>
              <a:buChar char="ü"/>
            </a:pPr>
            <a:r>
              <a:rPr lang="es-PE" sz="2400" dirty="0" smtClean="0">
                <a:solidFill>
                  <a:schemeClr val="bg1"/>
                </a:solidFill>
              </a:rPr>
              <a:t>aeronave tripulada</a:t>
            </a:r>
          </a:p>
          <a:p>
            <a:pPr marL="285750" indent="-285750" algn="just">
              <a:lnSpc>
                <a:spcPct val="100000"/>
              </a:lnSpc>
              <a:spcBef>
                <a:spcPts val="0"/>
              </a:spcBef>
              <a:buFont typeface="Wingdings" panose="05000000000000000000" pitchFamily="2" charset="2"/>
              <a:buChar char="ü"/>
            </a:pPr>
            <a:r>
              <a:rPr lang="es-PE" sz="2400" dirty="0" smtClean="0">
                <a:solidFill>
                  <a:schemeClr val="bg1"/>
                </a:solidFill>
              </a:rPr>
              <a:t>aeronave </a:t>
            </a:r>
            <a:r>
              <a:rPr lang="es-PE" sz="2400" dirty="0">
                <a:solidFill>
                  <a:schemeClr val="bg1"/>
                </a:solidFill>
              </a:rPr>
              <a:t>no </a:t>
            </a:r>
            <a:r>
              <a:rPr lang="es-PE" sz="2400" dirty="0" smtClean="0">
                <a:solidFill>
                  <a:schemeClr val="bg1"/>
                </a:solidFill>
              </a:rPr>
              <a:t>tripulada</a:t>
            </a:r>
          </a:p>
          <a:p>
            <a:pPr marL="285750" indent="-285750" algn="just">
              <a:lnSpc>
                <a:spcPct val="100000"/>
              </a:lnSpc>
              <a:spcBef>
                <a:spcPts val="0"/>
              </a:spcBef>
              <a:buFont typeface="Wingdings" panose="05000000000000000000" pitchFamily="2" charset="2"/>
              <a:buChar char="ü"/>
            </a:pPr>
            <a:r>
              <a:rPr lang="es-PE" sz="2400" i="1" dirty="0" smtClean="0">
                <a:solidFill>
                  <a:schemeClr val="bg1"/>
                </a:solidFill>
              </a:rPr>
              <a:t>Adjunto C, Anexo 13</a:t>
            </a:r>
            <a:endParaRPr lang="es-PE" sz="2400" i="1" dirty="0">
              <a:solidFill>
                <a:schemeClr val="bg1"/>
              </a:solidFill>
              <a:latin typeface="+mn-lt"/>
              <a:cs typeface="Georgia"/>
            </a:endParaRPr>
          </a:p>
        </p:txBody>
      </p:sp>
    </p:spTree>
    <p:extLst>
      <p:ext uri="{BB962C8B-B14F-4D97-AF65-F5344CB8AC3E}">
        <p14:creationId xmlns:p14="http://schemas.microsoft.com/office/powerpoint/2010/main" val="22684737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9" name="Text Placeholder 9"/>
          <p:cNvSpPr>
            <a:spLocks noGrp="1"/>
          </p:cNvSpPr>
          <p:nvPr>
            <p:ph type="body" sz="quarter" idx="19"/>
          </p:nvPr>
        </p:nvSpPr>
        <p:spPr>
          <a:xfrm>
            <a:off x="1571626" y="3465062"/>
            <a:ext cx="7572374" cy="2249938"/>
          </a:xfrm>
          <a:solidFill>
            <a:schemeClr val="accent6"/>
          </a:solidFill>
        </p:spPr>
        <p:txBody>
          <a:bodyPr anchor="ctr">
            <a:noAutofit/>
          </a:bodyPr>
          <a:lstStyle/>
          <a:p>
            <a:pPr marL="182563" lvl="1" algn="just"/>
            <a:r>
              <a:rPr lang="es-PE" sz="2800" b="1" i="1" dirty="0" smtClean="0">
                <a:solidFill>
                  <a:srgbClr val="FFFF00"/>
                </a:solidFill>
                <a:latin typeface="+mn-lt"/>
                <a:cs typeface="Georgia"/>
              </a:rPr>
              <a:t>Incidente</a:t>
            </a:r>
            <a:endParaRPr lang="es-PE" sz="2800" b="1" i="1" dirty="0" smtClean="0">
              <a:solidFill>
                <a:srgbClr val="FFFFFF"/>
              </a:solidFill>
              <a:latin typeface="+mn-lt"/>
              <a:cs typeface="Georgia"/>
            </a:endParaRPr>
          </a:p>
          <a:p>
            <a:pPr marL="525463" lvl="1" indent="-342900" algn="just">
              <a:buFont typeface="Wingdings" panose="05000000000000000000" pitchFamily="2" charset="2"/>
              <a:buChar char="ü"/>
            </a:pPr>
            <a:r>
              <a:rPr lang="es-PE" sz="2400" dirty="0" smtClean="0">
                <a:solidFill>
                  <a:schemeClr val="bg1"/>
                </a:solidFill>
                <a:latin typeface="+mn-lt"/>
                <a:cs typeface="Georgia"/>
              </a:rPr>
              <a:t>Está relacionado </a:t>
            </a:r>
            <a:r>
              <a:rPr lang="es-PE" sz="2400" dirty="0">
                <a:solidFill>
                  <a:schemeClr val="bg1"/>
                </a:solidFill>
                <a:latin typeface="+mn-lt"/>
                <a:cs typeface="Georgia"/>
              </a:rPr>
              <a:t>con la utilización de una </a:t>
            </a:r>
            <a:r>
              <a:rPr lang="es-PE" sz="2400" dirty="0" smtClean="0">
                <a:solidFill>
                  <a:schemeClr val="bg1"/>
                </a:solidFill>
                <a:latin typeface="+mn-lt"/>
                <a:cs typeface="Georgia"/>
              </a:rPr>
              <a:t>aeronave</a:t>
            </a:r>
          </a:p>
          <a:p>
            <a:pPr marL="525463" lvl="1" indent="-342900" algn="just">
              <a:buFont typeface="Wingdings" panose="05000000000000000000" pitchFamily="2" charset="2"/>
              <a:buChar char="ü"/>
            </a:pPr>
            <a:r>
              <a:rPr lang="es-PE" sz="2400" dirty="0" smtClean="0">
                <a:solidFill>
                  <a:schemeClr val="bg1"/>
                </a:solidFill>
                <a:latin typeface="+mn-lt"/>
                <a:cs typeface="Georgia"/>
              </a:rPr>
              <a:t>que </a:t>
            </a:r>
            <a:r>
              <a:rPr lang="es-PE" sz="2400" dirty="0">
                <a:solidFill>
                  <a:schemeClr val="bg1"/>
                </a:solidFill>
                <a:latin typeface="+mn-lt"/>
                <a:cs typeface="Georgia"/>
              </a:rPr>
              <a:t>no llegue a ser un </a:t>
            </a:r>
            <a:r>
              <a:rPr lang="es-PE" sz="2400" dirty="0" smtClean="0">
                <a:solidFill>
                  <a:schemeClr val="bg1"/>
                </a:solidFill>
                <a:latin typeface="+mn-lt"/>
                <a:cs typeface="Georgia"/>
              </a:rPr>
              <a:t>accidente</a:t>
            </a:r>
          </a:p>
          <a:p>
            <a:pPr marL="525463" lvl="1" indent="-342900" algn="just">
              <a:buFont typeface="Wingdings" panose="05000000000000000000" pitchFamily="2" charset="2"/>
              <a:buChar char="ü"/>
            </a:pPr>
            <a:r>
              <a:rPr lang="es-PE" sz="2400" dirty="0" smtClean="0">
                <a:solidFill>
                  <a:schemeClr val="bg1"/>
                </a:solidFill>
                <a:latin typeface="+mn-lt"/>
                <a:cs typeface="Georgia"/>
              </a:rPr>
              <a:t>que </a:t>
            </a:r>
            <a:r>
              <a:rPr lang="es-PE" sz="2400" dirty="0">
                <a:solidFill>
                  <a:schemeClr val="bg1"/>
                </a:solidFill>
                <a:latin typeface="+mn-lt"/>
                <a:cs typeface="Georgia"/>
              </a:rPr>
              <a:t>afecte o pueda afectar la seguridad de las operaciones</a:t>
            </a:r>
            <a:r>
              <a:rPr lang="es-PE" sz="2400" dirty="0" smtClean="0">
                <a:solidFill>
                  <a:schemeClr val="bg1"/>
                </a:solidFill>
                <a:latin typeface="+mn-lt"/>
                <a:cs typeface="Georgia"/>
              </a:rPr>
              <a:t>.</a:t>
            </a:r>
            <a:endParaRPr lang="es-PE" sz="2400" dirty="0">
              <a:solidFill>
                <a:schemeClr val="bg1"/>
              </a:solidFill>
              <a:latin typeface="+mn-lt"/>
              <a:cs typeface="Georgia"/>
            </a:endParaRPr>
          </a:p>
        </p:txBody>
      </p:sp>
    </p:spTree>
    <p:extLst>
      <p:ext uri="{BB962C8B-B14F-4D97-AF65-F5344CB8AC3E}">
        <p14:creationId xmlns:p14="http://schemas.microsoft.com/office/powerpoint/2010/main" val="17282579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9" name="Text Placeholder 9"/>
          <p:cNvSpPr>
            <a:spLocks noGrp="1"/>
          </p:cNvSpPr>
          <p:nvPr>
            <p:ph type="body" sz="quarter" idx="19"/>
          </p:nvPr>
        </p:nvSpPr>
        <p:spPr>
          <a:xfrm>
            <a:off x="1571626" y="3465062"/>
            <a:ext cx="7572374" cy="2249938"/>
          </a:xfrm>
          <a:solidFill>
            <a:schemeClr val="accent6"/>
          </a:solidFill>
        </p:spPr>
        <p:txBody>
          <a:bodyPr anchor="ctr">
            <a:noAutofit/>
          </a:bodyPr>
          <a:lstStyle/>
          <a:p>
            <a:pPr marL="182563" lvl="1" algn="just"/>
            <a:r>
              <a:rPr lang="es-PE" sz="2800" b="1" i="1" dirty="0" smtClean="0">
                <a:solidFill>
                  <a:srgbClr val="FFFF00"/>
                </a:solidFill>
                <a:latin typeface="+mn-lt"/>
                <a:cs typeface="Georgia"/>
              </a:rPr>
              <a:t>Peligro</a:t>
            </a:r>
            <a:endParaRPr lang="es-PE" sz="2800" b="1" i="1" dirty="0" smtClean="0">
              <a:solidFill>
                <a:srgbClr val="FFFFFF"/>
              </a:solidFill>
              <a:latin typeface="+mn-lt"/>
              <a:cs typeface="Georgia"/>
            </a:endParaRPr>
          </a:p>
          <a:p>
            <a:pPr marL="525463" lvl="1" indent="-342900" algn="just">
              <a:buFont typeface="Wingdings" panose="05000000000000000000" pitchFamily="2" charset="2"/>
              <a:buChar char="ü"/>
            </a:pPr>
            <a:r>
              <a:rPr lang="es-PE" sz="2400" dirty="0" smtClean="0">
                <a:solidFill>
                  <a:schemeClr val="bg1"/>
                </a:solidFill>
                <a:latin typeface="+mn-lt"/>
                <a:cs typeface="Georgia"/>
              </a:rPr>
              <a:t>Condición u objeto que entraña la posibilidad de causar un incidente o accidente de aviación o contribuir al mismo.</a:t>
            </a:r>
            <a:endParaRPr lang="es-PE" sz="2400" dirty="0">
              <a:solidFill>
                <a:schemeClr val="bg1"/>
              </a:solidFill>
              <a:latin typeface="+mn-lt"/>
              <a:cs typeface="Georgia"/>
            </a:endParaRPr>
          </a:p>
        </p:txBody>
      </p:sp>
    </p:spTree>
    <p:extLst>
      <p:ext uri="{BB962C8B-B14F-4D97-AF65-F5344CB8AC3E}">
        <p14:creationId xmlns:p14="http://schemas.microsoft.com/office/powerpoint/2010/main" val="5384218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9" name="Text Placeholder 9"/>
          <p:cNvSpPr>
            <a:spLocks noGrp="1"/>
          </p:cNvSpPr>
          <p:nvPr>
            <p:ph type="body" sz="quarter" idx="19"/>
          </p:nvPr>
        </p:nvSpPr>
        <p:spPr>
          <a:xfrm>
            <a:off x="1571626" y="3465062"/>
            <a:ext cx="7572374" cy="2249938"/>
          </a:xfrm>
          <a:solidFill>
            <a:schemeClr val="accent6"/>
          </a:solidFill>
        </p:spPr>
        <p:txBody>
          <a:bodyPr anchor="ctr">
            <a:noAutofit/>
          </a:bodyPr>
          <a:lstStyle/>
          <a:p>
            <a:pPr marL="182563" lvl="1" algn="just"/>
            <a:r>
              <a:rPr lang="es-PE" sz="2800" b="1" i="1" dirty="0" smtClean="0">
                <a:solidFill>
                  <a:srgbClr val="FFFF00"/>
                </a:solidFill>
                <a:latin typeface="+mn-lt"/>
                <a:cs typeface="Georgia"/>
              </a:rPr>
              <a:t>Riesgo de seguridad operacional</a:t>
            </a:r>
            <a:endParaRPr lang="es-PE" sz="2800" b="1" i="1" dirty="0" smtClean="0">
              <a:solidFill>
                <a:srgbClr val="FFFFFF"/>
              </a:solidFill>
              <a:latin typeface="+mn-lt"/>
              <a:cs typeface="Georgia"/>
            </a:endParaRPr>
          </a:p>
          <a:p>
            <a:pPr marL="525463" lvl="1" indent="-342900" algn="just">
              <a:buFont typeface="Wingdings" panose="05000000000000000000" pitchFamily="2" charset="2"/>
              <a:buChar char="ü"/>
            </a:pPr>
            <a:r>
              <a:rPr lang="es-PE" sz="2400" dirty="0" smtClean="0">
                <a:solidFill>
                  <a:schemeClr val="bg1"/>
                </a:solidFill>
                <a:latin typeface="+mn-lt"/>
                <a:cs typeface="Georgia"/>
              </a:rPr>
              <a:t>La probabilidad y severidad previstas de las consecuencias o resultados de un peligro</a:t>
            </a:r>
            <a:endParaRPr lang="es-PE" sz="2400" dirty="0">
              <a:solidFill>
                <a:schemeClr val="bg1"/>
              </a:solidFill>
              <a:latin typeface="+mn-lt"/>
              <a:cs typeface="Georgia"/>
            </a:endParaRPr>
          </a:p>
        </p:txBody>
      </p:sp>
    </p:spTree>
    <p:extLst>
      <p:ext uri="{BB962C8B-B14F-4D97-AF65-F5344CB8AC3E}">
        <p14:creationId xmlns:p14="http://schemas.microsoft.com/office/powerpoint/2010/main" val="35663514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5"/>
          <p:cNvSpPr>
            <a:spLocks noGrp="1"/>
          </p:cNvSpPr>
          <p:nvPr>
            <p:ph type="body" sz="quarter" idx="17"/>
          </p:nvPr>
        </p:nvSpPr>
        <p:spPr>
          <a:xfrm>
            <a:off x="415924" y="1329764"/>
            <a:ext cx="8429251" cy="3242235"/>
          </a:xfrm>
        </p:spPr>
        <p:txBody>
          <a:bodyPr>
            <a:noAutofit/>
          </a:bodyPr>
          <a:lstStyle/>
          <a:p>
            <a:r>
              <a:rPr lang="es-PE" sz="2400" dirty="0">
                <a:latin typeface="+mn-lt"/>
              </a:rPr>
              <a:t>Nivel mínimo de rendimiento </a:t>
            </a:r>
            <a:r>
              <a:rPr lang="es-PE" sz="2400" dirty="0" smtClean="0">
                <a:latin typeface="+mn-lt"/>
              </a:rPr>
              <a:t>en materia </a:t>
            </a:r>
            <a:r>
              <a:rPr lang="es-PE" sz="2400" dirty="0">
                <a:latin typeface="+mn-lt"/>
              </a:rPr>
              <a:t>de seguridad operacional de la aviación civil en un Estado, </a:t>
            </a:r>
            <a:r>
              <a:rPr lang="es-PE" sz="2400" dirty="0" smtClean="0">
                <a:latin typeface="+mn-lt"/>
              </a:rPr>
              <a:t>expresado </a:t>
            </a:r>
            <a:r>
              <a:rPr lang="es-PE" sz="2400" dirty="0">
                <a:latin typeface="+mn-lt"/>
              </a:rPr>
              <a:t>en términos </a:t>
            </a:r>
            <a:r>
              <a:rPr lang="es-PE" sz="2400" dirty="0" smtClean="0">
                <a:latin typeface="+mn-lt"/>
              </a:rPr>
              <a:t>de:</a:t>
            </a:r>
          </a:p>
          <a:p>
            <a:pPr marL="342900" indent="-342900">
              <a:buFont typeface="Wingdings" panose="05000000000000000000" pitchFamily="2" charset="2"/>
              <a:buChar char="ü"/>
            </a:pPr>
            <a:r>
              <a:rPr lang="es-PE" sz="2400" dirty="0" smtClean="0">
                <a:latin typeface="+mn-lt"/>
              </a:rPr>
              <a:t>Objetivos; </a:t>
            </a:r>
            <a:r>
              <a:rPr lang="es-PE" sz="2400" dirty="0">
                <a:latin typeface="+mn-lt"/>
              </a:rPr>
              <a:t>e </a:t>
            </a:r>
            <a:endParaRPr lang="es-PE" sz="2400" dirty="0" smtClean="0">
              <a:latin typeface="+mn-lt"/>
            </a:endParaRPr>
          </a:p>
          <a:p>
            <a:pPr marL="342900" indent="-342900">
              <a:buFont typeface="Wingdings" panose="05000000000000000000" pitchFamily="2" charset="2"/>
              <a:buChar char="ü"/>
            </a:pPr>
            <a:r>
              <a:rPr lang="es-PE" sz="2400" dirty="0" smtClean="0">
                <a:latin typeface="+mn-lt"/>
              </a:rPr>
              <a:t>indicadores de  rendimiento </a:t>
            </a:r>
            <a:r>
              <a:rPr lang="es-PE" sz="2400" dirty="0">
                <a:latin typeface="+mn-lt"/>
              </a:rPr>
              <a:t>en materia de seguridad operacional</a:t>
            </a:r>
            <a:r>
              <a:rPr lang="en-US" sz="2400" dirty="0" smtClean="0">
                <a:latin typeface="+mn-lt"/>
              </a:rPr>
              <a:t>.</a:t>
            </a:r>
            <a:endParaRPr lang="es-PE" sz="2400" dirty="0" smtClean="0">
              <a:latin typeface="+mn-lt"/>
            </a:endParaRPr>
          </a:p>
        </p:txBody>
      </p:sp>
      <p:sp>
        <p:nvSpPr>
          <p:cNvPr id="126978" name="Title 2"/>
          <p:cNvSpPr>
            <a:spLocks noGrp="1"/>
          </p:cNvSpPr>
          <p:nvPr>
            <p:ph type="ctrTitle"/>
          </p:nvPr>
        </p:nvSpPr>
        <p:spPr>
          <a:xfrm>
            <a:off x="415925" y="100081"/>
            <a:ext cx="1954213" cy="1114425"/>
          </a:xfrm>
        </p:spPr>
        <p:txBody>
          <a:bodyPr/>
          <a:lstStyle/>
          <a:p>
            <a:r>
              <a:rPr lang="es-ES_tradnl" sz="2000" b="1" dirty="0" smtClean="0">
                <a:solidFill>
                  <a:schemeClr val="bg1"/>
                </a:solidFill>
                <a:latin typeface="Open Sans" charset="0"/>
              </a:rPr>
              <a:t>ALoSP</a:t>
            </a:r>
            <a:r>
              <a:rPr lang="es-ES_tradnl" b="1" dirty="0" smtClean="0">
                <a:solidFill>
                  <a:schemeClr val="bg1"/>
                </a:solidFill>
                <a:latin typeface="Open Sans" charset="0"/>
              </a:rPr>
              <a:t/>
            </a:r>
            <a:br>
              <a:rPr lang="es-ES_tradnl" b="1" dirty="0" smtClean="0">
                <a:solidFill>
                  <a:schemeClr val="bg1"/>
                </a:solidFill>
                <a:latin typeface="Open Sans" charset="0"/>
              </a:rPr>
            </a:br>
            <a:endParaRPr lang="es-ES_tradnl" dirty="0">
              <a:ln>
                <a:solidFill>
                  <a:schemeClr val="bg1"/>
                </a:solidFill>
              </a:ln>
              <a:solidFill>
                <a:srgbClr val="008000"/>
              </a:solidFill>
              <a:latin typeface="Open Sans" charset="0"/>
            </a:endParaRPr>
          </a:p>
        </p:txBody>
      </p:sp>
    </p:spTree>
    <p:extLst>
      <p:ext uri="{BB962C8B-B14F-4D97-AF65-F5344CB8AC3E}">
        <p14:creationId xmlns:p14="http://schemas.microsoft.com/office/powerpoint/2010/main" val="1634636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977">
                                            <p:txEl>
                                              <p:pRg st="0" end="0"/>
                                            </p:txEl>
                                          </p:spTgt>
                                        </p:tgtEl>
                                        <p:attrNameLst>
                                          <p:attrName>style.visibility</p:attrName>
                                        </p:attrNameLst>
                                      </p:cBhvr>
                                      <p:to>
                                        <p:strVal val="visible"/>
                                      </p:to>
                                    </p:set>
                                    <p:animEffect transition="in" filter="randombar(horizontal)">
                                      <p:cBhvr>
                                        <p:cTn id="7" dur="500"/>
                                        <p:tgtEl>
                                          <p:spTgt spid="126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6977">
                                            <p:txEl>
                                              <p:pRg st="1" end="1"/>
                                            </p:txEl>
                                          </p:spTgt>
                                        </p:tgtEl>
                                        <p:attrNameLst>
                                          <p:attrName>style.visibility</p:attrName>
                                        </p:attrNameLst>
                                      </p:cBhvr>
                                      <p:to>
                                        <p:strVal val="visible"/>
                                      </p:to>
                                    </p:set>
                                    <p:animEffect transition="in" filter="randombar(horizontal)">
                                      <p:cBhvr>
                                        <p:cTn id="12" dur="500"/>
                                        <p:tgtEl>
                                          <p:spTgt spid="1269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6977">
                                            <p:txEl>
                                              <p:pRg st="2" end="2"/>
                                            </p:txEl>
                                          </p:spTgt>
                                        </p:tgtEl>
                                        <p:attrNameLst>
                                          <p:attrName>style.visibility</p:attrName>
                                        </p:attrNameLst>
                                      </p:cBhvr>
                                      <p:to>
                                        <p:strVal val="visible"/>
                                      </p:to>
                                    </p:set>
                                    <p:animEffect transition="in" filter="randombar(horizontal)">
                                      <p:cBhvr>
                                        <p:cTn id="17" dur="500"/>
                                        <p:tgtEl>
                                          <p:spTgt spid="1269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
    <cat xmlns="101a94fc-4fb7-49fc-ab36-dbb3e9e3ccdb" xsi:nil="true"/>
    <Language xmlns="101a94fc-4fb7-49fc-ab36-dbb3e9e3ccdb"/>
    <aaa xmlns="101a94fc-4fb7-49fc-ab36-dbb3e9e3ccdb">false</aaa>
    <PublishingStartDate xmlns="http://schemas.microsoft.com/sharepoint/v3" xsi:nil="true"/>
    <Title2 xmlns="101a94fc-4fb7-49fc-ab36-dbb3e9e3ccdb" xsi:nil="true"/>
    <a xmlns="101a94fc-4fb7-49fc-ab36-dbb3e9e3ccdb" xsi:nil="true"/>
    <Presenter xmlns="101a94fc-4fb7-49fc-ab36-dbb3e9e3ccdb"/>
    <CategoryOrder xmlns="101a94fc-4fb7-49fc-ab36-dbb3e9e3ccdb" xsi:nil="true"/>
  </documentManagement>
</p:properties>
</file>

<file path=customXml/itemProps1.xml><?xml version="1.0" encoding="utf-8"?>
<ds:datastoreItem xmlns:ds="http://schemas.openxmlformats.org/officeDocument/2006/customXml" ds:itemID="{ADB1A6BC-7DA2-40FF-B34C-74589A0D3254}"/>
</file>

<file path=customXml/itemProps2.xml><?xml version="1.0" encoding="utf-8"?>
<ds:datastoreItem xmlns:ds="http://schemas.openxmlformats.org/officeDocument/2006/customXml" ds:itemID="{5269FEE6-A6D5-4EB8-B2F4-E1B2C447C44B}"/>
</file>

<file path=customXml/itemProps3.xml><?xml version="1.0" encoding="utf-8"?>
<ds:datastoreItem xmlns:ds="http://schemas.openxmlformats.org/officeDocument/2006/customXml" ds:itemID="{A76BBC06-715A-42A5-B5B4-95A02C243B58}"/>
</file>

<file path=docProps/app.xml><?xml version="1.0" encoding="utf-8"?>
<Properties xmlns="http://schemas.openxmlformats.org/officeDocument/2006/extended-properties" xmlns:vt="http://schemas.openxmlformats.org/officeDocument/2006/docPropsVTypes">
  <TotalTime>11841</TotalTime>
  <Words>2848</Words>
  <Application>Microsoft Office PowerPoint</Application>
  <PresentationFormat>Presentación en pantalla (16:10)</PresentationFormat>
  <Paragraphs>437</Paragraphs>
  <Slides>47</Slides>
  <Notes>31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47</vt:i4>
      </vt:variant>
    </vt:vector>
  </HeadingPairs>
  <TitlesOfParts>
    <vt:vector size="56" baseType="lpstr">
      <vt:lpstr>ＭＳ Ｐゴシック</vt:lpstr>
      <vt:lpstr>Arial</vt:lpstr>
      <vt:lpstr>Calibri</vt:lpstr>
      <vt:lpstr>Georgia</vt:lpstr>
      <vt:lpstr>Helvetica</vt:lpstr>
      <vt:lpstr>Open Sans</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ALoSP </vt:lpstr>
      <vt:lpstr>        ALoSP  </vt:lpstr>
      <vt:lpstr>ALoSP  </vt:lpstr>
      <vt:lpstr>Presentación de PowerPoint</vt:lpstr>
      <vt:lpstr>Presentación de PowerPoint</vt:lpstr>
      <vt:lpstr>Definiciones  </vt:lpstr>
      <vt:lpstr>Definiciones  </vt:lpstr>
      <vt:lpstr>Indicadores “de resultados” y “avanzados”</vt:lpstr>
      <vt:lpstr>Proceso de indicadores “de resultados”  y “avanzados”</vt:lpstr>
      <vt:lpstr>Validez de los indicadores</vt:lpstr>
      <vt:lpstr>Definiciones  </vt:lpstr>
      <vt:lpstr>Presentación de PowerPoint</vt:lpstr>
      <vt:lpstr>¿Cómo se expresan los  SPI ? Ejemplos </vt:lpstr>
      <vt:lpstr>¿Cómo se expresan los  SPI ? Ejemplos </vt:lpstr>
      <vt:lpstr>Presentación de PowerPoint</vt:lpstr>
      <vt:lpstr>¿Porqué medir el rendimiento de seguridad operacional?</vt:lpstr>
      <vt:lpstr>         ¿Qué necesitamos para poder medir? </vt:lpstr>
      <vt:lpstr>Presentación de PowerPoint</vt:lpstr>
      <vt:lpstr>Presentación de PowerPoint</vt:lpstr>
      <vt:lpstr>Indicadores de rendimiento de seguridad operacional</vt:lpstr>
      <vt:lpstr>Dos marcadores de rendimiento de los SPI</vt:lpstr>
      <vt:lpstr>Presentación de PowerPoint</vt:lpstr>
      <vt:lpstr>Configuración para activar la alerta</vt:lpstr>
      <vt:lpstr>   Configuración para activar la alerta </vt:lpstr>
      <vt:lpstr>Configuración para activar la Alerta</vt:lpstr>
      <vt:lpstr>Configuración para activar la Alerta</vt:lpstr>
      <vt:lpstr>Presentación de PowerPoint</vt:lpstr>
      <vt:lpstr>Configuración del nível del Objetivo</vt:lpstr>
      <vt:lpstr>Presentación de PowerPoint</vt:lpstr>
      <vt:lpstr>Plantilla para los datos del SPI y gráfico de tendencias</vt:lpstr>
      <vt:lpstr>Presentación de PowerPoint</vt:lpstr>
      <vt:lpstr>Presentación de PowerPoint</vt:lpstr>
      <vt:lpstr>Nivel aceptable de rendimiento de seguridad operacional </vt:lpstr>
      <vt:lpstr>Presentación de PowerPoint</vt:lpstr>
      <vt:lpstr>PREGUNTA</vt:lpstr>
      <vt:lpstr>PREGUNTA</vt:lpstr>
      <vt:lpstr>PREGUNTA</vt:lpstr>
      <vt:lpstr>RESUMEN</vt:lpstr>
      <vt:lpstr>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Wahyu</dc:creator>
  <cp:lastModifiedBy>MUL</cp:lastModifiedBy>
  <cp:revision>1933</cp:revision>
  <dcterms:created xsi:type="dcterms:W3CDTF">2014-10-02T10:08:59Z</dcterms:created>
  <dcterms:modified xsi:type="dcterms:W3CDTF">2017-08-27T23:01:27Z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