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7"/>
  </p:notesMasterIdLst>
  <p:handoutMasterIdLst>
    <p:handoutMasterId r:id="rId118"/>
  </p:handoutMasterIdLst>
  <p:sldIdLst>
    <p:sldId id="259" r:id="rId5"/>
    <p:sldId id="381" r:id="rId6"/>
    <p:sldId id="382" r:id="rId7"/>
    <p:sldId id="397" r:id="rId8"/>
    <p:sldId id="395" r:id="rId9"/>
    <p:sldId id="396" r:id="rId10"/>
    <p:sldId id="398" r:id="rId11"/>
    <p:sldId id="392" r:id="rId12"/>
    <p:sldId id="393" r:id="rId13"/>
    <p:sldId id="511" r:id="rId14"/>
    <p:sldId id="386" r:id="rId15"/>
    <p:sldId id="388" r:id="rId16"/>
    <p:sldId id="389" r:id="rId17"/>
    <p:sldId id="390" r:id="rId18"/>
    <p:sldId id="391" r:id="rId19"/>
    <p:sldId id="394" r:id="rId20"/>
    <p:sldId id="399" r:id="rId21"/>
    <p:sldId id="400" r:id="rId22"/>
    <p:sldId id="28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455" r:id="rId61"/>
    <p:sldId id="456" r:id="rId62"/>
    <p:sldId id="457" r:id="rId63"/>
    <p:sldId id="458" r:id="rId64"/>
    <p:sldId id="459" r:id="rId65"/>
    <p:sldId id="460" r:id="rId66"/>
    <p:sldId id="461" r:id="rId67"/>
    <p:sldId id="462" r:id="rId68"/>
    <p:sldId id="463" r:id="rId69"/>
    <p:sldId id="464" r:id="rId70"/>
    <p:sldId id="465" r:id="rId71"/>
    <p:sldId id="466" r:id="rId72"/>
    <p:sldId id="467" r:id="rId73"/>
    <p:sldId id="468" r:id="rId74"/>
    <p:sldId id="469" r:id="rId75"/>
    <p:sldId id="470" r:id="rId76"/>
    <p:sldId id="471" r:id="rId77"/>
    <p:sldId id="472" r:id="rId78"/>
    <p:sldId id="473" r:id="rId79"/>
    <p:sldId id="474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482" r:id="rId88"/>
    <p:sldId id="483" r:id="rId89"/>
    <p:sldId id="484" r:id="rId90"/>
    <p:sldId id="485" r:id="rId91"/>
    <p:sldId id="486" r:id="rId92"/>
    <p:sldId id="487" r:id="rId93"/>
    <p:sldId id="488" r:id="rId94"/>
    <p:sldId id="489" r:id="rId95"/>
    <p:sldId id="490" r:id="rId96"/>
    <p:sldId id="491" r:id="rId97"/>
    <p:sldId id="492" r:id="rId98"/>
    <p:sldId id="493" r:id="rId99"/>
    <p:sldId id="494" r:id="rId100"/>
    <p:sldId id="495" r:id="rId101"/>
    <p:sldId id="496" r:id="rId102"/>
    <p:sldId id="497" r:id="rId103"/>
    <p:sldId id="498" r:id="rId104"/>
    <p:sldId id="499" r:id="rId105"/>
    <p:sldId id="500" r:id="rId106"/>
    <p:sldId id="501" r:id="rId107"/>
    <p:sldId id="502" r:id="rId108"/>
    <p:sldId id="503" r:id="rId109"/>
    <p:sldId id="504" r:id="rId110"/>
    <p:sldId id="505" r:id="rId111"/>
    <p:sldId id="506" r:id="rId112"/>
    <p:sldId id="507" r:id="rId113"/>
    <p:sldId id="508" r:id="rId114"/>
    <p:sldId id="509" r:id="rId115"/>
    <p:sldId id="510" r:id="rId1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e, Junjian" initials="JNi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1B4177"/>
    <a:srgbClr val="F3F4F4"/>
    <a:srgbClr val="14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605" autoAdjust="0"/>
    <p:restoredTop sz="89911" autoAdjust="0"/>
  </p:normalViewPr>
  <p:slideViewPr>
    <p:cSldViewPr>
      <p:cViewPr varScale="1">
        <p:scale>
          <a:sx n="71" d="100"/>
          <a:sy n="71" d="100"/>
        </p:scale>
        <p:origin x="17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commentAuthors" Target="commentAuthor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8F18EA-06D7-494C-91E7-9EE7C7CFA86D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247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940940-A47B-47AE-9EAB-B9A5D788279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E62C-B37D-4F99-AB2A-14947824C7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7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90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8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38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2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4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0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1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5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5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9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6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2E94-A510-624F-812E-907861D635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9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688632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91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0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2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34" y="0"/>
            <a:ext cx="10268867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1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9144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2017-08-27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115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-6498"/>
            <a:ext cx="9147224" cy="46042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608923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411480" indent="0">
              <a:buNone/>
              <a:defRPr sz="630"/>
            </a:lvl2pPr>
            <a:lvl3pPr marL="822960" indent="0">
              <a:buNone/>
              <a:defRPr sz="630"/>
            </a:lvl3pPr>
            <a:lvl4pPr marL="1234440" indent="0">
              <a:buNone/>
              <a:defRPr sz="630"/>
            </a:lvl4pPr>
            <a:lvl5pPr marL="1645920" indent="0">
              <a:buNone/>
              <a:defRPr sz="63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608923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411480" indent="0">
              <a:buNone/>
              <a:defRPr sz="630"/>
            </a:lvl2pPr>
            <a:lvl3pPr marL="822960" indent="0">
              <a:buNone/>
              <a:defRPr sz="630"/>
            </a:lvl3pPr>
            <a:lvl4pPr marL="1234440" indent="0">
              <a:buNone/>
              <a:defRPr sz="630"/>
            </a:lvl4pPr>
            <a:lvl5pPr marL="1645920" indent="0">
              <a:buNone/>
              <a:defRPr sz="63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608923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411480" indent="0">
              <a:buNone/>
              <a:defRPr sz="630"/>
            </a:lvl2pPr>
            <a:lvl3pPr marL="822960" indent="0">
              <a:buNone/>
              <a:defRPr sz="630"/>
            </a:lvl3pPr>
            <a:lvl4pPr marL="1234440" indent="0">
              <a:buNone/>
              <a:defRPr sz="630"/>
            </a:lvl4pPr>
            <a:lvl5pPr marL="1645920" indent="0">
              <a:buNone/>
              <a:defRPr sz="63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73988" y="6603530"/>
            <a:ext cx="1186542" cy="1699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30" dirty="0" smtClean="0">
                <a:solidFill>
                  <a:srgbClr val="FFFFFF"/>
                </a:solidFill>
                <a:latin typeface="Open Sans"/>
                <a:cs typeface="Open Sans"/>
              </a:rPr>
              <a:t>CURSO</a:t>
            </a:r>
            <a:r>
              <a:rPr lang="en-US" sz="63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SMS / 2015   |   </a:t>
            </a:r>
            <a:fld id="{386B4344-649F-C745-A86B-93613093FF3C}" type="slidenum">
              <a:rPr lang="en-US" sz="72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‹Nº›</a:t>
            </a:fld>
            <a:endParaRPr lang="en-US" sz="63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7370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99" descr="BottomBor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5115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9397-8921-489F-B39C-2E8FC685A84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496" y="6309320"/>
            <a:ext cx="9073008" cy="530679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50168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86872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666666"/>
                </a:solidFill>
              </a:rPr>
              <a:t>Page </a:t>
            </a:r>
            <a:fld id="{AEBC9397-8921-489F-B39C-2E8FC685A84F}" type="slidenum">
              <a:rPr lang="en-US" sz="1400" smtClean="0">
                <a:solidFill>
                  <a:srgbClr val="666666"/>
                </a:solidFill>
              </a:rPr>
              <a:pPr algn="r"/>
              <a:t>‹Nº›</a:t>
            </a:fld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62" r:id="rId6"/>
    <p:sldLayoutId id="2147483664" r:id="rId7"/>
    <p:sldLayoutId id="2147483665" r:id="rId8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Anexo 19, Segunda edición y PQs del CMA del USOAP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5343351"/>
            <a:ext cx="7772400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63538" indent="-363538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effectLst/>
                <a:latin typeface="Arial" pitchFamily="34" charset="0"/>
                <a:cs typeface="Arial" pitchFamily="34" charset="0"/>
              </a:rPr>
              <a:t>PQs:</a:t>
            </a:r>
            <a: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  <a:t> Preguntas del protocol</a:t>
            </a:r>
          </a:p>
          <a:p>
            <a:pPr marL="363538" indent="-363538" algn="just">
              <a:buFont typeface="Wingdings" panose="05000000000000000000" pitchFamily="2" charset="2"/>
              <a:buChar char="ü"/>
            </a:pPr>
            <a:r>
              <a:rPr lang="es-EC" sz="1400" dirty="0" smtClean="0">
                <a:effectLst/>
                <a:latin typeface="Arial" pitchFamily="34" charset="0"/>
                <a:cs typeface="Arial" pitchFamily="34" charset="0"/>
              </a:rPr>
              <a:t>CMA:</a:t>
            </a:r>
            <a:r>
              <a:rPr lang="es-EC" sz="1400" b="0" dirty="0" smtClean="0">
                <a:effectLst/>
                <a:latin typeface="Arial" pitchFamily="34" charset="0"/>
                <a:cs typeface="Arial" pitchFamily="34" charset="0"/>
              </a:rPr>
              <a:t> Enfoque de observación continua</a:t>
            </a:r>
          </a:p>
          <a:p>
            <a:pPr marL="363538" indent="-363538" algn="just">
              <a:buFont typeface="Wingdings" panose="05000000000000000000" pitchFamily="2" charset="2"/>
              <a:buChar char="ü"/>
            </a:pPr>
            <a:r>
              <a:rPr lang="es-EC" sz="1400" dirty="0" smtClean="0">
                <a:effectLst/>
                <a:latin typeface="Arial" pitchFamily="34" charset="0"/>
                <a:cs typeface="Arial" pitchFamily="34" charset="0"/>
              </a:rPr>
              <a:t>USOAP:</a:t>
            </a:r>
            <a:r>
              <a:rPr lang="es-EC" sz="1400" b="0" dirty="0" smtClean="0">
                <a:effectLst/>
                <a:latin typeface="Arial" pitchFamily="34" charset="0"/>
                <a:cs typeface="Arial" pitchFamily="34" charset="0"/>
              </a:rPr>
              <a:t> Programa universal de auditoría de la supervisión de la seguridad </a:t>
            </a:r>
            <a:r>
              <a:rPr lang="es-EC" sz="1400" b="0" dirty="0" smtClean="0">
                <a:effectLst/>
                <a:latin typeface="Arial" pitchFamily="34" charset="0"/>
                <a:cs typeface="Arial" pitchFamily="34" charset="0"/>
              </a:rPr>
              <a:t>operacional de OACI</a:t>
            </a:r>
            <a:endParaRPr lang="en-US" sz="1400" b="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59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67543" y="260648"/>
            <a:ext cx="3816425" cy="548437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cs typeface="Arial" charset="0"/>
              </a:rPr>
              <a:t>Elementos críticos (CE)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40496" y="1294939"/>
            <a:ext cx="1257304" cy="851483"/>
          </a:xfrm>
          <a:custGeom>
            <a:avLst/>
            <a:gdLst>
              <a:gd name="connsiteX0" fmla="*/ 0 w 1676405"/>
              <a:gd name="connsiteY0" fmla="*/ 141917 h 851483"/>
              <a:gd name="connsiteX1" fmla="*/ 41567 w 1676405"/>
              <a:gd name="connsiteY1" fmla="*/ 41567 h 851483"/>
              <a:gd name="connsiteX2" fmla="*/ 141918 w 1676405"/>
              <a:gd name="connsiteY2" fmla="*/ 1 h 851483"/>
              <a:gd name="connsiteX3" fmla="*/ 1534488 w 1676405"/>
              <a:gd name="connsiteY3" fmla="*/ 0 h 851483"/>
              <a:gd name="connsiteX4" fmla="*/ 1634838 w 1676405"/>
              <a:gd name="connsiteY4" fmla="*/ 41567 h 851483"/>
              <a:gd name="connsiteX5" fmla="*/ 1676404 w 1676405"/>
              <a:gd name="connsiteY5" fmla="*/ 141918 h 851483"/>
              <a:gd name="connsiteX6" fmla="*/ 1676405 w 1676405"/>
              <a:gd name="connsiteY6" fmla="*/ 709566 h 851483"/>
              <a:gd name="connsiteX7" fmla="*/ 1634838 w 1676405"/>
              <a:gd name="connsiteY7" fmla="*/ 809917 h 851483"/>
              <a:gd name="connsiteX8" fmla="*/ 1534487 w 1676405"/>
              <a:gd name="connsiteY8" fmla="*/ 851483 h 851483"/>
              <a:gd name="connsiteX9" fmla="*/ 141917 w 1676405"/>
              <a:gd name="connsiteY9" fmla="*/ 851483 h 851483"/>
              <a:gd name="connsiteX10" fmla="*/ 41567 w 1676405"/>
              <a:gd name="connsiteY10" fmla="*/ 809916 h 851483"/>
              <a:gd name="connsiteX11" fmla="*/ 1 w 1676405"/>
              <a:gd name="connsiteY11" fmla="*/ 709565 h 851483"/>
              <a:gd name="connsiteX12" fmla="*/ 0 w 1676405"/>
              <a:gd name="connsiteY12" fmla="*/ 141917 h 85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6405" h="851483">
                <a:moveTo>
                  <a:pt x="0" y="141917"/>
                </a:moveTo>
                <a:cubicBezTo>
                  <a:pt x="0" y="104278"/>
                  <a:pt x="14952" y="68181"/>
                  <a:pt x="41567" y="41567"/>
                </a:cubicBezTo>
                <a:cubicBezTo>
                  <a:pt x="68182" y="14952"/>
                  <a:pt x="104279" y="1"/>
                  <a:pt x="141918" y="1"/>
                </a:cubicBezTo>
                <a:lnTo>
                  <a:pt x="1534488" y="0"/>
                </a:lnTo>
                <a:cubicBezTo>
                  <a:pt x="1572127" y="0"/>
                  <a:pt x="1608224" y="14952"/>
                  <a:pt x="1634838" y="41567"/>
                </a:cubicBezTo>
                <a:cubicBezTo>
                  <a:pt x="1661453" y="68182"/>
                  <a:pt x="1676404" y="104279"/>
                  <a:pt x="1676404" y="141918"/>
                </a:cubicBezTo>
                <a:cubicBezTo>
                  <a:pt x="1676404" y="331134"/>
                  <a:pt x="1676405" y="520350"/>
                  <a:pt x="1676405" y="709566"/>
                </a:cubicBezTo>
                <a:cubicBezTo>
                  <a:pt x="1676405" y="747205"/>
                  <a:pt x="1661453" y="783302"/>
                  <a:pt x="1634838" y="809917"/>
                </a:cubicBezTo>
                <a:cubicBezTo>
                  <a:pt x="1608223" y="836532"/>
                  <a:pt x="1572126" y="851484"/>
                  <a:pt x="1534487" y="851483"/>
                </a:cubicBezTo>
                <a:lnTo>
                  <a:pt x="141917" y="851483"/>
                </a:lnTo>
                <a:cubicBezTo>
                  <a:pt x="104278" y="851483"/>
                  <a:pt x="68181" y="836531"/>
                  <a:pt x="41567" y="809916"/>
                </a:cubicBezTo>
                <a:cubicBezTo>
                  <a:pt x="14952" y="783301"/>
                  <a:pt x="1" y="747204"/>
                  <a:pt x="1" y="709565"/>
                </a:cubicBezTo>
                <a:cubicBezTo>
                  <a:pt x="1" y="520349"/>
                  <a:pt x="0" y="331133"/>
                  <a:pt x="0" y="141917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1179" tIns="71179" rIns="71179" bIns="71179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b="1" dirty="0" smtClean="0"/>
              <a:t>CE-1 – Legislación aeronáutica básica</a:t>
            </a:r>
            <a:endParaRPr lang="en-GB" sz="1400" b="1" dirty="0"/>
          </a:p>
        </p:txBody>
      </p:sp>
      <p:sp>
        <p:nvSpPr>
          <p:cNvPr id="12" name="Freeform 11"/>
          <p:cNvSpPr/>
          <p:nvPr/>
        </p:nvSpPr>
        <p:spPr>
          <a:xfrm>
            <a:off x="5408982" y="2050183"/>
            <a:ext cx="1183470" cy="830973"/>
          </a:xfrm>
          <a:custGeom>
            <a:avLst/>
            <a:gdLst>
              <a:gd name="connsiteX0" fmla="*/ 0 w 1577960"/>
              <a:gd name="connsiteY0" fmla="*/ 120303 h 721801"/>
              <a:gd name="connsiteX1" fmla="*/ 35236 w 1577960"/>
              <a:gd name="connsiteY1" fmla="*/ 35236 h 721801"/>
              <a:gd name="connsiteX2" fmla="*/ 120303 w 1577960"/>
              <a:gd name="connsiteY2" fmla="*/ 0 h 721801"/>
              <a:gd name="connsiteX3" fmla="*/ 1457657 w 1577960"/>
              <a:gd name="connsiteY3" fmla="*/ 0 h 721801"/>
              <a:gd name="connsiteX4" fmla="*/ 1542724 w 1577960"/>
              <a:gd name="connsiteY4" fmla="*/ 35236 h 721801"/>
              <a:gd name="connsiteX5" fmla="*/ 1577960 w 1577960"/>
              <a:gd name="connsiteY5" fmla="*/ 120303 h 721801"/>
              <a:gd name="connsiteX6" fmla="*/ 1577960 w 1577960"/>
              <a:gd name="connsiteY6" fmla="*/ 601498 h 721801"/>
              <a:gd name="connsiteX7" fmla="*/ 1542724 w 1577960"/>
              <a:gd name="connsiteY7" fmla="*/ 686565 h 721801"/>
              <a:gd name="connsiteX8" fmla="*/ 1457657 w 1577960"/>
              <a:gd name="connsiteY8" fmla="*/ 721801 h 721801"/>
              <a:gd name="connsiteX9" fmla="*/ 120303 w 1577960"/>
              <a:gd name="connsiteY9" fmla="*/ 721801 h 721801"/>
              <a:gd name="connsiteX10" fmla="*/ 35236 w 1577960"/>
              <a:gd name="connsiteY10" fmla="*/ 686565 h 721801"/>
              <a:gd name="connsiteX11" fmla="*/ 0 w 1577960"/>
              <a:gd name="connsiteY11" fmla="*/ 601498 h 721801"/>
              <a:gd name="connsiteX12" fmla="*/ 0 w 1577960"/>
              <a:gd name="connsiteY12" fmla="*/ 120303 h 72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7960" h="721801">
                <a:moveTo>
                  <a:pt x="0" y="120303"/>
                </a:moveTo>
                <a:cubicBezTo>
                  <a:pt x="0" y="88397"/>
                  <a:pt x="12675" y="57797"/>
                  <a:pt x="35236" y="35236"/>
                </a:cubicBezTo>
                <a:cubicBezTo>
                  <a:pt x="57797" y="12675"/>
                  <a:pt x="88397" y="0"/>
                  <a:pt x="120303" y="0"/>
                </a:cubicBezTo>
                <a:lnTo>
                  <a:pt x="1457657" y="0"/>
                </a:lnTo>
                <a:cubicBezTo>
                  <a:pt x="1489563" y="0"/>
                  <a:pt x="1520163" y="12675"/>
                  <a:pt x="1542724" y="35236"/>
                </a:cubicBezTo>
                <a:cubicBezTo>
                  <a:pt x="1565285" y="57797"/>
                  <a:pt x="1577960" y="88397"/>
                  <a:pt x="1577960" y="120303"/>
                </a:cubicBezTo>
                <a:lnTo>
                  <a:pt x="1577960" y="601498"/>
                </a:lnTo>
                <a:cubicBezTo>
                  <a:pt x="1577960" y="633404"/>
                  <a:pt x="1565285" y="664004"/>
                  <a:pt x="1542724" y="686565"/>
                </a:cubicBezTo>
                <a:cubicBezTo>
                  <a:pt x="1520163" y="709126"/>
                  <a:pt x="1489563" y="721801"/>
                  <a:pt x="1457657" y="721801"/>
                </a:cubicBezTo>
                <a:lnTo>
                  <a:pt x="120303" y="721801"/>
                </a:lnTo>
                <a:cubicBezTo>
                  <a:pt x="88397" y="721801"/>
                  <a:pt x="57797" y="709126"/>
                  <a:pt x="35236" y="686565"/>
                </a:cubicBezTo>
                <a:cubicBezTo>
                  <a:pt x="12675" y="664004"/>
                  <a:pt x="0" y="633404"/>
                  <a:pt x="0" y="601498"/>
                </a:cubicBezTo>
                <a:lnTo>
                  <a:pt x="0" y="120303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432" tIns="66432" rIns="66432" bIns="66432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/>
              <a:t>CE-3 –Sistema y funciones estatales</a:t>
            </a:r>
            <a:endParaRPr lang="en-GB" sz="1400" b="1" dirty="0"/>
          </a:p>
        </p:txBody>
      </p:sp>
      <p:sp>
        <p:nvSpPr>
          <p:cNvPr id="14" name="Freeform 13"/>
          <p:cNvSpPr/>
          <p:nvPr/>
        </p:nvSpPr>
        <p:spPr>
          <a:xfrm>
            <a:off x="5583612" y="3104085"/>
            <a:ext cx="1364653" cy="1044995"/>
          </a:xfrm>
          <a:custGeom>
            <a:avLst/>
            <a:gdLst>
              <a:gd name="connsiteX0" fmla="*/ 0 w 1667128"/>
              <a:gd name="connsiteY0" fmla="*/ 136386 h 818298"/>
              <a:gd name="connsiteX1" fmla="*/ 39947 w 1667128"/>
              <a:gd name="connsiteY1" fmla="*/ 39947 h 818298"/>
              <a:gd name="connsiteX2" fmla="*/ 136387 w 1667128"/>
              <a:gd name="connsiteY2" fmla="*/ 1 h 818298"/>
              <a:gd name="connsiteX3" fmla="*/ 1530742 w 1667128"/>
              <a:gd name="connsiteY3" fmla="*/ 0 h 818298"/>
              <a:gd name="connsiteX4" fmla="*/ 1627181 w 1667128"/>
              <a:gd name="connsiteY4" fmla="*/ 39947 h 818298"/>
              <a:gd name="connsiteX5" fmla="*/ 1667127 w 1667128"/>
              <a:gd name="connsiteY5" fmla="*/ 136387 h 818298"/>
              <a:gd name="connsiteX6" fmla="*/ 1667128 w 1667128"/>
              <a:gd name="connsiteY6" fmla="*/ 681912 h 818298"/>
              <a:gd name="connsiteX7" fmla="*/ 1627181 w 1667128"/>
              <a:gd name="connsiteY7" fmla="*/ 778351 h 818298"/>
              <a:gd name="connsiteX8" fmla="*/ 1530741 w 1667128"/>
              <a:gd name="connsiteY8" fmla="*/ 818298 h 818298"/>
              <a:gd name="connsiteX9" fmla="*/ 136386 w 1667128"/>
              <a:gd name="connsiteY9" fmla="*/ 818298 h 818298"/>
              <a:gd name="connsiteX10" fmla="*/ 39947 w 1667128"/>
              <a:gd name="connsiteY10" fmla="*/ 778351 h 818298"/>
              <a:gd name="connsiteX11" fmla="*/ 1 w 1667128"/>
              <a:gd name="connsiteY11" fmla="*/ 681911 h 818298"/>
              <a:gd name="connsiteX12" fmla="*/ 0 w 1667128"/>
              <a:gd name="connsiteY12" fmla="*/ 136386 h 8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7128" h="818298">
                <a:moveTo>
                  <a:pt x="0" y="136386"/>
                </a:moveTo>
                <a:cubicBezTo>
                  <a:pt x="0" y="100214"/>
                  <a:pt x="14369" y="65524"/>
                  <a:pt x="39947" y="39947"/>
                </a:cubicBezTo>
                <a:cubicBezTo>
                  <a:pt x="65524" y="14370"/>
                  <a:pt x="100215" y="1"/>
                  <a:pt x="136387" y="1"/>
                </a:cubicBezTo>
                <a:lnTo>
                  <a:pt x="1530742" y="0"/>
                </a:lnTo>
                <a:cubicBezTo>
                  <a:pt x="1566914" y="0"/>
                  <a:pt x="1601604" y="14369"/>
                  <a:pt x="1627181" y="39947"/>
                </a:cubicBezTo>
                <a:cubicBezTo>
                  <a:pt x="1652758" y="65524"/>
                  <a:pt x="1667127" y="100215"/>
                  <a:pt x="1667127" y="136387"/>
                </a:cubicBezTo>
                <a:cubicBezTo>
                  <a:pt x="1667127" y="318229"/>
                  <a:pt x="1667128" y="500070"/>
                  <a:pt x="1667128" y="681912"/>
                </a:cubicBezTo>
                <a:cubicBezTo>
                  <a:pt x="1667128" y="718084"/>
                  <a:pt x="1652759" y="752774"/>
                  <a:pt x="1627181" y="778351"/>
                </a:cubicBezTo>
                <a:cubicBezTo>
                  <a:pt x="1601604" y="803928"/>
                  <a:pt x="1566913" y="818298"/>
                  <a:pt x="1530741" y="818298"/>
                </a:cubicBezTo>
                <a:lnTo>
                  <a:pt x="136386" y="818298"/>
                </a:lnTo>
                <a:cubicBezTo>
                  <a:pt x="100214" y="818298"/>
                  <a:pt x="65524" y="803929"/>
                  <a:pt x="39947" y="778351"/>
                </a:cubicBezTo>
                <a:cubicBezTo>
                  <a:pt x="14370" y="752774"/>
                  <a:pt x="1" y="718083"/>
                  <a:pt x="1" y="681911"/>
                </a:cubicBezTo>
                <a:cubicBezTo>
                  <a:pt x="1" y="500069"/>
                  <a:pt x="0" y="318228"/>
                  <a:pt x="0" y="136386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964" tIns="69964" rIns="69964" bIns="69964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 smtClean="0"/>
              <a:t>CE-5 – Orientación técnica, instrumentos y suministro de información crítica en material de SO  </a:t>
            </a:r>
            <a:endParaRPr lang="en-GB" sz="1200" b="1" dirty="0"/>
          </a:p>
        </p:txBody>
      </p:sp>
      <p:sp>
        <p:nvSpPr>
          <p:cNvPr id="16" name="Freeform 15"/>
          <p:cNvSpPr/>
          <p:nvPr/>
        </p:nvSpPr>
        <p:spPr>
          <a:xfrm>
            <a:off x="5525912" y="4581778"/>
            <a:ext cx="1422353" cy="719853"/>
          </a:xfrm>
          <a:custGeom>
            <a:avLst/>
            <a:gdLst>
              <a:gd name="connsiteX0" fmla="*/ 0 w 1606553"/>
              <a:gd name="connsiteY0" fmla="*/ 119978 h 719854"/>
              <a:gd name="connsiteX1" fmla="*/ 35141 w 1606553"/>
              <a:gd name="connsiteY1" fmla="*/ 35141 h 719854"/>
              <a:gd name="connsiteX2" fmla="*/ 119978 w 1606553"/>
              <a:gd name="connsiteY2" fmla="*/ 0 h 719854"/>
              <a:gd name="connsiteX3" fmla="*/ 1486575 w 1606553"/>
              <a:gd name="connsiteY3" fmla="*/ 0 h 719854"/>
              <a:gd name="connsiteX4" fmla="*/ 1571412 w 1606553"/>
              <a:gd name="connsiteY4" fmla="*/ 35141 h 719854"/>
              <a:gd name="connsiteX5" fmla="*/ 1606553 w 1606553"/>
              <a:gd name="connsiteY5" fmla="*/ 119978 h 719854"/>
              <a:gd name="connsiteX6" fmla="*/ 1606553 w 1606553"/>
              <a:gd name="connsiteY6" fmla="*/ 599876 h 719854"/>
              <a:gd name="connsiteX7" fmla="*/ 1571412 w 1606553"/>
              <a:gd name="connsiteY7" fmla="*/ 684713 h 719854"/>
              <a:gd name="connsiteX8" fmla="*/ 1486575 w 1606553"/>
              <a:gd name="connsiteY8" fmla="*/ 719854 h 719854"/>
              <a:gd name="connsiteX9" fmla="*/ 119978 w 1606553"/>
              <a:gd name="connsiteY9" fmla="*/ 719854 h 719854"/>
              <a:gd name="connsiteX10" fmla="*/ 35141 w 1606553"/>
              <a:gd name="connsiteY10" fmla="*/ 684713 h 719854"/>
              <a:gd name="connsiteX11" fmla="*/ 0 w 1606553"/>
              <a:gd name="connsiteY11" fmla="*/ 599876 h 719854"/>
              <a:gd name="connsiteX12" fmla="*/ 0 w 1606553"/>
              <a:gd name="connsiteY12" fmla="*/ 119978 h 71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6553" h="719854">
                <a:moveTo>
                  <a:pt x="0" y="119978"/>
                </a:moveTo>
                <a:cubicBezTo>
                  <a:pt x="0" y="88158"/>
                  <a:pt x="12641" y="57641"/>
                  <a:pt x="35141" y="35141"/>
                </a:cubicBezTo>
                <a:cubicBezTo>
                  <a:pt x="57641" y="12641"/>
                  <a:pt x="88158" y="0"/>
                  <a:pt x="119978" y="0"/>
                </a:cubicBezTo>
                <a:lnTo>
                  <a:pt x="1486575" y="0"/>
                </a:lnTo>
                <a:cubicBezTo>
                  <a:pt x="1518395" y="0"/>
                  <a:pt x="1548912" y="12641"/>
                  <a:pt x="1571412" y="35141"/>
                </a:cubicBezTo>
                <a:cubicBezTo>
                  <a:pt x="1593912" y="57641"/>
                  <a:pt x="1606553" y="88158"/>
                  <a:pt x="1606553" y="119978"/>
                </a:cubicBezTo>
                <a:lnTo>
                  <a:pt x="1606553" y="599876"/>
                </a:lnTo>
                <a:cubicBezTo>
                  <a:pt x="1606553" y="631696"/>
                  <a:pt x="1593912" y="662213"/>
                  <a:pt x="1571412" y="684713"/>
                </a:cubicBezTo>
                <a:cubicBezTo>
                  <a:pt x="1548912" y="707213"/>
                  <a:pt x="1518395" y="719854"/>
                  <a:pt x="1486575" y="719854"/>
                </a:cubicBezTo>
                <a:lnTo>
                  <a:pt x="119978" y="719854"/>
                </a:lnTo>
                <a:cubicBezTo>
                  <a:pt x="88158" y="719854"/>
                  <a:pt x="57641" y="707213"/>
                  <a:pt x="35141" y="684713"/>
                </a:cubicBezTo>
                <a:cubicBezTo>
                  <a:pt x="12641" y="662213"/>
                  <a:pt x="0" y="631696"/>
                  <a:pt x="0" y="599876"/>
                </a:cubicBezTo>
                <a:lnTo>
                  <a:pt x="0" y="11997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6360" tIns="66360" rIns="66360" bIns="66360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>
                <a:solidFill>
                  <a:schemeClr val="accent4">
                    <a:lumMod val="10000"/>
                  </a:schemeClr>
                </a:solidFill>
              </a:rPr>
              <a:t>CE-7 – Obligaciones de vigilancia</a:t>
            </a:r>
            <a:endParaRPr lang="en-GB" sz="1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943178" y="5462820"/>
            <a:ext cx="1393718" cy="846500"/>
          </a:xfrm>
          <a:custGeom>
            <a:avLst/>
            <a:gdLst>
              <a:gd name="connsiteX0" fmla="*/ 0 w 1660506"/>
              <a:gd name="connsiteY0" fmla="*/ 124861 h 749150"/>
              <a:gd name="connsiteX1" fmla="*/ 36571 w 1660506"/>
              <a:gd name="connsiteY1" fmla="*/ 36571 h 749150"/>
              <a:gd name="connsiteX2" fmla="*/ 124861 w 1660506"/>
              <a:gd name="connsiteY2" fmla="*/ 0 h 749150"/>
              <a:gd name="connsiteX3" fmla="*/ 1535645 w 1660506"/>
              <a:gd name="connsiteY3" fmla="*/ 0 h 749150"/>
              <a:gd name="connsiteX4" fmla="*/ 1623935 w 1660506"/>
              <a:gd name="connsiteY4" fmla="*/ 36571 h 749150"/>
              <a:gd name="connsiteX5" fmla="*/ 1660506 w 1660506"/>
              <a:gd name="connsiteY5" fmla="*/ 124861 h 749150"/>
              <a:gd name="connsiteX6" fmla="*/ 1660506 w 1660506"/>
              <a:gd name="connsiteY6" fmla="*/ 624289 h 749150"/>
              <a:gd name="connsiteX7" fmla="*/ 1623935 w 1660506"/>
              <a:gd name="connsiteY7" fmla="*/ 712579 h 749150"/>
              <a:gd name="connsiteX8" fmla="*/ 1535645 w 1660506"/>
              <a:gd name="connsiteY8" fmla="*/ 749150 h 749150"/>
              <a:gd name="connsiteX9" fmla="*/ 124861 w 1660506"/>
              <a:gd name="connsiteY9" fmla="*/ 749150 h 749150"/>
              <a:gd name="connsiteX10" fmla="*/ 36571 w 1660506"/>
              <a:gd name="connsiteY10" fmla="*/ 712579 h 749150"/>
              <a:gd name="connsiteX11" fmla="*/ 0 w 1660506"/>
              <a:gd name="connsiteY11" fmla="*/ 624289 h 749150"/>
              <a:gd name="connsiteX12" fmla="*/ 0 w 1660506"/>
              <a:gd name="connsiteY12" fmla="*/ 124861 h 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0506" h="749150">
                <a:moveTo>
                  <a:pt x="0" y="124861"/>
                </a:moveTo>
                <a:cubicBezTo>
                  <a:pt x="0" y="91746"/>
                  <a:pt x="13155" y="59987"/>
                  <a:pt x="36571" y="36571"/>
                </a:cubicBezTo>
                <a:cubicBezTo>
                  <a:pt x="59987" y="13155"/>
                  <a:pt x="91746" y="0"/>
                  <a:pt x="124861" y="0"/>
                </a:cubicBezTo>
                <a:lnTo>
                  <a:pt x="1535645" y="0"/>
                </a:lnTo>
                <a:cubicBezTo>
                  <a:pt x="1568760" y="0"/>
                  <a:pt x="1600519" y="13155"/>
                  <a:pt x="1623935" y="36571"/>
                </a:cubicBezTo>
                <a:cubicBezTo>
                  <a:pt x="1647351" y="59987"/>
                  <a:pt x="1660506" y="91746"/>
                  <a:pt x="1660506" y="124861"/>
                </a:cubicBezTo>
                <a:lnTo>
                  <a:pt x="1660506" y="624289"/>
                </a:lnTo>
                <a:cubicBezTo>
                  <a:pt x="1660506" y="657404"/>
                  <a:pt x="1647351" y="689163"/>
                  <a:pt x="1623935" y="712579"/>
                </a:cubicBezTo>
                <a:cubicBezTo>
                  <a:pt x="1600519" y="735995"/>
                  <a:pt x="1568760" y="749150"/>
                  <a:pt x="1535645" y="749150"/>
                </a:cubicBezTo>
                <a:lnTo>
                  <a:pt x="124861" y="749150"/>
                </a:lnTo>
                <a:cubicBezTo>
                  <a:pt x="91746" y="749150"/>
                  <a:pt x="59987" y="735995"/>
                  <a:pt x="36571" y="712579"/>
                </a:cubicBezTo>
                <a:cubicBezTo>
                  <a:pt x="13155" y="689163"/>
                  <a:pt x="0" y="657404"/>
                  <a:pt x="0" y="624289"/>
                </a:cubicBezTo>
                <a:lnTo>
                  <a:pt x="0" y="12486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7433" tIns="67433" rIns="67433" bIns="67433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>
                <a:solidFill>
                  <a:schemeClr val="accent4">
                    <a:lumMod val="10000"/>
                  </a:schemeClr>
                </a:solidFill>
              </a:rPr>
              <a:t>CE-8 – Solución de problemas de seguridad operacional</a:t>
            </a:r>
            <a:endParaRPr lang="en-GB" sz="1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304224" y="4364128"/>
            <a:ext cx="1423787" cy="1513143"/>
          </a:xfrm>
          <a:custGeom>
            <a:avLst/>
            <a:gdLst>
              <a:gd name="connsiteX0" fmla="*/ 0 w 1638334"/>
              <a:gd name="connsiteY0" fmla="*/ 134957 h 809728"/>
              <a:gd name="connsiteX1" fmla="*/ 39528 w 1638334"/>
              <a:gd name="connsiteY1" fmla="*/ 39528 h 809728"/>
              <a:gd name="connsiteX2" fmla="*/ 134957 w 1638334"/>
              <a:gd name="connsiteY2" fmla="*/ 0 h 809728"/>
              <a:gd name="connsiteX3" fmla="*/ 1503377 w 1638334"/>
              <a:gd name="connsiteY3" fmla="*/ 0 h 809728"/>
              <a:gd name="connsiteX4" fmla="*/ 1598806 w 1638334"/>
              <a:gd name="connsiteY4" fmla="*/ 39528 h 809728"/>
              <a:gd name="connsiteX5" fmla="*/ 1638334 w 1638334"/>
              <a:gd name="connsiteY5" fmla="*/ 134957 h 809728"/>
              <a:gd name="connsiteX6" fmla="*/ 1638334 w 1638334"/>
              <a:gd name="connsiteY6" fmla="*/ 674771 h 809728"/>
              <a:gd name="connsiteX7" fmla="*/ 1598806 w 1638334"/>
              <a:gd name="connsiteY7" fmla="*/ 770200 h 809728"/>
              <a:gd name="connsiteX8" fmla="*/ 1503377 w 1638334"/>
              <a:gd name="connsiteY8" fmla="*/ 809728 h 809728"/>
              <a:gd name="connsiteX9" fmla="*/ 134957 w 1638334"/>
              <a:gd name="connsiteY9" fmla="*/ 809728 h 809728"/>
              <a:gd name="connsiteX10" fmla="*/ 39528 w 1638334"/>
              <a:gd name="connsiteY10" fmla="*/ 770200 h 809728"/>
              <a:gd name="connsiteX11" fmla="*/ 0 w 1638334"/>
              <a:gd name="connsiteY11" fmla="*/ 674771 h 809728"/>
              <a:gd name="connsiteX12" fmla="*/ 0 w 1638334"/>
              <a:gd name="connsiteY12" fmla="*/ 134957 h 8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8334" h="809728">
                <a:moveTo>
                  <a:pt x="0" y="134957"/>
                </a:moveTo>
                <a:cubicBezTo>
                  <a:pt x="0" y="99164"/>
                  <a:pt x="14219" y="64837"/>
                  <a:pt x="39528" y="39528"/>
                </a:cubicBezTo>
                <a:cubicBezTo>
                  <a:pt x="64837" y="14219"/>
                  <a:pt x="99164" y="0"/>
                  <a:pt x="134957" y="0"/>
                </a:cubicBezTo>
                <a:lnTo>
                  <a:pt x="1503377" y="0"/>
                </a:lnTo>
                <a:cubicBezTo>
                  <a:pt x="1539170" y="0"/>
                  <a:pt x="1573497" y="14219"/>
                  <a:pt x="1598806" y="39528"/>
                </a:cubicBezTo>
                <a:cubicBezTo>
                  <a:pt x="1624115" y="64837"/>
                  <a:pt x="1638334" y="99164"/>
                  <a:pt x="1638334" y="134957"/>
                </a:cubicBezTo>
                <a:lnTo>
                  <a:pt x="1638334" y="674771"/>
                </a:lnTo>
                <a:cubicBezTo>
                  <a:pt x="1638334" y="710564"/>
                  <a:pt x="1624115" y="744891"/>
                  <a:pt x="1598806" y="770200"/>
                </a:cubicBezTo>
                <a:cubicBezTo>
                  <a:pt x="1573497" y="795509"/>
                  <a:pt x="1539170" y="809728"/>
                  <a:pt x="1503377" y="809728"/>
                </a:cubicBezTo>
                <a:lnTo>
                  <a:pt x="134957" y="809728"/>
                </a:lnTo>
                <a:cubicBezTo>
                  <a:pt x="99164" y="809728"/>
                  <a:pt x="64837" y="795509"/>
                  <a:pt x="39528" y="770200"/>
                </a:cubicBezTo>
                <a:cubicBezTo>
                  <a:pt x="14219" y="744891"/>
                  <a:pt x="0" y="710564"/>
                  <a:pt x="0" y="674771"/>
                </a:cubicBezTo>
                <a:lnTo>
                  <a:pt x="0" y="1349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651" tIns="69651" rIns="69651" bIns="69651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>
                <a:solidFill>
                  <a:schemeClr val="accent4">
                    <a:lumMod val="10000"/>
                  </a:schemeClr>
                </a:solidFill>
              </a:rPr>
              <a:t>CE-6 – Obligaciones de otorgamiento de licencias, certificaciones, autorizaciones y/o aprobaciones</a:t>
            </a:r>
            <a:endParaRPr lang="en-GB" sz="1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176665" y="3215221"/>
            <a:ext cx="1423787" cy="1000643"/>
          </a:xfrm>
          <a:custGeom>
            <a:avLst/>
            <a:gdLst>
              <a:gd name="connsiteX0" fmla="*/ 0 w 1517384"/>
              <a:gd name="connsiteY0" fmla="*/ 125965 h 755772"/>
              <a:gd name="connsiteX1" fmla="*/ 36894 w 1517384"/>
              <a:gd name="connsiteY1" fmla="*/ 36894 h 755772"/>
              <a:gd name="connsiteX2" fmla="*/ 125965 w 1517384"/>
              <a:gd name="connsiteY2" fmla="*/ 0 h 755772"/>
              <a:gd name="connsiteX3" fmla="*/ 1391419 w 1517384"/>
              <a:gd name="connsiteY3" fmla="*/ 0 h 755772"/>
              <a:gd name="connsiteX4" fmla="*/ 1480490 w 1517384"/>
              <a:gd name="connsiteY4" fmla="*/ 36894 h 755772"/>
              <a:gd name="connsiteX5" fmla="*/ 1517384 w 1517384"/>
              <a:gd name="connsiteY5" fmla="*/ 125965 h 755772"/>
              <a:gd name="connsiteX6" fmla="*/ 1517384 w 1517384"/>
              <a:gd name="connsiteY6" fmla="*/ 629807 h 755772"/>
              <a:gd name="connsiteX7" fmla="*/ 1480490 w 1517384"/>
              <a:gd name="connsiteY7" fmla="*/ 718878 h 755772"/>
              <a:gd name="connsiteX8" fmla="*/ 1391419 w 1517384"/>
              <a:gd name="connsiteY8" fmla="*/ 755772 h 755772"/>
              <a:gd name="connsiteX9" fmla="*/ 125965 w 1517384"/>
              <a:gd name="connsiteY9" fmla="*/ 755772 h 755772"/>
              <a:gd name="connsiteX10" fmla="*/ 36894 w 1517384"/>
              <a:gd name="connsiteY10" fmla="*/ 718878 h 755772"/>
              <a:gd name="connsiteX11" fmla="*/ 0 w 1517384"/>
              <a:gd name="connsiteY11" fmla="*/ 629807 h 755772"/>
              <a:gd name="connsiteX12" fmla="*/ 0 w 1517384"/>
              <a:gd name="connsiteY12" fmla="*/ 125965 h 7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7384" h="755772">
                <a:moveTo>
                  <a:pt x="0" y="125965"/>
                </a:moveTo>
                <a:cubicBezTo>
                  <a:pt x="0" y="92557"/>
                  <a:pt x="13271" y="60517"/>
                  <a:pt x="36894" y="36894"/>
                </a:cubicBezTo>
                <a:cubicBezTo>
                  <a:pt x="60517" y="13271"/>
                  <a:pt x="92557" y="0"/>
                  <a:pt x="125965" y="0"/>
                </a:cubicBezTo>
                <a:lnTo>
                  <a:pt x="1391419" y="0"/>
                </a:lnTo>
                <a:cubicBezTo>
                  <a:pt x="1424827" y="0"/>
                  <a:pt x="1456867" y="13271"/>
                  <a:pt x="1480490" y="36894"/>
                </a:cubicBezTo>
                <a:cubicBezTo>
                  <a:pt x="1504113" y="60517"/>
                  <a:pt x="1517384" y="92557"/>
                  <a:pt x="1517384" y="125965"/>
                </a:cubicBezTo>
                <a:lnTo>
                  <a:pt x="1517384" y="629807"/>
                </a:lnTo>
                <a:cubicBezTo>
                  <a:pt x="1517384" y="663215"/>
                  <a:pt x="1504113" y="695255"/>
                  <a:pt x="1480490" y="718878"/>
                </a:cubicBezTo>
                <a:cubicBezTo>
                  <a:pt x="1456867" y="742501"/>
                  <a:pt x="1424827" y="755772"/>
                  <a:pt x="1391419" y="755772"/>
                </a:cubicBezTo>
                <a:lnTo>
                  <a:pt x="125965" y="755772"/>
                </a:lnTo>
                <a:cubicBezTo>
                  <a:pt x="92557" y="755772"/>
                  <a:pt x="60517" y="742501"/>
                  <a:pt x="36894" y="718878"/>
                </a:cubicBezTo>
                <a:cubicBezTo>
                  <a:pt x="13271" y="695255"/>
                  <a:pt x="0" y="663215"/>
                  <a:pt x="0" y="629807"/>
                </a:cubicBezTo>
                <a:lnTo>
                  <a:pt x="0" y="12596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7676" tIns="67676" rIns="67676" bIns="67676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/>
              <a:t>CE-4 – Personal técnico cualificado</a:t>
            </a:r>
            <a:endParaRPr lang="en-GB" sz="1400" b="1" dirty="0"/>
          </a:p>
        </p:txBody>
      </p:sp>
      <p:sp>
        <p:nvSpPr>
          <p:cNvPr id="24" name="Freeform 23"/>
          <p:cNvSpPr/>
          <p:nvPr/>
        </p:nvSpPr>
        <p:spPr>
          <a:xfrm>
            <a:off x="2686050" y="2050182"/>
            <a:ext cx="1102528" cy="978145"/>
          </a:xfrm>
          <a:custGeom>
            <a:avLst/>
            <a:gdLst>
              <a:gd name="connsiteX0" fmla="*/ 0 w 1470037"/>
              <a:gd name="connsiteY0" fmla="*/ 118269 h 709599"/>
              <a:gd name="connsiteX1" fmla="*/ 34640 w 1470037"/>
              <a:gd name="connsiteY1" fmla="*/ 34640 h 709599"/>
              <a:gd name="connsiteX2" fmla="*/ 118269 w 1470037"/>
              <a:gd name="connsiteY2" fmla="*/ 0 h 709599"/>
              <a:gd name="connsiteX3" fmla="*/ 1351768 w 1470037"/>
              <a:gd name="connsiteY3" fmla="*/ 0 h 709599"/>
              <a:gd name="connsiteX4" fmla="*/ 1435397 w 1470037"/>
              <a:gd name="connsiteY4" fmla="*/ 34640 h 709599"/>
              <a:gd name="connsiteX5" fmla="*/ 1470037 w 1470037"/>
              <a:gd name="connsiteY5" fmla="*/ 118269 h 709599"/>
              <a:gd name="connsiteX6" fmla="*/ 1470037 w 1470037"/>
              <a:gd name="connsiteY6" fmla="*/ 591330 h 709599"/>
              <a:gd name="connsiteX7" fmla="*/ 1435397 w 1470037"/>
              <a:gd name="connsiteY7" fmla="*/ 674959 h 709599"/>
              <a:gd name="connsiteX8" fmla="*/ 1351768 w 1470037"/>
              <a:gd name="connsiteY8" fmla="*/ 709599 h 709599"/>
              <a:gd name="connsiteX9" fmla="*/ 118269 w 1470037"/>
              <a:gd name="connsiteY9" fmla="*/ 709599 h 709599"/>
              <a:gd name="connsiteX10" fmla="*/ 34640 w 1470037"/>
              <a:gd name="connsiteY10" fmla="*/ 674959 h 709599"/>
              <a:gd name="connsiteX11" fmla="*/ 0 w 1470037"/>
              <a:gd name="connsiteY11" fmla="*/ 591330 h 709599"/>
              <a:gd name="connsiteX12" fmla="*/ 0 w 1470037"/>
              <a:gd name="connsiteY12" fmla="*/ 118269 h 7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0037" h="709599">
                <a:moveTo>
                  <a:pt x="0" y="118269"/>
                </a:moveTo>
                <a:cubicBezTo>
                  <a:pt x="0" y="86902"/>
                  <a:pt x="12461" y="56820"/>
                  <a:pt x="34640" y="34640"/>
                </a:cubicBezTo>
                <a:cubicBezTo>
                  <a:pt x="56820" y="12460"/>
                  <a:pt x="86902" y="0"/>
                  <a:pt x="118269" y="0"/>
                </a:cubicBezTo>
                <a:lnTo>
                  <a:pt x="1351768" y="0"/>
                </a:lnTo>
                <a:cubicBezTo>
                  <a:pt x="1383135" y="0"/>
                  <a:pt x="1413217" y="12461"/>
                  <a:pt x="1435397" y="34640"/>
                </a:cubicBezTo>
                <a:cubicBezTo>
                  <a:pt x="1457577" y="56820"/>
                  <a:pt x="1470037" y="86902"/>
                  <a:pt x="1470037" y="118269"/>
                </a:cubicBezTo>
                <a:lnTo>
                  <a:pt x="1470037" y="591330"/>
                </a:lnTo>
                <a:cubicBezTo>
                  <a:pt x="1470037" y="622697"/>
                  <a:pt x="1457577" y="652779"/>
                  <a:pt x="1435397" y="674959"/>
                </a:cubicBezTo>
                <a:cubicBezTo>
                  <a:pt x="1413217" y="697139"/>
                  <a:pt x="1383135" y="709599"/>
                  <a:pt x="1351768" y="709599"/>
                </a:cubicBezTo>
                <a:lnTo>
                  <a:pt x="118269" y="709599"/>
                </a:lnTo>
                <a:cubicBezTo>
                  <a:pt x="86902" y="709599"/>
                  <a:pt x="56820" y="697139"/>
                  <a:pt x="34640" y="674959"/>
                </a:cubicBezTo>
                <a:cubicBezTo>
                  <a:pt x="12460" y="652779"/>
                  <a:pt x="0" y="622697"/>
                  <a:pt x="0" y="591330"/>
                </a:cubicBezTo>
                <a:lnTo>
                  <a:pt x="0" y="11826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985" tIns="65985" rIns="65985" bIns="65985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400" b="1" dirty="0" smtClean="0"/>
              <a:t>CE-2 – Reglamentos de explotación específicos</a:t>
            </a:r>
            <a:endParaRPr lang="en-GB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51921" y="2930957"/>
            <a:ext cx="1656183" cy="762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Establecimiento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79912" y="4181472"/>
            <a:ext cx="1711056" cy="83170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accent4">
                    <a:lumMod val="10000"/>
                  </a:schemeClr>
                </a:solidFill>
              </a:rPr>
              <a:t>Implementación</a:t>
            </a:r>
            <a:endParaRPr lang="en-GB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24223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422331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7 .196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1211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033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943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8097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han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287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S, 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un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4.2.23;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658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8 .052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8669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SSP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onda,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5621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que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090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8 .417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0383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717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en cuan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313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8 .419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ba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6479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ná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 ca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190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8 .501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un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2987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 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06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8 .503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5240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334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4.4.19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77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87736"/>
          <a:ext cx="8229600" cy="96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11283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8 .505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0574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03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2319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4.4.11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7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998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71081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8 .507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635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72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2611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486903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8 .509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546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son: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225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827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016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54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41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26847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594204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8 .511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208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208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dor de un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985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8704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943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822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4155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un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4.2.23;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79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15362"/>
              </p:ext>
            </p:extLst>
          </p:nvPr>
        </p:nvGraphicFramePr>
        <p:xfrm>
          <a:off x="467544" y="1556792"/>
          <a:ext cx="8208912" cy="4330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912"/>
              </a:tblGrid>
              <a:tr h="577088">
                <a:tc>
                  <a:txBody>
                    <a:bodyPr/>
                    <a:lstStyle/>
                    <a:p>
                      <a:pPr marL="514350" indent="-514350" eaLnBrk="0" hangingPunct="0">
                        <a:buFont typeface="+mj-lt"/>
                        <a:buAutoNum type="arabicPeriod"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Programa estatal de seguridad operacional (SSP)</a:t>
                      </a:r>
                      <a:endParaRPr lang="en-GB" sz="2400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8683">
                <a:tc>
                  <a:txBody>
                    <a:bodyPr/>
                    <a:lstStyle/>
                    <a:p>
                      <a:pPr marL="514350" indent="-514350" eaLnBrk="0" hangingPunct="0">
                        <a:buFont typeface="+mj-lt"/>
                        <a:buAutoNum type="arabicPeriod" startAt="2"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Política, objetivos y recursos estatales de seguridad operacional </a:t>
                      </a:r>
                    </a:p>
                    <a:p>
                      <a:pPr marL="0" indent="0" eaLnBrk="0" hangingPunct="0">
                        <a:buFont typeface="+mj-lt"/>
                        <a:buNone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(1er componente del SSP)</a:t>
                      </a:r>
                      <a:endParaRPr lang="en-GB" sz="2400" b="0" u="none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514350" indent="-514350" eaLnBrk="0" hangingPunct="0">
                        <a:buFont typeface="+mj-lt"/>
                        <a:buAutoNum type="arabicPeriod" startAt="3"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Gestión estatal de los riesgos de seguridad operacional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(2do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componente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 SSP)</a:t>
                      </a:r>
                      <a:endParaRPr lang="en-GB" sz="2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7088">
                <a:tc>
                  <a:txBody>
                    <a:bodyPr/>
                    <a:lstStyle/>
                    <a:p>
                      <a:pPr marL="514350" indent="-514350" eaLnBrk="0" hangingPunct="0">
                        <a:buFont typeface="+mj-lt"/>
                        <a:buAutoNum type="arabicPeriod" startAt="4"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Aseguramiento estatal de la seguridad operacional </a:t>
                      </a:r>
                    </a:p>
                    <a:p>
                      <a:pPr marL="0" indent="0" eaLnBrk="0" hangingPunct="0">
                        <a:buFont typeface="+mj-lt"/>
                        <a:buNone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(3er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componente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 SSP)</a:t>
                      </a:r>
                      <a:endParaRPr lang="en-GB" sz="2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7872">
                <a:tc>
                  <a:txBody>
                    <a:bodyPr/>
                    <a:lstStyle/>
                    <a:p>
                      <a:pPr marL="514350" indent="-514350" eaLnBrk="0" hangingPunct="0">
                        <a:buFont typeface="+mj-lt"/>
                        <a:buAutoNum type="arabicPeriod" startAt="5"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Promoción estatal de la seguridad operacional </a:t>
                      </a:r>
                    </a:p>
                    <a:p>
                      <a:pPr marL="538163" indent="-538163" eaLnBrk="0" hangingPunct="0">
                        <a:buFont typeface="+mj-lt"/>
                        <a:buNone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(4to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componente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 SSP)</a:t>
                      </a:r>
                      <a:endParaRPr lang="en-GB" sz="2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589"/>
          <p:cNvSpPr txBox="1">
            <a:spLocks/>
          </p:cNvSpPr>
          <p:nvPr/>
        </p:nvSpPr>
        <p:spPr>
          <a:xfrm>
            <a:off x="395536" y="49444"/>
            <a:ext cx="6912768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Capítulo 3 – Responsabilidades funcionales estatales en materia de seguridad operacional</a:t>
            </a:r>
            <a:endParaRPr lang="es-C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C00000"/>
                </a:solidFill>
                <a:effectLst/>
              </a:rPr>
              <a:t>AGA</a:t>
            </a:r>
            <a:endParaRPr lang="es-PE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556792"/>
          <a:ext cx="8229600" cy="39243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368810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8 .513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9779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7429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92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una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1526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1971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decua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289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651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 y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573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3053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144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cuada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368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665298" y="2996952"/>
            <a:ext cx="7813405" cy="7481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smtClean="0">
                <a:solidFill>
                  <a:schemeClr val="accent1">
                    <a:lumMod val="75000"/>
                  </a:schemeClr>
                </a:solidFill>
              </a:rPr>
              <a:t>¿Preguntas?</a:t>
            </a:r>
          </a:p>
          <a:p>
            <a:pPr marL="0" lvl="1" algn="just" defTabSz="1066800">
              <a:spcBef>
                <a:spcPct val="0"/>
              </a:spcBef>
              <a:spcAft>
                <a:spcPts val="600"/>
              </a:spcAft>
              <a:tabLst>
                <a:tab pos="1428750" algn="l"/>
              </a:tabLs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just" defTabSz="1066800">
              <a:spcBef>
                <a:spcPct val="0"/>
              </a:spcBef>
              <a:spcAft>
                <a:spcPts val="600"/>
              </a:spcAft>
              <a:tabLst>
                <a:tab pos="1428750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1325" lvl="1" indent="-441325" algn="just" defTabSz="1155700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endParaRPr lang="en-US" sz="26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0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233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44161"/>
              </p:ext>
            </p:extLst>
          </p:nvPr>
        </p:nvGraphicFramePr>
        <p:xfrm>
          <a:off x="72008" y="1484784"/>
          <a:ext cx="9036496" cy="44236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6496"/>
              </a:tblGrid>
              <a:tr h="516128">
                <a:tc>
                  <a:txBody>
                    <a:bodyPr/>
                    <a:lstStyle/>
                    <a:p>
                      <a:pPr marL="541338" indent="-541338" eaLnBrk="0" hangingPunct="0">
                        <a:buFont typeface="+mj-lt"/>
                        <a:buNone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3.1  Programa estatal de seguridad operacional (SSP) </a:t>
                      </a:r>
                      <a:r>
                        <a:rPr lang="en-GB" sz="24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400" b="1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0148">
                <a:tc>
                  <a:txBody>
                    <a:bodyPr/>
                    <a:lstStyle/>
                    <a:p>
                      <a:pPr marL="541338" indent="-541338" eaLnBrk="0" hangingPunct="0">
                        <a:buFont typeface="+mj-lt"/>
                        <a:buNone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3.2  Política, objetivos y recursos estatales de seguridad operacional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(1er componente del SSP)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128">
                <a:tc>
                  <a:txBody>
                    <a:bodyPr/>
                    <a:lstStyle/>
                    <a:p>
                      <a:pPr marL="1347788" indent="-1347788" eaLnBrk="0" hangingPunct="0">
                        <a:buFont typeface="+mj-lt"/>
                        <a:buNone/>
                      </a:pP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3.2.1  Legislación aeronáutica básica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(CE-1)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128">
                <a:tc>
                  <a:txBody>
                    <a:bodyPr/>
                    <a:lstStyle/>
                    <a:p>
                      <a:pPr marL="1347788" indent="-1347788" eaLnBrk="0" hangingPunct="0">
                        <a:buFont typeface="+mj-lt"/>
                        <a:buNone/>
                      </a:pPr>
                      <a:r>
                        <a:rPr lang="en-GB" sz="2400" b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3.2.2  Reglamentos de explotación específicos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(CE-2)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128">
                <a:tc>
                  <a:txBody>
                    <a:bodyPr/>
                    <a:lstStyle/>
                    <a:p>
                      <a:pPr marL="1347788" indent="-1347788" eaLnBrk="0" hangingPunct="0">
                        <a:buFont typeface="+mj-lt"/>
                        <a:buNone/>
                      </a:pPr>
                      <a:r>
                        <a:rPr lang="en-GB" sz="2400" b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3.2.3  Sistema y funciones estatales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(CE-3)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128">
                <a:tc>
                  <a:txBody>
                    <a:bodyPr/>
                    <a:lstStyle/>
                    <a:p>
                      <a:pPr marL="1347788" indent="-1347788" eaLnBrk="0" hangingPunct="0">
                        <a:buFont typeface="+mj-lt"/>
                        <a:buNone/>
                      </a:pP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3.2.4  Personal técnico cualificado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(CE-4)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1719">
                <a:tc>
                  <a:txBody>
                    <a:bodyPr/>
                    <a:lstStyle/>
                    <a:p>
                      <a:pPr marL="806450" indent="-806450" eaLnBrk="0" hangingPunct="0">
                        <a:buFont typeface="+mj-lt"/>
                        <a:buNone/>
                      </a:pP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3.2.5  Orientación técnica, instrumentos y suministros de información crítica en material de seguridad operacional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(CE-5)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hape 589"/>
          <p:cNvSpPr txBox="1">
            <a:spLocks/>
          </p:cNvSpPr>
          <p:nvPr/>
        </p:nvSpPr>
        <p:spPr>
          <a:xfrm>
            <a:off x="395536" y="49444"/>
            <a:ext cx="6912768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Capítulo 3 – Responsabilidades funcionales estatales en materia de seguridad operacional</a:t>
            </a:r>
            <a:endParaRPr lang="es-C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95656"/>
              </p:ext>
            </p:extLst>
          </p:nvPr>
        </p:nvGraphicFramePr>
        <p:xfrm>
          <a:off x="251521" y="1484784"/>
          <a:ext cx="8640959" cy="438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59"/>
              </a:tblGrid>
              <a:tr h="562752">
                <a:tc>
                  <a:txBody>
                    <a:bodyPr/>
                    <a:lstStyle/>
                    <a:p>
                      <a:pPr marL="541338" indent="-541338" eaLnBrk="0" hangingPunct="0">
                        <a:buFont typeface="+mj-lt"/>
                        <a:buNone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Gestión estatal de los riesgos de seguridad operacional </a:t>
                      </a:r>
                    </a:p>
                    <a:p>
                      <a:pPr marL="541338" indent="-541338" eaLnBrk="0" hangingPunct="0">
                        <a:buFont typeface="+mj-lt"/>
                        <a:buNone/>
                      </a:pPr>
                      <a:r>
                        <a:rPr lang="en-GB" sz="24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(2do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componente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 SSP)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6091">
                <a:tc>
                  <a:txBody>
                    <a:bodyPr/>
                    <a:lstStyle/>
                    <a:p>
                      <a:pPr marL="806450" indent="-806450" eaLnBrk="0" hangingPunct="0">
                        <a:buFont typeface="+mj-lt"/>
                        <a:buNone/>
                      </a:pP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3.3.1  Obligaciones de otorgamiento de licencias, certificaciones, autorizaciones y aprobaciones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(CE-6) 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223">
                <a:tc>
                  <a:txBody>
                    <a:bodyPr/>
                    <a:lstStyle/>
                    <a:p>
                      <a:pPr marL="806450" indent="-806450" eaLnBrk="0" hangingPunct="0">
                        <a:buFont typeface="+mj-lt"/>
                        <a:buNone/>
                      </a:pPr>
                      <a:r>
                        <a:rPr lang="en-GB" sz="2400" b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3.3.2  Obligaciones del sistema de gestión de la seguridad operacional (SMS)</a:t>
                      </a: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2400" b="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7581">
                <a:tc>
                  <a:txBody>
                    <a:bodyPr/>
                    <a:lstStyle/>
                    <a:p>
                      <a:pPr marL="1347788" indent="-1347788" eaLnBrk="0" hangingPunct="0">
                        <a:buFont typeface="+mj-lt"/>
                        <a:buNone/>
                      </a:pPr>
                      <a:r>
                        <a:rPr lang="en-GB" sz="2400" b="1" noProof="0" dirty="0" smtClean="0">
                          <a:solidFill>
                            <a:srgbClr val="FF0000"/>
                          </a:solidFill>
                        </a:rPr>
                        <a:t>3.3.3  Investigación de accidentes e incidentes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2942">
                <a:tc>
                  <a:txBody>
                    <a:bodyPr/>
                    <a:lstStyle/>
                    <a:p>
                      <a:pPr marL="806450" indent="-806450" eaLnBrk="0" hangingPunct="0">
                        <a:buFont typeface="+mj-lt"/>
                        <a:buNone/>
                      </a:pP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3.3.4  Identificación de peligros y evaluación de riesgos de seguridad operacional</a:t>
                      </a:r>
                      <a:endParaRPr lang="en-GB" sz="2400" b="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4219">
                <a:tc>
                  <a:txBody>
                    <a:bodyPr/>
                    <a:lstStyle/>
                    <a:p>
                      <a:pPr marL="1347788" indent="-1347788" eaLnBrk="0" hangingPunct="0">
                        <a:buFont typeface="+mj-lt"/>
                        <a:buNone/>
                      </a:pP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3.2.5  Gestión de riesgos de seguridad operacional </a:t>
                      </a:r>
                      <a:r>
                        <a:rPr lang="en-GB" sz="24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(CE-8) </a:t>
                      </a:r>
                      <a:endParaRPr lang="en-GB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hape 589"/>
          <p:cNvSpPr txBox="1">
            <a:spLocks/>
          </p:cNvSpPr>
          <p:nvPr/>
        </p:nvSpPr>
        <p:spPr>
          <a:xfrm>
            <a:off x="395536" y="49444"/>
            <a:ext cx="6912768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Capítulo 3 – Responsabilidades funcionales estatales en materia de seguridad operacional</a:t>
            </a:r>
            <a:endParaRPr lang="es-C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45599"/>
              </p:ext>
            </p:extLst>
          </p:nvPr>
        </p:nvGraphicFramePr>
        <p:xfrm>
          <a:off x="395536" y="1628800"/>
          <a:ext cx="8352928" cy="2718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8"/>
              </a:tblGrid>
              <a:tr h="585976">
                <a:tc>
                  <a:txBody>
                    <a:bodyPr/>
                    <a:lstStyle/>
                    <a:p>
                      <a:pPr marL="541338" indent="-541338" eaLnBrk="0" hangingPunct="0">
                        <a:buFont typeface="+mj-lt"/>
                        <a:buNone/>
                      </a:pPr>
                      <a:r>
                        <a:rPr lang="en-GB" sz="28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r>
                        <a:rPr lang="en-GB" sz="28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Aseguramiento estatal de la seguridad operacional 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(3er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componente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 SSP)</a:t>
                      </a:r>
                      <a:endParaRPr lang="en-GB" sz="28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9960">
                <a:tc>
                  <a:txBody>
                    <a:bodyPr/>
                    <a:lstStyle/>
                    <a:p>
                      <a:pPr marL="1347788" indent="-806450" eaLnBrk="0" hangingPunct="0">
                        <a:buFont typeface="+mj-lt"/>
                        <a:buNone/>
                      </a:pPr>
                      <a:r>
                        <a:rPr lang="en-GB" sz="28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3.4.1  Obligaciones de vigilancia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(CE-7) </a:t>
                      </a:r>
                      <a:endParaRPr lang="en-GB" sz="28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5816">
                <a:tc>
                  <a:txBody>
                    <a:bodyPr/>
                    <a:lstStyle/>
                    <a:p>
                      <a:pPr marL="1347788" indent="-806450" eaLnBrk="0" hangingPunct="0">
                        <a:buFont typeface="+mj-lt"/>
                        <a:buNone/>
                      </a:pPr>
                      <a:r>
                        <a:rPr lang="en-GB" sz="2800" b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3.4.2  Rendimiento estatal en material de seguridad operacional </a:t>
                      </a:r>
                      <a:r>
                        <a:rPr lang="en-GB" sz="28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(ALoSP) </a:t>
                      </a:r>
                      <a:endParaRPr lang="en-GB" sz="2800" b="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hape 589"/>
          <p:cNvSpPr txBox="1">
            <a:spLocks/>
          </p:cNvSpPr>
          <p:nvPr/>
        </p:nvSpPr>
        <p:spPr>
          <a:xfrm>
            <a:off x="395536" y="49444"/>
            <a:ext cx="6912768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Capítulo 3 – Responsabilidades funcionales estatales en materia de seguridad operacional</a:t>
            </a:r>
            <a:endParaRPr lang="es-C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78422"/>
              </p:ext>
            </p:extLst>
          </p:nvPr>
        </p:nvGraphicFramePr>
        <p:xfrm>
          <a:off x="395536" y="1628800"/>
          <a:ext cx="8352928" cy="3019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8"/>
              </a:tblGrid>
              <a:tr h="600179">
                <a:tc>
                  <a:txBody>
                    <a:bodyPr/>
                    <a:lstStyle/>
                    <a:p>
                      <a:pPr marL="719138" indent="-719138" eaLnBrk="0" hangingPunct="0">
                        <a:buFont typeface="+mj-lt"/>
                        <a:buNone/>
                      </a:pPr>
                      <a:r>
                        <a:rPr lang="en-US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Promoción estatal de la seguridad operacional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(4to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componente </a:t>
                      </a:r>
                      <a:r>
                        <a:rPr lang="en-GB" sz="2800" b="1" i="0" u="none" strike="noStrike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del SSP)</a:t>
                      </a:r>
                      <a:endParaRPr lang="en-GB" sz="28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8139">
                <a:tc>
                  <a:txBody>
                    <a:bodyPr/>
                    <a:lstStyle/>
                    <a:p>
                      <a:pPr marL="981075" indent="-981075"/>
                      <a:r>
                        <a:rPr lang="es-PE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3.5.1   Comunicación y divulgación </a:t>
                      </a:r>
                      <a:r>
                        <a:rPr lang="es-PE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interna </a:t>
                      </a:r>
                      <a:r>
                        <a:rPr lang="es-PE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 la información sobre seguridad operacional</a:t>
                      </a:r>
                      <a:endParaRPr lang="en-US" sz="2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8139">
                <a:tc>
                  <a:txBody>
                    <a:bodyPr/>
                    <a:lstStyle/>
                    <a:p>
                      <a:pPr marL="901700" indent="-901700" eaLnBrk="0" hangingPunct="0">
                        <a:buFont typeface="+mj-lt"/>
                        <a:buNone/>
                      </a:pPr>
                      <a:r>
                        <a:rPr lang="es-EC" sz="2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3.5.2  </a:t>
                      </a:r>
                      <a:r>
                        <a:rPr lang="es-PE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Comunicación y divulgación </a:t>
                      </a:r>
                      <a:r>
                        <a:rPr lang="es-PE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externa </a:t>
                      </a:r>
                      <a:r>
                        <a:rPr lang="es-PE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 la información sobre seguridad operacional</a:t>
                      </a:r>
                      <a:endParaRPr lang="en-US" sz="2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hape 589"/>
          <p:cNvSpPr txBox="1">
            <a:spLocks/>
          </p:cNvSpPr>
          <p:nvPr/>
        </p:nvSpPr>
        <p:spPr>
          <a:xfrm>
            <a:off x="395536" y="49444"/>
            <a:ext cx="6912768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Capítulo 3 – Responsabilidades funcionales estatales en materia de seguridad operacional</a:t>
            </a:r>
            <a:endParaRPr lang="es-C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16494"/>
              </p:ext>
            </p:extLst>
          </p:nvPr>
        </p:nvGraphicFramePr>
        <p:xfrm>
          <a:off x="395536" y="1700808"/>
          <a:ext cx="8424936" cy="1628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936"/>
              </a:tblGrid>
              <a:tr h="600179">
                <a:tc>
                  <a:txBody>
                    <a:bodyPr/>
                    <a:lstStyle/>
                    <a:p>
                      <a:pPr marL="719138" indent="-719138" eaLnBrk="0" hangingPunct="0">
                        <a:buFont typeface="+mj-lt"/>
                        <a:buNone/>
                      </a:pPr>
                      <a:r>
                        <a:rPr lang="en-US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Generalidades</a:t>
                      </a:r>
                      <a:endParaRPr lang="en-GB" sz="28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8139">
                <a:tc>
                  <a:txBody>
                    <a:bodyPr/>
                    <a:lstStyle/>
                    <a:p>
                      <a:pPr marL="981075" indent="-981075"/>
                      <a:r>
                        <a:rPr lang="es-PE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  <a:r>
                        <a:rPr lang="es-PE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Aviación general internacional - Aviones</a:t>
                      </a:r>
                      <a:endParaRPr lang="en-US" sz="2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589"/>
          <p:cNvSpPr txBox="1">
            <a:spLocks/>
          </p:cNvSpPr>
          <p:nvPr/>
        </p:nvSpPr>
        <p:spPr>
          <a:xfrm>
            <a:off x="323528" y="44624"/>
            <a:ext cx="6696744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3000" b="1" dirty="0" smtClean="0">
                <a:solidFill>
                  <a:schemeClr val="bg2"/>
                </a:solidFill>
                <a:latin typeface="+mn-lt"/>
              </a:rPr>
              <a:t>Capítulo 4 – Sistema de gestión de la seguridad operacional</a:t>
            </a:r>
            <a:endParaRPr lang="es-CL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93207"/>
              </p:ext>
            </p:extLst>
          </p:nvPr>
        </p:nvGraphicFramePr>
        <p:xfrm>
          <a:off x="323528" y="1556792"/>
          <a:ext cx="8352928" cy="3299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8"/>
              </a:tblGrid>
              <a:tr h="814286">
                <a:tc>
                  <a:txBody>
                    <a:bodyPr/>
                    <a:lstStyle/>
                    <a:p>
                      <a:pPr marL="631825" indent="-631825" eaLnBrk="0" hangingPunct="0">
                        <a:buFont typeface="+mj-lt"/>
                        <a:buNone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5.1  Sistemas de recopilación y procesamiento de datos sobre seguridad operacional (bases de datos)</a:t>
                      </a:r>
                      <a:endParaRPr lang="en-GB" sz="24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717">
                <a:tc>
                  <a:txBody>
                    <a:bodyPr/>
                    <a:lstStyle/>
                    <a:p>
                      <a:pPr marL="631825" indent="-631825"/>
                      <a:r>
                        <a:rPr lang="es-PE" sz="24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5.2  Análisis de datos e información sobre seguridad operacional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3291">
                <a:tc>
                  <a:txBody>
                    <a:bodyPr/>
                    <a:lstStyle/>
                    <a:p>
                      <a:pPr marL="631825" indent="-631825" eaLnBrk="0" hangingPunct="0">
                        <a:buFont typeface="+mj-lt"/>
                        <a:buNone/>
                      </a:pPr>
                      <a:r>
                        <a:rPr lang="es-EC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5.3  Protección de datos e información sobre</a:t>
                      </a:r>
                      <a:r>
                        <a:rPr lang="es-EC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seguridad operacional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5187">
                <a:tc>
                  <a:txBody>
                    <a:bodyPr/>
                    <a:lstStyle/>
                    <a:p>
                      <a:pPr marL="631825" indent="-631825" eaLnBrk="0" hangingPunct="0">
                        <a:buFont typeface="+mj-lt"/>
                        <a:buNone/>
                      </a:pPr>
                      <a:r>
                        <a:rPr lang="es-EC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5.4  Compartición e intercambio de información sobre seguridad operacional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589"/>
          <p:cNvSpPr txBox="1">
            <a:spLocks/>
          </p:cNvSpPr>
          <p:nvPr/>
        </p:nvSpPr>
        <p:spPr>
          <a:xfrm>
            <a:off x="323528" y="44624"/>
            <a:ext cx="6624736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Capítulo 5 – Recopilación, análisis, protección, compartición e intercambio de datos e información sobre seguridad operacional</a:t>
            </a:r>
            <a:endParaRPr lang="es-C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28435"/>
              </p:ext>
            </p:extLst>
          </p:nvPr>
        </p:nvGraphicFramePr>
        <p:xfrm>
          <a:off x="395536" y="1556792"/>
          <a:ext cx="8352928" cy="3019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8"/>
              </a:tblGrid>
              <a:tr h="600179">
                <a:tc>
                  <a:txBody>
                    <a:bodyPr/>
                    <a:lstStyle/>
                    <a:p>
                      <a:pPr marL="1250950" indent="-1250950" eaLnBrk="0" hangingPunct="0">
                        <a:buFont typeface="+mj-lt"/>
                        <a:buNone/>
                      </a:pPr>
                      <a:r>
                        <a:rPr lang="en-US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Ape. 1.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Elementos críticos (CE) del Sistema estatal de supervision de la seguridad operacional</a:t>
                      </a:r>
                      <a:endParaRPr lang="en-GB" sz="28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8139">
                <a:tc>
                  <a:txBody>
                    <a:bodyPr/>
                    <a:lstStyle/>
                    <a:p>
                      <a:pPr marL="1344613" indent="-1344613"/>
                      <a:r>
                        <a:rPr lang="es-PE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Ape. 2.   </a:t>
                      </a:r>
                      <a:r>
                        <a:rPr lang="es-PE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Marco para un sistema de gestión de la seguridad operacional (SMS)</a:t>
                      </a:r>
                      <a:endParaRPr lang="en-US" sz="2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8139">
                <a:tc>
                  <a:txBody>
                    <a:bodyPr/>
                    <a:lstStyle/>
                    <a:p>
                      <a:pPr marL="1344613" indent="-1344613" eaLnBrk="0" hangingPunct="0">
                        <a:buFont typeface="+mj-lt"/>
                        <a:buNone/>
                      </a:pPr>
                      <a:r>
                        <a:rPr lang="es-EC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Ape. 3.   </a:t>
                      </a:r>
                      <a:r>
                        <a:rPr lang="es-EC" sz="2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Principios para la aplicación de datos e información sobre seguridad operacional</a:t>
                      </a:r>
                      <a:endParaRPr lang="en-US" sz="2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589"/>
          <p:cNvSpPr txBox="1">
            <a:spLocks/>
          </p:cNvSpPr>
          <p:nvPr/>
        </p:nvSpPr>
        <p:spPr>
          <a:xfrm>
            <a:off x="323528" y="49444"/>
            <a:ext cx="6768752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3000" b="1" dirty="0" smtClean="0">
                <a:solidFill>
                  <a:schemeClr val="bg2"/>
                </a:solidFill>
                <a:latin typeface="+mn-lt"/>
              </a:rPr>
              <a:t>Apéndices del Anexo 19, Segunda edición</a:t>
            </a:r>
            <a:endParaRPr lang="es-CL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PQs para la gestión de la seguridad operacional (SSP/SMS)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92787"/>
              </p:ext>
            </p:extLst>
          </p:nvPr>
        </p:nvGraphicFramePr>
        <p:xfrm>
          <a:off x="2460104" y="1484784"/>
          <a:ext cx="4344144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91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/>
                        <a:t>Areas de auditoría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/>
                        <a:t># PQ</a:t>
                      </a:r>
                      <a:endParaRPr lang="en-CA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LEG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04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ORG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13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PEL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11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OPS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AIR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31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AIG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03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ANS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09 (08)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AGA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/>
                        <a:t>10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/>
                        <a:t>Total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 smtClean="0"/>
                        <a:t>91 (90)</a:t>
                      </a:r>
                      <a:endParaRPr lang="en-C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01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5" y="1429035"/>
            <a:ext cx="7307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Enmienda 1 al Anexo 19</a:t>
            </a:r>
          </a:p>
          <a:p>
            <a:pPr lvl="0"/>
            <a:r>
              <a:rPr lang="es-EC" sz="3000" b="1" dirty="0" smtClean="0">
                <a:solidFill>
                  <a:schemeClr val="accent1">
                    <a:lumMod val="50000"/>
                  </a:schemeClr>
                </a:solidFill>
              </a:rPr>
              <a:t>(Anexo 19, Segunda edición)</a:t>
            </a: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619945" y="2845385"/>
            <a:ext cx="73070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dirty="0" smtClean="0">
                <a:solidFill>
                  <a:srgbClr val="FF0000"/>
                </a:solidFill>
              </a:rPr>
              <a:t>Gestión de la seguridad operacional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tx1"/>
                </a:solidFill>
                <a:effectLst/>
              </a:rPr>
              <a:t>LEG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37786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360040">
                <a:tc>
                  <a:txBody>
                    <a:bodyPr/>
                    <a:lstStyle/>
                    <a:p>
                      <a:pPr marL="59055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PQ</a:t>
                      </a:r>
                    </a:p>
                    <a:p>
                      <a:pPr marL="59055" marR="0" algn="ctr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Num.</a:t>
                      </a:r>
                      <a:endParaRPr lang="en-CA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38735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Pregunta del protocolo</a:t>
                      </a:r>
                      <a:endParaRPr lang="en-CA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11125" algn="ctr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Orientación para el examen de pruebas</a:t>
                      </a:r>
                      <a:endParaRPr lang="en-CA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Referencia OACI</a:t>
                      </a:r>
                      <a:endParaRPr lang="en-CA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</a:t>
                      </a:r>
                      <a:endParaRPr lang="en-CA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97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1 .016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b="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b="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 de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pode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cuen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ad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coo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P?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ha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en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e,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o: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0193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y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dad, en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p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2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 </a:t>
                      </a:r>
                      <a:r>
                        <a:rPr lang="es-ES_tradnl" sz="1100" b="0" spc="-2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2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odo su 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ón,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cep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100" b="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del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o;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en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hu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anos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684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del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en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f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98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apod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P;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4)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en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eedor de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ope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b="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apod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100" b="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P; y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112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5)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odos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</a:t>
                      </a:r>
                      <a:r>
                        <a:rPr lang="es-ES_tradnl" sz="1100" b="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 Es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4.4.3 </a:t>
                      </a:r>
                      <a:r>
                        <a:rPr lang="es-ES_tradnl" sz="1100" b="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b="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b="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b="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CA" sz="11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855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tx1"/>
                </a:solidFill>
                <a:effectLst/>
              </a:rPr>
              <a:t>LEG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977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1904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1 .020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2415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 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096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 co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873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bado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4.4.3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 8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 4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157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tx1"/>
                </a:solidFill>
                <a:effectLst/>
              </a:rPr>
              <a:t>LEG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681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1 .022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ha co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4.4.3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885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tx1"/>
                </a:solidFill>
                <a:effectLst/>
              </a:rPr>
              <a:t>LEG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340768"/>
          <a:ext cx="8229600" cy="48820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4358167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1 .056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abo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conex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1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en: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4541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os,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e;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5875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cua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eb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abo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entos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8382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con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equ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que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un SMS,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 co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pa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175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no</a:t>
                      </a:r>
                      <a:r>
                        <a:rPr lang="es-ES_tradnl" sz="11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2418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1.4,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B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4.4.10,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 2,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7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10332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01610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2 .052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5303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pue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3716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4,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 1,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1, 1.1 d)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38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19568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924299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2 .107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48005" algn="just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40335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ha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en SSP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334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 por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ad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n,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nda,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 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7620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rí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3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116;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4.052;</a:t>
                      </a:r>
                      <a:r>
                        <a:rPr lang="fr-CA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CA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5.048;</a:t>
                      </a:r>
                      <a:r>
                        <a:rPr lang="fr-CA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CA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5.486;</a:t>
                      </a:r>
                      <a:r>
                        <a:rPr lang="fr-CA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CA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6.124;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7.066; y</a:t>
                      </a:r>
                      <a:r>
                        <a:rPr lang="fr-CA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AG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fr-CA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CA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8.052.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35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2060848"/>
          <a:ext cx="8229600" cy="977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961650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2 .301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049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apod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un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ad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30860" algn="just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88265" algn="just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apod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8575" algn="just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e, que 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apod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4.2.7;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.2.8;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4.4.3 a)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117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19729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940160">
                <a:tc>
                  <a:txBody>
                    <a:bodyPr/>
                    <a:lstStyle/>
                    <a:p>
                      <a:pPr marL="59055" marR="0">
                        <a:lnSpc>
                          <a:spcPts val="12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2 .303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e,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3144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nda,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y docu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8636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381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 co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.e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2890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4.4.3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487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16463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618944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2 .305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un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889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con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nuo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5113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ad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o 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coo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un 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o 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81280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ad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4.4.3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070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55800"/>
          <a:ext cx="8229600" cy="1473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448719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2 .307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Si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3591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un 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SSP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398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P,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096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111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7178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acena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3398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4.2.10;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4.4.3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608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589"/>
          <p:cNvSpPr txBox="1">
            <a:spLocks/>
          </p:cNvSpPr>
          <p:nvPr/>
        </p:nvSpPr>
        <p:spPr>
          <a:xfrm>
            <a:off x="467544" y="188640"/>
            <a:ext cx="6768752" cy="855306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GB" sz="2520" b="1" dirty="0" smtClean="0">
                <a:solidFill>
                  <a:schemeClr val="bg2"/>
                </a:solidFill>
                <a:latin typeface="+mn-lt"/>
              </a:rPr>
              <a:t>Enmienda 1 al Anexo 19</a:t>
            </a:r>
          </a:p>
          <a:p>
            <a:pPr defTabSz="148133">
              <a:defRPr sz="4608"/>
            </a:pPr>
            <a:r>
              <a:rPr lang="en-GB" sz="2520" b="1" dirty="0" smtClean="0">
                <a:solidFill>
                  <a:schemeClr val="bg2"/>
                </a:solidFill>
                <a:latin typeface="+mn-lt"/>
              </a:rPr>
              <a:t>(Anexo 19, Segunda edición)</a:t>
            </a:r>
            <a:r>
              <a:rPr lang="en-GB" sz="2160" b="1" dirty="0" smtClean="0">
                <a:solidFill>
                  <a:schemeClr val="bg2"/>
                </a:solidFill>
                <a:latin typeface="+mn-lt"/>
              </a:rPr>
              <a:t>   </a:t>
            </a:r>
            <a:endParaRPr lang="en-GB" sz="2160" b="1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43590"/>
              </p:ext>
            </p:extLst>
          </p:nvPr>
        </p:nvGraphicFramePr>
        <p:xfrm>
          <a:off x="0" y="1814822"/>
          <a:ext cx="9144000" cy="384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82"/>
                <a:gridCol w="2936486"/>
                <a:gridCol w="2952328"/>
                <a:gridCol w="1907704"/>
              </a:tblGrid>
              <a:tr h="920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Enmienda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Origen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Tema </a:t>
                      </a:r>
                      <a:r>
                        <a:rPr lang="en-GB" sz="1600" dirty="0">
                          <a:effectLst/>
                        </a:rPr>
                        <a:t>(s)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Adoptada/Aprobada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Surtió efecto</a:t>
                      </a:r>
                      <a:endParaRPr lang="en-GB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Aplicable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Primera reunión del Grupo de expertos sobre gestión de la seguridad operacional (SMP/1) y</a:t>
                      </a:r>
                    </a:p>
                    <a:p>
                      <a:pPr algn="l"/>
                      <a:r>
                        <a:rPr lang="es-PE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14ª reunión del Grupo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trabajo plenario del Grupo de expertos sobre aeronavegabilidad</a:t>
                      </a:r>
                    </a:p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(AIRP/WG/WHL/14) y el Grupo especial sobre protección de la</a:t>
                      </a:r>
                    </a:p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información sobre seguridad operacional </a:t>
                      </a:r>
                      <a:r>
                        <a:rPr lang="es-PE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(SIP TF), en lo que</a:t>
                      </a:r>
                    </a:p>
                    <a:p>
                      <a:pPr algn="l"/>
                      <a:r>
                        <a:rPr lang="es-PE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respecta a la gestión de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seguridad operacional.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</a:rPr>
                        <a:t>La enmienda se refiere a la e</a:t>
                      </a:r>
                      <a:r>
                        <a:rPr lang="es-PE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laboración ulterior de disposiciones sobre gestión de la seguridad operacional y extensión de las disposiciones sobre los sistemas de gestión de la seguridad operacional (SMS) a organizaciones responsables del diseño de tipo y/o la fabricación de motores y hélices.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 </a:t>
                      </a:r>
                      <a:r>
                        <a:rPr lang="en-GB" sz="1600" dirty="0" smtClean="0">
                          <a:effectLst/>
                        </a:rPr>
                        <a:t>Marzo </a:t>
                      </a:r>
                      <a:r>
                        <a:rPr lang="en-GB" sz="1600" dirty="0">
                          <a:effectLst/>
                        </a:rPr>
                        <a:t>2016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 </a:t>
                      </a:r>
                      <a:r>
                        <a:rPr lang="en-GB" sz="1600" dirty="0" smtClean="0">
                          <a:effectLst/>
                        </a:rPr>
                        <a:t>Julio </a:t>
                      </a:r>
                      <a:r>
                        <a:rPr lang="en-GB" sz="1600" dirty="0">
                          <a:effectLst/>
                        </a:rPr>
                        <a:t>2016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 </a:t>
                      </a:r>
                      <a:r>
                        <a:rPr lang="en-GB" sz="1600" dirty="0" smtClean="0">
                          <a:effectLst/>
                        </a:rPr>
                        <a:t>Noviembre </a:t>
                      </a: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236296" y="3284984"/>
            <a:ext cx="1728192" cy="271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7668344" y="2348880"/>
            <a:ext cx="10801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621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17917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761942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2 .309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096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6068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én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SSP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39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han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ades y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sup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1.2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4.4.5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707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2132856"/>
          <a:ext cx="8229600" cy="16568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629310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2 .311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y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7653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po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2702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cohe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3398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 o una au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9949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3.1.1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683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.2.4;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4.4.5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 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 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84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13081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286363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2 .313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860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217170" algn="just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1595" algn="just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o 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ab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po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0005" algn="just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78740" algn="just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27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 una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0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21948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215834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2 .315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906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P)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de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7112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ceso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5049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con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onda.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 son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524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4.4.12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4.4.16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10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13091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28736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2 .317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318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P,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cua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da,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 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 no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4.4.12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4.4.16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980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75868"/>
          <a:ext cx="8229600" cy="13091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128736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16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 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cas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479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os, b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eb, 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86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0000"/>
                </a:solidFill>
                <a:effectLst/>
              </a:rPr>
              <a:t>ORG</a:t>
            </a:r>
            <a:endParaRPr lang="es-PE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66884"/>
          <a:ext cx="8229600" cy="27142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510"/>
                <a:gridCol w="2867465"/>
                <a:gridCol w="2507783"/>
                <a:gridCol w="1506793"/>
                <a:gridCol w="793049"/>
              </a:tblGrid>
              <a:tr h="2669140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2 .321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onada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588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sus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873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ha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pa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794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onada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an: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0226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docu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096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p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 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cu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 co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xos.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3208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ha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co</a:t>
                      </a:r>
                      <a:r>
                        <a:rPr lang="es-ES_tradnl" sz="11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cac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ndus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4.2.41;</a:t>
                      </a:r>
                      <a:r>
                        <a:rPr lang="es-ES_tradnl" sz="11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1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4.4.19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1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1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48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9124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12477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3 .116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en 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209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SMS, 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que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 SSP?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0345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 concu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743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350169"/>
          <a:ext cx="8229600" cy="45719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65070"/>
                <a:gridCol w="1448874"/>
                <a:gridCol w="793718"/>
              </a:tblGrid>
              <a:tr h="4571934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3 .768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54356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7053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92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una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13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onda,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100330" lvl="0" indent="-34290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endo 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100330" lvl="0" indent="-34290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 y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100330" lvl="0" indent="-34290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cuada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SMS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7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1473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229367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3 .901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5461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6256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al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SMS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o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9593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n?.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175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19,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4, 4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1.1.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3.1.3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1.1;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252220">
                        <a:lnSpc>
                          <a:spcPts val="12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56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78056"/>
              </p:ext>
            </p:extLst>
          </p:nvPr>
        </p:nvGraphicFramePr>
        <p:xfrm>
          <a:off x="467545" y="1628800"/>
          <a:ext cx="8237068" cy="3534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068"/>
              </a:tblGrid>
              <a:tr h="597408">
                <a:tc>
                  <a:txBody>
                    <a:bodyPr/>
                    <a:lstStyle/>
                    <a:p>
                      <a:pPr marL="355600" indent="-355600" eaLnBrk="0" hangingPunct="0">
                        <a:buFont typeface="+mj-lt"/>
                        <a:buAutoNum type="arabicPeriod"/>
                      </a:pPr>
                      <a:r>
                        <a:rPr lang="en-GB" sz="2400" b="0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Integración del marco SSP con los </a:t>
                      </a:r>
                      <a:r>
                        <a:rPr lang="en-GB" sz="2400" b="0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CE</a:t>
                      </a:r>
                      <a:endParaRPr lang="en-GB" sz="2400" b="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marL="355600" indent="-355600" eaLnBrk="0" hangingPunct="0">
                        <a:buFont typeface="+mj-lt"/>
                        <a:buAutoNum type="arabicPeriod" startAt="2"/>
                      </a:pPr>
                      <a:r>
                        <a:rPr lang="en-GB" sz="2400" b="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Mejora en las disposiciones del SMS</a:t>
                      </a:r>
                      <a:endParaRPr lang="en-GB" sz="2400" b="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5088">
                <a:tc>
                  <a:txBody>
                    <a:bodyPr/>
                    <a:lstStyle/>
                    <a:p>
                      <a:pPr marL="355600" indent="-355600" eaLnBrk="0" hangingPunct="0">
                        <a:buFont typeface="+mj-lt"/>
                        <a:buAutoNum type="arabicPeriod" startAt="3"/>
                      </a:pPr>
                      <a:r>
                        <a:rPr lang="en-GB" sz="2400" b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GB" sz="24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xtensión del SMS a las organizaciones responsables del diseño de tipo y/o fabricación de motores y helices</a:t>
                      </a:r>
                      <a:endParaRPr lang="en-GB" sz="2400" b="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4277">
                <a:tc>
                  <a:txBody>
                    <a:bodyPr/>
                    <a:lstStyle/>
                    <a:p>
                      <a:pPr marL="355600" indent="-355600" eaLnBrk="0" hangingPunct="0">
                        <a:buFont typeface="+mj-lt"/>
                        <a:buAutoNum type="arabicPeriod" startAt="4"/>
                      </a:pPr>
                      <a:r>
                        <a:rPr lang="en-GB" sz="2400" b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Actualizaciones de las disposiciones para la protección de los datos de seguridad operacional,</a:t>
                      </a:r>
                      <a:r>
                        <a:rPr lang="en-GB" sz="2400" b="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información de seguridad </a:t>
                      </a:r>
                      <a:r>
                        <a:rPr lang="en-GB" sz="2400" b="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operacional </a:t>
                      </a:r>
                      <a:r>
                        <a:rPr lang="en-GB" sz="2400" b="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 fuentes relacionados</a:t>
                      </a:r>
                      <a:endParaRPr lang="en-GB" sz="2400" b="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Shape 589"/>
          <p:cNvSpPr txBox="1">
            <a:spLocks/>
          </p:cNvSpPr>
          <p:nvPr/>
        </p:nvSpPr>
        <p:spPr>
          <a:xfrm>
            <a:off x="107504" y="140635"/>
            <a:ext cx="7416824" cy="912101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GB" sz="2400" b="1" dirty="0" smtClean="0">
                <a:solidFill>
                  <a:schemeClr val="bg1"/>
                </a:solidFill>
              </a:rPr>
              <a:t>Enmienda 1 al Anexo 19</a:t>
            </a:r>
          </a:p>
          <a:p>
            <a:pPr defTabSz="148133">
              <a:defRPr sz="4608"/>
            </a:pPr>
            <a:r>
              <a:rPr lang="en-GB" sz="2400" b="1" dirty="0" smtClean="0">
                <a:solidFill>
                  <a:schemeClr val="bg1"/>
                </a:solidFill>
              </a:rPr>
              <a:t>(Anexo 19, Segunda edición) 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45224"/>
            <a:ext cx="7772400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68288" indent="-268288" algn="just">
              <a:buFont typeface="Wingdings" panose="05000000000000000000" pitchFamily="2" charset="2"/>
              <a:buChar char="ü"/>
            </a:pPr>
            <a:r>
              <a:rPr lang="es-EC" sz="1400" dirty="0" smtClean="0">
                <a:effectLst/>
                <a:latin typeface="Arial" pitchFamily="34" charset="0"/>
                <a:cs typeface="Arial" pitchFamily="34" charset="0"/>
              </a:rPr>
              <a:t>SSP: Programa estatal de seguridad operacional</a:t>
            </a:r>
            <a:endParaRPr lang="en-US" sz="1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effectLst/>
                <a:latin typeface="Arial" pitchFamily="34" charset="0"/>
                <a:cs typeface="Arial" pitchFamily="34" charset="0"/>
              </a:rPr>
              <a:t>CE:</a:t>
            </a:r>
            <a: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  <a:t> Elementos críticos</a:t>
            </a:r>
          </a:p>
          <a:p>
            <a:pPr marL="268288" indent="-268288" algn="just">
              <a:buFont typeface="Wingdings" panose="05000000000000000000" pitchFamily="2" charset="2"/>
              <a:buChar char="ü"/>
            </a:pPr>
            <a:r>
              <a:rPr lang="es-EC" sz="1400" dirty="0" smtClean="0">
                <a:effectLst/>
                <a:latin typeface="Arial" pitchFamily="34" charset="0"/>
                <a:cs typeface="Arial" pitchFamily="34" charset="0"/>
              </a:rPr>
              <a:t>SMS:</a:t>
            </a:r>
            <a:r>
              <a:rPr lang="es-EC" sz="1400" b="0" dirty="0" smtClean="0">
                <a:effectLst/>
                <a:latin typeface="Arial" pitchFamily="34" charset="0"/>
                <a:cs typeface="Arial" pitchFamily="34" charset="0"/>
              </a:rPr>
              <a:t> Sistema de gestión de la seguridad operacional</a:t>
            </a:r>
          </a:p>
        </p:txBody>
      </p:sp>
    </p:spTree>
    <p:extLst>
      <p:ext uri="{BB962C8B-B14F-4D97-AF65-F5344CB8AC3E}">
        <p14:creationId xmlns:p14="http://schemas.microsoft.com/office/powerpoint/2010/main" val="15901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1775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685069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3 .903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un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441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415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SMS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xa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de: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73735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s;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57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3 .905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6667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1272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4.4.19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649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11273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1273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3 .907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9779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7335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557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4.4.11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08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2132856"/>
          <a:ext cx="8229600" cy="12251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225190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3 .931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635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06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28800"/>
          <a:ext cx="8229600" cy="3082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301970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3 .933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53340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637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son: 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891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016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26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541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927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27903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79030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3 .935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208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922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508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0510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un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4.2.23;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624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3 .937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410845" algn="just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03835" algn="just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ás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en cuan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66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F0"/>
                </a:solidFill>
                <a:effectLst/>
              </a:rPr>
              <a:t>PEL</a:t>
            </a:r>
            <a:endParaRPr lang="es-PE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8102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77963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3 .939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ba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ná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12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977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3933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4 .052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3114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SSP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el 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225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580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520" y="1397342"/>
          <a:ext cx="8712968" cy="4836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6972"/>
                <a:gridCol w="2581380"/>
                <a:gridCol w="3110166"/>
                <a:gridCol w="1594113"/>
                <a:gridCol w="840337"/>
              </a:tblGrid>
              <a:tr h="471328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4 .501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que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he</a:t>
                      </a:r>
                      <a:r>
                        <a:rPr lang="es-ES_tradnl" sz="100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có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un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q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5811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e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en 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000" spc="-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pénd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xo 1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96265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 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1.1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co</a:t>
                      </a:r>
                      <a:r>
                        <a:rPr lang="es-ES_tradnl" sz="1000" spc="-1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191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1.2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cu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4132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1.3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1.4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1.5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ocu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4389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2.1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034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 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8643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3.2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3.3 M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nua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 Pro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54050" algn="just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365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CA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3.1.3 b</a:t>
                      </a:r>
                      <a:r>
                        <a:rPr lang="en-CA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4.1.1;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6807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4.1.3; </a:t>
                      </a: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p. 2</a:t>
                      </a:r>
                      <a:r>
                        <a:rPr lang="en-CA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73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2275"/>
              </p:ext>
            </p:extLst>
          </p:nvPr>
        </p:nvGraphicFramePr>
        <p:xfrm>
          <a:off x="395536" y="1844824"/>
          <a:ext cx="8352928" cy="600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8"/>
              </a:tblGrid>
              <a:tr h="600179">
                <a:tc>
                  <a:txBody>
                    <a:bodyPr/>
                    <a:lstStyle/>
                    <a:p>
                      <a:pPr marL="719138" indent="-719138" eaLnBrk="0" hangingPunct="0">
                        <a:buFont typeface="+mj-lt"/>
                        <a:buNone/>
                      </a:pPr>
                      <a:r>
                        <a:rPr lang="en-US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Capítulo 1: 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Definiciones</a:t>
                      </a:r>
                      <a:endParaRPr lang="en-GB" sz="28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589"/>
          <p:cNvSpPr txBox="1">
            <a:spLocks/>
          </p:cNvSpPr>
          <p:nvPr/>
        </p:nvSpPr>
        <p:spPr>
          <a:xfrm>
            <a:off x="323528" y="121452"/>
            <a:ext cx="6912768" cy="1003292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3000" b="1" dirty="0" smtClean="0">
                <a:solidFill>
                  <a:schemeClr val="bg2"/>
                </a:solidFill>
                <a:latin typeface="+mn-lt"/>
              </a:rPr>
              <a:t>Anexo 19, Segunda edición</a:t>
            </a:r>
            <a:endParaRPr lang="es-CL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28800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4 .503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un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0477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caz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0355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exá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enes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4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4 .505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5176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aé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334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4.4.19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4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9232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23219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4 .507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4099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SMS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6205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4.4.11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998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71081">
                <a:tc>
                  <a:txBody>
                    <a:bodyPr/>
                    <a:lstStyle/>
                    <a:p>
                      <a:pPr marL="59055" marR="0">
                        <a:lnSpc>
                          <a:spcPts val="12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4 .509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463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aé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9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2533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438205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4 .511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1211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922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 de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3848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508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tas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3208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778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un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4.2.23;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14 b)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05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484784"/>
          <a:ext cx="8229600" cy="37489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3748974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4 .513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 algn="just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5814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exp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271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6355" algn="just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una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7178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os,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nda,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9748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aé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ado,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 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 y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604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cuada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6515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382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4 .455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7302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en cuan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27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FFC000"/>
                </a:solidFill>
                <a:effectLst/>
              </a:rPr>
              <a:t>OPS</a:t>
            </a:r>
            <a:endParaRPr lang="es-PE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4 .457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ba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6477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ná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 ca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unda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9969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4.2.36, 4.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.37, 4.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4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8102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77963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5 .048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SSP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onda,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64706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70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5 .381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un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2987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 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536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8184"/>
              </p:ext>
            </p:extLst>
          </p:nvPr>
        </p:nvGraphicFramePr>
        <p:xfrm>
          <a:off x="395536" y="1767064"/>
          <a:ext cx="8352928" cy="2670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8"/>
              </a:tblGrid>
              <a:tr h="600179">
                <a:tc>
                  <a:txBody>
                    <a:bodyPr/>
                    <a:lstStyle/>
                    <a:p>
                      <a:pPr marL="719138" indent="-719138" eaLnBrk="0" hangingPunct="0">
                        <a:buFont typeface="+mj-lt"/>
                        <a:buNone/>
                      </a:pPr>
                      <a:r>
                        <a:rPr lang="en-US" sz="28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Capítulo 2: 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Aplicación</a:t>
                      </a:r>
                    </a:p>
                    <a:p>
                      <a:pPr marL="719138" indent="-719138" eaLnBrk="0" hangingPunct="0">
                        <a:buFont typeface="+mj-lt"/>
                        <a:buNone/>
                      </a:pPr>
                      <a:endParaRPr lang="es-EC" sz="2800" b="0" i="0" u="none" strike="noStrike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eaLnBrk="0" hangingPunct="0">
                        <a:buFont typeface="+mj-lt"/>
                        <a:buNone/>
                      </a:pPr>
                      <a:r>
                        <a:rPr lang="es-EC" sz="28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Las normas y métodos recomendados de este </a:t>
                      </a:r>
                      <a:r>
                        <a:rPr lang="es-EC" sz="28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Anexo</a:t>
                      </a:r>
                      <a:r>
                        <a:rPr lang="es-EC" sz="2800" b="0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 aplicarán a </a:t>
                      </a:r>
                      <a:r>
                        <a:rPr lang="es-EC" sz="2800" b="1" i="0" u="none" strike="noStrike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las funciones de la seguridad operacional que atañen, o sirven de apoyo directo, a la operación segura de la aeronave</a:t>
                      </a:r>
                      <a:endParaRPr lang="en-GB" sz="28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hape 589"/>
          <p:cNvSpPr txBox="1">
            <a:spLocks/>
          </p:cNvSpPr>
          <p:nvPr/>
        </p:nvSpPr>
        <p:spPr>
          <a:xfrm>
            <a:off x="323528" y="121452"/>
            <a:ext cx="6912768" cy="1003292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3000" b="1" dirty="0" smtClean="0">
                <a:solidFill>
                  <a:schemeClr val="bg2"/>
                </a:solidFill>
                <a:latin typeface="+mn-lt"/>
              </a:rPr>
              <a:t>Anexo 19, Segunda edición</a:t>
            </a:r>
            <a:endParaRPr lang="es-CL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6105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61050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5 .382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AM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192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856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975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3312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5 .383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SMS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03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 se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4.4.11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638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28800"/>
          <a:ext cx="8229600" cy="998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71081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5 .384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399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4099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AMO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89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18352"/>
          <a:ext cx="8229600" cy="2458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343675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5 .385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 lo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2954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SP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225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6893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5410">
                        <a:lnSpc>
                          <a:spcPts val="12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041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28800"/>
          <a:ext cx="8229600" cy="23246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311330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5 .386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7876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033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943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8224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han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3779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MO, 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 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un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4.2.23;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8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556792"/>
          <a:ext cx="8229600" cy="37566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3547023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5 .387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147320" algn="just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77470" algn="just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08280" algn="just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53340" algn="just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una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4257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MO,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096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 y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onado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652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651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 y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MO;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2926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207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6667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cuada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SMS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50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96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17848">
                <a:tc>
                  <a:txBody>
                    <a:bodyPr/>
                    <a:lstStyle/>
                    <a:p>
                      <a:pPr marL="59055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5 .455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5016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 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2890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cua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80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03792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5 .457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ba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272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 en el aná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4.2.36, 4.2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37, 4.4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5 .486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3114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SSP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el 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90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985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59145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970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de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eño?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175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19, 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4.1.1.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3.1.3 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4.1.1,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04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96299"/>
              </p:ext>
            </p:extLst>
          </p:nvPr>
        </p:nvGraphicFramePr>
        <p:xfrm>
          <a:off x="257913" y="2708920"/>
          <a:ext cx="863456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4567"/>
              </a:tblGrid>
              <a:tr h="1645920">
                <a:tc>
                  <a:txBody>
                    <a:bodyPr/>
                    <a:lstStyle/>
                    <a:p>
                      <a:pPr marL="0" indent="0" algn="just" eaLnBrk="0" hangingPunct="0">
                        <a:buFont typeface="+mj-lt"/>
                        <a:buNone/>
                      </a:pPr>
                      <a:r>
                        <a:rPr lang="en-US" sz="2800" b="0" i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Nota 1.- </a:t>
                      </a:r>
                      <a:r>
                        <a:rPr lang="en-US" sz="2800" b="1" i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Los elementos críticos (CE</a:t>
                      </a:r>
                      <a:r>
                        <a:rPr lang="en-US" sz="2800" b="0" i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del sistema estatal de supervisión de la seguridad operacional (SSO) del Apéndice 1 </a:t>
                      </a:r>
                      <a:r>
                        <a:rPr lang="en-US" sz="2800" b="1" i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constituyen el fundamento de un SSP</a:t>
                      </a:r>
                      <a:r>
                        <a:rPr lang="en-US" sz="2800" b="0" i="1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54864" marB="5486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Shape 589"/>
          <p:cNvSpPr txBox="1">
            <a:spLocks/>
          </p:cNvSpPr>
          <p:nvPr/>
        </p:nvSpPr>
        <p:spPr>
          <a:xfrm>
            <a:off x="251520" y="1345588"/>
            <a:ext cx="8640960" cy="114730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2800" b="1" dirty="0" smtClean="0">
                <a:solidFill>
                  <a:schemeClr val="bg2"/>
                </a:solidFill>
                <a:latin typeface="+mn-lt"/>
              </a:rPr>
              <a:t>Capítulo 3 – Responsabilidades funcionales estatales en materia de seguridad operacional</a:t>
            </a:r>
            <a:endParaRPr lang="es-CL" sz="2800" b="1" dirty="0">
              <a:solidFill>
                <a:srgbClr val="FFFF00"/>
              </a:solidFill>
            </a:endParaRPr>
          </a:p>
        </p:txBody>
      </p:sp>
      <p:sp>
        <p:nvSpPr>
          <p:cNvPr id="4" name="Shape 589"/>
          <p:cNvSpPr txBox="1">
            <a:spLocks/>
          </p:cNvSpPr>
          <p:nvPr/>
        </p:nvSpPr>
        <p:spPr>
          <a:xfrm>
            <a:off x="323528" y="121452"/>
            <a:ext cx="6912768" cy="1003292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n-US" sz="3000" b="1" dirty="0" smtClean="0">
                <a:solidFill>
                  <a:schemeClr val="bg2"/>
                </a:solidFill>
                <a:latin typeface="+mn-lt"/>
              </a:rPr>
              <a:t>Anexo 19, Segunda edición</a:t>
            </a:r>
            <a:endParaRPr lang="es-CL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9232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23219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un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0477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enes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949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192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4.4.19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43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96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11283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6446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SMS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03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414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4.4.11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358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998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71081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463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6223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483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25440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51602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46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eño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225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7018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7272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rí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541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caz.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716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27344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734447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208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3337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239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3848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dis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508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 cu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7843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un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4.2.23;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355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28800"/>
          <a:ext cx="8229600" cy="4046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3906524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2258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70535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92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una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94640">
                        <a:lnSpc>
                          <a:spcPts val="127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1971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decua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651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 y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3053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207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cuada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8577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10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10891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089124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5 .709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5905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2573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que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66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5 .710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ba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556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ñ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sob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487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1305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3312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29845" algn="just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175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que 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3175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19, 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4.1.1.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3.1.3 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4.1.1,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4.1.6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252220">
                        <a:lnSpc>
                          <a:spcPts val="126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140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hsfiles.com/es/wp-content/gallery/paraguas-duo-rojo-recto/paraguas-duo-red-00b.jpg"/>
          <p:cNvPicPr>
            <a:picLocks noChangeAspect="1" noChangeArrowheads="1"/>
          </p:cNvPicPr>
          <p:nvPr/>
        </p:nvPicPr>
        <p:blipFill>
          <a:blip r:embed="rId3" cstate="print"/>
          <a:srcRect l="1899" t="8992" r="1899"/>
          <a:stretch>
            <a:fillRect/>
          </a:stretch>
        </p:blipFill>
        <p:spPr bwMode="auto">
          <a:xfrm>
            <a:off x="395536" y="1340768"/>
            <a:ext cx="8424936" cy="40324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rot="16200000">
            <a:off x="1210729" y="5062083"/>
            <a:ext cx="240026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60" b="1" dirty="0" smtClean="0">
                <a:solidFill>
                  <a:schemeClr val="bg1"/>
                </a:solidFill>
              </a:rPr>
              <a:t>LEGISLATION</a:t>
            </a:r>
            <a:endParaRPr lang="es-EC" sz="126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1932607" y="5062081"/>
            <a:ext cx="24002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60" b="1" dirty="0" smtClean="0">
                <a:solidFill>
                  <a:schemeClr val="bg1"/>
                </a:solidFill>
              </a:rPr>
              <a:t>REGULATIONS</a:t>
            </a:r>
            <a:endParaRPr lang="es-EC" sz="126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2650888" y="5062081"/>
            <a:ext cx="24002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60" b="1" dirty="0" smtClean="0">
                <a:solidFill>
                  <a:schemeClr val="bg1"/>
                </a:solidFill>
              </a:rPr>
              <a:t>ORGANIZATION</a:t>
            </a:r>
            <a:endParaRPr lang="es-EC" sz="126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5456034" y="5113736"/>
            <a:ext cx="2321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 smtClean="0">
                <a:solidFill>
                  <a:schemeClr val="bg1"/>
                </a:solidFill>
              </a:rPr>
              <a:t>SURVEILLANCE 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11760" y="177281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Integración de las responsabilidades</a:t>
            </a:r>
            <a:endParaRPr lang="es-EC" sz="6000" b="1" dirty="0">
              <a:solidFill>
                <a:schemeClr val="bg1"/>
              </a:solidFill>
            </a:endParaRPr>
          </a:p>
        </p:txBody>
      </p:sp>
      <p:sp>
        <p:nvSpPr>
          <p:cNvPr id="17" name="Shape 589"/>
          <p:cNvSpPr txBox="1">
            <a:spLocks/>
          </p:cNvSpPr>
          <p:nvPr/>
        </p:nvSpPr>
        <p:spPr>
          <a:xfrm>
            <a:off x="35496" y="188640"/>
            <a:ext cx="7491051" cy="764786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s-CL" sz="2400" b="1" dirty="0" smtClean="0">
                <a:solidFill>
                  <a:schemeClr val="bg1"/>
                </a:solidFill>
              </a:rPr>
              <a:t>      </a:t>
            </a:r>
            <a:r>
              <a:rPr lang="es-CL" sz="1800" b="1" dirty="0" smtClean="0">
                <a:solidFill>
                  <a:schemeClr val="bg1"/>
                </a:solidFill>
              </a:rPr>
              <a:t>RESPONSABILIDADES FUNCIONALES ESTATALES EN MATERIA DE GESTIÓN DE LA SEGURIDAD OPERACIONAL</a:t>
            </a:r>
            <a:endParaRPr lang="es-CL" sz="1800" b="1" dirty="0">
              <a:solidFill>
                <a:schemeClr val="bg1"/>
              </a:solidFill>
            </a:endParaRPr>
          </a:p>
        </p:txBody>
      </p:sp>
      <p:sp>
        <p:nvSpPr>
          <p:cNvPr id="16" name="Freeform 13"/>
          <p:cNvSpPr/>
          <p:nvPr/>
        </p:nvSpPr>
        <p:spPr>
          <a:xfrm>
            <a:off x="5220072" y="3284984"/>
            <a:ext cx="1872208" cy="1872208"/>
          </a:xfrm>
          <a:custGeom>
            <a:avLst/>
            <a:gdLst>
              <a:gd name="connsiteX0" fmla="*/ 0 w 1667128"/>
              <a:gd name="connsiteY0" fmla="*/ 136386 h 818298"/>
              <a:gd name="connsiteX1" fmla="*/ 39947 w 1667128"/>
              <a:gd name="connsiteY1" fmla="*/ 39947 h 818298"/>
              <a:gd name="connsiteX2" fmla="*/ 136387 w 1667128"/>
              <a:gd name="connsiteY2" fmla="*/ 1 h 818298"/>
              <a:gd name="connsiteX3" fmla="*/ 1530742 w 1667128"/>
              <a:gd name="connsiteY3" fmla="*/ 0 h 818298"/>
              <a:gd name="connsiteX4" fmla="*/ 1627181 w 1667128"/>
              <a:gd name="connsiteY4" fmla="*/ 39947 h 818298"/>
              <a:gd name="connsiteX5" fmla="*/ 1667127 w 1667128"/>
              <a:gd name="connsiteY5" fmla="*/ 136387 h 818298"/>
              <a:gd name="connsiteX6" fmla="*/ 1667128 w 1667128"/>
              <a:gd name="connsiteY6" fmla="*/ 681912 h 818298"/>
              <a:gd name="connsiteX7" fmla="*/ 1627181 w 1667128"/>
              <a:gd name="connsiteY7" fmla="*/ 778351 h 818298"/>
              <a:gd name="connsiteX8" fmla="*/ 1530741 w 1667128"/>
              <a:gd name="connsiteY8" fmla="*/ 818298 h 818298"/>
              <a:gd name="connsiteX9" fmla="*/ 136386 w 1667128"/>
              <a:gd name="connsiteY9" fmla="*/ 818298 h 818298"/>
              <a:gd name="connsiteX10" fmla="*/ 39947 w 1667128"/>
              <a:gd name="connsiteY10" fmla="*/ 778351 h 818298"/>
              <a:gd name="connsiteX11" fmla="*/ 1 w 1667128"/>
              <a:gd name="connsiteY11" fmla="*/ 681911 h 818298"/>
              <a:gd name="connsiteX12" fmla="*/ 0 w 1667128"/>
              <a:gd name="connsiteY12" fmla="*/ 136386 h 8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7128" h="818298">
                <a:moveTo>
                  <a:pt x="0" y="136386"/>
                </a:moveTo>
                <a:cubicBezTo>
                  <a:pt x="0" y="100214"/>
                  <a:pt x="14369" y="65524"/>
                  <a:pt x="39947" y="39947"/>
                </a:cubicBezTo>
                <a:cubicBezTo>
                  <a:pt x="65524" y="14370"/>
                  <a:pt x="100215" y="1"/>
                  <a:pt x="136387" y="1"/>
                </a:cubicBezTo>
                <a:lnTo>
                  <a:pt x="1530742" y="0"/>
                </a:lnTo>
                <a:cubicBezTo>
                  <a:pt x="1566914" y="0"/>
                  <a:pt x="1601604" y="14369"/>
                  <a:pt x="1627181" y="39947"/>
                </a:cubicBezTo>
                <a:cubicBezTo>
                  <a:pt x="1652758" y="65524"/>
                  <a:pt x="1667127" y="100215"/>
                  <a:pt x="1667127" y="136387"/>
                </a:cubicBezTo>
                <a:cubicBezTo>
                  <a:pt x="1667127" y="318229"/>
                  <a:pt x="1667128" y="500070"/>
                  <a:pt x="1667128" y="681912"/>
                </a:cubicBezTo>
                <a:cubicBezTo>
                  <a:pt x="1667128" y="718084"/>
                  <a:pt x="1652759" y="752774"/>
                  <a:pt x="1627181" y="778351"/>
                </a:cubicBezTo>
                <a:cubicBezTo>
                  <a:pt x="1601604" y="803928"/>
                  <a:pt x="1566913" y="818298"/>
                  <a:pt x="1530741" y="818298"/>
                </a:cubicBezTo>
                <a:lnTo>
                  <a:pt x="136386" y="818298"/>
                </a:lnTo>
                <a:cubicBezTo>
                  <a:pt x="100214" y="818298"/>
                  <a:pt x="65524" y="803929"/>
                  <a:pt x="39947" y="778351"/>
                </a:cubicBezTo>
                <a:cubicBezTo>
                  <a:pt x="14370" y="752774"/>
                  <a:pt x="1" y="718083"/>
                  <a:pt x="1" y="681911"/>
                </a:cubicBezTo>
                <a:cubicBezTo>
                  <a:pt x="1" y="500069"/>
                  <a:pt x="0" y="318228"/>
                  <a:pt x="0" y="136386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964" tIns="69964" rIns="69964" bIns="69964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 smtClean="0"/>
              <a:t>Responsabilidad de la </a:t>
            </a:r>
            <a:r>
              <a:rPr lang="en-GB" sz="2000" b="1" u="sng" dirty="0" smtClean="0">
                <a:solidFill>
                  <a:srgbClr val="FFFF00"/>
                </a:solidFill>
              </a:rPr>
              <a:t>gestión</a:t>
            </a:r>
            <a:r>
              <a:rPr lang="en-GB" sz="2000" b="1" dirty="0" smtClean="0"/>
              <a:t> de la seguridad operacional</a:t>
            </a:r>
          </a:p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 smtClean="0">
                <a:solidFill>
                  <a:srgbClr val="FFFF00"/>
                </a:solidFill>
              </a:rPr>
              <a:t>(disposiciones </a:t>
            </a:r>
            <a:r>
              <a:rPr lang="en-GB" sz="2000" b="1" dirty="0" smtClean="0">
                <a:solidFill>
                  <a:srgbClr val="FFFF00"/>
                </a:solidFill>
              </a:rPr>
              <a:t>SSP)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11" name="Freeform 13"/>
          <p:cNvSpPr/>
          <p:nvPr/>
        </p:nvSpPr>
        <p:spPr>
          <a:xfrm>
            <a:off x="2267744" y="3284984"/>
            <a:ext cx="1944216" cy="1872208"/>
          </a:xfrm>
          <a:custGeom>
            <a:avLst/>
            <a:gdLst>
              <a:gd name="connsiteX0" fmla="*/ 0 w 1667128"/>
              <a:gd name="connsiteY0" fmla="*/ 136386 h 818298"/>
              <a:gd name="connsiteX1" fmla="*/ 39947 w 1667128"/>
              <a:gd name="connsiteY1" fmla="*/ 39947 h 818298"/>
              <a:gd name="connsiteX2" fmla="*/ 136387 w 1667128"/>
              <a:gd name="connsiteY2" fmla="*/ 1 h 818298"/>
              <a:gd name="connsiteX3" fmla="*/ 1530742 w 1667128"/>
              <a:gd name="connsiteY3" fmla="*/ 0 h 818298"/>
              <a:gd name="connsiteX4" fmla="*/ 1627181 w 1667128"/>
              <a:gd name="connsiteY4" fmla="*/ 39947 h 818298"/>
              <a:gd name="connsiteX5" fmla="*/ 1667127 w 1667128"/>
              <a:gd name="connsiteY5" fmla="*/ 136387 h 818298"/>
              <a:gd name="connsiteX6" fmla="*/ 1667128 w 1667128"/>
              <a:gd name="connsiteY6" fmla="*/ 681912 h 818298"/>
              <a:gd name="connsiteX7" fmla="*/ 1627181 w 1667128"/>
              <a:gd name="connsiteY7" fmla="*/ 778351 h 818298"/>
              <a:gd name="connsiteX8" fmla="*/ 1530741 w 1667128"/>
              <a:gd name="connsiteY8" fmla="*/ 818298 h 818298"/>
              <a:gd name="connsiteX9" fmla="*/ 136386 w 1667128"/>
              <a:gd name="connsiteY9" fmla="*/ 818298 h 818298"/>
              <a:gd name="connsiteX10" fmla="*/ 39947 w 1667128"/>
              <a:gd name="connsiteY10" fmla="*/ 778351 h 818298"/>
              <a:gd name="connsiteX11" fmla="*/ 1 w 1667128"/>
              <a:gd name="connsiteY11" fmla="*/ 681911 h 818298"/>
              <a:gd name="connsiteX12" fmla="*/ 0 w 1667128"/>
              <a:gd name="connsiteY12" fmla="*/ 136386 h 8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7128" h="818298">
                <a:moveTo>
                  <a:pt x="0" y="136386"/>
                </a:moveTo>
                <a:cubicBezTo>
                  <a:pt x="0" y="100214"/>
                  <a:pt x="14369" y="65524"/>
                  <a:pt x="39947" y="39947"/>
                </a:cubicBezTo>
                <a:cubicBezTo>
                  <a:pt x="65524" y="14370"/>
                  <a:pt x="100215" y="1"/>
                  <a:pt x="136387" y="1"/>
                </a:cubicBezTo>
                <a:lnTo>
                  <a:pt x="1530742" y="0"/>
                </a:lnTo>
                <a:cubicBezTo>
                  <a:pt x="1566914" y="0"/>
                  <a:pt x="1601604" y="14369"/>
                  <a:pt x="1627181" y="39947"/>
                </a:cubicBezTo>
                <a:cubicBezTo>
                  <a:pt x="1652758" y="65524"/>
                  <a:pt x="1667127" y="100215"/>
                  <a:pt x="1667127" y="136387"/>
                </a:cubicBezTo>
                <a:cubicBezTo>
                  <a:pt x="1667127" y="318229"/>
                  <a:pt x="1667128" y="500070"/>
                  <a:pt x="1667128" y="681912"/>
                </a:cubicBezTo>
                <a:cubicBezTo>
                  <a:pt x="1667128" y="718084"/>
                  <a:pt x="1652759" y="752774"/>
                  <a:pt x="1627181" y="778351"/>
                </a:cubicBezTo>
                <a:cubicBezTo>
                  <a:pt x="1601604" y="803928"/>
                  <a:pt x="1566913" y="818298"/>
                  <a:pt x="1530741" y="818298"/>
                </a:cubicBezTo>
                <a:lnTo>
                  <a:pt x="136386" y="818298"/>
                </a:lnTo>
                <a:cubicBezTo>
                  <a:pt x="100214" y="818298"/>
                  <a:pt x="65524" y="803929"/>
                  <a:pt x="39947" y="778351"/>
                </a:cubicBezTo>
                <a:cubicBezTo>
                  <a:pt x="14370" y="752774"/>
                  <a:pt x="1" y="718083"/>
                  <a:pt x="1" y="681911"/>
                </a:cubicBezTo>
                <a:cubicBezTo>
                  <a:pt x="1" y="500069"/>
                  <a:pt x="0" y="318228"/>
                  <a:pt x="0" y="136386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964" tIns="69964" rIns="69964" bIns="69964" spcCol="1270" anchor="ctr"/>
          <a:lstStyle/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 smtClean="0"/>
              <a:t>Responsabilidad  de la </a:t>
            </a:r>
            <a:r>
              <a:rPr lang="en-GB" sz="2000" b="1" u="sng" dirty="0" smtClean="0">
                <a:solidFill>
                  <a:srgbClr val="FFFF00"/>
                </a:solidFill>
              </a:rPr>
              <a:t>supervisión</a:t>
            </a:r>
            <a:r>
              <a:rPr lang="en-GB" sz="2000" b="1" dirty="0" smtClean="0"/>
              <a:t> de la seguridad operacional </a:t>
            </a:r>
          </a:p>
          <a:p>
            <a:pPr algn="ctr" defTabSz="4667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 smtClean="0">
                <a:solidFill>
                  <a:srgbClr val="FFFF00"/>
                </a:solidFill>
              </a:rPr>
              <a:t>(8 CEs)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37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952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0710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un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0414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enes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97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949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002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4.4.19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792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00808"/>
          <a:ext cx="8229600" cy="965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11283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2225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SMS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03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414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4.4.11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287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998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71081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463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906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4.2.21, 4.2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23, 4.4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782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25694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48809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463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637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son: 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7018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0576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541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4.2.21, 4.4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9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2533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438205">
                <a:tc>
                  <a:txBody>
                    <a:bodyPr/>
                    <a:lstStyle/>
                    <a:p>
                      <a:pPr marL="59055" marR="0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3208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9179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239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8191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 cu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5085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 debe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197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7051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un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CA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4.2.23, 4.4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13,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34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29569"/>
          <a:ext cx="8229600" cy="4279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3949492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úa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937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281940" algn="just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921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una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9464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1971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decua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59330" algn="just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289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en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651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dado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1049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9626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735330" algn="just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9207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cuada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433705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CA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340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9232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23219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5 .809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1750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spon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 ae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que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que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n-CA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CA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CA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4.2.36, 4.2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37, 4.4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554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rgbClr val="00B050"/>
                </a:solidFill>
                <a:effectLst/>
              </a:rPr>
              <a:t>AIR</a:t>
            </a:r>
            <a:endParaRPr lang="es-PE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5 .810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ba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0985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4.2.36, 4.2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37, 4.4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70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2"/>
                </a:solidFill>
                <a:effectLst/>
              </a:rPr>
              <a:t>AIG</a:t>
            </a:r>
            <a:endParaRPr lang="es-PE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916832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6 .124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en 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0513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SMS, se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da,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141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tatic.hsfiles.com/es/wp-content/gallery/paraguas-duo-rojo-recto/paraguas-duo-red-00b.jpg"/>
          <p:cNvPicPr>
            <a:picLocks noChangeAspect="1" noChangeArrowheads="1"/>
          </p:cNvPicPr>
          <p:nvPr/>
        </p:nvPicPr>
        <p:blipFill>
          <a:blip r:embed="rId3" cstate="print"/>
          <a:srcRect l="1899" t="8992" r="1899"/>
          <a:stretch>
            <a:fillRect/>
          </a:stretch>
        </p:blipFill>
        <p:spPr bwMode="auto">
          <a:xfrm>
            <a:off x="395536" y="1340768"/>
            <a:ext cx="8424936" cy="40324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rot="16200000">
            <a:off x="1210729" y="5062083"/>
            <a:ext cx="240026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60" b="1" dirty="0" smtClean="0">
                <a:solidFill>
                  <a:schemeClr val="bg1"/>
                </a:solidFill>
              </a:rPr>
              <a:t>LEGISLATION</a:t>
            </a:r>
            <a:endParaRPr lang="es-EC" sz="126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1932607" y="5062081"/>
            <a:ext cx="24002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60" b="1" dirty="0" smtClean="0">
                <a:solidFill>
                  <a:schemeClr val="bg1"/>
                </a:solidFill>
              </a:rPr>
              <a:t>REGULATIONS</a:t>
            </a:r>
            <a:endParaRPr lang="es-EC" sz="126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2650888" y="5062081"/>
            <a:ext cx="24002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60" b="1" dirty="0" smtClean="0">
                <a:solidFill>
                  <a:schemeClr val="bg1"/>
                </a:solidFill>
              </a:rPr>
              <a:t>ORGANIZATION</a:t>
            </a:r>
            <a:endParaRPr lang="es-EC" sz="126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39752" y="2011487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bg1"/>
                </a:solidFill>
              </a:rPr>
              <a:t>Integración de las responsabilidades en el marco del SSP</a:t>
            </a:r>
            <a:endParaRPr lang="es-EC" sz="2200" b="1" dirty="0">
              <a:solidFill>
                <a:schemeClr val="bg1"/>
              </a:solidFill>
            </a:endParaRPr>
          </a:p>
        </p:txBody>
      </p:sp>
      <p:sp>
        <p:nvSpPr>
          <p:cNvPr id="17" name="Shape 589"/>
          <p:cNvSpPr txBox="1">
            <a:spLocks/>
          </p:cNvSpPr>
          <p:nvPr/>
        </p:nvSpPr>
        <p:spPr>
          <a:xfrm>
            <a:off x="35496" y="260648"/>
            <a:ext cx="7482439" cy="644772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defTabSz="148133">
              <a:defRPr sz="4608"/>
            </a:pPr>
            <a:r>
              <a:rPr lang="es-CL" sz="2400" b="1" dirty="0" smtClean="0">
                <a:solidFill>
                  <a:schemeClr val="bg1"/>
                </a:solidFill>
              </a:rPr>
              <a:t>         Gestión de la seguridad operacional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140968"/>
            <a:ext cx="2554610" cy="2304256"/>
          </a:xfrm>
          <a:prstGeom prst="rect">
            <a:avLst/>
          </a:prstGeom>
        </p:spPr>
      </p:pic>
      <p:sp>
        <p:nvSpPr>
          <p:cNvPr id="16" name="Freeform 13"/>
          <p:cNvSpPr/>
          <p:nvPr/>
        </p:nvSpPr>
        <p:spPr>
          <a:xfrm>
            <a:off x="4766810" y="3356992"/>
            <a:ext cx="4355976" cy="2952328"/>
          </a:xfrm>
          <a:custGeom>
            <a:avLst/>
            <a:gdLst>
              <a:gd name="connsiteX0" fmla="*/ 0 w 1667128"/>
              <a:gd name="connsiteY0" fmla="*/ 136386 h 818298"/>
              <a:gd name="connsiteX1" fmla="*/ 39947 w 1667128"/>
              <a:gd name="connsiteY1" fmla="*/ 39947 h 818298"/>
              <a:gd name="connsiteX2" fmla="*/ 136387 w 1667128"/>
              <a:gd name="connsiteY2" fmla="*/ 1 h 818298"/>
              <a:gd name="connsiteX3" fmla="*/ 1530742 w 1667128"/>
              <a:gd name="connsiteY3" fmla="*/ 0 h 818298"/>
              <a:gd name="connsiteX4" fmla="*/ 1627181 w 1667128"/>
              <a:gd name="connsiteY4" fmla="*/ 39947 h 818298"/>
              <a:gd name="connsiteX5" fmla="*/ 1667127 w 1667128"/>
              <a:gd name="connsiteY5" fmla="*/ 136387 h 818298"/>
              <a:gd name="connsiteX6" fmla="*/ 1667128 w 1667128"/>
              <a:gd name="connsiteY6" fmla="*/ 681912 h 818298"/>
              <a:gd name="connsiteX7" fmla="*/ 1627181 w 1667128"/>
              <a:gd name="connsiteY7" fmla="*/ 778351 h 818298"/>
              <a:gd name="connsiteX8" fmla="*/ 1530741 w 1667128"/>
              <a:gd name="connsiteY8" fmla="*/ 818298 h 818298"/>
              <a:gd name="connsiteX9" fmla="*/ 136386 w 1667128"/>
              <a:gd name="connsiteY9" fmla="*/ 818298 h 818298"/>
              <a:gd name="connsiteX10" fmla="*/ 39947 w 1667128"/>
              <a:gd name="connsiteY10" fmla="*/ 778351 h 818298"/>
              <a:gd name="connsiteX11" fmla="*/ 1 w 1667128"/>
              <a:gd name="connsiteY11" fmla="*/ 681911 h 818298"/>
              <a:gd name="connsiteX12" fmla="*/ 0 w 1667128"/>
              <a:gd name="connsiteY12" fmla="*/ 136386 h 81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7128" h="818298">
                <a:moveTo>
                  <a:pt x="0" y="136386"/>
                </a:moveTo>
                <a:cubicBezTo>
                  <a:pt x="0" y="100214"/>
                  <a:pt x="14369" y="65524"/>
                  <a:pt x="39947" y="39947"/>
                </a:cubicBezTo>
                <a:cubicBezTo>
                  <a:pt x="65524" y="14370"/>
                  <a:pt x="100215" y="1"/>
                  <a:pt x="136387" y="1"/>
                </a:cubicBezTo>
                <a:lnTo>
                  <a:pt x="1530742" y="0"/>
                </a:lnTo>
                <a:cubicBezTo>
                  <a:pt x="1566914" y="0"/>
                  <a:pt x="1601604" y="14369"/>
                  <a:pt x="1627181" y="39947"/>
                </a:cubicBezTo>
                <a:cubicBezTo>
                  <a:pt x="1652758" y="65524"/>
                  <a:pt x="1667127" y="100215"/>
                  <a:pt x="1667127" y="136387"/>
                </a:cubicBezTo>
                <a:cubicBezTo>
                  <a:pt x="1667127" y="318229"/>
                  <a:pt x="1667128" y="500070"/>
                  <a:pt x="1667128" y="681912"/>
                </a:cubicBezTo>
                <a:cubicBezTo>
                  <a:pt x="1667128" y="718084"/>
                  <a:pt x="1652759" y="752774"/>
                  <a:pt x="1627181" y="778351"/>
                </a:cubicBezTo>
                <a:cubicBezTo>
                  <a:pt x="1601604" y="803928"/>
                  <a:pt x="1566913" y="818298"/>
                  <a:pt x="1530741" y="818298"/>
                </a:cubicBezTo>
                <a:lnTo>
                  <a:pt x="136386" y="818298"/>
                </a:lnTo>
                <a:cubicBezTo>
                  <a:pt x="100214" y="818298"/>
                  <a:pt x="65524" y="803929"/>
                  <a:pt x="39947" y="778351"/>
                </a:cubicBezTo>
                <a:cubicBezTo>
                  <a:pt x="14370" y="752774"/>
                  <a:pt x="1" y="718083"/>
                  <a:pt x="1" y="681911"/>
                </a:cubicBezTo>
                <a:cubicBezTo>
                  <a:pt x="1" y="500069"/>
                  <a:pt x="0" y="318228"/>
                  <a:pt x="0" y="136386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964" tIns="69964" rIns="69964" bIns="69964" spcCol="1270" anchor="ctr"/>
          <a:lstStyle/>
          <a:p>
            <a:pPr marL="342900" indent="-342900" defTabSz="466707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b="1" dirty="0" smtClean="0"/>
              <a:t>Obligaciones del SMS (2do componente SSP)</a:t>
            </a:r>
          </a:p>
          <a:p>
            <a:pPr marL="342900" indent="-342900" defTabSz="466707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b="1" dirty="0">
                <a:solidFill>
                  <a:srgbClr val="FFFF00"/>
                </a:solidFill>
              </a:rPr>
              <a:t>Investigación de accidentes e incidentes (</a:t>
            </a:r>
            <a:r>
              <a:rPr lang="en-GB" sz="1600" b="1" dirty="0" smtClean="0">
                <a:solidFill>
                  <a:srgbClr val="FFFF00"/>
                </a:solidFill>
              </a:rPr>
              <a:t>2do </a:t>
            </a:r>
            <a:r>
              <a:rPr lang="en-GB" sz="1600" b="1" dirty="0">
                <a:solidFill>
                  <a:srgbClr val="FFFF00"/>
                </a:solidFill>
              </a:rPr>
              <a:t>Componente)</a:t>
            </a:r>
          </a:p>
          <a:p>
            <a:pPr marL="342900" indent="-342900" defTabSz="466707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b="1" dirty="0" smtClean="0"/>
              <a:t>Identificación de peligros y evaluación de riesgos de seguridad operacional (2do componente SSP)</a:t>
            </a:r>
          </a:p>
          <a:p>
            <a:pPr marL="342900" indent="-342900" defTabSz="466707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Rendimiento estatal en materia de seguridad operacional (AloSP) (3er Componente SSP)</a:t>
            </a:r>
          </a:p>
          <a:p>
            <a:pPr marL="342900" indent="-342900" defTabSz="466707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Comunicación y diseminación interna y externa de información de seguridad operacional (4to componente) </a:t>
            </a:r>
          </a:p>
        </p:txBody>
      </p:sp>
    </p:spTree>
    <p:extLst>
      <p:ext uri="{BB962C8B-B14F-4D97-AF65-F5344CB8AC3E}">
        <p14:creationId xmlns:p14="http://schemas.microsoft.com/office/powerpoint/2010/main" val="419649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2"/>
                </a:solidFill>
                <a:effectLst/>
              </a:rPr>
              <a:t>AIG</a:t>
            </a:r>
            <a:endParaRPr lang="es-PE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556792"/>
          <a:ext cx="8229600" cy="16992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683875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6 .506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6002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 da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s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238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caz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no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acenado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7051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ana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án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ando a cabo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ná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25222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4.4.12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61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2"/>
                </a:solidFill>
                <a:effectLst/>
              </a:rPr>
              <a:t>AIG</a:t>
            </a:r>
            <a:endParaRPr lang="es-PE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164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269471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6 .513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492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rt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s,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con 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25222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4.4.16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207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7 .066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19621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sob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SSP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el 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á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é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 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y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unc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4.4.18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87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7 .075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7302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en cuan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816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7 .077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 ba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64770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aud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ná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o ca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3.3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4.2.36;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4.2.3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CE-7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23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83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81591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7 .191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un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4318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eq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pe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adec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eca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2.1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31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628800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789898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7 .192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1925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 se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4.2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4.4.19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264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844824"/>
          <a:ext cx="8229600" cy="10628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1062866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7 .193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34036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SMS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2034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ceso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 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ba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SMS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414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del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4.4.11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488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88840"/>
          <a:ext cx="8229600" cy="998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971081">
                <a:tc>
                  <a:txBody>
                    <a:bodyPr/>
                    <a:lstStyle/>
                    <a:p>
                      <a:pPr marL="5905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7 .194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463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y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4.4.14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367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6923111" cy="1143000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effectLst/>
              </a:rPr>
              <a:t>PQs sobre gestión de la seguridad operacional -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ANS</a:t>
            </a:r>
            <a:endParaRPr lang="es-P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772816"/>
          <a:ext cx="8229600" cy="2794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409"/>
                <a:gridCol w="2867529"/>
                <a:gridCol w="2508267"/>
                <a:gridCol w="1505677"/>
                <a:gridCol w="793718"/>
              </a:tblGrid>
              <a:tr h="2708189">
                <a:tc>
                  <a:txBody>
                    <a:bodyPr/>
                    <a:lstStyle/>
                    <a:p>
                      <a:pPr marL="5905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7 .195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¿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el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214630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a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667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?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SP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: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26225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co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SPI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a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2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o,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ún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ón de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;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de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5016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d)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 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 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 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0541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os SPI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ados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ean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ance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ad 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con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x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on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í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 p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eedor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es-ES_tradnl" sz="1000" spc="-1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169545">
                        <a:lnSpc>
                          <a:spcPts val="126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ó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 e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caz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j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, 2.2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000" spc="-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oc 9859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4.2.21;</a:t>
                      </a:r>
                      <a:r>
                        <a:rPr lang="es-ES_tradnl" sz="1000" spc="5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s-ES_tradnl" sz="1000" spc="-1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_tradnl" sz="1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4.4.13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marR="25082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CE-6</a:t>
                      </a:r>
                      <a:endParaRPr lang="en-CA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082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Category xmlns="101a94fc-4fb7-49fc-ab36-dbb3e9e3ccdb"/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LongTitle xmlns="101a94fc-4fb7-49fc-ab36-dbb3e9e3ccdb"/>
    <cat xmlns="101a94fc-4fb7-49fc-ab36-dbb3e9e3ccdb" xsi:nil="true"/>
    <Language xmlns="101a94fc-4fb7-49fc-ab36-dbb3e9e3ccdb"/>
    <aaa xmlns="101a94fc-4fb7-49fc-ab36-dbb3e9e3ccdb">false</aaa>
    <Title2 xmlns="101a94fc-4fb7-49fc-ab36-dbb3e9e3ccdb" xsi:nil="true"/>
    <a xmlns="101a94fc-4fb7-49fc-ab36-dbb3e9e3ccdb" xsi:nil="true"/>
    <Presenter xmlns="101a94fc-4fb7-49fc-ab36-dbb3e9e3ccdb"/>
    <CategoryOrder xmlns="101a94fc-4fb7-49fc-ab36-dbb3e9e3cc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AC04F-7E84-4EA1-A33C-1A81BB0F45D6}"/>
</file>

<file path=customXml/itemProps2.xml><?xml version="1.0" encoding="utf-8"?>
<ds:datastoreItem xmlns:ds="http://schemas.openxmlformats.org/officeDocument/2006/customXml" ds:itemID="{9691BF70-4C3D-42A8-A7D1-7DBA58809847}"/>
</file>

<file path=customXml/itemProps3.xml><?xml version="1.0" encoding="utf-8"?>
<ds:datastoreItem xmlns:ds="http://schemas.openxmlformats.org/officeDocument/2006/customXml" ds:itemID="{F9A86D1C-327D-4725-A89A-E40B2B557A7D}"/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10902</Words>
  <Application>Microsoft Office PowerPoint</Application>
  <PresentationFormat>Presentación en pantalla (4:3)</PresentationFormat>
  <Paragraphs>1572</Paragraphs>
  <Slides>112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112</vt:i4>
      </vt:variant>
    </vt:vector>
  </HeadingPairs>
  <TitlesOfParts>
    <vt:vector size="118" baseType="lpstr">
      <vt:lpstr>Arial</vt:lpstr>
      <vt:lpstr>Calibri</vt:lpstr>
      <vt:lpstr>Open Sans</vt:lpstr>
      <vt:lpstr>Times New Roman</vt:lpstr>
      <vt:lpstr>Wingdings</vt:lpstr>
      <vt:lpstr>Office Theme</vt:lpstr>
      <vt:lpstr>Anexo 19, Segunda edición y PQs del CMA del USOAP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críticos (CE)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PQs para la gestión de la seguridad operacional (SSP/SMS)</vt:lpstr>
      <vt:lpstr>PQs sobre gestión de la seguridad operacional - LEG</vt:lpstr>
      <vt:lpstr>PQs sobre gestión de la seguridad operacional - LEG</vt:lpstr>
      <vt:lpstr>PQs sobre gestión de la seguridad operacional - LEG</vt:lpstr>
      <vt:lpstr>PQs sobre gestión de la seguridad operacional - LEG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ORG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PEL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OPS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AIR</vt:lpstr>
      <vt:lpstr>PQs sobre gestión de la seguridad operacional - AIG</vt:lpstr>
      <vt:lpstr>PQs sobre gestión de la seguridad operacional - AIG</vt:lpstr>
      <vt:lpstr>PQs sobre gestión de la seguridad operacional - AIG</vt:lpstr>
      <vt:lpstr>PQs sobre gestión de la seguridad operacional - ANS</vt:lpstr>
      <vt:lpstr>PQs sobre gestión de la seguridad operacional - ANS</vt:lpstr>
      <vt:lpstr>PQs sobre gestión de la seguridad operacional - ANS</vt:lpstr>
      <vt:lpstr>PQs sobre gestión de la seguridad operacional - ANS</vt:lpstr>
      <vt:lpstr>PQs sobre gestión de la seguridad operacional - ANS</vt:lpstr>
      <vt:lpstr>PQs sobre gestión de la seguridad operacional - ANS</vt:lpstr>
      <vt:lpstr>PQs sobre gestión de la seguridad operacional - ANS</vt:lpstr>
      <vt:lpstr>PQs sobre gestión de la seguridad operacional - ANS</vt:lpstr>
      <vt:lpstr>PQs sobre gestión de la seguridad operacional - ANS</vt:lpstr>
      <vt:lpstr>PQs sobre gestión de la seguridad operacional - AGA</vt:lpstr>
      <vt:lpstr>PQs sobre gestión de la seguridad operacional - AGA</vt:lpstr>
      <vt:lpstr>PQs sobre gestión de la seguridad operacional - AGA</vt:lpstr>
      <vt:lpstr>PQs sobre gestión de la seguridad operacional - AGA</vt:lpstr>
      <vt:lpstr>PQs sobre gestión de la seguridad operacional - AGA</vt:lpstr>
      <vt:lpstr>PQs sobre gestión de la seguridad operacional - AGA</vt:lpstr>
      <vt:lpstr>PQs sobre gestión de la seguridad operacional - AGA</vt:lpstr>
      <vt:lpstr>PQs sobre gestión de la seguridad operacional - AGA</vt:lpstr>
      <vt:lpstr>PQs sobre gestión de la seguridad operacional - AGA</vt:lpstr>
      <vt:lpstr>PQs sobre gestión de la seguridad operacional - AGA</vt:lpstr>
      <vt:lpstr>Presentación de PowerPoint</vt:lpstr>
      <vt:lpstr>Presentación de PowerPoint</vt:lpstr>
    </vt:vector>
  </TitlesOfParts>
  <Company>I.C.A.O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ICAO PowerPoint Presentation Template</dc:title>
  <dc:creator>Braun, Rene</dc:creator>
  <cp:lastModifiedBy>MUL</cp:lastModifiedBy>
  <cp:revision>229</cp:revision>
  <cp:lastPrinted>2013-06-18T21:36:34Z</cp:lastPrinted>
  <dcterms:created xsi:type="dcterms:W3CDTF">2012-10-26T18:27:09Z</dcterms:created>
  <dcterms:modified xsi:type="dcterms:W3CDTF">2017-08-27T22:45:43Z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Date">
    <vt:lpwstr>2012-10-30T04:00:00+00:00</vt:lpwstr>
  </property>
</Properties>
</file>