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458" r:id="rId3"/>
    <p:sldId id="459" r:id="rId4"/>
    <p:sldId id="461" r:id="rId5"/>
    <p:sldId id="463" r:id="rId6"/>
    <p:sldId id="467" r:id="rId7"/>
    <p:sldId id="464" r:id="rId8"/>
    <p:sldId id="4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2CA59A"/>
    <a:srgbClr val="5D39AD"/>
    <a:srgbClr val="CAD743"/>
    <a:srgbClr val="54C3F6"/>
    <a:srgbClr val="23BCD4"/>
    <a:srgbClr val="785448"/>
    <a:srgbClr val="607E8A"/>
    <a:srgbClr val="E72264"/>
    <a:srgbClr val="7A2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63" autoAdjust="0"/>
    <p:restoredTop sz="91390" autoAdjust="0"/>
  </p:normalViewPr>
  <p:slideViewPr>
    <p:cSldViewPr snapToGrid="0" snapToObjects="1">
      <p:cViewPr varScale="1">
        <p:scale>
          <a:sx n="71" d="100"/>
          <a:sy n="71" d="100"/>
        </p:scale>
        <p:origin x="1578" y="60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FDE89-C194-D34D-83AA-9AFBD74DC4D7}" type="datetimeFigureOut">
              <a:rPr lang="en-US" smtClean="0"/>
              <a:t>8/27/2017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64ACF-CE2C-F94C-B805-C3C372F63E8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1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F6D02-122D-964E-ACB9-453FD8B7FB92}" type="datetimeFigureOut">
              <a:rPr lang="en-US" smtClean="0"/>
              <a:t>8/27/2017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E2E94-A510-624F-812E-907861D635C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8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95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0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9253"/>
            <a:ext cx="2304001" cy="3442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2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3"/>
            <a:ext cx="2304001" cy="3433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59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3443460"/>
            <a:ext cx="4614396" cy="34145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2361" y="3443461"/>
            <a:ext cx="2304001" cy="34330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167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16" grpId="0"/>
      <p:bldP spid="18" grpId="0"/>
      <p:bldP spid="2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-19924"/>
            <a:ext cx="2304001" cy="69327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29176"/>
            <a:ext cx="2304001" cy="69419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-19921"/>
            <a:ext cx="2304001" cy="69327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-19920"/>
            <a:ext cx="2304001" cy="69327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799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-19214"/>
            <a:ext cx="4570972" cy="69513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1"/>
            <a:ext cx="4566088" cy="693270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811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9253"/>
            <a:ext cx="2304001" cy="3442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3"/>
            <a:ext cx="2304001" cy="3433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3443460"/>
            <a:ext cx="4614396" cy="34145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17966" y="5352815"/>
            <a:ext cx="3943590" cy="9892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37914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667" y="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6940" y="172115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6394" y="3443461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-6667" y="5164611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573030" y="5164611"/>
            <a:ext cx="4571245" cy="17118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85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667" y="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6940" y="172115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6394" y="3443461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16756" y="5263709"/>
            <a:ext cx="5893581" cy="623434"/>
          </a:xfrm>
        </p:spPr>
        <p:txBody>
          <a:bodyPr>
            <a:no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17968" y="5902684"/>
            <a:ext cx="5892743" cy="61427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923171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05824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0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2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59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2361" y="3443461"/>
            <a:ext cx="2304001" cy="3433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713181" y="2072029"/>
            <a:ext cx="3974959" cy="1371433"/>
          </a:xfrm>
        </p:spPr>
        <p:txBody>
          <a:bodyPr anchor="b">
            <a:no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14070" y="3449131"/>
            <a:ext cx="3974393" cy="1408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065580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840937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237944" y="0"/>
            <a:ext cx="2928469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18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012724" y="1625554"/>
            <a:ext cx="3033889" cy="3529705"/>
          </a:xfrm>
        </p:spPr>
        <p:txBody>
          <a:bodyPr>
            <a:normAutofit/>
          </a:bodyPr>
          <a:lstStyle>
            <a:lvl1pPr marL="0" indent="0" algn="l">
              <a:buNone/>
              <a:defRPr sz="700"/>
            </a:lvl1pPr>
            <a:lvl2pPr marL="457200" indent="0" algn="ctr">
              <a:buNone/>
              <a:defRPr sz="700"/>
            </a:lvl2pPr>
            <a:lvl3pPr marL="914400" indent="0" algn="ctr">
              <a:buNone/>
              <a:defRPr sz="700"/>
            </a:lvl3pPr>
            <a:lvl4pPr marL="1371600" indent="0" algn="ctr">
              <a:buNone/>
              <a:defRPr sz="700"/>
            </a:lvl4pPr>
            <a:lvl5pPr marL="1828800" indent="0" algn="ctr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532489" y="1625554"/>
            <a:ext cx="2294141" cy="3529705"/>
          </a:xfrm>
        </p:spPr>
        <p:txBody>
          <a:bodyPr>
            <a:normAutofit/>
          </a:bodyPr>
          <a:lstStyle>
            <a:lvl1pPr marL="0" indent="0" algn="l">
              <a:buNone/>
              <a:defRPr sz="700"/>
            </a:lvl1pPr>
            <a:lvl2pPr marL="457200" indent="0" algn="ctr">
              <a:buNone/>
              <a:defRPr sz="700"/>
            </a:lvl2pPr>
            <a:lvl3pPr marL="914400" indent="0" algn="ctr">
              <a:buNone/>
              <a:defRPr sz="700"/>
            </a:lvl3pPr>
            <a:lvl4pPr marL="1371600" indent="0" algn="ctr">
              <a:buNone/>
              <a:defRPr sz="700"/>
            </a:lvl4pPr>
            <a:lvl5pPr marL="1828800" indent="0" algn="ctr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17500" y="1625601"/>
            <a:ext cx="2184400" cy="52429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923171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75326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1970619"/>
            <a:ext cx="2667000" cy="228176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1970619"/>
            <a:ext cx="2667000" cy="228176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1970619"/>
            <a:ext cx="2667000" cy="228176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48377" y="4472896"/>
            <a:ext cx="3095625" cy="1892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942" y="4472518"/>
            <a:ext cx="3095625" cy="1892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9505" y="4472140"/>
            <a:ext cx="2935920" cy="1892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41178" y="6573675"/>
            <a:ext cx="1779654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000" dirty="0" smtClean="0">
                <a:solidFill>
                  <a:srgbClr val="FFFFFF"/>
                </a:solidFill>
                <a:latin typeface="Open Sans"/>
                <a:cs typeface="Open Sans"/>
              </a:rPr>
              <a:t>TALLER  SSP 2017</a:t>
            </a:r>
            <a:r>
              <a:rPr lang="en-US" sz="10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10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1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3728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y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1" y="518583"/>
            <a:ext cx="8686801" cy="5746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49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17968" y="3099159"/>
            <a:ext cx="8489857" cy="675706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1"/>
            <a:ext cx="9144000" cy="28680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057697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41437" y="1961365"/>
            <a:ext cx="3095625" cy="1892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" y="1960988"/>
            <a:ext cx="3095625" cy="1892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2565" y="1960609"/>
            <a:ext cx="2935920" cy="1892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583797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9" y="4803732"/>
            <a:ext cx="4163977" cy="141679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52129" y="4803732"/>
            <a:ext cx="4174925" cy="141679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30396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247818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5212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82329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093393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48483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621566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98383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6772430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48483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2621566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98383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772430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6573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-6351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 Image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283901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581622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6879343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 Image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-7471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33"/>
          </p:nvPr>
        </p:nvSpPr>
        <p:spPr>
          <a:xfrm>
            <a:off x="2284838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34"/>
          </p:nvPr>
        </p:nvSpPr>
        <p:spPr>
          <a:xfrm>
            <a:off x="4581622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35"/>
          </p:nvPr>
        </p:nvSpPr>
        <p:spPr>
          <a:xfrm>
            <a:off x="6878223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41178" y="6573675"/>
            <a:ext cx="1779654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000" dirty="0" smtClean="0">
                <a:solidFill>
                  <a:srgbClr val="FFFFFF"/>
                </a:solidFill>
                <a:latin typeface="Open Sans"/>
                <a:cs typeface="Open Sans"/>
              </a:rPr>
              <a:t>TALLER  SSP 2017</a:t>
            </a:r>
            <a:r>
              <a:rPr lang="en-US" sz="10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10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1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37541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0364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0364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50364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50364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50364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0625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60625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60625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60625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0625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70885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70885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70885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70885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70885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81146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81146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81146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81146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81146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37541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-59217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969844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1998905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3027966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4057027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5086088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6115149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7144210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8173271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3" hasCustomPrompt="1"/>
          </p:nvPr>
        </p:nvSpPr>
        <p:spPr>
          <a:xfrm>
            <a:off x="-56206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972855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2001916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3030977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4060038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5089099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6118160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7147221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61" hasCustomPrompt="1"/>
          </p:nvPr>
        </p:nvSpPr>
        <p:spPr>
          <a:xfrm>
            <a:off x="8173271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19866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064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1372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643183" y="6482330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924081" y="6587119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1372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y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518583"/>
            <a:ext cx="8686801" cy="5746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758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605293" y="6572486"/>
            <a:ext cx="1779654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000" dirty="0" smtClean="0">
                <a:solidFill>
                  <a:srgbClr val="FFFFFF"/>
                </a:solidFill>
                <a:latin typeface="Open Sans"/>
                <a:cs typeface="Open Sans"/>
              </a:rPr>
              <a:t>TALLER  SSP 2017</a:t>
            </a:r>
            <a:r>
              <a:rPr lang="en-US" sz="10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10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1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328184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3463"/>
            <a:ext cx="9147224" cy="46042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14842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9" y="1594720"/>
            <a:ext cx="2173575" cy="2514947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402485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31992" y="3537073"/>
            <a:ext cx="2173575" cy="2514947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5045" y="1594720"/>
            <a:ext cx="2176684" cy="18078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791192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-6498"/>
            <a:ext cx="9147224" cy="46042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17860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22118" y="1"/>
            <a:ext cx="4621882" cy="68652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8" y="2048432"/>
            <a:ext cx="3850621" cy="405034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29718" y="6579061"/>
            <a:ext cx="1491114" cy="1892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900" dirty="0" smtClean="0">
                <a:solidFill>
                  <a:srgbClr val="FFFFFF"/>
                </a:solidFill>
                <a:latin typeface="Open Sans"/>
                <a:cs typeface="Open Sans"/>
              </a:rPr>
              <a:t>TALLER  SSP 2017</a:t>
            </a:r>
            <a:r>
              <a:rPr lang="en-US" sz="9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1</a:t>
            </a:r>
            <a:endParaRPr lang="en-US" sz="9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1826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613704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54" y="1564639"/>
            <a:ext cx="5376606" cy="476768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93544" y="2087029"/>
            <a:ext cx="4649416" cy="28029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412221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p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56" y="2153920"/>
            <a:ext cx="5950544" cy="384640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38789" y="2599513"/>
            <a:ext cx="4363435" cy="28496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77100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49" y="1409443"/>
            <a:ext cx="3321416" cy="508255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324225" y="2026450"/>
            <a:ext cx="2510304" cy="39117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77100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518583"/>
            <a:ext cx="9145588" cy="5746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05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49" y="1409443"/>
            <a:ext cx="6536909" cy="545796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07037" y="2336800"/>
            <a:ext cx="1534297" cy="31902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57599" y="4378959"/>
            <a:ext cx="2721012" cy="17945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74464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jah-IPH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06" y="1814608"/>
            <a:ext cx="3800286" cy="442817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995368" y="2479040"/>
            <a:ext cx="1597798" cy="30837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907425" y="2489200"/>
            <a:ext cx="1597798" cy="30837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24597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jah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33" y="1116160"/>
            <a:ext cx="7430227" cy="5152516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2402" y="1541789"/>
            <a:ext cx="7210597" cy="46482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8272" y="6584447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24597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335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5828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45828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45828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45828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45828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56089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56089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56089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56089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56089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66349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66349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66349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66349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6349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76610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76610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76610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76610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76610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47869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53" hasCustomPrompt="1"/>
          </p:nvPr>
        </p:nvSpPr>
        <p:spPr>
          <a:xfrm>
            <a:off x="47869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47869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47869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47869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150474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150474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150474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150474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61" hasCustomPrompt="1"/>
          </p:nvPr>
        </p:nvSpPr>
        <p:spPr>
          <a:xfrm>
            <a:off x="150474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62" hasCustomPrompt="1"/>
          </p:nvPr>
        </p:nvSpPr>
        <p:spPr>
          <a:xfrm>
            <a:off x="253079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63" hasCustomPrompt="1"/>
          </p:nvPr>
        </p:nvSpPr>
        <p:spPr>
          <a:xfrm>
            <a:off x="253079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64" hasCustomPrompt="1"/>
          </p:nvPr>
        </p:nvSpPr>
        <p:spPr>
          <a:xfrm>
            <a:off x="253079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65" hasCustomPrompt="1"/>
          </p:nvPr>
        </p:nvSpPr>
        <p:spPr>
          <a:xfrm>
            <a:off x="253079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66" hasCustomPrompt="1"/>
          </p:nvPr>
        </p:nvSpPr>
        <p:spPr>
          <a:xfrm>
            <a:off x="253079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67" hasCustomPrompt="1"/>
          </p:nvPr>
        </p:nvSpPr>
        <p:spPr>
          <a:xfrm>
            <a:off x="355684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68" hasCustomPrompt="1"/>
          </p:nvPr>
        </p:nvSpPr>
        <p:spPr>
          <a:xfrm>
            <a:off x="355684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69" hasCustomPrompt="1"/>
          </p:nvPr>
        </p:nvSpPr>
        <p:spPr>
          <a:xfrm>
            <a:off x="355684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70" hasCustomPrompt="1"/>
          </p:nvPr>
        </p:nvSpPr>
        <p:spPr>
          <a:xfrm>
            <a:off x="355684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71" hasCustomPrompt="1"/>
          </p:nvPr>
        </p:nvSpPr>
        <p:spPr>
          <a:xfrm>
            <a:off x="355684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10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26236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8854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262635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-49473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1469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572138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883079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38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26236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8854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262635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16756" y="5263709"/>
            <a:ext cx="8520677" cy="623434"/>
          </a:xfrm>
        </p:spPr>
        <p:txBody>
          <a:bodyPr>
            <a:no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17967" y="5891672"/>
            <a:ext cx="8519465" cy="55843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9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55521" y="1"/>
            <a:ext cx="4621882" cy="5155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317968" y="5245552"/>
            <a:ext cx="5860347" cy="14484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036757" y="6599234"/>
            <a:ext cx="162256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CURSO/TALLER  SSP 2017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650519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/>
      <p:bldP spid="25" grpId="0"/>
      <p:bldP spid="28" grpId="0"/>
      <p:bldP spid="2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6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58" r:id="rId5"/>
    <p:sldLayoutId id="2147483651" r:id="rId6"/>
    <p:sldLayoutId id="2147483661" r:id="rId7"/>
    <p:sldLayoutId id="2147483694" r:id="rId8"/>
    <p:sldLayoutId id="2147483664" r:id="rId9"/>
    <p:sldLayoutId id="2147483652" r:id="rId10"/>
    <p:sldLayoutId id="2147483679" r:id="rId11"/>
    <p:sldLayoutId id="2147483680" r:id="rId12"/>
    <p:sldLayoutId id="2147483662" r:id="rId13"/>
    <p:sldLayoutId id="2147483653" r:id="rId14"/>
    <p:sldLayoutId id="2147483663" r:id="rId15"/>
    <p:sldLayoutId id="2147483655" r:id="rId16"/>
    <p:sldLayoutId id="2147483666" r:id="rId17"/>
    <p:sldLayoutId id="2147483669" r:id="rId18"/>
    <p:sldLayoutId id="2147483667" r:id="rId19"/>
    <p:sldLayoutId id="2147483668" r:id="rId20"/>
    <p:sldLayoutId id="2147483670" r:id="rId21"/>
    <p:sldLayoutId id="2147483671" r:id="rId22"/>
    <p:sldLayoutId id="2147483676" r:id="rId23"/>
    <p:sldLayoutId id="2147483682" r:id="rId24"/>
    <p:sldLayoutId id="2147483683" r:id="rId25"/>
    <p:sldLayoutId id="2147483681" r:id="rId26"/>
    <p:sldLayoutId id="2147483672" r:id="rId27"/>
    <p:sldLayoutId id="2147483691" r:id="rId28"/>
    <p:sldLayoutId id="2147483692" r:id="rId29"/>
    <p:sldLayoutId id="2147483693" r:id="rId30"/>
    <p:sldLayoutId id="2147483673" r:id="rId31"/>
    <p:sldLayoutId id="2147483678" r:id="rId32"/>
    <p:sldLayoutId id="2147483690" r:id="rId33"/>
    <p:sldLayoutId id="2147483674" r:id="rId34"/>
    <p:sldLayoutId id="2147483675" r:id="rId35"/>
    <p:sldLayoutId id="2147483665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7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6286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0858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5430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002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urena@icao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" b="30247"/>
          <a:stretch/>
        </p:blipFill>
        <p:spPr>
          <a:xfrm>
            <a:off x="0" y="518583"/>
            <a:ext cx="9143999" cy="5746750"/>
          </a:xfrm>
        </p:spPr>
      </p:pic>
      <p:sp>
        <p:nvSpPr>
          <p:cNvPr id="11" name="Pentagon 10"/>
          <p:cNvSpPr/>
          <p:nvPr/>
        </p:nvSpPr>
        <p:spPr>
          <a:xfrm>
            <a:off x="0" y="518199"/>
            <a:ext cx="4231002" cy="5746420"/>
          </a:xfrm>
          <a:prstGeom prst="homePlate">
            <a:avLst>
              <a:gd name="adj" fmla="val 37937"/>
            </a:avLst>
          </a:prstGeom>
          <a:solidFill>
            <a:schemeClr val="accent6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2053" y="2421913"/>
            <a:ext cx="3024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 smtClean="0">
                <a:solidFill>
                  <a:schemeClr val="bg1"/>
                </a:solidFill>
                <a:latin typeface="Open Sans"/>
                <a:cs typeface="Open Sans"/>
              </a:rPr>
              <a:t>Administración del taller y método de evaluación</a:t>
            </a:r>
            <a:endParaRPr lang="es-PE" sz="30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241053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5"/>
          <p:cNvSpPr txBox="1">
            <a:spLocks noChangeArrowheads="1"/>
          </p:cNvSpPr>
          <p:nvPr/>
        </p:nvSpPr>
        <p:spPr>
          <a:xfrm>
            <a:off x="457200" y="-49529"/>
            <a:ext cx="8229600" cy="6010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914400"/>
            <a:r>
              <a:rPr lang="es-PE" sz="2800" b="1" dirty="0" smtClean="0">
                <a:solidFill>
                  <a:srgbClr val="1F497D"/>
                </a:solidFill>
                <a:latin typeface="Arial Bold" charset="0"/>
                <a:ea typeface="MS PGothic" charset="0"/>
                <a:sym typeface="Arial Bold" charset="0"/>
              </a:rPr>
              <a:t>CONTENIDO DE LOS MÓDULOS</a:t>
            </a:r>
            <a:endParaRPr lang="es-PE" sz="2800" b="1" dirty="0">
              <a:latin typeface="Helvetica" charset="0"/>
              <a:ea typeface="MS PGothic" charset="0"/>
            </a:endParaRPr>
          </a:p>
        </p:txBody>
      </p:sp>
      <p:sp>
        <p:nvSpPr>
          <p:cNvPr id="65" name="AutoShape 2"/>
          <p:cNvSpPr>
            <a:spLocks/>
          </p:cNvSpPr>
          <p:nvPr/>
        </p:nvSpPr>
        <p:spPr bwMode="auto">
          <a:xfrm>
            <a:off x="189572" y="580135"/>
            <a:ext cx="1274730" cy="5814878"/>
          </a:xfrm>
          <a:prstGeom prst="roundRect">
            <a:avLst>
              <a:gd name="adj" fmla="val 1000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8" name="AutoShape 5"/>
          <p:cNvSpPr>
            <a:spLocks/>
          </p:cNvSpPr>
          <p:nvPr/>
        </p:nvSpPr>
        <p:spPr bwMode="auto">
          <a:xfrm>
            <a:off x="316148" y="1357374"/>
            <a:ext cx="1020320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0" name="AutoShape 17"/>
          <p:cNvSpPr>
            <a:spLocks/>
          </p:cNvSpPr>
          <p:nvPr/>
        </p:nvSpPr>
        <p:spPr bwMode="auto">
          <a:xfrm>
            <a:off x="2026833" y="580135"/>
            <a:ext cx="1243417" cy="5814878"/>
          </a:xfrm>
          <a:prstGeom prst="roundRect">
            <a:avLst>
              <a:gd name="adj" fmla="val 1000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3" name="AutoShape 20"/>
          <p:cNvSpPr>
            <a:spLocks/>
          </p:cNvSpPr>
          <p:nvPr/>
        </p:nvSpPr>
        <p:spPr bwMode="auto">
          <a:xfrm>
            <a:off x="2125166" y="1374519"/>
            <a:ext cx="1063466" cy="901158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6" name="AutoShape 23"/>
          <p:cNvSpPr>
            <a:spLocks/>
          </p:cNvSpPr>
          <p:nvPr/>
        </p:nvSpPr>
        <p:spPr bwMode="auto">
          <a:xfrm>
            <a:off x="2133015" y="2350553"/>
            <a:ext cx="1020319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9" name="AutoShape 26"/>
          <p:cNvSpPr>
            <a:spLocks/>
          </p:cNvSpPr>
          <p:nvPr/>
        </p:nvSpPr>
        <p:spPr bwMode="auto">
          <a:xfrm>
            <a:off x="2146154" y="3363228"/>
            <a:ext cx="1019010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2" name="AutoShape 35"/>
          <p:cNvSpPr>
            <a:spLocks/>
          </p:cNvSpPr>
          <p:nvPr/>
        </p:nvSpPr>
        <p:spPr bwMode="auto">
          <a:xfrm>
            <a:off x="3828644" y="551559"/>
            <a:ext cx="1243419" cy="5841347"/>
          </a:xfrm>
          <a:prstGeom prst="roundRect">
            <a:avLst>
              <a:gd name="adj" fmla="val 1000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8" name="AutoShape 41"/>
          <p:cNvSpPr>
            <a:spLocks/>
          </p:cNvSpPr>
          <p:nvPr/>
        </p:nvSpPr>
        <p:spPr bwMode="auto">
          <a:xfrm>
            <a:off x="3947291" y="1376358"/>
            <a:ext cx="1020320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4" name="AutoShape 47"/>
          <p:cNvSpPr>
            <a:spLocks/>
          </p:cNvSpPr>
          <p:nvPr/>
        </p:nvSpPr>
        <p:spPr bwMode="auto">
          <a:xfrm>
            <a:off x="5682844" y="580135"/>
            <a:ext cx="1243419" cy="5814878"/>
          </a:xfrm>
          <a:prstGeom prst="roundRect">
            <a:avLst>
              <a:gd name="adj" fmla="val 1000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10" name="AutoShape 53"/>
          <p:cNvSpPr>
            <a:spLocks/>
          </p:cNvSpPr>
          <p:nvPr/>
        </p:nvSpPr>
        <p:spPr bwMode="auto">
          <a:xfrm>
            <a:off x="7449903" y="585921"/>
            <a:ext cx="1243417" cy="5814879"/>
          </a:xfrm>
          <a:prstGeom prst="roundRect">
            <a:avLst>
              <a:gd name="adj" fmla="val 1000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P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19" name="AutoShape 63"/>
          <p:cNvSpPr>
            <a:spLocks/>
          </p:cNvSpPr>
          <p:nvPr/>
        </p:nvSpPr>
        <p:spPr bwMode="auto">
          <a:xfrm>
            <a:off x="3951770" y="3362133"/>
            <a:ext cx="101901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22" name="AutoShape 66"/>
          <p:cNvSpPr>
            <a:spLocks/>
          </p:cNvSpPr>
          <p:nvPr/>
        </p:nvSpPr>
        <p:spPr bwMode="auto">
          <a:xfrm>
            <a:off x="7561459" y="1374520"/>
            <a:ext cx="1020323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9" name="AutoShape 50"/>
          <p:cNvSpPr>
            <a:spLocks/>
          </p:cNvSpPr>
          <p:nvPr/>
        </p:nvSpPr>
        <p:spPr bwMode="auto">
          <a:xfrm>
            <a:off x="7561459" y="2373748"/>
            <a:ext cx="101901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5" name="AutoShape 50"/>
          <p:cNvSpPr>
            <a:spLocks/>
          </p:cNvSpPr>
          <p:nvPr/>
        </p:nvSpPr>
        <p:spPr bwMode="auto">
          <a:xfrm>
            <a:off x="7560992" y="3406595"/>
            <a:ext cx="101901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5" name="AutoShape 60"/>
          <p:cNvSpPr>
            <a:spLocks/>
          </p:cNvSpPr>
          <p:nvPr/>
        </p:nvSpPr>
        <p:spPr bwMode="auto">
          <a:xfrm>
            <a:off x="5784077" y="1392724"/>
            <a:ext cx="101901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1" name="AutoShape 60"/>
          <p:cNvSpPr>
            <a:spLocks/>
          </p:cNvSpPr>
          <p:nvPr/>
        </p:nvSpPr>
        <p:spPr bwMode="auto">
          <a:xfrm>
            <a:off x="5790866" y="2395651"/>
            <a:ext cx="1019010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7" name="AutoShape 60"/>
          <p:cNvSpPr>
            <a:spLocks/>
          </p:cNvSpPr>
          <p:nvPr/>
        </p:nvSpPr>
        <p:spPr bwMode="auto">
          <a:xfrm>
            <a:off x="5795836" y="3383497"/>
            <a:ext cx="101901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24" name="AutoShape 3"/>
          <p:cNvSpPr>
            <a:spLocks/>
          </p:cNvSpPr>
          <p:nvPr/>
        </p:nvSpPr>
        <p:spPr bwMode="auto">
          <a:xfrm>
            <a:off x="2018290" y="721355"/>
            <a:ext cx="1274730" cy="481843"/>
          </a:xfrm>
          <a:custGeom>
            <a:avLst/>
            <a:gdLst>
              <a:gd name="T0" fmla="*/ 55691527 w 21600"/>
              <a:gd name="T1" fmla="*/ 4005348 h 21600"/>
              <a:gd name="T2" fmla="*/ 55691527 w 21600"/>
              <a:gd name="T3" fmla="*/ 4005348 h 21600"/>
              <a:gd name="T4" fmla="*/ 55691527 w 21600"/>
              <a:gd name="T5" fmla="*/ 4005348 h 21600"/>
              <a:gd name="T6" fmla="*/ 55691527 w 21600"/>
              <a:gd name="T7" fmla="*/ 40053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68580" tIns="68580" rIns="68580" bIns="68580" anchor="ctr"/>
          <a:lstStyle>
            <a:lvl1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marL="0" marR="0" lvl="0" indent="0" algn="ctr" defTabSz="800100" eaLnBrk="1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sym typeface="Calibri" pitchFamily="34" charset="0"/>
              </a:rPr>
              <a:t>DIA </a:t>
            </a:r>
            <a:r>
              <a:rPr lang="es-PE" altLang="es-PE" b="1" kern="0" dirty="0">
                <a:solidFill>
                  <a:srgbClr val="1F497D"/>
                </a:solidFill>
              </a:rPr>
              <a:t>2</a:t>
            </a: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25" name="AutoShape 3"/>
          <p:cNvSpPr>
            <a:spLocks/>
          </p:cNvSpPr>
          <p:nvPr/>
        </p:nvSpPr>
        <p:spPr bwMode="auto">
          <a:xfrm>
            <a:off x="3815269" y="755461"/>
            <a:ext cx="1274730" cy="481843"/>
          </a:xfrm>
          <a:custGeom>
            <a:avLst/>
            <a:gdLst>
              <a:gd name="T0" fmla="*/ 55691527 w 21600"/>
              <a:gd name="T1" fmla="*/ 4005348 h 21600"/>
              <a:gd name="T2" fmla="*/ 55691527 w 21600"/>
              <a:gd name="T3" fmla="*/ 4005348 h 21600"/>
              <a:gd name="T4" fmla="*/ 55691527 w 21600"/>
              <a:gd name="T5" fmla="*/ 4005348 h 21600"/>
              <a:gd name="T6" fmla="*/ 55691527 w 21600"/>
              <a:gd name="T7" fmla="*/ 40053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68580" tIns="68580" rIns="68580" bIns="68580" anchor="ctr"/>
          <a:lstStyle>
            <a:lvl1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marL="0" marR="0" lvl="0" indent="0" algn="ctr" defTabSz="800100" eaLnBrk="1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sym typeface="Calibri" pitchFamily="34" charset="0"/>
              </a:rPr>
              <a:t>DIA </a:t>
            </a:r>
            <a:r>
              <a:rPr kumimoji="0" lang="es-PE" altLang="es-P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sym typeface="Calibri" pitchFamily="34" charset="0"/>
              </a:rPr>
              <a:t>3</a:t>
            </a: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26" name="AutoShape 3"/>
          <p:cNvSpPr>
            <a:spLocks/>
          </p:cNvSpPr>
          <p:nvPr/>
        </p:nvSpPr>
        <p:spPr bwMode="auto">
          <a:xfrm>
            <a:off x="5656213" y="756910"/>
            <a:ext cx="1274730" cy="481843"/>
          </a:xfrm>
          <a:custGeom>
            <a:avLst/>
            <a:gdLst>
              <a:gd name="T0" fmla="*/ 55691527 w 21600"/>
              <a:gd name="T1" fmla="*/ 4005348 h 21600"/>
              <a:gd name="T2" fmla="*/ 55691527 w 21600"/>
              <a:gd name="T3" fmla="*/ 4005348 h 21600"/>
              <a:gd name="T4" fmla="*/ 55691527 w 21600"/>
              <a:gd name="T5" fmla="*/ 4005348 h 21600"/>
              <a:gd name="T6" fmla="*/ 55691527 w 21600"/>
              <a:gd name="T7" fmla="*/ 40053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68580" tIns="68580" rIns="68580" bIns="68580" anchor="ctr"/>
          <a:lstStyle>
            <a:lvl1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marL="0" marR="0" lvl="0" indent="0" algn="ctr" defTabSz="800100" eaLnBrk="1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sym typeface="Calibri" pitchFamily="34" charset="0"/>
              </a:rPr>
              <a:t>DIA </a:t>
            </a:r>
            <a:r>
              <a:rPr lang="es-PE" altLang="es-PE" b="1" kern="0" dirty="0">
                <a:solidFill>
                  <a:srgbClr val="1F497D"/>
                </a:solidFill>
              </a:rPr>
              <a:t>4</a:t>
            </a: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27" name="AutoShape 3"/>
          <p:cNvSpPr>
            <a:spLocks/>
          </p:cNvSpPr>
          <p:nvPr/>
        </p:nvSpPr>
        <p:spPr bwMode="auto">
          <a:xfrm>
            <a:off x="7434247" y="756910"/>
            <a:ext cx="1274730" cy="481843"/>
          </a:xfrm>
          <a:custGeom>
            <a:avLst/>
            <a:gdLst>
              <a:gd name="T0" fmla="*/ 55691527 w 21600"/>
              <a:gd name="T1" fmla="*/ 4005348 h 21600"/>
              <a:gd name="T2" fmla="*/ 55691527 w 21600"/>
              <a:gd name="T3" fmla="*/ 4005348 h 21600"/>
              <a:gd name="T4" fmla="*/ 55691527 w 21600"/>
              <a:gd name="T5" fmla="*/ 4005348 h 21600"/>
              <a:gd name="T6" fmla="*/ 55691527 w 21600"/>
              <a:gd name="T7" fmla="*/ 40053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68580" tIns="68580" rIns="68580" bIns="68580" anchor="ctr"/>
          <a:lstStyle>
            <a:lvl1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marL="0" marR="0" lvl="0" indent="0" algn="ctr" defTabSz="800100" eaLnBrk="1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sym typeface="Calibri" pitchFamily="34" charset="0"/>
              </a:rPr>
              <a:t>DIA </a:t>
            </a:r>
            <a:r>
              <a:rPr kumimoji="0" lang="es-PE" altLang="es-P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sym typeface="Calibri" pitchFamily="34" charset="0"/>
              </a:rPr>
              <a:t>5</a:t>
            </a: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29" name="AutoShape 50"/>
          <p:cNvSpPr>
            <a:spLocks/>
          </p:cNvSpPr>
          <p:nvPr/>
        </p:nvSpPr>
        <p:spPr bwMode="auto">
          <a:xfrm>
            <a:off x="7542726" y="4404589"/>
            <a:ext cx="101901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1" name="AutoShape 3"/>
          <p:cNvSpPr>
            <a:spLocks/>
          </p:cNvSpPr>
          <p:nvPr/>
        </p:nvSpPr>
        <p:spPr bwMode="auto">
          <a:xfrm>
            <a:off x="188935" y="720612"/>
            <a:ext cx="1274730" cy="481843"/>
          </a:xfrm>
          <a:custGeom>
            <a:avLst/>
            <a:gdLst>
              <a:gd name="T0" fmla="*/ 55691527 w 21600"/>
              <a:gd name="T1" fmla="*/ 4005348 h 21600"/>
              <a:gd name="T2" fmla="*/ 55691527 w 21600"/>
              <a:gd name="T3" fmla="*/ 4005348 h 21600"/>
              <a:gd name="T4" fmla="*/ 55691527 w 21600"/>
              <a:gd name="T5" fmla="*/ 4005348 h 21600"/>
              <a:gd name="T6" fmla="*/ 55691527 w 21600"/>
              <a:gd name="T7" fmla="*/ 40053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68580" tIns="68580" rIns="68580" bIns="68580" anchor="ctr"/>
          <a:lstStyle>
            <a:lvl1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defTabSz="800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defTabSz="8001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marL="0" marR="0" lvl="0" indent="0" algn="ctr" defTabSz="800100" eaLnBrk="1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sym typeface="Calibri" pitchFamily="34" charset="0"/>
              </a:rPr>
              <a:t>DIA </a:t>
            </a:r>
            <a:r>
              <a:rPr lang="es-PE" altLang="es-PE" b="1" kern="0" noProof="0" dirty="0" smtClean="0">
                <a:solidFill>
                  <a:srgbClr val="1F497D"/>
                </a:solidFill>
              </a:rPr>
              <a:t>1</a:t>
            </a:r>
            <a:endParaRPr kumimoji="0" lang="es-PE" altLang="es-P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" name="AutoShape 23"/>
          <p:cNvSpPr>
            <a:spLocks/>
          </p:cNvSpPr>
          <p:nvPr/>
        </p:nvSpPr>
        <p:spPr bwMode="auto">
          <a:xfrm>
            <a:off x="3951118" y="2368756"/>
            <a:ext cx="1020322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6" name="AutoShape 23"/>
          <p:cNvSpPr>
            <a:spLocks/>
          </p:cNvSpPr>
          <p:nvPr/>
        </p:nvSpPr>
        <p:spPr bwMode="auto">
          <a:xfrm>
            <a:off x="316147" y="4354447"/>
            <a:ext cx="102032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5" name="AutoShape 5"/>
          <p:cNvSpPr>
            <a:spLocks/>
          </p:cNvSpPr>
          <p:nvPr/>
        </p:nvSpPr>
        <p:spPr bwMode="auto">
          <a:xfrm>
            <a:off x="321514" y="3342118"/>
            <a:ext cx="1020315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1" name="AutoShape 5"/>
          <p:cNvSpPr>
            <a:spLocks/>
          </p:cNvSpPr>
          <p:nvPr/>
        </p:nvSpPr>
        <p:spPr bwMode="auto">
          <a:xfrm>
            <a:off x="309310" y="2337105"/>
            <a:ext cx="1020320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0992" y="1720961"/>
            <a:ext cx="101901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kern="0" dirty="0" smtClean="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Estudio de Caso  8</a:t>
            </a:r>
            <a:endParaRPr lang="es-PE" altLang="es-PE" sz="1200" b="1" kern="0" dirty="0">
              <a:solidFill>
                <a:srgbClr val="FFFFFF"/>
              </a:solidFill>
              <a:cs typeface="Calibri"/>
              <a:sym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4767" y="2707738"/>
            <a:ext cx="891462" cy="4760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FFFFFF"/>
                </a:solidFill>
                <a:ea typeface="MS PGothic" pitchFamily="34" charset="-128"/>
                <a:cs typeface="Helvetica"/>
                <a:sym typeface="Calibri" pitchFamily="34" charset="0"/>
              </a:rPr>
              <a:t>Estudio de </a:t>
            </a:r>
          </a:p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FFFFFF"/>
                </a:solidFill>
                <a:ea typeface="MS PGothic" pitchFamily="34" charset="-128"/>
                <a:cs typeface="Helvetica"/>
                <a:sym typeface="Calibri" pitchFamily="34" charset="0"/>
              </a:rPr>
              <a:t>Caso 9</a:t>
            </a:r>
            <a:endParaRPr lang="es-PE" sz="1200" b="1" dirty="0">
              <a:solidFill>
                <a:srgbClr val="FFFFFF"/>
              </a:solidFill>
              <a:ea typeface="MS PGothic" pitchFamily="34" charset="-128"/>
              <a:cs typeface="Helvetica"/>
              <a:sym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8590" y="1654282"/>
            <a:ext cx="102449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kern="0" dirty="0" smtClean="0">
                <a:solidFill>
                  <a:srgbClr val="FFFFFF"/>
                </a:solidFill>
                <a:sym typeface="Calibri" pitchFamily="34" charset="0"/>
              </a:rPr>
              <a:t>Estudio de caso 6</a:t>
            </a:r>
            <a:endParaRPr lang="es-PE" altLang="es-PE" sz="1200" b="1" kern="0" dirty="0">
              <a:solidFill>
                <a:srgbClr val="FFFFFF"/>
              </a:solidFill>
              <a:cs typeface="Calibri"/>
              <a:sym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556" y="2688860"/>
            <a:ext cx="9837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600" b="1" dirty="0" smtClean="0">
                <a:solidFill>
                  <a:srgbClr val="FFFF00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Fase 3</a:t>
            </a:r>
            <a:endParaRPr lang="es-PE" sz="1600" b="1" dirty="0">
              <a:solidFill>
                <a:srgbClr val="FFFF00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47291" y="1654282"/>
            <a:ext cx="99755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FFFFFF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Estudio de caso 4</a:t>
            </a:r>
            <a:endParaRPr lang="es-PE" sz="1200" b="1" dirty="0">
              <a:solidFill>
                <a:srgbClr val="FFFFFF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6154" y="2661966"/>
            <a:ext cx="100073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600" b="1" dirty="0" smtClean="0">
                <a:solidFill>
                  <a:srgbClr val="FFFF00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Fase </a:t>
            </a:r>
            <a:r>
              <a:rPr lang="es-ES" sz="1600" b="1" dirty="0">
                <a:solidFill>
                  <a:srgbClr val="FFFF00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2</a:t>
            </a:r>
            <a:endParaRPr lang="es-PE" sz="1600" b="1" dirty="0">
              <a:solidFill>
                <a:srgbClr val="FFFF00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8637" y="1568611"/>
            <a:ext cx="104651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FFFFFF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Estudio de caso 2</a:t>
            </a:r>
            <a:endParaRPr lang="es-PE" sz="1200" b="1" dirty="0">
              <a:solidFill>
                <a:srgbClr val="FFFFFF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5345" y="3600362"/>
            <a:ext cx="991544" cy="62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FFFFFF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Estudio de caso  3</a:t>
            </a:r>
          </a:p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es-PE" sz="1100" dirty="0">
              <a:solidFill>
                <a:srgbClr val="FFFFFF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146" y="4517674"/>
            <a:ext cx="1002039" cy="721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100" dirty="0" smtClean="0">
                <a:solidFill>
                  <a:srgbClr val="FFFFFF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 </a:t>
            </a:r>
          </a:p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600" b="1" dirty="0" smtClean="0">
                <a:solidFill>
                  <a:srgbClr val="FFFF00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Fase 1</a:t>
            </a:r>
          </a:p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es-PE" sz="1100" dirty="0">
              <a:solidFill>
                <a:srgbClr val="FFFFFF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007" y="3538440"/>
            <a:ext cx="102031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PE" sz="1200" b="1" dirty="0" smtClean="0">
                <a:solidFill>
                  <a:srgbClr val="FFFFFF"/>
                </a:solidFill>
                <a:ea typeface="MS PGothic" pitchFamily="34" charset="-128"/>
                <a:cs typeface="Helvetica"/>
                <a:sym typeface="Calibri" pitchFamily="34" charset="0"/>
              </a:rPr>
              <a:t>Marco del SSP</a:t>
            </a:r>
            <a:endParaRPr lang="es-PE" sz="1200" b="1" dirty="0">
              <a:solidFill>
                <a:srgbClr val="000000"/>
              </a:solidFill>
              <a:ea typeface="MS PGothic" pitchFamily="34" charset="-128"/>
              <a:cs typeface="Helvetica"/>
              <a:sym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410" y="2594729"/>
            <a:ext cx="10203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srgbClr val="FFFFFF"/>
                </a:solidFill>
                <a:ea typeface="MS PGothic" pitchFamily="34" charset="-128"/>
                <a:cs typeface="Helvetica"/>
                <a:sym typeface="Calibri" pitchFamily="34" charset="0"/>
              </a:rPr>
              <a:t>ARCM / Anexo 19</a:t>
            </a:r>
            <a:endParaRPr lang="es-PE" sz="1200" b="1" dirty="0">
              <a:solidFill>
                <a:srgbClr val="000000"/>
              </a:solidFill>
              <a:ea typeface="MS PGothic" pitchFamily="34" charset="-128"/>
              <a:cs typeface="Helvetica"/>
              <a:sym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360" y="1415537"/>
            <a:ext cx="117815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srgbClr val="FFFFFF"/>
                </a:solidFill>
                <a:ea typeface="MS PGothic" pitchFamily="34" charset="-128"/>
                <a:cs typeface="Helvetica"/>
                <a:sym typeface="Calibri" pitchFamily="34" charset="0"/>
              </a:rPr>
              <a:t>Administración y metodología de evaluación del </a:t>
            </a:r>
            <a:r>
              <a:rPr lang="es-PE" sz="1200" b="1" dirty="0" smtClean="0">
                <a:solidFill>
                  <a:srgbClr val="FFFFFF"/>
                </a:solidFill>
                <a:ea typeface="MS PGothic" pitchFamily="34" charset="-128"/>
                <a:cs typeface="Helvetica"/>
                <a:sym typeface="Calibri" pitchFamily="34" charset="0"/>
              </a:rPr>
              <a:t>taller</a:t>
            </a:r>
            <a:endParaRPr lang="es-PE" sz="1200" b="1" dirty="0">
              <a:solidFill>
                <a:srgbClr val="000000"/>
              </a:solidFill>
              <a:ea typeface="MS PGothic" pitchFamily="34" charset="-128"/>
              <a:cs typeface="Helvetica"/>
              <a:sym typeface="Calibri" pitchFamily="34" charset="0"/>
            </a:endParaRPr>
          </a:p>
        </p:txBody>
      </p:sp>
      <p:sp>
        <p:nvSpPr>
          <p:cNvPr id="47" name="AutoShape 23"/>
          <p:cNvSpPr>
            <a:spLocks/>
          </p:cNvSpPr>
          <p:nvPr/>
        </p:nvSpPr>
        <p:spPr bwMode="auto">
          <a:xfrm>
            <a:off x="320630" y="5354008"/>
            <a:ext cx="102032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8" name="Rectangle 15"/>
          <p:cNvSpPr/>
          <p:nvPr/>
        </p:nvSpPr>
        <p:spPr>
          <a:xfrm>
            <a:off x="307182" y="5571023"/>
            <a:ext cx="10020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FFFFFF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Estudio de caso 1</a:t>
            </a:r>
            <a:endParaRPr lang="es-PE" sz="1200" b="1" dirty="0">
              <a:solidFill>
                <a:srgbClr val="FFFFFF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9" name="AutoShape 23"/>
          <p:cNvSpPr>
            <a:spLocks/>
          </p:cNvSpPr>
          <p:nvPr/>
        </p:nvSpPr>
        <p:spPr bwMode="auto">
          <a:xfrm>
            <a:off x="2149428" y="4372377"/>
            <a:ext cx="102032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0" name="AutoShape 23"/>
          <p:cNvSpPr>
            <a:spLocks/>
          </p:cNvSpPr>
          <p:nvPr/>
        </p:nvSpPr>
        <p:spPr bwMode="auto">
          <a:xfrm>
            <a:off x="2167358" y="5385385"/>
            <a:ext cx="102032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1" name="AutoShape 23"/>
          <p:cNvSpPr>
            <a:spLocks/>
          </p:cNvSpPr>
          <p:nvPr/>
        </p:nvSpPr>
        <p:spPr bwMode="auto">
          <a:xfrm>
            <a:off x="3942362" y="4376860"/>
            <a:ext cx="102032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2" name="AutoShape 23"/>
          <p:cNvSpPr>
            <a:spLocks/>
          </p:cNvSpPr>
          <p:nvPr/>
        </p:nvSpPr>
        <p:spPr bwMode="auto">
          <a:xfrm>
            <a:off x="3946845" y="5389868"/>
            <a:ext cx="102032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3" name="AutoShape 23"/>
          <p:cNvSpPr>
            <a:spLocks/>
          </p:cNvSpPr>
          <p:nvPr/>
        </p:nvSpPr>
        <p:spPr bwMode="auto">
          <a:xfrm>
            <a:off x="5798051" y="4390307"/>
            <a:ext cx="102032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4" name="AutoShape 23"/>
          <p:cNvSpPr>
            <a:spLocks/>
          </p:cNvSpPr>
          <p:nvPr/>
        </p:nvSpPr>
        <p:spPr bwMode="auto">
          <a:xfrm>
            <a:off x="5798051" y="5398832"/>
            <a:ext cx="102032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5" name="AutoShape 23"/>
          <p:cNvSpPr>
            <a:spLocks/>
          </p:cNvSpPr>
          <p:nvPr/>
        </p:nvSpPr>
        <p:spPr bwMode="auto">
          <a:xfrm>
            <a:off x="7550644" y="5403315"/>
            <a:ext cx="1020321" cy="901157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  <a:ln w="12700">
            <a:noFill/>
            <a:miter lim="0"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altLang="es-PE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6" name="Rectangle 14"/>
          <p:cNvSpPr/>
          <p:nvPr/>
        </p:nvSpPr>
        <p:spPr>
          <a:xfrm>
            <a:off x="2173275" y="4680605"/>
            <a:ext cx="99154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FFFFFF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Estudio de caso 4</a:t>
            </a:r>
            <a:endParaRPr lang="es-PE" sz="1200" b="1" dirty="0">
              <a:solidFill>
                <a:srgbClr val="FFFFFF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7" name="Rectangle 9"/>
          <p:cNvSpPr/>
          <p:nvPr/>
        </p:nvSpPr>
        <p:spPr>
          <a:xfrm>
            <a:off x="4067791" y="4726259"/>
            <a:ext cx="71526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altLang="es-PE" sz="1600" b="1" kern="0" dirty="0" smtClean="0">
                <a:solidFill>
                  <a:srgbClr val="FFFF00"/>
                </a:solidFill>
                <a:sym typeface="Calibri" pitchFamily="34" charset="0"/>
              </a:rPr>
              <a:t>Fase 4</a:t>
            </a:r>
            <a:endParaRPr lang="es-PE" altLang="es-PE" sz="1600" b="1" kern="0" dirty="0">
              <a:solidFill>
                <a:srgbClr val="FFFF00"/>
              </a:solidFill>
              <a:cs typeface="Calibri"/>
              <a:sym typeface="Calibri" pitchFamily="34" charset="0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5769626" y="2680737"/>
            <a:ext cx="102449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kern="0" dirty="0" smtClean="0">
                <a:solidFill>
                  <a:srgbClr val="FFFFFF"/>
                </a:solidFill>
                <a:sym typeface="Calibri" pitchFamily="34" charset="0"/>
              </a:rPr>
              <a:t>Estudio de caso 7</a:t>
            </a:r>
            <a:endParaRPr lang="es-PE" altLang="es-PE" sz="1200" b="1" kern="0" dirty="0">
              <a:solidFill>
                <a:srgbClr val="FFFFFF"/>
              </a:solidFill>
              <a:cs typeface="Calibri"/>
              <a:sym typeface="Calibri" pitchFamily="34" charset="0"/>
            </a:endParaRPr>
          </a:p>
        </p:txBody>
      </p:sp>
      <p:sp>
        <p:nvSpPr>
          <p:cNvPr id="60" name="Rectangle 6"/>
          <p:cNvSpPr/>
          <p:nvPr/>
        </p:nvSpPr>
        <p:spPr>
          <a:xfrm>
            <a:off x="5769626" y="3635476"/>
            <a:ext cx="102449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PE" altLang="es-PE" sz="1200" b="1" kern="0" dirty="0" smtClean="0">
                <a:solidFill>
                  <a:srgbClr val="FFFFFF"/>
                </a:solidFill>
                <a:cs typeface="Calibri"/>
                <a:sym typeface="Calibri" pitchFamily="34" charset="0"/>
              </a:rPr>
              <a:t>Estudio de caso 7</a:t>
            </a:r>
            <a:endParaRPr lang="es-PE" altLang="es-PE" sz="1200" b="1" kern="0" dirty="0">
              <a:solidFill>
                <a:srgbClr val="FFFFFF"/>
              </a:solidFill>
              <a:cs typeface="Calibri"/>
              <a:sym typeface="Calibri" pitchFamily="34" charset="0"/>
            </a:endParaRPr>
          </a:p>
        </p:txBody>
      </p:sp>
      <p:sp>
        <p:nvSpPr>
          <p:cNvPr id="61" name="Rectangle 6"/>
          <p:cNvSpPr/>
          <p:nvPr/>
        </p:nvSpPr>
        <p:spPr>
          <a:xfrm>
            <a:off x="5787556" y="4756060"/>
            <a:ext cx="102449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PE" altLang="es-PE" sz="1400" b="1" kern="0" dirty="0" smtClean="0">
                <a:solidFill>
                  <a:srgbClr val="FF9933"/>
                </a:solidFill>
                <a:cs typeface="Calibri"/>
                <a:sym typeface="Calibri" pitchFamily="34" charset="0"/>
              </a:rPr>
              <a:t>ALoSP</a:t>
            </a:r>
            <a:endParaRPr lang="es-PE" altLang="es-PE" sz="1400" b="1" kern="0" dirty="0">
              <a:solidFill>
                <a:srgbClr val="FF9933"/>
              </a:solidFill>
              <a:cs typeface="Calibri"/>
              <a:sym typeface="Calibri" pitchFamily="34" charset="0"/>
            </a:endParaRPr>
          </a:p>
        </p:txBody>
      </p:sp>
      <p:sp>
        <p:nvSpPr>
          <p:cNvPr id="62" name="Rectangle 14"/>
          <p:cNvSpPr/>
          <p:nvPr/>
        </p:nvSpPr>
        <p:spPr>
          <a:xfrm>
            <a:off x="2191205" y="5599484"/>
            <a:ext cx="99154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FFFFFF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Estudio de caso 4</a:t>
            </a:r>
            <a:endParaRPr lang="es-PE" sz="1200" b="1" dirty="0">
              <a:solidFill>
                <a:srgbClr val="FFFFFF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5778592" y="5634598"/>
            <a:ext cx="102449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PE" altLang="es-PE" sz="1200" b="1" kern="0" dirty="0" smtClean="0">
                <a:solidFill>
                  <a:srgbClr val="FFFFFF"/>
                </a:solidFill>
                <a:cs typeface="Calibri"/>
                <a:sym typeface="Calibri" pitchFamily="34" charset="0"/>
              </a:rPr>
              <a:t>Estudio de caso 8</a:t>
            </a:r>
            <a:endParaRPr lang="es-PE" altLang="es-PE" sz="1200" b="1" kern="0" dirty="0">
              <a:solidFill>
                <a:srgbClr val="FFFFFF"/>
              </a:solidFill>
              <a:cs typeface="Calibri"/>
              <a:sym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48622" y="3598809"/>
            <a:ext cx="99755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FFFFFF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Estudio de caso 5</a:t>
            </a:r>
            <a:endParaRPr lang="es-PE" sz="1200" b="1" dirty="0">
              <a:solidFill>
                <a:srgbClr val="FFFFFF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65855" y="5639809"/>
            <a:ext cx="997559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100" b="1" dirty="0" smtClean="0">
                <a:solidFill>
                  <a:srgbClr val="FFFFFF"/>
                </a:solidFill>
                <a:ea typeface="Arial" pitchFamily="34" charset="0"/>
                <a:cs typeface="Calibri" pitchFamily="34" charset="0"/>
                <a:sym typeface="Calibri" pitchFamily="34" charset="0"/>
              </a:rPr>
              <a:t>Estudio de caso 6</a:t>
            </a:r>
            <a:endParaRPr lang="es-PE" sz="1100" b="1" dirty="0">
              <a:solidFill>
                <a:srgbClr val="FFFFFF"/>
              </a:solidFill>
              <a:ea typeface="Arial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62323" y="3710042"/>
            <a:ext cx="101901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kern="0" dirty="0" smtClean="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Estudio de caso 9</a:t>
            </a:r>
            <a:endParaRPr lang="es-PE" altLang="es-PE" sz="1200" b="1" kern="0" dirty="0">
              <a:solidFill>
                <a:srgbClr val="FFFFFF"/>
              </a:solidFill>
              <a:cs typeface="Calibri"/>
              <a:sym typeface="Calibri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438941" y="4550687"/>
            <a:ext cx="1185133" cy="693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FFFF00"/>
                </a:solidFill>
                <a:ea typeface="MS PGothic" pitchFamily="34" charset="-128"/>
                <a:cs typeface="Helvetica"/>
                <a:sym typeface="Calibri" pitchFamily="34" charset="0"/>
              </a:rPr>
              <a:t>     Evaluación    </a:t>
            </a:r>
          </a:p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/>
                </a:solidFill>
                <a:ea typeface="MS PGothic" pitchFamily="34" charset="-128"/>
                <a:cs typeface="Helvetica"/>
                <a:sym typeface="Calibri" pitchFamily="34" charset="0"/>
              </a:rPr>
              <a:t> Revisión de la </a:t>
            </a:r>
          </a:p>
          <a:p>
            <a:pPr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/>
                </a:solidFill>
                <a:ea typeface="MS PGothic" pitchFamily="34" charset="-128"/>
                <a:cs typeface="Helvetica"/>
                <a:sym typeface="Calibri" pitchFamily="34" charset="0"/>
              </a:rPr>
              <a:t>evaluación</a:t>
            </a:r>
            <a:endParaRPr lang="es-PE" sz="1200" b="1" dirty="0">
              <a:solidFill>
                <a:schemeClr val="bg1"/>
              </a:solidFill>
              <a:ea typeface="MS PGothic" pitchFamily="34" charset="-128"/>
              <a:cs typeface="Helvetica"/>
              <a:sym typeface="Calibri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565861" y="5629088"/>
            <a:ext cx="101901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s-ES" sz="1200" b="1" kern="0" dirty="0" smtClean="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Sesión de cierre</a:t>
            </a:r>
            <a:endParaRPr lang="es-PE" altLang="es-PE" sz="1200" b="1" kern="0" dirty="0">
              <a:solidFill>
                <a:srgbClr val="FFFFFF"/>
              </a:solidFill>
              <a:cs typeface="Calibri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572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80" grpId="0" animBg="1"/>
      <p:bldP spid="92" grpId="0" animBg="1"/>
      <p:bldP spid="104" grpId="0" animBg="1"/>
      <p:bldP spid="110" grpId="0" animBg="1"/>
      <p:bldP spid="124" grpId="0"/>
      <p:bldP spid="125" grpId="0"/>
      <p:bldP spid="126" grpId="0"/>
      <p:bldP spid="127" grpId="0"/>
      <p:bldP spid="131" grpId="0"/>
      <p:bldP spid="2" grpId="0"/>
      <p:bldP spid="4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8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52151" y="283773"/>
            <a:ext cx="4609537" cy="631487"/>
          </a:xfrm>
        </p:spPr>
        <p:txBody>
          <a:bodyPr/>
          <a:lstStyle/>
          <a:p>
            <a:r>
              <a:rPr lang="en-US" b="1" dirty="0" smtClean="0">
                <a:solidFill>
                  <a:srgbClr val="216BAB"/>
                </a:solidFill>
              </a:rPr>
              <a:t>FACILITADOR </a:t>
            </a:r>
            <a:endParaRPr lang="en-US" dirty="0">
              <a:solidFill>
                <a:srgbClr val="216BAB"/>
              </a:solidFill>
            </a:endParaRPr>
          </a:p>
        </p:txBody>
      </p:sp>
      <p:sp>
        <p:nvSpPr>
          <p:cNvPr id="10" name="Shape 977"/>
          <p:cNvSpPr txBox="1">
            <a:spLocks/>
          </p:cNvSpPr>
          <p:nvPr/>
        </p:nvSpPr>
        <p:spPr>
          <a:xfrm>
            <a:off x="1465731" y="4961389"/>
            <a:ext cx="6131858" cy="1372175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endParaRPr lang="en-US" sz="3800" b="1" dirty="0" smtClean="0">
              <a:solidFill>
                <a:schemeClr val="accent3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7200" b="1" dirty="0" smtClean="0">
                <a:solidFill>
                  <a:schemeClr val="accent3"/>
                </a:solidFill>
              </a:rPr>
              <a:t>Marcelo Ureña Logroño</a:t>
            </a:r>
          </a:p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en-US" sz="7200" dirty="0" smtClean="0">
                <a:solidFill>
                  <a:schemeClr val="accent3"/>
                </a:solidFill>
              </a:rPr>
              <a:t>Oficial Regional de Seguridad Operacional</a:t>
            </a:r>
          </a:p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es-EC" sz="7200" dirty="0" smtClean="0">
                <a:solidFill>
                  <a:schemeClr val="accent3"/>
                </a:solidFill>
              </a:rPr>
              <a:t>Oficina Regional Sudamericana de la OACI</a:t>
            </a:r>
            <a:endParaRPr lang="en-US" sz="7200" dirty="0" smtClean="0">
              <a:solidFill>
                <a:schemeClr val="accent3"/>
              </a:solidFill>
            </a:endParaRPr>
          </a:p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en-US" sz="7200" dirty="0" smtClean="0">
                <a:solidFill>
                  <a:schemeClr val="accent3"/>
                </a:solidFill>
                <a:hlinkClick r:id="rId3"/>
              </a:rPr>
              <a:t>murena@icao.int</a:t>
            </a:r>
            <a:endParaRPr lang="en-US" sz="7200" dirty="0" smtClean="0">
              <a:solidFill>
                <a:schemeClr val="accent3"/>
              </a:solidFill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endParaRPr lang="en-US" sz="1400" dirty="0" smtClean="0">
              <a:solidFill>
                <a:schemeClr val="accent3"/>
              </a:solidFill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pPr algn="r">
              <a:defRPr>
                <a:solidFill>
                  <a:srgbClr val="000000"/>
                </a:solidFill>
              </a:defRPr>
            </a:pPr>
            <a:endParaRPr lang="en-US" dirty="0" smtClean="0">
              <a:solidFill>
                <a:schemeClr val="accent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87" y="962559"/>
            <a:ext cx="3083442" cy="38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711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r="2100"/>
          <a:stretch>
            <a:fillRect/>
          </a:stretch>
        </p:blipFill>
        <p:spPr>
          <a:xfrm>
            <a:off x="3161620" y="4789488"/>
            <a:ext cx="2695575" cy="2068512"/>
          </a:xfrm>
        </p:spPr>
      </p:pic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60499" y="2158591"/>
            <a:ext cx="8475417" cy="2307098"/>
          </a:xfrm>
        </p:spPr>
        <p:txBody>
          <a:bodyPr>
            <a:noAutofit/>
          </a:bodyPr>
          <a:lstStyle/>
          <a:p>
            <a:pPr algn="just"/>
            <a:r>
              <a:rPr lang="es-PE" sz="3600" dirty="0"/>
              <a:t>Proporcionar a los participantes los conocimientos para la implantación del SSP por </a:t>
            </a:r>
            <a:r>
              <a:rPr lang="es-PE" sz="3600" dirty="0" smtClean="0"/>
              <a:t>fases.</a:t>
            </a:r>
            <a:endParaRPr lang="es-PE" sz="3600" dirty="0"/>
          </a:p>
          <a:p>
            <a:pPr lvl="0"/>
            <a:endParaRPr lang="es-PE" sz="3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Objetivo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915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dirty="0" smtClean="0"/>
              <a:t>MÉTODO DE EVALUACIÓN</a:t>
            </a:r>
            <a:endParaRPr lang="en-US" sz="20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9" y="1651861"/>
            <a:ext cx="2241177" cy="178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122706" y="1651860"/>
            <a:ext cx="54101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9pPr>
          </a:lstStyle>
          <a:p>
            <a:pPr algn="just" eaLnBrk="1" hangingPunct="1"/>
            <a:r>
              <a:rPr lang="es-PE" dirty="0">
                <a:solidFill>
                  <a:srgbClr val="195080"/>
                </a:solidFill>
                <a:latin typeface="Open Sans"/>
                <a:cs typeface="Open Sans"/>
              </a:rPr>
              <a:t>Evaluación continua del desempeño y participación acertada durante el curso, asistencia y puntualidad.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9" y="4144608"/>
            <a:ext cx="2241176" cy="179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122705" y="4144608"/>
            <a:ext cx="54101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9pPr>
          </a:lstStyle>
          <a:p>
            <a:pPr algn="just" eaLnBrk="1" hangingPunct="1"/>
            <a:r>
              <a:rPr lang="es-PE" dirty="0">
                <a:solidFill>
                  <a:srgbClr val="004D73"/>
                </a:solidFill>
                <a:latin typeface="Open Sans"/>
                <a:cs typeface="Open Sans"/>
              </a:rPr>
              <a:t>Calificación obtenida en el instrumento de medición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16160652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dirty="0" smtClean="0"/>
              <a:t>MÉTODO DE EVALUACIÓN</a:t>
            </a:r>
            <a:endParaRPr lang="en-US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147" y="1601882"/>
            <a:ext cx="2474912" cy="2219063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192463" y="1622052"/>
            <a:ext cx="51133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PE" sz="2000" b="1" u="sng" dirty="0">
                <a:solidFill>
                  <a:schemeClr val="accent4"/>
                </a:solidFill>
                <a:latin typeface="Open Sans"/>
                <a:cs typeface="Open Sans"/>
              </a:rPr>
              <a:t>Calificación</a:t>
            </a:r>
            <a:r>
              <a:rPr lang="es-PE" sz="2000" dirty="0" smtClean="0">
                <a:solidFill>
                  <a:schemeClr val="accent4"/>
                </a:solidFill>
                <a:latin typeface="Open Sans"/>
                <a:cs typeface="Open Sans"/>
              </a:rPr>
              <a:t>:</a:t>
            </a:r>
            <a:endParaRPr lang="es-PE" sz="2000" dirty="0">
              <a:solidFill>
                <a:schemeClr val="accent4"/>
              </a:solidFill>
              <a:latin typeface="Open Sans"/>
              <a:cs typeface="Open Sans"/>
            </a:endParaRPr>
          </a:p>
          <a:p>
            <a:pPr marL="177800" indent="-177800" algn="just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PE" sz="2000" dirty="0">
                <a:solidFill>
                  <a:schemeClr val="accent4"/>
                </a:solidFill>
                <a:latin typeface="Open Sans"/>
                <a:cs typeface="Open Sans"/>
              </a:rPr>
              <a:t>60%	instrumento de medición de aprendizaje.</a:t>
            </a:r>
          </a:p>
          <a:p>
            <a:pPr marL="177800" indent="-177800" algn="just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PE" sz="2000" dirty="0">
                <a:solidFill>
                  <a:schemeClr val="accent4"/>
                </a:solidFill>
                <a:latin typeface="Open Sans"/>
                <a:cs typeface="Open Sans"/>
              </a:rPr>
              <a:t>40%	evaluación continua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3192463" y="4370296"/>
            <a:ext cx="492667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PE" sz="2000" dirty="0">
                <a:solidFill>
                  <a:schemeClr val="accent4"/>
                </a:solidFill>
                <a:latin typeface="Open Sans"/>
                <a:ea typeface="Calibri" pitchFamily="34" charset="0"/>
                <a:cs typeface="Open Sans"/>
                <a:sym typeface="Calibri" pitchFamily="34" charset="0"/>
              </a:rPr>
              <a:t>El participante debe</a:t>
            </a:r>
            <a:r>
              <a:rPr lang="es-PE" sz="2000" dirty="0" smtClean="0">
                <a:solidFill>
                  <a:schemeClr val="accent4"/>
                </a:solidFill>
                <a:latin typeface="Open Sans"/>
                <a:ea typeface="Calibri" pitchFamily="34" charset="0"/>
                <a:cs typeface="Open Sans"/>
                <a:sym typeface="Calibri" pitchFamily="34" charset="0"/>
              </a:rPr>
              <a:t>:</a:t>
            </a:r>
            <a:endParaRPr lang="es-PE" sz="2000" dirty="0">
              <a:solidFill>
                <a:schemeClr val="accent4"/>
              </a:solidFill>
              <a:latin typeface="Open Sans"/>
              <a:ea typeface="Calibri" pitchFamily="34" charset="0"/>
              <a:cs typeface="Open Sans"/>
              <a:sym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PE" sz="2000" dirty="0">
                <a:solidFill>
                  <a:schemeClr val="accent4"/>
                </a:solidFill>
                <a:latin typeface="Open Sans"/>
                <a:ea typeface="Calibri" pitchFamily="34" charset="0"/>
                <a:cs typeface="Open Sans"/>
                <a:sym typeface="Calibri" pitchFamily="34" charset="0"/>
              </a:rPr>
              <a:t>Obtener al menos 80% de puntaje total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8" y="3918473"/>
            <a:ext cx="2459317" cy="221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92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 smtClean="0"/>
              <a:t>REGLAS DEL </a:t>
            </a:r>
            <a:r>
              <a:rPr lang="en-US" sz="2400" b="1" dirty="0" smtClean="0"/>
              <a:t>TALLER</a:t>
            </a:r>
            <a:endParaRPr lang="en-US" sz="24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3057"/>
            <a:ext cx="2386350" cy="190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5065713" y="223445"/>
            <a:ext cx="4032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2pPr>
            <a:lvl3pPr marL="11684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9pPr>
          </a:lstStyle>
          <a:p>
            <a:pPr eaLnBrk="1" hangingPunct="1"/>
            <a:r>
              <a:rPr lang="es-PE" b="1" u="sng" dirty="0">
                <a:solidFill>
                  <a:schemeClr val="accent4"/>
                </a:solidFill>
              </a:rPr>
              <a:t>Tiempo de toda la exposición</a:t>
            </a:r>
            <a:r>
              <a:rPr lang="es-PE" dirty="0">
                <a:solidFill>
                  <a:schemeClr val="accent4"/>
                </a:solidFill>
              </a:rPr>
              <a:t>: </a:t>
            </a:r>
          </a:p>
          <a:p>
            <a:pPr eaLnBrk="1" hangingPunct="1"/>
            <a:r>
              <a:rPr lang="es-PE" dirty="0" smtClean="0">
                <a:solidFill>
                  <a:schemeClr val="accent4"/>
                </a:solidFill>
              </a:rPr>
              <a:t>5 </a:t>
            </a:r>
            <a:r>
              <a:rPr lang="es-PE" dirty="0">
                <a:solidFill>
                  <a:schemeClr val="accent4"/>
                </a:solidFill>
              </a:rPr>
              <a:t>días:</a:t>
            </a:r>
          </a:p>
          <a:p>
            <a:pPr lvl="2" eaLnBrk="1" hangingPunct="1"/>
            <a:r>
              <a:rPr lang="es-PE" dirty="0" smtClean="0">
                <a:solidFill>
                  <a:schemeClr val="accent4"/>
                </a:solidFill>
              </a:rPr>
              <a:t>08:00 </a:t>
            </a:r>
            <a:r>
              <a:rPr lang="es-PE" dirty="0">
                <a:solidFill>
                  <a:schemeClr val="accent4"/>
                </a:solidFill>
              </a:rPr>
              <a:t>a </a:t>
            </a:r>
            <a:r>
              <a:rPr lang="es-PE" dirty="0" smtClean="0">
                <a:solidFill>
                  <a:schemeClr val="accent4"/>
                </a:solidFill>
              </a:rPr>
              <a:t>16:00 </a:t>
            </a:r>
            <a:endParaRPr lang="es-PE" dirty="0">
              <a:solidFill>
                <a:schemeClr val="accent4"/>
              </a:solidFill>
            </a:endParaRP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2844411"/>
            <a:ext cx="1511300" cy="204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4"/>
          <p:cNvSpPr txBox="1"/>
          <p:nvPr/>
        </p:nvSpPr>
        <p:spPr>
          <a:xfrm>
            <a:off x="5148263" y="4842288"/>
            <a:ext cx="16541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accent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Calibri" pitchFamily="34" charset="0"/>
              </a:rPr>
              <a:t>2 Pausa de 15 minutos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2" y="2855372"/>
            <a:ext cx="2160588" cy="18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5"/>
          <p:cNvSpPr txBox="1"/>
          <p:nvPr/>
        </p:nvSpPr>
        <p:spPr>
          <a:xfrm>
            <a:off x="2627312" y="4842288"/>
            <a:ext cx="21605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PE" dirty="0">
                <a:solidFill>
                  <a:schemeClr val="accent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Calibri" pitchFamily="34" charset="0"/>
              </a:rPr>
              <a:t>Intercambio de ideas, 10 minutos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6" y="2855372"/>
            <a:ext cx="2339335" cy="18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143516" y="4842288"/>
            <a:ext cx="2339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9pPr>
          </a:lstStyle>
          <a:p>
            <a:pPr algn="ctr" eaLnBrk="1" hangingPunct="1"/>
            <a:r>
              <a:rPr lang="es-PE" sz="1800" dirty="0">
                <a:solidFill>
                  <a:schemeClr val="accent4"/>
                </a:solidFill>
                <a:latin typeface="Arial" charset="0"/>
                <a:cs typeface="Arial" charset="0"/>
                <a:sym typeface="Arial" charset="0"/>
              </a:rPr>
              <a:t>Períodos de </a:t>
            </a:r>
            <a:r>
              <a:rPr lang="es-PE" sz="1800" dirty="0" smtClean="0">
                <a:solidFill>
                  <a:schemeClr val="accent4"/>
                </a:solidFill>
                <a:latin typeface="Arial" charset="0"/>
                <a:cs typeface="Arial" charset="0"/>
                <a:sym typeface="Arial" charset="0"/>
              </a:rPr>
              <a:t>50 </a:t>
            </a:r>
            <a:r>
              <a:rPr lang="es-PE" sz="1800" dirty="0">
                <a:solidFill>
                  <a:schemeClr val="accent4"/>
                </a:solidFill>
                <a:latin typeface="Arial" charset="0"/>
                <a:cs typeface="Arial" charset="0"/>
                <a:sym typeface="Arial" charset="0"/>
              </a:rPr>
              <a:t>minutos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2855373"/>
            <a:ext cx="1728787" cy="190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4"/>
          <p:cNvSpPr txBox="1"/>
          <p:nvPr/>
        </p:nvSpPr>
        <p:spPr>
          <a:xfrm>
            <a:off x="7164387" y="4842288"/>
            <a:ext cx="1727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PE" dirty="0">
                <a:solidFill>
                  <a:schemeClr val="accent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Calibri" pitchFamily="34" charset="0"/>
              </a:rPr>
              <a:t>Almuerzo </a:t>
            </a:r>
          </a:p>
          <a:p>
            <a:pPr algn="ctr">
              <a:defRPr/>
            </a:pPr>
            <a:r>
              <a:rPr lang="es-PE" dirty="0">
                <a:solidFill>
                  <a:schemeClr val="accent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Calibri" pitchFamily="34" charset="0"/>
              </a:rPr>
              <a:t>una hora</a:t>
            </a:r>
          </a:p>
        </p:txBody>
      </p:sp>
    </p:spTree>
    <p:extLst>
      <p:ext uri="{BB962C8B-B14F-4D97-AF65-F5344CB8AC3E}">
        <p14:creationId xmlns:p14="http://schemas.microsoft.com/office/powerpoint/2010/main" val="9188958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9144000" cy="7029450"/>
          </a:xfrm>
          <a:prstGeom prst="rect">
            <a:avLst/>
          </a:prstGeom>
        </p:spPr>
      </p:pic>
      <p:sp>
        <p:nvSpPr>
          <p:cNvPr id="6" name="Shape 646"/>
          <p:cNvSpPr/>
          <p:nvPr/>
        </p:nvSpPr>
        <p:spPr>
          <a:xfrm rot="5400000">
            <a:off x="2577974" y="-716519"/>
            <a:ext cx="4238419" cy="5671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406" y="0"/>
                </a:lnTo>
                <a:lnTo>
                  <a:pt x="21600" y="10800"/>
                </a:lnTo>
                <a:lnTo>
                  <a:pt x="13406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39BE6">
              <a:alpha val="79000"/>
            </a:srgbClr>
          </a:solidFill>
          <a:ln w="12700">
            <a:miter lim="400000"/>
          </a:ln>
        </p:spPr>
        <p:txBody>
          <a:bodyPr lIns="47548" tIns="47548" rIns="47548" bIns="4754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" name="Shape 647"/>
          <p:cNvSpPr/>
          <p:nvPr/>
        </p:nvSpPr>
        <p:spPr>
          <a:xfrm>
            <a:off x="1861454" y="734275"/>
            <a:ext cx="5671457" cy="19426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7548" tIns="47548" rIns="47548" bIns="47548">
            <a:spAutoFit/>
          </a:bodyPr>
          <a:lstStyle/>
          <a:p>
            <a:pPr algn="ctr">
              <a:defRPr sz="4600"/>
            </a:pPr>
            <a:r>
              <a:rPr sz="2400" b="1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 procesos de </a:t>
            </a:r>
            <a:r>
              <a:rPr lang="es-PE" sz="2400" b="1" i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implantación del SSP</a:t>
            </a:r>
            <a:r>
              <a:rPr sz="2400" b="1" i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 simplifican cuando conocemos las acciones que debemos </a:t>
            </a:r>
            <a:r>
              <a:rPr lang="es-EC" sz="2400" b="1" i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realizar</a:t>
            </a:r>
            <a:endParaRPr sz="2400" b="1" i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defRPr sz="4600"/>
            </a:pPr>
            <a:endParaRPr sz="2400" i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271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_12LightBlue">
      <a:dk1>
        <a:srgbClr val="474747"/>
      </a:dk1>
      <a:lt1>
        <a:srgbClr val="FFFFFF"/>
      </a:lt1>
      <a:dk2>
        <a:srgbClr val="474747"/>
      </a:dk2>
      <a:lt2>
        <a:srgbClr val="FFFFFF"/>
      </a:lt2>
      <a:accent1>
        <a:srgbClr val="9E9E9E"/>
      </a:accent1>
      <a:accent2>
        <a:srgbClr val="7C7C7C"/>
      </a:accent2>
      <a:accent3>
        <a:srgbClr val="474747"/>
      </a:accent3>
      <a:accent4>
        <a:srgbClr val="3C3C3C"/>
      </a:accent4>
      <a:accent5>
        <a:srgbClr val="54C3F6"/>
      </a:accent5>
      <a:accent6>
        <a:srgbClr val="03A9F5"/>
      </a:accent6>
      <a:hlink>
        <a:srgbClr val="03A9F5"/>
      </a:hlink>
      <a:folHlink>
        <a:srgbClr val="54C3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 xsi:nil="true"/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 xsi:nil="true"/>
    <cat xmlns="101a94fc-4fb7-49fc-ab36-dbb3e9e3ccdb" xsi:nil="true"/>
    <Language xmlns="101a94fc-4fb7-49fc-ab36-dbb3e9e3ccdb" xsi:nil="true"/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 xsi:nil="true"/>
    <Presenter xmlns="101a94fc-4fb7-49fc-ab36-dbb3e9e3ccdb" xsi:nil="true"/>
    <CategoryOrder xmlns="101a94fc-4fb7-49fc-ab36-dbb3e9e3ccdb" xsi:nil="true"/>
  </documentManagement>
</p:properties>
</file>

<file path=customXml/itemProps1.xml><?xml version="1.0" encoding="utf-8"?>
<ds:datastoreItem xmlns:ds="http://schemas.openxmlformats.org/officeDocument/2006/customXml" ds:itemID="{C75ACFE2-FE20-45DC-8A71-2EE536F9BF8B}"/>
</file>

<file path=customXml/itemProps2.xml><?xml version="1.0" encoding="utf-8"?>
<ds:datastoreItem xmlns:ds="http://schemas.openxmlformats.org/officeDocument/2006/customXml" ds:itemID="{F8D70F0E-63F8-458B-BF14-66745EACF2F5}"/>
</file>

<file path=customXml/itemProps3.xml><?xml version="1.0" encoding="utf-8"?>
<ds:datastoreItem xmlns:ds="http://schemas.openxmlformats.org/officeDocument/2006/customXml" ds:itemID="{B8973632-EEC0-4578-B589-61B93E741B78}"/>
</file>

<file path=docProps/app.xml><?xml version="1.0" encoding="utf-8"?>
<Properties xmlns="http://schemas.openxmlformats.org/officeDocument/2006/extended-properties" xmlns:vt="http://schemas.openxmlformats.org/officeDocument/2006/docPropsVTypes">
  <TotalTime>11240</TotalTime>
  <Words>242</Words>
  <Application>Microsoft Office PowerPoint</Application>
  <PresentationFormat>Presentación en pantalla (4:3)</PresentationFormat>
  <Paragraphs>66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MS PGothic</vt:lpstr>
      <vt:lpstr>Arial</vt:lpstr>
      <vt:lpstr>Arial Bold</vt:lpstr>
      <vt:lpstr>Calibri</vt:lpstr>
      <vt:lpstr>Helvetica</vt:lpstr>
      <vt:lpstr>Open Sans</vt:lpstr>
      <vt:lpstr>Office Theme</vt:lpstr>
      <vt:lpstr>Presentación de PowerPoint</vt:lpstr>
      <vt:lpstr>Presentación de PowerPoint</vt:lpstr>
      <vt:lpstr>FACILITADOR </vt:lpstr>
      <vt:lpstr>Objetivo</vt:lpstr>
      <vt:lpstr>MÉTODO DE EVALUACIÓN</vt:lpstr>
      <vt:lpstr>MÉTODO DE EVALUACIÓN</vt:lpstr>
      <vt:lpstr>REGLAS DEL TALLER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Wahyu</dc:creator>
  <cp:lastModifiedBy>MUL</cp:lastModifiedBy>
  <cp:revision>1908</cp:revision>
  <dcterms:created xsi:type="dcterms:W3CDTF">2014-10-02T10:08:59Z</dcterms:created>
  <dcterms:modified xsi:type="dcterms:W3CDTF">2017-08-27T22:27:31Z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