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10" r:id="rId2"/>
    <p:sldId id="391" r:id="rId3"/>
    <p:sldId id="390" r:id="rId4"/>
    <p:sldId id="419" r:id="rId5"/>
    <p:sldId id="422" r:id="rId6"/>
    <p:sldId id="417" r:id="rId7"/>
    <p:sldId id="420" r:id="rId8"/>
    <p:sldId id="421" r:id="rId9"/>
    <p:sldId id="418" r:id="rId10"/>
    <p:sldId id="374" r:id="rId11"/>
    <p:sldId id="375" r:id="rId12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99FF"/>
    <a:srgbClr val="33CC33"/>
    <a:srgbClr val="008080"/>
    <a:srgbClr val="6699FF"/>
    <a:srgbClr val="0099FF"/>
    <a:srgbClr val="3366FF"/>
    <a:srgbClr val="CC9900"/>
    <a:srgbClr val="B2B2B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8889" autoAdjust="0"/>
  </p:normalViewPr>
  <p:slideViewPr>
    <p:cSldViewPr>
      <p:cViewPr varScale="1">
        <p:scale>
          <a:sx n="108" d="100"/>
          <a:sy n="108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807E90-40D0-48E1-AE6A-C70854AA38BD}" type="datetimeFigureOut">
              <a:rPr lang="es-PE"/>
              <a:pPr>
                <a:defRPr/>
              </a:pPr>
              <a:t>23/04/2015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3596A-A34A-4580-B440-340BE5A5FBC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95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648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10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BEE15-7F34-446B-B529-630C2DCE0909}" type="slidenum">
              <a:rPr lang="es-PE" smtClean="0"/>
              <a:pPr>
                <a:defRPr/>
              </a:pPr>
              <a:t>2</a:t>
            </a:fld>
            <a:endParaRPr lang="es-P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658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384D24-108A-41B1-8B45-7214E87C2E0D}" type="slidenum">
              <a:rPr lang="es-PE" smtClean="0"/>
              <a:pPr>
                <a:defRPr/>
              </a:pPr>
              <a:t>3</a:t>
            </a:fld>
            <a:endParaRPr lang="es-P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430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384D24-108A-41B1-8B45-7214E87C2E0D}" type="slidenum">
              <a:rPr lang="es-PE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BEE15-7F34-446B-B529-630C2DCE0909}" type="slidenum">
              <a:rPr lang="es-PE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BEE15-7F34-446B-B529-630C2DCE0909}" type="slidenum">
              <a:rPr lang="es-PE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BEE15-7F34-446B-B529-630C2DCE0909}" type="slidenum">
              <a:rPr lang="es-PE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3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BEE15-7F34-446B-B529-630C2DCE0909}" type="slidenum">
              <a:rPr lang="es-PE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PE" sz="900" b="1" smtClean="0"/>
              <a:t> </a:t>
            </a:r>
            <a:endParaRPr lang="es-PE" sz="900" smtClean="0"/>
          </a:p>
          <a:p>
            <a:pPr>
              <a:spcBef>
                <a:spcPct val="0"/>
              </a:spcBef>
            </a:pPr>
            <a:endParaRPr lang="es-PE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C71D3-58FC-4BDA-BAAA-842DEF6E66C5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3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PE" smtClean="0"/>
              <a:t>Lima, Perú, 9 al 27 de setiembre de 2013</a:t>
            </a:r>
            <a:endParaRPr lang="es-PE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4D5F9-A391-4717-8AA9-CDBF0B48B08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5E1-9385-4C30-906F-4A140558B41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419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r:id="rId3" imgW="9586440" imgH="3804480" progId="">
                  <p:embed/>
                </p:oleObj>
              </mc:Choice>
              <mc:Fallback>
                <p:oleObj r:id="rId3" imgW="9586440" imgH="3804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000750"/>
                        <a:ext cx="17859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4873D-78D0-4215-B695-161EF40C678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006C0-152B-4E66-A1C3-64D21151426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BCD2-235F-4F44-A91E-49A66485E62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8D0B5B-1AA7-42F0-AA45-2AC81D57DCD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r:id="rId3" imgW="9586440" imgH="3804480" progId="">
                  <p:embed/>
                </p:oleObj>
              </mc:Choice>
              <mc:Fallback>
                <p:oleObj r:id="rId3" imgW="9586440" imgH="3804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000750"/>
                        <a:ext cx="17859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E383-FC53-468A-B9D3-DDDA2005892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E62-6BA9-4E4B-9215-E22B069AF0F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PE" dirty="0" smtClean="0"/>
              <a:t>Montevideo, Uruguay, del 30 de junio al 18 de julio de 2014</a:t>
            </a: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9810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9810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30B72-F260-4B49-904D-808040F5970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28596" y="6000768"/>
          <a:ext cx="1785920" cy="70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r:id="rId12" imgW="9586440" imgH="3804480" progId="">
                  <p:embed/>
                </p:oleObj>
              </mc:Choice>
              <mc:Fallback>
                <p:oleObj r:id="rId12" imgW="9586440" imgH="3804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000768"/>
                        <a:ext cx="1785920" cy="708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6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708275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428604"/>
          <a:ext cx="54006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r:id="rId4" imgW="9586440" imgH="3804480" progId="">
                  <p:embed/>
                </p:oleObj>
              </mc:Choice>
              <mc:Fallback>
                <p:oleObj r:id="rId4" imgW="9586440" imgH="3804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5400675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2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" y="0"/>
            <a:ext cx="1826718" cy="606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19745" y="3375719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Incorporación del PANS Aeródromos en Enmienda 3 al Conjunto </a:t>
            </a:r>
          </a:p>
          <a:p>
            <a:pPr algn="ctr"/>
            <a:r>
              <a:rPr lang="es-MX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 Aeródromos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7455" cy="6080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 smtClean="0">
                <a:solidFill>
                  <a:schemeClr val="accent1">
                    <a:lumMod val="75000"/>
                  </a:schemeClr>
                </a:solidFill>
              </a:rPr>
              <a:t>Preguntas….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84784"/>
            <a:ext cx="3886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8C65E1-9385-4C30-906F-4A140558B41A}" type="slidenum">
              <a:rPr lang="es-PE" smtClean="0"/>
              <a:pPr>
                <a:defRPr/>
              </a:pPr>
              <a:t>10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708275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428604"/>
          <a:ext cx="54006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3" r:id="rId4" imgW="9586440" imgH="3804480" progId="">
                  <p:embed/>
                </p:oleObj>
              </mc:Choice>
              <mc:Fallback>
                <p:oleObj r:id="rId4" imgW="9586440" imgH="3804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5400675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00298" y="342900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Gracias por su atención</a:t>
            </a:r>
          </a:p>
          <a:p>
            <a:pPr algn="ctr"/>
            <a:endParaRPr lang="es-MX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MX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MX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Comité Técnico SRVSOP</a:t>
            </a:r>
          </a:p>
        </p:txBody>
      </p:sp>
      <p:pic>
        <p:nvPicPr>
          <p:cNvPr id="5943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" y="0"/>
            <a:ext cx="1877426" cy="6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28600"/>
            <a:ext cx="8153400" cy="608013"/>
          </a:xfrm>
        </p:spPr>
        <p:txBody>
          <a:bodyPr/>
          <a:lstStyle/>
          <a:p>
            <a:pPr algn="ctr" eaLnBrk="1" hangingPunct="1">
              <a:tabLst>
                <a:tab pos="6543675" algn="l"/>
              </a:tabLst>
              <a:defRPr/>
            </a:pPr>
            <a:r>
              <a:rPr lang="es-PE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Motivo</a:t>
            </a:r>
            <a:endParaRPr lang="es-PE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5D5C12A-69A3-4508-BAC1-5A6D0E42E84E}" type="slidenum">
              <a:rPr lang="es-PE" smtClean="0"/>
              <a:pPr>
                <a:defRPr/>
              </a:pPr>
              <a:t>2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542729" y="285293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/>
                </a:solidFill>
              </a:rPr>
              <a:t>La incorporación del PANS Aeródromos y la Enmienda 12 al Anexo 14, implica la necesidad de realizar modificaciones en el Conjunto Normativo LAR Aeródromos.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dirty="0" smtClean="0">
              <a:solidFill>
                <a:schemeClr val="accent1"/>
              </a:solidFill>
            </a:endParaRPr>
          </a:p>
          <a:p>
            <a:pPr algn="just"/>
            <a:endParaRPr lang="es-E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3 CuadroTexto"/>
          <p:cNvSpPr txBox="1"/>
          <p:nvPr/>
        </p:nvSpPr>
        <p:spPr>
          <a:xfrm>
            <a:off x="500063" y="214313"/>
            <a:ext cx="8286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 139</a:t>
            </a:r>
            <a:endParaRPr lang="es-PE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713C3A2C-1D2E-44E3-93C8-AED9ECB06DA8}" type="slidenum">
              <a:rPr lang="es-PE" smtClean="0"/>
              <a:pPr>
                <a:defRPr/>
              </a:pPr>
              <a:t>3</a:t>
            </a:fld>
            <a:endParaRPr lang="es-PE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76210"/>
              </p:ext>
            </p:extLst>
          </p:nvPr>
        </p:nvGraphicFramePr>
        <p:xfrm>
          <a:off x="488238" y="1516063"/>
          <a:ext cx="825341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05"/>
                <a:gridCol w="6879108"/>
              </a:tblGrid>
              <a:tr h="159598">
                <a:tc>
                  <a:txBody>
                    <a:bodyPr/>
                    <a:lstStyle/>
                    <a:p>
                      <a:r>
                        <a:rPr lang="es-ES" dirty="0" smtClean="0"/>
                        <a:t>STD LAR 139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Descripción consecuencias incorporación PANS Aeródromos en LAR Aeródromos</a:t>
                      </a:r>
                      <a:endParaRPr lang="es-ES" dirty="0"/>
                    </a:p>
                  </a:txBody>
                  <a:tcPr/>
                </a:tc>
              </a:tr>
              <a:tr h="10728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Capítulo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139.010 se modifica el alcance, incorporando los conceptos del PANS Aeródromos</a:t>
                      </a:r>
                      <a:br>
                        <a:rPr lang="es-ES" sz="1800" dirty="0" smtClean="0"/>
                      </a:br>
                      <a:r>
                        <a:rPr lang="es-ES" sz="1800" dirty="0" smtClean="0"/>
                        <a:t>139.025 incorpora el tema de las interfaces y responsabilidades compartidas del PANS Aeródromos 2.1.4, 2.4.2.1 y 2.4.2.2</a:t>
                      </a:r>
                      <a:endParaRPr lang="es-ES" dirty="0"/>
                    </a:p>
                  </a:txBody>
                  <a:tcPr/>
                </a:tc>
              </a:tr>
              <a:tr h="15959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Capítulo 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139.105 c) se modifica la forma en la que se evalúa el cumplimiento del aeródromo, según PANS Aeródromos 2.3.1.1</a:t>
                      </a:r>
                      <a:br>
                        <a:rPr lang="es-ES" sz="1800" dirty="0" smtClean="0"/>
                      </a:br>
                      <a:r>
                        <a:rPr lang="es-ES" sz="1800" dirty="0" smtClean="0"/>
                        <a:t>139.110, 139.115, 139.120 y 139.125 se modifica el proceso de certificación</a:t>
                      </a:r>
                      <a:endParaRPr lang="es-ES" dirty="0"/>
                    </a:p>
                  </a:txBody>
                  <a:tcPr/>
                </a:tc>
              </a:tr>
              <a:tr h="15959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Capítulo 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 incorporan modificaciones menores relacionadas con el Manual de Aeródromo, a fin de hacer el texto del LAR, compatible con el PANS Aeródromos</a:t>
                      </a:r>
                      <a:endParaRPr lang="es-ES" dirty="0"/>
                    </a:p>
                  </a:txBody>
                  <a:tcPr/>
                </a:tc>
              </a:tr>
              <a:tr h="15959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Capítulo 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139.315 se debe modificar de forma que la implementación del SMS sea compatible con lo que plantea el PANS Aeródromos, FRENTE A LA certificación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5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3 CuadroTexto"/>
          <p:cNvSpPr txBox="1"/>
          <p:nvPr/>
        </p:nvSpPr>
        <p:spPr>
          <a:xfrm>
            <a:off x="500063" y="214313"/>
            <a:ext cx="8286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dirty="0" smtClean="0">
                <a:solidFill>
                  <a:srgbClr val="00669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LAR 139</a:t>
            </a:r>
            <a:endParaRPr lang="es-PE" sz="3600" dirty="0">
              <a:solidFill>
                <a:srgbClr val="00669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713C3A2C-1D2E-44E3-93C8-AED9ECB06DA8}" type="slidenum">
              <a:rPr lang="es-PE"/>
              <a:pPr>
                <a:defRPr/>
              </a:pPr>
              <a:t>4</a:t>
            </a:fld>
            <a:endParaRPr lang="es-PE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51615"/>
              </p:ext>
            </p:extLst>
          </p:nvPr>
        </p:nvGraphicFramePr>
        <p:xfrm>
          <a:off x="500063" y="1988840"/>
          <a:ext cx="8253413" cy="310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05"/>
                <a:gridCol w="6879108"/>
              </a:tblGrid>
              <a:tr h="526652">
                <a:tc>
                  <a:txBody>
                    <a:bodyPr/>
                    <a:lstStyle/>
                    <a:p>
                      <a:r>
                        <a:rPr lang="es-ES" dirty="0" smtClean="0"/>
                        <a:t>STD LAR 139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Descripción consecuencias incorporación PANS Aeródromos en LAR Aeródromos</a:t>
                      </a:r>
                      <a:endParaRPr lang="es-ES" dirty="0"/>
                    </a:p>
                  </a:txBody>
                  <a:tcPr/>
                </a:tc>
              </a:tr>
              <a:tr h="1544765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 AGA</a:t>
                      </a:r>
                      <a:r>
                        <a:rPr lang="es-ES" sz="1800" baseline="0" dirty="0" smtClean="0"/>
                        <a:t> </a:t>
                      </a:r>
                    </a:p>
                    <a:p>
                      <a:r>
                        <a:rPr lang="es-ES" sz="1800" baseline="0" dirty="0" smtClean="0"/>
                        <a:t>139.001</a:t>
                      </a:r>
                      <a:endParaRPr lang="es-E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 desarrolló CA en base al</a:t>
                      </a:r>
                      <a:r>
                        <a:rPr lang="es-ES" sz="1800" baseline="0" dirty="0" smtClean="0"/>
                        <a:t> Capítulo 3 Evaluaciones de Seguridad Operacional para Aeródromos</a:t>
                      </a:r>
                      <a:endParaRPr lang="es-ES" dirty="0"/>
                    </a:p>
                  </a:txBody>
                  <a:tcPr/>
                </a:tc>
              </a:tr>
              <a:tr h="92164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CA AGA</a:t>
                      </a:r>
                      <a:r>
                        <a:rPr lang="es-ES" sz="1800" baseline="0" dirty="0" smtClean="0"/>
                        <a:t> </a:t>
                      </a:r>
                    </a:p>
                    <a:p>
                      <a:r>
                        <a:rPr lang="es-ES" sz="1800" baseline="0" dirty="0" smtClean="0"/>
                        <a:t>139.002</a:t>
                      </a:r>
                      <a:endParaRPr lang="es-E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 encuentra en desarrolló CA en base al</a:t>
                      </a:r>
                      <a:r>
                        <a:rPr lang="es-ES" sz="1800" baseline="0" dirty="0" smtClean="0"/>
                        <a:t> Capítulo 4 Compatibilidad de Aeródromos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54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184"/>
            <a:ext cx="5544616" cy="71736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8C65E1-9385-4C30-906F-4A140558B41A}" type="slidenum">
              <a:rPr lang="es-PE" smtClean="0"/>
              <a:pPr>
                <a:defRPr/>
              </a:pPr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4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28600"/>
            <a:ext cx="8153400" cy="608013"/>
          </a:xfrm>
        </p:spPr>
        <p:txBody>
          <a:bodyPr/>
          <a:lstStyle/>
          <a:p>
            <a:pPr algn="ctr" eaLnBrk="1" hangingPunct="1">
              <a:tabLst>
                <a:tab pos="6543675" algn="l"/>
              </a:tabLst>
              <a:defRPr/>
            </a:pPr>
            <a:r>
              <a:rPr lang="es-PE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 153</a:t>
            </a:r>
            <a:endParaRPr lang="es-PE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5D5C12A-69A3-4508-BAC1-5A6D0E42E84E}" type="slidenum">
              <a:rPr lang="es-PE"/>
              <a:pPr>
                <a:defRPr/>
              </a:pPr>
              <a:t>6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827584" y="270892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6699"/>
                </a:solidFill>
              </a:rPr>
              <a:t>Se modifica el </a:t>
            </a:r>
            <a:r>
              <a:rPr lang="es-ES" sz="2400" dirty="0" smtClean="0">
                <a:solidFill>
                  <a:srgbClr val="006699"/>
                </a:solidFill>
              </a:rPr>
              <a:t>Apéndice </a:t>
            </a:r>
            <a:r>
              <a:rPr lang="es-ES" sz="2400" dirty="0" smtClean="0">
                <a:solidFill>
                  <a:srgbClr val="006699"/>
                </a:solidFill>
              </a:rPr>
              <a:t>1 – SMS, al LAR 153, introduciendo la adaptación de la forma en la cual se dará tratamiento a la implementación del SMS, en el proceso de certificación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40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28600"/>
            <a:ext cx="8153400" cy="608013"/>
          </a:xfrm>
        </p:spPr>
        <p:txBody>
          <a:bodyPr/>
          <a:lstStyle/>
          <a:p>
            <a:pPr algn="ctr" eaLnBrk="1" hangingPunct="1">
              <a:tabLst>
                <a:tab pos="6543675" algn="l"/>
              </a:tabLst>
              <a:defRPr/>
            </a:pPr>
            <a:r>
              <a:rPr lang="es-PE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MIAGA</a:t>
            </a:r>
            <a:endParaRPr lang="es-PE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5D5C12A-69A3-4508-BAC1-5A6D0E42E84E}" type="slidenum">
              <a:rPr lang="es-PE"/>
              <a:pPr>
                <a:defRPr/>
              </a:pPr>
              <a:t>7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683568" y="292494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6699"/>
                </a:solidFill>
              </a:rPr>
              <a:t>La incorporación de PANS Aeródromos implica una Modificación del manual del Inspector de Aeródromo, a fin de proporcionar guías y herramientas actualizadas para la tarea de los Inspectores de Aeródromos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03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28600"/>
            <a:ext cx="8153400" cy="608013"/>
          </a:xfrm>
        </p:spPr>
        <p:txBody>
          <a:bodyPr/>
          <a:lstStyle/>
          <a:p>
            <a:pPr algn="ctr" eaLnBrk="1" hangingPunct="1">
              <a:tabLst>
                <a:tab pos="6543675" algn="l"/>
              </a:tabLst>
              <a:defRPr/>
            </a:pPr>
            <a:r>
              <a:rPr lang="es-PE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MIAGA</a:t>
            </a:r>
            <a:endParaRPr lang="es-PE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5D5C12A-69A3-4508-BAC1-5A6D0E42E84E}" type="slidenum">
              <a:rPr lang="es-PE"/>
              <a:pPr>
                <a:defRPr/>
              </a:pPr>
              <a:t>8</a:t>
            </a:fld>
            <a:endParaRPr lang="es-PE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2108"/>
              </p:ext>
            </p:extLst>
          </p:nvPr>
        </p:nvGraphicFramePr>
        <p:xfrm>
          <a:off x="560571" y="1523244"/>
          <a:ext cx="8253413" cy="431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237"/>
                <a:gridCol w="5970176"/>
              </a:tblGrid>
              <a:tr h="526652">
                <a:tc>
                  <a:txBody>
                    <a:bodyPr/>
                    <a:lstStyle/>
                    <a:p>
                      <a:r>
                        <a:rPr lang="es-ES" dirty="0" smtClean="0"/>
                        <a:t>PARTE AFECTADA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Descripción consecuencias incorporación PANS Aeródromos en MIAGA</a:t>
                      </a:r>
                      <a:endParaRPr lang="es-ES" dirty="0"/>
                    </a:p>
                  </a:txBody>
                  <a:tcPr/>
                </a:tc>
              </a:tr>
              <a:tr h="80008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PARTE 2 – CERTIFICACIÓN DE AERÓDROMOS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Se modifica en base a las modificaciones en la implementación del proceso de certificación</a:t>
                      </a:r>
                      <a:endParaRPr lang="es-ES" dirty="0"/>
                    </a:p>
                  </a:txBody>
                  <a:tcPr/>
                </a:tc>
              </a:tr>
              <a:tr h="92164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PARTE 3 – DESVIACIONES Y EXCENCIONES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Se debería modificar adaptándose a los</a:t>
                      </a:r>
                      <a:r>
                        <a:rPr lang="es-ES" sz="1800" baseline="0" dirty="0" smtClean="0"/>
                        <a:t> conceptos de evaluaciones de seguridad operacional contenidos en el Capítulo 3 del PANS Aeródromos y de la CA 139.001</a:t>
                      </a:r>
                      <a:endParaRPr lang="es-ES" dirty="0"/>
                    </a:p>
                  </a:txBody>
                  <a:tcPr/>
                </a:tc>
              </a:tr>
              <a:tr h="92164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PARTE 4 – VIGILANCIA</a:t>
                      </a:r>
                    </a:p>
                    <a:p>
                      <a:endParaRPr lang="es-E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 modifica introduciendo</a:t>
                      </a:r>
                      <a:r>
                        <a:rPr lang="es-ES" baseline="0" dirty="0" smtClean="0"/>
                        <a:t> el concepto de “Mayor vigilancia”</a:t>
                      </a:r>
                      <a:endParaRPr lang="es-ES" dirty="0"/>
                    </a:p>
                  </a:txBody>
                  <a:tcPr/>
                </a:tc>
              </a:tr>
              <a:tr h="92164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PARTE 5??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 propone incorporar</a:t>
                      </a:r>
                      <a:r>
                        <a:rPr lang="es-ES" baseline="0" dirty="0" smtClean="0"/>
                        <a:t> una Parte 5 en la cual se introduzcan los contenidos que ayuden a los inspectores a realizar la evaluaciones para la compatibilidad de aeródromos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6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28600"/>
            <a:ext cx="8153400" cy="608013"/>
          </a:xfrm>
        </p:spPr>
        <p:txBody>
          <a:bodyPr/>
          <a:lstStyle/>
          <a:p>
            <a:pPr algn="ctr" eaLnBrk="1" hangingPunct="1">
              <a:tabLst>
                <a:tab pos="6543675" algn="l"/>
              </a:tabLst>
              <a:defRPr/>
            </a:pPr>
            <a:r>
              <a:rPr lang="es-PE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PE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5D5C12A-69A3-4508-BAC1-5A6D0E42E84E}" type="slidenum">
              <a:rPr lang="es-PE"/>
              <a:pPr>
                <a:defRPr/>
              </a:pPr>
              <a:t>9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683568" y="162880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6699"/>
                </a:solidFill>
              </a:rPr>
              <a:t>El Capítulo 2 CERTIFICACIÓN DE AERÓDROMOS del PANS Aeródromos, plantea una  modificación al cuerpo del LAR </a:t>
            </a:r>
            <a:r>
              <a:rPr lang="es-ES" sz="2400" dirty="0">
                <a:solidFill>
                  <a:srgbClr val="006699"/>
                </a:solidFill>
              </a:rPr>
              <a:t>139 por aplicación del CAP 2 del PANS </a:t>
            </a:r>
            <a:r>
              <a:rPr lang="es-ES" sz="2400" dirty="0" smtClean="0">
                <a:solidFill>
                  <a:srgbClr val="006699"/>
                </a:solidFill>
              </a:rPr>
              <a:t>Aeródromos, </a:t>
            </a:r>
            <a:r>
              <a:rPr lang="es-ES" sz="2400" dirty="0">
                <a:solidFill>
                  <a:srgbClr val="006699"/>
                </a:solidFill>
              </a:rPr>
              <a:t>en cuanto a que se modifica el proceso de certificación, </a:t>
            </a:r>
            <a:endParaRPr lang="es-ES" sz="2400" dirty="0" smtClean="0">
              <a:solidFill>
                <a:srgbClr val="0066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dirty="0" smtClean="0">
              <a:solidFill>
                <a:srgbClr val="0066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6699"/>
                </a:solidFill>
              </a:rPr>
              <a:t>Se plantea evaluar </a:t>
            </a:r>
            <a:r>
              <a:rPr lang="es-ES" sz="2400" dirty="0">
                <a:solidFill>
                  <a:srgbClr val="006699"/>
                </a:solidFill>
              </a:rPr>
              <a:t>una </a:t>
            </a:r>
            <a:r>
              <a:rPr lang="es-ES" sz="2400" dirty="0" smtClean="0">
                <a:solidFill>
                  <a:srgbClr val="006699"/>
                </a:solidFill>
              </a:rPr>
              <a:t>adaptación </a:t>
            </a:r>
            <a:r>
              <a:rPr lang="es-ES" sz="2400" dirty="0">
                <a:solidFill>
                  <a:srgbClr val="006699"/>
                </a:solidFill>
              </a:rPr>
              <a:t>al proceso actual basado en </a:t>
            </a:r>
            <a:r>
              <a:rPr lang="es-ES" sz="2400" dirty="0" smtClean="0">
                <a:solidFill>
                  <a:srgbClr val="006699"/>
                </a:solidFill>
              </a:rPr>
              <a:t>fases, </a:t>
            </a:r>
            <a:r>
              <a:rPr lang="es-ES" sz="2400" dirty="0">
                <a:solidFill>
                  <a:srgbClr val="006699"/>
                </a:solidFill>
              </a:rPr>
              <a:t>modificando las </a:t>
            </a:r>
            <a:r>
              <a:rPr lang="es-ES" sz="2400" dirty="0" smtClean="0">
                <a:solidFill>
                  <a:srgbClr val="006699"/>
                </a:solidFill>
              </a:rPr>
              <a:t>fases pero manteniéndolas.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400" dirty="0" smtClean="0">
              <a:solidFill>
                <a:srgbClr val="0066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6699"/>
                </a:solidFill>
              </a:rPr>
              <a:t>Estas discusiones deberían llevarse a cabo en el marco de la próxima RPEAGA/6</a:t>
            </a:r>
            <a:endParaRPr lang="es-ES" sz="2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32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006699"/>
      </a:accent1>
      <a:accent2>
        <a:srgbClr val="AFCAC4"/>
      </a:accent2>
      <a:accent3>
        <a:srgbClr val="A5AB81"/>
      </a:accent3>
      <a:accent4>
        <a:srgbClr val="B2B2B2"/>
      </a:accent4>
      <a:accent5>
        <a:srgbClr val="7BA79D"/>
      </a:accent5>
      <a:accent6>
        <a:srgbClr val="968C8C"/>
      </a:accent6>
      <a:hlink>
        <a:srgbClr val="6FCC40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Enmienda 3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781</a>
    <Presenter xmlns="101a94fc-4fb7-49fc-ab36-dbb3e9e3ccdb">Secretaría</Presenter>
    <CategoryOrder xmlns="101a94fc-4fb7-49fc-ab36-dbb3e9e3cc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5328EE-5F34-4E87-8BAB-059160F8AA19}"/>
</file>

<file path=customXml/itemProps2.xml><?xml version="1.0" encoding="utf-8"?>
<ds:datastoreItem xmlns:ds="http://schemas.openxmlformats.org/officeDocument/2006/customXml" ds:itemID="{02B29435-4EF3-48A6-A083-A91E63708448}"/>
</file>

<file path=customXml/itemProps3.xml><?xml version="1.0" encoding="utf-8"?>
<ds:datastoreItem xmlns:ds="http://schemas.openxmlformats.org/officeDocument/2006/customXml" ds:itemID="{6A9DBB60-5A6C-4310-964A-88E0B2DB4177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5220</TotalTime>
  <Words>460</Words>
  <Application>Microsoft Office PowerPoint</Application>
  <PresentationFormat>On-screen Show (4:3)</PresentationFormat>
  <Paragraphs>70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Intermedio</vt:lpstr>
      <vt:lpstr>PowerPoint Presentation</vt:lpstr>
      <vt:lpstr>Motivo</vt:lpstr>
      <vt:lpstr>PowerPoint Presentation</vt:lpstr>
      <vt:lpstr>PowerPoint Presentation</vt:lpstr>
      <vt:lpstr>PowerPoint Presentation</vt:lpstr>
      <vt:lpstr>LAR 153</vt:lpstr>
      <vt:lpstr>MIAGA</vt:lpstr>
      <vt:lpstr>MIAGA</vt:lpstr>
      <vt:lpstr>CONCLUSIONES</vt:lpstr>
      <vt:lpstr>Preguntas….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mnakashima</dc:creator>
  <cp:lastModifiedBy>Ricalde, Lia</cp:lastModifiedBy>
  <cp:revision>380</cp:revision>
  <dcterms:created xsi:type="dcterms:W3CDTF">2010-07-06T02:18:18Z</dcterms:created>
  <dcterms:modified xsi:type="dcterms:W3CDTF">2015-04-23T20:26:33Z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Order">
    <vt:r8>1842600</vt:r8>
  </property>
</Properties>
</file>