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2" r:id="rId4"/>
    <p:sldId id="261" r:id="rId5"/>
    <p:sldId id="263" r:id="rId6"/>
    <p:sldId id="264" r:id="rId7"/>
    <p:sldId id="265" r:id="rId8"/>
    <p:sldId id="266" r:id="rId9"/>
    <p:sldId id="267" r:id="rId10"/>
    <p:sldId id="268" r:id="rId11"/>
    <p:sldId id="269" r:id="rId12"/>
    <p:sldId id="270" r:id="rId13"/>
    <p:sldId id="271" r:id="rId14"/>
    <p:sldId id="272" r:id="rId15"/>
    <p:sldId id="259" r:id="rId1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198901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3015209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3322497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3676080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1561101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368297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653197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2325982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31245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1659154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D32119B-623A-44E8-B371-FE2EA3288CCC}" type="datetimeFigureOut">
              <a:rPr lang="es-CO" smtClean="0"/>
              <a:t>19/10/2015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1E17261-16FE-4C27-96CE-538ED97D5257}" type="slidenum">
              <a:rPr lang="es-CO" smtClean="0"/>
              <a:t>‹Nº›</a:t>
            </a:fld>
            <a:endParaRPr lang="es-CO"/>
          </a:p>
        </p:txBody>
      </p:sp>
    </p:spTree>
    <p:extLst>
      <p:ext uri="{BB962C8B-B14F-4D97-AF65-F5344CB8AC3E}">
        <p14:creationId xmlns:p14="http://schemas.microsoft.com/office/powerpoint/2010/main" val="3114583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2119B-623A-44E8-B371-FE2EA3288CCC}" type="datetimeFigureOut">
              <a:rPr lang="es-CO" smtClean="0"/>
              <a:t>19/10/2015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E17261-16FE-4C27-96CE-538ED97D5257}" type="slidenum">
              <a:rPr lang="es-CO" smtClean="0"/>
              <a:t>‹Nº›</a:t>
            </a:fld>
            <a:endParaRPr lang="es-CO"/>
          </a:p>
        </p:txBody>
      </p:sp>
    </p:spTree>
    <p:extLst>
      <p:ext uri="{BB962C8B-B14F-4D97-AF65-F5344CB8AC3E}">
        <p14:creationId xmlns:p14="http://schemas.microsoft.com/office/powerpoint/2010/main" val="204563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sp>
        <p:nvSpPr>
          <p:cNvPr id="7" name="6 CuadroTexto"/>
          <p:cNvSpPr txBox="1"/>
          <p:nvPr/>
        </p:nvSpPr>
        <p:spPr>
          <a:xfrm>
            <a:off x="1763688" y="2132855"/>
            <a:ext cx="5616624" cy="769441"/>
          </a:xfrm>
          <a:prstGeom prst="rect">
            <a:avLst/>
          </a:prstGeom>
          <a:noFill/>
        </p:spPr>
        <p:txBody>
          <a:bodyPr wrap="square" rtlCol="0">
            <a:spAutoFit/>
          </a:bodyPr>
          <a:lstStyle/>
          <a:p>
            <a:pPr algn="ctr"/>
            <a:r>
              <a:rPr lang="es-CO" sz="4400" dirty="0" smtClean="0">
                <a:latin typeface="Arial" panose="020B0604020202020204" pitchFamily="34" charset="0"/>
                <a:cs typeface="Arial" panose="020B0604020202020204" pitchFamily="34" charset="0"/>
              </a:rPr>
              <a:t>Título</a:t>
            </a:r>
            <a:endParaRPr lang="es-CO" sz="4400" dirty="0">
              <a:latin typeface="Arial" panose="020B0604020202020204" pitchFamily="34" charset="0"/>
              <a:cs typeface="Arial" panose="020B0604020202020204" pitchFamily="34" charset="0"/>
            </a:endParaRPr>
          </a:p>
        </p:txBody>
      </p:sp>
      <p:sp>
        <p:nvSpPr>
          <p:cNvPr id="8" name="7 CuadroTexto"/>
          <p:cNvSpPr txBox="1"/>
          <p:nvPr/>
        </p:nvSpPr>
        <p:spPr>
          <a:xfrm>
            <a:off x="1759124" y="2132855"/>
            <a:ext cx="5616624" cy="769441"/>
          </a:xfrm>
          <a:prstGeom prst="rect">
            <a:avLst/>
          </a:prstGeom>
          <a:noFill/>
        </p:spPr>
        <p:txBody>
          <a:bodyPr wrap="square" rtlCol="0">
            <a:spAutoFit/>
          </a:bodyPr>
          <a:lstStyle/>
          <a:p>
            <a:pPr algn="ctr"/>
            <a:r>
              <a:rPr lang="es-CO" sz="4400" dirty="0" smtClean="0">
                <a:latin typeface="Arial" panose="020B0604020202020204" pitchFamily="34" charset="0"/>
                <a:cs typeface="Arial" panose="020B0604020202020204" pitchFamily="34" charset="0"/>
              </a:rPr>
              <a:t>Título</a:t>
            </a:r>
            <a:endParaRPr lang="es-CO" sz="4400" dirty="0">
              <a:latin typeface="Arial" panose="020B0604020202020204" pitchFamily="34" charset="0"/>
              <a:cs typeface="Arial" panose="020B060402020202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CuadroTexto"/>
          <p:cNvSpPr txBox="1"/>
          <p:nvPr/>
        </p:nvSpPr>
        <p:spPr>
          <a:xfrm>
            <a:off x="251520" y="1844824"/>
            <a:ext cx="8640960" cy="4770537"/>
          </a:xfrm>
          <a:prstGeom prst="rect">
            <a:avLst/>
          </a:prstGeom>
          <a:noFill/>
        </p:spPr>
        <p:txBody>
          <a:bodyPr wrap="square" rtlCol="0">
            <a:spAutoFit/>
          </a:bodyPr>
          <a:lstStyle/>
          <a:p>
            <a:pPr algn="ctr"/>
            <a:r>
              <a:rPr lang="es-CO" sz="2000" b="1" dirty="0" smtClean="0">
                <a:latin typeface="Arial" panose="020B0604020202020204" pitchFamily="34" charset="0"/>
                <a:cs typeface="Arial" panose="020B0604020202020204" pitchFamily="34" charset="0"/>
              </a:rPr>
              <a:t>TESIS DE MAESTRÍA</a:t>
            </a:r>
          </a:p>
          <a:p>
            <a:pPr algn="ctr"/>
            <a:endParaRPr lang="es-CO" b="1" dirty="0" smtClean="0">
              <a:latin typeface="Arial" panose="020B0604020202020204" pitchFamily="34" charset="0"/>
              <a:cs typeface="Arial" panose="020B0604020202020204" pitchFamily="34" charset="0"/>
            </a:endParaRPr>
          </a:p>
          <a:p>
            <a:pPr algn="ctr"/>
            <a:r>
              <a:rPr lang="es-CO" sz="2800" b="1" dirty="0" smtClean="0">
                <a:latin typeface="Arial" panose="020B0604020202020204" pitchFamily="34" charset="0"/>
                <a:cs typeface="Arial" panose="020B0604020202020204" pitchFamily="34" charset="0"/>
              </a:rPr>
              <a:t>DISEÑO, IMPLEMENTACIÓN Y EVALUACIÓN DE CAPACITACIÓN ON LINE MEDIADA POR TIC SOBRE PELIGRO AVIARIO – AEROPUERTO INTERNACIONAL DE MENDOZA, ARGENTINA</a:t>
            </a:r>
          </a:p>
          <a:p>
            <a:pPr algn="ctr"/>
            <a:endParaRPr lang="es-CO" b="1" dirty="0">
              <a:latin typeface="Arial" panose="020B0604020202020204" pitchFamily="34" charset="0"/>
              <a:cs typeface="Arial" panose="020B0604020202020204" pitchFamily="34" charset="0"/>
            </a:endParaRPr>
          </a:p>
          <a:p>
            <a:pPr algn="ctr"/>
            <a:r>
              <a:rPr lang="es-CO" sz="1600" b="1" dirty="0" err="1" smtClean="0">
                <a:latin typeface="Arial" panose="020B0604020202020204" pitchFamily="34" charset="0"/>
                <a:cs typeface="Arial" panose="020B0604020202020204" pitchFamily="34" charset="0"/>
              </a:rPr>
              <a:t>Tesista</a:t>
            </a:r>
            <a:r>
              <a:rPr lang="es-CO" sz="1600" b="1" dirty="0">
                <a:latin typeface="Arial" panose="020B0604020202020204" pitchFamily="34" charset="0"/>
                <a:cs typeface="Arial" panose="020B0604020202020204" pitchFamily="34" charset="0"/>
              </a:rPr>
              <a:t>:</a:t>
            </a:r>
            <a:r>
              <a:rPr lang="es-CO" sz="1600" b="1" dirty="0" smtClean="0">
                <a:latin typeface="Arial" panose="020B0604020202020204" pitchFamily="34" charset="0"/>
                <a:cs typeface="Arial" panose="020B0604020202020204" pitchFamily="34" charset="0"/>
              </a:rPr>
              <a:t> Esp. Elba Pescetti</a:t>
            </a:r>
          </a:p>
          <a:p>
            <a:pPr algn="ctr"/>
            <a:r>
              <a:rPr lang="es-CO" sz="1600" b="1" dirty="0" smtClean="0">
                <a:latin typeface="Arial" panose="020B0604020202020204" pitchFamily="34" charset="0"/>
                <a:cs typeface="Arial" panose="020B0604020202020204" pitchFamily="34" charset="0"/>
              </a:rPr>
              <a:t>Directora: </a:t>
            </a:r>
            <a:r>
              <a:rPr lang="es-CO" sz="1600" b="1" dirty="0" err="1" smtClean="0">
                <a:latin typeface="Arial" panose="020B0604020202020204" pitchFamily="34" charset="0"/>
                <a:cs typeface="Arial" panose="020B0604020202020204" pitchFamily="34" charset="0"/>
              </a:rPr>
              <a:t>Mgter</a:t>
            </a:r>
            <a:r>
              <a:rPr lang="es-CO" sz="1600" b="1" dirty="0" smtClean="0">
                <a:latin typeface="Arial" panose="020B0604020202020204" pitchFamily="34" charset="0"/>
                <a:cs typeface="Arial" panose="020B0604020202020204" pitchFamily="34" charset="0"/>
              </a:rPr>
              <a:t>. Lilian Cejas</a:t>
            </a:r>
          </a:p>
          <a:p>
            <a:pPr algn="ctr"/>
            <a:r>
              <a:rPr lang="es-CO" sz="1600" b="1" dirty="0" smtClean="0">
                <a:latin typeface="Arial" panose="020B0604020202020204" pitchFamily="34" charset="0"/>
                <a:cs typeface="Arial" panose="020B0604020202020204" pitchFamily="34" charset="0"/>
              </a:rPr>
              <a:t>Co-directora: Melissa </a:t>
            </a:r>
            <a:r>
              <a:rPr lang="es-CO" sz="1600" b="1" dirty="0" err="1" smtClean="0">
                <a:latin typeface="Arial" panose="020B0604020202020204" pitchFamily="34" charset="0"/>
                <a:cs typeface="Arial" panose="020B0604020202020204" pitchFamily="34" charset="0"/>
              </a:rPr>
              <a:t>Hinds</a:t>
            </a:r>
            <a:endParaRPr lang="es-CO" sz="1600" b="1" dirty="0" smtClean="0">
              <a:latin typeface="Arial" panose="020B0604020202020204" pitchFamily="34" charset="0"/>
              <a:cs typeface="Arial" panose="020B0604020202020204" pitchFamily="34" charset="0"/>
            </a:endParaRPr>
          </a:p>
          <a:p>
            <a:pPr algn="ctr"/>
            <a:r>
              <a:rPr lang="es-CO" sz="1600" b="1" dirty="0" smtClean="0">
                <a:latin typeface="Arial" panose="020B0604020202020204" pitchFamily="34" charset="0"/>
                <a:cs typeface="Arial" panose="020B0604020202020204" pitchFamily="34" charset="0"/>
              </a:rPr>
              <a:t>Asesor: Esp. Fabián Bustos</a:t>
            </a:r>
          </a:p>
          <a:p>
            <a:pPr algn="ctr"/>
            <a:endParaRPr lang="es-CO" b="1" dirty="0">
              <a:latin typeface="Arial" panose="020B0604020202020204" pitchFamily="34" charset="0"/>
              <a:cs typeface="Arial" panose="020B0604020202020204" pitchFamily="34" charset="0"/>
            </a:endParaRPr>
          </a:p>
          <a:p>
            <a:pPr algn="ctr"/>
            <a:endParaRPr lang="es-CO" b="1" dirty="0" smtClean="0">
              <a:latin typeface="Arial" panose="020B0604020202020204" pitchFamily="34" charset="0"/>
              <a:cs typeface="Arial" panose="020B0604020202020204" pitchFamily="34" charset="0"/>
            </a:endParaRPr>
          </a:p>
          <a:p>
            <a:pPr algn="ctr"/>
            <a:endParaRPr lang="es-CO" b="1" dirty="0">
              <a:latin typeface="Arial" panose="020B0604020202020204" pitchFamily="34" charset="0"/>
              <a:cs typeface="Arial" panose="020B0604020202020204" pitchFamily="34" charset="0"/>
            </a:endParaRPr>
          </a:p>
          <a:p>
            <a:pPr algn="ctr"/>
            <a:endParaRPr lang="es-CO"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2090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79512" y="476672"/>
            <a:ext cx="8856984" cy="6001643"/>
          </a:xfrm>
          <a:prstGeom prst="rect">
            <a:avLst/>
          </a:prstGeom>
          <a:noFill/>
        </p:spPr>
        <p:txBody>
          <a:bodyPr wrap="square" rtlCol="0">
            <a:spAutoFit/>
          </a:bodyPr>
          <a:lstStyle/>
          <a:p>
            <a:pPr algn="ctr"/>
            <a:r>
              <a:rPr lang="es-CO" sz="4400" b="1" dirty="0" smtClean="0">
                <a:solidFill>
                  <a:prstClr val="black"/>
                </a:solidFill>
                <a:latin typeface="Arial" panose="020B0604020202020204" pitchFamily="34" charset="0"/>
                <a:cs typeface="Arial" panose="020B0604020202020204" pitchFamily="34" charset="0"/>
              </a:rPr>
              <a:t>CONCLUSIONES GENERALES</a:t>
            </a:r>
          </a:p>
          <a:p>
            <a:r>
              <a:rPr lang="es-AR" sz="2000" b="1" dirty="0" smtClean="0">
                <a:solidFill>
                  <a:schemeClr val="tx2"/>
                </a:solidFill>
                <a:latin typeface="Arial" panose="020B0604020202020204" pitchFamily="34" charset="0"/>
                <a:cs typeface="Arial" panose="020B0604020202020204" pitchFamily="34" charset="0"/>
              </a:rPr>
              <a:t>1. Proponer </a:t>
            </a:r>
            <a:r>
              <a:rPr lang="es-AR" sz="2000" b="1" dirty="0">
                <a:solidFill>
                  <a:schemeClr val="tx2"/>
                </a:solidFill>
                <a:latin typeface="Arial" panose="020B0604020202020204" pitchFamily="34" charset="0"/>
                <a:cs typeface="Arial" panose="020B0604020202020204" pitchFamily="34" charset="0"/>
              </a:rPr>
              <a:t>la integración de las nuevas tecnologías de formación virtual en el </a:t>
            </a:r>
            <a:r>
              <a:rPr lang="es-AR" sz="2000" b="1" dirty="0" smtClean="0">
                <a:solidFill>
                  <a:schemeClr val="tx2"/>
                </a:solidFill>
                <a:latin typeface="Arial" panose="020B0604020202020204" pitchFamily="34" charset="0"/>
                <a:cs typeface="Arial" panose="020B0604020202020204" pitchFamily="34" charset="0"/>
              </a:rPr>
              <a:t>aeropuerto </a:t>
            </a:r>
            <a:r>
              <a:rPr lang="es-AR" sz="2000" b="1" dirty="0">
                <a:solidFill>
                  <a:schemeClr val="tx2"/>
                </a:solidFill>
                <a:latin typeface="Arial" panose="020B0604020202020204" pitchFamily="34" charset="0"/>
                <a:cs typeface="Arial" panose="020B0604020202020204" pitchFamily="34" charset="0"/>
              </a:rPr>
              <a:t>de Mendoza, para reducir los riesgos principalmente con </a:t>
            </a:r>
            <a:r>
              <a:rPr lang="es-AR" sz="2000" b="1" dirty="0" smtClean="0">
                <a:solidFill>
                  <a:schemeClr val="tx2"/>
                </a:solidFill>
                <a:latin typeface="Arial" panose="020B0604020202020204" pitchFamily="34" charset="0"/>
                <a:cs typeface="Arial" panose="020B0604020202020204" pitchFamily="34" charset="0"/>
              </a:rPr>
              <a:t>avifauna</a:t>
            </a:r>
          </a:p>
          <a:p>
            <a:endParaRPr lang="es-AR" sz="2000" b="1" dirty="0" smtClean="0">
              <a:solidFill>
                <a:schemeClr val="tx2"/>
              </a:solidFill>
              <a:latin typeface="Arial" panose="020B0604020202020204" pitchFamily="34" charset="0"/>
              <a:cs typeface="Arial" panose="020B0604020202020204" pitchFamily="34" charset="0"/>
            </a:endParaRPr>
          </a:p>
          <a:p>
            <a:r>
              <a:rPr lang="es-AR" sz="2000" b="1" dirty="0" smtClean="0">
                <a:solidFill>
                  <a:prstClr val="black"/>
                </a:solidFill>
                <a:latin typeface="Arial" panose="020B0604020202020204" pitchFamily="34" charset="0"/>
                <a:cs typeface="Arial" panose="020B0604020202020204" pitchFamily="34" charset="0"/>
              </a:rPr>
              <a:t>La propuesta </a:t>
            </a:r>
            <a:r>
              <a:rPr lang="es-AR" sz="2000" b="1" dirty="0">
                <a:solidFill>
                  <a:prstClr val="black"/>
                </a:solidFill>
                <a:latin typeface="Arial" panose="020B0604020202020204" pitchFamily="34" charset="0"/>
                <a:cs typeface="Arial" panose="020B0604020202020204" pitchFamily="34" charset="0"/>
              </a:rPr>
              <a:t>de inclusión de las TIC, dentro del campo de la investigación del riesgo aviario en el aeropuerto de Mendoza, </a:t>
            </a:r>
            <a:r>
              <a:rPr lang="es-AR" sz="2000" b="1" dirty="0" smtClean="0">
                <a:solidFill>
                  <a:prstClr val="black"/>
                </a:solidFill>
                <a:latin typeface="Arial" panose="020B0604020202020204" pitchFamily="34" charset="0"/>
                <a:cs typeface="Arial" panose="020B0604020202020204" pitchFamily="34" charset="0"/>
              </a:rPr>
              <a:t>permitió </a:t>
            </a:r>
            <a:r>
              <a:rPr lang="es-AR" sz="2000" b="1" dirty="0">
                <a:solidFill>
                  <a:prstClr val="black"/>
                </a:solidFill>
                <a:latin typeface="Arial" panose="020B0604020202020204" pitchFamily="34" charset="0"/>
                <a:cs typeface="Arial" panose="020B0604020202020204" pitchFamily="34" charset="0"/>
              </a:rPr>
              <a:t>la generación de datos básicos y encaminados hacia la aplicación directa en programas de gestión del peligro de la </a:t>
            </a:r>
            <a:r>
              <a:rPr lang="es-AR" sz="2000" b="1" dirty="0" smtClean="0">
                <a:solidFill>
                  <a:prstClr val="black"/>
                </a:solidFill>
                <a:latin typeface="Arial" panose="020B0604020202020204" pitchFamily="34" charset="0"/>
                <a:cs typeface="Arial" panose="020B0604020202020204" pitchFamily="34" charset="0"/>
              </a:rPr>
              <a:t>fauna.</a:t>
            </a:r>
          </a:p>
          <a:p>
            <a:endParaRPr lang="es-AR" sz="2000" b="1" dirty="0" smtClean="0">
              <a:solidFill>
                <a:prstClr val="black"/>
              </a:solidFill>
              <a:latin typeface="Arial" panose="020B0604020202020204" pitchFamily="34" charset="0"/>
              <a:cs typeface="Arial" panose="020B0604020202020204" pitchFamily="34" charset="0"/>
            </a:endParaRPr>
          </a:p>
          <a:p>
            <a:r>
              <a:rPr lang="es-AR" sz="2000" b="1" dirty="0" smtClean="0">
                <a:solidFill>
                  <a:schemeClr val="tx2"/>
                </a:solidFill>
                <a:latin typeface="Arial" panose="020B0604020202020204" pitchFamily="34" charset="0"/>
                <a:cs typeface="Arial" panose="020B0604020202020204" pitchFamily="34" charset="0"/>
              </a:rPr>
              <a:t>2. Diseñar </a:t>
            </a:r>
            <a:r>
              <a:rPr lang="es-AR" sz="2000" b="1" dirty="0">
                <a:solidFill>
                  <a:schemeClr val="tx2"/>
                </a:solidFill>
                <a:latin typeface="Arial" panose="020B0604020202020204" pitchFamily="34" charset="0"/>
                <a:cs typeface="Arial" panose="020B0604020202020204" pitchFamily="34" charset="0"/>
              </a:rPr>
              <a:t>estrategias de formación con TIC eficaces y eficientes, para minimizar  el riesgo del impacto de aves con las aeronaves</a:t>
            </a:r>
            <a:r>
              <a:rPr lang="es-AR" sz="2000" b="1" dirty="0" smtClean="0">
                <a:solidFill>
                  <a:schemeClr val="tx2"/>
                </a:solidFill>
                <a:latin typeface="Arial" panose="020B0604020202020204" pitchFamily="34" charset="0"/>
                <a:cs typeface="Arial" panose="020B0604020202020204" pitchFamily="34" charset="0"/>
              </a:rPr>
              <a:t>.</a:t>
            </a:r>
          </a:p>
          <a:p>
            <a:endParaRPr lang="es-AR" sz="2000" b="1" dirty="0" smtClean="0">
              <a:solidFill>
                <a:schemeClr val="tx2"/>
              </a:solidFill>
              <a:latin typeface="Arial" panose="020B0604020202020204" pitchFamily="34" charset="0"/>
              <a:cs typeface="Arial" panose="020B0604020202020204" pitchFamily="34" charset="0"/>
            </a:endParaRPr>
          </a:p>
          <a:p>
            <a:r>
              <a:rPr lang="es-AR" sz="2000" b="1" dirty="0">
                <a:latin typeface="Arial" panose="020B0604020202020204" pitchFamily="34" charset="0"/>
                <a:cs typeface="Arial" panose="020B0604020202020204" pitchFamily="34" charset="0"/>
              </a:rPr>
              <a:t>Esta innovación educativa mediante el uso de las TIC en la formación de agentes aeroportuarios les permitió ser intermediarios críticos del  conocimiento, en tanto que significaron contemplar estrategias de acceso a la información, de síntesis, de creación, de colaboración y socialización. </a:t>
            </a:r>
            <a:endParaRPr lang="es-CO"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6101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395536" y="404664"/>
            <a:ext cx="8352928" cy="6309420"/>
          </a:xfrm>
          <a:prstGeom prst="rect">
            <a:avLst/>
          </a:prstGeom>
          <a:noFill/>
        </p:spPr>
        <p:txBody>
          <a:bodyPr wrap="square" rtlCol="0">
            <a:spAutoFit/>
          </a:bodyPr>
          <a:lstStyle/>
          <a:p>
            <a:pPr algn="ctr"/>
            <a:r>
              <a:rPr lang="es-CO" sz="4400" b="1" dirty="0">
                <a:solidFill>
                  <a:prstClr val="black"/>
                </a:solidFill>
                <a:latin typeface="Arial" panose="020B0604020202020204" pitchFamily="34" charset="0"/>
                <a:cs typeface="Arial" panose="020B0604020202020204" pitchFamily="34" charset="0"/>
              </a:rPr>
              <a:t>CONCLUSIONES </a:t>
            </a:r>
            <a:r>
              <a:rPr lang="es-CO" sz="4400" b="1" dirty="0" smtClean="0">
                <a:solidFill>
                  <a:prstClr val="black"/>
                </a:solidFill>
                <a:latin typeface="Arial" panose="020B0604020202020204" pitchFamily="34" charset="0"/>
                <a:cs typeface="Arial" panose="020B0604020202020204" pitchFamily="34" charset="0"/>
              </a:rPr>
              <a:t>GENERALES</a:t>
            </a:r>
          </a:p>
          <a:p>
            <a:r>
              <a:rPr lang="es-AR" b="1" dirty="0" smtClean="0">
                <a:solidFill>
                  <a:schemeClr val="tx2"/>
                </a:solidFill>
                <a:latin typeface="Arial" panose="020B0604020202020204" pitchFamily="34" charset="0"/>
                <a:cs typeface="Arial" panose="020B0604020202020204" pitchFamily="34" charset="0"/>
              </a:rPr>
              <a:t>3. Promover </a:t>
            </a:r>
            <a:r>
              <a:rPr lang="es-AR" b="1" dirty="0">
                <a:solidFill>
                  <a:schemeClr val="tx2"/>
                </a:solidFill>
                <a:latin typeface="Arial" panose="020B0604020202020204" pitchFamily="34" charset="0"/>
                <a:cs typeface="Arial" panose="020B0604020202020204" pitchFamily="34" charset="0"/>
              </a:rPr>
              <a:t>el profesionalismo en programas de control de peligro aviario  a través de capacitación y promoción de altos estándares de conducta para el personal </a:t>
            </a:r>
            <a:r>
              <a:rPr lang="es-AR" b="1" dirty="0" smtClean="0">
                <a:solidFill>
                  <a:schemeClr val="tx2"/>
                </a:solidFill>
                <a:latin typeface="Arial" panose="020B0604020202020204" pitchFamily="34" charset="0"/>
                <a:cs typeface="Arial" panose="020B0604020202020204" pitchFamily="34" charset="0"/>
              </a:rPr>
              <a:t>aeroportuario </a:t>
            </a:r>
            <a:r>
              <a:rPr lang="es-AR" b="1" dirty="0">
                <a:solidFill>
                  <a:schemeClr val="tx2"/>
                </a:solidFill>
                <a:latin typeface="Arial" panose="020B0604020202020204" pitchFamily="34" charset="0"/>
                <a:cs typeface="Arial" panose="020B0604020202020204" pitchFamily="34" charset="0"/>
              </a:rPr>
              <a:t>mediante el uso de las TIC</a:t>
            </a:r>
            <a:r>
              <a:rPr lang="es-AR" b="1" dirty="0" smtClean="0">
                <a:solidFill>
                  <a:schemeClr val="tx2"/>
                </a:solidFill>
                <a:latin typeface="Arial" panose="020B0604020202020204" pitchFamily="34" charset="0"/>
                <a:cs typeface="Arial" panose="020B0604020202020204" pitchFamily="34" charset="0"/>
              </a:rPr>
              <a:t>.</a:t>
            </a:r>
          </a:p>
          <a:p>
            <a:pPr algn="ctr"/>
            <a:endParaRPr lang="es-AR" b="1" dirty="0" smtClean="0">
              <a:solidFill>
                <a:schemeClr val="tx2"/>
              </a:solidFill>
              <a:latin typeface="Arial" panose="020B0604020202020204" pitchFamily="34" charset="0"/>
              <a:cs typeface="Arial" panose="020B0604020202020204" pitchFamily="34" charset="0"/>
            </a:endParaRPr>
          </a:p>
          <a:p>
            <a:r>
              <a:rPr lang="es-AR" b="1" dirty="0" smtClean="0">
                <a:latin typeface="Arial" panose="020B0604020202020204" pitchFamily="34" charset="0"/>
                <a:cs typeface="Arial" panose="020B0604020202020204" pitchFamily="34" charset="0"/>
              </a:rPr>
              <a:t>La </a:t>
            </a:r>
            <a:r>
              <a:rPr lang="es-AR" b="1" dirty="0">
                <a:latin typeface="Arial" panose="020B0604020202020204" pitchFamily="34" charset="0"/>
                <a:cs typeface="Arial" panose="020B0604020202020204" pitchFamily="34" charset="0"/>
              </a:rPr>
              <a:t>presente propuesta mediada por TIC demostró que con el surgimiento de Internet y el acelerado desarrollo de las </a:t>
            </a:r>
            <a:r>
              <a:rPr lang="es-AR" b="1" dirty="0" smtClean="0">
                <a:latin typeface="Arial" panose="020B0604020202020204" pitchFamily="34" charset="0"/>
                <a:cs typeface="Arial" panose="020B0604020202020204" pitchFamily="34" charset="0"/>
              </a:rPr>
              <a:t>TIC </a:t>
            </a:r>
            <a:r>
              <a:rPr lang="es-AR" b="1" dirty="0">
                <a:latin typeface="Arial" panose="020B0604020202020204" pitchFamily="34" charset="0"/>
                <a:cs typeface="Arial" panose="020B0604020202020204" pitchFamily="34" charset="0"/>
              </a:rPr>
              <a:t>facilitan la creación de espacios virtuales para impartir propuestas educativas a distancia, por lo que la presente propuesta  reafirmó aún más la experiencia desarrollada por AA2000</a:t>
            </a:r>
            <a:r>
              <a:rPr lang="es-AR" b="1" dirty="0" smtClean="0">
                <a:latin typeface="Arial" panose="020B0604020202020204" pitchFamily="34" charset="0"/>
                <a:cs typeface="Arial" panose="020B0604020202020204" pitchFamily="34" charset="0"/>
              </a:rPr>
              <a:t>.</a:t>
            </a:r>
          </a:p>
          <a:p>
            <a:pPr algn="ctr"/>
            <a:endParaRPr lang="es-AR" b="1" dirty="0" smtClean="0">
              <a:latin typeface="Arial" panose="020B0604020202020204" pitchFamily="34" charset="0"/>
              <a:cs typeface="Arial" panose="020B0604020202020204" pitchFamily="34" charset="0"/>
            </a:endParaRPr>
          </a:p>
          <a:p>
            <a:r>
              <a:rPr lang="es-AR" b="1" dirty="0" smtClean="0">
                <a:solidFill>
                  <a:schemeClr val="tx2"/>
                </a:solidFill>
                <a:latin typeface="Arial" panose="020B0604020202020204" pitchFamily="34" charset="0"/>
                <a:cs typeface="Arial" panose="020B0604020202020204" pitchFamily="34" charset="0"/>
              </a:rPr>
              <a:t>4. Evaluar </a:t>
            </a:r>
            <a:r>
              <a:rPr lang="es-AR" b="1" dirty="0">
                <a:solidFill>
                  <a:schemeClr val="tx2"/>
                </a:solidFill>
                <a:latin typeface="Arial" panose="020B0604020202020204" pitchFamily="34" charset="0"/>
                <a:cs typeface="Arial" panose="020B0604020202020204" pitchFamily="34" charset="0"/>
              </a:rPr>
              <a:t>la formación a distancia en los agentes aeroportuarios integrando las TIC al procedimiento de gestión del peligro aviario</a:t>
            </a:r>
            <a:r>
              <a:rPr lang="es-AR" b="1" dirty="0" smtClean="0">
                <a:solidFill>
                  <a:schemeClr val="tx2"/>
                </a:solidFill>
                <a:latin typeface="Arial" panose="020B0604020202020204" pitchFamily="34" charset="0"/>
                <a:cs typeface="Arial" panose="020B0604020202020204" pitchFamily="34" charset="0"/>
              </a:rPr>
              <a:t>.</a:t>
            </a:r>
          </a:p>
          <a:p>
            <a:pPr algn="ctr"/>
            <a:endParaRPr lang="es-AR" b="1" dirty="0">
              <a:solidFill>
                <a:schemeClr val="tx2"/>
              </a:solidFill>
              <a:latin typeface="Arial" panose="020B0604020202020204" pitchFamily="34" charset="0"/>
              <a:cs typeface="Arial" panose="020B0604020202020204" pitchFamily="34" charset="0"/>
            </a:endParaRPr>
          </a:p>
          <a:p>
            <a:r>
              <a:rPr lang="es-AR" b="1" dirty="0">
                <a:latin typeface="Arial" panose="020B0604020202020204" pitchFamily="34" charset="0"/>
                <a:cs typeface="Arial" panose="020B0604020202020204" pitchFamily="34" charset="0"/>
              </a:rPr>
              <a:t>El agente contó con nuevas formas de aprendizaje mediante el modelo pedagógico propuesto y con el conocimiento adecuado de herramientas que le permitieron el </a:t>
            </a:r>
            <a:r>
              <a:rPr lang="es-AR" b="1" dirty="0" smtClean="0">
                <a:latin typeface="Arial" panose="020B0604020202020204" pitchFamily="34" charset="0"/>
                <a:cs typeface="Arial" panose="020B0604020202020204" pitchFamily="34" charset="0"/>
              </a:rPr>
              <a:t>armado </a:t>
            </a:r>
            <a:r>
              <a:rPr lang="es-AR" b="1" dirty="0">
                <a:latin typeface="Arial" panose="020B0604020202020204" pitchFamily="34" charset="0"/>
                <a:cs typeface="Arial" panose="020B0604020202020204" pitchFamily="34" charset="0"/>
              </a:rPr>
              <a:t>de su Entorno Personal de Aprendizaje (PLE), </a:t>
            </a:r>
            <a:r>
              <a:rPr lang="es-AR" b="1" dirty="0" smtClean="0">
                <a:latin typeface="Arial" panose="020B0604020202020204" pitchFamily="34" charset="0"/>
                <a:cs typeface="Arial" panose="020B0604020202020204" pitchFamily="34" charset="0"/>
              </a:rPr>
              <a:t>aprendiendo a controlar </a:t>
            </a:r>
            <a:r>
              <a:rPr lang="es-AR" b="1" dirty="0">
                <a:latin typeface="Arial" panose="020B0604020202020204" pitchFamily="34" charset="0"/>
                <a:cs typeface="Arial" panose="020B0604020202020204" pitchFamily="34" charset="0"/>
              </a:rPr>
              <a:t>y gestionar </a:t>
            </a:r>
            <a:r>
              <a:rPr lang="es-AR" b="1" dirty="0" smtClean="0">
                <a:latin typeface="Arial" panose="020B0604020202020204" pitchFamily="34" charset="0"/>
                <a:cs typeface="Arial" panose="020B0604020202020204" pitchFamily="34" charset="0"/>
              </a:rPr>
              <a:t>su </a:t>
            </a:r>
            <a:r>
              <a:rPr lang="es-AR" b="1" dirty="0">
                <a:latin typeface="Arial" panose="020B0604020202020204" pitchFamily="34" charset="0"/>
                <a:cs typeface="Arial" panose="020B0604020202020204" pitchFamily="34" charset="0"/>
              </a:rPr>
              <a:t>propio proceso de aprendizaje combinando redes sociales con contenidos </a:t>
            </a:r>
            <a:r>
              <a:rPr lang="es-AR" b="1" dirty="0" err="1">
                <a:latin typeface="Arial" panose="020B0604020202020204" pitchFamily="34" charset="0"/>
                <a:cs typeface="Arial" panose="020B0604020202020204" pitchFamily="34" charset="0"/>
              </a:rPr>
              <a:t>multimediales</a:t>
            </a:r>
            <a:r>
              <a:rPr lang="es-AR" b="1" dirty="0">
                <a:latin typeface="Arial" panose="020B0604020202020204" pitchFamily="34" charset="0"/>
                <a:cs typeface="Arial" panose="020B0604020202020204" pitchFamily="34" charset="0"/>
              </a:rPr>
              <a:t> y otros servicios de la Web. </a:t>
            </a:r>
          </a:p>
          <a:p>
            <a:pPr algn="ctr"/>
            <a:r>
              <a:rPr lang="es-AR" b="1" dirty="0" smtClean="0">
                <a:latin typeface="Arial" panose="020B0604020202020204" pitchFamily="34" charset="0"/>
                <a:cs typeface="Arial" panose="020B0604020202020204" pitchFamily="34" charset="0"/>
              </a:rPr>
              <a:t> </a:t>
            </a:r>
            <a:endParaRPr lang="es-CO"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67860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16" y="-33267"/>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79512" y="260648"/>
            <a:ext cx="8496944" cy="6432530"/>
          </a:xfrm>
          <a:prstGeom prst="rect">
            <a:avLst/>
          </a:prstGeom>
          <a:noFill/>
        </p:spPr>
        <p:txBody>
          <a:bodyPr wrap="square" rtlCol="0">
            <a:spAutoFit/>
          </a:bodyPr>
          <a:lstStyle/>
          <a:p>
            <a:pPr algn="ctr"/>
            <a:r>
              <a:rPr lang="es-CO" sz="2800" b="1" dirty="0">
                <a:solidFill>
                  <a:prstClr val="black"/>
                </a:solidFill>
                <a:latin typeface="Arial" panose="020B0604020202020204" pitchFamily="34" charset="0"/>
                <a:cs typeface="Arial" panose="020B0604020202020204" pitchFamily="34" charset="0"/>
              </a:rPr>
              <a:t>REFLEXIONES Y RECOMENDACIONES </a:t>
            </a:r>
            <a:r>
              <a:rPr lang="es-CO" sz="2800" b="1" dirty="0" smtClean="0">
                <a:solidFill>
                  <a:prstClr val="black"/>
                </a:solidFill>
                <a:latin typeface="Arial" panose="020B0604020202020204" pitchFamily="34" charset="0"/>
                <a:cs typeface="Arial" panose="020B0604020202020204" pitchFamily="34" charset="0"/>
              </a:rPr>
              <a:t>FINALES</a:t>
            </a:r>
          </a:p>
          <a:p>
            <a:pPr algn="ctr"/>
            <a:endParaRPr lang="es-CO" sz="2800"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b="1" dirty="0">
                <a:solidFill>
                  <a:prstClr val="black"/>
                </a:solidFill>
                <a:latin typeface="Arial" panose="020B0604020202020204" pitchFamily="34" charset="0"/>
                <a:cs typeface="Arial" panose="020B0604020202020204" pitchFamily="34" charset="0"/>
              </a:rPr>
              <a:t>La incorporación de las </a:t>
            </a:r>
            <a:r>
              <a:rPr lang="es-AR" b="1" dirty="0" smtClean="0">
                <a:solidFill>
                  <a:prstClr val="black"/>
                </a:solidFill>
                <a:latin typeface="Arial" panose="020B0604020202020204" pitchFamily="34" charset="0"/>
                <a:cs typeface="Arial" panose="020B0604020202020204" pitchFamily="34" charset="0"/>
              </a:rPr>
              <a:t>TIC es </a:t>
            </a:r>
            <a:r>
              <a:rPr lang="es-AR" b="1" dirty="0">
                <a:solidFill>
                  <a:prstClr val="black"/>
                </a:solidFill>
                <a:latin typeface="Arial" panose="020B0604020202020204" pitchFamily="34" charset="0"/>
                <a:cs typeface="Arial" panose="020B0604020202020204" pitchFamily="34" charset="0"/>
              </a:rPr>
              <a:t>hoy un imperativo ineludible y el ámbito aeroportuario no debe estar ajeno a esto debido a que la comunidad global requiere de la interconexión, la automatización, el almacenamiento y la digitalización de la información</a:t>
            </a:r>
            <a:r>
              <a:rPr lang="es-AR" b="1" dirty="0" smtClean="0">
                <a:solidFill>
                  <a:prstClr val="black"/>
                </a:solidFill>
                <a:latin typeface="Arial" panose="020B0604020202020204" pitchFamily="34" charset="0"/>
                <a:cs typeface="Arial" panose="020B0604020202020204" pitchFamily="34" charset="0"/>
              </a:rPr>
              <a:t>.</a:t>
            </a:r>
          </a:p>
          <a:p>
            <a:pPr marL="285750" indent="-285750">
              <a:buFont typeface="Wingdings" pitchFamily="2" charset="2"/>
              <a:buChar char="v"/>
            </a:pPr>
            <a:endParaRPr lang="es-AR" b="1" dirty="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b="1" dirty="0" smtClean="0">
                <a:solidFill>
                  <a:prstClr val="black"/>
                </a:solidFill>
                <a:latin typeface="Arial" panose="020B0604020202020204" pitchFamily="34" charset="0"/>
                <a:cs typeface="Arial" panose="020B0604020202020204" pitchFamily="34" charset="0"/>
              </a:rPr>
              <a:t>Las </a:t>
            </a:r>
            <a:r>
              <a:rPr lang="es-AR" b="1" dirty="0">
                <a:solidFill>
                  <a:prstClr val="black"/>
                </a:solidFill>
                <a:latin typeface="Arial" panose="020B0604020202020204" pitchFamily="34" charset="0"/>
                <a:cs typeface="Arial" panose="020B0604020202020204" pitchFamily="34" charset="0"/>
              </a:rPr>
              <a:t>TIC favorecen la formación continua al ofrecer herramientas que </a:t>
            </a:r>
            <a:r>
              <a:rPr lang="es-AR" b="1" dirty="0" smtClean="0">
                <a:solidFill>
                  <a:prstClr val="black"/>
                </a:solidFill>
                <a:latin typeface="Arial" panose="020B0604020202020204" pitchFamily="34" charset="0"/>
                <a:cs typeface="Arial" panose="020B0604020202020204" pitchFamily="34" charset="0"/>
              </a:rPr>
              <a:t>permiten </a:t>
            </a:r>
            <a:r>
              <a:rPr lang="es-AR" b="1" dirty="0">
                <a:solidFill>
                  <a:prstClr val="black"/>
                </a:solidFill>
                <a:latin typeface="Arial" panose="020B0604020202020204" pitchFamily="34" charset="0"/>
                <a:cs typeface="Arial" panose="020B0604020202020204" pitchFamily="34" charset="0"/>
              </a:rPr>
              <a:t>la aparición de los Entornos Virtuales de Aprendizaje (EVA), libre de restricciones de tiempo - espacio, condiciones que necesitan los agentes aeroportuarios por su accionar diario en cuanto a la seguridad operacional. </a:t>
            </a:r>
            <a:r>
              <a:rPr lang="es-AR" b="1" dirty="0" smtClean="0">
                <a:solidFill>
                  <a:prstClr val="black"/>
                </a:solidFill>
                <a:latin typeface="Arial" panose="020B0604020202020204" pitchFamily="34" charset="0"/>
                <a:cs typeface="Arial" panose="020B0604020202020204" pitchFamily="34" charset="0"/>
              </a:rPr>
              <a:t>Por </a:t>
            </a:r>
            <a:r>
              <a:rPr lang="es-AR" b="1" dirty="0">
                <a:solidFill>
                  <a:prstClr val="black"/>
                </a:solidFill>
                <a:latin typeface="Arial" panose="020B0604020202020204" pitchFamily="34" charset="0"/>
                <a:cs typeface="Arial" panose="020B0604020202020204" pitchFamily="34" charset="0"/>
              </a:rPr>
              <a:t>lo tanto se amplían las posibilidades al poder formarse a través de capacitaciones </a:t>
            </a:r>
            <a:r>
              <a:rPr lang="es-AR" b="1" dirty="0" err="1">
                <a:solidFill>
                  <a:prstClr val="black"/>
                </a:solidFill>
                <a:latin typeface="Arial" panose="020B0604020202020204" pitchFamily="34" charset="0"/>
                <a:cs typeface="Arial" panose="020B0604020202020204" pitchFamily="34" charset="0"/>
              </a:rPr>
              <a:t>on</a:t>
            </a:r>
            <a:r>
              <a:rPr lang="es-AR" b="1" dirty="0">
                <a:solidFill>
                  <a:prstClr val="black"/>
                </a:solidFill>
                <a:latin typeface="Arial" panose="020B0604020202020204" pitchFamily="34" charset="0"/>
                <a:cs typeface="Arial" panose="020B0604020202020204" pitchFamily="34" charset="0"/>
              </a:rPr>
              <a:t> </a:t>
            </a:r>
            <a:r>
              <a:rPr lang="es-AR" b="1" dirty="0" smtClean="0">
                <a:solidFill>
                  <a:prstClr val="black"/>
                </a:solidFill>
                <a:latin typeface="Arial" panose="020B0604020202020204" pitchFamily="34" charset="0"/>
                <a:cs typeface="Arial" panose="020B0604020202020204" pitchFamily="34" charset="0"/>
              </a:rPr>
              <a:t>line, </a:t>
            </a:r>
            <a:r>
              <a:rPr lang="es-AR" b="1" dirty="0">
                <a:solidFill>
                  <a:prstClr val="black"/>
                </a:solidFill>
                <a:latin typeface="Arial" panose="020B0604020202020204" pitchFamily="34" charset="0"/>
                <a:cs typeface="Arial" panose="020B0604020202020204" pitchFamily="34" charset="0"/>
              </a:rPr>
              <a:t>donde podrán participar de foros, redes </a:t>
            </a:r>
            <a:r>
              <a:rPr lang="es-AR" b="1" dirty="0" smtClean="0">
                <a:solidFill>
                  <a:prstClr val="black"/>
                </a:solidFill>
                <a:latin typeface="Arial" panose="020B0604020202020204" pitchFamily="34" charset="0"/>
                <a:cs typeface="Arial" panose="020B0604020202020204" pitchFamily="34" charset="0"/>
              </a:rPr>
              <a:t>telemáticas</a:t>
            </a:r>
            <a:r>
              <a:rPr lang="es-AR" b="1" dirty="0">
                <a:solidFill>
                  <a:prstClr val="black"/>
                </a:solidFill>
                <a:latin typeface="Arial" panose="020B0604020202020204" pitchFamily="34" charset="0"/>
                <a:cs typeface="Arial" panose="020B0604020202020204" pitchFamily="34" charset="0"/>
              </a:rPr>
              <a:t>, chat o comunicaciones de correo electrónico entre colegas nacionales y del </a:t>
            </a:r>
            <a:r>
              <a:rPr lang="es-AR" b="1" dirty="0" smtClean="0">
                <a:solidFill>
                  <a:prstClr val="black"/>
                </a:solidFill>
                <a:latin typeface="Arial" panose="020B0604020202020204" pitchFamily="34" charset="0"/>
                <a:cs typeface="Arial" panose="020B0604020202020204" pitchFamily="34" charset="0"/>
              </a:rPr>
              <a:t>extranjero.</a:t>
            </a:r>
          </a:p>
          <a:p>
            <a:endParaRPr lang="es-AR"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b="1" dirty="0">
                <a:solidFill>
                  <a:prstClr val="black"/>
                </a:solidFill>
                <a:latin typeface="Arial" panose="020B0604020202020204" pitchFamily="34" charset="0"/>
                <a:cs typeface="Arial" panose="020B0604020202020204" pitchFamily="34" charset="0"/>
              </a:rPr>
              <a:t>Internet ofrece cantidades enormes de </a:t>
            </a:r>
            <a:r>
              <a:rPr lang="es-AR" b="1" dirty="0" smtClean="0">
                <a:solidFill>
                  <a:prstClr val="black"/>
                </a:solidFill>
                <a:latin typeface="Arial" panose="020B0604020202020204" pitchFamily="34" charset="0"/>
                <a:cs typeface="Arial" panose="020B0604020202020204" pitchFamily="34" charset="0"/>
              </a:rPr>
              <a:t>información</a:t>
            </a:r>
            <a:r>
              <a:rPr lang="es-AR" b="1" dirty="0">
                <a:solidFill>
                  <a:prstClr val="black"/>
                </a:solidFill>
                <a:latin typeface="Arial" panose="020B0604020202020204" pitchFamily="34" charset="0"/>
                <a:cs typeface="Arial" panose="020B0604020202020204" pitchFamily="34" charset="0"/>
              </a:rPr>
              <a:t> </a:t>
            </a:r>
            <a:r>
              <a:rPr lang="es-AR" b="1" dirty="0" smtClean="0">
                <a:solidFill>
                  <a:prstClr val="black"/>
                </a:solidFill>
                <a:latin typeface="Arial" panose="020B0604020202020204" pitchFamily="34" charset="0"/>
                <a:cs typeface="Arial" panose="020B0604020202020204" pitchFamily="34" charset="0"/>
              </a:rPr>
              <a:t>disponibles en red, </a:t>
            </a:r>
            <a:r>
              <a:rPr lang="es-AR" b="1" dirty="0">
                <a:solidFill>
                  <a:prstClr val="black"/>
                </a:solidFill>
                <a:latin typeface="Arial" panose="020B0604020202020204" pitchFamily="34" charset="0"/>
                <a:cs typeface="Arial" panose="020B0604020202020204" pitchFamily="34" charset="0"/>
              </a:rPr>
              <a:t>tales como publicaciones electrónicas, revistas digitales, bases de datos, bibliotecas </a:t>
            </a:r>
            <a:r>
              <a:rPr lang="es-AR" b="1" dirty="0" smtClean="0">
                <a:solidFill>
                  <a:prstClr val="black"/>
                </a:solidFill>
                <a:latin typeface="Arial" panose="020B0604020202020204" pitchFamily="34" charset="0"/>
                <a:cs typeface="Arial" panose="020B0604020202020204" pitchFamily="34" charset="0"/>
              </a:rPr>
              <a:t>virtuales; </a:t>
            </a:r>
            <a:r>
              <a:rPr lang="es-AR" b="1" dirty="0">
                <a:solidFill>
                  <a:prstClr val="black"/>
                </a:solidFill>
                <a:latin typeface="Arial" panose="020B0604020202020204" pitchFamily="34" charset="0"/>
                <a:cs typeface="Arial" panose="020B0604020202020204" pitchFamily="34" charset="0"/>
              </a:rPr>
              <a:t>a través de los cuales permite enfocar  temas bajo diferentes miradas, siendo muy necesario para el ámbito aeroportuario.</a:t>
            </a:r>
          </a:p>
          <a:p>
            <a:pPr algn="ctr"/>
            <a:endParaRPr lang="es-CO" b="1" dirty="0" smtClean="0">
              <a:solidFill>
                <a:prstClr val="black"/>
              </a:solidFill>
              <a:latin typeface="Arial" panose="020B0604020202020204" pitchFamily="34" charset="0"/>
              <a:cs typeface="Arial" panose="020B0604020202020204" pitchFamily="34" charset="0"/>
            </a:endParaRPr>
          </a:p>
          <a:p>
            <a:pPr algn="ctr"/>
            <a:endParaRPr lang="es-CO" sz="1400" dirty="0">
              <a:solidFill>
                <a:prstClr val="black"/>
              </a:solidFill>
              <a:latin typeface="Arial" panose="020B0604020202020204" pitchFamily="34" charset="0"/>
              <a:cs typeface="Arial" panose="020B0604020202020204" pitchFamily="34" charset="0"/>
            </a:endParaRPr>
          </a:p>
        </p:txBody>
      </p:sp>
      <p:sp>
        <p:nvSpPr>
          <p:cNvPr id="2" name="1 Rectángulo"/>
          <p:cNvSpPr/>
          <p:nvPr/>
        </p:nvSpPr>
        <p:spPr>
          <a:xfrm>
            <a:off x="323528" y="836712"/>
            <a:ext cx="8568952" cy="369332"/>
          </a:xfrm>
          <a:prstGeom prst="rect">
            <a:avLst/>
          </a:prstGeom>
        </p:spPr>
        <p:txBody>
          <a:bodyPr wrap="square">
            <a:spAutoFit/>
          </a:bodyPr>
          <a:lstStyle/>
          <a:p>
            <a:r>
              <a:rPr lang="es-AR" dirty="0" smtClean="0">
                <a:latin typeface="Arial" pitchFamily="34" charset="0"/>
                <a:cs typeface="Arial" pitchFamily="34" charset="0"/>
              </a:rPr>
              <a:t>.</a:t>
            </a:r>
            <a:endParaRPr lang="es-AR" dirty="0">
              <a:latin typeface="Arial" pitchFamily="34" charset="0"/>
              <a:cs typeface="Arial" pitchFamily="34" charset="0"/>
            </a:endParaRPr>
          </a:p>
        </p:txBody>
      </p:sp>
    </p:spTree>
    <p:extLst>
      <p:ext uri="{BB962C8B-B14F-4D97-AF65-F5344CB8AC3E}">
        <p14:creationId xmlns:p14="http://schemas.microsoft.com/office/powerpoint/2010/main" val="839629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91541" y="116632"/>
            <a:ext cx="8540757" cy="7201972"/>
          </a:xfrm>
          <a:prstGeom prst="rect">
            <a:avLst/>
          </a:prstGeom>
          <a:noFill/>
        </p:spPr>
        <p:txBody>
          <a:bodyPr wrap="square" rtlCol="0">
            <a:spAutoFit/>
          </a:bodyPr>
          <a:lstStyle/>
          <a:p>
            <a:endParaRPr lang="es-CO" sz="1600"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sz="1600" b="1" dirty="0" smtClean="0">
                <a:solidFill>
                  <a:prstClr val="black"/>
                </a:solidFill>
                <a:latin typeface="Arial" panose="020B0604020202020204" pitchFamily="34" charset="0"/>
                <a:cs typeface="Arial" panose="020B0604020202020204" pitchFamily="34" charset="0"/>
              </a:rPr>
              <a:t>De </a:t>
            </a:r>
            <a:r>
              <a:rPr lang="es-AR" sz="1600" b="1" dirty="0">
                <a:solidFill>
                  <a:prstClr val="black"/>
                </a:solidFill>
                <a:latin typeface="Arial" panose="020B0604020202020204" pitchFamily="34" charset="0"/>
                <a:cs typeface="Arial" panose="020B0604020202020204" pitchFamily="34" charset="0"/>
              </a:rPr>
              <a:t>acuerdo a los datos relevados, el Aeropuerto Internacional de Mendoza y los del resto de la Argentina quienes se encuentran concesionados al Operador Aeroportuario Privado, Aeropuertos Argentina 2000, necesitan activar de inmediato el “Campus Virtual” para una adecuada capacitación, interrelación y apertura de servicios a la </a:t>
            </a:r>
            <a:r>
              <a:rPr lang="es-AR" sz="1600" b="1" dirty="0" smtClean="0">
                <a:solidFill>
                  <a:prstClr val="black"/>
                </a:solidFill>
                <a:latin typeface="Arial" panose="020B0604020202020204" pitchFamily="34" charset="0"/>
                <a:cs typeface="Arial" panose="020B0604020202020204" pitchFamily="34" charset="0"/>
              </a:rPr>
              <a:t>sociedad.</a:t>
            </a:r>
          </a:p>
          <a:p>
            <a:endParaRPr lang="es-CO" sz="1600"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sz="1600" b="1" dirty="0" smtClean="0">
                <a:solidFill>
                  <a:prstClr val="black"/>
                </a:solidFill>
                <a:latin typeface="Arial" panose="020B0604020202020204" pitchFamily="34" charset="0"/>
                <a:cs typeface="Arial" panose="020B0604020202020204" pitchFamily="34" charset="0"/>
              </a:rPr>
              <a:t>El </a:t>
            </a:r>
            <a:r>
              <a:rPr lang="es-AR" sz="1600" b="1" dirty="0">
                <a:solidFill>
                  <a:prstClr val="black"/>
                </a:solidFill>
                <a:latin typeface="Arial" panose="020B0604020202020204" pitchFamily="34" charset="0"/>
                <a:cs typeface="Arial" panose="020B0604020202020204" pitchFamily="34" charset="0"/>
              </a:rPr>
              <a:t>aeropuerto internacional de Mendoza debe apostar a la creación de   políticas que fomenten el uso de las </a:t>
            </a:r>
            <a:r>
              <a:rPr lang="es-AR" sz="1600" b="1" dirty="0" smtClean="0">
                <a:solidFill>
                  <a:prstClr val="black"/>
                </a:solidFill>
                <a:latin typeface="Arial" panose="020B0604020202020204" pitchFamily="34" charset="0"/>
                <a:cs typeface="Arial" panose="020B0604020202020204" pitchFamily="34" charset="0"/>
              </a:rPr>
              <a:t>TIC; empleando </a:t>
            </a:r>
            <a:r>
              <a:rPr lang="es-AR" sz="1600" b="1" dirty="0">
                <a:solidFill>
                  <a:prstClr val="black"/>
                </a:solidFill>
                <a:latin typeface="Arial" panose="020B0604020202020204" pitchFamily="34" charset="0"/>
                <a:cs typeface="Arial" panose="020B0604020202020204" pitchFamily="34" charset="0"/>
              </a:rPr>
              <a:t>una plataforma virtual como apoyo tecnológico en el trabajo diario sobre control de aves, </a:t>
            </a:r>
            <a:r>
              <a:rPr lang="es-AR" sz="1600" b="1" dirty="0" smtClean="0">
                <a:solidFill>
                  <a:prstClr val="black"/>
                </a:solidFill>
                <a:latin typeface="Arial" panose="020B0604020202020204" pitchFamily="34" charset="0"/>
                <a:cs typeface="Arial" panose="020B0604020202020204" pitchFamily="34" charset="0"/>
              </a:rPr>
              <a:t> permitiendo </a:t>
            </a:r>
            <a:r>
              <a:rPr lang="es-AR" sz="1600" b="1" dirty="0">
                <a:solidFill>
                  <a:prstClr val="black"/>
                </a:solidFill>
                <a:latin typeface="Arial" panose="020B0604020202020204" pitchFamily="34" charset="0"/>
                <a:cs typeface="Arial" panose="020B0604020202020204" pitchFamily="34" charset="0"/>
              </a:rPr>
              <a:t>una mayor interactividad entre los agentes </a:t>
            </a:r>
            <a:r>
              <a:rPr lang="es-AR" sz="1600" b="1" dirty="0" smtClean="0">
                <a:solidFill>
                  <a:prstClr val="black"/>
                </a:solidFill>
                <a:latin typeface="Arial" panose="020B0604020202020204" pitchFamily="34" charset="0"/>
                <a:cs typeface="Arial" panose="020B0604020202020204" pitchFamily="34" charset="0"/>
              </a:rPr>
              <a:t>aeroportuarios.</a:t>
            </a:r>
          </a:p>
          <a:p>
            <a:endParaRPr lang="es-AR" sz="1600"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sz="1600" b="1" dirty="0">
                <a:solidFill>
                  <a:prstClr val="black"/>
                </a:solidFill>
                <a:latin typeface="Arial" panose="020B0604020202020204" pitchFamily="34" charset="0"/>
                <a:cs typeface="Arial" panose="020B0604020202020204" pitchFamily="34" charset="0"/>
              </a:rPr>
              <a:t>Los administradores tienen la responsabilidad legal de asegurar que el aeropuerto proporcione todas las condiciones de seguridad para las operaciones. Por lo tanto </a:t>
            </a:r>
            <a:r>
              <a:rPr lang="es-AR" sz="1600" b="1" dirty="0" smtClean="0">
                <a:solidFill>
                  <a:prstClr val="black"/>
                </a:solidFill>
                <a:latin typeface="Arial" panose="020B0604020202020204" pitchFamily="34" charset="0"/>
                <a:cs typeface="Arial" panose="020B0604020202020204" pitchFamily="34" charset="0"/>
              </a:rPr>
              <a:t>deben contar además de especialistas </a:t>
            </a:r>
            <a:r>
              <a:rPr lang="es-AR" sz="1600" b="1" dirty="0">
                <a:solidFill>
                  <a:prstClr val="black"/>
                </a:solidFill>
                <a:latin typeface="Arial" panose="020B0604020202020204" pitchFamily="34" charset="0"/>
                <a:cs typeface="Arial" panose="020B0604020202020204" pitchFamily="34" charset="0"/>
              </a:rPr>
              <a:t>en </a:t>
            </a:r>
            <a:r>
              <a:rPr lang="es-AR" sz="1600" b="1" dirty="0" smtClean="0">
                <a:solidFill>
                  <a:prstClr val="black"/>
                </a:solidFill>
                <a:latin typeface="Arial" panose="020B0604020202020204" pitchFamily="34" charset="0"/>
                <a:cs typeface="Arial" panose="020B0604020202020204" pitchFamily="34" charset="0"/>
              </a:rPr>
              <a:t>fauna, con profesionales </a:t>
            </a:r>
            <a:r>
              <a:rPr lang="es-AR" sz="1600" b="1" dirty="0">
                <a:solidFill>
                  <a:prstClr val="black"/>
                </a:solidFill>
                <a:latin typeface="Arial" panose="020B0604020202020204" pitchFamily="34" charset="0"/>
                <a:cs typeface="Arial" panose="020B0604020202020204" pitchFamily="34" charset="0"/>
              </a:rPr>
              <a:t>que posean un perfil Tecnológico </a:t>
            </a:r>
            <a:r>
              <a:rPr lang="es-AR" sz="1600" b="1" dirty="0" smtClean="0">
                <a:solidFill>
                  <a:prstClr val="black"/>
                </a:solidFill>
                <a:latin typeface="Arial" panose="020B0604020202020204" pitchFamily="34" charset="0"/>
                <a:cs typeface="Arial" panose="020B0604020202020204" pitchFamily="34" charset="0"/>
              </a:rPr>
              <a:t>– Científico: Experto </a:t>
            </a:r>
            <a:r>
              <a:rPr lang="es-AR" sz="1600" b="1" dirty="0">
                <a:solidFill>
                  <a:prstClr val="black"/>
                </a:solidFill>
                <a:latin typeface="Arial" panose="020B0604020202020204" pitchFamily="34" charset="0"/>
                <a:cs typeface="Arial" panose="020B0604020202020204" pitchFamily="34" charset="0"/>
              </a:rPr>
              <a:t>en nuevos entornos </a:t>
            </a:r>
            <a:r>
              <a:rPr lang="es-AR" sz="1600" b="1" dirty="0" smtClean="0">
                <a:solidFill>
                  <a:prstClr val="black"/>
                </a:solidFill>
                <a:latin typeface="Arial" panose="020B0604020202020204" pitchFamily="34" charset="0"/>
                <a:cs typeface="Arial" panose="020B0604020202020204" pitchFamily="34" charset="0"/>
              </a:rPr>
              <a:t>tecnológicos </a:t>
            </a:r>
            <a:r>
              <a:rPr lang="es-AR" sz="1600" b="1" dirty="0">
                <a:solidFill>
                  <a:prstClr val="black"/>
                </a:solidFill>
                <a:latin typeface="Arial" panose="020B0604020202020204" pitchFamily="34" charset="0"/>
                <a:cs typeface="Arial" panose="020B0604020202020204" pitchFamily="34" charset="0"/>
              </a:rPr>
              <a:t>de información y </a:t>
            </a:r>
            <a:r>
              <a:rPr lang="es-AR" sz="1600" b="1" dirty="0" smtClean="0">
                <a:solidFill>
                  <a:prstClr val="black"/>
                </a:solidFill>
                <a:latin typeface="Arial" panose="020B0604020202020204" pitchFamily="34" charset="0"/>
                <a:cs typeface="Arial" panose="020B0604020202020204" pitchFamily="34" charset="0"/>
              </a:rPr>
              <a:t>comunicación, con </a:t>
            </a:r>
            <a:r>
              <a:rPr lang="es-AR" sz="1600" b="1" dirty="0">
                <a:solidFill>
                  <a:prstClr val="black"/>
                </a:solidFill>
                <a:latin typeface="Arial" panose="020B0604020202020204" pitchFamily="34" charset="0"/>
                <a:cs typeface="Arial" panose="020B0604020202020204" pitchFamily="34" charset="0"/>
              </a:rPr>
              <a:t>amplios </a:t>
            </a:r>
            <a:r>
              <a:rPr lang="es-AR" sz="1600" b="1" dirty="0" smtClean="0">
                <a:solidFill>
                  <a:prstClr val="black"/>
                </a:solidFill>
                <a:latin typeface="Arial" panose="020B0604020202020204" pitchFamily="34" charset="0"/>
                <a:cs typeface="Arial" panose="020B0604020202020204" pitchFamily="34" charset="0"/>
              </a:rPr>
              <a:t>conocimientos </a:t>
            </a:r>
            <a:r>
              <a:rPr lang="es-AR" sz="1600" b="1" dirty="0">
                <a:solidFill>
                  <a:prstClr val="black"/>
                </a:solidFill>
                <a:latin typeface="Arial" panose="020B0604020202020204" pitchFamily="34" charset="0"/>
                <a:cs typeface="Arial" panose="020B0604020202020204" pitchFamily="34" charset="0"/>
              </a:rPr>
              <a:t>en metodología </a:t>
            </a:r>
            <a:r>
              <a:rPr lang="es-AR" sz="1600" b="1" dirty="0" smtClean="0">
                <a:solidFill>
                  <a:prstClr val="black"/>
                </a:solidFill>
                <a:latin typeface="Arial" panose="020B0604020202020204" pitchFamily="34" charset="0"/>
                <a:cs typeface="Arial" panose="020B0604020202020204" pitchFamily="34" charset="0"/>
              </a:rPr>
              <a:t>científica; </a:t>
            </a:r>
            <a:r>
              <a:rPr lang="es-AR" sz="1600" b="1" dirty="0">
                <a:solidFill>
                  <a:prstClr val="black"/>
                </a:solidFill>
                <a:latin typeface="Arial" panose="020B0604020202020204" pitchFamily="34" charset="0"/>
                <a:cs typeface="Arial" panose="020B0604020202020204" pitchFamily="34" charset="0"/>
              </a:rPr>
              <a:t>capaces de realizar acciones tales como la planificación, identificación, análisis, implementación y evaluación de los eventos sobre peligro aviario</a:t>
            </a:r>
            <a:r>
              <a:rPr lang="es-AR" sz="1600" b="1" dirty="0" smtClean="0">
                <a:solidFill>
                  <a:prstClr val="black"/>
                </a:solidFill>
                <a:latin typeface="Arial" panose="020B0604020202020204" pitchFamily="34" charset="0"/>
                <a:cs typeface="Arial" panose="020B0604020202020204" pitchFamily="34" charset="0"/>
              </a:rPr>
              <a:t>.</a:t>
            </a:r>
          </a:p>
          <a:p>
            <a:pPr marL="285750" indent="-285750">
              <a:buFont typeface="Wingdings" pitchFamily="2" charset="2"/>
              <a:buChar char="v"/>
            </a:pPr>
            <a:endParaRPr lang="es-AR" sz="1600"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v"/>
            </a:pPr>
            <a:r>
              <a:rPr lang="es-AR" sz="1600" b="1" dirty="0">
                <a:solidFill>
                  <a:prstClr val="black"/>
                </a:solidFill>
                <a:latin typeface="Arial" panose="020B0604020202020204" pitchFamily="34" charset="0"/>
                <a:cs typeface="Arial" panose="020B0604020202020204" pitchFamily="34" charset="0"/>
              </a:rPr>
              <a:t>Surge la necesidad en lo inmediato crear  una campaña promocional y/o informativa y capacitaciones de usos y funcionamiento de la plataforma virtual a nivel de las </a:t>
            </a:r>
            <a:r>
              <a:rPr lang="es-AR" sz="1600" b="1" dirty="0" smtClean="0">
                <a:solidFill>
                  <a:prstClr val="black"/>
                </a:solidFill>
                <a:latin typeface="Arial" panose="020B0604020202020204" pitchFamily="34" charset="0"/>
                <a:cs typeface="Arial" panose="020B0604020202020204" pitchFamily="34" charset="0"/>
              </a:rPr>
              <a:t>Américas; mediante </a:t>
            </a:r>
            <a:r>
              <a:rPr lang="es-AR" sz="1600" b="1" dirty="0">
                <a:solidFill>
                  <a:prstClr val="black"/>
                </a:solidFill>
                <a:latin typeface="Arial" panose="020B0604020202020204" pitchFamily="34" charset="0"/>
                <a:cs typeface="Arial" panose="020B0604020202020204" pitchFamily="34" charset="0"/>
              </a:rPr>
              <a:t>firma de convenios </a:t>
            </a:r>
            <a:r>
              <a:rPr lang="es-AR" sz="1600" b="1" dirty="0" smtClean="0">
                <a:solidFill>
                  <a:prstClr val="black"/>
                </a:solidFill>
                <a:latin typeface="Arial" panose="020B0604020202020204" pitchFamily="34" charset="0"/>
                <a:cs typeface="Arial" panose="020B0604020202020204" pitchFamily="34" charset="0"/>
              </a:rPr>
              <a:t>con Universidades Tecnológicas </a:t>
            </a:r>
            <a:r>
              <a:rPr lang="es-AR" sz="1600" b="1" dirty="0">
                <a:solidFill>
                  <a:prstClr val="black"/>
                </a:solidFill>
                <a:latin typeface="Arial" panose="020B0604020202020204" pitchFamily="34" charset="0"/>
                <a:cs typeface="Arial" panose="020B0604020202020204" pitchFamily="34" charset="0"/>
              </a:rPr>
              <a:t>y Centros de investigación </a:t>
            </a:r>
            <a:r>
              <a:rPr lang="es-AR" sz="1600" b="1" dirty="0" smtClean="0">
                <a:solidFill>
                  <a:prstClr val="black"/>
                </a:solidFill>
                <a:latin typeface="Arial" panose="020B0604020202020204" pitchFamily="34" charset="0"/>
                <a:cs typeface="Arial" panose="020B0604020202020204" pitchFamily="34" charset="0"/>
              </a:rPr>
              <a:t>para que </a:t>
            </a:r>
            <a:r>
              <a:rPr lang="es-AR" sz="1600" b="1" dirty="0">
                <a:solidFill>
                  <a:prstClr val="black"/>
                </a:solidFill>
                <a:latin typeface="Arial" panose="020B0604020202020204" pitchFamily="34" charset="0"/>
                <a:cs typeface="Arial" panose="020B0604020202020204" pitchFamily="34" charset="0"/>
              </a:rPr>
              <a:t>realicen investigaciones sobre implementación de las TIC </a:t>
            </a:r>
            <a:r>
              <a:rPr lang="es-AR" sz="1600" b="1" dirty="0" smtClean="0">
                <a:solidFill>
                  <a:prstClr val="black"/>
                </a:solidFill>
                <a:latin typeface="Arial" panose="020B0604020202020204" pitchFamily="34" charset="0"/>
                <a:cs typeface="Arial" panose="020B0604020202020204" pitchFamily="34" charset="0"/>
              </a:rPr>
              <a:t>(alfabetización tecnológica en</a:t>
            </a:r>
          </a:p>
          <a:p>
            <a:r>
              <a:rPr lang="es-AR" sz="1600" b="1" dirty="0">
                <a:solidFill>
                  <a:prstClr val="black"/>
                </a:solidFill>
                <a:latin typeface="Arial" panose="020B0604020202020204" pitchFamily="34" charset="0"/>
                <a:cs typeface="Arial" panose="020B0604020202020204" pitchFamily="34" charset="0"/>
              </a:rPr>
              <a:t> </a:t>
            </a:r>
            <a:r>
              <a:rPr lang="es-AR" sz="1600" b="1" dirty="0" smtClean="0">
                <a:solidFill>
                  <a:prstClr val="black"/>
                </a:solidFill>
                <a:latin typeface="Arial" panose="020B0604020202020204" pitchFamily="34" charset="0"/>
                <a:cs typeface="Arial" panose="020B0604020202020204" pitchFamily="34" charset="0"/>
              </a:rPr>
              <a:t>    aeropuertos). </a:t>
            </a:r>
            <a:endParaRPr lang="es-AR" sz="1600" b="1" dirty="0">
              <a:solidFill>
                <a:prstClr val="black"/>
              </a:solidFill>
              <a:latin typeface="Arial" panose="020B0604020202020204" pitchFamily="34" charset="0"/>
              <a:cs typeface="Arial" panose="020B0604020202020204" pitchFamily="34" charset="0"/>
            </a:endParaRPr>
          </a:p>
          <a:p>
            <a:pPr algn="ctr"/>
            <a:endParaRPr lang="es-CO" sz="1600" dirty="0" smtClean="0">
              <a:solidFill>
                <a:prstClr val="black"/>
              </a:solidFill>
              <a:latin typeface="Arial" panose="020B0604020202020204" pitchFamily="34" charset="0"/>
              <a:cs typeface="Arial" panose="020B0604020202020204" pitchFamily="34" charset="0"/>
            </a:endParaRPr>
          </a:p>
          <a:p>
            <a:pPr algn="ctr"/>
            <a:endParaRPr lang="es-CO" sz="1600" dirty="0">
              <a:solidFill>
                <a:prstClr val="black"/>
              </a:solidFill>
              <a:latin typeface="Arial" panose="020B0604020202020204" pitchFamily="34" charset="0"/>
              <a:cs typeface="Arial" panose="020B0604020202020204" pitchFamily="34" charset="0"/>
            </a:endParaRPr>
          </a:p>
          <a:p>
            <a:pPr algn="ctr"/>
            <a:endParaRPr lang="es-CO" sz="1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54304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79512" y="116632"/>
            <a:ext cx="8568952" cy="6124754"/>
          </a:xfrm>
          <a:prstGeom prst="rect">
            <a:avLst/>
          </a:prstGeom>
          <a:noFill/>
        </p:spPr>
        <p:txBody>
          <a:bodyPr wrap="square" rtlCol="0">
            <a:spAutoFit/>
          </a:bodyPr>
          <a:lstStyle/>
          <a:p>
            <a:pPr algn="ctr"/>
            <a:endParaRPr lang="es-AR" sz="1400" dirty="0" smtClean="0">
              <a:solidFill>
                <a:prstClr val="black"/>
              </a:solidFill>
              <a:latin typeface="Arial" panose="020B0604020202020204" pitchFamily="34" charset="0"/>
              <a:cs typeface="Arial" panose="020B0604020202020204" pitchFamily="34" charset="0"/>
            </a:endParaRPr>
          </a:p>
          <a:p>
            <a:pPr algn="ctr"/>
            <a:r>
              <a:rPr lang="es-AR" b="1" dirty="0" smtClean="0">
                <a:solidFill>
                  <a:schemeClr val="tx2"/>
                </a:solidFill>
                <a:latin typeface="Arial" panose="020B0604020202020204" pitchFamily="34" charset="0"/>
                <a:cs typeface="Arial" panose="020B0604020202020204" pitchFamily="34" charset="0"/>
              </a:rPr>
              <a:t>A PARTIR DE LOS DATOS OBTENIDOS SE PROPONE REALIZAR LAS SIGUIENTES ACTIVIDADES, EXTENSIBLE AL RESTO DE LOS AEROPUERTOS DE LA REGIÓN: </a:t>
            </a: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Implementación </a:t>
            </a:r>
            <a:r>
              <a:rPr lang="es-AR" b="1" dirty="0">
                <a:solidFill>
                  <a:prstClr val="black"/>
                </a:solidFill>
                <a:latin typeface="Arial" panose="020B0604020202020204" pitchFamily="34" charset="0"/>
                <a:cs typeface="Arial" panose="020B0604020202020204" pitchFamily="34" charset="0"/>
              </a:rPr>
              <a:t>de herramientas de información geográfica para elaborar un mapa de riesgo, el cual debería contar como mínimo la siguiente </a:t>
            </a:r>
            <a:r>
              <a:rPr lang="es-AR" b="1" dirty="0" smtClean="0">
                <a:solidFill>
                  <a:prstClr val="black"/>
                </a:solidFill>
                <a:latin typeface="Arial" panose="020B0604020202020204" pitchFamily="34" charset="0"/>
                <a:cs typeface="Arial" panose="020B0604020202020204" pitchFamily="34" charset="0"/>
              </a:rPr>
              <a:t>información: Direccionalidad </a:t>
            </a:r>
            <a:r>
              <a:rPr lang="es-AR" b="1" dirty="0">
                <a:solidFill>
                  <a:prstClr val="black"/>
                </a:solidFill>
                <a:latin typeface="Arial" panose="020B0604020202020204" pitchFamily="34" charset="0"/>
                <a:cs typeface="Arial" panose="020B0604020202020204" pitchFamily="34" charset="0"/>
              </a:rPr>
              <a:t>de los vuelos de </a:t>
            </a:r>
            <a:r>
              <a:rPr lang="es-AR" b="1" dirty="0" smtClean="0">
                <a:solidFill>
                  <a:prstClr val="black"/>
                </a:solidFill>
                <a:latin typeface="Arial" panose="020B0604020202020204" pitchFamily="34" charset="0"/>
                <a:cs typeface="Arial" panose="020B0604020202020204" pitchFamily="34" charset="0"/>
              </a:rPr>
              <a:t>aeronaves, Rutas </a:t>
            </a:r>
            <a:r>
              <a:rPr lang="es-AR" b="1" dirty="0">
                <a:solidFill>
                  <a:prstClr val="black"/>
                </a:solidFill>
                <a:latin typeface="Arial" panose="020B0604020202020204" pitchFamily="34" charset="0"/>
                <a:cs typeface="Arial" panose="020B0604020202020204" pitchFamily="34" charset="0"/>
              </a:rPr>
              <a:t>migratorias de </a:t>
            </a:r>
            <a:r>
              <a:rPr lang="es-AR" b="1" dirty="0" smtClean="0">
                <a:solidFill>
                  <a:prstClr val="black"/>
                </a:solidFill>
                <a:latin typeface="Arial" panose="020B0604020202020204" pitchFamily="34" charset="0"/>
                <a:cs typeface="Arial" panose="020B0604020202020204" pitchFamily="34" charset="0"/>
              </a:rPr>
              <a:t>aves, Puntos de censos </a:t>
            </a:r>
            <a:r>
              <a:rPr lang="es-AR" b="1" dirty="0">
                <a:solidFill>
                  <a:prstClr val="black"/>
                </a:solidFill>
                <a:latin typeface="Arial" panose="020B0604020202020204" pitchFamily="34" charset="0"/>
                <a:cs typeface="Arial" panose="020B0604020202020204" pitchFamily="34" charset="0"/>
              </a:rPr>
              <a:t>y observación de </a:t>
            </a:r>
            <a:r>
              <a:rPr lang="es-AR" b="1" dirty="0" smtClean="0">
                <a:solidFill>
                  <a:prstClr val="black"/>
                </a:solidFill>
                <a:latin typeface="Arial" panose="020B0604020202020204" pitchFamily="34" charset="0"/>
                <a:cs typeface="Arial" panose="020B0604020202020204" pitchFamily="34" charset="0"/>
              </a:rPr>
              <a:t>aves, Zonas </a:t>
            </a:r>
            <a:r>
              <a:rPr lang="es-AR" b="1" dirty="0">
                <a:solidFill>
                  <a:prstClr val="black"/>
                </a:solidFill>
                <a:latin typeface="Arial" panose="020B0604020202020204" pitchFamily="34" charset="0"/>
                <a:cs typeface="Arial" panose="020B0604020202020204" pitchFamily="34" charset="0"/>
              </a:rPr>
              <a:t>identificadas como puntos de concentración de aves por su </a:t>
            </a:r>
            <a:r>
              <a:rPr lang="es-AR" b="1" dirty="0" smtClean="0">
                <a:solidFill>
                  <a:prstClr val="black"/>
                </a:solidFill>
                <a:latin typeface="Arial" panose="020B0604020202020204" pitchFamily="34" charset="0"/>
                <a:cs typeface="Arial" panose="020B0604020202020204" pitchFamily="34" charset="0"/>
              </a:rPr>
              <a:t>atracción.</a:t>
            </a:r>
          </a:p>
          <a:p>
            <a:pPr algn="ctr"/>
            <a:r>
              <a:rPr lang="es-AR" b="1" dirty="0" smtClean="0">
                <a:solidFill>
                  <a:schemeClr val="tx2"/>
                </a:solidFill>
                <a:latin typeface="Arial" panose="020B0604020202020204" pitchFamily="34" charset="0"/>
                <a:cs typeface="Arial" panose="020B0604020202020204" pitchFamily="34" charset="0"/>
              </a:rPr>
              <a:t>Dicho </a:t>
            </a:r>
            <a:r>
              <a:rPr lang="es-AR" b="1" dirty="0">
                <a:solidFill>
                  <a:schemeClr val="tx2"/>
                </a:solidFill>
                <a:latin typeface="Arial" panose="020B0604020202020204" pitchFamily="34" charset="0"/>
                <a:cs typeface="Arial" panose="020B0604020202020204" pitchFamily="34" charset="0"/>
              </a:rPr>
              <a:t>mapa de riesgo permitirá identificar </a:t>
            </a:r>
            <a:endParaRPr lang="es-AR" b="1" dirty="0" smtClean="0">
              <a:solidFill>
                <a:schemeClr val="tx2"/>
              </a:solidFill>
              <a:latin typeface="Arial" panose="020B0604020202020204" pitchFamily="34" charset="0"/>
              <a:cs typeface="Arial" panose="020B0604020202020204" pitchFamily="34" charset="0"/>
            </a:endParaRPr>
          </a:p>
          <a:p>
            <a:pPr algn="ctr"/>
            <a:r>
              <a:rPr lang="es-AR" b="1" dirty="0" smtClean="0">
                <a:solidFill>
                  <a:schemeClr val="tx2"/>
                </a:solidFill>
                <a:latin typeface="Arial" panose="020B0604020202020204" pitchFamily="34" charset="0"/>
                <a:cs typeface="Arial" panose="020B0604020202020204" pitchFamily="34" charset="0"/>
              </a:rPr>
              <a:t>las </a:t>
            </a:r>
            <a:r>
              <a:rPr lang="es-AR" b="1" dirty="0">
                <a:solidFill>
                  <a:schemeClr val="tx2"/>
                </a:solidFill>
                <a:latin typeface="Arial" panose="020B0604020202020204" pitchFamily="34" charset="0"/>
                <a:cs typeface="Arial" panose="020B0604020202020204" pitchFamily="34" charset="0"/>
              </a:rPr>
              <a:t>áreas de mayor riesgo para las operaciones </a:t>
            </a:r>
            <a:r>
              <a:rPr lang="es-AR" b="1" dirty="0" smtClean="0">
                <a:solidFill>
                  <a:schemeClr val="tx2"/>
                </a:solidFill>
                <a:latin typeface="Arial" panose="020B0604020202020204" pitchFamily="34" charset="0"/>
                <a:cs typeface="Arial" panose="020B0604020202020204" pitchFamily="34" charset="0"/>
              </a:rPr>
              <a:t>aéreas</a:t>
            </a:r>
          </a:p>
          <a:p>
            <a:endParaRPr lang="es-AR"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Realización </a:t>
            </a:r>
            <a:r>
              <a:rPr lang="es-AR" b="1" dirty="0">
                <a:solidFill>
                  <a:prstClr val="black"/>
                </a:solidFill>
                <a:latin typeface="Arial" panose="020B0604020202020204" pitchFamily="34" charset="0"/>
                <a:cs typeface="Arial" panose="020B0604020202020204" pitchFamily="34" charset="0"/>
              </a:rPr>
              <a:t>de una </a:t>
            </a:r>
            <a:r>
              <a:rPr lang="es-AR" b="1" dirty="0" smtClean="0">
                <a:solidFill>
                  <a:prstClr val="black"/>
                </a:solidFill>
                <a:latin typeface="Arial" panose="020B0604020202020204" pitchFamily="34" charset="0"/>
                <a:cs typeface="Arial" panose="020B0604020202020204" pitchFamily="34" charset="0"/>
              </a:rPr>
              <a:t>página Web actualizada - </a:t>
            </a:r>
            <a:r>
              <a:rPr lang="es-AR" b="1" dirty="0">
                <a:solidFill>
                  <a:prstClr val="black"/>
                </a:solidFill>
                <a:latin typeface="Arial" panose="020B0604020202020204" pitchFamily="34" charset="0"/>
                <a:cs typeface="Arial" panose="020B0604020202020204" pitchFamily="34" charset="0"/>
              </a:rPr>
              <a:t>específica para la difusión y el tratamiento de problemáticas referidas a peligro </a:t>
            </a:r>
            <a:r>
              <a:rPr lang="es-AR" b="1" dirty="0" smtClean="0">
                <a:solidFill>
                  <a:prstClr val="black"/>
                </a:solidFill>
                <a:latin typeface="Arial" panose="020B0604020202020204" pitchFamily="34" charset="0"/>
                <a:cs typeface="Arial" panose="020B0604020202020204" pitchFamily="34" charset="0"/>
              </a:rPr>
              <a:t>aviario.</a:t>
            </a: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Elaboración </a:t>
            </a:r>
            <a:r>
              <a:rPr lang="es-AR" b="1" dirty="0">
                <a:solidFill>
                  <a:prstClr val="black"/>
                </a:solidFill>
                <a:latin typeface="Arial" panose="020B0604020202020204" pitchFamily="34" charset="0"/>
                <a:cs typeface="Arial" panose="020B0604020202020204" pitchFamily="34" charset="0"/>
              </a:rPr>
              <a:t>de una Guía interactiva de aves de importancia aeroportuaria de la región.</a:t>
            </a: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Diseño </a:t>
            </a:r>
            <a:r>
              <a:rPr lang="es-AR" b="1" dirty="0">
                <a:solidFill>
                  <a:prstClr val="black"/>
                </a:solidFill>
                <a:latin typeface="Arial" panose="020B0604020202020204" pitchFamily="34" charset="0"/>
                <a:cs typeface="Arial" panose="020B0604020202020204" pitchFamily="34" charset="0"/>
              </a:rPr>
              <a:t>de material didáctico sobre peligro aviario con empleo de recursos </a:t>
            </a:r>
            <a:r>
              <a:rPr lang="es-AR" b="1" dirty="0" err="1" smtClean="0">
                <a:solidFill>
                  <a:prstClr val="black"/>
                </a:solidFill>
                <a:latin typeface="Arial" panose="020B0604020202020204" pitchFamily="34" charset="0"/>
                <a:cs typeface="Arial" panose="020B0604020202020204" pitchFamily="34" charset="0"/>
              </a:rPr>
              <a:t>multimediales</a:t>
            </a:r>
            <a:r>
              <a:rPr lang="es-AR" b="1" dirty="0" smtClean="0">
                <a:solidFill>
                  <a:prstClr val="black"/>
                </a:solidFill>
                <a:latin typeface="Arial" panose="020B0604020202020204" pitchFamily="34" charset="0"/>
                <a:cs typeface="Arial" panose="020B0604020202020204" pitchFamily="34" charset="0"/>
              </a:rPr>
              <a:t>.</a:t>
            </a:r>
            <a:endParaRPr lang="es-AR" b="1" dirty="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Implementación </a:t>
            </a:r>
            <a:r>
              <a:rPr lang="es-AR" b="1" dirty="0">
                <a:solidFill>
                  <a:prstClr val="black"/>
                </a:solidFill>
                <a:latin typeface="Arial" panose="020B0604020202020204" pitchFamily="34" charset="0"/>
                <a:cs typeface="Arial" panose="020B0604020202020204" pitchFamily="34" charset="0"/>
              </a:rPr>
              <a:t>de un Programa de Cetrería robótica, incorporación de un sistema alternativo </a:t>
            </a:r>
            <a:r>
              <a:rPr lang="es-AR" b="1" dirty="0" smtClean="0">
                <a:solidFill>
                  <a:prstClr val="black"/>
                </a:solidFill>
                <a:latin typeface="Arial" panose="020B0604020202020204" pitchFamily="34" charset="0"/>
                <a:cs typeface="Arial" panose="020B0604020202020204" pitchFamily="34" charset="0"/>
              </a:rPr>
              <a:t>e integrado de </a:t>
            </a:r>
            <a:r>
              <a:rPr lang="es-AR" b="1" dirty="0">
                <a:solidFill>
                  <a:prstClr val="black"/>
                </a:solidFill>
                <a:latin typeface="Arial" panose="020B0604020202020204" pitchFamily="34" charset="0"/>
                <a:cs typeface="Arial" panose="020B0604020202020204" pitchFamily="34" charset="0"/>
              </a:rPr>
              <a:t>sonidos de angustia y depredadores para </a:t>
            </a:r>
            <a:r>
              <a:rPr lang="es-AR" b="1" dirty="0" smtClean="0">
                <a:solidFill>
                  <a:prstClr val="black"/>
                </a:solidFill>
                <a:latin typeface="Arial" panose="020B0604020202020204" pitchFamily="34" charset="0"/>
                <a:cs typeface="Arial" panose="020B0604020202020204" pitchFamily="34" charset="0"/>
              </a:rPr>
              <a:t>espantar </a:t>
            </a:r>
            <a:r>
              <a:rPr lang="es-AR" b="1" dirty="0">
                <a:solidFill>
                  <a:prstClr val="black"/>
                </a:solidFill>
                <a:latin typeface="Arial" panose="020B0604020202020204" pitchFamily="34" charset="0"/>
                <a:cs typeface="Arial" panose="020B0604020202020204" pitchFamily="34" charset="0"/>
              </a:rPr>
              <a:t>aves y otras  faunas. </a:t>
            </a:r>
            <a:r>
              <a:rPr lang="es-AR" b="1" dirty="0" err="1">
                <a:solidFill>
                  <a:prstClr val="black"/>
                </a:solidFill>
                <a:latin typeface="Arial" panose="020B0604020202020204" pitchFamily="34" charset="0"/>
                <a:cs typeface="Arial" panose="020B0604020202020204" pitchFamily="34" charset="0"/>
              </a:rPr>
              <a:t>Espantamiento</a:t>
            </a:r>
            <a:r>
              <a:rPr lang="es-AR" b="1" dirty="0">
                <a:solidFill>
                  <a:prstClr val="black"/>
                </a:solidFill>
                <a:latin typeface="Arial" panose="020B0604020202020204" pitchFamily="34" charset="0"/>
                <a:cs typeface="Arial" panose="020B0604020202020204" pitchFamily="34" charset="0"/>
              </a:rPr>
              <a:t> de aves con ultrasonido</a:t>
            </a:r>
            <a:r>
              <a:rPr lang="es-AR" b="1" dirty="0" smtClean="0">
                <a:solidFill>
                  <a:prstClr val="black"/>
                </a:solidFill>
                <a:latin typeface="Arial" panose="020B0604020202020204" pitchFamily="34" charset="0"/>
                <a:cs typeface="Arial" panose="020B0604020202020204" pitchFamily="34" charset="0"/>
              </a:rPr>
              <a:t>.</a:t>
            </a:r>
            <a:endParaRPr lang="es-AR" b="1"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06594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2" y="-10534"/>
            <a:ext cx="9139538" cy="6868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CuadroTexto"/>
          <p:cNvSpPr txBox="1"/>
          <p:nvPr/>
        </p:nvSpPr>
        <p:spPr>
          <a:xfrm>
            <a:off x="179512" y="332656"/>
            <a:ext cx="8784976" cy="6001643"/>
          </a:xfrm>
          <a:prstGeom prst="rect">
            <a:avLst/>
          </a:prstGeom>
          <a:noFill/>
        </p:spPr>
        <p:txBody>
          <a:bodyPr wrap="square" rtlCol="0">
            <a:spAutoFit/>
          </a:bodyPr>
          <a:lstStyle/>
          <a:p>
            <a:pPr marL="285750" indent="-285750">
              <a:buFont typeface="Wingdings" pitchFamily="2" charset="2"/>
              <a:buChar char="Ø"/>
            </a:pPr>
            <a:r>
              <a:rPr lang="es-AR" b="1" dirty="0">
                <a:latin typeface="Arial" panose="020B0604020202020204" pitchFamily="34" charset="0"/>
                <a:cs typeface="Arial" panose="020B0604020202020204" pitchFamily="34" charset="0"/>
              </a:rPr>
              <a:t>Diseño </a:t>
            </a:r>
            <a:r>
              <a:rPr lang="es-AR" b="1" dirty="0" smtClean="0">
                <a:latin typeface="Arial" panose="020B0604020202020204" pitchFamily="34" charset="0"/>
                <a:cs typeface="Arial" panose="020B0604020202020204" pitchFamily="34" charset="0"/>
              </a:rPr>
              <a:t>de posters  y trípticos de </a:t>
            </a:r>
            <a:r>
              <a:rPr lang="es-AR" b="1" dirty="0">
                <a:latin typeface="Arial" panose="020B0604020202020204" pitchFamily="34" charset="0"/>
                <a:cs typeface="Arial" panose="020B0604020202020204" pitchFamily="34" charset="0"/>
              </a:rPr>
              <a:t>aves y mamíferos frecuentes en el </a:t>
            </a:r>
            <a:r>
              <a:rPr lang="es-AR" b="1" dirty="0" smtClean="0">
                <a:latin typeface="Arial" panose="020B0604020202020204" pitchFamily="34" charset="0"/>
                <a:cs typeface="Arial" panose="020B0604020202020204" pitchFamily="34" charset="0"/>
              </a:rPr>
              <a:t>aeropuerto, destinados al </a:t>
            </a:r>
            <a:r>
              <a:rPr lang="es-AR" b="1" dirty="0">
                <a:latin typeface="Arial" panose="020B0604020202020204" pitchFamily="34" charset="0"/>
                <a:cs typeface="Arial" panose="020B0604020202020204" pitchFamily="34" charset="0"/>
              </a:rPr>
              <a:t>público y especialmente al sector educativo </a:t>
            </a:r>
            <a:r>
              <a:rPr lang="es-AR" b="1" dirty="0" smtClean="0">
                <a:latin typeface="Arial" panose="020B0604020202020204" pitchFamily="34" charset="0"/>
                <a:cs typeface="Arial" panose="020B0604020202020204" pitchFamily="34" charset="0"/>
              </a:rPr>
              <a:t>de </a:t>
            </a:r>
            <a:r>
              <a:rPr lang="es-AR" b="1" dirty="0">
                <a:latin typeface="Arial" panose="020B0604020202020204" pitchFamily="34" charset="0"/>
                <a:cs typeface="Arial" panose="020B0604020202020204" pitchFamily="34" charset="0"/>
              </a:rPr>
              <a:t>distribución en la Web</a:t>
            </a:r>
            <a:r>
              <a:rPr lang="es-AR" b="1" dirty="0" smtClean="0">
                <a:latin typeface="Arial" panose="020B0604020202020204" pitchFamily="34" charset="0"/>
                <a:cs typeface="Arial" panose="020B0604020202020204" pitchFamily="34" charset="0"/>
              </a:rPr>
              <a:t>.</a:t>
            </a:r>
          </a:p>
          <a:p>
            <a:endParaRPr lang="es-AR" b="1" dirty="0">
              <a:latin typeface="Arial" panose="020B0604020202020204" pitchFamily="34" charset="0"/>
              <a:cs typeface="Arial" panose="020B0604020202020204" pitchFamily="34" charset="0"/>
            </a:endParaRPr>
          </a:p>
          <a:p>
            <a:pPr marL="285750" lvl="0" indent="-285750">
              <a:buFont typeface="Wingdings" pitchFamily="2" charset="2"/>
              <a:buChar char="Ø"/>
            </a:pPr>
            <a:r>
              <a:rPr lang="es-AR" b="1" dirty="0">
                <a:solidFill>
                  <a:prstClr val="black"/>
                </a:solidFill>
                <a:latin typeface="Arial" panose="020B0604020202020204" pitchFamily="34" charset="0"/>
                <a:cs typeface="Arial" panose="020B0604020202020204" pitchFamily="34" charset="0"/>
              </a:rPr>
              <a:t>Interactividad con Centros de Investigación avocados al estudio climático con oportunidades de capacitación en conocimientos básicos de Meteorología (específicamente en eventos de alteraciones meteorológicas como el caso de lluvias extremas con la finalidad de registrar la acumulación de agua, tiempo de permanencia de dicha acumulación, registros de vientos excepcionales y con principal énfasis, estudiar la conducta de las aves ante estos eventos</a:t>
            </a:r>
            <a:r>
              <a:rPr lang="es-AR" b="1" dirty="0" smtClean="0">
                <a:solidFill>
                  <a:prstClr val="black"/>
                </a:solidFill>
                <a:latin typeface="Arial" panose="020B0604020202020204" pitchFamily="34" charset="0"/>
                <a:cs typeface="Arial" panose="020B0604020202020204" pitchFamily="34" charset="0"/>
              </a:rPr>
              <a:t>).</a:t>
            </a:r>
          </a:p>
          <a:p>
            <a:pPr marL="285750" lvl="0" indent="-285750">
              <a:buFont typeface="Wingdings" pitchFamily="2" charset="2"/>
              <a:buChar char="Ø"/>
            </a:pPr>
            <a:endParaRPr lang="es-AR" sz="4400" b="1" dirty="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latin typeface="Arial" panose="020B0604020202020204" pitchFamily="34" charset="0"/>
                <a:cs typeface="Arial" panose="020B0604020202020204" pitchFamily="34" charset="0"/>
              </a:rPr>
              <a:t>Interactividad </a:t>
            </a:r>
            <a:r>
              <a:rPr lang="es-AR" b="1" dirty="0">
                <a:latin typeface="Arial" panose="020B0604020202020204" pitchFamily="34" charset="0"/>
                <a:cs typeface="Arial" panose="020B0604020202020204" pitchFamily="34" charset="0"/>
              </a:rPr>
              <a:t>con Ministerio de Salud  </a:t>
            </a:r>
            <a:r>
              <a:rPr lang="es-AR" b="1" dirty="0" smtClean="0">
                <a:latin typeface="Arial" panose="020B0604020202020204" pitchFamily="34" charset="0"/>
                <a:cs typeface="Arial" panose="020B0604020202020204" pitchFamily="34" charset="0"/>
              </a:rPr>
              <a:t>local, nacional e internacional </a:t>
            </a:r>
            <a:r>
              <a:rPr lang="es-AR" b="1" dirty="0">
                <a:latin typeface="Arial" panose="020B0604020202020204" pitchFamily="34" charset="0"/>
                <a:cs typeface="Arial" panose="020B0604020202020204" pitchFamily="34" charset="0"/>
              </a:rPr>
              <a:t>para el manejo de protocolos de enfermedades emergentes VON (Virus del Oeste del Nilo), Gripe aviar (H5N1</a:t>
            </a:r>
            <a:r>
              <a:rPr lang="es-AR" b="1" dirty="0" smtClean="0">
                <a:latin typeface="Arial" panose="020B0604020202020204" pitchFamily="34" charset="0"/>
                <a:cs typeface="Arial" panose="020B0604020202020204" pitchFamily="34" charset="0"/>
              </a:rPr>
              <a:t>).</a:t>
            </a:r>
          </a:p>
          <a:p>
            <a:endParaRPr lang="es-AR" sz="4400" b="1" dirty="0">
              <a:latin typeface="Arial" panose="020B0604020202020204" pitchFamily="34" charset="0"/>
              <a:cs typeface="Arial" panose="020B0604020202020204" pitchFamily="34" charset="0"/>
            </a:endParaRPr>
          </a:p>
          <a:p>
            <a:pPr algn="ctr"/>
            <a:r>
              <a:rPr lang="es-CO" sz="4400" b="1" dirty="0" smtClean="0">
                <a:latin typeface="Arial" panose="020B0604020202020204" pitchFamily="34" charset="0"/>
                <a:cs typeface="Arial" panose="020B0604020202020204" pitchFamily="34" charset="0"/>
              </a:rPr>
              <a:t>Gracias!!!</a:t>
            </a:r>
            <a:endParaRPr lang="es-CO"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0931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323528" y="980728"/>
            <a:ext cx="8496944" cy="4401205"/>
          </a:xfrm>
          <a:prstGeom prst="rect">
            <a:avLst/>
          </a:prstGeom>
          <a:noFill/>
        </p:spPr>
        <p:txBody>
          <a:bodyPr wrap="square" rtlCol="0">
            <a:spAutoFit/>
          </a:bodyPr>
          <a:lstStyle/>
          <a:p>
            <a:pPr algn="ctr"/>
            <a:r>
              <a:rPr lang="es-CO" sz="4400" b="1" dirty="0" smtClean="0">
                <a:latin typeface="Arial" panose="020B0604020202020204" pitchFamily="34" charset="0"/>
                <a:cs typeface="Arial" panose="020B0604020202020204" pitchFamily="34" charset="0"/>
              </a:rPr>
              <a:t>RESUMEN</a:t>
            </a:r>
          </a:p>
          <a:p>
            <a:pPr algn="ctr"/>
            <a:endParaRPr lang="es-CO" sz="4400" dirty="0" smtClean="0">
              <a:latin typeface="Arial" panose="020B0604020202020204" pitchFamily="34" charset="0"/>
              <a:cs typeface="Arial" panose="020B0604020202020204" pitchFamily="34" charset="0"/>
            </a:endParaRPr>
          </a:p>
          <a:p>
            <a:pPr algn="ctr"/>
            <a:r>
              <a:rPr lang="es-AR" sz="2400" dirty="0" smtClean="0">
                <a:latin typeface="Arial" panose="020B0604020202020204" pitchFamily="34" charset="0"/>
                <a:cs typeface="Arial" panose="020B0604020202020204" pitchFamily="34" charset="0"/>
              </a:rPr>
              <a:t>El </a:t>
            </a:r>
            <a:r>
              <a:rPr lang="es-AR" sz="2400" dirty="0">
                <a:latin typeface="Arial" panose="020B0604020202020204" pitchFamily="34" charset="0"/>
                <a:cs typeface="Arial" panose="020B0604020202020204" pitchFamily="34" charset="0"/>
              </a:rPr>
              <a:t>objetivo </a:t>
            </a:r>
            <a:r>
              <a:rPr lang="es-AR" sz="2400" dirty="0" smtClean="0">
                <a:latin typeface="Arial" panose="020B0604020202020204" pitchFamily="34" charset="0"/>
                <a:cs typeface="Arial" panose="020B0604020202020204" pitchFamily="34" charset="0"/>
              </a:rPr>
              <a:t>fue </a:t>
            </a:r>
            <a:r>
              <a:rPr lang="es-AR" sz="2400" dirty="0">
                <a:latin typeface="Arial" panose="020B0604020202020204" pitchFamily="34" charset="0"/>
                <a:cs typeface="Arial" panose="020B0604020202020204" pitchFamily="34" charset="0"/>
              </a:rPr>
              <a:t>diseñar, implementar y evaluar un curso a </a:t>
            </a:r>
            <a:r>
              <a:rPr lang="es-AR" sz="2400" dirty="0" smtClean="0">
                <a:latin typeface="Arial" panose="020B0604020202020204" pitchFamily="34" charset="0"/>
                <a:cs typeface="Arial" panose="020B0604020202020204" pitchFamily="34" charset="0"/>
              </a:rPr>
              <a:t>distancia </a:t>
            </a:r>
            <a:r>
              <a:rPr lang="es-AR" sz="2400" dirty="0">
                <a:latin typeface="Arial" panose="020B0604020202020204" pitchFamily="34" charset="0"/>
                <a:cs typeface="Arial" panose="020B0604020202020204" pitchFamily="34" charset="0"/>
              </a:rPr>
              <a:t>mediado por Tecnologías de Información y Comunicación (TIC) sobre Peligro Aviario en el Aeropuerto Internacional de Mendoza, destinado a agentes aeroportuarios incluyendo a pilotos y operadores de líneas aéreas, con la finalidad de proporcionar acciones para lograr un eficaz, eficiente control del peligro aviario.</a:t>
            </a:r>
          </a:p>
          <a:p>
            <a:pPr algn="ctr"/>
            <a:endParaRPr lang="es-CO"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66498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390807" y="332656"/>
            <a:ext cx="8280920" cy="5847755"/>
          </a:xfrm>
          <a:prstGeom prst="rect">
            <a:avLst/>
          </a:prstGeom>
          <a:noFill/>
        </p:spPr>
        <p:txBody>
          <a:bodyPr wrap="square" rtlCol="0">
            <a:spAutoFit/>
          </a:bodyPr>
          <a:lstStyle/>
          <a:p>
            <a:pPr algn="ctr"/>
            <a:r>
              <a:rPr lang="es-CO" sz="4400" b="1" dirty="0" smtClean="0">
                <a:solidFill>
                  <a:prstClr val="black"/>
                </a:solidFill>
                <a:latin typeface="Arial" panose="020B0604020202020204" pitchFamily="34" charset="0"/>
                <a:cs typeface="Arial" panose="020B0604020202020204" pitchFamily="34" charset="0"/>
              </a:rPr>
              <a:t>PREGUNTAS DE INVESTIGACIÓN</a:t>
            </a:r>
          </a:p>
          <a:p>
            <a:pPr algn="ctr"/>
            <a:endParaRPr lang="es-CO" sz="4400"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a:t>
            </a:r>
            <a:r>
              <a:rPr lang="es-AR" b="1" dirty="0">
                <a:solidFill>
                  <a:prstClr val="black"/>
                </a:solidFill>
                <a:latin typeface="Arial" panose="020B0604020202020204" pitchFamily="34" charset="0"/>
                <a:cs typeface="Arial" panose="020B0604020202020204" pitchFamily="34" charset="0"/>
              </a:rPr>
              <a:t>En qué medida es factible diseñar una propuesta de capacitación virtual para agentes aeroportuarios mediada por TIC</a:t>
            </a:r>
            <a:r>
              <a:rPr lang="es-AR" b="1" dirty="0" smtClean="0">
                <a:solidFill>
                  <a:prstClr val="black"/>
                </a:solidFill>
                <a:latin typeface="Arial" panose="020B0604020202020204" pitchFamily="34" charset="0"/>
                <a:cs typeface="Arial" panose="020B0604020202020204" pitchFamily="34" charset="0"/>
              </a:rPr>
              <a:t>?</a:t>
            </a:r>
          </a:p>
          <a:p>
            <a:endParaRPr lang="es-AR"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a:t>
            </a:r>
            <a:r>
              <a:rPr lang="es-AR" b="1" dirty="0">
                <a:solidFill>
                  <a:prstClr val="black"/>
                </a:solidFill>
                <a:latin typeface="Arial" panose="020B0604020202020204" pitchFamily="34" charset="0"/>
                <a:cs typeface="Arial" panose="020B0604020202020204" pitchFamily="34" charset="0"/>
              </a:rPr>
              <a:t>Qué factores inciden en el diseño de una propuesta de formación </a:t>
            </a:r>
            <a:r>
              <a:rPr lang="es-AR" b="1" dirty="0" smtClean="0">
                <a:solidFill>
                  <a:prstClr val="black"/>
                </a:solidFill>
                <a:latin typeface="Arial" panose="020B0604020202020204" pitchFamily="34" charset="0"/>
                <a:cs typeface="Arial" panose="020B0604020202020204" pitchFamily="34" charset="0"/>
              </a:rPr>
              <a:t>virtual </a:t>
            </a:r>
            <a:r>
              <a:rPr lang="es-AR" b="1" dirty="0">
                <a:solidFill>
                  <a:prstClr val="black"/>
                </a:solidFill>
                <a:latin typeface="Arial" panose="020B0604020202020204" pitchFamily="34" charset="0"/>
                <a:cs typeface="Arial" panose="020B0604020202020204" pitchFamily="34" charset="0"/>
              </a:rPr>
              <a:t>para agentes aeroportuarios mediada por las TIC? </a:t>
            </a:r>
            <a:endParaRPr lang="es-AR" b="1" dirty="0" smtClean="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endParaRPr lang="es-AR" b="1" dirty="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a:t>
            </a:r>
            <a:r>
              <a:rPr lang="es-AR" b="1" dirty="0">
                <a:solidFill>
                  <a:prstClr val="black"/>
                </a:solidFill>
                <a:latin typeface="Arial" panose="020B0604020202020204" pitchFamily="34" charset="0"/>
                <a:cs typeface="Arial" panose="020B0604020202020204" pitchFamily="34" charset="0"/>
              </a:rPr>
              <a:t>Qué cambiaría en la formación de los agentes aeroportuarios si se los    capacitara en riesgo aviario mediante el uso de las TIC</a:t>
            </a:r>
            <a:r>
              <a:rPr lang="es-AR" b="1" dirty="0" smtClean="0">
                <a:solidFill>
                  <a:prstClr val="black"/>
                </a:solidFill>
                <a:latin typeface="Arial" panose="020B0604020202020204" pitchFamily="34" charset="0"/>
                <a:cs typeface="Arial" panose="020B0604020202020204" pitchFamily="34" charset="0"/>
              </a:rPr>
              <a:t>?</a:t>
            </a:r>
          </a:p>
          <a:p>
            <a:pPr marL="285750" indent="-285750">
              <a:buFont typeface="Wingdings" pitchFamily="2" charset="2"/>
              <a:buChar char="Ø"/>
            </a:pPr>
            <a:endParaRPr lang="es-AR" b="1" dirty="0">
              <a:solidFill>
                <a:prstClr val="black"/>
              </a:solidFill>
              <a:latin typeface="Arial" panose="020B0604020202020204" pitchFamily="34" charset="0"/>
              <a:cs typeface="Arial" panose="020B0604020202020204" pitchFamily="34" charset="0"/>
            </a:endParaRPr>
          </a:p>
          <a:p>
            <a:pPr marL="285750" indent="-285750">
              <a:buFont typeface="Wingdings" pitchFamily="2" charset="2"/>
              <a:buChar char="Ø"/>
            </a:pPr>
            <a:r>
              <a:rPr lang="es-AR" b="1" dirty="0" smtClean="0">
                <a:solidFill>
                  <a:prstClr val="black"/>
                </a:solidFill>
                <a:latin typeface="Arial" panose="020B0604020202020204" pitchFamily="34" charset="0"/>
                <a:cs typeface="Arial" panose="020B0604020202020204" pitchFamily="34" charset="0"/>
              </a:rPr>
              <a:t>¿</a:t>
            </a:r>
            <a:r>
              <a:rPr lang="es-AR" b="1" dirty="0">
                <a:solidFill>
                  <a:prstClr val="black"/>
                </a:solidFill>
                <a:latin typeface="Arial" panose="020B0604020202020204" pitchFamily="34" charset="0"/>
                <a:cs typeface="Arial" panose="020B0604020202020204" pitchFamily="34" charset="0"/>
              </a:rPr>
              <a:t>La implementación de un curso mediado por TIC sobre peligro aviario  sería una innovación en la tecnología aeroportuaria?</a:t>
            </a:r>
          </a:p>
          <a:p>
            <a:endParaRPr lang="es-CO" sz="4400" b="1"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8862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79512" y="116632"/>
            <a:ext cx="8784976" cy="6709529"/>
          </a:xfrm>
          <a:prstGeom prst="rect">
            <a:avLst/>
          </a:prstGeom>
          <a:noFill/>
        </p:spPr>
        <p:txBody>
          <a:bodyPr wrap="square" rtlCol="0">
            <a:spAutoFit/>
          </a:bodyPr>
          <a:lstStyle/>
          <a:p>
            <a:pPr algn="ctr"/>
            <a:r>
              <a:rPr lang="es-CO" sz="4400" b="1" dirty="0" smtClean="0">
                <a:solidFill>
                  <a:prstClr val="black"/>
                </a:solidFill>
                <a:latin typeface="Arial" panose="020B0604020202020204" pitchFamily="34" charset="0"/>
                <a:cs typeface="Arial" panose="020B0604020202020204" pitchFamily="34" charset="0"/>
              </a:rPr>
              <a:t>OBJETIVOS</a:t>
            </a:r>
          </a:p>
          <a:p>
            <a:pPr algn="ctr"/>
            <a:r>
              <a:rPr lang="es-AR" b="1" dirty="0" smtClean="0">
                <a:solidFill>
                  <a:prstClr val="black"/>
                </a:solidFill>
                <a:latin typeface="Arial" panose="020B0604020202020204" pitchFamily="34" charset="0"/>
                <a:cs typeface="Arial" panose="020B0604020202020204" pitchFamily="34" charset="0"/>
              </a:rPr>
              <a:t>General</a:t>
            </a:r>
          </a:p>
          <a:p>
            <a:pPr algn="ctr"/>
            <a:endParaRPr lang="es-AR" b="1" dirty="0">
              <a:solidFill>
                <a:prstClr val="black"/>
              </a:solidFill>
              <a:latin typeface="Arial" panose="020B0604020202020204" pitchFamily="34" charset="0"/>
              <a:cs typeface="Arial" panose="020B0604020202020204" pitchFamily="34" charset="0"/>
            </a:endParaRPr>
          </a:p>
          <a:p>
            <a:pPr algn="ctr"/>
            <a:r>
              <a:rPr lang="es-AR" dirty="0">
                <a:solidFill>
                  <a:prstClr val="black"/>
                </a:solidFill>
                <a:latin typeface="Arial" panose="020B0604020202020204" pitchFamily="34" charset="0"/>
                <a:cs typeface="Arial" panose="020B0604020202020204" pitchFamily="34" charset="0"/>
              </a:rPr>
              <a:t>Diseñar un sistema de capacitación a distancia destinado al personal aeroportuario, para el abordaje de tareas de control del riesgo </a:t>
            </a:r>
            <a:r>
              <a:rPr lang="es-AR" dirty="0" smtClean="0">
                <a:solidFill>
                  <a:prstClr val="black"/>
                </a:solidFill>
                <a:latin typeface="Arial" panose="020B0604020202020204" pitchFamily="34" charset="0"/>
                <a:cs typeface="Arial" panose="020B0604020202020204" pitchFamily="34" charset="0"/>
              </a:rPr>
              <a:t>aviario</a:t>
            </a:r>
          </a:p>
          <a:p>
            <a:pPr algn="ctr"/>
            <a:endParaRPr lang="es-AR" dirty="0">
              <a:solidFill>
                <a:prstClr val="black"/>
              </a:solidFill>
              <a:latin typeface="Arial" panose="020B0604020202020204" pitchFamily="34" charset="0"/>
              <a:cs typeface="Arial" panose="020B0604020202020204" pitchFamily="34" charset="0"/>
            </a:endParaRPr>
          </a:p>
          <a:p>
            <a:pPr algn="ctr"/>
            <a:r>
              <a:rPr lang="es-AR" b="1" dirty="0">
                <a:solidFill>
                  <a:prstClr val="black"/>
                </a:solidFill>
                <a:latin typeface="Arial" panose="020B0604020202020204" pitchFamily="34" charset="0"/>
                <a:cs typeface="Arial" panose="020B0604020202020204" pitchFamily="34" charset="0"/>
              </a:rPr>
              <a:t> </a:t>
            </a:r>
            <a:r>
              <a:rPr lang="es-AR" b="1" dirty="0" smtClean="0">
                <a:solidFill>
                  <a:prstClr val="black"/>
                </a:solidFill>
                <a:latin typeface="Arial" panose="020B0604020202020204" pitchFamily="34" charset="0"/>
                <a:cs typeface="Arial" panose="020B0604020202020204" pitchFamily="34" charset="0"/>
              </a:rPr>
              <a:t>Específicos</a:t>
            </a:r>
          </a:p>
          <a:p>
            <a:pPr algn="ctr"/>
            <a:endParaRPr lang="es-AR" dirty="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a:solidFill>
                  <a:prstClr val="black"/>
                </a:solidFill>
                <a:latin typeface="Arial" panose="020B0604020202020204" pitchFamily="34" charset="0"/>
                <a:cs typeface="Arial" panose="020B0604020202020204" pitchFamily="34" charset="0"/>
              </a:rPr>
              <a:t>Proponer la integración de las nuevas tecnologías de formación virtual en el aeropuerto de Mendoza, para reducir los riesgos principalmente con avifauna</a:t>
            </a:r>
            <a:r>
              <a:rPr lang="es-AR" dirty="0" smtClean="0">
                <a:solidFill>
                  <a:prstClr val="black"/>
                </a:solidFill>
                <a:latin typeface="Arial" panose="020B0604020202020204" pitchFamily="34" charset="0"/>
                <a:cs typeface="Arial" panose="020B0604020202020204" pitchFamily="34" charset="0"/>
              </a:rPr>
              <a:t>.</a:t>
            </a:r>
          </a:p>
          <a:p>
            <a:pPr algn="ctr"/>
            <a:endParaRPr lang="es-AR" dirty="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a:solidFill>
                  <a:prstClr val="black"/>
                </a:solidFill>
                <a:latin typeface="Arial" panose="020B0604020202020204" pitchFamily="34" charset="0"/>
                <a:cs typeface="Arial" panose="020B0604020202020204" pitchFamily="34" charset="0"/>
              </a:rPr>
              <a:t>Diseñar estrategias de formación con TIC eficaces y eficientes, para minimizar  el riesgo del impacto de aves con las aeronaves</a:t>
            </a:r>
            <a:r>
              <a:rPr lang="es-AR" dirty="0" smtClean="0">
                <a:solidFill>
                  <a:prstClr val="black"/>
                </a:solidFill>
                <a:latin typeface="Arial" panose="020B0604020202020204" pitchFamily="34" charset="0"/>
                <a:cs typeface="Arial" panose="020B0604020202020204" pitchFamily="34" charset="0"/>
              </a:rPr>
              <a:t>.</a:t>
            </a:r>
          </a:p>
          <a:p>
            <a:pPr marL="285750" indent="-285750" algn="ctr">
              <a:buFont typeface="Wingdings" pitchFamily="2" charset="2"/>
              <a:buChar char="ü"/>
            </a:pPr>
            <a:endParaRPr lang="es-AR" dirty="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a:solidFill>
                  <a:prstClr val="black"/>
                </a:solidFill>
                <a:latin typeface="Arial" panose="020B0604020202020204" pitchFamily="34" charset="0"/>
                <a:cs typeface="Arial" panose="020B0604020202020204" pitchFamily="34" charset="0"/>
              </a:rPr>
              <a:t>Promover el profesionalismo en programas de control de peligro aviario  a través de </a:t>
            </a:r>
            <a:r>
              <a:rPr lang="es-AR" dirty="0" smtClean="0">
                <a:solidFill>
                  <a:prstClr val="black"/>
                </a:solidFill>
                <a:latin typeface="Arial" panose="020B0604020202020204" pitchFamily="34" charset="0"/>
                <a:cs typeface="Arial" panose="020B0604020202020204" pitchFamily="34" charset="0"/>
              </a:rPr>
              <a:t>capacitación </a:t>
            </a:r>
            <a:r>
              <a:rPr lang="es-AR" dirty="0">
                <a:solidFill>
                  <a:prstClr val="black"/>
                </a:solidFill>
                <a:latin typeface="Arial" panose="020B0604020202020204" pitchFamily="34" charset="0"/>
                <a:cs typeface="Arial" panose="020B0604020202020204" pitchFamily="34" charset="0"/>
              </a:rPr>
              <a:t>y promoción de altos estándares de conducta para el personal aeroportuario mediante el uso de las TIC</a:t>
            </a:r>
            <a:r>
              <a:rPr lang="es-AR" dirty="0" smtClean="0">
                <a:solidFill>
                  <a:prstClr val="black"/>
                </a:solidFill>
                <a:latin typeface="Arial" panose="020B0604020202020204" pitchFamily="34" charset="0"/>
                <a:cs typeface="Arial" panose="020B0604020202020204" pitchFamily="34" charset="0"/>
              </a:rPr>
              <a:t>.</a:t>
            </a:r>
          </a:p>
          <a:p>
            <a:pPr marL="285750" indent="-285750" algn="ctr">
              <a:buFont typeface="Wingdings" pitchFamily="2" charset="2"/>
              <a:buChar char="ü"/>
            </a:pPr>
            <a:endParaRPr lang="es-AR" dirty="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a:solidFill>
                  <a:prstClr val="black"/>
                </a:solidFill>
                <a:latin typeface="Arial" panose="020B0604020202020204" pitchFamily="34" charset="0"/>
                <a:cs typeface="Arial" panose="020B0604020202020204" pitchFamily="34" charset="0"/>
              </a:rPr>
              <a:t>Evaluar la formación a distancia en los agentes </a:t>
            </a:r>
            <a:r>
              <a:rPr lang="es-AR" dirty="0" smtClean="0">
                <a:solidFill>
                  <a:prstClr val="black"/>
                </a:solidFill>
                <a:latin typeface="Arial" panose="020B0604020202020204" pitchFamily="34" charset="0"/>
                <a:cs typeface="Arial" panose="020B0604020202020204" pitchFamily="34" charset="0"/>
              </a:rPr>
              <a:t>aeroportuarios, </a:t>
            </a:r>
            <a:r>
              <a:rPr lang="es-AR" dirty="0">
                <a:solidFill>
                  <a:prstClr val="black"/>
                </a:solidFill>
                <a:latin typeface="Arial" panose="020B0604020202020204" pitchFamily="34" charset="0"/>
                <a:cs typeface="Arial" panose="020B0604020202020204" pitchFamily="34" charset="0"/>
              </a:rPr>
              <a:t>integrando las TIC al </a:t>
            </a:r>
            <a:r>
              <a:rPr lang="es-AR" dirty="0" smtClean="0">
                <a:solidFill>
                  <a:prstClr val="black"/>
                </a:solidFill>
                <a:latin typeface="Arial" panose="020B0604020202020204" pitchFamily="34" charset="0"/>
                <a:cs typeface="Arial" panose="020B0604020202020204" pitchFamily="34" charset="0"/>
              </a:rPr>
              <a:t>procedimiento </a:t>
            </a:r>
            <a:r>
              <a:rPr lang="es-AR" dirty="0">
                <a:solidFill>
                  <a:prstClr val="black"/>
                </a:solidFill>
                <a:latin typeface="Arial" panose="020B0604020202020204" pitchFamily="34" charset="0"/>
                <a:cs typeface="Arial" panose="020B0604020202020204" pitchFamily="34" charset="0"/>
              </a:rPr>
              <a:t>de gestión del peligro aviario</a:t>
            </a:r>
            <a:r>
              <a:rPr lang="es-AR" sz="1600" dirty="0">
                <a:solidFill>
                  <a:prstClr val="black"/>
                </a:solidFill>
                <a:latin typeface="Arial" panose="020B0604020202020204" pitchFamily="34" charset="0"/>
                <a:cs typeface="Arial" panose="020B0604020202020204" pitchFamily="34" charset="0"/>
              </a:rPr>
              <a:t>.</a:t>
            </a:r>
          </a:p>
          <a:p>
            <a:pPr algn="ctr"/>
            <a:endParaRPr lang="es-CO" sz="4400" b="1"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6967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434340" y="404664"/>
            <a:ext cx="8352928" cy="4924425"/>
          </a:xfrm>
          <a:prstGeom prst="rect">
            <a:avLst/>
          </a:prstGeom>
          <a:noFill/>
        </p:spPr>
        <p:txBody>
          <a:bodyPr wrap="square" rtlCol="0">
            <a:spAutoFit/>
          </a:bodyPr>
          <a:lstStyle/>
          <a:p>
            <a:pPr algn="ctr"/>
            <a:endParaRPr lang="es-AR" sz="3600" b="1" dirty="0" smtClean="0">
              <a:solidFill>
                <a:prstClr val="black"/>
              </a:solidFill>
              <a:latin typeface="Arial" panose="020B0604020202020204" pitchFamily="34" charset="0"/>
              <a:cs typeface="Arial" panose="020B0604020202020204" pitchFamily="34" charset="0"/>
            </a:endParaRPr>
          </a:p>
          <a:p>
            <a:pPr algn="ctr"/>
            <a:endParaRPr lang="es-AR" sz="3600" b="1" dirty="0" smtClean="0">
              <a:solidFill>
                <a:prstClr val="black"/>
              </a:solidFill>
              <a:latin typeface="Arial" panose="020B0604020202020204" pitchFamily="34" charset="0"/>
              <a:cs typeface="Arial" panose="020B0604020202020204" pitchFamily="34" charset="0"/>
            </a:endParaRPr>
          </a:p>
          <a:p>
            <a:pPr algn="ctr"/>
            <a:r>
              <a:rPr lang="es-AR" sz="3600" b="1" dirty="0" smtClean="0">
                <a:solidFill>
                  <a:prstClr val="black"/>
                </a:solidFill>
                <a:latin typeface="Arial" panose="020B0604020202020204" pitchFamily="34" charset="0"/>
                <a:cs typeface="Arial" panose="020B0604020202020204" pitchFamily="34" charset="0"/>
              </a:rPr>
              <a:t>JUSTIFICACIÓN</a:t>
            </a:r>
          </a:p>
          <a:p>
            <a:pPr algn="ctr"/>
            <a:endParaRPr lang="es-AR" sz="3600" b="1" dirty="0" smtClean="0">
              <a:solidFill>
                <a:prstClr val="black"/>
              </a:solidFill>
              <a:latin typeface="Arial" panose="020B0604020202020204" pitchFamily="34" charset="0"/>
              <a:cs typeface="Arial" panose="020B0604020202020204" pitchFamily="34" charset="0"/>
            </a:endParaRPr>
          </a:p>
          <a:p>
            <a:pPr algn="ctr"/>
            <a:endParaRPr lang="es-AR" sz="3600" b="1" dirty="0" smtClean="0">
              <a:solidFill>
                <a:prstClr val="black"/>
              </a:solidFill>
              <a:latin typeface="Arial" panose="020B0604020202020204" pitchFamily="34" charset="0"/>
              <a:cs typeface="Arial" panose="020B0604020202020204" pitchFamily="34" charset="0"/>
            </a:endParaRPr>
          </a:p>
          <a:p>
            <a:pPr algn="ctr"/>
            <a:endParaRPr lang="es-AR" sz="1400" dirty="0">
              <a:solidFill>
                <a:prstClr val="black"/>
              </a:solidFill>
              <a:latin typeface="Arial" panose="020B0604020202020204" pitchFamily="34" charset="0"/>
              <a:cs typeface="Arial" panose="020B0604020202020204" pitchFamily="34" charset="0"/>
            </a:endParaRPr>
          </a:p>
          <a:p>
            <a:pPr algn="ctr"/>
            <a:r>
              <a:rPr lang="es-AR" sz="2400" b="1" dirty="0" smtClean="0">
                <a:solidFill>
                  <a:prstClr val="black"/>
                </a:solidFill>
                <a:latin typeface="Arial" panose="020B0604020202020204" pitchFamily="34" charset="0"/>
                <a:cs typeface="Arial" panose="020B0604020202020204" pitchFamily="34" charset="0"/>
              </a:rPr>
              <a:t>Promover el </a:t>
            </a:r>
            <a:r>
              <a:rPr lang="es-AR" sz="2400" b="1" dirty="0">
                <a:solidFill>
                  <a:prstClr val="black"/>
                </a:solidFill>
                <a:latin typeface="Arial" panose="020B0604020202020204" pitchFamily="34" charset="0"/>
                <a:cs typeface="Arial" panose="020B0604020202020204" pitchFamily="34" charset="0"/>
              </a:rPr>
              <a:t>profesionalismo </a:t>
            </a:r>
            <a:endParaRPr lang="es-AR" sz="2400" b="1" dirty="0" smtClean="0">
              <a:solidFill>
                <a:prstClr val="black"/>
              </a:solidFill>
              <a:latin typeface="Arial" panose="020B0604020202020204" pitchFamily="34" charset="0"/>
              <a:cs typeface="Arial" panose="020B0604020202020204" pitchFamily="34" charset="0"/>
            </a:endParaRPr>
          </a:p>
          <a:p>
            <a:pPr algn="ctr"/>
            <a:r>
              <a:rPr lang="es-AR" sz="2400" b="1" dirty="0" smtClean="0">
                <a:solidFill>
                  <a:prstClr val="black"/>
                </a:solidFill>
                <a:latin typeface="Arial" panose="020B0604020202020204" pitchFamily="34" charset="0"/>
                <a:cs typeface="Arial" panose="020B0604020202020204" pitchFamily="34" charset="0"/>
              </a:rPr>
              <a:t>en </a:t>
            </a:r>
            <a:r>
              <a:rPr lang="es-AR" sz="2400" b="1" dirty="0">
                <a:solidFill>
                  <a:prstClr val="black"/>
                </a:solidFill>
                <a:latin typeface="Arial" panose="020B0604020202020204" pitchFamily="34" charset="0"/>
                <a:cs typeface="Arial" panose="020B0604020202020204" pitchFamily="34" charset="0"/>
              </a:rPr>
              <a:t>programas de manejo de control de las aves y </a:t>
            </a:r>
            <a:r>
              <a:rPr lang="es-AR" sz="2400" b="1" dirty="0" smtClean="0">
                <a:solidFill>
                  <a:prstClr val="black"/>
                </a:solidFill>
                <a:latin typeface="Arial" panose="020B0604020202020204" pitchFamily="34" charset="0"/>
                <a:cs typeface="Arial" panose="020B0604020202020204" pitchFamily="34" charset="0"/>
              </a:rPr>
              <a:t> </a:t>
            </a:r>
            <a:r>
              <a:rPr lang="es-AR" sz="2400" b="1" dirty="0">
                <a:solidFill>
                  <a:prstClr val="black"/>
                </a:solidFill>
                <a:latin typeface="Arial" panose="020B0604020202020204" pitchFamily="34" charset="0"/>
                <a:cs typeface="Arial" panose="020B0604020202020204" pitchFamily="34" charset="0"/>
              </a:rPr>
              <a:t>fauna en  los </a:t>
            </a:r>
            <a:r>
              <a:rPr lang="es-AR" sz="2400" b="1" dirty="0" smtClean="0">
                <a:solidFill>
                  <a:prstClr val="black"/>
                </a:solidFill>
                <a:latin typeface="Arial" panose="020B0604020202020204" pitchFamily="34" charset="0"/>
                <a:cs typeface="Arial" panose="020B0604020202020204" pitchFamily="34" charset="0"/>
              </a:rPr>
              <a:t>aeropuertos,</a:t>
            </a:r>
          </a:p>
          <a:p>
            <a:pPr algn="ctr"/>
            <a:r>
              <a:rPr lang="es-AR" sz="2400" b="1" dirty="0" smtClean="0">
                <a:solidFill>
                  <a:prstClr val="black"/>
                </a:solidFill>
                <a:latin typeface="Arial" panose="020B0604020202020204" pitchFamily="34" charset="0"/>
                <a:cs typeface="Arial" panose="020B0604020202020204" pitchFamily="34" charset="0"/>
              </a:rPr>
              <a:t>a </a:t>
            </a:r>
            <a:r>
              <a:rPr lang="es-AR" sz="2400" b="1" dirty="0">
                <a:solidFill>
                  <a:prstClr val="black"/>
                </a:solidFill>
                <a:latin typeface="Arial" panose="020B0604020202020204" pitchFamily="34" charset="0"/>
                <a:cs typeface="Arial" panose="020B0604020202020204" pitchFamily="34" charset="0"/>
              </a:rPr>
              <a:t>través de </a:t>
            </a:r>
            <a:r>
              <a:rPr lang="es-AR" sz="2400" b="1" dirty="0" smtClean="0">
                <a:solidFill>
                  <a:prstClr val="black"/>
                </a:solidFill>
                <a:latin typeface="Arial" panose="020B0604020202020204" pitchFamily="34" charset="0"/>
                <a:cs typeface="Arial" panose="020B0604020202020204" pitchFamily="34" charset="0"/>
              </a:rPr>
              <a:t>la capacitación </a:t>
            </a:r>
            <a:r>
              <a:rPr lang="es-AR" sz="2400" b="1" dirty="0">
                <a:solidFill>
                  <a:prstClr val="black"/>
                </a:solidFill>
                <a:latin typeface="Arial" panose="020B0604020202020204" pitchFamily="34" charset="0"/>
                <a:cs typeface="Arial" panose="020B0604020202020204" pitchFamily="34" charset="0"/>
              </a:rPr>
              <a:t>y promoción de altos estándares de conducta para el personal aeroportuario.</a:t>
            </a:r>
          </a:p>
        </p:txBody>
      </p:sp>
    </p:spTree>
    <p:extLst>
      <p:ext uri="{BB962C8B-B14F-4D97-AF65-F5344CB8AC3E}">
        <p14:creationId xmlns:p14="http://schemas.microsoft.com/office/powerpoint/2010/main" val="1945247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611560" y="476672"/>
            <a:ext cx="7920880" cy="5078313"/>
          </a:xfrm>
          <a:prstGeom prst="rect">
            <a:avLst/>
          </a:prstGeom>
          <a:noFill/>
        </p:spPr>
        <p:txBody>
          <a:bodyPr wrap="square" rtlCol="0">
            <a:spAutoFit/>
          </a:bodyPr>
          <a:lstStyle/>
          <a:p>
            <a:pPr algn="ctr"/>
            <a:r>
              <a:rPr lang="es-AR" sz="3200" b="1" dirty="0" smtClean="0">
                <a:solidFill>
                  <a:prstClr val="black"/>
                </a:solidFill>
                <a:latin typeface="Arial" panose="020B0604020202020204" pitchFamily="34" charset="0"/>
                <a:cs typeface="Arial" panose="020B0604020202020204" pitchFamily="34" charset="0"/>
              </a:rPr>
              <a:t>IMPORTANCIA Y VIABILIDAD DEL PROYECTO</a:t>
            </a:r>
          </a:p>
          <a:p>
            <a:pPr algn="ctr"/>
            <a:endParaRPr lang="es-AR" sz="3200" b="1" dirty="0" smtClean="0">
              <a:solidFill>
                <a:prstClr val="black"/>
              </a:solidFill>
              <a:latin typeface="Arial" panose="020B0604020202020204" pitchFamily="34" charset="0"/>
              <a:cs typeface="Arial" panose="020B0604020202020204" pitchFamily="34" charset="0"/>
            </a:endParaRPr>
          </a:p>
          <a:p>
            <a:pPr algn="ctr"/>
            <a:endParaRPr lang="es-AR" sz="3200" b="1" dirty="0" smtClean="0">
              <a:solidFill>
                <a:prstClr val="black"/>
              </a:solidFill>
              <a:latin typeface="Arial" panose="020B0604020202020204" pitchFamily="34" charset="0"/>
              <a:cs typeface="Arial" panose="020B0604020202020204" pitchFamily="34" charset="0"/>
            </a:endParaRPr>
          </a:p>
          <a:p>
            <a:pPr algn="ctr"/>
            <a:r>
              <a:rPr lang="es-AR" sz="2400" dirty="0" smtClean="0">
                <a:solidFill>
                  <a:prstClr val="black"/>
                </a:solidFill>
                <a:latin typeface="Arial" panose="020B0604020202020204" pitchFamily="34" charset="0"/>
                <a:cs typeface="Arial" panose="020B0604020202020204" pitchFamily="34" charset="0"/>
              </a:rPr>
              <a:t>   </a:t>
            </a:r>
            <a:r>
              <a:rPr lang="es-AR" sz="2800" dirty="0">
                <a:solidFill>
                  <a:prstClr val="black"/>
                </a:solidFill>
                <a:latin typeface="Arial" panose="020B0604020202020204" pitchFamily="34" charset="0"/>
                <a:cs typeface="Arial" panose="020B0604020202020204" pitchFamily="34" charset="0"/>
              </a:rPr>
              <a:t>Proponer una formación </a:t>
            </a:r>
            <a:r>
              <a:rPr lang="es-AR" sz="2800" dirty="0" err="1">
                <a:solidFill>
                  <a:prstClr val="black"/>
                </a:solidFill>
                <a:latin typeface="Arial" panose="020B0604020202020204" pitchFamily="34" charset="0"/>
                <a:cs typeface="Arial" panose="020B0604020202020204" pitchFamily="34" charset="0"/>
              </a:rPr>
              <a:t>on</a:t>
            </a:r>
            <a:r>
              <a:rPr lang="es-AR" sz="2800" dirty="0">
                <a:solidFill>
                  <a:prstClr val="black"/>
                </a:solidFill>
                <a:latin typeface="Arial" panose="020B0604020202020204" pitchFamily="34" charset="0"/>
                <a:cs typeface="Arial" panose="020B0604020202020204" pitchFamily="34" charset="0"/>
              </a:rPr>
              <a:t> line sobre peligro aviario es </a:t>
            </a:r>
            <a:r>
              <a:rPr lang="es-AR" sz="2800" b="1" dirty="0">
                <a:solidFill>
                  <a:prstClr val="black"/>
                </a:solidFill>
                <a:latin typeface="Arial" panose="020B0604020202020204" pitchFamily="34" charset="0"/>
                <a:cs typeface="Arial" panose="020B0604020202020204" pitchFamily="34" charset="0"/>
              </a:rPr>
              <a:t>e-</a:t>
            </a:r>
            <a:r>
              <a:rPr lang="es-AR" sz="2800" b="1" dirty="0" err="1">
                <a:solidFill>
                  <a:prstClr val="black"/>
                </a:solidFill>
                <a:latin typeface="Arial" panose="020B0604020202020204" pitchFamily="34" charset="0"/>
                <a:cs typeface="Arial" panose="020B0604020202020204" pitchFamily="34" charset="0"/>
              </a:rPr>
              <a:t>learning</a:t>
            </a:r>
            <a:r>
              <a:rPr lang="es-AR" sz="2800" dirty="0">
                <a:solidFill>
                  <a:prstClr val="black"/>
                </a:solidFill>
                <a:latin typeface="Arial" panose="020B0604020202020204" pitchFamily="34" charset="0"/>
                <a:cs typeface="Arial" panose="020B0604020202020204" pitchFamily="34" charset="0"/>
              </a:rPr>
              <a:t> que consiste en la educación y capacitación a través de </a:t>
            </a:r>
            <a:r>
              <a:rPr lang="es-AR" sz="2800" b="1" dirty="0" smtClean="0">
                <a:solidFill>
                  <a:prstClr val="black"/>
                </a:solidFill>
                <a:latin typeface="Arial" panose="020B0604020202020204" pitchFamily="34" charset="0"/>
                <a:cs typeface="Arial" panose="020B0604020202020204" pitchFamily="34" charset="0"/>
              </a:rPr>
              <a:t>Internet</a:t>
            </a:r>
            <a:r>
              <a:rPr lang="es-AR" sz="2800" dirty="0">
                <a:solidFill>
                  <a:prstClr val="black"/>
                </a:solidFill>
                <a:latin typeface="Arial" panose="020B0604020202020204" pitchFamily="34" charset="0"/>
                <a:cs typeface="Arial" panose="020B0604020202020204" pitchFamily="34" charset="0"/>
              </a:rPr>
              <a:t>;</a:t>
            </a:r>
            <a:r>
              <a:rPr lang="es-AR" sz="2800" dirty="0" smtClean="0">
                <a:solidFill>
                  <a:prstClr val="black"/>
                </a:solidFill>
                <a:latin typeface="Arial" panose="020B0604020202020204" pitchFamily="34" charset="0"/>
                <a:cs typeface="Arial" panose="020B0604020202020204" pitchFamily="34" charset="0"/>
              </a:rPr>
              <a:t> </a:t>
            </a:r>
            <a:r>
              <a:rPr lang="es-AR" sz="2800" dirty="0">
                <a:solidFill>
                  <a:prstClr val="black"/>
                </a:solidFill>
                <a:latin typeface="Arial" panose="020B0604020202020204" pitchFamily="34" charset="0"/>
                <a:cs typeface="Arial" panose="020B0604020202020204" pitchFamily="34" charset="0"/>
              </a:rPr>
              <a:t>tratándose de un nuevo concepto educativo </a:t>
            </a:r>
            <a:r>
              <a:rPr lang="es-AR" sz="2800" dirty="0" smtClean="0">
                <a:solidFill>
                  <a:prstClr val="black"/>
                </a:solidFill>
                <a:latin typeface="Arial" panose="020B0604020202020204" pitchFamily="34" charset="0"/>
                <a:cs typeface="Arial" panose="020B0604020202020204" pitchFamily="34" charset="0"/>
              </a:rPr>
              <a:t>e innovadora </a:t>
            </a:r>
            <a:r>
              <a:rPr lang="es-AR" sz="2800" dirty="0">
                <a:solidFill>
                  <a:prstClr val="black"/>
                </a:solidFill>
                <a:latin typeface="Arial" panose="020B0604020202020204" pitchFamily="34" charset="0"/>
                <a:cs typeface="Arial" panose="020B0604020202020204" pitchFamily="34" charset="0"/>
              </a:rPr>
              <a:t>modalidad de capacitación que en la </a:t>
            </a:r>
            <a:r>
              <a:rPr lang="es-AR" sz="2800" dirty="0" smtClean="0">
                <a:solidFill>
                  <a:prstClr val="black"/>
                </a:solidFill>
                <a:latin typeface="Arial" panose="020B0604020202020204" pitchFamily="34" charset="0"/>
                <a:cs typeface="Arial" panose="020B0604020202020204" pitchFamily="34" charset="0"/>
              </a:rPr>
              <a:t>actualidad, </a:t>
            </a:r>
            <a:r>
              <a:rPr lang="es-AR" sz="2800" dirty="0">
                <a:solidFill>
                  <a:prstClr val="black"/>
                </a:solidFill>
                <a:latin typeface="Arial" panose="020B0604020202020204" pitchFamily="34" charset="0"/>
                <a:cs typeface="Arial" panose="020B0604020202020204" pitchFamily="34" charset="0"/>
              </a:rPr>
              <a:t>se posiciona como la forma de capacitación predominante en el futuro</a:t>
            </a:r>
            <a:r>
              <a:rPr lang="es-AR" sz="2400" dirty="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26640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539552" y="476672"/>
            <a:ext cx="7920880" cy="4770537"/>
          </a:xfrm>
          <a:prstGeom prst="rect">
            <a:avLst/>
          </a:prstGeom>
          <a:noFill/>
        </p:spPr>
        <p:txBody>
          <a:bodyPr wrap="square" rtlCol="0">
            <a:spAutoFit/>
          </a:bodyPr>
          <a:lstStyle/>
          <a:p>
            <a:pPr algn="ctr"/>
            <a:r>
              <a:rPr lang="es-AR" sz="3200" b="1" dirty="0" smtClean="0">
                <a:solidFill>
                  <a:prstClr val="black"/>
                </a:solidFill>
                <a:latin typeface="Arial" panose="020B0604020202020204" pitchFamily="34" charset="0"/>
                <a:cs typeface="Arial" panose="020B0604020202020204" pitchFamily="34" charset="0"/>
              </a:rPr>
              <a:t>LA AVIACIÓN Y LAS TIC</a:t>
            </a:r>
          </a:p>
          <a:p>
            <a:pPr algn="ctr"/>
            <a:endParaRPr lang="es-AR" sz="3200" b="1" dirty="0" smtClean="0">
              <a:solidFill>
                <a:prstClr val="black"/>
              </a:solidFill>
              <a:latin typeface="Arial" panose="020B0604020202020204" pitchFamily="34" charset="0"/>
              <a:cs typeface="Arial" panose="020B0604020202020204" pitchFamily="34" charset="0"/>
            </a:endParaRPr>
          </a:p>
          <a:p>
            <a:pPr algn="ctr"/>
            <a:r>
              <a:rPr lang="es-AR" sz="2000" dirty="0" smtClean="0">
                <a:solidFill>
                  <a:prstClr val="black"/>
                </a:solidFill>
                <a:latin typeface="Arial" panose="020B0604020202020204" pitchFamily="34" charset="0"/>
                <a:cs typeface="Arial" panose="020B0604020202020204" pitchFamily="34" charset="0"/>
              </a:rPr>
              <a:t>   </a:t>
            </a:r>
            <a:r>
              <a:rPr lang="es-AR" sz="2000" dirty="0">
                <a:solidFill>
                  <a:prstClr val="black"/>
                </a:solidFill>
                <a:latin typeface="Arial" panose="020B0604020202020204" pitchFamily="34" charset="0"/>
                <a:cs typeface="Arial" panose="020B0604020202020204" pitchFamily="34" charset="0"/>
              </a:rPr>
              <a:t>A lo largo del siglo XX se han producido importantes innovaciones tecnológicas que han provocado cambios significativos en la forma de vida de las personas (el automóvil, la </a:t>
            </a:r>
            <a:r>
              <a:rPr lang="es-AR" sz="2000" dirty="0" smtClean="0">
                <a:solidFill>
                  <a:prstClr val="black"/>
                </a:solidFill>
                <a:latin typeface="Arial" panose="020B0604020202020204" pitchFamily="34" charset="0"/>
                <a:cs typeface="Arial" panose="020B0604020202020204" pitchFamily="34" charset="0"/>
              </a:rPr>
              <a:t>aviación</a:t>
            </a:r>
            <a:r>
              <a:rPr lang="es-AR" sz="2000" dirty="0">
                <a:solidFill>
                  <a:prstClr val="black"/>
                </a:solidFill>
                <a:latin typeface="Arial" panose="020B0604020202020204" pitchFamily="34" charset="0"/>
                <a:cs typeface="Arial" panose="020B0604020202020204" pitchFamily="34" charset="0"/>
              </a:rPr>
              <a:t>, el televisor, el teléfono móvil, el ordenador…etc</a:t>
            </a:r>
            <a:r>
              <a:rPr lang="es-AR" sz="2000" dirty="0" smtClean="0">
                <a:solidFill>
                  <a:prstClr val="black"/>
                </a:solidFill>
                <a:latin typeface="Arial" panose="020B0604020202020204" pitchFamily="34" charset="0"/>
                <a:cs typeface="Arial" panose="020B0604020202020204" pitchFamily="34" charset="0"/>
              </a:rPr>
              <a:t>.).</a:t>
            </a:r>
          </a:p>
          <a:p>
            <a:pPr algn="ctr"/>
            <a:r>
              <a:rPr lang="es-AR" sz="2000" dirty="0" smtClean="0">
                <a:solidFill>
                  <a:prstClr val="black"/>
                </a:solidFill>
                <a:latin typeface="Arial" panose="020B0604020202020204" pitchFamily="34" charset="0"/>
                <a:cs typeface="Arial" panose="020B0604020202020204" pitchFamily="34" charset="0"/>
              </a:rPr>
              <a:t> </a:t>
            </a:r>
          </a:p>
          <a:p>
            <a:pPr algn="ctr"/>
            <a:r>
              <a:rPr lang="es-AR" sz="2000" dirty="0" smtClean="0">
                <a:solidFill>
                  <a:prstClr val="black"/>
                </a:solidFill>
                <a:latin typeface="Arial" panose="020B0604020202020204" pitchFamily="34" charset="0"/>
                <a:cs typeface="Arial" panose="020B0604020202020204" pitchFamily="34" charset="0"/>
              </a:rPr>
              <a:t>Pero </a:t>
            </a:r>
            <a:r>
              <a:rPr lang="es-AR" sz="2000" dirty="0">
                <a:solidFill>
                  <a:prstClr val="black"/>
                </a:solidFill>
                <a:latin typeface="Arial" panose="020B0604020202020204" pitchFamily="34" charset="0"/>
                <a:cs typeface="Arial" panose="020B0604020202020204" pitchFamily="34" charset="0"/>
              </a:rPr>
              <a:t>a partir de los años </a:t>
            </a:r>
            <a:r>
              <a:rPr lang="es-AR" sz="2000" b="1" dirty="0" smtClean="0">
                <a:solidFill>
                  <a:prstClr val="black"/>
                </a:solidFill>
                <a:latin typeface="Arial" panose="020B0604020202020204" pitchFamily="34" charset="0"/>
                <a:cs typeface="Arial" panose="020B0604020202020204" pitchFamily="34" charset="0"/>
              </a:rPr>
              <a:t>90</a:t>
            </a:r>
            <a:r>
              <a:rPr lang="es-AR" sz="2000" dirty="0" smtClean="0">
                <a:solidFill>
                  <a:prstClr val="black"/>
                </a:solidFill>
                <a:latin typeface="Arial" panose="020B0604020202020204" pitchFamily="34" charset="0"/>
                <a:cs typeface="Arial" panose="020B0604020202020204" pitchFamily="34" charset="0"/>
              </a:rPr>
              <a:t> y </a:t>
            </a:r>
            <a:r>
              <a:rPr lang="es-AR" sz="2000" dirty="0">
                <a:solidFill>
                  <a:prstClr val="black"/>
                </a:solidFill>
                <a:latin typeface="Arial" panose="020B0604020202020204" pitchFamily="34" charset="0"/>
                <a:cs typeface="Arial" panose="020B0604020202020204" pitchFamily="34" charset="0"/>
              </a:rPr>
              <a:t>sobre todo en la última década se ha generado una constante y vertiginosa evolución tecnológica</a:t>
            </a:r>
            <a:r>
              <a:rPr lang="es-AR" sz="2000" dirty="0" smtClean="0">
                <a:solidFill>
                  <a:prstClr val="black"/>
                </a:solidFill>
                <a:latin typeface="Arial" panose="020B0604020202020204" pitchFamily="34" charset="0"/>
                <a:cs typeface="Arial" panose="020B0604020202020204" pitchFamily="34" charset="0"/>
              </a:rPr>
              <a:t>.</a:t>
            </a:r>
          </a:p>
          <a:p>
            <a:pPr algn="ctr"/>
            <a:r>
              <a:rPr lang="es-AR" sz="2000" dirty="0" smtClean="0">
                <a:solidFill>
                  <a:prstClr val="black"/>
                </a:solidFill>
                <a:latin typeface="Arial" panose="020B0604020202020204" pitchFamily="34" charset="0"/>
                <a:cs typeface="Arial" panose="020B0604020202020204" pitchFamily="34" charset="0"/>
              </a:rPr>
              <a:t> </a:t>
            </a:r>
          </a:p>
          <a:p>
            <a:pPr algn="ctr"/>
            <a:r>
              <a:rPr lang="es-AR" sz="2000" dirty="0" smtClean="0">
                <a:solidFill>
                  <a:prstClr val="black"/>
                </a:solidFill>
                <a:latin typeface="Arial" panose="020B0604020202020204" pitchFamily="34" charset="0"/>
                <a:cs typeface="Arial" panose="020B0604020202020204" pitchFamily="34" charset="0"/>
              </a:rPr>
              <a:t>La </a:t>
            </a:r>
            <a:r>
              <a:rPr lang="es-AR" sz="2000" dirty="0">
                <a:solidFill>
                  <a:prstClr val="black"/>
                </a:solidFill>
                <a:latin typeface="Arial" panose="020B0604020202020204" pitchFamily="34" charset="0"/>
                <a:cs typeface="Arial" panose="020B0604020202020204" pitchFamily="34" charset="0"/>
              </a:rPr>
              <a:t>irrupción de las </a:t>
            </a:r>
            <a:r>
              <a:rPr lang="es-AR" sz="2000" b="1" dirty="0">
                <a:solidFill>
                  <a:prstClr val="black"/>
                </a:solidFill>
                <a:latin typeface="Arial" panose="020B0604020202020204" pitchFamily="34" charset="0"/>
                <a:cs typeface="Arial" panose="020B0604020202020204" pitchFamily="34" charset="0"/>
              </a:rPr>
              <a:t>TIC</a:t>
            </a:r>
            <a:r>
              <a:rPr lang="es-AR" sz="2000" dirty="0">
                <a:solidFill>
                  <a:prstClr val="black"/>
                </a:solidFill>
                <a:latin typeface="Arial" panose="020B0604020202020204" pitchFamily="34" charset="0"/>
                <a:cs typeface="Arial" panose="020B0604020202020204" pitchFamily="34" charset="0"/>
              </a:rPr>
              <a:t> es uno de los símbolos de estos cambios sociales, sobre todo </a:t>
            </a:r>
            <a:r>
              <a:rPr lang="es-AR" sz="2000" b="1" dirty="0">
                <a:solidFill>
                  <a:prstClr val="black"/>
                </a:solidFill>
                <a:latin typeface="Arial" panose="020B0604020202020204" pitchFamily="34" charset="0"/>
                <a:cs typeface="Arial" panose="020B0604020202020204" pitchFamily="34" charset="0"/>
              </a:rPr>
              <a:t>Internet</a:t>
            </a:r>
            <a:r>
              <a:rPr lang="es-AR" sz="2000" dirty="0">
                <a:solidFill>
                  <a:prstClr val="black"/>
                </a:solidFill>
                <a:latin typeface="Arial" panose="020B0604020202020204" pitchFamily="34" charset="0"/>
                <a:cs typeface="Arial" panose="020B0604020202020204" pitchFamily="34" charset="0"/>
              </a:rPr>
              <a:t> y la telefonía móvil, que han transformado por completo la forma en que los individuos se  </a:t>
            </a:r>
            <a:r>
              <a:rPr lang="es-AR" sz="2000" b="1" dirty="0">
                <a:solidFill>
                  <a:prstClr val="black"/>
                </a:solidFill>
                <a:latin typeface="Arial" panose="020B0604020202020204" pitchFamily="34" charset="0"/>
                <a:cs typeface="Arial" panose="020B0604020202020204" pitchFamily="34" charset="0"/>
              </a:rPr>
              <a:t>comunican, interactúan, acceden y difunden información</a:t>
            </a:r>
            <a:r>
              <a:rPr lang="es-AR" sz="2000" dirty="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974557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251520" y="404664"/>
            <a:ext cx="8640960" cy="3939540"/>
          </a:xfrm>
          <a:prstGeom prst="rect">
            <a:avLst/>
          </a:prstGeom>
          <a:noFill/>
        </p:spPr>
        <p:txBody>
          <a:bodyPr wrap="square" rtlCol="0">
            <a:spAutoFit/>
          </a:bodyPr>
          <a:lstStyle/>
          <a:p>
            <a:pPr algn="ctr"/>
            <a:r>
              <a:rPr lang="es-AR" sz="3200" b="1" dirty="0" smtClean="0">
                <a:solidFill>
                  <a:prstClr val="black"/>
                </a:solidFill>
                <a:latin typeface="Arial" panose="020B0604020202020204" pitchFamily="34" charset="0"/>
                <a:cs typeface="Arial" panose="020B0604020202020204" pitchFamily="34" charset="0"/>
              </a:rPr>
              <a:t>EL DISEÑO METODOLÓGICO</a:t>
            </a:r>
          </a:p>
          <a:p>
            <a:pPr algn="ctr"/>
            <a:endParaRPr lang="es-AR" sz="3200" b="1" dirty="0" smtClean="0">
              <a:solidFill>
                <a:prstClr val="black"/>
              </a:solidFill>
              <a:latin typeface="Arial" panose="020B0604020202020204" pitchFamily="34" charset="0"/>
              <a:cs typeface="Arial" panose="020B0604020202020204" pitchFamily="34" charset="0"/>
            </a:endParaRPr>
          </a:p>
          <a:p>
            <a:pPr algn="ctr"/>
            <a:endParaRPr lang="es-AR" sz="3200" b="1" dirty="0">
              <a:solidFill>
                <a:prstClr val="black"/>
              </a:solidFill>
              <a:latin typeface="Arial" panose="020B0604020202020204" pitchFamily="34" charset="0"/>
              <a:cs typeface="Arial" panose="020B0604020202020204" pitchFamily="34" charset="0"/>
            </a:endParaRPr>
          </a:p>
          <a:p>
            <a:pPr algn="ctr"/>
            <a:endParaRPr lang="es-AR" sz="1400" dirty="0">
              <a:solidFill>
                <a:prstClr val="black"/>
              </a:solidFill>
              <a:latin typeface="Arial" panose="020B0604020202020204" pitchFamily="34" charset="0"/>
              <a:cs typeface="Arial" panose="020B0604020202020204" pitchFamily="34" charset="0"/>
            </a:endParaRPr>
          </a:p>
          <a:p>
            <a:pPr algn="ctr"/>
            <a:r>
              <a:rPr lang="es-AR" sz="2000" dirty="0">
                <a:solidFill>
                  <a:prstClr val="black"/>
                </a:solidFill>
                <a:latin typeface="Arial" panose="020B0604020202020204" pitchFamily="34" charset="0"/>
                <a:cs typeface="Arial" panose="020B0604020202020204" pitchFamily="34" charset="0"/>
              </a:rPr>
              <a:t>  Se seleccionó el diseño de </a:t>
            </a:r>
            <a:r>
              <a:rPr lang="es-AR" sz="2000" b="1" dirty="0">
                <a:solidFill>
                  <a:prstClr val="black"/>
                </a:solidFill>
                <a:latin typeface="Arial" panose="020B0604020202020204" pitchFamily="34" charset="0"/>
                <a:cs typeface="Arial" panose="020B0604020202020204" pitchFamily="34" charset="0"/>
              </a:rPr>
              <a:t>Investigación </a:t>
            </a:r>
            <a:r>
              <a:rPr lang="es-AR" sz="2000" b="1" dirty="0" smtClean="0">
                <a:solidFill>
                  <a:prstClr val="black"/>
                </a:solidFill>
                <a:latin typeface="Arial" panose="020B0604020202020204" pitchFamily="34" charset="0"/>
                <a:cs typeface="Arial" panose="020B0604020202020204" pitchFamily="34" charset="0"/>
              </a:rPr>
              <a:t>Acción (I-A) </a:t>
            </a:r>
            <a:r>
              <a:rPr lang="es-AR" sz="2000" dirty="0">
                <a:solidFill>
                  <a:prstClr val="black"/>
                </a:solidFill>
                <a:latin typeface="Arial" panose="020B0604020202020204" pitchFamily="34" charset="0"/>
                <a:cs typeface="Arial" panose="020B0604020202020204" pitchFamily="34" charset="0"/>
              </a:rPr>
              <a:t>porque su finalidad fue resolver problemas cotidianos e inmediatos </a:t>
            </a:r>
            <a:endParaRPr lang="es-AR" sz="2000" dirty="0" smtClean="0">
              <a:solidFill>
                <a:prstClr val="black"/>
              </a:solidFill>
              <a:latin typeface="Arial" panose="020B0604020202020204" pitchFamily="34" charset="0"/>
              <a:cs typeface="Arial" panose="020B0604020202020204" pitchFamily="34" charset="0"/>
            </a:endParaRPr>
          </a:p>
          <a:p>
            <a:pPr algn="ctr"/>
            <a:r>
              <a:rPr lang="es-AR" sz="2000" dirty="0" smtClean="0">
                <a:solidFill>
                  <a:prstClr val="black"/>
                </a:solidFill>
                <a:latin typeface="Arial" panose="020B0604020202020204" pitchFamily="34" charset="0"/>
                <a:cs typeface="Arial" panose="020B0604020202020204" pitchFamily="34" charset="0"/>
              </a:rPr>
              <a:t>y </a:t>
            </a:r>
          </a:p>
          <a:p>
            <a:pPr algn="ctr"/>
            <a:r>
              <a:rPr lang="es-AR" sz="2000" dirty="0" smtClean="0">
                <a:solidFill>
                  <a:prstClr val="black"/>
                </a:solidFill>
                <a:latin typeface="Arial" panose="020B0604020202020204" pitchFamily="34" charset="0"/>
                <a:cs typeface="Arial" panose="020B0604020202020204" pitchFamily="34" charset="0"/>
              </a:rPr>
              <a:t>mejorar </a:t>
            </a:r>
            <a:r>
              <a:rPr lang="es-AR" sz="2000" dirty="0">
                <a:solidFill>
                  <a:prstClr val="black"/>
                </a:solidFill>
                <a:latin typeface="Arial" panose="020B0604020202020204" pitchFamily="34" charset="0"/>
                <a:cs typeface="Arial" panose="020B0604020202020204" pitchFamily="34" charset="0"/>
              </a:rPr>
              <a:t>prácticas concretas </a:t>
            </a:r>
            <a:r>
              <a:rPr lang="es-AR" sz="2000" dirty="0" smtClean="0">
                <a:solidFill>
                  <a:prstClr val="black"/>
                </a:solidFill>
                <a:latin typeface="Arial" panose="020B0604020202020204" pitchFamily="34" charset="0"/>
                <a:cs typeface="Arial" panose="020B0604020202020204" pitchFamily="34" charset="0"/>
              </a:rPr>
              <a:t> </a:t>
            </a:r>
            <a:r>
              <a:rPr lang="es-AR" sz="2000" dirty="0">
                <a:solidFill>
                  <a:prstClr val="black"/>
                </a:solidFill>
                <a:latin typeface="Arial" panose="020B0604020202020204" pitchFamily="34" charset="0"/>
                <a:cs typeface="Arial" panose="020B0604020202020204" pitchFamily="34" charset="0"/>
              </a:rPr>
              <a:t>hacia el desarrollo de nuevas tecnologías para la reducción de riesgos de la fauna </a:t>
            </a:r>
            <a:r>
              <a:rPr lang="es-AR" sz="2000" dirty="0" smtClean="0">
                <a:solidFill>
                  <a:prstClr val="black"/>
                </a:solidFill>
                <a:latin typeface="Arial" panose="020B0604020202020204" pitchFamily="34" charset="0"/>
                <a:cs typeface="Arial" panose="020B0604020202020204" pitchFamily="34" charset="0"/>
              </a:rPr>
              <a:t>silvestre; promoviendo </a:t>
            </a:r>
            <a:r>
              <a:rPr lang="es-AR" sz="2000" dirty="0">
                <a:solidFill>
                  <a:prstClr val="black"/>
                </a:solidFill>
                <a:latin typeface="Arial" panose="020B0604020202020204" pitchFamily="34" charset="0"/>
                <a:cs typeface="Arial" panose="020B0604020202020204" pitchFamily="34" charset="0"/>
              </a:rPr>
              <a:t>el profesionalismo </a:t>
            </a:r>
            <a:r>
              <a:rPr lang="es-AR" sz="2000" dirty="0" smtClean="0">
                <a:solidFill>
                  <a:prstClr val="black"/>
                </a:solidFill>
                <a:latin typeface="Arial" panose="020B0604020202020204" pitchFamily="34" charset="0"/>
                <a:cs typeface="Arial" panose="020B0604020202020204" pitchFamily="34" charset="0"/>
              </a:rPr>
              <a:t>a </a:t>
            </a:r>
            <a:r>
              <a:rPr lang="es-AR" sz="2000" dirty="0">
                <a:solidFill>
                  <a:prstClr val="black"/>
                </a:solidFill>
                <a:latin typeface="Arial" panose="020B0604020202020204" pitchFamily="34" charset="0"/>
                <a:cs typeface="Arial" panose="020B0604020202020204" pitchFamily="34" charset="0"/>
              </a:rPr>
              <a:t>través de </a:t>
            </a:r>
            <a:r>
              <a:rPr lang="es-AR" sz="2000" dirty="0" smtClean="0">
                <a:solidFill>
                  <a:prstClr val="black"/>
                </a:solidFill>
                <a:latin typeface="Arial" panose="020B0604020202020204" pitchFamily="34" charset="0"/>
                <a:cs typeface="Arial" panose="020B0604020202020204" pitchFamily="34" charset="0"/>
              </a:rPr>
              <a:t>la capacitación </a:t>
            </a:r>
            <a:r>
              <a:rPr lang="es-AR" sz="2000" dirty="0">
                <a:solidFill>
                  <a:prstClr val="black"/>
                </a:solidFill>
                <a:latin typeface="Arial" panose="020B0604020202020204" pitchFamily="34" charset="0"/>
                <a:cs typeface="Arial" panose="020B0604020202020204" pitchFamily="34" charset="0"/>
              </a:rPr>
              <a:t>y promoción </a:t>
            </a:r>
            <a:r>
              <a:rPr lang="es-AR" sz="2000" dirty="0" smtClean="0">
                <a:solidFill>
                  <a:prstClr val="black"/>
                </a:solidFill>
                <a:latin typeface="Arial" panose="020B0604020202020204" pitchFamily="34" charset="0"/>
                <a:cs typeface="Arial" panose="020B0604020202020204" pitchFamily="34" charset="0"/>
              </a:rPr>
              <a:t>de altos estándares de conducta </a:t>
            </a:r>
            <a:r>
              <a:rPr lang="es-AR" sz="2000" dirty="0">
                <a:solidFill>
                  <a:prstClr val="black"/>
                </a:solidFill>
                <a:latin typeface="Arial" panose="020B0604020202020204" pitchFamily="34" charset="0"/>
                <a:cs typeface="Arial" panose="020B0604020202020204" pitchFamily="34" charset="0"/>
              </a:rPr>
              <a:t>d</a:t>
            </a:r>
            <a:r>
              <a:rPr lang="es-AR" sz="2000" dirty="0" smtClean="0">
                <a:solidFill>
                  <a:prstClr val="black"/>
                </a:solidFill>
                <a:latin typeface="Arial" panose="020B0604020202020204" pitchFamily="34" charset="0"/>
                <a:cs typeface="Arial" panose="020B0604020202020204" pitchFamily="34" charset="0"/>
              </a:rPr>
              <a:t>el personal aeroportuario.</a:t>
            </a:r>
            <a:endParaRPr lang="es-AR"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7133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675469" y="476672"/>
            <a:ext cx="8064896" cy="5663089"/>
          </a:xfrm>
          <a:prstGeom prst="rect">
            <a:avLst/>
          </a:prstGeom>
          <a:noFill/>
        </p:spPr>
        <p:txBody>
          <a:bodyPr wrap="square" rtlCol="0">
            <a:spAutoFit/>
          </a:bodyPr>
          <a:lstStyle/>
          <a:p>
            <a:pPr algn="ctr"/>
            <a:r>
              <a:rPr lang="es-CO" sz="2800" b="1" dirty="0" smtClean="0">
                <a:solidFill>
                  <a:prstClr val="black"/>
                </a:solidFill>
                <a:latin typeface="Arial" panose="020B0604020202020204" pitchFamily="34" charset="0"/>
                <a:cs typeface="Arial" panose="020B0604020202020204" pitchFamily="34" charset="0"/>
              </a:rPr>
              <a:t>CONCLUSIONES </a:t>
            </a:r>
            <a:r>
              <a:rPr lang="es-AR" sz="2800" b="1" dirty="0" smtClean="0">
                <a:solidFill>
                  <a:prstClr val="black"/>
                </a:solidFill>
                <a:latin typeface="Arial" panose="020B0604020202020204" pitchFamily="34" charset="0"/>
                <a:cs typeface="Arial" panose="020B0604020202020204" pitchFamily="34" charset="0"/>
              </a:rPr>
              <a:t>CON RESPECTO A LAS PREGUNTAS DE INVESTIGACIÓN</a:t>
            </a:r>
          </a:p>
          <a:p>
            <a:pPr algn="ctr"/>
            <a:endParaRPr lang="es-AR" sz="2800" b="1" dirty="0" smtClean="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smtClean="0">
                <a:solidFill>
                  <a:prstClr val="black"/>
                </a:solidFill>
                <a:latin typeface="Arial" panose="020B0604020202020204" pitchFamily="34" charset="0"/>
                <a:cs typeface="Arial" panose="020B0604020202020204" pitchFamily="34" charset="0"/>
              </a:rPr>
              <a:t>    </a:t>
            </a:r>
            <a:r>
              <a:rPr lang="es-AR" dirty="0">
                <a:solidFill>
                  <a:prstClr val="black"/>
                </a:solidFill>
                <a:latin typeface="Arial" panose="020B0604020202020204" pitchFamily="34" charset="0"/>
                <a:cs typeface="Arial" panose="020B0604020202020204" pitchFamily="34" charset="0"/>
              </a:rPr>
              <a:t>Fue de gran significancia el diseño y desarrollo de un proceso de enseñanza y aprendizaje mediado por TIC sobre peligro aviario en el Aeropuerto Internacional de </a:t>
            </a:r>
            <a:r>
              <a:rPr lang="es-AR" dirty="0" smtClean="0">
                <a:solidFill>
                  <a:prstClr val="black"/>
                </a:solidFill>
                <a:latin typeface="Arial" panose="020B0604020202020204" pitchFamily="34" charset="0"/>
                <a:cs typeface="Arial" panose="020B0604020202020204" pitchFamily="34" charset="0"/>
              </a:rPr>
              <a:t>Mendoza.</a:t>
            </a:r>
          </a:p>
          <a:p>
            <a:pPr algn="ctr"/>
            <a:endParaRPr lang="es-AR" dirty="0" smtClean="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a:solidFill>
                  <a:prstClr val="black"/>
                </a:solidFill>
                <a:latin typeface="Arial" panose="020B0604020202020204" pitchFamily="34" charset="0"/>
                <a:cs typeface="Arial" panose="020B0604020202020204" pitchFamily="34" charset="0"/>
              </a:rPr>
              <a:t>L</a:t>
            </a:r>
            <a:r>
              <a:rPr lang="es-AR" dirty="0" smtClean="0">
                <a:solidFill>
                  <a:prstClr val="black"/>
                </a:solidFill>
                <a:latin typeface="Arial" panose="020B0604020202020204" pitchFamily="34" charset="0"/>
                <a:cs typeface="Arial" panose="020B0604020202020204" pitchFamily="34" charset="0"/>
              </a:rPr>
              <a:t>a </a:t>
            </a:r>
            <a:r>
              <a:rPr lang="es-AR" dirty="0">
                <a:solidFill>
                  <a:prstClr val="black"/>
                </a:solidFill>
                <a:latin typeface="Arial" panose="020B0604020202020204" pitchFamily="34" charset="0"/>
                <a:cs typeface="Arial" panose="020B0604020202020204" pitchFamily="34" charset="0"/>
              </a:rPr>
              <a:t>capacitación y formación continua del personal aeroportuario es determinante para el logro de un efectivo, eficaz y adecuado accionar en este especializado trabajo, promoviendo además altos estándares de conducta</a:t>
            </a:r>
            <a:r>
              <a:rPr lang="es-AR" dirty="0" smtClean="0">
                <a:solidFill>
                  <a:prstClr val="black"/>
                </a:solidFill>
                <a:latin typeface="Arial" panose="020B0604020202020204" pitchFamily="34" charset="0"/>
                <a:cs typeface="Arial" panose="020B0604020202020204" pitchFamily="34" charset="0"/>
              </a:rPr>
              <a:t>.</a:t>
            </a:r>
          </a:p>
          <a:p>
            <a:pPr algn="ctr"/>
            <a:endParaRPr lang="es-AR" dirty="0">
              <a:solidFill>
                <a:prstClr val="black"/>
              </a:solidFill>
              <a:latin typeface="Arial" panose="020B0604020202020204" pitchFamily="34" charset="0"/>
              <a:cs typeface="Arial" panose="020B0604020202020204" pitchFamily="34" charset="0"/>
            </a:endParaRPr>
          </a:p>
          <a:p>
            <a:pPr marL="285750" indent="-285750" algn="ctr">
              <a:buFont typeface="Wingdings" pitchFamily="2" charset="2"/>
              <a:buChar char="ü"/>
            </a:pPr>
            <a:r>
              <a:rPr lang="es-AR" dirty="0">
                <a:solidFill>
                  <a:prstClr val="black"/>
                </a:solidFill>
                <a:latin typeface="Arial" panose="020B0604020202020204" pitchFamily="34" charset="0"/>
                <a:cs typeface="Arial" panose="020B0604020202020204" pitchFamily="34" charset="0"/>
              </a:rPr>
              <a:t> La formación potenció diversas áreas de conocimiento y valores para la formación integral del personal, desarrollando competencias respecto al uso de las TIC en su accionar cotidiano en el aeropuerto como así también en su contexto inmediato profesional y académico.</a:t>
            </a:r>
            <a:endParaRPr lang="es-CO" dirty="0" smtClean="0">
              <a:solidFill>
                <a:prstClr val="black"/>
              </a:solidFill>
              <a:latin typeface="Arial" panose="020B0604020202020204" pitchFamily="34" charset="0"/>
              <a:cs typeface="Arial" panose="020B0604020202020204" pitchFamily="34" charset="0"/>
            </a:endParaRPr>
          </a:p>
          <a:p>
            <a:pPr algn="ctr"/>
            <a:endParaRPr lang="es-CO" sz="4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0334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101a94fc-4fb7-49fc-ab36-dbb3e9e3ccdb">12</Category>
    <Title1 xmlns="101a94fc-4fb7-49fc-ab36-dbb3e9e3ccdb" xsi:nil="true"/>
    <DocumentName xmlns="101a94fc-4fb7-49fc-ab36-dbb3e9e3ccdb" xsi:nil="true"/>
    <ArchivedDocumentsProperties xmlns="101a94fc-4fb7-49fc-ab36-dbb3e9e3ccdb" xsi:nil="true"/>
    <acro xmlns="101a94fc-4fb7-49fc-ab36-dbb3e9e3ccdb" xsi:nil="true"/>
    <Revised xmlns="101a94fc-4fb7-49fc-ab36-dbb3e9e3ccdb">false</Revised>
    <PublishingExpirationDate xmlns="http://schemas.microsoft.com/sharepoint/v3" xsi:nil="true"/>
    <LongTitle xmlns="101a94fc-4fb7-49fc-ab36-dbb3e9e3ccdb">Session 5 - Design, implementation and asessment of online training through ICT on Bird Hazard - Mendoza Intl. Airport, Argentina / Diseño, implementación y evaluación de capacitación on line mediada por TIC sobre Peligro Aviario - Apto.Mendoza, Argentina</LongTitle>
    <cat xmlns="101a94fc-4fb7-49fc-ab36-dbb3e9e3ccdb" xsi:nil="true"/>
    <Language xmlns="101a94fc-4fb7-49fc-ab36-dbb3e9e3ccdb">Bilingual</Language>
    <aaa xmlns="101a94fc-4fb7-49fc-ab36-dbb3e9e3ccdb">false</aaa>
    <PublishingStartDate xmlns="http://schemas.microsoft.com/sharepoint/v3" xsi:nil="true"/>
    <Title2 xmlns="101a94fc-4fb7-49fc-ab36-dbb3e9e3ccdb" xsi:nil="true"/>
    <a xmlns="101a94fc-4fb7-49fc-ab36-dbb3e9e3ccdb">822</a>
    <Presenter xmlns="101a94fc-4fb7-49fc-ab36-dbb3e9e3ccdb">Melissa Hinds, Especialista Lic. Grupo de Estudios Ambientales y Atmosféricos, CONICET-UTN-FRM, Argentina</Presenter>
    <CategoryOrder xmlns="101a94fc-4fb7-49fc-ab36-dbb3e9e3ccd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3927D94646DC549B7465903FE9FE1A3" ma:contentTypeVersion="118" ma:contentTypeDescription="Create a new document." ma:contentTypeScope="" ma:versionID="b7dfd1b413e7d33dabde76de4b79de8f">
  <xsd:schema xmlns:xsd="http://www.w3.org/2001/XMLSchema" xmlns:xs="http://www.w3.org/2001/XMLSchema" xmlns:p="http://schemas.microsoft.com/office/2006/metadata/properties" xmlns:ns1="101a94fc-4fb7-49fc-ab36-dbb3e9e3ccdb" xmlns:ns2="http://schemas.microsoft.com/sharepoint/v3" targetNamespace="http://schemas.microsoft.com/office/2006/metadata/properties" ma:root="true" ma:fieldsID="c9f0411c7a8c78232c53993795c6232c" ns1:_="" ns2:_="">
    <xsd:import namespace="101a94fc-4fb7-49fc-ab36-dbb3e9e3ccdb"/>
    <xsd:import namespace="http://schemas.microsoft.com/sharepoint/v3"/>
    <xsd:element name="properties">
      <xsd:complexType>
        <xsd:sequence>
          <xsd:element name="documentManagement">
            <xsd:complexType>
              <xsd:all>
                <xsd:element ref="ns1:a" minOccurs="0"/>
                <xsd:element ref="ns1:Category" minOccurs="0"/>
                <xsd:element ref="ns1:CategoryOrder" minOccurs="0"/>
                <xsd:element ref="ns1:LongTitle" minOccurs="0"/>
                <xsd:element ref="ns1:Language" minOccurs="0"/>
                <xsd:element ref="ns1:aaa" minOccurs="0"/>
                <xsd:element ref="ns1:Revised" minOccurs="0"/>
                <xsd:element ref="ns1:Presenter" minOccurs="0"/>
                <xsd:element ref="ns1:DocumentName" minOccurs="0"/>
                <xsd:element ref="ns1:Title1" minOccurs="0"/>
                <xsd:element ref="ns1:Title2" minOccurs="0"/>
                <xsd:element ref="ns1:acro" minOccurs="0"/>
                <xsd:element ref="ns1:cat" minOccurs="0"/>
                <xsd:element ref="ns1:ArchivedDocumentsProperties" minOccurs="0"/>
                <xsd:element ref="ns2:PublishingStartDate" minOccurs="0"/>
                <xsd:element ref="ns2:PublishingExpirationDate" minOccurs="0"/>
                <xsd:element ref="ns1:Category_x003a_TypeEN" minOccurs="0"/>
                <xsd:element ref="ns1:Category_x003a_TypeES" minOccurs="0"/>
                <xsd:element ref="ns1:ArchivedDocumentsProperties_x003a_Acronym" minOccurs="0"/>
                <xsd:element ref="ns1:ArchivedDocumentsProperties_x003a_DocumentsOrder" minOccurs="0"/>
                <xsd:element ref="ns1:ArchivedDocumentsProperties_x003a_Category" minOccurs="0"/>
                <xsd:element ref="ns1:ArchivedDocumentsProperties_x003a_Presenter" minOccurs="0"/>
                <xsd:element ref="ns1:ArchivedDocumentsProperties_x003a_Language" minOccurs="0"/>
                <xsd:element ref="ns1:ArchivedDocumentsProperties_x003a_DocumentTitle" minOccurs="0"/>
                <xsd:element ref="ns1:ArchivedDocumentsProperties_x003a_DocumentTitle1" minOccurs="0"/>
                <xsd:element ref="ns1:ArchivedDocumentsProperties_x003a_DocumentTitle2" minOccurs="0"/>
                <xsd:element ref="ns1:ArchivedDocumentsProperties_x003a_ONLY" minOccurs="0"/>
                <xsd:element ref="ns1:ArchivedDocumentsProperties_x003a_Revis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a94fc-4fb7-49fc-ab36-dbb3e9e3ccdb" elementFormDefault="qualified">
    <xsd:import namespace="http://schemas.microsoft.com/office/2006/documentManagement/types"/>
    <xsd:import namespace="http://schemas.microsoft.com/office/infopath/2007/PartnerControls"/>
    <xsd:element name="a" ma:index="0" nillable="true" ma:displayName="Acronym" ma:list="{1045e265-1928-4c45-849a-69ddabc67e10}" ma:internalName="a" ma:readOnly="false" ma:showField="Title">
      <xsd:simpleType>
        <xsd:restriction base="dms:Lookup"/>
      </xsd:simpleType>
    </xsd:element>
    <xsd:element name="Category" ma:index="3" nillable="true" ma:displayName="Category" ma:list="{c1012ec3-5fa7-4630-b0f2-9937f3c48b2b}" ma:internalName="Category" ma:showField="Title">
      <xsd:simpleType>
        <xsd:restriction base="dms:Lookup"/>
      </xsd:simpleType>
    </xsd:element>
    <xsd:element name="CategoryOrder" ma:index="4" nillable="true" ma:displayName="CategoryOrder" ma:description="Group by Category: Day, Session" ma:internalName="CategoryOrder">
      <xsd:simpleType>
        <xsd:restriction base="dms:Text">
          <xsd:maxLength value="255"/>
        </xsd:restriction>
      </xsd:simpleType>
    </xsd:element>
    <xsd:element name="LongTitle" ma:index="5" nillable="true" ma:displayName="Title" ma:internalName="LongTitle">
      <xsd:simpleType>
        <xsd:restriction base="dms:Text">
          <xsd:maxLength value="255"/>
        </xsd:restriction>
      </xsd:simpleType>
    </xsd:element>
    <xsd:element name="Language" ma:index="6" nillable="true" ma:displayName="Language" ma:description="Document's Language" ma:format="RadioButtons" ma:internalName="Language">
      <xsd:simpleType>
        <xsd:restriction base="dms:Choice">
          <xsd:enumeration value="English"/>
          <xsd:enumeration value="Spanish"/>
          <xsd:enumeration value="Bilingual"/>
          <xsd:enumeration value="Other"/>
        </xsd:restriction>
      </xsd:simpleType>
    </xsd:element>
    <xsd:element name="aaa" ma:index="7" nillable="true" ma:displayName="Only" ma:default="0" ma:internalName="aaa">
      <xsd:simpleType>
        <xsd:restriction base="dms:Boolean"/>
      </xsd:simpleType>
    </xsd:element>
    <xsd:element name="Revised" ma:index="8" nillable="true" ma:displayName="Revised" ma:default="0" ma:internalName="Revised">
      <xsd:simpleType>
        <xsd:restriction base="dms:Boolean"/>
      </xsd:simpleType>
    </xsd:element>
    <xsd:element name="Presenter" ma:index="9" nillable="true" ma:displayName="Presenter" ma:internalName="Presenter">
      <xsd:simpleType>
        <xsd:restriction base="dms:Text">
          <xsd:maxLength value="255"/>
        </xsd:restriction>
      </xsd:simpleType>
    </xsd:element>
    <xsd:element name="DocumentName" ma:index="11" nillable="true" ma:displayName="DocumentName" ma:hidden="true" ma:internalName="DocumentName" ma:readOnly="false">
      <xsd:simpleType>
        <xsd:restriction base="dms:Text">
          <xsd:maxLength value="255"/>
        </xsd:restriction>
      </xsd:simpleType>
    </xsd:element>
    <xsd:element name="Title1" ma:index="12" nillable="true" ma:displayName="Title1" ma:internalName="Title1">
      <xsd:simpleType>
        <xsd:restriction base="dms:Text">
          <xsd:maxLength value="255"/>
        </xsd:restriction>
      </xsd:simpleType>
    </xsd:element>
    <xsd:element name="Title2" ma:index="13" nillable="true" ma:displayName="Title2" ma:internalName="Title2">
      <xsd:simpleType>
        <xsd:restriction base="dms:Text">
          <xsd:maxLength value="255"/>
        </xsd:restriction>
      </xsd:simpleType>
    </xsd:element>
    <xsd:element name="acro" ma:index="14" nillable="true" ma:displayName="acro" ma:hidden="true" ma:internalName="acro" ma:readOnly="false">
      <xsd:simpleType>
        <xsd:restriction base="dms:Text">
          <xsd:maxLength value="255"/>
        </xsd:restriction>
      </xsd:simpleType>
    </xsd:element>
    <xsd:element name="cat" ma:index="15" nillable="true" ma:displayName="cat" ma:hidden="true" ma:internalName="cat" ma:readOnly="false">
      <xsd:simpleType>
        <xsd:restriction base="dms:Text">
          <xsd:maxLength value="255"/>
        </xsd:restriction>
      </xsd:simpleType>
    </xsd:element>
    <xsd:element name="ArchivedDocumentsProperties" ma:index="16" nillable="true" ma:displayName="ArchivedDocumentsProperties" ma:hidden="true" ma:list="{62446db8-06c7-4c5f-ab63-1825ec145873}" ma:internalName="ArchivedDocumentsProperties" ma:readOnly="false" ma:showField="Title">
      <xsd:simpleType>
        <xsd:restriction base="dms:Lookup"/>
      </xsd:simpleType>
    </xsd:element>
    <xsd:element name="Category_x003a_TypeEN" ma:index="21" nillable="true" ma:displayName="Category:TypeEN" ma:list="{c1012ec3-5fa7-4630-b0f2-9937f3c48b2b}" ma:internalName="Category_x003a_TypeEN" ma:readOnly="true" ma:showField="TypeEN" ma:web="332af589-c0a7-4731-b5e6-15e21b093457">
      <xsd:simpleType>
        <xsd:restriction base="dms:Lookup"/>
      </xsd:simpleType>
    </xsd:element>
    <xsd:element name="Category_x003a_TypeES" ma:index="22" nillable="true" ma:displayName="Category:TypeES" ma:list="{c1012ec3-5fa7-4630-b0f2-9937f3c48b2b}" ma:internalName="Category_x003a_TypeES" ma:readOnly="true" ma:showField="TypeES" ma:web="332af589-c0a7-4731-b5e6-15e21b093457">
      <xsd:simpleType>
        <xsd:restriction base="dms:Lookup"/>
      </xsd:simpleType>
    </xsd:element>
    <xsd:element name="ArchivedDocumentsProperties_x003a_Acronym" ma:index="24" nillable="true" ma:displayName="ArchivedDocumentsProperties:Acronym" ma:list="{62446db8-06c7-4c5f-ab63-1825ec145873}" ma:internalName="ArchivedDocumentsProperties_x003a_Acronym" ma:readOnly="true" ma:showField="Acronym" ma:web="332af589-c0a7-4731-b5e6-15e21b093457">
      <xsd:simpleType>
        <xsd:restriction base="dms:Lookup"/>
      </xsd:simpleType>
    </xsd:element>
    <xsd:element name="ArchivedDocumentsProperties_x003a_DocumentsOrder" ma:index="25" nillable="true" ma:displayName="ArchivedDocumentsProperties:DocumentsOrder" ma:list="{62446db8-06c7-4c5f-ab63-1825ec145873}" ma:internalName="ArchivedDocumentsProperties_x003a_DocumentsOrder" ma:readOnly="true" ma:showField="DocumentsOrder" ma:web="332af589-c0a7-4731-b5e6-15e21b093457">
      <xsd:simpleType>
        <xsd:restriction base="dms:Lookup"/>
      </xsd:simpleType>
    </xsd:element>
    <xsd:element name="ArchivedDocumentsProperties_x003a_Category" ma:index="26" nillable="true" ma:displayName="ArchivedDocumentsProperties:Category" ma:list="{62446db8-06c7-4c5f-ab63-1825ec145873}" ma:internalName="ArchivedDocumentsProperties_x003a_Category" ma:readOnly="true" ma:showField="Category" ma:web="332af589-c0a7-4731-b5e6-15e21b093457">
      <xsd:simpleType>
        <xsd:restriction base="dms:Lookup"/>
      </xsd:simpleType>
    </xsd:element>
    <xsd:element name="ArchivedDocumentsProperties_x003a_Presenter" ma:index="27" nillable="true" ma:displayName="ArchivedDocumentsProperties:Presenter" ma:list="{62446db8-06c7-4c5f-ab63-1825ec145873}" ma:internalName="ArchivedDocumentsProperties_x003a_Presenter" ma:readOnly="true" ma:showField="Presenter" ma:web="332af589-c0a7-4731-b5e6-15e21b093457">
      <xsd:simpleType>
        <xsd:restriction base="dms:Lookup"/>
      </xsd:simpleType>
    </xsd:element>
    <xsd:element name="ArchivedDocumentsProperties_x003a_Language" ma:index="28" nillable="true" ma:displayName="ArchivedDocumentsProperties:Language" ma:list="{62446db8-06c7-4c5f-ab63-1825ec145873}" ma:internalName="ArchivedDocumentsProperties_x003a_Language" ma:readOnly="true" ma:showField="Language" ma:web="332af589-c0a7-4731-b5e6-15e21b093457">
      <xsd:simpleType>
        <xsd:restriction base="dms:Lookup"/>
      </xsd:simpleType>
    </xsd:element>
    <xsd:element name="ArchivedDocumentsProperties_x003a_DocumentTitle" ma:index="29" nillable="true" ma:displayName="ArchivedDocumentsProperties:DocumentTitle" ma:list="{62446db8-06c7-4c5f-ab63-1825ec145873}" ma:internalName="ArchivedDocumentsProperties_x003a_DocumentTitle" ma:readOnly="true" ma:showField="DocumentTitle" ma:web="332af589-c0a7-4731-b5e6-15e21b093457">
      <xsd:simpleType>
        <xsd:restriction base="dms:Lookup"/>
      </xsd:simpleType>
    </xsd:element>
    <xsd:element name="ArchivedDocumentsProperties_x003a_DocumentTitle1" ma:index="30" nillable="true" ma:displayName="ArchivedDocumentsProperties:DocumentTitle1" ma:list="{62446db8-06c7-4c5f-ab63-1825ec145873}" ma:internalName="ArchivedDocumentsProperties_x003a_DocumentTitle1" ma:readOnly="true" ma:showField="DocumentTitle1" ma:web="332af589-c0a7-4731-b5e6-15e21b093457">
      <xsd:simpleType>
        <xsd:restriction base="dms:Lookup"/>
      </xsd:simpleType>
    </xsd:element>
    <xsd:element name="ArchivedDocumentsProperties_x003a_DocumentTitle2" ma:index="31" nillable="true" ma:displayName="ArchivedDocumentsProperties:DocumentTitle2" ma:list="{62446db8-06c7-4c5f-ab63-1825ec145873}" ma:internalName="ArchivedDocumentsProperties_x003a_DocumentTitle2" ma:readOnly="true" ma:showField="DocumentTitle2" ma:web="332af589-c0a7-4731-b5e6-15e21b093457">
      <xsd:simpleType>
        <xsd:restriction base="dms:Lookup"/>
      </xsd:simpleType>
    </xsd:element>
    <xsd:element name="ArchivedDocumentsProperties_x003a_ONLY" ma:index="32" nillable="true" ma:displayName="ArchivedDocumentsProperties:ONLY" ma:list="{62446db8-06c7-4c5f-ab63-1825ec145873}" ma:internalName="ArchivedDocumentsProperties_x003a_ONLY" ma:readOnly="true" ma:showField="ONLY" ma:web="332af589-c0a7-4731-b5e6-15e21b093457">
      <xsd:simpleType>
        <xsd:restriction base="dms:Lookup"/>
      </xsd:simpleType>
    </xsd:element>
    <xsd:element name="ArchivedDocumentsProperties_x003a_Revised" ma:index="33" nillable="true" ma:displayName="ArchivedDocumentsProperties:Revised" ma:list="{62446db8-06c7-4c5f-ab63-1825ec145873}" ma:internalName="ArchivedDocumentsProperties_x003a_Revised" ma:readOnly="true" ma:showField="Revised" ma:web="332af589-c0a7-4731-b5e6-15e21b093457">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 ma:hidden="true" ma:internalName="PublishingStartDate">
      <xsd:simpleType>
        <xsd:restriction base="dms:Unknown"/>
      </xsd:simpleType>
    </xsd:element>
    <xsd:element name="PublishingExpirationDate" ma:index="2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4" ma:displayName="Content Type"/>
        <xsd:element ref="dc:title" minOccurs="0" maxOccurs="1" ma:index="2" ma:displayName="DocumentOrder"/>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32E758-5F05-4136-9D81-E1BFECC03F4A}"/>
</file>

<file path=customXml/itemProps2.xml><?xml version="1.0" encoding="utf-8"?>
<ds:datastoreItem xmlns:ds="http://schemas.openxmlformats.org/officeDocument/2006/customXml" ds:itemID="{6AE3BC99-8A9D-4A29-9074-FCA506D8B7BC}"/>
</file>

<file path=customXml/itemProps3.xml><?xml version="1.0" encoding="utf-8"?>
<ds:datastoreItem xmlns:ds="http://schemas.openxmlformats.org/officeDocument/2006/customXml" ds:itemID="{1B52F945-7110-426B-B60D-BBE949E9B186}"/>
</file>

<file path=docProps/app.xml><?xml version="1.0" encoding="utf-8"?>
<Properties xmlns="http://schemas.openxmlformats.org/officeDocument/2006/extended-properties" xmlns:vt="http://schemas.openxmlformats.org/officeDocument/2006/docPropsVTypes">
  <TotalTime>662</TotalTime>
  <Words>1734</Words>
  <Application>Microsoft Office PowerPoint</Application>
  <PresentationFormat>Presentación en pantalla (4:3)</PresentationFormat>
  <Paragraphs>124</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29</dc:title>
  <dc:creator>ASISTENTE AMBIENTAL</dc:creator>
  <cp:lastModifiedBy>user</cp:lastModifiedBy>
  <cp:revision>44</cp:revision>
  <dcterms:created xsi:type="dcterms:W3CDTF">2015-08-10T14:29:31Z</dcterms:created>
  <dcterms:modified xsi:type="dcterms:W3CDTF">2015-10-19T12:18:43Z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0x010100A3927D94646DC549B7465903FE9FE1A3</vt:lpwstr>
  </property>
  <property fmtid="{D5CDD505-2E9C-101B-9397-08002B2CF9AE}" pid="3" name="Order">
    <vt:r8>1939400</vt:r8>
  </property>
</Properties>
</file>