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9" r:id="rId24"/>
    <p:sldId id="278" r:id="rId2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9B2DCAE2-2BF8-469A-B58E-5CAB3E912186}" type="datetimeFigureOut">
              <a:rPr lang="es-MX" smtClean="0"/>
              <a:t>17/10/2015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356697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9B2DCAE2-2BF8-469A-B58E-5CAB3E912186}" type="datetimeFigureOut">
              <a:rPr lang="es-MX" smtClean="0"/>
              <a:t>17/10/2015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4268286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9B2DCAE2-2BF8-469A-B58E-5CAB3E912186}" type="datetimeFigureOut">
              <a:rPr lang="es-MX" smtClean="0"/>
              <a:t>17/10/2015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158344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9B2DCAE2-2BF8-469A-B58E-5CAB3E912186}" type="datetimeFigureOut">
              <a:rPr lang="es-MX" smtClean="0"/>
              <a:t>17/10/2015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3522878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9B2DCAE2-2BF8-469A-B58E-5CAB3E912186}" type="datetimeFigureOut">
              <a:rPr lang="es-MX" smtClean="0"/>
              <a:t>17/10/2015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192662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9B2DCAE2-2BF8-469A-B58E-5CAB3E912186}" type="datetimeFigureOut">
              <a:rPr lang="es-MX" smtClean="0"/>
              <a:t>17/10/2015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336962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9B2DCAE2-2BF8-469A-B58E-5CAB3E912186}" type="datetimeFigureOut">
              <a:rPr lang="es-MX" smtClean="0"/>
              <a:t>17/10/2015</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343189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9B2DCAE2-2BF8-469A-B58E-5CAB3E912186}" type="datetimeFigureOut">
              <a:rPr lang="es-MX" smtClean="0"/>
              <a:t>17/10/2015</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293664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B2DCAE2-2BF8-469A-B58E-5CAB3E912186}" type="datetimeFigureOut">
              <a:rPr lang="es-MX" smtClean="0"/>
              <a:t>17/10/2015</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412489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B2DCAE2-2BF8-469A-B58E-5CAB3E912186}" type="datetimeFigureOut">
              <a:rPr lang="es-MX" smtClean="0"/>
              <a:t>17/10/2015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2996036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B2DCAE2-2BF8-469A-B58E-5CAB3E912186}" type="datetimeFigureOut">
              <a:rPr lang="es-MX" smtClean="0"/>
              <a:t>17/10/2015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7466BBA6-56D3-47B5-A1D2-0446835BE1A6}" type="slidenum">
              <a:rPr lang="es-MX" smtClean="0"/>
              <a:t>‹Nº›</a:t>
            </a:fld>
            <a:endParaRPr lang="es-MX"/>
          </a:p>
        </p:txBody>
      </p:sp>
    </p:spTree>
    <p:extLst>
      <p:ext uri="{BB962C8B-B14F-4D97-AF65-F5344CB8AC3E}">
        <p14:creationId xmlns:p14="http://schemas.microsoft.com/office/powerpoint/2010/main" val="4015552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DCAE2-2BF8-469A-B58E-5CAB3E912186}" type="datetimeFigureOut">
              <a:rPr lang="es-MX" smtClean="0"/>
              <a:t>17/10/2015</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6BBA6-56D3-47B5-A1D2-0446835BE1A6}" type="slidenum">
              <a:rPr lang="es-MX" smtClean="0"/>
              <a:t>‹Nº›</a:t>
            </a:fld>
            <a:endParaRPr lang="es-MX"/>
          </a:p>
        </p:txBody>
      </p:sp>
    </p:spTree>
    <p:extLst>
      <p:ext uri="{BB962C8B-B14F-4D97-AF65-F5344CB8AC3E}">
        <p14:creationId xmlns:p14="http://schemas.microsoft.com/office/powerpoint/2010/main" val="1337856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3.jpeg"/><Relationship Id="rId7" Type="http://schemas.openxmlformats.org/officeDocument/2006/relationships/image" Target="../media/image47.JP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10" Type="http://schemas.openxmlformats.org/officeDocument/2006/relationships/image" Target="../media/image4.jpeg"/><Relationship Id="rId4" Type="http://schemas.openxmlformats.org/officeDocument/2006/relationships/image" Target="../media/image44.JP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9.jpeg"/><Relationship Id="rId7" Type="http://schemas.openxmlformats.org/officeDocument/2006/relationships/image" Target="../media/image14.jpe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5.jpe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9.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57.jpg"/><Relationship Id="rId7" Type="http://schemas.openxmlformats.org/officeDocument/2006/relationships/image" Target="../media/image14.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2.jpeg"/><Relationship Id="rId7" Type="http://schemas.openxmlformats.org/officeDocument/2006/relationships/image" Target="../media/image63.jpe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9.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6.jpg"/><Relationship Id="rId7" Type="http://schemas.openxmlformats.org/officeDocument/2006/relationships/image" Target="../media/image14.jpe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eg"/><Relationship Id="rId10" Type="http://schemas.openxmlformats.org/officeDocument/2006/relationships/image" Target="../media/image70.jpeg"/><Relationship Id="rId4" Type="http://schemas.openxmlformats.org/officeDocument/2006/relationships/image" Target="../media/image67.jpeg"/><Relationship Id="rId9"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4.jpeg"/><Relationship Id="rId4" Type="http://schemas.openxmlformats.org/officeDocument/2006/relationships/image" Target="../media/image73.jpg"/><Relationship Id="rId9"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4.jpeg"/><Relationship Id="rId4" Type="http://schemas.openxmlformats.org/officeDocument/2006/relationships/image" Target="../media/image79.jpeg"/><Relationship Id="rId9"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84.jpeg"/><Relationship Id="rId7" Type="http://schemas.openxmlformats.org/officeDocument/2006/relationships/image" Target="../media/image1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G"/><Relationship Id="rId9" Type="http://schemas.openxmlformats.org/officeDocument/2006/relationships/image" Target="../media/image94.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g"/><Relationship Id="rId7"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9.jp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96.jpeg"/><Relationship Id="rId7" Type="http://schemas.openxmlformats.org/officeDocument/2006/relationships/image" Target="../media/image14.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0.jpeg"/><Relationship Id="rId4" Type="http://schemas.openxmlformats.org/officeDocument/2006/relationships/image" Target="../media/image97.jpeg"/><Relationship Id="rId9"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4.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9.jpeg"/><Relationship Id="rId5" Type="http://schemas.openxmlformats.org/officeDocument/2006/relationships/image" Target="../media/image104.jpeg"/><Relationship Id="rId10" Type="http://schemas.openxmlformats.org/officeDocument/2006/relationships/image" Target="../media/image14.jpeg"/><Relationship Id="rId4" Type="http://schemas.openxmlformats.org/officeDocument/2006/relationships/image" Target="../media/image103.jpeg"/><Relationship Id="rId9" Type="http://schemas.openxmlformats.org/officeDocument/2006/relationships/image" Target="../media/image108.jpeg"/></Relationships>
</file>

<file path=ppt/slides/_rels/slide22.xml.rels><?xml version="1.0" encoding="UTF-8" standalone="yes"?>
<Relationships xmlns="http://schemas.openxmlformats.org/package/2006/relationships"><Relationship Id="rId3" Type="http://schemas.openxmlformats.org/officeDocument/2006/relationships/image" Target="../media/image110.JPG"/><Relationship Id="rId7" Type="http://schemas.openxmlformats.org/officeDocument/2006/relationships/image" Target="../media/image114.jpeg"/><Relationship Id="rId2" Type="http://schemas.openxmlformats.org/officeDocument/2006/relationships/image" Target="../media/image109.JPG"/><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1.jpeg"/><Relationship Id="rId7" Type="http://schemas.openxmlformats.org/officeDocument/2006/relationships/image" Target="../media/image14.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6.jpeg"/><Relationship Id="rId7" Type="http://schemas.openxmlformats.org/officeDocument/2006/relationships/image" Target="../media/image14.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4.jpeg"/><Relationship Id="rId4" Type="http://schemas.openxmlformats.org/officeDocument/2006/relationships/image" Target="../media/image32.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eg"/><Relationship Id="rId10" Type="http://schemas.openxmlformats.org/officeDocument/2006/relationships/image" Target="../media/image4.jpeg"/><Relationship Id="rId4" Type="http://schemas.openxmlformats.org/officeDocument/2006/relationships/image" Target="../media/image38.jp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p:nvSpPr>
        <p:spPr>
          <a:xfrm>
            <a:off x="3567445" y="4512550"/>
            <a:ext cx="5168333" cy="4542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2400" b="1" dirty="0" smtClean="0">
                <a:latin typeface="Arial" panose="020B0604020202020204" pitchFamily="34" charset="0"/>
                <a:cs typeface="Arial" panose="020B0604020202020204" pitchFamily="34" charset="0"/>
              </a:rPr>
              <a:t>Implantación de Planes de Manejo para el control de la fauna en Aeropuertos en México por </a:t>
            </a:r>
            <a:br>
              <a:rPr lang="es-ES_tradnl" sz="2400" b="1" dirty="0" smtClean="0">
                <a:latin typeface="Arial" panose="020B0604020202020204" pitchFamily="34" charset="0"/>
                <a:cs typeface="Arial" panose="020B0604020202020204" pitchFamily="34" charset="0"/>
              </a:rPr>
            </a:br>
            <a:r>
              <a:rPr lang="es-ES_tradnl" sz="2400" b="1" dirty="0" smtClean="0">
                <a:latin typeface="Arial" panose="020B0604020202020204" pitchFamily="34" charset="0"/>
                <a:cs typeface="Arial" panose="020B0604020202020204" pitchFamily="34" charset="0"/>
              </a:rPr>
              <a:t/>
            </a:r>
            <a:br>
              <a:rPr lang="es-ES_tradnl" sz="2400" b="1" dirty="0" smtClean="0">
                <a:latin typeface="Arial" panose="020B0604020202020204" pitchFamily="34" charset="0"/>
                <a:cs typeface="Arial" panose="020B0604020202020204" pitchFamily="34" charset="0"/>
              </a:rPr>
            </a:br>
            <a:r>
              <a:rPr lang="es-MX" sz="2400" b="1" dirty="0" smtClean="0">
                <a:solidFill>
                  <a:srgbClr val="FF0000"/>
                </a:solidFill>
                <a:latin typeface="Arial" panose="020B0604020202020204" pitchFamily="34" charset="0"/>
                <a:ea typeface="Calibri" pitchFamily="34" charset="0"/>
                <a:cs typeface="Arial" panose="020B0604020202020204" pitchFamily="34" charset="0"/>
              </a:rPr>
              <a:t>Control de Fauna Nociva de las Californias, S. de R.L. de C.V.</a:t>
            </a:r>
            <a:r>
              <a:rPr lang="es-MX" sz="2400" dirty="0" smtClean="0">
                <a:solidFill>
                  <a:srgbClr val="FF0000"/>
                </a:solidFill>
                <a:latin typeface="Arial" panose="020B0604020202020204" pitchFamily="34" charset="0"/>
                <a:cs typeface="Arial" panose="020B0604020202020204" pitchFamily="34" charset="0"/>
              </a:rPr>
              <a:t/>
            </a:r>
            <a:br>
              <a:rPr lang="es-MX" sz="2400" dirty="0" smtClean="0">
                <a:solidFill>
                  <a:srgbClr val="FF0000"/>
                </a:solidFill>
                <a:latin typeface="Arial" panose="020B0604020202020204" pitchFamily="34" charset="0"/>
                <a:cs typeface="Arial" panose="020B0604020202020204" pitchFamily="34" charset="0"/>
              </a:rPr>
            </a:br>
            <a:r>
              <a:rPr lang="es-MX" sz="2400" b="1" dirty="0" smtClean="0">
                <a:solidFill>
                  <a:srgbClr val="FF0000"/>
                </a:solidFill>
                <a:latin typeface="Arial" panose="020B0604020202020204" pitchFamily="34" charset="0"/>
                <a:cs typeface="Arial" panose="020B0604020202020204" pitchFamily="34" charset="0"/>
              </a:rPr>
              <a:t>&amp;</a:t>
            </a:r>
          </a:p>
          <a:p>
            <a:r>
              <a:rPr lang="es-MX" sz="2400" b="1" dirty="0" smtClean="0">
                <a:solidFill>
                  <a:srgbClr val="FF0000"/>
                </a:solidFill>
                <a:latin typeface="Arial" panose="020B0604020202020204" pitchFamily="34" charset="0"/>
                <a:cs typeface="Arial" panose="020B0604020202020204" pitchFamily="34" charset="0"/>
              </a:rPr>
              <a:t>FALCON CONTROL</a:t>
            </a:r>
            <a:endParaRPr lang="es-MX" sz="2400" b="1" dirty="0">
              <a:solidFill>
                <a:srgbClr val="FF0000"/>
              </a:solidFill>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06" y="1983346"/>
            <a:ext cx="3239699" cy="3303430"/>
          </a:xfrm>
          <a:prstGeom prst="ellipse">
            <a:avLst/>
          </a:prstGeom>
          <a:blipFill>
            <a:blip r:embed="rId4"/>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1689" y="1983345"/>
            <a:ext cx="2937520" cy="3303431"/>
          </a:xfrm>
          <a:prstGeom prst="rect">
            <a:avLst/>
          </a:prstGeom>
        </p:spPr>
      </p:pic>
    </p:spTree>
    <p:extLst>
      <p:ext uri="{BB962C8B-B14F-4D97-AF65-F5344CB8AC3E}">
        <p14:creationId xmlns:p14="http://schemas.microsoft.com/office/powerpoint/2010/main" val="2450054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CuadroTexto"/>
          <p:cNvSpPr txBox="1">
            <a:spLocks noGrp="1"/>
          </p:cNvSpPr>
          <p:nvPr>
            <p:ph type="title"/>
          </p:nvPr>
        </p:nvSpPr>
        <p:spPr>
          <a:xfrm>
            <a:off x="359893" y="677477"/>
            <a:ext cx="9107664" cy="757130"/>
          </a:xfrm>
          <a:prstGeom prst="rect">
            <a:avLst/>
          </a:prstGeom>
          <a:noFill/>
        </p:spPr>
        <p:txBody>
          <a:bodyPr wrap="square" rtlCol="0">
            <a:spAutoFit/>
          </a:bodyPr>
          <a:lstStyle/>
          <a:p>
            <a:pPr algn="just"/>
            <a:r>
              <a:rPr lang="es-MX" sz="2400" b="1" i="1" dirty="0" smtClean="0"/>
              <a:t>Observación con binoculares: </a:t>
            </a:r>
            <a:r>
              <a:rPr lang="es-MX" sz="2400" dirty="0" smtClean="0"/>
              <a:t>Observación y registro de fauna por medio de equipo especializado en puntos estratégicos de mayor actividad.</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948" y="1434608"/>
            <a:ext cx="2982352" cy="2236764"/>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8896" y="1631558"/>
            <a:ext cx="2982351" cy="223676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889" y="4220308"/>
            <a:ext cx="3185551" cy="2389163"/>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025" y="4220308"/>
            <a:ext cx="3113649" cy="2335237"/>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9473" y="2624940"/>
            <a:ext cx="2982351" cy="2236764"/>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6430" y="3044186"/>
            <a:ext cx="2991133" cy="2243351"/>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5831" y="802942"/>
            <a:ext cx="856994" cy="963745"/>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10"/>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08623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960" y="1701893"/>
            <a:ext cx="6339065" cy="3573492"/>
          </a:xfrm>
          <a:prstGeom prst="rect">
            <a:avLst/>
          </a:prstGeom>
        </p:spPr>
      </p:pic>
      <p:pic>
        <p:nvPicPr>
          <p:cNvPr id="5"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88" y="589207"/>
            <a:ext cx="3108996" cy="2384295"/>
          </a:xfrm>
          <a:prstGeom prst="rect">
            <a:avLst/>
          </a:prstGeom>
        </p:spPr>
      </p:pic>
      <p:pic>
        <p:nvPicPr>
          <p:cNvPr id="6"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6038" y="4082752"/>
            <a:ext cx="3108996" cy="2385265"/>
          </a:xfrm>
          <a:prstGeom prst="rect">
            <a:avLst/>
          </a:prstGeom>
        </p:spPr>
      </p:pic>
      <p:pic>
        <p:nvPicPr>
          <p:cNvPr id="7" name="Picture 9" descr="IMG_20150701_072230645.jpg"/>
          <p:cNvPicPr>
            <a:picLocks noChangeAspect="1"/>
          </p:cNvPicPr>
          <p:nvPr/>
        </p:nvPicPr>
        <p:blipFill>
          <a:blip r:embed="rId5" cstate="print"/>
          <a:stretch>
            <a:fillRect/>
          </a:stretch>
        </p:blipFill>
        <p:spPr>
          <a:xfrm>
            <a:off x="309488" y="4245112"/>
            <a:ext cx="4182462" cy="2352635"/>
          </a:xfrm>
          <a:prstGeom prst="rect">
            <a:avLst/>
          </a:prstGeom>
        </p:spPr>
      </p:pic>
      <p:pic>
        <p:nvPicPr>
          <p:cNvPr id="8" name="Picture 13" descr="IMG_20150703_082025544.jpg"/>
          <p:cNvPicPr>
            <a:picLocks noChangeAspect="1"/>
          </p:cNvPicPr>
          <p:nvPr/>
        </p:nvPicPr>
        <p:blipFill>
          <a:blip r:embed="rId6" cstate="print"/>
          <a:stretch>
            <a:fillRect/>
          </a:stretch>
        </p:blipFill>
        <p:spPr>
          <a:xfrm>
            <a:off x="7334326" y="1148899"/>
            <a:ext cx="4510708" cy="2537273"/>
          </a:xfrm>
          <a:prstGeom prst="rect">
            <a:avLst/>
          </a:prstGeom>
        </p:spPr>
      </p:pic>
      <p:sp>
        <p:nvSpPr>
          <p:cNvPr id="9" name="Rectángulo 8"/>
          <p:cNvSpPr/>
          <p:nvPr/>
        </p:nvSpPr>
        <p:spPr>
          <a:xfrm>
            <a:off x="2864384" y="200848"/>
            <a:ext cx="6260496" cy="707886"/>
          </a:xfrm>
          <a:prstGeom prst="rect">
            <a:avLst/>
          </a:prstGeom>
        </p:spPr>
        <p:txBody>
          <a:bodyPr wrap="none">
            <a:spAutoFit/>
          </a:bodyPr>
          <a:lstStyle/>
          <a:p>
            <a:r>
              <a:rPr lang="es-MX" sz="4000" b="1" i="1" dirty="0" smtClean="0"/>
              <a:t>Observación con binoculares</a:t>
            </a:r>
            <a:endParaRPr lang="es-MX" sz="4000" dirty="0"/>
          </a:p>
        </p:txBody>
      </p:sp>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5831" y="210511"/>
            <a:ext cx="856994" cy="963745"/>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01228" y="287805"/>
            <a:ext cx="793545" cy="809156"/>
          </a:xfrm>
          <a:prstGeom prst="ellipse">
            <a:avLst/>
          </a:prstGeom>
          <a:blipFill>
            <a:blip r:embed="rId9"/>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56697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35" y="2714422"/>
            <a:ext cx="3584136" cy="3338647"/>
          </a:xfrm>
          <a:prstGeom prst="rect">
            <a:avLst/>
          </a:prstGeom>
        </p:spPr>
      </p:pic>
      <p:sp>
        <p:nvSpPr>
          <p:cNvPr id="4" name="2 CuadroTexto"/>
          <p:cNvSpPr txBox="1"/>
          <p:nvPr/>
        </p:nvSpPr>
        <p:spPr>
          <a:xfrm>
            <a:off x="2206930" y="350783"/>
            <a:ext cx="8640960" cy="584775"/>
          </a:xfrm>
          <a:prstGeom prst="rect">
            <a:avLst/>
          </a:prstGeom>
          <a:noFill/>
        </p:spPr>
        <p:txBody>
          <a:bodyPr wrap="square" rtlCol="0">
            <a:spAutoFit/>
          </a:bodyPr>
          <a:lstStyle/>
          <a:p>
            <a:pPr algn="just"/>
            <a:r>
              <a:rPr lang="es-MX" sz="3200" b="1" i="1" dirty="0" smtClean="0"/>
              <a:t>Técnicas de manejo y control</a:t>
            </a:r>
          </a:p>
        </p:txBody>
      </p:sp>
      <p:sp>
        <p:nvSpPr>
          <p:cNvPr id="5" name="CuadroTexto 4"/>
          <p:cNvSpPr txBox="1"/>
          <p:nvPr/>
        </p:nvSpPr>
        <p:spPr>
          <a:xfrm>
            <a:off x="239149" y="1083207"/>
            <a:ext cx="10367891" cy="1631216"/>
          </a:xfrm>
          <a:prstGeom prst="rect">
            <a:avLst/>
          </a:prstGeom>
          <a:noFill/>
        </p:spPr>
        <p:txBody>
          <a:bodyPr wrap="square" rtlCol="0">
            <a:spAutoFit/>
          </a:bodyPr>
          <a:lstStyle/>
          <a:p>
            <a:pPr lvl="0"/>
            <a:r>
              <a:rPr lang="es-MX" sz="2000" b="1" i="1" dirty="0" smtClean="0"/>
              <a:t>Modificación del hábitat</a:t>
            </a:r>
            <a:r>
              <a:rPr lang="es-MX" sz="2000" dirty="0" smtClean="0"/>
              <a:t>: manejo de la vegetación atractiva para la fauna (poda, despunte, retiro total, cambio paulatino, recolección de atractivos alimenticios).</a:t>
            </a:r>
          </a:p>
          <a:p>
            <a:pPr lvl="0"/>
            <a:r>
              <a:rPr lang="es-MX" sz="2000" dirty="0" smtClean="0"/>
              <a:t> </a:t>
            </a:r>
          </a:p>
          <a:p>
            <a:pPr lvl="0"/>
            <a:r>
              <a:rPr lang="es-MX" sz="2000" b="1" i="1" dirty="0" smtClean="0"/>
              <a:t>Delimitación del aeropuerto</a:t>
            </a:r>
            <a:r>
              <a:rPr lang="es-MX" sz="2000" dirty="0" smtClean="0"/>
              <a:t>: reparación de barda  y/o cercado perimetral .</a:t>
            </a:r>
          </a:p>
          <a:p>
            <a:endParaRPr lang="es-MX" sz="2000"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02" y="2516909"/>
            <a:ext cx="3462160" cy="3896769"/>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5831" y="802942"/>
            <a:ext cx="856994" cy="963745"/>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6"/>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57473" y="2664926"/>
            <a:ext cx="4441068" cy="3748753"/>
          </a:xfrm>
          <a:prstGeom prst="rect">
            <a:avLst/>
          </a:prstGeom>
        </p:spPr>
      </p:pic>
    </p:spTree>
    <p:extLst>
      <p:ext uri="{BB962C8B-B14F-4D97-AF65-F5344CB8AC3E}">
        <p14:creationId xmlns:p14="http://schemas.microsoft.com/office/powerpoint/2010/main" val="4127864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59" y="876191"/>
            <a:ext cx="3502855" cy="269043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186" y="1021078"/>
            <a:ext cx="2631538" cy="3508717"/>
          </a:xfrm>
          <a:prstGeom prst="rect">
            <a:avLst/>
          </a:prstGeom>
        </p:spPr>
      </p:pic>
      <p:pic>
        <p:nvPicPr>
          <p:cNvPr id="6" name="Picture 14" descr="IMG_20150803_094113039.jpg"/>
          <p:cNvPicPr>
            <a:picLocks noChangeAspect="1"/>
          </p:cNvPicPr>
          <p:nvPr/>
        </p:nvPicPr>
        <p:blipFill>
          <a:blip r:embed="rId4" cstate="print"/>
          <a:stretch>
            <a:fillRect/>
          </a:stretch>
        </p:blipFill>
        <p:spPr>
          <a:xfrm>
            <a:off x="7329270" y="1344637"/>
            <a:ext cx="4111938" cy="2312965"/>
          </a:xfrm>
          <a:prstGeom prst="rect">
            <a:avLst/>
          </a:prstGeom>
        </p:spPr>
      </p:pic>
      <p:pic>
        <p:nvPicPr>
          <p:cNvPr id="7" name="Picture 15" descr="IMG_20150803_094119156.jpg"/>
          <p:cNvPicPr>
            <a:picLocks noChangeAspect="1"/>
          </p:cNvPicPr>
          <p:nvPr/>
        </p:nvPicPr>
        <p:blipFill>
          <a:blip r:embed="rId5" cstate="print"/>
          <a:stretch>
            <a:fillRect/>
          </a:stretch>
        </p:blipFill>
        <p:spPr>
          <a:xfrm>
            <a:off x="6921305" y="3769378"/>
            <a:ext cx="4217305" cy="2372234"/>
          </a:xfrm>
          <a:prstGeom prst="rect">
            <a:avLst/>
          </a:prstGeom>
        </p:spPr>
      </p:pic>
      <p:pic>
        <p:nvPicPr>
          <p:cNvPr id="8" name="Picture 14" descr="IMG_20150805_110217614.jpg"/>
          <p:cNvPicPr>
            <a:picLocks noChangeAspect="1"/>
          </p:cNvPicPr>
          <p:nvPr/>
        </p:nvPicPr>
        <p:blipFill>
          <a:blip r:embed="rId6" cstate="print"/>
          <a:stretch>
            <a:fillRect/>
          </a:stretch>
        </p:blipFill>
        <p:spPr>
          <a:xfrm>
            <a:off x="600586" y="3766819"/>
            <a:ext cx="4457563" cy="2507379"/>
          </a:xfrm>
          <a:prstGeom prst="rect">
            <a:avLst/>
          </a:prstGeom>
        </p:spPr>
      </p:pic>
      <p:sp>
        <p:nvSpPr>
          <p:cNvPr id="9" name="Rectángulo 8"/>
          <p:cNvSpPr/>
          <p:nvPr/>
        </p:nvSpPr>
        <p:spPr>
          <a:xfrm>
            <a:off x="670923" y="229860"/>
            <a:ext cx="5546005" cy="646331"/>
          </a:xfrm>
          <a:prstGeom prst="rect">
            <a:avLst/>
          </a:prstGeom>
        </p:spPr>
        <p:txBody>
          <a:bodyPr wrap="none">
            <a:spAutoFit/>
          </a:bodyPr>
          <a:lstStyle/>
          <a:p>
            <a:r>
              <a:rPr lang="es-MX" sz="3600" b="1" i="1" dirty="0" smtClean="0"/>
              <a:t>Delimitación del aeropuerto</a:t>
            </a:r>
            <a:endParaRPr lang="es-MX" sz="3600" dirty="0"/>
          </a:p>
        </p:txBody>
      </p:sp>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5831" y="223392"/>
            <a:ext cx="856994" cy="963745"/>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6832" y="259791"/>
            <a:ext cx="793545" cy="809156"/>
          </a:xfrm>
          <a:prstGeom prst="ellipse">
            <a:avLst/>
          </a:prstGeom>
          <a:blipFill>
            <a:blip r:embed="rId9"/>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46782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0506" y="998166"/>
            <a:ext cx="9931790" cy="929103"/>
          </a:xfrm>
        </p:spPr>
        <p:txBody>
          <a:bodyPr>
            <a:noAutofit/>
          </a:bodyPr>
          <a:lstStyle/>
          <a:p>
            <a:r>
              <a:rPr lang="es-MX" sz="2400" b="1" dirty="0" smtClean="0"/>
              <a:t>Obstrucción de sitios atractivos para la fauna: </a:t>
            </a:r>
            <a:r>
              <a:rPr lang="es-MX" sz="2400" dirty="0" smtClean="0"/>
              <a:t>colocación de materiales (redes, pelotas, tapones, mallas, entre otros) en sitios que provean refugio, alimento y/o descanso para la fauna.</a:t>
            </a:r>
            <a:br>
              <a:rPr lang="es-MX" sz="2400" dirty="0" smtClean="0"/>
            </a:br>
            <a:r>
              <a:rPr lang="es-MX" sz="2400" dirty="0"/>
              <a:t/>
            </a:r>
            <a:br>
              <a:rPr lang="es-MX" sz="2400" dirty="0"/>
            </a:br>
            <a:r>
              <a:rPr lang="es-MX" sz="2400" b="1" dirty="0" smtClean="0"/>
              <a:t>Limitación reproductiva: </a:t>
            </a:r>
            <a:r>
              <a:rPr lang="es-MX" sz="2400" dirty="0" smtClean="0"/>
              <a:t>Retiro de nidos y eliminación de madrigueras.</a:t>
            </a:r>
            <a:endParaRPr lang="es-MX" sz="24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22" y="2383383"/>
            <a:ext cx="2685170" cy="3580227"/>
          </a:xfrm>
          <a:prstGeom prst="rect">
            <a:avLst/>
          </a:prstGeom>
        </p:spPr>
      </p:pic>
      <p:pic>
        <p:nvPicPr>
          <p:cNvPr id="6"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5272" y="2309838"/>
            <a:ext cx="3596303" cy="275801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5831" y="802942"/>
            <a:ext cx="856994" cy="963745"/>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6"/>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6686" y="2427966"/>
            <a:ext cx="3339921" cy="2504941"/>
          </a:xfrm>
          <a:prstGeom prst="rect">
            <a:avLst/>
          </a:prstGeom>
        </p:spPr>
      </p:pic>
      <p:pic>
        <p:nvPicPr>
          <p:cNvPr id="7" name="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9998" y="4018208"/>
            <a:ext cx="3340648" cy="2565844"/>
          </a:xfrm>
          <a:prstGeom prst="rect">
            <a:avLst/>
          </a:prstGeom>
        </p:spPr>
      </p:pic>
    </p:spTree>
    <p:extLst>
      <p:ext uri="{BB962C8B-B14F-4D97-AF65-F5344CB8AC3E}">
        <p14:creationId xmlns:p14="http://schemas.microsoft.com/office/powerpoint/2010/main" val="267575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695" y="1583549"/>
            <a:ext cx="3961471" cy="2354684"/>
          </a:xfrm>
          <a:prstGeom prst="rect">
            <a:avLst/>
          </a:prstGeom>
        </p:spPr>
      </p:pic>
      <p:sp>
        <p:nvSpPr>
          <p:cNvPr id="4" name="Rectángulo 3"/>
          <p:cNvSpPr/>
          <p:nvPr/>
        </p:nvSpPr>
        <p:spPr>
          <a:xfrm>
            <a:off x="407963" y="773723"/>
            <a:ext cx="8276913" cy="707886"/>
          </a:xfrm>
          <a:prstGeom prst="rect">
            <a:avLst/>
          </a:prstGeom>
        </p:spPr>
        <p:txBody>
          <a:bodyPr wrap="square">
            <a:spAutoFit/>
          </a:bodyPr>
          <a:lstStyle/>
          <a:p>
            <a:r>
              <a:rPr lang="es-MX" sz="2000" b="1" dirty="0" smtClean="0"/>
              <a:t>Captura y reubicación</a:t>
            </a:r>
            <a:r>
              <a:rPr lang="es-MX" sz="2000" dirty="0" smtClean="0"/>
              <a:t>, ya sea manual o con equipo especializado (pinza y gancho herpetológico, brazo con lazo extensor, trampas y  redes de niebla).</a:t>
            </a:r>
            <a:endParaRPr lang="es-MX" sz="2000"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877" y="4173324"/>
            <a:ext cx="3196734" cy="239755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09" y="4258991"/>
            <a:ext cx="3015969" cy="2261977"/>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63" y="1583548"/>
            <a:ext cx="1984067" cy="2645423"/>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126" y="1388225"/>
            <a:ext cx="3423624" cy="2567718"/>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5831" y="223390"/>
            <a:ext cx="856994" cy="963745"/>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01227" y="298428"/>
            <a:ext cx="793545" cy="809156"/>
          </a:xfrm>
          <a:prstGeom prst="ellipse">
            <a:avLst/>
          </a:prstGeom>
          <a:blipFill>
            <a:blip r:embed="rId9"/>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n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14882" y="3951112"/>
            <a:ext cx="3443647" cy="2582735"/>
          </a:xfrm>
          <a:prstGeom prst="rect">
            <a:avLst/>
          </a:prstGeom>
        </p:spPr>
      </p:pic>
    </p:spTree>
    <p:extLst>
      <p:ext uri="{BB962C8B-B14F-4D97-AF65-F5344CB8AC3E}">
        <p14:creationId xmlns:p14="http://schemas.microsoft.com/office/powerpoint/2010/main" val="414807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348" y="1645691"/>
            <a:ext cx="3080011" cy="231000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960" y="3603286"/>
            <a:ext cx="1881085" cy="313514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7370" y="3094891"/>
            <a:ext cx="2669345" cy="3559127"/>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8987" y="951651"/>
            <a:ext cx="3535513" cy="2651635"/>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6966" y="1491175"/>
            <a:ext cx="1715504" cy="3049784"/>
          </a:xfrm>
          <a:prstGeom prst="rect">
            <a:avLst/>
          </a:prstGeom>
        </p:spPr>
      </p:pic>
      <p:sp>
        <p:nvSpPr>
          <p:cNvPr id="9" name="Rectángulo 8"/>
          <p:cNvSpPr/>
          <p:nvPr/>
        </p:nvSpPr>
        <p:spPr>
          <a:xfrm>
            <a:off x="958161" y="737470"/>
            <a:ext cx="3876318" cy="584775"/>
          </a:xfrm>
          <a:prstGeom prst="rect">
            <a:avLst/>
          </a:prstGeom>
        </p:spPr>
        <p:txBody>
          <a:bodyPr wrap="none">
            <a:spAutoFit/>
          </a:bodyPr>
          <a:lstStyle/>
          <a:p>
            <a:r>
              <a:rPr lang="es-MX" sz="3200" b="1" dirty="0" smtClean="0"/>
              <a:t>Captura y reubicación</a:t>
            </a:r>
            <a:endParaRPr lang="es-MX" sz="3200" dirty="0"/>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9776" y="3712675"/>
            <a:ext cx="3699786" cy="2774840"/>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5831" y="802942"/>
            <a:ext cx="856994" cy="963745"/>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10"/>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0569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5157" y="1322245"/>
            <a:ext cx="2586531" cy="3448708"/>
          </a:xfrm>
          <a:prstGeom prst="rect">
            <a:avLst/>
          </a:prstGeom>
        </p:spPr>
      </p:pic>
      <p:sp>
        <p:nvSpPr>
          <p:cNvPr id="4" name="Rectángulo 3"/>
          <p:cNvSpPr/>
          <p:nvPr/>
        </p:nvSpPr>
        <p:spPr>
          <a:xfrm>
            <a:off x="958161" y="737470"/>
            <a:ext cx="3876318" cy="584775"/>
          </a:xfrm>
          <a:prstGeom prst="rect">
            <a:avLst/>
          </a:prstGeom>
        </p:spPr>
        <p:txBody>
          <a:bodyPr wrap="none">
            <a:spAutoFit/>
          </a:bodyPr>
          <a:lstStyle/>
          <a:p>
            <a:r>
              <a:rPr lang="es-MX" sz="3200" b="1" dirty="0" smtClean="0"/>
              <a:t>Captura y reubicación</a:t>
            </a:r>
            <a:endParaRPr lang="es-MX" sz="3200"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133" y="1565201"/>
            <a:ext cx="2998114" cy="2248586"/>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705" y="671765"/>
            <a:ext cx="2508160" cy="3344213"/>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1759" y="4290646"/>
            <a:ext cx="3752975" cy="2111049"/>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875" y="4026877"/>
            <a:ext cx="3166424" cy="2374818"/>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5767" y="2150289"/>
            <a:ext cx="3197612" cy="2398209"/>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5831" y="184753"/>
            <a:ext cx="856994" cy="963745"/>
          </a:xfrm>
          <a:prstGeom prst="rect">
            <a:avLst/>
          </a:prstGeom>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10"/>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7470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CuadroTexto"/>
          <p:cNvSpPr txBox="1"/>
          <p:nvPr/>
        </p:nvSpPr>
        <p:spPr>
          <a:xfrm>
            <a:off x="1025243" y="688412"/>
            <a:ext cx="8640960" cy="584775"/>
          </a:xfrm>
          <a:prstGeom prst="rect">
            <a:avLst/>
          </a:prstGeom>
          <a:noFill/>
        </p:spPr>
        <p:txBody>
          <a:bodyPr wrap="square" rtlCol="0">
            <a:spAutoFit/>
          </a:bodyPr>
          <a:lstStyle/>
          <a:p>
            <a:pPr algn="just"/>
            <a:r>
              <a:rPr lang="es-MX" sz="3200" b="1" i="1" dirty="0" smtClean="0"/>
              <a:t>Técnicas de manejo y control</a:t>
            </a:r>
          </a:p>
        </p:txBody>
      </p:sp>
      <p:sp>
        <p:nvSpPr>
          <p:cNvPr id="5" name="3 Rectángulo"/>
          <p:cNvSpPr/>
          <p:nvPr/>
        </p:nvSpPr>
        <p:spPr>
          <a:xfrm>
            <a:off x="406265" y="1273187"/>
            <a:ext cx="8640960" cy="584775"/>
          </a:xfrm>
          <a:prstGeom prst="rect">
            <a:avLst/>
          </a:prstGeom>
        </p:spPr>
        <p:txBody>
          <a:bodyPr wrap="square">
            <a:spAutoFit/>
          </a:bodyPr>
          <a:lstStyle/>
          <a:p>
            <a:pPr algn="just"/>
            <a:r>
              <a:rPr lang="es-MX" sz="1600" b="1" i="1" dirty="0" smtClean="0"/>
              <a:t>Dispersión y/o desalojo</a:t>
            </a:r>
            <a:r>
              <a:rPr lang="es-MX" sz="1600" b="1" dirty="0" smtClean="0"/>
              <a:t>: </a:t>
            </a:r>
            <a:r>
              <a:rPr lang="es-MX" sz="1600" dirty="0" smtClean="0"/>
              <a:t>Pretende dispersar y crear un condicionamiento operante en los organismos blanco de la aplicación de medidas de mitigación.</a:t>
            </a:r>
            <a:endParaRPr lang="es-MX" sz="1600" dirty="0"/>
          </a:p>
        </p:txBody>
      </p:sp>
      <p:sp>
        <p:nvSpPr>
          <p:cNvPr id="6" name="Rectángulo 5"/>
          <p:cNvSpPr/>
          <p:nvPr/>
        </p:nvSpPr>
        <p:spPr>
          <a:xfrm>
            <a:off x="5200356" y="2097316"/>
            <a:ext cx="6855655" cy="923330"/>
          </a:xfrm>
          <a:prstGeom prst="rect">
            <a:avLst/>
          </a:prstGeom>
        </p:spPr>
        <p:txBody>
          <a:bodyPr wrap="square">
            <a:spAutoFit/>
          </a:bodyPr>
          <a:lstStyle/>
          <a:p>
            <a:pPr lvl="0" algn="just" eaLnBrk="0" fontAlgn="base" hangingPunct="0">
              <a:spcBef>
                <a:spcPct val="0"/>
              </a:spcBef>
              <a:spcAft>
                <a:spcPct val="0"/>
              </a:spcAft>
              <a:buFontTx/>
              <a:buChar char="•"/>
            </a:pPr>
            <a:r>
              <a:rPr kumimoji="0" lang="es-MX" b="1" i="1" u="none" strike="noStrike" cap="none" normalizeH="0" baseline="0" dirty="0" smtClean="0">
                <a:ln>
                  <a:noFill/>
                </a:ln>
                <a:solidFill>
                  <a:schemeClr val="tx1"/>
                </a:solidFill>
                <a:effectLst/>
                <a:ea typeface="Times New Roman" pitchFamily="18" charset="0"/>
                <a:cs typeface="Arial" pitchFamily="34" charset="0"/>
              </a:rPr>
              <a:t>Auditivos</a:t>
            </a:r>
            <a:r>
              <a:rPr kumimoji="0" lang="es-MX" b="0" i="0" u="none" strike="noStrike" cap="none" normalizeH="0" baseline="0" dirty="0" smtClean="0">
                <a:ln>
                  <a:noFill/>
                </a:ln>
                <a:solidFill>
                  <a:schemeClr val="tx1"/>
                </a:solidFill>
                <a:effectLst/>
                <a:ea typeface="Times New Roman" pitchFamily="18" charset="0"/>
                <a:cs typeface="Arial" pitchFamily="34" charset="0"/>
              </a:rPr>
              <a:t>: producción de sonidos estridentes (altavoz, bocina de vehículo y silbidos), uso de </a:t>
            </a:r>
            <a:r>
              <a:rPr kumimoji="0" lang="es-MX" b="0" i="1" u="none" strike="noStrike" cap="none" normalizeH="0" baseline="0" dirty="0" smtClean="0">
                <a:ln>
                  <a:noFill/>
                </a:ln>
                <a:solidFill>
                  <a:schemeClr val="tx1"/>
                </a:solidFill>
                <a:effectLst/>
                <a:ea typeface="Times New Roman" pitchFamily="18" charset="0"/>
                <a:cs typeface="Arial" pitchFamily="34" charset="0"/>
              </a:rPr>
              <a:t>pirotecnia de baja densidad</a:t>
            </a:r>
            <a:r>
              <a:rPr kumimoji="0" lang="es-MX" b="0" i="0" u="none" strike="noStrike" cap="none" normalizeH="0" baseline="0" dirty="0" smtClean="0">
                <a:ln>
                  <a:noFill/>
                </a:ln>
                <a:solidFill>
                  <a:schemeClr val="tx1"/>
                </a:solidFill>
                <a:effectLst/>
                <a:ea typeface="Times New Roman" pitchFamily="18" charset="0"/>
                <a:cs typeface="Arial" pitchFamily="34" charset="0"/>
              </a:rPr>
              <a:t>, </a:t>
            </a:r>
            <a:r>
              <a:rPr kumimoji="0" lang="es-MX" b="0" i="1" u="none" strike="noStrike" cap="none" normalizeH="0" baseline="0" dirty="0" smtClean="0">
                <a:ln>
                  <a:noFill/>
                </a:ln>
                <a:solidFill>
                  <a:schemeClr val="tx1"/>
                </a:solidFill>
                <a:effectLst/>
                <a:ea typeface="Times New Roman" pitchFamily="18" charset="0"/>
                <a:cs typeface="Arial" pitchFamily="34" charset="0"/>
              </a:rPr>
              <a:t>cañones de propano y pistola de pirotecnia dirigida</a:t>
            </a:r>
            <a:r>
              <a:rPr kumimoji="0" lang="es-MX" b="0" i="0" u="none" strike="noStrike" cap="none" normalizeH="0" baseline="0" dirty="0" smtClean="0">
                <a:ln>
                  <a:noFill/>
                </a:ln>
                <a:solidFill>
                  <a:schemeClr val="tx1"/>
                </a:solidFill>
                <a:effectLst/>
                <a:ea typeface="Times New Roman" pitchFamily="18" charset="0"/>
                <a:cs typeface="Arial" pitchFamily="34" charset="0"/>
              </a:rPr>
              <a:t>.</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9661" y="3713594"/>
            <a:ext cx="3414206" cy="2797515"/>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182" y="4897312"/>
            <a:ext cx="3237468" cy="182107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2989" y="3151291"/>
            <a:ext cx="4103022" cy="230795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6650" y="3499900"/>
            <a:ext cx="2563706" cy="192278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573" y="2006360"/>
            <a:ext cx="2789199" cy="2091899"/>
          </a:xfrm>
          <a:prstGeom prst="rect">
            <a:avLst/>
          </a:prstGeom>
        </p:spPr>
      </p:pic>
      <p:sp>
        <p:nvSpPr>
          <p:cNvPr id="12" name="CuadroTexto 11"/>
          <p:cNvSpPr txBox="1"/>
          <p:nvPr/>
        </p:nvSpPr>
        <p:spPr>
          <a:xfrm>
            <a:off x="8553158" y="5540558"/>
            <a:ext cx="3315286" cy="584775"/>
          </a:xfrm>
          <a:prstGeom prst="rect">
            <a:avLst/>
          </a:prstGeom>
          <a:noFill/>
        </p:spPr>
        <p:txBody>
          <a:bodyPr wrap="square" rtlCol="0">
            <a:spAutoFit/>
          </a:bodyPr>
          <a:lstStyle/>
          <a:p>
            <a:r>
              <a:rPr lang="es-MX" sz="3200" b="1" dirty="0" smtClean="0"/>
              <a:t>Cañón de propano </a:t>
            </a:r>
            <a:endParaRPr lang="es-MX" sz="3200" b="1" dirty="0"/>
          </a:p>
        </p:txBody>
      </p:sp>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5831" y="802942"/>
            <a:ext cx="856994" cy="963745"/>
          </a:xfrm>
          <a:prstGeom prst="rect">
            <a:avLst/>
          </a:prstGeom>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9"/>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62552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2985" y="2154200"/>
            <a:ext cx="3799840" cy="2849880"/>
          </a:xfrm>
          <a:prstGeom prst="rect">
            <a:avLst/>
          </a:prstGeom>
        </p:spPr>
      </p:pic>
      <p:pic>
        <p:nvPicPr>
          <p:cNvPr id="5" name="Imagen 4"/>
          <p:cNvPicPr>
            <a:picLocks noChangeAspect="1"/>
          </p:cNvPicPr>
          <p:nvPr/>
        </p:nvPicPr>
        <p:blipFill>
          <a:blip r:embed="rId3"/>
          <a:stretch>
            <a:fillRect/>
          </a:stretch>
        </p:blipFill>
        <p:spPr>
          <a:xfrm>
            <a:off x="334852" y="3033312"/>
            <a:ext cx="3575306" cy="2612725"/>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095" y="259791"/>
            <a:ext cx="3582572" cy="2686929"/>
          </a:xfrm>
          <a:prstGeom prst="rect">
            <a:avLst/>
          </a:prstGeom>
        </p:spPr>
      </p:pic>
      <p:pic>
        <p:nvPicPr>
          <p:cNvPr id="4" name="Picture 2" descr="C:\Users\CFNC\Desktop\ENERO 2013\IMG_1757.JPG"/>
          <p:cNvPicPr/>
          <p:nvPr/>
        </p:nvPicPr>
        <p:blipFill>
          <a:blip r:embed="rId5" cstate="print"/>
          <a:srcRect/>
          <a:stretch>
            <a:fillRect/>
          </a:stretch>
        </p:blipFill>
        <p:spPr bwMode="auto">
          <a:xfrm>
            <a:off x="334852" y="355755"/>
            <a:ext cx="3463425" cy="2317107"/>
          </a:xfrm>
          <a:prstGeom prst="rect">
            <a:avLst/>
          </a:prstGeom>
          <a:noFill/>
          <a:ln w="9525">
            <a:noFill/>
            <a:miter lim="800000"/>
            <a:headEnd/>
            <a:tailEnd/>
          </a:ln>
        </p:spPr>
      </p:pic>
      <p:sp>
        <p:nvSpPr>
          <p:cNvPr id="8" name="CuadroTexto 7"/>
          <p:cNvSpPr txBox="1"/>
          <p:nvPr/>
        </p:nvSpPr>
        <p:spPr>
          <a:xfrm>
            <a:off x="970671" y="5750715"/>
            <a:ext cx="4417255" cy="769441"/>
          </a:xfrm>
          <a:prstGeom prst="rect">
            <a:avLst/>
          </a:prstGeom>
          <a:noFill/>
        </p:spPr>
        <p:txBody>
          <a:bodyPr wrap="square" rtlCol="0">
            <a:spAutoFit/>
          </a:bodyPr>
          <a:lstStyle/>
          <a:p>
            <a:r>
              <a:rPr lang="es-MX" sz="4400" b="1" dirty="0" smtClean="0"/>
              <a:t>Pirotecnia </a:t>
            </a:r>
            <a:endParaRPr lang="es-MX" sz="4400" b="1" dirty="0"/>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28131" y="802942"/>
            <a:ext cx="1004694" cy="1129843"/>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1431" y="259791"/>
            <a:ext cx="930310" cy="948612"/>
          </a:xfrm>
          <a:prstGeom prst="ellipse">
            <a:avLst/>
          </a:prstGeom>
          <a:blipFill>
            <a:blip r:embed="rId8"/>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n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8096" y="3132718"/>
            <a:ext cx="3968322" cy="3290552"/>
          </a:xfrm>
          <a:prstGeom prst="rect">
            <a:avLst/>
          </a:prstGeom>
        </p:spPr>
      </p:pic>
    </p:spTree>
    <p:extLst>
      <p:ext uri="{BB962C8B-B14F-4D97-AF65-F5344CB8AC3E}">
        <p14:creationId xmlns:p14="http://schemas.microsoft.com/office/powerpoint/2010/main" val="3381358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861686" y="0"/>
            <a:ext cx="3670479" cy="1080938"/>
          </a:xfrm>
        </p:spPr>
        <p:txBody>
          <a:bodyPr>
            <a:normAutofit/>
          </a:bodyPr>
          <a:lstStyle/>
          <a:p>
            <a:pPr algn="ctr"/>
            <a:r>
              <a:rPr lang="es-MX" b="1" dirty="0" smtClean="0">
                <a:latin typeface="Arial" panose="020B0604020202020204" pitchFamily="34" charset="0"/>
                <a:cs typeface="Arial" panose="020B0604020202020204" pitchFamily="34" charset="0"/>
              </a:rPr>
              <a:t>Introducción</a:t>
            </a:r>
            <a:r>
              <a:rPr lang="es-MX" b="1" dirty="0" smtClean="0"/>
              <a:t> </a:t>
            </a:r>
            <a:r>
              <a:rPr lang="es-MX" dirty="0" smtClean="0"/>
              <a:t> </a:t>
            </a:r>
            <a:endParaRPr lang="es-MX" dirty="0"/>
          </a:p>
        </p:txBody>
      </p:sp>
      <p:sp>
        <p:nvSpPr>
          <p:cNvPr id="5" name="Marcador de contenido 2"/>
          <p:cNvSpPr>
            <a:spLocks noGrp="1"/>
          </p:cNvSpPr>
          <p:nvPr>
            <p:ph sz="half" idx="1"/>
          </p:nvPr>
        </p:nvSpPr>
        <p:spPr>
          <a:xfrm>
            <a:off x="182879" y="1767575"/>
            <a:ext cx="7057623" cy="3777536"/>
          </a:xfrm>
        </p:spPr>
        <p:txBody>
          <a:bodyPr>
            <a:normAutofit fontScale="92500" lnSpcReduction="10000"/>
          </a:bodyPr>
          <a:lstStyle/>
          <a:p>
            <a:pPr marL="0" indent="0" algn="just">
              <a:buNone/>
            </a:pPr>
            <a:r>
              <a:rPr lang="es-MX" dirty="0"/>
              <a:t>Desde el inicio de la historia del hombre uno de sus anhelos más marcados ha sido el de </a:t>
            </a:r>
            <a:r>
              <a:rPr lang="es-MX" dirty="0" smtClean="0"/>
              <a:t>volar, siendo reflejado ese anhelo en historias como en el mito </a:t>
            </a:r>
            <a:r>
              <a:rPr lang="es-MX" dirty="0"/>
              <a:t>griego de “Dédalo e Ícaro</a:t>
            </a:r>
            <a:r>
              <a:rPr lang="es-MX" dirty="0" smtClean="0"/>
              <a:t>”. </a:t>
            </a:r>
          </a:p>
          <a:p>
            <a:pPr marL="0" indent="0" algn="just">
              <a:buNone/>
            </a:pPr>
            <a:endParaRPr lang="es-MX" dirty="0"/>
          </a:p>
          <a:p>
            <a:pPr marL="0" indent="0" algn="just">
              <a:buNone/>
            </a:pPr>
            <a:endParaRPr lang="es-MX" dirty="0"/>
          </a:p>
          <a:p>
            <a:pPr marL="0" indent="0" algn="just">
              <a:buNone/>
            </a:pPr>
            <a:r>
              <a:rPr lang="es-ES_tradnl" dirty="0"/>
              <a:t>Algunos siglos más tarde Leonardo da Vinci  </a:t>
            </a:r>
            <a:r>
              <a:rPr lang="es-ES_tradnl" dirty="0" smtClean="0"/>
              <a:t>dedico </a:t>
            </a:r>
            <a:r>
              <a:rPr lang="es-ES_tradnl" dirty="0"/>
              <a:t>muchos de sus esfuerzos en diseñar maquinas que pudieran lograr la proeza de volar, sin lograr concretarlo</a:t>
            </a:r>
            <a:r>
              <a:rPr lang="es-ES_tradnl" dirty="0" smtClean="0"/>
              <a:t>.</a:t>
            </a:r>
            <a:endParaRPr lang="es-MX" dirty="0" smtClean="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4768" y="451343"/>
            <a:ext cx="1418006" cy="2139233"/>
          </a:xfrm>
          <a:prstGeom prst="rect">
            <a:avLst/>
          </a:prstGeom>
        </p:spPr>
      </p:pic>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292" y="1767575"/>
            <a:ext cx="2790268" cy="2140659"/>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162" y="3134321"/>
            <a:ext cx="1463612" cy="2032795"/>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1434" y="4330277"/>
            <a:ext cx="2266958" cy="1673677"/>
          </a:xfrm>
          <a:prstGeom prst="rect">
            <a:avLst/>
          </a:prstGeom>
        </p:spPr>
      </p:pic>
      <p:pic>
        <p:nvPicPr>
          <p:cNvPr id="15" name="Imagen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387" y="258903"/>
            <a:ext cx="1478696" cy="1507785"/>
          </a:xfrm>
          <a:prstGeom prst="ellipse">
            <a:avLst/>
          </a:prstGeom>
          <a:blipFill>
            <a:blip r:embed="rId7"/>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7797" y="209134"/>
            <a:ext cx="1385028" cy="1557554"/>
          </a:xfrm>
          <a:prstGeom prst="rect">
            <a:avLst/>
          </a:prstGeom>
        </p:spPr>
      </p:pic>
    </p:spTree>
    <p:extLst>
      <p:ext uri="{BB962C8B-B14F-4D97-AF65-F5344CB8AC3E}">
        <p14:creationId xmlns:p14="http://schemas.microsoft.com/office/powerpoint/2010/main" val="303677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7077" y="4091622"/>
            <a:ext cx="3662612" cy="2060220"/>
          </a:xfrm>
          <a:prstGeom prst="rect">
            <a:avLst/>
          </a:prstGeom>
        </p:spPr>
      </p:pic>
      <p:sp>
        <p:nvSpPr>
          <p:cNvPr id="4" name="Rectángulo 3"/>
          <p:cNvSpPr/>
          <p:nvPr/>
        </p:nvSpPr>
        <p:spPr>
          <a:xfrm>
            <a:off x="562706" y="717453"/>
            <a:ext cx="9608234" cy="830997"/>
          </a:xfrm>
          <a:prstGeom prst="rect">
            <a:avLst/>
          </a:prstGeom>
        </p:spPr>
        <p:txBody>
          <a:bodyPr wrap="square">
            <a:spAutoFit/>
          </a:bodyPr>
          <a:lstStyle/>
          <a:p>
            <a:pPr algn="just"/>
            <a:r>
              <a:rPr kumimoji="0" lang="es-MX" sz="2400" b="1" i="1" u="none" strike="noStrike" cap="none" normalizeH="0" baseline="0" dirty="0" smtClean="0">
                <a:ln>
                  <a:noFill/>
                </a:ln>
                <a:solidFill>
                  <a:schemeClr val="tx1"/>
                </a:solidFill>
                <a:effectLst/>
                <a:ea typeface="Times New Roman" pitchFamily="18" charset="0"/>
                <a:cs typeface="Arial" pitchFamily="34" charset="0"/>
              </a:rPr>
              <a:t>Hostigamiento y captura</a:t>
            </a:r>
            <a:r>
              <a:rPr lang="es-MX" sz="2400" b="1" i="1" dirty="0">
                <a:ea typeface="Times New Roman" pitchFamily="18" charset="0"/>
                <a:cs typeface="Arial" pitchFamily="34" charset="0"/>
              </a:rPr>
              <a:t> </a:t>
            </a:r>
            <a:r>
              <a:rPr lang="es-MX" sz="2400" dirty="0" smtClean="0">
                <a:ea typeface="Times New Roman" pitchFamily="18" charset="0"/>
                <a:cs typeface="Arial" pitchFamily="34" charset="0"/>
              </a:rPr>
              <a:t>trabajando con </a:t>
            </a:r>
            <a:r>
              <a:rPr kumimoji="0" lang="es-MX" sz="2400" b="0" i="0" u="none" strike="noStrike" cap="none" normalizeH="0" baseline="0" dirty="0" smtClean="0">
                <a:ln>
                  <a:noFill/>
                </a:ln>
                <a:solidFill>
                  <a:schemeClr val="tx1"/>
                </a:solidFill>
                <a:effectLst/>
                <a:ea typeface="Times New Roman" pitchFamily="18" charset="0"/>
                <a:cs typeface="Arial" pitchFamily="34" charset="0"/>
              </a:rPr>
              <a:t>perros de acoso, aves de presa. Pretende crear inestabilidad y presión por parte de depredadores naturales</a:t>
            </a:r>
            <a:endParaRPr lang="es-MX" sz="2400" dirty="0"/>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9437" y="1718068"/>
            <a:ext cx="3841163" cy="2160655"/>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3356" y="1966901"/>
            <a:ext cx="3659485" cy="2058461"/>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1467" y="4297174"/>
            <a:ext cx="3481889" cy="1958563"/>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842" y="4341147"/>
            <a:ext cx="3703896" cy="2083442"/>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5831" y="802942"/>
            <a:ext cx="856994" cy="963745"/>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9"/>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n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861" y="1566181"/>
            <a:ext cx="3528576" cy="2646432"/>
          </a:xfrm>
          <a:prstGeom prst="rect">
            <a:avLst/>
          </a:prstGeom>
        </p:spPr>
      </p:pic>
    </p:spTree>
    <p:extLst>
      <p:ext uri="{BB962C8B-B14F-4D97-AF65-F5344CB8AC3E}">
        <p14:creationId xmlns:p14="http://schemas.microsoft.com/office/powerpoint/2010/main" val="3809153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5002" y="1116109"/>
            <a:ext cx="3705109" cy="2084124"/>
          </a:xfrm>
          <a:prstGeom prst="rect">
            <a:avLst/>
          </a:prstGeom>
        </p:spPr>
      </p:pic>
      <p:sp>
        <p:nvSpPr>
          <p:cNvPr id="2" name="Título 1"/>
          <p:cNvSpPr>
            <a:spLocks noGrp="1"/>
          </p:cNvSpPr>
          <p:nvPr>
            <p:ph type="title"/>
          </p:nvPr>
        </p:nvSpPr>
        <p:spPr>
          <a:xfrm>
            <a:off x="838200" y="365125"/>
            <a:ext cx="6547338" cy="661817"/>
          </a:xfrm>
        </p:spPr>
        <p:txBody>
          <a:bodyPr>
            <a:normAutofit fontScale="90000"/>
          </a:bodyPr>
          <a:lstStyle/>
          <a:p>
            <a:r>
              <a:rPr kumimoji="0" lang="es-MX" b="1" i="1" u="none" strike="noStrike" cap="none" normalizeH="0" baseline="0" dirty="0" smtClean="0">
                <a:ln>
                  <a:noFill/>
                </a:ln>
                <a:solidFill>
                  <a:schemeClr val="tx1"/>
                </a:solidFill>
                <a:effectLst/>
                <a:ea typeface="Times New Roman" pitchFamily="18" charset="0"/>
                <a:cs typeface="Arial" pitchFamily="34" charset="0"/>
              </a:rPr>
              <a:t>Hostigamiento y captura</a:t>
            </a:r>
            <a:endParaRPr lang="es-MX"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6" y="1116109"/>
            <a:ext cx="2867596" cy="161302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726" y="2382367"/>
            <a:ext cx="3367486" cy="1894211"/>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868" y="2818653"/>
            <a:ext cx="2467415" cy="3289887"/>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5294" y="4077861"/>
            <a:ext cx="3405868" cy="2554402"/>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9110" y="1317986"/>
            <a:ext cx="3239450" cy="1822191"/>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5880" y="2748163"/>
            <a:ext cx="3648746" cy="2052420"/>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8173" y="4338991"/>
            <a:ext cx="3722037" cy="2093646"/>
          </a:xfrm>
          <a:prstGeom prst="rect">
            <a:avLst/>
          </a:prstGeom>
        </p:spPr>
      </p:pic>
      <p:pic>
        <p:nvPicPr>
          <p:cNvPr id="13"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5831" y="197636"/>
            <a:ext cx="856994" cy="963745"/>
          </a:xfrm>
          <a:prstGeom prst="rect">
            <a:avLst/>
          </a:prstGeom>
        </p:spPr>
      </p:pic>
      <p:pic>
        <p:nvPicPr>
          <p:cNvPr id="14" name="Imagen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12"/>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94530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305" y="418206"/>
            <a:ext cx="3525056" cy="2647929"/>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882" y="780135"/>
            <a:ext cx="4064000" cy="228600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9047" y="780135"/>
            <a:ext cx="3116687" cy="2337515"/>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17" y="3538470"/>
            <a:ext cx="3488744" cy="2616558"/>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4234" y="3433933"/>
            <a:ext cx="3719295" cy="2825631"/>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7126" y="3538470"/>
            <a:ext cx="3408608" cy="2556456"/>
          </a:xfrm>
          <a:prstGeom prst="rect">
            <a:avLst/>
          </a:prstGeom>
        </p:spPr>
      </p:pic>
    </p:spTree>
    <p:extLst>
      <p:ext uri="{BB962C8B-B14F-4D97-AF65-F5344CB8AC3E}">
        <p14:creationId xmlns:p14="http://schemas.microsoft.com/office/powerpoint/2010/main" val="130799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2521" y="2847221"/>
            <a:ext cx="3022550" cy="3399051"/>
          </a:xfrm>
          <a:prstGeom prst="rect">
            <a:avLst/>
          </a:prstGeom>
        </p:spPr>
      </p:pic>
      <p:sp>
        <p:nvSpPr>
          <p:cNvPr id="4" name="Marcador de contenido 2"/>
          <p:cNvSpPr>
            <a:spLocks noGrp="1"/>
          </p:cNvSpPr>
          <p:nvPr>
            <p:ph idx="1"/>
          </p:nvPr>
        </p:nvSpPr>
        <p:spPr>
          <a:xfrm>
            <a:off x="668707" y="838010"/>
            <a:ext cx="10881261" cy="2557454"/>
          </a:xfrm>
        </p:spPr>
        <p:txBody>
          <a:bodyPr/>
          <a:lstStyle/>
          <a:p>
            <a:pPr marL="0" indent="0" algn="just">
              <a:buNone/>
            </a:pPr>
            <a:r>
              <a:rPr lang="es-MX" sz="2400" b="1" dirty="0">
                <a:solidFill>
                  <a:schemeClr val="tx1"/>
                </a:solidFill>
              </a:rPr>
              <a:t>Control de Fauna Nociva de las </a:t>
            </a:r>
            <a:r>
              <a:rPr lang="es-MX" sz="2400" b="1" dirty="0" smtClean="0">
                <a:solidFill>
                  <a:schemeClr val="tx1"/>
                </a:solidFill>
              </a:rPr>
              <a:t>Californias en conjunto </a:t>
            </a:r>
            <a:r>
              <a:rPr lang="es-MX" sz="2400" b="1" dirty="0" smtClean="0">
                <a:solidFill>
                  <a:schemeClr val="tx1"/>
                </a:solidFill>
              </a:rPr>
              <a:t>con </a:t>
            </a:r>
            <a:r>
              <a:rPr lang="es-MX" sz="2400" b="1" dirty="0" err="1" smtClean="0">
                <a:solidFill>
                  <a:schemeClr val="tx1"/>
                </a:solidFill>
              </a:rPr>
              <a:t>Falcon</a:t>
            </a:r>
            <a:r>
              <a:rPr lang="es-MX" sz="2400" b="1" dirty="0" smtClean="0">
                <a:solidFill>
                  <a:schemeClr val="tx1"/>
                </a:solidFill>
              </a:rPr>
              <a:t> Control son empresas comprometidas </a:t>
            </a:r>
            <a:r>
              <a:rPr lang="es-MX" sz="2400" b="1" dirty="0">
                <a:solidFill>
                  <a:schemeClr val="tx1"/>
                </a:solidFill>
              </a:rPr>
              <a:t>y </a:t>
            </a:r>
            <a:r>
              <a:rPr lang="es-MX" sz="2400" b="1" dirty="0" smtClean="0">
                <a:solidFill>
                  <a:schemeClr val="tx1"/>
                </a:solidFill>
              </a:rPr>
              <a:t>amigables </a:t>
            </a:r>
            <a:r>
              <a:rPr lang="es-MX" sz="2400" b="1" dirty="0">
                <a:solidFill>
                  <a:schemeClr val="tx1"/>
                </a:solidFill>
              </a:rPr>
              <a:t>con el ambiente ya que además de contar con personal capacitado en el manejo de fauna y vida silvestre, implementa dentro de sus acciones actividades que son amables (no perjudiciales) con el ambiente, buscando siempre mantener un equilibrio y un manejo sustentable de las actividades que ella misma desempeña.</a:t>
            </a:r>
          </a:p>
          <a:p>
            <a:endParaRPr lang="es-MX" dirty="0" smtClean="0"/>
          </a:p>
          <a:p>
            <a:endParaRPr lang="es-MX"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173" y="2847221"/>
            <a:ext cx="3333475" cy="3399051"/>
          </a:xfrm>
          <a:prstGeom prst="ellipse">
            <a:avLst/>
          </a:prstGeom>
          <a:blipFill>
            <a:blip r:embed="rId4"/>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1283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CuadroTexto 4"/>
          <p:cNvSpPr txBox="1"/>
          <p:nvPr/>
        </p:nvSpPr>
        <p:spPr>
          <a:xfrm>
            <a:off x="7568424" y="3742013"/>
            <a:ext cx="3165230" cy="707886"/>
          </a:xfrm>
          <a:prstGeom prst="rect">
            <a:avLst/>
          </a:prstGeom>
          <a:noFill/>
        </p:spPr>
        <p:txBody>
          <a:bodyPr wrap="square" rtlCol="0">
            <a:spAutoFit/>
          </a:bodyPr>
          <a:lstStyle/>
          <a:p>
            <a:pPr algn="ctr"/>
            <a:r>
              <a:rPr lang="es-MX" sz="4000" b="1" dirty="0" smtClean="0"/>
              <a:t>Gracias</a:t>
            </a:r>
            <a:r>
              <a:rPr lang="es-MX" sz="4000" dirty="0" smtClean="0"/>
              <a:t> </a:t>
            </a:r>
            <a:endParaRPr lang="es-MX" sz="4000" dirty="0"/>
          </a:p>
        </p:txBody>
      </p:sp>
      <p:sp>
        <p:nvSpPr>
          <p:cNvPr id="7" name="CuadroTexto 6"/>
          <p:cNvSpPr txBox="1"/>
          <p:nvPr/>
        </p:nvSpPr>
        <p:spPr>
          <a:xfrm>
            <a:off x="7216725" y="1083212"/>
            <a:ext cx="4009293" cy="646331"/>
          </a:xfrm>
          <a:prstGeom prst="rect">
            <a:avLst/>
          </a:prstGeom>
          <a:noFill/>
        </p:spPr>
        <p:txBody>
          <a:bodyPr wrap="square" rtlCol="0">
            <a:spAutoFit/>
          </a:bodyPr>
          <a:lstStyle/>
          <a:p>
            <a:pPr algn="ctr"/>
            <a:r>
              <a:rPr lang="es-MX" b="1" dirty="0" smtClean="0"/>
              <a:t>Por un manejo integral y una conservación del ambiente.</a:t>
            </a:r>
            <a:endParaRPr lang="es-MX" b="1" dirty="0"/>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150" y="2228446"/>
            <a:ext cx="3321305" cy="373502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45" y="360935"/>
            <a:ext cx="3662963" cy="3735021"/>
          </a:xfrm>
          <a:prstGeom prst="ellipse">
            <a:avLst/>
          </a:prstGeom>
          <a:blipFill>
            <a:blip r:embed="rId5"/>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6032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147549" y="1671514"/>
            <a:ext cx="11916852" cy="2042357"/>
          </a:xfrm>
        </p:spPr>
        <p:txBody>
          <a:bodyPr>
            <a:normAutofit fontScale="92500" lnSpcReduction="10000"/>
          </a:bodyPr>
          <a:lstStyle/>
          <a:p>
            <a:pPr marL="0" indent="0" algn="just">
              <a:buNone/>
            </a:pPr>
            <a:r>
              <a:rPr lang="es-ES_tradnl" dirty="0"/>
              <a:t>Pero no fue sino hasta que en el año de 1903 cuando los hermanos Wright lograron realizar el primer vuelo motorizado, consiguiendo así uno de los mayores logros para el hombre abriendo la posibilidad de un nuevo medio de transporte y comunicación, sin embargo, </a:t>
            </a:r>
            <a:r>
              <a:rPr lang="es-MX" dirty="0"/>
              <a:t>en ningún momento se consideraron los riesgos que representaba la fauna para tal actividad, lo cual se vio reflejado tan solo dos años después cuando fue reportado el primer impacto de un aeroplano con fauna. </a:t>
            </a:r>
            <a:endParaRPr lang="es-MX" dirty="0">
              <a:latin typeface="Arial" panose="020B0604020202020204" pitchFamily="34" charset="0"/>
              <a:cs typeface="Arial" panose="020B0604020202020204" pitchFamily="34" charset="0"/>
            </a:endParaRPr>
          </a:p>
          <a:p>
            <a:pPr algn="just"/>
            <a:endParaRPr lang="es-MX" dirty="0"/>
          </a:p>
        </p:txBody>
      </p:sp>
      <p:grpSp>
        <p:nvGrpSpPr>
          <p:cNvPr id="7" name="Grupo 6"/>
          <p:cNvGrpSpPr/>
          <p:nvPr/>
        </p:nvGrpSpPr>
        <p:grpSpPr>
          <a:xfrm>
            <a:off x="2025611" y="3713871"/>
            <a:ext cx="8160728" cy="2548206"/>
            <a:chOff x="1931831" y="4136530"/>
            <a:chExt cx="8160728" cy="2548206"/>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8826" y="4136530"/>
              <a:ext cx="4163733" cy="2548205"/>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831" y="4136531"/>
              <a:ext cx="3996996" cy="2548205"/>
            </a:xfrm>
            <a:prstGeom prst="rect">
              <a:avLst/>
            </a:prstGeom>
          </p:spPr>
        </p:pic>
      </p:gr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54" y="163728"/>
            <a:ext cx="1478696" cy="1507785"/>
          </a:xfrm>
          <a:prstGeom prst="ellipse">
            <a:avLst/>
          </a:prstGeom>
          <a:blipFill>
            <a:blip r:embed="rId5"/>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7797" y="209134"/>
            <a:ext cx="1300395" cy="1462379"/>
          </a:xfrm>
          <a:prstGeom prst="rect">
            <a:avLst/>
          </a:prstGeom>
        </p:spPr>
      </p:pic>
    </p:spTree>
    <p:extLst>
      <p:ext uri="{BB962C8B-B14F-4D97-AF65-F5344CB8AC3E}">
        <p14:creationId xmlns:p14="http://schemas.microsoft.com/office/powerpoint/2010/main" val="2318495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5831" y="802942"/>
            <a:ext cx="856994" cy="963745"/>
          </a:xfrm>
          <a:prstGeom prst="rect">
            <a:avLst/>
          </a:prstGeom>
        </p:spPr>
      </p:pic>
      <p:sp>
        <p:nvSpPr>
          <p:cNvPr id="4" name="Marcador de contenido 2"/>
          <p:cNvSpPr>
            <a:spLocks noGrp="1"/>
          </p:cNvSpPr>
          <p:nvPr>
            <p:ph sz="half" idx="1"/>
          </p:nvPr>
        </p:nvSpPr>
        <p:spPr>
          <a:xfrm>
            <a:off x="309489" y="703780"/>
            <a:ext cx="10044332" cy="2034861"/>
          </a:xfrm>
        </p:spPr>
        <p:txBody>
          <a:bodyPr>
            <a:normAutofit fontScale="92500" lnSpcReduction="10000"/>
          </a:bodyPr>
          <a:lstStyle/>
          <a:p>
            <a:pPr marL="0" indent="0" algn="just">
              <a:buNone/>
            </a:pPr>
            <a:r>
              <a:rPr lang="es-MX" dirty="0"/>
              <a:t>F</a:t>
            </a:r>
            <a:r>
              <a:rPr lang="es-MX" dirty="0" smtClean="0"/>
              <a:t>actores </a:t>
            </a:r>
            <a:r>
              <a:rPr lang="es-MX" dirty="0"/>
              <a:t>como adaptación de las poblaciones animales a nuevos hábitat producto de la modificación y fragmentación de los mismos, la innovación tecnológica de las aeronaves y el aumento en el número de operaciones efecto de una demanda de un medio de comunicación más eficiente, han tenido como resultado el aumento del número de impactos de aeronaves con fauna</a:t>
            </a:r>
            <a:r>
              <a:rPr lang="es-MX" dirty="0" smtClean="0"/>
              <a:t>.</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89" y="2738642"/>
            <a:ext cx="3037783" cy="2241322"/>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150" y="2351233"/>
            <a:ext cx="3300854" cy="2178564"/>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4263" y="3810296"/>
            <a:ext cx="3119116" cy="2339336"/>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2835" y="3967718"/>
            <a:ext cx="3084675" cy="2313506"/>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8"/>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0713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sz="half" idx="1"/>
          </p:nvPr>
        </p:nvSpPr>
        <p:spPr>
          <a:xfrm>
            <a:off x="778676" y="2175886"/>
            <a:ext cx="10856889" cy="2241369"/>
          </a:xfrm>
        </p:spPr>
        <p:txBody>
          <a:bodyPr>
            <a:normAutofit/>
          </a:bodyPr>
          <a:lstStyle/>
          <a:p>
            <a:pPr marL="0" indent="0" algn="just">
              <a:buNone/>
            </a:pPr>
            <a:r>
              <a:rPr lang="es-MX" dirty="0"/>
              <a:t>C</a:t>
            </a:r>
            <a:r>
              <a:rPr lang="es-MX" dirty="0" smtClean="0"/>
              <a:t>omo </a:t>
            </a:r>
            <a:r>
              <a:rPr lang="es-MX" dirty="0"/>
              <a:t>atención a </a:t>
            </a:r>
            <a:r>
              <a:rPr lang="es-MX" dirty="0" smtClean="0"/>
              <a:t>dicha problemática, </a:t>
            </a:r>
            <a:r>
              <a:rPr lang="es-MX" dirty="0"/>
              <a:t>resulta necesario realizar un profundo y constante análisis de los riesgos generados por la presencia de fauna dentro de cada aeródromo, así como también su área de influencia, ya que las condiciones ecológicas de los sitios y las poblaciones mismas se encuentran en constante evolución.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603" y="386399"/>
            <a:ext cx="1478696" cy="1507785"/>
          </a:xfrm>
          <a:prstGeom prst="ellipse">
            <a:avLst/>
          </a:prstGeom>
          <a:blipFill>
            <a:blip r:embed="rId3"/>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7581" y="336630"/>
            <a:ext cx="1385028" cy="1557554"/>
          </a:xfrm>
          <a:prstGeom prst="rect">
            <a:avLst/>
          </a:prstGeom>
        </p:spPr>
      </p:pic>
    </p:spTree>
    <p:extLst>
      <p:ext uri="{BB962C8B-B14F-4D97-AF65-F5344CB8AC3E}">
        <p14:creationId xmlns:p14="http://schemas.microsoft.com/office/powerpoint/2010/main" val="2149064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256" y="2628329"/>
            <a:ext cx="3936734" cy="2214413"/>
          </a:xfrm>
          <a:prstGeom prst="rect">
            <a:avLst/>
          </a:prstGeom>
        </p:spPr>
      </p:pic>
      <p:sp>
        <p:nvSpPr>
          <p:cNvPr id="4" name="Título 1"/>
          <p:cNvSpPr>
            <a:spLocks noGrp="1"/>
          </p:cNvSpPr>
          <p:nvPr>
            <p:ph type="title"/>
          </p:nvPr>
        </p:nvSpPr>
        <p:spPr>
          <a:xfrm>
            <a:off x="1097280" y="286603"/>
            <a:ext cx="4037428" cy="1450757"/>
          </a:xfrm>
        </p:spPr>
        <p:txBody>
          <a:bodyPr/>
          <a:lstStyle/>
          <a:p>
            <a:r>
              <a:rPr lang="es-MX" b="1" dirty="0"/>
              <a:t>Control de fauna</a:t>
            </a:r>
            <a:endParaRPr lang="es-MX" dirty="0"/>
          </a:p>
        </p:txBody>
      </p:sp>
      <p:sp>
        <p:nvSpPr>
          <p:cNvPr id="5" name="Marcador de contenido 2"/>
          <p:cNvSpPr>
            <a:spLocks noGrp="1"/>
          </p:cNvSpPr>
          <p:nvPr>
            <p:ph sz="half" idx="1"/>
          </p:nvPr>
        </p:nvSpPr>
        <p:spPr>
          <a:xfrm>
            <a:off x="190806" y="1508612"/>
            <a:ext cx="5375181" cy="4456090"/>
          </a:xfrm>
        </p:spPr>
        <p:txBody>
          <a:bodyPr>
            <a:normAutofit fontScale="77500" lnSpcReduction="20000"/>
          </a:bodyPr>
          <a:lstStyle/>
          <a:p>
            <a:pPr marL="0" indent="0" algn="just">
              <a:buNone/>
            </a:pPr>
            <a:r>
              <a:rPr lang="es-MX" dirty="0"/>
              <a:t>Todas </a:t>
            </a:r>
            <a:r>
              <a:rPr lang="es-MX" dirty="0">
                <a:solidFill>
                  <a:srgbClr val="FF6600"/>
                </a:solidFill>
              </a:rPr>
              <a:t>aquellas </a:t>
            </a:r>
            <a:r>
              <a:rPr lang="es-MX" b="1" dirty="0">
                <a:solidFill>
                  <a:srgbClr val="FF6600"/>
                </a:solidFill>
              </a:rPr>
              <a:t>actuaciones destinadas a canalizar el comportamiento de las distintas especies</a:t>
            </a:r>
            <a:r>
              <a:rPr lang="es-MX" dirty="0"/>
              <a:t>, de forma que la organización de las comunidades animales y su actividad natural sea compatible con las funciones de un territorio determinado, en este caso los</a:t>
            </a:r>
            <a:r>
              <a:rPr lang="es-MX" i="1" dirty="0"/>
              <a:t> </a:t>
            </a:r>
            <a:r>
              <a:rPr lang="es-MX" dirty="0"/>
              <a:t>aeropuertos. </a:t>
            </a:r>
            <a:endParaRPr lang="es-MX" dirty="0" smtClean="0"/>
          </a:p>
          <a:p>
            <a:pPr marL="0" indent="0" algn="just">
              <a:buNone/>
            </a:pPr>
            <a:endParaRPr lang="es-MX" dirty="0"/>
          </a:p>
          <a:p>
            <a:pPr marL="0" indent="0" algn="just">
              <a:buNone/>
            </a:pPr>
            <a:r>
              <a:rPr lang="es-MX" dirty="0" smtClean="0"/>
              <a:t>Dichas </a:t>
            </a:r>
            <a:r>
              <a:rPr lang="es-MX" dirty="0"/>
              <a:t>acciones son orientadas hacia la </a:t>
            </a:r>
            <a:r>
              <a:rPr lang="es-MX" b="1" dirty="0">
                <a:solidFill>
                  <a:srgbClr val="FF6600"/>
                </a:solidFill>
              </a:rPr>
              <a:t>obtención de las condiciones de seguridad necesarias</a:t>
            </a:r>
            <a:r>
              <a:rPr lang="es-MX" dirty="0">
                <a:solidFill>
                  <a:srgbClr val="FF6600"/>
                </a:solidFill>
              </a:rPr>
              <a:t> </a:t>
            </a:r>
            <a:r>
              <a:rPr lang="es-MX" dirty="0"/>
              <a:t>para el tráfico aéreo, teniendo como carácter secundario la </a:t>
            </a:r>
            <a:r>
              <a:rPr lang="es-MX" b="1" dirty="0">
                <a:solidFill>
                  <a:srgbClr val="FF6600"/>
                </a:solidFill>
              </a:rPr>
              <a:t>protección y conservación de las comunidades silvestres</a:t>
            </a:r>
            <a:r>
              <a:rPr lang="es-MX" dirty="0"/>
              <a:t>, buscando que la obtención de los intereses no provoquen una agresión innecesaria o irreversible para el patrimonio natural.</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6053" y="661479"/>
            <a:ext cx="2768627" cy="207647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0742" y="1609562"/>
            <a:ext cx="2716713" cy="2037535"/>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1187" y="3445415"/>
            <a:ext cx="2740072" cy="2055054"/>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057" y="4472942"/>
            <a:ext cx="2543329" cy="1907497"/>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5831" y="622636"/>
            <a:ext cx="856994" cy="963745"/>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39864" y="79485"/>
            <a:ext cx="793545" cy="809156"/>
          </a:xfrm>
          <a:prstGeom prst="ellipse">
            <a:avLst/>
          </a:prstGeom>
          <a:blipFill>
            <a:blip r:embed="rId9"/>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1130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995838" y="-63802"/>
            <a:ext cx="2394476" cy="1450757"/>
          </a:xfrm>
        </p:spPr>
        <p:txBody>
          <a:bodyPr/>
          <a:lstStyle/>
          <a:p>
            <a:r>
              <a:rPr lang="es-MX" b="1" dirty="0" smtClean="0"/>
              <a:t>Métodos </a:t>
            </a:r>
            <a:endParaRPr lang="es-MX" b="1" dirty="0"/>
          </a:p>
        </p:txBody>
      </p:sp>
      <p:sp>
        <p:nvSpPr>
          <p:cNvPr id="5" name="CuadroTexto 4"/>
          <p:cNvSpPr txBox="1"/>
          <p:nvPr/>
        </p:nvSpPr>
        <p:spPr>
          <a:xfrm>
            <a:off x="798889" y="942525"/>
            <a:ext cx="10849160" cy="1323439"/>
          </a:xfrm>
          <a:prstGeom prst="rect">
            <a:avLst/>
          </a:prstGeom>
          <a:noFill/>
        </p:spPr>
        <p:txBody>
          <a:bodyPr wrap="square" rtlCol="0">
            <a:spAutoFit/>
          </a:bodyPr>
          <a:lstStyle/>
          <a:p>
            <a:pPr algn="just"/>
            <a:r>
              <a:rPr lang="es-MX" sz="2000" b="1" dirty="0" smtClean="0"/>
              <a:t>Monitoreo de fauna</a:t>
            </a:r>
            <a:r>
              <a:rPr lang="es-MX" sz="2000" dirty="0" smtClean="0"/>
              <a:t>: </a:t>
            </a:r>
          </a:p>
          <a:p>
            <a:pPr algn="just"/>
            <a:r>
              <a:rPr lang="es-MX" sz="2000" dirty="0" smtClean="0"/>
              <a:t>Recorridos en vehículo y/o a pie en horarios de mayor actividad de la fauna (matutino, vespertino y/o nocturno). Éstos son efectuados por las distintas zonas del aeropuerto (camino perimetral, calles de rodaje, plataformas e instalaciones de apoyo). </a:t>
            </a:r>
            <a:endParaRPr lang="es-MX" sz="20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2563" y="4216785"/>
            <a:ext cx="3670104" cy="2064434"/>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865" y="2401843"/>
            <a:ext cx="3043311" cy="2282484"/>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6152" y="2180321"/>
            <a:ext cx="3113648" cy="2335236"/>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3398" y="2099810"/>
            <a:ext cx="3301053" cy="2475790"/>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9999" y="4330123"/>
            <a:ext cx="2848708" cy="2136531"/>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5831" y="236268"/>
            <a:ext cx="856994" cy="963745"/>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5469" y="285549"/>
            <a:ext cx="793545" cy="809156"/>
          </a:xfrm>
          <a:prstGeom prst="ellipse">
            <a:avLst/>
          </a:prstGeom>
          <a:blipFill>
            <a:blip r:embed="rId9"/>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43943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631374" y="1754164"/>
            <a:ext cx="3729590" cy="2428238"/>
          </a:xfrm>
          <a:prstGeom prst="rect">
            <a:avLst/>
          </a:prstGeom>
        </p:spPr>
      </p:pic>
      <p:pic>
        <p:nvPicPr>
          <p:cNvPr id="4"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51" y="1006002"/>
            <a:ext cx="4164350" cy="2425528"/>
          </a:xfrm>
          <a:prstGeom prst="rect">
            <a:avLst/>
          </a:prstGeom>
        </p:spPr>
      </p:pic>
      <p:pic>
        <p:nvPicPr>
          <p:cNvPr id="6"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796" y="3711896"/>
            <a:ext cx="3587260" cy="2819201"/>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9492" y="4168078"/>
            <a:ext cx="3268622" cy="2451466"/>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8510" y="542755"/>
            <a:ext cx="3470032" cy="2602524"/>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7317" y="2237936"/>
            <a:ext cx="3251200" cy="2438400"/>
          </a:xfrm>
          <a:prstGeom prst="rect">
            <a:avLst/>
          </a:prstGeom>
        </p:spPr>
      </p:pic>
      <p:sp>
        <p:nvSpPr>
          <p:cNvPr id="11" name="Rectángulo 10"/>
          <p:cNvSpPr/>
          <p:nvPr/>
        </p:nvSpPr>
        <p:spPr>
          <a:xfrm>
            <a:off x="746042" y="353190"/>
            <a:ext cx="4022768" cy="646331"/>
          </a:xfrm>
          <a:prstGeom prst="rect">
            <a:avLst/>
          </a:prstGeom>
        </p:spPr>
        <p:txBody>
          <a:bodyPr wrap="none">
            <a:spAutoFit/>
          </a:bodyPr>
          <a:lstStyle/>
          <a:p>
            <a:r>
              <a:rPr lang="es-MX" sz="3600" b="1" dirty="0" smtClean="0"/>
              <a:t>Monitoreo de fauna</a:t>
            </a:r>
            <a:endParaRPr lang="es-MX" sz="3600" dirty="0"/>
          </a:p>
        </p:txBody>
      </p:sp>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5831" y="802942"/>
            <a:ext cx="856994" cy="963745"/>
          </a:xfrm>
          <a:prstGeom prst="rect">
            <a:avLst/>
          </a:prstGeom>
        </p:spPr>
      </p:pic>
      <p:pic>
        <p:nvPicPr>
          <p:cNvPr id="16" name="Imagen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10"/>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56360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95422" y="-8825"/>
            <a:ext cx="7399606" cy="1450757"/>
          </a:xfrm>
        </p:spPr>
        <p:txBody>
          <a:bodyPr/>
          <a:lstStyle/>
          <a:p>
            <a:pPr algn="just"/>
            <a:r>
              <a:rPr lang="es-MX" b="1" dirty="0" smtClean="0"/>
              <a:t>Detección y registro de rastros por presencia de fauna </a:t>
            </a:r>
            <a:endParaRPr lang="es-MX" b="1"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177" y="1312688"/>
            <a:ext cx="3130879" cy="2348159"/>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366" y="2194560"/>
            <a:ext cx="2981048" cy="2235786"/>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8988" y="4224114"/>
            <a:ext cx="3048708" cy="2286531"/>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0562" y="4272301"/>
            <a:ext cx="2736892" cy="2052669"/>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5621" y="3660847"/>
            <a:ext cx="2115806" cy="2821075"/>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4228" y="1026048"/>
            <a:ext cx="1991723" cy="3533143"/>
          </a:xfrm>
          <a:prstGeom prst="rect">
            <a:avLst/>
          </a:prstGeom>
        </p:spPr>
      </p:pic>
      <p:pic>
        <p:nvPicPr>
          <p:cNvPr id="13" name="Imagen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5831" y="802942"/>
            <a:ext cx="856994" cy="963745"/>
          </a:xfrm>
          <a:prstGeom prst="rect">
            <a:avLst/>
          </a:prstGeom>
        </p:spPr>
      </p:pic>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9864" y="259791"/>
            <a:ext cx="793545" cy="809156"/>
          </a:xfrm>
          <a:prstGeom prst="ellipse">
            <a:avLst/>
          </a:prstGeom>
          <a:blipFill>
            <a:blip r:embed="rId10"/>
            <a:tile tx="0" ty="0" sx="100000" sy="100000" flip="none" algn="tl"/>
          </a:blipFill>
          <a:ln w="63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0273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927D94646DC549B7465903FE9FE1A3" ma:contentTypeVersion="118" ma:contentTypeDescription="Create a new document." ma:contentTypeScope="" ma:versionID="b7dfd1b413e7d33dabde76de4b79de8f">
  <xsd:schema xmlns:xsd="http://www.w3.org/2001/XMLSchema" xmlns:xs="http://www.w3.org/2001/XMLSchema" xmlns:p="http://schemas.microsoft.com/office/2006/metadata/properties" xmlns:ns1="101a94fc-4fb7-49fc-ab36-dbb3e9e3ccdb" xmlns:ns2="http://schemas.microsoft.com/sharepoint/v3" targetNamespace="http://schemas.microsoft.com/office/2006/metadata/properties" ma:root="true" ma:fieldsID="c9f0411c7a8c78232c53993795c6232c" ns1:_="" ns2:_="">
    <xsd:import namespace="101a94fc-4fb7-49fc-ab36-dbb3e9e3ccdb"/>
    <xsd:import namespace="http://schemas.microsoft.com/sharepoint/v3"/>
    <xsd:element name="properties">
      <xsd:complexType>
        <xsd:sequence>
          <xsd:element name="documentManagement">
            <xsd:complexType>
              <xsd:all>
                <xsd:element ref="ns1:a" minOccurs="0"/>
                <xsd:element ref="ns1:Category" minOccurs="0"/>
                <xsd:element ref="ns1:CategoryOrder" minOccurs="0"/>
                <xsd:element ref="ns1:LongTitle" minOccurs="0"/>
                <xsd:element ref="ns1:Language" minOccurs="0"/>
                <xsd:element ref="ns1:aaa" minOccurs="0"/>
                <xsd:element ref="ns1:Revised" minOccurs="0"/>
                <xsd:element ref="ns1:Presenter" minOccurs="0"/>
                <xsd:element ref="ns1:DocumentName" minOccurs="0"/>
                <xsd:element ref="ns1:Title1" minOccurs="0"/>
                <xsd:element ref="ns1:Title2" minOccurs="0"/>
                <xsd:element ref="ns1:acro" minOccurs="0"/>
                <xsd:element ref="ns1:cat" minOccurs="0"/>
                <xsd:element ref="ns1:ArchivedDocumentsProperties" minOccurs="0"/>
                <xsd:element ref="ns2:PublishingStartDate" minOccurs="0"/>
                <xsd:element ref="ns2:PublishingExpirationDate" minOccurs="0"/>
                <xsd:element ref="ns1:Category_x003a_TypeEN" minOccurs="0"/>
                <xsd:element ref="ns1:Category_x003a_TypeES" minOccurs="0"/>
                <xsd:element ref="ns1:ArchivedDocumentsProperties_x003a_Acronym" minOccurs="0"/>
                <xsd:element ref="ns1:ArchivedDocumentsProperties_x003a_DocumentsOrder" minOccurs="0"/>
                <xsd:element ref="ns1:ArchivedDocumentsProperties_x003a_Category" minOccurs="0"/>
                <xsd:element ref="ns1:ArchivedDocumentsProperties_x003a_Presenter" minOccurs="0"/>
                <xsd:element ref="ns1:ArchivedDocumentsProperties_x003a_Language" minOccurs="0"/>
                <xsd:element ref="ns1:ArchivedDocumentsProperties_x003a_DocumentTitle" minOccurs="0"/>
                <xsd:element ref="ns1:ArchivedDocumentsProperties_x003a_DocumentTitle1" minOccurs="0"/>
                <xsd:element ref="ns1:ArchivedDocumentsProperties_x003a_DocumentTitle2" minOccurs="0"/>
                <xsd:element ref="ns1:ArchivedDocumentsProperties_x003a_ONLY" minOccurs="0"/>
                <xsd:element ref="ns1:ArchivedDocumentsProperties_x003a_Revis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94fc-4fb7-49fc-ab36-dbb3e9e3ccdb" elementFormDefault="qualified">
    <xsd:import namespace="http://schemas.microsoft.com/office/2006/documentManagement/types"/>
    <xsd:import namespace="http://schemas.microsoft.com/office/infopath/2007/PartnerControls"/>
    <xsd:element name="a" ma:index="0" nillable="true" ma:displayName="Acronym" ma:list="{1045e265-1928-4c45-849a-69ddabc67e10}" ma:internalName="a" ma:readOnly="false" ma:showField="Title">
      <xsd:simpleType>
        <xsd:restriction base="dms:Lookup"/>
      </xsd:simpleType>
    </xsd:element>
    <xsd:element name="Category" ma:index="3" nillable="true" ma:displayName="Category" ma:list="{c1012ec3-5fa7-4630-b0f2-9937f3c48b2b}" ma:internalName="Category" ma:showField="Title">
      <xsd:simpleType>
        <xsd:restriction base="dms:Lookup"/>
      </xsd:simpleType>
    </xsd:element>
    <xsd:element name="CategoryOrder" ma:index="4" nillable="true" ma:displayName="CategoryOrder" ma:description="Group by Category: Day, Session" ma:internalName="CategoryOrder">
      <xsd:simpleType>
        <xsd:restriction base="dms:Text">
          <xsd:maxLength value="255"/>
        </xsd:restriction>
      </xsd:simpleType>
    </xsd:element>
    <xsd:element name="LongTitle" ma:index="5" nillable="true" ma:displayName="Title" ma:internalName="LongTitle">
      <xsd:simpleType>
        <xsd:restriction base="dms:Text">
          <xsd:maxLength value="255"/>
        </xsd:restriction>
      </xsd:simpleType>
    </xsd:element>
    <xsd:element name="Language" ma:index="6" nillable="true" ma:displayName="Language" ma:description="Document's Language" ma:format="RadioButtons" ma:internalName="Language">
      <xsd:simpleType>
        <xsd:restriction base="dms:Choice">
          <xsd:enumeration value="English"/>
          <xsd:enumeration value="Spanish"/>
          <xsd:enumeration value="Bilingual"/>
          <xsd:enumeration value="Other"/>
        </xsd:restriction>
      </xsd:simpleType>
    </xsd:element>
    <xsd:element name="aaa" ma:index="7" nillable="true" ma:displayName="Only" ma:default="0" ma:internalName="aaa">
      <xsd:simpleType>
        <xsd:restriction base="dms:Boolean"/>
      </xsd:simpleType>
    </xsd:element>
    <xsd:element name="Revised" ma:index="8" nillable="true" ma:displayName="Revised" ma:default="0" ma:internalName="Revised">
      <xsd:simpleType>
        <xsd:restriction base="dms:Boolean"/>
      </xsd:simpleType>
    </xsd:element>
    <xsd:element name="Presenter" ma:index="9" nillable="true" ma:displayName="Presenter" ma:internalName="Presenter">
      <xsd:simpleType>
        <xsd:restriction base="dms:Text">
          <xsd:maxLength value="255"/>
        </xsd:restriction>
      </xsd:simpleType>
    </xsd:element>
    <xsd:element name="DocumentName" ma:index="11" nillable="true" ma:displayName="DocumentName" ma:hidden="true" ma:internalName="DocumentName" ma:readOnly="false">
      <xsd:simpleType>
        <xsd:restriction base="dms:Text">
          <xsd:maxLength value="255"/>
        </xsd:restriction>
      </xsd:simpleType>
    </xsd:element>
    <xsd:element name="Title1" ma:index="12" nillable="true" ma:displayName="Title1" ma:internalName="Title1">
      <xsd:simpleType>
        <xsd:restriction base="dms:Text">
          <xsd:maxLength value="255"/>
        </xsd:restriction>
      </xsd:simpleType>
    </xsd:element>
    <xsd:element name="Title2" ma:index="13" nillable="true" ma:displayName="Title2" ma:internalName="Title2">
      <xsd:simpleType>
        <xsd:restriction base="dms:Text">
          <xsd:maxLength value="255"/>
        </xsd:restriction>
      </xsd:simpleType>
    </xsd:element>
    <xsd:element name="acro" ma:index="14" nillable="true" ma:displayName="acro" ma:hidden="true" ma:internalName="acro" ma:readOnly="false">
      <xsd:simpleType>
        <xsd:restriction base="dms:Text">
          <xsd:maxLength value="255"/>
        </xsd:restriction>
      </xsd:simpleType>
    </xsd:element>
    <xsd:element name="cat" ma:index="15" nillable="true" ma:displayName="cat" ma:hidden="true" ma:internalName="cat" ma:readOnly="false">
      <xsd:simpleType>
        <xsd:restriction base="dms:Text">
          <xsd:maxLength value="255"/>
        </xsd:restriction>
      </xsd:simpleType>
    </xsd:element>
    <xsd:element name="ArchivedDocumentsProperties" ma:index="16" nillable="true" ma:displayName="ArchivedDocumentsProperties" ma:hidden="true" ma:list="{62446db8-06c7-4c5f-ab63-1825ec145873}" ma:internalName="ArchivedDocumentsProperties" ma:readOnly="false" ma:showField="Title">
      <xsd:simpleType>
        <xsd:restriction base="dms:Lookup"/>
      </xsd:simpleType>
    </xsd:element>
    <xsd:element name="Category_x003a_TypeEN" ma:index="21" nillable="true" ma:displayName="Category:TypeEN" ma:list="{c1012ec3-5fa7-4630-b0f2-9937f3c48b2b}" ma:internalName="Category_x003a_TypeEN" ma:readOnly="true" ma:showField="TypeEN" ma:web="332af589-c0a7-4731-b5e6-15e21b093457">
      <xsd:simpleType>
        <xsd:restriction base="dms:Lookup"/>
      </xsd:simpleType>
    </xsd:element>
    <xsd:element name="Category_x003a_TypeES" ma:index="22" nillable="true" ma:displayName="Category:TypeES" ma:list="{c1012ec3-5fa7-4630-b0f2-9937f3c48b2b}" ma:internalName="Category_x003a_TypeES" ma:readOnly="true" ma:showField="TypeES" ma:web="332af589-c0a7-4731-b5e6-15e21b093457">
      <xsd:simpleType>
        <xsd:restriction base="dms:Lookup"/>
      </xsd:simpleType>
    </xsd:element>
    <xsd:element name="ArchivedDocumentsProperties_x003a_Acronym" ma:index="24" nillable="true" ma:displayName="ArchivedDocumentsProperties:Acronym" ma:list="{62446db8-06c7-4c5f-ab63-1825ec145873}" ma:internalName="ArchivedDocumentsProperties_x003a_Acronym" ma:readOnly="true" ma:showField="Acronym" ma:web="332af589-c0a7-4731-b5e6-15e21b093457">
      <xsd:simpleType>
        <xsd:restriction base="dms:Lookup"/>
      </xsd:simpleType>
    </xsd:element>
    <xsd:element name="ArchivedDocumentsProperties_x003a_DocumentsOrder" ma:index="25" nillable="true" ma:displayName="ArchivedDocumentsProperties:DocumentsOrder" ma:list="{62446db8-06c7-4c5f-ab63-1825ec145873}" ma:internalName="ArchivedDocumentsProperties_x003a_DocumentsOrder" ma:readOnly="true" ma:showField="DocumentsOrder" ma:web="332af589-c0a7-4731-b5e6-15e21b093457">
      <xsd:simpleType>
        <xsd:restriction base="dms:Lookup"/>
      </xsd:simpleType>
    </xsd:element>
    <xsd:element name="ArchivedDocumentsProperties_x003a_Category" ma:index="26" nillable="true" ma:displayName="ArchivedDocumentsProperties:Category" ma:list="{62446db8-06c7-4c5f-ab63-1825ec145873}" ma:internalName="ArchivedDocumentsProperties_x003a_Category" ma:readOnly="true" ma:showField="Category" ma:web="332af589-c0a7-4731-b5e6-15e21b093457">
      <xsd:simpleType>
        <xsd:restriction base="dms:Lookup"/>
      </xsd:simpleType>
    </xsd:element>
    <xsd:element name="ArchivedDocumentsProperties_x003a_Presenter" ma:index="27" nillable="true" ma:displayName="ArchivedDocumentsProperties:Presenter" ma:list="{62446db8-06c7-4c5f-ab63-1825ec145873}" ma:internalName="ArchivedDocumentsProperties_x003a_Presenter" ma:readOnly="true" ma:showField="Presenter" ma:web="332af589-c0a7-4731-b5e6-15e21b093457">
      <xsd:simpleType>
        <xsd:restriction base="dms:Lookup"/>
      </xsd:simpleType>
    </xsd:element>
    <xsd:element name="ArchivedDocumentsProperties_x003a_Language" ma:index="28" nillable="true" ma:displayName="ArchivedDocumentsProperties:Language" ma:list="{62446db8-06c7-4c5f-ab63-1825ec145873}" ma:internalName="ArchivedDocumentsProperties_x003a_Language" ma:readOnly="true" ma:showField="Language" ma:web="332af589-c0a7-4731-b5e6-15e21b093457">
      <xsd:simpleType>
        <xsd:restriction base="dms:Lookup"/>
      </xsd:simpleType>
    </xsd:element>
    <xsd:element name="ArchivedDocumentsProperties_x003a_DocumentTitle" ma:index="29" nillable="true" ma:displayName="ArchivedDocumentsProperties:DocumentTitle" ma:list="{62446db8-06c7-4c5f-ab63-1825ec145873}" ma:internalName="ArchivedDocumentsProperties_x003a_DocumentTitle" ma:readOnly="true" ma:showField="DocumentTitle" ma:web="332af589-c0a7-4731-b5e6-15e21b093457">
      <xsd:simpleType>
        <xsd:restriction base="dms:Lookup"/>
      </xsd:simpleType>
    </xsd:element>
    <xsd:element name="ArchivedDocumentsProperties_x003a_DocumentTitle1" ma:index="30" nillable="true" ma:displayName="ArchivedDocumentsProperties:DocumentTitle1" ma:list="{62446db8-06c7-4c5f-ab63-1825ec145873}" ma:internalName="ArchivedDocumentsProperties_x003a_DocumentTitle1" ma:readOnly="true" ma:showField="DocumentTitle1" ma:web="332af589-c0a7-4731-b5e6-15e21b093457">
      <xsd:simpleType>
        <xsd:restriction base="dms:Lookup"/>
      </xsd:simpleType>
    </xsd:element>
    <xsd:element name="ArchivedDocumentsProperties_x003a_DocumentTitle2" ma:index="31" nillable="true" ma:displayName="ArchivedDocumentsProperties:DocumentTitle2" ma:list="{62446db8-06c7-4c5f-ab63-1825ec145873}" ma:internalName="ArchivedDocumentsProperties_x003a_DocumentTitle2" ma:readOnly="true" ma:showField="DocumentTitle2" ma:web="332af589-c0a7-4731-b5e6-15e21b093457">
      <xsd:simpleType>
        <xsd:restriction base="dms:Lookup"/>
      </xsd:simpleType>
    </xsd:element>
    <xsd:element name="ArchivedDocumentsProperties_x003a_ONLY" ma:index="32" nillable="true" ma:displayName="ArchivedDocumentsProperties:ONLY" ma:list="{62446db8-06c7-4c5f-ab63-1825ec145873}" ma:internalName="ArchivedDocumentsProperties_x003a_ONLY" ma:readOnly="true" ma:showField="ONLY" ma:web="332af589-c0a7-4731-b5e6-15e21b093457">
      <xsd:simpleType>
        <xsd:restriction base="dms:Lookup"/>
      </xsd:simpleType>
    </xsd:element>
    <xsd:element name="ArchivedDocumentsProperties_x003a_Revised" ma:index="33" nillable="true" ma:displayName="ArchivedDocumentsProperties:Revised" ma:list="{62446db8-06c7-4c5f-ab63-1825ec145873}" ma:internalName="ArchivedDocumentsProperties_x003a_Revised" ma:readOnly="true" ma:showField="Revised" ma:web="332af589-c0a7-4731-b5e6-15e21b093457">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9" nillable="true" ma:displayName="Scheduling Start Date" ma:description="" ma:hidden="true" ma:internalName="PublishingStartDate">
      <xsd:simpleType>
        <xsd:restriction base="dms:Unknown"/>
      </xsd:simpleType>
    </xsd:element>
    <xsd:element name="PublishingExpirationDate" ma:index="20"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4" ma:displayName="Content Type"/>
        <xsd:element ref="dc:title" minOccurs="0" maxOccurs="1" ma:index="2" ma:displayName="DocumentOrder"/>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101a94fc-4fb7-49fc-ab36-dbb3e9e3ccdb">12</Category>
    <Title1 xmlns="101a94fc-4fb7-49fc-ab36-dbb3e9e3ccdb" xsi:nil="true"/>
    <DocumentName xmlns="101a94fc-4fb7-49fc-ab36-dbb3e9e3ccdb" xsi:nil="true"/>
    <ArchivedDocumentsProperties xmlns="101a94fc-4fb7-49fc-ab36-dbb3e9e3ccdb" xsi:nil="true"/>
    <acro xmlns="101a94fc-4fb7-49fc-ab36-dbb3e9e3ccdb" xsi:nil="true"/>
    <Revised xmlns="101a94fc-4fb7-49fc-ab36-dbb3e9e3ccdb">false</Revised>
    <PublishingExpirationDate xmlns="http://schemas.microsoft.com/sharepoint/v3" xsi:nil="true"/>
    <LongTitle xmlns="101a94fc-4fb7-49fc-ab36-dbb3e9e3ccdb">Session 6 - Deterrent methods applied in wildlife control at Mexican airports / Métodos disuasivos aplicados en el control de fauna en aeropuertos Méxicanos</LongTitle>
    <cat xmlns="101a94fc-4fb7-49fc-ab36-dbb3e9e3ccdb" xsi:nil="true"/>
    <Language xmlns="101a94fc-4fb7-49fc-ab36-dbb3e9e3ccdb">Bilingual</Language>
    <aaa xmlns="101a94fc-4fb7-49fc-ab36-dbb3e9e3ccdb">false</aaa>
    <PublishingStartDate xmlns="http://schemas.microsoft.com/sharepoint/v3" xsi:nil="true"/>
    <Title2 xmlns="101a94fc-4fb7-49fc-ab36-dbb3e9e3ccdb" xsi:nil="true"/>
    <a xmlns="101a94fc-4fb7-49fc-ab36-dbb3e9e3ccdb">822</a>
    <Presenter xmlns="101a94fc-4fb7-49fc-ab36-dbb3e9e3ccdb">José Alberto Sánchez, Control de Fauna Nociva de las Californias y Falcón Control</Presenter>
    <CategoryOrder xmlns="101a94fc-4fb7-49fc-ab36-dbb3e9e3ccdb" xsi:nil="true"/>
  </documentManagement>
</p:properties>
</file>

<file path=customXml/itemProps1.xml><?xml version="1.0" encoding="utf-8"?>
<ds:datastoreItem xmlns:ds="http://schemas.openxmlformats.org/officeDocument/2006/customXml" ds:itemID="{968A0DCE-F794-475F-BA19-66F92D0A47ED}"/>
</file>

<file path=customXml/itemProps2.xml><?xml version="1.0" encoding="utf-8"?>
<ds:datastoreItem xmlns:ds="http://schemas.openxmlformats.org/officeDocument/2006/customXml" ds:itemID="{3D0EFEF3-6909-4E16-B29C-EAD9FB5EF89C}"/>
</file>

<file path=customXml/itemProps3.xml><?xml version="1.0" encoding="utf-8"?>
<ds:datastoreItem xmlns:ds="http://schemas.openxmlformats.org/officeDocument/2006/customXml" ds:itemID="{2784909B-2EEF-4577-B8B8-3B5CD471B3BB}"/>
</file>

<file path=docProps/app.xml><?xml version="1.0" encoding="utf-8"?>
<Properties xmlns="http://schemas.openxmlformats.org/officeDocument/2006/extended-properties" xmlns:vt="http://schemas.openxmlformats.org/officeDocument/2006/docPropsVTypes">
  <TotalTime>322</TotalTime>
  <Words>749</Words>
  <Application>Microsoft Office PowerPoint</Application>
  <PresentationFormat>Panorámica</PresentationFormat>
  <Paragraphs>40</Paragraphs>
  <Slides>24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Calibri</vt:lpstr>
      <vt:lpstr>Calibri Light</vt:lpstr>
      <vt:lpstr>Times New Roman</vt:lpstr>
      <vt:lpstr>Tema de Office</vt:lpstr>
      <vt:lpstr>Presentación de PowerPoint</vt:lpstr>
      <vt:lpstr>Introducción  </vt:lpstr>
      <vt:lpstr>Presentación de PowerPoint</vt:lpstr>
      <vt:lpstr>Presentación de PowerPoint</vt:lpstr>
      <vt:lpstr>Presentación de PowerPoint</vt:lpstr>
      <vt:lpstr>Control de fauna</vt:lpstr>
      <vt:lpstr>Métodos </vt:lpstr>
      <vt:lpstr>Presentación de PowerPoint</vt:lpstr>
      <vt:lpstr>Detección y registro de rastros por presencia de fauna </vt:lpstr>
      <vt:lpstr>Observación con binoculares: Observación y registro de fauna por medio de equipo especializado en puntos estratégicos de mayor actividad.</vt:lpstr>
      <vt:lpstr>Presentación de PowerPoint</vt:lpstr>
      <vt:lpstr>Presentación de PowerPoint</vt:lpstr>
      <vt:lpstr>Presentación de PowerPoint</vt:lpstr>
      <vt:lpstr>Obstrucción de sitios atractivos para la fauna: colocación de materiales (redes, pelotas, tapones, mallas, entre otros) en sitios que provean refugio, alimento y/o descanso para la fauna.  Limitación reproductiva: Retiro de nidos y eliminación de madrigueras.</vt:lpstr>
      <vt:lpstr>Presentación de PowerPoint</vt:lpstr>
      <vt:lpstr>Presentación de PowerPoint</vt:lpstr>
      <vt:lpstr>Presentación de PowerPoint</vt:lpstr>
      <vt:lpstr>Presentación de PowerPoint</vt:lpstr>
      <vt:lpstr>Presentación de PowerPoint</vt:lpstr>
      <vt:lpstr>Presentación de PowerPoint</vt:lpstr>
      <vt:lpstr>Hostigamiento y captura</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dc:title>
  <dc:creator>WoThAn MøRkEt ...</dc:creator>
  <cp:lastModifiedBy>MARCO ZARATE</cp:lastModifiedBy>
  <cp:revision>25</cp:revision>
  <dcterms:created xsi:type="dcterms:W3CDTF">2015-10-12T03:02:05Z</dcterms:created>
  <dcterms:modified xsi:type="dcterms:W3CDTF">2015-10-18T05:54:25Z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0x010100A3927D94646DC549B7465903FE9FE1A3</vt:lpwstr>
  </property>
  <property fmtid="{D5CDD505-2E9C-101B-9397-08002B2CF9AE}" pid="3" name="Order">
    <vt:r8>1939900</vt:r8>
  </property>
</Properties>
</file>