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4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2.xml" ContentType="application/vnd.openxmlformats-officedocument.themeOverride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sldIdLst>
    <p:sldId id="256" r:id="rId2"/>
    <p:sldId id="257" r:id="rId3"/>
    <p:sldId id="259" r:id="rId4"/>
    <p:sldId id="269" r:id="rId5"/>
    <p:sldId id="270" r:id="rId6"/>
    <p:sldId id="265" r:id="rId7"/>
    <p:sldId id="261" r:id="rId8"/>
    <p:sldId id="267" r:id="rId9"/>
    <p:sldId id="266" r:id="rId10"/>
    <p:sldId id="268" r:id="rId11"/>
    <p:sldId id="258" r:id="rId12"/>
    <p:sldId id="272" r:id="rId13"/>
    <p:sldId id="271" r:id="rId14"/>
    <p:sldId id="273" r:id="rId15"/>
  </p:sldIdLst>
  <p:sldSz cx="9144000" cy="6858000" type="screen4x3"/>
  <p:notesSz cx="6858000" cy="9144000"/>
  <p:defaultTextStyle>
    <a:defPPr>
      <a:defRPr lang="es-C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74" autoAdjust="0"/>
    <p:restoredTop sz="77061" autoAdjust="0"/>
  </p:normalViewPr>
  <p:slideViewPr>
    <p:cSldViewPr>
      <p:cViewPr>
        <p:scale>
          <a:sx n="117" d="100"/>
          <a:sy n="117" d="100"/>
        </p:scale>
        <p:origin x="-139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7F1D9AF-BB9B-4B39-A730-B5EA23F2DFE9}" type="datetimeFigureOut">
              <a:rPr lang="es-CL"/>
              <a:pPr>
                <a:defRPr/>
              </a:pPr>
              <a:t>11-03-2014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L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CL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0DF94BC-00FB-4D3B-8AAF-DE859B47741A}" type="slidenum">
              <a:rPr lang="es-CL"/>
              <a:pPr>
                <a:defRPr/>
              </a:pPr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7552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  <p:extLst>
      <p:ext uri="{BB962C8B-B14F-4D97-AF65-F5344CB8AC3E}">
        <p14:creationId xmlns:p14="http://schemas.microsoft.com/office/powerpoint/2010/main" val="29855032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A49D4A5-0425-407D-B2BA-93D48224241A}" type="slidenum">
              <a:rPr lang="es-ES" sz="1200">
                <a:latin typeface="Calibri" pitchFamily="34" charset="0"/>
              </a:rPr>
              <a:pPr algn="r"/>
              <a:t>5</a:t>
            </a:fld>
            <a:endParaRPr lang="es-ES" sz="1200">
              <a:latin typeface="Calibri" pitchFamily="34" charset="0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07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05D99D-24E8-4862-9D8D-7AC7B235290D}" type="slidenum">
              <a:rPr lang="es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s-ES"/>
          </a:p>
        </p:txBody>
      </p:sp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8049EA1-1C6D-4003-AA03-AD45E8224998}" type="slidenum">
              <a:rPr lang="es-ES" sz="1200">
                <a:latin typeface="Calibri" pitchFamily="34" charset="0"/>
              </a:rPr>
              <a:pPr algn="r"/>
              <a:t>6</a:t>
            </a:fld>
            <a:endParaRPr lang="es-E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327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9FC1D-4020-4068-AB40-88A45A0076AE}" type="slidenum">
              <a:rPr lang="es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s-E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  <p:extLst>
      <p:ext uri="{BB962C8B-B14F-4D97-AF65-F5344CB8AC3E}">
        <p14:creationId xmlns:p14="http://schemas.microsoft.com/office/powerpoint/2010/main" val="3100899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EB1D35-E2DC-4B01-8A78-FA6C57153821}" type="slidenum">
              <a:rPr lang="es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s-E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1364862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  <p:extLst>
      <p:ext uri="{BB962C8B-B14F-4D97-AF65-F5344CB8AC3E}">
        <p14:creationId xmlns:p14="http://schemas.microsoft.com/office/powerpoint/2010/main" val="1806103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0 Rectángulo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21 Rectángulo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10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07C6CC74-7C3E-40C0-94E6-A5BE74E97559}" type="datetimeFigureOut">
              <a:rPr lang="es-CL"/>
              <a:pPr>
                <a:defRPr/>
              </a:pPr>
              <a:t>11-03-2014</a:t>
            </a:fld>
            <a:endParaRPr lang="es-CL"/>
          </a:p>
        </p:txBody>
      </p:sp>
      <p:sp>
        <p:nvSpPr>
          <p:cNvPr id="11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2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943BA-5EDB-43CF-B91B-93EABE5C9DEF}" type="slidenum">
              <a:rPr lang="es-CL"/>
              <a:pPr>
                <a:defRPr/>
              </a:pPr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42BC-D5A5-4DFA-9509-413897ED5BB6}" type="datetimeFigureOut">
              <a:rPr lang="es-CL"/>
              <a:pPr>
                <a:defRPr/>
              </a:pPr>
              <a:t>11-03-2014</a:t>
            </a:fld>
            <a:endParaRPr lang="es-CL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9FB46-613D-4DEC-9EAF-272B25DE3D0F}" type="slidenum">
              <a:rPr lang="es-CL"/>
              <a:pPr>
                <a:defRPr/>
              </a:pPr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8 Conector recto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64A01-5306-49B8-928E-70A2B6A75E8C}" type="datetimeFigureOut">
              <a:rPr lang="es-CL"/>
              <a:pPr>
                <a:defRPr/>
              </a:pPr>
              <a:t>11-03-2014</a:t>
            </a:fld>
            <a:endParaRPr lang="es-CL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F8CE4-B5E7-450D-8AA1-A372F97B0C4E}" type="slidenum">
              <a:rPr lang="es-CL"/>
              <a:pPr>
                <a:defRPr/>
              </a:pPr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lipArtAndTx">
  <p:cSld name="Titre. Image de la bibliothèqu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'image de la bibliothèque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5D8B8-6BFD-439C-9ECC-DB2C07085AD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DC036-B517-4981-B114-FCF1E47A3D5D}" type="datetimeFigureOut">
              <a:rPr lang="es-CL"/>
              <a:pPr>
                <a:defRPr/>
              </a:pPr>
              <a:t>11-03-2014</a:t>
            </a:fld>
            <a:endParaRPr lang="es-CL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8080B-A16E-4BA0-9C35-9C7C83220CBD}" type="slidenum">
              <a:rPr lang="es-CL"/>
              <a:pPr>
                <a:defRPr/>
              </a:pPr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Rectángulo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7 Rectángulo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F13BD-9D25-4EB9-94C8-AEE97B4156B8}" type="datetimeFigureOut">
              <a:rPr lang="es-CL"/>
              <a:pPr>
                <a:defRPr/>
              </a:pPr>
              <a:t>11-03-2014</a:t>
            </a:fld>
            <a:endParaRPr lang="es-CL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875C6-BBD0-4BDB-9E9D-07CD54CF64F8}" type="slidenum">
              <a:rPr lang="es-CL"/>
              <a:pPr>
                <a:defRPr/>
              </a:pPr>
              <a:t>‹#›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7A164-B923-4105-BFF5-B34AF2ECC5B1}" type="datetimeFigureOut">
              <a:rPr lang="es-CL"/>
              <a:pPr>
                <a:defRPr/>
              </a:pPr>
              <a:t>11-03-2014</a:t>
            </a:fld>
            <a:endParaRPr lang="es-CL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17E03-348F-4168-9D8D-BC5F36F4555B}" type="slidenum">
              <a:rPr lang="es-CL"/>
              <a:pPr>
                <a:defRPr/>
              </a:pPr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ADFAE-4CEA-4CE4-8E6D-4411E2F0DCFC}" type="datetimeFigureOut">
              <a:rPr lang="es-CL"/>
              <a:pPr>
                <a:defRPr/>
              </a:pPr>
              <a:t>11-03-2014</a:t>
            </a:fld>
            <a:endParaRPr lang="es-CL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53223-FDAC-4935-A234-1FE428661FEF}" type="slidenum">
              <a:rPr lang="es-CL"/>
              <a:pPr>
                <a:defRPr/>
              </a:pPr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2B259-AC15-482C-85E9-14BE3184C2E2}" type="datetimeFigureOut">
              <a:rPr lang="es-CL"/>
              <a:pPr>
                <a:defRPr/>
              </a:pPr>
              <a:t>11-03-2014</a:t>
            </a:fld>
            <a:endParaRPr lang="es-CL"/>
          </a:p>
        </p:txBody>
      </p:sp>
      <p:sp>
        <p:nvSpPr>
          <p:cNvPr id="5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D18C6-4595-406F-89DD-B09A9D3E4B14}" type="slidenum">
              <a:rPr lang="es-CL"/>
              <a:pPr>
                <a:defRPr/>
              </a:pPr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3AC17-60D8-4BB2-8BBC-4F3C733881BF}" type="datetimeFigureOut">
              <a:rPr lang="es-CL"/>
              <a:pPr>
                <a:defRPr/>
              </a:pPr>
              <a:t>11-03-2014</a:t>
            </a:fld>
            <a:endParaRPr lang="es-CL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212A8-B001-4127-9B54-46ECA4079B84}" type="slidenum">
              <a:rPr lang="es-CL"/>
              <a:pPr>
                <a:defRPr/>
              </a:pPr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9 Conector recto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8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2C22D-F181-42A1-9358-5577B52A34ED}" type="datetimeFigureOut">
              <a:rPr lang="es-CL"/>
              <a:pPr>
                <a:defRPr/>
              </a:pPr>
              <a:t>11-03-2014</a:t>
            </a:fld>
            <a:endParaRPr lang="es-CL"/>
          </a:p>
        </p:txBody>
      </p:sp>
      <p:sp>
        <p:nvSpPr>
          <p:cNvPr id="9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25E89-233D-4FE6-B38A-00A9A850337C}" type="slidenum">
              <a:rPr lang="es-CL"/>
              <a:pPr>
                <a:defRPr/>
              </a:pPr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9 Rectángulo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6C32B-03D0-4DEB-83A1-57CAD606C815}" type="datetimeFigureOut">
              <a:rPr lang="es-CL"/>
              <a:pPr>
                <a:defRPr/>
              </a:pPr>
              <a:t>11-03-2014</a:t>
            </a:fld>
            <a:endParaRPr lang="es-CL"/>
          </a:p>
        </p:txBody>
      </p:sp>
      <p:sp>
        <p:nvSpPr>
          <p:cNvPr id="9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9EFCE-3609-42F0-87A2-8F7A703B939D}" type="slidenum">
              <a:rPr lang="es-CL"/>
              <a:pPr>
                <a:defRPr/>
              </a:pPr>
              <a:t>‹#›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2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7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6CF5AAD-2A12-4A57-81BB-EE921156A77F}" type="datetimeFigureOut">
              <a:rPr lang="es-CL"/>
              <a:pPr>
                <a:defRPr/>
              </a:pPr>
              <a:t>11-03-2014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4FCF018D-E9FC-4F19-96D8-0EC2648D2C7C}" type="slidenum">
              <a:rPr lang="es-CL"/>
              <a:pPr>
                <a:defRPr/>
              </a:pPr>
              <a:t>‹#›</a:t>
            </a:fld>
            <a:endParaRPr lang="es-CL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5" r:id="rId3"/>
    <p:sldLayoutId id="2147483672" r:id="rId4"/>
    <p:sldLayoutId id="2147483671" r:id="rId5"/>
    <p:sldLayoutId id="2147483676" r:id="rId6"/>
    <p:sldLayoutId id="2147483677" r:id="rId7"/>
    <p:sldLayoutId id="2147483678" r:id="rId8"/>
    <p:sldLayoutId id="2147483679" r:id="rId9"/>
    <p:sldLayoutId id="2147483670" r:id="rId10"/>
    <p:sldLayoutId id="2147483680" r:id="rId11"/>
    <p:sldLayoutId id="214748368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s-CL" sz="2000" b="1" smtClean="0"/>
              <a:t>INVESTIGACIÓN DE ACCIDENTES DE AVIACIÓN</a:t>
            </a:r>
            <a:br>
              <a:rPr lang="es-CL" sz="2000" b="1" smtClean="0"/>
            </a:br>
            <a:r>
              <a:rPr lang="es-CL" sz="2000" b="1" smtClean="0"/>
              <a:t>EN CHILE 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s-CL" dirty="0" smtClean="0"/>
              <a:t>Alonso </a:t>
            </a:r>
            <a:r>
              <a:rPr lang="es-CL" dirty="0" err="1" smtClean="0"/>
              <a:t>Lefno</a:t>
            </a:r>
            <a:r>
              <a:rPr lang="es-CL" dirty="0" smtClean="0"/>
              <a:t> </a:t>
            </a:r>
            <a:r>
              <a:rPr lang="es-CL" dirty="0" err="1" smtClean="0"/>
              <a:t>Schaaf</a:t>
            </a:r>
            <a:endParaRPr lang="es-CL" dirty="0" smtClean="0"/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s-CL" dirty="0" smtClean="0"/>
              <a:t>Director de Prevención de Accidentes</a:t>
            </a:r>
          </a:p>
        </p:txBody>
      </p:sp>
      <p:pic>
        <p:nvPicPr>
          <p:cNvPr id="15363" name="Picture 2" descr="dgac-2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115888"/>
            <a:ext cx="865188" cy="1296987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1 Título"/>
          <p:cNvSpPr>
            <a:spLocks noGrp="1"/>
          </p:cNvSpPr>
          <p:nvPr>
            <p:ph type="title"/>
          </p:nvPr>
        </p:nvSpPr>
        <p:spPr>
          <a:xfrm>
            <a:off x="1116013" y="404813"/>
            <a:ext cx="8229600" cy="593725"/>
          </a:xfrm>
        </p:spPr>
        <p:txBody>
          <a:bodyPr anchor="ctr"/>
          <a:lstStyle/>
          <a:p>
            <a:pPr algn="just" eaLnBrk="1" hangingPunct="1"/>
            <a:r>
              <a:rPr lang="es-CL" sz="3000" b="1" smtClean="0">
                <a:latin typeface="Arial" charset="0"/>
              </a:rPr>
              <a:t>Departamento Prevención de Accidentes</a:t>
            </a:r>
          </a:p>
        </p:txBody>
      </p:sp>
      <p:sp>
        <p:nvSpPr>
          <p:cNvPr id="31746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700213"/>
            <a:ext cx="8229600" cy="4937125"/>
          </a:xfrm>
        </p:spPr>
        <p:txBody>
          <a:bodyPr/>
          <a:lstStyle/>
          <a:p>
            <a:pPr marL="92075" indent="-92075" algn="just" eaLnBrk="1" hangingPunct="1"/>
            <a:r>
              <a:rPr lang="es-CL" smtClean="0">
                <a:latin typeface="Arial" charset="0"/>
              </a:rPr>
              <a:t>Forma parte de la Autoridad Aeronáutica.</a:t>
            </a:r>
          </a:p>
          <a:p>
            <a:pPr marL="92075" indent="-92075" algn="just" eaLnBrk="1" hangingPunct="1"/>
            <a:r>
              <a:rPr lang="es-CL" smtClean="0">
                <a:latin typeface="Arial" charset="0"/>
              </a:rPr>
              <a:t>Investiga accidentes e incidentes de aviación.</a:t>
            </a:r>
          </a:p>
          <a:p>
            <a:pPr marL="92075" indent="-92075" algn="just" eaLnBrk="1" hangingPunct="1"/>
            <a:r>
              <a:rPr lang="es-CL" smtClean="0">
                <a:latin typeface="Arial" charset="0"/>
              </a:rPr>
              <a:t>Cuenta con independencia funcional.</a:t>
            </a:r>
          </a:p>
          <a:p>
            <a:pPr marL="92075" indent="-92075" algn="just" eaLnBrk="1" hangingPunct="1"/>
            <a:r>
              <a:rPr lang="es-CL" smtClean="0">
                <a:latin typeface="Arial" charset="0"/>
              </a:rPr>
              <a:t>Tiene sus instalaciones separadas de la Autoridad Aeronáutica. </a:t>
            </a:r>
          </a:p>
          <a:p>
            <a:pPr marL="92075" indent="-92075" algn="just" eaLnBrk="1" hangingPunct="1"/>
            <a:r>
              <a:rPr lang="es-CL" b="1" smtClean="0">
                <a:latin typeface="Arial" charset="0"/>
              </a:rPr>
              <a:t>Función Básica:</a:t>
            </a:r>
          </a:p>
          <a:p>
            <a:pPr marL="92075" indent="-92075" algn="just" eaLnBrk="1" hangingPunct="1">
              <a:buFont typeface="Wingdings 3" pitchFamily="18" charset="2"/>
              <a:buNone/>
            </a:pPr>
            <a:r>
              <a:rPr lang="es-CL" smtClean="0">
                <a:latin typeface="Arial" charset="0"/>
              </a:rPr>
              <a:t>“</a:t>
            </a:r>
            <a:r>
              <a:rPr lang="es-ES" smtClean="0">
                <a:latin typeface="Arial" charset="0"/>
              </a:rPr>
              <a:t>Investigar todos los Accidentes e Incidentes de aviación e incidentes de tránsito aéreo, con el propósito de determinar las causas y recomendar las medidas tendientes a evitar la repetición de éstos”</a:t>
            </a:r>
            <a:endParaRPr lang="es-MX" smtClean="0">
              <a:latin typeface="Arial" charset="0"/>
            </a:endParaRPr>
          </a:p>
          <a:p>
            <a:pPr marL="92075" indent="-92075" algn="just" eaLnBrk="1" hangingPunct="1"/>
            <a:endParaRPr lang="es-CL" smtClean="0">
              <a:latin typeface="Arial" charset="0"/>
            </a:endParaRPr>
          </a:p>
        </p:txBody>
      </p:sp>
      <p:pic>
        <p:nvPicPr>
          <p:cNvPr id="30724" name="Picture 2" descr="dgac-2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0"/>
            <a:ext cx="865187" cy="1296988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180975" indent="-180975" eaLnBrk="1" hangingPunct="1"/>
            <a:endParaRPr lang="es-CL" dirty="0" smtClean="0">
              <a:latin typeface="Arial" charset="0"/>
            </a:endParaRPr>
          </a:p>
          <a:p>
            <a:pPr marL="180975" indent="-180975" algn="just" eaLnBrk="1" hangingPunct="1"/>
            <a:r>
              <a:rPr lang="es-CL" b="1" dirty="0" smtClean="0">
                <a:latin typeface="Arial" charset="0"/>
              </a:rPr>
              <a:t>Financiamiento: </a:t>
            </a:r>
            <a:r>
              <a:rPr lang="es-CL" dirty="0" smtClean="0">
                <a:latin typeface="Arial" charset="0"/>
              </a:rPr>
              <a:t>Asignado anualmente por la DGAC, con posibilidad de recursos suplementarios.</a:t>
            </a:r>
          </a:p>
          <a:p>
            <a:pPr marL="180975" indent="-180975" algn="just" eaLnBrk="1" hangingPunct="1">
              <a:buFont typeface="Wingdings 3" pitchFamily="18" charset="2"/>
              <a:buNone/>
            </a:pPr>
            <a:endParaRPr lang="es-CL" dirty="0" smtClean="0">
              <a:latin typeface="Arial" charset="0"/>
            </a:endParaRPr>
          </a:p>
          <a:p>
            <a:pPr marL="180975" indent="-180975" algn="just" eaLnBrk="1" hangingPunct="1"/>
            <a:r>
              <a:rPr lang="es-CL" b="1" dirty="0" smtClean="0">
                <a:latin typeface="Arial" charset="0"/>
              </a:rPr>
              <a:t>Equipo especializado: </a:t>
            </a:r>
            <a:r>
              <a:rPr lang="es-CL" dirty="0" smtClean="0">
                <a:latin typeface="Arial" charset="0"/>
              </a:rPr>
              <a:t>4 Secciones, con profesionales de dedicación exclusiva en:</a:t>
            </a:r>
          </a:p>
          <a:p>
            <a:pPr marL="355600" lvl="1" indent="-177800" algn="just" eaLnBrk="1" hangingPunct="1"/>
            <a:r>
              <a:rPr lang="es-CL" sz="2200" dirty="0" smtClean="0">
                <a:latin typeface="Arial" charset="0"/>
              </a:rPr>
              <a:t>Investigación de accidentes e incidentes de aviación.</a:t>
            </a:r>
          </a:p>
          <a:p>
            <a:pPr marL="355600" lvl="1" indent="-177800" algn="just" eaLnBrk="1" hangingPunct="1"/>
            <a:r>
              <a:rPr lang="es-CL" sz="2200" dirty="0" smtClean="0">
                <a:latin typeface="Arial" charset="0"/>
              </a:rPr>
              <a:t>Investigación de incidentes de tránsito aéreo.</a:t>
            </a:r>
          </a:p>
          <a:p>
            <a:pPr marL="355600" lvl="1" indent="-177800" algn="just" eaLnBrk="1" hangingPunct="1"/>
            <a:r>
              <a:rPr lang="es-CL" sz="2200" dirty="0" smtClean="0">
                <a:latin typeface="Arial" charset="0"/>
              </a:rPr>
              <a:t>Investigación de infracciones a la reglamentación, y </a:t>
            </a:r>
          </a:p>
          <a:p>
            <a:pPr marL="355600" lvl="1" indent="-177800" algn="just" eaLnBrk="1" hangingPunct="1"/>
            <a:r>
              <a:rPr lang="es-CL" sz="2200" dirty="0" smtClean="0">
                <a:latin typeface="Arial" charset="0"/>
              </a:rPr>
              <a:t>Métodos y procedimientos de prevención.</a:t>
            </a:r>
          </a:p>
          <a:p>
            <a:pPr marL="180975" indent="-180975" eaLnBrk="1" hangingPunct="1"/>
            <a:endParaRPr lang="es-CL" dirty="0" smtClean="0">
              <a:latin typeface="Arial" charset="0"/>
            </a:endParaRPr>
          </a:p>
        </p:txBody>
      </p:sp>
      <p:pic>
        <p:nvPicPr>
          <p:cNvPr id="31748" name="Picture 2" descr="dgac-2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115888"/>
            <a:ext cx="865188" cy="1296987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</p:spPr>
      </p:pic>
      <p:sp>
        <p:nvSpPr>
          <p:cNvPr id="33793" name="1 Título"/>
          <p:cNvSpPr>
            <a:spLocks/>
          </p:cNvSpPr>
          <p:nvPr/>
        </p:nvSpPr>
        <p:spPr bwMode="auto">
          <a:xfrm>
            <a:off x="1403350" y="476250"/>
            <a:ext cx="7869238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CL" sz="2800" b="1">
                <a:solidFill>
                  <a:schemeClr val="tx2"/>
                </a:solidFill>
              </a:rPr>
              <a:t>Departamento Prevención de Accidentes</a:t>
            </a:r>
            <a:endParaRPr lang="es-CL" sz="28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1 Título"/>
          <p:cNvSpPr>
            <a:spLocks noGrp="1"/>
          </p:cNvSpPr>
          <p:nvPr>
            <p:ph type="title"/>
          </p:nvPr>
        </p:nvSpPr>
        <p:spPr>
          <a:xfrm>
            <a:off x="1403350" y="476250"/>
            <a:ext cx="7869238" cy="755650"/>
          </a:xfrm>
        </p:spPr>
        <p:txBody>
          <a:bodyPr anchor="ctr"/>
          <a:lstStyle/>
          <a:p>
            <a:pPr algn="ctr" eaLnBrk="1" hangingPunct="1"/>
            <a:r>
              <a:rPr lang="es-CL" sz="2800" b="1" smtClean="0">
                <a:latin typeface="Arial" charset="0"/>
              </a:rPr>
              <a:t>Departamento Prevención de Accidentes</a:t>
            </a:r>
            <a:endParaRPr lang="es-CL" sz="2800" b="1" smtClean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2770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endParaRPr lang="es-CL" dirty="0" smtClean="0">
              <a:latin typeface="Arial" charset="0"/>
            </a:endParaRPr>
          </a:p>
          <a:p>
            <a:pPr eaLnBrk="1" hangingPunct="1"/>
            <a:r>
              <a:rPr lang="es-CL" b="1" dirty="0" smtClean="0">
                <a:latin typeface="Arial" charset="0"/>
              </a:rPr>
              <a:t>Capacitación y entrenamiento: </a:t>
            </a:r>
            <a:r>
              <a:rPr lang="es-CL" dirty="0" smtClean="0">
                <a:latin typeface="Arial" charset="0"/>
              </a:rPr>
              <a:t>básica y avanzada en Chile y en el extranjero programada anualmente.</a:t>
            </a:r>
          </a:p>
          <a:p>
            <a:pPr eaLnBrk="1" hangingPunct="1"/>
            <a:endParaRPr lang="es-CL" dirty="0" smtClean="0">
              <a:latin typeface="Arial" charset="0"/>
            </a:endParaRPr>
          </a:p>
          <a:p>
            <a:pPr algn="just" eaLnBrk="1" hangingPunct="1"/>
            <a:r>
              <a:rPr lang="es-CL" b="1" dirty="0" smtClean="0">
                <a:latin typeface="Arial" charset="0"/>
              </a:rPr>
              <a:t>Transporte: </a:t>
            </a:r>
            <a:r>
              <a:rPr lang="es-CL" dirty="0">
                <a:latin typeface="Arial" charset="0"/>
              </a:rPr>
              <a:t>v</a:t>
            </a:r>
            <a:r>
              <a:rPr lang="es-CL" dirty="0" smtClean="0">
                <a:latin typeface="Arial" charset="0"/>
              </a:rPr>
              <a:t>ehículos propios o rentados, medios aéreos institucionales o comerciales.</a:t>
            </a:r>
          </a:p>
          <a:p>
            <a:pPr algn="just" eaLnBrk="1" hangingPunct="1"/>
            <a:endParaRPr lang="es-CL" dirty="0" smtClean="0">
              <a:latin typeface="Arial" charset="0"/>
            </a:endParaRPr>
          </a:p>
          <a:p>
            <a:pPr algn="just" eaLnBrk="1" hangingPunct="1"/>
            <a:r>
              <a:rPr lang="es-CL" b="1" dirty="0" smtClean="0">
                <a:latin typeface="Arial" charset="0"/>
              </a:rPr>
              <a:t>Comunicaciones: </a:t>
            </a:r>
            <a:r>
              <a:rPr lang="es-CL" dirty="0" smtClean="0">
                <a:latin typeface="Arial" charset="0"/>
              </a:rPr>
              <a:t>red institucional, </a:t>
            </a:r>
            <a:r>
              <a:rPr lang="es-CL" dirty="0" err="1" smtClean="0">
                <a:latin typeface="Arial" charset="0"/>
              </a:rPr>
              <a:t>smartphones</a:t>
            </a:r>
            <a:r>
              <a:rPr lang="es-CL" dirty="0" smtClean="0">
                <a:latin typeface="Arial" charset="0"/>
              </a:rPr>
              <a:t> con disponibilidad de transmisión de voz y data.  </a:t>
            </a:r>
          </a:p>
        </p:txBody>
      </p:sp>
      <p:pic>
        <p:nvPicPr>
          <p:cNvPr id="32772" name="Picture 2" descr="dgac-2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115888"/>
            <a:ext cx="865188" cy="1296987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1 Título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468313"/>
          </a:xfrm>
        </p:spPr>
        <p:txBody>
          <a:bodyPr/>
          <a:lstStyle/>
          <a:p>
            <a:pPr algn="ctr" eaLnBrk="1" hangingPunct="1"/>
            <a:r>
              <a:rPr lang="es-CL" sz="2800" b="1" dirty="0" smtClean="0">
                <a:latin typeface="Arial" charset="0"/>
              </a:rPr>
              <a:t> RAIO EN LA REGIÓN</a:t>
            </a:r>
          </a:p>
        </p:txBody>
      </p:sp>
      <p:sp>
        <p:nvSpPr>
          <p:cNvPr id="34818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700213"/>
            <a:ext cx="8229600" cy="2857500"/>
          </a:xfrm>
        </p:spPr>
        <p:txBody>
          <a:bodyPr/>
          <a:lstStyle/>
          <a:p>
            <a:pPr marL="0" indent="0" algn="just" eaLnBrk="1" hangingPunct="1">
              <a:buFont typeface="Wingdings 3" pitchFamily="18" charset="2"/>
              <a:buNone/>
            </a:pPr>
            <a:r>
              <a:rPr lang="es-ES_tradnl" dirty="0" smtClean="0">
                <a:latin typeface="Arial" charset="0"/>
              </a:rPr>
              <a:t>Una Organización Regional de Investigación de Accidentes e Incidentes de Aviación (RAIO) se visualiza como una interesante iniciativa para optimizar el proceso investigativo en aquellos Estados de la Región que no podrían implementar una organización independiente y que su legislación lo permita.</a:t>
            </a:r>
          </a:p>
          <a:p>
            <a:pPr marL="0" indent="0" algn="just" eaLnBrk="1" hangingPunct="1">
              <a:buFont typeface="Wingdings 3" pitchFamily="18" charset="2"/>
              <a:buNone/>
            </a:pPr>
            <a:endParaRPr lang="es-ES_tradnl" dirty="0" smtClean="0">
              <a:latin typeface="Arial" charset="0"/>
            </a:endParaRPr>
          </a:p>
          <a:p>
            <a:pPr marL="0" indent="0" algn="just" eaLnBrk="1" hangingPunct="1"/>
            <a:endParaRPr lang="es-ES_tradnl" dirty="0" smtClean="0">
              <a:latin typeface="Arial" charset="0"/>
            </a:endParaRPr>
          </a:p>
          <a:p>
            <a:pPr marL="0" indent="0" algn="just" eaLnBrk="1" hangingPunct="1"/>
            <a:endParaRPr lang="es-ES_tradnl" dirty="0" smtClean="0">
              <a:latin typeface="Arial" charset="0"/>
            </a:endParaRPr>
          </a:p>
        </p:txBody>
      </p:sp>
      <p:pic>
        <p:nvPicPr>
          <p:cNvPr id="33796" name="Picture 2" descr="dgac-2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115888"/>
            <a:ext cx="865188" cy="1296987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ítulo 1"/>
          <p:cNvSpPr>
            <a:spLocks noGrp="1"/>
          </p:cNvSpPr>
          <p:nvPr>
            <p:ph type="title"/>
          </p:nvPr>
        </p:nvSpPr>
        <p:spPr>
          <a:xfrm>
            <a:off x="2159000" y="188913"/>
            <a:ext cx="4826000" cy="828675"/>
          </a:xfrm>
        </p:spPr>
        <p:txBody>
          <a:bodyPr anchor="ctr"/>
          <a:lstStyle/>
          <a:p>
            <a:pPr algn="ctr"/>
            <a:r>
              <a:rPr lang="es-CL" sz="4000" b="1" smtClean="0">
                <a:latin typeface="Arial" charset="0"/>
              </a:rPr>
              <a:t>CONCLUSIÓN</a:t>
            </a:r>
            <a:r>
              <a:rPr lang="es-CL" smtClean="0">
                <a:latin typeface="Arial" charset="0"/>
              </a:rPr>
              <a:t> </a:t>
            </a:r>
          </a:p>
        </p:txBody>
      </p:sp>
      <p:sp>
        <p:nvSpPr>
          <p:cNvPr id="34818" name="Marcador de contenido 2"/>
          <p:cNvSpPr>
            <a:spLocks noGrp="1"/>
          </p:cNvSpPr>
          <p:nvPr>
            <p:ph sz="quarter" idx="1"/>
          </p:nvPr>
        </p:nvSpPr>
        <p:spPr>
          <a:xfrm>
            <a:off x="457200" y="1444625"/>
            <a:ext cx="8229600" cy="5152727"/>
          </a:xfrm>
        </p:spPr>
        <p:txBody>
          <a:bodyPr/>
          <a:lstStyle/>
          <a:p>
            <a:pPr algn="just"/>
            <a:r>
              <a:rPr lang="es-CL" sz="2400" dirty="0" smtClean="0">
                <a:latin typeface="Arial" charset="0"/>
              </a:rPr>
              <a:t>La legislación chilena establece que la autoridad Aeronáutica es la Dirección General de Aeronáutica Civil y tiene la responsabilidad de investigar los accidentes e incidentes de aviación. </a:t>
            </a:r>
          </a:p>
          <a:p>
            <a:pPr algn="just"/>
            <a:endParaRPr lang="es-CL" sz="2400" dirty="0" smtClean="0">
              <a:latin typeface="Arial" charset="0"/>
            </a:endParaRPr>
          </a:p>
          <a:p>
            <a:pPr algn="just"/>
            <a:r>
              <a:rPr lang="es-CL" sz="2400" dirty="0" smtClean="0">
                <a:latin typeface="Arial" charset="0"/>
              </a:rPr>
              <a:t>El Departamento de Prevención de Accidentes tiene independencia funcional para investigar los sucesos de aviación y cuenta con los recursos para su gestión. </a:t>
            </a:r>
          </a:p>
          <a:p>
            <a:pPr algn="just"/>
            <a:endParaRPr lang="es-CL" sz="2400" dirty="0" smtClean="0">
              <a:latin typeface="Arial" charset="0"/>
            </a:endParaRPr>
          </a:p>
          <a:p>
            <a:pPr algn="just"/>
            <a:r>
              <a:rPr lang="es-CL" sz="2400" dirty="0" smtClean="0">
                <a:latin typeface="Arial" charset="0"/>
              </a:rPr>
              <a:t>La Organización Regional de Investigación de Accidentes e Incidentes de aviación (RAIO) se visualiza como una alternativa interesante para los Estados que lo necesiten. </a:t>
            </a:r>
          </a:p>
        </p:txBody>
      </p:sp>
      <p:pic>
        <p:nvPicPr>
          <p:cNvPr id="34820" name="Picture 2" descr="dgac-2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115888"/>
            <a:ext cx="865188" cy="1296987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Título"/>
          <p:cNvSpPr>
            <a:spLocks noGrp="1"/>
          </p:cNvSpPr>
          <p:nvPr>
            <p:ph type="title"/>
          </p:nvPr>
        </p:nvSpPr>
        <p:spPr>
          <a:xfrm>
            <a:off x="2447925" y="260648"/>
            <a:ext cx="4248150" cy="792163"/>
          </a:xfrm>
        </p:spPr>
        <p:txBody>
          <a:bodyPr anchor="ctr"/>
          <a:lstStyle/>
          <a:p>
            <a:pPr algn="ctr" eaLnBrk="1" hangingPunct="1">
              <a:defRPr/>
            </a:pPr>
            <a:r>
              <a:rPr lang="es-CL" sz="4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AGENDA</a:t>
            </a:r>
          </a:p>
        </p:txBody>
      </p:sp>
      <p:sp>
        <p:nvSpPr>
          <p:cNvPr id="16386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916113"/>
            <a:ext cx="8229600" cy="345757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s-CL" smtClean="0"/>
              <a:t>Organización.</a:t>
            </a:r>
          </a:p>
          <a:p>
            <a:pPr eaLnBrk="1" hangingPunct="1">
              <a:lnSpc>
                <a:spcPct val="150000"/>
              </a:lnSpc>
            </a:pPr>
            <a:r>
              <a:rPr lang="es-CL" smtClean="0"/>
              <a:t>Aspectos normativos que rigen la investigación en Chile.</a:t>
            </a:r>
          </a:p>
          <a:p>
            <a:pPr eaLnBrk="1" hangingPunct="1">
              <a:lnSpc>
                <a:spcPct val="150000"/>
              </a:lnSpc>
            </a:pPr>
            <a:r>
              <a:rPr lang="es-CL" smtClean="0"/>
              <a:t>Estructura del Departamento Prevención de Accidentes.</a:t>
            </a:r>
          </a:p>
          <a:p>
            <a:pPr algn="just" eaLnBrk="1" hangingPunct="1">
              <a:lnSpc>
                <a:spcPct val="130000"/>
              </a:lnSpc>
            </a:pPr>
            <a:r>
              <a:rPr lang="es-CL" smtClean="0"/>
              <a:t>Opinión respecto a una Organización Regional de Investigación de Accidentes e Incidentes (RAIO).</a:t>
            </a:r>
          </a:p>
          <a:p>
            <a:pPr eaLnBrk="1" hangingPunct="1"/>
            <a:endParaRPr lang="es-CL" smtClean="0"/>
          </a:p>
        </p:txBody>
      </p:sp>
      <p:pic>
        <p:nvPicPr>
          <p:cNvPr id="16388" name="Picture 2" descr="dgac-2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115888"/>
            <a:ext cx="865188" cy="1296987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re 1"/>
          <p:cNvSpPr>
            <a:spLocks noGrp="1"/>
          </p:cNvSpPr>
          <p:nvPr>
            <p:ph type="title"/>
          </p:nvPr>
        </p:nvSpPr>
        <p:spPr>
          <a:xfrm>
            <a:off x="684213" y="333375"/>
            <a:ext cx="7488237" cy="792163"/>
          </a:xfrm>
        </p:spPr>
        <p:txBody>
          <a:bodyPr anchor="ctr"/>
          <a:lstStyle/>
          <a:p>
            <a:pPr algn="ctr" eaLnBrk="1" hangingPunct="1"/>
            <a:r>
              <a:rPr lang="es-ES_tradnl" sz="2800" b="1" smtClean="0"/>
              <a:t>LEYES QUE RIGEN A LA DGAC</a:t>
            </a:r>
            <a:endParaRPr lang="fr-FR" sz="2800" b="1" smtClean="0"/>
          </a:p>
        </p:txBody>
      </p:sp>
      <p:sp>
        <p:nvSpPr>
          <p:cNvPr id="17410" name="3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180975" indent="-180975" eaLnBrk="1" hangingPunct="1"/>
            <a:endParaRPr lang="es-CL" smtClean="0"/>
          </a:p>
          <a:p>
            <a:pPr marL="180975" indent="-180975" algn="just" eaLnBrk="1" hangingPunct="1"/>
            <a:r>
              <a:rPr lang="es-CL" sz="2400" smtClean="0"/>
              <a:t>Ley</a:t>
            </a:r>
            <a:r>
              <a:rPr lang="es-CL" smtClean="0"/>
              <a:t> 16.752 </a:t>
            </a:r>
          </a:p>
          <a:p>
            <a:pPr marL="180975" indent="-180975" algn="just" eaLnBrk="1" hangingPunct="1">
              <a:buFont typeface="Wingdings 3" pitchFamily="18" charset="2"/>
              <a:buNone/>
            </a:pPr>
            <a:r>
              <a:rPr lang="es-CL" smtClean="0"/>
              <a:t>“</a:t>
            </a:r>
            <a:r>
              <a:rPr lang="es-CL" sz="2400" smtClean="0"/>
              <a:t>Fija Organización y Funciones y Establece Disposiciones Generales a la Dirección General de Aeronáutica Civil”</a:t>
            </a:r>
            <a:endParaRPr lang="es-CL" smtClean="0"/>
          </a:p>
          <a:p>
            <a:pPr marL="1055688" lvl="1" indent="-342900" eaLnBrk="1" hangingPunct="1">
              <a:buFont typeface="Wingdings" pitchFamily="2" charset="2"/>
              <a:buChar char="Ø"/>
            </a:pPr>
            <a:r>
              <a:rPr lang="es-CL" sz="2400" smtClean="0">
                <a:solidFill>
                  <a:schemeClr val="tx1"/>
                </a:solidFill>
              </a:rPr>
              <a:t>Establece investigar los accidentes de aviación.</a:t>
            </a:r>
          </a:p>
          <a:p>
            <a:pPr marL="1055688" lvl="1" indent="-342900" eaLnBrk="1" hangingPunct="1"/>
            <a:endParaRPr lang="es-CL" sz="2400" smtClean="0">
              <a:solidFill>
                <a:schemeClr val="tx1"/>
              </a:solidFill>
            </a:endParaRPr>
          </a:p>
          <a:p>
            <a:pPr marL="180975" indent="-180975" algn="just" eaLnBrk="1" hangingPunct="1"/>
            <a:r>
              <a:rPr lang="es-CL" sz="2400" smtClean="0"/>
              <a:t>Ley 18.916 </a:t>
            </a:r>
          </a:p>
          <a:p>
            <a:pPr marL="180975" indent="-180975" algn="just" eaLnBrk="1" hangingPunct="1">
              <a:buFont typeface="Wingdings 3" pitchFamily="18" charset="2"/>
              <a:buNone/>
            </a:pPr>
            <a:r>
              <a:rPr lang="es-CL" sz="2400" smtClean="0"/>
              <a:t>“Código Aeronáutico”</a:t>
            </a:r>
          </a:p>
          <a:p>
            <a:pPr marL="1055688" lvl="1" indent="-342900" eaLnBrk="1" hangingPunct="1">
              <a:buFont typeface="Wingdings" pitchFamily="2" charset="2"/>
              <a:buChar char="Ø"/>
            </a:pPr>
            <a:r>
              <a:rPr lang="es-CL" sz="2400" smtClean="0">
                <a:solidFill>
                  <a:schemeClr val="tx1"/>
                </a:solidFill>
              </a:rPr>
              <a:t>Establece investigar los accidentes de aviación.</a:t>
            </a:r>
          </a:p>
        </p:txBody>
      </p:sp>
      <p:pic>
        <p:nvPicPr>
          <p:cNvPr id="4" name="Picture 2" descr="dgac-2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6725" y="115888"/>
            <a:ext cx="865188" cy="1296987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4" descr="5%"/>
          <p:cNvSpPr>
            <a:spLocks noChangeArrowheads="1"/>
          </p:cNvSpPr>
          <p:nvPr/>
        </p:nvSpPr>
        <p:spPr bwMode="auto">
          <a:xfrm>
            <a:off x="5003800" y="2276475"/>
            <a:ext cx="1152525" cy="504825"/>
          </a:xfrm>
          <a:prstGeom prst="rect">
            <a:avLst/>
          </a:prstGeom>
          <a:noFill/>
          <a:ln w="76200" cmpd="tri" algn="ctr">
            <a:solidFill>
              <a:srgbClr val="FFFF00"/>
            </a:solidFill>
            <a:miter lim="800000"/>
            <a:headEnd/>
            <a:tailEnd/>
          </a:ln>
          <a:effectLst>
            <a:prstShdw prst="shdw17" dist="17961" dir="2700000">
              <a:srgbClr val="999900"/>
            </a:prstShdw>
          </a:effectLst>
        </p:spPr>
        <p:txBody>
          <a:bodyPr wrap="none" anchor="ctr"/>
          <a:lstStyle/>
          <a:p>
            <a:endParaRPr lang="es-ES_tradnl">
              <a:latin typeface="Gill Sans MT" pitchFamily="34" charset="0"/>
            </a:endParaRPr>
          </a:p>
        </p:txBody>
      </p:sp>
      <p:pic>
        <p:nvPicPr>
          <p:cNvPr id="19458" name="3 Imagen" descr="OrganigramaDGAC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08050"/>
            <a:ext cx="9144000" cy="568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5" descr="5%"/>
          <p:cNvSpPr>
            <a:spLocks noChangeArrowheads="1"/>
          </p:cNvSpPr>
          <p:nvPr/>
        </p:nvSpPr>
        <p:spPr bwMode="auto">
          <a:xfrm>
            <a:off x="179388" y="4941888"/>
            <a:ext cx="936625" cy="719137"/>
          </a:xfrm>
          <a:prstGeom prst="rect">
            <a:avLst/>
          </a:prstGeom>
          <a:noFill/>
          <a:ln w="76200" cmpd="tri" algn="ctr">
            <a:solidFill>
              <a:srgbClr val="CC3300"/>
            </a:solidFill>
            <a:miter lim="800000"/>
            <a:headEnd/>
            <a:tailEnd/>
          </a:ln>
          <a:effectLst>
            <a:prstShdw prst="shdw17" dist="17961" dir="2700000">
              <a:srgbClr val="7A1F00"/>
            </a:prstShdw>
          </a:effectLst>
        </p:spPr>
        <p:txBody>
          <a:bodyPr wrap="none" anchor="ctr"/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250825" y="1844675"/>
            <a:ext cx="1944688" cy="360363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>
            <a:prstShdw prst="shdw17" dist="17961" dir="2700000">
              <a:srgbClr val="000099"/>
            </a:prst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627313" y="981075"/>
            <a:ext cx="4752975" cy="3240088"/>
          </a:xfrm>
          <a:prstGeom prst="rect">
            <a:avLst/>
          </a:prstGeom>
          <a:noFill/>
          <a:ln w="28575">
            <a:solidFill>
              <a:srgbClr val="0000FF"/>
            </a:solidFill>
            <a:prstDash val="dashDot"/>
            <a:miter lim="800000"/>
            <a:headEnd/>
            <a:tailEnd/>
          </a:ln>
          <a:effectLst>
            <a:prstShdw prst="shdw17" dist="17961" dir="2700000">
              <a:srgbClr val="000099"/>
            </a:prst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55563" y="4581525"/>
            <a:ext cx="4284662" cy="1368425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Dot"/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4411663" y="4614863"/>
            <a:ext cx="4679950" cy="1357312"/>
          </a:xfrm>
          <a:prstGeom prst="rect">
            <a:avLst/>
          </a:prstGeom>
          <a:noFill/>
          <a:ln w="28575">
            <a:solidFill>
              <a:srgbClr val="FF3300"/>
            </a:solidFill>
            <a:prstDash val="dashDot"/>
            <a:miter lim="800000"/>
            <a:headEnd/>
            <a:tailEnd/>
          </a:ln>
          <a:effectLst>
            <a:prstShdw prst="shdw17" dist="17961" dir="2700000">
              <a:srgbClr val="991F00"/>
            </a:prst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611188" y="6165850"/>
            <a:ext cx="2808287" cy="28733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5435600" y="6165850"/>
            <a:ext cx="2808288" cy="358775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>
            <a:prstShdw prst="shdw17" dist="17961" dir="2700000">
              <a:srgbClr val="991F00"/>
            </a:prst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2" name="CuadroTexto 1"/>
          <p:cNvSpPr txBox="1"/>
          <p:nvPr/>
        </p:nvSpPr>
        <p:spPr>
          <a:xfrm>
            <a:off x="2339975" y="260350"/>
            <a:ext cx="444500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CL" sz="2800" b="1" dirty="0">
                <a:latin typeface="+mj-lt"/>
              </a:rPr>
              <a:t>ORGANIGRAMA DGAC </a:t>
            </a:r>
          </a:p>
        </p:txBody>
      </p:sp>
      <p:pic>
        <p:nvPicPr>
          <p:cNvPr id="19468" name="Picture 2" descr="dgac-2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6725" y="115888"/>
            <a:ext cx="865188" cy="1296987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8677" grpId="0" animBg="1"/>
      <p:bldP spid="28678" grpId="0" animBg="1"/>
      <p:bldP spid="28679" grpId="0" animBg="1"/>
      <p:bldP spid="28680" grpId="0" animBg="1"/>
      <p:bldP spid="28681" grpId="0" animBg="1"/>
      <p:bldP spid="2868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reeform 48"/>
          <p:cNvSpPr>
            <a:spLocks/>
          </p:cNvSpPr>
          <p:nvPr/>
        </p:nvSpPr>
        <p:spPr bwMode="auto">
          <a:xfrm>
            <a:off x="3492500" y="2559050"/>
            <a:ext cx="1030288" cy="654050"/>
          </a:xfrm>
          <a:custGeom>
            <a:avLst/>
            <a:gdLst>
              <a:gd name="T0" fmla="*/ 2147483647 w 835"/>
              <a:gd name="T1" fmla="*/ 0 h 418"/>
              <a:gd name="T2" fmla="*/ 2147483647 w 835"/>
              <a:gd name="T3" fmla="*/ 2147483647 h 418"/>
              <a:gd name="T4" fmla="*/ 0 w 835"/>
              <a:gd name="T5" fmla="*/ 2147483647 h 418"/>
              <a:gd name="T6" fmla="*/ 0 60000 65536"/>
              <a:gd name="T7" fmla="*/ 0 60000 65536"/>
              <a:gd name="T8" fmla="*/ 0 60000 65536"/>
              <a:gd name="T9" fmla="*/ 0 w 835"/>
              <a:gd name="T10" fmla="*/ 0 h 418"/>
              <a:gd name="T11" fmla="*/ 835 w 835"/>
              <a:gd name="T12" fmla="*/ 418 h 41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35" h="418">
                <a:moveTo>
                  <a:pt x="835" y="0"/>
                </a:moveTo>
                <a:lnTo>
                  <a:pt x="835" y="418"/>
                </a:lnTo>
                <a:lnTo>
                  <a:pt x="0" y="418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0" y="2009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_tradnl" sz="2000">
              <a:latin typeface="Gill Sans MT" pitchFamily="34" charset="0"/>
            </a:endParaRPr>
          </a:p>
        </p:txBody>
      </p:sp>
      <p:sp>
        <p:nvSpPr>
          <p:cNvPr id="20483" name="AutoShape 5"/>
          <p:cNvSpPr>
            <a:spLocks noChangeAspect="1" noChangeArrowheads="1" noTextEdit="1"/>
          </p:cNvSpPr>
          <p:nvPr/>
        </p:nvSpPr>
        <p:spPr bwMode="auto">
          <a:xfrm>
            <a:off x="1476375" y="1062038"/>
            <a:ext cx="8496300" cy="473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grpSp>
        <p:nvGrpSpPr>
          <p:cNvPr id="20484" name="Group 49"/>
          <p:cNvGrpSpPr>
            <a:grpSpLocks/>
          </p:cNvGrpSpPr>
          <p:nvPr/>
        </p:nvGrpSpPr>
        <p:grpSpPr bwMode="auto">
          <a:xfrm>
            <a:off x="3155950" y="1700213"/>
            <a:ext cx="2832100" cy="863600"/>
            <a:chOff x="2185" y="1057"/>
            <a:chExt cx="1697" cy="555"/>
          </a:xfrm>
        </p:grpSpPr>
        <p:sp>
          <p:nvSpPr>
            <p:cNvPr id="20522" name="Rectangle 7"/>
            <p:cNvSpPr>
              <a:spLocks noChangeArrowheads="1"/>
            </p:cNvSpPr>
            <p:nvPr/>
          </p:nvSpPr>
          <p:spPr bwMode="auto">
            <a:xfrm>
              <a:off x="2200" y="1057"/>
              <a:ext cx="1678" cy="55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999999"/>
              </a:prstShdw>
            </a:effectLst>
          </p:spPr>
          <p:txBody>
            <a:bodyPr/>
            <a:lstStyle/>
            <a:p>
              <a:pPr algn="ctr"/>
              <a:endParaRPr lang="fr-FR">
                <a:latin typeface="Gill Sans MT" pitchFamily="34" charset="0"/>
              </a:endParaRPr>
            </a:p>
          </p:txBody>
        </p:sp>
        <p:sp>
          <p:nvSpPr>
            <p:cNvPr id="20523" name="Rectangle 8"/>
            <p:cNvSpPr>
              <a:spLocks noChangeArrowheads="1"/>
            </p:cNvSpPr>
            <p:nvPr/>
          </p:nvSpPr>
          <p:spPr bwMode="auto">
            <a:xfrm>
              <a:off x="2200" y="1057"/>
              <a:ext cx="1678" cy="555"/>
            </a:xfrm>
            <a:prstGeom prst="rect">
              <a:avLst/>
            </a:prstGeom>
            <a:noFill/>
            <a:ln w="19050" cap="rnd">
              <a:solidFill>
                <a:srgbClr val="000000"/>
              </a:solidFill>
              <a:round/>
              <a:headEnd/>
              <a:tailEnd/>
            </a:ln>
            <a:effectLst>
              <a:prstShdw prst="shdw17" dist="17961" dir="2700000">
                <a:srgbClr val="000000"/>
              </a:prstShdw>
            </a:effectLst>
          </p:spPr>
          <p:txBody>
            <a:bodyPr/>
            <a:lstStyle/>
            <a:p>
              <a:pPr algn="ctr"/>
              <a:endParaRPr lang="fr-FR">
                <a:latin typeface="Gill Sans MT" pitchFamily="34" charset="0"/>
              </a:endParaRPr>
            </a:p>
          </p:txBody>
        </p:sp>
        <p:sp>
          <p:nvSpPr>
            <p:cNvPr id="20524" name="Rectangle 9"/>
            <p:cNvSpPr>
              <a:spLocks noChangeArrowheads="1"/>
            </p:cNvSpPr>
            <p:nvPr/>
          </p:nvSpPr>
          <p:spPr bwMode="auto">
            <a:xfrm>
              <a:off x="2185" y="1162"/>
              <a:ext cx="1697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s-ES" sz="1700" b="1">
                  <a:solidFill>
                    <a:srgbClr val="000000"/>
                  </a:solidFill>
                  <a:latin typeface="Gill Sans MT" pitchFamily="34" charset="0"/>
                </a:rPr>
                <a:t>Departamento </a:t>
              </a:r>
            </a:p>
            <a:p>
              <a:pPr algn="ctr"/>
              <a:r>
                <a:rPr lang="es-ES" sz="1700" b="1">
                  <a:solidFill>
                    <a:srgbClr val="000000"/>
                  </a:solidFill>
                  <a:latin typeface="Gill Sans MT" pitchFamily="34" charset="0"/>
                </a:rPr>
                <a:t>Prevención de Accidentes</a:t>
              </a:r>
              <a:endParaRPr lang="es-ES" b="1">
                <a:latin typeface="Gill Sans MT" pitchFamily="34" charset="0"/>
              </a:endParaRPr>
            </a:p>
          </p:txBody>
        </p:sp>
        <p:sp>
          <p:nvSpPr>
            <p:cNvPr id="20525" name="Rectangle 10"/>
            <p:cNvSpPr>
              <a:spLocks noChangeArrowheads="1"/>
            </p:cNvSpPr>
            <p:nvPr/>
          </p:nvSpPr>
          <p:spPr bwMode="auto">
            <a:xfrm>
              <a:off x="2869" y="1173"/>
              <a:ext cx="62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" sz="1700">
                  <a:solidFill>
                    <a:srgbClr val="000000"/>
                  </a:solidFill>
                  <a:latin typeface="Gill Sans MT" pitchFamily="34" charset="0"/>
                </a:rPr>
                <a:t>. </a:t>
              </a:r>
              <a:endParaRPr lang="es-ES">
                <a:latin typeface="Gill Sans MT" pitchFamily="34" charset="0"/>
              </a:endParaRPr>
            </a:p>
          </p:txBody>
        </p:sp>
      </p:grpSp>
      <p:sp>
        <p:nvSpPr>
          <p:cNvPr id="20485" name="Rectangle 13"/>
          <p:cNvSpPr>
            <a:spLocks noChangeArrowheads="1"/>
          </p:cNvSpPr>
          <p:nvPr/>
        </p:nvSpPr>
        <p:spPr bwMode="auto">
          <a:xfrm>
            <a:off x="323850" y="5430838"/>
            <a:ext cx="1766888" cy="8842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9999"/>
            </a:prstShdw>
          </a:effectLst>
        </p:spPr>
        <p:txBody>
          <a:bodyPr/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20486" name="Rectangle 14"/>
          <p:cNvSpPr>
            <a:spLocks noChangeArrowheads="1"/>
          </p:cNvSpPr>
          <p:nvPr/>
        </p:nvSpPr>
        <p:spPr bwMode="auto">
          <a:xfrm>
            <a:off x="323850" y="5430838"/>
            <a:ext cx="1766888" cy="884237"/>
          </a:xfrm>
          <a:prstGeom prst="rect">
            <a:avLst/>
          </a:prstGeom>
          <a:noFill/>
          <a:ln w="19050" cap="rnd">
            <a:solidFill>
              <a:srgbClr val="000000"/>
            </a:solidFill>
            <a:round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/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20487" name="Rectangle 15"/>
          <p:cNvSpPr>
            <a:spLocks noChangeArrowheads="1"/>
          </p:cNvSpPr>
          <p:nvPr/>
        </p:nvSpPr>
        <p:spPr bwMode="auto">
          <a:xfrm>
            <a:off x="839788" y="5483225"/>
            <a:ext cx="890587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Sección </a:t>
            </a:r>
            <a:endParaRPr lang="es-ES" b="1">
              <a:latin typeface="Gill Sans MT" pitchFamily="34" charset="0"/>
            </a:endParaRPr>
          </a:p>
        </p:txBody>
      </p:sp>
      <p:sp>
        <p:nvSpPr>
          <p:cNvPr id="20488" name="Rectangle 16"/>
          <p:cNvSpPr>
            <a:spLocks noChangeArrowheads="1"/>
          </p:cNvSpPr>
          <p:nvPr/>
        </p:nvSpPr>
        <p:spPr bwMode="auto">
          <a:xfrm>
            <a:off x="606425" y="5737225"/>
            <a:ext cx="1382713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Investigación</a:t>
            </a:r>
            <a:endParaRPr lang="es-ES" b="1">
              <a:latin typeface="Gill Sans MT" pitchFamily="34" charset="0"/>
            </a:endParaRPr>
          </a:p>
        </p:txBody>
      </p:sp>
      <p:sp>
        <p:nvSpPr>
          <p:cNvPr id="20489" name="Rectangle 17"/>
          <p:cNvSpPr>
            <a:spLocks noChangeArrowheads="1"/>
          </p:cNvSpPr>
          <p:nvPr/>
        </p:nvSpPr>
        <p:spPr bwMode="auto">
          <a:xfrm>
            <a:off x="684213" y="5989638"/>
            <a:ext cx="1214437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Infraccional</a:t>
            </a:r>
            <a:endParaRPr lang="es-ES" b="1">
              <a:latin typeface="Gill Sans MT" pitchFamily="34" charset="0"/>
            </a:endParaRPr>
          </a:p>
        </p:txBody>
      </p:sp>
      <p:sp>
        <p:nvSpPr>
          <p:cNvPr id="20490" name="Freeform 18"/>
          <p:cNvSpPr>
            <a:spLocks/>
          </p:cNvSpPr>
          <p:nvPr/>
        </p:nvSpPr>
        <p:spPr bwMode="auto">
          <a:xfrm>
            <a:off x="1206500" y="2559050"/>
            <a:ext cx="3316288" cy="2871788"/>
          </a:xfrm>
          <a:custGeom>
            <a:avLst/>
            <a:gdLst>
              <a:gd name="T0" fmla="*/ 2147483647 w 2089"/>
              <a:gd name="T1" fmla="*/ 0 h 1809"/>
              <a:gd name="T2" fmla="*/ 2147483647 w 2089"/>
              <a:gd name="T3" fmla="*/ 2147483647 h 1809"/>
              <a:gd name="T4" fmla="*/ 0 w 2089"/>
              <a:gd name="T5" fmla="*/ 2147483647 h 1809"/>
              <a:gd name="T6" fmla="*/ 0 w 2089"/>
              <a:gd name="T7" fmla="*/ 2147483647 h 1809"/>
              <a:gd name="T8" fmla="*/ 0 60000 65536"/>
              <a:gd name="T9" fmla="*/ 0 60000 65536"/>
              <a:gd name="T10" fmla="*/ 0 60000 65536"/>
              <a:gd name="T11" fmla="*/ 0 60000 65536"/>
              <a:gd name="T12" fmla="*/ 0 w 2089"/>
              <a:gd name="T13" fmla="*/ 0 h 1809"/>
              <a:gd name="T14" fmla="*/ 2089 w 2089"/>
              <a:gd name="T15" fmla="*/ 1809 h 180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89" h="1809">
                <a:moveTo>
                  <a:pt x="2089" y="0"/>
                </a:moveTo>
                <a:lnTo>
                  <a:pt x="2089" y="1635"/>
                </a:lnTo>
                <a:lnTo>
                  <a:pt x="0" y="1635"/>
                </a:lnTo>
                <a:lnTo>
                  <a:pt x="0" y="1809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0491" name="Rectangle 19"/>
          <p:cNvSpPr>
            <a:spLocks noChangeArrowheads="1"/>
          </p:cNvSpPr>
          <p:nvPr/>
        </p:nvSpPr>
        <p:spPr bwMode="auto">
          <a:xfrm>
            <a:off x="4743450" y="5430838"/>
            <a:ext cx="1770063" cy="884237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5C7A99"/>
            </a:prstShdw>
          </a:effectLst>
        </p:spPr>
        <p:txBody>
          <a:bodyPr/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20492" name="Rectangle 20"/>
          <p:cNvSpPr>
            <a:spLocks noChangeArrowheads="1"/>
          </p:cNvSpPr>
          <p:nvPr/>
        </p:nvSpPr>
        <p:spPr bwMode="auto">
          <a:xfrm>
            <a:off x="4743450" y="5430838"/>
            <a:ext cx="1770063" cy="884237"/>
          </a:xfrm>
          <a:prstGeom prst="rect">
            <a:avLst/>
          </a:prstGeom>
          <a:noFill/>
          <a:ln w="19050" cap="rnd">
            <a:solidFill>
              <a:srgbClr val="000000"/>
            </a:solidFill>
            <a:round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/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20493" name="Rectangle 21"/>
          <p:cNvSpPr>
            <a:spLocks noChangeArrowheads="1"/>
          </p:cNvSpPr>
          <p:nvPr/>
        </p:nvSpPr>
        <p:spPr bwMode="auto">
          <a:xfrm>
            <a:off x="5265738" y="5483225"/>
            <a:ext cx="890587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Sección </a:t>
            </a:r>
            <a:endParaRPr lang="es-ES" b="1">
              <a:latin typeface="Gill Sans MT" pitchFamily="34" charset="0"/>
            </a:endParaRPr>
          </a:p>
        </p:txBody>
      </p:sp>
      <p:sp>
        <p:nvSpPr>
          <p:cNvPr id="20494" name="Rectangle 22"/>
          <p:cNvSpPr>
            <a:spLocks noChangeArrowheads="1"/>
          </p:cNvSpPr>
          <p:nvPr/>
        </p:nvSpPr>
        <p:spPr bwMode="auto">
          <a:xfrm>
            <a:off x="5011738" y="5737225"/>
            <a:ext cx="1443037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Investigación </a:t>
            </a:r>
            <a:endParaRPr lang="es-ES" b="1">
              <a:latin typeface="Gill Sans MT" pitchFamily="34" charset="0"/>
            </a:endParaRPr>
          </a:p>
        </p:txBody>
      </p:sp>
      <p:sp>
        <p:nvSpPr>
          <p:cNvPr id="20495" name="Rectangle 23"/>
          <p:cNvSpPr>
            <a:spLocks noChangeArrowheads="1"/>
          </p:cNvSpPr>
          <p:nvPr/>
        </p:nvSpPr>
        <p:spPr bwMode="auto">
          <a:xfrm>
            <a:off x="5110163" y="5989638"/>
            <a:ext cx="1154112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Accidentes</a:t>
            </a:r>
            <a:endParaRPr lang="es-ES" b="1">
              <a:latin typeface="Gill Sans MT" pitchFamily="34" charset="0"/>
            </a:endParaRPr>
          </a:p>
        </p:txBody>
      </p:sp>
      <p:sp>
        <p:nvSpPr>
          <p:cNvPr id="20496" name="Freeform 24"/>
          <p:cNvSpPr>
            <a:spLocks/>
          </p:cNvSpPr>
          <p:nvPr/>
        </p:nvSpPr>
        <p:spPr bwMode="auto">
          <a:xfrm>
            <a:off x="4522788" y="2559050"/>
            <a:ext cx="1106487" cy="2871788"/>
          </a:xfrm>
          <a:custGeom>
            <a:avLst/>
            <a:gdLst>
              <a:gd name="T0" fmla="*/ 0 w 697"/>
              <a:gd name="T1" fmla="*/ 0 h 1809"/>
              <a:gd name="T2" fmla="*/ 0 w 697"/>
              <a:gd name="T3" fmla="*/ 2147483647 h 1809"/>
              <a:gd name="T4" fmla="*/ 2147483647 w 697"/>
              <a:gd name="T5" fmla="*/ 2147483647 h 1809"/>
              <a:gd name="T6" fmla="*/ 2147483647 w 697"/>
              <a:gd name="T7" fmla="*/ 2147483647 h 1809"/>
              <a:gd name="T8" fmla="*/ 0 60000 65536"/>
              <a:gd name="T9" fmla="*/ 0 60000 65536"/>
              <a:gd name="T10" fmla="*/ 0 60000 65536"/>
              <a:gd name="T11" fmla="*/ 0 60000 65536"/>
              <a:gd name="T12" fmla="*/ 0 w 697"/>
              <a:gd name="T13" fmla="*/ 0 h 1809"/>
              <a:gd name="T14" fmla="*/ 697 w 697"/>
              <a:gd name="T15" fmla="*/ 1809 h 180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97" h="1809">
                <a:moveTo>
                  <a:pt x="0" y="0"/>
                </a:moveTo>
                <a:lnTo>
                  <a:pt x="0" y="1635"/>
                </a:lnTo>
                <a:lnTo>
                  <a:pt x="697" y="1635"/>
                </a:lnTo>
                <a:lnTo>
                  <a:pt x="697" y="1809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0497" name="Rectangle 25"/>
          <p:cNvSpPr>
            <a:spLocks noChangeArrowheads="1"/>
          </p:cNvSpPr>
          <p:nvPr/>
        </p:nvSpPr>
        <p:spPr bwMode="auto">
          <a:xfrm>
            <a:off x="2533650" y="5430838"/>
            <a:ext cx="1768475" cy="8842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9999"/>
            </a:prstShdw>
          </a:effectLst>
        </p:spPr>
        <p:txBody>
          <a:bodyPr/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20498" name="Rectangle 26"/>
          <p:cNvSpPr>
            <a:spLocks noChangeArrowheads="1"/>
          </p:cNvSpPr>
          <p:nvPr/>
        </p:nvSpPr>
        <p:spPr bwMode="auto">
          <a:xfrm>
            <a:off x="2533650" y="5430838"/>
            <a:ext cx="1768475" cy="884237"/>
          </a:xfrm>
          <a:prstGeom prst="rect">
            <a:avLst/>
          </a:prstGeom>
          <a:noFill/>
          <a:ln w="19050" cap="rnd">
            <a:solidFill>
              <a:srgbClr val="000000"/>
            </a:solidFill>
            <a:round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/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20499" name="Rectangle 27"/>
          <p:cNvSpPr>
            <a:spLocks noChangeArrowheads="1"/>
          </p:cNvSpPr>
          <p:nvPr/>
        </p:nvSpPr>
        <p:spPr bwMode="auto">
          <a:xfrm>
            <a:off x="3043238" y="5483225"/>
            <a:ext cx="890587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Sección </a:t>
            </a:r>
            <a:endParaRPr lang="es-ES" b="1">
              <a:latin typeface="Gill Sans MT" pitchFamily="34" charset="0"/>
            </a:endParaRPr>
          </a:p>
        </p:txBody>
      </p:sp>
      <p:sp>
        <p:nvSpPr>
          <p:cNvPr id="20500" name="Rectangle 28"/>
          <p:cNvSpPr>
            <a:spLocks noChangeArrowheads="1"/>
          </p:cNvSpPr>
          <p:nvPr/>
        </p:nvSpPr>
        <p:spPr bwMode="auto">
          <a:xfrm>
            <a:off x="2809875" y="5737225"/>
            <a:ext cx="1443038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Investigación </a:t>
            </a:r>
            <a:endParaRPr lang="es-ES" b="1">
              <a:latin typeface="Gill Sans MT" pitchFamily="34" charset="0"/>
            </a:endParaRPr>
          </a:p>
        </p:txBody>
      </p:sp>
      <p:sp>
        <p:nvSpPr>
          <p:cNvPr id="20501" name="Rectangle 29"/>
          <p:cNvSpPr>
            <a:spLocks noChangeArrowheads="1"/>
          </p:cNvSpPr>
          <p:nvPr/>
        </p:nvSpPr>
        <p:spPr bwMode="auto">
          <a:xfrm>
            <a:off x="2730500" y="5989638"/>
            <a:ext cx="1525588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Tránsito Aéreo</a:t>
            </a:r>
            <a:endParaRPr lang="es-ES" b="1">
              <a:latin typeface="Gill Sans MT" pitchFamily="34" charset="0"/>
            </a:endParaRPr>
          </a:p>
        </p:txBody>
      </p:sp>
      <p:sp>
        <p:nvSpPr>
          <p:cNvPr id="20502" name="Freeform 30"/>
          <p:cNvSpPr>
            <a:spLocks/>
          </p:cNvSpPr>
          <p:nvPr/>
        </p:nvSpPr>
        <p:spPr bwMode="auto">
          <a:xfrm>
            <a:off x="3417888" y="2559050"/>
            <a:ext cx="1104900" cy="2871788"/>
          </a:xfrm>
          <a:custGeom>
            <a:avLst/>
            <a:gdLst>
              <a:gd name="T0" fmla="*/ 2147483647 w 696"/>
              <a:gd name="T1" fmla="*/ 0 h 1809"/>
              <a:gd name="T2" fmla="*/ 2147483647 w 696"/>
              <a:gd name="T3" fmla="*/ 2147483647 h 1809"/>
              <a:gd name="T4" fmla="*/ 0 w 696"/>
              <a:gd name="T5" fmla="*/ 2147483647 h 1809"/>
              <a:gd name="T6" fmla="*/ 0 w 696"/>
              <a:gd name="T7" fmla="*/ 2147483647 h 1809"/>
              <a:gd name="T8" fmla="*/ 0 60000 65536"/>
              <a:gd name="T9" fmla="*/ 0 60000 65536"/>
              <a:gd name="T10" fmla="*/ 0 60000 65536"/>
              <a:gd name="T11" fmla="*/ 0 60000 65536"/>
              <a:gd name="T12" fmla="*/ 0 w 696"/>
              <a:gd name="T13" fmla="*/ 0 h 1809"/>
              <a:gd name="T14" fmla="*/ 696 w 696"/>
              <a:gd name="T15" fmla="*/ 1809 h 180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96" h="1809">
                <a:moveTo>
                  <a:pt x="696" y="0"/>
                </a:moveTo>
                <a:lnTo>
                  <a:pt x="696" y="1635"/>
                </a:lnTo>
                <a:lnTo>
                  <a:pt x="0" y="1635"/>
                </a:lnTo>
                <a:lnTo>
                  <a:pt x="0" y="1809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0503" name="Rectangle 31"/>
          <p:cNvSpPr>
            <a:spLocks noChangeArrowheads="1"/>
          </p:cNvSpPr>
          <p:nvPr/>
        </p:nvSpPr>
        <p:spPr bwMode="auto">
          <a:xfrm>
            <a:off x="6954838" y="5430838"/>
            <a:ext cx="1768475" cy="8842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9999"/>
            </a:prstShdw>
          </a:effectLst>
        </p:spPr>
        <p:txBody>
          <a:bodyPr/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20504" name="Rectangle 32"/>
          <p:cNvSpPr>
            <a:spLocks noChangeArrowheads="1"/>
          </p:cNvSpPr>
          <p:nvPr/>
        </p:nvSpPr>
        <p:spPr bwMode="auto">
          <a:xfrm>
            <a:off x="6954838" y="5430838"/>
            <a:ext cx="1768475" cy="884237"/>
          </a:xfrm>
          <a:prstGeom prst="rect">
            <a:avLst/>
          </a:prstGeom>
          <a:noFill/>
          <a:ln w="19050" cap="rnd">
            <a:solidFill>
              <a:srgbClr val="000000"/>
            </a:solidFill>
            <a:round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/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20505" name="Rectangle 33"/>
          <p:cNvSpPr>
            <a:spLocks noChangeArrowheads="1"/>
          </p:cNvSpPr>
          <p:nvPr/>
        </p:nvSpPr>
        <p:spPr bwMode="auto">
          <a:xfrm>
            <a:off x="7469188" y="5483225"/>
            <a:ext cx="890587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Sección </a:t>
            </a:r>
            <a:endParaRPr lang="es-ES" b="1">
              <a:latin typeface="Gill Sans MT" pitchFamily="34" charset="0"/>
            </a:endParaRPr>
          </a:p>
        </p:txBody>
      </p:sp>
      <p:sp>
        <p:nvSpPr>
          <p:cNvPr id="20506" name="Rectangle 34"/>
          <p:cNvSpPr>
            <a:spLocks noChangeArrowheads="1"/>
          </p:cNvSpPr>
          <p:nvPr/>
        </p:nvSpPr>
        <p:spPr bwMode="auto">
          <a:xfrm>
            <a:off x="7312025" y="5737225"/>
            <a:ext cx="1227138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Prevención </a:t>
            </a:r>
            <a:endParaRPr lang="es-ES" b="1">
              <a:latin typeface="Gill Sans MT" pitchFamily="34" charset="0"/>
            </a:endParaRPr>
          </a:p>
        </p:txBody>
      </p:sp>
      <p:sp>
        <p:nvSpPr>
          <p:cNvPr id="20507" name="Rectangle 35"/>
          <p:cNvSpPr>
            <a:spLocks noChangeArrowheads="1"/>
          </p:cNvSpPr>
          <p:nvPr/>
        </p:nvSpPr>
        <p:spPr bwMode="auto">
          <a:xfrm>
            <a:off x="7175500" y="5989638"/>
            <a:ext cx="146685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de Accidentes</a:t>
            </a:r>
            <a:endParaRPr lang="es-ES" b="1">
              <a:latin typeface="Gill Sans MT" pitchFamily="34" charset="0"/>
            </a:endParaRPr>
          </a:p>
        </p:txBody>
      </p:sp>
      <p:sp>
        <p:nvSpPr>
          <p:cNvPr id="20508" name="Freeform 36"/>
          <p:cNvSpPr>
            <a:spLocks/>
          </p:cNvSpPr>
          <p:nvPr/>
        </p:nvSpPr>
        <p:spPr bwMode="auto">
          <a:xfrm>
            <a:off x="4522788" y="2559050"/>
            <a:ext cx="3316287" cy="2871788"/>
          </a:xfrm>
          <a:custGeom>
            <a:avLst/>
            <a:gdLst>
              <a:gd name="T0" fmla="*/ 0 w 2089"/>
              <a:gd name="T1" fmla="*/ 0 h 1809"/>
              <a:gd name="T2" fmla="*/ 0 w 2089"/>
              <a:gd name="T3" fmla="*/ 2147483647 h 1809"/>
              <a:gd name="T4" fmla="*/ 2147483647 w 2089"/>
              <a:gd name="T5" fmla="*/ 2147483647 h 1809"/>
              <a:gd name="T6" fmla="*/ 2147483647 w 2089"/>
              <a:gd name="T7" fmla="*/ 2147483647 h 1809"/>
              <a:gd name="T8" fmla="*/ 0 60000 65536"/>
              <a:gd name="T9" fmla="*/ 0 60000 65536"/>
              <a:gd name="T10" fmla="*/ 0 60000 65536"/>
              <a:gd name="T11" fmla="*/ 0 60000 65536"/>
              <a:gd name="T12" fmla="*/ 0 w 2089"/>
              <a:gd name="T13" fmla="*/ 0 h 1809"/>
              <a:gd name="T14" fmla="*/ 2089 w 2089"/>
              <a:gd name="T15" fmla="*/ 1809 h 180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89" h="1809">
                <a:moveTo>
                  <a:pt x="0" y="0"/>
                </a:moveTo>
                <a:lnTo>
                  <a:pt x="0" y="1635"/>
                </a:lnTo>
                <a:lnTo>
                  <a:pt x="2089" y="1635"/>
                </a:lnTo>
                <a:lnTo>
                  <a:pt x="2089" y="1809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0509" name="Rectangle 41"/>
          <p:cNvSpPr>
            <a:spLocks noChangeArrowheads="1"/>
          </p:cNvSpPr>
          <p:nvPr/>
        </p:nvSpPr>
        <p:spPr bwMode="auto">
          <a:xfrm>
            <a:off x="1428750" y="3884613"/>
            <a:ext cx="1768475" cy="8842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9999"/>
            </a:prstShdw>
          </a:effectLst>
        </p:spPr>
        <p:txBody>
          <a:bodyPr/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20510" name="Rectangle 42"/>
          <p:cNvSpPr>
            <a:spLocks noChangeArrowheads="1"/>
          </p:cNvSpPr>
          <p:nvPr/>
        </p:nvSpPr>
        <p:spPr bwMode="auto">
          <a:xfrm>
            <a:off x="1428750" y="3884613"/>
            <a:ext cx="1768475" cy="884237"/>
          </a:xfrm>
          <a:prstGeom prst="rect">
            <a:avLst/>
          </a:prstGeom>
          <a:noFill/>
          <a:ln w="19050" cap="rnd">
            <a:solidFill>
              <a:srgbClr val="000000"/>
            </a:solidFill>
            <a:round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/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20511" name="Rectangle 43"/>
          <p:cNvSpPr>
            <a:spLocks noChangeArrowheads="1"/>
          </p:cNvSpPr>
          <p:nvPr/>
        </p:nvSpPr>
        <p:spPr bwMode="auto">
          <a:xfrm>
            <a:off x="1657350" y="4005263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Registratura y </a:t>
            </a:r>
          </a:p>
          <a:p>
            <a:pPr algn="ctr"/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Secretaría</a:t>
            </a:r>
            <a:endParaRPr lang="es-ES" b="1">
              <a:latin typeface="Gill Sans MT" pitchFamily="34" charset="0"/>
            </a:endParaRPr>
          </a:p>
        </p:txBody>
      </p:sp>
      <p:sp>
        <p:nvSpPr>
          <p:cNvPr id="20512" name="Freeform 44"/>
          <p:cNvSpPr>
            <a:spLocks/>
          </p:cNvSpPr>
          <p:nvPr/>
        </p:nvSpPr>
        <p:spPr bwMode="auto">
          <a:xfrm>
            <a:off x="3197225" y="2559050"/>
            <a:ext cx="1325563" cy="1768475"/>
          </a:xfrm>
          <a:custGeom>
            <a:avLst/>
            <a:gdLst>
              <a:gd name="T0" fmla="*/ 2147483647 w 835"/>
              <a:gd name="T1" fmla="*/ 0 h 1114"/>
              <a:gd name="T2" fmla="*/ 2147483647 w 835"/>
              <a:gd name="T3" fmla="*/ 2147483647 h 1114"/>
              <a:gd name="T4" fmla="*/ 0 w 835"/>
              <a:gd name="T5" fmla="*/ 2147483647 h 1114"/>
              <a:gd name="T6" fmla="*/ 0 60000 65536"/>
              <a:gd name="T7" fmla="*/ 0 60000 65536"/>
              <a:gd name="T8" fmla="*/ 0 60000 65536"/>
              <a:gd name="T9" fmla="*/ 0 w 835"/>
              <a:gd name="T10" fmla="*/ 0 h 1114"/>
              <a:gd name="T11" fmla="*/ 835 w 835"/>
              <a:gd name="T12" fmla="*/ 1114 h 11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35" h="1114">
                <a:moveTo>
                  <a:pt x="835" y="0"/>
                </a:moveTo>
                <a:lnTo>
                  <a:pt x="835" y="1114"/>
                </a:lnTo>
                <a:lnTo>
                  <a:pt x="0" y="1114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0513" name="Rectangle 45"/>
          <p:cNvSpPr>
            <a:spLocks noChangeArrowheads="1"/>
          </p:cNvSpPr>
          <p:nvPr/>
        </p:nvSpPr>
        <p:spPr bwMode="auto">
          <a:xfrm>
            <a:off x="1403350" y="2781300"/>
            <a:ext cx="2089150" cy="8842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9999"/>
            </a:prstShdw>
          </a:effectLst>
        </p:spPr>
        <p:txBody>
          <a:bodyPr/>
          <a:lstStyle/>
          <a:p>
            <a:pPr algn="ctr"/>
            <a:endParaRPr lang="fr-FR">
              <a:latin typeface="Gill Sans MT" pitchFamily="34" charset="0"/>
            </a:endParaRPr>
          </a:p>
        </p:txBody>
      </p:sp>
      <p:sp>
        <p:nvSpPr>
          <p:cNvPr id="20514" name="Rectangle 46"/>
          <p:cNvSpPr>
            <a:spLocks noChangeArrowheads="1"/>
          </p:cNvSpPr>
          <p:nvPr/>
        </p:nvSpPr>
        <p:spPr bwMode="auto">
          <a:xfrm>
            <a:off x="1403350" y="2781300"/>
            <a:ext cx="2089150" cy="884238"/>
          </a:xfrm>
          <a:prstGeom prst="rect">
            <a:avLst/>
          </a:prstGeom>
          <a:noFill/>
          <a:ln w="19050" cap="rnd">
            <a:solidFill>
              <a:srgbClr val="000000"/>
            </a:solidFill>
            <a:round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/>
          <a:lstStyle/>
          <a:p>
            <a:pPr algn="ctr"/>
            <a:endParaRPr lang="fr-FR">
              <a:latin typeface="Gill Sans MT" pitchFamily="34" charset="0"/>
            </a:endParaRPr>
          </a:p>
        </p:txBody>
      </p:sp>
      <p:sp>
        <p:nvSpPr>
          <p:cNvPr id="20515" name="Rectangle 47"/>
          <p:cNvSpPr>
            <a:spLocks noChangeArrowheads="1"/>
          </p:cNvSpPr>
          <p:nvPr/>
        </p:nvSpPr>
        <p:spPr bwMode="auto">
          <a:xfrm>
            <a:off x="1571625" y="2911475"/>
            <a:ext cx="1760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s-ES" sz="1700">
                <a:solidFill>
                  <a:srgbClr val="000000"/>
                </a:solidFill>
                <a:latin typeface="Gill Sans MT" pitchFamily="34" charset="0"/>
              </a:rPr>
              <a:t> </a:t>
            </a:r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Asesor Prevención </a:t>
            </a:r>
          </a:p>
          <a:p>
            <a:pPr algn="ctr"/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de Riesgos</a:t>
            </a:r>
            <a:endParaRPr lang="es-ES" b="1">
              <a:latin typeface="Gill Sans MT" pitchFamily="34" charset="0"/>
            </a:endParaRPr>
          </a:p>
        </p:txBody>
      </p:sp>
      <p:sp>
        <p:nvSpPr>
          <p:cNvPr id="20516" name="Rectangle 52"/>
          <p:cNvSpPr>
            <a:spLocks noChangeArrowheads="1"/>
          </p:cNvSpPr>
          <p:nvPr/>
        </p:nvSpPr>
        <p:spPr bwMode="auto">
          <a:xfrm>
            <a:off x="5580063" y="3716338"/>
            <a:ext cx="1944687" cy="8842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9999"/>
            </a:prstShdw>
          </a:effectLst>
        </p:spPr>
        <p:txBody>
          <a:bodyPr/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20517" name="Rectangle 53"/>
          <p:cNvSpPr>
            <a:spLocks noChangeArrowheads="1"/>
          </p:cNvSpPr>
          <p:nvPr/>
        </p:nvSpPr>
        <p:spPr bwMode="auto">
          <a:xfrm>
            <a:off x="5580063" y="3716338"/>
            <a:ext cx="1944687" cy="884237"/>
          </a:xfrm>
          <a:prstGeom prst="rect">
            <a:avLst/>
          </a:prstGeom>
          <a:noFill/>
          <a:ln w="19050" cap="rnd">
            <a:solidFill>
              <a:srgbClr val="000000"/>
            </a:solidFill>
            <a:round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/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20518" name="Rectangle 54"/>
          <p:cNvSpPr>
            <a:spLocks noChangeArrowheads="1"/>
          </p:cNvSpPr>
          <p:nvPr/>
        </p:nvSpPr>
        <p:spPr bwMode="auto">
          <a:xfrm>
            <a:off x="5810250" y="3789363"/>
            <a:ext cx="1497013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Sección</a:t>
            </a:r>
          </a:p>
          <a:p>
            <a:pPr algn="ctr"/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Programación </a:t>
            </a:r>
          </a:p>
          <a:p>
            <a:pPr algn="ctr"/>
            <a:r>
              <a:rPr lang="es-ES" sz="1700" b="1">
                <a:solidFill>
                  <a:srgbClr val="000000"/>
                </a:solidFill>
                <a:latin typeface="Gill Sans MT" pitchFamily="34" charset="0"/>
              </a:rPr>
              <a:t>y Control</a:t>
            </a:r>
            <a:endParaRPr lang="es-ES" b="1">
              <a:latin typeface="Gill Sans MT" pitchFamily="34" charset="0"/>
            </a:endParaRPr>
          </a:p>
        </p:txBody>
      </p:sp>
      <p:sp>
        <p:nvSpPr>
          <p:cNvPr id="19498" name="Rectangle 55" descr="5%"/>
          <p:cNvSpPr>
            <a:spLocks noChangeArrowheads="1"/>
          </p:cNvSpPr>
          <p:nvPr/>
        </p:nvSpPr>
        <p:spPr bwMode="auto">
          <a:xfrm>
            <a:off x="4716463" y="5445125"/>
            <a:ext cx="1800225" cy="863600"/>
          </a:xfrm>
          <a:prstGeom prst="rect">
            <a:avLst/>
          </a:prstGeom>
          <a:noFill/>
          <a:ln w="76200" cmpd="tri" algn="ctr">
            <a:solidFill>
              <a:srgbClr val="CC3300"/>
            </a:solidFill>
            <a:miter lim="800000"/>
            <a:headEnd/>
            <a:tailEnd/>
          </a:ln>
          <a:effectLst>
            <a:prstShdw prst="shdw17" dist="17961" dir="2700000">
              <a:srgbClr val="7A1F00"/>
            </a:prstShdw>
          </a:effectLst>
        </p:spPr>
        <p:txBody>
          <a:bodyPr wrap="none" anchor="ctr"/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20520" name="Freeform 48"/>
          <p:cNvSpPr>
            <a:spLocks/>
          </p:cNvSpPr>
          <p:nvPr/>
        </p:nvSpPr>
        <p:spPr bwMode="auto">
          <a:xfrm>
            <a:off x="4549775" y="3711575"/>
            <a:ext cx="1030288" cy="654050"/>
          </a:xfrm>
          <a:custGeom>
            <a:avLst/>
            <a:gdLst>
              <a:gd name="T0" fmla="*/ 2147483647 w 835"/>
              <a:gd name="T1" fmla="*/ 0 h 418"/>
              <a:gd name="T2" fmla="*/ 2147483647 w 835"/>
              <a:gd name="T3" fmla="*/ 2147483647 h 418"/>
              <a:gd name="T4" fmla="*/ 0 w 835"/>
              <a:gd name="T5" fmla="*/ 2147483647 h 418"/>
              <a:gd name="T6" fmla="*/ 0 60000 65536"/>
              <a:gd name="T7" fmla="*/ 0 60000 65536"/>
              <a:gd name="T8" fmla="*/ 0 60000 65536"/>
              <a:gd name="T9" fmla="*/ 0 w 835"/>
              <a:gd name="T10" fmla="*/ 0 h 418"/>
              <a:gd name="T11" fmla="*/ 835 w 835"/>
              <a:gd name="T12" fmla="*/ 418 h 41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35" h="418">
                <a:moveTo>
                  <a:pt x="835" y="0"/>
                </a:moveTo>
                <a:lnTo>
                  <a:pt x="835" y="418"/>
                </a:lnTo>
                <a:lnTo>
                  <a:pt x="0" y="418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9737" name="47 Título"/>
          <p:cNvSpPr>
            <a:spLocks noGrp="1"/>
          </p:cNvSpPr>
          <p:nvPr>
            <p:ph type="title"/>
          </p:nvPr>
        </p:nvSpPr>
        <p:spPr>
          <a:xfrm>
            <a:off x="1042988" y="277813"/>
            <a:ext cx="7345362" cy="847725"/>
          </a:xfrm>
        </p:spPr>
        <p:txBody>
          <a:bodyPr/>
          <a:lstStyle/>
          <a:p>
            <a:pPr algn="ctr" eaLnBrk="1" hangingPunct="1">
              <a:defRPr/>
            </a:pPr>
            <a:r>
              <a:rPr lang="es-CL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ESTRUCTURA DEL DEPARTAMENTO PREVENCIÓN DE ACCIDENTES</a:t>
            </a:r>
          </a:p>
        </p:txBody>
      </p:sp>
      <p:pic>
        <p:nvPicPr>
          <p:cNvPr id="20527" name="Picture 2" descr="dgac-2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6725" y="115888"/>
            <a:ext cx="865188" cy="1296987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194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194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19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19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9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1" descr="C:\Users\Winston\Desktop\Captur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92640">
            <a:off x="6011863" y="2133600"/>
            <a:ext cx="2868612" cy="365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530" name="Group 10"/>
          <p:cNvGrpSpPr>
            <a:grpSpLocks/>
          </p:cNvGrpSpPr>
          <p:nvPr/>
        </p:nvGrpSpPr>
        <p:grpSpPr bwMode="auto">
          <a:xfrm rot="596465">
            <a:off x="4572000" y="1268413"/>
            <a:ext cx="2857500" cy="3622675"/>
            <a:chOff x="748" y="1706"/>
            <a:chExt cx="1800" cy="2282"/>
          </a:xfrm>
        </p:grpSpPr>
        <p:pic>
          <p:nvPicPr>
            <p:cNvPr id="22535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48" y="1706"/>
              <a:ext cx="1800" cy="2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36" name="Text Box 9"/>
            <p:cNvSpPr txBox="1">
              <a:spLocks noChangeArrowheads="1"/>
            </p:cNvSpPr>
            <p:nvPr/>
          </p:nvSpPr>
          <p:spPr bwMode="auto">
            <a:xfrm>
              <a:off x="1951" y="1888"/>
              <a:ext cx="544" cy="154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000" b="1">
                  <a:solidFill>
                    <a:schemeClr val="bg2"/>
                  </a:solidFill>
                  <a:latin typeface="Gill Sans MT" pitchFamily="34" charset="0"/>
                </a:rPr>
                <a:t>PRO DPA</a:t>
              </a:r>
            </a:p>
          </p:txBody>
        </p:sp>
      </p:grp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9338" y="3235325"/>
            <a:ext cx="2857500" cy="362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10" descr="5%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759966">
            <a:off x="684213" y="1196975"/>
            <a:ext cx="2671762" cy="3460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2533" name="Picture 11" descr="5%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753876">
            <a:off x="1476375" y="2997200"/>
            <a:ext cx="2803525" cy="3609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7414" name="9 Título"/>
          <p:cNvSpPr>
            <a:spLocks noGrp="1"/>
          </p:cNvSpPr>
          <p:nvPr>
            <p:ph type="title"/>
          </p:nvPr>
        </p:nvSpPr>
        <p:spPr>
          <a:xfrm>
            <a:off x="2046288" y="188913"/>
            <a:ext cx="5051425" cy="828675"/>
          </a:xfrm>
        </p:spPr>
        <p:txBody>
          <a:bodyPr anchor="ctr"/>
          <a:lstStyle/>
          <a:p>
            <a:pPr algn="ctr" eaLnBrk="1" hangingPunct="1">
              <a:defRPr/>
            </a:pPr>
            <a:r>
              <a:rPr lang="es-CL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ASPECTOS NORMATIVOS</a:t>
            </a:r>
          </a:p>
        </p:txBody>
      </p:sp>
      <p:pic>
        <p:nvPicPr>
          <p:cNvPr id="22538" name="Picture 2" descr="dgac-22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66725" y="115888"/>
            <a:ext cx="865188" cy="1296987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77975" y="620713"/>
            <a:ext cx="5986463" cy="990600"/>
          </a:xfrm>
        </p:spPr>
        <p:txBody>
          <a:bodyPr anchor="ctr"/>
          <a:lstStyle/>
          <a:p>
            <a:pPr eaLnBrk="1" hangingPunct="1"/>
            <a:r>
              <a:rPr lang="es-ES" sz="2800" b="1" smtClean="0"/>
              <a:t>Código Aeronáutico Art. 181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916113"/>
            <a:ext cx="8229600" cy="4657725"/>
          </a:xfrm>
        </p:spPr>
        <p:txBody>
          <a:bodyPr/>
          <a:lstStyle/>
          <a:p>
            <a:pPr algn="just" eaLnBrk="1" hangingPunct="1"/>
            <a:r>
              <a:rPr lang="es-ES" smtClean="0"/>
              <a:t>Corresponde a la autoridad aeronáutica investigar administrativamente los accidentes e incidentes de aeronaves que se produzcan en el territorio nacional y los que ocurran a aeronaves chilenas en aguas o territorios no sujetos a la soberanía de otro Estado, sin perjuicio de las facultades que corresponden a los tribunales competentes.</a:t>
            </a:r>
          </a:p>
          <a:p>
            <a:pPr algn="just" eaLnBrk="1" hangingPunct="1"/>
            <a:r>
              <a:rPr lang="es-ES" smtClean="0"/>
              <a:t>La investigación se realizará con el fin de determinar la causa  del  accidente  o  incidente,  adoptar  medidas tendientes a evitar su repetición y hacer efectiva la responsabilidad infraccional que existiere. </a:t>
            </a:r>
          </a:p>
        </p:txBody>
      </p:sp>
      <p:pic>
        <p:nvPicPr>
          <p:cNvPr id="24580" name="Picture 2" descr="dgac-2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0"/>
            <a:ext cx="865188" cy="1296988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66788" y="115888"/>
            <a:ext cx="7210425" cy="828675"/>
          </a:xfrm>
        </p:spPr>
        <p:txBody>
          <a:bodyPr anchor="ctr"/>
          <a:lstStyle/>
          <a:p>
            <a:pPr algn="ctr" eaLnBrk="1" hangingPunct="1">
              <a:defRPr/>
            </a:pPr>
            <a:r>
              <a:rPr lang="es-E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REGLAMENTACIÓN NACIONAL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06538"/>
            <a:ext cx="8229600" cy="5162550"/>
          </a:xfrm>
        </p:spPr>
        <p:txBody>
          <a:bodyPr/>
          <a:lstStyle/>
          <a:p>
            <a:pPr algn="just" eaLnBrk="1" hangingPunct="1">
              <a:lnSpc>
                <a:spcPct val="120000"/>
              </a:lnSpc>
            </a:pPr>
            <a:r>
              <a:rPr lang="es-ES" sz="2200" smtClean="0">
                <a:latin typeface="Arial" charset="0"/>
              </a:rPr>
              <a:t>DAR 13</a:t>
            </a:r>
            <a:r>
              <a:rPr lang="es-ES" sz="2200" smtClean="0"/>
              <a:t>: </a:t>
            </a:r>
            <a:r>
              <a:rPr lang="es-ES" sz="1600" smtClean="0"/>
              <a:t>“Reglamento de Investigación de Accidentes de Aviación”.</a:t>
            </a:r>
            <a:r>
              <a:rPr lang="es-ES" sz="2200" smtClean="0"/>
              <a:t> </a:t>
            </a:r>
          </a:p>
          <a:p>
            <a:pPr algn="just" eaLnBrk="1" hangingPunct="1">
              <a:lnSpc>
                <a:spcPct val="120000"/>
              </a:lnSpc>
            </a:pPr>
            <a:r>
              <a:rPr lang="es-ES" sz="2200" smtClean="0">
                <a:latin typeface="Arial" charset="0"/>
              </a:rPr>
              <a:t>DAP 13 02</a:t>
            </a:r>
            <a:r>
              <a:rPr lang="es-ES" sz="2200" smtClean="0"/>
              <a:t>: </a:t>
            </a:r>
            <a:r>
              <a:rPr lang="es-ES" sz="1600" smtClean="0"/>
              <a:t>“Notificación y Primeras medidas en casos de Accidentes o Incidentes de          Aviación”.</a:t>
            </a:r>
          </a:p>
          <a:p>
            <a:pPr algn="just" eaLnBrk="1" hangingPunct="1">
              <a:lnSpc>
                <a:spcPct val="120000"/>
              </a:lnSpc>
            </a:pPr>
            <a:r>
              <a:rPr lang="es-ES" sz="2200" smtClean="0">
                <a:latin typeface="Arial" charset="0"/>
              </a:rPr>
              <a:t>DAP 13 16</a:t>
            </a:r>
            <a:r>
              <a:rPr lang="es-ES" sz="2200" smtClean="0"/>
              <a:t>: </a:t>
            </a:r>
            <a:r>
              <a:rPr lang="es-ES" sz="1600" smtClean="0"/>
              <a:t>“Investigación de Accidentes e Incidentes de Aviación que involucran aeronaves de peso máximo de despegue superior a 5.700 kilos”.</a:t>
            </a:r>
          </a:p>
          <a:p>
            <a:pPr algn="just" eaLnBrk="1" hangingPunct="1">
              <a:lnSpc>
                <a:spcPct val="120000"/>
              </a:lnSpc>
            </a:pPr>
            <a:r>
              <a:rPr lang="es-ES" sz="2200" smtClean="0">
                <a:latin typeface="Arial" charset="0"/>
              </a:rPr>
              <a:t>DAP 08 30</a:t>
            </a:r>
            <a:r>
              <a:rPr lang="es-ES" sz="2200" smtClean="0"/>
              <a:t>: </a:t>
            </a:r>
            <a:r>
              <a:rPr lang="es-ES" sz="1600" smtClean="0"/>
              <a:t>“Procedimiento y responsabilidades para retirar del sitio del siniestro una aeronave, partes y/o componentes de ella que hayan sufrido accidentes o incidentes”.</a:t>
            </a:r>
          </a:p>
          <a:p>
            <a:pPr algn="just" eaLnBrk="1" hangingPunct="1">
              <a:lnSpc>
                <a:spcPct val="120000"/>
              </a:lnSpc>
            </a:pPr>
            <a:r>
              <a:rPr lang="es-ES" sz="2200" smtClean="0">
                <a:latin typeface="Arial" charset="0"/>
              </a:rPr>
              <a:t>PRO DPA 01</a:t>
            </a:r>
            <a:r>
              <a:rPr lang="es-ES" sz="2200" smtClean="0"/>
              <a:t>: </a:t>
            </a:r>
            <a:r>
              <a:rPr lang="es-ES" sz="1600" smtClean="0"/>
              <a:t>“Disposiciones Administrativas del Investigador de Accidentes de Aviación”.</a:t>
            </a:r>
          </a:p>
          <a:p>
            <a:pPr algn="just" eaLnBrk="1" hangingPunct="1">
              <a:lnSpc>
                <a:spcPct val="120000"/>
              </a:lnSpc>
            </a:pPr>
            <a:r>
              <a:rPr lang="es-ES" sz="2200" smtClean="0">
                <a:latin typeface="Arial" charset="0"/>
              </a:rPr>
              <a:t>PRO DPA 02</a:t>
            </a:r>
            <a:r>
              <a:rPr lang="es-ES" sz="2200" smtClean="0"/>
              <a:t>: </a:t>
            </a:r>
            <a:r>
              <a:rPr lang="es-ES" sz="1600" smtClean="0"/>
              <a:t>“Organización y Funcionamiento del Comité de Accidentes de Aviación”.</a:t>
            </a:r>
          </a:p>
          <a:p>
            <a:pPr algn="just" eaLnBrk="1" hangingPunct="1">
              <a:lnSpc>
                <a:spcPct val="120000"/>
              </a:lnSpc>
            </a:pPr>
            <a:r>
              <a:rPr lang="es-ES" sz="2200" smtClean="0">
                <a:latin typeface="Arial" charset="0"/>
              </a:rPr>
              <a:t>PRO 06/2 01</a:t>
            </a:r>
            <a:r>
              <a:rPr lang="es-ES" sz="2200" smtClean="0"/>
              <a:t>: </a:t>
            </a:r>
            <a:r>
              <a:rPr lang="es-ES" sz="1600" smtClean="0"/>
              <a:t>“Procedimiento de Investigación de accidentes e Incidentes de Aviación”.</a:t>
            </a:r>
          </a:p>
        </p:txBody>
      </p:sp>
      <p:pic>
        <p:nvPicPr>
          <p:cNvPr id="26628" name="Picture 2" descr="dgac-2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6725" y="115888"/>
            <a:ext cx="865188" cy="1296987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357313" y="476250"/>
            <a:ext cx="7786687" cy="1079500"/>
          </a:xfrm>
        </p:spPr>
        <p:txBody>
          <a:bodyPr anchor="ctr"/>
          <a:lstStyle/>
          <a:p>
            <a:pPr algn="ctr" eaLnBrk="1" hangingPunct="1"/>
            <a:r>
              <a:rPr lang="es-ES" b="1" smtClean="0">
                <a:latin typeface="Arial" charset="0"/>
              </a:rPr>
              <a:t>Normas y Métodos Recomendados  (OACI)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938338"/>
            <a:ext cx="8229600" cy="3362325"/>
          </a:xfrm>
        </p:spPr>
        <p:txBody>
          <a:bodyPr/>
          <a:lstStyle/>
          <a:p>
            <a:pPr eaLnBrk="1" hangingPunct="1"/>
            <a:endParaRPr lang="es-ES" dirty="0" smtClean="0"/>
          </a:p>
          <a:p>
            <a:pPr eaLnBrk="1" hangingPunct="1"/>
            <a:r>
              <a:rPr lang="es-ES" dirty="0" smtClean="0">
                <a:latin typeface="Arial" charset="0"/>
              </a:rPr>
              <a:t>ANEXO 13 al Convenio sobre Aviación Civil Internacional “Investigación de Accidentes e Incidentes de Aviación”</a:t>
            </a:r>
          </a:p>
          <a:p>
            <a:pPr eaLnBrk="1" hangingPunct="1"/>
            <a:endParaRPr lang="es-ES" dirty="0" smtClean="0">
              <a:latin typeface="Arial" charset="0"/>
            </a:endParaRPr>
          </a:p>
          <a:p>
            <a:pPr eaLnBrk="1" hangingPunct="1"/>
            <a:r>
              <a:rPr lang="es-ES" dirty="0" smtClean="0">
                <a:latin typeface="Arial" charset="0"/>
              </a:rPr>
              <a:t>DOC 9756 AN/965 “Manual de Investigación de Accidentes e Incidentes de Aviación”</a:t>
            </a:r>
          </a:p>
        </p:txBody>
      </p:sp>
      <p:pic>
        <p:nvPicPr>
          <p:cNvPr id="28676" name="Picture 2" descr="dgac-2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6725" y="115888"/>
            <a:ext cx="865188" cy="1296987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e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e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101a94fc-4fb7-49fc-ab36-dbb3e9e3ccdb">12</Category>
    <Title1 xmlns="101a94fc-4fb7-49fc-ab36-dbb3e9e3ccdb" xsi:nil="true"/>
    <DocumentName xmlns="101a94fc-4fb7-49fc-ab36-dbb3e9e3ccdb" xsi:nil="true"/>
    <ArchivedDocumentsProperties xmlns="101a94fc-4fb7-49fc-ab36-dbb3e9e3ccdb" xsi:nil="true"/>
    <acro xmlns="101a94fc-4fb7-49fc-ab36-dbb3e9e3ccdb" xsi:nil="true"/>
    <Revised xmlns="101a94fc-4fb7-49fc-ab36-dbb3e9e3ccdb">false</Revised>
    <PublishingExpirationDate xmlns="http://schemas.microsoft.com/sharepoint/v3" xsi:nil="true"/>
    <LongTitle xmlns="101a94fc-4fb7-49fc-ab36-dbb3e9e3ccdb">Realidad regional AIG - Chile (Español solamente)</LongTitle>
    <cat xmlns="101a94fc-4fb7-49fc-ab36-dbb3e9e3ccdb" xsi:nil="true"/>
    <Language xmlns="101a94fc-4fb7-49fc-ab36-dbb3e9e3ccdb">Bilingual</Language>
    <aaa xmlns="101a94fc-4fb7-49fc-ab36-dbb3e9e3ccdb">false</aaa>
    <PublishingStartDate xmlns="http://schemas.microsoft.com/sharepoint/v3" xsi:nil="true"/>
    <Title2 xmlns="101a94fc-4fb7-49fc-ab36-dbb3e9e3ccdb" xsi:nil="true"/>
    <a xmlns="101a94fc-4fb7-49fc-ab36-dbb3e9e3ccdb">192</a>
    <Presenter xmlns="101a94fc-4fb7-49fc-ab36-dbb3e9e3ccdb">Chile</Presenter>
    <CategoryOrder xmlns="101a94fc-4fb7-49fc-ab36-dbb3e9e3ccd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927D94646DC549B7465903FE9FE1A3" ma:contentTypeVersion="118" ma:contentTypeDescription="Create a new document." ma:contentTypeScope="" ma:versionID="b7dfd1b413e7d33dabde76de4b79de8f">
  <xsd:schema xmlns:xsd="http://www.w3.org/2001/XMLSchema" xmlns:xs="http://www.w3.org/2001/XMLSchema" xmlns:p="http://schemas.microsoft.com/office/2006/metadata/properties" xmlns:ns1="101a94fc-4fb7-49fc-ab36-dbb3e9e3ccdb" xmlns:ns2="http://schemas.microsoft.com/sharepoint/v3" targetNamespace="http://schemas.microsoft.com/office/2006/metadata/properties" ma:root="true" ma:fieldsID="c9f0411c7a8c78232c53993795c6232c" ns1:_="" ns2:_="">
    <xsd:import namespace="101a94fc-4fb7-49fc-ab36-dbb3e9e3ccdb"/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a" minOccurs="0"/>
                <xsd:element ref="ns1:Category" minOccurs="0"/>
                <xsd:element ref="ns1:CategoryOrder" minOccurs="0"/>
                <xsd:element ref="ns1:LongTitle" minOccurs="0"/>
                <xsd:element ref="ns1:Language" minOccurs="0"/>
                <xsd:element ref="ns1:aaa" minOccurs="0"/>
                <xsd:element ref="ns1:Revised" minOccurs="0"/>
                <xsd:element ref="ns1:Presenter" minOccurs="0"/>
                <xsd:element ref="ns1:DocumentName" minOccurs="0"/>
                <xsd:element ref="ns1:Title1" minOccurs="0"/>
                <xsd:element ref="ns1:Title2" minOccurs="0"/>
                <xsd:element ref="ns1:acro" minOccurs="0"/>
                <xsd:element ref="ns1:cat" minOccurs="0"/>
                <xsd:element ref="ns1:ArchivedDocumentsProperties" minOccurs="0"/>
                <xsd:element ref="ns2:PublishingStartDate" minOccurs="0"/>
                <xsd:element ref="ns2:PublishingExpirationDate" minOccurs="0"/>
                <xsd:element ref="ns1:Category_x003a_TypeEN" minOccurs="0"/>
                <xsd:element ref="ns1:Category_x003a_TypeES" minOccurs="0"/>
                <xsd:element ref="ns1:ArchivedDocumentsProperties_x003a_Acronym" minOccurs="0"/>
                <xsd:element ref="ns1:ArchivedDocumentsProperties_x003a_DocumentsOrder" minOccurs="0"/>
                <xsd:element ref="ns1:ArchivedDocumentsProperties_x003a_Category" minOccurs="0"/>
                <xsd:element ref="ns1:ArchivedDocumentsProperties_x003a_Presenter" minOccurs="0"/>
                <xsd:element ref="ns1:ArchivedDocumentsProperties_x003a_Language" minOccurs="0"/>
                <xsd:element ref="ns1:ArchivedDocumentsProperties_x003a_DocumentTitle" minOccurs="0"/>
                <xsd:element ref="ns1:ArchivedDocumentsProperties_x003a_DocumentTitle1" minOccurs="0"/>
                <xsd:element ref="ns1:ArchivedDocumentsProperties_x003a_DocumentTitle2" minOccurs="0"/>
                <xsd:element ref="ns1:ArchivedDocumentsProperties_x003a_ONLY" minOccurs="0"/>
                <xsd:element ref="ns1:ArchivedDocumentsProperties_x003a_Revis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1a94fc-4fb7-49fc-ab36-dbb3e9e3ccdb" elementFormDefault="qualified">
    <xsd:import namespace="http://schemas.microsoft.com/office/2006/documentManagement/types"/>
    <xsd:import namespace="http://schemas.microsoft.com/office/infopath/2007/PartnerControls"/>
    <xsd:element name="a" ma:index="0" nillable="true" ma:displayName="Acronym" ma:list="{1045e265-1928-4c45-849a-69ddabc67e10}" ma:internalName="a" ma:readOnly="false" ma:showField="Title">
      <xsd:simpleType>
        <xsd:restriction base="dms:Lookup"/>
      </xsd:simpleType>
    </xsd:element>
    <xsd:element name="Category" ma:index="3" nillable="true" ma:displayName="Category" ma:list="{c1012ec3-5fa7-4630-b0f2-9937f3c48b2b}" ma:internalName="Category" ma:showField="Title">
      <xsd:simpleType>
        <xsd:restriction base="dms:Lookup"/>
      </xsd:simpleType>
    </xsd:element>
    <xsd:element name="CategoryOrder" ma:index="4" nillable="true" ma:displayName="CategoryOrder" ma:description="Group by Category: Day, Session" ma:internalName="CategoryOrder">
      <xsd:simpleType>
        <xsd:restriction base="dms:Text">
          <xsd:maxLength value="255"/>
        </xsd:restriction>
      </xsd:simpleType>
    </xsd:element>
    <xsd:element name="LongTitle" ma:index="5" nillable="true" ma:displayName="Title" ma:internalName="LongTitle">
      <xsd:simpleType>
        <xsd:restriction base="dms:Text">
          <xsd:maxLength value="255"/>
        </xsd:restriction>
      </xsd:simpleType>
    </xsd:element>
    <xsd:element name="Language" ma:index="6" nillable="true" ma:displayName="Language" ma:description="Document's Language" ma:format="RadioButtons" ma:internalName="Language">
      <xsd:simpleType>
        <xsd:restriction base="dms:Choice">
          <xsd:enumeration value="English"/>
          <xsd:enumeration value="Spanish"/>
          <xsd:enumeration value="Bilingual"/>
          <xsd:enumeration value="Other"/>
        </xsd:restriction>
      </xsd:simpleType>
    </xsd:element>
    <xsd:element name="aaa" ma:index="7" nillable="true" ma:displayName="Only" ma:default="0" ma:internalName="aaa">
      <xsd:simpleType>
        <xsd:restriction base="dms:Boolean"/>
      </xsd:simpleType>
    </xsd:element>
    <xsd:element name="Revised" ma:index="8" nillable="true" ma:displayName="Revised" ma:default="0" ma:internalName="Revised">
      <xsd:simpleType>
        <xsd:restriction base="dms:Boolean"/>
      </xsd:simpleType>
    </xsd:element>
    <xsd:element name="Presenter" ma:index="9" nillable="true" ma:displayName="Presenter" ma:internalName="Presenter">
      <xsd:simpleType>
        <xsd:restriction base="dms:Text">
          <xsd:maxLength value="255"/>
        </xsd:restriction>
      </xsd:simpleType>
    </xsd:element>
    <xsd:element name="DocumentName" ma:index="11" nillable="true" ma:displayName="DocumentName" ma:hidden="true" ma:internalName="DocumentName" ma:readOnly="false">
      <xsd:simpleType>
        <xsd:restriction base="dms:Text">
          <xsd:maxLength value="255"/>
        </xsd:restriction>
      </xsd:simpleType>
    </xsd:element>
    <xsd:element name="Title1" ma:index="12" nillable="true" ma:displayName="Title1" ma:internalName="Title1">
      <xsd:simpleType>
        <xsd:restriction base="dms:Text">
          <xsd:maxLength value="255"/>
        </xsd:restriction>
      </xsd:simpleType>
    </xsd:element>
    <xsd:element name="Title2" ma:index="13" nillable="true" ma:displayName="Title2" ma:internalName="Title2">
      <xsd:simpleType>
        <xsd:restriction base="dms:Text">
          <xsd:maxLength value="255"/>
        </xsd:restriction>
      </xsd:simpleType>
    </xsd:element>
    <xsd:element name="acro" ma:index="14" nillable="true" ma:displayName="acro" ma:hidden="true" ma:internalName="acro" ma:readOnly="false">
      <xsd:simpleType>
        <xsd:restriction base="dms:Text">
          <xsd:maxLength value="255"/>
        </xsd:restriction>
      </xsd:simpleType>
    </xsd:element>
    <xsd:element name="cat" ma:index="15" nillable="true" ma:displayName="cat" ma:hidden="true" ma:internalName="cat" ma:readOnly="false">
      <xsd:simpleType>
        <xsd:restriction base="dms:Text">
          <xsd:maxLength value="255"/>
        </xsd:restriction>
      </xsd:simpleType>
    </xsd:element>
    <xsd:element name="ArchivedDocumentsProperties" ma:index="16" nillable="true" ma:displayName="ArchivedDocumentsProperties" ma:hidden="true" ma:list="{62446db8-06c7-4c5f-ab63-1825ec145873}" ma:internalName="ArchivedDocumentsProperties" ma:readOnly="false" ma:showField="Title">
      <xsd:simpleType>
        <xsd:restriction base="dms:Lookup"/>
      </xsd:simpleType>
    </xsd:element>
    <xsd:element name="Category_x003a_TypeEN" ma:index="21" nillable="true" ma:displayName="Category:TypeEN" ma:list="{c1012ec3-5fa7-4630-b0f2-9937f3c48b2b}" ma:internalName="Category_x003a_TypeEN" ma:readOnly="true" ma:showField="TypeEN" ma:web="332af589-c0a7-4731-b5e6-15e21b093457">
      <xsd:simpleType>
        <xsd:restriction base="dms:Lookup"/>
      </xsd:simpleType>
    </xsd:element>
    <xsd:element name="Category_x003a_TypeES" ma:index="22" nillable="true" ma:displayName="Category:TypeES" ma:list="{c1012ec3-5fa7-4630-b0f2-9937f3c48b2b}" ma:internalName="Category_x003a_TypeES" ma:readOnly="true" ma:showField="TypeES" ma:web="332af589-c0a7-4731-b5e6-15e21b093457">
      <xsd:simpleType>
        <xsd:restriction base="dms:Lookup"/>
      </xsd:simpleType>
    </xsd:element>
    <xsd:element name="ArchivedDocumentsProperties_x003a_Acronym" ma:index="24" nillable="true" ma:displayName="ArchivedDocumentsProperties:Acronym" ma:list="{62446db8-06c7-4c5f-ab63-1825ec145873}" ma:internalName="ArchivedDocumentsProperties_x003a_Acronym" ma:readOnly="true" ma:showField="Acronym" ma:web="332af589-c0a7-4731-b5e6-15e21b093457">
      <xsd:simpleType>
        <xsd:restriction base="dms:Lookup"/>
      </xsd:simpleType>
    </xsd:element>
    <xsd:element name="ArchivedDocumentsProperties_x003a_DocumentsOrder" ma:index="25" nillable="true" ma:displayName="ArchivedDocumentsProperties:DocumentsOrder" ma:list="{62446db8-06c7-4c5f-ab63-1825ec145873}" ma:internalName="ArchivedDocumentsProperties_x003a_DocumentsOrder" ma:readOnly="true" ma:showField="DocumentsOrder" ma:web="332af589-c0a7-4731-b5e6-15e21b093457">
      <xsd:simpleType>
        <xsd:restriction base="dms:Lookup"/>
      </xsd:simpleType>
    </xsd:element>
    <xsd:element name="ArchivedDocumentsProperties_x003a_Category" ma:index="26" nillable="true" ma:displayName="ArchivedDocumentsProperties:Category" ma:list="{62446db8-06c7-4c5f-ab63-1825ec145873}" ma:internalName="ArchivedDocumentsProperties_x003a_Category" ma:readOnly="true" ma:showField="Category" ma:web="332af589-c0a7-4731-b5e6-15e21b093457">
      <xsd:simpleType>
        <xsd:restriction base="dms:Lookup"/>
      </xsd:simpleType>
    </xsd:element>
    <xsd:element name="ArchivedDocumentsProperties_x003a_Presenter" ma:index="27" nillable="true" ma:displayName="ArchivedDocumentsProperties:Presenter" ma:list="{62446db8-06c7-4c5f-ab63-1825ec145873}" ma:internalName="ArchivedDocumentsProperties_x003a_Presenter" ma:readOnly="true" ma:showField="Presenter" ma:web="332af589-c0a7-4731-b5e6-15e21b093457">
      <xsd:simpleType>
        <xsd:restriction base="dms:Lookup"/>
      </xsd:simpleType>
    </xsd:element>
    <xsd:element name="ArchivedDocumentsProperties_x003a_Language" ma:index="28" nillable="true" ma:displayName="ArchivedDocumentsProperties:Language" ma:list="{62446db8-06c7-4c5f-ab63-1825ec145873}" ma:internalName="ArchivedDocumentsProperties_x003a_Language" ma:readOnly="true" ma:showField="Language" ma:web="332af589-c0a7-4731-b5e6-15e21b093457">
      <xsd:simpleType>
        <xsd:restriction base="dms:Lookup"/>
      </xsd:simpleType>
    </xsd:element>
    <xsd:element name="ArchivedDocumentsProperties_x003a_DocumentTitle" ma:index="29" nillable="true" ma:displayName="ArchivedDocumentsProperties:DocumentTitle" ma:list="{62446db8-06c7-4c5f-ab63-1825ec145873}" ma:internalName="ArchivedDocumentsProperties_x003a_DocumentTitle" ma:readOnly="true" ma:showField="DocumentTitle" ma:web="332af589-c0a7-4731-b5e6-15e21b093457">
      <xsd:simpleType>
        <xsd:restriction base="dms:Lookup"/>
      </xsd:simpleType>
    </xsd:element>
    <xsd:element name="ArchivedDocumentsProperties_x003a_DocumentTitle1" ma:index="30" nillable="true" ma:displayName="ArchivedDocumentsProperties:DocumentTitle1" ma:list="{62446db8-06c7-4c5f-ab63-1825ec145873}" ma:internalName="ArchivedDocumentsProperties_x003a_DocumentTitle1" ma:readOnly="true" ma:showField="DocumentTitle1" ma:web="332af589-c0a7-4731-b5e6-15e21b093457">
      <xsd:simpleType>
        <xsd:restriction base="dms:Lookup"/>
      </xsd:simpleType>
    </xsd:element>
    <xsd:element name="ArchivedDocumentsProperties_x003a_DocumentTitle2" ma:index="31" nillable="true" ma:displayName="ArchivedDocumentsProperties:DocumentTitle2" ma:list="{62446db8-06c7-4c5f-ab63-1825ec145873}" ma:internalName="ArchivedDocumentsProperties_x003a_DocumentTitle2" ma:readOnly="true" ma:showField="DocumentTitle2" ma:web="332af589-c0a7-4731-b5e6-15e21b093457">
      <xsd:simpleType>
        <xsd:restriction base="dms:Lookup"/>
      </xsd:simpleType>
    </xsd:element>
    <xsd:element name="ArchivedDocumentsProperties_x003a_ONLY" ma:index="32" nillable="true" ma:displayName="ArchivedDocumentsProperties:ONLY" ma:list="{62446db8-06c7-4c5f-ab63-1825ec145873}" ma:internalName="ArchivedDocumentsProperties_x003a_ONLY" ma:readOnly="true" ma:showField="ONLY" ma:web="332af589-c0a7-4731-b5e6-15e21b093457">
      <xsd:simpleType>
        <xsd:restriction base="dms:Lookup"/>
      </xsd:simpleType>
    </xsd:element>
    <xsd:element name="ArchivedDocumentsProperties_x003a_Revised" ma:index="33" nillable="true" ma:displayName="ArchivedDocumentsProperties:Revised" ma:list="{62446db8-06c7-4c5f-ab63-1825ec145873}" ma:internalName="ArchivedDocumentsProperties_x003a_Revised" ma:readOnly="true" ma:showField="Revised" ma:web="332af589-c0a7-4731-b5e6-15e21b093457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0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4" ma:displayName="Content Type"/>
        <xsd:element ref="dc:title" minOccurs="0" maxOccurs="1" ma:index="2" ma:displayName="DocumentOrder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8BDAD3-1C1D-4A68-86ED-C804F280E0F9}"/>
</file>

<file path=customXml/itemProps2.xml><?xml version="1.0" encoding="utf-8"?>
<ds:datastoreItem xmlns:ds="http://schemas.openxmlformats.org/officeDocument/2006/customXml" ds:itemID="{328506D9-9B7A-4326-A9FD-833908BFDB2C}"/>
</file>

<file path=customXml/itemProps3.xml><?xml version="1.0" encoding="utf-8"?>
<ds:datastoreItem xmlns:ds="http://schemas.openxmlformats.org/officeDocument/2006/customXml" ds:itemID="{D9C6B15E-6B47-4271-9BDD-F61C5C17F41A}"/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1113</TotalTime>
  <Words>704</Words>
  <Application>Microsoft Office PowerPoint</Application>
  <PresentationFormat>On-screen Show (4:3)</PresentationFormat>
  <Paragraphs>96</Paragraphs>
  <Slides>14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Origen</vt:lpstr>
      <vt:lpstr>INVESTIGACIÓN DE ACCIDENTES DE AVIACIÓN EN CHILE </vt:lpstr>
      <vt:lpstr>AGENDA</vt:lpstr>
      <vt:lpstr>LEYES QUE RIGEN A LA DGAC</vt:lpstr>
      <vt:lpstr>PowerPoint Presentation</vt:lpstr>
      <vt:lpstr>ESTRUCTURA DEL DEPARTAMENTO PREVENCIÓN DE ACCIDENTES</vt:lpstr>
      <vt:lpstr>ASPECTOS NORMATIVOS</vt:lpstr>
      <vt:lpstr>Código Aeronáutico Art. 181</vt:lpstr>
      <vt:lpstr>REGLAMENTACIÓN NACIONAL</vt:lpstr>
      <vt:lpstr>Normas y Métodos Recomendados  (OACI)</vt:lpstr>
      <vt:lpstr>Departamento Prevención de Accidentes</vt:lpstr>
      <vt:lpstr>PowerPoint Presentation</vt:lpstr>
      <vt:lpstr>Departamento Prevención de Accidentes</vt:lpstr>
      <vt:lpstr> RAIO EN LA REGIÓN</vt:lpstr>
      <vt:lpstr>CONCLUSIÓN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07</dc:title>
  <dc:creator>Winston</dc:creator>
  <cp:lastModifiedBy>Marcelo Ureña</cp:lastModifiedBy>
  <cp:revision>65</cp:revision>
  <dcterms:created xsi:type="dcterms:W3CDTF">2014-02-19T12:00:02Z</dcterms:created>
  <dcterms:modified xsi:type="dcterms:W3CDTF">2014-03-11T18:33:56Z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0x010100A3927D94646DC549B7465903FE9FE1A3</vt:lpwstr>
  </property>
  <property fmtid="{D5CDD505-2E9C-101B-9397-08002B2CF9AE}" pid="3" name="Order">
    <vt:r8>1652400</vt:r8>
  </property>
</Properties>
</file>