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94" r:id="rId2"/>
    <p:sldId id="495" r:id="rId3"/>
    <p:sldId id="487" r:id="rId4"/>
    <p:sldId id="490" r:id="rId5"/>
    <p:sldId id="493" r:id="rId6"/>
    <p:sldId id="47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153E"/>
    <a:srgbClr val="FFFFCC"/>
    <a:srgbClr val="D31044"/>
    <a:srgbClr val="2C6ABA"/>
    <a:srgbClr val="7030A0"/>
    <a:srgbClr val="EA157A"/>
    <a:srgbClr val="385D8A"/>
    <a:srgbClr val="2C6A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93929" autoAdjust="0"/>
  </p:normalViewPr>
  <p:slideViewPr>
    <p:cSldViewPr>
      <p:cViewPr>
        <p:scale>
          <a:sx n="100" d="100"/>
          <a:sy n="100" d="100"/>
        </p:scale>
        <p:origin x="-126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2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5C3733-9139-4EA6-B8D7-D6894B5744E8}" type="datetimeFigureOut">
              <a:rPr lang="en-US"/>
              <a:pPr>
                <a:defRPr/>
              </a:pPr>
              <a:t>5/4/2011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6B015F-70A9-4688-A8BB-68BA70E0E0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10F59D-3714-4AFA-88A8-7274319D62E2}" type="datetimeFigureOut">
              <a:rPr lang="en-US"/>
              <a:pPr>
                <a:defRPr/>
              </a:pPr>
              <a:t>5/4/2011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DEE3FC-4D36-48AC-93F2-36FB2330D3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6DDE01-EE0F-43F5-89DD-BD1512CF043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RELAY RACE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0619-60CF-43A8-841D-B622A87EC83A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EE3FC-4D36-48AC-93F2-36FB2330D37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EE3FC-4D36-48AC-93F2-36FB2330D37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5" y="216"/>
              <a:ext cx="29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5"/>
              <a:ext cx="71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3" y="155"/>
              <a:ext cx="27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1" y="200"/>
              <a:ext cx="90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6" cy="26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6" y="520"/>
              <a:ext cx="225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5"/>
              <a:ext cx="182" cy="116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26" y="760"/>
              <a:ext cx="137" cy="131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22" y="447"/>
              <a:ext cx="41" cy="107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25" y="825"/>
              <a:ext cx="181" cy="116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13" y="760"/>
              <a:ext cx="138" cy="131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13" y="447"/>
              <a:ext cx="41" cy="107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48" y="652"/>
              <a:ext cx="145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49" y="625"/>
              <a:ext cx="36" cy="45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1"/>
              <a:ext cx="11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5" y="683"/>
              <a:ext cx="12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2" y="541"/>
              <a:ext cx="18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12" y="393"/>
              <a:ext cx="34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5" y="397"/>
              <a:ext cx="25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6"/>
              <a:ext cx="10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29" y="381"/>
              <a:ext cx="9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0" y="427"/>
              <a:ext cx="142" cy="195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5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885" y="590"/>
              <a:ext cx="1" cy="0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93" y="722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8" y="687"/>
              <a:ext cx="510" cy="226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7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8" y="687"/>
              <a:ext cx="510" cy="226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391" y="804"/>
              <a:ext cx="97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7"/>
              <a:ext cx="72" cy="51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52" y="926"/>
              <a:ext cx="28" cy="15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79" y="945"/>
              <a:ext cx="18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32" y="1028"/>
              <a:ext cx="9" cy="11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1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9"/>
              <a:ext cx="10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2" y="1059"/>
              <a:ext cx="43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5" cy="45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7" y="1149"/>
              <a:ext cx="50" cy="25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93" y="904"/>
              <a:ext cx="334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5" name="Rectangle 94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7" name="TextBox 96"/>
          <p:cNvSpPr txBox="1"/>
          <p:nvPr userDrawn="1"/>
        </p:nvSpPr>
        <p:spPr>
          <a:xfrm>
            <a:off x="1905000" y="758825"/>
            <a:ext cx="56101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noProof="0" dirty="0" smtClean="0">
                <a:solidFill>
                  <a:schemeClr val="bg1"/>
                </a:solidFill>
                <a:latin typeface="+mn-lt"/>
              </a:rPr>
              <a:t>Organización de Aviación Civil Internacional</a:t>
            </a:r>
            <a:endParaRPr lang="es-ES" sz="2400" noProof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8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9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1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1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A7D2-4DC6-4A6C-96E6-8A79FCAFC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9" descr="BottomBor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2191-95C6-45CC-9853-9B997D70E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9" descr="BottomBor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ABFC-122A-4637-BB9D-A48FD9BBA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B78C-09E6-4B09-A96D-7401DE872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2946-B387-43CF-92B4-8D72A6928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 rot="-5400000" flipH="1" flipV="1">
            <a:off x="8014494" y="5004594"/>
            <a:ext cx="1116012" cy="91440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26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15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71" y="216"/>
              <a:ext cx="29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7" y="155"/>
              <a:ext cx="29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65" y="251"/>
              <a:ext cx="88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98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82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5" y="1141"/>
              <a:ext cx="42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50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291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93" y="577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93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4" y="633"/>
              <a:ext cx="53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4" y="577"/>
              <a:ext cx="53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31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42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28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72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31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19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182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19" y="446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53" y="653"/>
              <a:ext cx="147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54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75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18" y="393"/>
              <a:ext cx="29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31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35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891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891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98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16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84" y="688"/>
              <a:ext cx="509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7" y="688"/>
              <a:ext cx="511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397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56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59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85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36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63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99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68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782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95" y="1153"/>
              <a:ext cx="18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98" y="904"/>
              <a:ext cx="336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F316-6FFA-41EB-AC0D-9EBBA84D6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386285-11EA-4CEB-B0C3-526B57EE35BB}" type="slidenum">
              <a:rPr lang="es-PE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437"/>
            <a:ext cx="8229023" cy="1142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2175161"/>
            <a:ext cx="3857625" cy="3955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3660" y="2175161"/>
            <a:ext cx="3859068" cy="3955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8566-5F5B-4605-B3E9-F348AE172A6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132A-2F7A-483C-BB03-2873FE137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85800" y="4048125"/>
            <a:ext cx="7772400" cy="1362075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fld id="{8F873AE9-A3CF-43DB-97F9-2A1B862D5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685800" y="4048125"/>
            <a:ext cx="7772400" cy="1362075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502E68-5D5C-4B24-9144-8241227A9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E542-56BC-4B77-AF8D-E01D5E131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1B1A-163A-4284-80E5-F784AAF69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629400"/>
            <a:ext cx="6858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629400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5B9B-D289-47F0-826B-3E1B74E04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9" descr="WhiteBottomBor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fld id="{1C5DE19C-E49A-41CE-9852-892D0D94F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8" descr="BottomBorder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8" name="Group 2"/>
          <p:cNvGrpSpPr>
            <a:grpSpLocks noChangeAspect="1"/>
          </p:cNvGrpSpPr>
          <p:nvPr/>
        </p:nvGrpSpPr>
        <p:grpSpPr bwMode="auto">
          <a:xfrm>
            <a:off x="7875588" y="114300"/>
            <a:ext cx="1116012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1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6" y="216"/>
              <a:ext cx="29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1" y="155"/>
              <a:ext cx="29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60" y="251"/>
              <a:ext cx="88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3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1" y="1141"/>
              <a:ext cx="41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5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9" y="577"/>
              <a:ext cx="53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9" y="633"/>
              <a:ext cx="53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4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4" y="577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7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4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6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7" y="653"/>
              <a:ext cx="147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8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3" y="393"/>
              <a:ext cx="29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3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8"/>
              <a:ext cx="511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9" y="688"/>
              <a:ext cx="509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0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4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80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2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89" y="1153"/>
              <a:ext cx="18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2" y="904"/>
              <a:ext cx="336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45720" rIns="13716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6/92010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Canso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696485A-48A6-4300-A9A3-9FADC9137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39" r:id="rId5"/>
    <p:sldLayoutId id="2147483740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41" r:id="rId13"/>
    <p:sldLayoutId id="2147483742" r:id="rId14"/>
    <p:sldLayoutId id="2147483753" r:id="rId15"/>
    <p:sldLayoutId id="2147483754" r:id="rId16"/>
    <p:sldLayoutId id="2147483755" r:id="rId17"/>
  </p:sldLayoutIdLst>
  <p:transition/>
  <p:hf hd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7924800" cy="2438400"/>
          </a:xfrm>
        </p:spPr>
        <p:txBody>
          <a:bodyPr/>
          <a:lstStyle/>
          <a:p>
            <a:r>
              <a:rPr lang="es-MX" sz="3200" dirty="0" smtClean="0"/>
              <a:t>Seminar/Workshop on the Implementation of the</a:t>
            </a:r>
            <a:r>
              <a:rPr lang="es-PE" sz="3200" dirty="0" smtClean="0"/>
              <a:t> Performance Based Air Navigation Plan </a:t>
            </a:r>
            <a:br>
              <a:rPr lang="es-PE" sz="3200" dirty="0" smtClean="0"/>
            </a:br>
            <a:r>
              <a:rPr lang="es-PE" sz="3200" dirty="0" smtClean="0"/>
              <a:t>for the SAM Region</a:t>
            </a:r>
            <a:br>
              <a:rPr lang="es-PE" sz="3200" dirty="0" smtClean="0"/>
            </a:br>
            <a:r>
              <a:rPr lang="es-PE" sz="3200" dirty="0" smtClean="0"/>
              <a:t>(</a:t>
            </a:r>
            <a:r>
              <a:rPr lang="es-MX" sz="3200" dirty="0" smtClean="0"/>
              <a:t>SAM-ANIP-PB)</a:t>
            </a:r>
            <a:endParaRPr lang="es-P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5029200"/>
            <a:ext cx="7239000" cy="990600"/>
          </a:xfrm>
        </p:spPr>
        <p:txBody>
          <a:bodyPr/>
          <a:lstStyle/>
          <a:p>
            <a:pPr lvl="0"/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Management of Navigation Service Personnel Competence</a:t>
            </a:r>
          </a:p>
          <a:p>
            <a:pPr lvl="0"/>
            <a:r>
              <a:rPr lang="es-PE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Nohora Arias F. (RO/MET/SAM)</a:t>
            </a:r>
            <a:endParaRPr lang="es-PE" sz="1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s-PE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Lima - Peru, </a:t>
            </a:r>
            <a:r>
              <a:rPr lang="es-MX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9 to13 May 2011</a:t>
            </a:r>
            <a:endParaRPr lang="es-PE" sz="1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940152" y="4077072"/>
            <a:ext cx="1224136" cy="28803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OUTPUT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411413" y="2895600"/>
            <a:ext cx="3429000" cy="1685925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 wrap="none" anchor="ctr">
            <a:flatTx/>
          </a:bodyPr>
          <a:lstStyle/>
          <a:p>
            <a:r>
              <a:rPr lang="es-ES_tradnl" sz="2800" b="1" dirty="0" smtClean="0">
                <a:solidFill>
                  <a:srgbClr val="00FFFF"/>
                </a:solidFill>
              </a:rPr>
              <a:t>           </a:t>
            </a:r>
            <a:endParaRPr lang="es-PE" sz="2800" b="1" dirty="0">
              <a:solidFill>
                <a:srgbClr val="00FFFF"/>
              </a:solidFill>
            </a:endParaRP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07950" y="3645024"/>
            <a:ext cx="20510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9688" y="2997200"/>
            <a:ext cx="222885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867400" y="3789363"/>
            <a:ext cx="14414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7542213" y="3630613"/>
            <a:ext cx="66608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>
            <a:spAutoFit/>
            <a:flatTx/>
          </a:bodyPr>
          <a:lstStyle/>
          <a:p>
            <a:pPr algn="l"/>
            <a:r>
              <a:rPr lang="es-ES" sz="1400" b="1" dirty="0" smtClean="0">
                <a:latin typeface="+mn-lt"/>
              </a:rPr>
              <a:t>ADD</a:t>
            </a:r>
            <a:endParaRPr lang="es-ES" sz="1400" b="1" dirty="0">
              <a:latin typeface="+mn-lt"/>
            </a:endParaRPr>
          </a:p>
          <a:p>
            <a:pPr algn="l"/>
            <a:r>
              <a:rPr lang="es-ES" sz="1400" b="1" dirty="0" smtClean="0">
                <a:latin typeface="+mn-lt"/>
              </a:rPr>
              <a:t>VALUE</a:t>
            </a:r>
            <a:endParaRPr lang="es-ES" sz="1400" b="1" dirty="0">
              <a:latin typeface="+mn-lt"/>
            </a:endParaRP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7235825" y="3933825"/>
            <a:ext cx="0" cy="12239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59418" name="Oval 26"/>
          <p:cNvSpPr>
            <a:spLocks noChangeArrowheads="1"/>
          </p:cNvSpPr>
          <p:nvPr/>
        </p:nvSpPr>
        <p:spPr bwMode="auto">
          <a:xfrm>
            <a:off x="6659563" y="5300663"/>
            <a:ext cx="1225550" cy="1008062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TASK</a:t>
            </a:r>
            <a:endParaRPr lang="es-ES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7380288" y="4797425"/>
            <a:ext cx="1154112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HOW</a:t>
            </a:r>
            <a:endParaRPr lang="es-PE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7" name="Picture 3" descr="C:\Users\David Diaz\AppData\Local\Microsoft\Windows\Temporary Internet Files\Content.IE5\RG0SN979\MC9002889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3068959"/>
            <a:ext cx="1656184" cy="1183159"/>
          </a:xfrm>
          <a:prstGeom prst="rect">
            <a:avLst/>
          </a:prstGeom>
          <a:noFill/>
        </p:spPr>
      </p:pic>
      <p:pic>
        <p:nvPicPr>
          <p:cNvPr id="1028" name="Picture 4" descr="C:\Users\David Diaz\AppData\Local\Microsoft\Windows\Temporary Internet Files\Content.IE5\RG0SN979\MC9002889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5"/>
            <a:ext cx="1584176" cy="1039143"/>
          </a:xfrm>
          <a:prstGeom prst="rect">
            <a:avLst/>
          </a:prstGeom>
          <a:noFill/>
        </p:spPr>
      </p:pic>
      <p:pic>
        <p:nvPicPr>
          <p:cNvPr id="1030" name="Picture 6" descr="C:\Users\David Diaz\AppData\Local\Microsoft\Windows\Temporary Internet Files\Content.IE5\M20IFRCK\MC9002889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1368152" cy="122413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164288" y="2348880"/>
            <a:ext cx="127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+mn-lt"/>
              </a:rPr>
              <a:t>CUSTOMER</a:t>
            </a:r>
            <a:endParaRPr lang="es-ES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3" name="23 Rectángulo redondeado"/>
          <p:cNvSpPr>
            <a:spLocks noChangeArrowheads="1"/>
          </p:cNvSpPr>
          <p:nvPr/>
        </p:nvSpPr>
        <p:spPr bwMode="auto">
          <a:xfrm>
            <a:off x="685800" y="4725144"/>
            <a:ext cx="3022104" cy="1828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lIns="46800" tIns="46800" rIns="46800" bIns="46800" anchor="ctr"/>
          <a:lstStyle/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1600" b="1" dirty="0" smtClean="0">
              <a:latin typeface="+mn-lt"/>
            </a:endParaRPr>
          </a:p>
          <a:p>
            <a:pPr algn="ctr"/>
            <a:r>
              <a:rPr lang="en-US" sz="1600" b="1" dirty="0" smtClean="0">
                <a:latin typeface="+mn-lt"/>
              </a:rPr>
              <a:t>MECHANISMS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 Competence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 Training and awareness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 Infrastructure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 Budget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 Work environment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 Attitude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latin typeface="+mn-lt"/>
            </a:endParaRP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dirty="0" smtClean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1371600" y="6629401"/>
            <a:ext cx="6248400" cy="228600"/>
          </a:xfrm>
        </p:spPr>
        <p:txBody>
          <a:bodyPr/>
          <a:lstStyle/>
          <a:p>
            <a:r>
              <a:rPr lang="en-US" dirty="0" smtClean="0"/>
              <a:t> Peru, May 2011     Implementation of the Performance-Based Air Navigation Plan - SAM </a:t>
            </a:r>
            <a:endParaRPr lang="es-PE" dirty="0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191000" y="5410200"/>
            <a:ext cx="17526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WITH WHAT</a:t>
            </a:r>
            <a:endParaRPr lang="es-PE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rot="10793097" flipV="1">
            <a:off x="4211638" y="1052513"/>
            <a:ext cx="1587" cy="1600200"/>
          </a:xfrm>
          <a:prstGeom prst="line">
            <a:avLst/>
          </a:prstGeom>
          <a:noFill/>
          <a:ln w="57150">
            <a:solidFill>
              <a:srgbClr val="0015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23528" y="3861049"/>
            <a:ext cx="1871985" cy="4320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INPUT</a:t>
            </a:r>
            <a:endParaRPr lang="es-P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2267744" y="1772816"/>
            <a:ext cx="1161256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WHO</a:t>
            </a:r>
            <a:endParaRPr lang="es-PE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52400" y="3581400"/>
            <a:ext cx="2051050" cy="0"/>
          </a:xfrm>
          <a:prstGeom prst="line">
            <a:avLst/>
          </a:prstGeom>
          <a:noFill/>
          <a:ln w="57150">
            <a:solidFill>
              <a:srgbClr val="0015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H="1" flipV="1">
            <a:off x="4121150" y="4681536"/>
            <a:ext cx="12700" cy="1843088"/>
          </a:xfrm>
          <a:prstGeom prst="line">
            <a:avLst/>
          </a:prstGeom>
          <a:noFill/>
          <a:ln w="57150">
            <a:solidFill>
              <a:srgbClr val="0015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5" name="AutoShape 16"/>
          <p:cNvSpPr txBox="1">
            <a:spLocks noChangeArrowheads="1"/>
          </p:cNvSpPr>
          <p:nvPr/>
        </p:nvSpPr>
        <p:spPr bwMode="auto">
          <a:xfrm>
            <a:off x="457200" y="152400"/>
            <a:ext cx="7315200" cy="8640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dist="8980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 anchorCtr="1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BOX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5943600" y="3886200"/>
            <a:ext cx="1441450" cy="0"/>
          </a:xfrm>
          <a:prstGeom prst="line">
            <a:avLst/>
          </a:prstGeom>
          <a:noFill/>
          <a:ln w="57150">
            <a:solidFill>
              <a:srgbClr val="0015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7239000" y="4038600"/>
            <a:ext cx="0" cy="1223963"/>
          </a:xfrm>
          <a:prstGeom prst="line">
            <a:avLst/>
          </a:prstGeom>
          <a:noFill/>
          <a:ln w="76200">
            <a:solidFill>
              <a:srgbClr val="0015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356100" y="1154113"/>
            <a:ext cx="1441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153E"/>
                </a:solidFill>
              </a:rPr>
              <a:t>CONTROL</a:t>
            </a:r>
            <a:endParaRPr lang="es-ES_tradnl" sz="2000" b="1" dirty="0">
              <a:solidFill>
                <a:srgbClr val="00153E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11638" y="4581525"/>
            <a:ext cx="2112962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153E"/>
                </a:solidFill>
              </a:rPr>
              <a:t>MECHANISMS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629400"/>
            <a:ext cx="1447800" cy="228600"/>
          </a:xfrm>
        </p:spPr>
        <p:txBody>
          <a:bodyPr/>
          <a:lstStyle/>
          <a:p>
            <a:pPr algn="ctr">
              <a:defRPr/>
            </a:pPr>
            <a:fld id="{30895B9B-D289-47F0-826B-3E1B74E04FC5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4140200" y="4652962"/>
            <a:ext cx="50800" cy="16716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07950" y="3645024"/>
            <a:ext cx="20510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867400" y="3789363"/>
            <a:ext cx="14414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356100" y="115411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CONTROL</a:t>
            </a:r>
            <a:endParaRPr lang="es-ES_tradnl" sz="2000" b="1">
              <a:solidFill>
                <a:schemeClr val="bg1"/>
              </a:solidFill>
            </a:endParaRP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4211638" y="4581525"/>
            <a:ext cx="204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MECHANISMS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7235825" y="3933825"/>
            <a:ext cx="0" cy="12239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" name="AutoShape 16"/>
          <p:cNvSpPr txBox="1">
            <a:spLocks noChangeArrowheads="1"/>
          </p:cNvSpPr>
          <p:nvPr/>
        </p:nvSpPr>
        <p:spPr bwMode="auto">
          <a:xfrm>
            <a:off x="381000" y="152400"/>
            <a:ext cx="7315200" cy="8640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dist="8980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 anchorCtr="1">
            <a:normAutofit fontScale="25000" lnSpcReduction="20000"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 smtClean="0">
              <a:latin typeface="+mn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 smtClean="0">
              <a:latin typeface="+mn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000" dirty="0" smtClean="0">
              <a:latin typeface="+mj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000" dirty="0" smtClean="0">
              <a:latin typeface="+mj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 smtClean="0">
              <a:latin typeface="+mn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/>
              <a:t> </a:t>
            </a:r>
            <a:endParaRPr kumimoji="0" lang="es-E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52400" y="274023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s-PE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RPO </a:t>
            </a:r>
            <a:r>
              <a:rPr lang="es-PE" sz="2200" b="1" u="sng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24</a:t>
            </a:r>
            <a:r>
              <a:rPr lang="es-PE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: 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MANAGEMENT OF NAVIGATION SERVICE</a:t>
            </a:r>
          </a:p>
          <a:p>
            <a:pPr lvl="0" algn="ctr"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PERSONNEL  COMPETENCE</a:t>
            </a:r>
            <a:endParaRPr kumimoji="0" lang="es-PE" sz="2200" b="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0" y="1148783"/>
          <a:ext cx="9144000" cy="5459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9346"/>
                <a:gridCol w="4660280"/>
                <a:gridCol w="899156"/>
                <a:gridCol w="1198875"/>
                <a:gridCol w="1276343"/>
              </a:tblGrid>
              <a:tr h="320694">
                <a:tc>
                  <a:txBody>
                    <a:bodyPr/>
                    <a:lstStyle/>
                    <a:p>
                      <a:pPr algn="ctr"/>
                      <a:r>
                        <a:rPr lang="es-PE" sz="15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Safety</a:t>
                      </a:r>
                      <a:endParaRPr lang="es-PE" sz="15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PE" sz="155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Reinforces safety</a:t>
                      </a:r>
                      <a:endParaRPr lang="es-PE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458599">
                <a:tc gridSpan="5">
                  <a:txBody>
                    <a:bodyPr/>
                    <a:lstStyle/>
                    <a:p>
                      <a:pPr algn="l"/>
                      <a:r>
                        <a:rPr lang="en-GB" sz="15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protection and development of air transport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s-PE" sz="155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available with a level of quality that is appropriate to the requirements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Personnel duly trained as instructors in the ATM operational concept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Personnel duly trained for managing the ATM operational concept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Increases situational awareness of the personnel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for quality air navigation services</a:t>
                      </a:r>
                      <a:endParaRPr lang="en-GB" sz="155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es-PE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2060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550" b="1" noProof="0" dirty="0" smtClean="0">
                          <a:latin typeface="+mn-lt"/>
                        </a:rPr>
                        <a:t>Metrics</a:t>
                      </a:r>
                      <a:endParaRPr lang="en-US" sz="1550" b="1" noProof="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air navigation service personnel trained in the ATM Operational Concept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CATCs that participate in the training programme.</a:t>
                      </a:r>
                      <a:endParaRPr lang="es-PE" sz="155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85201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+mj-lt"/>
                        </a:rPr>
                        <a:t>COMPONENT</a:t>
                      </a:r>
                      <a:endParaRPr lang="en-US" sz="1200" b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+mj-lt"/>
                        </a:rPr>
                        <a:t>TASKS</a:t>
                      </a:r>
                      <a:endParaRPr lang="en-US" sz="1200" b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+mj-lt"/>
                        </a:rPr>
                        <a:t>START-END</a:t>
                      </a:r>
                      <a:endParaRPr lang="en-US" sz="1200" b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RESPONSIBLE</a:t>
                      </a:r>
                      <a:endParaRPr lang="en-US" sz="12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2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715968">
                <a:tc rowSpan="4">
                  <a:txBody>
                    <a:bodyPr/>
                    <a:lstStyle/>
                    <a:p>
                      <a:pPr algn="ctr"/>
                      <a:endParaRPr lang="es-PE" sz="16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AOM</a:t>
                      </a:r>
                    </a:p>
                    <a:p>
                      <a:pPr algn="ctr"/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</a:p>
                    <a:p>
                      <a:pPr algn="ctr"/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AUO</a:t>
                      </a:r>
                    </a:p>
                    <a:p>
                      <a:pPr algn="ctr"/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ATMSDM</a:t>
                      </a:r>
                    </a:p>
                    <a:p>
                      <a:pPr algn="ctr"/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DCB</a:t>
                      </a:r>
                    </a:p>
                    <a:p>
                      <a:pPr algn="ctr"/>
                      <a:r>
                        <a:rPr lang="es-P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endParaRPr lang="es-PE" sz="1600" b="1" dirty="0" smtClean="0">
                        <a:latin typeface="+mn-lt"/>
                      </a:endParaRPr>
                    </a:p>
                    <a:p>
                      <a:pPr algn="ctr"/>
                      <a:endParaRPr lang="es-PE" sz="1600" b="1" dirty="0" smtClean="0">
                        <a:latin typeface="+mn-lt"/>
                      </a:endParaRPr>
                    </a:p>
                    <a:p>
                      <a:endParaRPr lang="es-PE" sz="16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s-P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the training programme for air navigation service personnel to respond to the new challenges, taking into account ICAO documentation. </a:t>
                      </a:r>
                      <a:endParaRPr lang="es-PE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2012-2013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Regional Project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>
                          <a:latin typeface="+mj-lt"/>
                          <a:ea typeface="Times New Roman"/>
                          <a:cs typeface="Times New Roman"/>
                        </a:rPr>
                        <a:t>Valid</a:t>
                      </a:r>
                      <a:endParaRPr lang="es-PE" sz="12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81913"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P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Follow up the activities of the New Generation of Aviation Professionals (NGAP) Special Team and implement the results</a:t>
                      </a:r>
                      <a:endParaRPr lang="es-PE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en-GB" sz="1250" dirty="0" smtClean="0">
                          <a:latin typeface="+mj-lt"/>
                          <a:ea typeface="Times New Roman"/>
                          <a:cs typeface="Times New Roman"/>
                        </a:rPr>
                        <a:t>-2016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States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Valid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7145">
                <a:tc vMerge="1">
                  <a:txBody>
                    <a:bodyPr/>
                    <a:lstStyle/>
                    <a:p>
                      <a:endParaRPr lang="es-PE" sz="16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Prepare a programme for instructors on training, planning and the ATM Operational Concept</a:t>
                      </a:r>
                      <a:endParaRPr lang="es-PE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>
                          <a:latin typeface="+mj-lt"/>
                          <a:ea typeface="Times New Roman"/>
                          <a:cs typeface="Times New Roman"/>
                        </a:rPr>
                        <a:t>2013-2014</a:t>
                      </a:r>
                      <a:endParaRPr lang="es-PE" sz="125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Regional Project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Valid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7145">
                <a:tc vMerge="1">
                  <a:txBody>
                    <a:bodyPr/>
                    <a:lstStyle/>
                    <a:p>
                      <a:endParaRPr lang="es-PE" sz="16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s-PE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Prepare guides for training, planning and the ATM Operational Concept</a:t>
                      </a:r>
                      <a:endParaRPr lang="es-PE" sz="1400" b="0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2013-2014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Regional Project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 smtClean="0">
                          <a:latin typeface="+mj-lt"/>
                          <a:ea typeface="Times New Roman"/>
                          <a:cs typeface="Times New Roman"/>
                        </a:rPr>
                        <a:t>Valid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7145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latin typeface="+mj-lt"/>
                        </a:rPr>
                        <a:t>Relationship with GPIs</a:t>
                      </a:r>
                      <a:endParaRPr lang="en-US" sz="1400" b="1" noProof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updating and training of aeronautical personnel is a cross-cutting issue for all ATM system areas</a:t>
                      </a:r>
                      <a:endParaRPr lang="es-PE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1371600" y="6629401"/>
            <a:ext cx="6248400" cy="228600"/>
          </a:xfrm>
        </p:spPr>
        <p:txBody>
          <a:bodyPr/>
          <a:lstStyle/>
          <a:p>
            <a:r>
              <a:rPr lang="en-US" dirty="0" smtClean="0"/>
              <a:t> Peru, May 2011     Implementation of the Performance-Based Air Navigation Plan - SAM </a:t>
            </a:r>
            <a:endParaRPr lang="es-PE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629400"/>
            <a:ext cx="1447800" cy="228600"/>
          </a:xfrm>
        </p:spPr>
        <p:txBody>
          <a:bodyPr/>
          <a:lstStyle/>
          <a:p>
            <a:pPr algn="ctr">
              <a:defRPr/>
            </a:pPr>
            <a:fld id="{30895B9B-D289-47F0-826B-3E1B74E04FC5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4140200" y="4652962"/>
            <a:ext cx="50800" cy="16716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07950" y="3645024"/>
            <a:ext cx="20510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867400" y="3789363"/>
            <a:ext cx="14414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356100" y="115411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CONTROL</a:t>
            </a:r>
            <a:endParaRPr lang="es-ES_tradnl" sz="2000" b="1">
              <a:solidFill>
                <a:schemeClr val="bg1"/>
              </a:solidFill>
            </a:endParaRP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4211638" y="4581525"/>
            <a:ext cx="204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MECHANISMS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7235825" y="3933825"/>
            <a:ext cx="0" cy="12239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0" y="1143001"/>
          <a:ext cx="9144000" cy="5486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63"/>
                <a:gridCol w="4742333"/>
                <a:gridCol w="913759"/>
                <a:gridCol w="1218346"/>
                <a:gridCol w="1142199"/>
              </a:tblGrid>
              <a:tr h="510156">
                <a:tc>
                  <a:txBody>
                    <a:bodyPr/>
                    <a:lstStyle/>
                    <a:p>
                      <a:pPr algn="ctr"/>
                      <a:r>
                        <a:rPr lang="es-PE" sz="15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Safety</a:t>
                      </a:r>
                      <a:endParaRPr lang="es-PE" sz="15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PE" sz="155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5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Reinforces safety</a:t>
                      </a:r>
                      <a:endParaRPr lang="es-PE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26114">
                <a:tc gridSpan="5">
                  <a:txBody>
                    <a:bodyPr/>
                    <a:lstStyle/>
                    <a:p>
                      <a:pPr algn="l"/>
                      <a:r>
                        <a:rPr lang="en-GB" sz="15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protection and development of air transport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s-PE" sz="155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available with a level of quality that is appropriate to the requirements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Personnel duly trained as instructors in the ATM operational concept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Personnel duly trained for managing the ATM operational concept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Increases situational awareness of the personnel</a:t>
                      </a:r>
                    </a:p>
                    <a:p>
                      <a:pPr marL="1081088" lvl="0" indent="0"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Provides for quality air navigation services</a:t>
                      </a:r>
                      <a:endParaRPr lang="en-GB" sz="155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es-PE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74256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550" b="1" noProof="0" dirty="0" smtClean="0">
                          <a:latin typeface="+mn-lt"/>
                        </a:rPr>
                        <a:t>Metrics</a:t>
                      </a:r>
                      <a:endParaRPr lang="en-US" sz="1550" b="1" noProof="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Number of air navigation service personnel trained in the ATM Operational Concept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Number of CATCs that participate in the training programme.</a:t>
                      </a:r>
                      <a:endParaRPr lang="es-PE" sz="155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/>
                      <a:endParaRPr lang="en-US" sz="1550" b="1" noProof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39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5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COMPONENT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PE" sz="5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5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TASKS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PE" sz="5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+mj-lt"/>
                        </a:rPr>
                        <a:t>START-END</a:t>
                      </a:r>
                      <a:endParaRPr lang="en-US" sz="1200" b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RESPONSIBLE</a:t>
                      </a:r>
                      <a:endParaRPr lang="en-US" sz="12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+mj-lt"/>
                          <a:ea typeface="Times New Roman"/>
                          <a:cs typeface="Times New Roman"/>
                        </a:rPr>
                        <a:t>STATUS</a:t>
                      </a:r>
                      <a:endParaRPr lang="en-US" sz="1200" b="1" noProof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77239">
                <a:tc>
                  <a:txBody>
                    <a:bodyPr/>
                    <a:lstStyle/>
                    <a:p>
                      <a:endParaRPr lang="es-PE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-9144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102235" algn="l"/>
                          <a:tab pos="228600" algn="l"/>
                        </a:tabLst>
                        <a:defRPr/>
                      </a:pPr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</a:t>
                      </a:r>
                      <a:r>
                        <a:rPr lang="es-PE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Strengthen Civil Aviation Training Centres (CATCs) of the Region.</a:t>
                      </a:r>
                      <a:endParaRPr lang="es-PE" sz="1400" b="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 smtClean="0">
                          <a:latin typeface="+mj-lt"/>
                          <a:ea typeface="Times New Roman"/>
                          <a:cs typeface="Times New Roman"/>
                        </a:rPr>
                        <a:t>2012-2014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States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Valid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24120">
                <a:tc rowSpan="3">
                  <a:txBody>
                    <a:bodyPr/>
                    <a:lstStyle/>
                    <a:p>
                      <a:pPr algn="ctr"/>
                      <a:endParaRPr lang="es-PE" sz="1400" b="1" dirty="0" smtClean="0">
                        <a:latin typeface="+mn-lt"/>
                      </a:endParaRPr>
                    </a:p>
                    <a:p>
                      <a:pPr algn="ctr"/>
                      <a:endParaRPr lang="es-PE" sz="1400" b="1" dirty="0" smtClean="0">
                        <a:latin typeface="+mn-lt"/>
                      </a:endParaRPr>
                    </a:p>
                    <a:p>
                      <a:pPr algn="ctr"/>
                      <a:endParaRPr lang="es-PE" sz="1400" b="1" dirty="0" smtClean="0">
                        <a:latin typeface="+mn-lt"/>
                      </a:endParaRPr>
                    </a:p>
                    <a:p>
                      <a:pPr algn="ctr"/>
                      <a:endParaRPr lang="es-PE" sz="1400" b="1" dirty="0" smtClean="0">
                        <a:latin typeface="+mn-lt"/>
                      </a:endParaRPr>
                    </a:p>
                    <a:p>
                      <a:pPr algn="ctr"/>
                      <a:endParaRPr lang="es-PE" sz="14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0" dirty="0" smtClean="0">
                        <a:latin typeface="+mn-lt"/>
                      </a:endParaRPr>
                    </a:p>
                    <a:p>
                      <a:endParaRPr lang="es-PE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144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102235" algn="l"/>
                          <a:tab pos="228600" algn="l"/>
                        </a:tabLst>
                      </a:pPr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6.</a:t>
                      </a:r>
                      <a:r>
                        <a:rPr lang="es-PE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  <a:ea typeface="Times New Roman"/>
                          <a:cs typeface="Times New Roman"/>
                        </a:rPr>
                        <a:t>Implement courses on training, planning and the</a:t>
                      </a:r>
                      <a:r>
                        <a:rPr lang="en-GB" sz="14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  <a:ea typeface="Times New Roman"/>
                          <a:cs typeface="Times New Roman"/>
                        </a:rPr>
                        <a:t>ATM Operational Concept </a:t>
                      </a:r>
                      <a:endParaRPr lang="es-PE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 smtClean="0">
                          <a:latin typeface="+mj-lt"/>
                          <a:ea typeface="Times New Roman"/>
                          <a:cs typeface="Times New Roman"/>
                        </a:rPr>
                        <a:t>2013-2016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States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Valid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39934"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7.</a:t>
                      </a:r>
                      <a:r>
                        <a:rPr lang="es-PE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  <a:ea typeface="Times New Roman"/>
                          <a:cs typeface="Times New Roman"/>
                        </a:rPr>
                        <a:t>Monitor the training and updating of air navigation personnel </a:t>
                      </a:r>
                      <a:endParaRPr lang="es-PE" sz="14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endParaRPr lang="es-PE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2016-2018+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GREPECAS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States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50" dirty="0">
                          <a:latin typeface="+mj-lt"/>
                          <a:ea typeface="Times New Roman"/>
                          <a:cs typeface="Times New Roman"/>
                        </a:rPr>
                        <a:t>Valid</a:t>
                      </a:r>
                      <a:endParaRPr lang="es-PE" sz="125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54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PE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endParaRPr lang="es-PE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AutoShape 16"/>
          <p:cNvSpPr txBox="1">
            <a:spLocks noChangeArrowheads="1"/>
          </p:cNvSpPr>
          <p:nvPr/>
        </p:nvSpPr>
        <p:spPr bwMode="auto">
          <a:xfrm>
            <a:off x="381000" y="152400"/>
            <a:ext cx="7315200" cy="8640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dist="8980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 anchorCtr="1">
            <a:normAutofit fontScale="25000" lnSpcReduction="20000"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 smtClean="0">
              <a:latin typeface="+mn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 smtClean="0">
              <a:latin typeface="+mn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000" dirty="0" smtClean="0">
              <a:latin typeface="+mj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000" dirty="0" smtClean="0">
              <a:latin typeface="+mj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100" dirty="0" smtClean="0">
              <a:latin typeface="+mn-lt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/>
              <a:t> </a:t>
            </a:r>
            <a:endParaRPr kumimoji="0" lang="es-E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152400" y="274023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s-PE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RPO </a:t>
            </a:r>
            <a:r>
              <a:rPr lang="es-PE" sz="2200" b="1" u="sng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24</a:t>
            </a:r>
            <a:r>
              <a:rPr lang="es-PE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: 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MANAGEMENT OF NAVIGATION SERVICE</a:t>
            </a:r>
          </a:p>
          <a:p>
            <a:pPr lvl="0" algn="ctr"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PERSONNEL  COMPETENCE</a:t>
            </a:r>
            <a:endParaRPr kumimoji="0" lang="es-PE" sz="2200" b="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1371600" y="6629401"/>
            <a:ext cx="6248400" cy="228600"/>
          </a:xfrm>
        </p:spPr>
        <p:txBody>
          <a:bodyPr/>
          <a:lstStyle/>
          <a:p>
            <a:r>
              <a:rPr lang="en-US" dirty="0" smtClean="0"/>
              <a:t> Peru, May 2011     Implementation of the Performance-Based Air Navigation Plan - SAM </a:t>
            </a:r>
            <a:endParaRPr lang="es-PE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629400"/>
            <a:ext cx="1447800" cy="228600"/>
          </a:xfrm>
        </p:spPr>
        <p:txBody>
          <a:bodyPr/>
          <a:lstStyle/>
          <a:p>
            <a:pPr algn="ctr">
              <a:defRPr/>
            </a:pPr>
            <a:fld id="{30895B9B-D289-47F0-826B-3E1B74E04FC5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1219200"/>
          </a:xfrm>
        </p:spPr>
        <p:txBody>
          <a:bodyPr/>
          <a:lstStyle/>
          <a:p>
            <a:pPr marL="0" lvl="0" indent="4763"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3200" b="1" dirty="0" smtClean="0"/>
              <a:t>MANAGEMENT OF NAVIGATION SERVICE PERSONNEL COMPETENCE</a:t>
            </a:r>
            <a:endParaRPr lang="es-PE" sz="3200" dirty="0" smtClean="0"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endParaRPr lang="es-ES" dirty="0" smtClean="0"/>
          </a:p>
          <a:p>
            <a:pPr>
              <a:buClr>
                <a:schemeClr val="bg2">
                  <a:lumMod val="75000"/>
                </a:schemeClr>
              </a:buClr>
              <a:buNone/>
            </a:pPr>
            <a:endParaRPr lang="es-ES" dirty="0" smtClean="0"/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endParaRPr lang="es-ES" dirty="0" smtClean="0"/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endParaRPr lang="es-ES" sz="2400" dirty="0" smtClean="0"/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endParaRPr lang="es-P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5B9B-D289-47F0-826B-3E1B74E04FC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304800" y="1295400"/>
            <a:ext cx="5529808" cy="2209800"/>
          </a:xfrm>
          <a:prstGeom prst="cloudCallout">
            <a:avLst>
              <a:gd name="adj1" fmla="val -68702"/>
              <a:gd name="adj2" fmla="val 75861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QUESTIONS?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6" descr="C:\Users\David Diaz\AppData\Local\Microsoft\Windows\Temporary Internet Files\Content.IE5\M20IFRCK\MC9000979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962400"/>
            <a:ext cx="1872208" cy="1656184"/>
          </a:xfrm>
          <a:prstGeom prst="rect">
            <a:avLst/>
          </a:prstGeom>
          <a:noFill/>
        </p:spPr>
      </p:pic>
      <p:sp>
        <p:nvSpPr>
          <p:cNvPr id="11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1371600" y="6629401"/>
            <a:ext cx="6248400" cy="228600"/>
          </a:xfrm>
        </p:spPr>
        <p:txBody>
          <a:bodyPr/>
          <a:lstStyle/>
          <a:p>
            <a:r>
              <a:rPr lang="en-US" dirty="0" smtClean="0"/>
              <a:t> Peru, May 2011     Implementation of the Performance-Based Air Navigation Plan - SAM </a:t>
            </a:r>
            <a:endParaRPr lang="es-P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408">
              <a:defRPr/>
            </a:pPr>
            <a:fld id="{BA216FC8-73E6-44AC-B897-87C1023E629F}" type="slidenum">
              <a:rPr lang="en-US"/>
              <a:pPr defTabSz="914408">
                <a:defRPr/>
              </a:pPr>
              <a:t>6</a:t>
            </a:fld>
            <a:endParaRPr lang="th-TH" dirty="0"/>
          </a:p>
        </p:txBody>
      </p:sp>
      <p:pic>
        <p:nvPicPr>
          <p:cNvPr id="1054724" name="Object 2" descr="npo00003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160" y="380436"/>
            <a:ext cx="7224568" cy="617263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054725" name="Object 5"/>
          <p:cNvGraphicFramePr>
            <a:graphicFrameLocks noChangeAspect="1"/>
          </p:cNvGraphicFramePr>
          <p:nvPr/>
        </p:nvGraphicFramePr>
        <p:xfrm>
          <a:off x="2362489" y="2285516"/>
          <a:ext cx="4914034" cy="1922505"/>
        </p:xfrm>
        <a:graphic>
          <a:graphicData uri="http://schemas.openxmlformats.org/presentationml/2006/ole">
            <p:oleObj spid="_x0000_s1026" name="Clip" r:id="rId5" imgW="5349600" imgH="2911320" progId="">
              <p:embed/>
            </p:oleObj>
          </a:graphicData>
        </a:graphic>
      </p:graphicFrame>
      <p:sp>
        <p:nvSpPr>
          <p:cNvPr id="1054726" name="WordArt 6"/>
          <p:cNvSpPr>
            <a:spLocks noChangeArrowheads="1" noChangeShapeType="1" noTextEdit="1"/>
          </p:cNvSpPr>
          <p:nvPr/>
        </p:nvSpPr>
        <p:spPr bwMode="auto">
          <a:xfrm>
            <a:off x="1981490" y="5029877"/>
            <a:ext cx="5029488" cy="1523194"/>
          </a:xfrm>
          <a:prstGeom prst="rect">
            <a:avLst/>
          </a:prstGeom>
        </p:spPr>
        <p:txBody>
          <a:bodyPr wrap="none" lIns="83338" tIns="41669" rIns="83338" bIns="4166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PE" sz="33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es-PE" sz="33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26" grpId="0" animBg="1"/>
    </p:bld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>.</Title1>
    <DocumentName xmlns="101a94fc-4fb7-49fc-ab36-dbb3e9e3ccdb">12_RecHumanoAnip-E.pptx</DocumentName>
    <ArchivedDocumentsProperties xmlns="101a94fc-4fb7-49fc-ab36-dbb3e9e3ccdb">9222</ArchivedDocumentsProperties>
    <acro xmlns="101a94fc-4fb7-49fc-ab36-dbb3e9e3ccdb">SAMATMPBP</acro>
    <Revised xmlns="101a94fc-4fb7-49fc-ab36-dbb3e9e3ccdb">false</Revised>
    <PublishingExpirationDate xmlns="http://schemas.microsoft.com/sharepoint/v3" xsi:nil="true"/>
    <LongTitle xmlns="101a94fc-4fb7-49fc-ab36-dbb3e9e3ccdb">SH12 Management of navigation services personnel competence - HHRR</LongTitle>
    <cat xmlns="101a94fc-4fb7-49fc-ab36-dbb3e9e3ccdb">13. Presentation</cat>
    <Language xmlns="101a94fc-4fb7-49fc-ab36-dbb3e9e3ccdb">English</Language>
    <aaa xmlns="101a94fc-4fb7-49fc-ab36-dbb3e9e3ccdb">false</aaa>
    <PublishingStartDate xmlns="http://schemas.microsoft.com/sharepoint/v3" xsi:nil="true"/>
    <Title2 xmlns="101a94fc-4fb7-49fc-ab36-dbb3e9e3ccdb">.</Title2>
    <a xmlns="101a94fc-4fb7-49fc-ab36-dbb3e9e3ccdb">644</a>
    <Presenter xmlns="101a94fc-4fb7-49fc-ab36-dbb3e9e3ccdb">Secretariat</Presenter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ABA54B74-A075-4CBF-8E4E-2E5149860EC9}"/>
</file>

<file path=customXml/itemProps2.xml><?xml version="1.0" encoding="utf-8"?>
<ds:datastoreItem xmlns:ds="http://schemas.openxmlformats.org/officeDocument/2006/customXml" ds:itemID="{5AD9E75C-28F2-4F9E-AD92-E1A13BDE3886}"/>
</file>

<file path=customXml/itemProps3.xml><?xml version="1.0" encoding="utf-8"?>
<ds:datastoreItem xmlns:ds="http://schemas.openxmlformats.org/officeDocument/2006/customXml" ds:itemID="{6A4B323C-306D-4786-B191-8140FC96C865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3433</TotalTime>
  <Words>505</Words>
  <Application>Microsoft Office PowerPoint</Application>
  <PresentationFormat>On-screen Show (4:3)</PresentationFormat>
  <Paragraphs>147</Paragraphs>
  <Slides>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ICAO</vt:lpstr>
      <vt:lpstr>Clip</vt:lpstr>
      <vt:lpstr>Seminar/Workshop on the Implementation of the Performance Based Air Navigation Plan  for the SAM Region (SAM-ANIP-PB)</vt:lpstr>
      <vt:lpstr>Slide 2</vt:lpstr>
      <vt:lpstr>Slide 3</vt:lpstr>
      <vt:lpstr>Slide 4</vt:lpstr>
      <vt:lpstr>MANAGEMENT OF NAVIGATION SERVICE PERSONNEL COMPETENCE</vt:lpstr>
      <vt:lpstr>Slide 6</vt:lpstr>
    </vt:vector>
  </TitlesOfParts>
  <Company>I.C.A.O.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 12</dc:title>
  <dc:creator>crystal kim</dc:creator>
  <cp:lastModifiedBy>mpaez</cp:lastModifiedBy>
  <cp:revision>363</cp:revision>
  <dcterms:created xsi:type="dcterms:W3CDTF">2011-01-23T20:08:21Z</dcterms:created>
  <dcterms:modified xsi:type="dcterms:W3CDTF">2011-05-04T20:18:13Z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WorkflowCreationPath">
    <vt:lpwstr>f4ee43e6-5d50-4592-8054-dac6973e101c,4;f4ee43e6-5d50-4592-8054-dac6973e101c,4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</vt:lpwstr>
  </property>
</Properties>
</file>