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9" r:id="rId2"/>
    <p:sldId id="260" r:id="rId3"/>
    <p:sldId id="278" r:id="rId4"/>
    <p:sldId id="273" r:id="rId5"/>
    <p:sldId id="264" r:id="rId6"/>
    <p:sldId id="265" r:id="rId7"/>
    <p:sldId id="267" r:id="rId8"/>
    <p:sldId id="269" r:id="rId9"/>
    <p:sldId id="275" r:id="rId10"/>
    <p:sldId id="270" r:id="rId11"/>
    <p:sldId id="272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6ABA"/>
    <a:srgbClr val="7030A0"/>
    <a:srgbClr val="D31044"/>
    <a:srgbClr val="EA157A"/>
    <a:srgbClr val="FFFFCC"/>
    <a:srgbClr val="00153E"/>
    <a:srgbClr val="385D8A"/>
    <a:srgbClr val="2C6AB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30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62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7D8AB-7966-458C-9BE3-02C18DF0CBED}" type="datetimeFigureOut">
              <a:rPr lang="en-US" smtClean="0"/>
              <a:pPr/>
              <a:t>5/20/2011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A3367-9AA4-47DA-BEE2-BE6D80B1993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DC285-F2C7-43EB-8980-030AF7421F74}" type="datetimeFigureOut">
              <a:rPr lang="en-US" smtClean="0"/>
              <a:pPr/>
              <a:t>5/20/2011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D550C-52CF-4EDD-ABE6-64B9331ADC7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5724"/>
            <a:ext cx="6400800" cy="2200275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2012 Flight Plan Implementation status</a:t>
            </a:r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657600" y="123825"/>
            <a:ext cx="1828800" cy="14986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" name="Rectangle 96"/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 userDrawn="1"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905000" y="759023"/>
            <a:ext cx="308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International</a:t>
            </a:r>
            <a:r>
              <a:rPr lang="en-GB" sz="1400" baseline="0" dirty="0" smtClean="0">
                <a:solidFill>
                  <a:schemeClr val="bg1"/>
                </a:solidFill>
              </a:rPr>
              <a:t> Civil Aviation Organization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grpSp>
        <p:nvGrpSpPr>
          <p:cNvPr id="100" name="Group 2"/>
          <p:cNvGrpSpPr>
            <a:grpSpLocks noChangeAspect="1"/>
          </p:cNvGrpSpPr>
          <p:nvPr userDrawn="1"/>
        </p:nvGrpSpPr>
        <p:grpSpPr bwMode="auto">
          <a:xfrm>
            <a:off x="0" y="88900"/>
            <a:ext cx="1828800" cy="1498600"/>
            <a:chOff x="240" y="144"/>
            <a:chExt cx="1296" cy="1062"/>
          </a:xfrm>
          <a:solidFill>
            <a:schemeClr val="bg1"/>
          </a:solidFill>
        </p:grpSpPr>
        <p:sp>
          <p:nvSpPr>
            <p:cNvPr id="101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 Flight Plan Implementation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2C6ABA"/>
          </a:solidFill>
        </p:spPr>
        <p:txBody>
          <a:bodyPr lIns="45720" rIns="45720"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 Flight Plan Implementation status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017520" y="304800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 Flight Plan Implementation status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 Flight Plan Implementation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1143000" cy="6126163"/>
          </a:xfrm>
          <a:solidFill>
            <a:srgbClr val="2C6ABA"/>
          </a:solidFill>
        </p:spPr>
        <p:txBody>
          <a:bodyPr vert="eaVert" lIns="45720" tIns="228600" rIns="45720" bIns="914400"/>
          <a:lstStyle>
            <a:lvl1pPr marL="13716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7543800" cy="6126163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 Flight Plan Implementation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 rot="16200000" flipH="1" flipV="1">
            <a:off x="8014561" y="5004661"/>
            <a:ext cx="1115878" cy="9144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20040"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2012 Flight Plan Implementation status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lue Background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2012 Flight Plan Implementation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2012 Flight Plan Implementation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 Flight Plan Implementation status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124200" cy="228600"/>
          </a:xfrm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2012 Flight Plan Implementation status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629400"/>
            <a:ext cx="6858000" cy="228600"/>
          </a:xfrm>
          <a:noFill/>
        </p:spPr>
        <p:txBody>
          <a:bodyPr/>
          <a:lstStyle/>
          <a:p>
            <a:r>
              <a:rPr lang="en-US" smtClean="0"/>
              <a:t>2012 Flight Plan Implementation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1143000" cy="228600"/>
          </a:xfrm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2012 Flight Plan Implementation status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_No_Footer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2"/>
          <p:cNvGrpSpPr>
            <a:grpSpLocks noChangeAspect="1"/>
          </p:cNvGrpSpPr>
          <p:nvPr/>
        </p:nvGrpSpPr>
        <p:grpSpPr bwMode="auto">
          <a:xfrm>
            <a:off x="7875722" y="114300"/>
            <a:ext cx="1115878" cy="914400"/>
            <a:chOff x="240" y="144"/>
            <a:chExt cx="1296" cy="1062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137160" tIns="45720" rIns="137160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3124200" cy="228600"/>
          </a:xfrm>
          <a:prstGeom prst="rect">
            <a:avLst/>
          </a:prstGeom>
          <a:noFill/>
        </p:spPr>
        <p:txBody>
          <a:bodyPr vert="horz" lIns="45720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2012 Flight Plan Implementation status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5" r:id="rId4"/>
    <p:sldLayoutId id="2147483664" r:id="rId5"/>
    <p:sldLayoutId id="2147483665" r:id="rId6"/>
    <p:sldLayoutId id="2147483666" r:id="rId7"/>
    <p:sldLayoutId id="2147483667" r:id="rId8"/>
    <p:sldLayoutId id="2147483674" r:id="rId9"/>
    <p:sldLayoutId id="2147483672" r:id="rId10"/>
    <p:sldLayoutId id="2147483673" r:id="rId11"/>
    <p:sldLayoutId id="2147483668" r:id="rId12"/>
    <p:sldLayoutId id="2147483669" r:id="rId13"/>
    <p:sldLayoutId id="2147483670" r:id="rId14"/>
    <p:sldLayoutId id="2147483671" r:id="rId15"/>
  </p:sldLayoutIdLst>
  <p:hf hdr="0" dt="0"/>
  <p:txStyles>
    <p:titleStyle>
      <a:lvl1pPr marL="457200" algn="l" defTabSz="914400" rtl="0" eaLnBrk="1" latinLnBrk="0" hangingPunct="1"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917575"/>
          </a:xfrm>
        </p:spPr>
        <p:txBody>
          <a:bodyPr/>
          <a:lstStyle/>
          <a:p>
            <a:r>
              <a:rPr lang="en-US" dirty="0" smtClean="0"/>
              <a:t>SAM Regional Seminar/Workshop 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352800"/>
            <a:ext cx="6400800" cy="2200275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Tom Brady</a:t>
            </a:r>
          </a:p>
          <a:p>
            <a:r>
              <a:rPr lang="en-GB" dirty="0" smtClean="0"/>
              <a:t>ICAO Air Navigation Bureau</a:t>
            </a:r>
          </a:p>
          <a:p>
            <a:r>
              <a:rPr lang="en-GB" dirty="0" smtClean="0"/>
              <a:t>May 2011</a:t>
            </a:r>
          </a:p>
          <a:p>
            <a:endParaRPr lang="en-GB" dirty="0" smtClean="0"/>
          </a:p>
          <a:p>
            <a:r>
              <a:rPr lang="en-US" b="1" dirty="0" smtClean="0"/>
              <a:t>2012 Flight Plan Implementation and Transition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and Concerns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5257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Some ICAO States are behind the implementation schedule. </a:t>
            </a:r>
          </a:p>
          <a:p>
            <a:r>
              <a:rPr lang="en-US" sz="2400" dirty="0" smtClean="0"/>
              <a:t>Some States do not see the need for the change “what's in it for me” syndrome.</a:t>
            </a:r>
          </a:p>
          <a:p>
            <a:r>
              <a:rPr lang="en-US" sz="2400" dirty="0" smtClean="0"/>
              <a:t>Many States are not providing their implementation progress for entry into the FITS database. </a:t>
            </a:r>
            <a:r>
              <a:rPr lang="en-US" sz="2400" u="sng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http://www2.icao.int/en/FITS/Pages/home.aspx</a:t>
            </a:r>
          </a:p>
          <a:p>
            <a:r>
              <a:rPr lang="en-US" sz="2400" dirty="0" smtClean="0"/>
              <a:t>Maintaining a harmonized implementation of the FPL change. </a:t>
            </a:r>
            <a:r>
              <a:rPr lang="en-US" sz="2400" dirty="0" smtClean="0"/>
              <a:t>Editorial clarification </a:t>
            </a:r>
            <a:r>
              <a:rPr lang="en-US" sz="2400" dirty="0" smtClean="0"/>
              <a:t>of </a:t>
            </a:r>
            <a:r>
              <a:rPr lang="en-US" sz="2400" dirty="0" smtClean="0"/>
              <a:t>Amendment </a:t>
            </a:r>
            <a:r>
              <a:rPr lang="en-US" sz="2400" dirty="0" smtClean="0"/>
              <a:t>1 to be issued.</a:t>
            </a:r>
          </a:p>
          <a:p>
            <a:r>
              <a:rPr lang="en-US" sz="2400" dirty="0" smtClean="0"/>
              <a:t>IATA advising their members to go for a switchover to the NEW FPL around 15 November 2012, the days before this need to be well planned.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2012 Flight Plan Implementation status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Continue the awareness campaign throughout the aviation industry especially among airspace operators. </a:t>
            </a:r>
          </a:p>
          <a:p>
            <a:pPr marL="457200" indent="-457200">
              <a:buFont typeface="+mj-lt"/>
              <a:buAutoNum type="arabicPeriod"/>
            </a:pPr>
            <a:endParaRPr lang="en-US" sz="2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ANSPs and Aviation users must </a:t>
            </a:r>
            <a:r>
              <a:rPr lang="en-US" sz="2600" dirty="0" smtClean="0"/>
              <a:t>plan for the change considering especially </a:t>
            </a:r>
            <a:r>
              <a:rPr lang="en-US" sz="2600" dirty="0" smtClean="0"/>
              <a:t>safety, budgets</a:t>
            </a:r>
            <a:r>
              <a:rPr lang="en-US" sz="2600" dirty="0" smtClean="0"/>
              <a:t>, training, documentation and testing</a:t>
            </a:r>
            <a:r>
              <a:rPr lang="en-US" sz="26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sz="2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ANSPs in the region need to work together to support each other  and  share their best practice.</a:t>
            </a:r>
            <a:endParaRPr lang="en-US" sz="2600" dirty="0" smtClean="0"/>
          </a:p>
          <a:p>
            <a:pPr marL="457200" indent="-457200">
              <a:buFont typeface="+mj-lt"/>
              <a:buAutoNum type="arabicPeriod"/>
            </a:pPr>
            <a:endParaRPr lang="en-US" sz="2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ANSPs should keep in constant contact with their </a:t>
            </a:r>
            <a:r>
              <a:rPr lang="en-US" sz="2600" dirty="0" smtClean="0"/>
              <a:t>regional ICAO offices </a:t>
            </a:r>
            <a:r>
              <a:rPr lang="en-US" sz="2600" dirty="0" smtClean="0"/>
              <a:t>to report progress and issues </a:t>
            </a:r>
            <a:endParaRPr lang="en-US" sz="2600" dirty="0" smtClean="0"/>
          </a:p>
          <a:p>
            <a:pPr marL="457200" indent="-457200">
              <a:buFont typeface="+mj-lt"/>
              <a:buAutoNum type="arabicPeriod"/>
            </a:pPr>
            <a:endParaRPr lang="en-US" sz="2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We need to focus </a:t>
            </a:r>
            <a:r>
              <a:rPr lang="en-US" sz="2600" dirty="0" smtClean="0"/>
              <a:t>energies to support those States and aviation operators </a:t>
            </a:r>
            <a:r>
              <a:rPr lang="en-US" sz="2600" dirty="0" smtClean="0"/>
              <a:t>who are</a:t>
            </a:r>
            <a:r>
              <a:rPr lang="en-US" sz="2600" dirty="0" smtClean="0"/>
              <a:t> </a:t>
            </a:r>
            <a:r>
              <a:rPr lang="en-US" sz="2600" dirty="0" smtClean="0"/>
              <a:t>behind the implementation schedule.</a:t>
            </a:r>
          </a:p>
          <a:p>
            <a:pPr marL="457200" indent="-457200">
              <a:buFont typeface="+mj-lt"/>
              <a:buAutoNum type="arabicPeriod"/>
            </a:pPr>
            <a:endParaRPr lang="en-US" sz="26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2012 Flight Plan Implementation status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2147"/>
            <a:ext cx="9144000" cy="69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86200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2800" dirty="0" smtClean="0">
              <a:cs typeface="Arial" pitchFamily="34" charset="0"/>
            </a:endParaRPr>
          </a:p>
          <a:p>
            <a:r>
              <a:rPr lang="en-GB" sz="2800" dirty="0" smtClean="0">
                <a:cs typeface="Arial" pitchFamily="34" charset="0"/>
              </a:rPr>
              <a:t>Impact of the ICAO Flight Plan changes</a:t>
            </a:r>
          </a:p>
          <a:p>
            <a:r>
              <a:rPr lang="en-GB" sz="2800" dirty="0" smtClean="0">
                <a:cs typeface="Arial" pitchFamily="34" charset="0"/>
              </a:rPr>
              <a:t>Implementation and Transition Strategy</a:t>
            </a:r>
          </a:p>
          <a:p>
            <a:r>
              <a:rPr lang="en-GB" sz="2800" dirty="0" smtClean="0">
                <a:cs typeface="Arial" pitchFamily="34" charset="0"/>
              </a:rPr>
              <a:t>Regional Progress</a:t>
            </a:r>
          </a:p>
          <a:p>
            <a:r>
              <a:rPr lang="en-GB" sz="2800" dirty="0" smtClean="0">
                <a:cs typeface="Arial" pitchFamily="34" charset="0"/>
              </a:rPr>
              <a:t>Stakeholder position</a:t>
            </a:r>
          </a:p>
          <a:p>
            <a:r>
              <a:rPr lang="en-GB" sz="2800" dirty="0" smtClean="0">
                <a:cs typeface="Arial" pitchFamily="34" charset="0"/>
              </a:rPr>
              <a:t>Issues and Concerns</a:t>
            </a:r>
          </a:p>
          <a:p>
            <a:r>
              <a:rPr lang="en-GB" sz="2800" dirty="0" smtClean="0">
                <a:cs typeface="Arial" pitchFamily="34" charset="0"/>
              </a:rPr>
              <a:t>Next Steps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2012 Flight Plan Implementation status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ICAO Flight </a:t>
            </a:r>
            <a:r>
              <a:rPr lang="en-US" dirty="0" smtClean="0"/>
              <a:t>Plan Form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2012 Flight Plan Implementation status</a:t>
            </a:r>
            <a:endParaRPr lang="en-GB" dirty="0" smtClean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pc="-10" dirty="0" smtClean="0"/>
              <a:t>Impact of the ICAO Flight Plan changes</a:t>
            </a:r>
            <a:endParaRPr lang="en-GB" sz="3200" spc="-1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Will require global software and possibly hardware changes.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There are implementation costs for States and Airlines.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There will be changes to procedures.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There will be a need for staff training.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Likely to be</a:t>
            </a:r>
            <a:r>
              <a:rPr lang="en-US" sz="2400" dirty="0" smtClean="0"/>
              <a:t> </a:t>
            </a:r>
            <a:r>
              <a:rPr lang="en-US" sz="2400" b="1" dirty="0" smtClean="0"/>
              <a:t>aviation disruption </a:t>
            </a:r>
            <a:r>
              <a:rPr lang="en-US" sz="2400" dirty="0" smtClean="0"/>
              <a:t>if the harmonized changes are not completed by the applicability date.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The implementation could be compared to that of the year 2000 changes.</a:t>
            </a:r>
          </a:p>
          <a:p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2012 Flight Plan Implementation status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0" dirty="0" smtClean="0"/>
              <a:t>Implementation and Transition Strategy</a:t>
            </a:r>
            <a:endParaRPr lang="en-GB" spc="-1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ICAO HQ is working with the ICAO Regional Offices (RO) to ensure a harmonized application of the changes.</a:t>
            </a:r>
          </a:p>
          <a:p>
            <a:r>
              <a:rPr lang="en-US" sz="2400" dirty="0" smtClean="0"/>
              <a:t>ICAO Regional offices providing facilitation for Task Force meetings.</a:t>
            </a:r>
          </a:p>
          <a:p>
            <a:r>
              <a:rPr lang="en-US" sz="2400" dirty="0" smtClean="0"/>
              <a:t>ICAO Regional offices providing Workshops and Seminars for their respective States.</a:t>
            </a:r>
          </a:p>
          <a:p>
            <a:r>
              <a:rPr lang="en-US" sz="2400" dirty="0" smtClean="0"/>
              <a:t>ICAO HQ has provided guidance material to States.</a:t>
            </a:r>
          </a:p>
          <a:p>
            <a:r>
              <a:rPr lang="en-US" sz="2400" dirty="0" smtClean="0"/>
              <a:t>A comprehensive Implementation and Transition Schedule has been made available. </a:t>
            </a:r>
          </a:p>
          <a:p>
            <a:r>
              <a:rPr lang="en-US" sz="2400" dirty="0" smtClean="0"/>
              <a:t>ICAO secretariat is demonstrating its full commitment to the role-out and implementation of proposed changes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2012 Flight Plan Implementation status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 Flight Plan Implementation status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ICAO Regional Progress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800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All 7 ICAO regions have agreed with the proposed ICAO HQ timeline for Implementation and Transition. </a:t>
            </a:r>
          </a:p>
          <a:p>
            <a:endParaRPr lang="en-US" sz="600" dirty="0" smtClean="0"/>
          </a:p>
          <a:p>
            <a:r>
              <a:rPr lang="en-US" sz="2400" dirty="0" smtClean="0"/>
              <a:t>EUR/NAT has a different implementation approach however will meet the ICAO deadlines.</a:t>
            </a:r>
          </a:p>
          <a:p>
            <a:endParaRPr lang="en-US" sz="600" dirty="0" smtClean="0"/>
          </a:p>
          <a:p>
            <a:r>
              <a:rPr lang="en-US" sz="2400" dirty="0" smtClean="0"/>
              <a:t>We are asking all ANSPs to be ready to accept filing of both NEW and PRESENT flight plans from 1 July 2012.</a:t>
            </a:r>
          </a:p>
          <a:p>
            <a:endParaRPr lang="en-US" sz="600" dirty="0" smtClean="0"/>
          </a:p>
          <a:p>
            <a:r>
              <a:rPr lang="en-US" sz="2400" dirty="0" smtClean="0"/>
              <a:t>Most </a:t>
            </a:r>
            <a:r>
              <a:rPr lang="en-US" sz="2400" dirty="0" smtClean="0"/>
              <a:t>States have reviewed the impact of the changes on their systems </a:t>
            </a:r>
            <a:r>
              <a:rPr lang="en-US" sz="2400" dirty="0" smtClean="0"/>
              <a:t>and procedures and </a:t>
            </a:r>
            <a:r>
              <a:rPr lang="en-US" sz="2400" dirty="0" smtClean="0"/>
              <a:t>some are already testing with NEW flight plan data to verify the </a:t>
            </a:r>
            <a:r>
              <a:rPr lang="en-US" sz="2400" dirty="0" smtClean="0"/>
              <a:t>changes.</a:t>
            </a:r>
            <a:endParaRPr lang="en-US" sz="2400" dirty="0" smtClean="0"/>
          </a:p>
          <a:p>
            <a:endParaRPr lang="en-US" sz="600" dirty="0" smtClean="0"/>
          </a:p>
          <a:p>
            <a:r>
              <a:rPr lang="en-US" sz="2400" dirty="0" smtClean="0"/>
              <a:t>There is a full schedule of regional meetings, workshops and seminars planned for 2011. </a:t>
            </a:r>
          </a:p>
          <a:p>
            <a:endParaRPr lang="en-GB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2012 Flight Plan Implementation status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 Position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5334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ICAO HQ and the Regional Offices working closely with aviation representatives.</a:t>
            </a:r>
          </a:p>
          <a:p>
            <a:r>
              <a:rPr lang="en-US" sz="2400" dirty="0" smtClean="0"/>
              <a:t>IATA being regularly briefed and a good exchange of information between ICAO and IATA. </a:t>
            </a:r>
          </a:p>
          <a:p>
            <a:r>
              <a:rPr lang="en-US" sz="2400" dirty="0" smtClean="0"/>
              <a:t>IATA have issued a comprehensive information paper to their members and have significantly raised the profile of the FPL changes.</a:t>
            </a:r>
          </a:p>
          <a:p>
            <a:r>
              <a:rPr lang="en-US" sz="2400" dirty="0" smtClean="0"/>
              <a:t>ASECNA, ACAC, EUROCONTROL, CANSO and many others are facilitating meetings and encouraging their States to report their implementation status.</a:t>
            </a:r>
            <a:endParaRPr lang="en-US" sz="2400" b="1" dirty="0" smtClean="0"/>
          </a:p>
          <a:p>
            <a:r>
              <a:rPr lang="en-US" sz="2400" dirty="0" smtClean="0"/>
              <a:t>Vendors, system providers and Airline operators are being encouraged to attend seminars and workshops.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2012 Flight Plan Implementation status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FPL 2012 phases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 Flight Plan Implementation status</a:t>
            </a:r>
            <a:endParaRPr 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0" y="1143000"/>
          <a:ext cx="8915400" cy="5410200"/>
        </p:xfrm>
        <a:graphic>
          <a:graphicData uri="http://schemas.openxmlformats.org/presentationml/2006/ole">
            <p:oleObj spid="_x0000_s1025" name="Slide" r:id="rId3" imgW="4570330" imgH="3427437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101a94fc-4fb7-49fc-ab36-dbb3e9e3ccdb">12</Category>
    <Title1 xmlns="101a94fc-4fb7-49fc-ab36-dbb3e9e3ccdb">.</Title1>
    <DocumentName xmlns="101a94fc-4fb7-49fc-ab36-dbb3e9e3ccdb">Sesion2 01 ICAO FPLImplementationTransition.pptx</DocumentName>
    <ArchivedDocumentsProperties xmlns="101a94fc-4fb7-49fc-ab36-dbb3e9e3ccdb">9255</ArchivedDocumentsProperties>
    <acro xmlns="101a94fc-4fb7-49fc-ab36-dbb3e9e3ccdb">PANSATM</acro>
    <Revised xmlns="101a94fc-4fb7-49fc-ab36-dbb3e9e3ccdb">false</Revised>
    <PublishingExpirationDate xmlns="http://schemas.microsoft.com/sharepoint/v3" xsi:nil="true"/>
    <LongTitle xmlns="101a94fc-4fb7-49fc-ab36-dbb3e9e3ccdb">SH06 Session 2 - 2012 Flight Plan Implementation and Transition</LongTitle>
    <cat xmlns="101a94fc-4fb7-49fc-ab36-dbb3e9e3ccdb">13. Presentation</cat>
    <Language xmlns="101a94fc-4fb7-49fc-ab36-dbb3e9e3ccdb">English</Language>
    <aaa xmlns="101a94fc-4fb7-49fc-ab36-dbb3e9e3ccdb">true</aaa>
    <PublishingStartDate xmlns="http://schemas.microsoft.com/sharepoint/v3" xsi:nil="true"/>
    <Title2 xmlns="101a94fc-4fb7-49fc-ab36-dbb3e9e3ccdb">.</Title2>
    <a xmlns="101a94fc-4fb7-49fc-ab36-dbb3e9e3ccdb">538</a>
    <Presenter xmlns="101a94fc-4fb7-49fc-ab36-dbb3e9e3ccdb">Secretariat</Presenter>
    <CategoryOrder xmlns="101a94fc-4fb7-49fc-ab36-dbb3e9e3ccd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27D94646DC549B7465903FE9FE1A3" ma:contentTypeVersion="118" ma:contentTypeDescription="Create a new document." ma:contentTypeScope="" ma:versionID="b7dfd1b413e7d33dabde76de4b79de8f">
  <xsd:schema xmlns:xsd="http://www.w3.org/2001/XMLSchema" xmlns:xs="http://www.w3.org/2001/XMLSchema" xmlns:p="http://schemas.microsoft.com/office/2006/metadata/properties" xmlns:ns1="101a94fc-4fb7-49fc-ab36-dbb3e9e3ccdb" xmlns:ns2="http://schemas.microsoft.com/sharepoint/v3" targetNamespace="http://schemas.microsoft.com/office/2006/metadata/properties" ma:root="true" ma:fieldsID="c9f0411c7a8c78232c53993795c6232c" ns1:_="" ns2:_="">
    <xsd:import namespace="101a94fc-4fb7-49fc-ab36-dbb3e9e3ccdb"/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a" minOccurs="0"/>
                <xsd:element ref="ns1:Category" minOccurs="0"/>
                <xsd:element ref="ns1:CategoryOrder" minOccurs="0"/>
                <xsd:element ref="ns1:LongTitle" minOccurs="0"/>
                <xsd:element ref="ns1:Language" minOccurs="0"/>
                <xsd:element ref="ns1:aaa" minOccurs="0"/>
                <xsd:element ref="ns1:Revised" minOccurs="0"/>
                <xsd:element ref="ns1:Presenter" minOccurs="0"/>
                <xsd:element ref="ns1:DocumentName" minOccurs="0"/>
                <xsd:element ref="ns1:Title1" minOccurs="0"/>
                <xsd:element ref="ns1:Title2" minOccurs="0"/>
                <xsd:element ref="ns1:acro" minOccurs="0"/>
                <xsd:element ref="ns1:cat" minOccurs="0"/>
                <xsd:element ref="ns1:ArchivedDocumentsProperties" minOccurs="0"/>
                <xsd:element ref="ns2:PublishingStartDate" minOccurs="0"/>
                <xsd:element ref="ns2:PublishingExpirationDate" minOccurs="0"/>
                <xsd:element ref="ns1:Category_x003a_TypeEN" minOccurs="0"/>
                <xsd:element ref="ns1:Category_x003a_TypeES" minOccurs="0"/>
                <xsd:element ref="ns1:ArchivedDocumentsProperties_x003a_Acronym" minOccurs="0"/>
                <xsd:element ref="ns1:ArchivedDocumentsProperties_x003a_DocumentsOrder" minOccurs="0"/>
                <xsd:element ref="ns1:ArchivedDocumentsProperties_x003a_Category" minOccurs="0"/>
                <xsd:element ref="ns1:ArchivedDocumentsProperties_x003a_Presenter" minOccurs="0"/>
                <xsd:element ref="ns1:ArchivedDocumentsProperties_x003a_Language" minOccurs="0"/>
                <xsd:element ref="ns1:ArchivedDocumentsProperties_x003a_DocumentTitle" minOccurs="0"/>
                <xsd:element ref="ns1:ArchivedDocumentsProperties_x003a_DocumentTitle1" minOccurs="0"/>
                <xsd:element ref="ns1:ArchivedDocumentsProperties_x003a_DocumentTitle2" minOccurs="0"/>
                <xsd:element ref="ns1:ArchivedDocumentsProperties_x003a_ONLY" minOccurs="0"/>
                <xsd:element ref="ns1:ArchivedDocumentsProperties_x003a_Revis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1a94fc-4fb7-49fc-ab36-dbb3e9e3ccdb" elementFormDefault="qualified">
    <xsd:import namespace="http://schemas.microsoft.com/office/2006/documentManagement/types"/>
    <xsd:import namespace="http://schemas.microsoft.com/office/infopath/2007/PartnerControls"/>
    <xsd:element name="a" ma:index="0" nillable="true" ma:displayName="Acronym" ma:list="{1045e265-1928-4c45-849a-69ddabc67e10}" ma:internalName="a" ma:readOnly="false" ma:showField="Title">
      <xsd:simpleType>
        <xsd:restriction base="dms:Lookup"/>
      </xsd:simpleType>
    </xsd:element>
    <xsd:element name="Category" ma:index="3" nillable="true" ma:displayName="Category" ma:list="{c1012ec3-5fa7-4630-b0f2-9937f3c48b2b}" ma:internalName="Category" ma:showField="Title">
      <xsd:simpleType>
        <xsd:restriction base="dms:Lookup"/>
      </xsd:simpleType>
    </xsd:element>
    <xsd:element name="CategoryOrder" ma:index="4" nillable="true" ma:displayName="CategoryOrder" ma:description="Group by Category: Day, Session" ma:internalName="CategoryOrder">
      <xsd:simpleType>
        <xsd:restriction base="dms:Text">
          <xsd:maxLength value="255"/>
        </xsd:restriction>
      </xsd:simpleType>
    </xsd:element>
    <xsd:element name="LongTitle" ma:index="5" nillable="true" ma:displayName="Title" ma:internalName="LongTitle">
      <xsd:simpleType>
        <xsd:restriction base="dms:Text">
          <xsd:maxLength value="255"/>
        </xsd:restriction>
      </xsd:simpleType>
    </xsd:element>
    <xsd:element name="Language" ma:index="6" nillable="true" ma:displayName="Language" ma:description="Document's Language" ma:format="RadioButtons" ma:internalName="Language">
      <xsd:simpleType>
        <xsd:restriction base="dms:Choice">
          <xsd:enumeration value="English"/>
          <xsd:enumeration value="Spanish"/>
          <xsd:enumeration value="Bilingual"/>
          <xsd:enumeration value="Other"/>
        </xsd:restriction>
      </xsd:simpleType>
    </xsd:element>
    <xsd:element name="aaa" ma:index="7" nillable="true" ma:displayName="Only" ma:default="0" ma:internalName="aaa">
      <xsd:simpleType>
        <xsd:restriction base="dms:Boolean"/>
      </xsd:simpleType>
    </xsd:element>
    <xsd:element name="Revised" ma:index="8" nillable="true" ma:displayName="Revised" ma:default="0" ma:internalName="Revised">
      <xsd:simpleType>
        <xsd:restriction base="dms:Boolean"/>
      </xsd:simpleType>
    </xsd:element>
    <xsd:element name="Presenter" ma:index="9" nillable="true" ma:displayName="Presenter" ma:internalName="Presenter">
      <xsd:simpleType>
        <xsd:restriction base="dms:Text">
          <xsd:maxLength value="255"/>
        </xsd:restriction>
      </xsd:simpleType>
    </xsd:element>
    <xsd:element name="DocumentName" ma:index="11" nillable="true" ma:displayName="DocumentName" ma:hidden="true" ma:internalName="DocumentName" ma:readOnly="false">
      <xsd:simpleType>
        <xsd:restriction base="dms:Text">
          <xsd:maxLength value="255"/>
        </xsd:restriction>
      </xsd:simpleType>
    </xsd:element>
    <xsd:element name="Title1" ma:index="12" nillable="true" ma:displayName="Title1" ma:internalName="Title1">
      <xsd:simpleType>
        <xsd:restriction base="dms:Text">
          <xsd:maxLength value="255"/>
        </xsd:restriction>
      </xsd:simpleType>
    </xsd:element>
    <xsd:element name="Title2" ma:index="13" nillable="true" ma:displayName="Title2" ma:internalName="Title2">
      <xsd:simpleType>
        <xsd:restriction base="dms:Text">
          <xsd:maxLength value="255"/>
        </xsd:restriction>
      </xsd:simpleType>
    </xsd:element>
    <xsd:element name="acro" ma:index="14" nillable="true" ma:displayName="acro" ma:hidden="true" ma:internalName="acro" ma:readOnly="false">
      <xsd:simpleType>
        <xsd:restriction base="dms:Text">
          <xsd:maxLength value="255"/>
        </xsd:restriction>
      </xsd:simpleType>
    </xsd:element>
    <xsd:element name="cat" ma:index="15" nillable="true" ma:displayName="cat" ma:hidden="true" ma:internalName="cat" ma:readOnly="false">
      <xsd:simpleType>
        <xsd:restriction base="dms:Text">
          <xsd:maxLength value="255"/>
        </xsd:restriction>
      </xsd:simpleType>
    </xsd:element>
    <xsd:element name="ArchivedDocumentsProperties" ma:index="16" nillable="true" ma:displayName="ArchivedDocumentsProperties" ma:hidden="true" ma:list="{62446db8-06c7-4c5f-ab63-1825ec145873}" ma:internalName="ArchivedDocumentsProperties" ma:readOnly="false" ma:showField="Title">
      <xsd:simpleType>
        <xsd:restriction base="dms:Lookup"/>
      </xsd:simpleType>
    </xsd:element>
    <xsd:element name="Category_x003a_TypeEN" ma:index="21" nillable="true" ma:displayName="Category:TypeEN" ma:list="{c1012ec3-5fa7-4630-b0f2-9937f3c48b2b}" ma:internalName="Category_x003a_TypeEN" ma:readOnly="true" ma:showField="TypeEN" ma:web="332af589-c0a7-4731-b5e6-15e21b093457">
      <xsd:simpleType>
        <xsd:restriction base="dms:Lookup"/>
      </xsd:simpleType>
    </xsd:element>
    <xsd:element name="Category_x003a_TypeES" ma:index="22" nillable="true" ma:displayName="Category:TypeES" ma:list="{c1012ec3-5fa7-4630-b0f2-9937f3c48b2b}" ma:internalName="Category_x003a_TypeES" ma:readOnly="true" ma:showField="TypeES" ma:web="332af589-c0a7-4731-b5e6-15e21b093457">
      <xsd:simpleType>
        <xsd:restriction base="dms:Lookup"/>
      </xsd:simpleType>
    </xsd:element>
    <xsd:element name="ArchivedDocumentsProperties_x003a_Acronym" ma:index="24" nillable="true" ma:displayName="ArchivedDocumentsProperties:Acronym" ma:list="{62446db8-06c7-4c5f-ab63-1825ec145873}" ma:internalName="ArchivedDocumentsProperties_x003a_Acronym" ma:readOnly="true" ma:showField="Acronym" ma:web="332af589-c0a7-4731-b5e6-15e21b093457">
      <xsd:simpleType>
        <xsd:restriction base="dms:Lookup"/>
      </xsd:simpleType>
    </xsd:element>
    <xsd:element name="ArchivedDocumentsProperties_x003a_DocumentsOrder" ma:index="25" nillable="true" ma:displayName="ArchivedDocumentsProperties:DocumentsOrder" ma:list="{62446db8-06c7-4c5f-ab63-1825ec145873}" ma:internalName="ArchivedDocumentsProperties_x003a_DocumentsOrder" ma:readOnly="true" ma:showField="DocumentsOrder" ma:web="332af589-c0a7-4731-b5e6-15e21b093457">
      <xsd:simpleType>
        <xsd:restriction base="dms:Lookup"/>
      </xsd:simpleType>
    </xsd:element>
    <xsd:element name="ArchivedDocumentsProperties_x003a_Category" ma:index="26" nillable="true" ma:displayName="ArchivedDocumentsProperties:Category" ma:list="{62446db8-06c7-4c5f-ab63-1825ec145873}" ma:internalName="ArchivedDocumentsProperties_x003a_Category" ma:readOnly="true" ma:showField="Category" ma:web="332af589-c0a7-4731-b5e6-15e21b093457">
      <xsd:simpleType>
        <xsd:restriction base="dms:Lookup"/>
      </xsd:simpleType>
    </xsd:element>
    <xsd:element name="ArchivedDocumentsProperties_x003a_Presenter" ma:index="27" nillable="true" ma:displayName="ArchivedDocumentsProperties:Presenter" ma:list="{62446db8-06c7-4c5f-ab63-1825ec145873}" ma:internalName="ArchivedDocumentsProperties_x003a_Presenter" ma:readOnly="true" ma:showField="Presenter" ma:web="332af589-c0a7-4731-b5e6-15e21b093457">
      <xsd:simpleType>
        <xsd:restriction base="dms:Lookup"/>
      </xsd:simpleType>
    </xsd:element>
    <xsd:element name="ArchivedDocumentsProperties_x003a_Language" ma:index="28" nillable="true" ma:displayName="ArchivedDocumentsProperties:Language" ma:list="{62446db8-06c7-4c5f-ab63-1825ec145873}" ma:internalName="ArchivedDocumentsProperties_x003a_Language" ma:readOnly="true" ma:showField="Language" ma:web="332af589-c0a7-4731-b5e6-15e21b093457">
      <xsd:simpleType>
        <xsd:restriction base="dms:Lookup"/>
      </xsd:simpleType>
    </xsd:element>
    <xsd:element name="ArchivedDocumentsProperties_x003a_DocumentTitle" ma:index="29" nillable="true" ma:displayName="ArchivedDocumentsProperties:DocumentTitle" ma:list="{62446db8-06c7-4c5f-ab63-1825ec145873}" ma:internalName="ArchivedDocumentsProperties_x003a_DocumentTitle" ma:readOnly="true" ma:showField="DocumentTitle" ma:web="332af589-c0a7-4731-b5e6-15e21b093457">
      <xsd:simpleType>
        <xsd:restriction base="dms:Lookup"/>
      </xsd:simpleType>
    </xsd:element>
    <xsd:element name="ArchivedDocumentsProperties_x003a_DocumentTitle1" ma:index="30" nillable="true" ma:displayName="ArchivedDocumentsProperties:DocumentTitle1" ma:list="{62446db8-06c7-4c5f-ab63-1825ec145873}" ma:internalName="ArchivedDocumentsProperties_x003a_DocumentTitle1" ma:readOnly="true" ma:showField="DocumentTitle1" ma:web="332af589-c0a7-4731-b5e6-15e21b093457">
      <xsd:simpleType>
        <xsd:restriction base="dms:Lookup"/>
      </xsd:simpleType>
    </xsd:element>
    <xsd:element name="ArchivedDocumentsProperties_x003a_DocumentTitle2" ma:index="31" nillable="true" ma:displayName="ArchivedDocumentsProperties:DocumentTitle2" ma:list="{62446db8-06c7-4c5f-ab63-1825ec145873}" ma:internalName="ArchivedDocumentsProperties_x003a_DocumentTitle2" ma:readOnly="true" ma:showField="DocumentTitle2" ma:web="332af589-c0a7-4731-b5e6-15e21b093457">
      <xsd:simpleType>
        <xsd:restriction base="dms:Lookup"/>
      </xsd:simpleType>
    </xsd:element>
    <xsd:element name="ArchivedDocumentsProperties_x003a_ONLY" ma:index="32" nillable="true" ma:displayName="ArchivedDocumentsProperties:ONLY" ma:list="{62446db8-06c7-4c5f-ab63-1825ec145873}" ma:internalName="ArchivedDocumentsProperties_x003a_ONLY" ma:readOnly="true" ma:showField="ONLY" ma:web="332af589-c0a7-4731-b5e6-15e21b093457">
      <xsd:simpleType>
        <xsd:restriction base="dms:Lookup"/>
      </xsd:simpleType>
    </xsd:element>
    <xsd:element name="ArchivedDocumentsProperties_x003a_Revised" ma:index="33" nillable="true" ma:displayName="ArchivedDocumentsProperties:Revised" ma:list="{62446db8-06c7-4c5f-ab63-1825ec145873}" ma:internalName="ArchivedDocumentsProperties_x003a_Revised" ma:readOnly="true" ma:showField="Revised" ma:web="332af589-c0a7-4731-b5e6-15e21b093457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9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0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4" ma:displayName="Content Type"/>
        <xsd:element ref="dc:title" minOccurs="0" maxOccurs="1" ma:index="2" ma:displayName="DocumentOrder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745073-9F8C-4088-887D-202BB07A7C86}"/>
</file>

<file path=customXml/itemProps2.xml><?xml version="1.0" encoding="utf-8"?>
<ds:datastoreItem xmlns:ds="http://schemas.openxmlformats.org/officeDocument/2006/customXml" ds:itemID="{4228F024-15A7-4979-9D87-7725B574DEBD}"/>
</file>

<file path=customXml/itemProps3.xml><?xml version="1.0" encoding="utf-8"?>
<ds:datastoreItem xmlns:ds="http://schemas.openxmlformats.org/officeDocument/2006/customXml" ds:itemID="{38583E6B-9EB4-4B69-8AF1-FC363042F8C7}"/>
</file>

<file path=docProps/app.xml><?xml version="1.0" encoding="utf-8"?>
<Properties xmlns="http://schemas.openxmlformats.org/officeDocument/2006/extended-properties" xmlns:vt="http://schemas.openxmlformats.org/officeDocument/2006/docPropsVTypes">
  <Template>ICAO</Template>
  <TotalTime>1597</TotalTime>
  <Words>633</Words>
  <Application>Microsoft Office PowerPoint</Application>
  <PresentationFormat>On-screen Show (4:3)</PresentationFormat>
  <Paragraphs>83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ICAO</vt:lpstr>
      <vt:lpstr>Slide</vt:lpstr>
      <vt:lpstr>SAM Regional Seminar/Workshop </vt:lpstr>
      <vt:lpstr>Topics</vt:lpstr>
      <vt:lpstr>ICAO Flight Plan Form</vt:lpstr>
      <vt:lpstr>Impact of the ICAO Flight Plan changes</vt:lpstr>
      <vt:lpstr>Implementation and Transition Strategy</vt:lpstr>
      <vt:lpstr>Slide 6</vt:lpstr>
      <vt:lpstr>ICAO Regional Progress</vt:lpstr>
      <vt:lpstr>Stakeholder Position</vt:lpstr>
      <vt:lpstr>FPL 2012 phases</vt:lpstr>
      <vt:lpstr>Issues and Concerns</vt:lpstr>
      <vt:lpstr>Next Steps</vt:lpstr>
      <vt:lpstr>Slide 12</vt:lpstr>
    </vt:vector>
  </TitlesOfParts>
  <Company>I.C.A.O.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 06</dc:title>
  <dc:creator>lkhammar</dc:creator>
  <cp:lastModifiedBy>Tom Brady</cp:lastModifiedBy>
  <cp:revision>306</cp:revision>
  <dcterms:created xsi:type="dcterms:W3CDTF">2010-09-24T14:59:54Z</dcterms:created>
  <dcterms:modified xsi:type="dcterms:W3CDTF">2011-05-20T09:16:39Z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0x010100A3927D94646DC549B7465903FE9FE1A3</vt:lpwstr>
  </property>
  <property fmtid="{D5CDD505-2E9C-101B-9397-08002B2CF9AE}" pid="3" name="WorkflowCreationPath">
    <vt:lpwstr>f4ee43e6-5d50-4592-8054-dac6973e101c,4;f4ee43e6-5d50-4592-8054-dac6973e101c,4;f4ee43e6-5d50-4592-8054-dac6973e101c,5;f4ee43e6-5d50-4592-8054-dac6973e101c,5;f4ee43e6-5d50-4592-8054-dac6973e101c,5;f4ee43e6-5d50-4592-8054-dac6973e101c,5;f4ee43e6-5d50-4592-8054-dac6973e101c,5;f4ee43e6-5d50-4592-8054-dac6973e101c,5;f4ee43e6-5d50-4592-8054-dac6973e101c,5;f4ee43e6-5d50-4592-8054-dac6973e101c,5;f4ee43e6-5d50-4592-8054-dac6973e101c,5;f4ee43e6-5d50-4592-8054-dac6973e101c,5;f4ee43e6-5d50-4592-8054-dac6973e101c,5;f4ee43e6-5d50-4592-8054-dac6973e101c,5;</vt:lpwstr>
  </property>
</Properties>
</file>