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4.xml" ContentType="application/vnd.openxmlformats-officedocument.presentationml.slide+xml"/>
  <Override PartName="/ppt/slides/slide47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6.xml" ContentType="application/vnd.openxmlformats-officedocument.presentationml.slide+xml"/>
  <Override PartName="/ppt/slides/slide13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41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44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1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10" r:id="rId2"/>
    <p:sldId id="521" r:id="rId3"/>
    <p:sldId id="467" r:id="rId4"/>
    <p:sldId id="522" r:id="rId5"/>
    <p:sldId id="470" r:id="rId6"/>
    <p:sldId id="523" r:id="rId7"/>
    <p:sldId id="474" r:id="rId8"/>
    <p:sldId id="475" r:id="rId9"/>
    <p:sldId id="476" r:id="rId10"/>
    <p:sldId id="477" r:id="rId11"/>
    <p:sldId id="524" r:id="rId12"/>
    <p:sldId id="479" r:id="rId13"/>
    <p:sldId id="480" r:id="rId14"/>
    <p:sldId id="525" r:id="rId15"/>
    <p:sldId id="482" r:id="rId16"/>
    <p:sldId id="526" r:id="rId17"/>
    <p:sldId id="484" r:id="rId18"/>
    <p:sldId id="527" r:id="rId19"/>
    <p:sldId id="530" r:id="rId20"/>
    <p:sldId id="529" r:id="rId21"/>
    <p:sldId id="531" r:id="rId22"/>
    <p:sldId id="486" r:id="rId23"/>
    <p:sldId id="532" r:id="rId24"/>
    <p:sldId id="545" r:id="rId25"/>
    <p:sldId id="533" r:id="rId26"/>
    <p:sldId id="492" r:id="rId27"/>
    <p:sldId id="534" r:id="rId28"/>
    <p:sldId id="535" r:id="rId29"/>
    <p:sldId id="546" r:id="rId30"/>
    <p:sldId id="536" r:id="rId31"/>
    <p:sldId id="537" r:id="rId32"/>
    <p:sldId id="552" r:id="rId33"/>
    <p:sldId id="500" r:id="rId34"/>
    <p:sldId id="501" r:id="rId35"/>
    <p:sldId id="538" r:id="rId36"/>
    <p:sldId id="539" r:id="rId37"/>
    <p:sldId id="540" r:id="rId38"/>
    <p:sldId id="549" r:id="rId39"/>
    <p:sldId id="541" r:id="rId40"/>
    <p:sldId id="550" r:id="rId41"/>
    <p:sldId id="542" r:id="rId42"/>
    <p:sldId id="551" r:id="rId43"/>
    <p:sldId id="543" r:id="rId44"/>
    <p:sldId id="544" r:id="rId45"/>
    <p:sldId id="336" r:id="rId46"/>
    <p:sldId id="393" r:id="rId47"/>
    <p:sldId id="346" r:id="rId48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9900"/>
    <a:srgbClr val="B2B2B2"/>
    <a:srgbClr val="FF990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2" autoAdjust="0"/>
    <p:restoredTop sz="98889" autoAdjust="0"/>
  </p:normalViewPr>
  <p:slideViewPr>
    <p:cSldViewPr>
      <p:cViewPr>
        <p:scale>
          <a:sx n="70" d="100"/>
          <a:sy n="70" d="100"/>
        </p:scale>
        <p:origin x="-137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00444-5465-405F-9265-5FFC21D40BAF}" type="doc">
      <dgm:prSet loTypeId="urn:microsoft.com/office/officeart/2005/8/layout/pyramid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8266AC30-57D0-4278-A985-D26E9967D41A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Objetivos del módulo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3A64D5F-D8A6-471F-A3E6-1CCD9D8F3B49}" type="parTrans" cxnId="{A2335779-FC7A-42F3-A3AE-DFD55FBA295C}">
      <dgm:prSet/>
      <dgm:spPr/>
      <dgm:t>
        <a:bodyPr/>
        <a:lstStyle/>
        <a:p>
          <a:endParaRPr lang="es-PE" sz="1800"/>
        </a:p>
      </dgm:t>
    </dgm:pt>
    <dgm:pt modelId="{4E03D494-5AE4-4F39-911C-C2CA51E28283}" type="sibTrans" cxnId="{A2335779-FC7A-42F3-A3AE-DFD55FBA295C}">
      <dgm:prSet/>
      <dgm:spPr/>
      <dgm:t>
        <a:bodyPr/>
        <a:lstStyle/>
        <a:p>
          <a:endParaRPr lang="es-PE" sz="1800"/>
        </a:p>
      </dgm:t>
    </dgm:pt>
    <dgm:pt modelId="{15929DD2-D726-4518-92F6-80D39CE37B98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Cabina de pilotaje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66E2086-C27D-4B04-947E-3370822B86F7}" type="parTrans" cxnId="{BF846E27-8DFC-4A53-9F3C-6CB0366492EA}">
      <dgm:prSet/>
      <dgm:spPr/>
      <dgm:t>
        <a:bodyPr/>
        <a:lstStyle/>
        <a:p>
          <a:endParaRPr lang="es-PE" sz="1800"/>
        </a:p>
      </dgm:t>
    </dgm:pt>
    <dgm:pt modelId="{E711F962-9EC5-411C-AEA1-9CBCD4C4AFA5}" type="sibTrans" cxnId="{BF846E27-8DFC-4A53-9F3C-6CB0366492EA}">
      <dgm:prSet/>
      <dgm:spPr/>
      <dgm:t>
        <a:bodyPr/>
        <a:lstStyle/>
        <a:p>
          <a:endParaRPr lang="es-PE" sz="1800"/>
        </a:p>
      </dgm:t>
    </dgm:pt>
    <dgm:pt modelId="{572FA9A9-B9C1-43A8-A08A-688A33515A07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Condición externa del avión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DA04AC1-1BE0-4696-B6CA-6C42A26FE937}" type="parTrans" cxnId="{F2D0EB2C-25F6-4332-A2A8-72A9C29DE2CA}">
      <dgm:prSet/>
      <dgm:spPr/>
      <dgm:t>
        <a:bodyPr/>
        <a:lstStyle/>
        <a:p>
          <a:endParaRPr lang="es-PE" sz="1800"/>
        </a:p>
      </dgm:t>
    </dgm:pt>
    <dgm:pt modelId="{4382C88C-788D-4FCC-8DB4-9CB642047F1C}" type="sibTrans" cxnId="{F2D0EB2C-25F6-4332-A2A8-72A9C29DE2CA}">
      <dgm:prSet/>
      <dgm:spPr/>
      <dgm:t>
        <a:bodyPr/>
        <a:lstStyle/>
        <a:p>
          <a:endParaRPr lang="es-PE" sz="1800"/>
        </a:p>
      </dgm:t>
    </dgm:pt>
    <dgm:pt modelId="{F762702C-22A3-4DE2-AECF-142A3BAE7B28}">
      <dgm:prSet phldrT="[Text]" custT="1"/>
      <dgm:spPr/>
      <dgm:t>
        <a:bodyPr/>
        <a:lstStyle/>
        <a:p>
          <a:r>
            <a:rPr lang="es-PE" sz="1800" dirty="0" smtClean="0">
              <a:latin typeface="Arial" pitchFamily="34" charset="0"/>
              <a:cs typeface="Arial" pitchFamily="34" charset="0"/>
            </a:rPr>
            <a:t>Carga y compartimiento de carga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AAA1FD32-B1B6-4055-8136-3D9B6E802E7B}" type="parTrans" cxnId="{457CC2CC-B25A-43F4-8531-AA0C97046E5D}">
      <dgm:prSet/>
      <dgm:spPr/>
      <dgm:t>
        <a:bodyPr/>
        <a:lstStyle/>
        <a:p>
          <a:endParaRPr lang="es-PE" sz="1800"/>
        </a:p>
      </dgm:t>
    </dgm:pt>
    <dgm:pt modelId="{0F77C8BC-096F-4E27-9099-C16BD56DCD9D}" type="sibTrans" cxnId="{457CC2CC-B25A-43F4-8531-AA0C97046E5D}">
      <dgm:prSet/>
      <dgm:spPr/>
      <dgm:t>
        <a:bodyPr/>
        <a:lstStyle/>
        <a:p>
          <a:endParaRPr lang="es-PE" sz="1800"/>
        </a:p>
      </dgm:t>
    </dgm:pt>
    <dgm:pt modelId="{27401BE1-552A-4D33-9456-39F42A58130E}">
      <dgm:prSet phldrT="[Text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Cabina de pasajeros e ítems de seguridad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766311AF-E3CC-4B8F-B54B-381017FFE259}" type="parTrans" cxnId="{33F5031B-AA99-494A-B246-A464BC5E9D4B}">
      <dgm:prSet/>
      <dgm:spPr/>
      <dgm:t>
        <a:bodyPr/>
        <a:lstStyle/>
        <a:p>
          <a:endParaRPr lang="es-PE" sz="1800"/>
        </a:p>
      </dgm:t>
    </dgm:pt>
    <dgm:pt modelId="{E658DA1E-56BA-431F-893C-F2E328F2AE9F}" type="sibTrans" cxnId="{33F5031B-AA99-494A-B246-A464BC5E9D4B}">
      <dgm:prSet/>
      <dgm:spPr/>
      <dgm:t>
        <a:bodyPr/>
        <a:lstStyle/>
        <a:p>
          <a:endParaRPr lang="es-PE" sz="1800"/>
        </a:p>
      </dgm:t>
    </dgm:pt>
    <dgm:pt modelId="{6AFBFB2B-7F74-4A7F-BD8B-1A3D6AB7DB76}">
      <dgm:prSet phldrT="[Text]" custT="1"/>
      <dgm:spPr/>
      <dgm:t>
        <a:bodyPr/>
        <a:lstStyle/>
        <a:p>
          <a:r>
            <a:rPr lang="es-PE" sz="1800" dirty="0" smtClean="0">
              <a:latin typeface="Arial" pitchFamily="34" charset="0"/>
              <a:cs typeface="Arial" pitchFamily="34" charset="0"/>
            </a:rPr>
            <a:t>Preguntas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423E72FF-E463-441F-91C0-E07C7DED71A3}" type="parTrans" cxnId="{8C3863CC-12C1-470E-9052-503EB77928D6}">
      <dgm:prSet/>
      <dgm:spPr/>
      <dgm:t>
        <a:bodyPr/>
        <a:lstStyle/>
        <a:p>
          <a:endParaRPr lang="en-GB" sz="1800"/>
        </a:p>
      </dgm:t>
    </dgm:pt>
    <dgm:pt modelId="{6A3043B7-5F6F-4C46-A1AF-BFBE26C5936D}" type="sibTrans" cxnId="{8C3863CC-12C1-470E-9052-503EB77928D6}">
      <dgm:prSet/>
      <dgm:spPr/>
      <dgm:t>
        <a:bodyPr/>
        <a:lstStyle/>
        <a:p>
          <a:endParaRPr lang="en-GB" sz="1800"/>
        </a:p>
      </dgm:t>
    </dgm:pt>
    <dgm:pt modelId="{222A1AA4-74CE-42DE-B792-899B5C6E2B02}">
      <dgm:prSet phldrT="[Text]" custT="1"/>
      <dgm:spPr/>
      <dgm:t>
        <a:bodyPr/>
        <a:lstStyle/>
        <a:p>
          <a:r>
            <a:rPr lang="es-PE" sz="1800" dirty="0" smtClean="0">
              <a:latin typeface="Arial" pitchFamily="34" charset="0"/>
              <a:cs typeface="Arial" pitchFamily="34" charset="0"/>
            </a:rPr>
            <a:t>General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66ECF3BB-9DE8-43E7-869C-4AECEF27BB53}" type="parTrans" cxnId="{F2EBF6BF-7800-46B3-9E5B-C14EF07F1C9C}">
      <dgm:prSet/>
      <dgm:spPr/>
      <dgm:t>
        <a:bodyPr/>
        <a:lstStyle/>
        <a:p>
          <a:endParaRPr lang="es-PE" sz="1800"/>
        </a:p>
      </dgm:t>
    </dgm:pt>
    <dgm:pt modelId="{95DC27BB-CCF4-4684-ADF1-37CDFC3EFF26}" type="sibTrans" cxnId="{F2EBF6BF-7800-46B3-9E5B-C14EF07F1C9C}">
      <dgm:prSet/>
      <dgm:spPr/>
      <dgm:t>
        <a:bodyPr/>
        <a:lstStyle/>
        <a:p>
          <a:endParaRPr lang="es-PE" sz="1800"/>
        </a:p>
      </dgm:t>
    </dgm:pt>
    <dgm:pt modelId="{9EFC5922-CF3A-4F1A-9BFB-8307FB82689E}" type="pres">
      <dgm:prSet presAssocID="{FD200444-5465-405F-9265-5FFC21D40BA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909CE9B-E5CD-4EFE-BEC2-B25C45E893EB}" type="pres">
      <dgm:prSet presAssocID="{FD200444-5465-405F-9265-5FFC21D40BAF}" presName="pyramid" presStyleLbl="node1" presStyleIdx="0" presStyleCnt="1" custLinFactNeighborX="1048" custLinFactNeighborY="-1613"/>
      <dgm:spPr/>
    </dgm:pt>
    <dgm:pt modelId="{29D5A82F-6C4F-4FEC-AA8A-8BF63DD48FD1}" type="pres">
      <dgm:prSet presAssocID="{FD200444-5465-405F-9265-5FFC21D40BAF}" presName="theList" presStyleCnt="0"/>
      <dgm:spPr/>
    </dgm:pt>
    <dgm:pt modelId="{C24CAD8E-0962-4F8F-9566-8C7733B8AC46}" type="pres">
      <dgm:prSet presAssocID="{8266AC30-57D0-4278-A985-D26E9967D41A}" presName="aNode" presStyleLbl="fgAcc1" presStyleIdx="0" presStyleCnt="7" custScaleX="1230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168B4C-1B3D-4A79-9A9D-B99DB0F928F3}" type="pres">
      <dgm:prSet presAssocID="{8266AC30-57D0-4278-A985-D26E9967D41A}" presName="aSpace" presStyleCnt="0"/>
      <dgm:spPr/>
    </dgm:pt>
    <dgm:pt modelId="{43416AE1-6B97-4A82-8B73-C509E0CDD436}" type="pres">
      <dgm:prSet presAssocID="{15929DD2-D726-4518-92F6-80D39CE37B98}" presName="aNode" presStyleLbl="fgAcc1" presStyleIdx="1" presStyleCnt="7" custScaleX="12435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FDEC78B-2A40-47B0-BFC2-22496A928626}" type="pres">
      <dgm:prSet presAssocID="{15929DD2-D726-4518-92F6-80D39CE37B98}" presName="aSpace" presStyleCnt="0"/>
      <dgm:spPr/>
    </dgm:pt>
    <dgm:pt modelId="{3C80231E-8831-4E7E-AE0F-A0B179664089}" type="pres">
      <dgm:prSet presAssocID="{27401BE1-552A-4D33-9456-39F42A58130E}" presName="aNode" presStyleLbl="fgAcc1" presStyleIdx="2" presStyleCnt="7" custScaleX="125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12196EB-0903-4AAE-A566-39983F5256AD}" type="pres">
      <dgm:prSet presAssocID="{27401BE1-552A-4D33-9456-39F42A58130E}" presName="aSpace" presStyleCnt="0"/>
      <dgm:spPr/>
    </dgm:pt>
    <dgm:pt modelId="{60F6C46D-4293-471F-95FF-C5B962EDEF42}" type="pres">
      <dgm:prSet presAssocID="{572FA9A9-B9C1-43A8-A08A-688A33515A07}" presName="aNode" presStyleLbl="fgAcc1" presStyleIdx="3" presStyleCnt="7" custScaleX="12532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08F72B-66F9-489F-A363-F0B2CB19813A}" type="pres">
      <dgm:prSet presAssocID="{572FA9A9-B9C1-43A8-A08A-688A33515A07}" presName="aSpace" presStyleCnt="0"/>
      <dgm:spPr/>
    </dgm:pt>
    <dgm:pt modelId="{7DBA8D10-A9D8-4D1B-ADB0-CDB24B5E8E62}" type="pres">
      <dgm:prSet presAssocID="{F762702C-22A3-4DE2-AECF-142A3BAE7B28}" presName="aNode" presStyleLbl="fgAcc1" presStyleIdx="4" presStyleCnt="7" custScaleX="12548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6A6DCF-4806-4374-ABB6-425FCB65B575}" type="pres">
      <dgm:prSet presAssocID="{F762702C-22A3-4DE2-AECF-142A3BAE7B28}" presName="aSpace" presStyleCnt="0"/>
      <dgm:spPr/>
    </dgm:pt>
    <dgm:pt modelId="{41B38DF5-873E-4AFE-811B-67E64D1A366E}" type="pres">
      <dgm:prSet presAssocID="{222A1AA4-74CE-42DE-B792-899B5C6E2B02}" presName="aNode" presStyleLbl="fgAcc1" presStyleIdx="5" presStyleCnt="7" custScaleX="12548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CDC986-AA05-46BB-8D69-574DE26C7F1D}" type="pres">
      <dgm:prSet presAssocID="{222A1AA4-74CE-42DE-B792-899B5C6E2B02}" presName="aSpace" presStyleCnt="0"/>
      <dgm:spPr/>
    </dgm:pt>
    <dgm:pt modelId="{B88C52A8-99EE-47E2-876F-D44895F034CF}" type="pres">
      <dgm:prSet presAssocID="{6AFBFB2B-7F74-4A7F-BD8B-1A3D6AB7DB76}" presName="aNode" presStyleLbl="fgAcc1" presStyleIdx="6" presStyleCnt="7" custScaleX="1255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C89DDA-E135-4C82-9068-E72634E0C44B}" type="pres">
      <dgm:prSet presAssocID="{6AFBFB2B-7F74-4A7F-BD8B-1A3D6AB7DB76}" presName="aSpace" presStyleCnt="0"/>
      <dgm:spPr/>
    </dgm:pt>
  </dgm:ptLst>
  <dgm:cxnLst>
    <dgm:cxn modelId="{DFD4E743-9B77-4A5A-BE37-7A1E827D6DC9}" type="presOf" srcId="{FD200444-5465-405F-9265-5FFC21D40BAF}" destId="{9EFC5922-CF3A-4F1A-9BFB-8307FB82689E}" srcOrd="0" destOrd="0" presId="urn:microsoft.com/office/officeart/2005/8/layout/pyramid2"/>
    <dgm:cxn modelId="{F2D0EB2C-25F6-4332-A2A8-72A9C29DE2CA}" srcId="{FD200444-5465-405F-9265-5FFC21D40BAF}" destId="{572FA9A9-B9C1-43A8-A08A-688A33515A07}" srcOrd="3" destOrd="0" parTransId="{9DA04AC1-1BE0-4696-B6CA-6C42A26FE937}" sibTransId="{4382C88C-788D-4FCC-8DB4-9CB642047F1C}"/>
    <dgm:cxn modelId="{D56C0701-4869-4D29-8467-5F8A24588F8E}" type="presOf" srcId="{222A1AA4-74CE-42DE-B792-899B5C6E2B02}" destId="{41B38DF5-873E-4AFE-811B-67E64D1A366E}" srcOrd="0" destOrd="0" presId="urn:microsoft.com/office/officeart/2005/8/layout/pyramid2"/>
    <dgm:cxn modelId="{BF846E27-8DFC-4A53-9F3C-6CB0366492EA}" srcId="{FD200444-5465-405F-9265-5FFC21D40BAF}" destId="{15929DD2-D726-4518-92F6-80D39CE37B98}" srcOrd="1" destOrd="0" parTransId="{966E2086-C27D-4B04-947E-3370822B86F7}" sibTransId="{E711F962-9EC5-411C-AEA1-9CBCD4C4AFA5}"/>
    <dgm:cxn modelId="{F2EBF6BF-7800-46B3-9E5B-C14EF07F1C9C}" srcId="{FD200444-5465-405F-9265-5FFC21D40BAF}" destId="{222A1AA4-74CE-42DE-B792-899B5C6E2B02}" srcOrd="5" destOrd="0" parTransId="{66ECF3BB-9DE8-43E7-869C-4AECEF27BB53}" sibTransId="{95DC27BB-CCF4-4684-ADF1-37CDFC3EFF26}"/>
    <dgm:cxn modelId="{FA2282D2-6ECF-465B-83C5-CAF11F23F6C0}" type="presOf" srcId="{8266AC30-57D0-4278-A985-D26E9967D41A}" destId="{C24CAD8E-0962-4F8F-9566-8C7733B8AC46}" srcOrd="0" destOrd="0" presId="urn:microsoft.com/office/officeart/2005/8/layout/pyramid2"/>
    <dgm:cxn modelId="{8C3863CC-12C1-470E-9052-503EB77928D6}" srcId="{FD200444-5465-405F-9265-5FFC21D40BAF}" destId="{6AFBFB2B-7F74-4A7F-BD8B-1A3D6AB7DB76}" srcOrd="6" destOrd="0" parTransId="{423E72FF-E463-441F-91C0-E07C7DED71A3}" sibTransId="{6A3043B7-5F6F-4C46-A1AF-BFBE26C5936D}"/>
    <dgm:cxn modelId="{C2881364-ECD2-4C10-8F54-935D0511A485}" type="presOf" srcId="{F762702C-22A3-4DE2-AECF-142A3BAE7B28}" destId="{7DBA8D10-A9D8-4D1B-ADB0-CDB24B5E8E62}" srcOrd="0" destOrd="0" presId="urn:microsoft.com/office/officeart/2005/8/layout/pyramid2"/>
    <dgm:cxn modelId="{B0A0D68D-C931-4B45-9FF3-5D17B4D4D926}" type="presOf" srcId="{27401BE1-552A-4D33-9456-39F42A58130E}" destId="{3C80231E-8831-4E7E-AE0F-A0B179664089}" srcOrd="0" destOrd="0" presId="urn:microsoft.com/office/officeart/2005/8/layout/pyramid2"/>
    <dgm:cxn modelId="{8F280DF9-DA26-4AAD-B98C-D6F406D117FB}" type="presOf" srcId="{6AFBFB2B-7F74-4A7F-BD8B-1A3D6AB7DB76}" destId="{B88C52A8-99EE-47E2-876F-D44895F034CF}" srcOrd="0" destOrd="0" presId="urn:microsoft.com/office/officeart/2005/8/layout/pyramid2"/>
    <dgm:cxn modelId="{457CC2CC-B25A-43F4-8531-AA0C97046E5D}" srcId="{FD200444-5465-405F-9265-5FFC21D40BAF}" destId="{F762702C-22A3-4DE2-AECF-142A3BAE7B28}" srcOrd="4" destOrd="0" parTransId="{AAA1FD32-B1B6-4055-8136-3D9B6E802E7B}" sibTransId="{0F77C8BC-096F-4E27-9099-C16BD56DCD9D}"/>
    <dgm:cxn modelId="{A2335779-FC7A-42F3-A3AE-DFD55FBA295C}" srcId="{FD200444-5465-405F-9265-5FFC21D40BAF}" destId="{8266AC30-57D0-4278-A985-D26E9967D41A}" srcOrd="0" destOrd="0" parTransId="{93A64D5F-D8A6-471F-A3E6-1CCD9D8F3B49}" sibTransId="{4E03D494-5AE4-4F39-911C-C2CA51E28283}"/>
    <dgm:cxn modelId="{3D3FE729-156E-4D75-93DB-2D91E601F16F}" type="presOf" srcId="{15929DD2-D726-4518-92F6-80D39CE37B98}" destId="{43416AE1-6B97-4A82-8B73-C509E0CDD436}" srcOrd="0" destOrd="0" presId="urn:microsoft.com/office/officeart/2005/8/layout/pyramid2"/>
    <dgm:cxn modelId="{21C26FC0-55C8-43BC-BEF8-AA5423B12281}" type="presOf" srcId="{572FA9A9-B9C1-43A8-A08A-688A33515A07}" destId="{60F6C46D-4293-471F-95FF-C5B962EDEF42}" srcOrd="0" destOrd="0" presId="urn:microsoft.com/office/officeart/2005/8/layout/pyramid2"/>
    <dgm:cxn modelId="{33F5031B-AA99-494A-B246-A464BC5E9D4B}" srcId="{FD200444-5465-405F-9265-5FFC21D40BAF}" destId="{27401BE1-552A-4D33-9456-39F42A58130E}" srcOrd="2" destOrd="0" parTransId="{766311AF-E3CC-4B8F-B54B-381017FFE259}" sibTransId="{E658DA1E-56BA-431F-893C-F2E328F2AE9F}"/>
    <dgm:cxn modelId="{AD24DFE5-9AB0-4757-8903-459CFB9B6580}" type="presParOf" srcId="{9EFC5922-CF3A-4F1A-9BFB-8307FB82689E}" destId="{7909CE9B-E5CD-4EFE-BEC2-B25C45E893EB}" srcOrd="0" destOrd="0" presId="urn:microsoft.com/office/officeart/2005/8/layout/pyramid2"/>
    <dgm:cxn modelId="{E1F64D46-A80D-4E14-B00F-D5C0459D4E51}" type="presParOf" srcId="{9EFC5922-CF3A-4F1A-9BFB-8307FB82689E}" destId="{29D5A82F-6C4F-4FEC-AA8A-8BF63DD48FD1}" srcOrd="1" destOrd="0" presId="urn:microsoft.com/office/officeart/2005/8/layout/pyramid2"/>
    <dgm:cxn modelId="{10065A76-3676-4D05-9081-A6A31EF36240}" type="presParOf" srcId="{29D5A82F-6C4F-4FEC-AA8A-8BF63DD48FD1}" destId="{C24CAD8E-0962-4F8F-9566-8C7733B8AC46}" srcOrd="0" destOrd="0" presId="urn:microsoft.com/office/officeart/2005/8/layout/pyramid2"/>
    <dgm:cxn modelId="{1FD6F932-13AF-4BDC-AF81-4D3E6479F429}" type="presParOf" srcId="{29D5A82F-6C4F-4FEC-AA8A-8BF63DD48FD1}" destId="{9F168B4C-1B3D-4A79-9A9D-B99DB0F928F3}" srcOrd="1" destOrd="0" presId="urn:microsoft.com/office/officeart/2005/8/layout/pyramid2"/>
    <dgm:cxn modelId="{31313ED4-1E35-4AA4-859E-38CA4412776A}" type="presParOf" srcId="{29D5A82F-6C4F-4FEC-AA8A-8BF63DD48FD1}" destId="{43416AE1-6B97-4A82-8B73-C509E0CDD436}" srcOrd="2" destOrd="0" presId="urn:microsoft.com/office/officeart/2005/8/layout/pyramid2"/>
    <dgm:cxn modelId="{F534052C-BEF9-485A-B0BB-5E730B2F6582}" type="presParOf" srcId="{29D5A82F-6C4F-4FEC-AA8A-8BF63DD48FD1}" destId="{FFDEC78B-2A40-47B0-BFC2-22496A928626}" srcOrd="3" destOrd="0" presId="urn:microsoft.com/office/officeart/2005/8/layout/pyramid2"/>
    <dgm:cxn modelId="{79765B93-16D1-4C86-8AB5-CDC0AD33D476}" type="presParOf" srcId="{29D5A82F-6C4F-4FEC-AA8A-8BF63DD48FD1}" destId="{3C80231E-8831-4E7E-AE0F-A0B179664089}" srcOrd="4" destOrd="0" presId="urn:microsoft.com/office/officeart/2005/8/layout/pyramid2"/>
    <dgm:cxn modelId="{34ABDBD9-908C-4C09-A1CB-BA5C16FF52F1}" type="presParOf" srcId="{29D5A82F-6C4F-4FEC-AA8A-8BF63DD48FD1}" destId="{612196EB-0903-4AAE-A566-39983F5256AD}" srcOrd="5" destOrd="0" presId="urn:microsoft.com/office/officeart/2005/8/layout/pyramid2"/>
    <dgm:cxn modelId="{71B37778-D1E6-47FA-8BF1-4C0AF3ACD9E2}" type="presParOf" srcId="{29D5A82F-6C4F-4FEC-AA8A-8BF63DD48FD1}" destId="{60F6C46D-4293-471F-95FF-C5B962EDEF42}" srcOrd="6" destOrd="0" presId="urn:microsoft.com/office/officeart/2005/8/layout/pyramid2"/>
    <dgm:cxn modelId="{5DB3F053-6AFC-4A57-B2D9-06D7877F112F}" type="presParOf" srcId="{29D5A82F-6C4F-4FEC-AA8A-8BF63DD48FD1}" destId="{9008F72B-66F9-489F-A363-F0B2CB19813A}" srcOrd="7" destOrd="0" presId="urn:microsoft.com/office/officeart/2005/8/layout/pyramid2"/>
    <dgm:cxn modelId="{BCF7821B-4505-4E64-9973-D3DD271DC31A}" type="presParOf" srcId="{29D5A82F-6C4F-4FEC-AA8A-8BF63DD48FD1}" destId="{7DBA8D10-A9D8-4D1B-ADB0-CDB24B5E8E62}" srcOrd="8" destOrd="0" presId="urn:microsoft.com/office/officeart/2005/8/layout/pyramid2"/>
    <dgm:cxn modelId="{A39C8A4F-2B3E-4C5C-A870-FDCB85A6EF20}" type="presParOf" srcId="{29D5A82F-6C4F-4FEC-AA8A-8BF63DD48FD1}" destId="{726A6DCF-4806-4374-ABB6-425FCB65B575}" srcOrd="9" destOrd="0" presId="urn:microsoft.com/office/officeart/2005/8/layout/pyramid2"/>
    <dgm:cxn modelId="{88D624BA-C593-4222-B56F-22C2FF3619A8}" type="presParOf" srcId="{29D5A82F-6C4F-4FEC-AA8A-8BF63DD48FD1}" destId="{41B38DF5-873E-4AFE-811B-67E64D1A366E}" srcOrd="10" destOrd="0" presId="urn:microsoft.com/office/officeart/2005/8/layout/pyramid2"/>
    <dgm:cxn modelId="{62E5F718-5A03-468D-9D1C-9DB005EC69DE}" type="presParOf" srcId="{29D5A82F-6C4F-4FEC-AA8A-8BF63DD48FD1}" destId="{EBCDC986-AA05-46BB-8D69-574DE26C7F1D}" srcOrd="11" destOrd="0" presId="urn:microsoft.com/office/officeart/2005/8/layout/pyramid2"/>
    <dgm:cxn modelId="{A48B27D5-90A0-4BE8-81A4-8125AA8FEE2C}" type="presParOf" srcId="{29D5A82F-6C4F-4FEC-AA8A-8BF63DD48FD1}" destId="{B88C52A8-99EE-47E2-876F-D44895F034CF}" srcOrd="12" destOrd="0" presId="urn:microsoft.com/office/officeart/2005/8/layout/pyramid2"/>
    <dgm:cxn modelId="{EDE6D8E6-66E4-46D2-9813-2CCDB9391D30}" type="presParOf" srcId="{29D5A82F-6C4F-4FEC-AA8A-8BF63DD48FD1}" destId="{6AC89DDA-E135-4C82-9068-E72634E0C44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09CE9B-E5CD-4EFE-BEC2-B25C45E893EB}">
      <dsp:nvSpPr>
        <dsp:cNvPr id="0" name=""/>
        <dsp:cNvSpPr/>
      </dsp:nvSpPr>
      <dsp:spPr>
        <a:xfrm>
          <a:off x="974171" y="0"/>
          <a:ext cx="4286280" cy="4286280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4CAD8E-0962-4F8F-9566-8C7733B8AC46}">
      <dsp:nvSpPr>
        <dsp:cNvPr id="0" name=""/>
        <dsp:cNvSpPr/>
      </dsp:nvSpPr>
      <dsp:spPr>
        <a:xfrm>
          <a:off x="2750919" y="429046"/>
          <a:ext cx="3429026" cy="4353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Objetivos del módulo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50919" y="429046"/>
        <a:ext cx="3429026" cy="435325"/>
      </dsp:txXfrm>
    </dsp:sp>
    <dsp:sp modelId="{43416AE1-6B97-4A82-8B73-C509E0CDD436}">
      <dsp:nvSpPr>
        <dsp:cNvPr id="0" name=""/>
        <dsp:cNvSpPr/>
      </dsp:nvSpPr>
      <dsp:spPr>
        <a:xfrm>
          <a:off x="2733060" y="918787"/>
          <a:ext cx="3464743" cy="4353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Cabina de pilotaje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33060" y="918787"/>
        <a:ext cx="3464743" cy="435325"/>
      </dsp:txXfrm>
    </dsp:sp>
    <dsp:sp modelId="{3C80231E-8831-4E7E-AE0F-A0B179664089}">
      <dsp:nvSpPr>
        <dsp:cNvPr id="0" name=""/>
        <dsp:cNvSpPr/>
      </dsp:nvSpPr>
      <dsp:spPr>
        <a:xfrm>
          <a:off x="2724131" y="1408528"/>
          <a:ext cx="3482602" cy="4353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Cabina de pasajeros e ítems de seguridad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24131" y="1408528"/>
        <a:ext cx="3482602" cy="435325"/>
      </dsp:txXfrm>
    </dsp:sp>
    <dsp:sp modelId="{60F6C46D-4293-471F-95FF-C5B962EDEF42}">
      <dsp:nvSpPr>
        <dsp:cNvPr id="0" name=""/>
        <dsp:cNvSpPr/>
      </dsp:nvSpPr>
      <dsp:spPr>
        <a:xfrm>
          <a:off x="2719659" y="1898269"/>
          <a:ext cx="3491545" cy="4353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Condición externa del avión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19659" y="1898269"/>
        <a:ext cx="3491545" cy="435325"/>
      </dsp:txXfrm>
    </dsp:sp>
    <dsp:sp modelId="{7DBA8D10-A9D8-4D1B-ADB0-CDB24B5E8E62}">
      <dsp:nvSpPr>
        <dsp:cNvPr id="0" name=""/>
        <dsp:cNvSpPr/>
      </dsp:nvSpPr>
      <dsp:spPr>
        <a:xfrm>
          <a:off x="2717430" y="2388010"/>
          <a:ext cx="3496003" cy="4353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Arial" pitchFamily="34" charset="0"/>
              <a:cs typeface="Arial" pitchFamily="34" charset="0"/>
            </a:rPr>
            <a:t>Carga y compartimiento de carga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17430" y="2388010"/>
        <a:ext cx="3496003" cy="435325"/>
      </dsp:txXfrm>
    </dsp:sp>
    <dsp:sp modelId="{41B38DF5-873E-4AFE-811B-67E64D1A366E}">
      <dsp:nvSpPr>
        <dsp:cNvPr id="0" name=""/>
        <dsp:cNvSpPr/>
      </dsp:nvSpPr>
      <dsp:spPr>
        <a:xfrm>
          <a:off x="2717430" y="2877751"/>
          <a:ext cx="3496003" cy="4353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Arial" pitchFamily="34" charset="0"/>
              <a:cs typeface="Arial" pitchFamily="34" charset="0"/>
            </a:rPr>
            <a:t>General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17430" y="2877751"/>
        <a:ext cx="3496003" cy="435325"/>
      </dsp:txXfrm>
    </dsp:sp>
    <dsp:sp modelId="{B88C52A8-99EE-47E2-876F-D44895F034CF}">
      <dsp:nvSpPr>
        <dsp:cNvPr id="0" name=""/>
        <dsp:cNvSpPr/>
      </dsp:nvSpPr>
      <dsp:spPr>
        <a:xfrm>
          <a:off x="2716316" y="3367492"/>
          <a:ext cx="3498232" cy="4353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Arial" pitchFamily="34" charset="0"/>
              <a:cs typeface="Arial" pitchFamily="34" charset="0"/>
            </a:rPr>
            <a:t>Preguntas</a:t>
          </a:r>
          <a:endParaRPr lang="es-PE" sz="1800" kern="1200" dirty="0">
            <a:latin typeface="Arial" pitchFamily="34" charset="0"/>
            <a:cs typeface="Arial" pitchFamily="34" charset="0"/>
          </a:endParaRPr>
        </a:p>
      </dsp:txBody>
      <dsp:txXfrm>
        <a:off x="2716316" y="3367492"/>
        <a:ext cx="3498232" cy="435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807E90-40D0-48E1-AE6A-C70854AA38BD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53596A-A34A-4580-B440-340BE5A5FBC9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44</a:t>
            </a:fld>
            <a:endParaRPr lang="es-P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45</a:t>
            </a:fld>
            <a:endParaRPr lang="es-P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46</a:t>
            </a:fld>
            <a:endParaRPr lang="es-P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3596A-A34A-4580-B440-340BE5A5FBC9}" type="slidenum">
              <a:rPr lang="es-PE" smtClean="0"/>
              <a:pPr>
                <a:defRPr/>
              </a:pPr>
              <a:t>47</a:t>
            </a:fld>
            <a:endParaRPr lang="es-P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AF766D-EA1C-4B5F-8421-2AF53E994946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D4D5F9-A391-4717-8AA9-CDBF0B48B087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024" y="228600"/>
            <a:ext cx="8153400" cy="60811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88F0-892E-4267-837A-A2DFE606C56D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65E1-9385-4C30-906F-4A140558B41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sp>
        <p:nvSpPr>
          <p:cNvPr id="4198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6FE1-3DEF-4DC5-AC06-19BA0A30367D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AD8A9A-C080-454A-8D77-1BDB0B1E52D8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28625" y="6000750"/>
          <a:ext cx="1785938" cy="708025"/>
        </p:xfrm>
        <a:graphic>
          <a:graphicData uri="http://schemas.openxmlformats.org/presentationml/2006/ole">
            <p:oleObj spid="_x0000_s40961" r:id="rId3" imgW="9586440" imgH="3804480" progId="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66AB2C-3B6C-404D-86E9-2BD996679435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E4873D-78D0-4215-B695-161EF40C678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74B29B-E9C0-4574-A143-55ACB3C0F144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2006C0-152B-4E66-A1C3-64D21151426E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C223-EF67-4FF0-9C01-9DDE6D875776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BCD2-235F-4F44-A91E-49A66485E625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04FA-6341-4C3D-9468-4B2E42AA7537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8D0B5B-1AA7-42F0-AA45-2AC81D57DCDF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428625" y="6000750"/>
          <a:ext cx="1785938" cy="708025"/>
        </p:xfrm>
        <a:graphic>
          <a:graphicData uri="http://schemas.openxmlformats.org/presentationml/2006/ole">
            <p:oleObj spid="_x0000_s36865" r:id="rId3" imgW="9586440" imgH="3804480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ACFE-AE25-480F-9DEB-D2045D26B0B3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E383-FC53-468A-B9D3-DDDA2005892D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54DD-A44A-46C8-939F-4DD3A0DD2F60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FE62-6BA9-4E4B-9215-E22B069AF0FB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1DF6257-9988-4F54-A6C9-45B7E4250C98}" type="datetimeFigureOut">
              <a:rPr lang="es-PE"/>
              <a:pPr>
                <a:defRPr/>
              </a:pPr>
              <a:t>29/07/2011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98107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90550" y="98107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E30B72-F260-4B49-904D-808040F5970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428596" y="6000768"/>
          <a:ext cx="1785920" cy="708594"/>
        </p:xfrm>
        <a:graphic>
          <a:graphicData uri="http://schemas.openxmlformats.org/presentationml/2006/ole">
            <p:oleObj spid="_x0000_s44033" r:id="rId12" imgW="9586440" imgH="380448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68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0" y="2571744"/>
            <a:ext cx="9180513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6286520"/>
            <a:ext cx="4786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600" b="1" dirty="0" smtClean="0"/>
              <a:t>Oficina Regional Sudamericana de la OACI</a:t>
            </a:r>
            <a:endParaRPr lang="es-PE" sz="1600" b="1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 dirty="0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571736" y="357181"/>
          <a:ext cx="5400675" cy="2000249"/>
        </p:xfrm>
        <a:graphic>
          <a:graphicData uri="http://schemas.openxmlformats.org/presentationml/2006/ole">
            <p:oleObj spid="_x0000_s30721" r:id="rId4" imgW="9586440" imgH="3804480" progId="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85918" y="3143248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Curso sobre el Programa de intercambio de datos de inspecciones de seguridad en rampa (IDISR)</a:t>
            </a:r>
          </a:p>
          <a:p>
            <a:pPr algn="ctr"/>
            <a:endParaRPr lang="es-ES_tradnl" sz="2000" b="1" dirty="0" smtClean="0">
              <a:solidFill>
                <a:schemeClr val="bg1"/>
              </a:solidFill>
            </a:endParaRPr>
          </a:p>
          <a:p>
            <a:pPr algn="ctr"/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s-PE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ó</a:t>
            </a: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dulo</a:t>
            </a:r>
            <a:r>
              <a:rPr lang="es-ES_tradnl" sz="2000" b="1" dirty="0" smtClean="0">
                <a:solidFill>
                  <a:schemeClr val="bg1"/>
                </a:solidFill>
              </a:rPr>
              <a:t> 5 – Descripción de los ítems que son evaluados en las inspecciones en rampa</a:t>
            </a:r>
          </a:p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(Parte III) </a:t>
            </a:r>
            <a:endParaRPr lang="es-MX" sz="2000" b="1" dirty="0" smtClean="0">
              <a:solidFill>
                <a:schemeClr val="bg1"/>
              </a:solidFill>
            </a:endParaRPr>
          </a:p>
          <a:p>
            <a:pPr algn="ctr"/>
            <a:endParaRPr lang="es-MX" sz="20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es-MX" sz="20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6" descr="pilote_et_chef_de_cabine_a_la_descente_avion_roissy"/>
          <p:cNvPicPr>
            <a:picLocks noChangeAspect="1" noChangeArrowheads="1"/>
          </p:cNvPicPr>
          <p:nvPr/>
        </p:nvPicPr>
        <p:blipFill>
          <a:blip r:embed="rId5" cstate="print"/>
          <a:srcRect b="4144"/>
          <a:stretch>
            <a:fillRect/>
          </a:stretch>
        </p:blipFill>
        <p:spPr bwMode="auto">
          <a:xfrm>
            <a:off x="142844" y="1357298"/>
            <a:ext cx="1500198" cy="107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 descr="Boeing 747-422 aircraft 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1428760" cy="107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7" cstate="print">
            <a:lum bright="18000" contrast="6000"/>
          </a:blip>
          <a:srcRect/>
          <a:stretch>
            <a:fillRect/>
          </a:stretch>
        </p:blipFill>
        <p:spPr bwMode="auto">
          <a:xfrm>
            <a:off x="142844" y="2571744"/>
            <a:ext cx="1500198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643314"/>
            <a:ext cx="1500198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1" descr="DSC0026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857760"/>
            <a:ext cx="1500198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2"/>
          <p:cNvSpPr txBox="1"/>
          <p:nvPr/>
        </p:nvSpPr>
        <p:spPr>
          <a:xfrm>
            <a:off x="0" y="6201811"/>
            <a:ext cx="2214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1600" b="1" dirty="0" smtClean="0">
                <a:solidFill>
                  <a:schemeClr val="bg1"/>
                </a:solidFill>
              </a:rPr>
              <a:t>01 al 05 de agosto 2011</a:t>
            </a:r>
            <a:endParaRPr lang="es-PE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Slide 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7175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 – Aircraft External Condition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3375" y="1340768"/>
            <a:ext cx="8429625" cy="4352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C4.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Wheels, brakes and tires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th-TH" sz="8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ngsana New" pitchFamily="18" charset="-34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Inspect for damage, wear and signs of tire under inflation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Nil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Minor: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Minor defects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Signs of under inflation / Incorrect tire pressure / Unusual wear and tear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Tires worn out or damaged beyond limits / Brakes worn out, leaking or damaged beyond limits / Damaged components or missing parts (i.e., tie bolts, heat sensors…)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4" descr="G:\OACI\IDISR\IDISR 2011\DSCN6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831850"/>
            <a:ext cx="692467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/>
            <a:fld id="{2B2CECCD-B3B1-40D8-BFD0-065DF8AB4558}" type="slidenum">
              <a:rPr lang="en-CA" sz="1400">
                <a:latin typeface="Times New Roman" pitchFamily="18" charset="0"/>
              </a:rPr>
              <a:pPr algn="r"/>
              <a:t>13</a:t>
            </a:fld>
            <a:endParaRPr lang="en-CA" sz="1400" dirty="0">
              <a:latin typeface="Times New Roman" pitchFamily="18" charset="0"/>
            </a:endParaRPr>
          </a:p>
        </p:txBody>
      </p:sp>
      <p:pic>
        <p:nvPicPr>
          <p:cNvPr id="92163" name="Picture 3" descr="Slide 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71755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 – Aircraft External Condition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039" y="1412776"/>
            <a:ext cx="8353425" cy="464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C5.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Undercarriage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Visual inspection. Focus on lubrication, leakage and corrosion and wear on door fittings and hinges.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Nil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  <a:endParaRPr kumimoji="0" lang="th-TH" sz="2000" b="0" i="0" u="sng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ngsana New" pitchFamily="18" charset="-34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Minor defects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Significant signs of leakage, strut under-pressure, corrosion and obvious lack of lubrication</a:t>
            </a:r>
            <a:endParaRPr kumimoji="0" lang="th-TH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ngsana New" pitchFamily="18" charset="-34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Damage, corrosion, missing parts and/or leakage outside limits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:\OACI\IDISR\IDISR 2011\Fotos Modulo 5\IMG_6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8032"/>
            <a:ext cx="4731990" cy="6309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 – Aircraft External Condition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3375" y="1700808"/>
            <a:ext cx="8505825" cy="410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C6.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Wheel well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Visual inspection. Focus on cleanliness, leakage and corrosion.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Nil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Minor: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Minor defects or dirty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Signs of leakage, corrosion and obvious lack of lubrication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Damage, wide spread corrosion, leakage outside limits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:\OACI\IDISR\IDISR 2011\Fotos Modulo 5\IMG_6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74694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 – Aircraft External Condition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68760"/>
            <a:ext cx="8534400" cy="48245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C7.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Intake and exhaust nozzle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Visual inspection. Focus on damage, cracking, dents and loose/missing fasteners (intake) and LPT blades (where visible), obvious damage to sensors, jet pipe nozzle, exhaust, thrust reversers, etc.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Nil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  <a:endParaRPr kumimoji="0" lang="th-TH" sz="2000" b="0" i="0" u="sng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ngsana New" pitchFamily="18" charset="-34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Minor defects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Damage to casing or lining / Dents and cracks in exhaust area all within limits, but not recorded in Technical Log or equivalent / Minor leak of oil and fuel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Damage, wide spread corrosion, leakage outside limits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:\OACI\IDISR\IDISR 2011\Fotos Modulo 5\IMG_6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20080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 – Aircraft External Condition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8534400" cy="4573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C1. 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General condition</a:t>
            </a:r>
            <a:endParaRPr kumimoji="0" lang="en-AU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sz="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Check general condition of the airframe: apparent corrosion; cleanliness; presence of ice, snow, frost, legibility of markings, etc.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For markings: Annex 7, 3, 4 and 5.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Minor defects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The defects need not necessarily be corrected before flight (visible corrosion, marking not legible, etc.)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Safety related defect (correction required before departure) / Inadequate de-icing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:\OACI\IDISR\IDISR 2011\Fotos Modulo 5\IMG_6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82706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 – Aircraft External Condition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3375" y="1700213"/>
            <a:ext cx="8505825" cy="4121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C8.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Fan blades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(if applicable)</a:t>
            </a:r>
          </a:p>
          <a:p>
            <a:pPr marL="319088" marR="0" lvl="0" indent="-319088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Instructions:</a:t>
            </a:r>
          </a:p>
          <a:p>
            <a:pPr marL="319088" marR="0" lvl="0" indent="-319088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Visual inspection. Check for foreign object damage, cracks, cuts, corrosion, erosion etc.</a:t>
            </a:r>
          </a:p>
          <a:p>
            <a:pPr marL="319088" marR="0" lvl="0" indent="-319088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Nil</a:t>
            </a:r>
          </a:p>
          <a:p>
            <a:pPr marL="319088" marR="0" lvl="0" indent="-319088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Minor: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Minor defects</a:t>
            </a:r>
          </a:p>
          <a:p>
            <a:pPr marL="319088" marR="0" lvl="0" indent="-319088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Damage to fan blades within limits but not recorded in Technical Log or equivalent </a:t>
            </a:r>
          </a:p>
          <a:p>
            <a:pPr marL="319088" marR="0" lvl="0" indent="-319088" algn="l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Damage (nicks, dents, cracks, etc) outside the MEL, AMM, SRM, etc limits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G:\OACI\IDISR\IDISR 2011\Fotos Modulo 5\IMG_6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48072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 – Aircraft External Condition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9" y="1700808"/>
            <a:ext cx="8210872" cy="4043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C9.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Propellers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(if applicable)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Instructions: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Visual inspection. Check for corrosion, looseness of blades in hub, erosion, stone damage, anti/de-icing system, etc.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Nil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Minor defects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Damage to propellers within limits but not recorded in Technical Log or equivalent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Damage (nicks, cracks, etc), leakage, looseness of blades outside the MEL, AMM, SRM,etc limits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Patrik\Documents\LCBusre\Twin Other\P1020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46584"/>
            <a:ext cx="6899605" cy="5174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 – Aircraft External Condition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4848" y="1412776"/>
            <a:ext cx="8229600" cy="4641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C10.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Previous structural repairs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Visual inspection. Note any previous repairs – check condition and verify compliance to standard practices.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Nil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  <a:endParaRPr kumimoji="0" lang="th-TH" sz="2000" b="1" i="0" u="sng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ngsana New" pitchFamily="18" charset="-34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Minor defects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No information about temporary repairs, doubts about old repairs, and repairs acceptable for continuation of flight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Improperly performed repairs or apparent unsatisfactory design / Damage to old repair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57400" y="1676400"/>
            <a:ext cx="5105400" cy="536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dirty="0" smtClean="0"/>
          </a:p>
        </p:txBody>
      </p:sp>
      <p:pic>
        <p:nvPicPr>
          <p:cNvPr id="104451" name="Picture 5" descr="HPC1108_Insitucompositerepair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08050"/>
            <a:ext cx="73152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 – Aircraft External Condition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3375" y="1700808"/>
            <a:ext cx="8277225" cy="3676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C11.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Obvious un-repaired damage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Instructions: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Visual inspection. Note unassessed and unrecorded damage including corrosion, lightning strike damage, and bird strikes etc.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Annex 8, Part II, 3.6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Within limits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Within limits but not recorded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Unassessed and not recorded damage affecting airworthiness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 – Aircraft External Condition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3375" y="1752600"/>
            <a:ext cx="8353425" cy="4052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C12.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Leakage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Visual inspection. Fuel, oil, hydraulic leaks. Inspect for toilet leaks at service locations. 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Nil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Within limits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Long standing water and lavatory leaks (blue ice)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Leakage (oil, fuel, hydraulic, water) outside limits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:\OACI\IDISR\IDISR 2011\Fotos Modulo 5\IMG_6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82706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864096" y="620688"/>
            <a:ext cx="7308304" cy="5472608"/>
            <a:chOff x="864096" y="620688"/>
            <a:chExt cx="7308304" cy="5472608"/>
          </a:xfrm>
        </p:grpSpPr>
        <p:pic>
          <p:nvPicPr>
            <p:cNvPr id="53251" name="Picture 3" descr="G:\OACI\IDISR\IDISR 2011\Fotos Modulo 5\IMG_648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096" y="630070"/>
              <a:ext cx="3635896" cy="272692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</p:pic>
        <p:pic>
          <p:nvPicPr>
            <p:cNvPr id="53252" name="Picture 4" descr="G:\OACI\IDISR\IDISR 2011\Fotos Modulo 5\IMG_64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3995" y="620688"/>
              <a:ext cx="3648405" cy="2736304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</p:pic>
        <p:pic>
          <p:nvPicPr>
            <p:cNvPr id="53253" name="Picture 5" descr="G:\OACI\IDISR\IDISR 2011\Fotos Modulo 5\IMG_648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0637" y="3356992"/>
              <a:ext cx="3648405" cy="2736304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</p:pic>
        <p:pic>
          <p:nvPicPr>
            <p:cNvPr id="53254" name="Picture 6" descr="G:\OACI\IDISR\IDISR 2011\Fotos Modulo 5\IMG_648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36504" y="3366374"/>
              <a:ext cx="3635896" cy="272692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6856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 - Cargo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2060848"/>
            <a:ext cx="8219256" cy="30239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D1.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General condition of cargo and Containers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Check for cleanliness and general condition of cargo compartment and containers.  Check 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damage to compartment liners and condition of the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fire protection, detection &amp; extinguishing system (if appropriate).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Check condition of container locking devices.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Nil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ngsana New" pitchFamily="18" charset="-34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6856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 - Cargo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305800" cy="4205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D1.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General condition of cargo and Containers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(cont)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  <a:endParaRPr kumimoji="0" lang="th-TH" sz="2000" b="0" i="0" u="sng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ngsana New" pitchFamily="18" charset="-34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Partly defective lights / Minor defects but safe condition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Partly damaged paneling / Partly damaged containers / Defective lights / Floor locks (partly) u/s / Limited access to cargo (for combi) / Dividing net or door protection net damaged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Damaged paneling out-of-limits / Damaged containers / Structural damage out of limits / Defective or missing fire extinguishing system (where applicable) / Cargo area not used in accordance with classification / No access to cargo area (for combi) / No barrier net (combi and cargo aircraft) / No smoke barrier/curtain / Floor locks unserviceable and outside MEL limits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Slide 1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33107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65008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043608" y="764704"/>
            <a:ext cx="7177845" cy="5098504"/>
            <a:chOff x="1080120" y="764704"/>
            <a:chExt cx="7177845" cy="5098504"/>
          </a:xfrm>
        </p:grpSpPr>
        <p:pic>
          <p:nvPicPr>
            <p:cNvPr id="3" name="Picture 2" descr="G:\OACI\IDISR\IDISR 2011\Fotos Modulo 5\IMG_65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0120" y="764704"/>
              <a:ext cx="3491880" cy="261891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</p:pic>
        <p:pic>
          <p:nvPicPr>
            <p:cNvPr id="4" name="Picture 3" descr="Slide 12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764704"/>
              <a:ext cx="3685965" cy="2613244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5" name="Picture 3" descr="Slide 123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0788" y="3356992"/>
              <a:ext cx="3496326" cy="2506216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</p:pic>
      </p:grpSp>
      <p:pic>
        <p:nvPicPr>
          <p:cNvPr id="63490" name="Picture 2" descr="G:\OACI\IDISR\IDISR 2011\Fotos Modulo 5\IMG_65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37942"/>
            <a:ext cx="3672408" cy="252028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6856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 - Cargo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2060848"/>
            <a:ext cx="8429625" cy="26635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D2.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Dangerous Goods</a:t>
            </a:r>
            <a:r>
              <a:rPr kumimoji="0" lang="en-AU" altLang="zh-CN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altLang="zh-CN" sz="2000" b="1" i="0" u="sng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 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If dangerous good are on board, check that the pilot has received appropriate notification, Check that the OPS Manual includes relevant information as required by ICAO Annex 18.</a:t>
            </a:r>
            <a:endParaRPr kumimoji="0" lang="en-AU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 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Annex 6, Part I, Appendix 2, 2.1.35; Part III, Attachment H, 2.1.28; and Annex 18, 9.1 and 9.2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6856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 - Cargo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1628800"/>
            <a:ext cx="8410897" cy="4176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D2.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Dangerous Goods</a:t>
            </a:r>
            <a:r>
              <a:rPr kumimoji="0" lang="en-AU" altLang="zh-CN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AU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(cont.)</a:t>
            </a:r>
            <a:endParaRPr kumimoji="0" lang="en-AU" altLang="zh-CN" sz="2000" b="1" i="0" u="sng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 </a:t>
            </a:r>
            <a:endParaRPr kumimoji="0" lang="en-AU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Seriousness: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AU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Minor: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Unable to recognize dangerous goods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presented to operator for shipment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Significant: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No dangerous goods regulations or references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Major: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No or incomplete information to the captain of dangerous goods carried, in contradiction to Doc. 9284 provisions / Deficiencies : leakage, wrong packaging, label missing / Dangerous Goods not correctly secured / Loading not performed in accordance with ICAO Annex 18 / Dangerous Goods carried without authorization or in contradiction to Annex 18 or Doc.9284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6856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 - Cargo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458200" cy="4565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D3.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Safety of cargo on board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Check that loads are properly distributed and safely secured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Annex 6, Part I, 4.3.1; Part III, Section II, 2.3.1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Minor: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Minor damage to : lashing, tie down equipment, pallet/container and/or locks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Damaged pallet container or net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Cargo not correctly secured and/or safety distributed: lashing, tie down equipment, pallets and containers, locks / Load distribution/floor load limit exceeded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 descr="Slide 1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80728"/>
            <a:ext cx="7254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 - General</a:t>
            </a:r>
            <a:endParaRPr lang="th-TH" sz="3200" b="1" i="1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229600" cy="3908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E1.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Additional Remarks</a:t>
            </a:r>
            <a:endParaRPr kumimoji="0" lang="en-AU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Instruction: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Record and report any items of significant nature that may be observed which are not covered by this guidance.</a:t>
            </a:r>
            <a:endParaRPr kumimoji="0" lang="th-TH" sz="20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ngsana New" pitchFamily="18" charset="-34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Reference: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Nil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General findings with minor safety impact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General findings with significant safety impact</a:t>
            </a: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Major: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General findings with major safety impact</a:t>
            </a:r>
            <a:endParaRPr kumimoji="0" lang="th-TH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ngsana New" pitchFamily="18" charset="-34"/>
              </a:rPr>
              <a:t>	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412776"/>
            <a:ext cx="8458200" cy="4637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C2.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Doors and hatches</a:t>
            </a:r>
            <a:endParaRPr kumimoji="0" lang="en-AU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Instructions: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Check for passenger and cargo door condition, external markings,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seals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operating instructions and condition of hatches.</a:t>
            </a:r>
            <a:endParaRPr kumimoji="0" lang="en-AU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Nil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Minor defects but serviceable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Door operation instructions missing or unclear / Seal slightly damaged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Unserviceable and not compatible with passenger number / Seal missing or badly damaged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tabLst/>
              <a:defRPr/>
            </a:pP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 – Aircraft External Condition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:\OACI\IDISR\IDISR 2011\Fotos Modulo 5\IMG_6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28700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 - General</a:t>
            </a:r>
            <a:endParaRPr lang="th-TH" sz="3200" b="1" i="1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196752"/>
            <a:ext cx="8534400" cy="4860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E2. 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Refuelling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altLang="zh-CN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Instructions: 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	Check that the procedures relating to refuelling with passengers on  board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are complied with.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 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Annex 6, Part I, 4.3.7; and Part III, Section II, 2.3.7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Cabin crew not aware of refuelling with passengers on board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No procedures in place for refuelling with passengers on board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Procedures in place but not carried out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:\OACI\IDISR\IDISR 2011\Fotos Modulo 5\IMG_6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56084"/>
            <a:ext cx="7020272" cy="52652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 - General</a:t>
            </a:r>
            <a:endParaRPr lang="th-TH" sz="3200" b="1" i="1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196752"/>
            <a:ext cx="8458200" cy="4929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E3.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English Language</a:t>
            </a:r>
            <a:endParaRPr kumimoji="0" lang="en-AU" altLang="zh-CN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Check that all pilots, and those flight navigators required to use the radio telephone, are fluent in the language used for radiotelephony communications or in the English language.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   Annex 1, 1.2.9 and Annex 10, Volume II, 5.2.1.2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Seriousness: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Significant: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Pilot licences with no language proficiency endorsement, in the English language used in radiotelephony (except if implementation plan made available by State of issuance – until 5 March 2011)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Major: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Pilots not fluent in the English language or the language used in radiotelephony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Resumen</a:t>
            </a:r>
            <a:endParaRPr lang="es-PE" sz="32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071538" y="1500174"/>
          <a:ext cx="71438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6800" y="2871790"/>
            <a:ext cx="7010400" cy="148590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4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Preguntas por favor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1538" y="2571744"/>
            <a:ext cx="7010400" cy="24288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Charles Robles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 smtClean="0">
                <a:solidFill>
                  <a:schemeClr val="bg1"/>
                </a:solidFill>
                <a:latin typeface="+mn-lt"/>
              </a:rPr>
              <a:t>Inspector de </a:t>
            </a:r>
            <a:r>
              <a:rPr lang="en-US" sz="2800" i="1" noProof="0" smtClean="0">
                <a:solidFill>
                  <a:schemeClr val="bg1"/>
                </a:solidFill>
                <a:latin typeface="+mn-lt"/>
              </a:rPr>
              <a:t>Aeronavegabilidad</a:t>
            </a:r>
            <a:endParaRPr lang="en-US" sz="2800" i="1" noProof="0" dirty="0" smtClean="0">
              <a:solidFill>
                <a:schemeClr val="bg1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solidFill>
                  <a:schemeClr val="bg1"/>
                </a:solidFill>
                <a:latin typeface="+mn-lt"/>
              </a:rPr>
              <a:t>DGAC del </a:t>
            </a:r>
            <a:r>
              <a:rPr lang="es-PE" sz="2800" i="1" dirty="0" smtClean="0">
                <a:solidFill>
                  <a:schemeClr val="bg1"/>
                </a:solidFill>
                <a:latin typeface="+mn-lt"/>
              </a:rPr>
              <a:t>Perú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noProof="0" dirty="0" smtClean="0">
                <a:solidFill>
                  <a:schemeClr val="bg1"/>
                </a:solidFill>
                <a:latin typeface="+mn-lt"/>
              </a:rPr>
              <a:t>chrobles@mintc.gob.pe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2516843" y="1485900"/>
            <a:ext cx="4110314" cy="3886200"/>
            <a:chOff x="3200395" y="0"/>
            <a:chExt cx="4110314" cy="3886200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Group 4"/>
            <p:cNvGrpSpPr/>
            <p:nvPr/>
          </p:nvGrpSpPr>
          <p:grpSpPr>
            <a:xfrm>
              <a:off x="3200395" y="0"/>
              <a:ext cx="4110314" cy="3886200"/>
              <a:chOff x="3200395" y="0"/>
              <a:chExt cx="4110314" cy="38862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200395" y="0"/>
                <a:ext cx="4110314" cy="3886200"/>
              </a:xfrm>
              <a:prstGeom prst="round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4"/>
              <p:cNvSpPr/>
              <p:nvPr/>
            </p:nvSpPr>
            <p:spPr>
              <a:xfrm>
                <a:off x="3390104" y="189709"/>
                <a:ext cx="3730896" cy="350678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4790" tIns="112395" rIns="224790" bIns="112395" numCol="1" spcCol="1270" anchor="ctr" anchorCtr="0">
                <a:noAutofit/>
                <a:sp3d extrusionH="28000" prstMaterial="matte"/>
              </a:bodyPr>
              <a:lstStyle/>
              <a:p>
                <a:pPr lvl="0" algn="ctr" defTabSz="26225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5900" b="1" kern="1200" noProof="0" dirty="0" smtClean="0"/>
                  <a:t>Gracias por su atención</a:t>
                </a:r>
                <a:endParaRPr lang="es-PE" sz="5900" b="1" kern="1200" noProof="0" dirty="0"/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90600" y="836712"/>
            <a:ext cx="7181800" cy="5236320"/>
            <a:chOff x="990600" y="982990"/>
            <a:chExt cx="7181800" cy="5236320"/>
          </a:xfrm>
        </p:grpSpPr>
        <p:pic>
          <p:nvPicPr>
            <p:cNvPr id="81922" name="Picture 3" descr="Slide 11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990600"/>
              <a:ext cx="3581400" cy="2605231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3" name="Picture 5" descr="Slide 94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982990"/>
              <a:ext cx="3600400" cy="2642948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4" name="Picture 3" descr="Slide 119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9700" y="3606923"/>
              <a:ext cx="3600400" cy="2590397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54274" name="Picture 2" descr="G:\OACI\IDISR\IDISR 2011\Fotos Modulo 5\IMG_646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3573016"/>
              <a:ext cx="3600400" cy="2646294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0648"/>
            <a:ext cx="8229600" cy="5365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 – Aircraft External Condition</a:t>
            </a:r>
            <a:endParaRPr lang="th-TH" sz="3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68760"/>
            <a:ext cx="8229600" cy="4713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C3. </a:t>
            </a: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Wings and Tail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en-AU" sz="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kumimoji="0" lang="en-AU" altLang="zh-CN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Instructions: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Check wings, vertical and horizontal stabilizers, including all flight control surfaces.</a:t>
            </a:r>
            <a:r>
              <a:rPr kumimoji="0" lang="en-AU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Check for obvious damage, corrosion, disbonding, evidence of lightning strikes, dents, looseness of fittings, missing static discharges, etc.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References: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Nil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Seriousness: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Minor: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Minor defects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Significant: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Poor condition (damage, missing bonding strips or static discharges, play, lack of lubrication, disbanding)</a:t>
            </a:r>
          </a:p>
          <a:p>
            <a:pPr marL="319088" marR="0" lvl="0" indent="-319088" algn="thaiDist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Major: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Damage, corrosion, leaks or wear outside limits of MEL, SRM,etc.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5" descr="Slide 1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4704"/>
            <a:ext cx="71755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71800" y="1676400"/>
            <a:ext cx="3429000" cy="536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th-TH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790825" y="4543425"/>
            <a:ext cx="3962400" cy="1582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87044" name="Picture 6" descr="Slide 1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71755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3" descr="Slide 1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4704"/>
            <a:ext cx="71755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Custom 7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006699"/>
      </a:accent1>
      <a:accent2>
        <a:srgbClr val="AFCAC4"/>
      </a:accent2>
      <a:accent3>
        <a:srgbClr val="A5AB81"/>
      </a:accent3>
      <a:accent4>
        <a:srgbClr val="B2B2B2"/>
      </a:accent4>
      <a:accent5>
        <a:srgbClr val="7BA79D"/>
      </a:accent5>
      <a:accent6>
        <a:srgbClr val="968C8C"/>
      </a:accent6>
      <a:hlink>
        <a:srgbClr val="6FCC40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>.</Title1>
    <DocumentName xmlns="101a94fc-4fb7-49fc-ab36-dbb3e9e3ccdb">Módulo 5-III Descripcion items evaluados.pptx</DocumentName>
    <ArchivedDocumentsProperties xmlns="101a94fc-4fb7-49fc-ab36-dbb3e9e3ccdb">9613</ArchivedDocumentsProperties>
    <acro xmlns="101a94fc-4fb7-49fc-ab36-dbb3e9e3ccdb">IDISR6</acro>
    <Revised xmlns="101a94fc-4fb7-49fc-ab36-dbb3e9e3ccdb">true</Revised>
    <PublishingExpirationDate xmlns="http://schemas.microsoft.com/sharepoint/v3" xsi:nil="true"/>
    <LongTitle xmlns="101a94fc-4fb7-49fc-ab36-dbb3e9e3ccdb">SH007 Módulo 5: Descripción de los ítems que son evaluados en las inspecciones en rampa(Parte III)</LongTitle>
    <cat xmlns="101a94fc-4fb7-49fc-ab36-dbb3e9e3ccdb">13. Presentation</cat>
    <Language xmlns="101a94fc-4fb7-49fc-ab36-dbb3e9e3ccdb">Spanish</Language>
    <aaa xmlns="101a94fc-4fb7-49fc-ab36-dbb3e9e3ccdb">false</aaa>
    <PublishingStartDate xmlns="http://schemas.microsoft.com/sharepoint/v3" xsi:nil="true"/>
    <Title2 xmlns="101a94fc-4fb7-49fc-ab36-dbb3e9e3ccdb">.</Title2>
    <a xmlns="101a94fc-4fb7-49fc-ab36-dbb3e9e3ccdb">443</a>
    <Presenter xmlns="101a94fc-4fb7-49fc-ab36-dbb3e9e3ccdb">Secretaría</Presenter>
    <CategoryOrder xmlns="101a94fc-4fb7-49fc-ab36-dbb3e9e3ccdb" xsi:nil="true"/>
  </documentManagement>
</p:properties>
</file>

<file path=customXml/itemProps1.xml><?xml version="1.0" encoding="utf-8"?>
<ds:datastoreItem xmlns:ds="http://schemas.openxmlformats.org/officeDocument/2006/customXml" ds:itemID="{CE816365-240D-4A5D-AEF2-0584B82EFD25}"/>
</file>

<file path=customXml/itemProps2.xml><?xml version="1.0" encoding="utf-8"?>
<ds:datastoreItem xmlns:ds="http://schemas.openxmlformats.org/officeDocument/2006/customXml" ds:itemID="{AFD7533C-42ED-4F01-831D-E52688DAEB5D}"/>
</file>

<file path=customXml/itemProps3.xml><?xml version="1.0" encoding="utf-8"?>
<ds:datastoreItem xmlns:ds="http://schemas.openxmlformats.org/officeDocument/2006/customXml" ds:itemID="{77DAD203-EE79-44FE-BFAF-3FDEE6225B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5330</TotalTime>
  <Words>407</Words>
  <Application>Microsoft Office PowerPoint</Application>
  <PresentationFormat>Presentación en pantalla (4:3)</PresentationFormat>
  <Paragraphs>235</Paragraphs>
  <Slides>47</Slides>
  <Notes>43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Intermedio</vt:lpstr>
      <vt:lpstr>Diapositiva 1</vt:lpstr>
      <vt:lpstr>C – Aircraft External Condition</vt:lpstr>
      <vt:lpstr>Diapositiva 3</vt:lpstr>
      <vt:lpstr>C – Aircraft External Condition</vt:lpstr>
      <vt:lpstr>Diapositiva 5</vt:lpstr>
      <vt:lpstr>C – Aircraft External Condition</vt:lpstr>
      <vt:lpstr>Diapositiva 7</vt:lpstr>
      <vt:lpstr>Diapositiva 8</vt:lpstr>
      <vt:lpstr>Diapositiva 9</vt:lpstr>
      <vt:lpstr>Diapositiva 10</vt:lpstr>
      <vt:lpstr>C – Aircraft External Condition</vt:lpstr>
      <vt:lpstr>Diapositiva 12</vt:lpstr>
      <vt:lpstr>Diapositiva 13</vt:lpstr>
      <vt:lpstr>C – Aircraft External Condition</vt:lpstr>
      <vt:lpstr>Diapositiva 15</vt:lpstr>
      <vt:lpstr>C – Aircraft External Condition</vt:lpstr>
      <vt:lpstr>Diapositiva 17</vt:lpstr>
      <vt:lpstr>C – Aircraft External Condition</vt:lpstr>
      <vt:lpstr>Diapositiva 19</vt:lpstr>
      <vt:lpstr>Diapositiva 20</vt:lpstr>
      <vt:lpstr>C – Aircraft External Condition</vt:lpstr>
      <vt:lpstr>Diapositiva 22</vt:lpstr>
      <vt:lpstr>C – Aircraft External Condition</vt:lpstr>
      <vt:lpstr>Diapositiva 24</vt:lpstr>
      <vt:lpstr>C – Aircraft External Condition</vt:lpstr>
      <vt:lpstr>Diapositiva 26</vt:lpstr>
      <vt:lpstr>C – Aircraft External Condition</vt:lpstr>
      <vt:lpstr>C – Aircraft External Condition</vt:lpstr>
      <vt:lpstr>Diapositiva 29</vt:lpstr>
      <vt:lpstr>D - Cargo</vt:lpstr>
      <vt:lpstr>D - Cargo</vt:lpstr>
      <vt:lpstr>Diapositiva 32</vt:lpstr>
      <vt:lpstr>Diapositiva 33</vt:lpstr>
      <vt:lpstr>Diapositiva 34</vt:lpstr>
      <vt:lpstr>D - Cargo</vt:lpstr>
      <vt:lpstr>D - Cargo</vt:lpstr>
      <vt:lpstr>D - Cargo</vt:lpstr>
      <vt:lpstr>Diapositiva 38</vt:lpstr>
      <vt:lpstr>E - General</vt:lpstr>
      <vt:lpstr>Diapositiva 40</vt:lpstr>
      <vt:lpstr>E - General</vt:lpstr>
      <vt:lpstr>Diapositiva 42</vt:lpstr>
      <vt:lpstr>E - General</vt:lpstr>
      <vt:lpstr>Resumen</vt:lpstr>
      <vt:lpstr>Diapositiva 45</vt:lpstr>
      <vt:lpstr>Diapositiva 46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SH007</dc:title>
  <dc:creator>mnakashima</dc:creator>
  <cp:lastModifiedBy>HP</cp:lastModifiedBy>
  <cp:revision>393</cp:revision>
  <dcterms:created xsi:type="dcterms:W3CDTF">2010-07-06T02:18:18Z</dcterms:created>
  <dcterms:modified xsi:type="dcterms:W3CDTF">2011-07-29T18:00:24Z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WorkflowCreationPath">
    <vt:lpwstr>f4ee43e6-5d50-4592-8054-dac6973e101c,4;f4ee43e6-5d50-4592-8054-dac6973e101c,4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f4ee43e6-5d50-4592-8054-dac6973e101c,5;</vt:lpwstr>
  </property>
</Properties>
</file>