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jpeg" ContentType="image/jpeg"/>
  <Default Extension="emf" ContentType="image/x-emf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41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42.xml" ContentType="application/vnd.openxmlformats-officedocument.presentationml.slide+xml"/>
  <Override PartName="/ppt/slides/slide27.xml" ContentType="application/vnd.openxmlformats-officedocument.presentationml.slide+xml"/>
  <Override PartName="/ppt/slides/slide21.xml" ContentType="application/vnd.openxmlformats-officedocument.presentationml.slide+xml"/>
  <Override PartName="/ppt/slides/slide31.xml" ContentType="application/vnd.openxmlformats-officedocument.presentationml.slide+xml"/>
  <Override PartName="/ppt/slides/slide28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slides/slide15.xml" ContentType="application/vnd.openxmlformats-officedocument.presentationml.slide+xml"/>
  <Override PartName="/ppt/slides/slide32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35.xml" ContentType="application/vnd.openxmlformats-officedocument.presentationml.slide+xml"/>
  <Override PartName="/ppt/slides/slide19.xml" ContentType="application/vnd.openxmlformats-officedocument.presentationml.slide+xml"/>
  <Override PartName="/ppt/slides/slide34.xml" ContentType="application/vnd.openxmlformats-officedocument.presentationml.slid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s/slide39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7.xml" ContentType="application/vnd.openxmlformats-officedocument.presentationml.slide+xml"/>
  <Override PartName="/ppt/slides/slide2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4.xml" ContentType="application/vnd.openxmlformats-officedocument.presentationml.slide+xml"/>
  <Override PartName="/ppt/slides/slide38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5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0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310" r:id="rId2"/>
    <p:sldId id="436" r:id="rId3"/>
    <p:sldId id="567" r:id="rId4"/>
    <p:sldId id="438" r:id="rId5"/>
    <p:sldId id="556" r:id="rId6"/>
    <p:sldId id="553" r:id="rId7"/>
    <p:sldId id="554" r:id="rId8"/>
    <p:sldId id="555" r:id="rId9"/>
    <p:sldId id="442" r:id="rId10"/>
    <p:sldId id="444" r:id="rId11"/>
    <p:sldId id="557" r:id="rId12"/>
    <p:sldId id="445" r:id="rId13"/>
    <p:sldId id="446" r:id="rId14"/>
    <p:sldId id="447" r:id="rId15"/>
    <p:sldId id="558" r:id="rId16"/>
    <p:sldId id="448" r:id="rId17"/>
    <p:sldId id="559" r:id="rId18"/>
    <p:sldId id="449" r:id="rId19"/>
    <p:sldId id="560" r:id="rId20"/>
    <p:sldId id="450" r:id="rId21"/>
    <p:sldId id="562" r:id="rId22"/>
    <p:sldId id="563" r:id="rId23"/>
    <p:sldId id="451" r:id="rId24"/>
    <p:sldId id="564" r:id="rId25"/>
    <p:sldId id="514" r:id="rId26"/>
    <p:sldId id="454" r:id="rId27"/>
    <p:sldId id="515" r:id="rId28"/>
    <p:sldId id="456" r:id="rId29"/>
    <p:sldId id="516" r:id="rId30"/>
    <p:sldId id="458" r:id="rId31"/>
    <p:sldId id="517" r:id="rId32"/>
    <p:sldId id="561" r:id="rId33"/>
    <p:sldId id="518" r:id="rId34"/>
    <p:sldId id="460" r:id="rId35"/>
    <p:sldId id="519" r:id="rId36"/>
    <p:sldId id="463" r:id="rId37"/>
    <p:sldId id="520" r:id="rId38"/>
    <p:sldId id="565" r:id="rId39"/>
    <p:sldId id="566" r:id="rId40"/>
    <p:sldId id="465" r:id="rId41"/>
    <p:sldId id="336" r:id="rId42"/>
    <p:sldId id="393" r:id="rId43"/>
    <p:sldId id="346" r:id="rId44"/>
  </p:sldIdLst>
  <p:sldSz cx="9144000" cy="6858000" type="screen4x3"/>
  <p:notesSz cx="6858000" cy="9144000"/>
  <p:defaultTextStyle>
    <a:defPPr>
      <a:defRPr lang="es-P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CC9900"/>
    <a:srgbClr val="B2B2B2"/>
    <a:srgbClr val="FF9900"/>
    <a:srgbClr val="5F5F5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2" autoAdjust="0"/>
    <p:restoredTop sz="98889" autoAdjust="0"/>
  </p:normalViewPr>
  <p:slideViewPr>
    <p:cSldViewPr>
      <p:cViewPr>
        <p:scale>
          <a:sx n="70" d="100"/>
          <a:sy n="70" d="100"/>
        </p:scale>
        <p:origin x="-136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customXml" Target="../customXml/item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E807E90-40D0-48E1-AE6A-C70854AA38BD}" type="datetimeFigureOut">
              <a:rPr lang="es-PE"/>
              <a:pPr>
                <a:defRPr/>
              </a:pPr>
              <a:t>29/07/2011</a:t>
            </a:fld>
            <a:endParaRPr lang="es-PE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PE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PE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E53596A-A34A-4580-B440-340BE5A5FBC9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3596A-A34A-4580-B440-340BE5A5FBC9}" type="slidenum">
              <a:rPr lang="es-PE" smtClean="0"/>
              <a:pPr>
                <a:defRPr/>
              </a:pPr>
              <a:t>1</a:t>
            </a:fld>
            <a:endParaRPr lang="es-P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3596A-A34A-4580-B440-340BE5A5FBC9}" type="slidenum">
              <a:rPr lang="es-PE" smtClean="0"/>
              <a:pPr>
                <a:defRPr/>
              </a:pPr>
              <a:t>41</a:t>
            </a:fld>
            <a:endParaRPr lang="es-PE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3596A-A34A-4580-B440-340BE5A5FBC9}" type="slidenum">
              <a:rPr lang="es-PE" smtClean="0"/>
              <a:pPr>
                <a:defRPr/>
              </a:pPr>
              <a:t>42</a:t>
            </a:fld>
            <a:endParaRPr lang="es-PE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3596A-A34A-4580-B440-340BE5A5FBC9}" type="slidenum">
              <a:rPr lang="es-PE" smtClean="0"/>
              <a:pPr>
                <a:defRPr/>
              </a:pPr>
              <a:t>43</a:t>
            </a:fld>
            <a:endParaRPr lang="es-P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Rectángulo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9 Rectángulo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10 Rectángulo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7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9AF766D-EA1C-4B5F-8421-2AF53E994946}" type="datetimeFigureOut">
              <a:rPr lang="es-PE"/>
              <a:pPr>
                <a:defRPr/>
              </a:pPr>
              <a:t>29/07/2011</a:t>
            </a:fld>
            <a:endParaRPr lang="es-PE" dirty="0"/>
          </a:p>
        </p:txBody>
      </p:sp>
      <p:sp>
        <p:nvSpPr>
          <p:cNvPr id="10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11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BD4D5F9-A391-4717-8AA9-CDBF0B48B087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5024" y="228600"/>
            <a:ext cx="8153400" cy="608112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D88F0-892E-4267-837A-A2DFE606C56D}" type="datetimeFigureOut">
              <a:rPr lang="es-PE"/>
              <a:pPr>
                <a:defRPr/>
              </a:pPr>
              <a:t>29/07/2011</a:t>
            </a:fld>
            <a:endParaRPr lang="es-PE" dirty="0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C65E1-9385-4C30-906F-4A140558B41A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  <p:sp>
        <p:nvSpPr>
          <p:cNvPr id="41986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7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F6FE1-3DEF-4DC5-AC06-19BA0A30367D}" type="datetimeFigureOut">
              <a:rPr lang="es-PE"/>
              <a:pPr>
                <a:defRPr/>
              </a:pPr>
              <a:t>29/07/2011</a:t>
            </a:fld>
            <a:endParaRPr lang="es-PE" dirty="0"/>
          </a:p>
        </p:txBody>
      </p:sp>
      <p:sp>
        <p:nvSpPr>
          <p:cNvPr id="8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9AD8A9A-C080-454A-8D77-1BDB0B1E52D8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  <p:sp>
        <p:nvSpPr>
          <p:cNvPr id="9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dirty="0"/>
          </a:p>
        </p:txBody>
      </p:sp>
      <p:graphicFrame>
        <p:nvGraphicFramePr>
          <p:cNvPr id="40961" name="Object 1"/>
          <p:cNvGraphicFramePr>
            <a:graphicFrameLocks noChangeAspect="1"/>
          </p:cNvGraphicFramePr>
          <p:nvPr/>
        </p:nvGraphicFramePr>
        <p:xfrm>
          <a:off x="428625" y="6000750"/>
          <a:ext cx="1785938" cy="708025"/>
        </p:xfrm>
        <a:graphic>
          <a:graphicData uri="http://schemas.openxmlformats.org/presentationml/2006/ole">
            <p:oleObj spid="_x0000_s40961" r:id="rId3" imgW="9586440" imgH="3804480" progId="">
              <p:embed/>
            </p:oleObj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7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C66AB2C-3B6C-404D-86E9-2BD996679435}" type="datetimeFigureOut">
              <a:rPr lang="es-PE"/>
              <a:pPr>
                <a:defRPr/>
              </a:pPr>
              <a:t>29/07/2011</a:t>
            </a:fld>
            <a:endParaRPr lang="es-PE" dirty="0"/>
          </a:p>
        </p:txBody>
      </p:sp>
      <p:sp>
        <p:nvSpPr>
          <p:cNvPr id="6" name="9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CE4873D-78D0-4215-B695-161EF40C678A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  <p:sp>
        <p:nvSpPr>
          <p:cNvPr id="7" name="11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P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9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D74B29B-E9C0-4574-A143-55ACB3C0F144}" type="datetimeFigureOut">
              <a:rPr lang="es-PE"/>
              <a:pPr>
                <a:defRPr/>
              </a:pPr>
              <a:t>29/07/2011</a:t>
            </a:fld>
            <a:endParaRPr lang="es-PE" dirty="0"/>
          </a:p>
        </p:txBody>
      </p:sp>
      <p:sp>
        <p:nvSpPr>
          <p:cNvPr id="8" name="1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B2006C0-152B-4E66-A1C3-64D21151426E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  <p:sp>
        <p:nvSpPr>
          <p:cNvPr id="9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P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4C223-EF67-4FF0-9C01-9DDE6D875776}" type="datetimeFigureOut">
              <a:rPr lang="es-PE"/>
              <a:pPr>
                <a:defRPr/>
              </a:pPr>
              <a:t>29/07/2011</a:t>
            </a:fld>
            <a:endParaRPr lang="es-PE" dirty="0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5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4BCD2-235F-4F44-A91E-49A66485E625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B04FA-6341-4C3D-9468-4B2E42AA7537}" type="datetimeFigureOut">
              <a:rPr lang="es-PE"/>
              <a:pPr>
                <a:defRPr/>
              </a:pPr>
              <a:t>29/07/2011</a:t>
            </a:fld>
            <a:endParaRPr lang="es-PE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88D0B5B-1AA7-42F0-AA45-2AC81D57DCDF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  <p:graphicFrame>
        <p:nvGraphicFramePr>
          <p:cNvPr id="36865" name="Object 1"/>
          <p:cNvGraphicFramePr>
            <a:graphicFrameLocks noChangeAspect="1"/>
          </p:cNvGraphicFramePr>
          <p:nvPr/>
        </p:nvGraphicFramePr>
        <p:xfrm>
          <a:off x="428625" y="6000750"/>
          <a:ext cx="1785938" cy="708025"/>
        </p:xfrm>
        <a:graphic>
          <a:graphicData uri="http://schemas.openxmlformats.org/presentationml/2006/ole">
            <p:oleObj spid="_x0000_s36865" r:id="rId3" imgW="9586440" imgH="3804480" progId="">
              <p:embed/>
            </p:oleObj>
          </a:graphicData>
        </a:graphic>
      </p:graphicFrame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6ACFE-AE25-480F-9DEB-D2045D26B0B3}" type="datetimeFigureOut">
              <a:rPr lang="es-PE"/>
              <a:pPr>
                <a:defRPr/>
              </a:pPr>
              <a:t>29/07/2011</a:t>
            </a:fld>
            <a:endParaRPr lang="es-PE" dirty="0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CE383-FC53-468A-B9D3-DDDA2005892D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C54DD-A44A-46C8-939F-4DD3A0DD2F60}" type="datetimeFigureOut">
              <a:rPr lang="es-PE"/>
              <a:pPr>
                <a:defRPr/>
              </a:pPr>
              <a:t>29/07/2011</a:t>
            </a:fld>
            <a:endParaRPr lang="es-PE" dirty="0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7FE62-6BA9-4E4B-9215-E22B069AF0FB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2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1DF6257-9988-4F54-A6C9-45B7E4250C98}" type="datetimeFigureOut">
              <a:rPr lang="es-PE"/>
              <a:pPr>
                <a:defRPr/>
              </a:pPr>
              <a:t>29/07/2011</a:t>
            </a:fld>
            <a:endParaRPr lang="es-PE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7" name="6 Rectángulo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7 Rectángulo"/>
          <p:cNvSpPr/>
          <p:nvPr/>
        </p:nvSpPr>
        <p:spPr>
          <a:xfrm>
            <a:off x="0" y="98107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8 Rectángulo"/>
          <p:cNvSpPr/>
          <p:nvPr/>
        </p:nvSpPr>
        <p:spPr>
          <a:xfrm>
            <a:off x="590550" y="98107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3E30B72-F260-4B49-904D-808040F59703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  <p:graphicFrame>
        <p:nvGraphicFramePr>
          <p:cNvPr id="44033" name="Object 1"/>
          <p:cNvGraphicFramePr>
            <a:graphicFrameLocks noChangeAspect="1"/>
          </p:cNvGraphicFramePr>
          <p:nvPr/>
        </p:nvGraphicFramePr>
        <p:xfrm>
          <a:off x="428596" y="6000768"/>
          <a:ext cx="1785920" cy="708594"/>
        </p:xfrm>
        <a:graphic>
          <a:graphicData uri="http://schemas.openxmlformats.org/presentationml/2006/ole">
            <p:oleObj spid="_x0000_s44033" r:id="rId12" imgW="9586440" imgH="3804480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4" r:id="rId4"/>
    <p:sldLayoutId id="2147483675" r:id="rId5"/>
    <p:sldLayoutId id="2147483670" r:id="rId6"/>
    <p:sldLayoutId id="2147483676" r:id="rId7"/>
    <p:sldLayoutId id="2147483669" r:id="rId8"/>
    <p:sldLayoutId id="2147483668" r:id="rId9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oleObject" Target="../embeddings/oleObject4.bin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>
            <a:off x="0" y="2571744"/>
            <a:ext cx="9180513" cy="1444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dirty="0"/>
          </a:p>
        </p:txBody>
      </p:sp>
      <p:sp>
        <p:nvSpPr>
          <p:cNvPr id="13" name="TextBox 12"/>
          <p:cNvSpPr txBox="1"/>
          <p:nvPr/>
        </p:nvSpPr>
        <p:spPr>
          <a:xfrm>
            <a:off x="3357554" y="6286520"/>
            <a:ext cx="47863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PE" sz="1600" b="1" dirty="0" smtClean="0"/>
              <a:t>Oficina Regional Sudamericana de la OACI</a:t>
            </a:r>
            <a:endParaRPr lang="es-PE" sz="1600" b="1" dirty="0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 dirty="0"/>
          </a:p>
        </p:txBody>
      </p:sp>
      <p:graphicFrame>
        <p:nvGraphicFramePr>
          <p:cNvPr id="30721" name="Object 1"/>
          <p:cNvGraphicFramePr>
            <a:graphicFrameLocks noChangeAspect="1"/>
          </p:cNvGraphicFramePr>
          <p:nvPr/>
        </p:nvGraphicFramePr>
        <p:xfrm>
          <a:off x="2571736" y="357181"/>
          <a:ext cx="5400675" cy="2000249"/>
        </p:xfrm>
        <a:graphic>
          <a:graphicData uri="http://schemas.openxmlformats.org/presentationml/2006/ole">
            <p:oleObj spid="_x0000_s30721" r:id="rId4" imgW="9586440" imgH="3804480" progId="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785918" y="3143248"/>
            <a:ext cx="69294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chemeClr val="bg1"/>
                </a:solidFill>
              </a:rPr>
              <a:t>Curso sobre el Programa de intercambio de datos de inspecciones de seguridad en rampa (IDISR)</a:t>
            </a:r>
          </a:p>
          <a:p>
            <a:pPr algn="ctr"/>
            <a:endParaRPr lang="es-ES_tradnl" sz="2000" b="1" dirty="0" smtClean="0">
              <a:solidFill>
                <a:schemeClr val="bg1"/>
              </a:solidFill>
            </a:endParaRPr>
          </a:p>
          <a:p>
            <a:pPr algn="ctr"/>
            <a:r>
              <a:rPr lang="es-ES_tradnl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s-PE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ó</a:t>
            </a:r>
            <a:r>
              <a:rPr lang="es-ES_tradnl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dulo</a:t>
            </a:r>
            <a:r>
              <a:rPr lang="es-ES_tradnl" sz="2000" b="1" dirty="0" smtClean="0">
                <a:solidFill>
                  <a:schemeClr val="bg1"/>
                </a:solidFill>
              </a:rPr>
              <a:t> 5 – Descripción de los ítems que son evaluados en las inspecciones en rampa </a:t>
            </a:r>
          </a:p>
          <a:p>
            <a:pPr algn="ctr"/>
            <a:r>
              <a:rPr lang="es-ES_tradnl" sz="2000" b="1" dirty="0" smtClean="0">
                <a:solidFill>
                  <a:schemeClr val="bg1"/>
                </a:solidFill>
              </a:rPr>
              <a:t>(Parte II)</a:t>
            </a:r>
            <a:endParaRPr lang="es-MX" sz="2000" b="1" dirty="0" smtClean="0">
              <a:solidFill>
                <a:schemeClr val="bg1"/>
              </a:solidFill>
            </a:endParaRPr>
          </a:p>
          <a:p>
            <a:pPr algn="ctr"/>
            <a:endParaRPr lang="es-MX" sz="2000" b="1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s-MX" sz="20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/>
            </a:r>
            <a:br>
              <a:rPr lang="es-MX" sz="20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1" name="Picture 26" descr="pilote_et_chef_de_cabine_a_la_descente_avion_roissy"/>
          <p:cNvPicPr>
            <a:picLocks noChangeAspect="1" noChangeArrowheads="1"/>
          </p:cNvPicPr>
          <p:nvPr/>
        </p:nvPicPr>
        <p:blipFill>
          <a:blip r:embed="rId5" cstate="print"/>
          <a:srcRect b="4144"/>
          <a:stretch>
            <a:fillRect/>
          </a:stretch>
        </p:blipFill>
        <p:spPr bwMode="auto">
          <a:xfrm>
            <a:off x="142844" y="1357298"/>
            <a:ext cx="1500198" cy="1076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4" descr="Boeing 747-422 aircraft pictur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142852"/>
            <a:ext cx="1428760" cy="1073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5"/>
          <p:cNvPicPr>
            <a:picLocks noChangeAspect="1" noChangeArrowheads="1"/>
          </p:cNvPicPr>
          <p:nvPr/>
        </p:nvPicPr>
        <p:blipFill>
          <a:blip r:embed="rId7" cstate="print">
            <a:lum bright="18000" contrast="6000"/>
          </a:blip>
          <a:srcRect/>
          <a:stretch>
            <a:fillRect/>
          </a:stretch>
        </p:blipFill>
        <p:spPr bwMode="auto">
          <a:xfrm>
            <a:off x="142844" y="2571744"/>
            <a:ext cx="1500198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3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4" y="3643314"/>
            <a:ext cx="1500198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1" descr="DSC0026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44" y="4857760"/>
            <a:ext cx="1500198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2"/>
          <p:cNvSpPr txBox="1"/>
          <p:nvPr/>
        </p:nvSpPr>
        <p:spPr>
          <a:xfrm>
            <a:off x="0" y="6201811"/>
            <a:ext cx="22145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PE" sz="1600" b="1" dirty="0" smtClean="0">
                <a:solidFill>
                  <a:schemeClr val="bg1"/>
                </a:solidFill>
              </a:rPr>
              <a:t>01 al 05 de agosto 2011</a:t>
            </a:r>
            <a:endParaRPr lang="es-PE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Slide 5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4250" y="831850"/>
            <a:ext cx="7175500" cy="51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3" descr="Slide 5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4563" y="895350"/>
            <a:ext cx="7254875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31130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thaiDist" eaLnBrk="1" hangingPunct="1">
              <a:lnSpc>
                <a:spcPct val="80000"/>
              </a:lnSpc>
              <a:buFontTx/>
              <a:buNone/>
            </a:pPr>
            <a:r>
              <a:rPr lang="en-AU" sz="2000" b="1" dirty="0" smtClean="0">
                <a:latin typeface="Arial" pitchFamily="34" charset="0"/>
                <a:cs typeface="Arial" pitchFamily="34" charset="0"/>
              </a:rPr>
              <a:t>B3. </a:t>
            </a:r>
            <a:r>
              <a:rPr lang="en-AU" sz="2000" b="1" u="sng" dirty="0" smtClean="0">
                <a:latin typeface="Arial" pitchFamily="34" charset="0"/>
                <a:cs typeface="Arial" pitchFamily="34" charset="0"/>
              </a:rPr>
              <a:t>First Aid kit/Emergency Medical kit</a:t>
            </a:r>
          </a:p>
          <a:p>
            <a:pPr algn="thaiDist" eaLnBrk="1" hangingPunct="1">
              <a:lnSpc>
                <a:spcPct val="80000"/>
              </a:lnSpc>
              <a:buFont typeface="Wingdings" pitchFamily="2" charset="2"/>
              <a:buNone/>
            </a:pPr>
            <a:endParaRPr lang="en-AU" altLang="zh-CN" sz="2000" b="1" u="sng" dirty="0" smtClean="0"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algn="thaiDi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AU" altLang="zh-CN" sz="20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   	</a:t>
            </a:r>
            <a:r>
              <a:rPr lang="en-AU" altLang="zh-CN" sz="2000" u="sng" dirty="0" smtClean="0">
                <a:solidFill>
                  <a:srgbClr val="FF33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Instructions:</a:t>
            </a:r>
          </a:p>
          <a:p>
            <a:pPr algn="thaiDi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AU" altLang="zh-CN" sz="2000" dirty="0" smtClean="0">
                <a:solidFill>
                  <a:srgbClr val="000066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  	Check for presence, condition, location and expiry date if available.</a:t>
            </a:r>
          </a:p>
          <a:p>
            <a:pPr algn="thaiDi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AU" altLang="zh-CN" sz="2000" dirty="0" smtClean="0">
                <a:solidFill>
                  <a:srgbClr val="FF33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  	</a:t>
            </a:r>
            <a:r>
              <a:rPr lang="en-AU" altLang="zh-CN" sz="2000" u="sng" dirty="0" smtClean="0">
                <a:solidFill>
                  <a:srgbClr val="FF33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References:</a:t>
            </a:r>
          </a:p>
          <a:p>
            <a:pPr algn="thaiDi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AU" altLang="zh-CN" sz="20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   	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Annex 6, Part I, 6.2.2; and Part III, Section II, 4.2.2</a:t>
            </a:r>
          </a:p>
          <a:p>
            <a:pPr algn="thaiDi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AU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AU" sz="2000" u="sng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Seriousness:</a:t>
            </a:r>
          </a:p>
          <a:p>
            <a:pPr algn="thaiDi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AU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AU" sz="2000" b="1" dirty="0" smtClean="0">
                <a:latin typeface="Arial" pitchFamily="34" charset="0"/>
                <a:cs typeface="Arial" pitchFamily="34" charset="0"/>
              </a:rPr>
              <a:t>Minor: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 Expired / Incomplete / Not at the indicated location</a:t>
            </a:r>
          </a:p>
          <a:p>
            <a:pPr algn="thaiDi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AU" sz="2000" b="1" dirty="0" smtClean="0">
                <a:latin typeface="Arial" pitchFamily="34" charset="0"/>
                <a:cs typeface="Arial" pitchFamily="34" charset="0"/>
              </a:rPr>
              <a:t>	Major: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 Not available</a:t>
            </a:r>
          </a:p>
          <a:p>
            <a:pPr algn="thaiDist" eaLnBrk="1" hangingPunct="1">
              <a:lnSpc>
                <a:spcPct val="80000"/>
              </a:lnSpc>
              <a:buFont typeface="Wingdings" pitchFamily="2" charset="2"/>
              <a:buNone/>
            </a:pPr>
            <a:endParaRPr lang="en-AU" sz="2000" dirty="0" smtClean="0">
              <a:latin typeface="Arial" pitchFamily="34" charset="0"/>
              <a:cs typeface="Arial" pitchFamily="34" charset="0"/>
            </a:endParaRPr>
          </a:p>
          <a:p>
            <a:pPr algn="thaiDi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AU" sz="2000" dirty="0" smtClean="0">
                <a:latin typeface="Arial" pitchFamily="34" charset="0"/>
                <a:cs typeface="Arial" pitchFamily="34" charset="0"/>
              </a:rPr>
              <a:t>     </a:t>
            </a:r>
            <a:endParaRPr lang="th-TH" sz="2000" dirty="0" smtClean="0">
              <a:latin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57200" y="260648"/>
            <a:ext cx="82296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B - Cabin / Safety</a:t>
            </a:r>
            <a:endParaRPr lang="th-TH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3" descr="Slide 6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0763" y="895350"/>
            <a:ext cx="7102475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58938"/>
            <a:ext cx="8458200" cy="40735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thaiDist" eaLnBrk="1" hangingPunct="1">
              <a:buFontTx/>
              <a:buNone/>
            </a:pPr>
            <a:r>
              <a:rPr lang="en-AU" sz="2000" b="1" dirty="0" smtClean="0">
                <a:latin typeface="Arial" pitchFamily="34" charset="0"/>
                <a:cs typeface="Arial" pitchFamily="34" charset="0"/>
              </a:rPr>
              <a:t>B4. </a:t>
            </a:r>
            <a:r>
              <a:rPr lang="en-AU" sz="2000" b="1" u="sng" dirty="0" smtClean="0">
                <a:latin typeface="Arial" pitchFamily="34" charset="0"/>
                <a:cs typeface="Arial" pitchFamily="34" charset="0"/>
              </a:rPr>
              <a:t>Portable fire extinguishers</a:t>
            </a:r>
          </a:p>
          <a:p>
            <a:pPr algn="thaiDist" eaLnBrk="1" hangingPunct="1">
              <a:buFontTx/>
              <a:buNone/>
            </a:pPr>
            <a:endParaRPr lang="en-AU" altLang="zh-CN" sz="900" b="1" u="sng" dirty="0" smtClean="0"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algn="thaiDist" eaLnBrk="1" hangingPunct="1">
              <a:buFont typeface="Wingdings" pitchFamily="2" charset="2"/>
              <a:buNone/>
            </a:pPr>
            <a:r>
              <a:rPr lang="en-AU" altLang="zh-CN" sz="2000" dirty="0" smtClean="0">
                <a:solidFill>
                  <a:srgbClr val="FF33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 	</a:t>
            </a:r>
            <a:r>
              <a:rPr lang="en-AU" altLang="zh-CN" sz="2000" u="sng" dirty="0" smtClean="0">
                <a:solidFill>
                  <a:srgbClr val="FF33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Instructions:</a:t>
            </a:r>
          </a:p>
          <a:p>
            <a:pPr algn="thaiDist" eaLnBrk="1" hangingPunct="1">
              <a:buFont typeface="Wingdings" pitchFamily="2" charset="2"/>
              <a:buNone/>
            </a:pPr>
            <a:r>
              <a:rPr lang="en-AU" altLang="zh-CN" sz="2000" dirty="0" smtClean="0">
                <a:solidFill>
                  <a:srgbClr val="000066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  	Check for presence, number, condition and expiry date if available.</a:t>
            </a:r>
          </a:p>
          <a:p>
            <a:pPr algn="thaiDist" eaLnBrk="1" hangingPunct="1">
              <a:buFont typeface="Wingdings" pitchFamily="2" charset="2"/>
              <a:buNone/>
            </a:pPr>
            <a:r>
              <a:rPr lang="en-AU" altLang="zh-CN" sz="2000" dirty="0" smtClean="0">
                <a:solidFill>
                  <a:srgbClr val="FF33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  	</a:t>
            </a:r>
            <a:r>
              <a:rPr lang="en-AU" altLang="zh-CN" sz="2000" u="sng" dirty="0" smtClean="0">
                <a:solidFill>
                  <a:srgbClr val="FF33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References:</a:t>
            </a:r>
          </a:p>
          <a:p>
            <a:pPr algn="thaiDist" eaLnBrk="1" hangingPunct="1">
              <a:buFont typeface="Wingdings" pitchFamily="2" charset="2"/>
              <a:buNone/>
            </a:pPr>
            <a:r>
              <a:rPr lang="en-AU" sz="2000" dirty="0" smtClean="0">
                <a:latin typeface="Arial" pitchFamily="34" charset="0"/>
                <a:cs typeface="Arial" pitchFamily="34" charset="0"/>
              </a:rPr>
              <a:t>   	Annex 6, Part I, 6.2.2; and Part III, Section II, 4.2.2</a:t>
            </a:r>
          </a:p>
          <a:p>
            <a:pPr algn="thaiDist" eaLnBrk="1" hangingPunct="1">
              <a:buFont typeface="Wingdings" pitchFamily="2" charset="2"/>
              <a:buNone/>
            </a:pPr>
            <a:r>
              <a:rPr lang="en-AU" sz="20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AU" sz="2000" u="sng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Seriousness:</a:t>
            </a:r>
          </a:p>
          <a:p>
            <a:pPr algn="thaiDist" eaLnBrk="1" hangingPunct="1">
              <a:buFont typeface="Wingdings" pitchFamily="2" charset="2"/>
              <a:buNone/>
            </a:pPr>
            <a:r>
              <a:rPr lang="en-AU" sz="2000" b="1" dirty="0" smtClean="0">
                <a:latin typeface="Arial" pitchFamily="34" charset="0"/>
                <a:cs typeface="Arial" pitchFamily="34" charset="0"/>
              </a:rPr>
              <a:t>     Minor: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 Not directly accessible</a:t>
            </a:r>
          </a:p>
          <a:p>
            <a:pPr algn="thaiDist" eaLnBrk="1" hangingPunct="1">
              <a:buFont typeface="Wingdings" pitchFamily="2" charset="2"/>
              <a:buNone/>
            </a:pPr>
            <a:r>
              <a:rPr lang="en-AU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AU" sz="2000" b="1" dirty="0" smtClean="0">
                <a:latin typeface="Arial" pitchFamily="34" charset="0"/>
                <a:cs typeface="Arial" pitchFamily="34" charset="0"/>
              </a:rPr>
              <a:t>Significant: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 Expired / Not correctly secured</a:t>
            </a:r>
          </a:p>
          <a:p>
            <a:pPr algn="thaiDist" eaLnBrk="1" hangingPunct="1">
              <a:buFont typeface="Wingdings" pitchFamily="2" charset="2"/>
              <a:buNone/>
            </a:pPr>
            <a:r>
              <a:rPr lang="en-AU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AU" sz="2000" b="1" dirty="0" smtClean="0">
                <a:latin typeface="Arial" pitchFamily="34" charset="0"/>
                <a:cs typeface="Arial" pitchFamily="34" charset="0"/>
              </a:rPr>
              <a:t>Major: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 Empty, Significantly low pressure or missing or not serviceable</a:t>
            </a:r>
            <a:endParaRPr lang="th-TH" sz="2000" dirty="0" smtClean="0">
              <a:latin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57200" y="260648"/>
            <a:ext cx="82296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B - Cabin / Safety</a:t>
            </a:r>
            <a:endParaRPr lang="th-TH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G:\OACI\IDISR\IDISR 2011\Fotos Modulo 5\IMG_64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692696"/>
            <a:ext cx="7104789" cy="53285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39814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AU" sz="2000" b="1" dirty="0" smtClean="0">
                <a:latin typeface="Arial" pitchFamily="34" charset="0"/>
                <a:cs typeface="Arial" pitchFamily="34" charset="0"/>
              </a:rPr>
              <a:t>B5. </a:t>
            </a:r>
            <a:r>
              <a:rPr lang="en-AU" sz="2000" b="1" u="sng" dirty="0" smtClean="0">
                <a:latin typeface="Arial" pitchFamily="34" charset="0"/>
                <a:cs typeface="Arial" pitchFamily="34" charset="0"/>
              </a:rPr>
              <a:t>Life jackets/Flotation device</a:t>
            </a:r>
          </a:p>
          <a:p>
            <a:pPr eaLnBrk="1" hangingPunct="1">
              <a:buFontTx/>
              <a:buNone/>
            </a:pPr>
            <a:endParaRPr lang="en-AU" altLang="zh-CN" sz="900" b="1" u="sng" dirty="0" smtClean="0"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AU" altLang="zh-CN" sz="2000" dirty="0" smtClean="0">
                <a:solidFill>
                  <a:srgbClr val="FF33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  </a:t>
            </a:r>
            <a:r>
              <a:rPr lang="en-AU" altLang="zh-CN" sz="2000" u="sng" dirty="0" smtClean="0">
                <a:solidFill>
                  <a:srgbClr val="FF33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Instructions:</a:t>
            </a:r>
          </a:p>
          <a:p>
            <a:pPr eaLnBrk="1" hangingPunct="1">
              <a:buFont typeface="Wingdings" pitchFamily="2" charset="2"/>
              <a:buNone/>
            </a:pPr>
            <a:r>
              <a:rPr lang="en-AU" altLang="zh-CN" sz="2000" dirty="0" smtClean="0">
                <a:solidFill>
                  <a:srgbClr val="000066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  Check for presence, condition and expiry date as applicable.</a:t>
            </a:r>
          </a:p>
          <a:p>
            <a:pPr eaLnBrk="1" hangingPunct="1">
              <a:buFont typeface="Wingdings" pitchFamily="2" charset="2"/>
              <a:buNone/>
            </a:pPr>
            <a:r>
              <a:rPr lang="en-AU" altLang="zh-CN" sz="2000" dirty="0" smtClean="0">
                <a:solidFill>
                  <a:srgbClr val="FF33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  </a:t>
            </a:r>
            <a:r>
              <a:rPr lang="en-AU" altLang="zh-CN" sz="2000" u="sng" dirty="0" smtClean="0">
                <a:solidFill>
                  <a:srgbClr val="FF33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References:</a:t>
            </a:r>
            <a:endParaRPr lang="en-AU" altLang="zh-CN" sz="2000" dirty="0" smtClean="0">
              <a:solidFill>
                <a:srgbClr val="FF33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AU" sz="2000" dirty="0" smtClean="0">
                <a:latin typeface="Arial" pitchFamily="34" charset="0"/>
                <a:cs typeface="Arial" pitchFamily="34" charset="0"/>
              </a:rPr>
              <a:t>   Annex 6</a:t>
            </a:r>
            <a:r>
              <a:rPr lang="en-AU" altLang="zh-CN" sz="20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, Part I, 6.5; 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and Part III, Section II, 4.5</a:t>
            </a:r>
            <a:endParaRPr lang="en-US" altLang="zh-CN" sz="2000" dirty="0" smtClean="0"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zh-CN" sz="20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   </a:t>
            </a:r>
            <a:r>
              <a:rPr lang="en-US" altLang="zh-CN" sz="2000" u="sng" dirty="0" smtClean="0">
                <a:solidFill>
                  <a:srgbClr val="FF33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Seriousness: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CN" sz="20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   </a:t>
            </a:r>
            <a:r>
              <a:rPr lang="en-US" altLang="zh-CN" sz="2000" b="1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Minor:</a:t>
            </a:r>
            <a:r>
              <a:rPr lang="en-US" altLang="zh-CN" sz="20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 Not directly accessible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CN" sz="2000" b="1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   Significant:</a:t>
            </a:r>
            <a:r>
              <a:rPr lang="en-US" altLang="zh-CN" sz="20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 Expired, as applicable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CN" sz="20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   </a:t>
            </a:r>
            <a:r>
              <a:rPr lang="en-US" altLang="zh-CN" sz="2000" b="1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Major:</a:t>
            </a:r>
            <a:r>
              <a:rPr lang="en-US" altLang="zh-CN" sz="20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 Not available for each person to be carried</a:t>
            </a:r>
            <a:endParaRPr lang="en-AU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th-TH" sz="2000" dirty="0" smtClean="0">
              <a:latin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57200" y="260648"/>
            <a:ext cx="82296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B - Cabin / Safety</a:t>
            </a:r>
            <a:endParaRPr lang="th-TH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G:\OACI\IDISR\IDISR 2011\Fotos Modulo 5\IMG_64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575400" y="1026679"/>
            <a:ext cx="6256177" cy="469213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71600"/>
            <a:ext cx="8458200" cy="46497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AU" sz="2000" b="1" dirty="0" smtClean="0">
                <a:latin typeface="Arial" pitchFamily="34" charset="0"/>
                <a:cs typeface="Arial" pitchFamily="34" charset="0"/>
              </a:rPr>
              <a:t>B6. </a:t>
            </a:r>
            <a:r>
              <a:rPr lang="en-AU" sz="2000" b="1" u="sng" dirty="0" smtClean="0">
                <a:latin typeface="Arial" pitchFamily="34" charset="0"/>
                <a:cs typeface="Arial" pitchFamily="34" charset="0"/>
              </a:rPr>
              <a:t>Seat belts</a:t>
            </a:r>
          </a:p>
          <a:p>
            <a:pPr eaLnBrk="1" hangingPunct="1">
              <a:buFontTx/>
              <a:buNone/>
            </a:pPr>
            <a:endParaRPr lang="en-AU" altLang="zh-CN" sz="800" b="1" u="sng" dirty="0" smtClean="0"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AU" altLang="zh-CN" sz="2000" dirty="0" smtClean="0">
                <a:solidFill>
                  <a:srgbClr val="FF33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  	</a:t>
            </a:r>
            <a:r>
              <a:rPr lang="en-AU" altLang="zh-CN" sz="2000" u="sng" dirty="0" smtClean="0">
                <a:solidFill>
                  <a:srgbClr val="FF33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Instructions:</a:t>
            </a:r>
          </a:p>
          <a:p>
            <a:pPr eaLnBrk="1" hangingPunct="1">
              <a:buFont typeface="Wingdings" pitchFamily="2" charset="2"/>
              <a:buNone/>
            </a:pPr>
            <a:r>
              <a:rPr lang="en-AU" altLang="zh-CN" sz="2000" dirty="0" smtClean="0">
                <a:solidFill>
                  <a:srgbClr val="000066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  	Check for presence and condition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AU" altLang="zh-CN" sz="2000" dirty="0" smtClean="0">
                <a:solidFill>
                  <a:srgbClr val="FF33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 	</a:t>
            </a:r>
            <a:r>
              <a:rPr lang="en-AU" altLang="zh-CN" sz="2000" u="sng" dirty="0" smtClean="0">
                <a:solidFill>
                  <a:srgbClr val="FF33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References:</a:t>
            </a:r>
          </a:p>
          <a:p>
            <a:pPr eaLnBrk="1" hangingPunct="1">
              <a:buFont typeface="Wingdings" pitchFamily="2" charset="2"/>
              <a:buNone/>
            </a:pPr>
            <a:r>
              <a:rPr lang="en-AU" altLang="zh-CN" sz="20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  	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Annex 6, Part I, 6.2.2; </a:t>
            </a:r>
            <a:r>
              <a:rPr lang="en-AU" sz="1800" dirty="0" smtClean="0">
                <a:latin typeface="Arial" pitchFamily="34" charset="0"/>
                <a:cs typeface="Arial" pitchFamily="34" charset="0"/>
              </a:rPr>
              <a:t>and Part III, Section II, 4.2.2</a:t>
            </a:r>
            <a:endParaRPr lang="th-TH" sz="2000" dirty="0" smtClean="0">
              <a:latin typeface="Arial" pitchFamily="34" charset="0"/>
              <a:cs typeface="Angsana New" pitchFamily="18" charset="-34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h-TH" sz="2000" dirty="0" smtClean="0">
                <a:latin typeface="Arial" pitchFamily="34" charset="0"/>
                <a:cs typeface="Angsana New" pitchFamily="18" charset="-34"/>
              </a:rPr>
              <a:t>	</a:t>
            </a:r>
            <a:r>
              <a:rPr lang="en-US" sz="2000" u="sng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Seriousness:</a:t>
            </a:r>
            <a:endParaRPr lang="th-TH" sz="2000" u="sng" dirty="0" smtClean="0">
              <a:solidFill>
                <a:srgbClr val="FF3300"/>
              </a:solidFill>
              <a:latin typeface="Arial" pitchFamily="34" charset="0"/>
              <a:cs typeface="Angsana New" pitchFamily="18" charset="-34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h-TH" sz="2000" dirty="0" smtClean="0">
                <a:latin typeface="Arial" pitchFamily="34" charset="0"/>
                <a:cs typeface="Angsana New" pitchFamily="18" charset="-34"/>
              </a:rPr>
              <a:t>	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Minor: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Strap worn or buckle worn out or damaged / Not available or serviceable for all passenger seats and aircraft dispatched in accordance with MEL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Significant: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Not available or serviceable for all passenger seats and aircraft not dispatched in accordance with MEL</a:t>
            </a:r>
            <a:endParaRPr lang="th-TH" sz="2000" dirty="0" smtClean="0">
              <a:latin typeface="Arial" pitchFamily="34" charset="0"/>
              <a:cs typeface="Angsana New" pitchFamily="18" charset="-34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h-TH" sz="2000" b="1" dirty="0" smtClean="0">
                <a:latin typeface="Arial" pitchFamily="34" charset="0"/>
                <a:cs typeface="Angsana New" pitchFamily="18" charset="-34"/>
              </a:rPr>
              <a:t>	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Major: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Not available or not serviceable for any passenger</a:t>
            </a:r>
            <a:endParaRPr lang="th-TH" sz="2000" dirty="0" smtClean="0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60420" name="Rectangle 2"/>
          <p:cNvSpPr>
            <a:spLocks noChangeArrowheads="1"/>
          </p:cNvSpPr>
          <p:nvPr/>
        </p:nvSpPr>
        <p:spPr bwMode="auto">
          <a:xfrm>
            <a:off x="457200" y="260648"/>
            <a:ext cx="82296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B - Cabin / Safety</a:t>
            </a:r>
            <a:endParaRPr lang="th-TH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G:\OACI\IDISR\IDISR 2011\Fotos Modulo 5\IMG_64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620688"/>
            <a:ext cx="7380312" cy="553523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57200" y="260648"/>
            <a:ext cx="82296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B - Cabin / Safety</a:t>
            </a:r>
            <a:endParaRPr lang="th-TH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5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643050"/>
            <a:ext cx="821537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7786710" y="1571612"/>
            <a:ext cx="107157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84784"/>
            <a:ext cx="8382000" cy="4429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thaiDist" eaLnBrk="1" hangingPunct="1">
              <a:lnSpc>
                <a:spcPct val="80000"/>
              </a:lnSpc>
              <a:buFontTx/>
              <a:buNone/>
            </a:pPr>
            <a:r>
              <a:rPr lang="en-AU" sz="2000" b="1" dirty="0" smtClean="0">
                <a:latin typeface="Arial" pitchFamily="34" charset="0"/>
                <a:cs typeface="Arial" pitchFamily="34" charset="0"/>
              </a:rPr>
              <a:t>B7. </a:t>
            </a:r>
            <a:r>
              <a:rPr lang="en-AU" sz="2000" b="1" u="sng" dirty="0" smtClean="0">
                <a:latin typeface="Arial" pitchFamily="34" charset="0"/>
                <a:cs typeface="Arial" pitchFamily="34" charset="0"/>
              </a:rPr>
              <a:t>Emergency exit lighting and marking, emergency flashlights</a:t>
            </a:r>
          </a:p>
          <a:p>
            <a:pPr algn="thaiDist" eaLnBrk="1" hangingPunct="1">
              <a:lnSpc>
                <a:spcPct val="80000"/>
              </a:lnSpc>
              <a:buFontTx/>
              <a:buNone/>
            </a:pPr>
            <a:endParaRPr lang="en-AU" altLang="zh-CN" sz="800" b="1" u="sng" dirty="0" smtClean="0"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algn="thaiDi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AU" altLang="zh-CN" sz="2000" dirty="0" smtClean="0">
                <a:solidFill>
                  <a:srgbClr val="FF33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  	</a:t>
            </a:r>
            <a:r>
              <a:rPr lang="en-AU" altLang="zh-CN" sz="2000" u="sng" dirty="0" smtClean="0">
                <a:solidFill>
                  <a:srgbClr val="FF33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Instructions:</a:t>
            </a:r>
          </a:p>
          <a:p>
            <a:pPr algn="thaiDi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AU" altLang="zh-CN" sz="2000" dirty="0" smtClean="0">
                <a:solidFill>
                  <a:srgbClr val="000066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   	Check for presence of emergency exit signs, lighting and marking, and emergency flashlights </a:t>
            </a:r>
            <a:r>
              <a:rPr lang="es-PE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(one per cabin crew member). Where possible, check condition of floor path lighting / marking and of flashlights</a:t>
            </a:r>
            <a:r>
              <a:rPr lang="es-ES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AU" altLang="zh-CN" sz="2000" dirty="0" smtClean="0">
              <a:solidFill>
                <a:srgbClr val="000066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algn="thaiDi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AU" altLang="zh-CN" sz="2000" dirty="0" smtClean="0">
                <a:solidFill>
                  <a:srgbClr val="FF33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  	</a:t>
            </a:r>
            <a:r>
              <a:rPr lang="en-AU" altLang="zh-CN" sz="2000" u="sng" dirty="0" smtClean="0">
                <a:solidFill>
                  <a:srgbClr val="FF33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References:</a:t>
            </a:r>
          </a:p>
          <a:p>
            <a:pPr algn="thaiDi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AU" altLang="zh-CN" sz="20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   	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Annex 6, Part I, 6.10; Part III, Section II, 4.22.2; and Annex 8, Part III A, 4.1.7.3 and Part IIIB, D.6.3</a:t>
            </a:r>
          </a:p>
          <a:p>
            <a:pPr algn="thaiDi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AU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AU" sz="2000" u="sng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Seriousness:</a:t>
            </a:r>
          </a:p>
          <a:p>
            <a:pPr algn="thaiDi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AU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AU" sz="2000" b="1" dirty="0" smtClean="0">
                <a:latin typeface="Arial" pitchFamily="34" charset="0"/>
                <a:cs typeface="Arial" pitchFamily="34" charset="0"/>
              </a:rPr>
              <a:t>Significant: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 Some emergency exit signs out of order / Insufficient number of emergency flashlights / Emergency flashlights not correctly located / Emergency flashlight batteries weak or flat.</a:t>
            </a:r>
          </a:p>
          <a:p>
            <a:pPr algn="thaiDi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AU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AU" sz="2000" b="1" dirty="0" smtClean="0">
                <a:latin typeface="Arial" pitchFamily="34" charset="0"/>
                <a:cs typeface="Arial" pitchFamily="34" charset="0"/>
              </a:rPr>
              <a:t>Major: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 Emergency facilities defects not acceptable according to MEL provisions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0" y="260648"/>
            <a:ext cx="82296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B - Cabin / Safety</a:t>
            </a:r>
            <a:endParaRPr lang="th-TH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 descr="G:\OACI\IDISR\IDISR 2011\Fotos Modulo 5\IMG_64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096" y="576064"/>
            <a:ext cx="7452320" cy="55892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G:\OACI\IDISR\IDISR 2011\Fotos Modulo 5\IMG_65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746702"/>
            <a:ext cx="6912768" cy="51845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484313"/>
            <a:ext cx="8367712" cy="43926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thaiDist" eaLnBrk="1" hangingPunct="1">
              <a:lnSpc>
                <a:spcPct val="90000"/>
              </a:lnSpc>
              <a:buFontTx/>
              <a:buNone/>
            </a:pPr>
            <a:r>
              <a:rPr lang="en-AU" sz="2000" b="1" dirty="0" smtClean="0">
                <a:latin typeface="Arial" pitchFamily="34" charset="0"/>
                <a:cs typeface="Arial" pitchFamily="34" charset="0"/>
              </a:rPr>
              <a:t>B8. </a:t>
            </a:r>
            <a:r>
              <a:rPr lang="en-AU" sz="2000" b="1" u="sng" dirty="0" smtClean="0">
                <a:latin typeface="Arial" pitchFamily="34" charset="0"/>
                <a:cs typeface="Arial" pitchFamily="34" charset="0"/>
              </a:rPr>
              <a:t>Slides / Life Rafts </a:t>
            </a:r>
            <a:r>
              <a:rPr lang="en-AU" altLang="zh-CN" sz="2000" b="1" u="sng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and pyrotechnical distress signalling devices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     (as required)</a:t>
            </a:r>
            <a:endParaRPr lang="en-AU" altLang="zh-CN" sz="2000" dirty="0" smtClean="0"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algn="thaiDi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AU" altLang="zh-CN" sz="20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   	</a:t>
            </a:r>
            <a:r>
              <a:rPr lang="en-AU" altLang="zh-CN" sz="2000" u="sng" dirty="0" smtClean="0">
                <a:solidFill>
                  <a:srgbClr val="FF33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Instructions:</a:t>
            </a:r>
          </a:p>
          <a:p>
            <a:pPr algn="thaiDi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AU" altLang="zh-CN" sz="2000" dirty="0" smtClean="0">
                <a:solidFill>
                  <a:srgbClr val="000066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  	Check bottle pressure gauge, slide bar and slide expiration date; Check presence of life raft, when required.</a:t>
            </a:r>
          </a:p>
          <a:p>
            <a:pPr algn="thaiDi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AU" altLang="zh-CN" sz="2000" dirty="0" smtClean="0">
                <a:solidFill>
                  <a:srgbClr val="FF33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 	</a:t>
            </a:r>
            <a:r>
              <a:rPr lang="en-AU" altLang="zh-CN" sz="2000" u="sng" dirty="0" smtClean="0">
                <a:solidFill>
                  <a:srgbClr val="FF33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References:</a:t>
            </a:r>
          </a:p>
          <a:p>
            <a:pPr algn="thaiDi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AU" altLang="zh-CN" sz="2000" b="1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   	</a:t>
            </a:r>
            <a:r>
              <a:rPr lang="en-AU" altLang="zh-CN" sz="20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Annex 6, Part I, 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6.5 and 6.6; </a:t>
            </a:r>
            <a:r>
              <a:rPr lang="es-PE" sz="2000" dirty="0" smtClean="0">
                <a:latin typeface="Arial" pitchFamily="34" charset="0"/>
                <a:cs typeface="Arial" pitchFamily="34" charset="0"/>
              </a:rPr>
              <a:t>Part III, Section II, 4.5 and 4.6; 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Annex 8   Part III A, 4.1.7 (and Part IIIB, D.6.2 to D.6.4)</a:t>
            </a:r>
          </a:p>
          <a:p>
            <a:pPr algn="thaiDi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AU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AU" sz="2000" u="sng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Seriousness:</a:t>
            </a:r>
          </a:p>
          <a:p>
            <a:pPr algn="thaiDi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AU" sz="2000" b="1" dirty="0" smtClean="0">
                <a:latin typeface="Arial" pitchFamily="34" charset="0"/>
                <a:cs typeface="Arial" pitchFamily="34" charset="0"/>
              </a:rPr>
              <a:t>	Minor: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 Not in specified location, as established by the State of the Operator</a:t>
            </a:r>
          </a:p>
          <a:p>
            <a:pPr algn="thaiDi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AU" sz="2000" b="1" dirty="0" smtClean="0">
                <a:latin typeface="Arial" pitchFamily="34" charset="0"/>
                <a:cs typeface="Arial" pitchFamily="34" charset="0"/>
              </a:rPr>
              <a:t>	Significant: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 Incorrectly installed</a:t>
            </a:r>
          </a:p>
          <a:p>
            <a:pPr algn="thaiDi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AU" sz="2000" b="1" dirty="0" smtClean="0">
                <a:latin typeface="Arial" pitchFamily="34" charset="0"/>
                <a:cs typeface="Arial" pitchFamily="34" charset="0"/>
              </a:rPr>
              <a:t>	Major: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 Insufficient number / Not serviceable	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0" y="260648"/>
            <a:ext cx="82296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B - Cabin / Safety</a:t>
            </a:r>
            <a:endParaRPr lang="th-TH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Slide 6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4250" y="871538"/>
            <a:ext cx="71755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6" name="Picture 2" descr="G:\OACI\IDISR\IDISR 2011\Fotos Modulo 5\IMG_6529.JPG"/>
          <p:cNvPicPr>
            <a:picLocks noChangeAspect="1" noChangeArrowheads="1"/>
          </p:cNvPicPr>
          <p:nvPr/>
        </p:nvPicPr>
        <p:blipFill>
          <a:blip r:embed="rId4" cstate="print"/>
          <a:srcRect l="15632" b="15003"/>
          <a:stretch>
            <a:fillRect/>
          </a:stretch>
        </p:blipFill>
        <p:spPr bwMode="auto">
          <a:xfrm>
            <a:off x="971600" y="4603914"/>
            <a:ext cx="1800200" cy="1360224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1447801"/>
            <a:ext cx="8534400" cy="45014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B9. </a:t>
            </a:r>
            <a:r>
              <a:rPr kumimoji="0" lang="en-AU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Oxygen Supply</a:t>
            </a: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(Cabin crew &amp; Passengers</a:t>
            </a:r>
            <a:r>
              <a:rPr kumimoji="0" lang="en-AU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)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endParaRPr kumimoji="0" lang="en-AU" altLang="zh-CN" sz="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   	</a:t>
            </a:r>
            <a:r>
              <a:rPr kumimoji="0" lang="en-AU" altLang="zh-CN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Instructions: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   	</a:t>
            </a:r>
            <a:r>
              <a:rPr kumimoji="0" lang="en-AU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Check for presence and condition where applicable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   	</a:t>
            </a:r>
            <a:r>
              <a:rPr kumimoji="0" lang="en-AU" altLang="zh-CN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References: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  	</a:t>
            </a:r>
            <a:r>
              <a:rPr kumimoji="0" lang="en-AU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Annex 6, Part I, 4.3.8 and 6.7; </a:t>
            </a:r>
            <a:r>
              <a:rPr kumimoji="0" lang="es-PE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and Part III, Section II, 2.3.8 and 4.8 and Section III, 2.9 and 4.5.</a:t>
            </a:r>
            <a:r>
              <a:rPr kumimoji="0" lang="es-E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endParaRPr kumimoji="0" lang="th-TH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ngsana New" pitchFamily="18" charset="-34"/>
            </a:endParaRP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th-TH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ngsana New" pitchFamily="18" charset="-34"/>
              </a:rPr>
              <a:t>	</a:t>
            </a:r>
            <a:r>
              <a:rPr kumimoji="0" lang="en-US" altLang="zh-CN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Seriousness:</a:t>
            </a:r>
            <a:endParaRPr kumimoji="0" lang="th-TH" altLang="zh-CN" sz="2000" b="0" i="0" u="sng" strike="noStrike" kern="120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ngsana New" pitchFamily="18" charset="-34"/>
            </a:endParaRP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th-TH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ngsana New" pitchFamily="18" charset="-34"/>
              </a:rPr>
              <a:t>	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Minor: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 Insufficient quantity of oxygen or insufficient quantity of masks for passengers and crew members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Significant: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 Insufficient quantity of oxygen or in sufficient quantity of masks for passengers and crew members, and flight performed above level 250</a:t>
            </a:r>
            <a:endParaRPr kumimoji="0" lang="th-TH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57200" y="260648"/>
            <a:ext cx="82296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B - Cabin / Safety</a:t>
            </a:r>
            <a:endParaRPr lang="th-TH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 descr="oxygen_mask_cropp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25538"/>
            <a:ext cx="7315200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0" y="260648"/>
            <a:ext cx="82296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B - Cabin / Safety</a:t>
            </a:r>
            <a:endParaRPr lang="th-TH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81000" y="1739900"/>
            <a:ext cx="8305800" cy="4065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thaiDist" defTabSz="914400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B10. </a:t>
            </a:r>
            <a:r>
              <a:rPr kumimoji="0" lang="en-AU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Emergency Briefing Cards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endParaRPr kumimoji="0" lang="en-AU" altLang="zh-CN" sz="8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319088" marR="0" lvl="0" indent="-319088" algn="thaiDist" defTabSz="914400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   	</a:t>
            </a:r>
            <a:r>
              <a:rPr kumimoji="0" lang="en-AU" altLang="zh-CN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Instructions: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   	Check for presence and accuracy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  	</a:t>
            </a:r>
            <a:r>
              <a:rPr kumimoji="0" lang="en-AU" altLang="zh-CN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References: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  	</a:t>
            </a: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Annex 6, Part I 4.2.11.1 and 6.2.2; 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AU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Seriousness: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Minor:</a:t>
            </a: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Not enough emergency briefing cards for all passengers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Significant:</a:t>
            </a: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Briefing cards from another aircraft or from obviously different versions / Some information missing or incorrect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Major:</a:t>
            </a: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No emergency briefing cards on board</a:t>
            </a:r>
            <a:endParaRPr kumimoji="0" lang="th-TH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09800" y="1752600"/>
            <a:ext cx="4267200" cy="536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th-TH" smtClean="0"/>
          </a:p>
        </p:txBody>
      </p:sp>
      <p:pic>
        <p:nvPicPr>
          <p:cNvPr id="67587" name="Picture 6" descr="Slide 7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139825"/>
            <a:ext cx="71755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0" y="260648"/>
            <a:ext cx="82296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B - Cabin / Safety</a:t>
            </a:r>
            <a:endParaRPr lang="th-TH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95536" y="2204864"/>
            <a:ext cx="8291264" cy="31688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thaiDist" defTabSz="914400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B11. </a:t>
            </a:r>
            <a:r>
              <a:rPr kumimoji="0" lang="en-AU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Cabin crew members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endParaRPr kumimoji="0" lang="en-AU" altLang="zh-CN" sz="8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319088" marR="0" lvl="0" indent="-319088" algn="thaiDist" defTabSz="914400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   	</a:t>
            </a:r>
            <a:r>
              <a:rPr kumimoji="0" lang="en-AU" altLang="zh-CN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Instructions: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   	Check for presence and accuracy.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  	</a:t>
            </a:r>
            <a:r>
              <a:rPr kumimoji="0" lang="en-AU" altLang="zh-CN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References: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     </a:t>
            </a: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Annex 6, Part I, 12.1; </a:t>
            </a:r>
            <a:r>
              <a:rPr kumimoji="0" lang="es-P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and Part III, Section II, 10.1</a:t>
            </a:r>
            <a:endParaRPr kumimoji="0" lang="th-TH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ngsana New" pitchFamily="18" charset="-34"/>
            </a:endParaRPr>
          </a:p>
          <a:p>
            <a:pPr marL="319088" marR="0" lvl="0" indent="-319088" algn="thaiDist" defTabSz="914400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ngsana New" pitchFamily="18" charset="-34"/>
              </a:rPr>
              <a:t>	</a:t>
            </a: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Seriousness: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Significant: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Cabin crew members not in specified location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Major: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Insufficient number of cabin crew members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305800" cy="36163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thaiDist" eaLnBrk="1" hangingPunct="1">
              <a:lnSpc>
                <a:spcPct val="90000"/>
              </a:lnSpc>
              <a:buFontTx/>
              <a:buNone/>
            </a:pPr>
            <a:r>
              <a:rPr lang="en-AU" sz="2000" b="1" dirty="0" smtClean="0">
                <a:latin typeface="Arial" pitchFamily="34" charset="0"/>
                <a:cs typeface="Arial" pitchFamily="34" charset="0"/>
              </a:rPr>
              <a:t>B1. </a:t>
            </a:r>
            <a:r>
              <a:rPr lang="en-AU" sz="2000" b="1" u="sng" dirty="0" smtClean="0">
                <a:latin typeface="Arial" pitchFamily="34" charset="0"/>
                <a:cs typeface="Arial" pitchFamily="34" charset="0"/>
              </a:rPr>
              <a:t>General Condition</a:t>
            </a:r>
          </a:p>
          <a:p>
            <a:pPr algn="thaiDist" eaLnBrk="1" hangingPunct="1">
              <a:lnSpc>
                <a:spcPct val="90000"/>
              </a:lnSpc>
              <a:buFontTx/>
              <a:buNone/>
            </a:pPr>
            <a:endParaRPr lang="en-AU" altLang="zh-CN" sz="800" b="1" u="sng" dirty="0" smtClean="0"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algn="thaiDi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AU" altLang="zh-CN" sz="2000" b="1" dirty="0" smtClean="0">
                <a:solidFill>
                  <a:srgbClr val="FF33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  	</a:t>
            </a:r>
            <a:r>
              <a:rPr lang="en-AU" altLang="zh-CN" sz="2000" u="sng" dirty="0" smtClean="0">
                <a:solidFill>
                  <a:srgbClr val="FF33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Instructions:</a:t>
            </a:r>
          </a:p>
          <a:p>
            <a:pPr algn="thaiDi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AU" altLang="zh-CN" sz="2000" b="1" dirty="0" smtClean="0">
                <a:solidFill>
                  <a:srgbClr val="000066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  	</a:t>
            </a:r>
            <a:r>
              <a:rPr lang="en-AU" altLang="zh-CN" sz="2000" dirty="0" smtClean="0">
                <a:solidFill>
                  <a:srgbClr val="000066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Check for cleanliness, tidiness and general condition.</a:t>
            </a:r>
          </a:p>
          <a:p>
            <a:pPr algn="thaiDi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AU" altLang="zh-CN" sz="2000" b="1" dirty="0" smtClean="0">
                <a:solidFill>
                  <a:srgbClr val="FF33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  	</a:t>
            </a:r>
            <a:r>
              <a:rPr lang="en-AU" altLang="zh-CN" sz="2000" u="sng" dirty="0" smtClean="0">
                <a:solidFill>
                  <a:srgbClr val="FF33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References:</a:t>
            </a:r>
          </a:p>
          <a:p>
            <a:pPr algn="thaiDi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AU" altLang="zh-CN" sz="20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  	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Annex 8, Part III, 8.3</a:t>
            </a:r>
          </a:p>
          <a:p>
            <a:pPr algn="thaiDi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AU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AU" sz="2000" u="sng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Seriousness:</a:t>
            </a:r>
          </a:p>
          <a:p>
            <a:pPr algn="thaiDi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AU" sz="2000" b="1" dirty="0" smtClean="0">
                <a:latin typeface="Arial" pitchFamily="34" charset="0"/>
                <a:cs typeface="Arial" pitchFamily="34" charset="0"/>
              </a:rPr>
              <a:t>	Minor: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 Dirty, untidy and in bad condition</a:t>
            </a:r>
          </a:p>
          <a:p>
            <a:pPr algn="thaiDi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AU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AU" sz="2000" b="1" dirty="0" smtClean="0">
                <a:latin typeface="Arial" pitchFamily="34" charset="0"/>
                <a:cs typeface="Arial" pitchFamily="34" charset="0"/>
              </a:rPr>
              <a:t>Significant: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 Loose carpet / Loose or damaged floor panel / Unserviceable seats (and not identified as such)</a:t>
            </a:r>
          </a:p>
          <a:p>
            <a:pPr algn="thaiDi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AU" sz="2000" dirty="0" smtClean="0">
                <a:latin typeface="Arial" pitchFamily="34" charset="0"/>
                <a:cs typeface="Arial" pitchFamily="34" charset="0"/>
              </a:rPr>
              <a:t>	</a:t>
            </a:r>
            <a:endParaRPr lang="th-TH" sz="2000" dirty="0" smtClean="0">
              <a:latin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57200" y="260648"/>
            <a:ext cx="82296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B - Cabin / Safety</a:t>
            </a:r>
            <a:endParaRPr lang="th-TH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5" descr="Cabin of Ilyushin Il-96-300 by Osdu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196975"/>
            <a:ext cx="7010400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0" y="260648"/>
            <a:ext cx="82296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B - Cabin / Safety</a:t>
            </a:r>
            <a:endParaRPr lang="th-TH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916113"/>
            <a:ext cx="8077200" cy="411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B12.  </a:t>
            </a:r>
            <a:r>
              <a:rPr kumimoji="0" lang="en-AU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Access to emergency exits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endParaRPr kumimoji="0" lang="en-AU" altLang="zh-CN" sz="8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   	</a:t>
            </a:r>
            <a:r>
              <a:rPr kumimoji="0" lang="en-AU" altLang="zh-CN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Instructions: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   	</a:t>
            </a:r>
            <a:r>
              <a:rPr kumimoji="0" lang="en-AU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Check that appropriate access to emergency exits is provided and that it is not impeded.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kumimoji="0" lang="en-AU" altLang="zh-CN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References: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   	</a:t>
            </a: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Annex 8</a:t>
            </a:r>
            <a:r>
              <a:rPr kumimoji="0" lang="en-AU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, Part IIIA, </a:t>
            </a: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4.1.7; (and Part III D.6.2 and D.6.3)</a:t>
            </a:r>
            <a:endParaRPr kumimoji="0" lang="th-TH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ngsana New" pitchFamily="18" charset="-34"/>
            </a:endParaRP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ngsana New" pitchFamily="18" charset="-34"/>
              </a:rPr>
              <a:t>	</a:t>
            </a: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Seriousness:</a:t>
            </a:r>
            <a:endParaRPr kumimoji="0" lang="th-TH" sz="2000" b="0" i="0" u="sng" strike="noStrike" kern="1200" cap="none" spc="0" normalizeH="0" baseline="0" noProof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itchFamily="34" charset="0"/>
              <a:cs typeface="Angsana New" pitchFamily="18" charset="-34"/>
            </a:endParaRP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Major: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Impeded by luggage or cargo, etc / Impeded by seats</a:t>
            </a:r>
            <a:endParaRPr kumimoji="0" lang="th-TH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G:\OACI\IDISR\IDISR 2011\Fotos Modulo 5\IMG_64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84684"/>
            <a:ext cx="7344816" cy="55086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0" y="260648"/>
            <a:ext cx="82296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B - Cabin / Safety</a:t>
            </a:r>
            <a:endParaRPr lang="th-TH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4800" y="1676400"/>
            <a:ext cx="8229600" cy="420087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B13. </a:t>
            </a:r>
            <a:r>
              <a:rPr kumimoji="0" lang="en-AU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Safety of cabin baggage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endParaRPr kumimoji="0" lang="en-AU" altLang="zh-CN" sz="8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   	</a:t>
            </a:r>
            <a:r>
              <a:rPr kumimoji="0" lang="en-AU" altLang="zh-CN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Instructions: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  	Check that the passengers do not carry oversized hand baggage for the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   	stowage capacity of the aircraft. Check proper stowage of cabin baggage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   	</a:t>
            </a:r>
            <a:r>
              <a:rPr kumimoji="0" lang="en-AU" altLang="zh-CN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References: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   	</a:t>
            </a: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Annex 6, Part I, 4.8; </a:t>
            </a:r>
            <a:r>
              <a:rPr kumimoji="0" lang="es-P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and Part III, Section II, 2.7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endParaRPr kumimoji="0" lang="en-A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ngsana New" pitchFamily="18" charset="-34"/>
              </a:rPr>
              <a:t>	</a:t>
            </a: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Seriousness: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Major: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Not securely stowed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5" descr="easyJet A321 Cabin by irishflyguy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88" y="1196975"/>
            <a:ext cx="74295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0" y="260648"/>
            <a:ext cx="82296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B - Cabin / Safety</a:t>
            </a:r>
            <a:endParaRPr lang="th-TH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81000" y="1582738"/>
            <a:ext cx="8305800" cy="39338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B14. </a:t>
            </a:r>
            <a:r>
              <a:rPr kumimoji="0" lang="en-AU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Seat capacity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endParaRPr kumimoji="0" lang="en-AU" altLang="zh-CN" sz="8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  	</a:t>
            </a:r>
            <a:r>
              <a:rPr kumimoji="0" lang="en-AU" altLang="zh-CN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Instructions: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   	Check that the number of persons boarding does not exceed the number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   	permitted (number of seats normally, except specific circumstance)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  	</a:t>
            </a:r>
            <a:r>
              <a:rPr kumimoji="0" lang="en-AU" altLang="zh-CN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References: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   	</a:t>
            </a: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Annex 6, Part I, 6.2.2; and Part III, Section II, 4.2.2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AU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Seriousness: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Major:</a:t>
            </a: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More seats than certified capacity / Insufficient serviceable seats for all passengers on board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endParaRPr kumimoji="0" lang="th-TH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5" descr="smiling stewardess   -    (HDR) by Kliefi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81075"/>
            <a:ext cx="7391400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0" name="Picture 2" descr="G:\OACI\IDISR\IDISR 2011\Fotos Modulo 5\IMG_6481.JPG"/>
          <p:cNvPicPr>
            <a:picLocks noChangeAspect="1" noChangeArrowheads="1"/>
          </p:cNvPicPr>
          <p:nvPr/>
        </p:nvPicPr>
        <p:blipFill>
          <a:blip r:embed="rId3" cstate="print"/>
          <a:srcRect l="13600" t="8001" r="13601" b="3801"/>
          <a:stretch>
            <a:fillRect/>
          </a:stretch>
        </p:blipFill>
        <p:spPr bwMode="auto">
          <a:xfrm>
            <a:off x="971600" y="980729"/>
            <a:ext cx="1368152" cy="2210092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0" y="260648"/>
            <a:ext cx="82296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B - Cabin / Safety</a:t>
            </a:r>
            <a:endParaRPr lang="th-TH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1000" y="1663700"/>
            <a:ext cx="8382000" cy="39258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B15. </a:t>
            </a:r>
            <a:r>
              <a:rPr kumimoji="0" lang="en-AU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Security of the flight crew compartment door (if 	applicable)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endParaRPr kumimoji="0" lang="en-AU" sz="8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AU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Instructions: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Check that the flight crew compartment door, if provided, is lockable. Where applicable, check that the flight crew compartment door is penetration resistant.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AU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References: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Annex 6, Part I, 13.2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AU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Seriousness: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Minor</a:t>
            </a: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: Door not installed or unserviceable (ref. Annex 6, 13.2)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57256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614631" y="1185879"/>
            <a:ext cx="41529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Rectángulo"/>
          <p:cNvSpPr/>
          <p:nvPr/>
        </p:nvSpPr>
        <p:spPr>
          <a:xfrm>
            <a:off x="2428892" y="57684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 smtClean="0"/>
              <a:t>AD (EASA) 2009-0252</a:t>
            </a:r>
          </a:p>
          <a:p>
            <a:pPr algn="ctr"/>
            <a:r>
              <a:rPr lang="es-MX" dirty="0" smtClean="0"/>
              <a:t>Reinforced CockpitDoor</a:t>
            </a:r>
          </a:p>
          <a:p>
            <a:pPr algn="ctr"/>
            <a:r>
              <a:rPr lang="es-MX" dirty="0" smtClean="0"/>
              <a:t>SB (Airbus) A320-25-1666</a:t>
            </a:r>
            <a:endParaRPr lang="es-MX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 descr="G:\OACI\IDISR\IDISR 2011\Fotos Modulo 5\IMG_65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746702"/>
            <a:ext cx="7128792" cy="534659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5" descr="Senti Len by Ichthys101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6313" y="765175"/>
            <a:ext cx="6835775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66800" y="2871790"/>
            <a:ext cx="7010400" cy="148590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800" b="1" i="1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1400" b="1" i="1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Preguntas por favor</a:t>
            </a:r>
            <a:endParaRPr kumimoji="0" lang="en-US" sz="40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71538" y="2571744"/>
            <a:ext cx="7010400" cy="242889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800" b="1" i="1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800" b="1" i="1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i="1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Víctor Suárez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noProof="0" dirty="0" smtClean="0">
                <a:solidFill>
                  <a:schemeClr val="bg1"/>
                </a:solidFill>
                <a:latin typeface="+mn-lt"/>
              </a:rPr>
              <a:t>Inspector de Operaciones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 smtClean="0">
                <a:solidFill>
                  <a:schemeClr val="bg1"/>
                </a:solidFill>
                <a:latin typeface="+mn-lt"/>
              </a:rPr>
              <a:t>DGAC del </a:t>
            </a:r>
            <a:r>
              <a:rPr lang="es-PE" sz="2800" i="1" dirty="0" smtClean="0">
                <a:solidFill>
                  <a:schemeClr val="bg1"/>
                </a:solidFill>
                <a:latin typeface="+mn-lt"/>
              </a:rPr>
              <a:t>Perú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 smtClean="0">
                <a:solidFill>
                  <a:schemeClr val="bg1"/>
                </a:solidFill>
                <a:latin typeface="+mn-lt"/>
              </a:rPr>
              <a:t>vsuarez</a:t>
            </a:r>
            <a:r>
              <a:rPr lang="en-US" sz="2800" i="1" noProof="0" dirty="0" smtClean="0">
                <a:solidFill>
                  <a:schemeClr val="bg1"/>
                </a:solidFill>
                <a:latin typeface="+mn-lt"/>
              </a:rPr>
              <a:t>@mintc.gob.pe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Diagram group"/>
          <p:cNvGrpSpPr/>
          <p:nvPr/>
        </p:nvGrpSpPr>
        <p:grpSpPr>
          <a:xfrm>
            <a:off x="2516843" y="1485900"/>
            <a:ext cx="4110314" cy="3886200"/>
            <a:chOff x="3200395" y="0"/>
            <a:chExt cx="4110314" cy="3886200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5" name="Group 4"/>
            <p:cNvGrpSpPr/>
            <p:nvPr/>
          </p:nvGrpSpPr>
          <p:grpSpPr>
            <a:xfrm>
              <a:off x="3200395" y="0"/>
              <a:ext cx="4110314" cy="3886200"/>
              <a:chOff x="3200395" y="0"/>
              <a:chExt cx="4110314" cy="3886200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3200395" y="0"/>
                <a:ext cx="4110314" cy="3886200"/>
              </a:xfrm>
              <a:prstGeom prst="roundRect">
                <a:avLst/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Rounded Rectangle 4"/>
              <p:cNvSpPr/>
              <p:nvPr/>
            </p:nvSpPr>
            <p:spPr>
              <a:xfrm>
                <a:off x="3390104" y="189709"/>
                <a:ext cx="3730896" cy="350678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4790" tIns="112395" rIns="224790" bIns="112395" numCol="1" spcCol="1270" anchor="ctr" anchorCtr="0">
                <a:noAutofit/>
                <a:sp3d extrusionH="28000" prstMaterial="matte"/>
              </a:bodyPr>
              <a:lstStyle/>
              <a:p>
                <a:pPr lvl="0" algn="ctr" defTabSz="26225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PE" sz="5900" b="1" kern="1200" noProof="0" dirty="0" smtClean="0"/>
                  <a:t>Gracias por su atención</a:t>
                </a:r>
                <a:endParaRPr lang="es-PE" sz="5900" b="1" kern="1200" noProof="0" dirty="0"/>
              </a:p>
            </p:txBody>
          </p:sp>
        </p:grp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G:\OACI\IDISR\IDISR 2011\Fotos Modulo 5\IMG_65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684076"/>
            <a:ext cx="7212293" cy="54092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G:\OACI\IDISR\IDISR 2011\Fotos Modulo 5\IMG_64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836712"/>
            <a:ext cx="6984776" cy="523858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Slide 5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4250" y="795338"/>
            <a:ext cx="717550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lide 5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739775"/>
            <a:ext cx="7254875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443038"/>
            <a:ext cx="8505825" cy="43624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thaiDist" eaLnBrk="1" hangingPunct="1">
              <a:lnSpc>
                <a:spcPct val="90000"/>
              </a:lnSpc>
              <a:buFontTx/>
              <a:buNone/>
            </a:pPr>
            <a:r>
              <a:rPr lang="en-AU" sz="2000" b="1" dirty="0" smtClean="0">
                <a:latin typeface="Arial" pitchFamily="34" charset="0"/>
                <a:cs typeface="Arial" pitchFamily="34" charset="0"/>
              </a:rPr>
              <a:t>B2. </a:t>
            </a:r>
            <a:r>
              <a:rPr lang="en-AU" sz="2000" b="1" u="sng" dirty="0" smtClean="0">
                <a:latin typeface="Arial" pitchFamily="34" charset="0"/>
                <a:cs typeface="Arial" pitchFamily="34" charset="0"/>
              </a:rPr>
              <a:t>Cabin crew seats and safety harness</a:t>
            </a:r>
          </a:p>
          <a:p>
            <a:pPr algn="thaiDist" eaLnBrk="1" hangingPunct="1">
              <a:lnSpc>
                <a:spcPct val="90000"/>
              </a:lnSpc>
              <a:buFontTx/>
              <a:buNone/>
            </a:pPr>
            <a:endParaRPr lang="en-AU" altLang="zh-CN" sz="800" b="1" u="sng" dirty="0" smtClean="0"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algn="thaiDi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AU" altLang="zh-CN" sz="2000" dirty="0" smtClean="0">
                <a:solidFill>
                  <a:srgbClr val="000066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  	</a:t>
            </a:r>
            <a:r>
              <a:rPr lang="en-AU" altLang="zh-CN" sz="2000" u="sng" dirty="0" smtClean="0">
                <a:solidFill>
                  <a:srgbClr val="FF33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Instructions:</a:t>
            </a:r>
          </a:p>
          <a:p>
            <a:pPr algn="thaiDi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AU" altLang="zh-CN" sz="2000" dirty="0" smtClean="0">
                <a:solidFill>
                  <a:srgbClr val="000066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  	Check for presence and compliance with the requirement.</a:t>
            </a:r>
          </a:p>
          <a:p>
            <a:pPr algn="thaiDi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AU" altLang="zh-CN" sz="2000" dirty="0" smtClean="0">
                <a:solidFill>
                  <a:srgbClr val="FF33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  	</a:t>
            </a:r>
            <a:r>
              <a:rPr lang="en-AU" altLang="zh-CN" sz="2000" u="sng" dirty="0" smtClean="0">
                <a:solidFill>
                  <a:srgbClr val="FF33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References:</a:t>
            </a:r>
          </a:p>
          <a:p>
            <a:pPr algn="thaiDi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AU" sz="2000" b="1" dirty="0" smtClean="0">
                <a:latin typeface="Arial" pitchFamily="34" charset="0"/>
                <a:cs typeface="Arial" pitchFamily="34" charset="0"/>
              </a:rPr>
              <a:t>   	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Annex 6, Part I, 6.16; and Part III, Section II, 4.12</a:t>
            </a:r>
          </a:p>
          <a:p>
            <a:pPr algn="thaiDi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AU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AU" sz="2000" u="sng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Seriousness:</a:t>
            </a:r>
          </a:p>
          <a:p>
            <a:pPr algn="thaiDi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AU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AU" sz="2000" b="1" dirty="0" smtClean="0">
                <a:latin typeface="Arial" pitchFamily="34" charset="0"/>
                <a:cs typeface="Arial" pitchFamily="34" charset="0"/>
              </a:rPr>
              <a:t>Minor: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 Harness/belt is difficult to operate</a:t>
            </a:r>
          </a:p>
          <a:p>
            <a:pPr algn="thaiDi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AU" sz="2000" b="1" dirty="0" smtClean="0">
                <a:latin typeface="Arial" pitchFamily="34" charset="0"/>
                <a:cs typeface="Arial" pitchFamily="34" charset="0"/>
              </a:rPr>
              <a:t>	Significant: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 Strap or buckle worn out or damaged-item is not serviceable</a:t>
            </a:r>
          </a:p>
          <a:p>
            <a:pPr algn="thaiDi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AU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AU" sz="2000" b="1" dirty="0" smtClean="0">
                <a:latin typeface="Arial" pitchFamily="34" charset="0"/>
                <a:cs typeface="Arial" pitchFamily="34" charset="0"/>
              </a:rPr>
              <a:t>Major: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 For any member of the minimum required cabin crew a seat is not available; or proper harness and seat belt not available or not serviceable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57200" y="260648"/>
            <a:ext cx="82296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B - Cabin / Safety</a:t>
            </a:r>
            <a:endParaRPr lang="th-TH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medio">
  <a:themeElements>
    <a:clrScheme name="Custom 7">
      <a:dk1>
        <a:sysClr val="windowText" lastClr="000000"/>
      </a:dk1>
      <a:lt1>
        <a:sysClr val="window" lastClr="FFFFFF"/>
      </a:lt1>
      <a:dk2>
        <a:srgbClr val="FFFFFF"/>
      </a:dk2>
      <a:lt2>
        <a:srgbClr val="EBDDC3"/>
      </a:lt2>
      <a:accent1>
        <a:srgbClr val="006699"/>
      </a:accent1>
      <a:accent2>
        <a:srgbClr val="AFCAC4"/>
      </a:accent2>
      <a:accent3>
        <a:srgbClr val="A5AB81"/>
      </a:accent3>
      <a:accent4>
        <a:srgbClr val="B2B2B2"/>
      </a:accent4>
      <a:accent5>
        <a:srgbClr val="7BA79D"/>
      </a:accent5>
      <a:accent6>
        <a:srgbClr val="968C8C"/>
      </a:accent6>
      <a:hlink>
        <a:srgbClr val="6FCC40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101a94fc-4fb7-49fc-ab36-dbb3e9e3ccdb">12</Category>
    <Title1 xmlns="101a94fc-4fb7-49fc-ab36-dbb3e9e3ccdb">.</Title1>
    <DocumentName xmlns="101a94fc-4fb7-49fc-ab36-dbb3e9e3ccdb">Módulo 5-II Descripcion items evaluados.pptx</DocumentName>
    <ArchivedDocumentsProperties xmlns="101a94fc-4fb7-49fc-ab36-dbb3e9e3ccdb">9612</ArchivedDocumentsProperties>
    <acro xmlns="101a94fc-4fb7-49fc-ab36-dbb3e9e3ccdb">IDISR6</acro>
    <Revised xmlns="101a94fc-4fb7-49fc-ab36-dbb3e9e3ccdb">true</Revised>
    <PublishingExpirationDate xmlns="http://schemas.microsoft.com/sharepoint/v3" xsi:nil="true"/>
    <LongTitle xmlns="101a94fc-4fb7-49fc-ab36-dbb3e9e3ccdb">SH006 Módulo 5: Descripción de los ítems que son evaluados en las inspecciones en rampa(Parte II)</LongTitle>
    <cat xmlns="101a94fc-4fb7-49fc-ab36-dbb3e9e3ccdb">13. Presentation</cat>
    <Language xmlns="101a94fc-4fb7-49fc-ab36-dbb3e9e3ccdb">Spanish</Language>
    <aaa xmlns="101a94fc-4fb7-49fc-ab36-dbb3e9e3ccdb">false</aaa>
    <PublishingStartDate xmlns="http://schemas.microsoft.com/sharepoint/v3" xsi:nil="true"/>
    <Title2 xmlns="101a94fc-4fb7-49fc-ab36-dbb3e9e3ccdb">.</Title2>
    <a xmlns="101a94fc-4fb7-49fc-ab36-dbb3e9e3ccdb">443</a>
    <Presenter xmlns="101a94fc-4fb7-49fc-ab36-dbb3e9e3ccdb">Secretaría</Presenter>
    <CategoryOrder xmlns="101a94fc-4fb7-49fc-ab36-dbb3e9e3ccd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927D94646DC549B7465903FE9FE1A3" ma:contentTypeVersion="118" ma:contentTypeDescription="Create a new document." ma:contentTypeScope="" ma:versionID="b7dfd1b413e7d33dabde76de4b79de8f">
  <xsd:schema xmlns:xsd="http://www.w3.org/2001/XMLSchema" xmlns:xs="http://www.w3.org/2001/XMLSchema" xmlns:p="http://schemas.microsoft.com/office/2006/metadata/properties" xmlns:ns1="101a94fc-4fb7-49fc-ab36-dbb3e9e3ccdb" xmlns:ns2="http://schemas.microsoft.com/sharepoint/v3" targetNamespace="http://schemas.microsoft.com/office/2006/metadata/properties" ma:root="true" ma:fieldsID="c9f0411c7a8c78232c53993795c6232c" ns1:_="" ns2:_="">
    <xsd:import namespace="101a94fc-4fb7-49fc-ab36-dbb3e9e3ccdb"/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a" minOccurs="0"/>
                <xsd:element ref="ns1:Category" minOccurs="0"/>
                <xsd:element ref="ns1:CategoryOrder" minOccurs="0"/>
                <xsd:element ref="ns1:LongTitle" minOccurs="0"/>
                <xsd:element ref="ns1:Language" minOccurs="0"/>
                <xsd:element ref="ns1:aaa" minOccurs="0"/>
                <xsd:element ref="ns1:Revised" minOccurs="0"/>
                <xsd:element ref="ns1:Presenter" minOccurs="0"/>
                <xsd:element ref="ns1:DocumentName" minOccurs="0"/>
                <xsd:element ref="ns1:Title1" minOccurs="0"/>
                <xsd:element ref="ns1:Title2" minOccurs="0"/>
                <xsd:element ref="ns1:acro" minOccurs="0"/>
                <xsd:element ref="ns1:cat" minOccurs="0"/>
                <xsd:element ref="ns1:ArchivedDocumentsProperties" minOccurs="0"/>
                <xsd:element ref="ns2:PublishingStartDate" minOccurs="0"/>
                <xsd:element ref="ns2:PublishingExpirationDate" minOccurs="0"/>
                <xsd:element ref="ns1:Category_x003a_TypeEN" minOccurs="0"/>
                <xsd:element ref="ns1:Category_x003a_TypeES" minOccurs="0"/>
                <xsd:element ref="ns1:ArchivedDocumentsProperties_x003a_Acronym" minOccurs="0"/>
                <xsd:element ref="ns1:ArchivedDocumentsProperties_x003a_DocumentsOrder" minOccurs="0"/>
                <xsd:element ref="ns1:ArchivedDocumentsProperties_x003a_Category" minOccurs="0"/>
                <xsd:element ref="ns1:ArchivedDocumentsProperties_x003a_Presenter" minOccurs="0"/>
                <xsd:element ref="ns1:ArchivedDocumentsProperties_x003a_Language" minOccurs="0"/>
                <xsd:element ref="ns1:ArchivedDocumentsProperties_x003a_DocumentTitle" minOccurs="0"/>
                <xsd:element ref="ns1:ArchivedDocumentsProperties_x003a_DocumentTitle1" minOccurs="0"/>
                <xsd:element ref="ns1:ArchivedDocumentsProperties_x003a_DocumentTitle2" minOccurs="0"/>
                <xsd:element ref="ns1:ArchivedDocumentsProperties_x003a_ONLY" minOccurs="0"/>
                <xsd:element ref="ns1:ArchivedDocumentsProperties_x003a_Revis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1a94fc-4fb7-49fc-ab36-dbb3e9e3ccdb" elementFormDefault="qualified">
    <xsd:import namespace="http://schemas.microsoft.com/office/2006/documentManagement/types"/>
    <xsd:import namespace="http://schemas.microsoft.com/office/infopath/2007/PartnerControls"/>
    <xsd:element name="a" ma:index="0" nillable="true" ma:displayName="Acronym" ma:list="{1045e265-1928-4c45-849a-69ddabc67e10}" ma:internalName="a" ma:readOnly="false" ma:showField="Title">
      <xsd:simpleType>
        <xsd:restriction base="dms:Lookup"/>
      </xsd:simpleType>
    </xsd:element>
    <xsd:element name="Category" ma:index="3" nillable="true" ma:displayName="Category" ma:list="{c1012ec3-5fa7-4630-b0f2-9937f3c48b2b}" ma:internalName="Category" ma:showField="Title">
      <xsd:simpleType>
        <xsd:restriction base="dms:Lookup"/>
      </xsd:simpleType>
    </xsd:element>
    <xsd:element name="CategoryOrder" ma:index="4" nillable="true" ma:displayName="CategoryOrder" ma:description="Group by Category: Day, Session" ma:internalName="CategoryOrder">
      <xsd:simpleType>
        <xsd:restriction base="dms:Text">
          <xsd:maxLength value="255"/>
        </xsd:restriction>
      </xsd:simpleType>
    </xsd:element>
    <xsd:element name="LongTitle" ma:index="5" nillable="true" ma:displayName="Title" ma:internalName="LongTitle">
      <xsd:simpleType>
        <xsd:restriction base="dms:Text">
          <xsd:maxLength value="255"/>
        </xsd:restriction>
      </xsd:simpleType>
    </xsd:element>
    <xsd:element name="Language" ma:index="6" nillable="true" ma:displayName="Language" ma:description="Document's Language" ma:format="RadioButtons" ma:internalName="Language">
      <xsd:simpleType>
        <xsd:restriction base="dms:Choice">
          <xsd:enumeration value="English"/>
          <xsd:enumeration value="Spanish"/>
          <xsd:enumeration value="Bilingual"/>
          <xsd:enumeration value="Other"/>
        </xsd:restriction>
      </xsd:simpleType>
    </xsd:element>
    <xsd:element name="aaa" ma:index="7" nillable="true" ma:displayName="Only" ma:default="0" ma:internalName="aaa">
      <xsd:simpleType>
        <xsd:restriction base="dms:Boolean"/>
      </xsd:simpleType>
    </xsd:element>
    <xsd:element name="Revised" ma:index="8" nillable="true" ma:displayName="Revised" ma:default="0" ma:internalName="Revised">
      <xsd:simpleType>
        <xsd:restriction base="dms:Boolean"/>
      </xsd:simpleType>
    </xsd:element>
    <xsd:element name="Presenter" ma:index="9" nillable="true" ma:displayName="Presenter" ma:internalName="Presenter">
      <xsd:simpleType>
        <xsd:restriction base="dms:Text">
          <xsd:maxLength value="255"/>
        </xsd:restriction>
      </xsd:simpleType>
    </xsd:element>
    <xsd:element name="DocumentName" ma:index="11" nillable="true" ma:displayName="DocumentName" ma:hidden="true" ma:internalName="DocumentName" ma:readOnly="false">
      <xsd:simpleType>
        <xsd:restriction base="dms:Text">
          <xsd:maxLength value="255"/>
        </xsd:restriction>
      </xsd:simpleType>
    </xsd:element>
    <xsd:element name="Title1" ma:index="12" nillable="true" ma:displayName="Title1" ma:internalName="Title1">
      <xsd:simpleType>
        <xsd:restriction base="dms:Text">
          <xsd:maxLength value="255"/>
        </xsd:restriction>
      </xsd:simpleType>
    </xsd:element>
    <xsd:element name="Title2" ma:index="13" nillable="true" ma:displayName="Title2" ma:internalName="Title2">
      <xsd:simpleType>
        <xsd:restriction base="dms:Text">
          <xsd:maxLength value="255"/>
        </xsd:restriction>
      </xsd:simpleType>
    </xsd:element>
    <xsd:element name="acro" ma:index="14" nillable="true" ma:displayName="acro" ma:hidden="true" ma:internalName="acro" ma:readOnly="false">
      <xsd:simpleType>
        <xsd:restriction base="dms:Text">
          <xsd:maxLength value="255"/>
        </xsd:restriction>
      </xsd:simpleType>
    </xsd:element>
    <xsd:element name="cat" ma:index="15" nillable="true" ma:displayName="cat" ma:hidden="true" ma:internalName="cat" ma:readOnly="false">
      <xsd:simpleType>
        <xsd:restriction base="dms:Text">
          <xsd:maxLength value="255"/>
        </xsd:restriction>
      </xsd:simpleType>
    </xsd:element>
    <xsd:element name="ArchivedDocumentsProperties" ma:index="16" nillable="true" ma:displayName="ArchivedDocumentsProperties" ma:hidden="true" ma:list="{62446db8-06c7-4c5f-ab63-1825ec145873}" ma:internalName="ArchivedDocumentsProperties" ma:readOnly="false" ma:showField="Title">
      <xsd:simpleType>
        <xsd:restriction base="dms:Lookup"/>
      </xsd:simpleType>
    </xsd:element>
    <xsd:element name="Category_x003a_TypeEN" ma:index="21" nillable="true" ma:displayName="Category:TypeEN" ma:list="{c1012ec3-5fa7-4630-b0f2-9937f3c48b2b}" ma:internalName="Category_x003a_TypeEN" ma:readOnly="true" ma:showField="TypeEN" ma:web="332af589-c0a7-4731-b5e6-15e21b093457">
      <xsd:simpleType>
        <xsd:restriction base="dms:Lookup"/>
      </xsd:simpleType>
    </xsd:element>
    <xsd:element name="Category_x003a_TypeES" ma:index="22" nillable="true" ma:displayName="Category:TypeES" ma:list="{c1012ec3-5fa7-4630-b0f2-9937f3c48b2b}" ma:internalName="Category_x003a_TypeES" ma:readOnly="true" ma:showField="TypeES" ma:web="332af589-c0a7-4731-b5e6-15e21b093457">
      <xsd:simpleType>
        <xsd:restriction base="dms:Lookup"/>
      </xsd:simpleType>
    </xsd:element>
    <xsd:element name="ArchivedDocumentsProperties_x003a_Acronym" ma:index="24" nillable="true" ma:displayName="ArchivedDocumentsProperties:Acronym" ma:list="{62446db8-06c7-4c5f-ab63-1825ec145873}" ma:internalName="ArchivedDocumentsProperties_x003a_Acronym" ma:readOnly="true" ma:showField="Acronym" ma:web="332af589-c0a7-4731-b5e6-15e21b093457">
      <xsd:simpleType>
        <xsd:restriction base="dms:Lookup"/>
      </xsd:simpleType>
    </xsd:element>
    <xsd:element name="ArchivedDocumentsProperties_x003a_DocumentsOrder" ma:index="25" nillable="true" ma:displayName="ArchivedDocumentsProperties:DocumentsOrder" ma:list="{62446db8-06c7-4c5f-ab63-1825ec145873}" ma:internalName="ArchivedDocumentsProperties_x003a_DocumentsOrder" ma:readOnly="true" ma:showField="DocumentsOrder" ma:web="332af589-c0a7-4731-b5e6-15e21b093457">
      <xsd:simpleType>
        <xsd:restriction base="dms:Lookup"/>
      </xsd:simpleType>
    </xsd:element>
    <xsd:element name="ArchivedDocumentsProperties_x003a_Category" ma:index="26" nillable="true" ma:displayName="ArchivedDocumentsProperties:Category" ma:list="{62446db8-06c7-4c5f-ab63-1825ec145873}" ma:internalName="ArchivedDocumentsProperties_x003a_Category" ma:readOnly="true" ma:showField="Category" ma:web="332af589-c0a7-4731-b5e6-15e21b093457">
      <xsd:simpleType>
        <xsd:restriction base="dms:Lookup"/>
      </xsd:simpleType>
    </xsd:element>
    <xsd:element name="ArchivedDocumentsProperties_x003a_Presenter" ma:index="27" nillable="true" ma:displayName="ArchivedDocumentsProperties:Presenter" ma:list="{62446db8-06c7-4c5f-ab63-1825ec145873}" ma:internalName="ArchivedDocumentsProperties_x003a_Presenter" ma:readOnly="true" ma:showField="Presenter" ma:web="332af589-c0a7-4731-b5e6-15e21b093457">
      <xsd:simpleType>
        <xsd:restriction base="dms:Lookup"/>
      </xsd:simpleType>
    </xsd:element>
    <xsd:element name="ArchivedDocumentsProperties_x003a_Language" ma:index="28" nillable="true" ma:displayName="ArchivedDocumentsProperties:Language" ma:list="{62446db8-06c7-4c5f-ab63-1825ec145873}" ma:internalName="ArchivedDocumentsProperties_x003a_Language" ma:readOnly="true" ma:showField="Language" ma:web="332af589-c0a7-4731-b5e6-15e21b093457">
      <xsd:simpleType>
        <xsd:restriction base="dms:Lookup"/>
      </xsd:simpleType>
    </xsd:element>
    <xsd:element name="ArchivedDocumentsProperties_x003a_DocumentTitle" ma:index="29" nillable="true" ma:displayName="ArchivedDocumentsProperties:DocumentTitle" ma:list="{62446db8-06c7-4c5f-ab63-1825ec145873}" ma:internalName="ArchivedDocumentsProperties_x003a_DocumentTitle" ma:readOnly="true" ma:showField="DocumentTitle" ma:web="332af589-c0a7-4731-b5e6-15e21b093457">
      <xsd:simpleType>
        <xsd:restriction base="dms:Lookup"/>
      </xsd:simpleType>
    </xsd:element>
    <xsd:element name="ArchivedDocumentsProperties_x003a_DocumentTitle1" ma:index="30" nillable="true" ma:displayName="ArchivedDocumentsProperties:DocumentTitle1" ma:list="{62446db8-06c7-4c5f-ab63-1825ec145873}" ma:internalName="ArchivedDocumentsProperties_x003a_DocumentTitle1" ma:readOnly="true" ma:showField="DocumentTitle1" ma:web="332af589-c0a7-4731-b5e6-15e21b093457">
      <xsd:simpleType>
        <xsd:restriction base="dms:Lookup"/>
      </xsd:simpleType>
    </xsd:element>
    <xsd:element name="ArchivedDocumentsProperties_x003a_DocumentTitle2" ma:index="31" nillable="true" ma:displayName="ArchivedDocumentsProperties:DocumentTitle2" ma:list="{62446db8-06c7-4c5f-ab63-1825ec145873}" ma:internalName="ArchivedDocumentsProperties_x003a_DocumentTitle2" ma:readOnly="true" ma:showField="DocumentTitle2" ma:web="332af589-c0a7-4731-b5e6-15e21b093457">
      <xsd:simpleType>
        <xsd:restriction base="dms:Lookup"/>
      </xsd:simpleType>
    </xsd:element>
    <xsd:element name="ArchivedDocumentsProperties_x003a_ONLY" ma:index="32" nillable="true" ma:displayName="ArchivedDocumentsProperties:ONLY" ma:list="{62446db8-06c7-4c5f-ab63-1825ec145873}" ma:internalName="ArchivedDocumentsProperties_x003a_ONLY" ma:readOnly="true" ma:showField="ONLY" ma:web="332af589-c0a7-4731-b5e6-15e21b093457">
      <xsd:simpleType>
        <xsd:restriction base="dms:Lookup"/>
      </xsd:simpleType>
    </xsd:element>
    <xsd:element name="ArchivedDocumentsProperties_x003a_Revised" ma:index="33" nillable="true" ma:displayName="ArchivedDocumentsProperties:Revised" ma:list="{62446db8-06c7-4c5f-ab63-1825ec145873}" ma:internalName="ArchivedDocumentsProperties_x003a_Revised" ma:readOnly="true" ma:showField="Revised" ma:web="332af589-c0a7-4731-b5e6-15e21b093457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9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0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4" ma:displayName="Content Type"/>
        <xsd:element ref="dc:title" minOccurs="0" maxOccurs="1" ma:index="2" ma:displayName="DocumentOrder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B395AB-D5C2-4280-84C1-0E497D988C16}"/>
</file>

<file path=customXml/itemProps2.xml><?xml version="1.0" encoding="utf-8"?>
<ds:datastoreItem xmlns:ds="http://schemas.openxmlformats.org/officeDocument/2006/customXml" ds:itemID="{A38519D1-35AC-4B3B-A67E-1880FB161C24}"/>
</file>

<file path=customXml/itemProps3.xml><?xml version="1.0" encoding="utf-8"?>
<ds:datastoreItem xmlns:ds="http://schemas.openxmlformats.org/officeDocument/2006/customXml" ds:itemID="{6461A3F0-52B2-4C44-816B-39BB8A0D8A6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5328</TotalTime>
  <Words>342</Words>
  <Application>Microsoft Office PowerPoint</Application>
  <PresentationFormat>Presentación en pantalla (4:3)</PresentationFormat>
  <Paragraphs>182</Paragraphs>
  <Slides>43</Slides>
  <Notes>35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0</vt:i4>
      </vt:variant>
      <vt:variant>
        <vt:lpstr>Títulos de diapositiva</vt:lpstr>
      </vt:variant>
      <vt:variant>
        <vt:i4>43</vt:i4>
      </vt:variant>
    </vt:vector>
  </HeadingPairs>
  <TitlesOfParts>
    <vt:vector size="44" baseType="lpstr">
      <vt:lpstr>Intermedio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SH006</dc:title>
  <dc:creator>mnakashima</dc:creator>
  <cp:lastModifiedBy>HP</cp:lastModifiedBy>
  <cp:revision>402</cp:revision>
  <dcterms:created xsi:type="dcterms:W3CDTF">2010-07-06T02:18:18Z</dcterms:created>
  <dcterms:modified xsi:type="dcterms:W3CDTF">2011-07-30T00:34:52Z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0x010100A3927D94646DC549B7465903FE9FE1A3</vt:lpwstr>
  </property>
  <property fmtid="{D5CDD505-2E9C-101B-9397-08002B2CF9AE}" pid="3" name="WorkflowCreationPath">
    <vt:lpwstr>f4ee43e6-5d50-4592-8054-dac6973e101c,4;f4ee43e6-5d50-4592-8054-dac6973e101c,4;f4ee43e6-5d50-4592-8054-dac6973e101c,5;f4ee43e6-5d50-4592-8054-dac6973e101c,5;f4ee43e6-5d50-4592-8054-dac6973e101c,5;f4ee43e6-5d50-4592-8054-dac6973e101c,5;f4ee43e6-5d50-4592-8054-dac6973e101c,5;f4ee43e6-5d50-4592-8054-dac6973e101c,5;f4ee43e6-5d50-4592-8054-dac6973e101c,5;f4ee43e6-5d50-4592-8054-dac6973e101c,5;f4ee43e6-5d50-4592-8054-dac6973e101c,5;f4ee43e6-5d50-4592-8054-dac6973e101c,5;f4ee43e6-5d50-4592-8054-dac6973e101c,5;f4ee43e6-5d50-4592-8054-dac6973e101c,5;</vt:lpwstr>
  </property>
</Properties>
</file>