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diagrams/colors3.xml" ContentType="application/vnd.openxmlformats-officedocument.drawingml.diagramColors+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diagrams/drawing2.xml" ContentType="application/vnd.ms-office.drawingml.diagramDrawing+xml"/>
  <Override PartName="/ppt/diagrams/drawing3.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0" r:id="rId2"/>
    <p:sldId id="394" r:id="rId3"/>
    <p:sldId id="32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2" r:id="rId19"/>
    <p:sldId id="336" r:id="rId20"/>
    <p:sldId id="393" r:id="rId21"/>
    <p:sldId id="346" r:id="rId22"/>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C9900"/>
    <a:srgbClr val="B2B2B2"/>
    <a:srgbClr val="FF9900"/>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2" autoAdjust="0"/>
    <p:restoredTop sz="98889" autoAdjust="0"/>
  </p:normalViewPr>
  <p:slideViewPr>
    <p:cSldViewPr>
      <p:cViewPr>
        <p:scale>
          <a:sx n="70" d="100"/>
          <a:sy n="70" d="100"/>
        </p:scale>
        <p:origin x="-136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DD967-C842-45CA-81B1-0E1E55B93E10}" type="doc">
      <dgm:prSet loTypeId="urn:microsoft.com/office/officeart/2005/8/layout/vList2" loCatId="list" qsTypeId="urn:microsoft.com/office/officeart/2005/8/quickstyle/3d3" qsCatId="3D" csTypeId="urn:microsoft.com/office/officeart/2005/8/colors/accent1_5" csCatId="accent1" phldr="1"/>
      <dgm:spPr/>
      <dgm:t>
        <a:bodyPr/>
        <a:lstStyle/>
        <a:p>
          <a:endParaRPr lang="es-PE"/>
        </a:p>
      </dgm:t>
    </dgm:pt>
    <dgm:pt modelId="{4B6E7AE2-E359-4012-934C-CDA91E648848}">
      <dgm:prSet custT="1"/>
      <dgm:spPr/>
      <dgm:t>
        <a:bodyPr/>
        <a:lstStyle/>
        <a:p>
          <a:pPr algn="just" rtl="0"/>
          <a:r>
            <a:rPr lang="es-PE" sz="2400" dirty="0" smtClean="0">
              <a:latin typeface="Arial" pitchFamily="34" charset="0"/>
              <a:cs typeface="Arial" pitchFamily="34" charset="0"/>
            </a:rPr>
            <a:t>Al final de este módulo los participantes habrán recibido los conocimientos y las guías necesarias acerca de los objetivos, procedimientos y prácticas generales de una inspección en rampa y la calificación de los inspectores.     </a:t>
          </a:r>
          <a:endParaRPr lang="es-PE" sz="2400" b="0" dirty="0" smtClean="0">
            <a:latin typeface="Arial" pitchFamily="34" charset="0"/>
            <a:cs typeface="Arial" pitchFamily="34" charset="0"/>
          </a:endParaRPr>
        </a:p>
      </dgm:t>
    </dgm:pt>
    <dgm:pt modelId="{62609617-135F-4C4C-AB4E-E250B3D2562B}" type="parTrans" cxnId="{5F0A1224-02E1-4AA6-9836-C7BB1CAD70B2}">
      <dgm:prSet/>
      <dgm:spPr/>
      <dgm:t>
        <a:bodyPr/>
        <a:lstStyle/>
        <a:p>
          <a:endParaRPr lang="es-PE">
            <a:latin typeface="Arial" pitchFamily="34" charset="0"/>
            <a:cs typeface="Arial" pitchFamily="34" charset="0"/>
          </a:endParaRPr>
        </a:p>
      </dgm:t>
    </dgm:pt>
    <dgm:pt modelId="{E7F62670-B598-4F6E-B4D5-5EDF02AD764F}" type="sibTrans" cxnId="{5F0A1224-02E1-4AA6-9836-C7BB1CAD70B2}">
      <dgm:prSet/>
      <dgm:spPr/>
      <dgm:t>
        <a:bodyPr/>
        <a:lstStyle/>
        <a:p>
          <a:endParaRPr lang="es-PE">
            <a:latin typeface="Arial" pitchFamily="34" charset="0"/>
            <a:cs typeface="Arial" pitchFamily="34" charset="0"/>
          </a:endParaRPr>
        </a:p>
      </dgm:t>
    </dgm:pt>
    <dgm:pt modelId="{688C6D15-1226-42F3-9BA1-995604D31320}" type="pres">
      <dgm:prSet presAssocID="{E44DD967-C842-45CA-81B1-0E1E55B93E10}" presName="linear" presStyleCnt="0">
        <dgm:presLayoutVars>
          <dgm:animLvl val="lvl"/>
          <dgm:resizeHandles val="exact"/>
        </dgm:presLayoutVars>
      </dgm:prSet>
      <dgm:spPr/>
      <dgm:t>
        <a:bodyPr/>
        <a:lstStyle/>
        <a:p>
          <a:endParaRPr lang="es-PE"/>
        </a:p>
      </dgm:t>
    </dgm:pt>
    <dgm:pt modelId="{09E4B0CB-B66C-4B24-BCA1-5852A1CB5442}" type="pres">
      <dgm:prSet presAssocID="{4B6E7AE2-E359-4012-934C-CDA91E648848}" presName="parentText" presStyleLbl="node1" presStyleIdx="0" presStyleCnt="1" custScaleY="121860" custLinFactNeighborX="-10417" custLinFactNeighborY="5594">
        <dgm:presLayoutVars>
          <dgm:chMax val="0"/>
          <dgm:bulletEnabled val="1"/>
        </dgm:presLayoutVars>
      </dgm:prSet>
      <dgm:spPr/>
      <dgm:t>
        <a:bodyPr/>
        <a:lstStyle/>
        <a:p>
          <a:endParaRPr lang="es-PE"/>
        </a:p>
      </dgm:t>
    </dgm:pt>
  </dgm:ptLst>
  <dgm:cxnLst>
    <dgm:cxn modelId="{5381D359-E72E-4D8B-8C3D-93D806A0A20B}" type="presOf" srcId="{4B6E7AE2-E359-4012-934C-CDA91E648848}" destId="{09E4B0CB-B66C-4B24-BCA1-5852A1CB5442}" srcOrd="0" destOrd="0" presId="urn:microsoft.com/office/officeart/2005/8/layout/vList2"/>
    <dgm:cxn modelId="{94FE8B86-26E6-4AD0-941F-63976DBAAC07}" type="presOf" srcId="{E44DD967-C842-45CA-81B1-0E1E55B93E10}" destId="{688C6D15-1226-42F3-9BA1-995604D31320}" srcOrd="0" destOrd="0" presId="urn:microsoft.com/office/officeart/2005/8/layout/vList2"/>
    <dgm:cxn modelId="{5F0A1224-02E1-4AA6-9836-C7BB1CAD70B2}" srcId="{E44DD967-C842-45CA-81B1-0E1E55B93E10}" destId="{4B6E7AE2-E359-4012-934C-CDA91E648848}" srcOrd="0" destOrd="0" parTransId="{62609617-135F-4C4C-AB4E-E250B3D2562B}" sibTransId="{E7F62670-B598-4F6E-B4D5-5EDF02AD764F}"/>
    <dgm:cxn modelId="{0E7AE0D7-9BEB-4F22-81EE-FC7BA0AEE27F}" type="presParOf" srcId="{688C6D15-1226-42F3-9BA1-995604D31320}" destId="{09E4B0CB-B66C-4B24-BCA1-5852A1CB5442}"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t>
        <a:bodyPr/>
        <a:lstStyle/>
        <a:p>
          <a:endParaRPr lang="en-GB"/>
        </a:p>
      </dgm:t>
    </dgm:pt>
    <dgm:pt modelId="{8266AC30-57D0-4278-A985-D26E9967D41A}">
      <dgm:prSet phldrT="[Text]" custT="1"/>
      <dgm:spPr/>
      <dgm:t>
        <a:bodyPr/>
        <a:lstStyle/>
        <a:p>
          <a:r>
            <a:rPr lang="es-ES" sz="1800" dirty="0" smtClean="0">
              <a:latin typeface="Arial" pitchFamily="34" charset="0"/>
              <a:cs typeface="Arial" pitchFamily="34" charset="0"/>
            </a:rPr>
            <a:t>Objetivos de las inspecciones en rampa</a:t>
          </a:r>
          <a:endParaRPr lang="es-PE" sz="180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a:p>
      </dgm:t>
    </dgm:pt>
    <dgm:pt modelId="{4E03D494-5AE4-4F39-911C-C2CA51E28283}" type="sibTrans" cxnId="{A2335779-FC7A-42F3-A3AE-DFD55FBA295C}">
      <dgm:prSet/>
      <dgm:spPr/>
      <dgm:t>
        <a:bodyPr/>
        <a:lstStyle/>
        <a:p>
          <a:endParaRPr lang="es-PE"/>
        </a:p>
      </dgm:t>
    </dgm:pt>
    <dgm:pt modelId="{15929DD2-D726-4518-92F6-80D39CE37B98}">
      <dgm:prSet phldrT="[Text]" custT="1"/>
      <dgm:spPr/>
      <dgm:t>
        <a:bodyPr/>
        <a:lstStyle/>
        <a:p>
          <a:r>
            <a:rPr lang="es-ES" sz="1800" dirty="0" smtClean="0">
              <a:latin typeface="Arial" pitchFamily="34" charset="0"/>
              <a:cs typeface="Arial" pitchFamily="34" charset="0"/>
            </a:rPr>
            <a:t>Áreas de inspección en rampa</a:t>
          </a:r>
          <a:endParaRPr lang="es-PE" sz="180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a:p>
      </dgm:t>
    </dgm:pt>
    <dgm:pt modelId="{E711F962-9EC5-411C-AEA1-9CBCD4C4AFA5}" type="sibTrans" cxnId="{BF846E27-8DFC-4A53-9F3C-6CB0366492EA}">
      <dgm:prSet/>
      <dgm:spPr/>
      <dgm:t>
        <a:bodyPr/>
        <a:lstStyle/>
        <a:p>
          <a:endParaRPr lang="es-PE"/>
        </a:p>
      </dgm:t>
    </dgm:pt>
    <dgm:pt modelId="{572FA9A9-B9C1-43A8-A08A-688A33515A07}">
      <dgm:prSet phldrT="[Text]" custT="1"/>
      <dgm:spPr/>
      <dgm:t>
        <a:bodyPr/>
        <a:lstStyle/>
        <a:p>
          <a:r>
            <a:rPr lang="es-ES" sz="1800" dirty="0" smtClean="0">
              <a:latin typeface="Arial" pitchFamily="34" charset="0"/>
              <a:cs typeface="Arial" pitchFamily="34" charset="0"/>
            </a:rPr>
            <a:t>Frecuencia de las inspecciones en rampa</a:t>
          </a:r>
          <a:endParaRPr lang="es-PE" sz="180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a:p>
      </dgm:t>
    </dgm:pt>
    <dgm:pt modelId="{4382C88C-788D-4FCC-8DB4-9CB642047F1C}" type="sibTrans" cxnId="{F2D0EB2C-25F6-4332-A2A8-72A9C29DE2CA}">
      <dgm:prSet/>
      <dgm:spPr/>
      <dgm:t>
        <a:bodyPr/>
        <a:lstStyle/>
        <a:p>
          <a:endParaRPr lang="es-PE"/>
        </a:p>
      </dgm:t>
    </dgm:pt>
    <dgm:pt modelId="{F762702C-22A3-4DE2-AECF-142A3BAE7B28}">
      <dgm:prSet phldrT="[Text]" custT="1"/>
      <dgm:spPr/>
      <dgm:t>
        <a:bodyPr/>
        <a:lstStyle/>
        <a:p>
          <a:r>
            <a:rPr lang="es-PE" sz="1800" dirty="0" smtClean="0">
              <a:latin typeface="Arial" pitchFamily="34" charset="0"/>
              <a:cs typeface="Arial" pitchFamily="34" charset="0"/>
            </a:rPr>
            <a:t>Inspectores</a:t>
          </a:r>
          <a:endParaRPr lang="es-PE" sz="1800" dirty="0">
            <a:latin typeface="Arial" pitchFamily="34" charset="0"/>
            <a:cs typeface="Arial" pitchFamily="34" charset="0"/>
          </a:endParaRPr>
        </a:p>
      </dgm:t>
    </dgm:pt>
    <dgm:pt modelId="{AAA1FD32-B1B6-4055-8136-3D9B6E802E7B}" type="parTrans" cxnId="{457CC2CC-B25A-43F4-8531-AA0C97046E5D}">
      <dgm:prSet/>
      <dgm:spPr/>
      <dgm:t>
        <a:bodyPr/>
        <a:lstStyle/>
        <a:p>
          <a:endParaRPr lang="es-PE"/>
        </a:p>
      </dgm:t>
    </dgm:pt>
    <dgm:pt modelId="{0F77C8BC-096F-4E27-9099-C16BD56DCD9D}" type="sibTrans" cxnId="{457CC2CC-B25A-43F4-8531-AA0C97046E5D}">
      <dgm:prSet/>
      <dgm:spPr/>
      <dgm:t>
        <a:bodyPr/>
        <a:lstStyle/>
        <a:p>
          <a:endParaRPr lang="es-PE"/>
        </a:p>
      </dgm:t>
    </dgm:pt>
    <dgm:pt modelId="{27401BE1-552A-4D33-9456-39F42A58130E}">
      <dgm:prSet phldrT="[Text]" custT="1"/>
      <dgm:spPr/>
      <dgm:t>
        <a:bodyPr/>
        <a:lstStyle/>
        <a:p>
          <a:r>
            <a:rPr lang="es-ES" sz="1800" dirty="0" smtClean="0">
              <a:latin typeface="Arial" pitchFamily="34" charset="0"/>
              <a:cs typeface="Arial" pitchFamily="34" charset="0"/>
            </a:rPr>
            <a:t>Procedimientos y prácticas generales </a:t>
          </a:r>
          <a:endParaRPr lang="es-PE" sz="180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a:p>
      </dgm:t>
    </dgm:pt>
    <dgm:pt modelId="{E658DA1E-56BA-431F-893C-F2E328F2AE9F}" type="sibTrans" cxnId="{33F5031B-AA99-494A-B246-A464BC5E9D4B}">
      <dgm:prSet/>
      <dgm:spPr/>
      <dgm:t>
        <a:bodyPr/>
        <a:lstStyle/>
        <a:p>
          <a:endParaRPr lang="es-PE"/>
        </a:p>
      </dgm:t>
    </dgm:pt>
    <dgm:pt modelId="{6AFBFB2B-7F74-4A7F-BD8B-1A3D6AB7DB76}">
      <dgm:prSet phldrT="[Text]" custT="1"/>
      <dgm:spPr/>
      <dgm:t>
        <a:bodyPr/>
        <a:lstStyle/>
        <a:p>
          <a:r>
            <a:rPr lang="es-PE" sz="1800" dirty="0" smtClean="0">
              <a:latin typeface="Arial" pitchFamily="34" charset="0"/>
              <a:cs typeface="Arial" pitchFamily="34" charset="0"/>
            </a:rPr>
            <a:t>Resumen</a:t>
          </a:r>
          <a:endParaRPr lang="es-PE" sz="1800" dirty="0">
            <a:latin typeface="Arial" pitchFamily="34" charset="0"/>
            <a:cs typeface="Arial" pitchFamily="34" charset="0"/>
          </a:endParaRPr>
        </a:p>
      </dgm:t>
    </dgm:pt>
    <dgm:pt modelId="{423E72FF-E463-441F-91C0-E07C7DED71A3}" type="parTrans" cxnId="{8C3863CC-12C1-470E-9052-503EB77928D6}">
      <dgm:prSet/>
      <dgm:spPr/>
      <dgm:t>
        <a:bodyPr/>
        <a:lstStyle/>
        <a:p>
          <a:endParaRPr lang="en-GB"/>
        </a:p>
      </dgm:t>
    </dgm:pt>
    <dgm:pt modelId="{6A3043B7-5F6F-4C46-A1AF-BFBE26C5936D}" type="sibTrans" cxnId="{8C3863CC-12C1-470E-9052-503EB77928D6}">
      <dgm:prSet/>
      <dgm:spPr/>
      <dgm:t>
        <a:bodyPr/>
        <a:lstStyle/>
        <a:p>
          <a:endParaRPr lang="en-GB"/>
        </a:p>
      </dgm:t>
    </dgm:pt>
    <dgm:pt modelId="{9EFC5922-CF3A-4F1A-9BFB-8307FB82689E}" type="pres">
      <dgm:prSet presAssocID="{FD200444-5465-405F-9265-5FFC21D40BAF}" presName="compositeShape" presStyleCnt="0">
        <dgm:presLayoutVars>
          <dgm:dir/>
          <dgm:resizeHandles/>
        </dgm:presLayoutVars>
      </dgm:prSet>
      <dgm:spPr/>
      <dgm:t>
        <a:bodyPr/>
        <a:lstStyle/>
        <a:p>
          <a:endParaRPr lang="en-GB"/>
        </a:p>
      </dgm:t>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6" custScaleX="123077">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6" custScaleX="124359">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6" custScaleX="125000">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6" custScaleX="125321">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 modelId="{7DBA8D10-A9D8-4D1B-ADB0-CDB24B5E8E62}" type="pres">
      <dgm:prSet presAssocID="{F762702C-22A3-4DE2-AECF-142A3BAE7B28}" presName="aNode" presStyleLbl="fgAcc1" presStyleIdx="4" presStyleCnt="6" custScaleX="125481">
        <dgm:presLayoutVars>
          <dgm:bulletEnabled val="1"/>
        </dgm:presLayoutVars>
      </dgm:prSet>
      <dgm:spPr/>
      <dgm:t>
        <a:bodyPr/>
        <a:lstStyle/>
        <a:p>
          <a:endParaRPr lang="es-PE"/>
        </a:p>
      </dgm:t>
    </dgm:pt>
    <dgm:pt modelId="{726A6DCF-4806-4374-ABB6-425FCB65B575}" type="pres">
      <dgm:prSet presAssocID="{F762702C-22A3-4DE2-AECF-142A3BAE7B28}" presName="aSpace" presStyleCnt="0"/>
      <dgm:spPr/>
    </dgm:pt>
    <dgm:pt modelId="{B88C52A8-99EE-47E2-876F-D44895F034CF}" type="pres">
      <dgm:prSet presAssocID="{6AFBFB2B-7F74-4A7F-BD8B-1A3D6AB7DB76}" presName="aNode" presStyleLbl="fgAcc1" presStyleIdx="5" presStyleCnt="6" custScaleX="125561">
        <dgm:presLayoutVars>
          <dgm:bulletEnabled val="1"/>
        </dgm:presLayoutVars>
      </dgm:prSet>
      <dgm:spPr/>
      <dgm:t>
        <a:bodyPr/>
        <a:lstStyle/>
        <a:p>
          <a:endParaRPr lang="en-GB"/>
        </a:p>
      </dgm:t>
    </dgm:pt>
    <dgm:pt modelId="{6AC89DDA-E135-4C82-9068-E72634E0C44B}" type="pres">
      <dgm:prSet presAssocID="{6AFBFB2B-7F74-4A7F-BD8B-1A3D6AB7DB76}" presName="aSpace" presStyleCnt="0"/>
      <dgm:spPr/>
    </dgm:pt>
  </dgm:ptLst>
  <dgm:cxnLst>
    <dgm:cxn modelId="{22D0C206-BE39-437B-BC3D-78059142DE18}" type="presOf" srcId="{8266AC30-57D0-4278-A985-D26E9967D41A}" destId="{C24CAD8E-0962-4F8F-9566-8C7733B8AC46}" srcOrd="0" destOrd="0" presId="urn:microsoft.com/office/officeart/2005/8/layout/pyramid2"/>
    <dgm:cxn modelId="{F2D0EB2C-25F6-4332-A2A8-72A9C29DE2CA}" srcId="{FD200444-5465-405F-9265-5FFC21D40BAF}" destId="{572FA9A9-B9C1-43A8-A08A-688A33515A07}" srcOrd="3" destOrd="0" parTransId="{9DA04AC1-1BE0-4696-B6CA-6C42A26FE937}" sibTransId="{4382C88C-788D-4FCC-8DB4-9CB642047F1C}"/>
    <dgm:cxn modelId="{A8767E7E-E0A3-4402-BEFE-BE3A8040DBBA}" type="presOf" srcId="{27401BE1-552A-4D33-9456-39F42A58130E}" destId="{3C80231E-8831-4E7E-AE0F-A0B179664089}" srcOrd="0" destOrd="0" presId="urn:microsoft.com/office/officeart/2005/8/layout/pyramid2"/>
    <dgm:cxn modelId="{5B5D6B1E-1065-44FA-A5A2-3D7E38AEC760}" type="presOf" srcId="{F762702C-22A3-4DE2-AECF-142A3BAE7B28}" destId="{7DBA8D10-A9D8-4D1B-ADB0-CDB24B5E8E62}" srcOrd="0" destOrd="0" presId="urn:microsoft.com/office/officeart/2005/8/layout/pyramid2"/>
    <dgm:cxn modelId="{BF846E27-8DFC-4A53-9F3C-6CB0366492EA}" srcId="{FD200444-5465-405F-9265-5FFC21D40BAF}" destId="{15929DD2-D726-4518-92F6-80D39CE37B98}" srcOrd="1" destOrd="0" parTransId="{966E2086-C27D-4B04-947E-3370822B86F7}" sibTransId="{E711F962-9EC5-411C-AEA1-9CBCD4C4AFA5}"/>
    <dgm:cxn modelId="{E2F9C548-9C66-4F7C-B3D3-B44B3DD26FD9}" type="presOf" srcId="{FD200444-5465-405F-9265-5FFC21D40BAF}" destId="{9EFC5922-CF3A-4F1A-9BFB-8307FB82689E}" srcOrd="0" destOrd="0" presId="urn:microsoft.com/office/officeart/2005/8/layout/pyramid2"/>
    <dgm:cxn modelId="{8C3863CC-12C1-470E-9052-503EB77928D6}" srcId="{FD200444-5465-405F-9265-5FFC21D40BAF}" destId="{6AFBFB2B-7F74-4A7F-BD8B-1A3D6AB7DB76}" srcOrd="5" destOrd="0" parTransId="{423E72FF-E463-441F-91C0-E07C7DED71A3}" sibTransId="{6A3043B7-5F6F-4C46-A1AF-BFBE26C5936D}"/>
    <dgm:cxn modelId="{01E64AFC-248C-4F44-BEF8-096BFD0FFF20}" type="presOf" srcId="{15929DD2-D726-4518-92F6-80D39CE37B98}" destId="{43416AE1-6B97-4A82-8B73-C509E0CDD436}" srcOrd="0" destOrd="0" presId="urn:microsoft.com/office/officeart/2005/8/layout/pyramid2"/>
    <dgm:cxn modelId="{457CC2CC-B25A-43F4-8531-AA0C97046E5D}" srcId="{FD200444-5465-405F-9265-5FFC21D40BAF}" destId="{F762702C-22A3-4DE2-AECF-142A3BAE7B28}" srcOrd="4" destOrd="0" parTransId="{AAA1FD32-B1B6-4055-8136-3D9B6E802E7B}" sibTransId="{0F77C8BC-096F-4E27-9099-C16BD56DCD9D}"/>
    <dgm:cxn modelId="{0E738658-345F-48C5-B779-C5EA4F158313}" type="presOf" srcId="{572FA9A9-B9C1-43A8-A08A-688A33515A07}" destId="{60F6C46D-4293-471F-95FF-C5B962EDEF42}" srcOrd="0" destOrd="0" presId="urn:microsoft.com/office/officeart/2005/8/layout/pyramid2"/>
    <dgm:cxn modelId="{A2335779-FC7A-42F3-A3AE-DFD55FBA295C}" srcId="{FD200444-5465-405F-9265-5FFC21D40BAF}" destId="{8266AC30-57D0-4278-A985-D26E9967D41A}" srcOrd="0" destOrd="0" parTransId="{93A64D5F-D8A6-471F-A3E6-1CCD9D8F3B49}" sibTransId="{4E03D494-5AE4-4F39-911C-C2CA51E28283}"/>
    <dgm:cxn modelId="{33F5031B-AA99-494A-B246-A464BC5E9D4B}" srcId="{FD200444-5465-405F-9265-5FFC21D40BAF}" destId="{27401BE1-552A-4D33-9456-39F42A58130E}" srcOrd="2" destOrd="0" parTransId="{766311AF-E3CC-4B8F-B54B-381017FFE259}" sibTransId="{E658DA1E-56BA-431F-893C-F2E328F2AE9F}"/>
    <dgm:cxn modelId="{F009E444-0ACA-4B0F-BA9A-E72939566D8F}" type="presOf" srcId="{6AFBFB2B-7F74-4A7F-BD8B-1A3D6AB7DB76}" destId="{B88C52A8-99EE-47E2-876F-D44895F034CF}" srcOrd="0" destOrd="0" presId="urn:microsoft.com/office/officeart/2005/8/layout/pyramid2"/>
    <dgm:cxn modelId="{E0855BFF-2569-472D-915D-796F5637D79D}" type="presParOf" srcId="{9EFC5922-CF3A-4F1A-9BFB-8307FB82689E}" destId="{7909CE9B-E5CD-4EFE-BEC2-B25C45E893EB}" srcOrd="0" destOrd="0" presId="urn:microsoft.com/office/officeart/2005/8/layout/pyramid2"/>
    <dgm:cxn modelId="{3B768754-C62E-4420-AED2-93599C7188FB}" type="presParOf" srcId="{9EFC5922-CF3A-4F1A-9BFB-8307FB82689E}" destId="{29D5A82F-6C4F-4FEC-AA8A-8BF63DD48FD1}" srcOrd="1" destOrd="0" presId="urn:microsoft.com/office/officeart/2005/8/layout/pyramid2"/>
    <dgm:cxn modelId="{88D277C9-30BC-46BC-A8EC-91FADA422E98}" type="presParOf" srcId="{29D5A82F-6C4F-4FEC-AA8A-8BF63DD48FD1}" destId="{C24CAD8E-0962-4F8F-9566-8C7733B8AC46}" srcOrd="0" destOrd="0" presId="urn:microsoft.com/office/officeart/2005/8/layout/pyramid2"/>
    <dgm:cxn modelId="{8617578C-9042-4ED8-A6FA-34B43E1635A6}" type="presParOf" srcId="{29D5A82F-6C4F-4FEC-AA8A-8BF63DD48FD1}" destId="{9F168B4C-1B3D-4A79-9A9D-B99DB0F928F3}" srcOrd="1" destOrd="0" presId="urn:microsoft.com/office/officeart/2005/8/layout/pyramid2"/>
    <dgm:cxn modelId="{0219DB86-12C3-4355-8786-59580164C030}" type="presParOf" srcId="{29D5A82F-6C4F-4FEC-AA8A-8BF63DD48FD1}" destId="{43416AE1-6B97-4A82-8B73-C509E0CDD436}" srcOrd="2" destOrd="0" presId="urn:microsoft.com/office/officeart/2005/8/layout/pyramid2"/>
    <dgm:cxn modelId="{543885C6-F1A8-43AD-B9FF-A55FC96081BF}" type="presParOf" srcId="{29D5A82F-6C4F-4FEC-AA8A-8BF63DD48FD1}" destId="{FFDEC78B-2A40-47B0-BFC2-22496A928626}" srcOrd="3" destOrd="0" presId="urn:microsoft.com/office/officeart/2005/8/layout/pyramid2"/>
    <dgm:cxn modelId="{2847E726-A356-4C69-8F3D-B0E37D97EB71}" type="presParOf" srcId="{29D5A82F-6C4F-4FEC-AA8A-8BF63DD48FD1}" destId="{3C80231E-8831-4E7E-AE0F-A0B179664089}" srcOrd="4" destOrd="0" presId="urn:microsoft.com/office/officeart/2005/8/layout/pyramid2"/>
    <dgm:cxn modelId="{C4058C63-CE3E-44C2-AC5C-138596899F45}" type="presParOf" srcId="{29D5A82F-6C4F-4FEC-AA8A-8BF63DD48FD1}" destId="{612196EB-0903-4AAE-A566-39983F5256AD}" srcOrd="5" destOrd="0" presId="urn:microsoft.com/office/officeart/2005/8/layout/pyramid2"/>
    <dgm:cxn modelId="{8EDBD79D-1ED6-4E54-95E9-8731977B9042}" type="presParOf" srcId="{29D5A82F-6C4F-4FEC-AA8A-8BF63DD48FD1}" destId="{60F6C46D-4293-471F-95FF-C5B962EDEF42}" srcOrd="6" destOrd="0" presId="urn:microsoft.com/office/officeart/2005/8/layout/pyramid2"/>
    <dgm:cxn modelId="{279831F6-4963-43AA-90E3-76EC86DADF8F}" type="presParOf" srcId="{29D5A82F-6C4F-4FEC-AA8A-8BF63DD48FD1}" destId="{9008F72B-66F9-489F-A363-F0B2CB19813A}" srcOrd="7" destOrd="0" presId="urn:microsoft.com/office/officeart/2005/8/layout/pyramid2"/>
    <dgm:cxn modelId="{C3EA5910-C7BF-449D-BA02-D6208AC86971}" type="presParOf" srcId="{29D5A82F-6C4F-4FEC-AA8A-8BF63DD48FD1}" destId="{7DBA8D10-A9D8-4D1B-ADB0-CDB24B5E8E62}" srcOrd="8" destOrd="0" presId="urn:microsoft.com/office/officeart/2005/8/layout/pyramid2"/>
    <dgm:cxn modelId="{28F44218-54AD-4CFF-BF61-8618BFA51E6C}" type="presParOf" srcId="{29D5A82F-6C4F-4FEC-AA8A-8BF63DD48FD1}" destId="{726A6DCF-4806-4374-ABB6-425FCB65B575}" srcOrd="9" destOrd="0" presId="urn:microsoft.com/office/officeart/2005/8/layout/pyramid2"/>
    <dgm:cxn modelId="{4BA599ED-D2D2-4456-B273-478DB8E6CC89}" type="presParOf" srcId="{29D5A82F-6C4F-4FEC-AA8A-8BF63DD48FD1}" destId="{B88C52A8-99EE-47E2-876F-D44895F034CF}" srcOrd="10" destOrd="0" presId="urn:microsoft.com/office/officeart/2005/8/layout/pyramid2"/>
    <dgm:cxn modelId="{01139F5A-CD9E-40BC-94C4-4B9A69884117}" type="presParOf" srcId="{29D5A82F-6C4F-4FEC-AA8A-8BF63DD48FD1}" destId="{6AC89DDA-E135-4C82-9068-E72634E0C44B}" srcOrd="11"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t>
        <a:bodyPr/>
        <a:lstStyle/>
        <a:p>
          <a:endParaRPr lang="en-GB"/>
        </a:p>
      </dgm:t>
    </dgm:pt>
    <dgm:pt modelId="{8266AC30-57D0-4278-A985-D26E9967D41A}">
      <dgm:prSet phldrT="[Text]" custT="1"/>
      <dgm:spPr/>
      <dgm:t>
        <a:bodyPr/>
        <a:lstStyle/>
        <a:p>
          <a:r>
            <a:rPr lang="es-ES" sz="1800" dirty="0" smtClean="0">
              <a:latin typeface="Arial" pitchFamily="34" charset="0"/>
              <a:cs typeface="Arial" pitchFamily="34" charset="0"/>
            </a:rPr>
            <a:t>Objetivos de las inspecciones en rampa</a:t>
          </a:r>
          <a:endParaRPr lang="es-PE" sz="180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a:p>
      </dgm:t>
    </dgm:pt>
    <dgm:pt modelId="{4E03D494-5AE4-4F39-911C-C2CA51E28283}" type="sibTrans" cxnId="{A2335779-FC7A-42F3-A3AE-DFD55FBA295C}">
      <dgm:prSet/>
      <dgm:spPr/>
      <dgm:t>
        <a:bodyPr/>
        <a:lstStyle/>
        <a:p>
          <a:endParaRPr lang="es-PE"/>
        </a:p>
      </dgm:t>
    </dgm:pt>
    <dgm:pt modelId="{15929DD2-D726-4518-92F6-80D39CE37B98}">
      <dgm:prSet phldrT="[Text]" custT="1"/>
      <dgm:spPr/>
      <dgm:t>
        <a:bodyPr/>
        <a:lstStyle/>
        <a:p>
          <a:r>
            <a:rPr lang="es-ES" sz="1800" dirty="0" smtClean="0">
              <a:latin typeface="Arial" pitchFamily="34" charset="0"/>
              <a:cs typeface="Arial" pitchFamily="34" charset="0"/>
            </a:rPr>
            <a:t>Áreas de inspección en rampa</a:t>
          </a:r>
          <a:endParaRPr lang="es-PE" sz="180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a:p>
      </dgm:t>
    </dgm:pt>
    <dgm:pt modelId="{E711F962-9EC5-411C-AEA1-9CBCD4C4AFA5}" type="sibTrans" cxnId="{BF846E27-8DFC-4A53-9F3C-6CB0366492EA}">
      <dgm:prSet/>
      <dgm:spPr/>
      <dgm:t>
        <a:bodyPr/>
        <a:lstStyle/>
        <a:p>
          <a:endParaRPr lang="es-PE"/>
        </a:p>
      </dgm:t>
    </dgm:pt>
    <dgm:pt modelId="{572FA9A9-B9C1-43A8-A08A-688A33515A07}">
      <dgm:prSet phldrT="[Text]" custT="1"/>
      <dgm:spPr/>
      <dgm:t>
        <a:bodyPr/>
        <a:lstStyle/>
        <a:p>
          <a:r>
            <a:rPr lang="es-ES" sz="1800" dirty="0" smtClean="0">
              <a:latin typeface="Arial" pitchFamily="34" charset="0"/>
              <a:cs typeface="Arial" pitchFamily="34" charset="0"/>
            </a:rPr>
            <a:t>Frecuencia de las inspecciones en rampa</a:t>
          </a:r>
          <a:endParaRPr lang="es-PE" sz="180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a:p>
      </dgm:t>
    </dgm:pt>
    <dgm:pt modelId="{4382C88C-788D-4FCC-8DB4-9CB642047F1C}" type="sibTrans" cxnId="{F2D0EB2C-25F6-4332-A2A8-72A9C29DE2CA}">
      <dgm:prSet/>
      <dgm:spPr/>
      <dgm:t>
        <a:bodyPr/>
        <a:lstStyle/>
        <a:p>
          <a:endParaRPr lang="es-PE"/>
        </a:p>
      </dgm:t>
    </dgm:pt>
    <dgm:pt modelId="{F762702C-22A3-4DE2-AECF-142A3BAE7B28}">
      <dgm:prSet phldrT="[Text]" custT="1"/>
      <dgm:spPr/>
      <dgm:t>
        <a:bodyPr/>
        <a:lstStyle/>
        <a:p>
          <a:r>
            <a:rPr lang="es-PE" sz="1800" dirty="0" smtClean="0">
              <a:latin typeface="Arial" pitchFamily="34" charset="0"/>
              <a:cs typeface="Arial" pitchFamily="34" charset="0"/>
            </a:rPr>
            <a:t>Inspectores</a:t>
          </a:r>
          <a:endParaRPr lang="es-PE" sz="1800" dirty="0">
            <a:latin typeface="Arial" pitchFamily="34" charset="0"/>
            <a:cs typeface="Arial" pitchFamily="34" charset="0"/>
          </a:endParaRPr>
        </a:p>
      </dgm:t>
    </dgm:pt>
    <dgm:pt modelId="{AAA1FD32-B1B6-4055-8136-3D9B6E802E7B}" type="parTrans" cxnId="{457CC2CC-B25A-43F4-8531-AA0C97046E5D}">
      <dgm:prSet/>
      <dgm:spPr/>
      <dgm:t>
        <a:bodyPr/>
        <a:lstStyle/>
        <a:p>
          <a:endParaRPr lang="es-PE"/>
        </a:p>
      </dgm:t>
    </dgm:pt>
    <dgm:pt modelId="{0F77C8BC-096F-4E27-9099-C16BD56DCD9D}" type="sibTrans" cxnId="{457CC2CC-B25A-43F4-8531-AA0C97046E5D}">
      <dgm:prSet/>
      <dgm:spPr/>
      <dgm:t>
        <a:bodyPr/>
        <a:lstStyle/>
        <a:p>
          <a:endParaRPr lang="es-PE"/>
        </a:p>
      </dgm:t>
    </dgm:pt>
    <dgm:pt modelId="{27401BE1-552A-4D33-9456-39F42A58130E}">
      <dgm:prSet phldrT="[Text]" custT="1"/>
      <dgm:spPr/>
      <dgm:t>
        <a:bodyPr/>
        <a:lstStyle/>
        <a:p>
          <a:r>
            <a:rPr lang="es-ES" sz="1800" dirty="0" smtClean="0">
              <a:latin typeface="Arial" pitchFamily="34" charset="0"/>
              <a:cs typeface="Arial" pitchFamily="34" charset="0"/>
            </a:rPr>
            <a:t>Procedimientos y prácticas generales </a:t>
          </a:r>
          <a:endParaRPr lang="es-PE" sz="180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a:p>
      </dgm:t>
    </dgm:pt>
    <dgm:pt modelId="{E658DA1E-56BA-431F-893C-F2E328F2AE9F}" type="sibTrans" cxnId="{33F5031B-AA99-494A-B246-A464BC5E9D4B}">
      <dgm:prSet/>
      <dgm:spPr/>
      <dgm:t>
        <a:bodyPr/>
        <a:lstStyle/>
        <a:p>
          <a:endParaRPr lang="es-PE"/>
        </a:p>
      </dgm:t>
    </dgm:pt>
    <dgm:pt modelId="{9EFC5922-CF3A-4F1A-9BFB-8307FB82689E}" type="pres">
      <dgm:prSet presAssocID="{FD200444-5465-405F-9265-5FFC21D40BAF}" presName="compositeShape" presStyleCnt="0">
        <dgm:presLayoutVars>
          <dgm:dir/>
          <dgm:resizeHandles/>
        </dgm:presLayoutVars>
      </dgm:prSet>
      <dgm:spPr/>
      <dgm:t>
        <a:bodyPr/>
        <a:lstStyle/>
        <a:p>
          <a:endParaRPr lang="en-GB"/>
        </a:p>
      </dgm:t>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5" custScaleX="123077">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5" custScaleX="124359">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5" custScaleX="125000">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5" custScaleX="125321">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 modelId="{7DBA8D10-A9D8-4D1B-ADB0-CDB24B5E8E62}" type="pres">
      <dgm:prSet presAssocID="{F762702C-22A3-4DE2-AECF-142A3BAE7B28}" presName="aNode" presStyleLbl="fgAcc1" presStyleIdx="4" presStyleCnt="5" custScaleX="125481">
        <dgm:presLayoutVars>
          <dgm:bulletEnabled val="1"/>
        </dgm:presLayoutVars>
      </dgm:prSet>
      <dgm:spPr/>
      <dgm:t>
        <a:bodyPr/>
        <a:lstStyle/>
        <a:p>
          <a:endParaRPr lang="es-PE"/>
        </a:p>
      </dgm:t>
    </dgm:pt>
    <dgm:pt modelId="{726A6DCF-4806-4374-ABB6-425FCB65B575}" type="pres">
      <dgm:prSet presAssocID="{F762702C-22A3-4DE2-AECF-142A3BAE7B28}" presName="aSpace" presStyleCnt="0"/>
      <dgm:spPr/>
    </dgm:pt>
  </dgm:ptLst>
  <dgm:cxnLst>
    <dgm:cxn modelId="{1818FB3E-8BA3-4BDA-A1C6-46C7EF4F87B4}" type="presOf" srcId="{572FA9A9-B9C1-43A8-A08A-688A33515A07}" destId="{60F6C46D-4293-471F-95FF-C5B962EDEF42}" srcOrd="0" destOrd="0" presId="urn:microsoft.com/office/officeart/2005/8/layout/pyramid2"/>
    <dgm:cxn modelId="{F2D0EB2C-25F6-4332-A2A8-72A9C29DE2CA}" srcId="{FD200444-5465-405F-9265-5FFC21D40BAF}" destId="{572FA9A9-B9C1-43A8-A08A-688A33515A07}" srcOrd="3" destOrd="0" parTransId="{9DA04AC1-1BE0-4696-B6CA-6C42A26FE937}" sibTransId="{4382C88C-788D-4FCC-8DB4-9CB642047F1C}"/>
    <dgm:cxn modelId="{315574BD-2AB9-4B3D-BA6A-A8448FE28CFA}" type="presOf" srcId="{27401BE1-552A-4D33-9456-39F42A58130E}" destId="{3C80231E-8831-4E7E-AE0F-A0B179664089}" srcOrd="0" destOrd="0" presId="urn:microsoft.com/office/officeart/2005/8/layout/pyramid2"/>
    <dgm:cxn modelId="{1B7385E8-016E-42A3-8CD8-A958EC4639B2}" type="presOf" srcId="{15929DD2-D726-4518-92F6-80D39CE37B98}" destId="{43416AE1-6B97-4A82-8B73-C509E0CDD436}" srcOrd="0" destOrd="0" presId="urn:microsoft.com/office/officeart/2005/8/layout/pyramid2"/>
    <dgm:cxn modelId="{33F5031B-AA99-494A-B246-A464BC5E9D4B}" srcId="{FD200444-5465-405F-9265-5FFC21D40BAF}" destId="{27401BE1-552A-4D33-9456-39F42A58130E}" srcOrd="2" destOrd="0" parTransId="{766311AF-E3CC-4B8F-B54B-381017FFE259}" sibTransId="{E658DA1E-56BA-431F-893C-F2E328F2AE9F}"/>
    <dgm:cxn modelId="{D86C32E8-EECB-4B2E-ADD1-645F68CFE782}" type="presOf" srcId="{F762702C-22A3-4DE2-AECF-142A3BAE7B28}" destId="{7DBA8D10-A9D8-4D1B-ADB0-CDB24B5E8E62}" srcOrd="0" destOrd="0" presId="urn:microsoft.com/office/officeart/2005/8/layout/pyramid2"/>
    <dgm:cxn modelId="{F39ACE04-E4AF-4B4F-BEEE-F76C725D30F4}" type="presOf" srcId="{8266AC30-57D0-4278-A985-D26E9967D41A}" destId="{C24CAD8E-0962-4F8F-9566-8C7733B8AC46}" srcOrd="0" destOrd="0" presId="urn:microsoft.com/office/officeart/2005/8/layout/pyramid2"/>
    <dgm:cxn modelId="{457CC2CC-B25A-43F4-8531-AA0C97046E5D}" srcId="{FD200444-5465-405F-9265-5FFC21D40BAF}" destId="{F762702C-22A3-4DE2-AECF-142A3BAE7B28}" srcOrd="4" destOrd="0" parTransId="{AAA1FD32-B1B6-4055-8136-3D9B6E802E7B}" sibTransId="{0F77C8BC-096F-4E27-9099-C16BD56DCD9D}"/>
    <dgm:cxn modelId="{A2335779-FC7A-42F3-A3AE-DFD55FBA295C}" srcId="{FD200444-5465-405F-9265-5FFC21D40BAF}" destId="{8266AC30-57D0-4278-A985-D26E9967D41A}" srcOrd="0" destOrd="0" parTransId="{93A64D5F-D8A6-471F-A3E6-1CCD9D8F3B49}" sibTransId="{4E03D494-5AE4-4F39-911C-C2CA51E28283}"/>
    <dgm:cxn modelId="{D9BEE513-B8EE-41C1-A8D4-FF7F2F5ADEA3}" type="presOf" srcId="{FD200444-5465-405F-9265-5FFC21D40BAF}" destId="{9EFC5922-CF3A-4F1A-9BFB-8307FB82689E}" srcOrd="0" destOrd="0" presId="urn:microsoft.com/office/officeart/2005/8/layout/pyramid2"/>
    <dgm:cxn modelId="{BF846E27-8DFC-4A53-9F3C-6CB0366492EA}" srcId="{FD200444-5465-405F-9265-5FFC21D40BAF}" destId="{15929DD2-D726-4518-92F6-80D39CE37B98}" srcOrd="1" destOrd="0" parTransId="{966E2086-C27D-4B04-947E-3370822B86F7}" sibTransId="{E711F962-9EC5-411C-AEA1-9CBCD4C4AFA5}"/>
    <dgm:cxn modelId="{9E68B23C-2256-4CA2-A257-DF92051417CD}" type="presParOf" srcId="{9EFC5922-CF3A-4F1A-9BFB-8307FB82689E}" destId="{7909CE9B-E5CD-4EFE-BEC2-B25C45E893EB}" srcOrd="0" destOrd="0" presId="urn:microsoft.com/office/officeart/2005/8/layout/pyramid2"/>
    <dgm:cxn modelId="{41932EEA-C81E-4466-9E98-704A37E08853}" type="presParOf" srcId="{9EFC5922-CF3A-4F1A-9BFB-8307FB82689E}" destId="{29D5A82F-6C4F-4FEC-AA8A-8BF63DD48FD1}" srcOrd="1" destOrd="0" presId="urn:microsoft.com/office/officeart/2005/8/layout/pyramid2"/>
    <dgm:cxn modelId="{9D521F04-44C5-44B0-8CF8-86C81F6C8DAC}" type="presParOf" srcId="{29D5A82F-6C4F-4FEC-AA8A-8BF63DD48FD1}" destId="{C24CAD8E-0962-4F8F-9566-8C7733B8AC46}" srcOrd="0" destOrd="0" presId="urn:microsoft.com/office/officeart/2005/8/layout/pyramid2"/>
    <dgm:cxn modelId="{7118356C-B4CC-4110-898B-D5B221CA751F}" type="presParOf" srcId="{29D5A82F-6C4F-4FEC-AA8A-8BF63DD48FD1}" destId="{9F168B4C-1B3D-4A79-9A9D-B99DB0F928F3}" srcOrd="1" destOrd="0" presId="urn:microsoft.com/office/officeart/2005/8/layout/pyramid2"/>
    <dgm:cxn modelId="{FFCB30C4-FDD2-450F-A371-3E4C140E1F67}" type="presParOf" srcId="{29D5A82F-6C4F-4FEC-AA8A-8BF63DD48FD1}" destId="{43416AE1-6B97-4A82-8B73-C509E0CDD436}" srcOrd="2" destOrd="0" presId="urn:microsoft.com/office/officeart/2005/8/layout/pyramid2"/>
    <dgm:cxn modelId="{D0EB9CC8-0EAB-469C-9B5C-DA0CE50C9FDF}" type="presParOf" srcId="{29D5A82F-6C4F-4FEC-AA8A-8BF63DD48FD1}" destId="{FFDEC78B-2A40-47B0-BFC2-22496A928626}" srcOrd="3" destOrd="0" presId="urn:microsoft.com/office/officeart/2005/8/layout/pyramid2"/>
    <dgm:cxn modelId="{6DE13D29-763F-43E1-85FC-B63B23B47245}" type="presParOf" srcId="{29D5A82F-6C4F-4FEC-AA8A-8BF63DD48FD1}" destId="{3C80231E-8831-4E7E-AE0F-A0B179664089}" srcOrd="4" destOrd="0" presId="urn:microsoft.com/office/officeart/2005/8/layout/pyramid2"/>
    <dgm:cxn modelId="{960735F3-E7E6-45C6-AB1A-6A8DD483C735}" type="presParOf" srcId="{29D5A82F-6C4F-4FEC-AA8A-8BF63DD48FD1}" destId="{612196EB-0903-4AAE-A566-39983F5256AD}" srcOrd="5" destOrd="0" presId="urn:microsoft.com/office/officeart/2005/8/layout/pyramid2"/>
    <dgm:cxn modelId="{27540B4D-B667-45F3-83EF-2F12CA5F9ED3}" type="presParOf" srcId="{29D5A82F-6C4F-4FEC-AA8A-8BF63DD48FD1}" destId="{60F6C46D-4293-471F-95FF-C5B962EDEF42}" srcOrd="6" destOrd="0" presId="urn:microsoft.com/office/officeart/2005/8/layout/pyramid2"/>
    <dgm:cxn modelId="{3EF8418C-C05C-47D1-BEAC-3A025501E6E3}" type="presParOf" srcId="{29D5A82F-6C4F-4FEC-AA8A-8BF63DD48FD1}" destId="{9008F72B-66F9-489F-A363-F0B2CB19813A}" srcOrd="7" destOrd="0" presId="urn:microsoft.com/office/officeart/2005/8/layout/pyramid2"/>
    <dgm:cxn modelId="{E9CA27B5-F6A8-4B9E-B611-F011E004304C}" type="presParOf" srcId="{29D5A82F-6C4F-4FEC-AA8A-8BF63DD48FD1}" destId="{7DBA8D10-A9D8-4D1B-ADB0-CDB24B5E8E62}" srcOrd="8" destOrd="0" presId="urn:microsoft.com/office/officeart/2005/8/layout/pyramid2"/>
    <dgm:cxn modelId="{5C9A1954-F52B-407D-B7E9-5A59D69291DC}" type="presParOf" srcId="{29D5A82F-6C4F-4FEC-AA8A-8BF63DD48FD1}" destId="{726A6DCF-4806-4374-ABB6-425FCB65B575}" srcOrd="9"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974171" y="0"/>
          <a:ext cx="4286280" cy="4286280"/>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750919" y="430930"/>
          <a:ext cx="3429026" cy="507321"/>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Objetivos de las inspecciones en rampa</a:t>
          </a:r>
          <a:endParaRPr lang="es-PE" sz="1800" kern="1200" dirty="0">
            <a:latin typeface="Arial" pitchFamily="34" charset="0"/>
            <a:cs typeface="Arial" pitchFamily="34" charset="0"/>
          </a:endParaRPr>
        </a:p>
      </dsp:txBody>
      <dsp:txXfrm>
        <a:off x="2750919" y="430930"/>
        <a:ext cx="3429026" cy="507321"/>
      </dsp:txXfrm>
    </dsp:sp>
    <dsp:sp modelId="{43416AE1-6B97-4A82-8B73-C509E0CDD436}">
      <dsp:nvSpPr>
        <dsp:cNvPr id="0" name=""/>
        <dsp:cNvSpPr/>
      </dsp:nvSpPr>
      <dsp:spPr>
        <a:xfrm>
          <a:off x="2733060" y="1001666"/>
          <a:ext cx="3464743" cy="507321"/>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Áreas de inspección en rampa</a:t>
          </a:r>
          <a:endParaRPr lang="es-PE" sz="1800" kern="1200" dirty="0">
            <a:latin typeface="Arial" pitchFamily="34" charset="0"/>
            <a:cs typeface="Arial" pitchFamily="34" charset="0"/>
          </a:endParaRPr>
        </a:p>
      </dsp:txBody>
      <dsp:txXfrm>
        <a:off x="2733060" y="1001666"/>
        <a:ext cx="3464743" cy="507321"/>
      </dsp:txXfrm>
    </dsp:sp>
    <dsp:sp modelId="{3C80231E-8831-4E7E-AE0F-A0B179664089}">
      <dsp:nvSpPr>
        <dsp:cNvPr id="0" name=""/>
        <dsp:cNvSpPr/>
      </dsp:nvSpPr>
      <dsp:spPr>
        <a:xfrm>
          <a:off x="2724131" y="1572403"/>
          <a:ext cx="3482602" cy="507321"/>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Procedimientos y prácticas generales </a:t>
          </a:r>
          <a:endParaRPr lang="es-PE" sz="1800" kern="1200" dirty="0">
            <a:latin typeface="Arial" pitchFamily="34" charset="0"/>
            <a:cs typeface="Arial" pitchFamily="34" charset="0"/>
          </a:endParaRPr>
        </a:p>
      </dsp:txBody>
      <dsp:txXfrm>
        <a:off x="2724131" y="1572403"/>
        <a:ext cx="3482602" cy="507321"/>
      </dsp:txXfrm>
    </dsp:sp>
    <dsp:sp modelId="{60F6C46D-4293-471F-95FF-C5B962EDEF42}">
      <dsp:nvSpPr>
        <dsp:cNvPr id="0" name=""/>
        <dsp:cNvSpPr/>
      </dsp:nvSpPr>
      <dsp:spPr>
        <a:xfrm>
          <a:off x="2719659" y="2143140"/>
          <a:ext cx="3491545" cy="507321"/>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Frecuencia de las inspecciones en rampa</a:t>
          </a:r>
          <a:endParaRPr lang="es-PE" sz="1800" kern="1200" dirty="0">
            <a:latin typeface="Arial" pitchFamily="34" charset="0"/>
            <a:cs typeface="Arial" pitchFamily="34" charset="0"/>
          </a:endParaRPr>
        </a:p>
      </dsp:txBody>
      <dsp:txXfrm>
        <a:off x="2719659" y="2143140"/>
        <a:ext cx="3491545" cy="507321"/>
      </dsp:txXfrm>
    </dsp:sp>
    <dsp:sp modelId="{7DBA8D10-A9D8-4D1B-ADB0-CDB24B5E8E62}">
      <dsp:nvSpPr>
        <dsp:cNvPr id="0" name=""/>
        <dsp:cNvSpPr/>
      </dsp:nvSpPr>
      <dsp:spPr>
        <a:xfrm>
          <a:off x="2717430" y="2713876"/>
          <a:ext cx="3496003" cy="507321"/>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latin typeface="Arial" pitchFamily="34" charset="0"/>
              <a:cs typeface="Arial" pitchFamily="34" charset="0"/>
            </a:rPr>
            <a:t>Inspectores</a:t>
          </a:r>
          <a:endParaRPr lang="es-PE" sz="1800" kern="1200" dirty="0">
            <a:latin typeface="Arial" pitchFamily="34" charset="0"/>
            <a:cs typeface="Arial" pitchFamily="34" charset="0"/>
          </a:endParaRPr>
        </a:p>
      </dsp:txBody>
      <dsp:txXfrm>
        <a:off x="2717430" y="2713876"/>
        <a:ext cx="3496003" cy="507321"/>
      </dsp:txXfrm>
    </dsp:sp>
    <dsp:sp modelId="{B88C52A8-99EE-47E2-876F-D44895F034CF}">
      <dsp:nvSpPr>
        <dsp:cNvPr id="0" name=""/>
        <dsp:cNvSpPr/>
      </dsp:nvSpPr>
      <dsp:spPr>
        <a:xfrm>
          <a:off x="2716316" y="3284613"/>
          <a:ext cx="3498232" cy="507321"/>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latin typeface="Arial" pitchFamily="34" charset="0"/>
              <a:cs typeface="Arial" pitchFamily="34" charset="0"/>
            </a:rPr>
            <a:t>Resumen</a:t>
          </a:r>
          <a:endParaRPr lang="es-PE" sz="1800" kern="1200" dirty="0">
            <a:latin typeface="Arial" pitchFamily="34" charset="0"/>
            <a:cs typeface="Arial" pitchFamily="34" charset="0"/>
          </a:endParaRPr>
        </a:p>
      </dsp:txBody>
      <dsp:txXfrm>
        <a:off x="2716316" y="3284613"/>
        <a:ext cx="3498232" cy="5073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974728" y="0"/>
          <a:ext cx="4286280" cy="4286280"/>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751476" y="429046"/>
          <a:ext cx="3429026" cy="609455"/>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Objetivos de las inspecciones en rampa</a:t>
          </a:r>
          <a:endParaRPr lang="es-PE" sz="1800" kern="1200" dirty="0">
            <a:latin typeface="Arial" pitchFamily="34" charset="0"/>
            <a:cs typeface="Arial" pitchFamily="34" charset="0"/>
          </a:endParaRPr>
        </a:p>
      </dsp:txBody>
      <dsp:txXfrm>
        <a:off x="2751476" y="429046"/>
        <a:ext cx="3429026" cy="609455"/>
      </dsp:txXfrm>
    </dsp:sp>
    <dsp:sp modelId="{43416AE1-6B97-4A82-8B73-C509E0CDD436}">
      <dsp:nvSpPr>
        <dsp:cNvPr id="0" name=""/>
        <dsp:cNvSpPr/>
      </dsp:nvSpPr>
      <dsp:spPr>
        <a:xfrm>
          <a:off x="2733617" y="1114683"/>
          <a:ext cx="3464743" cy="609455"/>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Áreas de inspección en rampa</a:t>
          </a:r>
          <a:endParaRPr lang="es-PE" sz="1800" kern="1200" dirty="0">
            <a:latin typeface="Arial" pitchFamily="34" charset="0"/>
            <a:cs typeface="Arial" pitchFamily="34" charset="0"/>
          </a:endParaRPr>
        </a:p>
      </dsp:txBody>
      <dsp:txXfrm>
        <a:off x="2733617" y="1114683"/>
        <a:ext cx="3464743" cy="609455"/>
      </dsp:txXfrm>
    </dsp:sp>
    <dsp:sp modelId="{3C80231E-8831-4E7E-AE0F-A0B179664089}">
      <dsp:nvSpPr>
        <dsp:cNvPr id="0" name=""/>
        <dsp:cNvSpPr/>
      </dsp:nvSpPr>
      <dsp:spPr>
        <a:xfrm>
          <a:off x="2724688" y="1800321"/>
          <a:ext cx="3482602" cy="609455"/>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Procedimientos y prácticas generales </a:t>
          </a:r>
          <a:endParaRPr lang="es-PE" sz="1800" kern="1200" dirty="0">
            <a:latin typeface="Arial" pitchFamily="34" charset="0"/>
            <a:cs typeface="Arial" pitchFamily="34" charset="0"/>
          </a:endParaRPr>
        </a:p>
      </dsp:txBody>
      <dsp:txXfrm>
        <a:off x="2724688" y="1800321"/>
        <a:ext cx="3482602" cy="609455"/>
      </dsp:txXfrm>
    </dsp:sp>
    <dsp:sp modelId="{60F6C46D-4293-471F-95FF-C5B962EDEF42}">
      <dsp:nvSpPr>
        <dsp:cNvPr id="0" name=""/>
        <dsp:cNvSpPr/>
      </dsp:nvSpPr>
      <dsp:spPr>
        <a:xfrm>
          <a:off x="2720216" y="2485958"/>
          <a:ext cx="3491545" cy="609455"/>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Frecuencia de las inspecciones en rampa</a:t>
          </a:r>
          <a:endParaRPr lang="es-PE" sz="1800" kern="1200" dirty="0">
            <a:latin typeface="Arial" pitchFamily="34" charset="0"/>
            <a:cs typeface="Arial" pitchFamily="34" charset="0"/>
          </a:endParaRPr>
        </a:p>
      </dsp:txBody>
      <dsp:txXfrm>
        <a:off x="2720216" y="2485958"/>
        <a:ext cx="3491545" cy="609455"/>
      </dsp:txXfrm>
    </dsp:sp>
    <dsp:sp modelId="{7DBA8D10-A9D8-4D1B-ADB0-CDB24B5E8E62}">
      <dsp:nvSpPr>
        <dsp:cNvPr id="0" name=""/>
        <dsp:cNvSpPr/>
      </dsp:nvSpPr>
      <dsp:spPr>
        <a:xfrm>
          <a:off x="2717987" y="3171596"/>
          <a:ext cx="3496003" cy="609455"/>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latin typeface="Arial" pitchFamily="34" charset="0"/>
              <a:cs typeface="Arial" pitchFamily="34" charset="0"/>
            </a:rPr>
            <a:t>Inspectores</a:t>
          </a:r>
          <a:endParaRPr lang="es-PE" sz="1800" kern="1200" dirty="0">
            <a:latin typeface="Arial" pitchFamily="34" charset="0"/>
            <a:cs typeface="Arial" pitchFamily="34" charset="0"/>
          </a:endParaRPr>
        </a:p>
      </dsp:txBody>
      <dsp:txXfrm>
        <a:off x="2717987" y="3171596"/>
        <a:ext cx="3496003" cy="6094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P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E807E90-40D0-48E1-AE6A-C70854AA38BD}" type="datetimeFigureOut">
              <a:rPr lang="es-PE"/>
              <a:pPr>
                <a:defRPr/>
              </a:pPr>
              <a:t>29/07/2011</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P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E53596A-A34A-4580-B440-340BE5A5FBC9}" type="slidenum">
              <a:rPr lang="es-PE"/>
              <a:pPr>
                <a:defRPr/>
              </a:pPr>
              <a:t>‹Nº›</a:t>
            </a:fld>
            <a:endParaRPr lang="es-P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a:t>
            </a:fld>
            <a:endParaRPr lang="es-P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a:t>
            </a:fld>
            <a:endParaRPr lang="es-P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3</a:t>
            </a:fld>
            <a:endParaRPr lang="es-P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18</a:t>
            </a:fld>
            <a:endParaRPr lang="es-P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19</a:t>
            </a:fld>
            <a:endParaRPr lang="es-P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20</a:t>
            </a:fld>
            <a:endParaRPr lang="es-P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21</a:t>
            </a:fld>
            <a:endParaRPr lang="es-P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6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9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0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99AF766D-EA1C-4B5F-8421-2AF53E994946}" type="datetimeFigureOut">
              <a:rPr lang="es-PE"/>
              <a:pPr>
                <a:defRPr/>
              </a:pPr>
              <a:t>29/07/2011</a:t>
            </a:fld>
            <a:endParaRPr lang="es-PE" dirty="0"/>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PE" dirty="0"/>
          </a:p>
        </p:txBody>
      </p:sp>
      <p:sp>
        <p:nvSpPr>
          <p:cNvPr id="11" name="28 Marcador de número de diapositiva"/>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9BD4D5F9-A391-4717-8AA9-CDBF0B48B087}" type="slidenum">
              <a:rPr lang="es-PE"/>
              <a:pPr>
                <a:defRPr/>
              </a:pPr>
              <a:t>‹Nº›</a:t>
            </a:fld>
            <a:endParaRPr lang="es-PE"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35024" y="228600"/>
            <a:ext cx="8153400" cy="608112"/>
          </a:xfrm>
        </p:spPr>
        <p:txBody>
          <a:body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612648" y="1600200"/>
            <a:ext cx="8153400" cy="44958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13 Marcador de fecha"/>
          <p:cNvSpPr>
            <a:spLocks noGrp="1"/>
          </p:cNvSpPr>
          <p:nvPr>
            <p:ph type="dt" sz="half" idx="10"/>
          </p:nvPr>
        </p:nvSpPr>
        <p:spPr/>
        <p:txBody>
          <a:bodyPr/>
          <a:lstStyle>
            <a:lvl1pPr>
              <a:defRPr/>
            </a:lvl1pPr>
          </a:lstStyle>
          <a:p>
            <a:pPr>
              <a:defRPr/>
            </a:pPr>
            <a:fld id="{C9AD88F0-892E-4267-837A-A2DFE606C56D}" type="datetimeFigureOut">
              <a:rPr lang="es-PE"/>
              <a:pPr>
                <a:defRPr/>
              </a:pPr>
              <a:t>29/07/2011</a:t>
            </a:fld>
            <a:endParaRPr lang="es-PE" dirty="0"/>
          </a:p>
        </p:txBody>
      </p:sp>
      <p:sp>
        <p:nvSpPr>
          <p:cNvPr id="5" name="2 Marcador de pie de página"/>
          <p:cNvSpPr>
            <a:spLocks noGrp="1"/>
          </p:cNvSpPr>
          <p:nvPr>
            <p:ph type="ftr" sz="quarter" idx="11"/>
          </p:nvPr>
        </p:nvSpPr>
        <p:spPr/>
        <p:txBody>
          <a:bodyPr/>
          <a:lstStyle>
            <a:lvl1pPr>
              <a:defRPr/>
            </a:lvl1pPr>
          </a:lstStyle>
          <a:p>
            <a:pPr>
              <a:defRPr/>
            </a:pPr>
            <a:endParaRPr lang="es-PE" dirty="0"/>
          </a:p>
        </p:txBody>
      </p:sp>
      <p:sp>
        <p:nvSpPr>
          <p:cNvPr id="6" name="22 Marcador de número de diapositiva"/>
          <p:cNvSpPr>
            <a:spLocks noGrp="1"/>
          </p:cNvSpPr>
          <p:nvPr>
            <p:ph type="sldNum" sz="quarter" idx="12"/>
          </p:nvPr>
        </p:nvSpPr>
        <p:spPr/>
        <p:txBody>
          <a:bodyPr/>
          <a:lstStyle>
            <a:lvl1pPr>
              <a:defRPr/>
            </a:lvl1pPr>
          </a:lstStyle>
          <a:p>
            <a:pPr>
              <a:defRPr/>
            </a:pPr>
            <a:fld id="{CE8C65E1-9385-4C30-906F-4A140558B41A}" type="slidenum">
              <a:rPr lang="es-PE"/>
              <a:pPr>
                <a:defRPr/>
              </a:pPr>
              <a:t>‹Nº›</a:t>
            </a:fld>
            <a:endParaRPr lang="es-PE" dirty="0"/>
          </a:p>
        </p:txBody>
      </p:sp>
      <p:sp>
        <p:nvSpPr>
          <p:cNvPr id="4198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130F6FE1-3DEF-4DC5-AC06-19BA0A30367D}" type="datetimeFigureOut">
              <a:rPr lang="es-PE"/>
              <a:pPr>
                <a:defRPr/>
              </a:pPr>
              <a:t>29/07/2011</a:t>
            </a:fld>
            <a:endParaRPr lang="es-PE" dirty="0"/>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89AD8A9A-C080-454A-8D77-1BDB0B1E52D8}" type="slidenum">
              <a:rPr lang="es-PE"/>
              <a:pPr>
                <a:defRPr/>
              </a:pPr>
              <a:t>‹Nº›</a:t>
            </a:fld>
            <a:endParaRPr lang="es-PE" dirty="0"/>
          </a:p>
        </p:txBody>
      </p:sp>
      <p:sp>
        <p:nvSpPr>
          <p:cNvPr id="9" name="13 Marcador de pie de página"/>
          <p:cNvSpPr>
            <a:spLocks noGrp="1"/>
          </p:cNvSpPr>
          <p:nvPr>
            <p:ph type="ftr" sz="quarter" idx="12"/>
          </p:nvPr>
        </p:nvSpPr>
        <p:spPr/>
        <p:txBody>
          <a:bodyPr/>
          <a:lstStyle>
            <a:lvl1pPr>
              <a:defRPr/>
            </a:lvl1pPr>
          </a:lstStyle>
          <a:p>
            <a:pPr>
              <a:defRPr/>
            </a:pPr>
            <a:endParaRPr lang="es-PE" dirty="0"/>
          </a:p>
        </p:txBody>
      </p:sp>
      <p:graphicFrame>
        <p:nvGraphicFramePr>
          <p:cNvPr id="40961" name="Object 1"/>
          <p:cNvGraphicFramePr>
            <a:graphicFrameLocks noChangeAspect="1"/>
          </p:cNvGraphicFramePr>
          <p:nvPr/>
        </p:nvGraphicFramePr>
        <p:xfrm>
          <a:off x="428625" y="6000750"/>
          <a:ext cx="1785938" cy="708025"/>
        </p:xfrm>
        <a:graphic>
          <a:graphicData uri="http://schemas.openxmlformats.org/presentationml/2006/ole">
            <p:oleObj spid="_x0000_s40961" r:id="rId3" imgW="9586440" imgH="3804480" progId="">
              <p:embed/>
            </p:oleObj>
          </a:graphicData>
        </a:graphic>
      </p:graphicFrame>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9C66AB2C-3B6C-404D-86E9-2BD996679435}" type="datetimeFigureOut">
              <a:rPr lang="es-PE"/>
              <a:pPr>
                <a:defRPr/>
              </a:pPr>
              <a:t>29/07/2011</a:t>
            </a:fld>
            <a:endParaRPr lang="es-PE" dirty="0"/>
          </a:p>
        </p:txBody>
      </p:sp>
      <p:sp>
        <p:nvSpPr>
          <p:cNvPr id="6" name="9 Marcador de número de diapositiva"/>
          <p:cNvSpPr>
            <a:spLocks noGrp="1"/>
          </p:cNvSpPr>
          <p:nvPr>
            <p:ph type="sldNum" sz="quarter" idx="11"/>
          </p:nvPr>
        </p:nvSpPr>
        <p:spPr/>
        <p:txBody>
          <a:bodyPr rtlCol="0"/>
          <a:lstStyle>
            <a:lvl1pPr>
              <a:defRPr/>
            </a:lvl1pPr>
          </a:lstStyle>
          <a:p>
            <a:pPr>
              <a:defRPr/>
            </a:pPr>
            <a:fld id="{BCE4873D-78D0-4215-B695-161EF40C678A}" type="slidenum">
              <a:rPr lang="es-PE"/>
              <a:pPr>
                <a:defRPr/>
              </a:pPr>
              <a:t>‹Nº›</a:t>
            </a:fld>
            <a:endParaRPr lang="es-PE" dirty="0"/>
          </a:p>
        </p:txBody>
      </p:sp>
      <p:sp>
        <p:nvSpPr>
          <p:cNvPr id="7" name="11 Marcador de pie de página"/>
          <p:cNvSpPr>
            <a:spLocks noGrp="1"/>
          </p:cNvSpPr>
          <p:nvPr>
            <p:ph type="ftr" sz="quarter" idx="12"/>
          </p:nvPr>
        </p:nvSpPr>
        <p:spPr/>
        <p:txBody>
          <a:bodyPr rtlCol="0"/>
          <a:lstStyle>
            <a:lvl1pPr>
              <a:defRPr/>
            </a:lvl1pPr>
          </a:lstStyle>
          <a:p>
            <a:pPr>
              <a:defRPr/>
            </a:pPr>
            <a:endParaRPr lang="es-P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DD74B29B-E9C0-4574-A143-55ACB3C0F144}" type="datetimeFigureOut">
              <a:rPr lang="es-PE"/>
              <a:pPr>
                <a:defRPr/>
              </a:pPr>
              <a:t>29/07/2011</a:t>
            </a:fld>
            <a:endParaRPr lang="es-PE" dirty="0"/>
          </a:p>
        </p:txBody>
      </p:sp>
      <p:sp>
        <p:nvSpPr>
          <p:cNvPr id="8" name="11 Marcador de número de diapositiva"/>
          <p:cNvSpPr>
            <a:spLocks noGrp="1"/>
          </p:cNvSpPr>
          <p:nvPr>
            <p:ph type="sldNum" sz="quarter" idx="11"/>
          </p:nvPr>
        </p:nvSpPr>
        <p:spPr/>
        <p:txBody>
          <a:bodyPr rtlCol="0"/>
          <a:lstStyle>
            <a:lvl1pPr>
              <a:defRPr/>
            </a:lvl1pPr>
          </a:lstStyle>
          <a:p>
            <a:pPr>
              <a:defRPr/>
            </a:pPr>
            <a:fld id="{7B2006C0-152B-4E66-A1C3-64D21151426E}" type="slidenum">
              <a:rPr lang="es-PE"/>
              <a:pPr>
                <a:defRPr/>
              </a:pPr>
              <a:t>‹Nº›</a:t>
            </a:fld>
            <a:endParaRPr lang="es-PE" dirty="0"/>
          </a:p>
        </p:txBody>
      </p:sp>
      <p:sp>
        <p:nvSpPr>
          <p:cNvPr id="9" name="13 Marcador de pie de página"/>
          <p:cNvSpPr>
            <a:spLocks noGrp="1"/>
          </p:cNvSpPr>
          <p:nvPr>
            <p:ph type="ftr" sz="quarter" idx="12"/>
          </p:nvPr>
        </p:nvSpPr>
        <p:spPr/>
        <p:txBody>
          <a:bodyPr rtlCol="0"/>
          <a:lstStyle>
            <a:lvl1pPr>
              <a:defRPr/>
            </a:lvl1pPr>
          </a:lstStyle>
          <a:p>
            <a:pPr>
              <a:defRPr/>
            </a:pPr>
            <a:endParaRPr lang="es-P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7F44C223-EF67-4FF0-9C01-9DDE6D875776}" type="datetimeFigureOut">
              <a:rPr lang="es-PE"/>
              <a:pPr>
                <a:defRPr/>
              </a:pPr>
              <a:t>29/07/2011</a:t>
            </a:fld>
            <a:endParaRPr lang="es-PE" dirty="0"/>
          </a:p>
        </p:txBody>
      </p:sp>
      <p:sp>
        <p:nvSpPr>
          <p:cNvPr id="4" name="2 Marcador de pie de página"/>
          <p:cNvSpPr>
            <a:spLocks noGrp="1"/>
          </p:cNvSpPr>
          <p:nvPr>
            <p:ph type="ftr" sz="quarter" idx="11"/>
          </p:nvPr>
        </p:nvSpPr>
        <p:spPr/>
        <p:txBody>
          <a:bodyPr/>
          <a:lstStyle>
            <a:lvl1pPr>
              <a:defRPr/>
            </a:lvl1pPr>
          </a:lstStyle>
          <a:p>
            <a:pPr>
              <a:defRPr/>
            </a:pPr>
            <a:endParaRPr lang="es-PE" dirty="0"/>
          </a:p>
        </p:txBody>
      </p:sp>
      <p:sp>
        <p:nvSpPr>
          <p:cNvPr id="5" name="22 Marcador de número de diapositiva"/>
          <p:cNvSpPr>
            <a:spLocks noGrp="1"/>
          </p:cNvSpPr>
          <p:nvPr>
            <p:ph type="sldNum" sz="quarter" idx="12"/>
          </p:nvPr>
        </p:nvSpPr>
        <p:spPr/>
        <p:txBody>
          <a:bodyPr/>
          <a:lstStyle>
            <a:lvl1pPr>
              <a:defRPr/>
            </a:lvl1pPr>
          </a:lstStyle>
          <a:p>
            <a:pPr>
              <a:defRPr/>
            </a:pPr>
            <a:fld id="{7CD4BCD2-235F-4F44-A91E-49A66485E625}" type="slidenum">
              <a:rPr lang="es-PE"/>
              <a:pPr>
                <a:defRPr/>
              </a:pPr>
              <a:t>‹Nº›</a:t>
            </a:fld>
            <a:endParaRPr lang="es-P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BEBB04FA-6341-4C3D-9468-4B2E42AA7537}" type="datetimeFigureOut">
              <a:rPr lang="es-PE"/>
              <a:pPr>
                <a:defRPr/>
              </a:pPr>
              <a:t>29/07/2011</a:t>
            </a:fld>
            <a:endParaRPr lang="es-PE" dirty="0"/>
          </a:p>
        </p:txBody>
      </p:sp>
      <p:sp>
        <p:nvSpPr>
          <p:cNvPr id="3" name="2 Marcador de pie de página"/>
          <p:cNvSpPr>
            <a:spLocks noGrp="1"/>
          </p:cNvSpPr>
          <p:nvPr>
            <p:ph type="ftr" sz="quarter" idx="11"/>
          </p:nvPr>
        </p:nvSpPr>
        <p:spPr/>
        <p:txBody>
          <a:bodyPr/>
          <a:lstStyle>
            <a:lvl1pPr>
              <a:defRPr/>
            </a:lvl1pPr>
          </a:lstStyle>
          <a:p>
            <a:pPr>
              <a:defRPr/>
            </a:pPr>
            <a:endParaRPr lang="es-PE" dirty="0"/>
          </a:p>
        </p:txBody>
      </p:sp>
      <p:sp>
        <p:nvSpPr>
          <p:cNvPr id="4" name="3 Marcador de número de diapositiva"/>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688D0B5B-1AA7-42F0-AA45-2AC81D57DCDF}" type="slidenum">
              <a:rPr lang="es-PE"/>
              <a:pPr>
                <a:defRPr/>
              </a:pPr>
              <a:t>‹Nº›</a:t>
            </a:fld>
            <a:endParaRPr lang="es-PE" dirty="0"/>
          </a:p>
        </p:txBody>
      </p:sp>
      <p:graphicFrame>
        <p:nvGraphicFramePr>
          <p:cNvPr id="36865" name="Object 1"/>
          <p:cNvGraphicFramePr>
            <a:graphicFrameLocks noChangeAspect="1"/>
          </p:cNvGraphicFramePr>
          <p:nvPr/>
        </p:nvGraphicFramePr>
        <p:xfrm>
          <a:off x="428625" y="6000750"/>
          <a:ext cx="1785938" cy="708025"/>
        </p:xfrm>
        <a:graphic>
          <a:graphicData uri="http://schemas.openxmlformats.org/presentationml/2006/ole">
            <p:oleObj spid="_x0000_s36865" r:id="rId3" imgW="9586440" imgH="3804480" progId="">
              <p:embed/>
            </p:oleObj>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F2A6ACFE-AE25-480F-9DEB-D2045D26B0B3}" type="datetimeFigureOut">
              <a:rPr lang="es-PE"/>
              <a:pPr>
                <a:defRPr/>
              </a:pPr>
              <a:t>29/07/2011</a:t>
            </a:fld>
            <a:endParaRPr lang="es-PE" dirty="0"/>
          </a:p>
        </p:txBody>
      </p:sp>
      <p:sp>
        <p:nvSpPr>
          <p:cNvPr id="6" name="2 Marcador de pie de página"/>
          <p:cNvSpPr>
            <a:spLocks noGrp="1"/>
          </p:cNvSpPr>
          <p:nvPr>
            <p:ph type="ftr" sz="quarter" idx="11"/>
          </p:nvPr>
        </p:nvSpPr>
        <p:spPr/>
        <p:txBody>
          <a:bodyPr/>
          <a:lstStyle>
            <a:lvl1pPr>
              <a:defRPr/>
            </a:lvl1pPr>
          </a:lstStyle>
          <a:p>
            <a:pPr>
              <a:defRPr/>
            </a:pPr>
            <a:endParaRPr lang="es-PE" dirty="0"/>
          </a:p>
        </p:txBody>
      </p:sp>
      <p:sp>
        <p:nvSpPr>
          <p:cNvPr id="7" name="22 Marcador de número de diapositiva"/>
          <p:cNvSpPr>
            <a:spLocks noGrp="1"/>
          </p:cNvSpPr>
          <p:nvPr>
            <p:ph type="sldNum" sz="quarter" idx="12"/>
          </p:nvPr>
        </p:nvSpPr>
        <p:spPr/>
        <p:txBody>
          <a:bodyPr/>
          <a:lstStyle>
            <a:lvl1pPr>
              <a:defRPr/>
            </a:lvl1pPr>
          </a:lstStyle>
          <a:p>
            <a:pPr>
              <a:defRPr/>
            </a:pPr>
            <a:fld id="{65CCE383-FC53-468A-B9D3-DDDA2005892D}" type="slidenum">
              <a:rPr lang="es-PE"/>
              <a:pPr>
                <a:defRPr/>
              </a:pPr>
              <a:t>‹Nº›</a:t>
            </a:fld>
            <a:endParaRPr lang="es-P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B2C54DD-A44A-46C8-939F-4DD3A0DD2F60}" type="datetimeFigureOut">
              <a:rPr lang="es-PE"/>
              <a:pPr>
                <a:defRPr/>
              </a:pPr>
              <a:t>29/07/2011</a:t>
            </a:fld>
            <a:endParaRPr lang="es-PE" dirty="0"/>
          </a:p>
        </p:txBody>
      </p:sp>
      <p:sp>
        <p:nvSpPr>
          <p:cNvPr id="5" name="2 Marcador de pie de página"/>
          <p:cNvSpPr>
            <a:spLocks noGrp="1"/>
          </p:cNvSpPr>
          <p:nvPr>
            <p:ph type="ftr" sz="quarter" idx="11"/>
          </p:nvPr>
        </p:nvSpPr>
        <p:spPr/>
        <p:txBody>
          <a:bodyPr/>
          <a:lstStyle>
            <a:lvl1pPr>
              <a:defRPr/>
            </a:lvl1pPr>
          </a:lstStyle>
          <a:p>
            <a:pPr>
              <a:defRPr/>
            </a:pPr>
            <a:endParaRPr lang="es-PE" dirty="0"/>
          </a:p>
        </p:txBody>
      </p:sp>
      <p:sp>
        <p:nvSpPr>
          <p:cNvPr id="6" name="22 Marcador de número de diapositiva"/>
          <p:cNvSpPr>
            <a:spLocks noGrp="1"/>
          </p:cNvSpPr>
          <p:nvPr>
            <p:ph type="sldNum" sz="quarter" idx="12"/>
          </p:nvPr>
        </p:nvSpPr>
        <p:spPr/>
        <p:txBody>
          <a:bodyPr/>
          <a:lstStyle>
            <a:lvl1pPr>
              <a:defRPr/>
            </a:lvl1pPr>
          </a:lstStyle>
          <a:p>
            <a:pPr>
              <a:defRPr/>
            </a:pPr>
            <a:fld id="{0237FE62-6BA9-4E4B-9215-E22B069AF0FB}" type="slidenum">
              <a:rPr lang="es-PE"/>
              <a:pPr>
                <a:defRPr/>
              </a:pPr>
              <a:t>‹Nº›</a:t>
            </a:fld>
            <a:endParaRPr lang="es-P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81DF6257-9988-4F54-A6C9-45B7E4250C98}" type="datetimeFigureOut">
              <a:rPr lang="es-PE"/>
              <a:pPr>
                <a:defRPr/>
              </a:pPr>
              <a:t>29/07/2011</a:t>
            </a:fld>
            <a:endParaRPr lang="es-PE" dirty="0"/>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PE" dirty="0"/>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Rectángulo"/>
          <p:cNvSpPr/>
          <p:nvPr/>
        </p:nvSpPr>
        <p:spPr>
          <a:xfrm>
            <a:off x="0" y="98107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Rectángulo"/>
          <p:cNvSpPr/>
          <p:nvPr/>
        </p:nvSpPr>
        <p:spPr>
          <a:xfrm>
            <a:off x="590550" y="98107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13E30B72-F260-4B49-904D-808040F59703}" type="slidenum">
              <a:rPr lang="es-PE"/>
              <a:pPr>
                <a:defRPr/>
              </a:pPr>
              <a:t>‹Nº›</a:t>
            </a:fld>
            <a:endParaRPr lang="es-PE" dirty="0"/>
          </a:p>
        </p:txBody>
      </p:sp>
      <p:graphicFrame>
        <p:nvGraphicFramePr>
          <p:cNvPr id="44033" name="Object 1"/>
          <p:cNvGraphicFramePr>
            <a:graphicFrameLocks noChangeAspect="1"/>
          </p:cNvGraphicFramePr>
          <p:nvPr/>
        </p:nvGraphicFramePr>
        <p:xfrm>
          <a:off x="428596" y="6000768"/>
          <a:ext cx="1785920" cy="708594"/>
        </p:xfrm>
        <a:graphic>
          <a:graphicData uri="http://schemas.openxmlformats.org/presentationml/2006/ole">
            <p:oleObj spid="_x0000_s44033" r:id="rId12" imgW="9586440" imgH="3804480" progId="">
              <p:embed/>
            </p:oleObj>
          </a:graphicData>
        </a:graphic>
      </p:graphicFrame>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0" r:id="rId6"/>
    <p:sldLayoutId id="2147483676" r:id="rId7"/>
    <p:sldLayoutId id="2147483669" r:id="rId8"/>
    <p:sldLayoutId id="2147483668" r:id="rId9"/>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0" y="2571744"/>
            <a:ext cx="9180513" cy="144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13" name="TextBox 12"/>
          <p:cNvSpPr txBox="1"/>
          <p:nvPr/>
        </p:nvSpPr>
        <p:spPr>
          <a:xfrm>
            <a:off x="3357554" y="6286520"/>
            <a:ext cx="4786346" cy="338554"/>
          </a:xfrm>
          <a:prstGeom prst="rect">
            <a:avLst/>
          </a:prstGeom>
          <a:noFill/>
        </p:spPr>
        <p:txBody>
          <a:bodyPr wrap="square">
            <a:spAutoFit/>
          </a:bodyPr>
          <a:lstStyle/>
          <a:p>
            <a:pPr algn="ctr">
              <a:defRPr/>
            </a:pPr>
            <a:r>
              <a:rPr lang="es-PE" sz="1600" b="1" dirty="0" smtClean="0"/>
              <a:t>Oficina Regional Sudamericana de la OACI</a:t>
            </a:r>
            <a:endParaRPr lang="es-PE" sz="1600" b="1"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0721" name="Object 1"/>
          <p:cNvGraphicFramePr>
            <a:graphicFrameLocks noChangeAspect="1"/>
          </p:cNvGraphicFramePr>
          <p:nvPr/>
        </p:nvGraphicFramePr>
        <p:xfrm>
          <a:off x="2571736" y="357181"/>
          <a:ext cx="5400675" cy="2000249"/>
        </p:xfrm>
        <a:graphic>
          <a:graphicData uri="http://schemas.openxmlformats.org/presentationml/2006/ole">
            <p:oleObj spid="_x0000_s30721" r:id="rId4" imgW="9586440" imgH="3804480" progId="">
              <p:embed/>
            </p:oleObj>
          </a:graphicData>
        </a:graphic>
      </p:graphicFrame>
      <p:sp>
        <p:nvSpPr>
          <p:cNvPr id="19" name="TextBox 18"/>
          <p:cNvSpPr txBox="1"/>
          <p:nvPr/>
        </p:nvSpPr>
        <p:spPr>
          <a:xfrm>
            <a:off x="1785918" y="3143248"/>
            <a:ext cx="6929486" cy="2246769"/>
          </a:xfrm>
          <a:prstGeom prst="rect">
            <a:avLst/>
          </a:prstGeom>
          <a:noFill/>
        </p:spPr>
        <p:txBody>
          <a:bodyPr wrap="square" rtlCol="0">
            <a:spAutoFit/>
          </a:bodyPr>
          <a:lstStyle/>
          <a:p>
            <a:pPr algn="ctr"/>
            <a:r>
              <a:rPr lang="es-ES_tradnl" sz="2000" b="1" dirty="0" smtClean="0">
                <a:solidFill>
                  <a:schemeClr val="bg1"/>
                </a:solidFill>
              </a:rPr>
              <a:t>Curso sobre el Programa de intercambio de datos de inspecciones de seguridad en rampa (IDISR)</a:t>
            </a:r>
          </a:p>
          <a:p>
            <a:pPr algn="ctr"/>
            <a:endParaRPr lang="es-ES_tradnl" sz="2000" b="1" dirty="0" smtClean="0">
              <a:solidFill>
                <a:schemeClr val="bg1"/>
              </a:solidFill>
            </a:endParaRPr>
          </a:p>
          <a:p>
            <a:pPr algn="ctr"/>
            <a:r>
              <a:rPr lang="es-ES_tradnl" sz="2000" b="1" dirty="0" smtClean="0">
                <a:solidFill>
                  <a:schemeClr val="bg1"/>
                </a:solidFill>
                <a:latin typeface="Arial" pitchFamily="34" charset="0"/>
                <a:cs typeface="Arial" pitchFamily="34" charset="0"/>
              </a:rPr>
              <a:t>M</a:t>
            </a:r>
            <a:r>
              <a:rPr lang="es-PE" sz="2000" b="1" dirty="0" smtClean="0">
                <a:solidFill>
                  <a:srgbClr val="000000"/>
                </a:solidFill>
                <a:latin typeface="Arial" pitchFamily="34" charset="0"/>
                <a:cs typeface="Arial" pitchFamily="34" charset="0"/>
              </a:rPr>
              <a:t>ó</a:t>
            </a:r>
            <a:r>
              <a:rPr lang="es-ES_tradnl" sz="2000" b="1" dirty="0" smtClean="0">
                <a:solidFill>
                  <a:schemeClr val="bg1"/>
                </a:solidFill>
                <a:latin typeface="Arial" pitchFamily="34" charset="0"/>
                <a:cs typeface="Arial" pitchFamily="34" charset="0"/>
              </a:rPr>
              <a:t>dulo</a:t>
            </a:r>
            <a:r>
              <a:rPr lang="es-ES_tradnl" sz="2000" b="1" dirty="0" smtClean="0">
                <a:solidFill>
                  <a:schemeClr val="bg1"/>
                </a:solidFill>
              </a:rPr>
              <a:t> 4 - Inspecciones de rampa </a:t>
            </a:r>
            <a:endParaRPr lang="es-MX" sz="2000" b="1" dirty="0" smtClean="0">
              <a:solidFill>
                <a:schemeClr val="bg1"/>
              </a:solidFill>
            </a:endParaRPr>
          </a:p>
          <a:p>
            <a:pPr algn="ctr"/>
            <a:endParaRPr lang="es-MX" sz="2000" b="1" dirty="0" smtClean="0">
              <a:solidFill>
                <a:schemeClr val="bg1">
                  <a:lumMod val="65000"/>
                  <a:lumOff val="35000"/>
                </a:schemeClr>
              </a:solidFill>
            </a:endParaRPr>
          </a:p>
          <a:p>
            <a:pPr algn="ctr"/>
            <a:r>
              <a:rPr lang="es-MX" sz="2000" b="1" dirty="0" smtClean="0">
                <a:solidFill>
                  <a:schemeClr val="bg1">
                    <a:lumMod val="65000"/>
                    <a:lumOff val="35000"/>
                  </a:schemeClr>
                </a:solidFill>
              </a:rPr>
              <a:t/>
            </a:r>
            <a:br>
              <a:rPr lang="es-MX" sz="2000" b="1" dirty="0" smtClean="0">
                <a:solidFill>
                  <a:schemeClr val="bg1">
                    <a:lumMod val="65000"/>
                    <a:lumOff val="35000"/>
                  </a:schemeClr>
                </a:solidFill>
              </a:rPr>
            </a:br>
            <a:endParaRPr lang="en-US" sz="2000" b="1" dirty="0">
              <a:solidFill>
                <a:schemeClr val="accent1">
                  <a:lumMod val="75000"/>
                </a:schemeClr>
              </a:solidFill>
            </a:endParaRPr>
          </a:p>
        </p:txBody>
      </p:sp>
      <p:pic>
        <p:nvPicPr>
          <p:cNvPr id="21" name="Picture 26" descr="pilote_et_chef_de_cabine_a_la_descente_avion_roissy"/>
          <p:cNvPicPr>
            <a:picLocks noChangeAspect="1" noChangeArrowheads="1"/>
          </p:cNvPicPr>
          <p:nvPr/>
        </p:nvPicPr>
        <p:blipFill>
          <a:blip r:embed="rId5" cstate="print"/>
          <a:srcRect b="4144"/>
          <a:stretch>
            <a:fillRect/>
          </a:stretch>
        </p:blipFill>
        <p:spPr bwMode="auto">
          <a:xfrm>
            <a:off x="142844" y="1357298"/>
            <a:ext cx="1500198" cy="1076033"/>
          </a:xfrm>
          <a:prstGeom prst="rect">
            <a:avLst/>
          </a:prstGeom>
          <a:ln>
            <a:noFill/>
          </a:ln>
          <a:effectLst>
            <a:outerShdw blurRad="292100" dist="139700" dir="2700000" algn="tl" rotWithShape="0">
              <a:srgbClr val="333333">
                <a:alpha val="65000"/>
              </a:srgbClr>
            </a:outerShdw>
          </a:effectLst>
        </p:spPr>
      </p:pic>
      <p:pic>
        <p:nvPicPr>
          <p:cNvPr id="22" name="Picture 4" descr="Boeing 747-422 aircraft picture"/>
          <p:cNvPicPr>
            <a:picLocks noChangeAspect="1" noChangeArrowheads="1"/>
          </p:cNvPicPr>
          <p:nvPr/>
        </p:nvPicPr>
        <p:blipFill>
          <a:blip r:embed="rId6" cstate="print"/>
          <a:srcRect/>
          <a:stretch>
            <a:fillRect/>
          </a:stretch>
        </p:blipFill>
        <p:spPr bwMode="auto">
          <a:xfrm>
            <a:off x="142844" y="142852"/>
            <a:ext cx="1428760" cy="1073150"/>
          </a:xfrm>
          <a:prstGeom prst="rect">
            <a:avLst/>
          </a:prstGeom>
          <a:ln>
            <a:noFill/>
          </a:ln>
          <a:effectLst>
            <a:outerShdw blurRad="292100" dist="139700" dir="2700000" algn="tl" rotWithShape="0">
              <a:srgbClr val="333333">
                <a:alpha val="65000"/>
              </a:srgbClr>
            </a:outerShdw>
          </a:effectLst>
        </p:spPr>
      </p:pic>
      <p:pic>
        <p:nvPicPr>
          <p:cNvPr id="24" name="Picture 25"/>
          <p:cNvPicPr>
            <a:picLocks noChangeAspect="1" noChangeArrowheads="1"/>
          </p:cNvPicPr>
          <p:nvPr/>
        </p:nvPicPr>
        <p:blipFill>
          <a:blip r:embed="rId7" cstate="print">
            <a:lum bright="18000" contrast="6000"/>
          </a:blip>
          <a:srcRect/>
          <a:stretch>
            <a:fillRect/>
          </a:stretch>
        </p:blipFill>
        <p:spPr bwMode="auto">
          <a:xfrm>
            <a:off x="142844" y="2571744"/>
            <a:ext cx="1500198" cy="928694"/>
          </a:xfrm>
          <a:prstGeom prst="rect">
            <a:avLst/>
          </a:prstGeom>
          <a:ln>
            <a:noFill/>
          </a:ln>
          <a:effectLst>
            <a:outerShdw blurRad="292100" dist="139700" dir="2700000" algn="tl" rotWithShape="0">
              <a:srgbClr val="333333">
                <a:alpha val="65000"/>
              </a:srgbClr>
            </a:outerShdw>
          </a:effectLst>
        </p:spPr>
      </p:pic>
      <p:pic>
        <p:nvPicPr>
          <p:cNvPr id="25" name="Picture 36"/>
          <p:cNvPicPr>
            <a:picLocks noChangeAspect="1" noChangeArrowheads="1"/>
          </p:cNvPicPr>
          <p:nvPr/>
        </p:nvPicPr>
        <p:blipFill>
          <a:blip r:embed="rId8" cstate="print"/>
          <a:srcRect/>
          <a:stretch>
            <a:fillRect/>
          </a:stretch>
        </p:blipFill>
        <p:spPr bwMode="auto">
          <a:xfrm>
            <a:off x="142844" y="3643314"/>
            <a:ext cx="1500198" cy="1066800"/>
          </a:xfrm>
          <a:prstGeom prst="rect">
            <a:avLst/>
          </a:prstGeom>
          <a:ln>
            <a:noFill/>
          </a:ln>
          <a:effectLst>
            <a:outerShdw blurRad="292100" dist="139700" dir="2700000" algn="tl" rotWithShape="0">
              <a:srgbClr val="333333">
                <a:alpha val="65000"/>
              </a:srgbClr>
            </a:outerShdw>
          </a:effectLst>
        </p:spPr>
      </p:pic>
      <p:pic>
        <p:nvPicPr>
          <p:cNvPr id="26" name="Picture 21" descr="DSC00263"/>
          <p:cNvPicPr>
            <a:picLocks noChangeAspect="1" noChangeArrowheads="1"/>
          </p:cNvPicPr>
          <p:nvPr/>
        </p:nvPicPr>
        <p:blipFill>
          <a:blip r:embed="rId9" cstate="print"/>
          <a:srcRect/>
          <a:stretch>
            <a:fillRect/>
          </a:stretch>
        </p:blipFill>
        <p:spPr bwMode="auto">
          <a:xfrm>
            <a:off x="142844" y="4857760"/>
            <a:ext cx="1500198" cy="1066800"/>
          </a:xfrm>
          <a:prstGeom prst="rect">
            <a:avLst/>
          </a:prstGeom>
          <a:ln>
            <a:noFill/>
          </a:ln>
          <a:effectLst>
            <a:outerShdw blurRad="292100" dist="139700" dir="2700000" algn="tl" rotWithShape="0">
              <a:srgbClr val="333333">
                <a:alpha val="65000"/>
              </a:srgbClr>
            </a:outerShdw>
          </a:effectLst>
        </p:spPr>
      </p:pic>
      <p:sp>
        <p:nvSpPr>
          <p:cNvPr id="12" name="TextBox 12"/>
          <p:cNvSpPr txBox="1"/>
          <p:nvPr/>
        </p:nvSpPr>
        <p:spPr>
          <a:xfrm>
            <a:off x="0" y="6201811"/>
            <a:ext cx="2214546" cy="584775"/>
          </a:xfrm>
          <a:prstGeom prst="rect">
            <a:avLst/>
          </a:prstGeom>
          <a:noFill/>
        </p:spPr>
        <p:txBody>
          <a:bodyPr wrap="square">
            <a:spAutoFit/>
          </a:bodyPr>
          <a:lstStyle/>
          <a:p>
            <a:pPr algn="ctr">
              <a:defRPr/>
            </a:pPr>
            <a:r>
              <a:rPr lang="es-PE" sz="1600" b="1" dirty="0" smtClean="0">
                <a:solidFill>
                  <a:schemeClr val="bg1"/>
                </a:solidFill>
              </a:rPr>
              <a:t>01 al 05 de agosto 2011</a:t>
            </a:r>
            <a:endParaRPr lang="es-PE" sz="1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95287" y="214290"/>
            <a:ext cx="8462993" cy="71438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000" b="1" i="1" dirty="0" smtClean="0">
                <a:solidFill>
                  <a:schemeClr val="accent1">
                    <a:lumMod val="75000"/>
                  </a:schemeClr>
                </a:solidFill>
                <a:latin typeface="Arial" pitchFamily="34" charset="0"/>
                <a:cs typeface="Arial" pitchFamily="34" charset="0"/>
              </a:rPr>
              <a:t>Procedimientos y prácticas generales (cont.)</a:t>
            </a:r>
            <a:endParaRPr lang="en-US" sz="3000" b="1" i="1" dirty="0" smtClean="0">
              <a:solidFill>
                <a:schemeClr val="accent1">
                  <a:lumMod val="75000"/>
                </a:schemeClr>
              </a:solidFill>
              <a:latin typeface="Arial" pitchFamily="34" charset="0"/>
              <a:cs typeface="Arial" pitchFamily="34" charset="0"/>
            </a:endParaRPr>
          </a:p>
        </p:txBody>
      </p:sp>
      <p:sp>
        <p:nvSpPr>
          <p:cNvPr id="13315" name="Rectangle 3"/>
          <p:cNvSpPr>
            <a:spLocks noGrp="1" noChangeArrowheads="1"/>
          </p:cNvSpPr>
          <p:nvPr>
            <p:ph type="body" idx="1"/>
          </p:nvPr>
        </p:nvSpPr>
        <p:spPr bwMode="auto">
          <a:xfrm>
            <a:off x="395288" y="1500174"/>
            <a:ext cx="8229600" cy="4033837"/>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Font typeface="Wingdings" pitchFamily="2" charset="2"/>
              <a:buNone/>
            </a:pPr>
            <a:endParaRPr lang="es-PE" sz="800" dirty="0" smtClean="0"/>
          </a:p>
          <a:p>
            <a:pPr marL="457200" indent="-457200" algn="just" eaLnBrk="1" hangingPunct="1">
              <a:buFont typeface="Wingdings" pitchFamily="2" charset="2"/>
              <a:buChar char="ü"/>
            </a:pPr>
            <a:r>
              <a:rPr lang="es-PE" sz="2400" dirty="0" smtClean="0">
                <a:latin typeface="Arial" pitchFamily="34" charset="0"/>
                <a:cs typeface="Arial" pitchFamily="34" charset="0"/>
              </a:rPr>
              <a:t>Los explotadores no deben ser notificados por anticipado de la realización de una inspección en rampa (Una inspección requiere ser notificada cuando se necesita que el personal del explotador esté en el puesto de trabajo).</a:t>
            </a:r>
          </a:p>
          <a:p>
            <a:pPr marL="457200" indent="-457200" algn="just" eaLnBrk="1" hangingPunct="1">
              <a:buFont typeface="Wingdings" pitchFamily="2" charset="2"/>
              <a:buNone/>
            </a:pPr>
            <a:endParaRPr lang="es-PE" sz="800" dirty="0" smtClean="0">
              <a:latin typeface="Arial" pitchFamily="34" charset="0"/>
              <a:cs typeface="Arial" pitchFamily="34" charset="0"/>
            </a:endParaRPr>
          </a:p>
          <a:p>
            <a:pPr marL="457200" indent="-457200" algn="just" eaLnBrk="1" hangingPunct="1">
              <a:buFont typeface="Wingdings" pitchFamily="2" charset="2"/>
              <a:buChar char="ü"/>
            </a:pPr>
            <a:r>
              <a:rPr lang="es-PE" sz="2400" dirty="0" smtClean="0">
                <a:latin typeface="Arial" pitchFamily="34" charset="0"/>
                <a:cs typeface="Arial" pitchFamily="34" charset="0"/>
              </a:rPr>
              <a:t>De acuerdo con el </a:t>
            </a:r>
            <a:r>
              <a:rPr lang="es-PE" sz="2400" b="1" dirty="0" smtClean="0">
                <a:latin typeface="Arial" pitchFamily="34" charset="0"/>
                <a:cs typeface="Arial" pitchFamily="34" charset="0"/>
              </a:rPr>
              <a:t>Artículo 16 </a:t>
            </a:r>
            <a:r>
              <a:rPr lang="es-PE" sz="2400" dirty="0" smtClean="0">
                <a:latin typeface="Arial" pitchFamily="34" charset="0"/>
                <a:cs typeface="Arial" pitchFamily="34" charset="0"/>
              </a:rPr>
              <a:t>del Convenio de Chicago, los inspectores </a:t>
            </a:r>
            <a:r>
              <a:rPr lang="es-PE" sz="2400" b="1" dirty="0" smtClean="0">
                <a:solidFill>
                  <a:srgbClr val="FF0000"/>
                </a:solidFill>
                <a:latin typeface="Arial" pitchFamily="34" charset="0"/>
                <a:cs typeface="Arial" pitchFamily="34" charset="0"/>
              </a:rPr>
              <a:t>no causarán retrasos innecesarios a los tripulantes y/o personal de tierra mientras se encuentren ejecutando sus tareas</a:t>
            </a:r>
            <a:r>
              <a:rPr lang="es-PE" sz="2400" dirty="0" smtClean="0">
                <a:latin typeface="Arial" pitchFamily="34" charset="0"/>
                <a:cs typeface="Arial" pitchFamily="34" charset="0"/>
              </a:rPr>
              <a:t>.</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bwMode="auto">
          <a:xfrm>
            <a:off x="214282" y="1357298"/>
            <a:ext cx="8605868" cy="464347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Clr>
                <a:schemeClr val="accent1"/>
              </a:buClr>
              <a:buFont typeface="Wingdings" pitchFamily="2" charset="2"/>
              <a:buChar char="ü"/>
            </a:pPr>
            <a:r>
              <a:rPr lang="es-PE" sz="2400" dirty="0" smtClean="0">
                <a:latin typeface="Arial" pitchFamily="34" charset="0"/>
                <a:cs typeface="Arial" pitchFamily="34" charset="0"/>
              </a:rPr>
              <a:t>Las siguientes guías deben ser observadas durante una inspección de rampa:</a:t>
            </a:r>
          </a:p>
          <a:p>
            <a:pPr marL="457200" indent="-457200" algn="just" eaLnBrk="1" hangingPunct="1">
              <a:buFont typeface="Wingdings" pitchFamily="2" charset="2"/>
              <a:buNone/>
            </a:pPr>
            <a:endParaRPr lang="es-PE" sz="300" dirty="0" smtClean="0">
              <a:latin typeface="Arial" pitchFamily="34" charset="0"/>
              <a:cs typeface="Arial" pitchFamily="34" charset="0"/>
            </a:endParaRPr>
          </a:p>
          <a:p>
            <a:pPr marL="1031875" lvl="1" indent="-460375" algn="just" eaLnBrk="1" hangingPunct="1">
              <a:buFont typeface="Wingdings" pitchFamily="2" charset="2"/>
              <a:buChar char="Ø"/>
            </a:pPr>
            <a:r>
              <a:rPr lang="en-US" sz="2200" b="1" dirty="0" smtClean="0">
                <a:solidFill>
                  <a:srgbClr val="0070C0"/>
                </a:solidFill>
                <a:latin typeface="Arial" pitchFamily="34" charset="0"/>
                <a:cs typeface="Arial" pitchFamily="34" charset="0"/>
              </a:rPr>
              <a:t>no interrumpir a la tripulación o personal de tierra mientras ejecutan sus tareas;</a:t>
            </a:r>
          </a:p>
          <a:p>
            <a:pPr marL="1031875" lvl="1" indent="-460375" algn="just" eaLnBrk="1" hangingPunct="1">
              <a:buFont typeface="Wingdings" pitchFamily="2" charset="2"/>
              <a:buNone/>
            </a:pPr>
            <a:endParaRPr lang="en-US" sz="300" b="1" dirty="0" smtClean="0">
              <a:solidFill>
                <a:srgbClr val="0070C0"/>
              </a:solidFill>
              <a:latin typeface="Arial" pitchFamily="34" charset="0"/>
              <a:cs typeface="Arial" pitchFamily="34" charset="0"/>
            </a:endParaRPr>
          </a:p>
          <a:p>
            <a:pPr marL="1031875" lvl="1" indent="-460375" algn="just" eaLnBrk="1" hangingPunct="1">
              <a:buFont typeface="Wingdings" pitchFamily="2" charset="2"/>
              <a:buChar char="Ø"/>
            </a:pPr>
            <a:r>
              <a:rPr lang="en-US" sz="2200" b="1" dirty="0" smtClean="0">
                <a:solidFill>
                  <a:srgbClr val="0070C0"/>
                </a:solidFill>
                <a:latin typeface="Arial" pitchFamily="34" charset="0"/>
                <a:cs typeface="Arial" pitchFamily="34" charset="0"/>
              </a:rPr>
              <a:t>interactuar con la tripulación o personal de tierra, antes que inicien sus tareas o después de ellas.</a:t>
            </a:r>
          </a:p>
          <a:p>
            <a:pPr marL="1031875" lvl="1" indent="-460375" algn="just" eaLnBrk="1" hangingPunct="1">
              <a:buFont typeface="Wingdings" pitchFamily="2" charset="2"/>
              <a:buNone/>
            </a:pPr>
            <a:endParaRPr lang="en-US" sz="300" b="1" dirty="0" smtClean="0">
              <a:solidFill>
                <a:srgbClr val="0070C0"/>
              </a:solidFill>
              <a:latin typeface="Arial" pitchFamily="34" charset="0"/>
              <a:cs typeface="Arial" pitchFamily="34" charset="0"/>
            </a:endParaRPr>
          </a:p>
          <a:p>
            <a:pPr marL="1031875" lvl="1" indent="-460375" algn="just" eaLnBrk="1" hangingPunct="1">
              <a:buFont typeface="Wingdings" pitchFamily="2" charset="2"/>
              <a:buChar char="Ø"/>
            </a:pPr>
            <a:r>
              <a:rPr lang="en-US" sz="2200" b="1" dirty="0" smtClean="0">
                <a:solidFill>
                  <a:srgbClr val="0070C0"/>
                </a:solidFill>
                <a:latin typeface="Arial" pitchFamily="34" charset="0"/>
                <a:cs typeface="Arial" pitchFamily="34" charset="0"/>
              </a:rPr>
              <a:t>no interferir el embarque o desembarque de pasajeros (en el momento en </a:t>
            </a:r>
            <a:r>
              <a:rPr lang="es-ES_tradnl" sz="2200" b="1" dirty="0" smtClean="0">
                <a:solidFill>
                  <a:srgbClr val="0070C0"/>
                </a:solidFill>
                <a:latin typeface="Arial" pitchFamily="34" charset="0"/>
                <a:cs typeface="Arial" pitchFamily="34" charset="0"/>
              </a:rPr>
              <a:t>que</a:t>
            </a:r>
            <a:r>
              <a:rPr lang="en-US" sz="2200" b="1" dirty="0" smtClean="0">
                <a:solidFill>
                  <a:srgbClr val="0070C0"/>
                </a:solidFill>
                <a:latin typeface="Arial" pitchFamily="34" charset="0"/>
                <a:cs typeface="Arial" pitchFamily="34" charset="0"/>
              </a:rPr>
              <a:t> </a:t>
            </a:r>
            <a:r>
              <a:rPr lang="es-MX" sz="2200" b="1" dirty="0" smtClean="0">
                <a:solidFill>
                  <a:srgbClr val="0070C0"/>
                </a:solidFill>
                <a:latin typeface="Arial" pitchFamily="34" charset="0"/>
                <a:cs typeface="Arial" pitchFamily="34" charset="0"/>
              </a:rPr>
              <a:t>aborden o desembarquen pasajeros, la inspección debe ser finalizada); y</a:t>
            </a:r>
          </a:p>
          <a:p>
            <a:pPr marL="1031875" lvl="1" indent="-460375" algn="just" eaLnBrk="1" hangingPunct="1">
              <a:buFont typeface="Wingdings" pitchFamily="2" charset="2"/>
              <a:buNone/>
            </a:pPr>
            <a:endParaRPr lang="en-US" sz="300" b="1" dirty="0" smtClean="0">
              <a:solidFill>
                <a:srgbClr val="0070C0"/>
              </a:solidFill>
              <a:latin typeface="Arial" pitchFamily="34" charset="0"/>
              <a:cs typeface="Arial" pitchFamily="34" charset="0"/>
            </a:endParaRPr>
          </a:p>
          <a:p>
            <a:pPr marL="1031875" lvl="1" indent="-460375" algn="just" eaLnBrk="1" hangingPunct="1">
              <a:buFont typeface="Wingdings" pitchFamily="2" charset="2"/>
              <a:buChar char="Ø"/>
            </a:pPr>
            <a:r>
              <a:rPr lang="en-US" sz="2200" b="1" dirty="0" smtClean="0">
                <a:solidFill>
                  <a:srgbClr val="0070C0"/>
                </a:solidFill>
                <a:latin typeface="Arial" pitchFamily="34" charset="0"/>
                <a:cs typeface="Arial" pitchFamily="34" charset="0"/>
              </a:rPr>
              <a:t>no impedir el servicio de la aeronave o de comisariato.</a:t>
            </a:r>
          </a:p>
        </p:txBody>
      </p:sp>
      <p:sp>
        <p:nvSpPr>
          <p:cNvPr id="6" name="Rectangle 2"/>
          <p:cNvSpPr>
            <a:spLocks noGrp="1" noChangeArrowheads="1"/>
          </p:cNvSpPr>
          <p:nvPr>
            <p:ph type="title"/>
          </p:nvPr>
        </p:nvSpPr>
        <p:spPr bwMode="auto">
          <a:xfrm>
            <a:off x="395287" y="214290"/>
            <a:ext cx="8462993" cy="71438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000" b="1" i="1" dirty="0" smtClean="0">
                <a:solidFill>
                  <a:schemeClr val="accent1">
                    <a:lumMod val="75000"/>
                  </a:schemeClr>
                </a:solidFill>
                <a:latin typeface="Arial" pitchFamily="34" charset="0"/>
                <a:cs typeface="Arial" pitchFamily="34" charset="0"/>
              </a:rPr>
              <a:t>Procedimientos y prácticas generales (cont.)</a:t>
            </a:r>
            <a:endParaRPr lang="en-US" sz="3000" b="1" i="1"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395288" y="1785926"/>
            <a:ext cx="8229600" cy="3286148"/>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lnSpc>
                <a:spcPct val="80000"/>
              </a:lnSpc>
              <a:buClr>
                <a:schemeClr val="accent1"/>
              </a:buClr>
              <a:buFont typeface="Wingdings" pitchFamily="2" charset="2"/>
              <a:buChar char="ü"/>
            </a:pPr>
            <a:r>
              <a:rPr lang="es-PE" sz="2400" dirty="0" smtClean="0">
                <a:latin typeface="Arial" pitchFamily="34" charset="0"/>
                <a:cs typeface="Arial" pitchFamily="34" charset="0"/>
              </a:rPr>
              <a:t>Debido a la diversidad de las áreas de inspección, es recomendable variar </a:t>
            </a:r>
            <a:r>
              <a:rPr lang="es-PE" sz="2400" b="1" dirty="0" smtClean="0">
                <a:latin typeface="Arial" pitchFamily="34" charset="0"/>
                <a:cs typeface="Arial" pitchFamily="34" charset="0"/>
              </a:rPr>
              <a:t>la secuencia y el énfasis de dichas áreas</a:t>
            </a:r>
            <a:r>
              <a:rPr lang="es-PE" sz="2400" dirty="0" smtClean="0">
                <a:latin typeface="Arial" pitchFamily="34" charset="0"/>
                <a:cs typeface="Arial" pitchFamily="34" charset="0"/>
              </a:rPr>
              <a:t>, dependiendo de la situación de vuelo.</a:t>
            </a:r>
          </a:p>
          <a:p>
            <a:pPr marL="457200" indent="-457200" algn="just" eaLnBrk="1" hangingPunct="1">
              <a:lnSpc>
                <a:spcPct val="80000"/>
              </a:lnSpc>
              <a:buFont typeface="Wingdings" pitchFamily="2" charset="2"/>
              <a:buChar char="ü"/>
            </a:pPr>
            <a:endParaRPr lang="es-PE" sz="2400" dirty="0" smtClean="0">
              <a:latin typeface="Arial" pitchFamily="34" charset="0"/>
              <a:cs typeface="Arial" pitchFamily="34" charset="0"/>
            </a:endParaRPr>
          </a:p>
          <a:p>
            <a:pPr marL="457200" indent="-457200" algn="just" eaLnBrk="1" hangingPunct="1">
              <a:lnSpc>
                <a:spcPct val="80000"/>
              </a:lnSpc>
              <a:buClr>
                <a:schemeClr val="accent1"/>
              </a:buClr>
              <a:buFont typeface="Wingdings" pitchFamily="2" charset="2"/>
              <a:buChar char="ü"/>
            </a:pPr>
            <a:r>
              <a:rPr lang="es-PE" sz="2400" dirty="0" smtClean="0">
                <a:latin typeface="Arial" pitchFamily="34" charset="0"/>
                <a:cs typeface="Arial" pitchFamily="34" charset="0"/>
              </a:rPr>
              <a:t>Como ejemplo de una inspección en rampa conducida a la terminación del vuelo, el inspector puede decidir inspeccionar la cabina de pasajeros y los ítems de seguridad, en virtud que puede no tener la oportunidad de interactuar con la tripulación.</a:t>
            </a:r>
          </a:p>
          <a:p>
            <a:pPr marL="457200" indent="-457200" algn="just" eaLnBrk="1" hangingPunct="1">
              <a:lnSpc>
                <a:spcPct val="80000"/>
              </a:lnSpc>
              <a:buFont typeface="Wingdings" pitchFamily="2" charset="2"/>
              <a:buNone/>
            </a:pPr>
            <a:endParaRPr lang="es-PE" sz="2400" dirty="0" smtClean="0"/>
          </a:p>
        </p:txBody>
      </p:sp>
      <p:sp>
        <p:nvSpPr>
          <p:cNvPr id="8" name="Rectangle 2"/>
          <p:cNvSpPr>
            <a:spLocks noGrp="1" noChangeArrowheads="1"/>
          </p:cNvSpPr>
          <p:nvPr>
            <p:ph type="title"/>
          </p:nvPr>
        </p:nvSpPr>
        <p:spPr bwMode="auto">
          <a:xfrm>
            <a:off x="395287" y="214290"/>
            <a:ext cx="8462993" cy="71438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000" b="1" i="1" dirty="0" smtClean="0">
                <a:solidFill>
                  <a:schemeClr val="accent1">
                    <a:lumMod val="75000"/>
                  </a:schemeClr>
                </a:solidFill>
                <a:latin typeface="Arial" pitchFamily="34" charset="0"/>
                <a:cs typeface="Arial" pitchFamily="34" charset="0"/>
              </a:rPr>
              <a:t>Procedimientos y prácticas generales (cont.)</a:t>
            </a:r>
            <a:endParaRPr lang="en-US" sz="3000" b="1" i="1"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bwMode="auto">
          <a:xfrm>
            <a:off x="395288" y="1571612"/>
            <a:ext cx="8229600" cy="4033837"/>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Clr>
                <a:schemeClr val="accent1"/>
              </a:buClr>
              <a:buFont typeface="Wingdings" pitchFamily="2" charset="2"/>
              <a:buChar char="ü"/>
            </a:pPr>
            <a:r>
              <a:rPr lang="es-PE" sz="2400" dirty="0" smtClean="0">
                <a:latin typeface="Arial" pitchFamily="34" charset="0"/>
                <a:cs typeface="Arial" pitchFamily="34" charset="0"/>
              </a:rPr>
              <a:t>Los inspectores deben utilizar la ayuda de trabajo (lista de verificación) durante el desarrollo de la inspección.</a:t>
            </a:r>
          </a:p>
          <a:p>
            <a:pPr marL="457200" indent="-457200" algn="just" eaLnBrk="1" hangingPunct="1">
              <a:buClr>
                <a:schemeClr val="accent1"/>
              </a:buClr>
              <a:buFont typeface="Wingdings" pitchFamily="2" charset="2"/>
              <a:buNone/>
            </a:pPr>
            <a:endParaRPr lang="es-PE" sz="1200" dirty="0" smtClean="0">
              <a:latin typeface="Arial" pitchFamily="34" charset="0"/>
              <a:cs typeface="Arial" pitchFamily="34" charset="0"/>
            </a:endParaRPr>
          </a:p>
          <a:p>
            <a:pPr marL="457200" indent="-457200" algn="just" eaLnBrk="1" hangingPunct="1">
              <a:buClr>
                <a:schemeClr val="accent1"/>
              </a:buClr>
              <a:buFont typeface="Wingdings" pitchFamily="2" charset="2"/>
              <a:buChar char="ü"/>
            </a:pPr>
            <a:r>
              <a:rPr lang="es-PE" sz="2400" dirty="0" smtClean="0">
                <a:latin typeface="Arial" pitchFamily="34" charset="0"/>
                <a:cs typeface="Arial" pitchFamily="34" charset="0"/>
              </a:rPr>
              <a:t>La ayuda de trabajo incluye los ítems a ser observados y los datos de la inspección (p. ej. los códigos de calificación).</a:t>
            </a:r>
          </a:p>
          <a:p>
            <a:pPr marL="457200" indent="-457200" algn="just" eaLnBrk="1" hangingPunct="1">
              <a:buClr>
                <a:schemeClr val="accent1"/>
              </a:buClr>
              <a:buFont typeface="Wingdings" pitchFamily="2" charset="2"/>
              <a:buNone/>
            </a:pPr>
            <a:endParaRPr lang="es-PE" sz="1200" dirty="0" smtClean="0">
              <a:latin typeface="Arial" pitchFamily="34" charset="0"/>
              <a:cs typeface="Arial" pitchFamily="34" charset="0"/>
            </a:endParaRPr>
          </a:p>
          <a:p>
            <a:pPr marL="457200" indent="-457200" algn="just" eaLnBrk="1" hangingPunct="1">
              <a:buClr>
                <a:schemeClr val="accent1"/>
              </a:buClr>
              <a:buFont typeface="Wingdings" pitchFamily="2" charset="2"/>
              <a:buChar char="ü"/>
            </a:pPr>
            <a:r>
              <a:rPr lang="es-PE" sz="2400" dirty="0" smtClean="0">
                <a:latin typeface="Arial" pitchFamily="34" charset="0"/>
                <a:cs typeface="Arial" pitchFamily="34" charset="0"/>
              </a:rPr>
              <a:t>La ayuda de trabajo sirve también para describir si la inspección fue limitada en alcance y para realizar anotaciones durante la inspección.</a:t>
            </a:r>
          </a:p>
        </p:txBody>
      </p:sp>
      <p:sp>
        <p:nvSpPr>
          <p:cNvPr id="8" name="Rectangle 2"/>
          <p:cNvSpPr>
            <a:spLocks noGrp="1" noChangeArrowheads="1"/>
          </p:cNvSpPr>
          <p:nvPr>
            <p:ph type="title"/>
          </p:nvPr>
        </p:nvSpPr>
        <p:spPr bwMode="auto">
          <a:xfrm>
            <a:off x="395287" y="214290"/>
            <a:ext cx="8462993" cy="71438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000" b="1" i="1" dirty="0" smtClean="0">
                <a:solidFill>
                  <a:schemeClr val="accent1">
                    <a:lumMod val="75000"/>
                  </a:schemeClr>
                </a:solidFill>
                <a:latin typeface="Arial" pitchFamily="34" charset="0"/>
                <a:cs typeface="Arial" pitchFamily="34" charset="0"/>
              </a:rPr>
              <a:t>Procedimientos y prácticas generales (cont.)</a:t>
            </a:r>
            <a:endParaRPr lang="en-US" sz="3000" b="1" i="1"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20"/>
            <a:ext cx="8229600" cy="72548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200" b="1" i="1" dirty="0" smtClean="0">
                <a:solidFill>
                  <a:schemeClr val="accent1">
                    <a:lumMod val="75000"/>
                  </a:schemeClr>
                </a:solidFill>
                <a:latin typeface="Arial" pitchFamily="34" charset="0"/>
                <a:cs typeface="Arial" pitchFamily="34" charset="0"/>
              </a:rPr>
              <a:t>Frecuencia de las inspecciones en rampa</a:t>
            </a:r>
            <a:endParaRPr lang="en-US" sz="3200" b="1" i="1" dirty="0" smtClean="0">
              <a:solidFill>
                <a:schemeClr val="accent1">
                  <a:lumMod val="75000"/>
                </a:schemeClr>
              </a:solidFill>
              <a:latin typeface="Arial" pitchFamily="34" charset="0"/>
              <a:cs typeface="Arial" pitchFamily="34" charset="0"/>
            </a:endParaRPr>
          </a:p>
        </p:txBody>
      </p:sp>
      <p:sp>
        <p:nvSpPr>
          <p:cNvPr id="17411" name="Rectangle 3"/>
          <p:cNvSpPr>
            <a:spLocks noGrp="1" noChangeArrowheads="1"/>
          </p:cNvSpPr>
          <p:nvPr>
            <p:ph type="body" idx="1"/>
          </p:nvPr>
        </p:nvSpPr>
        <p:spPr bwMode="auto">
          <a:xfrm>
            <a:off x="457200" y="1916113"/>
            <a:ext cx="8229600" cy="421005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Clr>
                <a:schemeClr val="accent1"/>
              </a:buClr>
              <a:buFont typeface="Wingdings" pitchFamily="2" charset="2"/>
              <a:buChar char="ü"/>
            </a:pPr>
            <a:r>
              <a:rPr lang="es-ES" sz="2400" dirty="0" smtClean="0">
                <a:latin typeface="Arial" pitchFamily="34" charset="0"/>
                <a:cs typeface="Arial" pitchFamily="34" charset="0"/>
              </a:rPr>
              <a:t>El SRVSOP, sugiere que las inspecciones en rampa tengan un intervalo de:</a:t>
            </a:r>
          </a:p>
          <a:p>
            <a:pPr marL="457200" indent="-457200" eaLnBrk="1" hangingPunct="1">
              <a:buClr>
                <a:schemeClr val="accent1"/>
              </a:buClr>
              <a:buFont typeface="Wingdings" pitchFamily="2" charset="2"/>
              <a:buChar char="ü"/>
            </a:pPr>
            <a:endParaRPr lang="es-ES" sz="2400" dirty="0" smtClean="0">
              <a:latin typeface="Arial" pitchFamily="34" charset="0"/>
              <a:cs typeface="Arial" pitchFamily="34" charset="0"/>
            </a:endParaRPr>
          </a:p>
          <a:p>
            <a:pPr marL="1046163" lvl="1" indent="-471488" algn="just" eaLnBrk="1" hangingPunct="1">
              <a:buFont typeface="Wingdings" pitchFamily="2" charset="2"/>
              <a:buChar char="Ø"/>
            </a:pPr>
            <a:r>
              <a:rPr lang="es-ES" sz="2400" dirty="0" smtClean="0">
                <a:latin typeface="Arial" pitchFamily="34" charset="0"/>
                <a:cs typeface="Arial" pitchFamily="34" charset="0"/>
              </a:rPr>
              <a:t>3 meses como mínimo para cada explotador extranjero.</a:t>
            </a:r>
          </a:p>
          <a:p>
            <a:pPr marL="457200" indent="-457200" eaLnBrk="1" hangingPunct="1">
              <a:buFont typeface="Wingdings" pitchFamily="2" charset="2"/>
              <a:buChar char="ü"/>
            </a:pPr>
            <a:endParaRPr lang="es-ES" sz="2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14290"/>
            <a:ext cx="8229600" cy="72548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200" b="1" i="1" dirty="0" smtClean="0">
                <a:solidFill>
                  <a:schemeClr val="accent1">
                    <a:lumMod val="75000"/>
                  </a:schemeClr>
                </a:solidFill>
                <a:latin typeface="Arial" pitchFamily="34" charset="0"/>
                <a:cs typeface="Arial" pitchFamily="34" charset="0"/>
              </a:rPr>
              <a:t>Inspectores</a:t>
            </a:r>
            <a:endParaRPr lang="en-US" sz="3200" b="1" i="1" dirty="0" smtClean="0">
              <a:solidFill>
                <a:schemeClr val="accent1">
                  <a:lumMod val="75000"/>
                </a:schemeClr>
              </a:solidFill>
              <a:latin typeface="Arial" pitchFamily="34" charset="0"/>
              <a:cs typeface="Arial" pitchFamily="34" charset="0"/>
            </a:endParaRPr>
          </a:p>
        </p:txBody>
      </p:sp>
      <p:sp>
        <p:nvSpPr>
          <p:cNvPr id="18435" name="Rectangle 3"/>
          <p:cNvSpPr>
            <a:spLocks noGrp="1" noChangeArrowheads="1"/>
          </p:cNvSpPr>
          <p:nvPr>
            <p:ph type="body" idx="1"/>
          </p:nvPr>
        </p:nvSpPr>
        <p:spPr bwMode="auto">
          <a:xfrm>
            <a:off x="457200" y="1484313"/>
            <a:ext cx="8229600" cy="4752975"/>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Clr>
                <a:schemeClr val="accent1"/>
              </a:buClr>
              <a:buFont typeface="Wingdings" pitchFamily="2" charset="2"/>
              <a:buChar char="ü"/>
            </a:pPr>
            <a:r>
              <a:rPr lang="es-PE" sz="2400" dirty="0" smtClean="0">
                <a:latin typeface="Arial" pitchFamily="34" charset="0"/>
                <a:cs typeface="Arial" pitchFamily="34" charset="0"/>
              </a:rPr>
              <a:t>Deben ser especialistas con experiencia que comprendan la diferencia entre las inspecciones en rampa realizadas a sus propios explotadores (exigencia de requisitos de certificación y reglamentos aplicables) y las inspecciones de vigilancia realizadas a los explotadores extranjeros (exigencia de los SARPS).</a:t>
            </a:r>
          </a:p>
          <a:p>
            <a:pPr marL="457200" indent="-457200" algn="just" eaLnBrk="1" hangingPunct="1">
              <a:buClr>
                <a:schemeClr val="accent1"/>
              </a:buClr>
              <a:buFontTx/>
              <a:buNone/>
            </a:pPr>
            <a:endParaRPr lang="es-PE" sz="800" dirty="0" smtClean="0">
              <a:latin typeface="Arial" pitchFamily="34" charset="0"/>
              <a:cs typeface="Arial" pitchFamily="34" charset="0"/>
            </a:endParaRPr>
          </a:p>
          <a:p>
            <a:pPr marL="457200" indent="-457200" algn="just" eaLnBrk="1" hangingPunct="1">
              <a:buClr>
                <a:schemeClr val="accent1"/>
              </a:buClr>
              <a:buFont typeface="Wingdings" pitchFamily="2" charset="2"/>
              <a:buChar char="ü"/>
            </a:pPr>
            <a:r>
              <a:rPr lang="es-PE" sz="2400" dirty="0" smtClean="0">
                <a:latin typeface="Arial" pitchFamily="34" charset="0"/>
                <a:cs typeface="Arial" pitchFamily="34" charset="0"/>
              </a:rPr>
              <a:t>Estos inspectores deben ser específicamente capacitados y autorizados para conducir tales inspecciones y poseer las credenciales apropiadas que les identifiquen a ellos como inspectores empleados por la AAC.</a:t>
            </a:r>
            <a:endParaRPr lang="es-E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bwMode="auto">
          <a:xfrm>
            <a:off x="457200" y="1484313"/>
            <a:ext cx="8229600" cy="4752975"/>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Font typeface="Wingdings" pitchFamily="2" charset="2"/>
              <a:buChar char="ü"/>
            </a:pPr>
            <a:r>
              <a:rPr lang="es-PE" sz="2400" dirty="0" smtClean="0">
                <a:latin typeface="Arial" pitchFamily="34" charset="0"/>
                <a:cs typeface="Arial" pitchFamily="34" charset="0"/>
              </a:rPr>
              <a:t>Las inspecciones a los explotadores extranjeros deberían ser realizadas por inspectores que posean la suficiente experiencia en inspecciones de rampa a explotadores nacionales. </a:t>
            </a:r>
          </a:p>
          <a:p>
            <a:pPr marL="457200" indent="-457200" algn="just" eaLnBrk="1" hangingPunct="1">
              <a:buFontTx/>
              <a:buNone/>
            </a:pPr>
            <a:endParaRPr lang="es-PE" sz="2400" dirty="0" smtClean="0">
              <a:latin typeface="Arial" pitchFamily="34" charset="0"/>
              <a:cs typeface="Arial" pitchFamily="34" charset="0"/>
            </a:endParaRPr>
          </a:p>
          <a:p>
            <a:pPr marL="457200" indent="-457200" algn="just" eaLnBrk="1" hangingPunct="1">
              <a:buFont typeface="Wingdings" pitchFamily="2" charset="2"/>
              <a:buChar char="ü"/>
            </a:pPr>
            <a:r>
              <a:rPr lang="es-PE" sz="2400" dirty="0" smtClean="0">
                <a:latin typeface="Arial" pitchFamily="34" charset="0"/>
                <a:cs typeface="Arial" pitchFamily="34" charset="0"/>
              </a:rPr>
              <a:t>Se recomienda que las inspecciones sean conducidas por dos o más inspectores para poder cubrir todas las áreas de inspección (ideal 3, mínimo 2).</a:t>
            </a:r>
          </a:p>
          <a:p>
            <a:pPr marL="457200" indent="-457200" eaLnBrk="1" hangingPunct="1">
              <a:buFontTx/>
              <a:buNone/>
            </a:pPr>
            <a:endParaRPr lang="es-ES" sz="2200" dirty="0" smtClean="0"/>
          </a:p>
        </p:txBody>
      </p:sp>
      <p:sp>
        <p:nvSpPr>
          <p:cNvPr id="6" name="Rectangle 2"/>
          <p:cNvSpPr>
            <a:spLocks noGrp="1" noChangeArrowheads="1"/>
          </p:cNvSpPr>
          <p:nvPr>
            <p:ph type="title"/>
          </p:nvPr>
        </p:nvSpPr>
        <p:spPr bwMode="auto">
          <a:xfrm>
            <a:off x="457200" y="214290"/>
            <a:ext cx="8229600" cy="72548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200" b="1" i="1" dirty="0" smtClean="0">
                <a:solidFill>
                  <a:schemeClr val="accent1">
                    <a:lumMod val="75000"/>
                  </a:schemeClr>
                </a:solidFill>
                <a:latin typeface="Arial" pitchFamily="34" charset="0"/>
                <a:cs typeface="Arial" pitchFamily="34" charset="0"/>
              </a:rPr>
              <a:t>Inspectores (Cont.)</a:t>
            </a:r>
            <a:endParaRPr lang="en-US" sz="3200" b="1" i="1"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14290"/>
            <a:ext cx="8229600" cy="72548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200" b="1" i="1" dirty="0" smtClean="0">
                <a:solidFill>
                  <a:schemeClr val="accent1">
                    <a:lumMod val="75000"/>
                  </a:schemeClr>
                </a:solidFill>
                <a:latin typeface="Arial" pitchFamily="34" charset="0"/>
                <a:cs typeface="Arial" pitchFamily="34" charset="0"/>
              </a:rPr>
              <a:t>Inspectores (cont.)</a:t>
            </a:r>
            <a:endParaRPr lang="en-US" sz="3200" b="1" i="1" dirty="0" smtClean="0">
              <a:solidFill>
                <a:schemeClr val="accent1">
                  <a:lumMod val="75000"/>
                </a:schemeClr>
              </a:solidFill>
              <a:latin typeface="Arial" pitchFamily="34" charset="0"/>
              <a:cs typeface="Arial" pitchFamily="34" charset="0"/>
            </a:endParaRPr>
          </a:p>
        </p:txBody>
      </p:sp>
      <p:sp>
        <p:nvSpPr>
          <p:cNvPr id="20483" name="Rectangle 3"/>
          <p:cNvSpPr>
            <a:spLocks noGrp="1" noChangeArrowheads="1"/>
          </p:cNvSpPr>
          <p:nvPr>
            <p:ph type="body" idx="1"/>
          </p:nvPr>
        </p:nvSpPr>
        <p:spPr bwMode="auto">
          <a:xfrm>
            <a:off x="457200" y="1428736"/>
            <a:ext cx="8229600" cy="4176712"/>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Font typeface="Wingdings" pitchFamily="2" charset="2"/>
              <a:buChar char="ü"/>
            </a:pPr>
            <a:r>
              <a:rPr lang="es-PE" sz="2400" dirty="0" smtClean="0">
                <a:latin typeface="Arial" pitchFamily="34" charset="0"/>
                <a:cs typeface="Arial" pitchFamily="34" charset="0"/>
              </a:rPr>
              <a:t>Las inspecciones en rampa a explotadores extranjeros deberían ser realizadas de manera similar a las inspecciones en rampa conducidas a explotadores nacionales con algunas diferencias importantes. </a:t>
            </a:r>
          </a:p>
          <a:p>
            <a:pPr marL="457200" indent="-457200" algn="just" eaLnBrk="1" hangingPunct="1">
              <a:buFontTx/>
              <a:buNone/>
            </a:pPr>
            <a:endParaRPr lang="es-PE" sz="1200" dirty="0" smtClean="0">
              <a:latin typeface="Arial" pitchFamily="34" charset="0"/>
              <a:cs typeface="Arial" pitchFamily="34" charset="0"/>
            </a:endParaRPr>
          </a:p>
          <a:p>
            <a:pPr marL="457200" indent="-457200" algn="just" eaLnBrk="1" hangingPunct="1">
              <a:buFont typeface="Wingdings" pitchFamily="2" charset="2"/>
              <a:buChar char="ü"/>
            </a:pPr>
            <a:r>
              <a:rPr lang="es-PE" sz="2400" dirty="0" smtClean="0">
                <a:latin typeface="Arial" pitchFamily="34" charset="0"/>
                <a:cs typeface="Arial" pitchFamily="34" charset="0"/>
              </a:rPr>
              <a:t>La principal diferencia radica en que las inspecciones en rampa a explotadores extranjeros se realizarán utilizando las normas y métodos recomendados internacionales (SARPS) de los Anexos en lugar de los reglamentos nacionales.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sz="3200" b="1" i="1" dirty="0" smtClean="0">
                <a:solidFill>
                  <a:schemeClr val="accent1">
                    <a:lumMod val="75000"/>
                  </a:schemeClr>
                </a:solidFill>
                <a:latin typeface="Arial" pitchFamily="34" charset="0"/>
                <a:cs typeface="Arial" pitchFamily="34" charset="0"/>
              </a:rPr>
              <a:t>Resumen</a:t>
            </a:r>
            <a:endParaRPr lang="es-PE" sz="3200" b="1" i="1" dirty="0">
              <a:solidFill>
                <a:schemeClr val="accent1">
                  <a:lumMod val="75000"/>
                </a:schemeClr>
              </a:solidFill>
              <a:latin typeface="Arial" pitchFamily="34" charset="0"/>
              <a:cs typeface="Arial" pitchFamily="34" charset="0"/>
            </a:endParaRPr>
          </a:p>
        </p:txBody>
      </p:sp>
      <p:graphicFrame>
        <p:nvGraphicFramePr>
          <p:cNvPr id="3" name="Diagram 2"/>
          <p:cNvGraphicFramePr/>
          <p:nvPr/>
        </p:nvGraphicFramePr>
        <p:xfrm>
          <a:off x="1071538" y="1500174"/>
          <a:ext cx="714380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66800" y="2871790"/>
            <a:ext cx="7010400" cy="1485904"/>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14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4000" b="1" i="1" u="none" strike="noStrike" kern="1200" cap="none" spc="0" normalizeH="0" baseline="0" dirty="0" smtClean="0">
                <a:ln>
                  <a:noFill/>
                </a:ln>
                <a:solidFill>
                  <a:schemeClr val="bg1"/>
                </a:solidFill>
                <a:effectLst/>
                <a:uLnTx/>
                <a:uFillTx/>
                <a:latin typeface="Arial" pitchFamily="34" charset="0"/>
                <a:cs typeface="Arial" pitchFamily="34" charset="0"/>
              </a:rPr>
              <a:t>Preguntas por favor</a:t>
            </a:r>
            <a:endParaRPr kumimoji="0" lang="en-US" sz="4000" b="1" i="1"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ES" sz="3200" b="1" i="1" dirty="0" smtClean="0">
                <a:solidFill>
                  <a:schemeClr val="accent1">
                    <a:lumMod val="75000"/>
                  </a:schemeClr>
                </a:solidFill>
                <a:latin typeface="Arial" pitchFamily="34" charset="0"/>
                <a:cs typeface="Arial" pitchFamily="34" charset="0"/>
              </a:rPr>
              <a:t>Objetivo del Módulo 4</a:t>
            </a:r>
            <a:endParaRPr lang="es-PE" sz="3200" dirty="0" smtClean="0">
              <a:solidFill>
                <a:schemeClr val="accent1">
                  <a:lumMod val="75000"/>
                </a:schemeClr>
              </a:solidFill>
              <a:latin typeface="Arial" pitchFamily="34" charset="0"/>
              <a:cs typeface="Arial" pitchFamily="34" charset="0"/>
            </a:endParaRPr>
          </a:p>
        </p:txBody>
      </p:sp>
      <p:graphicFrame>
        <p:nvGraphicFramePr>
          <p:cNvPr id="4" name="3 Diagrama"/>
          <p:cNvGraphicFramePr/>
          <p:nvPr/>
        </p:nvGraphicFramePr>
        <p:xfrm>
          <a:off x="1285852" y="1471626"/>
          <a:ext cx="6572296"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1538" y="2571744"/>
            <a:ext cx="7010400" cy="242889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3200" i="1" u="none" strike="noStrike" kern="1200" cap="none" spc="0" normalizeH="0" baseline="0" dirty="0" smtClean="0">
                <a:ln>
                  <a:noFill/>
                </a:ln>
                <a:solidFill>
                  <a:schemeClr val="bg1"/>
                </a:solidFill>
                <a:effectLst/>
                <a:uLnTx/>
                <a:uFillTx/>
                <a:latin typeface="Arial" pitchFamily="34" charset="0"/>
                <a:cs typeface="Arial" pitchFamily="34" charset="0"/>
              </a:rPr>
              <a:t>Charles Robles</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noProof="0" dirty="0" smtClean="0">
                <a:solidFill>
                  <a:schemeClr val="bg1"/>
                </a:solidFill>
                <a:latin typeface="Arial" pitchFamily="34" charset="0"/>
                <a:cs typeface="Arial" pitchFamily="34" charset="0"/>
              </a:rPr>
              <a:t>Inspector de </a:t>
            </a:r>
            <a:r>
              <a:rPr lang="en-US" sz="2800" i="1" noProof="0" dirty="0" smtClean="0">
                <a:solidFill>
                  <a:schemeClr val="bg1"/>
                </a:solidFill>
                <a:latin typeface="Arial" pitchFamily="34" charset="0"/>
                <a:cs typeface="Arial" pitchFamily="34" charset="0"/>
              </a:rPr>
              <a:t>Aeronavegabilidad</a:t>
            </a:r>
            <a:endParaRPr lang="en-US" sz="2800" i="1" noProof="0" dirty="0" smtClean="0">
              <a:solidFill>
                <a:schemeClr val="bg1"/>
              </a:solidFill>
              <a:latin typeface="Arial" pitchFamily="34" charset="0"/>
              <a:cs typeface="Arial" pitchFamily="34" charset="0"/>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dirty="0" smtClean="0">
                <a:solidFill>
                  <a:schemeClr val="bg1"/>
                </a:solidFill>
                <a:latin typeface="Arial" pitchFamily="34" charset="0"/>
                <a:cs typeface="Arial" pitchFamily="34" charset="0"/>
              </a:rPr>
              <a:t>DGAC del </a:t>
            </a:r>
            <a:r>
              <a:rPr lang="es-PE" sz="2800" i="1" dirty="0" smtClean="0">
                <a:solidFill>
                  <a:schemeClr val="bg1"/>
                </a:solidFill>
                <a:latin typeface="Arial" pitchFamily="34" charset="0"/>
                <a:cs typeface="Arial" pitchFamily="34" charset="0"/>
              </a:rPr>
              <a:t>Perú</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noProof="0" dirty="0" smtClean="0">
                <a:solidFill>
                  <a:schemeClr val="bg1"/>
                </a:solidFill>
                <a:latin typeface="Arial" pitchFamily="34" charset="0"/>
                <a:cs typeface="Arial" pitchFamily="34" charset="0"/>
              </a:rPr>
              <a:t>chrobles@mintc.gob.pe</a:t>
            </a: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n-US" sz="2800" b="1"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2516843" y="1485900"/>
            <a:ext cx="4110314" cy="3886200"/>
            <a:chOff x="3200395" y="0"/>
            <a:chExt cx="4110314" cy="3886200"/>
          </a:xfrm>
          <a:scene3d>
            <a:camera prst="perspectiveRelaxed">
              <a:rot lat="19149996" lon="20104178" rev="1577324"/>
            </a:camera>
            <a:lightRig rig="soft" dir="t"/>
            <a:backdrop>
              <a:anchor x="0" y="0" z="-210000"/>
              <a:norm dx="0" dy="0" dz="914400"/>
              <a:up dx="0" dy="914400" dz="0"/>
            </a:backdrop>
          </a:scene3d>
        </p:grpSpPr>
        <p:grpSp>
          <p:nvGrpSpPr>
            <p:cNvPr id="5" name="Group 4"/>
            <p:cNvGrpSpPr/>
            <p:nvPr/>
          </p:nvGrpSpPr>
          <p:grpSpPr>
            <a:xfrm>
              <a:off x="3200395" y="0"/>
              <a:ext cx="4110314" cy="3886200"/>
              <a:chOff x="3200395" y="0"/>
              <a:chExt cx="4110314" cy="3886200"/>
            </a:xfrm>
          </p:grpSpPr>
          <p:sp>
            <p:nvSpPr>
              <p:cNvPr id="6" name="Rounded Rectangle 5"/>
              <p:cNvSpPr/>
              <p:nvPr/>
            </p:nvSpPr>
            <p:spPr>
              <a:xfrm>
                <a:off x="3200395" y="0"/>
                <a:ext cx="4110314" cy="3886200"/>
              </a:xfrm>
              <a:prstGeom prst="roundRect">
                <a:avLst/>
              </a:prstGeom>
              <a:sp3d extrusionH="152250" prstMaterial="matte">
                <a:bevelT w="165100" prst="coolSlant"/>
              </a:sp3d>
            </p:spPr>
            <p:style>
              <a:lnRef idx="0">
                <a:schemeClr val="lt1">
                  <a:hueOff val="0"/>
                  <a:satOff val="0"/>
                  <a:lumOff val="0"/>
                  <a:alphaOff val="0"/>
                </a:schemeClr>
              </a:lnRef>
              <a:fillRef idx="1">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8" name="Rounded Rectangle 4"/>
              <p:cNvSpPr/>
              <p:nvPr/>
            </p:nvSpPr>
            <p:spPr>
              <a:xfrm>
                <a:off x="3390104" y="189709"/>
                <a:ext cx="3730896" cy="3506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4790" tIns="112395" rIns="224790" bIns="112395" numCol="1" spcCol="1270" anchor="ctr" anchorCtr="0">
                <a:noAutofit/>
                <a:sp3d extrusionH="28000" prstMaterial="matte"/>
              </a:bodyPr>
              <a:lstStyle/>
              <a:p>
                <a:pPr lvl="0" algn="ctr" defTabSz="2622550" rtl="0">
                  <a:lnSpc>
                    <a:spcPct val="90000"/>
                  </a:lnSpc>
                  <a:spcBef>
                    <a:spcPct val="0"/>
                  </a:spcBef>
                  <a:spcAft>
                    <a:spcPct val="35000"/>
                  </a:spcAft>
                </a:pPr>
                <a:r>
                  <a:rPr lang="es-PE" sz="4800" b="1" kern="1200" noProof="0" dirty="0" smtClean="0">
                    <a:latin typeface="Arial" pitchFamily="34" charset="0"/>
                    <a:cs typeface="Arial" pitchFamily="34" charset="0"/>
                  </a:rPr>
                  <a:t>Gracias por su atención</a:t>
                </a:r>
                <a:endParaRPr lang="es-PE" sz="4800" b="1" kern="1200" noProof="0" dirty="0">
                  <a:latin typeface="Arial" pitchFamily="34" charset="0"/>
                  <a:cs typeface="Arial" pitchFamily="34" charset="0"/>
                </a:endParaRPr>
              </a:p>
            </p:txBody>
          </p:sp>
        </p:grpSp>
      </p:gr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sz="3200" b="1" i="1" dirty="0" smtClean="0">
                <a:solidFill>
                  <a:schemeClr val="accent1">
                    <a:lumMod val="75000"/>
                  </a:schemeClr>
                </a:solidFill>
                <a:latin typeface="Arial" pitchFamily="34" charset="0"/>
                <a:cs typeface="Arial" pitchFamily="34" charset="0"/>
              </a:rPr>
              <a:t>Contenido</a:t>
            </a:r>
            <a:endParaRPr lang="es-PE" sz="3200" b="1" i="1" dirty="0">
              <a:solidFill>
                <a:schemeClr val="accent1">
                  <a:lumMod val="75000"/>
                </a:schemeClr>
              </a:solidFill>
              <a:latin typeface="Arial" pitchFamily="34" charset="0"/>
              <a:cs typeface="Arial" pitchFamily="34" charset="0"/>
            </a:endParaRPr>
          </a:p>
        </p:txBody>
      </p:sp>
      <p:graphicFrame>
        <p:nvGraphicFramePr>
          <p:cNvPr id="3" name="Diagram 2"/>
          <p:cNvGraphicFramePr/>
          <p:nvPr/>
        </p:nvGraphicFramePr>
        <p:xfrm>
          <a:off x="1071538" y="1500174"/>
          <a:ext cx="714380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28596" y="207946"/>
            <a:ext cx="8229600" cy="79216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200" b="1" i="1" dirty="0" smtClean="0">
                <a:solidFill>
                  <a:schemeClr val="accent1">
                    <a:lumMod val="75000"/>
                  </a:schemeClr>
                </a:solidFill>
                <a:latin typeface="Arial" pitchFamily="34" charset="0"/>
                <a:cs typeface="Arial" pitchFamily="34" charset="0"/>
              </a:rPr>
              <a:t>Objetivos de las inspecciones en rampa</a:t>
            </a:r>
            <a:endParaRPr lang="en-US" sz="3200" b="1" i="1" dirty="0" smtClean="0">
              <a:solidFill>
                <a:schemeClr val="accent1">
                  <a:lumMod val="75000"/>
                </a:schemeClr>
              </a:solidFill>
              <a:latin typeface="Arial" pitchFamily="34" charset="0"/>
              <a:cs typeface="Arial" pitchFamily="34" charset="0"/>
            </a:endParaRPr>
          </a:p>
        </p:txBody>
      </p:sp>
      <p:sp>
        <p:nvSpPr>
          <p:cNvPr id="7171" name="Rectangle 3"/>
          <p:cNvSpPr>
            <a:spLocks noGrp="1" noChangeArrowheads="1"/>
          </p:cNvSpPr>
          <p:nvPr>
            <p:ph type="body" idx="1"/>
          </p:nvPr>
        </p:nvSpPr>
        <p:spPr bwMode="auto">
          <a:xfrm>
            <a:off x="395288" y="1285860"/>
            <a:ext cx="8229600" cy="4714908"/>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Clr>
                <a:schemeClr val="accent1"/>
              </a:buClr>
              <a:buFont typeface="Wingdings" pitchFamily="2" charset="2"/>
              <a:buChar char="ü"/>
            </a:pPr>
            <a:r>
              <a:rPr lang="es-PE" sz="2600" dirty="0" smtClean="0">
                <a:latin typeface="Arial" pitchFamily="34" charset="0"/>
                <a:cs typeface="Arial" pitchFamily="34" charset="0"/>
              </a:rPr>
              <a:t>El objetivo principal es:</a:t>
            </a:r>
          </a:p>
          <a:p>
            <a:pPr marL="1049338" lvl="1" indent="-477838" algn="just" eaLnBrk="1" hangingPunct="1">
              <a:buFont typeface="Wingdings" pitchFamily="2" charset="2"/>
              <a:buNone/>
            </a:pPr>
            <a:endParaRPr lang="es-PE" sz="800" dirty="0" smtClean="0">
              <a:latin typeface="Arial" pitchFamily="34" charset="0"/>
              <a:cs typeface="Arial" pitchFamily="34" charset="0"/>
            </a:endParaRPr>
          </a:p>
          <a:p>
            <a:pPr marL="1049338" lvl="1" indent="-477838" algn="just" eaLnBrk="1" hangingPunct="1">
              <a:buFont typeface="Wingdings" pitchFamily="2" charset="2"/>
              <a:buChar char="Ø"/>
            </a:pPr>
            <a:r>
              <a:rPr lang="es-PE" sz="2400" dirty="0" smtClean="0">
                <a:latin typeface="Arial" pitchFamily="34" charset="0"/>
                <a:cs typeface="Arial" pitchFamily="34" charset="0"/>
              </a:rPr>
              <a:t>proporcionar a los inspectores la oportunidad de evaluar una operación de un explotador mientras los tripulantes y la aeronave se encuentran en tierra.</a:t>
            </a:r>
          </a:p>
          <a:p>
            <a:pPr marL="457200" indent="-457200" algn="just" eaLnBrk="1" hangingPunct="1">
              <a:buClr>
                <a:schemeClr val="accent1"/>
              </a:buClr>
              <a:buFont typeface="Wingdings" pitchFamily="2" charset="2"/>
              <a:buNone/>
            </a:pPr>
            <a:endParaRPr lang="es-PE" sz="800" dirty="0" smtClean="0">
              <a:latin typeface="Arial" pitchFamily="34" charset="0"/>
              <a:cs typeface="Arial" pitchFamily="34" charset="0"/>
            </a:endParaRPr>
          </a:p>
          <a:p>
            <a:pPr marL="457200" indent="-457200" algn="just" eaLnBrk="1" hangingPunct="1">
              <a:buClr>
                <a:schemeClr val="accent1"/>
              </a:buClr>
              <a:buFont typeface="Wingdings" pitchFamily="2" charset="2"/>
              <a:buChar char="ü"/>
            </a:pPr>
            <a:r>
              <a:rPr lang="es-PE" sz="2600" dirty="0" smtClean="0">
                <a:latin typeface="Arial" pitchFamily="34" charset="0"/>
                <a:cs typeface="Arial" pitchFamily="34" charset="0"/>
              </a:rPr>
              <a:t>Cuando la inspección de rampa es conducida antes de un vuelo, el objetivo es:</a:t>
            </a:r>
          </a:p>
          <a:p>
            <a:pPr marL="457200" indent="-457200" algn="just" eaLnBrk="1" hangingPunct="1">
              <a:buClr>
                <a:schemeClr val="accent1"/>
              </a:buClr>
              <a:buFont typeface="Wingdings" pitchFamily="2" charset="2"/>
              <a:buNone/>
            </a:pPr>
            <a:endParaRPr lang="es-PE" sz="800" dirty="0" smtClean="0">
              <a:latin typeface="Arial" pitchFamily="34" charset="0"/>
              <a:cs typeface="Arial" pitchFamily="34" charset="0"/>
            </a:endParaRPr>
          </a:p>
          <a:p>
            <a:pPr marL="1049338" lvl="1" indent="-477838" algn="just" eaLnBrk="1" hangingPunct="1">
              <a:buFont typeface="Wingdings" pitchFamily="2" charset="2"/>
              <a:buChar char="Ø"/>
            </a:pPr>
            <a:r>
              <a:rPr lang="es-PE" sz="2400" dirty="0" smtClean="0">
                <a:latin typeface="Arial" pitchFamily="34" charset="0"/>
                <a:cs typeface="Arial" pitchFamily="34" charset="0"/>
              </a:rPr>
              <a:t>evaluar la habilidad del explotador para preparar la aeronave y tripulación para el vuelo a ser realizado.</a:t>
            </a:r>
          </a:p>
          <a:p>
            <a:pPr marL="457200" indent="-457200" algn="just" eaLnBrk="1" hangingPunct="1">
              <a:buFont typeface="Wingdings" pitchFamily="2" charset="2"/>
              <a:buNone/>
            </a:pPr>
            <a:endParaRPr lang="es-PE"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14282" y="285728"/>
            <a:ext cx="8715436" cy="64294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000" b="1" i="1" dirty="0" smtClean="0">
                <a:solidFill>
                  <a:schemeClr val="accent1">
                    <a:lumMod val="75000"/>
                  </a:schemeClr>
                </a:solidFill>
                <a:latin typeface="Arial" pitchFamily="34" charset="0"/>
                <a:cs typeface="Arial" pitchFamily="34" charset="0"/>
              </a:rPr>
              <a:t>Objetivos de las inspecciones en rampa (cont.)</a:t>
            </a:r>
            <a:endParaRPr lang="en-US" sz="3000" b="1" i="1" dirty="0" smtClean="0">
              <a:solidFill>
                <a:schemeClr val="accent1">
                  <a:lumMod val="75000"/>
                </a:schemeClr>
              </a:solidFill>
              <a:latin typeface="Arial" pitchFamily="34" charset="0"/>
              <a:cs typeface="Arial" pitchFamily="34" charset="0"/>
            </a:endParaRPr>
          </a:p>
        </p:txBody>
      </p:sp>
      <p:sp>
        <p:nvSpPr>
          <p:cNvPr id="8195" name="Rectangle 3"/>
          <p:cNvSpPr>
            <a:spLocks noGrp="1" noChangeArrowheads="1"/>
          </p:cNvSpPr>
          <p:nvPr>
            <p:ph type="body" idx="1"/>
          </p:nvPr>
        </p:nvSpPr>
        <p:spPr bwMode="auto">
          <a:xfrm>
            <a:off x="395288" y="1643050"/>
            <a:ext cx="8229600" cy="4176712"/>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lnSpc>
                <a:spcPct val="90000"/>
              </a:lnSpc>
              <a:buClr>
                <a:schemeClr val="accent1">
                  <a:lumMod val="75000"/>
                </a:schemeClr>
              </a:buClr>
              <a:buFont typeface="Wingdings" pitchFamily="2" charset="2"/>
              <a:buChar char="ü"/>
            </a:pPr>
            <a:r>
              <a:rPr lang="es-PE" sz="2400" dirty="0" smtClean="0">
                <a:latin typeface="Arial" pitchFamily="34" charset="0"/>
                <a:cs typeface="Arial" pitchFamily="34" charset="0"/>
              </a:rPr>
              <a:t>Cuando la inspección de rampa se realiza después de un vuelo, el objetivo es:</a:t>
            </a:r>
          </a:p>
          <a:p>
            <a:pPr marL="457200" indent="-457200" algn="just" eaLnBrk="1" hangingPunct="1">
              <a:lnSpc>
                <a:spcPct val="90000"/>
              </a:lnSpc>
              <a:buClr>
                <a:schemeClr val="accent1">
                  <a:lumMod val="75000"/>
                </a:schemeClr>
              </a:buClr>
              <a:buFont typeface="Wingdings" pitchFamily="2" charset="2"/>
              <a:buNone/>
            </a:pPr>
            <a:endParaRPr lang="es-PE" sz="900" dirty="0" smtClean="0">
              <a:latin typeface="Arial" pitchFamily="34" charset="0"/>
              <a:cs typeface="Arial" pitchFamily="34" charset="0"/>
            </a:endParaRPr>
          </a:p>
          <a:p>
            <a:pPr marL="1031875" lvl="1" indent="-460375" algn="just" eaLnBrk="1" hangingPunct="1">
              <a:lnSpc>
                <a:spcPct val="90000"/>
              </a:lnSpc>
              <a:buClr>
                <a:schemeClr val="accent1">
                  <a:lumMod val="75000"/>
                </a:schemeClr>
              </a:buClr>
              <a:buFont typeface="Wingdings" pitchFamily="2" charset="2"/>
              <a:buChar char="Ø"/>
            </a:pPr>
            <a:r>
              <a:rPr lang="es-PE" sz="2200" dirty="0" smtClean="0">
                <a:latin typeface="Arial" pitchFamily="34" charset="0"/>
                <a:cs typeface="Arial" pitchFamily="34" charset="0"/>
              </a:rPr>
              <a:t>determinar si la aeronave y tripulación fueron preparadas adecuadamente para el vuelo; y</a:t>
            </a:r>
            <a:endParaRPr lang="en-US" sz="2200" dirty="0" smtClean="0">
              <a:latin typeface="Arial" pitchFamily="34" charset="0"/>
              <a:cs typeface="Arial" pitchFamily="34" charset="0"/>
            </a:endParaRPr>
          </a:p>
          <a:p>
            <a:pPr marL="457200" indent="-457200" algn="just" eaLnBrk="1" hangingPunct="1">
              <a:lnSpc>
                <a:spcPct val="90000"/>
              </a:lnSpc>
              <a:buClr>
                <a:schemeClr val="accent1">
                  <a:lumMod val="75000"/>
                </a:schemeClr>
              </a:buClr>
              <a:buFont typeface="Wingdings" pitchFamily="2" charset="2"/>
              <a:buNone/>
            </a:pPr>
            <a:endParaRPr lang="es-PE" sz="900" dirty="0" smtClean="0">
              <a:latin typeface="Arial" pitchFamily="34" charset="0"/>
              <a:cs typeface="Arial" pitchFamily="34" charset="0"/>
            </a:endParaRPr>
          </a:p>
          <a:p>
            <a:pPr marL="1031875" lvl="1" indent="-460375" algn="just" eaLnBrk="1" hangingPunct="1">
              <a:lnSpc>
                <a:spcPct val="90000"/>
              </a:lnSpc>
              <a:buClr>
                <a:schemeClr val="accent1">
                  <a:lumMod val="75000"/>
                </a:schemeClr>
              </a:buClr>
              <a:buFont typeface="Wingdings" pitchFamily="2" charset="2"/>
              <a:buChar char="Ø"/>
            </a:pPr>
            <a:r>
              <a:rPr lang="es-PE" sz="2200" dirty="0" smtClean="0">
                <a:latin typeface="Arial" pitchFamily="34" charset="0"/>
                <a:cs typeface="Arial" pitchFamily="34" charset="0"/>
              </a:rPr>
              <a:t>evaluar los procedimientos:</a:t>
            </a:r>
          </a:p>
          <a:p>
            <a:pPr marL="457200" indent="-457200" algn="just" eaLnBrk="1" hangingPunct="1">
              <a:lnSpc>
                <a:spcPct val="90000"/>
              </a:lnSpc>
              <a:buClr>
                <a:schemeClr val="accent1">
                  <a:lumMod val="75000"/>
                </a:schemeClr>
              </a:buClr>
              <a:buFont typeface="Wingdings" pitchFamily="2" charset="2"/>
              <a:buNone/>
            </a:pPr>
            <a:endParaRPr lang="es-PE" sz="900" dirty="0" smtClean="0">
              <a:latin typeface="Arial" pitchFamily="34" charset="0"/>
              <a:cs typeface="Arial" pitchFamily="34" charset="0"/>
            </a:endParaRPr>
          </a:p>
          <a:p>
            <a:pPr marL="1608138" lvl="2" indent="-457200" algn="just" eaLnBrk="1" hangingPunct="1">
              <a:lnSpc>
                <a:spcPct val="90000"/>
              </a:lnSpc>
              <a:buClr>
                <a:schemeClr val="accent1">
                  <a:lumMod val="75000"/>
                </a:schemeClr>
              </a:buClr>
            </a:pPr>
            <a:r>
              <a:rPr lang="es-PE" sz="2200" dirty="0" smtClean="0">
                <a:latin typeface="Arial" pitchFamily="34" charset="0"/>
                <a:cs typeface="Arial" pitchFamily="34" charset="0"/>
              </a:rPr>
              <a:t>posteriores al vuelo; y/o </a:t>
            </a:r>
          </a:p>
          <a:p>
            <a:pPr marL="1608138" lvl="2" indent="-457200" algn="just" eaLnBrk="1" hangingPunct="1">
              <a:lnSpc>
                <a:spcPct val="90000"/>
              </a:lnSpc>
              <a:buClr>
                <a:schemeClr val="accent1">
                  <a:lumMod val="75000"/>
                </a:schemeClr>
              </a:buClr>
            </a:pPr>
            <a:r>
              <a:rPr lang="es-PE" sz="2200" dirty="0" smtClean="0">
                <a:latin typeface="Arial" pitchFamily="34" charset="0"/>
                <a:cs typeface="Arial" pitchFamily="34" charset="0"/>
              </a:rPr>
              <a:t>de escala; y</a:t>
            </a:r>
          </a:p>
          <a:p>
            <a:pPr marL="1608138" lvl="2" indent="-457200" algn="just" eaLnBrk="1" hangingPunct="1">
              <a:lnSpc>
                <a:spcPct val="90000"/>
              </a:lnSpc>
              <a:buClr>
                <a:schemeClr val="accent1">
                  <a:lumMod val="75000"/>
                </a:schemeClr>
              </a:buClr>
            </a:pPr>
            <a:r>
              <a:rPr lang="es-PE" sz="2200" dirty="0" smtClean="0">
                <a:latin typeface="Arial" pitchFamily="34" charset="0"/>
                <a:cs typeface="Arial" pitchFamily="34" charset="0"/>
              </a:rPr>
              <a:t>el cumplimiento de los tripulantes y personal de tierra con dichos procedimientos.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bwMode="auto">
          <a:xfrm>
            <a:off x="395288" y="1643050"/>
            <a:ext cx="8229600" cy="381635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Font typeface="Wingdings" pitchFamily="2" charset="2"/>
              <a:buChar char="ü"/>
            </a:pPr>
            <a:r>
              <a:rPr lang="es-PE" sz="2400" dirty="0" smtClean="0">
                <a:latin typeface="Arial" pitchFamily="34" charset="0"/>
                <a:cs typeface="Arial" pitchFamily="34" charset="0"/>
              </a:rPr>
              <a:t>Otro objetivo es observar y evaluar los métodos de rutina y procedimientos utilizados por el personal del explotador antes y después de un vuelo para determinar el cumplimiento con  las:</a:t>
            </a:r>
          </a:p>
          <a:p>
            <a:pPr marL="457200" indent="-457200" algn="just" eaLnBrk="1" hangingPunct="1">
              <a:buFont typeface="Wingdings" pitchFamily="2" charset="2"/>
              <a:buNone/>
            </a:pPr>
            <a:endParaRPr lang="es-PE" sz="2400" dirty="0" smtClean="0">
              <a:latin typeface="Arial" pitchFamily="34" charset="0"/>
              <a:cs typeface="Arial" pitchFamily="34" charset="0"/>
            </a:endParaRPr>
          </a:p>
          <a:p>
            <a:pPr marL="1031875" lvl="1" indent="-460375" algn="just" eaLnBrk="1" hangingPunct="1">
              <a:buFont typeface="Wingdings" pitchFamily="2" charset="2"/>
              <a:buChar char="ü"/>
            </a:pPr>
            <a:r>
              <a:rPr lang="es-PE" sz="2400" dirty="0" smtClean="0">
                <a:latin typeface="Arial" pitchFamily="34" charset="0"/>
                <a:cs typeface="Arial" pitchFamily="34" charset="0"/>
              </a:rPr>
              <a:t>reglamentaciones; y</a:t>
            </a:r>
          </a:p>
          <a:p>
            <a:pPr marL="1031875" lvl="1" indent="-460375" algn="just" eaLnBrk="1" hangingPunct="1">
              <a:buFont typeface="Wingdings" pitchFamily="2" charset="2"/>
              <a:buNone/>
            </a:pPr>
            <a:endParaRPr lang="es-PE" sz="1200" dirty="0" smtClean="0">
              <a:latin typeface="Arial" pitchFamily="34" charset="0"/>
              <a:cs typeface="Arial" pitchFamily="34" charset="0"/>
            </a:endParaRPr>
          </a:p>
          <a:p>
            <a:pPr marL="1031875" lvl="1" indent="-460375" algn="just" eaLnBrk="1" hangingPunct="1">
              <a:buFont typeface="Wingdings" pitchFamily="2" charset="2"/>
              <a:buChar char="ü"/>
            </a:pPr>
            <a:r>
              <a:rPr lang="es-PE" sz="2400" dirty="0" smtClean="0">
                <a:latin typeface="Arial" pitchFamily="34" charset="0"/>
                <a:cs typeface="Arial" pitchFamily="34" charset="0"/>
              </a:rPr>
              <a:t>prácticas de operación seguras. </a:t>
            </a:r>
            <a:endParaRPr lang="en-US" sz="2400" dirty="0" smtClean="0">
              <a:latin typeface="Arial" pitchFamily="34" charset="0"/>
              <a:cs typeface="Arial" pitchFamily="34" charset="0"/>
            </a:endParaRPr>
          </a:p>
          <a:p>
            <a:pPr marL="457200" indent="-457200" algn="just" eaLnBrk="1" hangingPunct="1">
              <a:buFont typeface="Wingdings" pitchFamily="2" charset="2"/>
              <a:buNone/>
            </a:pPr>
            <a:endParaRPr lang="en-US" sz="2200" dirty="0" smtClean="0"/>
          </a:p>
        </p:txBody>
      </p:sp>
      <p:sp>
        <p:nvSpPr>
          <p:cNvPr id="6" name="Rectangle 2"/>
          <p:cNvSpPr>
            <a:spLocks noGrp="1" noChangeArrowheads="1"/>
          </p:cNvSpPr>
          <p:nvPr>
            <p:ph type="title"/>
          </p:nvPr>
        </p:nvSpPr>
        <p:spPr bwMode="auto">
          <a:xfrm>
            <a:off x="214282" y="285728"/>
            <a:ext cx="8715436" cy="64294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000" b="1" i="1" dirty="0" smtClean="0">
                <a:solidFill>
                  <a:schemeClr val="accent1">
                    <a:lumMod val="75000"/>
                  </a:schemeClr>
                </a:solidFill>
                <a:latin typeface="Arial" pitchFamily="34" charset="0"/>
                <a:cs typeface="Arial" pitchFamily="34" charset="0"/>
              </a:rPr>
              <a:t>Objetivos de las inspecciones en rampa (cont.)</a:t>
            </a:r>
            <a:endParaRPr lang="en-US" sz="3000" b="1" i="1"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85728"/>
            <a:ext cx="8229600" cy="6477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200" b="1" i="1" dirty="0" smtClean="0">
                <a:solidFill>
                  <a:schemeClr val="accent1">
                    <a:lumMod val="75000"/>
                  </a:schemeClr>
                </a:solidFill>
                <a:latin typeface="Arial" pitchFamily="34" charset="0"/>
                <a:cs typeface="Arial" pitchFamily="34" charset="0"/>
              </a:rPr>
              <a:t>Áreas a ser inspeccionadas</a:t>
            </a:r>
            <a:endParaRPr lang="en-US" sz="3200" b="1" i="1" dirty="0" smtClean="0">
              <a:solidFill>
                <a:schemeClr val="accent1">
                  <a:lumMod val="75000"/>
                </a:schemeClr>
              </a:solidFill>
              <a:latin typeface="Arial" pitchFamily="34" charset="0"/>
              <a:cs typeface="Arial" pitchFamily="34" charset="0"/>
            </a:endParaRPr>
          </a:p>
        </p:txBody>
      </p:sp>
      <p:sp>
        <p:nvSpPr>
          <p:cNvPr id="10243" name="Rectangle 3"/>
          <p:cNvSpPr>
            <a:spLocks noGrp="1" noChangeArrowheads="1"/>
          </p:cNvSpPr>
          <p:nvPr>
            <p:ph type="body" idx="1"/>
          </p:nvPr>
        </p:nvSpPr>
        <p:spPr bwMode="auto">
          <a:xfrm>
            <a:off x="468313" y="1557338"/>
            <a:ext cx="8229600" cy="4464050"/>
          </a:xfrm>
          <a:noFill/>
          <a:ln>
            <a:miter lim="800000"/>
            <a:headEnd/>
            <a:tailEnd/>
          </a:ln>
        </p:spPr>
        <p:txBody>
          <a:bodyPr vert="horz" wrap="square" lIns="91440" tIns="45720" rIns="91440" bIns="45720" numCol="1" anchor="t" anchorCtr="0" compatLnSpc="1">
            <a:prstTxWarp prst="textNoShape">
              <a:avLst/>
            </a:prstTxWarp>
          </a:bodyPr>
          <a:lstStyle/>
          <a:p>
            <a:pPr marL="990600" lvl="1" indent="-533400" eaLnBrk="1" hangingPunct="1">
              <a:buFont typeface="Wingdings" pitchFamily="2" charset="2"/>
              <a:buNone/>
            </a:pPr>
            <a:endParaRPr lang="es-MX" sz="1400" dirty="0" smtClean="0"/>
          </a:p>
          <a:p>
            <a:pPr marL="990600" lvl="1" indent="-533400" algn="just" eaLnBrk="1" hangingPunct="1">
              <a:buSzPct val="100000"/>
              <a:buFont typeface="Wingdings" pitchFamily="2" charset="2"/>
              <a:buAutoNum type="alphaUcPeriod"/>
            </a:pPr>
            <a:r>
              <a:rPr lang="es-MX" sz="2400" dirty="0" smtClean="0">
                <a:latin typeface="Arial" pitchFamily="34" charset="0"/>
                <a:cs typeface="Arial" pitchFamily="34" charset="0"/>
              </a:rPr>
              <a:t>Cabina de pilotaje (Flight deck)</a:t>
            </a:r>
          </a:p>
          <a:p>
            <a:pPr marL="990600" lvl="1" indent="-533400" algn="just" eaLnBrk="1" hangingPunct="1">
              <a:buSzPct val="100000"/>
              <a:buFont typeface="Wingdings" pitchFamily="2" charset="2"/>
              <a:buAutoNum type="alphaUcPeriod"/>
            </a:pPr>
            <a:r>
              <a:rPr lang="es-MX" sz="2400" dirty="0" smtClean="0">
                <a:latin typeface="Arial" pitchFamily="34" charset="0"/>
                <a:cs typeface="Arial" pitchFamily="34" charset="0"/>
              </a:rPr>
              <a:t>Cabina de pasajeros e ítems de seguridad (Cabin / Safety items)</a:t>
            </a:r>
          </a:p>
          <a:p>
            <a:pPr marL="990600" lvl="1" indent="-533400" algn="just" eaLnBrk="1" hangingPunct="1">
              <a:buSzPct val="100000"/>
              <a:buFont typeface="Wingdings" pitchFamily="2" charset="2"/>
              <a:buAutoNum type="alphaUcPeriod"/>
            </a:pPr>
            <a:r>
              <a:rPr lang="es-MX" sz="2400" dirty="0" smtClean="0">
                <a:latin typeface="Arial" pitchFamily="34" charset="0"/>
                <a:cs typeface="Arial" pitchFamily="34" charset="0"/>
              </a:rPr>
              <a:t>Condición externa del avión (Aircraft external condition)</a:t>
            </a:r>
          </a:p>
          <a:p>
            <a:pPr marL="990600" lvl="1" indent="-533400" algn="just" eaLnBrk="1" hangingPunct="1">
              <a:buSzPct val="100000"/>
              <a:buFont typeface="Wingdings" pitchFamily="2" charset="2"/>
              <a:buAutoNum type="alphaUcPeriod"/>
            </a:pPr>
            <a:r>
              <a:rPr lang="es-MX" sz="2400" dirty="0" smtClean="0">
                <a:latin typeface="Arial" pitchFamily="34" charset="0"/>
                <a:cs typeface="Arial" pitchFamily="34" charset="0"/>
              </a:rPr>
              <a:t>Carga y compartimientos de carga (Cargo and cargo compartments), y</a:t>
            </a:r>
          </a:p>
          <a:p>
            <a:pPr marL="990600" lvl="1" indent="-533400" algn="just" eaLnBrk="1" hangingPunct="1">
              <a:buSzPct val="100000"/>
              <a:buFont typeface="Wingdings" pitchFamily="2" charset="2"/>
              <a:buAutoNum type="alphaUcPeriod"/>
            </a:pPr>
            <a:r>
              <a:rPr lang="es-MX" sz="2400" dirty="0" smtClean="0">
                <a:latin typeface="Arial" pitchFamily="34" charset="0"/>
                <a:cs typeface="Arial" pitchFamily="34" charset="0"/>
              </a:rPr>
              <a:t>General (General)</a:t>
            </a:r>
          </a:p>
          <a:p>
            <a:pPr marL="990600" lvl="1" indent="-533400" eaLnBrk="1" hangingPunct="1">
              <a:buFont typeface="Wingdings" pitchFamily="2" charset="2"/>
              <a:buNone/>
            </a:pPr>
            <a:endParaRPr lang="es-MX" sz="1000" dirty="0" smtClean="0"/>
          </a:p>
          <a:p>
            <a:pPr marL="990600" lvl="1" indent="-533400" eaLnBrk="1" hangingPunct="1">
              <a:buFont typeface="Wingdings" pitchFamily="2" charset="2"/>
              <a:buChar char="ü"/>
            </a:pP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539750" y="2428868"/>
            <a:ext cx="7993063" cy="2370143"/>
          </a:xfr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FontTx/>
              <a:buNone/>
            </a:pPr>
            <a:endParaRPr lang="es-PE" sz="3600" dirty="0" smtClean="0">
              <a:solidFill>
                <a:schemeClr val="accent2"/>
              </a:solidFill>
            </a:endParaRPr>
          </a:p>
          <a:p>
            <a:pPr marL="0" indent="0" algn="ctr" eaLnBrk="1" hangingPunct="1">
              <a:buFontTx/>
              <a:buNone/>
            </a:pPr>
            <a:r>
              <a:rPr lang="es-PE" sz="3200" b="1" i="1" dirty="0" smtClean="0">
                <a:solidFill>
                  <a:schemeClr val="accent1">
                    <a:lumMod val="75000"/>
                  </a:schemeClr>
                </a:solidFill>
                <a:latin typeface="Arial" pitchFamily="34" charset="0"/>
                <a:cs typeface="Arial" pitchFamily="34" charset="0"/>
              </a:rPr>
              <a:t>Procedimientos y prácticas generales de una inspección en rampa</a:t>
            </a:r>
            <a:endParaRPr lang="es-PE" sz="3200" b="1" dirty="0" smtClean="0">
              <a:solidFill>
                <a:schemeClr val="accent1">
                  <a:lumMod val="75000"/>
                </a:schemeClr>
              </a:solidFill>
              <a:latin typeface="Arial" pitchFamily="34" charset="0"/>
              <a:cs typeface="Arial" pitchFamily="34" charset="0"/>
            </a:endParaRPr>
          </a:p>
          <a:p>
            <a:pPr marL="0" indent="0" algn="ctr" eaLnBrk="1" hangingPunct="1">
              <a:buFontTx/>
              <a:buNone/>
            </a:pPr>
            <a:endParaRPr lang="es-ES" dirty="0" smtClean="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28596" y="214290"/>
            <a:ext cx="8280400" cy="71438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PE" sz="3200" b="1" i="1" dirty="0" smtClean="0">
                <a:solidFill>
                  <a:schemeClr val="accent1">
                    <a:lumMod val="75000"/>
                  </a:schemeClr>
                </a:solidFill>
                <a:latin typeface="Arial" pitchFamily="34" charset="0"/>
                <a:cs typeface="Arial" pitchFamily="34" charset="0"/>
              </a:rPr>
              <a:t>Procedimientos y prácticas generales</a:t>
            </a:r>
            <a:endParaRPr lang="en-US" sz="3200" b="1" i="1" dirty="0" smtClean="0">
              <a:solidFill>
                <a:schemeClr val="accent1">
                  <a:lumMod val="75000"/>
                </a:schemeClr>
              </a:solidFill>
              <a:latin typeface="Arial" pitchFamily="34" charset="0"/>
              <a:cs typeface="Arial" pitchFamily="34" charset="0"/>
            </a:endParaRPr>
          </a:p>
        </p:txBody>
      </p:sp>
      <p:sp>
        <p:nvSpPr>
          <p:cNvPr id="12291" name="Rectangle 3"/>
          <p:cNvSpPr>
            <a:spLocks noGrp="1" noChangeArrowheads="1"/>
          </p:cNvSpPr>
          <p:nvPr>
            <p:ph type="body" idx="1"/>
          </p:nvPr>
        </p:nvSpPr>
        <p:spPr bwMode="auto">
          <a:xfrm>
            <a:off x="395288" y="1428736"/>
            <a:ext cx="8229600" cy="4500594"/>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buClr>
                <a:schemeClr val="accent1"/>
              </a:buClr>
              <a:buFont typeface="Wingdings" pitchFamily="2" charset="2"/>
              <a:buChar char="ü"/>
            </a:pPr>
            <a:r>
              <a:rPr lang="es-PE" sz="2400" dirty="0" smtClean="0">
                <a:latin typeface="Arial" pitchFamily="34" charset="0"/>
                <a:cs typeface="Arial" pitchFamily="34" charset="0"/>
              </a:rPr>
              <a:t>Las inspecciones en rampa pueden ser conducidas:</a:t>
            </a:r>
          </a:p>
          <a:p>
            <a:pPr marL="457200" indent="-457200" algn="just" eaLnBrk="1" hangingPunct="1">
              <a:buClr>
                <a:schemeClr val="accent1"/>
              </a:buClr>
              <a:buFont typeface="Wingdings" pitchFamily="2" charset="2"/>
              <a:buNone/>
            </a:pPr>
            <a:endParaRPr lang="es-PE" sz="800" dirty="0" smtClean="0">
              <a:latin typeface="Arial" pitchFamily="34" charset="0"/>
              <a:cs typeface="Arial" pitchFamily="34" charset="0"/>
            </a:endParaRPr>
          </a:p>
          <a:p>
            <a:pPr marL="1031875" lvl="1" indent="-460375" algn="just" eaLnBrk="1" hangingPunct="1">
              <a:buFont typeface="Wingdings" pitchFamily="2" charset="2"/>
              <a:buChar char="Ø"/>
            </a:pPr>
            <a:r>
              <a:rPr lang="es-PE" sz="2400" dirty="0" smtClean="0">
                <a:latin typeface="Arial" pitchFamily="34" charset="0"/>
                <a:cs typeface="Arial" pitchFamily="34" charset="0"/>
              </a:rPr>
              <a:t>antes de un vuelo, durante una escala en ruta o en la terminación de un vuelo; </a:t>
            </a:r>
          </a:p>
          <a:p>
            <a:pPr marL="1031875" lvl="1" indent="-460375" algn="just" eaLnBrk="1" hangingPunct="1">
              <a:buFont typeface="Wingdings" pitchFamily="2" charset="2"/>
              <a:buNone/>
            </a:pPr>
            <a:endParaRPr lang="es-PE" sz="800" dirty="0" smtClean="0">
              <a:latin typeface="Arial" pitchFamily="34" charset="0"/>
              <a:cs typeface="Arial" pitchFamily="34" charset="0"/>
            </a:endParaRPr>
          </a:p>
          <a:p>
            <a:pPr marL="1031875" lvl="1" indent="-460375" algn="just" eaLnBrk="1" hangingPunct="1">
              <a:buFont typeface="Wingdings" pitchFamily="2" charset="2"/>
              <a:buChar char="Ø"/>
            </a:pPr>
            <a:r>
              <a:rPr lang="es-PE" sz="2400" dirty="0" smtClean="0">
                <a:latin typeface="Arial" pitchFamily="34" charset="0"/>
                <a:cs typeface="Arial" pitchFamily="34" charset="0"/>
              </a:rPr>
              <a:t>en cualquier momento cuando una aeronave está conectada a la puerta de embarque o en una ubicación fija en la rampa; y</a:t>
            </a:r>
          </a:p>
          <a:p>
            <a:pPr marL="1031875" lvl="1" indent="-460375" algn="just" eaLnBrk="1" hangingPunct="1">
              <a:buFont typeface="Wingdings" pitchFamily="2" charset="2"/>
              <a:buNone/>
            </a:pPr>
            <a:endParaRPr lang="es-PE" sz="800" dirty="0" smtClean="0">
              <a:latin typeface="Arial" pitchFamily="34" charset="0"/>
              <a:cs typeface="Arial" pitchFamily="34" charset="0"/>
            </a:endParaRPr>
          </a:p>
          <a:p>
            <a:pPr marL="1031875" lvl="1" indent="-460375" algn="just" eaLnBrk="1" hangingPunct="1">
              <a:buFont typeface="Wingdings" pitchFamily="2" charset="2"/>
              <a:buChar char="Ø"/>
            </a:pPr>
            <a:r>
              <a:rPr lang="es-PE" sz="2400" dirty="0" smtClean="0">
                <a:latin typeface="Arial" pitchFamily="34" charset="0"/>
                <a:cs typeface="Arial" pitchFamily="34" charset="0"/>
              </a:rPr>
              <a:t>cuando la tripulación y el personal de tierra están ejecutando las preparaciones necesarias para el vuelo o las tareas o procedimientos posteriores al vuelo.</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Custom 7">
      <a:dk1>
        <a:sysClr val="windowText" lastClr="000000"/>
      </a:dk1>
      <a:lt1>
        <a:sysClr val="window" lastClr="FFFFFF"/>
      </a:lt1>
      <a:dk2>
        <a:srgbClr val="FFFFFF"/>
      </a:dk2>
      <a:lt2>
        <a:srgbClr val="EBDDC3"/>
      </a:lt2>
      <a:accent1>
        <a:srgbClr val="006699"/>
      </a:accent1>
      <a:accent2>
        <a:srgbClr val="AFCAC4"/>
      </a:accent2>
      <a:accent3>
        <a:srgbClr val="A5AB81"/>
      </a:accent3>
      <a:accent4>
        <a:srgbClr val="B2B2B2"/>
      </a:accent4>
      <a:accent5>
        <a:srgbClr val="7BA79D"/>
      </a:accent5>
      <a:accent6>
        <a:srgbClr val="968C8C"/>
      </a:accent6>
      <a:hlink>
        <a:srgbClr val="6FCC40"/>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Title1>
    <DocumentName xmlns="101a94fc-4fb7-49fc-ab36-dbb3e9e3ccdb">Módulo 4 Inspecciones de rampa.pptx</DocumentName>
    <ArchivedDocumentsProperties xmlns="101a94fc-4fb7-49fc-ab36-dbb3e9e3ccdb">9608</ArchivedDocumentsProperties>
    <acro xmlns="101a94fc-4fb7-49fc-ab36-dbb3e9e3ccdb">IDISR6</acro>
    <Revised xmlns="101a94fc-4fb7-49fc-ab36-dbb3e9e3ccdb">true</Revised>
    <PublishingExpirationDate xmlns="http://schemas.microsoft.com/sharepoint/v3" xsi:nil="true"/>
    <LongTitle xmlns="101a94fc-4fb7-49fc-ab36-dbb3e9e3ccdb">SH004 Módulo 4: Inspecciones en rampa</LongTitle>
    <cat xmlns="101a94fc-4fb7-49fc-ab36-dbb3e9e3ccdb">13. Presentation</cat>
    <Language xmlns="101a94fc-4fb7-49fc-ab36-dbb3e9e3ccdb">Spanish</Language>
    <aaa xmlns="101a94fc-4fb7-49fc-ab36-dbb3e9e3ccdb">false</aaa>
    <PublishingStartDate xmlns="http://schemas.microsoft.com/sharepoint/v3" xsi:nil="true"/>
    <Title2 xmlns="101a94fc-4fb7-49fc-ab36-dbb3e9e3ccdb">.</Title2>
    <a xmlns="101a94fc-4fb7-49fc-ab36-dbb3e9e3ccdb">443</a>
    <Presenter xmlns="101a94fc-4fb7-49fc-ab36-dbb3e9e3ccdb">Secretaría</Presenter>
    <CategoryOrder xmlns="101a94fc-4fb7-49fc-ab36-dbb3e9e3cc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8EB70-11DB-41D5-98AE-DBD03EF2FB07}"/>
</file>

<file path=customXml/itemProps2.xml><?xml version="1.0" encoding="utf-8"?>
<ds:datastoreItem xmlns:ds="http://schemas.openxmlformats.org/officeDocument/2006/customXml" ds:itemID="{C49EBAC3-CBE3-4EE8-9F41-86990A2C9A78}"/>
</file>

<file path=customXml/itemProps3.xml><?xml version="1.0" encoding="utf-8"?>
<ds:datastoreItem xmlns:ds="http://schemas.openxmlformats.org/officeDocument/2006/customXml" ds:itemID="{67754589-1743-451B-9A82-89B9E82472AD}"/>
</file>

<file path=docProps/app.xml><?xml version="1.0" encoding="utf-8"?>
<Properties xmlns="http://schemas.openxmlformats.org/officeDocument/2006/extended-properties" xmlns:vt="http://schemas.openxmlformats.org/officeDocument/2006/docPropsVTypes">
  <Template>Median</Template>
  <TotalTime>5147</TotalTime>
  <Words>1009</Words>
  <Application>Microsoft Office PowerPoint</Application>
  <PresentationFormat>Presentación en pantalla (4:3)</PresentationFormat>
  <Paragraphs>122</Paragraphs>
  <Slides>21</Slides>
  <Notes>7</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21</vt:i4>
      </vt:variant>
    </vt:vector>
  </HeadingPairs>
  <TitlesOfParts>
    <vt:vector size="22" baseType="lpstr">
      <vt:lpstr>Intermedio</vt:lpstr>
      <vt:lpstr>Diapositiva 1</vt:lpstr>
      <vt:lpstr>Objetivo del Módulo 4</vt:lpstr>
      <vt:lpstr>Contenido</vt:lpstr>
      <vt:lpstr>Objetivos de las inspecciones en rampa</vt:lpstr>
      <vt:lpstr>Objetivos de las inspecciones en rampa (cont.)</vt:lpstr>
      <vt:lpstr>Objetivos de las inspecciones en rampa (cont.)</vt:lpstr>
      <vt:lpstr>Áreas a ser inspeccionadas</vt:lpstr>
      <vt:lpstr>Diapositiva 8</vt:lpstr>
      <vt:lpstr>Procedimientos y prácticas generales</vt:lpstr>
      <vt:lpstr>Procedimientos y prácticas generales (cont.)</vt:lpstr>
      <vt:lpstr>Procedimientos y prácticas generales (cont.)</vt:lpstr>
      <vt:lpstr>Procedimientos y prácticas generales (cont.)</vt:lpstr>
      <vt:lpstr>Procedimientos y prácticas generales (cont.)</vt:lpstr>
      <vt:lpstr>Frecuencia de las inspecciones en rampa</vt:lpstr>
      <vt:lpstr>Inspectores</vt:lpstr>
      <vt:lpstr>Inspectores (Cont.)</vt:lpstr>
      <vt:lpstr>Inspectores (cont.)</vt:lpstr>
      <vt:lpstr>Resumen</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SH004</dc:title>
  <dc:creator>mnakashima</dc:creator>
  <cp:lastModifiedBy>HP</cp:lastModifiedBy>
  <cp:revision>381</cp:revision>
  <dcterms:created xsi:type="dcterms:W3CDTF">2010-07-06T02:18:18Z</dcterms:created>
  <dcterms:modified xsi:type="dcterms:W3CDTF">2011-07-30T00:03:58Z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WorkflowCreationPath">
    <vt:lpwstr>f4ee43e6-5d50-4592-8054-dac6973e101c,4;f4ee43e6-5d50-4592-8054-dac6973e101c,4;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vt:lpwstr>
  </property>
</Properties>
</file>