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Default Extension="doc" ContentType="application/msword"/>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11"/>
  </p:notesMasterIdLst>
  <p:handoutMasterIdLst>
    <p:handoutMasterId r:id="rId12"/>
  </p:handoutMasterIdLst>
  <p:sldIdLst>
    <p:sldId id="357" r:id="rId5"/>
    <p:sldId id="356" r:id="rId6"/>
    <p:sldId id="359" r:id="rId7"/>
    <p:sldId id="358" r:id="rId8"/>
    <p:sldId id="361" r:id="rId9"/>
    <p:sldId id="362" r:id="rId10"/>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CC"/>
    <a:srgbClr val="2C6ABA"/>
    <a:srgbClr val="7030A0"/>
    <a:srgbClr val="D31044"/>
    <a:srgbClr val="EA157A"/>
    <a:srgbClr val="00153E"/>
    <a:srgbClr val="385D8A"/>
    <a:srgbClr val="2C6AB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2" autoAdjust="0"/>
    <p:restoredTop sz="92718" autoAdjust="0"/>
  </p:normalViewPr>
  <p:slideViewPr>
    <p:cSldViewPr>
      <p:cViewPr>
        <p:scale>
          <a:sx n="66" d="100"/>
          <a:sy n="66" d="100"/>
        </p:scale>
        <p:origin x="-2298" y="-834"/>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4" d="100"/>
          <a:sy n="64" d="100"/>
        </p:scale>
        <p:origin x="-2862" y="-96"/>
      </p:cViewPr>
      <p:guideLst>
        <p:guide orient="horz" pos="3024"/>
        <p:guide pos="230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11/29/2011</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a:t>
            </a:fld>
            <a:endParaRPr lang="en-GB"/>
          </a:p>
        </p:txBody>
      </p:sp>
    </p:spTree>
    <p:extLst>
      <p:ext uri="{BB962C8B-B14F-4D97-AF65-F5344CB8AC3E}">
        <p14:creationId xmlns="" xmlns:p14="http://schemas.microsoft.com/office/powerpoint/2010/main" val="2458354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11/29/2011</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a:t>
            </a:fld>
            <a:endParaRPr lang="en-GB"/>
          </a:p>
        </p:txBody>
      </p:sp>
    </p:spTree>
    <p:extLst>
      <p:ext uri="{BB962C8B-B14F-4D97-AF65-F5344CB8AC3E}">
        <p14:creationId xmlns="" xmlns:p14="http://schemas.microsoft.com/office/powerpoint/2010/main" val="516959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r>
              <a:rPr lang="es-ES" smtClean="0"/>
              <a:t>6/92010</a:t>
            </a:r>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r>
              <a:rPr lang="es-ES" smtClean="0"/>
              <a:t>6/92010</a:t>
            </a:r>
            <a:endParaRPr lang="en-US" dirty="0"/>
          </a:p>
        </p:txBody>
      </p:sp>
      <p:sp>
        <p:nvSpPr>
          <p:cNvPr id="4" name="Footer Placeholder 3"/>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r>
              <a:rPr lang="es-ES" smtClean="0"/>
              <a:t>6/92010</a:t>
            </a:r>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s-ES" smtClean="0"/>
              <a:t>Seminario sobre ensayo en vuelo  de sistemas de navegación y de vigilancia  Sao José Dos Campos 19 al 21 de noviembre de 2011</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38200" y="1676400"/>
            <a:ext cx="7239000" cy="1523999"/>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t> </a:t>
            </a:r>
            <a:r>
              <a:rPr lang="es-PE" sz="2800" b="1" dirty="0" smtClean="0">
                <a:effectLst>
                  <a:outerShdw blurRad="38100" dist="38100" dir="2700000" algn="tl">
                    <a:srgbClr val="000000">
                      <a:alpha val="43137"/>
                    </a:srgbClr>
                  </a:outerShdw>
                </a:effectLst>
              </a:rPr>
              <a:t>SESION 6</a:t>
            </a:r>
            <a:r>
              <a:rPr lang="es-PE" b="1" dirty="0" smtClean="0"/>
              <a:t/>
            </a:r>
            <a:br>
              <a:rPr lang="es-PE" b="1" dirty="0" smtClean="0"/>
            </a:br>
            <a:r>
              <a:rPr lang="es-PE" b="1" dirty="0" smtClean="0"/>
              <a:t>	</a:t>
            </a:r>
            <a:endParaRPr lang="es-ES" sz="2800"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685800" y="3657599"/>
            <a:ext cx="7696200" cy="1219201"/>
          </a:xfrm>
        </p:spPr>
        <p:txBody>
          <a:bodyPr>
            <a:normAutofit/>
          </a:bodyPr>
          <a:lstStyle/>
          <a:p>
            <a:r>
              <a:rPr lang="es-ES" sz="2800" b="1" dirty="0">
                <a:effectLst>
                  <a:outerShdw blurRad="38100" dist="38100" dir="2700000" algn="tl">
                    <a:srgbClr val="000000">
                      <a:alpha val="43137"/>
                    </a:srgbClr>
                  </a:outerShdw>
                </a:effectLst>
              </a:rPr>
              <a:t>RECOMENDACIONES FINALES</a:t>
            </a:r>
          </a:p>
        </p:txBody>
      </p:sp>
      <p:sp>
        <p:nvSpPr>
          <p:cNvPr id="4" name="3 Marcador de pie de página"/>
          <p:cNvSpPr>
            <a:spLocks noGrp="1"/>
          </p:cNvSpPr>
          <p:nvPr>
            <p:ph type="ftr" sz="quarter" idx="11"/>
          </p:nvPr>
        </p:nvSpPr>
        <p:spPr>
          <a:xfrm>
            <a:off x="0" y="6629400"/>
            <a:ext cx="86106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p:txBody>
          <a:bodyPr anchor="ctr"/>
          <a:lstStyle/>
          <a:p>
            <a:pPr algn="ctr"/>
            <a:endParaRPr lang="es-ES" sz="2800" b="1" dirty="0"/>
          </a:p>
        </p:txBody>
      </p:sp>
      <p:sp>
        <p:nvSpPr>
          <p:cNvPr id="4" name="3 Marcador de contenido"/>
          <p:cNvSpPr>
            <a:spLocks noGrp="1"/>
          </p:cNvSpPr>
          <p:nvPr>
            <p:ph idx="1"/>
          </p:nvPr>
        </p:nvSpPr>
        <p:spPr>
          <a:xfrm>
            <a:off x="457200" y="1143000"/>
            <a:ext cx="8229600" cy="5486400"/>
          </a:xfrm>
        </p:spPr>
        <p:txBody>
          <a:bodyPr>
            <a:normAutofit fontScale="25000" lnSpcReduction="20000"/>
          </a:bodyPr>
          <a:lstStyle/>
          <a:p>
            <a:pPr marL="0" indent="0" algn="just">
              <a:buNone/>
            </a:pPr>
            <a:r>
              <a:rPr lang="es-PE" sz="6400" b="1" dirty="0" smtClean="0">
                <a:cs typeface="Arial" pitchFamily="34" charset="0"/>
              </a:rPr>
              <a:t>QUE  AL IMPLANTAR SUS SISTEMAS DE NAVEGACIÓN LOS ESTADOS DE LA REGION  TOMEN EN CUENTA</a:t>
            </a:r>
            <a:r>
              <a:rPr lang="es-PE" sz="6400" b="1" dirty="0" smtClean="0">
                <a:latin typeface="Arial" pitchFamily="34" charset="0"/>
                <a:cs typeface="Arial" pitchFamily="34" charset="0"/>
              </a:rPr>
              <a:t>:</a:t>
            </a:r>
          </a:p>
          <a:p>
            <a:pPr marL="0" indent="0" algn="just">
              <a:buNone/>
            </a:pPr>
            <a:endParaRPr lang="es-PE" sz="6400" b="1" dirty="0" smtClean="0">
              <a:latin typeface="Arial" pitchFamily="34" charset="0"/>
              <a:cs typeface="Arial" pitchFamily="34" charset="0"/>
            </a:endParaRPr>
          </a:p>
          <a:p>
            <a:pPr marL="0" indent="0" algn="just">
              <a:buNone/>
            </a:pPr>
            <a:r>
              <a:rPr lang="es-PE" sz="6400" b="1" dirty="0" smtClean="0">
                <a:latin typeface="Arial" pitchFamily="34" charset="0"/>
                <a:cs typeface="Arial" pitchFamily="34" charset="0"/>
              </a:rPr>
              <a:t>	</a:t>
            </a:r>
            <a:r>
              <a:rPr lang="es-PE" sz="6400" b="1" dirty="0" smtClean="0">
                <a:cs typeface="Arial" pitchFamily="34" charset="0"/>
              </a:rPr>
              <a:t>REQUISITOS OPERACIONALES BÁSICOS Y CRITERIOS DE PLANIFICACIÓN (BORPC)   	(Documento 8733 Volumen I  Parte I)</a:t>
            </a:r>
          </a:p>
          <a:p>
            <a:pPr marL="0" indent="0" algn="just">
              <a:buNone/>
            </a:pPr>
            <a:endParaRPr lang="es-PE" sz="6400" b="1" dirty="0" smtClean="0">
              <a:cs typeface="Arial" pitchFamily="34" charset="0"/>
            </a:endParaRPr>
          </a:p>
          <a:p>
            <a:pPr algn="just">
              <a:buNone/>
            </a:pPr>
            <a:r>
              <a:rPr lang="es-ES_tradnl" sz="6400" b="1" dirty="0" smtClean="0"/>
              <a:t>		PRINCIPIOS DE PLANIFICACIÓN DE LAS RADIOAYUDAS</a:t>
            </a:r>
            <a:r>
              <a:rPr lang="es-ES" sz="6400" b="1" dirty="0" smtClean="0"/>
              <a:t>  </a:t>
            </a:r>
            <a:r>
              <a:rPr lang="es-ES_tradnl" sz="6400" b="1" dirty="0" smtClean="0"/>
              <a:t>PARA LA NAVEGACIÓN 	AERONÁUTICA  (Documento 8733 Volumen I Parte IV)</a:t>
            </a:r>
          </a:p>
          <a:p>
            <a:pPr algn="just">
              <a:buNone/>
            </a:pPr>
            <a:endParaRPr lang="es-ES_tradnl" sz="6400" b="1" dirty="0" smtClean="0"/>
          </a:p>
          <a:p>
            <a:pPr algn="just">
              <a:buNone/>
            </a:pPr>
            <a:r>
              <a:rPr lang="es-ES_tradnl" sz="6400" b="1" dirty="0" smtClean="0"/>
              <a:t>		PLAN DE RADIO AYUDAS (Tabla CNS 3 del FASID Documento 8733 Volumen II )</a:t>
            </a:r>
          </a:p>
          <a:p>
            <a:pPr algn="just">
              <a:buNone/>
            </a:pPr>
            <a:r>
              <a:rPr lang="es-ES_tradnl" sz="6400" b="1" dirty="0" smtClean="0"/>
              <a:t>		</a:t>
            </a:r>
          </a:p>
          <a:p>
            <a:pPr algn="just">
              <a:buNone/>
            </a:pPr>
            <a:r>
              <a:rPr lang="es-ES_tradnl" sz="6400" b="1" dirty="0"/>
              <a:t>	</a:t>
            </a:r>
            <a:r>
              <a:rPr lang="es-ES_tradnl" sz="6400" b="1" dirty="0" smtClean="0"/>
              <a:t>	LISTA COM 1 Y COM 2 DE LA OACI</a:t>
            </a:r>
          </a:p>
          <a:p>
            <a:pPr algn="just">
              <a:buNone/>
            </a:pPr>
            <a:endParaRPr lang="es-ES_tradnl" sz="6400" b="1" dirty="0" smtClean="0"/>
          </a:p>
          <a:p>
            <a:pPr algn="just">
              <a:buNone/>
            </a:pPr>
            <a:r>
              <a:rPr lang="es-ES_tradnl" sz="6400" b="1" dirty="0" smtClean="0"/>
              <a:t>		SARPS Y DOCUMENTOS OACI  </a:t>
            </a:r>
          </a:p>
          <a:p>
            <a:pPr algn="just">
              <a:buNone/>
            </a:pPr>
            <a:endParaRPr lang="es-ES_tradnl" sz="6400" b="1" dirty="0" smtClean="0"/>
          </a:p>
          <a:p>
            <a:pPr marL="900113" indent="-900113" algn="just">
              <a:buClrTx/>
              <a:buNone/>
            </a:pPr>
            <a:r>
              <a:rPr lang="es-ES_tradnl" sz="6400" b="1" dirty="0" smtClean="0"/>
              <a:t>		</a:t>
            </a:r>
            <a:r>
              <a:rPr lang="es-AR" sz="6400" b="1" dirty="0" smtClean="0"/>
              <a:t>ESTRATEGIA DE EVOLUCION DE LOS SISTEMAS DE </a:t>
            </a:r>
            <a:r>
              <a:rPr lang="es-AR" sz="6400" b="1" dirty="0"/>
              <a:t> </a:t>
            </a:r>
            <a:r>
              <a:rPr lang="es-AR" sz="6400" b="1" dirty="0" smtClean="0"/>
              <a:t>NAVEGACION AEREA PARA LAS REGIONES CAR/SAM</a:t>
            </a:r>
          </a:p>
          <a:p>
            <a:pPr algn="just">
              <a:buClrTx/>
              <a:buNone/>
            </a:pPr>
            <a:endParaRPr lang="es-AR" sz="6400" b="1" dirty="0" smtClean="0"/>
          </a:p>
          <a:p>
            <a:pPr algn="just">
              <a:buClrTx/>
              <a:buNone/>
            </a:pPr>
            <a:r>
              <a:rPr lang="es-ES" sz="6400" b="1" dirty="0" smtClean="0"/>
              <a:t>		PLAN DE IMPLANTACION DEL SISTEMA DE NAVEGACION AEREA BASADO EN 	RENDIMIENTO PARA LA REGION SAM</a:t>
            </a:r>
          </a:p>
          <a:p>
            <a:pPr algn="just">
              <a:buClrTx/>
              <a:buNone/>
            </a:pPr>
            <a:endParaRPr lang="es-ES" sz="6400" b="1" dirty="0" smtClean="0"/>
          </a:p>
          <a:p>
            <a:pPr algn="just">
              <a:buClrTx/>
              <a:buNone/>
            </a:pPr>
            <a:r>
              <a:rPr lang="es-ES" sz="6400" b="1" dirty="0"/>
              <a:t> </a:t>
            </a:r>
            <a:r>
              <a:rPr lang="es-ES" sz="6400" b="1" dirty="0" smtClean="0"/>
              <a:t>   		PARTICIPAR ACTIVAMENTE  EN LOS EVENTOS OACI REGIONALES  (REUNIONES 	SAM/IG , CURSOS, 	SEMINARIOS/TALLERES </a:t>
            </a:r>
            <a:r>
              <a:rPr lang="es-ES" sz="6400" b="1" dirty="0"/>
              <a:t> </a:t>
            </a:r>
            <a:r>
              <a:rPr lang="es-ES" sz="6400" b="1" dirty="0" smtClean="0"/>
              <a:t> )</a:t>
            </a:r>
          </a:p>
          <a:p>
            <a:pPr algn="just">
              <a:buClrTx/>
              <a:buNone/>
            </a:pPr>
            <a:endParaRPr lang="es-ES" sz="6400" b="1" dirty="0" smtClean="0">
              <a:cs typeface="Arial" pitchFamily="34" charset="0"/>
            </a:endParaRPr>
          </a:p>
          <a:p>
            <a:pPr>
              <a:buClrTx/>
              <a:buNone/>
            </a:pPr>
            <a:endParaRPr lang="es-PE" sz="6400" b="1" dirty="0" smtClean="0">
              <a:cs typeface="Arial" pitchFamily="34" charset="0"/>
            </a:endParaRPr>
          </a:p>
          <a:p>
            <a:pPr>
              <a:buNone/>
            </a:pPr>
            <a:endParaRPr lang="es-ES_tradnl" sz="6400" dirty="0" smtClean="0"/>
          </a:p>
          <a:p>
            <a:pPr>
              <a:buNone/>
            </a:pPr>
            <a:endParaRPr lang="es-ES_tradnl" sz="1800" dirty="0" smtClean="0"/>
          </a:p>
          <a:p>
            <a:pPr>
              <a:buNone/>
            </a:pPr>
            <a:endParaRPr lang="es-ES_tradnl" sz="1800" dirty="0" smtClean="0"/>
          </a:p>
          <a:p>
            <a:pPr>
              <a:buNone/>
            </a:pPr>
            <a:r>
              <a:rPr lang="es-PE" sz="1800" dirty="0" smtClean="0"/>
              <a:t>		</a:t>
            </a:r>
            <a:endParaRPr lang="es-ES" sz="1800" dirty="0" smtClean="0"/>
          </a:p>
          <a:p>
            <a:pPr marL="0" indent="0" algn="just">
              <a:buNone/>
            </a:pPr>
            <a:endParaRPr lang="es-PE" sz="1800" dirty="0" smtClean="0">
              <a:cs typeface="Arial" pitchFamily="34" charset="0"/>
            </a:endParaRPr>
          </a:p>
          <a:p>
            <a:pPr marL="0" indent="0" algn="just">
              <a:buNone/>
            </a:pPr>
            <a:r>
              <a:rPr lang="es-PE" sz="1800" dirty="0" smtClean="0">
                <a:cs typeface="Arial" pitchFamily="34" charset="0"/>
              </a:rPr>
              <a:t>	</a:t>
            </a:r>
          </a:p>
          <a:p>
            <a:pPr marL="0" indent="0" algn="just">
              <a:buNone/>
            </a:pPr>
            <a:endParaRPr lang="es-PE" sz="1800" dirty="0" smtClean="0">
              <a:cs typeface="Arial" pitchFamily="34" charset="0"/>
            </a:endParaRPr>
          </a:p>
          <a:p>
            <a:pPr marL="0" indent="0" algn="just">
              <a:buNone/>
            </a:pPr>
            <a:r>
              <a:rPr lang="es-PE" sz="1800" dirty="0" smtClean="0">
                <a:cs typeface="Arial" pitchFamily="34" charset="0"/>
              </a:rPr>
              <a:t>	</a:t>
            </a:r>
          </a:p>
          <a:p>
            <a:pPr marL="0" indent="0" algn="just">
              <a:buNone/>
            </a:pPr>
            <a:endParaRPr lang="es-PE" sz="1800" dirty="0" smtClean="0">
              <a:cs typeface="Arial" pitchFamily="34" charset="0"/>
            </a:endParaRPr>
          </a:p>
          <a:p>
            <a:pPr marL="0" indent="0" algn="just">
              <a:buNone/>
            </a:pPr>
            <a:r>
              <a:rPr lang="es-PE" sz="1800" dirty="0" smtClean="0">
                <a:cs typeface="Arial" pitchFamily="34" charset="0"/>
              </a:rPr>
              <a:t>	</a:t>
            </a:r>
          </a:p>
          <a:p>
            <a:pPr marL="0" indent="0" algn="just">
              <a:buNone/>
            </a:pPr>
            <a:r>
              <a:rPr lang="es-PE" sz="1800" dirty="0" smtClean="0">
                <a:latin typeface="Arial" pitchFamily="34" charset="0"/>
                <a:cs typeface="Arial" pitchFamily="34" charset="0"/>
              </a:rPr>
              <a:t> </a:t>
            </a:r>
          </a:p>
          <a:p>
            <a:pPr marL="0" indent="0" algn="just">
              <a:buNone/>
            </a:pPr>
            <a:endParaRPr lang="es-PE" sz="1800" dirty="0" smtClean="0">
              <a:latin typeface="Arial" pitchFamily="34" charset="0"/>
              <a:cs typeface="Arial" pitchFamily="34" charset="0"/>
            </a:endParaRPr>
          </a:p>
          <a:p>
            <a:pPr marL="0" indent="0" algn="just">
              <a:buNone/>
            </a:pPr>
            <a:r>
              <a:rPr lang="es-PE" sz="1800" dirty="0" smtClean="0">
                <a:latin typeface="Arial" pitchFamily="34" charset="0"/>
                <a:cs typeface="Arial" pitchFamily="34" charset="0"/>
              </a:rPr>
              <a:t> </a:t>
            </a:r>
          </a:p>
          <a:p>
            <a:pPr marL="0" indent="0" algn="just">
              <a:buNone/>
            </a:pPr>
            <a:endParaRPr lang="es-PE" sz="1800" dirty="0" smtClean="0">
              <a:latin typeface="Arial" pitchFamily="34" charset="0"/>
              <a:cs typeface="Arial" pitchFamily="34" charset="0"/>
            </a:endParaRPr>
          </a:p>
          <a:p>
            <a:pPr marL="0" indent="0" algn="just">
              <a:buNone/>
            </a:pPr>
            <a:endParaRPr lang="es-PE" sz="1800" dirty="0" smtClean="0">
              <a:latin typeface="Arial" pitchFamily="34" charset="0"/>
              <a:cs typeface="Arial" pitchFamily="34" charset="0"/>
            </a:endParaRPr>
          </a:p>
          <a:p>
            <a:pPr algn="just">
              <a:buNone/>
            </a:pPr>
            <a:endParaRPr lang="en-US" sz="1700" dirty="0">
              <a:latin typeface="Times New Roman" pitchFamily="18" charset="0"/>
              <a:cs typeface="Times New Roman" pitchFamily="18" charset="0"/>
            </a:endParaRPr>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solidFill>
                  <a:srgbClr val="FFFFFF"/>
                </a:solidFill>
              </a:rPr>
              <a:pPr/>
              <a:t>3</a:t>
            </a:fld>
            <a:endParaRPr lang="en-US">
              <a:solidFill>
                <a:srgbClr val="FFFFFF"/>
              </a:solidFill>
            </a:endParaRPr>
          </a:p>
        </p:txBody>
      </p:sp>
      <p:sp>
        <p:nvSpPr>
          <p:cNvPr id="3" name="2 Título"/>
          <p:cNvSpPr>
            <a:spLocks noGrp="1"/>
          </p:cNvSpPr>
          <p:nvPr>
            <p:ph type="title"/>
          </p:nvPr>
        </p:nvSpPr>
        <p:spPr/>
        <p:txBody>
          <a:bodyPr anchor="ctr"/>
          <a:lstStyle/>
          <a:p>
            <a:pPr algn="ct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500174"/>
            <a:ext cx="8229600" cy="5143536"/>
          </a:xfrm>
        </p:spPr>
        <p:txBody>
          <a:bodyPr>
            <a:normAutofit fontScale="85000" lnSpcReduction="20000"/>
          </a:bodyPr>
          <a:lstStyle/>
          <a:p>
            <a:pPr algn="just">
              <a:buNone/>
            </a:pPr>
            <a:r>
              <a:rPr lang="es-PE" dirty="0" smtClean="0"/>
              <a:t>	</a:t>
            </a:r>
            <a:r>
              <a:rPr lang="es-PE" sz="2000" dirty="0" smtClean="0"/>
              <a:t> </a:t>
            </a:r>
          </a:p>
          <a:p>
            <a:pPr algn="just">
              <a:buNone/>
            </a:pPr>
            <a:r>
              <a:rPr lang="es-PE" sz="2000" dirty="0"/>
              <a:t>	</a:t>
            </a:r>
            <a:r>
              <a:rPr lang="es-PE" sz="2100" dirty="0" smtClean="0"/>
              <a:t>COMO SEGUIMIENTO  A LA RESOLUCION A 37/11 (METAS MUNDIALES DE NAVEGACION BASADA BASADAS EN LA PERFORMANCE ) LOS ESTADOS DE LA REGION  DEBERIAN   IMPLANTAR    PROCEDIMIENTOS PBN DE   APROXIMACION  CON GUIA VERTICAL (APV) (BARO VNAV Y/O GNSS AUMENTADO), INCLUIDOS LOS MINIMOS PARA LNAV UNICAMENTE, PARA TODOS LOS EXTREMOS DE PISTAS DE VUELO POR INSTRUMENTOS, YA SEA COMO APROXIMACION PRINCIPAL O COMO APOYO PARA APROXIMACIONES DE PRECISION, CON LOS HITOS INTERMEDIOS SIGUIENTES: 30% PARA 2010 Y 70% PARA 2014  </a:t>
            </a:r>
          </a:p>
          <a:p>
            <a:pPr algn="just">
              <a:buNone/>
            </a:pPr>
            <a:r>
              <a:rPr lang="es-PE" sz="2100" dirty="0" smtClean="0"/>
              <a:t>	</a:t>
            </a:r>
          </a:p>
          <a:p>
            <a:pPr algn="just">
              <a:buNone/>
            </a:pPr>
            <a:r>
              <a:rPr lang="es-PE" sz="2100" dirty="0" smtClean="0"/>
              <a:t>	</a:t>
            </a:r>
          </a:p>
          <a:p>
            <a:pPr algn="just">
              <a:buNone/>
            </a:pPr>
            <a:r>
              <a:rPr lang="es-PE" sz="2100" dirty="0" smtClean="0"/>
              <a:t>	PARA  LA IMPLANTACION DE LA PBN  EN RUTA  TMA Y APROXIMACION  ( PERIODO  2012  2018)  LOS ESTADOS DE LA REGION SAM  DEBEN SEGUIR LAS ACTIVIDADES CONTEMPLADAS  EN LOS OBJETIVOS DE RENDIMIENTO REGIONAL  DEL PLAN  DE IMPLANTACION DEL SISTEMA DE NAVEGACION AEREA BASADO EN EL RENDIMIENTO PARA LA REGION SAM </a:t>
            </a:r>
          </a:p>
          <a:p>
            <a:pPr algn="just">
              <a:buNone/>
            </a:pPr>
            <a:endParaRPr lang="es-PE" sz="2000" dirty="0" smtClean="0"/>
          </a:p>
          <a:p>
            <a:pPr>
              <a:buNone/>
            </a:pPr>
            <a:endParaRPr lang="es-PE" sz="2000" dirty="0" smtClean="0"/>
          </a:p>
          <a:p>
            <a:pPr>
              <a:buNone/>
            </a:pPr>
            <a:r>
              <a:rPr lang="es-PE" sz="2000" dirty="0" smtClean="0"/>
              <a:t>	</a:t>
            </a:r>
          </a:p>
          <a:p>
            <a:pPr>
              <a:buNone/>
            </a:pPr>
            <a:r>
              <a:rPr lang="es-PE" sz="2000" dirty="0" smtClean="0"/>
              <a:t>	</a:t>
            </a:r>
          </a:p>
          <a:p>
            <a:pPr>
              <a:buNone/>
            </a:pPr>
            <a:endParaRPr lang="es-ES" sz="2000" dirty="0"/>
          </a:p>
        </p:txBody>
      </p:sp>
      <p:sp>
        <p:nvSpPr>
          <p:cNvPr id="5" name="4 Marcador de pie de página"/>
          <p:cNvSpPr>
            <a:spLocks noGrp="1"/>
          </p:cNvSpPr>
          <p:nvPr>
            <p:ph type="ftr" sz="quarter" idx="11"/>
          </p:nvPr>
        </p:nvSpPr>
        <p:spPr>
          <a:xfrm>
            <a:off x="0" y="6572272"/>
            <a:ext cx="8429652" cy="285728"/>
          </a:xfrm>
        </p:spPr>
        <p:txBody>
          <a:bodyPr/>
          <a:lstStyle/>
          <a:p>
            <a:r>
              <a:rPr lang="es-ES" dirty="0" smtClean="0">
                <a:solidFill>
                  <a:srgbClr val="FFFFFF"/>
                </a:solidFill>
              </a:rPr>
              <a:t>Seminario sobre ensayo en vuelo  de sistemas de navegación y de vigilancia  Sao José Dos Campos 19 al 21 de noviembre de 2011</a:t>
            </a:r>
            <a:endParaRPr lang="en-US" dirty="0">
              <a:solidFill>
                <a:srgbClr val="FFFFFF"/>
              </a:solidFill>
            </a:endParaRPr>
          </a:p>
        </p:txBody>
      </p:sp>
    </p:spTree>
    <p:extLst>
      <p:ext uri="{BB962C8B-B14F-4D97-AF65-F5344CB8AC3E}">
        <p14:creationId xmlns="" xmlns:p14="http://schemas.microsoft.com/office/powerpoint/2010/main" val="25973105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PE" dirty="0" smtClean="0"/>
              <a:t> </a:t>
            </a:r>
            <a:endParaRPr lang="es-ES" dirty="0"/>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graphicFrame>
        <p:nvGraphicFramePr>
          <p:cNvPr id="6" name="5 Marcador de contenido"/>
          <p:cNvGraphicFramePr>
            <a:graphicFrameLocks noGrp="1" noChangeAspect="1"/>
          </p:cNvGraphicFramePr>
          <p:nvPr>
            <p:ph idx="1"/>
          </p:nvPr>
        </p:nvGraphicFramePr>
        <p:xfrm>
          <a:off x="2073275" y="1390650"/>
          <a:ext cx="4830763" cy="4672013"/>
        </p:xfrm>
        <a:graphic>
          <a:graphicData uri="http://schemas.openxmlformats.org/presentationml/2006/ole">
            <p:oleObj spid="_x0000_s157717" name="Document" r:id="rId3" imgW="8662206" imgH="8378053" progId="Word.Document.8">
              <p:embed/>
            </p:oleObj>
          </a:graphicData>
        </a:graphic>
      </p:graphicFrame>
      <p:sp>
        <p:nvSpPr>
          <p:cNvPr id="8" name="7 CuadroTexto"/>
          <p:cNvSpPr txBox="1"/>
          <p:nvPr/>
        </p:nvSpPr>
        <p:spPr>
          <a:xfrm>
            <a:off x="0" y="990600"/>
            <a:ext cx="9144000" cy="9691985"/>
          </a:xfrm>
          <a:prstGeom prst="rect">
            <a:avLst/>
          </a:prstGeom>
          <a:noFill/>
        </p:spPr>
        <p:txBody>
          <a:bodyPr wrap="square" rtlCol="0" anchor="ctr">
            <a:spAutoFit/>
          </a:bodyPr>
          <a:lstStyle/>
          <a:p>
            <a:pPr algn="just"/>
            <a:r>
              <a:rPr lang="es-ES" sz="1600" dirty="0" smtClean="0"/>
              <a:t>QUE LOS ESTADOS  DE LA REGION  SAM DEBERIAN :</a:t>
            </a:r>
          </a:p>
          <a:p>
            <a:pPr marL="174625" indent="-174625" algn="just">
              <a:buFont typeface="Arial" pitchFamily="34" charset="0"/>
              <a:buChar char="•"/>
            </a:pPr>
            <a:r>
              <a:rPr lang="es-ES" sz="1600" dirty="0" smtClean="0"/>
              <a:t>SOMETER  A ENSAYOS  PERIODICOS EN TIERRA Y EN VUELO LAS RADIOAYUDAS  PARA LA NAVEGA</a:t>
            </a:r>
            <a:r>
              <a:rPr lang="es-PE" sz="1600" dirty="0" smtClean="0"/>
              <a:t>CION</a:t>
            </a:r>
            <a:r>
              <a:rPr lang="es-ES" sz="1600" dirty="0" smtClean="0"/>
              <a:t> DE </a:t>
            </a:r>
            <a:r>
              <a:rPr lang="es-ES" sz="1600" dirty="0" smtClean="0"/>
              <a:t>  LOS </a:t>
            </a:r>
            <a:r>
              <a:rPr lang="es-ES" sz="1600" dirty="0" smtClean="0"/>
              <a:t>TIPOS COMPRENDIDOS EN LAS  ESPECIFICACIONES DEL CAPÍTULO 3  DEL ANEXO 10, VOLUMEN I  SIGUIENDO LAS RECOMENDACIONES DEL DOCUMENDO 8071 DE LA OACI.</a:t>
            </a:r>
          </a:p>
          <a:p>
            <a:pPr algn="just">
              <a:buFont typeface="Arial" pitchFamily="34" charset="0"/>
              <a:buChar char="•"/>
            </a:pPr>
            <a:endParaRPr lang="es-PE" sz="1600" dirty="0" smtClean="0"/>
          </a:p>
          <a:p>
            <a:pPr marL="174625" indent="-174625" algn="just">
              <a:buFont typeface="Arial" pitchFamily="34" charset="0"/>
              <a:buChar char="•"/>
            </a:pPr>
            <a:r>
              <a:rPr lang="es-PE" sz="1600" dirty="0" smtClean="0"/>
              <a:t>DAR SEGUIMIENTO  A LAS ACTIVIDADES DE LA OACI SOBRE LAS ENMIENDAS DEL DOCUMENTOS 8071 Y 9906.</a:t>
            </a:r>
          </a:p>
          <a:p>
            <a:pPr algn="just">
              <a:buFont typeface="Arial" pitchFamily="34" charset="0"/>
              <a:buChar char="•"/>
            </a:pPr>
            <a:endParaRPr lang="es-PE" sz="1600" dirty="0" smtClean="0"/>
          </a:p>
          <a:p>
            <a:pPr marL="174625" indent="-174625" algn="just">
              <a:buFont typeface="Arial" pitchFamily="34" charset="0"/>
              <a:buChar char="•"/>
            </a:pPr>
            <a:r>
              <a:rPr lang="es-PE" sz="1600" dirty="0" smtClean="0"/>
              <a:t> EN LO POSIBLE  </a:t>
            </a:r>
            <a:r>
              <a:rPr lang="es-PE" sz="1600" dirty="0"/>
              <a:t>INCLUIR  LA EVALUACION EN VUELO DE LOS PROCEDIMIENTOS  DE VUELO POR INSTRUMENTOS  </a:t>
            </a:r>
            <a:r>
              <a:rPr lang="es-PE" sz="1600" dirty="0" smtClean="0"/>
              <a:t>DENTRO DE LAS ACTIVIDADES  DE LAS UNIDADES DE INSPECCION EN VUELO. </a:t>
            </a:r>
          </a:p>
          <a:p>
            <a:pPr algn="just">
              <a:buFont typeface="Arial" pitchFamily="34" charset="0"/>
              <a:buChar char="•"/>
            </a:pPr>
            <a:endParaRPr lang="es-PE" sz="1600" dirty="0"/>
          </a:p>
          <a:p>
            <a:pPr marL="174625" indent="-174625" algn="just">
              <a:buFont typeface="Arial" pitchFamily="34" charset="0"/>
              <a:buChar char="•"/>
            </a:pPr>
            <a:r>
              <a:rPr lang="es-PE" sz="1600" dirty="0" smtClean="0"/>
              <a:t>EN LO POSIBLE ELABORAR  UN PLAN DE CAPACITACION PARA EL PERSONAL DE INSPECCION EN VUELO SOBRE ENSAYO  EN VUELO Y EN TIERRA   DE  SISTEMAS  DE NAVEGACION BASADOS  EN  GNSS ASI COMO LA VALIDACION DE LOS PROCEDIMIENTOS  EN VUELO DE PROCEDIMIENTOSS DE VUELO POR INSTRUMENTOS (GNSS)</a:t>
            </a:r>
          </a:p>
          <a:p>
            <a:pPr algn="just">
              <a:buFont typeface="Arial" pitchFamily="34" charset="0"/>
              <a:buChar char="•"/>
            </a:pPr>
            <a:endParaRPr lang="es-PE" sz="1600" dirty="0" smtClean="0"/>
          </a:p>
          <a:p>
            <a:pPr marL="261938" indent="-261938" algn="just">
              <a:buFont typeface="Arial" pitchFamily="34" charset="0"/>
              <a:buChar char="•"/>
            </a:pPr>
            <a:r>
              <a:rPr lang="es-ES" sz="1600" dirty="0" smtClean="0"/>
              <a:t>ADOPTAR  LA CIRCULAR </a:t>
            </a:r>
            <a:r>
              <a:rPr lang="es-ES" sz="1600" dirty="0"/>
              <a:t>DE ASESORAMIENTO </a:t>
            </a:r>
            <a:r>
              <a:rPr lang="es-ES" sz="1600" dirty="0" smtClean="0"/>
              <a:t>PROPUESTA EN LA SAM IG  </a:t>
            </a:r>
            <a:r>
              <a:rPr lang="es-ES" sz="1600" dirty="0"/>
              <a:t>IDENTIFICADA COMO CA </a:t>
            </a:r>
            <a:r>
              <a:rPr lang="es-ES" sz="1600" dirty="0" smtClean="0"/>
              <a:t>91-012</a:t>
            </a:r>
            <a:r>
              <a:rPr lang="es-ES" sz="1600" dirty="0"/>
              <a:t> </a:t>
            </a:r>
            <a:r>
              <a:rPr lang="es-ES" sz="1600" dirty="0" smtClean="0"/>
              <a:t> </a:t>
            </a:r>
            <a:r>
              <a:rPr lang="es-ES" sz="1600" dirty="0"/>
              <a:t>QUE ENTREGA UNA GUIA PARA LA VALIDACI0N DE LOS PROCEDIMIENTOS DE VUELO POR </a:t>
            </a:r>
            <a:r>
              <a:rPr lang="es-ES" sz="1600" dirty="0" smtClean="0"/>
              <a:t>INSTRUMENTOS </a:t>
            </a:r>
            <a:r>
              <a:rPr lang="es-ES" sz="1600" dirty="0"/>
              <a:t>(IFP) DE LA NAVEGACION BASADA EN LA PERFORMANCE (PBN), APOYADA EN </a:t>
            </a:r>
            <a:r>
              <a:rPr lang="es-ES" sz="1600" dirty="0" smtClean="0"/>
              <a:t>SATELITE.</a:t>
            </a:r>
          </a:p>
          <a:p>
            <a:pPr algn="just">
              <a:buFont typeface="Arial" pitchFamily="34" charset="0"/>
              <a:buChar char="•"/>
            </a:pPr>
            <a:endParaRPr lang="es-ES" sz="1600" dirty="0"/>
          </a:p>
          <a:p>
            <a:pPr marL="174625" indent="-174625" algn="just">
              <a:buFont typeface="Arial" pitchFamily="34" charset="0"/>
              <a:buChar char="•"/>
            </a:pPr>
            <a:r>
              <a:rPr lang="es-ES" sz="1600" dirty="0" smtClean="0"/>
              <a:t>ASEGURAR QUE LA  BANDA DE FRECUENCIA  ASIGNADAS  PARA LOS SISTEMAS DE RADIOAYUDAS Y VIGILANCIA  ESTEN LIBRES DE INTERFERENCIAS PERJUDICIALES </a:t>
            </a:r>
          </a:p>
          <a:p>
            <a:pPr algn="just"/>
            <a:endParaRPr lang="es-ES" dirty="0"/>
          </a:p>
          <a:p>
            <a:pPr algn="just"/>
            <a:endParaRPr lang="es-ES" dirty="0" smtClean="0"/>
          </a:p>
          <a:p>
            <a:pPr algn="just"/>
            <a:endParaRPr lang="es-ES" dirty="0"/>
          </a:p>
          <a:p>
            <a:pPr algn="just"/>
            <a:endParaRPr lang="es-ES" dirty="0"/>
          </a:p>
          <a:p>
            <a:pPr algn="just"/>
            <a:endParaRPr lang="es-PE" dirty="0" smtClean="0"/>
          </a:p>
          <a:p>
            <a:pPr algn="just"/>
            <a:endParaRPr lang="es-PE" dirty="0" smtClean="0"/>
          </a:p>
          <a:p>
            <a:pPr algn="just"/>
            <a:endParaRPr lang="es-PE" dirty="0" smtClean="0"/>
          </a:p>
          <a:p>
            <a:pPr algn="just"/>
            <a:endParaRPr lang="es-PE" dirty="0" smtClean="0"/>
          </a:p>
          <a:p>
            <a:pPr algn="just"/>
            <a:endParaRPr lang="es-PE" dirty="0" smtClean="0"/>
          </a:p>
          <a:p>
            <a:pPr algn="just"/>
            <a:endParaRPr lang="es-PE" dirty="0" smtClean="0"/>
          </a:p>
          <a:p>
            <a:pPr algn="just"/>
            <a:endParaRPr lang="es-ES" dirty="0" smtClean="0"/>
          </a:p>
          <a:p>
            <a:pPr algn="just"/>
            <a:endParaRPr lang="es-PE" dirty="0" smtClean="0"/>
          </a:p>
          <a:p>
            <a:pPr algn="just"/>
            <a:endParaRPr lang="es-PE" dirty="0" smtClean="0"/>
          </a:p>
          <a:p>
            <a:pPr algn="just"/>
            <a:endParaRPr lang="es-ES" dirty="0"/>
          </a:p>
        </p:txBody>
      </p:sp>
      <p:sp>
        <p:nvSpPr>
          <p:cNvPr id="7" name="TextBox 6"/>
          <p:cNvSpPr txBox="1"/>
          <p:nvPr/>
        </p:nvSpPr>
        <p:spPr>
          <a:xfrm>
            <a:off x="0" y="-152399"/>
            <a:ext cx="8686800" cy="523220"/>
          </a:xfrm>
          <a:prstGeom prst="rect">
            <a:avLst/>
          </a:prstGeom>
          <a:noFill/>
        </p:spPr>
        <p:txBody>
          <a:bodyPr wrap="square" rtlCol="0" anchor="ctr">
            <a:spAutoFit/>
          </a:bodyPr>
          <a:lstStyle/>
          <a:p>
            <a:pPr algn="ctr"/>
            <a:endParaRPr lang="es-PE" sz="2800" b="1" dirty="0">
              <a:solidFill>
                <a:schemeClr val="bg1"/>
              </a:solidFill>
            </a:endParaRPr>
          </a:p>
        </p:txBody>
      </p:sp>
    </p:spTree>
    <p:extLst>
      <p:ext uri="{BB962C8B-B14F-4D97-AF65-F5344CB8AC3E}">
        <p14:creationId xmlns="" xmlns:p14="http://schemas.microsoft.com/office/powerpoint/2010/main" val="2569532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lstStyle/>
          <a:p>
            <a:endParaRPr lang="en-CA" sz="1800" dirty="0"/>
          </a:p>
        </p:txBody>
      </p:sp>
      <p:sp>
        <p:nvSpPr>
          <p:cNvPr id="4" name="3 Marcador de contenido"/>
          <p:cNvSpPr>
            <a:spLocks noGrp="1"/>
          </p:cNvSpPr>
          <p:nvPr>
            <p:ph idx="1"/>
          </p:nvPr>
        </p:nvSpPr>
        <p:spPr>
          <a:xfrm>
            <a:off x="0" y="1143000"/>
            <a:ext cx="9144000" cy="6019800"/>
          </a:xfrm>
        </p:spPr>
        <p:txBody>
          <a:bodyPr>
            <a:noAutofit/>
          </a:bodyPr>
          <a:lstStyle/>
          <a:p>
            <a:pPr marL="0" indent="0" algn="just">
              <a:buNone/>
            </a:pPr>
            <a:endParaRPr lang="en-CA" sz="1600" dirty="0" smtClean="0"/>
          </a:p>
          <a:p>
            <a:pPr marL="0" indent="0" algn="just">
              <a:buNone/>
            </a:pPr>
            <a:endParaRPr lang="en-CA" sz="1600" dirty="0" smtClean="0"/>
          </a:p>
          <a:p>
            <a:pPr marL="0" indent="0" algn="just">
              <a:buNone/>
            </a:pPr>
            <a:r>
              <a:rPr lang="en-CA" sz="1600" dirty="0" smtClean="0"/>
              <a:t>CON EL FIN DE INTERCAMBIAR EXPERIENCIA ENTRE LAS UNIDADES DE INSPECCION EN VUELO DE LA REGION SE FORME  UN GRUPO REGIONAL  FORMADO  POR ESPECIALISTAS  DEL AREA EN CADA UNO DE LOS ESTADOS QUE  EN CONJUNTO  CON EL  PERSONAL OACI DE LA OFICINA SAM  ANALICEN  LA  POSIBILIDAD  DE REALIZAR  REUNIONES VIA  WEB BAJO LA COORDINACION INICIAL  DE LA OACI CON UNA FRECUENCIA INICIAL   DE CADA CUATROS MESES  INICIANDO  A MEDIADOS DE MARZO DE 2012.</a:t>
            </a:r>
          </a:p>
          <a:p>
            <a:pPr marL="0" indent="0" algn="just">
              <a:buNone/>
            </a:pPr>
            <a:endParaRPr lang="en-CA" sz="1600" dirty="0"/>
          </a:p>
          <a:p>
            <a:pPr marL="0" indent="0" algn="just">
              <a:buNone/>
            </a:pPr>
            <a:r>
              <a:rPr lang="en-CA" sz="1600" dirty="0" smtClean="0"/>
              <a:t>QUE LA OACI  CON LA COLABORACION DE LOS ESTADOS DE LA REGION ELABOREN  UN CATALOGO REGIONAL  DE UNIDADES DE INSPECCION EN VUELO Y LO  PUBLIQUEN  EN LA PAGINA WEB DE LA OFICINA SUDAMERICANA DE LA OACI  PARA MEDIADOS DEL 2012.</a:t>
            </a:r>
          </a:p>
          <a:p>
            <a:pPr marL="0" indent="0">
              <a:buNone/>
            </a:pPr>
            <a:endParaRPr lang="en-CA" sz="1600" dirty="0" smtClean="0"/>
          </a:p>
          <a:p>
            <a:pPr marL="0" indent="0" algn="just">
              <a:buNone/>
            </a:pPr>
            <a:r>
              <a:rPr lang="en-CA" sz="1600" dirty="0" smtClean="0"/>
              <a:t>QUE LOS  ESTADOS  DE LA REGION  SAM  QUE  EN SUS UNIDADES  DE INSPECCION EN VUELO  NO REALICEN  LA TAREA  DE LA VERIFICACION  DE LA INTERFERENCIA   EN LOS  SISTEMAS  DE RADIOAYUDAS CONVENCIONALES  Y SATELITALES  ESTUDIEN  LA POSIBILIDAD   DE INCLUIR  DICHA ACTIVIDAD  DENTRO DE LAS FUNCIONES  DE  ENSAYOS  EN VUELO  INCORPORANDO ANALIZADOR DE ESPECTRO  EN LAS CONSOLAS  Y ANTENAS  DE EQUIPOS  DE RADIOAYUDAS  CONVENCIONALES Y GNSS EN LO POSIBLE  EXCLUSIVAS PARA ESTA MEDICION  </a:t>
            </a:r>
          </a:p>
          <a:p>
            <a:pPr marL="0" indent="0">
              <a:buNone/>
            </a:pPr>
            <a:endParaRPr lang="en-CA" sz="1600" dirty="0"/>
          </a:p>
          <a:p>
            <a:pPr marL="0" indent="0">
              <a:buNone/>
            </a:pPr>
            <a:endParaRPr lang="en-CA" sz="1800" dirty="0" smtClean="0"/>
          </a:p>
        </p:txBody>
      </p:sp>
      <p:sp>
        <p:nvSpPr>
          <p:cNvPr id="5" name="4 Marcador de pie de página"/>
          <p:cNvSpPr>
            <a:spLocks noGrp="1"/>
          </p:cNvSpPr>
          <p:nvPr>
            <p:ph type="ftr" sz="quarter" idx="11"/>
          </p:nvPr>
        </p:nvSpPr>
        <p:spPr>
          <a:xfrm>
            <a:off x="0" y="6553200"/>
            <a:ext cx="8458200" cy="304800"/>
          </a:xfrm>
        </p:spPr>
        <p:txBody>
          <a:bodyPr/>
          <a:lstStyle/>
          <a:p>
            <a:r>
              <a:rPr lang="es-ES" dirty="0" smtClean="0"/>
              <a:t>Seminario sobre ensayo en vuelo  de sistemas de navegación y de vigilancia  Sao José Dos Campos 19 al 21 de noviembre de 2011</a:t>
            </a:r>
            <a:endParaRPr lang="en-US" dirty="0"/>
          </a:p>
        </p:txBody>
      </p:sp>
    </p:spTree>
    <p:extLst>
      <p:ext uri="{BB962C8B-B14F-4D97-AF65-F5344CB8AC3E}">
        <p14:creationId xmlns="" xmlns:p14="http://schemas.microsoft.com/office/powerpoint/2010/main" val="3658795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lstStyle/>
          <a:p>
            <a:endParaRPr lang="en-CA"/>
          </a:p>
        </p:txBody>
      </p:sp>
      <p:sp>
        <p:nvSpPr>
          <p:cNvPr id="4" name="3 Marcador de contenido"/>
          <p:cNvSpPr>
            <a:spLocks noGrp="1"/>
          </p:cNvSpPr>
          <p:nvPr>
            <p:ph idx="1"/>
          </p:nvPr>
        </p:nvSpPr>
        <p:spPr>
          <a:xfrm>
            <a:off x="457200" y="1447800"/>
            <a:ext cx="8229600" cy="4525963"/>
          </a:xfrm>
        </p:spPr>
        <p:txBody>
          <a:bodyPr>
            <a:normAutofit fontScale="77500" lnSpcReduction="20000"/>
          </a:bodyPr>
          <a:lstStyle/>
          <a:p>
            <a:pPr marL="0" indent="0" algn="just">
              <a:buNone/>
            </a:pPr>
            <a:r>
              <a:rPr lang="en-CA" sz="2200" dirty="0" smtClean="0"/>
              <a:t>SE </a:t>
            </a:r>
            <a:r>
              <a:rPr lang="en-CA" sz="2100" dirty="0" smtClean="0"/>
              <a:t>HA RECONOCIDO  QUE  LA MAYORIA  DE LAS  UNIDADES DE INSPECCION EN VUELO DE LA REGION REQUIEREN   DE CAPACITACION  PARA LA REALIZACION  DE  ENSAYOS Y EVALUACION EN VUELO DE LOS PROCEDIMIENTOS BASADOS EN GNSS A ESTE RESPECTO  BRASIL Y ESTADOS UNIDOS INFORMARON SOBRE  LOS CURSOS OFRECIDOS </a:t>
            </a:r>
          </a:p>
          <a:p>
            <a:pPr marL="0" indent="0" algn="just">
              <a:buNone/>
            </a:pPr>
            <a:endParaRPr lang="en-CA" sz="2100" dirty="0" smtClean="0"/>
          </a:p>
          <a:p>
            <a:pPr marL="0" indent="0" algn="just">
              <a:buNone/>
            </a:pPr>
            <a:r>
              <a:rPr lang="en-CA" sz="2100" dirty="0" smtClean="0"/>
              <a:t>	BRASIL OFRECE A TRAVES DE SU CENTRO DE INSTRUCCION  ICEA  UN  	CURSO  </a:t>
            </a:r>
            <a:r>
              <a:rPr lang="en-CA" sz="2100" dirty="0" smtClean="0"/>
              <a:t>	TEORICO </a:t>
            </a:r>
            <a:r>
              <a:rPr lang="en-CA" sz="2100" dirty="0" smtClean="0"/>
              <a:t>DE INSPECCION EN 	VUELO  DE UNA DURACION 	APROXIMADA  DE </a:t>
            </a:r>
            <a:r>
              <a:rPr lang="en-CA" sz="2100" dirty="0" smtClean="0"/>
              <a:t>	TRES </a:t>
            </a:r>
            <a:r>
              <a:rPr lang="en-CA" sz="2100" dirty="0" smtClean="0"/>
              <a:t>MESES </a:t>
            </a:r>
            <a:r>
              <a:rPr lang="en-CA" sz="2100" dirty="0" smtClean="0"/>
              <a:t> (AGOSTO  OCTUBRE  2012) EN </a:t>
            </a:r>
            <a:r>
              <a:rPr lang="en-CA" sz="2100" dirty="0" smtClean="0"/>
              <a:t>	PORTUGUES .</a:t>
            </a:r>
          </a:p>
          <a:p>
            <a:pPr marL="0" indent="0" algn="just">
              <a:buNone/>
            </a:pPr>
            <a:endParaRPr lang="en-CA" sz="2100" dirty="0" smtClean="0"/>
          </a:p>
          <a:p>
            <a:pPr marL="0" indent="0" algn="just">
              <a:buNone/>
            </a:pPr>
            <a:r>
              <a:rPr lang="en-CA" sz="2100" dirty="0" smtClean="0"/>
              <a:t>	FAA OFRECE CURSO DE INSPECCION  PARA PILOTOS /TECNICOS  DE </a:t>
            </a:r>
            <a:r>
              <a:rPr lang="en-CA" sz="2100" dirty="0" smtClean="0"/>
              <a:t>TRES </a:t>
            </a:r>
            <a:r>
              <a:rPr lang="en-CA" sz="2100" dirty="0" smtClean="0"/>
              <a:t>	SEMANAS  DE DURACION  EN INGLES DEL 23 DE ENERO AL 10 	DE </a:t>
            </a:r>
            <a:r>
              <a:rPr lang="en-CA" sz="2100" dirty="0" smtClean="0"/>
              <a:t>FEBRERO </a:t>
            </a:r>
            <a:r>
              <a:rPr lang="en-CA" sz="2100" dirty="0" smtClean="0"/>
              <a:t>DE </a:t>
            </a:r>
            <a:r>
              <a:rPr lang="en-CA" sz="2100" dirty="0" smtClean="0"/>
              <a:t>	2012</a:t>
            </a:r>
            <a:r>
              <a:rPr lang="en-CA" sz="2100" dirty="0" smtClean="0"/>
              <a:t>.</a:t>
            </a:r>
          </a:p>
          <a:p>
            <a:pPr marL="0" indent="0">
              <a:buNone/>
            </a:pPr>
            <a:endParaRPr lang="en-CA" sz="2100" dirty="0" smtClean="0"/>
          </a:p>
          <a:p>
            <a:pPr marL="0" indent="0" algn="just">
              <a:buNone/>
            </a:pPr>
            <a:r>
              <a:rPr lang="en-CA" sz="2100" dirty="0" smtClean="0"/>
              <a:t>AQUELLOS ESTADOS QUE ESTEN INTERESADOS EN REALZAR </a:t>
            </a:r>
            <a:r>
              <a:rPr lang="en-CA" sz="2100" dirty="0" smtClean="0"/>
              <a:t>CURSOS TEORICO DE INSPECCION EN VUELO  </a:t>
            </a:r>
            <a:r>
              <a:rPr lang="en-CA" sz="2100" dirty="0" smtClean="0"/>
              <a:t>EN EL </a:t>
            </a:r>
            <a:r>
              <a:rPr lang="en-CA" sz="2100" dirty="0" smtClean="0"/>
              <a:t>ICEA DE BRASIL  </a:t>
            </a:r>
            <a:r>
              <a:rPr lang="en-CA" sz="2100" dirty="0" smtClean="0"/>
              <a:t>DEBERIAN ENVIAR SUS </a:t>
            </a:r>
            <a:r>
              <a:rPr lang="en-CA" sz="2100" dirty="0" smtClean="0"/>
              <a:t>SOLICITUDES </a:t>
            </a:r>
            <a:r>
              <a:rPr lang="en-CA" sz="2100" dirty="0" smtClean="0"/>
              <a:t> A LA OFICINA </a:t>
            </a:r>
            <a:r>
              <a:rPr lang="en-CA" sz="2100" dirty="0" smtClean="0"/>
              <a:t>REGIONAL SAM DE LA </a:t>
            </a:r>
            <a:r>
              <a:rPr lang="en-CA" sz="2100" dirty="0" smtClean="0"/>
              <a:t>OACI . LOS QUE ESTEN INTERESADOS EN PARTICIPAR  EN EL CURSO DE LA FAA PODRIA ENVIAR SU SOLICITUD DIRECTAMENTE A LA FAA  O A TRAVES DE LA OFICINA  REGIONAL SAM DE LA OACI </a:t>
            </a:r>
            <a:endParaRPr lang="en-CA" sz="2100" dirty="0" smtClean="0"/>
          </a:p>
          <a:p>
            <a:pPr marL="0" indent="0">
              <a:buNone/>
            </a:pPr>
            <a:endParaRPr lang="en-CA" dirty="0"/>
          </a:p>
          <a:p>
            <a:pPr marL="0" indent="0">
              <a:buNone/>
            </a:pPr>
            <a:endParaRPr lang="en-CA" dirty="0" smtClean="0"/>
          </a:p>
          <a:p>
            <a:pPr marL="0" indent="0">
              <a:buNone/>
            </a:pPr>
            <a:endParaRPr lang="en-CA" dirty="0"/>
          </a:p>
        </p:txBody>
      </p:sp>
      <p:sp>
        <p:nvSpPr>
          <p:cNvPr id="5" name="4 Marcador de pie de página"/>
          <p:cNvSpPr>
            <a:spLocks noGrp="1"/>
          </p:cNvSpPr>
          <p:nvPr>
            <p:ph type="ftr" sz="quarter" idx="11"/>
          </p:nvPr>
        </p:nvSpPr>
        <p:spPr>
          <a:xfrm>
            <a:off x="0" y="6553199"/>
            <a:ext cx="8229600" cy="304801"/>
          </a:xfrm>
        </p:spPr>
        <p:txBody>
          <a:bodyPr/>
          <a:lstStyle/>
          <a:p>
            <a:r>
              <a:rPr lang="es-ES" dirty="0" smtClean="0"/>
              <a:t>Seminario sobre ensayo en vuelo  de sistemas de navegación y de vigilancia  Sao José Dos Campos 19 al 21 de noviembre de 2011</a:t>
            </a:r>
            <a:endParaRPr lang="en-US" dirty="0"/>
          </a:p>
        </p:txBody>
      </p:sp>
    </p:spTree>
    <p:extLst>
      <p:ext uri="{BB962C8B-B14F-4D97-AF65-F5344CB8AC3E}">
        <p14:creationId xmlns="" xmlns:p14="http://schemas.microsoft.com/office/powerpoint/2010/main" val="2638079829"/>
      </p:ext>
    </p:extLst>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Number xmlns="eca891cd-93fb-4d72-a5d0-e19a8d883323">2</Number>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3B026F40-DBCA-4A82-A9A8-C85F00E4C4FB}">
  <ds:schemaRefs>
    <ds:schemaRef ds:uri="http://schemas.microsoft.com/office/2006/metadata/properties"/>
    <ds:schemaRef ds:uri="http://purl.org/dc/terms/"/>
    <ds:schemaRef ds:uri="http://purl.org/dc/elements/1.1/"/>
    <ds:schemaRef ds:uri="http://www.w3.org/XML/1998/namespace"/>
    <ds:schemaRef ds:uri="http://schemas.microsoft.com/office/2006/documentManagement/types"/>
    <ds:schemaRef ds:uri="http://purl.org/dc/dcmitype/"/>
    <ds:schemaRef ds:uri="eca891cd-93fb-4d72-a5d0-e19a8d883323"/>
    <ds:schemaRef ds:uri="http://schemas.openxmlformats.org/package/2006/metadata/core-properties"/>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ICAO</Template>
  <TotalTime>4980</TotalTime>
  <Words>601</Words>
  <Application>Microsoft Office PowerPoint</Application>
  <PresentationFormat>On-screen Show (4:3)</PresentationFormat>
  <Paragraphs>96</Paragraphs>
  <Slides>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vt:i4>
      </vt:variant>
    </vt:vector>
  </HeadingPairs>
  <TitlesOfParts>
    <vt:vector size="8" baseType="lpstr">
      <vt:lpstr>ICAO</vt:lpstr>
      <vt:lpstr>Document</vt:lpstr>
      <vt:lpstr>     SESION 6  </vt:lpstr>
      <vt:lpstr>Slide 2</vt:lpstr>
      <vt:lpstr>Slide 3</vt:lpstr>
      <vt:lpstr> </vt:lpstr>
      <vt:lpstr>Slide 5</vt:lpstr>
      <vt:lpstr>Slide 6</vt:lpstr>
    </vt:vector>
  </TitlesOfParts>
  <Company>I.C.A.O.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Onofrio Smarrelli</cp:lastModifiedBy>
  <cp:revision>653</cp:revision>
  <dcterms:created xsi:type="dcterms:W3CDTF">2010-09-08T13:51:22Z</dcterms:created>
  <dcterms:modified xsi:type="dcterms:W3CDTF">2011-11-29T13:38:14Z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