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16"/>
  </p:handoutMasterIdLst>
  <p:sldIdLst>
    <p:sldId id="256" r:id="rId2"/>
    <p:sldId id="257" r:id="rId3"/>
    <p:sldId id="258" r:id="rId4"/>
    <p:sldId id="266" r:id="rId5"/>
    <p:sldId id="267" r:id="rId6"/>
    <p:sldId id="259" r:id="rId7"/>
    <p:sldId id="268" r:id="rId8"/>
    <p:sldId id="260" r:id="rId9"/>
    <p:sldId id="261" r:id="rId10"/>
    <p:sldId id="262" r:id="rId11"/>
    <p:sldId id="263" r:id="rId12"/>
    <p:sldId id="264" r:id="rId13"/>
    <p:sldId id="269" r:id="rId14"/>
    <p:sldId id="265" r:id="rId15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102" d="100"/>
          <a:sy n="102" d="100"/>
        </p:scale>
        <p:origin x="-116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s-PE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C510D2D6-6234-419C-A65A-9FB92929EA4A}" type="datetimeFigureOut">
              <a:rPr lang="es-PE" smtClean="0"/>
              <a:t>07/11/2011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6FE8B21B-EAB6-422E-9905-7751AF046C7E}" type="slidenum">
              <a:rPr lang="es-PE" smtClean="0"/>
              <a:t>‹#›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6C02A-939F-472E-9B07-A0D1110D1A78}" type="datetimeFigureOut">
              <a:rPr lang="en-US" smtClean="0"/>
              <a:pPr/>
              <a:t>11/7/2011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EDA806D-5224-46EF-9A95-C3FFE4959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6C02A-939F-472E-9B07-A0D1110D1A78}" type="datetimeFigureOut">
              <a:rPr lang="en-US" smtClean="0"/>
              <a:pPr/>
              <a:t>11/7/2011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EDA806D-5224-46EF-9A95-C3FFE4959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6C02A-939F-472E-9B07-A0D1110D1A78}" type="datetimeFigureOut">
              <a:rPr lang="en-US" smtClean="0"/>
              <a:pPr/>
              <a:t>11/7/2011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806D-5224-46EF-9A95-C3FFE4959C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6C02A-939F-472E-9B07-A0D1110D1A78}" type="datetimeFigureOut">
              <a:rPr lang="en-US" smtClean="0"/>
              <a:pPr/>
              <a:t>11/7/2011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806D-5224-46EF-9A95-C3FFE4959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6C02A-939F-472E-9B07-A0D1110D1A78}" type="datetimeFigureOut">
              <a:rPr lang="en-US" smtClean="0"/>
              <a:pPr/>
              <a:t>11/7/2011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EDA806D-5224-46EF-9A95-C3FFE4959C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6C02A-939F-472E-9B07-A0D1110D1A78}" type="datetimeFigureOut">
              <a:rPr lang="en-US" smtClean="0"/>
              <a:pPr/>
              <a:t>11/7/2011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806D-5224-46EF-9A95-C3FFE4959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6C02A-939F-472E-9B07-A0D1110D1A78}" type="datetimeFigureOut">
              <a:rPr lang="en-US" smtClean="0"/>
              <a:pPr/>
              <a:t>11/7/2011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806D-5224-46EF-9A95-C3FFE4959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6C02A-939F-472E-9B07-A0D1110D1A78}" type="datetimeFigureOut">
              <a:rPr lang="en-US" smtClean="0"/>
              <a:pPr/>
              <a:t>11/7/2011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806D-5224-46EF-9A95-C3FFE4959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6C02A-939F-472E-9B07-A0D1110D1A78}" type="datetimeFigureOut">
              <a:rPr lang="en-US" smtClean="0"/>
              <a:pPr/>
              <a:t>11/7/2011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806D-5224-46EF-9A95-C3FFE4959C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6C02A-939F-472E-9B07-A0D1110D1A78}" type="datetimeFigureOut">
              <a:rPr lang="en-US" smtClean="0"/>
              <a:pPr/>
              <a:t>11/7/2011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806D-5224-46EF-9A95-C3FFE4959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96C02A-939F-472E-9B07-A0D1110D1A78}" type="datetimeFigureOut">
              <a:rPr lang="en-US" smtClean="0"/>
              <a:pPr/>
              <a:t>11/7/2011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DA806D-5224-46EF-9A95-C3FFE4959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496C02A-939F-472E-9B07-A0D1110D1A78}" type="datetimeFigureOut">
              <a:rPr lang="en-US" smtClean="0"/>
              <a:pPr/>
              <a:t>11/7/2011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EDA806D-5224-46EF-9A95-C3FFE4959C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57201"/>
            <a:ext cx="8229600" cy="1066799"/>
          </a:xfrm>
        </p:spPr>
        <p:txBody>
          <a:bodyPr>
            <a:normAutofit/>
          </a:bodyPr>
          <a:lstStyle/>
          <a:p>
            <a:r>
              <a:rPr lang="en-US" sz="1600" dirty="0" smtClean="0"/>
              <a:t>CURRENT AND FUTURE SITUATION OF SURINAME NAVAIDS AND SURVEILLANCE SYSTEM</a:t>
            </a:r>
            <a:endParaRPr lang="en-US" sz="1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066800"/>
            <a:ext cx="7772400" cy="4648200"/>
          </a:xfrm>
        </p:spPr>
        <p:txBody>
          <a:bodyPr>
            <a:normAutofit/>
          </a:bodyPr>
          <a:lstStyle/>
          <a:p>
            <a:r>
              <a:rPr lang="en-US" sz="3600" dirty="0"/>
              <a:t>The Civil Aviation Department of Suriname (CADSUR) under the ministry of Transport, Communication &amp; Tourism is entrusted with the task to provide Air Navigation Services within the airspace of the Republic of Suriname.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381000"/>
            <a:ext cx="8077200" cy="1066799"/>
          </a:xfrm>
        </p:spPr>
        <p:txBody>
          <a:bodyPr>
            <a:normAutofit/>
          </a:bodyPr>
          <a:lstStyle/>
          <a:p>
            <a:pPr algn="ctr"/>
            <a:r>
              <a:rPr lang="en-US" sz="1600" dirty="0" smtClean="0"/>
              <a:t>CURRENT AND FUTURE SITUATION OF SURINAME NAVAIDS AND SURVEILLANCE SYSTEM</a:t>
            </a:r>
            <a:endParaRPr lang="en-US" sz="1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066800"/>
            <a:ext cx="8001000" cy="3886200"/>
          </a:xfrm>
        </p:spPr>
        <p:txBody>
          <a:bodyPr>
            <a:normAutofit/>
          </a:bodyPr>
          <a:lstStyle/>
          <a:p>
            <a:r>
              <a:rPr lang="en-US" sz="3600" dirty="0"/>
              <a:t>The </a:t>
            </a:r>
            <a:r>
              <a:rPr lang="en-US" sz="3600" dirty="0" err="1"/>
              <a:t>J.A.Pengel</a:t>
            </a:r>
            <a:r>
              <a:rPr lang="en-US" sz="3600" dirty="0"/>
              <a:t> International Airport, the main airport of the country, is the </a:t>
            </a:r>
            <a:r>
              <a:rPr lang="en-US" sz="3600" dirty="0" smtClean="0"/>
              <a:t>only one that </a:t>
            </a:r>
            <a:r>
              <a:rPr lang="en-US" sz="3600" dirty="0"/>
              <a:t>is equipped with Navigational aids systems and recently also with Surveillance systems.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SCF19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28600"/>
            <a:ext cx="8458200" cy="685799"/>
          </a:xfrm>
        </p:spPr>
        <p:txBody>
          <a:bodyPr>
            <a:normAutofit/>
          </a:bodyPr>
          <a:lstStyle/>
          <a:p>
            <a:r>
              <a:rPr lang="en-US" sz="1600" dirty="0" smtClean="0">
                <a:solidFill>
                  <a:schemeClr val="tx1"/>
                </a:solidFill>
              </a:rPr>
              <a:t>CURRENT AND FUTURE SITUATION OF SURINAME NAVAIDS AND SURVEILLANCE SYSTEM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1219200"/>
            <a:ext cx="4495800" cy="25908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Following are the Navaids systems that are located at this airport:</a:t>
            </a:r>
          </a:p>
          <a:p>
            <a:pPr lvl="0"/>
            <a:r>
              <a:rPr lang="en-US" b="1" dirty="0" smtClean="0">
                <a:solidFill>
                  <a:schemeClr val="tx1"/>
                </a:solidFill>
              </a:rPr>
              <a:t>1 - Cat </a:t>
            </a:r>
            <a:r>
              <a:rPr lang="en-US" b="1" dirty="0">
                <a:solidFill>
                  <a:schemeClr val="tx1"/>
                </a:solidFill>
              </a:rPr>
              <a:t>I ILS, Rwy 11</a:t>
            </a:r>
          </a:p>
          <a:p>
            <a:pPr lvl="0"/>
            <a:r>
              <a:rPr lang="en-US" b="1" dirty="0">
                <a:solidFill>
                  <a:schemeClr val="tx1"/>
                </a:solidFill>
              </a:rPr>
              <a:t>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F19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754" b="38373"/>
          <a:stretch>
            <a:fillRect/>
          </a:stretch>
        </p:blipFill>
        <p:spPr>
          <a:xfrm>
            <a:off x="-35982" y="0"/>
            <a:ext cx="9179982" cy="6858000"/>
          </a:xfrm>
        </p:spPr>
      </p:pic>
      <p:sp>
        <p:nvSpPr>
          <p:cNvPr id="5" name="TextBox 4"/>
          <p:cNvSpPr txBox="1"/>
          <p:nvPr/>
        </p:nvSpPr>
        <p:spPr>
          <a:xfrm>
            <a:off x="609600" y="228600"/>
            <a:ext cx="7785016" cy="338554"/>
          </a:xfrm>
          <a:prstGeom prst="rect">
            <a:avLst/>
          </a:prstGeom>
          <a:noFill/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/>
              <a:t>CURRENT AND FUTURE SITUATION OF SURINAME NAVAIDS AND SURVEILLANCE SYSTEM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600" dirty="0" smtClean="0"/>
              <a:t>CURRENT AND FUTURE SITUATION OF SURINAME NAVAIDS AND SURVEILLANCE SYSTEM</a:t>
            </a:r>
            <a:endParaRPr lang="en-US" sz="1600" dirty="0"/>
          </a:p>
        </p:txBody>
      </p:sp>
      <p:pic>
        <p:nvPicPr>
          <p:cNvPr id="4" name="Content Placeholder 3" descr="Photo-01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754" b="13118"/>
          <a:stretch>
            <a:fillRect/>
          </a:stretch>
        </p:blipFill>
        <p:spPr>
          <a:xfrm>
            <a:off x="1630892" y="1554163"/>
            <a:ext cx="5989108" cy="3932237"/>
          </a:xfrm>
        </p:spPr>
      </p:pic>
      <p:sp>
        <p:nvSpPr>
          <p:cNvPr id="5" name="Rectangle 4"/>
          <p:cNvSpPr/>
          <p:nvPr/>
        </p:nvSpPr>
        <p:spPr>
          <a:xfrm>
            <a:off x="1752600" y="5638800"/>
            <a:ext cx="6781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latin typeface="Calibri" pitchFamily="34" charset="0"/>
                <a:cs typeface="Calibri" pitchFamily="34" charset="0"/>
              </a:rPr>
              <a:t>2 - Conventional enroute VOR collocated with  DME</a:t>
            </a:r>
            <a:endParaRPr lang="en-US" sz="24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hoto-02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600" y="0"/>
            <a:ext cx="7391400" cy="55435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686800" cy="838200"/>
          </a:xfrm>
        </p:spPr>
        <p:txBody>
          <a:bodyPr>
            <a:normAutofit/>
          </a:bodyPr>
          <a:lstStyle/>
          <a:p>
            <a:r>
              <a:rPr lang="en-US" sz="1600" dirty="0" smtClean="0">
                <a:solidFill>
                  <a:schemeClr val="tx1"/>
                </a:solidFill>
              </a:rPr>
              <a:t>CURRENT AND FUTURE SITUATION OF SURINAME NAVAIDS AND SURVEILLANCE SYSTEM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" y="5657671"/>
            <a:ext cx="8534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All these systems are redundant and were commissioned in October 1995 which is 16 years ago but are still operational and in good physical condition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600" dirty="0" smtClean="0"/>
              <a:t>CURRENT AND FUTURE SITUATION OF SURINAME NAVAIDS AND SURVEILLANCE SYSTEM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Attributing to difficulties in obtaining spare parts these systems will have to be replaced shortly.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CURRENT AND FUTURE SITUATION OF SURINAME NAVAIDS AND SURVEILLANCE SYSTEM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Suriname does not count on its own Flight Inspection Unit. For this reason, it contracted the services from FAA and </a:t>
            </a:r>
            <a:r>
              <a:rPr lang="en-US" dirty="0" err="1"/>
              <a:t>Sofreavia</a:t>
            </a:r>
            <a:r>
              <a:rPr lang="en-US" dirty="0"/>
              <a:t> in the past. </a:t>
            </a:r>
          </a:p>
          <a:p>
            <a:r>
              <a:rPr lang="en-US" dirty="0"/>
              <a:t>From 1999 up to present the Flight Inspection of the systems are done with the support of and in good cooperation with the company ASECNA from Africa.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CURRENT AND FUTURE SITUATION OF SURINAME NAVAIDS AND SURVEILLANCE SYSTEM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last Flight Inspection was carried out this year June when </a:t>
            </a:r>
            <a:r>
              <a:rPr lang="en-US" dirty="0" smtClean="0"/>
              <a:t>all the </a:t>
            </a:r>
            <a:r>
              <a:rPr lang="en-US" dirty="0"/>
              <a:t>systems passed the evaluation tests.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CURRENT AND FUTURE SITUATION OF SURINAME NAVAIDS AND SURVEILLANCE SYSTEM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2672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Efforts are made to conduct the inspection annually. However, attributing to difficulties with the allocation of the required funds </a:t>
            </a:r>
            <a:r>
              <a:rPr lang="en-US" dirty="0" smtClean="0"/>
              <a:t>by </a:t>
            </a:r>
            <a:r>
              <a:rPr lang="en-US" dirty="0"/>
              <a:t>the government </a:t>
            </a:r>
            <a:r>
              <a:rPr lang="en-US" dirty="0" smtClean="0"/>
              <a:t>on time are </a:t>
            </a:r>
            <a:r>
              <a:rPr lang="en-US" dirty="0"/>
              <a:t>the cause that sometimes the scheduled date has to be moved to a later date. Since ASECNA is only </a:t>
            </a:r>
            <a:r>
              <a:rPr lang="en-US" dirty="0" smtClean="0"/>
              <a:t>semi-annually </a:t>
            </a:r>
            <a:r>
              <a:rPr lang="en-US" dirty="0"/>
              <a:t>present in the SAM and Caribbean region, the postponement is at least 6 months.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CURRENT AND FUTURE SITUATION OF SURINAME NAVAIDS AND SURVEILLANCE SYSTEM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b="1" u="sng" dirty="0" smtClean="0"/>
              <a:t>GROUND TESTS</a:t>
            </a:r>
          </a:p>
          <a:p>
            <a:pPr>
              <a:buNone/>
            </a:pPr>
            <a:r>
              <a:rPr lang="en-US" dirty="0" smtClean="0"/>
              <a:t>	As </a:t>
            </a:r>
            <a:r>
              <a:rPr lang="en-US" dirty="0"/>
              <a:t>part of preventive maintenance activities, regular Ground Inspections are carried out by the technical division of CADSUR according to the instructions given by the manufacturer of the equipment.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CURRENT AND FUTURE SITUATION OF SURINAME NAVAIDS AND SURVEILLANCE SYSTEM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b="1" u="sng" dirty="0" smtClean="0"/>
              <a:t>NEW SYSTEMS</a:t>
            </a:r>
            <a:endParaRPr lang="en-US" b="1" u="sng" dirty="0"/>
          </a:p>
          <a:p>
            <a:r>
              <a:rPr lang="en-US" dirty="0" smtClean="0"/>
              <a:t>During </a:t>
            </a:r>
            <a:r>
              <a:rPr lang="en-US" dirty="0"/>
              <a:t>the last Flight Inspection in </a:t>
            </a:r>
            <a:r>
              <a:rPr lang="en-US" dirty="0" smtClean="0"/>
              <a:t>June, </a:t>
            </a:r>
            <a:r>
              <a:rPr lang="en-US" dirty="0"/>
              <a:t>CADSUR has deployed and commissioned an Automatic Surveillance System comprising a Primary Surveillance Radar (60 NM), a </a:t>
            </a:r>
            <a:r>
              <a:rPr lang="en-US" dirty="0" err="1"/>
              <a:t>Monopulse</a:t>
            </a:r>
            <a:r>
              <a:rPr lang="en-US" dirty="0"/>
              <a:t> </a:t>
            </a:r>
            <a:r>
              <a:rPr lang="en-US" dirty="0" smtClean="0"/>
              <a:t>SSR-Mode </a:t>
            </a:r>
            <a:r>
              <a:rPr lang="en-US" dirty="0"/>
              <a:t>S ( 256 NM) and an Air Traffic Management System.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1000857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685800" y="533400"/>
            <a:ext cx="7924800" cy="56388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85800" y="0"/>
            <a:ext cx="79248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smtClean="0"/>
              <a:t>CURRENT AND FUTURE SITUATION OF SURINAME NAVAIDS AND SURVEILLANCE SYSTEM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CURRENT AND FUTURE SITUATION OF SURINAME NAVAIDS AND SURVEILLANCE SYSTEM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b="1" u="sng" dirty="0" smtClean="0"/>
              <a:t>NATIONAL DOCUMENT</a:t>
            </a:r>
          </a:p>
          <a:p>
            <a:r>
              <a:rPr lang="en-US" sz="3600" dirty="0" smtClean="0"/>
              <a:t>At present, </a:t>
            </a:r>
            <a:r>
              <a:rPr lang="en-US" sz="3600" dirty="0"/>
              <a:t>Suriname does not count on a national document </a:t>
            </a:r>
            <a:r>
              <a:rPr lang="en-US" sz="3600" dirty="0" smtClean="0"/>
              <a:t>for regulation of </a:t>
            </a:r>
            <a:r>
              <a:rPr lang="en-US" sz="3600" dirty="0"/>
              <a:t>Ground and Flight Inspection of its Navaids and Surveillance systems. </a:t>
            </a:r>
          </a:p>
          <a:p>
            <a:endParaRPr lang="en-US" sz="36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97</TotalTime>
  <Words>488</Words>
  <Application>Microsoft Office PowerPoint</Application>
  <PresentationFormat>On-screen Show (4:3)</PresentationFormat>
  <Paragraphs>32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Trek</vt:lpstr>
      <vt:lpstr>CURRENT AND FUTURE SITUATION OF SURINAME NAVAIDS AND SURVEILLANCE SYSTEM</vt:lpstr>
      <vt:lpstr>CURRENT AND FUTURE SITUATION OF SURINAME NAVAIDS AND SURVEILLANCE SYSTEM</vt:lpstr>
      <vt:lpstr>CURRENT AND FUTURE SITUATION OF SURINAME NAVAIDS AND SURVEILLANCE SYSTEM</vt:lpstr>
      <vt:lpstr>Slide 4</vt:lpstr>
      <vt:lpstr>CURRENT AND FUTURE SITUATION OF SURINAME NAVAIDS AND SURVEILLANCE SYSTEM</vt:lpstr>
      <vt:lpstr>CURRENT AND FUTURE SITUATION OF SURINAME NAVAIDS AND SURVEILLANCE SYSTEM</vt:lpstr>
      <vt:lpstr>CURRENT AND FUTURE SITUATION OF SURINAME NAVAIDS AND SURVEILLANCE SYSTEM</vt:lpstr>
      <vt:lpstr>CURRENT AND FUTURE SITUATION OF SURINAME NAVAIDS AND SURVEILLANCE SYSTEM</vt:lpstr>
      <vt:lpstr>CURRENT AND FUTURE SITUATION OF SURINAME NAVAIDS AND SURVEILLANCE SYSTEM</vt:lpstr>
      <vt:lpstr>CURRENT AND FUTURE SITUATION OF SURINAME NAVAIDS AND SURVEILLANCE SYSTEM</vt:lpstr>
      <vt:lpstr>CURRENT AND FUTURE SITUATION OF SURINAME NAVAIDS AND SURVEILLANCE SYSTEM</vt:lpstr>
      <vt:lpstr>CURRENT AND FUTURE SITUATION OF SURINAME NAVAIDS AND SURVEILLANCE SYSTEM</vt:lpstr>
      <vt:lpstr>Slide 13</vt:lpstr>
      <vt:lpstr>CURRENT AND FUTURE SITUATION OF SURINAME NAVAIDS AND SURVEILLANCE SYSTEM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CURRENT AND FUTURE SITUATION OF SURINAME NAVAIDS AND SURVEILLANCE SYSTEM</dc:title>
  <dc:creator>cns</dc:creator>
  <cp:lastModifiedBy>SAM RO</cp:lastModifiedBy>
  <cp:revision>25</cp:revision>
  <dcterms:created xsi:type="dcterms:W3CDTF">2011-11-03T17:57:01Z</dcterms:created>
  <dcterms:modified xsi:type="dcterms:W3CDTF">2011-11-07T19:18:10Z</dcterms:modified>
</cp:coreProperties>
</file>