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6" r:id="rId3"/>
    <p:sldId id="265" r:id="rId4"/>
    <p:sldId id="263" r:id="rId5"/>
    <p:sldId id="264" r:id="rId6"/>
    <p:sldId id="259" r:id="rId7"/>
    <p:sldId id="260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62" r:id="rId17"/>
  </p:sldIdLst>
  <p:sldSz cx="9144000" cy="6858000" type="screen4x3"/>
  <p:notesSz cx="7315200" cy="96012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21" autoAdjust="0"/>
  </p:normalViewPr>
  <p:slideViewPr>
    <p:cSldViewPr>
      <p:cViewPr>
        <p:scale>
          <a:sx n="66" d="100"/>
          <a:sy n="66" d="100"/>
        </p:scale>
        <p:origin x="-2214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s-P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9CBF0ADD-20D8-47A4-B0EA-D0AAC3632E77}" type="datetimeFigureOut">
              <a:rPr lang="es-PE" smtClean="0"/>
              <a:t>07/11/2011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CCEFE7B0-94D0-427B-ABAD-CDF37543AD3B}" type="slidenum">
              <a:rPr lang="es-PE" smtClean="0"/>
              <a:t>‹#›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631EBC60-6C2E-40FF-A270-A9D394E9E263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7400307-2F6B-4C19-953D-1FE17C1595D9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400307-2F6B-4C19-953D-1FE17C1595D9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400307-2F6B-4C19-953D-1FE17C1595D9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7D4AE-01D3-422E-B5A5-EE75BDAB4B3F}" type="datetimeFigureOut">
              <a:rPr lang="es-ES" smtClean="0"/>
              <a:pPr/>
              <a:t>07/11/2011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296D6-EE10-47E5-8AC0-5336F6749A1E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32" y="2428876"/>
            <a:ext cx="9144000" cy="1143000"/>
          </a:xfrm>
        </p:spPr>
        <p:txBody>
          <a:bodyPr>
            <a:noAutofit/>
          </a:bodyPr>
          <a:lstStyle/>
          <a:p>
            <a:r>
              <a:rPr lang="es-ES_tradnl" sz="4800" dirty="0" smtClean="0"/>
              <a:t>Unidad Administrativa Especial </a:t>
            </a:r>
            <a:br>
              <a:rPr lang="es-ES_tradnl" sz="4800" dirty="0" smtClean="0"/>
            </a:br>
            <a:r>
              <a:rPr lang="es-ES_tradnl" sz="4800" dirty="0" smtClean="0"/>
              <a:t>Aeronáutica Civil</a:t>
            </a:r>
            <a:endParaRPr lang="es-ES" sz="4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1472" y="400050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_tradnl" sz="6600" b="1" dirty="0" smtClean="0"/>
              <a:t>Unidad de Inspección en Tierra y en Vuelo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-32" y="285728"/>
            <a:ext cx="9144032" cy="1357322"/>
            <a:chOff x="-32" y="285728"/>
            <a:chExt cx="9144032" cy="1357322"/>
          </a:xfrm>
        </p:grpSpPr>
        <p:sp>
          <p:nvSpPr>
            <p:cNvPr id="6" name="5 Rectángulo"/>
            <p:cNvSpPr/>
            <p:nvPr/>
          </p:nvSpPr>
          <p:spPr>
            <a:xfrm>
              <a:off x="0" y="433968"/>
              <a:ext cx="914400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_tradnl" sz="5400" dirty="0" smtClean="0"/>
                <a:t>República de Colombia</a:t>
              </a:r>
              <a:endParaRPr lang="es-ES" sz="5400" dirty="0"/>
            </a:p>
          </p:txBody>
        </p:sp>
        <p:pic>
          <p:nvPicPr>
            <p:cNvPr id="4101" name="Picture 5" descr="C:\Documents and Settings\Sergio\Escritorio\brasil seminario\aerocivil 4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32" y="380978"/>
              <a:ext cx="1505041" cy="1257784"/>
            </a:xfrm>
            <a:prstGeom prst="rect">
              <a:avLst/>
            </a:prstGeom>
            <a:noFill/>
          </p:spPr>
        </p:pic>
        <p:pic>
          <p:nvPicPr>
            <p:cNvPr id="4103" name="Picture 7" descr="C:\Documents and Settings\Sergio\Escritorio\brasil seminario\Escudo-Colombia-Mediano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811853" y="285728"/>
              <a:ext cx="1260741" cy="135732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8"/>
            <a:ext cx="9144000" cy="6840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85720" y="311987"/>
            <a:ext cx="86012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800" dirty="0" smtClean="0"/>
              <a:t>Sistemas VOR / DME en Colombia</a:t>
            </a:r>
            <a:endParaRPr lang="es-ES" sz="4800" dirty="0"/>
          </a:p>
        </p:txBody>
      </p:sp>
      <p:sp>
        <p:nvSpPr>
          <p:cNvPr id="5" name="4 Rectángulo"/>
          <p:cNvSpPr/>
          <p:nvPr/>
        </p:nvSpPr>
        <p:spPr>
          <a:xfrm>
            <a:off x="0" y="92867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Cobertura total del territorio Colombiano</a:t>
            </a:r>
            <a:endParaRPr lang="es-ES" sz="2800" dirty="0"/>
          </a:p>
        </p:txBody>
      </p:sp>
      <p:sp>
        <p:nvSpPr>
          <p:cNvPr id="7" name="6 CuadroTexto"/>
          <p:cNvSpPr txBox="1"/>
          <p:nvPr/>
        </p:nvSpPr>
        <p:spPr>
          <a:xfrm>
            <a:off x="-32" y="3995678"/>
            <a:ext cx="91440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O" sz="3600" dirty="0" smtClean="0"/>
          </a:p>
          <a:p>
            <a:pPr algn="ctr"/>
            <a:r>
              <a:rPr lang="es-CO" sz="3600" b="1" dirty="0" smtClean="0"/>
              <a:t>Colombia cuenta con 49 sistemas VOR</a:t>
            </a:r>
          </a:p>
          <a:p>
            <a:pPr algn="ctr"/>
            <a:endParaRPr lang="es-CO" sz="3600" b="1" dirty="0" smtClean="0"/>
          </a:p>
          <a:p>
            <a:pPr algn="ctr"/>
            <a:r>
              <a:rPr lang="es-CO" sz="3600" b="1" dirty="0" smtClean="0"/>
              <a:t>30 tipo CVOR – 19 tipo DOPPLER y 51 DME </a:t>
            </a:r>
          </a:p>
          <a:p>
            <a:pPr algn="ctr"/>
            <a:endParaRPr lang="es-CO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Sergio\Escritorio\brasil seminario\fotos presentación\MDU ATARDECER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" y="24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31198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dirty="0" smtClean="0">
                <a:solidFill>
                  <a:schemeClr val="bg1"/>
                </a:solidFill>
              </a:rPr>
              <a:t>Sistemas ILS en Colombia</a:t>
            </a: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14311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15 Sistemas ILS completos instalados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-32" y="277314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1 aeropuerto con Localizador.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-32" y="342561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Senda de planeo de efecto captura y </a:t>
            </a:r>
            <a:r>
              <a:rPr lang="es-CO" sz="3600" dirty="0" err="1" smtClean="0">
                <a:solidFill>
                  <a:schemeClr val="bg1"/>
                </a:solidFill>
              </a:rPr>
              <a:t>End</a:t>
            </a:r>
            <a:r>
              <a:rPr lang="es-CO" sz="3600" dirty="0" smtClean="0">
                <a:solidFill>
                  <a:schemeClr val="bg1"/>
                </a:solidFill>
              </a:rPr>
              <a:t> </a:t>
            </a:r>
            <a:r>
              <a:rPr lang="es-CO" sz="3600" dirty="0" err="1" smtClean="0">
                <a:solidFill>
                  <a:schemeClr val="bg1"/>
                </a:solidFill>
              </a:rPr>
              <a:t>Fire</a:t>
            </a:r>
            <a:r>
              <a:rPr lang="es-CO" sz="3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CO" dirty="0" smtClean="0"/>
          </a:p>
        </p:txBody>
      </p:sp>
      <p:sp>
        <p:nvSpPr>
          <p:cNvPr id="11" name="10 Rectángulo"/>
          <p:cNvSpPr/>
          <p:nvPr/>
        </p:nvSpPr>
        <p:spPr>
          <a:xfrm>
            <a:off x="32" y="406855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La certificación </a:t>
            </a:r>
            <a:r>
              <a:rPr lang="es-CO" sz="3600" dirty="0" smtClean="0"/>
              <a:t>en vuelo se</a:t>
            </a:r>
            <a:r>
              <a:rPr lang="es-CO" sz="3600" dirty="0" smtClean="0">
                <a:solidFill>
                  <a:schemeClr val="bg1"/>
                </a:solidFill>
              </a:rPr>
              <a:t> hace cada 12 meses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32" y="4817946"/>
            <a:ext cx="91440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El chequeo en tierra se hace cada tres meses según el documento 8071 de la OACI.</a:t>
            </a:r>
          </a:p>
          <a:p>
            <a:pPr>
              <a:defRPr/>
            </a:pPr>
            <a:endParaRPr lang="es-CO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s-CO" sz="3600" dirty="0" smtClean="0">
                <a:solidFill>
                  <a:schemeClr val="bg1"/>
                </a:solidFill>
              </a:rPr>
              <a:t>Otros sistemas en proyecto de instalación</a:t>
            </a:r>
          </a:p>
          <a:p>
            <a:pPr lvl="0">
              <a:defRPr/>
            </a:pPr>
            <a:endParaRPr lang="es-CO" sz="36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3 Marcador de contenido" descr="ND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2" y="-24"/>
            <a:ext cx="9144032" cy="6858024"/>
          </a:xfrm>
        </p:spPr>
      </p:pic>
      <p:sp>
        <p:nvSpPr>
          <p:cNvPr id="4" name="3 CuadroTexto"/>
          <p:cNvSpPr txBox="1"/>
          <p:nvPr/>
        </p:nvSpPr>
        <p:spPr>
          <a:xfrm>
            <a:off x="-32" y="1571612"/>
            <a:ext cx="914403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O" sz="3600" dirty="0" smtClean="0"/>
          </a:p>
          <a:p>
            <a:endParaRPr lang="es-CO" sz="3600" dirty="0" smtClean="0"/>
          </a:p>
          <a:p>
            <a:endParaRPr lang="es-CO" sz="3600" dirty="0" smtClean="0"/>
          </a:p>
          <a:p>
            <a:pPr algn="just"/>
            <a:r>
              <a:rPr lang="es-CO" sz="3600" b="1" dirty="0" smtClean="0">
                <a:solidFill>
                  <a:schemeClr val="bg1"/>
                </a:solidFill>
              </a:rPr>
              <a:t>En la actualidad Colombia cuenta con 35 radiofaros de los cuales 22 son de ruta y 13 son radiofaros de localización.</a:t>
            </a:r>
          </a:p>
          <a:p>
            <a:endParaRPr lang="es-CO" sz="3600" b="1" dirty="0" smtClean="0">
              <a:solidFill>
                <a:schemeClr val="bg1"/>
              </a:solidFill>
            </a:endParaRPr>
          </a:p>
          <a:p>
            <a:pPr algn="just"/>
            <a:r>
              <a:rPr lang="es-CO" sz="3600" b="1" dirty="0" smtClean="0">
                <a:solidFill>
                  <a:schemeClr val="bg1"/>
                </a:solidFill>
              </a:rPr>
              <a:t>Estos equipos se encuentran en proceso de desactivación.</a:t>
            </a:r>
            <a:endParaRPr lang="es-CO" sz="3600" b="1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0" y="31198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dirty="0" smtClean="0">
                <a:solidFill>
                  <a:schemeClr val="bg1"/>
                </a:solidFill>
              </a:rPr>
              <a:t>Radio faros NDB</a:t>
            </a:r>
            <a:endParaRPr lang="es-E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ergio\Escritorio\brasil seminario\fotos presentación\radar ind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"/>
            <a:ext cx="9118729" cy="528641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-32" y="1428736"/>
            <a:ext cx="914403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O" sz="3600" dirty="0" smtClean="0"/>
          </a:p>
          <a:p>
            <a:pPr lvl="0">
              <a:defRPr/>
            </a:pPr>
            <a:endParaRPr lang="es-CO" sz="3600" b="1" dirty="0" smtClean="0">
              <a:solidFill>
                <a:schemeClr val="bg1"/>
              </a:solidFill>
            </a:endParaRPr>
          </a:p>
          <a:p>
            <a:pPr lvl="0">
              <a:defRPr/>
            </a:pPr>
            <a:endParaRPr lang="es-CO" sz="3600" b="1" dirty="0" smtClean="0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es-CO" sz="3600" b="1" dirty="0" smtClean="0">
                <a:solidFill>
                  <a:schemeClr val="bg1"/>
                </a:solidFill>
              </a:rPr>
              <a:t>17 radares primari</a:t>
            </a:r>
            <a:r>
              <a:rPr lang="es-CO" sz="3600" b="1" dirty="0" smtClean="0"/>
              <a:t>os.</a:t>
            </a:r>
          </a:p>
          <a:p>
            <a:pPr lvl="0">
              <a:defRPr/>
            </a:pPr>
            <a:endParaRPr lang="es-CO" sz="1400" b="1" dirty="0" smtClean="0"/>
          </a:p>
          <a:p>
            <a:pPr lvl="0">
              <a:defRPr/>
            </a:pPr>
            <a:endParaRPr lang="es-CO" sz="1400" b="1" dirty="0" smtClean="0"/>
          </a:p>
          <a:p>
            <a:pPr lvl="0">
              <a:defRPr/>
            </a:pPr>
            <a:r>
              <a:rPr lang="es-CO" sz="3600" b="1" dirty="0" smtClean="0">
                <a:solidFill>
                  <a:schemeClr val="bg1"/>
                </a:solidFill>
              </a:rPr>
              <a:t>20  radares secund</a:t>
            </a:r>
            <a:r>
              <a:rPr lang="es-CO" sz="3600" b="1" dirty="0" smtClean="0"/>
              <a:t>arios.</a:t>
            </a:r>
          </a:p>
          <a:p>
            <a:pPr lvl="0" algn="just">
              <a:defRPr/>
            </a:pPr>
            <a:endParaRPr lang="es-CO" sz="1400" b="1" dirty="0" smtClean="0"/>
          </a:p>
          <a:p>
            <a:pPr lvl="0" algn="just">
              <a:defRPr/>
            </a:pPr>
            <a:endParaRPr lang="es-CO" sz="3200" b="1" dirty="0" smtClean="0"/>
          </a:p>
          <a:p>
            <a:r>
              <a:rPr lang="es-CO" sz="3600" b="1" dirty="0" smtClean="0">
                <a:solidFill>
                  <a:schemeClr val="bg1"/>
                </a:solidFill>
              </a:rPr>
              <a:t>El chequeo en tierra se hace cada tres meses según el documento 8071 de la OACI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31198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dirty="0" smtClean="0">
                <a:solidFill>
                  <a:schemeClr val="bg1"/>
                </a:solidFill>
              </a:rPr>
              <a:t>Si</a:t>
            </a:r>
            <a:r>
              <a:rPr lang="es-ES_tradnl" sz="4800" dirty="0" smtClean="0"/>
              <a:t>stema</a:t>
            </a:r>
            <a:r>
              <a:rPr lang="es-ES_tradnl" sz="4800" dirty="0" smtClean="0">
                <a:solidFill>
                  <a:schemeClr val="bg1"/>
                </a:solidFill>
              </a:rPr>
              <a:t>s de Vigilancia</a:t>
            </a:r>
            <a:endParaRPr lang="es-E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S\fotos octubre 2011\pereira\DSC013311.jpg"/>
          <p:cNvPicPr>
            <a:picLocks noChangeAspect="1" noChangeArrowheads="1"/>
          </p:cNvPicPr>
          <p:nvPr/>
        </p:nvPicPr>
        <p:blipFill>
          <a:blip r:embed="rId3" cstate="print">
            <a:lum bright="-30000"/>
          </a:blip>
          <a:srcRect/>
          <a:stretch>
            <a:fillRect/>
          </a:stretch>
        </p:blipFill>
        <p:spPr bwMode="auto">
          <a:xfrm>
            <a:off x="-598599" y="1"/>
            <a:ext cx="10671325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-642974" y="311987"/>
            <a:ext cx="107157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800" dirty="0" smtClean="0">
                <a:solidFill>
                  <a:schemeClr val="bg1"/>
                </a:solidFill>
              </a:rPr>
              <a:t>Navegación PBN</a:t>
            </a:r>
          </a:p>
          <a:p>
            <a:pPr algn="ctr"/>
            <a:r>
              <a:rPr lang="es-CO" sz="2000" dirty="0" smtClean="0">
                <a:solidFill>
                  <a:schemeClr val="bg1"/>
                </a:solidFill>
              </a:rPr>
              <a:t>NAVEGACIÓN BASADA EN EL PERFORMANCE</a:t>
            </a:r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4099" name="Picture 3" descr="C:\Documents and Settings\Sergio\Escritorio\brasil seminario\fotos presentación\pb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0"/>
            <a:ext cx="1428728" cy="15274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2000240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800" dirty="0" smtClean="0">
                <a:solidFill>
                  <a:schemeClr val="bg1"/>
                </a:solidFill>
              </a:rPr>
              <a:t>10 procedimientos RNAV y RNP</a:t>
            </a:r>
          </a:p>
          <a:p>
            <a:r>
              <a:rPr lang="es-CO" sz="4800" dirty="0" smtClean="0">
                <a:solidFill>
                  <a:schemeClr val="bg1"/>
                </a:solidFill>
              </a:rPr>
              <a:t>8 rutas RNAV publicadas</a:t>
            </a:r>
          </a:p>
          <a:p>
            <a:pPr algn="just"/>
            <a:r>
              <a:rPr lang="es-CO" sz="4800" dirty="0" smtClean="0">
                <a:solidFill>
                  <a:schemeClr val="bg1"/>
                </a:solidFill>
              </a:rPr>
              <a:t>Se esta adelantando instalación de Equipos DME para apoyar RNAV 5 DME/DME.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/>
              <a:t>UNIDAD DE INSPECCIÓN EN VUELO DE COLOMBIA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2071678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EQUIPO HUMANO</a:t>
            </a:r>
            <a:endParaRPr lang="es-ES" sz="3600" dirty="0" smtClean="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r>
              <a:rPr lang="es-MX" sz="3600" dirty="0" smtClean="0">
                <a:solidFill>
                  <a:schemeClr val="bg1"/>
                </a:solidFill>
              </a:rPr>
              <a:t>Un (1) inspector en vuelo de ayudas para la </a:t>
            </a:r>
          </a:p>
          <a:p>
            <a:r>
              <a:rPr lang="es-MX" sz="3600" dirty="0" smtClean="0">
                <a:solidFill>
                  <a:schemeClr val="bg1"/>
                </a:solidFill>
              </a:rPr>
              <a:t>  Navegación Aérea.</a:t>
            </a:r>
          </a:p>
          <a:p>
            <a:endParaRPr lang="es-ES" sz="1200" dirty="0" smtClean="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r>
              <a:rPr lang="es-MX" sz="3600" dirty="0" smtClean="0">
                <a:solidFill>
                  <a:schemeClr val="bg1"/>
                </a:solidFill>
              </a:rPr>
              <a:t> Dos técnicos operadores del sistema de </a:t>
            </a:r>
          </a:p>
          <a:p>
            <a:r>
              <a:rPr lang="es-MX" sz="3600" dirty="0" smtClean="0">
                <a:solidFill>
                  <a:schemeClr val="bg1"/>
                </a:solidFill>
              </a:rPr>
              <a:t>  referencia (DGPS-RTK) y teodolito para ayudas  </a:t>
            </a:r>
          </a:p>
          <a:p>
            <a:r>
              <a:rPr lang="es-MX" sz="3600" dirty="0" smtClean="0">
                <a:solidFill>
                  <a:schemeClr val="bg1"/>
                </a:solidFill>
              </a:rPr>
              <a:t>  visuales de aproximación PAPI.</a:t>
            </a:r>
          </a:p>
          <a:p>
            <a:pPr>
              <a:buFontTx/>
              <a:buChar char="-"/>
            </a:pPr>
            <a:endParaRPr lang="es-ES" sz="12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 Una tripulación para el avión laboratorio 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3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/>
              <a:t>UNIDAD DE INSPECCIÓN EN VUELO DE COLOMBIA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1857364"/>
            <a:ext cx="914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 smtClean="0">
                <a:solidFill>
                  <a:schemeClr val="bg1"/>
                </a:solidFill>
              </a:rPr>
              <a:t>EQUIPO TECNOLÓGICO </a:t>
            </a:r>
            <a:endParaRPr lang="es-ES" sz="2800" dirty="0" smtClean="0">
              <a:solidFill>
                <a:schemeClr val="bg1"/>
              </a:solidFill>
            </a:endParaRPr>
          </a:p>
          <a:p>
            <a:endParaRPr lang="es-ES" dirty="0" smtClean="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r>
              <a:rPr lang="es-MX" sz="2800" dirty="0" smtClean="0">
                <a:solidFill>
                  <a:schemeClr val="bg1"/>
                </a:solidFill>
              </a:rPr>
              <a:t>Una (1) aeronave de inspección en vuelo tipo </a:t>
            </a:r>
            <a:r>
              <a:rPr lang="es-MX" sz="2800" dirty="0" err="1" smtClean="0">
                <a:solidFill>
                  <a:schemeClr val="bg1"/>
                </a:solidFill>
              </a:rPr>
              <a:t>Beechcraft</a:t>
            </a:r>
            <a:r>
              <a:rPr lang="es-MX" sz="2800" dirty="0" smtClean="0">
                <a:solidFill>
                  <a:schemeClr val="bg1"/>
                </a:solidFill>
              </a:rPr>
              <a:t> King 200</a:t>
            </a:r>
          </a:p>
          <a:p>
            <a:endParaRPr lang="es-ES" sz="2800" dirty="0" smtClean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3714752"/>
            <a:ext cx="9144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MX" sz="2800" dirty="0" smtClean="0">
                <a:solidFill>
                  <a:schemeClr val="bg1"/>
                </a:solidFill>
              </a:rPr>
              <a:t>Un (1) sistema automático de inspección en vuelo de fabricación noruega marca </a:t>
            </a:r>
            <a:r>
              <a:rPr lang="es-MX" sz="2800" dirty="0" err="1" smtClean="0">
                <a:solidFill>
                  <a:schemeClr val="bg1"/>
                </a:solidFill>
              </a:rPr>
              <a:t>Normarc</a:t>
            </a:r>
            <a:r>
              <a:rPr lang="es-MX" sz="2800" dirty="0" smtClean="0">
                <a:solidFill>
                  <a:schemeClr val="bg1"/>
                </a:solidFill>
              </a:rPr>
              <a:t> modelo NM 3625B.</a:t>
            </a:r>
          </a:p>
          <a:p>
            <a:endParaRPr lang="es-ES" dirty="0" smtClean="0">
              <a:solidFill>
                <a:schemeClr val="bg1"/>
              </a:solidFill>
            </a:endParaRPr>
          </a:p>
        </p:txBody>
      </p:sp>
      <p:pic>
        <p:nvPicPr>
          <p:cNvPr id="6146" name="Picture 2" descr="C:\Documents and Settings\Sergio\Escritorio\brasil seminario\fotos presentación\nfis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0" y="1714488"/>
            <a:ext cx="6701338" cy="514351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5000636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 smtClean="0">
                <a:solidFill>
                  <a:schemeClr val="bg1"/>
                </a:solidFill>
              </a:rPr>
              <a:t>- un (1) sistema de referencia  con corrección de posición (DGPS Y RTK). </a:t>
            </a:r>
            <a:endParaRPr lang="es-ES" sz="2800" dirty="0" smtClean="0">
              <a:solidFill>
                <a:schemeClr val="bg1"/>
              </a:solidFill>
            </a:endParaRPr>
          </a:p>
        </p:txBody>
      </p:sp>
      <p:pic>
        <p:nvPicPr>
          <p:cNvPr id="6148" name="Picture 4" descr="E:\re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32" y="0"/>
            <a:ext cx="62013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5.55556E-7 1.11022E-16 L -0.93715 -0.00949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93715 -0.00949 L -1.75625 -0.00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3142 1.11111E-6 L -0.83264 0.0016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83264 0.00162 L -1.68889 0.0016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 smtClean="0"/>
              <a:t>CAPACIDAD  DE LA UNIDAD DE INSPECCIÓN EN VUELO DE COLOMBIA</a:t>
            </a:r>
            <a:endParaRPr lang="es-ES" sz="4400" dirty="0"/>
          </a:p>
        </p:txBody>
      </p:sp>
      <p:sp>
        <p:nvSpPr>
          <p:cNvPr id="5" name="4 Rectángulo"/>
          <p:cNvSpPr/>
          <p:nvPr/>
        </p:nvSpPr>
        <p:spPr>
          <a:xfrm>
            <a:off x="0" y="228599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dirty="0" smtClean="0">
                <a:solidFill>
                  <a:schemeClr val="bg1"/>
                </a:solidFill>
              </a:rPr>
              <a:t>Comprobar y certificar los siguientes tipos de sistemas:   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ILS hasta categoría III.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VOR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DME 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Sistemas de vigilancia (Radares)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Radiofaros de baja frecuencia NDB</a:t>
            </a:r>
            <a:endParaRPr lang="es-ES" sz="3600" dirty="0" smtClean="0">
              <a:solidFill>
                <a:schemeClr val="bg1"/>
              </a:solidFill>
            </a:endParaRPr>
          </a:p>
          <a:p>
            <a:r>
              <a:rPr lang="es-MX" sz="3600" dirty="0" smtClean="0">
                <a:solidFill>
                  <a:schemeClr val="bg1"/>
                </a:solidFill>
              </a:rPr>
              <a:t>-	Sistemas de comunicaciones aeronáuticas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 smtClean="0"/>
              <a:t>DOCUMENTOS</a:t>
            </a:r>
            <a:endParaRPr lang="es-ES" sz="4400" dirty="0"/>
          </a:p>
        </p:txBody>
      </p:sp>
      <p:sp>
        <p:nvSpPr>
          <p:cNvPr id="5" name="4 Rectángulo"/>
          <p:cNvSpPr/>
          <p:nvPr/>
        </p:nvSpPr>
        <p:spPr>
          <a:xfrm>
            <a:off x="0" y="1428736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Para la comprobación y certificación en vuelo de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las ayudas a la navegación aérea, Colombia se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basa en el documento 8071 de la OACI,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cumpliendo con las recomendaciones de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periodicidad de los vuelos, procedimientos de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inspección y tolerancias permisibles.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32" y="-24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 smtClean="0"/>
              <a:t>DOCUMENTOS</a:t>
            </a:r>
            <a:endParaRPr lang="es-ES" sz="4400" dirty="0"/>
          </a:p>
        </p:txBody>
      </p:sp>
      <p:sp>
        <p:nvSpPr>
          <p:cNvPr id="5" name="4 Rectángulo"/>
          <p:cNvSpPr/>
          <p:nvPr/>
        </p:nvSpPr>
        <p:spPr>
          <a:xfrm>
            <a:off x="0" y="1571612"/>
            <a:ext cx="91440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actualmente, el sistema de inspección en vuelo</a:t>
            </a:r>
          </a:p>
          <a:p>
            <a:pPr algn="ctr"/>
            <a:endParaRPr lang="es-MX" sz="14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 no está habilitado para realizar  vuelos de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comprobación de procedimientos RNAV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incluyendo procedimientos basados en el </a:t>
            </a:r>
          </a:p>
          <a:p>
            <a:pPr algn="ctr"/>
            <a:endParaRPr lang="es-MX" sz="1200" dirty="0" smtClean="0">
              <a:solidFill>
                <a:schemeClr val="bg1"/>
              </a:solidFill>
            </a:endParaRPr>
          </a:p>
          <a:p>
            <a:pPr algn="ctr"/>
            <a:r>
              <a:rPr lang="es-MX" sz="3600" dirty="0" smtClean="0">
                <a:solidFill>
                  <a:schemeClr val="bg1"/>
                </a:solidFill>
              </a:rPr>
              <a:t>sistema de navegación satelital GNSS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311987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 smtClean="0"/>
              <a:t>PROYECTO DE ACTUALIZACION DEL SISTEMA DE INSPECCION EN VUELO DE COLOMBIA</a:t>
            </a:r>
            <a:endParaRPr lang="es-ES" sz="4400" dirty="0"/>
          </a:p>
        </p:txBody>
      </p:sp>
      <p:sp>
        <p:nvSpPr>
          <p:cNvPr id="5" name="4 Rectángulo"/>
          <p:cNvSpPr/>
          <p:nvPr/>
        </p:nvSpPr>
        <p:spPr>
          <a:xfrm>
            <a:off x="0" y="2285992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600" dirty="0" smtClean="0">
                <a:solidFill>
                  <a:schemeClr val="bg1"/>
                </a:solidFill>
              </a:rPr>
              <a:t>OBJETIVO: Habilitar el sistema para comprobar y certificar procedimientos RNAV, incluyendo procedimientos basados en el sistema de navegación Satelital GNSS.</a:t>
            </a:r>
          </a:p>
          <a:p>
            <a:pPr algn="just"/>
            <a:endParaRPr lang="es-ES" dirty="0" smtClean="0">
              <a:solidFill>
                <a:schemeClr val="bg1"/>
              </a:solidFill>
            </a:endParaRPr>
          </a:p>
          <a:p>
            <a:pPr algn="just"/>
            <a:r>
              <a:rPr lang="es-MX" sz="3600" dirty="0" smtClean="0">
                <a:solidFill>
                  <a:schemeClr val="bg1"/>
                </a:solidFill>
              </a:rPr>
              <a:t>FECHA DE ACTUALIZACIÓN: El sistema de inspección en vuelo estará actualizado a mediados  del año 2012.</a:t>
            </a: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El sistema actualizado estará en capacidad de  realizar la inspección de procedimientos RNAV basado en los siguientes sistemas de navegación:</a:t>
            </a:r>
          </a:p>
          <a:p>
            <a:pPr algn="just"/>
            <a:endParaRPr lang="es-ES" sz="1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-VOR y DME</a:t>
            </a:r>
          </a:p>
          <a:p>
            <a:pPr algn="just"/>
            <a:endParaRPr lang="es-ES" sz="1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-GPS autónomo (sin ayudas de corrección de la posición)</a:t>
            </a:r>
          </a:p>
          <a:p>
            <a:pPr algn="just"/>
            <a:endParaRPr lang="es-ES" sz="1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-GPS con mejoramiento de la precisión de la posición basado en el sistema LAAS (Local </a:t>
            </a:r>
            <a:r>
              <a:rPr lang="es-MX" sz="3200" dirty="0" err="1" smtClean="0">
                <a:solidFill>
                  <a:schemeClr val="bg1"/>
                </a:solidFill>
              </a:rPr>
              <a:t>Area</a:t>
            </a:r>
            <a:r>
              <a:rPr lang="es-MX" sz="3200" dirty="0" smtClean="0">
                <a:solidFill>
                  <a:schemeClr val="bg1"/>
                </a:solidFill>
              </a:rPr>
              <a:t> </a:t>
            </a:r>
            <a:r>
              <a:rPr lang="es-MX" sz="3200" dirty="0" err="1" smtClean="0">
                <a:solidFill>
                  <a:schemeClr val="bg1"/>
                </a:solidFill>
              </a:rPr>
              <a:t>Augmentation</a:t>
            </a:r>
            <a:r>
              <a:rPr lang="es-MX" sz="3200" dirty="0" smtClean="0">
                <a:solidFill>
                  <a:schemeClr val="bg1"/>
                </a:solidFill>
              </a:rPr>
              <a:t> </a:t>
            </a:r>
            <a:r>
              <a:rPr lang="es-MX" sz="3200" dirty="0" err="1" smtClean="0">
                <a:solidFill>
                  <a:schemeClr val="bg1"/>
                </a:solidFill>
              </a:rPr>
              <a:t>System</a:t>
            </a:r>
            <a:r>
              <a:rPr lang="es-MX" sz="3200" dirty="0" smtClean="0">
                <a:solidFill>
                  <a:schemeClr val="bg1"/>
                </a:solidFill>
              </a:rPr>
              <a:t>)</a:t>
            </a:r>
          </a:p>
          <a:p>
            <a:pPr algn="just"/>
            <a:endParaRPr lang="es-ES" sz="1200" dirty="0" smtClean="0">
              <a:solidFill>
                <a:schemeClr val="bg1"/>
              </a:solidFill>
            </a:endParaRPr>
          </a:p>
          <a:p>
            <a:pPr algn="just"/>
            <a:r>
              <a:rPr lang="es-MX" sz="3200" dirty="0" smtClean="0">
                <a:solidFill>
                  <a:schemeClr val="bg1"/>
                </a:solidFill>
              </a:rPr>
              <a:t>-GPS con mejoramiento de la precisión de la posición basado en el sistema WAAS (</a:t>
            </a:r>
            <a:r>
              <a:rPr lang="es-MX" sz="3200" dirty="0" err="1" smtClean="0">
                <a:solidFill>
                  <a:schemeClr val="bg1"/>
                </a:solidFill>
              </a:rPr>
              <a:t>Wide</a:t>
            </a:r>
            <a:r>
              <a:rPr lang="es-MX" sz="3200" dirty="0" smtClean="0">
                <a:solidFill>
                  <a:schemeClr val="bg1"/>
                </a:solidFill>
              </a:rPr>
              <a:t> </a:t>
            </a:r>
            <a:r>
              <a:rPr lang="es-MX" sz="3200" dirty="0" err="1" smtClean="0">
                <a:solidFill>
                  <a:schemeClr val="bg1"/>
                </a:solidFill>
              </a:rPr>
              <a:t>Area</a:t>
            </a:r>
            <a:r>
              <a:rPr lang="es-MX" sz="3200" dirty="0" smtClean="0">
                <a:solidFill>
                  <a:schemeClr val="bg1"/>
                </a:solidFill>
              </a:rPr>
              <a:t> </a:t>
            </a:r>
            <a:r>
              <a:rPr lang="es-MX" sz="3200" dirty="0" err="1" smtClean="0">
                <a:solidFill>
                  <a:schemeClr val="bg1"/>
                </a:solidFill>
              </a:rPr>
              <a:t>Augmentation</a:t>
            </a:r>
            <a:r>
              <a:rPr lang="es-MX" sz="3200" dirty="0" smtClean="0">
                <a:solidFill>
                  <a:schemeClr val="bg1"/>
                </a:solidFill>
              </a:rPr>
              <a:t> </a:t>
            </a:r>
            <a:r>
              <a:rPr lang="es-MX" sz="3200" dirty="0" err="1" smtClean="0">
                <a:solidFill>
                  <a:schemeClr val="bg1"/>
                </a:solidFill>
              </a:rPr>
              <a:t>System</a:t>
            </a:r>
            <a:r>
              <a:rPr lang="es-MX" sz="3200" dirty="0" smtClean="0">
                <a:solidFill>
                  <a:schemeClr val="bg1"/>
                </a:solidFill>
              </a:rPr>
              <a:t>)</a:t>
            </a:r>
            <a:endParaRPr lang="es-E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/>
              <a:t>El SISTEMA ESTARÁ EN CONDICIÓN DE COMPROBAR LOS SIGUIENTES PROCEDIEMIENTOS:</a:t>
            </a:r>
          </a:p>
          <a:p>
            <a:endParaRPr lang="es-ES" sz="2400" dirty="0" smtClean="0"/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-Procedimientos de salida SID (Standard </a:t>
            </a:r>
            <a:r>
              <a:rPr lang="es-MX" sz="2400" dirty="0" err="1" smtClean="0">
                <a:solidFill>
                  <a:schemeClr val="bg1"/>
                </a:solidFill>
              </a:rPr>
              <a:t>Instrument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Departure</a:t>
            </a:r>
            <a:r>
              <a:rPr lang="es-MX" sz="2400" dirty="0" smtClean="0">
                <a:solidFill>
                  <a:schemeClr val="bg1"/>
                </a:solidFill>
              </a:rPr>
              <a:t>)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-Procedimientos de llegada STAR (Standard </a:t>
            </a:r>
            <a:r>
              <a:rPr lang="es-MX" sz="2400" dirty="0" err="1" smtClean="0">
                <a:solidFill>
                  <a:schemeClr val="bg1"/>
                </a:solidFill>
              </a:rPr>
              <a:t>Approach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Route</a:t>
            </a:r>
            <a:r>
              <a:rPr lang="es-MX" sz="2400" dirty="0" smtClean="0">
                <a:solidFill>
                  <a:schemeClr val="bg1"/>
                </a:solidFill>
              </a:rPr>
              <a:t>)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 Procedimiento de aproximación inicial (</a:t>
            </a:r>
            <a:r>
              <a:rPr lang="es-MX" sz="2400" dirty="0" err="1" smtClean="0">
                <a:solidFill>
                  <a:schemeClr val="bg1"/>
                </a:solidFill>
              </a:rPr>
              <a:t>Initial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Approach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Segment</a:t>
            </a:r>
            <a:r>
              <a:rPr lang="es-MX" sz="2400" dirty="0" smtClean="0">
                <a:solidFill>
                  <a:schemeClr val="bg1"/>
                </a:solidFill>
              </a:rPr>
              <a:t>) 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 de aproximación intermedia (</a:t>
            </a:r>
            <a:r>
              <a:rPr lang="es-MX" sz="2400" dirty="0" err="1" smtClean="0">
                <a:solidFill>
                  <a:schemeClr val="bg1"/>
                </a:solidFill>
              </a:rPr>
              <a:t>Intermediate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Approach</a:t>
            </a:r>
            <a:r>
              <a:rPr lang="es-MX" sz="2400" dirty="0" smtClean="0">
                <a:solidFill>
                  <a:schemeClr val="bg1"/>
                </a:solidFill>
              </a:rPr>
              <a:t>    </a:t>
            </a:r>
          </a:p>
          <a:p>
            <a:r>
              <a:rPr lang="es-MX" sz="2400" dirty="0" smtClean="0">
                <a:solidFill>
                  <a:schemeClr val="bg1"/>
                </a:solidFill>
              </a:rPr>
              <a:t>  </a:t>
            </a:r>
            <a:r>
              <a:rPr lang="es-MX" sz="2400" dirty="0" err="1" smtClean="0">
                <a:solidFill>
                  <a:schemeClr val="bg1"/>
                </a:solidFill>
              </a:rPr>
              <a:t>Segment</a:t>
            </a:r>
            <a:r>
              <a:rPr lang="es-MX" sz="2400" dirty="0" smtClean="0">
                <a:solidFill>
                  <a:schemeClr val="bg1"/>
                </a:solidFill>
              </a:rPr>
              <a:t>)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 de aproximación final (Final </a:t>
            </a:r>
            <a:r>
              <a:rPr lang="es-MX" sz="2400" dirty="0" err="1" smtClean="0">
                <a:solidFill>
                  <a:schemeClr val="bg1"/>
                </a:solidFill>
              </a:rPr>
              <a:t>Approach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Segment</a:t>
            </a:r>
            <a:r>
              <a:rPr lang="es-MX" sz="2400" dirty="0" smtClean="0">
                <a:solidFill>
                  <a:schemeClr val="bg1"/>
                </a:solidFill>
              </a:rPr>
              <a:t>)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 se aproximación frustrada (</a:t>
            </a:r>
            <a:r>
              <a:rPr lang="es-MX" sz="2400" dirty="0" err="1" smtClean="0">
                <a:solidFill>
                  <a:schemeClr val="bg1"/>
                </a:solidFill>
              </a:rPr>
              <a:t>Missed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Aproach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</a:rPr>
              <a:t>Segment</a:t>
            </a:r>
            <a:r>
              <a:rPr lang="es-MX" sz="2400" dirty="0" smtClean="0">
                <a:solidFill>
                  <a:schemeClr val="bg1"/>
                </a:solidFill>
              </a:rPr>
              <a:t>)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MX" sz="2400" dirty="0" smtClean="0">
              <a:solidFill>
                <a:schemeClr val="bg1"/>
              </a:solidFill>
            </a:endParaRPr>
          </a:p>
          <a:p>
            <a:r>
              <a:rPr lang="es-MX" sz="2400" dirty="0" smtClean="0">
                <a:solidFill>
                  <a:schemeClr val="bg1"/>
                </a:solidFill>
              </a:rPr>
              <a:t>-Procedimientos de navegación vertical. (VNAV )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ergio\Escritorio\brasil seminario\fotos presentación\king 1.jpg"/>
          <p:cNvPicPr>
            <a:picLocks noChangeAspect="1" noChangeArrowheads="1"/>
          </p:cNvPicPr>
          <p:nvPr/>
        </p:nvPicPr>
        <p:blipFill>
          <a:blip r:embed="rId2" cstate="print">
            <a:lum bright="-30000" contrast="-30000"/>
          </a:blip>
          <a:srcRect/>
          <a:stretch>
            <a:fillRect/>
          </a:stretch>
        </p:blipFill>
        <p:spPr bwMode="auto">
          <a:xfrm>
            <a:off x="-2987" y="656"/>
            <a:ext cx="9146988" cy="68573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/>
              <a:t>FMS PARA LA AERONAVE LABORATORIO</a:t>
            </a:r>
            <a:endParaRPr lang="es-ES" sz="2400" dirty="0" smtClean="0"/>
          </a:p>
          <a:p>
            <a:endParaRPr lang="es-ES" sz="1200" dirty="0" smtClean="0"/>
          </a:p>
          <a:p>
            <a:r>
              <a:rPr lang="es-MX" sz="2400" dirty="0" smtClean="0">
                <a:solidFill>
                  <a:schemeClr val="bg1"/>
                </a:solidFill>
              </a:rPr>
              <a:t>En forma simultánea con la actualización, se prevé la instalación e integración con el sistema de inspección en vuelo de un Sistema de Gestión de Vuelo FMS (Flight Management </a:t>
            </a:r>
            <a:r>
              <a:rPr lang="es-MX" sz="2400" dirty="0" err="1" smtClean="0">
                <a:solidFill>
                  <a:schemeClr val="bg1"/>
                </a:solidFill>
              </a:rPr>
              <a:t>system</a:t>
            </a:r>
            <a:r>
              <a:rPr lang="es-MX" sz="2400" dirty="0" smtClean="0">
                <a:solidFill>
                  <a:schemeClr val="bg1"/>
                </a:solidFill>
              </a:rPr>
              <a:t>).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00024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 smtClean="0"/>
              <a:t>COLOMBIA FRENTE A LA NAVEGACIÓN BASADA EN PERFORMANCE (PBN)</a:t>
            </a:r>
            <a:endParaRPr lang="es-ES" sz="2400" dirty="0" smtClean="0"/>
          </a:p>
          <a:p>
            <a:r>
              <a:rPr lang="es-CO" sz="2400" dirty="0" smtClean="0"/>
              <a:t> </a:t>
            </a:r>
            <a:endParaRPr lang="es-ES" sz="1200" dirty="0" smtClean="0"/>
          </a:p>
          <a:p>
            <a:r>
              <a:rPr lang="es-CO" sz="2400" dirty="0" smtClean="0">
                <a:solidFill>
                  <a:schemeClr val="bg1"/>
                </a:solidFill>
              </a:rPr>
              <a:t>La actualización del Sistema de inspección en vuelo, permitirá realizar la comprobación de los procedimientos RNAV de una manera técnica y confiable. </a:t>
            </a:r>
            <a:endParaRPr lang="es-ES" sz="2400" dirty="0" smtClean="0">
              <a:solidFill>
                <a:schemeClr val="bg1"/>
              </a:solidFill>
            </a:endParaRPr>
          </a:p>
          <a:p>
            <a:r>
              <a:rPr lang="es-CO" sz="2400" dirty="0" smtClean="0">
                <a:solidFill>
                  <a:schemeClr val="bg1"/>
                </a:solidFill>
              </a:rPr>
              <a:t> </a:t>
            </a:r>
            <a:endParaRPr lang="es-ES" sz="2400" dirty="0" smtClean="0">
              <a:solidFill>
                <a:schemeClr val="bg1"/>
              </a:solidFill>
            </a:endParaRPr>
          </a:p>
          <a:p>
            <a:r>
              <a:rPr lang="es-CO" sz="2400" dirty="0" smtClean="0">
                <a:solidFill>
                  <a:schemeClr val="bg1"/>
                </a:solidFill>
              </a:rPr>
              <a:t>Colombia ha establecido procedimientos especiales para la certificación de operadores aéreos mediante Circulares Informativas.</a:t>
            </a:r>
            <a:endParaRPr lang="es-ES" sz="2400" dirty="0" smtClean="0">
              <a:solidFill>
                <a:schemeClr val="bg1"/>
              </a:solidFill>
            </a:endParaRPr>
          </a:p>
          <a:p>
            <a:r>
              <a:rPr lang="es-CO" sz="2400" dirty="0" smtClean="0">
                <a:solidFill>
                  <a:schemeClr val="bg1"/>
                </a:solidFill>
              </a:rPr>
              <a:t> </a:t>
            </a:r>
            <a:endParaRPr lang="es-ES" sz="2400" dirty="0" smtClean="0">
              <a:solidFill>
                <a:schemeClr val="bg1"/>
              </a:solidFill>
            </a:endParaRPr>
          </a:p>
          <a:p>
            <a:r>
              <a:rPr lang="es-CO" sz="2400" dirty="0" smtClean="0">
                <a:solidFill>
                  <a:schemeClr val="bg1"/>
                </a:solidFill>
              </a:rPr>
              <a:t>Las circulares informativas suministran la guía para la aprobación de la operación de las aeronaves bajo el concepto de PBN de RNAV 1 y 2; RNAV 5; RNAV 10; RNP APPROACH;  APV/baro – VNAV.</a:t>
            </a:r>
            <a:endParaRPr lang="es-ES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C:\Documents and Settings\Sergio\Escritorio\brasil seminario\Escudo-Colombia-Medi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0" y="0"/>
            <a:ext cx="6237327" cy="6715148"/>
          </a:xfrm>
          <a:prstGeom prst="rect">
            <a:avLst/>
          </a:prstGeom>
          <a:noFill/>
        </p:spPr>
      </p:pic>
      <p:pic>
        <p:nvPicPr>
          <p:cNvPr id="8" name="Picture 5" descr="C:\Documents and Settings\Sergio\Escritorio\brasil seminario\aerocivil 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528" y="579673"/>
            <a:ext cx="7085152" cy="5921161"/>
          </a:xfrm>
          <a:prstGeom prst="rect">
            <a:avLst/>
          </a:prstGeom>
          <a:noFill/>
        </p:spPr>
      </p:pic>
      <p:sp>
        <p:nvSpPr>
          <p:cNvPr id="10" name="1 Título"/>
          <p:cNvSpPr>
            <a:spLocks noGrp="1"/>
          </p:cNvSpPr>
          <p:nvPr>
            <p:ph type="title"/>
          </p:nvPr>
        </p:nvSpPr>
        <p:spPr>
          <a:xfrm>
            <a:off x="9144000" y="2857496"/>
            <a:ext cx="9144000" cy="1143000"/>
          </a:xfrm>
        </p:spPr>
        <p:txBody>
          <a:bodyPr>
            <a:noAutofit/>
          </a:bodyPr>
          <a:lstStyle/>
          <a:p>
            <a:r>
              <a:rPr lang="es-ES_tradnl" sz="4800" dirty="0" smtClean="0"/>
              <a:t>Unidad Administrativa Especial </a:t>
            </a:r>
            <a:br>
              <a:rPr lang="es-ES_tradnl" sz="4800" dirty="0" smtClean="0"/>
            </a:br>
            <a:r>
              <a:rPr lang="es-ES_tradnl" sz="4800" dirty="0" smtClean="0"/>
              <a:t>Aeronáutica Civil</a:t>
            </a:r>
            <a:endParaRPr lang="es-ES" sz="4800" dirty="0"/>
          </a:p>
        </p:txBody>
      </p:sp>
      <p:sp>
        <p:nvSpPr>
          <p:cNvPr id="11" name="10 Rectángulo"/>
          <p:cNvSpPr/>
          <p:nvPr/>
        </p:nvSpPr>
        <p:spPr>
          <a:xfrm>
            <a:off x="0" y="457200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_tradnl" sz="5400" dirty="0" smtClean="0"/>
              <a:t>GRACIAS</a:t>
            </a:r>
            <a:endParaRPr lang="es-ES" sz="5400" dirty="0"/>
          </a:p>
        </p:txBody>
      </p:sp>
      <p:sp>
        <p:nvSpPr>
          <p:cNvPr id="7" name="6 Rectángulo"/>
          <p:cNvSpPr/>
          <p:nvPr/>
        </p:nvSpPr>
        <p:spPr>
          <a:xfrm>
            <a:off x="9144000" y="107154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_tradnl" sz="5400" dirty="0" smtClean="0"/>
              <a:t>República de Colombia</a:t>
            </a:r>
            <a:endParaRPr lang="es-E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65896E-6 L -1.80955 -0.0106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5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60116E-6 L -1.0158 -0.0071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61111E-6 3.06358E-6 L -1.79341 -0.0161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" y="-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96532E-6 L -1 -0.010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7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663</Words>
  <Application>Microsoft Office PowerPoint</Application>
  <PresentationFormat>On-screen Show (4:3)</PresentationFormat>
  <Paragraphs>130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Tema de Office</vt:lpstr>
      <vt:lpstr>Unidad Administrativa Especial  Aeronáutica Civil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Unidad Administrativa Especial  Aeronáutica Civil</vt:lpstr>
    </vt:vector>
  </TitlesOfParts>
  <Company>ADVISER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Valued Acer Customer</dc:creator>
  <cp:lastModifiedBy>SAM RO</cp:lastModifiedBy>
  <cp:revision>45</cp:revision>
  <dcterms:created xsi:type="dcterms:W3CDTF">2011-12-04T15:44:53Z</dcterms:created>
  <dcterms:modified xsi:type="dcterms:W3CDTF">2011-11-07T19:27:54Z</dcterms:modified>
</cp:coreProperties>
</file>