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14"/>
  </p:notesMasterIdLst>
  <p:handoutMasterIdLst>
    <p:handoutMasterId r:id="rId15"/>
  </p:handoutMasterIdLst>
  <p:sldIdLst>
    <p:sldId id="272" r:id="rId2"/>
    <p:sldId id="263" r:id="rId3"/>
    <p:sldId id="262" r:id="rId4"/>
    <p:sldId id="256" r:id="rId5"/>
    <p:sldId id="258" r:id="rId6"/>
    <p:sldId id="259" r:id="rId7"/>
    <p:sldId id="266" r:id="rId8"/>
    <p:sldId id="270" r:id="rId9"/>
    <p:sldId id="264" r:id="rId10"/>
    <p:sldId id="261" r:id="rId11"/>
    <p:sldId id="273" r:id="rId12"/>
    <p:sldId id="274" r:id="rId1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rge Amador" initials="J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1" autoAdjust="0"/>
    <p:restoredTop sz="94660"/>
  </p:normalViewPr>
  <p:slideViewPr>
    <p:cSldViewPr>
      <p:cViewPr varScale="1">
        <p:scale>
          <a:sx n="100" d="100"/>
          <a:sy n="100" d="100"/>
        </p:scale>
        <p:origin x="-2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239612-7680-4FCC-BC80-AFBE7A1D626B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97D0B3-F2FC-485A-AD96-5E0FF3AE2535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695595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E6C2C7-65C4-4CFD-8B89-839AA9508108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B677B-B49B-4056-A90A-42EE6266BA91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821664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B677B-B49B-4056-A90A-42EE6266BA91}" type="slidenum">
              <a:rPr lang="es-CL" smtClean="0"/>
              <a:pPr/>
              <a:t>1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891585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40856F9-72CC-4224-B6E7-756F7BA6053D}" type="slidenum">
              <a:rPr lang="es-ES" sz="1200">
                <a:latin typeface="Arial" pitchFamily="34" charset="0"/>
              </a:rPr>
              <a:pPr/>
              <a:t>2</a:t>
            </a:fld>
            <a:endParaRPr lang="es-ES" sz="1200" dirty="0">
              <a:latin typeface="Arial" pitchFamily="34" charset="0"/>
            </a:endParaRPr>
          </a:p>
        </p:txBody>
      </p:sp>
      <p:sp>
        <p:nvSpPr>
          <p:cNvPr id="2048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  <p:sp>
        <p:nvSpPr>
          <p:cNvPr id="20484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F6E17BA-8A9F-4374-9D5D-FC5D4861C992}" type="slidenum">
              <a:rPr lang="es-ES" sz="1200">
                <a:latin typeface="Arial" pitchFamily="34" charset="0"/>
              </a:rPr>
              <a:pPr/>
              <a:t>3</a:t>
            </a:fld>
            <a:endParaRPr lang="es-ES" sz="1200" dirty="0">
              <a:latin typeface="Arial" pitchFamily="34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811246223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4188712604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688704205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957352178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325927257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077158023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668641938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762211097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746824264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828653598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635712857"/>
      </p:ext>
    </p:extLst>
  </p:cSld>
  <p:clrMapOvr>
    <a:masterClrMapping/>
  </p:clrMapOvr>
  <p:transition spd="slow">
    <p:zoom/>
    <p:sndAc>
      <p:stSnd>
        <p:snd r:embed="rId1" name="wind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A483A-5E87-4282-B0B5-4EE8D12ECF19}" type="datetimeFigureOut">
              <a:rPr lang="es-CL" smtClean="0"/>
              <a:pPr/>
              <a:t>17-11-2011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8984-B519-4547-8171-464D38DE6DA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492232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ransition spd="slow">
    <p:zoom/>
    <p:sndAc>
      <p:stSnd>
        <p:snd r:embed="rId13" name="wind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audio" Target="../media/audio1.wav"/><Relationship Id="rId7" Type="http://schemas.openxmlformats.org/officeDocument/2006/relationships/image" Target="../media/image11.jpeg"/><Relationship Id="rId12" Type="http://schemas.openxmlformats.org/officeDocument/2006/relationships/audio" Target="../media/audio1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jpeg"/><Relationship Id="rId11" Type="http://schemas.openxmlformats.org/officeDocument/2006/relationships/oleObject" Target="../embeddings/oleObject9.bin"/><Relationship Id="rId5" Type="http://schemas.openxmlformats.org/officeDocument/2006/relationships/image" Target="../media/image9.jpeg"/><Relationship Id="rId10" Type="http://schemas.openxmlformats.org/officeDocument/2006/relationships/oleObject" Target="../embeddings/oleObject8.bin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audio" Target="../media/audio1.wav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jpeg"/><Relationship Id="rId11" Type="http://schemas.openxmlformats.org/officeDocument/2006/relationships/audio" Target="../media/audio11.wav"/><Relationship Id="rId5" Type="http://schemas.openxmlformats.org/officeDocument/2006/relationships/image" Target="../media/image15.jpeg"/><Relationship Id="rId10" Type="http://schemas.openxmlformats.org/officeDocument/2006/relationships/oleObject" Target="../embeddings/oleObject11.bin"/><Relationship Id="rId4" Type="http://schemas.openxmlformats.org/officeDocument/2006/relationships/image" Target="../media/image14.jpeg"/><Relationship Id="rId9" Type="http://schemas.openxmlformats.org/officeDocument/2006/relationships/oleObject" Target="../embeddings/oleObject10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9.gif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audio" Target="../media/audio11.wav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audio" Target="../media/audio1.wav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audio" Target="../media/audio1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060848"/>
            <a:ext cx="6121400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85800" y="457200"/>
            <a:ext cx="7772400" cy="114300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sz="4000" b="1" dirty="0" smtClean="0">
                <a:solidFill>
                  <a:srgbClr val="FFFF00"/>
                </a:solidFill>
              </a:rPr>
              <a:t>SUBDEPARTAMENTO INSPECCION EN VUELO - CHILE</a:t>
            </a:r>
            <a:endParaRPr lang="es-ES" sz="4000" b="1" dirty="0">
              <a:solidFill>
                <a:srgbClr val="FFFF00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553200" y="6324600"/>
            <a:ext cx="2209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s-ES" sz="2400" b="1" dirty="0" smtClean="0">
                <a:solidFill>
                  <a:srgbClr val="FFFF00"/>
                </a:solidFill>
              </a:rPr>
              <a:t>Noviembre, 2011</a:t>
            </a:r>
            <a:endParaRPr lang="es-ES" sz="2400" b="1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1049" name="Picture" r:id="rId5" imgW="632929" imgH="897664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8485086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332656"/>
            <a:ext cx="7772400" cy="864096"/>
          </a:xfrm>
          <a:noFill/>
        </p:spPr>
        <p:txBody>
          <a:bodyPr/>
          <a:lstStyle/>
          <a:p>
            <a:pPr algn="ctr"/>
            <a:r>
              <a:rPr lang="es-ES" sz="3200" b="1" u="sng" dirty="0" smtClean="0">
                <a:solidFill>
                  <a:srgbClr val="FFFF00"/>
                </a:solidFill>
              </a:rPr>
              <a:t>CONTENIDO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1331640" y="1447909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s-ES" b="1" dirty="0" smtClean="0">
                <a:solidFill>
                  <a:srgbClr val="FFFF00"/>
                </a:solidFill>
              </a:rPr>
              <a:t>I	INTRODUCCIÓN</a:t>
            </a:r>
            <a:endParaRPr lang="es-ES" b="1" dirty="0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" dirty="0">
                <a:solidFill>
                  <a:srgbClr val="FFFF00"/>
                </a:solidFill>
              </a:rPr>
              <a:t>	</a:t>
            </a:r>
            <a:r>
              <a:rPr lang="es-ES" i="1" dirty="0" smtClean="0">
                <a:solidFill>
                  <a:srgbClr val="FFFF00"/>
                </a:solidFill>
              </a:rPr>
              <a:t>- </a:t>
            </a:r>
            <a:r>
              <a:rPr lang="es-ES" i="1" dirty="0">
                <a:solidFill>
                  <a:srgbClr val="FFFF00"/>
                </a:solidFill>
              </a:rPr>
              <a:t>Organización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331640" y="2420888"/>
            <a:ext cx="69127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s-ES" b="1" dirty="0">
                <a:solidFill>
                  <a:srgbClr val="FFFF00"/>
                </a:solidFill>
              </a:rPr>
              <a:t>II	</a:t>
            </a:r>
            <a:r>
              <a:rPr lang="es-ES" b="1" dirty="0" smtClean="0">
                <a:solidFill>
                  <a:srgbClr val="FFFF00"/>
                </a:solidFill>
              </a:rPr>
              <a:t>ESTADO </a:t>
            </a:r>
            <a:r>
              <a:rPr lang="es-ES" b="1" dirty="0">
                <a:solidFill>
                  <a:srgbClr val="FFFF00"/>
                </a:solidFill>
              </a:rPr>
              <a:t>ACTUAL</a:t>
            </a:r>
          </a:p>
          <a:p>
            <a:pPr>
              <a:buFontTx/>
              <a:buNone/>
            </a:pPr>
            <a:r>
              <a:rPr lang="es-ES" b="1" dirty="0">
                <a:solidFill>
                  <a:srgbClr val="FFFF00"/>
                </a:solidFill>
              </a:rPr>
              <a:t>	</a:t>
            </a:r>
            <a:r>
              <a:rPr lang="es-ES" i="1" dirty="0" smtClean="0">
                <a:solidFill>
                  <a:srgbClr val="FFFF00"/>
                </a:solidFill>
              </a:rPr>
              <a:t>- </a:t>
            </a:r>
            <a:r>
              <a:rPr lang="es-ES" i="1" dirty="0">
                <a:solidFill>
                  <a:srgbClr val="FFFF00"/>
                </a:solidFill>
              </a:rPr>
              <a:t>Inspección de radioayudas</a:t>
            </a:r>
          </a:p>
          <a:p>
            <a:pPr>
              <a:buFontTx/>
              <a:buNone/>
            </a:pPr>
            <a:r>
              <a:rPr lang="es-ES" i="1" dirty="0">
                <a:solidFill>
                  <a:srgbClr val="FFFF00"/>
                </a:solidFill>
              </a:rPr>
              <a:t>	</a:t>
            </a:r>
            <a:r>
              <a:rPr lang="es-ES" i="1" dirty="0" smtClean="0">
                <a:solidFill>
                  <a:srgbClr val="FFFF00"/>
                </a:solidFill>
              </a:rPr>
              <a:t>- </a:t>
            </a:r>
            <a:r>
              <a:rPr lang="es-ES" i="1" dirty="0">
                <a:solidFill>
                  <a:srgbClr val="FFFF00"/>
                </a:solidFill>
              </a:rPr>
              <a:t>Inspección de aeródromo y ayudas visuales</a:t>
            </a:r>
          </a:p>
          <a:p>
            <a:pPr>
              <a:buFontTx/>
              <a:buNone/>
            </a:pPr>
            <a:r>
              <a:rPr lang="es-ES" i="1" dirty="0">
                <a:solidFill>
                  <a:srgbClr val="FFFF00"/>
                </a:solidFill>
              </a:rPr>
              <a:t>	</a:t>
            </a:r>
            <a:r>
              <a:rPr lang="es-ES" i="1" dirty="0" smtClean="0">
                <a:solidFill>
                  <a:srgbClr val="FFFF00"/>
                </a:solidFill>
              </a:rPr>
              <a:t>- Validación </a:t>
            </a:r>
            <a:r>
              <a:rPr lang="es-ES" i="1" dirty="0">
                <a:solidFill>
                  <a:srgbClr val="FFFF00"/>
                </a:solidFill>
              </a:rPr>
              <a:t>de procedimientos RNAV (RNP-AR)</a:t>
            </a:r>
          </a:p>
          <a:p>
            <a:pPr>
              <a:buFontTx/>
              <a:buNone/>
            </a:pPr>
            <a:r>
              <a:rPr lang="es-ES" i="1" dirty="0">
                <a:solidFill>
                  <a:srgbClr val="FFFF00"/>
                </a:solidFill>
              </a:rPr>
              <a:t>	</a:t>
            </a:r>
            <a:r>
              <a:rPr lang="es-ES" i="1" dirty="0" smtClean="0">
                <a:solidFill>
                  <a:srgbClr val="FFFF00"/>
                </a:solidFill>
              </a:rPr>
              <a:t>- Alcance del Subdepartamento Inspección en Vuelo</a:t>
            </a:r>
            <a:endParaRPr lang="es-ES" i="1" dirty="0">
              <a:solidFill>
                <a:srgbClr val="FFFF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331640" y="4136013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s-ES" b="1" dirty="0">
                <a:solidFill>
                  <a:srgbClr val="FFFF00"/>
                </a:solidFill>
              </a:rPr>
              <a:t>III	ACTIVIDADES Y </a:t>
            </a:r>
            <a:r>
              <a:rPr lang="es-ES" b="1" dirty="0" smtClean="0">
                <a:solidFill>
                  <a:srgbClr val="FFFF00"/>
                </a:solidFill>
              </a:rPr>
              <a:t>PLANIFICACIÓN</a:t>
            </a:r>
            <a:endParaRPr lang="es-ES" i="1" dirty="0">
              <a:solidFill>
                <a:srgbClr val="FFFF00"/>
              </a:solidFill>
            </a:endParaRPr>
          </a:p>
          <a:p>
            <a:pPr>
              <a:buNone/>
            </a:pPr>
            <a:r>
              <a:rPr lang="es-ES" dirty="0">
                <a:solidFill>
                  <a:srgbClr val="FFFF00"/>
                </a:solidFill>
              </a:rPr>
              <a:t>	</a:t>
            </a:r>
            <a:r>
              <a:rPr lang="es-ES" dirty="0" smtClean="0">
                <a:solidFill>
                  <a:srgbClr val="FFFF00"/>
                </a:solidFill>
              </a:rPr>
              <a:t>- </a:t>
            </a:r>
            <a:r>
              <a:rPr lang="es-ES" i="1" dirty="0">
                <a:solidFill>
                  <a:srgbClr val="FFFF00"/>
                </a:solidFill>
              </a:rPr>
              <a:t>Certificación ISO 9001:2008</a:t>
            </a:r>
            <a:endParaRPr lang="es-ES" dirty="0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" i="1" dirty="0">
                <a:solidFill>
                  <a:srgbClr val="FFFF00"/>
                </a:solidFill>
              </a:rPr>
              <a:t>	</a:t>
            </a:r>
            <a:r>
              <a:rPr lang="es-ES" i="1" dirty="0" smtClean="0">
                <a:solidFill>
                  <a:srgbClr val="FFFF00"/>
                </a:solidFill>
              </a:rPr>
              <a:t>- </a:t>
            </a:r>
            <a:r>
              <a:rPr lang="es-ES" i="1" dirty="0">
                <a:solidFill>
                  <a:srgbClr val="FFFF00"/>
                </a:solidFill>
              </a:rPr>
              <a:t>Adquisición de una </a:t>
            </a:r>
            <a:r>
              <a:rPr lang="es-ES" i="1" dirty="0" smtClean="0">
                <a:solidFill>
                  <a:srgbClr val="FFFF00"/>
                </a:solidFill>
              </a:rPr>
              <a:t>nueva consola </a:t>
            </a:r>
            <a:endParaRPr lang="es-ES" i="1" dirty="0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" i="1">
                <a:solidFill>
                  <a:srgbClr val="FFFF00"/>
                </a:solidFill>
              </a:rPr>
              <a:t>	</a:t>
            </a:r>
            <a:endParaRPr lang="es-ES" i="1" dirty="0">
              <a:solidFill>
                <a:srgbClr val="FFFF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331640" y="5589240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s-ES" b="1" dirty="0">
                <a:solidFill>
                  <a:srgbClr val="FFFF00"/>
                </a:solidFill>
              </a:rPr>
              <a:t>IV	</a:t>
            </a:r>
            <a:r>
              <a:rPr lang="es-ES" b="1" dirty="0" smtClean="0">
                <a:solidFill>
                  <a:srgbClr val="FFFF00"/>
                </a:solidFill>
              </a:rPr>
              <a:t>CONCLUSIÓN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9" name="8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2098" name="Picture" r:id="rId4" imgW="632929" imgH="897664" progId="Word.Picture.8">
              <p:embed/>
            </p:oleObj>
          </a:graphicData>
        </a:graphic>
      </p:graphicFrame>
      <p:graphicFrame>
        <p:nvGraphicFramePr>
          <p:cNvPr id="10" name="9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078" y="188641"/>
          <a:ext cx="768409" cy="576064"/>
        </p:xfrm>
        <a:graphic>
          <a:graphicData uri="http://schemas.openxmlformats.org/presentationml/2006/ole">
            <p:oleObj spid="_x0000_s2099" name="Picture" r:id="rId5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6345680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9" name="Picture 22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754012"/>
            <a:ext cx="1752600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0" name="Group 36"/>
          <p:cNvGrpSpPr>
            <a:grpSpLocks/>
          </p:cNvGrpSpPr>
          <p:nvPr/>
        </p:nvGrpSpPr>
        <p:grpSpPr bwMode="auto">
          <a:xfrm>
            <a:off x="2555776" y="3674280"/>
            <a:ext cx="3528392" cy="1027113"/>
            <a:chOff x="916" y="658"/>
            <a:chExt cx="1312" cy="962"/>
          </a:xfrm>
        </p:grpSpPr>
        <p:pic>
          <p:nvPicPr>
            <p:cNvPr id="4125" name="Picture 37"/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6" y="658"/>
              <a:ext cx="1312" cy="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26" name="Rectangle 38"/>
            <p:cNvSpPr>
              <a:spLocks noChangeArrowheads="1"/>
            </p:cNvSpPr>
            <p:nvPr/>
          </p:nvSpPr>
          <p:spPr bwMode="auto">
            <a:xfrm>
              <a:off x="988" y="824"/>
              <a:ext cx="1060" cy="6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" sz="1400" b="1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</a:rPr>
                <a:t>DEPARTAMENTO DE AERODROMOS Y SERVICIOS AERONAUTICOS (DASA)</a:t>
              </a:r>
              <a:endParaRPr lang="es-ES" sz="1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</p:grpSp>
      <p:pic>
        <p:nvPicPr>
          <p:cNvPr id="4121" name="Picture 43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811222"/>
            <a:ext cx="2143374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Line 12"/>
          <p:cNvSpPr>
            <a:spLocks noChangeShapeType="1"/>
          </p:cNvSpPr>
          <p:nvPr/>
        </p:nvSpPr>
        <p:spPr bwMode="auto">
          <a:xfrm>
            <a:off x="-181629" y="3212976"/>
            <a:ext cx="9483423" cy="15272"/>
          </a:xfrm>
          <a:prstGeom prst="line">
            <a:avLst/>
          </a:prstGeom>
          <a:noFill/>
          <a:ln w="38100">
            <a:solidFill>
              <a:srgbClr val="FFFE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 dirty="0"/>
          </a:p>
        </p:txBody>
      </p:sp>
      <p:sp>
        <p:nvSpPr>
          <p:cNvPr id="4104" name="Line 13"/>
          <p:cNvSpPr>
            <a:spLocks noChangeShapeType="1"/>
          </p:cNvSpPr>
          <p:nvPr/>
        </p:nvSpPr>
        <p:spPr bwMode="auto">
          <a:xfrm>
            <a:off x="479748" y="3220612"/>
            <a:ext cx="0" cy="590610"/>
          </a:xfrm>
          <a:prstGeom prst="line">
            <a:avLst/>
          </a:prstGeom>
          <a:noFill/>
          <a:ln w="38100">
            <a:solidFill>
              <a:srgbClr val="FFFE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 dirty="0"/>
          </a:p>
        </p:txBody>
      </p:sp>
      <p:sp>
        <p:nvSpPr>
          <p:cNvPr id="4105" name="Line 15"/>
          <p:cNvSpPr>
            <a:spLocks noChangeShapeType="1"/>
          </p:cNvSpPr>
          <p:nvPr/>
        </p:nvSpPr>
        <p:spPr bwMode="auto">
          <a:xfrm>
            <a:off x="4935906" y="2360614"/>
            <a:ext cx="0" cy="867634"/>
          </a:xfrm>
          <a:prstGeom prst="line">
            <a:avLst/>
          </a:prstGeom>
          <a:noFill/>
          <a:ln w="38100">
            <a:solidFill>
              <a:srgbClr val="FFFE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 dirty="0"/>
          </a:p>
        </p:txBody>
      </p:sp>
      <p:grpSp>
        <p:nvGrpSpPr>
          <p:cNvPr id="4107" name="Group 21"/>
          <p:cNvGrpSpPr>
            <a:grpSpLocks/>
          </p:cNvGrpSpPr>
          <p:nvPr/>
        </p:nvGrpSpPr>
        <p:grpSpPr bwMode="auto">
          <a:xfrm>
            <a:off x="2979706" y="1561476"/>
            <a:ext cx="4063547" cy="1343025"/>
            <a:chOff x="2392" y="1130"/>
            <a:chExt cx="1312" cy="424"/>
          </a:xfrm>
        </p:grpSpPr>
        <p:pic>
          <p:nvPicPr>
            <p:cNvPr id="4117" name="Picture 19"/>
            <p:cNvPicPr>
              <a:picLocks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" y="1130"/>
              <a:ext cx="1312" cy="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8" name="Rectangle 20"/>
            <p:cNvSpPr>
              <a:spLocks noChangeArrowheads="1"/>
            </p:cNvSpPr>
            <p:nvPr/>
          </p:nvSpPr>
          <p:spPr bwMode="auto">
            <a:xfrm>
              <a:off x="2489" y="1277"/>
              <a:ext cx="1060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" sz="3200" b="1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</a:rPr>
                <a:t>DGAC</a:t>
              </a:r>
              <a:endPara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4108" name="Group 28"/>
          <p:cNvGrpSpPr>
            <a:grpSpLocks/>
          </p:cNvGrpSpPr>
          <p:nvPr/>
        </p:nvGrpSpPr>
        <p:grpSpPr bwMode="auto">
          <a:xfrm>
            <a:off x="3157758" y="4987242"/>
            <a:ext cx="2278337" cy="1384300"/>
            <a:chOff x="3359" y="1591"/>
            <a:chExt cx="1312" cy="386"/>
          </a:xfrm>
        </p:grpSpPr>
        <p:pic>
          <p:nvPicPr>
            <p:cNvPr id="4115" name="Picture 26"/>
            <p:cNvPicPr>
              <a:picLocks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9" y="1591"/>
              <a:ext cx="1312" cy="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15" name="Rectangle 27"/>
            <p:cNvSpPr>
              <a:spLocks noChangeArrowheads="1"/>
            </p:cNvSpPr>
            <p:nvPr/>
          </p:nvSpPr>
          <p:spPr bwMode="auto">
            <a:xfrm>
              <a:off x="3430" y="1735"/>
              <a:ext cx="1097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" sz="1400" b="1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</a:rPr>
                <a:t>SUBDEPARTAMENTO INSPECCIÓN EN VUELO</a:t>
              </a:r>
              <a:endParaRPr lang="es-ES" sz="1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4110" name="Line 45"/>
          <p:cNvSpPr>
            <a:spLocks noChangeShapeType="1"/>
          </p:cNvSpPr>
          <p:nvPr/>
        </p:nvSpPr>
        <p:spPr bwMode="auto">
          <a:xfrm>
            <a:off x="8668023" y="3212975"/>
            <a:ext cx="0" cy="638541"/>
          </a:xfrm>
          <a:prstGeom prst="line">
            <a:avLst/>
          </a:prstGeom>
          <a:noFill/>
          <a:ln w="38100">
            <a:solidFill>
              <a:srgbClr val="FFFE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 dirty="0"/>
          </a:p>
        </p:txBody>
      </p:sp>
      <p:sp>
        <p:nvSpPr>
          <p:cNvPr id="4111" name="Line 46"/>
          <p:cNvSpPr>
            <a:spLocks noChangeShapeType="1"/>
          </p:cNvSpPr>
          <p:nvPr/>
        </p:nvSpPr>
        <p:spPr bwMode="auto">
          <a:xfrm>
            <a:off x="4233542" y="4701392"/>
            <a:ext cx="0" cy="527807"/>
          </a:xfrm>
          <a:prstGeom prst="line">
            <a:avLst/>
          </a:prstGeom>
          <a:noFill/>
          <a:ln w="38100">
            <a:solidFill>
              <a:srgbClr val="FFFE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 dirty="0"/>
          </a:p>
        </p:txBody>
      </p:sp>
      <p:sp>
        <p:nvSpPr>
          <p:cNvPr id="4112" name="Line 47"/>
          <p:cNvSpPr>
            <a:spLocks noChangeShapeType="1"/>
          </p:cNvSpPr>
          <p:nvPr/>
        </p:nvSpPr>
        <p:spPr bwMode="auto">
          <a:xfrm>
            <a:off x="4247819" y="3212975"/>
            <a:ext cx="0" cy="515653"/>
          </a:xfrm>
          <a:prstGeom prst="line">
            <a:avLst/>
          </a:prstGeom>
          <a:noFill/>
          <a:ln w="38100">
            <a:solidFill>
              <a:srgbClr val="FFFE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 dirty="0"/>
          </a:p>
        </p:txBody>
      </p:sp>
      <p:sp>
        <p:nvSpPr>
          <p:cNvPr id="4114" name="Rectangle 50"/>
          <p:cNvSpPr>
            <a:spLocks noChangeArrowheads="1"/>
          </p:cNvSpPr>
          <p:nvPr/>
        </p:nvSpPr>
        <p:spPr bwMode="auto">
          <a:xfrm>
            <a:off x="1560513" y="342900"/>
            <a:ext cx="6035823" cy="1031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500" b="1" dirty="0" smtClean="0">
                <a:solidFill>
                  <a:srgbClr val="FFFF00"/>
                </a:solidFill>
                <a:latin typeface="+mj-lt"/>
              </a:rPr>
              <a:t>I- </a:t>
            </a:r>
            <a:r>
              <a:rPr lang="es-ES" sz="2500" b="1" u="sng" dirty="0" smtClean="0">
                <a:solidFill>
                  <a:srgbClr val="FFFF00"/>
                </a:solidFill>
                <a:latin typeface="+mj-lt"/>
              </a:rPr>
              <a:t>INTRODUCCIÓN</a:t>
            </a:r>
          </a:p>
          <a:p>
            <a:pPr algn="ctr">
              <a:spcBef>
                <a:spcPct val="50000"/>
              </a:spcBef>
            </a:pPr>
            <a:r>
              <a:rPr lang="es-ES" sz="2400" i="1" dirty="0" smtClean="0">
                <a:solidFill>
                  <a:srgbClr val="FFFF00"/>
                </a:solidFill>
                <a:latin typeface="+mj-lt"/>
              </a:rPr>
              <a:t>ORGANIZACIÓN</a:t>
            </a:r>
            <a:endParaRPr lang="es-ES" sz="2400" i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09874" y="165096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 smtClean="0">
                <a:solidFill>
                  <a:schemeClr val="bg1"/>
                </a:solidFill>
              </a:rPr>
              <a:t>PERSONAL TÉCNICO CAPACITADO EN LA FAA</a:t>
            </a:r>
            <a:endParaRPr lang="es-CL" i="1" dirty="0">
              <a:solidFill>
                <a:schemeClr val="bg1"/>
              </a:solidFill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4147" name="Picture" r:id="rId7" imgW="632929" imgH="897664" progId="Word.Picture.8">
              <p:embed/>
            </p:oleObj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4148" name="Picture" r:id="rId8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6078718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848595" y="188640"/>
            <a:ext cx="7543800" cy="1080120"/>
          </a:xfrm>
        </p:spPr>
        <p:txBody>
          <a:bodyPr>
            <a:noAutofit/>
          </a:bodyPr>
          <a:lstStyle/>
          <a:p>
            <a:pPr algn="ctr"/>
            <a:r>
              <a:rPr lang="es-CL" sz="2400" b="1" dirty="0">
                <a:solidFill>
                  <a:srgbClr val="FFFF00"/>
                </a:solidFill>
              </a:rPr>
              <a:t/>
            </a:r>
            <a:br>
              <a:rPr lang="es-CL" sz="2400" b="1" dirty="0">
                <a:solidFill>
                  <a:srgbClr val="FFFF00"/>
                </a:solidFill>
              </a:rPr>
            </a:br>
            <a:r>
              <a:rPr lang="es-CL" sz="2200" b="1" dirty="0" smtClean="0">
                <a:solidFill>
                  <a:srgbClr val="FFFF00"/>
                </a:solidFill>
              </a:rPr>
              <a:t>I- </a:t>
            </a:r>
            <a:r>
              <a:rPr lang="es-CL" sz="2200" b="1" u="sng" dirty="0" smtClean="0">
                <a:solidFill>
                  <a:srgbClr val="FFFF00"/>
                </a:solidFill>
              </a:rPr>
              <a:t>INTRODUCCIÓN</a:t>
            </a:r>
            <a:r>
              <a:rPr lang="es-CL" sz="2000" b="1" dirty="0" smtClean="0">
                <a:solidFill>
                  <a:srgbClr val="FFFF00"/>
                </a:solidFill>
              </a:rPr>
              <a:t/>
            </a:r>
            <a:br>
              <a:rPr lang="es-CL" sz="2000" b="1" dirty="0" smtClean="0">
                <a:solidFill>
                  <a:srgbClr val="FFFF00"/>
                </a:solidFill>
              </a:rPr>
            </a:br>
            <a:r>
              <a:rPr lang="es-CL" sz="2000" b="1" dirty="0" smtClean="0">
                <a:solidFill>
                  <a:srgbClr val="FFFF00"/>
                </a:solidFill>
              </a:rPr>
              <a:t/>
            </a:r>
            <a:br>
              <a:rPr lang="es-CL" sz="2000" b="1" dirty="0" smtClean="0">
                <a:solidFill>
                  <a:srgbClr val="FFFF00"/>
                </a:solidFill>
              </a:rPr>
            </a:br>
            <a:r>
              <a:rPr lang="es-CL" sz="2000" i="1" dirty="0" smtClean="0">
                <a:solidFill>
                  <a:srgbClr val="FFFF00"/>
                </a:solidFill>
              </a:rPr>
              <a:t>AEROPUERTO INTERNACIONAL AMB SANTIAGO - CHILE</a:t>
            </a:r>
            <a:endParaRPr lang="es-CL" sz="2000" i="1" dirty="0">
              <a:solidFill>
                <a:srgbClr val="FFFF00"/>
              </a:solidFill>
            </a:endParaRPr>
          </a:p>
        </p:txBody>
      </p:sp>
      <p:pic>
        <p:nvPicPr>
          <p:cNvPr id="3" name="Picture 4" descr="AVIONES DE INSPECCION EN VUELO 0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733" y="1484784"/>
            <a:ext cx="7629525" cy="4752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2" name="1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5165" name="Picture" r:id="rId5" imgW="632929" imgH="897664" progId="Word.Picture.8">
              <p:embed/>
            </p:oleObj>
          </a:graphicData>
        </a:graphic>
      </p:graphicFrame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5166" name="Picture" r:id="rId6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754771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7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888" y="260648"/>
            <a:ext cx="8229600" cy="1058743"/>
          </a:xfrm>
        </p:spPr>
        <p:txBody>
          <a:bodyPr>
            <a:normAutofit fontScale="90000"/>
          </a:bodyPr>
          <a:lstStyle/>
          <a:p>
            <a:pPr algn="ctr"/>
            <a:r>
              <a:rPr lang="es-CL" sz="2600" b="1" dirty="0" smtClean="0">
                <a:solidFill>
                  <a:srgbClr val="FFFF00"/>
                </a:solidFill>
              </a:rPr>
              <a:t>II- </a:t>
            </a:r>
            <a:r>
              <a:rPr lang="es-CL" sz="2600" b="1" u="sng" dirty="0" smtClean="0">
                <a:solidFill>
                  <a:srgbClr val="FFFF00"/>
                </a:solidFill>
              </a:rPr>
              <a:t>ESTADO ACTUAL</a:t>
            </a:r>
            <a:r>
              <a:rPr lang="es-CL" sz="2400" b="1" dirty="0" smtClean="0">
                <a:solidFill>
                  <a:srgbClr val="FFFF00"/>
                </a:solidFill>
              </a:rPr>
              <a:t/>
            </a:r>
            <a:br>
              <a:rPr lang="es-CL" sz="2400" b="1" dirty="0" smtClean="0">
                <a:solidFill>
                  <a:srgbClr val="FFFF00"/>
                </a:solidFill>
              </a:rPr>
            </a:br>
            <a:r>
              <a:rPr lang="es-CL" sz="2400" b="1" dirty="0" smtClean="0">
                <a:solidFill>
                  <a:srgbClr val="FFFF00"/>
                </a:solidFill>
              </a:rPr>
              <a:t/>
            </a:r>
            <a:br>
              <a:rPr lang="es-CL" sz="2400" b="1" dirty="0" smtClean="0">
                <a:solidFill>
                  <a:srgbClr val="FFFF00"/>
                </a:solidFill>
              </a:rPr>
            </a:br>
            <a:r>
              <a:rPr lang="es-CL" sz="2400" i="1" dirty="0" smtClean="0">
                <a:solidFill>
                  <a:srgbClr val="FFFF00"/>
                </a:solidFill>
              </a:rPr>
              <a:t>INSPECCIÓN DE RADIOAYUDAS</a:t>
            </a:r>
            <a:endParaRPr lang="es-CL" sz="2400" i="1" dirty="0">
              <a:solidFill>
                <a:srgbClr val="FFFF00"/>
              </a:solidFill>
            </a:endParaRPr>
          </a:p>
        </p:txBody>
      </p:sp>
      <p:pic>
        <p:nvPicPr>
          <p:cNvPr id="3" name="Picture 2" descr="http://images2.jetphotos.net/img/1/2/8/6/30698_1183078682_t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777" y="1597095"/>
            <a:ext cx="2801846" cy="1580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1.bp.blogspot.com/_6C6Ou9lAW-4/R6VDnZ2Q_TI/AAAAAAAAAfY/fKEiJzWqDpY/s320/IMG_138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-603" b="10552"/>
          <a:stretch/>
        </p:blipFill>
        <p:spPr bwMode="auto">
          <a:xfrm>
            <a:off x="1331640" y="3060875"/>
            <a:ext cx="2118726" cy="1412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3ZTOwtp1OEo/TMt7nncEBwI/AAAAAAAAqA8/N3qZiuNb31Q/SCEL_V218C_35R_0002_thumb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1106"/>
          <a:stretch/>
        </p:blipFill>
        <p:spPr bwMode="auto">
          <a:xfrm>
            <a:off x="3401109" y="2660168"/>
            <a:ext cx="2389195" cy="12806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onsola rva be 2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582" y="4414496"/>
            <a:ext cx="1955800" cy="1400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http://archivo.abc.com.py/fotos/2008/07/14/08071422193982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82" y="5203282"/>
            <a:ext cx="1901713" cy="117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5802221" y="2182146"/>
            <a:ext cx="309634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2000" b="1" i="1" dirty="0" smtClean="0">
                <a:solidFill>
                  <a:srgbClr val="FFFE00"/>
                </a:solidFill>
                <a:latin typeface="Arial" pitchFamily="34" charset="0"/>
              </a:rPr>
              <a:t> </a:t>
            </a:r>
            <a:r>
              <a:rPr lang="es-ES" b="1" i="1" dirty="0" smtClean="0">
                <a:solidFill>
                  <a:srgbClr val="FFFE00"/>
                </a:solidFill>
                <a:latin typeface="Arial" pitchFamily="34" charset="0"/>
              </a:rPr>
              <a:t>- VOR/DME (28)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b="1" i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b="1" i="1" dirty="0" smtClean="0">
                <a:solidFill>
                  <a:srgbClr val="FFFE00"/>
                </a:solidFill>
                <a:latin typeface="Arial" pitchFamily="34" charset="0"/>
              </a:rPr>
              <a:t> - VOR (1)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b="1" i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b="1" i="1" dirty="0" smtClean="0">
                <a:solidFill>
                  <a:srgbClr val="FFFE00"/>
                </a:solidFill>
                <a:latin typeface="Arial" pitchFamily="34" charset="0"/>
              </a:rPr>
              <a:t>  - ILS (10)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b="1" i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b="1" i="1" dirty="0" smtClean="0">
                <a:solidFill>
                  <a:srgbClr val="FFFE00"/>
                </a:solidFill>
                <a:latin typeface="Arial" pitchFamily="34" charset="0"/>
              </a:rPr>
              <a:t>  - NDB (28)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b="1" i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b="1" i="1" dirty="0" smtClean="0">
                <a:solidFill>
                  <a:srgbClr val="FFFE00"/>
                </a:solidFill>
                <a:latin typeface="Arial" pitchFamily="34" charset="0"/>
              </a:rPr>
              <a:t>  - RADAR (14)</a:t>
            </a:r>
            <a:endParaRPr lang="es-ES" b="1" i="1" dirty="0">
              <a:solidFill>
                <a:srgbClr val="FFFE00"/>
              </a:solidFill>
              <a:latin typeface="Arial" pitchFamily="34" charset="0"/>
            </a:endParaRPr>
          </a:p>
        </p:txBody>
      </p:sp>
      <p:pic>
        <p:nvPicPr>
          <p:cNvPr id="4097" name="Picture 1" descr="C:\Users\Jorge Amador\Desktop\presentacion brasil\2104201005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109" y="3940834"/>
            <a:ext cx="1890971" cy="12624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6" name="5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6189" name="Picture" r:id="rId10" imgW="632929" imgH="897664" progId="Word.Picture.8">
              <p:embed/>
            </p:oleObj>
          </a:graphicData>
        </a:graphic>
      </p:graphicFrame>
      <p:graphicFrame>
        <p:nvGraphicFramePr>
          <p:cNvPr id="7" name="6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6190" name="Picture" r:id="rId11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992168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12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1732" y="116633"/>
            <a:ext cx="8305800" cy="936104"/>
          </a:xfrm>
        </p:spPr>
        <p:txBody>
          <a:bodyPr>
            <a:normAutofit fontScale="90000"/>
          </a:bodyPr>
          <a:lstStyle/>
          <a:p>
            <a:r>
              <a:rPr lang="es-CL" sz="2000" b="1" dirty="0">
                <a:solidFill>
                  <a:srgbClr val="FFFF00"/>
                </a:solidFill>
              </a:rPr>
              <a:t/>
            </a:r>
            <a:br>
              <a:rPr lang="es-CL" sz="2000" b="1" dirty="0">
                <a:solidFill>
                  <a:srgbClr val="FFFF00"/>
                </a:solidFill>
              </a:rPr>
            </a:br>
            <a:r>
              <a:rPr lang="es-CL" sz="2000" b="1" dirty="0" smtClean="0">
                <a:solidFill>
                  <a:srgbClr val="FFFF00"/>
                </a:solidFill>
              </a:rPr>
              <a:t>II- </a:t>
            </a:r>
            <a:r>
              <a:rPr lang="es-CL" sz="2000" b="1" u="sng" dirty="0" smtClean="0">
                <a:solidFill>
                  <a:srgbClr val="FFFF00"/>
                </a:solidFill>
              </a:rPr>
              <a:t>ESTADO ACTUAL</a:t>
            </a:r>
            <a:br>
              <a:rPr lang="es-CL" sz="2000" b="1" u="sng" dirty="0" smtClean="0">
                <a:solidFill>
                  <a:srgbClr val="FFFF00"/>
                </a:solidFill>
              </a:rPr>
            </a:br>
            <a:r>
              <a:rPr lang="es-CL" sz="2000" b="1" dirty="0">
                <a:solidFill>
                  <a:srgbClr val="FFFF00"/>
                </a:solidFill>
              </a:rPr>
              <a:t/>
            </a:r>
            <a:br>
              <a:rPr lang="es-CL" sz="2000" b="1" dirty="0">
                <a:solidFill>
                  <a:srgbClr val="FFFF00"/>
                </a:solidFill>
              </a:rPr>
            </a:br>
            <a:r>
              <a:rPr lang="es-CL" sz="2000" dirty="0" smtClean="0">
                <a:solidFill>
                  <a:srgbClr val="FFFF00"/>
                </a:solidFill>
              </a:rPr>
              <a:t>INSPECCION DE AERÓDROMO Y AYUDAS VISUALES</a:t>
            </a:r>
            <a:r>
              <a:rPr lang="es-CL" sz="2000" b="1" dirty="0" smtClean="0">
                <a:solidFill>
                  <a:srgbClr val="FFFF00"/>
                </a:solidFill>
              </a:rPr>
              <a:t/>
            </a:r>
            <a:br>
              <a:rPr lang="es-CL" sz="2000" b="1" dirty="0" smtClean="0">
                <a:solidFill>
                  <a:srgbClr val="FFFF00"/>
                </a:solidFill>
              </a:rPr>
            </a:br>
            <a:endParaRPr lang="es-CL" sz="2000" b="1" dirty="0">
              <a:solidFill>
                <a:srgbClr val="FFFF00"/>
              </a:solidFill>
            </a:endParaRPr>
          </a:p>
        </p:txBody>
      </p:sp>
      <p:pic>
        <p:nvPicPr>
          <p:cNvPr id="5" name="Picture 23" descr="nas wiiliams natales lv 0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7177">
            <a:off x="632664" y="2175541"/>
            <a:ext cx="4018721" cy="270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4" descr="TH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0818">
            <a:off x="1178891" y="3180327"/>
            <a:ext cx="3516747" cy="235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6" descr="als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6880">
            <a:off x="1374347" y="1988402"/>
            <a:ext cx="3207136" cy="215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3" descr="papi march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3692">
            <a:off x="496028" y="2311174"/>
            <a:ext cx="4379525" cy="29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4" descr="papi march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3246">
            <a:off x="527395" y="2337333"/>
            <a:ext cx="4277759" cy="287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4815025" y="1349185"/>
            <a:ext cx="418577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1600" b="1" dirty="0" smtClean="0">
                <a:solidFill>
                  <a:srgbClr val="FFFE00"/>
                </a:solidFill>
                <a:latin typeface="Arial" pitchFamily="34" charset="0"/>
              </a:rPr>
              <a:t>INSPECCIÓN DE AERÓDROMO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sz="2000" b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1600" b="1" dirty="0" smtClean="0">
                <a:solidFill>
                  <a:srgbClr val="FFFE00"/>
                </a:solidFill>
                <a:latin typeface="Arial" pitchFamily="34" charset="0"/>
              </a:rPr>
              <a:t> </a:t>
            </a:r>
            <a:r>
              <a:rPr lang="es-ES" sz="1600" b="1" cap="all" dirty="0" smtClean="0">
                <a:solidFill>
                  <a:srgbClr val="FFFE00"/>
                </a:solidFill>
                <a:latin typeface="Arial" pitchFamily="34" charset="0"/>
              </a:rPr>
              <a:t>- </a:t>
            </a:r>
            <a:r>
              <a:rPr lang="es-ES" sz="1600" b="1" i="1" dirty="0" smtClean="0">
                <a:solidFill>
                  <a:srgbClr val="FFFE00"/>
                </a:solidFill>
                <a:latin typeface="Arial" pitchFamily="34" charset="0"/>
              </a:rPr>
              <a:t>Área de movimiento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1600" b="1" i="1" dirty="0">
                <a:solidFill>
                  <a:srgbClr val="FFFE00"/>
                </a:solidFill>
                <a:latin typeface="Arial" pitchFamily="34" charset="0"/>
              </a:rPr>
              <a:t>	</a:t>
            </a:r>
            <a:endParaRPr lang="es-ES" sz="1600" b="1" i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1600" b="1" i="1" dirty="0">
                <a:solidFill>
                  <a:srgbClr val="FFFE00"/>
                </a:solidFill>
                <a:latin typeface="Arial" pitchFamily="34" charset="0"/>
              </a:rPr>
              <a:t> </a:t>
            </a:r>
            <a:r>
              <a:rPr lang="es-ES" sz="1600" b="1" i="1" dirty="0" smtClean="0">
                <a:solidFill>
                  <a:srgbClr val="FFFE00"/>
                </a:solidFill>
                <a:latin typeface="Arial" pitchFamily="34" charset="0"/>
              </a:rPr>
              <a:t>- Condición de pista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sz="1600" b="1" i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1600" b="1" i="1" dirty="0" smtClean="0">
                <a:solidFill>
                  <a:srgbClr val="FFFE00"/>
                </a:solidFill>
                <a:latin typeface="Arial" pitchFamily="34" charset="0"/>
              </a:rPr>
              <a:t> - Peligro Aviario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sz="1600" b="1" i="1" dirty="0" smtClean="0">
              <a:solidFill>
                <a:srgbClr val="FFFE00"/>
              </a:solidFill>
              <a:latin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1600" b="1" i="1" dirty="0" smtClean="0">
                <a:solidFill>
                  <a:srgbClr val="FFFE00"/>
                </a:solidFill>
                <a:latin typeface="Arial" pitchFamily="34" charset="0"/>
              </a:rPr>
              <a:t> - Señalización de obstáculos</a:t>
            </a:r>
            <a:endParaRPr lang="es-ES" sz="1600" b="1" i="1" dirty="0">
              <a:solidFill>
                <a:srgbClr val="FFFE00"/>
              </a:solidFill>
              <a:latin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4878968" y="3995579"/>
            <a:ext cx="41256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" sz="1600" b="1" dirty="0">
                <a:solidFill>
                  <a:srgbClr val="FFFE00"/>
                </a:solidFill>
                <a:latin typeface="Arial" pitchFamily="34" charset="0"/>
                <a:cs typeface="Arial" pitchFamily="34" charset="0"/>
              </a:rPr>
              <a:t>AYUDAS </a:t>
            </a:r>
            <a:r>
              <a:rPr lang="es-ES" sz="1600" b="1" dirty="0" smtClean="0">
                <a:solidFill>
                  <a:srgbClr val="FFFE00"/>
                </a:solidFill>
                <a:latin typeface="Arial" pitchFamily="34" charset="0"/>
                <a:cs typeface="Arial" pitchFamily="34" charset="0"/>
              </a:rPr>
              <a:t>VISUALES 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" sz="1600" b="1" dirty="0" smtClean="0">
              <a:solidFill>
                <a:srgbClr val="FFFE00"/>
              </a:solidFill>
              <a:latin typeface="Arial" pitchFamily="34" charset="0"/>
              <a:cs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_tradnl" sz="16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s-ES_tradnl" sz="16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Sistemas </a:t>
            </a:r>
            <a:r>
              <a:rPr lang="es-ES_tradnl" sz="1600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de iluminación de </a:t>
            </a:r>
            <a:r>
              <a:rPr lang="es-ES_tradnl" sz="16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pista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_tradnl" sz="1600" b="1" i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_tradnl" sz="16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 Sistemas </a:t>
            </a:r>
            <a:r>
              <a:rPr lang="es-ES_tradnl" sz="1600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visuales (</a:t>
            </a:r>
            <a:r>
              <a:rPr lang="es-ES_tradnl" sz="16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PAPI )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endParaRPr lang="es-ES_tradnl" sz="1600" b="1" i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_tradnl" sz="16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 Señalética </a:t>
            </a:r>
            <a:r>
              <a:rPr lang="es-ES_tradnl" sz="1600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aeroportuaria</a:t>
            </a: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_tradnl" sz="1600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Catavientos, </a:t>
            </a:r>
            <a:r>
              <a:rPr lang="es-ES_tradnl" sz="16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Obras</a:t>
            </a:r>
            <a:endParaRPr lang="es-ES_tradnl" sz="1600" b="1" i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3243263" indent="-2857500">
              <a:tabLst>
                <a:tab pos="3340100" algn="l"/>
                <a:tab pos="3519488" algn="l"/>
              </a:tabLst>
            </a:pPr>
            <a:r>
              <a:rPr lang="es-ES_tradnl" sz="1600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s-ES_tradnl" sz="16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Civiles. </a:t>
            </a:r>
            <a:endParaRPr lang="es-ES_tradnl" sz="1600" b="1" i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7215" name="Picture" r:id="rId9" imgW="632929" imgH="897664" progId="Word.Picture.8">
              <p:embed/>
            </p:oleObj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7216" name="Picture" r:id="rId10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1326269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11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0980" y="116632"/>
            <a:ext cx="8496944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es-CL" sz="2400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es-CL" sz="2400" dirty="0" smtClean="0">
                <a:latin typeface="Arial" pitchFamily="34" charset="0"/>
                <a:cs typeface="Arial" pitchFamily="34" charset="0"/>
              </a:rPr>
            </a:br>
            <a:r>
              <a:rPr lang="es-CL" sz="2000" b="1" dirty="0" smtClean="0">
                <a:solidFill>
                  <a:srgbClr val="FFFF00"/>
                </a:solidFill>
              </a:rPr>
              <a:t>II- </a:t>
            </a:r>
            <a:r>
              <a:rPr lang="es-CL" sz="2000" b="1" u="sng" dirty="0" smtClean="0">
                <a:solidFill>
                  <a:srgbClr val="FFFF00"/>
                </a:solidFill>
              </a:rPr>
              <a:t>ESTADO ACTUAL</a:t>
            </a:r>
            <a:r>
              <a:rPr lang="es-CL" sz="1600" b="1" dirty="0" smtClean="0">
                <a:solidFill>
                  <a:srgbClr val="FFFF00"/>
                </a:solidFill>
              </a:rPr>
              <a:t/>
            </a:r>
            <a:br>
              <a:rPr lang="es-CL" sz="1600" b="1" dirty="0" smtClean="0">
                <a:solidFill>
                  <a:srgbClr val="FFFF00"/>
                </a:solidFill>
              </a:rPr>
            </a:br>
            <a:r>
              <a:rPr lang="es-CL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CL" sz="2000" dirty="0" smtClean="0">
                <a:latin typeface="Arial" pitchFamily="34" charset="0"/>
                <a:cs typeface="Arial" pitchFamily="34" charset="0"/>
              </a:rPr>
            </a:br>
            <a:r>
              <a:rPr lang="es-CL" sz="2000" dirty="0" smtClean="0">
                <a:solidFill>
                  <a:srgbClr val="FFFF00"/>
                </a:solidFill>
                <a:cs typeface="Arial" pitchFamily="34" charset="0"/>
              </a:rPr>
              <a:t>PROCEDIMIENTOS RNAV (RNP AR) </a:t>
            </a:r>
            <a:endParaRPr lang="es-CL" sz="2000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8243" name="Picture" r:id="rId4" imgW="632929" imgH="897664" progId="Word.Picture.8">
              <p:embed/>
            </p:oleObj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8244" name="Picture" r:id="rId5" imgW="5390388" imgH="2970276" progId="Word.Picture.8">
              <p:embed/>
            </p:oleObj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1300" y="1268760"/>
            <a:ext cx="4086187" cy="514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7" name="6 CuadroTexto"/>
          <p:cNvSpPr txBox="1"/>
          <p:nvPr/>
        </p:nvSpPr>
        <p:spPr>
          <a:xfrm>
            <a:off x="4237487" y="1968771"/>
            <a:ext cx="48965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rgbClr val="FFFF00"/>
                </a:solidFill>
              </a:rPr>
              <a:t>VALIDACION  EN VUELO DEL PROCEDIMIETNO  (Doc. 8168)</a:t>
            </a:r>
          </a:p>
          <a:p>
            <a:endParaRPr lang="es-CL" dirty="0" smtClean="0">
              <a:solidFill>
                <a:srgbClr val="FFFF00"/>
              </a:solidFill>
            </a:endParaRPr>
          </a:p>
          <a:p>
            <a:endParaRPr lang="es-CL" dirty="0">
              <a:solidFill>
                <a:srgbClr val="FFFF00"/>
              </a:solidFill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FFFF00"/>
                </a:solidFill>
              </a:rPr>
              <a:t>Seguridad en el franqueamiento de obstáculo.</a:t>
            </a:r>
          </a:p>
          <a:p>
            <a:endParaRPr lang="es-CL" dirty="0" smtClean="0">
              <a:solidFill>
                <a:srgbClr val="FFFF00"/>
              </a:solidFill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FFFF00"/>
                </a:solidFill>
              </a:rPr>
              <a:t>Verificación de la Data de navegación .</a:t>
            </a:r>
          </a:p>
          <a:p>
            <a:pPr marL="285750" indent="-285750">
              <a:buFontTx/>
              <a:buChar char="-"/>
            </a:pPr>
            <a:endParaRPr lang="es-CL" dirty="0" smtClean="0">
              <a:solidFill>
                <a:srgbClr val="FFFF00"/>
              </a:solidFill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FFFF00"/>
                </a:solidFill>
              </a:rPr>
              <a:t>Evaluación de la Infraestructura aeroportuaria.</a:t>
            </a:r>
          </a:p>
          <a:p>
            <a:endParaRPr lang="es-CL" dirty="0" smtClean="0">
              <a:solidFill>
                <a:srgbClr val="FFFF00"/>
              </a:solidFill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FFFF00"/>
                </a:solidFill>
              </a:rPr>
              <a:t>Evaluación de factores operacionales.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6535507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7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44624" y="404664"/>
            <a:ext cx="75438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es-CL" sz="2000" b="1" dirty="0">
                <a:solidFill>
                  <a:srgbClr val="FFFF00"/>
                </a:solidFill>
              </a:rPr>
              <a:t/>
            </a:r>
            <a:br>
              <a:rPr lang="es-CL" sz="2000" b="1" dirty="0">
                <a:solidFill>
                  <a:srgbClr val="FFFF00"/>
                </a:solidFill>
              </a:rPr>
            </a:br>
            <a:r>
              <a:rPr lang="es-CL" sz="2500" b="1" dirty="0">
                <a:solidFill>
                  <a:srgbClr val="FFFF00"/>
                </a:solidFill>
              </a:rPr>
              <a:t>II- </a:t>
            </a:r>
            <a:r>
              <a:rPr lang="es-CL" sz="2500" b="1" u="sng" dirty="0">
                <a:solidFill>
                  <a:srgbClr val="FFFF00"/>
                </a:solidFill>
              </a:rPr>
              <a:t>ESTADO </a:t>
            </a:r>
            <a:r>
              <a:rPr lang="es-CL" sz="2500" b="1" u="sng" dirty="0" smtClean="0">
                <a:solidFill>
                  <a:srgbClr val="FFFF00"/>
                </a:solidFill>
              </a:rPr>
              <a:t>ACTUAL</a:t>
            </a:r>
            <a:r>
              <a:rPr lang="es-CL" sz="2400" b="1" dirty="0" smtClean="0">
                <a:solidFill>
                  <a:srgbClr val="FFFF00"/>
                </a:solidFill>
              </a:rPr>
              <a:t/>
            </a:r>
            <a:br>
              <a:rPr lang="es-CL" sz="2400" b="1" dirty="0" smtClean="0">
                <a:solidFill>
                  <a:srgbClr val="FFFF00"/>
                </a:solidFill>
              </a:rPr>
            </a:br>
            <a:r>
              <a:rPr lang="es-CL" sz="2400" dirty="0" smtClean="0">
                <a:solidFill>
                  <a:srgbClr val="FFFF00"/>
                </a:solidFill>
              </a:rPr>
              <a:t/>
            </a:r>
            <a:br>
              <a:rPr lang="es-CL" sz="2400" dirty="0" smtClean="0">
                <a:solidFill>
                  <a:srgbClr val="FFFF00"/>
                </a:solidFill>
              </a:rPr>
            </a:br>
            <a:r>
              <a:rPr lang="es-CL" sz="2400" i="1" dirty="0" smtClean="0">
                <a:solidFill>
                  <a:srgbClr val="FFFF00"/>
                </a:solidFill>
              </a:rPr>
              <a:t>ALCANCE DEL SIEV</a:t>
            </a:r>
            <a:endParaRPr lang="es-CL" sz="2400" i="1" dirty="0">
              <a:solidFill>
                <a:srgbClr val="FFFF00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03648" y="2356342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 smtClean="0">
                <a:solidFill>
                  <a:srgbClr val="FFFF00"/>
                </a:solidFill>
              </a:rPr>
              <a:t>- NACIONAL</a:t>
            </a:r>
            <a:r>
              <a:rPr lang="es-CL" sz="2400" dirty="0" smtClean="0">
                <a:solidFill>
                  <a:srgbClr val="FFFF00"/>
                </a:solidFill>
              </a:rPr>
              <a:t>			</a:t>
            </a:r>
            <a:r>
              <a:rPr lang="es-CL" sz="2400" i="1" dirty="0" smtClean="0">
                <a:solidFill>
                  <a:srgbClr val="FFFF00"/>
                </a:solidFill>
              </a:rPr>
              <a:t>CONTINENTAL</a:t>
            </a:r>
          </a:p>
          <a:p>
            <a:r>
              <a:rPr lang="es-CL" sz="2400" i="1" dirty="0">
                <a:solidFill>
                  <a:srgbClr val="FFFF00"/>
                </a:solidFill>
              </a:rPr>
              <a:t>	</a:t>
            </a:r>
            <a:r>
              <a:rPr lang="es-CL" sz="2400" i="1" dirty="0" smtClean="0">
                <a:solidFill>
                  <a:srgbClr val="FFFF00"/>
                </a:solidFill>
              </a:rPr>
              <a:t>			ANTARTICO</a:t>
            </a:r>
          </a:p>
          <a:p>
            <a:r>
              <a:rPr lang="es-CL" sz="2400" i="1" dirty="0">
                <a:solidFill>
                  <a:srgbClr val="FFFF00"/>
                </a:solidFill>
              </a:rPr>
              <a:t>	</a:t>
            </a:r>
            <a:r>
              <a:rPr lang="es-CL" sz="2400" i="1" dirty="0" smtClean="0">
                <a:solidFill>
                  <a:srgbClr val="FFFF00"/>
                </a:solidFill>
              </a:rPr>
              <a:t>			INSULAR</a:t>
            </a:r>
            <a:endParaRPr lang="es-CL" sz="2400" i="1" dirty="0">
              <a:solidFill>
                <a:srgbClr val="FFFF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403648" y="3933056"/>
            <a:ext cx="69847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 smtClean="0">
                <a:solidFill>
                  <a:srgbClr val="FFFF00"/>
                </a:solidFill>
              </a:rPr>
              <a:t>- INTERNACIONAL		</a:t>
            </a:r>
            <a:r>
              <a:rPr lang="es-CL" sz="2400" i="1" dirty="0" smtClean="0">
                <a:solidFill>
                  <a:srgbClr val="FFFF00"/>
                </a:solidFill>
              </a:rPr>
              <a:t>ARGENTINA</a:t>
            </a:r>
          </a:p>
          <a:p>
            <a:r>
              <a:rPr lang="es-CL" sz="2400" i="1" dirty="0">
                <a:solidFill>
                  <a:srgbClr val="FFFF00"/>
                </a:solidFill>
              </a:rPr>
              <a:t>	</a:t>
            </a:r>
            <a:r>
              <a:rPr lang="es-CL" sz="2400" i="1" dirty="0" smtClean="0">
                <a:solidFill>
                  <a:srgbClr val="FFFF00"/>
                </a:solidFill>
              </a:rPr>
              <a:t>			PERU</a:t>
            </a:r>
          </a:p>
          <a:p>
            <a:r>
              <a:rPr lang="es-CL" sz="2400" i="1" dirty="0">
                <a:solidFill>
                  <a:srgbClr val="FFFF00"/>
                </a:solidFill>
              </a:rPr>
              <a:t>	</a:t>
            </a:r>
            <a:r>
              <a:rPr lang="es-CL" sz="2400" i="1" dirty="0" smtClean="0">
                <a:solidFill>
                  <a:srgbClr val="FFFF00"/>
                </a:solidFill>
              </a:rPr>
              <a:t>			BOLIVIA</a:t>
            </a:r>
          </a:p>
          <a:p>
            <a:r>
              <a:rPr lang="es-CL" sz="2400" i="1" dirty="0">
                <a:solidFill>
                  <a:srgbClr val="FFFF00"/>
                </a:solidFill>
              </a:rPr>
              <a:t>	</a:t>
            </a:r>
            <a:r>
              <a:rPr lang="es-CL" sz="2400" i="1" dirty="0" smtClean="0">
                <a:solidFill>
                  <a:srgbClr val="FFFF00"/>
                </a:solidFill>
              </a:rPr>
              <a:t>			PARAGUAY</a:t>
            </a:r>
          </a:p>
          <a:p>
            <a:r>
              <a:rPr lang="es-CL" sz="2400" i="1" dirty="0"/>
              <a:t>	</a:t>
            </a:r>
            <a:r>
              <a:rPr lang="es-CL" sz="2400" i="1" dirty="0" smtClean="0"/>
              <a:t>			</a:t>
            </a:r>
            <a:r>
              <a:rPr lang="es-CL" sz="2400" i="1" dirty="0" smtClean="0">
                <a:solidFill>
                  <a:srgbClr val="FFFF00"/>
                </a:solidFill>
              </a:rPr>
              <a:t>ECUADOR</a:t>
            </a:r>
            <a:r>
              <a:rPr lang="es-CL" i="1" dirty="0" smtClean="0"/>
              <a:t>	</a:t>
            </a:r>
            <a:endParaRPr lang="es-CL" i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9259" name="Picture" r:id="rId4" imgW="632929" imgH="897664" progId="Word.Picture.8">
              <p:embed/>
            </p:oleObj>
          </a:graphicData>
        </a:graphic>
      </p:graphicFrame>
      <p:graphicFrame>
        <p:nvGraphicFramePr>
          <p:cNvPr id="6" name="5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9260" name="Picture" r:id="rId5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028495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6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971600" y="476672"/>
            <a:ext cx="75438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es-CL" sz="3100" b="1" dirty="0">
                <a:solidFill>
                  <a:srgbClr val="FFFF00"/>
                </a:solidFill>
              </a:rPr>
              <a:t/>
            </a:r>
            <a:br>
              <a:rPr lang="es-CL" sz="3100" b="1" dirty="0">
                <a:solidFill>
                  <a:srgbClr val="FFFF00"/>
                </a:solidFill>
              </a:rPr>
            </a:br>
            <a:r>
              <a:rPr lang="es-CL" sz="2700" b="1" dirty="0" smtClean="0">
                <a:solidFill>
                  <a:srgbClr val="FFFF00"/>
                </a:solidFill>
              </a:rPr>
              <a:t>III.- </a:t>
            </a:r>
            <a:r>
              <a:rPr lang="es-CL" sz="2700" b="1" u="sng" dirty="0" smtClean="0">
                <a:solidFill>
                  <a:srgbClr val="FFFF00"/>
                </a:solidFill>
              </a:rPr>
              <a:t>ACTIVIDADES Y PLANIFICACION</a:t>
            </a:r>
            <a:r>
              <a:rPr lang="es-CL" sz="1200" b="1" dirty="0">
                <a:solidFill>
                  <a:srgbClr val="FFFF00"/>
                </a:solidFill>
              </a:rPr>
              <a:t/>
            </a:r>
            <a:br>
              <a:rPr lang="es-CL" sz="1200" b="1" dirty="0">
                <a:solidFill>
                  <a:srgbClr val="FFFF00"/>
                </a:solidFill>
              </a:rPr>
            </a:br>
            <a:r>
              <a:rPr lang="es-CL" sz="1200" b="1" dirty="0">
                <a:solidFill>
                  <a:srgbClr val="FFFF00"/>
                </a:solidFill>
              </a:rPr>
              <a:t/>
            </a:r>
            <a:br>
              <a:rPr lang="es-CL" sz="1200" b="1" dirty="0">
                <a:solidFill>
                  <a:srgbClr val="FFFF00"/>
                </a:solidFill>
              </a:rPr>
            </a:br>
            <a:r>
              <a:rPr lang="es-CL" sz="2700" i="1" dirty="0" smtClean="0">
                <a:solidFill>
                  <a:srgbClr val="FFFF00"/>
                </a:solidFill>
              </a:rPr>
              <a:t>CERTIFICACION  ISO 9001:2008</a:t>
            </a:r>
            <a:endParaRPr lang="es-CL" sz="2700" i="1" dirty="0">
              <a:solidFill>
                <a:srgbClr val="FFFF00"/>
              </a:solidFill>
            </a:endParaRP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874974" y="2060848"/>
            <a:ext cx="7543800" cy="17206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s-ES" sz="2400" b="1" i="1" dirty="0">
                <a:solidFill>
                  <a:srgbClr val="FFFF00"/>
                </a:solidFill>
                <a:effectLst/>
              </a:rPr>
              <a:t>E</a:t>
            </a:r>
            <a:r>
              <a:rPr lang="es-ES" sz="2400" b="1" i="1" dirty="0" smtClean="0">
                <a:solidFill>
                  <a:srgbClr val="FFFF00"/>
                </a:solidFill>
                <a:effectLst/>
              </a:rPr>
              <a:t>l modelo ISO 9000 de gestión de calidad proporciona un marco útil para un sistema de calidad necesarias para garantizar el funcionamiento seguro para la navegación aérea.</a:t>
            </a:r>
            <a:endParaRPr lang="es-CL" sz="2400" b="1" i="1" dirty="0">
              <a:solidFill>
                <a:srgbClr val="FFFF00"/>
              </a:solidFill>
            </a:endParaRPr>
          </a:p>
        </p:txBody>
      </p:sp>
      <p:pic>
        <p:nvPicPr>
          <p:cNvPr id="9" name="8 Imagen" descr="Recorte de pantall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781450"/>
            <a:ext cx="1755676" cy="193185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2" name="1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10285" name="Picture" r:id="rId5" imgW="632929" imgH="897664" progId="Word.Picture.8">
              <p:embed/>
            </p:oleObj>
          </a:graphicData>
        </a:graphic>
      </p:graphicFrame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10286" name="Picture" r:id="rId6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7667428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7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404664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s-CL" sz="2400" b="1" dirty="0" smtClean="0">
                <a:solidFill>
                  <a:srgbClr val="FFFF00"/>
                </a:solidFill>
              </a:rPr>
              <a:t/>
            </a:r>
            <a:br>
              <a:rPr lang="es-CL" sz="2400" b="1" dirty="0" smtClean="0">
                <a:solidFill>
                  <a:srgbClr val="FFFF00"/>
                </a:solidFill>
              </a:rPr>
            </a:br>
            <a:r>
              <a:rPr lang="es-CL" sz="2400" b="1" dirty="0">
                <a:solidFill>
                  <a:srgbClr val="FFFF00"/>
                </a:solidFill>
              </a:rPr>
              <a:t> III.- </a:t>
            </a:r>
            <a:r>
              <a:rPr lang="es-CL" sz="2400" b="1" u="sng" dirty="0">
                <a:solidFill>
                  <a:srgbClr val="FFFF00"/>
                </a:solidFill>
              </a:rPr>
              <a:t>ACTIVIDADES Y </a:t>
            </a:r>
            <a:r>
              <a:rPr lang="es-CL" sz="2400" b="1" u="sng" dirty="0" smtClean="0">
                <a:solidFill>
                  <a:srgbClr val="FFFF00"/>
                </a:solidFill>
              </a:rPr>
              <a:t>PLANIFICACION</a:t>
            </a:r>
            <a:r>
              <a:rPr lang="es-CL" sz="1200" b="1" u="sng" dirty="0" smtClean="0">
                <a:solidFill>
                  <a:srgbClr val="FFFF00"/>
                </a:solidFill>
              </a:rPr>
              <a:t/>
            </a:r>
            <a:br>
              <a:rPr lang="es-CL" sz="1200" b="1" u="sng" dirty="0" smtClean="0">
                <a:solidFill>
                  <a:srgbClr val="FFFF00"/>
                </a:solidFill>
              </a:rPr>
            </a:br>
            <a:r>
              <a:rPr lang="es-CL" sz="1200" b="1" i="1" u="sng" dirty="0" smtClean="0">
                <a:solidFill>
                  <a:srgbClr val="FFFF00"/>
                </a:solidFill>
              </a:rPr>
              <a:t/>
            </a:r>
            <a:br>
              <a:rPr lang="es-CL" sz="1200" b="1" i="1" u="sng" dirty="0" smtClean="0">
                <a:solidFill>
                  <a:srgbClr val="FFFF00"/>
                </a:solidFill>
              </a:rPr>
            </a:br>
            <a:r>
              <a:rPr lang="es-CL" sz="2400" i="1" dirty="0">
                <a:solidFill>
                  <a:srgbClr val="FFFF00"/>
                </a:solidFill>
              </a:rPr>
              <a:t>ADQUISICION DE UNA NUEVA CONSOLA</a:t>
            </a:r>
          </a:p>
        </p:txBody>
      </p:sp>
      <p:pic>
        <p:nvPicPr>
          <p:cNvPr id="15366" name="Picture 6" descr="http://www.aerodata.de/typo3temp/pics/48f96c89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7243">
            <a:off x="4261565" y="2366747"/>
            <a:ext cx="4140089" cy="3105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http://www.aerodata.de/uploads/pics/pud_aerofis5_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3280">
            <a:off x="983282" y="2406721"/>
            <a:ext cx="4013298" cy="30099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airfield.com/airfield/images-site-layout/graphic-banner-main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458"/>
          <a:stretch/>
        </p:blipFill>
        <p:spPr bwMode="auto">
          <a:xfrm>
            <a:off x="2610660" y="2061548"/>
            <a:ext cx="4258920" cy="32552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11307" name="Picture" r:id="rId7" imgW="632929" imgH="897664" progId="Word.Picture.8">
              <p:embed/>
            </p:oleObj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11308" name="Picture" r:id="rId8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9006408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9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roust.gotdns.com/instructions/Manual_Files/images/image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17" y="1340768"/>
            <a:ext cx="7542851" cy="4962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834925" y="404664"/>
            <a:ext cx="7543800" cy="540893"/>
          </a:xfrm>
        </p:spPr>
        <p:txBody>
          <a:bodyPr/>
          <a:lstStyle/>
          <a:p>
            <a:pPr algn="ctr"/>
            <a:r>
              <a:rPr lang="es-CL" sz="2800" b="1" u="sng" dirty="0" smtClean="0">
                <a:solidFill>
                  <a:srgbClr val="FFFF00"/>
                </a:solidFill>
              </a:rPr>
              <a:t>CONCLUSIÓN</a:t>
            </a:r>
            <a:endParaRPr lang="es-CL" sz="2800" b="1" u="sng" dirty="0">
              <a:solidFill>
                <a:srgbClr val="FFFF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17649" y="2132856"/>
            <a:ext cx="7524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b="1" i="1" dirty="0" smtClean="0">
                <a:solidFill>
                  <a:srgbClr val="FFFF00"/>
                </a:solidFill>
              </a:rPr>
              <a:t>COMPROMISO PERMANENTE EN EL DESARROLLO  DE LA   </a:t>
            </a:r>
          </a:p>
          <a:p>
            <a:r>
              <a:rPr lang="es-CL" b="1" i="1" dirty="0" smtClean="0">
                <a:solidFill>
                  <a:srgbClr val="FFFF00"/>
                </a:solidFill>
              </a:rPr>
              <a:t>     ACTIVIDAD AEREA NACIONAL.</a:t>
            </a:r>
            <a:endParaRPr lang="es-CL" b="1" i="1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14736" y="4579387"/>
            <a:ext cx="7190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b="1" i="1" dirty="0" smtClean="0">
                <a:solidFill>
                  <a:srgbClr val="FFFF00"/>
                </a:solidFill>
              </a:rPr>
              <a:t>MANTENER ALTOS ESTANDARES DE SEGURIDAD        </a:t>
            </a:r>
          </a:p>
          <a:p>
            <a:r>
              <a:rPr lang="es-CL" b="1" i="1" dirty="0">
                <a:solidFill>
                  <a:srgbClr val="FFFF00"/>
                </a:solidFill>
              </a:rPr>
              <a:t> </a:t>
            </a:r>
            <a:r>
              <a:rPr lang="es-CL" b="1" i="1" dirty="0" smtClean="0">
                <a:solidFill>
                  <a:srgbClr val="FFFF00"/>
                </a:solidFill>
              </a:rPr>
              <a:t>    EN LAS OPERACIONES AEREAS.  </a:t>
            </a:r>
            <a:endParaRPr lang="es-CL" b="1" i="1" dirty="0">
              <a:solidFill>
                <a:srgbClr val="FFFF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17649" y="3392125"/>
            <a:ext cx="7187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b="1" i="1" dirty="0" smtClean="0">
                <a:solidFill>
                  <a:srgbClr val="FFFF00"/>
                </a:solidFill>
              </a:rPr>
              <a:t>PARCIPACION  INSTITUCIONAL EN EL AMBITO  </a:t>
            </a:r>
          </a:p>
          <a:p>
            <a:r>
              <a:rPr lang="es-CL" b="1" i="1" dirty="0">
                <a:solidFill>
                  <a:srgbClr val="FFFF00"/>
                </a:solidFill>
              </a:rPr>
              <a:t> </a:t>
            </a:r>
            <a:r>
              <a:rPr lang="es-CL" b="1" i="1" dirty="0" smtClean="0">
                <a:solidFill>
                  <a:srgbClr val="FFFF00"/>
                </a:solidFill>
              </a:rPr>
              <a:t>    INTERNACIONAL.</a:t>
            </a:r>
            <a:endParaRPr lang="es-CL" b="1" i="1" dirty="0">
              <a:solidFill>
                <a:srgbClr val="FFFF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317945" y="652534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www.dgac.cl</a:t>
            </a:r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2" name="1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51794157"/>
              </p:ext>
            </p:extLst>
          </p:nvPr>
        </p:nvGraphicFramePr>
        <p:xfrm>
          <a:off x="220663" y="115888"/>
          <a:ext cx="504825" cy="720725"/>
        </p:xfrm>
        <a:graphic>
          <a:graphicData uri="http://schemas.openxmlformats.org/presentationml/2006/ole">
            <p:oleObj spid="_x0000_s13359" name="Picture" r:id="rId5" imgW="632929" imgH="897664" progId="Word.Picture.8">
              <p:embed/>
            </p:oleObj>
          </a:graphicData>
        </a:graphic>
      </p:graphicFrame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32721568"/>
              </p:ext>
            </p:extLst>
          </p:nvPr>
        </p:nvGraphicFramePr>
        <p:xfrm>
          <a:off x="8196263" y="188913"/>
          <a:ext cx="768350" cy="576262"/>
        </p:xfrm>
        <a:graphic>
          <a:graphicData uri="http://schemas.openxmlformats.org/presentationml/2006/ole">
            <p:oleObj spid="_x0000_s13360" name="Picture" r:id="rId6" imgW="5390388" imgH="2970276" progId="Word.Picture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292115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7" name="wind.wav"/>
          </p:stSnd>
        </p:sndAc>
      </p:transition>
    </mc:Choice>
    <mc:Fallback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1760" y="2852936"/>
            <a:ext cx="4392488" cy="1143000"/>
          </a:xfrm>
        </p:spPr>
        <p:txBody>
          <a:bodyPr/>
          <a:lstStyle/>
          <a:p>
            <a:r>
              <a:rPr lang="es-CL" b="1" i="1" dirty="0" smtClean="0">
                <a:solidFill>
                  <a:srgbClr val="FFFF00"/>
                </a:solidFill>
              </a:rPr>
              <a:t>Gracias!</a:t>
            </a:r>
            <a:endParaRPr lang="es-CL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38365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  <p:sndAc>
          <p:stSnd>
            <p:snd r:embed="rId3" name="wind.wav"/>
          </p:stSnd>
        </p:sndAc>
      </p:transition>
    </mc:Choice>
    <mc:Fallback>
      <p:transition spd="slow">
        <p:fade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1241</TotalTime>
  <Words>218</Words>
  <Application>Microsoft Office PowerPoint</Application>
  <PresentationFormat>Presentación en pantalla (4:3)</PresentationFormat>
  <Paragraphs>96</Paragraphs>
  <Slides>12</Slides>
  <Notes>3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Picture</vt:lpstr>
      <vt:lpstr>Diapositiva 1</vt:lpstr>
      <vt:lpstr>CONTENIDO</vt:lpstr>
      <vt:lpstr>Diapositiva 3</vt:lpstr>
      <vt:lpstr> I- INTRODUCCIÓN  AEROPUERTO INTERNACIONAL AMB SANTIAGO - CHILE</vt:lpstr>
      <vt:lpstr>II- ESTADO ACTUAL  INSPECCIÓN DE RADIOAYUDAS</vt:lpstr>
      <vt:lpstr> II- ESTADO ACTUAL  INSPECCION DE AERÓDROMO Y AYUDAS VISUALES </vt:lpstr>
      <vt:lpstr>  II- ESTADO ACTUAL  PROCEDIMIENTOS RNAV (RNP AR) </vt:lpstr>
      <vt:lpstr> II- ESTADO ACTUAL  ALCANCE DEL SIEV</vt:lpstr>
      <vt:lpstr> III.- ACTIVIDADES Y PLANIFICACION  CERTIFICACION  ISO 9001:2008</vt:lpstr>
      <vt:lpstr>  III.- ACTIVIDADES Y PLANIFICACION  ADQUISICION DE UNA NUEVA CONSOLA</vt:lpstr>
      <vt:lpstr>CONCLUSIÓN</vt:lpstr>
      <vt:lpstr>Gracias!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Amador</dc:creator>
  <cp:lastModifiedBy>Luis Rossi</cp:lastModifiedBy>
  <cp:revision>107</cp:revision>
  <dcterms:created xsi:type="dcterms:W3CDTF">2011-11-08T12:10:28Z</dcterms:created>
  <dcterms:modified xsi:type="dcterms:W3CDTF">2011-11-17T11:43:58Z</dcterms:modified>
</cp:coreProperties>
</file>