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67" r:id="rId2"/>
    <p:sldId id="285" r:id="rId3"/>
    <p:sldId id="279" r:id="rId4"/>
    <p:sldId id="280" r:id="rId5"/>
    <p:sldId id="286" r:id="rId6"/>
    <p:sldId id="281" r:id="rId7"/>
    <p:sldId id="282" r:id="rId8"/>
    <p:sldId id="283" r:id="rId9"/>
    <p:sldId id="261" r:id="rId10"/>
    <p:sldId id="266" r:id="rId11"/>
    <p:sldId id="262" r:id="rId12"/>
    <p:sldId id="263" r:id="rId13"/>
    <p:sldId id="284" r:id="rId14"/>
    <p:sldId id="276" r:id="rId15"/>
    <p:sldId id="277" r:id="rId16"/>
    <p:sldId id="278" r:id="rId17"/>
    <p:sldId id="265" r:id="rId1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38" autoAdjust="0"/>
  </p:normalViewPr>
  <p:slideViewPr>
    <p:cSldViewPr>
      <p:cViewPr>
        <p:scale>
          <a:sx n="66" d="100"/>
          <a:sy n="66" d="100"/>
        </p:scale>
        <p:origin x="-888"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3B1705EF-B3BD-4836-BEEA-14F853751DE0}" type="datetimeFigureOut">
              <a:rPr lang="es-AR"/>
              <a:pPr>
                <a:defRPr/>
              </a:pPr>
              <a:t>20/11/2011</a:t>
            </a:fld>
            <a:endParaRPr lang="es-A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304D47E4-541E-40C7-8950-BFDC3E4A3732}"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4" name="29 Marcador de fecha"/>
          <p:cNvSpPr>
            <a:spLocks noGrp="1"/>
          </p:cNvSpPr>
          <p:nvPr>
            <p:ph type="dt" sz="half" idx="10"/>
          </p:nvPr>
        </p:nvSpPr>
        <p:spPr/>
        <p:txBody>
          <a:bodyPr/>
          <a:lstStyle>
            <a:lvl1pPr>
              <a:defRPr/>
            </a:lvl1pPr>
          </a:lstStyle>
          <a:p>
            <a:pPr>
              <a:defRPr/>
            </a:pPr>
            <a:endParaRPr lang="es-ES"/>
          </a:p>
        </p:txBody>
      </p:sp>
      <p:sp>
        <p:nvSpPr>
          <p:cNvPr id="5" name="18 Marcador de pie de página"/>
          <p:cNvSpPr>
            <a:spLocks noGrp="1"/>
          </p:cNvSpPr>
          <p:nvPr>
            <p:ph type="ftr" sz="quarter" idx="11"/>
          </p:nvPr>
        </p:nvSpPr>
        <p:spPr/>
        <p:txBody>
          <a:bodyPr/>
          <a:lstStyle>
            <a:lvl1pPr>
              <a:defRPr/>
            </a:lvl1pPr>
          </a:lstStyle>
          <a:p>
            <a:pPr>
              <a:defRPr/>
            </a:pPr>
            <a:endParaRPr lang="es-ES"/>
          </a:p>
        </p:txBody>
      </p:sp>
      <p:sp>
        <p:nvSpPr>
          <p:cNvPr id="6" name="26 Marcador de número de diapositiva"/>
          <p:cNvSpPr>
            <a:spLocks noGrp="1"/>
          </p:cNvSpPr>
          <p:nvPr>
            <p:ph type="sldNum" sz="quarter" idx="12"/>
          </p:nvPr>
        </p:nvSpPr>
        <p:spPr/>
        <p:txBody>
          <a:bodyPr/>
          <a:lstStyle>
            <a:lvl1pPr>
              <a:defRPr/>
            </a:lvl1pPr>
          </a:lstStyle>
          <a:p>
            <a:pPr>
              <a:defRPr/>
            </a:pPr>
            <a:fld id="{4D191D93-674C-4AD8-ACC3-51F1E989B22D}"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0989FEE2-E348-472C-9CD8-99384403936D}"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814F8BE-C308-470C-8631-4B19CE240DAC}" type="slidenum">
              <a:rPr lang="es-ES"/>
              <a:pPr>
                <a:defRPr/>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CCE865D8-C8CE-4E69-951B-1B7B0AD62CE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9 Marcador de fecha"/>
          <p:cNvSpPr>
            <a:spLocks noGrp="1"/>
          </p:cNvSpPr>
          <p:nvPr>
            <p:ph type="dt" sz="half" idx="10"/>
          </p:nvPr>
        </p:nvSpPr>
        <p:spPr/>
        <p:txBody>
          <a:bodyPr/>
          <a:lstStyle>
            <a:lvl1pPr>
              <a:defRPr/>
            </a:lvl1pPr>
          </a:lstStyle>
          <a:p>
            <a:pPr>
              <a:defRPr/>
            </a:pPr>
            <a:endParaRPr lang="es-ES"/>
          </a:p>
        </p:txBody>
      </p:sp>
      <p:sp>
        <p:nvSpPr>
          <p:cNvPr id="8" name="21 Marcador de pie de página"/>
          <p:cNvSpPr>
            <a:spLocks noGrp="1"/>
          </p:cNvSpPr>
          <p:nvPr>
            <p:ph type="ftr" sz="quarter" idx="11"/>
          </p:nvPr>
        </p:nvSpPr>
        <p:spPr/>
        <p:txBody>
          <a:bodyPr/>
          <a:lstStyle>
            <a:lvl1pPr>
              <a:defRPr/>
            </a:lvl1pPr>
          </a:lstStyle>
          <a:p>
            <a:pPr>
              <a:defRPr/>
            </a:pPr>
            <a:endParaRPr lang="es-ES"/>
          </a:p>
        </p:txBody>
      </p:sp>
      <p:sp>
        <p:nvSpPr>
          <p:cNvPr id="9" name="17 Marcador de número de diapositiva"/>
          <p:cNvSpPr>
            <a:spLocks noGrp="1"/>
          </p:cNvSpPr>
          <p:nvPr>
            <p:ph type="sldNum" sz="quarter" idx="12"/>
          </p:nvPr>
        </p:nvSpPr>
        <p:spPr/>
        <p:txBody>
          <a:bodyPr/>
          <a:lstStyle>
            <a:lvl1pPr>
              <a:defRPr/>
            </a:lvl1pPr>
          </a:lstStyle>
          <a:p>
            <a:pPr>
              <a:defRPr/>
            </a:pPr>
            <a:fld id="{6F0BCF0B-121A-4F99-971E-35737D385665}"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endParaRPr lang="es-ES"/>
          </a:p>
        </p:txBody>
      </p:sp>
      <p:sp>
        <p:nvSpPr>
          <p:cNvPr id="4" name="21 Marcador de pie de página"/>
          <p:cNvSpPr>
            <a:spLocks noGrp="1"/>
          </p:cNvSpPr>
          <p:nvPr>
            <p:ph type="ftr" sz="quarter" idx="11"/>
          </p:nvPr>
        </p:nvSpPr>
        <p:spPr/>
        <p:txBody>
          <a:bodyPr/>
          <a:lstStyle>
            <a:lvl1pPr>
              <a:defRPr/>
            </a:lvl1pPr>
          </a:lstStyle>
          <a:p>
            <a:pPr>
              <a:defRPr/>
            </a:pPr>
            <a:endParaRPr lang="es-ES"/>
          </a:p>
        </p:txBody>
      </p:sp>
      <p:sp>
        <p:nvSpPr>
          <p:cNvPr id="5" name="17 Marcador de número de diapositiva"/>
          <p:cNvSpPr>
            <a:spLocks noGrp="1"/>
          </p:cNvSpPr>
          <p:nvPr>
            <p:ph type="sldNum" sz="quarter" idx="12"/>
          </p:nvPr>
        </p:nvSpPr>
        <p:spPr/>
        <p:txBody>
          <a:bodyPr/>
          <a:lstStyle>
            <a:lvl1pPr>
              <a:defRPr/>
            </a:lvl1pPr>
          </a:lstStyle>
          <a:p>
            <a:pPr>
              <a:defRPr/>
            </a:pPr>
            <a:fld id="{7AABBEDF-D5AD-48AB-A4DC-27AA23CA9BF7}"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endParaRPr lang="es-ES"/>
          </a:p>
        </p:txBody>
      </p:sp>
      <p:sp>
        <p:nvSpPr>
          <p:cNvPr id="3" name="21 Marcador de pie de página"/>
          <p:cNvSpPr>
            <a:spLocks noGrp="1"/>
          </p:cNvSpPr>
          <p:nvPr>
            <p:ph type="ftr" sz="quarter" idx="11"/>
          </p:nvPr>
        </p:nvSpPr>
        <p:spPr/>
        <p:txBody>
          <a:bodyPr/>
          <a:lstStyle>
            <a:lvl1pPr>
              <a:defRPr/>
            </a:lvl1pPr>
          </a:lstStyle>
          <a:p>
            <a:pPr>
              <a:defRPr/>
            </a:pPr>
            <a:endParaRPr lang="es-ES"/>
          </a:p>
        </p:txBody>
      </p:sp>
      <p:sp>
        <p:nvSpPr>
          <p:cNvPr id="4" name="17 Marcador de número de diapositiva"/>
          <p:cNvSpPr>
            <a:spLocks noGrp="1"/>
          </p:cNvSpPr>
          <p:nvPr>
            <p:ph type="sldNum" sz="quarter" idx="12"/>
          </p:nvPr>
        </p:nvSpPr>
        <p:spPr/>
        <p:txBody>
          <a:bodyPr/>
          <a:lstStyle>
            <a:lvl1pPr>
              <a:defRPr/>
            </a:lvl1pPr>
          </a:lstStyle>
          <a:p>
            <a:pPr>
              <a:defRPr/>
            </a:pPr>
            <a:fld id="{3D01C051-E747-4748-BFA5-5EC136C6C8A3}"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endParaRPr lang="es-ES"/>
          </a:p>
        </p:txBody>
      </p:sp>
      <p:sp>
        <p:nvSpPr>
          <p:cNvPr id="6" name="21 Marcador de pie de página"/>
          <p:cNvSpPr>
            <a:spLocks noGrp="1"/>
          </p:cNvSpPr>
          <p:nvPr>
            <p:ph type="ftr" sz="quarter" idx="11"/>
          </p:nvPr>
        </p:nvSpPr>
        <p:spPr/>
        <p:txBody>
          <a:bodyPr/>
          <a:lstStyle>
            <a:lvl1pPr>
              <a:defRPr/>
            </a:lvl1pPr>
          </a:lstStyle>
          <a:p>
            <a:pPr>
              <a:defRPr/>
            </a:pP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3330EDF3-7436-4159-9BCA-C9E89478653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8 Recortar y redondear rectángulo de esquina sencilla"/>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11 Triángulo rectángulo"/>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2" name="1 Título"/>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s-ES" smtClean="0"/>
              <a:t>Haga clic para modificar el estilo de título del patrón</a:t>
            </a:r>
            <a:endParaRPr lang="en-US"/>
          </a:p>
        </p:txBody>
      </p:sp>
      <p:sp>
        <p:nvSpPr>
          <p:cNvPr id="4" name="3 Marcador de texto"/>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9" name="4 Marcador de fecha"/>
          <p:cNvSpPr>
            <a:spLocks noGrp="1"/>
          </p:cNvSpPr>
          <p:nvPr>
            <p:ph type="dt" sz="half" idx="10"/>
          </p:nvPr>
        </p:nvSpPr>
        <p:spPr/>
        <p:txBody>
          <a:bodyPr/>
          <a:lstStyle>
            <a:lvl1pPr>
              <a:defRPr/>
            </a:lvl1pPr>
          </a:lstStyle>
          <a:p>
            <a:pPr>
              <a:defRPr/>
            </a:pPr>
            <a:endParaRPr lang="es-ES"/>
          </a:p>
        </p:txBody>
      </p:sp>
      <p:sp>
        <p:nvSpPr>
          <p:cNvPr id="10" name="5 Marcador de pie de página"/>
          <p:cNvSpPr>
            <a:spLocks noGrp="1"/>
          </p:cNvSpPr>
          <p:nvPr>
            <p:ph type="ftr" sz="quarter" idx="11"/>
          </p:nvPr>
        </p:nvSpPr>
        <p:spPr/>
        <p:txBody>
          <a:bodyPr/>
          <a:lstStyle>
            <a:lvl1pPr>
              <a:defRPr/>
            </a:lvl1pPr>
          </a:lstStyle>
          <a:p>
            <a:pPr>
              <a:defRPr/>
            </a:pPr>
            <a:endParaRPr lang="es-ES"/>
          </a:p>
        </p:txBody>
      </p:sp>
      <p:sp>
        <p:nvSpPr>
          <p:cNvPr id="11" name="6 Marcador de número de diapositiva"/>
          <p:cNvSpPr>
            <a:spLocks noGrp="1"/>
          </p:cNvSpPr>
          <p:nvPr>
            <p:ph type="sldNum" sz="quarter" idx="12"/>
          </p:nvPr>
        </p:nvSpPr>
        <p:spPr>
          <a:xfrm>
            <a:off x="8077200" y="6356350"/>
            <a:ext cx="609600" cy="365125"/>
          </a:xfrm>
        </p:spPr>
        <p:txBody>
          <a:bodyPr/>
          <a:lstStyle>
            <a:lvl1pPr>
              <a:defRPr/>
            </a:lvl1pPr>
          </a:lstStyle>
          <a:p>
            <a:pPr>
              <a:defRPr/>
            </a:pPr>
            <a:fld id="{7E40256B-86DA-42C4-BDF9-62F7720B70EF}"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557E790C-972F-4CD0-BEDE-4EFB75CAFA77}"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endParaRPr lang="es-ES"/>
          </a:p>
        </p:txBody>
      </p:sp>
      <p:sp>
        <p:nvSpPr>
          <p:cNvPr id="5" name="21 Marcador de pie de página"/>
          <p:cNvSpPr>
            <a:spLocks noGrp="1"/>
          </p:cNvSpPr>
          <p:nvPr>
            <p:ph type="ftr" sz="quarter" idx="11"/>
          </p:nvPr>
        </p:nvSpPr>
        <p:spPr/>
        <p:txBody>
          <a:bodyPr/>
          <a:lstStyle>
            <a:lvl1pPr>
              <a:defRPr/>
            </a:lvl1pPr>
          </a:lstStyle>
          <a:p>
            <a:pPr>
              <a:defRPr/>
            </a:pP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614A0F27-ACF4-4085-95BD-7121379653AB}"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7 Forma libre"/>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1028" name="8 Marcador de título"/>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29" name="29 Marcador de texto"/>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cs typeface="+mn-cs"/>
              </a:defRPr>
            </a:lvl1pPr>
          </a:lstStyle>
          <a:p>
            <a:pPr>
              <a:defRPr/>
            </a:pPr>
            <a:endParaRPr lang="es-ES"/>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cs typeface="+mn-cs"/>
              </a:defRPr>
            </a:lvl1pPr>
          </a:lstStyle>
          <a:p>
            <a:pPr>
              <a:defRPr/>
            </a:pPr>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cs typeface="+mn-cs"/>
              </a:defRPr>
            </a:lvl1pPr>
          </a:lstStyle>
          <a:p>
            <a:pPr>
              <a:defRPr/>
            </a:pPr>
            <a:fld id="{A4D134C0-A08C-4688-A5CC-D536CA18CDD0}" type="slidenum">
              <a:rPr lang="es-ES"/>
              <a:pPr>
                <a:defRPr/>
              </a:pPr>
              <a:t>‹Nº›</a:t>
            </a:fld>
            <a:endParaRPr lang="es-ES"/>
          </a:p>
        </p:txBody>
      </p:sp>
      <p:grpSp>
        <p:nvGrpSpPr>
          <p:cNvPr id="1033" name="1 Grupo"/>
          <p:cNvGrpSpPr>
            <a:grpSpLocks/>
          </p:cNvGrpSpPr>
          <p:nvPr/>
        </p:nvGrpSpPr>
        <p:grpSpPr bwMode="auto">
          <a:xfrm>
            <a:off x="-19050" y="203200"/>
            <a:ext cx="9180513" cy="647700"/>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cs typeface="+mn-cs"/>
              </a:endParaRPr>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cs typeface="+mn-cs"/>
              </a:endParaRPr>
            </a:p>
          </p:txBody>
        </p:sp>
      </p:grpSp>
    </p:spTree>
  </p:cSld>
  <p:clrMap bg1="lt1" tx1="dk1" bg2="lt2" tx2="dk2" accent1="accent1" accent2="accent2" accent3="accent3" accent4="accent4" accent5="accent5" accent6="accent6" hlink="hlink" folHlink="folHlink"/>
  <p:sldLayoutIdLst>
    <p:sldLayoutId id="2147483684" r:id="rId1"/>
    <p:sldLayoutId id="2147483676" r:id="rId2"/>
    <p:sldLayoutId id="2147483685" r:id="rId3"/>
    <p:sldLayoutId id="2147483677" r:id="rId4"/>
    <p:sldLayoutId id="2147483678" r:id="rId5"/>
    <p:sldLayoutId id="2147483679" r:id="rId6"/>
    <p:sldLayoutId id="2147483680" r:id="rId7"/>
    <p:sldLayoutId id="2147483681" r:id="rId8"/>
    <p:sldLayoutId id="2147483686" r:id="rId9"/>
    <p:sldLayoutId id="2147483682" r:id="rId10"/>
    <p:sldLayoutId id="2147483683"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wm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539750" y="1019175"/>
            <a:ext cx="8135938" cy="3168650"/>
          </a:xfrm>
          <a:prstGeom prst="rect">
            <a:avLst/>
          </a:prstGeom>
          <a:noFill/>
        </p:spPr>
        <p:txBody>
          <a:bodyPr>
            <a:spAutoFit/>
          </a:bodyPr>
          <a:lstStyle/>
          <a:p>
            <a:pPr>
              <a:defRPr/>
            </a:pPr>
            <a:endParaRPr lang="en-US" sz="3200" b="1" dirty="0">
              <a:solidFill>
                <a:schemeClr val="bg2">
                  <a:lumMod val="75000"/>
                </a:schemeClr>
              </a:solidFill>
              <a:cs typeface="+mn-cs"/>
            </a:endParaRPr>
          </a:p>
          <a:p>
            <a:pPr>
              <a:defRPr/>
            </a:pPr>
            <a:endParaRPr lang="en-US" sz="3200" b="1" dirty="0">
              <a:solidFill>
                <a:schemeClr val="bg2">
                  <a:lumMod val="75000"/>
                </a:schemeClr>
              </a:solidFill>
              <a:cs typeface="+mn-cs"/>
            </a:endParaRPr>
          </a:p>
          <a:p>
            <a:pPr algn="ctr">
              <a:defRPr/>
            </a:pPr>
            <a:r>
              <a:rPr lang="es-AR" sz="3200" dirty="0">
                <a:solidFill>
                  <a:schemeClr val="bg2">
                    <a:lumMod val="25000"/>
                  </a:schemeClr>
                </a:solidFill>
                <a:cs typeface="+mn-cs"/>
              </a:rPr>
              <a:t>“</a:t>
            </a:r>
            <a:r>
              <a:rPr lang="es-AR" sz="3400" dirty="0">
                <a:solidFill>
                  <a:schemeClr val="bg2">
                    <a:lumMod val="25000"/>
                  </a:schemeClr>
                </a:solidFill>
                <a:cs typeface="+mn-cs"/>
              </a:rPr>
              <a:t>Situación actual y prevista de los sistemas de navegación convencional y satelitales en</a:t>
            </a:r>
          </a:p>
          <a:p>
            <a:pPr algn="ctr">
              <a:defRPr/>
            </a:pPr>
            <a:r>
              <a:rPr lang="es-AR" sz="3400" dirty="0">
                <a:solidFill>
                  <a:schemeClr val="bg2">
                    <a:lumMod val="25000"/>
                  </a:schemeClr>
                </a:solidFill>
                <a:cs typeface="+mn-cs"/>
              </a:rPr>
              <a:t>apoyo de la PBN en Argentina</a:t>
            </a:r>
            <a:r>
              <a:rPr lang="es-AR" sz="3200" dirty="0">
                <a:solidFill>
                  <a:schemeClr val="bg2">
                    <a:lumMod val="25000"/>
                  </a:schemeClr>
                </a:solidFill>
                <a:cs typeface="+mn-cs"/>
              </a:rPr>
              <a:t>”</a:t>
            </a:r>
            <a:endParaRPr lang="en-US" sz="3200" b="1" dirty="0">
              <a:solidFill>
                <a:schemeClr val="bg2">
                  <a:lumMod val="25000"/>
                </a:schemeClr>
              </a:solidFill>
              <a:cs typeface="+mn-cs"/>
            </a:endParaRPr>
          </a:p>
        </p:txBody>
      </p:sp>
      <p:pic>
        <p:nvPicPr>
          <p:cNvPr id="14338" name="9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12" name="11 CuadroTexto"/>
          <p:cNvSpPr txBox="1"/>
          <p:nvPr/>
        </p:nvSpPr>
        <p:spPr>
          <a:xfrm>
            <a:off x="1115616" y="4869160"/>
            <a:ext cx="6840760" cy="400110"/>
          </a:xfrm>
          <a:prstGeom prst="rect">
            <a:avLst/>
          </a:prstGeom>
          <a:noFill/>
        </p:spPr>
        <p:txBody>
          <a:bodyPr>
            <a:spAutoFit/>
          </a:bodyPr>
          <a:lstStyle/>
          <a:p>
            <a:pPr algn="ctr">
              <a:defRPr/>
            </a:pPr>
            <a:r>
              <a:rPr lang="es-AR" sz="2000" dirty="0">
                <a:ln>
                  <a:solidFill>
                    <a:schemeClr val="accent1">
                      <a:lumMod val="60000"/>
                      <a:lumOff val="40000"/>
                    </a:schemeClr>
                  </a:solidFill>
                </a:ln>
                <a:solidFill>
                  <a:srgbClr val="6600FF"/>
                </a:solidFill>
                <a:cs typeface="+mn-cs"/>
              </a:rPr>
              <a:t>Ricardo </a:t>
            </a:r>
            <a:r>
              <a:rPr lang="es-AR" sz="2000" dirty="0" err="1">
                <a:ln>
                  <a:solidFill>
                    <a:schemeClr val="accent1">
                      <a:lumMod val="60000"/>
                      <a:lumOff val="40000"/>
                    </a:schemeClr>
                  </a:solidFill>
                </a:ln>
                <a:solidFill>
                  <a:srgbClr val="6600FF"/>
                </a:solidFill>
                <a:cs typeface="+mn-cs"/>
              </a:rPr>
              <a:t>Abregú</a:t>
            </a:r>
            <a:r>
              <a:rPr lang="es-AR" sz="2000" dirty="0">
                <a:ln>
                  <a:solidFill>
                    <a:schemeClr val="accent1">
                      <a:lumMod val="60000"/>
                      <a:lumOff val="40000"/>
                    </a:schemeClr>
                  </a:solidFill>
                </a:ln>
                <a:solidFill>
                  <a:srgbClr val="6600FF"/>
                </a:solidFill>
                <a:cs typeface="+mn-cs"/>
              </a:rPr>
              <a:t> - Ana Carolina </a:t>
            </a:r>
            <a:r>
              <a:rPr lang="es-AR" sz="2000" dirty="0" err="1">
                <a:ln>
                  <a:solidFill>
                    <a:schemeClr val="accent1">
                      <a:lumMod val="60000"/>
                      <a:lumOff val="40000"/>
                    </a:schemeClr>
                  </a:solidFill>
                </a:ln>
                <a:solidFill>
                  <a:srgbClr val="6600FF"/>
                </a:solidFill>
                <a:cs typeface="+mn-cs"/>
              </a:rPr>
              <a:t>Toloza</a:t>
            </a:r>
            <a:r>
              <a:rPr lang="es-AR" sz="2000" dirty="0">
                <a:ln>
                  <a:solidFill>
                    <a:schemeClr val="accent1">
                      <a:lumMod val="60000"/>
                      <a:lumOff val="40000"/>
                    </a:schemeClr>
                  </a:solidFill>
                </a:ln>
                <a:solidFill>
                  <a:srgbClr val="6600FF"/>
                </a:solidFill>
                <a:cs typeface="+mn-cs"/>
              </a:rPr>
              <a:t> - Ariel Mandrile</a:t>
            </a:r>
            <a:endParaRPr lang="es-AR" sz="2000" dirty="0">
              <a:solidFill>
                <a:srgbClr val="6600FF"/>
              </a:solidFill>
              <a:cs typeface="+mn-cs"/>
            </a:endParaRPr>
          </a:p>
        </p:txBody>
      </p:sp>
      <p:sp>
        <p:nvSpPr>
          <p:cNvPr id="13" name="12 Rectángulo"/>
          <p:cNvSpPr/>
          <p:nvPr/>
        </p:nvSpPr>
        <p:spPr>
          <a:xfrm>
            <a:off x="827584" y="5517232"/>
            <a:ext cx="7290116" cy="646331"/>
          </a:xfrm>
          <a:prstGeom prst="rect">
            <a:avLst/>
          </a:prstGeom>
          <a:noFill/>
          <a:ln>
            <a:solidFill>
              <a:schemeClr val="tx2">
                <a:lumMod val="50000"/>
              </a:schemeClr>
            </a:solidFill>
          </a:ln>
        </p:spPr>
        <p:txBody>
          <a:bodyPr>
            <a:spAutoFit/>
          </a:bodyPr>
          <a:lstStyle/>
          <a:p>
            <a:pPr algn="ctr">
              <a:defRPr/>
            </a:pPr>
            <a:r>
              <a:rPr lang="es-ES" b="1" dirty="0">
                <a:ln w="12700">
                  <a:solidFill>
                    <a:schemeClr val="accent3">
                      <a:lumMod val="60000"/>
                      <a:lumOff val="40000"/>
                    </a:schemeClr>
                  </a:solidFill>
                  <a:prstDash val="solid"/>
                </a:ln>
                <a:effectLst>
                  <a:outerShdw blurRad="41275" dist="20320" dir="1800000" algn="tl" rotWithShape="0">
                    <a:srgbClr val="000000">
                      <a:alpha val="40000"/>
                    </a:srgbClr>
                  </a:outerShdw>
                </a:effectLst>
                <a:cs typeface="+mn-cs"/>
              </a:rPr>
              <a:t>Seminario sobre ensayo en Vuelo y en Tierra de Sistemas</a:t>
            </a:r>
          </a:p>
          <a:p>
            <a:pPr algn="ctr">
              <a:defRPr/>
            </a:pPr>
            <a:r>
              <a:rPr lang="es-ES" b="1" dirty="0">
                <a:ln w="12700">
                  <a:solidFill>
                    <a:schemeClr val="accent3">
                      <a:lumMod val="60000"/>
                      <a:lumOff val="40000"/>
                    </a:schemeClr>
                  </a:solidFill>
                  <a:prstDash val="solid"/>
                </a:ln>
                <a:effectLst>
                  <a:outerShdw blurRad="41275" dist="20320" dir="1800000" algn="tl" rotWithShape="0">
                    <a:srgbClr val="000000">
                      <a:alpha val="40000"/>
                    </a:srgbClr>
                  </a:outerShdw>
                </a:effectLst>
                <a:cs typeface="+mn-cs"/>
              </a:rPr>
              <a:t> de Navegación y Vigilancia</a:t>
            </a:r>
          </a:p>
        </p:txBody>
      </p:sp>
      <p:sp>
        <p:nvSpPr>
          <p:cNvPr id="14" name="13 CuadroTexto"/>
          <p:cNvSpPr txBox="1"/>
          <p:nvPr/>
        </p:nvSpPr>
        <p:spPr>
          <a:xfrm>
            <a:off x="1835150" y="6308725"/>
            <a:ext cx="5257800" cy="369888"/>
          </a:xfrm>
          <a:prstGeom prst="rect">
            <a:avLst/>
          </a:prstGeom>
          <a:noFill/>
        </p:spPr>
        <p:txBody>
          <a:bodyPr>
            <a:spAutoFit/>
          </a:bodyPr>
          <a:lstStyle/>
          <a:p>
            <a:pPr>
              <a:defRPr/>
            </a:pPr>
            <a:r>
              <a:rPr lang="es-AR" dirty="0">
                <a:solidFill>
                  <a:schemeClr val="bg2">
                    <a:lumMod val="75000"/>
                  </a:schemeClr>
                </a:solidFill>
                <a:cs typeface="+mn-cs"/>
              </a:rPr>
              <a:t>Sao </a:t>
            </a:r>
            <a:r>
              <a:rPr lang="es-AR" dirty="0" err="1">
                <a:solidFill>
                  <a:schemeClr val="bg2">
                    <a:lumMod val="75000"/>
                  </a:schemeClr>
                </a:solidFill>
                <a:cs typeface="+mn-cs"/>
              </a:rPr>
              <a:t>Jose</a:t>
            </a:r>
            <a:r>
              <a:rPr lang="es-AR" dirty="0">
                <a:solidFill>
                  <a:schemeClr val="bg2">
                    <a:lumMod val="75000"/>
                  </a:schemeClr>
                </a:solidFill>
                <a:cs typeface="+mn-cs"/>
              </a:rPr>
              <a:t> dos Campos, Brasil - noviembre 2011</a:t>
            </a:r>
            <a:endParaRPr lang="es-AR" dirty="0">
              <a:solidFill>
                <a:schemeClr val="bg2">
                  <a:lumMod val="75000"/>
                </a:schemeClr>
              </a:solidFill>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4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32773" name="5 Rectángulo"/>
          <p:cNvSpPr>
            <a:spLocks noChangeArrowheads="1"/>
          </p:cNvSpPr>
          <p:nvPr/>
        </p:nvSpPr>
        <p:spPr bwMode="auto">
          <a:xfrm>
            <a:off x="395288" y="1635125"/>
            <a:ext cx="8750300" cy="4760913"/>
          </a:xfrm>
          <a:prstGeom prst="rect">
            <a:avLst/>
          </a:prstGeom>
          <a:noFill/>
          <a:ln w="9525">
            <a:noFill/>
            <a:miter lim="800000"/>
            <a:headEnd/>
            <a:tailEnd/>
          </a:ln>
        </p:spPr>
        <p:txBody>
          <a:bodyPr>
            <a:spAutoFit/>
          </a:bodyPr>
          <a:lstStyle/>
          <a:p>
            <a:pPr algn="ctr"/>
            <a:r>
              <a:rPr lang="es-ES" b="1">
                <a:cs typeface="Times New Roman" pitchFamily="18" charset="0"/>
              </a:rPr>
              <a:t>RED DE RADIOAYUDAS A LA NAVEGACIÓN AÉREA PARA APOYO DE OPERACIONES PBN</a:t>
            </a:r>
            <a:endParaRPr lang="es-AR"/>
          </a:p>
          <a:p>
            <a:pPr algn="ctr"/>
            <a:endParaRPr lang="es-AR"/>
          </a:p>
          <a:p>
            <a:pPr algn="ctr"/>
            <a:endParaRPr lang="es-AR"/>
          </a:p>
          <a:p>
            <a:pPr algn="ctr"/>
            <a:endParaRPr lang="es-AR"/>
          </a:p>
          <a:p>
            <a:r>
              <a:rPr lang="es-AR"/>
              <a:t>Doc. 9750 Plan Mundial de Navegación Aérea</a:t>
            </a:r>
          </a:p>
          <a:p>
            <a:endParaRPr lang="es-AR"/>
          </a:p>
          <a:p>
            <a:endParaRPr lang="es-AR"/>
          </a:p>
          <a:p>
            <a:r>
              <a:rPr lang="es-AR"/>
              <a:t>Doc. 8733 Plan Regional de Navegación Aérea</a:t>
            </a:r>
          </a:p>
          <a:p>
            <a:endParaRPr lang="es-AR"/>
          </a:p>
          <a:p>
            <a:endParaRPr lang="es-AR"/>
          </a:p>
          <a:p>
            <a:r>
              <a:rPr lang="es-AR"/>
              <a:t>Doc. 9613 Manual de Navegación Basada en la Performance (PBN)</a:t>
            </a:r>
          </a:p>
          <a:p>
            <a:endParaRPr lang="es-AR"/>
          </a:p>
          <a:p>
            <a:endParaRPr lang="es-AR"/>
          </a:p>
          <a:p>
            <a:r>
              <a:rPr lang="es-AR"/>
              <a:t>Doc. 8168 Vol. II Construcción de Procedimiento de Vuelo Visual y por Instrumento.</a:t>
            </a:r>
          </a:p>
          <a:p>
            <a:endParaRPr lang="es-AR"/>
          </a:p>
          <a:p>
            <a:endParaRPr lang="es-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4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15362" name="Rectangle 3"/>
          <p:cNvSpPr>
            <a:spLocks noChangeArrowheads="1"/>
          </p:cNvSpPr>
          <p:nvPr/>
        </p:nvSpPr>
        <p:spPr bwMode="auto">
          <a:xfrm>
            <a:off x="250825" y="2220913"/>
            <a:ext cx="8642350" cy="4737100"/>
          </a:xfrm>
          <a:prstGeom prst="rect">
            <a:avLst/>
          </a:prstGeom>
          <a:noFill/>
          <a:ln w="9525">
            <a:noFill/>
            <a:miter lim="800000"/>
            <a:headEnd/>
            <a:tailEnd/>
          </a:ln>
        </p:spPr>
        <p:txBody>
          <a:bodyPr anchor="ctr">
            <a:spAutoFit/>
          </a:bodyPr>
          <a:lstStyle/>
          <a:p>
            <a:pPr algn="just"/>
            <a:r>
              <a:rPr lang="es-ES" sz="1600"/>
              <a:t>      De la Primera Reunión del Subgrupo de Comunicaciones, Navegación y Vigilancia /</a:t>
            </a:r>
            <a:endParaRPr lang="es-AR" sz="1600"/>
          </a:p>
          <a:p>
            <a:pPr algn="just"/>
            <a:r>
              <a:rPr lang="es-ES" sz="1600"/>
              <a:t>Gestión del Tránsito Aéreo (CNS/ATM/SG/1) (Lima, Perú, 15 al 19 de marzo de 2010), surge la acción sugerida de la Nota de Estudio 25, relacionada con la implantación del PBN que lleva asociado un análisis de la infraestructura de radio ayudas terrestre, principalmente los DME.</a:t>
            </a:r>
            <a:endParaRPr lang="es-AR" sz="1600"/>
          </a:p>
          <a:p>
            <a:pPr algn="just"/>
            <a:r>
              <a:rPr lang="es-ES" sz="1600"/>
              <a:t> </a:t>
            </a:r>
            <a:endParaRPr lang="es-AR" sz="1600"/>
          </a:p>
          <a:p>
            <a:pPr algn="just"/>
            <a:r>
              <a:rPr lang="es-ES" sz="1600"/>
              <a:t>      Asimismo, durante la Séptima reunión del Taller / Reunión del Grupo de Implantación SAM (SAM/IG/7) (Lima, Perú, 23 al 27 de mayo de 2011) se realizó un estudio de cobertura DME/DME para soportar las operaciones RNAV 5 en la Región SAM.</a:t>
            </a:r>
            <a:endParaRPr lang="es-AR" sz="1600"/>
          </a:p>
          <a:p>
            <a:pPr algn="just"/>
            <a:r>
              <a:rPr lang="es-ES" sz="1600"/>
              <a:t> </a:t>
            </a:r>
            <a:endParaRPr lang="es-AR" sz="1600"/>
          </a:p>
          <a:p>
            <a:pPr algn="just"/>
            <a:r>
              <a:rPr lang="es-ES" sz="1600"/>
              <a:t>     En la Conclusión SAM/IG/7-5  se insta a los Estados de la Región SAM que revisen dicho  estudio, así como el análisis de cobertura DME/DME para cada tramo de ruta RNAV presentado.</a:t>
            </a:r>
            <a:endParaRPr lang="es-AR" sz="1600"/>
          </a:p>
          <a:p>
            <a:pPr algn="just"/>
            <a:r>
              <a:rPr lang="es-ES" sz="1600"/>
              <a:t> </a:t>
            </a:r>
            <a:endParaRPr lang="es-AR" sz="1600"/>
          </a:p>
          <a:p>
            <a:pPr algn="just"/>
            <a:r>
              <a:rPr lang="es-ES" sz="1600"/>
              <a:t>   De nuestro estudio, que coincide en gran parte con el realizado en dicho taller, encontramos que se necesita instalar una serie de sistemas DME para poder cubrir las operaciones aludidas.</a:t>
            </a:r>
            <a:endParaRPr lang="es-AR" sz="1600"/>
          </a:p>
          <a:p>
            <a:pPr algn="just"/>
            <a:r>
              <a:rPr lang="es-ES" sz="1600"/>
              <a:t> </a:t>
            </a:r>
            <a:endParaRPr lang="es-AR" sz="1600"/>
          </a:p>
          <a:p>
            <a:pPr algn="just"/>
            <a:r>
              <a:rPr lang="es-ES" sz="1600"/>
              <a:t>     </a:t>
            </a:r>
            <a:endParaRPr lang="es-AR" sz="1600"/>
          </a:p>
        </p:txBody>
      </p:sp>
      <p:sp>
        <p:nvSpPr>
          <p:cNvPr id="15363" name="5 Rectángulo"/>
          <p:cNvSpPr>
            <a:spLocks noChangeArrowheads="1"/>
          </p:cNvSpPr>
          <p:nvPr/>
        </p:nvSpPr>
        <p:spPr bwMode="auto">
          <a:xfrm>
            <a:off x="574675" y="1347788"/>
            <a:ext cx="8569325" cy="641350"/>
          </a:xfrm>
          <a:prstGeom prst="rect">
            <a:avLst/>
          </a:prstGeom>
          <a:noFill/>
          <a:ln w="9525">
            <a:noFill/>
            <a:miter lim="800000"/>
            <a:headEnd/>
            <a:tailEnd/>
          </a:ln>
        </p:spPr>
        <p:txBody>
          <a:bodyPr>
            <a:spAutoFit/>
          </a:bodyPr>
          <a:lstStyle/>
          <a:p>
            <a:pPr algn="ctr"/>
            <a:r>
              <a:rPr lang="es-ES" b="1">
                <a:cs typeface="Times New Roman" pitchFamily="18" charset="0"/>
              </a:rPr>
              <a:t>RED DE RADIOAYUDAS A LA NAVEGACIÓN AÉREA PARA APOYO DE OPERACIONES PBN</a:t>
            </a:r>
            <a:endParaRPr lang="es-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1 Imagen" descr="VOR instalados.bmp"/>
          <p:cNvPicPr>
            <a:picLocks noChangeAspect="1"/>
          </p:cNvPicPr>
          <p:nvPr/>
        </p:nvPicPr>
        <p:blipFill>
          <a:blip r:embed="rId2"/>
          <a:srcRect/>
          <a:stretch>
            <a:fillRect/>
          </a:stretch>
        </p:blipFill>
        <p:spPr bwMode="auto">
          <a:xfrm>
            <a:off x="3132138" y="0"/>
            <a:ext cx="5143500" cy="6858000"/>
          </a:xfrm>
          <a:prstGeom prst="rect">
            <a:avLst/>
          </a:prstGeom>
          <a:noFill/>
          <a:ln w="9525">
            <a:noFill/>
            <a:miter lim="800000"/>
            <a:headEnd/>
            <a:tailEnd/>
          </a:ln>
        </p:spPr>
      </p:pic>
      <p:pic>
        <p:nvPicPr>
          <p:cNvPr id="16386" name="3 Imagen" descr="Logo ANAC.jpg"/>
          <p:cNvPicPr>
            <a:picLocks noGrp="1" noChangeAspect="1"/>
          </p:cNvPicPr>
          <p:nvPr isPhoto="1"/>
        </p:nvPicPr>
        <p:blipFill>
          <a:blip r:embed="rId3"/>
          <a:srcRect/>
          <a:stretch>
            <a:fillRect/>
          </a:stretch>
        </p:blipFill>
        <p:spPr bwMode="auto">
          <a:xfrm>
            <a:off x="0" y="-3175"/>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4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34819" name="5 Rectángulo"/>
          <p:cNvSpPr>
            <a:spLocks noChangeArrowheads="1"/>
          </p:cNvSpPr>
          <p:nvPr/>
        </p:nvSpPr>
        <p:spPr bwMode="auto">
          <a:xfrm>
            <a:off x="395288" y="1635125"/>
            <a:ext cx="8750300" cy="4486275"/>
          </a:xfrm>
          <a:prstGeom prst="rect">
            <a:avLst/>
          </a:prstGeom>
          <a:noFill/>
          <a:ln w="9525">
            <a:noFill/>
            <a:miter lim="800000"/>
            <a:headEnd/>
            <a:tailEnd/>
          </a:ln>
        </p:spPr>
        <p:txBody>
          <a:bodyPr>
            <a:spAutoFit/>
          </a:bodyPr>
          <a:lstStyle/>
          <a:p>
            <a:pPr algn="ctr"/>
            <a:r>
              <a:rPr lang="es-ES" b="1">
                <a:cs typeface="Times New Roman" pitchFamily="18" charset="0"/>
              </a:rPr>
              <a:t>RED DE RADIOAYUDAS A LA NAVEGACIÓN AÉREA PARA APOYO DE OPERACIONES PBN</a:t>
            </a:r>
            <a:endParaRPr lang="es-AR"/>
          </a:p>
          <a:p>
            <a:pPr algn="ctr"/>
            <a:endParaRPr lang="es-AR"/>
          </a:p>
          <a:p>
            <a:pPr algn="ctr"/>
            <a:endParaRPr lang="es-AR"/>
          </a:p>
          <a:p>
            <a:pPr algn="ctr"/>
            <a:endParaRPr lang="es-AR"/>
          </a:p>
          <a:p>
            <a:r>
              <a:rPr lang="es-AR"/>
              <a:t>También proyectamos reemplazar los sistemas VOR y DME antiguos.</a:t>
            </a:r>
          </a:p>
          <a:p>
            <a:endParaRPr lang="es-AR"/>
          </a:p>
          <a:p>
            <a:r>
              <a:rPr lang="es-AR"/>
              <a:t>Período de validez de la certificación aérea.</a:t>
            </a:r>
          </a:p>
          <a:p>
            <a:endParaRPr lang="es-AR"/>
          </a:p>
          <a:p>
            <a:r>
              <a:rPr lang="es-AR"/>
              <a:t>VOR Wilcox 585 B cada 180 días.</a:t>
            </a:r>
          </a:p>
          <a:p>
            <a:endParaRPr lang="es-AR"/>
          </a:p>
          <a:p>
            <a:r>
              <a:rPr lang="es-AR"/>
              <a:t>Otros sistemas VOR cada año.</a:t>
            </a:r>
          </a:p>
          <a:p>
            <a:endParaRPr lang="es-AR"/>
          </a:p>
          <a:p>
            <a:r>
              <a:rPr lang="es-AR"/>
              <a:t>DVOR cada dos años.</a:t>
            </a:r>
          </a:p>
          <a:p>
            <a:endParaRPr lang="es-AR"/>
          </a:p>
          <a:p>
            <a:endParaRPr lang="es-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1 Imagen" descr="DME instalados asoc a VOR.bmp"/>
          <p:cNvPicPr>
            <a:picLocks noChangeAspect="1"/>
          </p:cNvPicPr>
          <p:nvPr/>
        </p:nvPicPr>
        <p:blipFill>
          <a:blip r:embed="rId2"/>
          <a:srcRect/>
          <a:stretch>
            <a:fillRect/>
          </a:stretch>
        </p:blipFill>
        <p:spPr bwMode="auto">
          <a:xfrm>
            <a:off x="3132138" y="-4763"/>
            <a:ext cx="5057775" cy="6862763"/>
          </a:xfrm>
          <a:prstGeom prst="rect">
            <a:avLst/>
          </a:prstGeom>
          <a:noFill/>
          <a:ln w="9525">
            <a:noFill/>
            <a:miter lim="800000"/>
            <a:headEnd/>
            <a:tailEnd/>
          </a:ln>
        </p:spPr>
      </p:pic>
      <p:pic>
        <p:nvPicPr>
          <p:cNvPr id="17410" name="4 Imagen" descr="Logo ANAC.jpg"/>
          <p:cNvPicPr>
            <a:picLocks noGrp="1" noChangeAspect="1"/>
          </p:cNvPicPr>
          <p:nvPr isPhoto="1"/>
        </p:nvPicPr>
        <p:blipFill>
          <a:blip r:embed="rId3"/>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1 Imagen" descr="DME - DME necesario.bmp"/>
          <p:cNvPicPr>
            <a:picLocks noChangeAspect="1"/>
          </p:cNvPicPr>
          <p:nvPr/>
        </p:nvPicPr>
        <p:blipFill>
          <a:blip r:embed="rId2"/>
          <a:srcRect/>
          <a:stretch>
            <a:fillRect/>
          </a:stretch>
        </p:blipFill>
        <p:spPr bwMode="auto">
          <a:xfrm>
            <a:off x="3132138" y="0"/>
            <a:ext cx="5143500" cy="6858000"/>
          </a:xfrm>
          <a:prstGeom prst="rect">
            <a:avLst/>
          </a:prstGeom>
          <a:noFill/>
          <a:ln w="9525">
            <a:noFill/>
            <a:miter lim="800000"/>
            <a:headEnd/>
            <a:tailEnd/>
          </a:ln>
        </p:spPr>
      </p:pic>
      <p:sp>
        <p:nvSpPr>
          <p:cNvPr id="18434" name="2 CuadroTexto"/>
          <p:cNvSpPr txBox="1">
            <a:spLocks noChangeArrowheads="1"/>
          </p:cNvSpPr>
          <p:nvPr/>
        </p:nvSpPr>
        <p:spPr bwMode="auto">
          <a:xfrm>
            <a:off x="179388" y="1125538"/>
            <a:ext cx="3024187" cy="2584450"/>
          </a:xfrm>
          <a:prstGeom prst="rect">
            <a:avLst/>
          </a:prstGeom>
          <a:noFill/>
          <a:ln w="9525">
            <a:noFill/>
            <a:miter lim="800000"/>
            <a:headEnd/>
            <a:tailEnd/>
          </a:ln>
        </p:spPr>
        <p:txBody>
          <a:bodyPr>
            <a:spAutoFit/>
          </a:bodyPr>
          <a:lstStyle/>
          <a:p>
            <a:endParaRPr lang="es-AR" sz="1600"/>
          </a:p>
          <a:p>
            <a:pPr algn="ctr"/>
            <a:r>
              <a:rPr lang="es-AR" b="1"/>
              <a:t>DIAGRAMA PRELIMINAR</a:t>
            </a:r>
          </a:p>
          <a:p>
            <a:endParaRPr lang="es-AR" sz="1600"/>
          </a:p>
          <a:p>
            <a:pPr algn="ctr"/>
            <a:r>
              <a:rPr lang="es-AR" sz="1600"/>
              <a:t>Los sistemas DME a instalar indicados en este diagrama, pueden resultar modificados, tanto en su cantidad como lugar de instalación, en función de la dinámica de instalación y rendimiento real comprobado</a:t>
            </a:r>
            <a:r>
              <a:rPr lang="es-AR" sz="1400"/>
              <a:t>. </a:t>
            </a:r>
          </a:p>
        </p:txBody>
      </p:sp>
      <p:pic>
        <p:nvPicPr>
          <p:cNvPr id="18435" name="4 Imagen" descr="Logo ANAC.jpg"/>
          <p:cNvPicPr>
            <a:picLocks noGrp="1" noChangeAspect="1"/>
          </p:cNvPicPr>
          <p:nvPr isPhoto="1"/>
        </p:nvPicPr>
        <p:blipFill>
          <a:blip r:embed="rId3"/>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684213" y="1651000"/>
            <a:ext cx="7775575" cy="2678113"/>
          </a:xfrm>
          <a:prstGeom prst="rect">
            <a:avLst/>
          </a:prstGeom>
          <a:noFill/>
          <a:ln w="9525">
            <a:noFill/>
            <a:miter lim="800000"/>
            <a:headEnd/>
            <a:tailEnd/>
          </a:ln>
        </p:spPr>
        <p:txBody>
          <a:bodyPr anchor="ctr">
            <a:spAutoFit/>
          </a:bodyPr>
          <a:lstStyle/>
          <a:p>
            <a:pPr algn="just"/>
            <a:endParaRPr lang="es-ES" sz="1600">
              <a:cs typeface="Times New Roman" pitchFamily="18" charset="0"/>
            </a:endParaRPr>
          </a:p>
          <a:p>
            <a:pPr algn="ctr"/>
            <a:r>
              <a:rPr lang="es-ES" sz="2400" b="1">
                <a:cs typeface="Times New Roman" pitchFamily="18" charset="0"/>
              </a:rPr>
              <a:t>SISTEMA GBAS</a:t>
            </a:r>
          </a:p>
          <a:p>
            <a:pPr algn="just"/>
            <a:endParaRPr lang="es-ES" sz="1600">
              <a:cs typeface="Times New Roman" pitchFamily="18" charset="0"/>
            </a:endParaRPr>
          </a:p>
          <a:p>
            <a:pPr algn="just"/>
            <a:endParaRPr lang="es-ES" sz="1600">
              <a:cs typeface="Times New Roman" pitchFamily="18" charset="0"/>
            </a:endParaRPr>
          </a:p>
          <a:p>
            <a:pPr algn="just"/>
            <a:r>
              <a:rPr lang="es-ES" sz="1600"/>
              <a:t>      Actualmente, estamos en los pasos preliminares de las gestiones y estudios previos para el diseño y fabricación de un sistema GBAS, en una sinergia conformada por empresas privadas e instituciones universitarias argentinas.</a:t>
            </a:r>
            <a:endParaRPr lang="es-AR" sz="1600"/>
          </a:p>
          <a:p>
            <a:pPr algn="just"/>
            <a:endParaRPr lang="es-ES" sz="1600"/>
          </a:p>
          <a:p>
            <a:pPr algn="just"/>
            <a:r>
              <a:rPr lang="es-ES" sz="1600"/>
              <a:t>     Al momento, estamos en la fase de diseño, con avances y resultados satisfactorios.</a:t>
            </a:r>
            <a:endParaRPr lang="es-AR" sz="1600"/>
          </a:p>
        </p:txBody>
      </p:sp>
      <p:pic>
        <p:nvPicPr>
          <p:cNvPr id="19458" name="2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5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20482" name="3 CuadroTexto"/>
          <p:cNvSpPr txBox="1">
            <a:spLocks noChangeArrowheads="1"/>
          </p:cNvSpPr>
          <p:nvPr/>
        </p:nvSpPr>
        <p:spPr bwMode="auto">
          <a:xfrm>
            <a:off x="179388" y="1196975"/>
            <a:ext cx="8713787" cy="4892675"/>
          </a:xfrm>
          <a:prstGeom prst="rect">
            <a:avLst/>
          </a:prstGeom>
          <a:noFill/>
          <a:ln w="9525">
            <a:noFill/>
            <a:miter lim="800000"/>
            <a:headEnd/>
            <a:tailEnd/>
          </a:ln>
        </p:spPr>
        <p:txBody>
          <a:bodyPr>
            <a:spAutoFit/>
          </a:bodyPr>
          <a:lstStyle/>
          <a:p>
            <a:endParaRPr lang="es-AR" sz="1600">
              <a:latin typeface="Calibri" pitchFamily="34" charset="0"/>
            </a:endParaRPr>
          </a:p>
          <a:p>
            <a:pPr algn="ctr"/>
            <a:r>
              <a:rPr lang="es-AR" b="1"/>
              <a:t>PROCEDIMIENTOS  DE VUELO POR INSTRUMENTOS REALIZADOS EN ARGENTINA</a:t>
            </a:r>
          </a:p>
          <a:p>
            <a:endParaRPr lang="es-AR" sz="1600">
              <a:latin typeface="Calibri" pitchFamily="34" charset="0"/>
            </a:endParaRPr>
          </a:p>
          <a:p>
            <a:endParaRPr lang="es-AR" sz="1600">
              <a:latin typeface="Calibri" pitchFamily="34" charset="0"/>
            </a:endParaRPr>
          </a:p>
          <a:p>
            <a:r>
              <a:rPr lang="es-AR" b="1">
                <a:latin typeface="Calibri" pitchFamily="34" charset="0"/>
              </a:rPr>
              <a:t>RNP 1 Básico</a:t>
            </a:r>
          </a:p>
          <a:p>
            <a:endParaRPr lang="es-AR" b="1">
              <a:latin typeface="Calibri" pitchFamily="34" charset="0"/>
            </a:endParaRPr>
          </a:p>
          <a:p>
            <a:pPr algn="just"/>
            <a:r>
              <a:rPr lang="es-AR" sz="1600">
                <a:latin typeface="Calibri" pitchFamily="34" charset="0"/>
              </a:rPr>
              <a:t>              	</a:t>
            </a:r>
            <a:r>
              <a:rPr lang="es-AR" sz="1600"/>
              <a:t>STAR Comodoro Rivadavia  (SAVC)                      </a:t>
            </a:r>
          </a:p>
          <a:p>
            <a:pPr algn="just"/>
            <a:r>
              <a:rPr lang="es-AR" sz="1600"/>
              <a:t>	STAR San Carlos  de Bariloche (SAZS)</a:t>
            </a:r>
          </a:p>
          <a:p>
            <a:r>
              <a:rPr lang="es-AR" sz="1600"/>
              <a:t>	STAR Salta (SASA) </a:t>
            </a:r>
          </a:p>
          <a:p>
            <a:r>
              <a:rPr lang="es-AR" sz="1600"/>
              <a:t>	STAR Usuhaia  (SAWH)</a:t>
            </a:r>
          </a:p>
          <a:p>
            <a:r>
              <a:rPr lang="es-AR" sz="1600"/>
              <a:t>	STAR Mendoza (SAME)</a:t>
            </a:r>
          </a:p>
          <a:p>
            <a:endParaRPr lang="es-AR" sz="1600">
              <a:latin typeface="Calibri" pitchFamily="34" charset="0"/>
            </a:endParaRPr>
          </a:p>
          <a:p>
            <a:endParaRPr lang="es-AR" sz="1600">
              <a:latin typeface="Calibri" pitchFamily="34" charset="0"/>
            </a:endParaRPr>
          </a:p>
          <a:p>
            <a:pPr algn="just"/>
            <a:r>
              <a:rPr lang="es-AR" sz="1600">
                <a:latin typeface="Calibri" pitchFamily="34" charset="0"/>
              </a:rPr>
              <a:t>         </a:t>
            </a:r>
            <a:r>
              <a:rPr lang="es-AR" sz="1600"/>
              <a:t>Suspendida al usuario la utilización por la Autoridad Aeronáutica.</a:t>
            </a:r>
            <a:endParaRPr lang="es-AR" sz="1600">
              <a:solidFill>
                <a:srgbClr val="FF0000"/>
              </a:solidFill>
              <a:latin typeface="Calibri" pitchFamily="34" charset="0"/>
            </a:endParaRPr>
          </a:p>
          <a:p>
            <a:endParaRPr lang="es-AR" sz="1600">
              <a:solidFill>
                <a:srgbClr val="FF0000"/>
              </a:solidFill>
              <a:latin typeface="Calibri" pitchFamily="34" charset="0"/>
            </a:endParaRPr>
          </a:p>
          <a:p>
            <a:pPr algn="just"/>
            <a:r>
              <a:rPr lang="es-AR" sz="1600"/>
              <a:t>       Las validaciones son realizadas a través de un acuerdo entre la Administración Aeronáutica y líneas aéreas.</a:t>
            </a:r>
          </a:p>
          <a:p>
            <a:endParaRPr lang="es-AR" sz="1600">
              <a:solidFill>
                <a:srgbClr val="FF0000"/>
              </a:solidFill>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1 Rectángulo"/>
          <p:cNvSpPr>
            <a:spLocks noChangeArrowheads="1"/>
          </p:cNvSpPr>
          <p:nvPr/>
        </p:nvSpPr>
        <p:spPr bwMode="auto">
          <a:xfrm>
            <a:off x="323850" y="1484313"/>
            <a:ext cx="8424863" cy="4710112"/>
          </a:xfrm>
          <a:prstGeom prst="rect">
            <a:avLst/>
          </a:prstGeom>
          <a:noFill/>
          <a:ln w="9525">
            <a:noFill/>
            <a:miter lim="800000"/>
            <a:headEnd/>
            <a:tailEnd/>
          </a:ln>
        </p:spPr>
        <p:txBody>
          <a:bodyPr>
            <a:spAutoFit/>
          </a:bodyPr>
          <a:lstStyle/>
          <a:p>
            <a:pPr algn="ctr"/>
            <a:r>
              <a:rPr lang="es-AR" b="1">
                <a:solidFill>
                  <a:srgbClr val="000000"/>
                </a:solidFill>
              </a:rPr>
              <a:t>PROCEDIMIENTOS DE VUELO POR INSTRUMENTOS DISEÑADOS,  VALIDADOS, SIN PUBLICAR   </a:t>
            </a:r>
          </a:p>
          <a:p>
            <a:r>
              <a:rPr lang="es-AR" sz="1600">
                <a:solidFill>
                  <a:srgbClr val="000000"/>
                </a:solidFill>
                <a:latin typeface="Calibri" pitchFamily="34" charset="0"/>
              </a:rPr>
              <a:t>    </a:t>
            </a:r>
          </a:p>
          <a:p>
            <a:r>
              <a:rPr lang="es-AR" sz="1600">
                <a:solidFill>
                  <a:srgbClr val="000000"/>
                </a:solidFill>
                <a:latin typeface="Calibri" pitchFamily="34" charset="0"/>
              </a:rPr>
              <a:t>  		</a:t>
            </a:r>
            <a:r>
              <a:rPr lang="es-AR" sz="1600"/>
              <a:t>RNP 1 Básico  STAR Neuquén (SAZN)</a:t>
            </a:r>
          </a:p>
          <a:p>
            <a:endParaRPr lang="es-AR" b="1" i="1" u="sng">
              <a:solidFill>
                <a:srgbClr val="000000"/>
              </a:solidFill>
              <a:latin typeface="Calibri" pitchFamily="34" charset="0"/>
            </a:endParaRPr>
          </a:p>
          <a:p>
            <a:endParaRPr lang="es-AR" b="1" i="1" u="sng">
              <a:solidFill>
                <a:srgbClr val="000000"/>
              </a:solidFill>
              <a:latin typeface="Calibri" pitchFamily="34" charset="0"/>
            </a:endParaRPr>
          </a:p>
          <a:p>
            <a:pPr algn="ctr"/>
            <a:r>
              <a:rPr lang="es-AR" b="1">
                <a:solidFill>
                  <a:srgbClr val="000000"/>
                </a:solidFill>
              </a:rPr>
              <a:t>PROCEDIMIENTOS DE VUELO POR INSTRUMENTOS DISEÑADOS, SIN VALIDAR</a:t>
            </a:r>
          </a:p>
          <a:p>
            <a:endParaRPr lang="es-AR" sz="1600" b="1">
              <a:solidFill>
                <a:srgbClr val="000000"/>
              </a:solidFill>
              <a:latin typeface="Calibri" pitchFamily="34" charset="0"/>
            </a:endParaRPr>
          </a:p>
          <a:p>
            <a:r>
              <a:rPr lang="es-AR" sz="1600" b="1">
                <a:solidFill>
                  <a:srgbClr val="000000"/>
                </a:solidFill>
                <a:latin typeface="Calibri" pitchFamily="34" charset="0"/>
              </a:rPr>
              <a:t>RNP 1 Básico</a:t>
            </a:r>
            <a:r>
              <a:rPr lang="es-AR" sz="1600">
                <a:solidFill>
                  <a:srgbClr val="000000"/>
                </a:solidFill>
                <a:latin typeface="Calibri" pitchFamily="34" charset="0"/>
              </a:rPr>
              <a:t>        	</a:t>
            </a:r>
            <a:r>
              <a:rPr lang="es-AR" sz="1600"/>
              <a:t>STAR Río Gallegos (SAWG)</a:t>
            </a:r>
          </a:p>
          <a:p>
            <a:r>
              <a:rPr lang="es-AR" sz="1600"/>
              <a:t>		STAR Río Grande (SAWE)</a:t>
            </a:r>
          </a:p>
          <a:p>
            <a:r>
              <a:rPr lang="es-AR" sz="1600"/>
              <a:t>		STAR   y  SID  Cataratas del Iguazú (SARI)</a:t>
            </a:r>
          </a:p>
          <a:p>
            <a:endParaRPr lang="es-AR" sz="1600">
              <a:solidFill>
                <a:srgbClr val="000000"/>
              </a:solidFill>
              <a:latin typeface="Calibri" pitchFamily="34" charset="0"/>
            </a:endParaRPr>
          </a:p>
          <a:p>
            <a:endParaRPr lang="es-AR" sz="1600" b="1">
              <a:solidFill>
                <a:srgbClr val="000000"/>
              </a:solidFill>
              <a:latin typeface="Calibri" pitchFamily="34" charset="0"/>
            </a:endParaRPr>
          </a:p>
          <a:p>
            <a:r>
              <a:rPr lang="es-AR" sz="1600" b="1">
                <a:solidFill>
                  <a:srgbClr val="000000"/>
                </a:solidFill>
                <a:latin typeface="Calibri" pitchFamily="34" charset="0"/>
              </a:rPr>
              <a:t>RNP APCH           	</a:t>
            </a:r>
            <a:r>
              <a:rPr lang="es-AR" sz="1600"/>
              <a:t>Comodoro Rivadavia (SAVC)</a:t>
            </a:r>
          </a:p>
          <a:p>
            <a:r>
              <a:rPr lang="es-AR" sz="1600"/>
              <a:t>		Bahía Blanca (SAZB) </a:t>
            </a:r>
          </a:p>
          <a:p>
            <a:r>
              <a:rPr lang="es-AR" sz="1600"/>
              <a:t>		Mar Del Plata (SAZM)</a:t>
            </a:r>
          </a:p>
          <a:p>
            <a:r>
              <a:rPr lang="es-AR" sz="1600"/>
              <a:t>		Cataratas del Iguazú (SARI)</a:t>
            </a:r>
          </a:p>
        </p:txBody>
      </p:sp>
      <p:pic>
        <p:nvPicPr>
          <p:cNvPr id="21506" name="5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descr="Z:\ATM\PROCEDIMIENTOS\RWY06.jpg"/>
          <p:cNvPicPr>
            <a:picLocks noChangeAspect="1" noChangeArrowheads="1"/>
          </p:cNvPicPr>
          <p:nvPr/>
        </p:nvPicPr>
        <p:blipFill>
          <a:blip r:embed="rId2"/>
          <a:srcRect/>
          <a:stretch>
            <a:fillRect/>
          </a:stretch>
        </p:blipFill>
        <p:spPr bwMode="auto">
          <a:xfrm>
            <a:off x="1476375" y="2241550"/>
            <a:ext cx="5484813" cy="4113213"/>
          </a:xfrm>
          <a:prstGeom prst="rect">
            <a:avLst/>
          </a:prstGeom>
          <a:noFill/>
          <a:ln w="9525">
            <a:noFill/>
            <a:miter lim="800000"/>
            <a:headEnd/>
            <a:tailEnd/>
          </a:ln>
        </p:spPr>
      </p:pic>
      <p:sp>
        <p:nvSpPr>
          <p:cNvPr id="22530" name="3 CuadroTexto"/>
          <p:cNvSpPr txBox="1">
            <a:spLocks noChangeArrowheads="1"/>
          </p:cNvSpPr>
          <p:nvPr/>
        </p:nvSpPr>
        <p:spPr bwMode="auto">
          <a:xfrm>
            <a:off x="2411413" y="2492375"/>
            <a:ext cx="1800225" cy="336550"/>
          </a:xfrm>
          <a:prstGeom prst="rect">
            <a:avLst/>
          </a:prstGeom>
          <a:noFill/>
          <a:ln w="9525">
            <a:noFill/>
            <a:miter lim="800000"/>
            <a:headEnd/>
            <a:tailEnd/>
          </a:ln>
        </p:spPr>
        <p:txBody>
          <a:bodyPr>
            <a:spAutoFit/>
          </a:bodyPr>
          <a:lstStyle/>
          <a:p>
            <a:r>
              <a:rPr lang="es-AR" sz="1600">
                <a:latin typeface="Calibri" pitchFamily="34" charset="0"/>
              </a:rPr>
              <a:t>CERRO EL PERRO</a:t>
            </a:r>
          </a:p>
        </p:txBody>
      </p:sp>
      <p:sp>
        <p:nvSpPr>
          <p:cNvPr id="22531" name="4 CuadroTexto"/>
          <p:cNvSpPr txBox="1">
            <a:spLocks noChangeArrowheads="1"/>
          </p:cNvSpPr>
          <p:nvPr/>
        </p:nvSpPr>
        <p:spPr bwMode="auto">
          <a:xfrm>
            <a:off x="4427538" y="2492375"/>
            <a:ext cx="2232025" cy="336550"/>
          </a:xfrm>
          <a:prstGeom prst="rect">
            <a:avLst/>
          </a:prstGeom>
          <a:noFill/>
          <a:ln w="9525">
            <a:noFill/>
            <a:miter lim="800000"/>
            <a:headEnd/>
            <a:tailEnd/>
          </a:ln>
        </p:spPr>
        <p:txBody>
          <a:bodyPr>
            <a:spAutoFit/>
          </a:bodyPr>
          <a:lstStyle/>
          <a:p>
            <a:r>
              <a:rPr lang="es-AR" sz="1600">
                <a:latin typeface="Calibri" pitchFamily="34" charset="0"/>
              </a:rPr>
              <a:t>CERRO LOS PINOS</a:t>
            </a:r>
          </a:p>
        </p:txBody>
      </p:sp>
      <p:sp>
        <p:nvSpPr>
          <p:cNvPr id="6" name="5 Flecha abajo"/>
          <p:cNvSpPr/>
          <p:nvPr/>
        </p:nvSpPr>
        <p:spPr>
          <a:xfrm>
            <a:off x="2700338" y="3068638"/>
            <a:ext cx="1439862" cy="2889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7" name="6 Flecha abajo"/>
          <p:cNvSpPr/>
          <p:nvPr/>
        </p:nvSpPr>
        <p:spPr>
          <a:xfrm>
            <a:off x="4643438" y="2924175"/>
            <a:ext cx="1441450" cy="2889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8" name="7 Flecha arriba"/>
          <p:cNvSpPr/>
          <p:nvPr/>
        </p:nvSpPr>
        <p:spPr>
          <a:xfrm>
            <a:off x="2916238" y="4941888"/>
            <a:ext cx="1008062" cy="35877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2535" name="8 CuadroTexto"/>
          <p:cNvSpPr txBox="1">
            <a:spLocks noChangeArrowheads="1"/>
          </p:cNvSpPr>
          <p:nvPr/>
        </p:nvSpPr>
        <p:spPr bwMode="auto">
          <a:xfrm>
            <a:off x="2484438" y="5445125"/>
            <a:ext cx="2447925" cy="369888"/>
          </a:xfrm>
          <a:prstGeom prst="rect">
            <a:avLst/>
          </a:prstGeom>
          <a:noFill/>
          <a:ln w="9525">
            <a:noFill/>
            <a:miter lim="800000"/>
            <a:headEnd/>
            <a:tailEnd/>
          </a:ln>
        </p:spPr>
        <p:txBody>
          <a:bodyPr>
            <a:spAutoFit/>
          </a:bodyPr>
          <a:lstStyle/>
          <a:p>
            <a:r>
              <a:rPr lang="es-AR"/>
              <a:t>RWY 06/24</a:t>
            </a:r>
          </a:p>
        </p:txBody>
      </p:sp>
      <p:pic>
        <p:nvPicPr>
          <p:cNvPr id="22536" name="12 Imagen" descr="Logo ANAC.jpg"/>
          <p:cNvPicPr>
            <a:picLocks noGrp="1" noChangeAspect="1"/>
          </p:cNvPicPr>
          <p:nvPr isPhoto="1"/>
        </p:nvPicPr>
        <p:blipFill>
          <a:blip r:embed="rId3"/>
          <a:srcRect/>
          <a:stretch>
            <a:fillRect/>
          </a:stretch>
        </p:blipFill>
        <p:spPr bwMode="auto">
          <a:xfrm>
            <a:off x="0" y="0"/>
            <a:ext cx="3132138" cy="1200150"/>
          </a:xfrm>
          <a:prstGeom prst="rect">
            <a:avLst/>
          </a:prstGeom>
          <a:noFill/>
          <a:ln w="9525">
            <a:noFill/>
            <a:miter lim="800000"/>
            <a:headEnd/>
            <a:tailEnd/>
          </a:ln>
        </p:spPr>
      </p:pic>
      <p:sp>
        <p:nvSpPr>
          <p:cNvPr id="22537" name="1 CuadroTexto"/>
          <p:cNvSpPr txBox="1">
            <a:spLocks noChangeArrowheads="1"/>
          </p:cNvSpPr>
          <p:nvPr/>
        </p:nvSpPr>
        <p:spPr bwMode="auto">
          <a:xfrm>
            <a:off x="323850" y="563563"/>
            <a:ext cx="8280400" cy="1538287"/>
          </a:xfrm>
          <a:prstGeom prst="rect">
            <a:avLst/>
          </a:prstGeom>
          <a:noFill/>
          <a:ln w="9525">
            <a:noFill/>
            <a:miter lim="800000"/>
            <a:headEnd/>
            <a:tailEnd/>
          </a:ln>
        </p:spPr>
        <p:txBody>
          <a:bodyPr>
            <a:spAutoFit/>
          </a:bodyPr>
          <a:lstStyle/>
          <a:p>
            <a:endParaRPr lang="es-AR" sz="1600">
              <a:latin typeface="Calibri" pitchFamily="34" charset="0"/>
            </a:endParaRPr>
          </a:p>
          <a:p>
            <a:endParaRPr lang="es-AR" sz="1600">
              <a:latin typeface="Calibri" pitchFamily="34" charset="0"/>
            </a:endParaRPr>
          </a:p>
          <a:p>
            <a:pPr algn="ctr">
              <a:spcAft>
                <a:spcPts val="600"/>
              </a:spcAft>
            </a:pPr>
            <a:r>
              <a:rPr lang="es-AR" b="1"/>
              <a:t>TRABAJO EN CONJUNTO  ANAC - ORGANIZACIÓN MITRE </a:t>
            </a:r>
          </a:p>
          <a:p>
            <a:pPr algn="ctr">
              <a:spcAft>
                <a:spcPts val="600"/>
              </a:spcAft>
            </a:pPr>
            <a:r>
              <a:rPr lang="es-AR" b="1">
                <a:latin typeface="Calibri" pitchFamily="34" charset="0"/>
              </a:rPr>
              <a:t>RNP AR APCH  RWY 06</a:t>
            </a:r>
          </a:p>
          <a:p>
            <a:pPr algn="ctr">
              <a:spcAft>
                <a:spcPts val="600"/>
              </a:spcAft>
            </a:pPr>
            <a:r>
              <a:rPr lang="es-AR" sz="1600"/>
              <a:t>Aeropuerto  San Martín de Los Andes (SAZY)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1 CuadroTexto"/>
          <p:cNvSpPr txBox="1">
            <a:spLocks noChangeArrowheads="1"/>
          </p:cNvSpPr>
          <p:nvPr/>
        </p:nvSpPr>
        <p:spPr bwMode="auto">
          <a:xfrm>
            <a:off x="468313" y="1147763"/>
            <a:ext cx="8351837" cy="4524375"/>
          </a:xfrm>
          <a:prstGeom prst="rect">
            <a:avLst/>
          </a:prstGeom>
          <a:noFill/>
          <a:ln w="9525">
            <a:noFill/>
            <a:miter lim="800000"/>
            <a:headEnd/>
            <a:tailEnd/>
          </a:ln>
        </p:spPr>
        <p:txBody>
          <a:bodyPr>
            <a:spAutoFit/>
          </a:bodyPr>
          <a:lstStyle/>
          <a:p>
            <a:pPr algn="ctr"/>
            <a:r>
              <a:rPr lang="es-AR" b="1"/>
              <a:t>CAPACITACIÓN AL PERSONAL DE VERIFICACION</a:t>
            </a:r>
          </a:p>
          <a:p>
            <a:endParaRPr lang="es-AR">
              <a:latin typeface="Calibri" pitchFamily="34" charset="0"/>
            </a:endParaRPr>
          </a:p>
          <a:p>
            <a:r>
              <a:rPr lang="es-AR"/>
              <a:t>- Jornadas PBN (Doc. 9613) -  Mes de noviembre, en concordancia con las modificaciones que se realizan a la aeronave.</a:t>
            </a:r>
          </a:p>
          <a:p>
            <a:endParaRPr lang="es-AR"/>
          </a:p>
          <a:p>
            <a:r>
              <a:rPr lang="es-AR"/>
              <a:t>- Curso “Validación de procedimientos de Vuelo por Instrumentos”  Teórica/Práctica -  Certificado por la ANAC- Argentina.</a:t>
            </a:r>
          </a:p>
          <a:p>
            <a:endParaRPr lang="es-AR"/>
          </a:p>
          <a:p>
            <a:r>
              <a:rPr lang="es-AR"/>
              <a:t>- Curso Baro-VNAV    CIPE Año 2012</a:t>
            </a:r>
          </a:p>
          <a:p>
            <a:endParaRPr lang="es-AR"/>
          </a:p>
          <a:p>
            <a:r>
              <a:rPr lang="es-AR"/>
              <a:t>- Realización “Manual de Validación de Procedimientos de Vuelo por Instrumentos “ Basado en la Legislación Internacional (OACI Y FAA)</a:t>
            </a:r>
          </a:p>
          <a:p>
            <a:endParaRPr lang="es-AR"/>
          </a:p>
          <a:p>
            <a:r>
              <a:rPr lang="es-AR"/>
              <a:t>ANALISIS DE RIESGO se están realizando cursos de SMS y calculo de riesgo dirigidos a mantener actualizado al personal que realiza el diseño de espacios aéreos y procedimientos de navegación (a cargo del Cte Daniel Maurinio) </a:t>
            </a:r>
          </a:p>
        </p:txBody>
      </p:sp>
      <p:pic>
        <p:nvPicPr>
          <p:cNvPr id="23554" name="5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476375" y="2276475"/>
            <a:ext cx="6408738" cy="1662113"/>
          </a:xfrm>
          <a:prstGeom prst="rect">
            <a:avLst/>
          </a:prstGeom>
          <a:noFill/>
        </p:spPr>
        <p:txBody>
          <a:bodyPr>
            <a:spAutoFit/>
          </a:bodyPr>
          <a:lstStyle/>
          <a:p>
            <a:pPr algn="ctr">
              <a:defRPr/>
            </a:pPr>
            <a:r>
              <a:rPr lang="es-AR" sz="3400" dirty="0">
                <a:solidFill>
                  <a:schemeClr val="bg2">
                    <a:lumMod val="25000"/>
                  </a:schemeClr>
                </a:solidFill>
                <a:cs typeface="+mn-cs"/>
              </a:rPr>
              <a:t>PRESTADOR DE SERVICIOS DE </a:t>
            </a:r>
          </a:p>
          <a:p>
            <a:pPr algn="ctr">
              <a:defRPr/>
            </a:pPr>
            <a:r>
              <a:rPr lang="es-AR" sz="3400" dirty="0">
                <a:solidFill>
                  <a:schemeClr val="bg2">
                    <a:lumMod val="25000"/>
                  </a:schemeClr>
                </a:solidFill>
                <a:cs typeface="+mn-cs"/>
              </a:rPr>
              <a:t>VERIFICACIÓN AÉREA</a:t>
            </a:r>
          </a:p>
        </p:txBody>
      </p:sp>
      <p:pic>
        <p:nvPicPr>
          <p:cNvPr id="24578" name="2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pic>
        <p:nvPicPr>
          <p:cNvPr id="24579" name="Picture 5" descr="ESC-VFC-JPG-2(60%)"/>
          <p:cNvPicPr>
            <a:picLocks noChangeAspect="1" noChangeArrowheads="1"/>
          </p:cNvPicPr>
          <p:nvPr/>
        </p:nvPicPr>
        <p:blipFill>
          <a:blip r:embed="rId3"/>
          <a:srcRect/>
          <a:stretch>
            <a:fillRect/>
          </a:stretch>
        </p:blipFill>
        <p:spPr bwMode="auto">
          <a:xfrm>
            <a:off x="7524750" y="5610225"/>
            <a:ext cx="1619250" cy="1247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7"/>
          <p:cNvPicPr>
            <a:picLocks noChangeAspect="1" noChangeArrowheads="1"/>
          </p:cNvPicPr>
          <p:nvPr/>
        </p:nvPicPr>
        <p:blipFill>
          <a:blip r:embed="rId2"/>
          <a:srcRect/>
          <a:stretch>
            <a:fillRect/>
          </a:stretch>
        </p:blipFill>
        <p:spPr bwMode="auto">
          <a:xfrm>
            <a:off x="1476375" y="4292600"/>
            <a:ext cx="5719763" cy="2208213"/>
          </a:xfrm>
          <a:prstGeom prst="rect">
            <a:avLst/>
          </a:prstGeom>
          <a:noFill/>
          <a:ln w="9525">
            <a:noFill/>
            <a:miter lim="800000"/>
            <a:headEnd/>
            <a:tailEnd/>
          </a:ln>
        </p:spPr>
      </p:pic>
      <p:sp>
        <p:nvSpPr>
          <p:cNvPr id="25602" name="Rectangle 8"/>
          <p:cNvSpPr>
            <a:spLocks noChangeArrowheads="1"/>
          </p:cNvSpPr>
          <p:nvPr/>
        </p:nvSpPr>
        <p:spPr bwMode="auto">
          <a:xfrm>
            <a:off x="900113" y="1916113"/>
            <a:ext cx="7343775" cy="576262"/>
          </a:xfrm>
          <a:prstGeom prst="rect">
            <a:avLst/>
          </a:prstGeom>
          <a:noFill/>
          <a:ln w="9525">
            <a:noFill/>
            <a:miter lim="800000"/>
            <a:headEnd/>
            <a:tailEnd/>
          </a:ln>
        </p:spPr>
        <p:txBody>
          <a:bodyPr/>
          <a:lstStyle/>
          <a:p>
            <a:pPr defTabSz="179388"/>
            <a:r>
              <a:rPr lang="es-ES_tradnl" sz="2800"/>
              <a:t>2  Bombardier LearJet 35 A </a:t>
            </a:r>
            <a:r>
              <a:rPr lang="es-ES_tradnl" sz="2000"/>
              <a:t>(RNAV 5 ó higher)</a:t>
            </a:r>
            <a:br>
              <a:rPr lang="es-ES_tradnl" sz="2000"/>
            </a:br>
            <a:r>
              <a:rPr lang="es-ES_tradnl" sz="2800"/>
              <a:t/>
            </a:r>
            <a:br>
              <a:rPr lang="es-ES_tradnl" sz="2800"/>
            </a:br>
            <a:r>
              <a:rPr lang="es-ES_tradnl" sz="2800">
                <a:solidFill>
                  <a:schemeClr val="tx2"/>
                </a:solidFill>
              </a:rPr>
              <a:t/>
            </a:r>
            <a:br>
              <a:rPr lang="es-ES_tradnl" sz="2800">
                <a:solidFill>
                  <a:schemeClr val="tx2"/>
                </a:solidFill>
              </a:rPr>
            </a:br>
            <a:r>
              <a:rPr lang="es-ES_tradnl" sz="2800">
                <a:solidFill>
                  <a:schemeClr val="tx2"/>
                </a:solidFill>
              </a:rPr>
              <a:t/>
            </a:r>
            <a:br>
              <a:rPr lang="es-ES_tradnl" sz="2800">
                <a:solidFill>
                  <a:schemeClr val="tx2"/>
                </a:solidFill>
              </a:rPr>
            </a:br>
            <a:endParaRPr lang="es-ES" sz="2800">
              <a:solidFill>
                <a:schemeClr val="tx2"/>
              </a:solidFill>
            </a:endParaRPr>
          </a:p>
        </p:txBody>
      </p:sp>
      <p:sp>
        <p:nvSpPr>
          <p:cNvPr id="25603" name="Text Box 9"/>
          <p:cNvSpPr txBox="1">
            <a:spLocks noChangeArrowheads="1"/>
          </p:cNvSpPr>
          <p:nvPr/>
        </p:nvSpPr>
        <p:spPr bwMode="auto">
          <a:xfrm>
            <a:off x="539750" y="2708275"/>
            <a:ext cx="7920038" cy="1323975"/>
          </a:xfrm>
          <a:prstGeom prst="rect">
            <a:avLst/>
          </a:prstGeom>
          <a:noFill/>
          <a:ln w="9525">
            <a:solidFill>
              <a:schemeClr val="tx1"/>
            </a:solidFill>
            <a:miter lim="800000"/>
            <a:headEnd/>
            <a:tailEnd/>
          </a:ln>
        </p:spPr>
        <p:txBody>
          <a:bodyPr>
            <a:spAutoFit/>
          </a:bodyPr>
          <a:lstStyle/>
          <a:p>
            <a:r>
              <a:rPr lang="es-AR" sz="2000" b="1" u="sng"/>
              <a:t>Soporte Técnico</a:t>
            </a:r>
            <a:r>
              <a:rPr lang="es-AR" sz="2000" b="1"/>
              <a:t>:  Empresa Starport Cambata a traves de un Contrato via OACI / Fuerza Aérea Argentina </a:t>
            </a:r>
          </a:p>
          <a:p>
            <a:endParaRPr lang="es-AR" sz="2000" b="1"/>
          </a:p>
          <a:p>
            <a:r>
              <a:rPr lang="es-AR" sz="2000" b="1" u="sng"/>
              <a:t>Operación</a:t>
            </a:r>
            <a:r>
              <a:rPr lang="es-AR" sz="2000" b="1"/>
              <a:t>: ESCUADRÓN AÉREO II LearJet – II Brigada Aérea</a:t>
            </a:r>
            <a:endParaRPr lang="es-ES" sz="2000"/>
          </a:p>
        </p:txBody>
      </p:sp>
      <p:sp>
        <p:nvSpPr>
          <p:cNvPr id="25604" name="Text Box 10"/>
          <p:cNvSpPr txBox="1">
            <a:spLocks noChangeArrowheads="1"/>
          </p:cNvSpPr>
          <p:nvPr/>
        </p:nvSpPr>
        <p:spPr bwMode="auto">
          <a:xfrm>
            <a:off x="611188" y="1268413"/>
            <a:ext cx="6119812" cy="519112"/>
          </a:xfrm>
          <a:prstGeom prst="rect">
            <a:avLst/>
          </a:prstGeom>
          <a:solidFill>
            <a:schemeClr val="bg1"/>
          </a:solidFill>
          <a:ln w="9525">
            <a:noFill/>
            <a:miter lim="800000"/>
            <a:headEnd/>
            <a:tailEnd/>
          </a:ln>
        </p:spPr>
        <p:txBody>
          <a:bodyPr>
            <a:spAutoFit/>
          </a:bodyPr>
          <a:lstStyle/>
          <a:p>
            <a:pPr>
              <a:spcBef>
                <a:spcPct val="50000"/>
              </a:spcBef>
            </a:pPr>
            <a:r>
              <a:rPr lang="es-ES_tradnl" sz="2800" u="sng"/>
              <a:t>Aeronaves:</a:t>
            </a:r>
            <a:endParaRPr lang="es-ES" u="sng"/>
          </a:p>
        </p:txBody>
      </p:sp>
      <p:pic>
        <p:nvPicPr>
          <p:cNvPr id="25605" name="10 Imagen" descr="Logo ANAC.jpg"/>
          <p:cNvPicPr>
            <a:picLocks noGrp="1" noChangeAspect="1"/>
          </p:cNvPicPr>
          <p:nvPr isPhoto="1"/>
        </p:nvPicPr>
        <p:blipFill>
          <a:blip r:embed="rId3"/>
          <a:srcRect/>
          <a:stretch>
            <a:fillRect/>
          </a:stretch>
        </p:blipFill>
        <p:spPr bwMode="auto">
          <a:xfrm>
            <a:off x="0" y="0"/>
            <a:ext cx="3132138" cy="1200150"/>
          </a:xfrm>
          <a:prstGeom prst="rect">
            <a:avLst/>
          </a:prstGeom>
          <a:noFill/>
          <a:ln w="9525">
            <a:noFill/>
            <a:miter lim="800000"/>
            <a:headEnd/>
            <a:tailEnd/>
          </a:ln>
        </p:spPr>
      </p:pic>
      <p:pic>
        <p:nvPicPr>
          <p:cNvPr id="25606" name="Picture 5" descr="ESC-VFC-JPG-2(60%)"/>
          <p:cNvPicPr>
            <a:picLocks noChangeAspect="1" noChangeArrowheads="1"/>
          </p:cNvPicPr>
          <p:nvPr/>
        </p:nvPicPr>
        <p:blipFill>
          <a:blip r:embed="rId4"/>
          <a:srcRect/>
          <a:stretch>
            <a:fillRect/>
          </a:stretch>
        </p:blipFill>
        <p:spPr bwMode="auto">
          <a:xfrm>
            <a:off x="7524750" y="5610225"/>
            <a:ext cx="1619250" cy="1247775"/>
          </a:xfrm>
          <a:prstGeom prst="rect">
            <a:avLst/>
          </a:prstGeom>
          <a:noFill/>
          <a:ln w="9525">
            <a:noFill/>
            <a:miter lim="800000"/>
            <a:headEnd/>
            <a:tailEnd/>
          </a:ln>
        </p:spPr>
      </p:pic>
      <p:sp>
        <p:nvSpPr>
          <p:cNvPr id="5" name="Rectangle 6"/>
          <p:cNvSpPr txBox="1">
            <a:spLocks noChangeArrowheads="1"/>
          </p:cNvSpPr>
          <p:nvPr/>
        </p:nvSpPr>
        <p:spPr>
          <a:xfrm>
            <a:off x="2195513" y="908050"/>
            <a:ext cx="4752975" cy="647700"/>
          </a:xfrm>
          <a:prstGeom prst="rect">
            <a:avLst/>
          </a:prstGeom>
        </p:spPr>
        <p:txBody>
          <a:bodyPr/>
          <a:lstStyle/>
          <a:p>
            <a:pPr algn="ctr" fontAlgn="auto">
              <a:spcAft>
                <a:spcPts val="0"/>
              </a:spcAft>
              <a:defRPr/>
            </a:pPr>
            <a:r>
              <a:rPr lang="es-ES_tradnl" sz="2800" u="sng" dirty="0">
                <a:latin typeface="+mj-lt"/>
                <a:ea typeface="+mj-ea"/>
                <a:cs typeface="+mj-cs"/>
              </a:rPr>
              <a:t>INSPECCIÓN EN VUELO</a:t>
            </a:r>
            <a:endParaRPr lang="es-ES" sz="2800" u="sng" dirty="0">
              <a:latin typeface="+mj-lt"/>
              <a:ea typeface="+mj-ea"/>
              <a:cs typeface="+mj-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17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
        <p:nvSpPr>
          <p:cNvPr id="12" name="Rectangle 3"/>
          <p:cNvSpPr txBox="1">
            <a:spLocks noChangeArrowheads="1"/>
          </p:cNvSpPr>
          <p:nvPr/>
        </p:nvSpPr>
        <p:spPr>
          <a:xfrm>
            <a:off x="539750" y="3141663"/>
            <a:ext cx="8281988" cy="1652587"/>
          </a:xfrm>
          <a:prstGeom prst="rect">
            <a:avLst/>
          </a:prstGeom>
        </p:spPr>
        <p:txBody>
          <a:bodyPr/>
          <a:lstStyle/>
          <a:p>
            <a:pPr marL="838200" indent="-838200" fontAlgn="auto">
              <a:spcAft>
                <a:spcPts val="0"/>
              </a:spcAft>
              <a:defRPr/>
            </a:pPr>
            <a:r>
              <a:rPr lang="es-ES_tradnl" sz="2000" b="1" dirty="0">
                <a:solidFill>
                  <a:srgbClr val="808080"/>
                </a:solidFill>
                <a:latin typeface="+mj-lt"/>
                <a:ea typeface="+mj-ea"/>
                <a:cs typeface="+mj-cs"/>
              </a:rPr>
              <a:t>	- RNAV / RNP</a:t>
            </a:r>
            <a:br>
              <a:rPr lang="es-ES_tradnl" sz="2000" b="1" dirty="0">
                <a:solidFill>
                  <a:srgbClr val="808080"/>
                </a:solidFill>
                <a:latin typeface="+mj-lt"/>
                <a:ea typeface="+mj-ea"/>
                <a:cs typeface="+mj-cs"/>
              </a:rPr>
            </a:br>
            <a:r>
              <a:rPr lang="es-ES_tradnl" sz="2000" b="1" dirty="0">
                <a:solidFill>
                  <a:srgbClr val="808080"/>
                </a:solidFill>
                <a:latin typeface="+mj-lt"/>
                <a:ea typeface="+mj-ea"/>
                <a:cs typeface="+mj-cs"/>
              </a:rPr>
              <a:t>- </a:t>
            </a:r>
            <a:r>
              <a:rPr lang="es-ES_tradnl" sz="2000" b="1" dirty="0" err="1">
                <a:solidFill>
                  <a:srgbClr val="808080"/>
                </a:solidFill>
                <a:latin typeface="+mj-lt"/>
                <a:ea typeface="+mj-ea"/>
                <a:cs typeface="+mj-cs"/>
              </a:rPr>
              <a:t>Radioayudas</a:t>
            </a:r>
            <a:r>
              <a:rPr lang="es-ES_tradnl" sz="2000" b="1" dirty="0">
                <a:solidFill>
                  <a:srgbClr val="808080"/>
                </a:solidFill>
                <a:latin typeface="+mj-lt"/>
                <a:ea typeface="+mj-ea"/>
                <a:cs typeface="+mj-cs"/>
              </a:rPr>
              <a:t> convencionales</a:t>
            </a:r>
            <a:br>
              <a:rPr lang="es-ES_tradnl" sz="2000" b="1" dirty="0">
                <a:solidFill>
                  <a:srgbClr val="808080"/>
                </a:solidFill>
                <a:latin typeface="+mj-lt"/>
                <a:ea typeface="+mj-ea"/>
                <a:cs typeface="+mj-cs"/>
              </a:rPr>
            </a:br>
            <a:r>
              <a:rPr lang="es-ES_tradnl" sz="2000" b="1" dirty="0">
                <a:solidFill>
                  <a:srgbClr val="808080"/>
                </a:solidFill>
                <a:latin typeface="+mj-lt"/>
                <a:ea typeface="+mj-ea"/>
                <a:cs typeface="+mj-cs"/>
              </a:rPr>
              <a:t>- Radares (SSR, SRE) </a:t>
            </a:r>
            <a:br>
              <a:rPr lang="es-ES_tradnl" sz="2000" b="1" dirty="0">
                <a:solidFill>
                  <a:srgbClr val="808080"/>
                </a:solidFill>
                <a:latin typeface="+mj-lt"/>
                <a:ea typeface="+mj-ea"/>
                <a:cs typeface="+mj-cs"/>
              </a:rPr>
            </a:br>
            <a:r>
              <a:rPr lang="es-ES_tradnl" sz="2000" b="1" dirty="0">
                <a:solidFill>
                  <a:srgbClr val="808080"/>
                </a:solidFill>
                <a:latin typeface="+mj-lt"/>
                <a:ea typeface="+mj-ea"/>
                <a:cs typeface="+mj-cs"/>
              </a:rPr>
              <a:t>- Comunicaciones (VHF, UHF)</a:t>
            </a:r>
            <a:br>
              <a:rPr lang="es-ES_tradnl" sz="2000" b="1" dirty="0">
                <a:solidFill>
                  <a:srgbClr val="808080"/>
                </a:solidFill>
                <a:latin typeface="+mj-lt"/>
                <a:ea typeface="+mj-ea"/>
                <a:cs typeface="+mj-cs"/>
              </a:rPr>
            </a:br>
            <a:r>
              <a:rPr lang="es-ES_tradnl" sz="2000" b="1" dirty="0">
                <a:solidFill>
                  <a:srgbClr val="808080"/>
                </a:solidFill>
                <a:latin typeface="+mj-lt"/>
                <a:ea typeface="+mj-ea"/>
                <a:cs typeface="+mj-cs"/>
              </a:rPr>
              <a:t>- Ayudas visuales</a:t>
            </a:r>
            <a:endParaRPr lang="es-ES" sz="2000" b="1" dirty="0">
              <a:solidFill>
                <a:srgbClr val="808080"/>
              </a:solidFill>
              <a:latin typeface="+mj-lt"/>
              <a:ea typeface="+mj-ea"/>
              <a:cs typeface="+mj-cs"/>
            </a:endParaRPr>
          </a:p>
        </p:txBody>
      </p:sp>
      <p:sp>
        <p:nvSpPr>
          <p:cNvPr id="14" name="Text Box 7"/>
          <p:cNvSpPr txBox="1">
            <a:spLocks noChangeArrowheads="1"/>
          </p:cNvSpPr>
          <p:nvPr/>
        </p:nvSpPr>
        <p:spPr bwMode="auto">
          <a:xfrm>
            <a:off x="468313" y="1554163"/>
            <a:ext cx="8999537" cy="579437"/>
          </a:xfrm>
          <a:prstGeom prst="rect">
            <a:avLst/>
          </a:prstGeom>
          <a:noFill/>
          <a:ln w="9525">
            <a:noFill/>
            <a:miter lim="800000"/>
            <a:headEnd/>
            <a:tailEnd/>
          </a:ln>
        </p:spPr>
        <p:txBody>
          <a:bodyPr>
            <a:spAutoFit/>
          </a:bodyPr>
          <a:lstStyle/>
          <a:p>
            <a:pPr>
              <a:spcBef>
                <a:spcPct val="50000"/>
              </a:spcBef>
            </a:pPr>
            <a:r>
              <a:rPr lang="es-ES_tradnl" sz="3200" b="1" u="sng"/>
              <a:t>TFIS SIERRA</a:t>
            </a:r>
            <a:r>
              <a:rPr lang="es-ES_tradnl" sz="2400" b="1"/>
              <a:t> </a:t>
            </a:r>
            <a:r>
              <a:rPr lang="es-ES_tradnl"/>
              <a:t>:  </a:t>
            </a:r>
            <a:r>
              <a:rPr lang="es-ES_tradnl" b="1"/>
              <a:t>DESPROGRAMADA DEFINITIVAMENTE MAY 2011.</a:t>
            </a:r>
            <a:endParaRPr lang="es-ES" b="1"/>
          </a:p>
        </p:txBody>
      </p:sp>
      <p:pic>
        <p:nvPicPr>
          <p:cNvPr id="16" name="Picture 18"/>
          <p:cNvPicPr>
            <a:picLocks noChangeAspect="1" noChangeArrowheads="1"/>
          </p:cNvPicPr>
          <p:nvPr/>
        </p:nvPicPr>
        <p:blipFill>
          <a:blip r:embed="rId3"/>
          <a:srcRect/>
          <a:stretch>
            <a:fillRect/>
          </a:stretch>
        </p:blipFill>
        <p:spPr bwMode="auto">
          <a:xfrm>
            <a:off x="468313" y="2217738"/>
            <a:ext cx="8435975" cy="635000"/>
          </a:xfrm>
          <a:prstGeom prst="rect">
            <a:avLst/>
          </a:prstGeom>
          <a:noFill/>
          <a:ln w="9525">
            <a:noFill/>
            <a:miter lim="800000"/>
            <a:headEnd/>
            <a:tailEnd/>
          </a:ln>
        </p:spPr>
      </p:pic>
      <p:sp>
        <p:nvSpPr>
          <p:cNvPr id="17" name="Text Box 19"/>
          <p:cNvSpPr txBox="1">
            <a:spLocks noChangeArrowheads="1"/>
          </p:cNvSpPr>
          <p:nvPr/>
        </p:nvSpPr>
        <p:spPr bwMode="auto">
          <a:xfrm>
            <a:off x="539750" y="3716338"/>
            <a:ext cx="7993063" cy="1016000"/>
          </a:xfrm>
          <a:prstGeom prst="rect">
            <a:avLst/>
          </a:prstGeom>
          <a:noFill/>
          <a:ln w="9525">
            <a:noFill/>
            <a:miter lim="800000"/>
            <a:headEnd/>
            <a:tailEnd/>
          </a:ln>
        </p:spPr>
        <p:txBody>
          <a:bodyPr>
            <a:spAutoFit/>
          </a:bodyPr>
          <a:lstStyle/>
          <a:p>
            <a:pPr algn="ctr">
              <a:spcBef>
                <a:spcPct val="50000"/>
              </a:spcBef>
            </a:pPr>
            <a:r>
              <a:rPr lang="es-ES_tradnl" sz="2000" b="1">
                <a:solidFill>
                  <a:srgbClr val="CC3300"/>
                </a:solidFill>
              </a:rPr>
              <a:t>La tarea demandó el RELEVAMIENTO de las COORDENADAS WGS-84 y la GENERACIÓN de la BASE de DATOS de TODOS los AEROPUERTOS y AYUDAS a la NAVEGACION del PAIS</a:t>
            </a:r>
            <a:endParaRPr lang="es-ES" sz="2000" b="1">
              <a:solidFill>
                <a:srgbClr val="CC3300"/>
              </a:solidFill>
            </a:endParaRPr>
          </a:p>
        </p:txBody>
      </p:sp>
      <p:pic>
        <p:nvPicPr>
          <p:cNvPr id="26630" name="Picture 5" descr="ESC-VFC-JPG-2(60%)"/>
          <p:cNvPicPr>
            <a:picLocks noChangeAspect="1" noChangeArrowheads="1"/>
          </p:cNvPicPr>
          <p:nvPr/>
        </p:nvPicPr>
        <p:blipFill>
          <a:blip r:embed="rId4"/>
          <a:srcRect/>
          <a:stretch>
            <a:fillRect/>
          </a:stretch>
        </p:blipFill>
        <p:spPr bwMode="auto">
          <a:xfrm>
            <a:off x="7524750" y="5610225"/>
            <a:ext cx="1619250" cy="1247775"/>
          </a:xfrm>
          <a:prstGeom prst="rect">
            <a:avLst/>
          </a:prstGeom>
          <a:noFill/>
          <a:ln w="9525">
            <a:noFill/>
            <a:miter lim="800000"/>
            <a:headEnd/>
            <a:tailEnd/>
          </a:ln>
        </p:spPr>
      </p:pic>
      <p:sp>
        <p:nvSpPr>
          <p:cNvPr id="13" name="Text Box 4"/>
          <p:cNvSpPr txBox="1">
            <a:spLocks noChangeArrowheads="1"/>
          </p:cNvSpPr>
          <p:nvPr/>
        </p:nvSpPr>
        <p:spPr bwMode="auto">
          <a:xfrm>
            <a:off x="971550" y="5805488"/>
            <a:ext cx="6624638" cy="863600"/>
          </a:xfrm>
          <a:prstGeom prst="rect">
            <a:avLst/>
          </a:prstGeom>
          <a:noFill/>
          <a:ln w="9525">
            <a:solidFill>
              <a:schemeClr val="tx1"/>
            </a:solidFill>
            <a:miter lim="800000"/>
            <a:headEnd/>
            <a:tailEnd/>
          </a:ln>
        </p:spPr>
        <p:txBody>
          <a:bodyPr>
            <a:spAutoFit/>
          </a:bodyPr>
          <a:lstStyle/>
          <a:p>
            <a:pPr>
              <a:spcBef>
                <a:spcPct val="50000"/>
              </a:spcBef>
            </a:pPr>
            <a:r>
              <a:rPr lang="es-AR" sz="2000" b="1" u="sng"/>
              <a:t>Soporte Técnico</a:t>
            </a:r>
            <a:r>
              <a:rPr lang="es-AR" sz="2000" b="1"/>
              <a:t>: Taller de Electrónica y Verificación</a:t>
            </a:r>
          </a:p>
          <a:p>
            <a:pPr>
              <a:spcBef>
                <a:spcPct val="50000"/>
              </a:spcBef>
            </a:pPr>
            <a:r>
              <a:rPr lang="es-AR" sz="2000" b="1" u="sng"/>
              <a:t>Operación</a:t>
            </a:r>
            <a:r>
              <a:rPr lang="es-AR" sz="2000" b="1"/>
              <a:t>: ESCUADRÓN de VERIFICACIÓN AÉREA </a:t>
            </a:r>
            <a:endParaRPr lang="es-ES" sz="2000"/>
          </a:p>
        </p:txBody>
      </p:sp>
      <p:sp>
        <p:nvSpPr>
          <p:cNvPr id="26632" name="Text Box 8"/>
          <p:cNvSpPr txBox="1">
            <a:spLocks noChangeArrowheads="1"/>
          </p:cNvSpPr>
          <p:nvPr/>
        </p:nvSpPr>
        <p:spPr bwMode="auto">
          <a:xfrm>
            <a:off x="1547813" y="765175"/>
            <a:ext cx="6337300" cy="519113"/>
          </a:xfrm>
          <a:prstGeom prst="rect">
            <a:avLst/>
          </a:prstGeom>
          <a:solidFill>
            <a:schemeClr val="bg1"/>
          </a:solidFill>
          <a:ln w="9525">
            <a:noFill/>
            <a:miter lim="800000"/>
            <a:headEnd/>
            <a:tailEnd/>
          </a:ln>
        </p:spPr>
        <p:txBody>
          <a:bodyPr>
            <a:spAutoFit/>
          </a:bodyPr>
          <a:lstStyle/>
          <a:p>
            <a:pPr algn="ctr">
              <a:spcBef>
                <a:spcPct val="50000"/>
              </a:spcBef>
            </a:pPr>
            <a:r>
              <a:rPr lang="es-ES_tradnl" sz="2800" u="sng"/>
              <a:t>Sistema de Inspección en Vuelo </a:t>
            </a:r>
            <a:endParaRPr lang="es-ES" sz="2800" u="sng"/>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afterEffect">
                                  <p:stCondLst>
                                    <p:cond delay="2000"/>
                                  </p:stCondLst>
                                  <p:childTnLst>
                                    <p:animEffect transition="out" filter="box(in)">
                                      <p:cBhvr>
                                        <p:cTn id="6" dur="3000"/>
                                        <p:tgtEl>
                                          <p:spTgt spid="14"/>
                                        </p:tgtEl>
                                      </p:cBhvr>
                                    </p:animEffect>
                                    <p:set>
                                      <p:cBhvr>
                                        <p:cTn id="7" dur="1" fill="hold">
                                          <p:stCondLst>
                                            <p:cond delay="2999"/>
                                          </p:stCondLst>
                                        </p:cTn>
                                        <p:tgtEl>
                                          <p:spTgt spid="14"/>
                                        </p:tgtEl>
                                        <p:attrNameLst>
                                          <p:attrName>style.visibility</p:attrName>
                                        </p:attrNameLst>
                                      </p:cBhvr>
                                      <p:to>
                                        <p:strVal val="hidden"/>
                                      </p:to>
                                    </p:set>
                                  </p:childTnLst>
                                </p:cTn>
                              </p:par>
                            </p:childTnLst>
                          </p:cTn>
                        </p:par>
                        <p:par>
                          <p:cTn id="8" fill="hold">
                            <p:stCondLst>
                              <p:cond delay="5000"/>
                            </p:stCondLst>
                            <p:childTnLst>
                              <p:par>
                                <p:cTn id="9" presetID="64" presetClass="path" presetSubtype="0" accel="50000" decel="50000" fill="hold" nodeType="afterEffect">
                                  <p:stCondLst>
                                    <p:cond delay="0"/>
                                  </p:stCondLst>
                                  <p:childTnLst>
                                    <p:animMotion origin="layout" path="M -1.11022E-16 -0.00439 L -1.11022E-16 -0.16693 " pathEditMode="relative" rAng="0" ptsTypes="AA">
                                      <p:cBhvr>
                                        <p:cTn id="10" dur="2000" fill="hold"/>
                                        <p:tgtEl>
                                          <p:spTgt spid="16"/>
                                        </p:tgtEl>
                                        <p:attrNameLst>
                                          <p:attrName>ppt_x</p:attrName>
                                          <p:attrName>ppt_y</p:attrName>
                                        </p:attrNameLst>
                                      </p:cBhvr>
                                      <p:rCtr x="0" y="-81"/>
                                    </p:animMotion>
                                  </p:childTnLst>
                                </p:cTn>
                              </p:par>
                              <p:par>
                                <p:cTn id="11" presetID="64" presetClass="path" presetSubtype="0" accel="50000" decel="50000" fill="hold" grpId="0" nodeType="withEffect">
                                  <p:stCondLst>
                                    <p:cond delay="0"/>
                                  </p:stCondLst>
                                  <p:childTnLst>
                                    <p:animMotion origin="layout" path="M 4.44444E-6 -1.21387E-6 L -0.004 -0.17803 " pathEditMode="relative" rAng="0" ptsTypes="AA">
                                      <p:cBhvr>
                                        <p:cTn id="12" dur="2000" fill="hold"/>
                                        <p:tgtEl>
                                          <p:spTgt spid="12"/>
                                        </p:tgtEl>
                                        <p:attrNameLst>
                                          <p:attrName>ppt_x</p:attrName>
                                          <p:attrName>ppt_y</p:attrName>
                                        </p:attrNameLst>
                                      </p:cBhvr>
                                      <p:rCtr x="-2" y="-89"/>
                                    </p:animMotion>
                                  </p:childTnLst>
                                </p:cTn>
                              </p:par>
                            </p:childTnLst>
                          </p:cTn>
                        </p:par>
                        <p:par>
                          <p:cTn id="13" fill="hold">
                            <p:stCondLst>
                              <p:cond delay="7000"/>
                            </p:stCondLst>
                            <p:childTnLst>
                              <p:par>
                                <p:cTn id="14" presetID="4"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box(in)">
                                      <p:cBhvr>
                                        <p:cTn id="16" dur="500"/>
                                        <p:tgtEl>
                                          <p:spTgt spid="17"/>
                                        </p:tgtEl>
                                      </p:cBhvr>
                                    </p:animEffect>
                                  </p:childTnLst>
                                </p:cTn>
                              </p:par>
                            </p:childTnLst>
                          </p:cTn>
                        </p:par>
                        <p:par>
                          <p:cTn id="17" fill="hold">
                            <p:stCondLst>
                              <p:cond delay="7500"/>
                            </p:stCondLst>
                            <p:childTnLst>
                              <p:par>
                                <p:cTn id="18" presetID="4" presetClass="entr" presetSubtype="16" fill="hold" grpId="0" nodeType="afterEffect">
                                  <p:stCondLst>
                                    <p:cond delay="1500"/>
                                  </p:stCondLst>
                                  <p:childTnLst>
                                    <p:set>
                                      <p:cBhvr>
                                        <p:cTn id="19" dur="1" fill="hold">
                                          <p:stCondLst>
                                            <p:cond delay="0"/>
                                          </p:stCondLst>
                                        </p:cTn>
                                        <p:tgtEl>
                                          <p:spTgt spid="13"/>
                                        </p:tgtEl>
                                        <p:attrNameLst>
                                          <p:attrName>style.visibility</p:attrName>
                                        </p:attrNameLst>
                                      </p:cBhvr>
                                      <p:to>
                                        <p:strVal val="visible"/>
                                      </p:to>
                                    </p:set>
                                    <p:animEffect transition="in" filter="box(in)">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7"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4"/>
          <p:cNvPicPr>
            <a:picLocks noChangeAspect="1" noChangeArrowheads="1"/>
          </p:cNvPicPr>
          <p:nvPr/>
        </p:nvPicPr>
        <p:blipFill>
          <a:blip r:embed="rId2"/>
          <a:srcRect/>
          <a:stretch>
            <a:fillRect/>
          </a:stretch>
        </p:blipFill>
        <p:spPr bwMode="auto">
          <a:xfrm>
            <a:off x="6459538" y="44450"/>
            <a:ext cx="2505075" cy="5534025"/>
          </a:xfrm>
          <a:prstGeom prst="rect">
            <a:avLst/>
          </a:prstGeom>
          <a:noFill/>
          <a:ln w="9525">
            <a:noFill/>
            <a:miter lim="800000"/>
            <a:headEnd/>
            <a:tailEnd/>
          </a:ln>
        </p:spPr>
      </p:pic>
      <p:sp>
        <p:nvSpPr>
          <p:cNvPr id="27650" name="Text Box 6"/>
          <p:cNvSpPr txBox="1">
            <a:spLocks noChangeArrowheads="1"/>
          </p:cNvSpPr>
          <p:nvPr/>
        </p:nvSpPr>
        <p:spPr bwMode="auto">
          <a:xfrm>
            <a:off x="0" y="1125538"/>
            <a:ext cx="6588125" cy="5540375"/>
          </a:xfrm>
          <a:prstGeom prst="rect">
            <a:avLst/>
          </a:prstGeom>
          <a:noFill/>
          <a:ln w="9525">
            <a:noFill/>
            <a:miter lim="800000"/>
            <a:headEnd/>
            <a:tailEnd/>
          </a:ln>
        </p:spPr>
        <p:txBody>
          <a:bodyPr>
            <a:spAutoFit/>
          </a:bodyPr>
          <a:lstStyle/>
          <a:p>
            <a:pPr marL="1619250" indent="-1446213">
              <a:spcBef>
                <a:spcPct val="50000"/>
              </a:spcBef>
              <a:tabLst>
                <a:tab pos="1622425" algn="l"/>
              </a:tabLst>
            </a:pPr>
            <a:r>
              <a:rPr lang="es-AR" sz="2400" b="1" u="sng"/>
              <a:t>Instrucción</a:t>
            </a:r>
            <a:r>
              <a:rPr lang="es-AR"/>
              <a:t>: </a:t>
            </a:r>
          </a:p>
          <a:p>
            <a:pPr marL="1619250" indent="-1446213">
              <a:spcBef>
                <a:spcPct val="50000"/>
              </a:spcBef>
              <a:tabLst>
                <a:tab pos="1622425" algn="l"/>
              </a:tabLst>
            </a:pPr>
            <a:r>
              <a:rPr lang="es-AR"/>
              <a:t>	</a:t>
            </a:r>
            <a:r>
              <a:rPr lang="es-AR" b="1"/>
              <a:t>	</a:t>
            </a:r>
            <a:r>
              <a:rPr lang="es-AR" sz="2400" b="1"/>
              <a:t>- </a:t>
            </a:r>
            <a:r>
              <a:rPr lang="es-AR" sz="2000" b="1"/>
              <a:t>Escuadrón Verificación Aérea. 	</a:t>
            </a:r>
          </a:p>
          <a:p>
            <a:pPr marL="1619250" indent="-1446213">
              <a:spcBef>
                <a:spcPct val="50000"/>
              </a:spcBef>
              <a:tabLst>
                <a:tab pos="1622425" algn="l"/>
              </a:tabLst>
            </a:pPr>
            <a:r>
              <a:rPr lang="es-AR" sz="2000" b="1"/>
              <a:t>	- Curso AERODATA de software y    mantenimiento</a:t>
            </a:r>
            <a:r>
              <a:rPr lang="es-AR" sz="2000"/>
              <a:t>.</a:t>
            </a:r>
          </a:p>
          <a:p>
            <a:pPr marL="1619250" indent="-1446213">
              <a:spcBef>
                <a:spcPct val="50000"/>
              </a:spcBef>
              <a:tabLst>
                <a:tab pos="1622425" algn="l"/>
              </a:tabLst>
            </a:pPr>
            <a:r>
              <a:rPr lang="es-AR" sz="2400" b="1" u="sng"/>
              <a:t>Capacitación</a:t>
            </a:r>
            <a:r>
              <a:rPr lang="es-AR" sz="2400" b="1"/>
              <a:t>: </a:t>
            </a:r>
          </a:p>
          <a:p>
            <a:pPr marL="1619250" indent="-1446213">
              <a:spcBef>
                <a:spcPct val="50000"/>
              </a:spcBef>
              <a:tabLst>
                <a:tab pos="1622425" algn="l"/>
              </a:tabLst>
            </a:pPr>
            <a:r>
              <a:rPr lang="es-AR" sz="2400" b="1"/>
              <a:t>	</a:t>
            </a:r>
            <a:r>
              <a:rPr lang="es-AR" sz="2000" b="1"/>
              <a:t>- Cursos</a:t>
            </a:r>
            <a:r>
              <a:rPr lang="es-AR" sz="2000"/>
              <a:t> </a:t>
            </a:r>
            <a:r>
              <a:rPr lang="es-AR" sz="2000" b="1"/>
              <a:t>C.I.P.E. (Ezeiza)</a:t>
            </a:r>
          </a:p>
          <a:p>
            <a:pPr marL="1619250" indent="-1446213">
              <a:spcBef>
                <a:spcPct val="50000"/>
              </a:spcBef>
              <a:tabLst>
                <a:tab pos="1622425" algn="l"/>
              </a:tabLst>
            </a:pPr>
            <a:r>
              <a:rPr lang="es-AR" sz="2000" b="1"/>
              <a:t>	- Estación de Simulación Terrestre</a:t>
            </a:r>
          </a:p>
          <a:p>
            <a:pPr marL="1619250" indent="-1446213">
              <a:spcBef>
                <a:spcPct val="50000"/>
              </a:spcBef>
              <a:tabLst>
                <a:tab pos="1622425" algn="l"/>
              </a:tabLst>
            </a:pPr>
            <a:r>
              <a:rPr lang="es-ES" sz="2400" b="1" u="sng"/>
              <a:t>Perfeccionamiento</a:t>
            </a:r>
            <a:r>
              <a:rPr lang="es-ES" sz="2400" b="1"/>
              <a:t>: </a:t>
            </a:r>
          </a:p>
          <a:p>
            <a:pPr marL="1619250" indent="-1446213">
              <a:spcBef>
                <a:spcPct val="50000"/>
              </a:spcBef>
              <a:tabLst>
                <a:tab pos="1622425" algn="l"/>
              </a:tabLst>
            </a:pPr>
            <a:r>
              <a:rPr lang="es-ES" sz="2400"/>
              <a:t>	</a:t>
            </a:r>
            <a:r>
              <a:rPr lang="es-ES" sz="2000" b="1"/>
              <a:t>- Curso Técnico  de Inspección de Sistemas Aéreos (F.A.A. – EE.UU.) </a:t>
            </a:r>
          </a:p>
          <a:p>
            <a:pPr marL="1619250" indent="-1446213">
              <a:spcBef>
                <a:spcPct val="50000"/>
              </a:spcBef>
              <a:tabLst>
                <a:tab pos="1622425" algn="l"/>
              </a:tabLst>
            </a:pPr>
            <a:r>
              <a:rPr lang="es-ES_tradnl" sz="2000" b="1"/>
              <a:t>	- Curso de Validación de procedimientos instrumentales.</a:t>
            </a:r>
            <a:endParaRPr lang="es-ES" sz="2000" b="1"/>
          </a:p>
        </p:txBody>
      </p:sp>
      <p:pic>
        <p:nvPicPr>
          <p:cNvPr id="27651" name="5 Imagen" descr="Logo ANAC.jpg"/>
          <p:cNvPicPr>
            <a:picLocks noGrp="1" noChangeAspect="1"/>
          </p:cNvPicPr>
          <p:nvPr isPhoto="1"/>
        </p:nvPicPr>
        <p:blipFill>
          <a:blip r:embed="rId3"/>
          <a:srcRect/>
          <a:stretch>
            <a:fillRect/>
          </a:stretch>
        </p:blipFill>
        <p:spPr bwMode="auto">
          <a:xfrm>
            <a:off x="0" y="0"/>
            <a:ext cx="3132138" cy="1200150"/>
          </a:xfrm>
          <a:prstGeom prst="rect">
            <a:avLst/>
          </a:prstGeom>
          <a:noFill/>
          <a:ln w="9525">
            <a:noFill/>
            <a:miter lim="800000"/>
            <a:headEnd/>
            <a:tailEnd/>
          </a:ln>
        </p:spPr>
      </p:pic>
      <p:pic>
        <p:nvPicPr>
          <p:cNvPr id="27652" name="Picture 5" descr="ESC-VFC-JPG-2(60%)"/>
          <p:cNvPicPr>
            <a:picLocks noChangeAspect="1" noChangeArrowheads="1"/>
          </p:cNvPicPr>
          <p:nvPr/>
        </p:nvPicPr>
        <p:blipFill>
          <a:blip r:embed="rId4"/>
          <a:srcRect/>
          <a:stretch>
            <a:fillRect/>
          </a:stretch>
        </p:blipFill>
        <p:spPr bwMode="auto">
          <a:xfrm>
            <a:off x="7524750" y="5610225"/>
            <a:ext cx="1619250" cy="1247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1 CuadroTexto"/>
          <p:cNvSpPr txBox="1">
            <a:spLocks noChangeArrowheads="1"/>
          </p:cNvSpPr>
          <p:nvPr/>
        </p:nvSpPr>
        <p:spPr bwMode="auto">
          <a:xfrm>
            <a:off x="1763713" y="2349500"/>
            <a:ext cx="6121400" cy="2554288"/>
          </a:xfrm>
          <a:prstGeom prst="rect">
            <a:avLst/>
          </a:prstGeom>
          <a:noFill/>
          <a:ln w="9525">
            <a:noFill/>
            <a:miter lim="800000"/>
            <a:headEnd/>
            <a:tailEnd/>
          </a:ln>
        </p:spPr>
        <p:txBody>
          <a:bodyPr>
            <a:spAutoFit/>
          </a:bodyPr>
          <a:lstStyle/>
          <a:p>
            <a:pPr algn="ctr"/>
            <a:r>
              <a:rPr lang="es-AR" sz="8000"/>
              <a:t>Gracias…!</a:t>
            </a:r>
          </a:p>
          <a:p>
            <a:pPr algn="ctr"/>
            <a:endParaRPr lang="es-AR" sz="8000"/>
          </a:p>
        </p:txBody>
      </p:sp>
      <p:pic>
        <p:nvPicPr>
          <p:cNvPr id="28674" name="4 Imagen" descr="Logo ANAC.jpg"/>
          <p:cNvPicPr>
            <a:picLocks noGrp="1" noChangeAspect="1"/>
          </p:cNvPicPr>
          <p:nvPr isPhoto="1"/>
        </p:nvPicPr>
        <p:blipFill>
          <a:blip r:embed="rId2"/>
          <a:srcRect/>
          <a:stretch>
            <a:fillRect/>
          </a:stretch>
        </p:blipFill>
        <p:spPr bwMode="auto">
          <a:xfrm>
            <a:off x="0" y="0"/>
            <a:ext cx="3132138" cy="120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575</TotalTime>
  <Words>742</Words>
  <Application>Microsoft Office PowerPoint</Application>
  <PresentationFormat>Presentación en pantalla (4:3)</PresentationFormat>
  <Paragraphs>129</Paragraphs>
  <Slides>17</Slides>
  <Notes>0</Notes>
  <HiddenSlides>0</HiddenSlides>
  <MMClips>0</MMClips>
  <ScaleCrop>false</ScaleCrop>
  <HeadingPairs>
    <vt:vector size="6" baseType="variant">
      <vt:variant>
        <vt:lpstr>Fuentes usadas</vt:lpstr>
      </vt:variant>
      <vt:variant>
        <vt:i4>5</vt:i4>
      </vt:variant>
      <vt:variant>
        <vt:lpstr>Plantilla de diseño</vt:lpstr>
      </vt:variant>
      <vt:variant>
        <vt:i4>4</vt:i4>
      </vt:variant>
      <vt:variant>
        <vt:lpstr>Títulos de diapositiva</vt:lpstr>
      </vt:variant>
      <vt:variant>
        <vt:i4>17</vt:i4>
      </vt:variant>
    </vt:vector>
  </HeadingPairs>
  <TitlesOfParts>
    <vt:vector size="26" baseType="lpstr">
      <vt:lpstr>Arial</vt:lpstr>
      <vt:lpstr>Calibri</vt:lpstr>
      <vt:lpstr>Constantia</vt:lpstr>
      <vt:lpstr>Wingdings 2</vt:lpstr>
      <vt:lpstr>Times New Roman</vt:lpstr>
      <vt:lpstr>Flujo</vt:lpstr>
      <vt:lpstr>Flujo</vt:lpstr>
      <vt:lpstr>Flujo</vt:lpstr>
      <vt:lpstr>Flujo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Company>Siracusa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dc:title>
  <dc:creator>Mariajose</dc:creator>
  <cp:lastModifiedBy>Ariel</cp:lastModifiedBy>
  <cp:revision>57</cp:revision>
  <dcterms:created xsi:type="dcterms:W3CDTF">2008-10-16T00:38:52Z</dcterms:created>
  <dcterms:modified xsi:type="dcterms:W3CDTF">2011-11-20T20:54:35Z</dcterms:modified>
</cp:coreProperties>
</file>