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77" r:id="rId5"/>
    <p:sldId id="278" r:id="rId6"/>
    <p:sldId id="279" r:id="rId7"/>
    <p:sldId id="263" r:id="rId8"/>
    <p:sldId id="265" r:id="rId9"/>
    <p:sldId id="275" r:id="rId10"/>
    <p:sldId id="281" r:id="rId11"/>
    <p:sldId id="267" r:id="rId12"/>
    <p:sldId id="282" r:id="rId13"/>
    <p:sldId id="274" r:id="rId14"/>
    <p:sldId id="268" r:id="rId15"/>
    <p:sldId id="283" r:id="rId16"/>
    <p:sldId id="271" r:id="rId17"/>
    <p:sldId id="284" r:id="rId18"/>
    <p:sldId id="285" r:id="rId19"/>
    <p:sldId id="286" r:id="rId20"/>
  </p:sldIdLst>
  <p:sldSz cx="9144000" cy="6858000" type="screen4x3"/>
  <p:notesSz cx="6985000" cy="9271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1B33C-667E-49F1-8C5E-91B855CD01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FB1B3-7CEC-4B79-B62A-569493B8ED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7F9CC-911D-4441-A691-ED6E6A8608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08DF4F-4118-45AA-BE77-06BC41C8BA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BDFE0-553D-4C1E-863F-CE46BD8F2E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12B3DE-06A5-4A8E-9126-4CA32680FB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186CC-2BAC-4BF7-B101-816F1456A7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E824D-E6E2-44F5-A4E3-531C3C421D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F487F-00A6-40AF-AA22-D6CC5C43D1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76D5D-B08F-4BDD-8C2C-52397187EA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F9AEB-270A-470B-81D5-E04C31CCF1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634BB4F-2717-43A0-B393-45FA974B76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524000"/>
            <a:ext cx="7696200" cy="1066800"/>
          </a:xfrm>
        </p:spPr>
        <p:txBody>
          <a:bodyPr/>
          <a:lstStyle/>
          <a:p>
            <a:pPr eaLnBrk="1" hangingPunct="1"/>
            <a:r>
              <a:rPr lang="en-US" sz="2800" smtClean="0"/>
              <a:t>Flight Validation of Instrument Flight Procedures</a:t>
            </a:r>
          </a:p>
        </p:txBody>
      </p:sp>
      <p:sp>
        <p:nvSpPr>
          <p:cNvPr id="1331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81400"/>
            <a:ext cx="6400800" cy="1600200"/>
          </a:xfrm>
        </p:spPr>
        <p:txBody>
          <a:bodyPr/>
          <a:lstStyle/>
          <a:p>
            <a:pPr eaLnBrk="1" hangingPunct="1"/>
            <a:r>
              <a:rPr lang="en-US" sz="2800" smtClean="0"/>
              <a:t>ICASC Draft Guidance Material for the Quality Assurance Manual For Procedure Design (Doc 9906)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286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371600" y="5867400"/>
            <a:ext cx="6400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en-US" sz="1400" i="1" kern="0" dirty="0">
                <a:latin typeface="+mn-lt"/>
              </a:rPr>
              <a:t>Glenn </a:t>
            </a:r>
            <a:r>
              <a:rPr lang="en-US" sz="1400" i="1" kern="0" dirty="0" err="1">
                <a:latin typeface="+mn-lt"/>
              </a:rPr>
              <a:t>Bissonnette</a:t>
            </a:r>
            <a:endParaRPr lang="en-US" sz="1400" i="1" kern="0" dirty="0">
              <a:latin typeface="+mn-lt"/>
            </a:endParaRPr>
          </a:p>
          <a:p>
            <a:pPr algn="ctr">
              <a:spcBef>
                <a:spcPct val="20000"/>
              </a:spcBef>
              <a:defRPr/>
            </a:pPr>
            <a:r>
              <a:rPr lang="en-US" sz="1400" i="1" kern="0" dirty="0">
                <a:latin typeface="+mn-lt"/>
              </a:rPr>
              <a:t>Fabrizio Maracich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pPr eaLnBrk="1" hangingPunct="1"/>
            <a:r>
              <a:rPr lang="en-US" sz="2800" smtClean="0"/>
              <a:t>ICASC Introduction</a:t>
            </a:r>
          </a:p>
        </p:txBody>
      </p:sp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419600"/>
          </a:xfrm>
        </p:spPr>
        <p:txBody>
          <a:bodyPr/>
          <a:lstStyle/>
          <a:p>
            <a:pPr eaLnBrk="1" hangingPunct="1"/>
            <a:r>
              <a:rPr lang="en-US" sz="2400" smtClean="0"/>
              <a:t>Currently representing 12 countries with 20 members from the International Flight Inspection/Calibration Community comprising Regulatory Authorities, Service Providers, Equipment Manufacturers, Academia, Research Organizations and System Integrators</a:t>
            </a:r>
          </a:p>
          <a:p>
            <a:pPr eaLnBrk="1" hangingPunct="1"/>
            <a:r>
              <a:rPr lang="en-US" sz="2400" smtClean="0"/>
              <a:t>Established in 1995 to support the International Flight Inspection Symposium</a:t>
            </a:r>
          </a:p>
          <a:p>
            <a:pPr eaLnBrk="1" hangingPunct="1"/>
            <a:r>
              <a:rPr lang="en-US" sz="2400" smtClean="0"/>
              <a:t>ICASC has an established working relationship with ICAO and was recently listed as a recognized international organization to participate in suitable ICAO forums.</a:t>
            </a: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1434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pPr eaLnBrk="1" hangingPunct="1"/>
            <a:r>
              <a:rPr lang="en-US" sz="2800" smtClean="0"/>
              <a:t>ICAO Tasking - Wellington ICASC Meeting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ICASC Operations and Safety Work group tasked with creating draft guidance material for flight validation pilot training and certification requirements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First workgroup meeting held at ICAO Headquarters in June 2009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Recognized shortfall of flight validation guidance material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Recommended adding FV material to the Quality Assurance Manual for Flight Procedure Design Doc 9906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Volume 5 Flight Validation of Instrument Flight Procedures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Volume 6 Flight Validation Pilot Training and Evaluation</a:t>
            </a:r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pPr eaLnBrk="1" hangingPunct="1"/>
            <a:r>
              <a:rPr lang="en-US" sz="2800" smtClean="0"/>
              <a:t>Flight Inspection Vs Flight Validation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eaLnBrk="1" hangingPunct="1"/>
            <a:r>
              <a:rPr lang="en-US" sz="2400" smtClean="0"/>
              <a:t>Flight Inspection evaluates signals in space to meet intended use.</a:t>
            </a:r>
          </a:p>
          <a:p>
            <a:pPr eaLnBrk="1" hangingPunct="1"/>
            <a:r>
              <a:rPr lang="en-US" sz="2400" smtClean="0"/>
              <a:t>Flight Validation is a flight assessment of a new or revised IFP to confirm it is operationally acceptable for safety, flyability, design accuracy, ARINC 424 coding and required infrastructure</a:t>
            </a:r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1638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pPr eaLnBrk="1" hangingPunct="1"/>
            <a:r>
              <a:rPr lang="en-US" sz="2800" smtClean="0"/>
              <a:t>Need for Flight Validation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eaLnBrk="1" hangingPunct="1"/>
            <a:r>
              <a:rPr lang="en-US" sz="2400" smtClean="0"/>
              <a:t>Connects Virtual to Real World</a:t>
            </a:r>
          </a:p>
          <a:p>
            <a:pPr eaLnBrk="1" hangingPunct="1"/>
            <a:r>
              <a:rPr lang="en-US" sz="2400" smtClean="0"/>
              <a:t>IFP data bases and System (FMS/Simulator) databases have varying degrees of accuracy</a:t>
            </a:r>
          </a:p>
          <a:p>
            <a:pPr eaLnBrk="1" hangingPunct="1"/>
            <a:r>
              <a:rPr lang="en-US" sz="2400" smtClean="0"/>
              <a:t>Flight Validation verifies:</a:t>
            </a:r>
          </a:p>
          <a:p>
            <a:pPr lvl="1" eaLnBrk="1" hangingPunct="1"/>
            <a:r>
              <a:rPr lang="en-US" sz="2400" smtClean="0"/>
              <a:t>Course and Path clear of obstacles</a:t>
            </a:r>
          </a:p>
          <a:p>
            <a:pPr lvl="1" eaLnBrk="1" hangingPunct="1"/>
            <a:r>
              <a:rPr lang="en-US" sz="2400" smtClean="0"/>
              <a:t>No interference experienced</a:t>
            </a:r>
          </a:p>
          <a:p>
            <a:pPr lvl="1" eaLnBrk="1" hangingPunct="1"/>
            <a:r>
              <a:rPr lang="en-US" sz="2400" smtClean="0"/>
              <a:t>IFP delivers aircraft to proper aiming point</a:t>
            </a:r>
          </a:p>
          <a:p>
            <a:pPr lvl="1" eaLnBrk="1" hangingPunct="1"/>
            <a:r>
              <a:rPr lang="en-US" sz="2400" smtClean="0"/>
              <a:t>All published data is correct</a:t>
            </a:r>
          </a:p>
        </p:txBody>
      </p:sp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1741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pPr eaLnBrk="1" hangingPunct="1"/>
            <a:r>
              <a:rPr lang="en-US" sz="2800" smtClean="0"/>
              <a:t>Data Accuracy and Integrity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eaLnBrk="1" hangingPunct="1"/>
            <a:r>
              <a:rPr lang="en-US" sz="2800" smtClean="0"/>
              <a:t>ARINC 424 leg path &amp; terminators provide the desired ground track and vertical path</a:t>
            </a:r>
          </a:p>
          <a:p>
            <a:pPr eaLnBrk="1" hangingPunct="1"/>
            <a:r>
              <a:rPr lang="en-US" sz="2800" smtClean="0"/>
              <a:t>Requires accurate survey data</a:t>
            </a:r>
          </a:p>
          <a:p>
            <a:pPr eaLnBrk="1" hangingPunct="1"/>
            <a:r>
              <a:rPr lang="en-US" sz="2800" smtClean="0"/>
              <a:t>Types of Data Errors:</a:t>
            </a:r>
          </a:p>
          <a:p>
            <a:pPr lvl="1" eaLnBrk="1" hangingPunct="1"/>
            <a:r>
              <a:rPr lang="en-US" sz="2400" smtClean="0"/>
              <a:t>Survey Data errors common</a:t>
            </a:r>
          </a:p>
          <a:p>
            <a:pPr lvl="1" eaLnBrk="1" hangingPunct="1"/>
            <a:r>
              <a:rPr lang="en-US" sz="2400" smtClean="0"/>
              <a:t>Terrain and obstacle data may be incomplete</a:t>
            </a:r>
          </a:p>
          <a:p>
            <a:pPr lvl="1" eaLnBrk="1" hangingPunct="1"/>
            <a:r>
              <a:rPr lang="en-US" sz="2400" smtClean="0"/>
              <a:t>Conversions between geographic datums</a:t>
            </a:r>
          </a:p>
          <a:p>
            <a:pPr lvl="1" eaLnBrk="1" hangingPunct="1"/>
            <a:r>
              <a:rPr lang="en-US" sz="2400" smtClean="0"/>
              <a:t>Input errors to FAS data</a:t>
            </a:r>
          </a:p>
        </p:txBody>
      </p:sp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2400" smtClean="0"/>
              <a:t>QA Doc 9906, Volume 5, Draft</a:t>
            </a:r>
          </a:p>
          <a:p>
            <a:pPr algn="ctr" eaLnBrk="1" hangingPunct="1">
              <a:buFontTx/>
              <a:buNone/>
            </a:pPr>
            <a:r>
              <a:rPr lang="en-US" sz="2400" smtClean="0"/>
              <a:t>Flight Validation of Instrument Flight Procedures</a:t>
            </a:r>
          </a:p>
          <a:p>
            <a:pPr algn="ctr" eaLnBrk="1" hangingPunct="1">
              <a:buFontTx/>
              <a:buNone/>
            </a:pPr>
            <a:endParaRPr lang="en-US" sz="2400" smtClean="0"/>
          </a:p>
          <a:p>
            <a:pPr eaLnBrk="1" hangingPunct="1"/>
            <a:r>
              <a:rPr lang="en-US" sz="2000" smtClean="0"/>
              <a:t>Procedures for Air Navigation Services-Aircraft Operations (PANS-OPS, Doc 8168) requires States to perform ground and flight validation of instrument procedures</a:t>
            </a:r>
          </a:p>
          <a:p>
            <a:pPr eaLnBrk="1" hangingPunct="1"/>
            <a:r>
              <a:rPr lang="en-US" sz="2000" smtClean="0"/>
              <a:t>Object of conducting FV is to ensure safety, procedure data integrity and flyability</a:t>
            </a:r>
          </a:p>
          <a:p>
            <a:pPr eaLnBrk="1" hangingPunct="1"/>
            <a:r>
              <a:rPr lang="en-US" sz="2000" smtClean="0"/>
              <a:t>Volume 5 attempts to provide the framework for the validation process</a:t>
            </a:r>
          </a:p>
          <a:p>
            <a:pPr lvl="1" eaLnBrk="1" hangingPunct="1"/>
            <a:r>
              <a:rPr lang="en-US" sz="1800" smtClean="0"/>
              <a:t>Preflight Validation</a:t>
            </a:r>
          </a:p>
          <a:p>
            <a:pPr lvl="1" eaLnBrk="1" hangingPunct="1"/>
            <a:r>
              <a:rPr lang="en-US" sz="1800" smtClean="0"/>
              <a:t>Simulator Evaluation as required</a:t>
            </a:r>
          </a:p>
          <a:p>
            <a:pPr lvl="1" eaLnBrk="1" hangingPunct="1"/>
            <a:r>
              <a:rPr lang="en-US" sz="1800" smtClean="0"/>
              <a:t>In-Flight Validation</a:t>
            </a:r>
          </a:p>
          <a:p>
            <a:pPr lvl="1" eaLnBrk="1" hangingPunct="1"/>
            <a:r>
              <a:rPr lang="en-US" sz="1800" smtClean="0"/>
              <a:t>Post Flight</a:t>
            </a:r>
          </a:p>
        </p:txBody>
      </p:sp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1945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19200"/>
            <a:ext cx="8229600" cy="685800"/>
          </a:xfrm>
        </p:spPr>
        <p:txBody>
          <a:bodyPr/>
          <a:lstStyle/>
          <a:p>
            <a:pPr eaLnBrk="1" hangingPunct="1"/>
            <a:r>
              <a:rPr lang="en-US" sz="2800" smtClean="0"/>
              <a:t>Validation Process Overview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eaLnBrk="1" hangingPunct="1"/>
            <a:r>
              <a:rPr lang="en-US" sz="2000" smtClean="0"/>
              <a:t>Flight Validation encompasses both ground and flight elements</a:t>
            </a:r>
          </a:p>
          <a:p>
            <a:pPr eaLnBrk="1" hangingPunct="1"/>
            <a:r>
              <a:rPr lang="en-US" sz="2000" smtClean="0"/>
              <a:t>Includes Pre-Flight, In-Flight, Post-Flight activities required for evaluating IFP’s</a:t>
            </a:r>
          </a:p>
          <a:p>
            <a:pPr eaLnBrk="1" hangingPunct="1"/>
            <a:r>
              <a:rPr lang="en-US" sz="2000" smtClean="0"/>
              <a:t>FV </a:t>
            </a:r>
            <a:r>
              <a:rPr lang="en-US" sz="2000" u="sng" smtClean="0"/>
              <a:t>must</a:t>
            </a:r>
            <a:r>
              <a:rPr lang="en-US" sz="2000" smtClean="0"/>
              <a:t> be conducted:</a:t>
            </a:r>
          </a:p>
          <a:p>
            <a:pPr lvl="1" eaLnBrk="1" hangingPunct="1"/>
            <a:r>
              <a:rPr lang="en-US" sz="2000" smtClean="0"/>
              <a:t>For initial certification of IFP</a:t>
            </a:r>
          </a:p>
          <a:p>
            <a:pPr lvl="1" eaLnBrk="1" hangingPunct="1"/>
            <a:r>
              <a:rPr lang="en-US" sz="2000" smtClean="0"/>
              <a:t>For recertification after flight path and database changes to an existing IFP</a:t>
            </a:r>
          </a:p>
          <a:p>
            <a:pPr lvl="1" eaLnBrk="1" hangingPunct="1"/>
            <a:r>
              <a:rPr lang="en-US" sz="2000" smtClean="0"/>
              <a:t>By a qualified and experienced flight validation pilot</a:t>
            </a:r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2048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it-IT"/>
          </a:p>
        </p:txBody>
      </p:sp>
      <p:grpSp>
        <p:nvGrpSpPr>
          <p:cNvPr id="21506" name="Gruppo 127"/>
          <p:cNvGrpSpPr>
            <a:grpSpLocks/>
          </p:cNvGrpSpPr>
          <p:nvPr/>
        </p:nvGrpSpPr>
        <p:grpSpPr bwMode="auto">
          <a:xfrm>
            <a:off x="2781300" y="152400"/>
            <a:ext cx="6210300" cy="6553200"/>
            <a:chOff x="2286000" y="152400"/>
            <a:chExt cx="6210300" cy="6553200"/>
          </a:xfrm>
        </p:grpSpPr>
        <p:cxnSp>
          <p:nvCxnSpPr>
            <p:cNvPr id="116" name="Connettore 1 115"/>
            <p:cNvCxnSpPr/>
            <p:nvPr/>
          </p:nvCxnSpPr>
          <p:spPr>
            <a:xfrm>
              <a:off x="2743200" y="2019300"/>
              <a:ext cx="4648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Connettore 1 109"/>
            <p:cNvCxnSpPr/>
            <p:nvPr/>
          </p:nvCxnSpPr>
          <p:spPr>
            <a:xfrm>
              <a:off x="2743200" y="4152900"/>
              <a:ext cx="1143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Connettore 1 110"/>
            <p:cNvCxnSpPr/>
            <p:nvPr/>
          </p:nvCxnSpPr>
          <p:spPr>
            <a:xfrm>
              <a:off x="5257800" y="4152900"/>
              <a:ext cx="1981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Elaborazione alternativa 7"/>
            <p:cNvSpPr/>
            <p:nvPr/>
          </p:nvSpPr>
          <p:spPr>
            <a:xfrm>
              <a:off x="5905500" y="152400"/>
              <a:ext cx="2590800" cy="457200"/>
            </a:xfrm>
            <a:prstGeom prst="flowChartAlternateProcess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t-IT" sz="1000" b="1" dirty="0">
                  <a:solidFill>
                    <a:schemeClr val="tx1"/>
                  </a:solidFill>
                </a:rPr>
                <a:t>Procedure Design</a:t>
              </a:r>
            </a:p>
            <a:p>
              <a:pPr algn="ctr">
                <a:defRPr/>
              </a:pPr>
              <a:r>
                <a:rPr lang="it-IT" sz="1000" b="1" dirty="0">
                  <a:solidFill>
                    <a:schemeClr val="tx1"/>
                  </a:solidFill>
                </a:rPr>
                <a:t>Ground </a:t>
              </a:r>
              <a:r>
                <a:rPr lang="it-IT" sz="1000" b="1" dirty="0" err="1">
                  <a:solidFill>
                    <a:schemeClr val="tx1"/>
                  </a:solidFill>
                </a:rPr>
                <a:t>Validation</a:t>
              </a:r>
              <a:r>
                <a:rPr lang="it-IT" sz="1000" b="1" dirty="0">
                  <a:solidFill>
                    <a:schemeClr val="tx1"/>
                  </a:solidFill>
                </a:rPr>
                <a:t> </a:t>
              </a:r>
              <a:r>
                <a:rPr lang="it-IT" sz="1000" b="1" dirty="0" err="1">
                  <a:solidFill>
                    <a:schemeClr val="tx1"/>
                  </a:solidFill>
                </a:rPr>
                <a:t>Quality</a:t>
              </a:r>
              <a:r>
                <a:rPr lang="it-IT" sz="1000" b="1" dirty="0">
                  <a:solidFill>
                    <a:schemeClr val="tx1"/>
                  </a:solidFill>
                </a:rPr>
                <a:t> </a:t>
              </a:r>
              <a:r>
                <a:rPr lang="it-IT" sz="1000" b="1" dirty="0" err="1">
                  <a:solidFill>
                    <a:schemeClr val="tx1"/>
                  </a:solidFill>
                </a:rPr>
                <a:t>Assurance</a:t>
              </a:r>
              <a:endParaRPr lang="it-IT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Elaborazione 8"/>
            <p:cNvSpPr/>
            <p:nvPr/>
          </p:nvSpPr>
          <p:spPr>
            <a:xfrm>
              <a:off x="6248400" y="838200"/>
              <a:ext cx="1905000" cy="482600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t-IT" sz="1000" b="1" dirty="0" err="1">
                  <a:solidFill>
                    <a:schemeClr val="tx1"/>
                  </a:solidFill>
                </a:rPr>
                <a:t>Conduct</a:t>
              </a:r>
              <a:endParaRPr lang="it-IT" sz="1000" b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it-IT" sz="1000" b="1" dirty="0" err="1">
                  <a:solidFill>
                    <a:schemeClr val="tx1"/>
                  </a:solidFill>
                </a:rPr>
                <a:t>Pre-Flight</a:t>
              </a:r>
              <a:r>
                <a:rPr lang="it-IT" sz="1000" b="1" dirty="0">
                  <a:solidFill>
                    <a:schemeClr val="tx1"/>
                  </a:solidFill>
                </a:rPr>
                <a:t> </a:t>
              </a:r>
              <a:r>
                <a:rPr lang="it-IT" sz="1000" b="1" dirty="0" err="1">
                  <a:solidFill>
                    <a:schemeClr val="tx1"/>
                  </a:solidFill>
                </a:rPr>
                <a:t>Validation</a:t>
              </a:r>
              <a:endParaRPr lang="it-IT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Decisione 9"/>
            <p:cNvSpPr/>
            <p:nvPr/>
          </p:nvSpPr>
          <p:spPr>
            <a:xfrm>
              <a:off x="6286500" y="1600200"/>
              <a:ext cx="1828800" cy="838200"/>
            </a:xfrm>
            <a:prstGeom prst="flowChartDecision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t-IT" sz="1000" b="1" dirty="0" err="1">
                  <a:solidFill>
                    <a:schemeClr val="tx1"/>
                  </a:solidFill>
                </a:rPr>
                <a:t>Outcome</a:t>
              </a:r>
              <a:r>
                <a:rPr lang="it-IT" sz="1000" b="1" dirty="0">
                  <a:solidFill>
                    <a:schemeClr val="tx1"/>
                  </a:solidFill>
                </a:rPr>
                <a:t> </a:t>
              </a:r>
              <a:r>
                <a:rPr lang="it-IT" sz="1000" b="1" dirty="0" err="1">
                  <a:solidFill>
                    <a:schemeClr val="tx1"/>
                  </a:solidFill>
                </a:rPr>
                <a:t>of</a:t>
              </a:r>
              <a:r>
                <a:rPr lang="it-IT" sz="1000" b="1" dirty="0">
                  <a:solidFill>
                    <a:schemeClr val="tx1"/>
                  </a:solidFill>
                </a:rPr>
                <a:t> </a:t>
              </a:r>
              <a:r>
                <a:rPr lang="it-IT" sz="1000" b="1" dirty="0" err="1">
                  <a:solidFill>
                    <a:schemeClr val="tx1"/>
                  </a:solidFill>
                </a:rPr>
                <a:t>Pre-Flight</a:t>
              </a:r>
              <a:r>
                <a:rPr lang="it-IT" sz="1000" b="1" dirty="0">
                  <a:solidFill>
                    <a:schemeClr val="tx1"/>
                  </a:solidFill>
                </a:rPr>
                <a:t> </a:t>
              </a:r>
              <a:r>
                <a:rPr lang="it-IT" sz="1000" b="1" dirty="0" err="1">
                  <a:solidFill>
                    <a:schemeClr val="tx1"/>
                  </a:solidFill>
                </a:rPr>
                <a:t>Validation</a:t>
              </a:r>
              <a:endParaRPr lang="it-IT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Decisione 10"/>
            <p:cNvSpPr/>
            <p:nvPr/>
          </p:nvSpPr>
          <p:spPr>
            <a:xfrm>
              <a:off x="6324600" y="2819400"/>
              <a:ext cx="1752600" cy="609600"/>
            </a:xfrm>
            <a:prstGeom prst="flowChartDecision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t-IT" sz="1000" b="1" dirty="0">
                  <a:solidFill>
                    <a:schemeClr val="tx1"/>
                  </a:solidFill>
                </a:rPr>
                <a:t>Sim </a:t>
              </a:r>
              <a:r>
                <a:rPr lang="it-IT" sz="1000" b="1" dirty="0" err="1">
                  <a:solidFill>
                    <a:schemeClr val="tx1"/>
                  </a:solidFill>
                </a:rPr>
                <a:t>Eval</a:t>
              </a:r>
              <a:endParaRPr lang="it-IT" sz="1000" b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it-IT" sz="1000" b="1" dirty="0" err="1">
                  <a:solidFill>
                    <a:schemeClr val="tx1"/>
                  </a:solidFill>
                </a:rPr>
                <a:t>Required</a:t>
              </a:r>
              <a:r>
                <a:rPr lang="it-IT" sz="1000" b="1" dirty="0">
                  <a:solidFill>
                    <a:schemeClr val="tx1"/>
                  </a:solidFill>
                </a:rPr>
                <a:t>?</a:t>
              </a:r>
            </a:p>
          </p:txBody>
        </p:sp>
        <p:sp>
          <p:nvSpPr>
            <p:cNvPr id="12" name="Elaborazione 11"/>
            <p:cNvSpPr/>
            <p:nvPr/>
          </p:nvSpPr>
          <p:spPr>
            <a:xfrm>
              <a:off x="3257550" y="2857500"/>
              <a:ext cx="2400300" cy="533400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t-IT" sz="1000" b="1" dirty="0" err="1">
                  <a:solidFill>
                    <a:schemeClr val="tx1"/>
                  </a:solidFill>
                </a:rPr>
                <a:t>Conduct</a:t>
              </a:r>
              <a:r>
                <a:rPr lang="it-IT" sz="1000" b="1" dirty="0">
                  <a:solidFill>
                    <a:schemeClr val="tx1"/>
                  </a:solidFill>
                </a:rPr>
                <a:t> Sim </a:t>
              </a:r>
              <a:r>
                <a:rPr lang="it-IT" sz="1000" b="1" dirty="0" err="1">
                  <a:solidFill>
                    <a:schemeClr val="tx1"/>
                  </a:solidFill>
                </a:rPr>
                <a:t>Eval</a:t>
              </a:r>
              <a:endParaRPr lang="it-IT" sz="1000" b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it-IT" sz="1000" b="1" dirty="0">
                  <a:solidFill>
                    <a:schemeClr val="tx1"/>
                  </a:solidFill>
                </a:rPr>
                <a:t>(</a:t>
              </a:r>
              <a:r>
                <a:rPr lang="it-IT" sz="1000" b="1" dirty="0" err="1">
                  <a:solidFill>
                    <a:schemeClr val="tx1"/>
                  </a:solidFill>
                </a:rPr>
                <a:t>recommended</a:t>
              </a:r>
              <a:r>
                <a:rPr lang="it-IT" sz="1000" b="1" dirty="0">
                  <a:solidFill>
                    <a:schemeClr val="tx1"/>
                  </a:solidFill>
                </a:rPr>
                <a:t> </a:t>
              </a:r>
              <a:r>
                <a:rPr lang="it-IT" sz="1000" b="1" dirty="0" err="1">
                  <a:solidFill>
                    <a:schemeClr val="tx1"/>
                  </a:solidFill>
                </a:rPr>
                <a:t>practises</a:t>
              </a:r>
              <a:r>
                <a:rPr lang="it-IT" sz="1000" b="1" dirty="0">
                  <a:solidFill>
                    <a:schemeClr val="tx1"/>
                  </a:solidFill>
                </a:rPr>
                <a:t>)</a:t>
              </a:r>
            </a:p>
          </p:txBody>
        </p:sp>
        <p:sp>
          <p:nvSpPr>
            <p:cNvPr id="20" name="Decisione 19"/>
            <p:cNvSpPr/>
            <p:nvPr/>
          </p:nvSpPr>
          <p:spPr>
            <a:xfrm>
              <a:off x="3581400" y="3810000"/>
              <a:ext cx="1752600" cy="685800"/>
            </a:xfrm>
            <a:prstGeom prst="flowChartDecision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t-IT" sz="1000" b="1" dirty="0" err="1">
                  <a:solidFill>
                    <a:schemeClr val="tx1"/>
                  </a:solidFill>
                </a:rPr>
                <a:t>Outcome</a:t>
              </a:r>
              <a:r>
                <a:rPr lang="it-IT" sz="1000" b="1" dirty="0">
                  <a:solidFill>
                    <a:schemeClr val="tx1"/>
                  </a:solidFill>
                </a:rPr>
                <a:t> </a:t>
              </a:r>
              <a:r>
                <a:rPr lang="it-IT" sz="1000" b="1" dirty="0" err="1">
                  <a:solidFill>
                    <a:schemeClr val="tx1"/>
                  </a:solidFill>
                </a:rPr>
                <a:t>of</a:t>
              </a:r>
              <a:endParaRPr lang="it-IT" sz="1000" b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it-IT" sz="1000" b="1" dirty="0">
                  <a:solidFill>
                    <a:schemeClr val="tx1"/>
                  </a:solidFill>
                </a:rPr>
                <a:t>Sim </a:t>
              </a:r>
              <a:r>
                <a:rPr lang="it-IT" sz="1000" b="1" dirty="0" err="1">
                  <a:solidFill>
                    <a:schemeClr val="tx1"/>
                  </a:solidFill>
                </a:rPr>
                <a:t>Eval</a:t>
              </a:r>
              <a:endParaRPr lang="it-IT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Decisione 20"/>
            <p:cNvSpPr/>
            <p:nvPr/>
          </p:nvSpPr>
          <p:spPr>
            <a:xfrm>
              <a:off x="6324600" y="4519613"/>
              <a:ext cx="1752600" cy="787400"/>
            </a:xfrm>
            <a:prstGeom prst="flowChartDecision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t-IT" sz="1000" b="1" dirty="0">
                  <a:solidFill>
                    <a:schemeClr val="tx1"/>
                  </a:solidFill>
                </a:rPr>
                <a:t>Flight </a:t>
              </a:r>
              <a:r>
                <a:rPr lang="it-IT" sz="1000" b="1" dirty="0" err="1">
                  <a:solidFill>
                    <a:schemeClr val="tx1"/>
                  </a:solidFill>
                </a:rPr>
                <a:t>Validation</a:t>
              </a:r>
              <a:r>
                <a:rPr lang="it-IT" sz="1000" b="1" dirty="0">
                  <a:solidFill>
                    <a:schemeClr val="tx1"/>
                  </a:solidFill>
                </a:rPr>
                <a:t> </a:t>
              </a:r>
              <a:r>
                <a:rPr lang="it-IT" sz="1000" b="1" dirty="0" err="1">
                  <a:solidFill>
                    <a:schemeClr val="tx1"/>
                  </a:solidFill>
                </a:rPr>
                <a:t>Required</a:t>
              </a:r>
              <a:r>
                <a:rPr lang="it-IT" sz="1000" b="1" dirty="0">
                  <a:solidFill>
                    <a:schemeClr val="tx1"/>
                  </a:solidFill>
                </a:rPr>
                <a:t>?</a:t>
              </a:r>
            </a:p>
          </p:txBody>
        </p:sp>
        <p:sp>
          <p:nvSpPr>
            <p:cNvPr id="22" name="Elaborazione 21"/>
            <p:cNvSpPr/>
            <p:nvPr/>
          </p:nvSpPr>
          <p:spPr>
            <a:xfrm>
              <a:off x="3524250" y="4760913"/>
              <a:ext cx="1866900" cy="344487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t-IT" sz="1000" b="1" dirty="0" err="1">
                  <a:solidFill>
                    <a:schemeClr val="tx1"/>
                  </a:solidFill>
                </a:rPr>
                <a:t>Conduct</a:t>
              </a:r>
              <a:r>
                <a:rPr lang="it-IT" sz="1000" b="1" dirty="0">
                  <a:solidFill>
                    <a:schemeClr val="tx1"/>
                  </a:solidFill>
                </a:rPr>
                <a:t> Flight </a:t>
              </a:r>
              <a:r>
                <a:rPr lang="it-IT" sz="1000" b="1" dirty="0" err="1">
                  <a:solidFill>
                    <a:schemeClr val="tx1"/>
                  </a:solidFill>
                </a:rPr>
                <a:t>Validation</a:t>
              </a:r>
              <a:endParaRPr lang="it-IT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Decisione 22"/>
            <p:cNvSpPr/>
            <p:nvPr/>
          </p:nvSpPr>
          <p:spPr>
            <a:xfrm>
              <a:off x="3581400" y="5334000"/>
              <a:ext cx="1752600" cy="990600"/>
            </a:xfrm>
            <a:prstGeom prst="flowChartDecision">
              <a:avLst/>
            </a:prstGeom>
            <a:solidFill>
              <a:schemeClr val="bg1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t-IT" sz="1000" b="1" dirty="0" err="1">
                  <a:solidFill>
                    <a:schemeClr val="tx1"/>
                  </a:solidFill>
                </a:rPr>
                <a:t>Outcome</a:t>
              </a:r>
              <a:r>
                <a:rPr lang="it-IT" sz="1000" b="1" dirty="0">
                  <a:solidFill>
                    <a:schemeClr val="tx1"/>
                  </a:solidFill>
                </a:rPr>
                <a:t> </a:t>
              </a:r>
              <a:r>
                <a:rPr lang="it-IT" sz="1000" b="1" dirty="0" err="1">
                  <a:solidFill>
                    <a:schemeClr val="tx1"/>
                  </a:solidFill>
                </a:rPr>
                <a:t>of</a:t>
              </a:r>
              <a:endParaRPr lang="it-IT" sz="1000" b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it-IT" sz="1000" b="1" dirty="0">
                  <a:solidFill>
                    <a:schemeClr val="tx1"/>
                  </a:solidFill>
                </a:rPr>
                <a:t>Flight </a:t>
              </a:r>
              <a:r>
                <a:rPr lang="it-IT" sz="1000" b="1" dirty="0" err="1">
                  <a:solidFill>
                    <a:schemeClr val="tx1"/>
                  </a:solidFill>
                </a:rPr>
                <a:t>Validation</a:t>
              </a:r>
              <a:r>
                <a:rPr lang="it-IT" sz="1000" b="1" dirty="0">
                  <a:solidFill>
                    <a:schemeClr val="tx1"/>
                  </a:solidFill>
                </a:rPr>
                <a:t> </a:t>
              </a:r>
            </a:p>
          </p:txBody>
        </p:sp>
        <p:sp>
          <p:nvSpPr>
            <p:cNvPr id="24" name="Elaborazione 23"/>
            <p:cNvSpPr/>
            <p:nvPr/>
          </p:nvSpPr>
          <p:spPr>
            <a:xfrm>
              <a:off x="6019800" y="5689600"/>
              <a:ext cx="2362200" cy="279400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t-IT" sz="1000" b="1" dirty="0" err="1">
                  <a:solidFill>
                    <a:schemeClr val="tx1"/>
                  </a:solidFill>
                </a:rPr>
                <a:t>Conduct</a:t>
              </a:r>
              <a:r>
                <a:rPr lang="it-IT" sz="1000" b="1" dirty="0">
                  <a:solidFill>
                    <a:schemeClr val="tx1"/>
                  </a:solidFill>
                </a:rPr>
                <a:t> Post-Flight </a:t>
              </a:r>
              <a:r>
                <a:rPr lang="it-IT" sz="1000" b="1" dirty="0" err="1">
                  <a:solidFill>
                    <a:schemeClr val="tx1"/>
                  </a:solidFill>
                </a:rPr>
                <a:t>Activities</a:t>
              </a:r>
              <a:endParaRPr lang="it-IT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Elaborazione alternativa 24"/>
            <p:cNvSpPr/>
            <p:nvPr/>
          </p:nvSpPr>
          <p:spPr>
            <a:xfrm>
              <a:off x="5905500" y="6400800"/>
              <a:ext cx="2590800" cy="304800"/>
            </a:xfrm>
            <a:prstGeom prst="flowChartAlternateProcess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t-IT" sz="1000" b="1" dirty="0">
                  <a:solidFill>
                    <a:schemeClr val="tx1"/>
                  </a:solidFill>
                </a:rPr>
                <a:t>Procedure </a:t>
              </a:r>
              <a:r>
                <a:rPr lang="it-IT" sz="1000" b="1" dirty="0" err="1">
                  <a:solidFill>
                    <a:schemeClr val="tx1"/>
                  </a:solidFill>
                </a:rPr>
                <a:t>Implementation</a:t>
              </a:r>
              <a:endParaRPr lang="it-IT" sz="10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7" name="Connettore 2 26"/>
            <p:cNvCxnSpPr>
              <a:endCxn id="9" idx="0"/>
            </p:cNvCxnSpPr>
            <p:nvPr/>
          </p:nvCxnSpPr>
          <p:spPr>
            <a:xfrm rot="5400000">
              <a:off x="7088188" y="723900"/>
              <a:ext cx="22701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nettore 2 28"/>
            <p:cNvCxnSpPr>
              <a:stCxn id="9" idx="2"/>
              <a:endCxn id="10" idx="0"/>
            </p:cNvCxnSpPr>
            <p:nvPr/>
          </p:nvCxnSpPr>
          <p:spPr>
            <a:xfrm rot="5400000">
              <a:off x="7061201" y="1460500"/>
              <a:ext cx="279400" cy="317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nettore 2 29"/>
            <p:cNvCxnSpPr>
              <a:stCxn id="10" idx="2"/>
              <a:endCxn id="11" idx="0"/>
            </p:cNvCxnSpPr>
            <p:nvPr/>
          </p:nvCxnSpPr>
          <p:spPr>
            <a:xfrm rot="5400000">
              <a:off x="7010401" y="2628900"/>
              <a:ext cx="381000" cy="317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Connettore 2 30"/>
            <p:cNvCxnSpPr>
              <a:endCxn id="21" idx="0"/>
            </p:cNvCxnSpPr>
            <p:nvPr/>
          </p:nvCxnSpPr>
          <p:spPr>
            <a:xfrm rot="5400000">
              <a:off x="6657181" y="3974307"/>
              <a:ext cx="1089025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nettore 2 39"/>
            <p:cNvCxnSpPr>
              <a:stCxn id="21" idx="2"/>
              <a:endCxn id="24" idx="0"/>
            </p:cNvCxnSpPr>
            <p:nvPr/>
          </p:nvCxnSpPr>
          <p:spPr>
            <a:xfrm rot="5400000">
              <a:off x="7009607" y="5498306"/>
              <a:ext cx="382588" cy="317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nettore 2 42"/>
            <p:cNvCxnSpPr>
              <a:stCxn id="24" idx="2"/>
              <a:endCxn id="25" idx="0"/>
            </p:cNvCxnSpPr>
            <p:nvPr/>
          </p:nvCxnSpPr>
          <p:spPr>
            <a:xfrm rot="5400000">
              <a:off x="6985001" y="6184900"/>
              <a:ext cx="431800" cy="317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ttore 2 46"/>
            <p:cNvCxnSpPr>
              <a:stCxn id="11" idx="1"/>
              <a:endCxn id="12" idx="3"/>
            </p:cNvCxnSpPr>
            <p:nvPr/>
          </p:nvCxnSpPr>
          <p:spPr>
            <a:xfrm rot="10800000">
              <a:off x="5657850" y="3124200"/>
              <a:ext cx="66675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Connettore 2 55"/>
            <p:cNvCxnSpPr>
              <a:stCxn id="12" idx="2"/>
              <a:endCxn id="20" idx="0"/>
            </p:cNvCxnSpPr>
            <p:nvPr/>
          </p:nvCxnSpPr>
          <p:spPr>
            <a:xfrm rot="5400000">
              <a:off x="4248151" y="3600450"/>
              <a:ext cx="419100" cy="317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Connettore 2 62"/>
            <p:cNvCxnSpPr>
              <a:stCxn id="21" idx="1"/>
              <a:endCxn id="22" idx="3"/>
            </p:cNvCxnSpPr>
            <p:nvPr/>
          </p:nvCxnSpPr>
          <p:spPr>
            <a:xfrm rot="10800000" flipV="1">
              <a:off x="5391150" y="4913313"/>
              <a:ext cx="933450" cy="2063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Connettore 4 72"/>
            <p:cNvCxnSpPr>
              <a:stCxn id="23" idx="1"/>
            </p:cNvCxnSpPr>
            <p:nvPr/>
          </p:nvCxnSpPr>
          <p:spPr>
            <a:xfrm rot="10800000">
              <a:off x="2743200" y="381000"/>
              <a:ext cx="838200" cy="5448300"/>
            </a:xfrm>
            <a:prstGeom prst="bentConnector2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Connettore 2 76"/>
            <p:cNvCxnSpPr>
              <a:endCxn id="8" idx="1"/>
            </p:cNvCxnSpPr>
            <p:nvPr/>
          </p:nvCxnSpPr>
          <p:spPr>
            <a:xfrm>
              <a:off x="2743200" y="381000"/>
              <a:ext cx="31623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Connettore 2 96"/>
            <p:cNvCxnSpPr>
              <a:stCxn id="22" idx="2"/>
              <a:endCxn id="23" idx="0"/>
            </p:cNvCxnSpPr>
            <p:nvPr/>
          </p:nvCxnSpPr>
          <p:spPr>
            <a:xfrm rot="5400000">
              <a:off x="4343401" y="5219700"/>
              <a:ext cx="228600" cy="317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Connettore 2 100"/>
            <p:cNvCxnSpPr>
              <a:stCxn id="23" idx="3"/>
              <a:endCxn id="24" idx="1"/>
            </p:cNvCxnSpPr>
            <p:nvPr/>
          </p:nvCxnSpPr>
          <p:spPr>
            <a:xfrm>
              <a:off x="5334000" y="5829300"/>
              <a:ext cx="685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540" name="CasellaDiTesto 114"/>
            <p:cNvSpPr txBox="1">
              <a:spLocks noChangeArrowheads="1"/>
            </p:cNvSpPr>
            <p:nvPr/>
          </p:nvSpPr>
          <p:spPr bwMode="auto">
            <a:xfrm>
              <a:off x="7162800" y="2514600"/>
              <a:ext cx="532518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000" b="1"/>
                <a:t>PASS</a:t>
              </a:r>
            </a:p>
          </p:txBody>
        </p:sp>
        <p:sp>
          <p:nvSpPr>
            <p:cNvPr id="21541" name="CasellaDiTesto 117"/>
            <p:cNvSpPr txBox="1">
              <a:spLocks noChangeArrowheads="1"/>
            </p:cNvSpPr>
            <p:nvPr/>
          </p:nvSpPr>
          <p:spPr bwMode="auto">
            <a:xfrm>
              <a:off x="5334882" y="5621179"/>
              <a:ext cx="532518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000" b="1"/>
                <a:t>PASS</a:t>
              </a:r>
            </a:p>
          </p:txBody>
        </p:sp>
        <p:sp>
          <p:nvSpPr>
            <p:cNvPr id="21542" name="CasellaDiTesto 118"/>
            <p:cNvSpPr txBox="1">
              <a:spLocks noChangeArrowheads="1"/>
            </p:cNvSpPr>
            <p:nvPr/>
          </p:nvSpPr>
          <p:spPr bwMode="auto">
            <a:xfrm>
              <a:off x="5715000" y="1811179"/>
              <a:ext cx="4700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000" b="1"/>
                <a:t>FAIL</a:t>
              </a:r>
            </a:p>
          </p:txBody>
        </p:sp>
        <p:sp>
          <p:nvSpPr>
            <p:cNvPr id="21543" name="CasellaDiTesto 119"/>
            <p:cNvSpPr txBox="1">
              <a:spLocks noChangeArrowheads="1"/>
            </p:cNvSpPr>
            <p:nvPr/>
          </p:nvSpPr>
          <p:spPr bwMode="auto">
            <a:xfrm>
              <a:off x="2286000" y="914400"/>
              <a:ext cx="4700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000" b="1"/>
                <a:t>FAIL</a:t>
              </a:r>
            </a:p>
          </p:txBody>
        </p:sp>
        <p:sp>
          <p:nvSpPr>
            <p:cNvPr id="21544" name="CasellaDiTesto 120"/>
            <p:cNvSpPr txBox="1">
              <a:spLocks noChangeArrowheads="1"/>
            </p:cNvSpPr>
            <p:nvPr/>
          </p:nvSpPr>
          <p:spPr bwMode="auto">
            <a:xfrm>
              <a:off x="3111400" y="3944779"/>
              <a:ext cx="4700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000" b="1"/>
                <a:t>FAIL</a:t>
              </a:r>
            </a:p>
          </p:txBody>
        </p:sp>
        <p:sp>
          <p:nvSpPr>
            <p:cNvPr id="21545" name="CasellaDiTesto 121"/>
            <p:cNvSpPr txBox="1">
              <a:spLocks noChangeArrowheads="1"/>
            </p:cNvSpPr>
            <p:nvPr/>
          </p:nvSpPr>
          <p:spPr bwMode="auto">
            <a:xfrm>
              <a:off x="3111400" y="5621179"/>
              <a:ext cx="4700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000" b="1"/>
                <a:t>FAIL</a:t>
              </a:r>
            </a:p>
          </p:txBody>
        </p:sp>
        <p:sp>
          <p:nvSpPr>
            <p:cNvPr id="21546" name="CasellaDiTesto 122"/>
            <p:cNvSpPr txBox="1">
              <a:spLocks noChangeArrowheads="1"/>
            </p:cNvSpPr>
            <p:nvPr/>
          </p:nvSpPr>
          <p:spPr bwMode="auto">
            <a:xfrm>
              <a:off x="5885056" y="2895600"/>
              <a:ext cx="43954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000" b="1"/>
                <a:t>YES</a:t>
              </a:r>
            </a:p>
          </p:txBody>
        </p:sp>
        <p:sp>
          <p:nvSpPr>
            <p:cNvPr id="21547" name="CasellaDiTesto 123"/>
            <p:cNvSpPr txBox="1">
              <a:spLocks noChangeArrowheads="1"/>
            </p:cNvSpPr>
            <p:nvPr/>
          </p:nvSpPr>
          <p:spPr bwMode="auto">
            <a:xfrm>
              <a:off x="5885056" y="4724400"/>
              <a:ext cx="43954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000" b="1"/>
                <a:t>YES</a:t>
              </a:r>
            </a:p>
          </p:txBody>
        </p:sp>
        <p:sp>
          <p:nvSpPr>
            <p:cNvPr id="21548" name="CasellaDiTesto 124"/>
            <p:cNvSpPr txBox="1">
              <a:spLocks noChangeArrowheads="1"/>
            </p:cNvSpPr>
            <p:nvPr/>
          </p:nvSpPr>
          <p:spPr bwMode="auto">
            <a:xfrm>
              <a:off x="5487282" y="3962400"/>
              <a:ext cx="532518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000" b="1"/>
                <a:t>PASS</a:t>
              </a:r>
            </a:p>
          </p:txBody>
        </p:sp>
        <p:sp>
          <p:nvSpPr>
            <p:cNvPr id="21549" name="CasellaDiTesto 125"/>
            <p:cNvSpPr txBox="1">
              <a:spLocks noChangeArrowheads="1"/>
            </p:cNvSpPr>
            <p:nvPr/>
          </p:nvSpPr>
          <p:spPr bwMode="auto">
            <a:xfrm>
              <a:off x="7163682" y="3505200"/>
              <a:ext cx="37702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000" b="1"/>
                <a:t>NO</a:t>
              </a:r>
            </a:p>
          </p:txBody>
        </p:sp>
        <p:sp>
          <p:nvSpPr>
            <p:cNvPr id="21550" name="CasellaDiTesto 126"/>
            <p:cNvSpPr txBox="1">
              <a:spLocks noChangeArrowheads="1"/>
            </p:cNvSpPr>
            <p:nvPr/>
          </p:nvSpPr>
          <p:spPr bwMode="auto">
            <a:xfrm>
              <a:off x="7162800" y="5316379"/>
              <a:ext cx="37702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000" b="1"/>
                <a:t>NO</a:t>
              </a:r>
            </a:p>
          </p:txBody>
        </p:sp>
      </p:grpSp>
      <p:sp>
        <p:nvSpPr>
          <p:cNvPr id="132" name="Parentesi graffa aperta 131"/>
          <p:cNvSpPr/>
          <p:nvPr/>
        </p:nvSpPr>
        <p:spPr>
          <a:xfrm>
            <a:off x="2590800" y="838200"/>
            <a:ext cx="533400" cy="1676400"/>
          </a:xfrm>
          <a:prstGeom prst="leftBrace">
            <a:avLst>
              <a:gd name="adj1" fmla="val 8333"/>
              <a:gd name="adj2" fmla="val 4892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sp>
        <p:nvSpPr>
          <p:cNvPr id="133" name="Parentesi graffa aperta 132"/>
          <p:cNvSpPr/>
          <p:nvPr/>
        </p:nvSpPr>
        <p:spPr>
          <a:xfrm>
            <a:off x="2590800" y="2819400"/>
            <a:ext cx="533400" cy="2286000"/>
          </a:xfrm>
          <a:prstGeom prst="leftBrace">
            <a:avLst>
              <a:gd name="adj1" fmla="val 8333"/>
              <a:gd name="adj2" fmla="val 4892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sp>
        <p:nvSpPr>
          <p:cNvPr id="134" name="Parentesi graffa aperta 133"/>
          <p:cNvSpPr/>
          <p:nvPr/>
        </p:nvSpPr>
        <p:spPr>
          <a:xfrm>
            <a:off x="2590800" y="5181600"/>
            <a:ext cx="533400" cy="1219200"/>
          </a:xfrm>
          <a:prstGeom prst="leftBrace">
            <a:avLst>
              <a:gd name="adj1" fmla="val 8333"/>
              <a:gd name="adj2" fmla="val 4892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sp>
        <p:nvSpPr>
          <p:cNvPr id="135" name="Rettangolo 134"/>
          <p:cNvSpPr/>
          <p:nvPr/>
        </p:nvSpPr>
        <p:spPr>
          <a:xfrm>
            <a:off x="143225" y="762000"/>
            <a:ext cx="2685351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it-IT" sz="5400" b="1" dirty="0">
                <a:ln w="11430"/>
                <a:solidFill>
                  <a:srgbClr val="FFCC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PRE</a:t>
            </a:r>
          </a:p>
          <a:p>
            <a:pPr algn="ctr">
              <a:defRPr/>
            </a:pPr>
            <a:r>
              <a:rPr lang="it-IT" sz="5400" b="1" dirty="0">
                <a:ln w="11430"/>
                <a:solidFill>
                  <a:srgbClr val="FFCC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FLIGHT</a:t>
            </a:r>
          </a:p>
        </p:txBody>
      </p:sp>
      <p:sp>
        <p:nvSpPr>
          <p:cNvPr id="136" name="Rettangolo 135"/>
          <p:cNvSpPr/>
          <p:nvPr/>
        </p:nvSpPr>
        <p:spPr>
          <a:xfrm>
            <a:off x="143225" y="3496270"/>
            <a:ext cx="268535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it-IT" sz="5400" b="1" dirty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FLIGHT</a:t>
            </a:r>
          </a:p>
        </p:txBody>
      </p:sp>
      <p:sp>
        <p:nvSpPr>
          <p:cNvPr id="137" name="Rettangolo 136"/>
          <p:cNvSpPr/>
          <p:nvPr/>
        </p:nvSpPr>
        <p:spPr>
          <a:xfrm>
            <a:off x="143225" y="4951274"/>
            <a:ext cx="2685351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it-IT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POST</a:t>
            </a:r>
          </a:p>
          <a:p>
            <a:pPr algn="ctr">
              <a:defRPr/>
            </a:pPr>
            <a:r>
              <a:rPr lang="it-IT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FLIGHT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it-IT"/>
          </a:p>
        </p:txBody>
      </p:sp>
      <p:cxnSp>
        <p:nvCxnSpPr>
          <p:cNvPr id="116" name="Connettore 1 115"/>
          <p:cNvCxnSpPr/>
          <p:nvPr/>
        </p:nvCxnSpPr>
        <p:spPr>
          <a:xfrm>
            <a:off x="3238500" y="2019300"/>
            <a:ext cx="4648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Elaborazione alternativa 7"/>
          <p:cNvSpPr/>
          <p:nvPr/>
        </p:nvSpPr>
        <p:spPr>
          <a:xfrm>
            <a:off x="6400800" y="152400"/>
            <a:ext cx="2590800" cy="457200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000" b="1" dirty="0">
              <a:solidFill>
                <a:schemeClr val="tx1"/>
              </a:solidFill>
            </a:endParaRPr>
          </a:p>
        </p:txBody>
      </p:sp>
      <p:sp>
        <p:nvSpPr>
          <p:cNvPr id="9" name="Elaborazione 8"/>
          <p:cNvSpPr/>
          <p:nvPr/>
        </p:nvSpPr>
        <p:spPr>
          <a:xfrm>
            <a:off x="6743700" y="838200"/>
            <a:ext cx="1905000" cy="482600"/>
          </a:xfrm>
          <a:prstGeom prst="flowChartProcess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000" b="1" dirty="0" err="1">
                <a:solidFill>
                  <a:schemeClr val="tx1"/>
                </a:solidFill>
              </a:rPr>
              <a:t>Conduct</a:t>
            </a:r>
            <a:endParaRPr lang="it-IT" sz="10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it-IT" sz="1000" b="1" dirty="0" err="1">
                <a:solidFill>
                  <a:schemeClr val="tx1"/>
                </a:solidFill>
              </a:rPr>
              <a:t>Pre-Flight</a:t>
            </a:r>
            <a:r>
              <a:rPr lang="it-IT" sz="1000" b="1" dirty="0">
                <a:solidFill>
                  <a:schemeClr val="tx1"/>
                </a:solidFill>
              </a:rPr>
              <a:t> </a:t>
            </a:r>
            <a:r>
              <a:rPr lang="it-IT" sz="1000" b="1" dirty="0" err="1">
                <a:solidFill>
                  <a:schemeClr val="tx1"/>
                </a:solidFill>
              </a:rPr>
              <a:t>Validation</a:t>
            </a:r>
            <a:endParaRPr lang="it-IT" sz="1000" b="1" dirty="0">
              <a:solidFill>
                <a:schemeClr val="tx1"/>
              </a:solidFill>
            </a:endParaRPr>
          </a:p>
        </p:txBody>
      </p:sp>
      <p:sp>
        <p:nvSpPr>
          <p:cNvPr id="10" name="Decisione 9"/>
          <p:cNvSpPr/>
          <p:nvPr/>
        </p:nvSpPr>
        <p:spPr>
          <a:xfrm>
            <a:off x="6781800" y="1600200"/>
            <a:ext cx="1828800" cy="838200"/>
          </a:xfrm>
          <a:prstGeom prst="flowChartDecision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000" b="1" dirty="0" err="1">
                <a:solidFill>
                  <a:schemeClr val="tx1"/>
                </a:solidFill>
              </a:rPr>
              <a:t>Outcome</a:t>
            </a:r>
            <a:r>
              <a:rPr lang="it-IT" sz="1000" b="1" dirty="0">
                <a:solidFill>
                  <a:schemeClr val="tx1"/>
                </a:solidFill>
              </a:rPr>
              <a:t> </a:t>
            </a:r>
            <a:r>
              <a:rPr lang="it-IT" sz="1000" b="1" dirty="0" err="1">
                <a:solidFill>
                  <a:schemeClr val="tx1"/>
                </a:solidFill>
              </a:rPr>
              <a:t>of</a:t>
            </a:r>
            <a:r>
              <a:rPr lang="it-IT" sz="1000" b="1" dirty="0">
                <a:solidFill>
                  <a:schemeClr val="tx1"/>
                </a:solidFill>
              </a:rPr>
              <a:t> </a:t>
            </a:r>
            <a:r>
              <a:rPr lang="it-IT" sz="1000" b="1" dirty="0" err="1">
                <a:solidFill>
                  <a:schemeClr val="tx1"/>
                </a:solidFill>
              </a:rPr>
              <a:t>Pre-Flight</a:t>
            </a:r>
            <a:r>
              <a:rPr lang="it-IT" sz="1000" b="1" dirty="0">
                <a:solidFill>
                  <a:schemeClr val="tx1"/>
                </a:solidFill>
              </a:rPr>
              <a:t> </a:t>
            </a:r>
            <a:r>
              <a:rPr lang="it-IT" sz="1000" b="1" dirty="0" err="1">
                <a:solidFill>
                  <a:schemeClr val="tx1"/>
                </a:solidFill>
              </a:rPr>
              <a:t>Validation</a:t>
            </a:r>
            <a:endParaRPr lang="it-IT" sz="1000" b="1" dirty="0">
              <a:solidFill>
                <a:schemeClr val="tx1"/>
              </a:solidFill>
            </a:endParaRPr>
          </a:p>
        </p:txBody>
      </p:sp>
      <p:cxnSp>
        <p:nvCxnSpPr>
          <p:cNvPr id="27" name="Connettore 2 26"/>
          <p:cNvCxnSpPr>
            <a:endCxn id="9" idx="0"/>
          </p:cNvCxnSpPr>
          <p:nvPr/>
        </p:nvCxnSpPr>
        <p:spPr>
          <a:xfrm rot="5400000">
            <a:off x="7583488" y="723900"/>
            <a:ext cx="227012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ttore 2 28"/>
          <p:cNvCxnSpPr>
            <a:stCxn id="9" idx="2"/>
            <a:endCxn id="10" idx="0"/>
          </p:cNvCxnSpPr>
          <p:nvPr/>
        </p:nvCxnSpPr>
        <p:spPr>
          <a:xfrm rot="5400000">
            <a:off x="7556501" y="1460500"/>
            <a:ext cx="279400" cy="31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2 29"/>
          <p:cNvCxnSpPr>
            <a:stCxn id="10" idx="2"/>
          </p:cNvCxnSpPr>
          <p:nvPr/>
        </p:nvCxnSpPr>
        <p:spPr>
          <a:xfrm rot="5400000">
            <a:off x="7505701" y="2628900"/>
            <a:ext cx="381000" cy="31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nettore 2 76"/>
          <p:cNvCxnSpPr>
            <a:endCxn id="8" idx="1"/>
          </p:cNvCxnSpPr>
          <p:nvPr/>
        </p:nvCxnSpPr>
        <p:spPr>
          <a:xfrm>
            <a:off x="3238500" y="381000"/>
            <a:ext cx="31623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8" name="CasellaDiTesto 114"/>
          <p:cNvSpPr txBox="1">
            <a:spLocks noChangeArrowheads="1"/>
          </p:cNvSpPr>
          <p:nvPr/>
        </p:nvSpPr>
        <p:spPr bwMode="auto">
          <a:xfrm>
            <a:off x="7658100" y="2514600"/>
            <a:ext cx="5318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PASS</a:t>
            </a:r>
          </a:p>
        </p:txBody>
      </p:sp>
      <p:sp>
        <p:nvSpPr>
          <p:cNvPr id="22539" name="CasellaDiTesto 118"/>
          <p:cNvSpPr txBox="1">
            <a:spLocks noChangeArrowheads="1"/>
          </p:cNvSpPr>
          <p:nvPr/>
        </p:nvSpPr>
        <p:spPr bwMode="auto">
          <a:xfrm>
            <a:off x="6210300" y="1811338"/>
            <a:ext cx="4699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FAIL</a:t>
            </a:r>
          </a:p>
        </p:txBody>
      </p:sp>
      <p:sp>
        <p:nvSpPr>
          <p:cNvPr id="22540" name="CasellaDiTesto 119"/>
          <p:cNvSpPr txBox="1">
            <a:spLocks noChangeArrowheads="1"/>
          </p:cNvSpPr>
          <p:nvPr/>
        </p:nvSpPr>
        <p:spPr bwMode="auto">
          <a:xfrm>
            <a:off x="2781300" y="914400"/>
            <a:ext cx="4699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FAIL</a:t>
            </a:r>
          </a:p>
        </p:txBody>
      </p:sp>
      <p:sp>
        <p:nvSpPr>
          <p:cNvPr id="132" name="Parentesi graffa aperta 131"/>
          <p:cNvSpPr/>
          <p:nvPr/>
        </p:nvSpPr>
        <p:spPr>
          <a:xfrm>
            <a:off x="2590800" y="838200"/>
            <a:ext cx="533400" cy="1676400"/>
          </a:xfrm>
          <a:prstGeom prst="leftBrace">
            <a:avLst>
              <a:gd name="adj1" fmla="val 8333"/>
              <a:gd name="adj2" fmla="val 4892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sp>
        <p:nvSpPr>
          <p:cNvPr id="135" name="Rettangolo 134"/>
          <p:cNvSpPr/>
          <p:nvPr/>
        </p:nvSpPr>
        <p:spPr>
          <a:xfrm>
            <a:off x="143225" y="762000"/>
            <a:ext cx="2685351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it-IT" sz="5400" b="1" dirty="0">
                <a:ln w="11430"/>
                <a:solidFill>
                  <a:srgbClr val="FFCC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PRE</a:t>
            </a:r>
          </a:p>
          <a:p>
            <a:pPr algn="ctr">
              <a:defRPr/>
            </a:pPr>
            <a:r>
              <a:rPr lang="it-IT" sz="5400" b="1" dirty="0">
                <a:ln w="11430"/>
                <a:solidFill>
                  <a:srgbClr val="FFCC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FLIGHT</a:t>
            </a:r>
          </a:p>
        </p:txBody>
      </p:sp>
      <p:cxnSp>
        <p:nvCxnSpPr>
          <p:cNvPr id="48" name="Connettore 1 47"/>
          <p:cNvCxnSpPr/>
          <p:nvPr/>
        </p:nvCxnSpPr>
        <p:spPr>
          <a:xfrm rot="5400000" flipH="1" flipV="1">
            <a:off x="2400300" y="1257300"/>
            <a:ext cx="17526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19200"/>
            <a:ext cx="8229600" cy="685800"/>
          </a:xfrm>
        </p:spPr>
        <p:txBody>
          <a:bodyPr/>
          <a:lstStyle/>
          <a:p>
            <a:pPr eaLnBrk="1" hangingPunct="1"/>
            <a:r>
              <a:rPr lang="en-US" sz="2800" smtClean="0"/>
              <a:t>Pre-Flight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eaLnBrk="1" hangingPunct="1"/>
            <a:r>
              <a:rPr lang="en-US" sz="2400" smtClean="0"/>
              <a:t>Inventory and Review IFP package</a:t>
            </a:r>
          </a:p>
          <a:p>
            <a:pPr eaLnBrk="1" hangingPunct="1"/>
            <a:r>
              <a:rPr lang="en-US" sz="2400" smtClean="0"/>
              <a:t>Perform an electronic data review</a:t>
            </a:r>
          </a:p>
          <a:p>
            <a:pPr eaLnBrk="1" hangingPunct="1"/>
            <a:r>
              <a:rPr lang="en-US" sz="2400" smtClean="0"/>
              <a:t>Identify items that require flight inspection</a:t>
            </a:r>
          </a:p>
          <a:p>
            <a:pPr eaLnBrk="1" hangingPunct="1"/>
            <a:r>
              <a:rPr lang="en-US" sz="2400" smtClean="0"/>
              <a:t>Review special operational and training requirements</a:t>
            </a:r>
          </a:p>
          <a:p>
            <a:pPr eaLnBrk="1" hangingPunct="1"/>
            <a:r>
              <a:rPr lang="en-US" sz="2400" smtClean="0"/>
              <a:t>Review operational considerations</a:t>
            </a:r>
          </a:p>
          <a:p>
            <a:pPr eaLnBrk="1" hangingPunct="1"/>
            <a:r>
              <a:rPr lang="en-US" sz="2400" smtClean="0"/>
              <a:t>Document the results of the pre-flight evaluation</a:t>
            </a:r>
          </a:p>
        </p:txBody>
      </p:sp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2355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it-IT"/>
          </a:p>
        </p:txBody>
      </p:sp>
      <p:cxnSp>
        <p:nvCxnSpPr>
          <p:cNvPr id="110" name="Connettore 1 109"/>
          <p:cNvCxnSpPr/>
          <p:nvPr/>
        </p:nvCxnSpPr>
        <p:spPr>
          <a:xfrm>
            <a:off x="3238500" y="4152900"/>
            <a:ext cx="1143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Connettore 1 110"/>
          <p:cNvCxnSpPr/>
          <p:nvPr/>
        </p:nvCxnSpPr>
        <p:spPr>
          <a:xfrm>
            <a:off x="5753100" y="4152900"/>
            <a:ext cx="1981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Elaborazione alternativa 7"/>
          <p:cNvSpPr/>
          <p:nvPr/>
        </p:nvSpPr>
        <p:spPr>
          <a:xfrm>
            <a:off x="6400800" y="152400"/>
            <a:ext cx="2590800" cy="457200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000" b="1" dirty="0">
              <a:solidFill>
                <a:schemeClr val="tx1"/>
              </a:solidFill>
            </a:endParaRPr>
          </a:p>
        </p:txBody>
      </p:sp>
      <p:sp>
        <p:nvSpPr>
          <p:cNvPr id="11" name="Decisione 10"/>
          <p:cNvSpPr/>
          <p:nvPr/>
        </p:nvSpPr>
        <p:spPr>
          <a:xfrm>
            <a:off x="6819900" y="2819400"/>
            <a:ext cx="1752600" cy="609600"/>
          </a:xfrm>
          <a:prstGeom prst="flowChartDecision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000" b="1" dirty="0">
                <a:solidFill>
                  <a:schemeClr val="tx1"/>
                </a:solidFill>
              </a:rPr>
              <a:t>Sim </a:t>
            </a:r>
            <a:r>
              <a:rPr lang="it-IT" sz="1000" b="1" dirty="0" err="1">
                <a:solidFill>
                  <a:schemeClr val="tx1"/>
                </a:solidFill>
              </a:rPr>
              <a:t>Eval</a:t>
            </a:r>
            <a:endParaRPr lang="it-IT" sz="10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it-IT" sz="1000" b="1" dirty="0" err="1">
                <a:solidFill>
                  <a:schemeClr val="tx1"/>
                </a:solidFill>
              </a:rPr>
              <a:t>Required</a:t>
            </a:r>
            <a:r>
              <a:rPr lang="it-IT" sz="1000" b="1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2" name="Elaborazione 11"/>
          <p:cNvSpPr/>
          <p:nvPr/>
        </p:nvSpPr>
        <p:spPr>
          <a:xfrm>
            <a:off x="3752850" y="2857500"/>
            <a:ext cx="2400300" cy="533400"/>
          </a:xfrm>
          <a:prstGeom prst="flowChartProcess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000" b="1" dirty="0" err="1">
                <a:solidFill>
                  <a:schemeClr val="tx1"/>
                </a:solidFill>
              </a:rPr>
              <a:t>Conduct</a:t>
            </a:r>
            <a:r>
              <a:rPr lang="it-IT" sz="1000" b="1" dirty="0">
                <a:solidFill>
                  <a:schemeClr val="tx1"/>
                </a:solidFill>
              </a:rPr>
              <a:t> Sim </a:t>
            </a:r>
            <a:r>
              <a:rPr lang="it-IT" sz="1000" b="1" dirty="0" err="1">
                <a:solidFill>
                  <a:schemeClr val="tx1"/>
                </a:solidFill>
              </a:rPr>
              <a:t>Eval</a:t>
            </a:r>
            <a:endParaRPr lang="it-IT" sz="10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it-IT" sz="1000" b="1" dirty="0">
                <a:solidFill>
                  <a:schemeClr val="tx1"/>
                </a:solidFill>
              </a:rPr>
              <a:t>(</a:t>
            </a:r>
            <a:r>
              <a:rPr lang="it-IT" sz="1000" b="1" dirty="0" err="1">
                <a:solidFill>
                  <a:schemeClr val="tx1"/>
                </a:solidFill>
              </a:rPr>
              <a:t>recommended</a:t>
            </a:r>
            <a:r>
              <a:rPr lang="it-IT" sz="1000" b="1" dirty="0">
                <a:solidFill>
                  <a:schemeClr val="tx1"/>
                </a:solidFill>
              </a:rPr>
              <a:t> </a:t>
            </a:r>
            <a:r>
              <a:rPr lang="it-IT" sz="1000" b="1" dirty="0" err="1">
                <a:solidFill>
                  <a:schemeClr val="tx1"/>
                </a:solidFill>
              </a:rPr>
              <a:t>practises</a:t>
            </a:r>
            <a:r>
              <a:rPr lang="it-IT" sz="1000" b="1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0" name="Decisione 19"/>
          <p:cNvSpPr/>
          <p:nvPr/>
        </p:nvSpPr>
        <p:spPr>
          <a:xfrm>
            <a:off x="4076700" y="3810000"/>
            <a:ext cx="1752600" cy="685800"/>
          </a:xfrm>
          <a:prstGeom prst="flowChartDecision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000" b="1" dirty="0" err="1">
                <a:solidFill>
                  <a:schemeClr val="tx1"/>
                </a:solidFill>
              </a:rPr>
              <a:t>Outcome</a:t>
            </a:r>
            <a:r>
              <a:rPr lang="it-IT" sz="1000" b="1" dirty="0">
                <a:solidFill>
                  <a:schemeClr val="tx1"/>
                </a:solidFill>
              </a:rPr>
              <a:t> </a:t>
            </a:r>
            <a:r>
              <a:rPr lang="it-IT" sz="1000" b="1" dirty="0" err="1">
                <a:solidFill>
                  <a:schemeClr val="tx1"/>
                </a:solidFill>
              </a:rPr>
              <a:t>of</a:t>
            </a:r>
            <a:endParaRPr lang="it-IT" sz="10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it-IT" sz="1000" b="1" dirty="0">
                <a:solidFill>
                  <a:schemeClr val="tx1"/>
                </a:solidFill>
              </a:rPr>
              <a:t>Sim </a:t>
            </a:r>
            <a:r>
              <a:rPr lang="it-IT" sz="1000" b="1" dirty="0" err="1">
                <a:solidFill>
                  <a:schemeClr val="tx1"/>
                </a:solidFill>
              </a:rPr>
              <a:t>Eval</a:t>
            </a:r>
            <a:endParaRPr lang="it-IT" sz="1000" b="1" dirty="0">
              <a:solidFill>
                <a:schemeClr val="tx1"/>
              </a:solidFill>
            </a:endParaRPr>
          </a:p>
        </p:txBody>
      </p:sp>
      <p:sp>
        <p:nvSpPr>
          <p:cNvPr id="21" name="Decisione 20"/>
          <p:cNvSpPr/>
          <p:nvPr/>
        </p:nvSpPr>
        <p:spPr>
          <a:xfrm>
            <a:off x="6819900" y="4519613"/>
            <a:ext cx="1752600" cy="787400"/>
          </a:xfrm>
          <a:prstGeom prst="flowChartDecision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000" b="1" dirty="0">
                <a:solidFill>
                  <a:schemeClr val="tx1"/>
                </a:solidFill>
              </a:rPr>
              <a:t>Flight </a:t>
            </a:r>
            <a:r>
              <a:rPr lang="it-IT" sz="1000" b="1" dirty="0" err="1">
                <a:solidFill>
                  <a:schemeClr val="tx1"/>
                </a:solidFill>
              </a:rPr>
              <a:t>Validation</a:t>
            </a:r>
            <a:r>
              <a:rPr lang="it-IT" sz="1000" b="1" dirty="0">
                <a:solidFill>
                  <a:schemeClr val="tx1"/>
                </a:solidFill>
              </a:rPr>
              <a:t> </a:t>
            </a:r>
            <a:r>
              <a:rPr lang="it-IT" sz="1000" b="1" dirty="0" err="1">
                <a:solidFill>
                  <a:schemeClr val="tx1"/>
                </a:solidFill>
              </a:rPr>
              <a:t>Required</a:t>
            </a:r>
            <a:r>
              <a:rPr lang="it-IT" sz="1000" b="1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Elaborazione 21"/>
          <p:cNvSpPr/>
          <p:nvPr/>
        </p:nvSpPr>
        <p:spPr>
          <a:xfrm>
            <a:off x="4019550" y="4760913"/>
            <a:ext cx="1866900" cy="344487"/>
          </a:xfrm>
          <a:prstGeom prst="flowChartProcess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000" b="1" dirty="0" err="1">
                <a:solidFill>
                  <a:schemeClr val="tx1"/>
                </a:solidFill>
              </a:rPr>
              <a:t>Conduct</a:t>
            </a:r>
            <a:r>
              <a:rPr lang="it-IT" sz="1000" b="1" dirty="0">
                <a:solidFill>
                  <a:schemeClr val="tx1"/>
                </a:solidFill>
              </a:rPr>
              <a:t> Flight </a:t>
            </a:r>
            <a:r>
              <a:rPr lang="it-IT" sz="1000" b="1" dirty="0" err="1">
                <a:solidFill>
                  <a:schemeClr val="tx1"/>
                </a:solidFill>
              </a:rPr>
              <a:t>Validation</a:t>
            </a:r>
            <a:endParaRPr lang="it-IT" sz="1000" b="1" dirty="0">
              <a:solidFill>
                <a:schemeClr val="tx1"/>
              </a:solidFill>
            </a:endParaRPr>
          </a:p>
        </p:txBody>
      </p:sp>
      <p:cxnSp>
        <p:nvCxnSpPr>
          <p:cNvPr id="30" name="Connettore 2 29"/>
          <p:cNvCxnSpPr>
            <a:endCxn id="11" idx="0"/>
          </p:cNvCxnSpPr>
          <p:nvPr/>
        </p:nvCxnSpPr>
        <p:spPr>
          <a:xfrm rot="5400000">
            <a:off x="7505701" y="2628900"/>
            <a:ext cx="381000" cy="31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ttore 2 30"/>
          <p:cNvCxnSpPr>
            <a:endCxn id="21" idx="0"/>
          </p:cNvCxnSpPr>
          <p:nvPr/>
        </p:nvCxnSpPr>
        <p:spPr>
          <a:xfrm rot="5400000">
            <a:off x="7152481" y="3974307"/>
            <a:ext cx="1089025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ttore 2 39"/>
          <p:cNvCxnSpPr>
            <a:stCxn id="21" idx="2"/>
          </p:cNvCxnSpPr>
          <p:nvPr/>
        </p:nvCxnSpPr>
        <p:spPr>
          <a:xfrm rot="5400000">
            <a:off x="7504907" y="5498306"/>
            <a:ext cx="382588" cy="31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ttore 2 46"/>
          <p:cNvCxnSpPr>
            <a:stCxn id="11" idx="1"/>
            <a:endCxn id="12" idx="3"/>
          </p:cNvCxnSpPr>
          <p:nvPr/>
        </p:nvCxnSpPr>
        <p:spPr>
          <a:xfrm rot="10800000">
            <a:off x="6153150" y="3124200"/>
            <a:ext cx="66675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nettore 2 55"/>
          <p:cNvCxnSpPr>
            <a:stCxn id="12" idx="2"/>
            <a:endCxn id="20" idx="0"/>
          </p:cNvCxnSpPr>
          <p:nvPr/>
        </p:nvCxnSpPr>
        <p:spPr>
          <a:xfrm rot="5400000">
            <a:off x="4743451" y="3600450"/>
            <a:ext cx="419100" cy="31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nettore 2 62"/>
          <p:cNvCxnSpPr>
            <a:stCxn id="21" idx="1"/>
            <a:endCxn id="22" idx="3"/>
          </p:cNvCxnSpPr>
          <p:nvPr/>
        </p:nvCxnSpPr>
        <p:spPr>
          <a:xfrm rot="10800000" flipV="1">
            <a:off x="5886450" y="4913313"/>
            <a:ext cx="933450" cy="2063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nettore 2 76"/>
          <p:cNvCxnSpPr>
            <a:endCxn id="8" idx="1"/>
          </p:cNvCxnSpPr>
          <p:nvPr/>
        </p:nvCxnSpPr>
        <p:spPr>
          <a:xfrm>
            <a:off x="3238500" y="381000"/>
            <a:ext cx="31623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Connettore 2 96"/>
          <p:cNvCxnSpPr>
            <a:stCxn id="22" idx="2"/>
          </p:cNvCxnSpPr>
          <p:nvPr/>
        </p:nvCxnSpPr>
        <p:spPr>
          <a:xfrm rot="5400000">
            <a:off x="4838701" y="5219700"/>
            <a:ext cx="228600" cy="31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94" name="CasellaDiTesto 114"/>
          <p:cNvSpPr txBox="1">
            <a:spLocks noChangeArrowheads="1"/>
          </p:cNvSpPr>
          <p:nvPr/>
        </p:nvSpPr>
        <p:spPr bwMode="auto">
          <a:xfrm>
            <a:off x="7658100" y="2514600"/>
            <a:ext cx="5318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PASS</a:t>
            </a:r>
          </a:p>
        </p:txBody>
      </p:sp>
      <p:sp>
        <p:nvSpPr>
          <p:cNvPr id="24595" name="CasellaDiTesto 119"/>
          <p:cNvSpPr txBox="1">
            <a:spLocks noChangeArrowheads="1"/>
          </p:cNvSpPr>
          <p:nvPr/>
        </p:nvSpPr>
        <p:spPr bwMode="auto">
          <a:xfrm>
            <a:off x="2781300" y="914400"/>
            <a:ext cx="4699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FAIL</a:t>
            </a:r>
          </a:p>
        </p:txBody>
      </p:sp>
      <p:sp>
        <p:nvSpPr>
          <p:cNvPr id="24596" name="CasellaDiTesto 120"/>
          <p:cNvSpPr txBox="1">
            <a:spLocks noChangeArrowheads="1"/>
          </p:cNvSpPr>
          <p:nvPr/>
        </p:nvSpPr>
        <p:spPr bwMode="auto">
          <a:xfrm>
            <a:off x="3606800" y="3944938"/>
            <a:ext cx="4699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FAIL</a:t>
            </a:r>
          </a:p>
        </p:txBody>
      </p:sp>
      <p:sp>
        <p:nvSpPr>
          <p:cNvPr id="24597" name="CasellaDiTesto 122"/>
          <p:cNvSpPr txBox="1">
            <a:spLocks noChangeArrowheads="1"/>
          </p:cNvSpPr>
          <p:nvPr/>
        </p:nvSpPr>
        <p:spPr bwMode="auto">
          <a:xfrm>
            <a:off x="6380163" y="2895600"/>
            <a:ext cx="43973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YES</a:t>
            </a:r>
          </a:p>
        </p:txBody>
      </p:sp>
      <p:sp>
        <p:nvSpPr>
          <p:cNvPr id="24598" name="CasellaDiTesto 123"/>
          <p:cNvSpPr txBox="1">
            <a:spLocks noChangeArrowheads="1"/>
          </p:cNvSpPr>
          <p:nvPr/>
        </p:nvSpPr>
        <p:spPr bwMode="auto">
          <a:xfrm>
            <a:off x="6380163" y="4724400"/>
            <a:ext cx="43973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YES</a:t>
            </a:r>
          </a:p>
        </p:txBody>
      </p:sp>
      <p:sp>
        <p:nvSpPr>
          <p:cNvPr id="24599" name="CasellaDiTesto 124"/>
          <p:cNvSpPr txBox="1">
            <a:spLocks noChangeArrowheads="1"/>
          </p:cNvSpPr>
          <p:nvPr/>
        </p:nvSpPr>
        <p:spPr bwMode="auto">
          <a:xfrm>
            <a:off x="5983288" y="3962400"/>
            <a:ext cx="531812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PASS</a:t>
            </a:r>
          </a:p>
        </p:txBody>
      </p:sp>
      <p:sp>
        <p:nvSpPr>
          <p:cNvPr id="24600" name="CasellaDiTesto 125"/>
          <p:cNvSpPr txBox="1">
            <a:spLocks noChangeArrowheads="1"/>
          </p:cNvSpPr>
          <p:nvPr/>
        </p:nvSpPr>
        <p:spPr bwMode="auto">
          <a:xfrm>
            <a:off x="7659688" y="3505200"/>
            <a:ext cx="37623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NO</a:t>
            </a:r>
          </a:p>
        </p:txBody>
      </p:sp>
      <p:sp>
        <p:nvSpPr>
          <p:cNvPr id="24601" name="CasellaDiTesto 126"/>
          <p:cNvSpPr txBox="1">
            <a:spLocks noChangeArrowheads="1"/>
          </p:cNvSpPr>
          <p:nvPr/>
        </p:nvSpPr>
        <p:spPr bwMode="auto">
          <a:xfrm>
            <a:off x="7658100" y="5316538"/>
            <a:ext cx="37623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NO</a:t>
            </a:r>
          </a:p>
        </p:txBody>
      </p:sp>
      <p:sp>
        <p:nvSpPr>
          <p:cNvPr id="133" name="Parentesi graffa aperta 132"/>
          <p:cNvSpPr/>
          <p:nvPr/>
        </p:nvSpPr>
        <p:spPr>
          <a:xfrm>
            <a:off x="2590800" y="2819400"/>
            <a:ext cx="533400" cy="2286000"/>
          </a:xfrm>
          <a:prstGeom prst="leftBrace">
            <a:avLst>
              <a:gd name="adj1" fmla="val 8333"/>
              <a:gd name="adj2" fmla="val 4892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sp>
        <p:nvSpPr>
          <p:cNvPr id="136" name="Rettangolo 135"/>
          <p:cNvSpPr/>
          <p:nvPr/>
        </p:nvSpPr>
        <p:spPr>
          <a:xfrm>
            <a:off x="143225" y="3496270"/>
            <a:ext cx="268535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it-IT" sz="5400" b="1" dirty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FLIGHT</a:t>
            </a:r>
          </a:p>
        </p:txBody>
      </p:sp>
      <p:cxnSp>
        <p:nvCxnSpPr>
          <p:cNvPr id="48" name="Connettore 1 47"/>
          <p:cNvCxnSpPr/>
          <p:nvPr/>
        </p:nvCxnSpPr>
        <p:spPr>
          <a:xfrm rot="5400000" flipH="1" flipV="1">
            <a:off x="1371600" y="2286000"/>
            <a:ext cx="381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19200"/>
            <a:ext cx="8229600" cy="685800"/>
          </a:xfrm>
        </p:spPr>
        <p:txBody>
          <a:bodyPr/>
          <a:lstStyle/>
          <a:p>
            <a:pPr eaLnBrk="1" hangingPunct="1"/>
            <a:r>
              <a:rPr lang="en-US" sz="2800" smtClean="0"/>
              <a:t>Simulator Evaluation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eaLnBrk="1" hangingPunct="1"/>
            <a:r>
              <a:rPr lang="en-US" sz="2000" smtClean="0"/>
              <a:t>Evaluate necessity for a </a:t>
            </a:r>
            <a:r>
              <a:rPr lang="en-US" sz="2000" i="1" smtClean="0"/>
              <a:t>sim eval</a:t>
            </a:r>
          </a:p>
          <a:p>
            <a:pPr eaLnBrk="1" hangingPunct="1"/>
            <a:r>
              <a:rPr lang="en-US" sz="2000" smtClean="0"/>
              <a:t>Conduct simulator evaluation</a:t>
            </a:r>
          </a:p>
          <a:p>
            <a:pPr eaLnBrk="1" hangingPunct="1"/>
            <a:r>
              <a:rPr lang="en-US" sz="2000" smtClean="0"/>
              <a:t>Document the results of the </a:t>
            </a:r>
            <a:r>
              <a:rPr lang="en-US" sz="2000" i="1" smtClean="0"/>
              <a:t>sim eval</a:t>
            </a:r>
          </a:p>
        </p:txBody>
      </p:sp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2560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19200"/>
            <a:ext cx="8229600" cy="685800"/>
          </a:xfrm>
        </p:spPr>
        <p:txBody>
          <a:bodyPr/>
          <a:lstStyle/>
          <a:p>
            <a:pPr eaLnBrk="1" hangingPunct="1"/>
            <a:r>
              <a:rPr lang="en-US" sz="2800" smtClean="0"/>
              <a:t>Flight Evaluation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eaLnBrk="1" hangingPunct="1"/>
            <a:r>
              <a:rPr lang="en-US" sz="2400" smtClean="0"/>
              <a:t>Perform database verification</a:t>
            </a:r>
          </a:p>
          <a:p>
            <a:pPr eaLnBrk="1" hangingPunct="1"/>
            <a:r>
              <a:rPr lang="en-US" sz="2400" smtClean="0"/>
              <a:t>Assess obstacle and infrastructure</a:t>
            </a:r>
          </a:p>
          <a:p>
            <a:pPr eaLnBrk="1" hangingPunct="1"/>
            <a:r>
              <a:rPr lang="en-US" sz="2400" smtClean="0"/>
              <a:t>Conduct flyability and human factors assessment</a:t>
            </a:r>
          </a:p>
          <a:p>
            <a:pPr eaLnBrk="1" hangingPunct="1"/>
            <a:r>
              <a:rPr lang="en-US" sz="2400" smtClean="0"/>
              <a:t>Complete associated validation tasks (Comm, lighting, markings…)</a:t>
            </a:r>
          </a:p>
          <a:p>
            <a:pPr eaLnBrk="1" hangingPunct="1"/>
            <a:r>
              <a:rPr lang="en-US" sz="2400" smtClean="0"/>
              <a:t>Verify chart depiction and details</a:t>
            </a:r>
          </a:p>
          <a:p>
            <a:pPr eaLnBrk="1" hangingPunct="1"/>
            <a:r>
              <a:rPr lang="en-US" sz="2400" smtClean="0"/>
              <a:t>Perform the flight(s)</a:t>
            </a:r>
          </a:p>
          <a:p>
            <a:pPr eaLnBrk="1" hangingPunct="1"/>
            <a:r>
              <a:rPr lang="en-US" sz="2400" smtClean="0"/>
              <a:t>Record flight validation data</a:t>
            </a:r>
          </a:p>
          <a:p>
            <a:pPr eaLnBrk="1" hangingPunct="1"/>
            <a:endParaRPr lang="en-US" sz="2000" smtClean="0"/>
          </a:p>
          <a:p>
            <a:pPr eaLnBrk="1" hangingPunct="1">
              <a:buFontTx/>
              <a:buNone/>
            </a:pPr>
            <a:endParaRPr lang="en-US" sz="2000" smtClean="0"/>
          </a:p>
          <a:p>
            <a:pPr eaLnBrk="1" hangingPunct="1"/>
            <a:endParaRPr lang="en-US" sz="2000" smtClean="0"/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2662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it-IT"/>
          </a:p>
        </p:txBody>
      </p:sp>
      <p:sp>
        <p:nvSpPr>
          <p:cNvPr id="8" name="Elaborazione alternativa 7"/>
          <p:cNvSpPr/>
          <p:nvPr/>
        </p:nvSpPr>
        <p:spPr>
          <a:xfrm>
            <a:off x="6400800" y="152400"/>
            <a:ext cx="2590800" cy="457200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000" b="1" dirty="0">
              <a:solidFill>
                <a:schemeClr val="tx1"/>
              </a:solidFill>
            </a:endParaRPr>
          </a:p>
        </p:txBody>
      </p:sp>
      <p:sp>
        <p:nvSpPr>
          <p:cNvPr id="23" name="Decisione 22"/>
          <p:cNvSpPr/>
          <p:nvPr/>
        </p:nvSpPr>
        <p:spPr>
          <a:xfrm>
            <a:off x="4076700" y="5334000"/>
            <a:ext cx="1752600" cy="990600"/>
          </a:xfrm>
          <a:prstGeom prst="flowChartDecision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000" b="1" dirty="0" err="1">
                <a:solidFill>
                  <a:schemeClr val="tx1"/>
                </a:solidFill>
              </a:rPr>
              <a:t>Outcome</a:t>
            </a:r>
            <a:r>
              <a:rPr lang="it-IT" sz="1000" b="1" dirty="0">
                <a:solidFill>
                  <a:schemeClr val="tx1"/>
                </a:solidFill>
              </a:rPr>
              <a:t> </a:t>
            </a:r>
            <a:r>
              <a:rPr lang="it-IT" sz="1000" b="1" dirty="0" err="1">
                <a:solidFill>
                  <a:schemeClr val="tx1"/>
                </a:solidFill>
              </a:rPr>
              <a:t>of</a:t>
            </a:r>
            <a:endParaRPr lang="it-IT" sz="10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it-IT" sz="1000" b="1" dirty="0">
                <a:solidFill>
                  <a:schemeClr val="tx1"/>
                </a:solidFill>
              </a:rPr>
              <a:t>Flight </a:t>
            </a:r>
            <a:r>
              <a:rPr lang="it-IT" sz="1000" b="1" dirty="0" err="1">
                <a:solidFill>
                  <a:schemeClr val="tx1"/>
                </a:solidFill>
              </a:rPr>
              <a:t>Validation</a:t>
            </a:r>
            <a:r>
              <a:rPr lang="it-IT" sz="1000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4" name="Elaborazione 23"/>
          <p:cNvSpPr/>
          <p:nvPr/>
        </p:nvSpPr>
        <p:spPr>
          <a:xfrm>
            <a:off x="6515100" y="5689600"/>
            <a:ext cx="2362200" cy="279400"/>
          </a:xfrm>
          <a:prstGeom prst="flowChartProcess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000" b="1" dirty="0" err="1">
                <a:solidFill>
                  <a:schemeClr val="tx1"/>
                </a:solidFill>
              </a:rPr>
              <a:t>Conduct</a:t>
            </a:r>
            <a:r>
              <a:rPr lang="it-IT" sz="1000" b="1" dirty="0">
                <a:solidFill>
                  <a:schemeClr val="tx1"/>
                </a:solidFill>
              </a:rPr>
              <a:t> Post-Flight </a:t>
            </a:r>
            <a:r>
              <a:rPr lang="it-IT" sz="1000" b="1" dirty="0" err="1">
                <a:solidFill>
                  <a:schemeClr val="tx1"/>
                </a:solidFill>
              </a:rPr>
              <a:t>Activities</a:t>
            </a:r>
            <a:endParaRPr lang="it-IT" sz="1000" b="1" dirty="0">
              <a:solidFill>
                <a:schemeClr val="tx1"/>
              </a:solidFill>
            </a:endParaRPr>
          </a:p>
        </p:txBody>
      </p:sp>
      <p:sp>
        <p:nvSpPr>
          <p:cNvPr id="25" name="Elaborazione alternativa 24"/>
          <p:cNvSpPr/>
          <p:nvPr/>
        </p:nvSpPr>
        <p:spPr>
          <a:xfrm>
            <a:off x="6400800" y="6400800"/>
            <a:ext cx="2590800" cy="304800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000" b="1" dirty="0">
              <a:solidFill>
                <a:schemeClr val="tx1"/>
              </a:solidFill>
            </a:endParaRPr>
          </a:p>
        </p:txBody>
      </p:sp>
      <p:cxnSp>
        <p:nvCxnSpPr>
          <p:cNvPr id="27" name="Connettore 2 26"/>
          <p:cNvCxnSpPr/>
          <p:nvPr/>
        </p:nvCxnSpPr>
        <p:spPr>
          <a:xfrm rot="5400000">
            <a:off x="7583488" y="723900"/>
            <a:ext cx="227012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ttore 2 39"/>
          <p:cNvCxnSpPr>
            <a:endCxn id="24" idx="0"/>
          </p:cNvCxnSpPr>
          <p:nvPr/>
        </p:nvCxnSpPr>
        <p:spPr>
          <a:xfrm rot="5400000">
            <a:off x="7504907" y="5498306"/>
            <a:ext cx="382588" cy="31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2 42"/>
          <p:cNvCxnSpPr>
            <a:stCxn id="24" idx="2"/>
            <a:endCxn id="25" idx="0"/>
          </p:cNvCxnSpPr>
          <p:nvPr/>
        </p:nvCxnSpPr>
        <p:spPr>
          <a:xfrm rot="5400000">
            <a:off x="7480301" y="6184900"/>
            <a:ext cx="431800" cy="31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nettore 4 72"/>
          <p:cNvCxnSpPr>
            <a:stCxn id="23" idx="1"/>
          </p:cNvCxnSpPr>
          <p:nvPr/>
        </p:nvCxnSpPr>
        <p:spPr>
          <a:xfrm rot="10800000">
            <a:off x="3238500" y="381000"/>
            <a:ext cx="838200" cy="5448300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nettore 2 76"/>
          <p:cNvCxnSpPr>
            <a:endCxn id="8" idx="1"/>
          </p:cNvCxnSpPr>
          <p:nvPr/>
        </p:nvCxnSpPr>
        <p:spPr>
          <a:xfrm>
            <a:off x="3238500" y="381000"/>
            <a:ext cx="31623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Connettore 2 96"/>
          <p:cNvCxnSpPr>
            <a:endCxn id="23" idx="0"/>
          </p:cNvCxnSpPr>
          <p:nvPr/>
        </p:nvCxnSpPr>
        <p:spPr>
          <a:xfrm rot="5400000">
            <a:off x="4838701" y="5219700"/>
            <a:ext cx="228600" cy="31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Connettore 2 100"/>
          <p:cNvCxnSpPr>
            <a:stCxn id="23" idx="3"/>
            <a:endCxn id="24" idx="1"/>
          </p:cNvCxnSpPr>
          <p:nvPr/>
        </p:nvCxnSpPr>
        <p:spPr>
          <a:xfrm>
            <a:off x="5829300" y="5829300"/>
            <a:ext cx="6858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1" name="CasellaDiTesto 117"/>
          <p:cNvSpPr txBox="1">
            <a:spLocks noChangeArrowheads="1"/>
          </p:cNvSpPr>
          <p:nvPr/>
        </p:nvSpPr>
        <p:spPr bwMode="auto">
          <a:xfrm>
            <a:off x="5830888" y="5621338"/>
            <a:ext cx="53181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PASS</a:t>
            </a:r>
          </a:p>
        </p:txBody>
      </p:sp>
      <p:sp>
        <p:nvSpPr>
          <p:cNvPr id="27662" name="CasellaDiTesto 119"/>
          <p:cNvSpPr txBox="1">
            <a:spLocks noChangeArrowheads="1"/>
          </p:cNvSpPr>
          <p:nvPr/>
        </p:nvSpPr>
        <p:spPr bwMode="auto">
          <a:xfrm>
            <a:off x="2781300" y="914400"/>
            <a:ext cx="4699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FAIL</a:t>
            </a:r>
          </a:p>
        </p:txBody>
      </p:sp>
      <p:sp>
        <p:nvSpPr>
          <p:cNvPr id="27663" name="CasellaDiTesto 121"/>
          <p:cNvSpPr txBox="1">
            <a:spLocks noChangeArrowheads="1"/>
          </p:cNvSpPr>
          <p:nvPr/>
        </p:nvSpPr>
        <p:spPr bwMode="auto">
          <a:xfrm>
            <a:off x="3606800" y="5621338"/>
            <a:ext cx="4699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FAIL</a:t>
            </a:r>
          </a:p>
        </p:txBody>
      </p:sp>
      <p:sp>
        <p:nvSpPr>
          <p:cNvPr id="27664" name="CasellaDiTesto 126"/>
          <p:cNvSpPr txBox="1">
            <a:spLocks noChangeArrowheads="1"/>
          </p:cNvSpPr>
          <p:nvPr/>
        </p:nvSpPr>
        <p:spPr bwMode="auto">
          <a:xfrm>
            <a:off x="7658100" y="5316538"/>
            <a:ext cx="37623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000" b="1"/>
              <a:t>NO</a:t>
            </a:r>
          </a:p>
        </p:txBody>
      </p:sp>
      <p:sp>
        <p:nvSpPr>
          <p:cNvPr id="134" name="Parentesi graffa aperta 133"/>
          <p:cNvSpPr/>
          <p:nvPr/>
        </p:nvSpPr>
        <p:spPr>
          <a:xfrm>
            <a:off x="2590800" y="5181600"/>
            <a:ext cx="533400" cy="1219200"/>
          </a:xfrm>
          <a:prstGeom prst="leftBrace">
            <a:avLst>
              <a:gd name="adj1" fmla="val 8333"/>
              <a:gd name="adj2" fmla="val 4892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sp>
        <p:nvSpPr>
          <p:cNvPr id="137" name="Rettangolo 136"/>
          <p:cNvSpPr/>
          <p:nvPr/>
        </p:nvSpPr>
        <p:spPr>
          <a:xfrm>
            <a:off x="143225" y="4951274"/>
            <a:ext cx="2685351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it-IT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POST</a:t>
            </a:r>
          </a:p>
          <a:p>
            <a:pPr algn="ctr">
              <a:defRPr/>
            </a:pPr>
            <a:r>
              <a:rPr lang="it-IT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FLIGHT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19200"/>
            <a:ext cx="8229600" cy="685800"/>
          </a:xfrm>
        </p:spPr>
        <p:txBody>
          <a:bodyPr/>
          <a:lstStyle/>
          <a:p>
            <a:pPr eaLnBrk="1" hangingPunct="1"/>
            <a:r>
              <a:rPr lang="en-US" sz="2800" smtClean="0"/>
              <a:t>Post-Flight</a:t>
            </a:r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eaLnBrk="1" hangingPunct="1"/>
            <a:r>
              <a:rPr lang="en-US" sz="2400" smtClean="0"/>
              <a:t>Assess the results of flight evaluation</a:t>
            </a:r>
          </a:p>
          <a:p>
            <a:pPr eaLnBrk="1" hangingPunct="1"/>
            <a:r>
              <a:rPr lang="en-US" sz="2400" smtClean="0"/>
              <a:t>Document the results of the Flight Validation</a:t>
            </a:r>
          </a:p>
          <a:p>
            <a:pPr eaLnBrk="1" hangingPunct="1"/>
            <a:r>
              <a:rPr lang="en-US" sz="2400" smtClean="0"/>
              <a:t>For satisfactory Flight Validations, complete IFP Processing, including dissemination of information and documents to the proper Authority for publication</a:t>
            </a:r>
          </a:p>
          <a:p>
            <a:pPr eaLnBrk="1" hangingPunct="1"/>
            <a:r>
              <a:rPr lang="en-US" sz="2400" smtClean="0"/>
              <a:t>For unsatifactory Validations – return supporting documents to the procedure designer for correction</a:t>
            </a:r>
          </a:p>
          <a:p>
            <a:pPr eaLnBrk="1" hangingPunct="1"/>
            <a:endParaRPr lang="en-US" sz="2000" smtClean="0"/>
          </a:p>
        </p:txBody>
      </p:sp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2867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3657600"/>
            <a:ext cx="6781800" cy="1752600"/>
          </a:xfrm>
        </p:spPr>
        <p:txBody>
          <a:bodyPr/>
          <a:lstStyle/>
          <a:p>
            <a:pPr eaLnBrk="1" hangingPunct="1"/>
            <a:r>
              <a:rPr lang="en-US" sz="2400" smtClean="0"/>
              <a:t>The goal is to consistently validate IFP to the highest standard to ensure Safety, Efficiency and Ease of use</a:t>
            </a:r>
          </a:p>
          <a:p>
            <a:pPr eaLnBrk="1" hangingPunct="1"/>
            <a:endParaRPr lang="en-US" sz="2400" smtClean="0"/>
          </a:p>
        </p:txBody>
      </p:sp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2969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tangolo 5"/>
          <p:cNvSpPr/>
          <p:nvPr/>
        </p:nvSpPr>
        <p:spPr>
          <a:xfrm>
            <a:off x="1645589" y="1981200"/>
            <a:ext cx="585282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5400" b="1" i="1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The Aiming Point</a:t>
            </a:r>
            <a:endParaRPr lang="it-IT" sz="5400" b="1" dirty="0">
              <a:ln w="11430"/>
              <a:solidFill>
                <a:srgbClr val="C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3072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6"/>
          <p:cNvSpPr/>
          <p:nvPr/>
        </p:nvSpPr>
        <p:spPr>
          <a:xfrm>
            <a:off x="3500232" y="1524000"/>
            <a:ext cx="2143536" cy="393954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it-IT" sz="25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4"/>
          <p:cNvSpPr txBox="1">
            <a:spLocks noChangeArrowheads="1"/>
          </p:cNvSpPr>
          <p:nvPr/>
        </p:nvSpPr>
        <p:spPr bwMode="auto">
          <a:xfrm>
            <a:off x="762000" y="304800"/>
            <a:ext cx="815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sz="1800"/>
          </a:p>
        </p:txBody>
      </p:sp>
      <p:pic>
        <p:nvPicPr>
          <p:cNvPr id="3174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6"/>
          <p:cNvSpPr/>
          <p:nvPr/>
        </p:nvSpPr>
        <p:spPr>
          <a:xfrm>
            <a:off x="1402705" y="2468940"/>
            <a:ext cx="6338595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it-IT" sz="96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</a:t>
            </a:r>
            <a:r>
              <a:rPr lang="it-IT" sz="96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it-IT" sz="96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you</a:t>
            </a:r>
            <a:endParaRPr lang="it-IT" sz="9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1748" name="Immagine 4" descr="logo_top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6056313"/>
            <a:ext cx="22860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2066</TotalTime>
  <Words>713</Words>
  <Application>Microsoft Office PowerPoint</Application>
  <PresentationFormat>On-screen Show (4:3)</PresentationFormat>
  <Paragraphs>147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Default Design</vt:lpstr>
      <vt:lpstr>Flight Validation of Instrument Flight Procedures</vt:lpstr>
      <vt:lpstr>ICASC Introduction</vt:lpstr>
      <vt:lpstr>ICAO Tasking - Wellington ICASC Meeting</vt:lpstr>
      <vt:lpstr>Flight Inspection Vs Flight Validation</vt:lpstr>
      <vt:lpstr>Need for Flight Validation</vt:lpstr>
      <vt:lpstr>Data Accuracy and Integrity</vt:lpstr>
      <vt:lpstr>PowerPoint Presentation</vt:lpstr>
      <vt:lpstr>Validation Process Overview</vt:lpstr>
      <vt:lpstr>PowerPoint Presentation</vt:lpstr>
      <vt:lpstr>PowerPoint Presentation</vt:lpstr>
      <vt:lpstr>Pre-Flight</vt:lpstr>
      <vt:lpstr>PowerPoint Presentation</vt:lpstr>
      <vt:lpstr>Simulator Evaluation</vt:lpstr>
      <vt:lpstr>Flight Evaluation</vt:lpstr>
      <vt:lpstr>PowerPoint Presentation</vt:lpstr>
      <vt:lpstr>Post-Flight</vt:lpstr>
      <vt:lpstr>PowerPoint Presentation</vt:lpstr>
      <vt:lpstr>PowerPoint Presentation</vt:lpstr>
      <vt:lpstr>PowerPoint Presentation</vt:lpstr>
    </vt:vector>
  </TitlesOfParts>
  <Company>Federal Aviation Administration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Flight Validation of Instrument Flight Procedures, Pilot Training and Certification</dc:title>
  <dc:creator>Air Traffic Organization</dc:creator>
  <cp:lastModifiedBy>Glenn Bissonnette</cp:lastModifiedBy>
  <cp:revision>35</cp:revision>
  <dcterms:created xsi:type="dcterms:W3CDTF">2009-07-14T12:25:59Z</dcterms:created>
  <dcterms:modified xsi:type="dcterms:W3CDTF">2011-11-12T16:30:46Z</dcterms:modified>
</cp:coreProperties>
</file>