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doc" ContentType="application/msword"/>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60" r:id="rId4"/>
  </p:sldMasterIdLst>
  <p:notesMasterIdLst>
    <p:notesMasterId r:id="rId35"/>
  </p:notesMasterIdLst>
  <p:handoutMasterIdLst>
    <p:handoutMasterId r:id="rId36"/>
  </p:handoutMasterIdLst>
  <p:sldIdLst>
    <p:sldId id="357" r:id="rId5"/>
    <p:sldId id="355" r:id="rId6"/>
    <p:sldId id="386" r:id="rId7"/>
    <p:sldId id="368" r:id="rId8"/>
    <p:sldId id="387" r:id="rId9"/>
    <p:sldId id="369" r:id="rId10"/>
    <p:sldId id="385" r:id="rId11"/>
    <p:sldId id="370" r:id="rId12"/>
    <p:sldId id="371" r:id="rId13"/>
    <p:sldId id="372" r:id="rId14"/>
    <p:sldId id="375" r:id="rId15"/>
    <p:sldId id="373" r:id="rId16"/>
    <p:sldId id="374" r:id="rId17"/>
    <p:sldId id="376" r:id="rId18"/>
    <p:sldId id="377" r:id="rId19"/>
    <p:sldId id="378" r:id="rId20"/>
    <p:sldId id="379" r:id="rId21"/>
    <p:sldId id="380" r:id="rId22"/>
    <p:sldId id="316" r:id="rId23"/>
    <p:sldId id="397" r:id="rId24"/>
    <p:sldId id="317" r:id="rId25"/>
    <p:sldId id="381" r:id="rId26"/>
    <p:sldId id="389" r:id="rId27"/>
    <p:sldId id="382" r:id="rId28"/>
    <p:sldId id="396" r:id="rId29"/>
    <p:sldId id="393" r:id="rId30"/>
    <p:sldId id="394" r:id="rId31"/>
    <p:sldId id="395" r:id="rId32"/>
    <p:sldId id="388" r:id="rId33"/>
    <p:sldId id="398" r:id="rId34"/>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45C66E0D-1C79-431B-8ED5-6B6387851827}">
          <p14:sldIdLst>
            <p14:sldId id="357"/>
            <p14:sldId id="355"/>
            <p14:sldId id="386"/>
            <p14:sldId id="368"/>
            <p14:sldId id="387"/>
            <p14:sldId id="369"/>
            <p14:sldId id="385"/>
            <p14:sldId id="370"/>
            <p14:sldId id="371"/>
            <p14:sldId id="372"/>
            <p14:sldId id="375"/>
            <p14:sldId id="373"/>
            <p14:sldId id="374"/>
            <p14:sldId id="376"/>
            <p14:sldId id="377"/>
            <p14:sldId id="378"/>
            <p14:sldId id="379"/>
            <p14:sldId id="380"/>
            <p14:sldId id="316"/>
            <p14:sldId id="397"/>
            <p14:sldId id="317"/>
            <p14:sldId id="381"/>
            <p14:sldId id="389"/>
            <p14:sldId id="382"/>
            <p14:sldId id="396"/>
            <p14:sldId id="393"/>
            <p14:sldId id="394"/>
            <p14:sldId id="395"/>
            <p14:sldId id="388"/>
            <p14:sldId id="398"/>
          </p14:sldIdLst>
        </p14:section>
        <p14:section name="Sección sin título" id="{4467FFDF-49D0-4726-8EC6-4A7E87CC33AC}">
          <p14:sldIdLst/>
        </p14:section>
        <p14:section name="Sección sin título" id="{AD02D148-FB59-4B35-8E15-DC3E6C177B74}">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C6ABA"/>
    <a:srgbClr val="000000"/>
    <a:srgbClr val="FFFFCC"/>
    <a:srgbClr val="7030A0"/>
    <a:srgbClr val="D31044"/>
    <a:srgbClr val="EA157A"/>
    <a:srgbClr val="00153E"/>
    <a:srgbClr val="385D8A"/>
    <a:srgbClr val="2C6A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3616" autoAdjust="0"/>
    <p:restoredTop sz="95382" autoAdjust="0"/>
  </p:normalViewPr>
  <p:slideViewPr>
    <p:cSldViewPr>
      <p:cViewPr varScale="1">
        <p:scale>
          <a:sx n="104" d="100"/>
          <a:sy n="104" d="100"/>
        </p:scale>
        <p:origin x="-1740" y="-84"/>
      </p:cViewPr>
      <p:guideLst>
        <p:guide orient="horz" pos="2160"/>
        <p:guide pos="2880"/>
      </p:guideLst>
    </p:cSldViewPr>
  </p:slideViewPr>
  <p:outlineViewPr>
    <p:cViewPr>
      <p:scale>
        <a:sx n="33" d="100"/>
        <a:sy n="33" d="100"/>
      </p:scale>
      <p:origin x="0" y="61680"/>
    </p:cViewPr>
  </p:outlineViewPr>
  <p:notesTextViewPr>
    <p:cViewPr>
      <p:scale>
        <a:sx n="100" d="100"/>
        <a:sy n="100" d="100"/>
      </p:scale>
      <p:origin x="0" y="0"/>
    </p:cViewPr>
  </p:notesTextViewPr>
  <p:sorterViewPr>
    <p:cViewPr>
      <p:scale>
        <a:sx n="100" d="100"/>
        <a:sy n="100" d="100"/>
      </p:scale>
      <p:origin x="0" y="4776"/>
    </p:cViewPr>
  </p:sorterViewPr>
  <p:notesViewPr>
    <p:cSldViewPr>
      <p:cViewPr varScale="1">
        <p:scale>
          <a:sx n="64" d="100"/>
          <a:sy n="64" d="100"/>
        </p:scale>
        <p:origin x="-2862" y="-96"/>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5747" tIns="47873" rIns="95747" bIns="47873" rtlCol="0"/>
          <a:lstStyle>
            <a:lvl1pPr algn="l">
              <a:defRPr sz="1300"/>
            </a:lvl1pPr>
          </a:lstStyle>
          <a:p>
            <a:endParaRPr lang="en-GB"/>
          </a:p>
        </p:txBody>
      </p:sp>
      <p:sp>
        <p:nvSpPr>
          <p:cNvPr id="3" name="Date Placeholder 2"/>
          <p:cNvSpPr>
            <a:spLocks noGrp="1"/>
          </p:cNvSpPr>
          <p:nvPr>
            <p:ph type="dt" sz="quarter" idx="1"/>
          </p:nvPr>
        </p:nvSpPr>
        <p:spPr>
          <a:xfrm>
            <a:off x="4143587" y="0"/>
            <a:ext cx="3169920" cy="480060"/>
          </a:xfrm>
          <a:prstGeom prst="rect">
            <a:avLst/>
          </a:prstGeom>
        </p:spPr>
        <p:txBody>
          <a:bodyPr vert="horz" lIns="95747" tIns="47873" rIns="95747" bIns="47873" rtlCol="0"/>
          <a:lstStyle>
            <a:lvl1pPr algn="r">
              <a:defRPr sz="1300"/>
            </a:lvl1pPr>
          </a:lstStyle>
          <a:p>
            <a:fld id="{4957D8AB-7966-458C-9BE3-02C18DF0CBED}" type="datetimeFigureOut">
              <a:rPr lang="en-US" smtClean="0"/>
              <a:pPr/>
              <a:t>1/23/2012</a:t>
            </a:fld>
            <a:endParaRPr lang="en-GB"/>
          </a:p>
        </p:txBody>
      </p:sp>
      <p:sp>
        <p:nvSpPr>
          <p:cNvPr id="4" name="Footer Placeholder 3"/>
          <p:cNvSpPr>
            <a:spLocks noGrp="1"/>
          </p:cNvSpPr>
          <p:nvPr>
            <p:ph type="ftr" sz="quarter" idx="2"/>
          </p:nvPr>
        </p:nvSpPr>
        <p:spPr>
          <a:xfrm>
            <a:off x="0" y="9119474"/>
            <a:ext cx="3169920" cy="480060"/>
          </a:xfrm>
          <a:prstGeom prst="rect">
            <a:avLst/>
          </a:prstGeom>
        </p:spPr>
        <p:txBody>
          <a:bodyPr vert="horz" lIns="95747" tIns="47873" rIns="95747" bIns="47873" rtlCol="0" anchor="b"/>
          <a:lstStyle>
            <a:lvl1pPr algn="l">
              <a:defRPr sz="1300"/>
            </a:lvl1pPr>
          </a:lstStyle>
          <a:p>
            <a:endParaRPr lang="en-GB"/>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lIns="95747" tIns="47873" rIns="95747" bIns="47873" rtlCol="0" anchor="b"/>
          <a:lstStyle>
            <a:lvl1pPr algn="r">
              <a:defRPr sz="1300"/>
            </a:lvl1pPr>
          </a:lstStyle>
          <a:p>
            <a:fld id="{188A3367-9AA4-47DA-BEE2-BE6D80B19934}" type="slidenum">
              <a:rPr lang="en-GB" smtClean="0"/>
              <a:pPr/>
              <a:t>‹#›</a:t>
            </a:fld>
            <a:endParaRPr lang="en-GB"/>
          </a:p>
        </p:txBody>
      </p:sp>
    </p:spTree>
    <p:extLst>
      <p:ext uri="{BB962C8B-B14F-4D97-AF65-F5344CB8AC3E}">
        <p14:creationId xmlns:p14="http://schemas.microsoft.com/office/powerpoint/2010/main" val="190595413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5747" tIns="47873" rIns="95747" bIns="47873" rtlCol="0"/>
          <a:lstStyle>
            <a:lvl1pPr algn="l">
              <a:defRPr sz="1300"/>
            </a:lvl1pPr>
          </a:lstStyle>
          <a:p>
            <a:endParaRPr lang="en-GB"/>
          </a:p>
        </p:txBody>
      </p:sp>
      <p:sp>
        <p:nvSpPr>
          <p:cNvPr id="3" name="Date Placeholder 2"/>
          <p:cNvSpPr>
            <a:spLocks noGrp="1"/>
          </p:cNvSpPr>
          <p:nvPr>
            <p:ph type="dt" idx="1"/>
          </p:nvPr>
        </p:nvSpPr>
        <p:spPr>
          <a:xfrm>
            <a:off x="4143587" y="0"/>
            <a:ext cx="3169920" cy="480060"/>
          </a:xfrm>
          <a:prstGeom prst="rect">
            <a:avLst/>
          </a:prstGeom>
        </p:spPr>
        <p:txBody>
          <a:bodyPr vert="horz" lIns="95747" tIns="47873" rIns="95747" bIns="47873" rtlCol="0"/>
          <a:lstStyle>
            <a:lvl1pPr algn="r">
              <a:defRPr sz="1300"/>
            </a:lvl1pPr>
          </a:lstStyle>
          <a:p>
            <a:fld id="{115DC285-F2C7-43EB-8980-030AF7421F74}" type="datetimeFigureOut">
              <a:rPr lang="en-US" smtClean="0"/>
              <a:pPr/>
              <a:t>1/23/2012</a:t>
            </a:fld>
            <a:endParaRPr lang="en-GB"/>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5747" tIns="47873" rIns="95747" bIns="47873" rtlCol="0" anchor="ctr"/>
          <a:lstStyle/>
          <a:p>
            <a:endParaRPr lang="en-GB"/>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5747" tIns="47873" rIns="95747" bIns="4787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119474"/>
            <a:ext cx="3169920" cy="480060"/>
          </a:xfrm>
          <a:prstGeom prst="rect">
            <a:avLst/>
          </a:prstGeom>
        </p:spPr>
        <p:txBody>
          <a:bodyPr vert="horz" lIns="95747" tIns="47873" rIns="95747" bIns="47873" rtlCol="0" anchor="b"/>
          <a:lstStyle>
            <a:lvl1pPr algn="l">
              <a:defRPr sz="1300"/>
            </a:lvl1pPr>
          </a:lstStyle>
          <a:p>
            <a:endParaRPr lang="en-GB"/>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5747" tIns="47873" rIns="95747" bIns="47873" rtlCol="0" anchor="b"/>
          <a:lstStyle>
            <a:lvl1pPr algn="r">
              <a:defRPr sz="1300"/>
            </a:lvl1pPr>
          </a:lstStyle>
          <a:p>
            <a:fld id="{F45D550C-52CF-4EDD-ABE6-64B9331ADC78}" type="slidenum">
              <a:rPr lang="en-GB" smtClean="0"/>
              <a:pPr/>
              <a:t>‹#›</a:t>
            </a:fld>
            <a:endParaRPr lang="en-GB"/>
          </a:p>
        </p:txBody>
      </p:sp>
    </p:spTree>
    <p:extLst>
      <p:ext uri="{BB962C8B-B14F-4D97-AF65-F5344CB8AC3E}">
        <p14:creationId xmlns:p14="http://schemas.microsoft.com/office/powerpoint/2010/main" val="19780685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PE" dirty="0" smtClean="0"/>
              <a:t>Colocar  caratulas de los tres </a:t>
            </a:r>
            <a:r>
              <a:rPr lang="es-PE" dirty="0" err="1" smtClean="0"/>
              <a:t>volumenes</a:t>
            </a:r>
            <a:r>
              <a:rPr lang="es-PE" dirty="0" smtClean="0"/>
              <a:t> </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7</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12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n-CA"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18</a:t>
            </a:fld>
            <a:endParaRPr lang="en-GB"/>
          </a:p>
        </p:txBody>
      </p:sp>
    </p:spTree>
    <p:extLst>
      <p:ext uri="{BB962C8B-B14F-4D97-AF65-F5344CB8AC3E}">
        <p14:creationId xmlns:p14="http://schemas.microsoft.com/office/powerpoint/2010/main" val="1102951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n-CA" dirty="0" smtClean="0"/>
              <a:t>The CNTSG Rapporteur reported on the activities of the CNTSG related to Agenda Item 5.  The report of the CNTSG meeting is provided as Attachment JE.</a:t>
            </a:r>
          </a:p>
          <a:p>
            <a:endParaRPr lang="en-CA" dirty="0" smtClean="0"/>
          </a:p>
          <a:p>
            <a:r>
              <a:rPr lang="en-CA" dirty="0" smtClean="0"/>
              <a:t>6.1.12	WP22, RESTRUCTURE OF DOC 8071, explained how CNTSG proposes to revise structure of Doc 8071.  This was already discussed at previous meetings.  Once the flight validation material is taken out of Volume 2, the amount of material remaining will be too small to justify a separate volume.  Therefore, CNTSG proposes to integrate the existing Volumes 1 and 2 into a single volume.  Chapter 1 will be reviewed by July, and a complete review through the entire document will be completed by the next WGW meeting.  It was noted that VOR is no longer used for radial navigation only; it is now also used as an area positioning system along with DME.  CNTSG needs to address this use, which is currently not considered in Doc 8071.  </a:t>
            </a:r>
          </a:p>
          <a:p>
            <a:endParaRPr lang="en-CA" dirty="0" smtClean="0"/>
          </a:p>
          <a:p>
            <a:r>
              <a:rPr lang="en-CA" dirty="0" smtClean="0"/>
              <a:t>6.1.23	The Secretary requested that the original location of material moved from one part of the document to another be clearly indicated (e.g., via an editorial note to be removed later) in order to facilitate the task of the translators.  Use of the Word change tracking feature is strongly discouraged when text is being moved because the end result is a messy </a:t>
            </a:r>
            <a:r>
              <a:rPr lang="en-CA" dirty="0" err="1" smtClean="0"/>
              <a:t>documentmoved</a:t>
            </a:r>
            <a:r>
              <a:rPr lang="en-CA" dirty="0" smtClean="0"/>
              <a:t> text would be redlined as new text, and would therefore  that may have to be re-translated in its entirety, potentially resulting in a significant delay in the production of the document.  Any changes inside the moved text that was moved </a:t>
            </a:r>
            <a:r>
              <a:rPr lang="en-CA" dirty="0" err="1" smtClean="0"/>
              <a:t>sshould</a:t>
            </a:r>
            <a:r>
              <a:rPr lang="en-CA" dirty="0" smtClean="0"/>
              <a:t> also be clearly indicated.  In this case the Word change tracking feature is as good a mechanism as any </a:t>
            </a:r>
            <a:r>
              <a:rPr lang="en-CA" dirty="0" err="1" smtClean="0"/>
              <a:t>othercould</a:t>
            </a:r>
            <a:r>
              <a:rPr lang="en-CA" dirty="0" smtClean="0"/>
              <a:t> be used.</a:t>
            </a:r>
            <a:endParaRPr lang="en-CA"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19</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n-CA" dirty="0" smtClean="0"/>
              <a:t>The CNTSG Rapporteur reported on the activities of the CNTSG related to Agenda Item 5.  The report of the CNTSG meeting is provided as Attachment JE.</a:t>
            </a:r>
          </a:p>
          <a:p>
            <a:endParaRPr lang="en-CA" dirty="0" smtClean="0"/>
          </a:p>
          <a:p>
            <a:r>
              <a:rPr lang="en-CA" dirty="0" smtClean="0"/>
              <a:t>6.1.12	WP22, RESTRUCTURE OF DOC 8071, explained how CNTSG proposes to revise structure of Doc 8071.  This was already discussed at previous meetings.  Once the flight validation material is taken out of Volume 2, the amount of material remaining will be too small to justify a separate volume.  Therefore, CNTSG proposes to integrate the existing Volumes 1 and 2 into a single volume.  Chapter 1 will be reviewed by July, and a complete review through the entire document will be completed by the next WGW meeting.  It was noted that VOR is no longer used for radial navigation only; it is now also used as an area positioning system along with DME.  CNTSG needs to address this use, which is currently not considered in Doc 8071.  </a:t>
            </a:r>
          </a:p>
          <a:p>
            <a:endParaRPr lang="en-CA" dirty="0" smtClean="0"/>
          </a:p>
          <a:p>
            <a:r>
              <a:rPr lang="en-CA" dirty="0" smtClean="0"/>
              <a:t>6.1.23	The Secretary requested that the original location of material moved from one part of the document to another be clearly indicated (e.g., via an editorial note to be removed later) in order to facilitate the task of the translators.  Use of the Word change tracking feature is strongly discouraged when text is being moved because the end result is a messy </a:t>
            </a:r>
            <a:r>
              <a:rPr lang="en-CA" dirty="0" err="1" smtClean="0"/>
              <a:t>documentmoved</a:t>
            </a:r>
            <a:r>
              <a:rPr lang="en-CA" dirty="0" smtClean="0"/>
              <a:t> text would be redlined as new text, and would therefore  that may have to be re-translated in its entirety, potentially resulting in a significant delay in the production of the document.  Any changes inside the moved text that was moved </a:t>
            </a:r>
            <a:r>
              <a:rPr lang="en-CA" dirty="0" err="1" smtClean="0"/>
              <a:t>sshould</a:t>
            </a:r>
            <a:r>
              <a:rPr lang="en-CA" dirty="0" smtClean="0"/>
              <a:t> also be clearly indicated.  In this case the Word change tracking feature is as good a mechanism as any </a:t>
            </a:r>
            <a:r>
              <a:rPr lang="en-CA" dirty="0" err="1" smtClean="0"/>
              <a:t>othercould</a:t>
            </a:r>
            <a:r>
              <a:rPr lang="en-CA" dirty="0" smtClean="0"/>
              <a:t> be used.</a:t>
            </a:r>
            <a:endParaRPr lang="en-CA"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solidFill>
                  <a:prstClr val="black"/>
                </a:solidFill>
              </a:rPr>
              <a:pPr/>
              <a:t>20</a:t>
            </a:fld>
            <a:endParaRPr lang="en-GB">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21</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n-CA" dirty="0" smtClean="0"/>
          </a:p>
          <a:p>
            <a:r>
              <a:rPr lang="en-CA" dirty="0" smtClean="0"/>
              <a:t>Para la </a:t>
            </a:r>
            <a:r>
              <a:rPr lang="en-CA" dirty="0" err="1" smtClean="0"/>
              <a:t>elaboracion</a:t>
            </a:r>
            <a:r>
              <a:rPr lang="en-CA" dirty="0" smtClean="0"/>
              <a:t> de </a:t>
            </a:r>
            <a:r>
              <a:rPr lang="en-CA" dirty="0" err="1" smtClean="0"/>
              <a:t>esta</a:t>
            </a:r>
            <a:r>
              <a:rPr lang="en-CA" baseline="0" dirty="0" smtClean="0"/>
              <a:t> circular se </a:t>
            </a:r>
            <a:r>
              <a:rPr lang="en-CA" baseline="0" dirty="0" err="1" smtClean="0"/>
              <a:t>tomo</a:t>
            </a:r>
            <a:r>
              <a:rPr lang="en-CA" baseline="0" dirty="0" smtClean="0"/>
              <a:t> </a:t>
            </a:r>
            <a:r>
              <a:rPr lang="en-CA" baseline="0" dirty="0" err="1" smtClean="0"/>
              <a:t>como</a:t>
            </a:r>
            <a:r>
              <a:rPr lang="en-CA" baseline="0" dirty="0" smtClean="0"/>
              <a:t> </a:t>
            </a:r>
            <a:r>
              <a:rPr lang="en-CA" baseline="0" dirty="0" err="1" smtClean="0"/>
              <a:t>referencia</a:t>
            </a:r>
            <a:r>
              <a:rPr lang="en-CA" baseline="0" dirty="0" smtClean="0"/>
              <a:t>  el </a:t>
            </a:r>
            <a:r>
              <a:rPr lang="en-CA" baseline="0" dirty="0" err="1" smtClean="0"/>
              <a:t>siguiente</a:t>
            </a:r>
            <a:r>
              <a:rPr lang="en-CA" baseline="0" dirty="0" smtClean="0"/>
              <a:t> material :</a:t>
            </a:r>
          </a:p>
          <a:p>
            <a:endParaRPr lang="en-CA" dirty="0" smtClean="0"/>
          </a:p>
          <a:p>
            <a:r>
              <a:rPr lang="en-CA" dirty="0" smtClean="0"/>
              <a:t>Annex 6		Operation of aircraft</a:t>
            </a:r>
          </a:p>
          <a:p>
            <a:r>
              <a:rPr lang="en-CA" dirty="0" smtClean="0"/>
              <a:t>Annex 10		Aeronautical telecommunications</a:t>
            </a:r>
          </a:p>
          <a:p>
            <a:r>
              <a:rPr lang="en-CA" dirty="0" smtClean="0"/>
              <a:t>		Volume I: Radio navigation aids</a:t>
            </a:r>
          </a:p>
          <a:p>
            <a:r>
              <a:rPr lang="en-CA" dirty="0" smtClean="0"/>
              <a:t>Doc. 9613	Performance-based navigation (PBN) manual </a:t>
            </a:r>
          </a:p>
          <a:p>
            <a:r>
              <a:rPr lang="en-CA" dirty="0" smtClean="0"/>
              <a:t>Doc. 8168	Aircraft operations </a:t>
            </a:r>
          </a:p>
          <a:p>
            <a:r>
              <a:rPr lang="en-CA" dirty="0" smtClean="0"/>
              <a:t>		Volume I: Flight procedures</a:t>
            </a:r>
          </a:p>
          <a:p>
            <a:r>
              <a:rPr lang="en-CA" dirty="0" smtClean="0"/>
              <a:t>		Volume II: Construction of visual and instrument flight procedures</a:t>
            </a:r>
          </a:p>
          <a:p>
            <a:r>
              <a:rPr lang="en-CA" dirty="0" smtClean="0"/>
              <a:t>Doc. 8071 – V 2	Testing of satellite-based radio navigations systems</a:t>
            </a:r>
          </a:p>
          <a:p>
            <a:r>
              <a:rPr lang="en-CA" dirty="0" smtClean="0"/>
              <a:t>FAA Notice 8260.67	Flight validation (FV) of satellite-based performance-based navigation (PBN) instrument flight procedures (IFP) – Current guidance and criteria</a:t>
            </a:r>
            <a:endParaRPr lang="en-CA"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23</a:t>
            </a:fld>
            <a:endParaRPr lang="en-GB"/>
          </a:p>
        </p:txBody>
      </p:sp>
    </p:spTree>
    <p:extLst>
      <p:ext uri="{BB962C8B-B14F-4D97-AF65-F5344CB8AC3E}">
        <p14:creationId xmlns:p14="http://schemas.microsoft.com/office/powerpoint/2010/main" val="18293814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fontScale="55000" lnSpcReduction="20000"/>
          </a:bodyPr>
          <a:lstStyle/>
          <a:p>
            <a:r>
              <a:rPr lang="es-ES" dirty="0" smtClean="0"/>
              <a:t>a)	La validación es el último paso de control de calidad en el proceso de diseño de los procedimientos para la PBN. El propósito de la validación es la comprobación de todos los datos sobre obstáculos y de navegación, y la evaluación de la capacidad de vuelo del procedimiento. La validación normalmente consiste de la validación en tierra y en vuelo. Los procedimientos de la PBN que contengan datos sobre el tramo de aproximación final (FAS) requieren un sistema aprobado para validar los elementos de los datos del FAS para la alineación del curso, ángulo, altura de franqueamiento del umbral (TCH) y la verificación por redundancia cíclica (CRC).</a:t>
            </a:r>
          </a:p>
          <a:p>
            <a:r>
              <a:rPr lang="es-ES" dirty="0" smtClean="0"/>
              <a:t>b)	Exactitud de los datos. Los IFP PBN, RNAV (GNSS), RNAV (RNP), basados en satélites requieren datos muy precisos, basados en el sistema geodésico mundial WGS-84. Esto requiere una integridad muy alta de todos los datos de levantamiento topográfico utilizada en el procedimiento de vuelo y la base de datos de navegación utilizada por los aviones. Es obligatorio que se mantenga un sistema adecuado de garantía de calidad que abarque todos los ámbitos de la recopilación de datos, elaboración, publicación y desarrollo de las bases de datos de navegación (Ref. Anexos 4, 11, 14 y 15 al Convenio sobre Aviación Civil Internacional). Los errores de entrada, especialmente en la casilla de datos FAS, pueden resultar en cambios significativos en la trayectoria de vuelo en relación a la pista. La validación debe garantizar el uso de datos correctos para un análisis válido del procedimiento de vuelo. </a:t>
            </a:r>
          </a:p>
          <a:p>
            <a:r>
              <a:rPr lang="es-ES" dirty="0" smtClean="0"/>
              <a:t>c)	Validación en tierra (GV). La GV es una revisión de todo el paquete de procedimientos de vuelo por instrumentos por una persona entrenada en el diseño de procedimientos y con conocimientos adecuados de validación en vuelo. Su objetivo es identificar las desviaciones de los criterios y la documentación, y evaluar sobre el terreno en la medida de lo posible, los elementos que serán evaluados en la fase de validación de vuelo. Los temas identificados durante la fase de validación en tierra deben de abordarse antes de la fase de validación en vuelo. La GV puede incluir tanto una evaluación en el simulador de vuelo y la evaluación de obstáculos.</a:t>
            </a:r>
          </a:p>
          <a:p>
            <a:r>
              <a:rPr lang="es-ES" dirty="0" smtClean="0"/>
              <a:t>d)	Validación en vuelo (FV). La FV de los procedimientos de vuelo por instrumentos debe llevarse a cabo como parte de la certificación inicial. Debe ser realizada por un piloto de validación/evaluador de vuelo calificado y con experiencia y autorizado de conformidad con esta circular de asesoramiento. Los objetivos de la FV son:</a:t>
            </a:r>
          </a:p>
          <a:p>
            <a:r>
              <a:rPr lang="es-ES" dirty="0" smtClean="0"/>
              <a:t>1)	realizar una evaluación de la capacidad de vuelo para determinar que el procedimiento de vuelo puede realizarse de forma segura;</a:t>
            </a:r>
          </a:p>
          <a:p>
            <a:r>
              <a:rPr lang="es-ES" dirty="0" smtClean="0"/>
              <a:t>2)	proporcionar la garantía final de que se ha obtenido el adecuado franqueamiento de obstáculos (mediante el </a:t>
            </a:r>
            <a:r>
              <a:rPr lang="es-ES" dirty="0" err="1" smtClean="0"/>
              <a:t>Doc</a:t>
            </a:r>
            <a:r>
              <a:rPr lang="es-ES" dirty="0" smtClean="0"/>
              <a:t> 8071 de OACI o documento equivalente);</a:t>
            </a:r>
          </a:p>
          <a:p>
            <a:r>
              <a:rPr lang="es-ES" dirty="0" smtClean="0"/>
              <a:t>3)	verificar que todos los datos de navegación que se publicarán son correctos;</a:t>
            </a:r>
          </a:p>
          <a:p>
            <a:r>
              <a:rPr lang="es-ES" dirty="0" smtClean="0"/>
              <a:t>4)	verificar que los elementos de los datos FAS proveen guía de navegación, como se designó, al umbral físico de la pista o al punto en el espacio requerido.</a:t>
            </a:r>
          </a:p>
          <a:p>
            <a:r>
              <a:rPr lang="es-ES" dirty="0" smtClean="0"/>
              <a:t>5)	verificar que todas las infraestructuras necesarias, tales como las marcas de pista, iluminación, comunicaciones y las fuentes de navegación, estén en su lugar y operativas;</a:t>
            </a:r>
          </a:p>
          <a:p>
            <a:r>
              <a:rPr lang="es-ES" dirty="0" smtClean="0"/>
              <a:t>6)	evaluar los otros factores operacionales, tales como la cartografía,  infraestructura necesaria, visibilidad, etc.</a:t>
            </a:r>
          </a:p>
          <a:p>
            <a:r>
              <a:rPr lang="es-ES" dirty="0" smtClean="0"/>
              <a:t>Nota.- La validación en vuelo no debe confundirse con inspección en vuelo. La inspección en vuelo de los procedimientos de vuelo por instrumentos es necesaria para asegurar que las radios ayudas de navegación apoyan adecuadamente el procedimiento. La inspección en vuelo se lleva a cabo como parte del programa detallado en el </a:t>
            </a:r>
            <a:r>
              <a:rPr lang="es-ES" dirty="0" err="1" smtClean="0"/>
              <a:t>Doc</a:t>
            </a:r>
            <a:r>
              <a:rPr lang="es-ES" dirty="0" smtClean="0"/>
              <a:t> 8071 – Manual sobre ensayos de </a:t>
            </a:r>
            <a:r>
              <a:rPr lang="es-ES" dirty="0" err="1" smtClean="0"/>
              <a:t>radioayudas</a:t>
            </a:r>
            <a:r>
              <a:rPr lang="es-ES" dirty="0" smtClean="0"/>
              <a:t> para la navegación y es realizado por un inspector de vuelo calificado que utiliza una aeronave apropiadamente equipada.</a:t>
            </a:r>
          </a:p>
          <a:p>
            <a:r>
              <a:rPr lang="es-ES" dirty="0" smtClean="0"/>
              <a:t>e)	Diagrama de Flujo del proceso de validación (véase la Figura A-1). El diagrama de flujo identifica que la FV es el paso final en el proceso de desarrollo de IFP PBN. Los objetivos primarios de la validación en vuelo es el de garantizar que la trayectoria lateral y vertical definida logre el objetivo del diseño, y que la base de datos funcione en vuelo como se ha previsto. La tripulación de vuelo de la FV anotará la existencia de cualquiera anomalía en relación con el procedimiento de vuelo, el funcionamiento del sistema de gestión de vuelo (FMS), obstrucciones, comunicaciones, vigilancia, infraestructura aeroportuaria, etc. Las evaluaciones de obstáculos, como se indica en el Doc. 8071 pueden ser completadas antes o después de la evaluación en simulador. Esta sección describe el proceso de la FV, así como los eventos, que debe ocurrir antes de la FV. Los proveedores de servicios que conducen el desarrollo y/o la validación en vuelo del IFP deben tener un sistema aprobado por la AAC para evaluar y confirmar que la integridad de los datos del FAS; la alineación del curso, la altura de cruce del umbral, y ángulo de trayectoria de planeo están proporcionando orientación para la navegación, tal como está contemplado, al umbral físico de la pista o a un punto en el espacio.</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24</a:t>
            </a:fld>
            <a:endParaRPr lang="en-GB"/>
          </a:p>
        </p:txBody>
      </p:sp>
    </p:spTree>
    <p:extLst>
      <p:ext uri="{BB962C8B-B14F-4D97-AF65-F5344CB8AC3E}">
        <p14:creationId xmlns:p14="http://schemas.microsoft.com/office/powerpoint/2010/main" val="32943809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91" name="Picture 190"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Title 1"/>
          <p:cNvSpPr>
            <a:spLocks noGrp="1"/>
          </p:cNvSpPr>
          <p:nvPr>
            <p:ph type="ctrTitle"/>
          </p:nvPr>
        </p:nvSpPr>
        <p:spPr>
          <a:xfrm>
            <a:off x="685800" y="2130425"/>
            <a:ext cx="7772400" cy="1470025"/>
          </a:xfrm>
        </p:spPr>
        <p:txBody>
          <a:bodyPr lIns="45720" rIns="45720"/>
          <a:lstStyle>
            <a:lvl1pPr marL="0" algn="ctr">
              <a:defRPr>
                <a:solidFill>
                  <a:srgbClr val="00153E"/>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895724"/>
            <a:ext cx="6400800" cy="2200275"/>
          </a:xfrm>
        </p:spPr>
        <p:txBody>
          <a:bodyPr/>
          <a:lstStyle>
            <a:lvl1pPr marL="0" indent="0" algn="ctr">
              <a:buNone/>
              <a:defRPr>
                <a:solidFill>
                  <a:srgbClr val="00153E"/>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noFill/>
        </p:spPr>
        <p:txBody>
          <a:bodyPr/>
          <a:lstStyle/>
          <a:p>
            <a:r>
              <a:rPr lang="es-ES_tradnl" smtClean="0"/>
              <a:t>6/92010</a:t>
            </a:r>
            <a:endParaRPr lang="en-US"/>
          </a:p>
        </p:txBody>
      </p:sp>
      <p:sp>
        <p:nvSpPr>
          <p:cNvPr id="5" name="Footer Placeholder 4"/>
          <p:cNvSpPr>
            <a:spLocks noGrp="1"/>
          </p:cNvSpPr>
          <p:nvPr>
            <p:ph type="ftr" sz="quarter" idx="11"/>
          </p:nvPr>
        </p:nvSpPr>
        <p:spPr>
          <a:noFill/>
        </p:spPr>
        <p:txBody>
          <a:bodyPr/>
          <a:lstStyle/>
          <a:p>
            <a:r>
              <a:rPr lang="es-ES" smtClean="0"/>
              <a:t>Seminar on flight testing of navigation and surveillance systems,  Sao José Dos Campos, 19 to 21 November 2011</a:t>
            </a:r>
            <a:endParaRPr lang="en-US"/>
          </a:p>
        </p:txBody>
      </p:sp>
      <p:grpSp>
        <p:nvGrpSpPr>
          <p:cNvPr id="7" name="Group 2"/>
          <p:cNvGrpSpPr>
            <a:grpSpLocks noChangeAspect="1"/>
          </p:cNvGrpSpPr>
          <p:nvPr userDrawn="1"/>
        </p:nvGrpSpPr>
        <p:grpSpPr bwMode="auto">
          <a:xfrm>
            <a:off x="3657600" y="123825"/>
            <a:ext cx="1828800" cy="1498600"/>
            <a:chOff x="240" y="144"/>
            <a:chExt cx="1296" cy="1062"/>
          </a:xfrm>
        </p:grpSpPr>
        <p:sp>
          <p:nvSpPr>
            <p:cNvPr id="8"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9"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0"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1"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2"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3"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4"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5"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6"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7"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18"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19"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0"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1"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2"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3"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4"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5"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6"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7"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28"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29"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0"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1"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2"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3"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4"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5"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6"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7"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38"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39"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0"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1"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2"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3"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4"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5"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6"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7"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48"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49"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0"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1"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2"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3"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4"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5"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6"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7"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58"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59"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0"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1"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2"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3"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4"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5"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6"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7"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68"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69"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0"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1"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2"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3"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4"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5"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6"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7"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78"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79"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0"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1"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2"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3"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4"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5"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6"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7"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88"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89"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0"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1"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2"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3"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4"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5"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6"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97" name="Rectangle 96"/>
          <p:cNvSpPr/>
          <p:nvPr userDrawn="1"/>
        </p:nvSpPr>
        <p:spPr>
          <a:xfrm>
            <a:off x="0" y="0"/>
            <a:ext cx="9144000" cy="16764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p:cNvSpPr/>
          <p:nvPr userDrawn="1"/>
        </p:nvSpPr>
        <p:spPr>
          <a:xfrm>
            <a:off x="0" y="762000"/>
            <a:ext cx="9144000" cy="609600"/>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sp>
        <p:nvSpPr>
          <p:cNvPr id="99" name="TextBox 98"/>
          <p:cNvSpPr txBox="1"/>
          <p:nvPr userDrawn="1"/>
        </p:nvSpPr>
        <p:spPr>
          <a:xfrm>
            <a:off x="1905000" y="759023"/>
            <a:ext cx="3084691" cy="307777"/>
          </a:xfrm>
          <a:prstGeom prst="rect">
            <a:avLst/>
          </a:prstGeom>
          <a:noFill/>
        </p:spPr>
        <p:txBody>
          <a:bodyPr wrap="non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bg1"/>
                </a:solidFill>
              </a:rPr>
              <a:t>International</a:t>
            </a:r>
            <a:r>
              <a:rPr lang="en-GB" sz="1400" baseline="0" dirty="0" smtClean="0">
                <a:solidFill>
                  <a:schemeClr val="bg1"/>
                </a:solidFill>
              </a:rPr>
              <a:t> Civil Aviation Organization</a:t>
            </a:r>
            <a:endParaRPr lang="en-GB" sz="1400" dirty="0" smtClean="0">
              <a:solidFill>
                <a:schemeClr val="bg1"/>
              </a:solidFill>
            </a:endParaRPr>
          </a:p>
        </p:txBody>
      </p:sp>
      <p:grpSp>
        <p:nvGrpSpPr>
          <p:cNvPr id="100" name="Group 2"/>
          <p:cNvGrpSpPr>
            <a:grpSpLocks noChangeAspect="1"/>
          </p:cNvGrpSpPr>
          <p:nvPr userDrawn="1"/>
        </p:nvGrpSpPr>
        <p:grpSpPr bwMode="auto">
          <a:xfrm>
            <a:off x="0" y="88900"/>
            <a:ext cx="1828800" cy="1498600"/>
            <a:chOff x="240" y="144"/>
            <a:chExt cx="1296" cy="1062"/>
          </a:xfrm>
          <a:solidFill>
            <a:schemeClr val="bg1"/>
          </a:solidFill>
        </p:grpSpPr>
        <p:sp>
          <p:nvSpPr>
            <p:cNvPr id="101"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2"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03"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04"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05"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06"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07"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08"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09"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10"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11"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112"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113"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114"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115"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116"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117"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118"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119"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120"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121"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122"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123"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124"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125"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126"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127"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128"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129"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130"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131"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132"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133"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134"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135"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136"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137"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138"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139"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140"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141"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142"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143"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144"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145"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146"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147"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148"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149"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150"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151"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152"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153"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154"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155"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156"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157"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158"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159"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160"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161"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162"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163"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164"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165"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166"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167"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168"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169"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170"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171"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172"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173"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174"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175"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176"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177"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178"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179"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180"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181"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182"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183"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184"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185"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186"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187"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188"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189"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6" name="Slide Number Placeholder 5"/>
          <p:cNvSpPr>
            <a:spLocks noGrp="1"/>
          </p:cNvSpPr>
          <p:nvPr>
            <p:ph type="sldNum" sz="quarter" idx="12"/>
          </p:nvPr>
        </p:nvSpPr>
        <p:spPr>
          <a:noFill/>
        </p:spPr>
        <p:txBody>
          <a:bodyPr/>
          <a:lstStyle/>
          <a:p>
            <a:fld id="{C97275D5-4C12-42FF-82D2-635AEC9DB89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userDrawn="1"/>
        </p:nvSpPr>
        <p:spPr>
          <a:xfrm>
            <a:off x="0" y="6629400"/>
            <a:ext cx="9144000" cy="228600"/>
          </a:xfrm>
          <a:prstGeom prst="rect">
            <a:avLst/>
          </a:prstGeom>
          <a:solidFill>
            <a:srgbClr val="2C6A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lide Number Placeholder 5"/>
          <p:cNvSpPr>
            <a:spLocks noGrp="1"/>
          </p:cNvSpPr>
          <p:nvPr>
            <p:ph type="sldNum" sz="quarter" idx="12"/>
          </p:nvPr>
        </p:nvSpPr>
        <p:spPr>
          <a:noFill/>
        </p:spPr>
        <p:txBody>
          <a:bodyPr/>
          <a:lstStyle/>
          <a:p>
            <a:fld id="{C97275D5-4C12-42FF-82D2-635AEC9DB89A}" type="slidenum">
              <a:rPr lang="en-US" smtClean="0"/>
              <a:pPr/>
              <a:t>‹#›</a:t>
            </a:fld>
            <a:endParaRPr lang="en-US"/>
          </a:p>
        </p:txBody>
      </p:sp>
      <p:sp>
        <p:nvSpPr>
          <p:cNvPr id="2" name="Title 1"/>
          <p:cNvSpPr>
            <a:spLocks noGrp="1"/>
          </p:cNvSpPr>
          <p:nvPr>
            <p:ph type="title"/>
          </p:nvPr>
        </p:nvSpPr>
        <p:spPr/>
        <p:txBody>
          <a:bodyPr/>
          <a:lstStyle>
            <a:lvl1pPr marL="320040" algn="l">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noFill/>
        </p:spPr>
        <p:txBody>
          <a:bodyPr/>
          <a:lstStyle/>
          <a:p>
            <a:r>
              <a:rPr lang="es-ES_tradnl" smtClean="0"/>
              <a:t>6/92010</a:t>
            </a:r>
            <a:endParaRPr lang="en-US"/>
          </a:p>
        </p:txBody>
      </p:sp>
      <p:sp>
        <p:nvSpPr>
          <p:cNvPr id="5" name="Footer Placeholder 4"/>
          <p:cNvSpPr>
            <a:spLocks noGrp="1"/>
          </p:cNvSpPr>
          <p:nvPr>
            <p:ph type="ftr" sz="quarter" idx="11"/>
          </p:nvPr>
        </p:nvSpPr>
        <p:spPr>
          <a:noFill/>
        </p:spPr>
        <p:txBody>
          <a:bodyPr/>
          <a:lstStyle/>
          <a:p>
            <a:r>
              <a:rPr lang="es-ES" smtClean="0"/>
              <a:t>Seminar on flight testing of navigation and surveillance systems,  Sao José Dos Campos, 19 to 21 November 2011</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Blue Background">
    <p:bg>
      <p:bgPr>
        <a:solidFill>
          <a:srgbClr val="2C6ABA"/>
        </a:solidFill>
        <a:effectLst/>
      </p:bgPr>
    </p:bg>
    <p:spTree>
      <p:nvGrpSpPr>
        <p:cNvPr id="1" name=""/>
        <p:cNvGrpSpPr/>
        <p:nvPr/>
      </p:nvGrpSpPr>
      <p:grpSpPr>
        <a:xfrm>
          <a:off x="0" y="0"/>
          <a:ext cx="0" cy="0"/>
          <a:chOff x="0" y="0"/>
          <a:chExt cx="0" cy="0"/>
        </a:xfrm>
      </p:grpSpPr>
      <p:sp>
        <p:nvSpPr>
          <p:cNvPr id="98" name="Rectangle 97"/>
          <p:cNvSpPr/>
          <p:nvPr userDrawn="1"/>
        </p:nvSpPr>
        <p:spPr>
          <a:xfrm>
            <a:off x="0" y="6629400"/>
            <a:ext cx="91440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userDrawn="1"/>
        </p:nvSpPr>
        <p:spPr>
          <a:xfrm>
            <a:off x="685800" y="4047744"/>
            <a:ext cx="7772400" cy="1362456"/>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grpSp>
        <p:nvGrpSpPr>
          <p:cNvPr id="8" name="Group 2"/>
          <p:cNvGrpSpPr>
            <a:grpSpLocks noChangeAspect="1"/>
          </p:cNvGrpSpPr>
          <p:nvPr userDrawn="1"/>
        </p:nvGrpSpPr>
        <p:grpSpPr bwMode="auto">
          <a:xfrm>
            <a:off x="7924800" y="5029201"/>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2" name="Title 1"/>
          <p:cNvSpPr>
            <a:spLocks noGrp="1"/>
          </p:cNvSpPr>
          <p:nvPr>
            <p:ph type="title"/>
          </p:nvPr>
        </p:nvSpPr>
        <p:spPr>
          <a:xfrm>
            <a:off x="685800" y="4406900"/>
            <a:ext cx="7772400" cy="612648"/>
          </a:xfrm>
          <a:solidFill>
            <a:srgbClr val="2C6ABA"/>
          </a:solidFill>
          <a:ln>
            <a:solidFill>
              <a:srgbClr val="00153E"/>
            </a:solidFill>
          </a:ln>
        </p:spPr>
        <p:style>
          <a:lnRef idx="2">
            <a:schemeClr val="accent1">
              <a:shade val="50000"/>
            </a:schemeClr>
          </a:lnRef>
          <a:fillRef idx="1">
            <a:schemeClr val="accent1"/>
          </a:fillRef>
          <a:effectRef idx="0">
            <a:schemeClr val="accent1"/>
          </a:effectRef>
          <a:fontRef idx="minor">
            <a:schemeClr val="lt1"/>
          </a:fontRef>
        </p:style>
        <p:txBody>
          <a:bodyPr vert="horz" lIns="457200" tIns="45720" rIns="45720" bIns="45720" rtlCol="0" anchor="ctr" anchorCtr="0">
            <a:noAutofit/>
          </a:bodyPr>
          <a:lstStyle>
            <a:lvl1pPr marL="0" algn="l" defTabSz="914400" rtl="0" eaLnBrk="1" latinLnBrk="0" hangingPunct="1">
              <a:spcBef>
                <a:spcPct val="0"/>
              </a:spcBef>
              <a:buNone/>
              <a:defRPr lang="en-US" sz="3600" kern="1200" dirty="0">
                <a:solidFill>
                  <a:schemeClr val="lt1"/>
                </a:solidFill>
                <a:latin typeface="+mn-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685800"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noFill/>
        </p:spPr>
        <p:txBody>
          <a:bodyPr/>
          <a:lstStyle>
            <a:lvl1pPr>
              <a:defRPr>
                <a:solidFill>
                  <a:srgbClr val="00153E"/>
                </a:solidFill>
              </a:defRPr>
            </a:lvl1pPr>
          </a:lstStyle>
          <a:p>
            <a:r>
              <a:rPr lang="es-ES_tradnl" smtClean="0"/>
              <a:t>6/92010</a:t>
            </a:r>
            <a:endParaRPr lang="en-US"/>
          </a:p>
        </p:txBody>
      </p:sp>
      <p:sp>
        <p:nvSpPr>
          <p:cNvPr id="5" name="Footer Placeholder 4"/>
          <p:cNvSpPr>
            <a:spLocks noGrp="1"/>
          </p:cNvSpPr>
          <p:nvPr>
            <p:ph type="ftr" sz="quarter" idx="11"/>
          </p:nvPr>
        </p:nvSpPr>
        <p:spPr>
          <a:noFill/>
        </p:spPr>
        <p:txBody>
          <a:bodyPr/>
          <a:lstStyle>
            <a:lvl1pPr>
              <a:defRPr>
                <a:solidFill>
                  <a:srgbClr val="00153E"/>
                </a:solidFill>
              </a:defRPr>
            </a:lvl1pPr>
          </a:lstStyle>
          <a:p>
            <a:r>
              <a:rPr lang="es-ES" smtClean="0"/>
              <a:t>Seminar on flight testing of navigation and surveillance systems,  Sao José Dos Campos, 19 to 21 November 2011</a:t>
            </a:r>
            <a:endParaRPr lang="en-US"/>
          </a:p>
        </p:txBody>
      </p:sp>
      <p:sp>
        <p:nvSpPr>
          <p:cNvPr id="6" name="Slide Number Placeholder 5"/>
          <p:cNvSpPr>
            <a:spLocks noGrp="1"/>
          </p:cNvSpPr>
          <p:nvPr>
            <p:ph type="sldNum" sz="quarter" idx="12"/>
          </p:nvPr>
        </p:nvSpPr>
        <p:spPr>
          <a:noFill/>
        </p:spPr>
        <p:txBody>
          <a:bodyPr/>
          <a:lstStyle>
            <a:lvl1pPr>
              <a:defRPr>
                <a:solidFill>
                  <a:srgbClr val="00153E"/>
                </a:solidFill>
              </a:defRPr>
            </a:lvl1pPr>
          </a:lstStyle>
          <a:p>
            <a:fld id="{C97275D5-4C12-42FF-82D2-635AEC9DB89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White Background">
    <p:bg>
      <p:bgPr>
        <a:solidFill>
          <a:schemeClr val="bg1"/>
        </a:solidFill>
        <a:effectLst/>
      </p:bgPr>
    </p:bg>
    <p:spTree>
      <p:nvGrpSpPr>
        <p:cNvPr id="1" name=""/>
        <p:cNvGrpSpPr/>
        <p:nvPr/>
      </p:nvGrpSpPr>
      <p:grpSpPr>
        <a:xfrm>
          <a:off x="0" y="0"/>
          <a:ext cx="0" cy="0"/>
          <a:chOff x="0" y="0"/>
          <a:chExt cx="0" cy="0"/>
        </a:xfrm>
      </p:grpSpPr>
      <p:pic>
        <p:nvPicPr>
          <p:cNvPr id="99" name="Picture 98"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4" name="Date Placeholder 3"/>
          <p:cNvSpPr>
            <a:spLocks noGrp="1"/>
          </p:cNvSpPr>
          <p:nvPr>
            <p:ph type="dt" sz="half" idx="10"/>
          </p:nvPr>
        </p:nvSpPr>
        <p:spPr>
          <a:noFill/>
        </p:spPr>
        <p:txBody>
          <a:bodyPr/>
          <a:lstStyle>
            <a:lvl1pPr>
              <a:defRPr>
                <a:solidFill>
                  <a:schemeClr val="bg1"/>
                </a:solidFill>
              </a:defRPr>
            </a:lvl1pPr>
          </a:lstStyle>
          <a:p>
            <a:r>
              <a:rPr lang="es-ES_tradnl" smtClean="0"/>
              <a:t>6/92010</a:t>
            </a:r>
            <a:endParaRPr lang="en-US"/>
          </a:p>
        </p:txBody>
      </p:sp>
      <p:sp>
        <p:nvSpPr>
          <p:cNvPr id="5" name="Footer Placeholder 4"/>
          <p:cNvSpPr>
            <a:spLocks noGrp="1"/>
          </p:cNvSpPr>
          <p:nvPr>
            <p:ph type="ftr" sz="quarter" idx="11"/>
          </p:nvPr>
        </p:nvSpPr>
        <p:spPr>
          <a:noFill/>
        </p:spPr>
        <p:txBody>
          <a:bodyPr/>
          <a:lstStyle>
            <a:lvl1pPr>
              <a:defRPr>
                <a:solidFill>
                  <a:schemeClr val="bg1"/>
                </a:solidFill>
              </a:defRPr>
            </a:lvl1pPr>
          </a:lstStyle>
          <a:p>
            <a:r>
              <a:rPr lang="es-ES" smtClean="0"/>
              <a:t>Seminar on flight testing of navigation and surveillance systems,  Sao José Dos Campos, 19 to 21 November 2011</a:t>
            </a:r>
            <a:endParaRPr lang="en-US"/>
          </a:p>
        </p:txBody>
      </p:sp>
      <p:sp>
        <p:nvSpPr>
          <p:cNvPr id="6" name="Slide Number Placeholder 5"/>
          <p:cNvSpPr>
            <a:spLocks noGrp="1"/>
          </p:cNvSpPr>
          <p:nvPr>
            <p:ph type="sldNum" sz="quarter" idx="12"/>
          </p:nvPr>
        </p:nvSpPr>
        <p:spPr>
          <a:noFill/>
        </p:spPr>
        <p:txBody>
          <a:bodyPr/>
          <a:lstStyle>
            <a:lvl1pPr>
              <a:defRPr>
                <a:solidFill>
                  <a:schemeClr val="bg1"/>
                </a:solidFill>
              </a:defRPr>
            </a:lvl1pPr>
          </a:lstStyle>
          <a:p>
            <a:fld id="{C97275D5-4C12-42FF-82D2-635AEC9DB89A}" type="slidenum">
              <a:rPr lang="en-US" smtClean="0"/>
              <a:pPr/>
              <a:t>‹#›</a:t>
            </a:fld>
            <a:endParaRPr lang="en-US" dirty="0"/>
          </a:p>
        </p:txBody>
      </p:sp>
      <p:sp>
        <p:nvSpPr>
          <p:cNvPr id="7" name="Rectangle 6"/>
          <p:cNvSpPr/>
          <p:nvPr userDrawn="1"/>
        </p:nvSpPr>
        <p:spPr>
          <a:xfrm>
            <a:off x="685800" y="4047744"/>
            <a:ext cx="7772400" cy="1362456"/>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grpSp>
        <p:nvGrpSpPr>
          <p:cNvPr id="8" name="Group 2"/>
          <p:cNvGrpSpPr>
            <a:grpSpLocks noChangeAspect="1"/>
          </p:cNvGrpSpPr>
          <p:nvPr userDrawn="1"/>
        </p:nvGrpSpPr>
        <p:grpSpPr bwMode="auto">
          <a:xfrm>
            <a:off x="7924800" y="5029201"/>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2" name="Title 1"/>
          <p:cNvSpPr>
            <a:spLocks noGrp="1"/>
          </p:cNvSpPr>
          <p:nvPr>
            <p:ph type="title"/>
          </p:nvPr>
        </p:nvSpPr>
        <p:spPr>
          <a:xfrm>
            <a:off x="685800" y="4406900"/>
            <a:ext cx="7772400" cy="612648"/>
          </a:xfrm>
          <a:solidFill>
            <a:srgbClr val="2C6ABA"/>
          </a:solidFill>
          <a:ln>
            <a:solidFill>
              <a:srgbClr val="00153E"/>
            </a:solidFill>
          </a:ln>
        </p:spPr>
        <p:style>
          <a:lnRef idx="2">
            <a:schemeClr val="accent1">
              <a:shade val="50000"/>
            </a:schemeClr>
          </a:lnRef>
          <a:fillRef idx="1">
            <a:schemeClr val="accent1"/>
          </a:fillRef>
          <a:effectRef idx="0">
            <a:schemeClr val="accent1"/>
          </a:effectRef>
          <a:fontRef idx="minor">
            <a:schemeClr val="lt1"/>
          </a:fontRef>
        </p:style>
        <p:txBody>
          <a:bodyPr vert="horz" lIns="457200" tIns="45720" rIns="45720" bIns="45720" rtlCol="0" anchor="ctr" anchorCtr="0">
            <a:noAutofit/>
          </a:bodyPr>
          <a:lstStyle>
            <a:lvl1pPr marL="0" algn="l" defTabSz="914400" rtl="0" eaLnBrk="1" latinLnBrk="0" hangingPunct="1">
              <a:spcBef>
                <a:spcPct val="0"/>
              </a:spcBef>
              <a:buNone/>
              <a:defRPr lang="en-US" sz="3600" kern="1200" dirty="0">
                <a:solidFill>
                  <a:schemeClr val="lt1"/>
                </a:solidFill>
                <a:latin typeface="+mn-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685800"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s-ES_tradnl" smtClean="0"/>
              <a:t>6/92010</a:t>
            </a:r>
            <a:endParaRPr lang="en-US"/>
          </a:p>
        </p:txBody>
      </p:sp>
      <p:sp>
        <p:nvSpPr>
          <p:cNvPr id="6" name="Footer Placeholder 5"/>
          <p:cNvSpPr>
            <a:spLocks noGrp="1"/>
          </p:cNvSpPr>
          <p:nvPr>
            <p:ph type="ftr" sz="quarter" idx="11"/>
          </p:nvPr>
        </p:nvSpPr>
        <p:spPr/>
        <p:txBody>
          <a:bodyPr/>
          <a:lstStyle/>
          <a:p>
            <a:r>
              <a:rPr lang="es-ES" smtClean="0"/>
              <a:t>Seminar on flight testing of navigation and surveillance systems,  Sao José Dos Campos, 19 to 21 November 2011</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Date Placeholder 4"/>
          <p:cNvSpPr>
            <a:spLocks noGrp="1"/>
          </p:cNvSpPr>
          <p:nvPr>
            <p:ph type="dt" sz="half" idx="10"/>
          </p:nvPr>
        </p:nvSpPr>
        <p:spPr>
          <a:xfrm>
            <a:off x="0" y="6629400"/>
            <a:ext cx="3124200" cy="228600"/>
          </a:xfrm>
        </p:spPr>
        <p:txBody>
          <a:bodyPr/>
          <a:lstStyle/>
          <a:p>
            <a:r>
              <a:rPr lang="es-ES_tradnl" smtClean="0"/>
              <a:t>6/92010</a:t>
            </a:r>
            <a:endParaRPr lang="en-US"/>
          </a:p>
        </p:txBody>
      </p:sp>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Footer Placeholder 7"/>
          <p:cNvSpPr>
            <a:spLocks noGrp="1"/>
          </p:cNvSpPr>
          <p:nvPr>
            <p:ph type="ftr" sz="quarter" idx="11"/>
          </p:nvPr>
        </p:nvSpPr>
        <p:spPr>
          <a:noFill/>
        </p:spPr>
        <p:txBody>
          <a:bodyPr/>
          <a:lstStyle/>
          <a:p>
            <a:r>
              <a:rPr lang="es-ES" smtClean="0"/>
              <a:t>Seminar on flight testing of navigation and surveillance systems,  Sao José Dos Campos, 19 to 21 November 2011</a:t>
            </a:r>
            <a:endParaRPr lang="en-US" dirty="0"/>
          </a:p>
        </p:txBody>
      </p:sp>
      <p:sp>
        <p:nvSpPr>
          <p:cNvPr id="9" name="Slide Number Placeholder 8"/>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p:nvPr userDrawn="1"/>
        </p:nvSpPr>
        <p:spPr>
          <a:xfrm>
            <a:off x="0" y="6629400"/>
            <a:ext cx="9144000" cy="228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a:xfrm>
            <a:off x="1143000" y="6629400"/>
            <a:ext cx="6858000" cy="228600"/>
          </a:xfrm>
          <a:noFill/>
        </p:spPr>
        <p:txBody>
          <a:bodyPr/>
          <a:lstStyle/>
          <a:p>
            <a:r>
              <a:rPr lang="es-ES" smtClean="0"/>
              <a:t>Seminar on flight testing of navigation and surveillance systems,  Sao José Dos Campos, 19 to 21 November 2011</a:t>
            </a:r>
            <a:endParaRPr lang="en-US"/>
          </a:p>
        </p:txBody>
      </p:sp>
      <p:sp>
        <p:nvSpPr>
          <p:cNvPr id="5" name="Slide Number Placeholder 4"/>
          <p:cNvSpPr>
            <a:spLocks noGrp="1"/>
          </p:cNvSpPr>
          <p:nvPr>
            <p:ph type="sldNum" sz="quarter" idx="12"/>
          </p:nvPr>
        </p:nvSpPr>
        <p:spPr>
          <a:xfrm>
            <a:off x="8001000" y="6629400"/>
            <a:ext cx="1143000" cy="228600"/>
          </a:xfrm>
          <a:noFill/>
        </p:spPr>
        <p:txBody>
          <a:bodyPr/>
          <a:lstStyle/>
          <a:p>
            <a:fld id="{C97275D5-4C12-42FF-82D2-635AEC9DB89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_Blue">
    <p:bg>
      <p:bgPr>
        <a:solidFill>
          <a:srgbClr val="2C6ABA"/>
        </a:solidFill>
        <a:effectLst/>
      </p:bgPr>
    </p:bg>
    <p:spTree>
      <p:nvGrpSpPr>
        <p:cNvPr id="1" name=""/>
        <p:cNvGrpSpPr/>
        <p:nvPr/>
      </p:nvGrpSpPr>
      <p:grpSpPr>
        <a:xfrm>
          <a:off x="0" y="0"/>
          <a:ext cx="0" cy="0"/>
          <a:chOff x="0" y="0"/>
          <a:chExt cx="0" cy="0"/>
        </a:xfrm>
      </p:grpSpPr>
      <p:pic>
        <p:nvPicPr>
          <p:cNvPr id="5" name="Picture 4" descr="White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Date Placeholder 1"/>
          <p:cNvSpPr>
            <a:spLocks noGrp="1"/>
          </p:cNvSpPr>
          <p:nvPr>
            <p:ph type="dt" sz="half" idx="10"/>
          </p:nvPr>
        </p:nvSpPr>
        <p:spPr>
          <a:noFill/>
        </p:spPr>
        <p:txBody>
          <a:bodyPr/>
          <a:lstStyle>
            <a:lvl1pPr>
              <a:defRPr>
                <a:solidFill>
                  <a:srgbClr val="00153E"/>
                </a:solidFill>
              </a:defRPr>
            </a:lvl1pPr>
          </a:lstStyle>
          <a:p>
            <a:r>
              <a:rPr lang="es-ES_tradnl" smtClean="0"/>
              <a:t>6/92010</a:t>
            </a:r>
            <a:endParaRPr lang="en-US"/>
          </a:p>
        </p:txBody>
      </p:sp>
      <p:sp>
        <p:nvSpPr>
          <p:cNvPr id="3" name="Footer Placeholder 2"/>
          <p:cNvSpPr>
            <a:spLocks noGrp="1"/>
          </p:cNvSpPr>
          <p:nvPr>
            <p:ph type="ftr" sz="quarter" idx="11"/>
          </p:nvPr>
        </p:nvSpPr>
        <p:spPr>
          <a:noFill/>
        </p:spPr>
        <p:txBody>
          <a:bodyPr/>
          <a:lstStyle>
            <a:lvl1pPr>
              <a:defRPr>
                <a:solidFill>
                  <a:srgbClr val="00153E"/>
                </a:solidFill>
              </a:defRPr>
            </a:lvl1pPr>
          </a:lstStyle>
          <a:p>
            <a:r>
              <a:rPr lang="es-ES" smtClean="0"/>
              <a:t>Seminar on flight testing of navigation and surveillance systems,  Sao José Dos Campos, 19 to 21 November 2011</a:t>
            </a:r>
            <a:endParaRPr lang="en-US"/>
          </a:p>
        </p:txBody>
      </p:sp>
      <p:sp>
        <p:nvSpPr>
          <p:cNvPr id="4" name="Slide Number Placeholder 3"/>
          <p:cNvSpPr>
            <a:spLocks noGrp="1"/>
          </p:cNvSpPr>
          <p:nvPr>
            <p:ph type="sldNum" sz="quarter" idx="12"/>
          </p:nvPr>
        </p:nvSpPr>
        <p:spPr>
          <a:noFill/>
        </p:spPr>
        <p:txBody>
          <a:bodyPr/>
          <a:lstStyle>
            <a:lvl1pPr>
              <a:defRPr>
                <a:solidFill>
                  <a:srgbClr val="00153E"/>
                </a:solidFill>
              </a:defRPr>
            </a:lvl1pPr>
          </a:lstStyle>
          <a:p>
            <a:fld id="{C97275D5-4C12-42FF-82D2-635AEC9DB89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Blank_Blue_No_Footer">
    <p:bg>
      <p:bgPr>
        <a:solidFill>
          <a:srgbClr val="2C6ABA"/>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_White">
    <p:spTree>
      <p:nvGrpSpPr>
        <p:cNvPr id="1" name=""/>
        <p:cNvGrpSpPr/>
        <p:nvPr/>
      </p:nvGrpSpPr>
      <p:grpSpPr>
        <a:xfrm>
          <a:off x="0" y="0"/>
          <a:ext cx="0" cy="0"/>
          <a:chOff x="0" y="0"/>
          <a:chExt cx="0" cy="0"/>
        </a:xfrm>
      </p:grpSpPr>
      <p:pic>
        <p:nvPicPr>
          <p:cNvPr id="6" name="Picture 5"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3" name="Date Placeholder 2"/>
          <p:cNvSpPr>
            <a:spLocks noGrp="1"/>
          </p:cNvSpPr>
          <p:nvPr>
            <p:ph type="dt" sz="half" idx="10"/>
          </p:nvPr>
        </p:nvSpPr>
        <p:spPr/>
        <p:txBody>
          <a:bodyPr/>
          <a:lstStyle/>
          <a:p>
            <a:r>
              <a:rPr lang="es-ES_tradnl" smtClean="0"/>
              <a:t>6/92010</a:t>
            </a:r>
            <a:endParaRPr lang="en-US" dirty="0"/>
          </a:p>
        </p:txBody>
      </p:sp>
      <p:sp>
        <p:nvSpPr>
          <p:cNvPr id="4" name="Footer Placeholder 3"/>
          <p:cNvSpPr>
            <a:spLocks noGrp="1"/>
          </p:cNvSpPr>
          <p:nvPr>
            <p:ph type="ftr" sz="quarter" idx="11"/>
          </p:nvPr>
        </p:nvSpPr>
        <p:spPr/>
        <p:txBody>
          <a:bodyPr/>
          <a:lstStyle/>
          <a:p>
            <a:r>
              <a:rPr lang="es-ES" smtClean="0"/>
              <a:t>Seminar on flight testing of navigation and surveillance systems,  Sao José Dos Campos, 19 to 21 November 2011</a:t>
            </a:r>
            <a:endParaRPr lang="en-US"/>
          </a:p>
        </p:txBody>
      </p:sp>
      <p:sp>
        <p:nvSpPr>
          <p:cNvPr id="5" name="Slide Number Placeholder 4"/>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Blank_White_No_Footer">
    <p:spTree>
      <p:nvGrpSpPr>
        <p:cNvPr id="1" name=""/>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98" name="Picture 97"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Title 1"/>
          <p:cNvSpPr>
            <a:spLocks noGrp="1"/>
          </p:cNvSpPr>
          <p:nvPr>
            <p:ph type="title"/>
          </p:nvPr>
        </p:nvSpPr>
        <p:spPr>
          <a:xfrm>
            <a:off x="457200" y="273050"/>
            <a:ext cx="3008313" cy="1162050"/>
          </a:xfrm>
          <a:solidFill>
            <a:srgbClr val="2C6ABA"/>
          </a:solidFill>
        </p:spPr>
        <p:txBody>
          <a:bodyPr lIns="45720" rIns="45720" anchor="b"/>
          <a:lstStyle>
            <a:lvl1pPr marL="0"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s-ES_tradnl" smtClean="0"/>
              <a:t>6/92010</a:t>
            </a:r>
            <a:endParaRPr lang="en-US"/>
          </a:p>
        </p:txBody>
      </p:sp>
      <p:sp>
        <p:nvSpPr>
          <p:cNvPr id="6" name="Footer Placeholder 5"/>
          <p:cNvSpPr>
            <a:spLocks noGrp="1"/>
          </p:cNvSpPr>
          <p:nvPr>
            <p:ph type="ftr" sz="quarter" idx="11"/>
          </p:nvPr>
        </p:nvSpPr>
        <p:spPr/>
        <p:txBody>
          <a:bodyPr/>
          <a:lstStyle/>
          <a:p>
            <a:r>
              <a:rPr lang="es-ES" smtClean="0"/>
              <a:t>Seminar on flight testing of navigation and surveillance systems,  Sao José Dos Campos, 19 to 21 November 2011</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a:t>
            </a:fld>
            <a:endParaRPr lang="en-US"/>
          </a:p>
        </p:txBody>
      </p:sp>
      <p:grpSp>
        <p:nvGrpSpPr>
          <p:cNvPr id="8" name="Group 2"/>
          <p:cNvGrpSpPr>
            <a:grpSpLocks noChangeAspect="1"/>
          </p:cNvGrpSpPr>
          <p:nvPr userDrawn="1"/>
        </p:nvGrpSpPr>
        <p:grpSpPr bwMode="auto">
          <a:xfrm>
            <a:off x="3017520" y="304800"/>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1447799"/>
            <a:ext cx="5486400" cy="32797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s-ES_tradnl" smtClean="0"/>
              <a:t>6/92010</a:t>
            </a:r>
            <a:endParaRPr lang="en-US"/>
          </a:p>
        </p:txBody>
      </p:sp>
      <p:sp>
        <p:nvSpPr>
          <p:cNvPr id="6" name="Footer Placeholder 5"/>
          <p:cNvSpPr>
            <a:spLocks noGrp="1"/>
          </p:cNvSpPr>
          <p:nvPr>
            <p:ph type="ftr" sz="quarter" idx="11"/>
          </p:nvPr>
        </p:nvSpPr>
        <p:spPr/>
        <p:txBody>
          <a:bodyPr/>
          <a:lstStyle/>
          <a:p>
            <a:r>
              <a:rPr lang="es-ES" smtClean="0"/>
              <a:t>Seminar on flight testing of navigation and surveillance systems,  Sao José Dos Campos, 19 to 21 November 2011</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s-ES_tradnl" smtClean="0"/>
              <a:t>6/92010</a:t>
            </a:r>
            <a:endParaRPr lang="en-US"/>
          </a:p>
        </p:txBody>
      </p:sp>
      <p:sp>
        <p:nvSpPr>
          <p:cNvPr id="5" name="Footer Placeholder 4"/>
          <p:cNvSpPr>
            <a:spLocks noGrp="1"/>
          </p:cNvSpPr>
          <p:nvPr>
            <p:ph type="ftr" sz="quarter" idx="11"/>
          </p:nvPr>
        </p:nvSpPr>
        <p:spPr/>
        <p:txBody>
          <a:bodyPr/>
          <a:lstStyle/>
          <a:p>
            <a:r>
              <a:rPr lang="es-ES" smtClean="0"/>
              <a:t>Seminar on flight testing of navigation and surveillance systems,  Sao José Dos Campos, 19 to 21 November 2011</a:t>
            </a:r>
            <a:endParaRPr lang="en-US"/>
          </a:p>
        </p:txBody>
      </p:sp>
      <p:sp>
        <p:nvSpPr>
          <p:cNvPr id="6" name="Slide Number Placeholder 5"/>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7" name="Picture 96"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Vertical Title 1"/>
          <p:cNvSpPr>
            <a:spLocks noGrp="1"/>
          </p:cNvSpPr>
          <p:nvPr>
            <p:ph type="title" orient="vert"/>
          </p:nvPr>
        </p:nvSpPr>
        <p:spPr>
          <a:xfrm>
            <a:off x="8001000" y="0"/>
            <a:ext cx="1143000" cy="6126163"/>
          </a:xfrm>
          <a:solidFill>
            <a:srgbClr val="2C6ABA"/>
          </a:solidFill>
        </p:spPr>
        <p:txBody>
          <a:bodyPr vert="eaVert" lIns="45720" tIns="228600" rIns="45720" bIns="914400"/>
          <a:lstStyle>
            <a:lvl1pPr marL="137160">
              <a:defRPr sz="36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0"/>
            <a:ext cx="7543800" cy="6126163"/>
          </a:xfrm>
        </p:spPr>
        <p:txBody>
          <a:bodyPr vert="eaVert" lIns="45720" tIns="228600" rIns="4572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s-ES_tradnl" smtClean="0"/>
              <a:t>6/92010</a:t>
            </a:r>
            <a:endParaRPr lang="en-US"/>
          </a:p>
        </p:txBody>
      </p:sp>
      <p:sp>
        <p:nvSpPr>
          <p:cNvPr id="5" name="Footer Placeholder 4"/>
          <p:cNvSpPr>
            <a:spLocks noGrp="1"/>
          </p:cNvSpPr>
          <p:nvPr>
            <p:ph type="ftr" sz="quarter" idx="11"/>
          </p:nvPr>
        </p:nvSpPr>
        <p:spPr/>
        <p:txBody>
          <a:bodyPr/>
          <a:lstStyle/>
          <a:p>
            <a:r>
              <a:rPr lang="es-ES" smtClean="0"/>
              <a:t>Seminar on flight testing of navigation and surveillance systems,  Sao José Dos Campos, 19 to 21 November 2011</a:t>
            </a:r>
            <a:endParaRPr lang="en-US"/>
          </a:p>
        </p:txBody>
      </p:sp>
      <p:sp>
        <p:nvSpPr>
          <p:cNvPr id="6" name="Slide Number Placeholder 5"/>
          <p:cNvSpPr>
            <a:spLocks noGrp="1"/>
          </p:cNvSpPr>
          <p:nvPr>
            <p:ph type="sldNum" sz="quarter" idx="12"/>
          </p:nvPr>
        </p:nvSpPr>
        <p:spPr/>
        <p:txBody>
          <a:bodyPr/>
          <a:lstStyle/>
          <a:p>
            <a:fld id="{C97275D5-4C12-42FF-82D2-635AEC9DB89A}" type="slidenum">
              <a:rPr lang="en-US" smtClean="0"/>
              <a:pPr/>
              <a:t>‹#›</a:t>
            </a:fld>
            <a:endParaRPr lang="en-US"/>
          </a:p>
        </p:txBody>
      </p:sp>
      <p:grpSp>
        <p:nvGrpSpPr>
          <p:cNvPr id="7" name="Group 2"/>
          <p:cNvGrpSpPr>
            <a:grpSpLocks noChangeAspect="1"/>
          </p:cNvGrpSpPr>
          <p:nvPr userDrawn="1"/>
        </p:nvGrpSpPr>
        <p:grpSpPr bwMode="auto">
          <a:xfrm rot="16200000" flipH="1" flipV="1">
            <a:off x="8014561" y="5004661"/>
            <a:ext cx="1115878" cy="914400"/>
            <a:chOff x="240" y="144"/>
            <a:chExt cx="1296" cy="1062"/>
          </a:xfrm>
        </p:grpSpPr>
        <p:sp>
          <p:nvSpPr>
            <p:cNvPr id="8"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9"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0"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1"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2"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3"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4"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5"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6"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7"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18"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19"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0"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1"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2"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3"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4"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5"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6"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7"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28"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29"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0"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1"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2"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3"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4"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5"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6"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7"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38"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39"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0"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1"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2"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3"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4"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5"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6"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7"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48"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49"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0"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1"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2"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3"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4"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5"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6"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7"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58"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59"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0"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1"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2"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3"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4"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5"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6"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7"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68"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69"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0"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1"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2"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3"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4"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5"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6"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7"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78"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79"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0"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1"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2"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3"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4"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5"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6"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7"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88"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89"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0"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1"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2"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3"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4"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5"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6"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9" name="Picture 98" descr="BottomBorder.png"/>
          <p:cNvPicPr>
            <a:picLocks noChangeAspect="1"/>
          </p:cNvPicPr>
          <p:nvPr/>
        </p:nvPicPr>
        <p:blipFill>
          <a:blip r:embed="rId17" cstate="print"/>
          <a:stretch>
            <a:fillRect/>
          </a:stretch>
        </p:blipFill>
        <p:spPr>
          <a:xfrm>
            <a:off x="0" y="6614485"/>
            <a:ext cx="9144000" cy="243515"/>
          </a:xfrm>
          <a:prstGeom prst="rect">
            <a:avLst/>
          </a:prstGeom>
          <a:noFill/>
        </p:spPr>
      </p:pic>
      <p:sp>
        <p:nvSpPr>
          <p:cNvPr id="8" name="Rectangle 7"/>
          <p:cNvSpPr/>
          <p:nvPr/>
        </p:nvSpPr>
        <p:spPr>
          <a:xfrm>
            <a:off x="0" y="0"/>
            <a:ext cx="9144000" cy="11430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2"/>
          <p:cNvGrpSpPr>
            <a:grpSpLocks noChangeAspect="1"/>
          </p:cNvGrpSpPr>
          <p:nvPr/>
        </p:nvGrpSpPr>
        <p:grpSpPr bwMode="auto">
          <a:xfrm>
            <a:off x="7875722" y="114300"/>
            <a:ext cx="1115878" cy="914400"/>
            <a:chOff x="240" y="144"/>
            <a:chExt cx="1296" cy="1062"/>
          </a:xfrm>
        </p:grpSpPr>
        <p:sp>
          <p:nvSpPr>
            <p:cNvPr id="10"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11"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2"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3"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4"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5"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6"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7"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8"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9"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20"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21"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2"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3"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4"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5"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6"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7"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8"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9"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30"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31"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2"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3"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4"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5"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6"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7"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8"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9"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40"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41"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2"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3"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4"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5"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6"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7"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8"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9"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50"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51"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2"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3"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4"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5"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6"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7"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8"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9"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60"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61"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2"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3"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4"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5"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6"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7"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8"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9"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70"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71"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2"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3"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4"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5"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6"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7"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8"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9"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80"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81"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2"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3"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4"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5"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6"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7"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8"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9"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90"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91"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2"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3"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4"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5"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6"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7"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8"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2" name="Title Placeholder 1"/>
          <p:cNvSpPr>
            <a:spLocks noGrp="1"/>
          </p:cNvSpPr>
          <p:nvPr>
            <p:ph type="title"/>
          </p:nvPr>
        </p:nvSpPr>
        <p:spPr>
          <a:xfrm>
            <a:off x="0" y="0"/>
            <a:ext cx="9144000" cy="1143000"/>
          </a:xfrm>
          <a:prstGeom prst="rect">
            <a:avLst/>
          </a:prstGeom>
          <a:noFill/>
        </p:spPr>
        <p:txBody>
          <a:bodyPr vert="horz" lIns="137160" tIns="45720" rIns="137160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0" y="6629400"/>
            <a:ext cx="3124200" cy="228600"/>
          </a:xfrm>
          <a:prstGeom prst="rect">
            <a:avLst/>
          </a:prstGeom>
          <a:noFill/>
        </p:spPr>
        <p:txBody>
          <a:bodyPr vert="horz" lIns="457200" tIns="0" rIns="0" bIns="0" rtlCol="0" anchor="ctr"/>
          <a:lstStyle>
            <a:lvl1pPr algn="l">
              <a:defRPr sz="1200">
                <a:solidFill>
                  <a:schemeClr val="bg1"/>
                </a:solidFill>
              </a:defRPr>
            </a:lvl1pPr>
          </a:lstStyle>
          <a:p>
            <a:r>
              <a:rPr lang="es-ES_tradnl" smtClean="0"/>
              <a:t>6/92010</a:t>
            </a:r>
            <a:endParaRPr lang="en-US" dirty="0"/>
          </a:p>
        </p:txBody>
      </p:sp>
      <p:sp>
        <p:nvSpPr>
          <p:cNvPr id="5" name="Footer Placeholder 4"/>
          <p:cNvSpPr>
            <a:spLocks noGrp="1"/>
          </p:cNvSpPr>
          <p:nvPr>
            <p:ph type="ftr" sz="quarter" idx="3"/>
          </p:nvPr>
        </p:nvSpPr>
        <p:spPr>
          <a:xfrm>
            <a:off x="1295400" y="6629400"/>
            <a:ext cx="6553200" cy="228600"/>
          </a:xfrm>
          <a:prstGeom prst="rect">
            <a:avLst/>
          </a:prstGeom>
          <a:noFill/>
        </p:spPr>
        <p:txBody>
          <a:bodyPr vert="horz" lIns="91440" tIns="45720" rIns="91440" bIns="45720" rtlCol="0" anchor="ctr"/>
          <a:lstStyle>
            <a:lvl1pPr algn="ctr">
              <a:defRPr sz="1200">
                <a:solidFill>
                  <a:schemeClr val="bg1"/>
                </a:solidFill>
              </a:defRPr>
            </a:lvl1pPr>
          </a:lstStyle>
          <a:p>
            <a:r>
              <a:rPr lang="es-ES" smtClean="0"/>
              <a:t>Seminar on flight testing of navigation and surveillance systems,  Sao José Dos Campos, 19 to 21 November 2011</a:t>
            </a:r>
            <a:endParaRPr lang="en-US" dirty="0"/>
          </a:p>
        </p:txBody>
      </p:sp>
      <p:sp>
        <p:nvSpPr>
          <p:cNvPr id="6" name="Slide Number Placeholder 5"/>
          <p:cNvSpPr>
            <a:spLocks noGrp="1"/>
          </p:cNvSpPr>
          <p:nvPr>
            <p:ph type="sldNum" sz="quarter" idx="4"/>
          </p:nvPr>
        </p:nvSpPr>
        <p:spPr>
          <a:xfrm>
            <a:off x="6019800" y="6629400"/>
            <a:ext cx="3124200" cy="228600"/>
          </a:xfrm>
          <a:prstGeom prst="rect">
            <a:avLst/>
          </a:prstGeom>
          <a:noFill/>
        </p:spPr>
        <p:txBody>
          <a:bodyPr vert="horz" lIns="91440" tIns="45720" rIns="457200" bIns="45720" rtlCol="0" anchor="ctr"/>
          <a:lstStyle>
            <a:lvl1pPr algn="r">
              <a:defRPr sz="1200">
                <a:solidFill>
                  <a:schemeClr val="bg1"/>
                </a:solidFill>
              </a:defRPr>
            </a:lvl1pPr>
          </a:lstStyle>
          <a:p>
            <a:fld id="{C97275D5-4C12-42FF-82D2-635AEC9DB89A}"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75" r:id="rId4"/>
    <p:sldLayoutId id="2147483664" r:id="rId5"/>
    <p:sldLayoutId id="2147483665" r:id="rId6"/>
    <p:sldLayoutId id="2147483666" r:id="rId7"/>
    <p:sldLayoutId id="2147483667" r:id="rId8"/>
    <p:sldLayoutId id="2147483674" r:id="rId9"/>
    <p:sldLayoutId id="2147483672" r:id="rId10"/>
    <p:sldLayoutId id="2147483673" r:id="rId11"/>
    <p:sldLayoutId id="2147483668" r:id="rId12"/>
    <p:sldLayoutId id="2147483669" r:id="rId13"/>
    <p:sldLayoutId id="2147483670" r:id="rId14"/>
    <p:sldLayoutId id="2147483671" r:id="rId15"/>
  </p:sldLayoutIdLst>
  <p:hf hdr="0" dt="0"/>
  <p:txStyles>
    <p:titleStyle>
      <a:lvl1pPr marL="457200" algn="l" defTabSz="914400" rtl="0" eaLnBrk="1" latinLnBrk="0" hangingPunct="1">
        <a:spcBef>
          <a:spcPct val="0"/>
        </a:spcBef>
        <a:buNone/>
        <a:defRPr lang="en-US" sz="3600" kern="1200" dirty="0" smtClean="0">
          <a:solidFill>
            <a:schemeClr val="bg1"/>
          </a:solidFill>
          <a:latin typeface="+mj-lt"/>
          <a:ea typeface="+mj-ea"/>
          <a:cs typeface="+mj-cs"/>
        </a:defRPr>
      </a:lvl1pPr>
    </p:titleStyle>
    <p:bodyStyle>
      <a:lvl1pPr marL="342900" indent="-342900" algn="l" defTabSz="914400" rtl="0" eaLnBrk="1" latinLnBrk="0" hangingPunct="1">
        <a:spcBef>
          <a:spcPct val="20000"/>
        </a:spcBef>
        <a:buClr>
          <a:schemeClr val="accent5"/>
        </a:buClr>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Clr>
          <a:schemeClr val="accent5"/>
        </a:buClr>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Clr>
          <a:schemeClr val="accent5"/>
        </a:buClr>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OSMARRELLI@LIMA.ICAO.INT"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emf"/><Relationship Id="rId5" Type="http://schemas.openxmlformats.org/officeDocument/2006/relationships/package" Target="../embeddings/Microsoft_Word_Document1.docx"/><Relationship Id="rId4" Type="http://schemas.openxmlformats.org/officeDocument/2006/relationships/oleObject" Target="../embeddings/oleObject1.bin"/></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5.emf"/><Relationship Id="rId4" Type="http://schemas.openxmlformats.org/officeDocument/2006/relationships/oleObject" Target="../embeddings/Microsoft_Word_97_-_2003_Document1.doc"/></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 y="1828800"/>
            <a:ext cx="8686800" cy="1470025"/>
          </a:xfrm>
        </p:spPr>
        <p:txBody>
          <a:bodyPr/>
          <a:lstStyle/>
          <a:p>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sz="2800" b="1" dirty="0" smtClean="0">
                <a:effectLst>
                  <a:outerShdw blurRad="38100" dist="38100" dir="2700000" algn="tl">
                    <a:srgbClr val="000000">
                      <a:alpha val="43137"/>
                    </a:srgbClr>
                  </a:outerShdw>
                </a:effectLst>
              </a:rPr>
              <a:t> SESSION 2</a:t>
            </a: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sz="2800" b="1" dirty="0" smtClean="0">
                <a:effectLst>
                  <a:outerShdw blurRad="38100" dist="38100" dir="2700000" algn="tl">
                    <a:srgbClr val="000000">
                      <a:alpha val="43137"/>
                    </a:srgbClr>
                  </a:outerShdw>
                </a:effectLst>
              </a:rPr>
              <a:t>TESTING OF RADIO NAVIGATION AIDS AND INSTRUMENT FLIGHT PROCEDURES</a:t>
            </a:r>
            <a:endParaRPr lang="es-ES" sz="2800" dirty="0">
              <a:effectLst>
                <a:outerShdw blurRad="38100" dist="38100" dir="2700000" algn="tl">
                  <a:srgbClr val="000000">
                    <a:alpha val="43137"/>
                  </a:srgbClr>
                </a:outerShdw>
              </a:effectLst>
            </a:endParaRPr>
          </a:p>
        </p:txBody>
      </p:sp>
      <p:sp>
        <p:nvSpPr>
          <p:cNvPr id="3" name="2 Subtítulo"/>
          <p:cNvSpPr>
            <a:spLocks noGrp="1"/>
          </p:cNvSpPr>
          <p:nvPr>
            <p:ph type="subTitle" idx="1"/>
          </p:nvPr>
        </p:nvSpPr>
        <p:spPr>
          <a:xfrm>
            <a:off x="38100" y="3962400"/>
            <a:ext cx="8839200" cy="1219199"/>
          </a:xfrm>
        </p:spPr>
        <p:txBody>
          <a:bodyPr>
            <a:normAutofit/>
          </a:bodyPr>
          <a:lstStyle/>
          <a:p>
            <a:r>
              <a:rPr lang="es-PE" sz="2800" b="1" dirty="0" smtClean="0">
                <a:effectLst>
                  <a:outerShdw blurRad="38100" dist="38100" dir="2700000" algn="tl">
                    <a:srgbClr val="000000">
                      <a:alpha val="43137"/>
                    </a:srgbClr>
                  </a:outerShdw>
                </a:effectLst>
              </a:rPr>
              <a:t>STATUS OF ICAO DOC </a:t>
            </a:r>
            <a:r>
              <a:rPr lang="es-PE" sz="2800" b="1" dirty="0" smtClean="0">
                <a:solidFill>
                  <a:schemeClr val="tx1"/>
                </a:solidFill>
                <a:effectLst>
                  <a:outerShdw blurRad="38100" dist="38100" dir="2700000" algn="tl">
                    <a:srgbClr val="000000">
                      <a:alpha val="43137"/>
                    </a:srgbClr>
                  </a:outerShdw>
                </a:effectLst>
              </a:rPr>
              <a:t>8071 </a:t>
            </a:r>
            <a:r>
              <a:rPr lang="es-PE" sz="2800" b="1" dirty="0" smtClean="0">
                <a:effectLst>
                  <a:outerShdw blurRad="38100" dist="38100" dir="2700000" algn="tl">
                    <a:srgbClr val="000000">
                      <a:alpha val="43137"/>
                    </a:srgbClr>
                  </a:outerShdw>
                </a:effectLst>
              </a:rPr>
              <a:t>- MANUAL ON TESTING OF RADIO NAVIGATION AIDS</a:t>
            </a:r>
            <a:endParaRPr lang="es-ES" sz="2800" b="1" dirty="0">
              <a:effectLst>
                <a:outerShdw blurRad="38100" dist="38100" dir="2700000" algn="tl">
                  <a:srgbClr val="000000">
                    <a:alpha val="43137"/>
                  </a:srgbClr>
                </a:outerShdw>
              </a:effectLst>
            </a:endParaRPr>
          </a:p>
        </p:txBody>
      </p:sp>
      <p:sp>
        <p:nvSpPr>
          <p:cNvPr id="5" name="4 Marcador de número de diapositiva"/>
          <p:cNvSpPr>
            <a:spLocks noGrp="1"/>
          </p:cNvSpPr>
          <p:nvPr>
            <p:ph type="sldNum" sz="quarter" idx="12"/>
          </p:nvPr>
        </p:nvSpPr>
        <p:spPr/>
        <p:txBody>
          <a:bodyPr/>
          <a:lstStyle/>
          <a:p>
            <a:fld id="{C97275D5-4C12-42FF-82D2-635AEC9DB89A}" type="slidenum">
              <a:rPr lang="en-US" smtClean="0"/>
              <a:pPr/>
              <a:t>1</a:t>
            </a:fld>
            <a:endParaRPr lang="en-US" dirty="0"/>
          </a:p>
        </p:txBody>
      </p:sp>
      <p:sp>
        <p:nvSpPr>
          <p:cNvPr id="6" name="5 CuadroTexto"/>
          <p:cNvSpPr txBox="1"/>
          <p:nvPr/>
        </p:nvSpPr>
        <p:spPr>
          <a:xfrm>
            <a:off x="6019800" y="5256135"/>
            <a:ext cx="2286000" cy="1384995"/>
          </a:xfrm>
          <a:prstGeom prst="rect">
            <a:avLst/>
          </a:prstGeom>
          <a:noFill/>
        </p:spPr>
        <p:txBody>
          <a:bodyPr wrap="square" rtlCol="0">
            <a:spAutoFit/>
          </a:bodyPr>
          <a:lstStyle/>
          <a:p>
            <a:r>
              <a:rPr lang="en-CA" sz="1200" b="1" dirty="0">
                <a:effectLst>
                  <a:outerShdw blurRad="38100" dist="38100" dir="2700000" algn="tl">
                    <a:srgbClr val="000000">
                      <a:alpha val="43137"/>
                    </a:srgbClr>
                  </a:outerShdw>
                </a:effectLst>
              </a:rPr>
              <a:t>ONOFRIO  SMARRELLI</a:t>
            </a:r>
          </a:p>
          <a:p>
            <a:r>
              <a:rPr lang="en-CA" sz="1200" b="1" dirty="0" smtClean="0">
                <a:effectLst>
                  <a:outerShdw blurRad="38100" dist="38100" dir="2700000" algn="tl">
                    <a:srgbClr val="000000">
                      <a:alpha val="43137"/>
                    </a:srgbClr>
                  </a:outerShdw>
                </a:effectLst>
              </a:rPr>
              <a:t>REGIONAL CNS SPECIALIST</a:t>
            </a:r>
            <a:endParaRPr lang="en-CA" sz="1200" b="1" dirty="0">
              <a:effectLst>
                <a:outerShdw blurRad="38100" dist="38100" dir="2700000" algn="tl">
                  <a:srgbClr val="000000">
                    <a:alpha val="43137"/>
                  </a:srgbClr>
                </a:outerShdw>
              </a:effectLst>
            </a:endParaRPr>
          </a:p>
          <a:p>
            <a:r>
              <a:rPr lang="en-CA" sz="1200" b="1" dirty="0" smtClean="0">
                <a:effectLst>
                  <a:outerShdw blurRad="38100" dist="38100" dir="2700000" algn="tl">
                    <a:srgbClr val="000000">
                      <a:alpha val="43137"/>
                    </a:srgbClr>
                  </a:outerShdw>
                </a:effectLst>
              </a:rPr>
              <a:t>ICAO SOUTH AMERICAN REGIONAL OFFICE</a:t>
            </a:r>
          </a:p>
          <a:p>
            <a:r>
              <a:rPr lang="en-CA" sz="1200" b="1" dirty="0" smtClean="0">
                <a:effectLst>
                  <a:outerShdw blurRad="38100" dist="38100" dir="2700000" algn="tl">
                    <a:srgbClr val="000000">
                      <a:alpha val="43137"/>
                    </a:srgbClr>
                  </a:outerShdw>
                </a:effectLst>
              </a:rPr>
              <a:t>LIMA  </a:t>
            </a:r>
            <a:r>
              <a:rPr lang="en-CA" sz="1200" b="1" dirty="0">
                <a:effectLst>
                  <a:outerShdw blurRad="38100" dist="38100" dir="2700000" algn="tl">
                    <a:srgbClr val="000000">
                      <a:alpha val="43137"/>
                    </a:srgbClr>
                  </a:outerShdw>
                </a:effectLst>
              </a:rPr>
              <a:t>PERU  </a:t>
            </a:r>
          </a:p>
          <a:p>
            <a:r>
              <a:rPr lang="en-CA" sz="1200" b="1" dirty="0" smtClean="0">
                <a:effectLst>
                  <a:outerShdw blurRad="38100" dist="38100" dir="2700000" algn="tl">
                    <a:srgbClr val="000000">
                      <a:alpha val="43137"/>
                    </a:srgbClr>
                  </a:outerShdw>
                </a:effectLst>
                <a:hlinkClick r:id="rId2"/>
              </a:rPr>
              <a:t>OSMARRELLI@LIMA.ICAO.INT</a:t>
            </a:r>
            <a:endParaRPr lang="en-CA" sz="1200" b="1" dirty="0">
              <a:effectLst>
                <a:outerShdw blurRad="38100" dist="38100" dir="2700000" algn="tl">
                  <a:srgbClr val="000000">
                    <a:alpha val="43137"/>
                  </a:srgbClr>
                </a:outerShdw>
              </a:effectLst>
            </a:endParaRPr>
          </a:p>
          <a:p>
            <a:r>
              <a:rPr lang="en-CA" sz="1200" b="1" dirty="0" smtClean="0">
                <a:effectLst>
                  <a:outerShdw blurRad="38100" dist="38100" dir="2700000" algn="tl">
                    <a:srgbClr val="000000">
                      <a:alpha val="43137"/>
                    </a:srgbClr>
                  </a:outerShdw>
                </a:effectLst>
              </a:rPr>
              <a:t>Phone 511 </a:t>
            </a:r>
            <a:r>
              <a:rPr lang="en-CA" sz="1200" b="1" dirty="0">
                <a:effectLst>
                  <a:outerShdw blurRad="38100" dist="38100" dir="2700000" algn="tl">
                    <a:srgbClr val="000000">
                      <a:alpha val="43137"/>
                    </a:srgbClr>
                  </a:outerShdw>
                </a:effectLst>
              </a:rPr>
              <a:t>6118686</a:t>
            </a:r>
          </a:p>
        </p:txBody>
      </p:sp>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a:t>
            </a:fld>
            <a:endParaRPr lang="en-US"/>
          </a:p>
        </p:txBody>
      </p:sp>
      <p:sp>
        <p:nvSpPr>
          <p:cNvPr id="3" name="2 Título"/>
          <p:cNvSpPr>
            <a:spLocks noGrp="1"/>
          </p:cNvSpPr>
          <p:nvPr>
            <p:ph type="title"/>
          </p:nvPr>
        </p:nvSpPr>
        <p:spPr>
          <a:xfrm>
            <a:off x="0" y="0"/>
            <a:ext cx="9144000" cy="914400"/>
          </a:xfrm>
        </p:spPr>
        <p:txBody>
          <a:bodyPr/>
          <a:lstStyle/>
          <a:p>
            <a:pPr algn="ctr"/>
            <a:r>
              <a:rPr lang="es-ES" sz="2800" b="1" dirty="0">
                <a:effectLst>
                  <a:outerShdw blurRad="38100" dist="38100" dir="2700000" algn="tl">
                    <a:srgbClr val="000000">
                      <a:alpha val="43137"/>
                    </a:srgbClr>
                  </a:outerShdw>
                </a:effectLst>
                <a:cs typeface="Times New Roman" pitchFamily="18" charset="0"/>
              </a:rPr>
              <a:t>C</a:t>
            </a:r>
            <a:r>
              <a:rPr lang="es-ES" sz="2800" b="1" dirty="0" smtClean="0">
                <a:effectLst>
                  <a:outerShdw blurRad="38100" dist="38100" dir="2700000" algn="tl">
                    <a:srgbClr val="000000">
                      <a:alpha val="43137"/>
                    </a:srgbClr>
                  </a:outerShdw>
                </a:effectLst>
                <a:cs typeface="Times New Roman" pitchFamily="18" charset="0"/>
              </a:rPr>
              <a:t>ONTENTS</a:t>
            </a:r>
            <a:endParaRPr lang="en-US" sz="2800" b="1" dirty="0">
              <a:effectLst>
                <a:outerShdw blurRad="38100" dist="38100" dir="2700000" algn="tl">
                  <a:srgbClr val="000000">
                    <a:alpha val="43137"/>
                  </a:srgbClr>
                </a:outerShdw>
              </a:effectLst>
              <a:cs typeface="Times New Roman" pitchFamily="18" charset="0"/>
            </a:endParaRPr>
          </a:p>
        </p:txBody>
      </p:sp>
      <p:sp>
        <p:nvSpPr>
          <p:cNvPr id="4" name="3 Marcador de contenido"/>
          <p:cNvSpPr>
            <a:spLocks noGrp="1"/>
          </p:cNvSpPr>
          <p:nvPr>
            <p:ph idx="1"/>
          </p:nvPr>
        </p:nvSpPr>
        <p:spPr>
          <a:xfrm>
            <a:off x="152400" y="1066800"/>
            <a:ext cx="8763000" cy="5486400"/>
          </a:xfrm>
        </p:spPr>
        <p:txBody>
          <a:bodyPr anchor="ctr">
            <a:noAutofit/>
          </a:bodyPr>
          <a:lstStyle/>
          <a:p>
            <a:pPr algn="just">
              <a:buClrTx/>
              <a:buNone/>
            </a:pPr>
            <a:r>
              <a:rPr lang="es-PE" sz="2400" b="1" dirty="0" smtClean="0">
                <a:cs typeface="Arial" pitchFamily="34" charset="0"/>
              </a:rPr>
              <a:t>OBJECTIVE</a:t>
            </a:r>
          </a:p>
          <a:p>
            <a:pPr algn="just">
              <a:buClrTx/>
              <a:buNone/>
            </a:pPr>
            <a:r>
              <a:rPr lang="es-PE" sz="2400" b="1" dirty="0" smtClean="0">
                <a:cs typeface="Arial" pitchFamily="34" charset="0"/>
              </a:rPr>
              <a:t>ICAO STANDARDS AND RECOMMENDATIONS</a:t>
            </a:r>
          </a:p>
          <a:p>
            <a:pPr algn="just">
              <a:buClrTx/>
              <a:buNone/>
            </a:pPr>
            <a:r>
              <a:rPr lang="es-PE" sz="2400" b="1" dirty="0" smtClean="0">
                <a:cs typeface="Arial" pitchFamily="34" charset="0"/>
              </a:rPr>
              <a:t>TESTING OF RADIO NAVIGATION SATELLITE SYSTEMS </a:t>
            </a:r>
          </a:p>
          <a:p>
            <a:pPr algn="just">
              <a:buClrTx/>
              <a:buNone/>
            </a:pPr>
            <a:r>
              <a:rPr lang="es-PE" sz="2400" b="1" dirty="0" smtClean="0">
                <a:cs typeface="Arial" pitchFamily="34" charset="0"/>
              </a:rPr>
              <a:t>INTERFERENCE WITH NAVIGATION SYSTEMS AND MITIGATION</a:t>
            </a:r>
          </a:p>
          <a:p>
            <a:pPr algn="just">
              <a:buClrTx/>
              <a:buNone/>
            </a:pPr>
            <a:r>
              <a:rPr lang="es-PE" sz="2400" b="1" dirty="0" smtClean="0">
                <a:cs typeface="Arial" pitchFamily="34" charset="0"/>
              </a:rPr>
              <a:t>PROPOSALS OF AMENDMENT TO DOC 8071</a:t>
            </a:r>
          </a:p>
          <a:p>
            <a:pPr algn="just">
              <a:buClrTx/>
              <a:buNone/>
            </a:pPr>
            <a:r>
              <a:rPr lang="es-PE" sz="2400" b="1" dirty="0" smtClean="0">
                <a:cs typeface="Arial" pitchFamily="34" charset="0"/>
              </a:rPr>
              <a:t>IN-FLIGHT VALIDATION OF PROCEDURES </a:t>
            </a:r>
          </a:p>
          <a:p>
            <a:pPr algn="just">
              <a:buClrTx/>
              <a:buNone/>
            </a:pPr>
            <a:r>
              <a:rPr lang="es-PE" sz="2400" b="1" dirty="0" smtClean="0">
                <a:cs typeface="Arial" pitchFamily="34" charset="0"/>
              </a:rPr>
              <a:t>CONCLUSIONS </a:t>
            </a:r>
          </a:p>
          <a:p>
            <a:pPr>
              <a:buClrTx/>
              <a:buNone/>
            </a:pPr>
            <a:endParaRPr lang="es-PE" sz="2400" dirty="0" smtClean="0">
              <a:cs typeface="Arial" pitchFamily="34" charset="0"/>
            </a:endParaRPr>
          </a:p>
        </p:txBody>
      </p:sp>
      <p:sp>
        <p:nvSpPr>
          <p:cNvPr id="6"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a:t>
            </a:fld>
            <a:endParaRPr lang="en-US"/>
          </a:p>
        </p:txBody>
      </p:sp>
      <p:sp>
        <p:nvSpPr>
          <p:cNvPr id="3" name="2 Título"/>
          <p:cNvSpPr>
            <a:spLocks noGrp="1"/>
          </p:cNvSpPr>
          <p:nvPr>
            <p:ph type="title"/>
          </p:nvPr>
        </p:nvSpPr>
        <p:spPr/>
        <p:txBody>
          <a:bodyPr anchor="ctr"/>
          <a:lstStyle/>
          <a:p>
            <a:pPr algn="ctr"/>
            <a:r>
              <a:rPr lang="es-PE" sz="2800" b="1" dirty="0" smtClean="0"/>
              <a:t>OBJECTIVE</a:t>
            </a:r>
            <a:endParaRPr lang="es-ES" sz="2800" b="1" dirty="0"/>
          </a:p>
        </p:txBody>
      </p:sp>
      <p:sp>
        <p:nvSpPr>
          <p:cNvPr id="4" name="3 Marcador de contenido"/>
          <p:cNvSpPr>
            <a:spLocks noGrp="1"/>
          </p:cNvSpPr>
          <p:nvPr>
            <p:ph idx="1"/>
          </p:nvPr>
        </p:nvSpPr>
        <p:spPr/>
        <p:txBody>
          <a:bodyPr>
            <a:normAutofit/>
          </a:bodyPr>
          <a:lstStyle/>
          <a:p>
            <a:pPr algn="just">
              <a:buNone/>
            </a:pPr>
            <a:r>
              <a:rPr lang="es-PE" dirty="0" smtClean="0"/>
              <a:t>	</a:t>
            </a:r>
            <a:r>
              <a:rPr lang="es-PE" sz="2800" b="1" dirty="0" smtClean="0"/>
              <a:t>THIS PRESENTATION IS AIMED AT PRESENTING RELEVANT ASPECTS OF DOC </a:t>
            </a:r>
            <a:r>
              <a:rPr lang="es-PE" sz="2800" b="1" dirty="0" smtClean="0">
                <a:solidFill>
                  <a:srgbClr val="000000"/>
                </a:solidFill>
              </a:rPr>
              <a:t>8071</a:t>
            </a:r>
            <a:r>
              <a:rPr lang="es-PE" sz="2800" b="1" dirty="0" smtClean="0"/>
              <a:t>, MANUAL ON TESTING OF RADIO NAVIGATION AIDS, MAINLY WITH RESPECT TO FLIGHT TESTING OF RADIO NAVIGATION SATELLITE SYSTEMS AND INSTRUMENT FLIGHT PROCEDURES, AND THE CHANGES FORESEEN IN ICAO DOC 8071.</a:t>
            </a:r>
            <a:endParaRPr lang="es-ES" sz="2800" b="1" dirty="0"/>
          </a:p>
        </p:txBody>
      </p:sp>
      <p:sp>
        <p:nvSpPr>
          <p:cNvPr id="6"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4</a:t>
            </a:fld>
            <a:endParaRPr lang="en-US"/>
          </a:p>
        </p:txBody>
      </p:sp>
      <p:sp>
        <p:nvSpPr>
          <p:cNvPr id="3" name="2 Título"/>
          <p:cNvSpPr>
            <a:spLocks noGrp="1"/>
          </p:cNvSpPr>
          <p:nvPr>
            <p:ph type="title"/>
          </p:nvPr>
        </p:nvSpPr>
        <p:spPr/>
        <p:txBody>
          <a:bodyPr anchor="ctr"/>
          <a:lstStyle/>
          <a:p>
            <a:pPr algn="ctr"/>
            <a:r>
              <a:rPr lang="es-PE" sz="2800" b="1" dirty="0" smtClean="0"/>
              <a:t>ICAO STANDARDS AND RECOMMENDATIONS</a:t>
            </a:r>
            <a:endParaRPr lang="es-ES" sz="2800" b="1" dirty="0"/>
          </a:p>
        </p:txBody>
      </p:sp>
      <p:sp>
        <p:nvSpPr>
          <p:cNvPr id="4" name="3 Marcador de contenido"/>
          <p:cNvSpPr>
            <a:spLocks noGrp="1"/>
          </p:cNvSpPr>
          <p:nvPr>
            <p:ph idx="1"/>
          </p:nvPr>
        </p:nvSpPr>
        <p:spPr>
          <a:xfrm>
            <a:off x="0" y="1143000"/>
            <a:ext cx="8839200" cy="4983163"/>
          </a:xfrm>
        </p:spPr>
        <p:txBody>
          <a:bodyPr anchor="ctr">
            <a:normAutofit/>
          </a:bodyPr>
          <a:lstStyle/>
          <a:p>
            <a:pPr algn="just">
              <a:buNone/>
            </a:pPr>
            <a:r>
              <a:rPr lang="es-ES" dirty="0" smtClean="0"/>
              <a:t>	</a:t>
            </a:r>
            <a:r>
              <a:rPr lang="es-ES" sz="2000" b="1" dirty="0" smtClean="0"/>
              <a:t>ANNEX 10, VOLUME I, CHAPTER 2, SECTION 2.7 </a:t>
            </a:r>
            <a:r>
              <a:rPr lang="es-ES" sz="2000" dirty="0" smtClean="0"/>
              <a:t>STATES THAT RADIO NAVIGATION AIDS OF THE TYPES SPECIFIED IN CHAPTER 3 OF ANNEX 10, VOLUME I AND THAT CAN BE USED BY AIRCRAFT INTENDED FOR INTERNATIONAL AIR NAVIGATION WILL BE SUBJECT TO PERIODIC GROUND AND FLIGHT TESTING.</a:t>
            </a:r>
          </a:p>
          <a:p>
            <a:pPr algn="just">
              <a:buNone/>
            </a:pPr>
            <a:endParaRPr lang="es-ES" sz="2000" i="1" dirty="0" smtClean="0"/>
          </a:p>
          <a:p>
            <a:pPr algn="just">
              <a:buNone/>
            </a:pPr>
            <a:endParaRPr lang="es-ES" sz="1900" i="1" dirty="0" smtClean="0"/>
          </a:p>
          <a:p>
            <a:pPr algn="just">
              <a:buNone/>
            </a:pPr>
            <a:r>
              <a:rPr lang="es-ES" sz="1900" i="1" dirty="0" smtClean="0"/>
              <a:t>	</a:t>
            </a:r>
            <a:r>
              <a:rPr lang="es-ES" sz="2000" dirty="0" smtClean="0"/>
              <a:t>ICAO GUIDELINES ON GROUND AND FLIGHT TESTING OF FACILITIES STANDARDISED BY ICAO AND ON THE FREQUENCY OF SUCH TESTS ARE CONTAINED IN </a:t>
            </a:r>
            <a:r>
              <a:rPr lang="es-ES" sz="2000" b="1" dirty="0" smtClean="0"/>
              <a:t>ATTACHMENT C TO ANNEX 10, VOLUME I</a:t>
            </a:r>
            <a:r>
              <a:rPr lang="es-ES" sz="2000" dirty="0" smtClean="0"/>
              <a:t>,</a:t>
            </a:r>
            <a:r>
              <a:rPr lang="es-ES" sz="2000" b="1" dirty="0" smtClean="0"/>
              <a:t> </a:t>
            </a:r>
            <a:r>
              <a:rPr lang="es-ES" sz="2000" dirty="0" smtClean="0"/>
              <a:t>AND IN </a:t>
            </a:r>
            <a:r>
              <a:rPr lang="es-ES" sz="2000" b="1" dirty="0" smtClean="0"/>
              <a:t>DOC </a:t>
            </a:r>
            <a:r>
              <a:rPr lang="es-ES" sz="2000" b="1" dirty="0" smtClean="0">
                <a:solidFill>
                  <a:srgbClr val="000000"/>
                </a:solidFill>
              </a:rPr>
              <a:t>8071</a:t>
            </a:r>
            <a:r>
              <a:rPr lang="es-ES" sz="2000" dirty="0" smtClean="0"/>
              <a:t>, MANUAL ON TESTING OF RADIO NAVIGATION AIDS</a:t>
            </a:r>
            <a:endParaRPr lang="es-ES" sz="1900" dirty="0"/>
          </a:p>
        </p:txBody>
      </p:sp>
      <p:sp>
        <p:nvSpPr>
          <p:cNvPr id="6" name="3 Marcador de contenido"/>
          <p:cNvSpPr txBox="1">
            <a:spLocks/>
          </p:cNvSpPr>
          <p:nvPr/>
        </p:nvSpPr>
        <p:spPr>
          <a:xfrm>
            <a:off x="0" y="1371600"/>
            <a:ext cx="9144000" cy="4906963"/>
          </a:xfrm>
          <a:prstGeom prst="rect">
            <a:avLst/>
          </a:prstGeom>
        </p:spPr>
        <p:txBody>
          <a:bodyPr vert="horz" lIns="91440" tIns="45720" rIns="91440" bIns="45720" rtlCol="0">
            <a:normAutofit/>
          </a:bodyPr>
          <a:lstStyle/>
          <a:p>
            <a:pPr marL="342900" marR="0" lvl="0" indent="-342900" algn="just" defTabSz="914400" rtl="0" eaLnBrk="1" fontAlgn="auto" latinLnBrk="0" hangingPunct="1">
              <a:lnSpc>
                <a:spcPct val="100000"/>
              </a:lnSpc>
              <a:spcBef>
                <a:spcPct val="20000"/>
              </a:spcBef>
              <a:spcAft>
                <a:spcPts val="0"/>
              </a:spcAft>
              <a:buClr>
                <a:schemeClr val="accent5"/>
              </a:buClr>
              <a:buSzTx/>
              <a:buFont typeface="Arial" pitchFamily="34" charset="0"/>
              <a:buNone/>
              <a:tabLst/>
              <a:defRPr/>
            </a:pPr>
            <a:r>
              <a:rPr kumimoji="0" lang="es-ES" sz="3200" b="0" i="0" u="none" strike="noStrike" kern="1200" cap="none" spc="0" normalizeH="0" baseline="0" noProof="0" smtClean="0">
                <a:ln>
                  <a:noFill/>
                </a:ln>
                <a:solidFill>
                  <a:schemeClr val="tx1"/>
                </a:solidFill>
                <a:effectLst/>
                <a:uLnTx/>
                <a:uFillTx/>
                <a:latin typeface="+mn-lt"/>
                <a:ea typeface="+mn-ea"/>
                <a:cs typeface="+mn-cs"/>
              </a:rPr>
              <a:t>	</a:t>
            </a:r>
            <a:endParaRPr kumimoji="0" lang="es-ES"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3 Marcador de contenido"/>
          <p:cNvSpPr txBox="1">
            <a:spLocks/>
          </p:cNvSpPr>
          <p:nvPr/>
        </p:nvSpPr>
        <p:spPr>
          <a:xfrm>
            <a:off x="152400" y="1066800"/>
            <a:ext cx="8686800" cy="4525963"/>
          </a:xfrm>
          <a:prstGeom prst="rect">
            <a:avLst/>
          </a:prstGeom>
        </p:spPr>
        <p:txBody>
          <a:bodyPr vert="horz" lIns="91440" tIns="45720" rIns="91440" bIns="45720" rtlCol="0">
            <a:normAutofit/>
          </a:bodyPr>
          <a:lstStyle/>
          <a:p>
            <a:pPr marL="342900" marR="0" lvl="0" indent="-342900" algn="just" defTabSz="914400" rtl="0" eaLnBrk="1" fontAlgn="auto" latinLnBrk="0" hangingPunct="1">
              <a:lnSpc>
                <a:spcPct val="100000"/>
              </a:lnSpc>
              <a:spcBef>
                <a:spcPct val="20000"/>
              </a:spcBef>
              <a:spcAft>
                <a:spcPts val="0"/>
              </a:spcAft>
              <a:buClr>
                <a:schemeClr val="accent5"/>
              </a:buClr>
              <a:buSzTx/>
              <a:buFont typeface="Arial" pitchFamily="34" charset="0"/>
              <a:buNone/>
              <a:tabLst/>
              <a:defRPr/>
            </a:pPr>
            <a:r>
              <a:rPr kumimoji="0" lang="es-ES" sz="3200" b="0" i="0" u="none" strike="noStrike" kern="1200" cap="none" spc="0" normalizeH="0" baseline="0" noProof="0" smtClean="0">
                <a:ln>
                  <a:noFill/>
                </a:ln>
                <a:solidFill>
                  <a:schemeClr val="tx1"/>
                </a:solidFill>
                <a:effectLst/>
                <a:uLnTx/>
                <a:uFillTx/>
                <a:latin typeface="+mn-lt"/>
                <a:ea typeface="+mn-ea"/>
                <a:cs typeface="+mn-cs"/>
              </a:rPr>
              <a:t>	</a:t>
            </a:r>
            <a:endParaRPr kumimoji="0" lang="es-ES"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8 Rectángulo"/>
          <p:cNvSpPr/>
          <p:nvPr/>
        </p:nvSpPr>
        <p:spPr>
          <a:xfrm>
            <a:off x="304800" y="0"/>
            <a:ext cx="8839200" cy="5940088"/>
          </a:xfrm>
          <a:prstGeom prst="rect">
            <a:avLst/>
          </a:prstGeom>
        </p:spPr>
        <p:txBody>
          <a:bodyPr wrap="square">
            <a:spAutoFit/>
          </a:bodyPr>
          <a:lstStyle/>
          <a:p>
            <a:pPr algn="just"/>
            <a:endParaRPr lang="es-ES" sz="2000" dirty="0" smtClean="0"/>
          </a:p>
          <a:p>
            <a:pPr algn="just"/>
            <a:endParaRPr lang="es-PE" sz="2000" dirty="0" smtClean="0"/>
          </a:p>
          <a:p>
            <a:pPr algn="just"/>
            <a:endParaRPr lang="es-ES" sz="2000" dirty="0" smtClean="0"/>
          </a:p>
          <a:p>
            <a:pPr algn="just"/>
            <a:endParaRPr lang="es-PE" sz="2000" dirty="0" smtClean="0"/>
          </a:p>
          <a:p>
            <a:pPr algn="just"/>
            <a:endParaRPr lang="es-ES" sz="2000" dirty="0" smtClean="0"/>
          </a:p>
          <a:p>
            <a:pPr algn="just"/>
            <a:endParaRPr lang="es-PE" sz="2000" dirty="0" smtClean="0"/>
          </a:p>
          <a:p>
            <a:pPr algn="just"/>
            <a:endParaRPr lang="es-PE" sz="2000" dirty="0" smtClean="0"/>
          </a:p>
          <a:p>
            <a:pPr algn="just"/>
            <a:endParaRPr lang="es-ES" sz="2000" dirty="0" smtClean="0"/>
          </a:p>
          <a:p>
            <a:pPr algn="just"/>
            <a:endParaRPr lang="es-PE" sz="2000" dirty="0" smtClean="0"/>
          </a:p>
          <a:p>
            <a:pPr algn="just"/>
            <a:endParaRPr lang="es-ES" sz="2000" dirty="0" smtClean="0"/>
          </a:p>
          <a:p>
            <a:pPr algn="just"/>
            <a:endParaRPr lang="es-PE" sz="2000" dirty="0" smtClean="0"/>
          </a:p>
          <a:p>
            <a:pPr algn="just"/>
            <a:endParaRPr lang="es-PE" sz="2000" dirty="0" smtClean="0"/>
          </a:p>
          <a:p>
            <a:pPr algn="just"/>
            <a:endParaRPr lang="es-ES" sz="2000" dirty="0" smtClean="0"/>
          </a:p>
          <a:p>
            <a:pPr algn="just"/>
            <a:endParaRPr lang="es-ES" sz="2000" dirty="0" smtClean="0"/>
          </a:p>
          <a:p>
            <a:pPr algn="just"/>
            <a:endParaRPr lang="es-PE" sz="2000" dirty="0" smtClean="0"/>
          </a:p>
          <a:p>
            <a:pPr algn="just"/>
            <a:endParaRPr lang="es-ES" sz="2000" dirty="0" smtClean="0"/>
          </a:p>
          <a:p>
            <a:pPr algn="just"/>
            <a:endParaRPr lang="es-PE" sz="2000" dirty="0" smtClean="0"/>
          </a:p>
          <a:p>
            <a:pPr algn="just"/>
            <a:endParaRPr lang="es-ES" sz="2000" dirty="0" smtClean="0"/>
          </a:p>
          <a:p>
            <a:pPr algn="just"/>
            <a:endParaRPr lang="es-ES" sz="2000" dirty="0" smtClean="0"/>
          </a:p>
        </p:txBody>
      </p:sp>
      <p:sp>
        <p:nvSpPr>
          <p:cNvPr id="10"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5</a:t>
            </a:fld>
            <a:endParaRPr lang="en-US"/>
          </a:p>
        </p:txBody>
      </p:sp>
      <p:sp>
        <p:nvSpPr>
          <p:cNvPr id="3" name="2 Título"/>
          <p:cNvSpPr>
            <a:spLocks noGrp="1"/>
          </p:cNvSpPr>
          <p:nvPr>
            <p:ph type="title"/>
          </p:nvPr>
        </p:nvSpPr>
        <p:spPr/>
        <p:txBody>
          <a:bodyPr anchor="ctr"/>
          <a:lstStyle/>
          <a:p>
            <a:pPr algn="ctr"/>
            <a:r>
              <a:rPr lang="es-PE" sz="2800" b="1" dirty="0" smtClean="0"/>
              <a:t>ICAO STANDARDS AND RECOMMENDATIONS</a:t>
            </a:r>
            <a:endParaRPr lang="es-ES" sz="2800" dirty="0"/>
          </a:p>
        </p:txBody>
      </p:sp>
      <p:sp>
        <p:nvSpPr>
          <p:cNvPr id="4" name="3 Marcador de contenido"/>
          <p:cNvSpPr>
            <a:spLocks noGrp="1"/>
          </p:cNvSpPr>
          <p:nvPr>
            <p:ph idx="1"/>
          </p:nvPr>
        </p:nvSpPr>
        <p:spPr/>
        <p:txBody>
          <a:bodyPr>
            <a:normAutofit lnSpcReduction="10000"/>
          </a:bodyPr>
          <a:lstStyle/>
          <a:p>
            <a:pPr algn="just">
              <a:buNone/>
            </a:pPr>
            <a:r>
              <a:rPr lang="es-PE" dirty="0" smtClean="0"/>
              <a:t> 	</a:t>
            </a:r>
            <a:r>
              <a:rPr lang="es-PE" sz="2000" dirty="0" smtClean="0"/>
              <a:t>PURSUANT TO RECOMMENDATION 10/4 OF THE CAR/SAM/3 MEETING, VOLUME I (BASIC ANP) OF THE CAR/SAM AIR NAVIGATION PLAN STIPULATES THAT STATES SHOULD:</a:t>
            </a:r>
          </a:p>
          <a:p>
            <a:pPr>
              <a:buNone/>
            </a:pPr>
            <a:endParaRPr lang="es-PE" sz="2000" dirty="0" smtClean="0"/>
          </a:p>
          <a:p>
            <a:pPr algn="just">
              <a:buNone/>
            </a:pPr>
            <a:r>
              <a:rPr lang="es-ES_tradnl" sz="2000" dirty="0" smtClean="0"/>
              <a:t>	MAKE EVERY EFFORT TO KEEP THEIR RADIO NAVIGATION AIDS OPERATIONAL AT ALL TIMES;</a:t>
            </a:r>
          </a:p>
          <a:p>
            <a:pPr algn="just">
              <a:buNone/>
            </a:pPr>
            <a:endParaRPr lang="es-ES" sz="2000" dirty="0" smtClean="0"/>
          </a:p>
          <a:p>
            <a:pPr algn="just">
              <a:buNone/>
            </a:pPr>
            <a:r>
              <a:rPr lang="es-ES_tradnl" sz="2000" dirty="0" smtClean="0"/>
              <a:t>	CONDUCT FLIGHT TESTS OF NAVIGATION AIDS PERIODICALLY IN ACCORDANCE WITH ANNEX 10 REQUIREMENTS AND AT THE INTERVALS INDICATED IN ICAO DOC 8071; AND</a:t>
            </a:r>
          </a:p>
          <a:p>
            <a:pPr algn="just">
              <a:buNone/>
            </a:pPr>
            <a:endParaRPr lang="es-ES" sz="2000" dirty="0" smtClean="0"/>
          </a:p>
          <a:p>
            <a:pPr algn="just">
              <a:buNone/>
            </a:pPr>
            <a:r>
              <a:rPr lang="es-ES_tradnl" sz="2000" dirty="0" smtClean="0"/>
              <a:t>	BE ENCOURAGED TO ENTER INTO BILATERAL AND/OR MULTILATERAL AGREEMENTS FOR SHARING FLIGHT TEST CAPABILITIES.</a:t>
            </a:r>
            <a:endParaRPr lang="es-ES" sz="2000" dirty="0" smtClean="0"/>
          </a:p>
          <a:p>
            <a:pPr>
              <a:buNone/>
            </a:pPr>
            <a:endParaRPr lang="es-ES" sz="1800" dirty="0"/>
          </a:p>
        </p:txBody>
      </p:sp>
      <p:sp>
        <p:nvSpPr>
          <p:cNvPr id="6"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6</a:t>
            </a:fld>
            <a:endParaRPr lang="en-US"/>
          </a:p>
        </p:txBody>
      </p:sp>
      <p:sp>
        <p:nvSpPr>
          <p:cNvPr id="3" name="2 Título"/>
          <p:cNvSpPr>
            <a:spLocks noGrp="1"/>
          </p:cNvSpPr>
          <p:nvPr>
            <p:ph type="title"/>
          </p:nvPr>
        </p:nvSpPr>
        <p:spPr/>
        <p:txBody>
          <a:bodyPr anchor="ctr"/>
          <a:lstStyle/>
          <a:p>
            <a:pPr algn="ctr"/>
            <a:r>
              <a:rPr lang="es-PE" sz="2800" b="1" dirty="0" smtClean="0"/>
              <a:t>ICAO STANDARDS AND RECOMMENDATIONS</a:t>
            </a:r>
            <a:endParaRPr lang="es-ES" sz="2800" dirty="0"/>
          </a:p>
        </p:txBody>
      </p:sp>
      <p:sp>
        <p:nvSpPr>
          <p:cNvPr id="4" name="3 Marcador de contenido"/>
          <p:cNvSpPr>
            <a:spLocks noGrp="1"/>
          </p:cNvSpPr>
          <p:nvPr>
            <p:ph idx="1"/>
          </p:nvPr>
        </p:nvSpPr>
        <p:spPr>
          <a:xfrm>
            <a:off x="457200" y="1295400"/>
            <a:ext cx="8229600" cy="5257800"/>
          </a:xfrm>
        </p:spPr>
        <p:txBody>
          <a:bodyPr>
            <a:noAutofit/>
          </a:bodyPr>
          <a:lstStyle/>
          <a:p>
            <a:pPr algn="just">
              <a:buNone/>
            </a:pPr>
            <a:r>
              <a:rPr lang="es-ES" sz="1800" dirty="0" smtClean="0"/>
              <a:t>	ICAO DOC 8071 CONTAINS INFORMATION ON MEASURING PRACTICES AND SPECIAL TESTING EQUIPMENT.  </a:t>
            </a:r>
          </a:p>
          <a:p>
            <a:pPr algn="just">
              <a:buNone/>
            </a:pPr>
            <a:endParaRPr lang="es-ES" sz="1800" dirty="0" smtClean="0"/>
          </a:p>
          <a:p>
            <a:pPr>
              <a:buNone/>
            </a:pPr>
            <a:r>
              <a:rPr lang="es-ES" sz="1800" dirty="0" smtClean="0"/>
              <a:t>	SYSTEMS ARE NORMALLY TESTED AS PART OF THE ACTIVITIES RELATED TO:</a:t>
            </a:r>
          </a:p>
          <a:p>
            <a:pPr>
              <a:buNone/>
            </a:pPr>
            <a:endParaRPr lang="es-ES" sz="1800" dirty="0" smtClean="0"/>
          </a:p>
          <a:p>
            <a:pPr>
              <a:buNone/>
            </a:pPr>
            <a:r>
              <a:rPr lang="es-ES" sz="1800" dirty="0" smtClean="0"/>
              <a:t>		THE DESIGN AND DEVELOPMENT PRIOR TO MASS PRODUCTION (CERTIFICATION)</a:t>
            </a:r>
          </a:p>
          <a:p>
            <a:pPr>
              <a:buNone/>
            </a:pPr>
            <a:r>
              <a:rPr lang="es-ES" sz="1800" dirty="0" smtClean="0"/>
              <a:t>		</a:t>
            </a:r>
          </a:p>
          <a:p>
            <a:pPr>
              <a:buNone/>
            </a:pPr>
            <a:r>
              <a:rPr lang="es-ES" sz="1800" dirty="0"/>
              <a:t>	</a:t>
            </a:r>
            <a:r>
              <a:rPr lang="es-ES" sz="1800" dirty="0" smtClean="0"/>
              <a:t>	 SPECIFIC FACILITIES IN EACH LOCATION AND ACCEPTANCE TESTS(COMMISSIONING) </a:t>
            </a:r>
          </a:p>
          <a:p>
            <a:pPr>
              <a:buNone/>
            </a:pPr>
            <a:r>
              <a:rPr lang="es-ES" sz="1800" dirty="0" smtClean="0"/>
              <a:t> </a:t>
            </a:r>
          </a:p>
          <a:p>
            <a:pPr>
              <a:buNone/>
            </a:pPr>
            <a:r>
              <a:rPr lang="es-ES" sz="1800" dirty="0" smtClean="0"/>
              <a:t>		THE  PERIODIC OPERATIONAL ASSESSMENT OF THE RADIO NAVIGATION AID (MAINTENANCE)</a:t>
            </a:r>
          </a:p>
        </p:txBody>
      </p:sp>
      <p:sp>
        <p:nvSpPr>
          <p:cNvPr id="6"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7</a:t>
            </a:fld>
            <a:endParaRPr lang="en-US"/>
          </a:p>
        </p:txBody>
      </p:sp>
      <p:sp>
        <p:nvSpPr>
          <p:cNvPr id="3" name="2 Título"/>
          <p:cNvSpPr>
            <a:spLocks noGrp="1"/>
          </p:cNvSpPr>
          <p:nvPr>
            <p:ph type="title"/>
          </p:nvPr>
        </p:nvSpPr>
        <p:spPr/>
        <p:txBody>
          <a:bodyPr anchor="ctr"/>
          <a:lstStyle/>
          <a:p>
            <a:pPr algn="ctr"/>
            <a:r>
              <a:rPr lang="es-PE" sz="2800" b="1" dirty="0"/>
              <a:t>ICAO STANDARDS AND RECOMMENDATIONS</a:t>
            </a:r>
            <a:endParaRPr lang="es-ES" sz="2800" dirty="0"/>
          </a:p>
        </p:txBody>
      </p:sp>
      <p:sp>
        <p:nvSpPr>
          <p:cNvPr id="4" name="3 Marcador de contenido"/>
          <p:cNvSpPr>
            <a:spLocks noGrp="1"/>
          </p:cNvSpPr>
          <p:nvPr>
            <p:ph idx="1"/>
          </p:nvPr>
        </p:nvSpPr>
        <p:spPr>
          <a:xfrm>
            <a:off x="457200" y="1371600"/>
            <a:ext cx="8229600" cy="4754563"/>
          </a:xfrm>
        </p:spPr>
        <p:txBody>
          <a:bodyPr anchor="ctr">
            <a:normAutofit fontScale="92500" lnSpcReduction="10000"/>
          </a:bodyPr>
          <a:lstStyle/>
          <a:p>
            <a:pPr algn="just">
              <a:buNone/>
            </a:pPr>
            <a:r>
              <a:rPr lang="es-PE" sz="2200" dirty="0" smtClean="0"/>
              <a:t>CURRENTLY, DOC 8071 HAS THREE VOLUMES</a:t>
            </a:r>
          </a:p>
          <a:p>
            <a:pPr algn="just">
              <a:buNone/>
            </a:pPr>
            <a:endParaRPr lang="es-PE" sz="2200" dirty="0" smtClean="0"/>
          </a:p>
          <a:p>
            <a:pPr algn="just">
              <a:buNone/>
            </a:pPr>
            <a:r>
              <a:rPr lang="es-PE" sz="2200" b="1" dirty="0" smtClean="0"/>
              <a:t>VOLUME I </a:t>
            </a:r>
            <a:r>
              <a:rPr lang="es-PE" sz="2200" dirty="0" smtClean="0"/>
              <a:t>:  	TESTING OF GROUND-BASED RADIO NAVIGATION SYSTEMS (Fourth edition, 2000, last amendment</a:t>
            </a:r>
            <a:r>
              <a:rPr lang="es-PE" sz="2200" dirty="0"/>
              <a:t> </a:t>
            </a:r>
            <a:r>
              <a:rPr lang="es-PE" sz="2200" dirty="0" smtClean="0"/>
              <a:t>31/10/02)</a:t>
            </a:r>
          </a:p>
          <a:p>
            <a:pPr algn="just">
              <a:buNone/>
            </a:pPr>
            <a:endParaRPr lang="es-PE" sz="2200" dirty="0" smtClean="0"/>
          </a:p>
          <a:p>
            <a:pPr algn="just">
              <a:buNone/>
            </a:pPr>
            <a:r>
              <a:rPr lang="es-PE" sz="2200" b="1" dirty="0" smtClean="0"/>
              <a:t>VOLUME II :  	</a:t>
            </a:r>
            <a:r>
              <a:rPr lang="es-PE" sz="2200" dirty="0" smtClean="0"/>
              <a:t>TESTING OF SATELLITE-BASED RADIO NAVIGATION SYSTEMS (Fifth edition, 2007 , Corrigendum 30/4/2008)</a:t>
            </a:r>
          </a:p>
          <a:p>
            <a:pPr algn="just">
              <a:buNone/>
            </a:pPr>
            <a:endParaRPr lang="es-PE" sz="2200" dirty="0" smtClean="0"/>
          </a:p>
          <a:p>
            <a:pPr algn="just">
              <a:buNone/>
            </a:pPr>
            <a:r>
              <a:rPr lang="es-PE" sz="2200" b="1" dirty="0" smtClean="0"/>
              <a:t>VOLUME III </a:t>
            </a:r>
            <a:r>
              <a:rPr lang="es-PE" sz="2200" dirty="0" smtClean="0"/>
              <a:t>:  	TESTING OF SURVEILLANCE RADAR SYSTEMS (Fifth edition,	             	 1998   Amendments 09 /10/ 2002  and  31/12/06 )</a:t>
            </a:r>
          </a:p>
          <a:p>
            <a:pPr algn="just">
              <a:buNone/>
            </a:pPr>
            <a:endParaRPr lang="es-PE" sz="2200" dirty="0" smtClean="0"/>
          </a:p>
          <a:p>
            <a:pPr marL="0" indent="0" algn="just">
              <a:buNone/>
            </a:pPr>
            <a:r>
              <a:rPr lang="es-PE" sz="2000" dirty="0" smtClean="0"/>
              <a:t>Available in electronic version on the ICAO NET; in the electronic version, only Volume II is available in Spanish; in the printed version, the three volumes are available in Spanish.</a:t>
            </a:r>
            <a:endParaRPr lang="es-ES" sz="2000" dirty="0"/>
          </a:p>
        </p:txBody>
      </p:sp>
      <p:sp>
        <p:nvSpPr>
          <p:cNvPr id="6"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8</a:t>
            </a:fld>
            <a:endParaRPr lang="en-US"/>
          </a:p>
        </p:txBody>
      </p:sp>
      <p:sp>
        <p:nvSpPr>
          <p:cNvPr id="3" name="2 Título"/>
          <p:cNvSpPr>
            <a:spLocks noGrp="1"/>
          </p:cNvSpPr>
          <p:nvPr>
            <p:ph type="title"/>
          </p:nvPr>
        </p:nvSpPr>
        <p:spPr/>
        <p:txBody>
          <a:bodyPr anchor="ctr"/>
          <a:lstStyle/>
          <a:p>
            <a:pPr algn="ctr"/>
            <a:r>
              <a:rPr lang="es-PE" sz="2800" b="1" dirty="0" smtClean="0"/>
              <a:t>ICAO STANDARDS AND RECOMMENDATIONS</a:t>
            </a:r>
            <a:endParaRPr lang="es-ES" sz="2800" dirty="0"/>
          </a:p>
        </p:txBody>
      </p:sp>
      <p:sp>
        <p:nvSpPr>
          <p:cNvPr id="4" name="3 Marcador de contenido"/>
          <p:cNvSpPr>
            <a:spLocks noGrp="1"/>
          </p:cNvSpPr>
          <p:nvPr>
            <p:ph idx="1"/>
          </p:nvPr>
        </p:nvSpPr>
        <p:spPr>
          <a:xfrm>
            <a:off x="381000" y="1295400"/>
            <a:ext cx="8229600" cy="5257800"/>
          </a:xfrm>
        </p:spPr>
        <p:txBody>
          <a:bodyPr anchor="ctr">
            <a:normAutofit/>
          </a:bodyPr>
          <a:lstStyle/>
          <a:p>
            <a:pPr>
              <a:buNone/>
            </a:pPr>
            <a:r>
              <a:rPr lang="es-ES" dirty="0" smtClean="0"/>
              <a:t>	</a:t>
            </a:r>
            <a:r>
              <a:rPr lang="es-ES" sz="2000" dirty="0" smtClean="0"/>
              <a:t>DOC 8071 DEFINES THE TERMS “TESTING”, “INSPECTION”, AND “VALIDATION” AS FOLLOWS:</a:t>
            </a:r>
          </a:p>
          <a:p>
            <a:pPr>
              <a:buNone/>
            </a:pPr>
            <a:endParaRPr lang="es-ES" sz="2000" dirty="0" smtClean="0"/>
          </a:p>
          <a:p>
            <a:pPr algn="just">
              <a:buNone/>
            </a:pPr>
            <a:r>
              <a:rPr lang="es-ES" sz="2000" i="1" dirty="0" smtClean="0"/>
              <a:t>	</a:t>
            </a:r>
            <a:r>
              <a:rPr lang="es-ES" sz="2000" b="1" dirty="0" smtClean="0"/>
              <a:t>TESTING:</a:t>
            </a:r>
            <a:r>
              <a:rPr lang="es-ES" sz="2000" dirty="0" smtClean="0"/>
              <a:t> A SPECIFIC MEASUREMENT OR CHECK OF FACILITY PERFORMANCE THAT MAY FORM A PART OF AN INSPECTION WHEN INTEGRATED WITH OTHER TESTS</a:t>
            </a:r>
            <a:r>
              <a:rPr lang="es-ES" sz="2000" i="1" dirty="0" smtClean="0"/>
              <a:t>.</a:t>
            </a:r>
          </a:p>
          <a:p>
            <a:pPr algn="just">
              <a:buNone/>
            </a:pPr>
            <a:endParaRPr lang="es-ES" sz="2000" i="1" dirty="0" smtClean="0"/>
          </a:p>
          <a:p>
            <a:pPr algn="just">
              <a:buNone/>
            </a:pPr>
            <a:r>
              <a:rPr lang="es-ES" sz="2000" dirty="0" smtClean="0"/>
              <a:t>	</a:t>
            </a:r>
            <a:r>
              <a:rPr lang="es-ES" sz="2000" b="1" dirty="0" smtClean="0"/>
              <a:t>INSPECTION</a:t>
            </a:r>
            <a:r>
              <a:rPr lang="es-ES" sz="2000" i="1" dirty="0" smtClean="0"/>
              <a:t>: </a:t>
            </a:r>
            <a:r>
              <a:rPr lang="es-ES" sz="2000" dirty="0" smtClean="0"/>
              <a:t>A SERIES OF TESTS CARRIED OUT BY A STATE AUTHORITY OR AN ORGANISATION AS AUTHORISED BY THE STATE TO ESTABLISH THE OPERATIONAL CLASSIFICATION OF THE FACILITY</a:t>
            </a:r>
            <a:r>
              <a:rPr lang="es-ES" sz="2000" i="1" dirty="0" smtClean="0"/>
              <a:t>.</a:t>
            </a:r>
            <a:endParaRPr lang="es-ES" sz="2000" dirty="0" smtClean="0">
              <a:solidFill>
                <a:srgbClr val="000000"/>
              </a:solidFill>
              <a:latin typeface="Arial"/>
              <a:ea typeface="Times New Roman"/>
              <a:cs typeface="Times New Roman"/>
            </a:endParaRPr>
          </a:p>
          <a:p>
            <a:pPr marL="355600" indent="0" algn="just">
              <a:spcAft>
                <a:spcPts val="0"/>
              </a:spcAft>
              <a:buNone/>
            </a:pPr>
            <a:endParaRPr lang="es-ES" sz="2000" dirty="0">
              <a:solidFill>
                <a:srgbClr val="000000"/>
              </a:solidFill>
              <a:latin typeface="Arial"/>
              <a:ea typeface="Times New Roman"/>
              <a:cs typeface="Times New Roman"/>
            </a:endParaRPr>
          </a:p>
          <a:p>
            <a:pPr marL="355600" indent="0" algn="just">
              <a:spcAft>
                <a:spcPts val="0"/>
              </a:spcAft>
              <a:buNone/>
            </a:pPr>
            <a:r>
              <a:rPr lang="es-ES" sz="2000" dirty="0" smtClean="0">
                <a:solidFill>
                  <a:srgbClr val="000000"/>
                </a:solidFill>
                <a:ea typeface="Times New Roman"/>
                <a:cs typeface="Times New Roman"/>
              </a:rPr>
              <a:t> </a:t>
            </a:r>
            <a:r>
              <a:rPr lang="es-ES" sz="2000" b="1" dirty="0" smtClean="0">
                <a:solidFill>
                  <a:srgbClr val="000000"/>
                </a:solidFill>
                <a:ea typeface="Times New Roman"/>
                <a:cs typeface="Times New Roman"/>
              </a:rPr>
              <a:t>VALIDATION</a:t>
            </a:r>
            <a:r>
              <a:rPr lang="es-ES" sz="2000" dirty="0" smtClean="0">
                <a:solidFill>
                  <a:srgbClr val="000000"/>
                </a:solidFill>
                <a:ea typeface="Times New Roman"/>
                <a:cs typeface="Times New Roman"/>
              </a:rPr>
              <a:t>: INCLUDES A CHECK OF ALL NAVIGATION AND OBSTACLE DATA, A CHECK OF THE REQUIRED INFRASTRUCTURE, A CHART ASSESSMENT, AND THE POSSIBILITY OF FLYING THE PROCEDURE.</a:t>
            </a:r>
            <a:endParaRPr lang="en-CA" sz="2000" dirty="0" smtClean="0">
              <a:ea typeface="Times New Roman"/>
              <a:cs typeface="Times New Roman"/>
            </a:endParaRPr>
          </a:p>
          <a:p>
            <a:pPr algn="just">
              <a:buNone/>
            </a:pPr>
            <a:endParaRPr lang="es-ES" sz="2200" i="1" dirty="0"/>
          </a:p>
          <a:p>
            <a:pPr algn="just">
              <a:buNone/>
            </a:pPr>
            <a:endParaRPr lang="es-ES" sz="2200" i="1" dirty="0" smtClean="0"/>
          </a:p>
        </p:txBody>
      </p:sp>
      <p:sp>
        <p:nvSpPr>
          <p:cNvPr id="6"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9</a:t>
            </a:fld>
            <a:endParaRPr lang="en-US"/>
          </a:p>
        </p:txBody>
      </p:sp>
      <p:sp>
        <p:nvSpPr>
          <p:cNvPr id="3" name="2 Título"/>
          <p:cNvSpPr>
            <a:spLocks noGrp="1"/>
          </p:cNvSpPr>
          <p:nvPr>
            <p:ph type="title"/>
          </p:nvPr>
        </p:nvSpPr>
        <p:spPr/>
        <p:txBody>
          <a:bodyPr anchor="ctr"/>
          <a:lstStyle/>
          <a:p>
            <a:pPr algn="ctr"/>
            <a:r>
              <a:rPr lang="es-PE" sz="2800" b="1" dirty="0" smtClean="0"/>
              <a:t>TESTING OF RADIO NAVIGATION SATELLITE SYSTEMS</a:t>
            </a:r>
            <a:endParaRPr lang="es-ES" sz="2800" b="1" dirty="0"/>
          </a:p>
        </p:txBody>
      </p:sp>
      <p:sp>
        <p:nvSpPr>
          <p:cNvPr id="4" name="3 Marcador de contenido"/>
          <p:cNvSpPr>
            <a:spLocks noGrp="1"/>
          </p:cNvSpPr>
          <p:nvPr>
            <p:ph idx="1"/>
          </p:nvPr>
        </p:nvSpPr>
        <p:spPr>
          <a:xfrm>
            <a:off x="457200" y="1295400"/>
            <a:ext cx="8229600" cy="7239000"/>
          </a:xfrm>
        </p:spPr>
        <p:txBody>
          <a:bodyPr>
            <a:noAutofit/>
          </a:bodyPr>
          <a:lstStyle/>
          <a:p>
            <a:pPr algn="just">
              <a:buNone/>
            </a:pPr>
            <a:r>
              <a:rPr lang="es-ES" sz="1600" dirty="0" smtClean="0"/>
              <a:t>	THE STATE OR THE DESIGNATED AUTHORITY THAT PROVIDES THE SERVICE</a:t>
            </a:r>
            <a:r>
              <a:rPr lang="es-ES" sz="1600" dirty="0"/>
              <a:t> </a:t>
            </a:r>
            <a:r>
              <a:rPr lang="es-ES" sz="1600" dirty="0" smtClean="0"/>
              <a:t>IS RESPONSIBLE FOR THE FUNCTIONING OF </a:t>
            </a:r>
            <a:r>
              <a:rPr lang="es-ES" sz="1600" dirty="0"/>
              <a:t>THE ELEMENTS OF SATELLITE-BASED NAVIGATION SYSTEMS, SUCH AS THE GLOBAL POSITIONING SYSTEM (GPS) OR THE GLOBAL NAVIGATION SATELLITE SYSTEM (GLONASS</a:t>
            </a:r>
            <a:r>
              <a:rPr lang="es-ES" sz="1600" dirty="0" smtClean="0"/>
              <a:t>)</a:t>
            </a:r>
            <a:r>
              <a:rPr lang="es-ES" sz="1600" dirty="0"/>
              <a:t>.</a:t>
            </a:r>
            <a:endParaRPr lang="es-ES" sz="1600" dirty="0" smtClean="0"/>
          </a:p>
          <a:p>
            <a:pPr algn="just">
              <a:buNone/>
            </a:pPr>
            <a:endParaRPr lang="es-ES" sz="1600" dirty="0" smtClean="0"/>
          </a:p>
          <a:p>
            <a:pPr algn="just">
              <a:buNone/>
            </a:pPr>
            <a:r>
              <a:rPr lang="es-ES" sz="1600" dirty="0" smtClean="0"/>
              <a:t>	NORMALLY, THESE ELEMENTS ARE NOT TESTED AS A PART OF GROUND OR FLIGHT TESTING OF A GIVEN PROCEDURE.  AN EXCEPTION IS WHEN CONFIRMING THAT THE SPECTRUM IS FREE OF HARMFUL INTERFERENCE.</a:t>
            </a:r>
          </a:p>
          <a:p>
            <a:pPr algn="just">
              <a:buNone/>
            </a:pPr>
            <a:endParaRPr lang="es-ES" sz="1600" dirty="0" smtClean="0"/>
          </a:p>
          <a:p>
            <a:pPr algn="just">
              <a:buNone/>
            </a:pPr>
            <a:r>
              <a:rPr lang="es-ES" sz="1600" dirty="0" smtClean="0"/>
              <a:t>	SATELLITE-BASED AUGMENTATION SYSTEMS (SBAS) AND THE GROUND-BASED AUGMENTATION SYSTEM (GBAS) ARE CHECKED WHEN SARPS STIPULATE A GIVEN PERFORMANCE.  IN THIS REGARD, DOC 8071 DESCRIBES THE APPROPRIATE GROUND AND FLIGHT TESTS. </a:t>
            </a:r>
          </a:p>
          <a:p>
            <a:pPr algn="just">
              <a:buNone/>
            </a:pPr>
            <a:endParaRPr lang="es-PE" sz="1600" dirty="0" smtClean="0"/>
          </a:p>
          <a:p>
            <a:pPr algn="just">
              <a:buNone/>
            </a:pPr>
            <a:r>
              <a:rPr lang="es-PE" sz="1600" dirty="0" smtClean="0"/>
              <a:t>	REGARDING TESTING OF THE AIRCRAFT-BASED AUGMENTATION SYSTEM (ABAS), DOC 8071 ONLY CONTEMPLATES TESTING OF ABAS-BASED PROCEDURES AND NOT TESTING OF THAT SYSTEM, SINCE THE LATTER IS SUBJECT TO AIRWORTHINESS CERTIFICATION.</a:t>
            </a:r>
          </a:p>
        </p:txBody>
      </p:sp>
      <p:sp>
        <p:nvSpPr>
          <p:cNvPr id="6"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10</a:t>
            </a:fld>
            <a:endParaRPr lang="en-US"/>
          </a:p>
        </p:txBody>
      </p:sp>
      <p:sp>
        <p:nvSpPr>
          <p:cNvPr id="3" name="2 Título"/>
          <p:cNvSpPr>
            <a:spLocks noGrp="1"/>
          </p:cNvSpPr>
          <p:nvPr>
            <p:ph type="title"/>
          </p:nvPr>
        </p:nvSpPr>
        <p:spPr/>
        <p:txBody>
          <a:bodyPr anchor="ctr"/>
          <a:lstStyle/>
          <a:p>
            <a:pPr algn="ctr"/>
            <a:r>
              <a:rPr lang="es-PE" sz="2800" b="1" dirty="0" smtClean="0"/>
              <a:t>TESTING OF SATELLITE-BASED RADIO NAVIGATION SYSTEMS</a:t>
            </a:r>
            <a:endParaRPr lang="es-ES" sz="2800" dirty="0"/>
          </a:p>
        </p:txBody>
      </p:sp>
      <p:sp>
        <p:nvSpPr>
          <p:cNvPr id="4" name="3 Marcador de contenido"/>
          <p:cNvSpPr>
            <a:spLocks noGrp="1"/>
          </p:cNvSpPr>
          <p:nvPr>
            <p:ph idx="1"/>
          </p:nvPr>
        </p:nvSpPr>
        <p:spPr>
          <a:xfrm>
            <a:off x="457200" y="1600200"/>
            <a:ext cx="8382000" cy="4525963"/>
          </a:xfrm>
        </p:spPr>
        <p:txBody>
          <a:bodyPr>
            <a:normAutofit/>
          </a:bodyPr>
          <a:lstStyle/>
          <a:p>
            <a:pPr algn="just">
              <a:buNone/>
            </a:pPr>
            <a:r>
              <a:rPr lang="es-ES" dirty="0" smtClean="0"/>
              <a:t>	</a:t>
            </a:r>
            <a:r>
              <a:rPr lang="es-ES" sz="1700" dirty="0" smtClean="0"/>
              <a:t>FLIGHT INSPECTION OF THE GNSS DIFERS FROM AN ORDINARY INSPECTION OF RADIO NAVIGATION AIDS IN THAT THE INTENTION IS NOT TO CHECK THE ACCURACY OF THE UNMODULATED SIGNALS FROM THE SATELLITES. </a:t>
            </a:r>
          </a:p>
          <a:p>
            <a:pPr algn="just">
              <a:buNone/>
            </a:pPr>
            <a:endParaRPr lang="es-ES" sz="1700" dirty="0" smtClean="0"/>
          </a:p>
          <a:p>
            <a:pPr algn="just">
              <a:buNone/>
            </a:pPr>
            <a:r>
              <a:rPr lang="es-ES" sz="1700" dirty="0" smtClean="0"/>
              <a:t>	IT IS MORE FOCUSED ON CHECKING THE ASSOCIATED PROCEDURES AND THE RADIO ENVIRONMENT IN WHICH NAVIGATION SIGNALS ARE RECEIVED.</a:t>
            </a:r>
          </a:p>
          <a:p>
            <a:pPr algn="just">
              <a:buNone/>
            </a:pPr>
            <a:endParaRPr lang="es-ES" sz="1700" dirty="0" smtClean="0"/>
          </a:p>
          <a:p>
            <a:pPr algn="just">
              <a:buNone/>
            </a:pPr>
            <a:r>
              <a:rPr lang="es-ES" sz="1700" dirty="0" smtClean="0"/>
              <a:t>	 THE ONLY EXCEPTION IS GBAS, WHERE AUGMENTATION SIGNAL COVERAGE IS CHECKED USING PROCEDURES SIMILAR TO THOSE USED FOR GROUND NAVIGATION AIDS.</a:t>
            </a:r>
            <a:endParaRPr lang="es-ES" sz="1700" dirty="0"/>
          </a:p>
        </p:txBody>
      </p:sp>
      <p:sp>
        <p:nvSpPr>
          <p:cNvPr id="6"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11</a:t>
            </a:fld>
            <a:endParaRPr lang="en-US"/>
          </a:p>
        </p:txBody>
      </p:sp>
      <p:sp>
        <p:nvSpPr>
          <p:cNvPr id="3" name="2 Título"/>
          <p:cNvSpPr>
            <a:spLocks noGrp="1"/>
          </p:cNvSpPr>
          <p:nvPr>
            <p:ph type="title"/>
          </p:nvPr>
        </p:nvSpPr>
        <p:spPr/>
        <p:txBody>
          <a:bodyPr anchor="ctr"/>
          <a:lstStyle/>
          <a:p>
            <a:pPr algn="ctr"/>
            <a:r>
              <a:rPr lang="es-PE" sz="2800" b="1" dirty="0" smtClean="0"/>
              <a:t>TESTING OF SATELLITE-BASED RADIO NAVIGATION SYSTEMS</a:t>
            </a:r>
            <a:endParaRPr lang="es-ES" sz="2800" dirty="0"/>
          </a:p>
        </p:txBody>
      </p:sp>
      <p:graphicFrame>
        <p:nvGraphicFramePr>
          <p:cNvPr id="6" name="5 Marcador de contenido"/>
          <p:cNvGraphicFramePr>
            <a:graphicFrameLocks noGrp="1"/>
          </p:cNvGraphicFramePr>
          <p:nvPr>
            <p:ph idx="1"/>
            <p:extLst>
              <p:ext uri="{D42A27DB-BD31-4B8C-83A1-F6EECF244321}">
                <p14:modId xmlns:p14="http://schemas.microsoft.com/office/powerpoint/2010/main" val="1422305601"/>
              </p:ext>
            </p:extLst>
          </p:nvPr>
        </p:nvGraphicFramePr>
        <p:xfrm>
          <a:off x="914400" y="2662757"/>
          <a:ext cx="6400800" cy="2671243"/>
        </p:xfrm>
        <a:graphic>
          <a:graphicData uri="http://schemas.openxmlformats.org/drawingml/2006/table">
            <a:tbl>
              <a:tblPr firstRow="1" bandRow="1">
                <a:tableStyleId>{00A15C55-8517-42AA-B614-E9B94910E393}</a:tableStyleId>
              </a:tblPr>
              <a:tblGrid>
                <a:gridCol w="2133600"/>
                <a:gridCol w="2133600"/>
                <a:gridCol w="2133600"/>
              </a:tblGrid>
              <a:tr h="647443">
                <a:tc>
                  <a:txBody>
                    <a:bodyPr/>
                    <a:lstStyle/>
                    <a:p>
                      <a:r>
                        <a:rPr lang="es-PE" sz="1400" dirty="0" smtClean="0"/>
                        <a:t>PARAMETER</a:t>
                      </a:r>
                      <a:endParaRPr lang="es-ES" sz="1400" dirty="0"/>
                    </a:p>
                  </a:txBody>
                  <a:tcPr/>
                </a:tc>
                <a:tc>
                  <a:txBody>
                    <a:bodyPr/>
                    <a:lstStyle/>
                    <a:p>
                      <a:r>
                        <a:rPr lang="es-PE" sz="1400" dirty="0" smtClean="0"/>
                        <a:t>ANNEX 10, VOLUME I, REFERENCE</a:t>
                      </a:r>
                      <a:endParaRPr lang="es-ES" sz="1400" dirty="0"/>
                    </a:p>
                  </a:txBody>
                  <a:tcPr/>
                </a:tc>
                <a:tc>
                  <a:txBody>
                    <a:bodyPr/>
                    <a:lstStyle/>
                    <a:p>
                      <a:r>
                        <a:rPr lang="es-PE" sz="1400" dirty="0" smtClean="0"/>
                        <a:t>TEST</a:t>
                      </a:r>
                      <a:endParaRPr lang="es-ES" sz="1400" dirty="0"/>
                    </a:p>
                  </a:txBody>
                  <a:tcPr/>
                </a:tc>
              </a:tr>
              <a:tr h="1142546">
                <a:tc>
                  <a:txBody>
                    <a:bodyPr/>
                    <a:lstStyle/>
                    <a:p>
                      <a:r>
                        <a:rPr lang="es-ES" sz="1800" kern="1200" baseline="0" dirty="0" smtClean="0">
                          <a:solidFill>
                            <a:schemeClr val="dk1"/>
                          </a:solidFill>
                          <a:latin typeface="+mn-lt"/>
                          <a:ea typeface="+mn-ea"/>
                          <a:cs typeface="+mn-cs"/>
                        </a:rPr>
                        <a:t>PROCEDURE DESIGN</a:t>
                      </a:r>
                    </a:p>
                    <a:p>
                      <a:endParaRPr lang="es-ES" sz="1800" kern="1200" baseline="0" dirty="0" smtClean="0">
                        <a:solidFill>
                          <a:schemeClr val="dk1"/>
                        </a:solidFill>
                        <a:latin typeface="+mn-lt"/>
                        <a:ea typeface="+mn-ea"/>
                        <a:cs typeface="+mn-cs"/>
                      </a:endParaRPr>
                    </a:p>
                  </a:txBody>
                  <a:tcPr/>
                </a:tc>
                <a:tc>
                  <a:txBody>
                    <a:bodyPr/>
                    <a:lstStyle/>
                    <a:p>
                      <a:r>
                        <a:rPr lang="es-ES" sz="1800" kern="1200" baseline="0" dirty="0" smtClean="0">
                          <a:solidFill>
                            <a:schemeClr val="dk1"/>
                          </a:solidFill>
                          <a:latin typeface="+mn-lt"/>
                          <a:ea typeface="+mn-ea"/>
                          <a:cs typeface="+mn-cs"/>
                        </a:rPr>
                        <a:t>(NONE)</a:t>
                      </a:r>
                      <a:endParaRPr lang="es-E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800" kern="1200" baseline="0" dirty="0" smtClean="0">
                          <a:solidFill>
                            <a:schemeClr val="dk1"/>
                          </a:solidFill>
                          <a:latin typeface="+mn-lt"/>
                          <a:ea typeface="+mn-ea"/>
                          <a:cs typeface="+mn-cs"/>
                        </a:rPr>
                        <a:t>F, G</a:t>
                      </a:r>
                      <a:endParaRPr lang="es-ES" dirty="0" smtClean="0"/>
                    </a:p>
                    <a:p>
                      <a:endParaRPr lang="es-ES" dirty="0"/>
                    </a:p>
                  </a:txBody>
                  <a:tcPr/>
                </a:tc>
              </a:tr>
              <a:tr h="881254">
                <a:tc>
                  <a:txBody>
                    <a:bodyPr/>
                    <a:lstStyle/>
                    <a:p>
                      <a:r>
                        <a:rPr lang="es-ES" sz="1800" kern="1200" baseline="0" dirty="0" smtClean="0">
                          <a:solidFill>
                            <a:schemeClr val="dk1"/>
                          </a:solidFill>
                          <a:latin typeface="+mn-lt"/>
                          <a:ea typeface="+mn-ea"/>
                          <a:cs typeface="+mn-cs"/>
                        </a:rPr>
                        <a:t>INTERFERENCE</a:t>
                      </a:r>
                      <a:endParaRPr lang="es-ES" dirty="0"/>
                    </a:p>
                  </a:txBody>
                  <a:tcPr/>
                </a:tc>
                <a:tc>
                  <a:txBody>
                    <a:bodyPr/>
                    <a:lstStyle/>
                    <a:p>
                      <a:r>
                        <a:rPr lang="es-ES" sz="1800" kern="1200" baseline="0" dirty="0" smtClean="0">
                          <a:solidFill>
                            <a:schemeClr val="dk1"/>
                          </a:solidFill>
                          <a:latin typeface="+mn-lt"/>
                          <a:ea typeface="+mn-ea"/>
                          <a:cs typeface="+mn-cs"/>
                        </a:rPr>
                        <a:t>CHAPTER 3, 3.7.4 </a:t>
                      </a:r>
                      <a:endParaRPr lang="es-ES" dirty="0"/>
                    </a:p>
                  </a:txBody>
                  <a:tcPr/>
                </a:tc>
                <a:tc>
                  <a:txBody>
                    <a:bodyPr/>
                    <a:lstStyle/>
                    <a:p>
                      <a:r>
                        <a:rPr lang="es-PE" dirty="0" smtClean="0"/>
                        <a:t>F</a:t>
                      </a:r>
                      <a:endParaRPr lang="es-ES" dirty="0"/>
                    </a:p>
                  </a:txBody>
                  <a:tcPr/>
                </a:tc>
              </a:tr>
            </a:tbl>
          </a:graphicData>
        </a:graphic>
      </p:graphicFrame>
      <p:sp>
        <p:nvSpPr>
          <p:cNvPr id="7" name="6 CuadroTexto"/>
          <p:cNvSpPr txBox="1"/>
          <p:nvPr/>
        </p:nvSpPr>
        <p:spPr>
          <a:xfrm>
            <a:off x="2209800" y="1295400"/>
            <a:ext cx="5168844" cy="646331"/>
          </a:xfrm>
          <a:prstGeom prst="rect">
            <a:avLst/>
          </a:prstGeom>
          <a:noFill/>
        </p:spPr>
        <p:txBody>
          <a:bodyPr wrap="square" rtlCol="0">
            <a:spAutoFit/>
          </a:bodyPr>
          <a:lstStyle/>
          <a:p>
            <a:pPr algn="ctr"/>
            <a:r>
              <a:rPr lang="es-ES" b="1" dirty="0" smtClean="0"/>
              <a:t>SUMMARY OF REQUIREMENTS FOR TESTING </a:t>
            </a:r>
          </a:p>
          <a:p>
            <a:pPr algn="ctr"/>
            <a:r>
              <a:rPr lang="es-ES" b="1" dirty="0" smtClean="0"/>
              <a:t>ABAS PROCEDURES</a:t>
            </a:r>
            <a:endParaRPr lang="es-ES" dirty="0"/>
          </a:p>
        </p:txBody>
      </p:sp>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12</a:t>
            </a:fld>
            <a:endParaRPr lang="en-US"/>
          </a:p>
        </p:txBody>
      </p:sp>
      <p:sp>
        <p:nvSpPr>
          <p:cNvPr id="3" name="2 Título"/>
          <p:cNvSpPr>
            <a:spLocks noGrp="1"/>
          </p:cNvSpPr>
          <p:nvPr>
            <p:ph type="title"/>
          </p:nvPr>
        </p:nvSpPr>
        <p:spPr/>
        <p:txBody>
          <a:bodyPr anchor="ctr"/>
          <a:lstStyle/>
          <a:p>
            <a:pPr algn="ctr"/>
            <a:r>
              <a:rPr lang="es-PE" sz="2800" b="1" dirty="0" smtClean="0"/>
              <a:t>TESTING OF SATELLITE-BASED RADIO NAVIGATION SYSTEMS</a:t>
            </a:r>
            <a:endParaRPr lang="es-ES" sz="2800" dirty="0"/>
          </a:p>
        </p:txBody>
      </p:sp>
      <p:graphicFrame>
        <p:nvGraphicFramePr>
          <p:cNvPr id="6" name="5 Marcador de contenido"/>
          <p:cNvGraphicFramePr>
            <a:graphicFrameLocks noGrp="1"/>
          </p:cNvGraphicFramePr>
          <p:nvPr>
            <p:ph idx="1"/>
            <p:extLst>
              <p:ext uri="{D42A27DB-BD31-4B8C-83A1-F6EECF244321}">
                <p14:modId xmlns:p14="http://schemas.microsoft.com/office/powerpoint/2010/main" val="3190348367"/>
              </p:ext>
            </p:extLst>
          </p:nvPr>
        </p:nvGraphicFramePr>
        <p:xfrm>
          <a:off x="533401" y="1578232"/>
          <a:ext cx="8000998" cy="4981203"/>
        </p:xfrm>
        <a:graphic>
          <a:graphicData uri="http://schemas.openxmlformats.org/drawingml/2006/table">
            <a:tbl>
              <a:tblPr firstRow="1" bandRow="1">
                <a:tableStyleId>{00A15C55-8517-42AA-B614-E9B94910E393}</a:tableStyleId>
              </a:tblPr>
              <a:tblGrid>
                <a:gridCol w="1271185"/>
                <a:gridCol w="1196411"/>
                <a:gridCol w="1196411"/>
                <a:gridCol w="1060392"/>
                <a:gridCol w="1066800"/>
                <a:gridCol w="938609"/>
                <a:gridCol w="1271190"/>
              </a:tblGrid>
              <a:tr h="655590">
                <a:tc>
                  <a:txBody>
                    <a:bodyPr/>
                    <a:lstStyle/>
                    <a:p>
                      <a:pPr algn="ctr"/>
                      <a:r>
                        <a:rPr lang="es-PE" sz="1200" dirty="0" smtClean="0"/>
                        <a:t>PARAMETER</a:t>
                      </a:r>
                    </a:p>
                    <a:p>
                      <a:pPr algn="ctr"/>
                      <a:endParaRPr lang="es-ES" sz="1200" dirty="0"/>
                    </a:p>
                  </a:txBody>
                  <a:tcPr anchor="ctr"/>
                </a:tc>
                <a:tc>
                  <a:txBody>
                    <a:bodyPr/>
                    <a:lstStyle/>
                    <a:p>
                      <a:pPr algn="ctr"/>
                      <a:r>
                        <a:rPr lang="es-PE" sz="1200" dirty="0" smtClean="0"/>
                        <a:t>ANNEX 10, VOLUME I, REFERENCE</a:t>
                      </a:r>
                    </a:p>
                  </a:txBody>
                  <a:tcPr anchor="ctr"/>
                </a:tc>
                <a:tc>
                  <a:txBody>
                    <a:bodyPr/>
                    <a:lstStyle/>
                    <a:p>
                      <a:pPr algn="ctr"/>
                      <a:r>
                        <a:rPr lang="es-PE" sz="1200" baseline="0" dirty="0" smtClean="0"/>
                        <a:t>DOC 8071, REFERENCE</a:t>
                      </a:r>
                      <a:endParaRPr lang="es-ES" sz="1200" dirty="0"/>
                    </a:p>
                  </a:txBody>
                  <a:tcPr anchor="ctr"/>
                </a:tc>
                <a:tc>
                  <a:txBody>
                    <a:bodyPr/>
                    <a:lstStyle/>
                    <a:p>
                      <a:pPr algn="ctr"/>
                      <a:r>
                        <a:rPr lang="es-PE" sz="1200" dirty="0" smtClean="0"/>
                        <a:t>MAGNITUDE</a:t>
                      </a:r>
                      <a:r>
                        <a:rPr lang="es-PE" sz="1200" baseline="0" dirty="0" smtClean="0"/>
                        <a:t> MEASURED</a:t>
                      </a:r>
                      <a:endParaRPr lang="es-ES" sz="1200" dirty="0"/>
                    </a:p>
                  </a:txBody>
                  <a:tcPr anchor="ctr"/>
                </a:tc>
                <a:tc>
                  <a:txBody>
                    <a:bodyPr/>
                    <a:lstStyle/>
                    <a:p>
                      <a:pPr algn="ctr"/>
                      <a:r>
                        <a:rPr lang="es-PE" sz="1200" dirty="0" smtClean="0"/>
                        <a:t>TOLERANCE</a:t>
                      </a:r>
                      <a:endParaRPr lang="es-ES" sz="1200" dirty="0"/>
                    </a:p>
                  </a:txBody>
                  <a:tcPr anchor="ctr"/>
                </a:tc>
                <a:tc>
                  <a:txBody>
                    <a:bodyPr/>
                    <a:lstStyle/>
                    <a:p>
                      <a:pPr algn="ctr"/>
                      <a:r>
                        <a:rPr lang="es-PE" sz="1200" dirty="0" smtClean="0"/>
                        <a:t>UNCER-TAINTY</a:t>
                      </a:r>
                      <a:endParaRPr lang="es-ES" sz="1200" dirty="0"/>
                    </a:p>
                  </a:txBody>
                  <a:tcPr anchor="ctr"/>
                </a:tc>
                <a:tc>
                  <a:txBody>
                    <a:bodyPr/>
                    <a:lstStyle/>
                    <a:p>
                      <a:pPr algn="ctr"/>
                      <a:r>
                        <a:rPr lang="es-PE" sz="1200" dirty="0" smtClean="0"/>
                        <a:t>PERIODICITY</a:t>
                      </a:r>
                      <a:endParaRPr lang="es-ES" sz="1200" dirty="0"/>
                    </a:p>
                  </a:txBody>
                  <a:tcPr anchor="ctr"/>
                </a:tc>
              </a:tr>
              <a:tr h="1092650">
                <a:tc>
                  <a:txBody>
                    <a:bodyPr/>
                    <a:lstStyle/>
                    <a:p>
                      <a:r>
                        <a:rPr lang="es-ES" sz="1200" kern="1200" baseline="0" dirty="0" smtClean="0">
                          <a:solidFill>
                            <a:schemeClr val="dk1"/>
                          </a:solidFill>
                          <a:latin typeface="+mn-lt"/>
                          <a:ea typeface="+mn-ea"/>
                          <a:cs typeface="+mn-cs"/>
                        </a:rPr>
                        <a:t>PROCEDURE DESIGN VALIDATION</a:t>
                      </a:r>
                    </a:p>
                    <a:p>
                      <a:r>
                        <a:rPr lang="es-ES" sz="1200" kern="1200" baseline="0" dirty="0" smtClean="0">
                          <a:solidFill>
                            <a:schemeClr val="dk1"/>
                          </a:solidFill>
                          <a:latin typeface="+mn-lt"/>
                          <a:ea typeface="+mn-ea"/>
                          <a:cs typeface="+mn-cs"/>
                        </a:rPr>
                        <a:t>(ALL SEGMENTS)</a:t>
                      </a:r>
                      <a:endParaRPr lang="es-ES" sz="1200" dirty="0"/>
                    </a:p>
                  </a:txBody>
                  <a:tcPr/>
                </a:tc>
                <a:tc>
                  <a:txBody>
                    <a:bodyPr/>
                    <a:lstStyle/>
                    <a:p>
                      <a:r>
                        <a:rPr lang="es-PE" sz="1200" dirty="0" smtClean="0"/>
                        <a:t>NONE</a:t>
                      </a:r>
                      <a:endParaRPr lang="es-ES" sz="1200" dirty="0"/>
                    </a:p>
                  </a:txBody>
                  <a:tcPr/>
                </a:tc>
                <a:tc>
                  <a:txBody>
                    <a:bodyPr/>
                    <a:lstStyle/>
                    <a:p>
                      <a:r>
                        <a:rPr lang="es-PE" sz="1200" dirty="0" smtClean="0"/>
                        <a:t>SECTION 5 </a:t>
                      </a:r>
                    </a:p>
                    <a:p>
                      <a:r>
                        <a:rPr lang="es-PE" sz="1200" dirty="0" smtClean="0"/>
                        <a:t>PAR. 5.3</a:t>
                      </a:r>
                      <a:endParaRPr lang="es-ES" sz="1200" dirty="0"/>
                    </a:p>
                  </a:txBody>
                  <a:tcPr/>
                </a:tc>
                <a:tc>
                  <a:txBody>
                    <a:bodyPr/>
                    <a:lstStyle/>
                    <a:p>
                      <a:endParaRPr lang="es-ES" sz="1200" dirty="0"/>
                    </a:p>
                  </a:txBody>
                  <a:tcPr/>
                </a:tc>
                <a:tc>
                  <a:txBody>
                    <a:bodyPr/>
                    <a:lstStyle/>
                    <a:p>
                      <a:endParaRPr lang="es-ES" sz="1200" dirty="0"/>
                    </a:p>
                  </a:txBody>
                  <a:tcPr/>
                </a:tc>
                <a:tc>
                  <a:txBody>
                    <a:bodyPr/>
                    <a:lstStyle/>
                    <a:p>
                      <a:endParaRPr lang="es-ES" sz="1200" dirty="0"/>
                    </a:p>
                  </a:txBody>
                  <a:tcPr/>
                </a:tc>
                <a:tc>
                  <a:txBody>
                    <a:bodyPr/>
                    <a:lstStyle/>
                    <a:p>
                      <a:r>
                        <a:rPr lang="es-PE" sz="1200" dirty="0" smtClean="0"/>
                        <a:t>C  </a:t>
                      </a:r>
                      <a:r>
                        <a:rPr lang="es-ES" sz="1200" i="1" kern="1200" baseline="0" dirty="0" smtClean="0">
                          <a:solidFill>
                            <a:schemeClr val="dk1"/>
                          </a:solidFill>
                          <a:latin typeface="+mn-lt"/>
                          <a:ea typeface="+mn-ea"/>
                          <a:cs typeface="+mn-cs"/>
                        </a:rPr>
                        <a:t>COMMISSIONING</a:t>
                      </a:r>
                    </a:p>
                    <a:p>
                      <a:endParaRPr lang="es-PE" sz="1200" dirty="0" smtClean="0"/>
                    </a:p>
                  </a:txBody>
                  <a:tcPr/>
                </a:tc>
              </a:tr>
              <a:tr h="801276">
                <a:tc>
                  <a:txBody>
                    <a:bodyPr/>
                    <a:lstStyle/>
                    <a:p>
                      <a:r>
                        <a:rPr lang="es-ES" sz="1200" kern="1200" baseline="0" dirty="0" smtClean="0">
                          <a:solidFill>
                            <a:schemeClr val="dk1"/>
                          </a:solidFill>
                          <a:latin typeface="+mn-lt"/>
                          <a:ea typeface="+mn-ea"/>
                          <a:cs typeface="+mn-cs"/>
                        </a:rPr>
                        <a:t>MAPT LOCATION AS PER THE</a:t>
                      </a:r>
                    </a:p>
                    <a:p>
                      <a:r>
                        <a:rPr lang="es-ES" sz="1200" kern="1200" baseline="0" dirty="0" smtClean="0">
                          <a:solidFill>
                            <a:schemeClr val="dk1"/>
                          </a:solidFill>
                          <a:latin typeface="+mn-lt"/>
                          <a:ea typeface="+mn-ea"/>
                          <a:cs typeface="+mn-cs"/>
                        </a:rPr>
                        <a:t>GNSS</a:t>
                      </a:r>
                    </a:p>
                  </a:txBody>
                  <a:tcPr/>
                </a:tc>
                <a:tc>
                  <a:txBody>
                    <a:bodyPr/>
                    <a:lstStyle/>
                    <a:p>
                      <a:r>
                        <a:rPr lang="es-PE" sz="1200" dirty="0" smtClean="0"/>
                        <a:t>NONE</a:t>
                      </a:r>
                      <a:endParaRPr lang="es-ES" sz="1200" dirty="0"/>
                    </a:p>
                  </a:txBody>
                  <a:tcPr/>
                </a:tc>
                <a:tc>
                  <a:txBody>
                    <a:bodyPr/>
                    <a:lstStyle/>
                    <a:p>
                      <a:r>
                        <a:rPr lang="es-PE" sz="1200" dirty="0" smtClean="0"/>
                        <a:t>SECTION</a:t>
                      </a:r>
                      <a:r>
                        <a:rPr lang="es-PE" sz="1200" baseline="0" dirty="0" smtClean="0"/>
                        <a:t>2  </a:t>
                      </a:r>
                    </a:p>
                    <a:p>
                      <a:r>
                        <a:rPr lang="es-PE" sz="1200" baseline="0" dirty="0" smtClean="0"/>
                        <a:t>PAR. 2.3.5  SECTION 5 5.3.21</a:t>
                      </a:r>
                      <a:endParaRPr lang="es-E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200" kern="1200" baseline="0" dirty="0" smtClean="0">
                          <a:solidFill>
                            <a:schemeClr val="dk1"/>
                          </a:solidFill>
                          <a:latin typeface="+mn-lt"/>
                          <a:ea typeface="+mn-ea"/>
                          <a:cs typeface="+mn-cs"/>
                        </a:rPr>
                        <a:t>DEVIATION</a:t>
                      </a:r>
                    </a:p>
                    <a:p>
                      <a:endParaRPr lang="es-ES" sz="1200" dirty="0"/>
                    </a:p>
                  </a:txBody>
                  <a:tcPr/>
                </a:tc>
                <a:tc>
                  <a:txBody>
                    <a:bodyPr/>
                    <a:lstStyle/>
                    <a:p>
                      <a:r>
                        <a:rPr lang="es-PE" sz="1200" kern="1200" baseline="0" dirty="0" smtClean="0">
                          <a:solidFill>
                            <a:schemeClr val="dk1"/>
                          </a:solidFill>
                          <a:latin typeface="+mn-lt"/>
                          <a:ea typeface="+mn-ea"/>
                          <a:cs typeface="+mn-cs"/>
                        </a:rPr>
                        <a:t>VISUAL CHECK</a:t>
                      </a:r>
                      <a:endParaRPr lang="es-ES" sz="1200" kern="1200" baseline="0" dirty="0" smtClean="0">
                        <a:solidFill>
                          <a:schemeClr val="dk1"/>
                        </a:solidFill>
                        <a:latin typeface="+mn-lt"/>
                        <a:ea typeface="+mn-ea"/>
                        <a:cs typeface="+mn-cs"/>
                      </a:endParaRPr>
                    </a:p>
                  </a:txBody>
                  <a:tcPr/>
                </a:tc>
                <a:tc>
                  <a:txBody>
                    <a:bodyPr/>
                    <a:lstStyle/>
                    <a:p>
                      <a:r>
                        <a:rPr lang="es-PE" sz="1200" dirty="0" smtClean="0"/>
                        <a:t>SUBJECTIVE</a:t>
                      </a:r>
                      <a:endParaRPr lang="es-ES" sz="1200" dirty="0"/>
                    </a:p>
                  </a:txBody>
                  <a:tcPr/>
                </a:tc>
                <a:tc>
                  <a:txBody>
                    <a:bodyPr/>
                    <a:lstStyle/>
                    <a:p>
                      <a:r>
                        <a:rPr lang="es-PE" sz="1200" dirty="0" smtClean="0"/>
                        <a:t>C  </a:t>
                      </a:r>
                      <a:r>
                        <a:rPr lang="es-ES" sz="1200" i="1" kern="1200" baseline="0" dirty="0" smtClean="0">
                          <a:solidFill>
                            <a:schemeClr val="dk1"/>
                          </a:solidFill>
                          <a:latin typeface="+mn-lt"/>
                          <a:ea typeface="+mn-ea"/>
                          <a:cs typeface="+mn-cs"/>
                        </a:rPr>
                        <a:t>COMMISSIONING</a:t>
                      </a:r>
                    </a:p>
                    <a:p>
                      <a:r>
                        <a:rPr lang="es-PE" sz="1200" dirty="0" smtClean="0"/>
                        <a:t>SP</a:t>
                      </a:r>
                      <a:r>
                        <a:rPr lang="es-PE" sz="1200" baseline="0" dirty="0" smtClean="0"/>
                        <a:t> </a:t>
                      </a:r>
                      <a:r>
                        <a:rPr lang="es-PE" sz="1200" i="1" baseline="0" dirty="0" smtClean="0"/>
                        <a:t>ESPECIAL</a:t>
                      </a:r>
                      <a:r>
                        <a:rPr lang="es-PE" sz="1200" baseline="0" dirty="0" smtClean="0"/>
                        <a:t> </a:t>
                      </a:r>
                      <a:endParaRPr lang="es-PE" sz="1200" dirty="0" smtClean="0"/>
                    </a:p>
                  </a:txBody>
                  <a:tcPr/>
                </a:tc>
              </a:tr>
              <a:tr h="946963">
                <a:tc>
                  <a:txBody>
                    <a:bodyPr/>
                    <a:lstStyle/>
                    <a:p>
                      <a:r>
                        <a:rPr lang="es-ES" sz="1200" kern="1200" baseline="0" dirty="0" smtClean="0">
                          <a:solidFill>
                            <a:schemeClr val="dk1"/>
                          </a:solidFill>
                          <a:latin typeface="+mn-lt"/>
                          <a:ea typeface="+mn-ea"/>
                          <a:cs typeface="+mn-cs"/>
                        </a:rPr>
                        <a:t>INTERFERENCE </a:t>
                      </a:r>
                      <a:endParaRPr lang="es-ES" sz="1200" dirty="0"/>
                    </a:p>
                  </a:txBody>
                  <a:tcPr/>
                </a:tc>
                <a:tc>
                  <a:txBody>
                    <a:bodyPr/>
                    <a:lstStyle/>
                    <a:p>
                      <a:r>
                        <a:rPr lang="es-ES" sz="1200" kern="1200" baseline="0" dirty="0" smtClean="0">
                          <a:solidFill>
                            <a:schemeClr val="dk1"/>
                          </a:solidFill>
                          <a:latin typeface="+mn-lt"/>
                          <a:ea typeface="+mn-ea"/>
                          <a:cs typeface="+mn-cs"/>
                        </a:rPr>
                        <a:t>CHAPTER 3,</a:t>
                      </a:r>
                    </a:p>
                    <a:p>
                      <a:r>
                        <a:rPr lang="es-ES" sz="1200" kern="1200" baseline="0" dirty="0" smtClean="0">
                          <a:solidFill>
                            <a:schemeClr val="dk1"/>
                          </a:solidFill>
                          <a:latin typeface="+mn-lt"/>
                          <a:ea typeface="+mn-ea"/>
                          <a:cs typeface="+mn-cs"/>
                        </a:rPr>
                        <a:t>PAR 3.7.4</a:t>
                      </a:r>
                    </a:p>
                  </a:txBody>
                  <a:tcPr/>
                </a:tc>
                <a:tc>
                  <a:txBody>
                    <a:bodyPr/>
                    <a:lstStyle/>
                    <a:p>
                      <a:r>
                        <a:rPr lang="es-PE" sz="1200" kern="1200" baseline="0" dirty="0" smtClean="0">
                          <a:solidFill>
                            <a:schemeClr val="dk1"/>
                          </a:solidFill>
                          <a:latin typeface="+mn-lt"/>
                          <a:ea typeface="+mn-ea"/>
                          <a:cs typeface="+mn-cs"/>
                        </a:rPr>
                        <a:t>SECTION 2 </a:t>
                      </a:r>
                    </a:p>
                    <a:p>
                      <a:r>
                        <a:rPr lang="es-PE" sz="1200" kern="1200" baseline="0" dirty="0" smtClean="0">
                          <a:solidFill>
                            <a:schemeClr val="dk1"/>
                          </a:solidFill>
                          <a:latin typeface="+mn-lt"/>
                          <a:ea typeface="+mn-ea"/>
                          <a:cs typeface="+mn-cs"/>
                        </a:rPr>
                        <a:t>PAR. 2.3.4</a:t>
                      </a:r>
                      <a:endParaRPr lang="es-ES" sz="1200" kern="1200" baseline="0" dirty="0" smtClean="0">
                        <a:solidFill>
                          <a:schemeClr val="dk1"/>
                        </a:solidFill>
                        <a:latin typeface="+mn-lt"/>
                        <a:ea typeface="+mn-ea"/>
                        <a:cs typeface="+mn-cs"/>
                      </a:endParaRPr>
                    </a:p>
                  </a:txBody>
                  <a:tcPr/>
                </a:tc>
                <a:tc>
                  <a:txBody>
                    <a:bodyPr/>
                    <a:lstStyle/>
                    <a:p>
                      <a:r>
                        <a:rPr lang="es-ES" sz="1200" kern="1200" baseline="0" dirty="0" smtClean="0">
                          <a:solidFill>
                            <a:schemeClr val="dk1"/>
                          </a:solidFill>
                          <a:latin typeface="+mn-lt"/>
                          <a:ea typeface="+mn-ea"/>
                          <a:cs typeface="+mn-cs"/>
                        </a:rPr>
                        <a:t>RAIM ALERTS</a:t>
                      </a:r>
                    </a:p>
                    <a:p>
                      <a:r>
                        <a:rPr lang="es-ES" sz="1200" kern="1200" baseline="0" dirty="0" smtClean="0">
                          <a:solidFill>
                            <a:schemeClr val="dk1"/>
                          </a:solidFill>
                          <a:latin typeface="+mn-lt"/>
                          <a:ea typeface="+mn-ea"/>
                          <a:cs typeface="+mn-cs"/>
                        </a:rPr>
                        <a:t>GUIDANCE INDICATION</a:t>
                      </a:r>
                    </a:p>
                  </a:txBody>
                  <a:tcPr/>
                </a:tc>
                <a:tc>
                  <a:txBody>
                    <a:bodyPr/>
                    <a:lstStyle/>
                    <a:p>
                      <a:r>
                        <a:rPr lang="es-PE" sz="1200" dirty="0" smtClean="0"/>
                        <a:t>NONE</a:t>
                      </a:r>
                    </a:p>
                    <a:p>
                      <a:r>
                        <a:rPr lang="es-PE" sz="1200" baseline="0" dirty="0" smtClean="0"/>
                        <a:t>GUIDANCE ALERT</a:t>
                      </a:r>
                    </a:p>
                    <a:p>
                      <a:r>
                        <a:rPr lang="es-PE" sz="1200" baseline="0" dirty="0" smtClean="0"/>
                        <a:t>CONTINUOUS</a:t>
                      </a:r>
                      <a:endParaRPr lang="es-ES" sz="1200" dirty="0"/>
                    </a:p>
                  </a:txBody>
                  <a:tcPr/>
                </a:tc>
                <a:tc>
                  <a:txBody>
                    <a:bodyPr/>
                    <a:lstStyle/>
                    <a:p>
                      <a:r>
                        <a:rPr lang="es-PE" sz="1200" dirty="0" smtClean="0"/>
                        <a:t>NONE</a:t>
                      </a:r>
                      <a:endParaRPr lang="es-ES" sz="1200" dirty="0"/>
                    </a:p>
                  </a:txBody>
                  <a:tcPr/>
                </a:tc>
                <a:tc>
                  <a:txBody>
                    <a:bodyPr/>
                    <a:lstStyle/>
                    <a:p>
                      <a:r>
                        <a:rPr lang="es-PE" sz="1200" dirty="0" smtClean="0"/>
                        <a:t>C  </a:t>
                      </a:r>
                      <a:r>
                        <a:rPr lang="es-ES" sz="1200" i="1" kern="1200" baseline="0" dirty="0" smtClean="0">
                          <a:solidFill>
                            <a:schemeClr val="dk1"/>
                          </a:solidFill>
                          <a:latin typeface="+mn-lt"/>
                          <a:ea typeface="+mn-ea"/>
                          <a:cs typeface="+mn-cs"/>
                        </a:rPr>
                        <a:t>COMMISSIONING</a:t>
                      </a:r>
                    </a:p>
                    <a:p>
                      <a:r>
                        <a:rPr lang="es-PE" sz="1200" dirty="0" smtClean="0"/>
                        <a:t>SP</a:t>
                      </a:r>
                      <a:r>
                        <a:rPr lang="es-PE" sz="1200" baseline="0" dirty="0" smtClean="0"/>
                        <a:t> </a:t>
                      </a:r>
                      <a:r>
                        <a:rPr lang="es-PE" sz="1200" i="1" baseline="0" dirty="0" smtClean="0"/>
                        <a:t>ESPECIAL</a:t>
                      </a:r>
                      <a:r>
                        <a:rPr lang="es-PE" sz="1200" baseline="0" dirty="0" smtClean="0"/>
                        <a:t> </a:t>
                      </a:r>
                      <a:endParaRPr lang="es-PE" sz="1200" dirty="0" smtClean="0"/>
                    </a:p>
                    <a:p>
                      <a:endParaRPr lang="es-ES" sz="1200" dirty="0"/>
                    </a:p>
                  </a:txBody>
                  <a:tcPr/>
                </a:tc>
              </a:tr>
              <a:tr h="585280">
                <a:tc>
                  <a:txBody>
                    <a:bodyPr/>
                    <a:lstStyle/>
                    <a:p>
                      <a:r>
                        <a:rPr lang="es-PE" sz="1200" dirty="0" smtClean="0"/>
                        <a:t>GUIDANCE INDICATIONS</a:t>
                      </a:r>
                      <a:endParaRPr lang="es-ES" sz="1200" dirty="0"/>
                    </a:p>
                  </a:txBody>
                  <a:tcPr/>
                </a:tc>
                <a:tc>
                  <a:txBody>
                    <a:bodyPr/>
                    <a:lstStyle/>
                    <a:p>
                      <a:r>
                        <a:rPr lang="es-PE" sz="1200" dirty="0" smtClean="0"/>
                        <a:t>NONE</a:t>
                      </a:r>
                      <a:endParaRPr lang="es-E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kern="1200" baseline="0" dirty="0" smtClean="0">
                          <a:solidFill>
                            <a:schemeClr val="dk1"/>
                          </a:solidFill>
                          <a:latin typeface="+mn-lt"/>
                          <a:ea typeface="+mn-ea"/>
                          <a:cs typeface="+mn-cs"/>
                        </a:rPr>
                        <a:t>SECTION 2 </a:t>
                      </a:r>
                    </a:p>
                    <a:p>
                      <a:pPr marL="0" marR="0" indent="0" algn="l" defTabSz="914400" rtl="0" eaLnBrk="1" fontAlgn="auto" latinLnBrk="0" hangingPunct="1">
                        <a:lnSpc>
                          <a:spcPct val="100000"/>
                        </a:lnSpc>
                        <a:spcBef>
                          <a:spcPts val="0"/>
                        </a:spcBef>
                        <a:spcAft>
                          <a:spcPts val="0"/>
                        </a:spcAft>
                        <a:buClrTx/>
                        <a:buSzTx/>
                        <a:buFontTx/>
                        <a:buNone/>
                        <a:tabLst/>
                        <a:defRPr/>
                      </a:pPr>
                      <a:r>
                        <a:rPr lang="es-PE" sz="1200" kern="1200" baseline="0" dirty="0" smtClean="0">
                          <a:solidFill>
                            <a:schemeClr val="dk1"/>
                          </a:solidFill>
                          <a:latin typeface="+mn-lt"/>
                          <a:ea typeface="+mn-ea"/>
                          <a:cs typeface="+mn-cs"/>
                        </a:rPr>
                        <a:t>PAR. 2.3.5</a:t>
                      </a:r>
                      <a:endParaRPr lang="es-ES" sz="1200" kern="1200" baseline="0" dirty="0" smtClean="0">
                        <a:solidFill>
                          <a:schemeClr val="dk1"/>
                        </a:solidFill>
                        <a:latin typeface="+mn-lt"/>
                        <a:ea typeface="+mn-ea"/>
                        <a:cs typeface="+mn-cs"/>
                      </a:endParaRPr>
                    </a:p>
                  </a:txBody>
                  <a:tcPr/>
                </a:tc>
                <a:tc>
                  <a:txBody>
                    <a:bodyPr/>
                    <a:lstStyle/>
                    <a:p>
                      <a:r>
                        <a:rPr lang="es-PE" sz="1200" baseline="0" dirty="0" smtClean="0"/>
                        <a:t>NAV. INDICATOR</a:t>
                      </a:r>
                    </a:p>
                    <a:p>
                      <a:endParaRPr lang="es-ES" sz="1200" dirty="0"/>
                    </a:p>
                  </a:txBody>
                  <a:tcPr/>
                </a:tc>
                <a:tc>
                  <a:txBody>
                    <a:bodyPr/>
                    <a:lstStyle/>
                    <a:p>
                      <a:r>
                        <a:rPr lang="es-PE" sz="1200" dirty="0" smtClean="0"/>
                        <a:t>CONTINUOUS</a:t>
                      </a:r>
                      <a:endParaRPr lang="es-ES" sz="1200" dirty="0"/>
                    </a:p>
                  </a:txBody>
                  <a:tcPr/>
                </a:tc>
                <a:tc>
                  <a:txBody>
                    <a:bodyPr/>
                    <a:lstStyle/>
                    <a:p>
                      <a:r>
                        <a:rPr lang="es-PE" sz="1200" dirty="0" smtClean="0"/>
                        <a:t>NONE</a:t>
                      </a:r>
                      <a:endParaRPr lang="es-ES" sz="1200" dirty="0"/>
                    </a:p>
                  </a:txBody>
                  <a:tcPr/>
                </a:tc>
                <a:tc>
                  <a:txBody>
                    <a:bodyPr/>
                    <a:lstStyle/>
                    <a:p>
                      <a:r>
                        <a:rPr lang="es-PE" sz="1200" dirty="0" smtClean="0"/>
                        <a:t>C  </a:t>
                      </a:r>
                      <a:r>
                        <a:rPr lang="es-ES" sz="1200" i="1" kern="1200" baseline="0" dirty="0" smtClean="0">
                          <a:solidFill>
                            <a:schemeClr val="dk1"/>
                          </a:solidFill>
                          <a:latin typeface="+mn-lt"/>
                          <a:ea typeface="+mn-ea"/>
                          <a:cs typeface="+mn-cs"/>
                        </a:rPr>
                        <a:t>COMMISSIONING</a:t>
                      </a:r>
                    </a:p>
                    <a:p>
                      <a:r>
                        <a:rPr lang="es-PE" sz="1200" dirty="0" smtClean="0"/>
                        <a:t>SP</a:t>
                      </a:r>
                      <a:r>
                        <a:rPr lang="es-PE" sz="1200" baseline="0" dirty="0" smtClean="0"/>
                        <a:t> </a:t>
                      </a:r>
                      <a:r>
                        <a:rPr lang="es-PE" sz="1200" i="1" baseline="0" dirty="0" smtClean="0"/>
                        <a:t>ESPECIAL</a:t>
                      </a:r>
                      <a:r>
                        <a:rPr lang="es-PE" sz="1200" baseline="0" dirty="0" smtClean="0"/>
                        <a:t> </a:t>
                      </a:r>
                      <a:endParaRPr lang="es-PE" sz="1200" dirty="0" smtClean="0"/>
                    </a:p>
                  </a:txBody>
                  <a:tcPr/>
                </a:tc>
              </a:tr>
              <a:tr h="801276">
                <a:tc>
                  <a:txBody>
                    <a:bodyPr/>
                    <a:lstStyle/>
                    <a:p>
                      <a:r>
                        <a:rPr lang="es-PE" sz="1200" dirty="0" smtClean="0"/>
                        <a:t>FLIGHT STATUS</a:t>
                      </a:r>
                      <a:endParaRPr lang="es-ES" sz="1200" dirty="0"/>
                    </a:p>
                  </a:txBody>
                  <a:tcPr/>
                </a:tc>
                <a:tc>
                  <a:txBody>
                    <a:bodyPr/>
                    <a:lstStyle/>
                    <a:p>
                      <a:r>
                        <a:rPr lang="es-PE" sz="1200" dirty="0" smtClean="0"/>
                        <a:t>NONE</a:t>
                      </a:r>
                      <a:endParaRPr lang="es-E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kern="1200" baseline="0" dirty="0" smtClean="0">
                          <a:solidFill>
                            <a:schemeClr val="dk1"/>
                          </a:solidFill>
                          <a:latin typeface="+mn-lt"/>
                          <a:ea typeface="+mn-ea"/>
                          <a:cs typeface="+mn-cs"/>
                        </a:rPr>
                        <a:t>SECTION 2 </a:t>
                      </a:r>
                    </a:p>
                    <a:p>
                      <a:pPr marL="0" marR="0" indent="0" algn="l" defTabSz="914400" rtl="0" eaLnBrk="1" fontAlgn="auto" latinLnBrk="0" hangingPunct="1">
                        <a:lnSpc>
                          <a:spcPct val="100000"/>
                        </a:lnSpc>
                        <a:spcBef>
                          <a:spcPts val="0"/>
                        </a:spcBef>
                        <a:spcAft>
                          <a:spcPts val="0"/>
                        </a:spcAft>
                        <a:buClrTx/>
                        <a:buSzTx/>
                        <a:buFontTx/>
                        <a:buNone/>
                        <a:tabLst/>
                        <a:defRPr/>
                      </a:pPr>
                      <a:r>
                        <a:rPr lang="es-PE" sz="1200" kern="1200" baseline="0" dirty="0" smtClean="0">
                          <a:solidFill>
                            <a:schemeClr val="dk1"/>
                          </a:solidFill>
                          <a:latin typeface="+mn-lt"/>
                          <a:ea typeface="+mn-ea"/>
                          <a:cs typeface="+mn-cs"/>
                        </a:rPr>
                        <a:t>PAR. 2.3.5</a:t>
                      </a:r>
                      <a:endParaRPr lang="es-ES" sz="1200" kern="1200" baseline="0" dirty="0" smtClean="0">
                        <a:solidFill>
                          <a:schemeClr val="dk1"/>
                        </a:solidFill>
                        <a:latin typeface="+mn-lt"/>
                        <a:ea typeface="+mn-ea"/>
                        <a:cs typeface="+mn-cs"/>
                      </a:endParaRPr>
                    </a:p>
                    <a:p>
                      <a:r>
                        <a:rPr lang="es-PE" sz="1200" baseline="0" dirty="0" smtClean="0"/>
                        <a:t>SECTION 5 5.3.20</a:t>
                      </a:r>
                      <a:endParaRPr lang="es-ES" sz="1200" dirty="0"/>
                    </a:p>
                  </a:txBody>
                  <a:tcPr/>
                </a:tc>
                <a:tc>
                  <a:txBody>
                    <a:bodyPr/>
                    <a:lstStyle/>
                    <a:p>
                      <a:endParaRPr lang="es-ES" sz="1200" dirty="0"/>
                    </a:p>
                  </a:txBody>
                  <a:tcPr/>
                </a:tc>
                <a:tc>
                  <a:txBody>
                    <a:bodyPr/>
                    <a:lstStyle/>
                    <a:p>
                      <a:r>
                        <a:rPr lang="es-PE" sz="1200" dirty="0" smtClean="0"/>
                        <a:t>APPROPRIATE</a:t>
                      </a:r>
                      <a:endParaRPr lang="es-ES" sz="1200" dirty="0"/>
                    </a:p>
                  </a:txBody>
                  <a:tcPr/>
                </a:tc>
                <a:tc>
                  <a:txBody>
                    <a:bodyPr/>
                    <a:lstStyle/>
                    <a:p>
                      <a:r>
                        <a:rPr lang="es-PE" sz="1200" dirty="0" smtClean="0"/>
                        <a:t>NONE</a:t>
                      </a:r>
                      <a:endParaRPr lang="es-ES" sz="1200" dirty="0"/>
                    </a:p>
                  </a:txBody>
                  <a:tcPr/>
                </a:tc>
                <a:tc>
                  <a:txBody>
                    <a:bodyPr/>
                    <a:lstStyle/>
                    <a:p>
                      <a:r>
                        <a:rPr lang="es-PE" sz="1200" dirty="0" smtClean="0"/>
                        <a:t>C  </a:t>
                      </a:r>
                      <a:r>
                        <a:rPr lang="es-ES" sz="1200" i="1" kern="1200" baseline="0" dirty="0" smtClean="0">
                          <a:solidFill>
                            <a:schemeClr val="dk1"/>
                          </a:solidFill>
                          <a:latin typeface="+mn-lt"/>
                          <a:ea typeface="+mn-ea"/>
                          <a:cs typeface="+mn-cs"/>
                        </a:rPr>
                        <a:t>COMMISSIONING</a:t>
                      </a:r>
                    </a:p>
                    <a:p>
                      <a:r>
                        <a:rPr lang="es-PE" sz="1200" dirty="0" smtClean="0"/>
                        <a:t>SP</a:t>
                      </a:r>
                      <a:r>
                        <a:rPr lang="es-PE" sz="1200" baseline="0" dirty="0" smtClean="0"/>
                        <a:t> </a:t>
                      </a:r>
                      <a:r>
                        <a:rPr lang="es-PE" sz="1200" i="1" baseline="0" dirty="0" smtClean="0"/>
                        <a:t>ESPECIAL</a:t>
                      </a:r>
                      <a:r>
                        <a:rPr lang="es-PE" sz="1200" baseline="0" dirty="0" smtClean="0"/>
                        <a:t> </a:t>
                      </a:r>
                      <a:endParaRPr lang="es-PE" sz="1200" dirty="0" smtClean="0"/>
                    </a:p>
                  </a:txBody>
                  <a:tcPr/>
                </a:tc>
              </a:tr>
            </a:tbl>
          </a:graphicData>
        </a:graphic>
      </p:graphicFrame>
      <p:sp>
        <p:nvSpPr>
          <p:cNvPr id="7" name="6 CuadroTexto"/>
          <p:cNvSpPr txBox="1"/>
          <p:nvPr/>
        </p:nvSpPr>
        <p:spPr>
          <a:xfrm>
            <a:off x="304800" y="1219200"/>
            <a:ext cx="8743266" cy="369332"/>
          </a:xfrm>
          <a:prstGeom prst="rect">
            <a:avLst/>
          </a:prstGeom>
          <a:noFill/>
        </p:spPr>
        <p:txBody>
          <a:bodyPr wrap="square" rtlCol="0">
            <a:spAutoFit/>
          </a:bodyPr>
          <a:lstStyle/>
          <a:p>
            <a:r>
              <a:rPr lang="es-PE" b="1" dirty="0" smtClean="0"/>
              <a:t>SUMMARY OF MINIMUM REQUIREMENTS FOR FLIGHT TESTING OF ABAS PROCEDURES</a:t>
            </a:r>
            <a:endParaRPr lang="es-ES" b="1" dirty="0"/>
          </a:p>
        </p:txBody>
      </p:sp>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13</a:t>
            </a:fld>
            <a:endParaRPr lang="en-US"/>
          </a:p>
        </p:txBody>
      </p:sp>
      <p:sp>
        <p:nvSpPr>
          <p:cNvPr id="3" name="2 Título"/>
          <p:cNvSpPr>
            <a:spLocks noGrp="1"/>
          </p:cNvSpPr>
          <p:nvPr>
            <p:ph type="title"/>
          </p:nvPr>
        </p:nvSpPr>
        <p:spPr/>
        <p:txBody>
          <a:bodyPr anchor="ctr"/>
          <a:lstStyle/>
          <a:p>
            <a:pPr algn="ctr"/>
            <a:r>
              <a:rPr lang="es-PE" sz="2800" b="1" dirty="0" smtClean="0"/>
              <a:t>TESTING OF SATELLITE-BASED RADIO NAVIGATION SYSTEMS</a:t>
            </a:r>
            <a:endParaRPr lang="es-ES" sz="2800" dirty="0"/>
          </a:p>
        </p:txBody>
      </p:sp>
      <p:graphicFrame>
        <p:nvGraphicFramePr>
          <p:cNvPr id="6" name="5 Marcador de contenido"/>
          <p:cNvGraphicFramePr>
            <a:graphicFrameLocks noGrp="1"/>
          </p:cNvGraphicFramePr>
          <p:nvPr>
            <p:ph idx="1"/>
            <p:extLst>
              <p:ext uri="{D42A27DB-BD31-4B8C-83A1-F6EECF244321}">
                <p14:modId xmlns:p14="http://schemas.microsoft.com/office/powerpoint/2010/main" val="2070037802"/>
              </p:ext>
            </p:extLst>
          </p:nvPr>
        </p:nvGraphicFramePr>
        <p:xfrm>
          <a:off x="1295400" y="2438400"/>
          <a:ext cx="6629400" cy="3200399"/>
        </p:xfrm>
        <a:graphic>
          <a:graphicData uri="http://schemas.openxmlformats.org/drawingml/2006/table">
            <a:tbl>
              <a:tblPr firstRow="1" bandRow="1">
                <a:tableStyleId>{00A15C55-8517-42AA-B614-E9B94910E393}</a:tableStyleId>
              </a:tblPr>
              <a:tblGrid>
                <a:gridCol w="2209800"/>
                <a:gridCol w="2209800"/>
                <a:gridCol w="2209800"/>
              </a:tblGrid>
              <a:tr h="554229">
                <a:tc>
                  <a:txBody>
                    <a:bodyPr/>
                    <a:lstStyle/>
                    <a:p>
                      <a:r>
                        <a:rPr lang="es-PE" sz="1400" dirty="0" smtClean="0"/>
                        <a:t>PARAMETER</a:t>
                      </a:r>
                      <a:endParaRPr lang="es-ES" sz="1400" dirty="0"/>
                    </a:p>
                  </a:txBody>
                  <a:tcPr/>
                </a:tc>
                <a:tc>
                  <a:txBody>
                    <a:bodyPr/>
                    <a:lstStyle/>
                    <a:p>
                      <a:r>
                        <a:rPr lang="es-PE" sz="1400" dirty="0" smtClean="0"/>
                        <a:t>ANNEX 10, VOLUME I, REFERENCE</a:t>
                      </a:r>
                      <a:endParaRPr lang="es-ES" sz="1400" dirty="0"/>
                    </a:p>
                  </a:txBody>
                  <a:tcPr/>
                </a:tc>
                <a:tc>
                  <a:txBody>
                    <a:bodyPr/>
                    <a:lstStyle/>
                    <a:p>
                      <a:r>
                        <a:rPr lang="es-PE" sz="1400" dirty="0" smtClean="0"/>
                        <a:t>TEST</a:t>
                      </a:r>
                      <a:endParaRPr lang="es-ES" sz="1400" dirty="0"/>
                    </a:p>
                  </a:txBody>
                  <a:tcPr/>
                </a:tc>
              </a:tr>
              <a:tr h="1271466">
                <a:tc>
                  <a:txBody>
                    <a:bodyPr/>
                    <a:lstStyle/>
                    <a:p>
                      <a:r>
                        <a:rPr lang="es-ES" sz="1800" kern="1200" baseline="0" dirty="0" smtClean="0">
                          <a:solidFill>
                            <a:schemeClr val="dk1"/>
                          </a:solidFill>
                          <a:latin typeface="+mn-lt"/>
                          <a:ea typeface="+mn-ea"/>
                          <a:cs typeface="+mn-cs"/>
                        </a:rPr>
                        <a:t>ACCURACY OF SURVEY DATA IN THE FAS</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800" kern="1200" baseline="0" dirty="0" smtClean="0">
                          <a:solidFill>
                            <a:schemeClr val="dk1"/>
                          </a:solidFill>
                          <a:latin typeface="+mn-lt"/>
                          <a:ea typeface="+mn-ea"/>
                          <a:cs typeface="+mn-cs"/>
                        </a:rPr>
                        <a:t>B 3.6.7.2.4.2 G</a:t>
                      </a:r>
                    </a:p>
                    <a:p>
                      <a:pPr algn="ctr"/>
                      <a:endParaRPr lang="es-ES" dirty="0"/>
                    </a:p>
                  </a:txBody>
                  <a:tcPr anchor="ctr"/>
                </a:tc>
                <a:tc>
                  <a:txBody>
                    <a:bodyPr/>
                    <a:lstStyle/>
                    <a:p>
                      <a:r>
                        <a:rPr lang="es-PE" dirty="0" smtClean="0"/>
                        <a:t>G</a:t>
                      </a:r>
                      <a:endParaRPr lang="es-ES" dirty="0"/>
                    </a:p>
                  </a:txBody>
                  <a:tcPr anchor="ctr"/>
                </a:tc>
              </a:tr>
              <a:tr h="97805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800" kern="1200" baseline="0" dirty="0" smtClean="0">
                          <a:solidFill>
                            <a:schemeClr val="dk1"/>
                          </a:solidFill>
                          <a:latin typeface="+mn-lt"/>
                          <a:ea typeface="+mn-ea"/>
                          <a:cs typeface="+mn-cs"/>
                        </a:rPr>
                        <a:t>PROCEDURE DESIGN</a:t>
                      </a:r>
                      <a:endParaRPr lang="es-ES" dirty="0" smtClean="0"/>
                    </a:p>
                    <a:p>
                      <a:endParaRPr lang="es-ES" dirty="0"/>
                    </a:p>
                  </a:txBody>
                  <a:tcPr anchor="ctr"/>
                </a:tc>
                <a:tc>
                  <a:txBody>
                    <a:bodyPr/>
                    <a:lstStyle/>
                    <a:p>
                      <a:endParaRPr lang="es-ES" dirty="0"/>
                    </a:p>
                  </a:txBody>
                  <a:tcPr anchor="ctr"/>
                </a:tc>
                <a:tc>
                  <a:txBody>
                    <a:bodyPr/>
                    <a:lstStyle/>
                    <a:p>
                      <a:r>
                        <a:rPr lang="es-PE" dirty="0" smtClean="0"/>
                        <a:t>F</a:t>
                      </a:r>
                      <a:endParaRPr lang="es-ES" dirty="0"/>
                    </a:p>
                  </a:txBody>
                  <a:tcPr anchor="ctr"/>
                </a:tc>
              </a:tr>
              <a:tr h="396653">
                <a:tc>
                  <a:txBody>
                    <a:bodyPr/>
                    <a:lstStyle/>
                    <a:p>
                      <a:r>
                        <a:rPr lang="es-PE" dirty="0" smtClean="0"/>
                        <a:t>INTERFERENCE</a:t>
                      </a:r>
                      <a:endParaRPr lang="es-ES" dirty="0"/>
                    </a:p>
                  </a:txBody>
                  <a:tcPr anchor="ctr"/>
                </a:tc>
                <a:tc>
                  <a:txBody>
                    <a:bodyPr/>
                    <a:lstStyle/>
                    <a:p>
                      <a:endParaRPr lang="es-ES" dirty="0"/>
                    </a:p>
                  </a:txBody>
                  <a:tcPr anchor="ctr"/>
                </a:tc>
                <a:tc>
                  <a:txBody>
                    <a:bodyPr/>
                    <a:lstStyle/>
                    <a:p>
                      <a:r>
                        <a:rPr lang="es-PE" dirty="0" smtClean="0"/>
                        <a:t>F</a:t>
                      </a:r>
                      <a:endParaRPr lang="es-ES" dirty="0"/>
                    </a:p>
                  </a:txBody>
                  <a:tcPr anchor="ctr"/>
                </a:tc>
              </a:tr>
            </a:tbl>
          </a:graphicData>
        </a:graphic>
      </p:graphicFrame>
      <p:sp>
        <p:nvSpPr>
          <p:cNvPr id="7" name="6 CuadroTexto"/>
          <p:cNvSpPr txBox="1"/>
          <p:nvPr/>
        </p:nvSpPr>
        <p:spPr>
          <a:xfrm>
            <a:off x="0" y="1447800"/>
            <a:ext cx="9144000" cy="369332"/>
          </a:xfrm>
          <a:prstGeom prst="rect">
            <a:avLst/>
          </a:prstGeom>
          <a:noFill/>
        </p:spPr>
        <p:txBody>
          <a:bodyPr wrap="square" rtlCol="0" anchor="ctr">
            <a:spAutoFit/>
          </a:bodyPr>
          <a:lstStyle/>
          <a:p>
            <a:pPr algn="ctr"/>
            <a:r>
              <a:rPr lang="es-ES" b="1" dirty="0" smtClean="0"/>
              <a:t>SUMMARY OF TESTING REQUIREMENTS — SBAS PROCEDURES</a:t>
            </a:r>
            <a:endParaRPr lang="es-ES" dirty="0"/>
          </a:p>
        </p:txBody>
      </p:sp>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14</a:t>
            </a:fld>
            <a:endParaRPr lang="en-US"/>
          </a:p>
        </p:txBody>
      </p:sp>
      <p:sp>
        <p:nvSpPr>
          <p:cNvPr id="3" name="2 Título"/>
          <p:cNvSpPr>
            <a:spLocks noGrp="1"/>
          </p:cNvSpPr>
          <p:nvPr>
            <p:ph type="title"/>
          </p:nvPr>
        </p:nvSpPr>
        <p:spPr/>
        <p:txBody>
          <a:bodyPr anchor="ctr"/>
          <a:lstStyle/>
          <a:p>
            <a:pPr algn="ctr"/>
            <a:r>
              <a:rPr lang="es-PE" sz="2800" b="1" dirty="0" smtClean="0"/>
              <a:t>TESTING OF SATELLITE-BASED RADIO NAVIGATION SYSTEMS</a:t>
            </a:r>
            <a:endParaRPr lang="es-ES" sz="2800" dirty="0"/>
          </a:p>
        </p:txBody>
      </p:sp>
      <p:graphicFrame>
        <p:nvGraphicFramePr>
          <p:cNvPr id="6" name="5 Marcador de contenido"/>
          <p:cNvGraphicFramePr>
            <a:graphicFrameLocks noGrp="1"/>
          </p:cNvGraphicFramePr>
          <p:nvPr>
            <p:ph idx="1"/>
            <p:extLst>
              <p:ext uri="{D42A27DB-BD31-4B8C-83A1-F6EECF244321}">
                <p14:modId xmlns:p14="http://schemas.microsoft.com/office/powerpoint/2010/main" val="2983614256"/>
              </p:ext>
            </p:extLst>
          </p:nvPr>
        </p:nvGraphicFramePr>
        <p:xfrm>
          <a:off x="381000" y="1600200"/>
          <a:ext cx="8229600" cy="4935891"/>
        </p:xfrm>
        <a:graphic>
          <a:graphicData uri="http://schemas.openxmlformats.org/drawingml/2006/table">
            <a:tbl>
              <a:tblPr firstRow="1" bandRow="1">
                <a:tableStyleId>{00A15C55-8517-42AA-B614-E9B94910E393}</a:tableStyleId>
              </a:tblPr>
              <a:tblGrid>
                <a:gridCol w="3124200"/>
                <a:gridCol w="2362200"/>
                <a:gridCol w="2743200"/>
              </a:tblGrid>
              <a:tr h="570081">
                <a:tc>
                  <a:txBody>
                    <a:bodyPr/>
                    <a:lstStyle/>
                    <a:p>
                      <a:pPr algn="ctr"/>
                      <a:r>
                        <a:rPr lang="es-PE" sz="1400" dirty="0" smtClean="0"/>
                        <a:t>PARAMETER</a:t>
                      </a:r>
                      <a:endParaRPr lang="es-ES" sz="1400" dirty="0"/>
                    </a:p>
                  </a:txBody>
                  <a:tcPr anchor="ctr"/>
                </a:tc>
                <a:tc>
                  <a:txBody>
                    <a:bodyPr/>
                    <a:lstStyle/>
                    <a:p>
                      <a:pPr algn="ctr"/>
                      <a:r>
                        <a:rPr lang="es-PE" sz="1400" dirty="0" smtClean="0"/>
                        <a:t>ANNEX 10, VOLUME I, REFERENCE</a:t>
                      </a:r>
                      <a:endParaRPr lang="es-ES" sz="1400" dirty="0"/>
                    </a:p>
                  </a:txBody>
                  <a:tcPr anchor="ctr"/>
                </a:tc>
                <a:tc>
                  <a:txBody>
                    <a:bodyPr/>
                    <a:lstStyle/>
                    <a:p>
                      <a:pPr algn="ctr"/>
                      <a:r>
                        <a:rPr lang="es-PE" sz="1400" dirty="0" smtClean="0"/>
                        <a:t>TEST</a:t>
                      </a:r>
                      <a:endParaRPr lang="es-ES" sz="1400" dirty="0"/>
                    </a:p>
                  </a:txBody>
                  <a:tcPr anchor="ctr"/>
                </a:tc>
              </a:tr>
              <a:tr h="506505">
                <a:tc>
                  <a:txBody>
                    <a:bodyPr/>
                    <a:lstStyle/>
                    <a:p>
                      <a:r>
                        <a:rPr lang="es-ES" sz="1400" b="1" kern="1200" baseline="0" dirty="0" smtClean="0">
                          <a:solidFill>
                            <a:schemeClr val="dk1"/>
                          </a:solidFill>
                          <a:latin typeface="+mn-lt"/>
                          <a:ea typeface="+mn-ea"/>
                          <a:cs typeface="+mn-cs"/>
                        </a:rPr>
                        <a:t>Position </a:t>
                      </a:r>
                      <a:r>
                        <a:rPr lang="es-ES" sz="1400" b="1" kern="1200" baseline="0" dirty="0" err="1" smtClean="0">
                          <a:solidFill>
                            <a:schemeClr val="dk1"/>
                          </a:solidFill>
                          <a:latin typeface="+mn-lt"/>
                          <a:ea typeface="+mn-ea"/>
                          <a:cs typeface="+mn-cs"/>
                        </a:rPr>
                        <a:t>accuracy</a:t>
                      </a:r>
                      <a:r>
                        <a:rPr lang="es-ES" sz="1400" b="1" kern="1200" baseline="0" dirty="0" smtClean="0">
                          <a:solidFill>
                            <a:schemeClr val="dk1"/>
                          </a:solidFill>
                          <a:latin typeface="+mn-lt"/>
                          <a:ea typeface="+mn-ea"/>
                          <a:cs typeface="+mn-cs"/>
                        </a:rPr>
                        <a:t> </a:t>
                      </a:r>
                      <a:r>
                        <a:rPr lang="es-ES" sz="1400" kern="1200" baseline="0" dirty="0" smtClean="0">
                          <a:solidFill>
                            <a:schemeClr val="dk1"/>
                          </a:solidFill>
                          <a:latin typeface="+mn-lt"/>
                          <a:ea typeface="+mn-ea"/>
                          <a:cs typeface="+mn-cs"/>
                        </a:rPr>
                        <a:t>(</a:t>
                      </a:r>
                      <a:r>
                        <a:rPr lang="es-ES" sz="1400" kern="1200" baseline="0" dirty="0" err="1" smtClean="0">
                          <a:solidFill>
                            <a:schemeClr val="dk1"/>
                          </a:solidFill>
                          <a:latin typeface="+mn-lt"/>
                          <a:ea typeface="+mn-ea"/>
                          <a:cs typeface="+mn-cs"/>
                        </a:rPr>
                        <a:t>functional</a:t>
                      </a:r>
                      <a:r>
                        <a:rPr lang="es-ES" sz="1400" kern="1200" baseline="0" dirty="0" smtClean="0">
                          <a:solidFill>
                            <a:schemeClr val="dk1"/>
                          </a:solidFill>
                          <a:latin typeface="+mn-lt"/>
                          <a:ea typeface="+mn-ea"/>
                          <a:cs typeface="+mn-cs"/>
                        </a:rPr>
                        <a:t> test)</a:t>
                      </a:r>
                    </a:p>
                  </a:txBody>
                  <a:tcPr anchor="ctr"/>
                </a:tc>
                <a:tc>
                  <a:txBody>
                    <a:bodyPr/>
                    <a:lstStyle/>
                    <a:p>
                      <a:r>
                        <a:rPr lang="es-ES" sz="1400" kern="1200" baseline="0" dirty="0" smtClean="0">
                          <a:solidFill>
                            <a:schemeClr val="dk1"/>
                          </a:solidFill>
                          <a:latin typeface="+mn-lt"/>
                          <a:ea typeface="+mn-ea"/>
                          <a:cs typeface="+mn-cs"/>
                        </a:rPr>
                        <a:t>3.7.2.4.1 and </a:t>
                      </a:r>
                      <a:r>
                        <a:rPr lang="es-ES" sz="1400" kern="1200" baseline="0" dirty="0" err="1" smtClean="0">
                          <a:solidFill>
                            <a:schemeClr val="dk1"/>
                          </a:solidFill>
                          <a:latin typeface="+mn-lt"/>
                          <a:ea typeface="+mn-ea"/>
                          <a:cs typeface="+mn-cs"/>
                        </a:rPr>
                        <a:t>Table</a:t>
                      </a:r>
                      <a:r>
                        <a:rPr lang="es-ES" sz="1400" kern="1200" baseline="0" dirty="0" smtClean="0">
                          <a:solidFill>
                            <a:schemeClr val="dk1"/>
                          </a:solidFill>
                          <a:latin typeface="+mn-lt"/>
                          <a:ea typeface="+mn-ea"/>
                          <a:cs typeface="+mn-cs"/>
                        </a:rPr>
                        <a:t> 3.7.2.4-1</a:t>
                      </a:r>
                      <a:endParaRPr lang="es-ES" sz="1400" dirty="0"/>
                    </a:p>
                  </a:txBody>
                  <a:tcPr anchor="ctr"/>
                </a:tc>
                <a:tc>
                  <a:txBody>
                    <a:bodyPr/>
                    <a:lstStyle/>
                    <a:p>
                      <a:r>
                        <a:rPr lang="es-ES" sz="1400" kern="1200" baseline="0" dirty="0" smtClean="0">
                          <a:solidFill>
                            <a:schemeClr val="dk1"/>
                          </a:solidFill>
                          <a:latin typeface="+mn-lt"/>
                          <a:ea typeface="+mn-ea"/>
                          <a:cs typeface="+mn-cs"/>
                        </a:rPr>
                        <a:t>F/G</a:t>
                      </a:r>
                      <a:endParaRPr lang="es-ES" sz="1400" dirty="0"/>
                    </a:p>
                  </a:txBody>
                  <a:tcPr anchor="ctr"/>
                </a:tc>
              </a:tr>
              <a:tr h="506505">
                <a:tc>
                  <a:txBody>
                    <a:bodyPr/>
                    <a:lstStyle/>
                    <a:p>
                      <a:r>
                        <a:rPr lang="es-ES" sz="1400" kern="1200" baseline="0" dirty="0" err="1" smtClean="0">
                          <a:solidFill>
                            <a:schemeClr val="dk1"/>
                          </a:solidFill>
                          <a:latin typeface="+mn-lt"/>
                          <a:ea typeface="+mn-ea"/>
                          <a:cs typeface="+mn-cs"/>
                        </a:rPr>
                        <a:t>Pseudo-range</a:t>
                      </a:r>
                      <a:r>
                        <a:rPr lang="es-ES" sz="1400" kern="1200" baseline="0" dirty="0" smtClean="0">
                          <a:solidFill>
                            <a:schemeClr val="dk1"/>
                          </a:solidFill>
                          <a:latin typeface="+mn-lt"/>
                          <a:ea typeface="+mn-ea"/>
                          <a:cs typeface="+mn-cs"/>
                        </a:rPr>
                        <a:t> control </a:t>
                      </a:r>
                      <a:r>
                        <a:rPr lang="es-ES" sz="1400" kern="1200" baseline="0" dirty="0" err="1" smtClean="0">
                          <a:solidFill>
                            <a:schemeClr val="dk1"/>
                          </a:solidFill>
                          <a:latin typeface="+mn-lt"/>
                          <a:ea typeface="+mn-ea"/>
                          <a:cs typeface="+mn-cs"/>
                        </a:rPr>
                        <a:t>accuracy</a:t>
                      </a:r>
                      <a:endParaRPr lang="es-ES" sz="1400" kern="1200" baseline="0" dirty="0" smtClean="0">
                        <a:solidFill>
                          <a:schemeClr val="dk1"/>
                        </a:solidFill>
                        <a:latin typeface="+mn-lt"/>
                        <a:ea typeface="+mn-ea"/>
                        <a:cs typeface="+mn-cs"/>
                      </a:endParaRPr>
                    </a:p>
                  </a:txBody>
                  <a:tcPr anchor="ctr"/>
                </a:tc>
                <a:tc>
                  <a:txBody>
                    <a:bodyPr/>
                    <a:lstStyle/>
                    <a:p>
                      <a:r>
                        <a:rPr lang="es-ES" sz="1400" kern="1200" baseline="0" dirty="0" smtClean="0">
                          <a:solidFill>
                            <a:schemeClr val="dk1"/>
                          </a:solidFill>
                          <a:latin typeface="+mn-lt"/>
                          <a:ea typeface="+mn-ea"/>
                          <a:cs typeface="+mn-cs"/>
                        </a:rPr>
                        <a:t>App. B 3.6.7.1.1</a:t>
                      </a:r>
                      <a:endParaRPr lang="es-ES" sz="1400" dirty="0"/>
                    </a:p>
                  </a:txBody>
                  <a:tcPr anchor="ctr"/>
                </a:tc>
                <a:tc>
                  <a:txBody>
                    <a:bodyPr/>
                    <a:lstStyle/>
                    <a:p>
                      <a:r>
                        <a:rPr lang="es-ES" sz="1400" kern="1200" baseline="0" dirty="0" smtClean="0">
                          <a:solidFill>
                            <a:schemeClr val="dk1"/>
                          </a:solidFill>
                          <a:latin typeface="+mn-lt"/>
                          <a:ea typeface="+mn-ea"/>
                          <a:cs typeface="+mn-cs"/>
                        </a:rPr>
                        <a:t>G</a:t>
                      </a:r>
                      <a:endParaRPr lang="es-ES" sz="1400" dirty="0"/>
                    </a:p>
                  </a:txBody>
                  <a:tcPr anchor="ctr"/>
                </a:tc>
              </a:tr>
              <a:tr h="506505">
                <a:tc>
                  <a:txBody>
                    <a:bodyPr/>
                    <a:lstStyle/>
                    <a:p>
                      <a:r>
                        <a:rPr lang="es-ES" sz="1400" b="1" kern="1200" baseline="0" dirty="0" err="1" smtClean="0">
                          <a:solidFill>
                            <a:schemeClr val="dk1"/>
                          </a:solidFill>
                          <a:latin typeface="+mn-lt"/>
                          <a:ea typeface="+mn-ea"/>
                          <a:cs typeface="+mn-cs"/>
                        </a:rPr>
                        <a:t>Continuity</a:t>
                      </a:r>
                      <a:r>
                        <a:rPr lang="es-ES" sz="1400" b="1" kern="1200" baseline="0" dirty="0" smtClean="0">
                          <a:solidFill>
                            <a:schemeClr val="dk1"/>
                          </a:solidFill>
                          <a:latin typeface="+mn-lt"/>
                          <a:ea typeface="+mn-ea"/>
                          <a:cs typeface="+mn-cs"/>
                        </a:rPr>
                        <a:t> </a:t>
                      </a:r>
                      <a:r>
                        <a:rPr lang="es-ES" sz="1400" kern="1200" baseline="0" dirty="0" smtClean="0">
                          <a:solidFill>
                            <a:schemeClr val="dk1"/>
                          </a:solidFill>
                          <a:latin typeface="+mn-lt"/>
                          <a:ea typeface="+mn-ea"/>
                          <a:cs typeface="+mn-cs"/>
                        </a:rPr>
                        <a:t>(GBAS </a:t>
                      </a:r>
                      <a:r>
                        <a:rPr lang="es-ES" sz="1400" kern="1200" baseline="0" dirty="0" err="1" smtClean="0">
                          <a:solidFill>
                            <a:schemeClr val="dk1"/>
                          </a:solidFill>
                          <a:latin typeface="+mn-lt"/>
                          <a:ea typeface="+mn-ea"/>
                          <a:cs typeface="+mn-cs"/>
                        </a:rPr>
                        <a:t>ground</a:t>
                      </a:r>
                      <a:r>
                        <a:rPr lang="es-ES" sz="1400" kern="1200" baseline="0" dirty="0" smtClean="0">
                          <a:solidFill>
                            <a:schemeClr val="dk1"/>
                          </a:solidFill>
                          <a:latin typeface="+mn-lt"/>
                          <a:ea typeface="+mn-ea"/>
                          <a:cs typeface="+mn-cs"/>
                        </a:rPr>
                        <a:t> </a:t>
                      </a:r>
                      <a:r>
                        <a:rPr lang="es-ES" sz="1400" kern="1200" baseline="0" dirty="0" err="1" smtClean="0">
                          <a:solidFill>
                            <a:schemeClr val="dk1"/>
                          </a:solidFill>
                          <a:latin typeface="+mn-lt"/>
                          <a:ea typeface="+mn-ea"/>
                          <a:cs typeface="+mn-cs"/>
                        </a:rPr>
                        <a:t>system</a:t>
                      </a:r>
                      <a:r>
                        <a:rPr lang="es-ES" sz="1400" kern="1200" baseline="0" dirty="0" smtClean="0">
                          <a:solidFill>
                            <a:schemeClr val="dk1"/>
                          </a:solidFill>
                          <a:latin typeface="+mn-lt"/>
                          <a:ea typeface="+mn-ea"/>
                          <a:cs typeface="+mn-cs"/>
                        </a:rPr>
                        <a:t>)</a:t>
                      </a:r>
                    </a:p>
                  </a:txBody>
                  <a:tcPr anchor="ctr"/>
                </a:tc>
                <a:tc>
                  <a:txBody>
                    <a:bodyPr/>
                    <a:lstStyle/>
                    <a:p>
                      <a:r>
                        <a:rPr lang="es-ES" sz="1400" kern="1200" baseline="0" dirty="0" smtClean="0">
                          <a:solidFill>
                            <a:schemeClr val="dk1"/>
                          </a:solidFill>
                          <a:latin typeface="+mn-lt"/>
                          <a:ea typeface="+mn-ea"/>
                          <a:cs typeface="+mn-cs"/>
                        </a:rPr>
                        <a:t>App. B 3.6.7.1.3</a:t>
                      </a:r>
                      <a:endParaRPr lang="es-ES" sz="1400"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400" kern="1200" baseline="0" dirty="0" smtClean="0">
                          <a:solidFill>
                            <a:schemeClr val="dk1"/>
                          </a:solidFill>
                          <a:latin typeface="+mn-lt"/>
                          <a:ea typeface="+mn-ea"/>
                          <a:cs typeface="+mn-cs"/>
                        </a:rPr>
                        <a:t>G</a:t>
                      </a:r>
                      <a:endParaRPr lang="es-ES" sz="1400" dirty="0" smtClean="0"/>
                    </a:p>
                    <a:p>
                      <a:endParaRPr lang="es-ES" sz="1400" dirty="0"/>
                    </a:p>
                  </a:txBody>
                  <a:tcPr anchor="ctr"/>
                </a:tc>
              </a:tr>
              <a:tr h="1774195">
                <a:tc>
                  <a:txBody>
                    <a:bodyPr/>
                    <a:lstStyle/>
                    <a:p>
                      <a:r>
                        <a:rPr lang="es-ES" sz="1400" b="1" kern="1200" baseline="0" dirty="0" err="1" smtClean="0">
                          <a:solidFill>
                            <a:schemeClr val="dk1"/>
                          </a:solidFill>
                          <a:latin typeface="+mn-lt"/>
                          <a:ea typeface="+mn-ea"/>
                          <a:cs typeface="+mn-cs"/>
                        </a:rPr>
                        <a:t>Integrity</a:t>
                      </a:r>
                      <a:r>
                        <a:rPr lang="es-ES" sz="1400" b="1" kern="1200" baseline="0" dirty="0" smtClean="0">
                          <a:solidFill>
                            <a:schemeClr val="dk1"/>
                          </a:solidFill>
                          <a:latin typeface="+mn-lt"/>
                          <a:ea typeface="+mn-ea"/>
                          <a:cs typeface="+mn-cs"/>
                        </a:rPr>
                        <a:t> of </a:t>
                      </a:r>
                      <a:r>
                        <a:rPr lang="es-ES" sz="1400" b="1" kern="1200" baseline="0" dirty="0" err="1" smtClean="0">
                          <a:solidFill>
                            <a:schemeClr val="dk1"/>
                          </a:solidFill>
                          <a:latin typeface="+mn-lt"/>
                          <a:ea typeface="+mn-ea"/>
                          <a:cs typeface="+mn-cs"/>
                        </a:rPr>
                        <a:t>the</a:t>
                      </a:r>
                      <a:r>
                        <a:rPr lang="es-ES" sz="1400" b="1" kern="1200" baseline="0" dirty="0" smtClean="0">
                          <a:solidFill>
                            <a:schemeClr val="dk1"/>
                          </a:solidFill>
                          <a:latin typeface="+mn-lt"/>
                          <a:ea typeface="+mn-ea"/>
                          <a:cs typeface="+mn-cs"/>
                        </a:rPr>
                        <a:t> </a:t>
                      </a:r>
                      <a:r>
                        <a:rPr lang="es-ES" sz="1400" b="1" kern="1200" baseline="0" dirty="0" err="1" smtClean="0">
                          <a:solidFill>
                            <a:schemeClr val="dk1"/>
                          </a:solidFill>
                          <a:latin typeface="+mn-lt"/>
                          <a:ea typeface="+mn-ea"/>
                          <a:cs typeface="+mn-cs"/>
                        </a:rPr>
                        <a:t>broadcasting</a:t>
                      </a:r>
                      <a:r>
                        <a:rPr lang="es-ES" sz="1400" b="1" kern="1200" baseline="0" dirty="0" smtClean="0">
                          <a:solidFill>
                            <a:schemeClr val="dk1"/>
                          </a:solidFill>
                          <a:latin typeface="+mn-lt"/>
                          <a:ea typeface="+mn-ea"/>
                          <a:cs typeface="+mn-cs"/>
                        </a:rPr>
                        <a:t> </a:t>
                      </a:r>
                      <a:r>
                        <a:rPr lang="es-ES" sz="1400" b="1" kern="1200" baseline="0" dirty="0" err="1" smtClean="0">
                          <a:solidFill>
                            <a:schemeClr val="dk1"/>
                          </a:solidFill>
                          <a:latin typeface="+mn-lt"/>
                          <a:ea typeface="+mn-ea"/>
                          <a:cs typeface="+mn-cs"/>
                        </a:rPr>
                        <a:t>signal</a:t>
                      </a:r>
                      <a:r>
                        <a:rPr lang="es-ES" sz="1400" b="1" kern="1200" baseline="0" dirty="0" smtClean="0">
                          <a:solidFill>
                            <a:schemeClr val="dk1"/>
                          </a:solidFill>
                          <a:latin typeface="+mn-lt"/>
                          <a:ea typeface="+mn-ea"/>
                          <a:cs typeface="+mn-cs"/>
                        </a:rPr>
                        <a:t> in </a:t>
                      </a:r>
                      <a:r>
                        <a:rPr lang="es-ES" sz="1400" b="1" kern="1200" baseline="0" dirty="0" err="1" smtClean="0">
                          <a:solidFill>
                            <a:schemeClr val="dk1"/>
                          </a:solidFill>
                          <a:latin typeface="+mn-lt"/>
                          <a:ea typeface="+mn-ea"/>
                          <a:cs typeface="+mn-cs"/>
                        </a:rPr>
                        <a:t>space</a:t>
                      </a:r>
                      <a:r>
                        <a:rPr lang="es-ES" sz="1400" b="1" kern="1200" baseline="0" dirty="0" smtClean="0">
                          <a:solidFill>
                            <a:schemeClr val="dk1"/>
                          </a:solidFill>
                          <a:latin typeface="+mn-lt"/>
                          <a:ea typeface="+mn-ea"/>
                          <a:cs typeface="+mn-cs"/>
                        </a:rPr>
                        <a:t> </a:t>
                      </a:r>
                    </a:p>
                    <a:p>
                      <a:r>
                        <a:rPr lang="es-ES" sz="1400" kern="1200" baseline="0" dirty="0" err="1" smtClean="0">
                          <a:solidFill>
                            <a:schemeClr val="dk1"/>
                          </a:solidFill>
                          <a:latin typeface="+mn-lt"/>
                          <a:ea typeface="+mn-ea"/>
                          <a:cs typeface="+mn-cs"/>
                        </a:rPr>
                        <a:t>Uncertainty</a:t>
                      </a:r>
                      <a:r>
                        <a:rPr lang="es-ES" sz="1400" kern="1200" baseline="0" dirty="0" smtClean="0">
                          <a:solidFill>
                            <a:schemeClr val="dk1"/>
                          </a:solidFill>
                          <a:latin typeface="+mn-lt"/>
                          <a:ea typeface="+mn-ea"/>
                          <a:cs typeface="+mn-cs"/>
                        </a:rPr>
                        <a:t> of </a:t>
                      </a:r>
                      <a:r>
                        <a:rPr lang="es-ES" sz="1400" kern="1200" baseline="0" dirty="0" err="1" smtClean="0">
                          <a:solidFill>
                            <a:schemeClr val="dk1"/>
                          </a:solidFill>
                          <a:latin typeface="+mn-lt"/>
                          <a:ea typeface="+mn-ea"/>
                          <a:cs typeface="+mn-cs"/>
                        </a:rPr>
                        <a:t>pseudo-range</a:t>
                      </a:r>
                      <a:r>
                        <a:rPr lang="es-ES" sz="1400" kern="1200" baseline="0" dirty="0" smtClean="0">
                          <a:solidFill>
                            <a:schemeClr val="dk1"/>
                          </a:solidFill>
                          <a:latin typeface="+mn-lt"/>
                          <a:ea typeface="+mn-ea"/>
                          <a:cs typeface="+mn-cs"/>
                        </a:rPr>
                        <a:t> </a:t>
                      </a:r>
                      <a:r>
                        <a:rPr lang="es-ES" sz="1400" kern="1200" baseline="0" dirty="0" err="1" smtClean="0">
                          <a:solidFill>
                            <a:schemeClr val="dk1"/>
                          </a:solidFill>
                          <a:latin typeface="+mn-lt"/>
                          <a:ea typeface="+mn-ea"/>
                          <a:cs typeface="+mn-cs"/>
                        </a:rPr>
                        <a:t>on</a:t>
                      </a:r>
                      <a:r>
                        <a:rPr lang="es-ES" sz="1400" kern="1200" baseline="0" dirty="0" smtClean="0">
                          <a:solidFill>
                            <a:schemeClr val="dk1"/>
                          </a:solidFill>
                          <a:latin typeface="+mn-lt"/>
                          <a:ea typeface="+mn-ea"/>
                          <a:cs typeface="+mn-cs"/>
                        </a:rPr>
                        <a:t> </a:t>
                      </a:r>
                      <a:r>
                        <a:rPr lang="es-ES" sz="1400" kern="1200" baseline="0" dirty="0" err="1" smtClean="0">
                          <a:solidFill>
                            <a:schemeClr val="dk1"/>
                          </a:solidFill>
                          <a:latin typeface="+mn-lt"/>
                          <a:ea typeface="+mn-ea"/>
                          <a:cs typeface="+mn-cs"/>
                        </a:rPr>
                        <a:t>the</a:t>
                      </a:r>
                      <a:r>
                        <a:rPr lang="es-ES" sz="1400" kern="1200" baseline="0" dirty="0" smtClean="0">
                          <a:solidFill>
                            <a:schemeClr val="dk1"/>
                          </a:solidFill>
                          <a:latin typeface="+mn-lt"/>
                          <a:ea typeface="+mn-ea"/>
                          <a:cs typeface="+mn-cs"/>
                        </a:rPr>
                        <a:t> </a:t>
                      </a:r>
                      <a:r>
                        <a:rPr lang="es-ES" sz="1400" kern="1200" baseline="0" dirty="0" err="1" smtClean="0">
                          <a:solidFill>
                            <a:schemeClr val="dk1"/>
                          </a:solidFill>
                          <a:latin typeface="+mn-lt"/>
                          <a:ea typeface="+mn-ea"/>
                          <a:cs typeface="+mn-cs"/>
                        </a:rPr>
                        <a:t>ground</a:t>
                      </a:r>
                      <a:endParaRPr lang="es-ES" sz="1400" kern="1200" baseline="0" dirty="0" smtClean="0">
                        <a:solidFill>
                          <a:schemeClr val="dk1"/>
                        </a:solidFill>
                        <a:latin typeface="+mn-lt"/>
                        <a:ea typeface="+mn-ea"/>
                        <a:cs typeface="+mn-cs"/>
                      </a:endParaRPr>
                    </a:p>
                    <a:p>
                      <a:pPr marL="177800" indent="0"/>
                      <a:r>
                        <a:rPr lang="es-ES" sz="1400" kern="1200" baseline="0" dirty="0" err="1" smtClean="0">
                          <a:solidFill>
                            <a:schemeClr val="dk1"/>
                          </a:solidFill>
                          <a:latin typeface="+mn-lt"/>
                          <a:ea typeface="+mn-ea"/>
                          <a:cs typeface="+mn-cs"/>
                        </a:rPr>
                        <a:t>Tropospheric</a:t>
                      </a:r>
                      <a:r>
                        <a:rPr lang="es-ES" sz="1400" kern="1200" baseline="0" dirty="0" smtClean="0">
                          <a:solidFill>
                            <a:schemeClr val="dk1"/>
                          </a:solidFill>
                          <a:latin typeface="+mn-lt"/>
                          <a:ea typeface="+mn-ea"/>
                          <a:cs typeface="+mn-cs"/>
                        </a:rPr>
                        <a:t> </a:t>
                      </a:r>
                      <a:r>
                        <a:rPr lang="es-ES" sz="1400" kern="1200" baseline="0" dirty="0" err="1" smtClean="0">
                          <a:solidFill>
                            <a:schemeClr val="dk1"/>
                          </a:solidFill>
                          <a:latin typeface="+mn-lt"/>
                          <a:ea typeface="+mn-ea"/>
                          <a:cs typeface="+mn-cs"/>
                        </a:rPr>
                        <a:t>delay</a:t>
                      </a:r>
                      <a:r>
                        <a:rPr lang="es-ES" sz="1400" kern="1200" baseline="0" dirty="0" smtClean="0">
                          <a:solidFill>
                            <a:schemeClr val="dk1"/>
                          </a:solidFill>
                          <a:latin typeface="+mn-lt"/>
                          <a:ea typeface="+mn-ea"/>
                          <a:cs typeface="+mn-cs"/>
                        </a:rPr>
                        <a:t> and residual </a:t>
                      </a:r>
                      <a:r>
                        <a:rPr lang="es-ES" sz="1400" kern="1200" baseline="0" dirty="0" err="1" smtClean="0">
                          <a:solidFill>
                            <a:schemeClr val="dk1"/>
                          </a:solidFill>
                          <a:latin typeface="+mn-lt"/>
                          <a:ea typeface="+mn-ea"/>
                          <a:cs typeface="+mn-cs"/>
                        </a:rPr>
                        <a:t>tropospheric</a:t>
                      </a:r>
                      <a:r>
                        <a:rPr lang="es-ES" sz="1400" kern="1200" baseline="0" dirty="0" smtClean="0">
                          <a:solidFill>
                            <a:schemeClr val="dk1"/>
                          </a:solidFill>
                          <a:latin typeface="+mn-lt"/>
                          <a:ea typeface="+mn-ea"/>
                          <a:cs typeface="+mn-cs"/>
                        </a:rPr>
                        <a:t> </a:t>
                      </a:r>
                      <a:r>
                        <a:rPr lang="es-ES" sz="1400" kern="1200" baseline="0" dirty="0" err="1" smtClean="0">
                          <a:solidFill>
                            <a:schemeClr val="dk1"/>
                          </a:solidFill>
                          <a:latin typeface="+mn-lt"/>
                          <a:ea typeface="+mn-ea"/>
                          <a:cs typeface="+mn-cs"/>
                        </a:rPr>
                        <a:t>uncertainty</a:t>
                      </a:r>
                      <a:endParaRPr lang="es-ES" sz="1400" kern="1200" baseline="0" dirty="0" smtClean="0">
                        <a:solidFill>
                          <a:schemeClr val="dk1"/>
                        </a:solidFill>
                        <a:latin typeface="+mn-lt"/>
                        <a:ea typeface="+mn-ea"/>
                        <a:cs typeface="+mn-cs"/>
                      </a:endParaRPr>
                    </a:p>
                    <a:p>
                      <a:r>
                        <a:rPr lang="es-ES" sz="1400" kern="1200" baseline="0" dirty="0" smtClean="0">
                          <a:solidFill>
                            <a:schemeClr val="dk1"/>
                          </a:solidFill>
                          <a:latin typeface="+mn-lt"/>
                          <a:ea typeface="+mn-ea"/>
                          <a:cs typeface="+mn-cs"/>
                        </a:rPr>
                        <a:t>      GCID </a:t>
                      </a:r>
                      <a:r>
                        <a:rPr lang="es-ES" sz="1400" kern="1200" baseline="0" dirty="0" err="1" smtClean="0">
                          <a:solidFill>
                            <a:schemeClr val="dk1"/>
                          </a:solidFill>
                          <a:latin typeface="+mn-lt"/>
                          <a:ea typeface="+mn-ea"/>
                          <a:cs typeface="+mn-cs"/>
                        </a:rPr>
                        <a:t>indication</a:t>
                      </a:r>
                      <a:r>
                        <a:rPr lang="es-ES" sz="1400" kern="1200" baseline="0" dirty="0" smtClean="0">
                          <a:solidFill>
                            <a:schemeClr val="dk1"/>
                          </a:solidFill>
                          <a:latin typeface="+mn-lt"/>
                          <a:ea typeface="+mn-ea"/>
                          <a:cs typeface="+mn-cs"/>
                        </a:rPr>
                        <a:t> </a:t>
                      </a:r>
                      <a:r>
                        <a:rPr lang="es-ES" sz="1400" kern="1200" baseline="0" dirty="0" err="1" smtClean="0">
                          <a:solidFill>
                            <a:schemeClr val="dk1"/>
                          </a:solidFill>
                          <a:latin typeface="+mn-lt"/>
                          <a:ea typeface="+mn-ea"/>
                          <a:cs typeface="+mn-cs"/>
                        </a:rPr>
                        <a:t>uncertainty</a:t>
                      </a:r>
                      <a:endParaRPr lang="es-ES" sz="1400" kern="1200" baseline="0" dirty="0" smtClean="0">
                        <a:solidFill>
                          <a:schemeClr val="dk1"/>
                        </a:solidFill>
                        <a:latin typeface="+mn-lt"/>
                        <a:ea typeface="+mn-ea"/>
                        <a:cs typeface="+mn-cs"/>
                      </a:endParaRPr>
                    </a:p>
                    <a:p>
                      <a:r>
                        <a:rPr lang="es-ES" sz="1400" kern="1200" baseline="0" dirty="0" smtClean="0">
                          <a:solidFill>
                            <a:schemeClr val="dk1"/>
                          </a:solidFill>
                          <a:latin typeface="+mn-lt"/>
                          <a:ea typeface="+mn-ea"/>
                          <a:cs typeface="+mn-cs"/>
                        </a:rPr>
                        <a:t>      Residual </a:t>
                      </a:r>
                      <a:r>
                        <a:rPr lang="es-ES" sz="1400" kern="1200" baseline="0" dirty="0" err="1" smtClean="0">
                          <a:solidFill>
                            <a:schemeClr val="dk1"/>
                          </a:solidFill>
                          <a:latin typeface="+mn-lt"/>
                          <a:ea typeface="+mn-ea"/>
                          <a:cs typeface="+mn-cs"/>
                        </a:rPr>
                        <a:t>ionospheric</a:t>
                      </a:r>
                      <a:r>
                        <a:rPr lang="es-ES" sz="1400" kern="1200" baseline="0" dirty="0" smtClean="0">
                          <a:solidFill>
                            <a:schemeClr val="dk1"/>
                          </a:solidFill>
                          <a:latin typeface="+mn-lt"/>
                          <a:ea typeface="+mn-ea"/>
                          <a:cs typeface="+mn-cs"/>
                        </a:rPr>
                        <a:t> </a:t>
                      </a:r>
                      <a:r>
                        <a:rPr lang="es-ES" sz="1400" kern="1200" baseline="0" dirty="0" err="1" smtClean="0">
                          <a:solidFill>
                            <a:schemeClr val="dk1"/>
                          </a:solidFill>
                          <a:latin typeface="+mn-lt"/>
                          <a:ea typeface="+mn-ea"/>
                          <a:cs typeface="+mn-cs"/>
                        </a:rPr>
                        <a:t>uncertainty</a:t>
                      </a:r>
                      <a:endParaRPr lang="es-ES" sz="1400" kern="1200" baseline="0" dirty="0" smtClean="0">
                        <a:solidFill>
                          <a:schemeClr val="dk1"/>
                        </a:solidFill>
                        <a:latin typeface="+mn-lt"/>
                        <a:ea typeface="+mn-ea"/>
                        <a:cs typeface="+mn-cs"/>
                      </a:endParaRPr>
                    </a:p>
                  </a:txBody>
                  <a:tcPr anchor="ctr"/>
                </a:tc>
                <a:tc>
                  <a:txBody>
                    <a:bodyPr/>
                    <a:lstStyle/>
                    <a:p>
                      <a:endParaRPr lang="es-ES" sz="1400" kern="1200" baseline="0" dirty="0" smtClean="0">
                        <a:solidFill>
                          <a:schemeClr val="dk1"/>
                        </a:solidFill>
                        <a:latin typeface="+mn-lt"/>
                        <a:ea typeface="+mn-ea"/>
                        <a:cs typeface="+mn-cs"/>
                      </a:endParaRPr>
                    </a:p>
                    <a:p>
                      <a:endParaRPr lang="es-ES" sz="1400" kern="1200" baseline="0" dirty="0" smtClean="0">
                        <a:solidFill>
                          <a:schemeClr val="dk1"/>
                        </a:solidFill>
                        <a:latin typeface="+mn-lt"/>
                        <a:ea typeface="+mn-ea"/>
                        <a:cs typeface="+mn-cs"/>
                      </a:endParaRPr>
                    </a:p>
                    <a:p>
                      <a:r>
                        <a:rPr lang="es-ES" sz="1400" kern="1200" baseline="0" dirty="0" smtClean="0">
                          <a:solidFill>
                            <a:schemeClr val="dk1"/>
                          </a:solidFill>
                          <a:latin typeface="+mn-lt"/>
                          <a:ea typeface="+mn-ea"/>
                          <a:cs typeface="+mn-cs"/>
                        </a:rPr>
                        <a:t>App. B 3.6.7.2.2.4</a:t>
                      </a:r>
                    </a:p>
                    <a:p>
                      <a:endParaRPr lang="es-ES" sz="1400" kern="1200" baseline="0" dirty="0" smtClean="0">
                        <a:solidFill>
                          <a:schemeClr val="dk1"/>
                        </a:solidFill>
                        <a:latin typeface="+mn-lt"/>
                        <a:ea typeface="+mn-ea"/>
                        <a:cs typeface="+mn-cs"/>
                      </a:endParaRPr>
                    </a:p>
                    <a:p>
                      <a:r>
                        <a:rPr lang="es-ES" sz="1400" kern="1200" baseline="0" dirty="0" smtClean="0">
                          <a:solidFill>
                            <a:schemeClr val="dk1"/>
                          </a:solidFill>
                          <a:latin typeface="+mn-lt"/>
                          <a:ea typeface="+mn-ea"/>
                          <a:cs typeface="+mn-cs"/>
                        </a:rPr>
                        <a:t>App. B 3.6.7.2.3.1</a:t>
                      </a:r>
                    </a:p>
                    <a:p>
                      <a:endParaRPr lang="es-ES" sz="1400" kern="1200" baseline="0" dirty="0" smtClean="0">
                        <a:solidFill>
                          <a:schemeClr val="dk1"/>
                        </a:solidFill>
                        <a:latin typeface="+mn-lt"/>
                        <a:ea typeface="+mn-ea"/>
                        <a:cs typeface="+mn-cs"/>
                      </a:endParaRPr>
                    </a:p>
                    <a:p>
                      <a:r>
                        <a:rPr lang="es-ES" sz="1400" kern="1200" baseline="0" dirty="0" smtClean="0">
                          <a:solidFill>
                            <a:schemeClr val="dk1"/>
                          </a:solidFill>
                          <a:latin typeface="+mn-lt"/>
                          <a:ea typeface="+mn-ea"/>
                          <a:cs typeface="+mn-cs"/>
                        </a:rPr>
                        <a:t>App. B 3.6.7.2.3.2</a:t>
                      </a:r>
                    </a:p>
                    <a:p>
                      <a:r>
                        <a:rPr lang="es-ES" sz="1400" kern="1200" baseline="0" dirty="0" smtClean="0">
                          <a:solidFill>
                            <a:schemeClr val="dk1"/>
                          </a:solidFill>
                          <a:latin typeface="+mn-lt"/>
                          <a:ea typeface="+mn-ea"/>
                          <a:cs typeface="+mn-cs"/>
                        </a:rPr>
                        <a:t>App. B 3.6.7.2.3.5</a:t>
                      </a:r>
                    </a:p>
                  </a:txBody>
                  <a:tcPr anchor="ctr"/>
                </a:tc>
                <a:tc>
                  <a:txBody>
                    <a:bodyPr/>
                    <a:lstStyle/>
                    <a:p>
                      <a:endParaRPr lang="es-ES" sz="1400" kern="1200" baseline="0" dirty="0" smtClean="0">
                        <a:solidFill>
                          <a:schemeClr val="dk1"/>
                        </a:solidFill>
                        <a:latin typeface="+mn-lt"/>
                        <a:ea typeface="+mn-ea"/>
                        <a:cs typeface="+mn-cs"/>
                      </a:endParaRPr>
                    </a:p>
                    <a:p>
                      <a:endParaRPr lang="es-ES" sz="1400" kern="1200" baseline="0" dirty="0" smtClean="0">
                        <a:solidFill>
                          <a:schemeClr val="dk1"/>
                        </a:solidFill>
                        <a:latin typeface="+mn-lt"/>
                        <a:ea typeface="+mn-ea"/>
                        <a:cs typeface="+mn-cs"/>
                      </a:endParaRPr>
                    </a:p>
                    <a:p>
                      <a:r>
                        <a:rPr lang="es-ES" sz="1400" kern="1200" baseline="0" dirty="0" smtClean="0">
                          <a:solidFill>
                            <a:schemeClr val="dk1"/>
                          </a:solidFill>
                          <a:latin typeface="+mn-lt"/>
                          <a:ea typeface="+mn-ea"/>
                          <a:cs typeface="+mn-cs"/>
                        </a:rPr>
                        <a:t>G</a:t>
                      </a:r>
                    </a:p>
                    <a:p>
                      <a:endParaRPr lang="es-ES" sz="1400" kern="1200" baseline="0" dirty="0" smtClean="0">
                        <a:solidFill>
                          <a:schemeClr val="dk1"/>
                        </a:solidFill>
                        <a:latin typeface="+mn-lt"/>
                        <a:ea typeface="+mn-ea"/>
                        <a:cs typeface="+mn-cs"/>
                      </a:endParaRPr>
                    </a:p>
                    <a:p>
                      <a:r>
                        <a:rPr lang="es-ES" sz="1400" kern="1200" baseline="0" dirty="0" smtClean="0">
                          <a:solidFill>
                            <a:schemeClr val="dk1"/>
                          </a:solidFill>
                          <a:latin typeface="+mn-lt"/>
                          <a:ea typeface="+mn-ea"/>
                          <a:cs typeface="+mn-cs"/>
                        </a:rPr>
                        <a:t>G</a:t>
                      </a:r>
                    </a:p>
                    <a:p>
                      <a:endParaRPr lang="es-ES" sz="1400" kern="1200" baseline="0" dirty="0" smtClean="0">
                        <a:solidFill>
                          <a:schemeClr val="dk1"/>
                        </a:solidFill>
                        <a:latin typeface="+mn-lt"/>
                        <a:ea typeface="+mn-ea"/>
                        <a:cs typeface="+mn-cs"/>
                      </a:endParaRPr>
                    </a:p>
                    <a:p>
                      <a:r>
                        <a:rPr lang="es-ES" sz="1400" kern="1200" baseline="0" dirty="0" smtClean="0">
                          <a:solidFill>
                            <a:schemeClr val="dk1"/>
                          </a:solidFill>
                          <a:latin typeface="+mn-lt"/>
                          <a:ea typeface="+mn-ea"/>
                          <a:cs typeface="+mn-cs"/>
                        </a:rPr>
                        <a:t>F/G</a:t>
                      </a:r>
                    </a:p>
                    <a:p>
                      <a:r>
                        <a:rPr lang="es-ES" sz="1400" kern="1200" baseline="0" dirty="0" smtClean="0">
                          <a:solidFill>
                            <a:schemeClr val="dk1"/>
                          </a:solidFill>
                          <a:latin typeface="+mn-lt"/>
                          <a:ea typeface="+mn-ea"/>
                          <a:cs typeface="+mn-cs"/>
                        </a:rPr>
                        <a:t>G</a:t>
                      </a:r>
                      <a:endParaRPr lang="es-ES" sz="1400" dirty="0"/>
                    </a:p>
                  </a:txBody>
                  <a:tcPr anchor="ctr"/>
                </a:tc>
              </a:tr>
              <a:tr h="506505">
                <a:tc>
                  <a:txBody>
                    <a:bodyPr/>
                    <a:lstStyle/>
                    <a:p>
                      <a:r>
                        <a:rPr lang="es-ES" sz="1400" kern="1200" baseline="0" dirty="0" err="1" smtClean="0">
                          <a:solidFill>
                            <a:schemeClr val="dk1"/>
                          </a:solidFill>
                          <a:latin typeface="+mn-lt"/>
                          <a:ea typeface="+mn-ea"/>
                          <a:cs typeface="+mn-cs"/>
                        </a:rPr>
                        <a:t>Accuracy</a:t>
                      </a:r>
                      <a:r>
                        <a:rPr lang="es-ES" sz="1400" kern="1200" baseline="0" dirty="0" smtClean="0">
                          <a:solidFill>
                            <a:schemeClr val="dk1"/>
                          </a:solidFill>
                          <a:latin typeface="+mn-lt"/>
                          <a:ea typeface="+mn-ea"/>
                          <a:cs typeface="+mn-cs"/>
                        </a:rPr>
                        <a:t> of </a:t>
                      </a:r>
                      <a:r>
                        <a:rPr lang="es-ES" sz="1400" kern="1200" baseline="0" dirty="0" err="1" smtClean="0">
                          <a:solidFill>
                            <a:schemeClr val="dk1"/>
                          </a:solidFill>
                          <a:latin typeface="+mn-lt"/>
                          <a:ea typeface="+mn-ea"/>
                          <a:cs typeface="+mn-cs"/>
                        </a:rPr>
                        <a:t>the</a:t>
                      </a:r>
                      <a:r>
                        <a:rPr lang="es-ES" sz="1400" kern="1200" baseline="0" dirty="0" smtClean="0">
                          <a:solidFill>
                            <a:schemeClr val="dk1"/>
                          </a:solidFill>
                          <a:latin typeface="+mn-lt"/>
                          <a:ea typeface="+mn-ea"/>
                          <a:cs typeface="+mn-cs"/>
                        </a:rPr>
                        <a:t> central </a:t>
                      </a:r>
                      <a:r>
                        <a:rPr lang="es-ES" sz="1400" kern="1200" baseline="0" dirty="0" err="1" smtClean="0">
                          <a:solidFill>
                            <a:schemeClr val="dk1"/>
                          </a:solidFill>
                          <a:latin typeface="+mn-lt"/>
                          <a:ea typeface="+mn-ea"/>
                          <a:cs typeface="+mn-cs"/>
                        </a:rPr>
                        <a:t>phase</a:t>
                      </a:r>
                      <a:r>
                        <a:rPr lang="es-ES" sz="1400" kern="1200" baseline="0" dirty="0" smtClean="0">
                          <a:solidFill>
                            <a:schemeClr val="dk1"/>
                          </a:solidFill>
                          <a:latin typeface="+mn-lt"/>
                          <a:ea typeface="+mn-ea"/>
                          <a:cs typeface="+mn-cs"/>
                        </a:rPr>
                        <a:t> position of </a:t>
                      </a:r>
                      <a:r>
                        <a:rPr lang="es-ES" sz="1400" kern="1200" baseline="0" dirty="0" err="1" smtClean="0">
                          <a:solidFill>
                            <a:schemeClr val="dk1"/>
                          </a:solidFill>
                          <a:latin typeface="+mn-lt"/>
                          <a:ea typeface="+mn-ea"/>
                          <a:cs typeface="+mn-cs"/>
                        </a:rPr>
                        <a:t>the</a:t>
                      </a:r>
                      <a:r>
                        <a:rPr lang="es-ES" sz="1400" kern="1200" baseline="0" dirty="0" smtClean="0">
                          <a:solidFill>
                            <a:schemeClr val="dk1"/>
                          </a:solidFill>
                          <a:latin typeface="+mn-lt"/>
                          <a:ea typeface="+mn-ea"/>
                          <a:cs typeface="+mn-cs"/>
                        </a:rPr>
                        <a:t> </a:t>
                      </a:r>
                      <a:r>
                        <a:rPr lang="es-ES" sz="1400" kern="1200" baseline="0" dirty="0" err="1" smtClean="0">
                          <a:solidFill>
                            <a:schemeClr val="dk1"/>
                          </a:solidFill>
                          <a:latin typeface="+mn-lt"/>
                          <a:ea typeface="+mn-ea"/>
                          <a:cs typeface="+mn-cs"/>
                        </a:rPr>
                        <a:t>reference</a:t>
                      </a:r>
                      <a:r>
                        <a:rPr lang="es-ES" sz="1400" kern="1200" baseline="0" dirty="0" smtClean="0">
                          <a:solidFill>
                            <a:schemeClr val="dk1"/>
                          </a:solidFill>
                          <a:latin typeface="+mn-lt"/>
                          <a:ea typeface="+mn-ea"/>
                          <a:cs typeface="+mn-cs"/>
                        </a:rPr>
                        <a:t> </a:t>
                      </a:r>
                      <a:r>
                        <a:rPr lang="es-ES" sz="1400" kern="1200" baseline="0" dirty="0" err="1" smtClean="0">
                          <a:solidFill>
                            <a:schemeClr val="dk1"/>
                          </a:solidFill>
                          <a:latin typeface="+mn-lt"/>
                          <a:ea typeface="+mn-ea"/>
                          <a:cs typeface="+mn-cs"/>
                        </a:rPr>
                        <a:t>antenna</a:t>
                      </a:r>
                      <a:endParaRPr lang="es-ES" sz="1400" kern="1200" baseline="0" dirty="0" smtClean="0">
                        <a:solidFill>
                          <a:schemeClr val="dk1"/>
                        </a:solidFill>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400" kern="1200" baseline="0" dirty="0" smtClean="0">
                          <a:solidFill>
                            <a:schemeClr val="dk1"/>
                          </a:solidFill>
                          <a:latin typeface="+mn-lt"/>
                          <a:ea typeface="+mn-ea"/>
                          <a:cs typeface="+mn-cs"/>
                        </a:rPr>
                        <a:t>App. B 3.6.7.2.3.3</a:t>
                      </a:r>
                    </a:p>
                    <a:p>
                      <a:endParaRPr lang="es-ES" sz="1400" dirty="0"/>
                    </a:p>
                  </a:txBody>
                  <a:tcPr anchor="ctr"/>
                </a:tc>
                <a:tc>
                  <a:txBody>
                    <a:bodyPr/>
                    <a:lstStyle/>
                    <a:p>
                      <a:r>
                        <a:rPr lang="es-ES" sz="1400" kern="1200" baseline="0" dirty="0" smtClean="0">
                          <a:solidFill>
                            <a:schemeClr val="dk1"/>
                          </a:solidFill>
                          <a:latin typeface="+mn-lt"/>
                          <a:ea typeface="+mn-ea"/>
                          <a:cs typeface="+mn-cs"/>
                        </a:rPr>
                        <a:t>G</a:t>
                      </a:r>
                      <a:endParaRPr lang="es-ES" sz="1400" dirty="0"/>
                    </a:p>
                  </a:txBody>
                  <a:tcPr anchor="ctr"/>
                </a:tc>
              </a:tr>
              <a:tr h="506505">
                <a:tc>
                  <a:txBody>
                    <a:bodyPr/>
                    <a:lstStyle/>
                    <a:p>
                      <a:r>
                        <a:rPr lang="es-ES" sz="1400" kern="1200" baseline="0" dirty="0" err="1" smtClean="0">
                          <a:solidFill>
                            <a:schemeClr val="dk1"/>
                          </a:solidFill>
                          <a:latin typeface="+mn-lt"/>
                          <a:ea typeface="+mn-ea"/>
                          <a:cs typeface="+mn-cs"/>
                        </a:rPr>
                        <a:t>Accuracy</a:t>
                      </a:r>
                      <a:r>
                        <a:rPr lang="es-ES" sz="1400" kern="1200" baseline="0" dirty="0" smtClean="0">
                          <a:solidFill>
                            <a:schemeClr val="dk1"/>
                          </a:solidFill>
                          <a:latin typeface="+mn-lt"/>
                          <a:ea typeface="+mn-ea"/>
                          <a:cs typeface="+mn-cs"/>
                        </a:rPr>
                        <a:t> of FAS data </a:t>
                      </a:r>
                      <a:r>
                        <a:rPr lang="es-ES" sz="1400" kern="1200" baseline="0" dirty="0" err="1" smtClean="0">
                          <a:solidFill>
                            <a:schemeClr val="dk1"/>
                          </a:solidFill>
                          <a:latin typeface="+mn-lt"/>
                          <a:ea typeface="+mn-ea"/>
                          <a:cs typeface="+mn-cs"/>
                        </a:rPr>
                        <a:t>points</a:t>
                      </a:r>
                      <a:endParaRPr lang="es-ES" sz="1400" dirty="0"/>
                    </a:p>
                  </a:txBody>
                  <a:tcPr anchor="ctr"/>
                </a:tc>
                <a:tc>
                  <a:txBody>
                    <a:bodyPr/>
                    <a:lstStyle/>
                    <a:p>
                      <a:r>
                        <a:rPr lang="es-ES" sz="1400" kern="1200" baseline="0" dirty="0" smtClean="0">
                          <a:solidFill>
                            <a:schemeClr val="dk1"/>
                          </a:solidFill>
                          <a:latin typeface="+mn-lt"/>
                          <a:ea typeface="+mn-ea"/>
                          <a:cs typeface="+mn-cs"/>
                        </a:rPr>
                        <a:t>App. B 3.6.7.2.4.1</a:t>
                      </a:r>
                      <a:endParaRPr lang="es-ES" sz="1400"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400" kern="1200" baseline="0" dirty="0" smtClean="0">
                          <a:solidFill>
                            <a:schemeClr val="dk1"/>
                          </a:solidFill>
                          <a:latin typeface="+mn-lt"/>
                          <a:ea typeface="+mn-ea"/>
                          <a:cs typeface="+mn-cs"/>
                        </a:rPr>
                        <a:t>G</a:t>
                      </a:r>
                      <a:endParaRPr lang="es-ES" sz="1400" dirty="0" smtClean="0"/>
                    </a:p>
                    <a:p>
                      <a:endParaRPr lang="es-ES" sz="1400" dirty="0"/>
                    </a:p>
                  </a:txBody>
                  <a:tcPr anchor="ctr"/>
                </a:tc>
              </a:tr>
            </a:tbl>
          </a:graphicData>
        </a:graphic>
      </p:graphicFrame>
      <p:sp>
        <p:nvSpPr>
          <p:cNvPr id="7" name="6 CuadroTexto"/>
          <p:cNvSpPr txBox="1"/>
          <p:nvPr/>
        </p:nvSpPr>
        <p:spPr>
          <a:xfrm>
            <a:off x="-838200" y="1066801"/>
            <a:ext cx="10668000" cy="369332"/>
          </a:xfrm>
          <a:prstGeom prst="rect">
            <a:avLst/>
          </a:prstGeom>
          <a:noFill/>
        </p:spPr>
        <p:txBody>
          <a:bodyPr wrap="square" rtlCol="0">
            <a:spAutoFit/>
          </a:bodyPr>
          <a:lstStyle/>
          <a:p>
            <a:pPr algn="ctr"/>
            <a:r>
              <a:rPr lang="es-ES" b="1" dirty="0" smtClean="0"/>
              <a:t>SUMMARY OF TESTING REQUIREMENTS — GBAS PROCEDURES, SYSTEM REQUIREMENTS</a:t>
            </a:r>
            <a:endParaRPr lang="es-ES" dirty="0"/>
          </a:p>
        </p:txBody>
      </p:sp>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15</a:t>
            </a:fld>
            <a:endParaRPr lang="en-US"/>
          </a:p>
        </p:txBody>
      </p:sp>
      <p:sp>
        <p:nvSpPr>
          <p:cNvPr id="3" name="2 Título"/>
          <p:cNvSpPr>
            <a:spLocks noGrp="1"/>
          </p:cNvSpPr>
          <p:nvPr>
            <p:ph type="title"/>
          </p:nvPr>
        </p:nvSpPr>
        <p:spPr/>
        <p:txBody>
          <a:bodyPr anchor="ctr"/>
          <a:lstStyle/>
          <a:p>
            <a:pPr algn="ctr"/>
            <a:r>
              <a:rPr lang="es-PE" sz="2800" b="1" dirty="0" smtClean="0"/>
              <a:t>TESTING OF SATELLITE-BASED RADIO NAVIGATION SYSTEMS</a:t>
            </a:r>
            <a:endParaRPr lang="es-ES" sz="2800" dirty="0"/>
          </a:p>
        </p:txBody>
      </p:sp>
      <p:graphicFrame>
        <p:nvGraphicFramePr>
          <p:cNvPr id="6" name="5 Marcador de contenido"/>
          <p:cNvGraphicFramePr>
            <a:graphicFrameLocks noGrp="1"/>
          </p:cNvGraphicFramePr>
          <p:nvPr>
            <p:ph idx="1"/>
            <p:extLst>
              <p:ext uri="{D42A27DB-BD31-4B8C-83A1-F6EECF244321}">
                <p14:modId xmlns:p14="http://schemas.microsoft.com/office/powerpoint/2010/main" val="2617056146"/>
              </p:ext>
            </p:extLst>
          </p:nvPr>
        </p:nvGraphicFramePr>
        <p:xfrm>
          <a:off x="304800" y="2666999"/>
          <a:ext cx="8382000" cy="2080312"/>
        </p:xfrm>
        <a:graphic>
          <a:graphicData uri="http://schemas.openxmlformats.org/drawingml/2006/table">
            <a:tbl>
              <a:tblPr firstRow="1" bandRow="1">
                <a:tableStyleId>{00A15C55-8517-42AA-B614-E9B94910E393}</a:tableStyleId>
              </a:tblPr>
              <a:tblGrid>
                <a:gridCol w="3429000"/>
                <a:gridCol w="2159000"/>
                <a:gridCol w="2794000"/>
              </a:tblGrid>
              <a:tr h="369747">
                <a:tc>
                  <a:txBody>
                    <a:bodyPr/>
                    <a:lstStyle/>
                    <a:p>
                      <a:pPr algn="ctr"/>
                      <a:r>
                        <a:rPr lang="es-PE" sz="1400" dirty="0" smtClean="0"/>
                        <a:t>PARAMETER</a:t>
                      </a:r>
                      <a:endParaRPr lang="es-ES" sz="1400" dirty="0"/>
                    </a:p>
                  </a:txBody>
                  <a:tcPr anchor="ctr"/>
                </a:tc>
                <a:tc>
                  <a:txBody>
                    <a:bodyPr/>
                    <a:lstStyle/>
                    <a:p>
                      <a:pPr algn="ctr"/>
                      <a:r>
                        <a:rPr lang="es-PE" sz="1400" dirty="0" smtClean="0"/>
                        <a:t>ANNEX</a:t>
                      </a:r>
                      <a:r>
                        <a:rPr lang="es-PE" sz="1400" baseline="0" dirty="0" smtClean="0"/>
                        <a:t> </a:t>
                      </a:r>
                      <a:r>
                        <a:rPr lang="es-PE" sz="1400" dirty="0" smtClean="0"/>
                        <a:t>10, VOLUME I, REFERENCE</a:t>
                      </a:r>
                      <a:endParaRPr lang="es-ES" sz="1400" dirty="0"/>
                    </a:p>
                  </a:txBody>
                  <a:tcPr anchor="ctr"/>
                </a:tc>
                <a:tc>
                  <a:txBody>
                    <a:bodyPr/>
                    <a:lstStyle/>
                    <a:p>
                      <a:pPr algn="ctr"/>
                      <a:r>
                        <a:rPr lang="es-PE" sz="1400" dirty="0" smtClean="0"/>
                        <a:t>TEST</a:t>
                      </a:r>
                      <a:endParaRPr lang="es-ES" sz="1400" dirty="0"/>
                    </a:p>
                  </a:txBody>
                  <a:tcPr anchor="ctr"/>
                </a:tc>
              </a:tr>
              <a:tr h="521996">
                <a:tc>
                  <a:txBody>
                    <a:bodyPr/>
                    <a:lstStyle/>
                    <a:p>
                      <a:r>
                        <a:rPr lang="es-ES" sz="1400" kern="1200" baseline="0" dirty="0" smtClean="0">
                          <a:solidFill>
                            <a:schemeClr val="dk1"/>
                          </a:solidFill>
                          <a:latin typeface="+mn-lt"/>
                          <a:ea typeface="+mn-ea"/>
                          <a:cs typeface="+mn-cs"/>
                        </a:rPr>
                        <a:t>INTEGRITY CONTROL OF GNSS RANGE MEASUREMENT SOURCES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400" kern="1200" baseline="0" dirty="0" smtClean="0">
                          <a:solidFill>
                            <a:schemeClr val="dk1"/>
                          </a:solidFill>
                          <a:latin typeface="+mn-lt"/>
                          <a:ea typeface="+mn-ea"/>
                          <a:cs typeface="+mn-cs"/>
                        </a:rPr>
                        <a:t>App. B 3.6.7.2.6 </a:t>
                      </a:r>
                    </a:p>
                    <a:p>
                      <a:endParaRPr lang="es-ES" sz="1400" dirty="0"/>
                    </a:p>
                  </a:txBody>
                  <a:tcPr/>
                </a:tc>
                <a:tc>
                  <a:txBody>
                    <a:bodyPr/>
                    <a:lstStyle/>
                    <a:p>
                      <a:r>
                        <a:rPr lang="es-PE" sz="1400" dirty="0" smtClean="0"/>
                        <a:t>G</a:t>
                      </a:r>
                      <a:endParaRPr lang="es-ES" sz="1400" dirty="0"/>
                    </a:p>
                  </a:txBody>
                  <a:tcPr/>
                </a:tc>
              </a:tr>
              <a:tr h="398621">
                <a:tc>
                  <a:txBody>
                    <a:bodyPr/>
                    <a:lstStyle/>
                    <a:p>
                      <a:r>
                        <a:rPr lang="es-ES" sz="1400" kern="1200" baseline="0" dirty="0" smtClean="0">
                          <a:solidFill>
                            <a:schemeClr val="dk1"/>
                          </a:solidFill>
                          <a:latin typeface="+mn-lt"/>
                          <a:ea typeface="+mn-ea"/>
                          <a:cs typeface="+mn-cs"/>
                        </a:rPr>
                        <a:t>RESISTANCE TO INTERFERENCE (DISTANCE MEASURING SIGNAL)</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400" kern="1200" baseline="0" dirty="0" smtClean="0">
                          <a:solidFill>
                            <a:schemeClr val="dk1"/>
                          </a:solidFill>
                          <a:latin typeface="+mn-lt"/>
                          <a:ea typeface="+mn-ea"/>
                          <a:cs typeface="+mn-cs"/>
                        </a:rPr>
                        <a:t>App. B 3.7 </a:t>
                      </a:r>
                    </a:p>
                    <a:p>
                      <a:endParaRPr lang="es-ES" sz="1400" dirty="0"/>
                    </a:p>
                  </a:txBody>
                  <a:tcPr/>
                </a:tc>
                <a:tc>
                  <a:txBody>
                    <a:bodyPr/>
                    <a:lstStyle/>
                    <a:p>
                      <a:r>
                        <a:rPr lang="es-PE" sz="1400" dirty="0" smtClean="0"/>
                        <a:t>F/G</a:t>
                      </a:r>
                      <a:endParaRPr lang="es-ES" sz="1400" dirty="0"/>
                    </a:p>
                  </a:txBody>
                  <a:tcPr/>
                </a:tc>
              </a:tr>
              <a:tr h="5219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400" kern="1200" baseline="0" dirty="0" smtClean="0">
                          <a:solidFill>
                            <a:schemeClr val="dk1"/>
                          </a:solidFill>
                          <a:latin typeface="+mn-lt"/>
                          <a:ea typeface="+mn-ea"/>
                          <a:cs typeface="+mn-cs"/>
                        </a:rPr>
                        <a:t>PROCEDURE VALIDATION (NONE)</a:t>
                      </a:r>
                      <a:endParaRPr lang="es-ES" sz="1100" kern="1200" baseline="0" dirty="0" smtClean="0">
                        <a:solidFill>
                          <a:schemeClr val="dk1"/>
                        </a:solidFill>
                        <a:latin typeface="+mn-lt"/>
                        <a:ea typeface="+mn-ea"/>
                        <a:cs typeface="+mn-cs"/>
                      </a:endParaRPr>
                    </a:p>
                    <a:p>
                      <a:endParaRPr lang="es-ES" sz="1400" kern="1200" baseline="0" dirty="0" smtClean="0">
                        <a:solidFill>
                          <a:schemeClr val="dk1"/>
                        </a:solidFill>
                        <a:latin typeface="+mn-lt"/>
                        <a:ea typeface="+mn-ea"/>
                        <a:cs typeface="+mn-cs"/>
                      </a:endParaRPr>
                    </a:p>
                  </a:txBody>
                  <a:tcPr/>
                </a:tc>
                <a:tc>
                  <a:txBody>
                    <a:bodyPr/>
                    <a:lstStyle/>
                    <a:p>
                      <a:endParaRPr lang="es-ES" sz="1400" dirty="0"/>
                    </a:p>
                  </a:txBody>
                  <a:tcPr/>
                </a:tc>
                <a:tc>
                  <a:txBody>
                    <a:bodyPr/>
                    <a:lstStyle/>
                    <a:p>
                      <a:r>
                        <a:rPr lang="es-ES" sz="1400" kern="1200" baseline="0" dirty="0" smtClean="0">
                          <a:solidFill>
                            <a:schemeClr val="dk1"/>
                          </a:solidFill>
                          <a:latin typeface="+mn-lt"/>
                          <a:ea typeface="+mn-ea"/>
                          <a:cs typeface="+mn-cs"/>
                        </a:rPr>
                        <a:t>F</a:t>
                      </a:r>
                      <a:endParaRPr lang="es-ES" sz="1400" dirty="0"/>
                    </a:p>
                  </a:txBody>
                  <a:tcPr/>
                </a:tc>
              </a:tr>
            </a:tbl>
          </a:graphicData>
        </a:graphic>
      </p:graphicFrame>
      <p:sp>
        <p:nvSpPr>
          <p:cNvPr id="7" name="6 CuadroTexto"/>
          <p:cNvSpPr txBox="1"/>
          <p:nvPr/>
        </p:nvSpPr>
        <p:spPr>
          <a:xfrm>
            <a:off x="0" y="1662499"/>
            <a:ext cx="9144000" cy="923330"/>
          </a:xfrm>
          <a:prstGeom prst="rect">
            <a:avLst/>
          </a:prstGeom>
          <a:noFill/>
        </p:spPr>
        <p:txBody>
          <a:bodyPr wrap="square" rtlCol="0" anchor="ctr">
            <a:spAutoFit/>
          </a:bodyPr>
          <a:lstStyle/>
          <a:p>
            <a:pPr algn="ctr"/>
            <a:r>
              <a:rPr lang="es-ES" b="1" dirty="0" smtClean="0"/>
              <a:t>SUMMARY OF TESTING REQUIREMENTS — GBAS PROCEDURES – SYSTEM REQUIREMENTS</a:t>
            </a:r>
          </a:p>
          <a:p>
            <a:pPr algn="ctr"/>
            <a:endParaRPr lang="es-PE" b="1" dirty="0" smtClean="0"/>
          </a:p>
          <a:p>
            <a:pPr algn="ctr"/>
            <a:endParaRPr lang="es-ES" dirty="0"/>
          </a:p>
        </p:txBody>
      </p:sp>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16</a:t>
            </a:fld>
            <a:endParaRPr lang="en-US"/>
          </a:p>
        </p:txBody>
      </p:sp>
      <p:sp>
        <p:nvSpPr>
          <p:cNvPr id="3" name="2 Título"/>
          <p:cNvSpPr>
            <a:spLocks noGrp="1"/>
          </p:cNvSpPr>
          <p:nvPr>
            <p:ph type="title"/>
          </p:nvPr>
        </p:nvSpPr>
        <p:spPr/>
        <p:txBody>
          <a:bodyPr anchor="ctr"/>
          <a:lstStyle/>
          <a:p>
            <a:pPr algn="ctr"/>
            <a:r>
              <a:rPr lang="es-PE" sz="2800" b="1" dirty="0" smtClean="0"/>
              <a:t>TESTING OF SATELLITE-BASED RADIO NAVIGATION SYSTEMS</a:t>
            </a:r>
            <a:endParaRPr lang="es-ES" sz="2800" dirty="0"/>
          </a:p>
        </p:txBody>
      </p:sp>
      <p:graphicFrame>
        <p:nvGraphicFramePr>
          <p:cNvPr id="6" name="5 Marcador de contenido"/>
          <p:cNvGraphicFramePr>
            <a:graphicFrameLocks noGrp="1"/>
          </p:cNvGraphicFramePr>
          <p:nvPr>
            <p:ph idx="1"/>
            <p:extLst>
              <p:ext uri="{D42A27DB-BD31-4B8C-83A1-F6EECF244321}">
                <p14:modId xmlns:p14="http://schemas.microsoft.com/office/powerpoint/2010/main" val="319653527"/>
              </p:ext>
            </p:extLst>
          </p:nvPr>
        </p:nvGraphicFramePr>
        <p:xfrm>
          <a:off x="838200" y="1600201"/>
          <a:ext cx="7620000" cy="4876800"/>
        </p:xfrm>
        <a:graphic>
          <a:graphicData uri="http://schemas.openxmlformats.org/drawingml/2006/table">
            <a:tbl>
              <a:tblPr firstRow="1" bandRow="1">
                <a:tableStyleId>{00A15C55-8517-42AA-B614-E9B94910E393}</a:tableStyleId>
              </a:tblPr>
              <a:tblGrid>
                <a:gridCol w="2770911"/>
                <a:gridCol w="2309089"/>
                <a:gridCol w="2540000"/>
              </a:tblGrid>
              <a:tr h="504619">
                <a:tc>
                  <a:txBody>
                    <a:bodyPr/>
                    <a:lstStyle/>
                    <a:p>
                      <a:pPr algn="ctr"/>
                      <a:r>
                        <a:rPr lang="es-PE" sz="1200" dirty="0" smtClean="0"/>
                        <a:t>PARAMETER</a:t>
                      </a:r>
                      <a:endParaRPr lang="es-ES" sz="1200" dirty="0"/>
                    </a:p>
                  </a:txBody>
                  <a:tcPr anchor="ctr"/>
                </a:tc>
                <a:tc>
                  <a:txBody>
                    <a:bodyPr/>
                    <a:lstStyle/>
                    <a:p>
                      <a:pPr algn="ctr"/>
                      <a:r>
                        <a:rPr lang="es-PE" sz="1200" dirty="0" smtClean="0"/>
                        <a:t>ANNEX 10, VOLUME I, REFERENCE</a:t>
                      </a:r>
                      <a:endParaRPr lang="es-ES" sz="1200" dirty="0"/>
                    </a:p>
                  </a:txBody>
                  <a:tcPr anchor="ctr"/>
                </a:tc>
                <a:tc>
                  <a:txBody>
                    <a:bodyPr/>
                    <a:lstStyle/>
                    <a:p>
                      <a:pPr algn="ctr"/>
                      <a:r>
                        <a:rPr lang="es-PE" sz="1200" dirty="0" smtClean="0"/>
                        <a:t>TEST</a:t>
                      </a:r>
                      <a:endParaRPr lang="es-ES" sz="1200" dirty="0"/>
                    </a:p>
                  </a:txBody>
                  <a:tcPr anchor="ctr"/>
                </a:tc>
              </a:tr>
              <a:tr h="504619">
                <a:tc>
                  <a:txBody>
                    <a:bodyPr/>
                    <a:lstStyle/>
                    <a:p>
                      <a:pPr algn="l"/>
                      <a:r>
                        <a:rPr lang="es-ES" sz="1200" kern="1200" baseline="0" dirty="0" smtClean="0">
                          <a:solidFill>
                            <a:schemeClr val="dk1"/>
                          </a:solidFill>
                          <a:latin typeface="+mn-lt"/>
                          <a:ea typeface="+mn-ea"/>
                          <a:cs typeface="+mn-cs"/>
                        </a:rPr>
                        <a:t>COVERAGE OF RUNWAY SURFACE (RECOMMENDATION)</a:t>
                      </a:r>
                    </a:p>
                  </a:txBody>
                  <a:tcPr anchor="ctr"/>
                </a:tc>
                <a:tc>
                  <a:txBody>
                    <a:bodyPr/>
                    <a:lstStyle/>
                    <a:p>
                      <a:pPr algn="l"/>
                      <a:r>
                        <a:rPr lang="es-ES" sz="1200" kern="1200" baseline="0" dirty="0" smtClean="0">
                          <a:solidFill>
                            <a:schemeClr val="dk1"/>
                          </a:solidFill>
                          <a:latin typeface="+mn-lt"/>
                          <a:ea typeface="+mn-ea"/>
                          <a:cs typeface="+mn-cs"/>
                        </a:rPr>
                        <a:t>3.7.3.5.3.2 G</a:t>
                      </a:r>
                      <a:endParaRPr lang="es-ES" sz="1200" dirty="0"/>
                    </a:p>
                  </a:txBody>
                  <a:tcPr anchor="ctr"/>
                </a:tc>
                <a:tc>
                  <a:txBody>
                    <a:bodyPr/>
                    <a:lstStyle/>
                    <a:p>
                      <a:pPr algn="l"/>
                      <a:r>
                        <a:rPr lang="es-PE" sz="1200" dirty="0" smtClean="0"/>
                        <a:t>G</a:t>
                      </a:r>
                      <a:endParaRPr lang="es-ES" sz="1200" dirty="0"/>
                    </a:p>
                  </a:txBody>
                  <a:tcPr anchor="ctr"/>
                </a:tc>
              </a:tr>
              <a:tr h="920187">
                <a:tc>
                  <a:txBody>
                    <a:bodyPr/>
                    <a:lstStyle/>
                    <a:p>
                      <a:pPr algn="l"/>
                      <a:r>
                        <a:rPr lang="es-ES" sz="1200" kern="1200" baseline="0" dirty="0" smtClean="0">
                          <a:solidFill>
                            <a:schemeClr val="dk1"/>
                          </a:solidFill>
                          <a:latin typeface="+mn-lt"/>
                          <a:ea typeface="+mn-ea"/>
                          <a:cs typeface="+mn-cs"/>
                        </a:rPr>
                        <a:t>MESSAGE BLOCK HEADER (ONLY FOR GBAS IDENTIFICATION)</a:t>
                      </a:r>
                    </a:p>
                    <a:p>
                      <a:pPr algn="l"/>
                      <a:endParaRPr lang="es-ES" sz="1200" kern="1200" baseline="0" dirty="0" smtClean="0">
                        <a:solidFill>
                          <a:schemeClr val="dk1"/>
                        </a:solidFill>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200" kern="1200" baseline="0" dirty="0" smtClean="0">
                          <a:solidFill>
                            <a:schemeClr val="dk1"/>
                          </a:solidFill>
                          <a:latin typeface="+mn-lt"/>
                          <a:ea typeface="+mn-ea"/>
                          <a:cs typeface="+mn-cs"/>
                        </a:rPr>
                        <a:t>App. B 3.6.3.4.1 G</a:t>
                      </a:r>
                    </a:p>
                    <a:p>
                      <a:pPr algn="l"/>
                      <a:endParaRPr lang="es-PE" sz="1200" dirty="0" smtClean="0"/>
                    </a:p>
                    <a:p>
                      <a:pPr algn="l"/>
                      <a:endParaRPr lang="es-PE" sz="1200" dirty="0" smtClean="0"/>
                    </a:p>
                  </a:txBody>
                  <a:tcPr anchor="ctr"/>
                </a:tc>
                <a:tc>
                  <a:txBody>
                    <a:bodyPr/>
                    <a:lstStyle/>
                    <a:p>
                      <a:pPr algn="l"/>
                      <a:r>
                        <a:rPr lang="es-PE" sz="1200" dirty="0" smtClean="0"/>
                        <a:t>G</a:t>
                      </a:r>
                      <a:endParaRPr lang="es-ES" sz="1200" dirty="0"/>
                    </a:p>
                  </a:txBody>
                  <a:tcPr anchor="ctr"/>
                </a:tc>
              </a:tr>
              <a:tr h="504619">
                <a:tc>
                  <a:txBody>
                    <a:bodyPr/>
                    <a:lstStyle/>
                    <a:p>
                      <a:pPr algn="l"/>
                      <a:r>
                        <a:rPr lang="es-ES" sz="1200" kern="1200" baseline="0" dirty="0" smtClean="0">
                          <a:solidFill>
                            <a:schemeClr val="dk1"/>
                          </a:solidFill>
                          <a:latin typeface="+mn-lt"/>
                          <a:ea typeface="+mn-ea"/>
                          <a:cs typeface="+mn-cs"/>
                        </a:rPr>
                        <a:t>DATA CONTENTS</a:t>
                      </a:r>
                    </a:p>
                    <a:p>
                      <a:pPr algn="l"/>
                      <a:endParaRPr lang="es-ES" sz="1200" kern="1200" baseline="0" dirty="0" smtClean="0">
                        <a:solidFill>
                          <a:schemeClr val="dk1"/>
                        </a:solidFill>
                        <a:latin typeface="+mn-lt"/>
                        <a:ea typeface="+mn-ea"/>
                        <a:cs typeface="+mn-cs"/>
                      </a:endParaRPr>
                    </a:p>
                  </a:txBody>
                  <a:tcPr anchor="ctr"/>
                </a:tc>
                <a:tc>
                  <a:txBody>
                    <a:bodyPr/>
                    <a:lstStyle/>
                    <a:p>
                      <a:pPr algn="l"/>
                      <a:r>
                        <a:rPr lang="es-ES" sz="1200" kern="1200" baseline="0" dirty="0" smtClean="0">
                          <a:solidFill>
                            <a:schemeClr val="dk1"/>
                          </a:solidFill>
                          <a:latin typeface="+mn-lt"/>
                          <a:ea typeface="+mn-ea"/>
                          <a:cs typeface="+mn-cs"/>
                        </a:rPr>
                        <a:t>App. B 3.6.4 F/G</a:t>
                      </a:r>
                      <a:endParaRPr lang="es-ES" sz="1200" dirty="0"/>
                    </a:p>
                  </a:txBody>
                  <a:tcPr anchor="ctr"/>
                </a:tc>
                <a:tc>
                  <a:txBody>
                    <a:bodyPr/>
                    <a:lstStyle/>
                    <a:p>
                      <a:pPr algn="l"/>
                      <a:r>
                        <a:rPr lang="es-PE" sz="1200" dirty="0" smtClean="0"/>
                        <a:t>F/G</a:t>
                      </a:r>
                      <a:endParaRPr lang="es-ES" sz="1200" dirty="0"/>
                    </a:p>
                  </a:txBody>
                  <a:tcPr anchor="ctr"/>
                </a:tc>
              </a:tr>
              <a:tr h="1127971">
                <a:tc>
                  <a:txBody>
                    <a:bodyPr/>
                    <a:lstStyle/>
                    <a:p>
                      <a:pPr algn="l"/>
                      <a:r>
                        <a:rPr lang="es-ES" sz="1200" kern="1200" baseline="0" dirty="0" smtClean="0">
                          <a:solidFill>
                            <a:schemeClr val="dk1"/>
                          </a:solidFill>
                          <a:latin typeface="+mn-lt"/>
                          <a:ea typeface="+mn-ea"/>
                          <a:cs typeface="+mn-cs"/>
                        </a:rPr>
                        <a:t>VDB COVERAGE</a:t>
                      </a:r>
                    </a:p>
                    <a:p>
                      <a:pPr algn="l"/>
                      <a:r>
                        <a:rPr lang="es-ES" sz="1200" kern="1200" baseline="0" dirty="0" smtClean="0">
                          <a:solidFill>
                            <a:schemeClr val="dk1"/>
                          </a:solidFill>
                          <a:latin typeface="+mn-lt"/>
                          <a:ea typeface="+mn-ea"/>
                          <a:cs typeface="+mn-cs"/>
                        </a:rPr>
                        <a:t>GBAS/H FIELD STRENGTH</a:t>
                      </a:r>
                    </a:p>
                    <a:p>
                      <a:pPr algn="l"/>
                      <a:r>
                        <a:rPr lang="es-ES" sz="1200" kern="1200" baseline="0" dirty="0" smtClean="0">
                          <a:solidFill>
                            <a:schemeClr val="dk1"/>
                          </a:solidFill>
                          <a:latin typeface="+mn-lt"/>
                          <a:ea typeface="+mn-ea"/>
                          <a:cs typeface="+mn-cs"/>
                        </a:rPr>
                        <a:t>GBAS/E FIELD STRENGTH (INCLUDES PHASE SHIFT)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200" kern="1200" baseline="0" dirty="0" smtClean="0">
                          <a:solidFill>
                            <a:schemeClr val="dk1"/>
                          </a:solidFill>
                          <a:latin typeface="+mn-lt"/>
                          <a:ea typeface="+mn-ea"/>
                          <a:cs typeface="+mn-cs"/>
                        </a:rPr>
                        <a:t>3.7.3.5.4.4 F</a:t>
                      </a:r>
                    </a:p>
                    <a:p>
                      <a:pPr algn="l"/>
                      <a:endParaRPr lang="es-ES" sz="1200" kern="1200" baseline="0" dirty="0" smtClean="0">
                        <a:solidFill>
                          <a:schemeClr val="dk1"/>
                        </a:solidFill>
                        <a:latin typeface="+mn-lt"/>
                        <a:ea typeface="+mn-ea"/>
                        <a:cs typeface="+mn-cs"/>
                      </a:endParaRPr>
                    </a:p>
                  </a:txBody>
                  <a:tcPr anchor="ctr"/>
                </a:tc>
                <a:tc>
                  <a:txBody>
                    <a:bodyPr/>
                    <a:lstStyle/>
                    <a:p>
                      <a:pPr algn="l"/>
                      <a:r>
                        <a:rPr lang="es-PE" sz="1200" dirty="0" smtClean="0"/>
                        <a:t>F</a:t>
                      </a:r>
                      <a:endParaRPr lang="es-ES" sz="1200" dirty="0"/>
                    </a:p>
                  </a:txBody>
                  <a:tcPr anchor="ctr"/>
                </a:tc>
              </a:tr>
              <a:tr h="712403">
                <a:tc>
                  <a:txBody>
                    <a:bodyPr/>
                    <a:lstStyle/>
                    <a:p>
                      <a:pPr algn="l"/>
                      <a:r>
                        <a:rPr lang="es-ES" sz="1200" kern="1200" baseline="0" dirty="0" smtClean="0">
                          <a:solidFill>
                            <a:schemeClr val="dk1"/>
                          </a:solidFill>
                          <a:latin typeface="+mn-lt"/>
                          <a:ea typeface="+mn-ea"/>
                          <a:cs typeface="+mn-cs"/>
                        </a:rPr>
                        <a:t>CARRIER FREQUENCY (ASSIGNED CHANNEL)</a:t>
                      </a:r>
                    </a:p>
                    <a:p>
                      <a:pPr algn="l"/>
                      <a:endParaRPr lang="es-ES" sz="1200" kern="1200" baseline="0" dirty="0" smtClean="0">
                        <a:solidFill>
                          <a:schemeClr val="dk1"/>
                        </a:solidFill>
                        <a:latin typeface="+mn-lt"/>
                        <a:ea typeface="+mn-ea"/>
                        <a:cs typeface="+mn-cs"/>
                      </a:endParaRPr>
                    </a:p>
                  </a:txBody>
                  <a:tcPr anchor="ctr"/>
                </a:tc>
                <a:tc>
                  <a:txBody>
                    <a:bodyPr/>
                    <a:lstStyle/>
                    <a:p>
                      <a:pPr algn="l"/>
                      <a:r>
                        <a:rPr lang="es-ES" sz="1200" kern="1200" baseline="0" dirty="0" smtClean="0">
                          <a:solidFill>
                            <a:schemeClr val="dk1"/>
                          </a:solidFill>
                          <a:latin typeface="+mn-lt"/>
                          <a:ea typeface="+mn-ea"/>
                          <a:cs typeface="+mn-cs"/>
                        </a:rPr>
                        <a:t>3.7.3.5.4.1 G</a:t>
                      </a:r>
                      <a:endParaRPr lang="es-ES" sz="1200" dirty="0"/>
                    </a:p>
                  </a:txBody>
                  <a:tcPr anchor="ctr"/>
                </a:tc>
                <a:tc>
                  <a:txBody>
                    <a:bodyPr/>
                    <a:lstStyle/>
                    <a:p>
                      <a:pPr algn="l"/>
                      <a:r>
                        <a:rPr lang="es-PE" sz="1200" dirty="0" smtClean="0"/>
                        <a:t>G</a:t>
                      </a:r>
                      <a:endParaRPr lang="es-ES" sz="1200" dirty="0"/>
                    </a:p>
                  </a:txBody>
                  <a:tcPr anchor="ctr"/>
                </a:tc>
              </a:tr>
              <a:tr h="602382">
                <a:tc>
                  <a:txBody>
                    <a:bodyPr/>
                    <a:lstStyle/>
                    <a:p>
                      <a:pPr algn="l"/>
                      <a:r>
                        <a:rPr lang="es-ES" sz="1200" kern="1200" baseline="0" dirty="0" smtClean="0">
                          <a:solidFill>
                            <a:schemeClr val="dk1"/>
                          </a:solidFill>
                          <a:latin typeface="+mn-lt"/>
                          <a:ea typeface="+mn-ea"/>
                          <a:cs typeface="+mn-cs"/>
                        </a:rPr>
                        <a:t>CARRIER FREQUENCY STABILITY</a:t>
                      </a:r>
                    </a:p>
                  </a:txBody>
                  <a:tcPr anchor="ctr"/>
                </a:tc>
                <a:tc>
                  <a:txBody>
                    <a:bodyPr/>
                    <a:lstStyle/>
                    <a:p>
                      <a:pPr algn="l"/>
                      <a:r>
                        <a:rPr lang="es-ES" sz="1200" kern="1200" baseline="0" dirty="0" smtClean="0">
                          <a:solidFill>
                            <a:schemeClr val="dk1"/>
                          </a:solidFill>
                          <a:latin typeface="+mn-lt"/>
                          <a:ea typeface="+mn-ea"/>
                          <a:cs typeface="+mn-cs"/>
                        </a:rPr>
                        <a:t>App. B 3.6.2.1 G</a:t>
                      </a:r>
                      <a:endParaRPr lang="es-ES" sz="1200" dirty="0"/>
                    </a:p>
                  </a:txBody>
                  <a:tcPr anchor="ctr"/>
                </a:tc>
                <a:tc>
                  <a:txBody>
                    <a:bodyPr/>
                    <a:lstStyle/>
                    <a:p>
                      <a:pPr algn="l"/>
                      <a:r>
                        <a:rPr lang="es-PE" sz="1200" dirty="0" smtClean="0"/>
                        <a:t>G</a:t>
                      </a:r>
                      <a:endParaRPr lang="es-ES" sz="1200" dirty="0"/>
                    </a:p>
                  </a:txBody>
                  <a:tcPr anchor="ctr"/>
                </a:tc>
              </a:tr>
            </a:tbl>
          </a:graphicData>
        </a:graphic>
      </p:graphicFrame>
      <p:sp>
        <p:nvSpPr>
          <p:cNvPr id="7" name="6 CuadroTexto"/>
          <p:cNvSpPr txBox="1"/>
          <p:nvPr/>
        </p:nvSpPr>
        <p:spPr>
          <a:xfrm>
            <a:off x="-838200" y="1066801"/>
            <a:ext cx="10668000" cy="646331"/>
          </a:xfrm>
          <a:prstGeom prst="rect">
            <a:avLst/>
          </a:prstGeom>
          <a:noFill/>
        </p:spPr>
        <p:txBody>
          <a:bodyPr wrap="square" rtlCol="0">
            <a:spAutoFit/>
          </a:bodyPr>
          <a:lstStyle/>
          <a:p>
            <a:pPr algn="ctr"/>
            <a:r>
              <a:rPr lang="es-ES" b="1" dirty="0" smtClean="0"/>
              <a:t>SUMMARY OF TESTING REQUIREMENTS — GBAS PROCEDURES – </a:t>
            </a:r>
          </a:p>
          <a:p>
            <a:pPr algn="ctr"/>
            <a:r>
              <a:rPr lang="es-ES" b="1" dirty="0" smtClean="0"/>
              <a:t>VHF DATA BROADCASTING SUBSYSTEM</a:t>
            </a:r>
            <a:endParaRPr lang="es-ES" dirty="0"/>
          </a:p>
        </p:txBody>
      </p:sp>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17</a:t>
            </a:fld>
            <a:endParaRPr lang="en-US"/>
          </a:p>
        </p:txBody>
      </p:sp>
      <p:sp>
        <p:nvSpPr>
          <p:cNvPr id="3" name="2 Título"/>
          <p:cNvSpPr>
            <a:spLocks noGrp="1"/>
          </p:cNvSpPr>
          <p:nvPr>
            <p:ph type="title"/>
          </p:nvPr>
        </p:nvSpPr>
        <p:spPr/>
        <p:txBody>
          <a:bodyPr anchor="ctr"/>
          <a:lstStyle/>
          <a:p>
            <a:pPr algn="ctr"/>
            <a:r>
              <a:rPr lang="es-PE" sz="2800" b="1" dirty="0" smtClean="0"/>
              <a:t>TESTING OF SATELLITE-BASED RADIO NAVIGATION SYSTEMS</a:t>
            </a:r>
            <a:endParaRPr lang="es-ES" sz="2800" dirty="0"/>
          </a:p>
        </p:txBody>
      </p:sp>
      <p:graphicFrame>
        <p:nvGraphicFramePr>
          <p:cNvPr id="6" name="5 Marcador de contenido"/>
          <p:cNvGraphicFramePr>
            <a:graphicFrameLocks noGrp="1"/>
          </p:cNvGraphicFramePr>
          <p:nvPr>
            <p:ph idx="1"/>
            <p:extLst>
              <p:ext uri="{D42A27DB-BD31-4B8C-83A1-F6EECF244321}">
                <p14:modId xmlns:p14="http://schemas.microsoft.com/office/powerpoint/2010/main" val="478792573"/>
              </p:ext>
            </p:extLst>
          </p:nvPr>
        </p:nvGraphicFramePr>
        <p:xfrm>
          <a:off x="838200" y="2245224"/>
          <a:ext cx="7620000" cy="2980575"/>
        </p:xfrm>
        <a:graphic>
          <a:graphicData uri="http://schemas.openxmlformats.org/drawingml/2006/table">
            <a:tbl>
              <a:tblPr firstRow="1" bandRow="1">
                <a:tableStyleId>{00A15C55-8517-42AA-B614-E9B94910E393}</a:tableStyleId>
              </a:tblPr>
              <a:tblGrid>
                <a:gridCol w="3352800"/>
                <a:gridCol w="1981200"/>
                <a:gridCol w="2286000"/>
              </a:tblGrid>
              <a:tr h="509386">
                <a:tc>
                  <a:txBody>
                    <a:bodyPr/>
                    <a:lstStyle/>
                    <a:p>
                      <a:pPr algn="ctr"/>
                      <a:r>
                        <a:rPr lang="es-PE" sz="1400" dirty="0" smtClean="0"/>
                        <a:t>PARAMETER</a:t>
                      </a:r>
                      <a:endParaRPr lang="es-ES" sz="1400" dirty="0"/>
                    </a:p>
                  </a:txBody>
                  <a:tcPr anchor="ctr"/>
                </a:tc>
                <a:tc>
                  <a:txBody>
                    <a:bodyPr/>
                    <a:lstStyle/>
                    <a:p>
                      <a:pPr algn="ctr"/>
                      <a:r>
                        <a:rPr lang="es-PE" sz="1400" dirty="0" smtClean="0"/>
                        <a:t>ANNEX 10, VOLUME</a:t>
                      </a:r>
                      <a:r>
                        <a:rPr lang="es-PE" sz="1400" baseline="0" dirty="0" smtClean="0"/>
                        <a:t> </a:t>
                      </a:r>
                      <a:r>
                        <a:rPr lang="es-PE" sz="1400" dirty="0" smtClean="0"/>
                        <a:t>I, REFERENCE</a:t>
                      </a:r>
                      <a:endParaRPr lang="es-ES" sz="1400" dirty="0"/>
                    </a:p>
                  </a:txBody>
                  <a:tcPr anchor="ctr"/>
                </a:tc>
                <a:tc>
                  <a:txBody>
                    <a:bodyPr/>
                    <a:lstStyle/>
                    <a:p>
                      <a:pPr algn="ctr"/>
                      <a:r>
                        <a:rPr lang="es-PE" sz="1400" dirty="0" smtClean="0"/>
                        <a:t>TEST</a:t>
                      </a:r>
                      <a:endParaRPr lang="es-ES" sz="1400" dirty="0"/>
                    </a:p>
                  </a:txBody>
                  <a:tcPr anchor="ctr"/>
                </a:tc>
              </a:tr>
              <a:tr h="1348373">
                <a:tc>
                  <a:txBody>
                    <a:bodyPr/>
                    <a:lstStyle/>
                    <a:p>
                      <a:pPr algn="l"/>
                      <a:r>
                        <a:rPr lang="es-ES" sz="1400" kern="1200" baseline="0" dirty="0" smtClean="0">
                          <a:solidFill>
                            <a:schemeClr val="dk1"/>
                          </a:solidFill>
                          <a:latin typeface="+mn-lt"/>
                          <a:ea typeface="+mn-ea"/>
                          <a:cs typeface="+mn-cs"/>
                        </a:rPr>
                        <a:t>    SURVEILLANCE --</a:t>
                      </a:r>
                    </a:p>
                    <a:p>
                      <a:pPr marL="177800" indent="0" algn="l"/>
                      <a:r>
                        <a:rPr lang="it-IT" sz="1400" kern="1200" baseline="0" dirty="0" smtClean="0">
                          <a:solidFill>
                            <a:schemeClr val="dk1"/>
                          </a:solidFill>
                          <a:latin typeface="+mn-lt"/>
                          <a:ea typeface="+mn-ea"/>
                          <a:cs typeface="+mn-cs"/>
                        </a:rPr>
                        <a:t>     TDMA INTERVAL SURVEILLANCE</a:t>
                      </a:r>
                    </a:p>
                    <a:p>
                      <a:pPr marL="355600" indent="-355600" algn="l"/>
                      <a:r>
                        <a:rPr lang="es-ES" sz="1400" kern="1200" baseline="0" dirty="0" smtClean="0">
                          <a:solidFill>
                            <a:schemeClr val="dk1"/>
                          </a:solidFill>
                          <a:latin typeface="+mn-lt"/>
                          <a:ea typeface="+mn-ea"/>
                          <a:cs typeface="+mn-cs"/>
                        </a:rPr>
                        <a:t>         VDB TRANSMITTER POWER CONTROL</a:t>
                      </a:r>
                    </a:p>
                  </a:txBody>
                  <a:tcPr anchor="ctr"/>
                </a:tc>
                <a:tc>
                  <a:txBody>
                    <a:bodyPr/>
                    <a:lstStyle/>
                    <a:p>
                      <a:pPr algn="ctr"/>
                      <a:r>
                        <a:rPr lang="es-ES" sz="1400" kern="1200" baseline="0" dirty="0" smtClean="0">
                          <a:solidFill>
                            <a:schemeClr val="dk1"/>
                          </a:solidFill>
                          <a:latin typeface="+mn-lt"/>
                          <a:ea typeface="+mn-ea"/>
                          <a:cs typeface="+mn-cs"/>
                        </a:rPr>
                        <a:t>App. B 3.6.7.3 </a:t>
                      </a:r>
                    </a:p>
                    <a:p>
                      <a:pPr algn="ctr"/>
                      <a:r>
                        <a:rPr lang="it-IT" sz="1400" kern="1200" baseline="0" dirty="0" err="1" smtClean="0">
                          <a:solidFill>
                            <a:schemeClr val="dk1"/>
                          </a:solidFill>
                          <a:latin typeface="+mn-lt"/>
                          <a:ea typeface="+mn-ea"/>
                          <a:cs typeface="+mn-cs"/>
                        </a:rPr>
                        <a:t>App</a:t>
                      </a:r>
                      <a:r>
                        <a:rPr lang="it-IT" sz="1400" kern="1200" baseline="0" dirty="0" smtClean="0">
                          <a:solidFill>
                            <a:schemeClr val="dk1"/>
                          </a:solidFill>
                          <a:latin typeface="+mn-lt"/>
                          <a:ea typeface="+mn-ea"/>
                          <a:cs typeface="+mn-cs"/>
                        </a:rPr>
                        <a:t>. B 3.6.7.3.1.2 </a:t>
                      </a:r>
                    </a:p>
                    <a:p>
                      <a:pPr algn="ctr"/>
                      <a:r>
                        <a:rPr lang="es-ES" sz="1400" kern="1200" baseline="0" dirty="0" smtClean="0">
                          <a:solidFill>
                            <a:schemeClr val="dk1"/>
                          </a:solidFill>
                          <a:latin typeface="+mn-lt"/>
                          <a:ea typeface="+mn-ea"/>
                          <a:cs typeface="+mn-cs"/>
                        </a:rPr>
                        <a:t>App. B 3.6.7.3.1.3 </a:t>
                      </a:r>
                      <a:endParaRPr lang="es-ES" sz="1400" dirty="0"/>
                    </a:p>
                  </a:txBody>
                  <a:tcPr anchor="ctr"/>
                </a:tc>
                <a:tc>
                  <a:txBody>
                    <a:bodyPr/>
                    <a:lstStyle/>
                    <a:p>
                      <a:pPr algn="ctr"/>
                      <a:r>
                        <a:rPr lang="es-PE" sz="1400" dirty="0" smtClean="0"/>
                        <a:t>G</a:t>
                      </a:r>
                    </a:p>
                    <a:p>
                      <a:pPr algn="ctr"/>
                      <a:r>
                        <a:rPr lang="es-PE" sz="1400" dirty="0" smtClean="0"/>
                        <a:t>G</a:t>
                      </a:r>
                      <a:endParaRPr lang="es-ES" sz="1400" dirty="0"/>
                    </a:p>
                  </a:txBody>
                  <a:tcPr anchor="ctr"/>
                </a:tc>
              </a:tr>
              <a:tr h="604656">
                <a:tc>
                  <a:txBody>
                    <a:bodyPr/>
                    <a:lstStyle/>
                    <a:p>
                      <a:pPr algn="l"/>
                      <a:r>
                        <a:rPr lang="es-ES" sz="1400" kern="1200" baseline="0" dirty="0" smtClean="0">
                          <a:solidFill>
                            <a:schemeClr val="dk1"/>
                          </a:solidFill>
                          <a:latin typeface="+mn-lt"/>
                          <a:ea typeface="+mn-ea"/>
                          <a:cs typeface="+mn-cs"/>
                        </a:rPr>
                        <a:t>     SQUITTER</a:t>
                      </a:r>
                    </a:p>
                  </a:txBody>
                  <a:tcPr anchor="ctr"/>
                </a:tc>
                <a:tc>
                  <a:txBody>
                    <a:bodyPr/>
                    <a:lstStyle/>
                    <a:p>
                      <a:pPr algn="ctr"/>
                      <a:r>
                        <a:rPr lang="es-ES" sz="1400" kern="1200" baseline="0" dirty="0" smtClean="0">
                          <a:solidFill>
                            <a:schemeClr val="dk1"/>
                          </a:solidFill>
                          <a:latin typeface="+mn-lt"/>
                          <a:ea typeface="+mn-ea"/>
                          <a:cs typeface="+mn-cs"/>
                        </a:rPr>
                        <a:t>3.7.3.5.4.6 </a:t>
                      </a:r>
                      <a:endParaRPr lang="es-PE" sz="1400" dirty="0" smtClean="0"/>
                    </a:p>
                  </a:txBody>
                  <a:tcPr anchor="ctr"/>
                </a:tc>
                <a:tc>
                  <a:txBody>
                    <a:bodyPr/>
                    <a:lstStyle/>
                    <a:p>
                      <a:pPr algn="ctr"/>
                      <a:r>
                        <a:rPr lang="es-PE" sz="1400" dirty="0" smtClean="0"/>
                        <a:t>G</a:t>
                      </a:r>
                      <a:endParaRPr lang="es-ES" sz="1400" dirty="0"/>
                    </a:p>
                  </a:txBody>
                  <a:tcPr anchor="ctr"/>
                </a:tc>
              </a:tr>
              <a:tr h="50938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ES" sz="1400" kern="1200" baseline="0" dirty="0" smtClean="0">
                          <a:solidFill>
                            <a:schemeClr val="dk1"/>
                          </a:solidFill>
                          <a:latin typeface="+mn-lt"/>
                          <a:ea typeface="+mn-ea"/>
                          <a:cs typeface="+mn-cs"/>
                        </a:rPr>
                        <a:t>POWER IN ADJACENT CHANNELS</a:t>
                      </a:r>
                    </a:p>
                  </a:txBody>
                  <a:tcPr anchor="ctr"/>
                </a:tc>
                <a:tc>
                  <a:txBody>
                    <a:bodyPr/>
                    <a:lstStyle/>
                    <a:p>
                      <a:pPr algn="ctr"/>
                      <a:r>
                        <a:rPr lang="es-ES" sz="1400" kern="1200" baseline="0" dirty="0" smtClean="0">
                          <a:solidFill>
                            <a:schemeClr val="dk1"/>
                          </a:solidFill>
                          <a:latin typeface="+mn-lt"/>
                          <a:ea typeface="+mn-ea"/>
                          <a:cs typeface="+mn-cs"/>
                        </a:rPr>
                        <a:t>3.7.3.5.4.5 </a:t>
                      </a:r>
                      <a:endParaRPr lang="es-ES" sz="1400" dirty="0"/>
                    </a:p>
                  </a:txBody>
                  <a:tcPr anchor="ctr"/>
                </a:tc>
                <a:tc>
                  <a:txBody>
                    <a:bodyPr/>
                    <a:lstStyle/>
                    <a:p>
                      <a:pPr algn="ctr"/>
                      <a:r>
                        <a:rPr lang="es-PE" sz="1400" dirty="0" smtClean="0"/>
                        <a:t>G</a:t>
                      </a:r>
                      <a:endParaRPr lang="es-ES" sz="1400" dirty="0"/>
                    </a:p>
                  </a:txBody>
                  <a:tcPr anchor="ctr"/>
                </a:tc>
              </a:tr>
            </a:tbl>
          </a:graphicData>
        </a:graphic>
      </p:graphicFrame>
      <p:sp>
        <p:nvSpPr>
          <p:cNvPr id="7" name="6 CuadroTexto"/>
          <p:cNvSpPr txBox="1"/>
          <p:nvPr/>
        </p:nvSpPr>
        <p:spPr>
          <a:xfrm>
            <a:off x="-838200" y="1066801"/>
            <a:ext cx="10668000" cy="646331"/>
          </a:xfrm>
          <a:prstGeom prst="rect">
            <a:avLst/>
          </a:prstGeom>
          <a:noFill/>
        </p:spPr>
        <p:txBody>
          <a:bodyPr wrap="square" rtlCol="0">
            <a:spAutoFit/>
          </a:bodyPr>
          <a:lstStyle/>
          <a:p>
            <a:pPr algn="ctr"/>
            <a:r>
              <a:rPr lang="es-ES" b="1" dirty="0" smtClean="0"/>
              <a:t>SUMMARY OF TESTING REQUIREMENTS — GBAS PROCEDURES – </a:t>
            </a:r>
          </a:p>
          <a:p>
            <a:pPr algn="ctr"/>
            <a:r>
              <a:rPr lang="es-ES" b="1" dirty="0" smtClean="0"/>
              <a:t>VHF DATA BROADCASTING SUBSYSTEM</a:t>
            </a:r>
            <a:endParaRPr lang="es-ES" dirty="0"/>
          </a:p>
        </p:txBody>
      </p:sp>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18</a:t>
            </a:fld>
            <a:endParaRPr lang="en-US"/>
          </a:p>
        </p:txBody>
      </p:sp>
      <p:sp>
        <p:nvSpPr>
          <p:cNvPr id="3" name="2 Título"/>
          <p:cNvSpPr>
            <a:spLocks noGrp="1"/>
          </p:cNvSpPr>
          <p:nvPr>
            <p:ph type="title"/>
          </p:nvPr>
        </p:nvSpPr>
        <p:spPr/>
        <p:txBody>
          <a:bodyPr anchor="ctr"/>
          <a:lstStyle/>
          <a:p>
            <a:pPr algn="ctr"/>
            <a:r>
              <a:rPr lang="es-PE" sz="2800" b="1" dirty="0" smtClean="0"/>
              <a:t>INTERFERENCE – NAVIGATION AND MITIGATION SYSTEMS</a:t>
            </a:r>
            <a:endParaRPr lang="es-ES" sz="2800" b="1" dirty="0"/>
          </a:p>
        </p:txBody>
      </p:sp>
      <p:sp>
        <p:nvSpPr>
          <p:cNvPr id="4" name="3 Marcador de contenido"/>
          <p:cNvSpPr>
            <a:spLocks noGrp="1"/>
          </p:cNvSpPr>
          <p:nvPr>
            <p:ph idx="1"/>
          </p:nvPr>
        </p:nvSpPr>
        <p:spPr>
          <a:xfrm>
            <a:off x="0" y="1143000"/>
            <a:ext cx="9144000" cy="685800"/>
          </a:xfrm>
        </p:spPr>
        <p:txBody>
          <a:bodyPr anchor="ctr">
            <a:normAutofit fontScale="47500" lnSpcReduction="20000"/>
          </a:bodyPr>
          <a:lstStyle/>
          <a:p>
            <a:pPr algn="ctr">
              <a:buNone/>
            </a:pPr>
            <a:r>
              <a:rPr lang="es-PE" sz="2000" b="1" dirty="0" smtClean="0"/>
              <a:t>	</a:t>
            </a:r>
            <a:endParaRPr lang="es-PE" sz="1800" b="1" dirty="0" smtClean="0"/>
          </a:p>
          <a:p>
            <a:pPr algn="ctr">
              <a:buNone/>
            </a:pPr>
            <a:r>
              <a:rPr lang="es-PE" sz="2900" b="1" dirty="0" smtClean="0"/>
              <a:t>SOME SOURCES OF INTERFERENCE FOR AERONAUTICAL RADIO NAVIGATION SYSTEMS</a:t>
            </a:r>
          </a:p>
          <a:p>
            <a:pPr algn="ctr">
              <a:buNone/>
            </a:pPr>
            <a:r>
              <a:rPr lang="es-PE" sz="2900" b="1" dirty="0" smtClean="0"/>
              <a:t> AND MITIGATION TECHNIQUES</a:t>
            </a:r>
          </a:p>
          <a:p>
            <a:pPr algn="ctr">
              <a:buNone/>
            </a:pPr>
            <a:endParaRPr lang="es-ES" sz="2000" b="1" dirty="0"/>
          </a:p>
        </p:txBody>
      </p:sp>
      <p:graphicFrame>
        <p:nvGraphicFramePr>
          <p:cNvPr id="6" name="5 Tabla"/>
          <p:cNvGraphicFramePr>
            <a:graphicFrameLocks noGrp="1"/>
          </p:cNvGraphicFramePr>
          <p:nvPr>
            <p:extLst>
              <p:ext uri="{D42A27DB-BD31-4B8C-83A1-F6EECF244321}">
                <p14:modId xmlns:p14="http://schemas.microsoft.com/office/powerpoint/2010/main" val="3317987064"/>
              </p:ext>
            </p:extLst>
          </p:nvPr>
        </p:nvGraphicFramePr>
        <p:xfrm>
          <a:off x="152400" y="1676401"/>
          <a:ext cx="8839202" cy="4876799"/>
        </p:xfrm>
        <a:graphic>
          <a:graphicData uri="http://schemas.openxmlformats.org/drawingml/2006/table">
            <a:tbl>
              <a:tblPr firstRow="1" bandRow="1">
                <a:tableStyleId>{00A15C55-8517-42AA-B614-E9B94910E393}</a:tableStyleId>
              </a:tblPr>
              <a:tblGrid>
                <a:gridCol w="2591946"/>
                <a:gridCol w="3123628"/>
                <a:gridCol w="3123628"/>
              </a:tblGrid>
              <a:tr h="738835">
                <a:tc>
                  <a:txBody>
                    <a:bodyPr/>
                    <a:lstStyle/>
                    <a:p>
                      <a:pPr algn="ctr"/>
                      <a:r>
                        <a:rPr lang="es-PE" sz="1400" b="1" baseline="0" dirty="0" smtClean="0"/>
                        <a:t> BAND ASSIGNED TO AERONAUTICAL RADIO NAVIGATION</a:t>
                      </a:r>
                      <a:endParaRPr lang="es-ES" sz="1400" b="1" dirty="0"/>
                    </a:p>
                  </a:txBody>
                  <a:tcPr anchor="ctr"/>
                </a:tc>
                <a:tc>
                  <a:txBody>
                    <a:bodyPr/>
                    <a:lstStyle/>
                    <a:p>
                      <a:pPr algn="ctr"/>
                      <a:r>
                        <a:rPr lang="es-PE" sz="1400" b="1" dirty="0" smtClean="0"/>
                        <a:t>BANDS ADJACENT TO THOSE ASSIGNED TO AERONAUTICAL</a:t>
                      </a:r>
                      <a:r>
                        <a:rPr lang="es-PE" sz="1400" b="1" baseline="0" dirty="0" smtClean="0"/>
                        <a:t> RADIO NAVIGATION</a:t>
                      </a:r>
                      <a:endParaRPr lang="es-ES" sz="1400" b="1" dirty="0"/>
                    </a:p>
                  </a:txBody>
                  <a:tcPr anchor="ctr"/>
                </a:tc>
                <a:tc>
                  <a:txBody>
                    <a:bodyPr/>
                    <a:lstStyle/>
                    <a:p>
                      <a:pPr algn="ctr"/>
                      <a:r>
                        <a:rPr lang="es-PE" sz="1400" b="1" dirty="0" smtClean="0"/>
                        <a:t>MITIGATION TECHNIQUES</a:t>
                      </a:r>
                      <a:endParaRPr lang="es-ES" sz="1400" b="1" dirty="0"/>
                    </a:p>
                  </a:txBody>
                  <a:tcPr anchor="ctr"/>
                </a:tc>
              </a:tr>
              <a:tr h="831189">
                <a:tc>
                  <a:txBody>
                    <a:bodyPr/>
                    <a:lstStyle/>
                    <a:p>
                      <a:pPr algn="just"/>
                      <a:r>
                        <a:rPr lang="es-PE" sz="1200" dirty="0" smtClean="0"/>
                        <a:t>OPERATIONS OF THE PRIMARY AND SECONDARY AERONAUTICAL FIXED SERVICE IN THE BAND ASSIGNED TO THE GPS </a:t>
                      </a:r>
                      <a:r>
                        <a:rPr lang="es-PE" sz="1200" baseline="0" dirty="0" smtClean="0"/>
                        <a:t>, GLONASS</a:t>
                      </a:r>
                      <a:endParaRPr lang="es-ES" sz="1200" dirty="0"/>
                    </a:p>
                  </a:txBody>
                  <a:tcPr anchor="ctr"/>
                </a:tc>
                <a:tc>
                  <a:txBody>
                    <a:bodyPr/>
                    <a:lstStyle/>
                    <a:p>
                      <a:pPr algn="just"/>
                      <a:r>
                        <a:rPr lang="es-PE" sz="1200" dirty="0" smtClean="0"/>
                        <a:t>FM BROADCAST</a:t>
                      </a:r>
                      <a:r>
                        <a:rPr lang="es-PE" sz="1200" baseline="0" dirty="0" smtClean="0"/>
                        <a:t> </a:t>
                      </a:r>
                      <a:r>
                        <a:rPr lang="es-PE" sz="1200" dirty="0" smtClean="0"/>
                        <a:t>TX</a:t>
                      </a:r>
                      <a:endParaRPr lang="es-ES" sz="1200" dirty="0"/>
                    </a:p>
                  </a:txBody>
                  <a:tcPr anchor="ctr"/>
                </a:tc>
                <a:tc>
                  <a:txBody>
                    <a:bodyPr/>
                    <a:lstStyle/>
                    <a:p>
                      <a:pPr algn="just"/>
                      <a:r>
                        <a:rPr lang="es-ES" sz="1200" b="0" kern="1200" baseline="0" dirty="0" smtClean="0">
                          <a:solidFill>
                            <a:schemeClr val="dk1"/>
                          </a:solidFill>
                          <a:latin typeface="+mn-lt"/>
                          <a:ea typeface="+mn-ea"/>
                          <a:cs typeface="+mn-cs"/>
                        </a:rPr>
                        <a:t>REGULATORY TECHNIQUES</a:t>
                      </a:r>
                      <a:endParaRPr lang="es-ES" sz="1200" b="0" dirty="0"/>
                    </a:p>
                  </a:txBody>
                  <a:tcPr anchor="ctr"/>
                </a:tc>
              </a:tr>
              <a:tr h="277063">
                <a:tc>
                  <a:txBody>
                    <a:bodyPr/>
                    <a:lstStyle/>
                    <a:p>
                      <a:pPr algn="just"/>
                      <a:r>
                        <a:rPr lang="es-PE" sz="1200" baseline="0" dirty="0" smtClean="0"/>
                        <a:t>TX MALFUNCTION</a:t>
                      </a:r>
                      <a:endParaRPr lang="es-ES" sz="1200" dirty="0"/>
                    </a:p>
                  </a:txBody>
                  <a:tcPr anchor="ctr"/>
                </a:tc>
                <a:tc>
                  <a:txBody>
                    <a:bodyPr/>
                    <a:lstStyle/>
                    <a:p>
                      <a:pPr algn="just"/>
                      <a:r>
                        <a:rPr lang="es-PE" sz="1200" dirty="0" smtClean="0"/>
                        <a:t>TV BROADCAST TX</a:t>
                      </a:r>
                      <a:endParaRPr lang="es-ES" sz="1200" dirty="0"/>
                    </a:p>
                  </a:txBody>
                  <a:tcPr anchor="ctr"/>
                </a:tc>
                <a:tc>
                  <a:txBody>
                    <a:bodyPr/>
                    <a:lstStyle/>
                    <a:p>
                      <a:pPr algn="just"/>
                      <a:r>
                        <a:rPr lang="es-ES" sz="1200" b="0" kern="1200" baseline="0" dirty="0" smtClean="0">
                          <a:solidFill>
                            <a:schemeClr val="dk1"/>
                          </a:solidFill>
                          <a:latin typeface="+mn-lt"/>
                          <a:ea typeface="+mn-ea"/>
                          <a:cs typeface="+mn-cs"/>
                        </a:rPr>
                        <a:t>INS COUPLING</a:t>
                      </a:r>
                      <a:endParaRPr lang="es-ES" sz="1200" b="0" dirty="0"/>
                    </a:p>
                  </a:txBody>
                  <a:tcPr anchor="ctr"/>
                </a:tc>
              </a:tr>
              <a:tr h="461771">
                <a:tc>
                  <a:txBody>
                    <a:bodyPr/>
                    <a:lstStyle/>
                    <a:p>
                      <a:pPr algn="just"/>
                      <a:r>
                        <a:rPr lang="es-PE" sz="1200" dirty="0" smtClean="0"/>
                        <a:t>FREQUENCY COORDINATION PROBLEMS</a:t>
                      </a:r>
                      <a:endParaRPr lang="es-ES" sz="1200" dirty="0"/>
                    </a:p>
                  </a:txBody>
                  <a:tcPr anchor="ctr"/>
                </a:tc>
                <a:tc>
                  <a:txBody>
                    <a:bodyPr/>
                    <a:lstStyle/>
                    <a:p>
                      <a:pPr algn="just"/>
                      <a:r>
                        <a:rPr lang="es-PE" sz="1200" dirty="0" smtClean="0"/>
                        <a:t>GROUND MOBILE TX</a:t>
                      </a:r>
                      <a:endParaRPr lang="es-ES" sz="1200" dirty="0"/>
                    </a:p>
                  </a:txBody>
                  <a:tcPr anchor="ctr"/>
                </a:tc>
                <a:tc>
                  <a:txBody>
                    <a:bodyPr/>
                    <a:lstStyle/>
                    <a:p>
                      <a:r>
                        <a:rPr lang="es-ES" sz="1200" b="0" kern="1200" baseline="0" dirty="0" smtClean="0">
                          <a:solidFill>
                            <a:schemeClr val="dk1"/>
                          </a:solidFill>
                          <a:latin typeface="+mn-lt"/>
                          <a:ea typeface="+mn-ea"/>
                          <a:cs typeface="+mn-cs"/>
                        </a:rPr>
                        <a:t>ADJUSTABLE ANTENNAE AND ADJUSTABLE SLOT RESPONSE FILTERS</a:t>
                      </a:r>
                      <a:endParaRPr lang="es-ES" sz="1200" b="0" dirty="0"/>
                    </a:p>
                  </a:txBody>
                  <a:tcPr anchor="ctr"/>
                </a:tc>
              </a:tr>
              <a:tr h="536146">
                <a:tc>
                  <a:txBody>
                    <a:bodyPr/>
                    <a:lstStyle/>
                    <a:p>
                      <a:pPr algn="just"/>
                      <a:r>
                        <a:rPr lang="es-PE" sz="1200" dirty="0" smtClean="0"/>
                        <a:t>USE OF RF GENERATORS WHEN TESTING AVIONICS</a:t>
                      </a:r>
                      <a:endParaRPr lang="es-ES" sz="1200" dirty="0"/>
                    </a:p>
                  </a:txBody>
                  <a:tcPr anchor="ctr"/>
                </a:tc>
                <a:tc>
                  <a:txBody>
                    <a:bodyPr/>
                    <a:lstStyle/>
                    <a:p>
                      <a:pPr algn="just"/>
                      <a:r>
                        <a:rPr lang="es-PE" sz="1200" dirty="0" smtClean="0"/>
                        <a:t>CABLE TV DISTRIBUTION SYSTEMS</a:t>
                      </a:r>
                      <a:endParaRPr lang="es-ES" sz="1200" dirty="0"/>
                    </a:p>
                  </a:txBody>
                  <a:tcPr anchor="ctr"/>
                </a:tc>
                <a:tc>
                  <a:txBody>
                    <a:bodyPr/>
                    <a:lstStyle/>
                    <a:p>
                      <a:pPr algn="just"/>
                      <a:r>
                        <a:rPr lang="es-ES" sz="1200" b="0" kern="1200" baseline="0" dirty="0" smtClean="0">
                          <a:solidFill>
                            <a:schemeClr val="dk1"/>
                          </a:solidFill>
                          <a:latin typeface="+mn-lt"/>
                          <a:ea typeface="+mn-ea"/>
                          <a:cs typeface="+mn-cs"/>
                        </a:rPr>
                        <a:t>CELL PROTECTION AND LOCATION OF ANTENNAE</a:t>
                      </a:r>
                      <a:endParaRPr lang="es-ES" sz="1200" b="0" dirty="0"/>
                    </a:p>
                  </a:txBody>
                  <a:tcPr anchor="ctr"/>
                </a:tc>
              </a:tr>
              <a:tr h="461771">
                <a:tc>
                  <a:txBody>
                    <a:bodyPr/>
                    <a:lstStyle/>
                    <a:p>
                      <a:pPr algn="just"/>
                      <a:endParaRPr lang="es-ES" sz="1200" dirty="0"/>
                    </a:p>
                  </a:txBody>
                  <a:tcPr anchor="ctr"/>
                </a:tc>
                <a:tc>
                  <a:txBody>
                    <a:bodyPr/>
                    <a:lstStyle/>
                    <a:p>
                      <a:pPr algn="just"/>
                      <a:r>
                        <a:rPr lang="es-PE" sz="1200" dirty="0" smtClean="0"/>
                        <a:t>ICM  SYSTEMS</a:t>
                      </a:r>
                      <a:endParaRPr lang="es-ES" sz="1200" dirty="0"/>
                    </a:p>
                  </a:txBody>
                  <a:tcPr anchor="ctr"/>
                </a:tc>
                <a:tc>
                  <a:txBody>
                    <a:bodyPr/>
                    <a:lstStyle/>
                    <a:p>
                      <a:r>
                        <a:rPr lang="es-ES" sz="1200" b="0" kern="1200" baseline="0" dirty="0" smtClean="0">
                          <a:solidFill>
                            <a:schemeClr val="dk1"/>
                          </a:solidFill>
                          <a:latin typeface="+mn-lt"/>
                          <a:ea typeface="+mn-ea"/>
                          <a:cs typeface="+mn-cs"/>
                        </a:rPr>
                        <a:t>FM BROADCAST AND GBAS COMPATIBILITY ISSUES</a:t>
                      </a:r>
                      <a:endParaRPr lang="es-ES" sz="1200" b="0" dirty="0"/>
                    </a:p>
                  </a:txBody>
                  <a:tcPr anchor="ctr"/>
                </a:tc>
              </a:tr>
              <a:tr h="1570024">
                <a:tc>
                  <a:txBody>
                    <a:bodyPr/>
                    <a:lstStyle/>
                    <a:p>
                      <a:pPr algn="just"/>
                      <a:endParaRPr lang="es-ES" sz="1200" dirty="0"/>
                    </a:p>
                  </a:txBody>
                  <a:tcPr anchor="ctr"/>
                </a:tc>
                <a:tc>
                  <a:txBody>
                    <a:bodyPr/>
                    <a:lstStyle/>
                    <a:p>
                      <a:pPr algn="just"/>
                      <a:r>
                        <a:rPr lang="es-PE" sz="1200" dirty="0" smtClean="0"/>
                        <a:t>POWER LINE DISTRIBUTION SYSTEMS</a:t>
                      </a:r>
                      <a:endParaRPr lang="es-ES" sz="1200" dirty="0"/>
                    </a:p>
                  </a:txBody>
                  <a:tcPr anchor="ctr"/>
                </a:tc>
                <a:tc>
                  <a:txBody>
                    <a:bodyPr/>
                    <a:lstStyle/>
                    <a:p>
                      <a:r>
                        <a:rPr lang="es-ES" sz="1200" kern="1200" baseline="0" dirty="0" smtClean="0">
                          <a:solidFill>
                            <a:schemeClr val="dk1"/>
                          </a:solidFill>
                          <a:latin typeface="+mn-lt"/>
                          <a:ea typeface="+mn-ea"/>
                          <a:cs typeface="+mn-cs"/>
                        </a:rPr>
                        <a:t>FLIGHT INSPECTION OF GNSS APPROACHES WITH RESPECT TO INTERFERENCE, COMBINED WITH THE USE OF GROUND-BASED SURVEILLANCE AND TIMELY SUPPLY OF STATUS NFORMATION TO ATC TO PROTECT GNSS USERS</a:t>
                      </a:r>
                      <a:endParaRPr lang="es-ES" sz="1200" dirty="0"/>
                    </a:p>
                  </a:txBody>
                  <a:tcPr anchor="ctr"/>
                </a:tc>
              </a:tr>
            </a:tbl>
          </a:graphicData>
        </a:graphic>
      </p:graphicFrame>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a:t>
            </a:r>
            <a:r>
              <a:rPr lang="en-US" sz="1100" b="1" dirty="0" smtClean="0"/>
              <a:t>d</a:t>
            </a:r>
            <a:r>
              <a:rPr lang="en-US" sz="1100" dirty="0" smtClean="0"/>
              <a:t>os Campos, 19 to 21 November  2011</a:t>
            </a:r>
            <a:endParaRPr lang="en-US" sz="11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19</a:t>
            </a:fld>
            <a:endParaRPr lang="en-US"/>
          </a:p>
        </p:txBody>
      </p:sp>
      <p:sp>
        <p:nvSpPr>
          <p:cNvPr id="3" name="2 Título"/>
          <p:cNvSpPr>
            <a:spLocks noGrp="1"/>
          </p:cNvSpPr>
          <p:nvPr>
            <p:ph type="title"/>
          </p:nvPr>
        </p:nvSpPr>
        <p:spPr/>
        <p:txBody>
          <a:bodyPr anchor="ctr"/>
          <a:lstStyle/>
          <a:p>
            <a:pPr algn="ctr"/>
            <a:r>
              <a:rPr lang="es-PE" sz="2800" b="1" dirty="0" smtClean="0">
                <a:latin typeface="Times New Roman" pitchFamily="18" charset="0"/>
                <a:cs typeface="Times New Roman" pitchFamily="18" charset="0"/>
              </a:rPr>
              <a:t>EXPECTED AMENDMENTS TO DOC 8071</a:t>
            </a:r>
            <a:endParaRPr lang="es-ES" sz="2800" b="1" dirty="0">
              <a:latin typeface="Times New Roman" pitchFamily="18" charset="0"/>
              <a:cs typeface="Times New Roman" pitchFamily="18" charset="0"/>
            </a:endParaRPr>
          </a:p>
        </p:txBody>
      </p:sp>
      <p:sp>
        <p:nvSpPr>
          <p:cNvPr id="4" name="3 Marcador de contenido"/>
          <p:cNvSpPr>
            <a:spLocks noGrp="1"/>
          </p:cNvSpPr>
          <p:nvPr>
            <p:ph idx="1"/>
          </p:nvPr>
        </p:nvSpPr>
        <p:spPr>
          <a:xfrm>
            <a:off x="457200" y="1447800"/>
            <a:ext cx="8001000" cy="4678363"/>
          </a:xfrm>
        </p:spPr>
        <p:txBody>
          <a:bodyPr>
            <a:normAutofit/>
          </a:bodyPr>
          <a:lstStyle/>
          <a:p>
            <a:pPr algn="just">
              <a:buNone/>
            </a:pPr>
            <a:r>
              <a:rPr lang="es-ES_tradnl" sz="1600" dirty="0" smtClean="0">
                <a:latin typeface="Times New Roman" pitchFamily="18" charset="0"/>
                <a:cs typeface="Times New Roman" pitchFamily="18" charset="0"/>
              </a:rPr>
              <a:t>	</a:t>
            </a:r>
            <a:endParaRPr lang="en-US" sz="1700" dirty="0">
              <a:latin typeface="Times New Roman" pitchFamily="18" charset="0"/>
              <a:cs typeface="Times New Roman" pitchFamily="18" charset="0"/>
            </a:endParaRPr>
          </a:p>
        </p:txBody>
      </p:sp>
      <p:graphicFrame>
        <p:nvGraphicFramePr>
          <p:cNvPr id="9" name="8 Objeto"/>
          <p:cNvGraphicFramePr>
            <a:graphicFrameLocks noChangeAspect="1"/>
          </p:cNvGraphicFramePr>
          <p:nvPr>
            <p:extLst>
              <p:ext uri="{D42A27DB-BD31-4B8C-83A1-F6EECF244321}">
                <p14:modId xmlns:p14="http://schemas.microsoft.com/office/powerpoint/2010/main" val="3792850998"/>
              </p:ext>
            </p:extLst>
          </p:nvPr>
        </p:nvGraphicFramePr>
        <p:xfrm>
          <a:off x="612775" y="1331913"/>
          <a:ext cx="7997825" cy="5145087"/>
        </p:xfrm>
        <a:graphic>
          <a:graphicData uri="http://schemas.openxmlformats.org/presentationml/2006/ole">
            <mc:AlternateContent xmlns:mc="http://schemas.openxmlformats.org/markup-compatibility/2006">
              <mc:Choice xmlns:v="urn:schemas-microsoft-com:vml" Requires="v">
                <p:oleObj spid="_x0000_s52401" name="Document" r:id="rId5" imgW="9740348" imgH="7882420" progId="Word.Document.12">
                  <p:embed/>
                </p:oleObj>
              </mc:Choice>
              <mc:Fallback>
                <p:oleObj name="Document" r:id="rId5" imgW="9740348" imgH="7882420" progId="Word.Document.12">
                  <p:embed/>
                  <p:pic>
                    <p:nvPicPr>
                      <p:cNvPr id="0" name="Picture 110"/>
                      <p:cNvPicPr>
                        <a:picLocks noChangeAspect="1" noChangeArrowheads="1"/>
                      </p:cNvPicPr>
                      <p:nvPr/>
                    </p:nvPicPr>
                    <p:blipFill>
                      <a:blip r:embed="rId6"/>
                      <a:srcRect/>
                      <a:stretch>
                        <a:fillRect/>
                      </a:stretch>
                    </p:blipFill>
                    <p:spPr bwMode="auto">
                      <a:xfrm>
                        <a:off x="612775" y="1331913"/>
                        <a:ext cx="7997825" cy="5145087"/>
                      </a:xfrm>
                      <a:prstGeom prst="rect">
                        <a:avLst/>
                      </a:prstGeom>
                      <a:noFill/>
                      <a:extLst/>
                    </p:spPr>
                  </p:pic>
                </p:oleObj>
              </mc:Fallback>
            </mc:AlternateContent>
          </a:graphicData>
        </a:graphic>
      </p:graphicFrame>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a:t>
            </a:r>
            <a:r>
              <a:rPr lang="en-US" sz="1100" b="1" dirty="0" smtClean="0"/>
              <a:t>d</a:t>
            </a:r>
            <a:r>
              <a:rPr lang="en-US" sz="1100" dirty="0" smtClean="0"/>
              <a:t>os Campos, 19 to 21 November  2011</a:t>
            </a:r>
            <a:endParaRPr lang="en-US" sz="11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solidFill>
                  <a:srgbClr val="FFFFFF"/>
                </a:solidFill>
              </a:rPr>
              <a:pPr/>
              <a:t>20</a:t>
            </a:fld>
            <a:endParaRPr lang="en-US">
              <a:solidFill>
                <a:srgbClr val="FFFFFF"/>
              </a:solidFill>
            </a:endParaRPr>
          </a:p>
        </p:txBody>
      </p:sp>
      <p:sp>
        <p:nvSpPr>
          <p:cNvPr id="3" name="2 Título"/>
          <p:cNvSpPr>
            <a:spLocks noGrp="1"/>
          </p:cNvSpPr>
          <p:nvPr>
            <p:ph type="title"/>
          </p:nvPr>
        </p:nvSpPr>
        <p:spPr>
          <a:xfrm>
            <a:off x="-24384" y="-23217"/>
            <a:ext cx="9144000" cy="1143000"/>
          </a:xfrm>
        </p:spPr>
        <p:txBody>
          <a:bodyPr anchor="ctr"/>
          <a:lstStyle/>
          <a:p>
            <a:pPr algn="ctr"/>
            <a:r>
              <a:rPr lang="es-PE" sz="2800" b="1" dirty="0" smtClean="0">
                <a:latin typeface="Times New Roman" pitchFamily="18" charset="0"/>
                <a:cs typeface="Times New Roman" pitchFamily="18" charset="0"/>
              </a:rPr>
              <a:t>EXPECTED AMENDMENTS TO DOC 8071</a:t>
            </a:r>
            <a:endParaRPr lang="es-ES" sz="2800" b="1" dirty="0">
              <a:latin typeface="Times New Roman" pitchFamily="18" charset="0"/>
              <a:cs typeface="Times New Roman" pitchFamily="18" charset="0"/>
            </a:endParaRPr>
          </a:p>
        </p:txBody>
      </p:sp>
      <p:sp>
        <p:nvSpPr>
          <p:cNvPr id="4" name="3 Marcador de contenido"/>
          <p:cNvSpPr>
            <a:spLocks noGrp="1"/>
          </p:cNvSpPr>
          <p:nvPr>
            <p:ph idx="1"/>
          </p:nvPr>
        </p:nvSpPr>
        <p:spPr>
          <a:xfrm>
            <a:off x="457200" y="1447800"/>
            <a:ext cx="8001000" cy="4678363"/>
          </a:xfrm>
        </p:spPr>
        <p:txBody>
          <a:bodyPr>
            <a:normAutofit/>
          </a:bodyPr>
          <a:lstStyle/>
          <a:p>
            <a:pPr algn="just">
              <a:buNone/>
            </a:pPr>
            <a:r>
              <a:rPr lang="es-ES_tradnl" sz="1600" dirty="0" smtClean="0">
                <a:latin typeface="Times New Roman" pitchFamily="18" charset="0"/>
                <a:cs typeface="Times New Roman" pitchFamily="18" charset="0"/>
              </a:rPr>
              <a:t>	</a:t>
            </a:r>
            <a:endParaRPr lang="en-US" sz="1700" dirty="0">
              <a:latin typeface="Times New Roman" pitchFamily="18" charset="0"/>
              <a:cs typeface="Times New Roman" pitchFamily="18" charset="0"/>
            </a:endParaRPr>
          </a:p>
        </p:txBody>
      </p:sp>
      <p:sp>
        <p:nvSpPr>
          <p:cNvPr id="5" name="4 CuadroTexto"/>
          <p:cNvSpPr txBox="1"/>
          <p:nvPr/>
        </p:nvSpPr>
        <p:spPr>
          <a:xfrm>
            <a:off x="380999" y="1154668"/>
            <a:ext cx="8458201" cy="369332"/>
          </a:xfrm>
          <a:prstGeom prst="rect">
            <a:avLst/>
          </a:prstGeom>
          <a:noFill/>
        </p:spPr>
        <p:txBody>
          <a:bodyPr wrap="square" rtlCol="0">
            <a:spAutoFit/>
          </a:bodyPr>
          <a:lstStyle/>
          <a:p>
            <a:r>
              <a:rPr lang="en-CA" b="1" dirty="0" smtClean="0"/>
              <a:t>OTHER EXPECTED AMENDMENTS – WORK BY ICAO NSP AND ASP PANEL</a:t>
            </a:r>
            <a:endParaRPr lang="en-CA" b="1" dirty="0"/>
          </a:p>
        </p:txBody>
      </p:sp>
      <p:sp>
        <p:nvSpPr>
          <p:cNvPr id="6" name="Rectangle 5"/>
          <p:cNvSpPr/>
          <p:nvPr/>
        </p:nvSpPr>
        <p:spPr>
          <a:xfrm>
            <a:off x="838200" y="1905000"/>
            <a:ext cx="6934200" cy="3693319"/>
          </a:xfrm>
          <a:prstGeom prst="rect">
            <a:avLst/>
          </a:prstGeom>
        </p:spPr>
        <p:txBody>
          <a:bodyPr wrap="square">
            <a:spAutoFit/>
          </a:bodyPr>
          <a:lstStyle/>
          <a:p>
            <a:r>
              <a:rPr lang="en-US" dirty="0"/>
              <a:t>A CHAPTER RESERVED FOR MLS</a:t>
            </a:r>
            <a:endParaRPr lang="es-PE" dirty="0"/>
          </a:p>
          <a:p>
            <a:r>
              <a:rPr lang="en-US" dirty="0"/>
              <a:t> </a:t>
            </a:r>
            <a:endParaRPr lang="es-PE" dirty="0"/>
          </a:p>
          <a:p>
            <a:r>
              <a:rPr lang="en-US" dirty="0" smtClean="0"/>
              <a:t>GENERAL </a:t>
            </a:r>
            <a:r>
              <a:rPr lang="en-US" dirty="0"/>
              <a:t>REVIEW OF THE MATERIAL CONTAINED IN CHAPTER 1, VOLUME I</a:t>
            </a:r>
            <a:endParaRPr lang="es-PE" dirty="0"/>
          </a:p>
          <a:p>
            <a:r>
              <a:rPr lang="en-US" dirty="0"/>
              <a:t> </a:t>
            </a:r>
            <a:endParaRPr lang="es-PE" dirty="0"/>
          </a:p>
          <a:p>
            <a:r>
              <a:rPr lang="en-US" dirty="0" smtClean="0"/>
              <a:t>REVIEW </a:t>
            </a:r>
            <a:r>
              <a:rPr lang="en-US" dirty="0"/>
              <a:t>OF MATERIAL ON VOR IN CHAPTER 2, VOLUME I </a:t>
            </a:r>
            <a:endParaRPr lang="es-PE" dirty="0"/>
          </a:p>
          <a:p>
            <a:r>
              <a:rPr lang="en-US" dirty="0"/>
              <a:t> </a:t>
            </a:r>
            <a:endParaRPr lang="es-PE" dirty="0"/>
          </a:p>
          <a:p>
            <a:r>
              <a:rPr lang="en-US" dirty="0" smtClean="0"/>
              <a:t>VOR </a:t>
            </a:r>
            <a:r>
              <a:rPr lang="en-US" dirty="0"/>
              <a:t>AS LOCATION FOR POSITIONING PURPOSES IN RNAV NAVIGATION</a:t>
            </a:r>
            <a:endParaRPr lang="es-PE" dirty="0"/>
          </a:p>
          <a:p>
            <a:r>
              <a:rPr lang="en-US" dirty="0"/>
              <a:t>	</a:t>
            </a:r>
            <a:endParaRPr lang="es-PE" dirty="0"/>
          </a:p>
          <a:p>
            <a:r>
              <a:rPr lang="en-US" dirty="0" smtClean="0"/>
              <a:t>REVIEW </a:t>
            </a:r>
            <a:r>
              <a:rPr lang="en-US" dirty="0"/>
              <a:t>OF GBAS SARPS AND THE CORRESPONDING TESTS</a:t>
            </a:r>
            <a:endParaRPr lang="es-PE" dirty="0"/>
          </a:p>
          <a:p>
            <a:r>
              <a:rPr lang="en-US" dirty="0"/>
              <a:t> </a:t>
            </a:r>
            <a:endParaRPr lang="es-PE" dirty="0"/>
          </a:p>
          <a:p>
            <a:r>
              <a:rPr lang="en-US" dirty="0"/>
              <a:t>DEVELOPMENT OF GUIDANCE MATERIAL ON FLIGHT TESTING OF ADS-B AND MULTILATERATION </a:t>
            </a:r>
            <a:endParaRPr lang="es-PE" dirty="0"/>
          </a:p>
        </p:txBody>
      </p:sp>
      <p:sp>
        <p:nvSpPr>
          <p:cNvPr id="10"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a:t>
            </a:r>
            <a:r>
              <a:rPr lang="en-US" sz="1100" b="1" dirty="0" smtClean="0"/>
              <a:t>d</a:t>
            </a:r>
            <a:r>
              <a:rPr lang="en-US" sz="1100" dirty="0" smtClean="0"/>
              <a:t>os Campos, 19 to 21 November  2011</a:t>
            </a:r>
            <a:endParaRPr lang="en-US" sz="1100" dirty="0"/>
          </a:p>
        </p:txBody>
      </p:sp>
    </p:spTree>
    <p:extLst>
      <p:ext uri="{BB962C8B-B14F-4D97-AF65-F5344CB8AC3E}">
        <p14:creationId xmlns:p14="http://schemas.microsoft.com/office/powerpoint/2010/main" val="139612749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21</a:t>
            </a:fld>
            <a:endParaRPr lang="en-US"/>
          </a:p>
        </p:txBody>
      </p:sp>
      <p:sp>
        <p:nvSpPr>
          <p:cNvPr id="3" name="2 Título"/>
          <p:cNvSpPr>
            <a:spLocks noGrp="1"/>
          </p:cNvSpPr>
          <p:nvPr>
            <p:ph type="title"/>
          </p:nvPr>
        </p:nvSpPr>
        <p:spPr/>
        <p:txBody>
          <a:bodyPr anchor="ctr"/>
          <a:lstStyle/>
          <a:p>
            <a:pPr algn="ctr"/>
            <a:r>
              <a:rPr lang="en-US" sz="2800" b="1" dirty="0" smtClean="0">
                <a:effectLst>
                  <a:outerShdw blurRad="38100" dist="38100" dir="2700000" algn="tl">
                    <a:srgbClr val="000000">
                      <a:alpha val="43137"/>
                    </a:srgbClr>
                  </a:outerShdw>
                </a:effectLst>
                <a:cs typeface="Times New Roman" pitchFamily="18" charset="0"/>
              </a:rPr>
              <a:t>VALIDATION OF FLIGHT PROCEDURES</a:t>
            </a:r>
            <a:endParaRPr lang="en-US" sz="2800" b="1" dirty="0">
              <a:effectLst>
                <a:outerShdw blurRad="38100" dist="38100" dir="2700000" algn="tl">
                  <a:srgbClr val="000000">
                    <a:alpha val="43137"/>
                  </a:srgbClr>
                </a:outerShdw>
              </a:effectLst>
              <a:cs typeface="Times New Roman" pitchFamily="18" charset="0"/>
            </a:endParaRPr>
          </a:p>
        </p:txBody>
      </p:sp>
      <p:sp>
        <p:nvSpPr>
          <p:cNvPr id="4" name="3 Marcador de contenido"/>
          <p:cNvSpPr>
            <a:spLocks noGrp="1"/>
          </p:cNvSpPr>
          <p:nvPr>
            <p:ph idx="1"/>
          </p:nvPr>
        </p:nvSpPr>
        <p:spPr>
          <a:xfrm>
            <a:off x="152400" y="1219200"/>
            <a:ext cx="8610600" cy="5334000"/>
          </a:xfrm>
        </p:spPr>
        <p:txBody>
          <a:bodyPr>
            <a:normAutofit fontScale="77500" lnSpcReduction="20000"/>
          </a:bodyPr>
          <a:lstStyle/>
          <a:p>
            <a:pPr>
              <a:buNone/>
            </a:pPr>
            <a:r>
              <a:rPr lang="es-ES" sz="2600" b="1" dirty="0" smtClean="0"/>
              <a:t>QUALITY ASSURANCE MANUAL FOR FLIGHT PROCEDURE DESIGN (DOC 9906) </a:t>
            </a:r>
          </a:p>
          <a:p>
            <a:pPr>
              <a:buNone/>
            </a:pPr>
            <a:endParaRPr lang="es-ES" sz="2100" i="1" dirty="0" smtClean="0"/>
          </a:p>
          <a:p>
            <a:pPr>
              <a:buNone/>
            </a:pPr>
            <a:r>
              <a:rPr lang="es-ES" sz="2100" dirty="0" smtClean="0"/>
              <a:t>CURRENTLY COMPRISING FOUR VOLUMES:</a:t>
            </a:r>
          </a:p>
          <a:p>
            <a:pPr>
              <a:buNone/>
            </a:pPr>
            <a:r>
              <a:rPr lang="es-ES" sz="2100" dirty="0" smtClean="0"/>
              <a:t>VOLUME 1 —FLIGHT PROCEDURE DESIGN QUALITY ASSURANCE SYSTEM;</a:t>
            </a:r>
          </a:p>
          <a:p>
            <a:pPr>
              <a:buNone/>
            </a:pPr>
            <a:r>
              <a:rPr lang="es-ES" sz="2100" dirty="0" smtClean="0"/>
              <a:t>VOLUME 2 — FLIGHT PROCEDURE DESIGNER TRAINING;</a:t>
            </a:r>
          </a:p>
          <a:p>
            <a:pPr>
              <a:buNone/>
            </a:pPr>
            <a:r>
              <a:rPr lang="es-ES" sz="2100" dirty="0" smtClean="0"/>
              <a:t>VOLUME 3 — FLIGHT PROCEDURE DESIGN SOFTWARE VALIDATION; AND</a:t>
            </a:r>
          </a:p>
          <a:p>
            <a:pPr>
              <a:buNone/>
            </a:pPr>
            <a:r>
              <a:rPr lang="es-ES" sz="2100" dirty="0" smtClean="0"/>
              <a:t>VOLUME 4 — FLIGHT PROCEDURES DESIGN CONSTRUCTION</a:t>
            </a:r>
          </a:p>
          <a:p>
            <a:pPr>
              <a:buNone/>
            </a:pPr>
            <a:endParaRPr lang="es-ES" sz="2100" dirty="0" smtClean="0"/>
          </a:p>
          <a:p>
            <a:pPr algn="just">
              <a:buNone/>
            </a:pPr>
            <a:r>
              <a:rPr lang="es-ES" sz="2100" b="1" dirty="0" smtClean="0"/>
              <a:t>VOLUME 1 — </a:t>
            </a:r>
            <a:r>
              <a:rPr lang="es-ES" sz="2100" dirty="0" smtClean="0"/>
              <a:t>THE FLIGHT PROCEDURE DESIGN QUALITY ASSURANCE SYSTEM PROVIDES GUIDANCE FOR QUALITY ASSURANCE IN THE PROCEDURE DESIGN PROCESSES, SUCH AS PROCEDURE DESIGN DOCUMENTATION, VERIFICATION AND VALIDATION METHODS, AND GUIDELINES ABOUT THE ACQUISITION/PROCESSING OF SOURCE INFORMATION/DATA. IT ALSO PROVIDES A GENERIC FLOW CHART DIAGRAM FOR THE DESIGN AND THE IMPLEMENTATION OF FLIGHT PROCEDURES.</a:t>
            </a:r>
          </a:p>
          <a:p>
            <a:pPr algn="just">
              <a:buNone/>
            </a:pPr>
            <a:r>
              <a:rPr lang="es-ES" sz="2100" b="1" dirty="0" smtClean="0"/>
              <a:t>VOLUME 2 — </a:t>
            </a:r>
            <a:r>
              <a:rPr lang="es-ES" sz="2100" dirty="0" smtClean="0"/>
              <a:t>THE FLIGHT PROCEDURE DESIGNER TRAINING PROVIDES GUIDANCE FOR THE ESTABLISHMENT OF FLIGHT PROCEDURE DESIGNER TRAINING.  TRAINING IS THE STARTING POINT FOR ANY QUALITY ASSURANCE PROGRAMME.  THIS VOLUME PROVIDES GUIDANCE FOR THE ESTABLISHMENT OF A TRAINING PROGRAMME.</a:t>
            </a:r>
          </a:p>
          <a:p>
            <a:pPr>
              <a:buNone/>
            </a:pPr>
            <a:r>
              <a:rPr lang="es-ES" sz="2100" b="1" dirty="0" smtClean="0"/>
              <a:t>VOLUME 3 — </a:t>
            </a:r>
            <a:r>
              <a:rPr lang="es-ES" sz="2100" dirty="0" smtClean="0"/>
              <a:t>FLIGHT PROCEDURE DESIGN SOFTWARE VALIDATION, WHICH PROVIDES GUIDANCE FOR THE VALIDATION (NOT CERTIFICATION) OF PROCEDURE DESIGN TOOLS, NOTABLY WITH REGARD TO CRITERIA.</a:t>
            </a:r>
          </a:p>
          <a:p>
            <a:pPr>
              <a:buNone/>
            </a:pPr>
            <a:r>
              <a:rPr lang="es-ES" sz="2100" b="1" dirty="0" smtClean="0"/>
              <a:t>VOLUME 4 — </a:t>
            </a:r>
            <a:r>
              <a:rPr lang="es-ES" sz="2100" dirty="0" smtClean="0"/>
              <a:t>FLIGHT PROCEDURES DESIGN CONSTRUCTION (TO BE INCORPORATED LATER</a:t>
            </a:r>
            <a:r>
              <a:rPr lang="es-ES" sz="1600" dirty="0" smtClean="0"/>
              <a:t>).</a:t>
            </a:r>
          </a:p>
        </p:txBody>
      </p:sp>
      <p:sp>
        <p:nvSpPr>
          <p:cNvPr id="6"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a:t>
            </a:r>
            <a:r>
              <a:rPr lang="en-US" sz="1100" b="1" dirty="0" smtClean="0"/>
              <a:t>d</a:t>
            </a:r>
            <a:r>
              <a:rPr lang="en-US" sz="1100" dirty="0" smtClean="0"/>
              <a:t>os Campos, 19 to 21 November  2011</a:t>
            </a:r>
            <a:endParaRPr lang="en-US" sz="11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22</a:t>
            </a:fld>
            <a:endParaRPr lang="en-US"/>
          </a:p>
        </p:txBody>
      </p:sp>
      <p:sp>
        <p:nvSpPr>
          <p:cNvPr id="3" name="2 Título"/>
          <p:cNvSpPr>
            <a:spLocks noGrp="1"/>
          </p:cNvSpPr>
          <p:nvPr>
            <p:ph type="title"/>
          </p:nvPr>
        </p:nvSpPr>
        <p:spPr/>
        <p:txBody>
          <a:bodyPr anchor="ctr"/>
          <a:lstStyle/>
          <a:p>
            <a:pPr algn="ctr"/>
            <a:r>
              <a:rPr lang="en-US" sz="2800" b="1" dirty="0" smtClean="0">
                <a:effectLst>
                  <a:outerShdw blurRad="38100" dist="38100" dir="2700000" algn="tl">
                    <a:srgbClr val="000000">
                      <a:alpha val="43137"/>
                    </a:srgbClr>
                  </a:outerShdw>
                </a:effectLst>
                <a:cs typeface="Times New Roman" pitchFamily="18" charset="0"/>
              </a:rPr>
              <a:t>VALIDATION OF FLIGHT PROCEDURES</a:t>
            </a:r>
            <a:endParaRPr lang="es-ES" sz="2800"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295400"/>
            <a:ext cx="8229600" cy="5105400"/>
          </a:xfrm>
        </p:spPr>
        <p:txBody>
          <a:bodyPr>
            <a:normAutofit/>
          </a:bodyPr>
          <a:lstStyle/>
          <a:p>
            <a:pPr>
              <a:buNone/>
            </a:pPr>
            <a:r>
              <a:rPr lang="es-PE" dirty="0" smtClean="0"/>
              <a:t>	</a:t>
            </a:r>
            <a:r>
              <a:rPr lang="es-PE" sz="1700" dirty="0" smtClean="0"/>
              <a:t>TWO NEW VOLUMES ARE BEING DEVELOPED TO SUPPLEMENT DOC 9906 </a:t>
            </a:r>
          </a:p>
          <a:p>
            <a:pPr>
              <a:buNone/>
            </a:pPr>
            <a:r>
              <a:rPr lang="es-PE" sz="1700" dirty="0" smtClean="0"/>
              <a:t>	</a:t>
            </a:r>
            <a:r>
              <a:rPr lang="es-PE" sz="1700" b="1" dirty="0" smtClean="0"/>
              <a:t>VOLUME  5	VALIDATION OF INSTRUMENT FLIGHT PROCEDURES </a:t>
            </a:r>
          </a:p>
          <a:p>
            <a:pPr>
              <a:buNone/>
            </a:pPr>
            <a:r>
              <a:rPr lang="es-PE" sz="1700" dirty="0" smtClean="0"/>
              <a:t>	THIS VOLUME PROVIDES A DETAILED DESCRIPTION OF THE PROCESS FOR THE VALIDATION OF INSTRUMENT FLIGHT PROCEDURES.  THE VALIDATION PROCESS IS DIVIDED INTO GROUND AND FLIGHT VALIDATION.  VALIDATION SEEKS TO ENSURE THE SAFETY, DATA PRECISION, AND INTEGRITY AND FLYABILITY OF THE ISTRUMENT FLIGHT PROCEDURE.  THE PROCEDURE VALIDATION PROCESS APPLIES TO INSTRUMENT FLIGHT PROCEDURES FOR FIXED-WING AIRCRAFT AND HELICOPTERS</a:t>
            </a:r>
          </a:p>
          <a:p>
            <a:pPr algn="just">
              <a:buNone/>
            </a:pPr>
            <a:endParaRPr lang="es-PE" sz="1700" dirty="0" smtClean="0"/>
          </a:p>
          <a:p>
            <a:pPr algn="just">
              <a:buNone/>
            </a:pPr>
            <a:r>
              <a:rPr lang="es-PE" sz="1700" dirty="0" smtClean="0"/>
              <a:t>	</a:t>
            </a:r>
            <a:r>
              <a:rPr lang="es-PE" sz="1700" b="1" dirty="0" smtClean="0"/>
              <a:t>VOLUME 6	FLIGHT VALIDATION PILOT TRAINING AND EVALUATION</a:t>
            </a:r>
          </a:p>
          <a:p>
            <a:pPr algn="just">
              <a:buNone/>
            </a:pPr>
            <a:r>
              <a:rPr lang="es-PE" sz="1700" dirty="0" smtClean="0"/>
              <a:t>	VOLUME 6 CONTAINS INFORMATION ON THE QUALIFICATIONS, TRAINING, AND GUIDELINES ABOUT THE SKILLS, KNOWLEDGE, AND ATTRIBUTES (SKA) TO BE CONSIDERED IN THE TRAINING AND EVALUATION OF FLIGHT VALIDATION PILOTS</a:t>
            </a:r>
          </a:p>
        </p:txBody>
      </p:sp>
      <p:sp>
        <p:nvSpPr>
          <p:cNvPr id="6"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a:t>
            </a:r>
            <a:r>
              <a:rPr lang="en-US" sz="1100" b="1" dirty="0" smtClean="0"/>
              <a:t>d</a:t>
            </a:r>
            <a:r>
              <a:rPr lang="en-US" sz="1100" dirty="0" smtClean="0"/>
              <a:t>os Campos, 19 to 21 November  2011</a:t>
            </a:r>
            <a:endParaRPr lang="en-US" sz="11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23</a:t>
            </a:fld>
            <a:endParaRPr lang="en-US"/>
          </a:p>
        </p:txBody>
      </p:sp>
      <p:sp>
        <p:nvSpPr>
          <p:cNvPr id="3" name="2 Título"/>
          <p:cNvSpPr>
            <a:spLocks noGrp="1"/>
          </p:cNvSpPr>
          <p:nvPr>
            <p:ph type="title"/>
          </p:nvPr>
        </p:nvSpPr>
        <p:spPr/>
        <p:txBody>
          <a:bodyPr anchor="ctr"/>
          <a:lstStyle/>
          <a:p>
            <a:pPr algn="ctr"/>
            <a:r>
              <a:rPr lang="es-ES" sz="2800" b="1" dirty="0" smtClean="0"/>
              <a:t>VALIDATION OF FLIGHT PROCEDURES</a:t>
            </a:r>
            <a:endParaRPr lang="en-CA" sz="2800" b="1" dirty="0"/>
          </a:p>
        </p:txBody>
      </p:sp>
      <p:sp>
        <p:nvSpPr>
          <p:cNvPr id="4" name="3 Marcador de contenido"/>
          <p:cNvSpPr>
            <a:spLocks noGrp="1"/>
          </p:cNvSpPr>
          <p:nvPr>
            <p:ph idx="1"/>
          </p:nvPr>
        </p:nvSpPr>
        <p:spPr>
          <a:xfrm>
            <a:off x="457200" y="1371600"/>
            <a:ext cx="8229600" cy="5181600"/>
          </a:xfrm>
        </p:spPr>
        <p:txBody>
          <a:bodyPr>
            <a:normAutofit fontScale="70000" lnSpcReduction="20000"/>
          </a:bodyPr>
          <a:lstStyle/>
          <a:p>
            <a:pPr marL="0" indent="0" algn="just">
              <a:buNone/>
            </a:pPr>
            <a:endParaRPr lang="es-ES" sz="1900" dirty="0" smtClean="0"/>
          </a:p>
          <a:p>
            <a:pPr marL="0" indent="0" algn="just">
              <a:buNone/>
            </a:pPr>
            <a:endParaRPr lang="es-ES" sz="2000" dirty="0" smtClean="0"/>
          </a:p>
          <a:p>
            <a:pPr marL="0" indent="0" algn="just">
              <a:buNone/>
            </a:pPr>
            <a:endParaRPr lang="es-ES" sz="2000" dirty="0"/>
          </a:p>
          <a:p>
            <a:pPr marL="0" indent="0" algn="just">
              <a:buNone/>
            </a:pPr>
            <a:r>
              <a:rPr lang="es-ES" sz="2000" dirty="0" smtClean="0"/>
              <a:t>IN ORDER TO SUPPORT STATES IN THE CONDUCTION OF GROUND AND FLIGHT VALIDATION OF INSTRUMENT FLIGHT PROCEDURES IN THE SAM REGION, THE SAM IG/6 MEETING (Lima, </a:t>
            </a:r>
            <a:r>
              <a:rPr lang="es-ES" sz="2000" dirty="0" err="1" smtClean="0"/>
              <a:t>Peru</a:t>
            </a:r>
            <a:r>
              <a:rPr lang="es-ES" sz="2000" dirty="0" smtClean="0"/>
              <a:t>, 19 </a:t>
            </a:r>
            <a:r>
              <a:rPr lang="es-ES" sz="2000" dirty="0" err="1" smtClean="0"/>
              <a:t>to</a:t>
            </a:r>
            <a:r>
              <a:rPr lang="es-ES" sz="2000" dirty="0" smtClean="0"/>
              <a:t> 22 </a:t>
            </a:r>
            <a:r>
              <a:rPr lang="es-ES" sz="2000" dirty="0" err="1" smtClean="0"/>
              <a:t>October</a:t>
            </a:r>
            <a:r>
              <a:rPr lang="es-ES" sz="2000" dirty="0" smtClean="0"/>
              <a:t> 2010) REVIEWED THE PROPOSED ADVISORY </a:t>
            </a:r>
            <a:r>
              <a:rPr lang="es-ES" sz="2000" dirty="0"/>
              <a:t>CIRCULAR </a:t>
            </a:r>
            <a:r>
              <a:rPr lang="es-ES" sz="2000" dirty="0" smtClean="0"/>
              <a:t>IDENTIFIED AS CA </a:t>
            </a:r>
            <a:r>
              <a:rPr lang="es-ES" sz="2000" dirty="0"/>
              <a:t>91-</a:t>
            </a:r>
            <a:r>
              <a:rPr lang="es-ES" sz="2000" dirty="0" smtClean="0"/>
              <a:t>012 FOR ITS ADOPTION IN THE REGION, WHICH PROVIDES GUIDANCE ABOUT SATELLITE-SUPPORTED VALIDATION OF INSTRUMENT FLIGHT PROCEDURES (IFP) INVOLVED IN PERFORMANCE-BASED NAVIGATION (PBN). </a:t>
            </a:r>
          </a:p>
          <a:p>
            <a:pPr marL="0" indent="0" algn="just">
              <a:buNone/>
            </a:pPr>
            <a:endParaRPr lang="es-ES" sz="2000" dirty="0" smtClean="0"/>
          </a:p>
          <a:p>
            <a:pPr marL="0" indent="0" algn="just">
              <a:buNone/>
            </a:pPr>
            <a:r>
              <a:rPr lang="es-ES" sz="2000" dirty="0" smtClean="0"/>
              <a:t>THE ADVISORY CIRCULAR DEFINES THE POLICY AND GUIDANCE FOR SATELLITE-BASED FLIGHT VALIDATION OF INSTRUMENT FLIGHT PROCEDURES (IFP) INVOLVED IN PERFORMANCE-BASED NAVIGATION (PBN). </a:t>
            </a:r>
          </a:p>
          <a:p>
            <a:pPr marL="0" indent="0" algn="just">
              <a:buNone/>
            </a:pPr>
            <a:endParaRPr lang="es-ES" sz="2000" dirty="0"/>
          </a:p>
          <a:p>
            <a:pPr marL="0" indent="0" algn="just">
              <a:buNone/>
            </a:pPr>
            <a:r>
              <a:rPr lang="es-ES" sz="2000" dirty="0" smtClean="0"/>
              <a:t>IT ALSO DESCRIBES THE REQUIREMENTS FOR SIMULATOR AND OBSTACLE ASSESSMENTS TO BE PERFORMED PRIOR TO FV. THIS VALIDATION WILL BE CONDUCTED PRIOR TO THE PROMULGATION OF AN IFP IN THE AERONAUTICAL INFORMATION PUBLICATION (AIP) OF THE STATE.</a:t>
            </a:r>
          </a:p>
          <a:p>
            <a:pPr marL="0" indent="0" algn="just">
              <a:buNone/>
            </a:pPr>
            <a:endParaRPr lang="es-ES" sz="2000" dirty="0"/>
          </a:p>
          <a:p>
            <a:pPr marL="0" indent="0" algn="just">
              <a:buNone/>
            </a:pPr>
            <a:r>
              <a:rPr lang="es-ES" sz="2000" dirty="0" smtClean="0"/>
              <a:t>THE CIRCULAR WAS DRAFTED WITH THE SUPPORT OF PROJECT RLA/99/901, REGIONAL SAFETY OVERSIGHT SERVICE (SRVOP).</a:t>
            </a:r>
          </a:p>
          <a:p>
            <a:pPr marL="0" indent="0" algn="just">
              <a:buNone/>
            </a:pPr>
            <a:endParaRPr lang="es-ES" sz="2000" dirty="0" smtClean="0"/>
          </a:p>
          <a:p>
            <a:pPr marL="0" indent="0" algn="just">
              <a:buNone/>
            </a:pPr>
            <a:r>
              <a:rPr lang="es-ES" sz="2000" dirty="0" smtClean="0"/>
              <a:t>THE FLIGHT VALIDATION PROCESS WOULD BE ADAPTED TO THE INITIAL CERTIFICATION AND THE PERIODIC QUALITY ASSURANCE PROGRAMME ESTABLISHED BY EACH STATE FOR INSTRUMENT FLIGHT PROCEDURES.</a:t>
            </a:r>
          </a:p>
          <a:p>
            <a:pPr marL="0" indent="0" algn="just">
              <a:buNone/>
            </a:pPr>
            <a:endParaRPr lang="es-ES" sz="2100" dirty="0" smtClean="0"/>
          </a:p>
          <a:p>
            <a:pPr marL="0" indent="0" algn="just">
              <a:buNone/>
            </a:pPr>
            <a:endParaRPr lang="es-ES" sz="1800" dirty="0" smtClean="0"/>
          </a:p>
          <a:p>
            <a:pPr marL="0" indent="0" algn="just">
              <a:buNone/>
            </a:pPr>
            <a:endParaRPr lang="es-ES" dirty="0"/>
          </a:p>
          <a:p>
            <a:pPr marL="0" indent="0">
              <a:buNone/>
            </a:pPr>
            <a:endParaRPr lang="es-ES" sz="2000" dirty="0"/>
          </a:p>
        </p:txBody>
      </p:sp>
      <p:sp>
        <p:nvSpPr>
          <p:cNvPr id="7" name="6 CuadroTexto"/>
          <p:cNvSpPr txBox="1"/>
          <p:nvPr/>
        </p:nvSpPr>
        <p:spPr>
          <a:xfrm>
            <a:off x="514350" y="1263134"/>
            <a:ext cx="8610600" cy="369332"/>
          </a:xfrm>
          <a:prstGeom prst="rect">
            <a:avLst/>
          </a:prstGeom>
          <a:noFill/>
        </p:spPr>
        <p:txBody>
          <a:bodyPr wrap="square" rtlCol="0">
            <a:spAutoFit/>
          </a:bodyPr>
          <a:lstStyle/>
          <a:p>
            <a:r>
              <a:rPr lang="en-CA" b="1" dirty="0" smtClean="0"/>
              <a:t>VALIDATION OF FLIGHT PROCEDURES IN THE SAM REGION</a:t>
            </a:r>
            <a:endParaRPr lang="en-CA" b="1" dirty="0"/>
          </a:p>
        </p:txBody>
      </p:sp>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a:t>
            </a:r>
            <a:r>
              <a:rPr lang="en-US" sz="1100" b="1" dirty="0" smtClean="0"/>
              <a:t>d</a:t>
            </a:r>
            <a:r>
              <a:rPr lang="en-US" sz="1100" dirty="0" smtClean="0"/>
              <a:t>os Campos, 19 to 21 November  2011</a:t>
            </a:r>
            <a:endParaRPr lang="en-US" sz="1100" dirty="0"/>
          </a:p>
        </p:txBody>
      </p:sp>
    </p:spTree>
    <p:extLst>
      <p:ext uri="{BB962C8B-B14F-4D97-AF65-F5344CB8AC3E}">
        <p14:creationId xmlns:p14="http://schemas.microsoft.com/office/powerpoint/2010/main" val="33988285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24</a:t>
            </a:fld>
            <a:endParaRPr lang="en-US"/>
          </a:p>
        </p:txBody>
      </p:sp>
      <p:sp>
        <p:nvSpPr>
          <p:cNvPr id="3" name="2 Título"/>
          <p:cNvSpPr>
            <a:spLocks noGrp="1"/>
          </p:cNvSpPr>
          <p:nvPr>
            <p:ph type="title"/>
          </p:nvPr>
        </p:nvSpPr>
        <p:spPr/>
        <p:txBody>
          <a:bodyPr anchor="ctr"/>
          <a:lstStyle/>
          <a:p>
            <a:pPr algn="ctr"/>
            <a:r>
              <a:rPr lang="en-US" sz="2800" b="1" dirty="0" smtClean="0">
                <a:effectLst>
                  <a:outerShdw blurRad="38100" dist="38100" dir="2700000" algn="tl">
                    <a:srgbClr val="000000">
                      <a:alpha val="43137"/>
                    </a:srgbClr>
                  </a:outerShdw>
                </a:effectLst>
                <a:cs typeface="Times New Roman" pitchFamily="18" charset="0"/>
              </a:rPr>
              <a:t>VALIDATION OF FLIGHT PROCEDURES</a:t>
            </a:r>
            <a:endParaRPr lang="es-ES" sz="2800" dirty="0"/>
          </a:p>
        </p:txBody>
      </p:sp>
      <p:sp>
        <p:nvSpPr>
          <p:cNvPr id="6" name="5 Rectángulo"/>
          <p:cNvSpPr/>
          <p:nvPr/>
        </p:nvSpPr>
        <p:spPr>
          <a:xfrm>
            <a:off x="2590800" y="1143000"/>
            <a:ext cx="2438400" cy="4572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n-GB" sz="1200" b="1" dirty="0" smtClean="0"/>
              <a:t>PROCEDURE DESIGN</a:t>
            </a:r>
            <a:endParaRPr lang="es-ES" sz="1200" b="1" dirty="0"/>
          </a:p>
        </p:txBody>
      </p:sp>
      <p:sp>
        <p:nvSpPr>
          <p:cNvPr id="7" name="6 Rectángulo"/>
          <p:cNvSpPr/>
          <p:nvPr/>
        </p:nvSpPr>
        <p:spPr>
          <a:xfrm>
            <a:off x="2590800" y="1752600"/>
            <a:ext cx="2438400" cy="3810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pPr>
            <a:r>
              <a:rPr lang="en-GB" sz="1200" dirty="0" smtClean="0">
                <a:solidFill>
                  <a:schemeClr val="bg1"/>
                </a:solidFill>
                <a:ea typeface="Times New Roman" pitchFamily="18" charset="0"/>
                <a:cs typeface="Arial" pitchFamily="34" charset="0"/>
              </a:rPr>
              <a:t>PROCEDURE DOCUMENTATION</a:t>
            </a:r>
            <a:endParaRPr lang="en-GB" sz="1200" dirty="0" smtClean="0">
              <a:solidFill>
                <a:schemeClr val="bg1"/>
              </a:solidFill>
            </a:endParaRPr>
          </a:p>
        </p:txBody>
      </p:sp>
      <p:cxnSp>
        <p:nvCxnSpPr>
          <p:cNvPr id="11" name="10 Conector recto de flecha"/>
          <p:cNvCxnSpPr>
            <a:endCxn id="7" idx="0"/>
          </p:cNvCxnSpPr>
          <p:nvPr/>
        </p:nvCxnSpPr>
        <p:spPr>
          <a:xfrm flipV="1">
            <a:off x="3734594" y="1752600"/>
            <a:ext cx="75406" cy="79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 name="11 Rectángulo"/>
          <p:cNvSpPr/>
          <p:nvPr/>
        </p:nvSpPr>
        <p:spPr>
          <a:xfrm>
            <a:off x="2590800" y="2209800"/>
            <a:ext cx="2438400" cy="3810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PE" sz="1200" b="1" dirty="0" smtClean="0"/>
              <a:t>SIMULATOR EVALUATION</a:t>
            </a:r>
            <a:endParaRPr lang="es-ES" sz="1200" b="1" dirty="0"/>
          </a:p>
        </p:txBody>
      </p:sp>
      <p:sp>
        <p:nvSpPr>
          <p:cNvPr id="18" name="17 Decisión"/>
          <p:cNvSpPr/>
          <p:nvPr/>
        </p:nvSpPr>
        <p:spPr>
          <a:xfrm>
            <a:off x="2514600" y="2667000"/>
            <a:ext cx="2590800" cy="609600"/>
          </a:xfrm>
          <a:prstGeom prst="flowChartDecision">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PE" sz="1200" b="1" dirty="0" smtClean="0"/>
              <a:t> POSITIVE SIMULATOR EVALUATION</a:t>
            </a:r>
            <a:endParaRPr lang="es-ES" sz="1200" dirty="0"/>
          </a:p>
        </p:txBody>
      </p:sp>
      <p:cxnSp>
        <p:nvCxnSpPr>
          <p:cNvPr id="35" name="34 Conector recto de flecha"/>
          <p:cNvCxnSpPr>
            <a:stCxn id="6" idx="3"/>
            <a:endCxn id="6" idx="3"/>
          </p:cNvCxnSpPr>
          <p:nvPr/>
        </p:nvCxnSpPr>
        <p:spPr>
          <a:xfrm>
            <a:off x="5029200" y="1371600"/>
            <a:ext cx="158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0" name="39 CuadroTexto"/>
          <p:cNvSpPr txBox="1"/>
          <p:nvPr/>
        </p:nvSpPr>
        <p:spPr>
          <a:xfrm>
            <a:off x="5638800" y="4343400"/>
            <a:ext cx="184731" cy="369332"/>
          </a:xfrm>
          <a:prstGeom prst="rect">
            <a:avLst/>
          </a:prstGeom>
          <a:noFill/>
        </p:spPr>
        <p:txBody>
          <a:bodyPr wrap="none" rtlCol="0">
            <a:spAutoFit/>
          </a:bodyPr>
          <a:lstStyle/>
          <a:p>
            <a:endParaRPr lang="es-ES" dirty="0"/>
          </a:p>
        </p:txBody>
      </p:sp>
      <p:sp>
        <p:nvSpPr>
          <p:cNvPr id="42" name="41 Rectángulo"/>
          <p:cNvSpPr/>
          <p:nvPr/>
        </p:nvSpPr>
        <p:spPr>
          <a:xfrm>
            <a:off x="2514600" y="3352800"/>
            <a:ext cx="2743200" cy="3048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t>GROUND AND AIR OBSTACLE EVALUATION</a:t>
            </a:r>
            <a:endParaRPr lang="es-ES" sz="1200" b="1" dirty="0"/>
          </a:p>
        </p:txBody>
      </p:sp>
      <p:sp>
        <p:nvSpPr>
          <p:cNvPr id="50" name="49 Decisión"/>
          <p:cNvSpPr/>
          <p:nvPr/>
        </p:nvSpPr>
        <p:spPr>
          <a:xfrm>
            <a:off x="2514600" y="3810000"/>
            <a:ext cx="2667000" cy="609600"/>
          </a:xfrm>
          <a:prstGeom prst="flowChartDecision">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solidFill>
                  <a:schemeClr val="bg1"/>
                </a:solidFill>
              </a:rPr>
              <a:t>POSITIVE EVALUATION</a:t>
            </a:r>
            <a:endParaRPr lang="es-ES" sz="1200" b="1" dirty="0">
              <a:solidFill>
                <a:schemeClr val="bg1"/>
              </a:solidFill>
            </a:endParaRPr>
          </a:p>
        </p:txBody>
      </p:sp>
      <p:cxnSp>
        <p:nvCxnSpPr>
          <p:cNvPr id="71" name="70 Conector recto de flecha"/>
          <p:cNvCxnSpPr/>
          <p:nvPr/>
        </p:nvCxnSpPr>
        <p:spPr>
          <a:xfrm rot="5400000" flipH="1" flipV="1">
            <a:off x="3886200" y="5943600"/>
            <a:ext cx="158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1" name="110 Conector recto de flecha"/>
          <p:cNvCxnSpPr>
            <a:stCxn id="12" idx="2"/>
            <a:endCxn id="12" idx="2"/>
          </p:cNvCxnSpPr>
          <p:nvPr/>
        </p:nvCxnSpPr>
        <p:spPr>
          <a:xfrm rot="5400000">
            <a:off x="3810000" y="2590800"/>
            <a:ext cx="158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6" name="125 Rectángulo"/>
          <p:cNvSpPr/>
          <p:nvPr/>
        </p:nvSpPr>
        <p:spPr>
          <a:xfrm>
            <a:off x="2590800" y="4572000"/>
            <a:ext cx="2667000" cy="3048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t>FLIGHT EVALUATION</a:t>
            </a:r>
            <a:endParaRPr lang="es-ES" sz="1200" b="1" dirty="0"/>
          </a:p>
        </p:txBody>
      </p:sp>
      <p:sp>
        <p:nvSpPr>
          <p:cNvPr id="148" name="147 Decisión"/>
          <p:cNvSpPr/>
          <p:nvPr/>
        </p:nvSpPr>
        <p:spPr>
          <a:xfrm>
            <a:off x="2514600" y="4953000"/>
            <a:ext cx="2743200" cy="762000"/>
          </a:xfrm>
          <a:prstGeom prst="flowChartDecision">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r>
              <a:rPr lang="en-US" sz="1200" b="1" dirty="0" smtClean="0">
                <a:solidFill>
                  <a:schemeClr val="bg1"/>
                </a:solidFill>
              </a:rPr>
              <a:t>POSITIVE FLIGHT EVALUATION</a:t>
            </a:r>
            <a:endParaRPr lang="es-ES" sz="1200" b="1" dirty="0">
              <a:solidFill>
                <a:schemeClr val="bg1"/>
              </a:solidFill>
            </a:endParaRPr>
          </a:p>
        </p:txBody>
      </p:sp>
      <p:sp>
        <p:nvSpPr>
          <p:cNvPr id="167" name="166 CuadroTexto"/>
          <p:cNvSpPr txBox="1"/>
          <p:nvPr/>
        </p:nvSpPr>
        <p:spPr>
          <a:xfrm flipV="1">
            <a:off x="5257800" y="2819399"/>
            <a:ext cx="990600" cy="369332"/>
          </a:xfrm>
          <a:prstGeom prst="rect">
            <a:avLst/>
          </a:prstGeom>
          <a:noFill/>
        </p:spPr>
        <p:txBody>
          <a:bodyPr wrap="square" rtlCol="0">
            <a:spAutoFit/>
          </a:bodyPr>
          <a:lstStyle/>
          <a:p>
            <a:endParaRPr lang="es-ES" dirty="0"/>
          </a:p>
        </p:txBody>
      </p:sp>
      <p:sp>
        <p:nvSpPr>
          <p:cNvPr id="168" name="167 Rectángulo"/>
          <p:cNvSpPr/>
          <p:nvPr/>
        </p:nvSpPr>
        <p:spPr>
          <a:xfrm>
            <a:off x="2514600" y="5791200"/>
            <a:ext cx="2667000" cy="381000"/>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t>EVALUATION REPORT</a:t>
            </a:r>
            <a:endParaRPr lang="es-ES" sz="1200" b="1" dirty="0"/>
          </a:p>
        </p:txBody>
      </p:sp>
      <p:sp>
        <p:nvSpPr>
          <p:cNvPr id="172" name="171 CuadroTexto"/>
          <p:cNvSpPr txBox="1"/>
          <p:nvPr/>
        </p:nvSpPr>
        <p:spPr>
          <a:xfrm>
            <a:off x="5715000" y="5715000"/>
            <a:ext cx="533400" cy="369332"/>
          </a:xfrm>
          <a:prstGeom prst="rect">
            <a:avLst/>
          </a:prstGeom>
          <a:noFill/>
        </p:spPr>
        <p:txBody>
          <a:bodyPr wrap="square" rtlCol="0">
            <a:spAutoFit/>
          </a:bodyPr>
          <a:lstStyle/>
          <a:p>
            <a:endParaRPr lang="es-ES" dirty="0"/>
          </a:p>
        </p:txBody>
      </p:sp>
      <p:sp>
        <p:nvSpPr>
          <p:cNvPr id="175" name="174 Rectángulo"/>
          <p:cNvSpPr/>
          <p:nvPr/>
        </p:nvSpPr>
        <p:spPr>
          <a:xfrm>
            <a:off x="2514600" y="6248400"/>
            <a:ext cx="2667000" cy="3048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t>PROCEDURE IMPLEMENTATION</a:t>
            </a:r>
            <a:endParaRPr lang="es-ES" sz="1200" b="1" dirty="0"/>
          </a:p>
        </p:txBody>
      </p:sp>
      <p:sp>
        <p:nvSpPr>
          <p:cNvPr id="201" name="200 CuadroTexto"/>
          <p:cNvSpPr txBox="1"/>
          <p:nvPr/>
        </p:nvSpPr>
        <p:spPr>
          <a:xfrm>
            <a:off x="5105400" y="2667000"/>
            <a:ext cx="533400" cy="276999"/>
          </a:xfrm>
          <a:prstGeom prst="rect">
            <a:avLst/>
          </a:prstGeom>
          <a:noFill/>
        </p:spPr>
        <p:txBody>
          <a:bodyPr wrap="square" rtlCol="0">
            <a:spAutoFit/>
          </a:bodyPr>
          <a:lstStyle/>
          <a:p>
            <a:r>
              <a:rPr lang="en-US" sz="1200" dirty="0" smtClean="0"/>
              <a:t>No</a:t>
            </a:r>
            <a:endParaRPr lang="es-ES" sz="1200" dirty="0"/>
          </a:p>
        </p:txBody>
      </p:sp>
      <p:sp>
        <p:nvSpPr>
          <p:cNvPr id="203" name="202 CuadroTexto"/>
          <p:cNvSpPr txBox="1"/>
          <p:nvPr/>
        </p:nvSpPr>
        <p:spPr>
          <a:xfrm>
            <a:off x="5181600" y="3886201"/>
            <a:ext cx="365806" cy="276999"/>
          </a:xfrm>
          <a:prstGeom prst="rect">
            <a:avLst/>
          </a:prstGeom>
          <a:noFill/>
        </p:spPr>
        <p:txBody>
          <a:bodyPr wrap="square" rtlCol="0">
            <a:spAutoFit/>
          </a:bodyPr>
          <a:lstStyle/>
          <a:p>
            <a:r>
              <a:rPr lang="en-US" sz="1200" dirty="0" smtClean="0"/>
              <a:t>No</a:t>
            </a:r>
            <a:endParaRPr lang="es-ES" sz="1200" dirty="0"/>
          </a:p>
        </p:txBody>
      </p:sp>
      <p:sp>
        <p:nvSpPr>
          <p:cNvPr id="204" name="203 CuadroTexto"/>
          <p:cNvSpPr txBox="1"/>
          <p:nvPr/>
        </p:nvSpPr>
        <p:spPr>
          <a:xfrm>
            <a:off x="5257800" y="5029200"/>
            <a:ext cx="365806" cy="276999"/>
          </a:xfrm>
          <a:prstGeom prst="rect">
            <a:avLst/>
          </a:prstGeom>
          <a:noFill/>
        </p:spPr>
        <p:txBody>
          <a:bodyPr wrap="square" rtlCol="0">
            <a:spAutoFit/>
          </a:bodyPr>
          <a:lstStyle/>
          <a:p>
            <a:r>
              <a:rPr lang="en-US" sz="1200" dirty="0" smtClean="0"/>
              <a:t>No</a:t>
            </a:r>
            <a:endParaRPr lang="es-ES" sz="1200" dirty="0"/>
          </a:p>
        </p:txBody>
      </p:sp>
      <p:sp>
        <p:nvSpPr>
          <p:cNvPr id="205" name="204 Marcador de contenido"/>
          <p:cNvSpPr>
            <a:spLocks noGrp="1"/>
          </p:cNvSpPr>
          <p:nvPr>
            <p:ph idx="1"/>
          </p:nvPr>
        </p:nvSpPr>
        <p:spPr>
          <a:xfrm>
            <a:off x="9525" y="1276350"/>
            <a:ext cx="2362200" cy="933450"/>
          </a:xfrm>
        </p:spPr>
        <p:txBody>
          <a:bodyPr>
            <a:noAutofit/>
          </a:bodyPr>
          <a:lstStyle/>
          <a:p>
            <a:pPr algn="just"/>
            <a:r>
              <a:rPr lang="es-ES" sz="1400" b="1" dirty="0" smtClean="0"/>
              <a:t>VALIDATION OF FLIGHT PROCEDURES IN THE SAM REGION</a:t>
            </a:r>
            <a:endParaRPr lang="es-ES" sz="1400" b="1" dirty="0"/>
          </a:p>
        </p:txBody>
      </p:sp>
      <p:cxnSp>
        <p:nvCxnSpPr>
          <p:cNvPr id="207" name="206 Conector recto"/>
          <p:cNvCxnSpPr/>
          <p:nvPr/>
        </p:nvCxnSpPr>
        <p:spPr>
          <a:xfrm>
            <a:off x="5257800" y="5334000"/>
            <a:ext cx="457200" cy="1588"/>
          </a:xfrm>
          <a:prstGeom prst="line">
            <a:avLst/>
          </a:prstGeom>
          <a:ln/>
        </p:spPr>
        <p:style>
          <a:lnRef idx="2">
            <a:schemeClr val="dk1"/>
          </a:lnRef>
          <a:fillRef idx="0">
            <a:schemeClr val="dk1"/>
          </a:fillRef>
          <a:effectRef idx="1">
            <a:schemeClr val="dk1"/>
          </a:effectRef>
          <a:fontRef idx="minor">
            <a:schemeClr val="tx1"/>
          </a:fontRef>
        </p:style>
      </p:cxnSp>
      <p:cxnSp>
        <p:nvCxnSpPr>
          <p:cNvPr id="209" name="208 Conector recto"/>
          <p:cNvCxnSpPr>
            <a:stCxn id="203" idx="1"/>
            <a:endCxn id="203" idx="1"/>
          </p:cNvCxnSpPr>
          <p:nvPr/>
        </p:nvCxnSpPr>
        <p:spPr>
          <a:xfrm rot="10800000">
            <a:off x="5181600" y="4024701"/>
            <a:ext cx="158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210 Conector recto"/>
          <p:cNvCxnSpPr/>
          <p:nvPr/>
        </p:nvCxnSpPr>
        <p:spPr>
          <a:xfrm>
            <a:off x="5029200" y="4114800"/>
            <a:ext cx="685800" cy="1588"/>
          </a:xfrm>
          <a:prstGeom prst="line">
            <a:avLst/>
          </a:prstGeom>
          <a:ln/>
        </p:spPr>
        <p:style>
          <a:lnRef idx="2">
            <a:schemeClr val="dk1"/>
          </a:lnRef>
          <a:fillRef idx="0">
            <a:schemeClr val="dk1"/>
          </a:fillRef>
          <a:effectRef idx="1">
            <a:schemeClr val="dk1"/>
          </a:effectRef>
          <a:fontRef idx="minor">
            <a:schemeClr val="tx1"/>
          </a:fontRef>
        </p:style>
      </p:cxnSp>
      <p:cxnSp>
        <p:nvCxnSpPr>
          <p:cNvPr id="213" name="212 Conector recto"/>
          <p:cNvCxnSpPr/>
          <p:nvPr/>
        </p:nvCxnSpPr>
        <p:spPr>
          <a:xfrm>
            <a:off x="5105400" y="2971800"/>
            <a:ext cx="609600" cy="1588"/>
          </a:xfrm>
          <a:prstGeom prst="line">
            <a:avLst/>
          </a:prstGeom>
          <a:ln/>
        </p:spPr>
        <p:style>
          <a:lnRef idx="2">
            <a:schemeClr val="dk1"/>
          </a:lnRef>
          <a:fillRef idx="0">
            <a:schemeClr val="dk1"/>
          </a:fillRef>
          <a:effectRef idx="1">
            <a:schemeClr val="dk1"/>
          </a:effectRef>
          <a:fontRef idx="minor">
            <a:schemeClr val="tx1"/>
          </a:fontRef>
        </p:style>
      </p:cxnSp>
      <p:cxnSp>
        <p:nvCxnSpPr>
          <p:cNvPr id="215" name="214 Conector recto"/>
          <p:cNvCxnSpPr>
            <a:stCxn id="6" idx="3"/>
          </p:cNvCxnSpPr>
          <p:nvPr/>
        </p:nvCxnSpPr>
        <p:spPr>
          <a:xfrm>
            <a:off x="5029200" y="1371600"/>
            <a:ext cx="685800" cy="1588"/>
          </a:xfrm>
          <a:prstGeom prst="line">
            <a:avLst/>
          </a:prstGeom>
          <a:ln/>
        </p:spPr>
        <p:style>
          <a:lnRef idx="2">
            <a:schemeClr val="dk1"/>
          </a:lnRef>
          <a:fillRef idx="0">
            <a:schemeClr val="dk1"/>
          </a:fillRef>
          <a:effectRef idx="1">
            <a:schemeClr val="dk1"/>
          </a:effectRef>
          <a:fontRef idx="minor">
            <a:schemeClr val="tx1"/>
          </a:fontRef>
        </p:style>
      </p:cxnSp>
      <p:cxnSp>
        <p:nvCxnSpPr>
          <p:cNvPr id="219" name="218 Conector recto"/>
          <p:cNvCxnSpPr/>
          <p:nvPr/>
        </p:nvCxnSpPr>
        <p:spPr>
          <a:xfrm rot="5400000" flipH="1" flipV="1">
            <a:off x="3733800" y="3352800"/>
            <a:ext cx="3962400" cy="1588"/>
          </a:xfrm>
          <a:prstGeom prst="line">
            <a:avLst/>
          </a:prstGeom>
          <a:ln/>
        </p:spPr>
        <p:style>
          <a:lnRef idx="2">
            <a:schemeClr val="dk1"/>
          </a:lnRef>
          <a:fillRef idx="0">
            <a:schemeClr val="dk1"/>
          </a:fillRef>
          <a:effectRef idx="1">
            <a:schemeClr val="dk1"/>
          </a:effectRef>
          <a:fontRef idx="minor">
            <a:schemeClr val="tx1"/>
          </a:fontRef>
        </p:style>
      </p:cxnSp>
      <p:sp>
        <p:nvSpPr>
          <p:cNvPr id="32"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a:t>
            </a:r>
            <a:r>
              <a:rPr lang="en-US" sz="1100" b="1" dirty="0" smtClean="0"/>
              <a:t>d</a:t>
            </a:r>
            <a:r>
              <a:rPr lang="en-US" sz="1100" dirty="0" smtClean="0"/>
              <a:t>os Campos, 19 to 21 November  2011</a:t>
            </a:r>
            <a:endParaRPr lang="en-US" sz="11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25</a:t>
            </a:fld>
            <a:endParaRPr lang="en-US"/>
          </a:p>
        </p:txBody>
      </p:sp>
      <p:sp>
        <p:nvSpPr>
          <p:cNvPr id="3" name="2 Título"/>
          <p:cNvSpPr>
            <a:spLocks noGrp="1"/>
          </p:cNvSpPr>
          <p:nvPr>
            <p:ph type="title"/>
          </p:nvPr>
        </p:nvSpPr>
        <p:spPr/>
        <p:txBody>
          <a:bodyPr anchor="ctr"/>
          <a:lstStyle/>
          <a:p>
            <a:pPr algn="ctr"/>
            <a:r>
              <a:rPr lang="es-ES" sz="2800" b="1" dirty="0" smtClean="0"/>
              <a:t>VALIDATION OF FLIGHT PROCEDURES</a:t>
            </a:r>
            <a:endParaRPr lang="en-CA" sz="2800" b="1" dirty="0"/>
          </a:p>
        </p:txBody>
      </p:sp>
      <p:sp>
        <p:nvSpPr>
          <p:cNvPr id="7" name="6 CuadroTexto"/>
          <p:cNvSpPr txBox="1"/>
          <p:nvPr/>
        </p:nvSpPr>
        <p:spPr>
          <a:xfrm>
            <a:off x="379766" y="1676400"/>
            <a:ext cx="2796409" cy="369332"/>
          </a:xfrm>
          <a:prstGeom prst="rect">
            <a:avLst/>
          </a:prstGeom>
          <a:noFill/>
        </p:spPr>
        <p:txBody>
          <a:bodyPr wrap="none" rtlCol="0">
            <a:spAutoFit/>
          </a:bodyPr>
          <a:lstStyle/>
          <a:p>
            <a:r>
              <a:rPr lang="en-CA" dirty="0" smtClean="0"/>
              <a:t>VALIDATION REGISTRATION</a:t>
            </a:r>
            <a:endParaRPr lang="en-CA" dirty="0"/>
          </a:p>
        </p:txBody>
      </p:sp>
      <p:sp>
        <p:nvSpPr>
          <p:cNvPr id="4" name="3 CuadroTexto"/>
          <p:cNvSpPr txBox="1"/>
          <p:nvPr/>
        </p:nvSpPr>
        <p:spPr>
          <a:xfrm>
            <a:off x="457200" y="1307068"/>
            <a:ext cx="8763000" cy="369332"/>
          </a:xfrm>
          <a:prstGeom prst="rect">
            <a:avLst/>
          </a:prstGeom>
          <a:noFill/>
        </p:spPr>
        <p:txBody>
          <a:bodyPr wrap="square" rtlCol="0">
            <a:spAutoFit/>
          </a:bodyPr>
          <a:lstStyle/>
          <a:p>
            <a:pPr algn="ctr"/>
            <a:r>
              <a:rPr lang="en-CA" b="1" dirty="0" smtClean="0"/>
              <a:t>VALIDATION OF FLIGHT PROCEDURES IN THE SAM REGION</a:t>
            </a:r>
            <a:endParaRPr lang="en-CA" b="1" dirty="0"/>
          </a:p>
        </p:txBody>
      </p:sp>
      <p:sp>
        <p:nvSpPr>
          <p:cNvPr id="9"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a:t>
            </a:r>
            <a:r>
              <a:rPr lang="en-US" sz="1100" b="1" dirty="0" smtClean="0"/>
              <a:t>d</a:t>
            </a:r>
            <a:r>
              <a:rPr lang="en-US" sz="1100" dirty="0" smtClean="0"/>
              <a:t>os Campos, 19 to 21 November  2011</a:t>
            </a:r>
            <a:endParaRPr lang="en-US" sz="1100" dirty="0"/>
          </a:p>
        </p:txBody>
      </p:sp>
      <p:sp>
        <p:nvSpPr>
          <p:cNvPr id="8" name="Rectangle 7"/>
          <p:cNvSpPr/>
          <p:nvPr/>
        </p:nvSpPr>
        <p:spPr>
          <a:xfrm>
            <a:off x="554736" y="2076212"/>
            <a:ext cx="7391400" cy="4278094"/>
          </a:xfrm>
          <a:prstGeom prst="rect">
            <a:avLst/>
          </a:prstGeom>
        </p:spPr>
        <p:txBody>
          <a:bodyPr wrap="square">
            <a:spAutoFit/>
          </a:bodyPr>
          <a:lstStyle/>
          <a:p>
            <a:r>
              <a:rPr lang="es-ES_tradnl" sz="1600" dirty="0"/>
              <a:t>ORIGINAL FORM AC 91-012B (SEE APPENDIX 1) SIGNED AND COMPLETED.</a:t>
            </a:r>
            <a:endParaRPr lang="es-PE" sz="1600" dirty="0"/>
          </a:p>
          <a:p>
            <a:r>
              <a:rPr lang="es-ES_tradnl" sz="1600" dirty="0"/>
              <a:t> </a:t>
            </a:r>
            <a:endParaRPr lang="es-PE" sz="1600" dirty="0"/>
          </a:p>
          <a:p>
            <a:r>
              <a:rPr lang="es-ES_tradnl" sz="1600" dirty="0"/>
              <a:t>ORIGINAL FORM AC 91-012C (SEE APPENDIX 1) SIGNED AND COMPLETED.</a:t>
            </a:r>
            <a:endParaRPr lang="es-PE" sz="1600" dirty="0"/>
          </a:p>
          <a:p>
            <a:r>
              <a:rPr lang="es-ES_tradnl" sz="1600" dirty="0"/>
              <a:t> </a:t>
            </a:r>
            <a:endParaRPr lang="es-PE" sz="1600" dirty="0"/>
          </a:p>
          <a:p>
            <a:r>
              <a:rPr lang="es-ES_tradnl" sz="1600" dirty="0"/>
              <a:t>PROVIDE THE CAA WITH THE ELECTRONIC AGRS FILE OF BOTH THE OBSTACLE EVALUATION AND THE FLIGHT VALIDATION.  SUBMIT THE REPORT, TOGETHER WITH THE PROCEDURE PACKAGE.  THE REPORT MUST CONTAIN, AT LEAST, THE FOLLOWING ELEMENTS:</a:t>
            </a:r>
            <a:endParaRPr lang="es-PE" sz="1600" dirty="0"/>
          </a:p>
          <a:p>
            <a:r>
              <a:rPr lang="es-ES_tradnl" sz="1600" dirty="0"/>
              <a:t> 	DATE AND TIME OF PROCESSING;</a:t>
            </a:r>
            <a:endParaRPr lang="es-PE" sz="1600" dirty="0"/>
          </a:p>
          <a:p>
            <a:r>
              <a:rPr lang="es-ES_tradnl" sz="1600" dirty="0"/>
              <a:t>	MAXIMUM NUMBER OF SATELLITES;</a:t>
            </a:r>
            <a:endParaRPr lang="es-PE" sz="1600" dirty="0"/>
          </a:p>
          <a:p>
            <a:r>
              <a:rPr lang="es-ES_tradnl" sz="1600" dirty="0"/>
              <a:t>	MINIMUM NUMBER OF SATELLITES;</a:t>
            </a:r>
            <a:endParaRPr lang="es-PE" sz="1600" dirty="0"/>
          </a:p>
          <a:p>
            <a:r>
              <a:rPr lang="es-ES_tradnl" sz="1600" dirty="0"/>
              <a:t>	AVERAGE POSITION DILUTION OF PRECISION (PDOP);</a:t>
            </a:r>
            <a:endParaRPr lang="es-PE" sz="1600" dirty="0"/>
          </a:p>
          <a:p>
            <a:pPr marL="895350" indent="-895350"/>
            <a:r>
              <a:rPr lang="es-ES_tradnl" sz="1600" dirty="0"/>
              <a:t>	FOR EACH SEGMENT, MAXIMUM AND MINIMUM ALTITUDE, GROUND SPEED, RATE OF CLIMB, AND GRADIENT OF CLIMB</a:t>
            </a:r>
            <a:endParaRPr lang="es-PE" sz="1600" dirty="0"/>
          </a:p>
          <a:p>
            <a:r>
              <a:rPr lang="es-ES_tradnl" sz="1600" dirty="0"/>
              <a:t>	SUFFICIENTLY DETAILED PRINTED GRAPHS SHOWING THE PATH FLOWN IN </a:t>
            </a:r>
            <a:endParaRPr lang="es-ES_tradnl" sz="1600" dirty="0" smtClean="0"/>
          </a:p>
          <a:p>
            <a:pPr marL="895350"/>
            <a:r>
              <a:rPr lang="es-ES_tradnl" sz="1600" dirty="0" smtClean="0"/>
              <a:t>REFERENCE </a:t>
            </a:r>
            <a:r>
              <a:rPr lang="es-ES_tradnl" sz="1600" dirty="0"/>
              <a:t>TO THE DESIRED PATH OF THE APPROACH PROCEDURE, INCLUDING </a:t>
            </a:r>
            <a:r>
              <a:rPr lang="es-ES_tradnl" sz="1600" dirty="0" smtClean="0"/>
              <a:t>PROCEDURE </a:t>
            </a:r>
            <a:r>
              <a:rPr lang="es-ES_tradnl" sz="1600" dirty="0"/>
              <a:t>FIXES.</a:t>
            </a:r>
            <a:endParaRPr lang="es-PE" sz="1600" dirty="0"/>
          </a:p>
        </p:txBody>
      </p:sp>
    </p:spTree>
    <p:extLst>
      <p:ext uri="{BB962C8B-B14F-4D97-AF65-F5344CB8AC3E}">
        <p14:creationId xmlns:p14="http://schemas.microsoft.com/office/powerpoint/2010/main" val="249936407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26</a:t>
            </a:fld>
            <a:endParaRPr lang="en-US"/>
          </a:p>
        </p:txBody>
      </p:sp>
      <p:sp>
        <p:nvSpPr>
          <p:cNvPr id="3" name="2 Título"/>
          <p:cNvSpPr>
            <a:spLocks noGrp="1"/>
          </p:cNvSpPr>
          <p:nvPr>
            <p:ph type="title"/>
          </p:nvPr>
        </p:nvSpPr>
        <p:spPr/>
        <p:txBody>
          <a:bodyPr anchor="ctr"/>
          <a:lstStyle/>
          <a:p>
            <a:pPr algn="ctr"/>
            <a:r>
              <a:rPr lang="en-US" sz="2800" b="1" dirty="0" smtClean="0">
                <a:solidFill>
                  <a:srgbClr val="FFFFFF"/>
                </a:solidFill>
                <a:effectLst>
                  <a:outerShdw blurRad="38100" dist="38100" dir="2700000" algn="tl">
                    <a:srgbClr val="000000">
                      <a:alpha val="43137"/>
                    </a:srgbClr>
                  </a:outerShdw>
                </a:effectLst>
                <a:cs typeface="Times New Roman" pitchFamily="18" charset="0"/>
              </a:rPr>
              <a:t>VALIDATION OF FLIGHT PROCEDURES</a:t>
            </a:r>
            <a:endParaRPr lang="en-CA" sz="2800" b="1" dirty="0"/>
          </a:p>
        </p:txBody>
      </p:sp>
      <p:graphicFrame>
        <p:nvGraphicFramePr>
          <p:cNvPr id="6" name="5 Marcador de contenido"/>
          <p:cNvGraphicFramePr>
            <a:graphicFrameLocks noGrp="1"/>
          </p:cNvGraphicFramePr>
          <p:nvPr>
            <p:ph idx="1"/>
            <p:extLst>
              <p:ext uri="{D42A27DB-BD31-4B8C-83A1-F6EECF244321}">
                <p14:modId xmlns:p14="http://schemas.microsoft.com/office/powerpoint/2010/main" val="1969206795"/>
              </p:ext>
            </p:extLst>
          </p:nvPr>
        </p:nvGraphicFramePr>
        <p:xfrm>
          <a:off x="1404938" y="1616075"/>
          <a:ext cx="6360727" cy="4758447"/>
        </p:xfrm>
        <a:graphic>
          <a:graphicData uri="http://schemas.openxmlformats.org/drawingml/2006/table">
            <a:tbl>
              <a:tblPr firstRow="1" firstCol="1" bandRow="1"/>
              <a:tblGrid>
                <a:gridCol w="501993"/>
                <a:gridCol w="78660"/>
                <a:gridCol w="78660"/>
                <a:gridCol w="78660"/>
                <a:gridCol w="78660"/>
                <a:gridCol w="78660"/>
                <a:gridCol w="78660"/>
                <a:gridCol w="78660"/>
                <a:gridCol w="78660"/>
                <a:gridCol w="162325"/>
                <a:gridCol w="506999"/>
                <a:gridCol w="78660"/>
                <a:gridCol w="78660"/>
                <a:gridCol w="78660"/>
                <a:gridCol w="78660"/>
                <a:gridCol w="162325"/>
                <a:gridCol w="78660"/>
                <a:gridCol w="78660"/>
                <a:gridCol w="78660"/>
                <a:gridCol w="162325"/>
                <a:gridCol w="78660"/>
                <a:gridCol w="78660"/>
                <a:gridCol w="78660"/>
                <a:gridCol w="78660"/>
                <a:gridCol w="475535"/>
                <a:gridCol w="162325"/>
                <a:gridCol w="78660"/>
                <a:gridCol w="78660"/>
                <a:gridCol w="78660"/>
                <a:gridCol w="78660"/>
                <a:gridCol w="78660"/>
                <a:gridCol w="419758"/>
                <a:gridCol w="78660"/>
                <a:gridCol w="78660"/>
                <a:gridCol w="559200"/>
                <a:gridCol w="162325"/>
                <a:gridCol w="78660"/>
                <a:gridCol w="78660"/>
                <a:gridCol w="165901"/>
                <a:gridCol w="78660"/>
                <a:gridCol w="78660"/>
                <a:gridCol w="157320"/>
                <a:gridCol w="78660"/>
                <a:gridCol w="78660"/>
                <a:gridCol w="78660"/>
                <a:gridCol w="166616"/>
              </a:tblGrid>
              <a:tr h="318261">
                <a:tc gridSpan="46">
                  <a:txBody>
                    <a:bodyPr/>
                    <a:lstStyle/>
                    <a:p>
                      <a:pPr algn="ctr">
                        <a:spcAft>
                          <a:spcPts val="0"/>
                        </a:spcAft>
                      </a:pPr>
                      <a:r>
                        <a:rPr lang="es-ES" sz="700" dirty="0">
                          <a:effectLst/>
                          <a:latin typeface="Arial Narrow"/>
                          <a:ea typeface="Times New Roman"/>
                          <a:cs typeface="Times New Roman"/>
                        </a:rPr>
                        <a:t/>
                      </a:r>
                      <a:br>
                        <a:rPr lang="es-ES" sz="700" dirty="0">
                          <a:effectLst/>
                          <a:latin typeface="Arial Narrow"/>
                          <a:ea typeface="Times New Roman"/>
                          <a:cs typeface="Times New Roman"/>
                        </a:rPr>
                      </a:br>
                      <a:r>
                        <a:rPr lang="es-ES_tradnl" sz="700" b="1" dirty="0" smtClean="0">
                          <a:solidFill>
                            <a:srgbClr val="000000"/>
                          </a:solidFill>
                          <a:effectLst/>
                          <a:latin typeface="Arial"/>
                          <a:ea typeface="Times New Roman"/>
                          <a:cs typeface="Times New Roman"/>
                        </a:rPr>
                        <a:t>CIVIL AVIATION ADMINISTRATION</a:t>
                      </a:r>
                      <a:endParaRPr lang="en-CA" sz="800" dirty="0">
                        <a:effectLst/>
                        <a:latin typeface="Arial Narrow"/>
                        <a:ea typeface="Times New Roman"/>
                        <a:cs typeface="Times New Roman"/>
                      </a:endParaRPr>
                    </a:p>
                    <a:p>
                      <a:pPr algn="ctr">
                        <a:spcAft>
                          <a:spcPts val="0"/>
                        </a:spcAft>
                      </a:pPr>
                      <a:r>
                        <a:rPr lang="es-ES" sz="700" b="1" dirty="0" smtClean="0">
                          <a:solidFill>
                            <a:srgbClr val="000000"/>
                          </a:solidFill>
                          <a:effectLst/>
                          <a:latin typeface="Arial"/>
                          <a:ea typeface="Times New Roman"/>
                          <a:cs typeface="Times New Roman"/>
                        </a:rPr>
                        <a:t>SIMULATOR EVALUATION</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02550">
                <a:tc>
                  <a:txBody>
                    <a:bodyPr/>
                    <a:lstStyle/>
                    <a:p>
                      <a:pPr algn="ctr">
                        <a:spcAft>
                          <a:spcPts val="0"/>
                        </a:spcAft>
                      </a:pPr>
                      <a:r>
                        <a:rPr lang="es-ES" sz="500" dirty="0">
                          <a:solidFill>
                            <a:srgbClr val="000000"/>
                          </a:solidFill>
                          <a:effectLst/>
                          <a:latin typeface="Arial"/>
                          <a:ea typeface="Times New Roman"/>
                          <a:cs typeface="Times New Roman"/>
                        </a:rPr>
                        <a:t>1</a:t>
                      </a:r>
                      <a:r>
                        <a:rPr lang="es-ES" sz="500" dirty="0" smtClean="0">
                          <a:solidFill>
                            <a:srgbClr val="000000"/>
                          </a:solidFill>
                          <a:effectLst/>
                          <a:latin typeface="Arial"/>
                          <a:ea typeface="Times New Roman"/>
                          <a:cs typeface="Times New Roman"/>
                        </a:rPr>
                        <a:t>-DATE</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500" dirty="0">
                          <a:solidFill>
                            <a:srgbClr val="000000"/>
                          </a:solidFill>
                          <a:effectLst/>
                          <a:latin typeface="Arial"/>
                          <a:ea typeface="Times New Roman"/>
                          <a:cs typeface="Times New Roman"/>
                        </a:rPr>
                        <a:t>3</a:t>
                      </a:r>
                      <a:r>
                        <a:rPr lang="es-ES" sz="500" dirty="0" smtClean="0">
                          <a:solidFill>
                            <a:srgbClr val="000000"/>
                          </a:solidFill>
                          <a:effectLst/>
                          <a:latin typeface="Arial"/>
                          <a:ea typeface="Times New Roman"/>
                          <a:cs typeface="Times New Roman"/>
                        </a:rPr>
                        <a:t>-ORGANISATION</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15">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500" dirty="0">
                          <a:solidFill>
                            <a:srgbClr val="000000"/>
                          </a:solidFill>
                          <a:effectLst/>
                          <a:latin typeface="Arial"/>
                          <a:ea typeface="Times New Roman"/>
                          <a:cs typeface="Times New Roman"/>
                        </a:rPr>
                        <a:t>5</a:t>
                      </a:r>
                      <a:r>
                        <a:rPr lang="es-ES" sz="500" dirty="0" smtClean="0">
                          <a:solidFill>
                            <a:srgbClr val="000000"/>
                          </a:solidFill>
                          <a:effectLst/>
                          <a:latin typeface="Arial"/>
                          <a:ea typeface="Times New Roman"/>
                          <a:cs typeface="Times New Roman"/>
                        </a:rPr>
                        <a:t>-TYPE OF AIRCRAFT</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3">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02550">
                <a:tc gridSpan="3">
                  <a:txBody>
                    <a:bodyPr/>
                    <a:lstStyle/>
                    <a:p>
                      <a:pPr algn="ctr">
                        <a:spcAft>
                          <a:spcPts val="0"/>
                        </a:spcAft>
                      </a:pPr>
                      <a:r>
                        <a:rPr lang="es-ES" sz="500" dirty="0">
                          <a:solidFill>
                            <a:srgbClr val="000000"/>
                          </a:solidFill>
                          <a:effectLst/>
                          <a:latin typeface="Arial"/>
                          <a:ea typeface="Times New Roman"/>
                          <a:cs typeface="Times New Roman"/>
                        </a:rPr>
                        <a:t>7</a:t>
                      </a:r>
                      <a:r>
                        <a:rPr lang="es-ES" sz="500" dirty="0" smtClean="0">
                          <a:solidFill>
                            <a:srgbClr val="000000"/>
                          </a:solidFill>
                          <a:effectLst/>
                          <a:latin typeface="Arial"/>
                          <a:ea typeface="Times New Roman"/>
                          <a:cs typeface="Times New Roman"/>
                        </a:rPr>
                        <a:t>-PROCEDURE</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18">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500">
                          <a:solidFill>
                            <a:srgbClr val="000000"/>
                          </a:solidFill>
                          <a:effectLst/>
                          <a:latin typeface="Arial"/>
                          <a:ea typeface="Times New Roman"/>
                          <a:cs typeface="Times New Roman"/>
                        </a:rPr>
                        <a:t>9-FMS/SOFTWARE</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9">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45364">
                <a:tc gridSpan="4">
                  <a:txBody>
                    <a:bodyPr/>
                    <a:lstStyle/>
                    <a:p>
                      <a:pPr algn="ctr">
                        <a:spcAft>
                          <a:spcPts val="0"/>
                        </a:spcAft>
                      </a:pPr>
                      <a:r>
                        <a:rPr lang="es-ES" sz="500" dirty="0">
                          <a:solidFill>
                            <a:srgbClr val="000000"/>
                          </a:solidFill>
                          <a:effectLst/>
                          <a:latin typeface="Arial"/>
                          <a:ea typeface="Times New Roman"/>
                          <a:cs typeface="Times New Roman"/>
                        </a:rPr>
                        <a:t>10-PIC </a:t>
                      </a:r>
                      <a:r>
                        <a:rPr lang="es-ES" sz="500" dirty="0" smtClean="0">
                          <a:solidFill>
                            <a:srgbClr val="000000"/>
                          </a:solidFill>
                          <a:effectLst/>
                          <a:latin typeface="Arial"/>
                          <a:ea typeface="Times New Roman"/>
                          <a:cs typeface="Times New Roman"/>
                        </a:rPr>
                        <a:t>NAME/PHONE NO.</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13">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0">
                  <a:txBody>
                    <a:bodyPr/>
                    <a:lstStyle/>
                    <a:p>
                      <a:pPr algn="ctr">
                        <a:spcAft>
                          <a:spcPts val="0"/>
                        </a:spcAft>
                      </a:pPr>
                      <a:r>
                        <a:rPr lang="es-ES" sz="500" dirty="0">
                          <a:solidFill>
                            <a:srgbClr val="000000"/>
                          </a:solidFill>
                          <a:effectLst/>
                          <a:latin typeface="Arial"/>
                          <a:ea typeface="Times New Roman"/>
                          <a:cs typeface="Times New Roman"/>
                        </a:rPr>
                        <a:t>11</a:t>
                      </a:r>
                      <a:r>
                        <a:rPr lang="es-ES" sz="500" dirty="0" smtClean="0">
                          <a:solidFill>
                            <a:srgbClr val="000000"/>
                          </a:solidFill>
                          <a:effectLst/>
                          <a:latin typeface="Arial"/>
                          <a:ea typeface="Times New Roman"/>
                          <a:cs typeface="Times New Roman"/>
                        </a:rPr>
                        <a:t>-NAME/PHONE NO.</a:t>
                      </a:r>
                      <a:r>
                        <a:rPr lang="es-ES" sz="500" baseline="0" dirty="0" smtClean="0">
                          <a:solidFill>
                            <a:srgbClr val="000000"/>
                          </a:solidFill>
                          <a:effectLst/>
                          <a:latin typeface="Arial"/>
                          <a:ea typeface="Times New Roman"/>
                          <a:cs typeface="Times New Roman"/>
                        </a:rPr>
                        <a:t> OF EVALUATOR</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9">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02550">
                <a:tc gridSpan="46">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02550">
                <a:tc gridSpan="2">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gridSpan="12">
                  <a:txBody>
                    <a:bodyPr/>
                    <a:lstStyle/>
                    <a:p>
                      <a:pPr>
                        <a:spcAft>
                          <a:spcPts val="0"/>
                        </a:spcAft>
                      </a:pPr>
                      <a:r>
                        <a:rPr lang="es-ES" sz="500" b="1" dirty="0" smtClean="0">
                          <a:solidFill>
                            <a:srgbClr val="000000"/>
                          </a:solidFill>
                          <a:effectLst/>
                          <a:latin typeface="Arial"/>
                          <a:ea typeface="Times New Roman"/>
                          <a:cs typeface="Times New Roman"/>
                        </a:rPr>
                        <a:t>SIMULATOR ASSESSMENT TASKS</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500" b="1" dirty="0" smtClean="0">
                          <a:solidFill>
                            <a:srgbClr val="000000"/>
                          </a:solidFill>
                          <a:effectLst/>
                          <a:latin typeface="Arial"/>
                          <a:ea typeface="Times New Roman"/>
                          <a:cs typeface="Times New Roman"/>
                        </a:rPr>
                        <a:t>YES</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lgn="ctr">
                        <a:spcAft>
                          <a:spcPts val="0"/>
                        </a:spcAft>
                      </a:pPr>
                      <a:r>
                        <a:rPr lang="es-ES" sz="500" b="1">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b="1" dirty="0" smtClean="0">
                          <a:solidFill>
                            <a:srgbClr val="000000"/>
                          </a:solidFill>
                          <a:effectLst/>
                          <a:latin typeface="Arial"/>
                          <a:ea typeface="Times New Roman"/>
                          <a:cs typeface="Times New Roman"/>
                        </a:rPr>
                        <a:t>LIST OF GRAPHS</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lgn="ctr">
                        <a:spcAft>
                          <a:spcPts val="0"/>
                        </a:spcAft>
                      </a:pPr>
                      <a:r>
                        <a:rPr lang="es-ES" sz="500" b="1" dirty="0" smtClean="0">
                          <a:solidFill>
                            <a:srgbClr val="000000"/>
                          </a:solidFill>
                          <a:effectLst/>
                          <a:latin typeface="Arial"/>
                          <a:ea typeface="Times New Roman"/>
                          <a:cs typeface="Times New Roman"/>
                        </a:rPr>
                        <a:t>YES</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500" b="1">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45364">
                <a:tc gridSpan="2">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gridSpan="12">
                  <a:txBody>
                    <a:bodyPr/>
                    <a:lstStyle/>
                    <a:p>
                      <a:pPr>
                        <a:spcAft>
                          <a:spcPts val="0"/>
                        </a:spcAft>
                      </a:pPr>
                      <a:r>
                        <a:rPr lang="es-ES" sz="500" dirty="0">
                          <a:solidFill>
                            <a:srgbClr val="000000"/>
                          </a:solidFill>
                          <a:effectLst/>
                          <a:latin typeface="Arial"/>
                          <a:ea typeface="Times New Roman"/>
                          <a:cs typeface="Times New Roman"/>
                        </a:rPr>
                        <a:t>13-FMC </a:t>
                      </a:r>
                      <a:r>
                        <a:rPr lang="es-ES" sz="500" dirty="0" smtClean="0">
                          <a:solidFill>
                            <a:srgbClr val="000000"/>
                          </a:solidFill>
                          <a:effectLst/>
                          <a:latin typeface="Arial"/>
                          <a:ea typeface="Times New Roman"/>
                          <a:cs typeface="Times New Roman"/>
                        </a:rPr>
                        <a:t>NAV DATA AND ORIGIN COMPARISON</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dirty="0">
                          <a:solidFill>
                            <a:srgbClr val="000000"/>
                          </a:solidFill>
                          <a:effectLst/>
                          <a:latin typeface="Arial"/>
                          <a:ea typeface="Times New Roman"/>
                          <a:cs typeface="Times New Roman"/>
                        </a:rPr>
                        <a:t>23</a:t>
                      </a:r>
                      <a:r>
                        <a:rPr lang="es-ES" sz="500" dirty="0" smtClean="0">
                          <a:solidFill>
                            <a:srgbClr val="000000"/>
                          </a:solidFill>
                          <a:effectLst/>
                          <a:latin typeface="Arial"/>
                          <a:ea typeface="Times New Roman"/>
                          <a:cs typeface="Times New Roman"/>
                        </a:rPr>
                        <a:t>-CHART HAS</a:t>
                      </a:r>
                      <a:r>
                        <a:rPr lang="es-ES" sz="500" baseline="0" dirty="0" smtClean="0">
                          <a:solidFill>
                            <a:srgbClr val="000000"/>
                          </a:solidFill>
                          <a:effectLst/>
                          <a:latin typeface="Arial"/>
                          <a:ea typeface="Times New Roman"/>
                          <a:cs typeface="Times New Roman"/>
                        </a:rPr>
                        <a:t> SUFFICIENT DETAILS</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45364">
                <a:tc gridSpan="2">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gridSpan="12">
                  <a:txBody>
                    <a:bodyPr/>
                    <a:lstStyle/>
                    <a:p>
                      <a:pPr>
                        <a:spcAft>
                          <a:spcPts val="0"/>
                        </a:spcAft>
                      </a:pPr>
                      <a:r>
                        <a:rPr lang="es-ES" sz="500" dirty="0">
                          <a:solidFill>
                            <a:srgbClr val="000000"/>
                          </a:solidFill>
                          <a:effectLst/>
                          <a:latin typeface="Arial"/>
                          <a:ea typeface="Times New Roman"/>
                          <a:cs typeface="Times New Roman"/>
                        </a:rPr>
                        <a:t>15</a:t>
                      </a:r>
                      <a:r>
                        <a:rPr lang="es-ES" sz="500" dirty="0" smtClean="0">
                          <a:solidFill>
                            <a:srgbClr val="000000"/>
                          </a:solidFill>
                          <a:effectLst/>
                          <a:latin typeface="Arial"/>
                          <a:ea typeface="Times New Roman"/>
                          <a:cs typeface="Times New Roman"/>
                        </a:rPr>
                        <a:t>-PROCEDURE AT 100</a:t>
                      </a:r>
                      <a:r>
                        <a:rPr lang="es-ES" sz="500" dirty="0">
                          <a:solidFill>
                            <a:srgbClr val="000000"/>
                          </a:solidFill>
                          <a:effectLst/>
                          <a:latin typeface="Arial"/>
                          <a:ea typeface="Times New Roman"/>
                          <a:cs typeface="Times New Roman"/>
                        </a:rPr>
                        <a:t>' </a:t>
                      </a:r>
                      <a:r>
                        <a:rPr lang="es-ES" sz="500" dirty="0" smtClean="0">
                          <a:solidFill>
                            <a:srgbClr val="000000"/>
                          </a:solidFill>
                          <a:effectLst/>
                          <a:latin typeface="Arial"/>
                          <a:ea typeface="Times New Roman"/>
                          <a:cs typeface="Times New Roman"/>
                        </a:rPr>
                        <a:t>BELOW THE DA/MDA</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dirty="0">
                          <a:solidFill>
                            <a:srgbClr val="000000"/>
                          </a:solidFill>
                          <a:effectLst/>
                          <a:latin typeface="Arial"/>
                          <a:ea typeface="Times New Roman"/>
                          <a:cs typeface="Times New Roman"/>
                        </a:rPr>
                        <a:t>24-RNP &lt;1.0 </a:t>
                      </a:r>
                      <a:r>
                        <a:rPr lang="es-ES" sz="500" dirty="0" smtClean="0">
                          <a:solidFill>
                            <a:srgbClr val="000000"/>
                          </a:solidFill>
                          <a:effectLst/>
                          <a:latin typeface="Arial"/>
                          <a:ea typeface="Times New Roman"/>
                          <a:cs typeface="Times New Roman"/>
                        </a:rPr>
                        <a:t>IN MISSED APPROACH</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45364">
                <a:tc gridSpan="2">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gridSpan="12">
                  <a:txBody>
                    <a:bodyPr/>
                    <a:lstStyle/>
                    <a:p>
                      <a:pPr>
                        <a:spcAft>
                          <a:spcPts val="0"/>
                        </a:spcAft>
                      </a:pPr>
                      <a:r>
                        <a:rPr lang="es-ES" sz="500" dirty="0">
                          <a:solidFill>
                            <a:srgbClr val="000000"/>
                          </a:solidFill>
                          <a:effectLst/>
                          <a:latin typeface="Arial"/>
                          <a:ea typeface="Times New Roman"/>
                          <a:cs typeface="Times New Roman"/>
                        </a:rPr>
                        <a:t>16</a:t>
                      </a:r>
                      <a:r>
                        <a:rPr lang="es-ES" sz="500" dirty="0" smtClean="0">
                          <a:solidFill>
                            <a:srgbClr val="000000"/>
                          </a:solidFill>
                          <a:effectLst/>
                          <a:latin typeface="Arial"/>
                          <a:ea typeface="Times New Roman"/>
                          <a:cs typeface="Times New Roman"/>
                        </a:rPr>
                        <a:t>-RECORD AND KEEP SIMULATION DATA</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dirty="0">
                          <a:solidFill>
                            <a:srgbClr val="000000"/>
                          </a:solidFill>
                          <a:effectLst/>
                          <a:latin typeface="Arial"/>
                          <a:ea typeface="Times New Roman"/>
                          <a:cs typeface="Times New Roman"/>
                        </a:rPr>
                        <a:t>25- RF </a:t>
                      </a:r>
                      <a:r>
                        <a:rPr lang="es-ES" sz="500" dirty="0" smtClean="0">
                          <a:solidFill>
                            <a:srgbClr val="000000"/>
                          </a:solidFill>
                          <a:effectLst/>
                          <a:latin typeface="Arial"/>
                          <a:ea typeface="Times New Roman"/>
                          <a:cs typeface="Times New Roman"/>
                        </a:rPr>
                        <a:t>SEGMENT NOTES</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45364">
                <a:tc gridSpan="2">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gridSpan="12">
                  <a:txBody>
                    <a:bodyPr/>
                    <a:lstStyle/>
                    <a:p>
                      <a:pPr>
                        <a:spcAft>
                          <a:spcPts val="0"/>
                        </a:spcAft>
                      </a:pPr>
                      <a:r>
                        <a:rPr lang="es-ES" sz="500" dirty="0">
                          <a:solidFill>
                            <a:srgbClr val="000000"/>
                          </a:solidFill>
                          <a:effectLst/>
                          <a:latin typeface="Arial"/>
                          <a:ea typeface="Times New Roman"/>
                          <a:cs typeface="Times New Roman"/>
                        </a:rPr>
                        <a:t>17- </a:t>
                      </a:r>
                      <a:r>
                        <a:rPr lang="es-ES" sz="500" dirty="0" smtClean="0">
                          <a:solidFill>
                            <a:srgbClr val="000000"/>
                          </a:solidFill>
                          <a:effectLst/>
                          <a:latin typeface="Arial"/>
                          <a:ea typeface="Times New Roman"/>
                          <a:cs typeface="Times New Roman"/>
                        </a:rPr>
                        <a:t>PROCEDURE FASTER/SLOWER THAN IN THE CHART</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dirty="0">
                          <a:solidFill>
                            <a:srgbClr val="000000"/>
                          </a:solidFill>
                          <a:effectLst/>
                          <a:latin typeface="Arial"/>
                          <a:ea typeface="Times New Roman"/>
                          <a:cs typeface="Times New Roman"/>
                        </a:rPr>
                        <a:t>27</a:t>
                      </a:r>
                      <a:r>
                        <a:rPr lang="es-ES" sz="500" dirty="0" smtClean="0">
                          <a:solidFill>
                            <a:srgbClr val="000000"/>
                          </a:solidFill>
                          <a:effectLst/>
                          <a:latin typeface="Arial"/>
                          <a:ea typeface="Times New Roman"/>
                          <a:cs typeface="Times New Roman"/>
                        </a:rPr>
                        <a:t>-NON-STANDARD CLIMB RATE</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02550">
                <a:tc gridSpan="2">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gridSpan="12">
                  <a:txBody>
                    <a:bodyPr/>
                    <a:lstStyle/>
                    <a:p>
                      <a:pPr>
                        <a:spcAft>
                          <a:spcPts val="0"/>
                        </a:spcAft>
                      </a:pPr>
                      <a:r>
                        <a:rPr lang="es-ES" sz="500" dirty="0">
                          <a:solidFill>
                            <a:srgbClr val="000000"/>
                          </a:solidFill>
                          <a:effectLst/>
                          <a:latin typeface="Arial"/>
                          <a:ea typeface="Times New Roman"/>
                          <a:cs typeface="Times New Roman"/>
                        </a:rPr>
                        <a:t>28- </a:t>
                      </a:r>
                      <a:r>
                        <a:rPr lang="es-ES" sz="500" dirty="0" smtClean="0">
                          <a:solidFill>
                            <a:srgbClr val="000000"/>
                          </a:solidFill>
                          <a:effectLst/>
                          <a:latin typeface="Arial"/>
                          <a:ea typeface="Times New Roman"/>
                          <a:cs typeface="Times New Roman"/>
                        </a:rPr>
                        <a:t>FLYABILITY</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dirty="0">
                          <a:solidFill>
                            <a:srgbClr val="000000"/>
                          </a:solidFill>
                          <a:effectLst/>
                          <a:latin typeface="Arial"/>
                          <a:ea typeface="Times New Roman"/>
                          <a:cs typeface="Times New Roman"/>
                        </a:rPr>
                        <a:t>29</a:t>
                      </a:r>
                      <a:r>
                        <a:rPr lang="es-ES" sz="500" dirty="0" smtClean="0">
                          <a:solidFill>
                            <a:srgbClr val="000000"/>
                          </a:solidFill>
                          <a:effectLst/>
                          <a:latin typeface="Arial"/>
                          <a:ea typeface="Times New Roman"/>
                          <a:cs typeface="Times New Roman"/>
                        </a:rPr>
                        <a:t>-LIMIT</a:t>
                      </a:r>
                      <a:r>
                        <a:rPr lang="es-ES" sz="500" baseline="0" dirty="0" smtClean="0">
                          <a:solidFill>
                            <a:srgbClr val="000000"/>
                          </a:solidFill>
                          <a:effectLst/>
                          <a:latin typeface="Arial"/>
                          <a:ea typeface="Times New Roman"/>
                          <a:cs typeface="Times New Roman"/>
                        </a:rPr>
                        <a:t> TEMPERATURE NOTES</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02550">
                <a:tc gridSpan="28">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dirty="0">
                          <a:solidFill>
                            <a:srgbClr val="000000"/>
                          </a:solidFill>
                          <a:effectLst/>
                          <a:latin typeface="Arial"/>
                          <a:ea typeface="Times New Roman"/>
                          <a:cs typeface="Times New Roman"/>
                        </a:rPr>
                        <a:t>31</a:t>
                      </a:r>
                      <a:r>
                        <a:rPr lang="es-ES" sz="500" dirty="0" smtClean="0">
                          <a:solidFill>
                            <a:srgbClr val="000000"/>
                          </a:solidFill>
                          <a:effectLst/>
                          <a:latin typeface="Arial"/>
                          <a:ea typeface="Times New Roman"/>
                          <a:cs typeface="Times New Roman"/>
                        </a:rPr>
                        <a:t>-AIRCRAFT SIZE NOTES </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02550">
                <a:tc gridSpan="28">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dirty="0">
                          <a:solidFill>
                            <a:srgbClr val="000000"/>
                          </a:solidFill>
                          <a:effectLst/>
                          <a:latin typeface="Arial"/>
                          <a:ea typeface="Times New Roman"/>
                          <a:cs typeface="Times New Roman"/>
                        </a:rPr>
                        <a:t>33- </a:t>
                      </a:r>
                      <a:r>
                        <a:rPr lang="es-ES" sz="500" dirty="0" smtClean="0">
                          <a:solidFill>
                            <a:srgbClr val="000000"/>
                          </a:solidFill>
                          <a:effectLst/>
                          <a:latin typeface="Arial"/>
                          <a:ea typeface="Times New Roman"/>
                          <a:cs typeface="Times New Roman"/>
                        </a:rPr>
                        <a:t>TRACKS CONSISTENT WITH THE CHART</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02550">
                <a:tc gridSpan="46">
                  <a:txBody>
                    <a:bodyPr/>
                    <a:lstStyle/>
                    <a:p>
                      <a:pPr algn="ctr">
                        <a:spcAft>
                          <a:spcPts val="0"/>
                        </a:spcAft>
                      </a:pPr>
                      <a:r>
                        <a:rPr lang="es-ES" sz="400" dirty="0">
                          <a:solidFill>
                            <a:srgbClr val="000000"/>
                          </a:solidFill>
                          <a:effectLst/>
                          <a:latin typeface="Arial"/>
                          <a:ea typeface="Times New Roman"/>
                          <a:cs typeface="Times New Roman"/>
                        </a:rPr>
                        <a:t> </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02550">
                <a:tc gridSpan="46">
                  <a:txBody>
                    <a:bodyPr/>
                    <a:lstStyle/>
                    <a:p>
                      <a:pPr algn="ctr">
                        <a:spcAft>
                          <a:spcPts val="0"/>
                        </a:spcAft>
                      </a:pPr>
                      <a:r>
                        <a:rPr lang="es-ES" sz="500" b="1" dirty="0" smtClean="0">
                          <a:solidFill>
                            <a:srgbClr val="000000"/>
                          </a:solidFill>
                          <a:effectLst/>
                          <a:latin typeface="Arial"/>
                          <a:ea typeface="Times New Roman"/>
                          <a:cs typeface="Times New Roman"/>
                        </a:rPr>
                        <a:t>SEGMENT VERIFICATION</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02550">
                <a:tc gridSpan="5">
                  <a:txBody>
                    <a:bodyPr/>
                    <a:lstStyle/>
                    <a:p>
                      <a:pPr algn="ct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500">
                          <a:solidFill>
                            <a:srgbClr val="000000"/>
                          </a:solidFill>
                          <a:effectLst/>
                          <a:latin typeface="Arial"/>
                          <a:ea typeface="Times New Roman"/>
                          <a:cs typeface="Times New Roman"/>
                        </a:rPr>
                        <a:t>FEEDER</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500" dirty="0" smtClean="0">
                          <a:solidFill>
                            <a:srgbClr val="000000"/>
                          </a:solidFill>
                          <a:effectLst/>
                          <a:latin typeface="Arial"/>
                          <a:ea typeface="Times New Roman"/>
                          <a:cs typeface="Times New Roman"/>
                        </a:rPr>
                        <a:t>INITIAL</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500" dirty="0" smtClean="0">
                          <a:solidFill>
                            <a:srgbClr val="000000"/>
                          </a:solidFill>
                          <a:effectLst/>
                          <a:latin typeface="Arial"/>
                          <a:ea typeface="Times New Roman"/>
                          <a:cs typeface="Times New Roman"/>
                        </a:rPr>
                        <a:t>INTERMEDIATE</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500">
                          <a:solidFill>
                            <a:srgbClr val="000000"/>
                          </a:solidFill>
                          <a:effectLst/>
                          <a:latin typeface="Arial"/>
                          <a:ea typeface="Times New Roman"/>
                          <a:cs typeface="Times New Roman"/>
                        </a:rPr>
                        <a:t>FINAL</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5">
                  <a:txBody>
                    <a:bodyPr/>
                    <a:lstStyle/>
                    <a:p>
                      <a:pPr algn="ctr">
                        <a:spcAft>
                          <a:spcPts val="0"/>
                        </a:spcAft>
                      </a:pPr>
                      <a:r>
                        <a:rPr lang="es-ES" sz="500" dirty="0" smtClean="0">
                          <a:solidFill>
                            <a:srgbClr val="000000"/>
                          </a:solidFill>
                          <a:effectLst/>
                          <a:latin typeface="Arial"/>
                          <a:ea typeface="Times New Roman"/>
                          <a:cs typeface="Times New Roman"/>
                        </a:rPr>
                        <a:t>MISSED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500">
                          <a:solidFill>
                            <a:srgbClr val="000000"/>
                          </a:solidFill>
                          <a:effectLst/>
                          <a:latin typeface="Arial"/>
                          <a:ea typeface="Times New Roman"/>
                          <a:cs typeface="Times New Roman"/>
                        </a:rPr>
                        <a:t>HOLDING</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90728">
                <a:tc gridSpan="5">
                  <a:txBody>
                    <a:bodyPr/>
                    <a:lstStyle/>
                    <a:p>
                      <a:pPr>
                        <a:spcAft>
                          <a:spcPts val="0"/>
                        </a:spcAft>
                      </a:pPr>
                      <a:r>
                        <a:rPr lang="es-ES" sz="500" dirty="0">
                          <a:solidFill>
                            <a:srgbClr val="000000"/>
                          </a:solidFill>
                          <a:effectLst/>
                          <a:latin typeface="Arial"/>
                          <a:ea typeface="Times New Roman"/>
                          <a:cs typeface="Times New Roman"/>
                        </a:rPr>
                        <a:t>35- </a:t>
                      </a:r>
                      <a:r>
                        <a:rPr lang="es-ES" sz="500" dirty="0" smtClean="0">
                          <a:solidFill>
                            <a:srgbClr val="000000"/>
                          </a:solidFill>
                          <a:effectLst/>
                          <a:latin typeface="Arial"/>
                          <a:ea typeface="Times New Roman"/>
                          <a:cs typeface="Times New Roman"/>
                        </a:rPr>
                        <a:t>COURSE SEGMENT (S)</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_tradnl"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0728">
                <a:tc gridSpan="5">
                  <a:txBody>
                    <a:bodyPr/>
                    <a:lstStyle/>
                    <a:p>
                      <a:pPr>
                        <a:spcAft>
                          <a:spcPts val="0"/>
                        </a:spcAft>
                      </a:pPr>
                      <a:r>
                        <a:rPr lang="es-ES" sz="500" dirty="0">
                          <a:solidFill>
                            <a:srgbClr val="000000"/>
                          </a:solidFill>
                          <a:effectLst/>
                          <a:latin typeface="Arial"/>
                          <a:ea typeface="Times New Roman"/>
                          <a:cs typeface="Times New Roman"/>
                        </a:rPr>
                        <a:t>37- </a:t>
                      </a:r>
                      <a:r>
                        <a:rPr lang="es-ES" sz="500" dirty="0" smtClean="0">
                          <a:solidFill>
                            <a:srgbClr val="000000"/>
                          </a:solidFill>
                          <a:effectLst/>
                          <a:latin typeface="Arial"/>
                          <a:ea typeface="Times New Roman"/>
                          <a:cs typeface="Times New Roman"/>
                        </a:rPr>
                        <a:t>DISTANCE SEGMENT</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_tradnl"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8046">
                <a:tc gridSpan="5">
                  <a:txBody>
                    <a:bodyPr/>
                    <a:lstStyle/>
                    <a:p>
                      <a:pPr>
                        <a:spcAft>
                          <a:spcPts val="0"/>
                        </a:spcAft>
                      </a:pPr>
                      <a:r>
                        <a:rPr lang="es-ES" sz="500" dirty="0">
                          <a:solidFill>
                            <a:srgbClr val="000000"/>
                          </a:solidFill>
                          <a:effectLst/>
                          <a:latin typeface="Arial"/>
                          <a:ea typeface="Times New Roman"/>
                          <a:cs typeface="Times New Roman"/>
                        </a:rPr>
                        <a:t>39- </a:t>
                      </a:r>
                      <a:r>
                        <a:rPr lang="es-ES" sz="500" dirty="0" smtClean="0">
                          <a:solidFill>
                            <a:srgbClr val="000000"/>
                          </a:solidFill>
                          <a:effectLst/>
                          <a:latin typeface="Arial"/>
                          <a:ea typeface="Times New Roman"/>
                          <a:cs typeface="Times New Roman"/>
                        </a:rPr>
                        <a:t>FLIGHT PATH ANGLE FPA</a:t>
                      </a:r>
                      <a:r>
                        <a:rPr lang="es-ES" sz="500" dirty="0">
                          <a:solidFill>
                            <a:srgbClr val="000000"/>
                          </a:solidFill>
                          <a:effectLst/>
                          <a:latin typeface="Arial"/>
                          <a:ea typeface="Times New Roman"/>
                          <a:cs typeface="Times New Roman"/>
                        </a:rPr>
                        <a:t>)</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gridSpan="2">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gridSpan="3">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gridSpan="2">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gridSpan="3">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gridSpan="2">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gridSpan="2">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gridSpan="3">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r>
              <a:tr h="290728">
                <a:tc gridSpan="5">
                  <a:txBody>
                    <a:bodyPr/>
                    <a:lstStyle/>
                    <a:p>
                      <a:pPr>
                        <a:spcAft>
                          <a:spcPts val="0"/>
                        </a:spcAft>
                      </a:pPr>
                      <a:r>
                        <a:rPr lang="es-ES" sz="500" dirty="0">
                          <a:solidFill>
                            <a:srgbClr val="000000"/>
                          </a:solidFill>
                          <a:effectLst/>
                          <a:latin typeface="Arial"/>
                          <a:ea typeface="Times New Roman"/>
                          <a:cs typeface="Times New Roman"/>
                        </a:rPr>
                        <a:t>41- </a:t>
                      </a:r>
                      <a:r>
                        <a:rPr lang="es-ES" sz="500" dirty="0" smtClean="0">
                          <a:solidFill>
                            <a:srgbClr val="000000"/>
                          </a:solidFill>
                          <a:effectLst/>
                          <a:latin typeface="Arial"/>
                          <a:ea typeface="Times New Roman"/>
                          <a:cs typeface="Times New Roman"/>
                        </a:rPr>
                        <a:t>SEGMENT LENGTH</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dirty="0" smtClean="0">
                          <a:solidFill>
                            <a:srgbClr val="000000"/>
                          </a:solidFill>
                          <a:effectLst/>
                          <a:latin typeface="Arial"/>
                          <a:ea typeface="Times New Roman"/>
                          <a:cs typeface="Times New Roman"/>
                        </a:rPr>
                        <a:t>PASSED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dirty="0" smtClean="0">
                          <a:solidFill>
                            <a:srgbClr val="000000"/>
                          </a:solidFill>
                          <a:effectLst/>
                          <a:latin typeface="Arial"/>
                          <a:ea typeface="Times New Roman"/>
                          <a:cs typeface="Times New Roman"/>
                        </a:rPr>
                        <a:t>FAILED</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5364">
                <a:tc gridSpan="5">
                  <a:txBody>
                    <a:bodyPr/>
                    <a:lstStyle/>
                    <a:p>
                      <a:pPr>
                        <a:spcAft>
                          <a:spcPts val="0"/>
                        </a:spcAft>
                      </a:pPr>
                      <a:r>
                        <a:rPr lang="es-ES" sz="500" dirty="0">
                          <a:solidFill>
                            <a:srgbClr val="000000"/>
                          </a:solidFill>
                          <a:effectLst/>
                          <a:latin typeface="Arial"/>
                          <a:ea typeface="Times New Roman"/>
                          <a:cs typeface="Times New Roman"/>
                        </a:rPr>
                        <a:t>43- </a:t>
                      </a:r>
                      <a:r>
                        <a:rPr lang="es-ES" sz="500" dirty="0" smtClean="0">
                          <a:solidFill>
                            <a:srgbClr val="000000"/>
                          </a:solidFill>
                          <a:effectLst/>
                          <a:latin typeface="Arial"/>
                          <a:ea typeface="Times New Roman"/>
                          <a:cs typeface="Times New Roman"/>
                        </a:rPr>
                        <a:t>EGPWS</a:t>
                      </a:r>
                      <a:r>
                        <a:rPr lang="es-ES" sz="500" dirty="0">
                          <a:solidFill>
                            <a:srgbClr val="000000"/>
                          </a:solidFill>
                          <a:effectLst/>
                          <a:latin typeface="Arial"/>
                          <a:ea typeface="Times New Roman"/>
                          <a:cs typeface="Times New Roman"/>
                        </a:rPr>
                        <a:t>/</a:t>
                      </a:r>
                      <a:r>
                        <a:rPr lang="es-ES" sz="500" dirty="0" smtClean="0">
                          <a:solidFill>
                            <a:srgbClr val="000000"/>
                          </a:solidFill>
                          <a:effectLst/>
                          <a:latin typeface="Arial"/>
                          <a:ea typeface="Times New Roman"/>
                          <a:cs typeface="Times New Roman"/>
                        </a:rPr>
                        <a:t>TAWS ALERT</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r">
                        <a:spcAft>
                          <a:spcPts val="0"/>
                        </a:spcAft>
                      </a:pPr>
                      <a:r>
                        <a:rPr lang="es-ES" sz="500" dirty="0" smtClean="0">
                          <a:solidFill>
                            <a:srgbClr val="000000"/>
                          </a:solidFill>
                          <a:effectLst/>
                          <a:latin typeface="Arial"/>
                          <a:ea typeface="Times New Roman"/>
                          <a:cs typeface="Times New Roman"/>
                        </a:rPr>
                        <a:t>YES</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es-ES" sz="500">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r">
                        <a:spcAft>
                          <a:spcPts val="0"/>
                        </a:spcAft>
                      </a:pPr>
                      <a:r>
                        <a:rPr lang="es-ES" sz="500">
                          <a:solidFill>
                            <a:srgbClr val="000000"/>
                          </a:solidFill>
                          <a:effectLst/>
                          <a:latin typeface="Arial"/>
                          <a:ea typeface="Times New Roman"/>
                          <a:cs typeface="Times New Roman"/>
                        </a:rPr>
                        <a:t>SI</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dirty="0" smtClean="0">
                          <a:solidFill>
                            <a:srgbClr val="000000"/>
                          </a:solidFill>
                          <a:effectLst/>
                          <a:latin typeface="Arial"/>
                          <a:ea typeface="Times New Roman"/>
                          <a:cs typeface="Times New Roman"/>
                        </a:rPr>
                        <a:t>YES</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dirty="0" smtClean="0">
                          <a:solidFill>
                            <a:srgbClr val="000000"/>
                          </a:solidFill>
                          <a:effectLst/>
                          <a:latin typeface="Arial"/>
                          <a:ea typeface="Times New Roman"/>
                          <a:cs typeface="Times New Roman"/>
                        </a:rPr>
                        <a:t>YES</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dirty="0" smtClean="0">
                          <a:solidFill>
                            <a:srgbClr val="000000"/>
                          </a:solidFill>
                          <a:effectLst/>
                          <a:latin typeface="Arial"/>
                          <a:ea typeface="Times New Roman"/>
                          <a:cs typeface="Times New Roman"/>
                        </a:rPr>
                        <a:t>YES</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dirty="0" smtClean="0">
                          <a:solidFill>
                            <a:srgbClr val="000000"/>
                          </a:solidFill>
                          <a:effectLst/>
                          <a:latin typeface="Arial"/>
                          <a:ea typeface="Times New Roman"/>
                          <a:cs typeface="Times New Roman"/>
                        </a:rPr>
                        <a:t>YES</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5364">
                <a:tc gridSpan="5">
                  <a:txBody>
                    <a:bodyPr/>
                    <a:lstStyle/>
                    <a:p>
                      <a:pPr>
                        <a:spcAft>
                          <a:spcPts val="0"/>
                        </a:spcAft>
                      </a:pPr>
                      <a:r>
                        <a:rPr lang="es-ES" sz="500" dirty="0">
                          <a:solidFill>
                            <a:srgbClr val="000000"/>
                          </a:solidFill>
                          <a:effectLst/>
                          <a:latin typeface="Arial"/>
                          <a:ea typeface="Times New Roman"/>
                          <a:cs typeface="Times New Roman"/>
                        </a:rPr>
                        <a:t>45- </a:t>
                      </a:r>
                      <a:r>
                        <a:rPr lang="es-ES" sz="500" dirty="0" smtClean="0">
                          <a:solidFill>
                            <a:srgbClr val="000000"/>
                          </a:solidFill>
                          <a:effectLst/>
                          <a:latin typeface="Arial"/>
                          <a:ea typeface="Times New Roman"/>
                          <a:cs typeface="Times New Roman"/>
                        </a:rPr>
                        <a:t>WIND COMPONENT</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5">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18046">
                <a:tc gridSpan="5">
                  <a:txBody>
                    <a:bodyPr/>
                    <a:lstStyle/>
                    <a:p>
                      <a:pPr>
                        <a:spcAft>
                          <a:spcPts val="0"/>
                        </a:spcAft>
                      </a:pPr>
                      <a:r>
                        <a:rPr lang="es-ES" sz="500" dirty="0">
                          <a:solidFill>
                            <a:srgbClr val="000000"/>
                          </a:solidFill>
                          <a:effectLst/>
                          <a:latin typeface="Arial"/>
                          <a:ea typeface="Times New Roman"/>
                          <a:cs typeface="Times New Roman"/>
                        </a:rPr>
                        <a:t>47- </a:t>
                      </a:r>
                      <a:r>
                        <a:rPr lang="es-ES" sz="500" dirty="0" smtClean="0">
                          <a:solidFill>
                            <a:srgbClr val="000000"/>
                          </a:solidFill>
                          <a:effectLst/>
                          <a:latin typeface="Arial"/>
                          <a:ea typeface="Times New Roman"/>
                          <a:cs typeface="Times New Roman"/>
                        </a:rPr>
                        <a:t>MAXIMUM BANKING ANGLE</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5">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02550">
                <a:tc gridSpan="46">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45364">
                <a:tc gridSpan="6">
                  <a:txBody>
                    <a:bodyPr/>
                    <a:lstStyle/>
                    <a:p>
                      <a:pPr algn="ctr">
                        <a:spcAft>
                          <a:spcPts val="0"/>
                        </a:spcAft>
                      </a:pPr>
                      <a:r>
                        <a:rPr lang="es-ES" sz="500" dirty="0">
                          <a:solidFill>
                            <a:srgbClr val="000000"/>
                          </a:solidFill>
                          <a:effectLst/>
                          <a:latin typeface="Arial"/>
                          <a:ea typeface="Times New Roman"/>
                          <a:cs typeface="Times New Roman"/>
                        </a:rPr>
                        <a:t>49- </a:t>
                      </a:r>
                      <a:r>
                        <a:rPr lang="es-ES" sz="500" dirty="0" smtClean="0">
                          <a:solidFill>
                            <a:srgbClr val="000000"/>
                          </a:solidFill>
                          <a:effectLst/>
                          <a:latin typeface="Arial"/>
                          <a:ea typeface="Times New Roman"/>
                          <a:cs typeface="Times New Roman"/>
                        </a:rPr>
                        <a:t>PROCEDURE NOTES</a:t>
                      </a:r>
                      <a:endParaRPr lang="en-CA" sz="800" dirty="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0">
                  <a:txBody>
                    <a:bodyPr/>
                    <a:lstStyle/>
                    <a:p>
                      <a:pPr algn="ct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465900">
                <a:tc gridSpan="46">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92725">
                <a:tc gridSpan="7">
                  <a:txBody>
                    <a:bodyPr/>
                    <a:lstStyle/>
                    <a:p>
                      <a:pPr algn="ctr">
                        <a:spcAft>
                          <a:spcPts val="0"/>
                        </a:spcAft>
                      </a:pPr>
                      <a:r>
                        <a:rPr lang="es-ES" sz="500" dirty="0">
                          <a:solidFill>
                            <a:srgbClr val="000000"/>
                          </a:solidFill>
                          <a:effectLst/>
                          <a:latin typeface="Arial"/>
                          <a:ea typeface="Times New Roman"/>
                          <a:cs typeface="Times New Roman"/>
                        </a:rPr>
                        <a:t>51- </a:t>
                      </a:r>
                      <a:r>
                        <a:rPr lang="es-ES" sz="500" dirty="0" smtClean="0">
                          <a:solidFill>
                            <a:srgbClr val="000000"/>
                          </a:solidFill>
                          <a:effectLst/>
                          <a:latin typeface="Arial"/>
                          <a:ea typeface="Times New Roman"/>
                          <a:cs typeface="Times New Roman"/>
                        </a:rPr>
                        <a:t>PROCEDURE:    </a:t>
                      </a:r>
                      <a:r>
                        <a:rPr lang="es-ES" sz="500" dirty="0">
                          <a:solidFill>
                            <a:srgbClr val="000000"/>
                          </a:solidFill>
                          <a:effectLst/>
                          <a:latin typeface="Arial"/>
                          <a:ea typeface="Times New Roman"/>
                          <a:cs typeface="Times New Roman"/>
                        </a:rPr>
                        <a:t>SAT  /   INSAT</a:t>
                      </a:r>
                      <a:endParaRPr lang="en-CA" sz="800" dirty="0">
                        <a:effectLst/>
                        <a:latin typeface="Arial Narrow"/>
                        <a:ea typeface="Times New Roman"/>
                        <a:cs typeface="Times New Roman"/>
                      </a:endParaRPr>
                    </a:p>
                  </a:txBody>
                  <a:tcPr marL="32441" marR="32441"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6">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500" dirty="0">
                          <a:solidFill>
                            <a:srgbClr val="000000"/>
                          </a:solidFill>
                          <a:effectLst/>
                          <a:latin typeface="Arial"/>
                          <a:ea typeface="Times New Roman"/>
                          <a:cs typeface="Times New Roman"/>
                        </a:rPr>
                        <a:t>53</a:t>
                      </a:r>
                      <a:r>
                        <a:rPr lang="es-ES" sz="500" dirty="0" smtClean="0">
                          <a:solidFill>
                            <a:srgbClr val="000000"/>
                          </a:solidFill>
                          <a:effectLst/>
                          <a:latin typeface="Arial"/>
                          <a:ea typeface="Times New Roman"/>
                          <a:cs typeface="Times New Roman"/>
                        </a:rPr>
                        <a:t>-SIGNATURE OF EVALUATOR</a:t>
                      </a:r>
                      <a:endParaRPr lang="en-CA" sz="800" dirty="0">
                        <a:effectLst/>
                        <a:latin typeface="Arial Narrow"/>
                        <a:ea typeface="Times New Roman"/>
                        <a:cs typeface="Times New Roman"/>
                      </a:endParaRPr>
                    </a:p>
                  </a:txBody>
                  <a:tcPr marL="32441" marR="32441"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r>
              <a:tr h="72682">
                <a:tc gridSpan="46">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74261">
                <a:tc gridSpan="46">
                  <a:txBody>
                    <a:bodyPr/>
                    <a:lstStyle/>
                    <a:p>
                      <a:pPr algn="r">
                        <a:spcAft>
                          <a:spcPts val="0"/>
                        </a:spcAft>
                      </a:pPr>
                      <a:r>
                        <a:rPr lang="es-ES" sz="500" dirty="0">
                          <a:solidFill>
                            <a:srgbClr val="000000"/>
                          </a:solidFill>
                          <a:effectLst/>
                          <a:latin typeface="Arial"/>
                          <a:ea typeface="Times New Roman"/>
                          <a:cs typeface="Times New Roman"/>
                        </a:rPr>
                        <a:t>Formulario CA 91-012A</a:t>
                      </a:r>
                      <a:endParaRPr lang="en-CA" sz="800" dirty="0">
                        <a:effectLst/>
                        <a:latin typeface="Arial Narrow"/>
                        <a:ea typeface="Times New Roman"/>
                        <a:cs typeface="Times New Roman"/>
                      </a:endParaRPr>
                    </a:p>
                  </a:txBody>
                  <a:tcPr marL="32441" marR="32441" marT="0" marB="0" anchor="ctr">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bl>
          </a:graphicData>
        </a:graphic>
      </p:graphicFrame>
      <p:sp>
        <p:nvSpPr>
          <p:cNvPr id="7" name="Rectangle 1"/>
          <p:cNvSpPr>
            <a:spLocks noChangeArrowheads="1"/>
          </p:cNvSpPr>
          <p:nvPr/>
        </p:nvSpPr>
        <p:spPr bwMode="auto">
          <a:xfrm>
            <a:off x="1392238" y="1346771"/>
            <a:ext cx="1250663"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000" b="1"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Form</a:t>
            </a:r>
            <a:r>
              <a:rPr kumimoji="0" lang="es-ES" sz="10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s-ES" sz="10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CA 91-012A</a:t>
            </a:r>
            <a:endParaRPr kumimoji="0" lang="es-ES" sz="1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r>
            <a:br>
              <a:rPr kumimoji="0" lang="es-ES" sz="1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br>
            <a:endParaRPr kumimoji="0" lang="es-E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3 CuadroTexto"/>
          <p:cNvSpPr txBox="1"/>
          <p:nvPr/>
        </p:nvSpPr>
        <p:spPr>
          <a:xfrm>
            <a:off x="1392238" y="1120854"/>
            <a:ext cx="5776717" cy="369332"/>
          </a:xfrm>
          <a:prstGeom prst="rect">
            <a:avLst/>
          </a:prstGeom>
          <a:noFill/>
        </p:spPr>
        <p:txBody>
          <a:bodyPr wrap="none" rtlCol="0">
            <a:spAutoFit/>
          </a:bodyPr>
          <a:lstStyle/>
          <a:p>
            <a:r>
              <a:rPr lang="en-CA" b="1" dirty="0" smtClean="0"/>
              <a:t>VALIDATION OF FLIGHT PROCEDURES IN THE SAM REGION</a:t>
            </a:r>
            <a:endParaRPr lang="en-CA" b="1" dirty="0"/>
          </a:p>
        </p:txBody>
      </p:sp>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a:t>
            </a:r>
            <a:r>
              <a:rPr lang="en-US" sz="1100" b="1" dirty="0" smtClean="0"/>
              <a:t>d</a:t>
            </a:r>
            <a:r>
              <a:rPr lang="en-US" sz="1100" dirty="0" smtClean="0"/>
              <a:t>os Campos, 19 to 21 November  2011</a:t>
            </a:r>
            <a:endParaRPr lang="en-US" sz="1100" dirty="0"/>
          </a:p>
        </p:txBody>
      </p:sp>
    </p:spTree>
    <p:extLst>
      <p:ext uri="{BB962C8B-B14F-4D97-AF65-F5344CB8AC3E}">
        <p14:creationId xmlns:p14="http://schemas.microsoft.com/office/powerpoint/2010/main" val="3335842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27</a:t>
            </a:fld>
            <a:endParaRPr lang="en-US"/>
          </a:p>
        </p:txBody>
      </p:sp>
      <p:sp>
        <p:nvSpPr>
          <p:cNvPr id="3" name="2 Título"/>
          <p:cNvSpPr>
            <a:spLocks noGrp="1"/>
          </p:cNvSpPr>
          <p:nvPr>
            <p:ph type="title"/>
          </p:nvPr>
        </p:nvSpPr>
        <p:spPr/>
        <p:txBody>
          <a:bodyPr anchor="ctr"/>
          <a:lstStyle/>
          <a:p>
            <a:pPr algn="ctr"/>
            <a:r>
              <a:rPr lang="en-US" sz="2800" b="1" dirty="0" smtClean="0">
                <a:solidFill>
                  <a:srgbClr val="FFFFFF"/>
                </a:solidFill>
                <a:effectLst>
                  <a:outerShdw blurRad="38100" dist="38100" dir="2700000" algn="tl">
                    <a:srgbClr val="000000">
                      <a:alpha val="43137"/>
                    </a:srgbClr>
                  </a:outerShdw>
                </a:effectLst>
                <a:cs typeface="Times New Roman" pitchFamily="18" charset="0"/>
              </a:rPr>
              <a:t>VALIDATION OF FLIGHT PROCEDURES</a:t>
            </a:r>
            <a:endParaRPr lang="en-CA" sz="2800" b="1" dirty="0"/>
          </a:p>
        </p:txBody>
      </p:sp>
      <p:graphicFrame>
        <p:nvGraphicFramePr>
          <p:cNvPr id="6" name="5 Marcador de contenido"/>
          <p:cNvGraphicFramePr>
            <a:graphicFrameLocks noGrp="1"/>
          </p:cNvGraphicFramePr>
          <p:nvPr>
            <p:ph idx="1"/>
            <p:extLst>
              <p:ext uri="{D42A27DB-BD31-4B8C-83A1-F6EECF244321}">
                <p14:modId xmlns:p14="http://schemas.microsoft.com/office/powerpoint/2010/main" val="2828173786"/>
              </p:ext>
            </p:extLst>
          </p:nvPr>
        </p:nvGraphicFramePr>
        <p:xfrm>
          <a:off x="1154113" y="1825631"/>
          <a:ext cx="6834961" cy="4745279"/>
        </p:xfrm>
        <a:graphic>
          <a:graphicData uri="http://schemas.openxmlformats.org/drawingml/2006/table">
            <a:tbl>
              <a:tblPr firstRow="1" firstCol="1" bandRow="1"/>
              <a:tblGrid>
                <a:gridCol w="783102"/>
                <a:gridCol w="74132"/>
                <a:gridCol w="74132"/>
                <a:gridCol w="74132"/>
                <a:gridCol w="74132"/>
                <a:gridCol w="74132"/>
                <a:gridCol w="74132"/>
                <a:gridCol w="74132"/>
                <a:gridCol w="74132"/>
                <a:gridCol w="74132"/>
                <a:gridCol w="384812"/>
                <a:gridCol w="288440"/>
                <a:gridCol w="74132"/>
                <a:gridCol w="74132"/>
                <a:gridCol w="468378"/>
                <a:gridCol w="192742"/>
                <a:gridCol w="74132"/>
                <a:gridCol w="74132"/>
                <a:gridCol w="74132"/>
                <a:gridCol w="74132"/>
                <a:gridCol w="468378"/>
                <a:gridCol w="121307"/>
                <a:gridCol w="74132"/>
                <a:gridCol w="74132"/>
                <a:gridCol w="74132"/>
                <a:gridCol w="74132"/>
                <a:gridCol w="74132"/>
                <a:gridCol w="74132"/>
                <a:gridCol w="121307"/>
                <a:gridCol w="564076"/>
                <a:gridCol w="121307"/>
                <a:gridCol w="74132"/>
                <a:gridCol w="74132"/>
                <a:gridCol w="74132"/>
                <a:gridCol w="121307"/>
                <a:gridCol w="660448"/>
                <a:gridCol w="121307"/>
                <a:gridCol w="480509"/>
                <a:gridCol w="158373"/>
              </a:tblGrid>
              <a:tr h="359191">
                <a:tc gridSpan="39">
                  <a:txBody>
                    <a:bodyPr/>
                    <a:lstStyle/>
                    <a:p>
                      <a:pPr algn="ctr">
                        <a:spcAft>
                          <a:spcPts val="0"/>
                        </a:spcAft>
                      </a:pPr>
                      <a:r>
                        <a:rPr lang="es-ES" sz="700" b="1" dirty="0">
                          <a:effectLst/>
                          <a:latin typeface="Arial Narrow"/>
                          <a:ea typeface="Times New Roman"/>
                          <a:cs typeface="Times New Roman"/>
                        </a:rPr>
                        <a:t/>
                      </a:r>
                      <a:br>
                        <a:rPr lang="es-ES" sz="700" b="1" dirty="0">
                          <a:effectLst/>
                          <a:latin typeface="Arial Narrow"/>
                          <a:ea typeface="Times New Roman"/>
                          <a:cs typeface="Times New Roman"/>
                        </a:rPr>
                      </a:br>
                      <a:r>
                        <a:rPr lang="es-ES" sz="800" b="1" dirty="0" smtClean="0">
                          <a:solidFill>
                            <a:srgbClr val="000000"/>
                          </a:solidFill>
                          <a:effectLst/>
                          <a:latin typeface="Arial"/>
                          <a:ea typeface="Times New Roman"/>
                          <a:cs typeface="Times New Roman"/>
                        </a:rPr>
                        <a:t>CIVIL AVIATION ADMINISTRATION</a:t>
                      </a:r>
                      <a:endParaRPr lang="en-CA" sz="900" dirty="0">
                        <a:effectLst/>
                        <a:latin typeface="Arial Narrow"/>
                        <a:ea typeface="Times New Roman"/>
                        <a:cs typeface="Times New Roman"/>
                      </a:endParaRPr>
                    </a:p>
                    <a:p>
                      <a:pPr algn="ctr">
                        <a:spcAft>
                          <a:spcPts val="0"/>
                        </a:spcAft>
                      </a:pPr>
                      <a:r>
                        <a:rPr lang="es-ES" sz="800" b="1" dirty="0" smtClean="0">
                          <a:solidFill>
                            <a:srgbClr val="000000"/>
                          </a:solidFill>
                          <a:effectLst/>
                          <a:latin typeface="Arial"/>
                          <a:ea typeface="Times New Roman"/>
                          <a:cs typeface="Times New Roman"/>
                        </a:rPr>
                        <a:t>OBSTACLE</a:t>
                      </a:r>
                      <a:r>
                        <a:rPr lang="es-ES" sz="800" b="1" baseline="0" dirty="0" smtClean="0">
                          <a:solidFill>
                            <a:srgbClr val="000000"/>
                          </a:solidFill>
                          <a:effectLst/>
                          <a:latin typeface="Arial"/>
                          <a:ea typeface="Times New Roman"/>
                          <a:cs typeface="Times New Roman"/>
                        </a:rPr>
                        <a:t> EVALUATION</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19020">
                <a:tc>
                  <a:txBody>
                    <a:bodyPr/>
                    <a:lstStyle/>
                    <a:p>
                      <a:pPr algn="ctr">
                        <a:spcAft>
                          <a:spcPts val="0"/>
                        </a:spcAft>
                      </a:pPr>
                      <a:r>
                        <a:rPr lang="es-ES" sz="700" b="1" dirty="0">
                          <a:solidFill>
                            <a:srgbClr val="000000"/>
                          </a:solidFill>
                          <a:effectLst/>
                          <a:latin typeface="Arial"/>
                          <a:ea typeface="Times New Roman"/>
                          <a:cs typeface="Times New Roman"/>
                        </a:rPr>
                        <a:t>1</a:t>
                      </a:r>
                      <a:r>
                        <a:rPr lang="es-ES" sz="700" b="1" dirty="0" smtClean="0">
                          <a:solidFill>
                            <a:srgbClr val="000000"/>
                          </a:solidFill>
                          <a:effectLst/>
                          <a:latin typeface="Arial"/>
                          <a:ea typeface="Times New Roman"/>
                          <a:cs typeface="Times New Roman"/>
                        </a:rPr>
                        <a:t>-DATE</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700" b="1" dirty="0">
                          <a:solidFill>
                            <a:srgbClr val="000000"/>
                          </a:solidFill>
                          <a:effectLst/>
                          <a:latin typeface="Arial"/>
                          <a:ea typeface="Times New Roman"/>
                          <a:cs typeface="Times New Roman"/>
                        </a:rPr>
                        <a:t>3</a:t>
                      </a:r>
                      <a:r>
                        <a:rPr lang="es-ES" sz="700" b="1" dirty="0" smtClean="0">
                          <a:solidFill>
                            <a:srgbClr val="000000"/>
                          </a:solidFill>
                          <a:effectLst/>
                          <a:latin typeface="Arial"/>
                          <a:ea typeface="Times New Roman"/>
                          <a:cs typeface="Times New Roman"/>
                        </a:rPr>
                        <a:t>-ORGANISATION</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700" b="1" dirty="0">
                          <a:solidFill>
                            <a:srgbClr val="000000"/>
                          </a:solidFill>
                          <a:effectLst/>
                          <a:latin typeface="Arial"/>
                          <a:ea typeface="Times New Roman"/>
                          <a:cs typeface="Times New Roman"/>
                        </a:rPr>
                        <a:t>5</a:t>
                      </a:r>
                      <a:r>
                        <a:rPr lang="es-ES" sz="700" b="1" dirty="0" smtClean="0">
                          <a:solidFill>
                            <a:srgbClr val="000000"/>
                          </a:solidFill>
                          <a:effectLst/>
                          <a:latin typeface="Arial"/>
                          <a:ea typeface="Times New Roman"/>
                          <a:cs typeface="Times New Roman"/>
                        </a:rPr>
                        <a:t>-TYPE OF AIRCRAFT</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19020">
                <a:tc gridSpan="2">
                  <a:txBody>
                    <a:bodyPr/>
                    <a:lstStyle/>
                    <a:p>
                      <a:pPr algn="ctr">
                        <a:spcAft>
                          <a:spcPts val="0"/>
                        </a:spcAft>
                      </a:pPr>
                      <a:r>
                        <a:rPr lang="es-ES" sz="700" b="1" dirty="0">
                          <a:solidFill>
                            <a:srgbClr val="000000"/>
                          </a:solidFill>
                          <a:effectLst/>
                          <a:latin typeface="Arial"/>
                          <a:ea typeface="Times New Roman"/>
                          <a:cs typeface="Times New Roman"/>
                        </a:rPr>
                        <a:t>7</a:t>
                      </a:r>
                      <a:r>
                        <a:rPr lang="es-ES" sz="700" b="1" dirty="0" smtClean="0">
                          <a:solidFill>
                            <a:srgbClr val="000000"/>
                          </a:solidFill>
                          <a:effectLst/>
                          <a:latin typeface="Arial"/>
                          <a:ea typeface="Times New Roman"/>
                          <a:cs typeface="Times New Roman"/>
                        </a:rPr>
                        <a:t>-PROCEDURE</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17">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9-FMS/SOFTWARE</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19020">
                <a:tc gridSpan="4">
                  <a:txBody>
                    <a:bodyPr/>
                    <a:lstStyle/>
                    <a:p>
                      <a:pPr algn="ctr">
                        <a:spcAft>
                          <a:spcPts val="0"/>
                        </a:spcAft>
                      </a:pPr>
                      <a:r>
                        <a:rPr lang="es-ES" sz="700" b="1" dirty="0">
                          <a:solidFill>
                            <a:srgbClr val="000000"/>
                          </a:solidFill>
                          <a:effectLst/>
                          <a:latin typeface="Arial"/>
                          <a:ea typeface="Times New Roman"/>
                          <a:cs typeface="Times New Roman"/>
                        </a:rPr>
                        <a:t>10-PIC </a:t>
                      </a:r>
                      <a:r>
                        <a:rPr lang="es-ES" sz="700" b="1" dirty="0" smtClean="0">
                          <a:solidFill>
                            <a:srgbClr val="000000"/>
                          </a:solidFill>
                          <a:effectLst/>
                          <a:latin typeface="Arial"/>
                          <a:ea typeface="Times New Roman"/>
                          <a:cs typeface="Times New Roman"/>
                        </a:rPr>
                        <a:t>NAME/PHONE NO.</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2">
                  <a:txBody>
                    <a:bodyPr/>
                    <a:lstStyle/>
                    <a:p>
                      <a:pPr marL="130810" indent="-130810" algn="ctr">
                        <a:spcAft>
                          <a:spcPts val="0"/>
                        </a:spcAft>
                      </a:pPr>
                      <a:r>
                        <a:rPr lang="es-ES" sz="700" b="1" dirty="0">
                          <a:solidFill>
                            <a:srgbClr val="000000"/>
                          </a:solidFill>
                          <a:effectLst/>
                          <a:latin typeface="Arial"/>
                          <a:ea typeface="Times New Roman"/>
                          <a:cs typeface="Times New Roman"/>
                        </a:rPr>
                        <a:t>11</a:t>
                      </a:r>
                      <a:r>
                        <a:rPr lang="es-ES" sz="700" b="1" dirty="0" smtClean="0">
                          <a:solidFill>
                            <a:srgbClr val="000000"/>
                          </a:solidFill>
                          <a:effectLst/>
                          <a:latin typeface="Arial"/>
                          <a:ea typeface="Times New Roman"/>
                          <a:cs typeface="Times New Roman"/>
                        </a:rPr>
                        <a:t>-NAME/PHONE NO. OF EVALUATOR</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09509">
                <a:tc gridSpan="39">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19142">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a:spcAft>
                          <a:spcPts val="0"/>
                        </a:spcAft>
                      </a:pPr>
                      <a:r>
                        <a:rPr lang="es-ES" sz="700" b="1" dirty="0" smtClean="0">
                          <a:solidFill>
                            <a:srgbClr val="000000"/>
                          </a:solidFill>
                          <a:effectLst/>
                          <a:latin typeface="Arial"/>
                          <a:ea typeface="Times New Roman"/>
                          <a:cs typeface="Times New Roman"/>
                        </a:rPr>
                        <a:t>SIMULATOR ASSESSMENT TASKS</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700" b="1" dirty="0" smtClean="0">
                          <a:solidFill>
                            <a:srgbClr val="000000"/>
                          </a:solidFill>
                          <a:effectLst/>
                          <a:latin typeface="Arial"/>
                          <a:ea typeface="Times New Roman"/>
                          <a:cs typeface="Times New Roman"/>
                        </a:rPr>
                        <a:t>YES</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NO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19142">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marL="135890" indent="-135890">
                        <a:spcAft>
                          <a:spcPts val="0"/>
                        </a:spcAft>
                      </a:pPr>
                      <a:r>
                        <a:rPr lang="es-ES" sz="700" b="1" dirty="0">
                          <a:solidFill>
                            <a:srgbClr val="000000"/>
                          </a:solidFill>
                          <a:effectLst/>
                          <a:latin typeface="Arial"/>
                          <a:ea typeface="Times New Roman"/>
                          <a:cs typeface="Times New Roman"/>
                        </a:rPr>
                        <a:t>14</a:t>
                      </a:r>
                      <a:r>
                        <a:rPr lang="es-ES" sz="700" b="1" dirty="0" smtClean="0">
                          <a:solidFill>
                            <a:srgbClr val="000000"/>
                          </a:solidFill>
                          <a:effectLst/>
                          <a:latin typeface="Arial"/>
                          <a:ea typeface="Times New Roman"/>
                          <a:cs typeface="Times New Roman"/>
                        </a:rPr>
                        <a:t>-GROUND AND IN-FLIGHT CALIBRATION OF EQUIPMENT</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19142">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marL="225425" indent="-225425">
                        <a:spcAft>
                          <a:spcPts val="0"/>
                        </a:spcAft>
                      </a:pPr>
                      <a:r>
                        <a:rPr lang="es-ES" sz="700" b="1" dirty="0">
                          <a:solidFill>
                            <a:srgbClr val="000000"/>
                          </a:solidFill>
                          <a:effectLst/>
                          <a:latin typeface="Arial"/>
                          <a:ea typeface="Times New Roman"/>
                          <a:cs typeface="Times New Roman"/>
                        </a:rPr>
                        <a:t>15- </a:t>
                      </a:r>
                      <a:r>
                        <a:rPr lang="es-ES" sz="700" b="1" dirty="0" smtClean="0">
                          <a:solidFill>
                            <a:srgbClr val="000000"/>
                          </a:solidFill>
                          <a:effectLst/>
                          <a:latin typeface="Arial"/>
                          <a:ea typeface="Times New Roman"/>
                          <a:cs typeface="Times New Roman"/>
                        </a:rPr>
                        <a:t>PROCEDURE AT </a:t>
                      </a:r>
                      <a:r>
                        <a:rPr lang="es-ES" sz="700" b="1" dirty="0">
                          <a:solidFill>
                            <a:srgbClr val="000000"/>
                          </a:solidFill>
                          <a:effectLst/>
                          <a:latin typeface="Arial"/>
                          <a:ea typeface="Times New Roman"/>
                          <a:cs typeface="Times New Roman"/>
                        </a:rPr>
                        <a:t>100’ </a:t>
                      </a:r>
                      <a:r>
                        <a:rPr lang="es-ES" sz="700" b="1" dirty="0" smtClean="0">
                          <a:solidFill>
                            <a:srgbClr val="000000"/>
                          </a:solidFill>
                          <a:effectLst/>
                          <a:latin typeface="Arial"/>
                          <a:ea typeface="Times New Roman"/>
                          <a:cs typeface="Times New Roman"/>
                        </a:rPr>
                        <a:t>BELOW THE DA</a:t>
                      </a:r>
                      <a:r>
                        <a:rPr lang="es-ES" sz="700" b="1" dirty="0">
                          <a:solidFill>
                            <a:srgbClr val="000000"/>
                          </a:solidFill>
                          <a:effectLst/>
                          <a:latin typeface="Arial"/>
                          <a:ea typeface="Times New Roman"/>
                          <a:cs typeface="Times New Roman"/>
                        </a:rPr>
                        <a:t>/MDA</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19142">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a:spcAft>
                          <a:spcPts val="0"/>
                        </a:spcAft>
                      </a:pPr>
                      <a:r>
                        <a:rPr lang="es-ES" sz="700" b="1" dirty="0">
                          <a:solidFill>
                            <a:srgbClr val="000000"/>
                          </a:solidFill>
                          <a:effectLst/>
                          <a:latin typeface="Arial"/>
                          <a:ea typeface="Times New Roman"/>
                          <a:cs typeface="Times New Roman"/>
                        </a:rPr>
                        <a:t>18- </a:t>
                      </a:r>
                      <a:r>
                        <a:rPr lang="es-ES" sz="700" b="1" dirty="0" smtClean="0">
                          <a:solidFill>
                            <a:srgbClr val="000000"/>
                          </a:solidFill>
                          <a:effectLst/>
                          <a:latin typeface="Arial"/>
                          <a:ea typeface="Times New Roman"/>
                          <a:cs typeface="Times New Roman"/>
                        </a:rPr>
                        <a:t>INITIAL/INTERMEDIATE</a:t>
                      </a:r>
                      <a:r>
                        <a:rPr lang="es-ES" sz="700" b="1" baseline="0" dirty="0" smtClean="0">
                          <a:solidFill>
                            <a:srgbClr val="000000"/>
                          </a:solidFill>
                          <a:effectLst/>
                          <a:latin typeface="Arial"/>
                          <a:ea typeface="Times New Roman"/>
                          <a:cs typeface="Times New Roman"/>
                        </a:rPr>
                        <a:t> ASSESSMENT AT </a:t>
                      </a:r>
                      <a:r>
                        <a:rPr lang="es-ES" sz="700" b="1" dirty="0" smtClean="0">
                          <a:solidFill>
                            <a:srgbClr val="000000"/>
                          </a:solidFill>
                          <a:effectLst/>
                          <a:latin typeface="Arial"/>
                          <a:ea typeface="Times New Roman"/>
                          <a:cs typeface="Times New Roman"/>
                        </a:rPr>
                        <a:t>½ THE ROC</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19142">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a:spcAft>
                          <a:spcPts val="0"/>
                        </a:spcAft>
                      </a:pPr>
                      <a:r>
                        <a:rPr lang="es-ES" sz="700" b="1" dirty="0">
                          <a:solidFill>
                            <a:srgbClr val="000000"/>
                          </a:solidFill>
                          <a:effectLst/>
                          <a:latin typeface="Arial"/>
                          <a:ea typeface="Times New Roman"/>
                          <a:cs typeface="Times New Roman"/>
                        </a:rPr>
                        <a:t>19- </a:t>
                      </a:r>
                      <a:r>
                        <a:rPr lang="es-ES" sz="700" b="1" dirty="0" smtClean="0">
                          <a:solidFill>
                            <a:srgbClr val="000000"/>
                          </a:solidFill>
                          <a:effectLst/>
                          <a:latin typeface="Arial"/>
                          <a:ea typeface="Times New Roman"/>
                          <a:cs typeface="Times New Roman"/>
                        </a:rPr>
                        <a:t>FLIGHT AT ALERT LIMITS</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19142">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marL="225425" indent="-225425">
                        <a:spcAft>
                          <a:spcPts val="0"/>
                        </a:spcAft>
                      </a:pPr>
                      <a:r>
                        <a:rPr lang="es-ES" sz="700" b="1" dirty="0">
                          <a:solidFill>
                            <a:srgbClr val="000000"/>
                          </a:solidFill>
                          <a:effectLst/>
                          <a:latin typeface="Arial"/>
                          <a:ea typeface="Times New Roman"/>
                          <a:cs typeface="Times New Roman"/>
                        </a:rPr>
                        <a:t>20- </a:t>
                      </a:r>
                      <a:r>
                        <a:rPr lang="es-ES" sz="700" b="1" dirty="0" smtClean="0">
                          <a:solidFill>
                            <a:srgbClr val="000000"/>
                          </a:solidFill>
                          <a:effectLst/>
                          <a:latin typeface="Arial"/>
                          <a:ea typeface="Times New Roman"/>
                          <a:cs typeface="Times New Roman"/>
                        </a:rPr>
                        <a:t>CHECK THE APPROPRIATE RUNWAY MARKINGS</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19142">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marL="135890" indent="-135890">
                        <a:spcAft>
                          <a:spcPts val="0"/>
                        </a:spcAft>
                      </a:pPr>
                      <a:r>
                        <a:rPr lang="es-ES" sz="700" b="1" dirty="0">
                          <a:solidFill>
                            <a:srgbClr val="000000"/>
                          </a:solidFill>
                          <a:effectLst/>
                          <a:latin typeface="Arial"/>
                          <a:ea typeface="Times New Roman"/>
                          <a:cs typeface="Times New Roman"/>
                        </a:rPr>
                        <a:t>21- </a:t>
                      </a:r>
                      <a:r>
                        <a:rPr lang="es-ES" sz="700" b="1" dirty="0" smtClean="0">
                          <a:solidFill>
                            <a:srgbClr val="000000"/>
                          </a:solidFill>
                          <a:effectLst/>
                          <a:latin typeface="Arial"/>
                          <a:ea typeface="Times New Roman"/>
                          <a:cs typeface="Times New Roman"/>
                        </a:rPr>
                        <a:t>GROUND/AIR COMMUNICATION</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19142">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marL="135890" indent="-135890">
                        <a:spcAft>
                          <a:spcPts val="0"/>
                        </a:spcAft>
                      </a:pPr>
                      <a:r>
                        <a:rPr lang="es-ES" sz="700" b="1" dirty="0">
                          <a:solidFill>
                            <a:srgbClr val="000000"/>
                          </a:solidFill>
                          <a:effectLst/>
                          <a:latin typeface="Arial"/>
                          <a:ea typeface="Times New Roman"/>
                          <a:cs typeface="Times New Roman"/>
                        </a:rPr>
                        <a:t>22- </a:t>
                      </a:r>
                      <a:r>
                        <a:rPr lang="es-ES" sz="700" b="1" dirty="0" smtClean="0">
                          <a:solidFill>
                            <a:srgbClr val="000000"/>
                          </a:solidFill>
                          <a:effectLst/>
                          <a:latin typeface="Arial"/>
                          <a:ea typeface="Times New Roman"/>
                          <a:cs typeface="Times New Roman"/>
                        </a:rPr>
                        <a:t>ADEQUATE RADAR COVERAGE</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19142">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marL="135890" indent="-135890">
                        <a:spcAft>
                          <a:spcPts val="0"/>
                        </a:spcAft>
                      </a:pPr>
                      <a:r>
                        <a:rPr lang="pt-BR" sz="700" b="1" dirty="0">
                          <a:solidFill>
                            <a:srgbClr val="000000"/>
                          </a:solidFill>
                          <a:effectLst/>
                          <a:latin typeface="Arial"/>
                          <a:ea typeface="Times New Roman"/>
                          <a:cs typeface="Times New Roman"/>
                        </a:rPr>
                        <a:t>30- </a:t>
                      </a:r>
                      <a:r>
                        <a:rPr lang="pt-BR" sz="700" b="1" dirty="0" smtClean="0">
                          <a:solidFill>
                            <a:srgbClr val="000000"/>
                          </a:solidFill>
                          <a:effectLst/>
                          <a:latin typeface="Arial"/>
                          <a:ea typeface="Times New Roman"/>
                          <a:cs typeface="Times New Roman"/>
                        </a:rPr>
                        <a:t>LOSS OF RAIM</a:t>
                      </a:r>
                      <a:r>
                        <a:rPr lang="pt-BR" sz="700" b="1" dirty="0">
                          <a:solidFill>
                            <a:srgbClr val="000000"/>
                          </a:solidFill>
                          <a:effectLst/>
                          <a:latin typeface="Arial"/>
                          <a:ea typeface="Times New Roman"/>
                          <a:cs typeface="Times New Roman"/>
                        </a:rPr>
                        <a:t>/RNP/RFI</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pt-BR"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pt-BR"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pt-BR"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19142">
                <a:tc gridSpan="39">
                  <a:txBody>
                    <a:bodyPr/>
                    <a:lstStyle/>
                    <a:p>
                      <a:pPr algn="ctr">
                        <a:spcAft>
                          <a:spcPts val="0"/>
                        </a:spcAft>
                      </a:pPr>
                      <a:r>
                        <a:rPr lang="pt-BR" sz="700" b="1" dirty="0">
                          <a:solidFill>
                            <a:srgbClr val="000000"/>
                          </a:solidFill>
                          <a:effectLst/>
                          <a:latin typeface="Arial"/>
                          <a:ea typeface="Times New Roman"/>
                          <a:cs typeface="Times New Roman"/>
                        </a:rPr>
                        <a:t> </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19142">
                <a:tc gridSpan="39">
                  <a:txBody>
                    <a:bodyPr/>
                    <a:lstStyle/>
                    <a:p>
                      <a:pPr algn="ctr">
                        <a:spcAft>
                          <a:spcPts val="0"/>
                        </a:spcAft>
                      </a:pPr>
                      <a:r>
                        <a:rPr lang="es-ES" sz="700" b="1" dirty="0" smtClean="0">
                          <a:solidFill>
                            <a:srgbClr val="000000"/>
                          </a:solidFill>
                          <a:effectLst/>
                          <a:latin typeface="Arial"/>
                          <a:ea typeface="Times New Roman"/>
                          <a:cs typeface="Times New Roman"/>
                        </a:rPr>
                        <a:t>VERIFICATION OF SEGMENTS</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19142">
                <a:tc gridSpan="3">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700" b="1">
                          <a:solidFill>
                            <a:srgbClr val="000000"/>
                          </a:solidFill>
                          <a:effectLst/>
                          <a:latin typeface="Arial"/>
                          <a:ea typeface="Times New Roman"/>
                          <a:cs typeface="Times New Roman"/>
                        </a:rPr>
                        <a:t>FEEDER</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5">
                  <a:txBody>
                    <a:bodyPr/>
                    <a:lstStyle/>
                    <a:p>
                      <a:pPr algn="ctr">
                        <a:spcAft>
                          <a:spcPts val="0"/>
                        </a:spcAft>
                      </a:pPr>
                      <a:r>
                        <a:rPr lang="es-ES" sz="700" b="1" dirty="0" smtClean="0">
                          <a:solidFill>
                            <a:srgbClr val="000000"/>
                          </a:solidFill>
                          <a:effectLst/>
                          <a:latin typeface="Arial"/>
                          <a:ea typeface="Times New Roman"/>
                          <a:cs typeface="Times New Roman"/>
                        </a:rPr>
                        <a:t>INITIAL</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dirty="0" smtClean="0">
                          <a:solidFill>
                            <a:srgbClr val="000000"/>
                          </a:solidFill>
                          <a:effectLst/>
                          <a:latin typeface="Arial"/>
                          <a:ea typeface="Times New Roman"/>
                          <a:cs typeface="Times New Roman"/>
                        </a:rPr>
                        <a:t>INTERMEDIATE</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700" b="1">
                          <a:solidFill>
                            <a:srgbClr val="000000"/>
                          </a:solidFill>
                          <a:effectLst/>
                          <a:latin typeface="Arial"/>
                          <a:ea typeface="Times New Roman"/>
                          <a:cs typeface="Times New Roman"/>
                        </a:rPr>
                        <a:t>FINAL</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dirty="0" smtClean="0">
                          <a:solidFill>
                            <a:srgbClr val="000000"/>
                          </a:solidFill>
                          <a:effectLst/>
                          <a:latin typeface="Arial"/>
                          <a:ea typeface="Times New Roman"/>
                          <a:cs typeface="Times New Roman"/>
                        </a:rPr>
                        <a:t>MISSED</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700" b="1">
                          <a:solidFill>
                            <a:srgbClr val="000000"/>
                          </a:solidFill>
                          <a:effectLst/>
                          <a:latin typeface="Arial"/>
                          <a:ea typeface="Times New Roman"/>
                          <a:cs typeface="Times New Roman"/>
                        </a:rPr>
                        <a:t>HOLDING</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r>
              <a:tr h="302330">
                <a:tc gridSpan="3">
                  <a:txBody>
                    <a:bodyPr/>
                    <a:lstStyle/>
                    <a:p>
                      <a:pPr>
                        <a:spcAft>
                          <a:spcPts val="0"/>
                        </a:spcAft>
                      </a:pPr>
                      <a:r>
                        <a:rPr lang="es-ES" sz="700" b="1" dirty="0">
                          <a:solidFill>
                            <a:srgbClr val="000000"/>
                          </a:solidFill>
                          <a:effectLst/>
                          <a:latin typeface="Arial"/>
                          <a:ea typeface="Times New Roman"/>
                          <a:cs typeface="Times New Roman"/>
                        </a:rPr>
                        <a:t>43- </a:t>
                      </a:r>
                      <a:r>
                        <a:rPr lang="es-ES" sz="700" b="1" dirty="0" smtClean="0">
                          <a:solidFill>
                            <a:srgbClr val="000000"/>
                          </a:solidFill>
                          <a:effectLst/>
                          <a:latin typeface="Arial"/>
                          <a:ea typeface="Times New Roman"/>
                          <a:cs typeface="Times New Roman"/>
                        </a:rPr>
                        <a:t>EGPWS</a:t>
                      </a:r>
                      <a:r>
                        <a:rPr lang="es-ES" sz="700" b="1" dirty="0">
                          <a:solidFill>
                            <a:srgbClr val="000000"/>
                          </a:solidFill>
                          <a:effectLst/>
                          <a:latin typeface="Arial"/>
                          <a:ea typeface="Times New Roman"/>
                          <a:cs typeface="Times New Roman"/>
                        </a:rPr>
                        <a:t>/</a:t>
                      </a:r>
                      <a:r>
                        <a:rPr lang="es-ES" sz="700" b="1" dirty="0" smtClean="0">
                          <a:solidFill>
                            <a:srgbClr val="000000"/>
                          </a:solidFill>
                          <a:effectLst/>
                          <a:latin typeface="Arial"/>
                          <a:ea typeface="Times New Roman"/>
                          <a:cs typeface="Times New Roman"/>
                        </a:rPr>
                        <a:t>TAWS ALERT</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3">
                  <a:txBody>
                    <a:bodyPr/>
                    <a:lstStyle/>
                    <a:p>
                      <a:pPr>
                        <a:spcAft>
                          <a:spcPts val="0"/>
                        </a:spcAft>
                      </a:pPr>
                      <a:r>
                        <a:rPr lang="es-ES" sz="700" b="1" dirty="0" smtClean="0">
                          <a:solidFill>
                            <a:srgbClr val="000000"/>
                          </a:solidFill>
                          <a:effectLst/>
                          <a:latin typeface="Arial"/>
                          <a:ea typeface="Times New Roman"/>
                          <a:cs typeface="Times New Roman"/>
                        </a:rPr>
                        <a:t>YES</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2">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spcAft>
                          <a:spcPts val="0"/>
                        </a:spcAft>
                      </a:pPr>
                      <a:r>
                        <a:rPr lang="es-ES" sz="700" b="1">
                          <a:solidFill>
                            <a:srgbClr val="000000"/>
                          </a:solidFill>
                          <a:effectLst/>
                          <a:latin typeface="Arial"/>
                          <a:ea typeface="Times New Roman"/>
                          <a:cs typeface="Times New Roman"/>
                        </a:rPr>
                        <a:t>NO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dirty="0" smtClean="0">
                          <a:solidFill>
                            <a:srgbClr val="000000"/>
                          </a:solidFill>
                          <a:effectLst/>
                          <a:latin typeface="Arial"/>
                          <a:ea typeface="Times New Roman"/>
                          <a:cs typeface="Times New Roman"/>
                        </a:rPr>
                        <a:t>YES</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spcAft>
                          <a:spcPts val="0"/>
                        </a:spcAft>
                      </a:pPr>
                      <a:r>
                        <a:rPr lang="es-ES" sz="700" b="1">
                          <a:solidFill>
                            <a:srgbClr val="000000"/>
                          </a:solidFill>
                          <a:effectLst/>
                          <a:latin typeface="Arial"/>
                          <a:ea typeface="Times New Roman"/>
                          <a:cs typeface="Times New Roman"/>
                        </a:rPr>
                        <a:t>NO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spcAft>
                          <a:spcPts val="0"/>
                        </a:spcAft>
                      </a:pPr>
                      <a:r>
                        <a:rPr lang="es-ES" sz="700" b="1" dirty="0" smtClean="0">
                          <a:solidFill>
                            <a:srgbClr val="000000"/>
                          </a:solidFill>
                          <a:effectLst/>
                          <a:latin typeface="Arial"/>
                          <a:ea typeface="Times New Roman"/>
                          <a:cs typeface="Times New Roman"/>
                        </a:rPr>
                        <a:t>YES</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spcAft>
                          <a:spcPts val="0"/>
                        </a:spcAft>
                      </a:pPr>
                      <a:r>
                        <a:rPr lang="es-ES" sz="700" b="1">
                          <a:solidFill>
                            <a:srgbClr val="000000"/>
                          </a:solidFill>
                          <a:effectLst/>
                          <a:latin typeface="Arial"/>
                          <a:ea typeface="Times New Roman"/>
                          <a:cs typeface="Times New Roman"/>
                        </a:rPr>
                        <a:t>NO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dirty="0">
                          <a:solidFill>
                            <a:srgbClr val="000000"/>
                          </a:solidFill>
                          <a:effectLst/>
                          <a:latin typeface="Arial"/>
                          <a:ea typeface="Times New Roman"/>
                          <a:cs typeface="Times New Roman"/>
                        </a:rPr>
                        <a:t> </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spcAft>
                          <a:spcPts val="0"/>
                        </a:spcAft>
                      </a:pPr>
                      <a:r>
                        <a:rPr lang="es-ES" sz="700" b="1" dirty="0" smtClean="0">
                          <a:solidFill>
                            <a:srgbClr val="000000"/>
                          </a:solidFill>
                          <a:effectLst/>
                          <a:latin typeface="Arial"/>
                          <a:ea typeface="Times New Roman"/>
                          <a:cs typeface="Times New Roman"/>
                        </a:rPr>
                        <a:t>YES</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spcAft>
                          <a:spcPts val="0"/>
                        </a:spcAft>
                      </a:pPr>
                      <a:r>
                        <a:rPr lang="es-ES" sz="700" b="1">
                          <a:solidFill>
                            <a:srgbClr val="000000"/>
                          </a:solidFill>
                          <a:effectLst/>
                          <a:latin typeface="Arial"/>
                          <a:ea typeface="Times New Roman"/>
                          <a:cs typeface="Times New Roman"/>
                        </a:rPr>
                        <a:t>NO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dirty="0" smtClean="0">
                          <a:solidFill>
                            <a:srgbClr val="000000"/>
                          </a:solidFill>
                          <a:effectLst/>
                          <a:latin typeface="Arial"/>
                          <a:ea typeface="Times New Roman"/>
                          <a:cs typeface="Times New Roman"/>
                        </a:rPr>
                        <a:t>YES</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spcAft>
                          <a:spcPts val="0"/>
                        </a:spcAft>
                      </a:pPr>
                      <a:r>
                        <a:rPr lang="es-ES" sz="700" b="1">
                          <a:solidFill>
                            <a:srgbClr val="000000"/>
                          </a:solidFill>
                          <a:effectLst/>
                          <a:latin typeface="Arial"/>
                          <a:ea typeface="Times New Roman"/>
                          <a:cs typeface="Times New Roman"/>
                        </a:rPr>
                        <a:t>NO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dirty="0" smtClean="0">
                          <a:solidFill>
                            <a:srgbClr val="000000"/>
                          </a:solidFill>
                          <a:effectLst/>
                          <a:latin typeface="Arial"/>
                          <a:ea typeface="Times New Roman"/>
                          <a:cs typeface="Times New Roman"/>
                        </a:rPr>
                        <a:t>YES</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a:solidFill>
                            <a:srgbClr val="000000"/>
                          </a:solidFill>
                          <a:effectLst/>
                          <a:latin typeface="Arial"/>
                          <a:ea typeface="Times New Roman"/>
                          <a:cs typeface="Times New Roman"/>
                        </a:rPr>
                        <a:t>NO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9509">
                <a:tc gridSpan="39">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19020">
                <a:tc gridSpan="7">
                  <a:txBody>
                    <a:bodyPr/>
                    <a:lstStyle/>
                    <a:p>
                      <a:pPr algn="ctr">
                        <a:spcAft>
                          <a:spcPts val="0"/>
                        </a:spcAft>
                      </a:pPr>
                      <a:r>
                        <a:rPr lang="es-ES" sz="700" b="1" dirty="0">
                          <a:solidFill>
                            <a:srgbClr val="000000"/>
                          </a:solidFill>
                          <a:effectLst/>
                          <a:latin typeface="Arial"/>
                          <a:ea typeface="Times New Roman"/>
                          <a:cs typeface="Times New Roman"/>
                        </a:rPr>
                        <a:t>49- </a:t>
                      </a:r>
                      <a:r>
                        <a:rPr lang="es-ES" sz="700" b="1" dirty="0" smtClean="0">
                          <a:solidFill>
                            <a:srgbClr val="000000"/>
                          </a:solidFill>
                          <a:effectLst/>
                          <a:latin typeface="Arial"/>
                          <a:ea typeface="Times New Roman"/>
                          <a:cs typeface="Times New Roman"/>
                        </a:rPr>
                        <a:t>PROCEDURE NOTES</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2">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122981">
                <a:tc gridSpan="39">
                  <a:txBody>
                    <a:bodyPr/>
                    <a:lstStyle/>
                    <a:p>
                      <a:pPr>
                        <a:spcAft>
                          <a:spcPts val="0"/>
                        </a:spcAft>
                      </a:pPr>
                      <a:r>
                        <a:rPr lang="es-ES" sz="700" b="1" dirty="0">
                          <a:solidFill>
                            <a:srgbClr val="000000"/>
                          </a:solidFill>
                          <a:effectLst/>
                          <a:latin typeface="Arial"/>
                          <a:ea typeface="Times New Roman"/>
                          <a:cs typeface="Times New Roman"/>
                        </a:rPr>
                        <a:t> </a:t>
                      </a:r>
                      <a:endParaRPr lang="en-CA" sz="900" dirty="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23582">
                <a:tc gridSpan="9">
                  <a:txBody>
                    <a:bodyPr/>
                    <a:lstStyle/>
                    <a:p>
                      <a:pPr algn="ctr">
                        <a:spcAft>
                          <a:spcPts val="0"/>
                        </a:spcAft>
                      </a:pPr>
                      <a:r>
                        <a:rPr lang="es-ES" sz="700" b="1" dirty="0">
                          <a:solidFill>
                            <a:srgbClr val="000000"/>
                          </a:solidFill>
                          <a:effectLst/>
                          <a:latin typeface="Arial"/>
                          <a:ea typeface="Times New Roman"/>
                          <a:cs typeface="Times New Roman"/>
                        </a:rPr>
                        <a:t>51- </a:t>
                      </a:r>
                      <a:r>
                        <a:rPr lang="es-ES" sz="700" b="1" dirty="0" smtClean="0">
                          <a:solidFill>
                            <a:srgbClr val="000000"/>
                          </a:solidFill>
                          <a:effectLst/>
                          <a:latin typeface="Arial"/>
                          <a:ea typeface="Times New Roman"/>
                          <a:cs typeface="Times New Roman"/>
                        </a:rPr>
                        <a:t>PROCEDURE:    </a:t>
                      </a:r>
                      <a:r>
                        <a:rPr lang="es-ES" sz="700" b="1" dirty="0">
                          <a:solidFill>
                            <a:srgbClr val="000000"/>
                          </a:solidFill>
                          <a:effectLst/>
                          <a:latin typeface="Arial"/>
                          <a:ea typeface="Times New Roman"/>
                          <a:cs typeface="Times New Roman"/>
                        </a:rPr>
                        <a:t>SAT  /   INSAT</a:t>
                      </a:r>
                      <a:endParaRPr lang="en-CA" sz="900" dirty="0">
                        <a:effectLst/>
                        <a:latin typeface="Arial Narrow"/>
                        <a:ea typeface="Times New Roman"/>
                        <a:cs typeface="Times New Roman"/>
                      </a:endParaRPr>
                    </a:p>
                  </a:txBody>
                  <a:tcPr marL="34632" marR="34632"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lgn="ctr">
                        <a:spcAft>
                          <a:spcPts val="0"/>
                        </a:spcAft>
                      </a:pPr>
                      <a:r>
                        <a:rPr lang="es-ES" sz="700" b="1" dirty="0">
                          <a:solidFill>
                            <a:srgbClr val="000000"/>
                          </a:solidFill>
                          <a:effectLst/>
                          <a:latin typeface="Arial"/>
                          <a:ea typeface="Times New Roman"/>
                          <a:cs typeface="Times New Roman"/>
                        </a:rPr>
                        <a:t>53</a:t>
                      </a:r>
                      <a:r>
                        <a:rPr lang="es-ES" sz="700" b="1" dirty="0" smtClean="0">
                          <a:solidFill>
                            <a:srgbClr val="000000"/>
                          </a:solidFill>
                          <a:effectLst/>
                          <a:latin typeface="Arial"/>
                          <a:ea typeface="Times New Roman"/>
                          <a:cs typeface="Times New Roman"/>
                        </a:rPr>
                        <a:t>-SIGNATURE OF EVALUATOR</a:t>
                      </a:r>
                      <a:endParaRPr lang="en-CA" sz="900" dirty="0">
                        <a:effectLst/>
                        <a:latin typeface="Arial Narrow"/>
                        <a:ea typeface="Times New Roman"/>
                        <a:cs typeface="Times New Roman"/>
                      </a:endParaRPr>
                    </a:p>
                  </a:txBody>
                  <a:tcPr marL="34632" marR="34632"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1">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r>
              <a:tr h="109509">
                <a:tc gridSpan="39">
                  <a:txBody>
                    <a:bodyPr/>
                    <a:lstStyle/>
                    <a:p>
                      <a:pPr algn="r">
                        <a:spcAft>
                          <a:spcPts val="0"/>
                        </a:spcAft>
                      </a:pPr>
                      <a:r>
                        <a:rPr lang="es-ES" sz="700" b="1">
                          <a:solidFill>
                            <a:srgbClr val="000000"/>
                          </a:solidFill>
                          <a:effectLst/>
                          <a:latin typeface="Arial Narrow"/>
                          <a:ea typeface="Times New Roman"/>
                          <a:cs typeface="Calibri"/>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85174">
                <a:tc gridSpan="39">
                  <a:txBody>
                    <a:bodyPr/>
                    <a:lstStyle/>
                    <a:p>
                      <a:pPr algn="r">
                        <a:spcAft>
                          <a:spcPts val="0"/>
                        </a:spcAft>
                      </a:pPr>
                      <a:r>
                        <a:rPr lang="es-ES" sz="500" b="1" dirty="0">
                          <a:solidFill>
                            <a:srgbClr val="000000"/>
                          </a:solidFill>
                          <a:effectLst/>
                          <a:latin typeface="Arial"/>
                          <a:ea typeface="Times New Roman"/>
                          <a:cs typeface="Times New Roman"/>
                        </a:rPr>
                        <a:t>Formulario CA 91-012B</a:t>
                      </a:r>
                      <a:endParaRPr lang="en-CA" sz="900" dirty="0">
                        <a:effectLst/>
                        <a:latin typeface="Arial Narrow"/>
                        <a:ea typeface="Times New Roman"/>
                        <a:cs typeface="Times New Roman"/>
                      </a:endParaRPr>
                    </a:p>
                  </a:txBody>
                  <a:tcPr marL="34632" marR="34632" marT="0" marB="0" anchor="ctr">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bl>
          </a:graphicData>
        </a:graphic>
      </p:graphicFrame>
      <p:sp>
        <p:nvSpPr>
          <p:cNvPr id="7" name="Rectangle 1"/>
          <p:cNvSpPr>
            <a:spLocks noChangeArrowheads="1"/>
          </p:cNvSpPr>
          <p:nvPr/>
        </p:nvSpPr>
        <p:spPr bwMode="auto">
          <a:xfrm>
            <a:off x="1116013" y="1458496"/>
            <a:ext cx="1248910"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000" b="1"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Form</a:t>
            </a:r>
            <a:r>
              <a:rPr kumimoji="0" lang="es-ES" sz="10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CA 91-012B</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0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r>
            <a:br>
              <a:rPr kumimoji="0" lang="es-ES" sz="10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br>
            <a:endParaRPr kumimoji="0" lang="es-E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a:t>
            </a:r>
            <a:r>
              <a:rPr lang="en-US" sz="1100" b="1" dirty="0" smtClean="0"/>
              <a:t>d</a:t>
            </a:r>
            <a:r>
              <a:rPr lang="en-US" sz="1100" dirty="0" smtClean="0"/>
              <a:t>os Campos, 19 to 21 November  2011</a:t>
            </a:r>
            <a:endParaRPr lang="en-US" sz="1100" dirty="0"/>
          </a:p>
        </p:txBody>
      </p:sp>
      <p:sp>
        <p:nvSpPr>
          <p:cNvPr id="9" name="3 CuadroTexto"/>
          <p:cNvSpPr txBox="1"/>
          <p:nvPr/>
        </p:nvSpPr>
        <p:spPr>
          <a:xfrm>
            <a:off x="1392238" y="1120854"/>
            <a:ext cx="5776717" cy="369332"/>
          </a:xfrm>
          <a:prstGeom prst="rect">
            <a:avLst/>
          </a:prstGeom>
          <a:noFill/>
        </p:spPr>
        <p:txBody>
          <a:bodyPr wrap="none" rtlCol="0">
            <a:spAutoFit/>
          </a:bodyPr>
          <a:lstStyle/>
          <a:p>
            <a:r>
              <a:rPr lang="en-CA" b="1" dirty="0" smtClean="0"/>
              <a:t>VALIDATION OF FLIGHT PROCEDURES IN THE SAM REGION</a:t>
            </a:r>
            <a:endParaRPr lang="en-CA" b="1" dirty="0"/>
          </a:p>
        </p:txBody>
      </p:sp>
    </p:spTree>
    <p:extLst>
      <p:ext uri="{BB962C8B-B14F-4D97-AF65-F5344CB8AC3E}">
        <p14:creationId xmlns:p14="http://schemas.microsoft.com/office/powerpoint/2010/main" val="36392918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28</a:t>
            </a:fld>
            <a:endParaRPr lang="en-US"/>
          </a:p>
        </p:txBody>
      </p:sp>
      <p:sp>
        <p:nvSpPr>
          <p:cNvPr id="3" name="2 Título"/>
          <p:cNvSpPr>
            <a:spLocks noGrp="1"/>
          </p:cNvSpPr>
          <p:nvPr>
            <p:ph type="title"/>
          </p:nvPr>
        </p:nvSpPr>
        <p:spPr/>
        <p:txBody>
          <a:bodyPr anchor="ctr"/>
          <a:lstStyle/>
          <a:p>
            <a:pPr algn="ctr"/>
            <a:r>
              <a:rPr lang="en-US" sz="2800" b="1" dirty="0" smtClean="0">
                <a:solidFill>
                  <a:srgbClr val="FFFFFF"/>
                </a:solidFill>
                <a:effectLst>
                  <a:outerShdw blurRad="38100" dist="38100" dir="2700000" algn="tl">
                    <a:srgbClr val="000000">
                      <a:alpha val="43137"/>
                    </a:srgbClr>
                  </a:outerShdw>
                </a:effectLst>
                <a:cs typeface="Times New Roman" pitchFamily="18" charset="0"/>
              </a:rPr>
              <a:t>VALIDATION OF FLIGHT PROCEDURES</a:t>
            </a:r>
            <a:endParaRPr lang="en-CA" sz="2800" b="1" dirty="0"/>
          </a:p>
        </p:txBody>
      </p:sp>
      <p:sp>
        <p:nvSpPr>
          <p:cNvPr id="4" name="3 Marcador de contenido"/>
          <p:cNvSpPr>
            <a:spLocks noGrp="1"/>
          </p:cNvSpPr>
          <p:nvPr>
            <p:ph idx="1"/>
          </p:nvPr>
        </p:nvSpPr>
        <p:spPr>
          <a:xfrm>
            <a:off x="457200" y="5791200"/>
            <a:ext cx="1066800" cy="334963"/>
          </a:xfrm>
        </p:spPr>
        <p:txBody>
          <a:bodyPr>
            <a:normAutofit fontScale="55000" lnSpcReduction="20000"/>
          </a:bodyPr>
          <a:lstStyle/>
          <a:p>
            <a:pPr marL="0" indent="0">
              <a:buNone/>
            </a:pPr>
            <a:endParaRPr lang="en-CA" dirty="0"/>
          </a:p>
        </p:txBody>
      </p:sp>
      <p:pic>
        <p:nvPicPr>
          <p:cNvPr id="154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8799" y="2057400"/>
            <a:ext cx="8410575" cy="46572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CuadroTexto"/>
          <p:cNvSpPr txBox="1"/>
          <p:nvPr/>
        </p:nvSpPr>
        <p:spPr>
          <a:xfrm>
            <a:off x="4052886" y="1758434"/>
            <a:ext cx="1280744" cy="276999"/>
          </a:xfrm>
          <a:prstGeom prst="rect">
            <a:avLst/>
          </a:prstGeom>
          <a:noFill/>
        </p:spPr>
        <p:txBody>
          <a:bodyPr wrap="none" rtlCol="0">
            <a:spAutoFit/>
          </a:bodyPr>
          <a:lstStyle/>
          <a:p>
            <a:r>
              <a:rPr lang="en-CA" sz="1200" b="1" dirty="0" smtClean="0"/>
              <a:t>Form </a:t>
            </a:r>
            <a:r>
              <a:rPr lang="en-CA" sz="1200" b="1" dirty="0"/>
              <a:t>CA 91-012C</a:t>
            </a:r>
          </a:p>
        </p:txBody>
      </p:sp>
      <p:sp>
        <p:nvSpPr>
          <p:cNvPr id="9"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a:t>
            </a:r>
            <a:r>
              <a:rPr lang="en-US" sz="1100" b="1" dirty="0" smtClean="0"/>
              <a:t>d</a:t>
            </a:r>
            <a:r>
              <a:rPr lang="en-US" sz="1100" dirty="0" smtClean="0"/>
              <a:t>os Campos, 19 to 21 November  2011</a:t>
            </a:r>
            <a:endParaRPr lang="en-US" sz="1100" dirty="0"/>
          </a:p>
        </p:txBody>
      </p:sp>
      <p:sp>
        <p:nvSpPr>
          <p:cNvPr id="10" name="3 CuadroTexto"/>
          <p:cNvSpPr txBox="1"/>
          <p:nvPr/>
        </p:nvSpPr>
        <p:spPr>
          <a:xfrm>
            <a:off x="1392238" y="1120854"/>
            <a:ext cx="5776717" cy="369332"/>
          </a:xfrm>
          <a:prstGeom prst="rect">
            <a:avLst/>
          </a:prstGeom>
          <a:noFill/>
        </p:spPr>
        <p:txBody>
          <a:bodyPr wrap="none" rtlCol="0">
            <a:spAutoFit/>
          </a:bodyPr>
          <a:lstStyle/>
          <a:p>
            <a:r>
              <a:rPr lang="en-CA" b="1" dirty="0" smtClean="0"/>
              <a:t>VALIDATION OF FLIGHT PROCEDURES IN THE SAM REGION</a:t>
            </a:r>
            <a:endParaRPr lang="en-CA" b="1" dirty="0"/>
          </a:p>
        </p:txBody>
      </p:sp>
    </p:spTree>
    <p:extLst>
      <p:ext uri="{BB962C8B-B14F-4D97-AF65-F5344CB8AC3E}">
        <p14:creationId xmlns:p14="http://schemas.microsoft.com/office/powerpoint/2010/main" val="380417525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29</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CONCLUSIONS</a:t>
            </a:r>
            <a:r>
              <a:rPr lang="es-PE" dirty="0" smtClean="0"/>
              <a:t> </a:t>
            </a:r>
            <a:endParaRPr lang="es-ES" dirty="0"/>
          </a:p>
        </p:txBody>
      </p:sp>
      <p:graphicFrame>
        <p:nvGraphicFramePr>
          <p:cNvPr id="6" name="5 Marcador de contenido"/>
          <p:cNvGraphicFramePr>
            <a:graphicFrameLocks noGrp="1" noChangeAspect="1"/>
          </p:cNvGraphicFramePr>
          <p:nvPr>
            <p:ph idx="1"/>
          </p:nvPr>
        </p:nvGraphicFramePr>
        <p:xfrm>
          <a:off x="2073275" y="1390650"/>
          <a:ext cx="4830763" cy="4672013"/>
        </p:xfrm>
        <a:graphic>
          <a:graphicData uri="http://schemas.openxmlformats.org/presentationml/2006/ole">
            <mc:AlternateContent xmlns:mc="http://schemas.openxmlformats.org/markup-compatibility/2006">
              <mc:Choice xmlns:v="urn:schemas-microsoft-com:vml" Requires="v">
                <p:oleObj spid="_x0000_s153775" name="Document" r:id="rId4" imgW="8662206" imgH="8378053" progId="Word.Document.8">
                  <p:embed/>
                </p:oleObj>
              </mc:Choice>
              <mc:Fallback>
                <p:oleObj name="Document" r:id="rId4" imgW="8662206" imgH="8378053" progId="Word.Document.8">
                  <p:embed/>
                  <p:pic>
                    <p:nvPicPr>
                      <p:cNvPr id="0" name="Picture 110"/>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73275" y="1390650"/>
                        <a:ext cx="4830763" cy="46720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7 CuadroTexto"/>
          <p:cNvSpPr txBox="1"/>
          <p:nvPr/>
        </p:nvSpPr>
        <p:spPr>
          <a:xfrm>
            <a:off x="152400" y="1524000"/>
            <a:ext cx="8534400" cy="4801314"/>
          </a:xfrm>
          <a:prstGeom prst="rect">
            <a:avLst/>
          </a:prstGeom>
          <a:noFill/>
        </p:spPr>
        <p:txBody>
          <a:bodyPr wrap="square" rtlCol="0" anchor="ctr">
            <a:spAutoFit/>
          </a:bodyPr>
          <a:lstStyle/>
          <a:p>
            <a:pPr algn="just"/>
            <a:r>
              <a:rPr lang="es-ES" dirty="0" smtClean="0"/>
              <a:t>CONDUCT PERIODIC GROUND AND FLIGHT TESTS OF RADIO NAVIGATION AIDS OF THE TYPES SPECIFIED IN CHAPTER 3, ANNEX 10, VOLUME I, IN ACCORDANCE WITH THE RECOMMENDATIONS OF ICAO DOC  8071</a:t>
            </a:r>
          </a:p>
          <a:p>
            <a:pPr algn="just"/>
            <a:endParaRPr lang="es-PE" dirty="0" smtClean="0"/>
          </a:p>
          <a:p>
            <a:pPr algn="just"/>
            <a:r>
              <a:rPr lang="es-PE" dirty="0" smtClean="0"/>
              <a:t>FOLLOW UP ICAO ACTIVITIES CONCERNING AMENDMENTS TO DOCS 8071 AND 9906</a:t>
            </a:r>
          </a:p>
          <a:p>
            <a:pPr algn="just"/>
            <a:endParaRPr lang="es-PE" dirty="0" smtClean="0"/>
          </a:p>
          <a:p>
            <a:pPr algn="just"/>
            <a:r>
              <a:rPr lang="es-PE" dirty="0" smtClean="0"/>
              <a:t>NEED TO INCLUDE FLIGHT ASSESSMENT OF INSTRUMENT FLIGHT PROCEDURES IN FLIGHT INSPECTION UNITS, INSTALL AIRCRAFT AND GROUND EQUIPMENT, AND DEVELOP AND IMPLEMENT A TRAINING PLAN AS REQUIRED</a:t>
            </a:r>
          </a:p>
          <a:p>
            <a:pPr algn="just"/>
            <a:endParaRPr lang="es-PE" dirty="0" smtClean="0"/>
          </a:p>
          <a:p>
            <a:pPr algn="just"/>
            <a:r>
              <a:rPr lang="es-ES" dirty="0" smtClean="0"/>
              <a:t>ADOPT THE ADVISORY </a:t>
            </a:r>
            <a:r>
              <a:rPr lang="es-ES" dirty="0"/>
              <a:t>CIRCULAR </a:t>
            </a:r>
            <a:r>
              <a:rPr lang="es-ES" dirty="0" smtClean="0"/>
              <a:t>IDENTIFIED AS CA </a:t>
            </a:r>
            <a:r>
              <a:rPr lang="es-ES" dirty="0"/>
              <a:t>91-</a:t>
            </a:r>
            <a:r>
              <a:rPr lang="es-ES" dirty="0" smtClean="0"/>
              <a:t>012, </a:t>
            </a:r>
            <a:r>
              <a:rPr lang="es-ES" dirty="0"/>
              <a:t>PROPOSED </a:t>
            </a:r>
            <a:r>
              <a:rPr lang="es-ES" dirty="0" smtClean="0"/>
              <a:t>BY THE SAM/IG MEETING, CONTAINING GUIDANCE ABOUT SATELLITE-BASED VALIDATION OF INSTRUMENT FLIGHT PROCEDURES (IFP) INVOLVED IN PERFORMANCE-BASED NAVIGATION (PBN).</a:t>
            </a:r>
          </a:p>
          <a:p>
            <a:pPr algn="just"/>
            <a:endParaRPr lang="es-ES" dirty="0"/>
          </a:p>
          <a:p>
            <a:pPr algn="just"/>
            <a:r>
              <a:rPr lang="es-ES" dirty="0" smtClean="0"/>
              <a:t>ENSURE THAT THE FREQUENCY BAND ASSIGNED TO RADIO AID AND SURVEILLANCE SYSTEMS ARE FREE OF HARMFUL INTERFERENCE</a:t>
            </a:r>
            <a:endParaRPr lang="es-ES" dirty="0"/>
          </a:p>
        </p:txBody>
      </p:sp>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a:t>
            </a:r>
            <a:r>
              <a:rPr lang="en-US" sz="1100" b="1" dirty="0" smtClean="0"/>
              <a:t>d</a:t>
            </a:r>
            <a:r>
              <a:rPr lang="en-US" sz="1100" dirty="0" smtClean="0"/>
              <a:t>os Campos, 19 to 21 November  2011</a:t>
            </a:r>
            <a:endParaRPr lang="en-US" sz="11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30</a:t>
            </a:fld>
            <a:endParaRPr lang="en-US"/>
          </a:p>
        </p:txBody>
      </p:sp>
      <p:sp>
        <p:nvSpPr>
          <p:cNvPr id="3" name="2 Título"/>
          <p:cNvSpPr>
            <a:spLocks noGrp="1"/>
          </p:cNvSpPr>
          <p:nvPr>
            <p:ph type="title"/>
          </p:nvPr>
        </p:nvSpPr>
        <p:spPr/>
        <p:txBody>
          <a:bodyPr/>
          <a:lstStyle/>
          <a:p>
            <a:endParaRPr lang="en-CA"/>
          </a:p>
        </p:txBody>
      </p:sp>
      <p:sp>
        <p:nvSpPr>
          <p:cNvPr id="4" name="3 Marcador de contenido"/>
          <p:cNvSpPr>
            <a:spLocks noGrp="1"/>
          </p:cNvSpPr>
          <p:nvPr>
            <p:ph idx="1"/>
          </p:nvPr>
        </p:nvSpPr>
        <p:spPr/>
        <p:txBody>
          <a:bodyPr anchor="ctr"/>
          <a:lstStyle/>
          <a:p>
            <a:pPr marL="0" indent="0" algn="ctr">
              <a:buNone/>
            </a:pPr>
            <a:r>
              <a:rPr lang="en-CA" b="1" dirty="0" smtClean="0"/>
              <a:t>THANK YOU</a:t>
            </a:r>
          </a:p>
          <a:p>
            <a:pPr marL="0" indent="0" algn="ctr">
              <a:buNone/>
            </a:pPr>
            <a:endParaRPr lang="en-CA" b="1" dirty="0"/>
          </a:p>
        </p:txBody>
      </p:sp>
      <p:sp>
        <p:nvSpPr>
          <p:cNvPr id="6"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a:t>
            </a:r>
            <a:r>
              <a:rPr lang="en-US" sz="1100" b="1" dirty="0" smtClean="0"/>
              <a:t>d</a:t>
            </a:r>
            <a:r>
              <a:rPr lang="en-US" sz="1100" dirty="0" smtClean="0"/>
              <a:t>os Campos, 19 to 21 November  2011</a:t>
            </a:r>
            <a:endParaRPr lang="en-US" sz="1100" dirty="0"/>
          </a:p>
        </p:txBody>
      </p:sp>
    </p:spTree>
    <p:extLst>
      <p:ext uri="{BB962C8B-B14F-4D97-AF65-F5344CB8AC3E}">
        <p14:creationId xmlns:p14="http://schemas.microsoft.com/office/powerpoint/2010/main" val="4262573040"/>
      </p:ext>
    </p:extLst>
  </p:cSld>
  <p:clrMapOvr>
    <a:masterClrMapping/>
  </p:clrMapOvr>
  <p:timing>
    <p:tnLst>
      <p:par>
        <p:cTn id="1" dur="indefinite" restart="never" nodeType="tmRoot"/>
      </p:par>
    </p:tnLst>
  </p:timing>
</p:sld>
</file>

<file path=ppt/theme/theme1.xml><?xml version="1.0" encoding="utf-8"?>
<a:theme xmlns:a="http://schemas.openxmlformats.org/drawingml/2006/main" name="ICAO">
  <a:themeElements>
    <a:clrScheme name="ICAO_1">
      <a:dk1>
        <a:srgbClr val="000000"/>
      </a:dk1>
      <a:lt1>
        <a:srgbClr val="FFFFFF"/>
      </a:lt1>
      <a:dk2>
        <a:srgbClr val="00153E"/>
      </a:dk2>
      <a:lt2>
        <a:srgbClr val="2C6ABA"/>
      </a:lt2>
      <a:accent1>
        <a:srgbClr val="D31044"/>
      </a:accent1>
      <a:accent2>
        <a:srgbClr val="FFE76D"/>
      </a:accent2>
      <a:accent3>
        <a:srgbClr val="1AB39F"/>
      </a:accent3>
      <a:accent4>
        <a:srgbClr val="738AC8"/>
      </a:accent4>
      <a:accent5>
        <a:srgbClr val="7FD13B"/>
      </a:accent5>
      <a:accent6>
        <a:srgbClr val="FF9900"/>
      </a:accent6>
      <a:hlink>
        <a:srgbClr val="EA157A"/>
      </a:hlink>
      <a:folHlink>
        <a:srgbClr val="7030A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Number xmlns="eca891cd-93fb-4d72-a5d0-e19a8d883323">2</Number>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321455BBFDB6E469F67F95DAF5D240A" ma:contentTypeVersion="1" ma:contentTypeDescription="Create a new document." ma:contentTypeScope="" ma:versionID="8e541ff1242a6f44351cc737ff44ec32">
  <xsd:schema xmlns:xsd="http://www.w3.org/2001/XMLSchema" xmlns:p="http://schemas.microsoft.com/office/2006/metadata/properties" xmlns:ns2="eca891cd-93fb-4d72-a5d0-e19a8d883323" targetNamespace="http://schemas.microsoft.com/office/2006/metadata/properties" ma:root="true" ma:fieldsID="e28639d9f680e84c34b951f053899ca2" ns2:_="">
    <xsd:import namespace="eca891cd-93fb-4d72-a5d0-e19a8d883323"/>
    <xsd:element name="properties">
      <xsd:complexType>
        <xsd:sequence>
          <xsd:element name="documentManagement">
            <xsd:complexType>
              <xsd:all>
                <xsd:element ref="ns2:Number" minOccurs="0"/>
              </xsd:all>
            </xsd:complexType>
          </xsd:element>
        </xsd:sequence>
      </xsd:complexType>
    </xsd:element>
  </xsd:schema>
  <xsd:schema xmlns:xsd="http://www.w3.org/2001/XMLSchema" xmlns:dms="http://schemas.microsoft.com/office/2006/documentManagement/types" targetNamespace="eca891cd-93fb-4d72-a5d0-e19a8d883323" elementFormDefault="qualified">
    <xsd:import namespace="http://schemas.microsoft.com/office/2006/documentManagement/types"/>
    <xsd:element name="Number" ma:index="8" nillable="true" ma:displayName="Number" ma:internalName="Number">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3B026F40-DBCA-4A82-A9A8-C85F00E4C4FB}">
  <ds:schemaRefs>
    <ds:schemaRef ds:uri="http://schemas.microsoft.com/office/2006/metadata/properties"/>
    <ds:schemaRef ds:uri="http://purl.org/dc/terms/"/>
    <ds:schemaRef ds:uri="http://purl.org/dc/elements/1.1/"/>
    <ds:schemaRef ds:uri="http://schemas.microsoft.com/office/2006/documentManagement/types"/>
    <ds:schemaRef ds:uri="http://purl.org/dc/dcmitype/"/>
    <ds:schemaRef ds:uri="eca891cd-93fb-4d72-a5d0-e19a8d88332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9595620-1D3C-4AC4-877D-B2741FEA84F6}">
  <ds:schemaRefs>
    <ds:schemaRef ds:uri="http://schemas.microsoft.com/sharepoint/v3/contenttype/forms"/>
  </ds:schemaRefs>
</ds:datastoreItem>
</file>

<file path=customXml/itemProps3.xml><?xml version="1.0" encoding="utf-8"?>
<ds:datastoreItem xmlns:ds="http://schemas.openxmlformats.org/officeDocument/2006/customXml" ds:itemID="{0908F700-1E3C-4D7A-8F12-8E209F16DD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a891cd-93fb-4d72-a5d0-e19a8d883323"/>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ICAO</Template>
  <TotalTime>8230</TotalTime>
  <Words>2501</Words>
  <Application>Microsoft Office PowerPoint</Application>
  <PresentationFormat>On-screen Show (4:3)</PresentationFormat>
  <Paragraphs>849</Paragraphs>
  <Slides>30</Slides>
  <Notes>8</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32" baseType="lpstr">
      <vt:lpstr>ICAO</vt:lpstr>
      <vt:lpstr>Document</vt:lpstr>
      <vt:lpstr>     SESSION 2 TESTING OF RADIO NAVIGATION AIDS AND INSTRUMENT FLIGHT PROCEDURES</vt:lpstr>
      <vt:lpstr>CONTENTS</vt:lpstr>
      <vt:lpstr>OBJECTIVE</vt:lpstr>
      <vt:lpstr>ICAO STANDARDS AND RECOMMENDATIONS</vt:lpstr>
      <vt:lpstr>ICAO STANDARDS AND RECOMMENDATIONS</vt:lpstr>
      <vt:lpstr>ICAO STANDARDS AND RECOMMENDATIONS</vt:lpstr>
      <vt:lpstr>ICAO STANDARDS AND RECOMMENDATIONS</vt:lpstr>
      <vt:lpstr>ICAO STANDARDS AND RECOMMENDATIONS</vt:lpstr>
      <vt:lpstr>TESTING OF RADIO NAVIGATION SATELLITE SYSTEMS</vt:lpstr>
      <vt:lpstr>TESTING OF SATELLITE-BASED RADIO NAVIGATION SYSTEMS</vt:lpstr>
      <vt:lpstr>TESTING OF SATELLITE-BASED RADIO NAVIGATION SYSTEMS</vt:lpstr>
      <vt:lpstr>TESTING OF SATELLITE-BASED RADIO NAVIGATION SYSTEMS</vt:lpstr>
      <vt:lpstr>TESTING OF SATELLITE-BASED RADIO NAVIGATION SYSTEMS</vt:lpstr>
      <vt:lpstr>TESTING OF SATELLITE-BASED RADIO NAVIGATION SYSTEMS</vt:lpstr>
      <vt:lpstr>TESTING OF SATELLITE-BASED RADIO NAVIGATION SYSTEMS</vt:lpstr>
      <vt:lpstr>TESTING OF SATELLITE-BASED RADIO NAVIGATION SYSTEMS</vt:lpstr>
      <vt:lpstr>TESTING OF SATELLITE-BASED RADIO NAVIGATION SYSTEMS</vt:lpstr>
      <vt:lpstr>INTERFERENCE – NAVIGATION AND MITIGATION SYSTEMS</vt:lpstr>
      <vt:lpstr>EXPECTED AMENDMENTS TO DOC 8071</vt:lpstr>
      <vt:lpstr>EXPECTED AMENDMENTS TO DOC 8071</vt:lpstr>
      <vt:lpstr>VALIDATION OF FLIGHT PROCEDURES</vt:lpstr>
      <vt:lpstr>VALIDATION OF FLIGHT PROCEDURES</vt:lpstr>
      <vt:lpstr>VALIDATION OF FLIGHT PROCEDURES</vt:lpstr>
      <vt:lpstr>VALIDATION OF FLIGHT PROCEDURES</vt:lpstr>
      <vt:lpstr>VALIDATION OF FLIGHT PROCEDURES</vt:lpstr>
      <vt:lpstr>VALIDATION OF FLIGHT PROCEDURES</vt:lpstr>
      <vt:lpstr>VALIDATION OF FLIGHT PROCEDURES</vt:lpstr>
      <vt:lpstr>VALIDATION OF FLIGHT PROCEDURES</vt:lpstr>
      <vt:lpstr>CONCLUSIONS </vt:lpstr>
      <vt:lpstr>PowerPoint Presentation</vt:lpstr>
    </vt:vector>
  </TitlesOfParts>
  <Company>I.C.A.O.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dzemanovich</dc:creator>
  <cp:lastModifiedBy>Helen Flury</cp:lastModifiedBy>
  <cp:revision>700</cp:revision>
  <dcterms:created xsi:type="dcterms:W3CDTF">2010-09-08T13:51:22Z</dcterms:created>
  <dcterms:modified xsi:type="dcterms:W3CDTF">2012-01-23T14:32:36Z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0x0101000321455BBFDB6E469F67F95DAF5D240A</vt:lpwstr>
  </property>
</Properties>
</file>