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40"/>
  </p:notesMasterIdLst>
  <p:handoutMasterIdLst>
    <p:handoutMasterId r:id="rId41"/>
  </p:handoutMasterIdLst>
  <p:sldIdLst>
    <p:sldId id="357" r:id="rId5"/>
    <p:sldId id="355" r:id="rId6"/>
    <p:sldId id="386" r:id="rId7"/>
    <p:sldId id="389" r:id="rId8"/>
    <p:sldId id="390" r:id="rId9"/>
    <p:sldId id="391" r:id="rId10"/>
    <p:sldId id="414" r:id="rId11"/>
    <p:sldId id="415" r:id="rId12"/>
    <p:sldId id="416" r:id="rId13"/>
    <p:sldId id="393" r:id="rId14"/>
    <p:sldId id="394" r:id="rId15"/>
    <p:sldId id="395" r:id="rId16"/>
    <p:sldId id="417" r:id="rId17"/>
    <p:sldId id="418" r:id="rId18"/>
    <p:sldId id="419" r:id="rId19"/>
    <p:sldId id="420" r:id="rId20"/>
    <p:sldId id="399" r:id="rId21"/>
    <p:sldId id="408" r:id="rId22"/>
    <p:sldId id="401" r:id="rId23"/>
    <p:sldId id="402" r:id="rId24"/>
    <p:sldId id="403" r:id="rId25"/>
    <p:sldId id="404" r:id="rId26"/>
    <p:sldId id="406" r:id="rId27"/>
    <p:sldId id="407" r:id="rId28"/>
    <p:sldId id="409" r:id="rId29"/>
    <p:sldId id="405" r:id="rId30"/>
    <p:sldId id="410" r:id="rId31"/>
    <p:sldId id="411" r:id="rId32"/>
    <p:sldId id="412" r:id="rId33"/>
    <p:sldId id="421" r:id="rId34"/>
    <p:sldId id="422" r:id="rId35"/>
    <p:sldId id="423" r:id="rId36"/>
    <p:sldId id="424" r:id="rId37"/>
    <p:sldId id="425" r:id="rId38"/>
    <p:sldId id="426" r:id="rId3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6ABA"/>
    <a:srgbClr val="000000"/>
    <a:srgbClr val="FFFFCC"/>
    <a:srgbClr val="7030A0"/>
    <a:srgbClr val="D31044"/>
    <a:srgbClr val="EA157A"/>
    <a:srgbClr val="00153E"/>
    <a:srgbClr val="385D8A"/>
    <a:srgbClr val="2C6A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72" autoAdjust="0"/>
    <p:restoredTop sz="92718" autoAdjust="0"/>
  </p:normalViewPr>
  <p:slideViewPr>
    <p:cSldViewPr>
      <p:cViewPr>
        <p:scale>
          <a:sx n="84" d="100"/>
          <a:sy n="84" d="100"/>
        </p:scale>
        <p:origin x="-948" y="72"/>
      </p:cViewPr>
      <p:guideLst>
        <p:guide orient="horz" pos="2160"/>
        <p:guide pos="2880"/>
      </p:guideLst>
    </p:cSldViewPr>
  </p:slideViewPr>
  <p:outlineViewPr>
    <p:cViewPr>
      <p:scale>
        <a:sx n="33" d="100"/>
        <a:sy n="33" d="100"/>
      </p:scale>
      <p:origin x="0" y="61680"/>
    </p:cViewPr>
  </p:outlineViewPr>
  <p:notesTextViewPr>
    <p:cViewPr>
      <p:scale>
        <a:sx n="100" d="100"/>
        <a:sy n="100" d="100"/>
      </p:scale>
      <p:origin x="0" y="0"/>
    </p:cViewPr>
  </p:notesTextViewPr>
  <p:sorterViewPr>
    <p:cViewPr>
      <p:scale>
        <a:sx n="100" d="100"/>
        <a:sy n="100" d="100"/>
      </p:scale>
      <p:origin x="0" y="8130"/>
    </p:cViewPr>
  </p:sorterViewPr>
  <p:notesViewPr>
    <p:cSldViewPr>
      <p:cViewPr varScale="1">
        <p:scale>
          <a:sx n="64" d="100"/>
          <a:sy n="64" d="100"/>
        </p:scale>
        <p:origin x="-2862" y="-96"/>
      </p:cViewPr>
      <p:guideLst>
        <p:guide orient="horz" pos="3024"/>
        <p:guide pos="23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11/20/2011</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‹Nº›</a:t>
            </a:fld>
            <a:endParaRPr lang="en-GB"/>
          </a:p>
        </p:txBody>
      </p:sp>
    </p:spTree>
    <p:extLst>
      <p:ext uri="{BB962C8B-B14F-4D97-AF65-F5344CB8AC3E}">
        <p14:creationId xmlns:p14="http://schemas.microsoft.com/office/powerpoint/2010/main" val="21734580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11/20/2011</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‹Nº›</a:t>
            </a:fld>
            <a:endParaRPr lang="en-GB"/>
          </a:p>
        </p:txBody>
      </p:sp>
    </p:spTree>
    <p:extLst>
      <p:ext uri="{BB962C8B-B14F-4D97-AF65-F5344CB8AC3E}">
        <p14:creationId xmlns:p14="http://schemas.microsoft.com/office/powerpoint/2010/main" val="2695924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PE" dirty="0" smtClean="0"/>
              <a:t>AOM  Gestión y Organización de espacio aéreo </a:t>
            </a:r>
          </a:p>
          <a:p>
            <a:r>
              <a:rPr lang="es-PE" dirty="0" smtClean="0"/>
              <a:t>AO   Operaciones</a:t>
            </a:r>
            <a:r>
              <a:rPr lang="es-PE" baseline="0" dirty="0" smtClean="0"/>
              <a:t> de aeródromos </a:t>
            </a:r>
          </a:p>
          <a:p>
            <a:r>
              <a:rPr lang="es-PE" baseline="0" dirty="0" smtClean="0"/>
              <a:t>AUO   Operaciones de los usuarios del transporte </a:t>
            </a:r>
            <a:r>
              <a:rPr lang="es-PE" baseline="0" dirty="0" err="1" smtClean="0"/>
              <a:t>aereo</a:t>
            </a:r>
            <a:endParaRPr lang="es-PE" baseline="0" dirty="0" smtClean="0"/>
          </a:p>
          <a:p>
            <a:r>
              <a:rPr lang="es-PE" baseline="0" dirty="0" smtClean="0"/>
              <a:t>CM      </a:t>
            </a:r>
            <a:r>
              <a:rPr lang="es-PE" baseline="0" dirty="0" err="1" smtClean="0"/>
              <a:t>Gestion</a:t>
            </a:r>
            <a:r>
              <a:rPr lang="es-PE" baseline="0" dirty="0" smtClean="0"/>
              <a:t> de conflictos </a:t>
            </a:r>
          </a:p>
          <a:p>
            <a:r>
              <a:rPr lang="es-PE" baseline="0" dirty="0" smtClean="0"/>
              <a:t>TS      </a:t>
            </a:r>
            <a:r>
              <a:rPr lang="es-PE" baseline="0" dirty="0" err="1" smtClean="0"/>
              <a:t>sincronizacion</a:t>
            </a:r>
            <a:r>
              <a:rPr lang="es-PE" baseline="0" dirty="0" smtClean="0"/>
              <a:t> del transito</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6</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s-PE" sz="1200" b="1" kern="1200" dirty="0" smtClean="0">
                <a:solidFill>
                  <a:schemeClr val="tx1"/>
                </a:solidFill>
                <a:latin typeface="+mn-lt"/>
                <a:ea typeface="+mn-ea"/>
                <a:cs typeface="+mn-cs"/>
              </a:rPr>
              <a:t>Estrategia de Implantación RNAV/RNP </a:t>
            </a:r>
            <a:endParaRPr lang="es-PE"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r>
              <a:rPr lang="es-PE" sz="1200" b="1" kern="1200" dirty="0" smtClean="0">
                <a:solidFill>
                  <a:schemeClr val="tx1"/>
                </a:solidFill>
                <a:latin typeface="+mn-lt"/>
                <a:ea typeface="+mn-ea"/>
                <a:cs typeface="+mn-cs"/>
              </a:rPr>
              <a:t>Operaciones en Ruta</a:t>
            </a:r>
            <a:endParaRPr lang="es-PE"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fue de la opinión que la estrategia de incluir todo el espacio aéreo de las Regiones CAR/SAM en un único Plan de Implantación para Operaciones en Ruta, tornaría la tarea de la reestructuración del espacio aéreo para el empleo de los conceptos RNAV/RNP en las Regiones CAR/SAM extremamente compleja ya que es improbable el establecimiento de un único criterio RNAV o valor RNP para las Regiones CAR/SAM, teniendo en cuenta las necesidades operacionales y las diferencias existentes en la infraestructura CNS.</a:t>
            </a:r>
          </a:p>
          <a:p>
            <a:r>
              <a:rPr lang="es-PE" sz="1200" kern="1200" dirty="0" smtClean="0">
                <a:solidFill>
                  <a:schemeClr val="tx1"/>
                </a:solidFill>
                <a:latin typeface="+mn-lt"/>
                <a:ea typeface="+mn-ea"/>
                <a:cs typeface="+mn-cs"/>
              </a:rPr>
              <a:t/>
            </a:r>
            <a:br>
              <a:rPr lang="es-PE" sz="1200" kern="1200" dirty="0" smtClean="0">
                <a:solidFill>
                  <a:schemeClr val="tx1"/>
                </a:solidFill>
                <a:latin typeface="+mn-lt"/>
                <a:ea typeface="+mn-ea"/>
                <a:cs typeface="+mn-cs"/>
              </a:rPr>
            </a:br>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consideró que la estrategia será la implantación RNAV/RNP por áreas de enrutamiento en escenarios CAR y SAM, según sus propias necesidades operacionales y características de infraestructura, que podrá involucrar un Grupo de Estados/Territorios y Organizaciones Internacionales.  Esa estrategia permitirá el establecimiento de los criterios RNAV o valores RNP para las diversas áreas, las que serán armonizadas en el ámbito del Grupo de Tarea RNAV/RNP. </a:t>
            </a:r>
          </a:p>
          <a:p>
            <a:r>
              <a:rPr lang="es-PE" sz="1200" kern="1200" dirty="0" smtClean="0">
                <a:solidFill>
                  <a:schemeClr val="tx1"/>
                </a:solidFill>
                <a:latin typeface="+mn-lt"/>
                <a:ea typeface="+mn-ea"/>
                <a:cs typeface="+mn-cs"/>
              </a:rPr>
              <a:t> </a:t>
            </a:r>
          </a:p>
          <a:p>
            <a:r>
              <a:rPr lang="es-PE" sz="1200" b="1" i="0" kern="1200" dirty="0" smtClean="0">
                <a:solidFill>
                  <a:schemeClr val="tx1"/>
                </a:solidFill>
                <a:latin typeface="+mn-lt"/>
                <a:ea typeface="+mn-ea"/>
                <a:cs typeface="+mn-cs"/>
              </a:rPr>
              <a:t>Operaciones en TMA</a:t>
            </a:r>
            <a:endParaRPr lang="es-PE" sz="1200" b="1" i="1"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La Reunión reconoció que las operaciones en TMA tienen características propias, teniendo en cuenta los mínimos de separación aplicables entre aeronaves y entre aeronaves y obstáculos y la diversidad de aeronaves que vuelan en esos espacios aéreos.</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En ese sentido, la Reunión consideró que los Estados/Territorios y Organizaciones Internacionales deberían desarrollar Planes Nacionales de Implantación RNAV/RNP en TMA, basándose en el Concepto Operacional RNAV/RNP de las Regiones CAR/SAM, a ser desarrollado por el Grupo de Tarea RNAV/RNP para armonizar los criterios RNAV/RNP aplicables, principalmente para evitar la necesidad de múltiples aprobaciones operacionales para el vuelo en las Regiones CAR/SAM.  Los criterios aplicables de separación entre aeronaves serán publicados próximamente por la OACI.</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	Plan de Acción para la Implantación RNAV/RNP para las Regiones CAR/SAM</a:t>
            </a:r>
            <a:endParaRPr lang="es-PE" sz="9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reconoció que es importante desarrollar un modelo de Plan de Acción que pueda ser utilizado por los Grupos de Implantación RNAV/RNP para las Regiones CAR/SAM tanto en ruta como para las áreas terminales. </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La principal diferencia entre los dos planes es que la mayoría de las acciones del Plan de Acción para la Implantación en Ruta deberá ser realizada por los Grupos de Implantación RNAV/RNP considerando la necesidad de coordinaciones internacionales para su progreso.  En cambio, en el Plan de Acción para la Implantación en TMA la mayoría de las acciones será realizada por los Estados/Territorios y Organizaciones Internacionales, teniendo en cuenta que involucrará solamente el espacio aéreo bajo su jurisdicción.  Es importante resaltar que los dos planes de acción estarán ampliamente relacionados,  ya que la circulación aérea dentro de las TMA (puntos de entrada y salida, SID/STAR) influirá significativamente en la nueva estructura de rutas.</a:t>
            </a:r>
            <a:r>
              <a:rPr lang="es-PE" sz="1200" b="1" u="none" strike="noStrike" kern="1200" dirty="0" smtClean="0">
                <a:solidFill>
                  <a:schemeClr val="tx1"/>
                </a:solidFill>
                <a:latin typeface="+mn-lt"/>
                <a:ea typeface="+mn-ea"/>
                <a:cs typeface="+mn-cs"/>
              </a:rPr>
              <a:t> </a:t>
            </a:r>
            <a:endParaRPr lang="es-PE" sz="1200" u="none" strike="noStrike"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A la luz de todo lo anterior la Reunión aprobó lo siguiente:</a:t>
            </a:r>
          </a:p>
          <a:p>
            <a:r>
              <a:rPr lang="es-PE" sz="1200" i="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b="1" kern="1200" dirty="0" smtClean="0">
                <a:solidFill>
                  <a:schemeClr val="tx1"/>
                </a:solidFill>
                <a:latin typeface="+mn-lt"/>
                <a:ea typeface="+mn-ea"/>
                <a:cs typeface="+mn-cs"/>
              </a:rPr>
              <a:t>CONCLUSIÓN </a:t>
            </a:r>
            <a:r>
              <a:rPr lang="es-ES" sz="1200" b="1" kern="1200" dirty="0" smtClean="0">
                <a:solidFill>
                  <a:schemeClr val="tx1"/>
                </a:solidFill>
                <a:latin typeface="+mn-lt"/>
                <a:ea typeface="+mn-ea"/>
                <a:cs typeface="+mn-cs"/>
              </a:rPr>
              <a:t>13/56	MODELOS DE PLAN DE ACCIÓN RNAV/RNP PARA OPERACIONES EN RUTA Y ÁREA TERMINAL</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los Estados/Territorios y Organismos Internacionales y los Grupos de Implantación RNAV/RNP utilicen los modelos de plan de acción para la Implantación RNAV/RNP - Operaciones En Ruta y Área Terminal, que figuran en los </a:t>
            </a:r>
            <a:r>
              <a:rPr lang="es-ES" sz="1200" b="1" kern="1200" dirty="0" smtClean="0">
                <a:solidFill>
                  <a:schemeClr val="tx1"/>
                </a:solidFill>
                <a:latin typeface="+mn-lt"/>
                <a:ea typeface="+mn-ea"/>
                <a:cs typeface="+mn-cs"/>
              </a:rPr>
              <a:t>Apéndice AF </a:t>
            </a:r>
            <a:r>
              <a:rPr lang="es-ES" sz="1200" kern="1200" dirty="0" smtClean="0">
                <a:solidFill>
                  <a:schemeClr val="tx1"/>
                </a:solidFill>
                <a:latin typeface="+mn-lt"/>
                <a:ea typeface="+mn-ea"/>
                <a:cs typeface="+mn-cs"/>
              </a:rPr>
              <a:t>de esta parte del Informe.</a:t>
            </a:r>
            <a:endParaRPr lang="es-PE" sz="1200" kern="1200" dirty="0" smtClean="0">
              <a:solidFill>
                <a:schemeClr val="tx1"/>
              </a:solidFill>
              <a:latin typeface="+mn-lt"/>
              <a:ea typeface="+mn-ea"/>
              <a:cs typeface="+mn-cs"/>
            </a:endParaRPr>
          </a:p>
          <a:p>
            <a:r>
              <a:rPr lang="es-ES" sz="1200" i="1" kern="1200" dirty="0" smtClean="0">
                <a:solidFill>
                  <a:schemeClr val="tx1"/>
                </a:solidFill>
                <a:latin typeface="+mn-lt"/>
                <a:ea typeface="+mn-ea"/>
                <a:cs typeface="+mn-cs"/>
              </a:rPr>
              <a:t/>
            </a:r>
            <a:br>
              <a:rPr lang="es-ES" sz="1200" i="1" kern="1200" dirty="0" smtClean="0">
                <a:solidFill>
                  <a:schemeClr val="tx1"/>
                </a:solidFill>
                <a:latin typeface="+mn-lt"/>
                <a:ea typeface="+mn-ea"/>
                <a:cs typeface="+mn-cs"/>
              </a:rPr>
            </a:br>
            <a:r>
              <a:rPr lang="es-ES" sz="1200" i="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b="1" i="0" kern="1200" dirty="0" smtClean="0">
                <a:solidFill>
                  <a:schemeClr val="tx1"/>
                </a:solidFill>
                <a:latin typeface="+mn-lt"/>
                <a:ea typeface="+mn-ea"/>
                <a:cs typeface="+mn-cs"/>
              </a:rPr>
              <a:t>Capacitación de los Expertos de las Áreas ATC, OPS/AIR y SAM</a:t>
            </a:r>
            <a:endParaRPr lang="es-PE" sz="1200" b="1" i="1"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p>
          <a:p>
            <a:pPr lvl="3"/>
            <a:r>
              <a:rPr lang="es-PE" sz="1200" u="none" strike="noStrike" kern="1200" dirty="0" smtClean="0">
                <a:solidFill>
                  <a:schemeClr val="tx1"/>
                </a:solidFill>
                <a:latin typeface="+mn-lt"/>
                <a:ea typeface="+mn-ea"/>
                <a:cs typeface="+mn-cs"/>
              </a:rPr>
              <a:t>La Reunión fue de la opinión que la implantación de RNAV/RNP en las Regiones CAR/SAM será todavía más compleja que la implantación de la RVSM, teniendo en cuenta que probablemente exigirá una amplia reestructuración del espacio aéreo. Es importante que los expertos de las áreas ATC, OPS/AIR y SAM sean capacitados para trabajar en la reestructuración de los espacios aéreos.</a:t>
            </a:r>
          </a:p>
          <a:p>
            <a:r>
              <a:rPr lang="es-PE" sz="1200" i="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PE" sz="1200" i="1" kern="1200" dirty="0" smtClean="0">
                <a:solidFill>
                  <a:schemeClr val="tx1"/>
                </a:solidFill>
                <a:latin typeface="+mn-lt"/>
                <a:ea typeface="+mn-ea"/>
                <a:cs typeface="+mn-cs"/>
              </a:rPr>
              <a:t>	</a:t>
            </a:r>
            <a:r>
              <a:rPr lang="es-PE" sz="1200" b="1" kern="1200" dirty="0" smtClean="0">
                <a:solidFill>
                  <a:schemeClr val="tx1"/>
                </a:solidFill>
                <a:latin typeface="+mn-lt"/>
                <a:ea typeface="+mn-ea"/>
                <a:cs typeface="+mn-cs"/>
              </a:rPr>
              <a:t>Cuestionario RNAV/RNP</a:t>
            </a:r>
            <a:endParaRPr lang="es-PE" sz="1200" kern="1200" dirty="0" smtClean="0">
              <a:solidFill>
                <a:schemeClr val="tx1"/>
              </a:solidFill>
              <a:latin typeface="+mn-lt"/>
              <a:ea typeface="+mn-ea"/>
              <a:cs typeface="+mn-cs"/>
            </a:endParaRPr>
          </a:p>
          <a:p>
            <a:r>
              <a:rPr lang="es-PE" sz="1200" u="none" strike="noStrike"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3"/>
            <a:r>
              <a:rPr lang="es-PE" sz="1200" u="none" strike="noStrike" kern="1200" dirty="0" smtClean="0">
                <a:solidFill>
                  <a:schemeClr val="tx1"/>
                </a:solidFill>
                <a:latin typeface="+mn-lt"/>
                <a:ea typeface="+mn-ea"/>
                <a:cs typeface="+mn-cs"/>
              </a:rPr>
              <a:t>Teniendo en cuenta la necesidad de obtener información para avalar la implantación de la RNAV y RNP en las Regiones CAR/SAM, la Reunión consideró conveniente la elaboración de un cuestionario RNAV y RNP, por lo cual aprobó la siguiente conclusión:</a:t>
            </a:r>
          </a:p>
          <a:p>
            <a:r>
              <a:rPr lang="es-PE"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CONCLUSIÓN 13/57	CUESTIONARIO RNAV/RNP</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considerando la implantación RNAV/RNP en las Regiones CAR/SAM, la OACI recabe de los Estados/Territorios y Organismos Internacionales entre otras, informaciones que estén siendo solicitadas por otros programas de implantación, que figuran en el </a:t>
            </a:r>
            <a:r>
              <a:rPr lang="es-ES" sz="1200" b="1" kern="1200" dirty="0" smtClean="0">
                <a:solidFill>
                  <a:schemeClr val="tx1"/>
                </a:solidFill>
                <a:latin typeface="+mn-lt"/>
                <a:ea typeface="+mn-ea"/>
                <a:cs typeface="+mn-cs"/>
              </a:rPr>
              <a:t>Apéndice AG </a:t>
            </a:r>
            <a:r>
              <a:rPr lang="es-ES" sz="1200" kern="1200" dirty="0" smtClean="0">
                <a:solidFill>
                  <a:schemeClr val="tx1"/>
                </a:solidFill>
                <a:latin typeface="+mn-lt"/>
                <a:ea typeface="+mn-ea"/>
                <a:cs typeface="+mn-cs"/>
              </a:rPr>
              <a:t>a esta parte del Informe a más tardar el </a:t>
            </a:r>
            <a:r>
              <a:rPr lang="es-ES" sz="1200" b="1" kern="1200" dirty="0" smtClean="0">
                <a:solidFill>
                  <a:schemeClr val="tx1"/>
                </a:solidFill>
                <a:latin typeface="+mn-lt"/>
                <a:ea typeface="+mn-ea"/>
                <a:cs typeface="+mn-cs"/>
              </a:rPr>
              <a:t>31 de enero de 2006</a:t>
            </a:r>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endParaRPr lang="es-PE"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9</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s-PE" sz="1200" kern="1200" dirty="0" smtClean="0">
                <a:solidFill>
                  <a:schemeClr val="tx1"/>
                </a:solidFill>
                <a:latin typeface="+mn-lt"/>
                <a:ea typeface="+mn-ea"/>
                <a:cs typeface="+mn-cs"/>
              </a:rPr>
              <a:t> </a:t>
            </a:r>
          </a:p>
          <a:p>
            <a:r>
              <a:rPr lang="es-ES" sz="1200" b="1" kern="1200" dirty="0" smtClean="0">
                <a:solidFill>
                  <a:schemeClr val="tx1"/>
                </a:solidFill>
                <a:latin typeface="+mn-lt"/>
                <a:ea typeface="+mn-ea"/>
                <a:cs typeface="+mn-cs"/>
              </a:rPr>
              <a:t>CONCLUSIÓN 14/46</a:t>
            </a:r>
            <a:r>
              <a:rPr lang="es-PE" sz="1200" b="1" kern="1200" dirty="0" smtClean="0">
                <a:solidFill>
                  <a:schemeClr val="tx1"/>
                </a:solidFill>
                <a:latin typeface="+mn-lt"/>
                <a:ea typeface="+mn-ea"/>
                <a:cs typeface="+mn-cs"/>
              </a:rPr>
              <a:t>	MAPA DE RUTA PBN CAR/SAM</a:t>
            </a:r>
            <a:endParaRPr lang="es-PE" sz="1200" kern="1200" dirty="0" smtClean="0">
              <a:solidFill>
                <a:schemeClr val="tx1"/>
              </a:solidFill>
              <a:latin typeface="+mn-lt"/>
              <a:ea typeface="+mn-ea"/>
              <a:cs typeface="+mn-cs"/>
            </a:endParaRPr>
          </a:p>
          <a:p>
            <a:r>
              <a:rPr lang="es-ES_tradnl"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los Estados/Territorios y Organizaciones Internacionales adopten y apliquen el Mapa de Ruta PBN para las Regiones CAR/SAM que figura en el </a:t>
            </a:r>
            <a:r>
              <a:rPr lang="es-PE" sz="1200" b="1" kern="1200" dirty="0" smtClean="0">
                <a:solidFill>
                  <a:schemeClr val="tx1"/>
                </a:solidFill>
                <a:latin typeface="+mn-lt"/>
                <a:ea typeface="+mn-ea"/>
                <a:cs typeface="+mn-cs"/>
              </a:rPr>
              <a:t>Apéndice W </a:t>
            </a:r>
            <a:r>
              <a:rPr lang="es-PE" sz="1200" kern="1200" dirty="0" smtClean="0">
                <a:solidFill>
                  <a:schemeClr val="tx1"/>
                </a:solidFill>
                <a:latin typeface="+mn-lt"/>
                <a:ea typeface="+mn-ea"/>
                <a:cs typeface="+mn-cs"/>
              </a:rPr>
              <a:t>a esta parte del informe.</a:t>
            </a:r>
          </a:p>
          <a:p>
            <a:r>
              <a:rPr lang="es-ES" sz="1200" kern="1200" dirty="0" smtClean="0">
                <a:solidFill>
                  <a:schemeClr val="tx1"/>
                </a:solidFill>
                <a:latin typeface="+mn-lt"/>
                <a:ea typeface="+mn-ea"/>
                <a:cs typeface="+mn-cs"/>
              </a:rPr>
              <a:t>Reunión tomó nota que a partir de la aprobación de la hoja de ruta PBN CAR/SAM, la planificación de la implantación PBN en las Regiones CAR/SAM fue prácticamente finalizada.  La principal tarea PBN será la optimización de rutas ATS en el espacio aéreo superior y la armonización de la implantación PBN, considerando la necesidad de evitar múltiples procedimientos ATC y procesos de aprobación operacional. </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La Reunión tomó nota que a partir de la aprobación de la hoja de ruta PBN CAR/SAM, la planificación de la implantación PBN en las Regiones CAR/SAM fue prácticamente finalizada.  La principal tarea PBN será la optimización de rutas ATS en el espacio aéreo superior y la armonización de la implantación PBN, considerando la necesidad de evitar múltiples procedimientos ATC y procesos de aprobación operacional.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3.6.25		La Reunión, de acuerdo con la Resolución 36/23 y a fin de proporcionar orientación a los Estados/Territorios/Organizaciones Internacionales, aprobó un modelo de plan de implantación nacional en ruta, áreas terminales (</a:t>
            </a:r>
            <a:r>
              <a:rPr lang="es-ES" sz="1200" kern="1200" dirty="0" err="1" smtClean="0">
                <a:solidFill>
                  <a:schemeClr val="tx1"/>
                </a:solidFill>
                <a:latin typeface="+mn-lt"/>
                <a:ea typeface="+mn-ea"/>
                <a:cs typeface="+mn-cs"/>
              </a:rPr>
              <a:t>TMAs</a:t>
            </a:r>
            <a:r>
              <a:rPr lang="es-ES" sz="1200" kern="1200" dirty="0" smtClean="0">
                <a:solidFill>
                  <a:schemeClr val="tx1"/>
                </a:solidFill>
                <a:latin typeface="+mn-lt"/>
                <a:ea typeface="+mn-ea"/>
                <a:cs typeface="+mn-cs"/>
              </a:rPr>
              <a:t>) y aproximación que se incluye en el </a:t>
            </a:r>
            <a:r>
              <a:rPr lang="es-ES" sz="1200" b="1" kern="1200" dirty="0" smtClean="0">
                <a:solidFill>
                  <a:schemeClr val="tx1"/>
                </a:solidFill>
                <a:latin typeface="+mn-lt"/>
                <a:ea typeface="+mn-ea"/>
                <a:cs typeface="+mn-cs"/>
              </a:rPr>
              <a:t>Apéndice G </a:t>
            </a:r>
            <a:r>
              <a:rPr lang="es-ES" sz="1200" kern="1200" dirty="0" smtClean="0">
                <a:solidFill>
                  <a:schemeClr val="tx1"/>
                </a:solidFill>
                <a:latin typeface="+mn-lt"/>
                <a:ea typeface="+mn-ea"/>
                <a:cs typeface="+mn-cs"/>
              </a:rPr>
              <a:t>a esta parte del informe.  A la luz de lo anterior, la Reunión adoptó la siguiente conclusión:</a:t>
            </a:r>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CONCLUSIÓN 15/38	PLANES NACIONALES DE IMPLANTACIÓN PBN</a:t>
            </a:r>
            <a:endParaRPr lang="es-PE"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Que a fin de iniciar la implantación PBN y en conformidad con la Resolución 36/23, los Estados/Territorios CAR/SAM:</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0"/>
            <a:r>
              <a:rPr lang="es-ES" sz="1200" kern="1200" dirty="0" smtClean="0">
                <a:solidFill>
                  <a:schemeClr val="tx1"/>
                </a:solidFill>
                <a:latin typeface="+mn-lt"/>
                <a:ea typeface="+mn-ea"/>
                <a:cs typeface="+mn-cs"/>
              </a:rPr>
              <a:t>desarrollen sus planes nacionales de implantación PBN para diciembre de 2009 y presentarlos a las Oficinas Regionales correspondientes;</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0"/>
            <a:r>
              <a:rPr lang="es-ES" sz="1200" kern="1200" dirty="0" smtClean="0">
                <a:solidFill>
                  <a:schemeClr val="tx1"/>
                </a:solidFill>
                <a:latin typeface="+mn-lt"/>
                <a:ea typeface="+mn-ea"/>
                <a:cs typeface="+mn-cs"/>
              </a:rPr>
              <a:t>consideren utilizar los modelos de planes de acción PBN que figuran en el </a:t>
            </a:r>
            <a:r>
              <a:rPr lang="es-ES" sz="1200" b="1" kern="1200" dirty="0" smtClean="0">
                <a:solidFill>
                  <a:schemeClr val="tx1"/>
                </a:solidFill>
                <a:latin typeface="+mn-lt"/>
                <a:ea typeface="+mn-ea"/>
                <a:cs typeface="+mn-cs"/>
              </a:rPr>
              <a:t>Apéndice G</a:t>
            </a:r>
            <a:r>
              <a:rPr lang="es-ES" sz="1200" kern="1200" dirty="0" smtClean="0">
                <a:solidFill>
                  <a:schemeClr val="tx1"/>
                </a:solidFill>
                <a:latin typeface="+mn-lt"/>
                <a:ea typeface="+mn-ea"/>
                <a:cs typeface="+mn-cs"/>
              </a:rPr>
              <a:t> a esta parte del Informe; y</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lvl="0"/>
            <a:r>
              <a:rPr lang="es-ES" sz="1200" kern="1200" dirty="0" smtClean="0">
                <a:solidFill>
                  <a:schemeClr val="tx1"/>
                </a:solidFill>
                <a:latin typeface="+mn-lt"/>
                <a:ea typeface="+mn-ea"/>
                <a:cs typeface="+mn-cs"/>
              </a:rPr>
              <a:t>designen un Punto de Contacto que coordinará las actividades de implantación PBN  en cada Estado/Territorio.</a:t>
            </a:r>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endParaRPr lang="es-ES" sz="1200" b="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F45D550C-52CF-4EDD-ABE6-64B9331ADC78}" type="slidenum">
              <a:rPr lang="en-GB" smtClean="0"/>
              <a:pPr/>
              <a:t>10</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13</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19</a:t>
            </a:fld>
            <a:endParaRPr lang="en-GB"/>
          </a:p>
        </p:txBody>
      </p:sp>
    </p:spTree>
    <p:extLst>
      <p:ext uri="{BB962C8B-B14F-4D97-AF65-F5344CB8AC3E}">
        <p14:creationId xmlns:p14="http://schemas.microsoft.com/office/powerpoint/2010/main" val="4292715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Analizar la capacidad de navegación de la flota de aeronaves </a:t>
            </a:r>
            <a:r>
              <a:rPr lang="es-MX" sz="1200" kern="1200" dirty="0" smtClean="0">
                <a:solidFill>
                  <a:schemeClr val="tx1"/>
                </a:solidFill>
                <a:latin typeface="+mn-lt"/>
                <a:ea typeface="+mn-ea"/>
                <a:cs typeface="+mn-cs"/>
              </a:rPr>
              <a:t>95% de la flota de la Región SAM candidata a aprobación RNAV5. Los Estados deben continuar los esfuerzos para completar la base de datos  (Conclusión SAM/IG/4-3)  Actividad completada SAM IG/7 95% de la flota de la Región SAM candidata a aprobación RNAV5. Los Estados deben continuar los esfuerzos para completar la base de datos  (Conclusión SAM/IG/4-3)</a:t>
            </a:r>
          </a:p>
          <a:p>
            <a:r>
              <a:rPr lang="es-MX" sz="1200" kern="1200" dirty="0" smtClean="0">
                <a:solidFill>
                  <a:schemeClr val="tx1"/>
                </a:solidFill>
                <a:latin typeface="+mn-lt"/>
                <a:ea typeface="+mn-ea"/>
                <a:cs typeface="+mn-cs"/>
              </a:rPr>
              <a:t>95% de la flota de la Región SAM candidata a aprobación RNAV5. Los Estados deben continuar los esfuerzos para completar la base de datos  (Conclusión SAM/IG/4-3)</a:t>
            </a:r>
          </a:p>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20</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z="1200" kern="1200" dirty="0" smtClean="0">
                <a:solidFill>
                  <a:schemeClr val="tx1"/>
                </a:solidFill>
                <a:latin typeface="+mn-lt"/>
                <a:ea typeface="+mn-ea"/>
                <a:cs typeface="+mn-cs"/>
              </a:rPr>
              <a:t>Algunos Estados han publicado un AIC inicial. Otros Estados aún no lo han hecho. Se requiere un nuevo AIC informando sobre el cambio de fecha de la implantación</a:t>
            </a:r>
          </a:p>
          <a:p>
            <a:r>
              <a:rPr lang="es-CL" sz="1200" kern="1200" dirty="0" smtClean="0">
                <a:solidFill>
                  <a:schemeClr val="tx1"/>
                </a:solidFill>
                <a:latin typeface="+mn-lt"/>
                <a:ea typeface="+mn-ea"/>
                <a:cs typeface="+mn-cs"/>
              </a:rPr>
              <a:t>Este es una tarea continua que los Estados han comenzado y continuarán realizando a requerimiento de sus explotadores.</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Debería alentarse a los operadores a iniciar este proceso.</a:t>
            </a:r>
          </a:p>
          <a:p>
            <a:r>
              <a:rPr lang="es-ES" sz="1200" kern="1200" dirty="0" smtClean="0">
                <a:solidFill>
                  <a:schemeClr val="tx1"/>
                </a:solidFill>
                <a:latin typeface="+mn-lt"/>
                <a:ea typeface="+mn-ea"/>
                <a:cs typeface="+mn-cs"/>
              </a:rPr>
              <a:t>Los Estados informaron que todavía existen pocas solicitudes para  aprobación de aeronaves y explotadores de la aviación general.</a:t>
            </a:r>
          </a:p>
          <a:p>
            <a:r>
              <a:rPr lang="es-ES" sz="1200" kern="1200" dirty="0" smtClean="0">
                <a:solidFill>
                  <a:schemeClr val="tx1"/>
                </a:solidFill>
                <a:latin typeface="+mn-lt"/>
                <a:ea typeface="+mn-ea"/>
                <a:cs typeface="+mn-cs"/>
              </a:rPr>
              <a:t>Los Estados informaron que casi todos las aeronaves y operadores de la aviación comercial (operadores 121) ya están o serán aprobados hasta la fecha de implantación.</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23</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sz="1200" kern="1200" dirty="0" smtClean="0">
                <a:solidFill>
                  <a:schemeClr val="tx1"/>
                </a:solidFill>
                <a:latin typeface="+mn-lt"/>
                <a:ea typeface="+mn-ea"/>
                <a:cs typeface="+mn-cs"/>
              </a:rPr>
              <a:t>Este es una tarea continua que los Estados han comenzado y continuarán realizando a requerimiento de sus explotadores.</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Debería alentarse a los operadores a iniciar este proceso.</a:t>
            </a:r>
          </a:p>
          <a:p>
            <a:r>
              <a:rPr lang="es-ES" sz="1200" kern="1200" dirty="0" smtClean="0">
                <a:solidFill>
                  <a:schemeClr val="tx1"/>
                </a:solidFill>
                <a:latin typeface="+mn-lt"/>
                <a:ea typeface="+mn-ea"/>
                <a:cs typeface="+mn-cs"/>
              </a:rPr>
              <a:t>Los Estados informaron que todavía existen pocas solicitudes para  aprobación de aeronaves y explotadores de la aviación general.</a:t>
            </a:r>
          </a:p>
          <a:p>
            <a:r>
              <a:rPr lang="es-ES" sz="1200" kern="1200" dirty="0" smtClean="0">
                <a:solidFill>
                  <a:schemeClr val="tx1"/>
                </a:solidFill>
                <a:latin typeface="+mn-lt"/>
                <a:ea typeface="+mn-ea"/>
                <a:cs typeface="+mn-cs"/>
              </a:rPr>
              <a:t>Los Estados informaron que casi todos las aeronaves y operadores de la aviación comercial (operadores 121) ya están o serán aprobados hasta la fecha de implantación.</a:t>
            </a:r>
          </a:p>
          <a:p>
            <a:r>
              <a:rPr lang="es-CL" sz="1200" kern="1200" dirty="0" smtClean="0">
                <a:solidFill>
                  <a:schemeClr val="tx1"/>
                </a:solidFill>
                <a:latin typeface="+mn-lt"/>
                <a:ea typeface="+mn-ea"/>
                <a:cs typeface="+mn-cs"/>
              </a:rPr>
              <a:t>En la SAM/IG/7, CARSAMMA ha recibido información sobre aprobaciones de solamente 71 aeronaves y 4 explotadores de Argentina (19 aeronaves y 2 explotadores) y Colombia (52 aeronaves y 2 explotadores) Esta es una actividad que se desarrolla en forma permanente por cada uno de los Estados </a:t>
            </a:r>
            <a:r>
              <a:rPr lang="es-ES" sz="1200" kern="1200" dirty="0" smtClean="0">
                <a:solidFill>
                  <a:schemeClr val="tx1"/>
                </a:solidFill>
                <a:latin typeface="+mn-lt"/>
                <a:ea typeface="+mn-ea"/>
                <a:cs typeface="+mn-cs"/>
              </a:rPr>
              <a:t>requeridos para la base del registro. </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24</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sz="1200" kern="1200" dirty="0" smtClean="0">
                <a:solidFill>
                  <a:schemeClr val="tx1"/>
                </a:solidFill>
                <a:latin typeface="+mn-lt"/>
                <a:ea typeface="+mn-ea"/>
                <a:cs typeface="+mn-cs"/>
              </a:rPr>
              <a:t>7.1	Las materias que deben ser incorporadas en cada uno de los programas de capacitación de los explotadores han sido incluidas en las Circulares de Asesoramiento respectivas </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Para conducir los programas de capacitación, los Estados deberían considerar el Programa de capacitación y documentación para controladores de tránsito aéreo y operadores AIS (Conclusión SAM/IG/5-1 y Apéndice A al asunto 3 de la Reunión SAM/IG/5). </a:t>
            </a:r>
            <a:r>
              <a:rPr lang="es-ES" sz="1200" b="1" kern="1200" dirty="0" smtClean="0">
                <a:solidFill>
                  <a:schemeClr val="tx1"/>
                </a:solidFill>
                <a:latin typeface="+mn-lt"/>
                <a:ea typeface="+mn-ea"/>
                <a:cs typeface="+mn-cs"/>
              </a:rPr>
              <a:t>9 Estados indicaron que han finalizado esa tarea. No hay información de 5 Estados.</a:t>
            </a:r>
          </a:p>
          <a:p>
            <a:endParaRPr lang="es-PE" sz="1200" b="1"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 </a:t>
            </a:r>
            <a:r>
              <a:rPr lang="es-ES" sz="1200" b="1" kern="1200" dirty="0" smtClean="0">
                <a:solidFill>
                  <a:schemeClr val="tx1"/>
                </a:solidFill>
                <a:latin typeface="+mn-lt"/>
                <a:ea typeface="+mn-ea"/>
                <a:cs typeface="+mn-cs"/>
              </a:rPr>
              <a:t>Vigente</a:t>
            </a:r>
            <a:endParaRPr lang="es-ES" sz="1200" kern="1200" dirty="0" smtClean="0">
              <a:solidFill>
                <a:schemeClr val="tx1"/>
              </a:solidFill>
              <a:latin typeface="+mn-lt"/>
              <a:ea typeface="+mn-ea"/>
              <a:cs typeface="+mn-cs"/>
            </a:endParaRPr>
          </a:p>
          <a:p>
            <a:r>
              <a:rPr lang="es-CL" sz="1200" kern="1200" dirty="0" smtClean="0">
                <a:solidFill>
                  <a:schemeClr val="tx1"/>
                </a:solidFill>
                <a:latin typeface="+mn-lt"/>
                <a:ea typeface="+mn-ea"/>
                <a:cs typeface="+mn-cs"/>
              </a:rPr>
              <a:t>Se insta a los Estados a continuar la  difusión de la implantación RNAV-5 entre los  explotadores, principalmente de la aviación general. 7</a:t>
            </a:r>
            <a:r>
              <a:rPr lang="es-CL" sz="1200" b="1" kern="1200" dirty="0" smtClean="0">
                <a:solidFill>
                  <a:schemeClr val="tx1"/>
                </a:solidFill>
                <a:latin typeface="+mn-lt"/>
                <a:ea typeface="+mn-ea"/>
                <a:cs typeface="+mn-cs"/>
              </a:rPr>
              <a:t> </a:t>
            </a:r>
            <a:r>
              <a:rPr lang="es-ES" sz="1200" kern="1200" dirty="0" smtClean="0">
                <a:solidFill>
                  <a:schemeClr val="tx1"/>
                </a:solidFill>
                <a:latin typeface="+mn-lt"/>
                <a:ea typeface="+mn-ea"/>
                <a:cs typeface="+mn-cs"/>
              </a:rPr>
              <a:t>Estados indicaron que han finalizado esa tarea. 1 Estado ha informado que esta tarea no se aplica porque no existe flota nacional. 1 Estado informó que la tarea está “</a:t>
            </a:r>
            <a:r>
              <a:rPr lang="es-ES" sz="1200" kern="1200" dirty="0" err="1" smtClean="0">
                <a:solidFill>
                  <a:schemeClr val="tx1"/>
                </a:solidFill>
                <a:latin typeface="+mn-lt"/>
                <a:ea typeface="+mn-ea"/>
                <a:cs typeface="+mn-cs"/>
              </a:rPr>
              <a:t>on</a:t>
            </a:r>
            <a:r>
              <a:rPr lang="es-ES" sz="1200" kern="120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going</a:t>
            </a:r>
            <a:r>
              <a:rPr lang="es-ES" sz="1200" kern="1200" dirty="0" smtClean="0">
                <a:solidFill>
                  <a:schemeClr val="tx1"/>
                </a:solidFill>
                <a:latin typeface="+mn-lt"/>
                <a:ea typeface="+mn-ea"/>
                <a:cs typeface="+mn-cs"/>
              </a:rPr>
              <a:t>”. No hay información de 5 Estados.</a:t>
            </a:r>
          </a:p>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27</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9 Estados indicaron que han finalizado esa tarea. No hay información de 5 Estados.</a:t>
            </a:r>
          </a:p>
          <a:p>
            <a:r>
              <a:rPr lang="es-ES" sz="1200" kern="1200" dirty="0" smtClean="0">
                <a:solidFill>
                  <a:schemeClr val="tx1"/>
                </a:solidFill>
                <a:latin typeface="+mn-lt"/>
                <a:ea typeface="+mn-ea"/>
                <a:cs typeface="+mn-cs"/>
              </a:rPr>
              <a:t>Estados indicaron que han finalizado esa tarea. No hay información de 5 Estados</a:t>
            </a:r>
          </a:p>
          <a:p>
            <a:endParaRPr lang="es-PE"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Teniendo en cuenta que 95% de la flota está en condiciones de ser aprobadas para operaciones RNAV-5 y que solamente falta la finalización del proceso de aprobación de explotadores y aeronaves, la reunión ha considerado esta tarea finalizada</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28</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lvl="1"/>
            <a:r>
              <a:rPr lang="es-PE" sz="1200" kern="1200" dirty="0" smtClean="0">
                <a:solidFill>
                  <a:schemeClr val="tx1"/>
                </a:solidFill>
                <a:latin typeface="+mn-lt"/>
                <a:ea typeface="+mn-ea"/>
                <a:cs typeface="+mn-cs"/>
              </a:rPr>
              <a:t>La reunión tomó nota de que se debe iniciar el Programa de Monitoreo previsto en el Plan de Acción RNAV-5, luego de la implantación el 20 de octubre de 2011. Este Programa debe ser realizado conforme a lo previsto en la </a:t>
            </a:r>
            <a:r>
              <a:rPr lang="es-PE" sz="1200" b="1" kern="1200" dirty="0" smtClean="0">
                <a:solidFill>
                  <a:schemeClr val="tx1"/>
                </a:solidFill>
                <a:latin typeface="+mn-lt"/>
                <a:ea typeface="+mn-ea"/>
                <a:cs typeface="+mn-cs"/>
              </a:rPr>
              <a:t>Conclusión SAM/IG/6-5</a:t>
            </a:r>
            <a:r>
              <a:rPr lang="es-PE" sz="1200" kern="1200" dirty="0" smtClean="0">
                <a:solidFill>
                  <a:schemeClr val="tx1"/>
                </a:solidFill>
                <a:latin typeface="+mn-lt"/>
                <a:ea typeface="+mn-ea"/>
                <a:cs typeface="+mn-cs"/>
              </a:rPr>
              <a:t> (Formulario para Informe de Desviación de Navegación Lateral – Apéndice F al asunto 3 del Informe Final de la Reunión SAM/IG 6). En ese sentido, la reunión instó a los Estados y los Explotadores a llenar y enviar dichos formularios a la CARSAMMA el día 10 de cada mes. Además, los Estados deberán diseminar los formularios entre los explotadores que utilizan sus espacios aéreos, con miras que estos también participen del programa de monitoreo. </a:t>
            </a:r>
            <a:endParaRPr lang="es-ES"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 </a:t>
            </a:r>
            <a:endParaRPr lang="es-ES" sz="1200" kern="1200" dirty="0" smtClean="0">
              <a:solidFill>
                <a:schemeClr val="tx1"/>
              </a:solidFill>
              <a:latin typeface="+mn-lt"/>
              <a:ea typeface="+mn-ea"/>
              <a:cs typeface="+mn-cs"/>
            </a:endParaRPr>
          </a:p>
          <a:p>
            <a:r>
              <a:rPr lang="es-PE" sz="1200" kern="1200" dirty="0" smtClean="0">
                <a:solidFill>
                  <a:schemeClr val="tx1"/>
                </a:solidFill>
                <a:latin typeface="+mn-lt"/>
                <a:ea typeface="+mn-ea"/>
                <a:cs typeface="+mn-cs"/>
              </a:rPr>
              <a:t>La reunión ha concluido también que el programa de monitoreo debe incluir la verificación del porcentual de operaciones realizadas por aeronaves y operadores aprobados RNAV-5, teniendo en cuenta que hasta la fecha no hubo una evaluación completa de dicho porcentual. De esa manera, luego de la implantación se solicitará al Proyecto Regional RLA/06/901 que ejecute dicha tarea</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29</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 </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30</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31</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32</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33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‹Nº›</a:t>
            </a:fld>
            <a:endParaRPr lang="en-US"/>
          </a:p>
        </p:txBody>
      </p:sp>
      <p:sp>
        <p:nvSpPr>
          <p:cNvPr id="193" name="3 Marcador de pie de página"/>
          <p:cNvSpPr>
            <a:spLocks noGrp="1"/>
          </p:cNvSpPr>
          <p:nvPr userDrawn="1">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‹Nº›</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3 Marcador de pie de página"/>
          <p:cNvSpPr>
            <a:spLocks noGrp="1"/>
          </p:cNvSpPr>
          <p:nvPr userDrawn="1">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4"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‹Nº›</a:t>
            </a:fld>
            <a:endParaRPr lang="en-US" dirty="0"/>
          </a:p>
        </p:txBody>
      </p:sp>
      <p:sp>
        <p:nvSpPr>
          <p:cNvPr id="100" name="3 Marcador de pie de página"/>
          <p:cNvSpPr>
            <a:spLocks noGrp="1"/>
          </p:cNvSpPr>
          <p:nvPr userDrawn="1">
            <p:ph type="ftr" sz="quarter" idx="3"/>
          </p:nvPr>
        </p:nvSpPr>
        <p:spPr>
          <a:xfrm>
            <a:off x="0" y="6629400"/>
            <a:ext cx="8610600" cy="228600"/>
          </a:xfrm>
          <a:prstGeom prst="rect">
            <a:avLst/>
          </a:prstGeo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SMARRELLI@LIMA.ICA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package" Target="../embeddings/Documento_de_Microsoft_Word1.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package" Target="../embeddings/Documento_de_Microsoft_Word2.docx"/><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2.icao.int/en/pbn/Pages/default.aspx" TargetMode="External"/><Relationship Id="rId2" Type="http://schemas.openxmlformats.org/officeDocument/2006/relationships/hyperlink" Target="http://www.lima.icao.int/eDocuments/eDoc_Contents.asp?wLanguage=S&amp;wArea=AT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package" Target="../embeddings/Documento_de_Microsoft_Word3.docx"/><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4.emf"/><Relationship Id="rId4" Type="http://schemas.openxmlformats.org/officeDocument/2006/relationships/package" Target="../embeddings/Documento_de_Microsoft_Word4.docx"/></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5.emf"/><Relationship Id="rId4" Type="http://schemas.openxmlformats.org/officeDocument/2006/relationships/package" Target="../embeddings/Documento_de_Microsoft_Word5.docx"/></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6.emf"/><Relationship Id="rId4" Type="http://schemas.openxmlformats.org/officeDocument/2006/relationships/package" Target="../embeddings/Documento_de_Microsoft_Word6.docx"/></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57200" y="1828800"/>
            <a:ext cx="8686800" cy="838201"/>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t> SESION 1</a:t>
            </a:r>
            <a:r>
              <a:rPr lang="es-PE" b="1" dirty="0" smtClean="0"/>
              <a:t/>
            </a:r>
            <a:br>
              <a:rPr lang="es-PE" b="1" dirty="0" smtClean="0"/>
            </a:br>
            <a:endParaRPr lang="es-ES" sz="2800" dirty="0"/>
          </a:p>
        </p:txBody>
      </p:sp>
      <p:sp>
        <p:nvSpPr>
          <p:cNvPr id="3" name="2 Subtítulo"/>
          <p:cNvSpPr>
            <a:spLocks noGrp="1"/>
          </p:cNvSpPr>
          <p:nvPr>
            <p:ph type="subTitle" idx="1"/>
          </p:nvPr>
        </p:nvSpPr>
        <p:spPr>
          <a:xfrm>
            <a:off x="395536" y="4114801"/>
            <a:ext cx="8443664" cy="682351"/>
          </a:xfrm>
        </p:spPr>
        <p:txBody>
          <a:bodyPr>
            <a:normAutofit/>
          </a:bodyPr>
          <a:lstStyle/>
          <a:p>
            <a:r>
              <a:rPr lang="es-ES" sz="2800" b="1" dirty="0" smtClean="0">
                <a:effectLst>
                  <a:outerShdw blurRad="38100" dist="38100" dir="2700000" algn="tl">
                    <a:srgbClr val="000000">
                      <a:alpha val="43137"/>
                    </a:srgbClr>
                  </a:outerShdw>
                </a:effectLst>
              </a:rPr>
              <a:t>IMPLANTACION DEL PBN EN LA REGION SAM</a:t>
            </a:r>
            <a:endParaRPr lang="es-ES" sz="2800" b="1" dirty="0">
              <a:effectLst>
                <a:outerShdw blurRad="38100" dist="38100" dir="2700000" algn="tl">
                  <a:srgbClr val="000000">
                    <a:alpha val="43137"/>
                  </a:srgbClr>
                </a:outerShdw>
              </a:effectLst>
            </a:endParaRPr>
          </a:p>
        </p:txBody>
      </p:sp>
      <p:sp>
        <p:nvSpPr>
          <p:cNvPr id="4" name="3 Marcador de pie de página"/>
          <p:cNvSpPr>
            <a:spLocks noGrp="1"/>
          </p:cNvSpPr>
          <p:nvPr>
            <p:ph type="ftr" sz="quarter" idx="11"/>
          </p:nvPr>
        </p:nvSpPr>
        <p:spPr>
          <a:xfrm>
            <a:off x="0" y="6629400"/>
            <a:ext cx="8610600" cy="228600"/>
          </a:xfrm>
        </p:spPr>
        <p:txBody>
          <a:bodyPr/>
          <a:lstStyle/>
          <a:p>
            <a:pPr algn="l"/>
            <a:r>
              <a:rPr lang="es-ES" dirty="0" smtClean="0"/>
              <a:t>Seminario sobre Ensayo en Vuelo  de Sistemas de Navegación y de Vigilancia,  Sao José Dos Campos, 19 al 21 de noviembre de 2011</a:t>
            </a:r>
            <a:endParaRPr lang="en-US" dirty="0"/>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
        <p:nvSpPr>
          <p:cNvPr id="6" name="TextBox 5"/>
          <p:cNvSpPr txBox="1"/>
          <p:nvPr/>
        </p:nvSpPr>
        <p:spPr>
          <a:xfrm>
            <a:off x="2133601" y="2278027"/>
            <a:ext cx="5334000" cy="954107"/>
          </a:xfrm>
          <a:prstGeom prst="rect">
            <a:avLst/>
          </a:prstGeom>
          <a:noFill/>
        </p:spPr>
        <p:txBody>
          <a:bodyPr wrap="square" rtlCol="0" anchor="ctr">
            <a:spAutoFit/>
          </a:bodyPr>
          <a:lstStyle/>
          <a:p>
            <a:pPr algn="ctr"/>
            <a:r>
              <a:rPr lang="es-PE" sz="2800" b="1" dirty="0" smtClean="0">
                <a:effectLst>
                  <a:outerShdw blurRad="38100" dist="38100" dir="2700000" algn="tl">
                    <a:srgbClr val="000000">
                      <a:alpha val="43137"/>
                    </a:srgbClr>
                  </a:outerShdw>
                </a:effectLst>
              </a:rPr>
              <a:t>PLAN REGIONAL DE RADIOAYUDAS A LA NAVEGACION</a:t>
            </a:r>
            <a:endParaRPr lang="es-PE" sz="2800" b="1" dirty="0">
              <a:effectLst>
                <a:outerShdw blurRad="38100" dist="38100" dir="2700000" algn="tl">
                  <a:srgbClr val="000000">
                    <a:alpha val="43137"/>
                  </a:srgbClr>
                </a:outerShdw>
              </a:effectLst>
            </a:endParaRPr>
          </a:p>
        </p:txBody>
      </p:sp>
      <p:sp>
        <p:nvSpPr>
          <p:cNvPr id="7" name="6 CuadroTexto"/>
          <p:cNvSpPr txBox="1"/>
          <p:nvPr/>
        </p:nvSpPr>
        <p:spPr>
          <a:xfrm>
            <a:off x="6084168" y="5229200"/>
            <a:ext cx="2857520" cy="1200329"/>
          </a:xfrm>
          <a:prstGeom prst="rect">
            <a:avLst/>
          </a:prstGeom>
          <a:noFill/>
        </p:spPr>
        <p:txBody>
          <a:bodyPr wrap="square" rtlCol="0">
            <a:spAutoFit/>
          </a:bodyPr>
          <a:lstStyle/>
          <a:p>
            <a:r>
              <a:rPr lang="es-PE" sz="1200" b="1" dirty="0" smtClean="0">
                <a:effectLst>
                  <a:outerShdw blurRad="38100" dist="38100" dir="2700000" algn="tl">
                    <a:srgbClr val="000000">
                      <a:alpha val="43137"/>
                    </a:srgbClr>
                  </a:outerShdw>
                </a:effectLst>
              </a:rPr>
              <a:t>ONOFRIO  SMARRELLI</a:t>
            </a:r>
          </a:p>
          <a:p>
            <a:r>
              <a:rPr lang="es-PE" sz="1200" b="1" dirty="0" smtClean="0">
                <a:effectLst>
                  <a:outerShdw blurRad="38100" dist="38100" dir="2700000" algn="tl">
                    <a:srgbClr val="000000">
                      <a:alpha val="43137"/>
                    </a:srgbClr>
                  </a:outerShdw>
                </a:effectLst>
              </a:rPr>
              <a:t>ESPECIALISTA REGIONAL CNS</a:t>
            </a:r>
          </a:p>
          <a:p>
            <a:r>
              <a:rPr lang="es-PE" sz="1200" b="1" dirty="0" smtClean="0">
                <a:effectLst>
                  <a:outerShdw blurRad="38100" dist="38100" dir="2700000" algn="tl">
                    <a:srgbClr val="000000">
                      <a:alpha val="43137"/>
                    </a:srgbClr>
                  </a:outerShdw>
                </a:effectLst>
              </a:rPr>
              <a:t>OFICINA SUDAMERICANA DE LA OACI  LIMA  PERU  </a:t>
            </a:r>
          </a:p>
          <a:p>
            <a:r>
              <a:rPr lang="es-PE" sz="1200" b="1" dirty="0" smtClean="0">
                <a:effectLst>
                  <a:outerShdw blurRad="38100" dist="38100" dir="2700000" algn="tl">
                    <a:srgbClr val="000000">
                      <a:alpha val="43137"/>
                    </a:srgbClr>
                  </a:outerShdw>
                </a:effectLst>
                <a:hlinkClick r:id="rId2"/>
              </a:rPr>
              <a:t>OSMARRELLI@LIMA.ICAO.INT</a:t>
            </a:r>
            <a:endParaRPr lang="es-PE" sz="1200" b="1" dirty="0" smtClean="0">
              <a:effectLst>
                <a:outerShdw blurRad="38100" dist="38100" dir="2700000" algn="tl">
                  <a:srgbClr val="000000">
                    <a:alpha val="43137"/>
                  </a:srgbClr>
                </a:outerShdw>
              </a:effectLst>
            </a:endParaRPr>
          </a:p>
          <a:p>
            <a:r>
              <a:rPr lang="es-PE" sz="1200" b="1" dirty="0" smtClean="0">
                <a:effectLst>
                  <a:outerShdw blurRad="38100" dist="38100" dir="2700000" algn="tl">
                    <a:srgbClr val="000000">
                      <a:alpha val="43137"/>
                    </a:srgbClr>
                  </a:outerShdw>
                </a:effectLst>
              </a:rPr>
              <a:t>TLF  511 6118686</a:t>
            </a:r>
            <a:endParaRPr lang="es-ES" sz="12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a:xfrm>
            <a:off x="0" y="0"/>
            <a:ext cx="9144000" cy="914400"/>
          </a:xfrm>
        </p:spPr>
        <p:txBody>
          <a:bodyPr/>
          <a:lstStyle/>
          <a:p>
            <a:pPr algn="ctr"/>
            <a:r>
              <a:rPr lang="es-ES" sz="2800" b="1" dirty="0" smtClean="0">
                <a:effectLst>
                  <a:outerShdw blurRad="38100" dist="38100" dir="2700000" algn="tl">
                    <a:srgbClr val="000000">
                      <a:alpha val="43137"/>
                    </a:srgbClr>
                  </a:outerShdw>
                </a:effectLst>
                <a:cs typeface="Times New Roman" pitchFamily="18" charset="0"/>
              </a:rPr>
              <a:t>CONTENIDO</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827584" y="1340768"/>
            <a:ext cx="7560840" cy="4968552"/>
          </a:xfrm>
        </p:spPr>
        <p:txBody>
          <a:bodyPr anchor="ctr">
            <a:noAutofit/>
          </a:bodyPr>
          <a:lstStyle/>
          <a:p>
            <a:pPr algn="just">
              <a:buClrTx/>
            </a:pPr>
            <a:r>
              <a:rPr lang="es-PE" sz="2400" b="1" dirty="0" smtClean="0">
                <a:cs typeface="Arial" pitchFamily="34" charset="0"/>
              </a:rPr>
              <a:t>OBJETIVO </a:t>
            </a:r>
          </a:p>
          <a:p>
            <a:pPr algn="just">
              <a:buClrTx/>
            </a:pPr>
            <a:endParaRPr lang="es-PE" sz="2400" b="1" dirty="0" smtClean="0">
              <a:cs typeface="Arial" pitchFamily="34" charset="0"/>
            </a:endParaRPr>
          </a:p>
          <a:p>
            <a:pPr algn="just">
              <a:buClrTx/>
            </a:pPr>
            <a:r>
              <a:rPr lang="es-PE" sz="2400" b="1" dirty="0" smtClean="0">
                <a:cs typeface="Arial" pitchFamily="34" charset="0"/>
              </a:rPr>
              <a:t> PLANIFICACION  A NIVEL GLOBAL DE LA PBN</a:t>
            </a:r>
          </a:p>
          <a:p>
            <a:pPr algn="just">
              <a:buClrTx/>
            </a:pPr>
            <a:endParaRPr lang="es-PE" sz="2400" b="1" dirty="0" smtClean="0">
              <a:cs typeface="Arial" pitchFamily="34" charset="0"/>
            </a:endParaRPr>
          </a:p>
          <a:p>
            <a:pPr algn="just">
              <a:buClrTx/>
            </a:pPr>
            <a:r>
              <a:rPr lang="es-PE" sz="2400" b="1" dirty="0" smtClean="0">
                <a:cs typeface="Arial" pitchFamily="34" charset="0"/>
              </a:rPr>
              <a:t> PLANIFICACION DEL PBN EN EL GREPECAS</a:t>
            </a:r>
          </a:p>
          <a:p>
            <a:pPr algn="just">
              <a:buClrTx/>
            </a:pPr>
            <a:endParaRPr lang="es-PE" sz="2400" b="1" dirty="0" smtClean="0">
              <a:cs typeface="Arial" pitchFamily="34" charset="0"/>
            </a:endParaRPr>
          </a:p>
          <a:p>
            <a:pPr algn="just">
              <a:buClrTx/>
            </a:pPr>
            <a:r>
              <a:rPr lang="es-PE" sz="2400" b="1" dirty="0" smtClean="0">
                <a:cs typeface="Arial" pitchFamily="34" charset="0"/>
              </a:rPr>
              <a:t>  IMPLANTACION DE LA PBN EN LA REGION SAM </a:t>
            </a:r>
          </a:p>
          <a:p>
            <a:pPr algn="just">
              <a:buClrTx/>
            </a:pPr>
            <a:endParaRPr lang="es-PE" sz="2400" b="1" dirty="0" smtClean="0">
              <a:cs typeface="Arial" pitchFamily="34" charset="0"/>
            </a:endParaRPr>
          </a:p>
          <a:p>
            <a:pPr algn="just">
              <a:buClrTx/>
            </a:pPr>
            <a:r>
              <a:rPr lang="es-PE" sz="2400" b="1" dirty="0" smtClean="0">
                <a:cs typeface="Arial" pitchFamily="34" charset="0"/>
              </a:rPr>
              <a:t> CONCLUSIONES </a:t>
            </a:r>
            <a:endParaRPr lang="es-PE" sz="2400" dirty="0" smtClean="0">
              <a:cs typeface="Arial" pitchFamily="34" charset="0"/>
            </a:endParaRPr>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a:t>
            </a:fld>
            <a:endParaRPr lang="en-US"/>
          </a:p>
        </p:txBody>
      </p:sp>
      <p:sp>
        <p:nvSpPr>
          <p:cNvPr id="3" name="2 Título"/>
          <p:cNvSpPr>
            <a:spLocks noGrp="1"/>
          </p:cNvSpPr>
          <p:nvPr>
            <p:ph type="title"/>
          </p:nvPr>
        </p:nvSpPr>
        <p:spPr/>
        <p:txBody>
          <a:bodyPr anchor="ctr"/>
          <a:lstStyle/>
          <a:p>
            <a:pPr algn="ctr"/>
            <a:r>
              <a:rPr lang="es-PE" sz="2800" b="1" dirty="0" smtClean="0"/>
              <a:t>OBJETIVO</a:t>
            </a:r>
            <a:endParaRPr lang="es-ES" sz="2800" b="1" dirty="0"/>
          </a:p>
        </p:txBody>
      </p:sp>
      <p:sp>
        <p:nvSpPr>
          <p:cNvPr id="4" name="3 Marcador de contenido"/>
          <p:cNvSpPr>
            <a:spLocks noGrp="1"/>
          </p:cNvSpPr>
          <p:nvPr>
            <p:ph idx="1"/>
          </p:nvPr>
        </p:nvSpPr>
        <p:spPr>
          <a:xfrm>
            <a:off x="457200" y="1600200"/>
            <a:ext cx="7571184" cy="4525963"/>
          </a:xfrm>
        </p:spPr>
        <p:txBody>
          <a:bodyPr anchor="ctr">
            <a:normAutofit/>
          </a:bodyPr>
          <a:lstStyle/>
          <a:p>
            <a:pPr algn="just">
              <a:buNone/>
            </a:pPr>
            <a:r>
              <a:rPr lang="es-PE" dirty="0" smtClean="0"/>
              <a:t>	</a:t>
            </a:r>
            <a:r>
              <a:rPr lang="es-PE" sz="2800" b="1" dirty="0" smtClean="0"/>
              <a:t>ESTA PRESENTACION TIENE COMO OBJETIVO PRESENTAR INFORMACION SOBRE LA PLANIFICACION DE LA NAVEGACION BASADA EN LA PERFORMANCE (PBN) A NIVEL MUNDIAL  Y REGIONAL Y LOS AVANCES DE SU  IMPLANTACION   EN LA REGION SAM</a:t>
            </a:r>
            <a:endParaRPr lang="es-ES" sz="2800" b="1"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PLANIFICACION A NIVEL GLOBAL DE LA PBN</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p:txBody>
          <a:bodyPr/>
          <a:lstStyle/>
          <a:p>
            <a:pPr>
              <a:buNone/>
            </a:pPr>
            <a:r>
              <a:rPr lang="es-PE" dirty="0" smtClean="0"/>
              <a:t>	</a:t>
            </a:r>
            <a:endParaRPr lang="es-ES" dirty="0"/>
          </a:p>
        </p:txBody>
      </p:sp>
      <p:pic>
        <p:nvPicPr>
          <p:cNvPr id="6" name="Picture 3" descr="scan"/>
          <p:cNvPicPr>
            <a:picLocks noChangeAspect="1" noChangeArrowheads="1"/>
          </p:cNvPicPr>
          <p:nvPr/>
        </p:nvPicPr>
        <p:blipFill>
          <a:blip r:embed="rId2" cstate="print"/>
          <a:srcRect/>
          <a:stretch>
            <a:fillRect/>
          </a:stretch>
        </p:blipFill>
        <p:spPr bwMode="auto">
          <a:xfrm>
            <a:off x="6463364" y="1447800"/>
            <a:ext cx="1994836" cy="2362200"/>
          </a:xfrm>
          <a:prstGeom prst="rect">
            <a:avLst/>
          </a:prstGeom>
          <a:noFill/>
          <a:ln w="9525">
            <a:solidFill>
              <a:schemeClr val="tx1"/>
            </a:solidFill>
            <a:miter lim="800000"/>
            <a:headEnd/>
            <a:tailEnd/>
          </a:ln>
        </p:spPr>
      </p:pic>
      <p:sp>
        <p:nvSpPr>
          <p:cNvPr id="7" name="6 CuadroTexto"/>
          <p:cNvSpPr txBox="1"/>
          <p:nvPr/>
        </p:nvSpPr>
        <p:spPr>
          <a:xfrm>
            <a:off x="228600" y="1371600"/>
            <a:ext cx="5855568" cy="4801314"/>
          </a:xfrm>
          <a:prstGeom prst="rect">
            <a:avLst/>
          </a:prstGeom>
          <a:noFill/>
        </p:spPr>
        <p:txBody>
          <a:bodyPr wrap="square" rtlCol="0">
            <a:spAutoFit/>
          </a:bodyPr>
          <a:lstStyle/>
          <a:p>
            <a:pPr algn="just"/>
            <a:r>
              <a:rPr lang="es-PE" dirty="0" smtClean="0"/>
              <a:t>EL PLAN MUNDIAL DE NAVEGACION AEREA    (DOCUMENTO 9750) REPRESENTA  UN DOCUMENTO ESTRATEGICO QUE DESCRIBE LA METODOLOGIA  PARA LA ARMONIZACION  DE LA NAVEGACION AEREA</a:t>
            </a:r>
            <a:r>
              <a:rPr lang="es-PE" dirty="0"/>
              <a:t>  </a:t>
            </a:r>
            <a:r>
              <a:rPr lang="es-PE" dirty="0" smtClean="0"/>
              <a:t>A CORTO Y MEDIANO PLAZO. </a:t>
            </a:r>
          </a:p>
          <a:p>
            <a:pPr algn="just"/>
            <a:endParaRPr lang="es-PE" dirty="0" smtClean="0"/>
          </a:p>
          <a:p>
            <a:pPr algn="just"/>
            <a:r>
              <a:rPr lang="es-PE" dirty="0" smtClean="0"/>
              <a:t>LA ARMONIZACION FINAL DE LA NAVEGACION AEREA ES ALCANZAR LA VISION DEL CONCEPTO OPERACIONAL  DE GESTION DEL TRANSITO AEREO  (DOCUMENTO 9854)</a:t>
            </a:r>
          </a:p>
          <a:p>
            <a:pPr algn="just"/>
            <a:endParaRPr lang="es-PE" dirty="0" smtClean="0"/>
          </a:p>
          <a:p>
            <a:pPr algn="just"/>
            <a:r>
              <a:rPr lang="es-PE" dirty="0" smtClean="0"/>
              <a:t>LA METODOLOGIA PARA ALCANZAR LA ARMONIZACION DE LA NAVEGACION AEREA ES A TRAVES DE LA IMPLANTACION  DE INICIATIVAS DEL PLAN MUNDIAL (IPM o GPI)</a:t>
            </a:r>
          </a:p>
          <a:p>
            <a:pPr algn="just"/>
            <a:endParaRPr lang="es-PE" dirty="0" smtClean="0"/>
          </a:p>
          <a:p>
            <a:pPr algn="just"/>
            <a:r>
              <a:rPr lang="es-PE" dirty="0" smtClean="0"/>
              <a:t>EL PLAN MUNDIAL CONTIENE 23 INICIATIVAS Y LA INICIATIVAS RELACIONADA CON LA  PBN ES LA INICIATIVA  IPM 5  (RNAV Y RNP  NAVEGACION BASADA EN LA PERFORMANCE )</a:t>
            </a:r>
            <a:endParaRPr lang="es-ES" dirty="0"/>
          </a:p>
        </p:txBody>
      </p:sp>
      <p:pic>
        <p:nvPicPr>
          <p:cNvPr id="8" name="Picture 7"/>
          <p:cNvPicPr/>
          <p:nvPr/>
        </p:nvPicPr>
        <p:blipFill>
          <a:blip r:embed="rId3" cstate="print"/>
          <a:srcRect/>
          <a:stretch>
            <a:fillRect/>
          </a:stretch>
        </p:blipFill>
        <p:spPr bwMode="auto">
          <a:xfrm>
            <a:off x="6477000" y="4038600"/>
            <a:ext cx="1981200" cy="2362200"/>
          </a:xfrm>
          <a:prstGeom prst="rect">
            <a:avLst/>
          </a:prstGeom>
          <a:noFill/>
          <a:ln w="9525">
            <a:noFill/>
            <a:miter lim="800000"/>
            <a:headEnd/>
            <a:tailEnd/>
          </a:ln>
        </p:spPr>
      </p:pic>
      <p:sp>
        <p:nvSpPr>
          <p:cNvPr id="9"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PLANIFICACION A NIVEL GLOBAL DE LA PBN</a:t>
            </a:r>
            <a:endParaRPr lang="es-ES" sz="2800" dirty="0"/>
          </a:p>
        </p:txBody>
      </p:sp>
      <p:sp>
        <p:nvSpPr>
          <p:cNvPr id="4" name="3 Marcador de contenido"/>
          <p:cNvSpPr>
            <a:spLocks noGrp="1"/>
          </p:cNvSpPr>
          <p:nvPr>
            <p:ph idx="1"/>
          </p:nvPr>
        </p:nvSpPr>
        <p:spPr>
          <a:xfrm>
            <a:off x="228600" y="1143000"/>
            <a:ext cx="8763000" cy="5257800"/>
          </a:xfrm>
        </p:spPr>
        <p:txBody>
          <a:bodyPr>
            <a:normAutofit fontScale="25000" lnSpcReduction="20000"/>
          </a:bodyPr>
          <a:lstStyle/>
          <a:p>
            <a:pPr marL="0" indent="0" algn="just">
              <a:buNone/>
            </a:pPr>
            <a:endParaRPr lang="es-ES" sz="3700" dirty="0" smtClean="0"/>
          </a:p>
          <a:p>
            <a:pPr marL="0" indent="0" algn="just">
              <a:buNone/>
            </a:pPr>
            <a:r>
              <a:rPr lang="es-PE" sz="7200" b="1" dirty="0" smtClean="0"/>
              <a:t>IPM  5	RNAV  Y RNP   NAVEGACION BASADA EN LA PERFORMANCE </a:t>
            </a:r>
            <a:endParaRPr lang="es-ES" sz="7200" b="1" dirty="0" smtClean="0"/>
          </a:p>
          <a:p>
            <a:pPr marL="0" indent="0" algn="just">
              <a:buNone/>
            </a:pPr>
            <a:endParaRPr lang="es-ES" sz="6400" dirty="0" smtClean="0"/>
          </a:p>
          <a:p>
            <a:pPr>
              <a:buNone/>
            </a:pPr>
            <a:r>
              <a:rPr lang="es-MX" sz="6400" b="1" dirty="0" smtClean="0">
                <a:effectLst>
                  <a:outerShdw blurRad="38100" dist="38100" dir="2700000" algn="tl">
                    <a:srgbClr val="000000">
                      <a:alpha val="43137"/>
                    </a:srgbClr>
                  </a:outerShdw>
                </a:effectLst>
              </a:rPr>
              <a:t>ALCANCE</a:t>
            </a:r>
          </a:p>
          <a:p>
            <a:pPr>
              <a:buNone/>
            </a:pPr>
            <a:endParaRPr lang="es-MX" sz="6400" b="1" dirty="0" smtClean="0"/>
          </a:p>
          <a:p>
            <a:pPr marL="0" indent="0">
              <a:buNone/>
            </a:pPr>
            <a:r>
              <a:rPr lang="es-MX" sz="5600" dirty="0" smtClean="0"/>
              <a:t>INCORPORACION DE CAPACIDADES AVANZADAS DE NAVEGACION DE AERONAVES EN LA INFRAESTRUCTURA DEL  SISTEMA DE NAVEGACION AEREA</a:t>
            </a:r>
            <a:r>
              <a:rPr lang="es-MX" sz="6400" dirty="0" smtClean="0"/>
              <a:t>.</a:t>
            </a:r>
          </a:p>
          <a:p>
            <a:pPr>
              <a:buNone/>
            </a:pPr>
            <a:endParaRPr lang="es-ES" sz="3700" dirty="0" smtClean="0"/>
          </a:p>
          <a:p>
            <a:pPr marL="0" indent="0" algn="just">
              <a:buNone/>
            </a:pPr>
            <a:r>
              <a:rPr lang="es-PE" sz="6400" b="1" dirty="0" smtClean="0">
                <a:effectLst>
                  <a:outerShdw blurRad="38100" dist="38100" dir="2700000" algn="tl">
                    <a:srgbClr val="000000">
                      <a:alpha val="43137"/>
                    </a:srgbClr>
                  </a:outerShdw>
                </a:effectLst>
              </a:rPr>
              <a:t>ESTRATEGIA </a:t>
            </a:r>
          </a:p>
          <a:p>
            <a:pPr marL="0" indent="0" algn="just">
              <a:buNone/>
            </a:pPr>
            <a:endParaRPr lang="es-ES" sz="4900" dirty="0" smtClean="0"/>
          </a:p>
          <a:p>
            <a:pPr marL="0" indent="0" algn="just">
              <a:buNone/>
            </a:pPr>
            <a:r>
              <a:rPr lang="es-ES" sz="5600" dirty="0" smtClean="0"/>
              <a:t>LA APLICACION  DEL CONCEPTO DE LA NAVEGACION BASADA EN LA PERFORMANCE   SE TRADUCIRA EN UNA  MAYOR  CAPACIDAD  Y EFICIENCIA MEDIANTE  REDUCCIONES MINIMAS DE SEPARACI0N, QUE BENEFICIARAN A LOS EXPLOTADORES DE  AERONAVES QUE EQUIPAN  SUS AERONAVES PARA CUMPLIR CON LOS REQUISITOS DE PERFORMANCE. </a:t>
            </a:r>
          </a:p>
          <a:p>
            <a:pPr marL="0" indent="0" algn="just">
              <a:buNone/>
              <a:tabLst>
                <a:tab pos="182563" algn="l"/>
              </a:tabLst>
            </a:pPr>
            <a:endParaRPr lang="es-ES" sz="5600" dirty="0" smtClean="0"/>
          </a:p>
          <a:p>
            <a:pPr marL="0" indent="0" algn="just">
              <a:buNone/>
              <a:tabLst>
                <a:tab pos="182563" algn="l"/>
              </a:tabLst>
            </a:pPr>
            <a:r>
              <a:rPr lang="es-ES" sz="5600" dirty="0" smtClean="0"/>
              <a:t>LA NAVEGACION BASADA EN LA PERFORMANCE MEJORARA ADEMAS LA SEGURIDAD OPERACIONAL, PARTICULARMENTE EN LA APROXIMACION, MEDIANTE UNA REDUCCION DEL IMPACTO CONTRA EL SUELO SIN PERDIDA DE CONTROL.</a:t>
            </a:r>
          </a:p>
          <a:p>
            <a:pPr algn="just">
              <a:buNone/>
            </a:pPr>
            <a:endParaRPr lang="es-ES" sz="5600" dirty="0" smtClean="0"/>
          </a:p>
          <a:p>
            <a:pPr marL="0" indent="0" algn="just">
              <a:buNone/>
            </a:pPr>
            <a:r>
              <a:rPr lang="es-ES" sz="5600" dirty="0" smtClean="0"/>
              <a:t>DESARROLLAR RUTAS Y TRAYECTORIAS DE AERONAVES MAS EFICIENTES QUE NO ESTEN LIGADAS DIRECTAMENTE A AYUDAS TERRESTRES PARA LA NAVEGACION AÉREA. PARA EXPLOTAR CAPACIDAD  DE NAVEGACION RNAV RNP DE LAS AERONAVES </a:t>
            </a:r>
          </a:p>
          <a:p>
            <a:pPr marL="0" indent="0" algn="just">
              <a:buNone/>
            </a:pPr>
            <a:endParaRPr lang="es-ES" sz="5600" dirty="0" smtClean="0"/>
          </a:p>
          <a:p>
            <a:pPr marL="0" indent="0" algn="just">
              <a:buNone/>
            </a:pPr>
            <a:r>
              <a:rPr lang="es-ES" sz="5600" dirty="0" smtClean="0"/>
              <a:t>EN LA DESIGNACION DE LAS OPERACIONES DEBE ESTABLECERSE UNA CLARA DISTINCION ENTRE LAS OPERACIONES DE AERONAVE QUE REQUIEREN CONTAR CON UN SISTEMA AUTONOMO DE CONTROL Y ALERTA DE LA PERFORMANCE A BORDO DE LA AERONAVE Y LAS QUE NO LO REQUIEREN.</a:t>
            </a:r>
          </a:p>
          <a:p>
            <a:pPr algn="just">
              <a:buNone/>
            </a:pPr>
            <a:endParaRPr lang="es-ES" sz="5600"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PLANIFICACION A NIVEL GLOBAL DE LA PBN</a:t>
            </a:r>
            <a:endParaRPr lang="es-ES" sz="2800" dirty="0"/>
          </a:p>
        </p:txBody>
      </p:sp>
      <p:sp>
        <p:nvSpPr>
          <p:cNvPr id="4" name="3 Marcador de contenido"/>
          <p:cNvSpPr>
            <a:spLocks noGrp="1"/>
          </p:cNvSpPr>
          <p:nvPr>
            <p:ph idx="1"/>
          </p:nvPr>
        </p:nvSpPr>
        <p:spPr>
          <a:xfrm>
            <a:off x="323528" y="2057400"/>
            <a:ext cx="6264696" cy="4221163"/>
          </a:xfrm>
        </p:spPr>
        <p:txBody>
          <a:bodyPr>
            <a:normAutofit fontScale="92500"/>
          </a:bodyPr>
          <a:lstStyle/>
          <a:p>
            <a:pPr algn="just">
              <a:buNone/>
            </a:pPr>
            <a:r>
              <a:rPr lang="es-ES" sz="1600" dirty="0" smtClean="0"/>
              <a:t>	</a:t>
            </a:r>
            <a:r>
              <a:rPr lang="es-ES" sz="1600" b="1" dirty="0" smtClean="0">
                <a:effectLst>
                  <a:outerShdw blurRad="38100" dist="38100" dir="2700000" algn="tl">
                    <a:srgbClr val="000000">
                      <a:alpha val="43137"/>
                    </a:srgbClr>
                  </a:outerShdw>
                </a:effectLst>
              </a:rPr>
              <a:t>ESTRATEGIA </a:t>
            </a:r>
          </a:p>
          <a:p>
            <a:pPr algn="just">
              <a:buNone/>
            </a:pPr>
            <a:endParaRPr lang="es-ES" sz="1600" b="1" dirty="0" smtClean="0">
              <a:effectLst>
                <a:outerShdw blurRad="38100" dist="38100" dir="2700000" algn="tl">
                  <a:srgbClr val="000000">
                    <a:alpha val="43137"/>
                  </a:srgbClr>
                </a:outerShdw>
              </a:effectLst>
            </a:endParaRPr>
          </a:p>
          <a:p>
            <a:pPr algn="just">
              <a:buNone/>
            </a:pPr>
            <a:r>
              <a:rPr lang="es-ES" sz="1600" dirty="0" smtClean="0"/>
              <a:t>	DE ACUERDO CON EL CONCEPTO DE NAVEGACION BASADA EN LA PERFORMANCE, SE CONSIDERAN TODAS LAS FASES DE VUELO, EN RUTA (OCEANICA/REMOTA Y CONTINENTAL), TERMINAL Y DE APROXIMACION.</a:t>
            </a:r>
          </a:p>
          <a:p>
            <a:pPr>
              <a:buNone/>
            </a:pPr>
            <a:endParaRPr lang="es-ES" sz="1600" dirty="0" smtClean="0"/>
          </a:p>
          <a:p>
            <a:pPr marL="365125" indent="-365125">
              <a:buNone/>
            </a:pPr>
            <a:r>
              <a:rPr lang="es-ES" sz="1600" dirty="0" smtClean="0"/>
              <a:t>         EL CONCEPTO, ASÍ COMO SUS  PROCESOS DE IMPLANTACION Y APLICACIONES A LA NAVEGACIÓN, Y    LOS REQUISITOS DE APROBACIÓN OPERACIONAL Y PARA CALIFICAR A  AS AERONAVES SE DESCRIBEN EN EL MANUAL SOBRE NAVEGACIÓN BASADA EN LA PERFORMANCE</a:t>
            </a:r>
            <a:r>
              <a:rPr lang="en-US" sz="1600" dirty="0" smtClean="0"/>
              <a:t> </a:t>
            </a:r>
            <a:r>
              <a:rPr lang="en-US" sz="1600" b="1" dirty="0" smtClean="0"/>
              <a:t>DOC 9613</a:t>
            </a:r>
          </a:p>
          <a:p>
            <a:pPr marL="365125" indent="-365125">
              <a:buNone/>
            </a:pPr>
            <a:endParaRPr lang="en-US" sz="1600" b="1" dirty="0" smtClean="0"/>
          </a:p>
          <a:p>
            <a:pPr marL="365125" indent="-365125">
              <a:buNone/>
            </a:pPr>
            <a:r>
              <a:rPr lang="en-US" sz="1600" b="1" dirty="0" smtClean="0"/>
              <a:t>	COMPONENTES  CONEXOS  DEL CONCEPTO OPERACIONAL ATM     </a:t>
            </a:r>
          </a:p>
          <a:p>
            <a:pPr marL="365125" indent="-365125">
              <a:buNone/>
            </a:pPr>
            <a:r>
              <a:rPr lang="en-US" sz="1600" b="1" dirty="0" smtClean="0"/>
              <a:t>        </a:t>
            </a:r>
          </a:p>
          <a:p>
            <a:pPr marL="365125" indent="-365125">
              <a:buNone/>
            </a:pPr>
            <a:r>
              <a:rPr lang="en-US" sz="1600" b="1" dirty="0" smtClean="0"/>
              <a:t>	</a:t>
            </a:r>
            <a:r>
              <a:rPr lang="en-US" sz="1600" dirty="0" smtClean="0"/>
              <a:t>AOM, AO, TS ,CM Y AUO</a:t>
            </a:r>
          </a:p>
          <a:p>
            <a:pPr marL="365125" indent="-365125">
              <a:buNone/>
            </a:pPr>
            <a:endParaRPr lang="en-US" sz="1600" b="1" dirty="0" smtClean="0"/>
          </a:p>
          <a:p>
            <a:pPr marL="365125" indent="-365125">
              <a:buNone/>
            </a:pPr>
            <a:r>
              <a:rPr lang="en-US" sz="1600" b="1" dirty="0" smtClean="0"/>
              <a:t>	</a:t>
            </a:r>
            <a:endParaRPr lang="es-ES" sz="1600" b="1" dirty="0"/>
          </a:p>
        </p:txBody>
      </p:sp>
      <p:sp>
        <p:nvSpPr>
          <p:cNvPr id="6" name="5 Rectángulo"/>
          <p:cNvSpPr/>
          <p:nvPr/>
        </p:nvSpPr>
        <p:spPr>
          <a:xfrm>
            <a:off x="251520" y="1295401"/>
            <a:ext cx="7673280" cy="369332"/>
          </a:xfrm>
          <a:prstGeom prst="rect">
            <a:avLst/>
          </a:prstGeom>
        </p:spPr>
        <p:txBody>
          <a:bodyPr wrap="square">
            <a:spAutoFit/>
          </a:bodyPr>
          <a:lstStyle/>
          <a:p>
            <a:pPr algn="just"/>
            <a:r>
              <a:rPr lang="es-PE" b="1" dirty="0" smtClean="0"/>
              <a:t>        IPM  5   RNAV  Y RNP   NAVEGACION BASADA EN LA PERFORMANCE </a:t>
            </a:r>
            <a:endParaRPr lang="es-ES" b="1" dirty="0" smtClean="0"/>
          </a:p>
        </p:txBody>
      </p:sp>
      <p:pic>
        <p:nvPicPr>
          <p:cNvPr id="7" name="Picture 6"/>
          <p:cNvPicPr/>
          <p:nvPr/>
        </p:nvPicPr>
        <p:blipFill>
          <a:blip r:embed="rId3" cstate="print"/>
          <a:srcRect/>
          <a:stretch>
            <a:fillRect/>
          </a:stretch>
        </p:blipFill>
        <p:spPr bwMode="auto">
          <a:xfrm>
            <a:off x="6804248" y="3573016"/>
            <a:ext cx="1828800" cy="2155657"/>
          </a:xfrm>
          <a:prstGeom prst="rect">
            <a:avLst/>
          </a:prstGeom>
          <a:noFill/>
          <a:ln w="9525">
            <a:noFill/>
            <a:miter lim="800000"/>
            <a:headEnd/>
            <a:tailEnd/>
          </a:ln>
        </p:spPr>
      </p:pic>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7</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PLANIFICACION A NIVEL GLOBAL DE LA PBN</a:t>
            </a:r>
            <a:endParaRPr lang="es-PE" sz="2800" dirty="0"/>
          </a:p>
        </p:txBody>
      </p:sp>
      <p:sp>
        <p:nvSpPr>
          <p:cNvPr id="4" name="Content Placeholder 3"/>
          <p:cNvSpPr>
            <a:spLocks noGrp="1"/>
          </p:cNvSpPr>
          <p:nvPr>
            <p:ph idx="1"/>
          </p:nvPr>
        </p:nvSpPr>
        <p:spPr>
          <a:xfrm>
            <a:off x="228600" y="990600"/>
            <a:ext cx="8591872" cy="5410200"/>
          </a:xfrm>
        </p:spPr>
        <p:txBody>
          <a:bodyPr>
            <a:normAutofit fontScale="25000" lnSpcReduction="20000"/>
          </a:bodyPr>
          <a:lstStyle/>
          <a:p>
            <a:pPr>
              <a:buNone/>
            </a:pPr>
            <a:endParaRPr lang="es-PE" dirty="0" smtClean="0"/>
          </a:p>
          <a:p>
            <a:pPr>
              <a:buNone/>
            </a:pPr>
            <a:r>
              <a:rPr lang="es-PE" sz="6400" b="1" dirty="0" smtClean="0"/>
              <a:t>RESOLUCION  A37/11   METAS MUNDIALES DE NAVEGACION BASADA EN LA PERFORMANCE </a:t>
            </a:r>
          </a:p>
          <a:p>
            <a:pPr>
              <a:buNone/>
            </a:pPr>
            <a:endParaRPr lang="es-PE" b="1" dirty="0" smtClean="0">
              <a:effectLst>
                <a:outerShdw blurRad="38100" dist="38100" dir="2700000" algn="tl">
                  <a:srgbClr val="000000">
                    <a:alpha val="43137"/>
                  </a:srgbClr>
                </a:outerShdw>
              </a:effectLst>
            </a:endParaRPr>
          </a:p>
          <a:p>
            <a:pPr algn="just">
              <a:buNone/>
            </a:pPr>
            <a:r>
              <a:rPr lang="es-PE" sz="5600" dirty="0" smtClean="0"/>
              <a:t>1	I</a:t>
            </a:r>
            <a:r>
              <a:rPr lang="es-PE" sz="5600" i="1" dirty="0" smtClean="0"/>
              <a:t>NSTA: </a:t>
            </a:r>
            <a:r>
              <a:rPr lang="es-PE" sz="5600" dirty="0" smtClean="0"/>
              <a:t>A TODOS LOS ESTADOS A IMPLANTAR RUTAS DE SERVICIOS DE TRANSITO AEREO (ATS) Y PROCEDIMIENTOS DE APROXIMACION CON RNAV Y RNP DE CONFORMIDAD CON EL CONCEPTO PBN DE LA OACI DEFINIDO EN EL </a:t>
            </a:r>
            <a:r>
              <a:rPr lang="es-PE" sz="5600" i="1" dirty="0" smtClean="0"/>
              <a:t>MANUAL SOBRE LA NAVEGACION BASADA EN LA PERFORMANCE </a:t>
            </a:r>
            <a:r>
              <a:rPr lang="es-PE" sz="5600" dirty="0" smtClean="0"/>
              <a:t>(DOC 9613);</a:t>
            </a:r>
          </a:p>
          <a:p>
            <a:pPr>
              <a:buNone/>
            </a:pPr>
            <a:endParaRPr lang="es-PE" sz="5600" dirty="0" smtClean="0"/>
          </a:p>
          <a:p>
            <a:pPr algn="just">
              <a:buNone/>
            </a:pPr>
            <a:r>
              <a:rPr lang="es-PE" sz="5600" dirty="0" smtClean="0"/>
              <a:t>2	RESUELVE  QUE : LOS ESTADOS COMPLETEN UN PLAN DE IMPLANTACION DE LA PBN CON CARACTER URGENTE A FIN DE LOGRAR LO SIGUIENTE:</a:t>
            </a:r>
          </a:p>
          <a:p>
            <a:pPr>
              <a:buNone/>
            </a:pPr>
            <a:r>
              <a:rPr lang="es-PE" sz="5600" dirty="0" smtClean="0"/>
              <a:t> </a:t>
            </a:r>
          </a:p>
          <a:p>
            <a:pPr indent="19050" algn="just">
              <a:buNone/>
            </a:pPr>
            <a:r>
              <a:rPr lang="es-PE" sz="5600" dirty="0" smtClean="0"/>
              <a:t>1) IMPLANTACION DE OPERACIONES RNAV Y RNP (DONDE SE REQUIERA) PARA AREAS EN RUTA Y TERMINALES DE ACUERDO CON LOS PLAZOS Y LOS HITOS INTERMEDIOS ESTABLECIDOS</a:t>
            </a:r>
          </a:p>
          <a:p>
            <a:pPr>
              <a:buNone/>
            </a:pPr>
            <a:r>
              <a:rPr lang="es-PE" sz="5600" dirty="0" smtClean="0"/>
              <a:t> </a:t>
            </a:r>
          </a:p>
          <a:p>
            <a:pPr indent="19050" algn="just">
              <a:buNone/>
            </a:pPr>
            <a:r>
              <a:rPr lang="es-PE" sz="5600" dirty="0" smtClean="0"/>
              <a:t>2) IMPLANTACION PARA 2016 DE PROCEDIMIENTOS DE APROXIMACION CON GUIA VERTICAL (APV) (BARO VNAV Y/O GNSS AUMENTADO), INCLUIDOS LOS MINIMOS PARA LNAV UNICAMENTE, PARA TODOS LOS EXTREMOS DE PISTAS DE VUELO POR INSTRUMENTOS, YA SEA COMO APROXIMACION PRINCIPAL O COMO APOYO PARA APROXIMACIONES DE PRECISION, CON LOS HITOS INTERMEDIOS SIGUIENTES: 30% PARA 2010 Y 70% PARA 2014</a:t>
            </a:r>
          </a:p>
          <a:p>
            <a:pPr>
              <a:buNone/>
            </a:pPr>
            <a:r>
              <a:rPr lang="es-PE" sz="5600" dirty="0" smtClean="0"/>
              <a:t> </a:t>
            </a:r>
          </a:p>
          <a:p>
            <a:pPr indent="19050" algn="just">
              <a:buNone/>
            </a:pPr>
            <a:r>
              <a:rPr lang="es-PE" sz="5600" dirty="0" smtClean="0"/>
              <a:t>3) IMPLANTACION DE PROCEDIMIENTOS DIRECTOS LNAV UNICAMENTE, COMO EXCEPCION DE 2), PARA LAS PISTAS DE VUELO POR INSTRUMENTOS EN AERODROMOS EN DONDE NO HAY INSTALACIONES DE ALTIMETRO LOCAL DISPONIBLES Y DONDE NO HAY AERONAVES ADECUADAMENTE EQUIPADAS PARA OPERACIONES APV CON UNA MASA MAXIMA CERTIFICADA DE DESPEGUE DE 5 700 KG O MAS</a:t>
            </a:r>
          </a:p>
          <a:p>
            <a:pPr indent="19050">
              <a:buNone/>
            </a:pPr>
            <a:endParaRPr lang="es-PE" sz="5600" dirty="0" smtClean="0"/>
          </a:p>
          <a:p>
            <a:pPr marL="361950" indent="-361950" algn="just">
              <a:buNone/>
            </a:pPr>
            <a:r>
              <a:rPr lang="es-PE" sz="5600" dirty="0" smtClean="0"/>
              <a:t>3   	LA OACI ELABORE UN PLAN DE ACCION COORDINADO PARA ASISTIR A LOS ESTADOS EN LA IMPLANTACION DE LA PBN      Y ASEGURAR LA PREPARACION Y/O EL MANTENIMIENTO DE SARPS, PROCEDIMIENTOS PARA LOS SERVICIOS DE NAVEGACION (PANS) Y TEXTOS DE ORIENTACION ARMONIZADOS A ESCALA MUNDIAL, INCLUIDA UNA METODOLOGIA MUNDIAL ARMONIZADA PARA LA EVALUACION DE LA SEGURIDAD OPERACIONAL, PARA QUE SE MANTENGAN A LA PAR DE LAS DEMANDAS OPERACIONALES</a:t>
            </a:r>
          </a:p>
          <a:p>
            <a:pPr>
              <a:buNone/>
            </a:pPr>
            <a:endParaRPr lang="es-PE"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8</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PLANIFICACION A NIVEL GLOBAL DE LA PBN</a:t>
            </a:r>
            <a:endParaRPr lang="es-PE" sz="2800" dirty="0"/>
          </a:p>
        </p:txBody>
      </p:sp>
      <p:sp>
        <p:nvSpPr>
          <p:cNvPr id="4" name="Content Placeholder 3"/>
          <p:cNvSpPr>
            <a:spLocks noGrp="1"/>
          </p:cNvSpPr>
          <p:nvPr>
            <p:ph idx="1"/>
          </p:nvPr>
        </p:nvSpPr>
        <p:spPr/>
        <p:txBody>
          <a:bodyPr>
            <a:normAutofit fontScale="55000" lnSpcReduction="20000"/>
          </a:bodyPr>
          <a:lstStyle/>
          <a:p>
            <a:pPr algn="just">
              <a:buNone/>
            </a:pPr>
            <a:r>
              <a:rPr lang="es-PE" dirty="0" smtClean="0"/>
              <a:t>4.	</a:t>
            </a:r>
            <a:r>
              <a:rPr lang="es-PE" i="1" dirty="0" smtClean="0"/>
              <a:t>INSTA </a:t>
            </a:r>
            <a:r>
              <a:rPr lang="es-PE" dirty="0" smtClean="0"/>
              <a:t>A LOS ESTADOS A INCLUIR EN SUS PLANES DE IMPLANTACIÓN DE LA PBN PREVISIONES PARA LA IMPLANTACIÓN DE PROCEDIMIENTOS DE APROXIMACIÓN CON GUÍA VERTICAL (APV) PARA TODOS LOS EXTREMOS DE PISTAS PARA AERONAVES CON UNA MASA MÁXIMA CERTIFICADA DE DESPEGUE DE 5 700 KG O MÁS, DE ACUERDO CON LOS PLAZOS E HITOS INTERMEDIOS ESTABLECIDOS;</a:t>
            </a:r>
          </a:p>
          <a:p>
            <a:pPr algn="just">
              <a:buNone/>
            </a:pPr>
            <a:r>
              <a:rPr lang="es-PE" dirty="0" smtClean="0"/>
              <a:t> </a:t>
            </a:r>
          </a:p>
          <a:p>
            <a:pPr algn="just">
              <a:buNone/>
            </a:pPr>
            <a:r>
              <a:rPr lang="es-PE" dirty="0" smtClean="0"/>
              <a:t>5.  </a:t>
            </a:r>
            <a:r>
              <a:rPr lang="es-PE" i="1" dirty="0" smtClean="0"/>
              <a:t>ENCARGA </a:t>
            </a:r>
            <a:r>
              <a:rPr lang="es-PE" dirty="0" smtClean="0"/>
              <a:t>AL CONSEJO QUE PRESENTE UN INFORME SOBRE EL AVANCE EN LA IMPLANTACIÓN DE LA PBN AL SIGUIENTE PERÍODO DE SESIONES ORDINARIO DE LA ASAMBLEA;</a:t>
            </a:r>
          </a:p>
          <a:p>
            <a:pPr algn="just">
              <a:buNone/>
            </a:pPr>
            <a:r>
              <a:rPr lang="es-PE" dirty="0" smtClean="0"/>
              <a:t> </a:t>
            </a:r>
          </a:p>
          <a:p>
            <a:pPr algn="just">
              <a:buNone/>
            </a:pPr>
            <a:r>
              <a:rPr lang="es-PE" dirty="0" smtClean="0"/>
              <a:t>6.  </a:t>
            </a:r>
            <a:r>
              <a:rPr lang="es-PE" i="1" dirty="0" smtClean="0"/>
              <a:t>PIDE </a:t>
            </a:r>
            <a:r>
              <a:rPr lang="es-PE" dirty="0" smtClean="0"/>
              <a:t>QUE LOS GRUPOS REGIONALES DE PLANIFICACIÓN Y EJECUCIÓN (PIRG) INCLUYAN EN SU PROGRAMA DE TRABAJO LA REVISIÓN DEL ESTADO DE IMPLANTACIÓN DE LA PBN POR LOS ESTADOS DE CONFORMIDAD CON LOS PLANES DE IMPLANTACIÓN DEFINIDOS Y QUE RINDAN INFORME ANUALMENTE A LA OACI SOBRE LAS DEFICIENCIAS QUE PUEDAN OBSERVARSE; Y</a:t>
            </a:r>
          </a:p>
          <a:p>
            <a:pPr algn="just">
              <a:buNone/>
            </a:pPr>
            <a:r>
              <a:rPr lang="es-PE" dirty="0" smtClean="0"/>
              <a:t> </a:t>
            </a:r>
          </a:p>
          <a:p>
            <a:pPr algn="just">
              <a:buNone/>
            </a:pPr>
            <a:r>
              <a:rPr lang="es-PE" dirty="0" smtClean="0"/>
              <a:t>7.   </a:t>
            </a:r>
            <a:r>
              <a:rPr lang="es-PE" i="1" dirty="0" smtClean="0"/>
              <a:t>DECLARA </a:t>
            </a:r>
            <a:r>
              <a:rPr lang="es-PE" dirty="0" smtClean="0"/>
              <a:t>QUE ESTA RESOLUCIÓN SUSTITUYE A LA RESOLUCIÓN A36-23.</a:t>
            </a:r>
          </a:p>
          <a:p>
            <a:pPr>
              <a:buNone/>
            </a:pPr>
            <a:endParaRPr lang="es-PE"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9</a:t>
            </a:fld>
            <a:endParaRPr lang="en-US"/>
          </a:p>
        </p:txBody>
      </p:sp>
      <p:sp>
        <p:nvSpPr>
          <p:cNvPr id="3" name="Title 2"/>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PLANIFICACION DEL PBN EN EL GREPECAS </a:t>
            </a:r>
            <a:endParaRPr lang="es-PE" sz="2800" dirty="0"/>
          </a:p>
        </p:txBody>
      </p:sp>
      <p:sp>
        <p:nvSpPr>
          <p:cNvPr id="4" name="Content Placeholder 3"/>
          <p:cNvSpPr>
            <a:spLocks noGrp="1"/>
          </p:cNvSpPr>
          <p:nvPr>
            <p:ph idx="1"/>
          </p:nvPr>
        </p:nvSpPr>
        <p:spPr/>
        <p:txBody>
          <a:bodyPr>
            <a:normAutofit fontScale="92500" lnSpcReduction="20000"/>
          </a:bodyPr>
          <a:lstStyle/>
          <a:p>
            <a:pPr marL="0" indent="0" algn="just">
              <a:buNone/>
            </a:pPr>
            <a:r>
              <a:rPr lang="es-PE" sz="2000" dirty="0" smtClean="0"/>
              <a:t>COMO PRIMERA APROXIMACION  A LA IMPLANTACION  DE LA PBN  EN LAS REGIONES CAR/SAM  GREPECAS 13( </a:t>
            </a:r>
            <a:r>
              <a:rPr lang="es-ES_tradnl" sz="2000" dirty="0" smtClean="0"/>
              <a:t>SANTIAGO, CHILE, 14-18 DE NOVIEMBRE DE 2005)</a:t>
            </a:r>
            <a:r>
              <a:rPr lang="es-PE" sz="2000" dirty="0" smtClean="0"/>
              <a:t> ESTABLECIO  LA CONCLUSION 13/56  MODELO DE PLAN DE ACCION RNAV/RNP CON EL FIN DE QUE LOS ESTADOS DE LA REGION LO UTILIZARAN  A LA HORA DE IMPLANTAR PLANES NACIONALES </a:t>
            </a:r>
          </a:p>
          <a:p>
            <a:pPr marL="0" indent="0" algn="just">
              <a:buNone/>
            </a:pPr>
            <a:endParaRPr lang="es-PE" sz="2000" dirty="0" smtClean="0"/>
          </a:p>
          <a:p>
            <a:pPr marL="0" lvl="3" indent="0" algn="just">
              <a:buNone/>
            </a:pPr>
            <a:r>
              <a:rPr lang="es-PE" dirty="0" smtClean="0"/>
              <a:t>LA NECESIDAD DE OBTENER INFORMACION PARA AVALAR LA IMPLANTACION DE LA RNAV Y RNP EN LAS REGIONES CAR/SAM LA REUNION GREPECAS  13 CONSIDERO CONVENIENTE LA ELABORACION DE UN CUESTIONARIO RNAV Y RNP  FORMULANDO  LA CONCLUSION  13/57  </a:t>
            </a:r>
            <a:r>
              <a:rPr lang="es-PE" i="1" dirty="0" smtClean="0"/>
              <a:t>CUESTIONARIO RNAV/RNP </a:t>
            </a:r>
          </a:p>
          <a:p>
            <a:pPr marL="0" lvl="3" indent="0" algn="just">
              <a:buNone/>
            </a:pPr>
            <a:endParaRPr lang="es-PE" i="1" dirty="0" smtClean="0"/>
          </a:p>
          <a:p>
            <a:pPr marL="0" lvl="3" indent="0" algn="just">
              <a:buNone/>
            </a:pPr>
            <a:r>
              <a:rPr lang="es-PE" dirty="0" smtClean="0"/>
              <a:t>GREPECAS  13 CONSIDERO  QUE LA ESTRATEGIA DE INCLUIR TODO EL ESPACIO AEREO DE LAS REGIONES CAR/SAM EN UN UNICO PLAN DE IMPLANTACION PARA OPERACIONES EN RUTA, TORNARIA LA TAREA DE LA REESTRUCTURACION DEL ESPACIO AEREO PARA EL EMPLEO DE LOS CONCEPTOS RNAV/RNP EN LAS REGIONES CAR/SAM EXTREMAMENTE COMPLEJA POR LO TANTO CONSIDERO QUE CADA REGION CONSIDERARA SU PROPIO  PLAN DE IMPLANTACION</a:t>
            </a:r>
          </a:p>
          <a:p>
            <a:pPr marL="0" lvl="3" indent="0" algn="just">
              <a:buNone/>
            </a:pPr>
            <a:endParaRPr lang="es-PE" i="1" dirty="0" smtClean="0"/>
          </a:p>
          <a:p>
            <a:pPr marL="0" lvl="3" indent="0" algn="just">
              <a:buNone/>
            </a:pPr>
            <a:endParaRPr lang="es-PE" i="1" dirty="0" smtClean="0"/>
          </a:p>
          <a:p>
            <a:pPr marL="0" lvl="3" indent="0" algn="just">
              <a:buNone/>
            </a:pPr>
            <a:endParaRPr lang="es-PE" i="1" dirty="0" smtClean="0"/>
          </a:p>
          <a:p>
            <a:pPr marL="0" lvl="3" indent="0" algn="just">
              <a:buNone/>
            </a:pPr>
            <a:endParaRPr lang="es-PE" i="1" dirty="0" smtClean="0"/>
          </a:p>
          <a:p>
            <a:pPr>
              <a:buNone/>
            </a:pPr>
            <a:endParaRPr lang="es-PE" dirty="0" smtClean="0"/>
          </a:p>
          <a:p>
            <a:pPr marL="0" indent="0">
              <a:buNone/>
            </a:pPr>
            <a:endParaRPr lang="es-PE" sz="2000" dirty="0" smtClean="0"/>
          </a:p>
          <a:p>
            <a:pPr marL="0" indent="0">
              <a:buNone/>
            </a:pPr>
            <a:endParaRPr lang="es-PE" sz="2000" dirty="0" smtClean="0"/>
          </a:p>
          <a:p>
            <a:pPr marL="0" indent="0">
              <a:buNone/>
            </a:pPr>
            <a:endParaRPr lang="es-PE" sz="2000" dirty="0" smtClean="0"/>
          </a:p>
          <a:p>
            <a:pPr marL="0" indent="0">
              <a:buNone/>
            </a:pPr>
            <a:endParaRPr lang="es-PE" sz="2000" dirty="0" smtClean="0"/>
          </a:p>
          <a:p>
            <a:pPr marL="0" indent="0">
              <a:buNone/>
            </a:pPr>
            <a:endParaRPr lang="es-PE" sz="2000" dirty="0" smtClean="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10</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PLANIFICACION DEL PBN EN EL GREPECAS </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500174"/>
            <a:ext cx="8229600" cy="5053026"/>
          </a:xfrm>
        </p:spPr>
        <p:txBody>
          <a:bodyPr>
            <a:normAutofit fontScale="25000" lnSpcReduction="20000"/>
          </a:bodyPr>
          <a:lstStyle/>
          <a:p>
            <a:pPr marL="0" indent="0" algn="just">
              <a:buNone/>
            </a:pPr>
            <a:r>
              <a:rPr lang="es-ES" sz="8000" dirty="0" smtClean="0"/>
              <a:t>GREPECAS/14 (SAN JOSE, COSTA RICA, 16 – 20 DE ABRIL DE 2007)  APROBO UNA ESTRATEGIA DE IMPLANTACION DE LA NAVEGACION BASADA EN LA PERFORMANCE (PBN) EN LAS REGIONES CAR Y SAM A CORTO PLAZO (HASTA 2010) Y MEDIANO PLAZO (2011-2015) QUE SE INCLUYO EN EL DOCUMENTO MAPA DE RUTA PBN CAR/SAM. </a:t>
            </a:r>
          </a:p>
          <a:p>
            <a:pPr marL="0" indent="0">
              <a:buNone/>
            </a:pPr>
            <a:endParaRPr lang="es-ES" sz="8000" dirty="0"/>
          </a:p>
          <a:p>
            <a:pPr marL="0" indent="0" algn="just">
              <a:buNone/>
            </a:pPr>
            <a:r>
              <a:rPr lang="es-ES" sz="8000" dirty="0" smtClean="0"/>
              <a:t>EN VISTA DE LO ANTERIOR, LA REUNION GREPECAS/14 APROBO LA CONCLUSIÓN 14/46 “MAPA DE RUTA PBN CAR/SAM”, DONDE SE INSTA A LOS ESTADOS/TERRITORIOS Y ORGANIZACIONES INTERNACIONALES ADOPTEN Y APLIQUEN EL MAPA DE RUTA PBN PARA LAS REGIONES CAR/SAM.</a:t>
            </a:r>
          </a:p>
          <a:p>
            <a:pPr marL="0" indent="0" algn="just">
              <a:buNone/>
            </a:pPr>
            <a:endParaRPr lang="es-ES" sz="8000" dirty="0" smtClean="0"/>
          </a:p>
          <a:p>
            <a:pPr marL="0" indent="0" algn="just">
              <a:buNone/>
            </a:pPr>
            <a:r>
              <a:rPr lang="es-ES" sz="8000" dirty="0" smtClean="0"/>
              <a:t>GREPECAS/15, DE ACUERDO CON LA RESOLUCION 36/23 DE LA 36ª ASAMBLEA DE LA OACI (REEMPLADA A37/11), APROBO LA </a:t>
            </a:r>
            <a:r>
              <a:rPr lang="es-ES" sz="8000" b="1" dirty="0" smtClean="0"/>
              <a:t>CONCLUSION 15/38</a:t>
            </a:r>
            <a:r>
              <a:rPr lang="es-ES" sz="8000" dirty="0" smtClean="0"/>
              <a:t> QUE INSTA A LOS ESTADOS Y TERRITORIOS CAR/SAM A DESARROLLAR SUS PLANES NACIONALES DE IMPLANTACION PBN </a:t>
            </a:r>
          </a:p>
          <a:p>
            <a:pPr marL="0" indent="0" algn="just">
              <a:buNone/>
            </a:pPr>
            <a:endParaRPr lang="es-ES" sz="7200" dirty="0" smtClean="0"/>
          </a:p>
          <a:p>
            <a:pPr marL="0" indent="0" algn="just">
              <a:buNone/>
            </a:pPr>
            <a:endParaRPr lang="es-ES" sz="7200" dirty="0" smtClean="0"/>
          </a:p>
          <a:p>
            <a:pPr marL="0" indent="0" algn="just">
              <a:buNone/>
            </a:pPr>
            <a:endParaRPr lang="es-ES" sz="7200" dirty="0" smtClean="0"/>
          </a:p>
          <a:p>
            <a:pPr marL="0" indent="0" algn="just">
              <a:buNone/>
            </a:pPr>
            <a:endParaRPr lang="es-ES" sz="7200"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extLst>
      <p:ext uri="{BB962C8B-B14F-4D97-AF65-F5344CB8AC3E}">
        <p14:creationId xmlns:p14="http://schemas.microsoft.com/office/powerpoint/2010/main" val="3736025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11</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PLANIFICACION DEL PBN EN EL GREPECAS </a:t>
            </a:r>
            <a:endParaRPr lang="en-CA" sz="2800" dirty="0"/>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3581417307"/>
              </p:ext>
            </p:extLst>
          </p:nvPr>
        </p:nvGraphicFramePr>
        <p:xfrm>
          <a:off x="539552" y="1752600"/>
          <a:ext cx="8424936" cy="4772744"/>
        </p:xfrm>
        <a:graphic>
          <a:graphicData uri="http://schemas.openxmlformats.org/presentationml/2006/ole">
            <mc:AlternateContent xmlns:mc="http://schemas.openxmlformats.org/markup-compatibility/2006">
              <mc:Choice xmlns:v="urn:schemas-microsoft-com:vml" Requires="v">
                <p:oleObj spid="_x0000_s155661" name="Documento" r:id="rId3" imgW="6227276" imgH="4069867" progId="Word.Document.12">
                  <p:embed/>
                </p:oleObj>
              </mc:Choice>
              <mc:Fallback>
                <p:oleObj name="Documento" r:id="rId3" imgW="6227276" imgH="4069867" progId="Word.Document.12">
                  <p:embed/>
                  <p:pic>
                    <p:nvPicPr>
                      <p:cNvPr id="0" name="Picture 11"/>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752600"/>
                        <a:ext cx="8424936" cy="47727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7"/>
          <p:cNvSpPr/>
          <p:nvPr/>
        </p:nvSpPr>
        <p:spPr>
          <a:xfrm>
            <a:off x="2438401" y="1219200"/>
            <a:ext cx="3505200" cy="369332"/>
          </a:xfrm>
          <a:prstGeom prst="rect">
            <a:avLst/>
          </a:prstGeom>
        </p:spPr>
        <p:txBody>
          <a:bodyPr wrap="square">
            <a:spAutoFit/>
          </a:bodyPr>
          <a:lstStyle/>
          <a:p>
            <a:r>
              <a:rPr lang="es-ES" b="1" dirty="0" smtClean="0">
                <a:effectLst>
                  <a:outerShdw blurRad="38100" dist="38100" dir="2700000" algn="tl">
                    <a:srgbClr val="000000">
                      <a:alpha val="43137"/>
                    </a:srgbClr>
                  </a:outerShdw>
                </a:effectLst>
              </a:rPr>
              <a:t>MAPA DE RUTA PBN CAR/SAM</a:t>
            </a:r>
            <a:endParaRPr lang="es-PE" b="1" dirty="0">
              <a:effectLst>
                <a:outerShdw blurRad="38100" dist="38100" dir="2700000" algn="tl">
                  <a:srgbClr val="000000">
                    <a:alpha val="43137"/>
                  </a:srgbClr>
                </a:outerShdw>
              </a:effectLst>
            </a:endParaRPr>
          </a:p>
        </p:txBody>
      </p:sp>
      <p:sp>
        <p:nvSpPr>
          <p:cNvPr id="7"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extLst>
      <p:ext uri="{BB962C8B-B14F-4D97-AF65-F5344CB8AC3E}">
        <p14:creationId xmlns:p14="http://schemas.microsoft.com/office/powerpoint/2010/main" val="30406008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12</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PLANIFICACION DEL PBN EN EL GREPECAS </a:t>
            </a:r>
            <a:endParaRPr lang="en-CA" sz="2800" dirty="0"/>
          </a:p>
        </p:txBody>
      </p:sp>
      <p:graphicFrame>
        <p:nvGraphicFramePr>
          <p:cNvPr id="7" name="6 Marcador de contenido"/>
          <p:cNvGraphicFramePr>
            <a:graphicFrameLocks noGrp="1" noChangeAspect="1"/>
          </p:cNvGraphicFramePr>
          <p:nvPr>
            <p:ph idx="1"/>
            <p:extLst>
              <p:ext uri="{D42A27DB-BD31-4B8C-83A1-F6EECF244321}">
                <p14:modId xmlns:p14="http://schemas.microsoft.com/office/powerpoint/2010/main" val="4284714796"/>
              </p:ext>
            </p:extLst>
          </p:nvPr>
        </p:nvGraphicFramePr>
        <p:xfrm>
          <a:off x="683568" y="1844824"/>
          <a:ext cx="7704856" cy="4555976"/>
        </p:xfrm>
        <a:graphic>
          <a:graphicData uri="http://schemas.openxmlformats.org/presentationml/2006/ole">
            <mc:AlternateContent xmlns:mc="http://schemas.openxmlformats.org/markup-compatibility/2006">
              <mc:Choice xmlns:v="urn:schemas-microsoft-com:vml" Requires="v">
                <p:oleObj spid="_x0000_s156683" name="Documento" r:id="rId3" imgW="6227276" imgH="5535004" progId="Word.Document.12">
                  <p:embed/>
                </p:oleObj>
              </mc:Choice>
              <mc:Fallback>
                <p:oleObj name="Documento" r:id="rId3" imgW="6227276" imgH="5535004" progId="Word.Document.12">
                  <p:embed/>
                  <p:pic>
                    <p:nvPicPr>
                      <p:cNvPr id="0" name="Picture 9"/>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1844824"/>
                        <a:ext cx="7704856" cy="45559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5"/>
          <p:cNvSpPr/>
          <p:nvPr/>
        </p:nvSpPr>
        <p:spPr>
          <a:xfrm>
            <a:off x="3064920" y="1295400"/>
            <a:ext cx="3716879" cy="369332"/>
          </a:xfrm>
          <a:prstGeom prst="rect">
            <a:avLst/>
          </a:prstGeom>
        </p:spPr>
        <p:txBody>
          <a:bodyPr wrap="square">
            <a:spAutoFit/>
          </a:bodyPr>
          <a:lstStyle/>
          <a:p>
            <a:r>
              <a:rPr lang="es-ES" b="1" dirty="0" smtClean="0">
                <a:effectLst>
                  <a:outerShdw blurRad="38100" dist="38100" dir="2700000" algn="tl">
                    <a:srgbClr val="000000">
                      <a:alpha val="43137"/>
                    </a:srgbClr>
                  </a:outerShdw>
                </a:effectLst>
              </a:rPr>
              <a:t>MAPA DE RUTA PBN CAR/SAM</a:t>
            </a:r>
            <a:endParaRPr lang="es-PE" b="1" dirty="0">
              <a:effectLst>
                <a:outerShdw blurRad="38100" dist="38100" dir="2700000" algn="tl">
                  <a:srgbClr val="000000">
                    <a:alpha val="43137"/>
                  </a:srgbClr>
                </a:outerShdw>
              </a:effectLst>
            </a:endParaRPr>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extLst>
      <p:ext uri="{BB962C8B-B14F-4D97-AF65-F5344CB8AC3E}">
        <p14:creationId xmlns:p14="http://schemas.microsoft.com/office/powerpoint/2010/main" val="16843754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13</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PE" sz="2800" b="1" dirty="0">
              <a:effectLst>
                <a:outerShdw blurRad="38100" dist="38100" dir="2700000" algn="tl">
                  <a:srgbClr val="000000">
                    <a:alpha val="43137"/>
                  </a:srgbClr>
                </a:outerShdw>
              </a:effectLst>
            </a:endParaRPr>
          </a:p>
        </p:txBody>
      </p:sp>
      <p:sp>
        <p:nvSpPr>
          <p:cNvPr id="4" name="Content Placeholder 3"/>
          <p:cNvSpPr>
            <a:spLocks noGrp="1"/>
          </p:cNvSpPr>
          <p:nvPr>
            <p:ph idx="1"/>
          </p:nvPr>
        </p:nvSpPr>
        <p:spPr>
          <a:xfrm>
            <a:off x="457200" y="1285860"/>
            <a:ext cx="8229600" cy="5167476"/>
          </a:xfrm>
        </p:spPr>
        <p:txBody>
          <a:bodyPr>
            <a:normAutofit fontScale="77500" lnSpcReduction="20000"/>
          </a:bodyPr>
          <a:lstStyle/>
          <a:p>
            <a:pPr algn="just">
              <a:buNone/>
            </a:pPr>
            <a:r>
              <a:rPr lang="es-ES" dirty="0" smtClean="0"/>
              <a:t>	</a:t>
            </a:r>
            <a:r>
              <a:rPr lang="es-ES" sz="2600" dirty="0" smtClean="0"/>
              <a:t>PARA DAR SEGUIMIENTO A LA IMPLANTACION  DE LA PBN EN LA REGION SAM SE ESTABLECE EL GRUPO DE IMPLANTACION PBN  SAM PBN IG EN EL PRIMER TALLER/REUNION DE IMPLANTACION  SAM (LIMA PERU 21 AL 25 DE ABRIL DEL 2008)</a:t>
            </a:r>
          </a:p>
          <a:p>
            <a:pPr>
              <a:buNone/>
            </a:pPr>
            <a:endParaRPr lang="es-PE" sz="2600" dirty="0" smtClean="0"/>
          </a:p>
          <a:p>
            <a:pPr algn="just">
              <a:buNone/>
            </a:pPr>
            <a:r>
              <a:rPr lang="es-PE" sz="2600" dirty="0" smtClean="0"/>
              <a:t>	EL  GRUPO  SAM PBN IG CON  LA ASISTENCIA  DEL PROYECTO </a:t>
            </a:r>
            <a:r>
              <a:rPr lang="es-PE" sz="2600" b="1" dirty="0" smtClean="0"/>
              <a:t>RLA/06/901</a:t>
            </a:r>
            <a:r>
              <a:rPr lang="es-PE" sz="2600" dirty="0" smtClean="0"/>
              <a:t>  (</a:t>
            </a:r>
            <a:r>
              <a:rPr lang="es-ES_tradnl" sz="2600" i="1" dirty="0" smtClean="0"/>
              <a:t>ASISTENCIA PARA LA IMPLANTACIÓN DE UN SISTEMA REGIONAL DE ATM CONSIDERANDO EL CONCEPTO OPERACIONAL DE ATM Y EL SOPORTE DE TECNOLOGÍA EN COMUNICACIONES, NAVEGACIÓN Y VIGILANCIA (CNS) CORRESPONDIENTE</a:t>
            </a:r>
            <a:r>
              <a:rPr lang="es-ES_tradnl" sz="2600" dirty="0" smtClean="0"/>
              <a:t>)</a:t>
            </a:r>
            <a:r>
              <a:rPr lang="es-MX" sz="2600" dirty="0" smtClean="0"/>
              <a:t>  Y  EL </a:t>
            </a:r>
            <a:r>
              <a:rPr lang="es-MX" sz="2600" b="1" dirty="0" smtClean="0"/>
              <a:t>PROYECTO 99/901  </a:t>
            </a:r>
            <a:r>
              <a:rPr lang="es-MX" sz="2600" dirty="0" smtClean="0"/>
              <a:t>(SISTEMA REGIONAL  SOBRE LA VIGILANCIA DE LA SEGURIDAD OPERACIONAL) DAN APOYO   A LOS ESTADOS Y ORGANIZACIONES PARTICIPANTES EN LA IMPLANTACIÓN DE LA  PBN. </a:t>
            </a:r>
          </a:p>
          <a:p>
            <a:pPr algn="just">
              <a:buNone/>
            </a:pPr>
            <a:endParaRPr lang="es-MX" sz="2600" dirty="0" smtClean="0"/>
          </a:p>
          <a:p>
            <a:pPr algn="just">
              <a:buNone/>
            </a:pPr>
            <a:r>
              <a:rPr lang="es-MX" sz="2600" dirty="0" smtClean="0"/>
              <a:t>	EL GRUPO CON LA ASISTENCIA DE LOS PROYECTOS ELABORO  DOCUMENTOS  GUIAS PARA APOYAR LA IMPLANTACION DE LA PBN EN RUTA , TMA  Y APROXIMACION , MODELOS DE AIC , CIRCULARES DE ASESORAMIENTO  E IMPARTIO  UN PROGRAMA DE CAPACITACION BASADO EN SEMINARIOS  Y CURSOS</a:t>
            </a:r>
            <a:endParaRPr lang="es-ES" sz="2100" dirty="0" smtClean="0"/>
          </a:p>
          <a:p>
            <a:pPr>
              <a:buNone/>
            </a:pPr>
            <a:endParaRPr lang="es-PE"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457200" y="1142984"/>
            <a:ext cx="8401080" cy="5500726"/>
          </a:xfrm>
        </p:spPr>
        <p:txBody>
          <a:bodyPr>
            <a:normAutofit fontScale="92500" lnSpcReduction="20000"/>
          </a:bodyPr>
          <a:lstStyle/>
          <a:p>
            <a:pPr>
              <a:buNone/>
            </a:pPr>
            <a:r>
              <a:rPr lang="es-PE" sz="2000" b="1" dirty="0" smtClean="0"/>
              <a:t>DOCUMENTOS  Y  ESTUDIOS ELABORADOS </a:t>
            </a:r>
          </a:p>
          <a:p>
            <a:pPr>
              <a:buNone/>
            </a:pPr>
            <a:r>
              <a:rPr lang="es-PE" sz="2000" b="1" dirty="0" smtClean="0"/>
              <a:t>	</a:t>
            </a:r>
            <a:r>
              <a:rPr lang="es-PE" sz="1600" b="1" dirty="0" smtClean="0"/>
              <a:t>PROYECTO DE IMPLANTACION PBN OPERACIONES EN RUTA A CORTO PLAZO REGION SAM (RNAV 5)</a:t>
            </a:r>
          </a:p>
          <a:p>
            <a:pPr>
              <a:buNone/>
            </a:pPr>
            <a:r>
              <a:rPr lang="es-PE" sz="2000" b="1" dirty="0" smtClean="0"/>
              <a:t>	           </a:t>
            </a:r>
            <a:r>
              <a:rPr lang="es-PE" sz="1200" dirty="0" smtClean="0"/>
              <a:t>DESCRIPCION DETALLADA DE LAS ACTIVIDADES </a:t>
            </a:r>
          </a:p>
          <a:p>
            <a:pPr>
              <a:buNone/>
            </a:pPr>
            <a:r>
              <a:rPr lang="es-PE" sz="1200" dirty="0" smtClean="0"/>
              <a:t>		 PLAN DE ACCION DE IMPLANTACION </a:t>
            </a:r>
          </a:p>
          <a:p>
            <a:pPr>
              <a:buNone/>
            </a:pPr>
            <a:r>
              <a:rPr lang="es-PE" sz="1200" b="1" dirty="0" smtClean="0"/>
              <a:t>	                  </a:t>
            </a:r>
            <a:r>
              <a:rPr lang="es-PE" sz="1200" dirty="0" smtClean="0"/>
              <a:t>ANALISIS  DE  TRAFICO  DE  RUTAS ATS  </a:t>
            </a:r>
          </a:p>
          <a:p>
            <a:pPr>
              <a:buNone/>
            </a:pPr>
            <a:r>
              <a:rPr lang="es-PE" sz="1200" b="1" dirty="0" smtClean="0"/>
              <a:t>		</a:t>
            </a:r>
            <a:r>
              <a:rPr lang="es-PE" sz="1200" dirty="0" smtClean="0"/>
              <a:t>STATUS DE LA REGLAMENTACION GNSS</a:t>
            </a:r>
          </a:p>
          <a:p>
            <a:pPr>
              <a:buNone/>
            </a:pPr>
            <a:r>
              <a:rPr lang="es-PE" sz="1200" dirty="0" smtClean="0"/>
              <a:t>		TIPOS DE AERONAVES /LINEAS AREAS</a:t>
            </a:r>
          </a:p>
          <a:p>
            <a:pPr>
              <a:buNone/>
            </a:pPr>
            <a:r>
              <a:rPr lang="es-PE" sz="2000" b="1" dirty="0" smtClean="0"/>
              <a:t>	</a:t>
            </a:r>
            <a:r>
              <a:rPr lang="es-PE" sz="1600" b="1" dirty="0" smtClean="0"/>
              <a:t>PROYECTO DE IMPLANTACION PBN  OPERACIONES EN TMA Y APROXIMACIONES CORTO PLAZO </a:t>
            </a:r>
          </a:p>
          <a:p>
            <a:pPr>
              <a:buNone/>
            </a:pPr>
            <a:r>
              <a:rPr lang="es-PE" sz="1600" b="1" dirty="0" smtClean="0"/>
              <a:t>		</a:t>
            </a:r>
            <a:r>
              <a:rPr lang="es-PE" sz="1600" dirty="0" smtClean="0"/>
              <a:t> </a:t>
            </a:r>
            <a:r>
              <a:rPr lang="es-PE" sz="1200" dirty="0" smtClean="0"/>
              <a:t>DESCRIPCION DETALLADA DE LAS ACTIVIDADES </a:t>
            </a:r>
          </a:p>
          <a:p>
            <a:pPr>
              <a:buNone/>
            </a:pPr>
            <a:r>
              <a:rPr lang="es-PE" sz="1200" dirty="0" smtClean="0"/>
              <a:t>		PLAN DE ACCION DE IMPLANTACION </a:t>
            </a:r>
          </a:p>
          <a:p>
            <a:pPr>
              <a:buNone/>
            </a:pPr>
            <a:r>
              <a:rPr lang="es-PE" sz="1200" b="1" dirty="0" smtClean="0"/>
              <a:t> 	</a:t>
            </a:r>
          </a:p>
          <a:p>
            <a:pPr>
              <a:buNone/>
            </a:pPr>
            <a:r>
              <a:rPr lang="es-PE" sz="1200" b="1" dirty="0" smtClean="0"/>
              <a:t>	</a:t>
            </a:r>
            <a:r>
              <a:rPr lang="es-PE" sz="1600" b="1" dirty="0" smtClean="0"/>
              <a:t>MODELOS  AIC   IMPLANTACION  PBN   </a:t>
            </a:r>
            <a:endParaRPr lang="es-PE" sz="1600" dirty="0" smtClean="0"/>
          </a:p>
          <a:p>
            <a:pPr>
              <a:buNone/>
            </a:pPr>
            <a:endParaRPr lang="es-PE" sz="1600" dirty="0" smtClean="0"/>
          </a:p>
          <a:p>
            <a:pPr>
              <a:buNone/>
            </a:pPr>
            <a:r>
              <a:rPr lang="es-PE" sz="1600" dirty="0" smtClean="0"/>
              <a:t>	</a:t>
            </a:r>
            <a:r>
              <a:rPr lang="es-PE" sz="1600" b="1" dirty="0" smtClean="0"/>
              <a:t>MODELO DE PLAN DE ACCION PARA LA IMPLANTACION NACIONAL DE LA PBN</a:t>
            </a:r>
          </a:p>
          <a:p>
            <a:pPr>
              <a:buNone/>
            </a:pPr>
            <a:endParaRPr lang="es-PE" sz="1600" b="1" dirty="0" smtClean="0"/>
          </a:p>
          <a:p>
            <a:pPr>
              <a:buNone/>
            </a:pPr>
            <a:r>
              <a:rPr lang="es-PE" sz="1600" b="1" dirty="0" smtClean="0"/>
              <a:t>	CIRCULARES DE ASESORAMIENTO PARA LA CERTIFICACION DE AERONAVES  Y OPERACIONES  PARA LA PBN</a:t>
            </a:r>
          </a:p>
          <a:p>
            <a:pPr>
              <a:buNone/>
            </a:pPr>
            <a:r>
              <a:rPr lang="es-PE" sz="1600" b="1" dirty="0" smtClean="0"/>
              <a:t>	</a:t>
            </a:r>
          </a:p>
          <a:p>
            <a:pPr>
              <a:buNone/>
            </a:pPr>
            <a:r>
              <a:rPr lang="es-PE" sz="1600" b="1" dirty="0" smtClean="0"/>
              <a:t>	ESTUDIO DE COBERTURA DME </a:t>
            </a:r>
            <a:r>
              <a:rPr lang="es-PE" sz="1600" b="1" dirty="0" err="1" smtClean="0"/>
              <a:t>DME</a:t>
            </a:r>
            <a:r>
              <a:rPr lang="es-PE" sz="1600" b="1" dirty="0" smtClean="0"/>
              <a:t> </a:t>
            </a:r>
          </a:p>
          <a:p>
            <a:pPr>
              <a:buNone/>
            </a:pPr>
            <a:r>
              <a:rPr lang="es-PE" sz="1600" b="1" dirty="0" smtClean="0"/>
              <a:t>	</a:t>
            </a:r>
          </a:p>
          <a:p>
            <a:pPr>
              <a:buNone/>
            </a:pPr>
            <a:r>
              <a:rPr lang="es-PE" sz="1600" b="1" dirty="0" smtClean="0"/>
              <a:t>	INFORMACION  SOBRE LA DOCUMENTACION </a:t>
            </a:r>
          </a:p>
          <a:p>
            <a:pPr indent="19050">
              <a:buNone/>
            </a:pPr>
            <a:r>
              <a:rPr lang="es-PE" sz="1600" b="1" dirty="0" smtClean="0">
                <a:hlinkClick r:id="rId2"/>
              </a:rPr>
              <a:t>http://www.lima.icao.int/eDocuments/eDoc_Contents.asp?wLanguage=S&amp;wArea=ATM#</a:t>
            </a:r>
            <a:endParaRPr lang="es-PE" sz="1600" b="1" dirty="0" smtClean="0"/>
          </a:p>
          <a:p>
            <a:pPr>
              <a:buNone/>
            </a:pPr>
            <a:endParaRPr lang="es-PE" sz="1600" b="1" dirty="0" smtClean="0"/>
          </a:p>
          <a:p>
            <a:pPr>
              <a:buNone/>
            </a:pPr>
            <a:r>
              <a:rPr lang="es-PE" sz="1600" b="1" dirty="0" smtClean="0"/>
              <a:t>	</a:t>
            </a:r>
            <a:r>
              <a:rPr lang="es-PE" sz="1600" b="1" dirty="0" smtClean="0">
                <a:hlinkClick r:id="rId3"/>
              </a:rPr>
              <a:t>http://www2.icao.int/en/pbn/Pages/default.aspx</a:t>
            </a: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PE" sz="1600" b="1" dirty="0" smtClean="0"/>
          </a:p>
          <a:p>
            <a:pPr>
              <a:buNone/>
            </a:pPr>
            <a:endParaRPr lang="es-ES" sz="1600" b="1"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15</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467544" y="1214422"/>
            <a:ext cx="8064896" cy="5286412"/>
          </a:xfrm>
        </p:spPr>
        <p:txBody>
          <a:bodyPr>
            <a:normAutofit lnSpcReduction="10000"/>
          </a:bodyPr>
          <a:lstStyle/>
          <a:p>
            <a:pPr>
              <a:buNone/>
            </a:pPr>
            <a:r>
              <a:rPr lang="es-PE" sz="2400" b="1" dirty="0" smtClean="0"/>
              <a:t>EVENTOS DE CAPACITACION PBN REALIZADOS</a:t>
            </a:r>
          </a:p>
          <a:p>
            <a:pPr>
              <a:buNone/>
            </a:pPr>
            <a:endParaRPr lang="es-PE" sz="1600" dirty="0" smtClean="0"/>
          </a:p>
          <a:p>
            <a:pPr>
              <a:buNone/>
            </a:pPr>
            <a:r>
              <a:rPr lang="es-ES" sz="1600" dirty="0" smtClean="0"/>
              <a:t>CURSO DE DISEÑO DE PROCEDIMIENTOS RNAV/RNP </a:t>
            </a:r>
            <a:r>
              <a:rPr lang="es-ES" sz="1600" i="1" dirty="0" smtClean="0"/>
              <a:t>(Lima, 1 al 11 de septiembre de 2011)</a:t>
            </a:r>
          </a:p>
          <a:p>
            <a:pPr>
              <a:buNone/>
            </a:pPr>
            <a:endParaRPr lang="es-PE" sz="1600" dirty="0" smtClean="0"/>
          </a:p>
          <a:p>
            <a:pPr marL="0" indent="0">
              <a:buNone/>
            </a:pPr>
            <a:r>
              <a:rPr lang="es-ES" sz="1600" dirty="0" smtClean="0"/>
              <a:t>CURSO DE PROCEDIMIENTOS DE APROXIMACIÓN RNP AR APCH  </a:t>
            </a:r>
            <a:r>
              <a:rPr lang="es-ES" sz="1600" i="1" dirty="0" smtClean="0"/>
              <a:t>(Lima, Perú, 6 al 16 de octubre de 2009)</a:t>
            </a:r>
          </a:p>
          <a:p>
            <a:pPr>
              <a:buNone/>
            </a:pPr>
            <a:endParaRPr lang="es-PE" sz="1600" dirty="0" smtClean="0"/>
          </a:p>
          <a:p>
            <a:pPr marL="0" indent="0">
              <a:buNone/>
            </a:pPr>
            <a:r>
              <a:rPr lang="es-ES" sz="1600" dirty="0" smtClean="0"/>
              <a:t>CURSO DE APROBACIÓN DE AERONAVES Y EXPLOTADORES PARA OPERACIONES  RNAV (</a:t>
            </a:r>
            <a:r>
              <a:rPr lang="es-ES" sz="1600" i="1" dirty="0" smtClean="0"/>
              <a:t>Lima, 22 al 26 de marzo de 2010)</a:t>
            </a:r>
          </a:p>
          <a:p>
            <a:pPr marL="0" indent="0">
              <a:buNone/>
            </a:pPr>
            <a:endParaRPr lang="es-PE" sz="1600" dirty="0" smtClean="0"/>
          </a:p>
          <a:p>
            <a:pPr marL="0" indent="0">
              <a:buNone/>
            </a:pPr>
            <a:r>
              <a:rPr lang="es-ES" sz="1600" dirty="0" smtClean="0"/>
              <a:t>CURSO DE DISEÑO DE PROCEDIMIENTOS DE APROXIMACION CON GUÍA VERTICAL (APV), UTILIZANDO LOS SISTEMAS DE AVIONICA DE NAVEGACIÓN DE ÁREA (RNAV) Y DE NAVEGACION VERTICAL (VNAV) (Lima, 6 al 16 de abril de 2010)</a:t>
            </a:r>
          </a:p>
          <a:p>
            <a:pPr marL="0" indent="0">
              <a:buNone/>
            </a:pPr>
            <a:endParaRPr lang="es-ES" sz="1600" dirty="0" smtClean="0"/>
          </a:p>
          <a:p>
            <a:pPr marL="0" indent="0">
              <a:buNone/>
            </a:pPr>
            <a:r>
              <a:rPr lang="es-ES" sz="1600" dirty="0" smtClean="0"/>
              <a:t>CURSO DE APROBACIÓN DE AERONAVES Y EXPLOTADORES PARA OPERACIONES RNP </a:t>
            </a:r>
            <a:r>
              <a:rPr lang="es-ES" sz="1600" i="1" dirty="0" smtClean="0"/>
              <a:t>( Lima, 17 al 21 de mayo de 2010 )</a:t>
            </a:r>
          </a:p>
          <a:p>
            <a:pPr marL="0" indent="0">
              <a:buNone/>
            </a:pPr>
            <a:endParaRPr lang="es-ES" sz="1600" i="1" dirty="0" smtClean="0"/>
          </a:p>
          <a:p>
            <a:pPr marL="0" indent="0">
              <a:buNone/>
            </a:pPr>
            <a:r>
              <a:rPr lang="es-ES" sz="1600" dirty="0" smtClean="0"/>
              <a:t>EVALUACION DE LOS RIESGOS DEL SISTEMA ANTES DE LA IMPLANTACION DE LA RNAV-5 Y LA  OPTIMIZACION DE LA RED DE RUTAS ATS DE LA REGIÓN SAM (</a:t>
            </a:r>
            <a:r>
              <a:rPr lang="es-ES" sz="1600" i="1" dirty="0" smtClean="0"/>
              <a:t>Lima, 2 al 6 de agosto de 2010)</a:t>
            </a:r>
            <a:endParaRPr lang="es-ES" sz="1600" b="1"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16</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142844" y="1214422"/>
            <a:ext cx="8543956" cy="5286412"/>
          </a:xfrm>
        </p:spPr>
        <p:txBody>
          <a:bodyPr>
            <a:normAutofit/>
          </a:bodyPr>
          <a:lstStyle/>
          <a:p>
            <a:pPr>
              <a:buNone/>
            </a:pPr>
            <a:r>
              <a:rPr lang="es-PE" sz="2400" b="1" dirty="0" smtClean="0"/>
              <a:t>	PLANES DE ACCION NACIONALES PARA LA IMPLANTACION DE LA PBN</a:t>
            </a:r>
          </a:p>
          <a:p>
            <a:pPr marL="0" lvl="1" indent="0" algn="just">
              <a:buNone/>
            </a:pPr>
            <a:r>
              <a:rPr lang="es-ES" sz="2000" dirty="0" smtClean="0"/>
              <a:t>PARA GARANTIZAR LA ARMONIZACION  EN LA IMPLANTACION  DE LA PBN A NIVEL DE LOS ESTADOS  DE LA REGION  EL GRUPO SAM  IG  REVISO  EL MODELO DE PLAN DE ACCION DE LA PBN A NIVEL NACIONAL  CONSIDERANDO  QUE EL CONTENIDO  MINIMO DE LOS PLANES  DEBERIA CONTENER LA SIGUIENTE INFORMACION :</a:t>
            </a:r>
          </a:p>
          <a:p>
            <a:pPr marL="0" lvl="1" indent="0" algn="just">
              <a:buNone/>
            </a:pPr>
            <a:endParaRPr lang="es-ES" sz="2000" dirty="0" smtClean="0"/>
          </a:p>
          <a:p>
            <a:pPr lvl="0" algn="just">
              <a:buClr>
                <a:srgbClr val="2C6ABA"/>
              </a:buClr>
              <a:buFont typeface="Wingdings" pitchFamily="2" charset="2"/>
              <a:buChar char="Ø"/>
            </a:pPr>
            <a:r>
              <a:rPr lang="es-ES" sz="1600" dirty="0" smtClean="0"/>
              <a:t>OPERACIONES EN RUTA – PLAN DE ACCIÓN PARA IMPLANTACIÓN DE LA RNAV-5.</a:t>
            </a:r>
          </a:p>
          <a:p>
            <a:pPr lvl="0" algn="just">
              <a:buClr>
                <a:srgbClr val="2C6ABA"/>
              </a:buClr>
              <a:buFont typeface="Wingdings" pitchFamily="2" charset="2"/>
              <a:buChar char="Ø"/>
            </a:pPr>
            <a:r>
              <a:rPr lang="es-ES" sz="1600" dirty="0" smtClean="0"/>
              <a:t>OPERACIONES EN TMA – PLANIFICACIÓN DEL ESTADO PARA LA IMPLANTACIÓN DE SID/STAR PBN EN LAS PRINCIPALES TMA.</a:t>
            </a:r>
          </a:p>
          <a:p>
            <a:pPr lvl="0" algn="just">
              <a:buClr>
                <a:srgbClr val="2C6ABA"/>
              </a:buClr>
              <a:buFont typeface="Wingdings" pitchFamily="2" charset="2"/>
              <a:buChar char="Ø"/>
            </a:pPr>
            <a:r>
              <a:rPr lang="es-ES" sz="1600" dirty="0" smtClean="0"/>
              <a:t>APROXIMACIONES – PLANIFICACIÓN PARA GARANTIZAR EL CUMPLIMIENTO DE LAS METAS ESTABLECIDAS EN LA RESOLUCIÓN A36/23, PARA PROCEDIMIENTOS APV.</a:t>
            </a:r>
          </a:p>
          <a:p>
            <a:pPr lvl="0" algn="just">
              <a:buClr>
                <a:srgbClr val="2C6ABA"/>
              </a:buClr>
              <a:buFont typeface="Wingdings" pitchFamily="2" charset="2"/>
              <a:buChar char="Ø"/>
            </a:pPr>
            <a:endParaRPr lang="es-PE" sz="1600" dirty="0" smtClean="0"/>
          </a:p>
          <a:p>
            <a:pPr marL="0" lvl="0" indent="0" algn="just">
              <a:buClr>
                <a:srgbClr val="2C6ABA"/>
              </a:buClr>
              <a:buNone/>
            </a:pPr>
            <a:r>
              <a:rPr lang="es-PE" sz="1600" dirty="0" smtClean="0"/>
              <a:t>LA MAYORIA DE LOS ESTADOS HAN  ELABORADOS PLANES NACIONALES  PARA LA IMPLANTACION DE LA PBN</a:t>
            </a:r>
          </a:p>
          <a:p>
            <a:pPr lvl="0" algn="just">
              <a:buClr>
                <a:srgbClr val="2C6ABA"/>
              </a:buClr>
              <a:buNone/>
            </a:pPr>
            <a:endParaRPr lang="es-ES" sz="1600" dirty="0" smtClean="0"/>
          </a:p>
          <a:p>
            <a:pPr>
              <a:buNone/>
            </a:pPr>
            <a:endParaRPr lang="es-PE" sz="2400" b="1" dirty="0" smtClean="0"/>
          </a:p>
          <a:p>
            <a:pPr>
              <a:buNone/>
            </a:pPr>
            <a:endParaRPr lang="es-PE" sz="1600" dirty="0" smtClean="0"/>
          </a:p>
          <a:p>
            <a:pPr marL="0" indent="0">
              <a:buNone/>
            </a:pPr>
            <a:endParaRPr lang="es-PE" sz="1600" dirty="0" smtClean="0"/>
          </a:p>
          <a:p>
            <a:pPr marL="0" indent="0">
              <a:buNone/>
            </a:pPr>
            <a:endParaRPr lang="es-ES" sz="1600" dirty="0" smtClean="0"/>
          </a:p>
          <a:p>
            <a:pPr>
              <a:buNone/>
            </a:pPr>
            <a:endParaRPr lang="es-PE" sz="1600" b="1" dirty="0" smtClean="0"/>
          </a:p>
          <a:p>
            <a:pPr>
              <a:buNone/>
            </a:pPr>
            <a:endParaRPr lang="es-ES" sz="1600" b="1"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17</a:t>
            </a:fld>
            <a:endParaRPr lang="en-US"/>
          </a:p>
        </p:txBody>
      </p:sp>
      <p:sp>
        <p:nvSpPr>
          <p:cNvPr id="3" name="Title 2"/>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PE" sz="2800" dirty="0"/>
          </a:p>
        </p:txBody>
      </p:sp>
      <p:graphicFrame>
        <p:nvGraphicFramePr>
          <p:cNvPr id="6" name="Content Placeholder 5"/>
          <p:cNvGraphicFramePr>
            <a:graphicFrameLocks noGrp="1" noChangeAspect="1"/>
          </p:cNvGraphicFramePr>
          <p:nvPr>
            <p:ph idx="1"/>
          </p:nvPr>
        </p:nvGraphicFramePr>
        <p:xfrm>
          <a:off x="467544" y="1124744"/>
          <a:ext cx="8424936" cy="5273066"/>
        </p:xfrm>
        <a:graphic>
          <a:graphicData uri="http://schemas.openxmlformats.org/presentationml/2006/ole">
            <mc:AlternateContent xmlns:mc="http://schemas.openxmlformats.org/markup-compatibility/2006">
              <mc:Choice xmlns:v="urn:schemas-microsoft-com:vml" Requires="v">
                <p:oleObj spid="_x0000_s184327" name="Documento" r:id="rId3" imgW="6249631" imgH="7687221" progId="Word.Document.12">
                  <p:embed/>
                </p:oleObj>
              </mc:Choice>
              <mc:Fallback>
                <p:oleObj name="Documento" r:id="rId3" imgW="6249631" imgH="7687221" progId="Word.Document.12">
                  <p:embed/>
                  <p:pic>
                    <p:nvPicPr>
                      <p:cNvPr id="0" name="Picture 5"/>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124744"/>
                        <a:ext cx="8424936" cy="527306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428596" y="1142984"/>
            <a:ext cx="7286676" cy="646331"/>
          </a:xfrm>
          <a:prstGeom prst="rect">
            <a:avLst/>
          </a:prstGeom>
          <a:noFill/>
        </p:spPr>
        <p:txBody>
          <a:bodyPr wrap="square" rtlCol="0">
            <a:spAutoFit/>
          </a:bodyPr>
          <a:lstStyle/>
          <a:p>
            <a:pPr algn="ctr"/>
            <a:r>
              <a:rPr lang="es-PE" b="1" dirty="0" smtClean="0"/>
              <a:t>CIRCULARES DE ASESORAMIENTO PARA LA APROBACION  DE AERONAVES Y EXPLOTADORES  PARA OPERACIONES PBN</a:t>
            </a:r>
            <a:endParaRPr lang="es-ES" b="1" dirty="0"/>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18</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b="1" dirty="0">
              <a:effectLst>
                <a:outerShdw blurRad="38100" dist="38100" dir="2700000" algn="tl">
                  <a:srgbClr val="000000">
                    <a:alpha val="43137"/>
                  </a:srgbClr>
                </a:outerShdw>
              </a:effectLst>
            </a:endParaRPr>
          </a:p>
        </p:txBody>
      </p:sp>
      <p:pic>
        <p:nvPicPr>
          <p:cNvPr id="8" name="Content Placeholder 7"/>
          <p:cNvPicPr>
            <a:picLocks noGrp="1"/>
          </p:cNvPicPr>
          <p:nvPr>
            <p:ph idx="1"/>
          </p:nvPr>
        </p:nvPicPr>
        <p:blipFill>
          <a:blip r:embed="rId2" cstate="print"/>
          <a:srcRect/>
          <a:stretch>
            <a:fillRect/>
          </a:stretch>
        </p:blipFill>
        <p:spPr bwMode="auto">
          <a:xfrm>
            <a:off x="4495800" y="1371600"/>
            <a:ext cx="3352800" cy="2971800"/>
          </a:xfrm>
          <a:prstGeom prst="rect">
            <a:avLst/>
          </a:prstGeom>
          <a:noFill/>
          <a:ln w="9525">
            <a:noFill/>
            <a:miter lim="800000"/>
            <a:headEnd/>
            <a:tailEnd/>
          </a:ln>
        </p:spPr>
      </p:pic>
      <p:pic>
        <p:nvPicPr>
          <p:cNvPr id="9" name="Picture 8"/>
          <p:cNvPicPr/>
          <p:nvPr/>
        </p:nvPicPr>
        <p:blipFill>
          <a:blip r:embed="rId3" cstate="print"/>
          <a:srcRect/>
          <a:stretch>
            <a:fillRect/>
          </a:stretch>
        </p:blipFill>
        <p:spPr bwMode="auto">
          <a:xfrm>
            <a:off x="457200" y="1524000"/>
            <a:ext cx="3352800" cy="2732139"/>
          </a:xfrm>
          <a:prstGeom prst="rect">
            <a:avLst/>
          </a:prstGeom>
          <a:noFill/>
          <a:ln w="9525">
            <a:noFill/>
            <a:miter lim="800000"/>
            <a:headEnd/>
            <a:tailEnd/>
          </a:ln>
        </p:spPr>
      </p:pic>
      <p:pic>
        <p:nvPicPr>
          <p:cNvPr id="10" name="Picture 9"/>
          <p:cNvPicPr/>
          <p:nvPr/>
        </p:nvPicPr>
        <p:blipFill>
          <a:blip r:embed="rId4" cstate="print"/>
          <a:srcRect/>
          <a:stretch>
            <a:fillRect/>
          </a:stretch>
        </p:blipFill>
        <p:spPr bwMode="auto">
          <a:xfrm>
            <a:off x="2123728" y="4437112"/>
            <a:ext cx="4352118" cy="2057400"/>
          </a:xfrm>
          <a:prstGeom prst="rect">
            <a:avLst/>
          </a:prstGeom>
          <a:noFill/>
          <a:ln w="9525">
            <a:noFill/>
            <a:miter lim="800000"/>
            <a:headEnd/>
            <a:tailEnd/>
          </a:ln>
        </p:spPr>
      </p:pic>
      <p:sp>
        <p:nvSpPr>
          <p:cNvPr id="11" name="10 CuadroTexto"/>
          <p:cNvSpPr txBox="1"/>
          <p:nvPr/>
        </p:nvSpPr>
        <p:spPr>
          <a:xfrm>
            <a:off x="500034" y="1142984"/>
            <a:ext cx="4857784" cy="369332"/>
          </a:xfrm>
          <a:prstGeom prst="rect">
            <a:avLst/>
          </a:prstGeom>
          <a:noFill/>
        </p:spPr>
        <p:txBody>
          <a:bodyPr wrap="square" rtlCol="0">
            <a:spAutoFit/>
          </a:bodyPr>
          <a:lstStyle/>
          <a:p>
            <a:r>
              <a:rPr lang="es-PE" b="1" dirty="0" smtClean="0"/>
              <a:t>PREDICCION DE LA DISPONIBILIDAD RAIM </a:t>
            </a:r>
            <a:endParaRPr lang="es-ES" b="1" dirty="0"/>
          </a:p>
        </p:txBody>
      </p:sp>
      <p:sp>
        <p:nvSpPr>
          <p:cNvPr id="12"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19</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143000"/>
            <a:ext cx="8229600" cy="4983163"/>
          </a:xfrm>
        </p:spPr>
        <p:txBody>
          <a:bodyPr>
            <a:normAutofit/>
          </a:bodyPr>
          <a:lstStyle/>
          <a:p>
            <a:pPr algn="ctr">
              <a:buNone/>
            </a:pPr>
            <a:r>
              <a:rPr lang="es-PE" sz="2800" b="1" dirty="0" smtClean="0"/>
              <a:t>PLAN DE ACCION IMPLANTACION  RNAV 5</a:t>
            </a:r>
          </a:p>
          <a:p>
            <a:pPr>
              <a:buNone/>
            </a:pPr>
            <a:endParaRPr lang="es-PE" sz="2800" b="1" dirty="0" smtClean="0"/>
          </a:p>
          <a:p>
            <a:pPr>
              <a:buNone/>
            </a:pPr>
            <a:endParaRPr lang="es-ES" sz="2800" b="1" dirty="0"/>
          </a:p>
        </p:txBody>
      </p:sp>
      <p:graphicFrame>
        <p:nvGraphicFramePr>
          <p:cNvPr id="6" name="5 Tabla"/>
          <p:cNvGraphicFramePr>
            <a:graphicFrameLocks noGrp="1"/>
          </p:cNvGraphicFramePr>
          <p:nvPr/>
        </p:nvGraphicFramePr>
        <p:xfrm>
          <a:off x="533400" y="1676398"/>
          <a:ext cx="7696200" cy="4800601"/>
        </p:xfrm>
        <a:graphic>
          <a:graphicData uri="http://schemas.openxmlformats.org/drawingml/2006/table">
            <a:tbl>
              <a:tblPr firstRow="1" bandRow="1">
                <a:tableStyleId>{00A15C55-8517-42AA-B614-E9B94910E393}</a:tableStyleId>
              </a:tblPr>
              <a:tblGrid>
                <a:gridCol w="7696200"/>
              </a:tblGrid>
              <a:tr h="69049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b="1" dirty="0" smtClean="0">
                          <a:solidFill>
                            <a:schemeClr val="tx1"/>
                          </a:solidFill>
                          <a:effectLst>
                            <a:outerShdw blurRad="38100" dist="38100" dir="2700000" algn="tl">
                              <a:srgbClr val="000000">
                                <a:alpha val="43137"/>
                              </a:srgbClr>
                            </a:outerShdw>
                          </a:effectLst>
                        </a:rPr>
                        <a:t>1  CONCEPTO DEL ESPACIO AER</a:t>
                      </a:r>
                      <a:r>
                        <a:rPr lang="es-PE" b="1" dirty="0" smtClean="0">
                          <a:solidFill>
                            <a:schemeClr val="tx1"/>
                          </a:solidFill>
                          <a:effectLst/>
                        </a:rPr>
                        <a:t>EO </a:t>
                      </a:r>
                      <a:endParaRPr lang="es-ES" b="1" dirty="0" smtClean="0">
                        <a:solidFill>
                          <a:schemeClr val="tx1"/>
                        </a:solidFill>
                        <a:effectLst/>
                      </a:endParaRPr>
                    </a:p>
                    <a:p>
                      <a:endParaRPr lang="es-ES" dirty="0"/>
                    </a:p>
                  </a:txBody>
                  <a:tcPr/>
                </a:tc>
              </a:tr>
              <a:tr h="513763">
                <a:tc>
                  <a:txBody>
                    <a:bodyPr/>
                    <a:lstStyle/>
                    <a:p>
                      <a:r>
                        <a:rPr lang="es-PE" b="1" dirty="0" smtClean="0">
                          <a:effectLst>
                            <a:outerShdw blurRad="38100" dist="38100" dir="2700000" algn="tl">
                              <a:srgbClr val="000000">
                                <a:alpha val="43137"/>
                              </a:srgbClr>
                            </a:outerShdw>
                          </a:effectLst>
                        </a:rPr>
                        <a:t>2   EVALUACION DE LA SEGURIDAD OPERACIONAL </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3   ESTABLECER</a:t>
                      </a:r>
                      <a:r>
                        <a:rPr lang="es-PE" b="1" baseline="0" dirty="0" smtClean="0">
                          <a:effectLst>
                            <a:outerShdw blurRad="38100" dist="38100" dir="2700000" algn="tl">
                              <a:srgbClr val="000000">
                                <a:alpha val="43137"/>
                              </a:srgbClr>
                            </a:outerShdw>
                          </a:effectLst>
                        </a:rPr>
                        <a:t> CDM</a:t>
                      </a:r>
                      <a:endParaRPr lang="es-ES" b="1" dirty="0">
                        <a:effectLst>
                          <a:outerShdw blurRad="38100" dist="38100" dir="2700000" algn="tl">
                            <a:srgbClr val="000000">
                              <a:alpha val="43137"/>
                            </a:srgbClr>
                          </a:outerShdw>
                        </a:effectLst>
                      </a:endParaRPr>
                    </a:p>
                  </a:txBody>
                  <a:tcPr/>
                </a:tc>
              </a:tr>
              <a:tr h="513763">
                <a:tc>
                  <a:txBody>
                    <a:bodyPr/>
                    <a:lstStyle/>
                    <a:p>
                      <a:r>
                        <a:rPr lang="es-PE" dirty="0" smtClean="0">
                          <a:effectLst>
                            <a:outerShdw blurRad="38100" dist="38100" dir="2700000" algn="tl">
                              <a:srgbClr val="000000">
                                <a:alpha val="43137"/>
                              </a:srgbClr>
                            </a:outerShdw>
                          </a:effectLst>
                        </a:rPr>
                        <a:t> </a:t>
                      </a:r>
                      <a:r>
                        <a:rPr lang="es-PE" b="1" dirty="0" smtClean="0">
                          <a:effectLst>
                            <a:outerShdw blurRad="38100" dist="38100" dir="2700000" algn="tl">
                              <a:srgbClr val="000000">
                                <a:alpha val="43137"/>
                              </a:srgbClr>
                            </a:outerShdw>
                          </a:effectLst>
                        </a:rPr>
                        <a:t>4  SISTEMAS  AUTOMATIZADOS </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5  APROBACION DE AERONAVES Y EXPLOTADORES </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6   NORMAS Y PROCEDIMIENTOS </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7 CAPACITACION </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8   DECISION DE IMPLANTACION </a:t>
                      </a:r>
                      <a:endParaRPr lang="es-ES" b="1" dirty="0">
                        <a:effectLst>
                          <a:outerShdw blurRad="38100" dist="38100" dir="2700000" algn="tl">
                            <a:srgbClr val="000000">
                              <a:alpha val="43137"/>
                            </a:srgbClr>
                          </a:outerShdw>
                        </a:effectLst>
                      </a:endParaRPr>
                    </a:p>
                  </a:txBody>
                  <a:tcPr/>
                </a:tc>
              </a:tr>
              <a:tr h="513763">
                <a:tc>
                  <a:txBody>
                    <a:bodyPr/>
                    <a:lstStyle/>
                    <a:p>
                      <a:r>
                        <a:rPr lang="es-PE" b="1" dirty="0" smtClean="0">
                          <a:effectLst>
                            <a:outerShdw blurRad="38100" dist="38100" dir="2700000" algn="tl">
                              <a:srgbClr val="000000">
                                <a:alpha val="43137"/>
                              </a:srgbClr>
                            </a:outerShdw>
                          </a:effectLst>
                        </a:rPr>
                        <a:t>9  SISTEMA DE MONITOREO</a:t>
                      </a:r>
                      <a:r>
                        <a:rPr lang="es-PE" b="1" baseline="0" dirty="0" smtClean="0">
                          <a:effectLst>
                            <a:outerShdw blurRad="38100" dist="38100" dir="2700000" algn="tl">
                              <a:srgbClr val="000000">
                                <a:alpha val="43137"/>
                              </a:srgbClr>
                            </a:outerShdw>
                          </a:effectLst>
                        </a:rPr>
                        <a:t> Y PERFMANCE </a:t>
                      </a:r>
                      <a:endParaRPr lang="es-ES" b="1" dirty="0">
                        <a:effectLst>
                          <a:outerShdw blurRad="38100" dist="38100" dir="2700000" algn="tl">
                            <a:srgbClr val="000000">
                              <a:alpha val="43137"/>
                            </a:srgbClr>
                          </a:outerShdw>
                        </a:effectLst>
                      </a:endParaRPr>
                    </a:p>
                  </a:txBody>
                  <a:tcPr/>
                </a:tc>
              </a:tr>
            </a:tbl>
          </a:graphicData>
        </a:graphic>
      </p:graphicFrame>
      <p:sp>
        <p:nvSpPr>
          <p:cNvPr id="7"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20</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457200" y="2000240"/>
            <a:ext cx="8229600" cy="4125923"/>
          </a:xfrm>
        </p:spPr>
        <p:txBody>
          <a:bodyPr/>
          <a:lstStyle/>
          <a:p>
            <a:pPr>
              <a:buNone/>
            </a:pPr>
            <a:r>
              <a:rPr lang="es-PE" sz="2400" b="1" dirty="0" smtClean="0"/>
              <a:t>CONCEPTO DE ESPACIO AEREO</a:t>
            </a:r>
          </a:p>
          <a:p>
            <a:pPr>
              <a:buNone/>
            </a:pPr>
            <a:r>
              <a:rPr lang="es-PE" sz="1800" b="1" dirty="0" smtClean="0"/>
              <a:t>	</a:t>
            </a:r>
          </a:p>
          <a:p>
            <a:pPr>
              <a:buNone/>
            </a:pPr>
            <a:r>
              <a:rPr lang="es-PE" sz="1800" b="1" dirty="0" smtClean="0"/>
              <a:t>	OBJETIVOS ESTRATEGICOS</a:t>
            </a:r>
          </a:p>
          <a:p>
            <a:pPr>
              <a:buNone/>
            </a:pPr>
            <a:endParaRPr lang="es-PE" sz="1800" b="1" dirty="0" smtClean="0"/>
          </a:p>
          <a:p>
            <a:pPr>
              <a:buNone/>
            </a:pPr>
            <a:r>
              <a:rPr lang="es-PE" sz="1800" b="1" dirty="0" smtClean="0"/>
              <a:t>	DATOS DE TRAFICO</a:t>
            </a:r>
          </a:p>
          <a:p>
            <a:pPr>
              <a:buNone/>
            </a:pPr>
            <a:endParaRPr lang="es-PE" sz="1800" b="1" dirty="0" smtClean="0"/>
          </a:p>
          <a:p>
            <a:pPr>
              <a:buNone/>
            </a:pPr>
            <a:r>
              <a:rPr lang="es-PE" sz="1800" b="1" dirty="0" smtClean="0"/>
              <a:t>	CAPACIDAD  DE NAVEGACION DE LA FLOTA </a:t>
            </a:r>
          </a:p>
          <a:p>
            <a:pPr>
              <a:buNone/>
            </a:pPr>
            <a:endParaRPr lang="es-PE" sz="1800" b="1" dirty="0" smtClean="0"/>
          </a:p>
          <a:p>
            <a:pPr>
              <a:buNone/>
            </a:pPr>
            <a:r>
              <a:rPr lang="es-PE" sz="1800" b="1" dirty="0" smtClean="0"/>
              <a:t>	SISTEMAS CNS REVERSION EN CASO FALLA GNSS</a:t>
            </a:r>
          </a:p>
          <a:p>
            <a:pPr>
              <a:buNone/>
            </a:pPr>
            <a:endParaRPr lang="es-PE" sz="1800" b="1" dirty="0" smtClean="0"/>
          </a:p>
          <a:p>
            <a:pPr>
              <a:buNone/>
            </a:pPr>
            <a:r>
              <a:rPr lang="es-PE" sz="1800" b="1" dirty="0" smtClean="0"/>
              <a:t>	OPTIMIZACION DE RUTAS ( Versión1 y Versión 2)  </a:t>
            </a:r>
          </a:p>
          <a:p>
            <a:pPr>
              <a:buNone/>
            </a:pPr>
            <a:r>
              <a:rPr lang="es-PE" sz="1800" b="1" dirty="0" smtClean="0"/>
              <a:t>	</a:t>
            </a:r>
            <a:endParaRPr lang="es-ES" sz="1800" b="1" dirty="0"/>
          </a:p>
        </p:txBody>
      </p:sp>
      <p:sp>
        <p:nvSpPr>
          <p:cNvPr id="6" name="5 CuadroTexto"/>
          <p:cNvSpPr txBox="1"/>
          <p:nvPr/>
        </p:nvSpPr>
        <p:spPr>
          <a:xfrm>
            <a:off x="3714744" y="1428736"/>
            <a:ext cx="184731" cy="369332"/>
          </a:xfrm>
          <a:prstGeom prst="rect">
            <a:avLst/>
          </a:prstGeom>
          <a:noFill/>
        </p:spPr>
        <p:txBody>
          <a:bodyPr wrap="none" rtlCol="0">
            <a:spAutoFit/>
          </a:bodyPr>
          <a:lstStyle/>
          <a:p>
            <a:endParaRPr lang="es-ES" dirty="0"/>
          </a:p>
        </p:txBody>
      </p:sp>
      <p:sp>
        <p:nvSpPr>
          <p:cNvPr id="7" name="6 Rectángulo"/>
          <p:cNvSpPr/>
          <p:nvPr/>
        </p:nvSpPr>
        <p:spPr>
          <a:xfrm>
            <a:off x="1214414" y="1214422"/>
            <a:ext cx="5449601" cy="369332"/>
          </a:xfrm>
          <a:prstGeom prst="rect">
            <a:avLst/>
          </a:prstGeom>
        </p:spPr>
        <p:txBody>
          <a:bodyPr wrap="square">
            <a:spAutoFit/>
          </a:bodyPr>
          <a:lstStyle/>
          <a:p>
            <a:pPr algn="ctr">
              <a:buNone/>
            </a:pPr>
            <a:r>
              <a:rPr lang="es-PE" b="1" dirty="0" smtClean="0"/>
              <a:t>IMPLANTACION  RNAV 5</a:t>
            </a:r>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21</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pic>
        <p:nvPicPr>
          <p:cNvPr id="186370" name="Picture 2"/>
          <p:cNvPicPr>
            <a:picLocks noGrp="1" noChangeAspect="1" noChangeArrowheads="1"/>
          </p:cNvPicPr>
          <p:nvPr>
            <p:ph idx="1"/>
          </p:nvPr>
        </p:nvPicPr>
        <p:blipFill>
          <a:blip r:embed="rId2" cstate="print"/>
          <a:srcRect/>
          <a:stretch>
            <a:fillRect/>
          </a:stretch>
        </p:blipFill>
        <p:spPr bwMode="auto">
          <a:xfrm>
            <a:off x="152400" y="1714488"/>
            <a:ext cx="4876800" cy="4429156"/>
          </a:xfrm>
          <a:prstGeom prst="rect">
            <a:avLst/>
          </a:prstGeom>
          <a:noFill/>
          <a:ln w="9525">
            <a:noFill/>
            <a:miter lim="800000"/>
            <a:headEnd/>
            <a:tailEnd/>
          </a:ln>
          <a:effectLst/>
        </p:spPr>
      </p:pic>
      <p:pic>
        <p:nvPicPr>
          <p:cNvPr id="186371" name="Picture 3"/>
          <p:cNvPicPr>
            <a:picLocks noChangeAspect="1" noChangeArrowheads="1"/>
          </p:cNvPicPr>
          <p:nvPr/>
        </p:nvPicPr>
        <p:blipFill>
          <a:blip r:embed="rId3" cstate="print"/>
          <a:srcRect/>
          <a:stretch>
            <a:fillRect/>
          </a:stretch>
        </p:blipFill>
        <p:spPr bwMode="auto">
          <a:xfrm>
            <a:off x="5429256" y="1785926"/>
            <a:ext cx="3398520" cy="4343400"/>
          </a:xfrm>
          <a:prstGeom prst="rect">
            <a:avLst/>
          </a:prstGeom>
          <a:noFill/>
          <a:ln w="9525">
            <a:noFill/>
            <a:miter lim="800000"/>
            <a:headEnd/>
            <a:tailEnd/>
          </a:ln>
          <a:effectLst/>
        </p:spPr>
      </p:pic>
      <p:sp>
        <p:nvSpPr>
          <p:cNvPr id="8" name="7 CuadroTexto"/>
          <p:cNvSpPr txBox="1"/>
          <p:nvPr/>
        </p:nvSpPr>
        <p:spPr>
          <a:xfrm>
            <a:off x="3786182" y="1953087"/>
            <a:ext cx="1143008" cy="954107"/>
          </a:xfrm>
          <a:prstGeom prst="rect">
            <a:avLst/>
          </a:prstGeom>
          <a:noFill/>
        </p:spPr>
        <p:txBody>
          <a:bodyPr wrap="square" rtlCol="0">
            <a:spAutoFit/>
          </a:bodyPr>
          <a:lstStyle/>
          <a:p>
            <a:r>
              <a:rPr lang="es-PE" sz="1400" b="1" dirty="0" smtClean="0"/>
              <a:t>BASE DE DATOS DE COBERTURA  VOR DME </a:t>
            </a:r>
            <a:endParaRPr lang="es-ES" sz="1400" b="1" dirty="0"/>
          </a:p>
        </p:txBody>
      </p:sp>
      <p:sp>
        <p:nvSpPr>
          <p:cNvPr id="9" name="8 Rectángulo"/>
          <p:cNvSpPr/>
          <p:nvPr/>
        </p:nvSpPr>
        <p:spPr>
          <a:xfrm>
            <a:off x="0" y="1214422"/>
            <a:ext cx="9144000" cy="369332"/>
          </a:xfrm>
          <a:prstGeom prst="rect">
            <a:avLst/>
          </a:prstGeom>
        </p:spPr>
        <p:txBody>
          <a:bodyPr wrap="square">
            <a:spAutoFit/>
          </a:bodyPr>
          <a:lstStyle/>
          <a:p>
            <a:pPr algn="ctr">
              <a:buNone/>
            </a:pPr>
            <a:r>
              <a:rPr lang="es-PE" b="1" dirty="0" smtClean="0"/>
              <a:t> IMPLANTACION  RNAV 5</a:t>
            </a:r>
          </a:p>
        </p:txBody>
      </p:sp>
      <p:sp>
        <p:nvSpPr>
          <p:cNvPr id="10"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22</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pic>
        <p:nvPicPr>
          <p:cNvPr id="187395" name="Picture 3"/>
          <p:cNvPicPr>
            <a:picLocks noGrp="1" noChangeAspect="1" noChangeArrowheads="1"/>
          </p:cNvPicPr>
          <p:nvPr>
            <p:ph idx="1"/>
          </p:nvPr>
        </p:nvPicPr>
        <p:blipFill>
          <a:blip r:embed="rId2" cstate="print"/>
          <a:srcRect/>
          <a:stretch>
            <a:fillRect/>
          </a:stretch>
        </p:blipFill>
        <p:spPr bwMode="auto">
          <a:xfrm>
            <a:off x="381001" y="1447800"/>
            <a:ext cx="8382000" cy="5029200"/>
          </a:xfrm>
          <a:prstGeom prst="rect">
            <a:avLst/>
          </a:prstGeom>
          <a:noFill/>
          <a:ln w="9525">
            <a:noFill/>
            <a:miter lim="800000"/>
            <a:headEnd/>
            <a:tailEnd/>
          </a:ln>
          <a:effectLst/>
        </p:spPr>
      </p:pic>
      <p:sp>
        <p:nvSpPr>
          <p:cNvPr id="6" name="5 CuadroTexto"/>
          <p:cNvSpPr txBox="1"/>
          <p:nvPr/>
        </p:nvSpPr>
        <p:spPr>
          <a:xfrm>
            <a:off x="0" y="1142984"/>
            <a:ext cx="9054653" cy="369332"/>
          </a:xfrm>
          <a:prstGeom prst="rect">
            <a:avLst/>
          </a:prstGeom>
          <a:noFill/>
        </p:spPr>
        <p:txBody>
          <a:bodyPr wrap="square" rtlCol="0">
            <a:spAutoFit/>
          </a:bodyPr>
          <a:lstStyle/>
          <a:p>
            <a:pPr algn="ctr"/>
            <a:r>
              <a:rPr lang="es-PE" b="1" dirty="0" smtClean="0"/>
              <a:t> IMPLANATACION RNAV 5 COBERTURA DME </a:t>
            </a:r>
            <a:r>
              <a:rPr lang="es-PE" b="1" dirty="0" err="1" smtClean="0"/>
              <a:t>DME</a:t>
            </a:r>
            <a:r>
              <a:rPr lang="es-PE" b="1" dirty="0" smtClean="0"/>
              <a:t>  </a:t>
            </a:r>
            <a:endParaRPr lang="es-ES" b="1" dirty="0"/>
          </a:p>
        </p:txBody>
      </p:sp>
      <p:sp>
        <p:nvSpPr>
          <p:cNvPr id="7"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23</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251520" y="1340768"/>
            <a:ext cx="8640960" cy="4950296"/>
          </a:xfrm>
        </p:spPr>
        <p:txBody>
          <a:bodyPr>
            <a:normAutofit fontScale="25000" lnSpcReduction="20000"/>
          </a:bodyPr>
          <a:lstStyle/>
          <a:p>
            <a:pPr>
              <a:buNone/>
            </a:pPr>
            <a:r>
              <a:rPr lang="es-PE" sz="2800" b="1" dirty="0" smtClean="0">
                <a:effectLst>
                  <a:outerShdw blurRad="38100" dist="38100" dir="2700000" algn="tl">
                    <a:srgbClr val="000000">
                      <a:alpha val="43137"/>
                    </a:srgbClr>
                  </a:outerShdw>
                </a:effectLst>
              </a:rPr>
              <a:t>	</a:t>
            </a:r>
            <a:r>
              <a:rPr lang="es-PE" sz="6400" b="1" dirty="0" smtClean="0"/>
              <a:t>EVALUACION SEGURIDAD OPERACIONAL</a:t>
            </a:r>
            <a:endParaRPr lang="es-PE" sz="6400" b="1" dirty="0" smtClean="0">
              <a:effectLst>
                <a:outerShdw blurRad="38100" dist="38100" dir="2700000" algn="tl">
                  <a:srgbClr val="000000">
                    <a:alpha val="43137"/>
                  </a:srgbClr>
                </a:outerShdw>
              </a:effectLst>
            </a:endParaRPr>
          </a:p>
          <a:p>
            <a:pPr>
              <a:buNone/>
            </a:pPr>
            <a:r>
              <a:rPr lang="es-PE" sz="6400" b="1" dirty="0" smtClean="0">
                <a:effectLst>
                  <a:outerShdw blurRad="38100" dist="38100" dir="2700000" algn="tl">
                    <a:srgbClr val="000000">
                      <a:alpha val="43137"/>
                    </a:srgbClr>
                  </a:outerShdw>
                </a:effectLst>
              </a:rPr>
              <a:t>	</a:t>
            </a:r>
            <a:r>
              <a:rPr lang="es-ES" sz="6400" dirty="0" smtClean="0"/>
              <a:t>EVALUALADA  LA  SEGURIDAD OPERACIONAL APLICANDO UNA METODOLOGÍA CUALITATIVA MEDIANTE  LA APLICACIÓN DEL SMS</a:t>
            </a:r>
          </a:p>
          <a:p>
            <a:pPr>
              <a:buNone/>
            </a:pPr>
            <a:endParaRPr lang="es-ES" sz="6400" dirty="0" smtClean="0"/>
          </a:p>
          <a:p>
            <a:pPr>
              <a:buNone/>
            </a:pPr>
            <a:r>
              <a:rPr lang="es-ES" sz="6400" b="1" dirty="0" smtClean="0"/>
              <a:t>	ESTABLECER UN PROCESO DE TOMA DE DECISIONES EN COLABORACION (CDM) </a:t>
            </a:r>
            <a:endParaRPr lang="es-ES" sz="6400" dirty="0" smtClean="0"/>
          </a:p>
          <a:p>
            <a:pPr algn="just">
              <a:buNone/>
            </a:pPr>
            <a:r>
              <a:rPr lang="es-ES" sz="6400" dirty="0" smtClean="0"/>
              <a:t>	COORDINADAS   LAS  NECESIDADES DE PLANIFICACION E IMPLEMENTACION CON LOS PROVEEDORES DE  SERVICIO  DE NAVEGACIÓN AEREA, REGULADORES, USUARIOS, OPERADORES DE AERONAVES Y </a:t>
            </a:r>
            <a:r>
              <a:rPr lang="es-ES" sz="6400" dirty="0" smtClean="0"/>
              <a:t>AUTORIDADES  </a:t>
            </a:r>
            <a:r>
              <a:rPr lang="es-ES" sz="6400" dirty="0" smtClean="0"/>
              <a:t>MILITARES, ESTABLECIENDO  FECHA DE IMPLANTACION </a:t>
            </a:r>
          </a:p>
          <a:p>
            <a:pPr algn="just">
              <a:buNone/>
            </a:pPr>
            <a:endParaRPr lang="es-PE" sz="6400" dirty="0" smtClean="0"/>
          </a:p>
          <a:p>
            <a:pPr>
              <a:buNone/>
            </a:pPr>
            <a:r>
              <a:rPr lang="es-ES" sz="6600" b="1" dirty="0" smtClean="0">
                <a:effectLst>
                  <a:outerShdw blurRad="38100" dist="38100" dir="2700000" algn="tl">
                    <a:srgbClr val="000000">
                      <a:alpha val="43137"/>
                    </a:srgbClr>
                  </a:outerShdw>
                </a:effectLst>
              </a:rPr>
              <a:t>	</a:t>
            </a:r>
            <a:r>
              <a:rPr lang="es-ES" sz="6400" b="1" dirty="0" smtClean="0"/>
              <a:t>SISTEMAS AUTOMATIZADOS ATC </a:t>
            </a:r>
          </a:p>
          <a:p>
            <a:pPr>
              <a:buNone/>
            </a:pPr>
            <a:r>
              <a:rPr lang="es-ES" sz="6600" b="1" dirty="0" smtClean="0">
                <a:effectLst>
                  <a:outerShdw blurRad="38100" dist="38100" dir="2700000" algn="tl">
                    <a:srgbClr val="000000">
                      <a:alpha val="43137"/>
                    </a:srgbClr>
                  </a:outerShdw>
                </a:effectLst>
              </a:rPr>
              <a:t>	</a:t>
            </a:r>
            <a:r>
              <a:rPr lang="es-PE" sz="6400" dirty="0" smtClean="0"/>
              <a:t>IMPLANTADOS</a:t>
            </a:r>
            <a:r>
              <a:rPr lang="es-ES" sz="6400" dirty="0" smtClean="0"/>
              <a:t> LOS CAMBIOS NECESARIOS EN LOS SISTEMAS AUTOMATIZADOS ATC </a:t>
            </a:r>
          </a:p>
          <a:p>
            <a:pPr>
              <a:buNone/>
            </a:pPr>
            <a:endParaRPr lang="es-ES" sz="6400" dirty="0" smtClean="0"/>
          </a:p>
          <a:p>
            <a:pPr>
              <a:buNone/>
            </a:pPr>
            <a:r>
              <a:rPr lang="es-PE" sz="6400" b="1" dirty="0" smtClean="0"/>
              <a:t>	</a:t>
            </a:r>
            <a:r>
              <a:rPr lang="es-ES" sz="6400" b="1" dirty="0" smtClean="0"/>
              <a:t>APROBACIÓN DE AERONAVES Y OPERADORES </a:t>
            </a:r>
            <a:endParaRPr lang="es-ES" sz="6400" dirty="0" smtClean="0"/>
          </a:p>
          <a:p>
            <a:pPr algn="just">
              <a:buNone/>
            </a:pPr>
            <a:r>
              <a:rPr lang="es-ES" sz="6400" dirty="0" smtClean="0"/>
              <a:t>	ANALIZADOS LOS REQUISITOS DE APROBACIÓN DE AERONAVES, Y OPERADORES (PILOTOS, DESPACHADORES Y PERSONAL DE MANTENIMIENTO), SEGUN LO ESTABLECIDO EN EL MANUAL PBN, Y DESARROLLAR LA DOCUMENTACIÓN NECESARIA</a:t>
            </a:r>
          </a:p>
          <a:p>
            <a:pPr algn="just">
              <a:buNone/>
            </a:pPr>
            <a:endParaRPr lang="es-ES" sz="6400" dirty="0" smtClean="0"/>
          </a:p>
          <a:p>
            <a:pPr algn="just">
              <a:buNone/>
            </a:pPr>
            <a:r>
              <a:rPr lang="es-ES" sz="6400" dirty="0" smtClean="0"/>
              <a:t>	PUBLICADAS  LAS REGULACIONES NACIONALES PARA IMPLEMENTAR LA ESPECIFICACION DE NAVEGACION  RNAV-5 </a:t>
            </a:r>
          </a:p>
          <a:p>
            <a:pPr algn="just">
              <a:buNone/>
            </a:pPr>
            <a:endParaRPr lang="es-ES" sz="6400" dirty="0" smtClean="0"/>
          </a:p>
          <a:p>
            <a:pPr>
              <a:buNone/>
            </a:pPr>
            <a:r>
              <a:rPr lang="es-ES" sz="6400" dirty="0" smtClean="0"/>
              <a:t>	APROBACION DE AERONAVES Y OPERADORES (PROCESO)</a:t>
            </a:r>
            <a:endParaRPr lang="es-PE" sz="6400" dirty="0" smtClean="0"/>
          </a:p>
          <a:p>
            <a:pPr>
              <a:buNone/>
            </a:pPr>
            <a:r>
              <a:rPr lang="es-PE" sz="6400" dirty="0" smtClean="0"/>
              <a:t>          </a:t>
            </a:r>
            <a:endParaRPr lang="es-ES" sz="6400" dirty="0" smtClean="0"/>
          </a:p>
          <a:p>
            <a:pPr>
              <a:buNone/>
            </a:pPr>
            <a:endParaRPr lang="es-ES" sz="2800" b="1" dirty="0">
              <a:effectLst>
                <a:outerShdw blurRad="38100" dist="38100" dir="2700000" algn="tl">
                  <a:srgbClr val="000000">
                    <a:alpha val="43137"/>
                  </a:srgbClr>
                </a:outerShdw>
              </a:effectLst>
            </a:endParaRPr>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381000" y="1600200"/>
            <a:ext cx="8229600" cy="4525963"/>
          </a:xfrm>
        </p:spPr>
        <p:txBody>
          <a:bodyPr>
            <a:normAutofit fontScale="92500" lnSpcReduction="10000"/>
          </a:bodyPr>
          <a:lstStyle/>
          <a:p>
            <a:pPr algn="just">
              <a:buNone/>
            </a:pPr>
            <a:endParaRPr lang="es-ES" dirty="0" smtClean="0"/>
          </a:p>
          <a:p>
            <a:pPr algn="just">
              <a:buNone/>
            </a:pPr>
            <a:r>
              <a:rPr lang="es-ES" sz="1800" dirty="0" smtClean="0"/>
              <a:t>	ANALIZADOS LOS REQUISITOS DE APROBACION DE AERONAVES, Y OPERADORES (PILOTOS, DESPACHADORES Y PERSONAL DE MANTENIMIENTO), SEGUN LO ESTABLECIDO EN EL MANUAL PBN, Y DESARROLLAR LA DOCUMENTACIÓN NECESARIA. </a:t>
            </a:r>
          </a:p>
          <a:p>
            <a:pPr algn="just">
              <a:buNone/>
            </a:pPr>
            <a:endParaRPr lang="es-ES" sz="1800" dirty="0" smtClean="0"/>
          </a:p>
          <a:p>
            <a:pPr algn="just">
              <a:buNone/>
            </a:pPr>
            <a:r>
              <a:rPr lang="es-ES" sz="1800" dirty="0" smtClean="0"/>
              <a:t>	PUBLICADAS LAS REGULACIONES NACIONALES PARA IMPLEMENTAR LA ESPECIFICACION DE NAVEGACIÓN  RNAV-5 </a:t>
            </a:r>
          </a:p>
          <a:p>
            <a:pPr algn="just">
              <a:buNone/>
            </a:pPr>
            <a:endParaRPr lang="es-PE" sz="1800" dirty="0" smtClean="0"/>
          </a:p>
          <a:p>
            <a:pPr algn="just">
              <a:buNone/>
            </a:pPr>
            <a:r>
              <a:rPr lang="es-PE" sz="1800" dirty="0" smtClean="0"/>
              <a:t>	</a:t>
            </a:r>
            <a:r>
              <a:rPr lang="es-ES" sz="1800" dirty="0" smtClean="0"/>
              <a:t>APROBACION DE AERONAVES Y OPERADORES (ACTIVIDAD PERMANENTE)</a:t>
            </a:r>
          </a:p>
          <a:p>
            <a:pPr algn="just">
              <a:buNone/>
            </a:pPr>
            <a:endParaRPr lang="es-ES" sz="1800" dirty="0" smtClean="0"/>
          </a:p>
          <a:p>
            <a:pPr algn="just">
              <a:buNone/>
            </a:pPr>
            <a:r>
              <a:rPr lang="es-ES" sz="1800" b="1" dirty="0" smtClean="0">
                <a:effectLst>
                  <a:outerShdw blurRad="38100" dist="38100" dir="2700000" algn="tl">
                    <a:srgbClr val="000000">
                      <a:alpha val="43137"/>
                    </a:srgbClr>
                  </a:outerShdw>
                </a:effectLst>
              </a:rPr>
              <a:t>	</a:t>
            </a:r>
            <a:r>
              <a:rPr lang="es-ES" sz="1800" dirty="0" smtClean="0"/>
              <a:t>ESTABLECER Y MANTENER ACTUALIZADO UN REGISTRO DE AERONAVES Y OPERADORES APROBADOS (ACTIVIDAD PERMANENTE)</a:t>
            </a:r>
          </a:p>
          <a:p>
            <a:pPr algn="just">
              <a:buNone/>
            </a:pPr>
            <a:endParaRPr lang="es-ES" sz="1800" dirty="0" smtClean="0"/>
          </a:p>
          <a:p>
            <a:pPr algn="just">
              <a:buNone/>
            </a:pPr>
            <a:r>
              <a:rPr lang="es-ES" sz="1800" dirty="0" smtClean="0"/>
              <a:t>	VERIFICAR LA OPERACION DENTRO DEL PROGRAMA DE MONITOREO CONTINUO AERONAVE Y PROCEDIMIENTOS (ACTIVIDAD PERMANENTE)</a:t>
            </a:r>
            <a:endParaRPr lang="es-ES" sz="1800" dirty="0"/>
          </a:p>
        </p:txBody>
      </p:sp>
      <p:sp>
        <p:nvSpPr>
          <p:cNvPr id="7" name="6 Rectángulo"/>
          <p:cNvSpPr/>
          <p:nvPr/>
        </p:nvSpPr>
        <p:spPr>
          <a:xfrm>
            <a:off x="762001" y="1447800"/>
            <a:ext cx="5791760" cy="400110"/>
          </a:xfrm>
          <a:prstGeom prst="rect">
            <a:avLst/>
          </a:prstGeom>
        </p:spPr>
        <p:txBody>
          <a:bodyPr wrap="square">
            <a:spAutoFit/>
          </a:bodyPr>
          <a:lstStyle/>
          <a:p>
            <a:r>
              <a:rPr lang="es-ES" sz="2000" dirty="0" smtClean="0">
                <a:effectLst>
                  <a:outerShdw blurRad="38100" dist="38100" dir="2700000" algn="tl">
                    <a:srgbClr val="000000">
                      <a:alpha val="43137"/>
                    </a:srgbClr>
                  </a:outerShdw>
                </a:effectLst>
              </a:rPr>
              <a:t>APROBACION DE AERONAVES Y OPERADORES </a:t>
            </a:r>
            <a:endParaRPr lang="es-ES" sz="2000" dirty="0">
              <a:effectLst>
                <a:outerShdw blurRad="38100" dist="38100" dir="2700000" algn="tl">
                  <a:srgbClr val="000000">
                    <a:alpha val="43137"/>
                  </a:srgbClr>
                </a:outerShdw>
              </a:effectLst>
            </a:endParaRPr>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25</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251520" y="1295400"/>
            <a:ext cx="8352928" cy="5085928"/>
          </a:xfrm>
        </p:spPr>
        <p:txBody>
          <a:bodyPr>
            <a:normAutofit fontScale="92500" lnSpcReduction="10000"/>
          </a:bodyPr>
          <a:lstStyle/>
          <a:p>
            <a:pPr>
              <a:buNone/>
            </a:pPr>
            <a:r>
              <a:rPr lang="es-ES" sz="2200" b="1" dirty="0" smtClean="0"/>
              <a:t>NORMAS Y PROCEDIMIENTOS</a:t>
            </a:r>
            <a:endParaRPr lang="es-PE" sz="2200" b="1" dirty="0" smtClean="0"/>
          </a:p>
          <a:p>
            <a:pPr>
              <a:buNone/>
            </a:pPr>
            <a:r>
              <a:rPr lang="es-ES" sz="2000" dirty="0" smtClean="0"/>
              <a:t>	</a:t>
            </a:r>
            <a:r>
              <a:rPr lang="es-ES" sz="1400" dirty="0" smtClean="0"/>
              <a:t>EVALUADAS  LAS REGULACIONES PARA EL USO GNSS, Y  PROCEDIDO  A SU PUBLICACION</a:t>
            </a:r>
          </a:p>
          <a:p>
            <a:pPr>
              <a:buNone/>
            </a:pPr>
            <a:endParaRPr lang="es-ES" sz="1400" dirty="0" smtClean="0"/>
          </a:p>
          <a:p>
            <a:pPr>
              <a:buNone/>
            </a:pPr>
            <a:r>
              <a:rPr lang="es-ES" sz="1400" dirty="0" smtClean="0"/>
              <a:t>	FINALIZAR LA IMPLEMENTACION DE WGS-84</a:t>
            </a:r>
          </a:p>
          <a:p>
            <a:pPr>
              <a:buNone/>
            </a:pPr>
            <a:endParaRPr lang="es-ES" sz="1400" dirty="0" smtClean="0"/>
          </a:p>
          <a:p>
            <a:pPr algn="just">
              <a:buNone/>
            </a:pPr>
            <a:r>
              <a:rPr lang="es-ES" sz="1400" dirty="0" smtClean="0"/>
              <a:t>	ELABORADO  UN MODELO DE AIC PARA NOTIFICAR LA PLANIFICACION DE LA IMPLANTACION DE LA PBN</a:t>
            </a:r>
          </a:p>
          <a:p>
            <a:pPr algn="just">
              <a:buNone/>
            </a:pPr>
            <a:endParaRPr lang="es-ES" sz="1400" dirty="0" smtClean="0"/>
          </a:p>
          <a:p>
            <a:pPr algn="just">
              <a:buNone/>
            </a:pPr>
            <a:r>
              <a:rPr lang="es-PE" sz="1400" dirty="0" smtClean="0">
                <a:effectLst>
                  <a:outerShdw blurRad="38100" dist="38100" dir="2700000" algn="tl">
                    <a:srgbClr val="000000">
                      <a:alpha val="43137"/>
                    </a:srgbClr>
                  </a:outerShdw>
                </a:effectLst>
              </a:rPr>
              <a:t>	</a:t>
            </a:r>
            <a:r>
              <a:rPr lang="es-ES" sz="1400" dirty="0" smtClean="0"/>
              <a:t>PUBLICADA  LA AIC NOTIFICANDO LA PLANIFICACION DE IMPLEMENTACION PBN</a:t>
            </a:r>
          </a:p>
          <a:p>
            <a:pPr algn="just">
              <a:buNone/>
            </a:pPr>
            <a:endParaRPr lang="es-PE" sz="1400" dirty="0" smtClean="0">
              <a:effectLst>
                <a:outerShdw blurRad="38100" dist="38100" dir="2700000" algn="tl">
                  <a:srgbClr val="000000">
                    <a:alpha val="43137"/>
                  </a:srgbClr>
                </a:outerShdw>
              </a:effectLst>
            </a:endParaRPr>
          </a:p>
          <a:p>
            <a:pPr algn="just">
              <a:buNone/>
            </a:pPr>
            <a:r>
              <a:rPr lang="es-PE" sz="1400" dirty="0" smtClean="0">
                <a:effectLst>
                  <a:outerShdw blurRad="38100" dist="38100" dir="2700000" algn="tl">
                    <a:srgbClr val="000000">
                      <a:alpha val="43137"/>
                    </a:srgbClr>
                  </a:outerShdw>
                </a:effectLst>
              </a:rPr>
              <a:t>	</a:t>
            </a:r>
            <a:r>
              <a:rPr lang="es-ES" sz="1400" dirty="0" smtClean="0"/>
              <a:t>DESARROLLADO MODELO DE SUPLEMENTO AIP QUE CONTIENE  NORMAS Y PROCEDIMIENTOS APLICABLES, INCLUYENDO LAS CONTINGENCIAS EN VUELO CORRESPONDIENTES</a:t>
            </a:r>
          </a:p>
          <a:p>
            <a:pPr algn="just">
              <a:buNone/>
            </a:pPr>
            <a:r>
              <a:rPr lang="es-PE" sz="1400" dirty="0" smtClean="0">
                <a:effectLst>
                  <a:outerShdw blurRad="38100" dist="38100" dir="2700000" algn="tl">
                    <a:srgbClr val="000000">
                      <a:alpha val="43137"/>
                    </a:srgbClr>
                  </a:outerShdw>
                </a:effectLst>
              </a:rPr>
              <a:t>	</a:t>
            </a:r>
          </a:p>
          <a:p>
            <a:pPr algn="just">
              <a:buNone/>
            </a:pPr>
            <a:r>
              <a:rPr lang="es-PE" sz="1400" dirty="0" smtClean="0">
                <a:effectLst>
                  <a:outerShdw blurRad="38100" dist="38100" dir="2700000" algn="tl">
                    <a:srgbClr val="000000">
                      <a:alpha val="43137"/>
                    </a:srgbClr>
                  </a:outerShdw>
                </a:effectLst>
              </a:rPr>
              <a:t>	</a:t>
            </a:r>
            <a:r>
              <a:rPr lang="es-ES" sz="1400" dirty="0" smtClean="0"/>
              <a:t>DESARROLLADO MODELO DE ENMIENDA AL AIP/SUPLEMENTO QUE CONTIENE  LA PARTE CORRESPONDIENTE AL ENR 3.3, INCLUYENDO LAS INFORMACIONES RELACIONADAS A LA RNAV-5, ASÍ COMO A LAS LIMITACIONES EN CUANTO A LOS SENSORES APLICABLES Y A LAS RADIOAYUDAS CRÍTICAS DE CADA SEGMENTO DE RUTA</a:t>
            </a:r>
            <a:r>
              <a:rPr lang="es-ES" sz="1600" dirty="0" smtClean="0"/>
              <a:t>.</a:t>
            </a:r>
          </a:p>
          <a:p>
            <a:pPr algn="just">
              <a:buNone/>
            </a:pPr>
            <a:endParaRPr lang="es-ES" sz="1600" dirty="0" smtClean="0"/>
          </a:p>
          <a:p>
            <a:pPr algn="just">
              <a:buNone/>
            </a:pPr>
            <a:r>
              <a:rPr lang="es-ES" sz="1600" dirty="0" smtClean="0"/>
              <a:t>	</a:t>
            </a:r>
            <a:r>
              <a:rPr lang="es-ES" sz="1400" dirty="0" smtClean="0"/>
              <a:t>REVISAR  EL MANUAL DE PROCEDIMIENTOS DE LAS UNIDADES ATS INVOLUCRADAS</a:t>
            </a:r>
          </a:p>
          <a:p>
            <a:pPr algn="just">
              <a:buNone/>
            </a:pPr>
            <a:endParaRPr lang="es-PE" sz="1400" dirty="0" smtClean="0">
              <a:effectLst>
                <a:outerShdw blurRad="38100" dist="38100" dir="2700000" algn="tl">
                  <a:srgbClr val="000000">
                    <a:alpha val="43137"/>
                  </a:srgbClr>
                </a:outerShdw>
              </a:effectLst>
            </a:endParaRPr>
          </a:p>
          <a:p>
            <a:pPr algn="just">
              <a:buNone/>
            </a:pPr>
            <a:r>
              <a:rPr lang="es-PE" sz="1400" dirty="0" smtClean="0">
                <a:effectLst>
                  <a:outerShdw blurRad="38100" dist="38100" dir="2700000" algn="tl">
                    <a:srgbClr val="000000">
                      <a:alpha val="43137"/>
                    </a:srgbClr>
                  </a:outerShdw>
                </a:effectLst>
              </a:rPr>
              <a:t>	</a:t>
            </a:r>
            <a:r>
              <a:rPr lang="es-ES" sz="1400" dirty="0" smtClean="0"/>
              <a:t>ACTUALIZAR CARTAS DE ACUERDO ENTRE UNIDADES ATS</a:t>
            </a:r>
          </a:p>
          <a:p>
            <a:pPr algn="just">
              <a:buNone/>
            </a:pPr>
            <a:endParaRPr lang="es-ES" sz="1400" dirty="0" smtClean="0"/>
          </a:p>
          <a:p>
            <a:pPr>
              <a:buNone/>
            </a:pPr>
            <a:r>
              <a:rPr lang="es-ES" sz="1400" dirty="0" smtClean="0"/>
              <a:t>          DESARROLLADA  ENMIENDA A L  DOCUMENTO  7030.</a:t>
            </a:r>
            <a:endParaRPr lang="es-ES" sz="1600" dirty="0">
              <a:effectLst>
                <a:outerShdw blurRad="38100" dist="38100" dir="2700000" algn="tl">
                  <a:srgbClr val="000000">
                    <a:alpha val="43137"/>
                  </a:srgbClr>
                </a:outerShdw>
              </a:effectLst>
            </a:endParaRPr>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26</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graphicFrame>
        <p:nvGraphicFramePr>
          <p:cNvPr id="10" name="9 Tabla"/>
          <p:cNvGraphicFramePr>
            <a:graphicFrameLocks noGrp="1"/>
          </p:cNvGraphicFramePr>
          <p:nvPr/>
        </p:nvGraphicFramePr>
        <p:xfrm>
          <a:off x="1066800" y="1643041"/>
          <a:ext cx="6705599" cy="4681559"/>
        </p:xfrm>
        <a:graphic>
          <a:graphicData uri="http://schemas.openxmlformats.org/drawingml/2006/table">
            <a:tbl>
              <a:tblPr/>
              <a:tblGrid>
                <a:gridCol w="536662"/>
                <a:gridCol w="998193"/>
                <a:gridCol w="3971303"/>
                <a:gridCol w="1199441"/>
              </a:tblGrid>
              <a:tr h="169163">
                <a:tc gridSpan="4">
                  <a:txBody>
                    <a:bodyPr/>
                    <a:lstStyle/>
                    <a:p>
                      <a:pPr algn="ctr" fontAlgn="b"/>
                      <a:r>
                        <a:rPr lang="es-ES" sz="800" b="1" i="1" u="none" strike="noStrike" dirty="0">
                          <a:solidFill>
                            <a:srgbClr val="000000"/>
                          </a:solidFill>
                          <a:latin typeface="Times New Roman"/>
                        </a:rPr>
                        <a:t>RUTAS RNAV Región SAM</a:t>
                      </a:r>
                    </a:p>
                  </a:txBody>
                  <a:tcPr marL="4461" marR="4461" marT="4461" marB="0" anchor="b">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s-ES"/>
                    </a:p>
                  </a:txBody>
                  <a:tcPr/>
                </a:tc>
                <a:tc hMerge="1">
                  <a:txBody>
                    <a:bodyPr/>
                    <a:lstStyle/>
                    <a:p>
                      <a:endParaRPr lang="es-ES"/>
                    </a:p>
                  </a:txBody>
                  <a:tcPr/>
                </a:tc>
                <a:tc hMerge="1">
                  <a:txBody>
                    <a:bodyPr/>
                    <a:lstStyle/>
                    <a:p>
                      <a:endParaRPr lang="es-ES"/>
                    </a:p>
                  </a:txBody>
                  <a:tcPr/>
                </a:tc>
              </a:tr>
              <a:tr h="93493">
                <a:tc>
                  <a:txBody>
                    <a:bodyPr/>
                    <a:lstStyle/>
                    <a:p>
                      <a:pPr algn="l" fontAlgn="b"/>
                      <a:endParaRPr lang="es-ES" sz="500" b="0" i="0" u="none" strike="noStrike">
                        <a:solidFill>
                          <a:srgbClr val="000000"/>
                        </a:solidFill>
                        <a:latin typeface="Times New Roman"/>
                      </a:endParaRPr>
                    </a:p>
                  </a:txBody>
                  <a:tcPr marL="4461" marR="4461" marT="446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ES" sz="500" b="0" i="0" u="none" strike="noStrike">
                        <a:solidFill>
                          <a:srgbClr val="000000"/>
                        </a:solidFill>
                        <a:latin typeface="Times New Roman"/>
                      </a:endParaRPr>
                    </a:p>
                  </a:txBody>
                  <a:tcPr marL="4461" marR="4461" marT="446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ES" sz="500" b="1" i="0" u="none" strike="noStrike">
                        <a:solidFill>
                          <a:srgbClr val="000000"/>
                        </a:solidFill>
                        <a:latin typeface="Times New Roman"/>
                      </a:endParaRPr>
                    </a:p>
                  </a:txBody>
                  <a:tcPr marL="4461" marR="4461" marT="446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ES" sz="500" b="1" i="0" u="none" strike="noStrike">
                        <a:solidFill>
                          <a:srgbClr val="000000"/>
                        </a:solidFill>
                        <a:latin typeface="Times New Roman"/>
                      </a:endParaRPr>
                    </a:p>
                  </a:txBody>
                  <a:tcPr marL="4461" marR="4461" marT="4461" marB="0" anchor="ctr">
                    <a:lnL>
                      <a:noFill/>
                    </a:lnL>
                    <a:lnR>
                      <a:noFill/>
                    </a:lnR>
                    <a:lnT>
                      <a:noFill/>
                    </a:lnT>
                    <a:lnB w="6350" cap="flat" cmpd="sng" algn="ctr">
                      <a:solidFill>
                        <a:srgbClr val="000000"/>
                      </a:solidFill>
                      <a:prstDash val="solid"/>
                      <a:round/>
                      <a:headEnd type="none" w="med" len="med"/>
                      <a:tailEnd type="none" w="med" len="med"/>
                    </a:lnB>
                  </a:tcPr>
                </a:tc>
              </a:tr>
              <a:tr h="234742">
                <a:tc>
                  <a:txBody>
                    <a:bodyPr/>
                    <a:lstStyle/>
                    <a:p>
                      <a:pPr algn="ctr" fontAlgn="ctr"/>
                      <a:r>
                        <a:rPr lang="es-ES" sz="400" b="1" i="0" u="none" strike="noStrike">
                          <a:solidFill>
                            <a:srgbClr val="000000"/>
                          </a:solidFill>
                          <a:latin typeface="Times New Roman"/>
                        </a:rPr>
                        <a:t>RUTA/ ROUTE</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500" b="1" i="0" u="none" strike="noStrike">
                          <a:solidFill>
                            <a:srgbClr val="000000"/>
                          </a:solidFill>
                          <a:latin typeface="Times New Roman"/>
                        </a:rPr>
                        <a:t>WP</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pt-BR" sz="400" b="1" i="0" u="none" strike="noStrike">
                          <a:solidFill>
                            <a:srgbClr val="000000"/>
                          </a:solidFill>
                          <a:latin typeface="Times New Roman"/>
                        </a:rPr>
                        <a:t>RESULTADOS DE ANALISIS DE COBERTURA DME/DME -DME/DME Coverage Analysis Results</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500" b="1" i="0" u="none" strike="noStrike">
                          <a:solidFill>
                            <a:srgbClr val="000000"/>
                          </a:solidFill>
                          <a:latin typeface="Times New Roman"/>
                        </a:rPr>
                        <a:t>FIR</a:t>
                      </a:r>
                    </a:p>
                  </a:txBody>
                  <a:tcPr marL="4461" marR="4461" marT="44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91220">
                <a:tc>
                  <a:txBody>
                    <a:bodyPr/>
                    <a:lstStyle/>
                    <a:p>
                      <a:pPr algn="l" fontAlgn="b"/>
                      <a:r>
                        <a:rPr lang="es-ES" sz="500" b="1" i="0" u="none" strike="noStrike">
                          <a:solidFill>
                            <a:srgbClr val="000000"/>
                          </a:solidFill>
                          <a:latin typeface="Times New Roman"/>
                        </a:rPr>
                        <a:t>UL201</a:t>
                      </a:r>
                    </a:p>
                  </a:txBody>
                  <a:tcPr marL="4461" marR="4461" marT="4461"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fontAlgn="ctr"/>
                      <a:r>
                        <a:rPr lang="es-ES" sz="500" b="0" i="0" u="none" strike="noStrike">
                          <a:solidFill>
                            <a:srgbClr val="000000"/>
                          </a:solidFill>
                          <a:latin typeface="Times New Roman"/>
                        </a:rPr>
                        <a:t> </a:t>
                      </a:r>
                    </a:p>
                  </a:txBody>
                  <a:tcPr marL="4461" marR="4461" marT="4461" marB="0" anchor="ctr">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8D8D8"/>
                    </a:solidFill>
                  </a:tcPr>
                </a:tc>
              </a:tr>
              <a:tr h="171517">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MITU CO     VOR/DME (MTU )</a:t>
                      </a:r>
                    </a:p>
                  </a:txBody>
                  <a:tcPr marL="4461" marR="4461" marT="4461" marB="0" anchor="ctr">
                    <a:lnL>
                      <a:noFill/>
                    </a:lnL>
                    <a:lnR>
                      <a:noFill/>
                    </a:lnR>
                    <a:lnT>
                      <a:noFill/>
                    </a:lnT>
                    <a:lnB>
                      <a:noFill/>
                    </a:lnB>
                  </a:tcPr>
                </a:tc>
                <a:tc rowSpan="2">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rowSpan="2">
                  <a:txBody>
                    <a:bodyPr/>
                    <a:lstStyle/>
                    <a:p>
                      <a:pPr algn="ctr" fontAlgn="ctr"/>
                      <a:r>
                        <a:rPr lang="es-ES" sz="500" b="1" i="0" u="none" strike="noStrike">
                          <a:solidFill>
                            <a:srgbClr val="000000"/>
                          </a:solidFill>
                          <a:latin typeface="Times New Roman"/>
                        </a:rPr>
                        <a:t> </a:t>
                      </a:r>
                    </a:p>
                  </a:txBody>
                  <a:tcPr marL="4461" marR="4461" marT="4461"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125106">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ABIDE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ABIDE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tcPr>
                </a:tc>
                <a:tc rowSpan="2">
                  <a:txBody>
                    <a:bodyPr/>
                    <a:lstStyle/>
                    <a:p>
                      <a:pPr algn="ctr" fontAlgn="ctr"/>
                      <a:r>
                        <a:rPr lang="es-ES" sz="500" b="1" i="0" u="none" strike="noStrike">
                          <a:solidFill>
                            <a:srgbClr val="000000"/>
                          </a:solidFill>
                          <a:latin typeface="Times New Roman"/>
                        </a:rPr>
                        <a:t>TRAMO CON COBERTURA DME/DME PARCIAL/SEGMENT WITH PARTIAL DME/DME COVERAGE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FF00"/>
                    </a:solidFill>
                  </a:tcPr>
                </a:tc>
                <a:tc rowSpan="16">
                  <a:txBody>
                    <a:bodyPr/>
                    <a:lstStyle/>
                    <a:p>
                      <a:pPr algn="ctr" fontAlgn="ctr"/>
                      <a:r>
                        <a:rPr lang="es-ES" sz="500" b="1" i="0" u="none" strike="noStrike">
                          <a:solidFill>
                            <a:srgbClr val="000000"/>
                          </a:solidFill>
                          <a:latin typeface="Times New Roman"/>
                        </a:rPr>
                        <a:t>AMAZONICA</a:t>
                      </a:r>
                    </a:p>
                  </a:txBody>
                  <a:tcPr marL="4461" marR="4461" marT="4461"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071">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CLOTI</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rowSpan="2">
                  <a:txBody>
                    <a:bodyPr/>
                    <a:lstStyle/>
                    <a:p>
                      <a:pPr algn="ctr" fontAlgn="ctr"/>
                      <a:r>
                        <a:rPr lang="es-ES" sz="500" b="1" i="0" u="none" strike="noStrike" dirty="0">
                          <a:solidFill>
                            <a:srgbClr val="FFFFFF"/>
                          </a:solidFill>
                          <a:latin typeface="Times New Roman"/>
                        </a:rPr>
                        <a:t>TRAMO SIN COBERTURA DME/DME  /  SEGMENT WITHOUT DME/DME COVERAGE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13385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MINIB</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BUMBA</a:t>
                      </a:r>
                    </a:p>
                  </a:txBody>
                  <a:tcPr marL="4461" marR="4461" marT="4461" marB="0" anchor="ctr">
                    <a:lnL>
                      <a:noFill/>
                    </a:lnL>
                    <a:lnR>
                      <a:noFill/>
                    </a:lnR>
                    <a:lnT>
                      <a:noFill/>
                    </a:lnT>
                    <a:lnB>
                      <a:noFill/>
                    </a:lnB>
                  </a:tcPr>
                </a:tc>
                <a:tc rowSpan="2">
                  <a:txBody>
                    <a:bodyPr/>
                    <a:lstStyle/>
                    <a:p>
                      <a:pPr algn="ctr" fontAlgn="ctr"/>
                      <a:r>
                        <a:rPr lang="es-ES" sz="500" b="1" i="0" u="none" strike="noStrike">
                          <a:solidFill>
                            <a:srgbClr val="000000"/>
                          </a:solidFill>
                          <a:latin typeface="Times New Roman"/>
                        </a:rPr>
                        <a:t>TRAMO CON COBERTURA DME/DME PARCIAL/SEGMENT WITH PARTIAL DME/DME COVERAGE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FF00"/>
                    </a:solidFill>
                  </a:tcPr>
                </a:tc>
                <a:tc vMerge="1">
                  <a:txBody>
                    <a:bodyPr/>
                    <a:lstStyle/>
                    <a:p>
                      <a:endParaRPr lang="es-ES"/>
                    </a:p>
                  </a:txBody>
                  <a:tcPr/>
                </a:tc>
              </a:tr>
              <a:tr h="117371">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EGLER</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PERSA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OBEBA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IRUMI</a:t>
                      </a:r>
                    </a:p>
                  </a:txBody>
                  <a:tcPr marL="4461" marR="4461" marT="4461" marB="0" anchor="ctr">
                    <a:lnL>
                      <a:noFill/>
                    </a:lnL>
                    <a:lnR>
                      <a:noFill/>
                    </a:lnR>
                    <a:lnT>
                      <a:noFill/>
                    </a:lnT>
                    <a:lnB>
                      <a:noFill/>
                    </a:lnB>
                  </a:tcPr>
                </a:tc>
                <a:tc rowSpan="2">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BARGE</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RONEN</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ARPAR</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KUGMA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145285">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CANON</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CANON</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0000"/>
                    </a:solidFill>
                  </a:tcPr>
                </a:tc>
                <a:tc rowSpan="19">
                  <a:txBody>
                    <a:bodyPr/>
                    <a:lstStyle/>
                    <a:p>
                      <a:pPr algn="ctr" fontAlgn="ctr"/>
                      <a:r>
                        <a:rPr lang="es-ES" sz="500" b="1" i="0" u="none" strike="noStrike">
                          <a:solidFill>
                            <a:srgbClr val="000000"/>
                          </a:solidFill>
                          <a:latin typeface="Times New Roman"/>
                        </a:rPr>
                        <a:t>BRASILIA</a:t>
                      </a:r>
                    </a:p>
                  </a:txBody>
                  <a:tcPr marL="4461" marR="4461" marT="4461"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472">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ILMOK</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EQUAL</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rowSpan="2">
                  <a:txBody>
                    <a:bodyPr/>
                    <a:lstStyle/>
                    <a:p>
                      <a:pPr algn="ctr" fontAlgn="ctr"/>
                      <a:r>
                        <a:rPr lang="es-ES" sz="500" b="1" i="0" u="none" strike="noStrike">
                          <a:solidFill>
                            <a:srgbClr val="000000"/>
                          </a:solidFill>
                          <a:latin typeface="Times New Roman"/>
                        </a:rPr>
                        <a:t>TRAMO CON COBERTURA DME/DME PARCIAL/SEGMENT WITH PARTIAL DME/DME COVERAGE</a:t>
                      </a:r>
                    </a:p>
                  </a:txBody>
                  <a:tcPr marL="4461" marR="4461" marT="4461" marB="0" anchor="ctr">
                    <a:lnL>
                      <a:noFill/>
                    </a:lnL>
                    <a:lnR>
                      <a:noFill/>
                    </a:lnR>
                    <a:lnT w="12700" cap="flat" cmpd="sng" algn="ctr">
                      <a:solidFill>
                        <a:srgbClr val="000000"/>
                      </a:solidFill>
                      <a:prstDash val="solid"/>
                      <a:round/>
                      <a:headEnd type="none" w="med" len="med"/>
                      <a:tailEnd type="none" w="med" len="med"/>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ANGOL</a:t>
                      </a:r>
                    </a:p>
                  </a:txBody>
                  <a:tcPr marL="4461" marR="4461" marT="4461" marB="0" anchor="ctr">
                    <a:lnL>
                      <a:noFill/>
                    </a:lnL>
                    <a:lnR>
                      <a:noFill/>
                    </a:lnR>
                    <a:lnT>
                      <a:noFill/>
                    </a:lnT>
                    <a:lnB>
                      <a:noFill/>
                    </a:lnB>
                  </a:tcPr>
                </a:tc>
                <a:tc vMerge="1">
                  <a:txBody>
                    <a:bodyPr/>
                    <a:lstStyle/>
                    <a:p>
                      <a:endParaRPr lang="es-ES"/>
                    </a:p>
                  </a:txBody>
                  <a:tcPr/>
                </a:tc>
                <a:tc vMerge="1">
                  <a:txBody>
                    <a:bodyPr/>
                    <a:lstStyle/>
                    <a:p>
                      <a:endParaRPr lang="es-ES"/>
                    </a:p>
                  </a:txBody>
                  <a:tcPr/>
                </a:tc>
              </a:tr>
              <a:tr h="2058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GRACE</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MABMA</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166472">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ABUSE</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TRAMO SIN COBERTURA DME/DME /  SEGMENT WITHOUT DME/DME COVERAGE</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TESEK</a:t>
                      </a:r>
                    </a:p>
                  </a:txBody>
                  <a:tcPr marL="4461" marR="4461" marT="4461" marB="0" anchor="ctr">
                    <a:lnL>
                      <a:noFill/>
                    </a:lnL>
                    <a:lnR>
                      <a:noFill/>
                    </a:lnR>
                    <a:lnT>
                      <a:noFill/>
                    </a:lnT>
                    <a:lnB>
                      <a:noFill/>
                    </a:lnB>
                  </a:tcPr>
                </a:tc>
                <a:tc>
                  <a:txBody>
                    <a:bodyPr/>
                    <a:lstStyle/>
                    <a:p>
                      <a:pPr algn="ctr" fontAlgn="ctr"/>
                      <a:r>
                        <a:rPr lang="es-ES" sz="500" b="1" i="0" u="none" strike="noStrike">
                          <a:solidFill>
                            <a:srgbClr val="FFFFFF"/>
                          </a:solidFill>
                          <a:latin typeface="Times New Roman"/>
                        </a:rPr>
                        <a:t> </a:t>
                      </a:r>
                    </a:p>
                  </a:txBody>
                  <a:tcPr marL="4461" marR="4461" marT="4461" marB="0" anchor="ctr">
                    <a:lnL>
                      <a:noFill/>
                    </a:lnL>
                    <a:lnR>
                      <a:noFill/>
                    </a:lnR>
                    <a:lnT>
                      <a:noFill/>
                    </a:lnT>
                    <a:lnB>
                      <a:noFill/>
                    </a:lnB>
                    <a:solidFill>
                      <a:srgbClr val="FF00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ISIRO</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FFFF0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algn="ctr" fontAlgn="ctr"/>
                      <a:r>
                        <a:rPr lang="es-ES" sz="500" b="0" i="0" u="none" strike="noStrike">
                          <a:solidFill>
                            <a:srgbClr val="000000"/>
                          </a:solidFill>
                          <a:latin typeface="Times New Roman"/>
                        </a:rPr>
                        <a:t> ASTOB</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91220">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s-ES"/>
                    </a:p>
                  </a:txBody>
                  <a:tcPr/>
                </a:tc>
                <a:tc>
                  <a:txBody>
                    <a:bodyPr/>
                    <a:lstStyle/>
                    <a:p>
                      <a:pPr algn="ctr" fontAlgn="ctr"/>
                      <a:r>
                        <a:rPr lang="es-ES" sz="500" b="1" i="0" u="none" strike="noStrike">
                          <a:solidFill>
                            <a:srgbClr val="000000"/>
                          </a:solidFill>
                          <a:latin typeface="Times New Roman"/>
                        </a:rPr>
                        <a:t> </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166472">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r>
                        <a:rPr lang="es-ES" sz="500" b="0" i="0" u="none" strike="noStrike">
                          <a:solidFill>
                            <a:srgbClr val="000000"/>
                          </a:solidFill>
                          <a:latin typeface="Times New Roman"/>
                        </a:rPr>
                        <a:t> HASTE</a:t>
                      </a:r>
                    </a:p>
                  </a:txBody>
                  <a:tcPr marL="4461" marR="4461" marT="4461" marB="0" anchor="ctr">
                    <a:lnL>
                      <a:noFill/>
                    </a:lnL>
                    <a:lnR>
                      <a:noFill/>
                    </a:lnR>
                    <a:lnT>
                      <a:noFill/>
                    </a:lnT>
                    <a:lnB>
                      <a:noFill/>
                    </a:lnB>
                  </a:tcPr>
                </a:tc>
                <a:tc>
                  <a:txBody>
                    <a:bodyPr/>
                    <a:lstStyle/>
                    <a:p>
                      <a:pPr algn="ctr" fontAlgn="ctr"/>
                      <a:r>
                        <a:rPr lang="es-ES" sz="500" b="1" i="0" u="none" strike="noStrike">
                          <a:solidFill>
                            <a:srgbClr val="000000"/>
                          </a:solidFill>
                          <a:latin typeface="Times New Roman"/>
                        </a:rPr>
                        <a:t>TRAMO CON COBERTURA DME/DME /  SEGMENT WITH DME/DME COVERAGE</a:t>
                      </a:r>
                    </a:p>
                  </a:txBody>
                  <a:tcPr marL="4461" marR="4461" marT="4461" marB="0" anchor="ctr">
                    <a:lnL>
                      <a:noFill/>
                    </a:lnL>
                    <a:lnR>
                      <a:noFill/>
                    </a:lnR>
                    <a:lnT>
                      <a:noFill/>
                    </a:lnT>
                    <a:lnB>
                      <a:noFill/>
                    </a:lnB>
                    <a:solidFill>
                      <a:srgbClr val="00B050"/>
                    </a:solidFill>
                  </a:tcPr>
                </a:tc>
                <a:tc vMerge="1">
                  <a:txBody>
                    <a:bodyPr/>
                    <a:lstStyle/>
                    <a:p>
                      <a:endParaRPr lang="es-ES"/>
                    </a:p>
                  </a:txBody>
                  <a:tcPr/>
                </a:tc>
              </a:tr>
              <a:tr h="201785">
                <a:tc>
                  <a:txBody>
                    <a:bodyPr/>
                    <a:lstStyle/>
                    <a:p>
                      <a:pPr algn="l" fontAlgn="b"/>
                      <a:r>
                        <a:rPr lang="es-ES" sz="500" b="0" i="0" u="none" strike="noStrike">
                          <a:solidFill>
                            <a:srgbClr val="000000"/>
                          </a:solidFill>
                          <a:latin typeface="Times New Roman"/>
                        </a:rPr>
                        <a:t> </a:t>
                      </a:r>
                    </a:p>
                  </a:txBody>
                  <a:tcPr marL="4461" marR="4461" marT="4461"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s-ES" sz="500" b="0" i="0" u="none" strike="noStrike">
                          <a:solidFill>
                            <a:srgbClr val="000000"/>
                          </a:solidFill>
                          <a:latin typeface="Times New Roman"/>
                        </a:rPr>
                        <a:t> PIRASSUNUNGA  VOR/DME (PIR)</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s-ES" sz="500" b="1" i="0" u="none" strike="noStrike" dirty="0">
                          <a:solidFill>
                            <a:srgbClr val="000000"/>
                          </a:solidFill>
                          <a:latin typeface="Times New Roman"/>
                        </a:rPr>
                        <a:t> </a:t>
                      </a:r>
                    </a:p>
                  </a:txBody>
                  <a:tcPr marL="4461" marR="4461" marT="4461" marB="0" anchor="ctr">
                    <a:lnL>
                      <a:noFill/>
                    </a:lnL>
                    <a:lnR>
                      <a:noFill/>
                    </a:lnR>
                    <a:lnT>
                      <a:noFill/>
                    </a:lnT>
                    <a:lnB w="12700" cap="flat" cmpd="sng" algn="ctr">
                      <a:solidFill>
                        <a:srgbClr val="000000"/>
                      </a:solidFill>
                      <a:prstDash val="solid"/>
                      <a:round/>
                      <a:headEnd type="none" w="med" len="med"/>
                      <a:tailEnd type="none" w="med" len="med"/>
                    </a:lnB>
                    <a:solidFill>
                      <a:srgbClr val="00B050"/>
                    </a:solidFill>
                  </a:tcPr>
                </a:tc>
                <a:tc vMerge="1">
                  <a:txBody>
                    <a:bodyPr/>
                    <a:lstStyle/>
                    <a:p>
                      <a:endParaRPr lang="es-ES"/>
                    </a:p>
                  </a:txBody>
                  <a:tcPr/>
                </a:tc>
              </a:tr>
            </a:tbl>
          </a:graphicData>
        </a:graphic>
      </p:graphicFrame>
      <p:sp>
        <p:nvSpPr>
          <p:cNvPr id="6" name="5 CuadroTexto"/>
          <p:cNvSpPr txBox="1"/>
          <p:nvPr/>
        </p:nvSpPr>
        <p:spPr>
          <a:xfrm>
            <a:off x="1285852" y="1214422"/>
            <a:ext cx="8640104" cy="369332"/>
          </a:xfrm>
          <a:prstGeom prst="rect">
            <a:avLst/>
          </a:prstGeom>
          <a:noFill/>
        </p:spPr>
        <p:txBody>
          <a:bodyPr wrap="square" rtlCol="0">
            <a:spAutoFit/>
          </a:bodyPr>
          <a:lstStyle/>
          <a:p>
            <a:r>
              <a:rPr lang="es-PE" b="1" dirty="0" smtClean="0"/>
              <a:t>ANALISIS DE LA COBERTURA DME </a:t>
            </a:r>
            <a:r>
              <a:rPr lang="es-PE" b="1" dirty="0" err="1" smtClean="0"/>
              <a:t>DME</a:t>
            </a:r>
            <a:r>
              <a:rPr lang="es-PE" b="1" dirty="0" smtClean="0"/>
              <a:t>  EN LAS RUTAS RNAV 5</a:t>
            </a:r>
            <a:endParaRPr lang="es-ES" b="1" dirty="0"/>
          </a:p>
        </p:txBody>
      </p:sp>
      <p:sp>
        <p:nvSpPr>
          <p:cNvPr id="7"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27</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457200" y="1600200"/>
            <a:ext cx="8229600" cy="4781128"/>
          </a:xfrm>
        </p:spPr>
        <p:txBody>
          <a:bodyPr>
            <a:noAutofit/>
          </a:bodyPr>
          <a:lstStyle/>
          <a:p>
            <a:pPr>
              <a:buNone/>
            </a:pPr>
            <a:r>
              <a:rPr lang="es-ES" sz="1800" b="1" dirty="0" smtClean="0"/>
              <a:t>CAPACITACION </a:t>
            </a:r>
          </a:p>
          <a:p>
            <a:pPr>
              <a:buNone/>
            </a:pPr>
            <a:endParaRPr lang="es-ES" sz="1800" b="1" dirty="0" smtClean="0"/>
          </a:p>
          <a:p>
            <a:pPr marL="0" indent="0" algn="just">
              <a:buNone/>
            </a:pPr>
            <a:r>
              <a:rPr lang="es-ES" sz="1800" dirty="0" smtClean="0"/>
              <a:t>DESARROLLADO  UN PROGRAMA DE CAPACITACIÓN Y DOCUMENTACIÓN PARA OPERADORES (PILOTOS, DESPACHADORES Y MANTENIMIENTO) </a:t>
            </a:r>
          </a:p>
          <a:p>
            <a:pPr marL="0" indent="0" algn="just">
              <a:buNone/>
            </a:pPr>
            <a:endParaRPr lang="es-PE" sz="1800" dirty="0" smtClean="0"/>
          </a:p>
          <a:p>
            <a:pPr marL="0" indent="0" algn="just">
              <a:buNone/>
            </a:pPr>
            <a:r>
              <a:rPr lang="es-ES" sz="1800" dirty="0" smtClean="0"/>
              <a:t>DESARROLLADO UN PROGRAMA DE CAPACITACIÓN Y DOCUMENTACIÓN PARA CONTROLADORES DE TRÁNSITO AÉREO Y OPERADORES AIS </a:t>
            </a:r>
          </a:p>
          <a:p>
            <a:pPr marL="0" indent="0" algn="just">
              <a:buNone/>
            </a:pPr>
            <a:endParaRPr lang="es-ES" sz="1800" dirty="0" smtClean="0"/>
          </a:p>
          <a:p>
            <a:pPr marL="0" indent="0" algn="just">
              <a:buNone/>
            </a:pPr>
            <a:r>
              <a:rPr lang="es-ES" sz="1800" dirty="0" smtClean="0"/>
              <a:t>DESARROLLARDO UN PROGRAMA DE CAPACITACION PARA REGULADORES (INSPECTORES DE SEGURIDAD OPERACIONAL DE LA AVIACIÓN)</a:t>
            </a:r>
          </a:p>
          <a:p>
            <a:pPr marL="0" indent="0" algn="just">
              <a:buNone/>
            </a:pPr>
            <a:r>
              <a:rPr lang="es-ES" sz="1800" dirty="0" smtClean="0"/>
              <a:t>	</a:t>
            </a:r>
          </a:p>
          <a:p>
            <a:pPr marL="0" indent="0" algn="just">
              <a:buNone/>
            </a:pPr>
            <a:r>
              <a:rPr lang="es-ES" sz="1800" dirty="0" smtClean="0"/>
              <a:t>CONDUCIR PROGRAMAS DE CAPACITACION</a:t>
            </a:r>
          </a:p>
          <a:p>
            <a:pPr marL="0" indent="0" algn="just">
              <a:buNone/>
            </a:pPr>
            <a:endParaRPr lang="es-ES" sz="1800" dirty="0" smtClean="0"/>
          </a:p>
          <a:p>
            <a:pPr marL="0" indent="0" algn="just">
              <a:buNone/>
            </a:pPr>
            <a:r>
              <a:rPr lang="es-ES" sz="1800" dirty="0" smtClean="0"/>
              <a:t>REALIZADOS SEMINARIOS ORIENTADOS A LOS OPERADORES, INDICANDO LOS PLANES Y LOS BENEFICIOS OPERACIONALES Y ECONÓMICOS ESPERADOS</a:t>
            </a:r>
            <a:endParaRPr lang="es-ES" sz="1800"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28</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p:txBody>
          <a:bodyPr>
            <a:normAutofit/>
          </a:bodyPr>
          <a:lstStyle/>
          <a:p>
            <a:pPr>
              <a:buNone/>
            </a:pPr>
            <a:r>
              <a:rPr lang="es-PE" sz="2000" b="1" dirty="0" smtClean="0"/>
              <a:t>DECISION DE IMPLANTACION</a:t>
            </a:r>
            <a:r>
              <a:rPr lang="es-PE" sz="2000" b="1" dirty="0" smtClean="0">
                <a:effectLst>
                  <a:outerShdw blurRad="38100" dist="38100" dir="2700000" algn="tl">
                    <a:srgbClr val="000000">
                      <a:alpha val="43137"/>
                    </a:srgbClr>
                  </a:outerShdw>
                </a:effectLst>
              </a:rPr>
              <a:t> </a:t>
            </a:r>
          </a:p>
          <a:p>
            <a:pPr>
              <a:buNone/>
            </a:pPr>
            <a:endParaRPr lang="es-ES" sz="2000" dirty="0" smtClean="0"/>
          </a:p>
          <a:p>
            <a:pPr>
              <a:buNone/>
            </a:pPr>
            <a:r>
              <a:rPr lang="es-ES" sz="2000" dirty="0" smtClean="0"/>
              <a:t>EVALUAR LA DOCUMENTACION OPERACIONAL DISPONIBLE (ATS, OPS/AIR)</a:t>
            </a:r>
          </a:p>
          <a:p>
            <a:pPr>
              <a:buNone/>
            </a:pPr>
            <a:endParaRPr lang="es-PE" sz="2000" b="1" dirty="0" smtClean="0">
              <a:effectLst>
                <a:outerShdw blurRad="38100" dist="38100" dir="2700000" algn="tl">
                  <a:srgbClr val="000000">
                    <a:alpha val="43137"/>
                  </a:srgbClr>
                </a:outerShdw>
              </a:effectLst>
            </a:endParaRPr>
          </a:p>
          <a:p>
            <a:pPr marL="0" indent="0">
              <a:buNone/>
            </a:pPr>
            <a:r>
              <a:rPr lang="es-ES" sz="2000" dirty="0" smtClean="0"/>
              <a:t>EVALUAR EL PORCENTAJE DE OPERACIONES APROBADAS RNAV5  (ESPACIO AEREO NO EXCLUYENTE)</a:t>
            </a:r>
          </a:p>
          <a:p>
            <a:pPr marL="0" indent="0">
              <a:buNone/>
            </a:pPr>
            <a:endParaRPr lang="es-ES" sz="2000" dirty="0" smtClean="0"/>
          </a:p>
          <a:p>
            <a:pPr>
              <a:buNone/>
            </a:pPr>
            <a:r>
              <a:rPr lang="es-ES" sz="2000" dirty="0" smtClean="0"/>
              <a:t>REVISADO  RESULTADOS DE LA EVALUACIÓN DE LA SEGURIDAD OPERACIONAL </a:t>
            </a:r>
          </a:p>
          <a:p>
            <a:pPr>
              <a:buNone/>
            </a:pPr>
            <a:endParaRPr lang="es-ES" sz="2000" dirty="0" smtClean="0"/>
          </a:p>
          <a:p>
            <a:pPr>
              <a:buNone/>
            </a:pPr>
            <a:r>
              <a:rPr lang="es-ES" sz="2000" dirty="0" smtClean="0"/>
              <a:t>PUBLICAR TRIGGER NOTAM</a:t>
            </a:r>
            <a:endParaRPr lang="es-ES" sz="2000" b="1" dirty="0">
              <a:effectLst>
                <a:outerShdw blurRad="38100" dist="38100" dir="2700000" algn="tl">
                  <a:srgbClr val="000000">
                    <a:alpha val="43137"/>
                  </a:srgbClr>
                </a:outerShdw>
              </a:effectLst>
            </a:endParaRPr>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29</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457200" y="1285860"/>
            <a:ext cx="8147248" cy="4840303"/>
          </a:xfrm>
        </p:spPr>
        <p:txBody>
          <a:bodyPr>
            <a:normAutofit/>
          </a:bodyPr>
          <a:lstStyle/>
          <a:p>
            <a:pPr>
              <a:buNone/>
            </a:pPr>
            <a:r>
              <a:rPr lang="es-ES" b="1" dirty="0" smtClean="0"/>
              <a:t>	</a:t>
            </a:r>
            <a:r>
              <a:rPr lang="es-ES" sz="2400" b="1" dirty="0" smtClean="0"/>
              <a:t>SISTEMA DE MONITOREO DE LA PERFORMANCE </a:t>
            </a:r>
            <a:endParaRPr lang="es-ES" sz="2400" dirty="0" smtClean="0"/>
          </a:p>
          <a:p>
            <a:pPr>
              <a:buNone/>
            </a:pPr>
            <a:r>
              <a:rPr lang="es-ES" dirty="0" smtClean="0"/>
              <a:t>	</a:t>
            </a:r>
            <a:r>
              <a:rPr lang="es-ES" sz="1800" dirty="0" smtClean="0"/>
              <a:t>DESARROLLAR UN PROGRAMA DE MONITOREO POST-IMPLEMENTACIÓN DE OPERACIONES EN RUTA  </a:t>
            </a:r>
          </a:p>
          <a:p>
            <a:pPr>
              <a:buNone/>
            </a:pPr>
            <a:endParaRPr lang="es-PE" sz="1800" dirty="0" smtClean="0"/>
          </a:p>
          <a:p>
            <a:pPr>
              <a:buNone/>
            </a:pPr>
            <a:r>
              <a:rPr lang="es-PE" sz="1800" dirty="0" smtClean="0"/>
              <a:t>	</a:t>
            </a:r>
            <a:r>
              <a:rPr lang="es-ES" sz="1800" dirty="0" smtClean="0"/>
              <a:t>EJECUTAR UN PROGRAMA DE MONITOREO POST-IMPLEMENTACION DE OPERACIONES EN RUTA </a:t>
            </a:r>
          </a:p>
          <a:p>
            <a:pPr>
              <a:buNone/>
            </a:pPr>
            <a:endParaRPr lang="es-PE" sz="1800" dirty="0" smtClean="0"/>
          </a:p>
          <a:p>
            <a:pPr>
              <a:buNone/>
            </a:pPr>
            <a:r>
              <a:rPr lang="es-PE" sz="1800" dirty="0" smtClean="0"/>
              <a:t>	</a:t>
            </a:r>
            <a:r>
              <a:rPr lang="es-ES" sz="1800" dirty="0" smtClean="0"/>
              <a:t>EVALUAR EL PORCENTAJE DE OPERACIONES APROBADAS RNAV5  (ESPACIO AEREO NO EXCLUYENTE</a:t>
            </a:r>
          </a:p>
          <a:p>
            <a:pPr>
              <a:buNone/>
            </a:pPr>
            <a:endParaRPr lang="es-ES" sz="2000" b="1" dirty="0" smtClean="0"/>
          </a:p>
          <a:p>
            <a:pPr>
              <a:buNone/>
            </a:pPr>
            <a:r>
              <a:rPr lang="es-ES" sz="2000" b="1" dirty="0" smtClean="0"/>
              <a:t>	</a:t>
            </a:r>
            <a:r>
              <a:rPr lang="es-ES" sz="2400" b="1" dirty="0" smtClean="0"/>
              <a:t>FECHA DE IMPLANTACION PRE-OPERACIONAL </a:t>
            </a:r>
            <a:endParaRPr lang="es-ES" sz="2400" dirty="0" smtClean="0"/>
          </a:p>
          <a:p>
            <a:pPr>
              <a:buNone/>
            </a:pPr>
            <a:r>
              <a:rPr lang="es-ES" sz="2000" dirty="0" smtClean="0"/>
              <a:t>	</a:t>
            </a:r>
            <a:r>
              <a:rPr lang="es-ES" sz="2000" b="1" dirty="0" smtClean="0"/>
              <a:t>20 de Octubre de 2011 (inicio) 20 de Octubre de 2012 (término) </a:t>
            </a:r>
            <a:endParaRPr lang="es-PE" sz="2000" b="1" dirty="0" smtClean="0"/>
          </a:p>
          <a:p>
            <a:pPr>
              <a:buNone/>
            </a:pPr>
            <a:endParaRPr lang="es-ES" sz="2000" dirty="0" smtClean="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30</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IMPLANTACION DE LA PBN EN LA REGION SAM </a:t>
            </a:r>
            <a:endParaRPr lang="es-ES" sz="2800" dirty="0"/>
          </a:p>
        </p:txBody>
      </p:sp>
      <p:sp>
        <p:nvSpPr>
          <p:cNvPr id="4" name="3 Marcador de contenido"/>
          <p:cNvSpPr>
            <a:spLocks noGrp="1"/>
          </p:cNvSpPr>
          <p:nvPr>
            <p:ph idx="1"/>
          </p:nvPr>
        </p:nvSpPr>
        <p:spPr>
          <a:xfrm>
            <a:off x="323528" y="1484784"/>
            <a:ext cx="8568952" cy="4752528"/>
          </a:xfrm>
        </p:spPr>
        <p:txBody>
          <a:bodyPr>
            <a:normAutofit fontScale="92500" lnSpcReduction="20000"/>
          </a:bodyPr>
          <a:lstStyle/>
          <a:p>
            <a:pPr marL="0" indent="0">
              <a:buNone/>
            </a:pPr>
            <a:r>
              <a:rPr lang="es-PE" sz="2600" b="1" dirty="0" smtClean="0"/>
              <a:t>PRINCIPALES ACTIVIDADES PENDIENTES PARA LA IMPLANTACION DE LA RNAV 5</a:t>
            </a:r>
          </a:p>
          <a:p>
            <a:pPr marL="0" indent="0">
              <a:buNone/>
            </a:pPr>
            <a:endParaRPr lang="es-ES" sz="2600" dirty="0" smtClean="0"/>
          </a:p>
          <a:p>
            <a:pPr marL="0" indent="0" algn="just">
              <a:buNone/>
            </a:pPr>
            <a:r>
              <a:rPr lang="en-US" sz="2000" dirty="0" smtClean="0"/>
              <a:t>PUBLICAR SUPLEMENTO AIP QUE CONTENGA NORMAS Y PROCEDIMIENTOS APLICABLES, INCLUYENDO LAS CONTINGENCIAS EN VUELO CORRESPONDIENTES</a:t>
            </a:r>
          </a:p>
          <a:p>
            <a:pPr marL="0" indent="0" algn="just">
              <a:buNone/>
            </a:pPr>
            <a:endParaRPr lang="es-ES" sz="2000" dirty="0" smtClean="0"/>
          </a:p>
          <a:p>
            <a:pPr marL="0" indent="0">
              <a:buNone/>
            </a:pPr>
            <a:r>
              <a:rPr lang="en-US" sz="2000" b="1" dirty="0" smtClean="0"/>
              <a:t>APROBACIÓN DE AERONAVES Y OPERADORES  </a:t>
            </a:r>
          </a:p>
          <a:p>
            <a:pPr marL="0" indent="0">
              <a:buNone/>
            </a:pPr>
            <a:endParaRPr lang="en-US" sz="2000" dirty="0" smtClean="0"/>
          </a:p>
          <a:p>
            <a:pPr marL="0" indent="0" algn="just">
              <a:buNone/>
            </a:pPr>
            <a:r>
              <a:rPr lang="es-ES" sz="2000" dirty="0" smtClean="0"/>
              <a:t>REVISAR EL MANUAL DE PROCEDIMIENTOS DE LAS UNIDADES ATS INVOLUCRADAS</a:t>
            </a:r>
          </a:p>
          <a:p>
            <a:pPr marL="0" indent="0" algn="just">
              <a:buNone/>
            </a:pPr>
            <a:r>
              <a:rPr lang="es-PE" sz="2000" dirty="0" smtClean="0"/>
              <a:t>	</a:t>
            </a:r>
          </a:p>
          <a:p>
            <a:pPr marL="0" indent="0" algn="just">
              <a:buNone/>
            </a:pPr>
            <a:r>
              <a:rPr lang="es-ES" sz="2000" dirty="0" smtClean="0"/>
              <a:t>ACTUALIZAR CARTAS DE ACUERDO ENTRE UNIDADES ATS</a:t>
            </a:r>
          </a:p>
          <a:p>
            <a:pPr marL="0" indent="0" algn="just">
              <a:buNone/>
            </a:pPr>
            <a:endParaRPr lang="es-ES" sz="2000" dirty="0" smtClean="0"/>
          </a:p>
          <a:p>
            <a:pPr marL="0" indent="0" algn="just">
              <a:buNone/>
            </a:pPr>
            <a:r>
              <a:rPr lang="es-ES" sz="2000" dirty="0" smtClean="0"/>
              <a:t>CONDUCIR PROGRAMAS DE CAPACITACIÓN ATCO Y OPERADORES AIS </a:t>
            </a:r>
          </a:p>
          <a:p>
            <a:pPr marL="0" indent="0" algn="just">
              <a:buNone/>
            </a:pPr>
            <a:r>
              <a:rPr lang="es-PE" sz="2000" dirty="0" smtClean="0"/>
              <a:t>	</a:t>
            </a:r>
          </a:p>
          <a:p>
            <a:pPr marL="0" indent="0" algn="just">
              <a:buNone/>
            </a:pPr>
            <a:r>
              <a:rPr lang="en-US" sz="2000" dirty="0" smtClean="0"/>
              <a:t>PUBLICAR TRIGGER NOTAM </a:t>
            </a:r>
            <a:endParaRPr lang="es-ES" sz="2000" dirty="0" smtClean="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31</a:t>
            </a:fld>
            <a:endParaRPr lang="en-US"/>
          </a:p>
        </p:txBody>
      </p:sp>
      <p:sp>
        <p:nvSpPr>
          <p:cNvPr id="3" name="2 Título"/>
          <p:cNvSpPr>
            <a:spLocks noGrp="1"/>
          </p:cNvSpPr>
          <p:nvPr>
            <p:ph type="title"/>
          </p:nvPr>
        </p:nvSpPr>
        <p:spPr/>
        <p:txBody>
          <a:bodyPr anchor="ctr"/>
          <a:lstStyle/>
          <a:p>
            <a:r>
              <a:rPr lang="es-PE" sz="2800" b="1" dirty="0" smtClean="0">
                <a:effectLst>
                  <a:outerShdw blurRad="38100" dist="38100" dir="2700000" algn="tl">
                    <a:srgbClr val="000000">
                      <a:alpha val="43137"/>
                    </a:srgbClr>
                  </a:outerShdw>
                </a:effectLst>
              </a:rPr>
              <a:t>IMPLANTACION DE LA PBN EN LA REGION SAM </a:t>
            </a:r>
            <a:endParaRPr lang="es-ES" sz="2800" dirty="0"/>
          </a:p>
        </p:txBody>
      </p:sp>
      <p:graphicFrame>
        <p:nvGraphicFramePr>
          <p:cNvPr id="6" name="5 Marcador de contenido"/>
          <p:cNvGraphicFramePr>
            <a:graphicFrameLocks noGrp="1" noChangeAspect="1"/>
          </p:cNvGraphicFramePr>
          <p:nvPr>
            <p:ph idx="1"/>
          </p:nvPr>
        </p:nvGraphicFramePr>
        <p:xfrm>
          <a:off x="323528" y="1628800"/>
          <a:ext cx="8280920" cy="4991122"/>
        </p:xfrm>
        <a:graphic>
          <a:graphicData uri="http://schemas.openxmlformats.org/presentationml/2006/ole">
            <mc:AlternateContent xmlns:mc="http://schemas.openxmlformats.org/markup-compatibility/2006">
              <mc:Choice xmlns:v="urn:schemas-microsoft-com:vml" Requires="v">
                <p:oleObj spid="_x0000_s218116" name="Documento" r:id="rId4" imgW="6664399" imgH="6761476" progId="Word.Document.12">
                  <p:embed/>
                </p:oleObj>
              </mc:Choice>
              <mc:Fallback>
                <p:oleObj name="Documento" r:id="rId4" imgW="6664399" imgH="6761476" progId="Word.Document.12">
                  <p:embed/>
                  <p:pic>
                    <p:nvPicPr>
                      <p:cNvPr id="0" name="5 Marcador de contenid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1628800"/>
                        <a:ext cx="8280920" cy="499112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142844" y="1142984"/>
            <a:ext cx="9001156" cy="369332"/>
          </a:xfrm>
          <a:prstGeom prst="rect">
            <a:avLst/>
          </a:prstGeom>
          <a:noFill/>
        </p:spPr>
        <p:txBody>
          <a:bodyPr wrap="square" rtlCol="0">
            <a:spAutoFit/>
          </a:bodyPr>
          <a:lstStyle/>
          <a:p>
            <a:pPr algn="ctr"/>
            <a:r>
              <a:rPr lang="es-PE" b="1" dirty="0" smtClean="0"/>
              <a:t>PLAN DE  IMPLANTACION PBN  EN RUTA 2012 2018 </a:t>
            </a:r>
            <a:endParaRPr lang="es-ES" b="1" dirty="0"/>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32</a:t>
            </a:fld>
            <a:endParaRPr lang="en-US"/>
          </a:p>
        </p:txBody>
      </p:sp>
      <p:sp>
        <p:nvSpPr>
          <p:cNvPr id="3" name="2 Título"/>
          <p:cNvSpPr>
            <a:spLocks noGrp="1"/>
          </p:cNvSpPr>
          <p:nvPr>
            <p:ph type="title"/>
          </p:nvPr>
        </p:nvSpPr>
        <p:spPr/>
        <p:txBody>
          <a:bodyPr anchor="ctr"/>
          <a:lstStyle/>
          <a:p>
            <a:r>
              <a:rPr lang="es-PE" sz="2800" b="1" dirty="0" smtClean="0">
                <a:effectLst>
                  <a:outerShdw blurRad="38100" dist="38100" dir="2700000" algn="tl">
                    <a:srgbClr val="000000">
                      <a:alpha val="43137"/>
                    </a:srgbClr>
                  </a:outerShdw>
                </a:effectLst>
              </a:rPr>
              <a:t>IMPLANTACION DE LA PBN EN LA REGION SAM </a:t>
            </a:r>
            <a:endParaRPr lang="es-ES" sz="2800" dirty="0"/>
          </a:p>
        </p:txBody>
      </p:sp>
      <p:graphicFrame>
        <p:nvGraphicFramePr>
          <p:cNvPr id="6" name="5 Marcador de contenido"/>
          <p:cNvGraphicFramePr>
            <a:graphicFrameLocks noGrp="1" noChangeAspect="1"/>
          </p:cNvGraphicFramePr>
          <p:nvPr>
            <p:ph idx="1"/>
          </p:nvPr>
        </p:nvGraphicFramePr>
        <p:xfrm>
          <a:off x="395536" y="1581150"/>
          <a:ext cx="8280920" cy="4919684"/>
        </p:xfrm>
        <a:graphic>
          <a:graphicData uri="http://schemas.openxmlformats.org/presentationml/2006/ole">
            <mc:AlternateContent xmlns:mc="http://schemas.openxmlformats.org/markup-compatibility/2006">
              <mc:Choice xmlns:v="urn:schemas-microsoft-com:vml" Requires="v">
                <p:oleObj spid="_x0000_s221188" name="Documento" r:id="rId4" imgW="6817190" imgH="7098398" progId="Word.Document.12">
                  <p:embed/>
                </p:oleObj>
              </mc:Choice>
              <mc:Fallback>
                <p:oleObj name="Documento" r:id="rId4" imgW="6817190" imgH="7098398" progId="Word.Document.12">
                  <p:embed/>
                  <p:pic>
                    <p:nvPicPr>
                      <p:cNvPr id="0" name="5 Marcador de contenid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581150"/>
                        <a:ext cx="8280920" cy="49196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571536" y="1142984"/>
            <a:ext cx="9429784" cy="369332"/>
          </a:xfrm>
          <a:prstGeom prst="rect">
            <a:avLst/>
          </a:prstGeom>
          <a:noFill/>
        </p:spPr>
        <p:txBody>
          <a:bodyPr wrap="square" rtlCol="0">
            <a:spAutoFit/>
          </a:bodyPr>
          <a:lstStyle/>
          <a:p>
            <a:pPr algn="ctr"/>
            <a:r>
              <a:rPr lang="es-PE" b="1" dirty="0" smtClean="0"/>
              <a:t>PLAN  DE  IMPLANTACION AREA TERMINAL PBN 2012 2018 </a:t>
            </a:r>
            <a:endParaRPr lang="es-ES" b="1" dirty="0"/>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33</a:t>
            </a:fld>
            <a:endParaRPr lang="en-US"/>
          </a:p>
        </p:txBody>
      </p:sp>
      <p:sp>
        <p:nvSpPr>
          <p:cNvPr id="3" name="2 Título"/>
          <p:cNvSpPr>
            <a:spLocks noGrp="1"/>
          </p:cNvSpPr>
          <p:nvPr>
            <p:ph type="title"/>
          </p:nvPr>
        </p:nvSpPr>
        <p:spPr/>
        <p:txBody>
          <a:bodyPr anchor="ctr"/>
          <a:lstStyle/>
          <a:p>
            <a:r>
              <a:rPr lang="es-PE" sz="2800" b="1" dirty="0" smtClean="0">
                <a:effectLst>
                  <a:outerShdw blurRad="38100" dist="38100" dir="2700000" algn="tl">
                    <a:srgbClr val="000000">
                      <a:alpha val="43137"/>
                    </a:srgbClr>
                  </a:outerShdw>
                </a:effectLst>
              </a:rPr>
              <a:t>IMPLANTACION DE LA PBN EN LA REGION SAM </a:t>
            </a:r>
            <a:endParaRPr lang="es-ES" sz="2800" dirty="0"/>
          </a:p>
        </p:txBody>
      </p:sp>
      <p:graphicFrame>
        <p:nvGraphicFramePr>
          <p:cNvPr id="6" name="5 Marcador de contenido"/>
          <p:cNvGraphicFramePr>
            <a:graphicFrameLocks noGrp="1" noChangeAspect="1"/>
          </p:cNvGraphicFramePr>
          <p:nvPr>
            <p:ph idx="1"/>
          </p:nvPr>
        </p:nvGraphicFramePr>
        <p:xfrm>
          <a:off x="539552" y="1658938"/>
          <a:ext cx="7992887" cy="4984772"/>
        </p:xfrm>
        <a:graphic>
          <a:graphicData uri="http://schemas.openxmlformats.org/presentationml/2006/ole">
            <mc:AlternateContent xmlns:mc="http://schemas.openxmlformats.org/markup-compatibility/2006">
              <mc:Choice xmlns:v="urn:schemas-microsoft-com:vml" Requires="v">
                <p:oleObj spid="_x0000_s222212" name="Documento" r:id="rId4" imgW="6817190" imgH="6760396" progId="Word.Document.12">
                  <p:embed/>
                </p:oleObj>
              </mc:Choice>
              <mc:Fallback>
                <p:oleObj name="Documento" r:id="rId4" imgW="6817190" imgH="6760396" progId="Word.Document.12">
                  <p:embed/>
                  <p:pic>
                    <p:nvPicPr>
                      <p:cNvPr id="0" name="5 Marcador de contenid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1658938"/>
                        <a:ext cx="7992887" cy="498477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142844" y="1142984"/>
            <a:ext cx="9001156" cy="369332"/>
          </a:xfrm>
          <a:prstGeom prst="rect">
            <a:avLst/>
          </a:prstGeom>
          <a:noFill/>
        </p:spPr>
        <p:txBody>
          <a:bodyPr wrap="square" rtlCol="0">
            <a:spAutoFit/>
          </a:bodyPr>
          <a:lstStyle/>
          <a:p>
            <a:pPr algn="ctr"/>
            <a:r>
              <a:rPr lang="es-PE" b="1" dirty="0" smtClean="0"/>
              <a:t>PLAN DE  IMPLANTACION DE APROXIMACIONES  (RNP )PBN 2012 2018 </a:t>
            </a:r>
            <a:endParaRPr lang="es-ES" b="1" dirty="0"/>
          </a:p>
        </p:txBody>
      </p:sp>
      <p:sp>
        <p:nvSpPr>
          <p:cNvPr id="8"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CONCLUSIONES </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395536" y="1340768"/>
            <a:ext cx="8229600" cy="5025170"/>
          </a:xfrm>
        </p:spPr>
        <p:txBody>
          <a:bodyPr>
            <a:noAutofit/>
          </a:bodyPr>
          <a:lstStyle/>
          <a:p>
            <a:pPr marL="0" indent="0" algn="just">
              <a:buNone/>
            </a:pPr>
            <a:r>
              <a:rPr lang="es-PE" sz="1500" dirty="0" smtClean="0"/>
              <a:t>QUE LOS ESTADOS DE LA REGION QUE TODAVIA NO HAN COMPLETADO LAS ACTIVIDADES PENDIENTES PARA LA IMPLANTACION DE LA RNAV 5 LAS COMPLETEN A LA BREVEDAD (LAMINA 30)</a:t>
            </a:r>
          </a:p>
          <a:p>
            <a:pPr marL="0" indent="0">
              <a:buNone/>
            </a:pPr>
            <a:endParaRPr lang="es-PE" sz="1500" dirty="0" smtClean="0"/>
          </a:p>
          <a:p>
            <a:pPr marL="0" indent="0" algn="just">
              <a:buNone/>
            </a:pPr>
            <a:r>
              <a:rPr lang="es-PE" sz="1500" dirty="0" smtClean="0"/>
              <a:t>QUE LOS ESTADOS QUE TODAVIA NO HAN ELABORADO SU PLAN DE ACCION NACIONAL PBN  (LAMINA   17) UTILIZANDO EL MODELO DE PLAN DE ACCION  </a:t>
            </a:r>
          </a:p>
          <a:p>
            <a:pPr marL="0" indent="0" algn="just">
              <a:buNone/>
            </a:pPr>
            <a:endParaRPr lang="es-PE" sz="1500" dirty="0" smtClean="0"/>
          </a:p>
          <a:p>
            <a:pPr marL="0" indent="0" algn="just">
              <a:buNone/>
            </a:pPr>
            <a:r>
              <a:rPr lang="es-PE" sz="1500" dirty="0" smtClean="0"/>
              <a:t>QUE LOS ESTADOS DE LA REGION  IMPLANTEN   PROCEDIMIENTOS PBN DE   APROXIMACION  CON GUIA VERTICAL (APV) (BARO VNAV Y/O GNSS AUMENTADO), INCLUIDOS LOS MINIMOS PARA LNAV UNICAMENTE, PARA TODOS LOS EXTREMOS DE PISTAS DE VUELO POR INSTRUMENTOS, YA SEA COMO APROXIMACION PRINCIPAL O COMO APOYO PARA APROXIMACIONES DE PRECISION, CON LOS HITOS INTERMEDIOS SIGUIENTES: 30% PARA 2010 Y 70% PARA 2014  (RESOLUCION A37/11   LAMINA 7 )</a:t>
            </a:r>
          </a:p>
          <a:p>
            <a:pPr marL="0" indent="0" algn="just">
              <a:buNone/>
            </a:pPr>
            <a:r>
              <a:rPr lang="es-PE" sz="1500" dirty="0" smtClean="0"/>
              <a:t>	</a:t>
            </a:r>
          </a:p>
          <a:p>
            <a:pPr marL="0" indent="0" algn="just">
              <a:buNone/>
            </a:pPr>
            <a:r>
              <a:rPr lang="es-PE" sz="1500" dirty="0" smtClean="0"/>
              <a:t>PARA  LA IMPLANTACION DE LA PBN  EN RUTA  TMA Y APROXIMACION  ( PERIODO  2012  2018)  LOS ESTADOS DE LA REGION DEBEN SEGUIR LAS ACTIVIDADES CONTEMPLADAS  EN LOS OBJETIVOS DE RENDIMIENTO REGIONAL  DEL PLAN  DE IMPLANTACION DEL SISTEMA DE NAVEGACION AEREA BASADO EN EL RENDIMIENTO PARA LA REGION SAM (LAMINAS  31, 32  Y 33)</a:t>
            </a:r>
          </a:p>
          <a:p>
            <a:pPr marL="0" indent="0" algn="just">
              <a:buNone/>
            </a:pPr>
            <a:endParaRPr lang="es-PE" sz="1500" dirty="0" smtClean="0"/>
          </a:p>
          <a:p>
            <a:pPr marL="0" indent="0">
              <a:buNone/>
            </a:pPr>
            <a:r>
              <a:rPr lang="es-PE" sz="1500" dirty="0" smtClean="0"/>
              <a:t>QUE LOS ESTADOS DE LA REGION  USUARIOS  E INDUSTRIA  PARTICIPEN  ACTIVAMENTE EN LOS EVENTOS DE LA OACI PARA APOYAR LA IMPLANTACION DE LA PBN EN LA REGION  Y HAGAN SEGUIMIENTO DE LAS ATIVIDADES DE LA OACI  SOBRE PBN (ACTUALIZACIONES  DOCUMENTOS , SARPS)  </a:t>
            </a:r>
            <a:endParaRPr lang="es-ES" sz="1500"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35</a:t>
            </a:fld>
            <a:endParaRPr lang="en-US"/>
          </a:p>
        </p:txBody>
      </p:sp>
      <p:sp>
        <p:nvSpPr>
          <p:cNvPr id="3" name="2 Título"/>
          <p:cNvSpPr>
            <a:spLocks noGrp="1"/>
          </p:cNvSpPr>
          <p:nvPr>
            <p:ph type="title"/>
          </p:nvPr>
        </p:nvSpPr>
        <p:spPr/>
        <p:txBody>
          <a:bodyPr/>
          <a:lstStyle/>
          <a:p>
            <a:endParaRPr lang="es-ES" dirty="0"/>
          </a:p>
        </p:txBody>
      </p:sp>
      <p:sp>
        <p:nvSpPr>
          <p:cNvPr id="4" name="3 Marcador de contenido"/>
          <p:cNvSpPr>
            <a:spLocks noGrp="1"/>
          </p:cNvSpPr>
          <p:nvPr>
            <p:ph idx="1"/>
          </p:nvPr>
        </p:nvSpPr>
        <p:spPr/>
        <p:txBody>
          <a:bodyPr anchor="ctr"/>
          <a:lstStyle/>
          <a:p>
            <a:pPr>
              <a:buNone/>
            </a:pPr>
            <a:r>
              <a:rPr lang="es-PE" b="1" dirty="0" smtClean="0"/>
              <a:t>			   </a:t>
            </a:r>
            <a:r>
              <a:rPr lang="es-PE" sz="4000" b="1" dirty="0" smtClean="0"/>
              <a:t>MUCHAS GRACIAS  </a:t>
            </a:r>
          </a:p>
          <a:p>
            <a:pPr>
              <a:buNone/>
            </a:pPr>
            <a:endParaRPr lang="es-ES" sz="4000" b="1" dirty="0"/>
          </a:p>
        </p:txBody>
      </p:sp>
      <p:sp>
        <p:nvSpPr>
          <p:cNvPr id="6" name="3 Marcador de pie de página"/>
          <p:cNvSpPr>
            <a:spLocks noGrp="1"/>
          </p:cNvSpPr>
          <p:nvPr>
            <p:ph type="ftr" sz="quarter" idx="11"/>
          </p:nvPr>
        </p:nvSpPr>
        <p:spPr>
          <a:xfrm>
            <a:off x="0" y="6629400"/>
            <a:ext cx="8610600" cy="228600"/>
          </a:xfrm>
        </p:spPr>
        <p:txBody>
          <a:bodyPr/>
          <a:lstStyle>
            <a:lvl1pPr>
              <a:defRPr sz="1200">
                <a:solidFill>
                  <a:schemeClr val="bg1"/>
                </a:solidFill>
              </a:defRPr>
            </a:lvl1p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Number xmlns="eca891cd-93fb-4d72-a5d0-e19a8d883323">2</Number>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3B026F40-DBCA-4A82-A9A8-C85F00E4C4FB}">
  <ds:schemaRefs>
    <ds:schemaRef ds:uri="http://schemas.microsoft.com/office/2006/metadata/properties"/>
    <ds:schemaRef ds:uri="eca891cd-93fb-4d72-a5d0-e19a8d883323"/>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ICAO</Template>
  <TotalTime>7958</TotalTime>
  <Words>2964</Words>
  <Application>Microsoft Office PowerPoint</Application>
  <PresentationFormat>Presentación en pantalla (4:3)</PresentationFormat>
  <Paragraphs>599</Paragraphs>
  <Slides>35</Slides>
  <Notes>15</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35</vt:i4>
      </vt:variant>
    </vt:vector>
  </HeadingPairs>
  <TitlesOfParts>
    <vt:vector size="37" baseType="lpstr">
      <vt:lpstr>ICAO</vt:lpstr>
      <vt:lpstr>Documento</vt:lpstr>
      <vt:lpstr>     SESION 1 </vt:lpstr>
      <vt:lpstr>CONTENIDO</vt:lpstr>
      <vt:lpstr>OBJETIVO</vt:lpstr>
      <vt:lpstr>PLANIFICACION A NIVEL GLOBAL DE LA PBN</vt:lpstr>
      <vt:lpstr>PLANIFICACION A NIVEL GLOBAL DE LA PBN</vt:lpstr>
      <vt:lpstr>PLANIFICACION A NIVEL GLOBAL DE LA PBN</vt:lpstr>
      <vt:lpstr>PLANIFICACION A NIVEL GLOBAL DE LA PBN</vt:lpstr>
      <vt:lpstr>PLANIFICACION A NIVEL GLOBAL DE LA PBN</vt:lpstr>
      <vt:lpstr>PLANIFICACION DEL PBN EN EL GREPECAS </vt:lpstr>
      <vt:lpstr>PLANIFICACION DEL PBN EN EL GREPECAS </vt:lpstr>
      <vt:lpstr>PLANIFICACION DEL PBN EN EL GREPECAS </vt:lpstr>
      <vt:lpstr>PLANIFICACION DEL PBN EN EL GREPECAS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IMPLANTACION DE LA PBN EN LA REGION SAM </vt:lpstr>
      <vt:lpstr>CONCLUSIONES </vt:lpstr>
      <vt:lpstr>Presentación de PowerPoint</vt:lpstr>
    </vt:vector>
  </TitlesOfParts>
  <Company>I.C.A.O.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Admin</cp:lastModifiedBy>
  <cp:revision>713</cp:revision>
  <dcterms:created xsi:type="dcterms:W3CDTF">2010-09-08T13:51:22Z</dcterms:created>
  <dcterms:modified xsi:type="dcterms:W3CDTF">2011-11-21T01:44:37Z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