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40"/>
  </p:notesMasterIdLst>
  <p:handoutMasterIdLst>
    <p:handoutMasterId r:id="rId41"/>
  </p:handoutMasterIdLst>
  <p:sldIdLst>
    <p:sldId id="357" r:id="rId5"/>
    <p:sldId id="355" r:id="rId6"/>
    <p:sldId id="386" r:id="rId7"/>
    <p:sldId id="389" r:id="rId8"/>
    <p:sldId id="390" r:id="rId9"/>
    <p:sldId id="391" r:id="rId10"/>
    <p:sldId id="414" r:id="rId11"/>
    <p:sldId id="415" r:id="rId12"/>
    <p:sldId id="416" r:id="rId13"/>
    <p:sldId id="393" r:id="rId14"/>
    <p:sldId id="394" r:id="rId15"/>
    <p:sldId id="395" r:id="rId16"/>
    <p:sldId id="417" r:id="rId17"/>
    <p:sldId id="418" r:id="rId18"/>
    <p:sldId id="419" r:id="rId19"/>
    <p:sldId id="420" r:id="rId20"/>
    <p:sldId id="399" r:id="rId21"/>
    <p:sldId id="408" r:id="rId22"/>
    <p:sldId id="401" r:id="rId23"/>
    <p:sldId id="402" r:id="rId24"/>
    <p:sldId id="403" r:id="rId25"/>
    <p:sldId id="404" r:id="rId26"/>
    <p:sldId id="406" r:id="rId27"/>
    <p:sldId id="407" r:id="rId28"/>
    <p:sldId id="409" r:id="rId29"/>
    <p:sldId id="405" r:id="rId30"/>
    <p:sldId id="410" r:id="rId31"/>
    <p:sldId id="411" r:id="rId32"/>
    <p:sldId id="412" r:id="rId33"/>
    <p:sldId id="421" r:id="rId34"/>
    <p:sldId id="422" r:id="rId35"/>
    <p:sldId id="423" r:id="rId36"/>
    <p:sldId id="424" r:id="rId37"/>
    <p:sldId id="425" r:id="rId38"/>
    <p:sldId id="426" r:id="rId3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6ABA"/>
    <a:srgbClr val="000000"/>
    <a:srgbClr val="FFFFCC"/>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814" autoAdjust="0"/>
    <p:restoredTop sz="93155" autoAdjust="0"/>
  </p:normalViewPr>
  <p:slideViewPr>
    <p:cSldViewPr>
      <p:cViewPr>
        <p:scale>
          <a:sx n="94" d="100"/>
          <a:sy n="94" d="100"/>
        </p:scale>
        <p:origin x="-1950" y="-372"/>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8130"/>
    </p:cViewPr>
  </p:sorterViewPr>
  <p:notesViewPr>
    <p:cSldViewPr>
      <p:cViewPr varScale="1">
        <p:scale>
          <a:sx n="64" d="100"/>
          <a:sy n="64" d="100"/>
        </p:scale>
        <p:origin x="-2862" y="-96"/>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1/23/2012</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a:t>
            </a:fld>
            <a:endParaRPr lang="en-GB"/>
          </a:p>
        </p:txBody>
      </p:sp>
    </p:spTree>
    <p:extLst>
      <p:ext uri="{BB962C8B-B14F-4D97-AF65-F5344CB8AC3E}">
        <p14:creationId xmlns:p14="http://schemas.microsoft.com/office/powerpoint/2010/main" val="21734580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1/23/2012</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a:t>
            </a:fld>
            <a:endParaRPr lang="en-GB"/>
          </a:p>
        </p:txBody>
      </p:sp>
    </p:spTree>
    <p:extLst>
      <p:ext uri="{BB962C8B-B14F-4D97-AF65-F5344CB8AC3E}">
        <p14:creationId xmlns:p14="http://schemas.microsoft.com/office/powerpoint/2010/main" val="2695924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PE" dirty="0" smtClean="0"/>
              <a:t>AOM  Gestión y Organización de espacio aéreo </a:t>
            </a:r>
          </a:p>
          <a:p>
            <a:r>
              <a:rPr lang="es-PE" dirty="0" smtClean="0"/>
              <a:t>AO   Operaciones</a:t>
            </a:r>
            <a:r>
              <a:rPr lang="es-PE" baseline="0" dirty="0" smtClean="0"/>
              <a:t> de aeródromos </a:t>
            </a:r>
          </a:p>
          <a:p>
            <a:r>
              <a:rPr lang="es-PE" baseline="0" dirty="0" smtClean="0"/>
              <a:t>AUO   Operaciones de los usuarios del transporte </a:t>
            </a:r>
            <a:r>
              <a:rPr lang="es-PE" baseline="0" dirty="0" err="1" smtClean="0"/>
              <a:t>aereo</a:t>
            </a:r>
            <a:endParaRPr lang="es-PE" baseline="0" dirty="0" smtClean="0"/>
          </a:p>
          <a:p>
            <a:r>
              <a:rPr lang="es-PE" baseline="0" dirty="0" smtClean="0"/>
              <a:t>CM      </a:t>
            </a:r>
            <a:r>
              <a:rPr lang="es-PE" baseline="0" dirty="0" err="1" smtClean="0"/>
              <a:t>Gestion</a:t>
            </a:r>
            <a:r>
              <a:rPr lang="es-PE" baseline="0" dirty="0" smtClean="0"/>
              <a:t> de conflictos </a:t>
            </a:r>
          </a:p>
          <a:p>
            <a:r>
              <a:rPr lang="es-PE" baseline="0" dirty="0" smtClean="0"/>
              <a:t>TS      </a:t>
            </a:r>
            <a:r>
              <a:rPr lang="es-PE" baseline="0" dirty="0" err="1" smtClean="0"/>
              <a:t>sincronizacion</a:t>
            </a:r>
            <a:r>
              <a:rPr lang="es-PE" baseline="0" dirty="0" smtClean="0"/>
              <a:t> del transito</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6</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s-PE" sz="1200" b="1" kern="1200" dirty="0" smtClean="0">
                <a:solidFill>
                  <a:schemeClr val="tx1"/>
                </a:solidFill>
                <a:latin typeface="+mn-lt"/>
                <a:ea typeface="+mn-ea"/>
                <a:cs typeface="+mn-cs"/>
              </a:rPr>
              <a:t>Estrategia de Implantación RNAV/RNP </a:t>
            </a:r>
            <a:endParaRPr lang="es-PE"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r>
              <a:rPr lang="es-PE" sz="1200" b="1" kern="1200" dirty="0" smtClean="0">
                <a:solidFill>
                  <a:schemeClr val="tx1"/>
                </a:solidFill>
                <a:latin typeface="+mn-lt"/>
                <a:ea typeface="+mn-ea"/>
                <a:cs typeface="+mn-cs"/>
              </a:rPr>
              <a:t>Operaciones en Ruta</a:t>
            </a:r>
            <a:endParaRPr lang="es-PE"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fue de la opinión que la estrategia de incluir todo el espacio aéreo de las Regiones CAR/SAM en un único Plan de Implantación para Operaciones en Ruta, tornaría la tarea de la reestructuración del espacio aéreo para el empleo de los conceptos RNAV/RNP en las Regiones CAR/SAM extremamente compleja ya que es improbable el establecimiento de un único criterio RNAV o valor RNP para las Regiones CAR/SAM, teniendo en cuenta las necesidades operacionales y las diferencias existentes en la infraestructura CNS.</a:t>
            </a:r>
          </a:p>
          <a:p>
            <a:r>
              <a:rPr lang="es-PE" sz="1200" kern="1200" dirty="0" smtClean="0">
                <a:solidFill>
                  <a:schemeClr val="tx1"/>
                </a:solidFill>
                <a:latin typeface="+mn-lt"/>
                <a:ea typeface="+mn-ea"/>
                <a:cs typeface="+mn-cs"/>
              </a:rPr>
              <a:t/>
            </a:r>
            <a:br>
              <a:rPr lang="es-PE" sz="1200" kern="1200" dirty="0" smtClean="0">
                <a:solidFill>
                  <a:schemeClr val="tx1"/>
                </a:solidFill>
                <a:latin typeface="+mn-lt"/>
                <a:ea typeface="+mn-ea"/>
                <a:cs typeface="+mn-cs"/>
              </a:rPr>
            </a:br>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consideró que la estrategia será la implantación RNAV/RNP por áreas de enrutamiento en escenarios CAR y SAM, según sus propias necesidades operacionales y características de infraestructura, que podrá involucrar un Grupo de Estados/Territorios y Organizaciones Internacionales.  Esa estrategia permitirá el establecimiento de los criterios RNAV o valores RNP para las diversas áreas, las que serán armonizadas en el ámbito del Grupo de Tarea RNAV/RNP. </a:t>
            </a:r>
          </a:p>
          <a:p>
            <a:r>
              <a:rPr lang="es-PE" sz="1200" kern="1200" dirty="0" smtClean="0">
                <a:solidFill>
                  <a:schemeClr val="tx1"/>
                </a:solidFill>
                <a:latin typeface="+mn-lt"/>
                <a:ea typeface="+mn-ea"/>
                <a:cs typeface="+mn-cs"/>
              </a:rPr>
              <a:t> </a:t>
            </a:r>
          </a:p>
          <a:p>
            <a:r>
              <a:rPr lang="es-PE" sz="1200" b="1" i="0" kern="1200" dirty="0" smtClean="0">
                <a:solidFill>
                  <a:schemeClr val="tx1"/>
                </a:solidFill>
                <a:latin typeface="+mn-lt"/>
                <a:ea typeface="+mn-ea"/>
                <a:cs typeface="+mn-cs"/>
              </a:rPr>
              <a:t>Operaciones en TMA</a:t>
            </a:r>
            <a:endParaRPr lang="es-PE" sz="1200" b="1" i="1"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La Reunión reconoció que las operaciones en TMA tienen características propias, teniendo en cuenta los mínimos de separación aplicables entre aeronaves y entre aeronaves y obstáculos y la diversidad de aeronaves que vuelan en esos espacios aéreos.</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En ese sentido, la Reunión consideró que los Estados/Territorios y Organizaciones Internacionales deberían desarrollar Planes Nacionales de Implantación RNAV/RNP en TMA, basándose en el Concepto Operacional RNAV/RNP de las Regiones CAR/SAM, a ser desarrollado por el Grupo de Tarea RNAV/RNP para armonizar los criterios RNAV/RNP aplicables, principalmente para evitar la necesidad de múltiples aprobaciones operacionales para el vuelo en las Regiones CAR/SAM.  Los criterios aplicables de separación entre aeronaves serán publicados próximamente por la OACI.</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Plan de Acción para la Implantación RNAV/RNP para las Regiones CAR/SAM</a:t>
            </a:r>
            <a:endParaRPr lang="es-PE" sz="9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reconoció que es importante desarrollar un modelo de Plan de Acción que pueda ser utilizado por los Grupos de Implantación RNAV/RNP para las Regiones CAR/SAM tanto en ruta como para las áreas terminales. </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La principal diferencia entre los dos planes es que la mayoría de las acciones del Plan de Acción para la Implantación en Ruta deberá ser realizada por los Grupos de Implantación RNAV/RNP considerando la necesidad de coordinaciones internacionales para su progreso.  En cambio, en el Plan de Acción para la Implantación en TMA la mayoría de las acciones será realizada por los Estados/Territorios y Organizaciones Internacionales, teniendo en cuenta que involucrará solamente el espacio aéreo bajo su jurisdicción.  Es importante resaltar que los dos planes de acción estarán ampliamente relacionados,  ya que la circulación aérea dentro de las TMA (puntos de entrada y salida, SID/STAR) influirá significativamente en la nueva estructura de rutas.</a:t>
            </a:r>
            <a:r>
              <a:rPr lang="es-PE" sz="1200" b="1" u="none" strike="noStrike" kern="1200" dirty="0" smtClean="0">
                <a:solidFill>
                  <a:schemeClr val="tx1"/>
                </a:solidFill>
                <a:latin typeface="+mn-lt"/>
                <a:ea typeface="+mn-ea"/>
                <a:cs typeface="+mn-cs"/>
              </a:rPr>
              <a:t> </a:t>
            </a:r>
            <a:endParaRPr lang="es-PE" sz="1200" u="none" strike="noStrike"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A la luz de todo lo anterior la Reunión aprobó lo siguiente:</a:t>
            </a:r>
          </a:p>
          <a:p>
            <a:r>
              <a:rPr lang="es-PE"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CONCLUSIÓN </a:t>
            </a:r>
            <a:r>
              <a:rPr lang="es-ES" sz="1200" b="1" kern="1200" dirty="0" smtClean="0">
                <a:solidFill>
                  <a:schemeClr val="tx1"/>
                </a:solidFill>
                <a:latin typeface="+mn-lt"/>
                <a:ea typeface="+mn-ea"/>
                <a:cs typeface="+mn-cs"/>
              </a:rPr>
              <a:t>13/56	MODELOS DE PLAN DE ACCIÓN RNAV/RNP PARA OPERACIONES EN RUTA Y ÁREA TERMINAL</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los Estados/Territorios y Organismos Internacionales y los Grupos de Implantación RNAV/RNP utilicen los modelos de plan de acción para la Implantación RNAV/RNP - Operaciones En Ruta y Área Terminal, que figuran en los </a:t>
            </a:r>
            <a:r>
              <a:rPr lang="es-ES" sz="1200" b="1" kern="1200" dirty="0" smtClean="0">
                <a:solidFill>
                  <a:schemeClr val="tx1"/>
                </a:solidFill>
                <a:latin typeface="+mn-lt"/>
                <a:ea typeface="+mn-ea"/>
                <a:cs typeface="+mn-cs"/>
              </a:rPr>
              <a:t>Apéndice AF </a:t>
            </a:r>
            <a:r>
              <a:rPr lang="es-ES" sz="1200" kern="1200" dirty="0" smtClean="0">
                <a:solidFill>
                  <a:schemeClr val="tx1"/>
                </a:solidFill>
                <a:latin typeface="+mn-lt"/>
                <a:ea typeface="+mn-ea"/>
                <a:cs typeface="+mn-cs"/>
              </a:rPr>
              <a:t>de esta parte del Informe.</a:t>
            </a:r>
            <a:endParaRPr lang="es-PE" sz="1200" kern="1200" dirty="0" smtClean="0">
              <a:solidFill>
                <a:schemeClr val="tx1"/>
              </a:solidFill>
              <a:latin typeface="+mn-lt"/>
              <a:ea typeface="+mn-ea"/>
              <a:cs typeface="+mn-cs"/>
            </a:endParaRPr>
          </a:p>
          <a:p>
            <a:r>
              <a:rPr lang="es-ES" sz="1200" i="1" kern="1200" dirty="0" smtClean="0">
                <a:solidFill>
                  <a:schemeClr val="tx1"/>
                </a:solidFill>
                <a:latin typeface="+mn-lt"/>
                <a:ea typeface="+mn-ea"/>
                <a:cs typeface="+mn-cs"/>
              </a:rPr>
              <a:t/>
            </a:r>
            <a:br>
              <a:rPr lang="es-ES" sz="1200" i="1" kern="1200" dirty="0" smtClean="0">
                <a:solidFill>
                  <a:schemeClr val="tx1"/>
                </a:solidFill>
                <a:latin typeface="+mn-lt"/>
                <a:ea typeface="+mn-ea"/>
                <a:cs typeface="+mn-cs"/>
              </a:rPr>
            </a:br>
            <a:r>
              <a:rPr lang="es-ES"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i="0" kern="1200" dirty="0" smtClean="0">
                <a:solidFill>
                  <a:schemeClr val="tx1"/>
                </a:solidFill>
                <a:latin typeface="+mn-lt"/>
                <a:ea typeface="+mn-ea"/>
                <a:cs typeface="+mn-cs"/>
              </a:rPr>
              <a:t>Capacitación de los Expertos de las Áreas ATC, OPS/AIR y SAM</a:t>
            </a:r>
            <a:endParaRPr lang="es-PE" sz="1200" b="1" i="1"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fue de la opinión que la implantación de RNAV/RNP en las Regiones CAR/SAM será todavía más compleja que la implantación de la RVSM, teniendo en cuenta que probablemente exigirá una amplia reestructuración del espacio aéreo. Es importante que los expertos de las áreas ATC, OPS/AIR y SAM sean capacitados para trabajar en la reestructuración de los espacios aéreos.</a:t>
            </a:r>
          </a:p>
          <a:p>
            <a:r>
              <a:rPr lang="es-PE"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i="1" kern="1200" dirty="0" smtClean="0">
                <a:solidFill>
                  <a:schemeClr val="tx1"/>
                </a:solidFill>
                <a:latin typeface="+mn-lt"/>
                <a:ea typeface="+mn-ea"/>
                <a:cs typeface="+mn-cs"/>
              </a:rPr>
              <a:t>	</a:t>
            </a:r>
            <a:r>
              <a:rPr lang="es-PE" sz="1200" b="1" kern="1200" dirty="0" smtClean="0">
                <a:solidFill>
                  <a:schemeClr val="tx1"/>
                </a:solidFill>
                <a:latin typeface="+mn-lt"/>
                <a:ea typeface="+mn-ea"/>
                <a:cs typeface="+mn-cs"/>
              </a:rPr>
              <a:t>Cuestionario RNAV/RNP</a:t>
            </a:r>
            <a:endParaRPr lang="es-PE" sz="1200" kern="1200" dirty="0" smtClean="0">
              <a:solidFill>
                <a:schemeClr val="tx1"/>
              </a:solidFill>
              <a:latin typeface="+mn-lt"/>
              <a:ea typeface="+mn-ea"/>
              <a:cs typeface="+mn-cs"/>
            </a:endParaRPr>
          </a:p>
          <a:p>
            <a:r>
              <a:rPr lang="es-PE" sz="1200" u="none" strike="noStrike"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Teniendo en cuenta la necesidad de obtener información para avalar la implantación de la RNAV y RNP en las Regiones CAR/SAM, la Reunión consideró conveniente la elaboración de un cuestionario RNAV y RNP, por lo cual aprobó la siguiente conclusión:</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CONCLUSIÓN 13/57	CUESTIONARIO RNAV/RNP</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considerando la implantación RNAV/RNP en las Regiones CAR/SAM, la OACI recabe de los Estados/Territorios y Organismos Internacionales entre otras, informaciones que estén siendo solicitadas por otros programas de implantación, que figuran en el </a:t>
            </a:r>
            <a:r>
              <a:rPr lang="es-ES" sz="1200" b="1" kern="1200" dirty="0" smtClean="0">
                <a:solidFill>
                  <a:schemeClr val="tx1"/>
                </a:solidFill>
                <a:latin typeface="+mn-lt"/>
                <a:ea typeface="+mn-ea"/>
                <a:cs typeface="+mn-cs"/>
              </a:rPr>
              <a:t>Apéndice AG </a:t>
            </a:r>
            <a:r>
              <a:rPr lang="es-ES" sz="1200" kern="1200" dirty="0" smtClean="0">
                <a:solidFill>
                  <a:schemeClr val="tx1"/>
                </a:solidFill>
                <a:latin typeface="+mn-lt"/>
                <a:ea typeface="+mn-ea"/>
                <a:cs typeface="+mn-cs"/>
              </a:rPr>
              <a:t>a esta parte del Informe a más tardar el </a:t>
            </a:r>
            <a:r>
              <a:rPr lang="es-ES" sz="1200" b="1" kern="1200" dirty="0" smtClean="0">
                <a:solidFill>
                  <a:schemeClr val="tx1"/>
                </a:solidFill>
                <a:latin typeface="+mn-lt"/>
                <a:ea typeface="+mn-ea"/>
                <a:cs typeface="+mn-cs"/>
              </a:rPr>
              <a:t>31 de enero de 2006</a:t>
            </a:r>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PE"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9</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s-PE" sz="1200" kern="1200" dirty="0" smtClean="0">
                <a:solidFill>
                  <a:schemeClr val="tx1"/>
                </a:solidFill>
                <a:latin typeface="+mn-lt"/>
                <a:ea typeface="+mn-ea"/>
                <a:cs typeface="+mn-cs"/>
              </a:rPr>
              <a:t> </a:t>
            </a:r>
          </a:p>
          <a:p>
            <a:r>
              <a:rPr lang="es-ES" sz="1200" b="1" kern="1200" dirty="0" smtClean="0">
                <a:solidFill>
                  <a:schemeClr val="tx1"/>
                </a:solidFill>
                <a:latin typeface="+mn-lt"/>
                <a:ea typeface="+mn-ea"/>
                <a:cs typeface="+mn-cs"/>
              </a:rPr>
              <a:t>CONCLUSIÓN 14/46</a:t>
            </a:r>
            <a:r>
              <a:rPr lang="es-PE" sz="1200" b="1" kern="1200" dirty="0" smtClean="0">
                <a:solidFill>
                  <a:schemeClr val="tx1"/>
                </a:solidFill>
                <a:latin typeface="+mn-lt"/>
                <a:ea typeface="+mn-ea"/>
                <a:cs typeface="+mn-cs"/>
              </a:rPr>
              <a:t>	MAPA DE RUTA PBN CAR/SAM</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los Estados/Territorios y Organizaciones Internacionales adopten y apliquen el Mapa de Ruta PBN para las Regiones CAR/SAM que figura en el </a:t>
            </a:r>
            <a:r>
              <a:rPr lang="es-PE" sz="1200" b="1" kern="1200" dirty="0" smtClean="0">
                <a:solidFill>
                  <a:schemeClr val="tx1"/>
                </a:solidFill>
                <a:latin typeface="+mn-lt"/>
                <a:ea typeface="+mn-ea"/>
                <a:cs typeface="+mn-cs"/>
              </a:rPr>
              <a:t>Apéndice W </a:t>
            </a:r>
            <a:r>
              <a:rPr lang="es-PE" sz="1200" kern="1200" dirty="0" smtClean="0">
                <a:solidFill>
                  <a:schemeClr val="tx1"/>
                </a:solidFill>
                <a:latin typeface="+mn-lt"/>
                <a:ea typeface="+mn-ea"/>
                <a:cs typeface="+mn-cs"/>
              </a:rPr>
              <a:t>a esta parte del informe.</a:t>
            </a:r>
          </a:p>
          <a:p>
            <a:r>
              <a:rPr lang="es-ES" sz="1200" kern="1200" dirty="0" smtClean="0">
                <a:solidFill>
                  <a:schemeClr val="tx1"/>
                </a:solidFill>
                <a:latin typeface="+mn-lt"/>
                <a:ea typeface="+mn-ea"/>
                <a:cs typeface="+mn-cs"/>
              </a:rPr>
              <a:t>Reunión tomó nota que a partir de la aprobación de la hoja de ruta PBN CAR/SAM, la planificación de la implantación PBN en las Regiones CAR/SAM fue prácticamente finalizada.  La principal tarea PBN será la optimización de rutas ATS en el espacio aéreo superior y la armonización de la implantación PBN, considerando la necesidad de evitar múltiples procedimientos ATC y procesos de aprobación operacional. </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La Reunión tomó nota que a partir de la aprobación de la hoja de ruta PBN CAR/SAM, la planificación de la implantación PBN en las Regiones CAR/SAM fue prácticamente finalizada.  La principal tarea PBN será la optimización de rutas ATS en el espacio aéreo superior y la armonización de la implantación PBN, considerando la necesidad de evitar múltiples procedimientos ATC y procesos de aprobación operacional.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3.6.25		La Reunión, de acuerdo con la Resolución 36/23 y a fin de proporcionar orientación a los Estados/Territorios/Organizaciones Internacionales, aprobó un modelo de plan de implantación nacional en ruta, áreas terminales (</a:t>
            </a:r>
            <a:r>
              <a:rPr lang="es-ES" sz="1200" kern="1200" dirty="0" err="1" smtClean="0">
                <a:solidFill>
                  <a:schemeClr val="tx1"/>
                </a:solidFill>
                <a:latin typeface="+mn-lt"/>
                <a:ea typeface="+mn-ea"/>
                <a:cs typeface="+mn-cs"/>
              </a:rPr>
              <a:t>TMAs</a:t>
            </a:r>
            <a:r>
              <a:rPr lang="es-ES" sz="1200" kern="1200" dirty="0" smtClean="0">
                <a:solidFill>
                  <a:schemeClr val="tx1"/>
                </a:solidFill>
                <a:latin typeface="+mn-lt"/>
                <a:ea typeface="+mn-ea"/>
                <a:cs typeface="+mn-cs"/>
              </a:rPr>
              <a:t>) y aproximación que se incluye en el </a:t>
            </a:r>
            <a:r>
              <a:rPr lang="es-ES" sz="1200" b="1" kern="1200" dirty="0" smtClean="0">
                <a:solidFill>
                  <a:schemeClr val="tx1"/>
                </a:solidFill>
                <a:latin typeface="+mn-lt"/>
                <a:ea typeface="+mn-ea"/>
                <a:cs typeface="+mn-cs"/>
              </a:rPr>
              <a:t>Apéndice G </a:t>
            </a:r>
            <a:r>
              <a:rPr lang="es-ES" sz="1200" kern="1200" dirty="0" smtClean="0">
                <a:solidFill>
                  <a:schemeClr val="tx1"/>
                </a:solidFill>
                <a:latin typeface="+mn-lt"/>
                <a:ea typeface="+mn-ea"/>
                <a:cs typeface="+mn-cs"/>
              </a:rPr>
              <a:t>a esta parte del informe.  A la luz de lo anterior, la Reunión adoptó la siguiente conclusión:</a:t>
            </a:r>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CONCLUSIÓN 15/38	PLANES NACIONALES DE IMPLANTACIÓN PBN</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a fin de iniciar la implantación PBN y en conformidad con la Resolución 36/23, los Estados/Territorios CAR/SAM:</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desarrollen sus planes nacionales de implantación PBN para diciembre de 2009 y presentarlos a las Oficinas Regionales correspondientes;</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consideren utilizar los modelos de planes de acción PBN que figuran en el </a:t>
            </a:r>
            <a:r>
              <a:rPr lang="es-ES" sz="1200" b="1" kern="1200" dirty="0" smtClean="0">
                <a:solidFill>
                  <a:schemeClr val="tx1"/>
                </a:solidFill>
                <a:latin typeface="+mn-lt"/>
                <a:ea typeface="+mn-ea"/>
                <a:cs typeface="+mn-cs"/>
              </a:rPr>
              <a:t>Apéndice G</a:t>
            </a:r>
            <a:r>
              <a:rPr lang="es-ES" sz="1200" kern="1200" dirty="0" smtClean="0">
                <a:solidFill>
                  <a:schemeClr val="tx1"/>
                </a:solidFill>
                <a:latin typeface="+mn-lt"/>
                <a:ea typeface="+mn-ea"/>
                <a:cs typeface="+mn-cs"/>
              </a:rPr>
              <a:t> a esta parte del Informe; y</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designen un Punto de Contacto que coordinará las actividades de implantación PBN  en cada Estado/Territorio.</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ES" sz="1200" b="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F45D550C-52CF-4EDD-ABE6-64B9331ADC78}" type="slidenum">
              <a:rPr lang="en-GB" smtClean="0"/>
              <a:pPr/>
              <a:t>10</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13</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Analizar la capacidad de navegación de la flota de aeronaves </a:t>
            </a:r>
            <a:r>
              <a:rPr lang="es-MX" sz="1200" kern="1200" dirty="0" smtClean="0">
                <a:solidFill>
                  <a:schemeClr val="tx1"/>
                </a:solidFill>
                <a:latin typeface="+mn-lt"/>
                <a:ea typeface="+mn-ea"/>
                <a:cs typeface="+mn-cs"/>
              </a:rPr>
              <a:t>95% de la flota de la Región SAM candidata a aprobación RNAV5. Los Estados deben continuar los esfuerzos para completar la base de datos  (Conclusión SAM/IG/4-3)  Actividad completada SAM IG/7 95% de la flota de la Región SAM candidata a aprobación RNAV5. Los Estados deben continuar los esfuerzos para completar la base de datos  (Conclusión SAM/IG/4-3)</a:t>
            </a:r>
          </a:p>
          <a:p>
            <a:r>
              <a:rPr lang="es-MX" sz="1200" kern="1200" dirty="0" smtClean="0">
                <a:solidFill>
                  <a:schemeClr val="tx1"/>
                </a:solidFill>
                <a:latin typeface="+mn-lt"/>
                <a:ea typeface="+mn-ea"/>
                <a:cs typeface="+mn-cs"/>
              </a:rPr>
              <a:t>95% de la flota de la Región SAM candidata a aprobación RNAV5. Los Estados deben continuar los esfuerzos para completar la base de datos  (Conclusión SAM/IG/4-3)</a:t>
            </a:r>
          </a:p>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20</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z="1200" kern="1200" dirty="0" smtClean="0">
                <a:solidFill>
                  <a:schemeClr val="tx1"/>
                </a:solidFill>
                <a:latin typeface="+mn-lt"/>
                <a:ea typeface="+mn-ea"/>
                <a:cs typeface="+mn-cs"/>
              </a:rPr>
              <a:t>Algunos Estados han publicado un AIC inicial. Otros Estados aún no lo han hecho. Se requiere un nuevo AIC informando sobre el cambio de fecha de la implantación</a:t>
            </a:r>
          </a:p>
          <a:p>
            <a:r>
              <a:rPr lang="es-CL" sz="1200" kern="1200" dirty="0" smtClean="0">
                <a:solidFill>
                  <a:schemeClr val="tx1"/>
                </a:solidFill>
                <a:latin typeface="+mn-lt"/>
                <a:ea typeface="+mn-ea"/>
                <a:cs typeface="+mn-cs"/>
              </a:rPr>
              <a:t>Este es una tarea continua que los Estados han comenzado y continuarán realizando a requerimiento de sus explotadores.</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Debería alentarse a los operadores a iniciar este proceso.</a:t>
            </a:r>
          </a:p>
          <a:p>
            <a:r>
              <a:rPr lang="es-ES" sz="1200" kern="1200" dirty="0" smtClean="0">
                <a:solidFill>
                  <a:schemeClr val="tx1"/>
                </a:solidFill>
                <a:latin typeface="+mn-lt"/>
                <a:ea typeface="+mn-ea"/>
                <a:cs typeface="+mn-cs"/>
              </a:rPr>
              <a:t>Los Estados informaron que todavía existen pocas solicitudes para  aprobación de aeronaves y explotadores de la aviación general.</a:t>
            </a:r>
          </a:p>
          <a:p>
            <a:r>
              <a:rPr lang="es-ES" sz="1200" kern="1200" dirty="0" smtClean="0">
                <a:solidFill>
                  <a:schemeClr val="tx1"/>
                </a:solidFill>
                <a:latin typeface="+mn-lt"/>
                <a:ea typeface="+mn-ea"/>
                <a:cs typeface="+mn-cs"/>
              </a:rPr>
              <a:t>Los Estados informaron que casi todos las aeronaves y operadores de la aviación comercial (operadores 121) ya están o serán aprobados hasta la fecha de implantación.</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23</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sz="1200" kern="1200" dirty="0" smtClean="0">
                <a:solidFill>
                  <a:schemeClr val="tx1"/>
                </a:solidFill>
                <a:latin typeface="+mn-lt"/>
                <a:ea typeface="+mn-ea"/>
                <a:cs typeface="+mn-cs"/>
              </a:rPr>
              <a:t>Este es una tarea continua que los Estados han comenzado y continuarán realizando a requerimiento de sus explotadores.</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Debería alentarse a los operadores a iniciar este proceso.</a:t>
            </a:r>
          </a:p>
          <a:p>
            <a:r>
              <a:rPr lang="es-ES" sz="1200" kern="1200" dirty="0" smtClean="0">
                <a:solidFill>
                  <a:schemeClr val="tx1"/>
                </a:solidFill>
                <a:latin typeface="+mn-lt"/>
                <a:ea typeface="+mn-ea"/>
                <a:cs typeface="+mn-cs"/>
              </a:rPr>
              <a:t>Los Estados informaron que todavía existen pocas solicitudes para  aprobación de aeronaves y explotadores de la aviación general.</a:t>
            </a:r>
          </a:p>
          <a:p>
            <a:r>
              <a:rPr lang="es-ES" sz="1200" kern="1200" dirty="0" smtClean="0">
                <a:solidFill>
                  <a:schemeClr val="tx1"/>
                </a:solidFill>
                <a:latin typeface="+mn-lt"/>
                <a:ea typeface="+mn-ea"/>
                <a:cs typeface="+mn-cs"/>
              </a:rPr>
              <a:t>Los Estados informaron que casi todos las aeronaves y operadores de la aviación comercial (operadores 121) ya están o serán aprobados hasta la fecha de implantación.</a:t>
            </a:r>
          </a:p>
          <a:p>
            <a:r>
              <a:rPr lang="es-CL" sz="1200" kern="1200" dirty="0" smtClean="0">
                <a:solidFill>
                  <a:schemeClr val="tx1"/>
                </a:solidFill>
                <a:latin typeface="+mn-lt"/>
                <a:ea typeface="+mn-ea"/>
                <a:cs typeface="+mn-cs"/>
              </a:rPr>
              <a:t>En la SAM/IG/7, CARSAMMA ha recibido información sobre aprobaciones de solamente 71 aeronaves y 4 explotadores de Argentina (19 aeronaves y 2 explotadores) y Colombia (52 aeronaves y 2 explotadores) Esta es una actividad que se desarrolla en forma permanente por cada uno de los Estados </a:t>
            </a:r>
            <a:r>
              <a:rPr lang="es-ES" sz="1200" kern="1200" dirty="0" smtClean="0">
                <a:solidFill>
                  <a:schemeClr val="tx1"/>
                </a:solidFill>
                <a:latin typeface="+mn-lt"/>
                <a:ea typeface="+mn-ea"/>
                <a:cs typeface="+mn-cs"/>
              </a:rPr>
              <a:t>requeridos para la base del registro.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24</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sz="1200" kern="1200" dirty="0" smtClean="0">
                <a:solidFill>
                  <a:schemeClr val="tx1"/>
                </a:solidFill>
                <a:latin typeface="+mn-lt"/>
                <a:ea typeface="+mn-ea"/>
                <a:cs typeface="+mn-cs"/>
              </a:rPr>
              <a:t>7.1	Las materias que deben ser incorporadas en cada uno de los programas de capacitación de los explotadores han sido incluidas en las Circulares de Asesoramiento respectivas </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Para conducir los programas de capacitación, los Estados deberían considerar el Programa de capacitación y documentación para controladores de tránsito aéreo y operadores AIS (Conclusión SAM/IG/5-1 y Apéndice A al asunto 3 de la Reunión SAM/IG/5). </a:t>
            </a:r>
            <a:r>
              <a:rPr lang="es-ES" sz="1200" b="1" kern="1200" dirty="0" smtClean="0">
                <a:solidFill>
                  <a:schemeClr val="tx1"/>
                </a:solidFill>
                <a:latin typeface="+mn-lt"/>
                <a:ea typeface="+mn-ea"/>
                <a:cs typeface="+mn-cs"/>
              </a:rPr>
              <a:t>9 Estados indicaron que han finalizado esa tarea. No hay información de 5 Estados.</a:t>
            </a:r>
          </a:p>
          <a:p>
            <a:endParaRPr lang="es-PE" sz="1200" b="1"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r>
              <a:rPr lang="es-ES" sz="1200" b="1" kern="1200" dirty="0" smtClean="0">
                <a:solidFill>
                  <a:schemeClr val="tx1"/>
                </a:solidFill>
                <a:latin typeface="+mn-lt"/>
                <a:ea typeface="+mn-ea"/>
                <a:cs typeface="+mn-cs"/>
              </a:rPr>
              <a:t>Vigente</a:t>
            </a:r>
            <a:endParaRPr lang="es-ES" sz="1200" kern="1200" dirty="0" smtClean="0">
              <a:solidFill>
                <a:schemeClr val="tx1"/>
              </a:solidFill>
              <a:latin typeface="+mn-lt"/>
              <a:ea typeface="+mn-ea"/>
              <a:cs typeface="+mn-cs"/>
            </a:endParaRPr>
          </a:p>
          <a:p>
            <a:r>
              <a:rPr lang="es-CL" sz="1200" kern="1200" dirty="0" smtClean="0">
                <a:solidFill>
                  <a:schemeClr val="tx1"/>
                </a:solidFill>
                <a:latin typeface="+mn-lt"/>
                <a:ea typeface="+mn-ea"/>
                <a:cs typeface="+mn-cs"/>
              </a:rPr>
              <a:t>Se insta a los Estados a continuar la  difusión de la implantación RNAV-5 entre los  explotadores, principalmente de la aviación general. 7</a:t>
            </a:r>
            <a:r>
              <a:rPr lang="es-CL" sz="1200" b="1" kern="1200" dirty="0" smtClean="0">
                <a:solidFill>
                  <a:schemeClr val="tx1"/>
                </a:solidFill>
                <a:latin typeface="+mn-lt"/>
                <a:ea typeface="+mn-ea"/>
                <a:cs typeface="+mn-cs"/>
              </a:rPr>
              <a:t> </a:t>
            </a:r>
            <a:r>
              <a:rPr lang="es-ES" sz="1200" kern="1200" dirty="0" smtClean="0">
                <a:solidFill>
                  <a:schemeClr val="tx1"/>
                </a:solidFill>
                <a:latin typeface="+mn-lt"/>
                <a:ea typeface="+mn-ea"/>
                <a:cs typeface="+mn-cs"/>
              </a:rPr>
              <a:t>Estados indicaron que han finalizado esa tarea. 1 Estado ha informado que esta tarea no se aplica porque no existe flota nacional. 1 Estado informó que la tarea está “</a:t>
            </a:r>
            <a:r>
              <a:rPr lang="es-ES" sz="1200" kern="1200" dirty="0" err="1" smtClean="0">
                <a:solidFill>
                  <a:schemeClr val="tx1"/>
                </a:solidFill>
                <a:latin typeface="+mn-lt"/>
                <a:ea typeface="+mn-ea"/>
                <a:cs typeface="+mn-cs"/>
              </a:rPr>
              <a:t>on</a:t>
            </a:r>
            <a:r>
              <a:rPr lang="es-ES" sz="1200" kern="120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going</a:t>
            </a:r>
            <a:r>
              <a:rPr lang="es-ES" sz="1200" kern="1200" dirty="0" smtClean="0">
                <a:solidFill>
                  <a:schemeClr val="tx1"/>
                </a:solidFill>
                <a:latin typeface="+mn-lt"/>
                <a:ea typeface="+mn-ea"/>
                <a:cs typeface="+mn-cs"/>
              </a:rPr>
              <a:t>”. No hay información de 5 Estados.</a:t>
            </a:r>
          </a:p>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27</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9 Estados indicaron que han finalizado esa tarea. No hay información de 5 Estados.</a:t>
            </a:r>
          </a:p>
          <a:p>
            <a:r>
              <a:rPr lang="es-ES" sz="1200" kern="1200" dirty="0" smtClean="0">
                <a:solidFill>
                  <a:schemeClr val="tx1"/>
                </a:solidFill>
                <a:latin typeface="+mn-lt"/>
                <a:ea typeface="+mn-ea"/>
                <a:cs typeface="+mn-cs"/>
              </a:rPr>
              <a:t>Estados indicaron que han finalizado esa tarea. No hay información de 5 Estados</a:t>
            </a:r>
          </a:p>
          <a:p>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Teniendo en cuenta que 95% de la flota está en condiciones de ser aprobadas para operaciones RNAV-5 y que solamente falta la finalización del proceso de aprobación de explotadores y aeronaves, la reunión ha considerado esta tarea finalizada</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28</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lvl="1"/>
            <a:r>
              <a:rPr lang="es-PE" sz="1200" kern="1200" dirty="0" smtClean="0">
                <a:solidFill>
                  <a:schemeClr val="tx1"/>
                </a:solidFill>
                <a:latin typeface="+mn-lt"/>
                <a:ea typeface="+mn-ea"/>
                <a:cs typeface="+mn-cs"/>
              </a:rPr>
              <a:t>La reunión tomó nota de que se debe iniciar el Programa de Monitoreo previsto en el Plan de Acción RNAV-5, luego de la implantación el 20 de octubre de 2011. Este Programa debe ser realizado conforme a lo previsto en la </a:t>
            </a:r>
            <a:r>
              <a:rPr lang="es-PE" sz="1200" b="1" kern="1200" dirty="0" smtClean="0">
                <a:solidFill>
                  <a:schemeClr val="tx1"/>
                </a:solidFill>
                <a:latin typeface="+mn-lt"/>
                <a:ea typeface="+mn-ea"/>
                <a:cs typeface="+mn-cs"/>
              </a:rPr>
              <a:t>Conclusión SAM/IG/6-5</a:t>
            </a:r>
            <a:r>
              <a:rPr lang="es-PE" sz="1200" kern="1200" dirty="0" smtClean="0">
                <a:solidFill>
                  <a:schemeClr val="tx1"/>
                </a:solidFill>
                <a:latin typeface="+mn-lt"/>
                <a:ea typeface="+mn-ea"/>
                <a:cs typeface="+mn-cs"/>
              </a:rPr>
              <a:t> (Formulario para Informe de Desviación de Navegación Lateral – Apéndice F al asunto 3 del Informe Final de la Reunión SAM/IG 6). En ese sentido, la reunión instó a los Estados y los Explotadores a llenar y enviar dichos formularios a la CARSAMMA el día 10 de cada mes. Además, los Estados deberán diseminar los formularios entre los explotadores que utilizan sus espacios aéreos, con miras que estos también participen del programa de monitoreo. </a:t>
            </a:r>
            <a:endParaRPr lang="es-ES"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endParaRPr lang="es-ES"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La reunión ha concluido también que el programa de monitoreo debe incluir la verificación del porcentual de operaciones realizadas por aeronaves y operadores aprobados RNAV-5, teniendo en cuenta que hasta la fecha no hubo una evaluación completa de dicho porcentual. De esa manera, luego de la implantación se solicitará al Proyecto Regional RLA/06/901 que ejecute dicha tarea</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29</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30</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31</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32</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193" name="3 Marcador de pie de página"/>
          <p:cNvSpPr>
            <a:spLocks noGrp="1"/>
          </p:cNvSpPr>
          <p:nvPr userDrawn="1">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3 Marcador de pie de página"/>
          <p:cNvSpPr>
            <a:spLocks noGrp="1"/>
          </p:cNvSpPr>
          <p:nvPr userDrawn="1">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4"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a:t>
            </a:fld>
            <a:endParaRPr lang="en-US" dirty="0"/>
          </a:p>
        </p:txBody>
      </p:sp>
      <p:sp>
        <p:nvSpPr>
          <p:cNvPr id="100" name="3 Marcador de pie de página"/>
          <p:cNvSpPr>
            <a:spLocks noGrp="1"/>
          </p:cNvSpPr>
          <p:nvPr userDrawn="1">
            <p:ph type="ftr" sz="quarter" idx="3"/>
          </p:nvPr>
        </p:nvSpPr>
        <p:spPr>
          <a:xfrm>
            <a:off x="0" y="6629400"/>
            <a:ext cx="8610600" cy="228600"/>
          </a:xfrm>
          <a:prstGeom prst="rect">
            <a:avLst/>
          </a:prstGeo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2.docx"/><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2.icao.int/en/pbn/Pages/default.aspx" TargetMode="External"/><Relationship Id="rId2" Type="http://schemas.openxmlformats.org/officeDocument/2006/relationships/hyperlink" Target="http://www.lima.icao.int/eDocuments/eDoc_Contents.asp?wLanguage=S&amp;wArea=AT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package" Target="../embeddings/Microsoft_Word_Document3.doc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4.emf"/><Relationship Id="rId4" Type="http://schemas.openxmlformats.org/officeDocument/2006/relationships/package" Target="../embeddings/Microsoft_Word_Document4.docx"/></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5.emf"/><Relationship Id="rId4" Type="http://schemas.openxmlformats.org/officeDocument/2006/relationships/package" Target="../embeddings/Microsoft_Word_Document5.docx"/></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6.emf"/><Relationship Id="rId4" Type="http://schemas.openxmlformats.org/officeDocument/2006/relationships/package" Target="../embeddings/Microsoft_Word_Document6.docx"/></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57200" y="1828800"/>
            <a:ext cx="8686800" cy="838201"/>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t> SESSION 1</a:t>
            </a:r>
            <a:r>
              <a:rPr lang="es-PE" b="1" dirty="0" smtClean="0"/>
              <a:t/>
            </a:r>
            <a:br>
              <a:rPr lang="es-PE" b="1" dirty="0" smtClean="0"/>
            </a:br>
            <a:endParaRPr lang="es-ES" sz="2800" dirty="0"/>
          </a:p>
        </p:txBody>
      </p:sp>
      <p:sp>
        <p:nvSpPr>
          <p:cNvPr id="3" name="2 Subtítulo"/>
          <p:cNvSpPr>
            <a:spLocks noGrp="1"/>
          </p:cNvSpPr>
          <p:nvPr>
            <p:ph type="subTitle" idx="1"/>
          </p:nvPr>
        </p:nvSpPr>
        <p:spPr>
          <a:xfrm>
            <a:off x="395536" y="4114801"/>
            <a:ext cx="8443664" cy="682351"/>
          </a:xfrm>
        </p:spPr>
        <p:txBody>
          <a:bodyPr>
            <a:normAutofit/>
          </a:bodyPr>
          <a:lstStyle/>
          <a:p>
            <a:r>
              <a:rPr lang="es-ES" sz="2800" b="1" dirty="0" smtClean="0">
                <a:effectLst>
                  <a:outerShdw blurRad="38100" dist="38100" dir="2700000" algn="tl">
                    <a:srgbClr val="000000">
                      <a:alpha val="43137"/>
                    </a:srgbClr>
                  </a:outerShdw>
                </a:effectLst>
              </a:rPr>
              <a:t>PBN IMPLEMENTATION IN THE SAM REGION</a:t>
            </a:r>
            <a:endParaRPr lang="es-ES" sz="2800" b="1" dirty="0">
              <a:effectLst>
                <a:outerShdw blurRad="38100" dist="38100" dir="2700000" algn="tl">
                  <a:srgbClr val="000000">
                    <a:alpha val="43137"/>
                  </a:srgbClr>
                </a:outerShdw>
              </a:effectLst>
            </a:endParaRPr>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TextBox 5"/>
          <p:cNvSpPr txBox="1"/>
          <p:nvPr/>
        </p:nvSpPr>
        <p:spPr>
          <a:xfrm>
            <a:off x="1475656" y="2493470"/>
            <a:ext cx="6408712" cy="523220"/>
          </a:xfrm>
          <a:prstGeom prst="rect">
            <a:avLst/>
          </a:prstGeom>
          <a:noFill/>
        </p:spPr>
        <p:txBody>
          <a:bodyPr wrap="square" rtlCol="0" anchor="ctr">
            <a:spAutoFit/>
          </a:bodyPr>
          <a:lstStyle/>
          <a:p>
            <a:pPr algn="ctr"/>
            <a:r>
              <a:rPr lang="es-PE" sz="2800" b="1" dirty="0" smtClean="0">
                <a:effectLst>
                  <a:outerShdw blurRad="38100" dist="38100" dir="2700000" algn="tl">
                    <a:srgbClr val="000000">
                      <a:alpha val="43137"/>
                    </a:srgbClr>
                  </a:outerShdw>
                </a:effectLst>
              </a:rPr>
              <a:t>REGIONAL RADIO NAVIGATION AID PLAN</a:t>
            </a:r>
            <a:endParaRPr lang="es-PE" sz="2800" b="1" dirty="0">
              <a:effectLst>
                <a:outerShdw blurRad="38100" dist="38100" dir="2700000" algn="tl">
                  <a:srgbClr val="000000">
                    <a:alpha val="43137"/>
                  </a:srgbClr>
                </a:outerShdw>
              </a:effectLst>
            </a:endParaRPr>
          </a:p>
        </p:txBody>
      </p:sp>
      <p:sp>
        <p:nvSpPr>
          <p:cNvPr id="7" name="6 CuadroTexto"/>
          <p:cNvSpPr txBox="1"/>
          <p:nvPr/>
        </p:nvSpPr>
        <p:spPr>
          <a:xfrm>
            <a:off x="6084168" y="5229200"/>
            <a:ext cx="2857520" cy="1200329"/>
          </a:xfrm>
          <a:prstGeom prst="rect">
            <a:avLst/>
          </a:prstGeom>
          <a:noFill/>
        </p:spPr>
        <p:txBody>
          <a:bodyPr wrap="square" rtlCol="0">
            <a:spAutoFit/>
          </a:bodyPr>
          <a:lstStyle/>
          <a:p>
            <a:r>
              <a:rPr lang="es-PE" sz="1200" b="1" dirty="0" smtClean="0">
                <a:effectLst>
                  <a:outerShdw blurRad="38100" dist="38100" dir="2700000" algn="tl">
                    <a:srgbClr val="000000">
                      <a:alpha val="43137"/>
                    </a:srgbClr>
                  </a:outerShdw>
                </a:effectLst>
              </a:rPr>
              <a:t>ONOFRIO  SMARRELLI</a:t>
            </a:r>
          </a:p>
          <a:p>
            <a:r>
              <a:rPr lang="es-PE" sz="1200" b="1" dirty="0" smtClean="0">
                <a:effectLst>
                  <a:outerShdw blurRad="38100" dist="38100" dir="2700000" algn="tl">
                    <a:srgbClr val="000000">
                      <a:alpha val="43137"/>
                    </a:srgbClr>
                  </a:outerShdw>
                </a:effectLst>
              </a:rPr>
              <a:t>REGIONAL CNS EXPERT</a:t>
            </a:r>
          </a:p>
          <a:p>
            <a:r>
              <a:rPr lang="es-PE" sz="1200" b="1" dirty="0" smtClean="0">
                <a:effectLst>
                  <a:outerShdw blurRad="38100" dist="38100" dir="2700000" algn="tl">
                    <a:srgbClr val="000000">
                      <a:alpha val="43137"/>
                    </a:srgbClr>
                  </a:outerShdw>
                </a:effectLst>
              </a:rPr>
              <a:t>ICAO SOUTH AMERICAN OFFICE</a:t>
            </a:r>
          </a:p>
          <a:p>
            <a:r>
              <a:rPr lang="es-PE" sz="1200" b="1" dirty="0" smtClean="0">
                <a:effectLst>
                  <a:outerShdw blurRad="38100" dist="38100" dir="2700000" algn="tl">
                    <a:srgbClr val="000000">
                      <a:alpha val="43137"/>
                    </a:srgbClr>
                  </a:outerShdw>
                </a:effectLst>
              </a:rPr>
              <a:t>LIMA  PERU  </a:t>
            </a:r>
          </a:p>
          <a:p>
            <a:r>
              <a:rPr lang="es-PE" sz="1200" b="1" dirty="0" smtClean="0">
                <a:effectLst>
                  <a:outerShdw blurRad="38100" dist="38100" dir="2700000" algn="tl">
                    <a:srgbClr val="000000">
                      <a:alpha val="43137"/>
                    </a:srgbClr>
                  </a:outerShdw>
                </a:effectLst>
                <a:hlinkClick r:id="rId2"/>
              </a:rPr>
              <a:t>OSMARRELLI@LIMA.ICAO.INT</a:t>
            </a:r>
            <a:endParaRPr lang="es-PE" sz="1200" b="1" dirty="0" smtClean="0">
              <a:effectLst>
                <a:outerShdw blurRad="38100" dist="38100" dir="2700000" algn="tl">
                  <a:srgbClr val="000000">
                    <a:alpha val="43137"/>
                  </a:srgbClr>
                </a:outerShdw>
              </a:effectLst>
            </a:endParaRPr>
          </a:p>
          <a:p>
            <a:r>
              <a:rPr lang="es-PE" sz="1200" b="1" dirty="0" smtClean="0">
                <a:effectLst>
                  <a:outerShdw blurRad="38100" dist="38100" dir="2700000" algn="tl">
                    <a:srgbClr val="000000">
                      <a:alpha val="43137"/>
                    </a:srgbClr>
                  </a:outerShdw>
                </a:effectLst>
              </a:rPr>
              <a:t>Phone No. 511 6118686</a:t>
            </a:r>
            <a:endParaRPr lang="es-ES" sz="1200" b="1" dirty="0">
              <a:effectLst>
                <a:outerShdw blurRad="38100" dist="38100" dir="2700000" algn="tl">
                  <a:srgbClr val="000000">
                    <a:alpha val="43137"/>
                  </a:srgbClr>
                </a:outerShdw>
              </a:effectLst>
            </a:endParaRPr>
          </a:p>
        </p:txBody>
      </p:sp>
      <p:sp>
        <p:nvSpPr>
          <p:cNvPr id="11"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lstStyle/>
          <a:p>
            <a:pPr algn="ctr"/>
            <a:r>
              <a:rPr lang="es-ES" sz="2800" b="1" dirty="0" smtClean="0">
                <a:effectLst>
                  <a:outerShdw blurRad="38100" dist="38100" dir="2700000" algn="tl">
                    <a:srgbClr val="000000">
                      <a:alpha val="43137"/>
                    </a:srgbClr>
                  </a:outerShdw>
                </a:effectLst>
                <a:cs typeface="Times New Roman" pitchFamily="18" charset="0"/>
              </a:rPr>
              <a:t>CONTENTS</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827584" y="1340768"/>
            <a:ext cx="7560840" cy="4968552"/>
          </a:xfrm>
        </p:spPr>
        <p:txBody>
          <a:bodyPr anchor="ctr">
            <a:noAutofit/>
          </a:bodyPr>
          <a:lstStyle/>
          <a:p>
            <a:pPr algn="just">
              <a:buClrTx/>
            </a:pPr>
            <a:r>
              <a:rPr lang="es-PE" sz="2400" b="1" dirty="0" smtClean="0">
                <a:cs typeface="Arial" pitchFamily="34" charset="0"/>
              </a:rPr>
              <a:t>OBJECTIVE</a:t>
            </a:r>
          </a:p>
          <a:p>
            <a:pPr algn="just">
              <a:buClrTx/>
            </a:pPr>
            <a:endParaRPr lang="es-PE" sz="2400" b="1" dirty="0" smtClean="0">
              <a:cs typeface="Arial" pitchFamily="34" charset="0"/>
            </a:endParaRPr>
          </a:p>
          <a:p>
            <a:pPr algn="just">
              <a:buClrTx/>
            </a:pPr>
            <a:r>
              <a:rPr lang="es-PE" sz="2400" b="1" dirty="0" smtClean="0">
                <a:cs typeface="Arial" pitchFamily="34" charset="0"/>
              </a:rPr>
              <a:t> GLOBAL PBN PLANNING</a:t>
            </a:r>
          </a:p>
          <a:p>
            <a:pPr algn="just">
              <a:buClrTx/>
            </a:pPr>
            <a:endParaRPr lang="es-PE" sz="2400" b="1" dirty="0" smtClean="0">
              <a:cs typeface="Arial" pitchFamily="34" charset="0"/>
            </a:endParaRPr>
          </a:p>
          <a:p>
            <a:pPr algn="just">
              <a:buClrTx/>
            </a:pPr>
            <a:r>
              <a:rPr lang="es-PE" sz="2400" b="1" dirty="0" smtClean="0">
                <a:cs typeface="Arial" pitchFamily="34" charset="0"/>
              </a:rPr>
              <a:t> PBN PLANNING WITHIN GREPECAS</a:t>
            </a:r>
          </a:p>
          <a:p>
            <a:pPr algn="just">
              <a:buClrTx/>
            </a:pPr>
            <a:endParaRPr lang="es-PE" sz="2400" b="1" dirty="0" smtClean="0">
              <a:cs typeface="Arial" pitchFamily="34" charset="0"/>
            </a:endParaRPr>
          </a:p>
          <a:p>
            <a:pPr algn="just">
              <a:buClrTx/>
            </a:pPr>
            <a:r>
              <a:rPr lang="es-PE" sz="2400" b="1" dirty="0" smtClean="0">
                <a:cs typeface="Arial" pitchFamily="34" charset="0"/>
              </a:rPr>
              <a:t>  PBN IMPLEMENTATION IN THE SAM REGION</a:t>
            </a:r>
          </a:p>
          <a:p>
            <a:pPr algn="just">
              <a:buClrTx/>
            </a:pPr>
            <a:endParaRPr lang="es-PE" sz="2400" b="1" dirty="0" smtClean="0">
              <a:cs typeface="Arial" pitchFamily="34" charset="0"/>
            </a:endParaRPr>
          </a:p>
          <a:p>
            <a:pPr algn="just">
              <a:buClrTx/>
            </a:pPr>
            <a:r>
              <a:rPr lang="es-PE" sz="2400" b="1" dirty="0" smtClean="0">
                <a:cs typeface="Arial" pitchFamily="34" charset="0"/>
              </a:rPr>
              <a:t> CONCLUSIONS </a:t>
            </a:r>
            <a:endParaRPr lang="es-PE" sz="2400" dirty="0" smtClean="0">
              <a:cs typeface="Arial" pitchFamily="34" charset="0"/>
            </a:endParaRPr>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s-PE" sz="2800" b="1" dirty="0" smtClean="0"/>
              <a:t>OBJECTIVE</a:t>
            </a:r>
            <a:endParaRPr lang="es-ES" sz="2800" b="1" dirty="0"/>
          </a:p>
        </p:txBody>
      </p:sp>
      <p:sp>
        <p:nvSpPr>
          <p:cNvPr id="4" name="3 Marcador de contenido"/>
          <p:cNvSpPr>
            <a:spLocks noGrp="1"/>
          </p:cNvSpPr>
          <p:nvPr>
            <p:ph idx="1"/>
          </p:nvPr>
        </p:nvSpPr>
        <p:spPr>
          <a:xfrm>
            <a:off x="457200" y="1600200"/>
            <a:ext cx="7571184" cy="4525963"/>
          </a:xfrm>
        </p:spPr>
        <p:txBody>
          <a:bodyPr anchor="ctr">
            <a:normAutofit/>
          </a:bodyPr>
          <a:lstStyle/>
          <a:p>
            <a:pPr algn="just">
              <a:buNone/>
            </a:pPr>
            <a:r>
              <a:rPr lang="es-PE" dirty="0" smtClean="0"/>
              <a:t>	</a:t>
            </a:r>
            <a:r>
              <a:rPr lang="es-PE" sz="2800" b="1" dirty="0" smtClean="0"/>
              <a:t>THIS PRESENTATION IS AIMED AT PRESENTING INFORMATION ON GLOBAL AND REGIONAL PLANNING OF PERFORMANCE-BASED NAVIGATION (PBN) AND ON THE PROGRESS MADE IN ITS IMPLEMENTATION IN THE SAM REGION</a:t>
            </a:r>
            <a:endParaRPr lang="es-ES" sz="2800" b="1"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GLOBAL PLANNING OF PBN</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p:txBody>
          <a:bodyPr/>
          <a:lstStyle/>
          <a:p>
            <a:pPr>
              <a:buNone/>
            </a:pPr>
            <a:r>
              <a:rPr lang="es-PE" dirty="0" smtClean="0"/>
              <a:t>	</a:t>
            </a:r>
            <a:endParaRPr lang="es-ES" dirty="0"/>
          </a:p>
        </p:txBody>
      </p:sp>
      <p:pic>
        <p:nvPicPr>
          <p:cNvPr id="6" name="Picture 3" descr="scan"/>
          <p:cNvPicPr>
            <a:picLocks noChangeAspect="1" noChangeArrowheads="1"/>
          </p:cNvPicPr>
          <p:nvPr/>
        </p:nvPicPr>
        <p:blipFill>
          <a:blip r:embed="rId2" cstate="print"/>
          <a:srcRect/>
          <a:stretch>
            <a:fillRect/>
          </a:stretch>
        </p:blipFill>
        <p:spPr bwMode="auto">
          <a:xfrm>
            <a:off x="6463364" y="1447800"/>
            <a:ext cx="1994836" cy="2362200"/>
          </a:xfrm>
          <a:prstGeom prst="rect">
            <a:avLst/>
          </a:prstGeom>
          <a:noFill/>
          <a:ln w="9525">
            <a:solidFill>
              <a:schemeClr val="tx1"/>
            </a:solidFill>
            <a:miter lim="800000"/>
            <a:headEnd/>
            <a:tailEnd/>
          </a:ln>
        </p:spPr>
      </p:pic>
      <p:sp>
        <p:nvSpPr>
          <p:cNvPr id="7" name="6 CuadroTexto"/>
          <p:cNvSpPr txBox="1"/>
          <p:nvPr/>
        </p:nvSpPr>
        <p:spPr>
          <a:xfrm>
            <a:off x="228600" y="1371600"/>
            <a:ext cx="5855568" cy="4524316"/>
          </a:xfrm>
          <a:prstGeom prst="rect">
            <a:avLst/>
          </a:prstGeom>
          <a:noFill/>
        </p:spPr>
        <p:txBody>
          <a:bodyPr wrap="square" rtlCol="0">
            <a:spAutoFit/>
          </a:bodyPr>
          <a:lstStyle/>
          <a:p>
            <a:pPr algn="just"/>
            <a:r>
              <a:rPr lang="es-PE" dirty="0" smtClean="0"/>
              <a:t>THE GLOBAL AIR NAVIGATION PLAN (DOCUMENT 9750) IS A STRATEGIC DOCUMENT THAT DESCRIBES THE METHODOLOGY FOR HARMONISING AIR NAVIGATION IN THE SHORT AND MEDIUM TERM</a:t>
            </a:r>
          </a:p>
          <a:p>
            <a:pPr algn="just"/>
            <a:endParaRPr lang="es-PE" dirty="0" smtClean="0"/>
          </a:p>
          <a:p>
            <a:pPr algn="just"/>
            <a:r>
              <a:rPr lang="es-PE" dirty="0" smtClean="0"/>
              <a:t>THE FINAL HARMONISATION OF AIR NAVIGATION INVOLVES ACHIEVING THE VISION OF THE AIR TRAFFIC MANAGEMENT OPERATIONAL CONCEPT (DOCUMENT 9854)</a:t>
            </a:r>
          </a:p>
          <a:p>
            <a:pPr algn="just"/>
            <a:endParaRPr lang="es-PE" dirty="0" smtClean="0"/>
          </a:p>
          <a:p>
            <a:pPr algn="just"/>
            <a:r>
              <a:rPr lang="es-PE" dirty="0" smtClean="0"/>
              <a:t>THE METHODOLOGY FOR HARMONISING AIR NAVIGATION INVOLVES THE IMPLEMENTATION OF THE GLOBAL PLAN INITIATIVES (GPIs)</a:t>
            </a:r>
          </a:p>
          <a:p>
            <a:pPr algn="just"/>
            <a:endParaRPr lang="es-PE" dirty="0" smtClean="0"/>
          </a:p>
          <a:p>
            <a:pPr algn="just"/>
            <a:r>
              <a:rPr lang="es-PE" dirty="0" smtClean="0"/>
              <a:t>THE GLOBAL PLAN CONTAINS 23 INITIATIVES, AND THE ONE RELATED TO PBN IS GPI 5 (RNAV AND RNP PERFORMANCE-BASED NAVIGATION )</a:t>
            </a:r>
            <a:endParaRPr lang="es-ES" dirty="0"/>
          </a:p>
        </p:txBody>
      </p:sp>
      <p:pic>
        <p:nvPicPr>
          <p:cNvPr id="8" name="Picture 7"/>
          <p:cNvPicPr/>
          <p:nvPr/>
        </p:nvPicPr>
        <p:blipFill>
          <a:blip r:embed="rId3" cstate="print"/>
          <a:srcRect/>
          <a:stretch>
            <a:fillRect/>
          </a:stretch>
        </p:blipFill>
        <p:spPr bwMode="auto">
          <a:xfrm>
            <a:off x="6477000" y="4038600"/>
            <a:ext cx="1981200" cy="2362200"/>
          </a:xfrm>
          <a:prstGeom prst="rect">
            <a:avLst/>
          </a:prstGeom>
          <a:noFill/>
          <a:ln w="9525">
            <a:noFill/>
            <a:miter lim="800000"/>
            <a:headEnd/>
            <a:tailEnd/>
          </a:ln>
        </p:spPr>
      </p:pic>
      <p:sp>
        <p:nvSpPr>
          <p:cNvPr id="9"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GLOBAL PLANNING OF PBN</a:t>
            </a:r>
            <a:endParaRPr lang="es-ES" sz="2800" dirty="0"/>
          </a:p>
        </p:txBody>
      </p:sp>
      <p:sp>
        <p:nvSpPr>
          <p:cNvPr id="4" name="3 Marcador de contenido"/>
          <p:cNvSpPr>
            <a:spLocks noGrp="1"/>
          </p:cNvSpPr>
          <p:nvPr>
            <p:ph idx="1"/>
          </p:nvPr>
        </p:nvSpPr>
        <p:spPr>
          <a:xfrm>
            <a:off x="228600" y="1143000"/>
            <a:ext cx="8763000" cy="5257800"/>
          </a:xfrm>
        </p:spPr>
        <p:txBody>
          <a:bodyPr>
            <a:normAutofit fontScale="25000" lnSpcReduction="20000"/>
          </a:bodyPr>
          <a:lstStyle/>
          <a:p>
            <a:pPr marL="0" indent="0" algn="just">
              <a:buNone/>
            </a:pPr>
            <a:endParaRPr lang="es-ES" sz="3700" dirty="0" smtClean="0"/>
          </a:p>
          <a:p>
            <a:pPr marL="0" indent="0" algn="just">
              <a:buNone/>
            </a:pPr>
            <a:r>
              <a:rPr lang="es-PE" sz="7200" b="1" dirty="0" smtClean="0"/>
              <a:t>GPI 5	</a:t>
            </a:r>
            <a:r>
              <a:rPr lang="es-PE" sz="7200" b="1" dirty="0" smtClean="0">
                <a:solidFill>
                  <a:srgbClr val="000000"/>
                </a:solidFill>
              </a:rPr>
              <a:t>RNAV</a:t>
            </a:r>
            <a:r>
              <a:rPr lang="es-PE" sz="7200" b="1" dirty="0" smtClean="0"/>
              <a:t>  AND RNP   PERFORMANCE-BASED NAVIGATION</a:t>
            </a:r>
            <a:endParaRPr lang="es-ES" sz="7200" b="1" dirty="0" smtClean="0"/>
          </a:p>
          <a:p>
            <a:pPr marL="0" indent="0" algn="just">
              <a:buNone/>
            </a:pPr>
            <a:endParaRPr lang="es-ES" sz="6400" dirty="0" smtClean="0"/>
          </a:p>
          <a:p>
            <a:pPr>
              <a:buNone/>
            </a:pPr>
            <a:r>
              <a:rPr lang="es-MX" sz="6400" b="1" dirty="0" smtClean="0">
                <a:effectLst>
                  <a:outerShdw blurRad="38100" dist="38100" dir="2700000" algn="tl">
                    <a:srgbClr val="000000">
                      <a:alpha val="43137"/>
                    </a:srgbClr>
                  </a:outerShdw>
                </a:effectLst>
              </a:rPr>
              <a:t>SCOPE</a:t>
            </a:r>
          </a:p>
          <a:p>
            <a:pPr>
              <a:buNone/>
            </a:pPr>
            <a:endParaRPr lang="es-MX" sz="6400" b="1" dirty="0" smtClean="0"/>
          </a:p>
          <a:p>
            <a:pPr marL="0" indent="0">
              <a:buNone/>
            </a:pPr>
            <a:r>
              <a:rPr lang="es-MX" sz="5600" dirty="0" smtClean="0"/>
              <a:t>INCORPORATION OF ADVANCED AIRCRAFT NAVIGATION CAPABILITIES INTO THE AIR NAVIGATION SYSTEM INFRASTRUCTURE</a:t>
            </a:r>
            <a:endParaRPr lang="es-MX" sz="6400" dirty="0" smtClean="0"/>
          </a:p>
          <a:p>
            <a:pPr>
              <a:buNone/>
            </a:pPr>
            <a:endParaRPr lang="es-ES" sz="3700" dirty="0" smtClean="0"/>
          </a:p>
          <a:p>
            <a:pPr marL="0" indent="0" algn="just">
              <a:buNone/>
            </a:pPr>
            <a:r>
              <a:rPr lang="es-PE" sz="6400" b="1" dirty="0" smtClean="0">
                <a:effectLst>
                  <a:outerShdw blurRad="38100" dist="38100" dir="2700000" algn="tl">
                    <a:srgbClr val="000000">
                      <a:alpha val="43137"/>
                    </a:srgbClr>
                  </a:outerShdw>
                </a:effectLst>
              </a:rPr>
              <a:t>STRATEGY</a:t>
            </a:r>
          </a:p>
          <a:p>
            <a:pPr marL="0" indent="0" algn="just">
              <a:buNone/>
            </a:pPr>
            <a:endParaRPr lang="es-ES" sz="4900" dirty="0" smtClean="0"/>
          </a:p>
          <a:p>
            <a:pPr marL="0" indent="0" algn="just">
              <a:buNone/>
            </a:pPr>
            <a:r>
              <a:rPr lang="es-ES" sz="5600" dirty="0" smtClean="0"/>
              <a:t>THE APPLICATION OF THE PERFORMANCE-BASED NAVIGATION CONCEPT WILL IMPROVE CAPACITY AND EFFICIENCY THROUGH REDUCED SEPARATION MINIMA, WHICH WILL BENEFIT OPERATORS THAT EQUIP THEIR AIRCRAFT TO MEET PERFORMANCE REQUIREMENTS. </a:t>
            </a:r>
          </a:p>
          <a:p>
            <a:pPr marL="0" indent="0" algn="just">
              <a:buNone/>
              <a:tabLst>
                <a:tab pos="182563" algn="l"/>
              </a:tabLst>
            </a:pPr>
            <a:endParaRPr lang="es-ES" sz="5600" dirty="0" smtClean="0"/>
          </a:p>
          <a:p>
            <a:pPr marL="0" indent="0" algn="just">
              <a:buNone/>
              <a:tabLst>
                <a:tab pos="182563" algn="l"/>
              </a:tabLst>
            </a:pPr>
            <a:r>
              <a:rPr lang="es-ES" sz="5600" dirty="0" smtClean="0"/>
              <a:t>PERFORMANCE-BASED NAVIGATION WILL ALSO IMPROVE SAFETY, PARTICULARLY IN THE APPROACH, BY REDUCING CONTROLLED FLIGHT INTO TERRAIN.</a:t>
            </a:r>
          </a:p>
          <a:p>
            <a:pPr algn="just">
              <a:buNone/>
            </a:pPr>
            <a:endParaRPr lang="es-ES" sz="5600" dirty="0" smtClean="0"/>
          </a:p>
          <a:p>
            <a:pPr marL="0" indent="0" algn="just">
              <a:buNone/>
            </a:pPr>
            <a:r>
              <a:rPr lang="es-ES" sz="5600" dirty="0" smtClean="0"/>
              <a:t>DEVELOP MORE EFFICIENT ROUTES AND PATHS THAT ARE NOT DIRECTLY LINKED TO GROUND AIR NAVIGATION AIDS, TAKING ADVANTAGE OF ONBOARD RNAV RNP NAVIGATION CAPABILITIES.</a:t>
            </a:r>
          </a:p>
          <a:p>
            <a:pPr marL="0" indent="0" algn="just">
              <a:buNone/>
            </a:pPr>
            <a:endParaRPr lang="es-ES" sz="5600" dirty="0" smtClean="0"/>
          </a:p>
          <a:p>
            <a:pPr marL="0" indent="0" algn="just">
              <a:buNone/>
            </a:pPr>
            <a:r>
              <a:rPr lang="es-ES" sz="5600" dirty="0" smtClean="0"/>
              <a:t>WHEN DESIGNATING OPERATIONS, A CLEAR DISTINCTION SHOULD BE MADE BETWEEN AIRCRAFT THAT REQUIRE AN AUTONOMOUS AIRCRAFT PERFORMANCE CONTROL AND ALERT SYSTEM AND THOSE THAT DO NOT REQUIRE IT.</a:t>
            </a:r>
          </a:p>
          <a:p>
            <a:pPr algn="just">
              <a:buNone/>
            </a:pPr>
            <a:endParaRPr lang="es-ES" sz="5600"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GLOBAL PLANNING OF PBN</a:t>
            </a:r>
            <a:endParaRPr lang="es-ES" sz="2800" dirty="0"/>
          </a:p>
        </p:txBody>
      </p:sp>
      <p:sp>
        <p:nvSpPr>
          <p:cNvPr id="4" name="3 Marcador de contenido"/>
          <p:cNvSpPr>
            <a:spLocks noGrp="1"/>
          </p:cNvSpPr>
          <p:nvPr>
            <p:ph idx="1"/>
          </p:nvPr>
        </p:nvSpPr>
        <p:spPr>
          <a:xfrm>
            <a:off x="323528" y="2057400"/>
            <a:ext cx="6264696" cy="4221163"/>
          </a:xfrm>
        </p:spPr>
        <p:txBody>
          <a:bodyPr>
            <a:normAutofit lnSpcReduction="10000"/>
          </a:bodyPr>
          <a:lstStyle/>
          <a:p>
            <a:pPr algn="just">
              <a:buNone/>
            </a:pPr>
            <a:r>
              <a:rPr lang="es-ES" sz="1600" dirty="0" smtClean="0"/>
              <a:t>	</a:t>
            </a:r>
            <a:r>
              <a:rPr lang="es-ES" sz="1600" b="1" dirty="0" smtClean="0">
                <a:effectLst>
                  <a:outerShdw blurRad="38100" dist="38100" dir="2700000" algn="tl">
                    <a:srgbClr val="000000">
                      <a:alpha val="43137"/>
                    </a:srgbClr>
                  </a:outerShdw>
                </a:effectLst>
              </a:rPr>
              <a:t>STRATEGY</a:t>
            </a:r>
          </a:p>
          <a:p>
            <a:pPr algn="just">
              <a:buNone/>
            </a:pPr>
            <a:endParaRPr lang="es-ES" sz="1600" b="1" dirty="0" smtClean="0">
              <a:effectLst>
                <a:outerShdw blurRad="38100" dist="38100" dir="2700000" algn="tl">
                  <a:srgbClr val="000000">
                    <a:alpha val="43137"/>
                  </a:srgbClr>
                </a:outerShdw>
              </a:effectLst>
            </a:endParaRPr>
          </a:p>
          <a:p>
            <a:pPr algn="just">
              <a:buNone/>
            </a:pPr>
            <a:r>
              <a:rPr lang="es-ES" sz="1600" dirty="0" smtClean="0"/>
              <a:t>	ACCORDING TO THE PERFORMANCE-BASED NAVIGATION CONCEPT, ALL FLIGHT PHASES--EN ROUTE (OCEANIC/REMOTE AND CONTINENTAL) TERMINAL, AND APPROACH--ARE </a:t>
            </a:r>
            <a:r>
              <a:rPr lang="es-ES" sz="1600" dirty="0"/>
              <a:t>TAKEN INTO </a:t>
            </a:r>
            <a:r>
              <a:rPr lang="es-ES" sz="1600" dirty="0" smtClean="0"/>
              <a:t>ACCOUNT.</a:t>
            </a:r>
          </a:p>
          <a:p>
            <a:pPr>
              <a:buNone/>
            </a:pPr>
            <a:endParaRPr lang="es-ES" sz="1600" dirty="0" smtClean="0"/>
          </a:p>
          <a:p>
            <a:pPr marL="365125" indent="-365125">
              <a:buNone/>
            </a:pPr>
            <a:r>
              <a:rPr lang="es-ES" sz="1600" dirty="0" smtClean="0"/>
              <a:t>         THE CONCEPT, ITS IMPLEMENTATION PROCESSES AND NAVIGATION APPLICATIONS, AS WELL AS AIRCRAFT OPERATIONAL APPROVAL AND QUALIFICATION REQUIREMENTS, ARE DESCRIBED IN </a:t>
            </a:r>
            <a:r>
              <a:rPr lang="en-US" sz="1600" b="1" dirty="0" smtClean="0"/>
              <a:t>DOC 9613</a:t>
            </a:r>
            <a:r>
              <a:rPr lang="es-ES" sz="1600" dirty="0" smtClean="0"/>
              <a:t>, PERFORMANCE-BASED NAVIGATION MANUAL.</a:t>
            </a:r>
            <a:endParaRPr lang="en-US" sz="1600" b="1" dirty="0" smtClean="0"/>
          </a:p>
          <a:p>
            <a:pPr marL="365125" indent="-365125">
              <a:buNone/>
            </a:pPr>
            <a:r>
              <a:rPr lang="en-US" sz="1600" b="1" dirty="0" smtClean="0"/>
              <a:t>	COMPONENTS ASSOCIATED TO THE ATM OPERATIONAL CONCEPT</a:t>
            </a:r>
          </a:p>
          <a:p>
            <a:pPr marL="365125" indent="-365125">
              <a:buNone/>
            </a:pPr>
            <a:r>
              <a:rPr lang="en-US" sz="1600" b="1" dirty="0" smtClean="0"/>
              <a:t>        </a:t>
            </a:r>
          </a:p>
          <a:p>
            <a:pPr marL="365125" indent="-365125">
              <a:buNone/>
            </a:pPr>
            <a:r>
              <a:rPr lang="en-US" sz="1600" b="1" dirty="0" smtClean="0"/>
              <a:t>	</a:t>
            </a:r>
            <a:r>
              <a:rPr lang="en-US" sz="1600" dirty="0" smtClean="0"/>
              <a:t>AOM, AO, TS ,CM AND AUO</a:t>
            </a:r>
          </a:p>
          <a:p>
            <a:pPr marL="365125" indent="-365125">
              <a:buNone/>
            </a:pPr>
            <a:endParaRPr lang="en-US" sz="1600" b="1" dirty="0" smtClean="0"/>
          </a:p>
          <a:p>
            <a:pPr marL="365125" indent="-365125">
              <a:buNone/>
            </a:pPr>
            <a:r>
              <a:rPr lang="en-US" sz="1600" b="1" dirty="0" smtClean="0"/>
              <a:t>	</a:t>
            </a:r>
            <a:endParaRPr lang="es-ES" sz="1600" b="1" dirty="0"/>
          </a:p>
        </p:txBody>
      </p:sp>
      <p:sp>
        <p:nvSpPr>
          <p:cNvPr id="6" name="5 Rectángulo"/>
          <p:cNvSpPr/>
          <p:nvPr/>
        </p:nvSpPr>
        <p:spPr>
          <a:xfrm>
            <a:off x="251520" y="1295401"/>
            <a:ext cx="7673280" cy="369332"/>
          </a:xfrm>
          <a:prstGeom prst="rect">
            <a:avLst/>
          </a:prstGeom>
        </p:spPr>
        <p:txBody>
          <a:bodyPr wrap="square">
            <a:spAutoFit/>
          </a:bodyPr>
          <a:lstStyle/>
          <a:p>
            <a:pPr algn="just"/>
            <a:r>
              <a:rPr lang="es-PE" b="1" dirty="0" smtClean="0"/>
              <a:t>        GPI 5   RNAV  AND RNP   PERFORMANCE-BASED NAVIGATION</a:t>
            </a:r>
            <a:endParaRPr lang="es-ES" b="1" dirty="0" smtClean="0"/>
          </a:p>
        </p:txBody>
      </p:sp>
      <p:pic>
        <p:nvPicPr>
          <p:cNvPr id="7" name="Picture 6"/>
          <p:cNvPicPr/>
          <p:nvPr/>
        </p:nvPicPr>
        <p:blipFill>
          <a:blip r:embed="rId3" cstate="print"/>
          <a:srcRect/>
          <a:stretch>
            <a:fillRect/>
          </a:stretch>
        </p:blipFill>
        <p:spPr bwMode="auto">
          <a:xfrm>
            <a:off x="6804248" y="3573016"/>
            <a:ext cx="1828800" cy="2155657"/>
          </a:xfrm>
          <a:prstGeom prst="rect">
            <a:avLst/>
          </a:prstGeom>
          <a:noFill/>
          <a:ln w="9525">
            <a:noFill/>
            <a:miter lim="800000"/>
            <a:headEnd/>
            <a:tailEnd/>
          </a:ln>
        </p:spPr>
      </p:pic>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7</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GLOBAL PLANNING OF PBN</a:t>
            </a:r>
            <a:endParaRPr lang="es-PE" sz="2800" dirty="0"/>
          </a:p>
        </p:txBody>
      </p:sp>
      <p:sp>
        <p:nvSpPr>
          <p:cNvPr id="4" name="Content Placeholder 3"/>
          <p:cNvSpPr>
            <a:spLocks noGrp="1"/>
          </p:cNvSpPr>
          <p:nvPr>
            <p:ph idx="1"/>
          </p:nvPr>
        </p:nvSpPr>
        <p:spPr>
          <a:xfrm>
            <a:off x="228600" y="990600"/>
            <a:ext cx="8591872" cy="5410200"/>
          </a:xfrm>
        </p:spPr>
        <p:txBody>
          <a:bodyPr>
            <a:normAutofit fontScale="25000" lnSpcReduction="20000"/>
          </a:bodyPr>
          <a:lstStyle/>
          <a:p>
            <a:pPr>
              <a:buNone/>
            </a:pPr>
            <a:endParaRPr lang="es-PE" dirty="0" smtClean="0"/>
          </a:p>
          <a:p>
            <a:pPr>
              <a:buNone/>
            </a:pPr>
            <a:r>
              <a:rPr lang="es-PE" sz="6400" b="1" dirty="0" smtClean="0"/>
              <a:t>RESOLUTION  A37/11   GLOBAL PERFORMANCE-BASED NAVIGATION GOALS</a:t>
            </a:r>
          </a:p>
          <a:p>
            <a:pPr>
              <a:buNone/>
            </a:pPr>
            <a:endParaRPr lang="es-PE" b="1" dirty="0" smtClean="0">
              <a:effectLst>
                <a:outerShdw blurRad="38100" dist="38100" dir="2700000" algn="tl">
                  <a:srgbClr val="000000">
                    <a:alpha val="43137"/>
                  </a:srgbClr>
                </a:outerShdw>
              </a:effectLst>
            </a:endParaRPr>
          </a:p>
          <a:p>
            <a:pPr algn="just">
              <a:buNone/>
            </a:pPr>
            <a:r>
              <a:rPr lang="es-PE" sz="5600" dirty="0" smtClean="0"/>
              <a:t>1	URGES</a:t>
            </a:r>
            <a:r>
              <a:rPr lang="es-PE" sz="5600" i="1" dirty="0" smtClean="0"/>
              <a:t>: </a:t>
            </a:r>
            <a:r>
              <a:rPr lang="es-PE" sz="5600" dirty="0" smtClean="0"/>
              <a:t>ALL STATES TO IMPLEMENT AIR TRAFFIC SERVICE (ATS) ROUTES AND RNAV AND RNP APPROACH PROCEDURES IN ACCORDANCE WITH THE ICAO PBN CONCEPT DEFINED IN THE </a:t>
            </a:r>
            <a:r>
              <a:rPr lang="es-PE" sz="5600" i="1" dirty="0" smtClean="0"/>
              <a:t>PERFORMANCE-BASED NAVIGATION MANUAL </a:t>
            </a:r>
            <a:r>
              <a:rPr lang="es-PE" sz="5600" dirty="0" smtClean="0"/>
              <a:t>(DOC 9613);</a:t>
            </a:r>
          </a:p>
          <a:p>
            <a:pPr>
              <a:buNone/>
            </a:pPr>
            <a:endParaRPr lang="es-PE" sz="5600" dirty="0" smtClean="0"/>
          </a:p>
          <a:p>
            <a:pPr algn="just">
              <a:buNone/>
            </a:pPr>
            <a:r>
              <a:rPr lang="es-PE" sz="5600" dirty="0" smtClean="0"/>
              <a:t>2	RESOLVES THAT:  AS A MATTER OF URGENCY, STATES DEVELOP A PBN IMPLEMENTATION PLAN IN ORDER TO ACHIEVE THE FOLLOWING:</a:t>
            </a:r>
          </a:p>
          <a:p>
            <a:pPr>
              <a:buNone/>
            </a:pPr>
            <a:r>
              <a:rPr lang="es-PE" sz="5600" dirty="0" smtClean="0"/>
              <a:t> </a:t>
            </a:r>
          </a:p>
          <a:p>
            <a:pPr indent="19050" algn="just">
              <a:buNone/>
            </a:pPr>
            <a:r>
              <a:rPr lang="es-PE" sz="5600" dirty="0" smtClean="0"/>
              <a:t>1) IMPLEMENTATION OF RNAV AND RNP OPERATIONS (WHERE REQUIRED) FOR EN-ROUTE AND TERMINAL AREAS IN ACCORDANCE WITH THE ESTABLISHED DEADLINES AND INTERMEDIATE MILESTONES</a:t>
            </a:r>
          </a:p>
          <a:p>
            <a:pPr>
              <a:buNone/>
            </a:pPr>
            <a:r>
              <a:rPr lang="es-PE" sz="5600" dirty="0" smtClean="0"/>
              <a:t> </a:t>
            </a:r>
          </a:p>
          <a:p>
            <a:pPr indent="19050" algn="just">
              <a:buNone/>
            </a:pPr>
            <a:r>
              <a:rPr lang="es-PE" sz="5600" dirty="0" smtClean="0"/>
              <a:t>2) IMPLEMENTATION BY 2016 OF APPROACH PROCEDURES WITH VERTICAL GUIDANCE (APV) (BARO VNAV AND/OR AUGMENTED GNSS), INCLUDING LNAV MINIMA ALONE, FOR ALL INSTRUMENT FLIGHT RUNWAY ENDS, WHETHER AS MAIN APPROACH OR AS SUPPORT TO PRECISION APPROACHES, WITH THE FOLLOWING INTERMEDIATE MILESTONES:  30% BY 2010 AND 70% BY 2014</a:t>
            </a:r>
          </a:p>
          <a:p>
            <a:pPr>
              <a:buNone/>
            </a:pPr>
            <a:r>
              <a:rPr lang="es-PE" sz="5600" dirty="0" smtClean="0"/>
              <a:t> </a:t>
            </a:r>
          </a:p>
          <a:p>
            <a:pPr indent="19050" algn="just">
              <a:buNone/>
            </a:pPr>
            <a:r>
              <a:rPr lang="es-PE" sz="5600" dirty="0" smtClean="0"/>
              <a:t>3) IMPLEMENTATION OF DIRECT LNAV PROCEDURES ALONE, AS AN EXCEPTION FOR 2), FOR INSTRUMENT FLIGHT RUNWAYS AT AERODROMES WHERE LOCAL ALTIMETER FACILITIES ARE NOT AVAILABLE AND WHERE THERE ARE NO AIRCRAFT DULY EQUIPPED FOR APV OPERATIONS WITH A MAXIMUM CERTIFIED TAKE-OFF MASS OF 5 700 KG OR MORE</a:t>
            </a:r>
          </a:p>
          <a:p>
            <a:pPr indent="19050">
              <a:buNone/>
            </a:pPr>
            <a:endParaRPr lang="es-PE" sz="5600" dirty="0" smtClean="0"/>
          </a:p>
          <a:p>
            <a:pPr marL="361950" indent="-361950" algn="just">
              <a:buNone/>
            </a:pPr>
            <a:r>
              <a:rPr lang="es-PE" sz="5600" dirty="0" smtClean="0"/>
              <a:t>3   	ICAO DEVELOP A COORDINATED ACTION PLAN TO ASSIST STATES IN THE IMPLEMENTATION OF PBN AND TO ENSURE THE DEVELOPMENT AND/OR MAINTENANCE OF SARPS, PROCEDURES FOR AIR NAVIGATION SERVICES (PANS), </a:t>
            </a:r>
            <a:r>
              <a:rPr lang="es-PE" sz="5600" dirty="0"/>
              <a:t>AND GLOBALLY HARMONISED </a:t>
            </a:r>
            <a:r>
              <a:rPr lang="es-PE" sz="5600" dirty="0" smtClean="0"/>
              <a:t>GUIDELINES, INCLUDING A GLOBAL HARMONISED SAFETY ASSESSMENT METHODOLOGY TO MEET OPERATIONAL REQUIREMENTS</a:t>
            </a:r>
          </a:p>
          <a:p>
            <a:pPr>
              <a:buNone/>
            </a:pPr>
            <a:endParaRPr lang="es-PE"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8</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GLOBAL PLANNING OF PBN</a:t>
            </a:r>
            <a:endParaRPr lang="es-PE" sz="2800" dirty="0"/>
          </a:p>
        </p:txBody>
      </p:sp>
      <p:sp>
        <p:nvSpPr>
          <p:cNvPr id="4" name="Content Placeholder 3"/>
          <p:cNvSpPr>
            <a:spLocks noGrp="1"/>
          </p:cNvSpPr>
          <p:nvPr>
            <p:ph idx="1"/>
          </p:nvPr>
        </p:nvSpPr>
        <p:spPr/>
        <p:txBody>
          <a:bodyPr>
            <a:normAutofit fontScale="55000" lnSpcReduction="20000"/>
          </a:bodyPr>
          <a:lstStyle/>
          <a:p>
            <a:pPr algn="just">
              <a:buNone/>
            </a:pPr>
            <a:r>
              <a:rPr lang="es-PE" dirty="0" smtClean="0"/>
              <a:t>4.	</a:t>
            </a:r>
            <a:r>
              <a:rPr lang="es-PE" i="1" dirty="0" smtClean="0"/>
              <a:t>URGES </a:t>
            </a:r>
            <a:r>
              <a:rPr lang="es-PE" dirty="0" smtClean="0"/>
              <a:t>STATES TO INCLUDE IN THEIR PBN IMPLEMENTATION PLANS PROVISIONS FOR THE IMPLEMENTATION OF APPROACH PROCEDURES WITH VERTICAL GUIDANCE (APV) FOR ALL RUNWAY ENDS FOR AIRCRAFT WITH A MAXIMUM CERTIFIED TAKE-OFF MAS OF 5 700 KG OR MORE, IN ACCORDANCE WITH THE ESTABLISHED DEADLINES AND INTERMEDIATE MILESTONES;</a:t>
            </a:r>
          </a:p>
          <a:p>
            <a:pPr algn="just">
              <a:buNone/>
            </a:pPr>
            <a:r>
              <a:rPr lang="es-PE" dirty="0" smtClean="0"/>
              <a:t> </a:t>
            </a:r>
          </a:p>
          <a:p>
            <a:pPr algn="just">
              <a:buNone/>
            </a:pPr>
            <a:r>
              <a:rPr lang="es-PE" dirty="0" smtClean="0"/>
              <a:t>5. </a:t>
            </a:r>
            <a:r>
              <a:rPr lang="es-PE" i="1" dirty="0" smtClean="0"/>
              <a:t>DIRECTS </a:t>
            </a:r>
            <a:r>
              <a:rPr lang="es-PE" dirty="0" smtClean="0"/>
              <a:t>THE COUNCIL TO SUBMIT A REPORT ON THE STATUS OF PBN IMPLEMENTATION AT THE NEXT ORDINARY ASSEMBLY SESSION;</a:t>
            </a:r>
          </a:p>
          <a:p>
            <a:pPr algn="just">
              <a:buNone/>
            </a:pPr>
            <a:r>
              <a:rPr lang="es-PE" dirty="0" smtClean="0"/>
              <a:t> </a:t>
            </a:r>
          </a:p>
          <a:p>
            <a:pPr marL="355600" indent="-355600" algn="just">
              <a:buClrTx/>
              <a:buNone/>
              <a:tabLst>
                <a:tab pos="355600" algn="l"/>
              </a:tabLst>
            </a:pPr>
            <a:r>
              <a:rPr lang="es-PE" dirty="0" smtClean="0"/>
              <a:t>6.</a:t>
            </a:r>
            <a:r>
              <a:rPr lang="es-PE" i="1" dirty="0" smtClean="0"/>
              <a:t>	REQUESTS</a:t>
            </a:r>
            <a:r>
              <a:rPr lang="es-PE" dirty="0" smtClean="0"/>
              <a:t> </a:t>
            </a:r>
            <a:r>
              <a:rPr lang="es-PE" dirty="0" smtClean="0"/>
              <a:t>REGIONAL PLANNING AND IMPLEMENTATION GROUPS (PIRGs) TO INCLUDE IN THEIR WORK PROGRAMMES THE REVISION OF THE STATUS OF IMPLEMENTATION OF PBN IN THE STATES, IN ACCORDANCE WITH THE ESTABLISHED IMPLEMENTATION PLANS, AND TO SUBMIT TO </a:t>
            </a:r>
            <a:r>
              <a:rPr lang="es-PE" dirty="0"/>
              <a:t>ICAO </a:t>
            </a:r>
            <a:r>
              <a:rPr lang="es-PE" dirty="0" smtClean="0"/>
              <a:t>AN ANNUAL REPORT ON THE DEFICIENCIES IDENTIFIED; AND  </a:t>
            </a:r>
          </a:p>
          <a:p>
            <a:pPr marL="514350" indent="-514350" algn="just">
              <a:buAutoNum type="arabicPeriod" startAt="6"/>
            </a:pPr>
            <a:endParaRPr lang="es-PE" dirty="0" smtClean="0"/>
          </a:p>
          <a:p>
            <a:pPr algn="just">
              <a:buNone/>
            </a:pPr>
            <a:r>
              <a:rPr lang="es-PE" dirty="0" smtClean="0"/>
              <a:t>7.   </a:t>
            </a:r>
            <a:r>
              <a:rPr lang="es-PE" i="1" dirty="0" smtClean="0"/>
              <a:t>DECLARES </a:t>
            </a:r>
            <a:r>
              <a:rPr lang="es-PE" dirty="0" smtClean="0"/>
              <a:t>THAT THIS RESOLUTION SUPERSEDES RESOLUTION A36-23.</a:t>
            </a:r>
          </a:p>
          <a:p>
            <a:pPr>
              <a:buNone/>
            </a:pPr>
            <a:endParaRPr lang="es-PE"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9</a:t>
            </a:fld>
            <a:endParaRPr lang="en-US"/>
          </a:p>
        </p:txBody>
      </p:sp>
      <p:sp>
        <p:nvSpPr>
          <p:cNvPr id="3" name="Title 2"/>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PBN PLANNING IN GREPECAS </a:t>
            </a:r>
            <a:endParaRPr lang="es-PE" sz="2800" dirty="0"/>
          </a:p>
        </p:txBody>
      </p:sp>
      <p:sp>
        <p:nvSpPr>
          <p:cNvPr id="4" name="Content Placeholder 3"/>
          <p:cNvSpPr>
            <a:spLocks noGrp="1"/>
          </p:cNvSpPr>
          <p:nvPr>
            <p:ph idx="1"/>
          </p:nvPr>
        </p:nvSpPr>
        <p:spPr/>
        <p:txBody>
          <a:bodyPr>
            <a:normAutofit fontScale="92500" lnSpcReduction="10000"/>
          </a:bodyPr>
          <a:lstStyle/>
          <a:p>
            <a:pPr marL="0" indent="0" algn="just">
              <a:buNone/>
            </a:pPr>
            <a:r>
              <a:rPr lang="es-PE" sz="2000" dirty="0" smtClean="0"/>
              <a:t>AS A FIRST STEP FOR THE IMPLEMENTATION OF PBN IN THE CAR/SAM REGIONS, GREPECAS/13 (</a:t>
            </a:r>
            <a:r>
              <a:rPr lang="es-ES_tradnl" sz="2000" dirty="0" smtClean="0"/>
              <a:t>SANTIAGO, CHILE, 14-18 NOVEMBER 2005)</a:t>
            </a:r>
            <a:r>
              <a:rPr lang="es-PE" sz="2000" dirty="0" smtClean="0"/>
              <a:t> FORMULATED CONCLUSION 13/56, MODEL RNAV/RNP ACTION PLAN, FOR USE BY THE STATES OF THE REGION WHEN FORMULATING THEIR NATIONAL PLANS</a:t>
            </a:r>
          </a:p>
          <a:p>
            <a:pPr marL="0" indent="0" algn="just">
              <a:buNone/>
            </a:pPr>
            <a:endParaRPr lang="es-PE" sz="2000" dirty="0" smtClean="0"/>
          </a:p>
          <a:p>
            <a:pPr marL="0" lvl="3" indent="0" algn="just">
              <a:buNone/>
            </a:pPr>
            <a:r>
              <a:rPr lang="es-PE" dirty="0" smtClean="0"/>
              <a:t>IN VIEW OF THE NEED TO OBTAIN INFORMATION TO SUPPORT THE IMPLEMENTATION OF RNAV AND RNP IN THE CAR/SAM REGIONS, GREPECAS/13 DEEMED IT ADVISABLE TO PREPARE AN RNAV AND RNP FORM AND DRAFTED CONCLUSION 13/57, </a:t>
            </a:r>
            <a:r>
              <a:rPr lang="es-PE" i="1" dirty="0" smtClean="0"/>
              <a:t>RNAV/RNP QUESTIONNAIRE</a:t>
            </a:r>
          </a:p>
          <a:p>
            <a:pPr marL="0" lvl="3" indent="0" algn="just">
              <a:buNone/>
            </a:pPr>
            <a:endParaRPr lang="es-PE" i="1" dirty="0" smtClean="0"/>
          </a:p>
          <a:p>
            <a:pPr marL="0" lvl="3" indent="0" algn="just">
              <a:buNone/>
            </a:pPr>
            <a:r>
              <a:rPr lang="es-PE" dirty="0" smtClean="0"/>
              <a:t>GREPECAS/13 CONSIDERED THAT THE STRATEGY OF INCLUDING ALL CAR/SAM AIRSPACE IN A SINGLE IMPLEMENTATION PLAN FOR EN-ROUTE OPERATIONS WOULD COMPLICATE SIGNIFICANTLY THE TASK OF RESTRUCTURING THE AIRSPACE FOR THE PURPOSE OF APPLYING THE RNAV/RNP CONCEPTS IN THE CAR/SAM REGIONS.  THEREFORE, IT CONSIDERED THAT EACH REGION SHOULD DEVELOP ITS OWN IMPLEMENTATION PLAN</a:t>
            </a:r>
          </a:p>
          <a:p>
            <a:pPr marL="0" lvl="3" indent="0" algn="just">
              <a:buNone/>
            </a:pPr>
            <a:endParaRPr lang="es-PE" i="1" dirty="0" smtClean="0"/>
          </a:p>
          <a:p>
            <a:pPr marL="0" lvl="3" indent="0" algn="just">
              <a:buNone/>
            </a:pPr>
            <a:endParaRPr lang="es-PE" i="1" dirty="0" smtClean="0"/>
          </a:p>
          <a:p>
            <a:pPr marL="0" lvl="3" indent="0" algn="just">
              <a:buNone/>
            </a:pPr>
            <a:endParaRPr lang="es-PE" i="1" dirty="0" smtClean="0"/>
          </a:p>
          <a:p>
            <a:pPr marL="0" lvl="3" indent="0" algn="just">
              <a:buNone/>
            </a:pPr>
            <a:endParaRPr lang="es-PE" i="1" dirty="0" smtClean="0"/>
          </a:p>
          <a:p>
            <a:pPr>
              <a:buNone/>
            </a:pPr>
            <a:endParaRPr lang="es-PE" dirty="0" smtClean="0"/>
          </a:p>
          <a:p>
            <a:pPr marL="0" indent="0">
              <a:buNone/>
            </a:pPr>
            <a:endParaRPr lang="es-PE" sz="2000" dirty="0" smtClean="0"/>
          </a:p>
          <a:p>
            <a:pPr marL="0" indent="0">
              <a:buNone/>
            </a:pPr>
            <a:endParaRPr lang="es-PE" sz="2000" dirty="0" smtClean="0"/>
          </a:p>
          <a:p>
            <a:pPr marL="0" indent="0">
              <a:buNone/>
            </a:pPr>
            <a:endParaRPr lang="es-PE" sz="2000" dirty="0" smtClean="0"/>
          </a:p>
          <a:p>
            <a:pPr marL="0" indent="0">
              <a:buNone/>
            </a:pPr>
            <a:endParaRPr lang="es-PE" sz="2000" dirty="0" smtClean="0"/>
          </a:p>
          <a:p>
            <a:pPr marL="0" indent="0">
              <a:buNone/>
            </a:pPr>
            <a:endParaRPr lang="es-PE" sz="2000" dirty="0" smtClean="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PBN PLANNING IN GREPECAS </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500174"/>
            <a:ext cx="8229600" cy="5053026"/>
          </a:xfrm>
        </p:spPr>
        <p:txBody>
          <a:bodyPr>
            <a:normAutofit fontScale="25000" lnSpcReduction="20000"/>
          </a:bodyPr>
          <a:lstStyle/>
          <a:p>
            <a:pPr marL="0" indent="0" algn="just">
              <a:buNone/>
            </a:pPr>
            <a:r>
              <a:rPr lang="en-GB" sz="8000" dirty="0" smtClean="0"/>
              <a:t>GREPECAS/14 (SAN JOSE, COSTA RICA, 16–20 APRIL 2007) APPROVED A STRATEGY FOR THE IMPLEMENTATION OF PERFORMANCE-BASED NAVIGATION IN THE CAR AND SAM REGIONS IN THE SHORT (UNTIL 2010) AND MEDIUM TERM (2011-2015), WHICH WAS INCLUDED IN THE CAR/SAM PBN ROADMAP DOCUMENT. </a:t>
            </a:r>
          </a:p>
          <a:p>
            <a:pPr marL="0" indent="0">
              <a:buNone/>
            </a:pPr>
            <a:endParaRPr lang="en-GB" sz="8000" dirty="0" smtClean="0"/>
          </a:p>
          <a:p>
            <a:pPr marL="0" indent="0" algn="just">
              <a:buNone/>
            </a:pPr>
            <a:r>
              <a:rPr lang="en-GB" sz="8000" dirty="0" smtClean="0"/>
              <a:t>ACCORDINGLY, THE GREPECAS/14 MEETING APPROVED CONCLUSION 14/46 “CAR/SAM PBN ROADMAP”, URGING STATES/TERRITORIES AND INTERNATIONAL ORGANISATIONS TO ADOPT AND APPLY THE CAR/SAM PBN ROADMAP.</a:t>
            </a:r>
          </a:p>
          <a:p>
            <a:pPr marL="0" indent="0" algn="just">
              <a:buNone/>
            </a:pPr>
            <a:endParaRPr lang="en-GB" sz="8000" dirty="0" smtClean="0"/>
          </a:p>
          <a:p>
            <a:pPr marL="0" indent="0" algn="just">
              <a:buNone/>
            </a:pPr>
            <a:r>
              <a:rPr lang="en-GB" sz="8000" dirty="0" smtClean="0"/>
              <a:t>GREPECAS/15, PURSUANT TO RESOLUTION 36/23 OF THE 36TH ICAO ASSEMBLY (SUPERSEDED BY A37/11), APPROVED </a:t>
            </a:r>
            <a:r>
              <a:rPr lang="en-GB" sz="8000" b="1" dirty="0" smtClean="0"/>
              <a:t>CONCLUSION 15/38</a:t>
            </a:r>
            <a:r>
              <a:rPr lang="en-GB" sz="8000" dirty="0" smtClean="0"/>
              <a:t>, URGING CAR/SAM STATES AND TERRITORIES TO DEVELOP THEIR NATIONAL PBN IMPLEMENTATION </a:t>
            </a:r>
            <a:r>
              <a:rPr lang="en-GB" sz="8000" dirty="0" smtClean="0"/>
              <a:t>PLAN.</a:t>
            </a:r>
            <a:endParaRPr lang="en-GB" sz="8000" dirty="0" smtClean="0"/>
          </a:p>
          <a:p>
            <a:pPr marL="0" indent="0" algn="just">
              <a:buNone/>
            </a:pPr>
            <a:endParaRPr lang="en-GB" sz="7200" dirty="0" smtClean="0"/>
          </a:p>
          <a:p>
            <a:pPr marL="0" indent="0" algn="just">
              <a:buNone/>
            </a:pPr>
            <a:endParaRPr lang="en-GB" sz="7200" dirty="0" smtClean="0"/>
          </a:p>
          <a:p>
            <a:pPr marL="0" indent="0" algn="just">
              <a:buNone/>
            </a:pPr>
            <a:endParaRPr lang="en-GB" sz="7200" dirty="0" smtClean="0"/>
          </a:p>
          <a:p>
            <a:pPr marL="0" indent="0" algn="just">
              <a:buNone/>
            </a:pPr>
            <a:endParaRPr lang="en-GB" sz="7200"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3736025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PBN PLANNING IN GREPECAS </a:t>
            </a:r>
            <a:endParaRPr lang="en-CA" sz="2800" dirty="0"/>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2625398738"/>
              </p:ext>
            </p:extLst>
          </p:nvPr>
        </p:nvGraphicFramePr>
        <p:xfrm>
          <a:off x="467544" y="1700808"/>
          <a:ext cx="7947293" cy="4968552"/>
        </p:xfrm>
        <a:graphic>
          <a:graphicData uri="http://schemas.openxmlformats.org/presentationml/2006/ole">
            <mc:AlternateContent xmlns:mc="http://schemas.openxmlformats.org/markup-compatibility/2006">
              <mc:Choice xmlns:v="urn:schemas-microsoft-com:vml" Requires="v">
                <p:oleObj spid="_x0000_s155733" name="Document" r:id="rId3" imgW="6235700" imgH="3898900" progId="Word.Document.12">
                  <p:embed/>
                </p:oleObj>
              </mc:Choice>
              <mc:Fallback>
                <p:oleObj name="Document" r:id="rId3" imgW="6235700" imgH="3898900" progId="Word.Document.12">
                  <p:embed/>
                  <p:pic>
                    <p:nvPicPr>
                      <p:cNvPr id="0" name="Picture 11"/>
                      <p:cNvPicPr>
                        <a:picLocks noGrp="1" noChangeAspect="1" noChangeArrowheads="1"/>
                      </p:cNvPicPr>
                      <p:nvPr/>
                    </p:nvPicPr>
                    <p:blipFill>
                      <a:blip r:embed="rId4"/>
                      <a:srcRect/>
                      <a:stretch>
                        <a:fillRect/>
                      </a:stretch>
                    </p:blipFill>
                    <p:spPr bwMode="auto">
                      <a:xfrm>
                        <a:off x="467544" y="1700808"/>
                        <a:ext cx="7947293" cy="4968552"/>
                      </a:xfrm>
                      <a:prstGeom prst="rect">
                        <a:avLst/>
                      </a:prstGeom>
                      <a:noFill/>
                      <a:extLst/>
                    </p:spPr>
                  </p:pic>
                </p:oleObj>
              </mc:Fallback>
            </mc:AlternateContent>
          </a:graphicData>
        </a:graphic>
      </p:graphicFrame>
      <p:sp>
        <p:nvSpPr>
          <p:cNvPr id="8" name="Rectangle 7"/>
          <p:cNvSpPr/>
          <p:nvPr/>
        </p:nvSpPr>
        <p:spPr>
          <a:xfrm>
            <a:off x="2438401" y="1219200"/>
            <a:ext cx="3505200" cy="369332"/>
          </a:xfrm>
          <a:prstGeom prst="rect">
            <a:avLst/>
          </a:prstGeom>
        </p:spPr>
        <p:txBody>
          <a:bodyPr wrap="square">
            <a:spAutoFit/>
          </a:bodyPr>
          <a:lstStyle/>
          <a:p>
            <a:r>
              <a:rPr lang="es-ES" b="1" dirty="0" smtClean="0">
                <a:effectLst>
                  <a:outerShdw blurRad="38100" dist="38100" dir="2700000" algn="tl">
                    <a:srgbClr val="000000">
                      <a:alpha val="43137"/>
                    </a:srgbClr>
                  </a:outerShdw>
                </a:effectLst>
              </a:rPr>
              <a:t>CAR/SAM PBN ROADMAP</a:t>
            </a:r>
            <a:endParaRPr lang="es-PE" b="1" dirty="0">
              <a:effectLst>
                <a:outerShdw blurRad="38100" dist="38100" dir="2700000" algn="tl">
                  <a:srgbClr val="000000">
                    <a:alpha val="43137"/>
                  </a:srgbClr>
                </a:outerShdw>
              </a:effectLst>
            </a:endParaRPr>
          </a:p>
        </p:txBody>
      </p:sp>
      <p:sp>
        <p:nvSpPr>
          <p:cNvPr id="7"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30406008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12</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PBN PLANNING IN GREPECAS </a:t>
            </a:r>
            <a:endParaRPr lang="en-CA" sz="2800" dirty="0"/>
          </a:p>
        </p:txBody>
      </p:sp>
      <p:graphicFrame>
        <p:nvGraphicFramePr>
          <p:cNvPr id="7" name="6 Marcador de contenido"/>
          <p:cNvGraphicFramePr>
            <a:graphicFrameLocks noGrp="1" noChangeAspect="1"/>
          </p:cNvGraphicFramePr>
          <p:nvPr>
            <p:ph idx="1"/>
            <p:extLst>
              <p:ext uri="{D42A27DB-BD31-4B8C-83A1-F6EECF244321}">
                <p14:modId xmlns:p14="http://schemas.microsoft.com/office/powerpoint/2010/main" val="3517998630"/>
              </p:ext>
            </p:extLst>
          </p:nvPr>
        </p:nvGraphicFramePr>
        <p:xfrm>
          <a:off x="1547664" y="1777069"/>
          <a:ext cx="5841574" cy="4604259"/>
        </p:xfrm>
        <a:graphic>
          <a:graphicData uri="http://schemas.openxmlformats.org/presentationml/2006/ole">
            <mc:AlternateContent xmlns:mc="http://schemas.openxmlformats.org/markup-compatibility/2006">
              <mc:Choice xmlns:v="urn:schemas-microsoft-com:vml" Requires="v">
                <p:oleObj spid="_x0000_s156755" name="Document" r:id="rId3" imgW="6235700" imgH="4914900" progId="Word.Document.12">
                  <p:embed/>
                </p:oleObj>
              </mc:Choice>
              <mc:Fallback>
                <p:oleObj name="Document" r:id="rId3" imgW="6235700" imgH="4914900" progId="Word.Document.12">
                  <p:embed/>
                  <p:pic>
                    <p:nvPicPr>
                      <p:cNvPr id="0" name="Picture 9"/>
                      <p:cNvPicPr>
                        <a:picLocks noGrp="1" noChangeAspect="1" noChangeArrowheads="1"/>
                      </p:cNvPicPr>
                      <p:nvPr/>
                    </p:nvPicPr>
                    <p:blipFill>
                      <a:blip r:embed="rId4"/>
                      <a:srcRect/>
                      <a:stretch>
                        <a:fillRect/>
                      </a:stretch>
                    </p:blipFill>
                    <p:spPr bwMode="auto">
                      <a:xfrm>
                        <a:off x="1547664" y="1777069"/>
                        <a:ext cx="5841574" cy="4604259"/>
                      </a:xfrm>
                      <a:prstGeom prst="rect">
                        <a:avLst/>
                      </a:prstGeom>
                      <a:noFill/>
                      <a:extLst/>
                    </p:spPr>
                  </p:pic>
                </p:oleObj>
              </mc:Fallback>
            </mc:AlternateContent>
          </a:graphicData>
        </a:graphic>
      </p:graphicFrame>
      <p:sp>
        <p:nvSpPr>
          <p:cNvPr id="6" name="Rectangle 5"/>
          <p:cNvSpPr/>
          <p:nvPr/>
        </p:nvSpPr>
        <p:spPr>
          <a:xfrm>
            <a:off x="3064920" y="1295400"/>
            <a:ext cx="3716879" cy="369332"/>
          </a:xfrm>
          <a:prstGeom prst="rect">
            <a:avLst/>
          </a:prstGeom>
        </p:spPr>
        <p:txBody>
          <a:bodyPr wrap="square">
            <a:spAutoFit/>
          </a:bodyPr>
          <a:lstStyle/>
          <a:p>
            <a:r>
              <a:rPr lang="es-ES" b="1" dirty="0" smtClean="0">
                <a:effectLst>
                  <a:outerShdw blurRad="38100" dist="38100" dir="2700000" algn="tl">
                    <a:srgbClr val="000000">
                      <a:alpha val="43137"/>
                    </a:srgbClr>
                  </a:outerShdw>
                </a:effectLst>
              </a:rPr>
              <a:t>CAR/SAM PBN ROADMAP</a:t>
            </a:r>
            <a:endParaRPr lang="es-PE" b="1" dirty="0">
              <a:effectLst>
                <a:outerShdw blurRad="38100" dist="38100" dir="2700000" algn="tl">
                  <a:srgbClr val="000000">
                    <a:alpha val="43137"/>
                  </a:srgbClr>
                </a:outerShdw>
              </a:effectLst>
            </a:endParaRPr>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1684375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13</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PE" sz="2800" b="1" dirty="0">
              <a:effectLst>
                <a:outerShdw blurRad="38100" dist="38100" dir="2700000" algn="tl">
                  <a:srgbClr val="000000">
                    <a:alpha val="43137"/>
                  </a:srgbClr>
                </a:outerShdw>
              </a:effectLst>
            </a:endParaRPr>
          </a:p>
        </p:txBody>
      </p:sp>
      <p:sp>
        <p:nvSpPr>
          <p:cNvPr id="4" name="Content Placeholder 3"/>
          <p:cNvSpPr>
            <a:spLocks noGrp="1"/>
          </p:cNvSpPr>
          <p:nvPr>
            <p:ph idx="1"/>
          </p:nvPr>
        </p:nvSpPr>
        <p:spPr>
          <a:xfrm>
            <a:off x="457200" y="1285860"/>
            <a:ext cx="8229600" cy="5167476"/>
          </a:xfrm>
        </p:spPr>
        <p:txBody>
          <a:bodyPr>
            <a:normAutofit fontScale="77500" lnSpcReduction="20000"/>
          </a:bodyPr>
          <a:lstStyle/>
          <a:p>
            <a:pPr algn="just">
              <a:buNone/>
            </a:pPr>
            <a:r>
              <a:rPr lang="es-ES" dirty="0" smtClean="0"/>
              <a:t>	</a:t>
            </a:r>
            <a:r>
              <a:rPr lang="es-ES" sz="2600" dirty="0" smtClean="0"/>
              <a:t>IN ORDER TO FOLLOW UP ON PBN IMPLEMENTATION IN THE SAM REGION, </a:t>
            </a:r>
            <a:r>
              <a:rPr lang="es-ES" sz="2600" dirty="0"/>
              <a:t>THE FIRST SAM IMPLEMENTATION WORKSHOP/MEETING (LIMA, PERU 21-25 APRIL 2008</a:t>
            </a:r>
            <a:r>
              <a:rPr lang="es-ES" sz="2600" dirty="0" smtClean="0"/>
              <a:t>) ESTABLISHED THE </a:t>
            </a:r>
            <a:r>
              <a:rPr lang="es-ES" sz="2600" dirty="0"/>
              <a:t>SAM PBN IMPLEMENTATION GROUP (SAM PBN IG</a:t>
            </a:r>
            <a:r>
              <a:rPr lang="es-ES" sz="2600" dirty="0" smtClean="0"/>
              <a:t>).</a:t>
            </a:r>
          </a:p>
          <a:p>
            <a:pPr>
              <a:buNone/>
            </a:pPr>
            <a:endParaRPr lang="es-PE" sz="2600" dirty="0" smtClean="0"/>
          </a:p>
          <a:p>
            <a:pPr algn="just">
              <a:buNone/>
            </a:pPr>
            <a:r>
              <a:rPr lang="es-PE" sz="2600" dirty="0" smtClean="0"/>
              <a:t>	THE SAM PBN IG, WITH THE ASSISTANCE OF </a:t>
            </a:r>
            <a:r>
              <a:rPr lang="es-PE" sz="2600" b="1" dirty="0" smtClean="0"/>
              <a:t>PROJECT</a:t>
            </a:r>
            <a:r>
              <a:rPr lang="es-PE" sz="2600" dirty="0" smtClean="0"/>
              <a:t> </a:t>
            </a:r>
            <a:r>
              <a:rPr lang="es-PE" sz="2600" b="1" dirty="0" smtClean="0"/>
              <a:t>RLA/06/901</a:t>
            </a:r>
            <a:r>
              <a:rPr lang="es-PE" sz="2600" dirty="0" smtClean="0"/>
              <a:t>  (</a:t>
            </a:r>
            <a:r>
              <a:rPr lang="es-ES_tradnl" sz="2600" i="1" dirty="0" smtClean="0"/>
              <a:t>ASSISTANCE FOR THE IMPLEMENTATION OF A REGIONAL ATM SYSTEM, TAKING INTO ACCOUNT THE ATM OPERATIONAL CONCEPT AND THE CORRESPONDING TECHNOLOGICAL SUPPORT IN COMMUNICATIONS, NAVIGATION AND SURVEILLANCE (CNS))</a:t>
            </a:r>
            <a:r>
              <a:rPr lang="es-ES_tradnl" sz="2600" dirty="0" smtClean="0"/>
              <a:t> AND </a:t>
            </a:r>
            <a:r>
              <a:rPr lang="es-MX" sz="2600" b="1" dirty="0" smtClean="0"/>
              <a:t>PROJECT 99/901 </a:t>
            </a:r>
            <a:r>
              <a:rPr lang="es-MX" sz="2600" dirty="0" smtClean="0"/>
              <a:t>(REGIONAL SAFETY OVERSIGHT SYSTEM), SUPPORTS THE STATES AND ORGANISATIONS THAT PARTICIPATE IN THE IMPLEMENTATION OF PBN. </a:t>
            </a:r>
          </a:p>
          <a:p>
            <a:pPr algn="just">
              <a:buNone/>
            </a:pPr>
            <a:endParaRPr lang="es-MX" sz="2600" dirty="0" smtClean="0"/>
          </a:p>
          <a:p>
            <a:pPr algn="just">
              <a:buNone/>
            </a:pPr>
            <a:r>
              <a:rPr lang="es-MX" sz="2600" dirty="0" smtClean="0"/>
              <a:t>	WITH THE ASSISTANCE OF THE AFOREMENTIONED PROJECTS, </a:t>
            </a:r>
            <a:r>
              <a:rPr lang="es-MX" sz="2600" dirty="0"/>
              <a:t>THE </a:t>
            </a:r>
            <a:r>
              <a:rPr lang="es-MX" sz="2600" dirty="0" smtClean="0"/>
              <a:t>GROUP DEVELOPED GUIDANCE DOCUMENTS TO SUPPORT PBN IMPLEMENTATION IN THE EN-ROUTE, TMA AND APPROACH AREAS, AIC MODELS, ADVISORY CIRCULARS, AND A TRAINING PROGRAMME BASED ON SEMINARS AND COURSES.</a:t>
            </a:r>
            <a:endParaRPr lang="es-ES" sz="2100" dirty="0" smtClean="0"/>
          </a:p>
          <a:p>
            <a:pPr>
              <a:buNone/>
            </a:pPr>
            <a:endParaRPr lang="es-PE"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 </a:t>
            </a:r>
            <a:endParaRPr lang="es-ES" sz="2800" dirty="0"/>
          </a:p>
        </p:txBody>
      </p:sp>
      <p:sp>
        <p:nvSpPr>
          <p:cNvPr id="4" name="3 Marcador de contenido"/>
          <p:cNvSpPr>
            <a:spLocks noGrp="1"/>
          </p:cNvSpPr>
          <p:nvPr>
            <p:ph idx="1"/>
          </p:nvPr>
        </p:nvSpPr>
        <p:spPr>
          <a:xfrm>
            <a:off x="457200" y="1142984"/>
            <a:ext cx="8401080" cy="5500726"/>
          </a:xfrm>
        </p:spPr>
        <p:txBody>
          <a:bodyPr>
            <a:normAutofit fontScale="85000" lnSpcReduction="10000"/>
          </a:bodyPr>
          <a:lstStyle/>
          <a:p>
            <a:pPr>
              <a:buNone/>
            </a:pPr>
            <a:r>
              <a:rPr lang="es-PE" sz="2000" b="1" dirty="0" smtClean="0"/>
              <a:t>DOCUMENTS PREPARED AND STUDIES CONDUCTED</a:t>
            </a:r>
          </a:p>
          <a:p>
            <a:pPr>
              <a:buNone/>
            </a:pPr>
            <a:r>
              <a:rPr lang="es-PE" sz="2000" b="1" dirty="0" smtClean="0"/>
              <a:t>	</a:t>
            </a:r>
            <a:r>
              <a:rPr lang="es-PE" sz="1600" b="1" dirty="0" smtClean="0"/>
              <a:t>PROJECT FOR THE IMPLEMENTATION OF PBN IN </a:t>
            </a:r>
            <a:r>
              <a:rPr lang="es-PE" sz="1600" b="1" dirty="0"/>
              <a:t>THE SHORT TERM </a:t>
            </a:r>
            <a:r>
              <a:rPr lang="es-PE" sz="1600" b="1" dirty="0" smtClean="0"/>
              <a:t>FOR EN-ROUTE OPERATIONS IN THE SAM REGION (RNAV 5)</a:t>
            </a:r>
          </a:p>
          <a:p>
            <a:pPr>
              <a:buNone/>
              <a:tabLst>
                <a:tab pos="893763" algn="l"/>
              </a:tabLst>
            </a:pPr>
            <a:r>
              <a:rPr lang="es-PE" sz="2000" b="1" dirty="0" smtClean="0"/>
              <a:t>	</a:t>
            </a:r>
            <a:r>
              <a:rPr lang="es-PE" sz="2000" b="1" dirty="0" smtClean="0"/>
              <a:t>	</a:t>
            </a:r>
            <a:r>
              <a:rPr lang="es-PE" sz="1200" dirty="0" smtClean="0"/>
              <a:t>DETAILED </a:t>
            </a:r>
            <a:r>
              <a:rPr lang="es-PE" sz="1200" dirty="0" smtClean="0"/>
              <a:t>DESCRIPTION OF ACTIVITIES</a:t>
            </a:r>
          </a:p>
          <a:p>
            <a:pPr>
              <a:buNone/>
              <a:tabLst>
                <a:tab pos="893763" algn="l"/>
              </a:tabLst>
            </a:pPr>
            <a:r>
              <a:rPr lang="es-PE" sz="1200" dirty="0" smtClean="0"/>
              <a:t>		</a:t>
            </a:r>
            <a:r>
              <a:rPr lang="es-PE" sz="1200" dirty="0" smtClean="0"/>
              <a:t>IMPLEMENTATION </a:t>
            </a:r>
            <a:r>
              <a:rPr lang="es-PE" sz="1200" dirty="0" smtClean="0"/>
              <a:t>ACTION PLAN</a:t>
            </a:r>
          </a:p>
          <a:p>
            <a:pPr>
              <a:buNone/>
              <a:tabLst>
                <a:tab pos="893763" algn="l"/>
              </a:tabLst>
            </a:pPr>
            <a:r>
              <a:rPr lang="es-PE" sz="1200" b="1" dirty="0" smtClean="0"/>
              <a:t>	                </a:t>
            </a:r>
            <a:r>
              <a:rPr lang="es-PE" sz="1200" b="1" dirty="0" smtClean="0"/>
              <a:t>	</a:t>
            </a:r>
            <a:r>
              <a:rPr lang="es-PE" sz="1200" dirty="0" smtClean="0"/>
              <a:t>ANALYSIS </a:t>
            </a:r>
            <a:r>
              <a:rPr lang="es-PE" sz="1200" dirty="0" smtClean="0"/>
              <a:t>OF TRAFFIC IN ATS ROUTES</a:t>
            </a:r>
          </a:p>
          <a:p>
            <a:pPr>
              <a:buNone/>
              <a:tabLst>
                <a:tab pos="893763" algn="l"/>
              </a:tabLst>
            </a:pPr>
            <a:r>
              <a:rPr lang="es-PE" sz="1200" b="1" dirty="0" smtClean="0"/>
              <a:t>		</a:t>
            </a:r>
            <a:r>
              <a:rPr lang="es-PE" sz="1200" dirty="0" smtClean="0"/>
              <a:t>STATUS OFGNSS REGULATIONS</a:t>
            </a:r>
          </a:p>
          <a:p>
            <a:pPr>
              <a:buNone/>
              <a:tabLst>
                <a:tab pos="893763" algn="l"/>
              </a:tabLst>
            </a:pPr>
            <a:r>
              <a:rPr lang="es-PE" sz="1200" dirty="0" smtClean="0"/>
              <a:t>	</a:t>
            </a:r>
            <a:r>
              <a:rPr lang="es-PE" sz="1200" dirty="0" smtClean="0"/>
              <a:t>	TYPES </a:t>
            </a:r>
            <a:r>
              <a:rPr lang="es-PE" sz="1200" dirty="0" smtClean="0"/>
              <a:t>OF AIRCRAFT/AIRLINES </a:t>
            </a:r>
          </a:p>
          <a:p>
            <a:pPr>
              <a:buNone/>
            </a:pPr>
            <a:r>
              <a:rPr lang="es-PE" sz="2000" b="1" dirty="0" smtClean="0"/>
              <a:t>	</a:t>
            </a:r>
            <a:r>
              <a:rPr lang="es-PE" sz="1600" b="1" dirty="0" smtClean="0"/>
              <a:t>PROJECT FOR THE IMPLEMENTATION PF PBN IN THE SHORT TERM FOR TMA AND APPROACH OPERATIONS</a:t>
            </a:r>
          </a:p>
          <a:p>
            <a:pPr>
              <a:buNone/>
            </a:pPr>
            <a:r>
              <a:rPr lang="es-PE" sz="1600" b="1" dirty="0" smtClean="0"/>
              <a:t>		</a:t>
            </a:r>
            <a:r>
              <a:rPr lang="es-PE" sz="1200" dirty="0" smtClean="0"/>
              <a:t>DETAILED </a:t>
            </a:r>
            <a:r>
              <a:rPr lang="es-PE" sz="1200" dirty="0" smtClean="0"/>
              <a:t>DESCRIPTION OF ACTIVITIES</a:t>
            </a:r>
          </a:p>
          <a:p>
            <a:pPr>
              <a:buNone/>
            </a:pPr>
            <a:r>
              <a:rPr lang="es-PE" sz="1200" dirty="0" smtClean="0"/>
              <a:t>		IMPLEMENTATION ACTION PLAN</a:t>
            </a:r>
          </a:p>
          <a:p>
            <a:pPr>
              <a:buNone/>
            </a:pPr>
            <a:r>
              <a:rPr lang="es-PE" sz="1200" b="1" dirty="0" smtClean="0"/>
              <a:t> 	</a:t>
            </a:r>
          </a:p>
          <a:p>
            <a:pPr>
              <a:buNone/>
            </a:pPr>
            <a:r>
              <a:rPr lang="es-PE" sz="1200" b="1" dirty="0" smtClean="0"/>
              <a:t>	</a:t>
            </a:r>
            <a:r>
              <a:rPr lang="es-PE" sz="1600" b="1" dirty="0" smtClean="0"/>
              <a:t>AIC MODELS   PBN IMPLEMENTATION</a:t>
            </a:r>
            <a:endParaRPr lang="es-PE" sz="1600" dirty="0" smtClean="0"/>
          </a:p>
          <a:p>
            <a:pPr>
              <a:buNone/>
            </a:pPr>
            <a:endParaRPr lang="es-PE" sz="1600" dirty="0" smtClean="0"/>
          </a:p>
          <a:p>
            <a:pPr>
              <a:buNone/>
            </a:pPr>
            <a:r>
              <a:rPr lang="es-PE" sz="1600" dirty="0" smtClean="0"/>
              <a:t>	</a:t>
            </a:r>
            <a:r>
              <a:rPr lang="es-PE" sz="1600" b="1" dirty="0" smtClean="0"/>
              <a:t>MODEL ACTION PLAN FOR PBN IMPLEMENTATION AT NATIONAL LEVEL</a:t>
            </a:r>
          </a:p>
          <a:p>
            <a:pPr>
              <a:buNone/>
            </a:pPr>
            <a:endParaRPr lang="es-PE" sz="1600" b="1" dirty="0" smtClean="0"/>
          </a:p>
          <a:p>
            <a:pPr>
              <a:buNone/>
            </a:pPr>
            <a:r>
              <a:rPr lang="es-PE" sz="1600" b="1" dirty="0" smtClean="0"/>
              <a:t>	ADVISORY CIRCULARS FOR PBN CERTIFICATION OF AIRCRAFT AND OPERATIONS </a:t>
            </a:r>
          </a:p>
          <a:p>
            <a:pPr>
              <a:buNone/>
            </a:pPr>
            <a:r>
              <a:rPr lang="es-PE" sz="1600" b="1" dirty="0" smtClean="0"/>
              <a:t>	</a:t>
            </a:r>
          </a:p>
          <a:p>
            <a:pPr>
              <a:buNone/>
            </a:pPr>
            <a:r>
              <a:rPr lang="es-PE" sz="1600" b="1" dirty="0" smtClean="0"/>
              <a:t>	 STUDY ON DME-DME COVERAGE</a:t>
            </a:r>
          </a:p>
          <a:p>
            <a:pPr>
              <a:buNone/>
            </a:pPr>
            <a:r>
              <a:rPr lang="es-PE" sz="1600" b="1" dirty="0" smtClean="0"/>
              <a:t>	</a:t>
            </a:r>
          </a:p>
          <a:p>
            <a:pPr>
              <a:buNone/>
            </a:pPr>
            <a:r>
              <a:rPr lang="es-PE" sz="1600" b="1" dirty="0" smtClean="0"/>
              <a:t>	INFORMATION ON DOCUMENTATION</a:t>
            </a:r>
          </a:p>
          <a:p>
            <a:pPr indent="19050">
              <a:buNone/>
            </a:pPr>
            <a:r>
              <a:rPr lang="es-PE" sz="1600" b="1" dirty="0" smtClean="0">
                <a:hlinkClick r:id="rId2"/>
              </a:rPr>
              <a:t>http://www.lima.icao.int/eDocuments/eDoc_Contents.asp?wLanguage=S&amp;wArea=ATM#</a:t>
            </a:r>
            <a:endParaRPr lang="es-PE" sz="1600" b="1" dirty="0" smtClean="0"/>
          </a:p>
          <a:p>
            <a:pPr>
              <a:buNone/>
            </a:pPr>
            <a:endParaRPr lang="es-PE" sz="1600" b="1" dirty="0" smtClean="0"/>
          </a:p>
          <a:p>
            <a:pPr>
              <a:buNone/>
            </a:pPr>
            <a:r>
              <a:rPr lang="es-PE" sz="1600" b="1" dirty="0" smtClean="0"/>
              <a:t>	</a:t>
            </a:r>
            <a:r>
              <a:rPr lang="es-PE" sz="1600" b="1" dirty="0" smtClean="0">
                <a:hlinkClick r:id="rId3"/>
              </a:rPr>
              <a:t>http://www2.icao.int/en/pbn/Pages/default.aspx</a:t>
            </a: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ES" sz="1600" b="1"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467544" y="1214422"/>
            <a:ext cx="8064896" cy="5286412"/>
          </a:xfrm>
        </p:spPr>
        <p:txBody>
          <a:bodyPr>
            <a:normAutofit/>
          </a:bodyPr>
          <a:lstStyle/>
          <a:p>
            <a:pPr>
              <a:buNone/>
            </a:pPr>
            <a:r>
              <a:rPr lang="es-PE" sz="2400" b="1" dirty="0" smtClean="0"/>
              <a:t>PBN TRAINING EVENTS CONDUCTED</a:t>
            </a:r>
          </a:p>
          <a:p>
            <a:pPr>
              <a:buNone/>
            </a:pPr>
            <a:endParaRPr lang="es-PE" sz="1600" dirty="0" smtClean="0"/>
          </a:p>
          <a:p>
            <a:pPr>
              <a:buNone/>
            </a:pPr>
            <a:r>
              <a:rPr lang="es-ES" sz="1600" dirty="0" smtClean="0"/>
              <a:t>COURSE ON RNAV/RNP PROCEDURE DESIGN </a:t>
            </a:r>
            <a:r>
              <a:rPr lang="es-ES" sz="1600" i="1" dirty="0" smtClean="0"/>
              <a:t>(Lima, 1-11 </a:t>
            </a:r>
            <a:r>
              <a:rPr lang="es-ES" sz="1600" i="1" dirty="0" err="1" smtClean="0"/>
              <a:t>September</a:t>
            </a:r>
            <a:r>
              <a:rPr lang="es-ES" sz="1600" i="1" dirty="0" smtClean="0"/>
              <a:t> 2011)</a:t>
            </a:r>
          </a:p>
          <a:p>
            <a:pPr>
              <a:buNone/>
            </a:pPr>
            <a:endParaRPr lang="es-PE" sz="1600" dirty="0" smtClean="0"/>
          </a:p>
          <a:p>
            <a:pPr marL="0" indent="0">
              <a:buNone/>
            </a:pPr>
            <a:r>
              <a:rPr lang="es-ES" sz="1600" dirty="0" smtClean="0"/>
              <a:t>COURSE ON RNP AR APCH APPROACH PROCEDURES  </a:t>
            </a:r>
            <a:r>
              <a:rPr lang="es-ES" sz="1600" i="1" dirty="0" smtClean="0"/>
              <a:t>(Lima, </a:t>
            </a:r>
            <a:r>
              <a:rPr lang="es-ES" sz="1600" i="1" dirty="0" err="1" smtClean="0"/>
              <a:t>Peru</a:t>
            </a:r>
            <a:r>
              <a:rPr lang="es-ES" sz="1600" i="1" dirty="0" smtClean="0"/>
              <a:t>, 6-16 </a:t>
            </a:r>
            <a:r>
              <a:rPr lang="es-ES" sz="1600" i="1" dirty="0" err="1" smtClean="0"/>
              <a:t>October</a:t>
            </a:r>
            <a:r>
              <a:rPr lang="es-ES" sz="1600" i="1" dirty="0" smtClean="0"/>
              <a:t> 2009)</a:t>
            </a:r>
          </a:p>
          <a:p>
            <a:pPr>
              <a:buNone/>
            </a:pPr>
            <a:endParaRPr lang="es-PE" sz="1600" dirty="0" smtClean="0"/>
          </a:p>
          <a:p>
            <a:pPr marL="0" indent="0">
              <a:buNone/>
            </a:pPr>
            <a:r>
              <a:rPr lang="es-ES" sz="1600" dirty="0" smtClean="0"/>
              <a:t>COURSE ON APPROVAL OF AIRCRAFT AND OPERATORS FOR RNAV OPERATIONS (</a:t>
            </a:r>
            <a:r>
              <a:rPr lang="es-ES" sz="1600" i="1" dirty="0" smtClean="0"/>
              <a:t>Lima, 22-26 </a:t>
            </a:r>
            <a:r>
              <a:rPr lang="es-ES" sz="1600" i="1" dirty="0" err="1" smtClean="0"/>
              <a:t>March</a:t>
            </a:r>
            <a:r>
              <a:rPr lang="es-ES" sz="1600" i="1" dirty="0" smtClean="0"/>
              <a:t> 2010)</a:t>
            </a:r>
          </a:p>
          <a:p>
            <a:pPr marL="0" indent="0">
              <a:buNone/>
            </a:pPr>
            <a:endParaRPr lang="es-PE" sz="1600" dirty="0" smtClean="0"/>
          </a:p>
          <a:p>
            <a:pPr marL="0" indent="0">
              <a:buNone/>
            </a:pPr>
            <a:r>
              <a:rPr lang="es-ES" sz="1600" dirty="0" smtClean="0"/>
              <a:t>COURSE ON THE DESIGN OF APPROACH PROCEDURES WITH VERTICAL GUIDANCE (APV), USING AREA NAVIGATION (RNAV) AND VERTICAL NAVIGATION (VNAV) AVIONICS (Lima, 6-16 </a:t>
            </a:r>
            <a:r>
              <a:rPr lang="es-ES" sz="1600" dirty="0" err="1" smtClean="0"/>
              <a:t>April</a:t>
            </a:r>
            <a:r>
              <a:rPr lang="es-ES" sz="1600" dirty="0" smtClean="0"/>
              <a:t> 2010)</a:t>
            </a:r>
          </a:p>
          <a:p>
            <a:pPr marL="0" indent="0">
              <a:buNone/>
            </a:pPr>
            <a:endParaRPr lang="es-ES" sz="1600" dirty="0" smtClean="0"/>
          </a:p>
          <a:p>
            <a:pPr marL="0" indent="0">
              <a:buNone/>
            </a:pPr>
            <a:r>
              <a:rPr lang="es-ES" sz="1600" dirty="0" smtClean="0"/>
              <a:t>COURSE ON APPROVAL OF AIRCRAFT AND OPERATORS FOR RNP OPERATIONS </a:t>
            </a:r>
            <a:r>
              <a:rPr lang="es-ES" sz="1600" i="1" dirty="0" smtClean="0"/>
              <a:t>(Lima</a:t>
            </a:r>
            <a:r>
              <a:rPr lang="es-ES" sz="1600" i="1" dirty="0" smtClean="0"/>
              <a:t>, 17-21 </a:t>
            </a:r>
            <a:r>
              <a:rPr lang="es-ES" sz="1600" i="1" dirty="0" err="1" smtClean="0"/>
              <a:t>May</a:t>
            </a:r>
            <a:r>
              <a:rPr lang="es-ES" sz="1600" i="1" dirty="0" smtClean="0"/>
              <a:t> 2010 )</a:t>
            </a:r>
          </a:p>
          <a:p>
            <a:pPr marL="0" indent="0">
              <a:buNone/>
            </a:pPr>
            <a:endParaRPr lang="es-ES" sz="1600" i="1" dirty="0" smtClean="0"/>
          </a:p>
          <a:p>
            <a:pPr marL="0" indent="0">
              <a:buNone/>
            </a:pPr>
            <a:r>
              <a:rPr lang="es-ES" sz="1600" dirty="0" smtClean="0"/>
              <a:t>RISK ASSESSMENT OF THE SYSTEM PRIOR TO THE IMPLEMENTATION OF RNAV</a:t>
            </a:r>
            <a:r>
              <a:rPr lang="es-ES" sz="1600" dirty="0"/>
              <a:t>-5  </a:t>
            </a:r>
            <a:r>
              <a:rPr lang="es-ES" sz="1600" dirty="0" smtClean="0"/>
              <a:t>AND THE OPTIMISATION OF THE ATS ROUTE NETWORK IN THE SAM REGION (</a:t>
            </a:r>
            <a:r>
              <a:rPr lang="es-ES" sz="1600" i="1" dirty="0" smtClean="0"/>
              <a:t>Lima, 2-6 </a:t>
            </a:r>
            <a:r>
              <a:rPr lang="es-ES" sz="1600" i="1" dirty="0" err="1" smtClean="0"/>
              <a:t>August</a:t>
            </a:r>
            <a:r>
              <a:rPr lang="es-ES" sz="1600" i="1" dirty="0" smtClean="0"/>
              <a:t> 2010)</a:t>
            </a:r>
            <a:endParaRPr lang="es-ES" sz="1600" b="1"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 </a:t>
            </a:r>
            <a:endParaRPr lang="es-ES" sz="2800" dirty="0"/>
          </a:p>
        </p:txBody>
      </p:sp>
      <p:sp>
        <p:nvSpPr>
          <p:cNvPr id="4" name="3 Marcador de contenido"/>
          <p:cNvSpPr>
            <a:spLocks noGrp="1"/>
          </p:cNvSpPr>
          <p:nvPr>
            <p:ph idx="1"/>
          </p:nvPr>
        </p:nvSpPr>
        <p:spPr>
          <a:xfrm>
            <a:off x="142844" y="1214422"/>
            <a:ext cx="8543956" cy="5286412"/>
          </a:xfrm>
        </p:spPr>
        <p:txBody>
          <a:bodyPr>
            <a:normAutofit/>
          </a:bodyPr>
          <a:lstStyle/>
          <a:p>
            <a:pPr>
              <a:buNone/>
            </a:pPr>
            <a:r>
              <a:rPr lang="es-PE" sz="2400" b="1" dirty="0" smtClean="0"/>
              <a:t>	NATIONAL PBN IMPLEMENTATION ACTION PLANS</a:t>
            </a:r>
          </a:p>
          <a:p>
            <a:pPr marL="0" lvl="1" indent="0" algn="just">
              <a:buNone/>
            </a:pPr>
            <a:endParaRPr lang="es-ES" sz="2000" dirty="0" smtClean="0"/>
          </a:p>
          <a:p>
            <a:pPr marL="0" lvl="1" indent="0" algn="just">
              <a:buNone/>
            </a:pPr>
            <a:r>
              <a:rPr lang="es-ES" sz="2000" dirty="0" smtClean="0"/>
              <a:t>IN </a:t>
            </a:r>
            <a:r>
              <a:rPr lang="es-ES" sz="2000" dirty="0" smtClean="0"/>
              <a:t>ORDER TO ENSURE THE HARMONISATION OF PBN IMPLEMENTATION IN THE STATES OF THE REGION, THE SAM/IG REVIEWED THE NATIONAL PBN ACTION PLAN MODEL, AND AGREED THAT PLANS SHOULD AT LEAST CONTAIN THE FOLLOWING INFORMATION:</a:t>
            </a:r>
          </a:p>
          <a:p>
            <a:pPr marL="0" lvl="1" indent="0" algn="just">
              <a:buNone/>
            </a:pPr>
            <a:endParaRPr lang="es-ES" sz="2000" dirty="0" smtClean="0"/>
          </a:p>
          <a:p>
            <a:pPr lvl="0" algn="just">
              <a:buClr>
                <a:srgbClr val="2C6ABA"/>
              </a:buClr>
              <a:buFont typeface="Wingdings" pitchFamily="2" charset="2"/>
              <a:buChar char="Ø"/>
            </a:pPr>
            <a:r>
              <a:rPr lang="es-ES" sz="1600" dirty="0" smtClean="0"/>
              <a:t>EN-ROUTE OPERATIONS – RNAV-5 IMPLEMENTATION ACTION PLAN</a:t>
            </a:r>
          </a:p>
          <a:p>
            <a:pPr lvl="0" algn="just">
              <a:buClr>
                <a:srgbClr val="2C6ABA"/>
              </a:buClr>
              <a:buFont typeface="Wingdings" pitchFamily="2" charset="2"/>
              <a:buChar char="Ø"/>
            </a:pPr>
            <a:r>
              <a:rPr lang="es-ES" sz="1600" dirty="0" smtClean="0"/>
              <a:t>TMA OPERATIONS – STATE PLANNING FOR THE IMPLEMENTATION OF </a:t>
            </a:r>
            <a:r>
              <a:rPr lang="es-ES" sz="1600" dirty="0" err="1" smtClean="0"/>
              <a:t>SIDs</a:t>
            </a:r>
            <a:r>
              <a:rPr lang="es-ES" sz="1600" dirty="0" smtClean="0"/>
              <a:t>/</a:t>
            </a:r>
            <a:r>
              <a:rPr lang="es-ES" sz="1600" dirty="0" err="1" smtClean="0"/>
              <a:t>STARs</a:t>
            </a:r>
            <a:r>
              <a:rPr lang="es-ES" sz="1600" dirty="0" smtClean="0"/>
              <a:t> AT THE MAIN </a:t>
            </a:r>
            <a:r>
              <a:rPr lang="es-ES" sz="1600" dirty="0" err="1" smtClean="0"/>
              <a:t>TMAs</a:t>
            </a:r>
            <a:endParaRPr lang="es-ES" sz="1600" dirty="0" smtClean="0"/>
          </a:p>
          <a:p>
            <a:pPr lvl="0" algn="just">
              <a:buClr>
                <a:srgbClr val="2C6ABA"/>
              </a:buClr>
              <a:buFont typeface="Wingdings" pitchFamily="2" charset="2"/>
              <a:buChar char="Ø"/>
            </a:pPr>
            <a:r>
              <a:rPr lang="es-ES" sz="1600" dirty="0" smtClean="0"/>
              <a:t>APPROACHES – PLANNING TO ENSURE COMPLIANCE WITH THE GOALS ESTABLISHED IN RESOLUTION A36/23 FOR APV</a:t>
            </a:r>
            <a:r>
              <a:rPr lang="es-ES" sz="1600" dirty="0"/>
              <a:t> </a:t>
            </a:r>
            <a:r>
              <a:rPr lang="es-ES" sz="1600" dirty="0" smtClean="0"/>
              <a:t>PROCEDURES</a:t>
            </a:r>
          </a:p>
          <a:p>
            <a:pPr lvl="0" algn="just">
              <a:buClr>
                <a:srgbClr val="2C6ABA"/>
              </a:buClr>
              <a:buFont typeface="Wingdings" pitchFamily="2" charset="2"/>
              <a:buChar char="Ø"/>
            </a:pPr>
            <a:endParaRPr lang="es-PE" sz="1600" dirty="0" smtClean="0"/>
          </a:p>
          <a:p>
            <a:pPr marL="0" lvl="0" indent="0" algn="just">
              <a:buClr>
                <a:srgbClr val="2C6ABA"/>
              </a:buClr>
              <a:buNone/>
            </a:pPr>
            <a:r>
              <a:rPr lang="es-PE" sz="1600" dirty="0" smtClean="0"/>
              <a:t>MOST STATES HAVE ALREADY DEVELOPED THEIR NATIONAL PBN IMPLEMENTATION PLAN</a:t>
            </a:r>
            <a:endParaRPr lang="es-ES" sz="1600" dirty="0" smtClean="0"/>
          </a:p>
          <a:p>
            <a:pPr>
              <a:buNone/>
            </a:pPr>
            <a:endParaRPr lang="es-PE" sz="2400" b="1" dirty="0" smtClean="0"/>
          </a:p>
          <a:p>
            <a:pPr>
              <a:buNone/>
            </a:pPr>
            <a:endParaRPr lang="es-PE" sz="1600" dirty="0" smtClean="0"/>
          </a:p>
          <a:p>
            <a:pPr marL="0" indent="0">
              <a:buNone/>
            </a:pPr>
            <a:endParaRPr lang="es-PE" sz="1600" dirty="0" smtClean="0"/>
          </a:p>
          <a:p>
            <a:pPr marL="0" indent="0">
              <a:buNone/>
            </a:pPr>
            <a:endParaRPr lang="es-ES" sz="1600" dirty="0" smtClean="0"/>
          </a:p>
          <a:p>
            <a:pPr>
              <a:buNone/>
            </a:pPr>
            <a:endParaRPr lang="es-PE" sz="1600" b="1" dirty="0" smtClean="0"/>
          </a:p>
          <a:p>
            <a:pPr>
              <a:buNone/>
            </a:pPr>
            <a:endParaRPr lang="es-ES" sz="1600" b="1"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17</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PE" sz="2800" dirty="0"/>
          </a:p>
        </p:txBody>
      </p:sp>
      <p:graphicFrame>
        <p:nvGraphicFramePr>
          <p:cNvPr id="6" name="Content Placeholder 5"/>
          <p:cNvGraphicFramePr>
            <a:graphicFrameLocks noGrp="1" noChangeAspect="1"/>
          </p:cNvGraphicFramePr>
          <p:nvPr>
            <p:ph idx="1"/>
            <p:extLst>
              <p:ext uri="{D42A27DB-BD31-4B8C-83A1-F6EECF244321}">
                <p14:modId xmlns:p14="http://schemas.microsoft.com/office/powerpoint/2010/main" val="2290418477"/>
              </p:ext>
            </p:extLst>
          </p:nvPr>
        </p:nvGraphicFramePr>
        <p:xfrm>
          <a:off x="1043608" y="908720"/>
          <a:ext cx="6455634" cy="5317796"/>
        </p:xfrm>
        <a:graphic>
          <a:graphicData uri="http://schemas.openxmlformats.org/presentationml/2006/ole">
            <mc:AlternateContent xmlns:mc="http://schemas.openxmlformats.org/markup-compatibility/2006">
              <mc:Choice xmlns:v="urn:schemas-microsoft-com:vml" Requires="v">
                <p:oleObj spid="_x0000_s184401" name="Document" r:id="rId3" imgW="6248400" imgH="6362700" progId="Word.Document.12">
                  <p:embed/>
                </p:oleObj>
              </mc:Choice>
              <mc:Fallback>
                <p:oleObj name="Document" r:id="rId3" imgW="6248400" imgH="6362700" progId="Word.Document.12">
                  <p:embed/>
                  <p:pic>
                    <p:nvPicPr>
                      <p:cNvPr id="0" name="Picture 5"/>
                      <p:cNvPicPr>
                        <a:picLocks noGrp="1" noChangeAspect="1" noChangeArrowheads="1"/>
                      </p:cNvPicPr>
                      <p:nvPr/>
                    </p:nvPicPr>
                    <p:blipFill>
                      <a:blip r:embed="rId4"/>
                      <a:srcRect/>
                      <a:stretch>
                        <a:fillRect/>
                      </a:stretch>
                    </p:blipFill>
                    <p:spPr bwMode="auto">
                      <a:xfrm>
                        <a:off x="1043608" y="908720"/>
                        <a:ext cx="6455634" cy="5317796"/>
                      </a:xfrm>
                      <a:prstGeom prst="rect">
                        <a:avLst/>
                      </a:prstGeom>
                      <a:noFill/>
                      <a:extLst/>
                    </p:spPr>
                  </p:pic>
                </p:oleObj>
              </mc:Fallback>
            </mc:AlternateContent>
          </a:graphicData>
        </a:graphic>
      </p:graphicFrame>
      <p:sp>
        <p:nvSpPr>
          <p:cNvPr id="7" name="6 CuadroTexto"/>
          <p:cNvSpPr txBox="1"/>
          <p:nvPr/>
        </p:nvSpPr>
        <p:spPr>
          <a:xfrm>
            <a:off x="428596" y="1142984"/>
            <a:ext cx="7286676" cy="369332"/>
          </a:xfrm>
          <a:prstGeom prst="rect">
            <a:avLst/>
          </a:prstGeom>
          <a:noFill/>
        </p:spPr>
        <p:txBody>
          <a:bodyPr wrap="square" rtlCol="0">
            <a:spAutoFit/>
          </a:bodyPr>
          <a:lstStyle/>
          <a:p>
            <a:pPr algn="ctr"/>
            <a:r>
              <a:rPr lang="es-PE" b="1" dirty="0" smtClean="0"/>
              <a:t>ADVISORY CIRCULARS FOR PBN APPROVAL OF AIRCRAFT AND OPERATORS</a:t>
            </a:r>
            <a:endParaRPr lang="es-ES" b="1" dirty="0"/>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b="1" dirty="0">
              <a:effectLst>
                <a:outerShdw blurRad="38100" dist="38100" dir="2700000" algn="tl">
                  <a:srgbClr val="000000">
                    <a:alpha val="43137"/>
                  </a:srgbClr>
                </a:outerShdw>
              </a:effectLst>
            </a:endParaRPr>
          </a:p>
        </p:txBody>
      </p:sp>
      <p:pic>
        <p:nvPicPr>
          <p:cNvPr id="8" name="Content Placeholder 7"/>
          <p:cNvPicPr>
            <a:picLocks noGrp="1"/>
          </p:cNvPicPr>
          <p:nvPr>
            <p:ph idx="1"/>
          </p:nvPr>
        </p:nvPicPr>
        <p:blipFill>
          <a:blip r:embed="rId2" cstate="print"/>
          <a:srcRect/>
          <a:stretch>
            <a:fillRect/>
          </a:stretch>
        </p:blipFill>
        <p:spPr bwMode="auto">
          <a:xfrm>
            <a:off x="4495800" y="1371600"/>
            <a:ext cx="3352800" cy="2971800"/>
          </a:xfrm>
          <a:prstGeom prst="rect">
            <a:avLst/>
          </a:prstGeom>
          <a:noFill/>
          <a:ln w="9525">
            <a:noFill/>
            <a:miter lim="800000"/>
            <a:headEnd/>
            <a:tailEnd/>
          </a:ln>
        </p:spPr>
      </p:pic>
      <p:pic>
        <p:nvPicPr>
          <p:cNvPr id="9" name="Picture 8"/>
          <p:cNvPicPr/>
          <p:nvPr/>
        </p:nvPicPr>
        <p:blipFill>
          <a:blip r:embed="rId3" cstate="print"/>
          <a:srcRect/>
          <a:stretch>
            <a:fillRect/>
          </a:stretch>
        </p:blipFill>
        <p:spPr bwMode="auto">
          <a:xfrm>
            <a:off x="457200" y="1524000"/>
            <a:ext cx="3352800" cy="2732139"/>
          </a:xfrm>
          <a:prstGeom prst="rect">
            <a:avLst/>
          </a:prstGeom>
          <a:noFill/>
          <a:ln w="9525">
            <a:noFill/>
            <a:miter lim="800000"/>
            <a:headEnd/>
            <a:tailEnd/>
          </a:ln>
        </p:spPr>
      </p:pic>
      <p:pic>
        <p:nvPicPr>
          <p:cNvPr id="10" name="Picture 9"/>
          <p:cNvPicPr/>
          <p:nvPr/>
        </p:nvPicPr>
        <p:blipFill>
          <a:blip r:embed="rId4" cstate="print"/>
          <a:srcRect/>
          <a:stretch>
            <a:fillRect/>
          </a:stretch>
        </p:blipFill>
        <p:spPr bwMode="auto">
          <a:xfrm>
            <a:off x="2123728" y="4437112"/>
            <a:ext cx="4352118" cy="2057400"/>
          </a:xfrm>
          <a:prstGeom prst="rect">
            <a:avLst/>
          </a:prstGeom>
          <a:noFill/>
          <a:ln w="9525">
            <a:noFill/>
            <a:miter lim="800000"/>
            <a:headEnd/>
            <a:tailEnd/>
          </a:ln>
        </p:spPr>
      </p:pic>
      <p:sp>
        <p:nvSpPr>
          <p:cNvPr id="11" name="10 CuadroTexto"/>
          <p:cNvSpPr txBox="1"/>
          <p:nvPr/>
        </p:nvSpPr>
        <p:spPr>
          <a:xfrm>
            <a:off x="500034" y="1142984"/>
            <a:ext cx="4857784" cy="369332"/>
          </a:xfrm>
          <a:prstGeom prst="rect">
            <a:avLst/>
          </a:prstGeom>
          <a:noFill/>
        </p:spPr>
        <p:txBody>
          <a:bodyPr wrap="square" rtlCol="0">
            <a:spAutoFit/>
          </a:bodyPr>
          <a:lstStyle/>
          <a:p>
            <a:r>
              <a:rPr lang="es-PE" b="1" dirty="0" smtClean="0"/>
              <a:t>PREDICTION OF RAIM AVAILABILITY</a:t>
            </a:r>
            <a:endParaRPr lang="es-ES" b="1" dirty="0"/>
          </a:p>
        </p:txBody>
      </p:sp>
      <p:sp>
        <p:nvSpPr>
          <p:cNvPr id="12"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143000"/>
            <a:ext cx="8229600" cy="4983163"/>
          </a:xfrm>
        </p:spPr>
        <p:txBody>
          <a:bodyPr>
            <a:normAutofit/>
          </a:bodyPr>
          <a:lstStyle/>
          <a:p>
            <a:pPr algn="ctr">
              <a:buNone/>
            </a:pPr>
            <a:r>
              <a:rPr lang="es-PE" sz="2800" b="1" dirty="0" smtClean="0"/>
              <a:t>RNAV 5 IMPLEMENTATION ACTION PLAN IMPLANTACION  RNAV 5</a:t>
            </a:r>
          </a:p>
          <a:p>
            <a:pPr>
              <a:buNone/>
            </a:pPr>
            <a:endParaRPr lang="es-PE" sz="2800" b="1" dirty="0" smtClean="0"/>
          </a:p>
          <a:p>
            <a:pPr>
              <a:buNone/>
            </a:pPr>
            <a:endParaRPr lang="es-ES" sz="2800" b="1" dirty="0"/>
          </a:p>
        </p:txBody>
      </p:sp>
      <p:graphicFrame>
        <p:nvGraphicFramePr>
          <p:cNvPr id="6" name="5 Tabla"/>
          <p:cNvGraphicFramePr>
            <a:graphicFrameLocks noGrp="1"/>
          </p:cNvGraphicFramePr>
          <p:nvPr>
            <p:extLst>
              <p:ext uri="{D42A27DB-BD31-4B8C-83A1-F6EECF244321}">
                <p14:modId xmlns:p14="http://schemas.microsoft.com/office/powerpoint/2010/main" val="3823365248"/>
              </p:ext>
            </p:extLst>
          </p:nvPr>
        </p:nvGraphicFramePr>
        <p:xfrm>
          <a:off x="533400" y="1676398"/>
          <a:ext cx="7696200" cy="4800601"/>
        </p:xfrm>
        <a:graphic>
          <a:graphicData uri="http://schemas.openxmlformats.org/drawingml/2006/table">
            <a:tbl>
              <a:tblPr firstRow="1" bandRow="1">
                <a:tableStyleId>{00A15C55-8517-42AA-B614-E9B94910E393}</a:tableStyleId>
              </a:tblPr>
              <a:tblGrid>
                <a:gridCol w="7696200"/>
              </a:tblGrid>
              <a:tr h="69049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b="1" dirty="0" smtClean="0">
                          <a:solidFill>
                            <a:schemeClr val="tx1"/>
                          </a:solidFill>
                          <a:effectLst>
                            <a:outerShdw blurRad="38100" dist="38100" dir="2700000" algn="tl">
                              <a:srgbClr val="000000">
                                <a:alpha val="43137"/>
                              </a:srgbClr>
                            </a:outerShdw>
                          </a:effectLst>
                        </a:rPr>
                        <a:t>1  AIRSPACE CONCEPT</a:t>
                      </a:r>
                      <a:endParaRPr lang="es-ES" b="1" dirty="0" smtClean="0">
                        <a:solidFill>
                          <a:schemeClr val="tx1"/>
                        </a:solidFill>
                        <a:effectLst/>
                      </a:endParaRPr>
                    </a:p>
                    <a:p>
                      <a:endParaRPr lang="es-ES" dirty="0"/>
                    </a:p>
                  </a:txBody>
                  <a:tcPr/>
                </a:tc>
              </a:tr>
              <a:tr h="513763">
                <a:tc>
                  <a:txBody>
                    <a:bodyPr/>
                    <a:lstStyle/>
                    <a:p>
                      <a:r>
                        <a:rPr lang="es-PE" b="1" dirty="0" smtClean="0">
                          <a:effectLst>
                            <a:outerShdw blurRad="38100" dist="38100" dir="2700000" algn="tl">
                              <a:srgbClr val="000000">
                                <a:alpha val="43137"/>
                              </a:srgbClr>
                            </a:outerShdw>
                          </a:effectLst>
                        </a:rPr>
                        <a:t>2   SAFETY ASSESSMENT</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3   ESTABLISH </a:t>
                      </a:r>
                      <a:r>
                        <a:rPr lang="es-PE" b="1" baseline="0" dirty="0" smtClean="0">
                          <a:effectLst>
                            <a:outerShdw blurRad="38100" dist="38100" dir="2700000" algn="tl">
                              <a:srgbClr val="000000">
                                <a:alpha val="43137"/>
                              </a:srgbClr>
                            </a:outerShdw>
                          </a:effectLst>
                        </a:rPr>
                        <a:t>CDM</a:t>
                      </a:r>
                      <a:endParaRPr lang="es-ES" b="1" dirty="0">
                        <a:effectLst>
                          <a:outerShdw blurRad="38100" dist="38100" dir="2700000" algn="tl">
                            <a:srgbClr val="000000">
                              <a:alpha val="43137"/>
                            </a:srgbClr>
                          </a:outerShdw>
                        </a:effectLst>
                      </a:endParaRPr>
                    </a:p>
                  </a:txBody>
                  <a:tcPr/>
                </a:tc>
              </a:tr>
              <a:tr h="513763">
                <a:tc>
                  <a:txBody>
                    <a:bodyPr/>
                    <a:lstStyle/>
                    <a:p>
                      <a:r>
                        <a:rPr lang="es-PE" dirty="0" smtClean="0">
                          <a:effectLst>
                            <a:outerShdw blurRad="38100" dist="38100" dir="2700000" algn="tl">
                              <a:srgbClr val="000000">
                                <a:alpha val="43137"/>
                              </a:srgbClr>
                            </a:outerShdw>
                          </a:effectLst>
                        </a:rPr>
                        <a:t> </a:t>
                      </a:r>
                      <a:r>
                        <a:rPr lang="es-PE" b="1" dirty="0" smtClean="0">
                          <a:effectLst>
                            <a:outerShdw blurRad="38100" dist="38100" dir="2700000" algn="tl">
                              <a:srgbClr val="000000">
                                <a:alpha val="43137"/>
                              </a:srgbClr>
                            </a:outerShdw>
                          </a:effectLst>
                        </a:rPr>
                        <a:t>4  AUTOMATED SYSTEMS</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5  APPROVAL OF AIRCRAFT AND OPERATORS</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6   STANDARDS AND PROCEDURES</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7 TRAINING</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8   IMPLEMENTATION DECISION</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9  MONITORING SYSTEM AND PERFORMANCE</a:t>
                      </a:r>
                      <a:endParaRPr lang="es-ES" b="1" dirty="0">
                        <a:effectLst>
                          <a:outerShdw blurRad="38100" dist="38100" dir="2700000" algn="tl">
                            <a:srgbClr val="000000">
                              <a:alpha val="43137"/>
                            </a:srgbClr>
                          </a:outerShdw>
                        </a:effectLst>
                      </a:endParaRPr>
                    </a:p>
                  </a:txBody>
                  <a:tcPr/>
                </a:tc>
              </a:tr>
            </a:tbl>
          </a:graphicData>
        </a:graphic>
      </p:graphicFrame>
      <p:sp>
        <p:nvSpPr>
          <p:cNvPr id="7"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20</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 </a:t>
            </a:r>
            <a:endParaRPr lang="es-ES" sz="2800" dirty="0"/>
          </a:p>
        </p:txBody>
      </p:sp>
      <p:sp>
        <p:nvSpPr>
          <p:cNvPr id="4" name="3 Marcador de contenido"/>
          <p:cNvSpPr>
            <a:spLocks noGrp="1"/>
          </p:cNvSpPr>
          <p:nvPr>
            <p:ph idx="1"/>
          </p:nvPr>
        </p:nvSpPr>
        <p:spPr>
          <a:xfrm>
            <a:off x="457200" y="2000240"/>
            <a:ext cx="8229600" cy="4125923"/>
          </a:xfrm>
        </p:spPr>
        <p:txBody>
          <a:bodyPr/>
          <a:lstStyle/>
          <a:p>
            <a:pPr>
              <a:buNone/>
            </a:pPr>
            <a:r>
              <a:rPr lang="es-PE" sz="2400" b="1" dirty="0" smtClean="0"/>
              <a:t>AIRSPACE CONCEPT</a:t>
            </a:r>
          </a:p>
          <a:p>
            <a:pPr>
              <a:buNone/>
            </a:pPr>
            <a:r>
              <a:rPr lang="es-PE" sz="1800" b="1" dirty="0" smtClean="0"/>
              <a:t>	</a:t>
            </a:r>
          </a:p>
          <a:p>
            <a:pPr>
              <a:buNone/>
            </a:pPr>
            <a:r>
              <a:rPr lang="es-PE" sz="1800" b="1" dirty="0" smtClean="0"/>
              <a:t>	STRATEGIC OBJECTIVES</a:t>
            </a:r>
          </a:p>
          <a:p>
            <a:pPr>
              <a:buNone/>
            </a:pPr>
            <a:endParaRPr lang="es-PE" sz="1800" b="1" dirty="0" smtClean="0"/>
          </a:p>
          <a:p>
            <a:pPr>
              <a:buNone/>
            </a:pPr>
            <a:r>
              <a:rPr lang="es-PE" sz="1800" b="1" dirty="0" smtClean="0"/>
              <a:t>	TRAFFIC DATA</a:t>
            </a:r>
          </a:p>
          <a:p>
            <a:pPr>
              <a:buNone/>
            </a:pPr>
            <a:endParaRPr lang="es-PE" sz="1800" b="1" dirty="0" smtClean="0"/>
          </a:p>
          <a:p>
            <a:pPr>
              <a:buNone/>
            </a:pPr>
            <a:r>
              <a:rPr lang="es-PE" sz="1800" b="1" dirty="0" smtClean="0"/>
              <a:t>	FLEET NAVIGATION CAPABILITY</a:t>
            </a:r>
          </a:p>
          <a:p>
            <a:pPr>
              <a:buNone/>
            </a:pPr>
            <a:endParaRPr lang="es-PE" sz="1800" b="1" dirty="0" smtClean="0"/>
          </a:p>
          <a:p>
            <a:pPr>
              <a:buNone/>
            </a:pPr>
            <a:r>
              <a:rPr lang="es-PE" sz="1800" b="1" dirty="0" smtClean="0"/>
              <a:t>	REVERSAL OF CNS SYSTEMS IN CASE OF GNSS FAILURE</a:t>
            </a:r>
          </a:p>
          <a:p>
            <a:pPr>
              <a:buNone/>
            </a:pPr>
            <a:endParaRPr lang="es-PE" sz="1800" b="1" dirty="0" smtClean="0"/>
          </a:p>
          <a:p>
            <a:pPr>
              <a:buNone/>
            </a:pPr>
            <a:r>
              <a:rPr lang="es-PE" sz="1800" b="1" dirty="0" smtClean="0"/>
              <a:t>	ROUTE OPTIMISATION ( Version 1 and Version 2)  </a:t>
            </a:r>
          </a:p>
          <a:p>
            <a:pPr>
              <a:buNone/>
            </a:pPr>
            <a:r>
              <a:rPr lang="es-PE" sz="1800" b="1" dirty="0" smtClean="0"/>
              <a:t>	</a:t>
            </a:r>
            <a:endParaRPr lang="es-ES" sz="1800" b="1" dirty="0"/>
          </a:p>
        </p:txBody>
      </p:sp>
      <p:sp>
        <p:nvSpPr>
          <p:cNvPr id="6" name="5 CuadroTexto"/>
          <p:cNvSpPr txBox="1"/>
          <p:nvPr/>
        </p:nvSpPr>
        <p:spPr>
          <a:xfrm>
            <a:off x="3714744" y="1428736"/>
            <a:ext cx="184731" cy="369332"/>
          </a:xfrm>
          <a:prstGeom prst="rect">
            <a:avLst/>
          </a:prstGeom>
          <a:noFill/>
        </p:spPr>
        <p:txBody>
          <a:bodyPr wrap="none" rtlCol="0">
            <a:spAutoFit/>
          </a:bodyPr>
          <a:lstStyle/>
          <a:p>
            <a:endParaRPr lang="es-ES" dirty="0"/>
          </a:p>
        </p:txBody>
      </p:sp>
      <p:sp>
        <p:nvSpPr>
          <p:cNvPr id="7" name="6 Rectángulo"/>
          <p:cNvSpPr/>
          <p:nvPr/>
        </p:nvSpPr>
        <p:spPr>
          <a:xfrm>
            <a:off x="1214414" y="1214422"/>
            <a:ext cx="5449601" cy="369332"/>
          </a:xfrm>
          <a:prstGeom prst="rect">
            <a:avLst/>
          </a:prstGeom>
        </p:spPr>
        <p:txBody>
          <a:bodyPr wrap="square">
            <a:spAutoFit/>
          </a:bodyPr>
          <a:lstStyle/>
          <a:p>
            <a:pPr algn="ctr">
              <a:buNone/>
            </a:pPr>
            <a:r>
              <a:rPr lang="es-PE" b="1" dirty="0" smtClean="0"/>
              <a:t>IMPLEMENTATION OF RNAV 5</a:t>
            </a:r>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pic>
        <p:nvPicPr>
          <p:cNvPr id="186370" name="Picture 2"/>
          <p:cNvPicPr>
            <a:picLocks noGrp="1" noChangeAspect="1" noChangeArrowheads="1"/>
          </p:cNvPicPr>
          <p:nvPr>
            <p:ph idx="1"/>
          </p:nvPr>
        </p:nvPicPr>
        <p:blipFill>
          <a:blip r:embed="rId2" cstate="print"/>
          <a:srcRect/>
          <a:stretch>
            <a:fillRect/>
          </a:stretch>
        </p:blipFill>
        <p:spPr bwMode="auto">
          <a:xfrm>
            <a:off x="152400" y="1714488"/>
            <a:ext cx="4876800" cy="4429156"/>
          </a:xfrm>
          <a:prstGeom prst="rect">
            <a:avLst/>
          </a:prstGeom>
          <a:noFill/>
          <a:ln w="9525">
            <a:noFill/>
            <a:miter lim="800000"/>
            <a:headEnd/>
            <a:tailEnd/>
          </a:ln>
          <a:effectLst/>
        </p:spPr>
      </p:pic>
      <p:pic>
        <p:nvPicPr>
          <p:cNvPr id="186371" name="Picture 3"/>
          <p:cNvPicPr>
            <a:picLocks noChangeAspect="1" noChangeArrowheads="1"/>
          </p:cNvPicPr>
          <p:nvPr/>
        </p:nvPicPr>
        <p:blipFill>
          <a:blip r:embed="rId3" cstate="print"/>
          <a:srcRect/>
          <a:stretch>
            <a:fillRect/>
          </a:stretch>
        </p:blipFill>
        <p:spPr bwMode="auto">
          <a:xfrm>
            <a:off x="5429256" y="1785926"/>
            <a:ext cx="3398520" cy="4343400"/>
          </a:xfrm>
          <a:prstGeom prst="rect">
            <a:avLst/>
          </a:prstGeom>
          <a:noFill/>
          <a:ln w="9525">
            <a:noFill/>
            <a:miter lim="800000"/>
            <a:headEnd/>
            <a:tailEnd/>
          </a:ln>
          <a:effectLst/>
        </p:spPr>
      </p:pic>
      <p:sp>
        <p:nvSpPr>
          <p:cNvPr id="8" name="7 CuadroTexto"/>
          <p:cNvSpPr txBox="1"/>
          <p:nvPr/>
        </p:nvSpPr>
        <p:spPr>
          <a:xfrm>
            <a:off x="3786182" y="1953087"/>
            <a:ext cx="1143008" cy="738664"/>
          </a:xfrm>
          <a:prstGeom prst="rect">
            <a:avLst/>
          </a:prstGeom>
          <a:noFill/>
        </p:spPr>
        <p:txBody>
          <a:bodyPr wrap="square" rtlCol="0">
            <a:spAutoFit/>
          </a:bodyPr>
          <a:lstStyle/>
          <a:p>
            <a:r>
              <a:rPr lang="es-PE" sz="1400" b="1" dirty="0" smtClean="0"/>
              <a:t>VOR DME  COVERAGE DATABASE</a:t>
            </a:r>
            <a:endParaRPr lang="es-ES" sz="1400" b="1" dirty="0"/>
          </a:p>
        </p:txBody>
      </p:sp>
      <p:sp>
        <p:nvSpPr>
          <p:cNvPr id="9" name="8 Rectángulo"/>
          <p:cNvSpPr/>
          <p:nvPr/>
        </p:nvSpPr>
        <p:spPr>
          <a:xfrm>
            <a:off x="0" y="1214422"/>
            <a:ext cx="9144000" cy="369332"/>
          </a:xfrm>
          <a:prstGeom prst="rect">
            <a:avLst/>
          </a:prstGeom>
        </p:spPr>
        <p:txBody>
          <a:bodyPr wrap="square">
            <a:spAutoFit/>
          </a:bodyPr>
          <a:lstStyle/>
          <a:p>
            <a:pPr algn="ctr">
              <a:buNone/>
            </a:pPr>
            <a:r>
              <a:rPr lang="es-PE" b="1" dirty="0" smtClean="0"/>
              <a:t> IMPLEMENTATION OF RNAV 5</a:t>
            </a:r>
          </a:p>
        </p:txBody>
      </p:sp>
      <p:sp>
        <p:nvSpPr>
          <p:cNvPr id="10"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pic>
        <p:nvPicPr>
          <p:cNvPr id="187395" name="Picture 3"/>
          <p:cNvPicPr>
            <a:picLocks noGrp="1" noChangeAspect="1" noChangeArrowheads="1"/>
          </p:cNvPicPr>
          <p:nvPr>
            <p:ph idx="1"/>
          </p:nvPr>
        </p:nvPicPr>
        <p:blipFill>
          <a:blip r:embed="rId2" cstate="print"/>
          <a:srcRect/>
          <a:stretch>
            <a:fillRect/>
          </a:stretch>
        </p:blipFill>
        <p:spPr bwMode="auto">
          <a:xfrm>
            <a:off x="381001" y="1447800"/>
            <a:ext cx="8382000" cy="5029200"/>
          </a:xfrm>
          <a:prstGeom prst="rect">
            <a:avLst/>
          </a:prstGeom>
          <a:noFill/>
          <a:ln w="9525">
            <a:noFill/>
            <a:miter lim="800000"/>
            <a:headEnd/>
            <a:tailEnd/>
          </a:ln>
          <a:effectLst/>
        </p:spPr>
      </p:pic>
      <p:sp>
        <p:nvSpPr>
          <p:cNvPr id="6" name="5 CuadroTexto"/>
          <p:cNvSpPr txBox="1"/>
          <p:nvPr/>
        </p:nvSpPr>
        <p:spPr>
          <a:xfrm>
            <a:off x="0" y="1142984"/>
            <a:ext cx="9054653" cy="369332"/>
          </a:xfrm>
          <a:prstGeom prst="rect">
            <a:avLst/>
          </a:prstGeom>
          <a:noFill/>
        </p:spPr>
        <p:txBody>
          <a:bodyPr wrap="square" rtlCol="0">
            <a:spAutoFit/>
          </a:bodyPr>
          <a:lstStyle/>
          <a:p>
            <a:pPr algn="ctr"/>
            <a:r>
              <a:rPr lang="es-PE" b="1" dirty="0" smtClean="0"/>
              <a:t>RNAV 5 IMPLEMENTATION - DME DME COVERAGE</a:t>
            </a:r>
            <a:endParaRPr lang="es-ES" b="1" dirty="0"/>
          </a:p>
        </p:txBody>
      </p:sp>
      <p:sp>
        <p:nvSpPr>
          <p:cNvPr id="7"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251520" y="1340768"/>
            <a:ext cx="8640960" cy="4950296"/>
          </a:xfrm>
        </p:spPr>
        <p:txBody>
          <a:bodyPr>
            <a:normAutofit fontScale="25000" lnSpcReduction="20000"/>
          </a:bodyPr>
          <a:lstStyle/>
          <a:p>
            <a:pPr>
              <a:buNone/>
            </a:pPr>
            <a:r>
              <a:rPr lang="es-PE" sz="2800" b="1" dirty="0" smtClean="0">
                <a:effectLst>
                  <a:outerShdw blurRad="38100" dist="38100" dir="2700000" algn="tl">
                    <a:srgbClr val="000000">
                      <a:alpha val="43137"/>
                    </a:srgbClr>
                  </a:outerShdw>
                </a:effectLst>
              </a:rPr>
              <a:t>	</a:t>
            </a:r>
            <a:r>
              <a:rPr lang="es-PE" sz="6400" b="1" dirty="0" smtClean="0"/>
              <a:t>SAFETY ASSESSMENT</a:t>
            </a:r>
            <a:endParaRPr lang="es-PE" sz="6400" b="1" dirty="0" smtClean="0">
              <a:effectLst>
                <a:outerShdw blurRad="38100" dist="38100" dir="2700000" algn="tl">
                  <a:srgbClr val="000000">
                    <a:alpha val="43137"/>
                  </a:srgbClr>
                </a:outerShdw>
              </a:effectLst>
            </a:endParaRPr>
          </a:p>
          <a:p>
            <a:pPr>
              <a:buNone/>
            </a:pPr>
            <a:r>
              <a:rPr lang="es-PE" sz="6400" b="1" dirty="0" smtClean="0">
                <a:effectLst>
                  <a:outerShdw blurRad="38100" dist="38100" dir="2700000" algn="tl">
                    <a:srgbClr val="000000">
                      <a:alpha val="43137"/>
                    </a:srgbClr>
                  </a:outerShdw>
                </a:effectLst>
              </a:rPr>
              <a:t>	</a:t>
            </a:r>
            <a:r>
              <a:rPr lang="es-ES" sz="6400" dirty="0" smtClean="0"/>
              <a:t>ASSESS SAFETY USING A QUALITATIVE METHODOLOGY THROUGH THE APPLICATION OF SMS</a:t>
            </a:r>
          </a:p>
          <a:p>
            <a:pPr>
              <a:buNone/>
            </a:pPr>
            <a:endParaRPr lang="es-ES" sz="6400" dirty="0" smtClean="0"/>
          </a:p>
          <a:p>
            <a:pPr>
              <a:buNone/>
            </a:pPr>
            <a:r>
              <a:rPr lang="es-ES" sz="6400" b="1" dirty="0" smtClean="0"/>
              <a:t>	ESTABLISH A COLLABORATIVE DECISION-MAKING PROCESS (CDM) </a:t>
            </a:r>
            <a:endParaRPr lang="es-ES" sz="6400" dirty="0" smtClean="0"/>
          </a:p>
          <a:p>
            <a:pPr algn="just">
              <a:buNone/>
            </a:pPr>
            <a:r>
              <a:rPr lang="es-ES" sz="6400" dirty="0" smtClean="0"/>
              <a:t>	COORDINATE PLANNING AND IMPLEMENTATION REQUIREMENTS WITH AIR NAVIGATION SERVICE PROVIDERS, REGULATORS, USERS, AIRCRAFT OPERATORS, AND MILITARY AUTHORITIES, DEFINING AN IMPLEMENTATION DATE</a:t>
            </a:r>
          </a:p>
          <a:p>
            <a:pPr algn="just">
              <a:buNone/>
            </a:pPr>
            <a:endParaRPr lang="es-PE" sz="6400" dirty="0" smtClean="0"/>
          </a:p>
          <a:p>
            <a:pPr>
              <a:buNone/>
            </a:pPr>
            <a:r>
              <a:rPr lang="es-ES" sz="6600" b="1" dirty="0" smtClean="0">
                <a:effectLst>
                  <a:outerShdw blurRad="38100" dist="38100" dir="2700000" algn="tl">
                    <a:srgbClr val="000000">
                      <a:alpha val="43137"/>
                    </a:srgbClr>
                  </a:outerShdw>
                </a:effectLst>
              </a:rPr>
              <a:t>	</a:t>
            </a:r>
            <a:r>
              <a:rPr lang="es-ES" sz="6400" b="1" dirty="0" smtClean="0"/>
              <a:t>ATC AUTOMATED SYSTEMS</a:t>
            </a:r>
          </a:p>
          <a:p>
            <a:pPr>
              <a:buNone/>
            </a:pPr>
            <a:r>
              <a:rPr lang="es-ES" sz="6600" b="1" dirty="0" smtClean="0">
                <a:effectLst>
                  <a:outerShdw blurRad="38100" dist="38100" dir="2700000" algn="tl">
                    <a:srgbClr val="000000">
                      <a:alpha val="43137"/>
                    </a:srgbClr>
                  </a:outerShdw>
                </a:effectLst>
              </a:rPr>
              <a:t>	</a:t>
            </a:r>
            <a:r>
              <a:rPr lang="es-PE" sz="6400" dirty="0" smtClean="0"/>
              <a:t>IMPLEMENT THE REQUIRED CHANGES IN ATC AUTOMATED SYSTEMS</a:t>
            </a:r>
            <a:r>
              <a:rPr lang="es-ES" sz="6400" dirty="0" smtClean="0"/>
              <a:t> </a:t>
            </a:r>
          </a:p>
          <a:p>
            <a:pPr>
              <a:buNone/>
            </a:pPr>
            <a:endParaRPr lang="es-ES" sz="6400" dirty="0" smtClean="0"/>
          </a:p>
          <a:p>
            <a:pPr>
              <a:buNone/>
            </a:pPr>
            <a:r>
              <a:rPr lang="es-PE" sz="6400" b="1" dirty="0" smtClean="0"/>
              <a:t>	</a:t>
            </a:r>
            <a:r>
              <a:rPr lang="es-ES" sz="6400" b="1" dirty="0" smtClean="0"/>
              <a:t>APPROVAL OF AIRCRAFT AND OPERATORS</a:t>
            </a:r>
            <a:endParaRPr lang="es-ES" sz="6400" dirty="0" smtClean="0"/>
          </a:p>
          <a:p>
            <a:pPr algn="just">
              <a:buNone/>
            </a:pPr>
            <a:r>
              <a:rPr lang="es-ES" sz="6400" dirty="0" smtClean="0"/>
              <a:t>	ANALYSE </a:t>
            </a:r>
            <a:r>
              <a:rPr lang="es-ES" sz="6400" dirty="0"/>
              <a:t>APPROVAL </a:t>
            </a:r>
            <a:r>
              <a:rPr lang="es-ES" sz="6400" dirty="0" smtClean="0"/>
              <a:t>REQUIREMENTS FOR AIRCRAFT AND OPERATORS (PILOTS, DISPATCHERS, AND MAINTENANCE PERSONNEL) IN ACCORDANCE WITH THE PBN MANUAL, AND DEVELOP THE DOCUMENTATION REQUIRED</a:t>
            </a:r>
          </a:p>
          <a:p>
            <a:pPr algn="just">
              <a:buNone/>
            </a:pPr>
            <a:endParaRPr lang="es-ES" sz="6400" dirty="0" smtClean="0"/>
          </a:p>
          <a:p>
            <a:pPr algn="just">
              <a:buNone/>
            </a:pPr>
            <a:r>
              <a:rPr lang="es-ES" sz="6400" dirty="0" smtClean="0"/>
              <a:t>	PUBLISH NATIONAL REGULATIONS FOR THE IMPLEMENTATION OF THE RNAV-5 NAVIGATION SPECIFICATION</a:t>
            </a:r>
          </a:p>
          <a:p>
            <a:pPr algn="just">
              <a:buNone/>
            </a:pPr>
            <a:endParaRPr lang="es-ES" sz="6400" dirty="0" smtClean="0"/>
          </a:p>
          <a:p>
            <a:pPr>
              <a:buNone/>
            </a:pPr>
            <a:r>
              <a:rPr lang="es-ES" sz="6400" dirty="0" smtClean="0"/>
              <a:t>	APPROVAL OF AIRCRAFT AND OPERATORS (PROCESS) </a:t>
            </a:r>
            <a:endParaRPr lang="es-PE" sz="6400" dirty="0" smtClean="0"/>
          </a:p>
          <a:p>
            <a:pPr>
              <a:buNone/>
            </a:pPr>
            <a:r>
              <a:rPr lang="es-PE" sz="6400" dirty="0" smtClean="0"/>
              <a:t>          </a:t>
            </a:r>
            <a:endParaRPr lang="es-ES" sz="6400" dirty="0" smtClean="0"/>
          </a:p>
          <a:p>
            <a:pPr>
              <a:buNone/>
            </a:pPr>
            <a:endParaRPr lang="es-ES" sz="2800" b="1"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381000" y="1600200"/>
            <a:ext cx="8229600" cy="4525963"/>
          </a:xfrm>
        </p:spPr>
        <p:txBody>
          <a:bodyPr>
            <a:normAutofit fontScale="92500" lnSpcReduction="10000"/>
          </a:bodyPr>
          <a:lstStyle/>
          <a:p>
            <a:pPr algn="just">
              <a:buNone/>
            </a:pPr>
            <a:endParaRPr lang="es-ES" dirty="0" smtClean="0"/>
          </a:p>
          <a:p>
            <a:pPr algn="just">
              <a:buNone/>
            </a:pPr>
            <a:r>
              <a:rPr lang="es-ES" sz="1800" dirty="0" smtClean="0"/>
              <a:t>	ANALYSE THE </a:t>
            </a:r>
            <a:r>
              <a:rPr lang="es-ES" sz="1800" dirty="0"/>
              <a:t>APPROVAL REQUIREMENTS </a:t>
            </a:r>
            <a:r>
              <a:rPr lang="es-ES" sz="1800" dirty="0" smtClean="0"/>
              <a:t>FOR AIRCRAFT AND OPERATORS (PILOTS, DISPATCHERS, AND MAINTENANCE PERSONNEL) IN ACCORDANCE WITH THE PBN MANUAL, AND DEVELOP THE DOCUMENTATION REQUIRED</a:t>
            </a:r>
          </a:p>
          <a:p>
            <a:pPr algn="just">
              <a:buNone/>
            </a:pPr>
            <a:endParaRPr lang="es-ES" sz="1800" dirty="0" smtClean="0"/>
          </a:p>
          <a:p>
            <a:pPr algn="just">
              <a:buNone/>
            </a:pPr>
            <a:r>
              <a:rPr lang="es-ES" sz="1800" dirty="0" smtClean="0"/>
              <a:t>	PUBLISH NATIONAL REGULATIONS FOR THE IMPLEMENTATION OF THE RNAV-5 NAVIGATION SPECIFICATION</a:t>
            </a:r>
          </a:p>
          <a:p>
            <a:pPr algn="just">
              <a:buNone/>
            </a:pPr>
            <a:endParaRPr lang="es-PE" sz="1800" dirty="0" smtClean="0"/>
          </a:p>
          <a:p>
            <a:pPr algn="just">
              <a:buNone/>
            </a:pPr>
            <a:r>
              <a:rPr lang="es-PE" sz="1800" dirty="0" smtClean="0"/>
              <a:t>	</a:t>
            </a:r>
            <a:r>
              <a:rPr lang="es-ES" sz="1800" dirty="0" smtClean="0"/>
              <a:t>APPROVAL OF AIRCRAFT AND OPERATORS (ONGOING ACTIVITY)</a:t>
            </a:r>
          </a:p>
          <a:p>
            <a:pPr algn="just">
              <a:buNone/>
            </a:pPr>
            <a:endParaRPr lang="es-ES" sz="1800" dirty="0" smtClean="0"/>
          </a:p>
          <a:p>
            <a:pPr algn="just">
              <a:buNone/>
            </a:pPr>
            <a:r>
              <a:rPr lang="es-ES" sz="1800" b="1" dirty="0" smtClean="0">
                <a:effectLst>
                  <a:outerShdw blurRad="38100" dist="38100" dir="2700000" algn="tl">
                    <a:srgbClr val="000000">
                      <a:alpha val="43137"/>
                    </a:srgbClr>
                  </a:outerShdw>
                </a:effectLst>
              </a:rPr>
              <a:t>	</a:t>
            </a:r>
            <a:r>
              <a:rPr lang="es-ES" sz="1800" dirty="0" smtClean="0"/>
              <a:t>ESTABLISH AND KEEP UP-TO-DATE A REGISTRY OF APPROVED AIRCRAFT AND OPERATORS (ONGOING ACTIVITY)</a:t>
            </a:r>
          </a:p>
          <a:p>
            <a:pPr algn="just">
              <a:buNone/>
            </a:pPr>
            <a:endParaRPr lang="es-ES" sz="1800" dirty="0" smtClean="0"/>
          </a:p>
          <a:p>
            <a:pPr algn="just">
              <a:buNone/>
            </a:pPr>
            <a:r>
              <a:rPr lang="es-ES" sz="1800" dirty="0" smtClean="0"/>
              <a:t>	VERIFY THE OPERATION UNDER THE CONTINUOUS AIRCRAFT AND PROCEDURE MONITORING PROGRAMME (ONGOING ACTIVITY)</a:t>
            </a:r>
            <a:endParaRPr lang="es-ES" sz="1800" dirty="0"/>
          </a:p>
        </p:txBody>
      </p:sp>
      <p:sp>
        <p:nvSpPr>
          <p:cNvPr id="7" name="6 Rectángulo"/>
          <p:cNvSpPr/>
          <p:nvPr/>
        </p:nvSpPr>
        <p:spPr>
          <a:xfrm>
            <a:off x="762001" y="1447800"/>
            <a:ext cx="5791760" cy="400110"/>
          </a:xfrm>
          <a:prstGeom prst="rect">
            <a:avLst/>
          </a:prstGeom>
        </p:spPr>
        <p:txBody>
          <a:bodyPr wrap="square">
            <a:spAutoFit/>
          </a:bodyPr>
          <a:lstStyle/>
          <a:p>
            <a:r>
              <a:rPr lang="es-ES" sz="2000" dirty="0" smtClean="0">
                <a:effectLst>
                  <a:outerShdw blurRad="38100" dist="38100" dir="2700000" algn="tl">
                    <a:srgbClr val="000000">
                      <a:alpha val="43137"/>
                    </a:srgbClr>
                  </a:outerShdw>
                </a:effectLst>
              </a:rPr>
              <a:t>APPROVAL OF AIRCRAFT AND OPERATORS</a:t>
            </a:r>
            <a:endParaRPr lang="es-ES" sz="2000" dirty="0">
              <a:effectLst>
                <a:outerShdw blurRad="38100" dist="38100" dir="2700000" algn="tl">
                  <a:srgbClr val="000000">
                    <a:alpha val="43137"/>
                  </a:srgbClr>
                </a:outerShdw>
              </a:effectLst>
            </a:endParaRPr>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251520" y="1295400"/>
            <a:ext cx="8352928" cy="5085928"/>
          </a:xfrm>
        </p:spPr>
        <p:txBody>
          <a:bodyPr>
            <a:normAutofit fontScale="92500" lnSpcReduction="10000"/>
          </a:bodyPr>
          <a:lstStyle/>
          <a:p>
            <a:pPr>
              <a:buNone/>
            </a:pPr>
            <a:r>
              <a:rPr lang="es-ES_tradnl" sz="2200" b="1" dirty="0" smtClean="0"/>
              <a:t>STANDARDS AND PROCEDURES</a:t>
            </a:r>
            <a:endParaRPr lang="es-PE" sz="2200" b="1" dirty="0" smtClean="0"/>
          </a:p>
          <a:p>
            <a:pPr>
              <a:buNone/>
            </a:pPr>
            <a:r>
              <a:rPr lang="es-ES" sz="2000" dirty="0" smtClean="0"/>
              <a:t>	</a:t>
            </a:r>
            <a:r>
              <a:rPr lang="es-ES" sz="1400" dirty="0" smtClean="0"/>
              <a:t>ASSESS AND PUBLISH REGULATIONS ON THE USE OF GNSS</a:t>
            </a:r>
          </a:p>
          <a:p>
            <a:pPr>
              <a:buNone/>
            </a:pPr>
            <a:endParaRPr lang="es-ES" sz="1400" dirty="0" smtClean="0"/>
          </a:p>
          <a:p>
            <a:pPr>
              <a:buNone/>
            </a:pPr>
            <a:r>
              <a:rPr lang="es-ES" sz="1400" dirty="0" smtClean="0"/>
              <a:t>	FINALISE IMPLEMENTATION OF WGS-84</a:t>
            </a:r>
          </a:p>
          <a:p>
            <a:pPr>
              <a:buNone/>
            </a:pPr>
            <a:endParaRPr lang="es-ES" sz="1400" dirty="0" smtClean="0"/>
          </a:p>
          <a:p>
            <a:pPr algn="just">
              <a:buNone/>
            </a:pPr>
            <a:r>
              <a:rPr lang="es-ES" sz="1400" dirty="0" smtClean="0"/>
              <a:t>	DEVELOP AN AIC MODEL FOR REPORTING PBN IMPLEMENTATION PLANS</a:t>
            </a:r>
          </a:p>
          <a:p>
            <a:pPr algn="just">
              <a:buNone/>
            </a:pPr>
            <a:endParaRPr lang="es-ES" sz="1400" dirty="0" smtClean="0"/>
          </a:p>
          <a:p>
            <a:pPr algn="just">
              <a:buNone/>
            </a:pPr>
            <a:r>
              <a:rPr lang="es-PE" sz="1400" dirty="0" smtClean="0">
                <a:effectLst>
                  <a:outerShdw blurRad="38100" dist="38100" dir="2700000" algn="tl">
                    <a:srgbClr val="000000">
                      <a:alpha val="43137"/>
                    </a:srgbClr>
                  </a:outerShdw>
                </a:effectLst>
              </a:rPr>
              <a:t>	</a:t>
            </a:r>
            <a:r>
              <a:rPr lang="es-ES" sz="1400" dirty="0" smtClean="0"/>
              <a:t>PUBLISH AIC REPORTING ON PBN IMPLEMENTATION PLANNING</a:t>
            </a:r>
          </a:p>
          <a:p>
            <a:pPr algn="just">
              <a:buNone/>
            </a:pPr>
            <a:endParaRPr lang="es-PE" sz="1400" dirty="0" smtClean="0">
              <a:effectLst>
                <a:outerShdw blurRad="38100" dist="38100" dir="2700000" algn="tl">
                  <a:srgbClr val="000000">
                    <a:alpha val="43137"/>
                  </a:srgbClr>
                </a:outerShdw>
              </a:effectLst>
            </a:endParaRPr>
          </a:p>
          <a:p>
            <a:pPr algn="just">
              <a:buNone/>
            </a:pPr>
            <a:r>
              <a:rPr lang="es-PE" sz="1400" dirty="0" smtClean="0">
                <a:effectLst>
                  <a:outerShdw blurRad="38100" dist="38100" dir="2700000" algn="tl">
                    <a:srgbClr val="000000">
                      <a:alpha val="43137"/>
                    </a:srgbClr>
                  </a:outerShdw>
                </a:effectLst>
              </a:rPr>
              <a:t>	</a:t>
            </a:r>
            <a:r>
              <a:rPr lang="es-ES" sz="1400" dirty="0" smtClean="0"/>
              <a:t>DEVELOP AN AIP SUPPLEMENT MODEL CONTAINING APPLICABLE STANDARDS AND PROCEDURES, INCLUDING THE CORRESPONDING IN-FLIGHT CONTINGENCIES</a:t>
            </a:r>
          </a:p>
          <a:p>
            <a:pPr algn="just">
              <a:buNone/>
            </a:pPr>
            <a:r>
              <a:rPr lang="es-PE" sz="1400" dirty="0" smtClean="0">
                <a:effectLst>
                  <a:outerShdw blurRad="38100" dist="38100" dir="2700000" algn="tl">
                    <a:srgbClr val="000000">
                      <a:alpha val="43137"/>
                    </a:srgbClr>
                  </a:outerShdw>
                </a:effectLst>
              </a:rPr>
              <a:t>	</a:t>
            </a:r>
          </a:p>
          <a:p>
            <a:pPr algn="just">
              <a:buNone/>
            </a:pPr>
            <a:r>
              <a:rPr lang="es-PE" sz="1400" dirty="0" smtClean="0">
                <a:effectLst>
                  <a:outerShdw blurRad="38100" dist="38100" dir="2700000" algn="tl">
                    <a:srgbClr val="000000">
                      <a:alpha val="43137"/>
                    </a:srgbClr>
                  </a:outerShdw>
                </a:effectLst>
              </a:rPr>
              <a:t>	</a:t>
            </a:r>
            <a:r>
              <a:rPr lang="es-ES" sz="1400" dirty="0" smtClean="0"/>
              <a:t>DEVELOP A MODEL OF AMENDMENT TO THE AIP/SUPPLEMENT THAT CONTAINS THE PART CORRESPONDING TO ENR 3.3, INCLUDING INFORMATION ON RNAV-5 AND ON LIMITATIONS OF APPLICABLE SENSORS AND CRITICAL RADIO AIDS IN EACH ROUTE SEGMENT</a:t>
            </a:r>
            <a:r>
              <a:rPr lang="es-ES" sz="1600" dirty="0" smtClean="0"/>
              <a:t>.</a:t>
            </a:r>
          </a:p>
          <a:p>
            <a:pPr algn="just">
              <a:buNone/>
            </a:pPr>
            <a:endParaRPr lang="es-ES" sz="1600" dirty="0" smtClean="0"/>
          </a:p>
          <a:p>
            <a:pPr algn="just">
              <a:buNone/>
            </a:pPr>
            <a:r>
              <a:rPr lang="es-ES" sz="1600" dirty="0" smtClean="0"/>
              <a:t>	</a:t>
            </a:r>
            <a:r>
              <a:rPr lang="es-ES" sz="1400" dirty="0" smtClean="0"/>
              <a:t>REVIEW THE PROCEDURAL HANDBOOK OF THE ATS UNITS INVOLVED</a:t>
            </a:r>
          </a:p>
          <a:p>
            <a:pPr algn="just">
              <a:buNone/>
            </a:pPr>
            <a:endParaRPr lang="es-PE" sz="1400" dirty="0" smtClean="0">
              <a:effectLst>
                <a:outerShdw blurRad="38100" dist="38100" dir="2700000" algn="tl">
                  <a:srgbClr val="000000">
                    <a:alpha val="43137"/>
                  </a:srgbClr>
                </a:outerShdw>
              </a:effectLst>
            </a:endParaRPr>
          </a:p>
          <a:p>
            <a:pPr algn="just">
              <a:buNone/>
            </a:pPr>
            <a:r>
              <a:rPr lang="es-PE" sz="1400" dirty="0" smtClean="0">
                <a:effectLst>
                  <a:outerShdw blurRad="38100" dist="38100" dir="2700000" algn="tl">
                    <a:srgbClr val="000000">
                      <a:alpha val="43137"/>
                    </a:srgbClr>
                  </a:outerShdw>
                </a:effectLst>
              </a:rPr>
              <a:t>	</a:t>
            </a:r>
            <a:r>
              <a:rPr lang="es-ES" sz="1400" dirty="0" smtClean="0"/>
              <a:t>UPDATE LETTERS OF AGREEMENT BETWEEN ATS UNITS</a:t>
            </a:r>
          </a:p>
          <a:p>
            <a:pPr algn="just">
              <a:buNone/>
            </a:pPr>
            <a:endParaRPr lang="es-ES" sz="1400" dirty="0" smtClean="0"/>
          </a:p>
          <a:p>
            <a:pPr>
              <a:buNone/>
            </a:pPr>
            <a:r>
              <a:rPr lang="es-ES" sz="1400" dirty="0" smtClean="0"/>
              <a:t>          DEVELOP AMENDMENT TO DOC 7030</a:t>
            </a:r>
            <a:endParaRPr lang="es-ES" sz="1600"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graphicFrame>
        <p:nvGraphicFramePr>
          <p:cNvPr id="10" name="9 Tabla"/>
          <p:cNvGraphicFramePr>
            <a:graphicFrameLocks noGrp="1"/>
          </p:cNvGraphicFramePr>
          <p:nvPr/>
        </p:nvGraphicFramePr>
        <p:xfrm>
          <a:off x="1066800" y="1643041"/>
          <a:ext cx="6705599" cy="4681559"/>
        </p:xfrm>
        <a:graphic>
          <a:graphicData uri="http://schemas.openxmlformats.org/drawingml/2006/table">
            <a:tbl>
              <a:tblPr/>
              <a:tblGrid>
                <a:gridCol w="536662"/>
                <a:gridCol w="998193"/>
                <a:gridCol w="3971303"/>
                <a:gridCol w="1199441"/>
              </a:tblGrid>
              <a:tr h="169163">
                <a:tc gridSpan="4">
                  <a:txBody>
                    <a:bodyPr/>
                    <a:lstStyle/>
                    <a:p>
                      <a:pPr algn="ctr" fontAlgn="b"/>
                      <a:r>
                        <a:rPr lang="es-ES" sz="800" b="1" i="1" u="none" strike="noStrike" dirty="0">
                          <a:solidFill>
                            <a:srgbClr val="000000"/>
                          </a:solidFill>
                          <a:latin typeface="Times New Roman"/>
                        </a:rPr>
                        <a:t>RUTAS RNAV Región SAM</a:t>
                      </a:r>
                    </a:p>
                  </a:txBody>
                  <a:tcPr marL="4461" marR="4461" marT="4461" marB="0" anchor="b">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s-ES"/>
                    </a:p>
                  </a:txBody>
                  <a:tcPr/>
                </a:tc>
                <a:tc hMerge="1">
                  <a:txBody>
                    <a:bodyPr/>
                    <a:lstStyle/>
                    <a:p>
                      <a:endParaRPr lang="es-ES"/>
                    </a:p>
                  </a:txBody>
                  <a:tcPr/>
                </a:tc>
                <a:tc hMerge="1">
                  <a:txBody>
                    <a:bodyPr/>
                    <a:lstStyle/>
                    <a:p>
                      <a:endParaRPr lang="es-ES"/>
                    </a:p>
                  </a:txBody>
                  <a:tcPr/>
                </a:tc>
              </a:tr>
              <a:tr h="93493">
                <a:tc>
                  <a:txBody>
                    <a:bodyPr/>
                    <a:lstStyle/>
                    <a:p>
                      <a:pPr algn="l" fontAlgn="b"/>
                      <a:endParaRPr lang="es-ES" sz="500" b="0" i="0" u="none" strike="noStrike">
                        <a:solidFill>
                          <a:srgbClr val="000000"/>
                        </a:solidFill>
                        <a:latin typeface="Times New Roman"/>
                      </a:endParaRPr>
                    </a:p>
                  </a:txBody>
                  <a:tcPr marL="4461" marR="4461" marT="446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0"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1"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1"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r>
              <a:tr h="234742">
                <a:tc>
                  <a:txBody>
                    <a:bodyPr/>
                    <a:lstStyle/>
                    <a:p>
                      <a:pPr algn="ctr" fontAlgn="ctr"/>
                      <a:r>
                        <a:rPr lang="es-ES" sz="400" b="1" i="0" u="none" strike="noStrike">
                          <a:solidFill>
                            <a:srgbClr val="000000"/>
                          </a:solidFill>
                          <a:latin typeface="Times New Roman"/>
                        </a:rPr>
                        <a:t>RUTA/ ROUTE</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500" b="1" i="0" u="none" strike="noStrike">
                          <a:solidFill>
                            <a:srgbClr val="000000"/>
                          </a:solidFill>
                          <a:latin typeface="Times New Roman"/>
                        </a:rPr>
                        <a:t>WP</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t-BR" sz="400" b="1" i="0" u="none" strike="noStrike">
                          <a:solidFill>
                            <a:srgbClr val="000000"/>
                          </a:solidFill>
                          <a:latin typeface="Times New Roman"/>
                        </a:rPr>
                        <a:t>RESULTADOS DE ANALISIS DE COBERTURA DME/DME -DME/DME Coverage Analysis Results</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500" b="1" i="0" u="none" strike="noStrike">
                          <a:solidFill>
                            <a:srgbClr val="000000"/>
                          </a:solidFill>
                          <a:latin typeface="Times New Roman"/>
                        </a:rPr>
                        <a:t>FIR</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91220">
                <a:tc>
                  <a:txBody>
                    <a:bodyPr/>
                    <a:lstStyle/>
                    <a:p>
                      <a:pPr algn="l" fontAlgn="b"/>
                      <a:r>
                        <a:rPr lang="es-ES" sz="500" b="1" i="0" u="none" strike="noStrike">
                          <a:solidFill>
                            <a:srgbClr val="000000"/>
                          </a:solidFill>
                          <a:latin typeface="Times New Roman"/>
                        </a:rPr>
                        <a:t>UL201</a:t>
                      </a:r>
                    </a:p>
                  </a:txBody>
                  <a:tcPr marL="4461" marR="4461" marT="4461"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0" i="0" u="none" strike="noStrike">
                          <a:solidFill>
                            <a:srgbClr val="000000"/>
                          </a:solidFill>
                          <a:latin typeface="Times New Roman"/>
                        </a:rPr>
                        <a:t> </a:t>
                      </a:r>
                    </a:p>
                  </a:txBody>
                  <a:tcPr marL="4461" marR="4461" marT="4461"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r>
              <a:tr h="171517">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MITU CO     VOR/DME (MTU )</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rowSpan="2">
                  <a:txBody>
                    <a:bodyPr/>
                    <a:lstStyle/>
                    <a:p>
                      <a:pPr algn="ctr" fontAlgn="ctr"/>
                      <a:r>
                        <a:rPr lang="es-ES" sz="500" b="1" i="0" u="none" strike="noStrike">
                          <a:solidFill>
                            <a:srgbClr val="000000"/>
                          </a:solidFill>
                          <a:latin typeface="Times New Roman"/>
                        </a:rPr>
                        <a:t> </a:t>
                      </a:r>
                    </a:p>
                  </a:txBody>
                  <a:tcPr marL="4461" marR="4461" marT="4461"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125106">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ABIDE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ABIDE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rowSpan="16">
                  <a:txBody>
                    <a:bodyPr/>
                    <a:lstStyle/>
                    <a:p>
                      <a:pPr algn="ctr" fontAlgn="ctr"/>
                      <a:r>
                        <a:rPr lang="es-ES" sz="500" b="1" i="0" u="none" strike="noStrike">
                          <a:solidFill>
                            <a:srgbClr val="000000"/>
                          </a:solidFill>
                          <a:latin typeface="Times New Roman"/>
                        </a:rPr>
                        <a:t>AMAZONICA</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071">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CLOTI</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rowSpan="2">
                  <a:txBody>
                    <a:bodyPr/>
                    <a:lstStyle/>
                    <a:p>
                      <a:pPr algn="ctr" fontAlgn="ctr"/>
                      <a:r>
                        <a:rPr lang="es-ES" sz="500" b="1" i="0" u="none" strike="noStrike" dirty="0">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13385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MINIB</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BUMBA</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vMerge="1">
                  <a:txBody>
                    <a:bodyPr/>
                    <a:lstStyle/>
                    <a:p>
                      <a:endParaRPr lang="es-ES"/>
                    </a:p>
                  </a:txBody>
                  <a:tcPr/>
                </a:tc>
              </a:tr>
              <a:tr h="117371">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EGLER</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PERSA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OBEBA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IRUMI</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BARGE</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RONEN</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ARPAR</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KUGMA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145285">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CANON</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CANON</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0000"/>
                    </a:solidFill>
                  </a:tcPr>
                </a:tc>
                <a:tc rowSpan="19">
                  <a:txBody>
                    <a:bodyPr/>
                    <a:lstStyle/>
                    <a:p>
                      <a:pPr algn="ctr" fontAlgn="ctr"/>
                      <a:r>
                        <a:rPr lang="es-ES" sz="500" b="1" i="0" u="none" strike="noStrike">
                          <a:solidFill>
                            <a:srgbClr val="000000"/>
                          </a:solidFill>
                          <a:latin typeface="Times New Roman"/>
                        </a:rPr>
                        <a:t>BRASILIA</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ILMOK</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EQUAL</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ANGOL</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2058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GRACE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MABMA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ABUSE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TESEK</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ISIRO</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ASTOB</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HASTE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TRAMO CON COBERTURA DME/DME /  SEGMENT WITH DME/DME COVERAGE</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201785">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0" i="0" u="none" strike="noStrike">
                          <a:solidFill>
                            <a:srgbClr val="000000"/>
                          </a:solidFill>
                          <a:latin typeface="Times New Roman"/>
                        </a:rPr>
                        <a:t> PIRASSUNUNGA  VOR/DME (PIR)</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1" i="0" u="none" strike="noStrike" dirty="0">
                          <a:solidFill>
                            <a:srgbClr val="000000"/>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00B050"/>
                    </a:solidFill>
                  </a:tcPr>
                </a:tc>
                <a:tc vMerge="1">
                  <a:txBody>
                    <a:bodyPr/>
                    <a:lstStyle/>
                    <a:p>
                      <a:endParaRPr lang="es-ES"/>
                    </a:p>
                  </a:txBody>
                  <a:tcPr/>
                </a:tc>
              </a:tr>
            </a:tbl>
          </a:graphicData>
        </a:graphic>
      </p:graphicFrame>
      <p:sp>
        <p:nvSpPr>
          <p:cNvPr id="6" name="5 CuadroTexto"/>
          <p:cNvSpPr txBox="1"/>
          <p:nvPr/>
        </p:nvSpPr>
        <p:spPr>
          <a:xfrm>
            <a:off x="1285852" y="1214422"/>
            <a:ext cx="8640104" cy="369332"/>
          </a:xfrm>
          <a:prstGeom prst="rect">
            <a:avLst/>
          </a:prstGeom>
          <a:noFill/>
        </p:spPr>
        <p:txBody>
          <a:bodyPr wrap="square" rtlCol="0">
            <a:spAutoFit/>
          </a:bodyPr>
          <a:lstStyle/>
          <a:p>
            <a:r>
              <a:rPr lang="es-PE" b="1" dirty="0" smtClean="0"/>
              <a:t>ANALYSIS OF DME-DME COVERAGE IN RNAV 5 ROUTES</a:t>
            </a:r>
            <a:endParaRPr lang="es-ES" b="1" dirty="0"/>
          </a:p>
        </p:txBody>
      </p:sp>
      <p:sp>
        <p:nvSpPr>
          <p:cNvPr id="7"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457200" y="1600200"/>
            <a:ext cx="8229600" cy="4781128"/>
          </a:xfrm>
        </p:spPr>
        <p:txBody>
          <a:bodyPr>
            <a:noAutofit/>
          </a:bodyPr>
          <a:lstStyle/>
          <a:p>
            <a:pPr>
              <a:buNone/>
            </a:pPr>
            <a:r>
              <a:rPr lang="es-ES" sz="1800" b="1" dirty="0" smtClean="0"/>
              <a:t>TRAINING</a:t>
            </a:r>
          </a:p>
          <a:p>
            <a:pPr>
              <a:buNone/>
            </a:pPr>
            <a:endParaRPr lang="es-ES" sz="1800" b="1" dirty="0" smtClean="0"/>
          </a:p>
          <a:p>
            <a:pPr marL="0" indent="0" algn="just">
              <a:buNone/>
            </a:pPr>
            <a:r>
              <a:rPr lang="es-ES" sz="1800" dirty="0" smtClean="0"/>
              <a:t>DEVELOP A TRAINING AND DOCUMENTATION PROGRAMME FOR OPERATORS (PILOTS, DISPATCHERS, AND MAINTENANCE PERSONNEL) </a:t>
            </a:r>
          </a:p>
          <a:p>
            <a:pPr marL="0" indent="0" algn="just">
              <a:buNone/>
            </a:pPr>
            <a:endParaRPr lang="es-PE" sz="1800" dirty="0" smtClean="0"/>
          </a:p>
          <a:p>
            <a:pPr marL="0" indent="0" algn="just">
              <a:buNone/>
            </a:pPr>
            <a:r>
              <a:rPr lang="es-ES" sz="1800" dirty="0" smtClean="0"/>
              <a:t>DEVELOP A TRAINING AND DOCUMENTATION PROGRAMME FOR AIR TRAFFIC CONTROLLERS AND AIS OPERATORS</a:t>
            </a:r>
          </a:p>
          <a:p>
            <a:pPr marL="0" indent="0" algn="just">
              <a:buNone/>
            </a:pPr>
            <a:endParaRPr lang="es-ES" sz="1800" dirty="0" smtClean="0"/>
          </a:p>
          <a:p>
            <a:pPr marL="0" indent="0" algn="just">
              <a:buNone/>
            </a:pPr>
            <a:r>
              <a:rPr lang="es-ES" sz="1800" dirty="0" smtClean="0"/>
              <a:t>DEVELOP A TRAINING PROGRAMME FOR REGULATORS (AVIATION SAFETY INSPECTORS)</a:t>
            </a:r>
          </a:p>
          <a:p>
            <a:pPr marL="0" indent="0" algn="just">
              <a:buNone/>
            </a:pPr>
            <a:r>
              <a:rPr lang="es-ES" sz="1800" dirty="0" smtClean="0"/>
              <a:t>	</a:t>
            </a:r>
          </a:p>
          <a:p>
            <a:pPr marL="0" indent="0" algn="just">
              <a:buNone/>
            </a:pPr>
            <a:r>
              <a:rPr lang="es-ES" sz="1800" dirty="0" smtClean="0"/>
              <a:t>CONDUCT TRAINING PROGRAMMES</a:t>
            </a:r>
          </a:p>
          <a:p>
            <a:pPr marL="0" indent="0" algn="just">
              <a:buNone/>
            </a:pPr>
            <a:endParaRPr lang="es-ES" sz="1800" dirty="0" smtClean="0"/>
          </a:p>
          <a:p>
            <a:pPr marL="0" indent="0" algn="just">
              <a:buNone/>
            </a:pPr>
            <a:r>
              <a:rPr lang="es-ES" sz="1800" dirty="0" smtClean="0"/>
              <a:t>CONDUCT SEMINARS FOR OPERATORS, INDICATING PLANS AND EXPECTED OPERATIONAL AND ECONOMIC BENEFITS</a:t>
            </a:r>
            <a:endParaRPr lang="es-ES" sz="1800"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p:txBody>
          <a:bodyPr>
            <a:normAutofit/>
          </a:bodyPr>
          <a:lstStyle/>
          <a:p>
            <a:pPr>
              <a:buNone/>
            </a:pPr>
            <a:r>
              <a:rPr lang="es-PE" sz="2000" b="1" dirty="0" smtClean="0"/>
              <a:t>IMPLEMENTATION DECISION</a:t>
            </a:r>
            <a:endParaRPr lang="es-PE" sz="2000" b="1" dirty="0" smtClean="0">
              <a:effectLst>
                <a:outerShdw blurRad="38100" dist="38100" dir="2700000" algn="tl">
                  <a:srgbClr val="000000">
                    <a:alpha val="43137"/>
                  </a:srgbClr>
                </a:outerShdw>
              </a:effectLst>
            </a:endParaRPr>
          </a:p>
          <a:p>
            <a:pPr>
              <a:buNone/>
            </a:pPr>
            <a:endParaRPr lang="es-ES" sz="2000" dirty="0" smtClean="0"/>
          </a:p>
          <a:p>
            <a:pPr>
              <a:buNone/>
            </a:pPr>
            <a:r>
              <a:rPr lang="es-ES" sz="2000" dirty="0" smtClean="0"/>
              <a:t>ASSESS AVAILABLE OPERATIONAL DOCUMENTATION (ATS, OPS/AIR)</a:t>
            </a:r>
          </a:p>
          <a:p>
            <a:pPr>
              <a:buNone/>
            </a:pPr>
            <a:endParaRPr lang="es-PE" sz="2000" b="1" dirty="0" smtClean="0">
              <a:effectLst>
                <a:outerShdw blurRad="38100" dist="38100" dir="2700000" algn="tl">
                  <a:srgbClr val="000000">
                    <a:alpha val="43137"/>
                  </a:srgbClr>
                </a:outerShdw>
              </a:effectLst>
            </a:endParaRPr>
          </a:p>
          <a:p>
            <a:pPr marL="0" indent="0">
              <a:buNone/>
            </a:pPr>
            <a:r>
              <a:rPr lang="es-ES" sz="2000" dirty="0" smtClean="0"/>
              <a:t>ASSESS THE PERCENTAGE OF RNAV-5 APPROVED OPERATIONS (NON-EXCLUSIONARY AIRSPACE)</a:t>
            </a:r>
          </a:p>
          <a:p>
            <a:pPr marL="0" indent="0">
              <a:buNone/>
            </a:pPr>
            <a:endParaRPr lang="es-ES" sz="2000" dirty="0" smtClean="0"/>
          </a:p>
          <a:p>
            <a:pPr>
              <a:buNone/>
            </a:pPr>
            <a:r>
              <a:rPr lang="es-ES" sz="2000" dirty="0" smtClean="0"/>
              <a:t>REVIEW SAFETY ASSESSMENT RESULTS</a:t>
            </a:r>
          </a:p>
          <a:p>
            <a:pPr>
              <a:buNone/>
            </a:pPr>
            <a:endParaRPr lang="es-ES" sz="2000" dirty="0" smtClean="0"/>
          </a:p>
          <a:p>
            <a:pPr>
              <a:buNone/>
            </a:pPr>
            <a:r>
              <a:rPr lang="es-ES" sz="2000" dirty="0" smtClean="0"/>
              <a:t>PUBLISH TRIGGER NOTAM</a:t>
            </a:r>
            <a:endParaRPr lang="es-ES" sz="2000" b="1"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 </a:t>
            </a:r>
            <a:endParaRPr lang="es-ES" sz="2800" dirty="0"/>
          </a:p>
        </p:txBody>
      </p:sp>
      <p:sp>
        <p:nvSpPr>
          <p:cNvPr id="4" name="3 Marcador de contenido"/>
          <p:cNvSpPr>
            <a:spLocks noGrp="1"/>
          </p:cNvSpPr>
          <p:nvPr>
            <p:ph idx="1"/>
          </p:nvPr>
        </p:nvSpPr>
        <p:spPr>
          <a:xfrm>
            <a:off x="457200" y="1285860"/>
            <a:ext cx="8147248" cy="4840303"/>
          </a:xfrm>
        </p:spPr>
        <p:txBody>
          <a:bodyPr>
            <a:normAutofit/>
          </a:bodyPr>
          <a:lstStyle/>
          <a:p>
            <a:pPr>
              <a:buNone/>
            </a:pPr>
            <a:r>
              <a:rPr lang="es-ES" b="1" dirty="0" smtClean="0"/>
              <a:t>	</a:t>
            </a:r>
            <a:r>
              <a:rPr lang="es-ES" sz="2400" b="1" dirty="0" smtClean="0"/>
              <a:t>PERFORMANCE MONITORING SYSTEM </a:t>
            </a:r>
          </a:p>
          <a:p>
            <a:pPr>
              <a:buNone/>
            </a:pPr>
            <a:r>
              <a:rPr lang="es-ES" dirty="0" smtClean="0"/>
              <a:t>	</a:t>
            </a:r>
            <a:r>
              <a:rPr lang="es-ES" sz="1800" dirty="0" smtClean="0"/>
              <a:t>DEVELOP A POST-IMPLEMENTATION MONITORING PROGRAMME FOR EN-ROUTE OPERATIONS</a:t>
            </a:r>
          </a:p>
          <a:p>
            <a:pPr>
              <a:buNone/>
            </a:pPr>
            <a:endParaRPr lang="es-PE" sz="1800" dirty="0" smtClean="0"/>
          </a:p>
          <a:p>
            <a:pPr>
              <a:buNone/>
            </a:pPr>
            <a:r>
              <a:rPr lang="es-PE" sz="1800" dirty="0" smtClean="0"/>
              <a:t>	</a:t>
            </a:r>
            <a:r>
              <a:rPr lang="es-ES" sz="1800" dirty="0" smtClean="0"/>
              <a:t>IMPLEMENT A </a:t>
            </a:r>
            <a:r>
              <a:rPr lang="es-ES" sz="1800" dirty="0"/>
              <a:t>POST-IMPLEMENTATION </a:t>
            </a:r>
            <a:r>
              <a:rPr lang="es-ES" sz="1800" dirty="0" smtClean="0"/>
              <a:t>MONITORING PROGRAMME FOR EN-ROUTE OPERATIONS</a:t>
            </a:r>
          </a:p>
          <a:p>
            <a:pPr>
              <a:buNone/>
            </a:pPr>
            <a:endParaRPr lang="es-PE" sz="1800" dirty="0" smtClean="0"/>
          </a:p>
          <a:p>
            <a:pPr>
              <a:buNone/>
            </a:pPr>
            <a:r>
              <a:rPr lang="es-PE" sz="1800" dirty="0" smtClean="0"/>
              <a:t>	</a:t>
            </a:r>
            <a:r>
              <a:rPr lang="es-ES" sz="1800" dirty="0" smtClean="0"/>
              <a:t>ASSESS THE PERCENTAGE OF RNAV-5 APPROVED OPERATIONS (NON-EXCLUSIONARY AIRSPACE)</a:t>
            </a:r>
          </a:p>
          <a:p>
            <a:pPr>
              <a:buNone/>
            </a:pPr>
            <a:endParaRPr lang="es-ES" sz="2000" b="1" dirty="0" smtClean="0"/>
          </a:p>
          <a:p>
            <a:pPr>
              <a:buNone/>
            </a:pPr>
            <a:r>
              <a:rPr lang="es-ES" sz="2000" b="1" dirty="0" smtClean="0"/>
              <a:t>	</a:t>
            </a:r>
            <a:r>
              <a:rPr lang="es-ES" sz="2400" b="1" dirty="0" smtClean="0"/>
              <a:t>PRE-OPERATIONAL IMPLEMENTATION DATE </a:t>
            </a:r>
            <a:endParaRPr lang="es-ES" sz="2400" dirty="0" smtClean="0"/>
          </a:p>
          <a:p>
            <a:pPr>
              <a:buNone/>
            </a:pPr>
            <a:r>
              <a:rPr lang="es-ES" sz="2000" dirty="0" smtClean="0"/>
              <a:t>	</a:t>
            </a:r>
            <a:r>
              <a:rPr lang="es-ES" sz="2000" b="1" dirty="0" smtClean="0"/>
              <a:t>20 </a:t>
            </a:r>
            <a:r>
              <a:rPr lang="es-ES" sz="2000" b="1" dirty="0" err="1" smtClean="0"/>
              <a:t>October</a:t>
            </a:r>
            <a:r>
              <a:rPr lang="es-ES" sz="2000" b="1" dirty="0" smtClean="0"/>
              <a:t> 2011 (</a:t>
            </a:r>
            <a:r>
              <a:rPr lang="es-ES" sz="2000" b="1" dirty="0" err="1" smtClean="0"/>
              <a:t>start</a:t>
            </a:r>
            <a:r>
              <a:rPr lang="es-ES" sz="2000" b="1" dirty="0" smtClean="0"/>
              <a:t>) 20 </a:t>
            </a:r>
            <a:r>
              <a:rPr lang="es-ES" sz="2000" b="1" dirty="0" err="1" smtClean="0"/>
              <a:t>October</a:t>
            </a:r>
            <a:r>
              <a:rPr lang="es-ES" sz="2000" b="1" dirty="0" smtClean="0"/>
              <a:t> 2012 (</a:t>
            </a:r>
            <a:r>
              <a:rPr lang="es-ES" sz="2000" b="1" dirty="0" err="1" smtClean="0"/>
              <a:t>end</a:t>
            </a:r>
            <a:r>
              <a:rPr lang="es-ES" sz="2000" b="1" dirty="0" smtClean="0"/>
              <a:t>) </a:t>
            </a:r>
            <a:endParaRPr lang="es-PE" sz="2000" b="1" dirty="0" smtClean="0"/>
          </a:p>
          <a:p>
            <a:pPr>
              <a:buNone/>
            </a:pPr>
            <a:endParaRPr lang="es-ES" sz="2000" dirty="0" smtClean="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30</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PBN IMPLEMENTATION IN THE SAM REGION</a:t>
            </a:r>
            <a:endParaRPr lang="es-ES" sz="2800" dirty="0"/>
          </a:p>
        </p:txBody>
      </p:sp>
      <p:sp>
        <p:nvSpPr>
          <p:cNvPr id="4" name="3 Marcador de contenido"/>
          <p:cNvSpPr>
            <a:spLocks noGrp="1"/>
          </p:cNvSpPr>
          <p:nvPr>
            <p:ph idx="1"/>
          </p:nvPr>
        </p:nvSpPr>
        <p:spPr>
          <a:xfrm>
            <a:off x="323528" y="1484784"/>
            <a:ext cx="8568952" cy="4752528"/>
          </a:xfrm>
        </p:spPr>
        <p:txBody>
          <a:bodyPr>
            <a:normAutofit fontScale="92500" lnSpcReduction="20000"/>
          </a:bodyPr>
          <a:lstStyle/>
          <a:p>
            <a:pPr marL="0" indent="0">
              <a:buNone/>
            </a:pPr>
            <a:r>
              <a:rPr lang="es-PE" sz="2600" b="1" dirty="0" smtClean="0"/>
              <a:t>MAIN ACTIVITIES STILL PENDING FOR THE IMPLEMENTATION OF RNAV 5</a:t>
            </a:r>
          </a:p>
          <a:p>
            <a:pPr marL="0" indent="0">
              <a:buNone/>
            </a:pPr>
            <a:endParaRPr lang="es-ES" sz="2600" dirty="0" smtClean="0"/>
          </a:p>
          <a:p>
            <a:pPr marL="0" indent="0" algn="just">
              <a:buNone/>
            </a:pPr>
            <a:r>
              <a:rPr lang="en-US" sz="2000" dirty="0" smtClean="0"/>
              <a:t>PUBLISH AIP SUPPLEMENT CONTAINING THE APPLICABLE STANDARDS AND PROCEDURES, INCLUDING THE CORRESPONDING IN-FLIGHT CONTINGENCIES</a:t>
            </a:r>
          </a:p>
          <a:p>
            <a:pPr marL="0" indent="0" algn="just">
              <a:buNone/>
            </a:pPr>
            <a:endParaRPr lang="es-ES" sz="2000" dirty="0" smtClean="0"/>
          </a:p>
          <a:p>
            <a:pPr marL="0" indent="0">
              <a:buNone/>
            </a:pPr>
            <a:r>
              <a:rPr lang="en-US" sz="2000" b="1" dirty="0" smtClean="0"/>
              <a:t>APPROVAL OF AIRCRAFT AND OPERATORS</a:t>
            </a:r>
          </a:p>
          <a:p>
            <a:pPr marL="0" indent="0">
              <a:buNone/>
            </a:pPr>
            <a:endParaRPr lang="en-US" sz="2000" dirty="0" smtClean="0"/>
          </a:p>
          <a:p>
            <a:pPr marL="0" indent="0" algn="just">
              <a:buNone/>
            </a:pPr>
            <a:r>
              <a:rPr lang="es-ES" sz="2000" dirty="0" smtClean="0"/>
              <a:t>REVIEW THE PROCEDURAL HANDBOOK OF THE ATS UNITS INVOLVED </a:t>
            </a:r>
          </a:p>
          <a:p>
            <a:pPr marL="0" indent="0" algn="just">
              <a:buNone/>
            </a:pPr>
            <a:r>
              <a:rPr lang="es-PE" sz="2000" dirty="0" smtClean="0"/>
              <a:t>	</a:t>
            </a:r>
          </a:p>
          <a:p>
            <a:pPr marL="0" indent="0" algn="just">
              <a:buNone/>
            </a:pPr>
            <a:r>
              <a:rPr lang="es-ES" sz="2000" dirty="0" smtClean="0"/>
              <a:t>UPDATE LETTERS OF AGREEMENT BETWEEN ATS UNITS</a:t>
            </a:r>
          </a:p>
          <a:p>
            <a:pPr marL="0" indent="0" algn="just">
              <a:buNone/>
            </a:pPr>
            <a:endParaRPr lang="es-ES" sz="2000" dirty="0" smtClean="0"/>
          </a:p>
          <a:p>
            <a:pPr marL="0" indent="0" algn="just">
              <a:buNone/>
            </a:pPr>
            <a:r>
              <a:rPr lang="es-ES" sz="2000" dirty="0" smtClean="0"/>
              <a:t>CONDUCT TRAINING PROGRAMMES FOR </a:t>
            </a:r>
            <a:r>
              <a:rPr lang="es-ES" sz="2000" dirty="0" err="1" smtClean="0"/>
              <a:t>ATCOs</a:t>
            </a:r>
            <a:r>
              <a:rPr lang="es-ES" sz="2000" dirty="0" smtClean="0"/>
              <a:t> AND AIS OPERATORS</a:t>
            </a:r>
          </a:p>
          <a:p>
            <a:pPr marL="0" indent="0" algn="just">
              <a:buNone/>
            </a:pPr>
            <a:r>
              <a:rPr lang="es-PE" sz="2000" dirty="0" smtClean="0"/>
              <a:t>	</a:t>
            </a:r>
          </a:p>
          <a:p>
            <a:pPr marL="0" indent="0" algn="just">
              <a:buNone/>
            </a:pPr>
            <a:r>
              <a:rPr lang="en-US" sz="2000" dirty="0" smtClean="0"/>
              <a:t>PUBLISH TRIGGER NOTAM </a:t>
            </a:r>
            <a:endParaRPr lang="es-ES" sz="2000" dirty="0" smtClean="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31</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PBN IMPLEMENTATION IN THE SAM REGION</a:t>
            </a:r>
            <a:endParaRPr lang="es-ES" sz="2800" dirty="0"/>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995550148"/>
              </p:ext>
            </p:extLst>
          </p:nvPr>
        </p:nvGraphicFramePr>
        <p:xfrm>
          <a:off x="539552" y="1538224"/>
          <a:ext cx="8136904" cy="4963752"/>
        </p:xfrm>
        <a:graphic>
          <a:graphicData uri="http://schemas.openxmlformats.org/presentationml/2006/ole">
            <mc:AlternateContent xmlns:mc="http://schemas.openxmlformats.org/markup-compatibility/2006">
              <mc:Choice xmlns:v="urn:schemas-microsoft-com:vml" Requires="v">
                <p:oleObj spid="_x0000_s218189" name="Document" r:id="rId4" imgW="6654800" imgH="6515100" progId="Word.Document.12">
                  <p:embed/>
                </p:oleObj>
              </mc:Choice>
              <mc:Fallback>
                <p:oleObj name="Document" r:id="rId4" imgW="6654800" imgH="6515100" progId="Word.Document.12">
                  <p:embed/>
                  <p:pic>
                    <p:nvPicPr>
                      <p:cNvPr id="0" name="5 Marcador de contenido"/>
                      <p:cNvPicPr>
                        <a:picLocks noChangeAspect="1" noChangeArrowheads="1"/>
                      </p:cNvPicPr>
                      <p:nvPr/>
                    </p:nvPicPr>
                    <p:blipFill>
                      <a:blip r:embed="rId5"/>
                      <a:srcRect/>
                      <a:stretch>
                        <a:fillRect/>
                      </a:stretch>
                    </p:blipFill>
                    <p:spPr bwMode="auto">
                      <a:xfrm>
                        <a:off x="539552" y="1538224"/>
                        <a:ext cx="8136904" cy="4963752"/>
                      </a:xfrm>
                      <a:prstGeom prst="rect">
                        <a:avLst/>
                      </a:prstGeom>
                      <a:noFill/>
                      <a:extLst/>
                    </p:spPr>
                  </p:pic>
                </p:oleObj>
              </mc:Fallback>
            </mc:AlternateContent>
          </a:graphicData>
        </a:graphic>
      </p:graphicFrame>
      <p:sp>
        <p:nvSpPr>
          <p:cNvPr id="7" name="6 CuadroTexto"/>
          <p:cNvSpPr txBox="1"/>
          <p:nvPr/>
        </p:nvSpPr>
        <p:spPr>
          <a:xfrm>
            <a:off x="27816" y="1161780"/>
            <a:ext cx="9001156" cy="369332"/>
          </a:xfrm>
          <a:prstGeom prst="rect">
            <a:avLst/>
          </a:prstGeom>
          <a:noFill/>
        </p:spPr>
        <p:txBody>
          <a:bodyPr wrap="square" rtlCol="0">
            <a:spAutoFit/>
          </a:bodyPr>
          <a:lstStyle/>
          <a:p>
            <a:pPr algn="ctr"/>
            <a:r>
              <a:rPr lang="es-PE" b="1" dirty="0" smtClean="0"/>
              <a:t>EN-ROUTE PBN IMPLEMENTATION PLAN – 2012-2018 </a:t>
            </a:r>
            <a:endParaRPr lang="es-ES" b="1" dirty="0"/>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32</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PBN IMPLEMENTATION IN THE SAM REGION</a:t>
            </a:r>
            <a:endParaRPr lang="es-ES" sz="2800" dirty="0"/>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3428238517"/>
              </p:ext>
            </p:extLst>
          </p:nvPr>
        </p:nvGraphicFramePr>
        <p:xfrm>
          <a:off x="323528" y="1492532"/>
          <a:ext cx="8424936" cy="5116644"/>
        </p:xfrm>
        <a:graphic>
          <a:graphicData uri="http://schemas.openxmlformats.org/presentationml/2006/ole">
            <mc:AlternateContent xmlns:mc="http://schemas.openxmlformats.org/markup-compatibility/2006">
              <mc:Choice xmlns:v="urn:schemas-microsoft-com:vml" Requires="v">
                <p:oleObj spid="_x0000_s221262" name="Document" r:id="rId4" imgW="6807200" imgH="6629400" progId="Word.Document.12">
                  <p:embed/>
                </p:oleObj>
              </mc:Choice>
              <mc:Fallback>
                <p:oleObj name="Document" r:id="rId4" imgW="6807200" imgH="6629400" progId="Word.Document.12">
                  <p:embed/>
                  <p:pic>
                    <p:nvPicPr>
                      <p:cNvPr id="0" name="5 Marcador de contenido"/>
                      <p:cNvPicPr>
                        <a:picLocks noChangeAspect="1" noChangeArrowheads="1"/>
                      </p:cNvPicPr>
                      <p:nvPr/>
                    </p:nvPicPr>
                    <p:blipFill>
                      <a:blip r:embed="rId5"/>
                      <a:srcRect/>
                      <a:stretch>
                        <a:fillRect/>
                      </a:stretch>
                    </p:blipFill>
                    <p:spPr bwMode="auto">
                      <a:xfrm>
                        <a:off x="323528" y="1492532"/>
                        <a:ext cx="8424936" cy="5116644"/>
                      </a:xfrm>
                      <a:prstGeom prst="rect">
                        <a:avLst/>
                      </a:prstGeom>
                      <a:noFill/>
                      <a:extLst/>
                    </p:spPr>
                  </p:pic>
                </p:oleObj>
              </mc:Fallback>
            </mc:AlternateContent>
          </a:graphicData>
        </a:graphic>
      </p:graphicFrame>
      <p:sp>
        <p:nvSpPr>
          <p:cNvPr id="7" name="6 CuadroTexto"/>
          <p:cNvSpPr txBox="1"/>
          <p:nvPr/>
        </p:nvSpPr>
        <p:spPr>
          <a:xfrm>
            <a:off x="-571536" y="1142984"/>
            <a:ext cx="9429784" cy="369332"/>
          </a:xfrm>
          <a:prstGeom prst="rect">
            <a:avLst/>
          </a:prstGeom>
          <a:noFill/>
        </p:spPr>
        <p:txBody>
          <a:bodyPr wrap="square" rtlCol="0">
            <a:spAutoFit/>
          </a:bodyPr>
          <a:lstStyle/>
          <a:p>
            <a:pPr algn="ctr"/>
            <a:r>
              <a:rPr lang="es-PE" b="1" dirty="0" smtClean="0"/>
              <a:t>PLAN  FOR THE IMPLEMENTATION OF PBN IN THE TERMINAL AREA – 2012-2018 </a:t>
            </a:r>
            <a:endParaRPr lang="es-ES" b="1" dirty="0"/>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33</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PBN IMPLEMENTATION IN THE SAM REGION</a:t>
            </a:r>
            <a:endParaRPr lang="es-ES" sz="2800" dirty="0"/>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3656320393"/>
              </p:ext>
            </p:extLst>
          </p:nvPr>
        </p:nvGraphicFramePr>
        <p:xfrm>
          <a:off x="539552" y="1529228"/>
          <a:ext cx="8136904" cy="4995632"/>
        </p:xfrm>
        <a:graphic>
          <a:graphicData uri="http://schemas.openxmlformats.org/presentationml/2006/ole">
            <mc:AlternateContent xmlns:mc="http://schemas.openxmlformats.org/markup-compatibility/2006">
              <mc:Choice xmlns:v="urn:schemas-microsoft-com:vml" Requires="v">
                <p:oleObj spid="_x0000_s222285" name="Document" r:id="rId4" imgW="6807200" imgH="5689600" progId="Word.Document.12">
                  <p:embed/>
                </p:oleObj>
              </mc:Choice>
              <mc:Fallback>
                <p:oleObj name="Document" r:id="rId4" imgW="6807200" imgH="5689600" progId="Word.Document.12">
                  <p:embed/>
                  <p:pic>
                    <p:nvPicPr>
                      <p:cNvPr id="0" name="5 Marcador de contenido"/>
                      <p:cNvPicPr>
                        <a:picLocks noChangeAspect="1" noChangeArrowheads="1"/>
                      </p:cNvPicPr>
                      <p:nvPr/>
                    </p:nvPicPr>
                    <p:blipFill>
                      <a:blip r:embed="rId5"/>
                      <a:srcRect/>
                      <a:stretch>
                        <a:fillRect/>
                      </a:stretch>
                    </p:blipFill>
                    <p:spPr bwMode="auto">
                      <a:xfrm>
                        <a:off x="539552" y="1529228"/>
                        <a:ext cx="8136904" cy="4995632"/>
                      </a:xfrm>
                      <a:prstGeom prst="rect">
                        <a:avLst/>
                      </a:prstGeom>
                      <a:noFill/>
                      <a:extLst/>
                    </p:spPr>
                  </p:pic>
                </p:oleObj>
              </mc:Fallback>
            </mc:AlternateContent>
          </a:graphicData>
        </a:graphic>
      </p:graphicFrame>
      <p:sp>
        <p:nvSpPr>
          <p:cNvPr id="7" name="6 CuadroTexto"/>
          <p:cNvSpPr txBox="1"/>
          <p:nvPr/>
        </p:nvSpPr>
        <p:spPr>
          <a:xfrm>
            <a:off x="142844" y="1142984"/>
            <a:ext cx="9001156" cy="369332"/>
          </a:xfrm>
          <a:prstGeom prst="rect">
            <a:avLst/>
          </a:prstGeom>
          <a:noFill/>
        </p:spPr>
        <p:txBody>
          <a:bodyPr wrap="square" rtlCol="0">
            <a:spAutoFit/>
          </a:bodyPr>
          <a:lstStyle/>
          <a:p>
            <a:pPr algn="ctr"/>
            <a:r>
              <a:rPr lang="es-PE" b="1" dirty="0" smtClean="0"/>
              <a:t>PBN (RNP) APPROACH IMPLEMENTATION PLAN – 2012-2018 </a:t>
            </a:r>
            <a:endParaRPr lang="es-ES" b="1" dirty="0"/>
          </a:p>
        </p:txBody>
      </p:sp>
      <p:sp>
        <p:nvSpPr>
          <p:cNvPr id="8"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CONCLUSIONS </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395536" y="1340768"/>
            <a:ext cx="8229600" cy="5025170"/>
          </a:xfrm>
        </p:spPr>
        <p:txBody>
          <a:bodyPr>
            <a:noAutofit/>
          </a:bodyPr>
          <a:lstStyle/>
          <a:p>
            <a:pPr marL="0" indent="0" algn="just">
              <a:buNone/>
            </a:pPr>
            <a:r>
              <a:rPr lang="es-PE" sz="1500" dirty="0" smtClean="0"/>
              <a:t>THAT THE STATES OF THE REGION THAT HAVE NOT YET COMPLETED RNAV 5 IMPLEMENTATION ACTIVITIES DO SO AS SOON AS POSSIBLE (SLIDE 30)</a:t>
            </a:r>
          </a:p>
          <a:p>
            <a:pPr marL="0" indent="0">
              <a:buNone/>
            </a:pPr>
            <a:endParaRPr lang="es-PE" sz="1500" dirty="0" smtClean="0"/>
          </a:p>
          <a:p>
            <a:pPr marL="0" indent="0" algn="just">
              <a:buNone/>
            </a:pPr>
            <a:r>
              <a:rPr lang="es-PE" sz="1500" dirty="0" smtClean="0"/>
              <a:t>THAT THE STATES THAT HAVE NOT YET PREPARED THEIR NATIONAL PBN ACTION PLAN (SLIDE 17) DO SO BASED ON THE MODEL ACTION PLAN </a:t>
            </a:r>
          </a:p>
          <a:p>
            <a:pPr marL="0" indent="0" algn="just">
              <a:buNone/>
            </a:pPr>
            <a:endParaRPr lang="es-PE" sz="1500" dirty="0"/>
          </a:p>
          <a:p>
            <a:pPr marL="0" indent="0" algn="just">
              <a:buNone/>
            </a:pPr>
            <a:r>
              <a:rPr lang="es-PE" sz="1500" dirty="0" smtClean="0"/>
              <a:t>THAT THE STATES OF THE REGION IMPLEMENT PBN APPROACH PROCEDURES WITH VERTICAL GUIDANCE (APV) (BARO VNAV AND/OR AUGMENTED GNSS), INCLUDING MINIMA FOR LNAV ALONE, FOR ALL INSTRUMENT FLIGHT RUNWAY ENDS, WHETHER AS MAIN APPROACH PROCEDURE OR IN SUPPORT OF PRECISION APPROACHES, WITH THE FOLLOWING INTERMEDIATE MILESTONES: 30% IN 2010 AND 70% IN 2014  (RESOLUTION A37/11  SLIDE 7)</a:t>
            </a:r>
          </a:p>
          <a:p>
            <a:pPr marL="0" indent="0" algn="just">
              <a:buNone/>
            </a:pPr>
            <a:r>
              <a:rPr lang="es-PE" sz="1500" dirty="0" smtClean="0"/>
              <a:t>	</a:t>
            </a:r>
          </a:p>
          <a:p>
            <a:pPr marL="0" indent="0" algn="just">
              <a:buNone/>
            </a:pPr>
            <a:r>
              <a:rPr lang="es-PE" sz="1500" dirty="0" smtClean="0"/>
              <a:t>FOR PBN IMPLEMENTATION FOR EN-ROUTE, TMA, AND APPROACH (2012-2018), THE STATES OF THE REGION MUST CARRY OUT THE ACTIVITIES LISTED UNDER THE REGIONAL PERFORMANCE OBJECTIVES OF THE SAM PERFORMANCE-BASED AIR NAVIGATION IMPLEMENTATION PLAN (SLIDES 31, 32  AND 33)</a:t>
            </a:r>
          </a:p>
          <a:p>
            <a:pPr marL="0" indent="0" algn="just">
              <a:buNone/>
            </a:pPr>
            <a:endParaRPr lang="es-PE" sz="1500" dirty="0" smtClean="0"/>
          </a:p>
          <a:p>
            <a:pPr marL="0" indent="0">
              <a:buNone/>
            </a:pPr>
            <a:r>
              <a:rPr lang="es-PE" sz="1500" dirty="0" smtClean="0"/>
              <a:t>THAT THE STATES OF THE REGION, USERS, AND INDUSTRY PARTICIPATE ACTIVELY IN ICAO EVENTS TO SUPPORT PBN IMPLEMENTATION IN THE REGION, AND DO THE FOLLOW-UP OF ICAO ACTIVITIES CONCERNING PBN (DOCUMENT AND SARP UPDATES)  </a:t>
            </a:r>
            <a:endParaRPr lang="es-ES" sz="1500"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35</a:t>
            </a:fld>
            <a:endParaRPr lang="en-US"/>
          </a:p>
        </p:txBody>
      </p:sp>
      <p:sp>
        <p:nvSpPr>
          <p:cNvPr id="3" name="2 Título"/>
          <p:cNvSpPr>
            <a:spLocks noGrp="1"/>
          </p:cNvSpPr>
          <p:nvPr>
            <p:ph type="title"/>
          </p:nvPr>
        </p:nvSpPr>
        <p:spPr/>
        <p:txBody>
          <a:bodyPr/>
          <a:lstStyle/>
          <a:p>
            <a:endParaRPr lang="es-ES" dirty="0"/>
          </a:p>
        </p:txBody>
      </p:sp>
      <p:sp>
        <p:nvSpPr>
          <p:cNvPr id="4" name="3 Marcador de contenido"/>
          <p:cNvSpPr>
            <a:spLocks noGrp="1"/>
          </p:cNvSpPr>
          <p:nvPr>
            <p:ph idx="1"/>
          </p:nvPr>
        </p:nvSpPr>
        <p:spPr/>
        <p:txBody>
          <a:bodyPr anchor="ctr"/>
          <a:lstStyle/>
          <a:p>
            <a:pPr>
              <a:buNone/>
            </a:pPr>
            <a:r>
              <a:rPr lang="es-PE" b="1" dirty="0" smtClean="0"/>
              <a:t>			  </a:t>
            </a:r>
            <a:r>
              <a:rPr lang="es-PE" b="1" smtClean="0"/>
              <a:t> </a:t>
            </a:r>
            <a:r>
              <a:rPr lang="es-PE" sz="4000" b="1" smtClean="0"/>
              <a:t>THANK YOU</a:t>
            </a:r>
            <a:endParaRPr lang="es-PE" sz="4000" b="1" dirty="0" smtClean="0"/>
          </a:p>
          <a:p>
            <a:pPr>
              <a:buNone/>
            </a:pPr>
            <a:endParaRPr lang="es-ES" sz="4000" b="1" dirty="0"/>
          </a:p>
        </p:txBody>
      </p:sp>
      <p:sp>
        <p:nvSpPr>
          <p:cNvPr id="6" name="3 Marcador de pie de página"/>
          <p:cNvSpPr>
            <a:spLocks noGrp="1"/>
          </p:cNvSpPr>
          <p:nvPr>
            <p:ph type="ftr" sz="quarter" idx="11"/>
          </p:nvPr>
        </p:nvSpPr>
        <p:spPr>
          <a:xfrm>
            <a:off x="0" y="6597352"/>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Number xmlns="eca891cd-93fb-4d72-a5d0-e19a8d883323">2</Number>
  </documentManagement>
</p:properties>
</file>

<file path=customXml/itemProps1.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3B026F40-DBCA-4A82-A9A8-C85F00E4C4FB}">
  <ds:schemaRefs>
    <ds:schemaRef ds:uri="eca891cd-93fb-4d72-a5d0-e19a8d883323"/>
    <ds:schemaRef ds:uri="http://schemas.microsoft.com/office/2006/metadata/properties"/>
    <ds:schemaRef ds:uri="http://purl.org/dc/terms/"/>
    <ds:schemaRef ds:uri="http://schemas.microsoft.com/office/2006/documentManagement/types"/>
    <ds:schemaRef ds:uri="http://purl.org/dc/elements/1.1/"/>
    <ds:schemaRef ds:uri="http://www.w3.org/XML/1998/namespace"/>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ICAO</Template>
  <TotalTime>8652</TotalTime>
  <Words>2622</Words>
  <Application>Microsoft Office PowerPoint</Application>
  <PresentationFormat>On-screen Show (4:3)</PresentationFormat>
  <Paragraphs>598</Paragraphs>
  <Slides>35</Slides>
  <Notes>14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ICAO</vt:lpstr>
      <vt:lpstr>Document</vt:lpstr>
      <vt:lpstr>     SESSION 1 </vt:lpstr>
      <vt:lpstr>CONTENTS</vt:lpstr>
      <vt:lpstr>OBJECTIVE</vt:lpstr>
      <vt:lpstr>GLOBAL PLANNING OF PBN</vt:lpstr>
      <vt:lpstr>GLOBAL PLANNING OF PBN</vt:lpstr>
      <vt:lpstr>GLOBAL PLANNING OF PBN</vt:lpstr>
      <vt:lpstr>GLOBAL PLANNING OF PBN</vt:lpstr>
      <vt:lpstr>GLOBAL PLANNING OF PBN</vt:lpstr>
      <vt:lpstr>PBN PLANNING IN GREPECAS </vt:lpstr>
      <vt:lpstr>PBN PLANNING IN GREPECAS </vt:lpstr>
      <vt:lpstr>PBN PLANNING IN GREPECAS </vt:lpstr>
      <vt:lpstr>PBN PLANNING IN GREPECAS </vt:lpstr>
      <vt:lpstr>PBN IMPLEMENTATION IN THE SAM REGION</vt:lpstr>
      <vt:lpstr>PBN IMPLEMENTATION IN THE SAM REGION </vt:lpstr>
      <vt:lpstr>PBN IMPLEMENTATION IN THE SAM REGION</vt:lpstr>
      <vt:lpstr>PBN IMPLEMENTATION IN THE SAM REGION </vt:lpstr>
      <vt:lpstr>PBN IMPLEMENTATION IN THE SAM REGION</vt:lpstr>
      <vt:lpstr>PBN IMPLEMENTATION IN THE SAM REGION</vt:lpstr>
      <vt:lpstr>PBN IMPLEMENTATION IN THE SAM REGION</vt:lpstr>
      <vt:lpstr>PBN IMPLEMENTATION IN THE SAM REGION </vt:lpstr>
      <vt:lpstr>PBN IMPLEMENTATION IN THE SAM REGION</vt:lpstr>
      <vt:lpstr>PBN IMPLEMENTATION IN THE SAM REGION</vt:lpstr>
      <vt:lpstr>PBN IMPLEMENTATION IN THE SAM REGION</vt:lpstr>
      <vt:lpstr>PBN IMPLEMENTATION IN THE SAM REGION</vt:lpstr>
      <vt:lpstr>PBN IMPLEMENTATION IN THE SAM REGION</vt:lpstr>
      <vt:lpstr>PBN IMPLEMENTATION IN THE SAM REGION</vt:lpstr>
      <vt:lpstr>PBN IMPLEMENTATION IN THE SAM REGION</vt:lpstr>
      <vt:lpstr>PBN IMPLEMENTATION IN THE SAM REGION</vt:lpstr>
      <vt:lpstr>PBN IMPLEMENTATION IN THE SAM REGION </vt:lpstr>
      <vt:lpstr>PBN IMPLEMENTATION IN THE SAM REGION</vt:lpstr>
      <vt:lpstr>PBN IMPLEMENTATION IN THE SAM REGION</vt:lpstr>
      <vt:lpstr>PBN IMPLEMENTATION IN THE SAM REGION</vt:lpstr>
      <vt:lpstr>PBN IMPLEMENTATION IN THE SAM REGION</vt:lpstr>
      <vt:lpstr>CONCLUSIONS </vt:lpstr>
      <vt:lpstr>PowerPoint Presentation</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Helen Flury</cp:lastModifiedBy>
  <cp:revision>781</cp:revision>
  <dcterms:created xsi:type="dcterms:W3CDTF">2010-09-08T13:51:22Z</dcterms:created>
  <dcterms:modified xsi:type="dcterms:W3CDTF">2012-01-23T14:19:21Z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