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doc" ContentType="application/msword"/>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60" r:id="rId4"/>
  </p:sldMasterIdLst>
  <p:notesMasterIdLst>
    <p:notesMasterId r:id="rId39"/>
  </p:notesMasterIdLst>
  <p:handoutMasterIdLst>
    <p:handoutMasterId r:id="rId40"/>
  </p:handoutMasterIdLst>
  <p:sldIdLst>
    <p:sldId id="357" r:id="rId5"/>
    <p:sldId id="355" r:id="rId6"/>
    <p:sldId id="376" r:id="rId7"/>
    <p:sldId id="316" r:id="rId8"/>
    <p:sldId id="317" r:id="rId9"/>
    <p:sldId id="320" r:id="rId10"/>
    <p:sldId id="373" r:id="rId11"/>
    <p:sldId id="358" r:id="rId12"/>
    <p:sldId id="359" r:id="rId13"/>
    <p:sldId id="321" r:id="rId14"/>
    <p:sldId id="323" r:id="rId15"/>
    <p:sldId id="322" r:id="rId16"/>
    <p:sldId id="360" r:id="rId17"/>
    <p:sldId id="362" r:id="rId18"/>
    <p:sldId id="361" r:id="rId19"/>
    <p:sldId id="365" r:id="rId20"/>
    <p:sldId id="366" r:id="rId21"/>
    <p:sldId id="367" r:id="rId22"/>
    <p:sldId id="368" r:id="rId23"/>
    <p:sldId id="369" r:id="rId24"/>
    <p:sldId id="370" r:id="rId25"/>
    <p:sldId id="371" r:id="rId26"/>
    <p:sldId id="343" r:id="rId27"/>
    <p:sldId id="374" r:id="rId28"/>
    <p:sldId id="364" r:id="rId29"/>
    <p:sldId id="327" r:id="rId30"/>
    <p:sldId id="349" r:id="rId31"/>
    <p:sldId id="350" r:id="rId32"/>
    <p:sldId id="377" r:id="rId33"/>
    <p:sldId id="378" r:id="rId34"/>
    <p:sldId id="379" r:id="rId35"/>
    <p:sldId id="375" r:id="rId36"/>
    <p:sldId id="356" r:id="rId37"/>
    <p:sldId id="380" r:id="rId38"/>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CC"/>
    <a:srgbClr val="2C6ABA"/>
    <a:srgbClr val="7030A0"/>
    <a:srgbClr val="D31044"/>
    <a:srgbClr val="EA157A"/>
    <a:srgbClr val="00153E"/>
    <a:srgbClr val="385D8A"/>
    <a:srgbClr val="2C6A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972" autoAdjust="0"/>
    <p:restoredTop sz="82143" autoAdjust="0"/>
  </p:normalViewPr>
  <p:slideViewPr>
    <p:cSldViewPr>
      <p:cViewPr>
        <p:scale>
          <a:sx n="90" d="100"/>
          <a:sy n="90" d="100"/>
        </p:scale>
        <p:origin x="-798" y="-48"/>
      </p:cViewPr>
      <p:guideLst>
        <p:guide orient="horz" pos="2160"/>
        <p:guide pos="2880"/>
      </p:guideLst>
    </p:cSldViewPr>
  </p:slideViewPr>
  <p:outlineViewPr>
    <p:cViewPr>
      <p:scale>
        <a:sx n="33" d="100"/>
        <a:sy n="33" d="100"/>
      </p:scale>
      <p:origin x="0" y="61680"/>
    </p:cViewPr>
  </p:outlineViewPr>
  <p:notesTextViewPr>
    <p:cViewPr>
      <p:scale>
        <a:sx n="100" d="100"/>
        <a:sy n="100" d="100"/>
      </p:scale>
      <p:origin x="0" y="0"/>
    </p:cViewPr>
  </p:notesTextViewPr>
  <p:sorterViewPr>
    <p:cViewPr>
      <p:scale>
        <a:sx n="100" d="100"/>
        <a:sy n="100" d="100"/>
      </p:scale>
      <p:origin x="0" y="5742"/>
    </p:cViewPr>
  </p:sorterViewPr>
  <p:notesViewPr>
    <p:cSldViewPr>
      <p:cViewPr varScale="1">
        <p:scale>
          <a:sx n="64" d="100"/>
          <a:sy n="64" d="100"/>
        </p:scale>
        <p:origin x="-2862" y="-96"/>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4F60EB-E335-4EFB-BB55-136D61791E98}" type="doc">
      <dgm:prSet loTypeId="urn:microsoft.com/office/officeart/2005/8/layout/default#1" loCatId="list" qsTypeId="urn:microsoft.com/office/officeart/2005/8/quickstyle/3d9" qsCatId="3D" csTypeId="urn:microsoft.com/office/officeart/2005/8/colors/accent0_3" csCatId="mainScheme" phldr="1"/>
      <dgm:spPr/>
      <dgm:t>
        <a:bodyPr/>
        <a:lstStyle/>
        <a:p>
          <a:endParaRPr lang="en-US"/>
        </a:p>
      </dgm:t>
    </dgm:pt>
    <dgm:pt modelId="{E181D20D-8AA2-4C22-971D-DE958512FE1F}">
      <dgm:prSet/>
      <dgm:spPr/>
      <dgm:t>
        <a:bodyPr/>
        <a:lstStyle/>
        <a:p>
          <a:pPr rtl="0"/>
          <a:r>
            <a:rPr lang="en-US" dirty="0" smtClean="0">
              <a:solidFill>
                <a:schemeClr val="bg1"/>
              </a:solidFill>
            </a:rPr>
            <a:t>ATM/SAR</a:t>
          </a:r>
          <a:endParaRPr lang="es-PE" dirty="0">
            <a:solidFill>
              <a:schemeClr val="bg1"/>
            </a:solidFill>
          </a:endParaRPr>
        </a:p>
      </dgm:t>
    </dgm:pt>
    <dgm:pt modelId="{A073FAD7-EF02-46FA-9FA0-BD0FE7D0916B}" type="parTrans" cxnId="{43FE5707-C4F0-483F-827B-8A9ED517B147}">
      <dgm:prSet/>
      <dgm:spPr/>
      <dgm:t>
        <a:bodyPr/>
        <a:lstStyle/>
        <a:p>
          <a:endParaRPr lang="en-US"/>
        </a:p>
      </dgm:t>
    </dgm:pt>
    <dgm:pt modelId="{504F9D07-336D-4856-A002-BE30BEB6BFBD}" type="sibTrans" cxnId="{43FE5707-C4F0-483F-827B-8A9ED517B147}">
      <dgm:prSet/>
      <dgm:spPr/>
      <dgm:t>
        <a:bodyPr/>
        <a:lstStyle/>
        <a:p>
          <a:endParaRPr lang="en-US"/>
        </a:p>
      </dgm:t>
    </dgm:pt>
    <dgm:pt modelId="{D89F4BD7-F77F-4BD6-9136-E463A61A3CE1}">
      <dgm:prSet/>
      <dgm:spPr/>
      <dgm:t>
        <a:bodyPr/>
        <a:lstStyle/>
        <a:p>
          <a:pPr rtl="0"/>
          <a:r>
            <a:rPr lang="en-US" dirty="0" smtClean="0">
              <a:solidFill>
                <a:srgbClr val="FF0000"/>
              </a:solidFill>
            </a:rPr>
            <a:t>CNS</a:t>
          </a:r>
          <a:endParaRPr lang="es-PE" dirty="0">
            <a:solidFill>
              <a:srgbClr val="FF0000"/>
            </a:solidFill>
          </a:endParaRPr>
        </a:p>
      </dgm:t>
    </dgm:pt>
    <dgm:pt modelId="{6BAC9EB1-9FE4-4E81-926E-C77244C77554}" type="parTrans" cxnId="{ECED2933-73C7-4783-8CE6-3F667569F373}">
      <dgm:prSet/>
      <dgm:spPr/>
      <dgm:t>
        <a:bodyPr/>
        <a:lstStyle/>
        <a:p>
          <a:endParaRPr lang="en-US"/>
        </a:p>
      </dgm:t>
    </dgm:pt>
    <dgm:pt modelId="{5BEF2854-8044-4C9C-9C10-3B53353C5B70}" type="sibTrans" cxnId="{ECED2933-73C7-4783-8CE6-3F667569F373}">
      <dgm:prSet/>
      <dgm:spPr/>
      <dgm:t>
        <a:bodyPr/>
        <a:lstStyle/>
        <a:p>
          <a:endParaRPr lang="en-US"/>
        </a:p>
      </dgm:t>
    </dgm:pt>
    <dgm:pt modelId="{369C8D1D-7265-4936-920F-4D5D74618B1D}">
      <dgm:prSet/>
      <dgm:spPr/>
      <dgm:t>
        <a:bodyPr/>
        <a:lstStyle/>
        <a:p>
          <a:pPr rtl="0"/>
          <a:r>
            <a:rPr lang="en-US" dirty="0" smtClean="0"/>
            <a:t>AIS</a:t>
          </a:r>
          <a:endParaRPr lang="es-PE" dirty="0"/>
        </a:p>
      </dgm:t>
    </dgm:pt>
    <dgm:pt modelId="{D4D4B6BD-D76D-4E41-854B-12C6212C8F3F}" type="parTrans" cxnId="{BBF5FA8D-E4CB-4635-A22D-16F0808B4DE1}">
      <dgm:prSet/>
      <dgm:spPr/>
      <dgm:t>
        <a:bodyPr/>
        <a:lstStyle/>
        <a:p>
          <a:endParaRPr lang="en-US"/>
        </a:p>
      </dgm:t>
    </dgm:pt>
    <dgm:pt modelId="{4BA3E396-C5D2-4326-9D7A-8B6AD62AEEFB}" type="sibTrans" cxnId="{BBF5FA8D-E4CB-4635-A22D-16F0808B4DE1}">
      <dgm:prSet/>
      <dgm:spPr/>
      <dgm:t>
        <a:bodyPr/>
        <a:lstStyle/>
        <a:p>
          <a:endParaRPr lang="en-US"/>
        </a:p>
      </dgm:t>
    </dgm:pt>
    <dgm:pt modelId="{7AA86289-D0CB-4CEB-A204-01BEE7083DAD}">
      <dgm:prSet/>
      <dgm:spPr/>
      <dgm:t>
        <a:bodyPr/>
        <a:lstStyle/>
        <a:p>
          <a:pPr rtl="0"/>
          <a:r>
            <a:rPr lang="en-US" dirty="0" smtClean="0"/>
            <a:t>AGA</a:t>
          </a:r>
          <a:endParaRPr lang="es-PE" dirty="0"/>
        </a:p>
      </dgm:t>
    </dgm:pt>
    <dgm:pt modelId="{0081FF67-1C54-480B-8C69-6848C64FB180}" type="parTrans" cxnId="{B70179BC-1D21-46D5-A343-E79883F91A82}">
      <dgm:prSet/>
      <dgm:spPr/>
      <dgm:t>
        <a:bodyPr/>
        <a:lstStyle/>
        <a:p>
          <a:endParaRPr lang="en-US"/>
        </a:p>
      </dgm:t>
    </dgm:pt>
    <dgm:pt modelId="{65086414-F695-4822-ADFC-D8E81265DA57}" type="sibTrans" cxnId="{B70179BC-1D21-46D5-A343-E79883F91A82}">
      <dgm:prSet/>
      <dgm:spPr/>
      <dgm:t>
        <a:bodyPr/>
        <a:lstStyle/>
        <a:p>
          <a:endParaRPr lang="en-US"/>
        </a:p>
      </dgm:t>
    </dgm:pt>
    <dgm:pt modelId="{C638D789-D866-46B7-8DB0-248A092FAB6E}">
      <dgm:prSet/>
      <dgm:spPr/>
      <dgm:t>
        <a:bodyPr/>
        <a:lstStyle/>
        <a:p>
          <a:pPr rtl="0"/>
          <a:r>
            <a:rPr lang="en-US" dirty="0" smtClean="0"/>
            <a:t>MET</a:t>
          </a:r>
          <a:endParaRPr lang="es-PE" dirty="0"/>
        </a:p>
      </dgm:t>
    </dgm:pt>
    <dgm:pt modelId="{EA572E19-5F7F-4596-A5AB-0171652B1DBE}" type="parTrans" cxnId="{1ABCE581-22D9-4721-BAE4-A412CF1C0881}">
      <dgm:prSet/>
      <dgm:spPr/>
      <dgm:t>
        <a:bodyPr/>
        <a:lstStyle/>
        <a:p>
          <a:endParaRPr lang="en-US"/>
        </a:p>
      </dgm:t>
    </dgm:pt>
    <dgm:pt modelId="{B9FDEE3A-754E-4DAD-8D81-70727D0BBC3D}" type="sibTrans" cxnId="{1ABCE581-22D9-4721-BAE4-A412CF1C0881}">
      <dgm:prSet/>
      <dgm:spPr/>
      <dgm:t>
        <a:bodyPr/>
        <a:lstStyle/>
        <a:p>
          <a:endParaRPr lang="en-US"/>
        </a:p>
      </dgm:t>
    </dgm:pt>
    <dgm:pt modelId="{9153EE73-76E2-4519-B387-5A81B98DBA48}" type="pres">
      <dgm:prSet presAssocID="{904F60EB-E335-4EFB-BB55-136D61791E98}" presName="diagram" presStyleCnt="0">
        <dgm:presLayoutVars>
          <dgm:dir/>
          <dgm:resizeHandles val="exact"/>
        </dgm:presLayoutVars>
      </dgm:prSet>
      <dgm:spPr/>
      <dgm:t>
        <a:bodyPr/>
        <a:lstStyle/>
        <a:p>
          <a:endParaRPr lang="en-US"/>
        </a:p>
      </dgm:t>
    </dgm:pt>
    <dgm:pt modelId="{8EA88F41-4D76-4718-A501-96A12BE376EE}" type="pres">
      <dgm:prSet presAssocID="{E181D20D-8AA2-4C22-971D-DE958512FE1F}" presName="node" presStyleLbl="node1" presStyleIdx="0" presStyleCnt="5">
        <dgm:presLayoutVars>
          <dgm:bulletEnabled val="1"/>
        </dgm:presLayoutVars>
      </dgm:prSet>
      <dgm:spPr/>
      <dgm:t>
        <a:bodyPr/>
        <a:lstStyle/>
        <a:p>
          <a:endParaRPr lang="en-US"/>
        </a:p>
      </dgm:t>
    </dgm:pt>
    <dgm:pt modelId="{CA17A102-61F7-4A38-A039-4F0F511A8152}" type="pres">
      <dgm:prSet presAssocID="{504F9D07-336D-4856-A002-BE30BEB6BFBD}" presName="sibTrans" presStyleCnt="0"/>
      <dgm:spPr/>
    </dgm:pt>
    <dgm:pt modelId="{2D60A2F5-A903-4282-82A5-5647292BE3E0}" type="pres">
      <dgm:prSet presAssocID="{D89F4BD7-F77F-4BD6-9136-E463A61A3CE1}" presName="node" presStyleLbl="node1" presStyleIdx="1" presStyleCnt="5">
        <dgm:presLayoutVars>
          <dgm:bulletEnabled val="1"/>
        </dgm:presLayoutVars>
      </dgm:prSet>
      <dgm:spPr/>
      <dgm:t>
        <a:bodyPr/>
        <a:lstStyle/>
        <a:p>
          <a:endParaRPr lang="en-US"/>
        </a:p>
      </dgm:t>
    </dgm:pt>
    <dgm:pt modelId="{596ABF3B-7351-491E-A385-D572AE76DC2A}" type="pres">
      <dgm:prSet presAssocID="{5BEF2854-8044-4C9C-9C10-3B53353C5B70}" presName="sibTrans" presStyleCnt="0"/>
      <dgm:spPr/>
    </dgm:pt>
    <dgm:pt modelId="{47875FE7-438A-4FE5-8686-D9BD07063AF7}" type="pres">
      <dgm:prSet presAssocID="{369C8D1D-7265-4936-920F-4D5D74618B1D}" presName="node" presStyleLbl="node1" presStyleIdx="2" presStyleCnt="5" custLinFactNeighborX="2335" custLinFactNeighborY="5326">
        <dgm:presLayoutVars>
          <dgm:bulletEnabled val="1"/>
        </dgm:presLayoutVars>
      </dgm:prSet>
      <dgm:spPr/>
      <dgm:t>
        <a:bodyPr/>
        <a:lstStyle/>
        <a:p>
          <a:endParaRPr lang="en-US"/>
        </a:p>
      </dgm:t>
    </dgm:pt>
    <dgm:pt modelId="{C83AAF67-89D7-453F-8888-94A8B461687D}" type="pres">
      <dgm:prSet presAssocID="{4BA3E396-C5D2-4326-9D7A-8B6AD62AEEFB}" presName="sibTrans" presStyleCnt="0"/>
      <dgm:spPr/>
    </dgm:pt>
    <dgm:pt modelId="{32F36643-61E5-4D67-87B9-4E8A1CABA8D8}" type="pres">
      <dgm:prSet presAssocID="{7AA86289-D0CB-4CEB-A204-01BEE7083DAD}" presName="node" presStyleLbl="node1" presStyleIdx="3" presStyleCnt="5" custLinFactNeighborX="2922" custLinFactNeighborY="457">
        <dgm:presLayoutVars>
          <dgm:bulletEnabled val="1"/>
        </dgm:presLayoutVars>
      </dgm:prSet>
      <dgm:spPr/>
      <dgm:t>
        <a:bodyPr/>
        <a:lstStyle/>
        <a:p>
          <a:endParaRPr lang="en-US"/>
        </a:p>
      </dgm:t>
    </dgm:pt>
    <dgm:pt modelId="{6E812FA8-774A-4820-B515-0B87C6B8739C}" type="pres">
      <dgm:prSet presAssocID="{65086414-F695-4822-ADFC-D8E81265DA57}" presName="sibTrans" presStyleCnt="0"/>
      <dgm:spPr/>
    </dgm:pt>
    <dgm:pt modelId="{7A5B8E4D-010D-49E1-BA8F-5AD634CFED89}" type="pres">
      <dgm:prSet presAssocID="{C638D789-D866-46B7-8DB0-248A092FAB6E}" presName="node" presStyleLbl="node1" presStyleIdx="4" presStyleCnt="5">
        <dgm:presLayoutVars>
          <dgm:bulletEnabled val="1"/>
        </dgm:presLayoutVars>
      </dgm:prSet>
      <dgm:spPr/>
      <dgm:t>
        <a:bodyPr/>
        <a:lstStyle/>
        <a:p>
          <a:endParaRPr lang="en-US"/>
        </a:p>
      </dgm:t>
    </dgm:pt>
  </dgm:ptLst>
  <dgm:cxnLst>
    <dgm:cxn modelId="{1ABCE581-22D9-4721-BAE4-A412CF1C0881}" srcId="{904F60EB-E335-4EFB-BB55-136D61791E98}" destId="{C638D789-D866-46B7-8DB0-248A092FAB6E}" srcOrd="4" destOrd="0" parTransId="{EA572E19-5F7F-4596-A5AB-0171652B1DBE}" sibTransId="{B9FDEE3A-754E-4DAD-8D81-70727D0BBC3D}"/>
    <dgm:cxn modelId="{28138551-53D0-479F-A651-265CBD9FB56D}" type="presOf" srcId="{369C8D1D-7265-4936-920F-4D5D74618B1D}" destId="{47875FE7-438A-4FE5-8686-D9BD07063AF7}" srcOrd="0" destOrd="0" presId="urn:microsoft.com/office/officeart/2005/8/layout/default#1"/>
    <dgm:cxn modelId="{43FE5707-C4F0-483F-827B-8A9ED517B147}" srcId="{904F60EB-E335-4EFB-BB55-136D61791E98}" destId="{E181D20D-8AA2-4C22-971D-DE958512FE1F}" srcOrd="0" destOrd="0" parTransId="{A073FAD7-EF02-46FA-9FA0-BD0FE7D0916B}" sibTransId="{504F9D07-336D-4856-A002-BE30BEB6BFBD}"/>
    <dgm:cxn modelId="{08214353-E574-43D1-A99C-553CF9D937F8}" type="presOf" srcId="{D89F4BD7-F77F-4BD6-9136-E463A61A3CE1}" destId="{2D60A2F5-A903-4282-82A5-5647292BE3E0}" srcOrd="0" destOrd="0" presId="urn:microsoft.com/office/officeart/2005/8/layout/default#1"/>
    <dgm:cxn modelId="{181B9059-2FFD-437F-A29B-1E2DF438AA64}" type="presOf" srcId="{7AA86289-D0CB-4CEB-A204-01BEE7083DAD}" destId="{32F36643-61E5-4D67-87B9-4E8A1CABA8D8}" srcOrd="0" destOrd="0" presId="urn:microsoft.com/office/officeart/2005/8/layout/default#1"/>
    <dgm:cxn modelId="{ECED2933-73C7-4783-8CE6-3F667569F373}" srcId="{904F60EB-E335-4EFB-BB55-136D61791E98}" destId="{D89F4BD7-F77F-4BD6-9136-E463A61A3CE1}" srcOrd="1" destOrd="0" parTransId="{6BAC9EB1-9FE4-4E81-926E-C77244C77554}" sibTransId="{5BEF2854-8044-4C9C-9C10-3B53353C5B70}"/>
    <dgm:cxn modelId="{1DDA7AB6-33C0-41C3-A204-B9344891B8A4}" type="presOf" srcId="{E181D20D-8AA2-4C22-971D-DE958512FE1F}" destId="{8EA88F41-4D76-4718-A501-96A12BE376EE}" srcOrd="0" destOrd="0" presId="urn:microsoft.com/office/officeart/2005/8/layout/default#1"/>
    <dgm:cxn modelId="{BBF5FA8D-E4CB-4635-A22D-16F0808B4DE1}" srcId="{904F60EB-E335-4EFB-BB55-136D61791E98}" destId="{369C8D1D-7265-4936-920F-4D5D74618B1D}" srcOrd="2" destOrd="0" parTransId="{D4D4B6BD-D76D-4E41-854B-12C6212C8F3F}" sibTransId="{4BA3E396-C5D2-4326-9D7A-8B6AD62AEEFB}"/>
    <dgm:cxn modelId="{B70179BC-1D21-46D5-A343-E79883F91A82}" srcId="{904F60EB-E335-4EFB-BB55-136D61791E98}" destId="{7AA86289-D0CB-4CEB-A204-01BEE7083DAD}" srcOrd="3" destOrd="0" parTransId="{0081FF67-1C54-480B-8C69-6848C64FB180}" sibTransId="{65086414-F695-4822-ADFC-D8E81265DA57}"/>
    <dgm:cxn modelId="{0DFD9D32-A652-4B11-86BE-48C08A36B375}" type="presOf" srcId="{C638D789-D866-46B7-8DB0-248A092FAB6E}" destId="{7A5B8E4D-010D-49E1-BA8F-5AD634CFED89}" srcOrd="0" destOrd="0" presId="urn:microsoft.com/office/officeart/2005/8/layout/default#1"/>
    <dgm:cxn modelId="{FAEF4493-FB12-4D76-B0A1-5F9F4B5B6B16}" type="presOf" srcId="{904F60EB-E335-4EFB-BB55-136D61791E98}" destId="{9153EE73-76E2-4519-B387-5A81B98DBA48}" srcOrd="0" destOrd="0" presId="urn:microsoft.com/office/officeart/2005/8/layout/default#1"/>
    <dgm:cxn modelId="{5F6701CC-FE98-4F59-BB4D-69F629FECB70}" type="presParOf" srcId="{9153EE73-76E2-4519-B387-5A81B98DBA48}" destId="{8EA88F41-4D76-4718-A501-96A12BE376EE}" srcOrd="0" destOrd="0" presId="urn:microsoft.com/office/officeart/2005/8/layout/default#1"/>
    <dgm:cxn modelId="{9A9C3BDD-5DF7-4DA7-ABB0-5E948E5417B6}" type="presParOf" srcId="{9153EE73-76E2-4519-B387-5A81B98DBA48}" destId="{CA17A102-61F7-4A38-A039-4F0F511A8152}" srcOrd="1" destOrd="0" presId="urn:microsoft.com/office/officeart/2005/8/layout/default#1"/>
    <dgm:cxn modelId="{BBBFF85C-1833-4A77-A633-00BCD0892DE7}" type="presParOf" srcId="{9153EE73-76E2-4519-B387-5A81B98DBA48}" destId="{2D60A2F5-A903-4282-82A5-5647292BE3E0}" srcOrd="2" destOrd="0" presId="urn:microsoft.com/office/officeart/2005/8/layout/default#1"/>
    <dgm:cxn modelId="{D3E52599-3AA1-49CD-9AB8-0C7E824FCCD9}" type="presParOf" srcId="{9153EE73-76E2-4519-B387-5A81B98DBA48}" destId="{596ABF3B-7351-491E-A385-D572AE76DC2A}" srcOrd="3" destOrd="0" presId="urn:microsoft.com/office/officeart/2005/8/layout/default#1"/>
    <dgm:cxn modelId="{3E029899-102B-4935-90B0-C7C694B071DB}" type="presParOf" srcId="{9153EE73-76E2-4519-B387-5A81B98DBA48}" destId="{47875FE7-438A-4FE5-8686-D9BD07063AF7}" srcOrd="4" destOrd="0" presId="urn:microsoft.com/office/officeart/2005/8/layout/default#1"/>
    <dgm:cxn modelId="{35F5B066-FA75-4FAC-808C-B083D3076655}" type="presParOf" srcId="{9153EE73-76E2-4519-B387-5A81B98DBA48}" destId="{C83AAF67-89D7-453F-8888-94A8B461687D}" srcOrd="5" destOrd="0" presId="urn:microsoft.com/office/officeart/2005/8/layout/default#1"/>
    <dgm:cxn modelId="{5A5E5729-2E1C-4907-B087-2BD60545A31F}" type="presParOf" srcId="{9153EE73-76E2-4519-B387-5A81B98DBA48}" destId="{32F36643-61E5-4D67-87B9-4E8A1CABA8D8}" srcOrd="6" destOrd="0" presId="urn:microsoft.com/office/officeart/2005/8/layout/default#1"/>
    <dgm:cxn modelId="{EC00EC50-58EC-451E-B4D9-8B3A336E43D6}" type="presParOf" srcId="{9153EE73-76E2-4519-B387-5A81B98DBA48}" destId="{6E812FA8-774A-4820-B515-0B87C6B8739C}" srcOrd="7" destOrd="0" presId="urn:microsoft.com/office/officeart/2005/8/layout/default#1"/>
    <dgm:cxn modelId="{4C99A2EC-E96A-454F-9DCD-677017E90FE9}" type="presParOf" srcId="{9153EE73-76E2-4519-B387-5A81B98DBA48}" destId="{7A5B8E4D-010D-49E1-BA8F-5AD634CFED89}" srcOrd="8"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A94B6D6-F234-49D8-A597-2914806B1CCA}" type="doc">
      <dgm:prSet loTypeId="urn:microsoft.com/office/officeart/2005/8/layout/hList6" loCatId="list" qsTypeId="urn:microsoft.com/office/officeart/2005/8/quickstyle/simple5" qsCatId="simple" csTypeId="urn:microsoft.com/office/officeart/2005/8/colors/accent0_3" csCatId="mainScheme" phldr="1"/>
      <dgm:spPr/>
      <dgm:t>
        <a:bodyPr/>
        <a:lstStyle/>
        <a:p>
          <a:endParaRPr lang="en-US"/>
        </a:p>
      </dgm:t>
    </dgm:pt>
    <dgm:pt modelId="{873ED57F-27AD-4A55-8F6A-20958AE70ACA}">
      <dgm:prSet/>
      <dgm:spPr/>
      <dgm:t>
        <a:bodyPr/>
        <a:lstStyle/>
        <a:p>
          <a:pPr rtl="0"/>
          <a:r>
            <a:rPr lang="es-PE" noProof="0" dirty="0" smtClean="0"/>
            <a:t>Navegación basada en la Performance (PBN)</a:t>
          </a:r>
          <a:endParaRPr lang="es-PE" noProof="0" dirty="0"/>
        </a:p>
      </dgm:t>
    </dgm:pt>
    <dgm:pt modelId="{889F3D39-3989-44A2-ABE5-943ABC003C9C}" type="parTrans" cxnId="{46779767-BC16-417E-BB5C-9803AB2165F0}">
      <dgm:prSet/>
      <dgm:spPr/>
      <dgm:t>
        <a:bodyPr/>
        <a:lstStyle/>
        <a:p>
          <a:endParaRPr lang="en-US"/>
        </a:p>
      </dgm:t>
    </dgm:pt>
    <dgm:pt modelId="{96EACC32-D3A5-4160-9B6D-DD2D14EF198B}" type="sibTrans" cxnId="{46779767-BC16-417E-BB5C-9803AB2165F0}">
      <dgm:prSet/>
      <dgm:spPr/>
      <dgm:t>
        <a:bodyPr/>
        <a:lstStyle/>
        <a:p>
          <a:endParaRPr lang="en-US"/>
        </a:p>
      </dgm:t>
    </dgm:pt>
    <dgm:pt modelId="{4A5DF967-C68A-4F7B-A912-DE06D82402A3}">
      <dgm:prSet/>
      <dgm:spPr/>
      <dgm:t>
        <a:bodyPr/>
        <a:lstStyle/>
        <a:p>
          <a:pPr rtl="0"/>
          <a:r>
            <a:rPr lang="es-PE" noProof="0" smtClean="0"/>
            <a:t>Gestión del Flujo del Tráfico Aéreo (ATFM)</a:t>
          </a:r>
          <a:endParaRPr lang="es-PE" noProof="0"/>
        </a:p>
      </dgm:t>
    </dgm:pt>
    <dgm:pt modelId="{CCD68BB7-64D6-4EA8-AF2C-6AF866A5C3BC}" type="parTrans" cxnId="{33CA479E-FDF0-4560-B5B9-3C1C70CEA67C}">
      <dgm:prSet/>
      <dgm:spPr/>
      <dgm:t>
        <a:bodyPr/>
        <a:lstStyle/>
        <a:p>
          <a:endParaRPr lang="en-US"/>
        </a:p>
      </dgm:t>
    </dgm:pt>
    <dgm:pt modelId="{2F0D2C8F-EF1C-4334-99AE-A4F1B394DE6D}" type="sibTrans" cxnId="{33CA479E-FDF0-4560-B5B9-3C1C70CEA67C}">
      <dgm:prSet/>
      <dgm:spPr/>
      <dgm:t>
        <a:bodyPr/>
        <a:lstStyle/>
        <a:p>
          <a:endParaRPr lang="en-US"/>
        </a:p>
      </dgm:t>
    </dgm:pt>
    <dgm:pt modelId="{2CAFB656-2B53-4E71-8154-FB7097A0DADD}">
      <dgm:prSet/>
      <dgm:spPr/>
      <dgm:t>
        <a:bodyPr/>
        <a:lstStyle/>
        <a:p>
          <a:pPr rtl="0"/>
          <a:r>
            <a:rPr lang="es-PE" noProof="0" dirty="0" smtClean="0"/>
            <a:t>Automatización ATS</a:t>
          </a:r>
          <a:endParaRPr lang="es-PE" noProof="0" dirty="0"/>
        </a:p>
      </dgm:t>
    </dgm:pt>
    <dgm:pt modelId="{B52D87F1-7466-4346-86B0-50212D53CBCA}" type="parTrans" cxnId="{3BBE6F1C-23A1-464F-A831-F4A65D950643}">
      <dgm:prSet/>
      <dgm:spPr/>
      <dgm:t>
        <a:bodyPr/>
        <a:lstStyle/>
        <a:p>
          <a:endParaRPr lang="en-US"/>
        </a:p>
      </dgm:t>
    </dgm:pt>
    <dgm:pt modelId="{C344DD1B-BE77-48CA-A1BF-5779F654150F}" type="sibTrans" cxnId="{3BBE6F1C-23A1-464F-A831-F4A65D950643}">
      <dgm:prSet/>
      <dgm:spPr/>
      <dgm:t>
        <a:bodyPr/>
        <a:lstStyle/>
        <a:p>
          <a:endParaRPr lang="en-US"/>
        </a:p>
      </dgm:t>
    </dgm:pt>
    <dgm:pt modelId="{AE929ED5-44F2-49F0-9F08-20B891E6A95C}">
      <dgm:prSet/>
      <dgm:spPr/>
      <dgm:t>
        <a:bodyPr/>
        <a:lstStyle/>
        <a:p>
          <a:pPr rtl="0"/>
          <a:r>
            <a:rPr lang="es-PE" dirty="0" smtClean="0"/>
            <a:t>Mejora de los sistemas CNS </a:t>
          </a:r>
          <a:endParaRPr lang="es-PE" dirty="0"/>
        </a:p>
      </dgm:t>
    </dgm:pt>
    <dgm:pt modelId="{8B147D3A-6B29-441A-8B92-1190A1011336}" type="sibTrans" cxnId="{B2B24908-53E7-4EE5-8DE1-94B78CEEC4B5}">
      <dgm:prSet/>
      <dgm:spPr/>
      <dgm:t>
        <a:bodyPr/>
        <a:lstStyle/>
        <a:p>
          <a:endParaRPr lang="en-US"/>
        </a:p>
      </dgm:t>
    </dgm:pt>
    <dgm:pt modelId="{71F815EC-2C5F-4103-B5E1-9A51D1EE5B46}" type="parTrans" cxnId="{B2B24908-53E7-4EE5-8DE1-94B78CEEC4B5}">
      <dgm:prSet/>
      <dgm:spPr/>
      <dgm:t>
        <a:bodyPr/>
        <a:lstStyle/>
        <a:p>
          <a:endParaRPr lang="en-US"/>
        </a:p>
      </dgm:t>
    </dgm:pt>
    <dgm:pt modelId="{DFD50A6D-97BD-4F8E-B82D-47EA1B69BDE7}" type="pres">
      <dgm:prSet presAssocID="{0A94B6D6-F234-49D8-A597-2914806B1CCA}" presName="Name0" presStyleCnt="0">
        <dgm:presLayoutVars>
          <dgm:dir/>
          <dgm:resizeHandles val="exact"/>
        </dgm:presLayoutVars>
      </dgm:prSet>
      <dgm:spPr/>
      <dgm:t>
        <a:bodyPr/>
        <a:lstStyle/>
        <a:p>
          <a:endParaRPr lang="en-US"/>
        </a:p>
      </dgm:t>
    </dgm:pt>
    <dgm:pt modelId="{F451471E-B59F-4863-96A6-CF097C0DB420}" type="pres">
      <dgm:prSet presAssocID="{873ED57F-27AD-4A55-8F6A-20958AE70ACA}" presName="node" presStyleLbl="node1" presStyleIdx="0" presStyleCnt="4">
        <dgm:presLayoutVars>
          <dgm:bulletEnabled val="1"/>
        </dgm:presLayoutVars>
      </dgm:prSet>
      <dgm:spPr/>
      <dgm:t>
        <a:bodyPr/>
        <a:lstStyle/>
        <a:p>
          <a:endParaRPr lang="en-US"/>
        </a:p>
      </dgm:t>
    </dgm:pt>
    <dgm:pt modelId="{01A61CC4-A37C-4924-B141-6E6DFB58E154}" type="pres">
      <dgm:prSet presAssocID="{96EACC32-D3A5-4160-9B6D-DD2D14EF198B}" presName="sibTrans" presStyleCnt="0"/>
      <dgm:spPr/>
    </dgm:pt>
    <dgm:pt modelId="{7E103013-8B10-4437-83A0-87FC93992C2A}" type="pres">
      <dgm:prSet presAssocID="{4A5DF967-C68A-4F7B-A912-DE06D82402A3}" presName="node" presStyleLbl="node1" presStyleIdx="1" presStyleCnt="4">
        <dgm:presLayoutVars>
          <dgm:bulletEnabled val="1"/>
        </dgm:presLayoutVars>
      </dgm:prSet>
      <dgm:spPr/>
      <dgm:t>
        <a:bodyPr/>
        <a:lstStyle/>
        <a:p>
          <a:endParaRPr lang="en-US"/>
        </a:p>
      </dgm:t>
    </dgm:pt>
    <dgm:pt modelId="{02DC5C18-D4F3-47FA-A249-21A7B2E248C0}" type="pres">
      <dgm:prSet presAssocID="{2F0D2C8F-EF1C-4334-99AE-A4F1B394DE6D}" presName="sibTrans" presStyleCnt="0"/>
      <dgm:spPr/>
    </dgm:pt>
    <dgm:pt modelId="{F0A85659-368A-47BC-89EA-A0B2743D11B8}" type="pres">
      <dgm:prSet presAssocID="{AE929ED5-44F2-49F0-9F08-20B891E6A95C}" presName="node" presStyleLbl="node1" presStyleIdx="2" presStyleCnt="4" custLinFactNeighborX="-30141" custLinFactNeighborY="310">
        <dgm:presLayoutVars>
          <dgm:bulletEnabled val="1"/>
        </dgm:presLayoutVars>
      </dgm:prSet>
      <dgm:spPr/>
      <dgm:t>
        <a:bodyPr/>
        <a:lstStyle/>
        <a:p>
          <a:endParaRPr lang="en-US"/>
        </a:p>
      </dgm:t>
    </dgm:pt>
    <dgm:pt modelId="{DE93688C-0EDA-4E40-9D27-3F0A6B5E80FE}" type="pres">
      <dgm:prSet presAssocID="{8B147D3A-6B29-441A-8B92-1190A1011336}" presName="sibTrans" presStyleCnt="0"/>
      <dgm:spPr/>
    </dgm:pt>
    <dgm:pt modelId="{C5196707-889C-4F9F-BC4E-81EDFAE4A297}" type="pres">
      <dgm:prSet presAssocID="{2CAFB656-2B53-4E71-8154-FB7097A0DADD}" presName="node" presStyleLbl="node1" presStyleIdx="3" presStyleCnt="4">
        <dgm:presLayoutVars>
          <dgm:bulletEnabled val="1"/>
        </dgm:presLayoutVars>
      </dgm:prSet>
      <dgm:spPr/>
      <dgm:t>
        <a:bodyPr/>
        <a:lstStyle/>
        <a:p>
          <a:endParaRPr lang="en-US"/>
        </a:p>
      </dgm:t>
    </dgm:pt>
  </dgm:ptLst>
  <dgm:cxnLst>
    <dgm:cxn modelId="{3BBE6F1C-23A1-464F-A831-F4A65D950643}" srcId="{0A94B6D6-F234-49D8-A597-2914806B1CCA}" destId="{2CAFB656-2B53-4E71-8154-FB7097A0DADD}" srcOrd="3" destOrd="0" parTransId="{B52D87F1-7466-4346-86B0-50212D53CBCA}" sibTransId="{C344DD1B-BE77-48CA-A1BF-5779F654150F}"/>
    <dgm:cxn modelId="{B2B24908-53E7-4EE5-8DE1-94B78CEEC4B5}" srcId="{0A94B6D6-F234-49D8-A597-2914806B1CCA}" destId="{AE929ED5-44F2-49F0-9F08-20B891E6A95C}" srcOrd="2" destOrd="0" parTransId="{71F815EC-2C5F-4103-B5E1-9A51D1EE5B46}" sibTransId="{8B147D3A-6B29-441A-8B92-1190A1011336}"/>
    <dgm:cxn modelId="{F07C7BB0-5371-4CCA-9BFF-2E3371A36254}" type="presOf" srcId="{2CAFB656-2B53-4E71-8154-FB7097A0DADD}" destId="{C5196707-889C-4F9F-BC4E-81EDFAE4A297}" srcOrd="0" destOrd="0" presId="urn:microsoft.com/office/officeart/2005/8/layout/hList6"/>
    <dgm:cxn modelId="{934DDB9E-CD34-45E0-9DF3-EA011F8CD734}" type="presOf" srcId="{873ED57F-27AD-4A55-8F6A-20958AE70ACA}" destId="{F451471E-B59F-4863-96A6-CF097C0DB420}" srcOrd="0" destOrd="0" presId="urn:microsoft.com/office/officeart/2005/8/layout/hList6"/>
    <dgm:cxn modelId="{46779767-BC16-417E-BB5C-9803AB2165F0}" srcId="{0A94B6D6-F234-49D8-A597-2914806B1CCA}" destId="{873ED57F-27AD-4A55-8F6A-20958AE70ACA}" srcOrd="0" destOrd="0" parTransId="{889F3D39-3989-44A2-ABE5-943ABC003C9C}" sibTransId="{96EACC32-D3A5-4160-9B6D-DD2D14EF198B}"/>
    <dgm:cxn modelId="{597ADE59-6F22-4BCF-A204-DB9B732818B1}" type="presOf" srcId="{AE929ED5-44F2-49F0-9F08-20B891E6A95C}" destId="{F0A85659-368A-47BC-89EA-A0B2743D11B8}" srcOrd="0" destOrd="0" presId="urn:microsoft.com/office/officeart/2005/8/layout/hList6"/>
    <dgm:cxn modelId="{BEA61A77-32B1-444A-8E8F-0552A107CBC1}" type="presOf" srcId="{4A5DF967-C68A-4F7B-A912-DE06D82402A3}" destId="{7E103013-8B10-4437-83A0-87FC93992C2A}" srcOrd="0" destOrd="0" presId="urn:microsoft.com/office/officeart/2005/8/layout/hList6"/>
    <dgm:cxn modelId="{33CA479E-FDF0-4560-B5B9-3C1C70CEA67C}" srcId="{0A94B6D6-F234-49D8-A597-2914806B1CCA}" destId="{4A5DF967-C68A-4F7B-A912-DE06D82402A3}" srcOrd="1" destOrd="0" parTransId="{CCD68BB7-64D6-4EA8-AF2C-6AF866A5C3BC}" sibTransId="{2F0D2C8F-EF1C-4334-99AE-A4F1B394DE6D}"/>
    <dgm:cxn modelId="{F7463E37-BF22-4EAC-993C-ABFC63F8B08D}" type="presOf" srcId="{0A94B6D6-F234-49D8-A597-2914806B1CCA}" destId="{DFD50A6D-97BD-4F8E-B82D-47EA1B69BDE7}" srcOrd="0" destOrd="0" presId="urn:microsoft.com/office/officeart/2005/8/layout/hList6"/>
    <dgm:cxn modelId="{BE2A6FDB-7842-40FF-97D0-045BA9B08B18}" type="presParOf" srcId="{DFD50A6D-97BD-4F8E-B82D-47EA1B69BDE7}" destId="{F451471E-B59F-4863-96A6-CF097C0DB420}" srcOrd="0" destOrd="0" presId="urn:microsoft.com/office/officeart/2005/8/layout/hList6"/>
    <dgm:cxn modelId="{915DDD27-EBD3-4528-9EB9-EA183F88F549}" type="presParOf" srcId="{DFD50A6D-97BD-4F8E-B82D-47EA1B69BDE7}" destId="{01A61CC4-A37C-4924-B141-6E6DFB58E154}" srcOrd="1" destOrd="0" presId="urn:microsoft.com/office/officeart/2005/8/layout/hList6"/>
    <dgm:cxn modelId="{4DB345EC-F082-43EA-A505-65B3B97340F6}" type="presParOf" srcId="{DFD50A6D-97BD-4F8E-B82D-47EA1B69BDE7}" destId="{7E103013-8B10-4437-83A0-87FC93992C2A}" srcOrd="2" destOrd="0" presId="urn:microsoft.com/office/officeart/2005/8/layout/hList6"/>
    <dgm:cxn modelId="{4D5B16DF-0DF5-4010-A06D-A6F390AB1BE8}" type="presParOf" srcId="{DFD50A6D-97BD-4F8E-B82D-47EA1B69BDE7}" destId="{02DC5C18-D4F3-47FA-A249-21A7B2E248C0}" srcOrd="3" destOrd="0" presId="urn:microsoft.com/office/officeart/2005/8/layout/hList6"/>
    <dgm:cxn modelId="{89E0C2E1-0E42-42A9-869D-B0388C94A823}" type="presParOf" srcId="{DFD50A6D-97BD-4F8E-B82D-47EA1B69BDE7}" destId="{F0A85659-368A-47BC-89EA-A0B2743D11B8}" srcOrd="4" destOrd="0" presId="urn:microsoft.com/office/officeart/2005/8/layout/hList6"/>
    <dgm:cxn modelId="{4F9BCF76-26D4-4246-A761-41AB6506C7C4}" type="presParOf" srcId="{DFD50A6D-97BD-4F8E-B82D-47EA1B69BDE7}" destId="{DE93688C-0EDA-4E40-9D27-3F0A6B5E80FE}" srcOrd="5" destOrd="0" presId="urn:microsoft.com/office/officeart/2005/8/layout/hList6"/>
    <dgm:cxn modelId="{517357DA-0CFD-43EF-84A2-7FD4C0B5F554}" type="presParOf" srcId="{DFD50A6D-97BD-4F8E-B82D-47EA1B69BDE7}" destId="{C5196707-889C-4F9F-BC4E-81EDFAE4A297}" srcOrd="6"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88F41-4D76-4718-A501-96A12BE376EE}">
      <dsp:nvSpPr>
        <dsp:cNvPr id="0" name=""/>
        <dsp:cNvSpPr/>
      </dsp:nvSpPr>
      <dsp:spPr>
        <a:xfrm>
          <a:off x="0" y="766762"/>
          <a:ext cx="2571749" cy="1543050"/>
        </a:xfrm>
        <a:prstGeom prst="rect">
          <a:avLst/>
        </a:prstGeom>
        <a:solidFill>
          <a:schemeClr val="dk2">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1450" tIns="171450" rIns="171450" bIns="171450" numCol="1" spcCol="1270" anchor="ctr" anchorCtr="0">
          <a:noAutofit/>
          <a:sp3d extrusionH="28000" prstMaterial="matte"/>
        </a:bodyPr>
        <a:lstStyle/>
        <a:p>
          <a:pPr lvl="0" algn="ctr" defTabSz="2000250" rtl="0">
            <a:lnSpc>
              <a:spcPct val="90000"/>
            </a:lnSpc>
            <a:spcBef>
              <a:spcPct val="0"/>
            </a:spcBef>
            <a:spcAft>
              <a:spcPct val="35000"/>
            </a:spcAft>
          </a:pPr>
          <a:r>
            <a:rPr lang="en-US" sz="4500" kern="1200" dirty="0" smtClean="0">
              <a:solidFill>
                <a:schemeClr val="bg1"/>
              </a:solidFill>
            </a:rPr>
            <a:t>ATM/SAR</a:t>
          </a:r>
          <a:endParaRPr lang="es-PE" sz="4500" kern="1200" dirty="0">
            <a:solidFill>
              <a:schemeClr val="bg1"/>
            </a:solidFill>
          </a:endParaRPr>
        </a:p>
      </dsp:txBody>
      <dsp:txXfrm>
        <a:off x="0" y="766762"/>
        <a:ext cx="2571749" cy="1543050"/>
      </dsp:txXfrm>
    </dsp:sp>
    <dsp:sp modelId="{2D60A2F5-A903-4282-82A5-5647292BE3E0}">
      <dsp:nvSpPr>
        <dsp:cNvPr id="0" name=""/>
        <dsp:cNvSpPr/>
      </dsp:nvSpPr>
      <dsp:spPr>
        <a:xfrm>
          <a:off x="2828925" y="766762"/>
          <a:ext cx="2571749" cy="1543050"/>
        </a:xfrm>
        <a:prstGeom prst="rect">
          <a:avLst/>
        </a:prstGeom>
        <a:solidFill>
          <a:schemeClr val="dk2">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1450" tIns="171450" rIns="171450" bIns="171450" numCol="1" spcCol="1270" anchor="ctr" anchorCtr="0">
          <a:noAutofit/>
          <a:sp3d extrusionH="28000" prstMaterial="matte"/>
        </a:bodyPr>
        <a:lstStyle/>
        <a:p>
          <a:pPr lvl="0" algn="ctr" defTabSz="2000250" rtl="0">
            <a:lnSpc>
              <a:spcPct val="90000"/>
            </a:lnSpc>
            <a:spcBef>
              <a:spcPct val="0"/>
            </a:spcBef>
            <a:spcAft>
              <a:spcPct val="35000"/>
            </a:spcAft>
          </a:pPr>
          <a:r>
            <a:rPr lang="en-US" sz="4500" kern="1200" dirty="0" smtClean="0">
              <a:solidFill>
                <a:srgbClr val="FF0000"/>
              </a:solidFill>
            </a:rPr>
            <a:t>CNS</a:t>
          </a:r>
          <a:endParaRPr lang="es-PE" sz="4500" kern="1200" dirty="0">
            <a:solidFill>
              <a:srgbClr val="FF0000"/>
            </a:solidFill>
          </a:endParaRPr>
        </a:p>
      </dsp:txBody>
      <dsp:txXfrm>
        <a:off x="2828925" y="766762"/>
        <a:ext cx="2571749" cy="1543050"/>
      </dsp:txXfrm>
    </dsp:sp>
    <dsp:sp modelId="{47875FE7-438A-4FE5-8686-D9BD07063AF7}">
      <dsp:nvSpPr>
        <dsp:cNvPr id="0" name=""/>
        <dsp:cNvSpPr/>
      </dsp:nvSpPr>
      <dsp:spPr>
        <a:xfrm>
          <a:off x="5657850" y="848945"/>
          <a:ext cx="2571749" cy="1543050"/>
        </a:xfrm>
        <a:prstGeom prst="rect">
          <a:avLst/>
        </a:prstGeom>
        <a:solidFill>
          <a:schemeClr val="dk2">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1450" tIns="171450" rIns="171450" bIns="171450" numCol="1" spcCol="1270" anchor="ctr" anchorCtr="0">
          <a:noAutofit/>
          <a:sp3d extrusionH="28000" prstMaterial="matte"/>
        </a:bodyPr>
        <a:lstStyle/>
        <a:p>
          <a:pPr lvl="0" algn="ctr" defTabSz="2000250" rtl="0">
            <a:lnSpc>
              <a:spcPct val="90000"/>
            </a:lnSpc>
            <a:spcBef>
              <a:spcPct val="0"/>
            </a:spcBef>
            <a:spcAft>
              <a:spcPct val="35000"/>
            </a:spcAft>
          </a:pPr>
          <a:r>
            <a:rPr lang="en-US" sz="4500" kern="1200" dirty="0" smtClean="0"/>
            <a:t>AIS</a:t>
          </a:r>
          <a:endParaRPr lang="es-PE" sz="4500" kern="1200" dirty="0"/>
        </a:p>
      </dsp:txBody>
      <dsp:txXfrm>
        <a:off x="5657850" y="848945"/>
        <a:ext cx="2571749" cy="1543050"/>
      </dsp:txXfrm>
    </dsp:sp>
    <dsp:sp modelId="{32F36643-61E5-4D67-87B9-4E8A1CABA8D8}">
      <dsp:nvSpPr>
        <dsp:cNvPr id="0" name=""/>
        <dsp:cNvSpPr/>
      </dsp:nvSpPr>
      <dsp:spPr>
        <a:xfrm>
          <a:off x="1489609" y="2574039"/>
          <a:ext cx="2571749" cy="1543050"/>
        </a:xfrm>
        <a:prstGeom prst="rect">
          <a:avLst/>
        </a:prstGeom>
        <a:solidFill>
          <a:schemeClr val="dk2">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1450" tIns="171450" rIns="171450" bIns="171450" numCol="1" spcCol="1270" anchor="ctr" anchorCtr="0">
          <a:noAutofit/>
          <a:sp3d extrusionH="28000" prstMaterial="matte"/>
        </a:bodyPr>
        <a:lstStyle/>
        <a:p>
          <a:pPr lvl="0" algn="ctr" defTabSz="2000250" rtl="0">
            <a:lnSpc>
              <a:spcPct val="90000"/>
            </a:lnSpc>
            <a:spcBef>
              <a:spcPct val="0"/>
            </a:spcBef>
            <a:spcAft>
              <a:spcPct val="35000"/>
            </a:spcAft>
          </a:pPr>
          <a:r>
            <a:rPr lang="en-US" sz="4500" kern="1200" dirty="0" smtClean="0"/>
            <a:t>AGA</a:t>
          </a:r>
          <a:endParaRPr lang="es-PE" sz="4500" kern="1200" dirty="0"/>
        </a:p>
      </dsp:txBody>
      <dsp:txXfrm>
        <a:off x="1489609" y="2574039"/>
        <a:ext cx="2571749" cy="1543050"/>
      </dsp:txXfrm>
    </dsp:sp>
    <dsp:sp modelId="{7A5B8E4D-010D-49E1-BA8F-5AD634CFED89}">
      <dsp:nvSpPr>
        <dsp:cNvPr id="0" name=""/>
        <dsp:cNvSpPr/>
      </dsp:nvSpPr>
      <dsp:spPr>
        <a:xfrm>
          <a:off x="4243387" y="2566987"/>
          <a:ext cx="2571749" cy="1543050"/>
        </a:xfrm>
        <a:prstGeom prst="rect">
          <a:avLst/>
        </a:prstGeom>
        <a:solidFill>
          <a:schemeClr val="dk2">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1450" tIns="171450" rIns="171450" bIns="171450" numCol="1" spcCol="1270" anchor="ctr" anchorCtr="0">
          <a:noAutofit/>
          <a:sp3d extrusionH="28000" prstMaterial="matte"/>
        </a:bodyPr>
        <a:lstStyle/>
        <a:p>
          <a:pPr lvl="0" algn="ctr" defTabSz="2000250" rtl="0">
            <a:lnSpc>
              <a:spcPct val="90000"/>
            </a:lnSpc>
            <a:spcBef>
              <a:spcPct val="0"/>
            </a:spcBef>
            <a:spcAft>
              <a:spcPct val="35000"/>
            </a:spcAft>
          </a:pPr>
          <a:r>
            <a:rPr lang="en-US" sz="4500" kern="1200" dirty="0" smtClean="0"/>
            <a:t>MET</a:t>
          </a:r>
          <a:endParaRPr lang="es-PE" sz="4500" kern="1200" dirty="0"/>
        </a:p>
      </dsp:txBody>
      <dsp:txXfrm>
        <a:off x="4243387" y="2566987"/>
        <a:ext cx="2571749" cy="15430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51471E-B59F-4863-96A6-CF097C0DB420}">
      <dsp:nvSpPr>
        <dsp:cNvPr id="0" name=""/>
        <dsp:cNvSpPr/>
      </dsp:nvSpPr>
      <dsp:spPr>
        <a:xfrm rot="16200000">
          <a:off x="-1287549" y="1289533"/>
          <a:ext cx="4525963" cy="1946895"/>
        </a:xfrm>
        <a:prstGeom prst="flowChartManualOperation">
          <a:avLst/>
        </a:prstGeom>
        <a:gradFill rotWithShape="0">
          <a:gsLst>
            <a:gs pos="0">
              <a:schemeClr val="dk2">
                <a:hueOff val="0"/>
                <a:satOff val="0"/>
                <a:lumOff val="0"/>
                <a:alphaOff val="0"/>
                <a:shade val="51000"/>
                <a:satMod val="130000"/>
              </a:schemeClr>
            </a:gs>
            <a:gs pos="80000">
              <a:schemeClr val="dk2">
                <a:hueOff val="0"/>
                <a:satOff val="0"/>
                <a:lumOff val="0"/>
                <a:alphaOff val="0"/>
                <a:shade val="93000"/>
                <a:satMod val="130000"/>
              </a:schemeClr>
            </a:gs>
            <a:gs pos="100000">
              <a:schemeClr val="dk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0" tIns="0" rIns="127892" bIns="0" numCol="1" spcCol="1270" anchor="ctr" anchorCtr="0">
          <a:noAutofit/>
        </a:bodyPr>
        <a:lstStyle/>
        <a:p>
          <a:pPr lvl="0" algn="ctr" defTabSz="889000" rtl="0">
            <a:lnSpc>
              <a:spcPct val="90000"/>
            </a:lnSpc>
            <a:spcBef>
              <a:spcPct val="0"/>
            </a:spcBef>
            <a:spcAft>
              <a:spcPct val="35000"/>
            </a:spcAft>
          </a:pPr>
          <a:r>
            <a:rPr lang="es-PE" sz="2000" kern="1200" noProof="0" dirty="0" smtClean="0"/>
            <a:t>Navegación basada en la Performance (PBN)</a:t>
          </a:r>
          <a:endParaRPr lang="es-PE" sz="2000" kern="1200" noProof="0" dirty="0"/>
        </a:p>
      </dsp:txBody>
      <dsp:txXfrm rot="5400000">
        <a:off x="1985" y="905192"/>
        <a:ext cx="1946895" cy="2715577"/>
      </dsp:txXfrm>
    </dsp:sp>
    <dsp:sp modelId="{7E103013-8B10-4437-83A0-87FC93992C2A}">
      <dsp:nvSpPr>
        <dsp:cNvPr id="0" name=""/>
        <dsp:cNvSpPr/>
      </dsp:nvSpPr>
      <dsp:spPr>
        <a:xfrm rot="16200000">
          <a:off x="805362" y="1289533"/>
          <a:ext cx="4525963" cy="1946895"/>
        </a:xfrm>
        <a:prstGeom prst="flowChartManualOperation">
          <a:avLst/>
        </a:prstGeom>
        <a:gradFill rotWithShape="0">
          <a:gsLst>
            <a:gs pos="0">
              <a:schemeClr val="dk2">
                <a:hueOff val="0"/>
                <a:satOff val="0"/>
                <a:lumOff val="0"/>
                <a:alphaOff val="0"/>
                <a:shade val="51000"/>
                <a:satMod val="130000"/>
              </a:schemeClr>
            </a:gs>
            <a:gs pos="80000">
              <a:schemeClr val="dk2">
                <a:hueOff val="0"/>
                <a:satOff val="0"/>
                <a:lumOff val="0"/>
                <a:alphaOff val="0"/>
                <a:shade val="93000"/>
                <a:satMod val="130000"/>
              </a:schemeClr>
            </a:gs>
            <a:gs pos="100000">
              <a:schemeClr val="dk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0" tIns="0" rIns="127892" bIns="0" numCol="1" spcCol="1270" anchor="ctr" anchorCtr="0">
          <a:noAutofit/>
        </a:bodyPr>
        <a:lstStyle/>
        <a:p>
          <a:pPr lvl="0" algn="ctr" defTabSz="889000" rtl="0">
            <a:lnSpc>
              <a:spcPct val="90000"/>
            </a:lnSpc>
            <a:spcBef>
              <a:spcPct val="0"/>
            </a:spcBef>
            <a:spcAft>
              <a:spcPct val="35000"/>
            </a:spcAft>
          </a:pPr>
          <a:r>
            <a:rPr lang="es-PE" sz="2000" kern="1200" noProof="0" smtClean="0"/>
            <a:t>Gestión del Flujo del Tráfico Aéreo (ATFM)</a:t>
          </a:r>
          <a:endParaRPr lang="es-PE" sz="2000" kern="1200" noProof="0"/>
        </a:p>
      </dsp:txBody>
      <dsp:txXfrm rot="5400000">
        <a:off x="2094896" y="905192"/>
        <a:ext cx="1946895" cy="2715577"/>
      </dsp:txXfrm>
    </dsp:sp>
    <dsp:sp modelId="{F0A85659-368A-47BC-89EA-A0B2743D11B8}">
      <dsp:nvSpPr>
        <dsp:cNvPr id="0" name=""/>
        <dsp:cNvSpPr/>
      </dsp:nvSpPr>
      <dsp:spPr>
        <a:xfrm rot="16200000">
          <a:off x="2854263" y="1289533"/>
          <a:ext cx="4525963" cy="1946895"/>
        </a:xfrm>
        <a:prstGeom prst="flowChartManualOperation">
          <a:avLst/>
        </a:prstGeom>
        <a:gradFill rotWithShape="0">
          <a:gsLst>
            <a:gs pos="0">
              <a:schemeClr val="dk2">
                <a:hueOff val="0"/>
                <a:satOff val="0"/>
                <a:lumOff val="0"/>
                <a:alphaOff val="0"/>
                <a:shade val="51000"/>
                <a:satMod val="130000"/>
              </a:schemeClr>
            </a:gs>
            <a:gs pos="80000">
              <a:schemeClr val="dk2">
                <a:hueOff val="0"/>
                <a:satOff val="0"/>
                <a:lumOff val="0"/>
                <a:alphaOff val="0"/>
                <a:shade val="93000"/>
                <a:satMod val="130000"/>
              </a:schemeClr>
            </a:gs>
            <a:gs pos="100000">
              <a:schemeClr val="dk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0" tIns="0" rIns="127892" bIns="0" numCol="1" spcCol="1270" anchor="ctr" anchorCtr="0">
          <a:noAutofit/>
        </a:bodyPr>
        <a:lstStyle/>
        <a:p>
          <a:pPr lvl="0" algn="ctr" defTabSz="889000" rtl="0">
            <a:lnSpc>
              <a:spcPct val="90000"/>
            </a:lnSpc>
            <a:spcBef>
              <a:spcPct val="0"/>
            </a:spcBef>
            <a:spcAft>
              <a:spcPct val="35000"/>
            </a:spcAft>
          </a:pPr>
          <a:r>
            <a:rPr lang="es-PE" sz="2000" kern="1200" dirty="0" smtClean="0"/>
            <a:t>Mejora de los sistemas CNS </a:t>
          </a:r>
          <a:endParaRPr lang="es-PE" sz="2000" kern="1200" dirty="0"/>
        </a:p>
      </dsp:txBody>
      <dsp:txXfrm rot="5400000">
        <a:off x="4143797" y="905192"/>
        <a:ext cx="1946895" cy="2715577"/>
      </dsp:txXfrm>
    </dsp:sp>
    <dsp:sp modelId="{C5196707-889C-4F9F-BC4E-81EDFAE4A297}">
      <dsp:nvSpPr>
        <dsp:cNvPr id="0" name=""/>
        <dsp:cNvSpPr/>
      </dsp:nvSpPr>
      <dsp:spPr>
        <a:xfrm rot="16200000">
          <a:off x="4991186" y="1289533"/>
          <a:ext cx="4525963" cy="1946895"/>
        </a:xfrm>
        <a:prstGeom prst="flowChartManualOperation">
          <a:avLst/>
        </a:prstGeom>
        <a:gradFill rotWithShape="0">
          <a:gsLst>
            <a:gs pos="0">
              <a:schemeClr val="dk2">
                <a:hueOff val="0"/>
                <a:satOff val="0"/>
                <a:lumOff val="0"/>
                <a:alphaOff val="0"/>
                <a:shade val="51000"/>
                <a:satMod val="130000"/>
              </a:schemeClr>
            </a:gs>
            <a:gs pos="80000">
              <a:schemeClr val="dk2">
                <a:hueOff val="0"/>
                <a:satOff val="0"/>
                <a:lumOff val="0"/>
                <a:alphaOff val="0"/>
                <a:shade val="93000"/>
                <a:satMod val="130000"/>
              </a:schemeClr>
            </a:gs>
            <a:gs pos="100000">
              <a:schemeClr val="dk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0" tIns="0" rIns="127892" bIns="0" numCol="1" spcCol="1270" anchor="ctr" anchorCtr="0">
          <a:noAutofit/>
        </a:bodyPr>
        <a:lstStyle/>
        <a:p>
          <a:pPr lvl="0" algn="ctr" defTabSz="889000" rtl="0">
            <a:lnSpc>
              <a:spcPct val="90000"/>
            </a:lnSpc>
            <a:spcBef>
              <a:spcPct val="0"/>
            </a:spcBef>
            <a:spcAft>
              <a:spcPct val="35000"/>
            </a:spcAft>
          </a:pPr>
          <a:r>
            <a:rPr lang="es-PE" sz="2000" kern="1200" noProof="0" dirty="0" smtClean="0"/>
            <a:t>Automatización ATS</a:t>
          </a:r>
          <a:endParaRPr lang="es-PE" sz="2000" kern="1200" noProof="0" dirty="0"/>
        </a:p>
      </dsp:txBody>
      <dsp:txXfrm rot="5400000">
        <a:off x="6280720" y="905192"/>
        <a:ext cx="1946895" cy="2715577"/>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5747" tIns="47873" rIns="95747" bIns="47873" rtlCol="0"/>
          <a:lstStyle>
            <a:lvl1pPr algn="l">
              <a:defRPr sz="1300"/>
            </a:lvl1pPr>
          </a:lstStyle>
          <a:p>
            <a:endParaRPr lang="en-GB"/>
          </a:p>
        </p:txBody>
      </p:sp>
      <p:sp>
        <p:nvSpPr>
          <p:cNvPr id="3" name="Date Placeholder 2"/>
          <p:cNvSpPr>
            <a:spLocks noGrp="1"/>
          </p:cNvSpPr>
          <p:nvPr>
            <p:ph type="dt" sz="quarter" idx="1"/>
          </p:nvPr>
        </p:nvSpPr>
        <p:spPr>
          <a:xfrm>
            <a:off x="4143587" y="0"/>
            <a:ext cx="3169920" cy="480060"/>
          </a:xfrm>
          <a:prstGeom prst="rect">
            <a:avLst/>
          </a:prstGeom>
        </p:spPr>
        <p:txBody>
          <a:bodyPr vert="horz" lIns="95747" tIns="47873" rIns="95747" bIns="47873" rtlCol="0"/>
          <a:lstStyle>
            <a:lvl1pPr algn="r">
              <a:defRPr sz="1300"/>
            </a:lvl1pPr>
          </a:lstStyle>
          <a:p>
            <a:fld id="{4957D8AB-7966-458C-9BE3-02C18DF0CBED}" type="datetimeFigureOut">
              <a:rPr lang="en-US" smtClean="0"/>
              <a:pPr/>
              <a:t>11/20/2011</a:t>
            </a:fld>
            <a:endParaRPr lang="en-GB"/>
          </a:p>
        </p:txBody>
      </p:sp>
      <p:sp>
        <p:nvSpPr>
          <p:cNvPr id="4" name="Footer Placeholder 3"/>
          <p:cNvSpPr>
            <a:spLocks noGrp="1"/>
          </p:cNvSpPr>
          <p:nvPr>
            <p:ph type="ftr" sz="quarter" idx="2"/>
          </p:nvPr>
        </p:nvSpPr>
        <p:spPr>
          <a:xfrm>
            <a:off x="0" y="9119474"/>
            <a:ext cx="3169920" cy="480060"/>
          </a:xfrm>
          <a:prstGeom prst="rect">
            <a:avLst/>
          </a:prstGeom>
        </p:spPr>
        <p:txBody>
          <a:bodyPr vert="horz" lIns="95747" tIns="47873" rIns="95747" bIns="47873" rtlCol="0" anchor="b"/>
          <a:lstStyle>
            <a:lvl1pPr algn="l">
              <a:defRPr sz="1300"/>
            </a:lvl1pPr>
          </a:lstStyle>
          <a:p>
            <a:endParaRPr lang="en-GB"/>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lIns="95747" tIns="47873" rIns="95747" bIns="47873" rtlCol="0" anchor="b"/>
          <a:lstStyle>
            <a:lvl1pPr algn="r">
              <a:defRPr sz="1300"/>
            </a:lvl1pPr>
          </a:lstStyle>
          <a:p>
            <a:fld id="{188A3367-9AA4-47DA-BEE2-BE6D80B19934}" type="slidenum">
              <a:rPr lang="en-GB" smtClean="0"/>
              <a:pPr/>
              <a:t>‹Nº›</a:t>
            </a:fld>
            <a:endParaRPr lang="en-GB"/>
          </a:p>
        </p:txBody>
      </p:sp>
    </p:spTree>
    <p:extLst>
      <p:ext uri="{BB962C8B-B14F-4D97-AF65-F5344CB8AC3E}">
        <p14:creationId xmlns:p14="http://schemas.microsoft.com/office/powerpoint/2010/main" val="24583543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5747" tIns="47873" rIns="95747" bIns="47873" rtlCol="0"/>
          <a:lstStyle>
            <a:lvl1pPr algn="l">
              <a:defRPr sz="1300"/>
            </a:lvl1pPr>
          </a:lstStyle>
          <a:p>
            <a:endParaRPr lang="en-GB"/>
          </a:p>
        </p:txBody>
      </p:sp>
      <p:sp>
        <p:nvSpPr>
          <p:cNvPr id="3" name="Date Placeholder 2"/>
          <p:cNvSpPr>
            <a:spLocks noGrp="1"/>
          </p:cNvSpPr>
          <p:nvPr>
            <p:ph type="dt" idx="1"/>
          </p:nvPr>
        </p:nvSpPr>
        <p:spPr>
          <a:xfrm>
            <a:off x="4143587" y="0"/>
            <a:ext cx="3169920" cy="480060"/>
          </a:xfrm>
          <a:prstGeom prst="rect">
            <a:avLst/>
          </a:prstGeom>
        </p:spPr>
        <p:txBody>
          <a:bodyPr vert="horz" lIns="95747" tIns="47873" rIns="95747" bIns="47873" rtlCol="0"/>
          <a:lstStyle>
            <a:lvl1pPr algn="r">
              <a:defRPr sz="1300"/>
            </a:lvl1pPr>
          </a:lstStyle>
          <a:p>
            <a:fld id="{115DC285-F2C7-43EB-8980-030AF7421F74}" type="datetimeFigureOut">
              <a:rPr lang="en-US" smtClean="0"/>
              <a:pPr/>
              <a:t>11/20/2011</a:t>
            </a:fld>
            <a:endParaRPr lang="en-GB"/>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5747" tIns="47873" rIns="95747" bIns="47873" rtlCol="0" anchor="ctr"/>
          <a:lstStyle/>
          <a:p>
            <a:endParaRPr lang="en-GB"/>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5747" tIns="47873" rIns="95747" bIns="4787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119474"/>
            <a:ext cx="3169920" cy="480060"/>
          </a:xfrm>
          <a:prstGeom prst="rect">
            <a:avLst/>
          </a:prstGeom>
        </p:spPr>
        <p:txBody>
          <a:bodyPr vert="horz" lIns="95747" tIns="47873" rIns="95747" bIns="47873" rtlCol="0" anchor="b"/>
          <a:lstStyle>
            <a:lvl1pPr algn="l">
              <a:defRPr sz="1300"/>
            </a:lvl1pPr>
          </a:lstStyle>
          <a:p>
            <a:endParaRPr lang="en-GB"/>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5747" tIns="47873" rIns="95747" bIns="47873" rtlCol="0" anchor="b"/>
          <a:lstStyle>
            <a:lvl1pPr algn="r">
              <a:defRPr sz="1300"/>
            </a:lvl1pPr>
          </a:lstStyle>
          <a:p>
            <a:fld id="{F45D550C-52CF-4EDD-ABE6-64B9331ADC78}" type="slidenum">
              <a:rPr lang="en-GB" smtClean="0"/>
              <a:pPr/>
              <a:t>‹Nº›</a:t>
            </a:fld>
            <a:endParaRPr lang="en-GB"/>
          </a:p>
        </p:txBody>
      </p:sp>
    </p:spTree>
    <p:extLst>
      <p:ext uri="{BB962C8B-B14F-4D97-AF65-F5344CB8AC3E}">
        <p14:creationId xmlns:p14="http://schemas.microsoft.com/office/powerpoint/2010/main" val="5169594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n-U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4</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n-CA"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5</a:t>
            </a:fld>
            <a:endParaRPr lang="en-GB"/>
          </a:p>
        </p:txBody>
      </p:sp>
    </p:spTree>
    <p:extLst>
      <p:ext uri="{BB962C8B-B14F-4D97-AF65-F5344CB8AC3E}">
        <p14:creationId xmlns:p14="http://schemas.microsoft.com/office/powerpoint/2010/main" val="20825241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32500" lnSpcReduction="20000"/>
          </a:bodyPr>
          <a:lstStyle/>
          <a:p>
            <a:r>
              <a:rPr lang="es-ES" b="1" dirty="0" smtClean="0"/>
              <a:t>Ayudas en ruta</a:t>
            </a:r>
          </a:p>
          <a:p>
            <a:endParaRPr lang="es-ES" dirty="0" smtClean="0"/>
          </a:p>
          <a:p>
            <a:r>
              <a:rPr lang="es-ES" dirty="0" smtClean="0"/>
              <a:t>63.Las ayudas en ruta que han de recomendarse deberían proporcionar ayuda para la navegación que permita la navegación en ruta, con la precisión requerida, en la red de rutas acordada de los servicios de tránsito aéreo.</a:t>
            </a:r>
          </a:p>
          <a:p>
            <a:endParaRPr lang="es-ES" dirty="0" smtClean="0"/>
          </a:p>
          <a:p>
            <a:r>
              <a:rPr lang="es-ES" dirty="0" smtClean="0"/>
              <a:t>64.Se prevé que el GNSS permitirá finalmente satis-</a:t>
            </a:r>
            <a:r>
              <a:rPr lang="es-ES" dirty="0" err="1" smtClean="0"/>
              <a:t>facer</a:t>
            </a:r>
            <a:r>
              <a:rPr lang="es-ES" dirty="0" smtClean="0"/>
              <a:t> todos los requisitos para la navegación en ruta. En la planificación de otras ayudas en ruta debería tenerse en cuenta la necesidad de una transición gradual al uso del GNSS en lugar de las ayudas para la navegación en ruta basadas en tierra. Hasta la implantación del GNSS, deberían instalarse VOR complementados con DME en la medida necesaria, como ayuda primaria para ese fin.</a:t>
            </a:r>
          </a:p>
          <a:p>
            <a:r>
              <a:rPr lang="es-ES" dirty="0" smtClean="0"/>
              <a:t>65.Para fines de planificación, cuando se utilice VOR, complementado de ser necesario con un DME, debería considerarse un valor total de error de navegación del VOR de ±5 (95% de probabilidad). Sin embargo, el valor específico del error de la señal del radial VOR para instalaciones/radiales individuales, debería obtenerse por medio de verificación en vuelo, y si estos valores exceden de ±3, deberían tomarse las precauciones apropiadas con respecto a las rutas en cuestión.</a:t>
            </a:r>
          </a:p>
          <a:p>
            <a:endParaRPr lang="es-ES" dirty="0" smtClean="0"/>
          </a:p>
          <a:p>
            <a:r>
              <a:rPr lang="es-ES" dirty="0" smtClean="0"/>
              <a:t>66.Siguen facilitándose las </a:t>
            </a:r>
            <a:r>
              <a:rPr lang="es-ES" dirty="0" err="1" smtClean="0"/>
              <a:t>radioayudas</a:t>
            </a:r>
            <a:r>
              <a:rPr lang="es-ES" dirty="0" smtClean="0"/>
              <a:t> apropiadas para la navegación de larga distancia cuando se precisan.</a:t>
            </a:r>
          </a:p>
          <a:p>
            <a:endParaRPr lang="es-ES" dirty="0" smtClean="0"/>
          </a:p>
          <a:p>
            <a:r>
              <a:rPr lang="es-ES_tradnl" sz="1200" b="1" i="1" kern="1200" dirty="0" smtClean="0">
                <a:solidFill>
                  <a:schemeClr val="tx1"/>
                </a:solidFill>
                <a:latin typeface="+mn-lt"/>
                <a:ea typeface="+mn-ea"/>
                <a:cs typeface="+mn-cs"/>
              </a:rPr>
              <a:t>Ayudas de área terminal</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67.Se prevé que el GNSS permitirá finalmente satis-</a:t>
            </a:r>
            <a:r>
              <a:rPr lang="es-ES_tradnl" sz="1200" kern="1200" dirty="0" err="1" smtClean="0">
                <a:solidFill>
                  <a:schemeClr val="tx1"/>
                </a:solidFill>
                <a:latin typeface="+mn-lt"/>
                <a:ea typeface="+mn-ea"/>
                <a:cs typeface="+mn-cs"/>
              </a:rPr>
              <a:t>facer</a:t>
            </a:r>
            <a:r>
              <a:rPr lang="es-ES_tradnl" sz="1200" kern="1200" dirty="0" smtClean="0">
                <a:solidFill>
                  <a:schemeClr val="tx1"/>
                </a:solidFill>
                <a:latin typeface="+mn-lt"/>
                <a:ea typeface="+mn-ea"/>
                <a:cs typeface="+mn-cs"/>
              </a:rPr>
              <a:t> todos los requisitos para la navegación en el área terminal. En la planificación de otras ayudas en el área terminal debería tenerse en cuenta la necesidad de una transición gradual al uso del GNSS en lugar de las ayudas para la navegación de área terminal basadas en tierra.</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68.Las ayudas de área terminal que han de recomen-darse deberían permitir la navegación de forma que la aproximación, la espera y la salida se lleven a cabo con la precisión requerida. Cuando el VOR se utilice como la ayuda primaria, debería estar emplazado de tal forma que permita la aproximación y los procedimientos de control de tránsito aéreo más eficaces, y proporcione al piloto la máxima ayuda para ajustarse a los circuitos requeridos. Siempre que sea posible, los VOR deberían emplazarse y utilizarse de forma que sirvan de guía tanto para la navegación en ruta como para la navegación terminal, incluida la espera. Cuando no es posible facilitar VOR para la espera, pueden utilizarse NDB con este fin. Debería tenerse en cuenta la posibilidad de emplazar DME en el mismo lugar que los VOR, siempre que sea preciso a fin de asegurar la flexibilidad necesaria del ATC para encaminar el tránsito aéreo en determinada TMA y cuando el mejoramiento de la precisión de la nave-</a:t>
            </a:r>
            <a:r>
              <a:rPr lang="es-ES_tradnl" sz="1200" kern="1200" dirty="0" err="1" smtClean="0">
                <a:solidFill>
                  <a:schemeClr val="tx1"/>
                </a:solidFill>
                <a:latin typeface="+mn-lt"/>
                <a:ea typeface="+mn-ea"/>
                <a:cs typeface="+mn-cs"/>
              </a:rPr>
              <a:t>gación</a:t>
            </a:r>
            <a:r>
              <a:rPr lang="es-ES_tradnl" sz="1200" kern="1200" dirty="0" smtClean="0">
                <a:solidFill>
                  <a:schemeClr val="tx1"/>
                </a:solidFill>
                <a:latin typeface="+mn-lt"/>
                <a:ea typeface="+mn-ea"/>
                <a:cs typeface="+mn-cs"/>
              </a:rPr>
              <a:t> sea un prerrequisito para contar con dicha flexibilidad.</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b="1" i="1" kern="1200" dirty="0" smtClean="0">
                <a:solidFill>
                  <a:schemeClr val="tx1"/>
                </a:solidFill>
                <a:latin typeface="+mn-lt"/>
                <a:ea typeface="+mn-ea"/>
                <a:cs typeface="+mn-cs"/>
              </a:rPr>
              <a:t>Ayudas no visuales para la aproximación</a:t>
            </a:r>
            <a:endParaRPr lang="es-PE" sz="1200" kern="1200" dirty="0" smtClean="0">
              <a:solidFill>
                <a:schemeClr val="tx1"/>
              </a:solidFill>
              <a:latin typeface="+mn-lt"/>
              <a:ea typeface="+mn-ea"/>
              <a:cs typeface="+mn-cs"/>
            </a:endParaRPr>
          </a:p>
          <a:p>
            <a:r>
              <a:rPr lang="es-ES_tradnl" sz="1200" b="1" i="1" kern="1200" dirty="0" smtClean="0">
                <a:solidFill>
                  <a:schemeClr val="tx1"/>
                </a:solidFill>
                <a:latin typeface="+mn-lt"/>
                <a:ea typeface="+mn-ea"/>
                <a:cs typeface="+mn-cs"/>
              </a:rPr>
              <a:t>final y el aterrizaje</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69.Las ayudas no visuales normalizadas de la OACI para la aproximación final y el aterrizaje, utilizadas en apoyo de las operaciones de aproximación y aterrizaje de precisión, cumplirán con las disposiciones generales el Anexo 10, Volumen I, 2.1, y su introducción y aplicación deberán estar acordes con la estrategia contenida en el Adjunto B del Volumen I.</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r>
            <a:br>
              <a:rPr lang="es-ES_tradnl" sz="1200" kern="1200" dirty="0" smtClean="0">
                <a:solidFill>
                  <a:schemeClr val="tx1"/>
                </a:solidFill>
                <a:latin typeface="+mn-lt"/>
                <a:ea typeface="+mn-ea"/>
                <a:cs typeface="+mn-cs"/>
              </a:rPr>
            </a:br>
            <a:r>
              <a:rPr lang="es-ES_tradnl" sz="1200" kern="1200" dirty="0" smtClean="0">
                <a:solidFill>
                  <a:schemeClr val="tx1"/>
                </a:solidFill>
                <a:latin typeface="+mn-lt"/>
                <a:ea typeface="+mn-ea"/>
                <a:cs typeface="+mn-cs"/>
              </a:rPr>
              <a:t>70.Al planificar la necesidad de instalar ayudas para la aproximación final y el aterrizaje, debería considerarse cada aeródromo en relación con su tránsito, sus condiciones meteorológicas y otros aspectos de su entorno. Además, también deberían tenerse en cuenta los dos aspectos siguientes, al determinar los requisitos específicos:</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a)	</a:t>
            </a:r>
            <a:r>
              <a:rPr lang="es-ES_tradnl" sz="1200" i="1" kern="1200" dirty="0" smtClean="0">
                <a:solidFill>
                  <a:schemeClr val="tx1"/>
                </a:solidFill>
                <a:latin typeface="+mn-lt"/>
                <a:ea typeface="+mn-ea"/>
                <a:cs typeface="+mn-cs"/>
              </a:rPr>
              <a:t>Las características aerodinámicas y de maniobra de las aeronaves.</a:t>
            </a:r>
            <a:r>
              <a:rPr lang="es-ES_tradnl" sz="1200" kern="1200" dirty="0" smtClean="0">
                <a:solidFill>
                  <a:schemeClr val="tx1"/>
                </a:solidFill>
                <a:latin typeface="+mn-lt"/>
                <a:ea typeface="+mn-ea"/>
                <a:cs typeface="+mn-cs"/>
              </a:rPr>
              <a:t> Los aviones turborreactores necesitan una guía de trayectoria de aproximación de precisión durante la aproximación y el aterrizaje, con independencia de las condiciones meteorológicas. Debería proporcionarse esta guía en las pistas destinadas a ser utilizadas por estos aviones, del modo siguiente:</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1)	En una pista con tránsito de importancia, las instala-</a:t>
            </a:r>
            <a:r>
              <a:rPr lang="es-ES_tradnl" sz="1200" kern="1200" dirty="0" err="1" smtClean="0">
                <a:solidFill>
                  <a:schemeClr val="tx1"/>
                </a:solidFill>
                <a:latin typeface="+mn-lt"/>
                <a:ea typeface="+mn-ea"/>
                <a:cs typeface="+mn-cs"/>
              </a:rPr>
              <a:t>ciones</a:t>
            </a:r>
            <a:r>
              <a:rPr lang="es-ES_tradnl" sz="1200" kern="1200" dirty="0" smtClean="0">
                <a:solidFill>
                  <a:schemeClr val="tx1"/>
                </a:solidFill>
                <a:latin typeface="+mn-lt"/>
                <a:ea typeface="+mn-ea"/>
                <a:cs typeface="+mn-cs"/>
              </a:rPr>
              <a:t> deberían ser una ayuda no visual normalizada de la OACI para la aproximación final y el aterrizaje, complementada por un sistema visual indicador de pendiente de aproximación. El hecho de que no pueda instalarse una ayuda no visual normalizada inicial-mente, no debería demorar la instalación del sistema visual indicador de pendiente de aproximación; y</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2)	En una pista sin tránsito de importancia, las instala-</a:t>
            </a:r>
            <a:r>
              <a:rPr lang="es-ES_tradnl" sz="1200" kern="1200" dirty="0" err="1" smtClean="0">
                <a:solidFill>
                  <a:schemeClr val="tx1"/>
                </a:solidFill>
                <a:latin typeface="+mn-lt"/>
                <a:ea typeface="+mn-ea"/>
                <a:cs typeface="+mn-cs"/>
              </a:rPr>
              <a:t>ciones</a:t>
            </a:r>
            <a:r>
              <a:rPr lang="es-ES_tradnl" sz="1200" kern="1200" dirty="0" smtClean="0">
                <a:solidFill>
                  <a:schemeClr val="tx1"/>
                </a:solidFill>
                <a:latin typeface="+mn-lt"/>
                <a:ea typeface="+mn-ea"/>
                <a:cs typeface="+mn-cs"/>
              </a:rPr>
              <a:t> deberían incluir, como mínimo, un sistema visual indicador de pendiente de aproximación.</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b)	</a:t>
            </a:r>
            <a:r>
              <a:rPr lang="es-ES_tradnl" sz="1200" i="1" kern="1200" dirty="0" smtClean="0">
                <a:solidFill>
                  <a:schemeClr val="tx1"/>
                </a:solidFill>
                <a:latin typeface="+mn-lt"/>
                <a:ea typeface="+mn-ea"/>
                <a:cs typeface="+mn-cs"/>
              </a:rPr>
              <a:t>Las aproximaciones ordinarias con piloto automático.</a:t>
            </a:r>
            <a:r>
              <a:rPr lang="es-ES_tradnl" sz="1200" kern="1200" dirty="0" smtClean="0">
                <a:solidFill>
                  <a:schemeClr val="tx1"/>
                </a:solidFill>
                <a:latin typeface="+mn-lt"/>
                <a:ea typeface="+mn-ea"/>
                <a:cs typeface="+mn-cs"/>
              </a:rPr>
              <a:t> Cuando haya que realizar aproximaciones con piloto automático con carácter rutinario, debería proporcionarse una ayuda no visual normalizada de la OACI para la aproximación final y el aterrizaje, es decir, ILS o MLS, apropiada para el tipo de operaciones que se prevea realizar en el aeródromo. Si se trata de una insta-</a:t>
            </a:r>
            <a:r>
              <a:rPr lang="es-ES_tradnl" sz="1200" kern="1200" dirty="0" err="1" smtClean="0">
                <a:solidFill>
                  <a:schemeClr val="tx1"/>
                </a:solidFill>
                <a:latin typeface="+mn-lt"/>
                <a:ea typeface="+mn-ea"/>
                <a:cs typeface="+mn-cs"/>
              </a:rPr>
              <a:t>lación</a:t>
            </a:r>
            <a:r>
              <a:rPr lang="es-ES_tradnl" sz="1200" kern="1200" dirty="0" smtClean="0">
                <a:solidFill>
                  <a:schemeClr val="tx1"/>
                </a:solidFill>
                <a:latin typeface="+mn-lt"/>
                <a:ea typeface="+mn-ea"/>
                <a:cs typeface="+mn-cs"/>
              </a:rPr>
              <a:t> ILS de Categoría I, debería tener una calidad de señal de Categoría II, sin tener que satisfacer </a:t>
            </a:r>
            <a:r>
              <a:rPr lang="es-ES_tradnl" sz="1200" kern="1200" dirty="0" err="1" smtClean="0">
                <a:solidFill>
                  <a:schemeClr val="tx1"/>
                </a:solidFill>
                <a:latin typeface="+mn-lt"/>
                <a:ea typeface="+mn-ea"/>
                <a:cs typeface="+mn-cs"/>
              </a:rPr>
              <a:t>necesa-riamente</a:t>
            </a:r>
            <a:r>
              <a:rPr lang="es-ES_tradnl" sz="1200" kern="1200" dirty="0" smtClean="0">
                <a:solidFill>
                  <a:schemeClr val="tx1"/>
                </a:solidFill>
                <a:latin typeface="+mn-lt"/>
                <a:ea typeface="+mn-ea"/>
                <a:cs typeface="+mn-cs"/>
              </a:rPr>
              <a:t> los correspondientes criterios de confiabilidad y disponibilidad en cuanto a equipo de reserva y tiempos de conexión automática de la Categoría II, pero debería ajustarse y mantenerse con el mayor cuidado y la mayor precisión posibles, y sus características de rendimiento deberían publicarse en las AIP o en otros documentos apropiados.</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b="1" i="1" kern="1200" dirty="0" smtClean="0">
                <a:solidFill>
                  <a:schemeClr val="tx1"/>
                </a:solidFill>
                <a:latin typeface="+mn-lt"/>
                <a:ea typeface="+mn-ea"/>
                <a:cs typeface="+mn-cs"/>
              </a:rPr>
              <a:t>Procedimientos para aproximaciones por</a:t>
            </a:r>
            <a:endParaRPr lang="es-PE" sz="1200" kern="1200" dirty="0" smtClean="0">
              <a:solidFill>
                <a:schemeClr val="tx1"/>
              </a:solidFill>
              <a:latin typeface="+mn-lt"/>
              <a:ea typeface="+mn-ea"/>
              <a:cs typeface="+mn-cs"/>
            </a:endParaRPr>
          </a:p>
          <a:p>
            <a:r>
              <a:rPr lang="es-ES_tradnl" sz="1200" b="1" i="1" kern="1200" dirty="0" smtClean="0">
                <a:solidFill>
                  <a:schemeClr val="tx1"/>
                </a:solidFill>
                <a:latin typeface="+mn-lt"/>
                <a:ea typeface="+mn-ea"/>
                <a:cs typeface="+mn-cs"/>
              </a:rPr>
              <a:t>instrumentos que no sean de precisión</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71.Los procedimientos para aproximaciones por instrumentos que no sean de precisión pueden basarse en ayudas distintas a las ayudas no visuales normalizadas (véase 69) que deberían también apoyar las SID y STAR. Dichos procedimientos deberían construirse siempre que sea posible de conformidad con el concepto de aproximación estabilizada; prever una trayectoria de planeo de </a:t>
            </a:r>
            <a:r>
              <a:rPr lang="es-ES_tradnl" sz="1200" kern="1200" dirty="0" err="1" smtClean="0">
                <a:solidFill>
                  <a:schemeClr val="tx1"/>
                </a:solidFill>
                <a:latin typeface="+mn-lt"/>
                <a:ea typeface="+mn-ea"/>
                <a:cs typeface="+mn-cs"/>
              </a:rPr>
              <a:t>aproxi-mación</a:t>
            </a:r>
            <a:r>
              <a:rPr lang="es-ES_tradnl" sz="1200" kern="1200" dirty="0" smtClean="0">
                <a:solidFill>
                  <a:schemeClr val="tx1"/>
                </a:solidFill>
                <a:latin typeface="+mn-lt"/>
                <a:ea typeface="+mn-ea"/>
                <a:cs typeface="+mn-cs"/>
              </a:rPr>
              <a:t> final de 3</a:t>
            </a:r>
            <a:r>
              <a:rPr lang="es-ES_tradnl" sz="1200" kern="1200" dirty="0" smtClean="0">
                <a:solidFill>
                  <a:schemeClr val="tx1"/>
                </a:solidFill>
                <a:latin typeface="+mn-lt"/>
                <a:ea typeface="+mn-ea"/>
                <a:cs typeface="+mn-cs"/>
                <a:sym typeface="Symbol"/>
              </a:rPr>
              <a:t></a:t>
            </a:r>
            <a:r>
              <a:rPr lang="es-ES_tradnl" sz="1200" kern="1200" dirty="0" smtClean="0">
                <a:solidFill>
                  <a:schemeClr val="tx1"/>
                </a:solidFill>
                <a:latin typeface="+mn-lt"/>
                <a:ea typeface="+mn-ea"/>
                <a:cs typeface="+mn-cs"/>
              </a:rPr>
              <a:t>; eliminar las aproximaciones con escalón de descenso; y proporcionar un punto de referencia de aproximación final.</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72.Debería tenerse particularmente en cuenta lo indicado en 71 en el diseño de procedimientos para </a:t>
            </a:r>
            <a:r>
              <a:rPr lang="es-ES_tradnl" sz="1200" kern="1200" dirty="0" err="1" smtClean="0">
                <a:solidFill>
                  <a:schemeClr val="tx1"/>
                </a:solidFill>
                <a:latin typeface="+mn-lt"/>
                <a:ea typeface="+mn-ea"/>
                <a:cs typeface="+mn-cs"/>
              </a:rPr>
              <a:t>aproxi-maciones</a:t>
            </a:r>
            <a:r>
              <a:rPr lang="es-ES_tradnl" sz="1200" kern="1200" dirty="0" smtClean="0">
                <a:solidFill>
                  <a:schemeClr val="tx1"/>
                </a:solidFill>
                <a:latin typeface="+mn-lt"/>
                <a:ea typeface="+mn-ea"/>
                <a:cs typeface="+mn-cs"/>
              </a:rPr>
              <a:t> por instrumentos que no sean de precisión destinados a ser utilizados con el GNSS que deberían también apoyar las SID y STAR.</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r>
              <a:rPr lang="es-ES_tradnl" sz="1200" b="1" kern="1200" dirty="0" smtClean="0">
                <a:solidFill>
                  <a:schemeClr val="tx1"/>
                </a:solidFill>
                <a:latin typeface="+mn-lt"/>
                <a:ea typeface="+mn-ea"/>
                <a:cs typeface="+mn-cs"/>
              </a:rPr>
              <a:t>Aviación general internacional</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b="1" i="1" kern="1200" dirty="0" smtClean="0">
                <a:solidFill>
                  <a:schemeClr val="tx1"/>
                </a:solidFill>
                <a:latin typeface="+mn-lt"/>
                <a:ea typeface="+mn-ea"/>
                <a:cs typeface="+mn-cs"/>
              </a:rPr>
              <a:t>Ayudas de corta distancia</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73.Deberían proporcionarse ayudas apropiadas, tales como el GNSS, para la navegación de corta distancia para servir a los aeródromos adicionales a que se refiere el párrafo 22, en los casos en que la densidad de tránsito y las condiciones meteorológicas lo justifiquen, teniendo debida-mente en cuenta el equipo de a bordo de las aeronaves. Estas ayudas deberían ubicarse, según convenga, de modo que permitan efectuar aproximaciones por instrumentos.</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b="1" kern="1200" dirty="0" smtClean="0">
                <a:solidFill>
                  <a:schemeClr val="tx1"/>
                </a:solidFill>
                <a:latin typeface="+mn-lt"/>
                <a:ea typeface="+mn-ea"/>
                <a:cs typeface="+mn-cs"/>
              </a:rPr>
              <a:t>Ensayos en vuelo de las ayudas visuales</a:t>
            </a:r>
            <a:endParaRPr lang="es-PE" sz="1200" kern="1200" dirty="0" smtClean="0">
              <a:solidFill>
                <a:schemeClr val="tx1"/>
              </a:solidFill>
              <a:latin typeface="+mn-lt"/>
              <a:ea typeface="+mn-ea"/>
              <a:cs typeface="+mn-cs"/>
            </a:endParaRPr>
          </a:p>
          <a:p>
            <a:r>
              <a:rPr lang="es-ES_tradnl" sz="1200" b="1" kern="1200" dirty="0" smtClean="0">
                <a:solidFill>
                  <a:schemeClr val="tx1"/>
                </a:solidFill>
                <a:latin typeface="+mn-lt"/>
                <a:ea typeface="+mn-ea"/>
                <a:cs typeface="+mn-cs"/>
              </a:rPr>
              <a:t>y no visuales para la navegación</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74.Debería recomendarse que se hagan arreglos cooperativos para los ensayos en vuelo de las ayudas visuales y no visuales para la navegación (Anexo 10, Volumen I, Capítulo 2, 2.7) cuando sea imposible o antieconómico llevar a cabo nacionalmente los ensayos en vuelo.</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r>
              <a:rPr lang="es-ES_tradnl" sz="1200" b="1" kern="1200" dirty="0" smtClean="0">
                <a:solidFill>
                  <a:schemeClr val="tx1"/>
                </a:solidFill>
                <a:latin typeface="+mn-lt"/>
                <a:ea typeface="+mn-ea"/>
                <a:cs typeface="+mn-cs"/>
              </a:rPr>
              <a:t>VIGILANCIA</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75.Los sistemas de vigilancia deberían proporcionar un apoyo adecuado a la ATM y satisfacer las necesidades de ésta. Se considera que una tabla de instalaciones y servicios radar, junto con la carta correspondiente, constituye un instrumento útil de planificación e implantación de los sistemas de vigilancia, incluso la vigilancia dependiente automática (ADS).</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r>
            <a:br>
              <a:rPr lang="es-ES_tradnl" sz="1200" kern="1200" dirty="0" smtClean="0">
                <a:solidFill>
                  <a:schemeClr val="tx1"/>
                </a:solidFill>
                <a:latin typeface="+mn-lt"/>
                <a:ea typeface="+mn-ea"/>
                <a:cs typeface="+mn-cs"/>
              </a:rPr>
            </a:br>
            <a:r>
              <a:rPr lang="es-ES_tradnl" sz="1200" kern="1200" dirty="0" smtClean="0">
                <a:solidFill>
                  <a:schemeClr val="tx1"/>
                </a:solidFill>
                <a:latin typeface="+mn-lt"/>
                <a:ea typeface="+mn-ea"/>
                <a:cs typeface="+mn-cs"/>
              </a:rPr>
              <a:t>76.Deberían proporcionarse servicios de vigilancia como parte integrante del control de tránsito aéreo cuando sean viables y convenientes o cuando sean necesarios en interés de la seguridad, de la eficiencia y de la economía de las operaciones, particularmente en aquellas áreas donde la densidad de tránsito o la multiplicidad o complejidad de las rutas ATS ocasionen restricciones. El radar primario o secundario de vigilancia son sistemas que cabría utilizar para cumplir este requisito. Cuando la tecnología lo permita y a condición de mantenerse el nivel de seguridad requerido, la vigilancia dependiente automática (ADS) podría utilizarse en el espacio aéreo en que no se disponga de vigilancia mediante radar.</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s-ES_tradnl" sz="1200" kern="1200" dirty="0" smtClean="0">
                <a:solidFill>
                  <a:schemeClr val="tx1"/>
                </a:solidFill>
                <a:latin typeface="+mn-lt"/>
                <a:ea typeface="+mn-ea"/>
                <a:cs typeface="+mn-cs"/>
              </a:rPr>
              <a:t>77.También debería preverse la utilización de sistemas de vigilancia para supervisar el tránsito aéreo e identificar las aeronaves civiles en zonas en que de otra forma podrían ser interceptadas.</a:t>
            </a:r>
            <a:endParaRPr lang="es-PE" sz="1200" kern="1200" dirty="0" smtClean="0">
              <a:solidFill>
                <a:schemeClr val="tx1"/>
              </a:solidFill>
              <a:latin typeface="+mn-lt"/>
              <a:ea typeface="+mn-ea"/>
              <a:cs typeface="+mn-cs"/>
            </a:endParaRPr>
          </a:p>
          <a:p>
            <a:r>
              <a:rPr lang="es-ES_tradnl" sz="1200" i="1" kern="1200" dirty="0" smtClean="0">
                <a:solidFill>
                  <a:schemeClr val="tx1"/>
                </a:solidFill>
                <a:latin typeface="+mn-lt"/>
                <a:ea typeface="+mn-ea"/>
                <a:cs typeface="+mn-cs"/>
              </a:rPr>
              <a:t>Nota.— Este requisito no constituye una justificación ni un requisito operacional para la instalación de nuevos radares. Como las interceptaciones sólo se producirían normalmente bajo la existencia de un control radar militar, esto debería interpretarse como un requisito de que un Estado haga mejor uso de las medidas existentes y </a:t>
            </a:r>
            <a:r>
              <a:rPr lang="es-ES_tradnl" sz="1200" i="1" kern="1200" dirty="0" err="1" smtClean="0">
                <a:solidFill>
                  <a:schemeClr val="tx1"/>
                </a:solidFill>
                <a:latin typeface="+mn-lt"/>
                <a:ea typeface="+mn-ea"/>
                <a:cs typeface="+mn-cs"/>
              </a:rPr>
              <a:t>perfec-cione</a:t>
            </a:r>
            <a:r>
              <a:rPr lang="es-ES_tradnl" sz="1200" i="1" kern="1200" dirty="0" smtClean="0">
                <a:solidFill>
                  <a:schemeClr val="tx1"/>
                </a:solidFill>
                <a:latin typeface="+mn-lt"/>
                <a:ea typeface="+mn-ea"/>
                <a:cs typeface="+mn-cs"/>
              </a:rPr>
              <a:t> la coordinación civil/militar.</a:t>
            </a:r>
            <a:endParaRPr lang="es-PE" sz="1200" kern="1200" dirty="0" smtClean="0">
              <a:solidFill>
                <a:schemeClr val="tx1"/>
              </a:solidFill>
              <a:latin typeface="+mn-lt"/>
              <a:ea typeface="+mn-ea"/>
              <a:cs typeface="+mn-cs"/>
            </a:endParaRPr>
          </a:p>
          <a:p>
            <a:endParaRPr lang="es-PE" dirty="0" smtClean="0"/>
          </a:p>
          <a:p>
            <a:r>
              <a:rPr lang="es-PE" dirty="0" smtClean="0"/>
              <a:t>Las ayudas  no visuales normalizadas de la OACI para</a:t>
            </a:r>
            <a:r>
              <a:rPr lang="es-PE" baseline="0" dirty="0" smtClean="0"/>
              <a:t> la aproximación final y aterrizaje utilizadas en apoyo de las operaciones de aproximación  y aterrizaje de precisión  cumplirá con lo especificado en el Anexo  10  Volumen I  2.1  y su introducción y aplicación  </a:t>
            </a:r>
            <a:r>
              <a:rPr lang="es-PE" baseline="0" dirty="0" err="1" smtClean="0"/>
              <a:t>deberian</a:t>
            </a:r>
            <a:r>
              <a:rPr lang="es-PE" baseline="0" dirty="0" smtClean="0"/>
              <a:t> estar de acorde  con la estrategia contenida  en el adjunto B del volumen I.</a:t>
            </a:r>
            <a:endParaRPr lang="es-PE" dirty="0"/>
          </a:p>
        </p:txBody>
      </p:sp>
      <p:sp>
        <p:nvSpPr>
          <p:cNvPr id="4" name="Slide Number Placeholder 3"/>
          <p:cNvSpPr>
            <a:spLocks noGrp="1"/>
          </p:cNvSpPr>
          <p:nvPr>
            <p:ph type="sldNum" sz="quarter" idx="10"/>
          </p:nvPr>
        </p:nvSpPr>
        <p:spPr/>
        <p:txBody>
          <a:bodyPr/>
          <a:lstStyle/>
          <a:p>
            <a:fld id="{F45D550C-52CF-4EDD-ABE6-64B9331ADC78}" type="slidenum">
              <a:rPr lang="en-GB" smtClean="0"/>
              <a:pPr/>
              <a:t>6</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r>
              <a:rPr lang="es-ES" dirty="0" smtClean="0"/>
              <a:t>Ayudas de corta distancia</a:t>
            </a:r>
          </a:p>
          <a:p>
            <a:endParaRPr lang="es-ES" dirty="0" smtClean="0"/>
          </a:p>
          <a:p>
            <a:r>
              <a:rPr lang="es-ES" dirty="0" smtClean="0"/>
              <a:t>73.Deberían proporcionarse ayudas apropiadas, tales como el GNSS, para la navegación de corta distancia para servir a los aeródromos adicionales a que se refiere el párrafo 22, en los casos en que la densidad de tránsito y las condiciones meteorológicas lo justifiquen, teniendo debida-mente en cuenta el equipo de a bordo de las aeronaves. Estas ayudas deberían ubicarse, según convenga, de modo que permitan efectuar aproximaciones por instrumentos.</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7</a:t>
            </a:fld>
            <a:endParaRPr lang="en-GB"/>
          </a:p>
        </p:txBody>
      </p:sp>
    </p:spTree>
    <p:extLst>
      <p:ext uri="{BB962C8B-B14F-4D97-AF65-F5344CB8AC3E}">
        <p14:creationId xmlns:p14="http://schemas.microsoft.com/office/powerpoint/2010/main" val="1429202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8</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9</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0000" lnSpcReduction="20000"/>
          </a:bodyPr>
          <a:lstStyle/>
          <a:p>
            <a:r>
              <a:rPr lang="en-US" sz="1200" b="1" kern="1200" dirty="0" smtClean="0">
                <a:solidFill>
                  <a:schemeClr val="tx1"/>
                </a:solidFill>
                <a:latin typeface="+mn-lt"/>
                <a:ea typeface="+mn-ea"/>
                <a:cs typeface="+mn-cs"/>
              </a:rPr>
              <a:t>General</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29.The aeronautical radio navigation plan comprises all facilities that provide navigation support to en-route, terminal, approach, landing and surface movement operations.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30.The growing number of modern aircraft equipped with area navigation (RNAV) and the increasing emphasis on required navigation performance (RNP) result in more flexible route selection and less dependence on any particular type of navigation system. Nevertheless, every single radio navigation facility must operate in strict conformance with the applicable standards.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31.It is foreseen that the provision of radio navigation services will gradually change from a ground-based to a satellite-based system. The global navigation satellite system (GNSS) is the generic term used for the satellite-based aeronautical radio navigation system. Existing and/or emerging navigation satellite constellations and their associated satellite-based, aircraft-based and ground-based augmentation systems (SBAS, ABAS and GBAS, respect-</a:t>
            </a:r>
            <a:r>
              <a:rPr lang="en-US" sz="1200" kern="1200" dirty="0" err="1" smtClean="0">
                <a:solidFill>
                  <a:schemeClr val="tx1"/>
                </a:solidFill>
                <a:latin typeface="+mn-lt"/>
                <a:ea typeface="+mn-ea"/>
                <a:cs typeface="+mn-cs"/>
              </a:rPr>
              <a:t>ively</a:t>
            </a:r>
            <a:r>
              <a:rPr lang="en-US" sz="1200" kern="1200" dirty="0" smtClean="0">
                <a:solidFill>
                  <a:schemeClr val="tx1"/>
                </a:solidFill>
                <a:latin typeface="+mn-lt"/>
                <a:ea typeface="+mn-ea"/>
                <a:cs typeface="+mn-cs"/>
              </a:rPr>
              <a:t>) all form elements of the GNSS.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Planning principles for radio navigation aids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[CAR/SAM/3, Rec. 10/1]</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32.States, in planning the implementation of radio navigation services, should consider the principles shown in Attachment A.</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r>
            <a:br>
              <a:rPr lang="en-US" sz="1200" kern="1200" dirty="0" smtClean="0">
                <a:solidFill>
                  <a:schemeClr val="tx1"/>
                </a:solidFill>
                <a:latin typeface="+mn-lt"/>
                <a:ea typeface="+mn-ea"/>
                <a:cs typeface="+mn-cs"/>
              </a:rPr>
            </a:br>
            <a:r>
              <a:rPr lang="en-US" sz="1200" b="1" i="1" kern="1200" dirty="0" smtClean="0">
                <a:solidFill>
                  <a:schemeClr val="tx1"/>
                </a:solidFill>
                <a:latin typeface="+mn-lt"/>
                <a:ea typeface="+mn-ea"/>
                <a:cs typeface="+mn-cs"/>
              </a:rPr>
              <a:t>Maintenance of ICAO COM List No. 1 </a:t>
            </a:r>
            <a:r>
              <a:rPr lang="en-US" sz="1200" b="1" i="1" kern="1200" dirty="0" smtClean="0">
                <a:solidFill>
                  <a:schemeClr val="tx1"/>
                </a:solidFill>
                <a:latin typeface="+mn-lt"/>
                <a:ea typeface="+mn-ea"/>
                <a:cs typeface="+mn-cs"/>
                <a:sym typeface="WP TypographicSymbols"/>
              </a:rPr>
              <a:t></a:t>
            </a:r>
            <a:r>
              <a:rPr lang="en-US" sz="1200" b="1" i="1" kern="1200" dirty="0" smtClean="0">
                <a:solidFill>
                  <a:schemeClr val="tx1"/>
                </a:solidFill>
                <a:latin typeface="+mn-lt"/>
                <a:ea typeface="+mn-ea"/>
                <a:cs typeface="+mn-cs"/>
              </a:rPr>
              <a:t>List of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Facilities Operating on Frequencies in the LF/MF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Band (190 </a:t>
            </a:r>
            <a:r>
              <a:rPr lang="en-US" sz="1200" b="1" i="1" kern="1200" dirty="0" smtClean="0">
                <a:solidFill>
                  <a:schemeClr val="tx1"/>
                </a:solidFill>
                <a:latin typeface="+mn-lt"/>
                <a:ea typeface="+mn-ea"/>
                <a:cs typeface="+mn-cs"/>
                <a:sym typeface="WP TypographicSymbols"/>
              </a:rPr>
              <a:t></a:t>
            </a:r>
            <a:r>
              <a:rPr lang="en-US" sz="1200" b="1" i="1" kern="1200" dirty="0" smtClean="0">
                <a:solidFill>
                  <a:schemeClr val="tx1"/>
                </a:solidFill>
                <a:latin typeface="+mn-lt"/>
                <a:ea typeface="+mn-ea"/>
                <a:cs typeface="+mn-cs"/>
              </a:rPr>
              <a:t> 1 750 kHz)</a:t>
            </a:r>
            <a:r>
              <a:rPr lang="en-US" sz="1200" b="1" i="1" kern="1200" dirty="0" smtClean="0">
                <a:solidFill>
                  <a:schemeClr val="tx1"/>
                </a:solidFill>
                <a:latin typeface="+mn-lt"/>
                <a:ea typeface="+mn-ea"/>
                <a:cs typeface="+mn-cs"/>
                <a:sym typeface="WP TypographicSymbols"/>
              </a:rPr>
              <a:t></a:t>
            </a:r>
            <a:r>
              <a:rPr lang="en-US" sz="1200" b="1" i="1" kern="1200" dirty="0" smtClean="0">
                <a:solidFill>
                  <a:schemeClr val="tx1"/>
                </a:solidFill>
                <a:latin typeface="+mn-lt"/>
                <a:ea typeface="+mn-ea"/>
                <a:cs typeface="+mn-cs"/>
              </a:rPr>
              <a:t> and ICAO COM List No. 2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sym typeface="WP TypographicSymbols"/>
              </a:rPr>
              <a:t></a:t>
            </a:r>
            <a:r>
              <a:rPr lang="en-US" sz="1200" b="1" i="1" kern="1200" dirty="0" smtClean="0">
                <a:solidFill>
                  <a:schemeClr val="tx1"/>
                </a:solidFill>
                <a:latin typeface="+mn-lt"/>
                <a:ea typeface="+mn-ea"/>
                <a:cs typeface="+mn-cs"/>
              </a:rPr>
              <a:t>Record of VHF Frequencies Assignments to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Caribbean and South American VOR and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ILS Radio Navigation Aids</a:t>
            </a:r>
            <a:r>
              <a:rPr lang="en-US" sz="1200" b="1" i="1" kern="1200" dirty="0" smtClean="0">
                <a:solidFill>
                  <a:schemeClr val="tx1"/>
                </a:solidFill>
                <a:latin typeface="+mn-lt"/>
                <a:ea typeface="+mn-ea"/>
                <a:cs typeface="+mn-cs"/>
                <a:sym typeface="WP TypographicSymbols"/>
              </a:rPr>
              <a:t></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[CAR/SAM/3, Rec. 10/3]</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33.States: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a)	in order to support the frequency management functions of the ICAO Regional Offices (including the publication of the COM Lists Nos. 1 and 2), should notify the relevant Regional Office of all changes to their frequency assignments; and</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b)	should release any assigned frequency which is not included in firm plans for operational use in the near future and notify accordingly the relevant ICAO Regional Office.</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Flight testing of radio navigation aids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[CAR/SAM/3, Rec. 10/4]</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34.States should:</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a)	make every effort to maintain their radio navigation aids operational at all times;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b)	perform flight test of navigation aids periodically in accordance with Annex 10 requirements and at intervals indicated in ICAO Doc 8071; and</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	be encouraged to establish bilateral and/or multilateral agreements on sharing of flight test capabilities.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Termination of the use of the band 1 559 </a:t>
            </a:r>
            <a:r>
              <a:rPr lang="en-US" sz="1200" b="1" i="1" kern="1200" dirty="0" smtClean="0">
                <a:solidFill>
                  <a:schemeClr val="tx1"/>
                </a:solidFill>
                <a:latin typeface="+mn-lt"/>
                <a:ea typeface="+mn-ea"/>
                <a:cs typeface="+mn-cs"/>
                <a:sym typeface="WP TypographicSymbols"/>
              </a:rPr>
              <a:t></a:t>
            </a:r>
            <a:r>
              <a:rPr lang="en-US" sz="1200" b="1" i="1" kern="1200" dirty="0" smtClean="0">
                <a:solidFill>
                  <a:schemeClr val="tx1"/>
                </a:solidFill>
                <a:latin typeface="+mn-lt"/>
                <a:ea typeface="+mn-ea"/>
                <a:cs typeface="+mn-cs"/>
              </a:rPr>
              <a:t> 1 610 MHz </a:t>
            </a:r>
            <a:endParaRPr lang="es-PE" sz="1200" kern="1200" dirty="0" smtClean="0">
              <a:solidFill>
                <a:schemeClr val="tx1"/>
              </a:solidFill>
              <a:latin typeface="+mn-lt"/>
              <a:ea typeface="+mn-ea"/>
              <a:cs typeface="+mn-cs"/>
            </a:endParaRPr>
          </a:p>
          <a:p>
            <a:r>
              <a:rPr lang="en-US" sz="1200" b="1" i="1" kern="1200" dirty="0" smtClean="0">
                <a:solidFill>
                  <a:schemeClr val="tx1"/>
                </a:solidFill>
                <a:latin typeface="+mn-lt"/>
                <a:ea typeface="+mn-ea"/>
                <a:cs typeface="+mn-cs"/>
              </a:rPr>
              <a:t>(allocated to the RNSS) by fixed services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[CAR/SAM/3, Rec. 10/6]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35.Considering the incompatibility of sharing of the band 1 559 </a:t>
            </a:r>
            <a:r>
              <a:rPr lang="en-US" sz="1200" kern="1200" dirty="0" smtClean="0">
                <a:solidFill>
                  <a:schemeClr val="tx1"/>
                </a:solidFill>
                <a:latin typeface="+mn-lt"/>
                <a:ea typeface="+mn-ea"/>
                <a:cs typeface="+mn-cs"/>
                <a:sym typeface="WP TypographicSymbols"/>
              </a:rPr>
              <a:t></a:t>
            </a:r>
            <a:r>
              <a:rPr lang="en-US" sz="1200" kern="1200" dirty="0" smtClean="0">
                <a:solidFill>
                  <a:schemeClr val="tx1"/>
                </a:solidFill>
                <a:latin typeface="+mn-lt"/>
                <a:ea typeface="+mn-ea"/>
                <a:cs typeface="+mn-cs"/>
              </a:rPr>
              <a:t> 1 610 MHz allocated to the RNSS with the fixed services, States should coordinate with the corres­ponding national frequency management authority in order to:</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a)	determine if any fixed service stations operate in the band 1 559 </a:t>
            </a:r>
            <a:r>
              <a:rPr lang="en-US" sz="1200" kern="1200" dirty="0" smtClean="0">
                <a:solidFill>
                  <a:schemeClr val="tx1"/>
                </a:solidFill>
                <a:latin typeface="+mn-lt"/>
                <a:ea typeface="+mn-ea"/>
                <a:cs typeface="+mn-cs"/>
                <a:sym typeface="WP TypographicSymbols"/>
              </a:rPr>
              <a:t></a:t>
            </a:r>
            <a:r>
              <a:rPr lang="en-US" sz="1200" kern="1200" dirty="0" smtClean="0">
                <a:solidFill>
                  <a:schemeClr val="tx1"/>
                </a:solidFill>
                <a:latin typeface="+mn-lt"/>
                <a:ea typeface="+mn-ea"/>
                <a:cs typeface="+mn-cs"/>
              </a:rPr>
              <a:t> 1 610 MHz and, if so, either cease their operation or relocate them to other fixed-service bands before </a:t>
            </a:r>
            <a:r>
              <a:rPr lang="en-US" sz="1200" kern="1200" dirty="0" err="1" smtClean="0">
                <a:solidFill>
                  <a:schemeClr val="tx1"/>
                </a:solidFill>
                <a:latin typeface="+mn-lt"/>
                <a:ea typeface="+mn-ea"/>
                <a:cs typeface="+mn-cs"/>
              </a:rPr>
              <a:t>GNSS‑based</a:t>
            </a:r>
            <a:r>
              <a:rPr lang="en-US" sz="1200" kern="1200" dirty="0" smtClean="0">
                <a:solidFill>
                  <a:schemeClr val="tx1"/>
                </a:solidFill>
                <a:latin typeface="+mn-lt"/>
                <a:ea typeface="+mn-ea"/>
                <a:cs typeface="+mn-cs"/>
              </a:rPr>
              <a:t> operations are approved; and</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b)	establish plans to avoid any future implementation of fixed service stations to operate in the band 1 559 </a:t>
            </a:r>
            <a:r>
              <a:rPr lang="en-US" sz="1200" kern="1200" dirty="0" smtClean="0">
                <a:solidFill>
                  <a:schemeClr val="tx1"/>
                </a:solidFill>
                <a:latin typeface="+mn-lt"/>
                <a:ea typeface="+mn-ea"/>
                <a:cs typeface="+mn-cs"/>
                <a:sym typeface="WP TypographicSymbols"/>
              </a:rPr>
              <a:t></a:t>
            </a:r>
            <a:r>
              <a:rPr lang="en-US" sz="1200" kern="1200" dirty="0" smtClean="0">
                <a:solidFill>
                  <a:schemeClr val="tx1"/>
                </a:solidFill>
                <a:latin typeface="+mn-lt"/>
                <a:ea typeface="+mn-ea"/>
                <a:cs typeface="+mn-cs"/>
              </a:rPr>
              <a:t> 1 610 </a:t>
            </a:r>
            <a:r>
              <a:rPr lang="en-US" sz="1200" kern="1200" dirty="0" err="1" smtClean="0">
                <a:solidFill>
                  <a:schemeClr val="tx1"/>
                </a:solidFill>
                <a:latin typeface="+mn-lt"/>
                <a:ea typeface="+mn-ea"/>
                <a:cs typeface="+mn-cs"/>
              </a:rPr>
              <a:t>MHz.</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r>
              <a:rPr lang="en-US" sz="1200" b="1" kern="1200" dirty="0" smtClean="0">
                <a:solidFill>
                  <a:schemeClr val="tx1"/>
                </a:solidFill>
                <a:latin typeface="+mn-lt"/>
                <a:ea typeface="+mn-ea"/>
                <a:cs typeface="+mn-cs"/>
              </a:rPr>
              <a:t>Navigation systems implementation</a:t>
            </a:r>
            <a:endParaRPr lang="es-PE" sz="1200" kern="1200" dirty="0" smtClean="0">
              <a:solidFill>
                <a:schemeClr val="tx1"/>
              </a:solidFill>
              <a:latin typeface="+mn-lt"/>
              <a:ea typeface="+mn-ea"/>
              <a:cs typeface="+mn-cs"/>
            </a:endParaRPr>
          </a:p>
          <a:p>
            <a:r>
              <a:rPr lang="en-US" sz="1200" b="1" kern="1200" dirty="0" smtClean="0">
                <a:solidFill>
                  <a:schemeClr val="tx1"/>
                </a:solidFill>
                <a:latin typeface="+mn-lt"/>
                <a:ea typeface="+mn-ea"/>
                <a:cs typeface="+mn-cs"/>
              </a:rPr>
              <a:t>	and regional timelines</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36.It is intended to include regional timelines for navigation systems implementation when planning material is sufficiently mature. </a:t>
            </a:r>
            <a:endParaRPr lang="es-PE"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t>
            </a:r>
            <a:endParaRPr lang="es-PE" sz="1200" kern="1200" dirty="0" smtClean="0">
              <a:solidFill>
                <a:schemeClr val="tx1"/>
              </a:solidFill>
              <a:latin typeface="+mn-lt"/>
              <a:ea typeface="+mn-ea"/>
              <a:cs typeface="+mn-cs"/>
            </a:endParaRPr>
          </a:p>
          <a:p>
            <a:pPr>
              <a:buNone/>
            </a:pPr>
            <a:endParaRPr lang="es-ES" sz="1200" dirty="0" smtClean="0"/>
          </a:p>
          <a:p>
            <a:pPr>
              <a:buNone/>
            </a:pPr>
            <a:r>
              <a:rPr lang="es-ES_tradnl" sz="1200" dirty="0" smtClean="0"/>
              <a:t> </a:t>
            </a:r>
            <a:endParaRPr lang="es-ES" sz="1200" dirty="0" smtClean="0"/>
          </a:p>
          <a:p>
            <a:pPr>
              <a:buNone/>
            </a:pPr>
            <a:r>
              <a:rPr lang="es-ES_tradnl" sz="1200" dirty="0" smtClean="0"/>
              <a:t>	</a:t>
            </a:r>
            <a:endParaRPr lang="es-PE" sz="1200" b="1" dirty="0" smtClean="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F45D550C-52CF-4EDD-ABE6-64B9331ADC78}" type="slidenum">
              <a:rPr lang="en-GB" smtClean="0"/>
              <a:pPr/>
              <a:t>10</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18</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defTabSz="957468">
              <a:defRPr/>
            </a:pPr>
            <a:r>
              <a:rPr lang="es-ES_tradnl" sz="1300" dirty="0" smtClean="0"/>
              <a:t>Con  el fin de alinear el GREPECAS  a los objetivos  estratégicos de la OACI , el Plan Mundial de Navegación </a:t>
            </a:r>
            <a:r>
              <a:rPr lang="es-ES_tradnl" sz="1300" dirty="0" err="1" smtClean="0"/>
              <a:t>Aerea</a:t>
            </a:r>
            <a:r>
              <a:rPr lang="es-ES_tradnl" sz="1300" dirty="0" smtClean="0"/>
              <a:t> , el Concepto Operacional ATM  y  Planes regionales de implantación de la navegación aérea basados en la performance para las Regiones CAR y SAM  se ha considerado necesario  </a:t>
            </a:r>
            <a:endParaRPr lang="es-ES" sz="1300" dirty="0" smtClean="0"/>
          </a:p>
          <a:p>
            <a:pPr lvl="0"/>
            <a:r>
              <a:rPr lang="es-ES_tradnl" sz="1300" dirty="0" smtClean="0"/>
              <a:t>   aumentar su  efectividad, mejorar su  eficiencia , mejorar la coordinación  entre los diferentes órganos del GREPECAS, incrementar  la participación  y responsabilidad de los Estados, reducir los costos  y trabajar bajo la metodología de gestión de proyecto .</a:t>
            </a:r>
          </a:p>
          <a:p>
            <a:pPr lvl="0"/>
            <a:endParaRPr lang="es-ES_tradnl" sz="1300" dirty="0" smtClean="0"/>
          </a:p>
          <a:p>
            <a:pPr lvl="0"/>
            <a:r>
              <a:rPr lang="es-ES_tradnl" sz="1300" dirty="0" smtClean="0"/>
              <a:t>Por tal motivo GREPECAS  16  a través   de las Decisión 16/45  y 16/47  modifica la Organización del GREPECAS   fundamentándola en una organización basada en programa y proyecto  y eliminado los Subgrupos .</a:t>
            </a:r>
            <a:endParaRPr lang="es-ES" sz="1300" dirty="0" smtClean="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25</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91" name="Picture 190"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Title 1"/>
          <p:cNvSpPr>
            <a:spLocks noGrp="1"/>
          </p:cNvSpPr>
          <p:nvPr>
            <p:ph type="ctrTitle"/>
          </p:nvPr>
        </p:nvSpPr>
        <p:spPr>
          <a:xfrm>
            <a:off x="685800" y="2130425"/>
            <a:ext cx="7772400" cy="1470025"/>
          </a:xfrm>
        </p:spPr>
        <p:txBody>
          <a:bodyPr lIns="45720" rIns="45720"/>
          <a:lstStyle>
            <a:lvl1pPr marL="0" algn="ctr">
              <a:defRPr>
                <a:solidFill>
                  <a:srgbClr val="00153E"/>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895724"/>
            <a:ext cx="6400800" cy="2200275"/>
          </a:xfrm>
        </p:spPr>
        <p:txBody>
          <a:bodyPr/>
          <a:lstStyle>
            <a:lvl1pPr marL="0" indent="0" algn="ctr">
              <a:buNone/>
              <a:defRPr>
                <a:solidFill>
                  <a:srgbClr val="00153E"/>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noFill/>
        </p:spPr>
        <p:txBody>
          <a:bodyPr/>
          <a:lstStyle/>
          <a:p>
            <a:r>
              <a:rPr lang="es-ES" smtClean="0"/>
              <a:t>6/92010</a:t>
            </a:r>
            <a:endParaRPr lang="en-US"/>
          </a:p>
        </p:txBody>
      </p:sp>
      <p:sp>
        <p:nvSpPr>
          <p:cNvPr id="5" name="Footer Placeholder 4"/>
          <p:cNvSpPr>
            <a:spLocks noGrp="1"/>
          </p:cNvSpPr>
          <p:nvPr>
            <p:ph type="ftr" sz="quarter" idx="11"/>
          </p:nvPr>
        </p:nvSpPr>
        <p:spPr>
          <a:noFill/>
        </p:spPr>
        <p:txBody>
          <a:bodyPr/>
          <a:lstStyle/>
          <a:p>
            <a:r>
              <a:rPr lang="es-ES" smtClean="0"/>
              <a:t>Seminario sobre ensayo en vuelo  de sistemas de navegación y de vigilancia  Sao José Dos Campos 19 al 21 de noviembre de 2011</a:t>
            </a:r>
            <a:endParaRPr lang="en-US"/>
          </a:p>
        </p:txBody>
      </p:sp>
      <p:grpSp>
        <p:nvGrpSpPr>
          <p:cNvPr id="7" name="Group 2"/>
          <p:cNvGrpSpPr>
            <a:grpSpLocks noChangeAspect="1"/>
          </p:cNvGrpSpPr>
          <p:nvPr userDrawn="1"/>
        </p:nvGrpSpPr>
        <p:grpSpPr bwMode="auto">
          <a:xfrm>
            <a:off x="3657600" y="123825"/>
            <a:ext cx="1828800" cy="1498600"/>
            <a:chOff x="240" y="144"/>
            <a:chExt cx="1296" cy="1062"/>
          </a:xfrm>
        </p:grpSpPr>
        <p:sp>
          <p:nvSpPr>
            <p:cNvPr id="8"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9"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0"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1"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2"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3"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4"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5"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6"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7"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18"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19"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0"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1"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2"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3"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4"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5"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6"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7"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28"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29"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0"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1"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2"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3"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4"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5"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6"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7"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38"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39"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0"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1"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2"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3"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4"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5"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6"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7"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48"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49"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0"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1"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2"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3"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4"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5"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6"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7"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58"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59"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0"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1"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2"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3"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4"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5"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6"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7"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68"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69"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0"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1"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2"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3"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4"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5"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6"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7"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78"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79"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0"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1"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2"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3"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4"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5"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6"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7"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88"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89"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0"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1"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2"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3"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4"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5"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6"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97" name="Rectangle 96"/>
          <p:cNvSpPr/>
          <p:nvPr userDrawn="1"/>
        </p:nvSpPr>
        <p:spPr>
          <a:xfrm>
            <a:off x="0" y="0"/>
            <a:ext cx="9144000" cy="16764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p:cNvSpPr/>
          <p:nvPr userDrawn="1"/>
        </p:nvSpPr>
        <p:spPr>
          <a:xfrm>
            <a:off x="0" y="762000"/>
            <a:ext cx="9144000" cy="609600"/>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sp>
        <p:nvSpPr>
          <p:cNvPr id="99" name="TextBox 98"/>
          <p:cNvSpPr txBox="1"/>
          <p:nvPr userDrawn="1"/>
        </p:nvSpPr>
        <p:spPr>
          <a:xfrm>
            <a:off x="1905000" y="759023"/>
            <a:ext cx="3084691" cy="307777"/>
          </a:xfrm>
          <a:prstGeom prst="rect">
            <a:avLst/>
          </a:prstGeom>
          <a:noFill/>
        </p:spPr>
        <p:txBody>
          <a:bodyPr wrap="non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bg1"/>
                </a:solidFill>
              </a:rPr>
              <a:t>International</a:t>
            </a:r>
            <a:r>
              <a:rPr lang="en-GB" sz="1400" baseline="0" dirty="0" smtClean="0">
                <a:solidFill>
                  <a:schemeClr val="bg1"/>
                </a:solidFill>
              </a:rPr>
              <a:t> Civil Aviation Organization</a:t>
            </a:r>
            <a:endParaRPr lang="en-GB" sz="1400" dirty="0" smtClean="0">
              <a:solidFill>
                <a:schemeClr val="bg1"/>
              </a:solidFill>
            </a:endParaRPr>
          </a:p>
        </p:txBody>
      </p:sp>
      <p:grpSp>
        <p:nvGrpSpPr>
          <p:cNvPr id="100" name="Group 2"/>
          <p:cNvGrpSpPr>
            <a:grpSpLocks noChangeAspect="1"/>
          </p:cNvGrpSpPr>
          <p:nvPr userDrawn="1"/>
        </p:nvGrpSpPr>
        <p:grpSpPr bwMode="auto">
          <a:xfrm>
            <a:off x="0" y="88900"/>
            <a:ext cx="1828800" cy="1498600"/>
            <a:chOff x="240" y="144"/>
            <a:chExt cx="1296" cy="1062"/>
          </a:xfrm>
          <a:solidFill>
            <a:schemeClr val="bg1"/>
          </a:solidFill>
        </p:grpSpPr>
        <p:sp>
          <p:nvSpPr>
            <p:cNvPr id="101"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2"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03"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04"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05"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06"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07"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08"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09"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10"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11"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112"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113"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114"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115"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116"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117"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118"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119"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120"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121"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122"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123"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124"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125"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126"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127"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128"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129"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130"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131"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132"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133"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134"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135"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136"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137"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138"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139"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140"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141"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142"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143"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144"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145"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146"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147"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148"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149"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150"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151"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152"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153"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154"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155"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156"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157"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158"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159"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160"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161"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162"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163"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164"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165"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166"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167"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168"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169"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170"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171"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172"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173"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174"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175"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176"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177"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178"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179"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180"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181"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182"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183"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184"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185"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186"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187"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188"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189"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6" name="Slide Number Placeholder 5"/>
          <p:cNvSpPr>
            <a:spLocks noGrp="1"/>
          </p:cNvSpPr>
          <p:nvPr>
            <p:ph type="sldNum" sz="quarter" idx="12"/>
          </p:nvPr>
        </p:nvSpPr>
        <p:spPr>
          <a:noFill/>
        </p:spPr>
        <p:txBody>
          <a:bodyPr/>
          <a:lstStyle/>
          <a:p>
            <a:fld id="{C97275D5-4C12-42FF-82D2-635AEC9DB89A}"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userDrawn="1"/>
        </p:nvSpPr>
        <p:spPr>
          <a:xfrm>
            <a:off x="0" y="6629400"/>
            <a:ext cx="9144000" cy="228600"/>
          </a:xfrm>
          <a:prstGeom prst="rect">
            <a:avLst/>
          </a:prstGeom>
          <a:solidFill>
            <a:srgbClr val="2C6A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lide Number Placeholder 5"/>
          <p:cNvSpPr>
            <a:spLocks noGrp="1"/>
          </p:cNvSpPr>
          <p:nvPr>
            <p:ph type="sldNum" sz="quarter" idx="12"/>
          </p:nvPr>
        </p:nvSpPr>
        <p:spPr>
          <a:noFill/>
        </p:spPr>
        <p:txBody>
          <a:bodyPr/>
          <a:lstStyle/>
          <a:p>
            <a:fld id="{C97275D5-4C12-42FF-82D2-635AEC9DB89A}" type="slidenum">
              <a:rPr lang="en-US" smtClean="0"/>
              <a:pPr/>
              <a:t>‹Nº›</a:t>
            </a:fld>
            <a:endParaRPr lang="en-US"/>
          </a:p>
        </p:txBody>
      </p:sp>
      <p:sp>
        <p:nvSpPr>
          <p:cNvPr id="2" name="Title 1"/>
          <p:cNvSpPr>
            <a:spLocks noGrp="1"/>
          </p:cNvSpPr>
          <p:nvPr>
            <p:ph type="title"/>
          </p:nvPr>
        </p:nvSpPr>
        <p:spPr/>
        <p:txBody>
          <a:bodyPr/>
          <a:lstStyle>
            <a:lvl1pPr marL="320040" algn="l">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noFill/>
        </p:spPr>
        <p:txBody>
          <a:bodyPr/>
          <a:lstStyle/>
          <a:p>
            <a:r>
              <a:rPr lang="es-ES" smtClean="0"/>
              <a:t>6/92010</a:t>
            </a:r>
            <a:endParaRPr lang="en-US"/>
          </a:p>
        </p:txBody>
      </p:sp>
      <p:sp>
        <p:nvSpPr>
          <p:cNvPr id="5" name="Footer Placeholder 4"/>
          <p:cNvSpPr>
            <a:spLocks noGrp="1"/>
          </p:cNvSpPr>
          <p:nvPr>
            <p:ph type="ftr" sz="quarter" idx="11"/>
          </p:nvPr>
        </p:nvSpPr>
        <p:spPr>
          <a:noFill/>
        </p:spPr>
        <p:txBody>
          <a:bodyPr/>
          <a:lstStyle/>
          <a:p>
            <a:r>
              <a:rPr lang="es-ES" smtClean="0"/>
              <a:t>Seminario sobre ensayo en vuelo  de sistemas de navegación y de vigilancia  Sao José Dos Campos 19 al 21 de noviembre de 2011</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Blue Background">
    <p:bg>
      <p:bgPr>
        <a:solidFill>
          <a:srgbClr val="2C6ABA"/>
        </a:solidFill>
        <a:effectLst/>
      </p:bgPr>
    </p:bg>
    <p:spTree>
      <p:nvGrpSpPr>
        <p:cNvPr id="1" name=""/>
        <p:cNvGrpSpPr/>
        <p:nvPr/>
      </p:nvGrpSpPr>
      <p:grpSpPr>
        <a:xfrm>
          <a:off x="0" y="0"/>
          <a:ext cx="0" cy="0"/>
          <a:chOff x="0" y="0"/>
          <a:chExt cx="0" cy="0"/>
        </a:xfrm>
      </p:grpSpPr>
      <p:sp>
        <p:nvSpPr>
          <p:cNvPr id="98" name="Rectangle 97"/>
          <p:cNvSpPr/>
          <p:nvPr userDrawn="1"/>
        </p:nvSpPr>
        <p:spPr>
          <a:xfrm>
            <a:off x="0" y="6629400"/>
            <a:ext cx="91440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userDrawn="1"/>
        </p:nvSpPr>
        <p:spPr>
          <a:xfrm>
            <a:off x="685800" y="4047744"/>
            <a:ext cx="7772400" cy="1362456"/>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grpSp>
        <p:nvGrpSpPr>
          <p:cNvPr id="8" name="Group 2"/>
          <p:cNvGrpSpPr>
            <a:grpSpLocks noChangeAspect="1"/>
          </p:cNvGrpSpPr>
          <p:nvPr userDrawn="1"/>
        </p:nvGrpSpPr>
        <p:grpSpPr bwMode="auto">
          <a:xfrm>
            <a:off x="7924800" y="5029201"/>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2" name="Title 1"/>
          <p:cNvSpPr>
            <a:spLocks noGrp="1"/>
          </p:cNvSpPr>
          <p:nvPr>
            <p:ph type="title"/>
          </p:nvPr>
        </p:nvSpPr>
        <p:spPr>
          <a:xfrm>
            <a:off x="685800" y="4406900"/>
            <a:ext cx="7772400" cy="612648"/>
          </a:xfrm>
          <a:solidFill>
            <a:srgbClr val="2C6ABA"/>
          </a:solidFill>
          <a:ln>
            <a:solidFill>
              <a:srgbClr val="00153E"/>
            </a:solidFill>
          </a:ln>
        </p:spPr>
        <p:style>
          <a:lnRef idx="2">
            <a:schemeClr val="accent1">
              <a:shade val="50000"/>
            </a:schemeClr>
          </a:lnRef>
          <a:fillRef idx="1">
            <a:schemeClr val="accent1"/>
          </a:fillRef>
          <a:effectRef idx="0">
            <a:schemeClr val="accent1"/>
          </a:effectRef>
          <a:fontRef idx="minor">
            <a:schemeClr val="lt1"/>
          </a:fontRef>
        </p:style>
        <p:txBody>
          <a:bodyPr vert="horz" lIns="457200" tIns="45720" rIns="45720" bIns="45720" rtlCol="0" anchor="ctr" anchorCtr="0">
            <a:noAutofit/>
          </a:bodyPr>
          <a:lstStyle>
            <a:lvl1pPr marL="0" algn="l" defTabSz="914400" rtl="0" eaLnBrk="1" latinLnBrk="0" hangingPunct="1">
              <a:spcBef>
                <a:spcPct val="0"/>
              </a:spcBef>
              <a:buNone/>
              <a:defRPr lang="en-US" sz="3600" kern="1200" dirty="0">
                <a:solidFill>
                  <a:schemeClr val="lt1"/>
                </a:solidFill>
                <a:latin typeface="+mn-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685800"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noFill/>
        </p:spPr>
        <p:txBody>
          <a:bodyPr/>
          <a:lstStyle>
            <a:lvl1pPr>
              <a:defRPr>
                <a:solidFill>
                  <a:srgbClr val="00153E"/>
                </a:solidFill>
              </a:defRPr>
            </a:lvl1pPr>
          </a:lstStyle>
          <a:p>
            <a:r>
              <a:rPr lang="es-ES" smtClean="0"/>
              <a:t>6/92010</a:t>
            </a:r>
            <a:endParaRPr lang="en-US"/>
          </a:p>
        </p:txBody>
      </p:sp>
      <p:sp>
        <p:nvSpPr>
          <p:cNvPr id="5" name="Footer Placeholder 4"/>
          <p:cNvSpPr>
            <a:spLocks noGrp="1"/>
          </p:cNvSpPr>
          <p:nvPr>
            <p:ph type="ftr" sz="quarter" idx="11"/>
          </p:nvPr>
        </p:nvSpPr>
        <p:spPr>
          <a:noFill/>
        </p:spPr>
        <p:txBody>
          <a:bodyPr/>
          <a:lstStyle>
            <a:lvl1pPr>
              <a:defRPr>
                <a:solidFill>
                  <a:srgbClr val="00153E"/>
                </a:solidFill>
              </a:defRPr>
            </a:lvl1p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a:noFill/>
        </p:spPr>
        <p:txBody>
          <a:bodyPr/>
          <a:lstStyle>
            <a:lvl1pPr>
              <a:defRPr>
                <a:solidFill>
                  <a:srgbClr val="00153E"/>
                </a:solidFill>
              </a:defRPr>
            </a:lvl1pPr>
          </a:lstStyle>
          <a:p>
            <a:fld id="{C97275D5-4C12-42FF-82D2-635AEC9DB89A}"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White Background">
    <p:bg>
      <p:bgPr>
        <a:solidFill>
          <a:schemeClr val="bg1"/>
        </a:solidFill>
        <a:effectLst/>
      </p:bgPr>
    </p:bg>
    <p:spTree>
      <p:nvGrpSpPr>
        <p:cNvPr id="1" name=""/>
        <p:cNvGrpSpPr/>
        <p:nvPr/>
      </p:nvGrpSpPr>
      <p:grpSpPr>
        <a:xfrm>
          <a:off x="0" y="0"/>
          <a:ext cx="0" cy="0"/>
          <a:chOff x="0" y="0"/>
          <a:chExt cx="0" cy="0"/>
        </a:xfrm>
      </p:grpSpPr>
      <p:pic>
        <p:nvPicPr>
          <p:cNvPr id="99" name="Picture 98"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4" name="Date Placeholder 3"/>
          <p:cNvSpPr>
            <a:spLocks noGrp="1"/>
          </p:cNvSpPr>
          <p:nvPr>
            <p:ph type="dt" sz="half" idx="10"/>
          </p:nvPr>
        </p:nvSpPr>
        <p:spPr>
          <a:noFill/>
        </p:spPr>
        <p:txBody>
          <a:bodyPr/>
          <a:lstStyle>
            <a:lvl1pPr>
              <a:defRPr>
                <a:solidFill>
                  <a:schemeClr val="bg1"/>
                </a:solidFill>
              </a:defRPr>
            </a:lvl1pPr>
          </a:lstStyle>
          <a:p>
            <a:r>
              <a:rPr lang="es-ES" smtClean="0"/>
              <a:t>6/92010</a:t>
            </a:r>
            <a:endParaRPr lang="en-US"/>
          </a:p>
        </p:txBody>
      </p:sp>
      <p:sp>
        <p:nvSpPr>
          <p:cNvPr id="5" name="Footer Placeholder 4"/>
          <p:cNvSpPr>
            <a:spLocks noGrp="1"/>
          </p:cNvSpPr>
          <p:nvPr>
            <p:ph type="ftr" sz="quarter" idx="11"/>
          </p:nvPr>
        </p:nvSpPr>
        <p:spPr>
          <a:noFill/>
        </p:spPr>
        <p:txBody>
          <a:bodyPr/>
          <a:lstStyle>
            <a:lvl1pPr>
              <a:defRPr>
                <a:solidFill>
                  <a:schemeClr val="bg1"/>
                </a:solidFill>
              </a:defRPr>
            </a:lvl1p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a:noFill/>
        </p:spPr>
        <p:txBody>
          <a:bodyPr/>
          <a:lstStyle>
            <a:lvl1pPr>
              <a:defRPr>
                <a:solidFill>
                  <a:schemeClr val="bg1"/>
                </a:solidFill>
              </a:defRPr>
            </a:lvl1pPr>
          </a:lstStyle>
          <a:p>
            <a:fld id="{C97275D5-4C12-42FF-82D2-635AEC9DB89A}" type="slidenum">
              <a:rPr lang="en-US" smtClean="0"/>
              <a:pPr/>
              <a:t>‹Nº›</a:t>
            </a:fld>
            <a:endParaRPr lang="en-US" dirty="0"/>
          </a:p>
        </p:txBody>
      </p:sp>
      <p:sp>
        <p:nvSpPr>
          <p:cNvPr id="7" name="Rectangle 6"/>
          <p:cNvSpPr/>
          <p:nvPr userDrawn="1"/>
        </p:nvSpPr>
        <p:spPr>
          <a:xfrm>
            <a:off x="685800" y="4047744"/>
            <a:ext cx="7772400" cy="1362456"/>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grpSp>
        <p:nvGrpSpPr>
          <p:cNvPr id="8" name="Group 2"/>
          <p:cNvGrpSpPr>
            <a:grpSpLocks noChangeAspect="1"/>
          </p:cNvGrpSpPr>
          <p:nvPr userDrawn="1"/>
        </p:nvGrpSpPr>
        <p:grpSpPr bwMode="auto">
          <a:xfrm>
            <a:off x="7924800" y="5029201"/>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2" name="Title 1"/>
          <p:cNvSpPr>
            <a:spLocks noGrp="1"/>
          </p:cNvSpPr>
          <p:nvPr>
            <p:ph type="title"/>
          </p:nvPr>
        </p:nvSpPr>
        <p:spPr>
          <a:xfrm>
            <a:off x="685800" y="4406900"/>
            <a:ext cx="7772400" cy="612648"/>
          </a:xfrm>
          <a:solidFill>
            <a:srgbClr val="2C6ABA"/>
          </a:solidFill>
          <a:ln>
            <a:solidFill>
              <a:srgbClr val="00153E"/>
            </a:solidFill>
          </a:ln>
        </p:spPr>
        <p:style>
          <a:lnRef idx="2">
            <a:schemeClr val="accent1">
              <a:shade val="50000"/>
            </a:schemeClr>
          </a:lnRef>
          <a:fillRef idx="1">
            <a:schemeClr val="accent1"/>
          </a:fillRef>
          <a:effectRef idx="0">
            <a:schemeClr val="accent1"/>
          </a:effectRef>
          <a:fontRef idx="minor">
            <a:schemeClr val="lt1"/>
          </a:fontRef>
        </p:style>
        <p:txBody>
          <a:bodyPr vert="horz" lIns="457200" tIns="45720" rIns="45720" bIns="45720" rtlCol="0" anchor="ctr" anchorCtr="0">
            <a:noAutofit/>
          </a:bodyPr>
          <a:lstStyle>
            <a:lvl1pPr marL="0" algn="l" defTabSz="914400" rtl="0" eaLnBrk="1" latinLnBrk="0" hangingPunct="1">
              <a:spcBef>
                <a:spcPct val="0"/>
              </a:spcBef>
              <a:buNone/>
              <a:defRPr lang="en-US" sz="3600" kern="1200" dirty="0">
                <a:solidFill>
                  <a:schemeClr val="lt1"/>
                </a:solidFill>
                <a:latin typeface="+mn-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685800"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s-ES" smtClean="0"/>
              <a:t>6/92010</a:t>
            </a:r>
            <a:endParaRPr lang="en-US"/>
          </a:p>
        </p:txBody>
      </p:sp>
      <p:sp>
        <p:nvSpPr>
          <p:cNvPr id="6" name="Footer Placeholder 5"/>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Date Placeholder 4"/>
          <p:cNvSpPr>
            <a:spLocks noGrp="1"/>
          </p:cNvSpPr>
          <p:nvPr>
            <p:ph type="dt" sz="half" idx="10"/>
          </p:nvPr>
        </p:nvSpPr>
        <p:spPr>
          <a:xfrm>
            <a:off x="0" y="6629400"/>
            <a:ext cx="3124200" cy="228600"/>
          </a:xfrm>
        </p:spPr>
        <p:txBody>
          <a:bodyPr/>
          <a:lstStyle/>
          <a:p>
            <a:r>
              <a:rPr lang="es-ES" smtClean="0"/>
              <a:t>6/92010</a:t>
            </a:r>
            <a:endParaRPr lang="en-US"/>
          </a:p>
        </p:txBody>
      </p:sp>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Footer Placeholder 7"/>
          <p:cNvSpPr>
            <a:spLocks noGrp="1"/>
          </p:cNvSpPr>
          <p:nvPr>
            <p:ph type="ftr" sz="quarter" idx="11"/>
          </p:nvPr>
        </p:nvSpPr>
        <p:spPr>
          <a:noFill/>
        </p:spPr>
        <p:txBody>
          <a:bodyPr/>
          <a:lstStyle/>
          <a:p>
            <a:r>
              <a:rPr lang="es-ES" smtClean="0"/>
              <a:t>Seminario sobre ensayo en vuelo  de sistemas de navegación y de vigilancia  Sao José Dos Campos 19 al 21 de noviembre de 2011</a:t>
            </a:r>
            <a:endParaRPr lang="en-US" dirty="0"/>
          </a:p>
        </p:txBody>
      </p:sp>
      <p:sp>
        <p:nvSpPr>
          <p:cNvPr id="9" name="Slide Number Placeholder 8"/>
          <p:cNvSpPr>
            <a:spLocks noGrp="1"/>
          </p:cNvSpPr>
          <p:nvPr>
            <p:ph type="sldNum" sz="quarter" idx="12"/>
          </p:nvPr>
        </p:nvSpPr>
        <p:spPr/>
        <p:txBody>
          <a:bodyPr/>
          <a:lstStyle/>
          <a:p>
            <a:fld id="{C97275D5-4C12-42FF-82D2-635AEC9DB89A}"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p:nvPr userDrawn="1"/>
        </p:nvSpPr>
        <p:spPr>
          <a:xfrm>
            <a:off x="0" y="6629400"/>
            <a:ext cx="9144000" cy="228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a:xfrm>
            <a:off x="1143000" y="6629400"/>
            <a:ext cx="6858000" cy="228600"/>
          </a:xfrm>
          <a:noFill/>
        </p:spPr>
        <p:txBody>
          <a:bodyPr/>
          <a:lstStyle/>
          <a:p>
            <a:r>
              <a:rPr lang="es-ES" smtClean="0"/>
              <a:t>Seminario sobre ensayo en vuelo  de sistemas de navegación y de vigilancia  Sao José Dos Campos 19 al 21 de noviembre de 2011</a:t>
            </a:r>
            <a:endParaRPr lang="en-US"/>
          </a:p>
        </p:txBody>
      </p:sp>
      <p:sp>
        <p:nvSpPr>
          <p:cNvPr id="5" name="Slide Number Placeholder 4"/>
          <p:cNvSpPr>
            <a:spLocks noGrp="1"/>
          </p:cNvSpPr>
          <p:nvPr>
            <p:ph type="sldNum" sz="quarter" idx="12"/>
          </p:nvPr>
        </p:nvSpPr>
        <p:spPr>
          <a:xfrm>
            <a:off x="8001000" y="6629400"/>
            <a:ext cx="1143000" cy="228600"/>
          </a:xfrm>
          <a:noFill/>
        </p:spPr>
        <p:txBody>
          <a:bodyPr/>
          <a:lstStyle/>
          <a:p>
            <a:fld id="{C97275D5-4C12-42FF-82D2-635AEC9DB89A}"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_Blue">
    <p:bg>
      <p:bgPr>
        <a:solidFill>
          <a:srgbClr val="2C6ABA"/>
        </a:solidFill>
        <a:effectLst/>
      </p:bgPr>
    </p:bg>
    <p:spTree>
      <p:nvGrpSpPr>
        <p:cNvPr id="1" name=""/>
        <p:cNvGrpSpPr/>
        <p:nvPr/>
      </p:nvGrpSpPr>
      <p:grpSpPr>
        <a:xfrm>
          <a:off x="0" y="0"/>
          <a:ext cx="0" cy="0"/>
          <a:chOff x="0" y="0"/>
          <a:chExt cx="0" cy="0"/>
        </a:xfrm>
      </p:grpSpPr>
      <p:pic>
        <p:nvPicPr>
          <p:cNvPr id="5" name="Picture 4" descr="White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Date Placeholder 1"/>
          <p:cNvSpPr>
            <a:spLocks noGrp="1"/>
          </p:cNvSpPr>
          <p:nvPr>
            <p:ph type="dt" sz="half" idx="10"/>
          </p:nvPr>
        </p:nvSpPr>
        <p:spPr>
          <a:noFill/>
        </p:spPr>
        <p:txBody>
          <a:bodyPr/>
          <a:lstStyle>
            <a:lvl1pPr>
              <a:defRPr>
                <a:solidFill>
                  <a:srgbClr val="00153E"/>
                </a:solidFill>
              </a:defRPr>
            </a:lvl1pPr>
          </a:lstStyle>
          <a:p>
            <a:r>
              <a:rPr lang="es-ES" smtClean="0"/>
              <a:t>6/92010</a:t>
            </a:r>
            <a:endParaRPr lang="en-US"/>
          </a:p>
        </p:txBody>
      </p:sp>
      <p:sp>
        <p:nvSpPr>
          <p:cNvPr id="3" name="Footer Placeholder 2"/>
          <p:cNvSpPr>
            <a:spLocks noGrp="1"/>
          </p:cNvSpPr>
          <p:nvPr>
            <p:ph type="ftr" sz="quarter" idx="11"/>
          </p:nvPr>
        </p:nvSpPr>
        <p:spPr>
          <a:noFill/>
        </p:spPr>
        <p:txBody>
          <a:bodyPr/>
          <a:lstStyle>
            <a:lvl1pPr>
              <a:defRPr>
                <a:solidFill>
                  <a:srgbClr val="00153E"/>
                </a:solidFill>
              </a:defRPr>
            </a:lvl1pPr>
          </a:lstStyle>
          <a:p>
            <a:r>
              <a:rPr lang="es-ES" smtClean="0"/>
              <a:t>Seminario sobre ensayo en vuelo  de sistemas de navegación y de vigilancia  Sao José Dos Campos 19 al 21 de noviembre de 2011</a:t>
            </a:r>
            <a:endParaRPr lang="en-US"/>
          </a:p>
        </p:txBody>
      </p:sp>
      <p:sp>
        <p:nvSpPr>
          <p:cNvPr id="4" name="Slide Number Placeholder 3"/>
          <p:cNvSpPr>
            <a:spLocks noGrp="1"/>
          </p:cNvSpPr>
          <p:nvPr>
            <p:ph type="sldNum" sz="quarter" idx="12"/>
          </p:nvPr>
        </p:nvSpPr>
        <p:spPr>
          <a:noFill/>
        </p:spPr>
        <p:txBody>
          <a:bodyPr/>
          <a:lstStyle>
            <a:lvl1pPr>
              <a:defRPr>
                <a:solidFill>
                  <a:srgbClr val="00153E"/>
                </a:solidFill>
              </a:defRPr>
            </a:lvl1pPr>
          </a:lstStyle>
          <a:p>
            <a:fld id="{C97275D5-4C12-42FF-82D2-635AEC9DB89A}"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Blank_Blue_No_Footer">
    <p:bg>
      <p:bgPr>
        <a:solidFill>
          <a:srgbClr val="2C6ABA"/>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_White">
    <p:spTree>
      <p:nvGrpSpPr>
        <p:cNvPr id="1" name=""/>
        <p:cNvGrpSpPr/>
        <p:nvPr/>
      </p:nvGrpSpPr>
      <p:grpSpPr>
        <a:xfrm>
          <a:off x="0" y="0"/>
          <a:ext cx="0" cy="0"/>
          <a:chOff x="0" y="0"/>
          <a:chExt cx="0" cy="0"/>
        </a:xfrm>
      </p:grpSpPr>
      <p:pic>
        <p:nvPicPr>
          <p:cNvPr id="6" name="Picture 5"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3" name="Date Placeholder 2"/>
          <p:cNvSpPr>
            <a:spLocks noGrp="1"/>
          </p:cNvSpPr>
          <p:nvPr>
            <p:ph type="dt" sz="half" idx="10"/>
          </p:nvPr>
        </p:nvSpPr>
        <p:spPr/>
        <p:txBody>
          <a:bodyPr/>
          <a:lstStyle/>
          <a:p>
            <a:r>
              <a:rPr lang="es-ES" smtClean="0"/>
              <a:t>6/92010</a:t>
            </a:r>
            <a:endParaRPr lang="en-US" dirty="0"/>
          </a:p>
        </p:txBody>
      </p:sp>
      <p:sp>
        <p:nvSpPr>
          <p:cNvPr id="4" name="Footer Placeholder 3"/>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5" name="Slide Number Placeholder 4"/>
          <p:cNvSpPr>
            <a:spLocks noGrp="1"/>
          </p:cNvSpPr>
          <p:nvPr>
            <p:ph type="sldNum" sz="quarter" idx="12"/>
          </p:nvPr>
        </p:nvSpPr>
        <p:spPr/>
        <p:txBody>
          <a:bodyPr/>
          <a:lstStyle/>
          <a:p>
            <a:fld id="{C97275D5-4C12-42FF-82D2-635AEC9DB89A}"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Blank_White_No_Footer">
    <p:spTree>
      <p:nvGrpSpPr>
        <p:cNvPr id="1" name=""/>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98" name="Picture 97"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Title 1"/>
          <p:cNvSpPr>
            <a:spLocks noGrp="1"/>
          </p:cNvSpPr>
          <p:nvPr>
            <p:ph type="title"/>
          </p:nvPr>
        </p:nvSpPr>
        <p:spPr>
          <a:xfrm>
            <a:off x="457200" y="273050"/>
            <a:ext cx="3008313" cy="1162050"/>
          </a:xfrm>
          <a:solidFill>
            <a:srgbClr val="2C6ABA"/>
          </a:solidFill>
        </p:spPr>
        <p:txBody>
          <a:bodyPr lIns="45720" rIns="45720" anchor="b"/>
          <a:lstStyle>
            <a:lvl1pPr marL="0"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s-ES" smtClean="0"/>
              <a:t>6/92010</a:t>
            </a:r>
            <a:endParaRPr lang="en-US"/>
          </a:p>
        </p:txBody>
      </p:sp>
      <p:sp>
        <p:nvSpPr>
          <p:cNvPr id="6" name="Footer Placeholder 5"/>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‹Nº›</a:t>
            </a:fld>
            <a:endParaRPr lang="en-US"/>
          </a:p>
        </p:txBody>
      </p:sp>
      <p:grpSp>
        <p:nvGrpSpPr>
          <p:cNvPr id="8" name="Group 2"/>
          <p:cNvGrpSpPr>
            <a:grpSpLocks noChangeAspect="1"/>
          </p:cNvGrpSpPr>
          <p:nvPr userDrawn="1"/>
        </p:nvGrpSpPr>
        <p:grpSpPr bwMode="auto">
          <a:xfrm>
            <a:off x="3017520" y="304800"/>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1447799"/>
            <a:ext cx="5486400" cy="32797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s-ES" smtClean="0"/>
              <a:t>6/92010</a:t>
            </a:r>
            <a:endParaRPr lang="en-US"/>
          </a:p>
        </p:txBody>
      </p:sp>
      <p:sp>
        <p:nvSpPr>
          <p:cNvPr id="6" name="Footer Placeholder 5"/>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‹Nº›</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s-ES" smtClean="0"/>
              <a:t>6/92010</a:t>
            </a:r>
            <a:endParaRPr lang="en-US"/>
          </a:p>
        </p:txBody>
      </p:sp>
      <p:sp>
        <p:nvSpPr>
          <p:cNvPr id="5" name="Footer Placeholder 4"/>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p:txBody>
          <a:bodyPr/>
          <a:lstStyle/>
          <a:p>
            <a:fld id="{C97275D5-4C12-42FF-82D2-635AEC9DB89A}" type="slidenum">
              <a:rPr lang="en-US" smtClean="0"/>
              <a:pPr/>
              <a:t>‹Nº›</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7" name="Picture 96"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Vertical Title 1"/>
          <p:cNvSpPr>
            <a:spLocks noGrp="1"/>
          </p:cNvSpPr>
          <p:nvPr>
            <p:ph type="title" orient="vert"/>
          </p:nvPr>
        </p:nvSpPr>
        <p:spPr>
          <a:xfrm>
            <a:off x="8001000" y="0"/>
            <a:ext cx="1143000" cy="6126163"/>
          </a:xfrm>
          <a:solidFill>
            <a:srgbClr val="2C6ABA"/>
          </a:solidFill>
        </p:spPr>
        <p:txBody>
          <a:bodyPr vert="eaVert" lIns="45720" tIns="228600" rIns="45720" bIns="914400"/>
          <a:lstStyle>
            <a:lvl1pPr marL="137160">
              <a:defRPr sz="36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0"/>
            <a:ext cx="7543800" cy="6126163"/>
          </a:xfrm>
        </p:spPr>
        <p:txBody>
          <a:bodyPr vert="eaVert" lIns="45720" tIns="228600" rIns="4572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s-ES" smtClean="0"/>
              <a:t>6/92010</a:t>
            </a:r>
            <a:endParaRPr lang="en-US"/>
          </a:p>
        </p:txBody>
      </p:sp>
      <p:sp>
        <p:nvSpPr>
          <p:cNvPr id="5" name="Footer Placeholder 4"/>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p:txBody>
          <a:bodyPr/>
          <a:lstStyle/>
          <a:p>
            <a:fld id="{C97275D5-4C12-42FF-82D2-635AEC9DB89A}" type="slidenum">
              <a:rPr lang="en-US" smtClean="0"/>
              <a:pPr/>
              <a:t>‹Nº›</a:t>
            </a:fld>
            <a:endParaRPr lang="en-US"/>
          </a:p>
        </p:txBody>
      </p:sp>
      <p:grpSp>
        <p:nvGrpSpPr>
          <p:cNvPr id="7" name="Group 2"/>
          <p:cNvGrpSpPr>
            <a:grpSpLocks noChangeAspect="1"/>
          </p:cNvGrpSpPr>
          <p:nvPr userDrawn="1"/>
        </p:nvGrpSpPr>
        <p:grpSpPr bwMode="auto">
          <a:xfrm rot="16200000" flipH="1" flipV="1">
            <a:off x="8014561" y="5004661"/>
            <a:ext cx="1115878" cy="914400"/>
            <a:chOff x="240" y="144"/>
            <a:chExt cx="1296" cy="1062"/>
          </a:xfrm>
        </p:grpSpPr>
        <p:sp>
          <p:nvSpPr>
            <p:cNvPr id="8"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9"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0"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1"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2"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3"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4"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5"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6"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7"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18"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19"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0"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1"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2"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3"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4"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5"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6"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7"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28"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29"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0"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1"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2"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3"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4"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5"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6"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7"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38"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39"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0"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1"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2"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3"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4"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5"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6"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7"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48"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49"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0"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1"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2"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3"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4"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5"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6"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7"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58"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59"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0"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1"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2"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3"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4"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5"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6"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7"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68"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69"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0"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1"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2"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3"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4"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5"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6"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7"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78"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79"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0"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1"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2"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3"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4"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5"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6"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7"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88"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89"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0"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1"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2"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3"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4"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5"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6"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9" name="Picture 98" descr="BottomBorder.png"/>
          <p:cNvPicPr>
            <a:picLocks noChangeAspect="1"/>
          </p:cNvPicPr>
          <p:nvPr/>
        </p:nvPicPr>
        <p:blipFill>
          <a:blip r:embed="rId17" cstate="print"/>
          <a:stretch>
            <a:fillRect/>
          </a:stretch>
        </p:blipFill>
        <p:spPr>
          <a:xfrm>
            <a:off x="0" y="6614485"/>
            <a:ext cx="9144000" cy="243515"/>
          </a:xfrm>
          <a:prstGeom prst="rect">
            <a:avLst/>
          </a:prstGeom>
          <a:noFill/>
        </p:spPr>
      </p:pic>
      <p:sp>
        <p:nvSpPr>
          <p:cNvPr id="8" name="Rectangle 7"/>
          <p:cNvSpPr/>
          <p:nvPr/>
        </p:nvSpPr>
        <p:spPr>
          <a:xfrm>
            <a:off x="0" y="0"/>
            <a:ext cx="9144000" cy="11430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2"/>
          <p:cNvGrpSpPr>
            <a:grpSpLocks noChangeAspect="1"/>
          </p:cNvGrpSpPr>
          <p:nvPr/>
        </p:nvGrpSpPr>
        <p:grpSpPr bwMode="auto">
          <a:xfrm>
            <a:off x="7875722" y="114300"/>
            <a:ext cx="1115878" cy="914400"/>
            <a:chOff x="240" y="144"/>
            <a:chExt cx="1296" cy="1062"/>
          </a:xfrm>
        </p:grpSpPr>
        <p:sp>
          <p:nvSpPr>
            <p:cNvPr id="10"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11"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2"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3"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4"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5"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6"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7"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8"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9"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20"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21"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2"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3"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4"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5"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6"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7"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8"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9"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30"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31"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2"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3"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4"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5"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6"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7"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8"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9"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40"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41"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2"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3"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4"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5"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6"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7"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8"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9"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50"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51"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2"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3"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4"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5"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6"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7"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8"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9"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60"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61"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2"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3"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4"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5"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6"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7"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8"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9"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70"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71"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2"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3"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4"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5"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6"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7"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8"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9"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80"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81"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2"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3"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4"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5"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6"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7"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8"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9"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90"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91"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2"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3"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4"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5"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6"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7"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8"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2" name="Title Placeholder 1"/>
          <p:cNvSpPr>
            <a:spLocks noGrp="1"/>
          </p:cNvSpPr>
          <p:nvPr>
            <p:ph type="title"/>
          </p:nvPr>
        </p:nvSpPr>
        <p:spPr>
          <a:xfrm>
            <a:off x="0" y="0"/>
            <a:ext cx="9144000" cy="1143000"/>
          </a:xfrm>
          <a:prstGeom prst="rect">
            <a:avLst/>
          </a:prstGeom>
          <a:noFill/>
        </p:spPr>
        <p:txBody>
          <a:bodyPr vert="horz" lIns="137160" tIns="45720" rIns="137160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0" y="6629400"/>
            <a:ext cx="3124200" cy="228600"/>
          </a:xfrm>
          <a:prstGeom prst="rect">
            <a:avLst/>
          </a:prstGeom>
          <a:noFill/>
        </p:spPr>
        <p:txBody>
          <a:bodyPr vert="horz" lIns="457200" tIns="0" rIns="0" bIns="0" rtlCol="0" anchor="ctr"/>
          <a:lstStyle>
            <a:lvl1pPr algn="l">
              <a:defRPr sz="1200">
                <a:solidFill>
                  <a:schemeClr val="bg1"/>
                </a:solidFill>
              </a:defRPr>
            </a:lvl1pPr>
          </a:lstStyle>
          <a:p>
            <a:r>
              <a:rPr lang="es-ES" smtClean="0"/>
              <a:t>6/92010</a:t>
            </a:r>
            <a:endParaRPr lang="en-US" dirty="0"/>
          </a:p>
        </p:txBody>
      </p:sp>
      <p:sp>
        <p:nvSpPr>
          <p:cNvPr id="5" name="Footer Placeholder 4"/>
          <p:cNvSpPr>
            <a:spLocks noGrp="1"/>
          </p:cNvSpPr>
          <p:nvPr>
            <p:ph type="ftr" sz="quarter" idx="3"/>
          </p:nvPr>
        </p:nvSpPr>
        <p:spPr>
          <a:xfrm>
            <a:off x="1295400" y="6629400"/>
            <a:ext cx="6553200" cy="228600"/>
          </a:xfrm>
          <a:prstGeom prst="rect">
            <a:avLst/>
          </a:prstGeom>
          <a:noFill/>
        </p:spPr>
        <p:txBody>
          <a:bodyPr vert="horz" lIns="91440" tIns="45720" rIns="91440" bIns="45720" rtlCol="0" anchor="ctr"/>
          <a:lstStyle>
            <a:lvl1pPr algn="ctr">
              <a:defRPr sz="1200">
                <a:solidFill>
                  <a:schemeClr val="bg1"/>
                </a:solidFill>
              </a:defRPr>
            </a:lvl1pPr>
          </a:lstStyle>
          <a:p>
            <a:r>
              <a:rPr lang="es-ES" smtClean="0"/>
              <a:t>Seminario sobre ensayo en vuelo  de sistemas de navegación y de vigilancia  Sao José Dos Campos 19 al 21 de noviembre de 2011</a:t>
            </a:r>
            <a:endParaRPr lang="en-US" dirty="0"/>
          </a:p>
        </p:txBody>
      </p:sp>
      <p:sp>
        <p:nvSpPr>
          <p:cNvPr id="6" name="Slide Number Placeholder 5"/>
          <p:cNvSpPr>
            <a:spLocks noGrp="1"/>
          </p:cNvSpPr>
          <p:nvPr>
            <p:ph type="sldNum" sz="quarter" idx="4"/>
          </p:nvPr>
        </p:nvSpPr>
        <p:spPr>
          <a:xfrm>
            <a:off x="6019800" y="6629400"/>
            <a:ext cx="3124200" cy="228600"/>
          </a:xfrm>
          <a:prstGeom prst="rect">
            <a:avLst/>
          </a:prstGeom>
          <a:noFill/>
        </p:spPr>
        <p:txBody>
          <a:bodyPr vert="horz" lIns="91440" tIns="45720" rIns="457200" bIns="45720" rtlCol="0" anchor="ctr"/>
          <a:lstStyle>
            <a:lvl1pPr algn="r">
              <a:defRPr sz="1200">
                <a:solidFill>
                  <a:schemeClr val="bg1"/>
                </a:solidFill>
              </a:defRPr>
            </a:lvl1pPr>
          </a:lstStyle>
          <a:p>
            <a:fld id="{C97275D5-4C12-42FF-82D2-635AEC9DB89A}" type="slidenum">
              <a:rPr lang="en-US" smtClean="0"/>
              <a:pPr/>
              <a:t>‹Nº›</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75" r:id="rId4"/>
    <p:sldLayoutId id="2147483664" r:id="rId5"/>
    <p:sldLayoutId id="2147483665" r:id="rId6"/>
    <p:sldLayoutId id="2147483666" r:id="rId7"/>
    <p:sldLayoutId id="2147483667" r:id="rId8"/>
    <p:sldLayoutId id="2147483674" r:id="rId9"/>
    <p:sldLayoutId id="2147483672" r:id="rId10"/>
    <p:sldLayoutId id="2147483673" r:id="rId11"/>
    <p:sldLayoutId id="2147483668" r:id="rId12"/>
    <p:sldLayoutId id="2147483669" r:id="rId13"/>
    <p:sldLayoutId id="2147483670" r:id="rId14"/>
    <p:sldLayoutId id="2147483671" r:id="rId15"/>
  </p:sldLayoutIdLst>
  <p:hf hdr="0" dt="0"/>
  <p:txStyles>
    <p:titleStyle>
      <a:lvl1pPr marL="457200" algn="l" defTabSz="914400" rtl="0" eaLnBrk="1" latinLnBrk="0" hangingPunct="1">
        <a:spcBef>
          <a:spcPct val="0"/>
        </a:spcBef>
        <a:buNone/>
        <a:defRPr lang="en-US" sz="3600" kern="1200" dirty="0" smtClean="0">
          <a:solidFill>
            <a:schemeClr val="bg1"/>
          </a:solidFill>
          <a:latin typeface="+mj-lt"/>
          <a:ea typeface="+mj-ea"/>
          <a:cs typeface="+mj-cs"/>
        </a:defRPr>
      </a:lvl1pPr>
    </p:titleStyle>
    <p:bodyStyle>
      <a:lvl1pPr marL="342900" indent="-342900" algn="l" defTabSz="914400" rtl="0" eaLnBrk="1" latinLnBrk="0" hangingPunct="1">
        <a:spcBef>
          <a:spcPct val="20000"/>
        </a:spcBef>
        <a:buClr>
          <a:schemeClr val="accent5"/>
        </a:buClr>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Clr>
          <a:schemeClr val="accent5"/>
        </a:buClr>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Clr>
          <a:schemeClr val="accent5"/>
        </a:buClr>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OSMARRELLI@LIMA.ICAO.INT"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lima.icao.int/"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5.emf"/><Relationship Id="rId4" Type="http://schemas.openxmlformats.org/officeDocument/2006/relationships/package" Target="../embeddings/Documento_de_Microsoft_Word1.docx"/></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6.emf"/><Relationship Id="rId4" Type="http://schemas.openxmlformats.org/officeDocument/2006/relationships/package" Target="../embeddings/Documento_de_Microsoft_Word2.docx"/></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7.emf"/><Relationship Id="rId5" Type="http://schemas.openxmlformats.org/officeDocument/2006/relationships/package" Target="../embeddings/Documento_de_Microsoft_Word3.docx"/><Relationship Id="rId4" Type="http://schemas.openxmlformats.org/officeDocument/2006/relationships/oleObject" Target="../embeddings/oleObject3.bin"/></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8.emf"/><Relationship Id="rId4" Type="http://schemas.openxmlformats.org/officeDocument/2006/relationships/package" Target="../embeddings/Documento_de_Microsoft_Word4.docx"/></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9.emf"/><Relationship Id="rId4" Type="http://schemas.openxmlformats.org/officeDocument/2006/relationships/oleObject" Target="../embeddings/Documento_de_Microsoft_Word_97-20031.doc"/></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38200" y="1676400"/>
            <a:ext cx="7239000" cy="1523999"/>
          </a:xfrm>
        </p:spPr>
        <p:txBody>
          <a:bodyPr/>
          <a:lstStyle/>
          <a:p>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sz="2800" b="1" dirty="0" smtClean="0"/>
              <a:t> </a:t>
            </a:r>
            <a:r>
              <a:rPr lang="es-PE" sz="2800" b="1" dirty="0" smtClean="0">
                <a:effectLst>
                  <a:outerShdw blurRad="38100" dist="38100" dir="2700000" algn="tl">
                    <a:srgbClr val="000000">
                      <a:alpha val="43137"/>
                    </a:srgbClr>
                  </a:outerShdw>
                </a:effectLst>
              </a:rPr>
              <a:t>SESION 1</a:t>
            </a:r>
            <a:r>
              <a:rPr lang="es-PE" b="1" dirty="0" smtClean="0"/>
              <a:t/>
            </a:r>
            <a:br>
              <a:rPr lang="es-PE" b="1" dirty="0" smtClean="0"/>
            </a:br>
            <a:r>
              <a:rPr lang="es-PE" b="1" dirty="0" smtClean="0"/>
              <a:t>	</a:t>
            </a:r>
            <a:r>
              <a:rPr lang="es-PE" sz="2800" b="1" dirty="0" smtClean="0">
                <a:effectLst>
                  <a:outerShdw blurRad="38100" dist="38100" dir="2700000" algn="tl">
                    <a:srgbClr val="000000">
                      <a:alpha val="43137"/>
                    </a:srgbClr>
                  </a:outerShdw>
                </a:effectLst>
              </a:rPr>
              <a:t>PLAN REGIONAL DE RADIOAYUDAS A LA NAVEGACION</a:t>
            </a:r>
            <a:endParaRPr lang="es-ES" sz="2800" dirty="0">
              <a:effectLst>
                <a:outerShdw blurRad="38100" dist="38100" dir="2700000" algn="tl">
                  <a:srgbClr val="000000">
                    <a:alpha val="43137"/>
                  </a:srgbClr>
                </a:outerShdw>
              </a:effectLst>
            </a:endParaRPr>
          </a:p>
        </p:txBody>
      </p:sp>
      <p:sp>
        <p:nvSpPr>
          <p:cNvPr id="3" name="2 Subtítulo"/>
          <p:cNvSpPr>
            <a:spLocks noGrp="1"/>
          </p:cNvSpPr>
          <p:nvPr>
            <p:ph type="subTitle" idx="1"/>
          </p:nvPr>
        </p:nvSpPr>
        <p:spPr>
          <a:xfrm>
            <a:off x="685800" y="3657599"/>
            <a:ext cx="7696200" cy="1219201"/>
          </a:xfrm>
        </p:spPr>
        <p:txBody>
          <a:bodyPr>
            <a:normAutofit/>
          </a:bodyPr>
          <a:lstStyle/>
          <a:p>
            <a:r>
              <a:rPr lang="es-PE" sz="2800" b="1" dirty="0" smtClean="0">
                <a:effectLst>
                  <a:outerShdw blurRad="38100" dist="38100" dir="2700000" algn="tl">
                    <a:srgbClr val="000000">
                      <a:alpha val="43137"/>
                    </a:srgbClr>
                  </a:outerShdw>
                </a:effectLst>
              </a:rPr>
              <a:t>PLAN DE IMPLANTACION  DEL SISTEMA  DE NAVEGACION  PARA LA REGIÓN SAM</a:t>
            </a:r>
            <a:endParaRPr lang="es-ES" sz="2800" dirty="0">
              <a:effectLst>
                <a:outerShdw blurRad="38100" dist="38100" dir="2700000" algn="tl">
                  <a:srgbClr val="000000">
                    <a:alpha val="43137"/>
                  </a:srgbClr>
                </a:outerShdw>
              </a:effectLst>
            </a:endParaRPr>
          </a:p>
        </p:txBody>
      </p:sp>
      <p:sp>
        <p:nvSpPr>
          <p:cNvPr id="4"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
        <p:nvSpPr>
          <p:cNvPr id="5" name="4 Marcador de número de diapositiva"/>
          <p:cNvSpPr>
            <a:spLocks noGrp="1"/>
          </p:cNvSpPr>
          <p:nvPr>
            <p:ph type="sldNum" sz="quarter" idx="12"/>
          </p:nvPr>
        </p:nvSpPr>
        <p:spPr/>
        <p:txBody>
          <a:bodyPr/>
          <a:lstStyle/>
          <a:p>
            <a:fld id="{C97275D5-4C12-42FF-82D2-635AEC9DB89A}" type="slidenum">
              <a:rPr lang="en-US" smtClean="0"/>
              <a:pPr/>
              <a:t>1</a:t>
            </a:fld>
            <a:endParaRPr lang="en-US" dirty="0"/>
          </a:p>
        </p:txBody>
      </p:sp>
      <p:sp>
        <p:nvSpPr>
          <p:cNvPr id="6" name="5 Rectángulo"/>
          <p:cNvSpPr/>
          <p:nvPr/>
        </p:nvSpPr>
        <p:spPr>
          <a:xfrm>
            <a:off x="5791200" y="5105400"/>
            <a:ext cx="2895600" cy="1200329"/>
          </a:xfrm>
          <a:prstGeom prst="rect">
            <a:avLst/>
          </a:prstGeom>
        </p:spPr>
        <p:txBody>
          <a:bodyPr wrap="square">
            <a:spAutoFit/>
          </a:bodyPr>
          <a:lstStyle/>
          <a:p>
            <a:r>
              <a:rPr lang="es-PE" sz="1200" b="1" dirty="0" smtClean="0">
                <a:effectLst>
                  <a:outerShdw blurRad="38100" dist="38100" dir="2700000" algn="tl">
                    <a:srgbClr val="000000">
                      <a:alpha val="43137"/>
                    </a:srgbClr>
                  </a:outerShdw>
                </a:effectLst>
              </a:rPr>
              <a:t>ONOFRIO  SMARRELLI</a:t>
            </a:r>
          </a:p>
          <a:p>
            <a:r>
              <a:rPr lang="es-PE" sz="1200" b="1" dirty="0" smtClean="0">
                <a:effectLst>
                  <a:outerShdw blurRad="38100" dist="38100" dir="2700000" algn="tl">
                    <a:srgbClr val="000000">
                      <a:alpha val="43137"/>
                    </a:srgbClr>
                  </a:outerShdw>
                </a:effectLst>
              </a:rPr>
              <a:t>ESPECIALISTA REGIONAL CNS</a:t>
            </a:r>
          </a:p>
          <a:p>
            <a:r>
              <a:rPr lang="es-PE" sz="1200" b="1" dirty="0" smtClean="0">
                <a:effectLst>
                  <a:outerShdw blurRad="38100" dist="38100" dir="2700000" algn="tl">
                    <a:srgbClr val="000000">
                      <a:alpha val="43137"/>
                    </a:srgbClr>
                  </a:outerShdw>
                </a:effectLst>
              </a:rPr>
              <a:t>OFICINA SUDAMERICANA DE LA OACI  LIMA  PERU  </a:t>
            </a:r>
          </a:p>
          <a:p>
            <a:r>
              <a:rPr lang="es-PE" sz="1200" b="1" dirty="0" smtClean="0">
                <a:effectLst>
                  <a:outerShdw blurRad="38100" dist="38100" dir="2700000" algn="tl">
                    <a:srgbClr val="000000">
                      <a:alpha val="43137"/>
                    </a:srgbClr>
                  </a:outerShdw>
                </a:effectLst>
                <a:hlinkClick r:id="rId2"/>
              </a:rPr>
              <a:t>OSMARRELLI@LIMA.ICAO.INT</a:t>
            </a:r>
            <a:endParaRPr lang="es-PE" sz="1200" b="1" dirty="0" smtClean="0">
              <a:effectLst>
                <a:outerShdw blurRad="38100" dist="38100" dir="2700000" algn="tl">
                  <a:srgbClr val="000000">
                    <a:alpha val="43137"/>
                  </a:srgbClr>
                </a:outerShdw>
              </a:effectLst>
            </a:endParaRPr>
          </a:p>
          <a:p>
            <a:r>
              <a:rPr lang="es-PE" sz="1200" b="1" dirty="0" smtClean="0">
                <a:effectLst>
                  <a:outerShdw blurRad="38100" dist="38100" dir="2700000" algn="tl">
                    <a:srgbClr val="000000">
                      <a:alpha val="43137"/>
                    </a:srgbClr>
                  </a:outerShdw>
                </a:effectLst>
              </a:rPr>
              <a:t>TLF  511 6118686</a:t>
            </a:r>
            <a:endParaRPr lang="es-ES" sz="1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a:t>
            </a:fld>
            <a:endParaRPr lang="en-US"/>
          </a:p>
        </p:txBody>
      </p:sp>
      <p:sp>
        <p:nvSpPr>
          <p:cNvPr id="3" name="2 Título"/>
          <p:cNvSpPr>
            <a:spLocks noGrp="1"/>
          </p:cNvSpPr>
          <p:nvPr>
            <p:ph type="title"/>
          </p:nvPr>
        </p:nvSpPr>
        <p:spPr>
          <a:xfrm>
            <a:off x="0" y="0"/>
            <a:ext cx="9144000" cy="914400"/>
          </a:xfrm>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CONTENIDO</a:t>
            </a:r>
            <a:endParaRPr lang="en-US" sz="2800" b="1" dirty="0">
              <a:effectLst>
                <a:outerShdw blurRad="38100" dist="38100" dir="2700000" algn="tl">
                  <a:srgbClr val="000000">
                    <a:alpha val="43137"/>
                  </a:srgbClr>
                </a:outerShdw>
              </a:effectLst>
              <a:cs typeface="Times New Roman" pitchFamily="18" charset="0"/>
            </a:endParaRPr>
          </a:p>
        </p:txBody>
      </p:sp>
      <p:sp>
        <p:nvSpPr>
          <p:cNvPr id="4" name="3 Marcador de contenido"/>
          <p:cNvSpPr>
            <a:spLocks noGrp="1"/>
          </p:cNvSpPr>
          <p:nvPr>
            <p:ph idx="1"/>
          </p:nvPr>
        </p:nvSpPr>
        <p:spPr>
          <a:xfrm>
            <a:off x="457200" y="1447800"/>
            <a:ext cx="7696200" cy="4876800"/>
          </a:xfrm>
        </p:spPr>
        <p:txBody>
          <a:bodyPr>
            <a:noAutofit/>
          </a:bodyPr>
          <a:lstStyle/>
          <a:p>
            <a:pPr>
              <a:spcBef>
                <a:spcPts val="1200"/>
              </a:spcBef>
              <a:buClrTx/>
            </a:pPr>
            <a:r>
              <a:rPr lang="es-PE" sz="2400" b="1" dirty="0" smtClean="0">
                <a:cs typeface="Arial" pitchFamily="34" charset="0"/>
              </a:rPr>
              <a:t>OBJETIVO</a:t>
            </a:r>
          </a:p>
          <a:p>
            <a:pPr>
              <a:spcBef>
                <a:spcPts val="1200"/>
              </a:spcBef>
              <a:buClrTx/>
            </a:pPr>
            <a:r>
              <a:rPr lang="es-PE" sz="2400" b="1" dirty="0" smtClean="0">
                <a:cs typeface="Arial" pitchFamily="34" charset="0"/>
              </a:rPr>
              <a:t>PLAN DE NAVEGACION  AEREA EN LAS REGIONES CAR/SAM</a:t>
            </a:r>
          </a:p>
          <a:p>
            <a:pPr>
              <a:spcBef>
                <a:spcPts val="1200"/>
              </a:spcBef>
              <a:buClrTx/>
            </a:pPr>
            <a:r>
              <a:rPr lang="es-PE" sz="2400" b="1" dirty="0" smtClean="0">
                <a:cs typeface="Arial" pitchFamily="34" charset="0"/>
              </a:rPr>
              <a:t>ENMIENDAS SARPS DE NAVEGACION ANEXO 10 </a:t>
            </a:r>
          </a:p>
          <a:p>
            <a:pPr>
              <a:spcBef>
                <a:spcPts val="1200"/>
              </a:spcBef>
              <a:buClrTx/>
            </a:pPr>
            <a:r>
              <a:rPr lang="es-PE" sz="2400" b="1" dirty="0" smtClean="0">
                <a:cs typeface="Arial" pitchFamily="34" charset="0"/>
              </a:rPr>
              <a:t>BANDA DE FRECUENCIA PARA EL SERVICIO DE RADIO NAVEGACION</a:t>
            </a:r>
          </a:p>
          <a:p>
            <a:pPr>
              <a:spcBef>
                <a:spcPts val="1200"/>
              </a:spcBef>
              <a:buClrTx/>
            </a:pPr>
            <a:r>
              <a:rPr lang="es-PE" sz="2400" b="1" dirty="0" smtClean="0">
                <a:cs typeface="Arial" pitchFamily="34" charset="0"/>
              </a:rPr>
              <a:t>ASPECTOS DE NAVEGACION  DEL GREPECAS </a:t>
            </a:r>
          </a:p>
          <a:p>
            <a:pPr>
              <a:spcBef>
                <a:spcPts val="1200"/>
              </a:spcBef>
              <a:buClrTx/>
            </a:pPr>
            <a:r>
              <a:rPr lang="es-PE" sz="2400" b="1" dirty="0" smtClean="0">
                <a:cs typeface="Arial" pitchFamily="34" charset="0"/>
              </a:rPr>
              <a:t>IMPLANTACION DE SISTEMAS DE NAVEGACIÓN  EN LA REGION SAM </a:t>
            </a:r>
          </a:p>
          <a:p>
            <a:pPr>
              <a:spcBef>
                <a:spcPts val="1200"/>
              </a:spcBef>
              <a:buClrTx/>
            </a:pPr>
            <a:r>
              <a:rPr lang="es-PE" sz="2400" b="1" dirty="0" smtClean="0">
                <a:cs typeface="Arial" pitchFamily="34" charset="0"/>
              </a:rPr>
              <a:t>CONCLUSIONES </a:t>
            </a:r>
            <a:endParaRPr lang="es-PE" sz="2400" b="1" dirty="0">
              <a:cs typeface="Arial" pitchFamily="34" charset="0"/>
            </a:endParaRPr>
          </a:p>
        </p:txBody>
      </p:sp>
      <p:sp>
        <p:nvSpPr>
          <p:cNvPr id="6"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a:t>
            </a:fld>
            <a:endParaRPr lang="en-US"/>
          </a:p>
        </p:txBody>
      </p:sp>
      <p:sp>
        <p:nvSpPr>
          <p:cNvPr id="3" name="2 Título"/>
          <p:cNvSpPr>
            <a:spLocks noGrp="1"/>
          </p:cNvSpPr>
          <p:nvPr>
            <p:ph type="title"/>
          </p:nvPr>
        </p:nvSpPr>
        <p:spPr/>
        <p:txBody>
          <a:bodyPr anchor="ctr"/>
          <a:lstStyle/>
          <a:p>
            <a:pPr algn="ctr"/>
            <a:r>
              <a:rPr lang="en-CA" sz="2800" b="1" dirty="0" smtClean="0">
                <a:effectLst>
                  <a:outerShdw blurRad="38100" dist="38100" dir="2700000" algn="tl">
                    <a:srgbClr val="000000">
                      <a:alpha val="43137"/>
                    </a:srgbClr>
                  </a:outerShdw>
                </a:effectLst>
              </a:rPr>
              <a:t>OBJETIVO</a:t>
            </a:r>
            <a:endParaRPr lang="en-CA"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p:txBody>
          <a:bodyPr anchor="ctr">
            <a:normAutofit/>
          </a:bodyPr>
          <a:lstStyle/>
          <a:p>
            <a:pPr marL="0" indent="0" algn="just">
              <a:buNone/>
            </a:pPr>
            <a:r>
              <a:rPr lang="en-CA" sz="2800" b="1" dirty="0" smtClean="0"/>
              <a:t>ESTA PRESENTACION TIENE COMO OBJETIVO PRESENTAR INFORMACION SOBRE ASPECTOS DE PLANIFICACION E IMPLANTACION  DE SISTEMAS DE NAVEGACION  EN LA REGION  SAM COMO SEGUIMIENTO AL PLAN DE NAVEGACION AEREA EN LAS REGIONES CAR/SAM, LAS CONCLUSIONES  DEL GREPECAS  Y DEL PLAN DE IMPLANTACION DE NAVEGACION AEREA BASADO EN EL RENDIMIENTO EN LA REGION SAM </a:t>
            </a:r>
            <a:endParaRPr lang="en-CA" sz="2800" b="1" dirty="0"/>
          </a:p>
        </p:txBody>
      </p:sp>
      <p:sp>
        <p:nvSpPr>
          <p:cNvPr id="6"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extLst>
      <p:ext uri="{BB962C8B-B14F-4D97-AF65-F5344CB8AC3E}">
        <p14:creationId xmlns:p14="http://schemas.microsoft.com/office/powerpoint/2010/main" val="39484461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4</a:t>
            </a:fld>
            <a:endParaRPr lang="en-US"/>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PLAN DE NAVEGACION AEREA EN LAS REGIONES CAR/SAM</a:t>
            </a:r>
            <a:endParaRPr lang="es-ES" sz="2800" b="1" dirty="0">
              <a:effectLst>
                <a:outerShdw blurRad="38100" dist="38100" dir="2700000" algn="tl">
                  <a:srgbClr val="000000">
                    <a:alpha val="43137"/>
                  </a:srgbClr>
                </a:outerShdw>
              </a:effectLst>
              <a:cs typeface="Times New Roman" pitchFamily="18" charset="0"/>
            </a:endParaRPr>
          </a:p>
        </p:txBody>
      </p:sp>
      <p:sp>
        <p:nvSpPr>
          <p:cNvPr id="4" name="3 Marcador de contenido"/>
          <p:cNvSpPr>
            <a:spLocks noGrp="1"/>
          </p:cNvSpPr>
          <p:nvPr>
            <p:ph idx="1"/>
          </p:nvPr>
        </p:nvSpPr>
        <p:spPr>
          <a:xfrm>
            <a:off x="0" y="1219200"/>
            <a:ext cx="8991600" cy="5334000"/>
          </a:xfrm>
        </p:spPr>
        <p:txBody>
          <a:bodyPr>
            <a:normAutofit fontScale="85000" lnSpcReduction="10000"/>
          </a:bodyPr>
          <a:lstStyle/>
          <a:p>
            <a:pPr algn="just">
              <a:buNone/>
            </a:pPr>
            <a:r>
              <a:rPr lang="es-ES_tradnl" sz="1600" dirty="0" smtClean="0">
                <a:latin typeface="Times New Roman" pitchFamily="18" charset="0"/>
                <a:cs typeface="Times New Roman" pitchFamily="18" charset="0"/>
              </a:rPr>
              <a:t>	</a:t>
            </a:r>
            <a:r>
              <a:rPr lang="es-ES_tradnl" sz="1700" dirty="0" smtClean="0">
                <a:cs typeface="Arial" pitchFamily="34" charset="0"/>
              </a:rPr>
              <a:t>LOS PLANES DE NAVEGACION AEREA EXPONEN DETALLADAMENTE LAS INSTALACIONES, SERVICIOS Y PROCEDIMIENTOS NECESARIOS PARA LA NAVEGACION AEREA INTERNACIONAL DENTRO DE UNA ZONA DETERMINADA. </a:t>
            </a:r>
          </a:p>
          <a:p>
            <a:pPr algn="just">
              <a:buNone/>
            </a:pPr>
            <a:endParaRPr lang="es-ES_tradnl" sz="1700" dirty="0" smtClean="0">
              <a:cs typeface="Arial" pitchFamily="34" charset="0"/>
            </a:endParaRPr>
          </a:p>
          <a:p>
            <a:pPr algn="just">
              <a:buNone/>
            </a:pPr>
            <a:r>
              <a:rPr lang="es-ES_tradnl" sz="1700" dirty="0" smtClean="0">
                <a:cs typeface="Arial" pitchFamily="34" charset="0"/>
              </a:rPr>
              <a:t>	ESOS PLANES CONTIENEN RECOMENDACIONES QUE LOS GOBIERNOS PUEDEN SEGUIR AL PROGRAMAR EL SUMINISTRO DE SUS INSTALACIONES Y SERVICIOS DE NAVEGACION AEREA, CON LA SEGURIDAD DE QUE LAS INSTALACIONES Y SERVICIOS PREVISTOS DE CONFORMIDAD CON EL PLAN FORMARAN CON LOS DE LOS DEMÁS ESTADOS UN SISTEMA INTEGRAL APROPIADO PARA EL FUTURO PREVISIBLE.</a:t>
            </a:r>
          </a:p>
          <a:p>
            <a:pPr algn="just">
              <a:buNone/>
            </a:pPr>
            <a:endParaRPr lang="es-ES_tradnl" sz="1600" dirty="0" smtClean="0">
              <a:cs typeface="Arial" pitchFamily="34" charset="0"/>
            </a:endParaRPr>
          </a:p>
          <a:p>
            <a:pPr algn="just">
              <a:buNone/>
            </a:pPr>
            <a:r>
              <a:rPr lang="es-ES_tradnl" sz="1700" dirty="0" smtClean="0">
                <a:cs typeface="Arial" pitchFamily="34" charset="0"/>
              </a:rPr>
              <a:t>	EL 26 DE FEBRERO DE 1997, EL CONSEJO DE LA OACI DECIDIO QUE LOS PLANES REGIONALES DE NAVEGACION AEREA (ANP) SE PUBLICARAN EN DOS VOLUMENES: UN </a:t>
            </a:r>
            <a:r>
              <a:rPr lang="es-ES_tradnl" sz="1700" b="1" dirty="0" smtClean="0">
                <a:cs typeface="Arial" pitchFamily="34" charset="0"/>
              </a:rPr>
              <a:t>ANP BASICO </a:t>
            </a:r>
            <a:r>
              <a:rPr lang="es-ES_tradnl" sz="1700" dirty="0" smtClean="0">
                <a:cs typeface="Arial" pitchFamily="34" charset="0"/>
              </a:rPr>
              <a:t>Y UN DOCUMENTO SOBRE INSTALACIONES Y SERVICIOS (</a:t>
            </a:r>
            <a:r>
              <a:rPr lang="es-ES_tradnl" sz="1700" b="1" dirty="0" smtClean="0">
                <a:cs typeface="Arial" pitchFamily="34" charset="0"/>
              </a:rPr>
              <a:t>FASID</a:t>
            </a:r>
            <a:r>
              <a:rPr lang="es-ES_tradnl" sz="1700" dirty="0" smtClean="0">
                <a:cs typeface="Arial" pitchFamily="34" charset="0"/>
              </a:rPr>
              <a:t>)  PARA LAS REGIONES CAR/SAM  EL PLAN DE NAVEGACION AEREA ES EL </a:t>
            </a:r>
            <a:r>
              <a:rPr lang="es-ES_tradnl" sz="1700" b="1" dirty="0" smtClean="0">
                <a:cs typeface="Arial" pitchFamily="34" charset="0"/>
              </a:rPr>
              <a:t>DOCUMENTO 8733</a:t>
            </a:r>
            <a:r>
              <a:rPr lang="es-ES_tradnl" sz="1700" dirty="0" smtClean="0">
                <a:cs typeface="Arial" pitchFamily="34" charset="0"/>
              </a:rPr>
              <a:t>. </a:t>
            </a:r>
          </a:p>
          <a:p>
            <a:pPr algn="just">
              <a:buNone/>
            </a:pPr>
            <a:endParaRPr lang="es-ES_tradnl" sz="1700" dirty="0" smtClean="0">
              <a:cs typeface="Arial" pitchFamily="34" charset="0"/>
            </a:endParaRPr>
          </a:p>
          <a:p>
            <a:pPr algn="just">
              <a:buNone/>
            </a:pPr>
            <a:r>
              <a:rPr lang="es-ES_tradnl" sz="1700" dirty="0" smtClean="0">
                <a:cs typeface="Arial" pitchFamily="34" charset="0"/>
              </a:rPr>
              <a:t>	EL </a:t>
            </a:r>
            <a:r>
              <a:rPr lang="es-ES_tradnl" sz="1700" b="1" dirty="0" smtClean="0">
                <a:cs typeface="Arial" pitchFamily="34" charset="0"/>
              </a:rPr>
              <a:t>ANP BASICO </a:t>
            </a:r>
            <a:r>
              <a:rPr lang="es-ES_tradnl" sz="1700" dirty="0" smtClean="0">
                <a:cs typeface="Arial" pitchFamily="34" charset="0"/>
              </a:rPr>
              <a:t>CONTIENE LOS ELEMENTOS ESTABLES DEL PLAN, TALES COMO:</a:t>
            </a:r>
          </a:p>
          <a:p>
            <a:pPr algn="just">
              <a:buNone/>
            </a:pPr>
            <a:endParaRPr lang="en-US" sz="1700" dirty="0" smtClean="0">
              <a:cs typeface="Times New Roman" pitchFamily="18" charset="0"/>
            </a:endParaRPr>
          </a:p>
          <a:p>
            <a:pPr>
              <a:buNone/>
            </a:pPr>
            <a:r>
              <a:rPr lang="es-ES_tradnl" sz="1700" dirty="0" smtClean="0">
                <a:cs typeface="Times New Roman" pitchFamily="18" charset="0"/>
              </a:rPr>
              <a:t>		        </a:t>
            </a:r>
            <a:r>
              <a:rPr lang="es-ES_tradnl" sz="1700" dirty="0" smtClean="0">
                <a:cs typeface="Arial" pitchFamily="34" charset="0"/>
              </a:rPr>
              <a:t>LA ZONA GEOGRAFICA CONSTITUIDA POR LAS REGIONES DE INFORMACION DE VUELO 		        (FIR)  COMPRENDIDAS EN EL PLAN</a:t>
            </a:r>
            <a:r>
              <a:rPr lang="es-ES_tradnl" sz="1700" dirty="0">
                <a:cs typeface="Arial" pitchFamily="34" charset="0"/>
              </a:rPr>
              <a:t>.</a:t>
            </a:r>
            <a:endParaRPr lang="es-ES_tradnl" sz="1700" dirty="0" smtClean="0">
              <a:cs typeface="Arial" pitchFamily="34" charset="0"/>
            </a:endParaRPr>
          </a:p>
          <a:p>
            <a:pPr>
              <a:buNone/>
            </a:pPr>
            <a:endParaRPr lang="en-US" sz="1700" dirty="0" smtClean="0">
              <a:cs typeface="Arial" pitchFamily="34" charset="0"/>
            </a:endParaRPr>
          </a:p>
          <a:p>
            <a:pPr>
              <a:buNone/>
            </a:pPr>
            <a:r>
              <a:rPr lang="es-ES_tradnl" sz="1700" dirty="0" smtClean="0">
                <a:cs typeface="Arial" pitchFamily="34" charset="0"/>
              </a:rPr>
              <a:t>		        LOS REQUISITOS OPERACIONALES BASICOS Y CRITERIOS DE PLANIFICACIÓN (BORPC) 	.</a:t>
            </a:r>
          </a:p>
          <a:p>
            <a:pPr>
              <a:buNone/>
            </a:pPr>
            <a:endParaRPr lang="es-ES_tradnl" sz="1700" dirty="0">
              <a:cs typeface="Arial" pitchFamily="34" charset="0"/>
            </a:endParaRPr>
          </a:p>
          <a:p>
            <a:pPr>
              <a:buNone/>
            </a:pPr>
            <a:r>
              <a:rPr lang="es-ES_tradnl" sz="1700" dirty="0" smtClean="0">
                <a:cs typeface="Arial" pitchFamily="34" charset="0"/>
              </a:rPr>
              <a:t>	      	        LAS  ORIENTACIONES DE PLANIFICACION Y EJECUCION FORMULADAS PARA LA REGION 		        MEDIANTE RECOMENDACIONES DE LAS REUNIONES REGIONALES DE NAVEGACION AEREA .</a:t>
            </a:r>
            <a:endParaRPr lang="en-US" sz="1700" dirty="0" smtClean="0">
              <a:cs typeface="Arial" pitchFamily="34" charset="0"/>
            </a:endParaRPr>
          </a:p>
          <a:p>
            <a:pPr algn="just">
              <a:buNone/>
            </a:pPr>
            <a:endParaRPr lang="en-US" sz="1700" dirty="0">
              <a:latin typeface="Times New Roman" pitchFamily="18" charset="0"/>
              <a:cs typeface="Times New Roman" pitchFamily="18" charset="0"/>
            </a:endParaRPr>
          </a:p>
        </p:txBody>
      </p:sp>
      <p:pic>
        <p:nvPicPr>
          <p:cNvPr id="6" name="Picture 3" descr="FASID"/>
          <p:cNvPicPr>
            <a:picLocks noChangeAspect="1" noChangeArrowheads="1"/>
          </p:cNvPicPr>
          <p:nvPr/>
        </p:nvPicPr>
        <p:blipFill>
          <a:blip r:embed="rId3" cstate="print"/>
          <a:srcRect/>
          <a:stretch>
            <a:fillRect/>
          </a:stretch>
        </p:blipFill>
        <p:spPr bwMode="auto">
          <a:xfrm>
            <a:off x="152400" y="4800600"/>
            <a:ext cx="1066800" cy="1364077"/>
          </a:xfrm>
          <a:prstGeom prst="rect">
            <a:avLst/>
          </a:prstGeom>
          <a:noFill/>
          <a:ln w="9525">
            <a:solidFill>
              <a:srgbClr val="660066"/>
            </a:solidFill>
            <a:miter lim="800000"/>
            <a:headEnd/>
            <a:tailEnd/>
          </a:ln>
        </p:spPr>
      </p:pic>
      <p:pic>
        <p:nvPicPr>
          <p:cNvPr id="7" name="Picture 2" descr="Basic"/>
          <p:cNvPicPr>
            <a:picLocks noChangeAspect="1" noChangeArrowheads="1"/>
          </p:cNvPicPr>
          <p:nvPr/>
        </p:nvPicPr>
        <p:blipFill>
          <a:blip r:embed="rId4" cstate="print"/>
          <a:srcRect/>
          <a:stretch>
            <a:fillRect/>
          </a:stretch>
        </p:blipFill>
        <p:spPr bwMode="auto">
          <a:xfrm>
            <a:off x="7772400" y="4191000"/>
            <a:ext cx="1219200" cy="1447800"/>
          </a:xfrm>
          <a:prstGeom prst="rect">
            <a:avLst/>
          </a:prstGeom>
          <a:noFill/>
          <a:ln w="9525">
            <a:solidFill>
              <a:srgbClr val="660066"/>
            </a:solidFill>
            <a:miter lim="800000"/>
            <a:headEnd/>
            <a:tailEnd/>
          </a:ln>
        </p:spPr>
      </p:pic>
      <p:sp>
        <p:nvSpPr>
          <p:cNvPr id="9"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5</a:t>
            </a:fld>
            <a:endParaRPr lang="en-US"/>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PLAN DE NAVEGACION AEREA EN LAS REGIONES CAR/SAM</a:t>
            </a:r>
            <a:endParaRPr lang="en-US" sz="2800" b="1" dirty="0">
              <a:effectLst>
                <a:outerShdw blurRad="38100" dist="38100" dir="2700000" algn="tl">
                  <a:srgbClr val="000000">
                    <a:alpha val="43137"/>
                  </a:srgbClr>
                </a:outerShdw>
              </a:effectLst>
              <a:cs typeface="Times New Roman" pitchFamily="18" charset="0"/>
            </a:endParaRPr>
          </a:p>
        </p:txBody>
      </p:sp>
      <p:sp>
        <p:nvSpPr>
          <p:cNvPr id="4" name="3 Marcador de contenido"/>
          <p:cNvSpPr>
            <a:spLocks noGrp="1"/>
          </p:cNvSpPr>
          <p:nvPr>
            <p:ph idx="1"/>
          </p:nvPr>
        </p:nvSpPr>
        <p:spPr>
          <a:xfrm>
            <a:off x="457200" y="1447800"/>
            <a:ext cx="8229600" cy="5105400"/>
          </a:xfrm>
        </p:spPr>
        <p:txBody>
          <a:bodyPr>
            <a:normAutofit lnSpcReduction="10000"/>
          </a:bodyPr>
          <a:lstStyle/>
          <a:p>
            <a:pPr marL="0" indent="0" algn="just">
              <a:buNone/>
            </a:pPr>
            <a:r>
              <a:rPr lang="es-ES_tradnl" sz="2100" dirty="0" smtClean="0">
                <a:cs typeface="Arial" pitchFamily="34" charset="0"/>
              </a:rPr>
              <a:t>EL </a:t>
            </a:r>
            <a:r>
              <a:rPr lang="es-ES_tradnl" sz="2100" b="1" dirty="0" smtClean="0">
                <a:cs typeface="Arial" pitchFamily="34" charset="0"/>
              </a:rPr>
              <a:t>FASID</a:t>
            </a:r>
            <a:r>
              <a:rPr lang="es-ES_tradnl" sz="2100" dirty="0" smtClean="0">
                <a:cs typeface="Arial" pitchFamily="34" charset="0"/>
              </a:rPr>
              <a:t> CONTIENE LOS TEXTOS MAS DINAMICOS DEL PLAN, CONSTITUIDOS POR LAS INSTALACIONES Y SERVICIOS REQUERIDOS PARA LA NAVEGACION AEREA INTERNACIONAL DENTRO DE LA ZONA ESPECIFICADA</a:t>
            </a:r>
          </a:p>
          <a:p>
            <a:pPr marL="0" indent="0" algn="just">
              <a:buNone/>
            </a:pPr>
            <a:r>
              <a:rPr lang="es-ES_tradnl" sz="2100" dirty="0" smtClean="0">
                <a:cs typeface="Arial" pitchFamily="34" charset="0"/>
              </a:rPr>
              <a:t>	</a:t>
            </a:r>
          </a:p>
          <a:p>
            <a:pPr marL="0" indent="0" algn="just">
              <a:buNone/>
            </a:pPr>
            <a:r>
              <a:rPr lang="es-ES_tradnl" sz="2100" dirty="0" smtClean="0">
                <a:cs typeface="Arial" pitchFamily="34" charset="0"/>
              </a:rPr>
              <a:t>EL ANP BASICO Y EL FASID SON  EXAMINADOS CONTINUAMENTE POR EL GRUPO REGIONAL CAR/SAM DE PLANIFICACION Y EJECUCION (GREPECAS), PARA CUMPLIR, ENTRE OTRAS COSAS, CON LOS REQUISITOS DEL PLAN  MUNDIAL DE NAVEGACION AEREA (DOCUMENTO 9750)</a:t>
            </a:r>
          </a:p>
          <a:p>
            <a:pPr marL="0" indent="0" algn="just">
              <a:buNone/>
            </a:pPr>
            <a:endParaRPr lang="es-ES_tradnl" sz="2100" dirty="0" smtClean="0">
              <a:cs typeface="Arial" pitchFamily="34" charset="0"/>
            </a:endParaRPr>
          </a:p>
          <a:p>
            <a:pPr marL="0" indent="0" algn="just">
              <a:buNone/>
            </a:pPr>
            <a:r>
              <a:rPr lang="es-ES_tradnl" sz="2100" dirty="0" smtClean="0">
                <a:cs typeface="Arial" pitchFamily="34" charset="0"/>
              </a:rPr>
              <a:t>CADA ESTADO CONTRATANTE ES RESPONSABLE DEL SUMINISTRO DE INSTALACIONES Y SERVICIOS EN SU TERRITORIO, DE CONFORMIDAD CON EL ARTÍCULO 28 DEL CONVENIO. EL CONSEJO HA RECOMENDADO QUE ESTAS INSTALACIONES Y SERVICIOS INCLUYAN LOS ESPECIFICADOS EN LOS PLANES DE NAVEGACION AEREA</a:t>
            </a:r>
            <a:endParaRPr lang="en-US" sz="2100" dirty="0">
              <a:latin typeface="Times New Roman" pitchFamily="18" charset="0"/>
              <a:cs typeface="Times New Roman" pitchFamily="18" charset="0"/>
            </a:endParaRPr>
          </a:p>
        </p:txBody>
      </p:sp>
      <p:sp>
        <p:nvSpPr>
          <p:cNvPr id="6"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6</a:t>
            </a:fld>
            <a:endParaRPr lang="en-US"/>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PLAN DE NAVEGACION AEREA EN LAS REGIONES CAR/SAM </a:t>
            </a:r>
            <a:endParaRPr lang="en-US" sz="2800" dirty="0">
              <a:cs typeface="Times New Roman" pitchFamily="18" charset="0"/>
            </a:endParaRPr>
          </a:p>
        </p:txBody>
      </p:sp>
      <p:sp>
        <p:nvSpPr>
          <p:cNvPr id="4" name="3 Marcador de contenido"/>
          <p:cNvSpPr>
            <a:spLocks noGrp="1"/>
          </p:cNvSpPr>
          <p:nvPr>
            <p:ph idx="1"/>
          </p:nvPr>
        </p:nvSpPr>
        <p:spPr>
          <a:xfrm>
            <a:off x="457200" y="1295400"/>
            <a:ext cx="8458200" cy="5029200"/>
          </a:xfrm>
        </p:spPr>
        <p:txBody>
          <a:bodyPr>
            <a:normAutofit/>
          </a:bodyPr>
          <a:lstStyle/>
          <a:p>
            <a:pPr algn="ctr">
              <a:buNone/>
            </a:pPr>
            <a:r>
              <a:rPr lang="es-PE" sz="2400" b="1" dirty="0" smtClean="0">
                <a:cs typeface="Arial" pitchFamily="34" charset="0"/>
              </a:rPr>
              <a:t>SISTEMAS DE NAVEGACION </a:t>
            </a:r>
          </a:p>
          <a:p>
            <a:pPr algn="ctr">
              <a:buNone/>
            </a:pPr>
            <a:endParaRPr lang="es-PE" sz="2000" b="1" dirty="0" smtClean="0">
              <a:cs typeface="Arial" pitchFamily="34" charset="0"/>
            </a:endParaRPr>
          </a:p>
          <a:p>
            <a:pPr>
              <a:buNone/>
            </a:pPr>
            <a:r>
              <a:rPr lang="es-PE" sz="2000" b="1" dirty="0" smtClean="0">
                <a:cs typeface="Arial" pitchFamily="34" charset="0"/>
              </a:rPr>
              <a:t>PARTE I,  ANP BASICO </a:t>
            </a:r>
          </a:p>
          <a:p>
            <a:pPr marL="0" indent="0">
              <a:buNone/>
            </a:pPr>
            <a:r>
              <a:rPr lang="es-PE" sz="2000" b="1" dirty="0" smtClean="0">
                <a:cs typeface="Arial" pitchFamily="34" charset="0"/>
              </a:rPr>
              <a:t>REQUISITOS OPERACIONALES BASICOS Y CRITERIOS DE PLANIFICACION (BORPC)</a:t>
            </a:r>
            <a:endParaRPr lang="es-PE" sz="2000" dirty="0" smtClean="0">
              <a:cs typeface="Arial" pitchFamily="34" charset="0"/>
            </a:endParaRPr>
          </a:p>
          <a:p>
            <a:pPr algn="just">
              <a:buClrTx/>
            </a:pPr>
            <a:endParaRPr lang="es-PE" sz="1600" dirty="0" smtClean="0">
              <a:cs typeface="Arial" pitchFamily="34" charset="0"/>
            </a:endParaRPr>
          </a:p>
          <a:p>
            <a:pPr>
              <a:buNone/>
            </a:pPr>
            <a:r>
              <a:rPr lang="es-PE" sz="1700" dirty="0" smtClean="0">
                <a:cs typeface="Arial" pitchFamily="34" charset="0"/>
              </a:rPr>
              <a:t>OPERACIONES DE TRANSPORTE AEREO COMERCIAL </a:t>
            </a:r>
            <a:endParaRPr lang="es-PE" sz="1700" b="1" dirty="0" smtClean="0">
              <a:cs typeface="Arial" pitchFamily="34" charset="0"/>
            </a:endParaRPr>
          </a:p>
          <a:p>
            <a:pPr>
              <a:buClrTx/>
              <a:buNone/>
            </a:pPr>
            <a:r>
              <a:rPr lang="es-PE" sz="1700" dirty="0" smtClean="0">
                <a:cs typeface="Arial" pitchFamily="34" charset="0"/>
              </a:rPr>
              <a:t>	AYUDAS EN RUTAS ( VOR/DME, GNSS )</a:t>
            </a:r>
          </a:p>
          <a:p>
            <a:pPr>
              <a:buClrTx/>
              <a:buNone/>
            </a:pPr>
            <a:r>
              <a:rPr lang="es-PE" sz="1700" dirty="0" smtClean="0">
                <a:cs typeface="Arial" pitchFamily="34" charset="0"/>
              </a:rPr>
              <a:t>	 AYUDAS AREA TERMINAL  (GNSS, VOR/DME)</a:t>
            </a:r>
          </a:p>
          <a:p>
            <a:pPr>
              <a:buClrTx/>
              <a:buNone/>
            </a:pPr>
            <a:r>
              <a:rPr lang="es-PE" sz="1700" dirty="0" smtClean="0">
                <a:cs typeface="Arial" pitchFamily="34" charset="0"/>
              </a:rPr>
              <a:t>	AYUDAS  NO VISUALES  PARA LA APROXIMACION FINAL  Y EL ATERRIZAJE  </a:t>
            </a:r>
          </a:p>
          <a:p>
            <a:pPr lvl="1">
              <a:buClrTx/>
              <a:buNone/>
            </a:pPr>
            <a:r>
              <a:rPr lang="es-PE" sz="1300" dirty="0" smtClean="0">
                <a:cs typeface="Arial" pitchFamily="34" charset="0"/>
              </a:rPr>
              <a:t>DEBERÁN CUMPLIR  DISPOSICIONES GENERALES ESPECIFICADAS   ANEXO 10 , VOLUMEN I ,  2.1  Y ADJUNTO B, VOLUMEN I</a:t>
            </a:r>
          </a:p>
          <a:p>
            <a:pPr lvl="1">
              <a:buClrTx/>
              <a:buNone/>
            </a:pPr>
            <a:r>
              <a:rPr lang="es-PE" sz="1300" dirty="0" smtClean="0">
                <a:cs typeface="Arial" pitchFamily="34" charset="0"/>
              </a:rPr>
              <a:t>CARACTERÍISTICAS  AERODINAMICAS Y DE MANIOBRAS DE LAS AERONAVES </a:t>
            </a:r>
          </a:p>
          <a:p>
            <a:pPr lvl="1">
              <a:buClrTx/>
              <a:buNone/>
            </a:pPr>
            <a:r>
              <a:rPr lang="es-PE" sz="1300" dirty="0" smtClean="0">
                <a:cs typeface="Arial" pitchFamily="34" charset="0"/>
              </a:rPr>
              <a:t>APROXIMACION ORDINARIAS CON PILOTO AUTOMATICO</a:t>
            </a:r>
            <a:endParaRPr lang="es-PE" sz="1700" dirty="0" smtClean="0">
              <a:cs typeface="Arial" pitchFamily="34" charset="0"/>
            </a:endParaRPr>
          </a:p>
          <a:p>
            <a:pPr>
              <a:buClrTx/>
              <a:buNone/>
            </a:pPr>
            <a:r>
              <a:rPr lang="es-PE" sz="1700" dirty="0" smtClean="0">
                <a:cs typeface="Arial" pitchFamily="34" charset="0"/>
              </a:rPr>
              <a:t>	PROCEDIMIENTOS PARA APROXIMACIONES POR INSTRUMENTOS  QUE NO SON DE PRECISIÓN</a:t>
            </a:r>
          </a:p>
        </p:txBody>
      </p:sp>
      <p:sp>
        <p:nvSpPr>
          <p:cNvPr id="6"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7</a:t>
            </a:fld>
            <a:endParaRPr lang="en-US"/>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PLAN DE NAVEGACION AEREA EN LAS REGIONES CAR/SAM </a:t>
            </a:r>
            <a:endParaRPr lang="es-ES" sz="2800"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3200400"/>
            <a:ext cx="8229600" cy="3306763"/>
          </a:xfrm>
        </p:spPr>
        <p:txBody>
          <a:bodyPr>
            <a:normAutofit lnSpcReduction="10000"/>
          </a:bodyPr>
          <a:lstStyle/>
          <a:p>
            <a:pPr>
              <a:buNone/>
            </a:pPr>
            <a:r>
              <a:rPr lang="es-PE" sz="1800" b="1" dirty="0" smtClean="0">
                <a:cs typeface="Arial" pitchFamily="34" charset="0"/>
              </a:rPr>
              <a:t>AVIACIÓN GENERAL INTERNACIONAL </a:t>
            </a:r>
          </a:p>
          <a:p>
            <a:pPr>
              <a:buNone/>
            </a:pPr>
            <a:endParaRPr lang="es-PE" sz="1800" dirty="0" smtClean="0">
              <a:cs typeface="Arial" pitchFamily="34" charset="0"/>
            </a:endParaRPr>
          </a:p>
          <a:p>
            <a:pPr>
              <a:buNone/>
            </a:pPr>
            <a:r>
              <a:rPr lang="es-PE" sz="1800" dirty="0" smtClean="0">
                <a:cs typeface="Arial" pitchFamily="34" charset="0"/>
              </a:rPr>
              <a:t>	DEBERIA PROVEERSE AYUDAS APROPIADAS COMO GNSS  PARA NAVEGACION CORTA DISTANCIA </a:t>
            </a:r>
          </a:p>
          <a:p>
            <a:pPr>
              <a:buNone/>
            </a:pPr>
            <a:endParaRPr lang="es-PE" sz="1800" dirty="0" smtClean="0">
              <a:cs typeface="Arial" pitchFamily="34" charset="0"/>
            </a:endParaRPr>
          </a:p>
          <a:p>
            <a:pPr marL="0" indent="0" algn="just">
              <a:buNone/>
            </a:pPr>
            <a:r>
              <a:rPr lang="es-PE" sz="1800" b="1" dirty="0" smtClean="0">
                <a:cs typeface="Arial" pitchFamily="34" charset="0"/>
              </a:rPr>
              <a:t>ENSAYOS EN VUELO DE LAS AYUDAS VISUALES Y NO VISUALES PARA LA NAVEGACIO</a:t>
            </a:r>
            <a:r>
              <a:rPr lang="es-PE" sz="1800" dirty="0" smtClean="0">
                <a:cs typeface="Arial" pitchFamily="34" charset="0"/>
              </a:rPr>
              <a:t>N </a:t>
            </a:r>
          </a:p>
          <a:p>
            <a:pPr marL="0" indent="0" algn="just">
              <a:buNone/>
            </a:pPr>
            <a:endParaRPr lang="es-PE" sz="1800" dirty="0" smtClean="0">
              <a:cs typeface="Arial" pitchFamily="34" charset="0"/>
            </a:endParaRPr>
          </a:p>
          <a:p>
            <a:pPr marL="355600" indent="0" algn="just">
              <a:buNone/>
            </a:pPr>
            <a:r>
              <a:rPr lang="es-PE" sz="1800" dirty="0" smtClean="0">
                <a:cs typeface="Arial" pitchFamily="34" charset="0"/>
              </a:rPr>
              <a:t>DEBERIA RECOMENDARSE QUE SE HAGAN ARREGLOS COOPERATIVOS PARA LOS ENSAYOS EN VUELO DE LAS AYUDAS VISUALES Y NO VISUALES </a:t>
            </a:r>
            <a:r>
              <a:rPr lang="pt-BR" sz="1800" dirty="0">
                <a:cs typeface="Arial" pitchFamily="34" charset="0"/>
              </a:rPr>
              <a:t>(</a:t>
            </a:r>
            <a:r>
              <a:rPr lang="pt-BR" sz="1800" dirty="0" smtClean="0">
                <a:cs typeface="Arial" pitchFamily="34" charset="0"/>
              </a:rPr>
              <a:t>ANEXO </a:t>
            </a:r>
            <a:r>
              <a:rPr lang="pt-BR" sz="1800" dirty="0">
                <a:cs typeface="Arial" pitchFamily="34" charset="0"/>
              </a:rPr>
              <a:t>10, </a:t>
            </a:r>
            <a:r>
              <a:rPr lang="pt-BR" sz="1800" dirty="0" smtClean="0">
                <a:cs typeface="Arial" pitchFamily="34" charset="0"/>
              </a:rPr>
              <a:t>VOLUMEN I, CAPÍTULO </a:t>
            </a:r>
            <a:r>
              <a:rPr lang="pt-BR" sz="1800" dirty="0">
                <a:cs typeface="Arial" pitchFamily="34" charset="0"/>
              </a:rPr>
              <a:t>2, 2.7) </a:t>
            </a:r>
            <a:r>
              <a:rPr lang="es-PE" sz="1800" dirty="0" smtClean="0">
                <a:cs typeface="Arial" pitchFamily="34" charset="0"/>
              </a:rPr>
              <a:t> CUANDO SEA IMPOSIBLE O ANTIECONOMICO LLEVAR A CABO NACIONALMENTE LOS ENSAYOS EN VUELO </a:t>
            </a:r>
          </a:p>
        </p:txBody>
      </p:sp>
      <p:sp>
        <p:nvSpPr>
          <p:cNvPr id="6" name="5 Rectángulo"/>
          <p:cNvSpPr/>
          <p:nvPr/>
        </p:nvSpPr>
        <p:spPr>
          <a:xfrm>
            <a:off x="457200" y="1371601"/>
            <a:ext cx="8458200" cy="1692771"/>
          </a:xfrm>
          <a:prstGeom prst="rect">
            <a:avLst/>
          </a:prstGeom>
        </p:spPr>
        <p:txBody>
          <a:bodyPr wrap="square">
            <a:spAutoFit/>
          </a:bodyPr>
          <a:lstStyle/>
          <a:p>
            <a:pPr algn="ctr"/>
            <a:r>
              <a:rPr lang="es-PE" sz="2400" b="1" dirty="0" smtClean="0">
                <a:cs typeface="Arial" pitchFamily="34" charset="0"/>
              </a:rPr>
              <a:t>SISTEMAS DE NAVEGACION</a:t>
            </a:r>
          </a:p>
          <a:p>
            <a:pPr algn="ctr"/>
            <a:endParaRPr lang="es-PE" sz="2000" b="1" dirty="0" smtClean="0">
              <a:cs typeface="Arial" pitchFamily="34" charset="0"/>
            </a:endParaRPr>
          </a:p>
          <a:p>
            <a:r>
              <a:rPr lang="es-PE" sz="2000" b="1" dirty="0" smtClean="0">
                <a:cs typeface="Arial" pitchFamily="34" charset="0"/>
              </a:rPr>
              <a:t>PARTE I,  ANP BASICO</a:t>
            </a:r>
          </a:p>
          <a:p>
            <a:r>
              <a:rPr lang="es-ES" sz="2000" b="1" dirty="0" smtClean="0">
                <a:cs typeface="Arial" pitchFamily="34" charset="0"/>
              </a:rPr>
              <a:t>REQUISITOS </a:t>
            </a:r>
            <a:r>
              <a:rPr lang="es-ES" sz="2000" b="1" dirty="0">
                <a:cs typeface="Arial" pitchFamily="34" charset="0"/>
              </a:rPr>
              <a:t>OPERACIONALES </a:t>
            </a:r>
            <a:r>
              <a:rPr lang="es-ES" sz="2000" b="1" dirty="0" smtClean="0">
                <a:cs typeface="Arial" pitchFamily="34" charset="0"/>
              </a:rPr>
              <a:t>BASICOSY </a:t>
            </a:r>
            <a:r>
              <a:rPr lang="es-ES" sz="2000" b="1" dirty="0">
                <a:cs typeface="Arial" pitchFamily="34" charset="0"/>
              </a:rPr>
              <a:t>CRITERIOS DE </a:t>
            </a:r>
            <a:r>
              <a:rPr lang="es-ES" sz="2000" b="1" dirty="0" smtClean="0">
                <a:cs typeface="Arial" pitchFamily="34" charset="0"/>
              </a:rPr>
              <a:t>PLANIFICACION </a:t>
            </a:r>
            <a:r>
              <a:rPr lang="es-ES" sz="2000" b="1" dirty="0">
                <a:cs typeface="Arial" pitchFamily="34" charset="0"/>
              </a:rPr>
              <a:t>(BORPC</a:t>
            </a:r>
            <a:r>
              <a:rPr lang="es-ES" sz="2000" b="1" dirty="0" smtClean="0">
                <a:cs typeface="Arial" pitchFamily="34" charset="0"/>
              </a:rPr>
              <a:t>)</a:t>
            </a:r>
            <a:endParaRPr lang="es-ES" sz="2000" dirty="0"/>
          </a:p>
        </p:txBody>
      </p:sp>
      <p:sp>
        <p:nvSpPr>
          <p:cNvPr id="7"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8</a:t>
            </a:fld>
            <a:endParaRPr lang="en-US"/>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PLAN DE NAVEGACION AEREA EN LAS REGIONES CAR/SAM</a:t>
            </a:r>
            <a:endParaRPr lang="en-US" sz="2800" dirty="0">
              <a:cs typeface="Times New Roman" pitchFamily="18" charset="0"/>
            </a:endParaRPr>
          </a:p>
        </p:txBody>
      </p:sp>
      <p:sp>
        <p:nvSpPr>
          <p:cNvPr id="4" name="3 Marcador de contenido"/>
          <p:cNvSpPr>
            <a:spLocks noGrp="1"/>
          </p:cNvSpPr>
          <p:nvPr>
            <p:ph idx="1"/>
          </p:nvPr>
        </p:nvSpPr>
        <p:spPr>
          <a:xfrm>
            <a:off x="228600" y="2286000"/>
            <a:ext cx="8610600" cy="2667000"/>
          </a:xfrm>
        </p:spPr>
        <p:txBody>
          <a:bodyPr>
            <a:normAutofit/>
          </a:bodyPr>
          <a:lstStyle/>
          <a:p>
            <a:pPr>
              <a:buNone/>
            </a:pPr>
            <a:r>
              <a:rPr lang="es-ES_tradnl" sz="1300" b="1" dirty="0" smtClean="0"/>
              <a:t>NDB</a:t>
            </a:r>
            <a:endParaRPr lang="es-ES" sz="1300" b="1" dirty="0" smtClean="0"/>
          </a:p>
          <a:p>
            <a:pPr>
              <a:buClrTx/>
            </a:pPr>
            <a:r>
              <a:rPr lang="es-ES_tradnl" sz="1300" dirty="0" smtClean="0"/>
              <a:t>DEBERIA IMPLANTARSE UN NDB ALLI DONDE NO SEA POSIBLE SUMINISTRAR UN VOR. </a:t>
            </a:r>
          </a:p>
          <a:p>
            <a:pPr>
              <a:buClrTx/>
            </a:pPr>
            <a:r>
              <a:rPr lang="es-ES_tradnl" sz="1300" dirty="0" smtClean="0"/>
              <a:t>LOS TEXTOS DE ORIENTACION CORRESPONDIENTES AL NDB FIGURAN EN EL ANEXO 10, VOLUMEN I, ADJUNTO C, SECCIÓN 6</a:t>
            </a:r>
            <a:r>
              <a:rPr lang="es-ES_tradnl" sz="1300" b="1" dirty="0" smtClean="0"/>
              <a:t>	</a:t>
            </a:r>
            <a:endParaRPr lang="es-ES_tradnl" sz="1300" dirty="0" smtClean="0"/>
          </a:p>
          <a:p>
            <a:pPr>
              <a:buNone/>
            </a:pPr>
            <a:r>
              <a:rPr lang="es-PE" sz="1300" b="1" dirty="0" smtClean="0"/>
              <a:t>VOR</a:t>
            </a:r>
          </a:p>
          <a:p>
            <a:pPr algn="just">
              <a:buClrTx/>
            </a:pPr>
            <a:r>
              <a:rPr lang="es-ES_tradnl" sz="1300" dirty="0" smtClean="0"/>
              <a:t>VOR SITUADOS EN LAS REGIONES CAR/SAM REQUERIDOS PARA PRESTAR SERVICIOS A LOS VUELOS HASTA EL FL 450 DEBERIA  UTILIZARSE EL CRITERIO DE  SEPARACION GEOGRAFICA DE 550 NM PARA LA ASIGNACIÓN DE FRECUENCIAS CO‑CANAL Y DE 220 NM PARA ASIGNACION DE FRECUENCIAS A CANAL ADYACENTE.</a:t>
            </a:r>
          </a:p>
          <a:p>
            <a:pPr algn="just">
              <a:buClrTx/>
            </a:pPr>
            <a:r>
              <a:rPr lang="es-ES_tradnl" sz="1300" dirty="0" smtClean="0"/>
              <a:t>CUANDO SE OBSERVA CONGESTION DE INSTALACIONES VOR, DEBE PRESTARSE ATENCION A REDUCIR EL VOLUMEN DE SERVICIOS HASTA EL LIMITE REALMENTE REQUERIDO PARA LAS OPERACIONES. EN TALES CASOS, LOS VOLUMENES REDUCIDOS DE SERVICIO Y LAS SEPARACIONES GEOGRAFICAS APLICADAS SERAN LOS SIGUIENTES</a:t>
            </a:r>
            <a:r>
              <a:rPr lang="es-ES_tradnl" sz="1400" dirty="0" smtClean="0"/>
              <a:t>:</a:t>
            </a:r>
            <a:endParaRPr lang="es-ES_tradnl" sz="1800" b="1" dirty="0" smtClean="0"/>
          </a:p>
        </p:txBody>
      </p:sp>
      <p:sp>
        <p:nvSpPr>
          <p:cNvPr id="6" name="5 CuadroTexto"/>
          <p:cNvSpPr txBox="1"/>
          <p:nvPr/>
        </p:nvSpPr>
        <p:spPr>
          <a:xfrm>
            <a:off x="0" y="988366"/>
            <a:ext cx="9144000" cy="584775"/>
          </a:xfrm>
          <a:prstGeom prst="rect">
            <a:avLst/>
          </a:prstGeom>
          <a:noFill/>
        </p:spPr>
        <p:txBody>
          <a:bodyPr wrap="square" rtlCol="0" anchor="ctr">
            <a:spAutoFit/>
          </a:bodyPr>
          <a:lstStyle/>
          <a:p>
            <a:pPr algn="ctr"/>
            <a:r>
              <a:rPr lang="es-ES_tradnl" sz="1600" b="1" dirty="0" smtClean="0"/>
              <a:t> </a:t>
            </a:r>
          </a:p>
          <a:p>
            <a:pPr algn="ctr"/>
            <a:endParaRPr lang="es-ES_tradnl" sz="1600" b="1" dirty="0" smtClean="0"/>
          </a:p>
        </p:txBody>
      </p:sp>
      <p:graphicFrame>
        <p:nvGraphicFramePr>
          <p:cNvPr id="10" name="9 Tabla"/>
          <p:cNvGraphicFramePr>
            <a:graphicFrameLocks noGrp="1"/>
          </p:cNvGraphicFramePr>
          <p:nvPr>
            <p:extLst>
              <p:ext uri="{D42A27DB-BD31-4B8C-83A1-F6EECF244321}">
                <p14:modId xmlns:p14="http://schemas.microsoft.com/office/powerpoint/2010/main" val="422847376"/>
              </p:ext>
            </p:extLst>
          </p:nvPr>
        </p:nvGraphicFramePr>
        <p:xfrm>
          <a:off x="457200" y="4953000"/>
          <a:ext cx="8077200" cy="1524002"/>
        </p:xfrm>
        <a:graphic>
          <a:graphicData uri="http://schemas.openxmlformats.org/drawingml/2006/table">
            <a:tbl>
              <a:tblPr firstRow="1" bandRow="1">
                <a:tableStyleId>{00A15C55-8517-42AA-B614-E9B94910E393}</a:tableStyleId>
              </a:tblPr>
              <a:tblGrid>
                <a:gridCol w="2019300"/>
                <a:gridCol w="2019300"/>
                <a:gridCol w="2019300"/>
                <a:gridCol w="2019300"/>
              </a:tblGrid>
              <a:tr h="345433">
                <a:tc>
                  <a:txBody>
                    <a:bodyPr/>
                    <a:lstStyle/>
                    <a:p>
                      <a:pPr>
                        <a:lnSpc>
                          <a:spcPts val="400"/>
                        </a:lnSpc>
                        <a:spcAft>
                          <a:spcPts val="0"/>
                        </a:spcAft>
                      </a:pPr>
                      <a:endParaRPr lang="es-ES_tradnl" sz="1200" b="1" dirty="0">
                        <a:effectLst>
                          <a:outerShdw blurRad="38100" dist="38100" dir="2700000" algn="tl">
                            <a:srgbClr val="000000">
                              <a:alpha val="43137"/>
                            </a:srgbClr>
                          </a:outerShdw>
                        </a:effectLst>
                        <a:latin typeface="Times New Roman"/>
                        <a:ea typeface="Times New Roman"/>
                        <a:cs typeface="Times New Roman"/>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effectLst>
                            <a:outerShdw blurRad="38100" dist="38100" dir="2700000" algn="tl">
                              <a:srgbClr val="000000">
                                <a:alpha val="43137"/>
                              </a:srgbClr>
                            </a:outerShdw>
                          </a:effectLst>
                          <a:latin typeface="Arial Narrow"/>
                          <a:ea typeface="Times New Roman"/>
                          <a:cs typeface="Arial Narrow"/>
                        </a:rPr>
                        <a:t>Clase de instalación</a:t>
                      </a:r>
                      <a:endParaRPr lang="es-ES" sz="1200" b="1" dirty="0">
                        <a:effectLst>
                          <a:outerShdw blurRad="38100" dist="38100" dir="2700000" algn="tl">
                            <a:srgbClr val="000000">
                              <a:alpha val="43137"/>
                            </a:srgbClr>
                          </a:outerShdw>
                        </a:effectLst>
                        <a:latin typeface="Times New Roman"/>
                        <a:ea typeface="Times New Roman"/>
                        <a:cs typeface="Times New Roman"/>
                      </a:endParaRPr>
                    </a:p>
                  </a:txBody>
                  <a:tcPr marL="76200" marR="76200" marT="0" marB="0" anchor="ctr"/>
                </a:tc>
                <a:tc>
                  <a:txBody>
                    <a:bodyPr/>
                    <a:lstStyle/>
                    <a:p>
                      <a:pPr>
                        <a:lnSpc>
                          <a:spcPts val="400"/>
                        </a:lnSpc>
                        <a:spcAft>
                          <a:spcPts val="0"/>
                        </a:spcAft>
                      </a:pPr>
                      <a:endParaRPr lang="es-ES_tradnl" sz="1200" b="1" dirty="0">
                        <a:effectLst>
                          <a:outerShdw blurRad="38100" dist="38100" dir="2700000" algn="tl">
                            <a:srgbClr val="000000">
                              <a:alpha val="43137"/>
                            </a:srgbClr>
                          </a:outerShdw>
                        </a:effectLst>
                        <a:latin typeface="Arial Narrow"/>
                        <a:ea typeface="Times New Roman"/>
                        <a:cs typeface="Arial Narrow"/>
                      </a:endParaRPr>
                    </a:p>
                    <a:p>
                      <a:pPr algn="ctr">
                        <a:lnSpc>
                          <a:spcPts val="1000"/>
                        </a:lnSpc>
                        <a:spcAft>
                          <a:spcPts val="0"/>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effectLst>
                            <a:outerShdw blurRad="38100" dist="38100" dir="2700000" algn="tl">
                              <a:srgbClr val="000000">
                                <a:alpha val="43137"/>
                              </a:srgbClr>
                            </a:outerShdw>
                          </a:effectLst>
                          <a:latin typeface="Arial Narrow"/>
                          <a:ea typeface="Times New Roman"/>
                          <a:cs typeface="Arial Narrow"/>
                        </a:rPr>
                        <a:t>Volumen del espacio aéreo</a:t>
                      </a:r>
                      <a:endParaRPr lang="es-ES" sz="1200" b="1" dirty="0">
                        <a:effectLst>
                          <a:outerShdw blurRad="38100" dist="38100" dir="2700000" algn="tl">
                            <a:srgbClr val="000000">
                              <a:alpha val="43137"/>
                            </a:srgbClr>
                          </a:outerShdw>
                        </a:effectLst>
                        <a:latin typeface="Times New Roman"/>
                        <a:ea typeface="Times New Roman"/>
                        <a:cs typeface="Times New Roman"/>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effectLst>
                            <a:outerShdw blurRad="38100" dist="38100" dir="2700000" algn="tl">
                              <a:srgbClr val="000000">
                                <a:alpha val="43137"/>
                              </a:srgbClr>
                            </a:outerShdw>
                          </a:effectLst>
                          <a:latin typeface="Arial Narrow"/>
                          <a:ea typeface="Times New Roman"/>
                          <a:cs typeface="Arial Narrow"/>
                        </a:rPr>
                        <a:t>con protección de frecuencias</a:t>
                      </a:r>
                      <a:endParaRPr lang="es-ES" sz="1200" b="1" dirty="0">
                        <a:effectLst>
                          <a:outerShdw blurRad="38100" dist="38100" dir="2700000" algn="tl">
                            <a:srgbClr val="000000">
                              <a:alpha val="43137"/>
                            </a:srgbClr>
                          </a:outerShdw>
                        </a:effectLst>
                        <a:latin typeface="Times New Roman"/>
                        <a:ea typeface="Times New Roman"/>
                        <a:cs typeface="Times New Roman"/>
                      </a:endParaRPr>
                    </a:p>
                  </a:txBody>
                  <a:tcPr marL="76200" marR="76200" marT="0" marB="0" anchor="ctr"/>
                </a:tc>
                <a:tc>
                  <a:txBody>
                    <a:bodyPr/>
                    <a:lstStyle/>
                    <a:p>
                      <a:pPr>
                        <a:lnSpc>
                          <a:spcPts val="400"/>
                        </a:lnSpc>
                        <a:spcAft>
                          <a:spcPts val="0"/>
                        </a:spcAft>
                      </a:pPr>
                      <a:endParaRPr lang="es-ES_tradnl" sz="1200" b="1" dirty="0">
                        <a:effectLst>
                          <a:outerShdw blurRad="38100" dist="38100" dir="2700000" algn="tl">
                            <a:srgbClr val="000000">
                              <a:alpha val="43137"/>
                            </a:srgbClr>
                          </a:outerShdw>
                        </a:effectLst>
                        <a:latin typeface="Arial Narrow"/>
                        <a:ea typeface="Times New Roman"/>
                        <a:cs typeface="Arial Narrow"/>
                      </a:endParaRPr>
                    </a:p>
                    <a:p>
                      <a:pPr algn="ctr">
                        <a:lnSpc>
                          <a:spcPts val="1000"/>
                        </a:lnSpc>
                        <a:spcAft>
                          <a:spcPts val="0"/>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effectLst>
                            <a:outerShdw blurRad="38100" dist="38100" dir="2700000" algn="tl">
                              <a:srgbClr val="000000">
                                <a:alpha val="43137"/>
                              </a:srgbClr>
                            </a:outerShdw>
                          </a:effectLst>
                          <a:latin typeface="Arial Narrow"/>
                          <a:ea typeface="Times New Roman"/>
                          <a:cs typeface="Arial Narrow"/>
                        </a:rPr>
                        <a:t>Separación</a:t>
                      </a:r>
                      <a:endParaRPr lang="es-ES" sz="1200" b="1" dirty="0">
                        <a:effectLst>
                          <a:outerShdw blurRad="38100" dist="38100" dir="2700000" algn="tl">
                            <a:srgbClr val="000000">
                              <a:alpha val="43137"/>
                            </a:srgbClr>
                          </a:outerShdw>
                        </a:effectLst>
                        <a:latin typeface="Times New Roman"/>
                        <a:ea typeface="Times New Roman"/>
                        <a:cs typeface="Times New Roman"/>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effectLst>
                            <a:outerShdw blurRad="38100" dist="38100" dir="2700000" algn="tl">
                              <a:srgbClr val="000000">
                                <a:alpha val="43137"/>
                              </a:srgbClr>
                            </a:outerShdw>
                          </a:effectLst>
                          <a:latin typeface="Arial Narrow"/>
                          <a:ea typeface="Times New Roman"/>
                          <a:cs typeface="Arial Narrow"/>
                        </a:rPr>
                        <a:t>mínima </a:t>
                      </a:r>
                      <a:r>
                        <a:rPr lang="es-ES_tradnl" sz="1200" b="1" dirty="0" err="1">
                          <a:effectLst>
                            <a:outerShdw blurRad="38100" dist="38100" dir="2700000" algn="tl">
                              <a:srgbClr val="000000">
                                <a:alpha val="43137"/>
                              </a:srgbClr>
                            </a:outerShdw>
                          </a:effectLst>
                          <a:latin typeface="Arial Narrow"/>
                          <a:ea typeface="Times New Roman"/>
                          <a:cs typeface="Arial Narrow"/>
                        </a:rPr>
                        <a:t>co</a:t>
                      </a:r>
                      <a:r>
                        <a:rPr lang="es-ES_tradnl" sz="1200" b="1" dirty="0">
                          <a:effectLst>
                            <a:outerShdw blurRad="38100" dist="38100" dir="2700000" algn="tl">
                              <a:srgbClr val="000000">
                                <a:alpha val="43137"/>
                              </a:srgbClr>
                            </a:outerShdw>
                          </a:effectLst>
                          <a:latin typeface="Arial Narrow"/>
                          <a:ea typeface="Times New Roman"/>
                          <a:cs typeface="Arial Narrow"/>
                        </a:rPr>
                        <a:t>-canal</a:t>
                      </a:r>
                      <a:endParaRPr lang="es-ES" sz="1200" b="1" dirty="0">
                        <a:effectLst>
                          <a:outerShdw blurRad="38100" dist="38100" dir="2700000" algn="tl">
                            <a:srgbClr val="000000">
                              <a:alpha val="43137"/>
                            </a:srgbClr>
                          </a:outerShdw>
                        </a:effectLst>
                        <a:latin typeface="Times New Roman"/>
                        <a:ea typeface="Times New Roman"/>
                        <a:cs typeface="Times New Roman"/>
                      </a:endParaRPr>
                    </a:p>
                  </a:txBody>
                  <a:tcPr marL="76200" marR="76200" marT="0" marB="0" anchor="ctr"/>
                </a:tc>
                <a:tc>
                  <a:txBody>
                    <a:bodyPr/>
                    <a:lstStyle/>
                    <a:p>
                      <a:pPr>
                        <a:lnSpc>
                          <a:spcPts val="400"/>
                        </a:lnSpc>
                        <a:spcAft>
                          <a:spcPts val="0"/>
                        </a:spcAft>
                      </a:pPr>
                      <a:endParaRPr lang="es-ES_tradnl" sz="1200" b="1" dirty="0">
                        <a:effectLst>
                          <a:outerShdw blurRad="38100" dist="38100" dir="2700000" algn="tl">
                            <a:srgbClr val="000000">
                              <a:alpha val="43137"/>
                            </a:srgbClr>
                          </a:outerShdw>
                        </a:effectLst>
                        <a:latin typeface="Arial Narrow"/>
                        <a:ea typeface="Times New Roman"/>
                        <a:cs typeface="Arial Narrow"/>
                      </a:endParaRPr>
                    </a:p>
                    <a:p>
                      <a:pPr algn="ctr">
                        <a:lnSpc>
                          <a:spcPts val="1000"/>
                        </a:lnSpc>
                        <a:spcAft>
                          <a:spcPts val="0"/>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effectLst>
                            <a:outerShdw blurRad="38100" dist="38100" dir="2700000" algn="tl">
                              <a:srgbClr val="000000">
                                <a:alpha val="43137"/>
                              </a:srgbClr>
                            </a:outerShdw>
                          </a:effectLst>
                          <a:latin typeface="Arial Narrow"/>
                          <a:ea typeface="Times New Roman"/>
                          <a:cs typeface="Arial Narrow"/>
                        </a:rPr>
                        <a:t>Separación mínima</a:t>
                      </a:r>
                      <a:endParaRPr lang="es-ES" sz="1200" b="1" dirty="0">
                        <a:effectLst>
                          <a:outerShdw blurRad="38100" dist="38100" dir="2700000" algn="tl">
                            <a:srgbClr val="000000">
                              <a:alpha val="43137"/>
                            </a:srgbClr>
                          </a:outerShdw>
                        </a:effectLst>
                        <a:latin typeface="Times New Roman"/>
                        <a:ea typeface="Times New Roman"/>
                        <a:cs typeface="Times New Roman"/>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effectLst>
                            <a:outerShdw blurRad="38100" dist="38100" dir="2700000" algn="tl">
                              <a:srgbClr val="000000">
                                <a:alpha val="43137"/>
                              </a:srgbClr>
                            </a:outerShdw>
                          </a:effectLst>
                          <a:latin typeface="Arial Narrow"/>
                          <a:ea typeface="Times New Roman"/>
                          <a:cs typeface="Arial Narrow"/>
                        </a:rPr>
                        <a:t>de canal adyacente</a:t>
                      </a:r>
                      <a:endParaRPr lang="es-ES" sz="1200" b="1" dirty="0">
                        <a:effectLst>
                          <a:outerShdw blurRad="38100" dist="38100" dir="2700000" algn="tl">
                            <a:srgbClr val="000000">
                              <a:alpha val="43137"/>
                            </a:srgbClr>
                          </a:outerShdw>
                        </a:effectLst>
                        <a:latin typeface="Times New Roman"/>
                        <a:ea typeface="Times New Roman"/>
                        <a:cs typeface="Times New Roman"/>
                      </a:endParaRPr>
                    </a:p>
                  </a:txBody>
                  <a:tcPr marL="76200" marR="76200" marT="0" marB="0" anchor="ctr"/>
                </a:tc>
              </a:tr>
              <a:tr h="487703">
                <a:tc>
                  <a:txBody>
                    <a:bodyPr/>
                    <a:lstStyle/>
                    <a:p>
                      <a:pPr>
                        <a:lnSpc>
                          <a:spcPts val="400"/>
                        </a:lnSpc>
                        <a:spcAft>
                          <a:spcPts val="0"/>
                        </a:spcAft>
                      </a:pPr>
                      <a:endParaRPr lang="es-ES_tradnl" sz="1200" b="1">
                        <a:latin typeface="Arial Narrow"/>
                        <a:ea typeface="Times New Roman"/>
                        <a:cs typeface="Arial Narrow"/>
                      </a:endParaRPr>
                    </a:p>
                    <a:p>
                      <a:pP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a:latin typeface="Arial Narrow"/>
                          <a:ea typeface="Times New Roman"/>
                          <a:cs typeface="Arial Narrow"/>
                        </a:rPr>
                        <a:t>Terminal</a:t>
                      </a:r>
                      <a:endParaRPr lang="es-ES" sz="1200" b="1">
                        <a:latin typeface="Times New Roman"/>
                        <a:ea typeface="Times New Roman"/>
                        <a:cs typeface="Times New Roman"/>
                      </a:endParaRPr>
                    </a:p>
                  </a:txBody>
                  <a:tcPr marL="76200" marR="76200" marT="0" marB="0"/>
                </a:tc>
                <a:tc>
                  <a:txBody>
                    <a:bodyPr/>
                    <a:lstStyle/>
                    <a:p>
                      <a:pPr>
                        <a:lnSpc>
                          <a:spcPts val="400"/>
                        </a:lnSpc>
                        <a:spcAft>
                          <a:spcPts val="0"/>
                        </a:spcAft>
                      </a:pPr>
                      <a:endParaRPr lang="es-ES_tradnl" sz="1200" b="1" dirty="0">
                        <a:latin typeface="Arial Narrow"/>
                        <a:ea typeface="Times New Roman"/>
                        <a:cs typeface="Arial Narrow"/>
                      </a:endParaRPr>
                    </a:p>
                    <a:p>
                      <a:pP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latin typeface="Arial Narrow"/>
                          <a:ea typeface="Times New Roman"/>
                          <a:cs typeface="Arial Narrow"/>
                        </a:rPr>
                        <a:t>Radio de 25 NM (46 km) hasta (3 658 m) 12 000 ft por encima del nivel medio del mar (MSL)</a:t>
                      </a:r>
                      <a:endParaRPr lang="es-ES" sz="1200" b="1" dirty="0">
                        <a:latin typeface="Times New Roman"/>
                        <a:ea typeface="Times New Roman"/>
                        <a:cs typeface="Times New Roman"/>
                      </a:endParaRPr>
                    </a:p>
                  </a:txBody>
                  <a:tcPr marL="76200" marR="76200" marT="0" marB="0"/>
                </a:tc>
                <a:tc>
                  <a:txBody>
                    <a:bodyPr/>
                    <a:lstStyle/>
                    <a:p>
                      <a:pPr>
                        <a:lnSpc>
                          <a:spcPts val="400"/>
                        </a:lnSpc>
                        <a:spcAft>
                          <a:spcPts val="0"/>
                        </a:spcAft>
                      </a:pPr>
                      <a:endParaRPr lang="es-ES_tradnl" sz="1200" b="1" dirty="0">
                        <a:latin typeface="Arial Narrow"/>
                        <a:ea typeface="Times New Roman"/>
                        <a:cs typeface="Arial Narrow"/>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latin typeface="Arial Narrow"/>
                          <a:ea typeface="Times New Roman"/>
                          <a:cs typeface="Arial Narrow"/>
                        </a:rPr>
                        <a:t>130 NM (241 km)</a:t>
                      </a:r>
                      <a:endParaRPr lang="es-ES" sz="1200" b="1" dirty="0">
                        <a:latin typeface="Times New Roman"/>
                        <a:ea typeface="Times New Roman"/>
                        <a:cs typeface="Times New Roman"/>
                      </a:endParaRPr>
                    </a:p>
                  </a:txBody>
                  <a:tcPr marL="76200" marR="76200" marT="0" marB="0" anchor="ctr"/>
                </a:tc>
                <a:tc>
                  <a:txBody>
                    <a:bodyPr/>
                    <a:lstStyle/>
                    <a:p>
                      <a:pPr>
                        <a:lnSpc>
                          <a:spcPts val="400"/>
                        </a:lnSpc>
                        <a:spcAft>
                          <a:spcPts val="0"/>
                        </a:spcAft>
                      </a:pPr>
                      <a:endParaRPr lang="es-ES_tradnl" sz="1200" b="1" dirty="0">
                        <a:latin typeface="Arial Narrow"/>
                        <a:ea typeface="Times New Roman"/>
                        <a:cs typeface="Arial Narrow"/>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latin typeface="Arial Narrow"/>
                          <a:ea typeface="Times New Roman"/>
                          <a:cs typeface="Arial Narrow"/>
                        </a:rPr>
                        <a:t>30 NM (56 km)</a:t>
                      </a:r>
                      <a:endParaRPr lang="es-ES" sz="1200" b="1" dirty="0">
                        <a:latin typeface="Times New Roman"/>
                        <a:ea typeface="Times New Roman"/>
                        <a:cs typeface="Times New Roman"/>
                      </a:endParaRPr>
                    </a:p>
                  </a:txBody>
                  <a:tcPr marL="76200" marR="76200" marT="0" marB="0" anchor="ctr"/>
                </a:tc>
              </a:tr>
              <a:tr h="345433">
                <a:tc>
                  <a:txBody>
                    <a:bodyPr/>
                    <a:lstStyle/>
                    <a:p>
                      <a:pPr>
                        <a:lnSpc>
                          <a:spcPts val="400"/>
                        </a:lnSpc>
                        <a:spcAft>
                          <a:spcPts val="0"/>
                        </a:spcAft>
                      </a:pPr>
                      <a:endParaRPr lang="es-ES_tradnl" sz="1200" b="1">
                        <a:latin typeface="Arial Narrow"/>
                        <a:ea typeface="Times New Roman"/>
                        <a:cs typeface="Arial Narrow"/>
                      </a:endParaRPr>
                    </a:p>
                    <a:p>
                      <a:pP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a:latin typeface="Arial Narrow"/>
                          <a:ea typeface="Times New Roman"/>
                          <a:cs typeface="Arial Narrow"/>
                        </a:rPr>
                        <a:t>Baja</a:t>
                      </a:r>
                      <a:endParaRPr lang="es-ES" sz="1200" b="1">
                        <a:latin typeface="Times New Roman"/>
                        <a:ea typeface="Times New Roman"/>
                        <a:cs typeface="Times New Roman"/>
                      </a:endParaRPr>
                    </a:p>
                  </a:txBody>
                  <a:tcPr marL="76200" marR="76200" marT="0" marB="0"/>
                </a:tc>
                <a:tc>
                  <a:txBody>
                    <a:bodyPr/>
                    <a:lstStyle/>
                    <a:p>
                      <a:pPr>
                        <a:lnSpc>
                          <a:spcPts val="400"/>
                        </a:lnSpc>
                        <a:spcAft>
                          <a:spcPts val="0"/>
                        </a:spcAft>
                      </a:pPr>
                      <a:endParaRPr lang="es-ES_tradnl" sz="1200" b="1">
                        <a:latin typeface="Arial Narrow"/>
                        <a:ea typeface="Times New Roman"/>
                        <a:cs typeface="Arial Narrow"/>
                      </a:endParaRPr>
                    </a:p>
                    <a:p>
                      <a:pP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a:latin typeface="Arial Narrow"/>
                          <a:ea typeface="Times New Roman"/>
                          <a:cs typeface="Arial Narrow"/>
                        </a:rPr>
                        <a:t>Radio de 40 NM (74 km) hasta (5 486 m) 18 000 ft MSL</a:t>
                      </a:r>
                      <a:endParaRPr lang="es-ES" sz="1200" b="1">
                        <a:latin typeface="Times New Roman"/>
                        <a:ea typeface="Times New Roman"/>
                        <a:cs typeface="Times New Roman"/>
                      </a:endParaRPr>
                    </a:p>
                  </a:txBody>
                  <a:tcPr marL="76200" marR="76200" marT="0" marB="0"/>
                </a:tc>
                <a:tc>
                  <a:txBody>
                    <a:bodyPr/>
                    <a:lstStyle/>
                    <a:p>
                      <a:pPr>
                        <a:lnSpc>
                          <a:spcPts val="400"/>
                        </a:lnSpc>
                        <a:spcAft>
                          <a:spcPts val="0"/>
                        </a:spcAft>
                      </a:pPr>
                      <a:endParaRPr lang="es-ES_tradnl" sz="1200" b="1">
                        <a:latin typeface="Arial Narrow"/>
                        <a:ea typeface="Times New Roman"/>
                        <a:cs typeface="Arial Narrow"/>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a:latin typeface="Arial Narrow"/>
                          <a:ea typeface="Times New Roman"/>
                          <a:cs typeface="Arial Narrow"/>
                        </a:rPr>
                        <a:t>185 NM (343 km)</a:t>
                      </a:r>
                      <a:endParaRPr lang="es-ES" sz="1200" b="1">
                        <a:latin typeface="Times New Roman"/>
                        <a:ea typeface="Times New Roman"/>
                        <a:cs typeface="Times New Roman"/>
                      </a:endParaRPr>
                    </a:p>
                  </a:txBody>
                  <a:tcPr marL="76200" marR="76200" marT="0" marB="0" anchor="ctr"/>
                </a:tc>
                <a:tc>
                  <a:txBody>
                    <a:bodyPr/>
                    <a:lstStyle/>
                    <a:p>
                      <a:pPr>
                        <a:lnSpc>
                          <a:spcPts val="400"/>
                        </a:lnSpc>
                        <a:spcAft>
                          <a:spcPts val="0"/>
                        </a:spcAft>
                      </a:pPr>
                      <a:endParaRPr lang="es-ES_tradnl" sz="1200" b="1" dirty="0">
                        <a:latin typeface="Arial Narrow"/>
                        <a:ea typeface="Times New Roman"/>
                        <a:cs typeface="Arial Narrow"/>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latin typeface="Arial Narrow"/>
                          <a:ea typeface="Times New Roman"/>
                          <a:cs typeface="Arial Narrow"/>
                        </a:rPr>
                        <a:t>50 NM (83 km)</a:t>
                      </a:r>
                      <a:endParaRPr lang="es-ES" sz="1200" b="1" dirty="0">
                        <a:latin typeface="Times New Roman"/>
                        <a:ea typeface="Times New Roman"/>
                        <a:cs typeface="Times New Roman"/>
                      </a:endParaRPr>
                    </a:p>
                  </a:txBody>
                  <a:tcPr marL="76200" marR="76200" marT="0" marB="0" anchor="ctr"/>
                </a:tc>
              </a:tr>
              <a:tr h="345433">
                <a:tc>
                  <a:txBody>
                    <a:bodyPr/>
                    <a:lstStyle/>
                    <a:p>
                      <a:pPr>
                        <a:lnSpc>
                          <a:spcPts val="400"/>
                        </a:lnSpc>
                        <a:spcAft>
                          <a:spcPts val="0"/>
                        </a:spcAft>
                      </a:pPr>
                      <a:endParaRPr lang="es-ES_tradnl" sz="1200" b="1" dirty="0">
                        <a:latin typeface="Arial Narrow"/>
                        <a:ea typeface="Times New Roman"/>
                        <a:cs typeface="Arial Narrow"/>
                      </a:endParaRPr>
                    </a:p>
                    <a:p>
                      <a:pP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latin typeface="Arial Narrow"/>
                          <a:ea typeface="Times New Roman"/>
                          <a:cs typeface="Arial Narrow"/>
                        </a:rPr>
                        <a:t>Alta</a:t>
                      </a:r>
                      <a:endParaRPr lang="es-ES" sz="1200" b="1" dirty="0">
                        <a:latin typeface="Times New Roman"/>
                        <a:ea typeface="Times New Roman"/>
                        <a:cs typeface="Times New Roman"/>
                      </a:endParaRPr>
                    </a:p>
                  </a:txBody>
                  <a:tcPr marL="76200" marR="76200" marT="0" marB="0"/>
                </a:tc>
                <a:tc>
                  <a:txBody>
                    <a:bodyPr/>
                    <a:lstStyle/>
                    <a:p>
                      <a:pPr>
                        <a:lnSpc>
                          <a:spcPts val="400"/>
                        </a:lnSpc>
                        <a:spcAft>
                          <a:spcPts val="0"/>
                        </a:spcAft>
                      </a:pPr>
                      <a:endParaRPr lang="es-ES_tradnl" sz="1200" b="1" dirty="0">
                        <a:latin typeface="Arial Narrow"/>
                        <a:ea typeface="Times New Roman"/>
                        <a:cs typeface="Arial Narrow"/>
                      </a:endParaRPr>
                    </a:p>
                    <a:p>
                      <a:pP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latin typeface="Arial Narrow"/>
                          <a:ea typeface="Times New Roman"/>
                          <a:cs typeface="Arial Narrow"/>
                        </a:rPr>
                        <a:t>Radio de 130 NM (241 km) hasta (13 716 m) 45 000 ft MSL</a:t>
                      </a:r>
                      <a:endParaRPr lang="es-ES" sz="1200" b="1" dirty="0">
                        <a:latin typeface="Times New Roman"/>
                        <a:ea typeface="Times New Roman"/>
                        <a:cs typeface="Times New Roman"/>
                      </a:endParaRPr>
                    </a:p>
                  </a:txBody>
                  <a:tcPr marL="76200" marR="76200" marT="0" marB="0"/>
                </a:tc>
                <a:tc>
                  <a:txBody>
                    <a:bodyPr/>
                    <a:lstStyle/>
                    <a:p>
                      <a:pPr>
                        <a:lnSpc>
                          <a:spcPts val="400"/>
                        </a:lnSpc>
                        <a:spcAft>
                          <a:spcPts val="0"/>
                        </a:spcAft>
                      </a:pPr>
                      <a:endParaRPr lang="es-ES_tradnl" sz="1200" b="1" dirty="0">
                        <a:latin typeface="Arial Narrow"/>
                        <a:ea typeface="Times New Roman"/>
                        <a:cs typeface="Arial Narrow"/>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latin typeface="Arial Narrow"/>
                          <a:ea typeface="Times New Roman"/>
                          <a:cs typeface="Arial Narrow"/>
                        </a:rPr>
                        <a:t>390 NM (722 km)</a:t>
                      </a:r>
                      <a:endParaRPr lang="es-ES" sz="1200" b="1" dirty="0">
                        <a:latin typeface="Times New Roman"/>
                        <a:ea typeface="Times New Roman"/>
                        <a:cs typeface="Times New Roman"/>
                      </a:endParaRPr>
                    </a:p>
                  </a:txBody>
                  <a:tcPr marL="76200" marR="76200" marT="0" marB="0" anchor="ctr"/>
                </a:tc>
                <a:tc>
                  <a:txBody>
                    <a:bodyPr/>
                    <a:lstStyle/>
                    <a:p>
                      <a:pPr>
                        <a:lnSpc>
                          <a:spcPts val="400"/>
                        </a:lnSpc>
                        <a:spcAft>
                          <a:spcPts val="0"/>
                        </a:spcAft>
                      </a:pPr>
                      <a:endParaRPr lang="es-ES_tradnl" sz="1200" b="1" dirty="0">
                        <a:latin typeface="Arial Narrow"/>
                        <a:ea typeface="Times New Roman"/>
                        <a:cs typeface="Arial Narrow"/>
                      </a:endParaRPr>
                    </a:p>
                    <a:p>
                      <a:pPr algn="ctr">
                        <a:lnSpc>
                          <a:spcPts val="1000"/>
                        </a:lnSpc>
                        <a:spcAft>
                          <a:spcPts val="195"/>
                        </a:spcAft>
                        <a:tabLst>
                          <a:tab pos="190500" algn="l"/>
                          <a:tab pos="381000" algn="l"/>
                          <a:tab pos="571500" algn="l"/>
                          <a:tab pos="762000" algn="l"/>
                          <a:tab pos="952500" algn="l"/>
                          <a:tab pos="1143000" algn="l"/>
                          <a:tab pos="1333500" algn="l"/>
                          <a:tab pos="1524000" algn="l"/>
                          <a:tab pos="1714500" algn="l"/>
                          <a:tab pos="1905000" algn="l"/>
                          <a:tab pos="2095500" algn="l"/>
                          <a:tab pos="2286000" algn="l"/>
                          <a:tab pos="2476500" algn="l"/>
                          <a:tab pos="2667000" algn="l"/>
                          <a:tab pos="2857500" algn="l"/>
                          <a:tab pos="3048000" algn="l"/>
                          <a:tab pos="3238500" algn="l"/>
                          <a:tab pos="3429000" algn="l"/>
                          <a:tab pos="3619500" algn="l"/>
                          <a:tab pos="3810000" algn="l"/>
                          <a:tab pos="4000500" algn="l"/>
                          <a:tab pos="4191000" algn="l"/>
                          <a:tab pos="4381500" algn="l"/>
                          <a:tab pos="4572000" algn="l"/>
                          <a:tab pos="4762500" algn="l"/>
                          <a:tab pos="4953000" algn="l"/>
                          <a:tab pos="5143500" algn="l"/>
                          <a:tab pos="5334000" algn="l"/>
                          <a:tab pos="5524500" algn="l"/>
                          <a:tab pos="5715000" algn="l"/>
                          <a:tab pos="5905500" algn="l"/>
                          <a:tab pos="6096000" algn="l"/>
                        </a:tabLst>
                      </a:pPr>
                      <a:r>
                        <a:rPr lang="es-ES_tradnl" sz="1200" b="1" dirty="0">
                          <a:latin typeface="Arial Narrow"/>
                          <a:ea typeface="Times New Roman"/>
                          <a:cs typeface="Arial Narrow"/>
                        </a:rPr>
                        <a:t>150 NM (275 km)</a:t>
                      </a:r>
                      <a:endParaRPr lang="es-ES" sz="1200" b="1" dirty="0">
                        <a:latin typeface="Times New Roman"/>
                        <a:ea typeface="Times New Roman"/>
                        <a:cs typeface="Times New Roman"/>
                      </a:endParaRPr>
                    </a:p>
                  </a:txBody>
                  <a:tcPr marL="76200" marR="76200" marT="0" marB="0" anchor="ctr"/>
                </a:tc>
              </a:tr>
            </a:tbl>
          </a:graphicData>
        </a:graphic>
      </p:graphicFrame>
      <p:sp>
        <p:nvSpPr>
          <p:cNvPr id="7" name="6 CuadroTexto"/>
          <p:cNvSpPr txBox="1"/>
          <p:nvPr/>
        </p:nvSpPr>
        <p:spPr>
          <a:xfrm>
            <a:off x="533400" y="1219200"/>
            <a:ext cx="7848600" cy="461665"/>
          </a:xfrm>
          <a:prstGeom prst="rect">
            <a:avLst/>
          </a:prstGeom>
          <a:noFill/>
        </p:spPr>
        <p:txBody>
          <a:bodyPr wrap="square" rtlCol="0">
            <a:spAutoFit/>
          </a:bodyPr>
          <a:lstStyle/>
          <a:p>
            <a:pPr algn="ctr"/>
            <a:r>
              <a:rPr lang="en-CA" sz="2400" b="1" dirty="0" smtClean="0"/>
              <a:t>SISTEMA DE NAVEGACION</a:t>
            </a:r>
            <a:endParaRPr lang="en-CA" sz="2400" b="1" dirty="0"/>
          </a:p>
        </p:txBody>
      </p:sp>
      <p:sp>
        <p:nvSpPr>
          <p:cNvPr id="11" name="10 CuadroTexto"/>
          <p:cNvSpPr txBox="1"/>
          <p:nvPr/>
        </p:nvSpPr>
        <p:spPr>
          <a:xfrm>
            <a:off x="0" y="1600200"/>
            <a:ext cx="9144000" cy="646331"/>
          </a:xfrm>
          <a:prstGeom prst="rect">
            <a:avLst/>
          </a:prstGeom>
          <a:noFill/>
        </p:spPr>
        <p:txBody>
          <a:bodyPr wrap="square" rtlCol="0">
            <a:spAutoFit/>
          </a:bodyPr>
          <a:lstStyle/>
          <a:p>
            <a:r>
              <a:rPr lang="es-ES" b="1" dirty="0"/>
              <a:t>PARTE </a:t>
            </a:r>
            <a:r>
              <a:rPr lang="es-ES" b="1" dirty="0" smtClean="0"/>
              <a:t>IV,   </a:t>
            </a:r>
            <a:r>
              <a:rPr lang="es-ES" b="1" dirty="0"/>
              <a:t>ANP BASICO </a:t>
            </a:r>
            <a:endParaRPr lang="es-ES" b="1" dirty="0" smtClean="0"/>
          </a:p>
          <a:p>
            <a:r>
              <a:rPr lang="es-ES" b="1" dirty="0" smtClean="0"/>
              <a:t>PRINCIPIOS </a:t>
            </a:r>
            <a:r>
              <a:rPr lang="es-ES" b="1" dirty="0"/>
              <a:t>DE PLANIFICACION DE LAS </a:t>
            </a:r>
            <a:r>
              <a:rPr lang="es-ES" b="1" dirty="0" smtClean="0"/>
              <a:t>RADIOAYUDAS  PARA </a:t>
            </a:r>
            <a:r>
              <a:rPr lang="es-ES" b="1" dirty="0"/>
              <a:t>LA NAVEGACION </a:t>
            </a:r>
            <a:r>
              <a:rPr lang="es-ES" b="1" dirty="0" smtClean="0"/>
              <a:t>AERONAUTICA</a:t>
            </a:r>
            <a:r>
              <a:rPr lang="es-ES" dirty="0" smtClean="0"/>
              <a:t> </a:t>
            </a:r>
            <a:endParaRPr lang="es-ES" dirty="0"/>
          </a:p>
        </p:txBody>
      </p:sp>
      <p:sp>
        <p:nvSpPr>
          <p:cNvPr id="12"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9</a:t>
            </a:fld>
            <a:endParaRPr lang="en-US"/>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PLAN DE NAVEGACION AEREA EN LAS REGIONES CAR/SAM</a:t>
            </a:r>
            <a:endParaRPr lang="en-US" sz="2800" dirty="0">
              <a:cs typeface="Times New Roman" pitchFamily="18" charset="0"/>
            </a:endParaRPr>
          </a:p>
        </p:txBody>
      </p:sp>
      <p:sp>
        <p:nvSpPr>
          <p:cNvPr id="4" name="3 Marcador de contenido"/>
          <p:cNvSpPr>
            <a:spLocks noGrp="1"/>
          </p:cNvSpPr>
          <p:nvPr>
            <p:ph idx="1"/>
          </p:nvPr>
        </p:nvSpPr>
        <p:spPr>
          <a:xfrm>
            <a:off x="304800" y="2514600"/>
            <a:ext cx="8534400" cy="3886200"/>
          </a:xfrm>
        </p:spPr>
        <p:txBody>
          <a:bodyPr>
            <a:normAutofit lnSpcReduction="10000"/>
          </a:bodyPr>
          <a:lstStyle/>
          <a:p>
            <a:pPr>
              <a:buNone/>
            </a:pPr>
            <a:r>
              <a:rPr lang="es-ES_tradnl" sz="1800" b="1" dirty="0" smtClean="0"/>
              <a:t>AYUDAS NO VISUALES PARA LA APROXIMACION FINAL Y EL ATERRIZAJE</a:t>
            </a:r>
          </a:p>
          <a:p>
            <a:pPr marL="0" indent="0" algn="just">
              <a:buNone/>
            </a:pPr>
            <a:r>
              <a:rPr lang="es-ES_tradnl" sz="1800" dirty="0" smtClean="0"/>
              <a:t>LA SEPARACION  GEOGRAFICA MINIMA ENTRE INSTALACIONES ILS SERÍA DE 175 NM PARA CO‑CANAL Y DE 45 NM PARA CANAL ADYACENTE. EN EL ANEXO 10, VOLUMEN I, ADJUNTO C, 2.6 SE PRESENTAN TEXTOS DE ORIENTACION SOBRE ESTE ASUNTO.</a:t>
            </a:r>
            <a:endParaRPr lang="es-ES" sz="1800" dirty="0" smtClean="0"/>
          </a:p>
          <a:p>
            <a:pPr>
              <a:buNone/>
            </a:pPr>
            <a:endParaRPr lang="es-ES_tradnl" sz="1800" b="1" dirty="0" smtClean="0"/>
          </a:p>
          <a:p>
            <a:pPr>
              <a:buNone/>
            </a:pPr>
            <a:r>
              <a:rPr lang="es-ES_tradnl" sz="1800" b="1" dirty="0" smtClean="0"/>
              <a:t>DME</a:t>
            </a:r>
            <a:endParaRPr lang="es-ES" sz="1800" b="1" dirty="0" smtClean="0"/>
          </a:p>
          <a:p>
            <a:pPr marL="0" indent="0" algn="just">
              <a:buNone/>
            </a:pPr>
            <a:r>
              <a:rPr lang="es-ES_tradnl" sz="1800" dirty="0" smtClean="0">
                <a:solidFill>
                  <a:srgbClr val="000000"/>
                </a:solidFill>
              </a:rPr>
              <a:t>EN EL CASO DE LA MAYORIA DE LAS INSTALACIONES DME QUE FUNCIONAN EN ASOCIACION CON LOS VOR, SON IGUALMENTE APLICABLES LOS MISMOS CRITERIOS DE SEPARACIÓN GEOGRÁFICA ESTABLECIDOS PARA EL VOR. EN EL ANEXO 10, VOLUMEN I, ADJUNTO C, 7.1.7 FIGURAN LOS TEXTOS DE ORIENTACIÓN SOBRE CRITERIOS DE SEPA-RACIÓN GEOGRÁFICA PARA DISTINTOS TIPOS DE DME</a:t>
            </a:r>
            <a:r>
              <a:rPr lang="es-ES_tradnl" sz="1800" dirty="0" smtClean="0">
                <a:solidFill>
                  <a:schemeClr val="bg2"/>
                </a:solidFill>
              </a:rPr>
              <a:t>.</a:t>
            </a:r>
          </a:p>
          <a:p>
            <a:pPr>
              <a:buNone/>
            </a:pPr>
            <a:endParaRPr lang="es-ES" sz="1800" dirty="0" smtClean="0"/>
          </a:p>
          <a:p>
            <a:pPr>
              <a:buNone/>
            </a:pPr>
            <a:r>
              <a:rPr lang="es-ES_tradnl" sz="1800" b="1" dirty="0" smtClean="0"/>
              <a:t>DIRECTRICES PARA LA TRANSICION A LOS SISTEMAS DE NAVEGACIÓN POR SATELITE</a:t>
            </a:r>
          </a:p>
        </p:txBody>
      </p:sp>
      <p:sp>
        <p:nvSpPr>
          <p:cNvPr id="9" name="8 CuadroTexto"/>
          <p:cNvSpPr txBox="1"/>
          <p:nvPr/>
        </p:nvSpPr>
        <p:spPr>
          <a:xfrm>
            <a:off x="0" y="1752600"/>
            <a:ext cx="9144000" cy="646331"/>
          </a:xfrm>
          <a:prstGeom prst="rect">
            <a:avLst/>
          </a:prstGeom>
          <a:noFill/>
        </p:spPr>
        <p:txBody>
          <a:bodyPr wrap="square" rtlCol="0">
            <a:spAutoFit/>
          </a:bodyPr>
          <a:lstStyle/>
          <a:p>
            <a:r>
              <a:rPr lang="es-ES" b="1" dirty="0" smtClean="0"/>
              <a:t>PARTE IV,   ANP BASICO </a:t>
            </a:r>
          </a:p>
          <a:p>
            <a:r>
              <a:rPr lang="es-ES" b="1" dirty="0" smtClean="0"/>
              <a:t>PRINCIPIOS DE PLANIFICACION DE LAS RADIOAYUDAS PARA LA NAVEGACION AERONAUTICA</a:t>
            </a:r>
            <a:endParaRPr lang="es-ES" b="1" dirty="0"/>
          </a:p>
        </p:txBody>
      </p:sp>
      <p:sp>
        <p:nvSpPr>
          <p:cNvPr id="10" name="9 CuadroTexto"/>
          <p:cNvSpPr txBox="1"/>
          <p:nvPr/>
        </p:nvSpPr>
        <p:spPr>
          <a:xfrm>
            <a:off x="2438400" y="1219200"/>
            <a:ext cx="4042849" cy="461665"/>
          </a:xfrm>
          <a:prstGeom prst="rect">
            <a:avLst/>
          </a:prstGeom>
          <a:noFill/>
        </p:spPr>
        <p:txBody>
          <a:bodyPr wrap="square" rtlCol="0">
            <a:spAutoFit/>
          </a:bodyPr>
          <a:lstStyle/>
          <a:p>
            <a:r>
              <a:rPr lang="en-CA" sz="2400" b="1" dirty="0" smtClean="0"/>
              <a:t>SISTEMAS  DE NAVEGACION </a:t>
            </a:r>
            <a:endParaRPr lang="en-CA" sz="2400" b="1" dirty="0"/>
          </a:p>
        </p:txBody>
      </p:sp>
      <p:sp>
        <p:nvSpPr>
          <p:cNvPr id="8"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10</a:t>
            </a:fld>
            <a:endParaRPr lang="en-US"/>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PLAN DE NAVEGACION AEREA EN LAS REGIONES CAR/SAM</a:t>
            </a:r>
            <a:endParaRPr lang="en-US" sz="2800" dirty="0">
              <a:effectLst>
                <a:outerShdw blurRad="38100" dist="38100" dir="2700000" algn="tl">
                  <a:srgbClr val="000000">
                    <a:alpha val="43137"/>
                  </a:srgbClr>
                </a:outerShdw>
              </a:effectLst>
              <a:cs typeface="Times New Roman" pitchFamily="18" charset="0"/>
            </a:endParaRPr>
          </a:p>
        </p:txBody>
      </p:sp>
      <p:sp>
        <p:nvSpPr>
          <p:cNvPr id="4" name="3 Marcador de contenido"/>
          <p:cNvSpPr>
            <a:spLocks noGrp="1"/>
          </p:cNvSpPr>
          <p:nvPr>
            <p:ph idx="1"/>
          </p:nvPr>
        </p:nvSpPr>
        <p:spPr>
          <a:xfrm>
            <a:off x="152400" y="1524000"/>
            <a:ext cx="8686800" cy="5029200"/>
          </a:xfrm>
        </p:spPr>
        <p:txBody>
          <a:bodyPr>
            <a:normAutofit lnSpcReduction="10000"/>
          </a:bodyPr>
          <a:lstStyle/>
          <a:p>
            <a:pPr>
              <a:buNone/>
            </a:pPr>
            <a:r>
              <a:rPr lang="es-PE" sz="2000" b="1" dirty="0" smtClean="0">
                <a:cs typeface="Arial" pitchFamily="34" charset="0"/>
              </a:rPr>
              <a:t>PARTE IV, ANP BASICO </a:t>
            </a:r>
          </a:p>
          <a:p>
            <a:pPr marL="0" indent="0" algn="just">
              <a:buNone/>
            </a:pPr>
            <a:r>
              <a:rPr lang="es-ES_tradnl" sz="2000" b="1" dirty="0" smtClean="0"/>
              <a:t>MANTENIMIENTO DE LA LISTA COM NUM. 1 DE LA OACI</a:t>
            </a:r>
            <a:r>
              <a:rPr lang="es-ES" sz="2000" dirty="0" smtClean="0"/>
              <a:t>  </a:t>
            </a:r>
            <a:r>
              <a:rPr lang="es-ES_tradnl" sz="2000" b="1" dirty="0" smtClean="0"/>
              <a:t>LISTA DE INSTALACIONES QUE OPERAN EN LA BANDA LF/MF</a:t>
            </a:r>
            <a:r>
              <a:rPr lang="es-ES" sz="2000" dirty="0" smtClean="0"/>
              <a:t> </a:t>
            </a:r>
            <a:r>
              <a:rPr lang="es-ES_tradnl" sz="2000" b="1" dirty="0" smtClean="0"/>
              <a:t>DE FRECUENCIAS (190  1 750 KHZ) Y LISTA COM NÚM. 2 DE LA OACI REGISTRO DE LAS ASIGNACIONES DE FRECUENCIAS</a:t>
            </a:r>
            <a:r>
              <a:rPr lang="es-ES" sz="2000" dirty="0" smtClean="0"/>
              <a:t> </a:t>
            </a:r>
            <a:r>
              <a:rPr lang="es-ES_tradnl" sz="2000" b="1" dirty="0" smtClean="0"/>
              <a:t>VHF A LAS RADIOAYUDAS PARA LA NAVEGACION VOR E ILS</a:t>
            </a:r>
            <a:r>
              <a:rPr lang="es-ES" sz="2000" dirty="0" smtClean="0"/>
              <a:t> </a:t>
            </a:r>
            <a:r>
              <a:rPr lang="es-ES_tradnl" sz="2000" b="1" dirty="0" smtClean="0"/>
              <a:t>EN EL CARIBE Y SUDAMÉRICA</a:t>
            </a:r>
            <a:r>
              <a:rPr lang="es-ES_tradnl" sz="2000" b="1" dirty="0" smtClean="0">
                <a:sym typeface="WP TypographicSymbols"/>
              </a:rPr>
              <a:t> </a:t>
            </a:r>
            <a:r>
              <a:rPr lang="es-ES_tradnl" sz="1600" dirty="0" smtClean="0"/>
              <a:t>[CAR/SAM/3, </a:t>
            </a:r>
            <a:r>
              <a:rPr lang="es-ES_tradnl" sz="1600" dirty="0" err="1" smtClean="0"/>
              <a:t>Rec</a:t>
            </a:r>
            <a:r>
              <a:rPr lang="es-ES_tradnl" sz="1600" dirty="0" smtClean="0"/>
              <a:t>. 10/3]</a:t>
            </a:r>
          </a:p>
          <a:p>
            <a:pPr>
              <a:buNone/>
            </a:pPr>
            <a:endParaRPr lang="es-ES" sz="1600" dirty="0" smtClean="0"/>
          </a:p>
          <a:p>
            <a:pPr>
              <a:buNone/>
            </a:pPr>
            <a:r>
              <a:rPr lang="es-ES_tradnl" sz="1800" b="1" dirty="0" smtClean="0"/>
              <a:t>ENSAYOS EN VUELO DE LAS RADIO AYUDAS</a:t>
            </a:r>
            <a:r>
              <a:rPr lang="es-ES" sz="1800" dirty="0" smtClean="0"/>
              <a:t> </a:t>
            </a:r>
            <a:r>
              <a:rPr lang="es-ES_tradnl" sz="1800" b="1" dirty="0" smtClean="0"/>
              <a:t>PARA LA NAVEGACION </a:t>
            </a:r>
            <a:r>
              <a:rPr lang="es-ES_tradnl" sz="1600" dirty="0" smtClean="0"/>
              <a:t>[CAR/SAM/3, </a:t>
            </a:r>
            <a:r>
              <a:rPr lang="es-ES_tradnl" sz="1600" dirty="0" err="1" smtClean="0"/>
              <a:t>Rec</a:t>
            </a:r>
            <a:r>
              <a:rPr lang="es-ES_tradnl" sz="1600" dirty="0" smtClean="0"/>
              <a:t>. 10/4]</a:t>
            </a:r>
            <a:endParaRPr lang="es-ES" sz="1600" dirty="0" smtClean="0"/>
          </a:p>
          <a:p>
            <a:pPr>
              <a:buNone/>
              <a:tabLst>
                <a:tab pos="361950" algn="l"/>
              </a:tabLst>
            </a:pPr>
            <a:r>
              <a:rPr lang="es-ES_tradnl" sz="1600" dirty="0" smtClean="0"/>
              <a:t>a)   	HACER TODO LO POSIBLE PARA MANTENER EN PERMANENTE ESTADO OPERATIVO SUS 	RADIOAYUDAS PARA LA   NAVEGACION;</a:t>
            </a:r>
            <a:endParaRPr lang="es-ES" sz="1600" dirty="0" smtClean="0"/>
          </a:p>
          <a:p>
            <a:pPr>
              <a:buNone/>
              <a:tabLst>
                <a:tab pos="361950" algn="l"/>
              </a:tabLst>
            </a:pPr>
            <a:r>
              <a:rPr lang="es-ES_tradnl" sz="1600" dirty="0" smtClean="0"/>
              <a:t>b)	HACER PERIODICAMENTE ENSAYOS EN VUELO DE LAS RADIOAYUDAS PARA LA NAVEGACION EN 	CUMPLIMIENTO DE LO DISPUESTO EN EL ANEXO 10 Y EN LOS INTERVALOS QUE SE INDICAN EN EL 	DOC 8071 DE LA OACI; Y</a:t>
            </a:r>
            <a:endParaRPr lang="es-ES" sz="1600" dirty="0" smtClean="0"/>
          </a:p>
          <a:p>
            <a:pPr>
              <a:buNone/>
              <a:tabLst>
                <a:tab pos="361950" algn="l"/>
              </a:tabLst>
            </a:pPr>
            <a:r>
              <a:rPr lang="es-ES_tradnl" sz="1600" dirty="0" smtClean="0"/>
              <a:t>C)	SER EXHORTADOS A CONCERTAR ACUERDOS BILATERALES O MULTI-LATERALES PARA COMPARTIR 	LA CAPACIDAD DE EFECTUAR ENSAYOS EN VUELO.</a:t>
            </a:r>
          </a:p>
          <a:p>
            <a:pPr>
              <a:buNone/>
            </a:pPr>
            <a:endParaRPr lang="es-ES_tradnl" sz="1600" dirty="0" smtClean="0"/>
          </a:p>
          <a:p>
            <a:pPr marL="0" indent="0">
              <a:buNone/>
            </a:pPr>
            <a:r>
              <a:rPr lang="es-ES_tradnl" sz="1800" b="1" dirty="0" smtClean="0"/>
              <a:t>CESE DEL USO DE LA BANDA 1 559  1 610 MHZ</a:t>
            </a:r>
            <a:r>
              <a:rPr lang="es-ES" sz="1800" dirty="0" smtClean="0"/>
              <a:t>  </a:t>
            </a:r>
            <a:r>
              <a:rPr lang="es-ES_tradnl" sz="1800" b="1" dirty="0" smtClean="0"/>
              <a:t>ATRIBUIDAS AL RNSS) POR PARTE DE LOS SERVICIOS FIJOS</a:t>
            </a:r>
            <a:r>
              <a:rPr lang="es-ES" sz="1800" dirty="0" smtClean="0"/>
              <a:t> </a:t>
            </a:r>
            <a:r>
              <a:rPr lang="es-ES_tradnl" sz="1600" dirty="0" smtClean="0"/>
              <a:t>[CAR/SAM/3, </a:t>
            </a:r>
            <a:r>
              <a:rPr lang="es-ES_tradnl" sz="1600" dirty="0" err="1" smtClean="0"/>
              <a:t>Rec</a:t>
            </a:r>
            <a:r>
              <a:rPr lang="es-ES_tradnl" sz="1600" dirty="0" smtClean="0"/>
              <a:t>. 10/6]</a:t>
            </a:r>
            <a:endParaRPr lang="es-ES" sz="1600" dirty="0" smtClean="0"/>
          </a:p>
          <a:p>
            <a:pPr>
              <a:buNone/>
            </a:pPr>
            <a:endParaRPr lang="es-ES" sz="1600" dirty="0" smtClean="0"/>
          </a:p>
          <a:p>
            <a:pPr>
              <a:buNone/>
            </a:pPr>
            <a:endParaRPr lang="es-ES" sz="1600" dirty="0" smtClean="0"/>
          </a:p>
          <a:p>
            <a:pPr>
              <a:buNone/>
            </a:pPr>
            <a:endParaRPr lang="es-PE" sz="1600" b="1" dirty="0" smtClean="0">
              <a:latin typeface="Arial" pitchFamily="34" charset="0"/>
              <a:cs typeface="Arial" pitchFamily="34" charset="0"/>
            </a:endParaRPr>
          </a:p>
        </p:txBody>
      </p:sp>
      <p:sp>
        <p:nvSpPr>
          <p:cNvPr id="6" name="5 CuadroTexto"/>
          <p:cNvSpPr txBox="1"/>
          <p:nvPr/>
        </p:nvSpPr>
        <p:spPr>
          <a:xfrm>
            <a:off x="0" y="1180110"/>
            <a:ext cx="9143999" cy="461665"/>
          </a:xfrm>
          <a:prstGeom prst="rect">
            <a:avLst/>
          </a:prstGeom>
          <a:noFill/>
        </p:spPr>
        <p:txBody>
          <a:bodyPr wrap="square" rtlCol="0">
            <a:spAutoFit/>
          </a:bodyPr>
          <a:lstStyle/>
          <a:p>
            <a:pPr algn="ctr"/>
            <a:r>
              <a:rPr lang="en-CA" sz="2400" b="1" dirty="0" smtClean="0"/>
              <a:t>SISTEMAS DE NAVEGACION</a:t>
            </a:r>
            <a:endParaRPr lang="en-CA" sz="2400" b="1" dirty="0"/>
          </a:p>
        </p:txBody>
      </p:sp>
      <p:sp>
        <p:nvSpPr>
          <p:cNvPr id="7"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11</a:t>
            </a:fld>
            <a:endParaRPr lang="en-US"/>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PLAN DE NAVEGACION AEREA EN LAS REGIONES CAR/SAM</a:t>
            </a:r>
            <a:endParaRPr lang="en-US" sz="2800" dirty="0">
              <a:cs typeface="Times New Roman" pitchFamily="18" charset="0"/>
            </a:endParaRPr>
          </a:p>
        </p:txBody>
      </p:sp>
      <p:sp>
        <p:nvSpPr>
          <p:cNvPr id="4" name="3 Marcador de contenido"/>
          <p:cNvSpPr>
            <a:spLocks noGrp="1"/>
          </p:cNvSpPr>
          <p:nvPr>
            <p:ph idx="1"/>
          </p:nvPr>
        </p:nvSpPr>
        <p:spPr>
          <a:xfrm>
            <a:off x="457200" y="1219200"/>
            <a:ext cx="8153400" cy="4906963"/>
          </a:xfrm>
        </p:spPr>
        <p:txBody>
          <a:bodyPr>
            <a:normAutofit/>
          </a:bodyPr>
          <a:lstStyle/>
          <a:p>
            <a:pPr marL="0" indent="0" algn="ctr">
              <a:buNone/>
            </a:pPr>
            <a:r>
              <a:rPr lang="es-ES_tradnl" sz="2800" b="1" dirty="0" smtClean="0"/>
              <a:t>FASID </a:t>
            </a:r>
          </a:p>
          <a:p>
            <a:pPr marL="0" indent="0">
              <a:buNone/>
            </a:pPr>
            <a:endParaRPr lang="es-ES_tradnl" sz="1800" b="1" dirty="0" smtClean="0"/>
          </a:p>
          <a:p>
            <a:pPr marL="361950" indent="-361950" algn="just">
              <a:buClrTx/>
              <a:tabLst>
                <a:tab pos="361950" algn="l"/>
              </a:tabLst>
            </a:pPr>
            <a:r>
              <a:rPr lang="es-ES_tradnl" sz="1600" dirty="0" smtClean="0">
                <a:latin typeface="Arial" pitchFamily="34" charset="0"/>
                <a:cs typeface="Arial" pitchFamily="34" charset="0"/>
              </a:rPr>
              <a:t>ESTA PARTE CONTIENE INFORMACION SOBRE LAS INSTALACIONES Y LOS SERVICIOS QUE DEBEN PROPORCIONARSE PARA SATISFACER LOS REQUISITOS BASICOS DEL PLAN Y CORRESPONDEN A LOS QUE SE HAN CONVENIDO ENTRE LOS ESTADOS PROVEEDORES Y USUARIOS INTERESADOS. DICHO ACUERDO INDICA UN COMPROMISO DE LOS ESTADOS INTERESADOS EN APLICAR LOS REQUISITOS EN CUESTION. ESTE ELEMENTO DEL FASID, JUNTO CON EL ANP CAR/SAM, ES OBJETO DE REVISIÓN CONSTANTE POR EL GREPECAS DE CONFORMIDAD CON SU PROGRAMA DE GESTION, EN CONSULTA CON LOS ESTADOS USUARIOS Y PROVEEDORES Y CON LA ASISTENCIA DE LAS OFICINAS NORTEAMERICA, CENTROAMERICA Y CARIBE (NACC) Y SUDAMERICA (SAM) DE LA OACI.</a:t>
            </a:r>
            <a:endParaRPr lang="en-US" sz="1600" b="1" dirty="0" smtClean="0">
              <a:latin typeface="Arial" pitchFamily="34" charset="0"/>
              <a:cs typeface="Arial" pitchFamily="34" charset="0"/>
            </a:endParaRPr>
          </a:p>
          <a:p>
            <a:pPr marL="361950" indent="-361950" algn="just">
              <a:buClrTx/>
              <a:tabLst>
                <a:tab pos="361950" algn="l"/>
              </a:tabLst>
            </a:pPr>
            <a:endParaRPr lang="en-US" sz="1600" b="1" dirty="0" smtClean="0">
              <a:latin typeface="Arial" pitchFamily="34" charset="0"/>
              <a:cs typeface="Arial" pitchFamily="34" charset="0"/>
            </a:endParaRPr>
          </a:p>
          <a:p>
            <a:pPr marL="361950" indent="-361950" algn="just">
              <a:buClrTx/>
              <a:tabLst>
                <a:tab pos="361950" algn="l"/>
              </a:tabLst>
            </a:pPr>
            <a:r>
              <a:rPr lang="en-US" sz="1600" dirty="0" smtClean="0">
                <a:latin typeface="Arial" pitchFamily="34" charset="0"/>
                <a:cs typeface="Arial" pitchFamily="34" charset="0"/>
              </a:rPr>
              <a:t>LA TABLA CNS 3 CONTIENE </a:t>
            </a:r>
            <a:r>
              <a:rPr lang="es-ES_tradnl" sz="1600" dirty="0" smtClean="0">
                <a:latin typeface="Arial" pitchFamily="34" charset="0"/>
                <a:cs typeface="Arial" pitchFamily="34" charset="0"/>
              </a:rPr>
              <a:t>LAS INSTALACIONES Y LOS SERVICIOS  PARA LOS SISTEMAS DE RADIO AYUDAS. ESTA TABLA FUE ENMENDADA A MEDIADOS DEL 2009. INFORMACIÓN ACTUALIZADA DE LA MISMA SE ENCUENTRA EN LA PAGINA WEB </a:t>
            </a:r>
            <a:r>
              <a:rPr lang="es-ES_tradnl" sz="1600" dirty="0" smtClean="0">
                <a:latin typeface="Arial" pitchFamily="34" charset="0"/>
                <a:cs typeface="Arial" pitchFamily="34" charset="0"/>
                <a:hlinkClick r:id="rId2"/>
              </a:rPr>
              <a:t>WWW.LIMA.ICAO.INT</a:t>
            </a:r>
            <a:r>
              <a:rPr lang="es-ES_tradnl" sz="1600" dirty="0" smtClean="0">
                <a:latin typeface="Arial" pitchFamily="34" charset="0"/>
                <a:cs typeface="Arial" pitchFamily="34" charset="0"/>
              </a:rPr>
              <a:t>  (DOCUMENTACIÓN).</a:t>
            </a:r>
          </a:p>
          <a:p>
            <a:pPr algn="just">
              <a:buNone/>
            </a:pPr>
            <a:endParaRPr lang="en-US" sz="1600" dirty="0" smtClean="0">
              <a:latin typeface="Times New Roman" pitchFamily="18" charset="0"/>
              <a:cs typeface="Times New Roman" pitchFamily="18" charset="0"/>
            </a:endParaRPr>
          </a:p>
        </p:txBody>
      </p:sp>
      <p:sp>
        <p:nvSpPr>
          <p:cNvPr id="6"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5 Marcador de número de diapositiva"/>
          <p:cNvSpPr>
            <a:spLocks noGrp="1"/>
          </p:cNvSpPr>
          <p:nvPr>
            <p:ph type="sldNum" sz="quarter" idx="12"/>
          </p:nvPr>
        </p:nvSpPr>
        <p:spPr/>
        <p:txBody>
          <a:bodyPr/>
          <a:lstStyle/>
          <a:p>
            <a:fld id="{D5270336-8520-4D8F-B330-5146F4AB6CF3}" type="slidenum">
              <a:rPr lang="en-US"/>
              <a:pPr/>
              <a:t>12</a:t>
            </a:fld>
            <a:endParaRPr lang="en-US"/>
          </a:p>
        </p:txBody>
      </p:sp>
      <p:sp>
        <p:nvSpPr>
          <p:cNvPr id="1334277" name="Rectangle 5"/>
          <p:cNvSpPr>
            <a:spLocks noGrp="1" noChangeArrowheads="1"/>
          </p:cNvSpPr>
          <p:nvPr>
            <p:ph type="title"/>
          </p:nvPr>
        </p:nvSpPr>
        <p:spPr>
          <a:xfrm>
            <a:off x="0" y="0"/>
            <a:ext cx="9144000" cy="1143000"/>
          </a:xfrm>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PLAN DE NAVEGACION AEREA EN LAS REGIONES CAR/SAM</a:t>
            </a:r>
            <a:r>
              <a:rPr lang="es-PE" sz="2400" dirty="0">
                <a:solidFill>
                  <a:srgbClr val="FF3300"/>
                </a:solidFill>
                <a:latin typeface="Times New Roman" pitchFamily="18" charset="0"/>
                <a:cs typeface="Times New Roman" pitchFamily="18" charset="0"/>
              </a:rPr>
              <a:t/>
            </a:r>
            <a:br>
              <a:rPr lang="es-PE" sz="2400" dirty="0">
                <a:solidFill>
                  <a:srgbClr val="FF3300"/>
                </a:solidFill>
                <a:latin typeface="Times New Roman" pitchFamily="18" charset="0"/>
                <a:cs typeface="Times New Roman" pitchFamily="18" charset="0"/>
              </a:rPr>
            </a:br>
            <a:endParaRPr lang="en-US" sz="1600" dirty="0"/>
          </a:p>
        </p:txBody>
      </p:sp>
      <p:sp>
        <p:nvSpPr>
          <p:cNvPr id="6" name="5 CuadroTexto"/>
          <p:cNvSpPr txBox="1"/>
          <p:nvPr/>
        </p:nvSpPr>
        <p:spPr>
          <a:xfrm>
            <a:off x="4267200" y="1371600"/>
            <a:ext cx="184731" cy="369332"/>
          </a:xfrm>
          <a:prstGeom prst="rect">
            <a:avLst/>
          </a:prstGeom>
          <a:noFill/>
        </p:spPr>
        <p:txBody>
          <a:bodyPr wrap="none" rtlCol="0">
            <a:spAutoFit/>
          </a:bodyPr>
          <a:lstStyle/>
          <a:p>
            <a:endParaRPr lang="en-US"/>
          </a:p>
        </p:txBody>
      </p:sp>
      <p:sp>
        <p:nvSpPr>
          <p:cNvPr id="8" name="7 CuadroTexto"/>
          <p:cNvSpPr txBox="1"/>
          <p:nvPr/>
        </p:nvSpPr>
        <p:spPr>
          <a:xfrm>
            <a:off x="0" y="1219200"/>
            <a:ext cx="9144000" cy="461665"/>
          </a:xfrm>
          <a:prstGeom prst="rect">
            <a:avLst/>
          </a:prstGeom>
          <a:noFill/>
        </p:spPr>
        <p:txBody>
          <a:bodyPr wrap="square" rtlCol="0">
            <a:spAutoFit/>
          </a:bodyPr>
          <a:lstStyle/>
          <a:p>
            <a:pPr algn="ctr"/>
            <a:r>
              <a:rPr lang="es-PE" sz="2400" b="1" dirty="0" smtClean="0">
                <a:latin typeface="Arial" pitchFamily="34" charset="0"/>
                <a:cs typeface="Arial" pitchFamily="34" charset="0"/>
              </a:rPr>
              <a:t>SISTEMAS DE RADIOAYUDAS</a:t>
            </a:r>
            <a:r>
              <a:rPr lang="en-US" sz="2400" b="1" dirty="0" smtClean="0">
                <a:latin typeface="Arial" pitchFamily="34" charset="0"/>
                <a:cs typeface="Arial" pitchFamily="34" charset="0"/>
              </a:rPr>
              <a:t> - TABLA CNS 3 FASID</a:t>
            </a:r>
            <a:endParaRPr lang="en-US" sz="2400" b="1" dirty="0">
              <a:latin typeface="Arial" pitchFamily="34" charset="0"/>
              <a:cs typeface="Arial" pitchFamily="34" charset="0"/>
            </a:endParaRPr>
          </a:p>
        </p:txBody>
      </p:sp>
      <p:graphicFrame>
        <p:nvGraphicFramePr>
          <p:cNvPr id="11" name="10 Marcador de contenido"/>
          <p:cNvGraphicFramePr>
            <a:graphicFrameLocks noGrp="1" noChangeAspect="1"/>
          </p:cNvGraphicFramePr>
          <p:nvPr>
            <p:ph idx="1"/>
          </p:nvPr>
        </p:nvGraphicFramePr>
        <p:xfrm>
          <a:off x="457200" y="1676400"/>
          <a:ext cx="7953375" cy="9994900"/>
        </p:xfrm>
        <a:graphic>
          <a:graphicData uri="http://schemas.openxmlformats.org/presentationml/2006/ole">
            <mc:AlternateContent xmlns:mc="http://schemas.openxmlformats.org/markup-compatibility/2006">
              <mc:Choice xmlns:v="urn:schemas-microsoft-com:vml" Requires="v">
                <p:oleObj spid="_x0000_s39993" name="Document" r:id="rId4" imgW="7075461" imgH="8863899" progId="Word.Document.12">
                  <p:embed/>
                </p:oleObj>
              </mc:Choice>
              <mc:Fallback>
                <p:oleObj name="Document" r:id="rId4" imgW="7075461" imgH="8863899" progId="Word.Document.12">
                  <p:embed/>
                  <p:pic>
                    <p:nvPicPr>
                      <p:cNvPr id="0" name="Picture 56"/>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1676400"/>
                        <a:ext cx="7953375" cy="9994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13</a:t>
            </a:fld>
            <a:endParaRPr lang="en-US"/>
          </a:p>
        </p:txBody>
      </p:sp>
      <p:sp>
        <p:nvSpPr>
          <p:cNvPr id="3" name="2 Título"/>
          <p:cNvSpPr>
            <a:spLocks noGrp="1"/>
          </p:cNvSpPr>
          <p:nvPr>
            <p:ph type="title"/>
          </p:nvPr>
        </p:nvSpPr>
        <p:spPr>
          <a:xfrm>
            <a:off x="0" y="0"/>
            <a:ext cx="9144000" cy="1143000"/>
          </a:xfrm>
        </p:spPr>
        <p:txBody>
          <a:bodyPr anchor="ctr"/>
          <a:lstStyle/>
          <a:p>
            <a:pPr algn="ctr"/>
            <a:r>
              <a:rPr lang="es-PE" sz="2800" b="1" dirty="0" smtClean="0">
                <a:effectLst>
                  <a:outerShdw blurRad="38100" dist="38100" dir="2700000" algn="tl">
                    <a:srgbClr val="000000">
                      <a:alpha val="43137"/>
                    </a:srgbClr>
                  </a:outerShdw>
                </a:effectLst>
              </a:rPr>
              <a:t>ENMIENDAS   SARPS SOBRE NAVEGACION </a:t>
            </a:r>
            <a:endParaRPr lang="es-ES"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304800" y="1371600"/>
            <a:ext cx="8458200" cy="5181599"/>
          </a:xfrm>
        </p:spPr>
        <p:txBody>
          <a:bodyPr>
            <a:normAutofit fontScale="47500" lnSpcReduction="20000"/>
          </a:bodyPr>
          <a:lstStyle/>
          <a:p>
            <a:pPr algn="ctr">
              <a:buNone/>
            </a:pPr>
            <a:r>
              <a:rPr lang="en-GB" sz="5100" b="1" dirty="0" smtClean="0"/>
              <a:t>ENMIENDA 84 AL ANEXO 10, VOLUMEN I (NOVIEMBRE  2009)</a:t>
            </a:r>
          </a:p>
          <a:p>
            <a:pPr>
              <a:buNone/>
            </a:pPr>
            <a:endParaRPr lang="en-GB" b="1" dirty="0" smtClean="0"/>
          </a:p>
          <a:p>
            <a:pPr>
              <a:lnSpc>
                <a:spcPct val="120000"/>
              </a:lnSpc>
              <a:spcBef>
                <a:spcPts val="0"/>
              </a:spcBef>
              <a:spcAft>
                <a:spcPts val="600"/>
              </a:spcAft>
              <a:buClrTx/>
              <a:tabLst>
                <a:tab pos="361950" algn="l"/>
              </a:tabLst>
            </a:pPr>
            <a:r>
              <a:rPr lang="en-GB" sz="4000" dirty="0" smtClean="0"/>
              <a:t>ACTUALIZA Y REORGANIZA  MATERIAL  DE PROVISION GENERAL  DE  RADIO AYUDAS</a:t>
            </a:r>
          </a:p>
          <a:p>
            <a:pPr>
              <a:lnSpc>
                <a:spcPct val="120000"/>
              </a:lnSpc>
              <a:spcBef>
                <a:spcPts val="0"/>
              </a:spcBef>
              <a:spcAft>
                <a:spcPts val="600"/>
              </a:spcAft>
              <a:buClrTx/>
              <a:tabLst>
                <a:tab pos="361950" algn="l"/>
              </a:tabLst>
            </a:pPr>
            <a:r>
              <a:rPr lang="en-GB" sz="4000" dirty="0" smtClean="0"/>
              <a:t>ENMIENDA  PROVISION OBSOLETA  O AMBIGUA  PARA  LOS ILS</a:t>
            </a:r>
          </a:p>
          <a:p>
            <a:pPr>
              <a:lnSpc>
                <a:spcPct val="120000"/>
              </a:lnSpc>
              <a:spcBef>
                <a:spcPts val="0"/>
              </a:spcBef>
              <a:spcAft>
                <a:spcPts val="600"/>
              </a:spcAft>
              <a:buClrTx/>
              <a:tabLst>
                <a:tab pos="361950" algn="l"/>
              </a:tabLst>
            </a:pPr>
            <a:r>
              <a:rPr lang="en-GB" sz="4000" dirty="0" smtClean="0"/>
              <a:t>ENMIENDA  PROVISION OBSOLETA  O AMBIGUA  PARA  LOS  VORs</a:t>
            </a:r>
          </a:p>
          <a:p>
            <a:pPr>
              <a:lnSpc>
                <a:spcPct val="120000"/>
              </a:lnSpc>
              <a:spcBef>
                <a:spcPts val="0"/>
              </a:spcBef>
              <a:spcAft>
                <a:spcPts val="600"/>
              </a:spcAft>
              <a:buClrTx/>
              <a:tabLst>
                <a:tab pos="361950" algn="l"/>
              </a:tabLst>
            </a:pPr>
            <a:r>
              <a:rPr lang="en-GB" sz="4000" dirty="0" smtClean="0"/>
              <a:t>BORRA  MATERIAL  SOBRE  ENSAYOS  PARA  NDB ,  EL CUAL  DUPLICA MATERIAL EXISTENTE CONTENIDO  EN EL DOCUMENTO  8071,</a:t>
            </a:r>
            <a:r>
              <a:rPr lang="en-GB" sz="4000" i="1" dirty="0" smtClean="0"/>
              <a:t>MANUAL  DE ENSAYO DE RADIO AYUDAS A LA NAVEGACION</a:t>
            </a:r>
            <a:endParaRPr lang="en-GB" sz="4000" dirty="0" smtClean="0"/>
          </a:p>
          <a:p>
            <a:pPr>
              <a:lnSpc>
                <a:spcPct val="120000"/>
              </a:lnSpc>
              <a:spcBef>
                <a:spcPts val="0"/>
              </a:spcBef>
              <a:spcAft>
                <a:spcPts val="600"/>
              </a:spcAft>
              <a:buClrTx/>
              <a:tabLst>
                <a:tab pos="361950" algn="l"/>
              </a:tabLst>
            </a:pPr>
            <a:r>
              <a:rPr lang="en-GB" sz="4000" dirty="0" smtClean="0"/>
              <a:t>REFLEJA LOS RESULTADOS  DE LA REVISION DE LOS ASPECTOS  DME IDENTIFICADOS  EN LAS  RECOMENDACIONES  6/14  Y 6/15 DE LA ONCEAVA CONFERENCIA DE NAVEGACION AEREA</a:t>
            </a:r>
          </a:p>
          <a:p>
            <a:pPr>
              <a:lnSpc>
                <a:spcPct val="120000"/>
              </a:lnSpc>
              <a:spcBef>
                <a:spcPts val="0"/>
              </a:spcBef>
              <a:spcAft>
                <a:spcPts val="600"/>
              </a:spcAft>
              <a:buClrTx/>
              <a:tabLst>
                <a:tab pos="361950" algn="l"/>
              </a:tabLst>
            </a:pPr>
            <a:r>
              <a:rPr lang="en-GB" sz="4000" dirty="0" smtClean="0"/>
              <a:t>ACTUALIZA   LOS  ESTANDARD   DE PRECISION   A LA LUZ   DE LA PERFORMANCE ACTUAL   DE LOS  DME    Y  CLARIFICA Y  SIMPLIFICA   EL MATERIAL EXISTENTE</a:t>
            </a:r>
          </a:p>
          <a:p>
            <a:pPr>
              <a:lnSpc>
                <a:spcPct val="120000"/>
              </a:lnSpc>
              <a:spcBef>
                <a:spcPts val="0"/>
              </a:spcBef>
              <a:spcAft>
                <a:spcPts val="600"/>
              </a:spcAft>
              <a:buClrTx/>
              <a:tabLst>
                <a:tab pos="361950" algn="l"/>
              </a:tabLst>
            </a:pPr>
            <a:r>
              <a:rPr lang="en-GB" sz="4000" dirty="0" smtClean="0"/>
              <a:t>	DIRECCIONA   POTENCIALES ASPECTOS DE SEGURIDAD  IDENTIFICADOS EN EL CURSO   DE  LA CERTIFICACION  DE LOS  MLS CAT III</a:t>
            </a:r>
            <a:endParaRPr lang="es-ES" sz="4000" dirty="0"/>
          </a:p>
        </p:txBody>
      </p:sp>
      <p:sp>
        <p:nvSpPr>
          <p:cNvPr id="6"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14</a:t>
            </a:fld>
            <a:endParaRPr lang="en-US"/>
          </a:p>
        </p:txBody>
      </p:sp>
      <p:sp>
        <p:nvSpPr>
          <p:cNvPr id="3" name="2 Título"/>
          <p:cNvSpPr>
            <a:spLocks noGrp="1"/>
          </p:cNvSpPr>
          <p:nvPr>
            <p:ph type="title"/>
          </p:nvPr>
        </p:nvSpPr>
        <p:spPr>
          <a:xfrm>
            <a:off x="0" y="0"/>
            <a:ext cx="9144000" cy="1219200"/>
          </a:xfrm>
        </p:spPr>
        <p:txBody>
          <a:bodyPr anchor="ctr"/>
          <a:lstStyle/>
          <a:p>
            <a:pPr algn="ctr"/>
            <a:r>
              <a:rPr lang="es-PE" sz="2800" b="1" dirty="0" smtClean="0">
                <a:effectLst>
                  <a:outerShdw blurRad="38100" dist="38100" dir="2700000" algn="tl">
                    <a:srgbClr val="000000">
                      <a:alpha val="43137"/>
                    </a:srgbClr>
                  </a:outerShdw>
                </a:effectLst>
              </a:rPr>
              <a:t>ENMIENDAS  SARPS SOBRE NAVEGACION </a:t>
            </a:r>
            <a:endParaRPr lang="es-ES" sz="2800"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371600"/>
            <a:ext cx="8229600" cy="5105400"/>
          </a:xfrm>
        </p:spPr>
        <p:txBody>
          <a:bodyPr>
            <a:normAutofit fontScale="55000" lnSpcReduction="20000"/>
          </a:bodyPr>
          <a:lstStyle/>
          <a:p>
            <a:pPr>
              <a:buNone/>
            </a:pPr>
            <a:r>
              <a:rPr lang="en-GB" sz="4400" b="1" dirty="0" smtClean="0"/>
              <a:t>ENMIENDA  85 AL ANEXO 10, VOLUMEN I  (NOVIEMBRE  2010)</a:t>
            </a:r>
          </a:p>
          <a:p>
            <a:pPr algn="just">
              <a:buNone/>
            </a:pPr>
            <a:endParaRPr lang="en-GB" dirty="0" smtClean="0"/>
          </a:p>
          <a:p>
            <a:pPr algn="just">
              <a:buClrTx/>
            </a:pPr>
            <a:r>
              <a:rPr lang="en-GB" sz="3600" dirty="0" smtClean="0"/>
              <a:t>MEJORAS DE LA CALIDAD DE LA SEÑAL DEL LOCALIZADOR DEL  ILS   EN  AERODROMOS   DONDE  LAS REFLEXIONES  DE  EDIFICACIONES Y TERRENOS CAUSA  INTERFERENCIA DE LA SEÑAL  REFLEJADA  EN  LA SEÑAL  DESEADA</a:t>
            </a:r>
          </a:p>
          <a:p>
            <a:pPr algn="just">
              <a:buClrTx/>
            </a:pPr>
            <a:r>
              <a:rPr lang="en-GB" sz="3600" dirty="0" smtClean="0"/>
              <a:t>EXTENSION   A  LA OPERACION   DE APROXIMACION  GNSS  CATEGORIA  I  (“LPV 200”)</a:t>
            </a:r>
          </a:p>
          <a:p>
            <a:pPr>
              <a:buClrTx/>
            </a:pPr>
            <a:r>
              <a:rPr lang="en-GB" sz="3600" dirty="0" smtClean="0"/>
              <a:t>EVOLUCION   DEL GLONASS </a:t>
            </a:r>
          </a:p>
          <a:p>
            <a:pPr>
              <a:buClrTx/>
            </a:pPr>
            <a:endParaRPr lang="en-GB" dirty="0" smtClean="0"/>
          </a:p>
          <a:p>
            <a:pPr>
              <a:buNone/>
            </a:pPr>
            <a:r>
              <a:rPr lang="en-GB" sz="4400" b="1" dirty="0" smtClean="0"/>
              <a:t>ENMIENDA 86 AL ANEXO 10, VOLUMEN I (NOVIEMBRE 2011)</a:t>
            </a:r>
          </a:p>
          <a:p>
            <a:pPr>
              <a:buNone/>
            </a:pPr>
            <a:endParaRPr lang="en-GB" dirty="0" smtClean="0"/>
          </a:p>
          <a:p>
            <a:pPr algn="just">
              <a:buClrTx/>
              <a:tabLst>
                <a:tab pos="361950" algn="l"/>
              </a:tabLst>
            </a:pPr>
            <a:r>
              <a:rPr lang="en-GB" sz="3600" dirty="0" smtClean="0"/>
              <a:t>CAMBIOS GBAS  REFLEJANDO  LA EXPERIENCIA INICIAL  GANADA  DE LA IMPLANTACION</a:t>
            </a:r>
          </a:p>
          <a:p>
            <a:pPr algn="just">
              <a:buClrTx/>
              <a:tabLst>
                <a:tab pos="361950" algn="l"/>
              </a:tabLst>
            </a:pPr>
            <a:r>
              <a:rPr lang="en-GB" sz="3600" dirty="0" smtClean="0"/>
              <a:t>TECNICA EN MARCHA  DEL GBAS CAT I TOMANDO EN CUENTA  COMPATIBILIDAD POSTERIOR CON RESPECTO A LOS SISTEMAS  EXISTENTES </a:t>
            </a:r>
            <a:endParaRPr lang="es-ES" sz="3600" dirty="0"/>
          </a:p>
        </p:txBody>
      </p:sp>
      <p:sp>
        <p:nvSpPr>
          <p:cNvPr id="7"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15</a:t>
            </a:fld>
            <a:endParaRPr lang="en-US"/>
          </a:p>
        </p:txBody>
      </p:sp>
      <p:sp>
        <p:nvSpPr>
          <p:cNvPr id="3" name="2 Título"/>
          <p:cNvSpPr>
            <a:spLocks noGrp="1"/>
          </p:cNvSpPr>
          <p:nvPr>
            <p:ph type="title"/>
          </p:nvPr>
        </p:nvSpPr>
        <p:spPr>
          <a:xfrm>
            <a:off x="0" y="0"/>
            <a:ext cx="9144000" cy="1143000"/>
          </a:xfrm>
        </p:spPr>
        <p:txBody>
          <a:bodyPr anchor="ctr"/>
          <a:lstStyle/>
          <a:p>
            <a:pPr algn="ctr"/>
            <a:r>
              <a:rPr lang="es-PE" sz="2800" b="1" dirty="0" smtClean="0">
                <a:effectLst>
                  <a:outerShdw blurRad="38100" dist="38100" dir="2700000" algn="tl">
                    <a:srgbClr val="000000">
                      <a:alpha val="43137"/>
                    </a:srgbClr>
                  </a:outerShdw>
                </a:effectLst>
              </a:rPr>
              <a:t>ENMIENDAS SARPS SOBRE NAVEGACION </a:t>
            </a:r>
            <a:endParaRPr lang="es-ES" sz="2800"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219200"/>
            <a:ext cx="8458200" cy="5257800"/>
          </a:xfrm>
        </p:spPr>
        <p:txBody>
          <a:bodyPr>
            <a:normAutofit fontScale="47500" lnSpcReduction="20000"/>
          </a:bodyPr>
          <a:lstStyle/>
          <a:p>
            <a:pPr>
              <a:buNone/>
            </a:pPr>
            <a:endParaRPr lang="en-GB" b="1" dirty="0" smtClean="0"/>
          </a:p>
          <a:p>
            <a:pPr>
              <a:buNone/>
            </a:pPr>
            <a:r>
              <a:rPr lang="en-GB" sz="5100" b="1" dirty="0" smtClean="0"/>
              <a:t>ENMIENDA 87  (APLICABLE NOVIEMBRE 2012) </a:t>
            </a:r>
            <a:endParaRPr lang="en-GB" sz="5100" dirty="0" smtClean="0"/>
          </a:p>
          <a:p>
            <a:pPr>
              <a:buNone/>
            </a:pPr>
            <a:endParaRPr lang="en-GB" dirty="0" smtClean="0"/>
          </a:p>
          <a:p>
            <a:pPr>
              <a:buClrTx/>
            </a:pPr>
            <a:r>
              <a:rPr lang="en-GB" sz="4000" dirty="0" smtClean="0"/>
              <a:t>CAMBIOS  EN LOS REQUERIMIENTOS DE POTENCIA  DE RECEPCION  DE SEÑAL</a:t>
            </a:r>
          </a:p>
          <a:p>
            <a:pPr>
              <a:buClrTx/>
            </a:pPr>
            <a:r>
              <a:rPr lang="en-GB" sz="4000" dirty="0" smtClean="0"/>
              <a:t>INTRODUCCION DE DOS NUEVOS  PROVEEDORES  SBAS </a:t>
            </a:r>
          </a:p>
          <a:p>
            <a:pPr>
              <a:buClrTx/>
            </a:pPr>
            <a:r>
              <a:rPr lang="en-GB" sz="4000" dirty="0" smtClean="0"/>
              <a:t>CAMBIOS EN LA CODIFICACION  EN EL NUMERO  DE CAMPO DE PISTA  EN EL SEGMENTO DE APROXIMACION FINAL  (FAS)  DEL BLOQUE   DE DATOS</a:t>
            </a:r>
          </a:p>
          <a:p>
            <a:pPr>
              <a:buClrTx/>
            </a:pPr>
            <a:r>
              <a:rPr lang="en-GB" sz="4000" dirty="0" smtClean="0"/>
              <a:t>CAMBIOS   EN LOS REQUERIMIENTOS DE POTENCIA   DEL GNSS</a:t>
            </a:r>
          </a:p>
          <a:p>
            <a:pPr>
              <a:buNone/>
            </a:pPr>
            <a:endParaRPr lang="en-GB" dirty="0" smtClean="0"/>
          </a:p>
          <a:p>
            <a:pPr>
              <a:buNone/>
            </a:pPr>
            <a:r>
              <a:rPr lang="en-GB" sz="5100" dirty="0" smtClean="0"/>
              <a:t> </a:t>
            </a:r>
            <a:r>
              <a:rPr lang="en-GB" sz="5100" b="1" dirty="0" smtClean="0"/>
              <a:t>TRABAJOS EN PROGRESOS  DEL NSP </a:t>
            </a:r>
          </a:p>
          <a:p>
            <a:pPr>
              <a:buNone/>
            </a:pPr>
            <a:endParaRPr lang="en-GB" dirty="0" smtClean="0"/>
          </a:p>
          <a:p>
            <a:pPr>
              <a:buClrTx/>
            </a:pPr>
            <a:r>
              <a:rPr lang="en-GB" sz="4000" dirty="0" smtClean="0"/>
              <a:t>DESARROLLO  DE SARPS DE NUEVAS CONSTELACIONES /SEÑALES</a:t>
            </a:r>
          </a:p>
          <a:p>
            <a:pPr>
              <a:buClrTx/>
            </a:pPr>
            <a:r>
              <a:rPr lang="en-GB" sz="4000" dirty="0" smtClean="0"/>
              <a:t>DESARROLLO DE DOCUMENTOS   PARA LA AN 12  (ROADMAP DE  NAVEGACION)</a:t>
            </a:r>
          </a:p>
          <a:p>
            <a:pPr>
              <a:buClrTx/>
            </a:pPr>
            <a:r>
              <a:rPr lang="en-GB" sz="4000" dirty="0" smtClean="0"/>
              <a:t>OPERACION MULTICONSTELACION</a:t>
            </a:r>
          </a:p>
          <a:p>
            <a:pPr>
              <a:buClrTx/>
            </a:pPr>
            <a:r>
              <a:rPr lang="en-GB" sz="4000" dirty="0" smtClean="0"/>
              <a:t>NUEVA EDICION  DEL 9849 </a:t>
            </a:r>
          </a:p>
          <a:p>
            <a:pPr>
              <a:buClrTx/>
            </a:pPr>
            <a:r>
              <a:rPr lang="en-GB" sz="4000" dirty="0" smtClean="0"/>
              <a:t>MANTENIMIENTO  DE LOS SARPS EXISTENTES  DE LAS RADIO AYUDAS CONVENCIONALES </a:t>
            </a:r>
          </a:p>
          <a:p>
            <a:pPr>
              <a:buClrTx/>
            </a:pPr>
            <a:r>
              <a:rPr lang="en-GB" sz="4000" dirty="0" smtClean="0"/>
              <a:t>MANTENIMIENTO DEL DOCUMENTO 8071</a:t>
            </a:r>
            <a:endParaRPr lang="es-ES" sz="4000" dirty="0"/>
          </a:p>
        </p:txBody>
      </p:sp>
      <p:sp>
        <p:nvSpPr>
          <p:cNvPr id="6"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16</a:t>
            </a:fld>
            <a:endParaRPr lang="en-US" dirty="0"/>
          </a:p>
        </p:txBody>
      </p:sp>
      <p:sp>
        <p:nvSpPr>
          <p:cNvPr id="3" name="2 Título"/>
          <p:cNvSpPr>
            <a:spLocks noGrp="1"/>
          </p:cNvSpPr>
          <p:nvPr>
            <p:ph type="title"/>
          </p:nvPr>
        </p:nvSpPr>
        <p:spPr>
          <a:xfrm>
            <a:off x="0" y="0"/>
            <a:ext cx="9144000" cy="1143000"/>
          </a:xfrm>
        </p:spPr>
        <p:txBody>
          <a:bodyPr anchor="ctr"/>
          <a:lstStyle/>
          <a:p>
            <a:pPr algn="ctr"/>
            <a:r>
              <a:rPr lang="es-PE" sz="2800" b="1" dirty="0" smtClean="0">
                <a:effectLst>
                  <a:outerShdw blurRad="38100" dist="38100" dir="2700000" algn="tl">
                    <a:srgbClr val="000000">
                      <a:alpha val="43137"/>
                    </a:srgbClr>
                  </a:outerShdw>
                </a:effectLst>
              </a:rPr>
              <a:t>BANDA DE FRECUENCIA PARA EL SERVICIO DE RADIO NAVEGACION </a:t>
            </a:r>
            <a:endParaRPr lang="es-ES" sz="2800" b="1" dirty="0">
              <a:effectLst>
                <a:outerShdw blurRad="38100" dist="38100" dir="2700000" algn="tl">
                  <a:srgbClr val="000000">
                    <a:alpha val="43137"/>
                  </a:srgbClr>
                </a:outerShdw>
              </a:effectLst>
            </a:endParaRPr>
          </a:p>
        </p:txBody>
      </p:sp>
      <p:graphicFrame>
        <p:nvGraphicFramePr>
          <p:cNvPr id="6" name="5 Marcador de contenido"/>
          <p:cNvGraphicFramePr>
            <a:graphicFrameLocks noGrp="1"/>
          </p:cNvGraphicFramePr>
          <p:nvPr>
            <p:ph idx="1"/>
          </p:nvPr>
        </p:nvGraphicFramePr>
        <p:xfrm>
          <a:off x="304800" y="1295401"/>
          <a:ext cx="8610601" cy="5105399"/>
        </p:xfrm>
        <a:graphic>
          <a:graphicData uri="http://schemas.openxmlformats.org/drawingml/2006/table">
            <a:tbl>
              <a:tblPr firstRow="1" bandRow="1">
                <a:tableStyleId>{00A15C55-8517-42AA-B614-E9B94910E393}</a:tableStyleId>
              </a:tblPr>
              <a:tblGrid>
                <a:gridCol w="1355373"/>
                <a:gridCol w="1355373"/>
                <a:gridCol w="1754011"/>
                <a:gridCol w="4145844"/>
              </a:tblGrid>
              <a:tr h="820038">
                <a:tc>
                  <a:txBody>
                    <a:bodyPr/>
                    <a:lstStyle/>
                    <a:p>
                      <a:r>
                        <a:rPr lang="es-PE" dirty="0" smtClean="0"/>
                        <a:t>       </a:t>
                      </a:r>
                    </a:p>
                    <a:p>
                      <a:r>
                        <a:rPr lang="es-PE" dirty="0" smtClean="0"/>
                        <a:t>    BANDA</a:t>
                      </a:r>
                      <a:endParaRPr lang="es-ES" dirty="0"/>
                    </a:p>
                  </a:txBody>
                  <a:tcPr/>
                </a:tc>
                <a:tc>
                  <a:txBody>
                    <a:bodyPr/>
                    <a:lstStyle/>
                    <a:p>
                      <a:r>
                        <a:rPr lang="es-PE" dirty="0" smtClean="0"/>
                        <a:t>          SERVICIO</a:t>
                      </a:r>
                      <a:endParaRPr lang="es-ES" dirty="0"/>
                    </a:p>
                  </a:txBody>
                  <a:tcPr/>
                </a:tc>
                <a:tc>
                  <a:txBody>
                    <a:bodyPr/>
                    <a:lstStyle/>
                    <a:p>
                      <a:pPr algn="ctr"/>
                      <a:r>
                        <a:rPr lang="es-PE" dirty="0" smtClean="0"/>
                        <a:t>UTILIZACION</a:t>
                      </a:r>
                      <a:r>
                        <a:rPr lang="es-PE" baseline="0" dirty="0" smtClean="0"/>
                        <a:t> AERONAUTICA </a:t>
                      </a:r>
                      <a:endParaRPr lang="es-ES" dirty="0"/>
                    </a:p>
                  </a:txBody>
                  <a:tcPr/>
                </a:tc>
                <a:tc>
                  <a:txBody>
                    <a:bodyPr/>
                    <a:lstStyle/>
                    <a:p>
                      <a:pPr algn="ctr"/>
                      <a:endParaRPr lang="es-PE" dirty="0" smtClean="0"/>
                    </a:p>
                    <a:p>
                      <a:pPr algn="ctr"/>
                      <a:r>
                        <a:rPr lang="es-PE" dirty="0" smtClean="0"/>
                        <a:t>POLITICA  DE LA OACI</a:t>
                      </a:r>
                      <a:endParaRPr lang="es-ES" dirty="0"/>
                    </a:p>
                  </a:txBody>
                  <a:tcPr/>
                </a:tc>
              </a:tr>
              <a:tr h="1809375">
                <a:tc>
                  <a:txBody>
                    <a:bodyPr/>
                    <a:lstStyle/>
                    <a:p>
                      <a:r>
                        <a:rPr lang="es-PE" sz="1200" dirty="0" smtClean="0"/>
                        <a:t>130-</a:t>
                      </a:r>
                      <a:r>
                        <a:rPr lang="es-PE" sz="1200" baseline="0" dirty="0" smtClean="0"/>
                        <a:t> 535KHZ</a:t>
                      </a:r>
                      <a:endParaRPr lang="es-ES" sz="1200" dirty="0"/>
                    </a:p>
                  </a:txBody>
                  <a:tcPr/>
                </a:tc>
                <a:tc>
                  <a:txBody>
                    <a:bodyPr/>
                    <a:lstStyle/>
                    <a:p>
                      <a:r>
                        <a:rPr lang="es-PE" sz="1200" dirty="0" smtClean="0"/>
                        <a:t>SRNA</a:t>
                      </a:r>
                      <a:endParaRPr lang="es-ES" sz="1200" dirty="0"/>
                    </a:p>
                  </a:txBody>
                  <a:tcPr/>
                </a:tc>
                <a:tc>
                  <a:txBody>
                    <a:bodyPr/>
                    <a:lstStyle/>
                    <a:p>
                      <a:r>
                        <a:rPr lang="es-PE" sz="1200" dirty="0" smtClean="0"/>
                        <a:t>NDB/Localizador</a:t>
                      </a:r>
                      <a:endParaRPr lang="es-ES" sz="1200" dirty="0"/>
                    </a:p>
                  </a:txBody>
                  <a:tcPr/>
                </a:tc>
                <a:tc>
                  <a:txBody>
                    <a:bodyPr/>
                    <a:lstStyle/>
                    <a:p>
                      <a:r>
                        <a:rPr lang="es-PE" sz="1200" dirty="0" smtClean="0"/>
                        <a:t>Necesidades</a:t>
                      </a:r>
                      <a:r>
                        <a:rPr lang="es-PE" sz="1200" baseline="0" dirty="0" smtClean="0"/>
                        <a:t> aeronáuticas en esta banda se pueden reducir  a medida se implante el GNSS</a:t>
                      </a:r>
                    </a:p>
                    <a:p>
                      <a:endParaRPr lang="es-PE" sz="1200" baseline="0" dirty="0" smtClean="0"/>
                    </a:p>
                    <a:p>
                      <a:r>
                        <a:rPr lang="es-PE" sz="1200" baseline="0" dirty="0" smtClean="0"/>
                        <a:t>Las atribuciones actuales  deben ser protegidas mientras  no s retiren todos los </a:t>
                      </a:r>
                      <a:r>
                        <a:rPr lang="es-PE" sz="1200" baseline="0" dirty="0" err="1" smtClean="0"/>
                        <a:t>NDBs</a:t>
                      </a:r>
                      <a:endParaRPr lang="es-PE" sz="1200" baseline="0" dirty="0" smtClean="0"/>
                    </a:p>
                    <a:p>
                      <a:endParaRPr lang="es-PE" sz="1200" baseline="0" dirty="0" smtClean="0"/>
                    </a:p>
                    <a:p>
                      <a:r>
                        <a:rPr lang="es-PE" sz="1200" baseline="0" dirty="0" smtClean="0"/>
                        <a:t>Atribución de 15khz  en parte de la banda| 415-526.5Khz al servicio de radioaficionado  a titulo secundario (CMR 2012  1.23 Agenda)</a:t>
                      </a:r>
                    </a:p>
                  </a:txBody>
                  <a:tcPr/>
                </a:tc>
              </a:tr>
              <a:tr h="476151">
                <a:tc>
                  <a:txBody>
                    <a:bodyPr/>
                    <a:lstStyle/>
                    <a:p>
                      <a:r>
                        <a:rPr lang="es-PE" sz="1200" dirty="0" smtClean="0"/>
                        <a:t>74.8-75.2Mhz</a:t>
                      </a:r>
                      <a:endParaRPr lang="es-E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dirty="0" smtClean="0"/>
                        <a:t>SRNA</a:t>
                      </a:r>
                      <a:endParaRPr lang="es-ES" sz="1200" dirty="0" smtClean="0"/>
                    </a:p>
                  </a:txBody>
                  <a:tcPr/>
                </a:tc>
                <a:tc>
                  <a:txBody>
                    <a:bodyPr/>
                    <a:lstStyle/>
                    <a:p>
                      <a:r>
                        <a:rPr lang="es-PE" sz="1200" dirty="0" smtClean="0"/>
                        <a:t>Radiobaliza</a:t>
                      </a:r>
                      <a:endParaRPr lang="es-ES" sz="1200" dirty="0"/>
                    </a:p>
                  </a:txBody>
                  <a:tcPr/>
                </a:tc>
                <a:tc>
                  <a:txBody>
                    <a:bodyPr/>
                    <a:lstStyle/>
                    <a:p>
                      <a:r>
                        <a:rPr lang="es-PE" sz="1200" dirty="0" smtClean="0"/>
                        <a:t>Suprimir atribuciones internacionales</a:t>
                      </a:r>
                    </a:p>
                    <a:p>
                      <a:r>
                        <a:rPr lang="es-PE" sz="1200" dirty="0" smtClean="0"/>
                        <a:t>N</a:t>
                      </a:r>
                      <a:r>
                        <a:rPr lang="es-PE" sz="1200" baseline="0" dirty="0" smtClean="0"/>
                        <a:t>o introducir  modificaciones  a la atribución actual </a:t>
                      </a:r>
                      <a:endParaRPr lang="es-ES" sz="1200" dirty="0"/>
                    </a:p>
                  </a:txBody>
                  <a:tcPr/>
                </a:tc>
              </a:tr>
              <a:tr h="1047533">
                <a:tc>
                  <a:txBody>
                    <a:bodyPr/>
                    <a:lstStyle/>
                    <a:p>
                      <a:r>
                        <a:rPr lang="es-PE" sz="1200" dirty="0" smtClean="0"/>
                        <a:t>108-117.955Mhz</a:t>
                      </a:r>
                      <a:endParaRPr lang="es-ES" sz="1200" dirty="0"/>
                    </a:p>
                  </a:txBody>
                  <a:tcPr/>
                </a:tc>
                <a:tc>
                  <a:txBody>
                    <a:bodyPr/>
                    <a:lstStyle/>
                    <a:p>
                      <a:r>
                        <a:rPr lang="es-PE" sz="1200" dirty="0" smtClean="0"/>
                        <a:t>SRNA</a:t>
                      </a:r>
                      <a:r>
                        <a:rPr lang="es-PE" sz="1200" baseline="0" dirty="0" smtClean="0"/>
                        <a:t>  </a:t>
                      </a:r>
                      <a:r>
                        <a:rPr lang="es-PE" sz="1200" baseline="0" dirty="0" err="1" smtClean="0"/>
                        <a:t>SRNA</a:t>
                      </a:r>
                      <a:r>
                        <a:rPr lang="es-PE" sz="1200" baseline="0" dirty="0" smtClean="0"/>
                        <a:t> (R )</a:t>
                      </a:r>
                      <a:endParaRPr lang="es-ES" sz="1200" dirty="0"/>
                    </a:p>
                  </a:txBody>
                  <a:tcPr/>
                </a:tc>
                <a:tc>
                  <a:txBody>
                    <a:bodyPr/>
                    <a:lstStyle/>
                    <a:p>
                      <a:r>
                        <a:rPr lang="es-PE" sz="1200" dirty="0" smtClean="0"/>
                        <a:t>Localizador</a:t>
                      </a:r>
                      <a:r>
                        <a:rPr lang="es-PE" sz="1200" baseline="0" dirty="0" smtClean="0"/>
                        <a:t>  VOR/ILS</a:t>
                      </a:r>
                    </a:p>
                    <a:p>
                      <a:r>
                        <a:rPr lang="es-PE" sz="1200" baseline="0" dirty="0" smtClean="0"/>
                        <a:t>GBAS  VDL 4</a:t>
                      </a:r>
                      <a:endParaRPr lang="es-ES" sz="1200" dirty="0"/>
                    </a:p>
                  </a:txBody>
                  <a:tcPr/>
                </a:tc>
                <a:tc>
                  <a:txBody>
                    <a:bodyPr/>
                    <a:lstStyle/>
                    <a:p>
                      <a:r>
                        <a:rPr lang="es-PE" sz="1200" dirty="0" smtClean="0"/>
                        <a:t>Suprimir atribuciones internacionales</a:t>
                      </a:r>
                    </a:p>
                    <a:p>
                      <a:r>
                        <a:rPr lang="es-PE" sz="1200" dirty="0" smtClean="0"/>
                        <a:t>N</a:t>
                      </a:r>
                      <a:r>
                        <a:rPr lang="es-PE" sz="1200" baseline="0" dirty="0" smtClean="0"/>
                        <a:t>o introducir  modificaciones  a la atribución actual </a:t>
                      </a:r>
                    </a:p>
                    <a:p>
                      <a:r>
                        <a:rPr lang="es-PE" sz="1200" baseline="0" dirty="0" smtClean="0"/>
                        <a:t>Compatibilidad  de los servicio de radiodifusión   FM  con ILS/VOR  ., GBAS.</a:t>
                      </a:r>
                      <a:endParaRPr lang="es-ES" sz="1200" dirty="0" smtClean="0"/>
                    </a:p>
                    <a:p>
                      <a:endParaRPr lang="es-ES" sz="1200" dirty="0"/>
                    </a:p>
                  </a:txBody>
                  <a:tcPr/>
                </a:tc>
              </a:tr>
              <a:tr h="476151">
                <a:tc>
                  <a:txBody>
                    <a:bodyPr/>
                    <a:lstStyle/>
                    <a:p>
                      <a:r>
                        <a:rPr lang="es-PE" sz="1200" dirty="0" smtClean="0"/>
                        <a:t>960-1215Mhz</a:t>
                      </a:r>
                      <a:endParaRPr lang="es-ES" sz="1200" dirty="0"/>
                    </a:p>
                  </a:txBody>
                  <a:tcPr/>
                </a:tc>
                <a:tc>
                  <a:txBody>
                    <a:bodyPr/>
                    <a:lstStyle/>
                    <a:p>
                      <a:r>
                        <a:rPr lang="es-PE" sz="1200" dirty="0" smtClean="0"/>
                        <a:t>SRNA</a:t>
                      </a:r>
                      <a:r>
                        <a:rPr lang="es-PE" sz="1200" baseline="0" dirty="0" smtClean="0"/>
                        <a:t>   </a:t>
                      </a:r>
                      <a:r>
                        <a:rPr lang="es-PE" sz="1200" dirty="0" smtClean="0"/>
                        <a:t>RNS  SMA</a:t>
                      </a:r>
                      <a:r>
                        <a:rPr lang="es-PE" sz="1200" baseline="0" dirty="0" smtClean="0"/>
                        <a:t> (R  )</a:t>
                      </a:r>
                      <a:endParaRPr lang="es-ES" sz="1200" dirty="0"/>
                    </a:p>
                  </a:txBody>
                  <a:tcPr/>
                </a:tc>
                <a:tc>
                  <a:txBody>
                    <a:bodyPr/>
                    <a:lstStyle/>
                    <a:p>
                      <a:r>
                        <a:rPr lang="es-PE" sz="1200" dirty="0" smtClean="0"/>
                        <a:t>DME</a:t>
                      </a:r>
                      <a:r>
                        <a:rPr lang="es-PE" sz="1200" baseline="0" dirty="0" smtClean="0"/>
                        <a:t>  GNSS  UAT</a:t>
                      </a:r>
                      <a:endParaRPr lang="es-E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dirty="0" smtClean="0"/>
                        <a:t>N</a:t>
                      </a:r>
                      <a:r>
                        <a:rPr lang="es-PE" sz="1200" baseline="0" dirty="0" smtClean="0"/>
                        <a:t>o introducir  modificaciones  a la atribución actual </a:t>
                      </a:r>
                    </a:p>
                    <a:p>
                      <a:endParaRPr lang="es-ES" sz="1200" dirty="0"/>
                    </a:p>
                  </a:txBody>
                  <a:tcPr/>
                </a:tc>
              </a:tr>
              <a:tr h="476151">
                <a:tc>
                  <a:txBody>
                    <a:bodyPr/>
                    <a:lstStyle/>
                    <a:p>
                      <a:r>
                        <a:rPr lang="es-PE" sz="1200" dirty="0" smtClean="0"/>
                        <a:t>1215-1400Mhz</a:t>
                      </a:r>
                      <a:endParaRPr lang="es-ES" sz="1200" dirty="0"/>
                    </a:p>
                  </a:txBody>
                  <a:tcPr/>
                </a:tc>
                <a:tc>
                  <a:txBody>
                    <a:bodyPr/>
                    <a:lstStyle/>
                    <a:p>
                      <a:r>
                        <a:rPr lang="es-PE" sz="1200" dirty="0" smtClean="0"/>
                        <a:t>SRL</a:t>
                      </a:r>
                      <a:r>
                        <a:rPr lang="es-PE" sz="1200" baseline="0" dirty="0" smtClean="0"/>
                        <a:t> SRNS  y SRNA</a:t>
                      </a:r>
                      <a:endParaRPr lang="es-ES" sz="1200" dirty="0"/>
                    </a:p>
                  </a:txBody>
                  <a:tcPr/>
                </a:tc>
                <a:tc>
                  <a:txBody>
                    <a:bodyPr/>
                    <a:lstStyle/>
                    <a:p>
                      <a:r>
                        <a:rPr lang="es-PE" sz="1200" dirty="0" smtClean="0"/>
                        <a:t>GNSS</a:t>
                      </a:r>
                      <a:endParaRPr lang="es-E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dirty="0" smtClean="0"/>
                        <a:t>N</a:t>
                      </a:r>
                      <a:r>
                        <a:rPr lang="es-PE" sz="1200" baseline="0" dirty="0" smtClean="0"/>
                        <a:t>o introducir  modificaciones  a la atribución actual </a:t>
                      </a:r>
                    </a:p>
                  </a:txBody>
                  <a:tcPr/>
                </a:tc>
              </a:tr>
            </a:tbl>
          </a:graphicData>
        </a:graphic>
      </p:graphicFrame>
      <p:sp>
        <p:nvSpPr>
          <p:cNvPr id="7"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17</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BANDA DE FRECUENCIA PARA EL SERVICIO DE RADIO NAVEGACION </a:t>
            </a:r>
            <a:endParaRPr lang="es-ES" sz="2800" dirty="0">
              <a:effectLst>
                <a:outerShdw blurRad="38100" dist="38100" dir="2700000" algn="tl">
                  <a:srgbClr val="000000">
                    <a:alpha val="43137"/>
                  </a:srgbClr>
                </a:outerShdw>
              </a:effectLst>
            </a:endParaRPr>
          </a:p>
        </p:txBody>
      </p:sp>
      <p:graphicFrame>
        <p:nvGraphicFramePr>
          <p:cNvPr id="6" name="5 Marcador de contenido"/>
          <p:cNvGraphicFramePr>
            <a:graphicFrameLocks noGrp="1"/>
          </p:cNvGraphicFramePr>
          <p:nvPr>
            <p:ph idx="1"/>
          </p:nvPr>
        </p:nvGraphicFramePr>
        <p:xfrm>
          <a:off x="457200" y="1905000"/>
          <a:ext cx="8229600" cy="3756485"/>
        </p:xfrm>
        <a:graphic>
          <a:graphicData uri="http://schemas.openxmlformats.org/drawingml/2006/table">
            <a:tbl>
              <a:tblPr firstRow="1" bandRow="1">
                <a:tableStyleId>{00A15C55-8517-42AA-B614-E9B94910E393}</a:tableStyleId>
              </a:tblPr>
              <a:tblGrid>
                <a:gridCol w="1295400"/>
                <a:gridCol w="1295400"/>
                <a:gridCol w="1676400"/>
                <a:gridCol w="3962400"/>
              </a:tblGrid>
              <a:tr h="971136">
                <a:tc>
                  <a:txBody>
                    <a:bodyPr/>
                    <a:lstStyle/>
                    <a:p>
                      <a:r>
                        <a:rPr lang="es-PE" dirty="0" smtClean="0"/>
                        <a:t>       </a:t>
                      </a:r>
                    </a:p>
                    <a:p>
                      <a:r>
                        <a:rPr lang="es-PE" dirty="0" smtClean="0"/>
                        <a:t>    BANDA</a:t>
                      </a:r>
                      <a:endParaRPr lang="es-ES" dirty="0"/>
                    </a:p>
                  </a:txBody>
                  <a:tcPr/>
                </a:tc>
                <a:tc>
                  <a:txBody>
                    <a:bodyPr/>
                    <a:lstStyle/>
                    <a:p>
                      <a:r>
                        <a:rPr lang="es-PE" dirty="0" smtClean="0"/>
                        <a:t>          SERVICIO</a:t>
                      </a:r>
                      <a:endParaRPr lang="es-ES" dirty="0"/>
                    </a:p>
                  </a:txBody>
                  <a:tcPr/>
                </a:tc>
                <a:tc>
                  <a:txBody>
                    <a:bodyPr/>
                    <a:lstStyle/>
                    <a:p>
                      <a:pPr algn="ctr"/>
                      <a:r>
                        <a:rPr lang="es-PE" dirty="0" smtClean="0"/>
                        <a:t>UTILIZACION</a:t>
                      </a:r>
                      <a:r>
                        <a:rPr lang="es-PE" baseline="0" dirty="0" smtClean="0"/>
                        <a:t> AERONAUTICA </a:t>
                      </a:r>
                      <a:endParaRPr lang="es-ES" dirty="0"/>
                    </a:p>
                  </a:txBody>
                  <a:tcPr/>
                </a:tc>
                <a:tc>
                  <a:txBody>
                    <a:bodyPr/>
                    <a:lstStyle/>
                    <a:p>
                      <a:pPr algn="ctr"/>
                      <a:endParaRPr lang="es-PE" dirty="0" smtClean="0"/>
                    </a:p>
                    <a:p>
                      <a:pPr algn="ctr"/>
                      <a:r>
                        <a:rPr lang="es-PE" dirty="0" smtClean="0"/>
                        <a:t>POLITICA  DE LA OACI</a:t>
                      </a:r>
                      <a:endParaRPr lang="es-ES" dirty="0"/>
                    </a:p>
                  </a:txBody>
                  <a:tcPr/>
                </a:tc>
              </a:tr>
              <a:tr h="7052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dirty="0" smtClean="0"/>
                        <a:t>1559-1626.5</a:t>
                      </a:r>
                      <a:r>
                        <a:rPr lang="es-PE" sz="1200" baseline="0" dirty="0" smtClean="0"/>
                        <a:t> </a:t>
                      </a:r>
                      <a:r>
                        <a:rPr lang="es-PE" sz="1200" baseline="0" dirty="0" err="1" smtClean="0"/>
                        <a:t>Mhz</a:t>
                      </a:r>
                      <a:r>
                        <a:rPr lang="es-PE" sz="1200" baseline="0" dirty="0" smtClean="0"/>
                        <a:t> </a:t>
                      </a:r>
                      <a:endParaRPr lang="es-ES" sz="1200" dirty="0" smtClean="0"/>
                    </a:p>
                    <a:p>
                      <a:endParaRPr lang="es-E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dirty="0" smtClean="0"/>
                        <a:t>SRNA</a:t>
                      </a:r>
                      <a:r>
                        <a:rPr lang="es-PE" sz="1200" baseline="0" dirty="0" smtClean="0"/>
                        <a:t> SRNS  SMS</a:t>
                      </a:r>
                      <a:endParaRPr lang="es-ES" sz="1200" dirty="0" smtClean="0"/>
                    </a:p>
                    <a:p>
                      <a:endParaRPr lang="es-E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dirty="0" smtClean="0"/>
                        <a:t>GNSS</a:t>
                      </a:r>
                      <a:endParaRPr lang="es-ES" sz="1200" dirty="0" smtClean="0"/>
                    </a:p>
                    <a:p>
                      <a:endParaRPr lang="es-ES" sz="1200" dirty="0"/>
                    </a:p>
                  </a:txBody>
                  <a:tcPr/>
                </a:tc>
                <a:tc>
                  <a:txBody>
                    <a:bodyPr/>
                    <a:lstStyle/>
                    <a:p>
                      <a:r>
                        <a:rPr lang="es-PE" sz="1200" baseline="0" dirty="0" smtClean="0"/>
                        <a:t>No  introducir cambios en la atribución al servicio de radio navegación  por satélite  1559-1610 </a:t>
                      </a:r>
                      <a:r>
                        <a:rPr lang="es-PE" sz="1200" baseline="0" dirty="0" err="1" smtClean="0"/>
                        <a:t>Mhz</a:t>
                      </a:r>
                      <a:endParaRPr lang="es-PE" sz="1200" baseline="0" dirty="0" smtClean="0"/>
                    </a:p>
                    <a:p>
                      <a:r>
                        <a:rPr lang="es-PE" sz="1200" baseline="0" dirty="0" smtClean="0"/>
                        <a:t>No introducir cambio a en la utilización  de la banda 1559 1610 </a:t>
                      </a:r>
                      <a:r>
                        <a:rPr lang="es-PE" sz="1200" baseline="0" dirty="0" err="1" smtClean="0"/>
                        <a:t>Mhz</a:t>
                      </a:r>
                      <a:r>
                        <a:rPr lang="es-PE" sz="1200" baseline="0" dirty="0" smtClean="0"/>
                        <a:t> para los futuros elementos del GNSS incluido el GLONASS  y el GPS que debe protegerse</a:t>
                      </a:r>
                    </a:p>
                    <a:p>
                      <a:r>
                        <a:rPr lang="es-PE" sz="1200" baseline="0" dirty="0" smtClean="0"/>
                        <a:t>No realizar nueva atribuciones banda 1559-1610Mhz</a:t>
                      </a:r>
                    </a:p>
                    <a:p>
                      <a:r>
                        <a:rPr lang="es-PE" sz="1200" baseline="0" dirty="0" smtClean="0"/>
                        <a:t>Suprimir notas </a:t>
                      </a:r>
                    </a:p>
                  </a:txBody>
                  <a:tcPr/>
                </a:tc>
              </a:tr>
              <a:tr h="705264">
                <a:tc>
                  <a:txBody>
                    <a:bodyPr/>
                    <a:lstStyle/>
                    <a:p>
                      <a:r>
                        <a:rPr lang="es-PE" sz="1200" dirty="0" smtClean="0"/>
                        <a:t>4200-4400Mhz</a:t>
                      </a:r>
                      <a:endParaRPr lang="es-ES" sz="1200" dirty="0"/>
                    </a:p>
                  </a:txBody>
                  <a:tcPr/>
                </a:tc>
                <a:tc>
                  <a:txBody>
                    <a:bodyPr/>
                    <a:lstStyle/>
                    <a:p>
                      <a:r>
                        <a:rPr lang="es-PE" sz="1200" dirty="0" smtClean="0"/>
                        <a:t>SRNA</a:t>
                      </a:r>
                      <a:r>
                        <a:rPr lang="es-PE" sz="1200" baseline="0" dirty="0" smtClean="0"/>
                        <a:t> </a:t>
                      </a:r>
                      <a:endParaRPr lang="es-ES" sz="1200" dirty="0"/>
                    </a:p>
                  </a:txBody>
                  <a:tcPr/>
                </a:tc>
                <a:tc>
                  <a:txBody>
                    <a:bodyPr/>
                    <a:lstStyle/>
                    <a:p>
                      <a:r>
                        <a:rPr lang="es-PE" sz="1200" dirty="0" err="1" smtClean="0"/>
                        <a:t>Radioaltímetro</a:t>
                      </a:r>
                      <a:endParaRPr lang="es-ES" sz="1200" dirty="0"/>
                    </a:p>
                  </a:txBody>
                  <a:tcPr/>
                </a:tc>
                <a:tc>
                  <a:txBody>
                    <a:bodyPr/>
                    <a:lstStyle/>
                    <a:p>
                      <a:r>
                        <a:rPr lang="es-PE" sz="1200" baseline="0" dirty="0" smtClean="0"/>
                        <a:t>No  introducir cambios en la atribución al servicio de radio navegación  por satélite </a:t>
                      </a:r>
                    </a:p>
                  </a:txBody>
                  <a:tcPr/>
                </a:tc>
              </a:tr>
              <a:tr h="314635">
                <a:tc>
                  <a:txBody>
                    <a:bodyPr/>
                    <a:lstStyle/>
                    <a:p>
                      <a:r>
                        <a:rPr lang="es-PE" sz="1200" dirty="0" smtClean="0"/>
                        <a:t>5000 5250  </a:t>
                      </a:r>
                      <a:r>
                        <a:rPr lang="es-PE" sz="1200" dirty="0" err="1" smtClean="0"/>
                        <a:t>Mhz</a:t>
                      </a:r>
                      <a:r>
                        <a:rPr lang="es-PE" sz="1200" dirty="0" smtClean="0"/>
                        <a:t> </a:t>
                      </a:r>
                      <a:endParaRPr lang="es-E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dirty="0" smtClean="0"/>
                        <a:t>SRNA</a:t>
                      </a:r>
                      <a:r>
                        <a:rPr lang="es-PE" sz="1200" baseline="0" dirty="0" smtClean="0"/>
                        <a:t> </a:t>
                      </a:r>
                      <a:endParaRPr lang="es-ES" sz="12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dirty="0" smtClean="0"/>
                        <a:t>MLS</a:t>
                      </a:r>
                      <a:r>
                        <a:rPr lang="es-PE" sz="1200" baseline="0" dirty="0" smtClean="0"/>
                        <a:t> </a:t>
                      </a:r>
                      <a:endParaRPr lang="es-ES" sz="1200" dirty="0" smtClean="0"/>
                    </a:p>
                  </a:txBody>
                  <a:tcPr/>
                </a:tc>
                <a:tc>
                  <a:txBody>
                    <a:bodyPr/>
                    <a:lstStyle/>
                    <a:p>
                      <a:endParaRPr lang="es-ES" sz="1200" dirty="0"/>
                    </a:p>
                  </a:txBody>
                  <a:tcPr/>
                </a:tc>
              </a:tr>
              <a:tr h="393850">
                <a:tc>
                  <a:txBody>
                    <a:bodyPr/>
                    <a:lstStyle/>
                    <a:p>
                      <a:endParaRPr lang="es-ES" sz="1200" dirty="0"/>
                    </a:p>
                  </a:txBody>
                  <a:tcPr/>
                </a:tc>
                <a:tc>
                  <a:txBody>
                    <a:bodyPr/>
                    <a:lstStyle/>
                    <a:p>
                      <a:endParaRPr lang="es-ES" sz="1200" dirty="0"/>
                    </a:p>
                  </a:txBody>
                  <a:tcPr/>
                </a:tc>
                <a:tc>
                  <a:txBody>
                    <a:bodyPr/>
                    <a:lstStyle/>
                    <a:p>
                      <a:endParaRPr lang="es-ES" sz="1200" dirty="0"/>
                    </a:p>
                  </a:txBody>
                  <a:tcPr/>
                </a:tc>
                <a:tc>
                  <a:txBody>
                    <a:bodyPr/>
                    <a:lstStyle/>
                    <a:p>
                      <a:endParaRPr lang="es-ES" sz="1200" dirty="0"/>
                    </a:p>
                  </a:txBody>
                  <a:tcPr/>
                </a:tc>
              </a:tr>
            </a:tbl>
          </a:graphicData>
        </a:graphic>
      </p:graphicFrame>
      <p:sp>
        <p:nvSpPr>
          <p:cNvPr id="7"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18</a:t>
            </a:fld>
            <a:endParaRPr lang="en-US"/>
          </a:p>
        </p:txBody>
      </p:sp>
      <p:sp>
        <p:nvSpPr>
          <p:cNvPr id="3" name="2 Título"/>
          <p:cNvSpPr>
            <a:spLocks noGrp="1"/>
          </p:cNvSpPr>
          <p:nvPr>
            <p:ph type="title"/>
          </p:nvPr>
        </p:nvSpPr>
        <p:spPr>
          <a:xfrm>
            <a:off x="0" y="0"/>
            <a:ext cx="9144000" cy="1143000"/>
          </a:xfrm>
        </p:spPr>
        <p:txBody>
          <a:bodyPr anchor="ctr"/>
          <a:lstStyle/>
          <a:p>
            <a:pPr algn="ctr"/>
            <a:r>
              <a:rPr lang="es-PE" sz="2800" b="1" dirty="0" smtClean="0">
                <a:effectLst>
                  <a:outerShdw blurRad="38100" dist="38100" dir="2700000" algn="tl">
                    <a:srgbClr val="000000">
                      <a:alpha val="43137"/>
                    </a:srgbClr>
                  </a:outerShdw>
                </a:effectLst>
              </a:rPr>
              <a:t>ASPECTOS DE NAVEGACION DEL GREPECAS </a:t>
            </a:r>
            <a:endParaRPr lang="es-ES" sz="2800"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295400"/>
            <a:ext cx="8229600" cy="5257800"/>
          </a:xfrm>
        </p:spPr>
        <p:txBody>
          <a:bodyPr anchor="ctr">
            <a:normAutofit fontScale="62500" lnSpcReduction="20000"/>
          </a:bodyPr>
          <a:lstStyle/>
          <a:p>
            <a:pPr marL="0" indent="0" algn="just">
              <a:spcBef>
                <a:spcPts val="0"/>
              </a:spcBef>
              <a:buNone/>
            </a:pPr>
            <a:r>
              <a:rPr lang="es-ES" sz="3800" b="1" dirty="0" smtClean="0"/>
              <a:t>CONCLUSI0N 12/45 - ENMIENDA A LAS “DIRECTRICES REGIONALES PARA LA TRANSICION A LOS SISTEMAS DE NAVEGACION POR SATÉLITE (GNSS)” Y A LA “ESTRATEGIA REGIONAL PARA LA INTRODUCCION Y APLICACION DE AYUDAS NO VISUALES PARA LA APROXIMACION, ATERRIZAJE Y SALIDA</a:t>
            </a:r>
            <a:r>
              <a:rPr lang="es-ES" sz="3800" b="1" i="1" dirty="0" smtClean="0"/>
              <a:t>”</a:t>
            </a:r>
            <a:endParaRPr lang="es-ES" sz="3800" b="1" dirty="0" smtClean="0"/>
          </a:p>
          <a:p>
            <a:pPr algn="just">
              <a:lnSpc>
                <a:spcPct val="120000"/>
              </a:lnSpc>
              <a:spcBef>
                <a:spcPts val="1200"/>
              </a:spcBef>
              <a:buNone/>
            </a:pPr>
            <a:r>
              <a:rPr lang="es-ES" dirty="0" smtClean="0"/>
              <a:t> QUE:</a:t>
            </a:r>
          </a:p>
          <a:p>
            <a:pPr algn="just">
              <a:lnSpc>
                <a:spcPct val="120000"/>
              </a:lnSpc>
              <a:spcBef>
                <a:spcPts val="1200"/>
              </a:spcBef>
              <a:buNone/>
            </a:pPr>
            <a:r>
              <a:rPr lang="es-ES" dirty="0" smtClean="0"/>
              <a:t> A)	LOS ESTADOS/TERRITORIOS/ORGANIZACIONES INTERNACIONALES DE LAS REGIONES CAR/SAM TENGAN EN CUENTA LAS NUEVAS “</a:t>
            </a:r>
            <a:r>
              <a:rPr lang="es-ES" i="1" dirty="0" smtClean="0"/>
              <a:t>DIRECTRICES REGIONALES PARA LA TRANSICION A LOS SISTEMAS DE NAVEGACIÓN POR SATELITE (GNSS)” </a:t>
            </a:r>
            <a:r>
              <a:rPr lang="es-ES" dirty="0" smtClean="0"/>
              <a:t>Y A LA</a:t>
            </a:r>
            <a:r>
              <a:rPr lang="es-ES" i="1" dirty="0" smtClean="0"/>
              <a:t> “ESTRATEGIA REGIONAL PARA LA INTRODUCCION Y APLICACION DE AYUDAS NO VISUALES PARA LA APROXIMACION, ATERRIZAJE Y SALIDA”</a:t>
            </a:r>
            <a:r>
              <a:rPr lang="es-ES" dirty="0" smtClean="0"/>
              <a:t>, </a:t>
            </a:r>
          </a:p>
          <a:p>
            <a:pPr lvl="0" algn="just">
              <a:lnSpc>
                <a:spcPct val="120000"/>
              </a:lnSpc>
              <a:spcBef>
                <a:spcPts val="1200"/>
              </a:spcBef>
              <a:buNone/>
              <a:tabLst>
                <a:tab pos="361950" algn="l"/>
              </a:tabLst>
            </a:pPr>
            <a:r>
              <a:rPr lang="es-ES" dirty="0" smtClean="0"/>
              <a:t> B)	LA OACI ENMIENDE LOS ADJUNTOS H E I DE LA PARTE IV DEL VOLUMEN I, ANP BÁSICO (DOC 8733) EN CONFORMIDAD CON LAS NUEVAS DIRECTRICES Y ESTRATEGIA MENCIONADAS EN EL EPÍGRAFE ANTERIOR.</a:t>
            </a:r>
            <a:endParaRPr lang="es-ES" dirty="0"/>
          </a:p>
        </p:txBody>
      </p:sp>
      <p:sp>
        <p:nvSpPr>
          <p:cNvPr id="6"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19</a:t>
            </a:fld>
            <a:endParaRPr lang="en-US"/>
          </a:p>
        </p:txBody>
      </p:sp>
      <p:sp>
        <p:nvSpPr>
          <p:cNvPr id="3" name="2 Título"/>
          <p:cNvSpPr>
            <a:spLocks noGrp="1"/>
          </p:cNvSpPr>
          <p:nvPr>
            <p:ph type="title"/>
          </p:nvPr>
        </p:nvSpPr>
        <p:spPr>
          <a:xfrm>
            <a:off x="0" y="0"/>
            <a:ext cx="9144000" cy="1066800"/>
          </a:xfrm>
        </p:spPr>
        <p:txBody>
          <a:bodyPr anchor="ctr"/>
          <a:lstStyle/>
          <a:p>
            <a:pPr algn="ctr"/>
            <a:r>
              <a:rPr lang="es-PE" sz="2800" b="1" dirty="0" smtClean="0"/>
              <a:t>ASPECTOS DE NAVEGACION DEL  GREPECAS</a:t>
            </a:r>
            <a:endParaRPr lang="es-ES" sz="2800" dirty="0"/>
          </a:p>
        </p:txBody>
      </p:sp>
      <p:graphicFrame>
        <p:nvGraphicFramePr>
          <p:cNvPr id="135225" name="Object 57"/>
          <p:cNvGraphicFramePr>
            <a:graphicFrameLocks noGrp="1" noChangeAspect="1"/>
          </p:cNvGraphicFramePr>
          <p:nvPr/>
        </p:nvGraphicFramePr>
        <p:xfrm>
          <a:off x="244475" y="1201738"/>
          <a:ext cx="8655050" cy="5656262"/>
        </p:xfrm>
        <a:graphic>
          <a:graphicData uri="http://schemas.openxmlformats.org/presentationml/2006/ole">
            <mc:AlternateContent xmlns:mc="http://schemas.openxmlformats.org/markup-compatibility/2006">
              <mc:Choice xmlns:v="urn:schemas-microsoft-com:vml" Requires="v">
                <p:oleObj spid="_x0000_s135226" name="Document" r:id="rId4" imgW="11309626" imgH="7341474" progId="Word.Document.12">
                  <p:embed/>
                </p:oleObj>
              </mc:Choice>
              <mc:Fallback>
                <p:oleObj name="Document" r:id="rId4" imgW="11309626" imgH="7341474" progId="Word.Document.12">
                  <p:embed/>
                  <p:pic>
                    <p:nvPicPr>
                      <p:cNvPr id="0" name="Picture 57"/>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475" y="1201738"/>
                        <a:ext cx="8655050" cy="56562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20</a:t>
            </a:fld>
            <a:endParaRPr lang="en-US"/>
          </a:p>
        </p:txBody>
      </p:sp>
      <p:sp>
        <p:nvSpPr>
          <p:cNvPr id="3" name="2 Título"/>
          <p:cNvSpPr>
            <a:spLocks noGrp="1"/>
          </p:cNvSpPr>
          <p:nvPr>
            <p:ph type="title"/>
          </p:nvPr>
        </p:nvSpPr>
        <p:spPr>
          <a:xfrm>
            <a:off x="0" y="0"/>
            <a:ext cx="9144000" cy="1143000"/>
          </a:xfrm>
        </p:spPr>
        <p:txBody>
          <a:bodyPr anchor="ctr"/>
          <a:lstStyle/>
          <a:p>
            <a:pPr algn="ctr"/>
            <a:r>
              <a:rPr lang="es-PE" sz="2800" b="1" dirty="0" smtClean="0">
                <a:effectLst>
                  <a:outerShdw blurRad="38100" dist="38100" dir="2700000" algn="tl">
                    <a:srgbClr val="000000">
                      <a:alpha val="43137"/>
                    </a:srgbClr>
                  </a:outerShdw>
                </a:effectLst>
              </a:rPr>
              <a:t>ASPECTOS DE NAVEGACION DEL  GREPECAS</a:t>
            </a:r>
            <a:endParaRPr lang="es-ES" sz="2800" dirty="0">
              <a:effectLst>
                <a:outerShdw blurRad="38100" dist="38100" dir="2700000" algn="tl">
                  <a:srgbClr val="000000">
                    <a:alpha val="43137"/>
                  </a:srgbClr>
                </a:outerShdw>
              </a:effectLst>
            </a:endParaRPr>
          </a:p>
        </p:txBody>
      </p:sp>
      <p:sp>
        <p:nvSpPr>
          <p:cNvPr id="136195" name="Rectangle 3"/>
          <p:cNvSpPr>
            <a:spLocks noChangeArrowheads="1"/>
          </p:cNvSpPr>
          <p:nvPr/>
        </p:nvSpPr>
        <p:spPr bwMode="auto">
          <a:xfrm>
            <a:off x="152400" y="1281499"/>
            <a:ext cx="89916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dirty="0" smtClean="0">
                <a:ln>
                  <a:noFill/>
                </a:ln>
                <a:solidFill>
                  <a:schemeClr val="tx1"/>
                </a:solidFill>
                <a:effectLst/>
                <a:latin typeface="+mj-lt"/>
                <a:ea typeface="Times New Roman" pitchFamily="18" charset="0"/>
              </a:rPr>
              <a:t>DIRECTRICES PARA LA TRANSICI0N A LOS SISTEMAS DE NAVEGACION POR SATELITE EN LAS REGIONES CAR/SAM</a:t>
            </a:r>
            <a:endParaRPr kumimoji="0" lang="es-ES" sz="1800" b="0" i="0" u="none" strike="noStrike" cap="none" normalizeH="0" baseline="0" dirty="0" smtClean="0">
              <a:ln>
                <a:noFill/>
              </a:ln>
              <a:solidFill>
                <a:schemeClr val="tx1"/>
              </a:solidFill>
              <a:effectLst/>
              <a:latin typeface="+mj-lt"/>
            </a:endParaRPr>
          </a:p>
        </p:txBody>
      </p:sp>
      <p:sp>
        <p:nvSpPr>
          <p:cNvPr id="9" name="Rectangle 8"/>
          <p:cNvSpPr/>
          <p:nvPr/>
        </p:nvSpPr>
        <p:spPr>
          <a:xfrm>
            <a:off x="304800" y="2209800"/>
            <a:ext cx="8458200" cy="4247317"/>
          </a:xfrm>
          <a:prstGeom prst="rect">
            <a:avLst/>
          </a:prstGeom>
        </p:spPr>
        <p:txBody>
          <a:bodyPr wrap="square">
            <a:spAutoFit/>
          </a:bodyPr>
          <a:lstStyle/>
          <a:p>
            <a:r>
              <a:rPr lang="es-PE" dirty="0" smtClean="0"/>
              <a:t>AL PLANIFICAR LA TRANSICION AL GNSS DEBERIAN TENERSE EN CUENTA LOS SIGUIENTES ASUNTOS:</a:t>
            </a:r>
          </a:p>
          <a:p>
            <a:endParaRPr lang="es-PE" dirty="0" smtClean="0"/>
          </a:p>
          <a:p>
            <a:pPr marL="342900" indent="-342900">
              <a:buAutoNum type="alphaLcParenR"/>
            </a:pPr>
            <a:r>
              <a:rPr lang="es-PE" dirty="0" smtClean="0"/>
              <a:t>MANTENER O MEJORAR EL NIVEL ACTUAL DE SEGURIDAD</a:t>
            </a:r>
          </a:p>
          <a:p>
            <a:pPr marL="342900" indent="-342900">
              <a:buAutoNum type="alphaLcParenR"/>
            </a:pPr>
            <a:r>
              <a:rPr lang="es-PE" dirty="0" smtClean="0"/>
              <a:t>PROGRAMAR EL SUMINISTRO O ADOPCION DE UN SERVICIO GNSS, INCLUIDOS LOS PROCESOS DE APROBACION DE AERONAVES Y EXPLOTADORES</a:t>
            </a:r>
          </a:p>
          <a:p>
            <a:pPr marL="342900" indent="-342900">
              <a:buAutoNum type="alphaLcParenR" startAt="3"/>
            </a:pPr>
            <a:r>
              <a:rPr lang="es-PE" dirty="0" smtClean="0"/>
              <a:t>AMPLITUD DE LOS ACTUALES SERVICIOS DE RADIONAVEGACION DE BASE TERRESTRE</a:t>
            </a:r>
          </a:p>
          <a:p>
            <a:pPr marL="342900" indent="-342900">
              <a:buAutoNum type="alphaLcParenR" startAt="3"/>
            </a:pPr>
            <a:r>
              <a:rPr lang="es-PE" dirty="0" smtClean="0"/>
              <a:t>ESTRATEGIA DEL PLAN DE TRANSICION A FUNCIONES GNSS (ES DECIR, IMPULSADA POR LOS BENEFICIOS U OBLIGATORIA)</a:t>
            </a:r>
          </a:p>
          <a:p>
            <a:pPr marL="342900" indent="-342900">
              <a:buAutoNum type="alphaLcParenR" startAt="5"/>
            </a:pPr>
            <a:r>
              <a:rPr lang="es-PE" dirty="0" smtClean="0"/>
              <a:t>NIVEL APROPIADO DE EQUIPAMIENTO DE USUARIO CON CAPACIDAD GNSS</a:t>
            </a:r>
          </a:p>
          <a:p>
            <a:pPr marL="342900" indent="-342900">
              <a:buAutoNum type="alphaLcParenR" startAt="5"/>
            </a:pPr>
            <a:r>
              <a:rPr lang="es-PE" dirty="0" smtClean="0"/>
              <a:t>SUMINISTRO DE OTROS SERVICIOS DE TRANSITO AEREO (ES DECIR, VIGILANCIA Y COMUNICACIONES)</a:t>
            </a:r>
          </a:p>
          <a:p>
            <a:pPr marL="342900" indent="-342900">
              <a:buAutoNum type="alphaLcParenR" startAt="7"/>
            </a:pPr>
            <a:r>
              <a:rPr lang="es-PE" dirty="0" smtClean="0"/>
              <a:t>DENSIDAD DEL TRANSITO Y FRECUENCIA DE LAS OPERACIONES</a:t>
            </a:r>
          </a:p>
          <a:p>
            <a:pPr marL="342900" indent="-342900">
              <a:buAutoNum type="alphaLcParenR" startAt="7"/>
            </a:pPr>
            <a:r>
              <a:rPr lang="es-PE" dirty="0" smtClean="0"/>
              <a:t>MITIGACION DE LOS RIESGOS CORRESPONDIENTES A FALLAS DE INTERFERENCIA DE RADIOFRECUENCIAS Y PROBLEMAS IONOSFERICOS</a:t>
            </a:r>
            <a:endParaRPr lang="es-PE" dirty="0"/>
          </a:p>
        </p:txBody>
      </p:sp>
      <p:sp>
        <p:nvSpPr>
          <p:cNvPr id="10"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21</a:t>
            </a:fld>
            <a:endParaRPr lang="en-US"/>
          </a:p>
        </p:txBody>
      </p:sp>
      <p:sp>
        <p:nvSpPr>
          <p:cNvPr id="3" name="2 Título"/>
          <p:cNvSpPr>
            <a:spLocks noGrp="1"/>
          </p:cNvSpPr>
          <p:nvPr>
            <p:ph type="title"/>
          </p:nvPr>
        </p:nvSpPr>
        <p:spPr>
          <a:xfrm>
            <a:off x="0" y="0"/>
            <a:ext cx="9144000" cy="1143000"/>
          </a:xfrm>
        </p:spPr>
        <p:txBody>
          <a:bodyPr anchor="ctr"/>
          <a:lstStyle/>
          <a:p>
            <a:pPr algn="ctr"/>
            <a:r>
              <a:rPr lang="es-PE" sz="2800" b="1" dirty="0" smtClean="0">
                <a:effectLst>
                  <a:outerShdw blurRad="38100" dist="38100" dir="2700000" algn="tl">
                    <a:srgbClr val="000000">
                      <a:alpha val="43137"/>
                    </a:srgbClr>
                  </a:outerShdw>
                </a:effectLst>
              </a:rPr>
              <a:t>ASPECTOS DE NAVEGACION DEL GREPECAS</a:t>
            </a:r>
            <a:endParaRPr lang="es-ES" sz="2800"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152400" y="1219200"/>
            <a:ext cx="8763000" cy="5334000"/>
          </a:xfrm>
        </p:spPr>
        <p:txBody>
          <a:bodyPr>
            <a:normAutofit fontScale="25000" lnSpcReduction="20000"/>
          </a:bodyPr>
          <a:lstStyle/>
          <a:p>
            <a:pPr marL="0" indent="0" algn="just">
              <a:buNone/>
            </a:pPr>
            <a:r>
              <a:rPr lang="pt-BR" sz="8000" b="1" dirty="0" smtClean="0"/>
              <a:t>ESTRATEGIA PARA LA INTRODUCCION Y APLICACION DE LAS AYUDAS NO VISUALES PARA LA APROXIMACION,  EL ATERRIZAJE Y SALIDA EN LAS REGIONES CAR/SAM</a:t>
            </a:r>
            <a:endParaRPr lang="es-ES" sz="8000" dirty="0" smtClean="0"/>
          </a:p>
          <a:p>
            <a:pPr>
              <a:buNone/>
            </a:pPr>
            <a:r>
              <a:rPr lang="pt-BR" sz="4500" b="1" dirty="0" smtClean="0"/>
              <a:t> </a:t>
            </a:r>
            <a:endParaRPr lang="es-ES" sz="4500" dirty="0" smtClean="0"/>
          </a:p>
          <a:p>
            <a:pPr lvl="0" algn="just">
              <a:lnSpc>
                <a:spcPct val="120000"/>
              </a:lnSpc>
              <a:spcBef>
                <a:spcPts val="0"/>
              </a:spcBef>
              <a:buClrTx/>
            </a:pPr>
            <a:r>
              <a:rPr lang="pt-BR" sz="6800" dirty="0" smtClean="0"/>
              <a:t>CONTINUAR LAS OPERACIONES ILS CON EL MAXIMO NIVEL DE SERVICIO MIENTRAS SEAN ACEPTABLES DESDE EL PUNTO DE VISTA OPERACIONAL Y ECONOMICAMENTE VENTAJOSAS, HACIENDO TODO LO POSIBLE PARA QUE NO SE NIEGUE EL ACCESO A LOS AEROPUERTOS A LAS AERONAVES EQUIPADAS SOLO CON ILS</a:t>
            </a:r>
            <a:endParaRPr lang="es-ES" sz="6800" dirty="0" smtClean="0"/>
          </a:p>
          <a:p>
            <a:pPr>
              <a:lnSpc>
                <a:spcPct val="120000"/>
              </a:lnSpc>
              <a:spcBef>
                <a:spcPts val="600"/>
              </a:spcBef>
              <a:buClrTx/>
            </a:pPr>
            <a:r>
              <a:rPr lang="pt-BR" sz="6800" dirty="0" smtClean="0"/>
              <a:t>IMPLANTAR GNSS CON AUMENTACION PARA LAS OPERACIONES APV Y DE CATEGORÍA I CUANDO SE REQUIERA DESDE EL PUNTO DE VISTA OPERACIONAL Y SEA ECONOMICAMENTE VENTAJOSO</a:t>
            </a:r>
            <a:endParaRPr lang="es-ES" sz="6800" dirty="0" smtClean="0"/>
          </a:p>
          <a:p>
            <a:pPr>
              <a:lnSpc>
                <a:spcPct val="120000"/>
              </a:lnSpc>
              <a:spcBef>
                <a:spcPts val="600"/>
              </a:spcBef>
              <a:buClrTx/>
            </a:pPr>
            <a:r>
              <a:rPr lang="pt-BR" sz="6800" dirty="0" smtClean="0"/>
              <a:t>PROMOVER EL DESARROLLO Y LA UTILIZACION DE UNA CAPACIDAD MULTIMODAL DE A BORDO PARA EL ATERRIZAJE</a:t>
            </a:r>
            <a:endParaRPr lang="es-ES" sz="6800" dirty="0" smtClean="0"/>
          </a:p>
          <a:p>
            <a:pPr>
              <a:lnSpc>
                <a:spcPct val="120000"/>
              </a:lnSpc>
              <a:spcBef>
                <a:spcPts val="600"/>
              </a:spcBef>
              <a:buClrTx/>
            </a:pPr>
            <a:r>
              <a:rPr lang="pt-BR" sz="6800" dirty="0" smtClean="0"/>
              <a:t>PROMOVER LA UTILIZACION DE OPERACIONES APV, PARTICULARMENTE LAS QUE USAN GUIA VERTICAL GNSS PARA FORTALECER LA SEGURIDAD Y EL ACCESO</a:t>
            </a:r>
            <a:endParaRPr lang="es-ES" sz="6800" dirty="0" smtClean="0"/>
          </a:p>
          <a:p>
            <a:pPr>
              <a:lnSpc>
                <a:spcPct val="120000"/>
              </a:lnSpc>
              <a:spcBef>
                <a:spcPts val="600"/>
              </a:spcBef>
              <a:buClrTx/>
            </a:pPr>
            <a:r>
              <a:rPr lang="pt-BR" sz="6800" dirty="0" smtClean="0"/>
              <a:t>IDENTIFICAR Y RESOLVER LOS PROBLEMAS DE LA VIABILIDAD OPERACIONAL Y TECNICA PARA EL GNSS CON SISTEMA DE AUMENTACION BASADO EN TIERRA (GBAS) Y APOYAR LAS OPERACIONES DE CATEGORÍAS II Y III. </a:t>
            </a:r>
            <a:r>
              <a:rPr lang="pt-BR" sz="6800" strike="sngStrike" dirty="0" smtClean="0"/>
              <a:t>I</a:t>
            </a:r>
            <a:r>
              <a:rPr lang="pt-BR" sz="6800" dirty="0" smtClean="0"/>
              <a:t>MPLANTAR EL GNSS PARA LAS OPERACIONES DE CATEGORÍAS II Y III EN LOS CASOS EN QUE SE LO REQUIERA DESDE EL PUNTO DE VISTA OPERACIONAL Y SEA ECONÓMICAMENTE VENTAJOSO</a:t>
            </a:r>
            <a:endParaRPr lang="es-ES" sz="6800" dirty="0"/>
          </a:p>
        </p:txBody>
      </p:sp>
      <p:sp>
        <p:nvSpPr>
          <p:cNvPr id="6"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22</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ASPECTOS DE NAVEGACION DEL GREPECAS</a:t>
            </a:r>
            <a:endParaRPr lang="es-ES" sz="2800" dirty="0">
              <a:effectLst>
                <a:outerShdw blurRad="38100" dist="38100" dir="2700000" algn="tl">
                  <a:srgbClr val="000000">
                    <a:alpha val="43137"/>
                  </a:srgbClr>
                </a:outerShdw>
              </a:effectLst>
            </a:endParaRPr>
          </a:p>
        </p:txBody>
      </p:sp>
      <p:sp>
        <p:nvSpPr>
          <p:cNvPr id="7" name="Content Placeholder 6"/>
          <p:cNvSpPr>
            <a:spLocks noGrp="1"/>
          </p:cNvSpPr>
          <p:nvPr>
            <p:ph idx="1"/>
          </p:nvPr>
        </p:nvSpPr>
        <p:spPr>
          <a:xfrm>
            <a:off x="304800" y="1371600"/>
            <a:ext cx="8534400" cy="5181600"/>
          </a:xfrm>
        </p:spPr>
        <p:txBody>
          <a:bodyPr>
            <a:normAutofit fontScale="47500" lnSpcReduction="20000"/>
          </a:bodyPr>
          <a:lstStyle/>
          <a:p>
            <a:pPr>
              <a:buNone/>
            </a:pPr>
            <a:r>
              <a:rPr lang="es-PE" sz="5100" b="1" dirty="0" smtClean="0"/>
              <a:t>DESACTIVACION NDB</a:t>
            </a:r>
          </a:p>
          <a:p>
            <a:pPr>
              <a:buNone/>
            </a:pPr>
            <a:endParaRPr lang="es-PE" b="1" dirty="0" smtClean="0"/>
          </a:p>
          <a:p>
            <a:pPr>
              <a:lnSpc>
                <a:spcPct val="120000"/>
              </a:lnSpc>
              <a:spcBef>
                <a:spcPts val="0"/>
              </a:spcBef>
              <a:spcAft>
                <a:spcPts val="600"/>
              </a:spcAft>
              <a:buNone/>
            </a:pPr>
            <a:r>
              <a:rPr lang="es-PE" sz="4200" b="1" dirty="0" smtClean="0"/>
              <a:t>CONCLUSIÓN 14/56 - DESACTIVACION GRADUAL DE LAS ESTACIONES NDB</a:t>
            </a:r>
          </a:p>
          <a:p>
            <a:pPr marL="0" indent="0">
              <a:lnSpc>
                <a:spcPct val="120000"/>
              </a:lnSpc>
              <a:spcBef>
                <a:spcPts val="0"/>
              </a:spcBef>
              <a:buNone/>
            </a:pPr>
            <a:r>
              <a:rPr lang="es-PE" sz="3400" dirty="0" smtClean="0"/>
              <a:t>QUE LOS ESTADOS, TERRITORIOS, ORGANIZACIONES INTERNACIONALES Y USUARIOS DEL ESPACIO AEREO, CON VISTAS A LA ELABORACION DE UN PLAN DE DESACTIVACION GRADUAL DE LAS ESTACIONES NDB SIN AFECTAR LA SEGURIDAD OPERACIONAL:</a:t>
            </a:r>
          </a:p>
          <a:p>
            <a:pPr>
              <a:lnSpc>
                <a:spcPct val="120000"/>
              </a:lnSpc>
              <a:spcBef>
                <a:spcPts val="0"/>
              </a:spcBef>
              <a:buClrTx/>
            </a:pPr>
            <a:r>
              <a:rPr lang="es-PE" sz="3400" dirty="0" smtClean="0"/>
              <a:t>ANALICEN EL SERVICIO QUE PROPORCIONA CADA ESTACION NDB, SU FUNCION, LA EXISTENCIA DE PROCEDIMIENTOS CON OTRAS AYUDAS COMO VOR/DME, GNSS-RNAV, ASI COMO LA CAPACIDAD/DESARROLLO DE LAS AERONAVES QUE OPERAN EN EL ESPACIO AÉREO SERVIDO</a:t>
            </a:r>
          </a:p>
          <a:p>
            <a:pPr>
              <a:lnSpc>
                <a:spcPct val="120000"/>
              </a:lnSpc>
              <a:spcBef>
                <a:spcPts val="0"/>
              </a:spcBef>
              <a:buClrTx/>
            </a:pPr>
            <a:r>
              <a:rPr lang="es-PE" sz="3400" dirty="0" smtClean="0"/>
              <a:t>ELABOREN UN PLAN DE DESACTIVACION GRADUAL DE LAS ESTACIONES NDB</a:t>
            </a:r>
          </a:p>
          <a:p>
            <a:endParaRPr lang="es-PE" dirty="0" smtClean="0"/>
          </a:p>
          <a:p>
            <a:pPr>
              <a:buNone/>
            </a:pPr>
            <a:r>
              <a:rPr lang="es-PE" sz="5100" b="1" dirty="0" smtClean="0"/>
              <a:t>INTRODUCCION ABAS  TABLA CNS 3 </a:t>
            </a:r>
          </a:p>
          <a:p>
            <a:endParaRPr lang="es-PE" dirty="0" smtClean="0"/>
          </a:p>
          <a:p>
            <a:pPr marL="0" indent="0">
              <a:lnSpc>
                <a:spcPct val="120000"/>
              </a:lnSpc>
              <a:spcBef>
                <a:spcPts val="0"/>
              </a:spcBef>
              <a:spcAft>
                <a:spcPts val="600"/>
              </a:spcAft>
              <a:buNone/>
            </a:pPr>
            <a:r>
              <a:rPr lang="es-PE" sz="4200" b="1" dirty="0" smtClean="0"/>
              <a:t>CONCLUSIÓN 15/41 - ENMIENDA AL PLAN REGIONAL DE NAVEGACION AEREA – TABLA CNS/3 DEL FASID</a:t>
            </a:r>
          </a:p>
          <a:p>
            <a:pPr marL="0" indent="0">
              <a:buNone/>
            </a:pPr>
            <a:r>
              <a:rPr lang="es-PE" sz="3400" dirty="0" smtClean="0"/>
              <a:t>QUE LA OACI CONSIDERE ENMENDAR EL FORMATO DEL PLAN REGIONAL DE NAVEGACION AÉREA TABLA CNS 3 DEL FASID CON LA ADICION DE UNA NUEVA COLUMNA BAJO EL REQUERIMIENTO DE GNSS, CUYO CONTENIDO REFLEJARÍA LA PLANIFICACIÓN DE REQUERIMIENTOS ABAS.</a:t>
            </a:r>
            <a:endParaRPr lang="es-PE" sz="3400" dirty="0"/>
          </a:p>
        </p:txBody>
      </p:sp>
      <p:sp>
        <p:nvSpPr>
          <p:cNvPr id="8"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23</a:t>
            </a:fld>
            <a:endParaRPr lang="en-US"/>
          </a:p>
        </p:txBody>
      </p:sp>
      <p:sp>
        <p:nvSpPr>
          <p:cNvPr id="3" name="2 Título"/>
          <p:cNvSpPr>
            <a:spLocks noGrp="1"/>
          </p:cNvSpPr>
          <p:nvPr>
            <p:ph type="title"/>
          </p:nvPr>
        </p:nvSpPr>
        <p:spPr>
          <a:xfrm>
            <a:off x="0" y="0"/>
            <a:ext cx="9144000" cy="1143000"/>
          </a:xfrm>
        </p:spPr>
        <p:txBody>
          <a:bodyPr anchor="ctr"/>
          <a:lstStyle/>
          <a:p>
            <a:pPr algn="ctr"/>
            <a:r>
              <a:rPr lang="es-PE" sz="2800" b="1" dirty="0" smtClean="0">
                <a:effectLst>
                  <a:outerShdw blurRad="38100" dist="38100" dir="2700000" algn="tl">
                    <a:srgbClr val="000000">
                      <a:alpha val="43137"/>
                    </a:srgbClr>
                  </a:outerShdw>
                </a:effectLst>
              </a:rPr>
              <a:t>ASPECTOS DE NAVEGACION DEL GREPECAS</a:t>
            </a:r>
            <a:endParaRPr lang="es-ES" sz="2800" dirty="0">
              <a:effectLst>
                <a:outerShdw blurRad="38100" dist="38100" dir="2700000" algn="tl">
                  <a:srgbClr val="000000">
                    <a:alpha val="43137"/>
                  </a:srgbClr>
                </a:outerShdw>
              </a:effectLst>
            </a:endParaRPr>
          </a:p>
        </p:txBody>
      </p:sp>
      <p:sp>
        <p:nvSpPr>
          <p:cNvPr id="6" name="5 Marcador de contenido"/>
          <p:cNvSpPr>
            <a:spLocks noGrp="1"/>
          </p:cNvSpPr>
          <p:nvPr>
            <p:ph idx="1"/>
          </p:nvPr>
        </p:nvSpPr>
        <p:spPr>
          <a:xfrm>
            <a:off x="228600" y="1295400"/>
            <a:ext cx="8686800" cy="5257800"/>
          </a:xfrm>
        </p:spPr>
        <p:txBody>
          <a:bodyPr>
            <a:normAutofit fontScale="25000" lnSpcReduction="20000"/>
          </a:bodyPr>
          <a:lstStyle/>
          <a:p>
            <a:pPr fontAlgn="base" hangingPunct="0">
              <a:buNone/>
            </a:pPr>
            <a:r>
              <a:rPr lang="es-AR" sz="9600" b="1" cap="small" dirty="0" smtClean="0"/>
              <a:t>EVOLUCION DE LA INFRAESTRUCTURA DE NAVEGACION AEREA</a:t>
            </a:r>
          </a:p>
          <a:p>
            <a:pPr fontAlgn="base" hangingPunct="0">
              <a:buNone/>
            </a:pPr>
            <a:endParaRPr lang="es-AR" sz="3800" b="1" cap="small" dirty="0" smtClean="0"/>
          </a:p>
          <a:p>
            <a:pPr fontAlgn="base" hangingPunct="0">
              <a:buNone/>
            </a:pPr>
            <a:endParaRPr lang="es-ES" sz="3800" b="1" cap="small" dirty="0" smtClean="0"/>
          </a:p>
          <a:p>
            <a:pPr>
              <a:buNone/>
            </a:pPr>
            <a:r>
              <a:rPr lang="es-AR" sz="8000" b="1" dirty="0" smtClean="0"/>
              <a:t>CORTO PLAZO (HASTA 2010)</a:t>
            </a:r>
          </a:p>
          <a:p>
            <a:pPr>
              <a:buNone/>
            </a:pPr>
            <a:endParaRPr lang="es-ES" sz="6200" dirty="0" smtClean="0"/>
          </a:p>
          <a:p>
            <a:pPr>
              <a:buClrTx/>
            </a:pPr>
            <a:r>
              <a:rPr lang="es-AR" sz="7200" dirty="0" smtClean="0"/>
              <a:t>DESACTIVACION INICIAL DE LOS NDB</a:t>
            </a:r>
          </a:p>
          <a:p>
            <a:pPr>
              <a:buClrTx/>
            </a:pPr>
            <a:r>
              <a:rPr lang="es-AR" sz="7200" dirty="0" smtClean="0"/>
              <a:t>DEFINICION DE LA INFRAESTRUCTURA DE BACKUP DEL GNSS</a:t>
            </a:r>
          </a:p>
          <a:p>
            <a:pPr>
              <a:buClrTx/>
            </a:pPr>
            <a:r>
              <a:rPr lang="es-AR" sz="7200" dirty="0" smtClean="0"/>
              <a:t>CAMBIO DE LA INFRAESTRUCTURA DME PARA CUMPLIR CON LOS REQUISITOS OACI PARA RNAV (DME/DME) EN LAS TMA SELECCIONADAS</a:t>
            </a:r>
          </a:p>
          <a:p>
            <a:pPr>
              <a:buClrTx/>
            </a:pPr>
            <a:r>
              <a:rPr lang="es-AR" sz="7200" dirty="0" smtClean="0"/>
              <a:t>IMPLEMENTACION INICIAL DE ABAS PARA OPERACIONES EN RUTA, TMA Y NPA</a:t>
            </a:r>
          </a:p>
          <a:p>
            <a:pPr>
              <a:buClrTx/>
              <a:buNone/>
            </a:pPr>
            <a:endParaRPr lang="es-ES" sz="6200" dirty="0" smtClean="0"/>
          </a:p>
          <a:p>
            <a:pPr>
              <a:buClrTx/>
              <a:buNone/>
            </a:pPr>
            <a:r>
              <a:rPr lang="es-AR" sz="8000" b="1" dirty="0" smtClean="0"/>
              <a:t>MEDIANO PLAZO (2011-2015)</a:t>
            </a:r>
          </a:p>
          <a:p>
            <a:pPr>
              <a:buClrTx/>
              <a:buNone/>
            </a:pPr>
            <a:r>
              <a:rPr lang="es-AR" sz="6200" b="1" dirty="0" smtClean="0"/>
              <a:t>	</a:t>
            </a:r>
            <a:endParaRPr lang="es-ES" sz="6200" dirty="0" smtClean="0"/>
          </a:p>
          <a:p>
            <a:pPr>
              <a:buClrTx/>
            </a:pPr>
            <a:r>
              <a:rPr lang="es-AR" sz="7200" dirty="0" smtClean="0"/>
              <a:t>LA IMPLEMENTACION DE ESTACIONES GBAS CAT I EN AEROPUERTOS CON SUFICIENTE DEMANDA OPERACIONAL VA A MEJORAR LAS OPERACIONES EN RUTA Y TMA (SID Y STAR), EN TRAYECTORIAS SEMEJANTES AL ILS</a:t>
            </a:r>
          </a:p>
          <a:p>
            <a:pPr>
              <a:buClrTx/>
            </a:pPr>
            <a:r>
              <a:rPr lang="es-AR" sz="7200" dirty="0" smtClean="0"/>
              <a:t>EN ALGUNOS AEROPUERTOS, LOS SISTEMAS ILS SERÁN MANTENIDOS COMO BACKUP PARA EL GNSS/GBAS</a:t>
            </a:r>
          </a:p>
          <a:p>
            <a:pPr>
              <a:buClrTx/>
            </a:pPr>
            <a:r>
              <a:rPr lang="es-AR" sz="7200" dirty="0" smtClean="0"/>
              <a:t>DESACTIVACION INICIAL DE VOR PARA OPERACIONES EN RUTA</a:t>
            </a:r>
            <a:endParaRPr lang="es-ES" sz="7200" dirty="0"/>
          </a:p>
        </p:txBody>
      </p:sp>
      <p:sp>
        <p:nvSpPr>
          <p:cNvPr id="7"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24</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ASPECTOS DE NAVEGACION DEL GREPECAS</a:t>
            </a:r>
            <a:endParaRPr lang="es-ES" sz="2800"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905000"/>
            <a:ext cx="8229600" cy="4724400"/>
          </a:xfrm>
        </p:spPr>
        <p:txBody>
          <a:bodyPr>
            <a:normAutofit/>
          </a:bodyPr>
          <a:lstStyle/>
          <a:p>
            <a:pPr>
              <a:buNone/>
            </a:pPr>
            <a:r>
              <a:rPr lang="es-AR" sz="2200" b="1" dirty="0" smtClean="0"/>
              <a:t>LARGO PLAZO  (2016-2025)</a:t>
            </a:r>
          </a:p>
          <a:p>
            <a:pPr>
              <a:buClrTx/>
            </a:pPr>
            <a:endParaRPr lang="es-ES" sz="2200" dirty="0" smtClean="0"/>
          </a:p>
          <a:p>
            <a:pPr marL="361950" indent="-361950">
              <a:buClrTx/>
              <a:tabLst>
                <a:tab pos="361950" algn="l"/>
              </a:tabLst>
            </a:pPr>
            <a:r>
              <a:rPr lang="es-AR" sz="1800" dirty="0" smtClean="0"/>
              <a:t>CONTINUACION DE LA DESACTIVACION DE LAS AYUDAS CONVENCIONALES, MANTENIENDO, SI FUESE NECESARIO, LA ESTRUCTURA DE BACKUP</a:t>
            </a:r>
          </a:p>
          <a:p>
            <a:pPr marL="361950" lvl="4" indent="-361950" algn="just">
              <a:buClrTx/>
              <a:buFont typeface="Arial" pitchFamily="34" charset="0"/>
              <a:buChar char="•"/>
              <a:tabLst>
                <a:tab pos="361950" algn="l"/>
              </a:tabLst>
            </a:pPr>
            <a:r>
              <a:rPr lang="es-AR" sz="1800" dirty="0" smtClean="0"/>
              <a:t>IMPLEMENTACION DE GBAS CAT II/III EN AEROPUERTOS SELECCIONADOS</a:t>
            </a:r>
          </a:p>
          <a:p>
            <a:pPr marL="361950" lvl="4" indent="-361950" algn="just">
              <a:buClrTx/>
              <a:buFont typeface="Arial" pitchFamily="34" charset="0"/>
              <a:buChar char="•"/>
              <a:tabLst>
                <a:tab pos="361950" algn="l"/>
              </a:tabLst>
            </a:pPr>
            <a:r>
              <a:rPr lang="es-AR" sz="1800" dirty="0" smtClean="0"/>
              <a:t>IMPLEMENTACION DE APROXIMACIONES BASADAS EN GBAS CAT I PARA OTROS AEROPUERTOS EN LA REGIONES CAR/SAM, QUE TENGAN UNA DEMANDA OPERACIONAL QUE LO JUSTIFIQUE</a:t>
            </a:r>
          </a:p>
          <a:p>
            <a:pPr marL="361950" lvl="4" indent="-361950" algn="just">
              <a:buClrTx/>
              <a:buFont typeface="Arial" pitchFamily="34" charset="0"/>
              <a:buChar char="•"/>
              <a:tabLst>
                <a:tab pos="361950" algn="l"/>
              </a:tabLst>
            </a:pPr>
            <a:r>
              <a:rPr lang="es-AR" sz="1800" dirty="0" smtClean="0"/>
              <a:t>POSIBLE IMPLEMENTACION DEL SBAS, DEPENDIENDO CON LOS ANALISIS DE VIABILIDAD REALIZADOS Y EN CURSO POR PARTE DE PROYECTOS DE OACI, TOMANDO EN CUENTA LOS SISTEMAS MONOFRECUENCIAS ACTUALES Y LA EVOLUCION DE LOS ALGORITMOS IONOSFERICAS, ASI COMO LA FUTURA DISPONIBILIDAD DE ESTRUCTURA SATELITAL MULTI-FRECUENCIA Y MULTI-CONSTELACION</a:t>
            </a:r>
            <a:endParaRPr lang="es-ES" sz="1800" dirty="0"/>
          </a:p>
        </p:txBody>
      </p:sp>
      <p:sp>
        <p:nvSpPr>
          <p:cNvPr id="6" name="5 Rectángulo"/>
          <p:cNvSpPr/>
          <p:nvPr/>
        </p:nvSpPr>
        <p:spPr>
          <a:xfrm>
            <a:off x="228600" y="1219201"/>
            <a:ext cx="8686800" cy="461665"/>
          </a:xfrm>
          <a:prstGeom prst="rect">
            <a:avLst/>
          </a:prstGeom>
        </p:spPr>
        <p:txBody>
          <a:bodyPr wrap="square">
            <a:spAutoFit/>
          </a:bodyPr>
          <a:lstStyle/>
          <a:p>
            <a:pPr fontAlgn="base" hangingPunct="0">
              <a:buNone/>
            </a:pPr>
            <a:r>
              <a:rPr lang="es-AR" sz="2400" b="1" cap="small" dirty="0" smtClean="0"/>
              <a:t>EVOLUCION DE LA INFRAESTRUCTURA DE NAVEGACION AEREA</a:t>
            </a:r>
          </a:p>
        </p:txBody>
      </p:sp>
      <p:sp>
        <p:nvSpPr>
          <p:cNvPr id="7"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25</a:t>
            </a:fld>
            <a:endParaRPr lang="en-US"/>
          </a:p>
        </p:txBody>
      </p:sp>
      <p:sp>
        <p:nvSpPr>
          <p:cNvPr id="3" name="2 Título"/>
          <p:cNvSpPr>
            <a:spLocks noGrp="1"/>
          </p:cNvSpPr>
          <p:nvPr>
            <p:ph type="title"/>
          </p:nvPr>
        </p:nvSpPr>
        <p:spPr>
          <a:xfrm>
            <a:off x="0" y="0"/>
            <a:ext cx="9144000" cy="1143000"/>
          </a:xfrm>
        </p:spPr>
        <p:txBody>
          <a:bodyPr anchor="ctr"/>
          <a:lstStyle/>
          <a:p>
            <a:pPr algn="ctr"/>
            <a:r>
              <a:rPr lang="es-PE" sz="2800" b="1" dirty="0" smtClean="0"/>
              <a:t>ASPECTOS DE </a:t>
            </a:r>
            <a:r>
              <a:rPr lang="es-PE" sz="2800" b="1" dirty="0" smtClean="0">
                <a:effectLst>
                  <a:outerShdw blurRad="38100" dist="38100" dir="2700000" algn="tl">
                    <a:srgbClr val="000000">
                      <a:alpha val="43137"/>
                    </a:srgbClr>
                  </a:outerShdw>
                </a:effectLst>
              </a:rPr>
              <a:t>NAVEGACION</a:t>
            </a:r>
            <a:r>
              <a:rPr lang="es-PE" sz="2800" b="1" dirty="0" smtClean="0"/>
              <a:t>  DEL GREPECAS </a:t>
            </a:r>
            <a:endParaRPr lang="es-ES" sz="2800" b="1" dirty="0"/>
          </a:p>
        </p:txBody>
      </p:sp>
      <p:graphicFrame>
        <p:nvGraphicFramePr>
          <p:cNvPr id="6" name="5 Marcador de contenido"/>
          <p:cNvGraphicFramePr>
            <a:graphicFrameLocks noGrp="1" noChangeAspect="1"/>
          </p:cNvGraphicFramePr>
          <p:nvPr>
            <p:ph idx="1"/>
          </p:nvPr>
        </p:nvGraphicFramePr>
        <p:xfrm>
          <a:off x="990600" y="1371600"/>
          <a:ext cx="6858000" cy="5148136"/>
        </p:xfrm>
        <a:graphic>
          <a:graphicData uri="http://schemas.openxmlformats.org/presentationml/2006/ole">
            <mc:AlternateContent xmlns:mc="http://schemas.openxmlformats.org/markup-compatibility/2006">
              <mc:Choice xmlns:v="urn:schemas-microsoft-com:vml" Requires="v">
                <p:oleObj spid="_x0000_s123960" name="Documento" r:id="rId5" imgW="6120985" imgH="4747503" progId="Word.Document.12">
                  <p:embed/>
                </p:oleObj>
              </mc:Choice>
              <mc:Fallback>
                <p:oleObj name="Documento" r:id="rId5" imgW="6120985" imgH="4747503" progId="Word.Document.12">
                  <p:embed/>
                  <p:pic>
                    <p:nvPicPr>
                      <p:cNvPr id="0" name="Picture 55"/>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0600" y="1371600"/>
                        <a:ext cx="6858000" cy="514813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26</a:t>
            </a:fld>
            <a:endParaRPr lang="en-US"/>
          </a:p>
        </p:txBody>
      </p:sp>
      <p:sp>
        <p:nvSpPr>
          <p:cNvPr id="3" name="2 Título"/>
          <p:cNvSpPr>
            <a:spLocks noGrp="1"/>
          </p:cNvSpPr>
          <p:nvPr>
            <p:ph type="title"/>
          </p:nvPr>
        </p:nvSpPr>
        <p:spPr>
          <a:xfrm>
            <a:off x="0" y="0"/>
            <a:ext cx="9144000" cy="1219200"/>
          </a:xfrm>
        </p:spPr>
        <p:txBody>
          <a:bodyPr anchor="ctr"/>
          <a:lstStyle/>
          <a:p>
            <a:pPr algn="ctr"/>
            <a:r>
              <a:rPr lang="es-PE" sz="2800" b="1" dirty="0" smtClean="0"/>
              <a:t>ASPECTOS DE NAVEGACION DEL GREPECAS </a:t>
            </a:r>
            <a:endParaRPr lang="en-US" sz="2800" dirty="0">
              <a:latin typeface="Times New Roman" pitchFamily="18" charset="0"/>
              <a:cs typeface="Times New Roman" pitchFamily="18" charset="0"/>
            </a:endParaRPr>
          </a:p>
        </p:txBody>
      </p:sp>
      <p:graphicFrame>
        <p:nvGraphicFramePr>
          <p:cNvPr id="9" name="8 Marcador de contenido"/>
          <p:cNvGraphicFramePr>
            <a:graphicFrameLocks noGrp="1" noChangeAspect="1"/>
          </p:cNvGraphicFramePr>
          <p:nvPr>
            <p:ph idx="1"/>
          </p:nvPr>
        </p:nvGraphicFramePr>
        <p:xfrm>
          <a:off x="149225" y="1541463"/>
          <a:ext cx="8770938" cy="9494837"/>
        </p:xfrm>
        <a:graphic>
          <a:graphicData uri="http://schemas.openxmlformats.org/presentationml/2006/ole">
            <mc:AlternateContent xmlns:mc="http://schemas.openxmlformats.org/markup-compatibility/2006">
              <mc:Choice xmlns:v="urn:schemas-microsoft-com:vml" Requires="v">
                <p:oleObj spid="_x0000_s43065" name="Document" r:id="rId4" imgW="6251860" imgH="6767415" progId="Word.Document.12">
                  <p:embed/>
                </p:oleObj>
              </mc:Choice>
              <mc:Fallback>
                <p:oleObj name="Document" r:id="rId4" imgW="6251860" imgH="6767415" progId="Word.Document.12">
                  <p:embed/>
                  <p:pic>
                    <p:nvPicPr>
                      <p:cNvPr id="0" name="Picture 56"/>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9225" y="1541463"/>
                        <a:ext cx="8770938" cy="94948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10 CuadroTexto"/>
          <p:cNvSpPr txBox="1"/>
          <p:nvPr/>
        </p:nvSpPr>
        <p:spPr>
          <a:xfrm>
            <a:off x="0" y="1143000"/>
            <a:ext cx="9144000" cy="369332"/>
          </a:xfrm>
          <a:prstGeom prst="rect">
            <a:avLst/>
          </a:prstGeom>
          <a:noFill/>
        </p:spPr>
        <p:txBody>
          <a:bodyPr wrap="square" rtlCol="0">
            <a:spAutoFit/>
          </a:bodyPr>
          <a:lstStyle/>
          <a:p>
            <a:r>
              <a:rPr lang="es-PE" b="1" dirty="0" smtClean="0"/>
              <a:t>PROYECTO:  SISTEMA DE NAVEGACION AEREA EN APOYO DE LA PBN EN LA REGION SAM </a:t>
            </a:r>
            <a:endParaRPr lang="es-ES" b="1" dirty="0"/>
          </a:p>
        </p:txBody>
      </p:sp>
      <p:sp>
        <p:nvSpPr>
          <p:cNvPr id="7"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27</a:t>
            </a:fld>
            <a:endParaRPr lang="en-US"/>
          </a:p>
        </p:txBody>
      </p:sp>
      <p:sp>
        <p:nvSpPr>
          <p:cNvPr id="3" name="2 Título"/>
          <p:cNvSpPr>
            <a:spLocks noGrp="1"/>
          </p:cNvSpPr>
          <p:nvPr>
            <p:ph type="title"/>
          </p:nvPr>
        </p:nvSpPr>
        <p:spPr/>
        <p:txBody>
          <a:bodyPr anchor="ctr"/>
          <a:lstStyle/>
          <a:p>
            <a:pPr algn="ctr"/>
            <a:r>
              <a:rPr lang="es-PE" sz="2800" b="1" dirty="0" smtClean="0">
                <a:cs typeface="Times New Roman" pitchFamily="18" charset="0"/>
              </a:rPr>
              <a:t>IMPLANTACION SISTEMAS DE NAVEGACION AÉREA EN LA REGION </a:t>
            </a:r>
            <a:r>
              <a:rPr lang="es-PE" sz="2800" b="1" dirty="0" smtClean="0">
                <a:latin typeface="Times New Roman" pitchFamily="18" charset="0"/>
                <a:cs typeface="Times New Roman" pitchFamily="18" charset="0"/>
              </a:rPr>
              <a:t>SAM</a:t>
            </a:r>
            <a:endParaRPr lang="es-PE" sz="2800" b="1" dirty="0">
              <a:latin typeface="Times New Roman" pitchFamily="18" charset="0"/>
              <a:cs typeface="Times New Roman" pitchFamily="18" charset="0"/>
            </a:endParaRPr>
          </a:p>
        </p:txBody>
      </p:sp>
      <p:graphicFrame>
        <p:nvGraphicFramePr>
          <p:cNvPr id="6" name="Diagram 6"/>
          <p:cNvGraphicFramePr>
            <a:graphicFrameLocks noGrp="1"/>
          </p:cNvGraphicFramePr>
          <p:nvPr>
            <p:ph idx="1"/>
          </p:nvPr>
        </p:nvGraphicFramePr>
        <p:xfrm>
          <a:off x="609600" y="1752600"/>
          <a:ext cx="82296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6 Rectángulo redondeado"/>
          <p:cNvSpPr/>
          <p:nvPr/>
        </p:nvSpPr>
        <p:spPr>
          <a:xfrm>
            <a:off x="228600" y="1524000"/>
            <a:ext cx="7772400" cy="1524000"/>
          </a:xfrm>
          <a:prstGeom prst="roundRect">
            <a:avLst/>
          </a:prstGeom>
          <a:scene3d>
            <a:camera prst="perspectiveRelaxed">
              <a:rot lat="19149996" lon="20104178" rev="1577324"/>
            </a:camera>
            <a:lightRig rig="soft" dir="t"/>
            <a:backdrop>
              <a:anchor x="0" y="0" z="-210000"/>
              <a:norm dx="0" dy="0" dz="914400"/>
              <a:up dx="0" dy="914400" dz="0"/>
            </a:backdrop>
          </a:scene3d>
          <a:sp3d extrusionH="152250" prstMaterial="matte">
            <a:bevelT w="165100" prst="coolSlant"/>
          </a:sp3d>
        </p:spPr>
        <p:style>
          <a:lnRef idx="0">
            <a:schemeClr val="dk2">
              <a:shade val="80000"/>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2">
              <a:hueOff val="0"/>
              <a:satOff val="0"/>
              <a:lumOff val="0"/>
              <a:alphaOff val="0"/>
            </a:schemeClr>
          </a:fontRef>
        </p:style>
        <p:txBody>
          <a:bodyPr/>
          <a:lstStyle/>
          <a:p>
            <a:pPr algn="ctr"/>
            <a:r>
              <a:rPr lang="en-US" sz="4400" b="1" dirty="0" smtClean="0">
                <a:effectLst>
                  <a:outerShdw blurRad="38100" dist="38100" dir="2700000" algn="tl">
                    <a:srgbClr val="000000">
                      <a:alpha val="43137"/>
                    </a:srgbClr>
                  </a:outerShdw>
                </a:effectLst>
              </a:rPr>
              <a:t>REUNIONES SAM/IG</a:t>
            </a:r>
          </a:p>
          <a:p>
            <a:pPr algn="ctr"/>
            <a:r>
              <a:rPr lang="en-US" sz="4400" b="1" dirty="0" smtClean="0">
                <a:effectLst>
                  <a:outerShdw blurRad="38100" dist="38100" dir="2700000" algn="tl">
                    <a:srgbClr val="000000">
                      <a:alpha val="43137"/>
                    </a:srgbClr>
                  </a:outerShdw>
                </a:effectLst>
              </a:rPr>
              <a:t>RLA/06/901</a:t>
            </a:r>
            <a:endParaRPr lang="en-US" sz="4400" b="1" dirty="0">
              <a:effectLst>
                <a:outerShdw blurRad="38100" dist="38100" dir="2700000" algn="tl">
                  <a:srgbClr val="000000">
                    <a:alpha val="43137"/>
                  </a:srgbClr>
                </a:outerShdw>
              </a:effectLst>
            </a:endParaRPr>
          </a:p>
        </p:txBody>
      </p:sp>
      <p:sp>
        <p:nvSpPr>
          <p:cNvPr id="8"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28</a:t>
            </a:fld>
            <a:endParaRPr lang="en-US"/>
          </a:p>
        </p:txBody>
      </p:sp>
      <p:sp>
        <p:nvSpPr>
          <p:cNvPr id="3" name="2 Título"/>
          <p:cNvSpPr>
            <a:spLocks noGrp="1"/>
          </p:cNvSpPr>
          <p:nvPr>
            <p:ph type="title"/>
          </p:nvPr>
        </p:nvSpPr>
        <p:spPr/>
        <p:txBody>
          <a:bodyPr anchor="ctr"/>
          <a:lstStyle/>
          <a:p>
            <a:pPr algn="ctr"/>
            <a:r>
              <a:rPr lang="es-ES" sz="2800" b="1" dirty="0" smtClean="0">
                <a:cs typeface="Times New Roman" pitchFamily="18" charset="0"/>
              </a:rPr>
              <a:t>IMPLANTACION </a:t>
            </a:r>
            <a:r>
              <a:rPr lang="es-ES" sz="2800" b="1" dirty="0" smtClean="0">
                <a:effectLst>
                  <a:outerShdw blurRad="38100" dist="38100" dir="2700000" algn="tl">
                    <a:srgbClr val="000000">
                      <a:alpha val="43137"/>
                    </a:srgbClr>
                  </a:outerShdw>
                </a:effectLst>
                <a:cs typeface="Times New Roman" pitchFamily="18" charset="0"/>
              </a:rPr>
              <a:t>SISTEMAS</a:t>
            </a:r>
            <a:r>
              <a:rPr lang="es-ES" sz="2800" b="1" dirty="0" smtClean="0">
                <a:cs typeface="Times New Roman" pitchFamily="18" charset="0"/>
              </a:rPr>
              <a:t> DE NAVEGACION AEREA EN LA REGION SAM</a:t>
            </a:r>
            <a:endParaRPr lang="en-US" sz="2800" b="1" dirty="0">
              <a:cs typeface="Times New Roman" pitchFamily="18" charset="0"/>
            </a:endParaRPr>
          </a:p>
        </p:txBody>
      </p:sp>
      <p:graphicFrame>
        <p:nvGraphicFramePr>
          <p:cNvPr id="6" name="Diagram 7"/>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29</a:t>
            </a:fld>
            <a:endParaRPr lang="en-US"/>
          </a:p>
        </p:txBody>
      </p:sp>
      <p:sp>
        <p:nvSpPr>
          <p:cNvPr id="3" name="2 Título"/>
          <p:cNvSpPr>
            <a:spLocks noGrp="1"/>
          </p:cNvSpPr>
          <p:nvPr>
            <p:ph type="title"/>
          </p:nvPr>
        </p:nvSpPr>
        <p:spPr/>
        <p:txBody>
          <a:bodyPr anchor="ctr"/>
          <a:lstStyle/>
          <a:p>
            <a:pPr algn="ctr"/>
            <a:r>
              <a:rPr lang="es-ES" sz="2800" b="1" dirty="0">
                <a:effectLst>
                  <a:outerShdw blurRad="38100" dist="38100" dir="2700000" algn="tl">
                    <a:srgbClr val="000000">
                      <a:alpha val="43137"/>
                    </a:srgbClr>
                  </a:outerShdw>
                </a:effectLst>
              </a:rPr>
              <a:t>IMPLANTACION SISTEMAS DE NAVEGACION AEREA EN LA REGION SAM</a:t>
            </a:r>
            <a:endParaRPr lang="en-CA"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371600"/>
            <a:ext cx="8229600" cy="5105400"/>
          </a:xfrm>
        </p:spPr>
        <p:txBody>
          <a:bodyPr>
            <a:normAutofit/>
          </a:bodyPr>
          <a:lstStyle/>
          <a:p>
            <a:pPr marL="0" indent="0" algn="ctr">
              <a:buNone/>
            </a:pPr>
            <a:r>
              <a:rPr lang="es-ES" sz="2400" b="1" dirty="0"/>
              <a:t>PLAN DE IMPLANTACION DE NAVEGACION AEREA BASADO </a:t>
            </a:r>
            <a:r>
              <a:rPr lang="es-ES" sz="2400" b="1" dirty="0" smtClean="0"/>
              <a:t>EN EL RENDIMIENTO </a:t>
            </a:r>
            <a:r>
              <a:rPr lang="es-ES" sz="2400" b="1" dirty="0"/>
              <a:t>EN LA REGION SAM </a:t>
            </a:r>
            <a:endParaRPr lang="es-ES" sz="2400" b="1" dirty="0" smtClean="0"/>
          </a:p>
          <a:p>
            <a:pPr marL="0" indent="0" algn="ctr">
              <a:buNone/>
            </a:pPr>
            <a:endParaRPr lang="es-ES" sz="1800" b="1" dirty="0"/>
          </a:p>
          <a:p>
            <a:pPr marL="0" indent="0">
              <a:buNone/>
            </a:pPr>
            <a:r>
              <a:rPr lang="es-ES" sz="2400" b="1" dirty="0" smtClean="0"/>
              <a:t>SITUACION ACTUAL </a:t>
            </a:r>
          </a:p>
          <a:p>
            <a:pPr marL="361950" indent="-361950" algn="just">
              <a:spcBef>
                <a:spcPts val="600"/>
              </a:spcBef>
              <a:buClrTx/>
              <a:tabLst>
                <a:tab pos="361950" algn="l"/>
              </a:tabLst>
            </a:pPr>
            <a:r>
              <a:rPr lang="es-ES" sz="2000" dirty="0" smtClean="0"/>
              <a:t>RADIO AYUDAS: TODOS LOS SISTEMAS CONVENCIONALES DE RADIOAYUDA A LA NAVEGACION (NDB, VOR, DME E ILS), HAN SIDO IMPLANTADOS E INSTALADOS EN SU TOTALIDAD SEGÚN LO ESPECIFICADO EN LA TABLA CNS 3 (TABLA DE AYUDAS PARA LA RADIONAVEGACION). EN REFERENCIA A LOS NDB, SE VIENE IMPLEMENTANDO UN PROCESO DE DESACTIVACION, INICIÁNDOSE EN AQUELLAS ESTACIONES EN LA CUAL SE TIENE INSTALADO EL NDB JUNTO A UN VOR/DME</a:t>
            </a:r>
          </a:p>
          <a:p>
            <a:pPr marL="361950" indent="-361950" algn="just">
              <a:spcBef>
                <a:spcPts val="600"/>
              </a:spcBef>
              <a:buClrTx/>
              <a:tabLst>
                <a:tab pos="361950" algn="l"/>
              </a:tabLst>
            </a:pPr>
            <a:r>
              <a:rPr lang="es-ES" sz="2000" dirty="0" smtClean="0"/>
              <a:t>EL USO DEL ABAS PARA OPERACIONES EN RUTA, ÁREA TERMINAL Y NPA YA HA INICIADO SU IMPLANTACION EN ESPACIOS AEREOS SELECCIONADOS</a:t>
            </a:r>
            <a:endParaRPr lang="es-ES" sz="2000" b="1" dirty="0"/>
          </a:p>
        </p:txBody>
      </p:sp>
      <p:sp>
        <p:nvSpPr>
          <p:cNvPr id="6"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extLst>
      <p:ext uri="{BB962C8B-B14F-4D97-AF65-F5344CB8AC3E}">
        <p14:creationId xmlns:p14="http://schemas.microsoft.com/office/powerpoint/2010/main" val="320069782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solidFill>
                  <a:srgbClr val="FFFFFF"/>
                </a:solidFill>
              </a:rPr>
              <a:pPr/>
              <a:t>30</a:t>
            </a:fld>
            <a:endParaRPr lang="en-US">
              <a:solidFill>
                <a:srgbClr val="FFFFFF"/>
              </a:solidFill>
            </a:endParaRPr>
          </a:p>
        </p:txBody>
      </p:sp>
      <p:sp>
        <p:nvSpPr>
          <p:cNvPr id="3" name="2 Título"/>
          <p:cNvSpPr>
            <a:spLocks noGrp="1"/>
          </p:cNvSpPr>
          <p:nvPr>
            <p:ph type="title"/>
          </p:nvPr>
        </p:nvSpPr>
        <p:spPr/>
        <p:txBody>
          <a:bodyPr anchor="ctr"/>
          <a:lstStyle/>
          <a:p>
            <a:pPr algn="ctr"/>
            <a:r>
              <a:rPr lang="es-ES" sz="2800" b="1" dirty="0">
                <a:effectLst>
                  <a:outerShdw blurRad="38100" dist="38100" dir="2700000" algn="tl">
                    <a:srgbClr val="000000">
                      <a:alpha val="43137"/>
                    </a:srgbClr>
                  </a:outerShdw>
                </a:effectLst>
              </a:rPr>
              <a:t>IMPLANTACION SISTEMAS DE NAVEGACION AEREA EN LA REGION SAM</a:t>
            </a:r>
            <a:endParaRPr lang="en-CA" sz="2800" b="1"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228600" y="1219200"/>
            <a:ext cx="8686800" cy="5410200"/>
          </a:xfrm>
        </p:spPr>
        <p:txBody>
          <a:bodyPr>
            <a:noAutofit/>
          </a:bodyPr>
          <a:lstStyle/>
          <a:p>
            <a:pPr marL="0" indent="0" algn="ctr">
              <a:buNone/>
            </a:pPr>
            <a:r>
              <a:rPr lang="es-ES" sz="2400" b="1" dirty="0"/>
              <a:t>PLAN DE IMPLANTACION DE NAVEGACION AEREA BASADO EN EL </a:t>
            </a:r>
            <a:r>
              <a:rPr lang="es-ES" sz="2400" b="1" dirty="0" smtClean="0"/>
              <a:t>RENDIMIENTO </a:t>
            </a:r>
            <a:r>
              <a:rPr lang="es-ES" sz="2400" b="1" dirty="0"/>
              <a:t>EN LA REGION SAM </a:t>
            </a:r>
            <a:endParaRPr lang="es-ES" sz="2400" b="1" dirty="0" smtClean="0"/>
          </a:p>
          <a:p>
            <a:pPr marL="0" indent="0">
              <a:buNone/>
            </a:pPr>
            <a:endParaRPr lang="es-ES" sz="1800" b="1" dirty="0"/>
          </a:p>
          <a:p>
            <a:pPr marL="0" indent="0">
              <a:buNone/>
            </a:pPr>
            <a:r>
              <a:rPr lang="es-ES" sz="2000" b="1" dirty="0" smtClean="0"/>
              <a:t>MEJORAS A LOS SISTEMAS DE NAVEGACION  (2012 - 2018)</a:t>
            </a:r>
          </a:p>
          <a:p>
            <a:pPr marL="0" indent="0">
              <a:buNone/>
            </a:pPr>
            <a:endParaRPr lang="es-ES" sz="1800" b="1" dirty="0"/>
          </a:p>
          <a:p>
            <a:pPr marL="361950" indent="-361950" algn="just">
              <a:buClrTx/>
              <a:tabLst>
                <a:tab pos="361950" algn="l"/>
              </a:tabLst>
            </a:pPr>
            <a:r>
              <a:rPr lang="es-ES" sz="1800" dirty="0" smtClean="0"/>
              <a:t>LOS ESTADOS DEBEN CONTINUAR CON EL PLAN DE DESACTIVACION DE NDBS, SEGUN LO INDICADO EN EL GREPECAS/14 (ABRIL 2007). SE ESTIMA QUE EN EL PLAZO DE LA PLANIFICACION, LA MAYORIA DE NDB SE ENCONTRARÁN DESACTIVADOS</a:t>
            </a:r>
          </a:p>
          <a:p>
            <a:pPr marL="361950" indent="-361950" algn="just">
              <a:buClrTx/>
              <a:tabLst>
                <a:tab pos="361950" algn="l"/>
              </a:tabLst>
            </a:pPr>
            <a:r>
              <a:rPr lang="es-ES" sz="1800" dirty="0" smtClean="0"/>
              <a:t>VOR/DME: EN EL PERIODO DE ESTA PLANIFICACION SE ESTIMA QUE, COMO PARTE DE LA TRANSICION AL GNSS, SE DEBEN MANTENER LOS SISTEMAS VOR/DME EN TMA SELECCIONADAS E INICIAR DE MANERA PROGRESIVA LA DESACTIVACION DE SISTEMAS VOR EN RUTA</a:t>
            </a:r>
          </a:p>
          <a:p>
            <a:pPr marL="361950" indent="-361950" algn="just">
              <a:buClrTx/>
              <a:tabLst>
                <a:tab pos="361950" algn="l"/>
              </a:tabLst>
            </a:pPr>
            <a:r>
              <a:rPr lang="es-ES" sz="1800" dirty="0" smtClean="0"/>
              <a:t>DME/DME: TENIENDO EN CUENTA LA IMPLANTACION PBN EN RUTA Y TMA Y EL EMPLEO DE LA NAVEGACION DME/DME COMO RESPALDO DEL SISTEMA GNSS, LOS ESTADOS DEBEN MANTENER LA COBERTURA DE LOS SISTEMAS DME ACTUALES Y DE SER NECESARIO, LOS ESTADOS REALICEN ESTUDIOS QUE PERMITAN AMPLIAR LA COBERTURA EN ESPACIOS AEREOS SELECCIONADOS</a:t>
            </a:r>
            <a:endParaRPr lang="es-ES" sz="1600" b="1" dirty="0"/>
          </a:p>
        </p:txBody>
      </p:sp>
      <p:sp>
        <p:nvSpPr>
          <p:cNvPr id="6"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extLst>
      <p:ext uri="{BB962C8B-B14F-4D97-AF65-F5344CB8AC3E}">
        <p14:creationId xmlns:p14="http://schemas.microsoft.com/office/powerpoint/2010/main" val="64065242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31</a:t>
            </a:fld>
            <a:endParaRPr lang="en-US"/>
          </a:p>
        </p:txBody>
      </p:sp>
      <p:sp>
        <p:nvSpPr>
          <p:cNvPr id="3" name="2 Título"/>
          <p:cNvSpPr>
            <a:spLocks noGrp="1"/>
          </p:cNvSpPr>
          <p:nvPr>
            <p:ph type="title"/>
          </p:nvPr>
        </p:nvSpPr>
        <p:spPr/>
        <p:txBody>
          <a:bodyPr anchor="ctr"/>
          <a:lstStyle/>
          <a:p>
            <a:pPr algn="ctr"/>
            <a:r>
              <a:rPr lang="es-ES" sz="2800" b="1" dirty="0"/>
              <a:t>IMPLANTACION SISTEMAS DE NAVEGACION AEREA EN LA REGION SAM</a:t>
            </a:r>
            <a:endParaRPr lang="en-CA" sz="2800" b="1" dirty="0"/>
          </a:p>
        </p:txBody>
      </p:sp>
      <p:sp>
        <p:nvSpPr>
          <p:cNvPr id="4" name="3 Marcador de contenido"/>
          <p:cNvSpPr>
            <a:spLocks noGrp="1"/>
          </p:cNvSpPr>
          <p:nvPr>
            <p:ph idx="1"/>
          </p:nvPr>
        </p:nvSpPr>
        <p:spPr>
          <a:xfrm>
            <a:off x="228600" y="2209800"/>
            <a:ext cx="8458200" cy="4419600"/>
          </a:xfrm>
        </p:spPr>
        <p:txBody>
          <a:bodyPr>
            <a:normAutofit/>
          </a:bodyPr>
          <a:lstStyle/>
          <a:p>
            <a:pPr marL="361950" indent="-361950" algn="just">
              <a:buClrTx/>
              <a:tabLst>
                <a:tab pos="361950" algn="l"/>
              </a:tabLst>
            </a:pPr>
            <a:r>
              <a:rPr lang="es-ES" sz="2000" dirty="0"/>
              <a:t>ILS: SE </a:t>
            </a:r>
            <a:r>
              <a:rPr lang="es-ES" sz="2000" dirty="0" smtClean="0"/>
              <a:t>PREVE </a:t>
            </a:r>
            <a:r>
              <a:rPr lang="es-ES" sz="2000" dirty="0"/>
              <a:t>QUE DENTRO DEL </a:t>
            </a:r>
            <a:r>
              <a:rPr lang="es-ES" sz="2000" dirty="0" smtClean="0"/>
              <a:t>PERIODO </a:t>
            </a:r>
            <a:r>
              <a:rPr lang="es-ES" sz="2000" dirty="0"/>
              <a:t>DE </a:t>
            </a:r>
            <a:r>
              <a:rPr lang="es-ES" sz="2000" dirty="0" smtClean="0"/>
              <a:t>PLANIFICACION </a:t>
            </a:r>
            <a:r>
              <a:rPr lang="es-ES" sz="2000" dirty="0"/>
              <a:t>CONSIDERADO, LOS SISTEMAS ILS SE </a:t>
            </a:r>
            <a:r>
              <a:rPr lang="es-ES" sz="2000" dirty="0" smtClean="0"/>
              <a:t>MANTENDRAN OPERATIVOS</a:t>
            </a:r>
            <a:endParaRPr lang="es-ES" sz="2000" dirty="0"/>
          </a:p>
          <a:p>
            <a:pPr marL="361950" indent="-361950" algn="just">
              <a:buClrTx/>
              <a:tabLst>
                <a:tab pos="361950" algn="l"/>
              </a:tabLst>
            </a:pPr>
            <a:r>
              <a:rPr lang="es-ES" sz="2000" dirty="0" smtClean="0"/>
              <a:t>GBAS </a:t>
            </a:r>
            <a:r>
              <a:rPr lang="es-ES" sz="2000" dirty="0"/>
              <a:t>CAT I: SE </a:t>
            </a:r>
            <a:r>
              <a:rPr lang="es-ES" sz="2000" dirty="0" smtClean="0"/>
              <a:t>DARA </a:t>
            </a:r>
            <a:r>
              <a:rPr lang="es-ES" sz="2000" dirty="0"/>
              <a:t>INICIO EN AEROPUERTOS QUE TENGAN UNA DEMANDA OPERACIONAL QUE LO </a:t>
            </a:r>
            <a:r>
              <a:rPr lang="es-ES" sz="2000" dirty="0" smtClean="0"/>
              <a:t>JUSTIFIQUE</a:t>
            </a:r>
          </a:p>
          <a:p>
            <a:pPr marL="361950" indent="-361950" algn="just">
              <a:buClrTx/>
              <a:tabLst>
                <a:tab pos="361950" algn="l"/>
              </a:tabLst>
            </a:pPr>
            <a:r>
              <a:rPr lang="es-ES" sz="2000" dirty="0" smtClean="0"/>
              <a:t>SISTEMAS </a:t>
            </a:r>
            <a:r>
              <a:rPr lang="es-ES" sz="2000" dirty="0"/>
              <a:t>DE APOYO A LOS ENSAYOS EN VUELO: LOS ESTADOS DEBEN DE CONSIDERAR LA </a:t>
            </a:r>
            <a:r>
              <a:rPr lang="es-ES" sz="2000" dirty="0" smtClean="0"/>
              <a:t>MODERNIZACION </a:t>
            </a:r>
            <a:r>
              <a:rPr lang="es-ES" sz="2000" dirty="0"/>
              <a:t>DE SUS ELEMENTOS DE ENSAYOS DE RADIOAYUDAS PARA LA </a:t>
            </a:r>
            <a:r>
              <a:rPr lang="es-ES" sz="2000" dirty="0" smtClean="0"/>
              <a:t>NAVEGACION  </a:t>
            </a:r>
            <a:r>
              <a:rPr lang="es-ES" sz="2000" dirty="0"/>
              <a:t>EN VUELO Y EN TIERRA INCLUYENDO LOS SISTEMAS DE </a:t>
            </a:r>
            <a:r>
              <a:rPr lang="es-ES" sz="2000" dirty="0" smtClean="0"/>
              <a:t>RADIONAVEGACION </a:t>
            </a:r>
            <a:r>
              <a:rPr lang="es-ES" sz="2000" dirty="0"/>
              <a:t>POR </a:t>
            </a:r>
            <a:r>
              <a:rPr lang="es-ES" sz="2000" dirty="0" smtClean="0"/>
              <a:t>SATELITE </a:t>
            </a:r>
            <a:r>
              <a:rPr lang="es-ES" sz="2000" dirty="0"/>
              <a:t>(GNSS) DE TAL MANERA QUE SE ENCUENTREN PREPARADAS PARA UN AMBIENTE </a:t>
            </a:r>
            <a:r>
              <a:rPr lang="es-ES" sz="2000" dirty="0" smtClean="0"/>
              <a:t>PBN</a:t>
            </a:r>
            <a:endParaRPr lang="es-ES" sz="2000" dirty="0"/>
          </a:p>
          <a:p>
            <a:pPr marL="361950" indent="-361950" algn="just">
              <a:buClrTx/>
              <a:tabLst>
                <a:tab pos="361950" algn="l"/>
              </a:tabLst>
            </a:pPr>
            <a:r>
              <a:rPr lang="es-ES" sz="2000" dirty="0" smtClean="0"/>
              <a:t>PROTECCION </a:t>
            </a:r>
            <a:r>
              <a:rPr lang="es-ES" sz="2000" dirty="0"/>
              <a:t>DEL ESPECTRO DE RADIOFRECUENCIA: LOS ESTADOS DEBEN REALIZAR LOS ESFUERZOS NECESARIOS QUE CONLLEVEN A GARANTIZAR LA </a:t>
            </a:r>
            <a:r>
              <a:rPr lang="es-ES" sz="2000" dirty="0" smtClean="0"/>
              <a:t>PROTECCION </a:t>
            </a:r>
            <a:r>
              <a:rPr lang="es-ES" sz="2000" dirty="0"/>
              <a:t>Y EL USO ADECUADO DEL ESPECTRO DE RADIOFRECUENCIA ASIGNADO A LA </a:t>
            </a:r>
            <a:r>
              <a:rPr lang="es-ES" sz="2000" dirty="0" smtClean="0"/>
              <a:t>AVIACION </a:t>
            </a:r>
            <a:r>
              <a:rPr lang="es-ES" sz="2000" dirty="0"/>
              <a:t>PARA LOS SERVICIOS DE RADIONAVEGACION </a:t>
            </a:r>
            <a:endParaRPr lang="en-CA" sz="2000" dirty="0"/>
          </a:p>
        </p:txBody>
      </p:sp>
      <p:sp>
        <p:nvSpPr>
          <p:cNvPr id="8" name="7 CuadroTexto"/>
          <p:cNvSpPr txBox="1"/>
          <p:nvPr/>
        </p:nvSpPr>
        <p:spPr>
          <a:xfrm>
            <a:off x="0" y="1307489"/>
            <a:ext cx="9144000" cy="830997"/>
          </a:xfrm>
          <a:prstGeom prst="rect">
            <a:avLst/>
          </a:prstGeom>
          <a:noFill/>
        </p:spPr>
        <p:txBody>
          <a:bodyPr wrap="square" rtlCol="0">
            <a:spAutoFit/>
          </a:bodyPr>
          <a:lstStyle/>
          <a:p>
            <a:pPr algn="ctr"/>
            <a:r>
              <a:rPr lang="es-ES" sz="2400" b="1" dirty="0"/>
              <a:t>PLAN DE IMPLANTACION DE NAVEGACION AEREA BASADO EN EL </a:t>
            </a:r>
            <a:r>
              <a:rPr lang="es-ES" sz="2400" b="1" dirty="0" smtClean="0"/>
              <a:t>RENDIMIENTO </a:t>
            </a:r>
            <a:r>
              <a:rPr lang="es-ES" sz="2400" b="1" dirty="0"/>
              <a:t>EN LA REGION SAM </a:t>
            </a:r>
          </a:p>
        </p:txBody>
      </p:sp>
      <p:sp>
        <p:nvSpPr>
          <p:cNvPr id="7"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extLst>
      <p:ext uri="{BB962C8B-B14F-4D97-AF65-F5344CB8AC3E}">
        <p14:creationId xmlns:p14="http://schemas.microsoft.com/office/powerpoint/2010/main" val="13596771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32</a:t>
            </a:fld>
            <a:endParaRPr lang="en-US"/>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IMPLANTACION SISTEMAS DE NAVEGACION AEREA EN LA REGION SAM</a:t>
            </a:r>
            <a:endParaRPr lang="es-ES" sz="2800" dirty="0">
              <a:effectLst>
                <a:outerShdw blurRad="38100" dist="38100" dir="2700000" algn="tl">
                  <a:srgbClr val="000000">
                    <a:alpha val="43137"/>
                  </a:srgbClr>
                </a:outerShdw>
              </a:effectLst>
            </a:endParaRPr>
          </a:p>
        </p:txBody>
      </p:sp>
      <p:graphicFrame>
        <p:nvGraphicFramePr>
          <p:cNvPr id="6" name="5 Marcador de contenido"/>
          <p:cNvGraphicFramePr>
            <a:graphicFrameLocks noGrp="1" noChangeAspect="1"/>
          </p:cNvGraphicFramePr>
          <p:nvPr>
            <p:ph idx="1"/>
            <p:extLst>
              <p:ext uri="{D42A27DB-BD31-4B8C-83A1-F6EECF244321}">
                <p14:modId xmlns:p14="http://schemas.microsoft.com/office/powerpoint/2010/main" val="3145719505"/>
              </p:ext>
            </p:extLst>
          </p:nvPr>
        </p:nvGraphicFramePr>
        <p:xfrm>
          <a:off x="233363" y="1828800"/>
          <a:ext cx="8686800" cy="6964363"/>
        </p:xfrm>
        <a:graphic>
          <a:graphicData uri="http://schemas.openxmlformats.org/presentationml/2006/ole">
            <mc:AlternateContent xmlns:mc="http://schemas.openxmlformats.org/markup-compatibility/2006">
              <mc:Choice xmlns:v="urn:schemas-microsoft-com:vml" Requires="v">
                <p:oleObj spid="_x0000_s156730" name="Document" r:id="rId4" imgW="11820814" imgH="9462792" progId="Word.Document.8">
                  <p:embed/>
                </p:oleObj>
              </mc:Choice>
              <mc:Fallback>
                <p:oleObj name="Document" r:id="rId4" imgW="11820814" imgH="9462792" progId="Word.Document.8">
                  <p:embed/>
                  <p:pic>
                    <p:nvPicPr>
                      <p:cNvPr id="0" name="Picture 57"/>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3363" y="1828800"/>
                        <a:ext cx="8686800" cy="69643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6 CuadroTexto"/>
          <p:cNvSpPr txBox="1"/>
          <p:nvPr/>
        </p:nvSpPr>
        <p:spPr>
          <a:xfrm>
            <a:off x="0" y="1209931"/>
            <a:ext cx="9144000" cy="830997"/>
          </a:xfrm>
          <a:prstGeom prst="rect">
            <a:avLst/>
          </a:prstGeom>
          <a:noFill/>
        </p:spPr>
        <p:txBody>
          <a:bodyPr wrap="square" rtlCol="0">
            <a:spAutoFit/>
          </a:bodyPr>
          <a:lstStyle/>
          <a:p>
            <a:pPr algn="ctr"/>
            <a:r>
              <a:rPr lang="es-ES" sz="2400" b="1" dirty="0"/>
              <a:t>PLAN DE IMPLANTACION DE NAVEGACION AEREA BASADO EN EL RENDIMIMIENTO EN LA REGION SAM </a:t>
            </a:r>
          </a:p>
        </p:txBody>
      </p:sp>
      <p:sp>
        <p:nvSpPr>
          <p:cNvPr id="8"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33</a:t>
            </a:fld>
            <a:endParaRPr lang="en-US"/>
          </a:p>
        </p:txBody>
      </p:sp>
      <p:sp>
        <p:nvSpPr>
          <p:cNvPr id="3" name="2 Título"/>
          <p:cNvSpPr>
            <a:spLocks noGrp="1"/>
          </p:cNvSpPr>
          <p:nvPr>
            <p:ph type="title"/>
          </p:nvPr>
        </p:nvSpPr>
        <p:spPr/>
        <p:txBody>
          <a:bodyPr anchor="ctr"/>
          <a:lstStyle/>
          <a:p>
            <a:pPr algn="ctr"/>
            <a:r>
              <a:rPr lang="es-ES" sz="2800" b="1" dirty="0" smtClean="0">
                <a:effectLst>
                  <a:outerShdw blurRad="38100" dist="38100" dir="2700000" algn="tl">
                    <a:srgbClr val="000000">
                      <a:alpha val="43137"/>
                    </a:srgbClr>
                  </a:outerShdw>
                </a:effectLst>
                <a:cs typeface="Times New Roman" pitchFamily="18" charset="0"/>
              </a:rPr>
              <a:t>CONCLUSIONES</a:t>
            </a:r>
            <a:r>
              <a:rPr lang="es-ES" dirty="0" smtClean="0"/>
              <a:t> </a:t>
            </a:r>
            <a:endParaRPr lang="es-ES" dirty="0"/>
          </a:p>
        </p:txBody>
      </p:sp>
      <p:sp>
        <p:nvSpPr>
          <p:cNvPr id="4" name="3 Marcador de contenido"/>
          <p:cNvSpPr>
            <a:spLocks noGrp="1"/>
          </p:cNvSpPr>
          <p:nvPr>
            <p:ph idx="1"/>
          </p:nvPr>
        </p:nvSpPr>
        <p:spPr>
          <a:xfrm>
            <a:off x="228600" y="1143000"/>
            <a:ext cx="8610600" cy="5410200"/>
          </a:xfrm>
        </p:spPr>
        <p:txBody>
          <a:bodyPr>
            <a:normAutofit fontScale="25000" lnSpcReduction="20000"/>
          </a:bodyPr>
          <a:lstStyle/>
          <a:p>
            <a:pPr marL="0" indent="0" algn="just">
              <a:buNone/>
            </a:pPr>
            <a:r>
              <a:rPr lang="es-PE" sz="9600" b="1" dirty="0" smtClean="0">
                <a:cs typeface="Arial" pitchFamily="34" charset="0"/>
              </a:rPr>
              <a:t>LOS ESTADOS DE LA REGIÓN, AL IMPLANTAR SUS SISTEMAS DE NAVEGACIÓN,  TOMEN EN CUENTA</a:t>
            </a:r>
            <a:r>
              <a:rPr lang="es-PE" sz="9600" b="1" dirty="0" smtClean="0">
                <a:latin typeface="Arial" pitchFamily="34" charset="0"/>
                <a:cs typeface="Arial" pitchFamily="34" charset="0"/>
              </a:rPr>
              <a:t>:</a:t>
            </a:r>
          </a:p>
          <a:p>
            <a:pPr marL="0" indent="0" algn="just">
              <a:buNone/>
            </a:pPr>
            <a:endParaRPr lang="es-PE" sz="6400" b="1" dirty="0" smtClean="0">
              <a:latin typeface="Arial" pitchFamily="34" charset="0"/>
              <a:cs typeface="Arial" pitchFamily="34" charset="0"/>
            </a:endParaRPr>
          </a:p>
          <a:p>
            <a:pPr algn="just">
              <a:buClrTx/>
              <a:tabLst>
                <a:tab pos="361950" algn="l"/>
              </a:tabLst>
            </a:pPr>
            <a:r>
              <a:rPr lang="es-PE" sz="8800" b="1" dirty="0" smtClean="0">
                <a:cs typeface="Arial" pitchFamily="34" charset="0"/>
              </a:rPr>
              <a:t>REQUISITOS OPERACIONALES BÁSICOS Y CRITERIOS DE PLANIFICACIÓN (BORPC)  (</a:t>
            </a:r>
            <a:r>
              <a:rPr lang="es-PE" sz="8800" b="1" dirty="0" err="1" smtClean="0">
                <a:cs typeface="Arial" pitchFamily="34" charset="0"/>
              </a:rPr>
              <a:t>Doc</a:t>
            </a:r>
            <a:r>
              <a:rPr lang="es-PE" sz="8800" b="1" dirty="0" smtClean="0">
                <a:cs typeface="Arial" pitchFamily="34" charset="0"/>
              </a:rPr>
              <a:t> 8733, Volumen I,  Parte I)</a:t>
            </a:r>
          </a:p>
          <a:p>
            <a:pPr algn="just">
              <a:buClrTx/>
              <a:tabLst>
                <a:tab pos="361950" algn="l"/>
              </a:tabLst>
            </a:pPr>
            <a:r>
              <a:rPr lang="es-ES_tradnl" sz="8800" b="1" dirty="0" smtClean="0"/>
              <a:t>	PRINCIPIOS DE PLANIFICACIÓN DE LAS RADIOAYUDAS</a:t>
            </a:r>
            <a:r>
              <a:rPr lang="es-ES" sz="8800" b="1" dirty="0" smtClean="0"/>
              <a:t>  </a:t>
            </a:r>
            <a:r>
              <a:rPr lang="es-ES_tradnl" sz="8800" b="1" dirty="0" smtClean="0"/>
              <a:t>PARA LA NAVEGACIÓN AERONÁUTICA  (</a:t>
            </a:r>
            <a:r>
              <a:rPr lang="es-ES_tradnl" sz="8800" b="1" dirty="0" err="1" smtClean="0"/>
              <a:t>Doc</a:t>
            </a:r>
            <a:r>
              <a:rPr lang="es-ES_tradnl" sz="8800" b="1" dirty="0" smtClean="0"/>
              <a:t> 8733, Volumen I, Parte IV)</a:t>
            </a:r>
          </a:p>
          <a:p>
            <a:pPr algn="just">
              <a:buClrTx/>
              <a:tabLst>
                <a:tab pos="361950" algn="l"/>
              </a:tabLst>
            </a:pPr>
            <a:r>
              <a:rPr lang="es-ES_tradnl" sz="8800" b="1" dirty="0" smtClean="0"/>
              <a:t>	PLAN DE RADIO AYUDAS (FASID TABLA CNS 3, </a:t>
            </a:r>
            <a:r>
              <a:rPr lang="es-ES_tradnl" sz="8800" b="1" dirty="0" err="1" smtClean="0"/>
              <a:t>Doc</a:t>
            </a:r>
            <a:r>
              <a:rPr lang="es-ES_tradnl" sz="8800" b="1" dirty="0" smtClean="0"/>
              <a:t> 8733, Volumen II)</a:t>
            </a:r>
          </a:p>
          <a:p>
            <a:pPr algn="just">
              <a:buClrTx/>
              <a:tabLst>
                <a:tab pos="361950" algn="l"/>
              </a:tabLst>
            </a:pPr>
            <a:r>
              <a:rPr lang="es-ES_tradnl" sz="8800" b="1" dirty="0" smtClean="0"/>
              <a:t>LISTAS COM 1 Y COM 2 DE LA OACI</a:t>
            </a:r>
          </a:p>
          <a:p>
            <a:pPr algn="just">
              <a:buClrTx/>
              <a:tabLst>
                <a:tab pos="361950" algn="l"/>
              </a:tabLst>
            </a:pPr>
            <a:r>
              <a:rPr lang="es-ES_tradnl" sz="8800" b="1" dirty="0" smtClean="0"/>
              <a:t>SARPS Y DOCUMENTOS OACI  </a:t>
            </a:r>
          </a:p>
          <a:p>
            <a:pPr algn="just">
              <a:buClrTx/>
              <a:tabLst>
                <a:tab pos="361950" algn="l"/>
              </a:tabLst>
            </a:pPr>
            <a:r>
              <a:rPr lang="es-AR" sz="8800" b="1" dirty="0" smtClean="0"/>
              <a:t>ESTRATEGIA DE EVOLUCION DE LOS SISTEMAS DE </a:t>
            </a:r>
            <a:r>
              <a:rPr lang="es-AR" sz="8800" b="1" dirty="0"/>
              <a:t> </a:t>
            </a:r>
            <a:r>
              <a:rPr lang="es-AR" sz="8800" b="1" dirty="0" smtClean="0"/>
              <a:t>NAVEGACION AEREA PARA LAS REGIONES CAR/SAM</a:t>
            </a:r>
          </a:p>
          <a:p>
            <a:pPr algn="just">
              <a:buClrTx/>
              <a:tabLst>
                <a:tab pos="361950" algn="l"/>
              </a:tabLst>
            </a:pPr>
            <a:r>
              <a:rPr lang="es-ES" sz="8800" b="1" dirty="0" smtClean="0"/>
              <a:t>PLAN DE IMPLANTACION DEL SISTEMA DE NAVEGACION AEREA BASADO EN RENDIMIENTO PARA LA REGION SAM</a:t>
            </a:r>
          </a:p>
          <a:p>
            <a:pPr algn="just">
              <a:buClrTx/>
              <a:tabLst>
                <a:tab pos="361950" algn="l"/>
              </a:tabLst>
            </a:pPr>
            <a:r>
              <a:rPr lang="es-ES" sz="8800" b="1" dirty="0" smtClean="0"/>
              <a:t>PARTICIPAR ACTIVAMENTE EN LOS EVENTOS OACI REGIONALES  (REUNIONES SAM/IG, CURSOS, SEMINARIOS/TALLERES)</a:t>
            </a:r>
            <a:endParaRPr lang="en-US" sz="8800" dirty="0">
              <a:latin typeface="Times New Roman" pitchFamily="18" charset="0"/>
              <a:cs typeface="Times New Roman" pitchFamily="18" charset="0"/>
            </a:endParaRPr>
          </a:p>
        </p:txBody>
      </p:sp>
      <p:sp>
        <p:nvSpPr>
          <p:cNvPr id="6" name="3 Marcador de pie de página"/>
          <p:cNvSpPr>
            <a:spLocks noGrp="1"/>
          </p:cNvSpPr>
          <p:nvPr>
            <p:ph type="ftr" sz="quarter" idx="11"/>
          </p:nvPr>
        </p:nvSpPr>
        <p:spPr>
          <a:xfrm>
            <a:off x="0" y="6629400"/>
            <a:ext cx="8610600" cy="228600"/>
          </a:xfrm>
        </p:spPr>
        <p:txBody>
          <a:bodyPr/>
          <a:lstStyle/>
          <a:p>
            <a:pPr algn="l"/>
            <a:r>
              <a:rPr lang="es-ES" sz="1100" dirty="0" smtClean="0"/>
              <a:t>Seminario sobre Ensayo en Vuelo y en Tierra de Sistemas de Navegación y Vigilancia, Sao José dos Campos, 19 al 21 de noviembre de 2011</a:t>
            </a:r>
            <a:endParaRPr lang="en-US" sz="11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34</a:t>
            </a:fld>
            <a:endParaRPr lang="en-US"/>
          </a:p>
        </p:txBody>
      </p:sp>
      <p:sp>
        <p:nvSpPr>
          <p:cNvPr id="3" name="2 Título"/>
          <p:cNvSpPr>
            <a:spLocks noGrp="1"/>
          </p:cNvSpPr>
          <p:nvPr>
            <p:ph type="title"/>
          </p:nvPr>
        </p:nvSpPr>
        <p:spPr/>
        <p:txBody>
          <a:bodyPr/>
          <a:lstStyle/>
          <a:p>
            <a:endParaRPr lang="en-CA"/>
          </a:p>
        </p:txBody>
      </p:sp>
      <p:sp>
        <p:nvSpPr>
          <p:cNvPr id="4" name="3 Marcador de contenido"/>
          <p:cNvSpPr>
            <a:spLocks noGrp="1"/>
          </p:cNvSpPr>
          <p:nvPr>
            <p:ph idx="1"/>
          </p:nvPr>
        </p:nvSpPr>
        <p:spPr/>
        <p:txBody>
          <a:bodyPr anchor="ctr">
            <a:normAutofit/>
          </a:bodyPr>
          <a:lstStyle/>
          <a:p>
            <a:pPr marL="0" indent="0" algn="ctr">
              <a:buNone/>
            </a:pPr>
            <a:r>
              <a:rPr lang="en-CA" sz="4000" b="1" dirty="0" smtClean="0"/>
              <a:t>MUCHAS GRACIAS </a:t>
            </a:r>
            <a:endParaRPr lang="en-CA" sz="4000" b="1" dirty="0"/>
          </a:p>
        </p:txBody>
      </p:sp>
      <p:sp>
        <p:nvSpPr>
          <p:cNvPr id="5" name="4 Marcador de pie de página"/>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Tree>
    <p:extLst>
      <p:ext uri="{BB962C8B-B14F-4D97-AF65-F5344CB8AC3E}">
        <p14:creationId xmlns:p14="http://schemas.microsoft.com/office/powerpoint/2010/main" val="621259976"/>
      </p:ext>
    </p:extLst>
  </p:cSld>
  <p:clrMapOvr>
    <a:masterClrMapping/>
  </p:clrMapOvr>
</p:sld>
</file>

<file path=ppt/theme/theme1.xml><?xml version="1.0" encoding="utf-8"?>
<a:theme xmlns:a="http://schemas.openxmlformats.org/drawingml/2006/main" name="ICAO">
  <a:themeElements>
    <a:clrScheme name="ICAO_1">
      <a:dk1>
        <a:srgbClr val="000000"/>
      </a:dk1>
      <a:lt1>
        <a:srgbClr val="FFFFFF"/>
      </a:lt1>
      <a:dk2>
        <a:srgbClr val="00153E"/>
      </a:dk2>
      <a:lt2>
        <a:srgbClr val="2C6ABA"/>
      </a:lt2>
      <a:accent1>
        <a:srgbClr val="D31044"/>
      </a:accent1>
      <a:accent2>
        <a:srgbClr val="FFE76D"/>
      </a:accent2>
      <a:accent3>
        <a:srgbClr val="1AB39F"/>
      </a:accent3>
      <a:accent4>
        <a:srgbClr val="738AC8"/>
      </a:accent4>
      <a:accent5>
        <a:srgbClr val="7FD13B"/>
      </a:accent5>
      <a:accent6>
        <a:srgbClr val="FF9900"/>
      </a:accent6>
      <a:hlink>
        <a:srgbClr val="EA157A"/>
      </a:hlink>
      <a:folHlink>
        <a:srgbClr val="7030A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321455BBFDB6E469F67F95DAF5D240A" ma:contentTypeVersion="1" ma:contentTypeDescription="Create a new document." ma:contentTypeScope="" ma:versionID="8e541ff1242a6f44351cc737ff44ec32">
  <xsd:schema xmlns:xsd="http://www.w3.org/2001/XMLSchema" xmlns:p="http://schemas.microsoft.com/office/2006/metadata/properties" xmlns:ns2="eca891cd-93fb-4d72-a5d0-e19a8d883323" targetNamespace="http://schemas.microsoft.com/office/2006/metadata/properties" ma:root="true" ma:fieldsID="e28639d9f680e84c34b951f053899ca2" ns2:_="">
    <xsd:import namespace="eca891cd-93fb-4d72-a5d0-e19a8d883323"/>
    <xsd:element name="properties">
      <xsd:complexType>
        <xsd:sequence>
          <xsd:element name="documentManagement">
            <xsd:complexType>
              <xsd:all>
                <xsd:element ref="ns2:Number" minOccurs="0"/>
              </xsd:all>
            </xsd:complexType>
          </xsd:element>
        </xsd:sequence>
      </xsd:complexType>
    </xsd:element>
  </xsd:schema>
  <xsd:schema xmlns:xsd="http://www.w3.org/2001/XMLSchema" xmlns:dms="http://schemas.microsoft.com/office/2006/documentManagement/types" targetNamespace="eca891cd-93fb-4d72-a5d0-e19a8d883323" elementFormDefault="qualified">
    <xsd:import namespace="http://schemas.microsoft.com/office/2006/documentManagement/types"/>
    <xsd:element name="Number" ma:index="8" nillable="true" ma:displayName="Number" ma:internalName="Number">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Number xmlns="eca891cd-93fb-4d72-a5d0-e19a8d883323">2</Number>
  </documentManagement>
</p:properties>
</file>

<file path=customXml/itemProps1.xml><?xml version="1.0" encoding="utf-8"?>
<ds:datastoreItem xmlns:ds="http://schemas.openxmlformats.org/officeDocument/2006/customXml" ds:itemID="{0908F700-1E3C-4D7A-8F12-8E209F16DD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a891cd-93fb-4d72-a5d0-e19a8d883323"/>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19595620-1D3C-4AC4-877D-B2741FEA84F6}">
  <ds:schemaRefs>
    <ds:schemaRef ds:uri="http://schemas.microsoft.com/sharepoint/v3/contenttype/forms"/>
  </ds:schemaRefs>
</ds:datastoreItem>
</file>

<file path=customXml/itemProps3.xml><?xml version="1.0" encoding="utf-8"?>
<ds:datastoreItem xmlns:ds="http://schemas.openxmlformats.org/officeDocument/2006/customXml" ds:itemID="{3B026F40-DBCA-4A82-A9A8-C85F00E4C4FB}">
  <ds:schemaRefs>
    <ds:schemaRef ds:uri="http://schemas.microsoft.com/office/2006/metadata/properties"/>
    <ds:schemaRef ds:uri="eca891cd-93fb-4d72-a5d0-e19a8d883323"/>
  </ds:schemaRefs>
</ds:datastoreItem>
</file>

<file path=docProps/app.xml><?xml version="1.0" encoding="utf-8"?>
<Properties xmlns="http://schemas.openxmlformats.org/officeDocument/2006/extended-properties" xmlns:vt="http://schemas.openxmlformats.org/officeDocument/2006/docPropsVTypes">
  <Template>ICAO</Template>
  <TotalTime>4627</TotalTime>
  <Words>3529</Words>
  <Application>Microsoft Office PowerPoint</Application>
  <PresentationFormat>Presentación en pantalla (4:3)</PresentationFormat>
  <Paragraphs>543</Paragraphs>
  <Slides>34</Slides>
  <Notes>10</Notes>
  <HiddenSlides>0</HiddenSlides>
  <MMClips>0</MMClips>
  <ScaleCrop>false</ScaleCrop>
  <HeadingPairs>
    <vt:vector size="6" baseType="variant">
      <vt:variant>
        <vt:lpstr>Tema</vt:lpstr>
      </vt:variant>
      <vt:variant>
        <vt:i4>1</vt:i4>
      </vt:variant>
      <vt:variant>
        <vt:lpstr>Servidores OLE incrustados</vt:lpstr>
      </vt:variant>
      <vt:variant>
        <vt:i4>2</vt:i4>
      </vt:variant>
      <vt:variant>
        <vt:lpstr>Títulos de diapositiva</vt:lpstr>
      </vt:variant>
      <vt:variant>
        <vt:i4>34</vt:i4>
      </vt:variant>
    </vt:vector>
  </HeadingPairs>
  <TitlesOfParts>
    <vt:vector size="37" baseType="lpstr">
      <vt:lpstr>ICAO</vt:lpstr>
      <vt:lpstr>Document</vt:lpstr>
      <vt:lpstr>Documento</vt:lpstr>
      <vt:lpstr>     SESION 1  PLAN REGIONAL DE RADIOAYUDAS A LA NAVEGACION</vt:lpstr>
      <vt:lpstr>CONTENIDO</vt:lpstr>
      <vt:lpstr>OBJETIVO</vt:lpstr>
      <vt:lpstr>PLAN DE NAVEGACION AEREA EN LAS REGIONES CAR/SAM</vt:lpstr>
      <vt:lpstr>PLAN DE NAVEGACION AEREA EN LAS REGIONES CAR/SAM</vt:lpstr>
      <vt:lpstr>PLAN DE NAVEGACION AEREA EN LAS REGIONES CAR/SAM </vt:lpstr>
      <vt:lpstr>PLAN DE NAVEGACION AEREA EN LAS REGIONES CAR/SAM </vt:lpstr>
      <vt:lpstr>PLAN DE NAVEGACION AEREA EN LAS REGIONES CAR/SAM</vt:lpstr>
      <vt:lpstr>PLAN DE NAVEGACION AEREA EN LAS REGIONES CAR/SAM</vt:lpstr>
      <vt:lpstr>PLAN DE NAVEGACION AEREA EN LAS REGIONES CAR/SAM</vt:lpstr>
      <vt:lpstr>PLAN DE NAVEGACION AEREA EN LAS REGIONES CAR/SAM</vt:lpstr>
      <vt:lpstr>PLAN DE NAVEGACION AEREA EN LAS REGIONES CAR/SAM </vt:lpstr>
      <vt:lpstr>ENMIENDAS   SARPS SOBRE NAVEGACION </vt:lpstr>
      <vt:lpstr>ENMIENDAS  SARPS SOBRE NAVEGACION </vt:lpstr>
      <vt:lpstr>ENMIENDAS SARPS SOBRE NAVEGACION </vt:lpstr>
      <vt:lpstr>BANDA DE FRECUENCIA PARA EL SERVICIO DE RADIO NAVEGACION </vt:lpstr>
      <vt:lpstr>BANDA DE FRECUENCIA PARA EL SERVICIO DE RADIO NAVEGACION </vt:lpstr>
      <vt:lpstr>ASPECTOS DE NAVEGACION DEL GREPECAS </vt:lpstr>
      <vt:lpstr>ASPECTOS DE NAVEGACION DEL  GREPECAS</vt:lpstr>
      <vt:lpstr>ASPECTOS DE NAVEGACION DEL  GREPECAS</vt:lpstr>
      <vt:lpstr>ASPECTOS DE NAVEGACION DEL GREPECAS</vt:lpstr>
      <vt:lpstr>ASPECTOS DE NAVEGACION DEL GREPECAS</vt:lpstr>
      <vt:lpstr>ASPECTOS DE NAVEGACION DEL GREPECAS</vt:lpstr>
      <vt:lpstr>ASPECTOS DE NAVEGACION DEL GREPECAS</vt:lpstr>
      <vt:lpstr>ASPECTOS DE NAVEGACION  DEL GREPECAS </vt:lpstr>
      <vt:lpstr>ASPECTOS DE NAVEGACION DEL GREPECAS </vt:lpstr>
      <vt:lpstr>IMPLANTACION SISTEMAS DE NAVEGACION AÉREA EN LA REGION SAM</vt:lpstr>
      <vt:lpstr>IMPLANTACION SISTEMAS DE NAVEGACION AEREA EN LA REGION SAM</vt:lpstr>
      <vt:lpstr>IMPLANTACION SISTEMAS DE NAVEGACION AEREA EN LA REGION SAM</vt:lpstr>
      <vt:lpstr>IMPLANTACION SISTEMAS DE NAVEGACION AEREA EN LA REGION SAM</vt:lpstr>
      <vt:lpstr>IMPLANTACION SISTEMAS DE NAVEGACION AEREA EN LA REGION SAM</vt:lpstr>
      <vt:lpstr>IMPLANTACION SISTEMAS DE NAVEGACION AEREA EN LA REGION SAM</vt:lpstr>
      <vt:lpstr>CONCLUSIONES </vt:lpstr>
      <vt:lpstr>Presentación de PowerPoint</vt:lpstr>
    </vt:vector>
  </TitlesOfParts>
  <Company>I.C.A.O.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dzemanovich</dc:creator>
  <cp:lastModifiedBy>Admin</cp:lastModifiedBy>
  <cp:revision>626</cp:revision>
  <dcterms:created xsi:type="dcterms:W3CDTF">2010-09-08T13:51:22Z</dcterms:created>
  <dcterms:modified xsi:type="dcterms:W3CDTF">2011-11-20T23:34:45Z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0x0101000321455BBFDB6E469F67F95DAF5D240A</vt:lpwstr>
  </property>
</Properties>
</file>