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doc" ContentType="application/msword"/>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60" r:id="rId4"/>
  </p:sldMasterIdLst>
  <p:notesMasterIdLst>
    <p:notesMasterId r:id="rId38"/>
  </p:notesMasterIdLst>
  <p:handoutMasterIdLst>
    <p:handoutMasterId r:id="rId39"/>
  </p:handoutMasterIdLst>
  <p:sldIdLst>
    <p:sldId id="357" r:id="rId5"/>
    <p:sldId id="355" r:id="rId6"/>
    <p:sldId id="376" r:id="rId7"/>
    <p:sldId id="316" r:id="rId8"/>
    <p:sldId id="317" r:id="rId9"/>
    <p:sldId id="320" r:id="rId10"/>
    <p:sldId id="373" r:id="rId11"/>
    <p:sldId id="358" r:id="rId12"/>
    <p:sldId id="359" r:id="rId13"/>
    <p:sldId id="321" r:id="rId14"/>
    <p:sldId id="323" r:id="rId15"/>
    <p:sldId id="322" r:id="rId16"/>
    <p:sldId id="360" r:id="rId17"/>
    <p:sldId id="362" r:id="rId18"/>
    <p:sldId id="361" r:id="rId19"/>
    <p:sldId id="365" r:id="rId20"/>
    <p:sldId id="366" r:id="rId21"/>
    <p:sldId id="367" r:id="rId22"/>
    <p:sldId id="368" r:id="rId23"/>
    <p:sldId id="369" r:id="rId24"/>
    <p:sldId id="370" r:id="rId25"/>
    <p:sldId id="371" r:id="rId26"/>
    <p:sldId id="343" r:id="rId27"/>
    <p:sldId id="374" r:id="rId28"/>
    <p:sldId id="364" r:id="rId29"/>
    <p:sldId id="327" r:id="rId30"/>
    <p:sldId id="349" r:id="rId31"/>
    <p:sldId id="350" r:id="rId32"/>
    <p:sldId id="377" r:id="rId33"/>
    <p:sldId id="378" r:id="rId34"/>
    <p:sldId id="379" r:id="rId35"/>
    <p:sldId id="375" r:id="rId36"/>
    <p:sldId id="356" r:id="rId37"/>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CC"/>
    <a:srgbClr val="2C6ABA"/>
    <a:srgbClr val="7030A0"/>
    <a:srgbClr val="D31044"/>
    <a:srgbClr val="EA157A"/>
    <a:srgbClr val="00153E"/>
    <a:srgbClr val="385D8A"/>
    <a:srgbClr val="2C6A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3123" autoAdjust="0"/>
    <p:restoredTop sz="99109" autoAdjust="0"/>
  </p:normalViewPr>
  <p:slideViewPr>
    <p:cSldViewPr>
      <p:cViewPr>
        <p:scale>
          <a:sx n="94" d="100"/>
          <a:sy n="94" d="100"/>
        </p:scale>
        <p:origin x="-2052" y="-402"/>
      </p:cViewPr>
      <p:guideLst>
        <p:guide orient="horz" pos="2160"/>
        <p:guide pos="2880"/>
      </p:guideLst>
    </p:cSldViewPr>
  </p:slideViewPr>
  <p:outlineViewPr>
    <p:cViewPr>
      <p:scale>
        <a:sx n="33" d="100"/>
        <a:sy n="33" d="100"/>
      </p:scale>
      <p:origin x="0" y="12920"/>
    </p:cViewPr>
  </p:outlineViewPr>
  <p:notesTextViewPr>
    <p:cViewPr>
      <p:scale>
        <a:sx n="100" d="100"/>
        <a:sy n="100" d="100"/>
      </p:scale>
      <p:origin x="0" y="0"/>
    </p:cViewPr>
  </p:notesTextViewPr>
  <p:sorterViewPr>
    <p:cViewPr>
      <p:scale>
        <a:sx n="100" d="100"/>
        <a:sy n="100" d="100"/>
      </p:scale>
      <p:origin x="0" y="1136"/>
    </p:cViewPr>
  </p:sorterViewPr>
  <p:notesViewPr>
    <p:cSldViewPr>
      <p:cViewPr varScale="1">
        <p:scale>
          <a:sx n="64" d="100"/>
          <a:sy n="64" d="100"/>
        </p:scale>
        <p:origin x="-2862" y="-96"/>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4F60EB-E335-4EFB-BB55-136D61791E98}" type="doc">
      <dgm:prSet loTypeId="urn:microsoft.com/office/officeart/2005/8/layout/default#1" loCatId="list" qsTypeId="urn:microsoft.com/office/officeart/2005/8/quickstyle/3d9" qsCatId="3D" csTypeId="urn:microsoft.com/office/officeart/2005/8/colors/accent0_3" csCatId="mainScheme" phldr="1"/>
      <dgm:spPr/>
      <dgm:t>
        <a:bodyPr/>
        <a:lstStyle/>
        <a:p>
          <a:endParaRPr lang="en-US"/>
        </a:p>
      </dgm:t>
    </dgm:pt>
    <dgm:pt modelId="{E181D20D-8AA2-4C22-971D-DE958512FE1F}">
      <dgm:prSet/>
      <dgm:spPr/>
      <dgm:t>
        <a:bodyPr/>
        <a:lstStyle/>
        <a:p>
          <a:pPr rtl="0"/>
          <a:r>
            <a:rPr lang="en-US" dirty="0" smtClean="0">
              <a:solidFill>
                <a:schemeClr val="bg1"/>
              </a:solidFill>
            </a:rPr>
            <a:t>ATM/SAR</a:t>
          </a:r>
          <a:endParaRPr lang="es-PE" dirty="0">
            <a:solidFill>
              <a:schemeClr val="bg1"/>
            </a:solidFill>
          </a:endParaRPr>
        </a:p>
      </dgm:t>
    </dgm:pt>
    <dgm:pt modelId="{A073FAD7-EF02-46FA-9FA0-BD0FE7D0916B}" type="parTrans" cxnId="{43FE5707-C4F0-483F-827B-8A9ED517B147}">
      <dgm:prSet/>
      <dgm:spPr/>
      <dgm:t>
        <a:bodyPr/>
        <a:lstStyle/>
        <a:p>
          <a:endParaRPr lang="en-US"/>
        </a:p>
      </dgm:t>
    </dgm:pt>
    <dgm:pt modelId="{504F9D07-336D-4856-A002-BE30BEB6BFBD}" type="sibTrans" cxnId="{43FE5707-C4F0-483F-827B-8A9ED517B147}">
      <dgm:prSet/>
      <dgm:spPr/>
      <dgm:t>
        <a:bodyPr/>
        <a:lstStyle/>
        <a:p>
          <a:endParaRPr lang="en-US"/>
        </a:p>
      </dgm:t>
    </dgm:pt>
    <dgm:pt modelId="{D89F4BD7-F77F-4BD6-9136-E463A61A3CE1}">
      <dgm:prSet/>
      <dgm:spPr/>
      <dgm:t>
        <a:bodyPr/>
        <a:lstStyle/>
        <a:p>
          <a:pPr rtl="0"/>
          <a:r>
            <a:rPr lang="en-US" dirty="0" smtClean="0">
              <a:solidFill>
                <a:srgbClr val="FF0000"/>
              </a:solidFill>
            </a:rPr>
            <a:t>CNS</a:t>
          </a:r>
          <a:endParaRPr lang="es-PE" dirty="0">
            <a:solidFill>
              <a:srgbClr val="FF0000"/>
            </a:solidFill>
          </a:endParaRPr>
        </a:p>
      </dgm:t>
    </dgm:pt>
    <dgm:pt modelId="{6BAC9EB1-9FE4-4E81-926E-C77244C77554}" type="parTrans" cxnId="{ECED2933-73C7-4783-8CE6-3F667569F373}">
      <dgm:prSet/>
      <dgm:spPr/>
      <dgm:t>
        <a:bodyPr/>
        <a:lstStyle/>
        <a:p>
          <a:endParaRPr lang="en-US"/>
        </a:p>
      </dgm:t>
    </dgm:pt>
    <dgm:pt modelId="{5BEF2854-8044-4C9C-9C10-3B53353C5B70}" type="sibTrans" cxnId="{ECED2933-73C7-4783-8CE6-3F667569F373}">
      <dgm:prSet/>
      <dgm:spPr/>
      <dgm:t>
        <a:bodyPr/>
        <a:lstStyle/>
        <a:p>
          <a:endParaRPr lang="en-US"/>
        </a:p>
      </dgm:t>
    </dgm:pt>
    <dgm:pt modelId="{369C8D1D-7265-4936-920F-4D5D74618B1D}">
      <dgm:prSet/>
      <dgm:spPr/>
      <dgm:t>
        <a:bodyPr/>
        <a:lstStyle/>
        <a:p>
          <a:pPr rtl="0"/>
          <a:r>
            <a:rPr lang="en-US" dirty="0" smtClean="0"/>
            <a:t>AIS</a:t>
          </a:r>
          <a:endParaRPr lang="es-PE" dirty="0"/>
        </a:p>
      </dgm:t>
    </dgm:pt>
    <dgm:pt modelId="{D4D4B6BD-D76D-4E41-854B-12C6212C8F3F}" type="parTrans" cxnId="{BBF5FA8D-E4CB-4635-A22D-16F0808B4DE1}">
      <dgm:prSet/>
      <dgm:spPr/>
      <dgm:t>
        <a:bodyPr/>
        <a:lstStyle/>
        <a:p>
          <a:endParaRPr lang="en-US"/>
        </a:p>
      </dgm:t>
    </dgm:pt>
    <dgm:pt modelId="{4BA3E396-C5D2-4326-9D7A-8B6AD62AEEFB}" type="sibTrans" cxnId="{BBF5FA8D-E4CB-4635-A22D-16F0808B4DE1}">
      <dgm:prSet/>
      <dgm:spPr/>
      <dgm:t>
        <a:bodyPr/>
        <a:lstStyle/>
        <a:p>
          <a:endParaRPr lang="en-US"/>
        </a:p>
      </dgm:t>
    </dgm:pt>
    <dgm:pt modelId="{7AA86289-D0CB-4CEB-A204-01BEE7083DAD}">
      <dgm:prSet/>
      <dgm:spPr/>
      <dgm:t>
        <a:bodyPr/>
        <a:lstStyle/>
        <a:p>
          <a:pPr rtl="0"/>
          <a:r>
            <a:rPr lang="en-US" dirty="0" smtClean="0"/>
            <a:t>AGA</a:t>
          </a:r>
          <a:endParaRPr lang="es-PE" dirty="0"/>
        </a:p>
      </dgm:t>
    </dgm:pt>
    <dgm:pt modelId="{0081FF67-1C54-480B-8C69-6848C64FB180}" type="parTrans" cxnId="{B70179BC-1D21-46D5-A343-E79883F91A82}">
      <dgm:prSet/>
      <dgm:spPr/>
      <dgm:t>
        <a:bodyPr/>
        <a:lstStyle/>
        <a:p>
          <a:endParaRPr lang="en-US"/>
        </a:p>
      </dgm:t>
    </dgm:pt>
    <dgm:pt modelId="{65086414-F695-4822-ADFC-D8E81265DA57}" type="sibTrans" cxnId="{B70179BC-1D21-46D5-A343-E79883F91A82}">
      <dgm:prSet/>
      <dgm:spPr/>
      <dgm:t>
        <a:bodyPr/>
        <a:lstStyle/>
        <a:p>
          <a:endParaRPr lang="en-US"/>
        </a:p>
      </dgm:t>
    </dgm:pt>
    <dgm:pt modelId="{C638D789-D866-46B7-8DB0-248A092FAB6E}">
      <dgm:prSet/>
      <dgm:spPr/>
      <dgm:t>
        <a:bodyPr/>
        <a:lstStyle/>
        <a:p>
          <a:pPr rtl="0"/>
          <a:r>
            <a:rPr lang="en-US" dirty="0" smtClean="0"/>
            <a:t>MET</a:t>
          </a:r>
          <a:endParaRPr lang="es-PE" dirty="0"/>
        </a:p>
      </dgm:t>
    </dgm:pt>
    <dgm:pt modelId="{EA572E19-5F7F-4596-A5AB-0171652B1DBE}" type="parTrans" cxnId="{1ABCE581-22D9-4721-BAE4-A412CF1C0881}">
      <dgm:prSet/>
      <dgm:spPr/>
      <dgm:t>
        <a:bodyPr/>
        <a:lstStyle/>
        <a:p>
          <a:endParaRPr lang="en-US"/>
        </a:p>
      </dgm:t>
    </dgm:pt>
    <dgm:pt modelId="{B9FDEE3A-754E-4DAD-8D81-70727D0BBC3D}" type="sibTrans" cxnId="{1ABCE581-22D9-4721-BAE4-A412CF1C0881}">
      <dgm:prSet/>
      <dgm:spPr/>
      <dgm:t>
        <a:bodyPr/>
        <a:lstStyle/>
        <a:p>
          <a:endParaRPr lang="en-US"/>
        </a:p>
      </dgm:t>
    </dgm:pt>
    <dgm:pt modelId="{9153EE73-76E2-4519-B387-5A81B98DBA48}" type="pres">
      <dgm:prSet presAssocID="{904F60EB-E335-4EFB-BB55-136D61791E98}" presName="diagram" presStyleCnt="0">
        <dgm:presLayoutVars>
          <dgm:dir/>
          <dgm:resizeHandles val="exact"/>
        </dgm:presLayoutVars>
      </dgm:prSet>
      <dgm:spPr/>
      <dgm:t>
        <a:bodyPr/>
        <a:lstStyle/>
        <a:p>
          <a:endParaRPr lang="en-US"/>
        </a:p>
      </dgm:t>
    </dgm:pt>
    <dgm:pt modelId="{8EA88F41-4D76-4718-A501-96A12BE376EE}" type="pres">
      <dgm:prSet presAssocID="{E181D20D-8AA2-4C22-971D-DE958512FE1F}" presName="node" presStyleLbl="node1" presStyleIdx="0" presStyleCnt="5">
        <dgm:presLayoutVars>
          <dgm:bulletEnabled val="1"/>
        </dgm:presLayoutVars>
      </dgm:prSet>
      <dgm:spPr/>
      <dgm:t>
        <a:bodyPr/>
        <a:lstStyle/>
        <a:p>
          <a:endParaRPr lang="en-US"/>
        </a:p>
      </dgm:t>
    </dgm:pt>
    <dgm:pt modelId="{CA17A102-61F7-4A38-A039-4F0F511A8152}" type="pres">
      <dgm:prSet presAssocID="{504F9D07-336D-4856-A002-BE30BEB6BFBD}" presName="sibTrans" presStyleCnt="0"/>
      <dgm:spPr/>
    </dgm:pt>
    <dgm:pt modelId="{2D60A2F5-A903-4282-82A5-5647292BE3E0}" type="pres">
      <dgm:prSet presAssocID="{D89F4BD7-F77F-4BD6-9136-E463A61A3CE1}" presName="node" presStyleLbl="node1" presStyleIdx="1" presStyleCnt="5">
        <dgm:presLayoutVars>
          <dgm:bulletEnabled val="1"/>
        </dgm:presLayoutVars>
      </dgm:prSet>
      <dgm:spPr/>
      <dgm:t>
        <a:bodyPr/>
        <a:lstStyle/>
        <a:p>
          <a:endParaRPr lang="en-US"/>
        </a:p>
      </dgm:t>
    </dgm:pt>
    <dgm:pt modelId="{596ABF3B-7351-491E-A385-D572AE76DC2A}" type="pres">
      <dgm:prSet presAssocID="{5BEF2854-8044-4C9C-9C10-3B53353C5B70}" presName="sibTrans" presStyleCnt="0"/>
      <dgm:spPr/>
    </dgm:pt>
    <dgm:pt modelId="{47875FE7-438A-4FE5-8686-D9BD07063AF7}" type="pres">
      <dgm:prSet presAssocID="{369C8D1D-7265-4936-920F-4D5D74618B1D}" presName="node" presStyleLbl="node1" presStyleIdx="2" presStyleCnt="5" custLinFactNeighborX="2335" custLinFactNeighborY="5326">
        <dgm:presLayoutVars>
          <dgm:bulletEnabled val="1"/>
        </dgm:presLayoutVars>
      </dgm:prSet>
      <dgm:spPr/>
      <dgm:t>
        <a:bodyPr/>
        <a:lstStyle/>
        <a:p>
          <a:endParaRPr lang="en-US"/>
        </a:p>
      </dgm:t>
    </dgm:pt>
    <dgm:pt modelId="{C83AAF67-89D7-453F-8888-94A8B461687D}" type="pres">
      <dgm:prSet presAssocID="{4BA3E396-C5D2-4326-9D7A-8B6AD62AEEFB}" presName="sibTrans" presStyleCnt="0"/>
      <dgm:spPr/>
    </dgm:pt>
    <dgm:pt modelId="{32F36643-61E5-4D67-87B9-4E8A1CABA8D8}" type="pres">
      <dgm:prSet presAssocID="{7AA86289-D0CB-4CEB-A204-01BEE7083DAD}" presName="node" presStyleLbl="node1" presStyleIdx="3" presStyleCnt="5" custLinFactNeighborX="2922" custLinFactNeighborY="457">
        <dgm:presLayoutVars>
          <dgm:bulletEnabled val="1"/>
        </dgm:presLayoutVars>
      </dgm:prSet>
      <dgm:spPr/>
      <dgm:t>
        <a:bodyPr/>
        <a:lstStyle/>
        <a:p>
          <a:endParaRPr lang="en-US"/>
        </a:p>
      </dgm:t>
    </dgm:pt>
    <dgm:pt modelId="{6E812FA8-774A-4820-B515-0B87C6B8739C}" type="pres">
      <dgm:prSet presAssocID="{65086414-F695-4822-ADFC-D8E81265DA57}" presName="sibTrans" presStyleCnt="0"/>
      <dgm:spPr/>
    </dgm:pt>
    <dgm:pt modelId="{7A5B8E4D-010D-49E1-BA8F-5AD634CFED89}" type="pres">
      <dgm:prSet presAssocID="{C638D789-D866-46B7-8DB0-248A092FAB6E}" presName="node" presStyleLbl="node1" presStyleIdx="4" presStyleCnt="5">
        <dgm:presLayoutVars>
          <dgm:bulletEnabled val="1"/>
        </dgm:presLayoutVars>
      </dgm:prSet>
      <dgm:spPr/>
      <dgm:t>
        <a:bodyPr/>
        <a:lstStyle/>
        <a:p>
          <a:endParaRPr lang="en-US"/>
        </a:p>
      </dgm:t>
    </dgm:pt>
  </dgm:ptLst>
  <dgm:cxnLst>
    <dgm:cxn modelId="{1ABCE581-22D9-4721-BAE4-A412CF1C0881}" srcId="{904F60EB-E335-4EFB-BB55-136D61791E98}" destId="{C638D789-D866-46B7-8DB0-248A092FAB6E}" srcOrd="4" destOrd="0" parTransId="{EA572E19-5F7F-4596-A5AB-0171652B1DBE}" sibTransId="{B9FDEE3A-754E-4DAD-8D81-70727D0BBC3D}"/>
    <dgm:cxn modelId="{28138551-53D0-479F-A651-265CBD9FB56D}" type="presOf" srcId="{369C8D1D-7265-4936-920F-4D5D74618B1D}" destId="{47875FE7-438A-4FE5-8686-D9BD07063AF7}" srcOrd="0" destOrd="0" presId="urn:microsoft.com/office/officeart/2005/8/layout/default#1"/>
    <dgm:cxn modelId="{43FE5707-C4F0-483F-827B-8A9ED517B147}" srcId="{904F60EB-E335-4EFB-BB55-136D61791E98}" destId="{E181D20D-8AA2-4C22-971D-DE958512FE1F}" srcOrd="0" destOrd="0" parTransId="{A073FAD7-EF02-46FA-9FA0-BD0FE7D0916B}" sibTransId="{504F9D07-336D-4856-A002-BE30BEB6BFBD}"/>
    <dgm:cxn modelId="{08214353-E574-43D1-A99C-553CF9D937F8}" type="presOf" srcId="{D89F4BD7-F77F-4BD6-9136-E463A61A3CE1}" destId="{2D60A2F5-A903-4282-82A5-5647292BE3E0}" srcOrd="0" destOrd="0" presId="urn:microsoft.com/office/officeart/2005/8/layout/default#1"/>
    <dgm:cxn modelId="{181B9059-2FFD-437F-A29B-1E2DF438AA64}" type="presOf" srcId="{7AA86289-D0CB-4CEB-A204-01BEE7083DAD}" destId="{32F36643-61E5-4D67-87B9-4E8A1CABA8D8}" srcOrd="0" destOrd="0" presId="urn:microsoft.com/office/officeart/2005/8/layout/default#1"/>
    <dgm:cxn modelId="{ECED2933-73C7-4783-8CE6-3F667569F373}" srcId="{904F60EB-E335-4EFB-BB55-136D61791E98}" destId="{D89F4BD7-F77F-4BD6-9136-E463A61A3CE1}" srcOrd="1" destOrd="0" parTransId="{6BAC9EB1-9FE4-4E81-926E-C77244C77554}" sibTransId="{5BEF2854-8044-4C9C-9C10-3B53353C5B70}"/>
    <dgm:cxn modelId="{1DDA7AB6-33C0-41C3-A204-B9344891B8A4}" type="presOf" srcId="{E181D20D-8AA2-4C22-971D-DE958512FE1F}" destId="{8EA88F41-4D76-4718-A501-96A12BE376EE}" srcOrd="0" destOrd="0" presId="urn:microsoft.com/office/officeart/2005/8/layout/default#1"/>
    <dgm:cxn modelId="{BBF5FA8D-E4CB-4635-A22D-16F0808B4DE1}" srcId="{904F60EB-E335-4EFB-BB55-136D61791E98}" destId="{369C8D1D-7265-4936-920F-4D5D74618B1D}" srcOrd="2" destOrd="0" parTransId="{D4D4B6BD-D76D-4E41-854B-12C6212C8F3F}" sibTransId="{4BA3E396-C5D2-4326-9D7A-8B6AD62AEEFB}"/>
    <dgm:cxn modelId="{B70179BC-1D21-46D5-A343-E79883F91A82}" srcId="{904F60EB-E335-4EFB-BB55-136D61791E98}" destId="{7AA86289-D0CB-4CEB-A204-01BEE7083DAD}" srcOrd="3" destOrd="0" parTransId="{0081FF67-1C54-480B-8C69-6848C64FB180}" sibTransId="{65086414-F695-4822-ADFC-D8E81265DA57}"/>
    <dgm:cxn modelId="{0DFD9D32-A652-4B11-86BE-48C08A36B375}" type="presOf" srcId="{C638D789-D866-46B7-8DB0-248A092FAB6E}" destId="{7A5B8E4D-010D-49E1-BA8F-5AD634CFED89}" srcOrd="0" destOrd="0" presId="urn:microsoft.com/office/officeart/2005/8/layout/default#1"/>
    <dgm:cxn modelId="{FAEF4493-FB12-4D76-B0A1-5F9F4B5B6B16}" type="presOf" srcId="{904F60EB-E335-4EFB-BB55-136D61791E98}" destId="{9153EE73-76E2-4519-B387-5A81B98DBA48}" srcOrd="0" destOrd="0" presId="urn:microsoft.com/office/officeart/2005/8/layout/default#1"/>
    <dgm:cxn modelId="{5F6701CC-FE98-4F59-BB4D-69F629FECB70}" type="presParOf" srcId="{9153EE73-76E2-4519-B387-5A81B98DBA48}" destId="{8EA88F41-4D76-4718-A501-96A12BE376EE}" srcOrd="0" destOrd="0" presId="urn:microsoft.com/office/officeart/2005/8/layout/default#1"/>
    <dgm:cxn modelId="{9A9C3BDD-5DF7-4DA7-ABB0-5E948E5417B6}" type="presParOf" srcId="{9153EE73-76E2-4519-B387-5A81B98DBA48}" destId="{CA17A102-61F7-4A38-A039-4F0F511A8152}" srcOrd="1" destOrd="0" presId="urn:microsoft.com/office/officeart/2005/8/layout/default#1"/>
    <dgm:cxn modelId="{BBBFF85C-1833-4A77-A633-00BCD0892DE7}" type="presParOf" srcId="{9153EE73-76E2-4519-B387-5A81B98DBA48}" destId="{2D60A2F5-A903-4282-82A5-5647292BE3E0}" srcOrd="2" destOrd="0" presId="urn:microsoft.com/office/officeart/2005/8/layout/default#1"/>
    <dgm:cxn modelId="{D3E52599-3AA1-49CD-9AB8-0C7E824FCCD9}" type="presParOf" srcId="{9153EE73-76E2-4519-B387-5A81B98DBA48}" destId="{596ABF3B-7351-491E-A385-D572AE76DC2A}" srcOrd="3" destOrd="0" presId="urn:microsoft.com/office/officeart/2005/8/layout/default#1"/>
    <dgm:cxn modelId="{3E029899-102B-4935-90B0-C7C694B071DB}" type="presParOf" srcId="{9153EE73-76E2-4519-B387-5A81B98DBA48}" destId="{47875FE7-438A-4FE5-8686-D9BD07063AF7}" srcOrd="4" destOrd="0" presId="urn:microsoft.com/office/officeart/2005/8/layout/default#1"/>
    <dgm:cxn modelId="{35F5B066-FA75-4FAC-808C-B083D3076655}" type="presParOf" srcId="{9153EE73-76E2-4519-B387-5A81B98DBA48}" destId="{C83AAF67-89D7-453F-8888-94A8B461687D}" srcOrd="5" destOrd="0" presId="urn:microsoft.com/office/officeart/2005/8/layout/default#1"/>
    <dgm:cxn modelId="{5A5E5729-2E1C-4907-B087-2BD60545A31F}" type="presParOf" srcId="{9153EE73-76E2-4519-B387-5A81B98DBA48}" destId="{32F36643-61E5-4D67-87B9-4E8A1CABA8D8}" srcOrd="6" destOrd="0" presId="urn:microsoft.com/office/officeart/2005/8/layout/default#1"/>
    <dgm:cxn modelId="{EC00EC50-58EC-451E-B4D9-8B3A336E43D6}" type="presParOf" srcId="{9153EE73-76E2-4519-B387-5A81B98DBA48}" destId="{6E812FA8-774A-4820-B515-0B87C6B8739C}" srcOrd="7" destOrd="0" presId="urn:microsoft.com/office/officeart/2005/8/layout/default#1"/>
    <dgm:cxn modelId="{4C99A2EC-E96A-454F-9DCD-677017E90FE9}" type="presParOf" srcId="{9153EE73-76E2-4519-B387-5A81B98DBA48}" destId="{7A5B8E4D-010D-49E1-BA8F-5AD634CFED89}" srcOrd="8"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A94B6D6-F234-49D8-A597-2914806B1CCA}" type="doc">
      <dgm:prSet loTypeId="urn:microsoft.com/office/officeart/2005/8/layout/hList6" loCatId="list" qsTypeId="urn:microsoft.com/office/officeart/2005/8/quickstyle/simple5" qsCatId="simple" csTypeId="urn:microsoft.com/office/officeart/2005/8/colors/accent0_3" csCatId="mainScheme" phldr="1"/>
      <dgm:spPr/>
      <dgm:t>
        <a:bodyPr/>
        <a:lstStyle/>
        <a:p>
          <a:endParaRPr lang="en-US"/>
        </a:p>
      </dgm:t>
    </dgm:pt>
    <dgm:pt modelId="{873ED57F-27AD-4A55-8F6A-20958AE70ACA}">
      <dgm:prSet/>
      <dgm:spPr/>
      <dgm:t>
        <a:bodyPr/>
        <a:lstStyle/>
        <a:p>
          <a:pPr rtl="0"/>
          <a:r>
            <a:rPr lang="es-PE" noProof="0" dirty="0" smtClean="0"/>
            <a:t>Performance-based navigation (PBN)</a:t>
          </a:r>
          <a:endParaRPr lang="es-PE" noProof="0" dirty="0"/>
        </a:p>
      </dgm:t>
    </dgm:pt>
    <dgm:pt modelId="{889F3D39-3989-44A2-ABE5-943ABC003C9C}" type="parTrans" cxnId="{46779767-BC16-417E-BB5C-9803AB2165F0}">
      <dgm:prSet/>
      <dgm:spPr/>
      <dgm:t>
        <a:bodyPr/>
        <a:lstStyle/>
        <a:p>
          <a:endParaRPr lang="en-US"/>
        </a:p>
      </dgm:t>
    </dgm:pt>
    <dgm:pt modelId="{96EACC32-D3A5-4160-9B6D-DD2D14EF198B}" type="sibTrans" cxnId="{46779767-BC16-417E-BB5C-9803AB2165F0}">
      <dgm:prSet/>
      <dgm:spPr/>
      <dgm:t>
        <a:bodyPr/>
        <a:lstStyle/>
        <a:p>
          <a:endParaRPr lang="en-US"/>
        </a:p>
      </dgm:t>
    </dgm:pt>
    <dgm:pt modelId="{4A5DF967-C68A-4F7B-A912-DE06D82402A3}">
      <dgm:prSet/>
      <dgm:spPr/>
      <dgm:t>
        <a:bodyPr/>
        <a:lstStyle/>
        <a:p>
          <a:pPr rtl="0"/>
          <a:r>
            <a:rPr lang="es-PE" noProof="0" dirty="0" smtClean="0"/>
            <a:t>Air traffic flow management (ATFM)</a:t>
          </a:r>
          <a:endParaRPr lang="es-PE" noProof="0" dirty="0"/>
        </a:p>
      </dgm:t>
    </dgm:pt>
    <dgm:pt modelId="{CCD68BB7-64D6-4EA8-AF2C-6AF866A5C3BC}" type="parTrans" cxnId="{33CA479E-FDF0-4560-B5B9-3C1C70CEA67C}">
      <dgm:prSet/>
      <dgm:spPr/>
      <dgm:t>
        <a:bodyPr/>
        <a:lstStyle/>
        <a:p>
          <a:endParaRPr lang="en-US"/>
        </a:p>
      </dgm:t>
    </dgm:pt>
    <dgm:pt modelId="{2F0D2C8F-EF1C-4334-99AE-A4F1B394DE6D}" type="sibTrans" cxnId="{33CA479E-FDF0-4560-B5B9-3C1C70CEA67C}">
      <dgm:prSet/>
      <dgm:spPr/>
      <dgm:t>
        <a:bodyPr/>
        <a:lstStyle/>
        <a:p>
          <a:endParaRPr lang="en-US"/>
        </a:p>
      </dgm:t>
    </dgm:pt>
    <dgm:pt modelId="{2CAFB656-2B53-4E71-8154-FB7097A0DADD}">
      <dgm:prSet/>
      <dgm:spPr/>
      <dgm:t>
        <a:bodyPr/>
        <a:lstStyle/>
        <a:p>
          <a:pPr rtl="0"/>
          <a:r>
            <a:rPr lang="es-PE" noProof="0" dirty="0" smtClean="0"/>
            <a:t>ATS automation</a:t>
          </a:r>
          <a:endParaRPr lang="es-PE" noProof="0" dirty="0"/>
        </a:p>
      </dgm:t>
    </dgm:pt>
    <dgm:pt modelId="{B52D87F1-7466-4346-86B0-50212D53CBCA}" type="parTrans" cxnId="{3BBE6F1C-23A1-464F-A831-F4A65D950643}">
      <dgm:prSet/>
      <dgm:spPr/>
      <dgm:t>
        <a:bodyPr/>
        <a:lstStyle/>
        <a:p>
          <a:endParaRPr lang="en-US"/>
        </a:p>
      </dgm:t>
    </dgm:pt>
    <dgm:pt modelId="{C344DD1B-BE77-48CA-A1BF-5779F654150F}" type="sibTrans" cxnId="{3BBE6F1C-23A1-464F-A831-F4A65D950643}">
      <dgm:prSet/>
      <dgm:spPr/>
      <dgm:t>
        <a:bodyPr/>
        <a:lstStyle/>
        <a:p>
          <a:endParaRPr lang="en-US"/>
        </a:p>
      </dgm:t>
    </dgm:pt>
    <dgm:pt modelId="{AE929ED5-44F2-49F0-9F08-20B891E6A95C}">
      <dgm:prSet/>
      <dgm:spPr/>
      <dgm:t>
        <a:bodyPr/>
        <a:lstStyle/>
        <a:p>
          <a:pPr rtl="0"/>
          <a:r>
            <a:rPr lang="es-PE" dirty="0" smtClean="0"/>
            <a:t>Improvement of CNS systems</a:t>
          </a:r>
          <a:endParaRPr lang="es-PE" dirty="0"/>
        </a:p>
      </dgm:t>
    </dgm:pt>
    <dgm:pt modelId="{8B147D3A-6B29-441A-8B92-1190A1011336}" type="sibTrans" cxnId="{B2B24908-53E7-4EE5-8DE1-94B78CEEC4B5}">
      <dgm:prSet/>
      <dgm:spPr/>
      <dgm:t>
        <a:bodyPr/>
        <a:lstStyle/>
        <a:p>
          <a:endParaRPr lang="en-US"/>
        </a:p>
      </dgm:t>
    </dgm:pt>
    <dgm:pt modelId="{71F815EC-2C5F-4103-B5E1-9A51D1EE5B46}" type="parTrans" cxnId="{B2B24908-53E7-4EE5-8DE1-94B78CEEC4B5}">
      <dgm:prSet/>
      <dgm:spPr/>
      <dgm:t>
        <a:bodyPr/>
        <a:lstStyle/>
        <a:p>
          <a:endParaRPr lang="en-US"/>
        </a:p>
      </dgm:t>
    </dgm:pt>
    <dgm:pt modelId="{DFD50A6D-97BD-4F8E-B82D-47EA1B69BDE7}" type="pres">
      <dgm:prSet presAssocID="{0A94B6D6-F234-49D8-A597-2914806B1CCA}" presName="Name0" presStyleCnt="0">
        <dgm:presLayoutVars>
          <dgm:dir/>
          <dgm:resizeHandles val="exact"/>
        </dgm:presLayoutVars>
      </dgm:prSet>
      <dgm:spPr/>
      <dgm:t>
        <a:bodyPr/>
        <a:lstStyle/>
        <a:p>
          <a:endParaRPr lang="en-US"/>
        </a:p>
      </dgm:t>
    </dgm:pt>
    <dgm:pt modelId="{F451471E-B59F-4863-96A6-CF097C0DB420}" type="pres">
      <dgm:prSet presAssocID="{873ED57F-27AD-4A55-8F6A-20958AE70ACA}" presName="node" presStyleLbl="node1" presStyleIdx="0" presStyleCnt="4">
        <dgm:presLayoutVars>
          <dgm:bulletEnabled val="1"/>
        </dgm:presLayoutVars>
      </dgm:prSet>
      <dgm:spPr/>
      <dgm:t>
        <a:bodyPr/>
        <a:lstStyle/>
        <a:p>
          <a:endParaRPr lang="en-US"/>
        </a:p>
      </dgm:t>
    </dgm:pt>
    <dgm:pt modelId="{01A61CC4-A37C-4924-B141-6E6DFB58E154}" type="pres">
      <dgm:prSet presAssocID="{96EACC32-D3A5-4160-9B6D-DD2D14EF198B}" presName="sibTrans" presStyleCnt="0"/>
      <dgm:spPr/>
    </dgm:pt>
    <dgm:pt modelId="{7E103013-8B10-4437-83A0-87FC93992C2A}" type="pres">
      <dgm:prSet presAssocID="{4A5DF967-C68A-4F7B-A912-DE06D82402A3}" presName="node" presStyleLbl="node1" presStyleIdx="1" presStyleCnt="4">
        <dgm:presLayoutVars>
          <dgm:bulletEnabled val="1"/>
        </dgm:presLayoutVars>
      </dgm:prSet>
      <dgm:spPr/>
      <dgm:t>
        <a:bodyPr/>
        <a:lstStyle/>
        <a:p>
          <a:endParaRPr lang="en-US"/>
        </a:p>
      </dgm:t>
    </dgm:pt>
    <dgm:pt modelId="{02DC5C18-D4F3-47FA-A249-21A7B2E248C0}" type="pres">
      <dgm:prSet presAssocID="{2F0D2C8F-EF1C-4334-99AE-A4F1B394DE6D}" presName="sibTrans" presStyleCnt="0"/>
      <dgm:spPr/>
    </dgm:pt>
    <dgm:pt modelId="{F0A85659-368A-47BC-89EA-A0B2743D11B8}" type="pres">
      <dgm:prSet presAssocID="{AE929ED5-44F2-49F0-9F08-20B891E6A95C}" presName="node" presStyleLbl="node1" presStyleIdx="2" presStyleCnt="4" custLinFactNeighborX="-30141" custLinFactNeighborY="310">
        <dgm:presLayoutVars>
          <dgm:bulletEnabled val="1"/>
        </dgm:presLayoutVars>
      </dgm:prSet>
      <dgm:spPr/>
      <dgm:t>
        <a:bodyPr/>
        <a:lstStyle/>
        <a:p>
          <a:endParaRPr lang="en-US"/>
        </a:p>
      </dgm:t>
    </dgm:pt>
    <dgm:pt modelId="{DE93688C-0EDA-4E40-9D27-3F0A6B5E80FE}" type="pres">
      <dgm:prSet presAssocID="{8B147D3A-6B29-441A-8B92-1190A1011336}" presName="sibTrans" presStyleCnt="0"/>
      <dgm:spPr/>
    </dgm:pt>
    <dgm:pt modelId="{C5196707-889C-4F9F-BC4E-81EDFAE4A297}" type="pres">
      <dgm:prSet presAssocID="{2CAFB656-2B53-4E71-8154-FB7097A0DADD}" presName="node" presStyleLbl="node1" presStyleIdx="3" presStyleCnt="4">
        <dgm:presLayoutVars>
          <dgm:bulletEnabled val="1"/>
        </dgm:presLayoutVars>
      </dgm:prSet>
      <dgm:spPr/>
      <dgm:t>
        <a:bodyPr/>
        <a:lstStyle/>
        <a:p>
          <a:endParaRPr lang="en-US"/>
        </a:p>
      </dgm:t>
    </dgm:pt>
  </dgm:ptLst>
  <dgm:cxnLst>
    <dgm:cxn modelId="{3BBE6F1C-23A1-464F-A831-F4A65D950643}" srcId="{0A94B6D6-F234-49D8-A597-2914806B1CCA}" destId="{2CAFB656-2B53-4E71-8154-FB7097A0DADD}" srcOrd="3" destOrd="0" parTransId="{B52D87F1-7466-4346-86B0-50212D53CBCA}" sibTransId="{C344DD1B-BE77-48CA-A1BF-5779F654150F}"/>
    <dgm:cxn modelId="{B2B24908-53E7-4EE5-8DE1-94B78CEEC4B5}" srcId="{0A94B6D6-F234-49D8-A597-2914806B1CCA}" destId="{AE929ED5-44F2-49F0-9F08-20B891E6A95C}" srcOrd="2" destOrd="0" parTransId="{71F815EC-2C5F-4103-B5E1-9A51D1EE5B46}" sibTransId="{8B147D3A-6B29-441A-8B92-1190A1011336}"/>
    <dgm:cxn modelId="{F07C7BB0-5371-4CCA-9BFF-2E3371A36254}" type="presOf" srcId="{2CAFB656-2B53-4E71-8154-FB7097A0DADD}" destId="{C5196707-889C-4F9F-BC4E-81EDFAE4A297}" srcOrd="0" destOrd="0" presId="urn:microsoft.com/office/officeart/2005/8/layout/hList6"/>
    <dgm:cxn modelId="{934DDB9E-CD34-45E0-9DF3-EA011F8CD734}" type="presOf" srcId="{873ED57F-27AD-4A55-8F6A-20958AE70ACA}" destId="{F451471E-B59F-4863-96A6-CF097C0DB420}" srcOrd="0" destOrd="0" presId="urn:microsoft.com/office/officeart/2005/8/layout/hList6"/>
    <dgm:cxn modelId="{46779767-BC16-417E-BB5C-9803AB2165F0}" srcId="{0A94B6D6-F234-49D8-A597-2914806B1CCA}" destId="{873ED57F-27AD-4A55-8F6A-20958AE70ACA}" srcOrd="0" destOrd="0" parTransId="{889F3D39-3989-44A2-ABE5-943ABC003C9C}" sibTransId="{96EACC32-D3A5-4160-9B6D-DD2D14EF198B}"/>
    <dgm:cxn modelId="{597ADE59-6F22-4BCF-A204-DB9B732818B1}" type="presOf" srcId="{AE929ED5-44F2-49F0-9F08-20B891E6A95C}" destId="{F0A85659-368A-47BC-89EA-A0B2743D11B8}" srcOrd="0" destOrd="0" presId="urn:microsoft.com/office/officeart/2005/8/layout/hList6"/>
    <dgm:cxn modelId="{BEA61A77-32B1-444A-8E8F-0552A107CBC1}" type="presOf" srcId="{4A5DF967-C68A-4F7B-A912-DE06D82402A3}" destId="{7E103013-8B10-4437-83A0-87FC93992C2A}" srcOrd="0" destOrd="0" presId="urn:microsoft.com/office/officeart/2005/8/layout/hList6"/>
    <dgm:cxn modelId="{33CA479E-FDF0-4560-B5B9-3C1C70CEA67C}" srcId="{0A94B6D6-F234-49D8-A597-2914806B1CCA}" destId="{4A5DF967-C68A-4F7B-A912-DE06D82402A3}" srcOrd="1" destOrd="0" parTransId="{CCD68BB7-64D6-4EA8-AF2C-6AF866A5C3BC}" sibTransId="{2F0D2C8F-EF1C-4334-99AE-A4F1B394DE6D}"/>
    <dgm:cxn modelId="{F7463E37-BF22-4EAC-993C-ABFC63F8B08D}" type="presOf" srcId="{0A94B6D6-F234-49D8-A597-2914806B1CCA}" destId="{DFD50A6D-97BD-4F8E-B82D-47EA1B69BDE7}" srcOrd="0" destOrd="0" presId="urn:microsoft.com/office/officeart/2005/8/layout/hList6"/>
    <dgm:cxn modelId="{BE2A6FDB-7842-40FF-97D0-045BA9B08B18}" type="presParOf" srcId="{DFD50A6D-97BD-4F8E-B82D-47EA1B69BDE7}" destId="{F451471E-B59F-4863-96A6-CF097C0DB420}" srcOrd="0" destOrd="0" presId="urn:microsoft.com/office/officeart/2005/8/layout/hList6"/>
    <dgm:cxn modelId="{915DDD27-EBD3-4528-9EB9-EA183F88F549}" type="presParOf" srcId="{DFD50A6D-97BD-4F8E-B82D-47EA1B69BDE7}" destId="{01A61CC4-A37C-4924-B141-6E6DFB58E154}" srcOrd="1" destOrd="0" presId="urn:microsoft.com/office/officeart/2005/8/layout/hList6"/>
    <dgm:cxn modelId="{4DB345EC-F082-43EA-A505-65B3B97340F6}" type="presParOf" srcId="{DFD50A6D-97BD-4F8E-B82D-47EA1B69BDE7}" destId="{7E103013-8B10-4437-83A0-87FC93992C2A}" srcOrd="2" destOrd="0" presId="urn:microsoft.com/office/officeart/2005/8/layout/hList6"/>
    <dgm:cxn modelId="{4D5B16DF-0DF5-4010-A06D-A6F390AB1BE8}" type="presParOf" srcId="{DFD50A6D-97BD-4F8E-B82D-47EA1B69BDE7}" destId="{02DC5C18-D4F3-47FA-A249-21A7B2E248C0}" srcOrd="3" destOrd="0" presId="urn:microsoft.com/office/officeart/2005/8/layout/hList6"/>
    <dgm:cxn modelId="{89E0C2E1-0E42-42A9-869D-B0388C94A823}" type="presParOf" srcId="{DFD50A6D-97BD-4F8E-B82D-47EA1B69BDE7}" destId="{F0A85659-368A-47BC-89EA-A0B2743D11B8}" srcOrd="4" destOrd="0" presId="urn:microsoft.com/office/officeart/2005/8/layout/hList6"/>
    <dgm:cxn modelId="{4F9BCF76-26D4-4246-A761-41AB6506C7C4}" type="presParOf" srcId="{DFD50A6D-97BD-4F8E-B82D-47EA1B69BDE7}" destId="{DE93688C-0EDA-4E40-9D27-3F0A6B5E80FE}" srcOrd="5" destOrd="0" presId="urn:microsoft.com/office/officeart/2005/8/layout/hList6"/>
    <dgm:cxn modelId="{517357DA-0CFD-43EF-84A2-7FD4C0B5F554}" type="presParOf" srcId="{DFD50A6D-97BD-4F8E-B82D-47EA1B69BDE7}" destId="{C5196707-889C-4F9F-BC4E-81EDFAE4A297}" srcOrd="6"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88F41-4D76-4718-A501-96A12BE376EE}">
      <dsp:nvSpPr>
        <dsp:cNvPr id="0" name=""/>
        <dsp:cNvSpPr/>
      </dsp:nvSpPr>
      <dsp:spPr>
        <a:xfrm>
          <a:off x="0" y="766762"/>
          <a:ext cx="2571749" cy="1543050"/>
        </a:xfrm>
        <a:prstGeom prst="rect">
          <a:avLst/>
        </a:prstGeom>
        <a:solidFill>
          <a:schemeClr val="dk2">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1450" tIns="171450" rIns="171450" bIns="171450" numCol="1" spcCol="1270" anchor="ctr" anchorCtr="0">
          <a:noAutofit/>
          <a:sp3d extrusionH="28000" prstMaterial="matte"/>
        </a:bodyPr>
        <a:lstStyle/>
        <a:p>
          <a:pPr lvl="0" algn="ctr" defTabSz="2000250" rtl="0">
            <a:lnSpc>
              <a:spcPct val="90000"/>
            </a:lnSpc>
            <a:spcBef>
              <a:spcPct val="0"/>
            </a:spcBef>
            <a:spcAft>
              <a:spcPct val="35000"/>
            </a:spcAft>
          </a:pPr>
          <a:r>
            <a:rPr lang="en-US" sz="4500" kern="1200" dirty="0" smtClean="0">
              <a:solidFill>
                <a:schemeClr val="bg1"/>
              </a:solidFill>
            </a:rPr>
            <a:t>ATM/SAR</a:t>
          </a:r>
          <a:endParaRPr lang="es-PE" sz="4500" kern="1200" dirty="0">
            <a:solidFill>
              <a:schemeClr val="bg1"/>
            </a:solidFill>
          </a:endParaRPr>
        </a:p>
      </dsp:txBody>
      <dsp:txXfrm>
        <a:off x="0" y="766762"/>
        <a:ext cx="2571749" cy="1543050"/>
      </dsp:txXfrm>
    </dsp:sp>
    <dsp:sp modelId="{2D60A2F5-A903-4282-82A5-5647292BE3E0}">
      <dsp:nvSpPr>
        <dsp:cNvPr id="0" name=""/>
        <dsp:cNvSpPr/>
      </dsp:nvSpPr>
      <dsp:spPr>
        <a:xfrm>
          <a:off x="2828925" y="766762"/>
          <a:ext cx="2571749" cy="1543050"/>
        </a:xfrm>
        <a:prstGeom prst="rect">
          <a:avLst/>
        </a:prstGeom>
        <a:solidFill>
          <a:schemeClr val="dk2">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1450" tIns="171450" rIns="171450" bIns="171450" numCol="1" spcCol="1270" anchor="ctr" anchorCtr="0">
          <a:noAutofit/>
          <a:sp3d extrusionH="28000" prstMaterial="matte"/>
        </a:bodyPr>
        <a:lstStyle/>
        <a:p>
          <a:pPr lvl="0" algn="ctr" defTabSz="2000250" rtl="0">
            <a:lnSpc>
              <a:spcPct val="90000"/>
            </a:lnSpc>
            <a:spcBef>
              <a:spcPct val="0"/>
            </a:spcBef>
            <a:spcAft>
              <a:spcPct val="35000"/>
            </a:spcAft>
          </a:pPr>
          <a:r>
            <a:rPr lang="en-US" sz="4500" kern="1200" dirty="0" smtClean="0">
              <a:solidFill>
                <a:srgbClr val="FF0000"/>
              </a:solidFill>
            </a:rPr>
            <a:t>CNS</a:t>
          </a:r>
          <a:endParaRPr lang="es-PE" sz="4500" kern="1200" dirty="0">
            <a:solidFill>
              <a:srgbClr val="FF0000"/>
            </a:solidFill>
          </a:endParaRPr>
        </a:p>
      </dsp:txBody>
      <dsp:txXfrm>
        <a:off x="2828925" y="766762"/>
        <a:ext cx="2571749" cy="1543050"/>
      </dsp:txXfrm>
    </dsp:sp>
    <dsp:sp modelId="{47875FE7-438A-4FE5-8686-D9BD07063AF7}">
      <dsp:nvSpPr>
        <dsp:cNvPr id="0" name=""/>
        <dsp:cNvSpPr/>
      </dsp:nvSpPr>
      <dsp:spPr>
        <a:xfrm>
          <a:off x="5657850" y="848945"/>
          <a:ext cx="2571749" cy="1543050"/>
        </a:xfrm>
        <a:prstGeom prst="rect">
          <a:avLst/>
        </a:prstGeom>
        <a:solidFill>
          <a:schemeClr val="dk2">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1450" tIns="171450" rIns="171450" bIns="171450" numCol="1" spcCol="1270" anchor="ctr" anchorCtr="0">
          <a:noAutofit/>
          <a:sp3d extrusionH="28000" prstMaterial="matte"/>
        </a:bodyPr>
        <a:lstStyle/>
        <a:p>
          <a:pPr lvl="0" algn="ctr" defTabSz="2000250" rtl="0">
            <a:lnSpc>
              <a:spcPct val="90000"/>
            </a:lnSpc>
            <a:spcBef>
              <a:spcPct val="0"/>
            </a:spcBef>
            <a:spcAft>
              <a:spcPct val="35000"/>
            </a:spcAft>
          </a:pPr>
          <a:r>
            <a:rPr lang="en-US" sz="4500" kern="1200" dirty="0" smtClean="0"/>
            <a:t>AIS</a:t>
          </a:r>
          <a:endParaRPr lang="es-PE" sz="4500" kern="1200" dirty="0"/>
        </a:p>
      </dsp:txBody>
      <dsp:txXfrm>
        <a:off x="5657850" y="848945"/>
        <a:ext cx="2571749" cy="1543050"/>
      </dsp:txXfrm>
    </dsp:sp>
    <dsp:sp modelId="{32F36643-61E5-4D67-87B9-4E8A1CABA8D8}">
      <dsp:nvSpPr>
        <dsp:cNvPr id="0" name=""/>
        <dsp:cNvSpPr/>
      </dsp:nvSpPr>
      <dsp:spPr>
        <a:xfrm>
          <a:off x="1489609" y="2574039"/>
          <a:ext cx="2571749" cy="1543050"/>
        </a:xfrm>
        <a:prstGeom prst="rect">
          <a:avLst/>
        </a:prstGeom>
        <a:solidFill>
          <a:schemeClr val="dk2">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1450" tIns="171450" rIns="171450" bIns="171450" numCol="1" spcCol="1270" anchor="ctr" anchorCtr="0">
          <a:noAutofit/>
          <a:sp3d extrusionH="28000" prstMaterial="matte"/>
        </a:bodyPr>
        <a:lstStyle/>
        <a:p>
          <a:pPr lvl="0" algn="ctr" defTabSz="2000250" rtl="0">
            <a:lnSpc>
              <a:spcPct val="90000"/>
            </a:lnSpc>
            <a:spcBef>
              <a:spcPct val="0"/>
            </a:spcBef>
            <a:spcAft>
              <a:spcPct val="35000"/>
            </a:spcAft>
          </a:pPr>
          <a:r>
            <a:rPr lang="en-US" sz="4500" kern="1200" dirty="0" smtClean="0"/>
            <a:t>AGA</a:t>
          </a:r>
          <a:endParaRPr lang="es-PE" sz="4500" kern="1200" dirty="0"/>
        </a:p>
      </dsp:txBody>
      <dsp:txXfrm>
        <a:off x="1489609" y="2574039"/>
        <a:ext cx="2571749" cy="1543050"/>
      </dsp:txXfrm>
    </dsp:sp>
    <dsp:sp modelId="{7A5B8E4D-010D-49E1-BA8F-5AD634CFED89}">
      <dsp:nvSpPr>
        <dsp:cNvPr id="0" name=""/>
        <dsp:cNvSpPr/>
      </dsp:nvSpPr>
      <dsp:spPr>
        <a:xfrm>
          <a:off x="4243387" y="2566987"/>
          <a:ext cx="2571749" cy="1543050"/>
        </a:xfrm>
        <a:prstGeom prst="rect">
          <a:avLst/>
        </a:prstGeom>
        <a:solidFill>
          <a:schemeClr val="dk2">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1450" tIns="171450" rIns="171450" bIns="171450" numCol="1" spcCol="1270" anchor="ctr" anchorCtr="0">
          <a:noAutofit/>
          <a:sp3d extrusionH="28000" prstMaterial="matte"/>
        </a:bodyPr>
        <a:lstStyle/>
        <a:p>
          <a:pPr lvl="0" algn="ctr" defTabSz="2000250" rtl="0">
            <a:lnSpc>
              <a:spcPct val="90000"/>
            </a:lnSpc>
            <a:spcBef>
              <a:spcPct val="0"/>
            </a:spcBef>
            <a:spcAft>
              <a:spcPct val="35000"/>
            </a:spcAft>
          </a:pPr>
          <a:r>
            <a:rPr lang="en-US" sz="4500" kern="1200" dirty="0" smtClean="0"/>
            <a:t>MET</a:t>
          </a:r>
          <a:endParaRPr lang="es-PE" sz="4500" kern="1200" dirty="0"/>
        </a:p>
      </dsp:txBody>
      <dsp:txXfrm>
        <a:off x="4243387" y="2566987"/>
        <a:ext cx="2571749" cy="15430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51471E-B59F-4863-96A6-CF097C0DB420}">
      <dsp:nvSpPr>
        <dsp:cNvPr id="0" name=""/>
        <dsp:cNvSpPr/>
      </dsp:nvSpPr>
      <dsp:spPr>
        <a:xfrm rot="16200000">
          <a:off x="-1287549" y="1289533"/>
          <a:ext cx="4525963" cy="1946895"/>
        </a:xfrm>
        <a:prstGeom prst="flowChartManualOperation">
          <a:avLst/>
        </a:prstGeom>
        <a:gradFill rotWithShape="0">
          <a:gsLst>
            <a:gs pos="0">
              <a:schemeClr val="dk2">
                <a:hueOff val="0"/>
                <a:satOff val="0"/>
                <a:lumOff val="0"/>
                <a:alphaOff val="0"/>
                <a:shade val="51000"/>
                <a:satMod val="130000"/>
              </a:schemeClr>
            </a:gs>
            <a:gs pos="80000">
              <a:schemeClr val="dk2">
                <a:hueOff val="0"/>
                <a:satOff val="0"/>
                <a:lumOff val="0"/>
                <a:alphaOff val="0"/>
                <a:shade val="93000"/>
                <a:satMod val="130000"/>
              </a:schemeClr>
            </a:gs>
            <a:gs pos="100000">
              <a:schemeClr val="dk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6050" tIns="0" rIns="144859" bIns="0" numCol="1" spcCol="1270" anchor="ctr" anchorCtr="0">
          <a:noAutofit/>
        </a:bodyPr>
        <a:lstStyle/>
        <a:p>
          <a:pPr lvl="0" algn="ctr" defTabSz="1022350" rtl="0">
            <a:lnSpc>
              <a:spcPct val="90000"/>
            </a:lnSpc>
            <a:spcBef>
              <a:spcPct val="0"/>
            </a:spcBef>
            <a:spcAft>
              <a:spcPct val="35000"/>
            </a:spcAft>
          </a:pPr>
          <a:r>
            <a:rPr lang="es-PE" sz="2300" kern="1200" noProof="0" dirty="0" smtClean="0"/>
            <a:t>Performance-based navigation (PBN)</a:t>
          </a:r>
          <a:endParaRPr lang="es-PE" sz="2300" kern="1200" noProof="0" dirty="0"/>
        </a:p>
      </dsp:txBody>
      <dsp:txXfrm rot="5400000">
        <a:off x="1985" y="905192"/>
        <a:ext cx="1946895" cy="2715577"/>
      </dsp:txXfrm>
    </dsp:sp>
    <dsp:sp modelId="{7E103013-8B10-4437-83A0-87FC93992C2A}">
      <dsp:nvSpPr>
        <dsp:cNvPr id="0" name=""/>
        <dsp:cNvSpPr/>
      </dsp:nvSpPr>
      <dsp:spPr>
        <a:xfrm rot="16200000">
          <a:off x="805362" y="1289533"/>
          <a:ext cx="4525963" cy="1946895"/>
        </a:xfrm>
        <a:prstGeom prst="flowChartManualOperation">
          <a:avLst/>
        </a:prstGeom>
        <a:gradFill rotWithShape="0">
          <a:gsLst>
            <a:gs pos="0">
              <a:schemeClr val="dk2">
                <a:hueOff val="0"/>
                <a:satOff val="0"/>
                <a:lumOff val="0"/>
                <a:alphaOff val="0"/>
                <a:shade val="51000"/>
                <a:satMod val="130000"/>
              </a:schemeClr>
            </a:gs>
            <a:gs pos="80000">
              <a:schemeClr val="dk2">
                <a:hueOff val="0"/>
                <a:satOff val="0"/>
                <a:lumOff val="0"/>
                <a:alphaOff val="0"/>
                <a:shade val="93000"/>
                <a:satMod val="130000"/>
              </a:schemeClr>
            </a:gs>
            <a:gs pos="100000">
              <a:schemeClr val="dk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6050" tIns="0" rIns="144859" bIns="0" numCol="1" spcCol="1270" anchor="ctr" anchorCtr="0">
          <a:noAutofit/>
        </a:bodyPr>
        <a:lstStyle/>
        <a:p>
          <a:pPr lvl="0" algn="ctr" defTabSz="1022350" rtl="0">
            <a:lnSpc>
              <a:spcPct val="90000"/>
            </a:lnSpc>
            <a:spcBef>
              <a:spcPct val="0"/>
            </a:spcBef>
            <a:spcAft>
              <a:spcPct val="35000"/>
            </a:spcAft>
          </a:pPr>
          <a:r>
            <a:rPr lang="es-PE" sz="2300" kern="1200" noProof="0" dirty="0" smtClean="0"/>
            <a:t>Air traffic flow management (ATFM)</a:t>
          </a:r>
          <a:endParaRPr lang="es-PE" sz="2300" kern="1200" noProof="0" dirty="0"/>
        </a:p>
      </dsp:txBody>
      <dsp:txXfrm rot="5400000">
        <a:off x="2094896" y="905192"/>
        <a:ext cx="1946895" cy="2715577"/>
      </dsp:txXfrm>
    </dsp:sp>
    <dsp:sp modelId="{F0A85659-368A-47BC-89EA-A0B2743D11B8}">
      <dsp:nvSpPr>
        <dsp:cNvPr id="0" name=""/>
        <dsp:cNvSpPr/>
      </dsp:nvSpPr>
      <dsp:spPr>
        <a:xfrm rot="16200000">
          <a:off x="2854263" y="1289533"/>
          <a:ext cx="4525963" cy="1946895"/>
        </a:xfrm>
        <a:prstGeom prst="flowChartManualOperation">
          <a:avLst/>
        </a:prstGeom>
        <a:gradFill rotWithShape="0">
          <a:gsLst>
            <a:gs pos="0">
              <a:schemeClr val="dk2">
                <a:hueOff val="0"/>
                <a:satOff val="0"/>
                <a:lumOff val="0"/>
                <a:alphaOff val="0"/>
                <a:shade val="51000"/>
                <a:satMod val="130000"/>
              </a:schemeClr>
            </a:gs>
            <a:gs pos="80000">
              <a:schemeClr val="dk2">
                <a:hueOff val="0"/>
                <a:satOff val="0"/>
                <a:lumOff val="0"/>
                <a:alphaOff val="0"/>
                <a:shade val="93000"/>
                <a:satMod val="130000"/>
              </a:schemeClr>
            </a:gs>
            <a:gs pos="100000">
              <a:schemeClr val="dk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6050" tIns="0" rIns="144859" bIns="0" numCol="1" spcCol="1270" anchor="ctr" anchorCtr="0">
          <a:noAutofit/>
        </a:bodyPr>
        <a:lstStyle/>
        <a:p>
          <a:pPr lvl="0" algn="ctr" defTabSz="1022350" rtl="0">
            <a:lnSpc>
              <a:spcPct val="90000"/>
            </a:lnSpc>
            <a:spcBef>
              <a:spcPct val="0"/>
            </a:spcBef>
            <a:spcAft>
              <a:spcPct val="35000"/>
            </a:spcAft>
          </a:pPr>
          <a:r>
            <a:rPr lang="es-PE" sz="2300" kern="1200" dirty="0" smtClean="0"/>
            <a:t>Improvement of CNS systems</a:t>
          </a:r>
          <a:endParaRPr lang="es-PE" sz="2300" kern="1200" dirty="0"/>
        </a:p>
      </dsp:txBody>
      <dsp:txXfrm rot="5400000">
        <a:off x="4143797" y="905192"/>
        <a:ext cx="1946895" cy="2715577"/>
      </dsp:txXfrm>
    </dsp:sp>
    <dsp:sp modelId="{C5196707-889C-4F9F-BC4E-81EDFAE4A297}">
      <dsp:nvSpPr>
        <dsp:cNvPr id="0" name=""/>
        <dsp:cNvSpPr/>
      </dsp:nvSpPr>
      <dsp:spPr>
        <a:xfrm rot="16200000">
          <a:off x="4991186" y="1289533"/>
          <a:ext cx="4525963" cy="1946895"/>
        </a:xfrm>
        <a:prstGeom prst="flowChartManualOperation">
          <a:avLst/>
        </a:prstGeom>
        <a:gradFill rotWithShape="0">
          <a:gsLst>
            <a:gs pos="0">
              <a:schemeClr val="dk2">
                <a:hueOff val="0"/>
                <a:satOff val="0"/>
                <a:lumOff val="0"/>
                <a:alphaOff val="0"/>
                <a:shade val="51000"/>
                <a:satMod val="130000"/>
              </a:schemeClr>
            </a:gs>
            <a:gs pos="80000">
              <a:schemeClr val="dk2">
                <a:hueOff val="0"/>
                <a:satOff val="0"/>
                <a:lumOff val="0"/>
                <a:alphaOff val="0"/>
                <a:shade val="93000"/>
                <a:satMod val="130000"/>
              </a:schemeClr>
            </a:gs>
            <a:gs pos="100000">
              <a:schemeClr val="dk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6050" tIns="0" rIns="144859" bIns="0" numCol="1" spcCol="1270" anchor="ctr" anchorCtr="0">
          <a:noAutofit/>
        </a:bodyPr>
        <a:lstStyle/>
        <a:p>
          <a:pPr lvl="0" algn="ctr" defTabSz="1022350" rtl="0">
            <a:lnSpc>
              <a:spcPct val="90000"/>
            </a:lnSpc>
            <a:spcBef>
              <a:spcPct val="0"/>
            </a:spcBef>
            <a:spcAft>
              <a:spcPct val="35000"/>
            </a:spcAft>
          </a:pPr>
          <a:r>
            <a:rPr lang="es-PE" sz="2300" kern="1200" noProof="0" dirty="0" smtClean="0"/>
            <a:t>ATS automation</a:t>
          </a:r>
          <a:endParaRPr lang="es-PE" sz="2300" kern="1200" noProof="0" dirty="0"/>
        </a:p>
      </dsp:txBody>
      <dsp:txXfrm rot="5400000">
        <a:off x="6280720" y="905192"/>
        <a:ext cx="1946895" cy="2715577"/>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5747" tIns="47873" rIns="95747" bIns="47873" rtlCol="0"/>
          <a:lstStyle>
            <a:lvl1pPr algn="l">
              <a:defRPr sz="1300"/>
            </a:lvl1pPr>
          </a:lstStyle>
          <a:p>
            <a:endParaRPr lang="en-GB"/>
          </a:p>
        </p:txBody>
      </p:sp>
      <p:sp>
        <p:nvSpPr>
          <p:cNvPr id="3" name="Date Placeholder 2"/>
          <p:cNvSpPr>
            <a:spLocks noGrp="1"/>
          </p:cNvSpPr>
          <p:nvPr>
            <p:ph type="dt" sz="quarter" idx="1"/>
          </p:nvPr>
        </p:nvSpPr>
        <p:spPr>
          <a:xfrm>
            <a:off x="4143587" y="0"/>
            <a:ext cx="3169920" cy="480060"/>
          </a:xfrm>
          <a:prstGeom prst="rect">
            <a:avLst/>
          </a:prstGeom>
        </p:spPr>
        <p:txBody>
          <a:bodyPr vert="horz" lIns="95747" tIns="47873" rIns="95747" bIns="47873" rtlCol="0"/>
          <a:lstStyle>
            <a:lvl1pPr algn="r">
              <a:defRPr sz="1300"/>
            </a:lvl1pPr>
          </a:lstStyle>
          <a:p>
            <a:fld id="{4957D8AB-7966-458C-9BE3-02C18DF0CBED}" type="datetimeFigureOut">
              <a:rPr lang="en-US" smtClean="0"/>
              <a:pPr/>
              <a:t>1/23/2012</a:t>
            </a:fld>
            <a:endParaRPr lang="en-GB"/>
          </a:p>
        </p:txBody>
      </p:sp>
      <p:sp>
        <p:nvSpPr>
          <p:cNvPr id="4" name="Footer Placeholder 3"/>
          <p:cNvSpPr>
            <a:spLocks noGrp="1"/>
          </p:cNvSpPr>
          <p:nvPr>
            <p:ph type="ftr" sz="quarter" idx="2"/>
          </p:nvPr>
        </p:nvSpPr>
        <p:spPr>
          <a:xfrm>
            <a:off x="0" y="9119474"/>
            <a:ext cx="3169920" cy="480060"/>
          </a:xfrm>
          <a:prstGeom prst="rect">
            <a:avLst/>
          </a:prstGeom>
        </p:spPr>
        <p:txBody>
          <a:bodyPr vert="horz" lIns="95747" tIns="47873" rIns="95747" bIns="47873" rtlCol="0" anchor="b"/>
          <a:lstStyle>
            <a:lvl1pPr algn="l">
              <a:defRPr sz="1300"/>
            </a:lvl1pPr>
          </a:lstStyle>
          <a:p>
            <a:endParaRPr lang="en-GB"/>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lIns="95747" tIns="47873" rIns="95747" bIns="47873" rtlCol="0" anchor="b"/>
          <a:lstStyle>
            <a:lvl1pPr algn="r">
              <a:defRPr sz="1300"/>
            </a:lvl1pPr>
          </a:lstStyle>
          <a:p>
            <a:fld id="{188A3367-9AA4-47DA-BEE2-BE6D80B19934}" type="slidenum">
              <a:rPr lang="en-GB" smtClean="0"/>
              <a:pPr/>
              <a:t>‹#›</a:t>
            </a:fld>
            <a:endParaRPr lang="en-GB"/>
          </a:p>
        </p:txBody>
      </p:sp>
    </p:spTree>
    <p:extLst>
      <p:ext uri="{BB962C8B-B14F-4D97-AF65-F5344CB8AC3E}">
        <p14:creationId xmlns:p14="http://schemas.microsoft.com/office/powerpoint/2010/main" val="24583543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5747" tIns="47873" rIns="95747" bIns="47873" rtlCol="0"/>
          <a:lstStyle>
            <a:lvl1pPr algn="l">
              <a:defRPr sz="1300"/>
            </a:lvl1pPr>
          </a:lstStyle>
          <a:p>
            <a:endParaRPr lang="en-GB"/>
          </a:p>
        </p:txBody>
      </p:sp>
      <p:sp>
        <p:nvSpPr>
          <p:cNvPr id="3" name="Date Placeholder 2"/>
          <p:cNvSpPr>
            <a:spLocks noGrp="1"/>
          </p:cNvSpPr>
          <p:nvPr>
            <p:ph type="dt" idx="1"/>
          </p:nvPr>
        </p:nvSpPr>
        <p:spPr>
          <a:xfrm>
            <a:off x="4143587" y="0"/>
            <a:ext cx="3169920" cy="480060"/>
          </a:xfrm>
          <a:prstGeom prst="rect">
            <a:avLst/>
          </a:prstGeom>
        </p:spPr>
        <p:txBody>
          <a:bodyPr vert="horz" lIns="95747" tIns="47873" rIns="95747" bIns="47873" rtlCol="0"/>
          <a:lstStyle>
            <a:lvl1pPr algn="r">
              <a:defRPr sz="1300"/>
            </a:lvl1pPr>
          </a:lstStyle>
          <a:p>
            <a:fld id="{115DC285-F2C7-43EB-8980-030AF7421F74}" type="datetimeFigureOut">
              <a:rPr lang="en-US" smtClean="0"/>
              <a:pPr/>
              <a:t>1/23/2012</a:t>
            </a:fld>
            <a:endParaRPr lang="en-GB"/>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5747" tIns="47873" rIns="95747" bIns="47873" rtlCol="0" anchor="ctr"/>
          <a:lstStyle/>
          <a:p>
            <a:endParaRPr lang="en-GB"/>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5747" tIns="47873" rIns="95747" bIns="4787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119474"/>
            <a:ext cx="3169920" cy="480060"/>
          </a:xfrm>
          <a:prstGeom prst="rect">
            <a:avLst/>
          </a:prstGeom>
        </p:spPr>
        <p:txBody>
          <a:bodyPr vert="horz" lIns="95747" tIns="47873" rIns="95747" bIns="47873" rtlCol="0" anchor="b"/>
          <a:lstStyle>
            <a:lvl1pPr algn="l">
              <a:defRPr sz="1300"/>
            </a:lvl1pPr>
          </a:lstStyle>
          <a:p>
            <a:endParaRPr lang="en-GB"/>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5747" tIns="47873" rIns="95747" bIns="47873" rtlCol="0" anchor="b"/>
          <a:lstStyle>
            <a:lvl1pPr algn="r">
              <a:defRPr sz="1300"/>
            </a:lvl1pPr>
          </a:lstStyle>
          <a:p>
            <a:fld id="{F45D550C-52CF-4EDD-ABE6-64B9331ADC78}" type="slidenum">
              <a:rPr lang="en-GB" smtClean="0"/>
              <a:pPr/>
              <a:t>‹#›</a:t>
            </a:fld>
            <a:endParaRPr lang="en-GB"/>
          </a:p>
        </p:txBody>
      </p:sp>
    </p:spTree>
    <p:extLst>
      <p:ext uri="{BB962C8B-B14F-4D97-AF65-F5344CB8AC3E}">
        <p14:creationId xmlns:p14="http://schemas.microsoft.com/office/powerpoint/2010/main" val="5169594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n-U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4</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n-CA"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5</a:t>
            </a:fld>
            <a:endParaRPr lang="en-GB"/>
          </a:p>
        </p:txBody>
      </p:sp>
    </p:spTree>
    <p:extLst>
      <p:ext uri="{BB962C8B-B14F-4D97-AF65-F5344CB8AC3E}">
        <p14:creationId xmlns:p14="http://schemas.microsoft.com/office/powerpoint/2010/main" val="20825241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32500" lnSpcReduction="20000"/>
          </a:bodyPr>
          <a:lstStyle/>
          <a:p>
            <a:r>
              <a:rPr lang="es-ES" b="1" dirty="0" smtClean="0"/>
              <a:t>Ayudas en ruta</a:t>
            </a:r>
          </a:p>
          <a:p>
            <a:endParaRPr lang="es-ES" dirty="0" smtClean="0"/>
          </a:p>
          <a:p>
            <a:r>
              <a:rPr lang="es-ES" dirty="0" smtClean="0"/>
              <a:t>63.Las ayudas en ruta que han de recomendarse deberían proporcionar ayuda para la navegación que permita la navegación en ruta, con la precisión requerida, en la red de rutas acordada de los servicios de tránsito aéreo.</a:t>
            </a:r>
          </a:p>
          <a:p>
            <a:endParaRPr lang="es-ES" dirty="0" smtClean="0"/>
          </a:p>
          <a:p>
            <a:r>
              <a:rPr lang="es-ES" dirty="0" smtClean="0"/>
              <a:t>64.Se prevé que el GNSS permitirá finalmente satis-</a:t>
            </a:r>
            <a:r>
              <a:rPr lang="es-ES" dirty="0" err="1" smtClean="0"/>
              <a:t>facer</a:t>
            </a:r>
            <a:r>
              <a:rPr lang="es-ES" dirty="0" smtClean="0"/>
              <a:t> todos los requisitos para la navegación en ruta. En la planificación de otras ayudas en ruta debería tenerse en cuenta la necesidad de una transición gradual al uso del GNSS en lugar de las ayudas para la navegación en ruta basadas en tierra. Hasta la implantación del GNSS, deberían instalarse VOR complementados con DME en la medida necesaria, como ayuda primaria para ese fin.</a:t>
            </a:r>
          </a:p>
          <a:p>
            <a:r>
              <a:rPr lang="es-ES" dirty="0" smtClean="0"/>
              <a:t>65.Para fines de planificación, cuando se utilice VOR, complementado de ser necesario con un DME, debería considerarse un valor total de error de navegación del VOR de ±5 (95% de probabilidad). Sin embargo, el valor específico del error de la señal del radial VOR para instalaciones/radiales individuales, debería obtenerse por medio de verificación en vuelo, y si estos valores exceden de ±3, deberían tomarse las precauciones apropiadas con respecto a las rutas en cuestión.</a:t>
            </a:r>
          </a:p>
          <a:p>
            <a:endParaRPr lang="es-ES" dirty="0" smtClean="0"/>
          </a:p>
          <a:p>
            <a:r>
              <a:rPr lang="es-ES" dirty="0" smtClean="0"/>
              <a:t>66.Siguen facilitándose las </a:t>
            </a:r>
            <a:r>
              <a:rPr lang="es-ES" dirty="0" err="1" smtClean="0"/>
              <a:t>radioayudas</a:t>
            </a:r>
            <a:r>
              <a:rPr lang="es-ES" dirty="0" smtClean="0"/>
              <a:t> apropiadas para la navegación de larga distancia cuando se precisan.</a:t>
            </a:r>
          </a:p>
          <a:p>
            <a:endParaRPr lang="es-ES" dirty="0" smtClean="0"/>
          </a:p>
          <a:p>
            <a:r>
              <a:rPr lang="es-ES_tradnl" sz="1200" b="1" i="1" kern="1200" dirty="0" smtClean="0">
                <a:solidFill>
                  <a:schemeClr val="tx1"/>
                </a:solidFill>
                <a:latin typeface="+mn-lt"/>
                <a:ea typeface="+mn-ea"/>
                <a:cs typeface="+mn-cs"/>
              </a:rPr>
              <a:t>Ayudas de área terminal</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67.Se prevé que el GNSS permitirá finalmente satis-</a:t>
            </a:r>
            <a:r>
              <a:rPr lang="es-ES_tradnl" sz="1200" kern="1200" dirty="0" err="1" smtClean="0">
                <a:solidFill>
                  <a:schemeClr val="tx1"/>
                </a:solidFill>
                <a:latin typeface="+mn-lt"/>
                <a:ea typeface="+mn-ea"/>
                <a:cs typeface="+mn-cs"/>
              </a:rPr>
              <a:t>facer</a:t>
            </a:r>
            <a:r>
              <a:rPr lang="es-ES_tradnl" sz="1200" kern="1200" dirty="0" smtClean="0">
                <a:solidFill>
                  <a:schemeClr val="tx1"/>
                </a:solidFill>
                <a:latin typeface="+mn-lt"/>
                <a:ea typeface="+mn-ea"/>
                <a:cs typeface="+mn-cs"/>
              </a:rPr>
              <a:t> todos los requisitos para la navegación en el área terminal. En la planificación de otras ayudas en el área terminal debería tenerse en cuenta la necesidad de una transición gradual al uso del GNSS en lugar de las ayudas para la navegación de área terminal basadas en tierra.</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68.Las ayudas de área terminal que han de recomen-darse deberían permitir la navegación de forma que la aproximación, la espera y la salida se lleven a cabo con la precisión requerida. Cuando el VOR se utilice como la ayuda primaria, debería estar emplazado de tal forma que permita la aproximación y los procedimientos de control de tránsito aéreo más eficaces, y proporcione al piloto la máxima ayuda para ajustarse a los circuitos requeridos. Siempre que sea posible, los VOR deberían emplazarse y utilizarse de forma que sirvan de guía tanto para la navegación en ruta como para la navegación terminal, incluida la espera. Cuando no es posible facilitar VOR para la espera, pueden utilizarse NDB con este fin. Debería tenerse en cuenta la posibilidad de emplazar DME en el mismo lugar que los VOR, siempre que sea preciso a fin de asegurar la flexibilidad necesaria del ATC para encaminar el tránsito aéreo en determinada TMA y cuando el mejoramiento de la precisión de la nave-</a:t>
            </a:r>
            <a:r>
              <a:rPr lang="es-ES_tradnl" sz="1200" kern="1200" dirty="0" err="1" smtClean="0">
                <a:solidFill>
                  <a:schemeClr val="tx1"/>
                </a:solidFill>
                <a:latin typeface="+mn-lt"/>
                <a:ea typeface="+mn-ea"/>
                <a:cs typeface="+mn-cs"/>
              </a:rPr>
              <a:t>gación</a:t>
            </a:r>
            <a:r>
              <a:rPr lang="es-ES_tradnl" sz="1200" kern="1200" dirty="0" smtClean="0">
                <a:solidFill>
                  <a:schemeClr val="tx1"/>
                </a:solidFill>
                <a:latin typeface="+mn-lt"/>
                <a:ea typeface="+mn-ea"/>
                <a:cs typeface="+mn-cs"/>
              </a:rPr>
              <a:t> sea un prerrequisito para contar con dicha flexibilidad.</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b="1" i="1" kern="1200" dirty="0" smtClean="0">
                <a:solidFill>
                  <a:schemeClr val="tx1"/>
                </a:solidFill>
                <a:latin typeface="+mn-lt"/>
                <a:ea typeface="+mn-ea"/>
                <a:cs typeface="+mn-cs"/>
              </a:rPr>
              <a:t>Ayudas no visuales para la aproximación</a:t>
            </a:r>
            <a:endParaRPr lang="es-PE" sz="1200" kern="1200" dirty="0" smtClean="0">
              <a:solidFill>
                <a:schemeClr val="tx1"/>
              </a:solidFill>
              <a:latin typeface="+mn-lt"/>
              <a:ea typeface="+mn-ea"/>
              <a:cs typeface="+mn-cs"/>
            </a:endParaRPr>
          </a:p>
          <a:p>
            <a:r>
              <a:rPr lang="es-ES_tradnl" sz="1200" b="1" i="1" kern="1200" dirty="0" smtClean="0">
                <a:solidFill>
                  <a:schemeClr val="tx1"/>
                </a:solidFill>
                <a:latin typeface="+mn-lt"/>
                <a:ea typeface="+mn-ea"/>
                <a:cs typeface="+mn-cs"/>
              </a:rPr>
              <a:t>final y el aterrizaje</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69.Las ayudas no visuales normalizadas de la OACI para la aproximación final y el aterrizaje, utilizadas en apoyo de las operaciones de aproximación y aterrizaje de precisión, cumplirán con las disposiciones generales el Anexo 10, Volumen I, 2.1, y su introducción y aplicación deberán estar acordes con la estrategia contenida en el Adjunto B del Volumen I.</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r>
            <a:br>
              <a:rPr lang="es-ES_tradnl" sz="1200" kern="1200" dirty="0" smtClean="0">
                <a:solidFill>
                  <a:schemeClr val="tx1"/>
                </a:solidFill>
                <a:latin typeface="+mn-lt"/>
                <a:ea typeface="+mn-ea"/>
                <a:cs typeface="+mn-cs"/>
              </a:rPr>
            </a:br>
            <a:r>
              <a:rPr lang="es-ES_tradnl" sz="1200" kern="1200" dirty="0" smtClean="0">
                <a:solidFill>
                  <a:schemeClr val="tx1"/>
                </a:solidFill>
                <a:latin typeface="+mn-lt"/>
                <a:ea typeface="+mn-ea"/>
                <a:cs typeface="+mn-cs"/>
              </a:rPr>
              <a:t>70.Al planificar la necesidad de instalar ayudas para la aproximación final y el aterrizaje, debería considerarse cada aeródromo en relación con su tránsito, sus condiciones meteorológicas y otros aspectos de su entorno. Además, también deberían tenerse en cuenta los dos aspectos siguientes, al determinar los requisitos específicos:</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a)	</a:t>
            </a:r>
            <a:r>
              <a:rPr lang="es-ES_tradnl" sz="1200" i="1" kern="1200" dirty="0" smtClean="0">
                <a:solidFill>
                  <a:schemeClr val="tx1"/>
                </a:solidFill>
                <a:latin typeface="+mn-lt"/>
                <a:ea typeface="+mn-ea"/>
                <a:cs typeface="+mn-cs"/>
              </a:rPr>
              <a:t>Las características aerodinámicas y de maniobra de las aeronaves.</a:t>
            </a:r>
            <a:r>
              <a:rPr lang="es-ES_tradnl" sz="1200" kern="1200" dirty="0" smtClean="0">
                <a:solidFill>
                  <a:schemeClr val="tx1"/>
                </a:solidFill>
                <a:latin typeface="+mn-lt"/>
                <a:ea typeface="+mn-ea"/>
                <a:cs typeface="+mn-cs"/>
              </a:rPr>
              <a:t> Los aviones turborreactores necesitan una guía de trayectoria de aproximación de precisión durante la aproximación y el aterrizaje, con independencia de las condiciones meteorológicas. Debería proporcionarse esta guía en las pistas destinadas a ser utilizadas por estos aviones, del modo siguiente:</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1)	En una pista con tránsito de importancia, las instala-</a:t>
            </a:r>
            <a:r>
              <a:rPr lang="es-ES_tradnl" sz="1200" kern="1200" dirty="0" err="1" smtClean="0">
                <a:solidFill>
                  <a:schemeClr val="tx1"/>
                </a:solidFill>
                <a:latin typeface="+mn-lt"/>
                <a:ea typeface="+mn-ea"/>
                <a:cs typeface="+mn-cs"/>
              </a:rPr>
              <a:t>ciones</a:t>
            </a:r>
            <a:r>
              <a:rPr lang="es-ES_tradnl" sz="1200" kern="1200" dirty="0" smtClean="0">
                <a:solidFill>
                  <a:schemeClr val="tx1"/>
                </a:solidFill>
                <a:latin typeface="+mn-lt"/>
                <a:ea typeface="+mn-ea"/>
                <a:cs typeface="+mn-cs"/>
              </a:rPr>
              <a:t> deberían ser una ayuda no visual normalizada de la OACI para la aproximación final y el aterrizaje, complementada por un sistema visual indicador de pendiente de aproximación. El hecho de que no pueda instalarse una ayuda no visual normalizada inicial-mente, no debería demorar la instalación del sistema visual indicador de pendiente de aproximación; y</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2)	En una pista sin tránsito de importancia, las instala-</a:t>
            </a:r>
            <a:r>
              <a:rPr lang="es-ES_tradnl" sz="1200" kern="1200" dirty="0" err="1" smtClean="0">
                <a:solidFill>
                  <a:schemeClr val="tx1"/>
                </a:solidFill>
                <a:latin typeface="+mn-lt"/>
                <a:ea typeface="+mn-ea"/>
                <a:cs typeface="+mn-cs"/>
              </a:rPr>
              <a:t>ciones</a:t>
            </a:r>
            <a:r>
              <a:rPr lang="es-ES_tradnl" sz="1200" kern="1200" dirty="0" smtClean="0">
                <a:solidFill>
                  <a:schemeClr val="tx1"/>
                </a:solidFill>
                <a:latin typeface="+mn-lt"/>
                <a:ea typeface="+mn-ea"/>
                <a:cs typeface="+mn-cs"/>
              </a:rPr>
              <a:t> deberían incluir, como mínimo, un sistema visual indicador de pendiente de aproximación.</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b)	</a:t>
            </a:r>
            <a:r>
              <a:rPr lang="es-ES_tradnl" sz="1200" i="1" kern="1200" dirty="0" smtClean="0">
                <a:solidFill>
                  <a:schemeClr val="tx1"/>
                </a:solidFill>
                <a:latin typeface="+mn-lt"/>
                <a:ea typeface="+mn-ea"/>
                <a:cs typeface="+mn-cs"/>
              </a:rPr>
              <a:t>Las aproximaciones ordinarias con piloto automático.</a:t>
            </a:r>
            <a:r>
              <a:rPr lang="es-ES_tradnl" sz="1200" kern="1200" dirty="0" smtClean="0">
                <a:solidFill>
                  <a:schemeClr val="tx1"/>
                </a:solidFill>
                <a:latin typeface="+mn-lt"/>
                <a:ea typeface="+mn-ea"/>
                <a:cs typeface="+mn-cs"/>
              </a:rPr>
              <a:t> Cuando haya que realizar aproximaciones con piloto automático con carácter rutinario, debería proporcionarse una ayuda no visual normalizada de la OACI para la aproximación final y el aterrizaje, es decir, ILS o MLS, apropiada para el tipo de operaciones que se prevea realizar en el aeródromo. Si se trata de una insta-</a:t>
            </a:r>
            <a:r>
              <a:rPr lang="es-ES_tradnl" sz="1200" kern="1200" dirty="0" err="1" smtClean="0">
                <a:solidFill>
                  <a:schemeClr val="tx1"/>
                </a:solidFill>
                <a:latin typeface="+mn-lt"/>
                <a:ea typeface="+mn-ea"/>
                <a:cs typeface="+mn-cs"/>
              </a:rPr>
              <a:t>lación</a:t>
            </a:r>
            <a:r>
              <a:rPr lang="es-ES_tradnl" sz="1200" kern="1200" dirty="0" smtClean="0">
                <a:solidFill>
                  <a:schemeClr val="tx1"/>
                </a:solidFill>
                <a:latin typeface="+mn-lt"/>
                <a:ea typeface="+mn-ea"/>
                <a:cs typeface="+mn-cs"/>
              </a:rPr>
              <a:t> ILS de Categoría I, debería tener una calidad de señal de Categoría II, sin tener que satisfacer </a:t>
            </a:r>
            <a:r>
              <a:rPr lang="es-ES_tradnl" sz="1200" kern="1200" dirty="0" err="1" smtClean="0">
                <a:solidFill>
                  <a:schemeClr val="tx1"/>
                </a:solidFill>
                <a:latin typeface="+mn-lt"/>
                <a:ea typeface="+mn-ea"/>
                <a:cs typeface="+mn-cs"/>
              </a:rPr>
              <a:t>necesa-riamente</a:t>
            </a:r>
            <a:r>
              <a:rPr lang="es-ES_tradnl" sz="1200" kern="1200" dirty="0" smtClean="0">
                <a:solidFill>
                  <a:schemeClr val="tx1"/>
                </a:solidFill>
                <a:latin typeface="+mn-lt"/>
                <a:ea typeface="+mn-ea"/>
                <a:cs typeface="+mn-cs"/>
              </a:rPr>
              <a:t> los correspondientes criterios de confiabilidad y disponibilidad en cuanto a equipo de reserva y tiempos de conexión automática de la Categoría II, pero debería ajustarse y mantenerse con el mayor cuidado y la mayor precisión posibles, y sus características de rendimiento deberían publicarse en las AIP o en otros documentos apropiados.</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b="1" i="1" kern="1200" dirty="0" smtClean="0">
                <a:solidFill>
                  <a:schemeClr val="tx1"/>
                </a:solidFill>
                <a:latin typeface="+mn-lt"/>
                <a:ea typeface="+mn-ea"/>
                <a:cs typeface="+mn-cs"/>
              </a:rPr>
              <a:t>Procedimientos para aproximaciones por</a:t>
            </a:r>
            <a:endParaRPr lang="es-PE" sz="1200" kern="1200" dirty="0" smtClean="0">
              <a:solidFill>
                <a:schemeClr val="tx1"/>
              </a:solidFill>
              <a:latin typeface="+mn-lt"/>
              <a:ea typeface="+mn-ea"/>
              <a:cs typeface="+mn-cs"/>
            </a:endParaRPr>
          </a:p>
          <a:p>
            <a:r>
              <a:rPr lang="es-ES_tradnl" sz="1200" b="1" i="1" kern="1200" dirty="0" smtClean="0">
                <a:solidFill>
                  <a:schemeClr val="tx1"/>
                </a:solidFill>
                <a:latin typeface="+mn-lt"/>
                <a:ea typeface="+mn-ea"/>
                <a:cs typeface="+mn-cs"/>
              </a:rPr>
              <a:t>instrumentos que no sean de precisión</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71.Los procedimientos para aproximaciones por instrumentos que no sean de precisión pueden basarse en ayudas distintas a las ayudas no visuales normalizadas (véase 69) que deberían también apoyar las SID y STAR. Dichos procedimientos deberían construirse siempre que sea posible de conformidad con el concepto de aproximación estabilizada; prever una trayectoria de planeo de </a:t>
            </a:r>
            <a:r>
              <a:rPr lang="es-ES_tradnl" sz="1200" kern="1200" dirty="0" err="1" smtClean="0">
                <a:solidFill>
                  <a:schemeClr val="tx1"/>
                </a:solidFill>
                <a:latin typeface="+mn-lt"/>
                <a:ea typeface="+mn-ea"/>
                <a:cs typeface="+mn-cs"/>
              </a:rPr>
              <a:t>aproxi-mación</a:t>
            </a:r>
            <a:r>
              <a:rPr lang="es-ES_tradnl" sz="1200" kern="1200" dirty="0" smtClean="0">
                <a:solidFill>
                  <a:schemeClr val="tx1"/>
                </a:solidFill>
                <a:latin typeface="+mn-lt"/>
                <a:ea typeface="+mn-ea"/>
                <a:cs typeface="+mn-cs"/>
              </a:rPr>
              <a:t> final de 3</a:t>
            </a:r>
            <a:r>
              <a:rPr lang="es-ES_tradnl" sz="1200" kern="1200" dirty="0" smtClean="0">
                <a:solidFill>
                  <a:schemeClr val="tx1"/>
                </a:solidFill>
                <a:latin typeface="+mn-lt"/>
                <a:ea typeface="+mn-ea"/>
                <a:cs typeface="+mn-cs"/>
                <a:sym typeface="Symbol"/>
              </a:rPr>
              <a:t></a:t>
            </a:r>
            <a:r>
              <a:rPr lang="es-ES_tradnl" sz="1200" kern="1200" dirty="0" smtClean="0">
                <a:solidFill>
                  <a:schemeClr val="tx1"/>
                </a:solidFill>
                <a:latin typeface="+mn-lt"/>
                <a:ea typeface="+mn-ea"/>
                <a:cs typeface="+mn-cs"/>
              </a:rPr>
              <a:t>; eliminar las aproximaciones con escalón de descenso; y proporcionar un punto de referencia de aproximación final.</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72.Debería tenerse particularmente en cuenta lo indicado en 71 en el diseño de procedimientos para </a:t>
            </a:r>
            <a:r>
              <a:rPr lang="es-ES_tradnl" sz="1200" kern="1200" dirty="0" err="1" smtClean="0">
                <a:solidFill>
                  <a:schemeClr val="tx1"/>
                </a:solidFill>
                <a:latin typeface="+mn-lt"/>
                <a:ea typeface="+mn-ea"/>
                <a:cs typeface="+mn-cs"/>
              </a:rPr>
              <a:t>aproxi-maciones</a:t>
            </a:r>
            <a:r>
              <a:rPr lang="es-ES_tradnl" sz="1200" kern="1200" dirty="0" smtClean="0">
                <a:solidFill>
                  <a:schemeClr val="tx1"/>
                </a:solidFill>
                <a:latin typeface="+mn-lt"/>
                <a:ea typeface="+mn-ea"/>
                <a:cs typeface="+mn-cs"/>
              </a:rPr>
              <a:t> por instrumentos que no sean de precisión destinados a ser utilizados con el GNSS que deberían también apoyar las SID y STAR.</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r>
              <a:rPr lang="es-ES_tradnl" sz="1200" b="1" kern="1200" dirty="0" smtClean="0">
                <a:solidFill>
                  <a:schemeClr val="tx1"/>
                </a:solidFill>
                <a:latin typeface="+mn-lt"/>
                <a:ea typeface="+mn-ea"/>
                <a:cs typeface="+mn-cs"/>
              </a:rPr>
              <a:t>Aviación general internacional</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b="1" i="1" kern="1200" dirty="0" smtClean="0">
                <a:solidFill>
                  <a:schemeClr val="tx1"/>
                </a:solidFill>
                <a:latin typeface="+mn-lt"/>
                <a:ea typeface="+mn-ea"/>
                <a:cs typeface="+mn-cs"/>
              </a:rPr>
              <a:t>Ayudas de corta distancia</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73.Deberían proporcionarse ayudas apropiadas, tales como el GNSS, para la navegación de corta distancia para servir a los aeródromos adicionales a que se refiere el párrafo 22, en los casos en que la densidad de tránsito y las condiciones meteorológicas lo justifiquen, teniendo debida-mente en cuenta el equipo de a bordo de las aeronaves. Estas ayudas deberían ubicarse, según convenga, de modo que permitan efectuar aproximaciones por instrumentos.</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b="1" kern="1200" dirty="0" smtClean="0">
                <a:solidFill>
                  <a:schemeClr val="tx1"/>
                </a:solidFill>
                <a:latin typeface="+mn-lt"/>
                <a:ea typeface="+mn-ea"/>
                <a:cs typeface="+mn-cs"/>
              </a:rPr>
              <a:t>Ensayos en vuelo de las ayudas visuales</a:t>
            </a:r>
            <a:endParaRPr lang="es-PE" sz="1200" kern="1200" dirty="0" smtClean="0">
              <a:solidFill>
                <a:schemeClr val="tx1"/>
              </a:solidFill>
              <a:latin typeface="+mn-lt"/>
              <a:ea typeface="+mn-ea"/>
              <a:cs typeface="+mn-cs"/>
            </a:endParaRPr>
          </a:p>
          <a:p>
            <a:r>
              <a:rPr lang="es-ES_tradnl" sz="1200" b="1" kern="1200" dirty="0" smtClean="0">
                <a:solidFill>
                  <a:schemeClr val="tx1"/>
                </a:solidFill>
                <a:latin typeface="+mn-lt"/>
                <a:ea typeface="+mn-ea"/>
                <a:cs typeface="+mn-cs"/>
              </a:rPr>
              <a:t>y no visuales para la navegación</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74.Debería recomendarse que se hagan arreglos cooperativos para los ensayos en vuelo de las ayudas visuales y no visuales para la navegación (Anexo 10, Volumen I, Capítulo 2, 2.7) cuando sea imposible o antieconómico llevar a cabo nacionalmente los ensayos en vuelo.</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r>
              <a:rPr lang="es-ES_tradnl" sz="1200" b="1" kern="1200" dirty="0" smtClean="0">
                <a:solidFill>
                  <a:schemeClr val="tx1"/>
                </a:solidFill>
                <a:latin typeface="+mn-lt"/>
                <a:ea typeface="+mn-ea"/>
                <a:cs typeface="+mn-cs"/>
              </a:rPr>
              <a:t>VIGILANCIA</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75.Los sistemas de vigilancia deberían proporcionar un apoyo adecuado a la ATM y satisfacer las necesidades de ésta. Se considera que una tabla de instalaciones y servicios radar, junto con la carta correspondiente, constituye un instrumento útil de planificación e implantación de los sistemas de vigilancia, incluso la vigilancia dependiente automática (ADS).</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r>
            <a:br>
              <a:rPr lang="es-ES_tradnl" sz="1200" kern="1200" dirty="0" smtClean="0">
                <a:solidFill>
                  <a:schemeClr val="tx1"/>
                </a:solidFill>
                <a:latin typeface="+mn-lt"/>
                <a:ea typeface="+mn-ea"/>
                <a:cs typeface="+mn-cs"/>
              </a:rPr>
            </a:br>
            <a:r>
              <a:rPr lang="es-ES_tradnl" sz="1200" kern="1200" dirty="0" smtClean="0">
                <a:solidFill>
                  <a:schemeClr val="tx1"/>
                </a:solidFill>
                <a:latin typeface="+mn-lt"/>
                <a:ea typeface="+mn-ea"/>
                <a:cs typeface="+mn-cs"/>
              </a:rPr>
              <a:t>76.Deberían proporcionarse servicios de vigilancia como parte integrante del control de tránsito aéreo cuando sean viables y convenientes o cuando sean necesarios en interés de la seguridad, de la eficiencia y de la economía de las operaciones, particularmente en aquellas áreas donde la densidad de tránsito o la multiplicidad o complejidad de las rutas ATS ocasionen restricciones. El radar primario o secundario de vigilancia son sistemas que cabría utilizar para cumplir este requisito. Cuando la tecnología lo permita y a condición de mantenerse el nivel de seguridad requerido, la vigilancia dependiente automática (ADS) podría utilizarse en el espacio aéreo en que no se disponga de vigilancia mediante radar.</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77.También debería preverse la utilización de sistemas de vigilancia para supervisar el tránsito aéreo e identificar las aeronaves civiles en zonas en que de otra forma podrían ser interceptadas.</a:t>
            </a:r>
            <a:endParaRPr lang="es-PE" sz="1200" kern="1200" dirty="0" smtClean="0">
              <a:solidFill>
                <a:schemeClr val="tx1"/>
              </a:solidFill>
              <a:latin typeface="+mn-lt"/>
              <a:ea typeface="+mn-ea"/>
              <a:cs typeface="+mn-cs"/>
            </a:endParaRPr>
          </a:p>
          <a:p>
            <a:r>
              <a:rPr lang="es-ES_tradnl" sz="1200" i="1" kern="1200" dirty="0" smtClean="0">
                <a:solidFill>
                  <a:schemeClr val="tx1"/>
                </a:solidFill>
                <a:latin typeface="+mn-lt"/>
                <a:ea typeface="+mn-ea"/>
                <a:cs typeface="+mn-cs"/>
              </a:rPr>
              <a:t>Nota.— Este requisito no constituye una justificación ni un requisito operacional para la instalación de nuevos radares. Como las interceptaciones sólo se producirían normalmente bajo la existencia de un control radar militar, esto debería interpretarse como un requisito de que un Estado haga mejor uso de las medidas existentes y </a:t>
            </a:r>
            <a:r>
              <a:rPr lang="es-ES_tradnl" sz="1200" i="1" kern="1200" dirty="0" err="1" smtClean="0">
                <a:solidFill>
                  <a:schemeClr val="tx1"/>
                </a:solidFill>
                <a:latin typeface="+mn-lt"/>
                <a:ea typeface="+mn-ea"/>
                <a:cs typeface="+mn-cs"/>
              </a:rPr>
              <a:t>perfec-cione</a:t>
            </a:r>
            <a:r>
              <a:rPr lang="es-ES_tradnl" sz="1200" i="1" kern="1200" dirty="0" smtClean="0">
                <a:solidFill>
                  <a:schemeClr val="tx1"/>
                </a:solidFill>
                <a:latin typeface="+mn-lt"/>
                <a:ea typeface="+mn-ea"/>
                <a:cs typeface="+mn-cs"/>
              </a:rPr>
              <a:t> la coordinación civil/militar.</a:t>
            </a:r>
            <a:endParaRPr lang="es-PE" sz="1200" kern="1200" dirty="0" smtClean="0">
              <a:solidFill>
                <a:schemeClr val="tx1"/>
              </a:solidFill>
              <a:latin typeface="+mn-lt"/>
              <a:ea typeface="+mn-ea"/>
              <a:cs typeface="+mn-cs"/>
            </a:endParaRPr>
          </a:p>
          <a:p>
            <a:endParaRPr lang="es-PE" dirty="0" smtClean="0"/>
          </a:p>
          <a:p>
            <a:r>
              <a:rPr lang="es-PE" dirty="0" smtClean="0"/>
              <a:t>Las ayudas  no visuales normalizadas de la OACI para</a:t>
            </a:r>
            <a:r>
              <a:rPr lang="es-PE" baseline="0" dirty="0" smtClean="0"/>
              <a:t> la aproximación final y aterrizaje utilizadas en apoyo de las operaciones de aproximación  y aterrizaje de precisión  cumplirá con lo especificado en el Anexo  10  Volumen I  2.1  y su introducción y aplicación  </a:t>
            </a:r>
            <a:r>
              <a:rPr lang="es-PE" baseline="0" dirty="0" err="1" smtClean="0"/>
              <a:t>deberian</a:t>
            </a:r>
            <a:r>
              <a:rPr lang="es-PE" baseline="0" dirty="0" smtClean="0"/>
              <a:t> estar de acorde  con la estrategia contenida  en el adjunto B del volumen I.</a:t>
            </a:r>
            <a:endParaRPr lang="es-PE" dirty="0"/>
          </a:p>
        </p:txBody>
      </p:sp>
      <p:sp>
        <p:nvSpPr>
          <p:cNvPr id="4" name="Slide Number Placeholder 3"/>
          <p:cNvSpPr>
            <a:spLocks noGrp="1"/>
          </p:cNvSpPr>
          <p:nvPr>
            <p:ph type="sldNum" sz="quarter" idx="10"/>
          </p:nvPr>
        </p:nvSpPr>
        <p:spPr/>
        <p:txBody>
          <a:bodyPr/>
          <a:lstStyle/>
          <a:p>
            <a:fld id="{F45D550C-52CF-4EDD-ABE6-64B9331ADC78}" type="slidenum">
              <a:rPr lang="en-GB" smtClean="0"/>
              <a:pPr/>
              <a:t>6</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r>
              <a:rPr lang="es-ES" dirty="0" smtClean="0"/>
              <a:t>Ayudas de corta distancia</a:t>
            </a:r>
          </a:p>
          <a:p>
            <a:endParaRPr lang="es-ES" dirty="0" smtClean="0"/>
          </a:p>
          <a:p>
            <a:r>
              <a:rPr lang="es-ES" dirty="0" smtClean="0"/>
              <a:t>73.Deberían proporcionarse ayudas apropiadas, tales como el GNSS, para la navegación de corta distancia para servir a los aeródromos adicionales a que se refiere el párrafo 22, en los casos en que la densidad de tránsito y las condiciones meteorológicas lo justifiquen, teniendo debida-mente en cuenta el equipo de a bordo de las aeronaves. Estas ayudas deberían ubicarse, según convenga, de modo que permitan efectuar aproximaciones por instrumentos.</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7</a:t>
            </a:fld>
            <a:endParaRPr lang="en-GB"/>
          </a:p>
        </p:txBody>
      </p:sp>
    </p:spTree>
    <p:extLst>
      <p:ext uri="{BB962C8B-B14F-4D97-AF65-F5344CB8AC3E}">
        <p14:creationId xmlns:p14="http://schemas.microsoft.com/office/powerpoint/2010/main" val="1429202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8</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9</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0000" lnSpcReduction="20000"/>
          </a:bodyPr>
          <a:lstStyle/>
          <a:p>
            <a:r>
              <a:rPr lang="en-US" sz="1200" b="1" kern="1200" dirty="0" smtClean="0">
                <a:solidFill>
                  <a:schemeClr val="tx1"/>
                </a:solidFill>
                <a:latin typeface="+mn-lt"/>
                <a:ea typeface="+mn-ea"/>
                <a:cs typeface="+mn-cs"/>
              </a:rPr>
              <a:t>General</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29.The aeronautical radio navigation plan comprises all facilities that provide navigation support to en-route, terminal, approach, landing and surface movement operations.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30.The growing number of modern aircraft equipped with area navigation (RNAV) and the increasing emphasis on required navigation performance (RNP) result in more flexible route selection and less dependence on any particular type of navigation system. Nevertheless, every single radio navigation facility must operate in strict conformance with the applicable standards.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31.It is foreseen that the provision of radio navigation services will gradually change from a ground-based to a satellite-based system. The global navigation satellite system (GNSS) is the generic term used for the satellite-based aeronautical radio navigation system. Existing and/or emerging navigation satellite constellations and their associated satellite-based, aircraft-based and ground-based augmentation systems (SBAS, ABAS and GBAS, respect-</a:t>
            </a:r>
            <a:r>
              <a:rPr lang="en-US" sz="1200" kern="1200" dirty="0" err="1" smtClean="0">
                <a:solidFill>
                  <a:schemeClr val="tx1"/>
                </a:solidFill>
                <a:latin typeface="+mn-lt"/>
                <a:ea typeface="+mn-ea"/>
                <a:cs typeface="+mn-cs"/>
              </a:rPr>
              <a:t>ively</a:t>
            </a:r>
            <a:r>
              <a:rPr lang="en-US" sz="1200" kern="1200" dirty="0" smtClean="0">
                <a:solidFill>
                  <a:schemeClr val="tx1"/>
                </a:solidFill>
                <a:latin typeface="+mn-lt"/>
                <a:ea typeface="+mn-ea"/>
                <a:cs typeface="+mn-cs"/>
              </a:rPr>
              <a:t>) all form elements of the GNSS.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Planning principles for radio navigation aids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[CAR/SAM/3, Rec. 10/1]</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32.States, in planning the implementation of radio navigation services, should consider the principles shown in Attachment A.</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r>
            <a:br>
              <a:rPr lang="en-US" sz="1200" kern="1200" dirty="0" smtClean="0">
                <a:solidFill>
                  <a:schemeClr val="tx1"/>
                </a:solidFill>
                <a:latin typeface="+mn-lt"/>
                <a:ea typeface="+mn-ea"/>
                <a:cs typeface="+mn-cs"/>
              </a:rPr>
            </a:br>
            <a:r>
              <a:rPr lang="en-US" sz="1200" b="1" i="1" kern="1200" dirty="0" smtClean="0">
                <a:solidFill>
                  <a:schemeClr val="tx1"/>
                </a:solidFill>
                <a:latin typeface="+mn-lt"/>
                <a:ea typeface="+mn-ea"/>
                <a:cs typeface="+mn-cs"/>
              </a:rPr>
              <a:t>Maintenance of ICAO COM List No. 1 </a:t>
            </a:r>
            <a:r>
              <a:rPr lang="en-US" sz="1200" b="1" i="1" kern="1200" dirty="0" smtClean="0">
                <a:solidFill>
                  <a:schemeClr val="tx1"/>
                </a:solidFill>
                <a:latin typeface="+mn-lt"/>
                <a:ea typeface="+mn-ea"/>
                <a:cs typeface="+mn-cs"/>
                <a:sym typeface="WP TypographicSymbols"/>
              </a:rPr>
              <a:t></a:t>
            </a:r>
            <a:r>
              <a:rPr lang="en-US" sz="1200" b="1" i="1" kern="1200" dirty="0" smtClean="0">
                <a:solidFill>
                  <a:schemeClr val="tx1"/>
                </a:solidFill>
                <a:latin typeface="+mn-lt"/>
                <a:ea typeface="+mn-ea"/>
                <a:cs typeface="+mn-cs"/>
              </a:rPr>
              <a:t>List of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Facilities Operating on Frequencies in the LF/MF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Band (190 </a:t>
            </a:r>
            <a:r>
              <a:rPr lang="en-US" sz="1200" b="1" i="1" kern="1200" dirty="0" smtClean="0">
                <a:solidFill>
                  <a:schemeClr val="tx1"/>
                </a:solidFill>
                <a:latin typeface="+mn-lt"/>
                <a:ea typeface="+mn-ea"/>
                <a:cs typeface="+mn-cs"/>
                <a:sym typeface="WP TypographicSymbols"/>
              </a:rPr>
              <a:t></a:t>
            </a:r>
            <a:r>
              <a:rPr lang="en-US" sz="1200" b="1" i="1" kern="1200" dirty="0" smtClean="0">
                <a:solidFill>
                  <a:schemeClr val="tx1"/>
                </a:solidFill>
                <a:latin typeface="+mn-lt"/>
                <a:ea typeface="+mn-ea"/>
                <a:cs typeface="+mn-cs"/>
              </a:rPr>
              <a:t> 1 750 kHz)</a:t>
            </a:r>
            <a:r>
              <a:rPr lang="en-US" sz="1200" b="1" i="1" kern="1200" dirty="0" smtClean="0">
                <a:solidFill>
                  <a:schemeClr val="tx1"/>
                </a:solidFill>
                <a:latin typeface="+mn-lt"/>
                <a:ea typeface="+mn-ea"/>
                <a:cs typeface="+mn-cs"/>
                <a:sym typeface="WP TypographicSymbols"/>
              </a:rPr>
              <a:t></a:t>
            </a:r>
            <a:r>
              <a:rPr lang="en-US" sz="1200" b="1" i="1" kern="1200" dirty="0" smtClean="0">
                <a:solidFill>
                  <a:schemeClr val="tx1"/>
                </a:solidFill>
                <a:latin typeface="+mn-lt"/>
                <a:ea typeface="+mn-ea"/>
                <a:cs typeface="+mn-cs"/>
              </a:rPr>
              <a:t> and ICAO COM List No. 2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sym typeface="WP TypographicSymbols"/>
              </a:rPr>
              <a:t></a:t>
            </a:r>
            <a:r>
              <a:rPr lang="en-US" sz="1200" b="1" i="1" kern="1200" dirty="0" smtClean="0">
                <a:solidFill>
                  <a:schemeClr val="tx1"/>
                </a:solidFill>
                <a:latin typeface="+mn-lt"/>
                <a:ea typeface="+mn-ea"/>
                <a:cs typeface="+mn-cs"/>
              </a:rPr>
              <a:t>Record of VHF Frequencies Assignments to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Caribbean and South American VOR and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ILS Radio Navigation Aids</a:t>
            </a:r>
            <a:r>
              <a:rPr lang="en-US" sz="1200" b="1" i="1" kern="1200" dirty="0" smtClean="0">
                <a:solidFill>
                  <a:schemeClr val="tx1"/>
                </a:solidFill>
                <a:latin typeface="+mn-lt"/>
                <a:ea typeface="+mn-ea"/>
                <a:cs typeface="+mn-cs"/>
                <a:sym typeface="WP TypographicSymbols"/>
              </a:rPr>
              <a:t></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[CAR/SAM/3, Rec. 10/3]</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33.States: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a)	in order to support the frequency management functions of the ICAO Regional Offices (including the publication of the COM Lists Nos. 1 and 2), should notify the relevant Regional Office of all changes to their frequency assignments; and</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b)	should release any assigned frequency which is not included in firm plans for operational use in the near future and notify accordingly the relevant ICAO Regional Office.</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Flight testing of radio navigation aids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[CAR/SAM/3, Rec. 10/4]</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34.States should:</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a)	make every effort to maintain their radio navigation aids operational at all times;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b)	perform flight test of navigation aids periodically in accordance with Annex 10 requirements and at intervals indicated in ICAO Doc 8071; and</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	be encouraged to establish bilateral and/or multilateral agreements on sharing of flight test capabilities.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Termination of the use of the band 1 559 </a:t>
            </a:r>
            <a:r>
              <a:rPr lang="en-US" sz="1200" b="1" i="1" kern="1200" dirty="0" smtClean="0">
                <a:solidFill>
                  <a:schemeClr val="tx1"/>
                </a:solidFill>
                <a:latin typeface="+mn-lt"/>
                <a:ea typeface="+mn-ea"/>
                <a:cs typeface="+mn-cs"/>
                <a:sym typeface="WP TypographicSymbols"/>
              </a:rPr>
              <a:t></a:t>
            </a:r>
            <a:r>
              <a:rPr lang="en-US" sz="1200" b="1" i="1" kern="1200" dirty="0" smtClean="0">
                <a:solidFill>
                  <a:schemeClr val="tx1"/>
                </a:solidFill>
                <a:latin typeface="+mn-lt"/>
                <a:ea typeface="+mn-ea"/>
                <a:cs typeface="+mn-cs"/>
              </a:rPr>
              <a:t> 1 610 MHz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(allocated to the RNSS) by fixed services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[CAR/SAM/3, Rec. 10/6]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35.Considering the incompatibility of sharing of the band 1 559 </a:t>
            </a:r>
            <a:r>
              <a:rPr lang="en-US" sz="1200" kern="1200" dirty="0" smtClean="0">
                <a:solidFill>
                  <a:schemeClr val="tx1"/>
                </a:solidFill>
                <a:latin typeface="+mn-lt"/>
                <a:ea typeface="+mn-ea"/>
                <a:cs typeface="+mn-cs"/>
                <a:sym typeface="WP TypographicSymbols"/>
              </a:rPr>
              <a:t></a:t>
            </a:r>
            <a:r>
              <a:rPr lang="en-US" sz="1200" kern="1200" dirty="0" smtClean="0">
                <a:solidFill>
                  <a:schemeClr val="tx1"/>
                </a:solidFill>
                <a:latin typeface="+mn-lt"/>
                <a:ea typeface="+mn-ea"/>
                <a:cs typeface="+mn-cs"/>
              </a:rPr>
              <a:t> 1 610 MHz allocated to the RNSS with the fixed services, States should coordinate with the corres­ponding national frequency management authority in order to:</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a)	determine if any fixed service stations operate in the band 1 559 </a:t>
            </a:r>
            <a:r>
              <a:rPr lang="en-US" sz="1200" kern="1200" dirty="0" smtClean="0">
                <a:solidFill>
                  <a:schemeClr val="tx1"/>
                </a:solidFill>
                <a:latin typeface="+mn-lt"/>
                <a:ea typeface="+mn-ea"/>
                <a:cs typeface="+mn-cs"/>
                <a:sym typeface="WP TypographicSymbols"/>
              </a:rPr>
              <a:t></a:t>
            </a:r>
            <a:r>
              <a:rPr lang="en-US" sz="1200" kern="1200" dirty="0" smtClean="0">
                <a:solidFill>
                  <a:schemeClr val="tx1"/>
                </a:solidFill>
                <a:latin typeface="+mn-lt"/>
                <a:ea typeface="+mn-ea"/>
                <a:cs typeface="+mn-cs"/>
              </a:rPr>
              <a:t> 1 610 MHz and, if so, either cease their operation or relocate them to other fixed-service bands before </a:t>
            </a:r>
            <a:r>
              <a:rPr lang="en-US" sz="1200" kern="1200" dirty="0" err="1" smtClean="0">
                <a:solidFill>
                  <a:schemeClr val="tx1"/>
                </a:solidFill>
                <a:latin typeface="+mn-lt"/>
                <a:ea typeface="+mn-ea"/>
                <a:cs typeface="+mn-cs"/>
              </a:rPr>
              <a:t>GNSS‑based</a:t>
            </a:r>
            <a:r>
              <a:rPr lang="en-US" sz="1200" kern="1200" dirty="0" smtClean="0">
                <a:solidFill>
                  <a:schemeClr val="tx1"/>
                </a:solidFill>
                <a:latin typeface="+mn-lt"/>
                <a:ea typeface="+mn-ea"/>
                <a:cs typeface="+mn-cs"/>
              </a:rPr>
              <a:t> operations are approved; and</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b)	establish plans to avoid any future implementation of fixed service stations to operate in the band 1 559 </a:t>
            </a:r>
            <a:r>
              <a:rPr lang="en-US" sz="1200" kern="1200" dirty="0" smtClean="0">
                <a:solidFill>
                  <a:schemeClr val="tx1"/>
                </a:solidFill>
                <a:latin typeface="+mn-lt"/>
                <a:ea typeface="+mn-ea"/>
                <a:cs typeface="+mn-cs"/>
                <a:sym typeface="WP TypographicSymbols"/>
              </a:rPr>
              <a:t></a:t>
            </a:r>
            <a:r>
              <a:rPr lang="en-US" sz="1200" kern="1200" dirty="0" smtClean="0">
                <a:solidFill>
                  <a:schemeClr val="tx1"/>
                </a:solidFill>
                <a:latin typeface="+mn-lt"/>
                <a:ea typeface="+mn-ea"/>
                <a:cs typeface="+mn-cs"/>
              </a:rPr>
              <a:t> 1 610 </a:t>
            </a:r>
            <a:r>
              <a:rPr lang="en-US" sz="1200" kern="1200" dirty="0" err="1" smtClean="0">
                <a:solidFill>
                  <a:schemeClr val="tx1"/>
                </a:solidFill>
                <a:latin typeface="+mn-lt"/>
                <a:ea typeface="+mn-ea"/>
                <a:cs typeface="+mn-cs"/>
              </a:rPr>
              <a:t>MHz.</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Navigation systems implementation</a:t>
            </a:r>
            <a:endParaRPr lang="es-PE" sz="1200" kern="1200" dirty="0" smtClean="0">
              <a:solidFill>
                <a:schemeClr val="tx1"/>
              </a:solidFill>
              <a:latin typeface="+mn-lt"/>
              <a:ea typeface="+mn-ea"/>
              <a:cs typeface="+mn-cs"/>
            </a:endParaRPr>
          </a:p>
          <a:p>
            <a:r>
              <a:rPr lang="en-US" sz="1200" b="1" kern="1200" dirty="0" smtClean="0">
                <a:solidFill>
                  <a:schemeClr val="tx1"/>
                </a:solidFill>
                <a:latin typeface="+mn-lt"/>
                <a:ea typeface="+mn-ea"/>
                <a:cs typeface="+mn-cs"/>
              </a:rPr>
              <a:t>	and regional timelines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36.It is intended to include regional timelines for navigation systems implementation when planning material is sufficiently mature.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a:buNone/>
            </a:pPr>
            <a:endParaRPr lang="es-ES" sz="1200" dirty="0" smtClean="0"/>
          </a:p>
          <a:p>
            <a:pPr>
              <a:buNone/>
            </a:pPr>
            <a:r>
              <a:rPr lang="es-ES_tradnl" sz="1200" dirty="0" smtClean="0"/>
              <a:t> </a:t>
            </a:r>
            <a:endParaRPr lang="es-ES" sz="1200" dirty="0" smtClean="0"/>
          </a:p>
          <a:p>
            <a:pPr>
              <a:buNone/>
            </a:pPr>
            <a:r>
              <a:rPr lang="es-ES_tradnl" sz="1200" dirty="0" smtClean="0"/>
              <a:t>	</a:t>
            </a:r>
            <a:endParaRPr lang="es-PE" sz="1200" b="1" dirty="0" smtClean="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F45D550C-52CF-4EDD-ABE6-64B9331ADC78}" type="slidenum">
              <a:rPr lang="en-GB" smtClean="0"/>
              <a:pPr/>
              <a:t>10</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18</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defTabSz="957468">
              <a:defRPr/>
            </a:pPr>
            <a:r>
              <a:rPr lang="es-ES_tradnl" sz="1300" dirty="0" smtClean="0"/>
              <a:t>Con  el fin de alinear el GREPECAS  a los objetivos  estratégicos de la OACI , el Plan Mundial de Navegación </a:t>
            </a:r>
            <a:r>
              <a:rPr lang="es-ES_tradnl" sz="1300" dirty="0" err="1" smtClean="0"/>
              <a:t>Aerea</a:t>
            </a:r>
            <a:r>
              <a:rPr lang="es-ES_tradnl" sz="1300" dirty="0" smtClean="0"/>
              <a:t> , el Concepto Operacional ATM  y  Planes regionales de implantación de la navegación aérea basados en la performance para las Regiones CAR y SAM  se ha considerado necesario  </a:t>
            </a:r>
            <a:endParaRPr lang="es-ES" sz="1300" dirty="0" smtClean="0"/>
          </a:p>
          <a:p>
            <a:pPr lvl="0"/>
            <a:r>
              <a:rPr lang="es-ES_tradnl" sz="1300" dirty="0" smtClean="0"/>
              <a:t>   aumentar su  efectividad, mejorar su  eficiencia , mejorar la coordinación  entre los diferentes órganos del GREPECAS, incrementar  la participación  y responsabilidad de los Estados, reducir los costos  y trabajar bajo la metodología de gestión de proyecto .</a:t>
            </a:r>
          </a:p>
          <a:p>
            <a:pPr lvl="0"/>
            <a:endParaRPr lang="es-ES_tradnl" sz="1300" dirty="0" smtClean="0"/>
          </a:p>
          <a:p>
            <a:pPr lvl="0"/>
            <a:r>
              <a:rPr lang="es-ES_tradnl" sz="1300" dirty="0" smtClean="0"/>
              <a:t>Por tal motivo GREPECAS  16  a través   de las Decisión 16/45  y 16/47  modifica la Organización del GREPECAS   fundamentándola en una organización basada en programa y proyecto  y eliminado los Subgrupos .</a:t>
            </a:r>
            <a:endParaRPr lang="es-ES" sz="1300" dirty="0" smtClean="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25</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91" name="Picture 190"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Title 1"/>
          <p:cNvSpPr>
            <a:spLocks noGrp="1"/>
          </p:cNvSpPr>
          <p:nvPr>
            <p:ph type="ctrTitle"/>
          </p:nvPr>
        </p:nvSpPr>
        <p:spPr>
          <a:xfrm>
            <a:off x="685800" y="2130425"/>
            <a:ext cx="7772400" cy="1470025"/>
          </a:xfrm>
        </p:spPr>
        <p:txBody>
          <a:bodyPr lIns="45720" rIns="45720"/>
          <a:lstStyle>
            <a:lvl1pPr marL="0" algn="ctr">
              <a:defRPr>
                <a:solidFill>
                  <a:srgbClr val="00153E"/>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895724"/>
            <a:ext cx="6400800" cy="2200275"/>
          </a:xfrm>
        </p:spPr>
        <p:txBody>
          <a:bodyPr/>
          <a:lstStyle>
            <a:lvl1pPr marL="0" indent="0" algn="ctr">
              <a:buNone/>
              <a:defRPr>
                <a:solidFill>
                  <a:srgbClr val="00153E"/>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noFill/>
        </p:spPr>
        <p:txBody>
          <a:bodyPr/>
          <a:lstStyle/>
          <a:p>
            <a:r>
              <a:rPr lang="es-ES" smtClean="0"/>
              <a:t>6/92010</a:t>
            </a:r>
            <a:endParaRPr lang="en-US"/>
          </a:p>
        </p:txBody>
      </p:sp>
      <p:sp>
        <p:nvSpPr>
          <p:cNvPr id="5" name="Footer Placeholder 4"/>
          <p:cNvSpPr>
            <a:spLocks noGrp="1"/>
          </p:cNvSpPr>
          <p:nvPr>
            <p:ph type="ftr" sz="quarter" idx="11"/>
          </p:nvPr>
        </p:nvSpPr>
        <p:spPr>
          <a:noFill/>
        </p:spPr>
        <p:txBody>
          <a:bodyPr/>
          <a:lstStyle/>
          <a:p>
            <a:r>
              <a:rPr lang="es-ES" smtClean="0"/>
              <a:t>Seminario sobre ensayo en vuelo  de sistemas de navegación y de vigilancia  Sao José Dos Campos 19 al 21 de noviembre de 2011</a:t>
            </a:r>
            <a:endParaRPr lang="en-US"/>
          </a:p>
        </p:txBody>
      </p:sp>
      <p:grpSp>
        <p:nvGrpSpPr>
          <p:cNvPr id="7" name="Group 2"/>
          <p:cNvGrpSpPr>
            <a:grpSpLocks noChangeAspect="1"/>
          </p:cNvGrpSpPr>
          <p:nvPr userDrawn="1"/>
        </p:nvGrpSpPr>
        <p:grpSpPr bwMode="auto">
          <a:xfrm>
            <a:off x="3657600" y="123825"/>
            <a:ext cx="1828800" cy="1498600"/>
            <a:chOff x="240" y="144"/>
            <a:chExt cx="1296" cy="1062"/>
          </a:xfrm>
        </p:grpSpPr>
        <p:sp>
          <p:nvSpPr>
            <p:cNvPr id="8"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9"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0"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1"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2"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3"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4"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5"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6"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7"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18"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19"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0"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1"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2"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3"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4"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5"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6"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7"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28"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29"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0"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1"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2"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3"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4"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5"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6"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7"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38"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39"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0"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1"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2"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3"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4"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5"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6"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7"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48"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49"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0"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1"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2"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3"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4"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5"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6"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7"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58"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59"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0"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1"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2"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3"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4"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5"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6"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7"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68"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69"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0"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1"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2"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3"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4"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5"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6"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7"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78"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79"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0"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1"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2"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3"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4"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5"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6"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7"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88"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89"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0"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1"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2"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3"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4"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5"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6"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97" name="Rectangle 96"/>
          <p:cNvSpPr/>
          <p:nvPr userDrawn="1"/>
        </p:nvSpPr>
        <p:spPr>
          <a:xfrm>
            <a:off x="0" y="0"/>
            <a:ext cx="9144000" cy="16764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p:cNvSpPr/>
          <p:nvPr userDrawn="1"/>
        </p:nvSpPr>
        <p:spPr>
          <a:xfrm>
            <a:off x="0" y="762000"/>
            <a:ext cx="9144000" cy="609600"/>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sp>
        <p:nvSpPr>
          <p:cNvPr id="99" name="TextBox 98"/>
          <p:cNvSpPr txBox="1"/>
          <p:nvPr userDrawn="1"/>
        </p:nvSpPr>
        <p:spPr>
          <a:xfrm>
            <a:off x="1905000" y="759023"/>
            <a:ext cx="3084691" cy="307777"/>
          </a:xfrm>
          <a:prstGeom prst="rect">
            <a:avLst/>
          </a:prstGeom>
          <a:noFill/>
        </p:spPr>
        <p:txBody>
          <a:bodyPr wrap="non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bg1"/>
                </a:solidFill>
              </a:rPr>
              <a:t>International</a:t>
            </a:r>
            <a:r>
              <a:rPr lang="en-GB" sz="1400" baseline="0" dirty="0" smtClean="0">
                <a:solidFill>
                  <a:schemeClr val="bg1"/>
                </a:solidFill>
              </a:rPr>
              <a:t> Civil Aviation Organization</a:t>
            </a:r>
            <a:endParaRPr lang="en-GB" sz="1400" dirty="0" smtClean="0">
              <a:solidFill>
                <a:schemeClr val="bg1"/>
              </a:solidFill>
            </a:endParaRPr>
          </a:p>
        </p:txBody>
      </p:sp>
      <p:grpSp>
        <p:nvGrpSpPr>
          <p:cNvPr id="100" name="Group 2"/>
          <p:cNvGrpSpPr>
            <a:grpSpLocks noChangeAspect="1"/>
          </p:cNvGrpSpPr>
          <p:nvPr userDrawn="1"/>
        </p:nvGrpSpPr>
        <p:grpSpPr bwMode="auto">
          <a:xfrm>
            <a:off x="0" y="88900"/>
            <a:ext cx="1828800" cy="1498600"/>
            <a:chOff x="240" y="144"/>
            <a:chExt cx="1296" cy="1062"/>
          </a:xfrm>
          <a:solidFill>
            <a:schemeClr val="bg1"/>
          </a:solidFill>
        </p:grpSpPr>
        <p:sp>
          <p:nvSpPr>
            <p:cNvPr id="101"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2"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03"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04"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05"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06"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07"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08"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09"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10"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11"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112"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113"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114"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115"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116"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117"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118"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119"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120"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121"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122"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123"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124"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125"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126"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127"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128"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129"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130"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131"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132"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133"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134"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135"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136"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137"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138"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139"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140"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141"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142"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143"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144"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145"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146"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147"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148"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149"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150"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151"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152"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153"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154"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155"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156"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157"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158"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159"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160"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161"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162"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163"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164"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165"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166"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167"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168"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169"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170"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171"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172"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173"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174"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175"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176"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177"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178"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179"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180"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181"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182"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183"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184"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185"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186"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187"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188"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189"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6" name="Slide Number Placeholder 5"/>
          <p:cNvSpPr>
            <a:spLocks noGrp="1"/>
          </p:cNvSpPr>
          <p:nvPr>
            <p:ph type="sldNum" sz="quarter" idx="12"/>
          </p:nvPr>
        </p:nvSpPr>
        <p:spPr>
          <a:noFill/>
        </p:spPr>
        <p:txBody>
          <a:bodyPr/>
          <a:lstStyle/>
          <a:p>
            <a:fld id="{C97275D5-4C12-42FF-82D2-635AEC9DB89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userDrawn="1"/>
        </p:nvSpPr>
        <p:spPr>
          <a:xfrm>
            <a:off x="0" y="6629400"/>
            <a:ext cx="9144000" cy="228600"/>
          </a:xfrm>
          <a:prstGeom prst="rect">
            <a:avLst/>
          </a:prstGeom>
          <a:solidFill>
            <a:srgbClr val="2C6A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lide Number Placeholder 5"/>
          <p:cNvSpPr>
            <a:spLocks noGrp="1"/>
          </p:cNvSpPr>
          <p:nvPr>
            <p:ph type="sldNum" sz="quarter" idx="12"/>
          </p:nvPr>
        </p:nvSpPr>
        <p:spPr>
          <a:noFill/>
        </p:spPr>
        <p:txBody>
          <a:bodyPr/>
          <a:lstStyle/>
          <a:p>
            <a:fld id="{C97275D5-4C12-42FF-82D2-635AEC9DB89A}" type="slidenum">
              <a:rPr lang="en-US" smtClean="0"/>
              <a:pPr/>
              <a:t>‹#›</a:t>
            </a:fld>
            <a:endParaRPr lang="en-US"/>
          </a:p>
        </p:txBody>
      </p:sp>
      <p:sp>
        <p:nvSpPr>
          <p:cNvPr id="2" name="Title 1"/>
          <p:cNvSpPr>
            <a:spLocks noGrp="1"/>
          </p:cNvSpPr>
          <p:nvPr>
            <p:ph type="title"/>
          </p:nvPr>
        </p:nvSpPr>
        <p:spPr/>
        <p:txBody>
          <a:bodyPr/>
          <a:lstStyle>
            <a:lvl1pPr marL="320040" algn="l">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noFill/>
        </p:spPr>
        <p:txBody>
          <a:bodyPr/>
          <a:lstStyle/>
          <a:p>
            <a:r>
              <a:rPr lang="es-ES" smtClean="0"/>
              <a:t>6/92010</a:t>
            </a:r>
            <a:endParaRPr lang="en-US"/>
          </a:p>
        </p:txBody>
      </p:sp>
      <p:sp>
        <p:nvSpPr>
          <p:cNvPr id="5" name="Footer Placeholder 4"/>
          <p:cNvSpPr>
            <a:spLocks noGrp="1"/>
          </p:cNvSpPr>
          <p:nvPr>
            <p:ph type="ftr" sz="quarter" idx="11"/>
          </p:nvPr>
        </p:nvSpPr>
        <p:spPr>
          <a:noFill/>
        </p:spPr>
        <p:txBody>
          <a:bodyPr/>
          <a:lstStyle/>
          <a:p>
            <a:r>
              <a:rPr lang="es-ES" smtClean="0"/>
              <a:t>Seminario sobre ensayo en vuelo  de sistemas de navegación y de vigilancia  Sao José Dos Campos 19 al 21 de noviembre de 2011</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Blue Background">
    <p:bg>
      <p:bgPr>
        <a:solidFill>
          <a:srgbClr val="2C6ABA"/>
        </a:solidFill>
        <a:effectLst/>
      </p:bgPr>
    </p:bg>
    <p:spTree>
      <p:nvGrpSpPr>
        <p:cNvPr id="1" name=""/>
        <p:cNvGrpSpPr/>
        <p:nvPr/>
      </p:nvGrpSpPr>
      <p:grpSpPr>
        <a:xfrm>
          <a:off x="0" y="0"/>
          <a:ext cx="0" cy="0"/>
          <a:chOff x="0" y="0"/>
          <a:chExt cx="0" cy="0"/>
        </a:xfrm>
      </p:grpSpPr>
      <p:sp>
        <p:nvSpPr>
          <p:cNvPr id="98" name="Rectangle 97"/>
          <p:cNvSpPr/>
          <p:nvPr userDrawn="1"/>
        </p:nvSpPr>
        <p:spPr>
          <a:xfrm>
            <a:off x="0" y="6629400"/>
            <a:ext cx="91440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userDrawn="1"/>
        </p:nvSpPr>
        <p:spPr>
          <a:xfrm>
            <a:off x="685800" y="4047744"/>
            <a:ext cx="7772400" cy="1362456"/>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grpSp>
        <p:nvGrpSpPr>
          <p:cNvPr id="8" name="Group 2"/>
          <p:cNvGrpSpPr>
            <a:grpSpLocks noChangeAspect="1"/>
          </p:cNvGrpSpPr>
          <p:nvPr userDrawn="1"/>
        </p:nvGrpSpPr>
        <p:grpSpPr bwMode="auto">
          <a:xfrm>
            <a:off x="7924800" y="5029201"/>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2" name="Title 1"/>
          <p:cNvSpPr>
            <a:spLocks noGrp="1"/>
          </p:cNvSpPr>
          <p:nvPr>
            <p:ph type="title"/>
          </p:nvPr>
        </p:nvSpPr>
        <p:spPr>
          <a:xfrm>
            <a:off x="685800" y="4406900"/>
            <a:ext cx="7772400" cy="612648"/>
          </a:xfrm>
          <a:solidFill>
            <a:srgbClr val="2C6ABA"/>
          </a:solidFill>
          <a:ln>
            <a:solidFill>
              <a:srgbClr val="00153E"/>
            </a:solidFill>
          </a:ln>
        </p:spPr>
        <p:style>
          <a:lnRef idx="2">
            <a:schemeClr val="accent1">
              <a:shade val="50000"/>
            </a:schemeClr>
          </a:lnRef>
          <a:fillRef idx="1">
            <a:schemeClr val="accent1"/>
          </a:fillRef>
          <a:effectRef idx="0">
            <a:schemeClr val="accent1"/>
          </a:effectRef>
          <a:fontRef idx="minor">
            <a:schemeClr val="lt1"/>
          </a:fontRef>
        </p:style>
        <p:txBody>
          <a:bodyPr vert="horz" lIns="457200" tIns="45720" rIns="45720" bIns="45720" rtlCol="0" anchor="ctr" anchorCtr="0">
            <a:noAutofit/>
          </a:bodyPr>
          <a:lstStyle>
            <a:lvl1pPr marL="0" algn="l" defTabSz="914400" rtl="0" eaLnBrk="1" latinLnBrk="0" hangingPunct="1">
              <a:spcBef>
                <a:spcPct val="0"/>
              </a:spcBef>
              <a:buNone/>
              <a:defRPr lang="en-US" sz="3600" kern="1200" dirty="0">
                <a:solidFill>
                  <a:schemeClr val="lt1"/>
                </a:solidFill>
                <a:latin typeface="+mn-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685800"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noFill/>
        </p:spPr>
        <p:txBody>
          <a:bodyPr/>
          <a:lstStyle>
            <a:lvl1pPr>
              <a:defRPr>
                <a:solidFill>
                  <a:srgbClr val="00153E"/>
                </a:solidFill>
              </a:defRPr>
            </a:lvl1pPr>
          </a:lstStyle>
          <a:p>
            <a:r>
              <a:rPr lang="es-ES" smtClean="0"/>
              <a:t>6/92010</a:t>
            </a:r>
            <a:endParaRPr lang="en-US"/>
          </a:p>
        </p:txBody>
      </p:sp>
      <p:sp>
        <p:nvSpPr>
          <p:cNvPr id="5" name="Footer Placeholder 4"/>
          <p:cNvSpPr>
            <a:spLocks noGrp="1"/>
          </p:cNvSpPr>
          <p:nvPr>
            <p:ph type="ftr" sz="quarter" idx="11"/>
          </p:nvPr>
        </p:nvSpPr>
        <p:spPr>
          <a:noFill/>
        </p:spPr>
        <p:txBody>
          <a:bodyPr/>
          <a:lstStyle>
            <a:lvl1pPr>
              <a:defRPr>
                <a:solidFill>
                  <a:srgbClr val="00153E"/>
                </a:solidFill>
              </a:defRPr>
            </a:lvl1p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a:noFill/>
        </p:spPr>
        <p:txBody>
          <a:bodyPr/>
          <a:lstStyle>
            <a:lvl1pPr>
              <a:defRPr>
                <a:solidFill>
                  <a:srgbClr val="00153E"/>
                </a:solidFill>
              </a:defRPr>
            </a:lvl1pPr>
          </a:lstStyle>
          <a:p>
            <a:fld id="{C97275D5-4C12-42FF-82D2-635AEC9DB89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White Background">
    <p:bg>
      <p:bgPr>
        <a:solidFill>
          <a:schemeClr val="bg1"/>
        </a:solidFill>
        <a:effectLst/>
      </p:bgPr>
    </p:bg>
    <p:spTree>
      <p:nvGrpSpPr>
        <p:cNvPr id="1" name=""/>
        <p:cNvGrpSpPr/>
        <p:nvPr/>
      </p:nvGrpSpPr>
      <p:grpSpPr>
        <a:xfrm>
          <a:off x="0" y="0"/>
          <a:ext cx="0" cy="0"/>
          <a:chOff x="0" y="0"/>
          <a:chExt cx="0" cy="0"/>
        </a:xfrm>
      </p:grpSpPr>
      <p:pic>
        <p:nvPicPr>
          <p:cNvPr id="99" name="Picture 98"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4" name="Date Placeholder 3"/>
          <p:cNvSpPr>
            <a:spLocks noGrp="1"/>
          </p:cNvSpPr>
          <p:nvPr>
            <p:ph type="dt" sz="half" idx="10"/>
          </p:nvPr>
        </p:nvSpPr>
        <p:spPr>
          <a:noFill/>
        </p:spPr>
        <p:txBody>
          <a:bodyPr/>
          <a:lstStyle>
            <a:lvl1pPr>
              <a:defRPr>
                <a:solidFill>
                  <a:schemeClr val="bg1"/>
                </a:solidFill>
              </a:defRPr>
            </a:lvl1pPr>
          </a:lstStyle>
          <a:p>
            <a:r>
              <a:rPr lang="es-ES" smtClean="0"/>
              <a:t>6/92010</a:t>
            </a:r>
            <a:endParaRPr lang="en-US"/>
          </a:p>
        </p:txBody>
      </p:sp>
      <p:sp>
        <p:nvSpPr>
          <p:cNvPr id="5" name="Footer Placeholder 4"/>
          <p:cNvSpPr>
            <a:spLocks noGrp="1"/>
          </p:cNvSpPr>
          <p:nvPr>
            <p:ph type="ftr" sz="quarter" idx="11"/>
          </p:nvPr>
        </p:nvSpPr>
        <p:spPr>
          <a:noFill/>
        </p:spPr>
        <p:txBody>
          <a:bodyPr/>
          <a:lstStyle>
            <a:lvl1pPr>
              <a:defRPr>
                <a:solidFill>
                  <a:schemeClr val="bg1"/>
                </a:solidFill>
              </a:defRPr>
            </a:lvl1p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a:noFill/>
        </p:spPr>
        <p:txBody>
          <a:bodyPr/>
          <a:lstStyle>
            <a:lvl1pPr>
              <a:defRPr>
                <a:solidFill>
                  <a:schemeClr val="bg1"/>
                </a:solidFill>
              </a:defRPr>
            </a:lvl1pPr>
          </a:lstStyle>
          <a:p>
            <a:fld id="{C97275D5-4C12-42FF-82D2-635AEC9DB89A}" type="slidenum">
              <a:rPr lang="en-US" smtClean="0"/>
              <a:pPr/>
              <a:t>‹#›</a:t>
            </a:fld>
            <a:endParaRPr lang="en-US" dirty="0"/>
          </a:p>
        </p:txBody>
      </p:sp>
      <p:sp>
        <p:nvSpPr>
          <p:cNvPr id="7" name="Rectangle 6"/>
          <p:cNvSpPr/>
          <p:nvPr userDrawn="1"/>
        </p:nvSpPr>
        <p:spPr>
          <a:xfrm>
            <a:off x="685800" y="4047744"/>
            <a:ext cx="7772400" cy="1362456"/>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grpSp>
        <p:nvGrpSpPr>
          <p:cNvPr id="8" name="Group 2"/>
          <p:cNvGrpSpPr>
            <a:grpSpLocks noChangeAspect="1"/>
          </p:cNvGrpSpPr>
          <p:nvPr userDrawn="1"/>
        </p:nvGrpSpPr>
        <p:grpSpPr bwMode="auto">
          <a:xfrm>
            <a:off x="7924800" y="5029201"/>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2" name="Title 1"/>
          <p:cNvSpPr>
            <a:spLocks noGrp="1"/>
          </p:cNvSpPr>
          <p:nvPr>
            <p:ph type="title"/>
          </p:nvPr>
        </p:nvSpPr>
        <p:spPr>
          <a:xfrm>
            <a:off x="685800" y="4406900"/>
            <a:ext cx="7772400" cy="612648"/>
          </a:xfrm>
          <a:solidFill>
            <a:srgbClr val="2C6ABA"/>
          </a:solidFill>
          <a:ln>
            <a:solidFill>
              <a:srgbClr val="00153E"/>
            </a:solidFill>
          </a:ln>
        </p:spPr>
        <p:style>
          <a:lnRef idx="2">
            <a:schemeClr val="accent1">
              <a:shade val="50000"/>
            </a:schemeClr>
          </a:lnRef>
          <a:fillRef idx="1">
            <a:schemeClr val="accent1"/>
          </a:fillRef>
          <a:effectRef idx="0">
            <a:schemeClr val="accent1"/>
          </a:effectRef>
          <a:fontRef idx="minor">
            <a:schemeClr val="lt1"/>
          </a:fontRef>
        </p:style>
        <p:txBody>
          <a:bodyPr vert="horz" lIns="457200" tIns="45720" rIns="45720" bIns="45720" rtlCol="0" anchor="ctr" anchorCtr="0">
            <a:noAutofit/>
          </a:bodyPr>
          <a:lstStyle>
            <a:lvl1pPr marL="0" algn="l" defTabSz="914400" rtl="0" eaLnBrk="1" latinLnBrk="0" hangingPunct="1">
              <a:spcBef>
                <a:spcPct val="0"/>
              </a:spcBef>
              <a:buNone/>
              <a:defRPr lang="en-US" sz="3600" kern="1200" dirty="0">
                <a:solidFill>
                  <a:schemeClr val="lt1"/>
                </a:solidFill>
                <a:latin typeface="+mn-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685800"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s-ES" smtClean="0"/>
              <a:t>6/92010</a:t>
            </a:r>
            <a:endParaRPr lang="en-US"/>
          </a:p>
        </p:txBody>
      </p:sp>
      <p:sp>
        <p:nvSpPr>
          <p:cNvPr id="6" name="Footer Placeholder 5"/>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Date Placeholder 4"/>
          <p:cNvSpPr>
            <a:spLocks noGrp="1"/>
          </p:cNvSpPr>
          <p:nvPr>
            <p:ph type="dt" sz="half" idx="10"/>
          </p:nvPr>
        </p:nvSpPr>
        <p:spPr>
          <a:xfrm>
            <a:off x="0" y="6629400"/>
            <a:ext cx="3124200" cy="228600"/>
          </a:xfrm>
        </p:spPr>
        <p:txBody>
          <a:bodyPr/>
          <a:lstStyle/>
          <a:p>
            <a:r>
              <a:rPr lang="es-ES" smtClean="0"/>
              <a:t>6/92010</a:t>
            </a:r>
            <a:endParaRPr lang="en-US"/>
          </a:p>
        </p:txBody>
      </p:sp>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Footer Placeholder 7"/>
          <p:cNvSpPr>
            <a:spLocks noGrp="1"/>
          </p:cNvSpPr>
          <p:nvPr>
            <p:ph type="ftr" sz="quarter" idx="11"/>
          </p:nvPr>
        </p:nvSpPr>
        <p:spPr>
          <a:noFill/>
        </p:spPr>
        <p:txBody>
          <a:bodyPr/>
          <a:lstStyle/>
          <a:p>
            <a:r>
              <a:rPr lang="es-ES" smtClean="0"/>
              <a:t>Seminario sobre ensayo en vuelo  de sistemas de navegación y de vigilancia  Sao José Dos Campos 19 al 21 de noviembre de 2011</a:t>
            </a:r>
            <a:endParaRPr lang="en-US" dirty="0"/>
          </a:p>
        </p:txBody>
      </p:sp>
      <p:sp>
        <p:nvSpPr>
          <p:cNvPr id="9" name="Slide Number Placeholder 8"/>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p:nvPr userDrawn="1"/>
        </p:nvSpPr>
        <p:spPr>
          <a:xfrm>
            <a:off x="0" y="6629400"/>
            <a:ext cx="9144000" cy="228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a:xfrm>
            <a:off x="1143000" y="6629400"/>
            <a:ext cx="6858000" cy="228600"/>
          </a:xfrm>
          <a:noFill/>
        </p:spPr>
        <p:txBody>
          <a:bodyPr/>
          <a:lstStyle/>
          <a:p>
            <a:r>
              <a:rPr lang="es-ES" smtClean="0"/>
              <a:t>Seminario sobre ensayo en vuelo  de sistemas de navegación y de vigilancia  Sao José Dos Campos 19 al 21 de noviembre de 2011</a:t>
            </a:r>
            <a:endParaRPr lang="en-US"/>
          </a:p>
        </p:txBody>
      </p:sp>
      <p:sp>
        <p:nvSpPr>
          <p:cNvPr id="5" name="Slide Number Placeholder 4"/>
          <p:cNvSpPr>
            <a:spLocks noGrp="1"/>
          </p:cNvSpPr>
          <p:nvPr>
            <p:ph type="sldNum" sz="quarter" idx="12"/>
          </p:nvPr>
        </p:nvSpPr>
        <p:spPr>
          <a:xfrm>
            <a:off x="8001000" y="6629400"/>
            <a:ext cx="1143000" cy="228600"/>
          </a:xfrm>
          <a:noFill/>
        </p:spPr>
        <p:txBody>
          <a:bodyPr/>
          <a:lstStyle/>
          <a:p>
            <a:fld id="{C97275D5-4C12-42FF-82D2-635AEC9DB89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_Blue">
    <p:bg>
      <p:bgPr>
        <a:solidFill>
          <a:srgbClr val="2C6ABA"/>
        </a:solidFill>
        <a:effectLst/>
      </p:bgPr>
    </p:bg>
    <p:spTree>
      <p:nvGrpSpPr>
        <p:cNvPr id="1" name=""/>
        <p:cNvGrpSpPr/>
        <p:nvPr/>
      </p:nvGrpSpPr>
      <p:grpSpPr>
        <a:xfrm>
          <a:off x="0" y="0"/>
          <a:ext cx="0" cy="0"/>
          <a:chOff x="0" y="0"/>
          <a:chExt cx="0" cy="0"/>
        </a:xfrm>
      </p:grpSpPr>
      <p:pic>
        <p:nvPicPr>
          <p:cNvPr id="5" name="Picture 4" descr="White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Date Placeholder 1"/>
          <p:cNvSpPr>
            <a:spLocks noGrp="1"/>
          </p:cNvSpPr>
          <p:nvPr>
            <p:ph type="dt" sz="half" idx="10"/>
          </p:nvPr>
        </p:nvSpPr>
        <p:spPr>
          <a:noFill/>
        </p:spPr>
        <p:txBody>
          <a:bodyPr/>
          <a:lstStyle>
            <a:lvl1pPr>
              <a:defRPr>
                <a:solidFill>
                  <a:srgbClr val="00153E"/>
                </a:solidFill>
              </a:defRPr>
            </a:lvl1pPr>
          </a:lstStyle>
          <a:p>
            <a:r>
              <a:rPr lang="es-ES" smtClean="0"/>
              <a:t>6/92010</a:t>
            </a:r>
            <a:endParaRPr lang="en-US"/>
          </a:p>
        </p:txBody>
      </p:sp>
      <p:sp>
        <p:nvSpPr>
          <p:cNvPr id="3" name="Footer Placeholder 2"/>
          <p:cNvSpPr>
            <a:spLocks noGrp="1"/>
          </p:cNvSpPr>
          <p:nvPr>
            <p:ph type="ftr" sz="quarter" idx="11"/>
          </p:nvPr>
        </p:nvSpPr>
        <p:spPr>
          <a:noFill/>
        </p:spPr>
        <p:txBody>
          <a:bodyPr/>
          <a:lstStyle>
            <a:lvl1pPr>
              <a:defRPr>
                <a:solidFill>
                  <a:srgbClr val="00153E"/>
                </a:solidFill>
              </a:defRPr>
            </a:lvl1pPr>
          </a:lstStyle>
          <a:p>
            <a:r>
              <a:rPr lang="es-ES" smtClean="0"/>
              <a:t>Seminario sobre ensayo en vuelo  de sistemas de navegación y de vigilancia  Sao José Dos Campos 19 al 21 de noviembre de 2011</a:t>
            </a:r>
            <a:endParaRPr lang="en-US"/>
          </a:p>
        </p:txBody>
      </p:sp>
      <p:sp>
        <p:nvSpPr>
          <p:cNvPr id="4" name="Slide Number Placeholder 3"/>
          <p:cNvSpPr>
            <a:spLocks noGrp="1"/>
          </p:cNvSpPr>
          <p:nvPr>
            <p:ph type="sldNum" sz="quarter" idx="12"/>
          </p:nvPr>
        </p:nvSpPr>
        <p:spPr>
          <a:noFill/>
        </p:spPr>
        <p:txBody>
          <a:bodyPr/>
          <a:lstStyle>
            <a:lvl1pPr>
              <a:defRPr>
                <a:solidFill>
                  <a:srgbClr val="00153E"/>
                </a:solidFill>
              </a:defRPr>
            </a:lvl1pPr>
          </a:lstStyle>
          <a:p>
            <a:fld id="{C97275D5-4C12-42FF-82D2-635AEC9DB89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Blank_Blue_No_Footer">
    <p:bg>
      <p:bgPr>
        <a:solidFill>
          <a:srgbClr val="2C6ABA"/>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_White">
    <p:spTree>
      <p:nvGrpSpPr>
        <p:cNvPr id="1" name=""/>
        <p:cNvGrpSpPr/>
        <p:nvPr/>
      </p:nvGrpSpPr>
      <p:grpSpPr>
        <a:xfrm>
          <a:off x="0" y="0"/>
          <a:ext cx="0" cy="0"/>
          <a:chOff x="0" y="0"/>
          <a:chExt cx="0" cy="0"/>
        </a:xfrm>
      </p:grpSpPr>
      <p:pic>
        <p:nvPicPr>
          <p:cNvPr id="6" name="Picture 5"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3" name="Date Placeholder 2"/>
          <p:cNvSpPr>
            <a:spLocks noGrp="1"/>
          </p:cNvSpPr>
          <p:nvPr>
            <p:ph type="dt" sz="half" idx="10"/>
          </p:nvPr>
        </p:nvSpPr>
        <p:spPr/>
        <p:txBody>
          <a:bodyPr/>
          <a:lstStyle/>
          <a:p>
            <a:r>
              <a:rPr lang="es-ES" smtClean="0"/>
              <a:t>6/92010</a:t>
            </a:r>
            <a:endParaRPr lang="en-US" dirty="0"/>
          </a:p>
        </p:txBody>
      </p:sp>
      <p:sp>
        <p:nvSpPr>
          <p:cNvPr id="4" name="Footer Placeholder 3"/>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5" name="Slide Number Placeholder 4"/>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Blank_White_No_Footer">
    <p:spTree>
      <p:nvGrpSpPr>
        <p:cNvPr id="1" name=""/>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98" name="Picture 97"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Title 1"/>
          <p:cNvSpPr>
            <a:spLocks noGrp="1"/>
          </p:cNvSpPr>
          <p:nvPr>
            <p:ph type="title"/>
          </p:nvPr>
        </p:nvSpPr>
        <p:spPr>
          <a:xfrm>
            <a:off x="457200" y="273050"/>
            <a:ext cx="3008313" cy="1162050"/>
          </a:xfrm>
          <a:solidFill>
            <a:srgbClr val="2C6ABA"/>
          </a:solidFill>
        </p:spPr>
        <p:txBody>
          <a:bodyPr lIns="45720" rIns="45720" anchor="b"/>
          <a:lstStyle>
            <a:lvl1pPr marL="0"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s-ES" smtClean="0"/>
              <a:t>6/92010</a:t>
            </a:r>
            <a:endParaRPr lang="en-US"/>
          </a:p>
        </p:txBody>
      </p:sp>
      <p:sp>
        <p:nvSpPr>
          <p:cNvPr id="6" name="Footer Placeholder 5"/>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a:t>
            </a:fld>
            <a:endParaRPr lang="en-US"/>
          </a:p>
        </p:txBody>
      </p:sp>
      <p:grpSp>
        <p:nvGrpSpPr>
          <p:cNvPr id="8" name="Group 2"/>
          <p:cNvGrpSpPr>
            <a:grpSpLocks noChangeAspect="1"/>
          </p:cNvGrpSpPr>
          <p:nvPr userDrawn="1"/>
        </p:nvGrpSpPr>
        <p:grpSpPr bwMode="auto">
          <a:xfrm>
            <a:off x="3017520" y="304800"/>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1447799"/>
            <a:ext cx="5486400" cy="32797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s-ES" smtClean="0"/>
              <a:t>6/92010</a:t>
            </a:r>
            <a:endParaRPr lang="en-US"/>
          </a:p>
        </p:txBody>
      </p:sp>
      <p:sp>
        <p:nvSpPr>
          <p:cNvPr id="6" name="Footer Placeholder 5"/>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s-ES" smtClean="0"/>
              <a:t>6/92010</a:t>
            </a:r>
            <a:endParaRPr lang="en-US"/>
          </a:p>
        </p:txBody>
      </p:sp>
      <p:sp>
        <p:nvSpPr>
          <p:cNvPr id="5" name="Footer Placeholder 4"/>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7" name="Picture 96"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Vertical Title 1"/>
          <p:cNvSpPr>
            <a:spLocks noGrp="1"/>
          </p:cNvSpPr>
          <p:nvPr>
            <p:ph type="title" orient="vert"/>
          </p:nvPr>
        </p:nvSpPr>
        <p:spPr>
          <a:xfrm>
            <a:off x="8001000" y="0"/>
            <a:ext cx="1143000" cy="6126163"/>
          </a:xfrm>
          <a:solidFill>
            <a:srgbClr val="2C6ABA"/>
          </a:solidFill>
        </p:spPr>
        <p:txBody>
          <a:bodyPr vert="eaVert" lIns="45720" tIns="228600" rIns="45720" bIns="914400"/>
          <a:lstStyle>
            <a:lvl1pPr marL="137160">
              <a:defRPr sz="36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0"/>
            <a:ext cx="7543800" cy="6126163"/>
          </a:xfrm>
        </p:spPr>
        <p:txBody>
          <a:bodyPr vert="eaVert" lIns="45720" tIns="228600" rIns="4572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s-ES" smtClean="0"/>
              <a:t>6/92010</a:t>
            </a:r>
            <a:endParaRPr lang="en-US"/>
          </a:p>
        </p:txBody>
      </p:sp>
      <p:sp>
        <p:nvSpPr>
          <p:cNvPr id="5" name="Footer Placeholder 4"/>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p:txBody>
          <a:bodyPr/>
          <a:lstStyle/>
          <a:p>
            <a:fld id="{C97275D5-4C12-42FF-82D2-635AEC9DB89A}" type="slidenum">
              <a:rPr lang="en-US" smtClean="0"/>
              <a:pPr/>
              <a:t>‹#›</a:t>
            </a:fld>
            <a:endParaRPr lang="en-US"/>
          </a:p>
        </p:txBody>
      </p:sp>
      <p:grpSp>
        <p:nvGrpSpPr>
          <p:cNvPr id="7" name="Group 2"/>
          <p:cNvGrpSpPr>
            <a:grpSpLocks noChangeAspect="1"/>
          </p:cNvGrpSpPr>
          <p:nvPr userDrawn="1"/>
        </p:nvGrpSpPr>
        <p:grpSpPr bwMode="auto">
          <a:xfrm rot="16200000" flipH="1" flipV="1">
            <a:off x="8014561" y="5004661"/>
            <a:ext cx="1115878" cy="914400"/>
            <a:chOff x="240" y="144"/>
            <a:chExt cx="1296" cy="1062"/>
          </a:xfrm>
        </p:grpSpPr>
        <p:sp>
          <p:nvSpPr>
            <p:cNvPr id="8"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9"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0"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1"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2"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3"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4"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5"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6"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7"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18"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19"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0"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1"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2"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3"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4"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5"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6"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7"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28"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29"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0"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1"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2"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3"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4"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5"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6"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7"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38"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39"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0"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1"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2"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3"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4"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5"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6"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7"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48"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49"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0"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1"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2"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3"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4"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5"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6"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7"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58"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59"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0"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1"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2"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3"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4"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5"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6"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7"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68"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69"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0"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1"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2"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3"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4"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5"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6"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7"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78"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79"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0"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1"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2"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3"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4"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5"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6"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7"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88"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89"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0"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1"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2"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3"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4"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5"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6"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9" name="Picture 98" descr="BottomBorder.png"/>
          <p:cNvPicPr>
            <a:picLocks noChangeAspect="1"/>
          </p:cNvPicPr>
          <p:nvPr/>
        </p:nvPicPr>
        <p:blipFill>
          <a:blip r:embed="rId17" cstate="print"/>
          <a:stretch>
            <a:fillRect/>
          </a:stretch>
        </p:blipFill>
        <p:spPr>
          <a:xfrm>
            <a:off x="0" y="6614485"/>
            <a:ext cx="9144000" cy="243515"/>
          </a:xfrm>
          <a:prstGeom prst="rect">
            <a:avLst/>
          </a:prstGeom>
          <a:noFill/>
        </p:spPr>
      </p:pic>
      <p:sp>
        <p:nvSpPr>
          <p:cNvPr id="8" name="Rectangle 7"/>
          <p:cNvSpPr/>
          <p:nvPr/>
        </p:nvSpPr>
        <p:spPr>
          <a:xfrm>
            <a:off x="0" y="0"/>
            <a:ext cx="9144000" cy="11430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2"/>
          <p:cNvGrpSpPr>
            <a:grpSpLocks noChangeAspect="1"/>
          </p:cNvGrpSpPr>
          <p:nvPr/>
        </p:nvGrpSpPr>
        <p:grpSpPr bwMode="auto">
          <a:xfrm>
            <a:off x="7875722" y="114300"/>
            <a:ext cx="1115878" cy="914400"/>
            <a:chOff x="240" y="144"/>
            <a:chExt cx="1296" cy="1062"/>
          </a:xfrm>
        </p:grpSpPr>
        <p:sp>
          <p:nvSpPr>
            <p:cNvPr id="10"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11"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2"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3"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4"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5"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6"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7"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8"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9"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20"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21"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2"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3"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4"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5"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6"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7"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8"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9"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30"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31"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2"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3"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4"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5"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6"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7"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8"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9"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40"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41"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2"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3"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4"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5"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6"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7"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8"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9"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50"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51"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2"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3"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4"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5"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6"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7"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8"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9"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60"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61"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2"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3"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4"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5"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6"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7"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8"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9"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70"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71"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2"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3"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4"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5"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6"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7"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8"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9"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80"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81"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2"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3"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4"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5"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6"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7"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8"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9"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90"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91"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2"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3"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4"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5"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6"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7"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8"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2" name="Title Placeholder 1"/>
          <p:cNvSpPr>
            <a:spLocks noGrp="1"/>
          </p:cNvSpPr>
          <p:nvPr>
            <p:ph type="title"/>
          </p:nvPr>
        </p:nvSpPr>
        <p:spPr>
          <a:xfrm>
            <a:off x="0" y="0"/>
            <a:ext cx="9144000" cy="1143000"/>
          </a:xfrm>
          <a:prstGeom prst="rect">
            <a:avLst/>
          </a:prstGeom>
          <a:noFill/>
        </p:spPr>
        <p:txBody>
          <a:bodyPr vert="horz" lIns="137160" tIns="45720" rIns="137160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0" y="6629400"/>
            <a:ext cx="3124200" cy="228600"/>
          </a:xfrm>
          <a:prstGeom prst="rect">
            <a:avLst/>
          </a:prstGeom>
          <a:noFill/>
        </p:spPr>
        <p:txBody>
          <a:bodyPr vert="horz" lIns="457200" tIns="0" rIns="0" bIns="0" rtlCol="0" anchor="ctr"/>
          <a:lstStyle>
            <a:lvl1pPr algn="l">
              <a:defRPr sz="1200">
                <a:solidFill>
                  <a:schemeClr val="bg1"/>
                </a:solidFill>
              </a:defRPr>
            </a:lvl1pPr>
          </a:lstStyle>
          <a:p>
            <a:r>
              <a:rPr lang="es-ES" smtClean="0"/>
              <a:t>6/92010</a:t>
            </a:r>
            <a:endParaRPr lang="en-US" dirty="0"/>
          </a:p>
        </p:txBody>
      </p:sp>
      <p:sp>
        <p:nvSpPr>
          <p:cNvPr id="5" name="Footer Placeholder 4"/>
          <p:cNvSpPr>
            <a:spLocks noGrp="1"/>
          </p:cNvSpPr>
          <p:nvPr>
            <p:ph type="ftr" sz="quarter" idx="3"/>
          </p:nvPr>
        </p:nvSpPr>
        <p:spPr>
          <a:xfrm>
            <a:off x="1295400" y="6629400"/>
            <a:ext cx="6553200" cy="228600"/>
          </a:xfrm>
          <a:prstGeom prst="rect">
            <a:avLst/>
          </a:prstGeom>
          <a:noFill/>
        </p:spPr>
        <p:txBody>
          <a:bodyPr vert="horz" lIns="91440" tIns="45720" rIns="91440" bIns="45720" rtlCol="0" anchor="ctr"/>
          <a:lstStyle>
            <a:lvl1pPr algn="ctr">
              <a:defRPr sz="1200">
                <a:solidFill>
                  <a:schemeClr val="bg1"/>
                </a:solidFill>
              </a:defRPr>
            </a:lvl1pPr>
          </a:lstStyle>
          <a:p>
            <a:r>
              <a:rPr lang="es-ES" smtClean="0"/>
              <a:t>Seminario sobre ensayo en vuelo  de sistemas de navegación y de vigilancia  Sao José Dos Campos 19 al 21 de noviembre de 2011</a:t>
            </a:r>
            <a:endParaRPr lang="en-US" dirty="0"/>
          </a:p>
        </p:txBody>
      </p:sp>
      <p:sp>
        <p:nvSpPr>
          <p:cNvPr id="6" name="Slide Number Placeholder 5"/>
          <p:cNvSpPr>
            <a:spLocks noGrp="1"/>
          </p:cNvSpPr>
          <p:nvPr>
            <p:ph type="sldNum" sz="quarter" idx="4"/>
          </p:nvPr>
        </p:nvSpPr>
        <p:spPr>
          <a:xfrm>
            <a:off x="6019800" y="6629400"/>
            <a:ext cx="3124200" cy="228600"/>
          </a:xfrm>
          <a:prstGeom prst="rect">
            <a:avLst/>
          </a:prstGeom>
          <a:noFill/>
        </p:spPr>
        <p:txBody>
          <a:bodyPr vert="horz" lIns="91440" tIns="45720" rIns="457200" bIns="45720" rtlCol="0" anchor="ctr"/>
          <a:lstStyle>
            <a:lvl1pPr algn="r">
              <a:defRPr sz="1200">
                <a:solidFill>
                  <a:schemeClr val="bg1"/>
                </a:solidFill>
              </a:defRPr>
            </a:lvl1pPr>
          </a:lstStyle>
          <a:p>
            <a:fld id="{C97275D5-4C12-42FF-82D2-635AEC9DB89A}"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75" r:id="rId4"/>
    <p:sldLayoutId id="2147483664" r:id="rId5"/>
    <p:sldLayoutId id="2147483665" r:id="rId6"/>
    <p:sldLayoutId id="2147483666" r:id="rId7"/>
    <p:sldLayoutId id="2147483667" r:id="rId8"/>
    <p:sldLayoutId id="2147483674" r:id="rId9"/>
    <p:sldLayoutId id="2147483672" r:id="rId10"/>
    <p:sldLayoutId id="2147483673" r:id="rId11"/>
    <p:sldLayoutId id="2147483668" r:id="rId12"/>
    <p:sldLayoutId id="2147483669" r:id="rId13"/>
    <p:sldLayoutId id="2147483670" r:id="rId14"/>
    <p:sldLayoutId id="2147483671" r:id="rId15"/>
  </p:sldLayoutIdLst>
  <p:hf hdr="0" dt="0"/>
  <p:txStyles>
    <p:titleStyle>
      <a:lvl1pPr marL="457200" algn="l" defTabSz="914400" rtl="0" eaLnBrk="1" latinLnBrk="0" hangingPunct="1">
        <a:spcBef>
          <a:spcPct val="0"/>
        </a:spcBef>
        <a:buNone/>
        <a:defRPr lang="en-US" sz="3600" kern="1200" dirty="0" smtClean="0">
          <a:solidFill>
            <a:schemeClr val="bg1"/>
          </a:solidFill>
          <a:latin typeface="+mj-lt"/>
          <a:ea typeface="+mj-ea"/>
          <a:cs typeface="+mj-cs"/>
        </a:defRPr>
      </a:lvl1pPr>
    </p:titleStyle>
    <p:bodyStyle>
      <a:lvl1pPr marL="342900" indent="-342900" algn="l" defTabSz="914400" rtl="0" eaLnBrk="1" latinLnBrk="0" hangingPunct="1">
        <a:spcBef>
          <a:spcPct val="20000"/>
        </a:spcBef>
        <a:buClr>
          <a:schemeClr val="accent5"/>
        </a:buClr>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Clr>
          <a:schemeClr val="accent5"/>
        </a:buClr>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Clr>
          <a:schemeClr val="accent5"/>
        </a:buClr>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OSMARRELLI@LIMA.ICAO.INT"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lima.icao.int/"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5.emf"/><Relationship Id="rId4" Type="http://schemas.openxmlformats.org/officeDocument/2006/relationships/package" Target="../embeddings/Microsoft_Word_Document1.docx"/></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6.emf"/><Relationship Id="rId4" Type="http://schemas.openxmlformats.org/officeDocument/2006/relationships/package" Target="../embeddings/Microsoft_Word_Document2.docx"/></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8.emf"/><Relationship Id="rId4" Type="http://schemas.openxmlformats.org/officeDocument/2006/relationships/package" Target="../embeddings/Microsoft_Word_Document3.docx"/></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9.emf"/><Relationship Id="rId4" Type="http://schemas.openxmlformats.org/officeDocument/2006/relationships/oleObject" Target="../embeddings/Microsoft_Word_97_-_2003_Document1.doc"/></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38200" y="1676400"/>
            <a:ext cx="7239000" cy="1523999"/>
          </a:xfrm>
        </p:spPr>
        <p:txBody>
          <a:bodyPr/>
          <a:lstStyle/>
          <a:p>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sz="2800" b="1" dirty="0" smtClean="0"/>
              <a:t> </a:t>
            </a:r>
            <a:r>
              <a:rPr lang="es-PE" sz="2800" b="1" dirty="0" smtClean="0">
                <a:effectLst>
                  <a:outerShdw blurRad="38100" dist="38100" dir="2700000" algn="tl">
                    <a:srgbClr val="000000">
                      <a:alpha val="43137"/>
                    </a:srgbClr>
                  </a:outerShdw>
                </a:effectLst>
              </a:rPr>
              <a:t>SESSION 1</a:t>
            </a:r>
            <a:r>
              <a:rPr lang="es-PE" b="1" dirty="0" smtClean="0"/>
              <a:t/>
            </a:r>
            <a:br>
              <a:rPr lang="es-PE" b="1" dirty="0" smtClean="0"/>
            </a:br>
            <a:r>
              <a:rPr lang="es-PE" b="1" dirty="0" smtClean="0"/>
              <a:t>	</a:t>
            </a:r>
            <a:r>
              <a:rPr lang="es-PE" sz="2800" b="1" dirty="0" smtClean="0">
                <a:effectLst>
                  <a:outerShdw blurRad="38100" dist="38100" dir="2700000" algn="tl">
                    <a:srgbClr val="000000">
                      <a:alpha val="43137"/>
                    </a:srgbClr>
                  </a:outerShdw>
                </a:effectLst>
              </a:rPr>
              <a:t>REGIONAL RADIO NAVIGATION AID PLAN</a:t>
            </a:r>
            <a:endParaRPr lang="es-ES" sz="2800" dirty="0">
              <a:effectLst>
                <a:outerShdw blurRad="38100" dist="38100" dir="2700000" algn="tl">
                  <a:srgbClr val="000000">
                    <a:alpha val="43137"/>
                  </a:srgbClr>
                </a:outerShdw>
              </a:effectLst>
            </a:endParaRPr>
          </a:p>
        </p:txBody>
      </p:sp>
      <p:sp>
        <p:nvSpPr>
          <p:cNvPr id="3" name="2 Subtítulo"/>
          <p:cNvSpPr>
            <a:spLocks noGrp="1"/>
          </p:cNvSpPr>
          <p:nvPr>
            <p:ph type="subTitle" idx="1"/>
          </p:nvPr>
        </p:nvSpPr>
        <p:spPr>
          <a:xfrm>
            <a:off x="685800" y="3657599"/>
            <a:ext cx="7696200" cy="1219201"/>
          </a:xfrm>
        </p:spPr>
        <p:txBody>
          <a:bodyPr>
            <a:normAutofit/>
          </a:bodyPr>
          <a:lstStyle/>
          <a:p>
            <a:r>
              <a:rPr lang="es-PE" sz="2800" b="1" dirty="0" smtClean="0">
                <a:effectLst>
                  <a:outerShdw blurRad="38100" dist="38100" dir="2700000" algn="tl">
                    <a:srgbClr val="000000">
                      <a:alpha val="43137"/>
                    </a:srgbClr>
                  </a:outerShdw>
                </a:effectLst>
              </a:rPr>
              <a:t>SAM NAVIGATION SYSTEM IMPLEMENTATION PLAN</a:t>
            </a:r>
            <a:endParaRPr lang="es-ES" sz="2800" dirty="0">
              <a:effectLst>
                <a:outerShdw blurRad="38100" dist="38100" dir="2700000" algn="tl">
                  <a:srgbClr val="000000">
                    <a:alpha val="43137"/>
                  </a:srgbClr>
                </a:outerShdw>
              </a:effectLst>
            </a:endParaRPr>
          </a:p>
        </p:txBody>
      </p:sp>
      <p:sp>
        <p:nvSpPr>
          <p:cNvPr id="4"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
        <p:nvSpPr>
          <p:cNvPr id="5" name="4 Marcador de número de diapositiva"/>
          <p:cNvSpPr>
            <a:spLocks noGrp="1"/>
          </p:cNvSpPr>
          <p:nvPr>
            <p:ph type="sldNum" sz="quarter" idx="12"/>
          </p:nvPr>
        </p:nvSpPr>
        <p:spPr/>
        <p:txBody>
          <a:bodyPr/>
          <a:lstStyle/>
          <a:p>
            <a:fld id="{C97275D5-4C12-42FF-82D2-635AEC9DB89A}" type="slidenum">
              <a:rPr lang="en-US" smtClean="0"/>
              <a:pPr/>
              <a:t>1</a:t>
            </a:fld>
            <a:endParaRPr lang="en-US" dirty="0"/>
          </a:p>
        </p:txBody>
      </p:sp>
      <p:sp>
        <p:nvSpPr>
          <p:cNvPr id="6" name="5 Rectángulo"/>
          <p:cNvSpPr/>
          <p:nvPr/>
        </p:nvSpPr>
        <p:spPr>
          <a:xfrm>
            <a:off x="5791200" y="5105400"/>
            <a:ext cx="2895600" cy="1200329"/>
          </a:xfrm>
          <a:prstGeom prst="rect">
            <a:avLst/>
          </a:prstGeom>
        </p:spPr>
        <p:txBody>
          <a:bodyPr wrap="square">
            <a:spAutoFit/>
          </a:bodyPr>
          <a:lstStyle/>
          <a:p>
            <a:r>
              <a:rPr lang="es-PE" sz="1200" b="1" dirty="0" smtClean="0">
                <a:effectLst>
                  <a:outerShdw blurRad="38100" dist="38100" dir="2700000" algn="tl">
                    <a:srgbClr val="000000">
                      <a:alpha val="43137"/>
                    </a:srgbClr>
                  </a:outerShdw>
                </a:effectLst>
              </a:rPr>
              <a:t>ONOFRIO  SMARRELLI</a:t>
            </a:r>
          </a:p>
          <a:p>
            <a:r>
              <a:rPr lang="es-PE" sz="1200" b="1" dirty="0" smtClean="0">
                <a:effectLst>
                  <a:outerShdw blurRad="38100" dist="38100" dir="2700000" algn="tl">
                    <a:srgbClr val="000000">
                      <a:alpha val="43137"/>
                    </a:srgbClr>
                  </a:outerShdw>
                </a:effectLst>
              </a:rPr>
              <a:t>REGIONAL CNS EXPERT</a:t>
            </a:r>
          </a:p>
          <a:p>
            <a:r>
              <a:rPr lang="es-PE" sz="1200" b="1" dirty="0" smtClean="0">
                <a:effectLst>
                  <a:outerShdw blurRad="38100" dist="38100" dir="2700000" algn="tl">
                    <a:srgbClr val="000000">
                      <a:alpha val="43137"/>
                    </a:srgbClr>
                  </a:outerShdw>
                </a:effectLst>
              </a:rPr>
              <a:t>ICAO SOUTH AMERICAN OFFICE </a:t>
            </a:r>
          </a:p>
          <a:p>
            <a:r>
              <a:rPr lang="es-PE" sz="1200" b="1" dirty="0" smtClean="0">
                <a:effectLst>
                  <a:outerShdw blurRad="38100" dist="38100" dir="2700000" algn="tl">
                    <a:srgbClr val="000000">
                      <a:alpha val="43137"/>
                    </a:srgbClr>
                  </a:outerShdw>
                </a:effectLst>
              </a:rPr>
              <a:t>LIMA  PERU  </a:t>
            </a:r>
          </a:p>
          <a:p>
            <a:r>
              <a:rPr lang="es-PE" sz="1200" b="1" dirty="0" smtClean="0">
                <a:effectLst>
                  <a:outerShdw blurRad="38100" dist="38100" dir="2700000" algn="tl">
                    <a:srgbClr val="000000">
                      <a:alpha val="43137"/>
                    </a:srgbClr>
                  </a:outerShdw>
                </a:effectLst>
                <a:hlinkClick r:id="rId2"/>
              </a:rPr>
              <a:t>OSMARRELLI@LIMA.ICAO.INT</a:t>
            </a:r>
            <a:endParaRPr lang="es-PE" sz="1200" b="1" dirty="0" smtClean="0">
              <a:effectLst>
                <a:outerShdw blurRad="38100" dist="38100" dir="2700000" algn="tl">
                  <a:srgbClr val="000000">
                    <a:alpha val="43137"/>
                  </a:srgbClr>
                </a:outerShdw>
              </a:effectLst>
            </a:endParaRPr>
          </a:p>
          <a:p>
            <a:r>
              <a:rPr lang="es-PE" sz="1200" b="1" dirty="0" smtClean="0">
                <a:effectLst>
                  <a:outerShdw blurRad="38100" dist="38100" dir="2700000" algn="tl">
                    <a:srgbClr val="000000">
                      <a:alpha val="43137"/>
                    </a:srgbClr>
                  </a:outerShdw>
                </a:effectLst>
              </a:rPr>
              <a:t>Phone No. 511 6118686</a:t>
            </a:r>
            <a:endParaRPr lang="es-ES" sz="1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a:t>
            </a:fld>
            <a:endParaRPr lang="en-US"/>
          </a:p>
        </p:txBody>
      </p:sp>
      <p:sp>
        <p:nvSpPr>
          <p:cNvPr id="3" name="2 Título"/>
          <p:cNvSpPr>
            <a:spLocks noGrp="1"/>
          </p:cNvSpPr>
          <p:nvPr>
            <p:ph type="title"/>
          </p:nvPr>
        </p:nvSpPr>
        <p:spPr>
          <a:xfrm>
            <a:off x="0" y="0"/>
            <a:ext cx="9144000" cy="914400"/>
          </a:xfrm>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CONTENTS</a:t>
            </a:r>
            <a:endParaRPr lang="en-US" sz="2800" b="1" dirty="0">
              <a:effectLst>
                <a:outerShdw blurRad="38100" dist="38100" dir="2700000" algn="tl">
                  <a:srgbClr val="000000">
                    <a:alpha val="43137"/>
                  </a:srgbClr>
                </a:outerShdw>
              </a:effectLst>
              <a:cs typeface="Times New Roman" pitchFamily="18" charset="0"/>
            </a:endParaRPr>
          </a:p>
        </p:txBody>
      </p:sp>
      <p:sp>
        <p:nvSpPr>
          <p:cNvPr id="4" name="3 Marcador de contenido"/>
          <p:cNvSpPr>
            <a:spLocks noGrp="1"/>
          </p:cNvSpPr>
          <p:nvPr>
            <p:ph idx="1"/>
          </p:nvPr>
        </p:nvSpPr>
        <p:spPr>
          <a:xfrm>
            <a:off x="457200" y="1447800"/>
            <a:ext cx="7696200" cy="4876800"/>
          </a:xfrm>
        </p:spPr>
        <p:txBody>
          <a:bodyPr>
            <a:noAutofit/>
          </a:bodyPr>
          <a:lstStyle/>
          <a:p>
            <a:pPr>
              <a:spcBef>
                <a:spcPts val="1200"/>
              </a:spcBef>
              <a:buClrTx/>
            </a:pPr>
            <a:r>
              <a:rPr lang="es-PE" sz="2400" b="1" dirty="0" smtClean="0">
                <a:cs typeface="Arial" pitchFamily="34" charset="0"/>
              </a:rPr>
              <a:t>OBJECTIVE</a:t>
            </a:r>
          </a:p>
          <a:p>
            <a:pPr>
              <a:spcBef>
                <a:spcPts val="1200"/>
              </a:spcBef>
              <a:buClrTx/>
            </a:pPr>
            <a:r>
              <a:rPr lang="es-PE" sz="2400" b="1" dirty="0" smtClean="0">
                <a:cs typeface="Arial" pitchFamily="34" charset="0"/>
              </a:rPr>
              <a:t>CAR/SAM AIR NAVIGATION PLAN </a:t>
            </a:r>
          </a:p>
          <a:p>
            <a:pPr>
              <a:spcBef>
                <a:spcPts val="1200"/>
              </a:spcBef>
              <a:buClrTx/>
            </a:pPr>
            <a:r>
              <a:rPr lang="es-PE" sz="2400" b="1" dirty="0" smtClean="0">
                <a:cs typeface="Arial" pitchFamily="34" charset="0"/>
              </a:rPr>
              <a:t>AMENDMENTS TO NAVIGATION-</a:t>
            </a:r>
            <a:r>
              <a:rPr lang="es-PE" sz="2400" b="1" dirty="0">
                <a:cs typeface="Arial" pitchFamily="34" charset="0"/>
              </a:rPr>
              <a:t>RELATED </a:t>
            </a:r>
            <a:r>
              <a:rPr lang="es-PE" sz="2400" b="1" dirty="0" smtClean="0">
                <a:cs typeface="Arial" pitchFamily="34" charset="0"/>
              </a:rPr>
              <a:t>SARPS OF ANNEX </a:t>
            </a:r>
            <a:r>
              <a:rPr lang="es-PE" sz="2400" b="1" dirty="0">
                <a:cs typeface="Arial" pitchFamily="34" charset="0"/>
              </a:rPr>
              <a:t>10 </a:t>
            </a:r>
            <a:endParaRPr lang="es-PE" sz="2400" b="1" dirty="0" smtClean="0">
              <a:cs typeface="Arial" pitchFamily="34" charset="0"/>
            </a:endParaRPr>
          </a:p>
          <a:p>
            <a:pPr>
              <a:spcBef>
                <a:spcPts val="1200"/>
              </a:spcBef>
              <a:buClrTx/>
            </a:pPr>
            <a:r>
              <a:rPr lang="es-PE" sz="2400" b="1" dirty="0" smtClean="0">
                <a:cs typeface="Arial" pitchFamily="34" charset="0"/>
              </a:rPr>
              <a:t>FREQUENCY BAND FOR THE RADIO NAVIGATION SERVICE </a:t>
            </a:r>
          </a:p>
          <a:p>
            <a:pPr>
              <a:spcBef>
                <a:spcPts val="1200"/>
              </a:spcBef>
              <a:buClrTx/>
            </a:pPr>
            <a:r>
              <a:rPr lang="es-PE" sz="2400" b="1" dirty="0" smtClean="0">
                <a:cs typeface="Arial" pitchFamily="34" charset="0"/>
              </a:rPr>
              <a:t>NAVIGATION ASPECTS OF GREPECAS </a:t>
            </a:r>
          </a:p>
          <a:p>
            <a:pPr>
              <a:spcBef>
                <a:spcPts val="1200"/>
              </a:spcBef>
              <a:buClrTx/>
            </a:pPr>
            <a:r>
              <a:rPr lang="es-PE" sz="2400" b="1" dirty="0" smtClean="0">
                <a:cs typeface="Arial" pitchFamily="34" charset="0"/>
              </a:rPr>
              <a:t>IMPLEMENTATION OF NAVIGATION SYSTEMS IN THE SAM REGION</a:t>
            </a:r>
          </a:p>
          <a:p>
            <a:pPr>
              <a:spcBef>
                <a:spcPts val="1200"/>
              </a:spcBef>
              <a:buClrTx/>
            </a:pPr>
            <a:r>
              <a:rPr lang="es-PE" sz="2400" b="1" dirty="0" smtClean="0">
                <a:cs typeface="Arial" pitchFamily="34" charset="0"/>
              </a:rPr>
              <a:t>CONCLUSIONS </a:t>
            </a:r>
            <a:endParaRPr lang="es-PE" sz="2400" b="1" dirty="0">
              <a:cs typeface="Arial" pitchFamily="34" charset="0"/>
            </a:endParaRPr>
          </a:p>
        </p:txBody>
      </p:sp>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a:t>
            </a:fld>
            <a:endParaRPr lang="en-US"/>
          </a:p>
        </p:txBody>
      </p:sp>
      <p:sp>
        <p:nvSpPr>
          <p:cNvPr id="3" name="2 Título"/>
          <p:cNvSpPr>
            <a:spLocks noGrp="1"/>
          </p:cNvSpPr>
          <p:nvPr>
            <p:ph type="title"/>
          </p:nvPr>
        </p:nvSpPr>
        <p:spPr/>
        <p:txBody>
          <a:bodyPr anchor="ctr"/>
          <a:lstStyle/>
          <a:p>
            <a:pPr algn="ctr"/>
            <a:r>
              <a:rPr lang="en-CA" sz="2800" b="1" dirty="0" smtClean="0">
                <a:effectLst>
                  <a:outerShdw blurRad="38100" dist="38100" dir="2700000" algn="tl">
                    <a:srgbClr val="000000">
                      <a:alpha val="43137"/>
                    </a:srgbClr>
                  </a:outerShdw>
                </a:effectLst>
              </a:rPr>
              <a:t>OBJECTIVE</a:t>
            </a:r>
            <a:endParaRPr lang="en-CA"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p:txBody>
          <a:bodyPr anchor="ctr">
            <a:normAutofit/>
          </a:bodyPr>
          <a:lstStyle/>
          <a:p>
            <a:pPr marL="0" indent="0" algn="just">
              <a:buNone/>
            </a:pPr>
            <a:r>
              <a:rPr lang="en-CA" sz="2800" b="1" dirty="0" smtClean="0"/>
              <a:t>THE OBJECTIVE OF THIS PRESENTATION IS TO PROVIDE INFORMATION ON THE PLANNING AND IMPLEMENTATION OF NAVIGATION SYSTEMS IN THE SAM REGION, AS FOLLOW-UP TO THE CAR/SAM REGIONAL AIR NAVIGATION PLAN, GREPECAS CONCLUSIONS AND THE SAM PERFORMANCE-BASED AIR NAVIGATION IMPLEMENTATION PLAN</a:t>
            </a:r>
            <a:endParaRPr lang="en-CA" sz="2800" b="1" dirty="0"/>
          </a:p>
        </p:txBody>
      </p:sp>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extLst>
      <p:ext uri="{BB962C8B-B14F-4D97-AF65-F5344CB8AC3E}">
        <p14:creationId xmlns:p14="http://schemas.microsoft.com/office/powerpoint/2010/main" val="39484461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4</a:t>
            </a:fld>
            <a:endParaRPr lang="en-US"/>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CAR/SAM REGIONAL AIR NAVIGATION PLAN</a:t>
            </a:r>
            <a:endParaRPr lang="es-ES" sz="2800" b="1" dirty="0">
              <a:effectLst>
                <a:outerShdw blurRad="38100" dist="38100" dir="2700000" algn="tl">
                  <a:srgbClr val="000000">
                    <a:alpha val="43137"/>
                  </a:srgbClr>
                </a:outerShdw>
              </a:effectLst>
              <a:cs typeface="Times New Roman" pitchFamily="18" charset="0"/>
            </a:endParaRPr>
          </a:p>
        </p:txBody>
      </p:sp>
      <p:sp>
        <p:nvSpPr>
          <p:cNvPr id="4" name="3 Marcador de contenido"/>
          <p:cNvSpPr>
            <a:spLocks noGrp="1"/>
          </p:cNvSpPr>
          <p:nvPr>
            <p:ph idx="1"/>
          </p:nvPr>
        </p:nvSpPr>
        <p:spPr>
          <a:xfrm>
            <a:off x="0" y="1219200"/>
            <a:ext cx="8991600" cy="5334000"/>
          </a:xfrm>
        </p:spPr>
        <p:txBody>
          <a:bodyPr>
            <a:normAutofit fontScale="92500" lnSpcReduction="10000"/>
          </a:bodyPr>
          <a:lstStyle/>
          <a:p>
            <a:pPr algn="just">
              <a:buNone/>
            </a:pPr>
            <a:r>
              <a:rPr lang="es-ES_tradnl" sz="1600" dirty="0" smtClean="0">
                <a:latin typeface="Times New Roman" pitchFamily="18" charset="0"/>
                <a:cs typeface="Times New Roman" pitchFamily="18" charset="0"/>
              </a:rPr>
              <a:t>	</a:t>
            </a:r>
            <a:r>
              <a:rPr lang="es-ES_tradnl" sz="1700" dirty="0" smtClean="0">
                <a:cs typeface="Arial" pitchFamily="34" charset="0"/>
              </a:rPr>
              <a:t>AIR NAVIGATION PLANS PROVIDE A DETAILED DESCRIPTION OF FACILITIES AND PROCEDURES REQUIRED FOR INTERNATIONAL AIR NAVIGATION IN A GIVEN AREA. </a:t>
            </a:r>
          </a:p>
          <a:p>
            <a:pPr algn="just">
              <a:buNone/>
            </a:pPr>
            <a:endParaRPr lang="es-ES_tradnl" sz="1700" dirty="0" smtClean="0">
              <a:cs typeface="Arial" pitchFamily="34" charset="0"/>
            </a:endParaRPr>
          </a:p>
          <a:p>
            <a:pPr algn="just">
              <a:buNone/>
            </a:pPr>
            <a:r>
              <a:rPr lang="es-ES_tradnl" sz="1700" dirty="0" smtClean="0">
                <a:cs typeface="Arial" pitchFamily="34" charset="0"/>
              </a:rPr>
              <a:t>	THESE PLANS CONTAIN RECOMMENDATIONS THAT GOVERNMENTS MAY FOLLOW WHEN PLANNING FOR THE PROVISION OF AIR NAVIGATION FACILITIES, WITH THE ASSURANCE THAT THE FACILITIES THUS FORESEEN, TOGETHER WITH THOSE OF THE OTHER STATES, WILL FORM AN INTEGRATED SYSTEM SUITED FOR THE FORESEEABLE FUTURE.</a:t>
            </a:r>
          </a:p>
          <a:p>
            <a:pPr algn="just">
              <a:buNone/>
            </a:pPr>
            <a:endParaRPr lang="es-ES_tradnl" sz="1600" dirty="0" smtClean="0">
              <a:cs typeface="Arial" pitchFamily="34" charset="0"/>
            </a:endParaRPr>
          </a:p>
          <a:p>
            <a:pPr algn="just">
              <a:buNone/>
            </a:pPr>
            <a:r>
              <a:rPr lang="es-ES_tradnl" sz="1700" dirty="0" smtClean="0">
                <a:cs typeface="Arial" pitchFamily="34" charset="0"/>
              </a:rPr>
              <a:t>	ON 26 FEBRUARY 1997, THE ICAO COUNCIL DECIDED THAT REGIONAL AIR NAVIGATION PLANS (</a:t>
            </a:r>
            <a:r>
              <a:rPr lang="es-ES_tradnl" sz="1700" dirty="0" err="1" smtClean="0">
                <a:cs typeface="Arial" pitchFamily="34" charset="0"/>
              </a:rPr>
              <a:t>ANPs</a:t>
            </a:r>
            <a:r>
              <a:rPr lang="es-ES_tradnl" sz="1700" dirty="0" smtClean="0">
                <a:cs typeface="Arial" pitchFamily="34" charset="0"/>
              </a:rPr>
              <a:t>) WOULD BE PUBLISHED IN TWO VOLUMES: A </a:t>
            </a:r>
            <a:r>
              <a:rPr lang="es-ES_tradnl" sz="1700" b="1" dirty="0" smtClean="0">
                <a:cs typeface="Arial" pitchFamily="34" charset="0"/>
              </a:rPr>
              <a:t>BASIC</a:t>
            </a:r>
            <a:r>
              <a:rPr lang="es-ES_tradnl" sz="1700" dirty="0" smtClean="0">
                <a:cs typeface="Arial" pitchFamily="34" charset="0"/>
              </a:rPr>
              <a:t> </a:t>
            </a:r>
            <a:r>
              <a:rPr lang="es-ES_tradnl" sz="1700" b="1" dirty="0" smtClean="0">
                <a:cs typeface="Arial" pitchFamily="34" charset="0"/>
              </a:rPr>
              <a:t>ANP </a:t>
            </a:r>
            <a:r>
              <a:rPr lang="es-ES_tradnl" sz="1700" dirty="0" smtClean="0">
                <a:cs typeface="Arial" pitchFamily="34" charset="0"/>
              </a:rPr>
              <a:t>AND A FACILITIES AND SERVICES DOCUMENT (</a:t>
            </a:r>
            <a:r>
              <a:rPr lang="es-ES_tradnl" sz="1700" b="1" dirty="0" smtClean="0">
                <a:cs typeface="Arial" pitchFamily="34" charset="0"/>
              </a:rPr>
              <a:t>FASID</a:t>
            </a:r>
            <a:r>
              <a:rPr lang="es-ES_tradnl" sz="1700" dirty="0" smtClean="0">
                <a:cs typeface="Arial" pitchFamily="34" charset="0"/>
              </a:rPr>
              <a:t>) FOR THE CAR/SAM REGIONS.  THE AIR NAVIGATION PLAN IS CONTAINED IN </a:t>
            </a:r>
            <a:r>
              <a:rPr lang="es-ES_tradnl" sz="1700" b="1" dirty="0" smtClean="0">
                <a:cs typeface="Arial" pitchFamily="34" charset="0"/>
              </a:rPr>
              <a:t>DOCUMENT 8733</a:t>
            </a:r>
            <a:r>
              <a:rPr lang="es-ES_tradnl" sz="1700" dirty="0" smtClean="0">
                <a:cs typeface="Arial" pitchFamily="34" charset="0"/>
              </a:rPr>
              <a:t>. </a:t>
            </a:r>
          </a:p>
          <a:p>
            <a:pPr algn="just">
              <a:buNone/>
            </a:pPr>
            <a:endParaRPr lang="es-ES_tradnl" sz="1700" dirty="0" smtClean="0">
              <a:cs typeface="Arial" pitchFamily="34" charset="0"/>
            </a:endParaRPr>
          </a:p>
          <a:p>
            <a:pPr algn="just">
              <a:buNone/>
            </a:pPr>
            <a:r>
              <a:rPr lang="es-ES_tradnl" sz="1700" dirty="0" smtClean="0">
                <a:cs typeface="Arial" pitchFamily="34" charset="0"/>
              </a:rPr>
              <a:t>	THE </a:t>
            </a:r>
            <a:r>
              <a:rPr lang="es-ES_tradnl" sz="1700" b="1" dirty="0" smtClean="0">
                <a:cs typeface="Arial" pitchFamily="34" charset="0"/>
              </a:rPr>
              <a:t>BASIC </a:t>
            </a:r>
            <a:r>
              <a:rPr lang="es-ES_tradnl" sz="1700" b="1" dirty="0">
                <a:cs typeface="Arial" pitchFamily="34" charset="0"/>
              </a:rPr>
              <a:t>ANP </a:t>
            </a:r>
            <a:r>
              <a:rPr lang="es-ES_tradnl" sz="1700" dirty="0" smtClean="0">
                <a:cs typeface="Arial" pitchFamily="34" charset="0"/>
              </a:rPr>
              <a:t>CONTAINS THE UNCHANGING ELEMENTS OF THE PLAN, SUCH AS :</a:t>
            </a:r>
          </a:p>
          <a:p>
            <a:pPr algn="just">
              <a:buNone/>
            </a:pPr>
            <a:endParaRPr lang="en-US" sz="1700" dirty="0" smtClean="0">
              <a:cs typeface="Times New Roman" pitchFamily="18" charset="0"/>
            </a:endParaRPr>
          </a:p>
          <a:p>
            <a:pPr>
              <a:buNone/>
            </a:pPr>
            <a:r>
              <a:rPr lang="es-ES_tradnl" sz="1700" dirty="0" smtClean="0">
                <a:cs typeface="Times New Roman" pitchFamily="18" charset="0"/>
              </a:rPr>
              <a:t>		        </a:t>
            </a:r>
            <a:r>
              <a:rPr lang="es-ES_tradnl" sz="1700" dirty="0" smtClean="0">
                <a:cs typeface="Arial" pitchFamily="34" charset="0"/>
              </a:rPr>
              <a:t>THE GEOGRAPHIC AREA THAT ENCOMPASSES THE FLIGHT INFORMATION REGIONS		        (</a:t>
            </a:r>
            <a:r>
              <a:rPr lang="es-ES_tradnl" sz="1700" dirty="0" err="1" smtClean="0">
                <a:cs typeface="Arial" pitchFamily="34" charset="0"/>
              </a:rPr>
              <a:t>FIRs</a:t>
            </a:r>
            <a:r>
              <a:rPr lang="es-ES_tradnl" sz="1700" dirty="0" smtClean="0">
                <a:cs typeface="Arial" pitchFamily="34" charset="0"/>
              </a:rPr>
              <a:t>) COVERED BY THE PLAN</a:t>
            </a:r>
            <a:r>
              <a:rPr lang="es-ES_tradnl" sz="1700" dirty="0">
                <a:cs typeface="Arial" pitchFamily="34" charset="0"/>
              </a:rPr>
              <a:t>.</a:t>
            </a:r>
            <a:endParaRPr lang="es-ES_tradnl" sz="1700" dirty="0" smtClean="0">
              <a:cs typeface="Arial" pitchFamily="34" charset="0"/>
            </a:endParaRPr>
          </a:p>
          <a:p>
            <a:pPr>
              <a:buNone/>
            </a:pPr>
            <a:endParaRPr lang="en-US" sz="1700" dirty="0" smtClean="0">
              <a:cs typeface="Arial" pitchFamily="34" charset="0"/>
            </a:endParaRPr>
          </a:p>
          <a:p>
            <a:pPr>
              <a:buNone/>
            </a:pPr>
            <a:r>
              <a:rPr lang="es-ES_tradnl" sz="1700" dirty="0" smtClean="0">
                <a:cs typeface="Arial" pitchFamily="34" charset="0"/>
              </a:rPr>
              <a:t>		        BASIC OPERATIONAL REQUIREMENTS AND PLANNING CRITERIA.</a:t>
            </a:r>
          </a:p>
          <a:p>
            <a:pPr>
              <a:buNone/>
            </a:pPr>
            <a:endParaRPr lang="es-ES_tradnl" sz="1700" dirty="0">
              <a:cs typeface="Arial" pitchFamily="34" charset="0"/>
            </a:endParaRPr>
          </a:p>
          <a:p>
            <a:pPr>
              <a:buNone/>
            </a:pPr>
            <a:r>
              <a:rPr lang="es-ES_tradnl" sz="1700" dirty="0" smtClean="0">
                <a:cs typeface="Arial" pitchFamily="34" charset="0"/>
              </a:rPr>
              <a:t>	      	        REGIONAL PLANNING AND IMPLEMENTATION GUIDELINES CONTAINED IN THE RECOMMENDATIONS ISSUED BY REGIONAL AIR NAVIGATION MEETINGS.</a:t>
            </a:r>
            <a:endParaRPr lang="en-US" sz="1700" dirty="0" smtClean="0">
              <a:cs typeface="Arial" pitchFamily="34" charset="0"/>
            </a:endParaRPr>
          </a:p>
          <a:p>
            <a:pPr algn="just">
              <a:buNone/>
            </a:pPr>
            <a:endParaRPr lang="en-US" sz="1700" dirty="0">
              <a:latin typeface="Times New Roman" pitchFamily="18" charset="0"/>
              <a:cs typeface="Times New Roman" pitchFamily="18" charset="0"/>
            </a:endParaRPr>
          </a:p>
        </p:txBody>
      </p:sp>
      <p:pic>
        <p:nvPicPr>
          <p:cNvPr id="6" name="Picture 3" descr="FASID"/>
          <p:cNvPicPr>
            <a:picLocks noChangeAspect="1" noChangeArrowheads="1"/>
          </p:cNvPicPr>
          <p:nvPr/>
        </p:nvPicPr>
        <p:blipFill>
          <a:blip r:embed="rId3" cstate="print"/>
          <a:srcRect/>
          <a:stretch>
            <a:fillRect/>
          </a:stretch>
        </p:blipFill>
        <p:spPr bwMode="auto">
          <a:xfrm>
            <a:off x="152400" y="4800600"/>
            <a:ext cx="1066800" cy="1364077"/>
          </a:xfrm>
          <a:prstGeom prst="rect">
            <a:avLst/>
          </a:prstGeom>
          <a:noFill/>
          <a:ln w="9525">
            <a:solidFill>
              <a:srgbClr val="660066"/>
            </a:solidFill>
            <a:miter lim="800000"/>
            <a:headEnd/>
            <a:tailEnd/>
          </a:ln>
        </p:spPr>
      </p:pic>
      <p:pic>
        <p:nvPicPr>
          <p:cNvPr id="7" name="Picture 2" descr="Basic"/>
          <p:cNvPicPr>
            <a:picLocks noChangeAspect="1" noChangeArrowheads="1"/>
          </p:cNvPicPr>
          <p:nvPr/>
        </p:nvPicPr>
        <p:blipFill>
          <a:blip r:embed="rId4" cstate="print"/>
          <a:srcRect/>
          <a:stretch>
            <a:fillRect/>
          </a:stretch>
        </p:blipFill>
        <p:spPr bwMode="auto">
          <a:xfrm>
            <a:off x="7772400" y="4191000"/>
            <a:ext cx="1219200" cy="1447800"/>
          </a:xfrm>
          <a:prstGeom prst="rect">
            <a:avLst/>
          </a:prstGeom>
          <a:noFill/>
          <a:ln w="9525">
            <a:solidFill>
              <a:srgbClr val="660066"/>
            </a:solidFill>
            <a:miter lim="800000"/>
            <a:headEnd/>
            <a:tailEnd/>
          </a:ln>
        </p:spPr>
      </p:pic>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5</a:t>
            </a:fld>
            <a:endParaRPr lang="en-US"/>
          </a:p>
        </p:txBody>
      </p:sp>
      <p:sp>
        <p:nvSpPr>
          <p:cNvPr id="3" name="2 Título"/>
          <p:cNvSpPr>
            <a:spLocks noGrp="1"/>
          </p:cNvSpPr>
          <p:nvPr>
            <p:ph type="title"/>
          </p:nvPr>
        </p:nvSpPr>
        <p:spPr/>
        <p:txBody>
          <a:bodyPr anchor="ctr"/>
          <a:lstStyle/>
          <a:p>
            <a:pPr algn="ctr"/>
            <a:r>
              <a:rPr lang="es-ES" sz="2800" b="1" dirty="0">
                <a:effectLst>
                  <a:outerShdw blurRad="38100" dist="38100" dir="2700000" algn="tl">
                    <a:srgbClr val="000000">
                      <a:alpha val="43137"/>
                    </a:srgbClr>
                  </a:outerShdw>
                </a:effectLst>
                <a:cs typeface="Times New Roman" pitchFamily="18" charset="0"/>
              </a:rPr>
              <a:t>CAR/SAM REGIONAL AIR NAVIGATION PLAN</a:t>
            </a:r>
            <a:endParaRPr lang="en-US" sz="2800" b="1" dirty="0">
              <a:effectLst>
                <a:outerShdw blurRad="38100" dist="38100" dir="2700000" algn="tl">
                  <a:srgbClr val="000000">
                    <a:alpha val="43137"/>
                  </a:srgbClr>
                </a:outerShdw>
              </a:effectLst>
              <a:cs typeface="Times New Roman" pitchFamily="18" charset="0"/>
            </a:endParaRPr>
          </a:p>
        </p:txBody>
      </p:sp>
      <p:sp>
        <p:nvSpPr>
          <p:cNvPr id="4" name="3 Marcador de contenido"/>
          <p:cNvSpPr>
            <a:spLocks noGrp="1"/>
          </p:cNvSpPr>
          <p:nvPr>
            <p:ph idx="1"/>
          </p:nvPr>
        </p:nvSpPr>
        <p:spPr>
          <a:xfrm>
            <a:off x="457200" y="1447800"/>
            <a:ext cx="8229600" cy="5105400"/>
          </a:xfrm>
        </p:spPr>
        <p:txBody>
          <a:bodyPr>
            <a:normAutofit/>
          </a:bodyPr>
          <a:lstStyle/>
          <a:p>
            <a:pPr marL="0" indent="0" algn="just">
              <a:buNone/>
            </a:pPr>
            <a:r>
              <a:rPr lang="es-ES_tradnl" sz="2100" dirty="0" smtClean="0">
                <a:cs typeface="Arial" pitchFamily="34" charset="0"/>
              </a:rPr>
              <a:t>THE </a:t>
            </a:r>
            <a:r>
              <a:rPr lang="es-ES_tradnl" sz="2100" b="1" dirty="0" smtClean="0">
                <a:cs typeface="Arial" pitchFamily="34" charset="0"/>
              </a:rPr>
              <a:t>FASID</a:t>
            </a:r>
            <a:r>
              <a:rPr lang="es-ES_tradnl" sz="2100" dirty="0" smtClean="0">
                <a:cs typeface="Arial" pitchFamily="34" charset="0"/>
              </a:rPr>
              <a:t> CONTAINS THE MOST DYNAMIC TEXTS OF THE PLAN, COVERING THE FACILITIES AND SERVICES REQUIRED BY INTERNATIONAL AIR NAVIGATION IN THE SPECIFIC AREA</a:t>
            </a:r>
          </a:p>
          <a:p>
            <a:pPr marL="0" indent="0" algn="just">
              <a:buNone/>
            </a:pPr>
            <a:endParaRPr lang="es-ES_tradnl" sz="2100" dirty="0">
              <a:cs typeface="Arial" pitchFamily="34" charset="0"/>
            </a:endParaRPr>
          </a:p>
          <a:p>
            <a:pPr marL="0" indent="0" algn="just">
              <a:buNone/>
            </a:pPr>
            <a:r>
              <a:rPr lang="es-ES_tradnl" sz="2100" dirty="0" smtClean="0">
                <a:cs typeface="Arial" pitchFamily="34" charset="0"/>
              </a:rPr>
              <a:t>THE CAR/SAM REGIONAL PLANNING AND IMPLEMENTATION GROUP (GREPECAS) CONTINUOUSLY REVIEWS THE BASIC ANP AND THE FASID IN ORDER TO MEET, </a:t>
            </a:r>
            <a:r>
              <a:rPr lang="es-ES_tradnl" sz="2100" i="1" dirty="0" smtClean="0">
                <a:cs typeface="Arial" pitchFamily="34" charset="0"/>
              </a:rPr>
              <a:t>INTER ALIA, </a:t>
            </a:r>
            <a:r>
              <a:rPr lang="es-ES_tradnl" sz="2100" dirty="0" smtClean="0">
                <a:cs typeface="Arial" pitchFamily="34" charset="0"/>
              </a:rPr>
              <a:t>THE REQUIREMENTS OF THE GLOBAL AIR NAVIGATION PLAN (DOCUMENT 9750)</a:t>
            </a:r>
          </a:p>
          <a:p>
            <a:pPr marL="0" indent="0" algn="just">
              <a:buNone/>
            </a:pPr>
            <a:endParaRPr lang="es-ES_tradnl" sz="2100" dirty="0" smtClean="0">
              <a:cs typeface="Arial" pitchFamily="34" charset="0"/>
            </a:endParaRPr>
          </a:p>
          <a:p>
            <a:pPr marL="0" indent="0" algn="just">
              <a:buNone/>
            </a:pPr>
            <a:r>
              <a:rPr lang="es-ES_tradnl" sz="2100" dirty="0" smtClean="0">
                <a:cs typeface="Arial" pitchFamily="34" charset="0"/>
              </a:rPr>
              <a:t>IN ACCORDANCE WITH ARTICLE 28 OF THE CONVENTION, EACH CONTRACTING STATE IS RESPONSIBLE FOR THE PROVISION OF FACILITIES AND SERVICES IN ITS TERRITORY. THE COUNCIL HAS RECOMMENDED THAT THESE FACILITIES INCLUDE </a:t>
            </a:r>
            <a:r>
              <a:rPr lang="es-ES_tradnl" sz="2100" dirty="0">
                <a:cs typeface="Arial" pitchFamily="34" charset="0"/>
              </a:rPr>
              <a:t>THOSE SPECIFIED IN THE AIR NAVIGATION </a:t>
            </a:r>
            <a:r>
              <a:rPr lang="es-ES_tradnl" sz="2100" dirty="0" smtClean="0">
                <a:cs typeface="Arial" pitchFamily="34" charset="0"/>
              </a:rPr>
              <a:t>PLANS</a:t>
            </a:r>
            <a:endParaRPr lang="en-US" sz="2100" dirty="0">
              <a:latin typeface="Times New Roman" pitchFamily="18" charset="0"/>
              <a:cs typeface="Times New Roman" pitchFamily="18" charset="0"/>
            </a:endParaRPr>
          </a:p>
        </p:txBody>
      </p:sp>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a:xfrm>
            <a:off x="5105400" y="6616700"/>
            <a:ext cx="3124200" cy="228600"/>
          </a:xfrm>
        </p:spPr>
        <p:txBody>
          <a:bodyPr/>
          <a:lstStyle/>
          <a:p>
            <a:fld id="{C97275D5-4C12-42FF-82D2-635AEC9DB89A}" type="slidenum">
              <a:rPr lang="en-US" smtClean="0"/>
              <a:pPr/>
              <a:t>6</a:t>
            </a:fld>
            <a:endParaRPr lang="en-US"/>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CAR/SAM REGIONAL AIR NAVIGATION PLAN</a:t>
            </a:r>
            <a:endParaRPr lang="en-US" sz="2800" dirty="0">
              <a:cs typeface="Times New Roman" pitchFamily="18" charset="0"/>
            </a:endParaRPr>
          </a:p>
        </p:txBody>
      </p:sp>
      <p:sp>
        <p:nvSpPr>
          <p:cNvPr id="4" name="3 Marcador de contenido"/>
          <p:cNvSpPr>
            <a:spLocks noGrp="1"/>
          </p:cNvSpPr>
          <p:nvPr>
            <p:ph idx="1"/>
          </p:nvPr>
        </p:nvSpPr>
        <p:spPr>
          <a:xfrm>
            <a:off x="457200" y="1295400"/>
            <a:ext cx="8458200" cy="5029200"/>
          </a:xfrm>
        </p:spPr>
        <p:txBody>
          <a:bodyPr>
            <a:normAutofit/>
          </a:bodyPr>
          <a:lstStyle/>
          <a:p>
            <a:pPr algn="ctr">
              <a:buNone/>
            </a:pPr>
            <a:r>
              <a:rPr lang="es-PE" sz="2400" b="1" dirty="0" smtClean="0">
                <a:cs typeface="Arial" pitchFamily="34" charset="0"/>
              </a:rPr>
              <a:t>NAVIGATION SYSTEMS</a:t>
            </a:r>
          </a:p>
          <a:p>
            <a:pPr algn="ctr">
              <a:buNone/>
            </a:pPr>
            <a:endParaRPr lang="es-PE" sz="2000" b="1" dirty="0" smtClean="0">
              <a:cs typeface="Arial" pitchFamily="34" charset="0"/>
            </a:endParaRPr>
          </a:p>
          <a:p>
            <a:pPr>
              <a:buNone/>
            </a:pPr>
            <a:r>
              <a:rPr lang="es-PE" sz="2000" b="1" dirty="0" smtClean="0">
                <a:cs typeface="Arial" pitchFamily="34" charset="0"/>
              </a:rPr>
              <a:t>PART I,  BASIC ANP  </a:t>
            </a:r>
          </a:p>
          <a:p>
            <a:pPr marL="0" indent="0">
              <a:buNone/>
            </a:pPr>
            <a:r>
              <a:rPr lang="es-PE" sz="2000" b="1" dirty="0" smtClean="0">
                <a:cs typeface="Arial" pitchFamily="34" charset="0"/>
              </a:rPr>
              <a:t>BASIC OPERATIONAL REQUIREMENTS AND PLANNING CRITERIA (BORPC)</a:t>
            </a:r>
            <a:endParaRPr lang="es-PE" sz="2000" dirty="0" smtClean="0">
              <a:cs typeface="Arial" pitchFamily="34" charset="0"/>
            </a:endParaRPr>
          </a:p>
          <a:p>
            <a:pPr algn="just">
              <a:buClrTx/>
            </a:pPr>
            <a:endParaRPr lang="es-PE" sz="1600" dirty="0" smtClean="0">
              <a:cs typeface="Arial" pitchFamily="34" charset="0"/>
            </a:endParaRPr>
          </a:p>
          <a:p>
            <a:pPr>
              <a:buNone/>
            </a:pPr>
            <a:r>
              <a:rPr lang="es-PE" sz="1700" dirty="0" smtClean="0">
                <a:cs typeface="Arial" pitchFamily="34" charset="0"/>
              </a:rPr>
              <a:t>COMMERCIAL AIR TRANSPORT OPERATIONS</a:t>
            </a:r>
            <a:endParaRPr lang="es-PE" sz="1700" b="1" dirty="0" smtClean="0">
              <a:cs typeface="Arial" pitchFamily="34" charset="0"/>
            </a:endParaRPr>
          </a:p>
          <a:p>
            <a:pPr>
              <a:buClrTx/>
              <a:buNone/>
            </a:pPr>
            <a:r>
              <a:rPr lang="es-PE" sz="1700" dirty="0" smtClean="0">
                <a:cs typeface="Arial" pitchFamily="34" charset="0"/>
              </a:rPr>
              <a:t>	EN-ROUTE AIDS (VOR/DME, GNSS)</a:t>
            </a:r>
          </a:p>
          <a:p>
            <a:pPr>
              <a:buClrTx/>
              <a:buNone/>
            </a:pPr>
            <a:r>
              <a:rPr lang="es-PE" sz="1700" dirty="0" smtClean="0">
                <a:cs typeface="Arial" pitchFamily="34" charset="0"/>
              </a:rPr>
              <a:t>	 TERMINAL AREA AIDS (GNSS, VOR/DME)</a:t>
            </a:r>
          </a:p>
          <a:p>
            <a:pPr>
              <a:buClrTx/>
              <a:buNone/>
            </a:pPr>
            <a:r>
              <a:rPr lang="es-PE" sz="1700" dirty="0" smtClean="0">
                <a:cs typeface="Arial" pitchFamily="34" charset="0"/>
              </a:rPr>
              <a:t>	FINAL APPROACH AND LANDING NON-VISUAL AIDS</a:t>
            </a:r>
          </a:p>
          <a:p>
            <a:pPr lvl="1">
              <a:buClrTx/>
              <a:buNone/>
            </a:pPr>
            <a:r>
              <a:rPr lang="es-PE" sz="1300" dirty="0" smtClean="0">
                <a:cs typeface="Arial" pitchFamily="34" charset="0"/>
              </a:rPr>
              <a:t>SHALL MEET THE GENERAL PROVISIONS SPECIFIED IN ANNEX 10, VOLUME I, 2.1  AND ATTACHMENT B, VOLUME I</a:t>
            </a:r>
          </a:p>
          <a:p>
            <a:pPr lvl="1">
              <a:buClrTx/>
              <a:buNone/>
            </a:pPr>
            <a:r>
              <a:rPr lang="es-PE" sz="1300" dirty="0" smtClean="0">
                <a:cs typeface="Arial" pitchFamily="34" charset="0"/>
              </a:rPr>
              <a:t>AIRCRAFT AERODYNAMIC AND MANOEUVRING CHARACTERISTICS </a:t>
            </a:r>
          </a:p>
          <a:p>
            <a:pPr lvl="1">
              <a:buClrTx/>
              <a:buNone/>
            </a:pPr>
            <a:r>
              <a:rPr lang="es-PE" sz="1300" dirty="0" smtClean="0">
                <a:cs typeface="Arial" pitchFamily="34" charset="0"/>
              </a:rPr>
              <a:t>REGULAR APPROACHES WITH AUTOPILOT</a:t>
            </a:r>
            <a:endParaRPr lang="es-PE" sz="1700" dirty="0" smtClean="0">
              <a:cs typeface="Arial" pitchFamily="34" charset="0"/>
            </a:endParaRPr>
          </a:p>
          <a:p>
            <a:pPr>
              <a:buClrTx/>
              <a:buNone/>
            </a:pPr>
            <a:r>
              <a:rPr lang="es-PE" sz="1700" dirty="0" smtClean="0">
                <a:cs typeface="Arial" pitchFamily="34" charset="0"/>
              </a:rPr>
              <a:t>	NON-PRECISION INSTRUMENT APPROACH PROCEDURES</a:t>
            </a:r>
          </a:p>
        </p:txBody>
      </p:sp>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7</a:t>
            </a:fld>
            <a:endParaRPr lang="en-US"/>
          </a:p>
        </p:txBody>
      </p:sp>
      <p:sp>
        <p:nvSpPr>
          <p:cNvPr id="3" name="2 Título"/>
          <p:cNvSpPr>
            <a:spLocks noGrp="1"/>
          </p:cNvSpPr>
          <p:nvPr>
            <p:ph type="title"/>
          </p:nvPr>
        </p:nvSpPr>
        <p:spPr/>
        <p:txBody>
          <a:bodyPr anchor="ctr"/>
          <a:lstStyle/>
          <a:p>
            <a:pPr algn="ctr"/>
            <a:r>
              <a:rPr lang="es-ES" sz="2800" b="1" dirty="0">
                <a:effectLst>
                  <a:outerShdw blurRad="38100" dist="38100" dir="2700000" algn="tl">
                    <a:srgbClr val="000000">
                      <a:alpha val="43137"/>
                    </a:srgbClr>
                  </a:outerShdw>
                </a:effectLst>
                <a:cs typeface="Times New Roman" pitchFamily="18" charset="0"/>
              </a:rPr>
              <a:t>CAR/SAM REGIONAL AIR NAVIGATION PLAN</a:t>
            </a:r>
            <a:endParaRPr lang="es-ES" sz="2800"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3200400"/>
            <a:ext cx="8229600" cy="3306763"/>
          </a:xfrm>
        </p:spPr>
        <p:txBody>
          <a:bodyPr>
            <a:normAutofit lnSpcReduction="10000"/>
          </a:bodyPr>
          <a:lstStyle/>
          <a:p>
            <a:pPr>
              <a:buNone/>
            </a:pPr>
            <a:r>
              <a:rPr lang="es-PE" sz="1800" b="1" dirty="0" smtClean="0">
                <a:cs typeface="Arial" pitchFamily="34" charset="0"/>
              </a:rPr>
              <a:t>INTERNATIONAL GENERAL AVIATION</a:t>
            </a:r>
          </a:p>
          <a:p>
            <a:pPr>
              <a:buNone/>
            </a:pPr>
            <a:endParaRPr lang="es-PE" sz="1800" dirty="0" smtClean="0">
              <a:cs typeface="Arial" pitchFamily="34" charset="0"/>
            </a:endParaRPr>
          </a:p>
          <a:p>
            <a:pPr>
              <a:buNone/>
            </a:pPr>
            <a:r>
              <a:rPr lang="es-PE" sz="1800" dirty="0" smtClean="0">
                <a:cs typeface="Arial" pitchFamily="34" charset="0"/>
              </a:rPr>
              <a:t>	THE APPROPRIATE AIDS, LIKE GNSS, SHOULD BE PROVIDED FOR SHORT-DISTANCE NAVIGATION</a:t>
            </a:r>
          </a:p>
          <a:p>
            <a:pPr>
              <a:buNone/>
            </a:pPr>
            <a:endParaRPr lang="es-PE" sz="1800" dirty="0" smtClean="0">
              <a:cs typeface="Arial" pitchFamily="34" charset="0"/>
            </a:endParaRPr>
          </a:p>
          <a:p>
            <a:pPr marL="0" indent="0" algn="just">
              <a:buNone/>
            </a:pPr>
            <a:r>
              <a:rPr lang="es-PE" sz="1800" b="1" dirty="0" smtClean="0">
                <a:cs typeface="Arial" pitchFamily="34" charset="0"/>
              </a:rPr>
              <a:t>FLIGHT TESTING OF VISUAL AND NON-VISUAL NAVIGATION AIDS</a:t>
            </a:r>
            <a:endParaRPr lang="es-PE" sz="1800" dirty="0" smtClean="0">
              <a:cs typeface="Arial" pitchFamily="34" charset="0"/>
            </a:endParaRPr>
          </a:p>
          <a:p>
            <a:pPr marL="0" indent="0" algn="just">
              <a:buNone/>
            </a:pPr>
            <a:endParaRPr lang="es-PE" sz="1800" dirty="0" smtClean="0">
              <a:cs typeface="Arial" pitchFamily="34" charset="0"/>
            </a:endParaRPr>
          </a:p>
          <a:p>
            <a:pPr marL="355600" indent="0" algn="just">
              <a:buNone/>
            </a:pPr>
            <a:r>
              <a:rPr lang="es-PE" sz="1800" dirty="0" smtClean="0">
                <a:cs typeface="Arial" pitchFamily="34" charset="0"/>
              </a:rPr>
              <a:t>ARRANGEMENTS FOR JOINT FLIGHT TESTING OF VISUAL AND NON-VISUAL AIDS SHOULD BE RECOMMENDED </a:t>
            </a:r>
            <a:r>
              <a:rPr lang="pt-BR" sz="1800" dirty="0" smtClean="0">
                <a:cs typeface="Arial" pitchFamily="34" charset="0"/>
              </a:rPr>
              <a:t>(ANNEX </a:t>
            </a:r>
            <a:r>
              <a:rPr lang="pt-BR" sz="1800" dirty="0">
                <a:cs typeface="Arial" pitchFamily="34" charset="0"/>
              </a:rPr>
              <a:t>10, </a:t>
            </a:r>
            <a:r>
              <a:rPr lang="pt-BR" sz="1800" dirty="0" smtClean="0">
                <a:cs typeface="Arial" pitchFamily="34" charset="0"/>
              </a:rPr>
              <a:t>VOLUME I, CHAPTER 2</a:t>
            </a:r>
            <a:r>
              <a:rPr lang="pt-BR" sz="1800" dirty="0">
                <a:cs typeface="Arial" pitchFamily="34" charset="0"/>
              </a:rPr>
              <a:t>, 2.7</a:t>
            </a:r>
            <a:r>
              <a:rPr lang="pt-BR" sz="1800" dirty="0" smtClean="0">
                <a:cs typeface="Arial" pitchFamily="34" charset="0"/>
              </a:rPr>
              <a:t>)</a:t>
            </a:r>
            <a:r>
              <a:rPr lang="es-PE" sz="1800" dirty="0" smtClean="0">
                <a:cs typeface="Arial" pitchFamily="34" charset="0"/>
              </a:rPr>
              <a:t> WHEN THE CONDUCTION OF SUCH TESTS AT NATIONAL LEVEL IS IMPOSSIBLE OR NON-ECONOMICAL</a:t>
            </a:r>
          </a:p>
        </p:txBody>
      </p:sp>
      <p:sp>
        <p:nvSpPr>
          <p:cNvPr id="6" name="5 Rectángulo"/>
          <p:cNvSpPr/>
          <p:nvPr/>
        </p:nvSpPr>
        <p:spPr>
          <a:xfrm>
            <a:off x="457200" y="1371601"/>
            <a:ext cx="8458200" cy="1384995"/>
          </a:xfrm>
          <a:prstGeom prst="rect">
            <a:avLst/>
          </a:prstGeom>
        </p:spPr>
        <p:txBody>
          <a:bodyPr wrap="square">
            <a:spAutoFit/>
          </a:bodyPr>
          <a:lstStyle/>
          <a:p>
            <a:pPr algn="ctr"/>
            <a:r>
              <a:rPr lang="es-PE" sz="2400" b="1" dirty="0" smtClean="0">
                <a:cs typeface="Arial" pitchFamily="34" charset="0"/>
              </a:rPr>
              <a:t>NAVIGATION SYSTEMS</a:t>
            </a:r>
          </a:p>
          <a:p>
            <a:pPr algn="ctr"/>
            <a:endParaRPr lang="es-PE" sz="2000" b="1" dirty="0" smtClean="0">
              <a:cs typeface="Arial" pitchFamily="34" charset="0"/>
            </a:endParaRPr>
          </a:p>
          <a:p>
            <a:r>
              <a:rPr lang="es-PE" sz="2000" b="1" dirty="0" smtClean="0">
                <a:cs typeface="Arial" pitchFamily="34" charset="0"/>
              </a:rPr>
              <a:t>PART I,  BASIC ANP</a:t>
            </a:r>
          </a:p>
          <a:p>
            <a:r>
              <a:rPr lang="es-ES" sz="2000" b="1" dirty="0" smtClean="0">
                <a:cs typeface="Arial" pitchFamily="34" charset="0"/>
              </a:rPr>
              <a:t>BASIC OPERATIONAL REQUIREMENTS AND PLANNING CRITERIA (</a:t>
            </a:r>
            <a:r>
              <a:rPr lang="es-ES" sz="2000" b="1" dirty="0">
                <a:cs typeface="Arial" pitchFamily="34" charset="0"/>
              </a:rPr>
              <a:t>BORPC</a:t>
            </a:r>
            <a:r>
              <a:rPr lang="es-ES" sz="2000" b="1" dirty="0" smtClean="0">
                <a:cs typeface="Arial" pitchFamily="34" charset="0"/>
              </a:rPr>
              <a:t>)</a:t>
            </a:r>
            <a:endParaRPr lang="es-ES" sz="2000" dirty="0"/>
          </a:p>
        </p:txBody>
      </p:sp>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8</a:t>
            </a:fld>
            <a:endParaRPr lang="en-US"/>
          </a:p>
        </p:txBody>
      </p:sp>
      <p:sp>
        <p:nvSpPr>
          <p:cNvPr id="3" name="2 Título"/>
          <p:cNvSpPr>
            <a:spLocks noGrp="1"/>
          </p:cNvSpPr>
          <p:nvPr>
            <p:ph type="title"/>
          </p:nvPr>
        </p:nvSpPr>
        <p:spPr/>
        <p:txBody>
          <a:bodyPr anchor="ctr"/>
          <a:lstStyle/>
          <a:p>
            <a:pPr algn="ctr"/>
            <a:r>
              <a:rPr lang="es-ES" sz="2800" b="1" dirty="0">
                <a:effectLst>
                  <a:outerShdw blurRad="38100" dist="38100" dir="2700000" algn="tl">
                    <a:srgbClr val="000000">
                      <a:alpha val="43137"/>
                    </a:srgbClr>
                  </a:outerShdw>
                </a:effectLst>
                <a:cs typeface="Times New Roman" pitchFamily="18" charset="0"/>
              </a:rPr>
              <a:t>CAR/SAM REGIONAL AIR NAVIGATION PLAN</a:t>
            </a:r>
            <a:endParaRPr lang="en-US" sz="2800" dirty="0">
              <a:cs typeface="Times New Roman" pitchFamily="18" charset="0"/>
            </a:endParaRPr>
          </a:p>
        </p:txBody>
      </p:sp>
      <p:sp>
        <p:nvSpPr>
          <p:cNvPr id="4" name="3 Marcador de contenido"/>
          <p:cNvSpPr>
            <a:spLocks noGrp="1"/>
          </p:cNvSpPr>
          <p:nvPr>
            <p:ph idx="1"/>
          </p:nvPr>
        </p:nvSpPr>
        <p:spPr>
          <a:xfrm>
            <a:off x="228600" y="2286000"/>
            <a:ext cx="8610600" cy="2667000"/>
          </a:xfrm>
        </p:spPr>
        <p:txBody>
          <a:bodyPr>
            <a:normAutofit/>
          </a:bodyPr>
          <a:lstStyle/>
          <a:p>
            <a:pPr>
              <a:buNone/>
            </a:pPr>
            <a:r>
              <a:rPr lang="es-ES_tradnl" sz="1300" b="1" dirty="0" smtClean="0"/>
              <a:t>NDB</a:t>
            </a:r>
            <a:endParaRPr lang="es-ES" sz="1300" b="1" dirty="0" smtClean="0"/>
          </a:p>
          <a:p>
            <a:pPr>
              <a:buClrTx/>
            </a:pPr>
            <a:r>
              <a:rPr lang="es-ES_tradnl" sz="1300" dirty="0" smtClean="0"/>
              <a:t>AN NDB SHOULD BE IMPLEMENTED WHEREVER A VOR CANNOT BE PROVIDED</a:t>
            </a:r>
          </a:p>
          <a:p>
            <a:pPr>
              <a:buClrTx/>
            </a:pPr>
            <a:r>
              <a:rPr lang="es-ES_tradnl" sz="1300" dirty="0" smtClean="0"/>
              <a:t>NDB GUIDELINES ARE SHOWN IN ANNEX 10, VOLUME I, ATTACHMENT C, SECTION  6</a:t>
            </a:r>
            <a:r>
              <a:rPr lang="es-ES_tradnl" sz="1300" b="1" dirty="0" smtClean="0"/>
              <a:t>	</a:t>
            </a:r>
            <a:endParaRPr lang="es-ES_tradnl" sz="1300" dirty="0" smtClean="0"/>
          </a:p>
          <a:p>
            <a:pPr>
              <a:buNone/>
            </a:pPr>
            <a:r>
              <a:rPr lang="es-PE" sz="1300" b="1" dirty="0" smtClean="0"/>
              <a:t>VOR</a:t>
            </a:r>
          </a:p>
          <a:p>
            <a:pPr algn="just">
              <a:buClrTx/>
            </a:pPr>
            <a:r>
              <a:rPr lang="es-ES_tradnl" sz="1300" dirty="0" smtClean="0"/>
              <a:t>FOR </a:t>
            </a:r>
            <a:r>
              <a:rPr lang="es-ES_tradnl" sz="1300" dirty="0" err="1" smtClean="0"/>
              <a:t>VORs</a:t>
            </a:r>
            <a:r>
              <a:rPr lang="es-ES_tradnl" sz="1300" dirty="0" smtClean="0"/>
              <a:t> IMPLEMENTED IN THE CAR/SAM REGIONS FOR THE PROVISION OF SERVICES REQUIRED FOR FLIGHTS UP TO FL 450, </a:t>
            </a:r>
            <a:r>
              <a:rPr lang="es-ES_tradnl" sz="1300" dirty="0"/>
              <a:t>A GEOGRAPHICAL SEPARATION OF 550 NM SHOULD BE APPLIED FOR </a:t>
            </a:r>
            <a:r>
              <a:rPr lang="es-ES_tradnl" sz="1300" dirty="0" smtClean="0"/>
              <a:t>THE ASSIGNMENT OF CO-CHANNEL FREQUENCIES, AND 220 NM FOR THE ASSIGNMENT OF ADJACENT CHANNEL FREQUENCIES.</a:t>
            </a:r>
          </a:p>
          <a:p>
            <a:pPr algn="just">
              <a:buClrTx/>
            </a:pPr>
            <a:r>
              <a:rPr lang="es-ES_tradnl" sz="1300" dirty="0" smtClean="0"/>
              <a:t>WHERE THERE IS CONGESTION OF VOR FACILITIES, SERVICE VOLUME SHOULD BE REDUCED TO THE LEVEL ACTUALLY REQUIRED BY OPERATIONS. IN SUCH CASES, SERVICE VOLUME REDUCTION AND GEOGRAPHICAL SEPARATION SHALL BE AS FOLLOWS</a:t>
            </a:r>
            <a:r>
              <a:rPr lang="es-ES_tradnl" sz="1400" dirty="0" smtClean="0"/>
              <a:t>:</a:t>
            </a:r>
            <a:endParaRPr lang="es-ES_tradnl" sz="1800" b="1" dirty="0" smtClean="0"/>
          </a:p>
        </p:txBody>
      </p:sp>
      <p:sp>
        <p:nvSpPr>
          <p:cNvPr id="6" name="5 CuadroTexto"/>
          <p:cNvSpPr txBox="1"/>
          <p:nvPr/>
        </p:nvSpPr>
        <p:spPr>
          <a:xfrm>
            <a:off x="0" y="988366"/>
            <a:ext cx="9144000" cy="584775"/>
          </a:xfrm>
          <a:prstGeom prst="rect">
            <a:avLst/>
          </a:prstGeom>
          <a:noFill/>
        </p:spPr>
        <p:txBody>
          <a:bodyPr wrap="square" rtlCol="0" anchor="ctr">
            <a:spAutoFit/>
          </a:bodyPr>
          <a:lstStyle/>
          <a:p>
            <a:pPr algn="ctr"/>
            <a:r>
              <a:rPr lang="es-ES_tradnl" sz="1600" b="1" dirty="0" smtClean="0"/>
              <a:t> </a:t>
            </a:r>
          </a:p>
          <a:p>
            <a:pPr algn="ctr"/>
            <a:endParaRPr lang="es-ES_tradnl" sz="1600" b="1" dirty="0" smtClean="0"/>
          </a:p>
        </p:txBody>
      </p:sp>
      <p:graphicFrame>
        <p:nvGraphicFramePr>
          <p:cNvPr id="10" name="9 Tabla"/>
          <p:cNvGraphicFramePr>
            <a:graphicFrameLocks noGrp="1"/>
          </p:cNvGraphicFramePr>
          <p:nvPr>
            <p:extLst>
              <p:ext uri="{D42A27DB-BD31-4B8C-83A1-F6EECF244321}">
                <p14:modId xmlns:p14="http://schemas.microsoft.com/office/powerpoint/2010/main" val="3332095717"/>
              </p:ext>
            </p:extLst>
          </p:nvPr>
        </p:nvGraphicFramePr>
        <p:xfrm>
          <a:off x="457200" y="4953000"/>
          <a:ext cx="8077200" cy="1524002"/>
        </p:xfrm>
        <a:graphic>
          <a:graphicData uri="http://schemas.openxmlformats.org/drawingml/2006/table">
            <a:tbl>
              <a:tblPr firstRow="1" bandRow="1">
                <a:tableStyleId>{00A15C55-8517-42AA-B614-E9B94910E393}</a:tableStyleId>
              </a:tblPr>
              <a:tblGrid>
                <a:gridCol w="2019300"/>
                <a:gridCol w="1943100"/>
                <a:gridCol w="2095500"/>
                <a:gridCol w="2019300"/>
              </a:tblGrid>
              <a:tr h="345433">
                <a:tc>
                  <a:txBody>
                    <a:bodyPr/>
                    <a:lstStyle/>
                    <a:p>
                      <a:pPr>
                        <a:lnSpc>
                          <a:spcPts val="400"/>
                        </a:lnSpc>
                        <a:spcAft>
                          <a:spcPts val="0"/>
                        </a:spcAft>
                      </a:pPr>
                      <a:endParaRPr lang="es-ES_tradnl" sz="1200" b="1" dirty="0">
                        <a:effectLst>
                          <a:outerShdw blurRad="38100" dist="38100" dir="2700000" algn="tl">
                            <a:srgbClr val="000000">
                              <a:alpha val="43137"/>
                            </a:srgbClr>
                          </a:outerShdw>
                        </a:effectLst>
                        <a:latin typeface="Times New Roman"/>
                        <a:ea typeface="Times New Roman"/>
                        <a:cs typeface="Times New Roman"/>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err="1" smtClean="0">
                          <a:effectLst>
                            <a:outerShdw blurRad="38100" dist="38100" dir="2700000" algn="tl">
                              <a:srgbClr val="000000">
                                <a:alpha val="43137"/>
                              </a:srgbClr>
                            </a:outerShdw>
                          </a:effectLst>
                          <a:latin typeface="Arial Narrow"/>
                          <a:ea typeface="Times New Roman"/>
                          <a:cs typeface="Arial Narrow"/>
                        </a:rPr>
                        <a:t>Type</a:t>
                      </a:r>
                      <a:r>
                        <a:rPr lang="es-ES_tradnl" sz="1200" b="1" baseline="0" dirty="0" smtClean="0">
                          <a:effectLst>
                            <a:outerShdw blurRad="38100" dist="38100" dir="2700000" algn="tl">
                              <a:srgbClr val="000000">
                                <a:alpha val="43137"/>
                              </a:srgbClr>
                            </a:outerShdw>
                          </a:effectLst>
                          <a:latin typeface="Arial Narrow"/>
                          <a:ea typeface="Times New Roman"/>
                          <a:cs typeface="Arial Narrow"/>
                        </a:rPr>
                        <a:t> </a:t>
                      </a:r>
                      <a:r>
                        <a:rPr lang="es-ES_tradnl" sz="1200" b="1" dirty="0" smtClean="0">
                          <a:effectLst>
                            <a:outerShdw blurRad="38100" dist="38100" dir="2700000" algn="tl">
                              <a:srgbClr val="000000">
                                <a:alpha val="43137"/>
                              </a:srgbClr>
                            </a:outerShdw>
                          </a:effectLst>
                          <a:latin typeface="Arial Narrow"/>
                          <a:ea typeface="Times New Roman"/>
                          <a:cs typeface="Arial Narrow"/>
                        </a:rPr>
                        <a:t>of </a:t>
                      </a:r>
                      <a:r>
                        <a:rPr lang="es-ES_tradnl" sz="1200" b="1" dirty="0" err="1" smtClean="0">
                          <a:effectLst>
                            <a:outerShdw blurRad="38100" dist="38100" dir="2700000" algn="tl">
                              <a:srgbClr val="000000">
                                <a:alpha val="43137"/>
                              </a:srgbClr>
                            </a:outerShdw>
                          </a:effectLst>
                          <a:latin typeface="Arial Narrow"/>
                          <a:ea typeface="Times New Roman"/>
                          <a:cs typeface="Arial Narrow"/>
                        </a:rPr>
                        <a:t>facility</a:t>
                      </a:r>
                      <a:endParaRPr lang="es-ES" sz="1200" b="1" dirty="0">
                        <a:effectLst>
                          <a:outerShdw blurRad="38100" dist="38100" dir="2700000" algn="tl">
                            <a:srgbClr val="000000">
                              <a:alpha val="43137"/>
                            </a:srgbClr>
                          </a:outerShdw>
                        </a:effectLst>
                        <a:latin typeface="Times New Roman"/>
                        <a:ea typeface="Times New Roman"/>
                        <a:cs typeface="Times New Roman"/>
                      </a:endParaRPr>
                    </a:p>
                  </a:txBody>
                  <a:tcPr marL="76200" marR="76200" marT="0" marB="0" anchor="ctr"/>
                </a:tc>
                <a:tc>
                  <a:txBody>
                    <a:bodyPr/>
                    <a:lstStyle/>
                    <a:p>
                      <a:pPr>
                        <a:lnSpc>
                          <a:spcPts val="400"/>
                        </a:lnSpc>
                        <a:spcAft>
                          <a:spcPts val="0"/>
                        </a:spcAft>
                      </a:pPr>
                      <a:endParaRPr lang="es-ES_tradnl" sz="1200" b="1" dirty="0">
                        <a:effectLst>
                          <a:outerShdw blurRad="38100" dist="38100" dir="2700000" algn="tl">
                            <a:srgbClr val="000000">
                              <a:alpha val="43137"/>
                            </a:srgbClr>
                          </a:outerShdw>
                        </a:effectLst>
                        <a:latin typeface="Arial Narrow"/>
                        <a:ea typeface="Times New Roman"/>
                        <a:cs typeface="Arial Narrow"/>
                      </a:endParaRPr>
                    </a:p>
                    <a:p>
                      <a:pPr algn="ctr">
                        <a:lnSpc>
                          <a:spcPts val="1000"/>
                        </a:lnSpc>
                        <a:spcAft>
                          <a:spcPts val="0"/>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err="1" smtClean="0">
                          <a:effectLst>
                            <a:outerShdw blurRad="38100" dist="38100" dir="2700000" algn="tl">
                              <a:srgbClr val="000000">
                                <a:alpha val="43137"/>
                              </a:srgbClr>
                            </a:outerShdw>
                          </a:effectLst>
                          <a:latin typeface="Arial Narrow"/>
                          <a:ea typeface="Times New Roman"/>
                          <a:cs typeface="Arial Narrow"/>
                        </a:rPr>
                        <a:t>Airspace</a:t>
                      </a:r>
                      <a:r>
                        <a:rPr lang="es-ES_tradnl" sz="1200" b="1" dirty="0" smtClean="0">
                          <a:effectLst>
                            <a:outerShdw blurRad="38100" dist="38100" dir="2700000" algn="tl">
                              <a:srgbClr val="000000">
                                <a:alpha val="43137"/>
                              </a:srgbClr>
                            </a:outerShdw>
                          </a:effectLst>
                          <a:latin typeface="Arial Narrow"/>
                          <a:ea typeface="Times New Roman"/>
                          <a:cs typeface="Arial Narrow"/>
                        </a:rPr>
                        <a:t> </a:t>
                      </a:r>
                      <a:r>
                        <a:rPr lang="es-ES_tradnl" sz="1200" b="1" dirty="0" err="1" smtClean="0">
                          <a:effectLst>
                            <a:outerShdw blurRad="38100" dist="38100" dir="2700000" algn="tl">
                              <a:srgbClr val="000000">
                                <a:alpha val="43137"/>
                              </a:srgbClr>
                            </a:outerShdw>
                          </a:effectLst>
                          <a:latin typeface="Arial Narrow"/>
                          <a:ea typeface="Times New Roman"/>
                          <a:cs typeface="Arial Narrow"/>
                        </a:rPr>
                        <a:t>volume</a:t>
                      </a:r>
                      <a:r>
                        <a:rPr lang="es-ES_tradnl" sz="1200" b="1" baseline="0" dirty="0" smtClean="0">
                          <a:effectLst>
                            <a:outerShdw blurRad="38100" dist="38100" dir="2700000" algn="tl">
                              <a:srgbClr val="000000">
                                <a:alpha val="43137"/>
                              </a:srgbClr>
                            </a:outerShdw>
                          </a:effectLst>
                          <a:latin typeface="Arial Narrow"/>
                          <a:ea typeface="Times New Roman"/>
                          <a:cs typeface="Arial Narrow"/>
                        </a:rPr>
                        <a:t> </a:t>
                      </a:r>
                      <a:r>
                        <a:rPr lang="es-ES_tradnl" sz="1200" b="1" baseline="0" dirty="0" err="1" smtClean="0">
                          <a:effectLst>
                            <a:outerShdw blurRad="38100" dist="38100" dir="2700000" algn="tl">
                              <a:srgbClr val="000000">
                                <a:alpha val="43137"/>
                              </a:srgbClr>
                            </a:outerShdw>
                          </a:effectLst>
                          <a:latin typeface="Arial Narrow"/>
                          <a:ea typeface="Times New Roman"/>
                          <a:cs typeface="Arial Narrow"/>
                        </a:rPr>
                        <a:t>with</a:t>
                      </a:r>
                      <a:r>
                        <a:rPr lang="es-ES_tradnl" sz="1200" b="1" baseline="0" dirty="0" smtClean="0">
                          <a:effectLst>
                            <a:outerShdw blurRad="38100" dist="38100" dir="2700000" algn="tl">
                              <a:srgbClr val="000000">
                                <a:alpha val="43137"/>
                              </a:srgbClr>
                            </a:outerShdw>
                          </a:effectLst>
                          <a:latin typeface="Arial Narrow"/>
                          <a:ea typeface="Times New Roman"/>
                          <a:cs typeface="Arial Narrow"/>
                        </a:rPr>
                        <a:t> </a:t>
                      </a:r>
                      <a:r>
                        <a:rPr lang="es-ES_tradnl" sz="1200" b="1" baseline="0" dirty="0" err="1" smtClean="0">
                          <a:effectLst>
                            <a:outerShdw blurRad="38100" dist="38100" dir="2700000" algn="tl">
                              <a:srgbClr val="000000">
                                <a:alpha val="43137"/>
                              </a:srgbClr>
                            </a:outerShdw>
                          </a:effectLst>
                          <a:latin typeface="Arial Narrow"/>
                          <a:ea typeface="Times New Roman"/>
                          <a:cs typeface="Arial Narrow"/>
                        </a:rPr>
                        <a:t>frequency</a:t>
                      </a:r>
                      <a:r>
                        <a:rPr lang="es-ES_tradnl" sz="1200" b="1" baseline="0" dirty="0" smtClean="0">
                          <a:effectLst>
                            <a:outerShdw blurRad="38100" dist="38100" dir="2700000" algn="tl">
                              <a:srgbClr val="000000">
                                <a:alpha val="43137"/>
                              </a:srgbClr>
                            </a:outerShdw>
                          </a:effectLst>
                          <a:latin typeface="Arial Narrow"/>
                          <a:ea typeface="Times New Roman"/>
                          <a:cs typeface="Arial Narrow"/>
                        </a:rPr>
                        <a:t> </a:t>
                      </a:r>
                      <a:r>
                        <a:rPr lang="es-ES_tradnl" sz="1200" b="1" baseline="0" dirty="0" err="1" smtClean="0">
                          <a:effectLst>
                            <a:outerShdw blurRad="38100" dist="38100" dir="2700000" algn="tl">
                              <a:srgbClr val="000000">
                                <a:alpha val="43137"/>
                              </a:srgbClr>
                            </a:outerShdw>
                          </a:effectLst>
                          <a:latin typeface="Arial Narrow"/>
                          <a:ea typeface="Times New Roman"/>
                          <a:cs typeface="Arial Narrow"/>
                        </a:rPr>
                        <a:t>protection</a:t>
                      </a:r>
                      <a:endParaRPr lang="es-ES" sz="1200" b="1" dirty="0">
                        <a:effectLst>
                          <a:outerShdw blurRad="38100" dist="38100" dir="2700000" algn="tl">
                            <a:srgbClr val="000000">
                              <a:alpha val="43137"/>
                            </a:srgbClr>
                          </a:outerShdw>
                        </a:effectLst>
                        <a:latin typeface="Times New Roman"/>
                        <a:ea typeface="Times New Roman"/>
                        <a:cs typeface="Times New Roman"/>
                      </a:endParaRPr>
                    </a:p>
                  </a:txBody>
                  <a:tcPr marL="76200" marR="76200" marT="0" marB="0" anchor="ctr"/>
                </a:tc>
                <a:tc>
                  <a:txBody>
                    <a:bodyPr/>
                    <a:lstStyle/>
                    <a:p>
                      <a:pPr>
                        <a:lnSpc>
                          <a:spcPts val="400"/>
                        </a:lnSpc>
                        <a:spcAft>
                          <a:spcPts val="0"/>
                        </a:spcAft>
                      </a:pPr>
                      <a:endParaRPr lang="es-ES_tradnl" sz="1200" b="1" dirty="0">
                        <a:effectLst>
                          <a:outerShdw blurRad="38100" dist="38100" dir="2700000" algn="tl">
                            <a:srgbClr val="000000">
                              <a:alpha val="43137"/>
                            </a:srgbClr>
                          </a:outerShdw>
                        </a:effectLst>
                        <a:latin typeface="Arial Narrow"/>
                        <a:ea typeface="Times New Roman"/>
                        <a:cs typeface="Arial Narrow"/>
                      </a:endParaRPr>
                    </a:p>
                    <a:p>
                      <a:pPr algn="ctr">
                        <a:lnSpc>
                          <a:spcPts val="1000"/>
                        </a:lnSpc>
                        <a:spcAft>
                          <a:spcPts val="0"/>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smtClean="0">
                          <a:effectLst>
                            <a:outerShdw blurRad="38100" dist="38100" dir="2700000" algn="tl">
                              <a:srgbClr val="000000">
                                <a:alpha val="43137"/>
                              </a:srgbClr>
                            </a:outerShdw>
                          </a:effectLst>
                          <a:latin typeface="Arial Narrow"/>
                          <a:ea typeface="Times New Roman"/>
                          <a:cs typeface="Arial Narrow"/>
                        </a:rPr>
                        <a:t>Co-</a:t>
                      </a:r>
                      <a:r>
                        <a:rPr lang="es-ES_tradnl" sz="1200" b="1" dirty="0" err="1" smtClean="0">
                          <a:effectLst>
                            <a:outerShdw blurRad="38100" dist="38100" dir="2700000" algn="tl">
                              <a:srgbClr val="000000">
                                <a:alpha val="43137"/>
                              </a:srgbClr>
                            </a:outerShdw>
                          </a:effectLst>
                          <a:latin typeface="Arial Narrow"/>
                          <a:ea typeface="Times New Roman"/>
                          <a:cs typeface="Arial Narrow"/>
                        </a:rPr>
                        <a:t>channel</a:t>
                      </a:r>
                      <a:r>
                        <a:rPr lang="es-ES_tradnl" sz="1200" b="1" dirty="0" smtClean="0">
                          <a:effectLst>
                            <a:outerShdw blurRad="38100" dist="38100" dir="2700000" algn="tl">
                              <a:srgbClr val="000000">
                                <a:alpha val="43137"/>
                              </a:srgbClr>
                            </a:outerShdw>
                          </a:effectLst>
                          <a:latin typeface="Arial Narrow"/>
                          <a:ea typeface="Times New Roman"/>
                          <a:cs typeface="Arial Narrow"/>
                        </a:rPr>
                        <a:t> </a:t>
                      </a:r>
                      <a:r>
                        <a:rPr lang="es-ES_tradnl" sz="1200" b="1" dirty="0" err="1" smtClean="0">
                          <a:effectLst>
                            <a:outerShdw blurRad="38100" dist="38100" dir="2700000" algn="tl">
                              <a:srgbClr val="000000">
                                <a:alpha val="43137"/>
                              </a:srgbClr>
                            </a:outerShdw>
                          </a:effectLst>
                          <a:latin typeface="Arial Narrow"/>
                          <a:ea typeface="Times New Roman"/>
                          <a:cs typeface="Arial Narrow"/>
                        </a:rPr>
                        <a:t>separation</a:t>
                      </a:r>
                      <a:r>
                        <a:rPr lang="es-ES_tradnl" sz="1200" b="1" dirty="0" smtClean="0">
                          <a:effectLst>
                            <a:outerShdw blurRad="38100" dist="38100" dir="2700000" algn="tl">
                              <a:srgbClr val="000000">
                                <a:alpha val="43137"/>
                              </a:srgbClr>
                            </a:outerShdw>
                          </a:effectLst>
                          <a:latin typeface="Arial Narrow"/>
                          <a:ea typeface="Times New Roman"/>
                          <a:cs typeface="Arial Narrow"/>
                        </a:rPr>
                        <a:t> </a:t>
                      </a:r>
                      <a:r>
                        <a:rPr lang="es-ES_tradnl" sz="1200" b="1" dirty="0" err="1" smtClean="0">
                          <a:effectLst>
                            <a:outerShdw blurRad="38100" dist="38100" dir="2700000" algn="tl">
                              <a:srgbClr val="000000">
                                <a:alpha val="43137"/>
                              </a:srgbClr>
                            </a:outerShdw>
                          </a:effectLst>
                          <a:latin typeface="Arial Narrow"/>
                          <a:ea typeface="Times New Roman"/>
                          <a:cs typeface="Arial Narrow"/>
                        </a:rPr>
                        <a:t>minima</a:t>
                      </a:r>
                      <a:endParaRPr lang="es-ES" sz="1200" b="1" dirty="0">
                        <a:effectLst>
                          <a:outerShdw blurRad="38100" dist="38100" dir="2700000" algn="tl">
                            <a:srgbClr val="000000">
                              <a:alpha val="43137"/>
                            </a:srgbClr>
                          </a:outerShdw>
                        </a:effectLst>
                        <a:latin typeface="Times New Roman"/>
                        <a:ea typeface="Times New Roman"/>
                        <a:cs typeface="Times New Roman"/>
                      </a:endParaRPr>
                    </a:p>
                  </a:txBody>
                  <a:tcPr marL="76200" marR="76200" marT="0" marB="0" anchor="ctr"/>
                </a:tc>
                <a:tc>
                  <a:txBody>
                    <a:bodyPr/>
                    <a:lstStyle/>
                    <a:p>
                      <a:pPr>
                        <a:lnSpc>
                          <a:spcPts val="400"/>
                        </a:lnSpc>
                        <a:spcAft>
                          <a:spcPts val="0"/>
                        </a:spcAft>
                      </a:pPr>
                      <a:endParaRPr lang="es-ES_tradnl" sz="1200" b="1" dirty="0">
                        <a:effectLst>
                          <a:outerShdw blurRad="38100" dist="38100" dir="2700000" algn="tl">
                            <a:srgbClr val="000000">
                              <a:alpha val="43137"/>
                            </a:srgbClr>
                          </a:outerShdw>
                        </a:effectLst>
                        <a:latin typeface="Arial Narrow"/>
                        <a:ea typeface="Times New Roman"/>
                        <a:cs typeface="Arial Narrow"/>
                      </a:endParaRPr>
                    </a:p>
                    <a:p>
                      <a:pPr algn="ctr">
                        <a:lnSpc>
                          <a:spcPts val="1000"/>
                        </a:lnSpc>
                        <a:spcAft>
                          <a:spcPts val="0"/>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err="1" smtClean="0">
                          <a:effectLst>
                            <a:outerShdw blurRad="38100" dist="38100" dir="2700000" algn="tl">
                              <a:srgbClr val="000000">
                                <a:alpha val="43137"/>
                              </a:srgbClr>
                            </a:outerShdw>
                          </a:effectLst>
                          <a:latin typeface="Arial Narrow"/>
                          <a:ea typeface="Times New Roman"/>
                          <a:cs typeface="Arial Narrow"/>
                        </a:rPr>
                        <a:t>Adjacent</a:t>
                      </a:r>
                      <a:r>
                        <a:rPr lang="es-ES_tradnl" sz="1200" b="1" dirty="0" smtClean="0">
                          <a:effectLst>
                            <a:outerShdw blurRad="38100" dist="38100" dir="2700000" algn="tl">
                              <a:srgbClr val="000000">
                                <a:alpha val="43137"/>
                              </a:srgbClr>
                            </a:outerShdw>
                          </a:effectLst>
                          <a:latin typeface="Arial Narrow"/>
                          <a:ea typeface="Times New Roman"/>
                          <a:cs typeface="Arial Narrow"/>
                        </a:rPr>
                        <a:t> </a:t>
                      </a:r>
                      <a:r>
                        <a:rPr lang="es-ES_tradnl" sz="1200" b="1" dirty="0" err="1" smtClean="0">
                          <a:effectLst>
                            <a:outerShdw blurRad="38100" dist="38100" dir="2700000" algn="tl">
                              <a:srgbClr val="000000">
                                <a:alpha val="43137"/>
                              </a:srgbClr>
                            </a:outerShdw>
                          </a:effectLst>
                          <a:latin typeface="Arial Narrow"/>
                          <a:ea typeface="Times New Roman"/>
                          <a:cs typeface="Arial Narrow"/>
                        </a:rPr>
                        <a:t>channel</a:t>
                      </a:r>
                      <a:r>
                        <a:rPr lang="es-ES_tradnl" sz="1200" b="1" dirty="0" smtClean="0">
                          <a:effectLst>
                            <a:outerShdw blurRad="38100" dist="38100" dir="2700000" algn="tl">
                              <a:srgbClr val="000000">
                                <a:alpha val="43137"/>
                              </a:srgbClr>
                            </a:outerShdw>
                          </a:effectLst>
                          <a:latin typeface="Arial Narrow"/>
                          <a:ea typeface="Times New Roman"/>
                          <a:cs typeface="Arial Narrow"/>
                        </a:rPr>
                        <a:t> </a:t>
                      </a:r>
                      <a:r>
                        <a:rPr lang="es-ES_tradnl" sz="1200" b="1" dirty="0" err="1" smtClean="0">
                          <a:effectLst>
                            <a:outerShdw blurRad="38100" dist="38100" dir="2700000" algn="tl">
                              <a:srgbClr val="000000">
                                <a:alpha val="43137"/>
                              </a:srgbClr>
                            </a:outerShdw>
                          </a:effectLst>
                          <a:latin typeface="Arial Narrow"/>
                          <a:ea typeface="Times New Roman"/>
                          <a:cs typeface="Arial Narrow"/>
                        </a:rPr>
                        <a:t>separation</a:t>
                      </a:r>
                      <a:r>
                        <a:rPr lang="es-ES_tradnl" sz="1200" b="1" dirty="0" smtClean="0">
                          <a:effectLst>
                            <a:outerShdw blurRad="38100" dist="38100" dir="2700000" algn="tl">
                              <a:srgbClr val="000000">
                                <a:alpha val="43137"/>
                              </a:srgbClr>
                            </a:outerShdw>
                          </a:effectLst>
                          <a:latin typeface="Arial Narrow"/>
                          <a:ea typeface="Times New Roman"/>
                          <a:cs typeface="Arial Narrow"/>
                        </a:rPr>
                        <a:t> </a:t>
                      </a:r>
                      <a:r>
                        <a:rPr lang="es-ES_tradnl" sz="1200" b="1" dirty="0" err="1" smtClean="0">
                          <a:effectLst>
                            <a:outerShdw blurRad="38100" dist="38100" dir="2700000" algn="tl">
                              <a:srgbClr val="000000">
                                <a:alpha val="43137"/>
                              </a:srgbClr>
                            </a:outerShdw>
                          </a:effectLst>
                          <a:latin typeface="Arial Narrow"/>
                          <a:ea typeface="Times New Roman"/>
                          <a:cs typeface="Arial Narrow"/>
                        </a:rPr>
                        <a:t>minima</a:t>
                      </a:r>
                      <a:endParaRPr lang="es-ES" sz="1200" b="1" dirty="0">
                        <a:effectLst>
                          <a:outerShdw blurRad="38100" dist="38100" dir="2700000" algn="tl">
                            <a:srgbClr val="000000">
                              <a:alpha val="43137"/>
                            </a:srgbClr>
                          </a:outerShdw>
                        </a:effectLst>
                        <a:latin typeface="Times New Roman"/>
                        <a:ea typeface="Times New Roman"/>
                        <a:cs typeface="Times New Roman"/>
                      </a:endParaRPr>
                    </a:p>
                  </a:txBody>
                  <a:tcPr marL="76200" marR="76200" marT="0" marB="0" anchor="ctr"/>
                </a:tc>
              </a:tr>
              <a:tr h="487703">
                <a:tc>
                  <a:txBody>
                    <a:bodyPr/>
                    <a:lstStyle/>
                    <a:p>
                      <a:pPr>
                        <a:lnSpc>
                          <a:spcPts val="400"/>
                        </a:lnSpc>
                        <a:spcAft>
                          <a:spcPts val="0"/>
                        </a:spcAft>
                      </a:pPr>
                      <a:endParaRPr lang="es-ES_tradnl" sz="1200" b="1">
                        <a:latin typeface="Arial Narrow"/>
                        <a:ea typeface="Times New Roman"/>
                        <a:cs typeface="Arial Narrow"/>
                      </a:endParaRPr>
                    </a:p>
                    <a:p>
                      <a:pP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a:latin typeface="Arial Narrow"/>
                          <a:ea typeface="Times New Roman"/>
                          <a:cs typeface="Arial Narrow"/>
                        </a:rPr>
                        <a:t>Terminal</a:t>
                      </a:r>
                      <a:endParaRPr lang="es-ES" sz="1200" b="1">
                        <a:latin typeface="Times New Roman"/>
                        <a:ea typeface="Times New Roman"/>
                        <a:cs typeface="Times New Roman"/>
                      </a:endParaRPr>
                    </a:p>
                  </a:txBody>
                  <a:tcPr marL="76200" marR="76200" marT="0" marB="0"/>
                </a:tc>
                <a:tc>
                  <a:txBody>
                    <a:bodyPr/>
                    <a:lstStyle/>
                    <a:p>
                      <a:pPr>
                        <a:lnSpc>
                          <a:spcPts val="400"/>
                        </a:lnSpc>
                        <a:spcAft>
                          <a:spcPts val="0"/>
                        </a:spcAft>
                      </a:pPr>
                      <a:endParaRPr lang="es-ES_tradnl" sz="1200" b="1" dirty="0">
                        <a:latin typeface="Arial Narrow"/>
                        <a:ea typeface="Times New Roman"/>
                        <a:cs typeface="Arial Narrow"/>
                      </a:endParaRPr>
                    </a:p>
                    <a:p>
                      <a:pP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smtClean="0">
                          <a:latin typeface="Arial Narrow"/>
                          <a:ea typeface="Times New Roman"/>
                          <a:cs typeface="Arial Narrow"/>
                        </a:rPr>
                        <a:t>25 </a:t>
                      </a:r>
                      <a:r>
                        <a:rPr lang="es-ES_tradnl" sz="1200" b="1" dirty="0">
                          <a:latin typeface="Arial Narrow"/>
                          <a:ea typeface="Times New Roman"/>
                          <a:cs typeface="Arial Narrow"/>
                        </a:rPr>
                        <a:t>NM (46 km) </a:t>
                      </a:r>
                      <a:r>
                        <a:rPr lang="es-ES_tradnl" sz="1200" b="1" dirty="0" smtClean="0">
                          <a:latin typeface="Arial Narrow"/>
                          <a:ea typeface="Times New Roman"/>
                          <a:cs typeface="Arial Narrow"/>
                        </a:rPr>
                        <a:t> </a:t>
                      </a:r>
                      <a:r>
                        <a:rPr lang="es-ES_tradnl" sz="1200" b="1" dirty="0" err="1" smtClean="0">
                          <a:latin typeface="Arial Narrow"/>
                          <a:ea typeface="Times New Roman"/>
                          <a:cs typeface="Arial Narrow"/>
                        </a:rPr>
                        <a:t>radius</a:t>
                      </a:r>
                      <a:r>
                        <a:rPr lang="es-ES_tradnl" sz="1200" b="1" dirty="0" smtClean="0">
                          <a:latin typeface="Arial Narrow"/>
                          <a:ea typeface="Times New Roman"/>
                          <a:cs typeface="Arial Narrow"/>
                        </a:rPr>
                        <a:t> up </a:t>
                      </a:r>
                      <a:r>
                        <a:rPr lang="es-ES_tradnl" sz="1200" b="1" dirty="0" err="1" smtClean="0">
                          <a:latin typeface="Arial Narrow"/>
                          <a:ea typeface="Times New Roman"/>
                          <a:cs typeface="Arial Narrow"/>
                        </a:rPr>
                        <a:t>to</a:t>
                      </a:r>
                      <a:r>
                        <a:rPr lang="es-ES_tradnl" sz="1200" b="1" dirty="0" smtClean="0">
                          <a:latin typeface="Arial Narrow"/>
                          <a:ea typeface="Times New Roman"/>
                          <a:cs typeface="Arial Narrow"/>
                        </a:rPr>
                        <a:t> 12 000 ft (</a:t>
                      </a:r>
                      <a:r>
                        <a:rPr lang="es-ES_tradnl" sz="1200" b="1" dirty="0">
                          <a:latin typeface="Arial Narrow"/>
                          <a:ea typeface="Times New Roman"/>
                          <a:cs typeface="Arial Narrow"/>
                        </a:rPr>
                        <a:t>3 658 m) </a:t>
                      </a:r>
                      <a:r>
                        <a:rPr lang="es-ES_tradnl" sz="1200" b="1" dirty="0" err="1" smtClean="0">
                          <a:latin typeface="Arial Narrow"/>
                          <a:ea typeface="Times New Roman"/>
                          <a:cs typeface="Arial Narrow"/>
                        </a:rPr>
                        <a:t>above</a:t>
                      </a:r>
                      <a:r>
                        <a:rPr lang="es-ES_tradnl" sz="1200" b="1" dirty="0" smtClean="0">
                          <a:latin typeface="Arial Narrow"/>
                          <a:ea typeface="Times New Roman"/>
                          <a:cs typeface="Arial Narrow"/>
                        </a:rPr>
                        <a:t> mean sea </a:t>
                      </a:r>
                      <a:r>
                        <a:rPr lang="es-ES_tradnl" sz="1200" b="1" dirty="0" err="1" smtClean="0">
                          <a:latin typeface="Arial Narrow"/>
                          <a:ea typeface="Times New Roman"/>
                          <a:cs typeface="Arial Narrow"/>
                        </a:rPr>
                        <a:t>level</a:t>
                      </a:r>
                      <a:r>
                        <a:rPr lang="es-ES_tradnl" sz="1200" b="1" dirty="0" smtClean="0">
                          <a:latin typeface="Arial Narrow"/>
                          <a:ea typeface="Times New Roman"/>
                          <a:cs typeface="Arial Narrow"/>
                        </a:rPr>
                        <a:t> (</a:t>
                      </a:r>
                      <a:r>
                        <a:rPr lang="es-ES_tradnl" sz="1200" b="1" dirty="0">
                          <a:latin typeface="Arial Narrow"/>
                          <a:ea typeface="Times New Roman"/>
                          <a:cs typeface="Arial Narrow"/>
                        </a:rPr>
                        <a:t>MSL)</a:t>
                      </a:r>
                      <a:endParaRPr lang="es-ES" sz="1200" b="1" dirty="0">
                        <a:latin typeface="Times New Roman"/>
                        <a:ea typeface="Times New Roman"/>
                        <a:cs typeface="Times New Roman"/>
                      </a:endParaRPr>
                    </a:p>
                  </a:txBody>
                  <a:tcPr marL="76200" marR="76200" marT="0" marB="0"/>
                </a:tc>
                <a:tc>
                  <a:txBody>
                    <a:bodyPr/>
                    <a:lstStyle/>
                    <a:p>
                      <a:pPr>
                        <a:lnSpc>
                          <a:spcPts val="400"/>
                        </a:lnSpc>
                        <a:spcAft>
                          <a:spcPts val="0"/>
                        </a:spcAft>
                      </a:pPr>
                      <a:endParaRPr lang="es-ES_tradnl" sz="1200" b="1" dirty="0">
                        <a:latin typeface="Arial Narrow"/>
                        <a:ea typeface="Times New Roman"/>
                        <a:cs typeface="Arial Narrow"/>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latin typeface="Arial Narrow"/>
                          <a:ea typeface="Times New Roman"/>
                          <a:cs typeface="Arial Narrow"/>
                        </a:rPr>
                        <a:t>130 NM (241 km)</a:t>
                      </a:r>
                      <a:endParaRPr lang="es-ES" sz="1200" b="1" dirty="0">
                        <a:latin typeface="Times New Roman"/>
                        <a:ea typeface="Times New Roman"/>
                        <a:cs typeface="Times New Roman"/>
                      </a:endParaRPr>
                    </a:p>
                  </a:txBody>
                  <a:tcPr marL="76200" marR="76200" marT="0" marB="0" anchor="ctr"/>
                </a:tc>
                <a:tc>
                  <a:txBody>
                    <a:bodyPr/>
                    <a:lstStyle/>
                    <a:p>
                      <a:pPr>
                        <a:lnSpc>
                          <a:spcPts val="400"/>
                        </a:lnSpc>
                        <a:spcAft>
                          <a:spcPts val="0"/>
                        </a:spcAft>
                      </a:pPr>
                      <a:endParaRPr lang="es-ES_tradnl" sz="1200" b="1" dirty="0">
                        <a:latin typeface="Arial Narrow"/>
                        <a:ea typeface="Times New Roman"/>
                        <a:cs typeface="Arial Narrow"/>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latin typeface="Arial Narrow"/>
                          <a:ea typeface="Times New Roman"/>
                          <a:cs typeface="Arial Narrow"/>
                        </a:rPr>
                        <a:t>30 NM (56 km)</a:t>
                      </a:r>
                      <a:endParaRPr lang="es-ES" sz="1200" b="1" dirty="0">
                        <a:latin typeface="Times New Roman"/>
                        <a:ea typeface="Times New Roman"/>
                        <a:cs typeface="Times New Roman"/>
                      </a:endParaRPr>
                    </a:p>
                  </a:txBody>
                  <a:tcPr marL="76200" marR="76200" marT="0" marB="0" anchor="ctr"/>
                </a:tc>
              </a:tr>
              <a:tr h="345433">
                <a:tc>
                  <a:txBody>
                    <a:bodyPr/>
                    <a:lstStyle/>
                    <a:p>
                      <a:pPr>
                        <a:lnSpc>
                          <a:spcPts val="400"/>
                        </a:lnSpc>
                        <a:spcAft>
                          <a:spcPts val="0"/>
                        </a:spcAft>
                      </a:pPr>
                      <a:endParaRPr lang="es-ES_tradnl" sz="1200" b="1" dirty="0">
                        <a:latin typeface="Arial Narrow"/>
                        <a:ea typeface="Times New Roman"/>
                        <a:cs typeface="Arial Narrow"/>
                      </a:endParaRPr>
                    </a:p>
                    <a:p>
                      <a:pP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err="1" smtClean="0">
                          <a:latin typeface="Arial Narrow"/>
                          <a:ea typeface="Times New Roman"/>
                          <a:cs typeface="Arial Narrow"/>
                        </a:rPr>
                        <a:t>Low</a:t>
                      </a:r>
                      <a:endParaRPr lang="es-ES" sz="1200" b="1" dirty="0">
                        <a:latin typeface="Times New Roman"/>
                        <a:ea typeface="Times New Roman"/>
                        <a:cs typeface="Times New Roman"/>
                      </a:endParaRPr>
                    </a:p>
                  </a:txBody>
                  <a:tcPr marL="76200" marR="76200" marT="0" marB="0"/>
                </a:tc>
                <a:tc>
                  <a:txBody>
                    <a:bodyPr/>
                    <a:lstStyle/>
                    <a:p>
                      <a:pPr>
                        <a:lnSpc>
                          <a:spcPts val="400"/>
                        </a:lnSpc>
                        <a:spcAft>
                          <a:spcPts val="0"/>
                        </a:spcAft>
                      </a:pPr>
                      <a:endParaRPr lang="es-ES_tradnl" sz="1200" b="1" dirty="0">
                        <a:latin typeface="Arial Narrow"/>
                        <a:ea typeface="Times New Roman"/>
                        <a:cs typeface="Arial Narrow"/>
                      </a:endParaRPr>
                    </a:p>
                    <a:p>
                      <a:pP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smtClean="0">
                          <a:latin typeface="Arial Narrow"/>
                          <a:ea typeface="Times New Roman"/>
                          <a:cs typeface="Arial Narrow"/>
                        </a:rPr>
                        <a:t>40 </a:t>
                      </a:r>
                      <a:r>
                        <a:rPr lang="es-ES_tradnl" sz="1200" b="1" dirty="0">
                          <a:latin typeface="Arial Narrow"/>
                          <a:ea typeface="Times New Roman"/>
                          <a:cs typeface="Arial Narrow"/>
                        </a:rPr>
                        <a:t>NM (74 km) </a:t>
                      </a:r>
                      <a:r>
                        <a:rPr lang="es-ES_tradnl" sz="1200" b="1" dirty="0" smtClean="0">
                          <a:latin typeface="Arial Narrow"/>
                          <a:ea typeface="Times New Roman"/>
                          <a:cs typeface="Arial Narrow"/>
                        </a:rPr>
                        <a:t> </a:t>
                      </a:r>
                      <a:r>
                        <a:rPr lang="es-ES_tradnl" sz="1200" b="1" dirty="0" err="1" smtClean="0">
                          <a:latin typeface="Arial Narrow"/>
                          <a:ea typeface="Times New Roman"/>
                          <a:cs typeface="Arial Narrow"/>
                        </a:rPr>
                        <a:t>radius</a:t>
                      </a:r>
                      <a:r>
                        <a:rPr lang="es-ES_tradnl" sz="1200" b="1" dirty="0" smtClean="0">
                          <a:latin typeface="Arial Narrow"/>
                          <a:ea typeface="Times New Roman"/>
                          <a:cs typeface="Arial Narrow"/>
                        </a:rPr>
                        <a:t> up </a:t>
                      </a:r>
                      <a:r>
                        <a:rPr lang="es-ES_tradnl" sz="1200" b="1" dirty="0" err="1" smtClean="0">
                          <a:latin typeface="Arial Narrow"/>
                          <a:ea typeface="Times New Roman"/>
                          <a:cs typeface="Arial Narrow"/>
                        </a:rPr>
                        <a:t>to</a:t>
                      </a:r>
                      <a:r>
                        <a:rPr lang="es-ES_tradnl" sz="1200" b="1" dirty="0" smtClean="0">
                          <a:latin typeface="Arial Narrow"/>
                          <a:ea typeface="Times New Roman"/>
                          <a:cs typeface="Arial Narrow"/>
                        </a:rPr>
                        <a:t> 18 000 ft (</a:t>
                      </a:r>
                      <a:r>
                        <a:rPr lang="es-ES_tradnl" sz="1200" b="1" dirty="0">
                          <a:latin typeface="Arial Narrow"/>
                          <a:ea typeface="Times New Roman"/>
                          <a:cs typeface="Arial Narrow"/>
                        </a:rPr>
                        <a:t>5 486 m) </a:t>
                      </a:r>
                      <a:r>
                        <a:rPr lang="es-ES_tradnl" sz="1200" b="1" dirty="0" smtClean="0">
                          <a:latin typeface="Arial Narrow"/>
                          <a:ea typeface="Times New Roman"/>
                          <a:cs typeface="Arial Narrow"/>
                        </a:rPr>
                        <a:t>MSL</a:t>
                      </a:r>
                      <a:endParaRPr lang="es-ES" sz="1200" b="1" dirty="0">
                        <a:latin typeface="Times New Roman"/>
                        <a:ea typeface="Times New Roman"/>
                        <a:cs typeface="Times New Roman"/>
                      </a:endParaRPr>
                    </a:p>
                  </a:txBody>
                  <a:tcPr marL="76200" marR="76200" marT="0" marB="0"/>
                </a:tc>
                <a:tc>
                  <a:txBody>
                    <a:bodyPr/>
                    <a:lstStyle/>
                    <a:p>
                      <a:pPr>
                        <a:lnSpc>
                          <a:spcPts val="400"/>
                        </a:lnSpc>
                        <a:spcAft>
                          <a:spcPts val="0"/>
                        </a:spcAft>
                      </a:pPr>
                      <a:endParaRPr lang="es-ES_tradnl" sz="1200" b="1">
                        <a:latin typeface="Arial Narrow"/>
                        <a:ea typeface="Times New Roman"/>
                        <a:cs typeface="Arial Narrow"/>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a:latin typeface="Arial Narrow"/>
                          <a:ea typeface="Times New Roman"/>
                          <a:cs typeface="Arial Narrow"/>
                        </a:rPr>
                        <a:t>185 NM (343 km)</a:t>
                      </a:r>
                      <a:endParaRPr lang="es-ES" sz="1200" b="1">
                        <a:latin typeface="Times New Roman"/>
                        <a:ea typeface="Times New Roman"/>
                        <a:cs typeface="Times New Roman"/>
                      </a:endParaRPr>
                    </a:p>
                  </a:txBody>
                  <a:tcPr marL="76200" marR="76200" marT="0" marB="0" anchor="ctr"/>
                </a:tc>
                <a:tc>
                  <a:txBody>
                    <a:bodyPr/>
                    <a:lstStyle/>
                    <a:p>
                      <a:pPr>
                        <a:lnSpc>
                          <a:spcPts val="400"/>
                        </a:lnSpc>
                        <a:spcAft>
                          <a:spcPts val="0"/>
                        </a:spcAft>
                      </a:pPr>
                      <a:endParaRPr lang="es-ES_tradnl" sz="1200" b="1" dirty="0">
                        <a:latin typeface="Arial Narrow"/>
                        <a:ea typeface="Times New Roman"/>
                        <a:cs typeface="Arial Narrow"/>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latin typeface="Arial Narrow"/>
                          <a:ea typeface="Times New Roman"/>
                          <a:cs typeface="Arial Narrow"/>
                        </a:rPr>
                        <a:t>50 NM (83 km)</a:t>
                      </a:r>
                      <a:endParaRPr lang="es-ES" sz="1200" b="1" dirty="0">
                        <a:latin typeface="Times New Roman"/>
                        <a:ea typeface="Times New Roman"/>
                        <a:cs typeface="Times New Roman"/>
                      </a:endParaRPr>
                    </a:p>
                  </a:txBody>
                  <a:tcPr marL="76200" marR="76200" marT="0" marB="0" anchor="ctr"/>
                </a:tc>
              </a:tr>
              <a:tr h="345433">
                <a:tc>
                  <a:txBody>
                    <a:bodyPr/>
                    <a:lstStyle/>
                    <a:p>
                      <a:pPr>
                        <a:lnSpc>
                          <a:spcPts val="400"/>
                        </a:lnSpc>
                        <a:spcAft>
                          <a:spcPts val="0"/>
                        </a:spcAft>
                      </a:pPr>
                      <a:endParaRPr lang="es-ES_tradnl" sz="1200" b="1" dirty="0">
                        <a:latin typeface="Arial Narrow"/>
                        <a:ea typeface="Times New Roman"/>
                        <a:cs typeface="Arial Narrow"/>
                      </a:endParaRPr>
                    </a:p>
                    <a:p>
                      <a:pP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smtClean="0">
                          <a:latin typeface="Arial Narrow"/>
                          <a:ea typeface="Times New Roman"/>
                          <a:cs typeface="Arial Narrow"/>
                        </a:rPr>
                        <a:t>High</a:t>
                      </a:r>
                      <a:endParaRPr lang="es-ES" sz="1200" b="1" dirty="0">
                        <a:latin typeface="Times New Roman"/>
                        <a:ea typeface="Times New Roman"/>
                        <a:cs typeface="Times New Roman"/>
                      </a:endParaRPr>
                    </a:p>
                  </a:txBody>
                  <a:tcPr marL="76200" marR="76200" marT="0" marB="0"/>
                </a:tc>
                <a:tc>
                  <a:txBody>
                    <a:bodyPr/>
                    <a:lstStyle/>
                    <a:p>
                      <a:pPr>
                        <a:lnSpc>
                          <a:spcPts val="400"/>
                        </a:lnSpc>
                        <a:spcAft>
                          <a:spcPts val="0"/>
                        </a:spcAft>
                      </a:pPr>
                      <a:endParaRPr lang="es-ES_tradnl" sz="1200" b="1" dirty="0">
                        <a:latin typeface="Arial Narrow"/>
                        <a:ea typeface="Times New Roman"/>
                        <a:cs typeface="Arial Narrow"/>
                      </a:endParaRPr>
                    </a:p>
                    <a:p>
                      <a:pP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smtClean="0">
                          <a:latin typeface="Arial Narrow"/>
                          <a:ea typeface="Times New Roman"/>
                          <a:cs typeface="Arial Narrow"/>
                        </a:rPr>
                        <a:t>130 </a:t>
                      </a:r>
                      <a:r>
                        <a:rPr lang="es-ES_tradnl" sz="1200" b="1" dirty="0">
                          <a:latin typeface="Arial Narrow"/>
                          <a:ea typeface="Times New Roman"/>
                          <a:cs typeface="Arial Narrow"/>
                        </a:rPr>
                        <a:t>NM (241 km) </a:t>
                      </a:r>
                      <a:r>
                        <a:rPr lang="es-ES_tradnl" sz="1200" b="1" dirty="0" err="1" smtClean="0">
                          <a:latin typeface="Arial Narrow"/>
                          <a:ea typeface="Times New Roman"/>
                          <a:cs typeface="Arial Narrow"/>
                        </a:rPr>
                        <a:t>radius</a:t>
                      </a:r>
                      <a:r>
                        <a:rPr lang="es-ES_tradnl" sz="1200" b="1" dirty="0" smtClean="0">
                          <a:latin typeface="Arial Narrow"/>
                          <a:ea typeface="Times New Roman"/>
                          <a:cs typeface="Arial Narrow"/>
                        </a:rPr>
                        <a:t> up </a:t>
                      </a:r>
                      <a:r>
                        <a:rPr lang="es-ES_tradnl" sz="1200" b="1" dirty="0" err="1" smtClean="0">
                          <a:latin typeface="Arial Narrow"/>
                          <a:ea typeface="Times New Roman"/>
                          <a:cs typeface="Arial Narrow"/>
                        </a:rPr>
                        <a:t>to</a:t>
                      </a:r>
                      <a:r>
                        <a:rPr lang="es-ES_tradnl" sz="1200" b="1" baseline="0" dirty="0" smtClean="0">
                          <a:latin typeface="Arial Narrow"/>
                          <a:ea typeface="Times New Roman"/>
                          <a:cs typeface="Arial Narrow"/>
                        </a:rPr>
                        <a:t> 45 000 ft</a:t>
                      </a:r>
                      <a:r>
                        <a:rPr lang="es-ES_tradnl" sz="1200" b="1" dirty="0" smtClean="0">
                          <a:latin typeface="Arial Narrow"/>
                          <a:ea typeface="Times New Roman"/>
                          <a:cs typeface="Arial Narrow"/>
                        </a:rPr>
                        <a:t> (</a:t>
                      </a:r>
                      <a:r>
                        <a:rPr lang="es-ES_tradnl" sz="1200" b="1" dirty="0">
                          <a:latin typeface="Arial Narrow"/>
                          <a:ea typeface="Times New Roman"/>
                          <a:cs typeface="Arial Narrow"/>
                        </a:rPr>
                        <a:t>13 716 m) </a:t>
                      </a:r>
                      <a:r>
                        <a:rPr lang="es-ES_tradnl" sz="1200" b="1" dirty="0" smtClean="0">
                          <a:latin typeface="Arial Narrow"/>
                          <a:ea typeface="Times New Roman"/>
                          <a:cs typeface="Arial Narrow"/>
                        </a:rPr>
                        <a:t>MSL</a:t>
                      </a:r>
                      <a:endParaRPr lang="es-ES" sz="1200" b="1" dirty="0">
                        <a:latin typeface="Times New Roman"/>
                        <a:ea typeface="Times New Roman"/>
                        <a:cs typeface="Times New Roman"/>
                      </a:endParaRPr>
                    </a:p>
                  </a:txBody>
                  <a:tcPr marL="76200" marR="76200" marT="0" marB="0"/>
                </a:tc>
                <a:tc>
                  <a:txBody>
                    <a:bodyPr/>
                    <a:lstStyle/>
                    <a:p>
                      <a:pPr>
                        <a:lnSpc>
                          <a:spcPts val="400"/>
                        </a:lnSpc>
                        <a:spcAft>
                          <a:spcPts val="0"/>
                        </a:spcAft>
                      </a:pPr>
                      <a:endParaRPr lang="es-ES_tradnl" sz="1200" b="1" dirty="0">
                        <a:latin typeface="Arial Narrow"/>
                        <a:ea typeface="Times New Roman"/>
                        <a:cs typeface="Arial Narrow"/>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latin typeface="Arial Narrow"/>
                          <a:ea typeface="Times New Roman"/>
                          <a:cs typeface="Arial Narrow"/>
                        </a:rPr>
                        <a:t>390 NM (722 km)</a:t>
                      </a:r>
                      <a:endParaRPr lang="es-ES" sz="1200" b="1" dirty="0">
                        <a:latin typeface="Times New Roman"/>
                        <a:ea typeface="Times New Roman"/>
                        <a:cs typeface="Times New Roman"/>
                      </a:endParaRPr>
                    </a:p>
                  </a:txBody>
                  <a:tcPr marL="76200" marR="76200" marT="0" marB="0" anchor="ctr"/>
                </a:tc>
                <a:tc>
                  <a:txBody>
                    <a:bodyPr/>
                    <a:lstStyle/>
                    <a:p>
                      <a:pPr>
                        <a:lnSpc>
                          <a:spcPts val="400"/>
                        </a:lnSpc>
                        <a:spcAft>
                          <a:spcPts val="0"/>
                        </a:spcAft>
                      </a:pPr>
                      <a:endParaRPr lang="es-ES_tradnl" sz="1200" b="1" dirty="0">
                        <a:latin typeface="Arial Narrow"/>
                        <a:ea typeface="Times New Roman"/>
                        <a:cs typeface="Arial Narrow"/>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latin typeface="Arial Narrow"/>
                          <a:ea typeface="Times New Roman"/>
                          <a:cs typeface="Arial Narrow"/>
                        </a:rPr>
                        <a:t>150 NM (275 km)</a:t>
                      </a:r>
                      <a:endParaRPr lang="es-ES" sz="1200" b="1" dirty="0">
                        <a:latin typeface="Times New Roman"/>
                        <a:ea typeface="Times New Roman"/>
                        <a:cs typeface="Times New Roman"/>
                      </a:endParaRPr>
                    </a:p>
                  </a:txBody>
                  <a:tcPr marL="76200" marR="76200" marT="0" marB="0" anchor="ctr"/>
                </a:tc>
              </a:tr>
            </a:tbl>
          </a:graphicData>
        </a:graphic>
      </p:graphicFrame>
      <p:sp>
        <p:nvSpPr>
          <p:cNvPr id="7" name="6 CuadroTexto"/>
          <p:cNvSpPr txBox="1"/>
          <p:nvPr/>
        </p:nvSpPr>
        <p:spPr>
          <a:xfrm>
            <a:off x="533400" y="1219200"/>
            <a:ext cx="7848600" cy="461665"/>
          </a:xfrm>
          <a:prstGeom prst="rect">
            <a:avLst/>
          </a:prstGeom>
          <a:noFill/>
        </p:spPr>
        <p:txBody>
          <a:bodyPr wrap="square" rtlCol="0">
            <a:spAutoFit/>
          </a:bodyPr>
          <a:lstStyle/>
          <a:p>
            <a:pPr algn="ctr"/>
            <a:r>
              <a:rPr lang="en-CA" sz="2400" b="1" dirty="0" smtClean="0"/>
              <a:t>NAVIGATION SYSTEMS</a:t>
            </a:r>
            <a:endParaRPr lang="en-CA" sz="2400" b="1" dirty="0"/>
          </a:p>
        </p:txBody>
      </p:sp>
      <p:sp>
        <p:nvSpPr>
          <p:cNvPr id="11" name="10 CuadroTexto"/>
          <p:cNvSpPr txBox="1"/>
          <p:nvPr/>
        </p:nvSpPr>
        <p:spPr>
          <a:xfrm>
            <a:off x="0" y="1600200"/>
            <a:ext cx="9144000" cy="646331"/>
          </a:xfrm>
          <a:prstGeom prst="rect">
            <a:avLst/>
          </a:prstGeom>
          <a:noFill/>
        </p:spPr>
        <p:txBody>
          <a:bodyPr wrap="square" rtlCol="0">
            <a:spAutoFit/>
          </a:bodyPr>
          <a:lstStyle/>
          <a:p>
            <a:r>
              <a:rPr lang="es-ES" b="1" dirty="0" smtClean="0"/>
              <a:t>PART IV,   BASIC ANP</a:t>
            </a:r>
          </a:p>
          <a:p>
            <a:r>
              <a:rPr lang="es-ES" b="1" dirty="0" smtClean="0"/>
              <a:t>RADIO NAVIGATION AID PLANNING PRINCIPLES</a:t>
            </a:r>
            <a:endParaRPr lang="es-ES" dirty="0"/>
          </a:p>
        </p:txBody>
      </p:sp>
      <p:sp>
        <p:nvSpPr>
          <p:cNvPr id="13"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9</a:t>
            </a:fld>
            <a:endParaRPr lang="en-US"/>
          </a:p>
        </p:txBody>
      </p:sp>
      <p:sp>
        <p:nvSpPr>
          <p:cNvPr id="3" name="2 Título"/>
          <p:cNvSpPr>
            <a:spLocks noGrp="1"/>
          </p:cNvSpPr>
          <p:nvPr>
            <p:ph type="title"/>
          </p:nvPr>
        </p:nvSpPr>
        <p:spPr/>
        <p:txBody>
          <a:bodyPr anchor="ctr"/>
          <a:lstStyle/>
          <a:p>
            <a:pPr algn="ctr"/>
            <a:r>
              <a:rPr lang="es-ES" sz="2800" b="1" dirty="0">
                <a:effectLst>
                  <a:outerShdw blurRad="38100" dist="38100" dir="2700000" algn="tl">
                    <a:srgbClr val="000000">
                      <a:alpha val="43137"/>
                    </a:srgbClr>
                  </a:outerShdw>
                </a:effectLst>
                <a:cs typeface="Times New Roman" pitchFamily="18" charset="0"/>
              </a:rPr>
              <a:t>CAR/SAM REGIONAL AIR NAVIGATION PLAN</a:t>
            </a:r>
            <a:endParaRPr lang="en-US" sz="2800" dirty="0">
              <a:cs typeface="Times New Roman" pitchFamily="18" charset="0"/>
            </a:endParaRPr>
          </a:p>
        </p:txBody>
      </p:sp>
      <p:sp>
        <p:nvSpPr>
          <p:cNvPr id="4" name="3 Marcador de contenido"/>
          <p:cNvSpPr>
            <a:spLocks noGrp="1"/>
          </p:cNvSpPr>
          <p:nvPr>
            <p:ph idx="1"/>
          </p:nvPr>
        </p:nvSpPr>
        <p:spPr>
          <a:xfrm>
            <a:off x="304800" y="2514600"/>
            <a:ext cx="8534400" cy="3886200"/>
          </a:xfrm>
        </p:spPr>
        <p:txBody>
          <a:bodyPr>
            <a:normAutofit/>
          </a:bodyPr>
          <a:lstStyle/>
          <a:p>
            <a:pPr>
              <a:buNone/>
            </a:pPr>
            <a:r>
              <a:rPr lang="es-ES_tradnl" sz="1800" b="1" dirty="0" smtClean="0"/>
              <a:t>FINAL APPROACH AND LANDING NON-VISUAL AIDS </a:t>
            </a:r>
          </a:p>
          <a:p>
            <a:pPr>
              <a:buNone/>
            </a:pPr>
            <a:r>
              <a:rPr lang="es-ES_tradnl" sz="1800" dirty="0" smtClean="0"/>
              <a:t>GEOGRAPHICAL SEPARATION MINIMA BETWEEN ILS WOULD BE 175 NM FOR CO-CHANNEL, AND 45 NM FOR ADJACENT CHANNEL. </a:t>
            </a:r>
            <a:r>
              <a:rPr lang="es-ES_tradnl" sz="1800" dirty="0"/>
              <a:t>GUIDELINES ON THIS </a:t>
            </a:r>
            <a:r>
              <a:rPr lang="es-ES_tradnl" sz="1800" dirty="0" smtClean="0"/>
              <a:t>MATTER ARE CONTAINED IN ANNEX 10, VOLUME I, ATTACHMENT C, 2.6.</a:t>
            </a:r>
            <a:endParaRPr lang="es-ES" sz="1800" dirty="0" smtClean="0"/>
          </a:p>
          <a:p>
            <a:pPr>
              <a:buNone/>
            </a:pPr>
            <a:endParaRPr lang="es-ES_tradnl" sz="1800" b="1" dirty="0" smtClean="0"/>
          </a:p>
          <a:p>
            <a:pPr>
              <a:buNone/>
            </a:pPr>
            <a:r>
              <a:rPr lang="es-ES_tradnl" sz="1800" b="1" dirty="0" smtClean="0"/>
              <a:t>DME</a:t>
            </a:r>
            <a:endParaRPr lang="es-ES" sz="1800" b="1" dirty="0" smtClean="0"/>
          </a:p>
          <a:p>
            <a:pPr marL="0" indent="0" algn="just">
              <a:buNone/>
            </a:pPr>
            <a:r>
              <a:rPr lang="es-ES_tradnl" sz="1800" dirty="0">
                <a:solidFill>
                  <a:srgbClr val="000000"/>
                </a:solidFill>
              </a:rPr>
              <a:t>THE SAME GEOGRAPHICAL SEPARATION CRITERIA ESTABLISHED FOR </a:t>
            </a:r>
            <a:r>
              <a:rPr lang="es-ES_tradnl" sz="1800" dirty="0" err="1">
                <a:solidFill>
                  <a:srgbClr val="000000"/>
                </a:solidFill>
              </a:rPr>
              <a:t>VORs</a:t>
            </a:r>
            <a:r>
              <a:rPr lang="es-ES_tradnl" sz="1800" dirty="0">
                <a:solidFill>
                  <a:srgbClr val="000000"/>
                </a:solidFill>
              </a:rPr>
              <a:t> SHALL </a:t>
            </a:r>
            <a:r>
              <a:rPr lang="es-ES_tradnl" sz="1800" dirty="0" smtClean="0">
                <a:solidFill>
                  <a:srgbClr val="000000"/>
                </a:solidFill>
              </a:rPr>
              <a:t>APPLY FOR MOST DME FACILITIES ASSOCIATED TO </a:t>
            </a:r>
            <a:r>
              <a:rPr lang="es-ES_tradnl" sz="1800" dirty="0" err="1" smtClean="0">
                <a:solidFill>
                  <a:srgbClr val="000000"/>
                </a:solidFill>
              </a:rPr>
              <a:t>VORs</a:t>
            </a:r>
            <a:r>
              <a:rPr lang="es-ES_tradnl" sz="1800" dirty="0">
                <a:solidFill>
                  <a:srgbClr val="000000"/>
                </a:solidFill>
              </a:rPr>
              <a:t>. </a:t>
            </a:r>
            <a:r>
              <a:rPr lang="es-ES_tradnl" sz="1800" dirty="0" smtClean="0">
                <a:solidFill>
                  <a:srgbClr val="000000"/>
                </a:solidFill>
              </a:rPr>
              <a:t> GUIDELINES </a:t>
            </a:r>
            <a:r>
              <a:rPr lang="es-ES_tradnl" sz="1800" dirty="0">
                <a:solidFill>
                  <a:srgbClr val="000000"/>
                </a:solidFill>
              </a:rPr>
              <a:t>ON THE GEOGRAPHICAL SEPARATION FOR </a:t>
            </a:r>
            <a:r>
              <a:rPr lang="es-ES_tradnl" sz="1800" dirty="0" smtClean="0">
                <a:solidFill>
                  <a:srgbClr val="000000"/>
                </a:solidFill>
              </a:rPr>
              <a:t>DIFFERENT </a:t>
            </a:r>
            <a:r>
              <a:rPr lang="es-ES_tradnl" sz="1800" dirty="0">
                <a:solidFill>
                  <a:srgbClr val="000000"/>
                </a:solidFill>
              </a:rPr>
              <a:t>TYPES OF </a:t>
            </a:r>
            <a:r>
              <a:rPr lang="es-ES_tradnl" sz="1800" dirty="0" err="1" smtClean="0">
                <a:solidFill>
                  <a:srgbClr val="000000"/>
                </a:solidFill>
              </a:rPr>
              <a:t>DMEs</a:t>
            </a:r>
            <a:r>
              <a:rPr lang="es-ES_tradnl" sz="1800" dirty="0" smtClean="0">
                <a:solidFill>
                  <a:srgbClr val="000000"/>
                </a:solidFill>
              </a:rPr>
              <a:t> ARE CONTAINED IN ANNEX 10, VOLUME I, ATTACHMENT C, 7.1.7</a:t>
            </a:r>
            <a:r>
              <a:rPr lang="es-ES_tradnl" sz="1800" dirty="0" smtClean="0">
                <a:solidFill>
                  <a:schemeClr val="bg2"/>
                </a:solidFill>
              </a:rPr>
              <a:t>.</a:t>
            </a:r>
          </a:p>
          <a:p>
            <a:pPr>
              <a:buNone/>
            </a:pPr>
            <a:endParaRPr lang="es-ES" sz="1800" dirty="0" smtClean="0"/>
          </a:p>
          <a:p>
            <a:pPr>
              <a:buNone/>
            </a:pPr>
            <a:r>
              <a:rPr lang="es-ES_tradnl" sz="1800" b="1" dirty="0" smtClean="0"/>
              <a:t>GUIDELINES FOR THE TRANSITION TO SATELLITE NAVIGATION SYSTEMS</a:t>
            </a:r>
          </a:p>
        </p:txBody>
      </p:sp>
      <p:sp>
        <p:nvSpPr>
          <p:cNvPr id="9" name="8 CuadroTexto"/>
          <p:cNvSpPr txBox="1"/>
          <p:nvPr/>
        </p:nvSpPr>
        <p:spPr>
          <a:xfrm>
            <a:off x="0" y="1752600"/>
            <a:ext cx="9144000" cy="646331"/>
          </a:xfrm>
          <a:prstGeom prst="rect">
            <a:avLst/>
          </a:prstGeom>
          <a:noFill/>
        </p:spPr>
        <p:txBody>
          <a:bodyPr wrap="square" rtlCol="0">
            <a:spAutoFit/>
          </a:bodyPr>
          <a:lstStyle/>
          <a:p>
            <a:r>
              <a:rPr lang="es-ES" b="1" dirty="0" smtClean="0"/>
              <a:t>PART IV,  BASIC ANP</a:t>
            </a:r>
          </a:p>
          <a:p>
            <a:r>
              <a:rPr lang="es-ES" b="1" dirty="0" smtClean="0"/>
              <a:t>RADIO NAVIGATION AID </a:t>
            </a:r>
            <a:r>
              <a:rPr lang="es-ES" b="1" dirty="0"/>
              <a:t>PLANNING PRINCIPLES</a:t>
            </a:r>
            <a:endParaRPr lang="es-ES" dirty="0"/>
          </a:p>
        </p:txBody>
      </p:sp>
      <p:sp>
        <p:nvSpPr>
          <p:cNvPr id="10" name="9 CuadroTexto"/>
          <p:cNvSpPr txBox="1"/>
          <p:nvPr/>
        </p:nvSpPr>
        <p:spPr>
          <a:xfrm>
            <a:off x="2438400" y="1219200"/>
            <a:ext cx="4042849" cy="461665"/>
          </a:xfrm>
          <a:prstGeom prst="rect">
            <a:avLst/>
          </a:prstGeom>
          <a:noFill/>
        </p:spPr>
        <p:txBody>
          <a:bodyPr wrap="square" rtlCol="0">
            <a:spAutoFit/>
          </a:bodyPr>
          <a:lstStyle/>
          <a:p>
            <a:r>
              <a:rPr lang="en-CA" sz="2400" b="1" dirty="0" smtClean="0"/>
              <a:t>NAVIGATION SYSTEMS</a:t>
            </a:r>
            <a:endParaRPr lang="en-CA" sz="2400" b="1" dirty="0"/>
          </a:p>
        </p:txBody>
      </p:sp>
      <p:sp>
        <p:nvSpPr>
          <p:cNvPr id="11"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10</a:t>
            </a:fld>
            <a:endParaRPr lang="en-US"/>
          </a:p>
        </p:txBody>
      </p:sp>
      <p:sp>
        <p:nvSpPr>
          <p:cNvPr id="3" name="2 Título"/>
          <p:cNvSpPr>
            <a:spLocks noGrp="1"/>
          </p:cNvSpPr>
          <p:nvPr>
            <p:ph type="title"/>
          </p:nvPr>
        </p:nvSpPr>
        <p:spPr/>
        <p:txBody>
          <a:bodyPr anchor="ctr"/>
          <a:lstStyle/>
          <a:p>
            <a:pPr algn="ctr"/>
            <a:r>
              <a:rPr lang="es-ES" sz="2800" b="1" dirty="0">
                <a:effectLst>
                  <a:outerShdw blurRad="38100" dist="38100" dir="2700000" algn="tl">
                    <a:srgbClr val="000000">
                      <a:alpha val="43137"/>
                    </a:srgbClr>
                  </a:outerShdw>
                </a:effectLst>
                <a:cs typeface="Times New Roman" pitchFamily="18" charset="0"/>
              </a:rPr>
              <a:t>CAR/SAM REGIONAL AIR NAVIGATION PLAN</a:t>
            </a:r>
            <a:endParaRPr lang="en-US" sz="2800" dirty="0">
              <a:effectLst>
                <a:outerShdw blurRad="38100" dist="38100" dir="2700000" algn="tl">
                  <a:srgbClr val="000000">
                    <a:alpha val="43137"/>
                  </a:srgbClr>
                </a:outerShdw>
              </a:effectLst>
              <a:cs typeface="Times New Roman" pitchFamily="18" charset="0"/>
            </a:endParaRPr>
          </a:p>
        </p:txBody>
      </p:sp>
      <p:sp>
        <p:nvSpPr>
          <p:cNvPr id="4" name="3 Marcador de contenido"/>
          <p:cNvSpPr>
            <a:spLocks noGrp="1"/>
          </p:cNvSpPr>
          <p:nvPr>
            <p:ph idx="1"/>
          </p:nvPr>
        </p:nvSpPr>
        <p:spPr>
          <a:xfrm>
            <a:off x="152400" y="1524000"/>
            <a:ext cx="8686800" cy="5029200"/>
          </a:xfrm>
        </p:spPr>
        <p:txBody>
          <a:bodyPr>
            <a:normAutofit/>
          </a:bodyPr>
          <a:lstStyle/>
          <a:p>
            <a:pPr>
              <a:buNone/>
            </a:pPr>
            <a:r>
              <a:rPr lang="es-PE" sz="2000" b="1" dirty="0" smtClean="0">
                <a:cs typeface="Arial" pitchFamily="34" charset="0"/>
              </a:rPr>
              <a:t>PART IV,BASIC ANP  </a:t>
            </a:r>
          </a:p>
          <a:p>
            <a:pPr marL="0" indent="0" algn="just">
              <a:buNone/>
            </a:pPr>
            <a:r>
              <a:rPr lang="es-ES_tradnl" sz="2000" b="1" dirty="0" smtClean="0"/>
              <a:t>MAINTENANCE OF ICAO LIST COM 1, LIST OF FACILITIES OPERATING IN THE LF/MF</a:t>
            </a:r>
            <a:r>
              <a:rPr lang="es-ES" sz="2000" dirty="0" smtClean="0"/>
              <a:t> </a:t>
            </a:r>
            <a:r>
              <a:rPr lang="es-ES_tradnl" sz="2000" b="1" dirty="0" smtClean="0"/>
              <a:t>FREQUENCY BAND (190-1 750 KHZ), AND ICAO LIST COM 2, REGISTRY OF VHF FREQUENCIES ASSIGNED TO VOR AND ILS RADIO NAVIGATION AIDS IN THE CARIBBEAN AND SOUTH AMERICA </a:t>
            </a:r>
            <a:r>
              <a:rPr lang="es-ES_tradnl" sz="1600" dirty="0" smtClean="0"/>
              <a:t>[CAR/SAM/3, Rec. 10/3]</a:t>
            </a:r>
          </a:p>
          <a:p>
            <a:pPr>
              <a:buNone/>
            </a:pPr>
            <a:endParaRPr lang="es-ES" sz="1600" dirty="0" smtClean="0"/>
          </a:p>
          <a:p>
            <a:pPr>
              <a:buNone/>
            </a:pPr>
            <a:r>
              <a:rPr lang="es-ES_tradnl" sz="1800" b="1" dirty="0" smtClean="0"/>
              <a:t>FLIGHT TESTING OF RADIO NAVIGATION AIDS </a:t>
            </a:r>
            <a:r>
              <a:rPr lang="es-ES_tradnl" sz="1600" dirty="0" smtClean="0"/>
              <a:t>[CAR/SAM/3, Rec. 10/4]</a:t>
            </a:r>
            <a:endParaRPr lang="es-ES" sz="1600" dirty="0" smtClean="0"/>
          </a:p>
          <a:p>
            <a:pPr>
              <a:buNone/>
              <a:tabLst>
                <a:tab pos="361950" algn="l"/>
              </a:tabLst>
            </a:pPr>
            <a:r>
              <a:rPr lang="es-ES_tradnl" sz="1600" dirty="0" smtClean="0"/>
              <a:t>a)   	DO THE UTMOST TO KEEP RADIO NAVIGATION AIDS PERMANENTLY OPERATIONAL;</a:t>
            </a:r>
            <a:endParaRPr lang="es-ES" sz="1600" dirty="0" smtClean="0"/>
          </a:p>
          <a:p>
            <a:pPr>
              <a:buNone/>
              <a:tabLst>
                <a:tab pos="361950" algn="l"/>
              </a:tabLst>
            </a:pPr>
            <a:r>
              <a:rPr lang="es-ES_tradnl" sz="1600" dirty="0" smtClean="0"/>
              <a:t>b)	CONDUCT PERIODIC FLIGHT TESTS OF RADIO NAVIGATION AIDS PURSUANT TO ANNEX 10, AT THE INTERVALS INDICATED IN ICAO DOC 8071; AND</a:t>
            </a:r>
            <a:endParaRPr lang="es-ES" sz="1600" dirty="0" smtClean="0"/>
          </a:p>
          <a:p>
            <a:pPr>
              <a:buNone/>
              <a:tabLst>
                <a:tab pos="361950" algn="l"/>
              </a:tabLst>
            </a:pPr>
            <a:r>
              <a:rPr lang="es-ES_tradnl" sz="1600" dirty="0" smtClean="0"/>
              <a:t>C)	SIGN BILATERAL OR MULTILATERAL AGREEMENTS TO SHARE FLIGHT TESTING CAPABILITIES.</a:t>
            </a:r>
          </a:p>
          <a:p>
            <a:pPr>
              <a:buNone/>
            </a:pPr>
            <a:endParaRPr lang="es-ES_tradnl" sz="1600" dirty="0" smtClean="0"/>
          </a:p>
          <a:p>
            <a:pPr marL="0" indent="0">
              <a:buNone/>
            </a:pPr>
            <a:r>
              <a:rPr lang="es-ES_tradnl" sz="1800" b="1" dirty="0" smtClean="0"/>
              <a:t>SUSPENSION OF USE OF BAND 1 559 - 1 610 MHZ</a:t>
            </a:r>
            <a:r>
              <a:rPr lang="es-ES_tradnl" sz="1800" b="1" dirty="0"/>
              <a:t> </a:t>
            </a:r>
            <a:r>
              <a:rPr lang="es-ES_tradnl" sz="1800" b="1" dirty="0" smtClean="0"/>
              <a:t>(ALLOCATED TO RNSS) BY FIXED SERVICES </a:t>
            </a:r>
            <a:r>
              <a:rPr lang="es-ES_tradnl" sz="1600" dirty="0" smtClean="0"/>
              <a:t>[CAR/SAM/3, Rec. 10/6]</a:t>
            </a:r>
            <a:endParaRPr lang="es-ES" sz="1600" dirty="0" smtClean="0"/>
          </a:p>
          <a:p>
            <a:pPr>
              <a:buNone/>
            </a:pPr>
            <a:endParaRPr lang="es-ES" sz="1600" dirty="0" smtClean="0"/>
          </a:p>
          <a:p>
            <a:pPr>
              <a:buNone/>
            </a:pPr>
            <a:endParaRPr lang="es-ES" sz="1600" dirty="0" smtClean="0"/>
          </a:p>
          <a:p>
            <a:pPr>
              <a:buNone/>
            </a:pPr>
            <a:endParaRPr lang="es-PE" sz="1600" b="1" dirty="0" smtClean="0">
              <a:latin typeface="Arial" pitchFamily="34" charset="0"/>
              <a:cs typeface="Arial" pitchFamily="34" charset="0"/>
            </a:endParaRPr>
          </a:p>
        </p:txBody>
      </p:sp>
      <p:sp>
        <p:nvSpPr>
          <p:cNvPr id="6" name="5 CuadroTexto"/>
          <p:cNvSpPr txBox="1"/>
          <p:nvPr/>
        </p:nvSpPr>
        <p:spPr>
          <a:xfrm>
            <a:off x="0" y="1180110"/>
            <a:ext cx="9143999" cy="461665"/>
          </a:xfrm>
          <a:prstGeom prst="rect">
            <a:avLst/>
          </a:prstGeom>
          <a:noFill/>
        </p:spPr>
        <p:txBody>
          <a:bodyPr wrap="square" rtlCol="0">
            <a:spAutoFit/>
          </a:bodyPr>
          <a:lstStyle/>
          <a:p>
            <a:pPr algn="ctr"/>
            <a:r>
              <a:rPr lang="en-CA" sz="2400" b="1" dirty="0" smtClean="0"/>
              <a:t>NAVIGATION SYSTEMS</a:t>
            </a:r>
            <a:endParaRPr lang="en-CA" sz="2400" b="1" dirty="0"/>
          </a:p>
        </p:txBody>
      </p:sp>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11</a:t>
            </a:fld>
            <a:endParaRPr lang="en-US"/>
          </a:p>
        </p:txBody>
      </p:sp>
      <p:sp>
        <p:nvSpPr>
          <p:cNvPr id="3" name="2 Título"/>
          <p:cNvSpPr>
            <a:spLocks noGrp="1"/>
          </p:cNvSpPr>
          <p:nvPr>
            <p:ph type="title"/>
          </p:nvPr>
        </p:nvSpPr>
        <p:spPr/>
        <p:txBody>
          <a:bodyPr anchor="ctr"/>
          <a:lstStyle/>
          <a:p>
            <a:pPr algn="ctr"/>
            <a:r>
              <a:rPr lang="es-ES" sz="2800" b="1" dirty="0">
                <a:effectLst>
                  <a:outerShdw blurRad="38100" dist="38100" dir="2700000" algn="tl">
                    <a:srgbClr val="000000">
                      <a:alpha val="43137"/>
                    </a:srgbClr>
                  </a:outerShdw>
                </a:effectLst>
                <a:cs typeface="Times New Roman" pitchFamily="18" charset="0"/>
              </a:rPr>
              <a:t>CAR/SAM REGIONAL AIR NAVIGATION PLAN</a:t>
            </a:r>
            <a:endParaRPr lang="en-US" sz="2800" dirty="0">
              <a:cs typeface="Times New Roman" pitchFamily="18" charset="0"/>
            </a:endParaRPr>
          </a:p>
        </p:txBody>
      </p:sp>
      <p:sp>
        <p:nvSpPr>
          <p:cNvPr id="4" name="3 Marcador de contenido"/>
          <p:cNvSpPr>
            <a:spLocks noGrp="1"/>
          </p:cNvSpPr>
          <p:nvPr>
            <p:ph idx="1"/>
          </p:nvPr>
        </p:nvSpPr>
        <p:spPr>
          <a:xfrm>
            <a:off x="457200" y="1219200"/>
            <a:ext cx="8153400" cy="4906963"/>
          </a:xfrm>
        </p:spPr>
        <p:txBody>
          <a:bodyPr>
            <a:normAutofit/>
          </a:bodyPr>
          <a:lstStyle/>
          <a:p>
            <a:pPr marL="0" indent="0" algn="ctr">
              <a:buNone/>
            </a:pPr>
            <a:r>
              <a:rPr lang="es-ES_tradnl" sz="2800" b="1" dirty="0" smtClean="0"/>
              <a:t>FASID </a:t>
            </a:r>
          </a:p>
          <a:p>
            <a:pPr marL="0" indent="0">
              <a:buNone/>
            </a:pPr>
            <a:endParaRPr lang="es-ES_tradnl" sz="1800" b="1" dirty="0" smtClean="0"/>
          </a:p>
          <a:p>
            <a:pPr marL="361950" indent="-361950" algn="just">
              <a:buClrTx/>
              <a:tabLst>
                <a:tab pos="361950" algn="l"/>
              </a:tabLst>
            </a:pPr>
            <a:r>
              <a:rPr lang="es-ES_tradnl" sz="1600" dirty="0" smtClean="0">
                <a:latin typeface="Arial" pitchFamily="34" charset="0"/>
                <a:cs typeface="Arial" pitchFamily="34" charset="0"/>
              </a:rPr>
              <a:t>THIS PART CONTAINS INFORMATION ON THE FACILITIES AND SERVICES TO BE PROVIDED IN ORDER TO MEET THE BASIC REQUIREMENTS OF THE PLAN, AS AGREED UPON BETWEEN THE PROVIDER STATES AND THE USERS CONCERNED.  SUCH AGREEMENT REFLECTS THE COMMITMENT OF THE </a:t>
            </a:r>
            <a:r>
              <a:rPr lang="es-ES_tradnl" sz="1600" dirty="0">
                <a:latin typeface="Arial" pitchFamily="34" charset="0"/>
                <a:cs typeface="Arial" pitchFamily="34" charset="0"/>
              </a:rPr>
              <a:t>STATES </a:t>
            </a:r>
            <a:r>
              <a:rPr lang="es-ES_tradnl" sz="1600" dirty="0" smtClean="0">
                <a:latin typeface="Arial" pitchFamily="34" charset="0"/>
                <a:cs typeface="Arial" pitchFamily="34" charset="0"/>
              </a:rPr>
              <a:t>CONCERNED TO </a:t>
            </a:r>
            <a:r>
              <a:rPr lang="es-ES_tradnl" sz="1600" dirty="0">
                <a:latin typeface="Arial" pitchFamily="34" charset="0"/>
                <a:cs typeface="Arial" pitchFamily="34" charset="0"/>
              </a:rPr>
              <a:t>MEET SUCH </a:t>
            </a:r>
            <a:r>
              <a:rPr lang="es-ES_tradnl" sz="1600" dirty="0" smtClean="0">
                <a:latin typeface="Arial" pitchFamily="34" charset="0"/>
                <a:cs typeface="Arial" pitchFamily="34" charset="0"/>
              </a:rPr>
              <a:t>REQUIREMENTS</a:t>
            </a:r>
            <a:r>
              <a:rPr lang="es-ES_tradnl" sz="1600" dirty="0">
                <a:latin typeface="Arial" pitchFamily="34" charset="0"/>
                <a:cs typeface="Arial" pitchFamily="34" charset="0"/>
              </a:rPr>
              <a:t>. GREPECAS, IN ACCORDANCE WITH ITS MANAGEMENT </a:t>
            </a:r>
            <a:r>
              <a:rPr lang="es-ES_tradnl" sz="1600" dirty="0" smtClean="0">
                <a:latin typeface="Arial" pitchFamily="34" charset="0"/>
                <a:cs typeface="Arial" pitchFamily="34" charset="0"/>
              </a:rPr>
              <a:t>PROGRAMME, IS CONSTANTLY REVIEWING THIS ELEMENT OF THE FASID</a:t>
            </a:r>
            <a:r>
              <a:rPr lang="es-ES_tradnl" sz="1600" dirty="0">
                <a:latin typeface="Arial" pitchFamily="34" charset="0"/>
                <a:cs typeface="Arial" pitchFamily="34" charset="0"/>
              </a:rPr>
              <a:t> </a:t>
            </a:r>
            <a:r>
              <a:rPr lang="es-ES_tradnl" sz="1600" dirty="0" smtClean="0">
                <a:latin typeface="Arial" pitchFamily="34" charset="0"/>
                <a:cs typeface="Arial" pitchFamily="34" charset="0"/>
              </a:rPr>
              <a:t>AND THE CAR/SAM ANP, IN CONSULTATION WITH USER AND PROVIDER STATES, AND WITH THE ASSISTANCE OF THE ICAO NORTH AMERICAN, CENTRAL AMERICAN, AND CARIBBEAN (NACC) AND SOUTH AMERICAN (SAM) OFFICES.</a:t>
            </a:r>
            <a:endParaRPr lang="en-US" sz="1600" b="1" dirty="0" smtClean="0">
              <a:latin typeface="Arial" pitchFamily="34" charset="0"/>
              <a:cs typeface="Arial" pitchFamily="34" charset="0"/>
            </a:endParaRPr>
          </a:p>
          <a:p>
            <a:pPr marL="361950" indent="-361950" algn="just">
              <a:buClrTx/>
              <a:tabLst>
                <a:tab pos="361950" algn="l"/>
              </a:tabLst>
            </a:pPr>
            <a:endParaRPr lang="en-US" sz="1600" b="1" dirty="0" smtClean="0">
              <a:latin typeface="Arial" pitchFamily="34" charset="0"/>
              <a:cs typeface="Arial" pitchFamily="34" charset="0"/>
            </a:endParaRPr>
          </a:p>
          <a:p>
            <a:pPr marL="361950" indent="-361950" algn="just">
              <a:buClrTx/>
              <a:tabLst>
                <a:tab pos="361950" algn="l"/>
              </a:tabLst>
            </a:pPr>
            <a:r>
              <a:rPr lang="en-US" sz="1600" dirty="0" smtClean="0">
                <a:latin typeface="Arial" pitchFamily="34" charset="0"/>
                <a:cs typeface="Arial" pitchFamily="34" charset="0"/>
              </a:rPr>
              <a:t>TABLE CNS 3 LISTS THE FACILITIES FOR RADIO AID SYSTEMS.  THIS TABLE WAS AMENDED IN MID 2009.  UPDATED INFORMATION ON THE TABLE MAY BE FOUND AT </a:t>
            </a:r>
            <a:r>
              <a:rPr lang="es-ES_tradnl" sz="1600" dirty="0" smtClean="0">
                <a:latin typeface="Arial" pitchFamily="34" charset="0"/>
                <a:cs typeface="Arial" pitchFamily="34" charset="0"/>
                <a:hlinkClick r:id="rId2"/>
              </a:rPr>
              <a:t>WWW.LIMA.ICAO.INT</a:t>
            </a:r>
            <a:r>
              <a:rPr lang="es-ES_tradnl" sz="1600" dirty="0" smtClean="0">
                <a:latin typeface="Arial" pitchFamily="34" charset="0"/>
                <a:cs typeface="Arial" pitchFamily="34" charset="0"/>
              </a:rPr>
              <a:t>  (DOCUMENTATION).</a:t>
            </a:r>
          </a:p>
          <a:p>
            <a:pPr algn="just">
              <a:buNone/>
            </a:pPr>
            <a:endParaRPr lang="en-US" sz="1600" dirty="0" smtClean="0">
              <a:latin typeface="Times New Roman" pitchFamily="18" charset="0"/>
              <a:cs typeface="Times New Roman" pitchFamily="18" charset="0"/>
            </a:endParaRPr>
          </a:p>
        </p:txBody>
      </p:sp>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D5270336-8520-4D8F-B330-5146F4AB6CF3}" type="slidenum">
              <a:rPr lang="en-US"/>
              <a:pPr/>
              <a:t>12</a:t>
            </a:fld>
            <a:endParaRPr lang="en-US"/>
          </a:p>
        </p:txBody>
      </p:sp>
      <p:sp>
        <p:nvSpPr>
          <p:cNvPr id="1334277" name="Rectangle 5"/>
          <p:cNvSpPr>
            <a:spLocks noGrp="1" noChangeArrowheads="1"/>
          </p:cNvSpPr>
          <p:nvPr>
            <p:ph type="title"/>
          </p:nvPr>
        </p:nvSpPr>
        <p:spPr>
          <a:xfrm>
            <a:off x="0" y="0"/>
            <a:ext cx="9144000" cy="1143000"/>
          </a:xfrm>
        </p:spPr>
        <p:txBody>
          <a:bodyPr anchor="ctr"/>
          <a:lstStyle/>
          <a:p>
            <a:pPr algn="ctr"/>
            <a:r>
              <a:rPr lang="es-ES" sz="2800" b="1" dirty="0">
                <a:effectLst>
                  <a:outerShdw blurRad="38100" dist="38100" dir="2700000" algn="tl">
                    <a:srgbClr val="000000">
                      <a:alpha val="43137"/>
                    </a:srgbClr>
                  </a:outerShdw>
                </a:effectLst>
                <a:cs typeface="Times New Roman" pitchFamily="18" charset="0"/>
              </a:rPr>
              <a:t>CAR/SAM REGIONAL AIR NAVIGATION PLAN</a:t>
            </a:r>
            <a:endParaRPr lang="en-US" sz="1600" dirty="0"/>
          </a:p>
        </p:txBody>
      </p:sp>
      <p:sp>
        <p:nvSpPr>
          <p:cNvPr id="6" name="5 CuadroTexto"/>
          <p:cNvSpPr txBox="1"/>
          <p:nvPr/>
        </p:nvSpPr>
        <p:spPr>
          <a:xfrm>
            <a:off x="4267200" y="1371600"/>
            <a:ext cx="184731" cy="369332"/>
          </a:xfrm>
          <a:prstGeom prst="rect">
            <a:avLst/>
          </a:prstGeom>
          <a:noFill/>
        </p:spPr>
        <p:txBody>
          <a:bodyPr wrap="none" rtlCol="0">
            <a:spAutoFit/>
          </a:bodyPr>
          <a:lstStyle/>
          <a:p>
            <a:endParaRPr lang="en-US"/>
          </a:p>
        </p:txBody>
      </p:sp>
      <p:sp>
        <p:nvSpPr>
          <p:cNvPr id="8" name="7 CuadroTexto"/>
          <p:cNvSpPr txBox="1"/>
          <p:nvPr/>
        </p:nvSpPr>
        <p:spPr>
          <a:xfrm>
            <a:off x="0" y="1219200"/>
            <a:ext cx="9144000" cy="461665"/>
          </a:xfrm>
          <a:prstGeom prst="rect">
            <a:avLst/>
          </a:prstGeom>
          <a:noFill/>
        </p:spPr>
        <p:txBody>
          <a:bodyPr wrap="square" rtlCol="0">
            <a:spAutoFit/>
          </a:bodyPr>
          <a:lstStyle/>
          <a:p>
            <a:pPr algn="ctr"/>
            <a:r>
              <a:rPr lang="es-ES_tradnl" sz="2400" b="1" dirty="0" smtClean="0">
                <a:latin typeface="Arial" pitchFamily="34" charset="0"/>
                <a:cs typeface="Arial" pitchFamily="34" charset="0"/>
              </a:rPr>
              <a:t>RADIO AID SYSTEMS –</a:t>
            </a:r>
            <a:r>
              <a:rPr lang="en-US" sz="2400" b="1" dirty="0" smtClean="0">
                <a:latin typeface="Arial" pitchFamily="34" charset="0"/>
                <a:cs typeface="Arial" pitchFamily="34" charset="0"/>
              </a:rPr>
              <a:t> FASID TABLE CNS 3</a:t>
            </a:r>
            <a:endParaRPr lang="en-US" sz="2400" b="1" dirty="0">
              <a:latin typeface="Arial" pitchFamily="34" charset="0"/>
              <a:cs typeface="Arial" pitchFamily="34" charset="0"/>
            </a:endParaRPr>
          </a:p>
        </p:txBody>
      </p:sp>
      <p:graphicFrame>
        <p:nvGraphicFramePr>
          <p:cNvPr id="11" name="10 Marcador de contenido"/>
          <p:cNvGraphicFramePr>
            <a:graphicFrameLocks noGrp="1" noChangeAspect="1"/>
          </p:cNvGraphicFramePr>
          <p:nvPr>
            <p:ph idx="1"/>
            <p:extLst>
              <p:ext uri="{D42A27DB-BD31-4B8C-83A1-F6EECF244321}">
                <p14:modId xmlns:p14="http://schemas.microsoft.com/office/powerpoint/2010/main" val="162514076"/>
              </p:ext>
            </p:extLst>
          </p:nvPr>
        </p:nvGraphicFramePr>
        <p:xfrm>
          <a:off x="457200" y="1676400"/>
          <a:ext cx="7953375" cy="9994900"/>
        </p:xfrm>
        <a:graphic>
          <a:graphicData uri="http://schemas.openxmlformats.org/presentationml/2006/ole">
            <mc:AlternateContent xmlns:mc="http://schemas.openxmlformats.org/markup-compatibility/2006">
              <mc:Choice xmlns:v="urn:schemas-microsoft-com:vml" Requires="v">
                <p:oleObj spid="_x0000_s40070" name="Document" r:id="rId4" imgW="7075461" imgH="8863899" progId="Word.Document.12">
                  <p:embed/>
                </p:oleObj>
              </mc:Choice>
              <mc:Fallback>
                <p:oleObj name="Document" r:id="rId4" imgW="7075461" imgH="8863899" progId="Word.Document.12">
                  <p:embed/>
                  <p:pic>
                    <p:nvPicPr>
                      <p:cNvPr id="0" name="Picture 56"/>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1676400"/>
                        <a:ext cx="7953375" cy="9994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13</a:t>
            </a:fld>
            <a:endParaRPr lang="en-US"/>
          </a:p>
        </p:txBody>
      </p:sp>
      <p:sp>
        <p:nvSpPr>
          <p:cNvPr id="3" name="2 Título"/>
          <p:cNvSpPr>
            <a:spLocks noGrp="1"/>
          </p:cNvSpPr>
          <p:nvPr>
            <p:ph type="title"/>
          </p:nvPr>
        </p:nvSpPr>
        <p:spPr>
          <a:xfrm>
            <a:off x="0" y="0"/>
            <a:ext cx="9144000" cy="1143000"/>
          </a:xfrm>
        </p:spPr>
        <p:txBody>
          <a:bodyPr anchor="ctr"/>
          <a:lstStyle/>
          <a:p>
            <a:pPr algn="ctr"/>
            <a:r>
              <a:rPr lang="es-PE" sz="2800" b="1" dirty="0" smtClean="0">
                <a:effectLst>
                  <a:outerShdw blurRad="38100" dist="38100" dir="2700000" algn="tl">
                    <a:srgbClr val="000000">
                      <a:alpha val="43137"/>
                    </a:srgbClr>
                  </a:outerShdw>
                </a:effectLst>
              </a:rPr>
              <a:t>AMENDMENTS TO NAVIGATION-RELATED SARPS</a:t>
            </a:r>
            <a:endParaRPr lang="es-ES"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304800" y="1371600"/>
            <a:ext cx="8458200" cy="5181599"/>
          </a:xfrm>
        </p:spPr>
        <p:txBody>
          <a:bodyPr>
            <a:normAutofit fontScale="47500" lnSpcReduction="20000"/>
          </a:bodyPr>
          <a:lstStyle/>
          <a:p>
            <a:pPr algn="ctr">
              <a:buNone/>
            </a:pPr>
            <a:r>
              <a:rPr lang="en-GB" sz="5100" b="1" dirty="0" smtClean="0"/>
              <a:t>AMENDMENT 84 TO ANNEX 10, VOLUME I (NOVEMBER 2009)</a:t>
            </a:r>
          </a:p>
          <a:p>
            <a:pPr>
              <a:buNone/>
            </a:pPr>
            <a:endParaRPr lang="en-GB" b="1" dirty="0" smtClean="0"/>
          </a:p>
          <a:p>
            <a:pPr>
              <a:lnSpc>
                <a:spcPct val="120000"/>
              </a:lnSpc>
              <a:spcBef>
                <a:spcPts val="0"/>
              </a:spcBef>
              <a:spcAft>
                <a:spcPts val="600"/>
              </a:spcAft>
              <a:buClrTx/>
              <a:tabLst>
                <a:tab pos="361950" algn="l"/>
              </a:tabLst>
            </a:pPr>
            <a:r>
              <a:rPr lang="en-GB" sz="4000" dirty="0" smtClean="0"/>
              <a:t>UPDATES AND REORGANISES GENERAL INFORMATION ON RADIO AIDS</a:t>
            </a:r>
          </a:p>
          <a:p>
            <a:pPr>
              <a:lnSpc>
                <a:spcPct val="120000"/>
              </a:lnSpc>
              <a:spcBef>
                <a:spcPts val="0"/>
              </a:spcBef>
              <a:spcAft>
                <a:spcPts val="600"/>
              </a:spcAft>
              <a:buClrTx/>
              <a:tabLst>
                <a:tab pos="361950" algn="l"/>
              </a:tabLst>
            </a:pPr>
            <a:r>
              <a:rPr lang="en-GB" sz="4000" dirty="0" smtClean="0"/>
              <a:t>AMENDS OBSOLETE OR AMBIGUOUS INFORMATION ON ILS</a:t>
            </a:r>
          </a:p>
          <a:p>
            <a:pPr>
              <a:lnSpc>
                <a:spcPct val="120000"/>
              </a:lnSpc>
              <a:spcBef>
                <a:spcPts val="0"/>
              </a:spcBef>
              <a:spcAft>
                <a:spcPts val="600"/>
              </a:spcAft>
              <a:buClrTx/>
              <a:tabLst>
                <a:tab pos="361950" algn="l"/>
              </a:tabLst>
            </a:pPr>
            <a:r>
              <a:rPr lang="en-GB" sz="4000" dirty="0"/>
              <a:t>AMENDS OBSOLETE OR AMBIGUOUS </a:t>
            </a:r>
            <a:r>
              <a:rPr lang="en-GB" sz="4000" dirty="0" smtClean="0"/>
              <a:t>INFORMATION ON </a:t>
            </a:r>
            <a:r>
              <a:rPr lang="en-GB" sz="4000" dirty="0"/>
              <a:t>VORs</a:t>
            </a:r>
            <a:endParaRPr lang="en-GB" sz="4000" dirty="0" smtClean="0"/>
          </a:p>
          <a:p>
            <a:pPr>
              <a:lnSpc>
                <a:spcPct val="120000"/>
              </a:lnSpc>
              <a:spcBef>
                <a:spcPts val="0"/>
              </a:spcBef>
              <a:spcAft>
                <a:spcPts val="600"/>
              </a:spcAft>
              <a:buClrTx/>
              <a:tabLst>
                <a:tab pos="361950" algn="l"/>
              </a:tabLst>
            </a:pPr>
            <a:r>
              <a:rPr lang="en-GB" sz="4000" dirty="0" smtClean="0"/>
              <a:t>DELETES MATERIAL ON NDB TRIALS, WHICH DUPLICATED MATERIAL CONTAINED IN DOC 8071, </a:t>
            </a:r>
            <a:r>
              <a:rPr lang="en-GB" sz="4000" i="1" dirty="0" smtClean="0"/>
              <a:t>MANUAL  ON TESTING OF RADIO NAVIGATION AIDS</a:t>
            </a:r>
            <a:endParaRPr lang="en-GB" sz="4000" dirty="0" smtClean="0"/>
          </a:p>
          <a:p>
            <a:pPr>
              <a:lnSpc>
                <a:spcPct val="120000"/>
              </a:lnSpc>
              <a:spcBef>
                <a:spcPts val="0"/>
              </a:spcBef>
              <a:spcAft>
                <a:spcPts val="600"/>
              </a:spcAft>
              <a:buClrTx/>
              <a:tabLst>
                <a:tab pos="361950" algn="l"/>
              </a:tabLst>
            </a:pPr>
            <a:r>
              <a:rPr lang="en-GB" sz="4000" dirty="0" smtClean="0"/>
              <a:t>REFLECTS THE RESULT OF THE REVIEW OF DME ASPECTS IDENTIFIED IN RECOMMENDATIONS 6/14 AND 6/15 OF THE ELEVENTH AIR NAVIGATION CONFERENCE</a:t>
            </a:r>
          </a:p>
          <a:p>
            <a:pPr>
              <a:lnSpc>
                <a:spcPct val="120000"/>
              </a:lnSpc>
              <a:spcBef>
                <a:spcPts val="0"/>
              </a:spcBef>
              <a:spcAft>
                <a:spcPts val="600"/>
              </a:spcAft>
              <a:buClrTx/>
              <a:tabLst>
                <a:tab pos="361950" algn="l"/>
              </a:tabLst>
            </a:pPr>
            <a:r>
              <a:rPr lang="en-GB" sz="4000" dirty="0" smtClean="0"/>
              <a:t>UPDATES PRECISION STANDARDS IN LIGHT OF CURRENT DME PERFORMANCE, AND CLARIFIES AND SIMPLIFIES EXISTING MATERIAL</a:t>
            </a:r>
          </a:p>
          <a:p>
            <a:pPr>
              <a:lnSpc>
                <a:spcPct val="120000"/>
              </a:lnSpc>
              <a:spcBef>
                <a:spcPts val="0"/>
              </a:spcBef>
              <a:spcAft>
                <a:spcPts val="600"/>
              </a:spcAft>
              <a:buClrTx/>
              <a:tabLst>
                <a:tab pos="361950" algn="l"/>
              </a:tabLst>
            </a:pPr>
            <a:r>
              <a:rPr lang="en-GB" sz="4000" dirty="0" smtClean="0"/>
              <a:t>	PROVIDES GUIDANCE ON POTENTIAL SAFETY ASPECTS IDENTIFIED DURING THE CAT III MLS CERTIFICATION PROCESS</a:t>
            </a:r>
            <a:endParaRPr lang="es-ES" sz="4000" dirty="0"/>
          </a:p>
        </p:txBody>
      </p:sp>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14</a:t>
            </a:fld>
            <a:endParaRPr lang="en-US"/>
          </a:p>
        </p:txBody>
      </p:sp>
      <p:sp>
        <p:nvSpPr>
          <p:cNvPr id="3" name="2 Título"/>
          <p:cNvSpPr>
            <a:spLocks noGrp="1"/>
          </p:cNvSpPr>
          <p:nvPr>
            <p:ph type="title"/>
          </p:nvPr>
        </p:nvSpPr>
        <p:spPr>
          <a:xfrm>
            <a:off x="0" y="0"/>
            <a:ext cx="9144000" cy="1219200"/>
          </a:xfrm>
        </p:spPr>
        <p:txBody>
          <a:bodyPr anchor="ctr"/>
          <a:lstStyle/>
          <a:p>
            <a:pPr algn="ctr"/>
            <a:r>
              <a:rPr lang="es-PE" sz="2800" b="1" dirty="0" smtClean="0">
                <a:effectLst>
                  <a:outerShdw blurRad="38100" dist="38100" dir="2700000" algn="tl">
                    <a:srgbClr val="000000">
                      <a:alpha val="43137"/>
                    </a:srgbClr>
                  </a:outerShdw>
                </a:effectLst>
              </a:rPr>
              <a:t>AMENDMENTS TO NAVIGATION-RELATED SARPS</a:t>
            </a:r>
            <a:endParaRPr lang="es-ES" sz="2800"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371600"/>
            <a:ext cx="8229600" cy="5105400"/>
          </a:xfrm>
        </p:spPr>
        <p:txBody>
          <a:bodyPr>
            <a:normAutofit fontScale="55000" lnSpcReduction="20000"/>
          </a:bodyPr>
          <a:lstStyle/>
          <a:p>
            <a:pPr>
              <a:buNone/>
            </a:pPr>
            <a:r>
              <a:rPr lang="en-GB" sz="4400" b="1" dirty="0" smtClean="0"/>
              <a:t>AMENDMENT 85 TO ANNEX 10, VOLUME I  (NOVEMBER 2010)</a:t>
            </a:r>
          </a:p>
          <a:p>
            <a:pPr algn="just">
              <a:buNone/>
            </a:pPr>
            <a:endParaRPr lang="en-GB" dirty="0" smtClean="0"/>
          </a:p>
          <a:p>
            <a:pPr algn="just">
              <a:buClrTx/>
            </a:pPr>
            <a:r>
              <a:rPr lang="en-GB" sz="3600" dirty="0" smtClean="0"/>
              <a:t>QUALITY IMPROVEMENTS IN THE ILS LOCATOR SIGNAL AT AERODROMES WHERE THE REFLECTION OF BUILDINGS AND LAND CAUSES THE REFLECTED SIGNAL TO INTERFERE WITH THE DESIRED SIGNAL</a:t>
            </a:r>
          </a:p>
          <a:p>
            <a:pPr algn="just">
              <a:buClrTx/>
            </a:pPr>
            <a:r>
              <a:rPr lang="en-GB" sz="3600" dirty="0" smtClean="0"/>
              <a:t>APPLICATION EXTENDED TO GNSS </a:t>
            </a:r>
            <a:r>
              <a:rPr lang="en-GB" sz="3600" dirty="0"/>
              <a:t>CAT </a:t>
            </a:r>
            <a:r>
              <a:rPr lang="en-GB" sz="3600" dirty="0" smtClean="0"/>
              <a:t>I APPROACHES (“LPV 200”)</a:t>
            </a:r>
          </a:p>
          <a:p>
            <a:pPr>
              <a:buClrTx/>
            </a:pPr>
            <a:r>
              <a:rPr lang="en-GB" sz="3600" dirty="0" smtClean="0"/>
              <a:t>EVOLUTION OF GLONASS </a:t>
            </a:r>
          </a:p>
          <a:p>
            <a:pPr>
              <a:buClrTx/>
            </a:pPr>
            <a:endParaRPr lang="en-GB" dirty="0" smtClean="0"/>
          </a:p>
          <a:p>
            <a:pPr>
              <a:buNone/>
            </a:pPr>
            <a:r>
              <a:rPr lang="en-GB" sz="4400" b="1" dirty="0" smtClean="0"/>
              <a:t>AMENDMENT 86 TO ANNEX 10, VOLUME I (NOVEMBER 2011)</a:t>
            </a:r>
          </a:p>
          <a:p>
            <a:pPr>
              <a:buNone/>
            </a:pPr>
            <a:endParaRPr lang="en-GB" dirty="0" smtClean="0"/>
          </a:p>
          <a:p>
            <a:pPr algn="just">
              <a:buClrTx/>
              <a:tabLst>
                <a:tab pos="361950" algn="l"/>
              </a:tabLst>
            </a:pPr>
            <a:r>
              <a:rPr lang="en-GB" sz="3600" dirty="0" smtClean="0"/>
              <a:t>GBAS CHANGES BASED ON EXPERIENCE GAINED IN THE IMPLEMENTATION  </a:t>
            </a:r>
          </a:p>
          <a:p>
            <a:pPr algn="just">
              <a:buClrTx/>
              <a:tabLst>
                <a:tab pos="361950" algn="l"/>
              </a:tabLst>
            </a:pPr>
            <a:r>
              <a:rPr lang="en-GB" sz="3600" dirty="0" smtClean="0"/>
              <a:t>GBAS CAT I TECHNIQUE THAT TAKES INTO ACCOUNT FUTURE COMPATIBILITY WITH EXISTING SYSTEMS</a:t>
            </a:r>
            <a:endParaRPr lang="es-ES" sz="3600" dirty="0"/>
          </a:p>
        </p:txBody>
      </p:sp>
      <p:sp>
        <p:nvSpPr>
          <p:cNvPr id="6"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15</a:t>
            </a:fld>
            <a:endParaRPr lang="en-US"/>
          </a:p>
        </p:txBody>
      </p:sp>
      <p:sp>
        <p:nvSpPr>
          <p:cNvPr id="3" name="2 Título"/>
          <p:cNvSpPr>
            <a:spLocks noGrp="1"/>
          </p:cNvSpPr>
          <p:nvPr>
            <p:ph type="title"/>
          </p:nvPr>
        </p:nvSpPr>
        <p:spPr>
          <a:xfrm>
            <a:off x="0" y="0"/>
            <a:ext cx="9144000" cy="1143000"/>
          </a:xfrm>
        </p:spPr>
        <p:txBody>
          <a:bodyPr anchor="ctr"/>
          <a:lstStyle/>
          <a:p>
            <a:pPr algn="ctr"/>
            <a:r>
              <a:rPr lang="es-PE" sz="2800" b="1" dirty="0" smtClean="0">
                <a:effectLst>
                  <a:outerShdw blurRad="38100" dist="38100" dir="2700000" algn="tl">
                    <a:srgbClr val="000000">
                      <a:alpha val="43137"/>
                    </a:srgbClr>
                  </a:outerShdw>
                </a:effectLst>
              </a:rPr>
              <a:t>AMENDMENTS TO NAVIGATION-RELATED SARPS</a:t>
            </a:r>
            <a:endParaRPr lang="es-ES" sz="2800"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219200"/>
            <a:ext cx="8458200" cy="5257800"/>
          </a:xfrm>
        </p:spPr>
        <p:txBody>
          <a:bodyPr>
            <a:normAutofit fontScale="47500" lnSpcReduction="20000"/>
          </a:bodyPr>
          <a:lstStyle/>
          <a:p>
            <a:pPr>
              <a:buNone/>
            </a:pPr>
            <a:endParaRPr lang="en-GB" b="1" dirty="0" smtClean="0"/>
          </a:p>
          <a:p>
            <a:pPr>
              <a:buNone/>
            </a:pPr>
            <a:r>
              <a:rPr lang="en-GB" sz="5100" b="1" dirty="0" smtClean="0"/>
              <a:t>AMENDMENT 87  (EFFECTIVE NOVEMBER 2012) </a:t>
            </a:r>
            <a:endParaRPr lang="en-GB" sz="5100" dirty="0" smtClean="0"/>
          </a:p>
          <a:p>
            <a:pPr>
              <a:buNone/>
            </a:pPr>
            <a:endParaRPr lang="en-GB" dirty="0" smtClean="0"/>
          </a:p>
          <a:p>
            <a:pPr>
              <a:buClrTx/>
            </a:pPr>
            <a:r>
              <a:rPr lang="en-GB" sz="4000" dirty="0" smtClean="0"/>
              <a:t>CHANGES TO SIGNAL RECEPTION POWER REQUIREMENTS</a:t>
            </a:r>
          </a:p>
          <a:p>
            <a:pPr>
              <a:buClrTx/>
            </a:pPr>
            <a:r>
              <a:rPr lang="en-GB" sz="4000" dirty="0" smtClean="0"/>
              <a:t>INTRODUCTION OF TWO NEW SBAS PROVIDERS </a:t>
            </a:r>
          </a:p>
          <a:p>
            <a:pPr>
              <a:buClrTx/>
            </a:pPr>
            <a:r>
              <a:rPr lang="en-GB" sz="4000" dirty="0" smtClean="0"/>
              <a:t>CHANGES IN THE RUNWAY FIELD NUMBER IN THE FINAL APPROACH SEGMENT (FAS) OF THE DATA BLOCK</a:t>
            </a:r>
          </a:p>
          <a:p>
            <a:pPr>
              <a:buClrTx/>
            </a:pPr>
            <a:r>
              <a:rPr lang="en-GB" sz="4000" dirty="0" smtClean="0"/>
              <a:t>CHANGES IN GNSS POWER REQUIREMENTS</a:t>
            </a:r>
          </a:p>
          <a:p>
            <a:pPr>
              <a:buNone/>
            </a:pPr>
            <a:endParaRPr lang="en-GB" dirty="0" smtClean="0"/>
          </a:p>
          <a:p>
            <a:pPr>
              <a:buNone/>
            </a:pPr>
            <a:r>
              <a:rPr lang="en-GB" sz="5100" dirty="0" smtClean="0"/>
              <a:t> </a:t>
            </a:r>
            <a:r>
              <a:rPr lang="en-GB" sz="5100" b="1" dirty="0" smtClean="0"/>
              <a:t>WORK IN PROGRESS IN THE NSP </a:t>
            </a:r>
          </a:p>
          <a:p>
            <a:pPr>
              <a:buNone/>
            </a:pPr>
            <a:endParaRPr lang="en-GB" dirty="0" smtClean="0"/>
          </a:p>
          <a:p>
            <a:pPr>
              <a:buClrTx/>
            </a:pPr>
            <a:r>
              <a:rPr lang="en-GB" sz="4000" dirty="0" smtClean="0"/>
              <a:t>DEVELOPMENT OF SARPS ON NEW CONSTELLATIONS/SIGNALS </a:t>
            </a:r>
          </a:p>
          <a:p>
            <a:pPr>
              <a:buClrTx/>
            </a:pPr>
            <a:r>
              <a:rPr lang="en-GB" sz="4000" dirty="0" smtClean="0"/>
              <a:t>DRAFTING OF DOCUMENTS FOR AN 12  (NAVIGATION ROADMAP)</a:t>
            </a:r>
          </a:p>
          <a:p>
            <a:pPr>
              <a:buClrTx/>
            </a:pPr>
            <a:r>
              <a:rPr lang="en-GB" sz="4000" dirty="0" smtClean="0"/>
              <a:t>MULTI-CONSTELLATION OPERATION</a:t>
            </a:r>
          </a:p>
          <a:p>
            <a:pPr>
              <a:buClrTx/>
            </a:pPr>
            <a:r>
              <a:rPr lang="en-GB" sz="4000" dirty="0" smtClean="0"/>
              <a:t>NEW EDITION OF DOC 9849 </a:t>
            </a:r>
          </a:p>
          <a:p>
            <a:pPr>
              <a:buClrTx/>
            </a:pPr>
            <a:r>
              <a:rPr lang="en-GB" sz="4000" dirty="0" smtClean="0"/>
              <a:t>MAINTENANCE OF EXISTING SARPS ON CONVENTION RADIO AIDS</a:t>
            </a:r>
          </a:p>
          <a:p>
            <a:pPr>
              <a:buClrTx/>
            </a:pPr>
            <a:r>
              <a:rPr lang="en-GB" sz="4000" dirty="0" smtClean="0"/>
              <a:t>MAINTENANCE OF DOC 8071</a:t>
            </a:r>
            <a:endParaRPr lang="es-ES" sz="4000" dirty="0"/>
          </a:p>
        </p:txBody>
      </p:sp>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16</a:t>
            </a:fld>
            <a:endParaRPr lang="en-US" dirty="0"/>
          </a:p>
        </p:txBody>
      </p:sp>
      <p:sp>
        <p:nvSpPr>
          <p:cNvPr id="3" name="2 Título"/>
          <p:cNvSpPr>
            <a:spLocks noGrp="1"/>
          </p:cNvSpPr>
          <p:nvPr>
            <p:ph type="title"/>
          </p:nvPr>
        </p:nvSpPr>
        <p:spPr>
          <a:xfrm>
            <a:off x="0" y="0"/>
            <a:ext cx="9144000" cy="1143000"/>
          </a:xfrm>
        </p:spPr>
        <p:txBody>
          <a:bodyPr anchor="ctr"/>
          <a:lstStyle/>
          <a:p>
            <a:pPr algn="ctr"/>
            <a:r>
              <a:rPr lang="es-PE" sz="2800" b="1" dirty="0" smtClean="0">
                <a:effectLst>
                  <a:outerShdw blurRad="38100" dist="38100" dir="2700000" algn="tl">
                    <a:srgbClr val="000000">
                      <a:alpha val="43137"/>
                    </a:srgbClr>
                  </a:outerShdw>
                </a:effectLst>
              </a:rPr>
              <a:t>FREQUENCY BAND FOR THE RADIO NAVIGATION SERVICE</a:t>
            </a:r>
            <a:endParaRPr lang="es-ES" sz="2800" b="1" dirty="0">
              <a:effectLst>
                <a:outerShdw blurRad="38100" dist="38100" dir="2700000" algn="tl">
                  <a:srgbClr val="000000">
                    <a:alpha val="43137"/>
                  </a:srgbClr>
                </a:outerShdw>
              </a:effectLst>
            </a:endParaRPr>
          </a:p>
        </p:txBody>
      </p:sp>
      <p:graphicFrame>
        <p:nvGraphicFramePr>
          <p:cNvPr id="6" name="5 Marcador de contenido"/>
          <p:cNvGraphicFramePr>
            <a:graphicFrameLocks noGrp="1"/>
          </p:cNvGraphicFramePr>
          <p:nvPr>
            <p:ph idx="1"/>
            <p:extLst>
              <p:ext uri="{D42A27DB-BD31-4B8C-83A1-F6EECF244321}">
                <p14:modId xmlns:p14="http://schemas.microsoft.com/office/powerpoint/2010/main" val="2889851405"/>
              </p:ext>
            </p:extLst>
          </p:nvPr>
        </p:nvGraphicFramePr>
        <p:xfrm>
          <a:off x="304800" y="1295401"/>
          <a:ext cx="8610601" cy="5105399"/>
        </p:xfrm>
        <a:graphic>
          <a:graphicData uri="http://schemas.openxmlformats.org/drawingml/2006/table">
            <a:tbl>
              <a:tblPr firstRow="1" bandRow="1">
                <a:tableStyleId>{00A15C55-8517-42AA-B614-E9B94910E393}</a:tableStyleId>
              </a:tblPr>
              <a:tblGrid>
                <a:gridCol w="1355373"/>
                <a:gridCol w="1355373"/>
                <a:gridCol w="1754011"/>
                <a:gridCol w="4145844"/>
              </a:tblGrid>
              <a:tr h="820038">
                <a:tc>
                  <a:txBody>
                    <a:bodyPr/>
                    <a:lstStyle/>
                    <a:p>
                      <a:r>
                        <a:rPr lang="en-GB" noProof="0" smtClean="0"/>
                        <a:t>       </a:t>
                      </a:r>
                    </a:p>
                    <a:p>
                      <a:r>
                        <a:rPr lang="en-GB" noProof="0" smtClean="0"/>
                        <a:t>    BAND</a:t>
                      </a:r>
                      <a:endParaRPr lang="en-GB" noProof="0"/>
                    </a:p>
                  </a:txBody>
                  <a:tcPr/>
                </a:tc>
                <a:tc>
                  <a:txBody>
                    <a:bodyPr/>
                    <a:lstStyle/>
                    <a:p>
                      <a:r>
                        <a:rPr lang="en-GB" noProof="0" smtClean="0"/>
                        <a:t>          SERVICE</a:t>
                      </a:r>
                      <a:endParaRPr lang="en-GB" noProof="0"/>
                    </a:p>
                  </a:txBody>
                  <a:tcPr/>
                </a:tc>
                <a:tc>
                  <a:txBody>
                    <a:bodyPr/>
                    <a:lstStyle/>
                    <a:p>
                      <a:pPr algn="ctr"/>
                      <a:r>
                        <a:rPr lang="en-GB" noProof="0" smtClean="0"/>
                        <a:t>AERONAUTICAL</a:t>
                      </a:r>
                      <a:r>
                        <a:rPr lang="en-GB" baseline="0" noProof="0" smtClean="0"/>
                        <a:t> USE</a:t>
                      </a:r>
                      <a:endParaRPr lang="en-GB" noProof="0"/>
                    </a:p>
                  </a:txBody>
                  <a:tcPr/>
                </a:tc>
                <a:tc>
                  <a:txBody>
                    <a:bodyPr/>
                    <a:lstStyle/>
                    <a:p>
                      <a:pPr algn="ctr"/>
                      <a:endParaRPr lang="en-GB" noProof="0" smtClean="0"/>
                    </a:p>
                    <a:p>
                      <a:pPr algn="ctr"/>
                      <a:r>
                        <a:rPr lang="en-GB" noProof="0" smtClean="0"/>
                        <a:t>ICAO POLICY</a:t>
                      </a:r>
                      <a:endParaRPr lang="en-GB" noProof="0"/>
                    </a:p>
                  </a:txBody>
                  <a:tcPr/>
                </a:tc>
              </a:tr>
              <a:tr h="1809375">
                <a:tc>
                  <a:txBody>
                    <a:bodyPr/>
                    <a:lstStyle/>
                    <a:p>
                      <a:r>
                        <a:rPr lang="en-GB" sz="1200" noProof="0" smtClean="0"/>
                        <a:t>130-</a:t>
                      </a:r>
                      <a:r>
                        <a:rPr lang="en-GB" sz="1200" baseline="0" noProof="0" smtClean="0"/>
                        <a:t> 535KHZ</a:t>
                      </a:r>
                      <a:endParaRPr lang="en-GB" sz="1200" noProof="0"/>
                    </a:p>
                  </a:txBody>
                  <a:tcPr/>
                </a:tc>
                <a:tc>
                  <a:txBody>
                    <a:bodyPr/>
                    <a:lstStyle/>
                    <a:p>
                      <a:r>
                        <a:rPr lang="en-GB" sz="1200" noProof="0" smtClean="0"/>
                        <a:t>SRNA</a:t>
                      </a:r>
                      <a:endParaRPr lang="en-GB" sz="1200" noProof="0"/>
                    </a:p>
                  </a:txBody>
                  <a:tcPr/>
                </a:tc>
                <a:tc>
                  <a:txBody>
                    <a:bodyPr/>
                    <a:lstStyle/>
                    <a:p>
                      <a:r>
                        <a:rPr lang="en-GB" sz="1200" noProof="0" smtClean="0"/>
                        <a:t>NDB/Localizer</a:t>
                      </a:r>
                      <a:endParaRPr lang="en-GB" sz="1200" noProof="0"/>
                    </a:p>
                  </a:txBody>
                  <a:tcPr/>
                </a:tc>
                <a:tc>
                  <a:txBody>
                    <a:bodyPr/>
                    <a:lstStyle/>
                    <a:p>
                      <a:r>
                        <a:rPr lang="en-GB" sz="1200" noProof="0" dirty="0" smtClean="0"/>
                        <a:t>Aeronautical requirements in this band can decrease as GNSS is implemented</a:t>
                      </a:r>
                      <a:endParaRPr lang="en-GB" sz="1200" baseline="0" noProof="0" dirty="0" smtClean="0"/>
                    </a:p>
                    <a:p>
                      <a:endParaRPr lang="en-GB" sz="1200" baseline="0" noProof="0" dirty="0" smtClean="0"/>
                    </a:p>
                    <a:p>
                      <a:r>
                        <a:rPr lang="en-GB" sz="1200" baseline="0" noProof="0" dirty="0" smtClean="0"/>
                        <a:t>Existing allocations must be protected until all NDBs are withdrawn</a:t>
                      </a:r>
                    </a:p>
                    <a:p>
                      <a:endParaRPr lang="en-GB" sz="1200" baseline="0" noProof="0" dirty="0" smtClean="0"/>
                    </a:p>
                    <a:p>
                      <a:r>
                        <a:rPr lang="en-GB" sz="1200" baseline="0" noProof="0" dirty="0" smtClean="0"/>
                        <a:t>Allocation of 15khz in part of the 415-526.5Khz band to serve </a:t>
                      </a:r>
                      <a:r>
                        <a:rPr lang="en-GB" sz="1200" baseline="0" noProof="0" dirty="0" smtClean="0">
                          <a:solidFill>
                            <a:schemeClr val="tx1"/>
                          </a:solidFill>
                        </a:rPr>
                        <a:t>radio hams </a:t>
                      </a:r>
                      <a:r>
                        <a:rPr lang="en-GB" sz="1200" baseline="0" noProof="0" dirty="0" smtClean="0"/>
                        <a:t>on a secondary basis (CMR 2012  1.23 Agenda)</a:t>
                      </a:r>
                    </a:p>
                  </a:txBody>
                  <a:tcPr/>
                </a:tc>
              </a:tr>
              <a:tr h="476151">
                <a:tc>
                  <a:txBody>
                    <a:bodyPr/>
                    <a:lstStyle/>
                    <a:p>
                      <a:r>
                        <a:rPr lang="en-GB" sz="1200" noProof="0" smtClean="0"/>
                        <a:t>74.8-75.2Mhz</a:t>
                      </a:r>
                      <a:endParaRPr lang="en-GB" sz="1200" noProof="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noProof="0" smtClean="0"/>
                        <a:t>SRNA</a:t>
                      </a:r>
                    </a:p>
                  </a:txBody>
                  <a:tcPr/>
                </a:tc>
                <a:tc>
                  <a:txBody>
                    <a:bodyPr/>
                    <a:lstStyle/>
                    <a:p>
                      <a:r>
                        <a:rPr lang="en-GB" sz="1200" noProof="0" smtClean="0"/>
                        <a:t>Beacon</a:t>
                      </a:r>
                      <a:endParaRPr lang="en-GB" sz="1200" noProof="0"/>
                    </a:p>
                  </a:txBody>
                  <a:tcPr/>
                </a:tc>
                <a:tc>
                  <a:txBody>
                    <a:bodyPr/>
                    <a:lstStyle/>
                    <a:p>
                      <a:r>
                        <a:rPr lang="en-GB" sz="1200" noProof="0" dirty="0" smtClean="0"/>
                        <a:t>Eliminate</a:t>
                      </a:r>
                      <a:r>
                        <a:rPr lang="en-GB" sz="1200" baseline="0" noProof="0" dirty="0" smtClean="0"/>
                        <a:t> international allocations</a:t>
                      </a:r>
                      <a:endParaRPr lang="en-GB" sz="1200" noProof="0" dirty="0" smtClean="0"/>
                    </a:p>
                    <a:p>
                      <a:r>
                        <a:rPr lang="en-GB" sz="1200" baseline="0" noProof="0" dirty="0" smtClean="0"/>
                        <a:t>No modifications to existing allocation</a:t>
                      </a:r>
                      <a:endParaRPr lang="en-GB" sz="1200" noProof="0" dirty="0"/>
                    </a:p>
                  </a:txBody>
                  <a:tcPr/>
                </a:tc>
              </a:tr>
              <a:tr h="1047533">
                <a:tc>
                  <a:txBody>
                    <a:bodyPr/>
                    <a:lstStyle/>
                    <a:p>
                      <a:r>
                        <a:rPr lang="en-GB" sz="1200" noProof="0" smtClean="0"/>
                        <a:t>108-117.955Mhz</a:t>
                      </a:r>
                      <a:endParaRPr lang="en-GB" sz="1200" noProof="0"/>
                    </a:p>
                  </a:txBody>
                  <a:tcPr/>
                </a:tc>
                <a:tc>
                  <a:txBody>
                    <a:bodyPr/>
                    <a:lstStyle/>
                    <a:p>
                      <a:r>
                        <a:rPr lang="en-GB" sz="1200" noProof="0" smtClean="0"/>
                        <a:t>SRNA</a:t>
                      </a:r>
                      <a:r>
                        <a:rPr lang="en-GB" sz="1200" baseline="0" noProof="0" smtClean="0"/>
                        <a:t>  SRNA (R )</a:t>
                      </a:r>
                      <a:endParaRPr lang="en-GB" sz="1200" noProof="0"/>
                    </a:p>
                  </a:txBody>
                  <a:tcPr/>
                </a:tc>
                <a:tc>
                  <a:txBody>
                    <a:bodyPr/>
                    <a:lstStyle/>
                    <a:p>
                      <a:r>
                        <a:rPr lang="en-GB" sz="1200" baseline="0" noProof="0" smtClean="0"/>
                        <a:t>VOR/ILS localizer</a:t>
                      </a:r>
                    </a:p>
                    <a:p>
                      <a:r>
                        <a:rPr lang="en-GB" sz="1200" baseline="0" noProof="0" smtClean="0"/>
                        <a:t>GBAS  VDL 4</a:t>
                      </a:r>
                      <a:endParaRPr lang="en-GB" sz="1200" noProof="0"/>
                    </a:p>
                  </a:txBody>
                  <a:tcPr/>
                </a:tc>
                <a:tc>
                  <a:txBody>
                    <a:bodyPr/>
                    <a:lstStyle/>
                    <a:p>
                      <a:r>
                        <a:rPr lang="en-GB" sz="1200" noProof="0" dirty="0" smtClean="0"/>
                        <a:t>Eliminate international allocations</a:t>
                      </a:r>
                    </a:p>
                    <a:p>
                      <a:r>
                        <a:rPr lang="en-GB" sz="1200" noProof="0" dirty="0" smtClean="0"/>
                        <a:t>No modifications to existing allocation</a:t>
                      </a:r>
                      <a:endParaRPr lang="en-GB" sz="1200" baseline="0" noProof="0" dirty="0" smtClean="0"/>
                    </a:p>
                    <a:p>
                      <a:r>
                        <a:rPr lang="en-GB" sz="1200" baseline="0" noProof="0" dirty="0" smtClean="0"/>
                        <a:t>Compatibility between FM broadcasting service and ILS/VOR , GBAS.</a:t>
                      </a:r>
                      <a:endParaRPr lang="en-GB" sz="1200" noProof="0" dirty="0" smtClean="0"/>
                    </a:p>
                    <a:p>
                      <a:endParaRPr lang="en-GB" sz="1200" noProof="0" dirty="0"/>
                    </a:p>
                  </a:txBody>
                  <a:tcPr/>
                </a:tc>
              </a:tr>
              <a:tr h="476151">
                <a:tc>
                  <a:txBody>
                    <a:bodyPr/>
                    <a:lstStyle/>
                    <a:p>
                      <a:r>
                        <a:rPr lang="en-GB" sz="1200" noProof="0" smtClean="0"/>
                        <a:t>960-1215Mhz</a:t>
                      </a:r>
                      <a:endParaRPr lang="en-GB" sz="1200" noProof="0"/>
                    </a:p>
                  </a:txBody>
                  <a:tcPr/>
                </a:tc>
                <a:tc>
                  <a:txBody>
                    <a:bodyPr/>
                    <a:lstStyle/>
                    <a:p>
                      <a:r>
                        <a:rPr lang="en-GB" sz="1200" noProof="0" smtClean="0"/>
                        <a:t>SRNA</a:t>
                      </a:r>
                      <a:r>
                        <a:rPr lang="en-GB" sz="1200" baseline="0" noProof="0" smtClean="0"/>
                        <a:t>   </a:t>
                      </a:r>
                      <a:r>
                        <a:rPr lang="en-GB" sz="1200" noProof="0" smtClean="0"/>
                        <a:t>RNS  AMS</a:t>
                      </a:r>
                      <a:r>
                        <a:rPr lang="en-GB" sz="1200" baseline="0" noProof="0" smtClean="0"/>
                        <a:t>(R  )</a:t>
                      </a:r>
                      <a:endParaRPr lang="en-GB" sz="1200" noProof="0"/>
                    </a:p>
                  </a:txBody>
                  <a:tcPr/>
                </a:tc>
                <a:tc>
                  <a:txBody>
                    <a:bodyPr/>
                    <a:lstStyle/>
                    <a:p>
                      <a:r>
                        <a:rPr lang="en-GB" sz="1200" noProof="0" smtClean="0"/>
                        <a:t>DME</a:t>
                      </a:r>
                      <a:r>
                        <a:rPr lang="en-GB" sz="1200" baseline="0" noProof="0" smtClean="0"/>
                        <a:t>  GNSS  UAT</a:t>
                      </a:r>
                      <a:endParaRPr lang="en-GB" sz="1200" noProof="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noProof="0" dirty="0" smtClean="0"/>
                        <a:t>No modifications to existing allocation</a:t>
                      </a:r>
                      <a:endParaRPr lang="en-GB" sz="1200" baseline="0" noProof="0" dirty="0" smtClean="0"/>
                    </a:p>
                    <a:p>
                      <a:endParaRPr lang="en-GB" sz="1200" noProof="0" dirty="0"/>
                    </a:p>
                  </a:txBody>
                  <a:tcPr/>
                </a:tc>
              </a:tr>
              <a:tr h="476151">
                <a:tc>
                  <a:txBody>
                    <a:bodyPr/>
                    <a:lstStyle/>
                    <a:p>
                      <a:r>
                        <a:rPr lang="en-GB" sz="1200" noProof="0" smtClean="0"/>
                        <a:t>1215-1400Mhz</a:t>
                      </a:r>
                      <a:endParaRPr lang="en-GB" sz="1200" noProof="0"/>
                    </a:p>
                  </a:txBody>
                  <a:tcPr/>
                </a:tc>
                <a:tc>
                  <a:txBody>
                    <a:bodyPr/>
                    <a:lstStyle/>
                    <a:p>
                      <a:r>
                        <a:rPr lang="en-GB" sz="1200" noProof="0" smtClean="0"/>
                        <a:t>SRL</a:t>
                      </a:r>
                      <a:r>
                        <a:rPr lang="en-GB" sz="1200" baseline="0" noProof="0" smtClean="0"/>
                        <a:t> SRNS  and SRNA</a:t>
                      </a:r>
                      <a:endParaRPr lang="en-GB" sz="1200" noProof="0"/>
                    </a:p>
                  </a:txBody>
                  <a:tcPr/>
                </a:tc>
                <a:tc>
                  <a:txBody>
                    <a:bodyPr/>
                    <a:lstStyle/>
                    <a:p>
                      <a:r>
                        <a:rPr lang="en-GB" sz="1200" noProof="0" smtClean="0"/>
                        <a:t>GNSS</a:t>
                      </a:r>
                      <a:endParaRPr lang="en-GB" sz="1200" noProof="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noProof="0" dirty="0" smtClean="0"/>
                        <a:t>No modifications to existing allocation</a:t>
                      </a:r>
                    </a:p>
                  </a:txBody>
                  <a:tcPr/>
                </a:tc>
              </a:tr>
            </a:tbl>
          </a:graphicData>
        </a:graphic>
      </p:graphicFrame>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17</a:t>
            </a:fld>
            <a:endParaRPr lang="en-US"/>
          </a:p>
        </p:txBody>
      </p:sp>
      <p:sp>
        <p:nvSpPr>
          <p:cNvPr id="3" name="2 Título"/>
          <p:cNvSpPr>
            <a:spLocks noGrp="1"/>
          </p:cNvSpPr>
          <p:nvPr>
            <p:ph type="title"/>
          </p:nvPr>
        </p:nvSpPr>
        <p:spPr/>
        <p:txBody>
          <a:bodyPr anchor="ctr"/>
          <a:lstStyle/>
          <a:p>
            <a:pPr algn="ctr"/>
            <a:r>
              <a:rPr lang="es-PE" sz="2800" b="1" dirty="0">
                <a:effectLst>
                  <a:outerShdw blurRad="38100" dist="38100" dir="2700000" algn="tl">
                    <a:srgbClr val="000000">
                      <a:alpha val="43137"/>
                    </a:srgbClr>
                  </a:outerShdw>
                </a:effectLst>
              </a:rPr>
              <a:t>FREQUENCY BAND FOR THE RADIO NAVIGATION SERVICE</a:t>
            </a:r>
            <a:endParaRPr lang="es-ES" sz="2800" dirty="0">
              <a:effectLst>
                <a:outerShdw blurRad="38100" dist="38100" dir="2700000" algn="tl">
                  <a:srgbClr val="000000">
                    <a:alpha val="43137"/>
                  </a:srgbClr>
                </a:outerShdw>
              </a:effectLst>
            </a:endParaRPr>
          </a:p>
        </p:txBody>
      </p:sp>
      <p:graphicFrame>
        <p:nvGraphicFramePr>
          <p:cNvPr id="6" name="5 Marcador de contenido"/>
          <p:cNvGraphicFramePr>
            <a:graphicFrameLocks noGrp="1"/>
          </p:cNvGraphicFramePr>
          <p:nvPr>
            <p:ph idx="1"/>
            <p:extLst>
              <p:ext uri="{D42A27DB-BD31-4B8C-83A1-F6EECF244321}">
                <p14:modId xmlns:p14="http://schemas.microsoft.com/office/powerpoint/2010/main" val="382759568"/>
              </p:ext>
            </p:extLst>
          </p:nvPr>
        </p:nvGraphicFramePr>
        <p:xfrm>
          <a:off x="457200" y="1905000"/>
          <a:ext cx="8229600" cy="3756485"/>
        </p:xfrm>
        <a:graphic>
          <a:graphicData uri="http://schemas.openxmlformats.org/drawingml/2006/table">
            <a:tbl>
              <a:tblPr firstRow="1" bandRow="1">
                <a:tableStyleId>{00A15C55-8517-42AA-B614-E9B94910E393}</a:tableStyleId>
              </a:tblPr>
              <a:tblGrid>
                <a:gridCol w="1295400"/>
                <a:gridCol w="1295400"/>
                <a:gridCol w="1752600"/>
                <a:gridCol w="3886200"/>
              </a:tblGrid>
              <a:tr h="971136">
                <a:tc>
                  <a:txBody>
                    <a:bodyPr/>
                    <a:lstStyle/>
                    <a:p>
                      <a:r>
                        <a:rPr lang="es-PE" dirty="0" smtClean="0"/>
                        <a:t>       </a:t>
                      </a:r>
                    </a:p>
                    <a:p>
                      <a:r>
                        <a:rPr lang="es-PE" dirty="0" smtClean="0"/>
                        <a:t>    BAND</a:t>
                      </a:r>
                      <a:endParaRPr lang="es-ES" dirty="0"/>
                    </a:p>
                  </a:txBody>
                  <a:tcPr/>
                </a:tc>
                <a:tc>
                  <a:txBody>
                    <a:bodyPr/>
                    <a:lstStyle/>
                    <a:p>
                      <a:r>
                        <a:rPr lang="es-PE" dirty="0" smtClean="0"/>
                        <a:t>          SERVICE</a:t>
                      </a:r>
                      <a:endParaRPr lang="es-ES" dirty="0"/>
                    </a:p>
                  </a:txBody>
                  <a:tcPr/>
                </a:tc>
                <a:tc>
                  <a:txBody>
                    <a:bodyPr/>
                    <a:lstStyle/>
                    <a:p>
                      <a:pPr algn="ctr"/>
                      <a:r>
                        <a:rPr lang="es-PE" dirty="0" smtClean="0"/>
                        <a:t>AERONAUTICAL</a:t>
                      </a:r>
                      <a:r>
                        <a:rPr lang="es-PE" baseline="0" dirty="0" smtClean="0"/>
                        <a:t> USE</a:t>
                      </a:r>
                      <a:endParaRPr lang="es-ES" dirty="0"/>
                    </a:p>
                  </a:txBody>
                  <a:tcPr/>
                </a:tc>
                <a:tc>
                  <a:txBody>
                    <a:bodyPr/>
                    <a:lstStyle/>
                    <a:p>
                      <a:pPr algn="ctr"/>
                      <a:endParaRPr lang="es-PE" dirty="0" smtClean="0"/>
                    </a:p>
                    <a:p>
                      <a:pPr algn="ctr"/>
                      <a:r>
                        <a:rPr lang="es-PE" dirty="0" smtClean="0"/>
                        <a:t>ICAO POLICY</a:t>
                      </a:r>
                      <a:endParaRPr lang="es-ES" dirty="0"/>
                    </a:p>
                  </a:txBody>
                  <a:tcPr/>
                </a:tc>
              </a:tr>
              <a:tr h="7052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dirty="0" smtClean="0"/>
                        <a:t>1559-1626.5</a:t>
                      </a:r>
                      <a:r>
                        <a:rPr lang="es-PE" sz="1200" baseline="0" dirty="0" smtClean="0"/>
                        <a:t> </a:t>
                      </a:r>
                      <a:r>
                        <a:rPr lang="es-PE" sz="1200" baseline="0" dirty="0" err="1" smtClean="0"/>
                        <a:t>Mhz</a:t>
                      </a:r>
                      <a:r>
                        <a:rPr lang="es-PE" sz="1200" baseline="0" dirty="0" smtClean="0"/>
                        <a:t> </a:t>
                      </a:r>
                      <a:endParaRPr lang="es-ES" sz="1200" dirty="0" smtClean="0"/>
                    </a:p>
                    <a:p>
                      <a:endParaRPr lang="es-E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dirty="0" smtClean="0"/>
                        <a:t>SRNA</a:t>
                      </a:r>
                      <a:r>
                        <a:rPr lang="es-PE" sz="1200" baseline="0" dirty="0" smtClean="0"/>
                        <a:t> SRNS  SMS</a:t>
                      </a:r>
                      <a:endParaRPr lang="es-ES" sz="1200" dirty="0" smtClean="0"/>
                    </a:p>
                    <a:p>
                      <a:endParaRPr lang="es-E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dirty="0" smtClean="0"/>
                        <a:t>GNSS</a:t>
                      </a:r>
                      <a:endParaRPr lang="es-ES" sz="1200" dirty="0" smtClean="0"/>
                    </a:p>
                    <a:p>
                      <a:endParaRPr lang="es-ES" sz="1200" dirty="0"/>
                    </a:p>
                  </a:txBody>
                  <a:tcPr/>
                </a:tc>
                <a:tc>
                  <a:txBody>
                    <a:bodyPr/>
                    <a:lstStyle/>
                    <a:p>
                      <a:r>
                        <a:rPr lang="es-PE" sz="1200" baseline="0" dirty="0" smtClean="0"/>
                        <a:t>No modifications to the allocation to the radio navigation satellite  service 1559-1610 Mhz</a:t>
                      </a:r>
                    </a:p>
                    <a:p>
                      <a:r>
                        <a:rPr lang="es-PE" sz="1200" baseline="0" dirty="0" smtClean="0"/>
                        <a:t>No modifications in the use of the 1559 1610 Mhz band for future GNSS elements, including GLONASS and GPS, which must be protected</a:t>
                      </a:r>
                    </a:p>
                    <a:p>
                      <a:r>
                        <a:rPr lang="es-PE" sz="1200" baseline="0" dirty="0" smtClean="0"/>
                        <a:t>No new allocations to be made in the 1559-1610Mhz band</a:t>
                      </a:r>
                    </a:p>
                    <a:p>
                      <a:r>
                        <a:rPr lang="es-PE" sz="1200" baseline="0" dirty="0" smtClean="0"/>
                        <a:t>Delete notes</a:t>
                      </a:r>
                    </a:p>
                  </a:txBody>
                  <a:tcPr/>
                </a:tc>
              </a:tr>
              <a:tr h="705264">
                <a:tc>
                  <a:txBody>
                    <a:bodyPr/>
                    <a:lstStyle/>
                    <a:p>
                      <a:r>
                        <a:rPr lang="es-PE" sz="1200" dirty="0" smtClean="0"/>
                        <a:t>4200-4400Mhz</a:t>
                      </a:r>
                      <a:endParaRPr lang="es-ES" sz="1200" dirty="0"/>
                    </a:p>
                  </a:txBody>
                  <a:tcPr/>
                </a:tc>
                <a:tc>
                  <a:txBody>
                    <a:bodyPr/>
                    <a:lstStyle/>
                    <a:p>
                      <a:r>
                        <a:rPr lang="es-PE" sz="1200" dirty="0" smtClean="0"/>
                        <a:t>SRNA</a:t>
                      </a:r>
                      <a:r>
                        <a:rPr lang="es-PE" sz="1200" baseline="0" dirty="0" smtClean="0"/>
                        <a:t> </a:t>
                      </a:r>
                      <a:endParaRPr lang="es-ES" sz="1200" dirty="0"/>
                    </a:p>
                  </a:txBody>
                  <a:tcPr/>
                </a:tc>
                <a:tc>
                  <a:txBody>
                    <a:bodyPr/>
                    <a:lstStyle/>
                    <a:p>
                      <a:r>
                        <a:rPr lang="es-PE" sz="1200" dirty="0" smtClean="0"/>
                        <a:t>Radio altimeter</a:t>
                      </a:r>
                      <a:endParaRPr lang="es-ES" sz="1200" dirty="0"/>
                    </a:p>
                  </a:txBody>
                  <a:tcPr/>
                </a:tc>
                <a:tc>
                  <a:txBody>
                    <a:bodyPr/>
                    <a:lstStyle/>
                    <a:p>
                      <a:r>
                        <a:rPr lang="es-PE" sz="1200" baseline="0" dirty="0" smtClean="0"/>
                        <a:t>No modifications in the allocation to the radio navigation satellite service</a:t>
                      </a:r>
                    </a:p>
                  </a:txBody>
                  <a:tcPr/>
                </a:tc>
              </a:tr>
              <a:tr h="314635">
                <a:tc>
                  <a:txBody>
                    <a:bodyPr/>
                    <a:lstStyle/>
                    <a:p>
                      <a:r>
                        <a:rPr lang="es-PE" sz="1200" dirty="0" smtClean="0"/>
                        <a:t>5000 5250  </a:t>
                      </a:r>
                      <a:r>
                        <a:rPr lang="es-PE" sz="1200" dirty="0" err="1" smtClean="0"/>
                        <a:t>Mhz</a:t>
                      </a:r>
                      <a:r>
                        <a:rPr lang="es-PE" sz="1200" dirty="0" smtClean="0"/>
                        <a:t> </a:t>
                      </a:r>
                      <a:endParaRPr lang="es-E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dirty="0" smtClean="0"/>
                        <a:t>SRNA</a:t>
                      </a:r>
                      <a:r>
                        <a:rPr lang="es-PE" sz="1200" baseline="0" dirty="0" smtClean="0"/>
                        <a:t> </a:t>
                      </a:r>
                      <a:endParaRPr lang="es-ES" sz="12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dirty="0" smtClean="0"/>
                        <a:t>MLS</a:t>
                      </a:r>
                      <a:r>
                        <a:rPr lang="es-PE" sz="1200" baseline="0" dirty="0" smtClean="0"/>
                        <a:t> </a:t>
                      </a:r>
                      <a:endParaRPr lang="es-ES" sz="1200" dirty="0" smtClean="0"/>
                    </a:p>
                  </a:txBody>
                  <a:tcPr/>
                </a:tc>
                <a:tc>
                  <a:txBody>
                    <a:bodyPr/>
                    <a:lstStyle/>
                    <a:p>
                      <a:endParaRPr lang="es-ES" sz="1200" dirty="0"/>
                    </a:p>
                  </a:txBody>
                  <a:tcPr/>
                </a:tc>
              </a:tr>
              <a:tr h="393850">
                <a:tc>
                  <a:txBody>
                    <a:bodyPr/>
                    <a:lstStyle/>
                    <a:p>
                      <a:endParaRPr lang="es-ES" sz="1200" dirty="0"/>
                    </a:p>
                  </a:txBody>
                  <a:tcPr/>
                </a:tc>
                <a:tc>
                  <a:txBody>
                    <a:bodyPr/>
                    <a:lstStyle/>
                    <a:p>
                      <a:endParaRPr lang="es-ES" sz="1200" dirty="0"/>
                    </a:p>
                  </a:txBody>
                  <a:tcPr/>
                </a:tc>
                <a:tc>
                  <a:txBody>
                    <a:bodyPr/>
                    <a:lstStyle/>
                    <a:p>
                      <a:endParaRPr lang="es-ES" sz="1200" dirty="0"/>
                    </a:p>
                  </a:txBody>
                  <a:tcPr/>
                </a:tc>
                <a:tc>
                  <a:txBody>
                    <a:bodyPr/>
                    <a:lstStyle/>
                    <a:p>
                      <a:endParaRPr lang="es-ES" sz="1200" dirty="0"/>
                    </a:p>
                  </a:txBody>
                  <a:tcPr/>
                </a:tc>
              </a:tr>
            </a:tbl>
          </a:graphicData>
        </a:graphic>
      </p:graphicFrame>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18</a:t>
            </a:fld>
            <a:endParaRPr lang="en-US"/>
          </a:p>
        </p:txBody>
      </p:sp>
      <p:sp>
        <p:nvSpPr>
          <p:cNvPr id="3" name="2 Título"/>
          <p:cNvSpPr>
            <a:spLocks noGrp="1"/>
          </p:cNvSpPr>
          <p:nvPr>
            <p:ph type="title"/>
          </p:nvPr>
        </p:nvSpPr>
        <p:spPr>
          <a:xfrm>
            <a:off x="0" y="0"/>
            <a:ext cx="9144000" cy="1143000"/>
          </a:xfrm>
        </p:spPr>
        <p:txBody>
          <a:bodyPr anchor="ctr"/>
          <a:lstStyle/>
          <a:p>
            <a:pPr algn="ctr"/>
            <a:r>
              <a:rPr lang="es-PE" sz="2800" b="1" dirty="0" smtClean="0">
                <a:effectLst>
                  <a:outerShdw blurRad="38100" dist="38100" dir="2700000" algn="tl">
                    <a:srgbClr val="000000">
                      <a:alpha val="43137"/>
                    </a:srgbClr>
                  </a:outerShdw>
                </a:effectLst>
              </a:rPr>
              <a:t>NAVIGATION ASPECTS OF GREPECAS</a:t>
            </a:r>
            <a:endParaRPr lang="es-ES" sz="2800"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295400"/>
            <a:ext cx="8229600" cy="5257800"/>
          </a:xfrm>
        </p:spPr>
        <p:txBody>
          <a:bodyPr anchor="ctr">
            <a:normAutofit fontScale="62500" lnSpcReduction="20000"/>
          </a:bodyPr>
          <a:lstStyle/>
          <a:p>
            <a:pPr marL="0" indent="0" algn="just">
              <a:spcBef>
                <a:spcPts val="0"/>
              </a:spcBef>
              <a:buNone/>
            </a:pPr>
            <a:r>
              <a:rPr lang="es-ES" sz="3800" b="1" dirty="0" smtClean="0"/>
              <a:t>CONCLUSI0N 12/45 – AMENDMENT TO THE “REGIONAL GUIDELINES FOR THE TRANSITION TO NAVIGATION SATELLITE SYSTEMS (GNSS)” AND TO THE “REGIONAL STRATEGY FOR THE INTRODUCTION AND APPLICATION OF NON-VISUAL AIDS TO APPROACH, LANDING AND DEPARTURE</a:t>
            </a:r>
            <a:r>
              <a:rPr lang="es-ES" sz="3800" b="1" i="1" dirty="0" smtClean="0"/>
              <a:t>”</a:t>
            </a:r>
            <a:endParaRPr lang="es-ES" sz="3800" b="1" dirty="0" smtClean="0"/>
          </a:p>
          <a:p>
            <a:pPr algn="just">
              <a:lnSpc>
                <a:spcPct val="120000"/>
              </a:lnSpc>
              <a:spcBef>
                <a:spcPts val="1200"/>
              </a:spcBef>
              <a:buNone/>
            </a:pPr>
            <a:r>
              <a:rPr lang="es-ES" dirty="0" smtClean="0"/>
              <a:t> THAT:</a:t>
            </a:r>
          </a:p>
          <a:p>
            <a:pPr algn="just">
              <a:lnSpc>
                <a:spcPct val="120000"/>
              </a:lnSpc>
              <a:spcBef>
                <a:spcPts val="1200"/>
              </a:spcBef>
              <a:buNone/>
            </a:pPr>
            <a:r>
              <a:rPr lang="es-ES" dirty="0" smtClean="0"/>
              <a:t> A)	CAR/SAM STATES/TERRITORIES/INTERNATIONAL ORGANIZATIONS TAKE INTO ACCOUNT THE NEW “</a:t>
            </a:r>
            <a:r>
              <a:rPr lang="es-ES" i="1" dirty="0" smtClean="0"/>
              <a:t>REGIONAL GUIDELINES FOR THE TRANSITION TO NAVIGATION SATELLITE SYSTEMS (GNSS)” </a:t>
            </a:r>
            <a:r>
              <a:rPr lang="es-ES" dirty="0" smtClean="0"/>
              <a:t>AND THE </a:t>
            </a:r>
            <a:r>
              <a:rPr lang="es-ES" i="1" dirty="0" smtClean="0"/>
              <a:t>“REGIONAL STRATEGY FOR THE INTRODUCTION AND APPLICATION OF NON-VISUAL AIDS TO APPROACH, LANDING AND DEPARTURE”</a:t>
            </a:r>
            <a:r>
              <a:rPr lang="es-ES" dirty="0" smtClean="0"/>
              <a:t>, </a:t>
            </a:r>
          </a:p>
          <a:p>
            <a:pPr lvl="0" algn="just">
              <a:lnSpc>
                <a:spcPct val="120000"/>
              </a:lnSpc>
              <a:spcBef>
                <a:spcPts val="1200"/>
              </a:spcBef>
              <a:buNone/>
              <a:tabLst>
                <a:tab pos="361950" algn="l"/>
              </a:tabLst>
            </a:pPr>
            <a:r>
              <a:rPr lang="es-ES" dirty="0" smtClean="0"/>
              <a:t> B)	ICAO AMEND ATTACHMENTS H AND I TO PART IV OF VOLUME I, BASIC ANP (DOC 8733) IN CONFORMITY WITH THE AFOREMENTIONED NEW GUIDELINES AND STRATEGY.</a:t>
            </a:r>
            <a:endParaRPr lang="es-ES" dirty="0"/>
          </a:p>
        </p:txBody>
      </p:sp>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19</a:t>
            </a:fld>
            <a:endParaRPr lang="en-US"/>
          </a:p>
        </p:txBody>
      </p:sp>
      <p:sp>
        <p:nvSpPr>
          <p:cNvPr id="3" name="2 Título"/>
          <p:cNvSpPr>
            <a:spLocks noGrp="1"/>
          </p:cNvSpPr>
          <p:nvPr>
            <p:ph type="title"/>
          </p:nvPr>
        </p:nvSpPr>
        <p:spPr>
          <a:xfrm>
            <a:off x="0" y="0"/>
            <a:ext cx="9144000" cy="1066800"/>
          </a:xfrm>
        </p:spPr>
        <p:txBody>
          <a:bodyPr anchor="ctr"/>
          <a:lstStyle/>
          <a:p>
            <a:pPr algn="ctr"/>
            <a:r>
              <a:rPr lang="es-PE" sz="2800" b="1" dirty="0" smtClean="0"/>
              <a:t>NAVIGATION ASPECTS OF GREPECAS</a:t>
            </a:r>
            <a:endParaRPr lang="es-ES" sz="2800" dirty="0"/>
          </a:p>
        </p:txBody>
      </p:sp>
      <p:graphicFrame>
        <p:nvGraphicFramePr>
          <p:cNvPr id="135225" name="Object 57"/>
          <p:cNvGraphicFramePr>
            <a:graphicFrameLocks noGrp="1" noChangeAspect="1"/>
          </p:cNvGraphicFramePr>
          <p:nvPr>
            <p:extLst>
              <p:ext uri="{D42A27DB-BD31-4B8C-83A1-F6EECF244321}">
                <p14:modId xmlns:p14="http://schemas.microsoft.com/office/powerpoint/2010/main" val="2038575723"/>
              </p:ext>
            </p:extLst>
          </p:nvPr>
        </p:nvGraphicFramePr>
        <p:xfrm>
          <a:off x="254000" y="1979613"/>
          <a:ext cx="8634413" cy="4098925"/>
        </p:xfrm>
        <a:graphic>
          <a:graphicData uri="http://schemas.openxmlformats.org/presentationml/2006/ole">
            <mc:AlternateContent xmlns:mc="http://schemas.openxmlformats.org/markup-compatibility/2006">
              <mc:Choice xmlns:v="urn:schemas-microsoft-com:vml" Requires="v">
                <p:oleObj spid="_x0000_s135305" name="Document" r:id="rId4" imgW="11290300" imgH="5321300" progId="Word.Document.12">
                  <p:embed/>
                </p:oleObj>
              </mc:Choice>
              <mc:Fallback>
                <p:oleObj name="Document" r:id="rId4" imgW="11290300" imgH="5321300" progId="Word.Document.12">
                  <p:embed/>
                  <p:pic>
                    <p:nvPicPr>
                      <p:cNvPr id="0" name="Picture 57"/>
                      <p:cNvPicPr>
                        <a:picLocks noGrp="1" noChangeAspect="1" noChangeArrowheads="1"/>
                      </p:cNvPicPr>
                      <p:nvPr/>
                    </p:nvPicPr>
                    <p:blipFill>
                      <a:blip r:embed="rId5"/>
                      <a:srcRect/>
                      <a:stretch>
                        <a:fillRect/>
                      </a:stretch>
                    </p:blipFill>
                    <p:spPr bwMode="auto">
                      <a:xfrm>
                        <a:off x="254000" y="1979613"/>
                        <a:ext cx="8634413" cy="4098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20</a:t>
            </a:fld>
            <a:endParaRPr lang="en-US"/>
          </a:p>
        </p:txBody>
      </p:sp>
      <p:sp>
        <p:nvSpPr>
          <p:cNvPr id="3" name="2 Título"/>
          <p:cNvSpPr>
            <a:spLocks noGrp="1"/>
          </p:cNvSpPr>
          <p:nvPr>
            <p:ph type="title"/>
          </p:nvPr>
        </p:nvSpPr>
        <p:spPr>
          <a:xfrm>
            <a:off x="0" y="0"/>
            <a:ext cx="9144000" cy="1143000"/>
          </a:xfrm>
        </p:spPr>
        <p:txBody>
          <a:bodyPr anchor="ctr"/>
          <a:lstStyle/>
          <a:p>
            <a:pPr algn="ctr"/>
            <a:r>
              <a:rPr lang="es-PE" sz="2800" b="1" dirty="0" smtClean="0">
                <a:effectLst>
                  <a:outerShdw blurRad="38100" dist="38100" dir="2700000" algn="tl">
                    <a:srgbClr val="000000">
                      <a:alpha val="43137"/>
                    </a:srgbClr>
                  </a:outerShdw>
                </a:effectLst>
              </a:rPr>
              <a:t>NAVIGATION ASPECTS OF GREPECAS</a:t>
            </a:r>
            <a:endParaRPr lang="es-ES" sz="2800" dirty="0">
              <a:effectLst>
                <a:outerShdw blurRad="38100" dist="38100" dir="2700000" algn="tl">
                  <a:srgbClr val="000000">
                    <a:alpha val="43137"/>
                  </a:srgbClr>
                </a:outerShdw>
              </a:effectLst>
            </a:endParaRPr>
          </a:p>
        </p:txBody>
      </p:sp>
      <p:sp>
        <p:nvSpPr>
          <p:cNvPr id="136195" name="Rectangle 3"/>
          <p:cNvSpPr>
            <a:spLocks noChangeArrowheads="1"/>
          </p:cNvSpPr>
          <p:nvPr/>
        </p:nvSpPr>
        <p:spPr bwMode="auto">
          <a:xfrm>
            <a:off x="152400" y="1281499"/>
            <a:ext cx="89916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dirty="0" smtClean="0">
                <a:ln>
                  <a:noFill/>
                </a:ln>
                <a:solidFill>
                  <a:schemeClr val="tx1"/>
                </a:solidFill>
                <a:effectLst/>
                <a:latin typeface="+mj-lt"/>
                <a:ea typeface="Times New Roman" pitchFamily="18" charset="0"/>
              </a:rPr>
              <a:t>GUIDELINES FOR THE TRANSITION TO NAVIGATION SATELLITE SYSTEMS IN</a:t>
            </a:r>
            <a:r>
              <a:rPr kumimoji="0" lang="pt-BR" sz="1800" b="1" i="0" u="none" strike="noStrike" cap="none" normalizeH="0" dirty="0" smtClean="0">
                <a:ln>
                  <a:noFill/>
                </a:ln>
                <a:solidFill>
                  <a:schemeClr val="tx1"/>
                </a:solidFill>
                <a:effectLst/>
                <a:latin typeface="+mj-lt"/>
                <a:ea typeface="Times New Roman" pitchFamily="18" charset="0"/>
              </a:rPr>
              <a:t> THE CAR/SAM REGIONS</a:t>
            </a:r>
            <a:endParaRPr kumimoji="0" lang="es-ES" sz="1800" b="0" i="0" u="none" strike="noStrike" cap="none" normalizeH="0" baseline="0" dirty="0" smtClean="0">
              <a:ln>
                <a:noFill/>
              </a:ln>
              <a:solidFill>
                <a:schemeClr val="tx1"/>
              </a:solidFill>
              <a:effectLst/>
              <a:latin typeface="+mj-lt"/>
            </a:endParaRPr>
          </a:p>
        </p:txBody>
      </p:sp>
      <p:sp>
        <p:nvSpPr>
          <p:cNvPr id="9" name="Rectangle 8"/>
          <p:cNvSpPr/>
          <p:nvPr/>
        </p:nvSpPr>
        <p:spPr>
          <a:xfrm>
            <a:off x="304800" y="2209800"/>
            <a:ext cx="8458200" cy="4247317"/>
          </a:xfrm>
          <a:prstGeom prst="rect">
            <a:avLst/>
          </a:prstGeom>
        </p:spPr>
        <p:txBody>
          <a:bodyPr wrap="square">
            <a:spAutoFit/>
          </a:bodyPr>
          <a:lstStyle/>
          <a:p>
            <a:r>
              <a:rPr lang="es-PE" dirty="0" smtClean="0"/>
              <a:t>WHEN PLANNING THE TRANSITION TO THE GNSS, THE FOLLOWING ITEMS SHOULD BE TAKEN INTO ACCOUNT :</a:t>
            </a:r>
          </a:p>
          <a:p>
            <a:endParaRPr lang="es-PE" dirty="0" smtClean="0"/>
          </a:p>
          <a:p>
            <a:pPr marL="342900" indent="-342900">
              <a:buAutoNum type="alphaLcParenR"/>
            </a:pPr>
            <a:r>
              <a:rPr lang="es-PE" dirty="0" smtClean="0"/>
              <a:t>MAINTAIN OR IMPROVE THE EXISTING LEVEL OF SAFETY</a:t>
            </a:r>
          </a:p>
          <a:p>
            <a:pPr marL="342900" indent="-342900">
              <a:buAutoNum type="alphaLcParenR"/>
            </a:pPr>
            <a:r>
              <a:rPr lang="es-PE" dirty="0" smtClean="0"/>
              <a:t>PROGRAMME THE PROVISION OR ADOPTION OF A GNSS SERVICE, INCLUDING AIRCRAFT AND OPERATOR APPROVAL PROCESSES </a:t>
            </a:r>
          </a:p>
          <a:p>
            <a:pPr marL="342900" indent="-342900">
              <a:buAutoNum type="alphaLcParenR" startAt="3"/>
            </a:pPr>
            <a:r>
              <a:rPr lang="es-PE" dirty="0" smtClean="0"/>
              <a:t>SCOPE OF EXISTING GROUND-BASED RADIO NAVIGATION SERVICES</a:t>
            </a:r>
          </a:p>
          <a:p>
            <a:pPr marL="342900" indent="-342900">
              <a:buAutoNum type="alphaLcParenR" startAt="3"/>
            </a:pPr>
            <a:r>
              <a:rPr lang="es-PE" dirty="0" smtClean="0"/>
              <a:t>STRATEGY OF THE PLAN FOR THE TRANSITION TO GNSS FUNCTIONS (</a:t>
            </a:r>
            <a:r>
              <a:rPr lang="es-PE" i="1" dirty="0" smtClean="0"/>
              <a:t>i.e.</a:t>
            </a:r>
            <a:r>
              <a:rPr lang="es-PE" dirty="0" smtClean="0"/>
              <a:t>, BENEFIT-DRIVEN OR MANDATORY)</a:t>
            </a:r>
          </a:p>
          <a:p>
            <a:pPr marL="342900" indent="-342900">
              <a:buAutoNum type="alphaLcParenR" startAt="5"/>
            </a:pPr>
            <a:r>
              <a:rPr lang="es-PE" dirty="0" smtClean="0"/>
              <a:t>APPROPRIATE LEVEL OF GNSS CAPABILITY AMONGST USERS </a:t>
            </a:r>
          </a:p>
          <a:p>
            <a:pPr marL="342900" indent="-342900">
              <a:buAutoNum type="alphaLcParenR" startAt="5"/>
            </a:pPr>
            <a:r>
              <a:rPr lang="es-PE" dirty="0" smtClean="0"/>
              <a:t>PROVISION OF OTHER AIR TRAFFIC SERVICES (</a:t>
            </a:r>
            <a:r>
              <a:rPr lang="es-PE" i="1" dirty="0" smtClean="0"/>
              <a:t>i.e.</a:t>
            </a:r>
            <a:r>
              <a:rPr lang="es-PE" dirty="0" smtClean="0"/>
              <a:t>, SURVEILLANCE AND COMMUNICATIONS)</a:t>
            </a:r>
          </a:p>
          <a:p>
            <a:pPr marL="342900" indent="-342900">
              <a:buAutoNum type="alphaLcParenR" startAt="7"/>
            </a:pPr>
            <a:r>
              <a:rPr lang="es-PE" dirty="0" smtClean="0"/>
              <a:t>TRAFFIC DENSITY AND FREQUENCY OF OPERATIONS</a:t>
            </a:r>
          </a:p>
          <a:p>
            <a:pPr marL="342900" indent="-342900">
              <a:buAutoNum type="alphaLcParenR" startAt="7"/>
            </a:pPr>
            <a:r>
              <a:rPr lang="es-PE" dirty="0" smtClean="0"/>
              <a:t>MITIGATION OF RISKS CAUSED BY RADIO FREQUENCY INTERFERENCE AND IONOSPHERE ISSUES</a:t>
            </a:r>
            <a:endParaRPr lang="es-PE" dirty="0"/>
          </a:p>
        </p:txBody>
      </p:sp>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21</a:t>
            </a:fld>
            <a:endParaRPr lang="en-US"/>
          </a:p>
        </p:txBody>
      </p:sp>
      <p:sp>
        <p:nvSpPr>
          <p:cNvPr id="3" name="2 Título"/>
          <p:cNvSpPr>
            <a:spLocks noGrp="1"/>
          </p:cNvSpPr>
          <p:nvPr>
            <p:ph type="title"/>
          </p:nvPr>
        </p:nvSpPr>
        <p:spPr>
          <a:xfrm>
            <a:off x="0" y="0"/>
            <a:ext cx="9144000" cy="1143000"/>
          </a:xfrm>
        </p:spPr>
        <p:txBody>
          <a:bodyPr anchor="ctr"/>
          <a:lstStyle/>
          <a:p>
            <a:pPr algn="ctr"/>
            <a:r>
              <a:rPr lang="es-PE" sz="2800" b="1" dirty="0" smtClean="0">
                <a:effectLst>
                  <a:outerShdw blurRad="38100" dist="38100" dir="2700000" algn="tl">
                    <a:srgbClr val="000000">
                      <a:alpha val="43137"/>
                    </a:srgbClr>
                  </a:outerShdw>
                </a:effectLst>
              </a:rPr>
              <a:t>NAVIGATION ASPECTS OF GREPECAS</a:t>
            </a:r>
            <a:endParaRPr lang="es-ES" sz="2800"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152400" y="1219200"/>
            <a:ext cx="8763000" cy="5334000"/>
          </a:xfrm>
        </p:spPr>
        <p:txBody>
          <a:bodyPr>
            <a:normAutofit fontScale="25000" lnSpcReduction="20000"/>
          </a:bodyPr>
          <a:lstStyle/>
          <a:p>
            <a:pPr marL="0" indent="0" algn="just">
              <a:buNone/>
            </a:pPr>
            <a:r>
              <a:rPr lang="pt-BR" sz="8000" b="1" dirty="0" smtClean="0"/>
              <a:t>STRATEGY FOR THE INTRODUCTION AND USE OF NON-VISUAL AIDS FOR APPROACH, LANDING AND DEPARTURE IN THE CAR/SAM REGIONS </a:t>
            </a:r>
          </a:p>
          <a:p>
            <a:pPr marL="0" indent="0" algn="just">
              <a:buNone/>
            </a:pPr>
            <a:r>
              <a:rPr lang="pt-BR" sz="4500" b="1" dirty="0" smtClean="0"/>
              <a:t> </a:t>
            </a:r>
            <a:endParaRPr lang="es-ES" sz="4500" dirty="0" smtClean="0"/>
          </a:p>
          <a:p>
            <a:pPr lvl="0" algn="just">
              <a:lnSpc>
                <a:spcPct val="120000"/>
              </a:lnSpc>
              <a:spcBef>
                <a:spcPts val="0"/>
              </a:spcBef>
              <a:buClrTx/>
            </a:pPr>
            <a:r>
              <a:rPr lang="pt-BR" sz="6800" dirty="0" smtClean="0"/>
              <a:t>CONTINUE CONDUCTING ILS OPERATIONS WITH THE HIGHEST LEVEL OF SERVICE, PROVIDED THEY ARE OPERATIONALLY </a:t>
            </a:r>
            <a:r>
              <a:rPr lang="pt-BR" sz="6800" dirty="0"/>
              <a:t>ACCEPTABLE AND COST-</a:t>
            </a:r>
            <a:r>
              <a:rPr lang="pt-BR" sz="6800" dirty="0" smtClean="0"/>
              <a:t>EFFECTIVE, TRYING NOT TO DENY AIRPORT ACCESS TO AIRCRAFT ONLY EQUIPPED WITH ILS</a:t>
            </a:r>
            <a:endParaRPr lang="es-ES" sz="6800" dirty="0" smtClean="0"/>
          </a:p>
          <a:p>
            <a:pPr>
              <a:lnSpc>
                <a:spcPct val="120000"/>
              </a:lnSpc>
              <a:spcBef>
                <a:spcPts val="600"/>
              </a:spcBef>
              <a:buClrTx/>
            </a:pPr>
            <a:r>
              <a:rPr lang="pt-BR" sz="6800" dirty="0" smtClean="0"/>
              <a:t>IMPLEMENT GNSS WITH AUGMENTATION FOR APV AND CAT </a:t>
            </a:r>
            <a:r>
              <a:rPr lang="pt-BR" sz="6800" dirty="0" err="1" smtClean="0"/>
              <a:t>I</a:t>
            </a:r>
            <a:r>
              <a:rPr lang="pt-BR" sz="6800" dirty="0" smtClean="0"/>
              <a:t> OPERATIONS IF OPERATIONALLY REQUIRED AND COST-EFFECTIVE</a:t>
            </a:r>
            <a:endParaRPr lang="es-ES" sz="6800" dirty="0" smtClean="0"/>
          </a:p>
          <a:p>
            <a:pPr>
              <a:lnSpc>
                <a:spcPct val="120000"/>
              </a:lnSpc>
              <a:spcBef>
                <a:spcPts val="600"/>
              </a:spcBef>
              <a:buClrTx/>
            </a:pPr>
            <a:r>
              <a:rPr lang="pt-BR" sz="6800" dirty="0" smtClean="0"/>
              <a:t>ENCOURAGE THE DEVELOPMENT AND USE OF A MULTIMODAL ON-BOARD LANDING CAPACITY</a:t>
            </a:r>
          </a:p>
          <a:p>
            <a:pPr>
              <a:lnSpc>
                <a:spcPct val="120000"/>
              </a:lnSpc>
              <a:spcBef>
                <a:spcPts val="600"/>
              </a:spcBef>
              <a:buClrTx/>
            </a:pPr>
            <a:r>
              <a:rPr lang="pt-BR" sz="6800" dirty="0" smtClean="0"/>
              <a:t>DEVELOP AND USE A MULTIMODAL ON-BOARD LANDING CAPACITY</a:t>
            </a:r>
            <a:endParaRPr lang="es-ES" sz="6800" dirty="0" smtClean="0"/>
          </a:p>
          <a:p>
            <a:pPr>
              <a:lnSpc>
                <a:spcPct val="120000"/>
              </a:lnSpc>
              <a:spcBef>
                <a:spcPts val="600"/>
              </a:spcBef>
              <a:buClrTx/>
            </a:pPr>
            <a:r>
              <a:rPr lang="pt-BR" sz="6800" dirty="0" smtClean="0"/>
              <a:t>PROMOTE THE IMPLEMENTATION OF APV OPERATIONS, ESPECIALLY WITH GNSS VERTICAL GUIDANCE, TO IMPROVE SAFETY AND ACCESS</a:t>
            </a:r>
            <a:endParaRPr lang="es-ES" sz="6800" dirty="0" smtClean="0"/>
          </a:p>
          <a:p>
            <a:pPr>
              <a:lnSpc>
                <a:spcPct val="120000"/>
              </a:lnSpc>
              <a:spcBef>
                <a:spcPts val="600"/>
              </a:spcBef>
              <a:buClrTx/>
            </a:pPr>
            <a:r>
              <a:rPr lang="pt-BR" sz="6800" dirty="0" smtClean="0"/>
              <a:t>IDENTIFY AND RESOLVE OPERATIONAL AND TECHNICAL FEASIBILITY ISSUES  RELATED TO THE GNSS WITH GROUND-BASED AUGMENTATION SYSTEMS (GBAS) AND SUPPORT CAT II AND II OPERATIONS.  IMPLEMENT GNSS FOR CAT II AND III OPERATIONS IF OPERATIONALLY REQUIRED AND COST-EFFECTIVE</a:t>
            </a:r>
            <a:endParaRPr lang="es-ES" sz="6800" dirty="0"/>
          </a:p>
        </p:txBody>
      </p:sp>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22</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NAVIGATION ASPECTS OF GREPECAS</a:t>
            </a:r>
            <a:endParaRPr lang="es-ES" sz="2800" dirty="0">
              <a:effectLst>
                <a:outerShdw blurRad="38100" dist="38100" dir="2700000" algn="tl">
                  <a:srgbClr val="000000">
                    <a:alpha val="43137"/>
                  </a:srgbClr>
                </a:outerShdw>
              </a:effectLst>
            </a:endParaRPr>
          </a:p>
        </p:txBody>
      </p:sp>
      <p:sp>
        <p:nvSpPr>
          <p:cNvPr id="7" name="Content Placeholder 6"/>
          <p:cNvSpPr>
            <a:spLocks noGrp="1"/>
          </p:cNvSpPr>
          <p:nvPr>
            <p:ph idx="1"/>
          </p:nvPr>
        </p:nvSpPr>
        <p:spPr>
          <a:xfrm>
            <a:off x="304800" y="1371600"/>
            <a:ext cx="8534400" cy="5181600"/>
          </a:xfrm>
        </p:spPr>
        <p:txBody>
          <a:bodyPr>
            <a:normAutofit fontScale="47500" lnSpcReduction="20000"/>
          </a:bodyPr>
          <a:lstStyle/>
          <a:p>
            <a:pPr>
              <a:buNone/>
            </a:pPr>
            <a:r>
              <a:rPr lang="es-PE" sz="5100" b="1" dirty="0" smtClean="0"/>
              <a:t>PHASING-OUT OF NDB STATIONS</a:t>
            </a:r>
          </a:p>
          <a:p>
            <a:pPr>
              <a:buNone/>
            </a:pPr>
            <a:endParaRPr lang="es-PE" b="1" dirty="0" smtClean="0"/>
          </a:p>
          <a:p>
            <a:pPr>
              <a:lnSpc>
                <a:spcPct val="120000"/>
              </a:lnSpc>
              <a:spcBef>
                <a:spcPts val="0"/>
              </a:spcBef>
              <a:spcAft>
                <a:spcPts val="600"/>
              </a:spcAft>
              <a:buNone/>
            </a:pPr>
            <a:r>
              <a:rPr lang="es-PE" sz="4200" b="1" dirty="0" smtClean="0"/>
              <a:t>CONCLUSION 14/56 – PHASING-OUT OF NDB STATIONS</a:t>
            </a:r>
          </a:p>
          <a:p>
            <a:pPr marL="0" indent="0">
              <a:lnSpc>
                <a:spcPct val="120000"/>
              </a:lnSpc>
              <a:spcBef>
                <a:spcPts val="0"/>
              </a:spcBef>
              <a:buNone/>
            </a:pPr>
            <a:r>
              <a:rPr lang="es-PE" sz="3400" dirty="0" smtClean="0"/>
              <a:t>THAT, IN ORDER TO DEVELOP A PLAN FOR PHASING-OUT NDB STATIONS WITHOUT AFFECTING SAFETY, THE STATES, TERRITORIES, INTERNATIONAL ORGANISATIONS AND AIRSPACE USERS:</a:t>
            </a:r>
          </a:p>
          <a:p>
            <a:pPr>
              <a:lnSpc>
                <a:spcPct val="120000"/>
              </a:lnSpc>
              <a:spcBef>
                <a:spcPts val="0"/>
              </a:spcBef>
              <a:buClrTx/>
            </a:pPr>
            <a:r>
              <a:rPr lang="es-PE" sz="3400" dirty="0" smtClean="0"/>
              <a:t>ANALYSE THE SERVICE PROVIDED BY EACH NDB STATION, ITS FUNCTION, EXISTENCE OF PROCEDURES WITH OTHER AIDS SUCH AS VOR/DME, GNSS-RNAV, AS WELL AS THE CAPACITY/DEVELOPMENT OF AIRCRAFT OPERATING IN THE SERVICED AIRSPACE</a:t>
            </a:r>
          </a:p>
          <a:p>
            <a:pPr>
              <a:lnSpc>
                <a:spcPct val="120000"/>
              </a:lnSpc>
              <a:spcBef>
                <a:spcPts val="0"/>
              </a:spcBef>
              <a:buClrTx/>
            </a:pPr>
            <a:r>
              <a:rPr lang="es-PE" sz="3400" dirty="0" smtClean="0"/>
              <a:t>DEVELOP A PLAN FOR THE PHASING-OUT OF NDB STATIONS</a:t>
            </a:r>
          </a:p>
          <a:p>
            <a:endParaRPr lang="es-PE" dirty="0" smtClean="0"/>
          </a:p>
          <a:p>
            <a:pPr>
              <a:buNone/>
            </a:pPr>
            <a:r>
              <a:rPr lang="es-PE" sz="5100" b="1" dirty="0" smtClean="0"/>
              <a:t>INTRODUCTION OF ABAS  TABLE CNS 3 </a:t>
            </a:r>
          </a:p>
          <a:p>
            <a:endParaRPr lang="es-PE" dirty="0" smtClean="0"/>
          </a:p>
          <a:p>
            <a:pPr marL="0" indent="0">
              <a:lnSpc>
                <a:spcPct val="120000"/>
              </a:lnSpc>
              <a:spcBef>
                <a:spcPts val="0"/>
              </a:spcBef>
              <a:spcAft>
                <a:spcPts val="600"/>
              </a:spcAft>
              <a:buNone/>
            </a:pPr>
            <a:r>
              <a:rPr lang="es-PE" sz="4200" b="1" dirty="0" smtClean="0"/>
              <a:t>CONCLUSION 15/41 – AMENDMENT OFTHE REGIONAL AIR NAVIGATION PLAN – FASID TABLE CNS/3</a:t>
            </a:r>
          </a:p>
          <a:p>
            <a:pPr marL="0" indent="0">
              <a:buNone/>
            </a:pPr>
            <a:r>
              <a:rPr lang="es-PE" sz="3400" dirty="0" smtClean="0"/>
              <a:t>THAT ICAO CONSIDER AMENDING THE FORMAT OF FASID </a:t>
            </a:r>
            <a:r>
              <a:rPr lang="es-PE" sz="3400" dirty="0"/>
              <a:t>TABLE CNS 3 </a:t>
            </a:r>
            <a:r>
              <a:rPr lang="es-PE" sz="3400" dirty="0" smtClean="0"/>
              <a:t>OF THE REGIONAL AIR NAVIGATION PLAN, ADDING A NEW COLUMN UNDER GNSS REQUIREMENTS TO REFLECT THE PLANNING OF ABAS REQUIREMENTS.</a:t>
            </a:r>
            <a:endParaRPr lang="es-PE" sz="3400" dirty="0"/>
          </a:p>
        </p:txBody>
      </p:sp>
      <p:sp>
        <p:nvSpPr>
          <p:cNvPr id="6"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23</a:t>
            </a:fld>
            <a:endParaRPr lang="en-US"/>
          </a:p>
        </p:txBody>
      </p:sp>
      <p:sp>
        <p:nvSpPr>
          <p:cNvPr id="3" name="2 Título"/>
          <p:cNvSpPr>
            <a:spLocks noGrp="1"/>
          </p:cNvSpPr>
          <p:nvPr>
            <p:ph type="title"/>
          </p:nvPr>
        </p:nvSpPr>
        <p:spPr>
          <a:xfrm>
            <a:off x="0" y="0"/>
            <a:ext cx="9144000" cy="1143000"/>
          </a:xfrm>
        </p:spPr>
        <p:txBody>
          <a:bodyPr anchor="ctr"/>
          <a:lstStyle/>
          <a:p>
            <a:pPr algn="ctr"/>
            <a:r>
              <a:rPr lang="es-PE" sz="2800" b="1" dirty="0" smtClean="0">
                <a:effectLst>
                  <a:outerShdw blurRad="38100" dist="38100" dir="2700000" algn="tl">
                    <a:srgbClr val="000000">
                      <a:alpha val="43137"/>
                    </a:srgbClr>
                  </a:outerShdw>
                </a:effectLst>
              </a:rPr>
              <a:t>NAVIGATION ASPECTS OF GREPECAS</a:t>
            </a:r>
            <a:endParaRPr lang="es-ES" sz="2800" dirty="0">
              <a:effectLst>
                <a:outerShdw blurRad="38100" dist="38100" dir="2700000" algn="tl">
                  <a:srgbClr val="000000">
                    <a:alpha val="43137"/>
                  </a:srgbClr>
                </a:outerShdw>
              </a:effectLst>
            </a:endParaRPr>
          </a:p>
        </p:txBody>
      </p:sp>
      <p:sp>
        <p:nvSpPr>
          <p:cNvPr id="6" name="5 Marcador de contenido"/>
          <p:cNvSpPr>
            <a:spLocks noGrp="1"/>
          </p:cNvSpPr>
          <p:nvPr>
            <p:ph idx="1"/>
          </p:nvPr>
        </p:nvSpPr>
        <p:spPr>
          <a:xfrm>
            <a:off x="228600" y="1295400"/>
            <a:ext cx="8686800" cy="5257800"/>
          </a:xfrm>
        </p:spPr>
        <p:txBody>
          <a:bodyPr>
            <a:normAutofit fontScale="25000" lnSpcReduction="20000"/>
          </a:bodyPr>
          <a:lstStyle/>
          <a:p>
            <a:pPr fontAlgn="base" hangingPunct="0">
              <a:buNone/>
            </a:pPr>
            <a:r>
              <a:rPr lang="es-AR" sz="9600" b="1" cap="small" dirty="0" smtClean="0"/>
              <a:t>EVOLUTION OF AIR NAVIGATION INFRASTRUCTURE</a:t>
            </a:r>
          </a:p>
          <a:p>
            <a:pPr fontAlgn="base" hangingPunct="0">
              <a:buNone/>
            </a:pPr>
            <a:endParaRPr lang="es-AR" sz="3800" b="1" cap="small" dirty="0" smtClean="0"/>
          </a:p>
          <a:p>
            <a:pPr fontAlgn="base" hangingPunct="0">
              <a:buNone/>
            </a:pPr>
            <a:endParaRPr lang="es-ES" sz="3800" b="1" cap="small" dirty="0" smtClean="0"/>
          </a:p>
          <a:p>
            <a:pPr>
              <a:buNone/>
            </a:pPr>
            <a:r>
              <a:rPr lang="es-AR" sz="8000" b="1" dirty="0" smtClean="0"/>
              <a:t>SHORT TERM (UP TO 2010)</a:t>
            </a:r>
          </a:p>
          <a:p>
            <a:pPr>
              <a:buNone/>
            </a:pPr>
            <a:endParaRPr lang="es-ES" sz="6200" dirty="0" smtClean="0"/>
          </a:p>
          <a:p>
            <a:pPr>
              <a:buClrTx/>
            </a:pPr>
            <a:r>
              <a:rPr lang="es-AR" sz="7200" dirty="0" smtClean="0"/>
              <a:t>INITIAL DEACTIVATION OF NDBs </a:t>
            </a:r>
          </a:p>
          <a:p>
            <a:pPr>
              <a:buClrTx/>
            </a:pPr>
            <a:r>
              <a:rPr lang="es-AR" sz="7200" dirty="0" smtClean="0"/>
              <a:t>DEFINITION OF GNSS BACKUP INFRASTRUCTURE</a:t>
            </a:r>
          </a:p>
          <a:p>
            <a:pPr>
              <a:buClrTx/>
            </a:pPr>
            <a:r>
              <a:rPr lang="es-AR" sz="7200" dirty="0" smtClean="0"/>
              <a:t>MODIFICATION OF DME INFRASTRUCTURE TO MEET ICAO RNAV (DME/DME) REQUIREMENTS IN SELECTED TMAs</a:t>
            </a:r>
          </a:p>
          <a:p>
            <a:pPr>
              <a:buClrTx/>
            </a:pPr>
            <a:r>
              <a:rPr lang="es-AR" sz="7200" dirty="0" smtClean="0"/>
              <a:t>INITIAL IMPLEMENTATION OF ABAS FOR EN-ROUTE, TMA AND NPA OPERATIONS</a:t>
            </a:r>
          </a:p>
          <a:p>
            <a:pPr>
              <a:buClrTx/>
              <a:buNone/>
            </a:pPr>
            <a:endParaRPr lang="es-ES" sz="6200" dirty="0" smtClean="0"/>
          </a:p>
          <a:p>
            <a:pPr>
              <a:buClrTx/>
              <a:buNone/>
            </a:pPr>
            <a:r>
              <a:rPr lang="es-AR" sz="8000" b="1" dirty="0" smtClean="0"/>
              <a:t>MEDIUM TERM (2011-2015)</a:t>
            </a:r>
          </a:p>
          <a:p>
            <a:pPr>
              <a:buClrTx/>
              <a:buNone/>
            </a:pPr>
            <a:r>
              <a:rPr lang="es-AR" sz="6200" b="1" dirty="0" smtClean="0"/>
              <a:t>	</a:t>
            </a:r>
            <a:endParaRPr lang="es-ES" sz="6200" dirty="0" smtClean="0"/>
          </a:p>
          <a:p>
            <a:pPr>
              <a:buClrTx/>
            </a:pPr>
            <a:r>
              <a:rPr lang="es-AR" sz="7200" dirty="0" smtClean="0"/>
              <a:t>IMPLEMENTATION OF CAT I GBAS STATIONS AT AIRPORTS WITH SUFFICIENT OPERATIONAL DEMAND TO IMPROVE EN-ROUTE </a:t>
            </a:r>
            <a:r>
              <a:rPr lang="es-AR" sz="7200" dirty="0"/>
              <a:t>AND </a:t>
            </a:r>
            <a:r>
              <a:rPr lang="es-AR" sz="7200" dirty="0" smtClean="0"/>
              <a:t>TMA OPERATIONS (SIDs AND STARs) ON ILS-LIKE PATHS </a:t>
            </a:r>
          </a:p>
          <a:p>
            <a:pPr>
              <a:buClrTx/>
            </a:pPr>
            <a:r>
              <a:rPr lang="es-AR" sz="7200" dirty="0" smtClean="0"/>
              <a:t>AT SOME AIRPORTS, ILS SYSTEMS WILL BE KEPT AS BACKUP FOR GNSS/GBAS</a:t>
            </a:r>
          </a:p>
          <a:p>
            <a:pPr>
              <a:buClrTx/>
            </a:pPr>
            <a:r>
              <a:rPr lang="es-AR" sz="7200" dirty="0" smtClean="0"/>
              <a:t>INITIAL DEACTIVATION OF VORs FOR EN-ROUTE OPERATIONS</a:t>
            </a:r>
            <a:endParaRPr lang="es-ES" sz="7200" dirty="0"/>
          </a:p>
        </p:txBody>
      </p:sp>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24</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NAVIGATION ASPECTS OF GREPECAS</a:t>
            </a:r>
            <a:endParaRPr lang="es-ES" sz="2800"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905000"/>
            <a:ext cx="8229600" cy="4724400"/>
          </a:xfrm>
        </p:spPr>
        <p:txBody>
          <a:bodyPr>
            <a:normAutofit/>
          </a:bodyPr>
          <a:lstStyle/>
          <a:p>
            <a:pPr>
              <a:buNone/>
            </a:pPr>
            <a:r>
              <a:rPr lang="es-AR" sz="2200" b="1" dirty="0" smtClean="0"/>
              <a:t>LONG TERM (2016-2025)</a:t>
            </a:r>
          </a:p>
          <a:p>
            <a:pPr>
              <a:buClrTx/>
            </a:pPr>
            <a:endParaRPr lang="es-ES" sz="2200" dirty="0" smtClean="0"/>
          </a:p>
          <a:p>
            <a:pPr marL="361950" indent="-361950">
              <a:buClrTx/>
              <a:tabLst>
                <a:tab pos="361950" algn="l"/>
              </a:tabLst>
            </a:pPr>
            <a:r>
              <a:rPr lang="es-AR" sz="1800" dirty="0" smtClean="0"/>
              <a:t>CONTINUE DEACTIVATION OF CONVENTIONAL AIDS, MAINTAINING THE </a:t>
            </a:r>
            <a:r>
              <a:rPr lang="es-AR" sz="1800" dirty="0"/>
              <a:t>BACKUP </a:t>
            </a:r>
            <a:r>
              <a:rPr lang="es-AR" sz="1800" dirty="0" smtClean="0"/>
              <a:t>STRUCTURE, IF NECESSARY</a:t>
            </a:r>
          </a:p>
          <a:p>
            <a:pPr marL="361950" indent="-361950">
              <a:buClrTx/>
              <a:tabLst>
                <a:tab pos="361950" algn="l"/>
              </a:tabLst>
            </a:pPr>
            <a:r>
              <a:rPr lang="es-AR" sz="1800" dirty="0" smtClean="0"/>
              <a:t>IMPLEMENTATION OF CAT II/III </a:t>
            </a:r>
            <a:r>
              <a:rPr lang="es-AR" sz="1800" dirty="0"/>
              <a:t>GBAS </a:t>
            </a:r>
            <a:r>
              <a:rPr lang="es-AR" sz="1800" dirty="0" smtClean="0"/>
              <a:t>AT SELECTED AIRPORTS</a:t>
            </a:r>
          </a:p>
          <a:p>
            <a:pPr marL="361950" lvl="4" indent="-361950" algn="just">
              <a:buClrTx/>
              <a:buFont typeface="Arial" pitchFamily="34" charset="0"/>
              <a:buChar char="•"/>
              <a:tabLst>
                <a:tab pos="361950" algn="l"/>
              </a:tabLst>
            </a:pPr>
            <a:r>
              <a:rPr lang="es-AR" sz="1800" dirty="0" smtClean="0"/>
              <a:t>IMPLEMENTATION OF CAT I GBAS-BASED APPROACHES AT OTHER AIRPORTS IN THE CAR/SAM REGIONS, AS WARRANTED BY OPERATIONAL DEMAND</a:t>
            </a:r>
          </a:p>
          <a:p>
            <a:pPr marL="361950" lvl="4" indent="-361950" algn="just">
              <a:buClrTx/>
              <a:buFont typeface="Arial" pitchFamily="34" charset="0"/>
              <a:buChar char="•"/>
              <a:tabLst>
                <a:tab pos="361950" algn="l"/>
              </a:tabLst>
            </a:pPr>
            <a:r>
              <a:rPr lang="es-AR" sz="1800" dirty="0" smtClean="0"/>
              <a:t>POSSIBLE IMPLEMENTATION OF SBAS, DEPENDING ON FEASIBILITY STUDIES CONDUCTED AND BEING CONDUCTED BY ICAO PROJECTS, TAKING INTO ACCOUNT EXISTING SINGLE-FREQUENCY SYSTEMS, THE EVOLUTION OF IONOSPHERE ALGORITHMS, AND THE FUTURE AVAILABILITY OF THE MULTI-FREQUENCY AND MULTI-</a:t>
            </a:r>
            <a:r>
              <a:rPr lang="es-AR" sz="1800" dirty="0"/>
              <a:t>CONSTELLATION SATELLITE STRUCTURE</a:t>
            </a:r>
            <a:endParaRPr lang="es-ES" sz="1800" dirty="0"/>
          </a:p>
        </p:txBody>
      </p:sp>
      <p:sp>
        <p:nvSpPr>
          <p:cNvPr id="6" name="5 Rectángulo"/>
          <p:cNvSpPr/>
          <p:nvPr/>
        </p:nvSpPr>
        <p:spPr>
          <a:xfrm>
            <a:off x="228600" y="1219201"/>
            <a:ext cx="8686800" cy="461665"/>
          </a:xfrm>
          <a:prstGeom prst="rect">
            <a:avLst/>
          </a:prstGeom>
        </p:spPr>
        <p:txBody>
          <a:bodyPr wrap="square">
            <a:spAutoFit/>
          </a:bodyPr>
          <a:lstStyle/>
          <a:p>
            <a:pPr fontAlgn="base" hangingPunct="0">
              <a:buNone/>
            </a:pPr>
            <a:r>
              <a:rPr lang="es-AR" sz="2400" b="1" cap="small" dirty="0" smtClean="0"/>
              <a:t>EVOLUTION OF AIR NAVIGATION INFRASTRUCTURE</a:t>
            </a:r>
          </a:p>
        </p:txBody>
      </p:sp>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25</a:t>
            </a:fld>
            <a:endParaRPr lang="en-US"/>
          </a:p>
        </p:txBody>
      </p:sp>
      <p:sp>
        <p:nvSpPr>
          <p:cNvPr id="3" name="2 Título"/>
          <p:cNvSpPr>
            <a:spLocks noGrp="1"/>
          </p:cNvSpPr>
          <p:nvPr>
            <p:ph type="title"/>
          </p:nvPr>
        </p:nvSpPr>
        <p:spPr>
          <a:xfrm>
            <a:off x="0" y="0"/>
            <a:ext cx="9144000" cy="1143000"/>
          </a:xfrm>
        </p:spPr>
        <p:txBody>
          <a:bodyPr anchor="ctr"/>
          <a:lstStyle/>
          <a:p>
            <a:pPr algn="ctr"/>
            <a:r>
              <a:rPr lang="es-PE" sz="2800" b="1" dirty="0" smtClean="0"/>
              <a:t>NAVIGATION ASPECTS OF GREPECAS</a:t>
            </a:r>
            <a:endParaRPr lang="es-ES" sz="2800" b="1" dirty="0"/>
          </a:p>
        </p:txBody>
      </p:sp>
      <p:pic>
        <p:nvPicPr>
          <p:cNvPr id="8" name="Content Placeholder 7"/>
          <p:cNvPicPr>
            <a:picLocks noGrp="1"/>
          </p:cNvPicPr>
          <p:nvPr>
            <p:ph idx="1"/>
          </p:nvPr>
        </p:nvPicPr>
        <p:blipFill>
          <a:blip r:embed="rId3" cstate="print"/>
          <a:srcRect/>
          <a:stretch>
            <a:fillRect/>
          </a:stretch>
        </p:blipFill>
        <p:spPr bwMode="auto">
          <a:xfrm>
            <a:off x="685800" y="1219200"/>
            <a:ext cx="7772400" cy="5410200"/>
          </a:xfrm>
          <a:prstGeom prst="rect">
            <a:avLst/>
          </a:prstGeom>
          <a:noFill/>
          <a:ln w="9525">
            <a:noFill/>
            <a:miter lim="800000"/>
            <a:headEnd/>
            <a:tailEnd/>
          </a:ln>
        </p:spPr>
      </p:pic>
      <p:sp>
        <p:nvSpPr>
          <p:cNvPr id="6"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26</a:t>
            </a:fld>
            <a:endParaRPr lang="en-US"/>
          </a:p>
        </p:txBody>
      </p:sp>
      <p:sp>
        <p:nvSpPr>
          <p:cNvPr id="3" name="2 Título"/>
          <p:cNvSpPr>
            <a:spLocks noGrp="1"/>
          </p:cNvSpPr>
          <p:nvPr>
            <p:ph type="title"/>
          </p:nvPr>
        </p:nvSpPr>
        <p:spPr>
          <a:xfrm>
            <a:off x="0" y="0"/>
            <a:ext cx="9144000" cy="1219200"/>
          </a:xfrm>
        </p:spPr>
        <p:txBody>
          <a:bodyPr anchor="ctr"/>
          <a:lstStyle/>
          <a:p>
            <a:pPr algn="ctr"/>
            <a:r>
              <a:rPr lang="es-PE" sz="2800" b="1" dirty="0" smtClean="0"/>
              <a:t>NAVIGATION ASPECTS OF GREPECAS</a:t>
            </a:r>
            <a:endParaRPr lang="en-US" sz="2800" dirty="0">
              <a:latin typeface="Times New Roman" pitchFamily="18" charset="0"/>
              <a:cs typeface="Times New Roman" pitchFamily="18" charset="0"/>
            </a:endParaRPr>
          </a:p>
        </p:txBody>
      </p:sp>
      <p:graphicFrame>
        <p:nvGraphicFramePr>
          <p:cNvPr id="9" name="8 Marcador de contenido"/>
          <p:cNvGraphicFramePr>
            <a:graphicFrameLocks noGrp="1" noChangeAspect="1"/>
          </p:cNvGraphicFramePr>
          <p:nvPr>
            <p:ph idx="1"/>
            <p:extLst>
              <p:ext uri="{D42A27DB-BD31-4B8C-83A1-F6EECF244321}">
                <p14:modId xmlns:p14="http://schemas.microsoft.com/office/powerpoint/2010/main" val="2340643577"/>
              </p:ext>
            </p:extLst>
          </p:nvPr>
        </p:nvGraphicFramePr>
        <p:xfrm>
          <a:off x="304800" y="1752600"/>
          <a:ext cx="8456613" cy="4684713"/>
        </p:xfrm>
        <a:graphic>
          <a:graphicData uri="http://schemas.openxmlformats.org/presentationml/2006/ole">
            <mc:AlternateContent xmlns:mc="http://schemas.openxmlformats.org/markup-compatibility/2006">
              <mc:Choice xmlns:v="urn:schemas-microsoft-com:vml" Requires="v">
                <p:oleObj spid="_x0000_s43147" name="Document" r:id="rId4" imgW="6235700" imgH="3454400" progId="Word.Document.12">
                  <p:embed/>
                </p:oleObj>
              </mc:Choice>
              <mc:Fallback>
                <p:oleObj name="Document" r:id="rId4" imgW="6235700" imgH="3454400" progId="Word.Document.12">
                  <p:embed/>
                  <p:pic>
                    <p:nvPicPr>
                      <p:cNvPr id="0" name="Picture 56"/>
                      <p:cNvPicPr>
                        <a:picLocks noGrp="1" noChangeAspect="1" noChangeArrowheads="1"/>
                      </p:cNvPicPr>
                      <p:nvPr/>
                    </p:nvPicPr>
                    <p:blipFill>
                      <a:blip r:embed="rId5"/>
                      <a:srcRect/>
                      <a:stretch>
                        <a:fillRect/>
                      </a:stretch>
                    </p:blipFill>
                    <p:spPr bwMode="auto">
                      <a:xfrm>
                        <a:off x="304800" y="1752600"/>
                        <a:ext cx="8456613" cy="4684713"/>
                      </a:xfrm>
                      <a:prstGeom prst="rect">
                        <a:avLst/>
                      </a:prstGeom>
                      <a:noFill/>
                      <a:extLst/>
                    </p:spPr>
                  </p:pic>
                </p:oleObj>
              </mc:Fallback>
            </mc:AlternateContent>
          </a:graphicData>
        </a:graphic>
      </p:graphicFrame>
      <p:sp>
        <p:nvSpPr>
          <p:cNvPr id="11" name="10 CuadroTexto"/>
          <p:cNvSpPr txBox="1"/>
          <p:nvPr/>
        </p:nvSpPr>
        <p:spPr>
          <a:xfrm>
            <a:off x="0" y="1143000"/>
            <a:ext cx="9144000" cy="369332"/>
          </a:xfrm>
          <a:prstGeom prst="rect">
            <a:avLst/>
          </a:prstGeom>
          <a:noFill/>
        </p:spPr>
        <p:txBody>
          <a:bodyPr wrap="square" rtlCol="0">
            <a:spAutoFit/>
          </a:bodyPr>
          <a:lstStyle/>
          <a:p>
            <a:r>
              <a:rPr lang="es-PE" b="1" dirty="0" smtClean="0"/>
              <a:t>PROJECT:  AIR NAVIGATION SYSTEM IN SUPPORT OF PBN IN THE SAM REGION </a:t>
            </a:r>
            <a:endParaRPr lang="es-ES" b="1" dirty="0"/>
          </a:p>
        </p:txBody>
      </p:sp>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27</a:t>
            </a:fld>
            <a:endParaRPr lang="en-US"/>
          </a:p>
        </p:txBody>
      </p:sp>
      <p:sp>
        <p:nvSpPr>
          <p:cNvPr id="3" name="2 Título"/>
          <p:cNvSpPr>
            <a:spLocks noGrp="1"/>
          </p:cNvSpPr>
          <p:nvPr>
            <p:ph type="title"/>
          </p:nvPr>
        </p:nvSpPr>
        <p:spPr/>
        <p:txBody>
          <a:bodyPr anchor="ctr"/>
          <a:lstStyle/>
          <a:p>
            <a:pPr algn="ctr"/>
            <a:r>
              <a:rPr lang="es-PE" sz="2800" b="1" dirty="0" smtClean="0">
                <a:cs typeface="Times New Roman" pitchFamily="18" charset="0"/>
              </a:rPr>
              <a:t>IMPLEMENTATION OF AIR NAVIGATION SYSTEMS IN THE SAM REGION</a:t>
            </a:r>
            <a:endParaRPr lang="es-PE" sz="2800" b="1" dirty="0">
              <a:latin typeface="Times New Roman" pitchFamily="18" charset="0"/>
              <a:cs typeface="Times New Roman" pitchFamily="18" charset="0"/>
            </a:endParaRPr>
          </a:p>
        </p:txBody>
      </p:sp>
      <p:graphicFrame>
        <p:nvGraphicFramePr>
          <p:cNvPr id="6" name="Diagram 6"/>
          <p:cNvGraphicFramePr>
            <a:graphicFrameLocks noGrp="1"/>
          </p:cNvGraphicFramePr>
          <p:nvPr>
            <p:ph idx="1"/>
          </p:nvPr>
        </p:nvGraphicFramePr>
        <p:xfrm>
          <a:off x="609600" y="1752600"/>
          <a:ext cx="82296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6 Rectángulo redondeado"/>
          <p:cNvSpPr/>
          <p:nvPr/>
        </p:nvSpPr>
        <p:spPr>
          <a:xfrm>
            <a:off x="228600" y="1524000"/>
            <a:ext cx="7772400" cy="1524000"/>
          </a:xfrm>
          <a:prstGeom prst="roundRect">
            <a:avLst/>
          </a:prstGeom>
          <a:scene3d>
            <a:camera prst="perspectiveRelaxed">
              <a:rot lat="19149996" lon="20104178" rev="1577324"/>
            </a:camera>
            <a:lightRig rig="soft" dir="t"/>
            <a:backdrop>
              <a:anchor x="0" y="0" z="-210000"/>
              <a:norm dx="0" dy="0" dz="914400"/>
              <a:up dx="0" dy="914400" dz="0"/>
            </a:backdrop>
          </a:scene3d>
          <a:sp3d extrusionH="152250" prstMaterial="matte">
            <a:bevelT w="165100" prst="coolSlant"/>
          </a:sp3d>
        </p:spPr>
        <p:style>
          <a:lnRef idx="0">
            <a:schemeClr val="dk2">
              <a:shade val="80000"/>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2">
              <a:hueOff val="0"/>
              <a:satOff val="0"/>
              <a:lumOff val="0"/>
              <a:alphaOff val="0"/>
            </a:schemeClr>
          </a:fontRef>
        </p:style>
        <p:txBody>
          <a:bodyPr/>
          <a:lstStyle/>
          <a:p>
            <a:pPr algn="ctr"/>
            <a:r>
              <a:rPr lang="en-US" sz="4400" b="1" dirty="0" smtClean="0">
                <a:effectLst>
                  <a:outerShdw blurRad="38100" dist="38100" dir="2700000" algn="tl">
                    <a:srgbClr val="000000">
                      <a:alpha val="43137"/>
                    </a:srgbClr>
                  </a:outerShdw>
                </a:effectLst>
              </a:rPr>
              <a:t>SAM/IG MEETINGS</a:t>
            </a:r>
          </a:p>
          <a:p>
            <a:pPr algn="ctr"/>
            <a:r>
              <a:rPr lang="en-US" sz="4400" b="1" dirty="0" smtClean="0">
                <a:effectLst>
                  <a:outerShdw blurRad="38100" dist="38100" dir="2700000" algn="tl">
                    <a:srgbClr val="000000">
                      <a:alpha val="43137"/>
                    </a:srgbClr>
                  </a:outerShdw>
                </a:effectLst>
              </a:rPr>
              <a:t>RLA/06/901</a:t>
            </a:r>
            <a:endParaRPr lang="en-US" sz="4400" b="1" dirty="0">
              <a:effectLst>
                <a:outerShdw blurRad="38100" dist="38100" dir="2700000" algn="tl">
                  <a:srgbClr val="000000">
                    <a:alpha val="43137"/>
                  </a:srgbClr>
                </a:outerShdw>
              </a:effectLst>
            </a:endParaRPr>
          </a:p>
        </p:txBody>
      </p:sp>
      <p:sp>
        <p:nvSpPr>
          <p:cNvPr id="9"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28</a:t>
            </a:fld>
            <a:endParaRPr lang="en-US"/>
          </a:p>
        </p:txBody>
      </p:sp>
      <p:sp>
        <p:nvSpPr>
          <p:cNvPr id="3" name="2 Título"/>
          <p:cNvSpPr>
            <a:spLocks noGrp="1"/>
          </p:cNvSpPr>
          <p:nvPr>
            <p:ph type="title"/>
          </p:nvPr>
        </p:nvSpPr>
        <p:spPr/>
        <p:txBody>
          <a:bodyPr anchor="ctr"/>
          <a:lstStyle/>
          <a:p>
            <a:pPr algn="ctr"/>
            <a:r>
              <a:rPr lang="es-ES" sz="2800" b="1" dirty="0" smtClean="0">
                <a:cs typeface="Times New Roman" pitchFamily="18" charset="0"/>
              </a:rPr>
              <a:t>IMPLEMENTATION OF AIR NAVIGATION SYSTEMS IN THE SAM REGION</a:t>
            </a:r>
            <a:endParaRPr lang="en-US" sz="2800" b="1" dirty="0">
              <a:cs typeface="Times New Roman" pitchFamily="18" charset="0"/>
            </a:endParaRPr>
          </a:p>
        </p:txBody>
      </p:sp>
      <p:graphicFrame>
        <p:nvGraphicFramePr>
          <p:cNvPr id="6" name="Diagram 7"/>
          <p:cNvGraphicFramePr>
            <a:graphicFrameLocks noGrp="1"/>
          </p:cNvGraphicFramePr>
          <p:nvPr>
            <p:ph idx="1"/>
            <p:extLst>
              <p:ext uri="{D42A27DB-BD31-4B8C-83A1-F6EECF244321}">
                <p14:modId xmlns:p14="http://schemas.microsoft.com/office/powerpoint/2010/main" val="417188854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29</a:t>
            </a:fld>
            <a:endParaRPr lang="en-US"/>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rPr>
              <a:t>IMPLEMENTATION OF AIR NAVIGATION SYSTEMS IN THE SAM REGION</a:t>
            </a:r>
            <a:endParaRPr lang="en-CA"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371600"/>
            <a:ext cx="8229600" cy="5105400"/>
          </a:xfrm>
        </p:spPr>
        <p:txBody>
          <a:bodyPr>
            <a:normAutofit/>
          </a:bodyPr>
          <a:lstStyle/>
          <a:p>
            <a:pPr marL="0" indent="0" algn="ctr">
              <a:buNone/>
            </a:pPr>
            <a:r>
              <a:rPr lang="es-ES" sz="2400" b="1" dirty="0" smtClean="0"/>
              <a:t>PLAN FOR THE IMPLEMENTATION OF PERFORMANCE-BASED AIR NAVIGATION IN THE SAM REGION</a:t>
            </a:r>
          </a:p>
          <a:p>
            <a:pPr marL="0" indent="0" algn="ctr">
              <a:buNone/>
            </a:pPr>
            <a:endParaRPr lang="es-ES" sz="1800" b="1" dirty="0"/>
          </a:p>
          <a:p>
            <a:pPr marL="0" indent="0">
              <a:buNone/>
            </a:pPr>
            <a:r>
              <a:rPr lang="es-ES" sz="2400" b="1" dirty="0" smtClean="0"/>
              <a:t>CURRENT SITUATION</a:t>
            </a:r>
          </a:p>
          <a:p>
            <a:pPr marL="361950" indent="-361950" algn="just">
              <a:spcBef>
                <a:spcPts val="600"/>
              </a:spcBef>
              <a:buClrTx/>
              <a:tabLst>
                <a:tab pos="361950" algn="l"/>
              </a:tabLst>
            </a:pPr>
            <a:r>
              <a:rPr lang="es-ES" sz="2000" dirty="0" smtClean="0"/>
              <a:t>RADIO AIDS: ALL CONVENTIONAL RADIO NAVIGATION AID SYSTEMS (NDB, VOR, DME AND ILS) HAVE BEEN FULLY IMPLEMENTED AND INSTALLED AS SPECIFIED IN TABLE CNS 3 (TABLE OF RADIO NAVIGATION AIDS). WITH REGARD TO </a:t>
            </a:r>
            <a:r>
              <a:rPr lang="es-ES" sz="2000" dirty="0" err="1" smtClean="0"/>
              <a:t>NDBs</a:t>
            </a:r>
            <a:r>
              <a:rPr lang="es-ES" sz="2000" dirty="0" smtClean="0"/>
              <a:t>,  A DEACTIVATION PROCESS IS UNDER WAY, STARTING WITH THOSE STATIONS WHERE THE NDB IS INSTALLED NEXT TO A VOR/DME</a:t>
            </a:r>
          </a:p>
          <a:p>
            <a:pPr marL="361950" indent="-361950" algn="just">
              <a:spcBef>
                <a:spcPts val="600"/>
              </a:spcBef>
              <a:buClrTx/>
              <a:tabLst>
                <a:tab pos="361950" algn="l"/>
              </a:tabLst>
            </a:pPr>
            <a:r>
              <a:rPr lang="es-ES" sz="2000" dirty="0" smtClean="0"/>
              <a:t>THE USE OF ABAS FOR EN-ROUTE, TERMINAL AREA AND NPA OPERATIONS HAS STARTED IN SELECTED AIRSPACES</a:t>
            </a:r>
            <a:endParaRPr lang="es-ES" sz="2000" b="1" dirty="0"/>
          </a:p>
        </p:txBody>
      </p:sp>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extLst>
      <p:ext uri="{BB962C8B-B14F-4D97-AF65-F5344CB8AC3E}">
        <p14:creationId xmlns:p14="http://schemas.microsoft.com/office/powerpoint/2010/main" val="320069782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solidFill>
                  <a:srgbClr val="FFFFFF"/>
                </a:solidFill>
              </a:rPr>
              <a:pPr/>
              <a:t>30</a:t>
            </a:fld>
            <a:endParaRPr lang="en-US">
              <a:solidFill>
                <a:srgbClr val="FFFFFF"/>
              </a:solidFill>
            </a:endParaRPr>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rPr>
              <a:t>IMPLEMENTATION OF AIR NAVIGATION SYSTEMS IN THE SAM REGION</a:t>
            </a:r>
            <a:endParaRPr lang="en-CA"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228600" y="1219200"/>
            <a:ext cx="8686800" cy="5410200"/>
          </a:xfrm>
        </p:spPr>
        <p:txBody>
          <a:bodyPr>
            <a:noAutofit/>
          </a:bodyPr>
          <a:lstStyle/>
          <a:p>
            <a:pPr marL="0" indent="0" algn="ctr">
              <a:buNone/>
            </a:pPr>
            <a:r>
              <a:rPr lang="es-ES" sz="2400" b="1" dirty="0" smtClean="0"/>
              <a:t>PLAN FOR THE IMPLEMENTATION OF PERFORMANCE-BASED AIR NAVIGATION IN THE SAM REGION</a:t>
            </a:r>
          </a:p>
          <a:p>
            <a:pPr marL="0" indent="0">
              <a:buNone/>
            </a:pPr>
            <a:endParaRPr lang="es-ES" sz="1800" b="1" dirty="0"/>
          </a:p>
          <a:p>
            <a:pPr marL="0" indent="0">
              <a:buNone/>
            </a:pPr>
            <a:r>
              <a:rPr lang="es-ES" sz="2000" b="1" dirty="0" smtClean="0"/>
              <a:t>IMPROVEMENTS TO NAVIGATION SYSTEMS (2012 - 2018)</a:t>
            </a:r>
          </a:p>
          <a:p>
            <a:pPr marL="0" indent="0">
              <a:buNone/>
            </a:pPr>
            <a:endParaRPr lang="es-ES" sz="1800" b="1" dirty="0"/>
          </a:p>
          <a:p>
            <a:pPr marL="361950" indent="-361950" algn="just">
              <a:buClrTx/>
              <a:tabLst>
                <a:tab pos="361950" algn="l"/>
              </a:tabLst>
            </a:pPr>
            <a:r>
              <a:rPr lang="es-ES" sz="1800" dirty="0" smtClean="0"/>
              <a:t>STATES MUST CONTINUE WITH THE NDB DEACTIVATION PLAN AS DEFINED BY GREPECAS/14 (APRIL 2007).  IT IS FORESEEN THAT MOST </a:t>
            </a:r>
            <a:r>
              <a:rPr lang="es-ES" sz="1800" dirty="0" err="1" smtClean="0"/>
              <a:t>NDBs</a:t>
            </a:r>
            <a:r>
              <a:rPr lang="es-ES" sz="1800" dirty="0" smtClean="0"/>
              <a:t> WILL BE DEACTIVATED AS SCHEDULED</a:t>
            </a:r>
          </a:p>
          <a:p>
            <a:pPr marL="361950" indent="-361950" algn="just">
              <a:buClrTx/>
              <a:tabLst>
                <a:tab pos="361950" algn="l"/>
              </a:tabLst>
            </a:pPr>
            <a:r>
              <a:rPr lang="es-ES" sz="1800" dirty="0" smtClean="0"/>
              <a:t>VOR/DME: IT IS FELT THAT, AS PART OF THE TRANSITION TO GNSS, VOR/DME SYSTEMS SHOULD BE KEPT IN SELECTED </a:t>
            </a:r>
            <a:r>
              <a:rPr lang="es-ES" sz="1800" dirty="0" err="1" smtClean="0"/>
              <a:t>TMAs</a:t>
            </a:r>
            <a:r>
              <a:rPr lang="es-ES" sz="1800" dirty="0" smtClean="0"/>
              <a:t>, AND THAT EN-ROUTE VOR SYSTEMS SHOULD START BEING PHASED OUT</a:t>
            </a:r>
          </a:p>
          <a:p>
            <a:pPr marL="361950" indent="-361950" algn="just">
              <a:buClrTx/>
              <a:tabLst>
                <a:tab pos="361950" algn="l"/>
              </a:tabLst>
            </a:pPr>
            <a:r>
              <a:rPr lang="es-ES" sz="1800" dirty="0" smtClean="0"/>
              <a:t>DME/DME: TAKING INTO ACCOUNT THE IMPLEMENTATION OF PBN EN-ROUTE AND IN </a:t>
            </a:r>
            <a:r>
              <a:rPr lang="es-ES" sz="1800" dirty="0" err="1" smtClean="0"/>
              <a:t>TMAs</a:t>
            </a:r>
            <a:r>
              <a:rPr lang="es-ES" sz="1800" dirty="0" smtClean="0"/>
              <a:t>, AND THE USE OF DME/DME NAVIGATION TO SUPPORT GNSS, STATES MUST MAINTAIN THE EXISTING DME COVERAGE AND, IF NECESSARY, CONDUCT STUDIES TO EXTEND COVERAGE IN SELECTED AIRSPACES</a:t>
            </a:r>
            <a:endParaRPr lang="es-ES" sz="1600" b="1" dirty="0"/>
          </a:p>
        </p:txBody>
      </p:sp>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extLst>
      <p:ext uri="{BB962C8B-B14F-4D97-AF65-F5344CB8AC3E}">
        <p14:creationId xmlns:p14="http://schemas.microsoft.com/office/powerpoint/2010/main" val="64065242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31</a:t>
            </a:fld>
            <a:endParaRPr lang="en-US"/>
          </a:p>
        </p:txBody>
      </p:sp>
      <p:sp>
        <p:nvSpPr>
          <p:cNvPr id="3" name="2 Título"/>
          <p:cNvSpPr>
            <a:spLocks noGrp="1"/>
          </p:cNvSpPr>
          <p:nvPr>
            <p:ph type="title"/>
          </p:nvPr>
        </p:nvSpPr>
        <p:spPr/>
        <p:txBody>
          <a:bodyPr anchor="ctr"/>
          <a:lstStyle/>
          <a:p>
            <a:pPr algn="ctr"/>
            <a:r>
              <a:rPr lang="es-ES" sz="2800" b="1" dirty="0" smtClean="0"/>
              <a:t>IMPLEMENTATION OF AIR NAVIGATION SYSTEMS IN THE SAM REGION</a:t>
            </a:r>
            <a:endParaRPr lang="en-CA" sz="2800" b="1" dirty="0"/>
          </a:p>
        </p:txBody>
      </p:sp>
      <p:sp>
        <p:nvSpPr>
          <p:cNvPr id="4" name="3 Marcador de contenido"/>
          <p:cNvSpPr>
            <a:spLocks noGrp="1"/>
          </p:cNvSpPr>
          <p:nvPr>
            <p:ph idx="1"/>
          </p:nvPr>
        </p:nvSpPr>
        <p:spPr>
          <a:xfrm>
            <a:off x="228600" y="2209800"/>
            <a:ext cx="8458200" cy="4419600"/>
          </a:xfrm>
        </p:spPr>
        <p:txBody>
          <a:bodyPr>
            <a:normAutofit/>
          </a:bodyPr>
          <a:lstStyle/>
          <a:p>
            <a:pPr marL="361950" indent="-361950" algn="just">
              <a:buClrTx/>
              <a:tabLst>
                <a:tab pos="361950" algn="l"/>
              </a:tabLst>
            </a:pPr>
            <a:r>
              <a:rPr lang="es-ES" sz="2000" dirty="0"/>
              <a:t>ILS: </a:t>
            </a:r>
            <a:r>
              <a:rPr lang="es-ES" sz="2000" dirty="0" smtClean="0"/>
              <a:t>IT IS FORESEEN THAT ILS SYSTEMS WILL REMAIN OPERATIONAL DURING THE RESPECTIVE PLANNING PERIOD</a:t>
            </a:r>
            <a:endParaRPr lang="es-ES" sz="2000" dirty="0"/>
          </a:p>
          <a:p>
            <a:pPr marL="361950" indent="-361950" algn="just">
              <a:buClrTx/>
              <a:tabLst>
                <a:tab pos="361950" algn="l"/>
              </a:tabLst>
            </a:pPr>
            <a:r>
              <a:rPr lang="es-ES" sz="2000" dirty="0" smtClean="0"/>
              <a:t>GBAS </a:t>
            </a:r>
            <a:r>
              <a:rPr lang="es-ES" sz="2000" dirty="0"/>
              <a:t>CAT I: </a:t>
            </a:r>
            <a:r>
              <a:rPr lang="es-ES" sz="2000" dirty="0" smtClean="0"/>
              <a:t>WILL START AT AIRPORTS WHERE WARRANTED BY OPERATIONAL DEMAND </a:t>
            </a:r>
          </a:p>
          <a:p>
            <a:pPr marL="361950" indent="-361950" algn="just">
              <a:buClrTx/>
              <a:tabLst>
                <a:tab pos="361950" algn="l"/>
              </a:tabLst>
            </a:pPr>
            <a:r>
              <a:rPr lang="es-ES" sz="2000" dirty="0" smtClean="0"/>
              <a:t>FLIGHT TESTING SUPPORT SYSTEMS:  STATES MUST CONSIDER MODERNISING THEIR FLIGHT AND GROUND RADIO NAVIGATION AID TESTING ELEMENTS, INCLUDING RADIO NAVIGATION SATELLITE SYSTEMS (</a:t>
            </a:r>
            <a:r>
              <a:rPr lang="es-ES" sz="2000" dirty="0"/>
              <a:t>GNSS</a:t>
            </a:r>
            <a:r>
              <a:rPr lang="es-ES" sz="2000" dirty="0" smtClean="0"/>
              <a:t>), SO AS TO BE READY FOR A PBN ENVIRONMENT</a:t>
            </a:r>
            <a:endParaRPr lang="es-ES" sz="2000" dirty="0"/>
          </a:p>
          <a:p>
            <a:pPr marL="361950" indent="-361950" algn="just">
              <a:buClrTx/>
              <a:tabLst>
                <a:tab pos="361950" algn="l"/>
              </a:tabLst>
            </a:pPr>
            <a:r>
              <a:rPr lang="es-ES" sz="2000" dirty="0" smtClean="0"/>
              <a:t>PROTECTION OF THE RADIO FREQUENCY SPECTRUM:  STATES MUST STRIVE TO ENSURE THE PROTECTION AND PROPER USE OF THE RADIO FREQUENCY SPECTRUM ASSIGNED TO AVIATION FOR RADIO NAVIGATION SERVICES</a:t>
            </a:r>
            <a:endParaRPr lang="en-CA" sz="2000" dirty="0"/>
          </a:p>
        </p:txBody>
      </p:sp>
      <p:sp>
        <p:nvSpPr>
          <p:cNvPr id="8" name="7 CuadroTexto"/>
          <p:cNvSpPr txBox="1"/>
          <p:nvPr/>
        </p:nvSpPr>
        <p:spPr>
          <a:xfrm>
            <a:off x="0" y="1307489"/>
            <a:ext cx="9144000" cy="830997"/>
          </a:xfrm>
          <a:prstGeom prst="rect">
            <a:avLst/>
          </a:prstGeom>
          <a:noFill/>
        </p:spPr>
        <p:txBody>
          <a:bodyPr wrap="square" rtlCol="0">
            <a:spAutoFit/>
          </a:bodyPr>
          <a:lstStyle/>
          <a:p>
            <a:pPr algn="ctr"/>
            <a:r>
              <a:rPr lang="es-ES" sz="2400" b="1" dirty="0" smtClean="0"/>
              <a:t>PLAN FOR THE IMPLEMENTATION OF PERFORMANCE-BASED AIR NAVIGATION IN THE SAM REGION</a:t>
            </a:r>
            <a:endParaRPr lang="es-ES" sz="2400" b="1" dirty="0"/>
          </a:p>
        </p:txBody>
      </p:sp>
      <p:sp>
        <p:nvSpPr>
          <p:cNvPr id="9"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extLst>
      <p:ext uri="{BB962C8B-B14F-4D97-AF65-F5344CB8AC3E}">
        <p14:creationId xmlns:p14="http://schemas.microsoft.com/office/powerpoint/2010/main" val="13596771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32</a:t>
            </a:fld>
            <a:endParaRPr lang="en-US"/>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IMPLEMENTATION OF AIR NAVIGATION SYSTEMS IN THE SAM REGION</a:t>
            </a:r>
            <a:endParaRPr lang="es-ES" sz="2800" dirty="0">
              <a:effectLst>
                <a:outerShdw blurRad="38100" dist="38100" dir="2700000" algn="tl">
                  <a:srgbClr val="000000">
                    <a:alpha val="43137"/>
                  </a:srgbClr>
                </a:outerShdw>
              </a:effectLst>
            </a:endParaRPr>
          </a:p>
        </p:txBody>
      </p:sp>
      <p:graphicFrame>
        <p:nvGraphicFramePr>
          <p:cNvPr id="6" name="5 Marcador de contenido"/>
          <p:cNvGraphicFramePr>
            <a:graphicFrameLocks noGrp="1" noChangeAspect="1"/>
          </p:cNvGraphicFramePr>
          <p:nvPr>
            <p:ph idx="1"/>
            <p:extLst>
              <p:ext uri="{D42A27DB-BD31-4B8C-83A1-F6EECF244321}">
                <p14:modId xmlns:p14="http://schemas.microsoft.com/office/powerpoint/2010/main" val="3494593395"/>
              </p:ext>
            </p:extLst>
          </p:nvPr>
        </p:nvGraphicFramePr>
        <p:xfrm>
          <a:off x="381000" y="2133600"/>
          <a:ext cx="8497888" cy="4300538"/>
        </p:xfrm>
        <a:graphic>
          <a:graphicData uri="http://schemas.openxmlformats.org/presentationml/2006/ole">
            <mc:AlternateContent xmlns:mc="http://schemas.openxmlformats.org/markup-compatibility/2006">
              <mc:Choice xmlns:v="urn:schemas-microsoft-com:vml" Requires="v">
                <p:oleObj spid="_x0000_s156809" name="Document" r:id="rId4" imgW="12369800" imgH="6261100" progId="Word.Document.8">
                  <p:embed/>
                </p:oleObj>
              </mc:Choice>
              <mc:Fallback>
                <p:oleObj name="Document" r:id="rId4" imgW="12369800" imgH="6261100" progId="Word.Document.8">
                  <p:embed/>
                  <p:pic>
                    <p:nvPicPr>
                      <p:cNvPr id="0" name="Picture 57"/>
                      <p:cNvPicPr>
                        <a:picLocks noGrp="1" noChangeAspect="1" noChangeArrowheads="1"/>
                      </p:cNvPicPr>
                      <p:nvPr/>
                    </p:nvPicPr>
                    <p:blipFill>
                      <a:blip r:embed="rId5"/>
                      <a:srcRect/>
                      <a:stretch>
                        <a:fillRect/>
                      </a:stretch>
                    </p:blipFill>
                    <p:spPr bwMode="auto">
                      <a:xfrm>
                        <a:off x="381000" y="2133600"/>
                        <a:ext cx="8497888" cy="43005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6 CuadroTexto"/>
          <p:cNvSpPr txBox="1"/>
          <p:nvPr/>
        </p:nvSpPr>
        <p:spPr>
          <a:xfrm>
            <a:off x="0" y="1209931"/>
            <a:ext cx="9144000" cy="830997"/>
          </a:xfrm>
          <a:prstGeom prst="rect">
            <a:avLst/>
          </a:prstGeom>
          <a:noFill/>
        </p:spPr>
        <p:txBody>
          <a:bodyPr wrap="square" rtlCol="0">
            <a:spAutoFit/>
          </a:bodyPr>
          <a:lstStyle/>
          <a:p>
            <a:pPr algn="ctr"/>
            <a:r>
              <a:rPr lang="es-ES" sz="2400" b="1" dirty="0" smtClean="0"/>
              <a:t>PLAN FOR THE IMPLEMENTATION OF PERFORMANCE-BASED AIR NAVIGATION IN THE SAM REGION</a:t>
            </a:r>
            <a:endParaRPr lang="es-ES" sz="2400" b="1" dirty="0"/>
          </a:p>
        </p:txBody>
      </p:sp>
      <p:sp>
        <p:nvSpPr>
          <p:cNvPr id="9"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33</a:t>
            </a:fld>
            <a:endParaRPr lang="en-US"/>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CONCLUSIONS</a:t>
            </a:r>
            <a:r>
              <a:rPr lang="es-ES" dirty="0" smtClean="0"/>
              <a:t> </a:t>
            </a:r>
            <a:endParaRPr lang="es-ES" dirty="0"/>
          </a:p>
        </p:txBody>
      </p:sp>
      <p:sp>
        <p:nvSpPr>
          <p:cNvPr id="4" name="3 Marcador de contenido"/>
          <p:cNvSpPr>
            <a:spLocks noGrp="1"/>
          </p:cNvSpPr>
          <p:nvPr>
            <p:ph idx="1"/>
          </p:nvPr>
        </p:nvSpPr>
        <p:spPr>
          <a:xfrm>
            <a:off x="228600" y="1143000"/>
            <a:ext cx="8610600" cy="5410200"/>
          </a:xfrm>
        </p:spPr>
        <p:txBody>
          <a:bodyPr>
            <a:normAutofit fontScale="25000" lnSpcReduction="20000"/>
          </a:bodyPr>
          <a:lstStyle/>
          <a:p>
            <a:pPr marL="0" indent="0" algn="just">
              <a:buNone/>
            </a:pPr>
            <a:r>
              <a:rPr lang="es-PE" sz="9600" b="1" dirty="0" smtClean="0">
                <a:cs typeface="Arial" pitchFamily="34" charset="0"/>
              </a:rPr>
              <a:t>THE STATES OF THE REGION, WHEN IMPLEMENTING THEIR NAVIGATION SYSTEMS, SHOULD TAKE INTO ACCOUNT</a:t>
            </a:r>
            <a:r>
              <a:rPr lang="es-PE" sz="9600" b="1" dirty="0" smtClean="0">
                <a:latin typeface="Arial" pitchFamily="34" charset="0"/>
                <a:cs typeface="Arial" pitchFamily="34" charset="0"/>
              </a:rPr>
              <a:t>:</a:t>
            </a:r>
          </a:p>
          <a:p>
            <a:pPr marL="0" indent="0" algn="just">
              <a:buNone/>
            </a:pPr>
            <a:endParaRPr lang="es-PE" sz="6400" b="1" dirty="0" smtClean="0">
              <a:latin typeface="Arial" pitchFamily="34" charset="0"/>
              <a:cs typeface="Arial" pitchFamily="34" charset="0"/>
            </a:endParaRPr>
          </a:p>
          <a:p>
            <a:pPr algn="just">
              <a:buClrTx/>
              <a:tabLst>
                <a:tab pos="361950" algn="l"/>
              </a:tabLst>
            </a:pPr>
            <a:r>
              <a:rPr lang="es-PE" sz="8800" b="1" dirty="0" smtClean="0">
                <a:cs typeface="Arial" pitchFamily="34" charset="0"/>
              </a:rPr>
              <a:t>THE BASIC OPERATIONAL REQUIREMENTS AND PLANNING CRITERIA (BORPC)  (Doc 8733, Volume I,  Part I)</a:t>
            </a:r>
          </a:p>
          <a:p>
            <a:pPr algn="just">
              <a:buClrTx/>
              <a:tabLst>
                <a:tab pos="361950" algn="l"/>
              </a:tabLst>
            </a:pPr>
            <a:r>
              <a:rPr lang="es-ES_tradnl" sz="8800" b="1" dirty="0" smtClean="0"/>
              <a:t>	THE AERONAUTICAL RADIO NAVIGATION AID PLANNING PRINCIPLES (</a:t>
            </a:r>
            <a:r>
              <a:rPr lang="es-ES_tradnl" sz="8800" b="1" dirty="0" err="1" smtClean="0"/>
              <a:t>Doc</a:t>
            </a:r>
            <a:r>
              <a:rPr lang="es-ES_tradnl" sz="8800" b="1" dirty="0" smtClean="0"/>
              <a:t> 8733, </a:t>
            </a:r>
            <a:r>
              <a:rPr lang="es-ES_tradnl" sz="8800" b="1" dirty="0" err="1" smtClean="0"/>
              <a:t>Volume</a:t>
            </a:r>
            <a:r>
              <a:rPr lang="es-ES_tradnl" sz="8800" b="1" dirty="0" smtClean="0"/>
              <a:t> I, </a:t>
            </a:r>
            <a:r>
              <a:rPr lang="es-ES_tradnl" sz="8800" b="1" dirty="0" err="1" smtClean="0"/>
              <a:t>Part</a:t>
            </a:r>
            <a:r>
              <a:rPr lang="es-ES_tradnl" sz="8800" b="1" dirty="0" smtClean="0"/>
              <a:t> IV)</a:t>
            </a:r>
          </a:p>
          <a:p>
            <a:pPr algn="just">
              <a:buClrTx/>
              <a:tabLst>
                <a:tab pos="361950" algn="l"/>
              </a:tabLst>
            </a:pPr>
            <a:r>
              <a:rPr lang="es-ES_tradnl" sz="8800" b="1" dirty="0" smtClean="0"/>
              <a:t>	THE RADIO AID PLAN (FASID TABLE CNS 3, </a:t>
            </a:r>
            <a:r>
              <a:rPr lang="es-ES_tradnl" sz="8800" b="1" dirty="0" err="1" smtClean="0"/>
              <a:t>Doc</a:t>
            </a:r>
            <a:r>
              <a:rPr lang="es-ES_tradnl" sz="8800" b="1" dirty="0" smtClean="0"/>
              <a:t> 8733, </a:t>
            </a:r>
            <a:r>
              <a:rPr lang="es-ES_tradnl" sz="8800" b="1" dirty="0" err="1" smtClean="0"/>
              <a:t>Volume</a:t>
            </a:r>
            <a:r>
              <a:rPr lang="es-ES_tradnl" sz="8800" b="1" dirty="0" smtClean="0"/>
              <a:t> II)</a:t>
            </a:r>
          </a:p>
          <a:p>
            <a:pPr algn="just">
              <a:buClrTx/>
              <a:tabLst>
                <a:tab pos="361950" algn="l"/>
              </a:tabLst>
            </a:pPr>
            <a:r>
              <a:rPr lang="es-ES_tradnl" sz="8800" b="1" dirty="0" smtClean="0"/>
              <a:t>ICAO LISTS COM 1 AND COM 2 </a:t>
            </a:r>
          </a:p>
          <a:p>
            <a:pPr algn="just">
              <a:buClrTx/>
              <a:tabLst>
                <a:tab pos="361950" algn="l"/>
              </a:tabLst>
            </a:pPr>
            <a:r>
              <a:rPr lang="es-ES_tradnl" sz="8800" b="1" dirty="0" smtClean="0"/>
              <a:t>ICAO SARPS AND DOCUMENTS</a:t>
            </a:r>
          </a:p>
          <a:p>
            <a:pPr algn="just">
              <a:buClrTx/>
              <a:tabLst>
                <a:tab pos="361950" algn="l"/>
              </a:tabLst>
            </a:pPr>
            <a:r>
              <a:rPr lang="es-AR" sz="8800" b="1" dirty="0" smtClean="0"/>
              <a:t>THE STRATEGY FOR THE EVOLUTION OF AIR NAVIGATION SYSTEMS IN THE CAR/SAM REGIONS</a:t>
            </a:r>
          </a:p>
          <a:p>
            <a:pPr algn="just">
              <a:buClrTx/>
              <a:tabLst>
                <a:tab pos="361950" algn="l"/>
              </a:tabLst>
            </a:pPr>
            <a:r>
              <a:rPr lang="es-ES" sz="8800" b="1" dirty="0" smtClean="0"/>
              <a:t>PLAN FOR THE IMPLEMENTATION OF THE PERFORMANCE-BASED AIR NAVIGATION SYSTEM IN THE SAM REGION </a:t>
            </a:r>
          </a:p>
          <a:p>
            <a:pPr algn="just">
              <a:buClrTx/>
              <a:tabLst>
                <a:tab pos="361950" algn="l"/>
              </a:tabLst>
            </a:pPr>
            <a:r>
              <a:rPr lang="es-ES" sz="8800" b="1" smtClean="0"/>
              <a:t>THEIR ACTIVE PARTICIPATION IN </a:t>
            </a:r>
            <a:r>
              <a:rPr lang="es-ES" sz="8800" b="1" dirty="0" smtClean="0"/>
              <a:t>ICAO REGIONAL EVENTS (SAM/IG MEETINGS, COURSES, SEMINARS/WORKSHOPS)</a:t>
            </a:r>
            <a:endParaRPr lang="en-US" sz="8800" dirty="0">
              <a:latin typeface="Times New Roman" pitchFamily="18" charset="0"/>
              <a:cs typeface="Times New Roman" pitchFamily="18" charset="0"/>
            </a:endParaRPr>
          </a:p>
        </p:txBody>
      </p:sp>
      <p:sp>
        <p:nvSpPr>
          <p:cNvPr id="7" name="3 Marcador de pie de página"/>
          <p:cNvSpPr>
            <a:spLocks noGrp="1"/>
          </p:cNvSpPr>
          <p:nvPr>
            <p:ph type="ftr" sz="quarter" idx="11"/>
          </p:nvPr>
        </p:nvSpPr>
        <p:spPr>
          <a:xfrm>
            <a:off x="0" y="6568440"/>
            <a:ext cx="8610600" cy="304800"/>
          </a:xfrm>
        </p:spPr>
        <p:txBody>
          <a:bodyPr/>
          <a:lstStyle/>
          <a:p>
            <a:pPr algn="l"/>
            <a:r>
              <a:rPr lang="en-US" sz="1100" dirty="0" smtClean="0"/>
              <a:t>Seminar on flight and ground testing of navigation and surveillance systems, Sao José dos Campos, 19 to 21 November  2011</a:t>
            </a:r>
            <a:endParaRPr lang="en-US" sz="11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ICAO">
  <a:themeElements>
    <a:clrScheme name="ICAO_1">
      <a:dk1>
        <a:srgbClr val="000000"/>
      </a:dk1>
      <a:lt1>
        <a:srgbClr val="FFFFFF"/>
      </a:lt1>
      <a:dk2>
        <a:srgbClr val="00153E"/>
      </a:dk2>
      <a:lt2>
        <a:srgbClr val="2C6ABA"/>
      </a:lt2>
      <a:accent1>
        <a:srgbClr val="D31044"/>
      </a:accent1>
      <a:accent2>
        <a:srgbClr val="FFE76D"/>
      </a:accent2>
      <a:accent3>
        <a:srgbClr val="1AB39F"/>
      </a:accent3>
      <a:accent4>
        <a:srgbClr val="738AC8"/>
      </a:accent4>
      <a:accent5>
        <a:srgbClr val="7FD13B"/>
      </a:accent5>
      <a:accent6>
        <a:srgbClr val="FF9900"/>
      </a:accent6>
      <a:hlink>
        <a:srgbClr val="EA157A"/>
      </a:hlink>
      <a:folHlink>
        <a:srgbClr val="7030A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Number xmlns="eca891cd-93fb-4d72-a5d0-e19a8d883323">2</Number>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321455BBFDB6E469F67F95DAF5D240A" ma:contentTypeVersion="1" ma:contentTypeDescription="Create a new document." ma:contentTypeScope="" ma:versionID="8e541ff1242a6f44351cc737ff44ec32">
  <xsd:schema xmlns:xsd="http://www.w3.org/2001/XMLSchema" xmlns:p="http://schemas.microsoft.com/office/2006/metadata/properties" xmlns:ns2="eca891cd-93fb-4d72-a5d0-e19a8d883323" targetNamespace="http://schemas.microsoft.com/office/2006/metadata/properties" ma:root="true" ma:fieldsID="e28639d9f680e84c34b951f053899ca2" ns2:_="">
    <xsd:import namespace="eca891cd-93fb-4d72-a5d0-e19a8d883323"/>
    <xsd:element name="properties">
      <xsd:complexType>
        <xsd:sequence>
          <xsd:element name="documentManagement">
            <xsd:complexType>
              <xsd:all>
                <xsd:element ref="ns2:Number" minOccurs="0"/>
              </xsd:all>
            </xsd:complexType>
          </xsd:element>
        </xsd:sequence>
      </xsd:complexType>
    </xsd:element>
  </xsd:schema>
  <xsd:schema xmlns:xsd="http://www.w3.org/2001/XMLSchema" xmlns:dms="http://schemas.microsoft.com/office/2006/documentManagement/types" targetNamespace="eca891cd-93fb-4d72-a5d0-e19a8d883323" elementFormDefault="qualified">
    <xsd:import namespace="http://schemas.microsoft.com/office/2006/documentManagement/types"/>
    <xsd:element name="Number" ma:index="8" nillable="true" ma:displayName="Number" ma:internalName="Number">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3B026F40-DBCA-4A82-A9A8-C85F00E4C4FB}">
  <ds:schemaRefs>
    <ds:schemaRef ds:uri="http://purl.org/dc/terms/"/>
    <ds:schemaRef ds:uri="http://schemas.microsoft.com/office/2006/documentManagement/types"/>
    <ds:schemaRef ds:uri="http://purl.org/dc/elements/1.1/"/>
    <ds:schemaRef ds:uri="http://www.w3.org/XML/1998/namespace"/>
    <ds:schemaRef ds:uri="http://schemas.openxmlformats.org/package/2006/metadata/core-properties"/>
    <ds:schemaRef ds:uri="eca891cd-93fb-4d72-a5d0-e19a8d883323"/>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19595620-1D3C-4AC4-877D-B2741FEA84F6}">
  <ds:schemaRefs>
    <ds:schemaRef ds:uri="http://schemas.microsoft.com/sharepoint/v3/contenttype/forms"/>
  </ds:schemaRefs>
</ds:datastoreItem>
</file>

<file path=customXml/itemProps3.xml><?xml version="1.0" encoding="utf-8"?>
<ds:datastoreItem xmlns:ds="http://schemas.openxmlformats.org/officeDocument/2006/customXml" ds:itemID="{0908F700-1E3C-4D7A-8F12-8E209F16DD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a891cd-93fb-4d72-a5d0-e19a8d883323"/>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ICAO</Template>
  <TotalTime>6408</TotalTime>
  <Words>3209</Words>
  <Application>Microsoft Office PowerPoint</Application>
  <PresentationFormat>On-screen Show (4:3)</PresentationFormat>
  <Paragraphs>539</Paragraphs>
  <Slides>33</Slides>
  <Notes>10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33</vt:i4>
      </vt:variant>
    </vt:vector>
  </HeadingPairs>
  <TitlesOfParts>
    <vt:vector size="35" baseType="lpstr">
      <vt:lpstr>ICAO</vt:lpstr>
      <vt:lpstr>Document</vt:lpstr>
      <vt:lpstr>     SESSION 1  REGIONAL RADIO NAVIGATION AID PLAN</vt:lpstr>
      <vt:lpstr>CONTENTS</vt:lpstr>
      <vt:lpstr>OBJECTIVE</vt:lpstr>
      <vt:lpstr>CAR/SAM REGIONAL AIR NAVIGATION PLAN</vt:lpstr>
      <vt:lpstr>CAR/SAM REGIONAL AIR NAVIGATION PLAN</vt:lpstr>
      <vt:lpstr>CAR/SAM REGIONAL AIR NAVIGATION PLAN</vt:lpstr>
      <vt:lpstr>CAR/SAM REGIONAL AIR NAVIGATION PLAN</vt:lpstr>
      <vt:lpstr>CAR/SAM REGIONAL AIR NAVIGATION PLAN</vt:lpstr>
      <vt:lpstr>CAR/SAM REGIONAL AIR NAVIGATION PLAN</vt:lpstr>
      <vt:lpstr>CAR/SAM REGIONAL AIR NAVIGATION PLAN</vt:lpstr>
      <vt:lpstr>CAR/SAM REGIONAL AIR NAVIGATION PLAN</vt:lpstr>
      <vt:lpstr>CAR/SAM REGIONAL AIR NAVIGATION PLAN</vt:lpstr>
      <vt:lpstr>AMENDMENTS TO NAVIGATION-RELATED SARPS</vt:lpstr>
      <vt:lpstr>AMENDMENTS TO NAVIGATION-RELATED SARPS</vt:lpstr>
      <vt:lpstr>AMENDMENTS TO NAVIGATION-RELATED SARPS</vt:lpstr>
      <vt:lpstr>FREQUENCY BAND FOR THE RADIO NAVIGATION SERVICE</vt:lpstr>
      <vt:lpstr>FREQUENCY BAND FOR THE RADIO NAVIGATION SERVICE</vt:lpstr>
      <vt:lpstr>NAVIGATION ASPECTS OF GREPECAS</vt:lpstr>
      <vt:lpstr>NAVIGATION ASPECTS OF GREPECAS</vt:lpstr>
      <vt:lpstr>NAVIGATION ASPECTS OF GREPECAS</vt:lpstr>
      <vt:lpstr>NAVIGATION ASPECTS OF GREPECAS</vt:lpstr>
      <vt:lpstr>NAVIGATION ASPECTS OF GREPECAS</vt:lpstr>
      <vt:lpstr>NAVIGATION ASPECTS OF GREPECAS</vt:lpstr>
      <vt:lpstr>NAVIGATION ASPECTS OF GREPECAS</vt:lpstr>
      <vt:lpstr>NAVIGATION ASPECTS OF GREPECAS</vt:lpstr>
      <vt:lpstr>NAVIGATION ASPECTS OF GREPECAS</vt:lpstr>
      <vt:lpstr>IMPLEMENTATION OF AIR NAVIGATION SYSTEMS IN THE SAM REGION</vt:lpstr>
      <vt:lpstr>IMPLEMENTATION OF AIR NAVIGATION SYSTEMS IN THE SAM REGION</vt:lpstr>
      <vt:lpstr>IMPLEMENTATION OF AIR NAVIGATION SYSTEMS IN THE SAM REGION</vt:lpstr>
      <vt:lpstr>IMPLEMENTATION OF AIR NAVIGATION SYSTEMS IN THE SAM REGION</vt:lpstr>
      <vt:lpstr>IMPLEMENTATION OF AIR NAVIGATION SYSTEMS IN THE SAM REGION</vt:lpstr>
      <vt:lpstr>IMPLEMENTATION OF AIR NAVIGATION SYSTEMS IN THE SAM REGION</vt:lpstr>
      <vt:lpstr>CONCLUSIONS </vt:lpstr>
    </vt:vector>
  </TitlesOfParts>
  <Company>I.C.A.O.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dzemanovich</dc:creator>
  <cp:lastModifiedBy>Helen Flury</cp:lastModifiedBy>
  <cp:revision>701</cp:revision>
  <dcterms:created xsi:type="dcterms:W3CDTF">2010-09-08T13:51:22Z</dcterms:created>
  <dcterms:modified xsi:type="dcterms:W3CDTF">2012-01-23T13:49:51Z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0x0101000321455BBFDB6E469F67F95DAF5D240A</vt:lpwstr>
  </property>
</Properties>
</file>