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0.xml" ContentType="application/vnd.openxmlformats-officedocument.presentationml.slide+xml"/>
  <Override PartName="/ppt/slides/slide9.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8.xml" ContentType="application/vnd.openxmlformats-officedocument.presentationml.slide+xml"/>
  <Override PartName="/ppt/slides/slide3.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4.xml" ContentType="application/vnd.openxmlformats-officedocument.presentationml.slide+xml"/>
  <Override PartName="/ppt/slideLayouts/slideLayout10.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57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28314E9-E5E6-460D-A279-C626477B5A88}" type="datetimeFigureOut">
              <a:rPr lang="en-US" smtClean="0"/>
              <a:pPr/>
              <a:t>9/21/2011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837BA1-E2EC-4B7C-B90A-D1AA79376BF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8314E9-E5E6-460D-A279-C626477B5A88}" type="datetimeFigureOut">
              <a:rPr lang="en-US" smtClean="0"/>
              <a:pPr/>
              <a:t>9/21/2011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837BA1-E2EC-4B7C-B90A-D1AA79376BF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8314E9-E5E6-460D-A279-C626477B5A88}" type="datetimeFigureOut">
              <a:rPr lang="en-US" smtClean="0"/>
              <a:pPr/>
              <a:t>9/21/2011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837BA1-E2EC-4B7C-B90A-D1AA79376BF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8314E9-E5E6-460D-A279-C626477B5A88}" type="datetimeFigureOut">
              <a:rPr lang="en-US" smtClean="0"/>
              <a:pPr/>
              <a:t>9/21/2011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837BA1-E2EC-4B7C-B90A-D1AA79376BF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28314E9-E5E6-460D-A279-C626477B5A88}" type="datetimeFigureOut">
              <a:rPr lang="en-US" smtClean="0"/>
              <a:pPr/>
              <a:t>9/21/2011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837BA1-E2EC-4B7C-B90A-D1AA79376BF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28314E9-E5E6-460D-A279-C626477B5A88}" type="datetimeFigureOut">
              <a:rPr lang="en-US" smtClean="0"/>
              <a:pPr/>
              <a:t>9/21/2011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837BA1-E2EC-4B7C-B90A-D1AA79376BF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28314E9-E5E6-460D-A279-C626477B5A88}" type="datetimeFigureOut">
              <a:rPr lang="en-US" smtClean="0"/>
              <a:pPr/>
              <a:t>9/21/2011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1837BA1-E2EC-4B7C-B90A-D1AA79376BF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28314E9-E5E6-460D-A279-C626477B5A88}" type="datetimeFigureOut">
              <a:rPr lang="en-US" smtClean="0"/>
              <a:pPr/>
              <a:t>9/21/2011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1837BA1-E2EC-4B7C-B90A-D1AA79376BF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8314E9-E5E6-460D-A279-C626477B5A88}" type="datetimeFigureOut">
              <a:rPr lang="en-US" smtClean="0"/>
              <a:pPr/>
              <a:t>9/21/2011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1837BA1-E2EC-4B7C-B90A-D1AA79376BF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8314E9-E5E6-460D-A279-C626477B5A88}" type="datetimeFigureOut">
              <a:rPr lang="en-US" smtClean="0"/>
              <a:pPr/>
              <a:t>9/21/2011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837BA1-E2EC-4B7C-B90A-D1AA79376BF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8314E9-E5E6-460D-A279-C626477B5A88}" type="datetimeFigureOut">
              <a:rPr lang="en-US" smtClean="0"/>
              <a:pPr/>
              <a:t>9/21/2011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837BA1-E2EC-4B7C-B90A-D1AA79376BF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8314E9-E5E6-460D-A279-C626477B5A88}" type="datetimeFigureOut">
              <a:rPr lang="en-US" smtClean="0"/>
              <a:pPr/>
              <a:t>9/21/2011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837BA1-E2EC-4B7C-B90A-D1AA79376BF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ICAO USOAP CMA Seminar</a:t>
            </a:r>
            <a:br>
              <a:rPr lang="en-US" dirty="0" smtClean="0"/>
            </a:br>
            <a:r>
              <a:rPr lang="en-US" dirty="0" smtClean="0"/>
              <a:t>Exercise 1: LEG/02 – </a:t>
            </a:r>
            <a:r>
              <a:rPr lang="en-US" i="1" dirty="0" smtClean="0"/>
              <a:t>Article 83 </a:t>
            </a:r>
            <a:r>
              <a:rPr lang="en-US" i="1" dirty="0" err="1" smtClean="0"/>
              <a:t>bis</a:t>
            </a:r>
            <a:endParaRPr lang="en-US" dirty="0"/>
          </a:p>
        </p:txBody>
      </p:sp>
      <p:sp>
        <p:nvSpPr>
          <p:cNvPr id="3" name="Subtitle 2"/>
          <p:cNvSpPr>
            <a:spLocks noGrp="1"/>
          </p:cNvSpPr>
          <p:nvPr>
            <p:ph type="subTitle" idx="1"/>
          </p:nvPr>
        </p:nvSpPr>
        <p:spPr/>
        <p:txBody>
          <a:bodyPr>
            <a:normAutofit fontScale="70000" lnSpcReduction="20000"/>
          </a:bodyPr>
          <a:lstStyle/>
          <a:p>
            <a:r>
              <a:rPr lang="en-US" dirty="0" smtClean="0"/>
              <a:t>Group 5</a:t>
            </a:r>
          </a:p>
          <a:p>
            <a:r>
              <a:rPr lang="en-US" sz="2400" dirty="0" err="1" smtClean="0"/>
              <a:t>Ver</a:t>
            </a:r>
            <a:r>
              <a:rPr lang="es-PA" sz="2400" smtClean="0"/>
              <a:t>ónica  </a:t>
            </a:r>
            <a:r>
              <a:rPr lang="es-PA" sz="2400" dirty="0" err="1" smtClean="0"/>
              <a:t>Decarlos</a:t>
            </a:r>
            <a:endParaRPr lang="es-PA" sz="2400" dirty="0" smtClean="0"/>
          </a:p>
          <a:p>
            <a:r>
              <a:rPr lang="es-PA" sz="2400" dirty="0" smtClean="0"/>
              <a:t>Carlos F. Silva Rueda</a:t>
            </a:r>
          </a:p>
          <a:p>
            <a:r>
              <a:rPr lang="es-PA" sz="2400" dirty="0" err="1" smtClean="0"/>
              <a:t>Ankar</a:t>
            </a:r>
            <a:r>
              <a:rPr lang="es-PA" sz="2400" dirty="0" smtClean="0"/>
              <a:t> </a:t>
            </a:r>
            <a:r>
              <a:rPr lang="es-PA" sz="2400" dirty="0" err="1" smtClean="0"/>
              <a:t>Doobay</a:t>
            </a:r>
            <a:endParaRPr lang="es-PA" sz="2400" dirty="0" smtClean="0"/>
          </a:p>
          <a:p>
            <a:r>
              <a:rPr lang="es-PA" sz="2400" dirty="0" smtClean="0"/>
              <a:t>Tomás Abrego</a:t>
            </a:r>
          </a:p>
          <a:p>
            <a:r>
              <a:rPr lang="es-PA" sz="2400" dirty="0" err="1" smtClean="0"/>
              <a:t>Clifford</a:t>
            </a:r>
            <a:r>
              <a:rPr lang="es-PA" sz="2400" dirty="0" smtClean="0"/>
              <a:t> </a:t>
            </a:r>
            <a:r>
              <a:rPr lang="es-PA" sz="2400" dirty="0" err="1" smtClean="0"/>
              <a:t>Themen</a:t>
            </a:r>
            <a:endParaRPr lang="en-US" sz="2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Thank you</a:t>
            </a:r>
            <a:endParaRPr lang="en-US" dirty="0"/>
          </a:p>
        </p:txBody>
      </p:sp>
      <p:sp>
        <p:nvSpPr>
          <p:cNvPr id="3" name="Subtitle 2"/>
          <p:cNvSpPr>
            <a:spLocks noGrp="1"/>
          </p:cNvSpPr>
          <p:nvPr>
            <p:ph type="subTitle" idx="1"/>
          </p:nvPr>
        </p:nvSpPr>
        <p:spPr/>
        <p:txBody>
          <a:bodyPr/>
          <a:lstStyle/>
          <a:p>
            <a:r>
              <a:rPr lang="en-US" dirty="0" smtClean="0"/>
              <a:t>Group 5</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Identify audit criteria: The PQ</a:t>
            </a:r>
            <a:endParaRPr lang="en-US" dirty="0"/>
          </a:p>
        </p:txBody>
      </p:sp>
      <p:sp>
        <p:nvSpPr>
          <p:cNvPr id="3" name="Content Placeholder 2"/>
          <p:cNvSpPr>
            <a:spLocks noGrp="1"/>
          </p:cNvSpPr>
          <p:nvPr>
            <p:ph idx="1"/>
          </p:nvPr>
        </p:nvSpPr>
        <p:spPr/>
        <p:txBody>
          <a:bodyPr/>
          <a:lstStyle/>
          <a:p>
            <a:r>
              <a:rPr lang="en-GB" b="1" dirty="0" smtClean="0"/>
              <a:t>LEG 1.151 </a:t>
            </a:r>
            <a:r>
              <a:rPr lang="en-GB" b="1" dirty="0"/>
              <a:t>– Ratification and implementation of Article 83 </a:t>
            </a:r>
            <a:r>
              <a:rPr lang="en-GB" b="1" i="1" dirty="0" err="1" smtClean="0"/>
              <a:t>bis</a:t>
            </a:r>
            <a:endParaRPr lang="en-GB" b="1" i="1" dirty="0" smtClean="0"/>
          </a:p>
          <a:p>
            <a:pPr>
              <a:buNone/>
            </a:pPr>
            <a:endParaRPr lang="en-GB" b="1" i="1" dirty="0" smtClean="0"/>
          </a:p>
          <a:p>
            <a:pPr lvl="1"/>
            <a:r>
              <a:rPr lang="en-GB" sz="2400" b="1" dirty="0"/>
              <a:t>If the State has ratified </a:t>
            </a:r>
            <a:r>
              <a:rPr lang="en-GB" sz="2400" dirty="0"/>
              <a:t>Article 83 </a:t>
            </a:r>
            <a:r>
              <a:rPr lang="en-GB" sz="2400" i="1" dirty="0" err="1"/>
              <a:t>bis</a:t>
            </a:r>
            <a:r>
              <a:rPr lang="en-GB" sz="2400" b="1" dirty="0"/>
              <a:t> </a:t>
            </a:r>
            <a:r>
              <a:rPr lang="en-GB" sz="2400" dirty="0"/>
              <a:t>of the Chicago Convention, has it </a:t>
            </a:r>
            <a:r>
              <a:rPr lang="en-GB" sz="2400" b="1" dirty="0"/>
              <a:t>modified the primary aviation legislation</a:t>
            </a:r>
            <a:r>
              <a:rPr lang="en-GB" sz="2400" dirty="0"/>
              <a:t>, related operating regulations and procedures to reflect the transfer of the duties and responsibilities as envisaged by Article 83 </a:t>
            </a:r>
            <a:r>
              <a:rPr lang="en-GB" sz="2400" i="1" dirty="0" err="1"/>
              <a:t>bis</a:t>
            </a:r>
            <a:r>
              <a:rPr lang="en-GB" sz="2400" dirty="0"/>
              <a:t>?</a:t>
            </a:r>
            <a:endParaRPr lang="en-US" sz="2400" dirty="0"/>
          </a:p>
          <a:p>
            <a:pPr lvl="1"/>
            <a:endParaRPr 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 Article 83 </a:t>
            </a:r>
            <a:r>
              <a:rPr lang="en-US" i="1" dirty="0" err="1" smtClean="0"/>
              <a:t>bis</a:t>
            </a:r>
            <a:r>
              <a:rPr lang="en-US" i="1" dirty="0" smtClean="0"/>
              <a:t> *</a:t>
            </a:r>
            <a:endParaRPr lang="en-US" i="1" dirty="0"/>
          </a:p>
        </p:txBody>
      </p:sp>
      <p:pic>
        <p:nvPicPr>
          <p:cNvPr id="1026" name="Picture 2"/>
          <p:cNvPicPr>
            <a:picLocks noChangeAspect="1" noChangeArrowheads="1"/>
          </p:cNvPicPr>
          <p:nvPr/>
        </p:nvPicPr>
        <p:blipFill>
          <a:blip r:embed="rId2" cstate="print"/>
          <a:srcRect/>
          <a:stretch>
            <a:fillRect/>
          </a:stretch>
        </p:blipFill>
        <p:spPr bwMode="auto">
          <a:xfrm>
            <a:off x="152400" y="1066800"/>
            <a:ext cx="3671887" cy="4922830"/>
          </a:xfrm>
          <a:prstGeom prst="rect">
            <a:avLst/>
          </a:prstGeom>
          <a:noFill/>
          <a:ln w="9525">
            <a:noFill/>
            <a:miter lim="800000"/>
            <a:headEnd/>
            <a:tailEnd/>
          </a:ln>
        </p:spPr>
      </p:pic>
      <p:pic>
        <p:nvPicPr>
          <p:cNvPr id="1027" name="Picture 3"/>
          <p:cNvPicPr>
            <a:picLocks noChangeAspect="1" noChangeArrowheads="1"/>
          </p:cNvPicPr>
          <p:nvPr/>
        </p:nvPicPr>
        <p:blipFill>
          <a:blip r:embed="rId3" cstate="print"/>
          <a:srcRect/>
          <a:stretch>
            <a:fillRect/>
          </a:stretch>
        </p:blipFill>
        <p:spPr bwMode="auto">
          <a:xfrm>
            <a:off x="1905000" y="838200"/>
            <a:ext cx="2228850" cy="57531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8" name="TextBox 7"/>
          <p:cNvSpPr txBox="1"/>
          <p:nvPr/>
        </p:nvSpPr>
        <p:spPr>
          <a:xfrm>
            <a:off x="0" y="6273225"/>
            <a:ext cx="9144000" cy="584775"/>
          </a:xfrm>
          <a:prstGeom prst="rect">
            <a:avLst/>
          </a:prstGeom>
          <a:solidFill>
            <a:schemeClr val="tx2">
              <a:lumMod val="40000"/>
              <a:lumOff val="60000"/>
            </a:schemeClr>
          </a:solidFill>
        </p:spPr>
        <p:txBody>
          <a:bodyPr wrap="square" rtlCol="0">
            <a:spAutoFit/>
          </a:bodyPr>
          <a:lstStyle/>
          <a:p>
            <a:r>
              <a:rPr lang="en-US" sz="1600" dirty="0" smtClean="0"/>
              <a:t>The 23</a:t>
            </a:r>
            <a:r>
              <a:rPr lang="en-US" sz="1600" baseline="30000" dirty="0" smtClean="0"/>
              <a:t>rd</a:t>
            </a:r>
            <a:r>
              <a:rPr lang="en-US" sz="1600" dirty="0" smtClean="0"/>
              <a:t> Session of the Assembly on 6 October 1980 amended the Chicago Convention by introducing Article 83 </a:t>
            </a:r>
            <a:r>
              <a:rPr lang="en-US" sz="1600" i="1" dirty="0" err="1" smtClean="0"/>
              <a:t>bis</a:t>
            </a:r>
            <a:r>
              <a:rPr lang="en-US" sz="1600" dirty="0" smtClean="0"/>
              <a:t>. This amendment came into force on 20 June 1997.</a:t>
            </a:r>
            <a:endParaRPr lang="en-US" sz="1600" dirty="0"/>
          </a:p>
        </p:txBody>
      </p:sp>
      <p:sp>
        <p:nvSpPr>
          <p:cNvPr id="12" name="TextBox 11"/>
          <p:cNvSpPr txBox="1"/>
          <p:nvPr/>
        </p:nvSpPr>
        <p:spPr>
          <a:xfrm>
            <a:off x="2971800" y="4267200"/>
            <a:ext cx="3048000" cy="1200329"/>
          </a:xfrm>
          <a:prstGeom prst="rect">
            <a:avLst/>
          </a:prstGeom>
          <a:solidFill>
            <a:schemeClr val="bg1"/>
          </a:solidFill>
          <a:ln>
            <a:solidFill>
              <a:srgbClr val="FF0000"/>
            </a:solidFill>
          </a:ln>
        </p:spPr>
        <p:txBody>
          <a:bodyPr wrap="square" rtlCol="0">
            <a:spAutoFit/>
          </a:bodyPr>
          <a:lstStyle/>
          <a:p>
            <a:r>
              <a:rPr lang="en-US" dirty="0" smtClean="0"/>
              <a:t>h) Article 83 </a:t>
            </a:r>
            <a:r>
              <a:rPr lang="en-US" dirty="0" err="1" smtClean="0"/>
              <a:t>bis</a:t>
            </a:r>
            <a:r>
              <a:rPr lang="en-US" dirty="0" smtClean="0"/>
              <a:t> (transfer of certain functions and duties in case of </a:t>
            </a:r>
            <a:r>
              <a:rPr lang="en-US" b="1" dirty="0" smtClean="0"/>
              <a:t>lease, charter or interchange of aircraft)</a:t>
            </a:r>
            <a:endParaRPr lang="en-US" dirty="0"/>
          </a:p>
        </p:txBody>
      </p:sp>
      <p:sp>
        <p:nvSpPr>
          <p:cNvPr id="11" name="Rectangle 10"/>
          <p:cNvSpPr/>
          <p:nvPr/>
        </p:nvSpPr>
        <p:spPr>
          <a:xfrm>
            <a:off x="1905000" y="5638800"/>
            <a:ext cx="2209800" cy="3048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4495800" y="1066800"/>
            <a:ext cx="4038600" cy="4893647"/>
          </a:xfrm>
          <a:prstGeom prst="rect">
            <a:avLst/>
          </a:prstGeom>
          <a:solidFill>
            <a:schemeClr val="bg1"/>
          </a:solidFill>
          <a:ln>
            <a:solidFill>
              <a:schemeClr val="tx1"/>
            </a:solidFill>
          </a:ln>
        </p:spPr>
        <p:txBody>
          <a:bodyPr wrap="square" rtlCol="0">
            <a:spAutoFit/>
          </a:bodyPr>
          <a:lstStyle/>
          <a:p>
            <a:r>
              <a:rPr lang="en-US" sz="1200" b="1" dirty="0"/>
              <a:t>Article 83 </a:t>
            </a:r>
            <a:r>
              <a:rPr lang="en-US" sz="1200" b="1" i="1" dirty="0" err="1"/>
              <a:t>bis</a:t>
            </a:r>
            <a:r>
              <a:rPr lang="en-US" sz="1200" b="1" i="1" dirty="0"/>
              <a:t>*</a:t>
            </a:r>
          </a:p>
          <a:p>
            <a:r>
              <a:rPr lang="en-US" sz="1200" b="1" i="1" dirty="0"/>
              <a:t>Transfer of certain functions and </a:t>
            </a:r>
            <a:r>
              <a:rPr lang="en-US" sz="1200" b="1" i="1" dirty="0" smtClean="0"/>
              <a:t>duties</a:t>
            </a:r>
          </a:p>
          <a:p>
            <a:endParaRPr lang="en-US" sz="1200" b="1" i="1" dirty="0"/>
          </a:p>
          <a:p>
            <a:r>
              <a:rPr lang="en-US" sz="1200" dirty="0"/>
              <a:t>a) Notwithstanding the provisions of Articles 12, 30, 3 1</a:t>
            </a:r>
          </a:p>
          <a:p>
            <a:r>
              <a:rPr lang="en-US" sz="1200" dirty="0"/>
              <a:t>and 32 a), when an aircraft registered in a contracting State </a:t>
            </a:r>
            <a:r>
              <a:rPr lang="en-US" sz="1200" dirty="0" smtClean="0"/>
              <a:t>is operated </a:t>
            </a:r>
            <a:r>
              <a:rPr lang="en-US" sz="1200" dirty="0"/>
              <a:t>pursuant to an agreement for the lease, charter or</a:t>
            </a:r>
          </a:p>
          <a:p>
            <a:r>
              <a:rPr lang="en-US" sz="1200" dirty="0"/>
              <a:t>interchange of the aircraft or any similar arrangement by an</a:t>
            </a:r>
          </a:p>
          <a:p>
            <a:r>
              <a:rPr lang="en-US" sz="1200" dirty="0"/>
              <a:t>operator who has his principal place of business or, if he has </a:t>
            </a:r>
            <a:r>
              <a:rPr lang="en-US" sz="1200" dirty="0" smtClean="0"/>
              <a:t>no such </a:t>
            </a:r>
            <a:r>
              <a:rPr lang="en-US" sz="1200" dirty="0"/>
              <a:t>place of business, his permanent residence in another</a:t>
            </a:r>
          </a:p>
          <a:p>
            <a:r>
              <a:rPr lang="en-US" sz="1200" dirty="0"/>
              <a:t>contracting State, the State of registry may, by agreement </a:t>
            </a:r>
            <a:r>
              <a:rPr lang="en-US" sz="1200" dirty="0" smtClean="0"/>
              <a:t>with such </a:t>
            </a:r>
            <a:r>
              <a:rPr lang="en-US" sz="1200" dirty="0"/>
              <a:t>other State, transfer to it all or part of its functions </a:t>
            </a:r>
            <a:r>
              <a:rPr lang="en-US" sz="1200" dirty="0" smtClean="0"/>
              <a:t>and duties </a:t>
            </a:r>
            <a:r>
              <a:rPr lang="en-US" sz="1200" dirty="0"/>
              <a:t>as State of registry in respect of that aircraft under</a:t>
            </a:r>
          </a:p>
          <a:p>
            <a:r>
              <a:rPr lang="en-US" sz="1200" dirty="0"/>
              <a:t>Articles 12, 30, 31 and 32 a). The State of registry shall be</a:t>
            </a:r>
          </a:p>
          <a:p>
            <a:r>
              <a:rPr lang="en-US" sz="1200" dirty="0"/>
              <a:t>relieved of responsibility in respect of the functions and </a:t>
            </a:r>
            <a:r>
              <a:rPr lang="en-US" sz="1200" dirty="0" smtClean="0"/>
              <a:t>duties transferred.</a:t>
            </a:r>
          </a:p>
          <a:p>
            <a:endParaRPr lang="en-US" sz="1200" dirty="0"/>
          </a:p>
          <a:p>
            <a:r>
              <a:rPr lang="en-US" sz="1200" dirty="0" smtClean="0"/>
              <a:t>b) The transfer shall not have effect in respect of other contracting States before either agreement between States in which it embodied has been registered with the Council and made public pursuant  to Article 83 or the existence and scope of the agreement have been directly communicated to the authorities of the other contracting States or States concerned by a State party to the agreement.</a:t>
            </a:r>
          </a:p>
          <a:p>
            <a:endParaRPr lang="en-US" sz="1200" dirty="0"/>
          </a:p>
          <a:p>
            <a:r>
              <a:rPr lang="en-US" sz="1200" dirty="0" smtClean="0"/>
              <a:t>c) The provisions of paragraphs a) and b) above shall also be applicable to cases covered by Article 77</a:t>
            </a:r>
            <a:endParaRPr lang="en-US" sz="1200" dirty="0"/>
          </a:p>
        </p:txBody>
      </p:sp>
      <p:sp>
        <p:nvSpPr>
          <p:cNvPr id="10" name="TextBox 9"/>
          <p:cNvSpPr txBox="1"/>
          <p:nvPr/>
        </p:nvSpPr>
        <p:spPr>
          <a:xfrm>
            <a:off x="4267200" y="1219200"/>
            <a:ext cx="4648200" cy="4524315"/>
          </a:xfrm>
          <a:prstGeom prst="rect">
            <a:avLst/>
          </a:prstGeom>
          <a:solidFill>
            <a:schemeClr val="tx2">
              <a:lumMod val="40000"/>
              <a:lumOff val="60000"/>
            </a:schemeClr>
          </a:solidFill>
          <a:ln>
            <a:solidFill>
              <a:schemeClr val="tx1"/>
            </a:solidFill>
          </a:ln>
        </p:spPr>
        <p:txBody>
          <a:bodyPr wrap="square" rtlCol="0">
            <a:spAutoFit/>
          </a:bodyPr>
          <a:lstStyle/>
          <a:p>
            <a:r>
              <a:rPr lang="en-GB" b="1" dirty="0"/>
              <a:t>For all States that have ratified Article 83 </a:t>
            </a:r>
            <a:r>
              <a:rPr lang="en-GB" b="1" i="1" dirty="0" err="1"/>
              <a:t>bis</a:t>
            </a:r>
            <a:r>
              <a:rPr lang="en-GB" b="1" i="1" dirty="0"/>
              <a:t> </a:t>
            </a:r>
            <a:r>
              <a:rPr lang="en-GB" b="1" dirty="0"/>
              <a:t>and have entered into agreements</a:t>
            </a:r>
            <a:r>
              <a:rPr lang="en-GB" dirty="0"/>
              <a:t> </a:t>
            </a:r>
            <a:endParaRPr lang="en-US" dirty="0"/>
          </a:p>
          <a:p>
            <a:r>
              <a:rPr lang="en-GB" dirty="0"/>
              <a:t> </a:t>
            </a:r>
            <a:endParaRPr lang="en-US" dirty="0"/>
          </a:p>
          <a:p>
            <a:r>
              <a:rPr lang="en-GB" dirty="0"/>
              <a:t>Establish procedures to:</a:t>
            </a:r>
            <a:endParaRPr lang="en-US" dirty="0"/>
          </a:p>
          <a:p>
            <a:pPr marL="342900" lvl="0" indent="-342900">
              <a:buAutoNum type="arabicPeriod"/>
            </a:pPr>
            <a:r>
              <a:rPr lang="en-GB" b="1" dirty="0" smtClean="0"/>
              <a:t>Transfer</a:t>
            </a:r>
            <a:r>
              <a:rPr lang="en-GB" dirty="0" smtClean="0"/>
              <a:t> </a:t>
            </a:r>
            <a:r>
              <a:rPr lang="en-GB" dirty="0"/>
              <a:t>its State of Registry’s </a:t>
            </a:r>
            <a:r>
              <a:rPr lang="en-GB" b="1" dirty="0"/>
              <a:t>tasks and functions </a:t>
            </a:r>
            <a:r>
              <a:rPr lang="en-GB" dirty="0"/>
              <a:t>to another State (State of the </a:t>
            </a:r>
            <a:r>
              <a:rPr lang="en-GB" dirty="0" smtClean="0"/>
              <a:t>Operator).</a:t>
            </a:r>
          </a:p>
          <a:p>
            <a:pPr marL="342900" lvl="0" indent="-342900">
              <a:buAutoNum type="arabicPeriod"/>
            </a:pPr>
            <a:endParaRPr lang="en-GB" dirty="0" smtClean="0"/>
          </a:p>
          <a:p>
            <a:pPr marL="342900" lvl="0" indent="-342900">
              <a:buAutoNum type="arabicPeriod"/>
            </a:pPr>
            <a:r>
              <a:rPr lang="en-GB" dirty="0" smtClean="0"/>
              <a:t>Accept </a:t>
            </a:r>
            <a:r>
              <a:rPr lang="en-GB" dirty="0"/>
              <a:t>as a State of Operator relevant tasks and functions of a State of Registry from another </a:t>
            </a:r>
            <a:r>
              <a:rPr lang="en-GB" dirty="0" smtClean="0"/>
              <a:t>State</a:t>
            </a:r>
          </a:p>
          <a:p>
            <a:pPr marL="342900" lvl="0" indent="-342900">
              <a:buAutoNum type="arabicPeriod"/>
            </a:pPr>
            <a:endParaRPr lang="en-GB" dirty="0" smtClean="0"/>
          </a:p>
          <a:p>
            <a:pPr marL="342900" lvl="0" indent="-342900">
              <a:buAutoNum type="arabicPeriod"/>
            </a:pPr>
            <a:r>
              <a:rPr lang="en-GB" b="1" dirty="0" smtClean="0"/>
              <a:t>Provide</a:t>
            </a:r>
            <a:r>
              <a:rPr lang="en-GB" dirty="0" smtClean="0"/>
              <a:t> </a:t>
            </a:r>
            <a:r>
              <a:rPr lang="en-GB" dirty="0"/>
              <a:t>ICAO and other States concerned with </a:t>
            </a:r>
            <a:r>
              <a:rPr lang="en-GB" b="1" dirty="0"/>
              <a:t>relevant notification </a:t>
            </a:r>
            <a:r>
              <a:rPr lang="en-GB" dirty="0"/>
              <a:t>or information regarding transfer arrangements</a:t>
            </a:r>
            <a:endParaRPr lang="en-US" dirty="0"/>
          </a:p>
          <a:p>
            <a:endParaRPr lang="en-US" dirty="0"/>
          </a:p>
        </p:txBody>
      </p:sp>
      <p:sp>
        <p:nvSpPr>
          <p:cNvPr id="9" name="TextBox 8"/>
          <p:cNvSpPr txBox="1"/>
          <p:nvPr/>
        </p:nvSpPr>
        <p:spPr>
          <a:xfrm>
            <a:off x="381000" y="1676400"/>
            <a:ext cx="3124200" cy="3139321"/>
          </a:xfrm>
          <a:prstGeom prst="rect">
            <a:avLst/>
          </a:prstGeom>
          <a:solidFill>
            <a:schemeClr val="tx2">
              <a:lumMod val="40000"/>
              <a:lumOff val="60000"/>
            </a:schemeClr>
          </a:solidFill>
          <a:ln>
            <a:solidFill>
              <a:schemeClr val="tx1"/>
            </a:solidFill>
          </a:ln>
        </p:spPr>
        <p:txBody>
          <a:bodyPr wrap="square" rtlCol="0">
            <a:spAutoFit/>
          </a:bodyPr>
          <a:lstStyle/>
          <a:p>
            <a:r>
              <a:rPr lang="en-GB" b="1" dirty="0" smtClean="0"/>
              <a:t>For </a:t>
            </a:r>
            <a:r>
              <a:rPr lang="en-GB" b="1" dirty="0"/>
              <a:t>all States </a:t>
            </a:r>
            <a:r>
              <a:rPr lang="en-GB" b="1" dirty="0" smtClean="0"/>
              <a:t>that have </a:t>
            </a:r>
            <a:r>
              <a:rPr lang="en-GB" b="1" dirty="0"/>
              <a:t>ratified Article 83 </a:t>
            </a:r>
            <a:r>
              <a:rPr lang="en-GB" b="1" i="1" dirty="0" err="1" smtClean="0"/>
              <a:t>bis</a:t>
            </a:r>
            <a:endParaRPr lang="en-GB" b="1" i="1" dirty="0" smtClean="0"/>
          </a:p>
          <a:p>
            <a:endParaRPr lang="en-US" dirty="0"/>
          </a:p>
          <a:p>
            <a:pPr marL="342900" lvl="0" indent="-342900">
              <a:buAutoNum type="arabicPeriod"/>
            </a:pPr>
            <a:r>
              <a:rPr lang="en-GB" b="1" dirty="0" smtClean="0"/>
              <a:t>Recognize </a:t>
            </a:r>
            <a:r>
              <a:rPr lang="en-GB" b="1" dirty="0"/>
              <a:t>certificates </a:t>
            </a:r>
            <a:r>
              <a:rPr lang="en-GB" dirty="0"/>
              <a:t>of airworthiness, radio licences </a:t>
            </a:r>
            <a:r>
              <a:rPr lang="en-GB" b="1" dirty="0"/>
              <a:t>and/or </a:t>
            </a:r>
            <a:r>
              <a:rPr lang="en-GB" dirty="0"/>
              <a:t>personnel </a:t>
            </a:r>
            <a:r>
              <a:rPr lang="en-GB" b="1" dirty="0"/>
              <a:t>licences</a:t>
            </a:r>
            <a:r>
              <a:rPr lang="en-GB" dirty="0"/>
              <a:t> issued/renewed by the State of the Operator operating under an Article 83 </a:t>
            </a:r>
            <a:r>
              <a:rPr lang="en-GB" i="1" dirty="0" err="1"/>
              <a:t>bis</a:t>
            </a:r>
            <a:r>
              <a:rPr lang="en-GB" dirty="0"/>
              <a:t> agreement </a:t>
            </a:r>
            <a:r>
              <a:rPr lang="en-GB" dirty="0" smtClean="0"/>
              <a:t>between third-party </a:t>
            </a:r>
            <a:r>
              <a:rPr lang="en-GB" dirty="0"/>
              <a:t>States</a:t>
            </a:r>
            <a:r>
              <a:rPr lang="en-GB" dirty="0" smtClean="0"/>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blinds(horizontal)">
                                      <p:cBhvr>
                                        <p:cTn id="7" dur="500"/>
                                        <p:tgtEl>
                                          <p:spTgt spid="1026"/>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1027"/>
                                        </p:tgtEl>
                                        <p:attrNameLst>
                                          <p:attrName>style.visibility</p:attrName>
                                        </p:attrNameLst>
                                      </p:cBhvr>
                                      <p:to>
                                        <p:strVal val="visible"/>
                                      </p:to>
                                    </p:set>
                                    <p:animEffect transition="in" filter="box(in)">
                                      <p:cBhvr>
                                        <p:cTn id="12" dur="500"/>
                                        <p:tgtEl>
                                          <p:spTgt spid="1027"/>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diamond(in)">
                                      <p:cBhvr>
                                        <p:cTn id="17" dur="20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55" presetClass="entr" presetSubtype="0"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 calcmode="lin" valueType="num">
                                      <p:cBhvr>
                                        <p:cTn id="22" dur="1000" fill="hold"/>
                                        <p:tgtEl>
                                          <p:spTgt spid="12"/>
                                        </p:tgtEl>
                                        <p:attrNameLst>
                                          <p:attrName>ppt_w</p:attrName>
                                        </p:attrNameLst>
                                      </p:cBhvr>
                                      <p:tavLst>
                                        <p:tav tm="0">
                                          <p:val>
                                            <p:strVal val="#ppt_w*0.70"/>
                                          </p:val>
                                        </p:tav>
                                        <p:tav tm="100000">
                                          <p:val>
                                            <p:strVal val="#ppt_w"/>
                                          </p:val>
                                        </p:tav>
                                      </p:tavLst>
                                    </p:anim>
                                    <p:anim calcmode="lin" valueType="num">
                                      <p:cBhvr>
                                        <p:cTn id="23" dur="1000" fill="hold"/>
                                        <p:tgtEl>
                                          <p:spTgt spid="12"/>
                                        </p:tgtEl>
                                        <p:attrNameLst>
                                          <p:attrName>ppt_h</p:attrName>
                                        </p:attrNameLst>
                                      </p:cBhvr>
                                      <p:tavLst>
                                        <p:tav tm="0">
                                          <p:val>
                                            <p:strVal val="#ppt_h"/>
                                          </p:val>
                                        </p:tav>
                                        <p:tav tm="100000">
                                          <p:val>
                                            <p:strVal val="#ppt_h"/>
                                          </p:val>
                                        </p:tav>
                                      </p:tavLst>
                                    </p:anim>
                                    <p:animEffect transition="in" filter="fade">
                                      <p:cBhvr>
                                        <p:cTn id="24" dur="1000"/>
                                        <p:tgtEl>
                                          <p:spTgt spid="12"/>
                                        </p:tgtEl>
                                      </p:cBhvr>
                                    </p:animEffect>
                                  </p:childTnLst>
                                </p:cTn>
                              </p:par>
                            </p:childTnLst>
                          </p:cTn>
                        </p:par>
                      </p:childTnLst>
                    </p:cTn>
                  </p:par>
                  <p:par>
                    <p:cTn id="25" fill="hold">
                      <p:stCondLst>
                        <p:cond delay="indefinite"/>
                      </p:stCondLst>
                      <p:childTnLst>
                        <p:par>
                          <p:cTn id="26" fill="hold">
                            <p:stCondLst>
                              <p:cond delay="0"/>
                            </p:stCondLst>
                            <p:childTnLst>
                              <p:par>
                                <p:cTn id="27" presetID="5" presetClass="entr" presetSubtype="10"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checkerboard(across)">
                                      <p:cBhvr>
                                        <p:cTn id="29" dur="500"/>
                                        <p:tgtEl>
                                          <p:spTgt spid="7"/>
                                        </p:tgtEl>
                                      </p:cBhvr>
                                    </p:animEffect>
                                  </p:childTnLst>
                                </p:cTn>
                              </p:par>
                            </p:childTnLst>
                          </p:cTn>
                        </p:par>
                      </p:childTnLst>
                    </p:cTn>
                  </p:par>
                  <p:par>
                    <p:cTn id="30" fill="hold">
                      <p:stCondLst>
                        <p:cond delay="indefinite"/>
                      </p:stCondLst>
                      <p:childTnLst>
                        <p:par>
                          <p:cTn id="31" fill="hold">
                            <p:stCondLst>
                              <p:cond delay="0"/>
                            </p:stCondLst>
                            <p:childTnLst>
                              <p:par>
                                <p:cTn id="32" presetID="5" presetClass="entr" presetSubtype="10" fill="hold" grpId="0" nodeType="clickEffect">
                                  <p:stCondLst>
                                    <p:cond delay="0"/>
                                  </p:stCondLst>
                                  <p:childTnLst>
                                    <p:set>
                                      <p:cBhvr>
                                        <p:cTn id="33" dur="1" fill="hold">
                                          <p:stCondLst>
                                            <p:cond delay="0"/>
                                          </p:stCondLst>
                                        </p:cTn>
                                        <p:tgtEl>
                                          <p:spTgt spid="9"/>
                                        </p:tgtEl>
                                        <p:attrNameLst>
                                          <p:attrName>style.visibility</p:attrName>
                                        </p:attrNameLst>
                                      </p:cBhvr>
                                      <p:to>
                                        <p:strVal val="visible"/>
                                      </p:to>
                                    </p:set>
                                    <p:animEffect transition="in" filter="checkerboard(across)">
                                      <p:cBhvr>
                                        <p:cTn id="34" dur="500"/>
                                        <p:tgtEl>
                                          <p:spTgt spid="9"/>
                                        </p:tgtEl>
                                      </p:cBhvr>
                                    </p:animEffect>
                                  </p:childTnLst>
                                </p:cTn>
                              </p:par>
                              <p:par>
                                <p:cTn id="35" presetID="5" presetClass="entr" presetSubtype="10" fill="hold" grpId="0" nodeType="with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checkerboard(across)">
                                      <p:cBhvr>
                                        <p:cTn id="3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1" grpId="0" animBg="1"/>
      <p:bldP spid="7" grpId="0" animBg="1"/>
      <p:bldP spid="10" grpId="0" animBg="1"/>
      <p:bldP spid="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dirty="0" smtClean="0"/>
              <a:t>2. Review the F&amp;R</a:t>
            </a:r>
            <a:endParaRPr lang="en-US" dirty="0"/>
          </a:p>
        </p:txBody>
      </p:sp>
      <p:pic>
        <p:nvPicPr>
          <p:cNvPr id="2050" name="Picture 2"/>
          <p:cNvPicPr>
            <a:picLocks noChangeAspect="1" noChangeArrowheads="1"/>
          </p:cNvPicPr>
          <p:nvPr/>
        </p:nvPicPr>
        <p:blipFill>
          <a:blip r:embed="rId2" cstate="print"/>
          <a:srcRect/>
          <a:stretch>
            <a:fillRect/>
          </a:stretch>
        </p:blipFill>
        <p:spPr bwMode="auto">
          <a:xfrm>
            <a:off x="533400" y="1143000"/>
            <a:ext cx="5295900" cy="5335779"/>
          </a:xfrm>
          <a:prstGeom prst="rect">
            <a:avLst/>
          </a:prstGeom>
          <a:noFill/>
          <a:ln w="9525">
            <a:noFill/>
            <a:miter lim="800000"/>
            <a:headEnd/>
            <a:tailEnd/>
          </a:ln>
        </p:spPr>
      </p:pic>
      <p:sp>
        <p:nvSpPr>
          <p:cNvPr id="6" name="TextBox 5"/>
          <p:cNvSpPr txBox="1"/>
          <p:nvPr/>
        </p:nvSpPr>
        <p:spPr>
          <a:xfrm>
            <a:off x="5867400" y="4227255"/>
            <a:ext cx="3200400" cy="2554545"/>
          </a:xfrm>
          <a:prstGeom prst="rect">
            <a:avLst/>
          </a:prstGeom>
          <a:noFill/>
          <a:ln>
            <a:solidFill>
              <a:srgbClr val="00B050"/>
            </a:solidFill>
          </a:ln>
        </p:spPr>
        <p:txBody>
          <a:bodyPr wrap="square" rtlCol="0">
            <a:spAutoFit/>
          </a:bodyPr>
          <a:lstStyle/>
          <a:p>
            <a:r>
              <a:rPr lang="en-US" sz="1600" b="1" dirty="0" smtClean="0"/>
              <a:t>Recommendation:</a:t>
            </a:r>
          </a:p>
          <a:p>
            <a:endParaRPr lang="en-US" sz="1600" dirty="0" smtClean="0"/>
          </a:p>
          <a:p>
            <a:pPr>
              <a:buFont typeface="Arial" charset="0"/>
              <a:buChar char="•"/>
            </a:pPr>
            <a:r>
              <a:rPr lang="en-US" sz="1600" b="1" dirty="0" smtClean="0"/>
              <a:t>Promulgate legislative provisions </a:t>
            </a:r>
            <a:r>
              <a:rPr lang="en-US" sz="1600" dirty="0" smtClean="0"/>
              <a:t>on Article 83 </a:t>
            </a:r>
            <a:r>
              <a:rPr lang="en-US" sz="1600" i="1" dirty="0" err="1" smtClean="0"/>
              <a:t>bis</a:t>
            </a:r>
            <a:endParaRPr lang="en-US" sz="1600" dirty="0" smtClean="0"/>
          </a:p>
          <a:p>
            <a:pPr>
              <a:buFont typeface="Arial" charset="0"/>
              <a:buChar char="•"/>
            </a:pPr>
            <a:r>
              <a:rPr lang="en-US" sz="1600" dirty="0" smtClean="0"/>
              <a:t>Include in the State’s primary aviation legislation provisions for:</a:t>
            </a:r>
          </a:p>
          <a:p>
            <a:pPr marL="914400" lvl="1" indent="-457200">
              <a:buFont typeface="Wingdings" pitchFamily="2" charset="2"/>
              <a:buChar char="q"/>
            </a:pPr>
            <a:r>
              <a:rPr lang="en-US" sz="1600" dirty="0"/>
              <a:t>Transfer of functions between States</a:t>
            </a:r>
          </a:p>
          <a:p>
            <a:pPr marL="914400" lvl="1" indent="-457200">
              <a:buFont typeface="Wingdings" pitchFamily="2" charset="2"/>
              <a:buChar char="q"/>
            </a:pPr>
            <a:r>
              <a:rPr lang="en-US" sz="1600" dirty="0"/>
              <a:t>Recognition of </a:t>
            </a:r>
            <a:r>
              <a:rPr lang="en-US" sz="1600" dirty="0" smtClean="0"/>
              <a:t>certificates</a:t>
            </a:r>
            <a:endParaRPr lang="en-US" sz="1600" dirty="0"/>
          </a:p>
        </p:txBody>
      </p:sp>
      <p:sp>
        <p:nvSpPr>
          <p:cNvPr id="7" name="Rectangle 6"/>
          <p:cNvSpPr/>
          <p:nvPr/>
        </p:nvSpPr>
        <p:spPr>
          <a:xfrm>
            <a:off x="609600" y="3733800"/>
            <a:ext cx="5181600" cy="4572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p:nvPr/>
        </p:nvCxnSpPr>
        <p:spPr>
          <a:xfrm flipV="1">
            <a:off x="609600" y="1447800"/>
            <a:ext cx="5257800" cy="22860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609600" y="3962400"/>
            <a:ext cx="5257800" cy="2286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V="1">
            <a:off x="5791200" y="3962400"/>
            <a:ext cx="3200400" cy="2286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533400" y="4572000"/>
            <a:ext cx="5257800" cy="457200"/>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 name="Straight Connector 16"/>
          <p:cNvCxnSpPr/>
          <p:nvPr/>
        </p:nvCxnSpPr>
        <p:spPr>
          <a:xfrm flipV="1">
            <a:off x="533400" y="4267200"/>
            <a:ext cx="5334000" cy="304800"/>
          </a:xfrm>
          <a:prstGeom prst="line">
            <a:avLst/>
          </a:prstGeom>
          <a:ln>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5791200" y="4557486"/>
            <a:ext cx="72571" cy="14514"/>
          </a:xfrm>
          <a:prstGeom prst="line">
            <a:avLst/>
          </a:prstGeom>
          <a:ln>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16200000" flipH="1">
            <a:off x="5791200" y="5029200"/>
            <a:ext cx="76200" cy="76200"/>
          </a:xfrm>
          <a:prstGeom prst="line">
            <a:avLst/>
          </a:prstGeom>
          <a:ln>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533400" y="5029200"/>
            <a:ext cx="5334000" cy="1676400"/>
          </a:xfrm>
          <a:prstGeom prst="line">
            <a:avLst/>
          </a:prstGeom>
          <a:ln>
            <a:solidFill>
              <a:srgbClr val="00B050"/>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5867400" y="1447801"/>
            <a:ext cx="3200400" cy="2554545"/>
          </a:xfrm>
          <a:prstGeom prst="rect">
            <a:avLst/>
          </a:prstGeom>
          <a:solidFill>
            <a:schemeClr val="bg1"/>
          </a:solidFill>
          <a:ln>
            <a:solidFill>
              <a:srgbClr val="FF0000"/>
            </a:solidFill>
          </a:ln>
        </p:spPr>
        <p:txBody>
          <a:bodyPr wrap="square" rtlCol="0">
            <a:spAutoFit/>
          </a:bodyPr>
          <a:lstStyle/>
          <a:p>
            <a:r>
              <a:rPr lang="en-US" sz="1600" b="1" dirty="0" smtClean="0"/>
              <a:t>Finding:</a:t>
            </a:r>
          </a:p>
          <a:p>
            <a:endParaRPr lang="en-US" sz="1600" dirty="0" smtClean="0"/>
          </a:p>
          <a:p>
            <a:pPr>
              <a:buFont typeface="Arial" charset="0"/>
              <a:buChar char="•"/>
            </a:pPr>
            <a:r>
              <a:rPr lang="en-US" sz="1600" dirty="0" smtClean="0"/>
              <a:t>The State </a:t>
            </a:r>
            <a:r>
              <a:rPr lang="en-US" sz="1600" b="1" dirty="0" smtClean="0"/>
              <a:t>has ratified </a:t>
            </a:r>
            <a:r>
              <a:rPr lang="en-US" sz="1600" dirty="0" smtClean="0"/>
              <a:t>Article 83 </a:t>
            </a:r>
            <a:r>
              <a:rPr lang="en-US" sz="1600" i="1" dirty="0" err="1" smtClean="0"/>
              <a:t>bis</a:t>
            </a:r>
            <a:endParaRPr lang="en-US" sz="1600" dirty="0" smtClean="0"/>
          </a:p>
          <a:p>
            <a:pPr>
              <a:buFont typeface="Arial" charset="0"/>
              <a:buChar char="•"/>
            </a:pPr>
            <a:r>
              <a:rPr lang="en-US" sz="1600" dirty="0" smtClean="0"/>
              <a:t>The State’s </a:t>
            </a:r>
            <a:r>
              <a:rPr lang="en-US" sz="1600" b="1" dirty="0" smtClean="0"/>
              <a:t>primary aviation legislation</a:t>
            </a:r>
            <a:r>
              <a:rPr lang="en-US" sz="1600" dirty="0" smtClean="0"/>
              <a:t> </a:t>
            </a:r>
            <a:r>
              <a:rPr lang="en-US" sz="1600" b="1" dirty="0" smtClean="0"/>
              <a:t>does not provide </a:t>
            </a:r>
            <a:r>
              <a:rPr lang="en-US" sz="1600" dirty="0" smtClean="0"/>
              <a:t>for:</a:t>
            </a:r>
          </a:p>
          <a:p>
            <a:pPr marL="914400" lvl="1" indent="-457200">
              <a:buFont typeface="Wingdings" pitchFamily="2" charset="2"/>
              <a:buChar char="q"/>
            </a:pPr>
            <a:r>
              <a:rPr lang="en-US" sz="1600" dirty="0" smtClean="0"/>
              <a:t>Transfer of functions between States</a:t>
            </a:r>
          </a:p>
          <a:p>
            <a:pPr marL="914400" lvl="1" indent="-457200">
              <a:buFont typeface="Wingdings" pitchFamily="2" charset="2"/>
              <a:buChar char="q"/>
            </a:pPr>
            <a:r>
              <a:rPr lang="en-US" sz="1600" dirty="0" smtClean="0"/>
              <a:t>Recognition of certificates</a:t>
            </a:r>
          </a:p>
          <a:p>
            <a:pPr>
              <a:buFont typeface="Arial" charset="0"/>
              <a:buChar char="•"/>
            </a:pPr>
            <a:endParaRPr lang="en-US" sz="1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par>
                                <p:cTn id="8" presetID="5" presetClass="entr" presetSubtype="10" fill="hold"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checkerboard(across)">
                                      <p:cBhvr>
                                        <p:cTn id="10" dur="500"/>
                                        <p:tgtEl>
                                          <p:spTgt spid="13"/>
                                        </p:tgtEl>
                                      </p:cBhvr>
                                    </p:animEffect>
                                  </p:childTnLst>
                                </p:cTn>
                              </p:par>
                              <p:par>
                                <p:cTn id="11" presetID="5" presetClass="entr" presetSubtype="10" fill="hold"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checkerboard(across)">
                                      <p:cBhvr>
                                        <p:cTn id="13" dur="500"/>
                                        <p:tgtEl>
                                          <p:spTgt spid="11"/>
                                        </p:tgtEl>
                                      </p:cBhvr>
                                    </p:animEffect>
                                  </p:childTnLst>
                                </p:cTn>
                              </p:par>
                              <p:par>
                                <p:cTn id="14" presetID="5" presetClass="entr" presetSubtype="10" fill="hold" nodeType="with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checkerboard(across)">
                                      <p:cBhvr>
                                        <p:cTn id="16" dur="500"/>
                                        <p:tgtEl>
                                          <p:spTgt spid="9"/>
                                        </p:tgtEl>
                                      </p:cBhvr>
                                    </p:animEffect>
                                  </p:childTnLst>
                                </p:cTn>
                              </p:par>
                              <p:par>
                                <p:cTn id="17" presetID="5" presetClass="entr" presetSubtype="10"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checkerboard(across)">
                                      <p:cBhvr>
                                        <p:cTn id="19" dur="500"/>
                                        <p:tgtEl>
                                          <p:spTgt spid="7"/>
                                        </p:tgtEl>
                                      </p:cBhvr>
                                    </p:animEffect>
                                  </p:childTnLst>
                                </p:cTn>
                              </p:par>
                            </p:childTnLst>
                          </p:cTn>
                        </p:par>
                      </p:childTnLst>
                    </p:cTn>
                  </p:par>
                  <p:par>
                    <p:cTn id="20" fill="hold">
                      <p:stCondLst>
                        <p:cond delay="indefinite"/>
                      </p:stCondLst>
                      <p:childTnLst>
                        <p:par>
                          <p:cTn id="21" fill="hold">
                            <p:stCondLst>
                              <p:cond delay="0"/>
                            </p:stCondLst>
                            <p:childTnLst>
                              <p:par>
                                <p:cTn id="22" presetID="5" presetClass="entr" presetSubtype="10" fill="hold" nodeType="clickEffect">
                                  <p:stCondLst>
                                    <p:cond delay="0"/>
                                  </p:stCondLst>
                                  <p:childTnLst>
                                    <p:set>
                                      <p:cBhvr>
                                        <p:cTn id="23" dur="1" fill="hold">
                                          <p:stCondLst>
                                            <p:cond delay="0"/>
                                          </p:stCondLst>
                                        </p:cTn>
                                        <p:tgtEl>
                                          <p:spTgt spid="17"/>
                                        </p:tgtEl>
                                        <p:attrNameLst>
                                          <p:attrName>style.visibility</p:attrName>
                                        </p:attrNameLst>
                                      </p:cBhvr>
                                      <p:to>
                                        <p:strVal val="visible"/>
                                      </p:to>
                                    </p:set>
                                    <p:animEffect transition="in" filter="checkerboard(across)">
                                      <p:cBhvr>
                                        <p:cTn id="24" dur="500"/>
                                        <p:tgtEl>
                                          <p:spTgt spid="17"/>
                                        </p:tgtEl>
                                      </p:cBhvr>
                                    </p:animEffect>
                                  </p:childTnLst>
                                </p:cTn>
                              </p:par>
                              <p:par>
                                <p:cTn id="25" presetID="5" presetClass="entr" presetSubtype="10" fill="hold" grpId="0" nodeType="with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checkerboard(across)">
                                      <p:cBhvr>
                                        <p:cTn id="27" dur="500"/>
                                        <p:tgtEl>
                                          <p:spTgt spid="6"/>
                                        </p:tgtEl>
                                      </p:cBhvr>
                                    </p:animEffect>
                                  </p:childTnLst>
                                </p:cTn>
                              </p:par>
                              <p:par>
                                <p:cTn id="28" presetID="5" presetClass="entr" presetSubtype="10" fill="hold" nodeType="withEffect">
                                  <p:stCondLst>
                                    <p:cond delay="0"/>
                                  </p:stCondLst>
                                  <p:childTnLst>
                                    <p:set>
                                      <p:cBhvr>
                                        <p:cTn id="29" dur="1" fill="hold">
                                          <p:stCondLst>
                                            <p:cond delay="0"/>
                                          </p:stCondLst>
                                        </p:cTn>
                                        <p:tgtEl>
                                          <p:spTgt spid="21"/>
                                        </p:tgtEl>
                                        <p:attrNameLst>
                                          <p:attrName>style.visibility</p:attrName>
                                        </p:attrNameLst>
                                      </p:cBhvr>
                                      <p:to>
                                        <p:strVal val="visible"/>
                                      </p:to>
                                    </p:set>
                                    <p:animEffect transition="in" filter="checkerboard(across)">
                                      <p:cBhvr>
                                        <p:cTn id="30" dur="500"/>
                                        <p:tgtEl>
                                          <p:spTgt spid="21"/>
                                        </p:tgtEl>
                                      </p:cBhvr>
                                    </p:animEffect>
                                  </p:childTnLst>
                                </p:cTn>
                              </p:par>
                              <p:par>
                                <p:cTn id="31" presetID="5" presetClass="entr" presetSubtype="10" fill="hold" nodeType="withEffect">
                                  <p:stCondLst>
                                    <p:cond delay="0"/>
                                  </p:stCondLst>
                                  <p:childTnLst>
                                    <p:set>
                                      <p:cBhvr>
                                        <p:cTn id="32" dur="1" fill="hold">
                                          <p:stCondLst>
                                            <p:cond delay="0"/>
                                          </p:stCondLst>
                                        </p:cTn>
                                        <p:tgtEl>
                                          <p:spTgt spid="19"/>
                                        </p:tgtEl>
                                        <p:attrNameLst>
                                          <p:attrName>style.visibility</p:attrName>
                                        </p:attrNameLst>
                                      </p:cBhvr>
                                      <p:to>
                                        <p:strVal val="visible"/>
                                      </p:to>
                                    </p:set>
                                    <p:animEffect transition="in" filter="checkerboard(across)">
                                      <p:cBhvr>
                                        <p:cTn id="33" dur="500"/>
                                        <p:tgtEl>
                                          <p:spTgt spid="19"/>
                                        </p:tgtEl>
                                      </p:cBhvr>
                                    </p:animEffect>
                                  </p:childTnLst>
                                </p:cTn>
                              </p:par>
                              <p:par>
                                <p:cTn id="34" presetID="5" presetClass="entr" presetSubtype="10" fill="hold" grpId="0" nodeType="withEffect">
                                  <p:stCondLst>
                                    <p:cond delay="0"/>
                                  </p:stCondLst>
                                  <p:childTnLst>
                                    <p:set>
                                      <p:cBhvr>
                                        <p:cTn id="35" dur="1" fill="hold">
                                          <p:stCondLst>
                                            <p:cond delay="0"/>
                                          </p:stCondLst>
                                        </p:cTn>
                                        <p:tgtEl>
                                          <p:spTgt spid="15"/>
                                        </p:tgtEl>
                                        <p:attrNameLst>
                                          <p:attrName>style.visibility</p:attrName>
                                        </p:attrNameLst>
                                      </p:cBhvr>
                                      <p:to>
                                        <p:strVal val="visible"/>
                                      </p:to>
                                    </p:set>
                                    <p:animEffect transition="in" filter="checkerboard(across)">
                                      <p:cBhvr>
                                        <p:cTn id="36" dur="500"/>
                                        <p:tgtEl>
                                          <p:spTgt spid="15"/>
                                        </p:tgtEl>
                                      </p:cBhvr>
                                    </p:animEffect>
                                  </p:childTnLst>
                                </p:cTn>
                              </p:par>
                              <p:par>
                                <p:cTn id="37" presetID="5" presetClass="entr" presetSubtype="10" fill="hold" nodeType="withEffect">
                                  <p:stCondLst>
                                    <p:cond delay="0"/>
                                  </p:stCondLst>
                                  <p:childTnLst>
                                    <p:set>
                                      <p:cBhvr>
                                        <p:cTn id="38" dur="1" fill="hold">
                                          <p:stCondLst>
                                            <p:cond delay="0"/>
                                          </p:stCondLst>
                                        </p:cTn>
                                        <p:tgtEl>
                                          <p:spTgt spid="24"/>
                                        </p:tgtEl>
                                        <p:attrNameLst>
                                          <p:attrName>style.visibility</p:attrName>
                                        </p:attrNameLst>
                                      </p:cBhvr>
                                      <p:to>
                                        <p:strVal val="visible"/>
                                      </p:to>
                                    </p:set>
                                    <p:animEffect transition="in" filter="checkerboard(across)">
                                      <p:cBhvr>
                                        <p:cTn id="39"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15" grpId="0" animBg="1"/>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3. State’s CAP</a:t>
            </a:r>
            <a:endParaRPr lang="en-US" dirty="0"/>
          </a:p>
        </p:txBody>
      </p:sp>
      <p:pic>
        <p:nvPicPr>
          <p:cNvPr id="3074" name="Picture 2"/>
          <p:cNvPicPr>
            <a:picLocks noChangeAspect="1" noChangeArrowheads="1"/>
          </p:cNvPicPr>
          <p:nvPr/>
        </p:nvPicPr>
        <p:blipFill>
          <a:blip r:embed="rId2" cstate="print"/>
          <a:srcRect/>
          <a:stretch>
            <a:fillRect/>
          </a:stretch>
        </p:blipFill>
        <p:spPr bwMode="auto">
          <a:xfrm>
            <a:off x="381000" y="1371600"/>
            <a:ext cx="5434011" cy="5041946"/>
          </a:xfrm>
          <a:prstGeom prst="rect">
            <a:avLst/>
          </a:prstGeom>
          <a:noFill/>
          <a:ln w="9525">
            <a:noFill/>
            <a:miter lim="800000"/>
            <a:headEnd/>
            <a:tailEnd/>
          </a:ln>
        </p:spPr>
      </p:pic>
      <p:sp>
        <p:nvSpPr>
          <p:cNvPr id="5" name="TextBox 4"/>
          <p:cNvSpPr txBox="1"/>
          <p:nvPr/>
        </p:nvSpPr>
        <p:spPr>
          <a:xfrm>
            <a:off x="6019800" y="2286000"/>
            <a:ext cx="2743200" cy="2031325"/>
          </a:xfrm>
          <a:prstGeom prst="rect">
            <a:avLst/>
          </a:prstGeom>
          <a:noFill/>
          <a:ln>
            <a:solidFill>
              <a:srgbClr val="00B050"/>
            </a:solidFill>
          </a:ln>
        </p:spPr>
        <p:txBody>
          <a:bodyPr wrap="square" rtlCol="0">
            <a:spAutoFit/>
          </a:bodyPr>
          <a:lstStyle/>
          <a:p>
            <a:r>
              <a:rPr lang="en-CA" b="1" i="1" dirty="0" smtClean="0"/>
              <a:t>What the Proposed CAP says:</a:t>
            </a:r>
          </a:p>
          <a:p>
            <a:pPr>
              <a:buFont typeface="Arial" charset="0"/>
              <a:buChar char="•"/>
            </a:pPr>
            <a:r>
              <a:rPr lang="en-CA" b="1" dirty="0" smtClean="0"/>
              <a:t>The CAA </a:t>
            </a:r>
            <a:r>
              <a:rPr lang="en-CA" dirty="0" smtClean="0"/>
              <a:t>will make changes to the </a:t>
            </a:r>
            <a:r>
              <a:rPr lang="en-CA" b="1" dirty="0" smtClean="0"/>
              <a:t>regulations</a:t>
            </a:r>
          </a:p>
          <a:p>
            <a:pPr>
              <a:buFont typeface="Arial" charset="0"/>
              <a:buChar char="•"/>
            </a:pPr>
            <a:r>
              <a:rPr lang="en-CA" dirty="0" smtClean="0"/>
              <a:t>The changes will allow </a:t>
            </a:r>
            <a:r>
              <a:rPr lang="en-CA" b="1" dirty="0" smtClean="0"/>
              <a:t>recognition of certificates and licences</a:t>
            </a:r>
          </a:p>
        </p:txBody>
      </p:sp>
      <p:sp>
        <p:nvSpPr>
          <p:cNvPr id="6" name="Rectangle 5"/>
          <p:cNvSpPr/>
          <p:nvPr/>
        </p:nvSpPr>
        <p:spPr>
          <a:xfrm>
            <a:off x="6019800" y="4648200"/>
            <a:ext cx="2590800" cy="2031325"/>
          </a:xfrm>
          <a:prstGeom prst="rect">
            <a:avLst/>
          </a:prstGeom>
          <a:ln>
            <a:solidFill>
              <a:srgbClr val="FF0000"/>
            </a:solidFill>
          </a:ln>
        </p:spPr>
        <p:txBody>
          <a:bodyPr wrap="square">
            <a:spAutoFit/>
          </a:bodyPr>
          <a:lstStyle/>
          <a:p>
            <a:r>
              <a:rPr lang="en-CA" b="1" i="1" dirty="0" smtClean="0"/>
              <a:t>What the proposed CAP doesn’t say:</a:t>
            </a:r>
          </a:p>
          <a:p>
            <a:pPr>
              <a:buFont typeface="Arial" charset="0"/>
              <a:buChar char="•"/>
            </a:pPr>
            <a:r>
              <a:rPr lang="en-CA" dirty="0" smtClean="0"/>
              <a:t>No mention of “Transfer of functions from State to State”</a:t>
            </a:r>
          </a:p>
          <a:p>
            <a:pPr>
              <a:buFont typeface="Arial" charset="0"/>
              <a:buChar char="•"/>
            </a:pPr>
            <a:r>
              <a:rPr lang="en-CA" dirty="0" smtClean="0"/>
              <a:t>No mention of changes to the legislation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55"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1000" fill="hold"/>
                                        <p:tgtEl>
                                          <p:spTgt spid="6"/>
                                        </p:tgtEl>
                                        <p:attrNameLst>
                                          <p:attrName>ppt_w</p:attrName>
                                        </p:attrNameLst>
                                      </p:cBhvr>
                                      <p:tavLst>
                                        <p:tav tm="0">
                                          <p:val>
                                            <p:strVal val="#ppt_w*0.70"/>
                                          </p:val>
                                        </p:tav>
                                        <p:tav tm="100000">
                                          <p:val>
                                            <p:strVal val="#ppt_w"/>
                                          </p:val>
                                        </p:tav>
                                      </p:tavLst>
                                    </p:anim>
                                    <p:anim calcmode="lin" valueType="num">
                                      <p:cBhvr>
                                        <p:cTn id="13" dur="1000" fill="hold"/>
                                        <p:tgtEl>
                                          <p:spTgt spid="6"/>
                                        </p:tgtEl>
                                        <p:attrNameLst>
                                          <p:attrName>ppt_h</p:attrName>
                                        </p:attrNameLst>
                                      </p:cBhvr>
                                      <p:tavLst>
                                        <p:tav tm="0">
                                          <p:val>
                                            <p:strVal val="#ppt_h"/>
                                          </p:val>
                                        </p:tav>
                                        <p:tav tm="100000">
                                          <p:val>
                                            <p:strVal val="#ppt_h"/>
                                          </p:val>
                                        </p:tav>
                                      </p:tavLst>
                                    </p:anim>
                                    <p:animEffect transition="in" filter="fade">
                                      <p:cBhvr>
                                        <p:cTn id="14"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4. State’s CAP </a:t>
            </a:r>
            <a:r>
              <a:rPr lang="en-US" i="1" dirty="0" smtClean="0"/>
              <a:t>Update</a:t>
            </a:r>
            <a:endParaRPr lang="en-US" dirty="0"/>
          </a:p>
        </p:txBody>
      </p:sp>
      <p:pic>
        <p:nvPicPr>
          <p:cNvPr id="4098" name="Picture 2"/>
          <p:cNvPicPr>
            <a:picLocks noChangeAspect="1" noChangeArrowheads="1"/>
          </p:cNvPicPr>
          <p:nvPr/>
        </p:nvPicPr>
        <p:blipFill>
          <a:blip r:embed="rId2" cstate="print"/>
          <a:srcRect/>
          <a:stretch>
            <a:fillRect/>
          </a:stretch>
        </p:blipFill>
        <p:spPr bwMode="auto">
          <a:xfrm>
            <a:off x="457200" y="1371600"/>
            <a:ext cx="5443537" cy="5003951"/>
          </a:xfrm>
          <a:prstGeom prst="rect">
            <a:avLst/>
          </a:prstGeom>
          <a:noFill/>
          <a:ln w="9525">
            <a:noFill/>
            <a:miter lim="800000"/>
            <a:headEnd/>
            <a:tailEnd/>
          </a:ln>
        </p:spPr>
      </p:pic>
      <p:sp>
        <p:nvSpPr>
          <p:cNvPr id="5" name="TextBox 4"/>
          <p:cNvSpPr txBox="1"/>
          <p:nvPr/>
        </p:nvSpPr>
        <p:spPr>
          <a:xfrm>
            <a:off x="6248400" y="1295400"/>
            <a:ext cx="2743200" cy="3416320"/>
          </a:xfrm>
          <a:prstGeom prst="rect">
            <a:avLst/>
          </a:prstGeom>
          <a:noFill/>
          <a:ln>
            <a:solidFill>
              <a:srgbClr val="FF0000"/>
            </a:solidFill>
          </a:ln>
        </p:spPr>
        <p:txBody>
          <a:bodyPr wrap="square" rtlCol="0">
            <a:spAutoFit/>
          </a:bodyPr>
          <a:lstStyle/>
          <a:p>
            <a:r>
              <a:rPr lang="en-CA" b="1" i="1" dirty="0" smtClean="0"/>
              <a:t>What the CAP Update says</a:t>
            </a:r>
          </a:p>
          <a:p>
            <a:endParaRPr lang="en-CA" dirty="0" smtClean="0"/>
          </a:p>
          <a:p>
            <a:pPr>
              <a:buFont typeface="Arial" charset="0"/>
              <a:buChar char="•"/>
            </a:pPr>
            <a:r>
              <a:rPr lang="en-CA" dirty="0" smtClean="0"/>
              <a:t>The CAA will make changes to the regulations</a:t>
            </a:r>
          </a:p>
          <a:p>
            <a:pPr>
              <a:buFont typeface="Arial" charset="0"/>
              <a:buChar char="•"/>
            </a:pPr>
            <a:r>
              <a:rPr lang="en-CA" dirty="0" smtClean="0"/>
              <a:t>The changes will allow recognition of certificates and licences</a:t>
            </a:r>
          </a:p>
          <a:p>
            <a:pPr>
              <a:buFont typeface="Arial" charset="0"/>
              <a:buChar char="•"/>
            </a:pPr>
            <a:r>
              <a:rPr lang="en-CA" dirty="0" smtClean="0"/>
              <a:t>No mention of “Transfer of functions from State to State”</a:t>
            </a:r>
          </a:p>
          <a:p>
            <a:pPr>
              <a:buFont typeface="Arial" charset="0"/>
              <a:buChar char="•"/>
            </a:pPr>
            <a:r>
              <a:rPr lang="en-CA" b="1" dirty="0" smtClean="0"/>
              <a:t>The EID has been moved further by 1 year</a:t>
            </a:r>
            <a:endParaRPr lang="en-CA" b="1" dirty="0"/>
          </a:p>
        </p:txBody>
      </p:sp>
      <p:sp>
        <p:nvSpPr>
          <p:cNvPr id="7" name="Oval 6"/>
          <p:cNvSpPr/>
          <p:nvPr/>
        </p:nvSpPr>
        <p:spPr>
          <a:xfrm>
            <a:off x="4572000" y="5105400"/>
            <a:ext cx="1066800" cy="4572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ounded Rectangle 7"/>
          <p:cNvSpPr/>
          <p:nvPr/>
        </p:nvSpPr>
        <p:spPr>
          <a:xfrm>
            <a:off x="5638800" y="4191000"/>
            <a:ext cx="685800" cy="243840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6477000" y="5181600"/>
            <a:ext cx="2209800" cy="646331"/>
          </a:xfrm>
          <a:prstGeom prst="rect">
            <a:avLst/>
          </a:prstGeom>
          <a:noFill/>
        </p:spPr>
        <p:txBody>
          <a:bodyPr wrap="square" rtlCol="0">
            <a:spAutoFit/>
          </a:bodyPr>
          <a:lstStyle/>
          <a:p>
            <a:pPr>
              <a:buFont typeface="Arial" charset="0"/>
              <a:buChar char="•"/>
            </a:pPr>
            <a:r>
              <a:rPr lang="en-US" dirty="0" smtClean="0"/>
              <a:t>No level of progress found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55"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p:cTn id="12" dur="1000" fill="hold"/>
                                        <p:tgtEl>
                                          <p:spTgt spid="7"/>
                                        </p:tgtEl>
                                        <p:attrNameLst>
                                          <p:attrName>ppt_w</p:attrName>
                                        </p:attrNameLst>
                                      </p:cBhvr>
                                      <p:tavLst>
                                        <p:tav tm="0">
                                          <p:val>
                                            <p:strVal val="#ppt_w*0.70"/>
                                          </p:val>
                                        </p:tav>
                                        <p:tav tm="100000">
                                          <p:val>
                                            <p:strVal val="#ppt_w"/>
                                          </p:val>
                                        </p:tav>
                                      </p:tavLst>
                                    </p:anim>
                                    <p:anim calcmode="lin" valueType="num">
                                      <p:cBhvr>
                                        <p:cTn id="13" dur="1000" fill="hold"/>
                                        <p:tgtEl>
                                          <p:spTgt spid="7"/>
                                        </p:tgtEl>
                                        <p:attrNameLst>
                                          <p:attrName>ppt_h</p:attrName>
                                        </p:attrNameLst>
                                      </p:cBhvr>
                                      <p:tavLst>
                                        <p:tav tm="0">
                                          <p:val>
                                            <p:strVal val="#ppt_h"/>
                                          </p:val>
                                        </p:tav>
                                        <p:tav tm="100000">
                                          <p:val>
                                            <p:strVal val="#ppt_h"/>
                                          </p:val>
                                        </p:tav>
                                      </p:tavLst>
                                    </p:anim>
                                    <p:animEffect transition="in" filter="fade">
                                      <p:cBhvr>
                                        <p:cTn id="14" dur="1000"/>
                                        <p:tgtEl>
                                          <p:spTgt spid="7"/>
                                        </p:tgtEl>
                                      </p:cBhvr>
                                    </p:animEffect>
                                  </p:childTnLst>
                                </p:cTn>
                              </p:par>
                            </p:childTnLst>
                          </p:cTn>
                        </p:par>
                      </p:childTnLst>
                    </p:cTn>
                  </p:par>
                  <p:par>
                    <p:cTn id="15" fill="hold">
                      <p:stCondLst>
                        <p:cond delay="indefinite"/>
                      </p:stCondLst>
                      <p:childTnLst>
                        <p:par>
                          <p:cTn id="16" fill="hold">
                            <p:stCondLst>
                              <p:cond delay="0"/>
                            </p:stCondLst>
                            <p:childTnLst>
                              <p:par>
                                <p:cTn id="17" presetID="55"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p:cTn id="19" dur="1000" fill="hold"/>
                                        <p:tgtEl>
                                          <p:spTgt spid="8"/>
                                        </p:tgtEl>
                                        <p:attrNameLst>
                                          <p:attrName>ppt_w</p:attrName>
                                        </p:attrNameLst>
                                      </p:cBhvr>
                                      <p:tavLst>
                                        <p:tav tm="0">
                                          <p:val>
                                            <p:strVal val="#ppt_w*0.70"/>
                                          </p:val>
                                        </p:tav>
                                        <p:tav tm="100000">
                                          <p:val>
                                            <p:strVal val="#ppt_w"/>
                                          </p:val>
                                        </p:tav>
                                      </p:tavLst>
                                    </p:anim>
                                    <p:anim calcmode="lin" valueType="num">
                                      <p:cBhvr>
                                        <p:cTn id="20" dur="1000" fill="hold"/>
                                        <p:tgtEl>
                                          <p:spTgt spid="8"/>
                                        </p:tgtEl>
                                        <p:attrNameLst>
                                          <p:attrName>ppt_h</p:attrName>
                                        </p:attrNameLst>
                                      </p:cBhvr>
                                      <p:tavLst>
                                        <p:tav tm="0">
                                          <p:val>
                                            <p:strVal val="#ppt_h"/>
                                          </p:val>
                                        </p:tav>
                                        <p:tav tm="100000">
                                          <p:val>
                                            <p:strVal val="#ppt_h"/>
                                          </p:val>
                                        </p:tav>
                                      </p:tavLst>
                                    </p:anim>
                                    <p:animEffect transition="in" filter="fade">
                                      <p:cBhvr>
                                        <p:cTn id="21" dur="1000"/>
                                        <p:tgtEl>
                                          <p:spTgt spid="8"/>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blinds(horizontal)">
                                      <p:cBhvr>
                                        <p:cTn id="26"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8" grpId="0" animBg="1"/>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5. Checklist</a:t>
            </a:r>
            <a:endParaRPr lang="en-US" dirty="0"/>
          </a:p>
        </p:txBody>
      </p:sp>
      <p:graphicFrame>
        <p:nvGraphicFramePr>
          <p:cNvPr id="4" name="Table 3"/>
          <p:cNvGraphicFramePr>
            <a:graphicFrameLocks noGrp="1"/>
          </p:cNvGraphicFramePr>
          <p:nvPr/>
        </p:nvGraphicFramePr>
        <p:xfrm>
          <a:off x="304800" y="914400"/>
          <a:ext cx="8458202" cy="5364910"/>
        </p:xfrm>
        <a:graphic>
          <a:graphicData uri="http://schemas.openxmlformats.org/drawingml/2006/table">
            <a:tbl>
              <a:tblPr/>
              <a:tblGrid>
                <a:gridCol w="533400"/>
                <a:gridCol w="3000115"/>
                <a:gridCol w="1552799"/>
                <a:gridCol w="1861782"/>
                <a:gridCol w="1510106"/>
              </a:tblGrid>
              <a:tr h="360608">
                <a:tc gridSpan="2">
                  <a:txBody>
                    <a:bodyPr/>
                    <a:lstStyle/>
                    <a:p>
                      <a:pPr marL="0" marR="0">
                        <a:spcBef>
                          <a:spcPts val="0"/>
                        </a:spcBef>
                        <a:spcAft>
                          <a:spcPts val="0"/>
                        </a:spcAft>
                      </a:pPr>
                      <a:r>
                        <a:rPr lang="en-GB" sz="1200" b="1" dirty="0">
                          <a:latin typeface="Times New Roman"/>
                          <a:ea typeface="Calibri"/>
                        </a:rPr>
                        <a:t>EXERCISE No. 1</a:t>
                      </a:r>
                      <a:endParaRPr lang="en-US" sz="1200" dirty="0">
                        <a:latin typeface="Times New Roman"/>
                        <a:ea typeface="Calibri"/>
                      </a:endParaRPr>
                    </a:p>
                    <a:p>
                      <a:pPr marL="0" marR="0">
                        <a:spcBef>
                          <a:spcPts val="0"/>
                        </a:spcBef>
                        <a:spcAft>
                          <a:spcPts val="0"/>
                        </a:spcAft>
                      </a:pPr>
                      <a:r>
                        <a:rPr lang="en-GB" sz="1200" b="1" dirty="0" smtClean="0">
                          <a:latin typeface="Times New Roman"/>
                          <a:ea typeface="Calibri"/>
                        </a:rPr>
                        <a:t>Date:21/SEP/2011</a:t>
                      </a:r>
                      <a:endParaRPr lang="en-US" sz="1200" dirty="0">
                        <a:latin typeface="Times New Roman"/>
                        <a:ea typeface="Calibri"/>
                      </a:endParaRPr>
                    </a:p>
                  </a:txBody>
                  <a:tcPr marL="9531" marR="9531" marT="0" marB="0">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A6A6A6"/>
                    </a:solidFill>
                  </a:tcPr>
                </a:tc>
                <a:tc hMerge="1">
                  <a:txBody>
                    <a:bodyPr/>
                    <a:lstStyle/>
                    <a:p>
                      <a:endParaRPr lang="en-US"/>
                    </a:p>
                  </a:txBody>
                  <a:tcPr/>
                </a:tc>
                <a:tc gridSpan="3">
                  <a:txBody>
                    <a:bodyPr/>
                    <a:lstStyle/>
                    <a:p>
                      <a:pPr marL="0" marR="0">
                        <a:spcBef>
                          <a:spcPts val="0"/>
                        </a:spcBef>
                        <a:spcAft>
                          <a:spcPts val="0"/>
                        </a:spcAft>
                      </a:pPr>
                      <a:r>
                        <a:rPr lang="en-GB" sz="1200" b="1" dirty="0">
                          <a:latin typeface="Times New Roman"/>
                          <a:ea typeface="Calibri"/>
                        </a:rPr>
                        <a:t>Team</a:t>
                      </a:r>
                      <a:r>
                        <a:rPr lang="en-GB" sz="1200" dirty="0">
                          <a:latin typeface="Times New Roman"/>
                          <a:ea typeface="Calibri"/>
                        </a:rPr>
                        <a:t>: </a:t>
                      </a:r>
                      <a:r>
                        <a:rPr lang="en-GB" sz="1200" dirty="0" smtClean="0">
                          <a:latin typeface="Times New Roman"/>
                          <a:ea typeface="Calibri"/>
                        </a:rPr>
                        <a:t>A     B     C     D     E     F</a:t>
                      </a:r>
                      <a:endParaRPr lang="en-US" sz="1200" dirty="0">
                        <a:latin typeface="Times New Roman"/>
                        <a:ea typeface="Calibri"/>
                      </a:endParaRPr>
                    </a:p>
                  </a:txBody>
                  <a:tcPr marL="9531" marR="9531" marT="0" marB="0">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A6A6A6"/>
                    </a:solidFill>
                  </a:tcPr>
                </a:tc>
                <a:tc hMerge="1">
                  <a:txBody>
                    <a:bodyPr/>
                    <a:lstStyle/>
                    <a:p>
                      <a:endParaRPr lang="en-US"/>
                    </a:p>
                  </a:txBody>
                  <a:tcPr/>
                </a:tc>
                <a:tc hMerge="1">
                  <a:txBody>
                    <a:bodyPr/>
                    <a:lstStyle/>
                    <a:p>
                      <a:endParaRPr lang="en-US"/>
                    </a:p>
                  </a:txBody>
                  <a:tcPr/>
                </a:tc>
              </a:tr>
              <a:tr h="180304">
                <a:tc gridSpan="5">
                  <a:txBody>
                    <a:bodyPr/>
                    <a:lstStyle/>
                    <a:p>
                      <a:pPr marL="0" marR="0">
                        <a:spcBef>
                          <a:spcPts val="0"/>
                        </a:spcBef>
                        <a:spcAft>
                          <a:spcPts val="0"/>
                        </a:spcAft>
                      </a:pPr>
                      <a:r>
                        <a:rPr lang="en-GB" sz="1200" b="1">
                          <a:latin typeface="Times New Roman"/>
                          <a:ea typeface="Calibri"/>
                        </a:rPr>
                        <a:t>State: Futureland</a:t>
                      </a:r>
                      <a:endParaRPr lang="en-US" sz="1200">
                        <a:latin typeface="Times New Roman"/>
                        <a:ea typeface="Calibri"/>
                      </a:endParaRPr>
                    </a:p>
                  </a:txBody>
                  <a:tcPr marL="9531" marR="9531" marT="0" marB="0">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A6A6A6"/>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60608">
                <a:tc gridSpan="5">
                  <a:txBody>
                    <a:bodyPr/>
                    <a:lstStyle/>
                    <a:p>
                      <a:pPr marL="0" marR="0" algn="just">
                        <a:spcBef>
                          <a:spcPts val="0"/>
                        </a:spcBef>
                        <a:spcAft>
                          <a:spcPts val="0"/>
                        </a:spcAft>
                      </a:pPr>
                      <a:endParaRPr lang="en-US" sz="1200">
                        <a:latin typeface="Times New Roman"/>
                        <a:ea typeface="Calibri"/>
                      </a:endParaRPr>
                    </a:p>
                    <a:p>
                      <a:pPr marL="0" marR="0" algn="ctr">
                        <a:spcBef>
                          <a:spcPts val="0"/>
                        </a:spcBef>
                        <a:spcAft>
                          <a:spcPts val="0"/>
                        </a:spcAft>
                      </a:pPr>
                      <a:r>
                        <a:rPr lang="en-GB" sz="1200" b="1">
                          <a:latin typeface="Times New Roman"/>
                          <a:ea typeface="Calibri"/>
                        </a:rPr>
                        <a:t>Corrective Action Plan (CAP) Evaluation Checklist Form</a:t>
                      </a:r>
                      <a:endParaRPr lang="en-US" sz="1200">
                        <a:latin typeface="Times New Roman"/>
                        <a:ea typeface="Calibri"/>
                      </a:endParaRPr>
                    </a:p>
                  </a:txBody>
                  <a:tcPr marL="9531" marR="9531" marT="0" marB="0">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80304">
                <a:tc gridSpan="5">
                  <a:txBody>
                    <a:bodyPr/>
                    <a:lstStyle/>
                    <a:p>
                      <a:pPr marL="0" marR="0">
                        <a:spcBef>
                          <a:spcPts val="0"/>
                        </a:spcBef>
                        <a:spcAft>
                          <a:spcPts val="0"/>
                        </a:spcAft>
                      </a:pPr>
                      <a:r>
                        <a:rPr lang="en-GB" sz="1200" b="1">
                          <a:latin typeface="Times New Roman"/>
                          <a:ea typeface="Calibri"/>
                        </a:rPr>
                        <a:t>1. Select one of the following:</a:t>
                      </a:r>
                      <a:endParaRPr lang="en-US" sz="1200">
                        <a:latin typeface="Times New Roman"/>
                        <a:ea typeface="Calibri"/>
                      </a:endParaRPr>
                    </a:p>
                  </a:txBody>
                  <a:tcPr marL="9531" marR="9531"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8DB3E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60608">
                <a:tc>
                  <a:txBody>
                    <a:bodyPr/>
                    <a:lstStyle/>
                    <a:p>
                      <a:pPr marL="0" marR="0" algn="ctr">
                        <a:spcBef>
                          <a:spcPts val="0"/>
                        </a:spcBef>
                        <a:spcAft>
                          <a:spcPts val="0"/>
                        </a:spcAft>
                      </a:pPr>
                      <a:r>
                        <a:rPr lang="en-GB" sz="1200" dirty="0">
                          <a:latin typeface="Times New Roman"/>
                          <a:ea typeface="Calibri"/>
                        </a:rPr>
                        <a:t>1.1</a:t>
                      </a:r>
                      <a:endParaRPr lang="en-US" sz="1200" dirty="0">
                        <a:latin typeface="Times New Roman"/>
                        <a:ea typeface="Calibri"/>
                      </a:endParaRPr>
                    </a:p>
                  </a:txBody>
                  <a:tcPr marL="9531" marR="9531" marT="0" marB="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gn="just">
                        <a:spcBef>
                          <a:spcPts val="0"/>
                        </a:spcBef>
                        <a:spcAft>
                          <a:spcPts val="0"/>
                        </a:spcAft>
                      </a:pPr>
                      <a:r>
                        <a:rPr lang="en-GB" sz="1200" dirty="0">
                          <a:latin typeface="Times New Roman"/>
                          <a:ea typeface="Calibri"/>
                        </a:rPr>
                        <a:t>CAP or CAP update does not address this ICAO finding and recommendation (F&amp;R).</a:t>
                      </a:r>
                      <a:endParaRPr lang="en-US" sz="1200" dirty="0">
                        <a:latin typeface="Times New Roman"/>
                        <a:ea typeface="Calibri"/>
                      </a:endParaRPr>
                    </a:p>
                  </a:txBody>
                  <a:tcPr marL="9531" marR="9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marL="0" marR="0">
                        <a:spcBef>
                          <a:spcPts val="0"/>
                        </a:spcBef>
                        <a:spcAft>
                          <a:spcPts val="0"/>
                        </a:spcAft>
                      </a:pPr>
                      <a:endParaRPr lang="en-GB" sz="1200">
                        <a:latin typeface="Times New Roman"/>
                        <a:ea typeface="Calibri"/>
                      </a:endParaRPr>
                    </a:p>
                  </a:txBody>
                  <a:tcPr marL="9531" marR="9531" marT="0" marB="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r h="222908">
                <a:tc>
                  <a:txBody>
                    <a:bodyPr/>
                    <a:lstStyle/>
                    <a:p>
                      <a:pPr marL="0" marR="0" algn="ctr">
                        <a:spcBef>
                          <a:spcPts val="0"/>
                        </a:spcBef>
                        <a:spcAft>
                          <a:spcPts val="0"/>
                        </a:spcAft>
                      </a:pPr>
                      <a:r>
                        <a:rPr lang="en-GB" sz="1200" b="1" dirty="0">
                          <a:latin typeface="Times New Roman"/>
                          <a:ea typeface="Calibri"/>
                        </a:rPr>
                        <a:t>1.2</a:t>
                      </a:r>
                      <a:endParaRPr lang="en-US" sz="1200" b="1" dirty="0">
                        <a:latin typeface="Times New Roman"/>
                        <a:ea typeface="Calibri"/>
                      </a:endParaRPr>
                    </a:p>
                  </a:txBody>
                  <a:tcPr marL="9531" marR="9531" marT="0" marB="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spcBef>
                          <a:spcPts val="0"/>
                        </a:spcBef>
                        <a:spcAft>
                          <a:spcPts val="0"/>
                        </a:spcAft>
                      </a:pPr>
                      <a:r>
                        <a:rPr lang="en-GB" sz="1200" b="1" dirty="0">
                          <a:latin typeface="Times New Roman"/>
                          <a:ea typeface="Calibri"/>
                        </a:rPr>
                        <a:t>CAP or CAP update partially addresses this ICAO F&amp;R.</a:t>
                      </a:r>
                      <a:endParaRPr lang="en-US" sz="1200" b="1" dirty="0">
                        <a:latin typeface="Times New Roman"/>
                        <a:ea typeface="Calibri"/>
                      </a:endParaRPr>
                    </a:p>
                  </a:txBody>
                  <a:tcPr marL="9531" marR="9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marL="0" marR="0" algn="ctr">
                        <a:spcBef>
                          <a:spcPts val="0"/>
                        </a:spcBef>
                        <a:spcAft>
                          <a:spcPts val="0"/>
                        </a:spcAft>
                      </a:pPr>
                      <a:r>
                        <a:rPr lang="en-GB" sz="1200" b="1" dirty="0" smtClean="0">
                          <a:latin typeface="Times New Roman"/>
                          <a:ea typeface="Calibri"/>
                        </a:rPr>
                        <a:t>X</a:t>
                      </a:r>
                      <a:endParaRPr lang="en-GB" sz="1200" b="1" dirty="0">
                        <a:latin typeface="Times New Roman"/>
                        <a:ea typeface="Calibri"/>
                      </a:endParaRPr>
                    </a:p>
                  </a:txBody>
                  <a:tcPr marL="9531" marR="9531" marT="0" marB="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r h="222908">
                <a:tc>
                  <a:txBody>
                    <a:bodyPr/>
                    <a:lstStyle/>
                    <a:p>
                      <a:pPr marL="0" marR="0" algn="ctr">
                        <a:spcBef>
                          <a:spcPts val="0"/>
                        </a:spcBef>
                        <a:spcAft>
                          <a:spcPts val="0"/>
                        </a:spcAft>
                      </a:pPr>
                      <a:r>
                        <a:rPr lang="en-GB" sz="1200" dirty="0">
                          <a:latin typeface="Times New Roman"/>
                          <a:ea typeface="Calibri"/>
                        </a:rPr>
                        <a:t>1.3</a:t>
                      </a:r>
                      <a:endParaRPr lang="en-US" sz="1200" dirty="0">
                        <a:latin typeface="Times New Roman"/>
                        <a:ea typeface="Calibri"/>
                      </a:endParaRPr>
                    </a:p>
                  </a:txBody>
                  <a:tcPr marL="9531" marR="9531" marT="0" marB="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gridSpan="2">
                  <a:txBody>
                    <a:bodyPr/>
                    <a:lstStyle/>
                    <a:p>
                      <a:pPr marL="0" marR="0">
                        <a:spcBef>
                          <a:spcPts val="0"/>
                        </a:spcBef>
                        <a:spcAft>
                          <a:spcPts val="0"/>
                        </a:spcAft>
                      </a:pPr>
                      <a:r>
                        <a:rPr lang="en-GB" sz="1200">
                          <a:latin typeface="Times New Roman"/>
                          <a:ea typeface="Calibri"/>
                        </a:rPr>
                        <a:t>CAP or CAP update fully addresses this ICAO F&amp;R.</a:t>
                      </a:r>
                      <a:endParaRPr lang="en-US" sz="1200">
                        <a:latin typeface="Times New Roman"/>
                        <a:ea typeface="Calibri"/>
                      </a:endParaRPr>
                    </a:p>
                  </a:txBody>
                  <a:tcPr marL="9531" marR="9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marL="0" marR="0">
                        <a:spcBef>
                          <a:spcPts val="0"/>
                        </a:spcBef>
                        <a:spcAft>
                          <a:spcPts val="0"/>
                        </a:spcAft>
                      </a:pPr>
                      <a:endParaRPr lang="en-GB" sz="1200">
                        <a:latin typeface="Times New Roman"/>
                        <a:ea typeface="Calibri"/>
                      </a:endParaRPr>
                    </a:p>
                  </a:txBody>
                  <a:tcPr marL="9531" marR="9531" marT="0" marB="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hMerge="1">
                  <a:txBody>
                    <a:bodyPr/>
                    <a:lstStyle/>
                    <a:p>
                      <a:endParaRPr lang="en-US"/>
                    </a:p>
                  </a:txBody>
                  <a:tcPr/>
                </a:tc>
              </a:tr>
              <a:tr h="540913">
                <a:tc gridSpan="3">
                  <a:txBody>
                    <a:bodyPr/>
                    <a:lstStyle/>
                    <a:p>
                      <a:pPr marL="0" marR="0">
                        <a:spcBef>
                          <a:spcPts val="0"/>
                        </a:spcBef>
                        <a:spcAft>
                          <a:spcPts val="0"/>
                        </a:spcAft>
                      </a:pPr>
                      <a:r>
                        <a:rPr lang="en-GB" sz="1200" b="1">
                          <a:latin typeface="Times New Roman"/>
                          <a:ea typeface="Calibri"/>
                        </a:rPr>
                        <a:t>2. Check the applicable column for CAP.</a:t>
                      </a:r>
                      <a:endParaRPr lang="en-US" sz="1200">
                        <a:latin typeface="Times New Roman"/>
                        <a:ea typeface="Calibri"/>
                      </a:endParaRPr>
                    </a:p>
                  </a:txBody>
                  <a:tcPr marL="9531" marR="9531" marT="0" marB="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8DB3E2"/>
                    </a:solidFill>
                  </a:tcPr>
                </a:tc>
                <a:tc hMerge="1">
                  <a:txBody>
                    <a:bodyPr/>
                    <a:lstStyle/>
                    <a:p>
                      <a:endParaRPr lang="en-US"/>
                    </a:p>
                  </a:txBody>
                  <a:tcPr/>
                </a:tc>
                <a:tc hMerge="1">
                  <a:txBody>
                    <a:bodyPr/>
                    <a:lstStyle/>
                    <a:p>
                      <a:endParaRPr lang="en-US"/>
                    </a:p>
                  </a:txBody>
                  <a:tcPr/>
                </a:tc>
                <a:tc>
                  <a:txBody>
                    <a:bodyPr/>
                    <a:lstStyle/>
                    <a:p>
                      <a:pPr marL="0" marR="0" algn="ctr">
                        <a:spcBef>
                          <a:spcPts val="0"/>
                        </a:spcBef>
                        <a:spcAft>
                          <a:spcPts val="0"/>
                        </a:spcAft>
                      </a:pPr>
                      <a:r>
                        <a:rPr lang="en-GB" sz="1200" b="1">
                          <a:latin typeface="Times New Roman"/>
                          <a:ea typeface="Calibri"/>
                        </a:rPr>
                        <a:t>Yes</a:t>
                      </a:r>
                      <a:endParaRPr lang="en-US" sz="1200">
                        <a:latin typeface="Times New Roman"/>
                        <a:ea typeface="Calibri"/>
                      </a:endParaRPr>
                    </a:p>
                    <a:p>
                      <a:pPr marL="0" marR="0" algn="ctr">
                        <a:spcBef>
                          <a:spcPts val="0"/>
                        </a:spcBef>
                        <a:spcAft>
                          <a:spcPts val="0"/>
                        </a:spcAft>
                      </a:pPr>
                      <a:r>
                        <a:rPr lang="en-GB" sz="1200" b="1">
                          <a:latin typeface="Times New Roman"/>
                          <a:ea typeface="Calibri"/>
                          <a:sym typeface="Wingdings 2"/>
                        </a:rPr>
                        <a:t></a:t>
                      </a:r>
                      <a:endParaRPr lang="en-US" sz="1200">
                        <a:latin typeface="Times New Roman"/>
                        <a:ea typeface="Calibri"/>
                      </a:endParaRPr>
                    </a:p>
                  </a:txBody>
                  <a:tcPr marL="9531" marR="9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4F81BD"/>
                    </a:solidFill>
                  </a:tcPr>
                </a:tc>
                <a:tc>
                  <a:txBody>
                    <a:bodyPr/>
                    <a:lstStyle/>
                    <a:p>
                      <a:pPr marL="0" marR="0" algn="ctr">
                        <a:spcBef>
                          <a:spcPts val="0"/>
                        </a:spcBef>
                        <a:spcAft>
                          <a:spcPts val="0"/>
                        </a:spcAft>
                      </a:pPr>
                      <a:r>
                        <a:rPr lang="en-GB" sz="1200" b="1" dirty="0" smtClean="0">
                          <a:latin typeface="Times New Roman"/>
                          <a:ea typeface="Calibri"/>
                        </a:rPr>
                        <a:t>No</a:t>
                      </a:r>
                      <a:endParaRPr lang="en-US" sz="1200" dirty="0">
                        <a:latin typeface="Times New Roman"/>
                        <a:ea typeface="Calibri"/>
                      </a:endParaRPr>
                    </a:p>
                    <a:p>
                      <a:pPr marL="0" marR="0" algn="ctr">
                        <a:spcBef>
                          <a:spcPts val="0"/>
                        </a:spcBef>
                        <a:spcAft>
                          <a:spcPts val="0"/>
                        </a:spcAft>
                      </a:pPr>
                      <a:r>
                        <a:rPr lang="en-GB" sz="1200" b="1" dirty="0">
                          <a:latin typeface="Times New Roman"/>
                          <a:ea typeface="Calibri"/>
                          <a:sym typeface="Wingdings 2"/>
                        </a:rPr>
                        <a:t></a:t>
                      </a:r>
                      <a:endParaRPr lang="en-US" sz="1200" dirty="0">
                        <a:latin typeface="Times New Roman"/>
                        <a:ea typeface="Calibri"/>
                      </a:endParaRPr>
                    </a:p>
                  </a:txBody>
                  <a:tcPr marL="9531" marR="9531" marT="0" marB="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4F81BD"/>
                    </a:solidFill>
                  </a:tcPr>
                </a:tc>
              </a:tr>
              <a:tr h="477659">
                <a:tc>
                  <a:txBody>
                    <a:bodyPr/>
                    <a:lstStyle/>
                    <a:p>
                      <a:pPr marL="0" marR="0" algn="ctr">
                        <a:spcBef>
                          <a:spcPts val="0"/>
                        </a:spcBef>
                        <a:spcAft>
                          <a:spcPts val="0"/>
                        </a:spcAft>
                      </a:pPr>
                      <a:r>
                        <a:rPr lang="en-GB" sz="1200" dirty="0">
                          <a:latin typeface="Times New Roman"/>
                          <a:ea typeface="Calibri"/>
                        </a:rPr>
                        <a:t>2.1</a:t>
                      </a:r>
                      <a:endParaRPr lang="en-US" sz="1200" dirty="0">
                        <a:latin typeface="Times New Roman"/>
                        <a:ea typeface="Calibri"/>
                      </a:endParaRPr>
                    </a:p>
                  </a:txBody>
                  <a:tcPr marL="9531" marR="9531" marT="0" marB="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gn="just">
                        <a:spcBef>
                          <a:spcPts val="0"/>
                        </a:spcBef>
                        <a:spcAft>
                          <a:spcPts val="0"/>
                        </a:spcAft>
                      </a:pPr>
                      <a:r>
                        <a:rPr lang="en-GB" sz="1200" dirty="0">
                          <a:latin typeface="Times New Roman"/>
                          <a:ea typeface="Calibri"/>
                        </a:rPr>
                        <a:t>The CAP addresses the entire scope of the F&amp;R. All related protocol questions (PQs) have been addressed by corresponding actions.</a:t>
                      </a:r>
                      <a:endParaRPr lang="en-US" sz="1200" dirty="0">
                        <a:latin typeface="Times New Roman"/>
                        <a:ea typeface="Calibri"/>
                      </a:endParaRPr>
                    </a:p>
                  </a:txBody>
                  <a:tcPr marL="9531" marR="9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spcBef>
                          <a:spcPts val="0"/>
                        </a:spcBef>
                        <a:spcAft>
                          <a:spcPts val="0"/>
                        </a:spcAft>
                      </a:pPr>
                      <a:endParaRPr lang="en-GB" sz="1200" dirty="0">
                        <a:latin typeface="Times New Roman"/>
                        <a:ea typeface="Calibri"/>
                      </a:endParaRPr>
                    </a:p>
                  </a:txBody>
                  <a:tcPr marL="9531" marR="9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GB" sz="1200" dirty="0">
                          <a:latin typeface="Times New Roman"/>
                          <a:ea typeface="Calibri"/>
                        </a:rPr>
                        <a:t>X</a:t>
                      </a:r>
                      <a:endParaRPr lang="en-US" sz="1200" dirty="0">
                        <a:latin typeface="Times New Roman"/>
                        <a:ea typeface="Calibri"/>
                      </a:endParaRPr>
                    </a:p>
                  </a:txBody>
                  <a:tcPr marL="9531" marR="9531" marT="0" marB="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0608">
                <a:tc>
                  <a:txBody>
                    <a:bodyPr/>
                    <a:lstStyle/>
                    <a:p>
                      <a:pPr marL="0" marR="0" algn="ctr">
                        <a:spcBef>
                          <a:spcPts val="0"/>
                        </a:spcBef>
                        <a:spcAft>
                          <a:spcPts val="0"/>
                        </a:spcAft>
                      </a:pPr>
                      <a:r>
                        <a:rPr lang="en-GB" sz="1200" dirty="0">
                          <a:latin typeface="Times New Roman"/>
                          <a:ea typeface="Calibri"/>
                        </a:rPr>
                        <a:t>2.2</a:t>
                      </a:r>
                      <a:endParaRPr lang="en-US" sz="1200" dirty="0">
                        <a:latin typeface="Times New Roman"/>
                        <a:ea typeface="Calibri"/>
                      </a:endParaRPr>
                    </a:p>
                  </a:txBody>
                  <a:tcPr marL="9531" marR="9531" marT="0" marB="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gn="just">
                        <a:spcBef>
                          <a:spcPts val="0"/>
                        </a:spcBef>
                        <a:spcAft>
                          <a:spcPts val="0"/>
                        </a:spcAft>
                      </a:pPr>
                      <a:r>
                        <a:rPr lang="en-GB" sz="1200">
                          <a:latin typeface="Times New Roman"/>
                          <a:ea typeface="Calibri"/>
                        </a:rPr>
                        <a:t>The State has provided sufficient details, especially with regard to implementation. </a:t>
                      </a:r>
                      <a:endParaRPr lang="en-US" sz="1200">
                        <a:latin typeface="Times New Roman"/>
                        <a:ea typeface="Calibri"/>
                      </a:endParaRPr>
                    </a:p>
                  </a:txBody>
                  <a:tcPr marL="9531" marR="9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spcBef>
                          <a:spcPts val="0"/>
                        </a:spcBef>
                        <a:spcAft>
                          <a:spcPts val="0"/>
                        </a:spcAft>
                      </a:pPr>
                      <a:endParaRPr lang="en-GB" sz="1200" dirty="0">
                        <a:latin typeface="Times New Roman"/>
                        <a:ea typeface="Calibri"/>
                      </a:endParaRPr>
                    </a:p>
                  </a:txBody>
                  <a:tcPr marL="9531" marR="9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GB" sz="1200" dirty="0">
                          <a:latin typeface="Times New Roman"/>
                          <a:ea typeface="Calibri"/>
                        </a:rPr>
                        <a:t>X</a:t>
                      </a:r>
                      <a:endParaRPr lang="en-US" sz="1200" dirty="0">
                        <a:latin typeface="Times New Roman"/>
                        <a:ea typeface="Calibri"/>
                      </a:endParaRPr>
                    </a:p>
                  </a:txBody>
                  <a:tcPr marL="9531" marR="9531" marT="0" marB="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7659">
                <a:tc>
                  <a:txBody>
                    <a:bodyPr/>
                    <a:lstStyle/>
                    <a:p>
                      <a:pPr marL="0" marR="0" algn="ctr">
                        <a:spcBef>
                          <a:spcPts val="0"/>
                        </a:spcBef>
                        <a:spcAft>
                          <a:spcPts val="0"/>
                        </a:spcAft>
                      </a:pPr>
                      <a:r>
                        <a:rPr lang="en-GB" sz="1200" dirty="0">
                          <a:latin typeface="Times New Roman"/>
                          <a:ea typeface="Calibri"/>
                        </a:rPr>
                        <a:t>2.3</a:t>
                      </a:r>
                      <a:endParaRPr lang="en-US" sz="1200" dirty="0">
                        <a:latin typeface="Times New Roman"/>
                        <a:ea typeface="Calibri"/>
                      </a:endParaRPr>
                    </a:p>
                  </a:txBody>
                  <a:tcPr marL="9531" marR="9531" marT="0" marB="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gn="just">
                        <a:spcBef>
                          <a:spcPts val="0"/>
                        </a:spcBef>
                        <a:spcAft>
                          <a:spcPts val="0"/>
                        </a:spcAft>
                      </a:pPr>
                      <a:r>
                        <a:rPr lang="en-GB" sz="1200">
                          <a:latin typeface="Times New Roman"/>
                          <a:ea typeface="Calibri"/>
                        </a:rPr>
                        <a:t>The action office(s) has/have been clearly identified and has/have the authority to complete the corrective action(s).</a:t>
                      </a:r>
                      <a:endParaRPr lang="en-US" sz="1200">
                        <a:latin typeface="Times New Roman"/>
                        <a:ea typeface="Calibri"/>
                      </a:endParaRPr>
                    </a:p>
                  </a:txBody>
                  <a:tcPr marL="9531" marR="9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spcBef>
                          <a:spcPts val="0"/>
                        </a:spcBef>
                        <a:spcAft>
                          <a:spcPts val="0"/>
                        </a:spcAft>
                      </a:pPr>
                      <a:endParaRPr lang="en-GB" sz="1200" dirty="0">
                        <a:latin typeface="Times New Roman"/>
                        <a:ea typeface="Calibri"/>
                      </a:endParaRPr>
                    </a:p>
                  </a:txBody>
                  <a:tcPr marL="9531" marR="9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GB" sz="1200" dirty="0">
                          <a:latin typeface="Times New Roman"/>
                          <a:ea typeface="Calibri"/>
                        </a:rPr>
                        <a:t>X</a:t>
                      </a:r>
                      <a:endParaRPr lang="en-US" sz="1200" dirty="0">
                        <a:latin typeface="Times New Roman"/>
                        <a:ea typeface="Calibri"/>
                      </a:endParaRPr>
                    </a:p>
                  </a:txBody>
                  <a:tcPr marL="9531" marR="9531" marT="0" marB="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6595">
                <a:tc>
                  <a:txBody>
                    <a:bodyPr/>
                    <a:lstStyle/>
                    <a:p>
                      <a:pPr marL="0" marR="0" algn="ctr">
                        <a:spcBef>
                          <a:spcPts val="0"/>
                        </a:spcBef>
                        <a:spcAft>
                          <a:spcPts val="0"/>
                        </a:spcAft>
                      </a:pPr>
                      <a:r>
                        <a:rPr lang="en-GB" sz="1200" dirty="0">
                          <a:latin typeface="Times New Roman"/>
                          <a:ea typeface="Calibri"/>
                        </a:rPr>
                        <a:t>2.4</a:t>
                      </a:r>
                      <a:endParaRPr lang="en-US" sz="1200" dirty="0">
                        <a:latin typeface="Times New Roman"/>
                        <a:ea typeface="Calibri"/>
                      </a:endParaRPr>
                    </a:p>
                  </a:txBody>
                  <a:tcPr marL="9531" marR="9531" marT="0" marB="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gn="just">
                        <a:spcBef>
                          <a:spcPts val="0"/>
                        </a:spcBef>
                        <a:spcAft>
                          <a:spcPts val="0"/>
                        </a:spcAft>
                      </a:pPr>
                      <a:r>
                        <a:rPr lang="en-GB" sz="1200" dirty="0">
                          <a:latin typeface="Times New Roman"/>
                          <a:ea typeface="Calibri"/>
                        </a:rPr>
                        <a:t>The State has indicated a specific estimated implementation date (EID).</a:t>
                      </a:r>
                      <a:endParaRPr lang="en-US" sz="1200" dirty="0">
                        <a:latin typeface="Times New Roman"/>
                        <a:ea typeface="Calibri"/>
                      </a:endParaRPr>
                    </a:p>
                  </a:txBody>
                  <a:tcPr marL="9531" marR="9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lgn="ctr">
                        <a:spcBef>
                          <a:spcPts val="0"/>
                        </a:spcBef>
                        <a:spcAft>
                          <a:spcPts val="0"/>
                        </a:spcAft>
                      </a:pPr>
                      <a:r>
                        <a:rPr lang="en-GB" sz="1200" dirty="0">
                          <a:latin typeface="Times New Roman"/>
                          <a:ea typeface="Calibri"/>
                        </a:rPr>
                        <a:t>X</a:t>
                      </a:r>
                      <a:endParaRPr lang="en-US" sz="1200" dirty="0">
                        <a:latin typeface="Times New Roman"/>
                        <a:ea typeface="Calibri"/>
                      </a:endParaRPr>
                    </a:p>
                  </a:txBody>
                  <a:tcPr marL="9531" marR="9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GB" sz="1200" dirty="0">
                        <a:latin typeface="Times New Roman"/>
                        <a:ea typeface="Calibri"/>
                      </a:endParaRPr>
                    </a:p>
                  </a:txBody>
                  <a:tcPr marL="9531" marR="9531" marT="0" marB="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0608">
                <a:tc>
                  <a:txBody>
                    <a:bodyPr/>
                    <a:lstStyle/>
                    <a:p>
                      <a:pPr marL="0" marR="0" algn="ctr">
                        <a:spcBef>
                          <a:spcPts val="0"/>
                        </a:spcBef>
                        <a:spcAft>
                          <a:spcPts val="0"/>
                        </a:spcAft>
                      </a:pPr>
                      <a:r>
                        <a:rPr lang="en-GB" sz="1200" dirty="0">
                          <a:latin typeface="Times New Roman"/>
                          <a:ea typeface="Calibri"/>
                        </a:rPr>
                        <a:t>2.5</a:t>
                      </a:r>
                      <a:endParaRPr lang="en-US" sz="1200" dirty="0">
                        <a:latin typeface="Times New Roman"/>
                        <a:ea typeface="Calibri"/>
                      </a:endParaRPr>
                    </a:p>
                  </a:txBody>
                  <a:tcPr marL="9531" marR="9531" marT="0" marB="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gn="just">
                        <a:spcBef>
                          <a:spcPts val="0"/>
                        </a:spcBef>
                        <a:spcAft>
                          <a:spcPts val="0"/>
                        </a:spcAft>
                      </a:pPr>
                      <a:r>
                        <a:rPr lang="en-GB" sz="1200">
                          <a:latin typeface="Times New Roman"/>
                          <a:ea typeface="Calibri"/>
                        </a:rPr>
                        <a:t>The EID is realistic and commensurate with the risk associated with this F&amp;R.</a:t>
                      </a:r>
                      <a:endParaRPr lang="en-US" sz="1200">
                        <a:latin typeface="Times New Roman"/>
                        <a:ea typeface="Calibri"/>
                      </a:endParaRPr>
                    </a:p>
                  </a:txBody>
                  <a:tcPr marL="9531" marR="9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spcBef>
                          <a:spcPts val="0"/>
                        </a:spcBef>
                        <a:spcAft>
                          <a:spcPts val="0"/>
                        </a:spcAft>
                      </a:pPr>
                      <a:endParaRPr lang="en-GB" sz="1200" dirty="0">
                        <a:highlight>
                          <a:srgbClr val="FFFF00"/>
                        </a:highlight>
                        <a:latin typeface="Times New Roman"/>
                        <a:ea typeface="Calibri"/>
                      </a:endParaRPr>
                    </a:p>
                  </a:txBody>
                  <a:tcPr marL="9531" marR="9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GB" sz="1200" dirty="0">
                          <a:latin typeface="Times New Roman"/>
                          <a:ea typeface="Calibri"/>
                        </a:rPr>
                        <a:t>X</a:t>
                      </a:r>
                      <a:endParaRPr lang="en-US" sz="1200" dirty="0">
                        <a:latin typeface="Times New Roman"/>
                        <a:ea typeface="Calibri"/>
                      </a:endParaRPr>
                    </a:p>
                  </a:txBody>
                  <a:tcPr marL="9531" marR="9531" marT="0" marB="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7659">
                <a:tc>
                  <a:txBody>
                    <a:bodyPr/>
                    <a:lstStyle/>
                    <a:p>
                      <a:pPr marL="0" marR="0" algn="ctr">
                        <a:spcBef>
                          <a:spcPts val="0"/>
                        </a:spcBef>
                        <a:spcAft>
                          <a:spcPts val="0"/>
                        </a:spcAft>
                      </a:pPr>
                      <a:r>
                        <a:rPr lang="en-GB" sz="1200" dirty="0">
                          <a:latin typeface="Times New Roman"/>
                          <a:ea typeface="Calibri"/>
                        </a:rPr>
                        <a:t>2.6</a:t>
                      </a:r>
                      <a:endParaRPr lang="en-US" sz="1200" dirty="0">
                        <a:latin typeface="Times New Roman"/>
                        <a:ea typeface="Calibri"/>
                      </a:endParaRPr>
                    </a:p>
                  </a:txBody>
                  <a:tcPr marL="9531" marR="9531" marT="0" marB="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gn="just">
                        <a:spcBef>
                          <a:spcPts val="0"/>
                        </a:spcBef>
                        <a:spcAft>
                          <a:spcPts val="0"/>
                        </a:spcAft>
                      </a:pPr>
                      <a:r>
                        <a:rPr lang="en-GB" sz="1200">
                          <a:latin typeface="Times New Roman"/>
                          <a:ea typeface="Calibri"/>
                        </a:rPr>
                        <a:t>If this F&amp;R has generated a significant safety concern (SSC), sufficient evidence on the immediate action(s) has been provided.</a:t>
                      </a:r>
                      <a:endParaRPr lang="en-US" sz="1200">
                        <a:latin typeface="Times New Roman"/>
                        <a:ea typeface="Calibri"/>
                      </a:endParaRPr>
                    </a:p>
                  </a:txBody>
                  <a:tcPr marL="9531" marR="9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spcBef>
                          <a:spcPts val="0"/>
                        </a:spcBef>
                        <a:spcAft>
                          <a:spcPts val="0"/>
                        </a:spcAft>
                      </a:pPr>
                      <a:endParaRPr lang="en-GB" sz="1200" dirty="0">
                        <a:latin typeface="Times New Roman"/>
                        <a:ea typeface="Calibri"/>
                      </a:endParaRPr>
                    </a:p>
                  </a:txBody>
                  <a:tcPr marL="9531" marR="9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GB" sz="1200" dirty="0">
                          <a:latin typeface="Times New Roman"/>
                          <a:ea typeface="Calibri"/>
                        </a:rPr>
                        <a:t>X</a:t>
                      </a:r>
                      <a:endParaRPr lang="en-US" sz="1200" dirty="0">
                        <a:latin typeface="Times New Roman"/>
                        <a:ea typeface="Calibri"/>
                      </a:endParaRPr>
                    </a:p>
                  </a:txBody>
                  <a:tcPr marL="9531" marR="9531" marT="0" marB="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4049">
                <a:tc>
                  <a:txBody>
                    <a:bodyPr/>
                    <a:lstStyle/>
                    <a:p>
                      <a:pPr marL="0" marR="0" algn="ctr">
                        <a:spcBef>
                          <a:spcPts val="0"/>
                        </a:spcBef>
                        <a:spcAft>
                          <a:spcPts val="0"/>
                        </a:spcAft>
                      </a:pPr>
                      <a:r>
                        <a:rPr lang="en-GB" sz="1200" dirty="0">
                          <a:latin typeface="Times New Roman"/>
                          <a:ea typeface="Calibri"/>
                        </a:rPr>
                        <a:t>2.7</a:t>
                      </a:r>
                      <a:endParaRPr lang="en-US" sz="1200" dirty="0">
                        <a:latin typeface="Times New Roman"/>
                        <a:ea typeface="Calibri"/>
                      </a:endParaRPr>
                    </a:p>
                  </a:txBody>
                  <a:tcPr marL="9531" marR="9531"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gridSpan="2">
                  <a:txBody>
                    <a:bodyPr/>
                    <a:lstStyle/>
                    <a:p>
                      <a:pPr marL="0" marR="0">
                        <a:spcBef>
                          <a:spcPts val="0"/>
                        </a:spcBef>
                        <a:spcAft>
                          <a:spcPts val="0"/>
                        </a:spcAft>
                      </a:pPr>
                      <a:r>
                        <a:rPr lang="en-GB" sz="1200">
                          <a:latin typeface="Times New Roman"/>
                          <a:ea typeface="Calibri"/>
                        </a:rPr>
                        <a:t>Other(s):</a:t>
                      </a:r>
                      <a:endParaRPr lang="en-US" sz="1200">
                        <a:latin typeface="Times New Roman"/>
                        <a:ea typeface="Calibri"/>
                      </a:endParaRPr>
                    </a:p>
                  </a:txBody>
                  <a:tcPr marL="9531" marR="9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lgn="ctr">
                        <a:spcBef>
                          <a:spcPts val="0"/>
                        </a:spcBef>
                        <a:spcAft>
                          <a:spcPts val="0"/>
                        </a:spcAft>
                      </a:pPr>
                      <a:r>
                        <a:rPr lang="en-GB" sz="1200" dirty="0" smtClean="0">
                          <a:latin typeface="Times New Roman"/>
                          <a:ea typeface="Calibri"/>
                        </a:rPr>
                        <a:t>--</a:t>
                      </a:r>
                      <a:endParaRPr lang="en-GB" sz="1200" dirty="0">
                        <a:latin typeface="Times New Roman"/>
                        <a:ea typeface="Calibri"/>
                      </a:endParaRPr>
                    </a:p>
                  </a:txBody>
                  <a:tcPr marL="9531" marR="9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GB" sz="1200" dirty="0" smtClean="0">
                          <a:latin typeface="Times New Roman"/>
                          <a:ea typeface="Calibri"/>
                        </a:rPr>
                        <a:t>--</a:t>
                      </a:r>
                      <a:endParaRPr lang="en-GB" sz="1200" dirty="0">
                        <a:latin typeface="Times New Roman"/>
                        <a:ea typeface="Calibri"/>
                      </a:endParaRPr>
                    </a:p>
                  </a:txBody>
                  <a:tcPr marL="9531" marR="9531" marT="0" marB="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5. Checklist (cont’d)</a:t>
            </a:r>
            <a:endParaRPr lang="en-US" dirty="0"/>
          </a:p>
        </p:txBody>
      </p:sp>
      <p:graphicFrame>
        <p:nvGraphicFramePr>
          <p:cNvPr id="5" name="Table 4"/>
          <p:cNvGraphicFramePr>
            <a:graphicFrameLocks noGrp="1"/>
          </p:cNvGraphicFramePr>
          <p:nvPr/>
        </p:nvGraphicFramePr>
        <p:xfrm>
          <a:off x="533400" y="3945759"/>
          <a:ext cx="8153400" cy="2104521"/>
        </p:xfrm>
        <a:graphic>
          <a:graphicData uri="http://schemas.openxmlformats.org/drawingml/2006/table">
            <a:tbl>
              <a:tblPr/>
              <a:tblGrid>
                <a:gridCol w="8153400"/>
              </a:tblGrid>
              <a:tr h="288684">
                <a:tc>
                  <a:txBody>
                    <a:bodyPr/>
                    <a:lstStyle/>
                    <a:p>
                      <a:pPr marL="0" marR="0">
                        <a:spcBef>
                          <a:spcPts val="0"/>
                        </a:spcBef>
                        <a:spcAft>
                          <a:spcPts val="0"/>
                        </a:spcAft>
                      </a:pPr>
                      <a:r>
                        <a:rPr lang="en-GB" sz="1400" b="1" dirty="0">
                          <a:latin typeface="Times New Roman"/>
                          <a:ea typeface="Calibri"/>
                        </a:rPr>
                        <a:t>4. Indicate the rationale behind your decision(s) regarding acceptability of CAP.</a:t>
                      </a:r>
                      <a:endParaRPr lang="en-US" sz="1400" dirty="0">
                        <a:latin typeface="Times New Roman"/>
                        <a:ea typeface="Calibri"/>
                      </a:endParaRPr>
                    </a:p>
                  </a:txBody>
                  <a:tcPr marL="50450" marR="50450"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8DB3E2"/>
                    </a:solidFill>
                  </a:tcPr>
                </a:tc>
              </a:tr>
              <a:tr h="701916">
                <a:tc>
                  <a:txBody>
                    <a:bodyPr/>
                    <a:lstStyle/>
                    <a:p>
                      <a:pPr marL="0" marR="0" algn="ctr">
                        <a:spcBef>
                          <a:spcPts val="0"/>
                        </a:spcBef>
                        <a:spcAft>
                          <a:spcPts val="0"/>
                        </a:spcAft>
                      </a:pPr>
                      <a:r>
                        <a:rPr lang="en-GB" sz="1400" b="1" dirty="0" smtClean="0">
                          <a:latin typeface="Times New Roman"/>
                          <a:ea typeface="Calibri"/>
                        </a:rPr>
                        <a:t>The CAP </a:t>
                      </a:r>
                      <a:r>
                        <a:rPr lang="en-GB" sz="1400" b="1" dirty="0">
                          <a:latin typeface="Times New Roman"/>
                          <a:ea typeface="Calibri"/>
                        </a:rPr>
                        <a:t>is not </a:t>
                      </a:r>
                      <a:r>
                        <a:rPr lang="en-GB" sz="1400" b="1" dirty="0" smtClean="0">
                          <a:latin typeface="Times New Roman"/>
                          <a:ea typeface="Calibri"/>
                        </a:rPr>
                        <a:t>acceptable</a:t>
                      </a:r>
                    </a:p>
                    <a:p>
                      <a:pPr marL="0" marR="0">
                        <a:spcBef>
                          <a:spcPts val="0"/>
                        </a:spcBef>
                        <a:spcAft>
                          <a:spcPts val="0"/>
                        </a:spcAft>
                      </a:pPr>
                      <a:r>
                        <a:rPr lang="en-GB" sz="1400" dirty="0" smtClean="0">
                          <a:latin typeface="Times New Roman"/>
                          <a:ea typeface="Calibri"/>
                        </a:rPr>
                        <a:t>The  PQ and the </a:t>
                      </a:r>
                      <a:r>
                        <a:rPr lang="en-GB" sz="1400" dirty="0">
                          <a:latin typeface="Times New Roman"/>
                          <a:ea typeface="Calibri"/>
                        </a:rPr>
                        <a:t>F&amp;R requests that States establish primary aviation legislation implementing Article 83 </a:t>
                      </a:r>
                      <a:r>
                        <a:rPr lang="en-GB" sz="1400" i="1" dirty="0" err="1" smtClean="0">
                          <a:latin typeface="Times New Roman"/>
                          <a:ea typeface="Calibri"/>
                        </a:rPr>
                        <a:t>bis</a:t>
                      </a:r>
                      <a:r>
                        <a:rPr lang="en-GB" sz="1400" i="1" dirty="0" smtClean="0">
                          <a:latin typeface="Times New Roman"/>
                          <a:ea typeface="Calibri"/>
                        </a:rPr>
                        <a:t> </a:t>
                      </a:r>
                      <a:r>
                        <a:rPr lang="en-GB" sz="1400" dirty="0" smtClean="0">
                          <a:latin typeface="Times New Roman"/>
                          <a:ea typeface="Calibri"/>
                        </a:rPr>
                        <a:t>of </a:t>
                      </a:r>
                      <a:r>
                        <a:rPr lang="en-GB" sz="1400" dirty="0">
                          <a:latin typeface="Times New Roman"/>
                          <a:ea typeface="Calibri"/>
                        </a:rPr>
                        <a:t>the Chicago Convention, and this issue is not addressed in the CAP. Additionally, the CAA is only proposing half of the solution, allowing for the recognition of certificate of airworthiness, aircraft radio and crew licenses.</a:t>
                      </a:r>
                      <a:endParaRPr lang="en-US" sz="1400" dirty="0">
                        <a:latin typeface="Times New Roman"/>
                        <a:ea typeface="Calibri"/>
                      </a:endParaRPr>
                    </a:p>
                  </a:txBody>
                  <a:tcPr marL="50450" marR="50450" marT="0" marB="0">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r>
              <a:tr h="322317">
                <a:tc>
                  <a:txBody>
                    <a:bodyPr/>
                    <a:lstStyle/>
                    <a:p>
                      <a:pPr marL="0" marR="0" algn="just">
                        <a:spcBef>
                          <a:spcPts val="0"/>
                        </a:spcBef>
                        <a:spcAft>
                          <a:spcPts val="0"/>
                        </a:spcAft>
                      </a:pPr>
                      <a:r>
                        <a:rPr lang="en-GB" sz="1400" b="1" dirty="0">
                          <a:latin typeface="Times New Roman"/>
                          <a:ea typeface="Calibri"/>
                        </a:rPr>
                        <a:t>5. Indicate the rationale behind your decision(s) regarding acceptability of CAP update, if applicable.</a:t>
                      </a:r>
                      <a:endParaRPr lang="en-US" sz="1400" dirty="0">
                        <a:latin typeface="Times New Roman"/>
                        <a:ea typeface="Calibri"/>
                      </a:endParaRPr>
                    </a:p>
                  </a:txBody>
                  <a:tcPr marL="50450" marR="50450"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8DB3E2"/>
                    </a:solidFill>
                  </a:tcPr>
                </a:tc>
              </a:tr>
              <a:tr h="592083">
                <a:tc>
                  <a:txBody>
                    <a:bodyPr/>
                    <a:lstStyle/>
                    <a:p>
                      <a:pPr marL="0" marR="0" algn="ctr">
                        <a:spcBef>
                          <a:spcPts val="0"/>
                        </a:spcBef>
                        <a:spcAft>
                          <a:spcPts val="0"/>
                        </a:spcAft>
                      </a:pPr>
                      <a:r>
                        <a:rPr lang="en-GB" sz="1400" b="1" dirty="0" smtClean="0">
                          <a:latin typeface="Times New Roman"/>
                          <a:ea typeface="Calibri"/>
                        </a:rPr>
                        <a:t>The CAP Update </a:t>
                      </a:r>
                      <a:r>
                        <a:rPr lang="en-GB" sz="1400" b="1" dirty="0">
                          <a:latin typeface="Times New Roman"/>
                          <a:ea typeface="Calibri"/>
                        </a:rPr>
                        <a:t>is not </a:t>
                      </a:r>
                      <a:r>
                        <a:rPr lang="en-GB" sz="1400" b="1" dirty="0" smtClean="0">
                          <a:latin typeface="Times New Roman"/>
                          <a:ea typeface="Calibri"/>
                        </a:rPr>
                        <a:t>acceptable</a:t>
                      </a:r>
                    </a:p>
                    <a:p>
                      <a:pPr marL="0" marR="0">
                        <a:spcBef>
                          <a:spcPts val="0"/>
                        </a:spcBef>
                        <a:spcAft>
                          <a:spcPts val="0"/>
                        </a:spcAft>
                      </a:pPr>
                      <a:r>
                        <a:rPr lang="en-GB" sz="1400" dirty="0" smtClean="0">
                          <a:latin typeface="Times New Roman"/>
                          <a:ea typeface="Calibri"/>
                        </a:rPr>
                        <a:t>The proposed corrective </a:t>
                      </a:r>
                      <a:r>
                        <a:rPr lang="en-GB" sz="1400" dirty="0">
                          <a:latin typeface="Times New Roman"/>
                          <a:ea typeface="Calibri"/>
                        </a:rPr>
                        <a:t>action </a:t>
                      </a:r>
                      <a:r>
                        <a:rPr lang="en-GB" sz="1400" dirty="0" smtClean="0">
                          <a:latin typeface="Times New Roman"/>
                          <a:ea typeface="Calibri"/>
                        </a:rPr>
                        <a:t>remains unchanged. Additionally</a:t>
                      </a:r>
                      <a:r>
                        <a:rPr lang="en-GB" sz="1400" dirty="0">
                          <a:latin typeface="Times New Roman"/>
                          <a:ea typeface="Calibri"/>
                        </a:rPr>
                        <a:t>, </a:t>
                      </a:r>
                      <a:r>
                        <a:rPr lang="en-GB" sz="1400" dirty="0" smtClean="0">
                          <a:latin typeface="Times New Roman"/>
                          <a:ea typeface="Calibri"/>
                        </a:rPr>
                        <a:t>the EID of </a:t>
                      </a:r>
                      <a:r>
                        <a:rPr lang="en-GB" sz="1400" dirty="0">
                          <a:latin typeface="Times New Roman"/>
                          <a:ea typeface="Calibri"/>
                        </a:rPr>
                        <a:t>it is not realistic, for no action has been taken to date nor have indicated level of progress achieved.</a:t>
                      </a:r>
                      <a:endParaRPr lang="en-US" sz="1400" dirty="0">
                        <a:latin typeface="Times New Roman"/>
                        <a:ea typeface="Calibri"/>
                      </a:endParaRPr>
                    </a:p>
                  </a:txBody>
                  <a:tcPr marL="50450" marR="50450" marT="0" marB="0">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r>
            </a:tbl>
          </a:graphicData>
        </a:graphic>
      </p:graphicFrame>
      <p:graphicFrame>
        <p:nvGraphicFramePr>
          <p:cNvPr id="7" name="Table 6"/>
          <p:cNvGraphicFramePr>
            <a:graphicFrameLocks noGrp="1"/>
          </p:cNvGraphicFramePr>
          <p:nvPr/>
        </p:nvGraphicFramePr>
        <p:xfrm>
          <a:off x="533400" y="1143000"/>
          <a:ext cx="8153400" cy="2692667"/>
        </p:xfrm>
        <a:graphic>
          <a:graphicData uri="http://schemas.openxmlformats.org/drawingml/2006/table">
            <a:tbl>
              <a:tblPr/>
              <a:tblGrid>
                <a:gridCol w="457200"/>
                <a:gridCol w="4445823"/>
                <a:gridCol w="1794690"/>
                <a:gridCol w="1455687"/>
              </a:tblGrid>
              <a:tr h="543827">
                <a:tc gridSpan="2">
                  <a:txBody>
                    <a:bodyPr/>
                    <a:lstStyle/>
                    <a:p>
                      <a:pPr marL="0" marR="0">
                        <a:spcBef>
                          <a:spcPts val="0"/>
                        </a:spcBef>
                        <a:spcAft>
                          <a:spcPts val="0"/>
                        </a:spcAft>
                      </a:pPr>
                      <a:r>
                        <a:rPr lang="en-GB" sz="1200" b="1" dirty="0">
                          <a:latin typeface="Times New Roman"/>
                          <a:ea typeface="Calibri"/>
                        </a:rPr>
                        <a:t>3. Check the applicable column for CAP updates.</a:t>
                      </a:r>
                      <a:endParaRPr lang="en-US" sz="1200" dirty="0">
                        <a:latin typeface="Times New Roman"/>
                        <a:ea typeface="Calibri"/>
                      </a:endParaRPr>
                    </a:p>
                  </a:txBody>
                  <a:tcPr marL="9531" marR="9531" marT="0" marB="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8DB3E2"/>
                    </a:solidFill>
                  </a:tcPr>
                </a:tc>
                <a:tc hMerge="1">
                  <a:txBody>
                    <a:bodyPr/>
                    <a:lstStyle/>
                    <a:p>
                      <a:endParaRPr lang="en-US"/>
                    </a:p>
                  </a:txBody>
                  <a:tcPr/>
                </a:tc>
                <a:tc>
                  <a:txBody>
                    <a:bodyPr/>
                    <a:lstStyle/>
                    <a:p>
                      <a:pPr marL="0" marR="0" algn="ctr">
                        <a:spcBef>
                          <a:spcPts val="0"/>
                        </a:spcBef>
                        <a:spcAft>
                          <a:spcPts val="0"/>
                        </a:spcAft>
                      </a:pPr>
                      <a:r>
                        <a:rPr lang="en-GB" sz="1200" b="1" dirty="0">
                          <a:latin typeface="Times New Roman"/>
                          <a:ea typeface="Calibri"/>
                        </a:rPr>
                        <a:t>Yes</a:t>
                      </a:r>
                      <a:endParaRPr lang="en-US" sz="1200" dirty="0">
                        <a:latin typeface="Times New Roman"/>
                        <a:ea typeface="Calibri"/>
                      </a:endParaRPr>
                    </a:p>
                    <a:p>
                      <a:pPr marL="0" marR="0" algn="ctr">
                        <a:spcBef>
                          <a:spcPts val="0"/>
                        </a:spcBef>
                        <a:spcAft>
                          <a:spcPts val="0"/>
                        </a:spcAft>
                      </a:pPr>
                      <a:r>
                        <a:rPr lang="en-GB" sz="1200" b="1" dirty="0">
                          <a:latin typeface="Times New Roman"/>
                          <a:ea typeface="Calibri"/>
                          <a:sym typeface="Wingdings 2"/>
                        </a:rPr>
                        <a:t></a:t>
                      </a:r>
                      <a:endParaRPr lang="en-US" sz="1200" dirty="0">
                        <a:latin typeface="Times New Roman"/>
                        <a:ea typeface="Calibri"/>
                      </a:endParaRPr>
                    </a:p>
                  </a:txBody>
                  <a:tcPr marL="9531" marR="9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4F81BD"/>
                    </a:solidFill>
                  </a:tcPr>
                </a:tc>
                <a:tc>
                  <a:txBody>
                    <a:bodyPr/>
                    <a:lstStyle/>
                    <a:p>
                      <a:pPr marL="0" marR="0" algn="ctr">
                        <a:spcBef>
                          <a:spcPts val="0"/>
                        </a:spcBef>
                        <a:spcAft>
                          <a:spcPts val="0"/>
                        </a:spcAft>
                      </a:pPr>
                      <a:r>
                        <a:rPr lang="en-GB" sz="1200" b="1" dirty="0" smtClean="0">
                          <a:latin typeface="Times New Roman"/>
                          <a:ea typeface="Calibri"/>
                        </a:rPr>
                        <a:t>No</a:t>
                      </a:r>
                      <a:endParaRPr lang="en-US" sz="1200" dirty="0">
                        <a:latin typeface="Times New Roman"/>
                        <a:ea typeface="Calibri"/>
                      </a:endParaRPr>
                    </a:p>
                    <a:p>
                      <a:pPr marL="0" marR="0" algn="ctr">
                        <a:spcBef>
                          <a:spcPts val="0"/>
                        </a:spcBef>
                        <a:spcAft>
                          <a:spcPts val="0"/>
                        </a:spcAft>
                      </a:pPr>
                      <a:r>
                        <a:rPr lang="en-GB" sz="1200" b="1" dirty="0">
                          <a:latin typeface="Times New Roman"/>
                          <a:ea typeface="Calibri"/>
                          <a:sym typeface="Wingdings 2"/>
                        </a:rPr>
                        <a:t></a:t>
                      </a:r>
                      <a:endParaRPr lang="en-US" sz="1200" dirty="0">
                        <a:latin typeface="Times New Roman"/>
                        <a:ea typeface="Calibri"/>
                      </a:endParaRPr>
                    </a:p>
                  </a:txBody>
                  <a:tcPr marL="9531" marR="9531" marT="0" marB="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4F81BD"/>
                    </a:solidFill>
                  </a:tcPr>
                </a:tc>
              </a:tr>
              <a:tr h="441960">
                <a:tc>
                  <a:txBody>
                    <a:bodyPr/>
                    <a:lstStyle/>
                    <a:p>
                      <a:pPr marL="0" marR="0" algn="ctr">
                        <a:spcBef>
                          <a:spcPts val="0"/>
                        </a:spcBef>
                        <a:spcAft>
                          <a:spcPts val="0"/>
                        </a:spcAft>
                      </a:pPr>
                      <a:r>
                        <a:rPr lang="en-GB" sz="1200" dirty="0">
                          <a:latin typeface="Times New Roman"/>
                          <a:ea typeface="Calibri"/>
                        </a:rPr>
                        <a:t>3.1</a:t>
                      </a:r>
                      <a:endParaRPr lang="en-US" sz="1200" dirty="0">
                        <a:latin typeface="Times New Roman"/>
                        <a:ea typeface="Calibri"/>
                      </a:endParaRPr>
                    </a:p>
                  </a:txBody>
                  <a:tcPr marL="9531" marR="9531"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GB" sz="1200" dirty="0">
                          <a:latin typeface="Times New Roman"/>
                          <a:ea typeface="Calibri"/>
                        </a:rPr>
                        <a:t>If the Appendix 3 (original) CAP did not fully address the F&amp;R, the CAP has been revised and now fully addresses the F&amp;R.</a:t>
                      </a:r>
                      <a:endParaRPr lang="en-US" sz="1200" dirty="0">
                        <a:latin typeface="Times New Roman"/>
                        <a:ea typeface="Calibri"/>
                      </a:endParaRPr>
                    </a:p>
                  </a:txBody>
                  <a:tcPr marL="9531" marR="95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US" sz="1200">
                        <a:latin typeface="Times New Roman"/>
                        <a:ea typeface="Calibri"/>
                      </a:endParaRPr>
                    </a:p>
                  </a:txBody>
                  <a:tcPr marL="9531" marR="95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GB" sz="1200" b="1" dirty="0">
                          <a:latin typeface="Times New Roman"/>
                          <a:ea typeface="Calibri"/>
                        </a:rPr>
                        <a:t>X</a:t>
                      </a:r>
                      <a:endParaRPr lang="en-US" sz="1200" dirty="0">
                        <a:latin typeface="Times New Roman"/>
                        <a:ea typeface="Calibri"/>
                      </a:endParaRPr>
                    </a:p>
                  </a:txBody>
                  <a:tcPr marL="9531" marR="9531"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9600">
                <a:tc>
                  <a:txBody>
                    <a:bodyPr/>
                    <a:lstStyle/>
                    <a:p>
                      <a:pPr marL="0" marR="0" algn="ctr">
                        <a:spcBef>
                          <a:spcPts val="0"/>
                        </a:spcBef>
                        <a:spcAft>
                          <a:spcPts val="0"/>
                        </a:spcAft>
                      </a:pPr>
                      <a:r>
                        <a:rPr lang="en-GB" sz="1200" dirty="0">
                          <a:latin typeface="Times New Roman"/>
                          <a:ea typeface="Calibri"/>
                        </a:rPr>
                        <a:t>3.2</a:t>
                      </a:r>
                      <a:endParaRPr lang="en-US" sz="1200" dirty="0">
                        <a:latin typeface="Times New Roman"/>
                        <a:ea typeface="Calibri"/>
                      </a:endParaRPr>
                    </a:p>
                  </a:txBody>
                  <a:tcPr marL="9531" marR="9531"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GB" sz="1200" dirty="0">
                          <a:latin typeface="Times New Roman"/>
                          <a:ea typeface="Calibri"/>
                        </a:rPr>
                        <a:t>If the original CAP fully addressed the F&amp;R, the CAP update has provided progress/status for each and every action indicated in the original CAP.</a:t>
                      </a:r>
                      <a:endParaRPr lang="en-US" sz="1200" dirty="0">
                        <a:latin typeface="Times New Roman"/>
                        <a:ea typeface="Calibri"/>
                      </a:endParaRPr>
                    </a:p>
                  </a:txBody>
                  <a:tcPr marL="9531" marR="95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US" sz="1200" dirty="0">
                        <a:latin typeface="Times New Roman"/>
                        <a:ea typeface="Calibri"/>
                      </a:endParaRPr>
                    </a:p>
                  </a:txBody>
                  <a:tcPr marL="9531" marR="95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GB" sz="1200" b="1" dirty="0">
                          <a:latin typeface="Times New Roman"/>
                          <a:ea typeface="Calibri"/>
                        </a:rPr>
                        <a:t>X</a:t>
                      </a:r>
                      <a:endParaRPr lang="en-US" sz="1200" dirty="0">
                        <a:latin typeface="Times New Roman"/>
                        <a:ea typeface="Calibri"/>
                      </a:endParaRPr>
                    </a:p>
                  </a:txBody>
                  <a:tcPr marL="9531" marR="9531"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57200">
                <a:tc>
                  <a:txBody>
                    <a:bodyPr/>
                    <a:lstStyle/>
                    <a:p>
                      <a:pPr marL="0" marR="0" algn="ctr">
                        <a:spcBef>
                          <a:spcPts val="0"/>
                        </a:spcBef>
                        <a:spcAft>
                          <a:spcPts val="0"/>
                        </a:spcAft>
                      </a:pPr>
                      <a:r>
                        <a:rPr lang="en-GB" sz="1200" dirty="0">
                          <a:latin typeface="Times New Roman"/>
                          <a:ea typeface="Calibri"/>
                        </a:rPr>
                        <a:t>3.3</a:t>
                      </a:r>
                      <a:endParaRPr lang="en-US" sz="1200" dirty="0">
                        <a:latin typeface="Times New Roman"/>
                        <a:ea typeface="Calibri"/>
                      </a:endParaRPr>
                    </a:p>
                  </a:txBody>
                  <a:tcPr marL="9531" marR="9531"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GB" sz="1200">
                          <a:latin typeface="Times New Roman"/>
                          <a:ea typeface="Calibri"/>
                        </a:rPr>
                        <a:t>Either a specific completion date or a specific revised EID has been provided for each action.</a:t>
                      </a:r>
                      <a:endParaRPr lang="en-US" sz="1200">
                        <a:latin typeface="Times New Roman"/>
                        <a:ea typeface="Calibri"/>
                      </a:endParaRPr>
                    </a:p>
                  </a:txBody>
                  <a:tcPr marL="9531" marR="95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GB" sz="1200" b="1" dirty="0">
                          <a:latin typeface="Times New Roman"/>
                          <a:ea typeface="Calibri"/>
                        </a:rPr>
                        <a:t>X</a:t>
                      </a:r>
                      <a:endParaRPr lang="en-US" sz="1200" dirty="0">
                        <a:latin typeface="Times New Roman"/>
                        <a:ea typeface="Calibri"/>
                      </a:endParaRPr>
                    </a:p>
                  </a:txBody>
                  <a:tcPr marL="9531" marR="95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US" sz="1200" dirty="0">
                        <a:latin typeface="Times New Roman"/>
                        <a:ea typeface="Calibri"/>
                      </a:endParaRPr>
                    </a:p>
                  </a:txBody>
                  <a:tcPr marL="9531" marR="9531"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57200">
                <a:tc>
                  <a:txBody>
                    <a:bodyPr/>
                    <a:lstStyle/>
                    <a:p>
                      <a:pPr marL="0" marR="0" algn="ctr">
                        <a:spcBef>
                          <a:spcPts val="0"/>
                        </a:spcBef>
                        <a:spcAft>
                          <a:spcPts val="0"/>
                        </a:spcAft>
                      </a:pPr>
                      <a:r>
                        <a:rPr lang="en-GB" sz="1200" dirty="0">
                          <a:latin typeface="Times New Roman"/>
                          <a:ea typeface="Calibri"/>
                        </a:rPr>
                        <a:t>3.4</a:t>
                      </a:r>
                      <a:endParaRPr lang="en-US" sz="1200" dirty="0">
                        <a:latin typeface="Times New Roman"/>
                        <a:ea typeface="Calibri"/>
                      </a:endParaRPr>
                    </a:p>
                  </a:txBody>
                  <a:tcPr marL="9531" marR="9531"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GB" sz="1200">
                          <a:latin typeface="Times New Roman"/>
                          <a:ea typeface="Calibri"/>
                        </a:rPr>
                        <a:t>The State has clearly indicated the level of progress achieved (e.g. 25%, 50% or 75%) and whether the action has been completed.</a:t>
                      </a:r>
                      <a:endParaRPr lang="en-US" sz="1200">
                        <a:latin typeface="Times New Roman"/>
                        <a:ea typeface="Calibri"/>
                      </a:endParaRPr>
                    </a:p>
                  </a:txBody>
                  <a:tcPr marL="9531" marR="95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US" sz="1200" dirty="0">
                        <a:latin typeface="Times New Roman"/>
                        <a:ea typeface="Calibri"/>
                      </a:endParaRPr>
                    </a:p>
                  </a:txBody>
                  <a:tcPr marL="9531" marR="95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GB" sz="1200" b="1" dirty="0">
                          <a:latin typeface="Times New Roman"/>
                          <a:ea typeface="Calibri"/>
                        </a:rPr>
                        <a:t>X</a:t>
                      </a:r>
                      <a:endParaRPr lang="en-US" sz="1200" dirty="0">
                        <a:latin typeface="Times New Roman"/>
                        <a:ea typeface="Calibri"/>
                      </a:endParaRPr>
                    </a:p>
                  </a:txBody>
                  <a:tcPr marL="9531" marR="9531"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1276">
                <a:tc>
                  <a:txBody>
                    <a:bodyPr/>
                    <a:lstStyle/>
                    <a:p>
                      <a:pPr marL="0" marR="0" algn="ctr">
                        <a:spcBef>
                          <a:spcPts val="0"/>
                        </a:spcBef>
                        <a:spcAft>
                          <a:spcPts val="0"/>
                        </a:spcAft>
                      </a:pPr>
                      <a:r>
                        <a:rPr lang="en-GB" sz="1200" dirty="0">
                          <a:latin typeface="Times New Roman"/>
                          <a:ea typeface="Calibri"/>
                        </a:rPr>
                        <a:t>3.5</a:t>
                      </a:r>
                      <a:endParaRPr lang="en-US" sz="1200" dirty="0">
                        <a:latin typeface="Times New Roman"/>
                        <a:ea typeface="Calibri"/>
                      </a:endParaRPr>
                    </a:p>
                  </a:txBody>
                  <a:tcPr marL="9531" marR="9531"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latin typeface="Times New Roman"/>
                          <a:ea typeface="Calibri"/>
                        </a:rPr>
                        <a:t>Other(s):</a:t>
                      </a:r>
                      <a:endParaRPr lang="en-US" sz="1200">
                        <a:latin typeface="Times New Roman"/>
                        <a:ea typeface="Calibri"/>
                      </a:endParaRPr>
                    </a:p>
                  </a:txBody>
                  <a:tcPr marL="9531" marR="95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US" sz="1200" dirty="0">
                        <a:latin typeface="Times New Roman"/>
                        <a:ea typeface="Calibri"/>
                      </a:endParaRPr>
                    </a:p>
                  </a:txBody>
                  <a:tcPr marL="9531" marR="95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US" sz="1200" dirty="0">
                        <a:latin typeface="Times New Roman"/>
                        <a:ea typeface="Calibri"/>
                      </a:endParaRPr>
                    </a:p>
                  </a:txBody>
                  <a:tcPr marL="9531" marR="9531"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6. (New) CAP Update</a:t>
            </a:r>
            <a:endParaRPr lang="en-US" dirty="0"/>
          </a:p>
        </p:txBody>
      </p:sp>
      <p:sp>
        <p:nvSpPr>
          <p:cNvPr id="5" name="TextBox 4"/>
          <p:cNvSpPr txBox="1"/>
          <p:nvPr/>
        </p:nvSpPr>
        <p:spPr>
          <a:xfrm>
            <a:off x="5638800" y="1524000"/>
            <a:ext cx="3048000" cy="4801314"/>
          </a:xfrm>
          <a:prstGeom prst="rect">
            <a:avLst/>
          </a:prstGeom>
          <a:noFill/>
          <a:ln>
            <a:solidFill>
              <a:srgbClr val="00B050"/>
            </a:solidFill>
          </a:ln>
        </p:spPr>
        <p:txBody>
          <a:bodyPr wrap="square" rtlCol="0">
            <a:spAutoFit/>
          </a:bodyPr>
          <a:lstStyle/>
          <a:p>
            <a:r>
              <a:rPr lang="en-US" b="1" i="1" dirty="0" smtClean="0"/>
              <a:t>In summary:</a:t>
            </a:r>
          </a:p>
          <a:p>
            <a:endParaRPr lang="en-US" dirty="0" smtClean="0"/>
          </a:p>
          <a:p>
            <a:pPr>
              <a:buFont typeface="Arial" charset="0"/>
              <a:buChar char="•"/>
            </a:pPr>
            <a:r>
              <a:rPr lang="en-US" dirty="0" smtClean="0"/>
              <a:t>Implement Article 83 </a:t>
            </a:r>
            <a:r>
              <a:rPr lang="en-US" i="1" dirty="0" err="1" smtClean="0"/>
              <a:t>bis</a:t>
            </a:r>
            <a:r>
              <a:rPr lang="en-US" dirty="0" smtClean="0"/>
              <a:t> provisions in </a:t>
            </a:r>
            <a:r>
              <a:rPr lang="en-US" b="1" dirty="0" smtClean="0"/>
              <a:t>primary aviation legislation</a:t>
            </a:r>
            <a:r>
              <a:rPr lang="en-US" dirty="0" smtClean="0"/>
              <a:t> (ETA: 1 year)</a:t>
            </a:r>
          </a:p>
          <a:p>
            <a:endParaRPr lang="en-US" dirty="0" smtClean="0"/>
          </a:p>
          <a:p>
            <a:pPr>
              <a:buFont typeface="Arial" charset="0"/>
              <a:buChar char="•"/>
            </a:pPr>
            <a:r>
              <a:rPr lang="en-US" dirty="0" smtClean="0"/>
              <a:t>Implement </a:t>
            </a:r>
            <a:r>
              <a:rPr lang="en-US" b="1" dirty="0" smtClean="0"/>
              <a:t>regulations</a:t>
            </a:r>
            <a:r>
              <a:rPr lang="en-US" dirty="0" smtClean="0"/>
              <a:t> for the new legislation provisions (ETA: 6 moths after legislation)</a:t>
            </a:r>
          </a:p>
          <a:p>
            <a:endParaRPr lang="en-US" dirty="0" smtClean="0"/>
          </a:p>
          <a:p>
            <a:pPr>
              <a:buFont typeface="Arial" charset="0"/>
              <a:buChar char="•"/>
            </a:pPr>
            <a:r>
              <a:rPr lang="en-US" dirty="0" smtClean="0"/>
              <a:t>Develop </a:t>
            </a:r>
            <a:r>
              <a:rPr lang="en-US" b="1" dirty="0" smtClean="0"/>
              <a:t>new procedures </a:t>
            </a:r>
            <a:r>
              <a:rPr lang="en-US" dirty="0" smtClean="0"/>
              <a:t>for the new regulations (ETA: 1 month after regulations)</a:t>
            </a:r>
          </a:p>
          <a:p>
            <a:endParaRPr lang="en-US" dirty="0" smtClean="0"/>
          </a:p>
          <a:p>
            <a:pPr>
              <a:buFont typeface="Arial" charset="0"/>
              <a:buChar char="•"/>
            </a:pPr>
            <a:r>
              <a:rPr lang="en-US" b="1" dirty="0" smtClean="0"/>
              <a:t>Initiate training </a:t>
            </a:r>
            <a:r>
              <a:rPr lang="en-US" dirty="0" smtClean="0"/>
              <a:t>for the appropriate CAA staff (ETA: 1 month after regulations)</a:t>
            </a:r>
            <a:endParaRPr lang="en-US" dirty="0"/>
          </a:p>
        </p:txBody>
      </p:sp>
      <p:pic>
        <p:nvPicPr>
          <p:cNvPr id="21507" name="Picture 3"/>
          <p:cNvPicPr>
            <a:picLocks noChangeAspect="1" noChangeArrowheads="1"/>
          </p:cNvPicPr>
          <p:nvPr/>
        </p:nvPicPr>
        <p:blipFill>
          <a:blip r:embed="rId2" cstate="print"/>
          <a:srcRect/>
          <a:stretch>
            <a:fillRect/>
          </a:stretch>
        </p:blipFill>
        <p:spPr bwMode="auto">
          <a:xfrm>
            <a:off x="1" y="914400"/>
            <a:ext cx="5181600" cy="5909304"/>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3927D94646DC549B7465903FE9FE1A3" ma:contentTypeVersion="118" ma:contentTypeDescription="Create a new document." ma:contentTypeScope="" ma:versionID="b7dfd1b413e7d33dabde76de4b79de8f">
  <xsd:schema xmlns:xsd="http://www.w3.org/2001/XMLSchema" xmlns:xs="http://www.w3.org/2001/XMLSchema" xmlns:p="http://schemas.microsoft.com/office/2006/metadata/properties" xmlns:ns1="101a94fc-4fb7-49fc-ab36-dbb3e9e3ccdb" xmlns:ns2="http://schemas.microsoft.com/sharepoint/v3" targetNamespace="http://schemas.microsoft.com/office/2006/metadata/properties" ma:root="true" ma:fieldsID="c9f0411c7a8c78232c53993795c6232c" ns1:_="" ns2:_="">
    <xsd:import namespace="101a94fc-4fb7-49fc-ab36-dbb3e9e3ccdb"/>
    <xsd:import namespace="http://schemas.microsoft.com/sharepoint/v3"/>
    <xsd:element name="properties">
      <xsd:complexType>
        <xsd:sequence>
          <xsd:element name="documentManagement">
            <xsd:complexType>
              <xsd:all>
                <xsd:element ref="ns1:a" minOccurs="0"/>
                <xsd:element ref="ns1:Category" minOccurs="0"/>
                <xsd:element ref="ns1:CategoryOrder" minOccurs="0"/>
                <xsd:element ref="ns1:LongTitle" minOccurs="0"/>
                <xsd:element ref="ns1:Language" minOccurs="0"/>
                <xsd:element ref="ns1:aaa" minOccurs="0"/>
                <xsd:element ref="ns1:Revised" minOccurs="0"/>
                <xsd:element ref="ns1:Presenter" minOccurs="0"/>
                <xsd:element ref="ns1:DocumentName" minOccurs="0"/>
                <xsd:element ref="ns1:Title1" minOccurs="0"/>
                <xsd:element ref="ns1:Title2" minOccurs="0"/>
                <xsd:element ref="ns1:acro" minOccurs="0"/>
                <xsd:element ref="ns1:cat" minOccurs="0"/>
                <xsd:element ref="ns1:ArchivedDocumentsProperties" minOccurs="0"/>
                <xsd:element ref="ns2:PublishingStartDate" minOccurs="0"/>
                <xsd:element ref="ns2:PublishingExpirationDate" minOccurs="0"/>
                <xsd:element ref="ns1:Category_x003a_TypeEN" minOccurs="0"/>
                <xsd:element ref="ns1:Category_x003a_TypeES" minOccurs="0"/>
                <xsd:element ref="ns1:ArchivedDocumentsProperties_x003a_Acronym" minOccurs="0"/>
                <xsd:element ref="ns1:ArchivedDocumentsProperties_x003a_DocumentsOrder" minOccurs="0"/>
                <xsd:element ref="ns1:ArchivedDocumentsProperties_x003a_Category" minOccurs="0"/>
                <xsd:element ref="ns1:ArchivedDocumentsProperties_x003a_Presenter" minOccurs="0"/>
                <xsd:element ref="ns1:ArchivedDocumentsProperties_x003a_Language" minOccurs="0"/>
                <xsd:element ref="ns1:ArchivedDocumentsProperties_x003a_DocumentTitle" minOccurs="0"/>
                <xsd:element ref="ns1:ArchivedDocumentsProperties_x003a_DocumentTitle1" minOccurs="0"/>
                <xsd:element ref="ns1:ArchivedDocumentsProperties_x003a_DocumentTitle2" minOccurs="0"/>
                <xsd:element ref="ns1:ArchivedDocumentsProperties_x003a_ONLY" minOccurs="0"/>
                <xsd:element ref="ns1:ArchivedDocumentsProperties_x003a_Revise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01a94fc-4fb7-49fc-ab36-dbb3e9e3ccdb" elementFormDefault="qualified">
    <xsd:import namespace="http://schemas.microsoft.com/office/2006/documentManagement/types"/>
    <xsd:import namespace="http://schemas.microsoft.com/office/infopath/2007/PartnerControls"/>
    <xsd:element name="a" ma:index="0" nillable="true" ma:displayName="Acronym" ma:list="{1045e265-1928-4c45-849a-69ddabc67e10}" ma:internalName="a" ma:readOnly="false" ma:showField="Title">
      <xsd:simpleType>
        <xsd:restriction base="dms:Lookup"/>
      </xsd:simpleType>
    </xsd:element>
    <xsd:element name="Category" ma:index="3" nillable="true" ma:displayName="Category" ma:list="{c1012ec3-5fa7-4630-b0f2-9937f3c48b2b}" ma:internalName="Category" ma:showField="Title">
      <xsd:simpleType>
        <xsd:restriction base="dms:Lookup"/>
      </xsd:simpleType>
    </xsd:element>
    <xsd:element name="CategoryOrder" ma:index="4" nillable="true" ma:displayName="CategoryOrder" ma:description="Group by Category: Day, Session" ma:internalName="CategoryOrder">
      <xsd:simpleType>
        <xsd:restriction base="dms:Text">
          <xsd:maxLength value="255"/>
        </xsd:restriction>
      </xsd:simpleType>
    </xsd:element>
    <xsd:element name="LongTitle" ma:index="5" nillable="true" ma:displayName="Title" ma:internalName="LongTitle">
      <xsd:simpleType>
        <xsd:restriction base="dms:Text">
          <xsd:maxLength value="255"/>
        </xsd:restriction>
      </xsd:simpleType>
    </xsd:element>
    <xsd:element name="Language" ma:index="6" nillable="true" ma:displayName="Language" ma:description="Document's Language" ma:format="RadioButtons" ma:internalName="Language">
      <xsd:simpleType>
        <xsd:restriction base="dms:Choice">
          <xsd:enumeration value="English"/>
          <xsd:enumeration value="Spanish"/>
          <xsd:enumeration value="Bilingual"/>
          <xsd:enumeration value="Other"/>
        </xsd:restriction>
      </xsd:simpleType>
    </xsd:element>
    <xsd:element name="aaa" ma:index="7" nillable="true" ma:displayName="Only" ma:default="0" ma:internalName="aaa">
      <xsd:simpleType>
        <xsd:restriction base="dms:Boolean"/>
      </xsd:simpleType>
    </xsd:element>
    <xsd:element name="Revised" ma:index="8" nillable="true" ma:displayName="Revised" ma:default="0" ma:internalName="Revised">
      <xsd:simpleType>
        <xsd:restriction base="dms:Boolean"/>
      </xsd:simpleType>
    </xsd:element>
    <xsd:element name="Presenter" ma:index="9" nillable="true" ma:displayName="Presenter" ma:internalName="Presenter">
      <xsd:simpleType>
        <xsd:restriction base="dms:Text">
          <xsd:maxLength value="255"/>
        </xsd:restriction>
      </xsd:simpleType>
    </xsd:element>
    <xsd:element name="DocumentName" ma:index="11" nillable="true" ma:displayName="DocumentName" ma:hidden="true" ma:internalName="DocumentName" ma:readOnly="false">
      <xsd:simpleType>
        <xsd:restriction base="dms:Text">
          <xsd:maxLength value="255"/>
        </xsd:restriction>
      </xsd:simpleType>
    </xsd:element>
    <xsd:element name="Title1" ma:index="12" nillable="true" ma:displayName="Title1" ma:internalName="Title1">
      <xsd:simpleType>
        <xsd:restriction base="dms:Text">
          <xsd:maxLength value="255"/>
        </xsd:restriction>
      </xsd:simpleType>
    </xsd:element>
    <xsd:element name="Title2" ma:index="13" nillable="true" ma:displayName="Title2" ma:internalName="Title2">
      <xsd:simpleType>
        <xsd:restriction base="dms:Text">
          <xsd:maxLength value="255"/>
        </xsd:restriction>
      </xsd:simpleType>
    </xsd:element>
    <xsd:element name="acro" ma:index="14" nillable="true" ma:displayName="acro" ma:hidden="true" ma:internalName="acro" ma:readOnly="false">
      <xsd:simpleType>
        <xsd:restriction base="dms:Text">
          <xsd:maxLength value="255"/>
        </xsd:restriction>
      </xsd:simpleType>
    </xsd:element>
    <xsd:element name="cat" ma:index="15" nillable="true" ma:displayName="cat" ma:hidden="true" ma:internalName="cat" ma:readOnly="false">
      <xsd:simpleType>
        <xsd:restriction base="dms:Text">
          <xsd:maxLength value="255"/>
        </xsd:restriction>
      </xsd:simpleType>
    </xsd:element>
    <xsd:element name="ArchivedDocumentsProperties" ma:index="16" nillable="true" ma:displayName="ArchivedDocumentsProperties" ma:hidden="true" ma:list="{62446db8-06c7-4c5f-ab63-1825ec145873}" ma:internalName="ArchivedDocumentsProperties" ma:readOnly="false" ma:showField="Title">
      <xsd:simpleType>
        <xsd:restriction base="dms:Lookup"/>
      </xsd:simpleType>
    </xsd:element>
    <xsd:element name="Category_x003a_TypeEN" ma:index="21" nillable="true" ma:displayName="Category:TypeEN" ma:list="{c1012ec3-5fa7-4630-b0f2-9937f3c48b2b}" ma:internalName="Category_x003a_TypeEN" ma:readOnly="true" ma:showField="TypeEN" ma:web="332af589-c0a7-4731-b5e6-15e21b093457">
      <xsd:simpleType>
        <xsd:restriction base="dms:Lookup"/>
      </xsd:simpleType>
    </xsd:element>
    <xsd:element name="Category_x003a_TypeES" ma:index="22" nillable="true" ma:displayName="Category:TypeES" ma:list="{c1012ec3-5fa7-4630-b0f2-9937f3c48b2b}" ma:internalName="Category_x003a_TypeES" ma:readOnly="true" ma:showField="TypeES" ma:web="332af589-c0a7-4731-b5e6-15e21b093457">
      <xsd:simpleType>
        <xsd:restriction base="dms:Lookup"/>
      </xsd:simpleType>
    </xsd:element>
    <xsd:element name="ArchivedDocumentsProperties_x003a_Acronym" ma:index="24" nillable="true" ma:displayName="ArchivedDocumentsProperties:Acronym" ma:list="{62446db8-06c7-4c5f-ab63-1825ec145873}" ma:internalName="ArchivedDocumentsProperties_x003a_Acronym" ma:readOnly="true" ma:showField="Acronym" ma:web="332af589-c0a7-4731-b5e6-15e21b093457">
      <xsd:simpleType>
        <xsd:restriction base="dms:Lookup"/>
      </xsd:simpleType>
    </xsd:element>
    <xsd:element name="ArchivedDocumentsProperties_x003a_DocumentsOrder" ma:index="25" nillable="true" ma:displayName="ArchivedDocumentsProperties:DocumentsOrder" ma:list="{62446db8-06c7-4c5f-ab63-1825ec145873}" ma:internalName="ArchivedDocumentsProperties_x003a_DocumentsOrder" ma:readOnly="true" ma:showField="DocumentsOrder" ma:web="332af589-c0a7-4731-b5e6-15e21b093457">
      <xsd:simpleType>
        <xsd:restriction base="dms:Lookup"/>
      </xsd:simpleType>
    </xsd:element>
    <xsd:element name="ArchivedDocumentsProperties_x003a_Category" ma:index="26" nillable="true" ma:displayName="ArchivedDocumentsProperties:Category" ma:list="{62446db8-06c7-4c5f-ab63-1825ec145873}" ma:internalName="ArchivedDocumentsProperties_x003a_Category" ma:readOnly="true" ma:showField="Category" ma:web="332af589-c0a7-4731-b5e6-15e21b093457">
      <xsd:simpleType>
        <xsd:restriction base="dms:Lookup"/>
      </xsd:simpleType>
    </xsd:element>
    <xsd:element name="ArchivedDocumentsProperties_x003a_Presenter" ma:index="27" nillable="true" ma:displayName="ArchivedDocumentsProperties:Presenter" ma:list="{62446db8-06c7-4c5f-ab63-1825ec145873}" ma:internalName="ArchivedDocumentsProperties_x003a_Presenter" ma:readOnly="true" ma:showField="Presenter" ma:web="332af589-c0a7-4731-b5e6-15e21b093457">
      <xsd:simpleType>
        <xsd:restriction base="dms:Lookup"/>
      </xsd:simpleType>
    </xsd:element>
    <xsd:element name="ArchivedDocumentsProperties_x003a_Language" ma:index="28" nillable="true" ma:displayName="ArchivedDocumentsProperties:Language" ma:list="{62446db8-06c7-4c5f-ab63-1825ec145873}" ma:internalName="ArchivedDocumentsProperties_x003a_Language" ma:readOnly="true" ma:showField="Language" ma:web="332af589-c0a7-4731-b5e6-15e21b093457">
      <xsd:simpleType>
        <xsd:restriction base="dms:Lookup"/>
      </xsd:simpleType>
    </xsd:element>
    <xsd:element name="ArchivedDocumentsProperties_x003a_DocumentTitle" ma:index="29" nillable="true" ma:displayName="ArchivedDocumentsProperties:DocumentTitle" ma:list="{62446db8-06c7-4c5f-ab63-1825ec145873}" ma:internalName="ArchivedDocumentsProperties_x003a_DocumentTitle" ma:readOnly="true" ma:showField="DocumentTitle" ma:web="332af589-c0a7-4731-b5e6-15e21b093457">
      <xsd:simpleType>
        <xsd:restriction base="dms:Lookup"/>
      </xsd:simpleType>
    </xsd:element>
    <xsd:element name="ArchivedDocumentsProperties_x003a_DocumentTitle1" ma:index="30" nillable="true" ma:displayName="ArchivedDocumentsProperties:DocumentTitle1" ma:list="{62446db8-06c7-4c5f-ab63-1825ec145873}" ma:internalName="ArchivedDocumentsProperties_x003a_DocumentTitle1" ma:readOnly="true" ma:showField="DocumentTitle1" ma:web="332af589-c0a7-4731-b5e6-15e21b093457">
      <xsd:simpleType>
        <xsd:restriction base="dms:Lookup"/>
      </xsd:simpleType>
    </xsd:element>
    <xsd:element name="ArchivedDocumentsProperties_x003a_DocumentTitle2" ma:index="31" nillable="true" ma:displayName="ArchivedDocumentsProperties:DocumentTitle2" ma:list="{62446db8-06c7-4c5f-ab63-1825ec145873}" ma:internalName="ArchivedDocumentsProperties_x003a_DocumentTitle2" ma:readOnly="true" ma:showField="DocumentTitle2" ma:web="332af589-c0a7-4731-b5e6-15e21b093457">
      <xsd:simpleType>
        <xsd:restriction base="dms:Lookup"/>
      </xsd:simpleType>
    </xsd:element>
    <xsd:element name="ArchivedDocumentsProperties_x003a_ONLY" ma:index="32" nillable="true" ma:displayName="ArchivedDocumentsProperties:ONLY" ma:list="{62446db8-06c7-4c5f-ab63-1825ec145873}" ma:internalName="ArchivedDocumentsProperties_x003a_ONLY" ma:readOnly="true" ma:showField="ONLY" ma:web="332af589-c0a7-4731-b5e6-15e21b093457">
      <xsd:simpleType>
        <xsd:restriction base="dms:Lookup"/>
      </xsd:simpleType>
    </xsd:element>
    <xsd:element name="ArchivedDocumentsProperties_x003a_Revised" ma:index="33" nillable="true" ma:displayName="ArchivedDocumentsProperties:Revised" ma:list="{62446db8-06c7-4c5f-ab63-1825ec145873}" ma:internalName="ArchivedDocumentsProperties_x003a_Revised" ma:readOnly="true" ma:showField="Revised" ma:web="332af589-c0a7-4731-b5e6-15e21b093457">
      <xsd:simpleType>
        <xsd:restriction base="dms:Lookup"/>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19" nillable="true" ma:displayName="Scheduling Start Date" ma:description="" ma:hidden="true" ma:internalName="PublishingStartDate">
      <xsd:simpleType>
        <xsd:restriction base="dms:Unknown"/>
      </xsd:simpleType>
    </xsd:element>
    <xsd:element name="PublishingExpirationDate" ma:index="20" nillable="true" ma:displayName="Scheduling End Date"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34" ma:displayName="Content Type"/>
        <xsd:element ref="dc:title" minOccurs="0" maxOccurs="1" ma:index="2" ma:displayName="DocumentOrder"/>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Category xmlns="101a94fc-4fb7-49fc-ab36-dbb3e9e3ccdb">10</Category>
    <Title1 xmlns="101a94fc-4fb7-49fc-ab36-dbb3e9e3ccdb">.</Title1>
    <DocumentName xmlns="101a94fc-4fb7-49fc-ab36-dbb3e9e3ccdb">Group 5 - Exercise 1 - LEG02 - ICAO USOAP CMA Seminar.pptx</DocumentName>
    <ArchivedDocumentsProperties xmlns="101a94fc-4fb7-49fc-ab36-dbb3e9e3ccdb">11544</ArchivedDocumentsProperties>
    <acro xmlns="101a94fc-4fb7-49fc-ab36-dbb3e9e3ccdb">CMA</acro>
    <Revised xmlns="101a94fc-4fb7-49fc-ab36-dbb3e9e3ccdb">false</Revised>
    <PublishingExpirationDate xmlns="http://schemas.microsoft.com/sharepoint/v3" xsi:nil="true"/>
    <LongTitle xmlns="101a94fc-4fb7-49fc-ab36-dbb3e9e3ccdb">DC18 Presentación en Grup - LEG02</LongTitle>
    <cat xmlns="101a94fc-4fb7-49fc-ab36-dbb3e9e3ccdb">10. Documents</cat>
    <Language xmlns="101a94fc-4fb7-49fc-ab36-dbb3e9e3ccdb">Spanish</Language>
    <aaa xmlns="101a94fc-4fb7-49fc-ab36-dbb3e9e3ccdb">true</aaa>
    <PublishingStartDate xmlns="http://schemas.microsoft.com/sharepoint/v3" xsi:nil="true"/>
    <Title2 xmlns="101a94fc-4fb7-49fc-ab36-dbb3e9e3ccdb">.</Title2>
    <a xmlns="101a94fc-4fb7-49fc-ab36-dbb3e9e3ccdb">356</a>
    <Presenter xmlns="101a94fc-4fb7-49fc-ab36-dbb3e9e3ccdb">Secretaría</Presenter>
    <CategoryOrder xmlns="101a94fc-4fb7-49fc-ab36-dbb3e9e3ccdb" xsi:nil="true"/>
  </documentManagement>
</p:properties>
</file>

<file path=customXml/itemProps1.xml><?xml version="1.0" encoding="utf-8"?>
<ds:datastoreItem xmlns:ds="http://schemas.openxmlformats.org/officeDocument/2006/customXml" ds:itemID="{3FEC8600-2B3A-48F2-A29A-ED91AC21FC13}"/>
</file>

<file path=customXml/itemProps2.xml><?xml version="1.0" encoding="utf-8"?>
<ds:datastoreItem xmlns:ds="http://schemas.openxmlformats.org/officeDocument/2006/customXml" ds:itemID="{75F7B85F-019F-4774-9B0A-AE652FE1FAD5}"/>
</file>

<file path=customXml/itemProps3.xml><?xml version="1.0" encoding="utf-8"?>
<ds:datastoreItem xmlns:ds="http://schemas.openxmlformats.org/officeDocument/2006/customXml" ds:itemID="{EBAD29D6-802D-4A1E-B227-791510BEF42D}"/>
</file>

<file path=docProps/app.xml><?xml version="1.0" encoding="utf-8"?>
<Properties xmlns="http://schemas.openxmlformats.org/officeDocument/2006/extended-properties" xmlns:vt="http://schemas.openxmlformats.org/officeDocument/2006/docPropsVTypes">
  <TotalTime>210</TotalTime>
  <Words>1092</Words>
  <Application>Microsoft Office PowerPoint</Application>
  <PresentationFormat>On-screen Show (4:3)</PresentationFormat>
  <Paragraphs>147</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ICAO USOAP CMA Seminar Exercise 1: LEG/02 – Article 83 bis</vt:lpstr>
      <vt:lpstr>1. Identify audit criteria: The PQ</vt:lpstr>
      <vt:lpstr>* Article 83 bis *</vt:lpstr>
      <vt:lpstr>2. Review the F&amp;R</vt:lpstr>
      <vt:lpstr>3. State’s CAP</vt:lpstr>
      <vt:lpstr>4. State’s CAP Update</vt:lpstr>
      <vt:lpstr>5. Checklist</vt:lpstr>
      <vt:lpstr>5. Checklist (cont’d)</vt:lpstr>
      <vt:lpstr>6. (New) CAP Update</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DC 18</dc:title>
  <dc:creator>Tomas Abrego</dc:creator>
  <cp:lastModifiedBy>samuser</cp:lastModifiedBy>
  <cp:revision>3</cp:revision>
  <dcterms:created xsi:type="dcterms:W3CDTF">2011-09-20T23:47:34Z</dcterms:created>
  <dcterms:modified xsi:type="dcterms:W3CDTF">2011-09-21T21:11:31Z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0x010100A3927D94646DC549B7465903FE9FE1A3</vt:lpwstr>
  </property>
  <property fmtid="{D5CDD505-2E9C-101B-9397-08002B2CF9AE}" pid="3" name="WorkflowCreationPath">
    <vt:lpwstr>f4ee43e6-5d50-4592-8054-dac6973e101c,4;f4ee43e6-5d50-4592-8054-dac6973e101c,4;f4ee43e6-5d50-4592-8054-dac6973e101c,5;f4ee43e6-5d50-4592-8054-dac6973e101c,5;f4ee43e6-5d50-4592-8054-dac6973e101c,5;f4ee43e6-5d50-4592-8054-dac6973e101c,5;f4ee43e6-5d50-4592-8054-dac6973e101c,5;f4ee43e6-5d50-4592-8054-dac6973e101c,5;f4ee43e6-5d50-4592-8054-dac6973e101c,5;f4ee43e6-5d50-4592-8054-dac6973e101c,5;f4ee43e6-5d50-4592-8054-dac6973e101c,5;f4ee43e6-5d50-4592-8054-dac6973e101c,5;f4ee43e6-5d50-4592-8054-dac6973e101c,5;f4ee43e6-5d50-4592-8054-dac6973e101c,5;</vt:lpwstr>
  </property>
</Properties>
</file>