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jpeg" ContentType="image/jpeg"/>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41.xml" ContentType="application/vnd.openxmlformats-officedocument.presentationml.slide+xml"/>
  <Override PartName="/ppt/slides/slide29.xml" ContentType="application/vnd.openxmlformats-officedocument.presentationml.slide+xml"/>
  <Override PartName="/ppt/slides/slide65.xml" ContentType="application/vnd.openxmlformats-officedocument.presentationml.slide+xml"/>
  <Override PartName="/ppt/slides/slide9.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10.xml" ContentType="application/vnd.openxmlformats-officedocument.presentationml.slide+xml"/>
  <Override PartName="/ppt/slides/slide64.xml" ContentType="application/vnd.openxmlformats-officedocument.presentationml.slide+xml"/>
  <Override PartName="/ppt/slides/slide42.xml" ContentType="application/vnd.openxmlformats-officedocument.presentationml.slide+xml"/>
  <Override PartName="/ppt/slides/slide63.xml" ContentType="application/vnd.openxmlformats-officedocument.presentationml.slide+xml"/>
  <Override PartName="/ppt/slides/slide61.xml" ContentType="application/vnd.openxmlformats-officedocument.presentationml.slide+xml"/>
  <Override PartName="/ppt/slides/slide38.xml" ContentType="application/vnd.openxmlformats-officedocument.presentationml.slide+xml"/>
  <Override PartName="/ppt/slides/slide8.xml" ContentType="application/vnd.openxmlformats-officedocument.presentationml.slide+xml"/>
  <Override PartName="/ppt/slides/slide62.xml" ContentType="application/vnd.openxmlformats-officedocument.presentationml.slide+xml"/>
  <Override PartName="/ppt/slides/slide30.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45.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40.xml" ContentType="application/vnd.openxmlformats-officedocument.presentationml.slide+xml"/>
  <Override PartName="/ppt/slides/slide11.xml" ContentType="application/vnd.openxmlformats-officedocument.presentationml.slide+xml"/>
  <Override PartName="/ppt/slides/slide27.xml" ContentType="application/vnd.openxmlformats-officedocument.presentationml.slide+xml"/>
  <Override PartName="/ppt/slides/slide12.xml" ContentType="application/vnd.openxmlformats-officedocument.presentationml.slide+xml"/>
  <Override PartName="/ppt/slides/slide4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51.xml" ContentType="application/vnd.openxmlformats-officedocument.presentationml.slide+xml"/>
  <Override PartName="/ppt/slides/slide21.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53.xml" ContentType="application/vnd.openxmlformats-officedocument.presentationml.slide+xml"/>
  <Override PartName="/ppt/slides/slide50.xml" ContentType="application/vnd.openxmlformats-officedocument.presentationml.slide+xml"/>
  <Override PartName="/ppt/slides/slide35.xml" ContentType="application/vnd.openxmlformats-officedocument.presentationml.slide+xml"/>
  <Override PartName="/ppt/slides/slide49.xml" ContentType="application/vnd.openxmlformats-officedocument.presentationml.slide+xml"/>
  <Override PartName="/ppt/slides/slide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33.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59.xml" ContentType="application/vnd.openxmlformats-officedocument.presentationml.slide+xml"/>
  <Override PartName="/ppt/slides/slide3.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31.xml" ContentType="application/vnd.openxmlformats-officedocument.presentationml.slide+xml"/>
  <Override PartName="/ppt/slides/slide58.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s/slide20.xml" ContentType="application/vnd.openxmlformats-officedocument.presentationml.slide+xml"/>
  <Override PartName="/ppt/slides/slide32.xml" ContentType="application/vnd.openxmlformats-officedocument.presentationml.slide+xml"/>
  <Override PartName="/ppt/slides/slide54.xml" ContentType="application/vnd.openxmlformats-officedocument.presentationml.slide+xml"/>
  <Override PartName="/ppt/slides/slide4.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notesSlides/notesSlide58.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5.xml" ContentType="application/vnd.openxmlformats-officedocument.presentationml.notesSlide+xml"/>
  <Override PartName="/ppt/slideMasters/slideMaster1.xml" ContentType="application/vnd.openxmlformats-officedocument.presentationml.slideMaster+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4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sldIdLst>
    <p:sldId id="256" r:id="rId2"/>
    <p:sldId id="265" r:id="rId3"/>
    <p:sldId id="321" r:id="rId4"/>
    <p:sldId id="385" r:id="rId5"/>
    <p:sldId id="384" r:id="rId6"/>
    <p:sldId id="324" r:id="rId7"/>
    <p:sldId id="386"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40" r:id="rId23"/>
    <p:sldId id="342" r:id="rId24"/>
    <p:sldId id="344" r:id="rId25"/>
    <p:sldId id="345" r:id="rId26"/>
    <p:sldId id="348" r:id="rId27"/>
    <p:sldId id="351" r:id="rId28"/>
    <p:sldId id="352" r:id="rId29"/>
    <p:sldId id="354" r:id="rId30"/>
    <p:sldId id="355" r:id="rId31"/>
    <p:sldId id="387" r:id="rId32"/>
    <p:sldId id="357" r:id="rId33"/>
    <p:sldId id="358" r:id="rId34"/>
    <p:sldId id="388" r:id="rId35"/>
    <p:sldId id="359" r:id="rId36"/>
    <p:sldId id="360" r:id="rId37"/>
    <p:sldId id="389" r:id="rId38"/>
    <p:sldId id="390" r:id="rId39"/>
    <p:sldId id="391" r:id="rId40"/>
    <p:sldId id="361" r:id="rId41"/>
    <p:sldId id="362" r:id="rId42"/>
    <p:sldId id="363" r:id="rId43"/>
    <p:sldId id="392" r:id="rId44"/>
    <p:sldId id="364" r:id="rId45"/>
    <p:sldId id="393" r:id="rId46"/>
    <p:sldId id="366" r:id="rId47"/>
    <p:sldId id="367" r:id="rId48"/>
    <p:sldId id="368" r:id="rId49"/>
    <p:sldId id="394" r:id="rId50"/>
    <p:sldId id="395" r:id="rId51"/>
    <p:sldId id="396" r:id="rId52"/>
    <p:sldId id="397" r:id="rId53"/>
    <p:sldId id="398" r:id="rId54"/>
    <p:sldId id="370" r:id="rId55"/>
    <p:sldId id="371" r:id="rId56"/>
    <p:sldId id="372" r:id="rId57"/>
    <p:sldId id="373" r:id="rId58"/>
    <p:sldId id="374" r:id="rId59"/>
    <p:sldId id="375" r:id="rId60"/>
    <p:sldId id="376" r:id="rId61"/>
    <p:sldId id="377" r:id="rId62"/>
    <p:sldId id="378" r:id="rId63"/>
    <p:sldId id="379" r:id="rId64"/>
    <p:sldId id="380" r:id="rId65"/>
    <p:sldId id="320" r:id="rId66"/>
  </p:sldIdLst>
  <p:sldSz cx="9144000" cy="6858000" type="screen4x3"/>
  <p:notesSz cx="6858000" cy="9144000"/>
  <p:defaultTextStyle>
    <a:defPPr>
      <a:defRPr lang="en-US"/>
    </a:defPPr>
    <a:lvl1pPr algn="l" rtl="0" eaLnBrk="0" fontAlgn="base" hangingPunct="0">
      <a:lnSpc>
        <a:spcPct val="80000"/>
      </a:lnSpc>
      <a:spcBef>
        <a:spcPct val="20000"/>
      </a:spcBef>
      <a:spcAft>
        <a:spcPct val="5000"/>
      </a:spcAft>
      <a:buClr>
        <a:schemeClr val="bg1"/>
      </a:buClr>
      <a:buSzPct val="100000"/>
      <a:buFont typeface="Wingdings" pitchFamily="2" charset="2"/>
      <a:buChar char="•"/>
      <a:defRPr kern="1200">
        <a:solidFill>
          <a:schemeClr val="tx1"/>
        </a:solidFill>
        <a:latin typeface="Arial" charset="0"/>
        <a:ea typeface="+mn-ea"/>
        <a:cs typeface="+mn-cs"/>
      </a:defRPr>
    </a:lvl1pPr>
    <a:lvl2pPr marL="457200" algn="l" rtl="0" eaLnBrk="0" fontAlgn="base" hangingPunct="0">
      <a:lnSpc>
        <a:spcPct val="80000"/>
      </a:lnSpc>
      <a:spcBef>
        <a:spcPct val="20000"/>
      </a:spcBef>
      <a:spcAft>
        <a:spcPct val="5000"/>
      </a:spcAft>
      <a:buClr>
        <a:schemeClr val="bg1"/>
      </a:buClr>
      <a:buSzPct val="100000"/>
      <a:buFont typeface="Wingdings" pitchFamily="2" charset="2"/>
      <a:buChar char="•"/>
      <a:defRPr kern="1200">
        <a:solidFill>
          <a:schemeClr val="tx1"/>
        </a:solidFill>
        <a:latin typeface="Arial" charset="0"/>
        <a:ea typeface="+mn-ea"/>
        <a:cs typeface="+mn-cs"/>
      </a:defRPr>
    </a:lvl2pPr>
    <a:lvl3pPr marL="914400" algn="l" rtl="0" eaLnBrk="0" fontAlgn="base" hangingPunct="0">
      <a:lnSpc>
        <a:spcPct val="80000"/>
      </a:lnSpc>
      <a:spcBef>
        <a:spcPct val="20000"/>
      </a:spcBef>
      <a:spcAft>
        <a:spcPct val="5000"/>
      </a:spcAft>
      <a:buClr>
        <a:schemeClr val="bg1"/>
      </a:buClr>
      <a:buSzPct val="100000"/>
      <a:buFont typeface="Wingdings" pitchFamily="2" charset="2"/>
      <a:buChar char="•"/>
      <a:defRPr kern="1200">
        <a:solidFill>
          <a:schemeClr val="tx1"/>
        </a:solidFill>
        <a:latin typeface="Arial" charset="0"/>
        <a:ea typeface="+mn-ea"/>
        <a:cs typeface="+mn-cs"/>
      </a:defRPr>
    </a:lvl3pPr>
    <a:lvl4pPr marL="1371600" algn="l" rtl="0" eaLnBrk="0" fontAlgn="base" hangingPunct="0">
      <a:lnSpc>
        <a:spcPct val="80000"/>
      </a:lnSpc>
      <a:spcBef>
        <a:spcPct val="20000"/>
      </a:spcBef>
      <a:spcAft>
        <a:spcPct val="5000"/>
      </a:spcAft>
      <a:buClr>
        <a:schemeClr val="bg1"/>
      </a:buClr>
      <a:buSzPct val="100000"/>
      <a:buFont typeface="Wingdings" pitchFamily="2" charset="2"/>
      <a:buChar char="•"/>
      <a:defRPr kern="1200">
        <a:solidFill>
          <a:schemeClr val="tx1"/>
        </a:solidFill>
        <a:latin typeface="Arial" charset="0"/>
        <a:ea typeface="+mn-ea"/>
        <a:cs typeface="+mn-cs"/>
      </a:defRPr>
    </a:lvl4pPr>
    <a:lvl5pPr marL="1828800" algn="l" rtl="0" eaLnBrk="0" fontAlgn="base" hangingPunct="0">
      <a:lnSpc>
        <a:spcPct val="80000"/>
      </a:lnSpc>
      <a:spcBef>
        <a:spcPct val="20000"/>
      </a:spcBef>
      <a:spcAft>
        <a:spcPct val="5000"/>
      </a:spcAft>
      <a:buClr>
        <a:schemeClr val="bg1"/>
      </a:buClr>
      <a:buSzPct val="100000"/>
      <a:buFont typeface="Wingdings" pitchFamily="2" charset="2"/>
      <a:buChar char="•"/>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33CC"/>
    <a:srgbClr val="008000"/>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93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spcAft>
                <a:spcPct val="0"/>
              </a:spcAft>
              <a:buClrTx/>
              <a:buSzTx/>
              <a:buFontTx/>
              <a:buNone/>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200"/>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spcAft>
                <a:spcPct val="0"/>
              </a:spcAft>
              <a:buClrTx/>
              <a:buSzTx/>
              <a:buFontTx/>
              <a:buNone/>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spcAft>
                <a:spcPct val="0"/>
              </a:spcAft>
              <a:buClrTx/>
              <a:buSzTx/>
              <a:buFontTx/>
              <a:buNone/>
              <a:defRPr sz="1200"/>
            </a:lvl1pPr>
          </a:lstStyle>
          <a:p>
            <a:pPr>
              <a:defRPr/>
            </a:pPr>
            <a:fld id="{9521D3B2-6F66-4573-9430-C620689A12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962EBF1-7BA5-4C63-8005-E4930B1B581D}" type="slidenum">
              <a:rPr lang="en-US" smtClean="0"/>
              <a:pPr/>
              <a:t>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2C24921-D6CE-40DE-B930-680B5E9568C8}" type="slidenum">
              <a:rPr lang="en-US" smtClean="0"/>
              <a:pPr/>
              <a:t>10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861618D-8CCF-4373-95E8-D3CEA9D1D8E5}" type="slidenum">
              <a:rPr lang="en-US" smtClean="0"/>
              <a:pPr/>
              <a:t>11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C3D93DC-C33E-40EE-8EDC-EE93582C127A}" type="slidenum">
              <a:rPr lang="en-US" smtClean="0"/>
              <a:pPr/>
              <a:t>12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D3F5789-9EB0-4864-9813-B6E7BB4F929D}" type="slidenum">
              <a:rPr lang="en-US" smtClean="0"/>
              <a:pPr/>
              <a:t>13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A31809F-C36E-4B0A-9CE2-4CA3B74B4527}" type="slidenum">
              <a:rPr lang="en-US" smtClean="0"/>
              <a:pPr/>
              <a:t>14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2B1C4A3-EAB0-4645-8172-0D92DA622321}" type="slidenum">
              <a:rPr lang="en-US" smtClean="0"/>
              <a:pPr/>
              <a:t>15</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CF82726E-BAF6-4DFB-9B2C-716801592310}" type="slidenum">
              <a:rPr lang="en-US" smtClean="0"/>
              <a:pPr/>
              <a:t>16</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78014EF-18BA-4BE1-B672-4862421769EC}" type="slidenum">
              <a:rPr lang="en-US" smtClean="0"/>
              <a:pPr/>
              <a:t>17</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0939F2C-F5BC-4D2E-8695-E2896063DC90}" type="slidenum">
              <a:rPr lang="en-US" smtClean="0"/>
              <a:pPr/>
              <a:t>18</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546C7A2-3EEF-45B2-AD29-D0382A9D71B0}" type="slidenum">
              <a:rPr lang="en-US" smtClean="0"/>
              <a:pPr/>
              <a:t>19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023AC5B-3AD3-4B17-B229-9F60FD0666A1}" type="slidenum">
              <a:rPr lang="en-US" smtClean="0"/>
              <a:pPr/>
              <a:t>2</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137B9DA-46A8-49D1-BC11-CFF79F06EDDF}" type="slidenum">
              <a:rPr lang="en-US" smtClean="0"/>
              <a:pPr/>
              <a:t>20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DB1A7FE-2B5B-407F-9AE2-154B6262E7B5}" type="slidenum">
              <a:rPr lang="en-US" smtClean="0"/>
              <a:pPr/>
              <a:t>21</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101BB3F-D2F8-47D2-B478-7ED7AE06DEA9}" type="slidenum">
              <a:rPr lang="en-US" smtClean="0"/>
              <a:pPr/>
              <a:t>22</a:t>
            </a:fld>
            <a:endParaRPr lang="en-US" smtClean="0"/>
          </a:p>
        </p:txBody>
      </p:sp>
      <p:sp>
        <p:nvSpPr>
          <p:cNvPr id="92163" name="Rectangle 2"/>
          <p:cNvSpPr>
            <a:spLocks noGrp="1" noRot="1" noChangeAspect="1" noChangeArrowheads="1" noTextEdit="1"/>
          </p:cNvSpPr>
          <p:nvPr>
            <p:ph type="sldImg"/>
          </p:nvPr>
        </p:nvSpPr>
        <p:spPr>
          <a:xfrm>
            <a:off x="1150938" y="690563"/>
            <a:ext cx="4556125" cy="3417887"/>
          </a:xfrm>
          <a:ln/>
        </p:spPr>
      </p:sp>
      <p:sp>
        <p:nvSpPr>
          <p:cNvPr id="92164" name="Rectangle 3"/>
          <p:cNvSpPr>
            <a:spLocks noGrp="1" noChangeArrowheads="1"/>
          </p:cNvSpPr>
          <p:nvPr>
            <p:ph type="body" idx="1"/>
          </p:nvPr>
        </p:nvSpPr>
        <p:spPr>
          <a:xfrm>
            <a:off x="915988" y="4343400"/>
            <a:ext cx="5026025" cy="4116388"/>
          </a:xfrm>
          <a:noFill/>
          <a:ln/>
        </p:spPr>
        <p:txBody>
          <a:bodyPr/>
          <a:lstStyle/>
          <a:p>
            <a:pPr eaLnBrk="1" hangingPunct="1"/>
            <a:r>
              <a:rPr lang="en-US" smtClean="0"/>
              <a:t>A summary of the events comprising the database is presented in this figure.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A0C9AEA-5605-4835-8A92-F03E0C900357}" type="slidenum">
              <a:rPr lang="en-US" smtClean="0"/>
              <a:pPr/>
              <a:t>23</a:t>
            </a:fld>
            <a:endParaRPr lang="en-US" smtClean="0"/>
          </a:p>
        </p:txBody>
      </p:sp>
      <p:sp>
        <p:nvSpPr>
          <p:cNvPr id="93187" name="Rectangle 2"/>
          <p:cNvSpPr>
            <a:spLocks noGrp="1" noRot="1" noChangeAspect="1" noChangeArrowheads="1" noTextEdit="1"/>
          </p:cNvSpPr>
          <p:nvPr>
            <p:ph type="sldImg"/>
          </p:nvPr>
        </p:nvSpPr>
        <p:spPr>
          <a:xfrm>
            <a:off x="1150938" y="690563"/>
            <a:ext cx="4556125" cy="3417887"/>
          </a:xfrm>
          <a:ln/>
        </p:spPr>
      </p:sp>
      <p:sp>
        <p:nvSpPr>
          <p:cNvPr id="93188" name="Rectangle 3"/>
          <p:cNvSpPr>
            <a:spLocks noGrp="1" noChangeArrowheads="1"/>
          </p:cNvSpPr>
          <p:nvPr>
            <p:ph type="body" idx="1"/>
          </p:nvPr>
        </p:nvSpPr>
        <p:spPr>
          <a:xfrm>
            <a:off x="915988" y="4343400"/>
            <a:ext cx="5026025" cy="4116388"/>
          </a:xfrm>
          <a:noFill/>
          <a:ln/>
        </p:spPr>
        <p:txBody>
          <a:bodyPr/>
          <a:lstStyle/>
          <a:p>
            <a:pPr eaLnBrk="1" hangingPunct="1"/>
            <a:r>
              <a:rPr lang="en-US" smtClean="0"/>
              <a:t>The project tasks included a literature review and functional hazard analysis; the identification of relevant parameters and factors to develop a database; the collection of the data for both accidents and incidents; the development of an integrated probabilistic approach for risk assessment of RSAs; the development of risk models for landing overruns, landing undershoots and takeoff overruns, and development of prototype software integrating these models.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96DF28D-AFCC-4343-8E1A-93D31A710DD0}" type="slidenum">
              <a:rPr lang="en-US" smtClean="0"/>
              <a:pPr/>
              <a:t>24</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02DF831-F5B3-4572-80A8-D916221E7E7F}" type="slidenum">
              <a:rPr lang="en-US" smtClean="0"/>
              <a:pPr/>
              <a:t>25</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The approach included two techniques to improve the modeling process: normal operations data (NOD) and normalization. NOD was necessary to account for risk exposure. Not all operations take place under same conditions. For example, the risk of overrun will be higher if the runway is wet or icy but these factors are not present in most of the operations. Using a sample of traffic that is representative of conditions occurring at US airports coupled with the information from accidents and incidents allow accounting for the risk exposure factors.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1F0583B-B247-4B35-9D17-91836EFE7F53}" type="slidenum">
              <a:rPr lang="en-US" smtClean="0"/>
              <a:pPr/>
              <a:t>26</a:t>
            </a:fld>
            <a:endParaRPr lang="en-US" smtClean="0"/>
          </a:p>
        </p:txBody>
      </p:sp>
      <p:sp>
        <p:nvSpPr>
          <p:cNvPr id="96259" name="Rectangle 2"/>
          <p:cNvSpPr>
            <a:spLocks noGrp="1" noRot="1" noChangeAspect="1" noChangeArrowheads="1" noTextEdit="1"/>
          </p:cNvSpPr>
          <p:nvPr>
            <p:ph type="sldImg"/>
          </p:nvPr>
        </p:nvSpPr>
        <p:spPr>
          <a:xfrm>
            <a:off x="1149350" y="690563"/>
            <a:ext cx="4557713" cy="3417887"/>
          </a:xfrm>
          <a:ln/>
        </p:spPr>
      </p:sp>
      <p:sp>
        <p:nvSpPr>
          <p:cNvPr id="96260" name="Rectangle 3"/>
          <p:cNvSpPr>
            <a:spLocks noGrp="1" noChangeArrowheads="1"/>
          </p:cNvSpPr>
          <p:nvPr>
            <p:ph type="body" idx="1"/>
          </p:nvPr>
        </p:nvSpPr>
        <p:spPr>
          <a:xfrm>
            <a:off x="915988" y="4343400"/>
            <a:ext cx="5026025" cy="4116388"/>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425687FD-6C8B-401E-B88C-BDE477D983EA}" type="slidenum">
              <a:rPr lang="en-US" smtClean="0"/>
              <a:pPr/>
              <a:t>27</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FE26028-7C63-4E65-B07C-0CB960ECC8A5}" type="slidenum">
              <a:rPr lang="en-US" smtClean="0"/>
              <a:pPr/>
              <a:t>28</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3C5453F-7476-4DC9-9FE5-7989268B77F8}" type="slidenum">
              <a:rPr lang="en-US" smtClean="0"/>
              <a:pPr/>
              <a:t>29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029B213-ECBB-43D6-B19E-3FCFFD361F82}" type="slidenum">
              <a:rPr lang="en-US" smtClean="0"/>
              <a:pPr/>
              <a:t>3</a:t>
            </a:fld>
            <a:endParaRPr lang="en-US" smtClean="0"/>
          </a:p>
        </p:txBody>
      </p:sp>
      <p:sp>
        <p:nvSpPr>
          <p:cNvPr id="72707" name="Rectangle 2"/>
          <p:cNvSpPr>
            <a:spLocks noGrp="1" noRot="1" noChangeAspect="1" noChangeArrowheads="1" noTextEdit="1"/>
          </p:cNvSpPr>
          <p:nvPr>
            <p:ph type="sldImg"/>
          </p:nvPr>
        </p:nvSpPr>
        <p:spPr>
          <a:xfrm>
            <a:off x="1149350" y="690563"/>
            <a:ext cx="4557713" cy="3417887"/>
          </a:xfrm>
          <a:ln/>
        </p:spPr>
      </p:sp>
      <p:sp>
        <p:nvSpPr>
          <p:cNvPr id="72708" name="Rectangle 3"/>
          <p:cNvSpPr>
            <a:spLocks noGrp="1" noChangeArrowheads="1"/>
          </p:cNvSpPr>
          <p:nvPr>
            <p:ph type="body" idx="1"/>
          </p:nvPr>
        </p:nvSpPr>
        <p:spPr>
          <a:xfrm>
            <a:off x="915988" y="4343400"/>
            <a:ext cx="5026025" cy="4116388"/>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9780190-3993-4FA0-9416-1A6A860DF509}" type="slidenum">
              <a:rPr lang="en-US" smtClean="0"/>
              <a:pPr/>
              <a:t>30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049F483-FB58-440B-80E9-A422C5AFF56C}" type="slidenum">
              <a:rPr lang="en-US" smtClean="0"/>
              <a:pPr/>
              <a:t>31</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25BAABA-FD28-49CB-BFE7-E39AFB7DA4BD}" type="slidenum">
              <a:rPr lang="en-US" smtClean="0"/>
              <a:pPr/>
              <a:t>32</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3A9F10E-36DA-4C98-8EEB-13D651122682}" type="slidenum">
              <a:rPr lang="en-US" smtClean="0"/>
              <a:pPr/>
              <a:t>33</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E9B2CC7-630A-4C20-AF60-51149AE160E0}" type="slidenum">
              <a:rPr lang="en-US" smtClean="0"/>
              <a:pPr/>
              <a:t>34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41C2533-7287-4A55-AAF9-115FA6F7A110}" type="slidenum">
              <a:rPr lang="en-US" smtClean="0"/>
              <a:pPr/>
              <a:t>35</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72CD7FE-CD88-4F66-AA6C-3A7D1A1E3698}" type="slidenum">
              <a:rPr lang="en-US" smtClean="0"/>
              <a:pPr/>
              <a:t>36</a:t>
            </a:fld>
            <a:endParaRPr lang="en-US" smtClean="0"/>
          </a:p>
        </p:txBody>
      </p:sp>
      <p:sp>
        <p:nvSpPr>
          <p:cNvPr id="106499" name="Rectangle 2"/>
          <p:cNvSpPr>
            <a:spLocks noGrp="1" noRot="1" noChangeAspect="1" noChangeArrowheads="1" noTextEdit="1"/>
          </p:cNvSpPr>
          <p:nvPr>
            <p:ph type="sldImg"/>
          </p:nvPr>
        </p:nvSpPr>
        <p:spPr>
          <a:xfrm>
            <a:off x="1150938" y="690563"/>
            <a:ext cx="4556125" cy="3417887"/>
          </a:xfrm>
          <a:ln/>
        </p:spPr>
      </p:sp>
      <p:sp>
        <p:nvSpPr>
          <p:cNvPr id="106500" name="Rectangle 3"/>
          <p:cNvSpPr>
            <a:spLocks noGrp="1" noChangeArrowheads="1"/>
          </p:cNvSpPr>
          <p:nvPr>
            <p:ph type="body" idx="1"/>
          </p:nvPr>
        </p:nvSpPr>
        <p:spPr>
          <a:xfrm>
            <a:off x="915988" y="4343400"/>
            <a:ext cx="5026025" cy="4116388"/>
          </a:xfrm>
          <a:noFill/>
          <a:ln/>
        </p:spPr>
        <p:txBody>
          <a:bodyPr/>
          <a:lstStyle/>
          <a:p>
            <a:pPr eaLnBrk="1" hangingPunct="1"/>
            <a:r>
              <a:rPr lang="en-US" smtClean="0"/>
              <a:t>The graph represents the actual normalized data and two models for landing overruns. One model was developed using the raw distances and the second model was developed using the normalized distances. From this plot it can be seen that, when considering only the raw distances, for close to 5% of the events, the aircraft stops beyond 1000ft, the standard RSA length for larger airports.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7BF45F8-9932-4ECD-955E-05D8E6D2A47F}" type="slidenum">
              <a:rPr lang="en-US" smtClean="0"/>
              <a:pPr/>
              <a:t>37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CA6DA9D-4B96-4403-9A2E-237396536846}" type="slidenum">
              <a:rPr lang="en-US" smtClean="0"/>
              <a:pPr/>
              <a:t>38</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69C6B71-5C43-4353-98EE-C897F38E856E}" type="slidenum">
              <a:rPr lang="en-US" smtClean="0"/>
              <a:pPr/>
              <a:t>39</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ED8B6A6-6731-425C-A4CA-F195F4948865}" type="slidenum">
              <a:rPr lang="en-US" smtClean="0"/>
              <a:pPr/>
              <a:t>4</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F606AA9-16E9-4709-84AD-B719F757BF44}" type="slidenum">
              <a:rPr lang="en-US" smtClean="0"/>
              <a:pPr/>
              <a:t>40</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9436E7E-6EAB-4289-9444-24E7525AFC4B}" type="slidenum">
              <a:rPr lang="en-US" smtClean="0"/>
              <a:pPr/>
              <a:t>41</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t>The plot can be used to describe how consequences are modeled. The curve represents the location model for landing overruns. Considering the presence of an obstacle at a distance D from the runway end, there are three possibilities: </a:t>
            </a:r>
          </a:p>
          <a:p>
            <a:pPr eaLnBrk="1" hangingPunct="1"/>
            <a:r>
              <a:rPr lang="en-US" smtClean="0"/>
              <a:t>1 – the aircraft will stop before the obstacle and there will be little consequences, if any (the green region);</a:t>
            </a:r>
          </a:p>
          <a:p>
            <a:pPr eaLnBrk="1" hangingPunct="1"/>
            <a:r>
              <a:rPr lang="en-US" smtClean="0"/>
              <a:t>2 – the aircraft will hit the obstacle at a low speed, and some damage will be caused to the aircraft, but there is little energy to harm passengers and crew (yellow region);</a:t>
            </a:r>
          </a:p>
          <a:p>
            <a:pPr eaLnBrk="1" hangingPunct="1"/>
            <a:r>
              <a:rPr lang="en-US" smtClean="0"/>
              <a:t>3 – the aircraft strikes the obstacle at high speed and there is enough energy to cause severe damage to the aircraft and even injuries to aircraft occupants (red region)</a:t>
            </a:r>
          </a:p>
          <a:p>
            <a:pPr eaLnBrk="1" hangingPunct="1"/>
            <a:r>
              <a:rPr lang="en-US" smtClean="0"/>
              <a:t>The probability for each consequence can be estimated using such approach.</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435B64C-4533-4418-84EF-BD4066EFE22D}" type="slidenum">
              <a:rPr lang="en-US" smtClean="0"/>
              <a:pPr/>
              <a:t>42</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t>The same type of approach is used when considering the probability the aircraft will overrun within a certain lateral region where the obstacle is located.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FBD0E27-9576-424B-B149-D781B6D99E49}" type="slidenum">
              <a:rPr lang="en-US" smtClean="0"/>
              <a:pPr/>
              <a:t>43</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B54BC32-BA48-4710-9FF5-95917F1D7AE2}" type="slidenum">
              <a:rPr lang="en-US" smtClean="0"/>
              <a:pPr/>
              <a:t>44</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mtClean="0"/>
              <a:t>This plot illustrates how the lateral distance and the presence of obstacles can be considered to estimate the probability the aircraft will strike an obstacle.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CE26CEB-843B-4132-8D5E-7FC7F7E743D7}" type="slidenum">
              <a:rPr lang="en-US" smtClean="0"/>
              <a:pPr/>
              <a:t>45</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3C98EF8-DAAD-4D25-8D1A-FDA3D78F6EDC}" type="slidenum">
              <a:rPr lang="en-US" smtClean="0"/>
              <a:pPr/>
              <a:t>46</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290131A-E969-4DBA-B60A-2592BF2CFD27}" type="slidenum">
              <a:rPr lang="en-US" smtClean="0"/>
              <a:pPr/>
              <a:t>47</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4328063-5073-4EDF-B298-5826E37736F7}" type="slidenum">
              <a:rPr lang="en-US" smtClean="0"/>
              <a:pPr/>
              <a:t>48</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D133998-9358-4142-B727-8BEA7916B295}" type="slidenum">
              <a:rPr lang="en-US" smtClean="0"/>
              <a:pPr/>
              <a:t>49</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4FABCF4-C266-40C6-B0C0-695D46A0F402}" type="slidenum">
              <a:rPr lang="en-US" smtClean="0"/>
              <a:pPr/>
              <a:t>5</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DF6D0607-E8CE-4988-959B-403168AEF919}" type="slidenum">
              <a:rPr lang="en-US" smtClean="0"/>
              <a:pPr/>
              <a:t>50</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F2C07A42-3B7E-485E-BDC5-0388709F5FCC}" type="slidenum">
              <a:rPr lang="en-US" smtClean="0"/>
              <a:pPr/>
              <a:t>54</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A0AC97D-472F-458E-AAB3-9EA5E7D5A959}" type="slidenum">
              <a:rPr lang="en-US" smtClean="0"/>
              <a:pPr/>
              <a:t>55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00917E1-A822-4424-876C-A8BB0483BA1A}" type="slidenum">
              <a:rPr lang="en-US" smtClean="0"/>
              <a:pPr/>
              <a:t>56</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211E10F-479D-4C39-B249-22EB3411256C}" type="slidenum">
              <a:rPr lang="en-US" smtClean="0"/>
              <a:pPr/>
              <a:t>57</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B36EC50-78F8-4524-BC54-C7F578AE57A1}" type="slidenum">
              <a:rPr lang="en-US" smtClean="0"/>
              <a:pPr/>
              <a:t>58</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EC3EA7E-6E46-447B-9412-304288671072}" type="slidenum">
              <a:rPr lang="en-US" smtClean="0"/>
              <a:pPr/>
              <a:t>59</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758012C4-FE15-48B5-AD59-E7FB1B33DA3C}" type="slidenum">
              <a:rPr lang="en-US" smtClean="0"/>
              <a:pPr/>
              <a:t>60</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FEEF70BB-735F-4362-BCF9-887E9EBE0674}" type="slidenum">
              <a:rPr lang="en-US" smtClean="0"/>
              <a:pPr/>
              <a:t>61</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E88D2FD-6C77-4ACE-AAB3-3A218CFFDAC1}" type="slidenum">
              <a:rPr lang="en-US" smtClean="0"/>
              <a:pPr/>
              <a:t>62</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3F56536-88B2-401A-9104-72FD8E36F030}" type="slidenum">
              <a:rPr lang="en-US" smtClean="0"/>
              <a:pPr/>
              <a:t>6</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30506A1-B3E0-4A9D-A950-4C166766B6D0}" type="slidenum">
              <a:rPr lang="en-US" smtClean="0"/>
              <a:pPr/>
              <a:t>63</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4A4C735-AA95-4407-B196-594DE377B0A0}" type="slidenum">
              <a:rPr lang="en-US" smtClean="0"/>
              <a:pPr/>
              <a:t>64</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EC4CCAD-BC1E-4DFC-B5F5-82CFC20DD078}" type="slidenum">
              <a:rPr lang="en-US" smtClean="0"/>
              <a:pPr/>
              <a:t>65</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FFDAB66-4923-44A5-9D4E-E46BAD795CA5}" type="slidenum">
              <a:rPr lang="en-US" smtClean="0"/>
              <a:pPr/>
              <a:t>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4DF7F90-2395-4448-9033-00EFF574772E}" type="slidenum">
              <a:rPr lang="en-US" smtClean="0"/>
              <a:pPr/>
              <a:t>8</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2E21770-4937-4C00-A1EC-C6D7A2624D03}" type="slidenum">
              <a:rPr lang="en-US" smtClean="0"/>
              <a:pPr/>
              <a:t>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aster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6"/>
          <p:cNvSpPr>
            <a:spLocks noChangeArrowheads="1"/>
          </p:cNvSpPr>
          <p:nvPr/>
        </p:nvSpPr>
        <p:spPr bwMode="auto">
          <a:xfrm>
            <a:off x="4648200" y="4724400"/>
            <a:ext cx="4343400" cy="1600200"/>
          </a:xfrm>
          <a:prstGeom prst="rect">
            <a:avLst/>
          </a:prstGeom>
          <a:solidFill>
            <a:schemeClr val="bg1"/>
          </a:solidFill>
          <a:ln w="12700" algn="ctr">
            <a:noFill/>
            <a:miter lim="800000"/>
            <a:headEnd/>
            <a:tailEnd type="none" w="med" len="lg"/>
          </a:ln>
          <a:effectLst/>
        </p:spPr>
        <p:txBody>
          <a:bodyPr wrap="none" lIns="90488" tIns="44450" rIns="90488" bIns="44450" anchor="ctr"/>
          <a:lstStyle/>
          <a:p>
            <a:pPr>
              <a:defRPr/>
            </a:pPr>
            <a:endParaRPr lang="en-US"/>
          </a:p>
        </p:txBody>
      </p:sp>
      <p:sp>
        <p:nvSpPr>
          <p:cNvPr id="9219" name="Rectangle 3"/>
          <p:cNvSpPr>
            <a:spLocks noGrp="1" noChangeArrowheads="1"/>
          </p:cNvSpPr>
          <p:nvPr>
            <p:ph type="ctrTitle"/>
          </p:nvPr>
        </p:nvSpPr>
        <p:spPr>
          <a:xfrm>
            <a:off x="609600" y="1295400"/>
            <a:ext cx="7848600" cy="1676400"/>
          </a:xfrm>
        </p:spPr>
        <p:txBody>
          <a:bodyPr/>
          <a:lstStyle>
            <a:lvl1pPr>
              <a:defRPr sz="6600"/>
            </a:lvl1pPr>
          </a:lstStyle>
          <a:p>
            <a:r>
              <a:rPr lang="en-US"/>
              <a:t>Click to edit Master title style</a:t>
            </a:r>
          </a:p>
        </p:txBody>
      </p:sp>
      <p:sp>
        <p:nvSpPr>
          <p:cNvPr id="9220" name="Rectangle 4"/>
          <p:cNvSpPr>
            <a:spLocks noGrp="1" noChangeArrowheads="1"/>
          </p:cNvSpPr>
          <p:nvPr>
            <p:ph type="subTitle" idx="1"/>
          </p:nvPr>
        </p:nvSpPr>
        <p:spPr>
          <a:xfrm>
            <a:off x="1371600" y="3429000"/>
            <a:ext cx="6400800" cy="800100"/>
          </a:xfrm>
        </p:spPr>
        <p:txBody>
          <a:bodyPr/>
          <a:lstStyle>
            <a:lvl1pPr marL="0" indent="0" algn="ctr">
              <a:buFont typeface="Wingdings" pitchFamily="2" charset="2"/>
              <a:buNone/>
              <a:defRPr/>
            </a:lvl1pPr>
          </a:lstStyle>
          <a:p>
            <a:r>
              <a:rPr lang="en-US"/>
              <a:t>Click to edit Master subtitle style</a:t>
            </a:r>
          </a:p>
        </p:txBody>
      </p:sp>
      <p:sp>
        <p:nvSpPr>
          <p:cNvPr id="6" name="Rectangle 5"/>
          <p:cNvSpPr>
            <a:spLocks noGrp="1" noChangeArrowheads="1"/>
          </p:cNvSpPr>
          <p:nvPr>
            <p:ph type="sldNum" sz="quarter" idx="10"/>
          </p:nvPr>
        </p:nvSpPr>
        <p:spPr>
          <a:xfrm>
            <a:off x="7543800" y="6496050"/>
            <a:ext cx="838200" cy="228600"/>
          </a:xfrm>
        </p:spPr>
        <p:txBody>
          <a:bodyPr/>
          <a:lstStyle>
            <a:lvl1pPr>
              <a:defRPr/>
            </a:lvl1pPr>
          </a:lstStyle>
          <a:p>
            <a:pPr>
              <a:defRPr/>
            </a:pP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E11EE050-5799-4F5A-AE45-E180100BFCD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339725"/>
            <a:ext cx="1982787" cy="5375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23875" y="339725"/>
            <a:ext cx="5799138" cy="5375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E7EC7F66-31D3-4B9D-A641-D942994C0D4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1813" y="339725"/>
            <a:ext cx="7772400" cy="5715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23875" y="1676400"/>
            <a:ext cx="7934325" cy="4038600"/>
          </a:xfrm>
        </p:spPr>
        <p:txBody>
          <a:bodyPr/>
          <a:lstStyle/>
          <a:p>
            <a:pPr lvl="0"/>
            <a:endParaRPr lang="en-US" noProof="0" smtClean="0"/>
          </a:p>
        </p:txBody>
      </p:sp>
      <p:sp>
        <p:nvSpPr>
          <p:cNvPr id="4" name="Rectangle 7"/>
          <p:cNvSpPr>
            <a:spLocks noGrp="1" noChangeArrowheads="1"/>
          </p:cNvSpPr>
          <p:nvPr>
            <p:ph type="sldNum" sz="quarter" idx="10"/>
          </p:nvPr>
        </p:nvSpPr>
        <p:spPr>
          <a:ln/>
        </p:spPr>
        <p:txBody>
          <a:bodyPr/>
          <a:lstStyle>
            <a:lvl1pPr>
              <a:defRPr/>
            </a:lvl1pPr>
          </a:lstStyle>
          <a:p>
            <a:pPr>
              <a:defRPr/>
            </a:pPr>
            <a:fld id="{1716CC49-717E-47F5-8D16-592E048A984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B3DD4DE8-9E19-4E1C-8981-B513175FA87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A0DE5933-2FB1-444A-B911-6FC7351516A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23875" y="1676400"/>
            <a:ext cx="3890963"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7238" y="1676400"/>
            <a:ext cx="3890962"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F03CCE5E-3F9D-4F23-A96E-D9E3AF166A2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9742650C-A9DF-4128-AC18-77A44D777FD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CC90F51D-425E-459B-B495-7C80E24E5B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ABCBBCA-32AB-4F81-BEB8-5B325AB6EDC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68FD4604-F599-4A4D-B953-C10D4F0E46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FFEC2C23-D00F-4307-B218-D278465675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subpage-header"/>
          <p:cNvPicPr>
            <a:picLocks noChangeAspect="1" noChangeArrowheads="1"/>
          </p:cNvPicPr>
          <p:nvPr/>
        </p:nvPicPr>
        <p:blipFill>
          <a:blip r:embed="rId14" cstate="print">
            <a:clrChange>
              <a:clrFrom>
                <a:srgbClr val="FEFEFE"/>
              </a:clrFrom>
              <a:clrTo>
                <a:srgbClr val="FEFEFE">
                  <a:alpha val="0"/>
                </a:srgbClr>
              </a:clrTo>
            </a:clrChange>
          </a:blip>
          <a:srcRect/>
          <a:stretch>
            <a:fillRect/>
          </a:stretch>
        </p:blipFill>
        <p:spPr bwMode="auto">
          <a:xfrm>
            <a:off x="0" y="0"/>
            <a:ext cx="4829175" cy="1828800"/>
          </a:xfrm>
          <a:prstGeom prst="rect">
            <a:avLst/>
          </a:prstGeom>
          <a:noFill/>
          <a:ln w="9525">
            <a:noFill/>
            <a:miter lim="800000"/>
            <a:headEnd/>
            <a:tailEnd/>
          </a:ln>
        </p:spPr>
      </p:pic>
      <p:sp>
        <p:nvSpPr>
          <p:cNvPr id="8195" name="Rectangle 3"/>
          <p:cNvSpPr>
            <a:spLocks noGrp="1" noChangeArrowheads="1"/>
          </p:cNvSpPr>
          <p:nvPr>
            <p:ph type="title"/>
          </p:nvPr>
        </p:nvSpPr>
        <p:spPr bwMode="auto">
          <a:xfrm>
            <a:off x="531813" y="339725"/>
            <a:ext cx="7772400" cy="5715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a:t>
            </a:r>
          </a:p>
        </p:txBody>
      </p:sp>
      <p:sp>
        <p:nvSpPr>
          <p:cNvPr id="8196" name="Rectangle 4"/>
          <p:cNvSpPr>
            <a:spLocks noGrp="1" noChangeArrowheads="1"/>
          </p:cNvSpPr>
          <p:nvPr>
            <p:ph type="body" idx="1"/>
          </p:nvPr>
        </p:nvSpPr>
        <p:spPr bwMode="auto">
          <a:xfrm>
            <a:off x="523875" y="1676400"/>
            <a:ext cx="7934325" cy="40386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7" name="Rectangle 5"/>
          <p:cNvSpPr>
            <a:spLocks noChangeArrowheads="1"/>
          </p:cNvSpPr>
          <p:nvPr/>
        </p:nvSpPr>
        <p:spPr bwMode="auto">
          <a:xfrm>
            <a:off x="17484725" y="16251238"/>
            <a:ext cx="265113" cy="271462"/>
          </a:xfrm>
          <a:prstGeom prst="rect">
            <a:avLst/>
          </a:prstGeom>
          <a:noFill/>
          <a:ln w="12700">
            <a:noFill/>
            <a:miter lim="800000"/>
            <a:headEnd/>
            <a:tailEnd/>
          </a:ln>
          <a:effectLst/>
        </p:spPr>
        <p:txBody>
          <a:bodyPr wrap="none" lIns="90488" tIns="44450" rIns="90488" bIns="44450">
            <a:spAutoFit/>
          </a:bodyPr>
          <a:lstStyle/>
          <a:p>
            <a:pPr>
              <a:lnSpc>
                <a:spcPct val="100000"/>
              </a:lnSpc>
              <a:spcBef>
                <a:spcPct val="0"/>
              </a:spcBef>
              <a:spcAft>
                <a:spcPct val="0"/>
              </a:spcAft>
              <a:buClrTx/>
              <a:buSzTx/>
              <a:buFontTx/>
              <a:buNone/>
              <a:defRPr/>
            </a:pPr>
            <a:r>
              <a:rPr lang="en-US" sz="1200" b="1">
                <a:solidFill>
                  <a:srgbClr val="000000"/>
                </a:solidFill>
              </a:rPr>
              <a:t>a</a:t>
            </a:r>
          </a:p>
        </p:txBody>
      </p:sp>
      <p:sp>
        <p:nvSpPr>
          <p:cNvPr id="8198" name="Line 6"/>
          <p:cNvSpPr>
            <a:spLocks noChangeShapeType="1"/>
          </p:cNvSpPr>
          <p:nvPr/>
        </p:nvSpPr>
        <p:spPr bwMode="auto">
          <a:xfrm>
            <a:off x="10179050" y="10058400"/>
            <a:ext cx="0" cy="0"/>
          </a:xfrm>
          <a:prstGeom prst="line">
            <a:avLst/>
          </a:prstGeom>
          <a:noFill/>
          <a:ln w="12700">
            <a:solidFill>
              <a:srgbClr val="000000"/>
            </a:solidFill>
            <a:round/>
            <a:headEnd/>
            <a:tailEnd/>
          </a:ln>
          <a:effectLst/>
        </p:spPr>
        <p:txBody>
          <a:bodyPr wrap="none" anchor="ctr"/>
          <a:lstStyle/>
          <a:p>
            <a:pPr>
              <a:defRPr/>
            </a:pPr>
            <a:endParaRPr lang="en-US"/>
          </a:p>
        </p:txBody>
      </p:sp>
      <p:sp>
        <p:nvSpPr>
          <p:cNvPr id="8199" name="Rectangle 7"/>
          <p:cNvSpPr>
            <a:spLocks noGrp="1" noChangeArrowheads="1"/>
          </p:cNvSpPr>
          <p:nvPr>
            <p:ph type="sldNum" sz="quarter" idx="4"/>
          </p:nvPr>
        </p:nvSpPr>
        <p:spPr bwMode="auto">
          <a:xfrm>
            <a:off x="8045450" y="6484938"/>
            <a:ext cx="838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spcAft>
                <a:spcPct val="0"/>
              </a:spcAft>
              <a:buClrTx/>
              <a:buSzTx/>
              <a:buFontTx/>
              <a:buNone/>
              <a:defRPr sz="800"/>
            </a:lvl1pPr>
          </a:lstStyle>
          <a:p>
            <a:pPr>
              <a:defRPr/>
            </a:pPr>
            <a:fld id="{3F8668B5-26DD-4DA3-9BF0-1F0B0C7578EF}" type="slidenum">
              <a:rPr lang="en-US"/>
              <a:pPr>
                <a:defRPr/>
              </a:pPr>
              <a:t>‹#›</a:t>
            </a:fld>
            <a:endParaRPr lang="en-US"/>
          </a:p>
        </p:txBody>
      </p:sp>
      <p:sp>
        <p:nvSpPr>
          <p:cNvPr id="8200" name="Text Box 8"/>
          <p:cNvSpPr txBox="1">
            <a:spLocks noChangeArrowheads="1"/>
          </p:cNvSpPr>
          <p:nvPr/>
        </p:nvSpPr>
        <p:spPr bwMode="auto">
          <a:xfrm>
            <a:off x="6332538" y="6569075"/>
            <a:ext cx="2692400" cy="241300"/>
          </a:xfrm>
          <a:prstGeom prst="rect">
            <a:avLst/>
          </a:prstGeom>
          <a:noFill/>
          <a:ln w="12700">
            <a:noFill/>
            <a:miter lim="800000"/>
            <a:headEnd/>
            <a:tailEnd/>
          </a:ln>
          <a:effectLst/>
        </p:spPr>
        <p:txBody>
          <a:bodyPr lIns="90488" tIns="44450" rIns="90488" bIns="44450">
            <a:spAutoFit/>
          </a:bodyPr>
          <a:lstStyle/>
          <a:p>
            <a:pPr>
              <a:spcBef>
                <a:spcPct val="50000"/>
              </a:spcBef>
              <a:buFont typeface="Wingdings" pitchFamily="2" charset="2"/>
              <a:buNone/>
              <a:defRPr/>
            </a:pPr>
            <a:r>
              <a:rPr lang="en-US" sz="1000">
                <a:solidFill>
                  <a:srgbClr val="872300"/>
                </a:solidFill>
                <a:latin typeface="Arial Black" pitchFamily="34" charset="0"/>
              </a:rPr>
              <a:t>Expanding the Realm of Possibility</a:t>
            </a:r>
          </a:p>
        </p:txBody>
      </p:sp>
      <p:sp>
        <p:nvSpPr>
          <p:cNvPr id="8201" name="Rectangle 9"/>
          <p:cNvSpPr>
            <a:spLocks noChangeArrowheads="1"/>
          </p:cNvSpPr>
          <p:nvPr/>
        </p:nvSpPr>
        <p:spPr bwMode="auto">
          <a:xfrm>
            <a:off x="1535113" y="6553200"/>
            <a:ext cx="7351712" cy="42863"/>
          </a:xfrm>
          <a:prstGeom prst="rect">
            <a:avLst/>
          </a:prstGeom>
          <a:gradFill rotWithShape="0">
            <a:gsLst>
              <a:gs pos="0">
                <a:srgbClr val="872300"/>
              </a:gs>
              <a:gs pos="100000">
                <a:srgbClr val="FFFFFF">
                  <a:alpha val="92000"/>
                </a:srgbClr>
              </a:gs>
            </a:gsLst>
            <a:lin ang="0" scaled="1"/>
          </a:gradFill>
          <a:ln w="12700">
            <a:noFill/>
            <a:miter lim="800000"/>
            <a:headEnd/>
            <a:tailEnd/>
          </a:ln>
          <a:effectLst/>
        </p:spPr>
        <p:txBody>
          <a:bodyPr wrap="none" lIns="90488" tIns="44450" rIns="90488" bIns="44450" anchor="ctr"/>
          <a:lstStyle/>
          <a:p>
            <a:pPr>
              <a:defRPr/>
            </a:pPr>
            <a:endParaRPr lang="en-US"/>
          </a:p>
        </p:txBody>
      </p:sp>
      <p:pic>
        <p:nvPicPr>
          <p:cNvPr id="8202" name="Picture 10"/>
          <p:cNvPicPr>
            <a:picLocks noChangeAspect="1" noChangeArrowheads="1"/>
          </p:cNvPicPr>
          <p:nvPr/>
        </p:nvPicPr>
        <p:blipFill>
          <a:blip r:embed="rId15" cstate="print"/>
          <a:srcRect/>
          <a:stretch>
            <a:fillRect/>
          </a:stretch>
        </p:blipFill>
        <p:spPr bwMode="auto">
          <a:xfrm>
            <a:off x="161925" y="6324600"/>
            <a:ext cx="1279525"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5pPr>
      <a:lvl6pPr marL="457200"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6pPr>
      <a:lvl7pPr marL="914400"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7pPr>
      <a:lvl8pPr marL="1371600"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8pPr>
      <a:lvl9pPr marL="1828800" algn="l"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5000"/>
        </a:spcAft>
        <a:buClr>
          <a:srgbClr val="872300"/>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5000"/>
        </a:spcAft>
        <a:buClr>
          <a:srgbClr val="091C5A"/>
        </a:buClr>
        <a:buSzPct val="7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5000"/>
        </a:spcAft>
        <a:buClr>
          <a:srgbClr val="872300"/>
        </a:buClr>
        <a:buSzPct val="80000"/>
        <a:buFont typeface="Wingdings" pitchFamily="2" charset="2"/>
        <a:buChar char="ª"/>
        <a:defRPr sz="2200">
          <a:solidFill>
            <a:schemeClr val="tx1"/>
          </a:solidFill>
          <a:latin typeface="Verdana" pitchFamily="34" charset="0"/>
        </a:defRPr>
      </a:lvl3pPr>
      <a:lvl4pPr marL="1600200" indent="-228600" algn="l" rtl="0" eaLnBrk="0" fontAlgn="base" hangingPunct="0">
        <a:spcBef>
          <a:spcPct val="20000"/>
        </a:spcBef>
        <a:spcAft>
          <a:spcPct val="5000"/>
        </a:spcAft>
        <a:buClr>
          <a:srgbClr val="000066"/>
        </a:buClr>
        <a:buSzPct val="85000"/>
        <a:buFont typeface="Wingdings" pitchFamily="2" charset="2"/>
        <a:buChar char="n"/>
        <a:defRPr sz="2000">
          <a:solidFill>
            <a:schemeClr val="tx1"/>
          </a:solidFill>
          <a:latin typeface="Verdana" pitchFamily="34" charset="0"/>
        </a:defRPr>
      </a:lvl4pPr>
      <a:lvl5pPr marL="2057400" indent="-228600" algn="l" rtl="0" eaLnBrk="0" fontAlgn="base" hangingPunct="0">
        <a:spcBef>
          <a:spcPct val="20000"/>
        </a:spcBef>
        <a:spcAft>
          <a:spcPct val="5000"/>
        </a:spcAft>
        <a:buClr>
          <a:srgbClr val="872300"/>
        </a:buClr>
        <a:buSzPct val="80000"/>
        <a:buFont typeface="Wingdings" pitchFamily="2" charset="2"/>
        <a:buChar char="l"/>
        <a:defRPr sz="2000">
          <a:solidFill>
            <a:schemeClr val="tx1"/>
          </a:solidFill>
          <a:latin typeface="Verdana" pitchFamily="34" charset="0"/>
        </a:defRPr>
      </a:lvl5pPr>
      <a:lvl6pPr marL="2514600" indent="-228600" algn="l" rtl="0" eaLnBrk="0" fontAlgn="base" hangingPunct="0">
        <a:spcBef>
          <a:spcPct val="20000"/>
        </a:spcBef>
        <a:spcAft>
          <a:spcPct val="5000"/>
        </a:spcAft>
        <a:buClr>
          <a:srgbClr val="872300"/>
        </a:buClr>
        <a:buSzPct val="80000"/>
        <a:buFont typeface="Wingdings" pitchFamily="2" charset="2"/>
        <a:buChar char="l"/>
        <a:defRPr sz="2000">
          <a:solidFill>
            <a:schemeClr val="tx1"/>
          </a:solidFill>
          <a:latin typeface="Verdana" pitchFamily="34" charset="0"/>
        </a:defRPr>
      </a:lvl6pPr>
      <a:lvl7pPr marL="2971800" indent="-228600" algn="l" rtl="0" eaLnBrk="0" fontAlgn="base" hangingPunct="0">
        <a:spcBef>
          <a:spcPct val="20000"/>
        </a:spcBef>
        <a:spcAft>
          <a:spcPct val="5000"/>
        </a:spcAft>
        <a:buClr>
          <a:srgbClr val="872300"/>
        </a:buClr>
        <a:buSzPct val="80000"/>
        <a:buFont typeface="Wingdings" pitchFamily="2" charset="2"/>
        <a:buChar char="l"/>
        <a:defRPr sz="2000">
          <a:solidFill>
            <a:schemeClr val="tx1"/>
          </a:solidFill>
          <a:latin typeface="Verdana" pitchFamily="34" charset="0"/>
        </a:defRPr>
      </a:lvl7pPr>
      <a:lvl8pPr marL="3429000" indent="-228600" algn="l" rtl="0" eaLnBrk="0" fontAlgn="base" hangingPunct="0">
        <a:spcBef>
          <a:spcPct val="20000"/>
        </a:spcBef>
        <a:spcAft>
          <a:spcPct val="5000"/>
        </a:spcAft>
        <a:buClr>
          <a:srgbClr val="872300"/>
        </a:buClr>
        <a:buSzPct val="80000"/>
        <a:buFont typeface="Wingdings" pitchFamily="2" charset="2"/>
        <a:buChar char="l"/>
        <a:defRPr sz="2000">
          <a:solidFill>
            <a:schemeClr val="tx1"/>
          </a:solidFill>
          <a:latin typeface="Verdana" pitchFamily="34" charset="0"/>
        </a:defRPr>
      </a:lvl8pPr>
      <a:lvl9pPr marL="3886200" indent="-228600" algn="l" rtl="0" eaLnBrk="0" fontAlgn="base" hangingPunct="0">
        <a:spcBef>
          <a:spcPct val="20000"/>
        </a:spcBef>
        <a:spcAft>
          <a:spcPct val="5000"/>
        </a:spcAft>
        <a:buClr>
          <a:srgbClr val="872300"/>
        </a:buClr>
        <a:buSzPct val="80000"/>
        <a:buFont typeface="Wingdings" pitchFamily="2" charset="2"/>
        <a:buChar char="l"/>
        <a:defRPr sz="2000">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1.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41.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jpeg"/><Relationship Id="rId7" Type="http://schemas.openxmlformats.org/officeDocument/2006/relationships/image" Target="../media/image53.w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png"/><Relationship Id="rId9" Type="http://schemas.openxmlformats.org/officeDocument/2006/relationships/image" Target="../media/image8.emf"/></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914400" y="5257800"/>
            <a:ext cx="4114800" cy="609600"/>
          </a:xfrm>
        </p:spPr>
        <p:txBody>
          <a:bodyPr/>
          <a:lstStyle/>
          <a:p>
            <a:pPr algn="r"/>
            <a:r>
              <a:rPr lang="pt-BR" smtClean="0"/>
              <a:t>Manuel Ayres Jr., Ph.D.</a:t>
            </a:r>
            <a:endParaRPr lang="en-US" smtClean="0"/>
          </a:p>
        </p:txBody>
      </p:sp>
      <p:pic>
        <p:nvPicPr>
          <p:cNvPr id="10245" name="Picture 4" descr="ARAlogo_Title.png"/>
          <p:cNvPicPr>
            <a:picLocks noChangeAspect="1"/>
          </p:cNvPicPr>
          <p:nvPr/>
        </p:nvPicPr>
        <p:blipFill>
          <a:blip r:embed="rId3" cstate="print"/>
          <a:srcRect/>
          <a:stretch>
            <a:fillRect/>
          </a:stretch>
        </p:blipFill>
        <p:spPr bwMode="auto">
          <a:xfrm>
            <a:off x="6172200" y="5334000"/>
            <a:ext cx="2763838" cy="952500"/>
          </a:xfrm>
          <a:prstGeom prst="rect">
            <a:avLst/>
          </a:prstGeom>
          <a:noFill/>
          <a:ln w="9525">
            <a:noFill/>
            <a:miter lim="800000"/>
            <a:headEnd/>
            <a:tailEnd/>
          </a:ln>
        </p:spPr>
      </p:pic>
      <p:sp>
        <p:nvSpPr>
          <p:cNvPr id="6" name="Rectangle 2"/>
          <p:cNvSpPr txBox="1">
            <a:spLocks noChangeArrowheads="1"/>
          </p:cNvSpPr>
          <p:nvPr/>
        </p:nvSpPr>
        <p:spPr bwMode="auto">
          <a:xfrm>
            <a:off x="457200" y="2667000"/>
            <a:ext cx="8077200" cy="16764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lnSpc>
                <a:spcPct val="100000"/>
              </a:lnSpc>
              <a:spcBef>
                <a:spcPct val="0"/>
              </a:spcBef>
              <a:spcAft>
                <a:spcPct val="0"/>
              </a:spcAft>
              <a:buClrTx/>
              <a:buSzTx/>
              <a:buNone/>
            </a:pPr>
            <a:r>
              <a:rPr kumimoji="0" lang="pt-BR" sz="3200" b="1" i="0" u="none" strike="noStrike" kern="0" cap="none" spc="0" normalizeH="0" baseline="0" noProof="0" dirty="0" smtClean="0">
                <a:ln>
                  <a:noFill/>
                </a:ln>
                <a:solidFill>
                  <a:srgbClr val="000066"/>
                </a:solidFill>
                <a:effectLst>
                  <a:outerShdw blurRad="38100" dist="38100" dir="2700000" algn="tl">
                    <a:srgbClr val="C0C0C0"/>
                  </a:outerShdw>
                </a:effectLst>
                <a:uLnTx/>
                <a:uFillTx/>
                <a:latin typeface="+mj-lt"/>
                <a:ea typeface="+mj-ea"/>
                <a:cs typeface="+mj-cs"/>
              </a:rPr>
              <a:t>Taller sobre Estudios Aeronáuticos para Aeropuertos</a:t>
            </a:r>
            <a:r>
              <a:rPr kumimoji="0" lang="pt-BR" sz="4000" b="1" i="0" u="none" strike="noStrike" kern="0" cap="none" spc="0" normalizeH="0" baseline="0" noProof="0" dirty="0" smtClean="0">
                <a:ln>
                  <a:noFill/>
                </a:ln>
                <a:solidFill>
                  <a:srgbClr val="000066"/>
                </a:solidFill>
                <a:effectLst>
                  <a:outerShdw blurRad="38100" dist="38100" dir="2700000" algn="tl">
                    <a:srgbClr val="C0C0C0"/>
                  </a:outerShdw>
                </a:effectLst>
                <a:uLnTx/>
                <a:uFillTx/>
                <a:latin typeface="+mj-lt"/>
                <a:ea typeface="+mj-ea"/>
                <a:cs typeface="+mj-cs"/>
              </a:rPr>
              <a:t/>
            </a:r>
            <a:br>
              <a:rPr kumimoji="0" lang="pt-BR" sz="4000" b="1" i="0" u="none" strike="noStrike" kern="0" cap="none" spc="0" normalizeH="0" baseline="0" noProof="0" dirty="0" smtClean="0">
                <a:ln>
                  <a:noFill/>
                </a:ln>
                <a:solidFill>
                  <a:srgbClr val="000066"/>
                </a:solidFill>
                <a:effectLst>
                  <a:outerShdw blurRad="38100" dist="38100" dir="2700000" algn="tl">
                    <a:srgbClr val="C0C0C0"/>
                  </a:outerShdw>
                </a:effectLst>
                <a:uLnTx/>
                <a:uFillTx/>
                <a:latin typeface="+mj-lt"/>
                <a:ea typeface="+mj-ea"/>
                <a:cs typeface="+mj-cs"/>
              </a:rPr>
            </a:br>
            <a:r>
              <a:rPr kumimoji="0" lang="pt-BR" sz="1800" b="0" i="1" u="none" strike="noStrike" kern="0" cap="none" spc="0" normalizeH="0" baseline="0" noProof="0" dirty="0" smtClean="0">
                <a:ln>
                  <a:noFill/>
                </a:ln>
                <a:solidFill>
                  <a:srgbClr val="000066"/>
                </a:solidFill>
                <a:effectLst>
                  <a:outerShdw blurRad="38100" dist="38100" dir="2700000" algn="tl">
                    <a:srgbClr val="C0C0C0"/>
                  </a:outerShdw>
                </a:effectLst>
                <a:uLnTx/>
                <a:uFillTx/>
                <a:latin typeface="+mj-lt"/>
                <a:ea typeface="+mj-ea"/>
                <a:cs typeface="+mj-cs"/>
              </a:rPr>
              <a:t>Lima, 1-4 Aut 2011 </a:t>
            </a:r>
            <a:r>
              <a:rPr kumimoji="0" lang="pt-BR" sz="2400" b="0" i="1" u="none" strike="noStrike" kern="0" cap="none" spc="0" normalizeH="0" baseline="0" noProof="0" smtClean="0">
                <a:ln>
                  <a:noFill/>
                </a:ln>
                <a:solidFill>
                  <a:srgbClr val="000066"/>
                </a:solidFill>
                <a:effectLst>
                  <a:outerShdw blurRad="38100" dist="38100" dir="2700000" algn="tl">
                    <a:srgbClr val="C0C0C0"/>
                  </a:outerShdw>
                </a:effectLst>
                <a:uLnTx/>
                <a:uFillTx/>
                <a:latin typeface="+mj-lt"/>
                <a:ea typeface="+mj-ea"/>
                <a:cs typeface="+mj-cs"/>
              </a:rPr>
              <a:t/>
            </a:r>
            <a:br>
              <a:rPr kumimoji="0" lang="pt-BR" sz="2400" b="0" i="1" u="none" strike="noStrike" kern="0" cap="none" spc="0" normalizeH="0" baseline="0" noProof="0" smtClean="0">
                <a:ln>
                  <a:noFill/>
                </a:ln>
                <a:solidFill>
                  <a:srgbClr val="000066"/>
                </a:solidFill>
                <a:effectLst>
                  <a:outerShdw blurRad="38100" dist="38100" dir="2700000" algn="tl">
                    <a:srgbClr val="C0C0C0"/>
                  </a:outerShdw>
                </a:effectLst>
                <a:uLnTx/>
                <a:uFillTx/>
                <a:latin typeface="+mj-lt"/>
                <a:ea typeface="+mj-ea"/>
                <a:cs typeface="+mj-cs"/>
              </a:rPr>
            </a:br>
            <a:r>
              <a:rPr lang="pt-BR" sz="3200" b="0" i="1" smtClean="0"/>
              <a:t>ACRP </a:t>
            </a:r>
            <a:r>
              <a:rPr lang="pt-BR" sz="3200" b="0" i="1" dirty="0" smtClean="0"/>
              <a:t>4-08 - </a:t>
            </a:r>
            <a:r>
              <a:rPr lang="en-US" sz="3200" b="0" i="1" dirty="0" smtClean="0"/>
              <a:t>Improved Models for Risk Assessment of Runway Safety Areas (RSA)</a:t>
            </a:r>
            <a:endParaRPr kumimoji="0" lang="en-US" sz="3200" b="0" i="1" u="none" strike="noStrike" kern="0" cap="none" spc="0" normalizeH="0" baseline="0" noProof="0" dirty="0">
              <a:ln>
                <a:noFill/>
              </a:ln>
              <a:solidFill>
                <a:srgbClr val="000066"/>
              </a:solidFill>
              <a:effectLst>
                <a:outerShdw blurRad="38100" dist="38100" dir="2700000" algn="tl">
                  <a:srgbClr val="C0C0C0"/>
                </a:outerShdw>
              </a:effectLst>
              <a:uLnTx/>
              <a:uFillTx/>
              <a:latin typeface="+mj-lt"/>
              <a:ea typeface="+mj-ea"/>
              <a:cs typeface="+mj-cs"/>
            </a:endParaRPr>
          </a:p>
        </p:txBody>
      </p:sp>
      <p:pic>
        <p:nvPicPr>
          <p:cNvPr id="7" name="Picture 9" descr="http://planegrazy.com/wp-content/uploads/250px-International_Civil_Aviation_Organization_logo.svg_.png"/>
          <p:cNvPicPr>
            <a:picLocks noChangeAspect="1" noChangeArrowheads="1"/>
          </p:cNvPicPr>
          <p:nvPr/>
        </p:nvPicPr>
        <p:blipFill>
          <a:blip r:embed="rId4" cstate="print"/>
          <a:srcRect/>
          <a:stretch>
            <a:fillRect/>
          </a:stretch>
        </p:blipFill>
        <p:spPr bwMode="auto">
          <a:xfrm>
            <a:off x="304800" y="765658"/>
            <a:ext cx="1752600" cy="144414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ChangeArrowheads="1"/>
          </p:cNvSpPr>
          <p:nvPr>
            <p:ph type="title"/>
          </p:nvPr>
        </p:nvSpPr>
        <p:spPr/>
        <p:txBody>
          <a:bodyPr/>
          <a:lstStyle/>
          <a:p>
            <a:pPr>
              <a:defRPr/>
            </a:pPr>
            <a:r>
              <a:rPr lang="es-ES" sz="4000" smtClean="0"/>
              <a:t>Base de Datos</a:t>
            </a:r>
          </a:p>
        </p:txBody>
      </p:sp>
      <p:sp>
        <p:nvSpPr>
          <p:cNvPr id="19459" name="Text Box 4"/>
          <p:cNvSpPr txBox="1">
            <a:spLocks noChangeArrowheads="1"/>
          </p:cNvSpPr>
          <p:nvPr/>
        </p:nvSpPr>
        <p:spPr bwMode="auto">
          <a:xfrm>
            <a:off x="1447800" y="4525963"/>
            <a:ext cx="3200400" cy="1579407"/>
          </a:xfrm>
          <a:prstGeom prst="rect">
            <a:avLst/>
          </a:prstGeom>
          <a:noFill/>
          <a:ln w="12700" algn="ctr">
            <a:noFill/>
            <a:miter lim="800000"/>
            <a:headEnd/>
            <a:tailEnd/>
          </a:ln>
        </p:spPr>
        <p:txBody>
          <a:bodyPr lIns="90488" tIns="44450" rIns="90488" bIns="44450">
            <a:spAutoFit/>
          </a:bodyPr>
          <a:lstStyle/>
          <a:p>
            <a:pPr>
              <a:buClrTx/>
              <a:buFont typeface="Arial" pitchFamily="34" charset="0"/>
              <a:buChar char="•"/>
            </a:pPr>
            <a:r>
              <a:rPr lang="es-ES" sz="1600" dirty="0" smtClean="0">
                <a:cs typeface="Arial" charset="0"/>
              </a:rPr>
              <a:t>~ 300 campos / evento</a:t>
            </a:r>
          </a:p>
          <a:p>
            <a:pPr>
              <a:buClrTx/>
              <a:buFont typeface="Arial" pitchFamily="34" charset="0"/>
              <a:buChar char="•"/>
            </a:pPr>
            <a:r>
              <a:rPr lang="es-ES" sz="1600" dirty="0" smtClean="0">
                <a:cs typeface="Arial" charset="0"/>
              </a:rPr>
              <a:t> Información Básica</a:t>
            </a:r>
          </a:p>
          <a:p>
            <a:pPr>
              <a:buClrTx/>
              <a:buFont typeface="Arial" pitchFamily="34" charset="0"/>
              <a:buChar char="•"/>
            </a:pPr>
            <a:r>
              <a:rPr lang="es-ES" sz="1600" dirty="0" smtClean="0">
                <a:cs typeface="Arial" charset="0"/>
              </a:rPr>
              <a:t> Aeronave implicada</a:t>
            </a:r>
          </a:p>
          <a:p>
            <a:pPr>
              <a:buClrTx/>
              <a:buFont typeface="Arial" pitchFamily="34" charset="0"/>
              <a:buChar char="•"/>
            </a:pPr>
            <a:r>
              <a:rPr lang="es-ES" sz="1600" dirty="0" smtClean="0">
                <a:cs typeface="Arial" charset="0"/>
              </a:rPr>
              <a:t> Información sobre el aeropuerto</a:t>
            </a:r>
          </a:p>
          <a:p>
            <a:pPr>
              <a:buClrTx/>
              <a:buFont typeface="Arial" pitchFamily="34" charset="0"/>
              <a:buChar char="•"/>
            </a:pPr>
            <a:r>
              <a:rPr lang="es-ES" sz="1600" dirty="0" smtClean="0">
                <a:cs typeface="Arial" charset="0"/>
              </a:rPr>
              <a:t> Consecuencias</a:t>
            </a:r>
          </a:p>
          <a:p>
            <a:pPr>
              <a:buClrTx/>
              <a:buFont typeface="Arial" pitchFamily="34" charset="0"/>
              <a:buChar char="•"/>
            </a:pPr>
            <a:r>
              <a:rPr lang="es-ES" sz="1600" dirty="0" smtClean="0">
                <a:cs typeface="Arial" charset="0"/>
              </a:rPr>
              <a:t> Otros detalles</a:t>
            </a:r>
            <a:endParaRPr lang="es-ES" sz="1600" dirty="0">
              <a:cs typeface="Arial" charset="0"/>
            </a:endParaRPr>
          </a:p>
        </p:txBody>
      </p:sp>
      <p:sp>
        <p:nvSpPr>
          <p:cNvPr id="19460" name="Text Box 5"/>
          <p:cNvSpPr txBox="1">
            <a:spLocks noChangeArrowheads="1"/>
          </p:cNvSpPr>
          <p:nvPr/>
        </p:nvSpPr>
        <p:spPr bwMode="auto">
          <a:xfrm>
            <a:off x="4800600" y="4497388"/>
            <a:ext cx="2968762" cy="1837939"/>
          </a:xfrm>
          <a:prstGeom prst="rect">
            <a:avLst/>
          </a:prstGeom>
          <a:noFill/>
          <a:ln w="12700" algn="ctr">
            <a:noFill/>
            <a:miter lim="800000"/>
            <a:headEnd/>
            <a:tailEnd/>
          </a:ln>
        </p:spPr>
        <p:txBody>
          <a:bodyPr wrap="none" lIns="90488" tIns="44450" rIns="90488" bIns="44450">
            <a:spAutoFit/>
          </a:bodyPr>
          <a:lstStyle/>
          <a:p>
            <a:pPr>
              <a:buClr>
                <a:schemeClr val="tx1"/>
              </a:buClr>
              <a:buFontTx/>
              <a:buChar char="•"/>
            </a:pPr>
            <a:r>
              <a:rPr lang="es-ES" sz="1600" dirty="0" smtClean="0">
                <a:cs typeface="Arial" charset="0"/>
              </a:rPr>
              <a:t> Datos de vuelo</a:t>
            </a:r>
          </a:p>
          <a:p>
            <a:pPr>
              <a:buClr>
                <a:schemeClr val="tx1"/>
              </a:buClr>
              <a:buFontTx/>
              <a:buChar char="•"/>
            </a:pPr>
            <a:r>
              <a:rPr lang="es-ES" sz="1600" dirty="0" smtClean="0">
                <a:cs typeface="Arial" charset="0"/>
              </a:rPr>
              <a:t> Obstáculos</a:t>
            </a:r>
          </a:p>
          <a:p>
            <a:pPr>
              <a:buClr>
                <a:schemeClr val="tx1"/>
              </a:buClr>
              <a:buFontTx/>
              <a:buChar char="•"/>
            </a:pPr>
            <a:r>
              <a:rPr lang="es-ES" sz="1600" dirty="0" smtClean="0">
                <a:cs typeface="Arial" charset="0"/>
              </a:rPr>
              <a:t> Tipo de suelo/ pavimento</a:t>
            </a:r>
          </a:p>
          <a:p>
            <a:pPr>
              <a:buClr>
                <a:schemeClr val="tx1"/>
              </a:buClr>
              <a:buFontTx/>
              <a:buChar char="•"/>
            </a:pPr>
            <a:r>
              <a:rPr lang="es-ES" sz="1600" dirty="0" smtClean="0">
                <a:cs typeface="Arial" charset="0"/>
              </a:rPr>
              <a:t> Lesiones</a:t>
            </a:r>
          </a:p>
          <a:p>
            <a:pPr>
              <a:buClr>
                <a:schemeClr val="tx1"/>
              </a:buClr>
              <a:buFontTx/>
              <a:buChar char="•"/>
            </a:pPr>
            <a:r>
              <a:rPr lang="es-ES" sz="1600" dirty="0" smtClean="0">
                <a:cs typeface="Arial" charset="0"/>
              </a:rPr>
              <a:t> </a:t>
            </a:r>
            <a:r>
              <a:rPr lang="es-ES" sz="1600" dirty="0" err="1" smtClean="0">
                <a:cs typeface="Arial" charset="0"/>
              </a:rPr>
              <a:t>Cond</a:t>
            </a:r>
            <a:r>
              <a:rPr lang="es-ES" sz="1600" dirty="0" smtClean="0">
                <a:cs typeface="Arial" charset="0"/>
              </a:rPr>
              <a:t>. </a:t>
            </a:r>
            <a:r>
              <a:rPr lang="es-ES" sz="1600" dirty="0" err="1" smtClean="0">
                <a:cs typeface="Arial" charset="0"/>
              </a:rPr>
              <a:t>Meteor</a:t>
            </a:r>
            <a:r>
              <a:rPr lang="es-ES" sz="1600" dirty="0" smtClean="0">
                <a:cs typeface="Arial" charset="0"/>
              </a:rPr>
              <a:t>.</a:t>
            </a:r>
          </a:p>
          <a:p>
            <a:pPr>
              <a:buClr>
                <a:schemeClr val="tx1"/>
              </a:buClr>
              <a:buFontTx/>
              <a:buChar char="•"/>
            </a:pPr>
            <a:r>
              <a:rPr lang="es-ES" sz="1600" dirty="0" smtClean="0">
                <a:cs typeface="Arial" charset="0"/>
              </a:rPr>
              <a:t> Distancia de contacto/parada</a:t>
            </a:r>
          </a:p>
          <a:p>
            <a:pPr>
              <a:buClr>
                <a:schemeClr val="tx1"/>
              </a:buClr>
              <a:buFontTx/>
              <a:buChar char="•"/>
            </a:pPr>
            <a:r>
              <a:rPr lang="es-ES" sz="1600" dirty="0" smtClean="0">
                <a:cs typeface="Arial" charset="0"/>
              </a:rPr>
              <a:t> Anomalías</a:t>
            </a:r>
          </a:p>
        </p:txBody>
      </p:sp>
      <p:pic>
        <p:nvPicPr>
          <p:cNvPr id="199686" name="Picture 6" descr="Database"/>
          <p:cNvPicPr>
            <a:picLocks noChangeAspect="1" noChangeArrowheads="1"/>
          </p:cNvPicPr>
          <p:nvPr/>
        </p:nvPicPr>
        <p:blipFill>
          <a:blip r:embed="rId3" cstate="print"/>
          <a:srcRect/>
          <a:stretch>
            <a:fillRect/>
          </a:stretch>
        </p:blipFill>
        <p:spPr bwMode="auto">
          <a:xfrm>
            <a:off x="1143000" y="965200"/>
            <a:ext cx="6172200" cy="3452813"/>
          </a:xfrm>
          <a:prstGeom prst="rect">
            <a:avLst/>
          </a:prstGeom>
          <a:noFill/>
          <a:ln w="6350">
            <a:solidFill>
              <a:srgbClr val="000000"/>
            </a:solid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a:defRPr/>
            </a:pPr>
            <a:r>
              <a:rPr lang="en-US" sz="2800" smtClean="0"/>
              <a:t>Accident Rates by Region of the World</a:t>
            </a:r>
          </a:p>
        </p:txBody>
      </p:sp>
      <p:pic>
        <p:nvPicPr>
          <p:cNvPr id="20483" name="Picture 3"/>
          <p:cNvPicPr>
            <a:picLocks noChangeAspect="1" noChangeArrowheads="1"/>
          </p:cNvPicPr>
          <p:nvPr/>
        </p:nvPicPr>
        <p:blipFill>
          <a:blip r:embed="rId3" cstate="print"/>
          <a:srcRect t="5556"/>
          <a:stretch>
            <a:fillRect/>
          </a:stretch>
        </p:blipFill>
        <p:spPr bwMode="auto">
          <a:xfrm>
            <a:off x="1371600" y="1219200"/>
            <a:ext cx="6629400" cy="469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es-ES" sz="4000" dirty="0" smtClean="0"/>
              <a:t>Compilación de Datos</a:t>
            </a:r>
          </a:p>
        </p:txBody>
      </p:sp>
      <p:sp>
        <p:nvSpPr>
          <p:cNvPr id="21507" name="AutoShape 3"/>
          <p:cNvSpPr>
            <a:spLocks noChangeArrowheads="1"/>
          </p:cNvSpPr>
          <p:nvPr/>
        </p:nvSpPr>
        <p:spPr bwMode="auto">
          <a:xfrm>
            <a:off x="4171950" y="1828800"/>
            <a:ext cx="3581400" cy="3962400"/>
          </a:xfrm>
          <a:prstGeom prst="rtTriangle">
            <a:avLst/>
          </a:prstGeom>
          <a:gradFill rotWithShape="1">
            <a:gsLst>
              <a:gs pos="0">
                <a:schemeClr val="hlink"/>
              </a:gs>
              <a:gs pos="100000">
                <a:srgbClr val="669900"/>
              </a:gs>
            </a:gsLst>
            <a:lin ang="5400000" scaled="1"/>
          </a:gradFill>
          <a:ln w="19050" algn="ctr">
            <a:solidFill>
              <a:schemeClr val="tx1"/>
            </a:solidFill>
            <a:miter lim="800000"/>
            <a:headEnd/>
            <a:tailEnd/>
          </a:ln>
        </p:spPr>
        <p:txBody>
          <a:bodyPr wrap="none" lIns="90488" tIns="44450" rIns="90488" bIns="44450" anchor="ctr"/>
          <a:lstStyle/>
          <a:p>
            <a:pPr algn="ctr">
              <a:buFont typeface="Wingdings" pitchFamily="2" charset="2"/>
              <a:buNone/>
            </a:pPr>
            <a:endParaRPr lang="es-ES" sz="2400">
              <a:solidFill>
                <a:schemeClr val="bg1"/>
              </a:solidFill>
            </a:endParaRPr>
          </a:p>
        </p:txBody>
      </p:sp>
      <p:sp>
        <p:nvSpPr>
          <p:cNvPr id="203780" name="AutoShape 4"/>
          <p:cNvSpPr>
            <a:spLocks noChangeArrowheads="1"/>
          </p:cNvSpPr>
          <p:nvPr/>
        </p:nvSpPr>
        <p:spPr bwMode="auto">
          <a:xfrm flipH="1" flipV="1">
            <a:off x="4572000" y="1752600"/>
            <a:ext cx="3581400" cy="4038600"/>
          </a:xfrm>
          <a:prstGeom prst="rtTriangle">
            <a:avLst/>
          </a:prstGeom>
          <a:gradFill rotWithShape="1">
            <a:gsLst>
              <a:gs pos="0">
                <a:schemeClr val="hlink"/>
              </a:gs>
              <a:gs pos="100000">
                <a:srgbClr val="669900"/>
              </a:gs>
            </a:gsLst>
            <a:lin ang="5400000" scaled="1"/>
          </a:gradFill>
          <a:ln w="12700" algn="ctr">
            <a:solidFill>
              <a:schemeClr val="tx1"/>
            </a:solidFill>
            <a:miter lim="800000"/>
            <a:headEnd/>
            <a:tailEnd/>
          </a:ln>
        </p:spPr>
        <p:txBody>
          <a:bodyPr rot="10800000" wrap="none" lIns="90488" tIns="44450" rIns="90488" bIns="44450" anchor="ctr"/>
          <a:lstStyle/>
          <a:p>
            <a:pPr algn="ctr">
              <a:buFont typeface="Wingdings" pitchFamily="2" charset="2"/>
              <a:buNone/>
            </a:pPr>
            <a:r>
              <a:rPr lang="es-ES" sz="2000" dirty="0" smtClean="0">
                <a:solidFill>
                  <a:schemeClr val="bg1"/>
                </a:solidFill>
              </a:rPr>
              <a:t>Costo de la investigación          </a:t>
            </a:r>
          </a:p>
          <a:p>
            <a:pPr algn="ctr">
              <a:buFont typeface="Wingdings" pitchFamily="2" charset="2"/>
              <a:buNone/>
            </a:pPr>
            <a:r>
              <a:rPr lang="es-ES" sz="2000" dirty="0" smtClean="0">
                <a:solidFill>
                  <a:schemeClr val="bg1"/>
                </a:solidFill>
              </a:rPr>
              <a:t>&amp; disponibilidad </a:t>
            </a:r>
          </a:p>
          <a:p>
            <a:pPr algn="ctr">
              <a:buFont typeface="Wingdings" pitchFamily="2" charset="2"/>
              <a:buNone/>
            </a:pPr>
            <a:r>
              <a:rPr lang="es-ES" sz="2000" dirty="0" smtClean="0">
                <a:solidFill>
                  <a:schemeClr val="bg1"/>
                </a:solidFill>
              </a:rPr>
              <a:t>    de información</a:t>
            </a:r>
            <a:endParaRPr lang="es-ES" sz="2000" dirty="0">
              <a:solidFill>
                <a:schemeClr val="bg1"/>
              </a:solidFill>
            </a:endParaRPr>
          </a:p>
        </p:txBody>
      </p:sp>
      <p:sp>
        <p:nvSpPr>
          <p:cNvPr id="21509" name="Freeform 5"/>
          <p:cNvSpPr>
            <a:spLocks/>
          </p:cNvSpPr>
          <p:nvPr/>
        </p:nvSpPr>
        <p:spPr bwMode="auto">
          <a:xfrm>
            <a:off x="4171950" y="1828800"/>
            <a:ext cx="4438650" cy="2944813"/>
          </a:xfrm>
          <a:custGeom>
            <a:avLst/>
            <a:gdLst>
              <a:gd name="T0" fmla="*/ 0 w 2796"/>
              <a:gd name="T1" fmla="*/ 0 h 1855"/>
              <a:gd name="T2" fmla="*/ 2147483647 w 2796"/>
              <a:gd name="T3" fmla="*/ 2147483647 h 1855"/>
              <a:gd name="T4" fmla="*/ 2147483647 w 2796"/>
              <a:gd name="T5" fmla="*/ 2147483647 h 1855"/>
              <a:gd name="T6" fmla="*/ 2147483647 w 2796"/>
              <a:gd name="T7" fmla="*/ 2147483647 h 1855"/>
              <a:gd name="T8" fmla="*/ 2147483647 w 2796"/>
              <a:gd name="T9" fmla="*/ 2147483647 h 1855"/>
              <a:gd name="T10" fmla="*/ 2147483647 w 2796"/>
              <a:gd name="T11" fmla="*/ 2147483647 h 1855"/>
              <a:gd name="T12" fmla="*/ 2147483647 w 2796"/>
              <a:gd name="T13" fmla="*/ 2147483647 h 1855"/>
              <a:gd name="T14" fmla="*/ 2147483647 w 2796"/>
              <a:gd name="T15" fmla="*/ 2147483647 h 1855"/>
              <a:gd name="T16" fmla="*/ 0 60000 65536"/>
              <a:gd name="T17" fmla="*/ 0 60000 65536"/>
              <a:gd name="T18" fmla="*/ 0 60000 65536"/>
              <a:gd name="T19" fmla="*/ 0 60000 65536"/>
              <a:gd name="T20" fmla="*/ 0 60000 65536"/>
              <a:gd name="T21" fmla="*/ 0 60000 65536"/>
              <a:gd name="T22" fmla="*/ 0 60000 65536"/>
              <a:gd name="T23" fmla="*/ 0 60000 65536"/>
              <a:gd name="T24" fmla="*/ 0 w 2796"/>
              <a:gd name="T25" fmla="*/ 0 h 1855"/>
              <a:gd name="T26" fmla="*/ 2796 w 2796"/>
              <a:gd name="T27" fmla="*/ 1855 h 18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96" h="1855">
                <a:moveTo>
                  <a:pt x="0" y="0"/>
                </a:moveTo>
                <a:cubicBezTo>
                  <a:pt x="56" y="64"/>
                  <a:pt x="113" y="129"/>
                  <a:pt x="158" y="180"/>
                </a:cubicBezTo>
                <a:cubicBezTo>
                  <a:pt x="203" y="231"/>
                  <a:pt x="227" y="247"/>
                  <a:pt x="271" y="307"/>
                </a:cubicBezTo>
                <a:cubicBezTo>
                  <a:pt x="315" y="367"/>
                  <a:pt x="380" y="442"/>
                  <a:pt x="425" y="538"/>
                </a:cubicBezTo>
                <a:cubicBezTo>
                  <a:pt x="470" y="634"/>
                  <a:pt x="511" y="752"/>
                  <a:pt x="542" y="881"/>
                </a:cubicBezTo>
                <a:cubicBezTo>
                  <a:pt x="573" y="1010"/>
                  <a:pt x="602" y="1183"/>
                  <a:pt x="614" y="1313"/>
                </a:cubicBezTo>
                <a:cubicBezTo>
                  <a:pt x="626" y="1443"/>
                  <a:pt x="253" y="1573"/>
                  <a:pt x="617" y="1663"/>
                </a:cubicBezTo>
                <a:cubicBezTo>
                  <a:pt x="981" y="1753"/>
                  <a:pt x="1888" y="1804"/>
                  <a:pt x="2796" y="1855"/>
                </a:cubicBezTo>
              </a:path>
            </a:pathLst>
          </a:custGeom>
          <a:noFill/>
          <a:ln w="12700" cap="flat" cmpd="sng">
            <a:noFill/>
            <a:prstDash val="solid"/>
            <a:round/>
            <a:headEnd/>
            <a:tailEnd/>
          </a:ln>
        </p:spPr>
        <p:txBody>
          <a:bodyPr lIns="90488" tIns="44450" rIns="90488" bIns="44450"/>
          <a:lstStyle/>
          <a:p>
            <a:endParaRPr lang="en-US"/>
          </a:p>
        </p:txBody>
      </p:sp>
      <p:sp>
        <p:nvSpPr>
          <p:cNvPr id="21510" name="AutoShape 7"/>
          <p:cNvSpPr>
            <a:spLocks noChangeArrowheads="1"/>
          </p:cNvSpPr>
          <p:nvPr/>
        </p:nvSpPr>
        <p:spPr bwMode="auto">
          <a:xfrm flipH="1">
            <a:off x="609600" y="1752600"/>
            <a:ext cx="762000" cy="4038600"/>
          </a:xfrm>
          <a:prstGeom prst="upArrow">
            <a:avLst>
              <a:gd name="adj1" fmla="val 50000"/>
              <a:gd name="adj2" fmla="val 132500"/>
            </a:avLst>
          </a:prstGeom>
          <a:solidFill>
            <a:srgbClr val="008000"/>
          </a:solidFill>
          <a:ln w="12700" algn="ctr">
            <a:solidFill>
              <a:schemeClr val="tx1"/>
            </a:solidFill>
            <a:miter lim="800000"/>
            <a:headEnd/>
            <a:tailEnd/>
          </a:ln>
        </p:spPr>
        <p:txBody>
          <a:bodyPr vert="eaVert" wrap="none" lIns="90488" tIns="44450" rIns="90488" bIns="44450" anchor="ctr"/>
          <a:lstStyle/>
          <a:p>
            <a:pPr algn="ctr">
              <a:buFont typeface="Wingdings" pitchFamily="2" charset="2"/>
              <a:buNone/>
            </a:pPr>
            <a:r>
              <a:rPr lang="es-ES" sz="2000" dirty="0" smtClean="0">
                <a:solidFill>
                  <a:schemeClr val="bg1"/>
                </a:solidFill>
              </a:rPr>
              <a:t>Consecuencias</a:t>
            </a:r>
            <a:endParaRPr lang="es-ES" sz="2000" dirty="0">
              <a:solidFill>
                <a:schemeClr val="bg1"/>
              </a:solidFill>
            </a:endParaRPr>
          </a:p>
        </p:txBody>
      </p:sp>
      <p:sp>
        <p:nvSpPr>
          <p:cNvPr id="21511" name="Line 8"/>
          <p:cNvSpPr>
            <a:spLocks noChangeShapeType="1"/>
          </p:cNvSpPr>
          <p:nvPr/>
        </p:nvSpPr>
        <p:spPr bwMode="auto">
          <a:xfrm>
            <a:off x="1447800" y="3657600"/>
            <a:ext cx="2286000" cy="0"/>
          </a:xfrm>
          <a:prstGeom prst="line">
            <a:avLst/>
          </a:prstGeom>
          <a:noFill/>
          <a:ln w="12700">
            <a:solidFill>
              <a:schemeClr val="tx1"/>
            </a:solidFill>
            <a:prstDash val="dash"/>
            <a:round/>
            <a:headEnd/>
            <a:tailEnd/>
          </a:ln>
        </p:spPr>
        <p:txBody>
          <a:bodyPr lIns="90488" tIns="44450" rIns="90488" bIns="44450"/>
          <a:lstStyle/>
          <a:p>
            <a:endParaRPr lang="en-US"/>
          </a:p>
        </p:txBody>
      </p:sp>
      <p:sp>
        <p:nvSpPr>
          <p:cNvPr id="21512" name="Text Box 9"/>
          <p:cNvSpPr txBox="1">
            <a:spLocks noChangeArrowheads="1"/>
          </p:cNvSpPr>
          <p:nvPr/>
        </p:nvSpPr>
        <p:spPr bwMode="auto">
          <a:xfrm>
            <a:off x="1752600" y="2895600"/>
            <a:ext cx="1689566" cy="385234"/>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400" dirty="0" smtClean="0"/>
              <a:t>Accidentes</a:t>
            </a:r>
            <a:endParaRPr lang="es-ES" sz="2400" dirty="0"/>
          </a:p>
        </p:txBody>
      </p:sp>
      <p:sp>
        <p:nvSpPr>
          <p:cNvPr id="21513" name="Text Box 10"/>
          <p:cNvSpPr txBox="1">
            <a:spLocks noChangeArrowheads="1"/>
          </p:cNvSpPr>
          <p:nvPr/>
        </p:nvSpPr>
        <p:spPr bwMode="auto">
          <a:xfrm>
            <a:off x="1676400" y="4191000"/>
            <a:ext cx="157162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Incidentes</a:t>
            </a:r>
          </a:p>
        </p:txBody>
      </p:sp>
      <p:sp>
        <p:nvSpPr>
          <p:cNvPr id="203787" name="Rectangle 11"/>
          <p:cNvSpPr>
            <a:spLocks noChangeArrowheads="1"/>
          </p:cNvSpPr>
          <p:nvPr/>
        </p:nvSpPr>
        <p:spPr bwMode="auto">
          <a:xfrm>
            <a:off x="4191000" y="4762500"/>
            <a:ext cx="2418933" cy="65915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000" dirty="0" smtClean="0">
                <a:solidFill>
                  <a:schemeClr val="bg1"/>
                </a:solidFill>
              </a:rPr>
              <a:t>Probabilidad</a:t>
            </a:r>
            <a:r>
              <a:rPr lang="en-US" sz="2000" dirty="0" smtClean="0">
                <a:solidFill>
                  <a:schemeClr val="bg1"/>
                </a:solidFill>
              </a:rPr>
              <a:t> y</a:t>
            </a:r>
            <a:endParaRPr lang="en-US" sz="2000" dirty="0">
              <a:solidFill>
                <a:schemeClr val="bg1"/>
              </a:solidFill>
            </a:endParaRPr>
          </a:p>
          <a:p>
            <a:pPr>
              <a:buFont typeface="Wingdings" pitchFamily="2" charset="2"/>
              <a:buNone/>
            </a:pPr>
            <a:r>
              <a:rPr lang="en-US" sz="2000" dirty="0" err="1">
                <a:solidFill>
                  <a:schemeClr val="bg1"/>
                </a:solidFill>
              </a:rPr>
              <a:t>quantid</a:t>
            </a:r>
            <a:r>
              <a:rPr lang="en-US" sz="2000" dirty="0">
                <a:solidFill>
                  <a:schemeClr val="bg1"/>
                </a:solidFill>
              </a:rPr>
              <a:t>. de </a:t>
            </a:r>
            <a:r>
              <a:rPr lang="es-ES" sz="2000" dirty="0" smtClean="0">
                <a:solidFill>
                  <a:schemeClr val="bg1"/>
                </a:solidFill>
              </a:rPr>
              <a:t>eventos</a:t>
            </a:r>
            <a:endParaRPr lang="es-E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blinds(horizontal)">
                                      <p:cBhvr>
                                        <p:cTn id="7" dur="500"/>
                                        <p:tgtEl>
                                          <p:spTgt spid="203780"/>
                                        </p:tgtEl>
                                      </p:cBhvr>
                                    </p:animEffect>
                                  </p:childTnLst>
                                </p:cTn>
                              </p:par>
                              <p:par>
                                <p:cTn id="8" presetID="9" presetClass="exit" presetSubtype="0" fill="hold" grpId="0" nodeType="withEffect">
                                  <p:stCondLst>
                                    <p:cond delay="0"/>
                                  </p:stCondLst>
                                  <p:childTnLst>
                                    <p:animEffect transition="out" filter="dissolve">
                                      <p:cBhvr>
                                        <p:cTn id="9" dur="500"/>
                                        <p:tgtEl>
                                          <p:spTgt spid="203787"/>
                                        </p:tgtEl>
                                      </p:cBhvr>
                                    </p:animEffect>
                                    <p:set>
                                      <p:cBhvr>
                                        <p:cTn id="10" dur="1" fill="hold">
                                          <p:stCondLst>
                                            <p:cond delay="499"/>
                                          </p:stCondLst>
                                        </p:cTn>
                                        <p:tgtEl>
                                          <p:spTgt spid="2037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a:defRPr/>
            </a:pPr>
            <a:r>
              <a:rPr lang="es-ES" sz="4000" dirty="0" smtClean="0"/>
              <a:t>Compilación de Datos</a:t>
            </a:r>
            <a:endParaRPr lang="en-US" sz="4000" dirty="0" smtClean="0"/>
          </a:p>
        </p:txBody>
      </p:sp>
      <p:sp>
        <p:nvSpPr>
          <p:cNvPr id="22531" name="AutoShape 3"/>
          <p:cNvSpPr>
            <a:spLocks noChangeArrowheads="1"/>
          </p:cNvSpPr>
          <p:nvPr/>
        </p:nvSpPr>
        <p:spPr bwMode="auto">
          <a:xfrm>
            <a:off x="4171950" y="1828800"/>
            <a:ext cx="3581400" cy="3962400"/>
          </a:xfrm>
          <a:prstGeom prst="rtTriangle">
            <a:avLst/>
          </a:prstGeom>
          <a:gradFill rotWithShape="1">
            <a:gsLst>
              <a:gs pos="0">
                <a:schemeClr val="hlink"/>
              </a:gs>
              <a:gs pos="100000">
                <a:srgbClr val="669900"/>
              </a:gs>
            </a:gsLst>
            <a:lin ang="5400000" scaled="1"/>
          </a:gradFill>
          <a:ln w="19050" algn="ctr">
            <a:solidFill>
              <a:schemeClr val="tx1"/>
            </a:solidFill>
            <a:miter lim="800000"/>
            <a:headEnd/>
            <a:tailEnd/>
          </a:ln>
        </p:spPr>
        <p:txBody>
          <a:bodyPr wrap="none" lIns="90488" tIns="44450" rIns="90488" bIns="44450" anchor="ctr"/>
          <a:lstStyle/>
          <a:p>
            <a:pPr algn="ctr">
              <a:buFont typeface="Wingdings" pitchFamily="2" charset="2"/>
              <a:buNone/>
            </a:pPr>
            <a:endParaRPr lang="es-ES" sz="2400" dirty="0">
              <a:solidFill>
                <a:schemeClr val="bg1"/>
              </a:solidFill>
            </a:endParaRPr>
          </a:p>
        </p:txBody>
      </p:sp>
      <p:sp>
        <p:nvSpPr>
          <p:cNvPr id="22532" name="AutoShape 4"/>
          <p:cNvSpPr>
            <a:spLocks noChangeArrowheads="1"/>
          </p:cNvSpPr>
          <p:nvPr/>
        </p:nvSpPr>
        <p:spPr bwMode="auto">
          <a:xfrm flipH="1" flipV="1">
            <a:off x="4552950" y="1752600"/>
            <a:ext cx="3581400" cy="4038600"/>
          </a:xfrm>
          <a:prstGeom prst="rtTriangle">
            <a:avLst/>
          </a:prstGeom>
          <a:gradFill rotWithShape="1">
            <a:gsLst>
              <a:gs pos="0">
                <a:schemeClr val="hlink"/>
              </a:gs>
              <a:gs pos="100000">
                <a:srgbClr val="669900"/>
              </a:gs>
            </a:gsLst>
            <a:lin ang="5400000" scaled="1"/>
          </a:gradFill>
          <a:ln w="12700" algn="ctr">
            <a:solidFill>
              <a:schemeClr val="tx1"/>
            </a:solidFill>
            <a:miter lim="800000"/>
            <a:headEnd/>
            <a:tailEnd/>
          </a:ln>
        </p:spPr>
        <p:txBody>
          <a:bodyPr rot="10800000" wrap="none" lIns="90488" tIns="44450" rIns="90488" bIns="44450" anchor="ctr"/>
          <a:lstStyle/>
          <a:p>
            <a:pPr algn="ctr">
              <a:buNone/>
            </a:pPr>
            <a:r>
              <a:rPr lang="es-ES" dirty="0" smtClean="0">
                <a:solidFill>
                  <a:schemeClr val="bg1"/>
                </a:solidFill>
              </a:rPr>
              <a:t>Costo de la investigación          </a:t>
            </a:r>
          </a:p>
          <a:p>
            <a:pPr algn="ctr">
              <a:buNone/>
            </a:pPr>
            <a:r>
              <a:rPr lang="es-ES" dirty="0" smtClean="0">
                <a:solidFill>
                  <a:schemeClr val="bg1"/>
                </a:solidFill>
              </a:rPr>
              <a:t>&amp; disponibilidad </a:t>
            </a:r>
          </a:p>
          <a:p>
            <a:pPr algn="ctr">
              <a:buNone/>
            </a:pPr>
            <a:r>
              <a:rPr lang="es-ES" dirty="0" smtClean="0">
                <a:solidFill>
                  <a:schemeClr val="bg1"/>
                </a:solidFill>
              </a:rPr>
              <a:t>    de información</a:t>
            </a:r>
            <a:endParaRPr lang="es-ES" dirty="0">
              <a:solidFill>
                <a:schemeClr val="bg1"/>
              </a:solidFill>
            </a:endParaRPr>
          </a:p>
        </p:txBody>
      </p:sp>
      <p:sp>
        <p:nvSpPr>
          <p:cNvPr id="22533" name="Freeform 5"/>
          <p:cNvSpPr>
            <a:spLocks/>
          </p:cNvSpPr>
          <p:nvPr/>
        </p:nvSpPr>
        <p:spPr bwMode="auto">
          <a:xfrm>
            <a:off x="4171950" y="1828800"/>
            <a:ext cx="4438650" cy="2944813"/>
          </a:xfrm>
          <a:custGeom>
            <a:avLst/>
            <a:gdLst>
              <a:gd name="T0" fmla="*/ 0 w 2796"/>
              <a:gd name="T1" fmla="*/ 0 h 1855"/>
              <a:gd name="T2" fmla="*/ 2147483647 w 2796"/>
              <a:gd name="T3" fmla="*/ 2147483647 h 1855"/>
              <a:gd name="T4" fmla="*/ 2147483647 w 2796"/>
              <a:gd name="T5" fmla="*/ 2147483647 h 1855"/>
              <a:gd name="T6" fmla="*/ 2147483647 w 2796"/>
              <a:gd name="T7" fmla="*/ 2147483647 h 1855"/>
              <a:gd name="T8" fmla="*/ 2147483647 w 2796"/>
              <a:gd name="T9" fmla="*/ 2147483647 h 1855"/>
              <a:gd name="T10" fmla="*/ 2147483647 w 2796"/>
              <a:gd name="T11" fmla="*/ 2147483647 h 1855"/>
              <a:gd name="T12" fmla="*/ 2147483647 w 2796"/>
              <a:gd name="T13" fmla="*/ 2147483647 h 1855"/>
              <a:gd name="T14" fmla="*/ 2147483647 w 2796"/>
              <a:gd name="T15" fmla="*/ 2147483647 h 1855"/>
              <a:gd name="T16" fmla="*/ 0 60000 65536"/>
              <a:gd name="T17" fmla="*/ 0 60000 65536"/>
              <a:gd name="T18" fmla="*/ 0 60000 65536"/>
              <a:gd name="T19" fmla="*/ 0 60000 65536"/>
              <a:gd name="T20" fmla="*/ 0 60000 65536"/>
              <a:gd name="T21" fmla="*/ 0 60000 65536"/>
              <a:gd name="T22" fmla="*/ 0 60000 65536"/>
              <a:gd name="T23" fmla="*/ 0 60000 65536"/>
              <a:gd name="T24" fmla="*/ 0 w 2796"/>
              <a:gd name="T25" fmla="*/ 0 h 1855"/>
              <a:gd name="T26" fmla="*/ 2796 w 2796"/>
              <a:gd name="T27" fmla="*/ 1855 h 18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96" h="1855">
                <a:moveTo>
                  <a:pt x="0" y="0"/>
                </a:moveTo>
                <a:cubicBezTo>
                  <a:pt x="56" y="64"/>
                  <a:pt x="113" y="129"/>
                  <a:pt x="158" y="180"/>
                </a:cubicBezTo>
                <a:cubicBezTo>
                  <a:pt x="203" y="231"/>
                  <a:pt x="227" y="247"/>
                  <a:pt x="271" y="307"/>
                </a:cubicBezTo>
                <a:cubicBezTo>
                  <a:pt x="315" y="367"/>
                  <a:pt x="380" y="442"/>
                  <a:pt x="425" y="538"/>
                </a:cubicBezTo>
                <a:cubicBezTo>
                  <a:pt x="470" y="634"/>
                  <a:pt x="511" y="752"/>
                  <a:pt x="542" y="881"/>
                </a:cubicBezTo>
                <a:cubicBezTo>
                  <a:pt x="573" y="1010"/>
                  <a:pt x="602" y="1183"/>
                  <a:pt x="614" y="1313"/>
                </a:cubicBezTo>
                <a:cubicBezTo>
                  <a:pt x="626" y="1443"/>
                  <a:pt x="253" y="1573"/>
                  <a:pt x="617" y="1663"/>
                </a:cubicBezTo>
                <a:cubicBezTo>
                  <a:pt x="981" y="1753"/>
                  <a:pt x="1888" y="1804"/>
                  <a:pt x="2796" y="1855"/>
                </a:cubicBezTo>
              </a:path>
            </a:pathLst>
          </a:custGeom>
          <a:noFill/>
          <a:ln w="12700" cap="flat" cmpd="sng">
            <a:noFill/>
            <a:prstDash val="solid"/>
            <a:round/>
            <a:headEnd/>
            <a:tailEnd/>
          </a:ln>
        </p:spPr>
        <p:txBody>
          <a:bodyPr lIns="90488" tIns="44450" rIns="90488" bIns="44450"/>
          <a:lstStyle/>
          <a:p>
            <a:endParaRPr lang="en-US"/>
          </a:p>
        </p:txBody>
      </p:sp>
      <p:sp>
        <p:nvSpPr>
          <p:cNvPr id="205830" name="Freeform 6"/>
          <p:cNvSpPr>
            <a:spLocks/>
          </p:cNvSpPr>
          <p:nvPr/>
        </p:nvSpPr>
        <p:spPr bwMode="auto">
          <a:xfrm>
            <a:off x="4171950" y="1828800"/>
            <a:ext cx="1712913" cy="3967163"/>
          </a:xfrm>
          <a:custGeom>
            <a:avLst/>
            <a:gdLst>
              <a:gd name="T0" fmla="*/ 0 w 1079"/>
              <a:gd name="T1" fmla="*/ 0 h 2499"/>
              <a:gd name="T2" fmla="*/ 2147483647 w 1079"/>
              <a:gd name="T3" fmla="*/ 2147483647 h 2499"/>
              <a:gd name="T4" fmla="*/ 2147483647 w 1079"/>
              <a:gd name="T5" fmla="*/ 2147483647 h 2499"/>
              <a:gd name="T6" fmla="*/ 2147483647 w 1079"/>
              <a:gd name="T7" fmla="*/ 2147483647 h 2499"/>
              <a:gd name="T8" fmla="*/ 2147483647 w 1079"/>
              <a:gd name="T9" fmla="*/ 2147483647 h 2499"/>
              <a:gd name="T10" fmla="*/ 2147483647 w 1079"/>
              <a:gd name="T11" fmla="*/ 2147483647 h 2499"/>
              <a:gd name="T12" fmla="*/ 2147483647 w 1079"/>
              <a:gd name="T13" fmla="*/ 2147483647 h 2499"/>
              <a:gd name="T14" fmla="*/ 2147483647 w 1079"/>
              <a:gd name="T15" fmla="*/ 2147483647 h 2499"/>
              <a:gd name="T16" fmla="*/ 2147483647 w 1079"/>
              <a:gd name="T17" fmla="*/ 2147483647 h 2499"/>
              <a:gd name="T18" fmla="*/ 2147483647 w 1079"/>
              <a:gd name="T19" fmla="*/ 2147483647 h 24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9"/>
              <a:gd name="T31" fmla="*/ 0 h 2499"/>
              <a:gd name="T32" fmla="*/ 1079 w 1079"/>
              <a:gd name="T33" fmla="*/ 2499 h 24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9" h="2499">
                <a:moveTo>
                  <a:pt x="0" y="0"/>
                </a:moveTo>
                <a:cubicBezTo>
                  <a:pt x="25" y="27"/>
                  <a:pt x="50" y="54"/>
                  <a:pt x="96" y="106"/>
                </a:cubicBezTo>
                <a:cubicBezTo>
                  <a:pt x="142" y="158"/>
                  <a:pt x="216" y="243"/>
                  <a:pt x="275" y="310"/>
                </a:cubicBezTo>
                <a:cubicBezTo>
                  <a:pt x="334" y="377"/>
                  <a:pt x="396" y="441"/>
                  <a:pt x="448" y="509"/>
                </a:cubicBezTo>
                <a:cubicBezTo>
                  <a:pt x="500" y="577"/>
                  <a:pt x="527" y="619"/>
                  <a:pt x="589" y="720"/>
                </a:cubicBezTo>
                <a:cubicBezTo>
                  <a:pt x="651" y="821"/>
                  <a:pt x="745" y="959"/>
                  <a:pt x="819" y="1117"/>
                </a:cubicBezTo>
                <a:cubicBezTo>
                  <a:pt x="893" y="1275"/>
                  <a:pt x="991" y="1498"/>
                  <a:pt x="1034" y="1667"/>
                </a:cubicBezTo>
                <a:cubicBezTo>
                  <a:pt x="1077" y="1836"/>
                  <a:pt x="1077" y="2006"/>
                  <a:pt x="1078" y="2134"/>
                </a:cubicBezTo>
                <a:cubicBezTo>
                  <a:pt x="1079" y="2262"/>
                  <a:pt x="1052" y="2377"/>
                  <a:pt x="1043" y="2438"/>
                </a:cubicBezTo>
                <a:cubicBezTo>
                  <a:pt x="1034" y="2499"/>
                  <a:pt x="1027" y="2491"/>
                  <a:pt x="1024" y="2499"/>
                </a:cubicBezTo>
              </a:path>
            </a:pathLst>
          </a:custGeom>
          <a:noFill/>
          <a:ln w="38100" cap="flat" cmpd="sng">
            <a:solidFill>
              <a:schemeClr val="bg1"/>
            </a:solidFill>
            <a:prstDash val="sysDot"/>
            <a:round/>
            <a:headEnd/>
            <a:tailEnd/>
          </a:ln>
        </p:spPr>
        <p:txBody>
          <a:bodyPr lIns="90488" tIns="44450" rIns="90488" bIns="44450"/>
          <a:lstStyle/>
          <a:p>
            <a:endParaRPr lang="en-US"/>
          </a:p>
        </p:txBody>
      </p:sp>
      <p:sp>
        <p:nvSpPr>
          <p:cNvPr id="205831" name="Freeform 7"/>
          <p:cNvSpPr>
            <a:spLocks/>
          </p:cNvSpPr>
          <p:nvPr/>
        </p:nvSpPr>
        <p:spPr bwMode="auto">
          <a:xfrm>
            <a:off x="4171950" y="1828800"/>
            <a:ext cx="3581400" cy="3962400"/>
          </a:xfrm>
          <a:custGeom>
            <a:avLst/>
            <a:gdLst>
              <a:gd name="T0" fmla="*/ 0 w 2256"/>
              <a:gd name="T1" fmla="*/ 0 h 2496"/>
              <a:gd name="T2" fmla="*/ 2147483647 w 2256"/>
              <a:gd name="T3" fmla="*/ 2147483647 h 2496"/>
              <a:gd name="T4" fmla="*/ 2147483647 w 2256"/>
              <a:gd name="T5" fmla="*/ 2147483647 h 2496"/>
              <a:gd name="T6" fmla="*/ 2147483647 w 2256"/>
              <a:gd name="T7" fmla="*/ 2147483647 h 2496"/>
              <a:gd name="T8" fmla="*/ 2147483647 w 2256"/>
              <a:gd name="T9" fmla="*/ 2147483647 h 2496"/>
              <a:gd name="T10" fmla="*/ 2147483647 w 2256"/>
              <a:gd name="T11" fmla="*/ 2147483647 h 2496"/>
              <a:gd name="T12" fmla="*/ 2147483647 w 2256"/>
              <a:gd name="T13" fmla="*/ 2147483647 h 2496"/>
              <a:gd name="T14" fmla="*/ 2147483647 w 2256"/>
              <a:gd name="T15" fmla="*/ 2147483647 h 2496"/>
              <a:gd name="T16" fmla="*/ 2147483647 w 2256"/>
              <a:gd name="T17" fmla="*/ 2147483647 h 2496"/>
              <a:gd name="T18" fmla="*/ 2147483647 w 2256"/>
              <a:gd name="T19" fmla="*/ 2147483647 h 2496"/>
              <a:gd name="T20" fmla="*/ 2147483647 w 2256"/>
              <a:gd name="T21" fmla="*/ 2147483647 h 2496"/>
              <a:gd name="T22" fmla="*/ 2147483647 w 2256"/>
              <a:gd name="T23" fmla="*/ 2147483647 h 2496"/>
              <a:gd name="T24" fmla="*/ 2147483647 w 2256"/>
              <a:gd name="T25" fmla="*/ 2147483647 h 2496"/>
              <a:gd name="T26" fmla="*/ 2147483647 w 2256"/>
              <a:gd name="T27" fmla="*/ 2147483647 h 2496"/>
              <a:gd name="T28" fmla="*/ 2147483647 w 2256"/>
              <a:gd name="T29" fmla="*/ 2147483647 h 2496"/>
              <a:gd name="T30" fmla="*/ 0 w 2256"/>
              <a:gd name="T31" fmla="*/ 0 h 24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56"/>
              <a:gd name="T49" fmla="*/ 0 h 2496"/>
              <a:gd name="T50" fmla="*/ 2256 w 2256"/>
              <a:gd name="T51" fmla="*/ 2496 h 24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56" h="2496">
                <a:moveTo>
                  <a:pt x="0" y="0"/>
                </a:moveTo>
                <a:lnTo>
                  <a:pt x="2256" y="2496"/>
                </a:lnTo>
                <a:lnTo>
                  <a:pt x="1008" y="2496"/>
                </a:lnTo>
                <a:lnTo>
                  <a:pt x="1056" y="2304"/>
                </a:lnTo>
                <a:lnTo>
                  <a:pt x="1056" y="2112"/>
                </a:lnTo>
                <a:lnTo>
                  <a:pt x="1056" y="1920"/>
                </a:lnTo>
                <a:lnTo>
                  <a:pt x="1056" y="1776"/>
                </a:lnTo>
                <a:lnTo>
                  <a:pt x="1008" y="1584"/>
                </a:lnTo>
                <a:lnTo>
                  <a:pt x="960" y="1392"/>
                </a:lnTo>
                <a:lnTo>
                  <a:pt x="816" y="1152"/>
                </a:lnTo>
                <a:lnTo>
                  <a:pt x="720" y="912"/>
                </a:lnTo>
                <a:lnTo>
                  <a:pt x="576" y="720"/>
                </a:lnTo>
                <a:lnTo>
                  <a:pt x="480" y="528"/>
                </a:lnTo>
                <a:lnTo>
                  <a:pt x="384" y="432"/>
                </a:lnTo>
                <a:lnTo>
                  <a:pt x="192" y="240"/>
                </a:lnTo>
                <a:lnTo>
                  <a:pt x="0" y="0"/>
                </a:lnTo>
                <a:close/>
              </a:path>
            </a:pathLst>
          </a:custGeom>
          <a:solidFill>
            <a:schemeClr val="bg1">
              <a:alpha val="56862"/>
            </a:schemeClr>
          </a:solidFill>
          <a:ln w="12700" cap="flat" cmpd="sng">
            <a:noFill/>
            <a:prstDash val="solid"/>
            <a:round/>
            <a:headEnd/>
            <a:tailEnd/>
          </a:ln>
        </p:spPr>
        <p:txBody>
          <a:bodyPr lIns="90488" tIns="44450" rIns="90488" bIns="44450"/>
          <a:lstStyle/>
          <a:p>
            <a:endParaRPr lang="en-US"/>
          </a:p>
        </p:txBody>
      </p:sp>
      <p:sp>
        <p:nvSpPr>
          <p:cNvPr id="22536" name="AutoShape 9"/>
          <p:cNvSpPr>
            <a:spLocks noChangeArrowheads="1"/>
          </p:cNvSpPr>
          <p:nvPr/>
        </p:nvSpPr>
        <p:spPr bwMode="auto">
          <a:xfrm flipH="1">
            <a:off x="609600" y="1752600"/>
            <a:ext cx="762000" cy="4038600"/>
          </a:xfrm>
          <a:prstGeom prst="upArrow">
            <a:avLst>
              <a:gd name="adj1" fmla="val 50000"/>
              <a:gd name="adj2" fmla="val 132500"/>
            </a:avLst>
          </a:prstGeom>
          <a:solidFill>
            <a:srgbClr val="008000"/>
          </a:solidFill>
          <a:ln w="12700" algn="ctr">
            <a:solidFill>
              <a:schemeClr val="tx1"/>
            </a:solidFill>
            <a:miter lim="800000"/>
            <a:headEnd/>
            <a:tailEnd/>
          </a:ln>
        </p:spPr>
        <p:txBody>
          <a:bodyPr vert="eaVert" wrap="none" lIns="90488" tIns="44450" rIns="90488" bIns="44450" anchor="ctr"/>
          <a:lstStyle/>
          <a:p>
            <a:pPr algn="ctr">
              <a:buFont typeface="Wingdings" pitchFamily="2" charset="2"/>
              <a:buNone/>
            </a:pPr>
            <a:r>
              <a:rPr lang="en-US" sz="2000" dirty="0" err="1" smtClean="0">
                <a:solidFill>
                  <a:schemeClr val="bg1"/>
                </a:solidFill>
              </a:rPr>
              <a:t>Consecuencias</a:t>
            </a:r>
            <a:endParaRPr lang="en-US" sz="2000" dirty="0">
              <a:solidFill>
                <a:schemeClr val="bg1"/>
              </a:solidFill>
            </a:endParaRPr>
          </a:p>
        </p:txBody>
      </p:sp>
      <p:sp>
        <p:nvSpPr>
          <p:cNvPr id="22537" name="Line 10"/>
          <p:cNvSpPr>
            <a:spLocks noChangeShapeType="1"/>
          </p:cNvSpPr>
          <p:nvPr/>
        </p:nvSpPr>
        <p:spPr bwMode="auto">
          <a:xfrm>
            <a:off x="1447800" y="3657600"/>
            <a:ext cx="2286000" cy="0"/>
          </a:xfrm>
          <a:prstGeom prst="line">
            <a:avLst/>
          </a:prstGeom>
          <a:noFill/>
          <a:ln w="12700">
            <a:solidFill>
              <a:schemeClr val="tx1"/>
            </a:solidFill>
            <a:prstDash val="dash"/>
            <a:round/>
            <a:headEnd/>
            <a:tailEnd/>
          </a:ln>
        </p:spPr>
        <p:txBody>
          <a:bodyPr lIns="90488" tIns="44450" rIns="90488" bIns="44450"/>
          <a:lstStyle/>
          <a:p>
            <a:endParaRPr lang="en-US"/>
          </a:p>
        </p:txBody>
      </p:sp>
      <p:sp>
        <p:nvSpPr>
          <p:cNvPr id="22538" name="Text Box 11"/>
          <p:cNvSpPr txBox="1">
            <a:spLocks noChangeArrowheads="1"/>
          </p:cNvSpPr>
          <p:nvPr/>
        </p:nvSpPr>
        <p:spPr bwMode="auto">
          <a:xfrm>
            <a:off x="1752600" y="2895600"/>
            <a:ext cx="1689566" cy="385234"/>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400" dirty="0" smtClean="0"/>
              <a:t>Accidentes</a:t>
            </a:r>
            <a:endParaRPr lang="es-ES" sz="2400" dirty="0"/>
          </a:p>
        </p:txBody>
      </p:sp>
      <p:sp>
        <p:nvSpPr>
          <p:cNvPr id="22539" name="Text Box 12"/>
          <p:cNvSpPr txBox="1">
            <a:spLocks noChangeArrowheads="1"/>
          </p:cNvSpPr>
          <p:nvPr/>
        </p:nvSpPr>
        <p:spPr bwMode="auto">
          <a:xfrm>
            <a:off x="1752600" y="4191000"/>
            <a:ext cx="157162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Incidentes</a:t>
            </a:r>
          </a:p>
        </p:txBody>
      </p:sp>
      <p:sp>
        <p:nvSpPr>
          <p:cNvPr id="205837" name="Text Box 13"/>
          <p:cNvSpPr txBox="1">
            <a:spLocks noChangeArrowheads="1"/>
          </p:cNvSpPr>
          <p:nvPr/>
        </p:nvSpPr>
        <p:spPr bwMode="auto">
          <a:xfrm>
            <a:off x="4171950" y="4762500"/>
            <a:ext cx="2518319" cy="65915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000" dirty="0" smtClean="0">
                <a:solidFill>
                  <a:schemeClr val="bg1"/>
                </a:solidFill>
              </a:rPr>
              <a:t>Número de eventos </a:t>
            </a:r>
          </a:p>
          <a:p>
            <a:pPr>
              <a:buFont typeface="Wingdings" pitchFamily="2" charset="2"/>
              <a:buNone/>
            </a:pPr>
            <a:r>
              <a:rPr lang="es-ES" sz="2000" dirty="0" smtClean="0">
                <a:solidFill>
                  <a:schemeClr val="bg1"/>
                </a:solidFill>
              </a:rPr>
              <a:t>reportados</a:t>
            </a:r>
            <a:endParaRPr lang="es-E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31"/>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205837"/>
                                        </p:tgtEl>
                                        <p:attrNameLst>
                                          <p:attrName>style.visibility</p:attrName>
                                        </p:attrNameLst>
                                      </p:cBhvr>
                                      <p:to>
                                        <p:strVal val="visible"/>
                                      </p:to>
                                    </p:set>
                                    <p:animEffect transition="in" filter="blinds(horizontal)">
                                      <p:cBhvr>
                                        <p:cTn id="9" dur="500"/>
                                        <p:tgtEl>
                                          <p:spTgt spid="20583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05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1" grpId="0" animBg="1"/>
      <p:bldP spid="2058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a:defRPr/>
            </a:pPr>
            <a:r>
              <a:rPr lang="es-ES" sz="4000" smtClean="0"/>
              <a:t>Limitaciones </a:t>
            </a:r>
          </a:p>
        </p:txBody>
      </p:sp>
      <p:sp>
        <p:nvSpPr>
          <p:cNvPr id="23555" name="Rectangle 3"/>
          <p:cNvSpPr>
            <a:spLocks noGrp="1" noChangeArrowheads="1"/>
          </p:cNvSpPr>
          <p:nvPr>
            <p:ph type="body" idx="1"/>
          </p:nvPr>
        </p:nvSpPr>
        <p:spPr>
          <a:xfrm>
            <a:off x="304801" y="914400"/>
            <a:ext cx="8610600" cy="4648200"/>
          </a:xfrm>
        </p:spPr>
        <p:txBody>
          <a:bodyPr/>
          <a:lstStyle/>
          <a:p>
            <a:r>
              <a:rPr lang="es-ES" dirty="0" smtClean="0"/>
              <a:t>Datos disponibles</a:t>
            </a:r>
          </a:p>
          <a:p>
            <a:pPr lvl="1"/>
            <a:r>
              <a:rPr lang="es-ES" dirty="0" smtClean="0"/>
              <a:t>Formularios estándar y informes con muchos campos en blanco</a:t>
            </a:r>
          </a:p>
          <a:p>
            <a:pPr lvl="1"/>
            <a:r>
              <a:rPr lang="es-ES" dirty="0" smtClean="0"/>
              <a:t>Descripción muy básica del lugar del accidente, sin dibujos o mapas</a:t>
            </a:r>
          </a:p>
          <a:p>
            <a:pPr lvl="1"/>
            <a:r>
              <a:rPr lang="es-ES" dirty="0" smtClean="0"/>
              <a:t>Mayor cantidad de información asociada a los factores considerados relevantes por el investigador o reportero</a:t>
            </a:r>
          </a:p>
          <a:p>
            <a:pPr lvl="1"/>
            <a:r>
              <a:rPr lang="es-ES" dirty="0" smtClean="0"/>
              <a:t>Pocas alternativas de fuentes de datos</a:t>
            </a:r>
          </a:p>
          <a:p>
            <a:pPr lvl="1"/>
            <a:r>
              <a:rPr lang="es-ES" dirty="0" smtClean="0"/>
              <a:t>Parámetros como el peso y la criticidad de la operación requiere cálculos adicionales y en algunos casos no fue posible estimar por falta de información</a:t>
            </a:r>
          </a:p>
          <a:p>
            <a:pPr lvl="1"/>
            <a:r>
              <a:rPr lang="es-ES" dirty="0" smtClean="0"/>
              <a:t>Problemas son comunes en los estudios que hacen uso de la información histórica de accidentes</a:t>
            </a:r>
            <a:endParaRPr lang="pt-BR"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defRPr/>
            </a:pPr>
            <a:r>
              <a:rPr lang="es-ES" sz="4000" smtClean="0"/>
              <a:t>Limitaciones de Datos</a:t>
            </a:r>
          </a:p>
        </p:txBody>
      </p:sp>
      <p:sp>
        <p:nvSpPr>
          <p:cNvPr id="24579" name="Rectangle 3"/>
          <p:cNvSpPr>
            <a:spLocks noGrp="1" noChangeArrowheads="1"/>
          </p:cNvSpPr>
          <p:nvPr>
            <p:ph type="body" idx="1"/>
          </p:nvPr>
        </p:nvSpPr>
        <p:spPr>
          <a:xfrm>
            <a:off x="523875" y="1295400"/>
            <a:ext cx="7934325" cy="4343400"/>
          </a:xfrm>
        </p:spPr>
        <p:txBody>
          <a:bodyPr/>
          <a:lstStyle/>
          <a:p>
            <a:pPr>
              <a:lnSpc>
                <a:spcPct val="90000"/>
              </a:lnSpc>
            </a:pPr>
            <a:r>
              <a:rPr lang="es-ES" sz="2000" dirty="0" smtClean="0"/>
              <a:t>Datos de baja calidad</a:t>
            </a:r>
          </a:p>
          <a:p>
            <a:pPr lvl="1">
              <a:lnSpc>
                <a:spcPct val="90000"/>
              </a:lnSpc>
            </a:pPr>
            <a:r>
              <a:rPr lang="es-ES" sz="2000" dirty="0" smtClean="0"/>
              <a:t>Información incorrecta o contradictoria para el mismo evento</a:t>
            </a:r>
          </a:p>
          <a:p>
            <a:pPr lvl="1">
              <a:lnSpc>
                <a:spcPct val="90000"/>
              </a:lnSpc>
            </a:pPr>
            <a:r>
              <a:rPr lang="es-ES" sz="2000" dirty="0" smtClean="0"/>
              <a:t>Uso de términos y nomenclatura incompatible </a:t>
            </a:r>
          </a:p>
          <a:p>
            <a:pPr>
              <a:lnSpc>
                <a:spcPct val="90000"/>
              </a:lnSpc>
            </a:pPr>
            <a:r>
              <a:rPr lang="es-ES" sz="2000" dirty="0" smtClean="0"/>
              <a:t>las medidas de crisis</a:t>
            </a:r>
          </a:p>
          <a:p>
            <a:pPr lvl="1">
              <a:lnSpc>
                <a:spcPct val="90000"/>
              </a:lnSpc>
            </a:pPr>
            <a:r>
              <a:rPr lang="es-ES" sz="2000" dirty="0" smtClean="0"/>
              <a:t>Condiciones meteorológicas pueden cambiar rápidamente</a:t>
            </a:r>
          </a:p>
          <a:p>
            <a:pPr lvl="1">
              <a:lnSpc>
                <a:spcPct val="90000"/>
              </a:lnSpc>
            </a:pPr>
            <a:r>
              <a:rPr lang="es-ES" sz="2000" dirty="0" smtClean="0"/>
              <a:t>Evaluación subjetiva del piloto </a:t>
            </a:r>
          </a:p>
          <a:p>
            <a:pPr lvl="1">
              <a:lnSpc>
                <a:spcPct val="90000"/>
              </a:lnSpc>
            </a:pPr>
            <a:r>
              <a:rPr lang="es-ES" sz="2000" dirty="0" smtClean="0"/>
              <a:t>Diferencias en condiciones meteorológicas</a:t>
            </a:r>
          </a:p>
          <a:p>
            <a:pPr>
              <a:lnSpc>
                <a:spcPct val="90000"/>
              </a:lnSpc>
            </a:pPr>
            <a:r>
              <a:rPr lang="es-ES" sz="2000" dirty="0" smtClean="0"/>
              <a:t>La escasa información sobre los incidentes</a:t>
            </a:r>
          </a:p>
          <a:p>
            <a:pPr lvl="1">
              <a:lnSpc>
                <a:spcPct val="90000"/>
              </a:lnSpc>
            </a:pPr>
            <a:r>
              <a:rPr lang="es-ES" sz="2000" dirty="0" smtClean="0"/>
              <a:t>Parcialidad (notificación voluntaria)</a:t>
            </a:r>
          </a:p>
          <a:p>
            <a:pPr lvl="1">
              <a:lnSpc>
                <a:spcPct val="90000"/>
              </a:lnSpc>
            </a:pPr>
            <a:r>
              <a:rPr lang="es-ES" sz="2000" dirty="0" smtClean="0"/>
              <a:t>Algunos incidentes no son reportados</a:t>
            </a:r>
          </a:p>
          <a:p>
            <a:pPr lvl="1">
              <a:lnSpc>
                <a:spcPct val="90000"/>
              </a:lnSpc>
            </a:pPr>
            <a:r>
              <a:rPr lang="es-ES" sz="2000" dirty="0" smtClean="0"/>
              <a:t>Disponible sólo para los incidentes en los EE.UU.</a:t>
            </a:r>
          </a:p>
          <a:p>
            <a:pPr>
              <a:lnSpc>
                <a:spcPct val="90000"/>
              </a:lnSpc>
            </a:pPr>
            <a:endParaRPr lang="es-ES" sz="2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531813" y="304800"/>
            <a:ext cx="7772400" cy="571500"/>
          </a:xfrm>
        </p:spPr>
        <p:txBody>
          <a:bodyPr/>
          <a:lstStyle/>
          <a:p>
            <a:pPr>
              <a:defRPr/>
            </a:pPr>
            <a:r>
              <a:rPr lang="es-ES" sz="2800" dirty="0" smtClean="0"/>
              <a:t>Ejemplo – Registros del NTSB</a:t>
            </a:r>
          </a:p>
        </p:txBody>
      </p:sp>
      <p:pic>
        <p:nvPicPr>
          <p:cNvPr id="25603" name="Picture 3"/>
          <p:cNvPicPr>
            <a:picLocks noChangeAspect="1" noChangeArrowheads="1"/>
          </p:cNvPicPr>
          <p:nvPr/>
        </p:nvPicPr>
        <p:blipFill>
          <a:blip r:embed="rId3" cstate="print"/>
          <a:srcRect l="16429" t="16527" r="17857" b="2768"/>
          <a:stretch>
            <a:fillRect/>
          </a:stretch>
        </p:blipFill>
        <p:spPr bwMode="auto">
          <a:xfrm>
            <a:off x="1905000" y="838200"/>
            <a:ext cx="6096000" cy="5434013"/>
          </a:xfrm>
          <a:prstGeom prst="rect">
            <a:avLst/>
          </a:prstGeom>
          <a:noFill/>
          <a:ln w="12700" algn="ctr">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defRPr/>
            </a:pPr>
            <a:r>
              <a:rPr lang="es-ES" sz="2800" dirty="0" smtClean="0"/>
              <a:t>Ejemplo – Registros del NTSB (</a:t>
            </a:r>
            <a:r>
              <a:rPr lang="es-ES" sz="2800" dirty="0" err="1" smtClean="0"/>
              <a:t>cont’d</a:t>
            </a:r>
            <a:r>
              <a:rPr lang="es-ES" sz="2800" dirty="0" smtClean="0"/>
              <a:t>)</a:t>
            </a:r>
          </a:p>
        </p:txBody>
      </p:sp>
      <p:pic>
        <p:nvPicPr>
          <p:cNvPr id="26627" name="Picture 3"/>
          <p:cNvPicPr>
            <a:picLocks noChangeAspect="1" noChangeArrowheads="1"/>
          </p:cNvPicPr>
          <p:nvPr/>
        </p:nvPicPr>
        <p:blipFill>
          <a:blip r:embed="rId3" cstate="print"/>
          <a:srcRect l="16429" t="15543" r="17857" b="2768"/>
          <a:stretch>
            <a:fillRect/>
          </a:stretch>
        </p:blipFill>
        <p:spPr bwMode="auto">
          <a:xfrm>
            <a:off x="2133600" y="885825"/>
            <a:ext cx="5943600" cy="5362575"/>
          </a:xfrm>
          <a:prstGeom prst="rect">
            <a:avLst/>
          </a:prstGeom>
          <a:noFill/>
          <a:ln w="12700" algn="ctr">
            <a:noFill/>
            <a:miter lim="800000"/>
            <a:headEnd/>
            <a:tailEnd/>
          </a:ln>
        </p:spPr>
      </p:pic>
      <p:sp>
        <p:nvSpPr>
          <p:cNvPr id="214020" name="Text Box 4"/>
          <p:cNvSpPr txBox="1">
            <a:spLocks noChangeArrowheads="1"/>
          </p:cNvSpPr>
          <p:nvPr/>
        </p:nvSpPr>
        <p:spPr bwMode="auto">
          <a:xfrm>
            <a:off x="3429000" y="2743200"/>
            <a:ext cx="2279471" cy="434478"/>
          </a:xfrm>
          <a:prstGeom prst="rect">
            <a:avLst/>
          </a:prstGeom>
          <a:solidFill>
            <a:srgbClr val="FFFF99"/>
          </a:solidFill>
          <a:ln w="12700" algn="ctr">
            <a:solidFill>
              <a:schemeClr val="tx1"/>
            </a:solidFill>
            <a:miter lim="800000"/>
            <a:headEnd/>
            <a:tailEnd/>
          </a:ln>
          <a:effectLst>
            <a:outerShdw dist="107763" dir="2700000" algn="ctr" rotWithShape="0">
              <a:schemeClr val="bg2">
                <a:alpha val="50000"/>
              </a:schemeClr>
            </a:outerShdw>
          </a:effectLst>
        </p:spPr>
        <p:txBody>
          <a:bodyPr wrap="none" lIns="90488" tIns="44450" rIns="90488" bIns="44450">
            <a:spAutoFit/>
          </a:bodyPr>
          <a:lstStyle/>
          <a:p>
            <a:pPr>
              <a:buFont typeface="Wingdings" pitchFamily="2" charset="2"/>
              <a:buNone/>
              <a:defRPr/>
            </a:pPr>
            <a:r>
              <a:rPr lang="es-ES" sz="2800" dirty="0" smtClean="0"/>
              <a:t>…y hay más!</a:t>
            </a:r>
            <a:endParaRPr lang="es-E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531813" y="339725"/>
            <a:ext cx="8078787" cy="571500"/>
          </a:xfrm>
        </p:spPr>
        <p:txBody>
          <a:bodyPr/>
          <a:lstStyle/>
          <a:p>
            <a:pPr>
              <a:defRPr/>
            </a:pPr>
            <a:r>
              <a:rPr lang="es-ES" sz="2400" dirty="0" smtClean="0"/>
              <a:t>Ejemplo de Reporte de Incidente – antes de 1995</a:t>
            </a:r>
          </a:p>
        </p:txBody>
      </p:sp>
      <p:pic>
        <p:nvPicPr>
          <p:cNvPr id="27651" name="Picture 3"/>
          <p:cNvPicPr>
            <a:picLocks noChangeAspect="1" noChangeArrowheads="1"/>
          </p:cNvPicPr>
          <p:nvPr/>
        </p:nvPicPr>
        <p:blipFill>
          <a:blip r:embed="rId3" cstate="print"/>
          <a:srcRect t="17511" r="24286" b="3752"/>
          <a:stretch>
            <a:fillRect/>
          </a:stretch>
        </p:blipFill>
        <p:spPr bwMode="auto">
          <a:xfrm>
            <a:off x="1981200" y="914400"/>
            <a:ext cx="3429000" cy="2587625"/>
          </a:xfrm>
          <a:prstGeom prst="rect">
            <a:avLst/>
          </a:prstGeom>
          <a:noFill/>
          <a:ln w="12700" algn="ctr">
            <a:noFill/>
            <a:miter lim="800000"/>
            <a:headEnd/>
            <a:tailEnd/>
          </a:ln>
        </p:spPr>
      </p:pic>
      <p:pic>
        <p:nvPicPr>
          <p:cNvPr id="27652" name="Picture 4"/>
          <p:cNvPicPr>
            <a:picLocks noChangeAspect="1" noChangeArrowheads="1"/>
          </p:cNvPicPr>
          <p:nvPr/>
        </p:nvPicPr>
        <p:blipFill>
          <a:blip r:embed="rId4" cstate="print"/>
          <a:srcRect t="19479" r="31429" b="3752"/>
          <a:stretch>
            <a:fillRect/>
          </a:stretch>
        </p:blipFill>
        <p:spPr bwMode="auto">
          <a:xfrm>
            <a:off x="1981200" y="3408363"/>
            <a:ext cx="3111500" cy="2527300"/>
          </a:xfrm>
          <a:prstGeom prst="rect">
            <a:avLst/>
          </a:prstGeom>
          <a:noFill/>
          <a:ln w="12700" algn="ctr">
            <a:noFill/>
            <a:miter lim="800000"/>
            <a:headEnd/>
            <a:tailEnd/>
          </a:ln>
        </p:spPr>
      </p:pic>
      <p:sp>
        <p:nvSpPr>
          <p:cNvPr id="216069" name="Text Box 5"/>
          <p:cNvSpPr txBox="1">
            <a:spLocks noChangeArrowheads="1"/>
          </p:cNvSpPr>
          <p:nvPr/>
        </p:nvSpPr>
        <p:spPr bwMode="auto">
          <a:xfrm>
            <a:off x="3276600" y="3200400"/>
            <a:ext cx="5492467" cy="434478"/>
          </a:xfrm>
          <a:prstGeom prst="rect">
            <a:avLst/>
          </a:prstGeom>
          <a:solidFill>
            <a:srgbClr val="FFFF99"/>
          </a:solidFill>
          <a:ln w="12700" algn="ctr">
            <a:solidFill>
              <a:schemeClr val="tx1"/>
            </a:solidFill>
            <a:miter lim="800000"/>
            <a:headEnd/>
            <a:tailEnd/>
          </a:ln>
          <a:effectLst>
            <a:outerShdw dist="107763" dir="2700000" algn="ctr" rotWithShape="0">
              <a:schemeClr val="bg2">
                <a:alpha val="50000"/>
              </a:schemeClr>
            </a:outerShdw>
          </a:effectLst>
        </p:spPr>
        <p:txBody>
          <a:bodyPr wrap="none" lIns="90488" tIns="44450" rIns="90488" bIns="44450">
            <a:spAutoFit/>
          </a:bodyPr>
          <a:lstStyle/>
          <a:p>
            <a:pPr>
              <a:buNone/>
              <a:defRPr/>
            </a:pPr>
            <a:r>
              <a:rPr lang="es-ES" sz="2800" smtClean="0"/>
              <a:t>… máximo 115 letras por campo!</a:t>
            </a:r>
            <a:endParaRPr lang="es-E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a:defRPr/>
            </a:pPr>
            <a:r>
              <a:rPr lang="en-US" sz="3200" smtClean="0"/>
              <a:t>Google Earth</a:t>
            </a:r>
          </a:p>
        </p:txBody>
      </p:sp>
      <p:sp>
        <p:nvSpPr>
          <p:cNvPr id="28675" name="Text Box 3"/>
          <p:cNvSpPr txBox="1">
            <a:spLocks noChangeArrowheads="1"/>
          </p:cNvSpPr>
          <p:nvPr/>
        </p:nvSpPr>
        <p:spPr bwMode="auto">
          <a:xfrm>
            <a:off x="3200400" y="682625"/>
            <a:ext cx="4537075" cy="307975"/>
          </a:xfrm>
          <a:prstGeom prst="rect">
            <a:avLst/>
          </a:prstGeom>
          <a:noFill/>
          <a:ln w="12700" algn="ctr">
            <a:noFill/>
            <a:miter lim="800000"/>
            <a:headEnd/>
            <a:tailEnd/>
          </a:ln>
        </p:spPr>
        <p:txBody>
          <a:bodyPr wrap="none" lIns="90488" tIns="44450" rIns="90488" bIns="44450">
            <a:spAutoFit/>
          </a:bodyPr>
          <a:lstStyle/>
          <a:p>
            <a:r>
              <a:rPr lang="en-US"/>
              <a:t>St Louis International Airport – RWY 30R</a:t>
            </a:r>
          </a:p>
        </p:txBody>
      </p:sp>
      <p:pic>
        <p:nvPicPr>
          <p:cNvPr id="28676" name="Picture 4"/>
          <p:cNvPicPr>
            <a:picLocks noChangeAspect="1" noChangeArrowheads="1"/>
          </p:cNvPicPr>
          <p:nvPr/>
        </p:nvPicPr>
        <p:blipFill>
          <a:blip r:embed="rId3" cstate="print"/>
          <a:srcRect/>
          <a:stretch>
            <a:fillRect/>
          </a:stretch>
        </p:blipFill>
        <p:spPr bwMode="auto">
          <a:xfrm>
            <a:off x="1447800" y="990600"/>
            <a:ext cx="6248400" cy="5087938"/>
          </a:xfrm>
          <a:prstGeom prst="rect">
            <a:avLst/>
          </a:prstGeom>
          <a:noFill/>
          <a:ln w="12700" algn="ctr">
            <a:noFill/>
            <a:miter lim="800000"/>
            <a:headEnd/>
            <a:tailEnd/>
          </a:ln>
        </p:spPr>
      </p:pic>
      <p:sp>
        <p:nvSpPr>
          <p:cNvPr id="28677" name="Rectangle 5"/>
          <p:cNvSpPr>
            <a:spLocks noChangeArrowheads="1"/>
          </p:cNvSpPr>
          <p:nvPr/>
        </p:nvSpPr>
        <p:spPr bwMode="auto">
          <a:xfrm>
            <a:off x="3352800" y="2895600"/>
            <a:ext cx="762000" cy="533400"/>
          </a:xfrm>
          <a:prstGeom prst="rect">
            <a:avLst/>
          </a:prstGeom>
          <a:noFill/>
          <a:ln w="28575" algn="ctr">
            <a:solidFill>
              <a:srgbClr val="CC0000"/>
            </a:solidFill>
            <a:miter lim="800000"/>
            <a:headEnd/>
            <a:tailEnd/>
          </a:ln>
        </p:spPr>
        <p:txBody>
          <a:bodyPr wrap="none" lIns="90488" tIns="44450" rIns="90488" bIns="44450" anchor="ctr"/>
          <a:lstStyle/>
          <a:p>
            <a:endParaRPr lang="en-US"/>
          </a:p>
        </p:txBody>
      </p:sp>
      <p:sp>
        <p:nvSpPr>
          <p:cNvPr id="218118" name="Rectangle 6"/>
          <p:cNvSpPr>
            <a:spLocks noChangeArrowheads="1"/>
          </p:cNvSpPr>
          <p:nvPr/>
        </p:nvSpPr>
        <p:spPr bwMode="auto">
          <a:xfrm>
            <a:off x="609600" y="4648200"/>
            <a:ext cx="8229600" cy="1290638"/>
          </a:xfrm>
          <a:prstGeom prst="rect">
            <a:avLst/>
          </a:prstGeom>
          <a:solidFill>
            <a:srgbClr val="FFFFCC">
              <a:alpha val="72156"/>
            </a:srgbClr>
          </a:solidFill>
          <a:ln w="12700" algn="ctr">
            <a:solidFill>
              <a:schemeClr val="tx1"/>
            </a:solidFill>
            <a:miter lim="800000"/>
            <a:headEnd/>
            <a:tailEnd type="none" w="lg" len="lg"/>
          </a:ln>
        </p:spPr>
        <p:txBody>
          <a:bodyPr lIns="90488" tIns="44450" rIns="90488" bIns="44450">
            <a:spAutoFit/>
          </a:bodyPr>
          <a:lstStyle/>
          <a:p>
            <a:pPr>
              <a:buFont typeface="Wingdings" pitchFamily="2" charset="2"/>
              <a:buNone/>
            </a:pPr>
            <a:r>
              <a:rPr lang="en-US" sz="1400"/>
              <a:t>…”THE CAPT APPLIED SOME REVERSE THRUST AND SEEING THAT DEP WAS A POSSIBILITY, TURNED TO THE L IN AN ATTEMPT TO MISS STRUCTURES STRAIGHT AHEAD AND TO KEEP THE ACFT ON RWY 24. I IMMEDIATELY PREPARED TO RUN THE EMER EVAC CHKLIST. THE CAPT HAD THE JUMP SEATER OPEN THE COCKPIT DOOR AND COM WITH THE L1 FLT ATTENDANT TO ASSESS THE GENERAL SIT AND DETERMINE THE NEED FOR AN EMER EVAC. SIMULTANEOUSLY, I COMMUNICATED WITH ATC THAT THE ACFT WAS OFF THE PREPARED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8118"/>
                                        </p:tgtEl>
                                        <p:attrNameLst>
                                          <p:attrName>style.visibility</p:attrName>
                                        </p:attrNameLst>
                                      </p:cBhvr>
                                      <p:to>
                                        <p:strVal val="visible"/>
                                      </p:to>
                                    </p:set>
                                    <p:animEffect transition="in" filter="blinds(horizontal)">
                                      <p:cBhvr>
                                        <p:cTn id="7" dur="500"/>
                                        <p:tgtEl>
                                          <p:spTgt spid="21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1813" y="457200"/>
            <a:ext cx="7772400" cy="571500"/>
          </a:xfrm>
        </p:spPr>
        <p:txBody>
          <a:bodyPr/>
          <a:lstStyle/>
          <a:p>
            <a:pPr>
              <a:defRPr/>
            </a:pPr>
            <a:r>
              <a:rPr lang="es-ES" sz="4000" dirty="0" smtClean="0"/>
              <a:t>Esquema</a:t>
            </a:r>
          </a:p>
        </p:txBody>
      </p:sp>
      <p:sp>
        <p:nvSpPr>
          <p:cNvPr id="11267" name="Rectangle 3"/>
          <p:cNvSpPr>
            <a:spLocks noGrp="1" noChangeArrowheads="1"/>
          </p:cNvSpPr>
          <p:nvPr>
            <p:ph type="body" idx="1"/>
          </p:nvPr>
        </p:nvSpPr>
        <p:spPr>
          <a:xfrm>
            <a:off x="523875" y="1447800"/>
            <a:ext cx="7934325" cy="4572000"/>
          </a:xfrm>
        </p:spPr>
        <p:txBody>
          <a:bodyPr/>
          <a:lstStyle/>
          <a:p>
            <a:r>
              <a:rPr lang="es-ES" sz="3400" dirty="0" smtClean="0"/>
              <a:t>Introducción</a:t>
            </a:r>
          </a:p>
          <a:p>
            <a:r>
              <a:rPr lang="es-ES" sz="3400" dirty="0" smtClean="0"/>
              <a:t>El enfoque general de la investigación</a:t>
            </a:r>
          </a:p>
          <a:p>
            <a:r>
              <a:rPr lang="es-ES" sz="3400" dirty="0" smtClean="0"/>
              <a:t>Enfoque de Riesgo</a:t>
            </a:r>
          </a:p>
          <a:p>
            <a:r>
              <a:rPr lang="es-ES" sz="3400" dirty="0" smtClean="0"/>
              <a:t>El modelo de consecuencia</a:t>
            </a:r>
          </a:p>
          <a:p>
            <a:r>
              <a:rPr lang="es-ES" sz="3400" dirty="0" smtClean="0"/>
              <a:t>Software para análisis</a:t>
            </a:r>
          </a:p>
          <a:p>
            <a:r>
              <a:rPr lang="es-ES" sz="3400" dirty="0" smtClean="0"/>
              <a:t>Metodología de validación</a:t>
            </a:r>
          </a:p>
          <a:p>
            <a:pPr>
              <a:buNone/>
            </a:pPr>
            <a:endParaRPr lang="es-ES" sz="3400" dirty="0" smtClean="0"/>
          </a:p>
          <a:p>
            <a:endParaRPr lang="es-ES" sz="3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a:defRPr/>
            </a:pPr>
            <a:endParaRPr lang="en-US" smtClean="0"/>
          </a:p>
        </p:txBody>
      </p:sp>
      <p:pic>
        <p:nvPicPr>
          <p:cNvPr id="29699" name="Picture 3"/>
          <p:cNvPicPr>
            <a:picLocks noChangeAspect="1" noChangeArrowheads="1"/>
          </p:cNvPicPr>
          <p:nvPr/>
        </p:nvPicPr>
        <p:blipFill>
          <a:blip r:embed="rId3" cstate="print"/>
          <a:srcRect/>
          <a:stretch>
            <a:fillRect/>
          </a:stretch>
        </p:blipFill>
        <p:spPr bwMode="auto">
          <a:xfrm>
            <a:off x="381000" y="15875"/>
            <a:ext cx="8382000" cy="6826250"/>
          </a:xfrm>
          <a:prstGeom prst="rect">
            <a:avLst/>
          </a:prstGeom>
          <a:noFill/>
          <a:ln w="12700" algn="ctr">
            <a:noFill/>
            <a:miter lim="800000"/>
            <a:headEnd/>
            <a:tailEnd/>
          </a:ln>
        </p:spPr>
      </p:pic>
      <p:grpSp>
        <p:nvGrpSpPr>
          <p:cNvPr id="2" name="Group 4"/>
          <p:cNvGrpSpPr>
            <a:grpSpLocks/>
          </p:cNvGrpSpPr>
          <p:nvPr/>
        </p:nvGrpSpPr>
        <p:grpSpPr bwMode="auto">
          <a:xfrm>
            <a:off x="1600200" y="2590800"/>
            <a:ext cx="1152525" cy="762000"/>
            <a:chOff x="1728" y="3408"/>
            <a:chExt cx="726" cy="480"/>
          </a:xfrm>
        </p:grpSpPr>
        <p:pic>
          <p:nvPicPr>
            <p:cNvPr id="29701" name="Picture 5" descr="white Aeroplane"/>
            <p:cNvPicPr>
              <a:picLocks noChangeAspect="1" noChangeArrowheads="1"/>
            </p:cNvPicPr>
            <p:nvPr/>
          </p:nvPicPr>
          <p:blipFill>
            <a:blip r:embed="rId4" cstate="print"/>
            <a:srcRect/>
            <a:stretch>
              <a:fillRect/>
            </a:stretch>
          </p:blipFill>
          <p:spPr bwMode="auto">
            <a:xfrm>
              <a:off x="1728" y="3408"/>
              <a:ext cx="726" cy="475"/>
            </a:xfrm>
            <a:prstGeom prst="rect">
              <a:avLst/>
            </a:prstGeom>
            <a:noFill/>
            <a:ln w="9525">
              <a:noFill/>
              <a:miter lim="800000"/>
              <a:headEnd/>
              <a:tailEnd/>
            </a:ln>
          </p:spPr>
        </p:pic>
        <p:sp>
          <p:nvSpPr>
            <p:cNvPr id="29702" name="AutoShape 6"/>
            <p:cNvSpPr>
              <a:spLocks noChangeArrowheads="1"/>
            </p:cNvSpPr>
            <p:nvPr/>
          </p:nvSpPr>
          <p:spPr bwMode="auto">
            <a:xfrm>
              <a:off x="1878" y="3648"/>
              <a:ext cx="336" cy="240"/>
            </a:xfrm>
            <a:prstGeom prst="irregularSeal1">
              <a:avLst/>
            </a:prstGeom>
            <a:solidFill>
              <a:schemeClr val="hlink"/>
            </a:solidFill>
            <a:ln w="12700" algn="ctr">
              <a:solidFill>
                <a:schemeClr val="tx1"/>
              </a:solidFill>
              <a:miter lim="800000"/>
              <a:headEnd/>
              <a:tailEnd/>
            </a:ln>
          </p:spPr>
          <p:txBody>
            <a:bodyPr wrap="none" lIns="90488" tIns="44450" rIns="90488" bIns="44450"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3" cstate="print"/>
          <a:srcRect r="22995" b="11461"/>
          <a:stretch>
            <a:fillRect/>
          </a:stretch>
        </p:blipFill>
        <p:spPr bwMode="auto">
          <a:xfrm>
            <a:off x="1066800" y="433388"/>
            <a:ext cx="7162800" cy="6332537"/>
          </a:xfrm>
          <a:prstGeom prst="rect">
            <a:avLst/>
          </a:prstGeom>
          <a:noFill/>
          <a:ln w="12700" algn="ctr">
            <a:noFill/>
            <a:miter lim="800000"/>
            <a:headEnd/>
            <a:tailEnd/>
          </a:ln>
        </p:spPr>
      </p:pic>
      <p:sp>
        <p:nvSpPr>
          <p:cNvPr id="30725" name="Line 5"/>
          <p:cNvSpPr>
            <a:spLocks noChangeShapeType="1"/>
          </p:cNvSpPr>
          <p:nvPr/>
        </p:nvSpPr>
        <p:spPr bwMode="auto">
          <a:xfrm flipH="1" flipV="1">
            <a:off x="4924425" y="2543175"/>
            <a:ext cx="136525" cy="147638"/>
          </a:xfrm>
          <a:prstGeom prst="line">
            <a:avLst/>
          </a:prstGeom>
          <a:noFill/>
          <a:ln w="12700">
            <a:solidFill>
              <a:srgbClr val="FFFF00"/>
            </a:solidFill>
            <a:round/>
            <a:headEnd/>
            <a:tailEnd type="triangle" w="lg" len="lg"/>
          </a:ln>
        </p:spPr>
        <p:txBody>
          <a:bodyPr lIns="90488" tIns="44450" rIns="90488" bIns="44450"/>
          <a:lstStyle/>
          <a:p>
            <a:endParaRPr lang="en-US"/>
          </a:p>
        </p:txBody>
      </p:sp>
      <p:sp>
        <p:nvSpPr>
          <p:cNvPr id="30726" name="Line 6"/>
          <p:cNvSpPr>
            <a:spLocks noChangeShapeType="1"/>
          </p:cNvSpPr>
          <p:nvPr/>
        </p:nvSpPr>
        <p:spPr bwMode="auto">
          <a:xfrm flipH="1">
            <a:off x="2509838" y="2743200"/>
            <a:ext cx="2519362" cy="2366963"/>
          </a:xfrm>
          <a:prstGeom prst="line">
            <a:avLst/>
          </a:prstGeom>
          <a:noFill/>
          <a:ln w="12700">
            <a:solidFill>
              <a:srgbClr val="FFFF00"/>
            </a:solidFill>
            <a:round/>
            <a:headEnd/>
            <a:tailEnd type="triangle" w="lg" len="lg"/>
          </a:ln>
        </p:spPr>
        <p:txBody>
          <a:bodyPr lIns="90488" tIns="44450" rIns="90488" bIns="44450"/>
          <a:lstStyle/>
          <a:p>
            <a:endParaRPr lang="en-US"/>
          </a:p>
        </p:txBody>
      </p:sp>
      <p:sp>
        <p:nvSpPr>
          <p:cNvPr id="30727" name="Rectangle 7"/>
          <p:cNvSpPr>
            <a:spLocks noChangeArrowheads="1"/>
          </p:cNvSpPr>
          <p:nvPr/>
        </p:nvSpPr>
        <p:spPr bwMode="auto">
          <a:xfrm rot="19011566" flipV="1">
            <a:off x="1957388" y="3732213"/>
            <a:ext cx="3505200" cy="209550"/>
          </a:xfrm>
          <a:prstGeom prst="rect">
            <a:avLst/>
          </a:prstGeom>
          <a:noFill/>
          <a:ln w="12700" algn="ctr">
            <a:solidFill>
              <a:srgbClr val="FFFF00"/>
            </a:solidFill>
            <a:prstDash val="dash"/>
            <a:miter lim="800000"/>
            <a:headEnd/>
            <a:tailEnd/>
          </a:ln>
        </p:spPr>
        <p:txBody>
          <a:bodyPr wrap="none" lIns="90488" tIns="44450" rIns="90488" bIns="44450" anchor="ctr"/>
          <a:lstStyle/>
          <a:p>
            <a:endParaRPr lang="en-US"/>
          </a:p>
        </p:txBody>
      </p:sp>
      <p:sp>
        <p:nvSpPr>
          <p:cNvPr id="222216" name="Rectangle 8"/>
          <p:cNvSpPr>
            <a:spLocks noChangeArrowheads="1"/>
          </p:cNvSpPr>
          <p:nvPr/>
        </p:nvSpPr>
        <p:spPr bwMode="auto">
          <a:xfrm>
            <a:off x="1143000" y="682625"/>
            <a:ext cx="5347619" cy="483722"/>
          </a:xfrm>
          <a:prstGeom prst="rect">
            <a:avLst/>
          </a:prstGeom>
          <a:noFill/>
          <a:ln w="12700" algn="ctr">
            <a:noFill/>
            <a:miter lim="800000"/>
            <a:headEnd/>
            <a:tailEnd/>
          </a:ln>
          <a:effectLst>
            <a:outerShdw dist="35921" dir="2700000" algn="ctr" rotWithShape="0">
              <a:schemeClr val="bg2"/>
            </a:outerShdw>
          </a:effectLst>
        </p:spPr>
        <p:txBody>
          <a:bodyPr wrap="none" lIns="90488" tIns="44450" rIns="90488" bIns="44450">
            <a:spAutoFit/>
          </a:bodyPr>
          <a:lstStyle/>
          <a:p>
            <a:pPr>
              <a:buFont typeface="Wingdings" pitchFamily="2" charset="2"/>
              <a:buNone/>
              <a:defRPr/>
            </a:pPr>
            <a:r>
              <a:rPr lang="es-ES" sz="3200" b="1" dirty="0" smtClean="0">
                <a:solidFill>
                  <a:srgbClr val="FFFF00"/>
                </a:solidFill>
                <a:effectLst>
                  <a:outerShdw blurRad="38100" dist="38100" dir="2700000" algn="tl">
                    <a:srgbClr val="C0C0C0"/>
                  </a:outerShdw>
                </a:effectLst>
              </a:rPr>
              <a:t>Localización del accidente</a:t>
            </a:r>
            <a:endParaRPr lang="es-ES" sz="3200" b="1" dirty="0">
              <a:solidFill>
                <a:srgbClr val="FFFF00"/>
              </a:solidFill>
              <a:effectLst>
                <a:outerShdw blurRad="38100" dist="38100" dir="2700000" algn="tl">
                  <a:srgbClr val="C0C0C0"/>
                </a:outerShdw>
              </a:effectLst>
            </a:endParaRPr>
          </a:p>
        </p:txBody>
      </p:sp>
      <p:sp>
        <p:nvSpPr>
          <p:cNvPr id="30729" name="Text Box 9"/>
          <p:cNvSpPr txBox="1">
            <a:spLocks noChangeArrowheads="1"/>
          </p:cNvSpPr>
          <p:nvPr/>
        </p:nvSpPr>
        <p:spPr bwMode="auto">
          <a:xfrm>
            <a:off x="5410200" y="2667000"/>
            <a:ext cx="350838"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b="1">
                <a:solidFill>
                  <a:srgbClr val="CCFFFF"/>
                </a:solidFill>
              </a:rPr>
              <a:t>y</a:t>
            </a:r>
          </a:p>
        </p:txBody>
      </p:sp>
      <p:sp>
        <p:nvSpPr>
          <p:cNvPr id="30730" name="Text Box 10"/>
          <p:cNvSpPr txBox="1">
            <a:spLocks noChangeArrowheads="1"/>
          </p:cNvSpPr>
          <p:nvPr/>
        </p:nvSpPr>
        <p:spPr bwMode="auto">
          <a:xfrm>
            <a:off x="3352800" y="3657600"/>
            <a:ext cx="350838"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b="1">
                <a:solidFill>
                  <a:srgbClr val="CCFFFF"/>
                </a:solidFill>
              </a:rPr>
              <a:t>x</a:t>
            </a:r>
          </a:p>
        </p:txBody>
      </p:sp>
      <p:grpSp>
        <p:nvGrpSpPr>
          <p:cNvPr id="30731" name="Group 11"/>
          <p:cNvGrpSpPr>
            <a:grpSpLocks/>
          </p:cNvGrpSpPr>
          <p:nvPr/>
        </p:nvGrpSpPr>
        <p:grpSpPr bwMode="auto">
          <a:xfrm>
            <a:off x="1752600" y="4305300"/>
            <a:ext cx="1152525" cy="762000"/>
            <a:chOff x="1728" y="3408"/>
            <a:chExt cx="726" cy="480"/>
          </a:xfrm>
        </p:grpSpPr>
        <p:pic>
          <p:nvPicPr>
            <p:cNvPr id="30733" name="Picture 12" descr="white Aeroplane"/>
            <p:cNvPicPr>
              <a:picLocks noChangeAspect="1" noChangeArrowheads="1"/>
            </p:cNvPicPr>
            <p:nvPr/>
          </p:nvPicPr>
          <p:blipFill>
            <a:blip r:embed="rId4" cstate="print"/>
            <a:srcRect/>
            <a:stretch>
              <a:fillRect/>
            </a:stretch>
          </p:blipFill>
          <p:spPr bwMode="auto">
            <a:xfrm>
              <a:off x="1728" y="3408"/>
              <a:ext cx="726" cy="475"/>
            </a:xfrm>
            <a:prstGeom prst="rect">
              <a:avLst/>
            </a:prstGeom>
            <a:noFill/>
            <a:ln w="9525">
              <a:noFill/>
              <a:miter lim="800000"/>
              <a:headEnd/>
              <a:tailEnd/>
            </a:ln>
          </p:spPr>
        </p:pic>
        <p:sp>
          <p:nvSpPr>
            <p:cNvPr id="30734" name="AutoShape 13"/>
            <p:cNvSpPr>
              <a:spLocks noChangeArrowheads="1"/>
            </p:cNvSpPr>
            <p:nvPr/>
          </p:nvSpPr>
          <p:spPr bwMode="auto">
            <a:xfrm>
              <a:off x="1878" y="3648"/>
              <a:ext cx="336" cy="240"/>
            </a:xfrm>
            <a:prstGeom prst="irregularSeal1">
              <a:avLst/>
            </a:prstGeom>
            <a:solidFill>
              <a:schemeClr val="hlink"/>
            </a:solidFill>
            <a:ln w="12700" algn="ctr">
              <a:solidFill>
                <a:schemeClr val="tx1"/>
              </a:solidFill>
              <a:miter lim="800000"/>
              <a:headEnd/>
              <a:tailEnd/>
            </a:ln>
          </p:spPr>
          <p:txBody>
            <a:bodyPr wrap="none" lIns="90488" tIns="44450" rIns="90488" bIns="44450" anchor="ctr"/>
            <a:lstStyle/>
            <a:p>
              <a:endParaRPr lang="en-US"/>
            </a:p>
          </p:txBody>
        </p:sp>
      </p:grpSp>
      <p:sp>
        <p:nvSpPr>
          <p:cNvPr id="30732" name="Text Box 14"/>
          <p:cNvSpPr txBox="1">
            <a:spLocks noChangeArrowheads="1"/>
          </p:cNvSpPr>
          <p:nvPr/>
        </p:nvSpPr>
        <p:spPr bwMode="auto">
          <a:xfrm>
            <a:off x="2514600" y="5638800"/>
            <a:ext cx="2260235" cy="311367"/>
          </a:xfrm>
          <a:prstGeom prst="rect">
            <a:avLst/>
          </a:prstGeom>
          <a:solidFill>
            <a:schemeClr val="bg1"/>
          </a:solidFill>
          <a:ln w="12700" algn="ctr">
            <a:noFill/>
            <a:miter lim="800000"/>
            <a:headEnd/>
            <a:tailEnd/>
          </a:ln>
        </p:spPr>
        <p:txBody>
          <a:bodyPr wrap="none" lIns="90488" tIns="44450" rIns="90488" bIns="44450">
            <a:spAutoFit/>
          </a:bodyPr>
          <a:lstStyle/>
          <a:p>
            <a:pPr>
              <a:buNone/>
            </a:pPr>
            <a:r>
              <a:rPr lang="es-ES" dirty="0" smtClean="0"/>
              <a:t>ubicación de parada</a:t>
            </a:r>
            <a:endParaRPr lang="es-E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531813" y="577850"/>
            <a:ext cx="7772400" cy="571500"/>
          </a:xfrm>
        </p:spPr>
        <p:txBody>
          <a:bodyPr/>
          <a:lstStyle/>
          <a:p>
            <a:pPr>
              <a:defRPr/>
            </a:pPr>
            <a:r>
              <a:rPr lang="es-ES" sz="4000" dirty="0" smtClean="0"/>
              <a:t>Resumo de los Eventos</a:t>
            </a:r>
            <a:br>
              <a:rPr lang="es-ES" sz="4000" dirty="0" smtClean="0"/>
            </a:br>
            <a:r>
              <a:rPr lang="es-ES" sz="2400" b="0" dirty="0" smtClean="0"/>
              <a:t>- de 1980 hasta 2009 - </a:t>
            </a:r>
          </a:p>
        </p:txBody>
      </p:sp>
      <p:pic>
        <p:nvPicPr>
          <p:cNvPr id="31747" name="Picture 4"/>
          <p:cNvPicPr>
            <a:picLocks noChangeAspect="1" noChangeArrowheads="1"/>
          </p:cNvPicPr>
          <p:nvPr/>
        </p:nvPicPr>
        <p:blipFill>
          <a:blip r:embed="rId3" cstate="print"/>
          <a:srcRect/>
          <a:stretch>
            <a:fillRect/>
          </a:stretch>
        </p:blipFill>
        <p:spPr bwMode="auto">
          <a:xfrm>
            <a:off x="838200" y="1447800"/>
            <a:ext cx="7239000" cy="472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914400" y="1443038"/>
            <a:ext cx="7412038" cy="3890962"/>
          </a:xfrm>
          <a:prstGeom prst="rect">
            <a:avLst/>
          </a:prstGeom>
          <a:solidFill>
            <a:srgbClr val="000080"/>
          </a:solidFill>
          <a:ln w="25400" algn="ctr">
            <a:solidFill>
              <a:srgbClr val="FFFF00"/>
            </a:solidFill>
            <a:miter lim="800000"/>
            <a:headEnd/>
            <a:tailEnd/>
          </a:ln>
          <a:effectLst>
            <a:outerShdw dist="107763" dir="2700000" algn="ctr" rotWithShape="0">
              <a:srgbClr val="737373">
                <a:alpha val="50000"/>
              </a:srgbClr>
            </a:outerShdw>
          </a:effectLst>
        </p:spPr>
        <p:txBody>
          <a:bodyPr wrap="none" lIns="90488" tIns="44450" rIns="90488" bIns="44450" anchor="ctr"/>
          <a:lstStyle/>
          <a:p>
            <a:pPr>
              <a:defRPr/>
            </a:pPr>
            <a:endParaRPr lang="en-US"/>
          </a:p>
        </p:txBody>
      </p:sp>
      <p:sp>
        <p:nvSpPr>
          <p:cNvPr id="230403" name="Rectangle 3"/>
          <p:cNvSpPr>
            <a:spLocks noGrp="1" noChangeArrowheads="1"/>
          </p:cNvSpPr>
          <p:nvPr>
            <p:ph type="title"/>
          </p:nvPr>
        </p:nvSpPr>
        <p:spPr/>
        <p:txBody>
          <a:bodyPr/>
          <a:lstStyle/>
          <a:p>
            <a:pPr>
              <a:defRPr/>
            </a:pPr>
            <a:r>
              <a:rPr lang="es-ES" sz="4000" dirty="0" smtClean="0"/>
              <a:t>Enfoque de la Investigación </a:t>
            </a:r>
          </a:p>
        </p:txBody>
      </p:sp>
      <p:sp>
        <p:nvSpPr>
          <p:cNvPr id="32772" name="Rectangle 4"/>
          <p:cNvSpPr>
            <a:spLocks noChangeArrowheads="1"/>
          </p:cNvSpPr>
          <p:nvPr/>
        </p:nvSpPr>
        <p:spPr bwMode="auto">
          <a:xfrm>
            <a:off x="1208088" y="1749425"/>
            <a:ext cx="1327150" cy="695325"/>
          </a:xfrm>
          <a:prstGeom prst="rect">
            <a:avLst/>
          </a:prstGeom>
          <a:solidFill>
            <a:srgbClr val="FFFF99"/>
          </a:solidFill>
          <a:ln w="28575">
            <a:solidFill>
              <a:srgbClr val="FFFF00"/>
            </a:solidFill>
            <a:miter lim="800000"/>
            <a:headEnd/>
            <a:tailEnd/>
          </a:ln>
        </p:spPr>
        <p:txBody>
          <a:bodyPr wrap="none" anchor="ctr"/>
          <a:lstStyle/>
          <a:p>
            <a:pPr algn="ctr" eaLnBrk="1" hangingPunct="1">
              <a:lnSpc>
                <a:spcPct val="100000"/>
              </a:lnSpc>
              <a:spcBef>
                <a:spcPct val="0"/>
              </a:spcBef>
              <a:spcAft>
                <a:spcPct val="0"/>
              </a:spcAft>
              <a:buClrTx/>
              <a:buSzTx/>
              <a:buFontTx/>
              <a:buNone/>
            </a:pPr>
            <a:r>
              <a:rPr lang="en-US" sz="1200" b="1"/>
              <a:t>1 – Revisão </a:t>
            </a:r>
          </a:p>
          <a:p>
            <a:pPr algn="ctr" eaLnBrk="1" hangingPunct="1">
              <a:lnSpc>
                <a:spcPct val="100000"/>
              </a:lnSpc>
              <a:spcBef>
                <a:spcPct val="0"/>
              </a:spcBef>
              <a:spcAft>
                <a:spcPct val="0"/>
              </a:spcAft>
              <a:buClrTx/>
              <a:buSzTx/>
              <a:buFontTx/>
              <a:buNone/>
            </a:pPr>
            <a:r>
              <a:rPr lang="en-US" sz="1200" b="1"/>
              <a:t>Bibliográfica</a:t>
            </a:r>
          </a:p>
        </p:txBody>
      </p:sp>
      <p:sp>
        <p:nvSpPr>
          <p:cNvPr id="32773" name="Rectangle 5"/>
          <p:cNvSpPr>
            <a:spLocks noChangeArrowheads="1"/>
          </p:cNvSpPr>
          <p:nvPr/>
        </p:nvSpPr>
        <p:spPr bwMode="auto">
          <a:xfrm>
            <a:off x="2782888" y="2009775"/>
            <a:ext cx="1409700" cy="696913"/>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2 – Análise Funcional dos Perigos</a:t>
            </a:r>
          </a:p>
        </p:txBody>
      </p:sp>
      <p:sp>
        <p:nvSpPr>
          <p:cNvPr id="32774" name="Rectangle 6"/>
          <p:cNvSpPr>
            <a:spLocks noChangeArrowheads="1"/>
          </p:cNvSpPr>
          <p:nvPr/>
        </p:nvSpPr>
        <p:spPr bwMode="auto">
          <a:xfrm>
            <a:off x="1704975" y="2967038"/>
            <a:ext cx="1658938" cy="869950"/>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3 – Identificação de fatores causais e contribuintes</a:t>
            </a:r>
          </a:p>
        </p:txBody>
      </p:sp>
      <p:sp>
        <p:nvSpPr>
          <p:cNvPr id="32775" name="Rectangle 7"/>
          <p:cNvSpPr>
            <a:spLocks noChangeArrowheads="1"/>
          </p:cNvSpPr>
          <p:nvPr/>
        </p:nvSpPr>
        <p:spPr bwMode="auto">
          <a:xfrm>
            <a:off x="3635375" y="2967038"/>
            <a:ext cx="2032000" cy="869950"/>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4 – Coleta de dados sobre acidentes e incidentes</a:t>
            </a:r>
          </a:p>
        </p:txBody>
      </p:sp>
      <p:sp>
        <p:nvSpPr>
          <p:cNvPr id="32776" name="Rectangle 9"/>
          <p:cNvSpPr>
            <a:spLocks noChangeArrowheads="1"/>
          </p:cNvSpPr>
          <p:nvPr/>
        </p:nvSpPr>
        <p:spPr bwMode="auto">
          <a:xfrm>
            <a:off x="6030913" y="4257675"/>
            <a:ext cx="1906587" cy="695325"/>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6 - Modelagem</a:t>
            </a:r>
          </a:p>
        </p:txBody>
      </p:sp>
      <p:sp>
        <p:nvSpPr>
          <p:cNvPr id="32777" name="Rectangle 10"/>
          <p:cNvSpPr>
            <a:spLocks noChangeArrowheads="1"/>
          </p:cNvSpPr>
          <p:nvPr/>
        </p:nvSpPr>
        <p:spPr bwMode="auto">
          <a:xfrm>
            <a:off x="3830638" y="4257675"/>
            <a:ext cx="1741487" cy="695325"/>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Software p/ análise de risco</a:t>
            </a:r>
          </a:p>
        </p:txBody>
      </p:sp>
      <p:cxnSp>
        <p:nvCxnSpPr>
          <p:cNvPr id="32778" name="AutoShape 11"/>
          <p:cNvCxnSpPr>
            <a:cxnSpLocks noChangeShapeType="1"/>
            <a:stCxn id="32772" idx="2"/>
            <a:endCxn id="32774" idx="0"/>
          </p:cNvCxnSpPr>
          <p:nvPr/>
        </p:nvCxnSpPr>
        <p:spPr bwMode="auto">
          <a:xfrm rot="16200000" flipH="1">
            <a:off x="1956595" y="2374106"/>
            <a:ext cx="493712" cy="663575"/>
          </a:xfrm>
          <a:prstGeom prst="bentConnector3">
            <a:avLst>
              <a:gd name="adj1" fmla="val 49838"/>
            </a:avLst>
          </a:prstGeom>
          <a:noFill/>
          <a:ln w="28575">
            <a:solidFill>
              <a:srgbClr val="FFFF00"/>
            </a:solidFill>
            <a:miter lim="800000"/>
            <a:headEnd/>
            <a:tailEnd type="triangle" w="med" len="med"/>
          </a:ln>
        </p:spPr>
      </p:cxnSp>
      <p:cxnSp>
        <p:nvCxnSpPr>
          <p:cNvPr id="32779" name="AutoShape 12"/>
          <p:cNvCxnSpPr>
            <a:cxnSpLocks noChangeShapeType="1"/>
            <a:stCxn id="32773" idx="2"/>
            <a:endCxn id="32774" idx="0"/>
          </p:cNvCxnSpPr>
          <p:nvPr/>
        </p:nvCxnSpPr>
        <p:spPr bwMode="auto">
          <a:xfrm rot="5400000">
            <a:off x="2895600" y="2360613"/>
            <a:ext cx="231775" cy="952500"/>
          </a:xfrm>
          <a:prstGeom prst="bentConnector3">
            <a:avLst>
              <a:gd name="adj1" fmla="val 49315"/>
            </a:avLst>
          </a:prstGeom>
          <a:noFill/>
          <a:ln w="28575">
            <a:solidFill>
              <a:srgbClr val="FFFF00"/>
            </a:solidFill>
            <a:miter lim="800000"/>
            <a:headEnd/>
            <a:tailEnd type="triangle" w="med" len="med"/>
          </a:ln>
        </p:spPr>
      </p:cxnSp>
      <p:cxnSp>
        <p:nvCxnSpPr>
          <p:cNvPr id="32780" name="AutoShape 13"/>
          <p:cNvCxnSpPr>
            <a:cxnSpLocks noChangeShapeType="1"/>
            <a:stCxn id="32774" idx="3"/>
            <a:endCxn id="32775" idx="1"/>
          </p:cNvCxnSpPr>
          <p:nvPr/>
        </p:nvCxnSpPr>
        <p:spPr bwMode="auto">
          <a:xfrm>
            <a:off x="3378200" y="3402013"/>
            <a:ext cx="242888" cy="0"/>
          </a:xfrm>
          <a:prstGeom prst="straightConnector1">
            <a:avLst/>
          </a:prstGeom>
          <a:noFill/>
          <a:ln w="28575">
            <a:solidFill>
              <a:srgbClr val="FFFF00"/>
            </a:solidFill>
            <a:round/>
            <a:headEnd/>
            <a:tailEnd type="triangle" w="med" len="med"/>
          </a:ln>
        </p:spPr>
      </p:cxnSp>
      <p:cxnSp>
        <p:nvCxnSpPr>
          <p:cNvPr id="32781" name="AutoShape 14"/>
          <p:cNvCxnSpPr>
            <a:cxnSpLocks noChangeShapeType="1"/>
            <a:stCxn id="32775" idx="3"/>
            <a:endCxn id="32784" idx="1"/>
          </p:cNvCxnSpPr>
          <p:nvPr/>
        </p:nvCxnSpPr>
        <p:spPr bwMode="auto">
          <a:xfrm>
            <a:off x="5681663" y="3402013"/>
            <a:ext cx="252412" cy="4762"/>
          </a:xfrm>
          <a:prstGeom prst="bentConnector3">
            <a:avLst>
              <a:gd name="adj1" fmla="val 49685"/>
            </a:avLst>
          </a:prstGeom>
          <a:noFill/>
          <a:ln w="28575">
            <a:solidFill>
              <a:srgbClr val="FFFF00"/>
            </a:solidFill>
            <a:miter lim="800000"/>
            <a:headEnd/>
            <a:tailEnd type="triangle" w="med" len="med"/>
          </a:ln>
        </p:spPr>
      </p:cxnSp>
      <p:cxnSp>
        <p:nvCxnSpPr>
          <p:cNvPr id="32782" name="AutoShape 15"/>
          <p:cNvCxnSpPr>
            <a:cxnSpLocks noChangeShapeType="1"/>
            <a:stCxn id="32784" idx="2"/>
            <a:endCxn id="32776" idx="0"/>
          </p:cNvCxnSpPr>
          <p:nvPr/>
        </p:nvCxnSpPr>
        <p:spPr bwMode="auto">
          <a:xfrm rot="5400000">
            <a:off x="6791325" y="4049713"/>
            <a:ext cx="387350" cy="0"/>
          </a:xfrm>
          <a:prstGeom prst="straightConnector1">
            <a:avLst/>
          </a:prstGeom>
          <a:noFill/>
          <a:ln w="28575">
            <a:solidFill>
              <a:srgbClr val="FFFF00"/>
            </a:solidFill>
            <a:round/>
            <a:headEnd/>
            <a:tailEnd type="triangle" w="med" len="med"/>
          </a:ln>
        </p:spPr>
      </p:cxnSp>
      <p:cxnSp>
        <p:nvCxnSpPr>
          <p:cNvPr id="32783" name="AutoShape 16"/>
          <p:cNvCxnSpPr>
            <a:cxnSpLocks noChangeShapeType="1"/>
            <a:stCxn id="32776" idx="1"/>
            <a:endCxn id="32777" idx="3"/>
          </p:cNvCxnSpPr>
          <p:nvPr/>
        </p:nvCxnSpPr>
        <p:spPr bwMode="auto">
          <a:xfrm rot="10800000">
            <a:off x="5586413" y="4605338"/>
            <a:ext cx="430212" cy="0"/>
          </a:xfrm>
          <a:prstGeom prst="straightConnector1">
            <a:avLst/>
          </a:prstGeom>
          <a:noFill/>
          <a:ln w="28575">
            <a:solidFill>
              <a:srgbClr val="FFFF00"/>
            </a:solidFill>
            <a:round/>
            <a:headEnd/>
            <a:tailEnd type="triangle" w="med" len="med"/>
          </a:ln>
        </p:spPr>
      </p:cxnSp>
      <p:sp>
        <p:nvSpPr>
          <p:cNvPr id="32784" name="Rectangle 17"/>
          <p:cNvSpPr>
            <a:spLocks noChangeArrowheads="1"/>
          </p:cNvSpPr>
          <p:nvPr/>
        </p:nvSpPr>
        <p:spPr bwMode="auto">
          <a:xfrm>
            <a:off x="5948363" y="2971800"/>
            <a:ext cx="2073275" cy="869950"/>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5 – Consolidação dos dados e preparação para modelagem</a:t>
            </a:r>
          </a:p>
        </p:txBody>
      </p:sp>
      <p:sp>
        <p:nvSpPr>
          <p:cNvPr id="32785" name="Rectangle 18"/>
          <p:cNvSpPr>
            <a:spLocks noChangeArrowheads="1"/>
          </p:cNvSpPr>
          <p:nvPr/>
        </p:nvSpPr>
        <p:spPr bwMode="auto">
          <a:xfrm>
            <a:off x="1668463" y="4257675"/>
            <a:ext cx="1741487" cy="695325"/>
          </a:xfrm>
          <a:prstGeom prst="rect">
            <a:avLst/>
          </a:prstGeom>
          <a:solidFill>
            <a:srgbClr val="FFFF99"/>
          </a:solidFill>
          <a:ln w="28575">
            <a:solidFill>
              <a:srgbClr val="FFFF00"/>
            </a:solidFill>
            <a:miter lim="800000"/>
            <a:headEnd/>
            <a:tailEnd/>
          </a:ln>
        </p:spPr>
        <p:txBody>
          <a:bodyPr anchor="ctr"/>
          <a:lstStyle/>
          <a:p>
            <a:pPr algn="ctr" eaLnBrk="1" hangingPunct="1">
              <a:lnSpc>
                <a:spcPct val="100000"/>
              </a:lnSpc>
              <a:spcBef>
                <a:spcPct val="0"/>
              </a:spcBef>
              <a:spcAft>
                <a:spcPct val="0"/>
              </a:spcAft>
              <a:buClrTx/>
              <a:buSzTx/>
              <a:buFontTx/>
              <a:buNone/>
            </a:pPr>
            <a:r>
              <a:rPr lang="en-US" sz="1200" b="1"/>
              <a:t>Validação</a:t>
            </a:r>
          </a:p>
        </p:txBody>
      </p:sp>
      <p:cxnSp>
        <p:nvCxnSpPr>
          <p:cNvPr id="32786" name="AutoShape 19"/>
          <p:cNvCxnSpPr>
            <a:cxnSpLocks noChangeShapeType="1"/>
            <a:stCxn id="32777" idx="1"/>
            <a:endCxn id="32785" idx="3"/>
          </p:cNvCxnSpPr>
          <p:nvPr/>
        </p:nvCxnSpPr>
        <p:spPr bwMode="auto">
          <a:xfrm rot="10800000">
            <a:off x="3424238" y="4605338"/>
            <a:ext cx="392112" cy="0"/>
          </a:xfrm>
          <a:prstGeom prst="straightConnector1">
            <a:avLst/>
          </a:prstGeom>
          <a:noFill/>
          <a:ln w="28575">
            <a:solidFill>
              <a:srgbClr val="FFFF00"/>
            </a:solidFill>
            <a:round/>
            <a:headEnd/>
            <a:tailEnd type="triangle" w="med" len="med"/>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a:defRPr/>
            </a:pPr>
            <a:r>
              <a:rPr lang="es-ES" sz="3600" dirty="0" smtClean="0"/>
              <a:t>Análisis Funcional de los Peligros</a:t>
            </a:r>
          </a:p>
        </p:txBody>
      </p:sp>
      <p:sp>
        <p:nvSpPr>
          <p:cNvPr id="33795" name="Rectangle 3"/>
          <p:cNvSpPr>
            <a:spLocks noGrp="1" noChangeArrowheads="1"/>
          </p:cNvSpPr>
          <p:nvPr>
            <p:ph type="body" idx="1"/>
          </p:nvPr>
        </p:nvSpPr>
        <p:spPr>
          <a:xfrm>
            <a:off x="523875" y="1676400"/>
            <a:ext cx="8239125" cy="4038600"/>
          </a:xfrm>
        </p:spPr>
        <p:txBody>
          <a:bodyPr/>
          <a:lstStyle/>
          <a:p>
            <a:r>
              <a:rPr lang="es-ES" sz="3200" dirty="0" smtClean="0"/>
              <a:t>Categorías</a:t>
            </a:r>
          </a:p>
          <a:p>
            <a:pPr lvl="1"/>
            <a:r>
              <a:rPr lang="es-ES" sz="3200" dirty="0" smtClean="0"/>
              <a:t>Aeronaves y fallas de los sistemas</a:t>
            </a:r>
          </a:p>
          <a:p>
            <a:pPr lvl="1"/>
            <a:r>
              <a:rPr lang="es-ES" sz="3200" dirty="0" smtClean="0"/>
              <a:t>Factores humanos</a:t>
            </a:r>
          </a:p>
          <a:p>
            <a:pPr lvl="1"/>
            <a:r>
              <a:rPr lang="es-ES" sz="3200" dirty="0" smtClean="0"/>
              <a:t>Características del aeropuerto y fallas de los sistemas</a:t>
            </a:r>
          </a:p>
          <a:p>
            <a:pPr lvl="1"/>
            <a:r>
              <a:rPr lang="es-ES" sz="3200" dirty="0" smtClean="0"/>
              <a:t>Las condiciones climáticas</a:t>
            </a:r>
          </a:p>
          <a:p>
            <a:pPr lvl="1"/>
            <a:endParaRPr lang="es-ES" sz="3200" dirty="0" smtClean="0"/>
          </a:p>
        </p:txBody>
      </p:sp>
      <p:sp>
        <p:nvSpPr>
          <p:cNvPr id="234500" name="Rectangle 4"/>
          <p:cNvSpPr>
            <a:spLocks noChangeArrowheads="1"/>
          </p:cNvSpPr>
          <p:nvPr/>
        </p:nvSpPr>
        <p:spPr bwMode="auto">
          <a:xfrm>
            <a:off x="1066800" y="5302250"/>
            <a:ext cx="7502525" cy="588366"/>
          </a:xfrm>
          <a:prstGeom prst="rect">
            <a:avLst/>
          </a:prstGeom>
          <a:solidFill>
            <a:srgbClr val="FFFF99"/>
          </a:solidFill>
          <a:ln w="12700" algn="ctr">
            <a:solidFill>
              <a:schemeClr val="tx1"/>
            </a:solidFill>
            <a:miter lim="800000"/>
            <a:headEnd/>
            <a:tailEnd/>
          </a:ln>
        </p:spPr>
        <p:txBody>
          <a:bodyPr lIns="90488" tIns="44450" rIns="90488" bIns="44450">
            <a:spAutoFit/>
          </a:bodyPr>
          <a:lstStyle/>
          <a:p>
            <a:pPr marL="114300" lvl="1" algn="ctr">
              <a:lnSpc>
                <a:spcPct val="90000"/>
              </a:lnSpc>
              <a:buClr>
                <a:srgbClr val="091C5A"/>
              </a:buClr>
              <a:buSzPct val="70000"/>
              <a:buNone/>
            </a:pPr>
            <a:r>
              <a:rPr lang="es-ES" b="1" dirty="0" smtClean="0">
                <a:solidFill>
                  <a:srgbClr val="990033"/>
                </a:solidFill>
              </a:rPr>
              <a:t>¿Cuáles son las categorías que el aeropuerto se encargará de la mitigación de riesgos?</a:t>
            </a:r>
            <a:endParaRPr lang="es-ES" b="1" dirty="0" err="1">
              <a:solidFill>
                <a:srgbClr val="9900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blinds(horizontal)">
                                      <p:cBhvr>
                                        <p:cTn id="7" dur="500"/>
                                        <p:tgtEl>
                                          <p:spTgt spid="234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531812" y="339725"/>
            <a:ext cx="8154987" cy="571500"/>
          </a:xfrm>
        </p:spPr>
        <p:txBody>
          <a:bodyPr/>
          <a:lstStyle/>
          <a:p>
            <a:pPr>
              <a:defRPr/>
            </a:pPr>
            <a:r>
              <a:rPr lang="es-ES" sz="4000" dirty="0" smtClean="0"/>
              <a:t>Datos de operaciones normales </a:t>
            </a:r>
            <a:endParaRPr lang="en-US" sz="4000" dirty="0" smtClean="0"/>
          </a:p>
        </p:txBody>
      </p:sp>
      <p:sp>
        <p:nvSpPr>
          <p:cNvPr id="34819" name="Rectangle 3"/>
          <p:cNvSpPr>
            <a:spLocks noGrp="1" noChangeArrowheads="1"/>
          </p:cNvSpPr>
          <p:nvPr>
            <p:ph type="body" idx="1"/>
          </p:nvPr>
        </p:nvSpPr>
        <p:spPr>
          <a:xfrm>
            <a:off x="600075" y="1143000"/>
            <a:ext cx="7934325" cy="4038600"/>
          </a:xfrm>
        </p:spPr>
        <p:txBody>
          <a:bodyPr/>
          <a:lstStyle/>
          <a:p>
            <a:r>
              <a:rPr lang="es-ES" dirty="0" smtClean="0"/>
              <a:t>Enfoque</a:t>
            </a:r>
          </a:p>
          <a:p>
            <a:pPr lvl="1"/>
            <a:r>
              <a:rPr lang="es-ES" dirty="0" smtClean="0"/>
              <a:t>Evaluar el número de operaciones sin incidentes sujetos a ciertas condiciones</a:t>
            </a:r>
          </a:p>
          <a:p>
            <a:pPr lvl="1"/>
            <a:r>
              <a:rPr lang="es-ES" dirty="0" smtClean="0"/>
              <a:t>Generar los riesgos relativos y cuantificar la importancia de los factores</a:t>
            </a:r>
          </a:p>
          <a:p>
            <a:r>
              <a:rPr lang="es-ES" dirty="0" smtClean="0"/>
              <a:t>Fuente: </a:t>
            </a:r>
            <a:r>
              <a:rPr lang="en-US" dirty="0" smtClean="0"/>
              <a:t>Enhanced Traffic Management System Counts</a:t>
            </a:r>
            <a:r>
              <a:rPr lang="es-ES" dirty="0" smtClean="0"/>
              <a:t> (ETMSC) de la FAA y la base de datos de datos climáticos de la </a:t>
            </a:r>
            <a:r>
              <a:rPr lang="en-US" dirty="0" smtClean="0"/>
              <a:t>National Oceanic and Atmospheric Administration's (NOAA)</a:t>
            </a:r>
            <a:endParaRPr lang="es-ES" dirty="0" smtClean="0"/>
          </a:p>
          <a:p>
            <a:r>
              <a:rPr lang="es-ES" dirty="0" smtClean="0"/>
              <a:t>La muestra final es compuesta por aproximadamente 230.000 operaciones de 78 aeropuertos, 2000 hasta 2005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76200" y="787400"/>
            <a:ext cx="2647950" cy="812800"/>
          </a:xfrm>
        </p:spPr>
        <p:txBody>
          <a:bodyPr/>
          <a:lstStyle/>
          <a:p>
            <a:pPr>
              <a:defRPr/>
            </a:pPr>
            <a:r>
              <a:rPr lang="pt-BR" sz="2800" dirty="0" smtClean="0"/>
              <a:t>Enfoque de Riesgo</a:t>
            </a:r>
            <a:endParaRPr lang="en-US" sz="2800" dirty="0" smtClean="0"/>
          </a:p>
        </p:txBody>
      </p:sp>
      <p:sp>
        <p:nvSpPr>
          <p:cNvPr id="35843" name="Rectangle 54"/>
          <p:cNvSpPr>
            <a:spLocks noGrp="1" noChangeArrowheads="1"/>
          </p:cNvSpPr>
          <p:nvPr>
            <p:ph type="body" idx="1"/>
          </p:nvPr>
        </p:nvSpPr>
        <p:spPr>
          <a:xfrm>
            <a:off x="381000" y="4495800"/>
            <a:ext cx="8534400" cy="1828800"/>
          </a:xfrm>
          <a:noFill/>
        </p:spPr>
        <p:txBody>
          <a:bodyPr/>
          <a:lstStyle/>
          <a:p>
            <a:r>
              <a:rPr lang="es-ES" sz="1800" b="1" dirty="0" smtClean="0"/>
              <a:t>Probabilidad del Evento:</a:t>
            </a:r>
            <a:r>
              <a:rPr lang="es-ES" sz="1800" dirty="0" smtClean="0"/>
              <a:t> 	depende del tipo y criticidad de la operación 					y las condiciones meteorológicas </a:t>
            </a:r>
          </a:p>
          <a:p>
            <a:r>
              <a:rPr lang="es-ES" sz="1800" b="1" dirty="0" smtClean="0"/>
              <a:t>Probabilidad de Localización:</a:t>
            </a:r>
            <a:r>
              <a:rPr lang="es-ES" sz="1800" dirty="0" smtClean="0"/>
              <a:t>	distancia desde el extremo de la pista o 					desde el borde lateral </a:t>
            </a:r>
          </a:p>
          <a:p>
            <a:r>
              <a:rPr lang="es-ES" sz="1800" b="1" dirty="0" smtClean="0"/>
              <a:t>Consecuencias:</a:t>
            </a:r>
            <a:r>
              <a:rPr lang="es-ES" sz="1800" dirty="0" smtClean="0"/>
              <a:t> 		depende del tipo de obstáculo, tamaño, 					ubicación y tipo de aeronave </a:t>
            </a:r>
          </a:p>
        </p:txBody>
      </p:sp>
      <p:pic>
        <p:nvPicPr>
          <p:cNvPr id="35844" name="Picture 55"/>
          <p:cNvPicPr>
            <a:picLocks noChangeAspect="1" noChangeArrowheads="1"/>
          </p:cNvPicPr>
          <p:nvPr/>
        </p:nvPicPr>
        <p:blipFill>
          <a:blip r:embed="rId3" cstate="print"/>
          <a:srcRect/>
          <a:stretch>
            <a:fillRect/>
          </a:stretch>
        </p:blipFill>
        <p:spPr bwMode="auto">
          <a:xfrm>
            <a:off x="2362200" y="369888"/>
            <a:ext cx="6629400" cy="406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reeform 2"/>
          <p:cNvSpPr>
            <a:spLocks/>
          </p:cNvSpPr>
          <p:nvPr/>
        </p:nvSpPr>
        <p:spPr bwMode="auto">
          <a:xfrm>
            <a:off x="2343150" y="1370013"/>
            <a:ext cx="6489700" cy="1455737"/>
          </a:xfrm>
          <a:custGeom>
            <a:avLst/>
            <a:gdLst>
              <a:gd name="T0" fmla="*/ 0 w 4088"/>
              <a:gd name="T1" fmla="*/ 2147483647 h 2456"/>
              <a:gd name="T2" fmla="*/ 2147483647 w 4088"/>
              <a:gd name="T3" fmla="*/ 2147483647 h 2456"/>
              <a:gd name="T4" fmla="*/ 2147483647 w 4088"/>
              <a:gd name="T5" fmla="*/ 2147483647 h 2456"/>
              <a:gd name="T6" fmla="*/ 2147483647 w 4088"/>
              <a:gd name="T7" fmla="*/ 2147483647 h 2456"/>
              <a:gd name="T8" fmla="*/ 2147483647 w 4088"/>
              <a:gd name="T9" fmla="*/ 2147483647 h 2456"/>
              <a:gd name="T10" fmla="*/ 2147483647 w 4088"/>
              <a:gd name="T11" fmla="*/ 2147483647 h 2456"/>
              <a:gd name="T12" fmla="*/ 2147483647 w 4088"/>
              <a:gd name="T13" fmla="*/ 2147483647 h 2456"/>
              <a:gd name="T14" fmla="*/ 2147483647 w 4088"/>
              <a:gd name="T15" fmla="*/ 2147483647 h 2456"/>
              <a:gd name="T16" fmla="*/ 2147483647 w 4088"/>
              <a:gd name="T17" fmla="*/ 2147483647 h 2456"/>
              <a:gd name="T18" fmla="*/ 2147483647 w 4088"/>
              <a:gd name="T19" fmla="*/ 2147483647 h 2456"/>
              <a:gd name="T20" fmla="*/ 2147483647 w 4088"/>
              <a:gd name="T21" fmla="*/ 2147483647 h 2456"/>
              <a:gd name="T22" fmla="*/ 2147483647 w 4088"/>
              <a:gd name="T23" fmla="*/ 2147483647 h 2456"/>
              <a:gd name="T24" fmla="*/ 2147483647 w 4088"/>
              <a:gd name="T25" fmla="*/ 2147483647 h 2456"/>
              <a:gd name="T26" fmla="*/ 2147483647 w 4088"/>
              <a:gd name="T27" fmla="*/ 2147483647 h 2456"/>
              <a:gd name="T28" fmla="*/ 2147483647 w 4088"/>
              <a:gd name="T29" fmla="*/ 0 h 2456"/>
              <a:gd name="T30" fmla="*/ 2147483647 w 4088"/>
              <a:gd name="T31" fmla="*/ 2147483647 h 2456"/>
              <a:gd name="T32" fmla="*/ 2147483647 w 4088"/>
              <a:gd name="T33" fmla="*/ 2147483647 h 2456"/>
              <a:gd name="T34" fmla="*/ 2147483647 w 4088"/>
              <a:gd name="T35" fmla="*/ 2147483647 h 2456"/>
              <a:gd name="T36" fmla="*/ 2147483647 w 4088"/>
              <a:gd name="T37" fmla="*/ 2147483647 h 2456"/>
              <a:gd name="T38" fmla="*/ 2147483647 w 4088"/>
              <a:gd name="T39" fmla="*/ 2147483647 h 2456"/>
              <a:gd name="T40" fmla="*/ 2147483647 w 4088"/>
              <a:gd name="T41" fmla="*/ 2147483647 h 2456"/>
              <a:gd name="T42" fmla="*/ 2147483647 w 4088"/>
              <a:gd name="T43" fmla="*/ 2147483647 h 2456"/>
              <a:gd name="T44" fmla="*/ 2147483647 w 4088"/>
              <a:gd name="T45" fmla="*/ 2147483647 h 2456"/>
              <a:gd name="T46" fmla="*/ 2147483647 w 4088"/>
              <a:gd name="T47" fmla="*/ 2147483647 h 2456"/>
              <a:gd name="T48" fmla="*/ 2147483647 w 4088"/>
              <a:gd name="T49" fmla="*/ 2147483647 h 2456"/>
              <a:gd name="T50" fmla="*/ 2147483647 w 4088"/>
              <a:gd name="T51" fmla="*/ 2147483647 h 2456"/>
              <a:gd name="T52" fmla="*/ 2147483647 w 4088"/>
              <a:gd name="T53" fmla="*/ 2147483647 h 2456"/>
              <a:gd name="T54" fmla="*/ 2147483647 w 4088"/>
              <a:gd name="T55" fmla="*/ 2147483647 h 2456"/>
              <a:gd name="T56" fmla="*/ 2147483647 w 4088"/>
              <a:gd name="T57" fmla="*/ 2147483647 h 2456"/>
              <a:gd name="T58" fmla="*/ 2147483647 w 4088"/>
              <a:gd name="T59" fmla="*/ 2147483647 h 2456"/>
              <a:gd name="T60" fmla="*/ 2147483647 w 4088"/>
              <a:gd name="T61" fmla="*/ 2147483647 h 2456"/>
              <a:gd name="T62" fmla="*/ 2147483647 w 4088"/>
              <a:gd name="T63" fmla="*/ 2147483647 h 2456"/>
              <a:gd name="T64" fmla="*/ 2147483647 w 4088"/>
              <a:gd name="T65" fmla="*/ 2147483647 h 2456"/>
              <a:gd name="T66" fmla="*/ 2147483647 w 4088"/>
              <a:gd name="T67" fmla="*/ 2147483647 h 2456"/>
              <a:gd name="T68" fmla="*/ 2147483647 w 4088"/>
              <a:gd name="T69" fmla="*/ 2147483647 h 2456"/>
              <a:gd name="T70" fmla="*/ 2147483647 w 4088"/>
              <a:gd name="T71" fmla="*/ 2147483647 h 2456"/>
              <a:gd name="T72" fmla="*/ 2147483647 w 4088"/>
              <a:gd name="T73" fmla="*/ 2147483647 h 2456"/>
              <a:gd name="T74" fmla="*/ 0 w 4088"/>
              <a:gd name="T75" fmla="*/ 2147483647 h 24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88"/>
              <a:gd name="T115" fmla="*/ 0 h 2456"/>
              <a:gd name="T116" fmla="*/ 4088 w 4088"/>
              <a:gd name="T117" fmla="*/ 2456 h 24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88" h="2456">
                <a:moveTo>
                  <a:pt x="0" y="2456"/>
                </a:moveTo>
                <a:lnTo>
                  <a:pt x="7" y="2338"/>
                </a:lnTo>
                <a:lnTo>
                  <a:pt x="14" y="2137"/>
                </a:lnTo>
                <a:lnTo>
                  <a:pt x="28" y="1963"/>
                </a:lnTo>
                <a:lnTo>
                  <a:pt x="49" y="1797"/>
                </a:lnTo>
                <a:lnTo>
                  <a:pt x="69" y="1596"/>
                </a:lnTo>
                <a:lnTo>
                  <a:pt x="104" y="1311"/>
                </a:lnTo>
                <a:lnTo>
                  <a:pt x="153" y="1110"/>
                </a:lnTo>
                <a:lnTo>
                  <a:pt x="201" y="860"/>
                </a:lnTo>
                <a:lnTo>
                  <a:pt x="257" y="624"/>
                </a:lnTo>
                <a:lnTo>
                  <a:pt x="326" y="395"/>
                </a:lnTo>
                <a:lnTo>
                  <a:pt x="396" y="215"/>
                </a:lnTo>
                <a:lnTo>
                  <a:pt x="465" y="97"/>
                </a:lnTo>
                <a:lnTo>
                  <a:pt x="548" y="27"/>
                </a:lnTo>
                <a:lnTo>
                  <a:pt x="625" y="0"/>
                </a:lnTo>
                <a:lnTo>
                  <a:pt x="694" y="13"/>
                </a:lnTo>
                <a:lnTo>
                  <a:pt x="763" y="55"/>
                </a:lnTo>
                <a:lnTo>
                  <a:pt x="840" y="131"/>
                </a:lnTo>
                <a:lnTo>
                  <a:pt x="923" y="256"/>
                </a:lnTo>
                <a:lnTo>
                  <a:pt x="1013" y="409"/>
                </a:lnTo>
                <a:lnTo>
                  <a:pt x="1124" y="624"/>
                </a:lnTo>
                <a:lnTo>
                  <a:pt x="1242" y="867"/>
                </a:lnTo>
                <a:lnTo>
                  <a:pt x="1339" y="1047"/>
                </a:lnTo>
                <a:lnTo>
                  <a:pt x="1450" y="1263"/>
                </a:lnTo>
                <a:lnTo>
                  <a:pt x="1575" y="1457"/>
                </a:lnTo>
                <a:lnTo>
                  <a:pt x="1693" y="1658"/>
                </a:lnTo>
                <a:lnTo>
                  <a:pt x="1825" y="1846"/>
                </a:lnTo>
                <a:lnTo>
                  <a:pt x="1978" y="2005"/>
                </a:lnTo>
                <a:lnTo>
                  <a:pt x="2117" y="2130"/>
                </a:lnTo>
                <a:lnTo>
                  <a:pt x="2276" y="2234"/>
                </a:lnTo>
                <a:lnTo>
                  <a:pt x="2415" y="2297"/>
                </a:lnTo>
                <a:lnTo>
                  <a:pt x="2644" y="2373"/>
                </a:lnTo>
                <a:lnTo>
                  <a:pt x="2908" y="2415"/>
                </a:lnTo>
                <a:lnTo>
                  <a:pt x="3178" y="2442"/>
                </a:lnTo>
                <a:lnTo>
                  <a:pt x="3449" y="2442"/>
                </a:lnTo>
                <a:lnTo>
                  <a:pt x="3761" y="2449"/>
                </a:lnTo>
                <a:lnTo>
                  <a:pt x="4088" y="2449"/>
                </a:lnTo>
                <a:lnTo>
                  <a:pt x="0" y="2456"/>
                </a:lnTo>
                <a:close/>
              </a:path>
            </a:pathLst>
          </a:custGeom>
          <a:solidFill>
            <a:srgbClr val="CCFFFF">
              <a:alpha val="47058"/>
            </a:srgbClr>
          </a:solidFill>
          <a:ln w="6350" cap="flat" cmpd="sng">
            <a:solidFill>
              <a:schemeClr val="tx1"/>
            </a:solidFill>
            <a:prstDash val="solid"/>
            <a:round/>
            <a:headEnd/>
            <a:tailEnd/>
          </a:ln>
        </p:spPr>
        <p:txBody>
          <a:bodyPr lIns="90488" tIns="44450" rIns="90488" bIns="44450"/>
          <a:lstStyle/>
          <a:p>
            <a:endParaRPr lang="en-US"/>
          </a:p>
        </p:txBody>
      </p:sp>
      <p:pic>
        <p:nvPicPr>
          <p:cNvPr id="36867" name="Picture 3"/>
          <p:cNvPicPr>
            <a:picLocks noChangeAspect="1" noChangeArrowheads="1"/>
          </p:cNvPicPr>
          <p:nvPr/>
        </p:nvPicPr>
        <p:blipFill>
          <a:blip r:embed="rId3" cstate="print"/>
          <a:srcRect/>
          <a:stretch>
            <a:fillRect/>
          </a:stretch>
        </p:blipFill>
        <p:spPr bwMode="auto">
          <a:xfrm>
            <a:off x="609600" y="3752850"/>
            <a:ext cx="5461000" cy="1190625"/>
          </a:xfrm>
          <a:prstGeom prst="rect">
            <a:avLst/>
          </a:prstGeom>
          <a:noFill/>
          <a:ln w="9525">
            <a:noFill/>
            <a:miter lim="800000"/>
            <a:headEnd/>
            <a:tailEnd/>
          </a:ln>
        </p:spPr>
      </p:pic>
      <p:sp>
        <p:nvSpPr>
          <p:cNvPr id="248836" name="Rectangle 4"/>
          <p:cNvSpPr>
            <a:spLocks noGrp="1" noChangeArrowheads="1"/>
          </p:cNvSpPr>
          <p:nvPr>
            <p:ph type="title"/>
          </p:nvPr>
        </p:nvSpPr>
        <p:spPr/>
        <p:txBody>
          <a:bodyPr/>
          <a:lstStyle/>
          <a:p>
            <a:pPr>
              <a:defRPr/>
            </a:pPr>
            <a:r>
              <a:rPr lang="es-ES" sz="4000" smtClean="0"/>
              <a:t>Modelos de Frecuencia</a:t>
            </a:r>
          </a:p>
        </p:txBody>
      </p:sp>
      <p:sp>
        <p:nvSpPr>
          <p:cNvPr id="36869" name="Rectangle 5"/>
          <p:cNvSpPr>
            <a:spLocks noChangeArrowheads="1"/>
          </p:cNvSpPr>
          <p:nvPr/>
        </p:nvSpPr>
        <p:spPr bwMode="auto">
          <a:xfrm>
            <a:off x="685800" y="2809875"/>
            <a:ext cx="5334000" cy="76200"/>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n-US"/>
          </a:p>
        </p:txBody>
      </p:sp>
      <p:pic>
        <p:nvPicPr>
          <p:cNvPr id="36870" name="Picture 6"/>
          <p:cNvPicPr>
            <a:picLocks noChangeAspect="1" noChangeArrowheads="1"/>
          </p:cNvPicPr>
          <p:nvPr/>
        </p:nvPicPr>
        <p:blipFill>
          <a:blip r:embed="rId4" cstate="print">
            <a:clrChange>
              <a:clrFrom>
                <a:srgbClr val="FFFF80"/>
              </a:clrFrom>
              <a:clrTo>
                <a:srgbClr val="FFFF80">
                  <a:alpha val="0"/>
                </a:srgbClr>
              </a:clrTo>
            </a:clrChange>
          </a:blip>
          <a:srcRect/>
          <a:stretch>
            <a:fillRect/>
          </a:stretch>
        </p:blipFill>
        <p:spPr bwMode="auto">
          <a:xfrm>
            <a:off x="4287838" y="3665538"/>
            <a:ext cx="1430337" cy="1277937"/>
          </a:xfrm>
          <a:prstGeom prst="rect">
            <a:avLst/>
          </a:prstGeom>
          <a:noFill/>
          <a:ln w="9525">
            <a:noFill/>
            <a:miter lim="800000"/>
            <a:headEnd/>
            <a:tailEnd/>
          </a:ln>
        </p:spPr>
      </p:pic>
      <p:pic>
        <p:nvPicPr>
          <p:cNvPr id="36871" name="Picture 7"/>
          <p:cNvPicPr>
            <a:picLocks noChangeAspect="1" noChangeArrowheads="1"/>
          </p:cNvPicPr>
          <p:nvPr/>
        </p:nvPicPr>
        <p:blipFill>
          <a:blip r:embed="rId5" cstate="print"/>
          <a:srcRect l="54678"/>
          <a:stretch>
            <a:fillRect/>
          </a:stretch>
        </p:blipFill>
        <p:spPr bwMode="auto">
          <a:xfrm>
            <a:off x="5902325" y="1376363"/>
            <a:ext cx="2952750" cy="1485900"/>
          </a:xfrm>
          <a:prstGeom prst="rect">
            <a:avLst/>
          </a:prstGeom>
          <a:noFill/>
          <a:ln w="12700" algn="ctr">
            <a:noFill/>
            <a:miter lim="800000"/>
            <a:headEnd/>
            <a:tailEnd/>
          </a:ln>
        </p:spPr>
      </p:pic>
      <p:pic>
        <p:nvPicPr>
          <p:cNvPr id="36872" name="Picture 8"/>
          <p:cNvPicPr>
            <a:picLocks noChangeAspect="1" noChangeArrowheads="1"/>
          </p:cNvPicPr>
          <p:nvPr/>
        </p:nvPicPr>
        <p:blipFill>
          <a:blip r:embed="rId6" cstate="print">
            <a:clrChange>
              <a:clrFrom>
                <a:srgbClr val="FEFE80"/>
              </a:clrFrom>
              <a:clrTo>
                <a:srgbClr val="FEFE80">
                  <a:alpha val="0"/>
                </a:srgbClr>
              </a:clrTo>
            </a:clrChange>
          </a:blip>
          <a:srcRect/>
          <a:stretch>
            <a:fillRect/>
          </a:stretch>
        </p:blipFill>
        <p:spPr bwMode="auto">
          <a:xfrm>
            <a:off x="4114800" y="2439988"/>
            <a:ext cx="1600200" cy="384175"/>
          </a:xfrm>
          <a:prstGeom prst="rect">
            <a:avLst/>
          </a:prstGeom>
          <a:noFill/>
          <a:ln w="9525">
            <a:noFill/>
            <a:miter lim="800000"/>
            <a:headEnd/>
            <a:tailEnd/>
          </a:ln>
        </p:spPr>
      </p:pic>
      <p:sp>
        <p:nvSpPr>
          <p:cNvPr id="36873" name="Text Box 9"/>
          <p:cNvSpPr txBox="1">
            <a:spLocks noChangeArrowheads="1"/>
          </p:cNvSpPr>
          <p:nvPr/>
        </p:nvSpPr>
        <p:spPr bwMode="auto">
          <a:xfrm>
            <a:off x="6324600" y="2352675"/>
            <a:ext cx="2218557" cy="385234"/>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dirty="0" err="1" smtClean="0"/>
              <a:t>Franja</a:t>
            </a:r>
            <a:r>
              <a:rPr lang="en-US" sz="2400" dirty="0" smtClean="0"/>
              <a:t> y </a:t>
            </a:r>
            <a:r>
              <a:rPr lang="en-US" sz="2400" dirty="0"/>
              <a:t>RESA</a:t>
            </a:r>
          </a:p>
        </p:txBody>
      </p:sp>
      <p:sp>
        <p:nvSpPr>
          <p:cNvPr id="36874" name="Line 10"/>
          <p:cNvSpPr>
            <a:spLocks noChangeShapeType="1"/>
          </p:cNvSpPr>
          <p:nvPr/>
        </p:nvSpPr>
        <p:spPr bwMode="auto">
          <a:xfrm>
            <a:off x="5895975" y="432435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36875" name="Line 11"/>
          <p:cNvSpPr>
            <a:spLocks noChangeShapeType="1"/>
          </p:cNvSpPr>
          <p:nvPr/>
        </p:nvSpPr>
        <p:spPr bwMode="auto">
          <a:xfrm>
            <a:off x="5895975" y="4333875"/>
            <a:ext cx="0" cy="1228725"/>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36876" name="Text Box 12"/>
          <p:cNvSpPr txBox="1">
            <a:spLocks noChangeArrowheads="1"/>
          </p:cNvSpPr>
          <p:nvPr/>
        </p:nvSpPr>
        <p:spPr bwMode="auto">
          <a:xfrm>
            <a:off x="7143750" y="43338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
        <p:nvSpPr>
          <p:cNvPr id="36877" name="Text Box 13"/>
          <p:cNvSpPr txBox="1">
            <a:spLocks noChangeArrowheads="1"/>
          </p:cNvSpPr>
          <p:nvPr/>
        </p:nvSpPr>
        <p:spPr bwMode="auto">
          <a:xfrm>
            <a:off x="6105525" y="50196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
        <p:nvSpPr>
          <p:cNvPr id="36878" name="Text Box 14"/>
          <p:cNvSpPr txBox="1">
            <a:spLocks noChangeArrowheads="1"/>
          </p:cNvSpPr>
          <p:nvPr/>
        </p:nvSpPr>
        <p:spPr bwMode="auto">
          <a:xfrm>
            <a:off x="2008188" y="1752600"/>
            <a:ext cx="2944812" cy="479425"/>
          </a:xfrm>
          <a:prstGeom prst="rect">
            <a:avLst/>
          </a:prstGeom>
          <a:noFill/>
          <a:ln w="12700" algn="ctr">
            <a:noFill/>
            <a:miter lim="800000"/>
            <a:headEnd/>
            <a:tailEnd/>
          </a:ln>
        </p:spPr>
        <p:txBody>
          <a:bodyPr lIns="90488" tIns="44450" rIns="90488" bIns="44450">
            <a:spAutoFit/>
          </a:bodyPr>
          <a:lstStyle/>
          <a:p>
            <a:pPr algn="ctr">
              <a:buNone/>
            </a:pPr>
            <a:r>
              <a:rPr lang="es-ES" sz="1600" dirty="0" smtClean="0"/>
              <a:t>Distribución de probabilidad de parada del avión</a:t>
            </a:r>
            <a:endParaRPr lang="es-E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a:defRPr/>
            </a:pPr>
            <a:r>
              <a:rPr lang="en-US" sz="4000" dirty="0" err="1" smtClean="0"/>
              <a:t>Modelos</a:t>
            </a:r>
            <a:r>
              <a:rPr lang="en-US" sz="4000" dirty="0" smtClean="0"/>
              <a:t> de </a:t>
            </a:r>
            <a:r>
              <a:rPr lang="en-US" sz="4000" dirty="0" err="1" smtClean="0"/>
              <a:t>Frecuencia</a:t>
            </a:r>
            <a:endParaRPr lang="en-US" sz="4000" dirty="0" smtClean="0"/>
          </a:p>
        </p:txBody>
      </p:sp>
      <p:sp>
        <p:nvSpPr>
          <p:cNvPr id="1028" name="Rectangle 3"/>
          <p:cNvSpPr>
            <a:spLocks noGrp="1" noChangeArrowheads="1"/>
          </p:cNvSpPr>
          <p:nvPr>
            <p:ph type="body" idx="1"/>
          </p:nvPr>
        </p:nvSpPr>
        <p:spPr/>
        <p:txBody>
          <a:bodyPr/>
          <a:lstStyle/>
          <a:p>
            <a:r>
              <a:rPr lang="es-ES" dirty="0" smtClean="0"/>
              <a:t>Probabilidad = N</a:t>
            </a:r>
            <a:r>
              <a:rPr lang="es-ES" baseline="-25000" dirty="0" smtClean="0"/>
              <a:t>i/a</a:t>
            </a:r>
            <a:r>
              <a:rPr lang="es-ES" dirty="0" smtClean="0"/>
              <a:t> / </a:t>
            </a:r>
            <a:r>
              <a:rPr lang="es-ES" dirty="0" err="1" smtClean="0"/>
              <a:t>N</a:t>
            </a:r>
            <a:r>
              <a:rPr lang="es-ES" baseline="-25000" dirty="0" err="1" smtClean="0"/>
              <a:t>n</a:t>
            </a:r>
            <a:r>
              <a:rPr lang="es-ES" dirty="0" smtClean="0"/>
              <a:t> (bajo ciertas condiciones)</a:t>
            </a:r>
          </a:p>
          <a:p>
            <a:endParaRPr lang="es-ES" dirty="0" smtClean="0"/>
          </a:p>
          <a:p>
            <a:endParaRPr lang="es-ES" dirty="0" smtClean="0"/>
          </a:p>
          <a:p>
            <a:r>
              <a:rPr lang="es-ES" dirty="0" smtClean="0"/>
              <a:t>P{</a:t>
            </a:r>
            <a:r>
              <a:rPr lang="es-ES" dirty="0" err="1" smtClean="0"/>
              <a:t>Accident_Occurrence</a:t>
            </a:r>
            <a:r>
              <a:rPr lang="es-ES" dirty="0" smtClean="0"/>
              <a:t>} es la probabilidad (0-100%) de ocurrir un incidente bajo las condiciones operacionales</a:t>
            </a:r>
          </a:p>
          <a:p>
            <a:r>
              <a:rPr lang="es-ES" dirty="0" smtClean="0"/>
              <a:t>X</a:t>
            </a:r>
            <a:r>
              <a:rPr lang="es-ES" baseline="-25000" dirty="0" smtClean="0"/>
              <a:t>i </a:t>
            </a:r>
            <a:r>
              <a:rPr lang="es-ES" dirty="0" smtClean="0"/>
              <a:t>= f(techo, visibilidad, viento cruzado, viento de cola , ráfagas, condición de la pista, tipo del avión, etc.)</a:t>
            </a:r>
          </a:p>
          <a:p>
            <a:pPr>
              <a:buFont typeface="Wingdings" pitchFamily="2" charset="2"/>
              <a:buNone/>
            </a:pPr>
            <a:endParaRPr lang="es-ES" dirty="0" smtClean="0"/>
          </a:p>
        </p:txBody>
      </p:sp>
      <p:sp>
        <p:nvSpPr>
          <p:cNvPr id="1029" name="Rectangle 4"/>
          <p:cNvSpPr>
            <a:spLocks noChangeArrowheads="1"/>
          </p:cNvSpPr>
          <p:nvPr/>
        </p:nvSpPr>
        <p:spPr bwMode="auto">
          <a:xfrm>
            <a:off x="0" y="0"/>
            <a:ext cx="9144000" cy="0"/>
          </a:xfrm>
          <a:prstGeom prst="rect">
            <a:avLst/>
          </a:prstGeom>
          <a:noFill/>
          <a:ln w="12700" algn="ctr">
            <a:noFill/>
            <a:miter lim="800000"/>
            <a:headEnd/>
            <a:tailEnd/>
          </a:ln>
        </p:spPr>
        <p:txBody>
          <a:bodyPr wrap="none" lIns="90488" tIns="44450" rIns="90488" bIns="44450" anchor="ctr">
            <a:spAutoFit/>
          </a:bodyPr>
          <a:lstStyle/>
          <a:p>
            <a:endParaRPr lang="en-US"/>
          </a:p>
        </p:txBody>
      </p:sp>
      <p:graphicFrame>
        <p:nvGraphicFramePr>
          <p:cNvPr id="1026" name="Object 5"/>
          <p:cNvGraphicFramePr>
            <a:graphicFrameLocks noChangeAspect="1"/>
          </p:cNvGraphicFramePr>
          <p:nvPr/>
        </p:nvGraphicFramePr>
        <p:xfrm>
          <a:off x="1295400" y="2209800"/>
          <a:ext cx="5867400" cy="725488"/>
        </p:xfrm>
        <a:graphic>
          <a:graphicData uri="http://schemas.openxmlformats.org/presentationml/2006/ole">
            <p:oleObj spid="_x0000_s1026" name="Microsoft Equation 3.0" r:id="rId4" imgW="3390900" imgH="419100" progId="Equation.3">
              <p:embed/>
            </p:oleObj>
          </a:graphicData>
        </a:graphic>
      </p:graphicFrame>
      <p:sp>
        <p:nvSpPr>
          <p:cNvPr id="1030" name="Rectangle 6"/>
          <p:cNvSpPr>
            <a:spLocks noChangeArrowheads="1"/>
          </p:cNvSpPr>
          <p:nvPr/>
        </p:nvSpPr>
        <p:spPr bwMode="auto">
          <a:xfrm>
            <a:off x="0" y="419100"/>
            <a:ext cx="9144000" cy="0"/>
          </a:xfrm>
          <a:prstGeom prst="rect">
            <a:avLst/>
          </a:prstGeom>
          <a:noFill/>
          <a:ln w="12700" algn="ctr">
            <a:noFill/>
            <a:miter lim="800000"/>
            <a:headEnd/>
            <a:tailEnd/>
          </a:ln>
        </p:spPr>
        <p:txBody>
          <a:bodyPr wrap="none" lIns="90488" tIns="44450" rIns="90488" bIns="44450" anchor="ctr">
            <a:spAutoFit/>
          </a:bodyPr>
          <a:lstStyle/>
          <a:p>
            <a:pPr eaLnBrk="1" hangingPunct="1">
              <a:lnSpc>
                <a:spcPct val="100000"/>
              </a:lnSpc>
              <a:spcBef>
                <a:spcPct val="0"/>
              </a:spcBef>
              <a:spcAft>
                <a:spcPct val="0"/>
              </a:spcAft>
              <a:buClrTx/>
              <a:buSzTx/>
              <a:buFontTx/>
              <a:buNone/>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676400" y="990600"/>
            <a:ext cx="7315200" cy="5181600"/>
          </a:xfrm>
          <a:prstGeom prst="rect">
            <a:avLst/>
          </a:prstGeom>
          <a:solidFill>
            <a:srgbClr val="FFFFCC"/>
          </a:solidFill>
          <a:ln w="12700" algn="ctr">
            <a:solidFill>
              <a:schemeClr val="tx1"/>
            </a:solidFill>
            <a:miter lim="800000"/>
            <a:headEnd/>
            <a:tailEnd/>
          </a:ln>
        </p:spPr>
        <p:txBody>
          <a:bodyPr wrap="none" lIns="90488" tIns="44450" rIns="90488" bIns="44450" anchor="ctr"/>
          <a:lstStyle/>
          <a:p>
            <a:pPr algn="ctr"/>
            <a:endParaRPr lang="en-US"/>
          </a:p>
        </p:txBody>
      </p:sp>
      <p:sp>
        <p:nvSpPr>
          <p:cNvPr id="254979" name="Rectangle 3"/>
          <p:cNvSpPr>
            <a:spLocks noGrp="1" noChangeArrowheads="1"/>
          </p:cNvSpPr>
          <p:nvPr>
            <p:ph type="title"/>
          </p:nvPr>
        </p:nvSpPr>
        <p:spPr/>
        <p:txBody>
          <a:bodyPr/>
          <a:lstStyle/>
          <a:p>
            <a:pPr>
              <a:defRPr/>
            </a:pPr>
            <a:r>
              <a:rPr lang="es-ES" sz="4000" smtClean="0"/>
              <a:t>Un Ejemplo Simples</a:t>
            </a:r>
          </a:p>
        </p:txBody>
      </p:sp>
      <p:sp>
        <p:nvSpPr>
          <p:cNvPr id="37892" name="Freeform 4"/>
          <p:cNvSpPr>
            <a:spLocks/>
          </p:cNvSpPr>
          <p:nvPr/>
        </p:nvSpPr>
        <p:spPr bwMode="auto">
          <a:xfrm>
            <a:off x="2390775" y="1752600"/>
            <a:ext cx="5791200" cy="3810000"/>
          </a:xfrm>
          <a:custGeom>
            <a:avLst/>
            <a:gdLst>
              <a:gd name="T0" fmla="*/ 0 w 3795"/>
              <a:gd name="T1" fmla="*/ 2147483647 h 2433"/>
              <a:gd name="T2" fmla="*/ 2147483647 w 3795"/>
              <a:gd name="T3" fmla="*/ 2147483647 h 2433"/>
              <a:gd name="T4" fmla="*/ 2147483647 w 3795"/>
              <a:gd name="T5" fmla="*/ 2147483647 h 2433"/>
              <a:gd name="T6" fmla="*/ 2147483647 w 3795"/>
              <a:gd name="T7" fmla="*/ 2147483647 h 2433"/>
              <a:gd name="T8" fmla="*/ 2147483647 w 3795"/>
              <a:gd name="T9" fmla="*/ 2147483647 h 2433"/>
              <a:gd name="T10" fmla="*/ 2147483647 w 3795"/>
              <a:gd name="T11" fmla="*/ 2147483647 h 2433"/>
              <a:gd name="T12" fmla="*/ 2147483647 w 3795"/>
              <a:gd name="T13" fmla="*/ 2147483647 h 2433"/>
              <a:gd name="T14" fmla="*/ 2147483647 w 3795"/>
              <a:gd name="T15" fmla="*/ 2147483647 h 2433"/>
              <a:gd name="T16" fmla="*/ 2147483647 w 3795"/>
              <a:gd name="T17" fmla="*/ 2147483647 h 2433"/>
              <a:gd name="T18" fmla="*/ 2147483647 w 3795"/>
              <a:gd name="T19" fmla="*/ 2147483647 h 2433"/>
              <a:gd name="T20" fmla="*/ 2147483647 w 3795"/>
              <a:gd name="T21" fmla="*/ 2147483647 h 2433"/>
              <a:gd name="T22" fmla="*/ 2147483647 w 3795"/>
              <a:gd name="T23" fmla="*/ 2147483647 h 2433"/>
              <a:gd name="T24" fmla="*/ 2147483647 w 3795"/>
              <a:gd name="T25" fmla="*/ 2147483647 h 2433"/>
              <a:gd name="T26" fmla="*/ 2147483647 w 3795"/>
              <a:gd name="T27" fmla="*/ 2147483647 h 2433"/>
              <a:gd name="T28" fmla="*/ 2147483647 w 3795"/>
              <a:gd name="T29" fmla="*/ 2147483647 h 2433"/>
              <a:gd name="T30" fmla="*/ 2147483647 w 3795"/>
              <a:gd name="T31" fmla="*/ 2147483647 h 2433"/>
              <a:gd name="T32" fmla="*/ 2147483647 w 3795"/>
              <a:gd name="T33" fmla="*/ 2147483647 h 2433"/>
              <a:gd name="T34" fmla="*/ 2147483647 w 3795"/>
              <a:gd name="T35" fmla="*/ 2147483647 h 2433"/>
              <a:gd name="T36" fmla="*/ 2147483647 w 3795"/>
              <a:gd name="T37" fmla="*/ 2147483647 h 2433"/>
              <a:gd name="T38" fmla="*/ 2147483647 w 3795"/>
              <a:gd name="T39" fmla="*/ 2147483647 h 2433"/>
              <a:gd name="T40" fmla="*/ 2147483647 w 3795"/>
              <a:gd name="T41" fmla="*/ 2147483647 h 2433"/>
              <a:gd name="T42" fmla="*/ 2147483647 w 3795"/>
              <a:gd name="T43" fmla="*/ 2147483647 h 2433"/>
              <a:gd name="T44" fmla="*/ 2147483647 w 3795"/>
              <a:gd name="T45" fmla="*/ 2147483647 h 2433"/>
              <a:gd name="T46" fmla="*/ 2147483647 w 3795"/>
              <a:gd name="T47" fmla="*/ 2147483647 h 2433"/>
              <a:gd name="T48" fmla="*/ 2147483647 w 3795"/>
              <a:gd name="T49" fmla="*/ 2147483647 h 2433"/>
              <a:gd name="T50" fmla="*/ 2147483647 w 3795"/>
              <a:gd name="T51" fmla="*/ 2147483647 h 2433"/>
              <a:gd name="T52" fmla="*/ 2147483647 w 3795"/>
              <a:gd name="T53" fmla="*/ 2147483647 h 2433"/>
              <a:gd name="T54" fmla="*/ 2147483647 w 3795"/>
              <a:gd name="T55" fmla="*/ 2147483647 h 2433"/>
              <a:gd name="T56" fmla="*/ 2147483647 w 3795"/>
              <a:gd name="T57" fmla="*/ 2147483647 h 2433"/>
              <a:gd name="T58" fmla="*/ 2147483647 w 3795"/>
              <a:gd name="T59" fmla="*/ 2147483647 h 2433"/>
              <a:gd name="T60" fmla="*/ 2147483647 w 3795"/>
              <a:gd name="T61" fmla="*/ 2147483647 h 2433"/>
              <a:gd name="T62" fmla="*/ 2147483647 w 3795"/>
              <a:gd name="T63" fmla="*/ 2147483647 h 2433"/>
              <a:gd name="T64" fmla="*/ 2147483647 w 3795"/>
              <a:gd name="T65" fmla="*/ 2147483647 h 2433"/>
              <a:gd name="T66" fmla="*/ 2147483647 w 3795"/>
              <a:gd name="T67" fmla="*/ 2147483647 h 2433"/>
              <a:gd name="T68" fmla="*/ 2147483647 w 3795"/>
              <a:gd name="T69" fmla="*/ 2147483647 h 2433"/>
              <a:gd name="T70" fmla="*/ 2147483647 w 3795"/>
              <a:gd name="T71" fmla="*/ 2147483647 h 2433"/>
              <a:gd name="T72" fmla="*/ 2147483647 w 3795"/>
              <a:gd name="T73" fmla="*/ 2147483647 h 24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95"/>
              <a:gd name="T112" fmla="*/ 0 h 2433"/>
              <a:gd name="T113" fmla="*/ 3795 w 3795"/>
              <a:gd name="T114" fmla="*/ 2433 h 24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95" h="2433">
                <a:moveTo>
                  <a:pt x="0" y="2427"/>
                </a:moveTo>
                <a:cubicBezTo>
                  <a:pt x="43" y="2430"/>
                  <a:pt x="87" y="2433"/>
                  <a:pt x="141" y="2433"/>
                </a:cubicBezTo>
                <a:cubicBezTo>
                  <a:pt x="195" y="2433"/>
                  <a:pt x="273" y="2428"/>
                  <a:pt x="326" y="2427"/>
                </a:cubicBezTo>
                <a:cubicBezTo>
                  <a:pt x="379" y="2426"/>
                  <a:pt x="409" y="2429"/>
                  <a:pt x="461" y="2427"/>
                </a:cubicBezTo>
                <a:cubicBezTo>
                  <a:pt x="513" y="2425"/>
                  <a:pt x="580" y="2419"/>
                  <a:pt x="640" y="2414"/>
                </a:cubicBezTo>
                <a:cubicBezTo>
                  <a:pt x="700" y="2409"/>
                  <a:pt x="764" y="2404"/>
                  <a:pt x="819" y="2395"/>
                </a:cubicBezTo>
                <a:cubicBezTo>
                  <a:pt x="874" y="2386"/>
                  <a:pt x="925" y="2373"/>
                  <a:pt x="973" y="2357"/>
                </a:cubicBezTo>
                <a:cubicBezTo>
                  <a:pt x="1021" y="2341"/>
                  <a:pt x="1068" y="2318"/>
                  <a:pt x="1107" y="2299"/>
                </a:cubicBezTo>
                <a:cubicBezTo>
                  <a:pt x="1146" y="2280"/>
                  <a:pt x="1179" y="2263"/>
                  <a:pt x="1210" y="2241"/>
                </a:cubicBezTo>
                <a:cubicBezTo>
                  <a:pt x="1241" y="2219"/>
                  <a:pt x="1263" y="2194"/>
                  <a:pt x="1293" y="2165"/>
                </a:cubicBezTo>
                <a:cubicBezTo>
                  <a:pt x="1323" y="2136"/>
                  <a:pt x="1360" y="2100"/>
                  <a:pt x="1389" y="2069"/>
                </a:cubicBezTo>
                <a:cubicBezTo>
                  <a:pt x="1418" y="2038"/>
                  <a:pt x="1442" y="2009"/>
                  <a:pt x="1466" y="1979"/>
                </a:cubicBezTo>
                <a:cubicBezTo>
                  <a:pt x="1490" y="1949"/>
                  <a:pt x="1511" y="1925"/>
                  <a:pt x="1536" y="1889"/>
                </a:cubicBezTo>
                <a:cubicBezTo>
                  <a:pt x="1561" y="1853"/>
                  <a:pt x="1588" y="1811"/>
                  <a:pt x="1619" y="1761"/>
                </a:cubicBezTo>
                <a:cubicBezTo>
                  <a:pt x="1650" y="1711"/>
                  <a:pt x="1687" y="1649"/>
                  <a:pt x="1722" y="1589"/>
                </a:cubicBezTo>
                <a:cubicBezTo>
                  <a:pt x="1757" y="1529"/>
                  <a:pt x="1799" y="1458"/>
                  <a:pt x="1830" y="1403"/>
                </a:cubicBezTo>
                <a:cubicBezTo>
                  <a:pt x="1861" y="1348"/>
                  <a:pt x="1886" y="1295"/>
                  <a:pt x="1907" y="1256"/>
                </a:cubicBezTo>
                <a:cubicBezTo>
                  <a:pt x="1928" y="1217"/>
                  <a:pt x="1939" y="1201"/>
                  <a:pt x="1958" y="1166"/>
                </a:cubicBezTo>
                <a:cubicBezTo>
                  <a:pt x="1977" y="1131"/>
                  <a:pt x="1994" y="1094"/>
                  <a:pt x="2022" y="1045"/>
                </a:cubicBezTo>
                <a:cubicBezTo>
                  <a:pt x="2050" y="996"/>
                  <a:pt x="2096" y="925"/>
                  <a:pt x="2125" y="872"/>
                </a:cubicBezTo>
                <a:cubicBezTo>
                  <a:pt x="2154" y="819"/>
                  <a:pt x="2168" y="768"/>
                  <a:pt x="2195" y="725"/>
                </a:cubicBezTo>
                <a:cubicBezTo>
                  <a:pt x="2222" y="682"/>
                  <a:pt x="2255" y="658"/>
                  <a:pt x="2285" y="616"/>
                </a:cubicBezTo>
                <a:cubicBezTo>
                  <a:pt x="2315" y="574"/>
                  <a:pt x="2345" y="514"/>
                  <a:pt x="2374" y="475"/>
                </a:cubicBezTo>
                <a:cubicBezTo>
                  <a:pt x="2403" y="436"/>
                  <a:pt x="2432" y="407"/>
                  <a:pt x="2458" y="379"/>
                </a:cubicBezTo>
                <a:cubicBezTo>
                  <a:pt x="2484" y="351"/>
                  <a:pt x="2507" y="329"/>
                  <a:pt x="2528" y="309"/>
                </a:cubicBezTo>
                <a:cubicBezTo>
                  <a:pt x="2549" y="289"/>
                  <a:pt x="2563" y="275"/>
                  <a:pt x="2586" y="257"/>
                </a:cubicBezTo>
                <a:cubicBezTo>
                  <a:pt x="2609" y="239"/>
                  <a:pt x="2644" y="218"/>
                  <a:pt x="2669" y="200"/>
                </a:cubicBezTo>
                <a:cubicBezTo>
                  <a:pt x="2694" y="182"/>
                  <a:pt x="2713" y="165"/>
                  <a:pt x="2739" y="149"/>
                </a:cubicBezTo>
                <a:cubicBezTo>
                  <a:pt x="2765" y="133"/>
                  <a:pt x="2798" y="116"/>
                  <a:pt x="2829" y="104"/>
                </a:cubicBezTo>
                <a:cubicBezTo>
                  <a:pt x="2860" y="92"/>
                  <a:pt x="2894" y="86"/>
                  <a:pt x="2925" y="78"/>
                </a:cubicBezTo>
                <a:cubicBezTo>
                  <a:pt x="2956" y="70"/>
                  <a:pt x="2985" y="58"/>
                  <a:pt x="3014" y="53"/>
                </a:cubicBezTo>
                <a:cubicBezTo>
                  <a:pt x="3043" y="48"/>
                  <a:pt x="3066" y="50"/>
                  <a:pt x="3098" y="46"/>
                </a:cubicBezTo>
                <a:cubicBezTo>
                  <a:pt x="3130" y="42"/>
                  <a:pt x="3163" y="31"/>
                  <a:pt x="3206" y="27"/>
                </a:cubicBezTo>
                <a:cubicBezTo>
                  <a:pt x="3249" y="23"/>
                  <a:pt x="3308" y="24"/>
                  <a:pt x="3354" y="21"/>
                </a:cubicBezTo>
                <a:cubicBezTo>
                  <a:pt x="3400" y="18"/>
                  <a:pt x="3435" y="11"/>
                  <a:pt x="3482" y="8"/>
                </a:cubicBezTo>
                <a:cubicBezTo>
                  <a:pt x="3529" y="5"/>
                  <a:pt x="3583" y="2"/>
                  <a:pt x="3635" y="1"/>
                </a:cubicBezTo>
                <a:cubicBezTo>
                  <a:pt x="3687" y="0"/>
                  <a:pt x="3741" y="0"/>
                  <a:pt x="3795" y="1"/>
                </a:cubicBezTo>
              </a:path>
            </a:pathLst>
          </a:custGeom>
          <a:noFill/>
          <a:ln w="28575" cap="flat" cmpd="sng">
            <a:solidFill>
              <a:schemeClr val="tx1"/>
            </a:solidFill>
            <a:prstDash val="solid"/>
            <a:round/>
            <a:headEnd/>
            <a:tailEnd/>
          </a:ln>
        </p:spPr>
        <p:txBody>
          <a:bodyPr lIns="90488" tIns="44450" rIns="90488" bIns="44450"/>
          <a:lstStyle/>
          <a:p>
            <a:endParaRPr lang="en-US"/>
          </a:p>
        </p:txBody>
      </p:sp>
      <p:sp>
        <p:nvSpPr>
          <p:cNvPr id="37893" name="Line 5"/>
          <p:cNvSpPr>
            <a:spLocks noChangeShapeType="1"/>
          </p:cNvSpPr>
          <p:nvPr/>
        </p:nvSpPr>
        <p:spPr bwMode="auto">
          <a:xfrm flipV="1">
            <a:off x="2438400" y="1143000"/>
            <a:ext cx="0" cy="4419600"/>
          </a:xfrm>
          <a:prstGeom prst="line">
            <a:avLst/>
          </a:prstGeom>
          <a:noFill/>
          <a:ln w="9525">
            <a:solidFill>
              <a:schemeClr val="tx1"/>
            </a:solidFill>
            <a:round/>
            <a:headEnd/>
            <a:tailEnd type="triangle" w="lg" len="lg"/>
          </a:ln>
        </p:spPr>
        <p:txBody>
          <a:bodyPr/>
          <a:lstStyle/>
          <a:p>
            <a:endParaRPr lang="en-US"/>
          </a:p>
        </p:txBody>
      </p:sp>
      <p:sp>
        <p:nvSpPr>
          <p:cNvPr id="37894" name="Line 6"/>
          <p:cNvSpPr>
            <a:spLocks noChangeShapeType="1"/>
          </p:cNvSpPr>
          <p:nvPr/>
        </p:nvSpPr>
        <p:spPr bwMode="auto">
          <a:xfrm>
            <a:off x="2438400" y="5562600"/>
            <a:ext cx="5791200" cy="0"/>
          </a:xfrm>
          <a:prstGeom prst="line">
            <a:avLst/>
          </a:prstGeom>
          <a:noFill/>
          <a:ln w="9525">
            <a:solidFill>
              <a:schemeClr val="tx1"/>
            </a:solidFill>
            <a:round/>
            <a:headEnd/>
            <a:tailEnd type="triangle" w="lg" len="lg"/>
          </a:ln>
        </p:spPr>
        <p:txBody>
          <a:bodyPr/>
          <a:lstStyle/>
          <a:p>
            <a:endParaRPr lang="en-US"/>
          </a:p>
        </p:txBody>
      </p:sp>
      <p:sp>
        <p:nvSpPr>
          <p:cNvPr id="37895" name="Line 7"/>
          <p:cNvSpPr>
            <a:spLocks noChangeShapeType="1"/>
          </p:cNvSpPr>
          <p:nvPr/>
        </p:nvSpPr>
        <p:spPr bwMode="auto">
          <a:xfrm>
            <a:off x="2286000" y="1752600"/>
            <a:ext cx="6019800" cy="0"/>
          </a:xfrm>
          <a:prstGeom prst="line">
            <a:avLst/>
          </a:prstGeom>
          <a:noFill/>
          <a:ln w="12700">
            <a:solidFill>
              <a:schemeClr val="tx1"/>
            </a:solidFill>
            <a:prstDash val="dash"/>
            <a:round/>
            <a:headEnd/>
            <a:tailEnd/>
          </a:ln>
        </p:spPr>
        <p:txBody>
          <a:bodyPr lIns="90488" tIns="44450" rIns="90488" bIns="44450"/>
          <a:lstStyle/>
          <a:p>
            <a:endParaRPr lang="en-US"/>
          </a:p>
        </p:txBody>
      </p:sp>
      <p:sp>
        <p:nvSpPr>
          <p:cNvPr id="37896" name="Text Box 8"/>
          <p:cNvSpPr txBox="1">
            <a:spLocks noChangeArrowheads="1"/>
          </p:cNvSpPr>
          <p:nvPr/>
        </p:nvSpPr>
        <p:spPr bwMode="auto">
          <a:xfrm>
            <a:off x="2054225" y="5330825"/>
            <a:ext cx="307975"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0</a:t>
            </a:r>
          </a:p>
        </p:txBody>
      </p:sp>
      <p:sp>
        <p:nvSpPr>
          <p:cNvPr id="37897" name="Text Box 9"/>
          <p:cNvSpPr txBox="1">
            <a:spLocks noChangeArrowheads="1"/>
          </p:cNvSpPr>
          <p:nvPr/>
        </p:nvSpPr>
        <p:spPr bwMode="auto">
          <a:xfrm>
            <a:off x="2057400" y="1524000"/>
            <a:ext cx="307975"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1</a:t>
            </a:r>
          </a:p>
        </p:txBody>
      </p:sp>
      <p:sp>
        <p:nvSpPr>
          <p:cNvPr id="37898" name="Text Box 10"/>
          <p:cNvSpPr txBox="1">
            <a:spLocks noChangeArrowheads="1"/>
          </p:cNvSpPr>
          <p:nvPr/>
        </p:nvSpPr>
        <p:spPr bwMode="auto">
          <a:xfrm>
            <a:off x="5622925" y="5797550"/>
            <a:ext cx="3228975"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b="1">
                <a:solidFill>
                  <a:srgbClr val="0000FF"/>
                </a:solidFill>
              </a:rPr>
              <a:t>Risk Factor (e.g. crosswind)</a:t>
            </a:r>
          </a:p>
        </p:txBody>
      </p:sp>
      <p:sp>
        <p:nvSpPr>
          <p:cNvPr id="37899" name="Text Box 11"/>
          <p:cNvSpPr txBox="1">
            <a:spLocks noChangeArrowheads="1"/>
          </p:cNvSpPr>
          <p:nvPr/>
        </p:nvSpPr>
        <p:spPr bwMode="auto">
          <a:xfrm rot="-5400000">
            <a:off x="158750" y="2974975"/>
            <a:ext cx="3648075"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b="1">
                <a:solidFill>
                  <a:srgbClr val="0000FF"/>
                </a:solidFill>
              </a:rPr>
              <a:t>Probability of Event (e.g. LDOR)</a:t>
            </a:r>
          </a:p>
        </p:txBody>
      </p:sp>
      <p:sp>
        <p:nvSpPr>
          <p:cNvPr id="37900" name="Text Box 12"/>
          <p:cNvSpPr txBox="1">
            <a:spLocks noChangeArrowheads="1"/>
          </p:cNvSpPr>
          <p:nvPr/>
        </p:nvSpPr>
        <p:spPr bwMode="auto">
          <a:xfrm>
            <a:off x="3962400" y="5638800"/>
            <a:ext cx="620713"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TW</a:t>
            </a:r>
            <a:r>
              <a:rPr lang="en-US" baseline="-25000"/>
              <a:t>1</a:t>
            </a:r>
            <a:endParaRPr lang="en-US"/>
          </a:p>
        </p:txBody>
      </p:sp>
      <p:sp>
        <p:nvSpPr>
          <p:cNvPr id="37901" name="Text Box 13"/>
          <p:cNvSpPr txBox="1">
            <a:spLocks noChangeArrowheads="1"/>
          </p:cNvSpPr>
          <p:nvPr/>
        </p:nvSpPr>
        <p:spPr bwMode="auto">
          <a:xfrm>
            <a:off x="4953000" y="5638800"/>
            <a:ext cx="620713"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TW</a:t>
            </a:r>
            <a:r>
              <a:rPr lang="en-US" baseline="-25000"/>
              <a:t>2</a:t>
            </a:r>
            <a:endParaRPr lang="en-US"/>
          </a:p>
        </p:txBody>
      </p:sp>
      <p:sp>
        <p:nvSpPr>
          <p:cNvPr id="37902" name="Line 14"/>
          <p:cNvSpPr>
            <a:spLocks noChangeShapeType="1"/>
          </p:cNvSpPr>
          <p:nvPr/>
        </p:nvSpPr>
        <p:spPr bwMode="auto">
          <a:xfrm flipV="1">
            <a:off x="4267200" y="5210175"/>
            <a:ext cx="0" cy="381000"/>
          </a:xfrm>
          <a:prstGeom prst="line">
            <a:avLst/>
          </a:prstGeom>
          <a:noFill/>
          <a:ln w="12700">
            <a:solidFill>
              <a:srgbClr val="CC0000"/>
            </a:solidFill>
            <a:round/>
            <a:headEnd/>
            <a:tailEnd type="triangle" w="med" len="med"/>
          </a:ln>
        </p:spPr>
        <p:txBody>
          <a:bodyPr lIns="90488" tIns="44450" rIns="90488" bIns="44450"/>
          <a:lstStyle/>
          <a:p>
            <a:endParaRPr lang="en-US"/>
          </a:p>
        </p:txBody>
      </p:sp>
      <p:sp>
        <p:nvSpPr>
          <p:cNvPr id="37903" name="Line 15"/>
          <p:cNvSpPr>
            <a:spLocks noChangeShapeType="1"/>
          </p:cNvSpPr>
          <p:nvPr/>
        </p:nvSpPr>
        <p:spPr bwMode="auto">
          <a:xfrm flipH="1">
            <a:off x="2438400" y="5219700"/>
            <a:ext cx="1828800" cy="0"/>
          </a:xfrm>
          <a:prstGeom prst="line">
            <a:avLst/>
          </a:prstGeom>
          <a:noFill/>
          <a:ln w="12700">
            <a:solidFill>
              <a:srgbClr val="CC0000"/>
            </a:solidFill>
            <a:round/>
            <a:headEnd/>
            <a:tailEnd type="triangle" w="med" len="med"/>
          </a:ln>
        </p:spPr>
        <p:txBody>
          <a:bodyPr lIns="90488" tIns="44450" rIns="90488" bIns="44450"/>
          <a:lstStyle/>
          <a:p>
            <a:endParaRPr lang="en-US"/>
          </a:p>
        </p:txBody>
      </p:sp>
      <p:sp>
        <p:nvSpPr>
          <p:cNvPr id="37904" name="Line 16"/>
          <p:cNvSpPr>
            <a:spLocks noChangeShapeType="1"/>
          </p:cNvSpPr>
          <p:nvPr/>
        </p:nvSpPr>
        <p:spPr bwMode="auto">
          <a:xfrm flipV="1">
            <a:off x="5257800" y="3733800"/>
            <a:ext cx="0" cy="1828800"/>
          </a:xfrm>
          <a:prstGeom prst="line">
            <a:avLst/>
          </a:prstGeom>
          <a:noFill/>
          <a:ln w="12700">
            <a:solidFill>
              <a:srgbClr val="CC0000"/>
            </a:solidFill>
            <a:round/>
            <a:headEnd/>
            <a:tailEnd type="triangle" w="med" len="med"/>
          </a:ln>
        </p:spPr>
        <p:txBody>
          <a:bodyPr lIns="90488" tIns="44450" rIns="90488" bIns="44450"/>
          <a:lstStyle/>
          <a:p>
            <a:endParaRPr lang="en-US"/>
          </a:p>
        </p:txBody>
      </p:sp>
      <p:sp>
        <p:nvSpPr>
          <p:cNvPr id="37905" name="Line 17"/>
          <p:cNvSpPr>
            <a:spLocks noChangeShapeType="1"/>
          </p:cNvSpPr>
          <p:nvPr/>
        </p:nvSpPr>
        <p:spPr bwMode="auto">
          <a:xfrm flipH="1">
            <a:off x="2438400" y="3762375"/>
            <a:ext cx="2819400" cy="0"/>
          </a:xfrm>
          <a:prstGeom prst="line">
            <a:avLst/>
          </a:prstGeom>
          <a:noFill/>
          <a:ln w="12700">
            <a:solidFill>
              <a:srgbClr val="CC0000"/>
            </a:solidFill>
            <a:round/>
            <a:headEnd/>
            <a:tailEnd type="triangle" w="med" len="med"/>
          </a:ln>
        </p:spPr>
        <p:txBody>
          <a:bodyPr lIns="90488" tIns="44450" rIns="90488" bIns="44450"/>
          <a:lstStyle/>
          <a:p>
            <a:endParaRPr lang="en-US"/>
          </a:p>
        </p:txBody>
      </p:sp>
      <p:sp>
        <p:nvSpPr>
          <p:cNvPr id="37906" name="Text Box 18"/>
          <p:cNvSpPr txBox="1">
            <a:spLocks noChangeArrowheads="1"/>
          </p:cNvSpPr>
          <p:nvPr/>
        </p:nvSpPr>
        <p:spPr bwMode="auto">
          <a:xfrm>
            <a:off x="2438400" y="3429000"/>
            <a:ext cx="2416175"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Possible cut-off points</a:t>
            </a:r>
          </a:p>
        </p:txBody>
      </p:sp>
      <p:sp>
        <p:nvSpPr>
          <p:cNvPr id="37907" name="Text Box 19"/>
          <p:cNvSpPr txBox="1">
            <a:spLocks noChangeArrowheads="1"/>
          </p:cNvSpPr>
          <p:nvPr/>
        </p:nvSpPr>
        <p:spPr bwMode="auto">
          <a:xfrm>
            <a:off x="2057400" y="5029200"/>
            <a:ext cx="417513"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P</a:t>
            </a:r>
            <a:r>
              <a:rPr lang="en-US" baseline="-25000"/>
              <a:t>1</a:t>
            </a:r>
            <a:endParaRPr lang="en-US"/>
          </a:p>
        </p:txBody>
      </p:sp>
      <p:sp>
        <p:nvSpPr>
          <p:cNvPr id="37908" name="Text Box 20"/>
          <p:cNvSpPr txBox="1">
            <a:spLocks noChangeArrowheads="1"/>
          </p:cNvSpPr>
          <p:nvPr/>
        </p:nvSpPr>
        <p:spPr bwMode="auto">
          <a:xfrm>
            <a:off x="2057400" y="3581400"/>
            <a:ext cx="417513"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P</a:t>
            </a:r>
            <a:r>
              <a:rPr lang="en-US" baseline="-25000"/>
              <a:t>2</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531813" y="533400"/>
            <a:ext cx="4421187" cy="1104900"/>
          </a:xfrm>
        </p:spPr>
        <p:txBody>
          <a:bodyPr/>
          <a:lstStyle/>
          <a:p>
            <a:pPr>
              <a:defRPr/>
            </a:pPr>
            <a:r>
              <a:rPr lang="es-ES" sz="2800" smtClean="0"/>
              <a:t>Análisis de Riesgo de Áreas de Seguridad</a:t>
            </a:r>
          </a:p>
        </p:txBody>
      </p:sp>
      <p:sp>
        <p:nvSpPr>
          <p:cNvPr id="12291" name="Rectangle 3"/>
          <p:cNvSpPr>
            <a:spLocks noGrp="1" noChangeArrowheads="1"/>
          </p:cNvSpPr>
          <p:nvPr>
            <p:ph type="body" idx="1"/>
          </p:nvPr>
        </p:nvSpPr>
        <p:spPr>
          <a:xfrm>
            <a:off x="523875" y="1981200"/>
            <a:ext cx="4560888" cy="2133600"/>
          </a:xfrm>
        </p:spPr>
        <p:txBody>
          <a:bodyPr/>
          <a:lstStyle/>
          <a:p>
            <a:pPr marL="346075" indent="-346075">
              <a:lnSpc>
                <a:spcPct val="90000"/>
              </a:lnSpc>
              <a:tabLst>
                <a:tab pos="284163" algn="l"/>
              </a:tabLst>
            </a:pPr>
            <a:r>
              <a:rPr lang="es-ES" dirty="0" smtClean="0"/>
              <a:t>ACRP </a:t>
            </a:r>
            <a:r>
              <a:rPr lang="es-ES" dirty="0" err="1" smtClean="0"/>
              <a:t>Report</a:t>
            </a:r>
            <a:r>
              <a:rPr lang="es-ES" dirty="0" smtClean="0"/>
              <a:t> 3 – </a:t>
            </a:r>
            <a:r>
              <a:rPr lang="es-ES" dirty="0" err="1" smtClean="0"/>
              <a:t>Analysis</a:t>
            </a:r>
            <a:r>
              <a:rPr lang="es-ES" dirty="0" smtClean="0"/>
              <a:t> of </a:t>
            </a:r>
            <a:r>
              <a:rPr lang="es-ES" dirty="0" err="1" smtClean="0"/>
              <a:t>Aircraft</a:t>
            </a:r>
            <a:r>
              <a:rPr lang="es-ES" dirty="0" smtClean="0"/>
              <a:t> </a:t>
            </a:r>
            <a:r>
              <a:rPr lang="es-ES" dirty="0" err="1" smtClean="0"/>
              <a:t>Overruns</a:t>
            </a:r>
            <a:r>
              <a:rPr lang="es-ES" dirty="0" smtClean="0"/>
              <a:t> and </a:t>
            </a:r>
            <a:r>
              <a:rPr lang="es-ES" dirty="0" err="1" smtClean="0"/>
              <a:t>Undershoots</a:t>
            </a:r>
            <a:r>
              <a:rPr lang="es-ES" dirty="0" smtClean="0"/>
              <a:t> </a:t>
            </a:r>
            <a:r>
              <a:rPr lang="es-ES" dirty="0" err="1" smtClean="0"/>
              <a:t>for</a:t>
            </a:r>
            <a:r>
              <a:rPr lang="es-ES" dirty="0" smtClean="0"/>
              <a:t> </a:t>
            </a:r>
            <a:r>
              <a:rPr lang="es-ES" dirty="0" err="1" smtClean="0"/>
              <a:t>Runway</a:t>
            </a:r>
            <a:r>
              <a:rPr lang="es-ES" dirty="0" smtClean="0"/>
              <a:t> Safety </a:t>
            </a:r>
            <a:r>
              <a:rPr lang="es-ES" dirty="0" err="1" smtClean="0"/>
              <a:t>Areas</a:t>
            </a:r>
            <a:endParaRPr lang="es-ES" dirty="0" smtClean="0"/>
          </a:p>
          <a:p>
            <a:pPr marL="346075" indent="-346075">
              <a:lnSpc>
                <a:spcPct val="90000"/>
              </a:lnSpc>
              <a:tabLst>
                <a:tab pos="284163" algn="l"/>
              </a:tabLst>
            </a:pPr>
            <a:r>
              <a:rPr lang="es-ES" dirty="0" smtClean="0"/>
              <a:t>Metodología para análisis cuantitativo de áreas de seguridad de pistas</a:t>
            </a:r>
          </a:p>
          <a:p>
            <a:pPr marL="346075" indent="-346075">
              <a:lnSpc>
                <a:spcPct val="90000"/>
              </a:lnSpc>
              <a:tabLst>
                <a:tab pos="284163" algn="l"/>
              </a:tabLst>
            </a:pPr>
            <a:endParaRPr lang="es-ES" dirty="0" smtClean="0"/>
          </a:p>
        </p:txBody>
      </p:sp>
      <p:pic>
        <p:nvPicPr>
          <p:cNvPr id="12292" name="Picture 4"/>
          <p:cNvPicPr>
            <a:picLocks noChangeAspect="1" noChangeArrowheads="1"/>
          </p:cNvPicPr>
          <p:nvPr/>
        </p:nvPicPr>
        <p:blipFill>
          <a:blip r:embed="rId3" cstate="print"/>
          <a:srcRect/>
          <a:stretch>
            <a:fillRect/>
          </a:stretch>
        </p:blipFill>
        <p:spPr bwMode="auto">
          <a:xfrm>
            <a:off x="5067300" y="536575"/>
            <a:ext cx="3471863" cy="4492625"/>
          </a:xfrm>
          <a:prstGeom prst="rect">
            <a:avLst/>
          </a:prstGeom>
          <a:noFill/>
          <a:ln w="12700" algn="ctr">
            <a:solidFill>
              <a:schemeClr val="tx1"/>
            </a:solidFill>
            <a:miter lim="800000"/>
            <a:headEnd/>
            <a:tailEnd type="none" w="med" len="lg"/>
          </a:ln>
          <a:effectLst>
            <a:prstShdw prst="shdw13" dist="117088" dir="19163922">
              <a:schemeClr val="bg2">
                <a:alpha val="50000"/>
              </a:schemeClr>
            </a:prstShdw>
          </a:effectLst>
        </p:spPr>
      </p:pic>
      <p:sp>
        <p:nvSpPr>
          <p:cNvPr id="12293" name="Rectangle 5"/>
          <p:cNvSpPr>
            <a:spLocks noChangeArrowheads="1"/>
          </p:cNvSpPr>
          <p:nvPr/>
        </p:nvSpPr>
        <p:spPr bwMode="auto">
          <a:xfrm>
            <a:off x="1247775" y="5181600"/>
            <a:ext cx="7362825" cy="420688"/>
          </a:xfrm>
          <a:prstGeom prst="rect">
            <a:avLst/>
          </a:prstGeom>
          <a:noFill/>
          <a:ln w="9525" algn="ctr">
            <a:noFill/>
            <a:miter lim="800000"/>
            <a:headEnd/>
            <a:tailEnd/>
          </a:ln>
        </p:spPr>
        <p:txBody>
          <a:bodyPr wrap="none">
            <a:spAutoFit/>
          </a:bodyPr>
          <a:lstStyle/>
          <a:p>
            <a:pPr algn="ctr" eaLnBrk="1" hangingPunct="1">
              <a:lnSpc>
                <a:spcPct val="90000"/>
              </a:lnSpc>
              <a:spcAft>
                <a:spcPct val="0"/>
              </a:spcAft>
              <a:buClr>
                <a:schemeClr val="tx1"/>
              </a:buClr>
              <a:buSzTx/>
              <a:buFont typeface="Wingdings" pitchFamily="2" charset="2"/>
              <a:buNone/>
            </a:pPr>
            <a:r>
              <a:rPr lang="pt-BR" sz="2400">
                <a:solidFill>
                  <a:srgbClr val="0033CC"/>
                </a:solidFill>
                <a:latin typeface="Times New Roman" pitchFamily="18" charset="0"/>
              </a:rPr>
              <a:t>http://onlinepubs.trb.org/onlinepubs/acrp/acrp_rpt_003.pdf</a:t>
            </a:r>
            <a:endParaRPr lang="en-US" sz="2400">
              <a:solidFill>
                <a:srgbClr val="0033CC"/>
              </a:solidFill>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a:defRPr/>
            </a:pPr>
            <a:r>
              <a:rPr lang="es-ES" sz="2800" smtClean="0"/>
              <a:t>Curva ROC</a:t>
            </a:r>
          </a:p>
        </p:txBody>
      </p:sp>
      <p:grpSp>
        <p:nvGrpSpPr>
          <p:cNvPr id="38915" name="Group 3"/>
          <p:cNvGrpSpPr>
            <a:grpSpLocks/>
          </p:cNvGrpSpPr>
          <p:nvPr/>
        </p:nvGrpSpPr>
        <p:grpSpPr bwMode="auto">
          <a:xfrm>
            <a:off x="3927475" y="914400"/>
            <a:ext cx="4683125" cy="5181600"/>
            <a:chOff x="1564" y="576"/>
            <a:chExt cx="2950" cy="3264"/>
          </a:xfrm>
        </p:grpSpPr>
        <p:pic>
          <p:nvPicPr>
            <p:cNvPr id="38920" name="Picture 4"/>
            <p:cNvPicPr>
              <a:picLocks noChangeAspect="1" noChangeArrowheads="1"/>
            </p:cNvPicPr>
            <p:nvPr/>
          </p:nvPicPr>
          <p:blipFill>
            <a:blip r:embed="rId3" cstate="print"/>
            <a:srcRect l="19608" t="7680" r="22798" b="12448"/>
            <a:stretch>
              <a:fillRect/>
            </a:stretch>
          </p:blipFill>
          <p:spPr bwMode="auto">
            <a:xfrm>
              <a:off x="1564" y="576"/>
              <a:ext cx="2950" cy="3264"/>
            </a:xfrm>
            <a:prstGeom prst="rect">
              <a:avLst/>
            </a:prstGeom>
            <a:noFill/>
            <a:ln w="9525">
              <a:noFill/>
              <a:miter lim="800000"/>
              <a:headEnd/>
              <a:tailEnd/>
            </a:ln>
          </p:spPr>
        </p:pic>
        <p:sp>
          <p:nvSpPr>
            <p:cNvPr id="38921" name="Line 5"/>
            <p:cNvSpPr>
              <a:spLocks noChangeShapeType="1"/>
            </p:cNvSpPr>
            <p:nvPr/>
          </p:nvSpPr>
          <p:spPr bwMode="auto">
            <a:xfrm flipV="1">
              <a:off x="2550" y="1008"/>
              <a:ext cx="0" cy="2448"/>
            </a:xfrm>
            <a:prstGeom prst="line">
              <a:avLst/>
            </a:prstGeom>
            <a:noFill/>
            <a:ln w="12700">
              <a:solidFill>
                <a:srgbClr val="CC0000"/>
              </a:solidFill>
              <a:round/>
              <a:headEnd/>
              <a:tailEnd/>
            </a:ln>
          </p:spPr>
          <p:txBody>
            <a:bodyPr lIns="90488" tIns="44450" rIns="90488" bIns="44450"/>
            <a:lstStyle/>
            <a:p>
              <a:endParaRPr lang="es-ES"/>
            </a:p>
          </p:txBody>
        </p:sp>
        <p:sp>
          <p:nvSpPr>
            <p:cNvPr id="38922" name="Line 6"/>
            <p:cNvSpPr>
              <a:spLocks noChangeShapeType="1"/>
            </p:cNvSpPr>
            <p:nvPr/>
          </p:nvSpPr>
          <p:spPr bwMode="auto">
            <a:xfrm flipV="1">
              <a:off x="2988" y="1026"/>
              <a:ext cx="0" cy="2448"/>
            </a:xfrm>
            <a:prstGeom prst="line">
              <a:avLst/>
            </a:prstGeom>
            <a:noFill/>
            <a:ln w="12700">
              <a:solidFill>
                <a:srgbClr val="CC0000"/>
              </a:solidFill>
              <a:round/>
              <a:headEnd/>
              <a:tailEnd/>
            </a:ln>
          </p:spPr>
          <p:txBody>
            <a:bodyPr lIns="90488" tIns="44450" rIns="90488" bIns="44450"/>
            <a:lstStyle/>
            <a:p>
              <a:endParaRPr lang="es-ES"/>
            </a:p>
          </p:txBody>
        </p:sp>
        <p:sp>
          <p:nvSpPr>
            <p:cNvPr id="38923" name="Line 7"/>
            <p:cNvSpPr>
              <a:spLocks noChangeShapeType="1"/>
            </p:cNvSpPr>
            <p:nvPr/>
          </p:nvSpPr>
          <p:spPr bwMode="auto">
            <a:xfrm flipV="1">
              <a:off x="3426" y="1008"/>
              <a:ext cx="0" cy="2448"/>
            </a:xfrm>
            <a:prstGeom prst="line">
              <a:avLst/>
            </a:prstGeom>
            <a:noFill/>
            <a:ln w="12700">
              <a:solidFill>
                <a:srgbClr val="CC0000"/>
              </a:solidFill>
              <a:round/>
              <a:headEnd/>
              <a:tailEnd/>
            </a:ln>
          </p:spPr>
          <p:txBody>
            <a:bodyPr lIns="90488" tIns="44450" rIns="90488" bIns="44450"/>
            <a:lstStyle/>
            <a:p>
              <a:endParaRPr lang="es-ES"/>
            </a:p>
          </p:txBody>
        </p:sp>
        <p:sp>
          <p:nvSpPr>
            <p:cNvPr id="38924" name="Line 8"/>
            <p:cNvSpPr>
              <a:spLocks noChangeShapeType="1"/>
            </p:cNvSpPr>
            <p:nvPr/>
          </p:nvSpPr>
          <p:spPr bwMode="auto">
            <a:xfrm flipV="1">
              <a:off x="3858" y="1008"/>
              <a:ext cx="0" cy="2448"/>
            </a:xfrm>
            <a:prstGeom prst="line">
              <a:avLst/>
            </a:prstGeom>
            <a:noFill/>
            <a:ln w="12700">
              <a:solidFill>
                <a:srgbClr val="CC0000"/>
              </a:solidFill>
              <a:round/>
              <a:headEnd/>
              <a:tailEnd/>
            </a:ln>
          </p:spPr>
          <p:txBody>
            <a:bodyPr lIns="90488" tIns="44450" rIns="90488" bIns="44450"/>
            <a:lstStyle/>
            <a:p>
              <a:endParaRPr lang="es-ES"/>
            </a:p>
          </p:txBody>
        </p:sp>
        <p:sp>
          <p:nvSpPr>
            <p:cNvPr id="38925" name="Line 9"/>
            <p:cNvSpPr>
              <a:spLocks noChangeShapeType="1"/>
            </p:cNvSpPr>
            <p:nvPr/>
          </p:nvSpPr>
          <p:spPr bwMode="auto">
            <a:xfrm flipV="1">
              <a:off x="4302" y="1008"/>
              <a:ext cx="0" cy="2448"/>
            </a:xfrm>
            <a:prstGeom prst="line">
              <a:avLst/>
            </a:prstGeom>
            <a:noFill/>
            <a:ln w="12700">
              <a:solidFill>
                <a:srgbClr val="CC0000"/>
              </a:solidFill>
              <a:round/>
              <a:headEnd/>
              <a:tailEnd/>
            </a:ln>
          </p:spPr>
          <p:txBody>
            <a:bodyPr lIns="90488" tIns="44450" rIns="90488" bIns="44450"/>
            <a:lstStyle/>
            <a:p>
              <a:endParaRPr lang="es-ES"/>
            </a:p>
          </p:txBody>
        </p:sp>
        <p:sp>
          <p:nvSpPr>
            <p:cNvPr id="38926" name="Line 10"/>
            <p:cNvSpPr>
              <a:spLocks noChangeShapeType="1"/>
            </p:cNvSpPr>
            <p:nvPr/>
          </p:nvSpPr>
          <p:spPr bwMode="auto">
            <a:xfrm>
              <a:off x="1968" y="3018"/>
              <a:ext cx="2448" cy="0"/>
            </a:xfrm>
            <a:prstGeom prst="line">
              <a:avLst/>
            </a:prstGeom>
            <a:noFill/>
            <a:ln w="12700">
              <a:solidFill>
                <a:srgbClr val="CC0000"/>
              </a:solidFill>
              <a:round/>
              <a:headEnd/>
              <a:tailEnd/>
            </a:ln>
          </p:spPr>
          <p:txBody>
            <a:bodyPr lIns="90488" tIns="44450" rIns="90488" bIns="44450"/>
            <a:lstStyle/>
            <a:p>
              <a:endParaRPr lang="es-ES"/>
            </a:p>
          </p:txBody>
        </p:sp>
        <p:sp>
          <p:nvSpPr>
            <p:cNvPr id="38927" name="Line 11"/>
            <p:cNvSpPr>
              <a:spLocks noChangeShapeType="1"/>
            </p:cNvSpPr>
            <p:nvPr/>
          </p:nvSpPr>
          <p:spPr bwMode="auto">
            <a:xfrm>
              <a:off x="1992" y="2580"/>
              <a:ext cx="2448" cy="0"/>
            </a:xfrm>
            <a:prstGeom prst="line">
              <a:avLst/>
            </a:prstGeom>
            <a:noFill/>
            <a:ln w="12700">
              <a:solidFill>
                <a:srgbClr val="CC0000"/>
              </a:solidFill>
              <a:round/>
              <a:headEnd/>
              <a:tailEnd/>
            </a:ln>
          </p:spPr>
          <p:txBody>
            <a:bodyPr lIns="90488" tIns="44450" rIns="90488" bIns="44450"/>
            <a:lstStyle/>
            <a:p>
              <a:endParaRPr lang="es-ES"/>
            </a:p>
          </p:txBody>
        </p:sp>
        <p:sp>
          <p:nvSpPr>
            <p:cNvPr id="38928" name="Line 12"/>
            <p:cNvSpPr>
              <a:spLocks noChangeShapeType="1"/>
            </p:cNvSpPr>
            <p:nvPr/>
          </p:nvSpPr>
          <p:spPr bwMode="auto">
            <a:xfrm>
              <a:off x="1992" y="2142"/>
              <a:ext cx="2448" cy="0"/>
            </a:xfrm>
            <a:prstGeom prst="line">
              <a:avLst/>
            </a:prstGeom>
            <a:noFill/>
            <a:ln w="12700">
              <a:solidFill>
                <a:srgbClr val="CC0000"/>
              </a:solidFill>
              <a:round/>
              <a:headEnd/>
              <a:tailEnd/>
            </a:ln>
          </p:spPr>
          <p:txBody>
            <a:bodyPr lIns="90488" tIns="44450" rIns="90488" bIns="44450"/>
            <a:lstStyle/>
            <a:p>
              <a:endParaRPr lang="es-ES"/>
            </a:p>
          </p:txBody>
        </p:sp>
        <p:sp>
          <p:nvSpPr>
            <p:cNvPr id="38929" name="Line 13"/>
            <p:cNvSpPr>
              <a:spLocks noChangeShapeType="1"/>
            </p:cNvSpPr>
            <p:nvPr/>
          </p:nvSpPr>
          <p:spPr bwMode="auto">
            <a:xfrm>
              <a:off x="1992" y="1704"/>
              <a:ext cx="2448" cy="0"/>
            </a:xfrm>
            <a:prstGeom prst="line">
              <a:avLst/>
            </a:prstGeom>
            <a:noFill/>
            <a:ln w="12700">
              <a:solidFill>
                <a:srgbClr val="CC0000"/>
              </a:solidFill>
              <a:round/>
              <a:headEnd/>
              <a:tailEnd/>
            </a:ln>
          </p:spPr>
          <p:txBody>
            <a:bodyPr lIns="90488" tIns="44450" rIns="90488" bIns="44450"/>
            <a:lstStyle/>
            <a:p>
              <a:endParaRPr lang="es-ES"/>
            </a:p>
          </p:txBody>
        </p:sp>
        <p:sp>
          <p:nvSpPr>
            <p:cNvPr id="38930" name="Line 14"/>
            <p:cNvSpPr>
              <a:spLocks noChangeShapeType="1"/>
            </p:cNvSpPr>
            <p:nvPr/>
          </p:nvSpPr>
          <p:spPr bwMode="auto">
            <a:xfrm>
              <a:off x="1992" y="1266"/>
              <a:ext cx="2448" cy="0"/>
            </a:xfrm>
            <a:prstGeom prst="line">
              <a:avLst/>
            </a:prstGeom>
            <a:noFill/>
            <a:ln w="12700">
              <a:solidFill>
                <a:srgbClr val="CC0000"/>
              </a:solidFill>
              <a:round/>
              <a:headEnd/>
              <a:tailEnd/>
            </a:ln>
          </p:spPr>
          <p:txBody>
            <a:bodyPr lIns="90488" tIns="44450" rIns="90488" bIns="44450"/>
            <a:lstStyle/>
            <a:p>
              <a:endParaRPr lang="es-ES"/>
            </a:p>
          </p:txBody>
        </p:sp>
      </p:grpSp>
      <p:sp>
        <p:nvSpPr>
          <p:cNvPr id="38916" name="Rectangle 16"/>
          <p:cNvSpPr>
            <a:spLocks noChangeArrowheads="1"/>
          </p:cNvSpPr>
          <p:nvPr/>
        </p:nvSpPr>
        <p:spPr bwMode="auto">
          <a:xfrm>
            <a:off x="152400" y="4129235"/>
            <a:ext cx="3962400" cy="976165"/>
          </a:xfrm>
          <a:prstGeom prst="rect">
            <a:avLst/>
          </a:prstGeom>
          <a:noFill/>
          <a:ln w="12700" algn="ctr">
            <a:noFill/>
            <a:miter lim="800000"/>
            <a:headEnd/>
            <a:tailEnd/>
          </a:ln>
        </p:spPr>
        <p:txBody>
          <a:bodyPr lIns="90488" tIns="44450" rIns="90488" bIns="44450">
            <a:spAutoFit/>
          </a:bodyPr>
          <a:lstStyle/>
          <a:p>
            <a:pPr>
              <a:buNone/>
            </a:pPr>
            <a:r>
              <a:rPr lang="es-ES" dirty="0" smtClean="0"/>
              <a:t>Sensibilidad: </a:t>
            </a:r>
            <a:r>
              <a:rPr lang="es-ES" dirty="0" smtClean="0">
                <a:solidFill>
                  <a:srgbClr val="0000FF"/>
                </a:solidFill>
              </a:rPr>
              <a:t>Tasa de</a:t>
            </a:r>
            <a:r>
              <a:rPr lang="es-ES" dirty="0" smtClean="0"/>
              <a:t> </a:t>
            </a:r>
            <a:r>
              <a:rPr lang="es-ES" dirty="0" smtClean="0">
                <a:solidFill>
                  <a:srgbClr val="0000FF"/>
                </a:solidFill>
              </a:rPr>
              <a:t>verdaderos positivos</a:t>
            </a:r>
            <a:r>
              <a:rPr lang="es-ES" dirty="0" smtClean="0"/>
              <a:t> (porcentaje de incidentes correctamente clasificados como incidentes)</a:t>
            </a:r>
            <a:endParaRPr lang="es-ES" dirty="0"/>
          </a:p>
        </p:txBody>
      </p:sp>
      <p:sp>
        <p:nvSpPr>
          <p:cNvPr id="38917" name="Rectangle 17"/>
          <p:cNvSpPr>
            <a:spLocks noChangeArrowheads="1"/>
          </p:cNvSpPr>
          <p:nvPr/>
        </p:nvSpPr>
        <p:spPr bwMode="auto">
          <a:xfrm>
            <a:off x="152400" y="5045075"/>
            <a:ext cx="3810000" cy="976165"/>
          </a:xfrm>
          <a:prstGeom prst="rect">
            <a:avLst/>
          </a:prstGeom>
          <a:noFill/>
          <a:ln w="12700" algn="ctr">
            <a:noFill/>
            <a:miter lim="800000"/>
            <a:headEnd/>
            <a:tailEnd/>
          </a:ln>
        </p:spPr>
        <p:txBody>
          <a:bodyPr lIns="90488" tIns="44450" rIns="90488" bIns="44450">
            <a:spAutoFit/>
          </a:bodyPr>
          <a:lstStyle/>
          <a:p>
            <a:pPr>
              <a:buNone/>
            </a:pPr>
            <a:r>
              <a:rPr lang="es-ES" dirty="0" smtClean="0"/>
              <a:t>1 - Especificidad: </a:t>
            </a:r>
            <a:r>
              <a:rPr lang="es-ES" dirty="0" smtClean="0">
                <a:solidFill>
                  <a:srgbClr val="0000FF"/>
                </a:solidFill>
              </a:rPr>
              <a:t>Tasa de falso-positivos </a:t>
            </a:r>
            <a:r>
              <a:rPr lang="es-ES" dirty="0" smtClean="0"/>
              <a:t>(porcentaje de vuelos normales clasificados incorrectamente como incidentes)</a:t>
            </a:r>
            <a:endParaRPr lang="es-ES" dirty="0"/>
          </a:p>
        </p:txBody>
      </p:sp>
      <p:sp>
        <p:nvSpPr>
          <p:cNvPr id="38918" name="Rectangle 18"/>
          <p:cNvSpPr>
            <a:spLocks noChangeArrowheads="1"/>
          </p:cNvSpPr>
          <p:nvPr/>
        </p:nvSpPr>
        <p:spPr bwMode="auto">
          <a:xfrm>
            <a:off x="200025" y="2895600"/>
            <a:ext cx="3686175" cy="976165"/>
          </a:xfrm>
          <a:prstGeom prst="rect">
            <a:avLst/>
          </a:prstGeom>
          <a:solidFill>
            <a:srgbClr val="FFFFCC"/>
          </a:solidFill>
          <a:ln w="12700" algn="ctr">
            <a:solidFill>
              <a:schemeClr val="tx1"/>
            </a:solidFill>
            <a:miter lim="800000"/>
            <a:headEnd/>
            <a:tailEnd/>
          </a:ln>
        </p:spPr>
        <p:txBody>
          <a:bodyPr lIns="90488" tIns="44450" rIns="90488" bIns="44450">
            <a:spAutoFit/>
          </a:bodyPr>
          <a:lstStyle/>
          <a:p>
            <a:pPr>
              <a:buNone/>
            </a:pPr>
            <a:r>
              <a:rPr lang="es-ES" dirty="0" smtClean="0">
                <a:solidFill>
                  <a:srgbClr val="0000FF"/>
                </a:solidFill>
              </a:rPr>
              <a:t>Especificidad</a:t>
            </a:r>
            <a:r>
              <a:rPr lang="es-ES" dirty="0" smtClean="0"/>
              <a:t> es la probabilidad de que la prueba indica "negativo" si el evento es una operación normal </a:t>
            </a:r>
            <a:endParaRPr lang="es-ES" dirty="0"/>
          </a:p>
        </p:txBody>
      </p:sp>
      <p:sp>
        <p:nvSpPr>
          <p:cNvPr id="38919" name="Rectangle 19"/>
          <p:cNvSpPr>
            <a:spLocks noChangeArrowheads="1"/>
          </p:cNvSpPr>
          <p:nvPr/>
        </p:nvSpPr>
        <p:spPr bwMode="auto">
          <a:xfrm>
            <a:off x="200025" y="1828800"/>
            <a:ext cx="3686175" cy="976165"/>
          </a:xfrm>
          <a:prstGeom prst="rect">
            <a:avLst/>
          </a:prstGeom>
          <a:solidFill>
            <a:srgbClr val="FFFFCC"/>
          </a:solidFill>
          <a:ln w="12700" algn="ctr">
            <a:solidFill>
              <a:schemeClr val="tx1"/>
            </a:solidFill>
            <a:miter lim="800000"/>
            <a:headEnd/>
            <a:tailEnd/>
          </a:ln>
        </p:spPr>
        <p:txBody>
          <a:bodyPr wrap="square" lIns="90488" tIns="44450" rIns="90488" bIns="44450">
            <a:spAutoFit/>
          </a:bodyPr>
          <a:lstStyle/>
          <a:p>
            <a:pPr>
              <a:buNone/>
            </a:pPr>
            <a:r>
              <a:rPr lang="es-ES" dirty="0" smtClean="0">
                <a:solidFill>
                  <a:srgbClr val="0000FF"/>
                </a:solidFill>
              </a:rPr>
              <a:t>Sensibilidad</a:t>
            </a:r>
            <a:r>
              <a:rPr lang="es-ES" dirty="0" smtClean="0"/>
              <a:t> es la probabilidad de que la prueba indica "positivo" si el evento es en realidad un incidente </a:t>
            </a:r>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reeform 2"/>
          <p:cNvSpPr>
            <a:spLocks/>
          </p:cNvSpPr>
          <p:nvPr/>
        </p:nvSpPr>
        <p:spPr bwMode="auto">
          <a:xfrm>
            <a:off x="2343150" y="1370013"/>
            <a:ext cx="6489700" cy="1455737"/>
          </a:xfrm>
          <a:custGeom>
            <a:avLst/>
            <a:gdLst>
              <a:gd name="T0" fmla="*/ 0 w 4088"/>
              <a:gd name="T1" fmla="*/ 2147483647 h 2456"/>
              <a:gd name="T2" fmla="*/ 2147483647 w 4088"/>
              <a:gd name="T3" fmla="*/ 2147483647 h 2456"/>
              <a:gd name="T4" fmla="*/ 2147483647 w 4088"/>
              <a:gd name="T5" fmla="*/ 2147483647 h 2456"/>
              <a:gd name="T6" fmla="*/ 2147483647 w 4088"/>
              <a:gd name="T7" fmla="*/ 2147483647 h 2456"/>
              <a:gd name="T8" fmla="*/ 2147483647 w 4088"/>
              <a:gd name="T9" fmla="*/ 2147483647 h 2456"/>
              <a:gd name="T10" fmla="*/ 2147483647 w 4088"/>
              <a:gd name="T11" fmla="*/ 2147483647 h 2456"/>
              <a:gd name="T12" fmla="*/ 2147483647 w 4088"/>
              <a:gd name="T13" fmla="*/ 2147483647 h 2456"/>
              <a:gd name="T14" fmla="*/ 2147483647 w 4088"/>
              <a:gd name="T15" fmla="*/ 2147483647 h 2456"/>
              <a:gd name="T16" fmla="*/ 2147483647 w 4088"/>
              <a:gd name="T17" fmla="*/ 2147483647 h 2456"/>
              <a:gd name="T18" fmla="*/ 2147483647 w 4088"/>
              <a:gd name="T19" fmla="*/ 2147483647 h 2456"/>
              <a:gd name="T20" fmla="*/ 2147483647 w 4088"/>
              <a:gd name="T21" fmla="*/ 2147483647 h 2456"/>
              <a:gd name="T22" fmla="*/ 2147483647 w 4088"/>
              <a:gd name="T23" fmla="*/ 2147483647 h 2456"/>
              <a:gd name="T24" fmla="*/ 2147483647 w 4088"/>
              <a:gd name="T25" fmla="*/ 2147483647 h 2456"/>
              <a:gd name="T26" fmla="*/ 2147483647 w 4088"/>
              <a:gd name="T27" fmla="*/ 2147483647 h 2456"/>
              <a:gd name="T28" fmla="*/ 2147483647 w 4088"/>
              <a:gd name="T29" fmla="*/ 0 h 2456"/>
              <a:gd name="T30" fmla="*/ 2147483647 w 4088"/>
              <a:gd name="T31" fmla="*/ 2147483647 h 2456"/>
              <a:gd name="T32" fmla="*/ 2147483647 w 4088"/>
              <a:gd name="T33" fmla="*/ 2147483647 h 2456"/>
              <a:gd name="T34" fmla="*/ 2147483647 w 4088"/>
              <a:gd name="T35" fmla="*/ 2147483647 h 2456"/>
              <a:gd name="T36" fmla="*/ 2147483647 w 4088"/>
              <a:gd name="T37" fmla="*/ 2147483647 h 2456"/>
              <a:gd name="T38" fmla="*/ 2147483647 w 4088"/>
              <a:gd name="T39" fmla="*/ 2147483647 h 2456"/>
              <a:gd name="T40" fmla="*/ 2147483647 w 4088"/>
              <a:gd name="T41" fmla="*/ 2147483647 h 2456"/>
              <a:gd name="T42" fmla="*/ 2147483647 w 4088"/>
              <a:gd name="T43" fmla="*/ 2147483647 h 2456"/>
              <a:gd name="T44" fmla="*/ 2147483647 w 4088"/>
              <a:gd name="T45" fmla="*/ 2147483647 h 2456"/>
              <a:gd name="T46" fmla="*/ 2147483647 w 4088"/>
              <a:gd name="T47" fmla="*/ 2147483647 h 2456"/>
              <a:gd name="T48" fmla="*/ 2147483647 w 4088"/>
              <a:gd name="T49" fmla="*/ 2147483647 h 2456"/>
              <a:gd name="T50" fmla="*/ 2147483647 w 4088"/>
              <a:gd name="T51" fmla="*/ 2147483647 h 2456"/>
              <a:gd name="T52" fmla="*/ 2147483647 w 4088"/>
              <a:gd name="T53" fmla="*/ 2147483647 h 2456"/>
              <a:gd name="T54" fmla="*/ 2147483647 w 4088"/>
              <a:gd name="T55" fmla="*/ 2147483647 h 2456"/>
              <a:gd name="T56" fmla="*/ 2147483647 w 4088"/>
              <a:gd name="T57" fmla="*/ 2147483647 h 2456"/>
              <a:gd name="T58" fmla="*/ 2147483647 w 4088"/>
              <a:gd name="T59" fmla="*/ 2147483647 h 2456"/>
              <a:gd name="T60" fmla="*/ 2147483647 w 4088"/>
              <a:gd name="T61" fmla="*/ 2147483647 h 2456"/>
              <a:gd name="T62" fmla="*/ 2147483647 w 4088"/>
              <a:gd name="T63" fmla="*/ 2147483647 h 2456"/>
              <a:gd name="T64" fmla="*/ 2147483647 w 4088"/>
              <a:gd name="T65" fmla="*/ 2147483647 h 2456"/>
              <a:gd name="T66" fmla="*/ 2147483647 w 4088"/>
              <a:gd name="T67" fmla="*/ 2147483647 h 2456"/>
              <a:gd name="T68" fmla="*/ 2147483647 w 4088"/>
              <a:gd name="T69" fmla="*/ 2147483647 h 2456"/>
              <a:gd name="T70" fmla="*/ 2147483647 w 4088"/>
              <a:gd name="T71" fmla="*/ 2147483647 h 2456"/>
              <a:gd name="T72" fmla="*/ 2147483647 w 4088"/>
              <a:gd name="T73" fmla="*/ 2147483647 h 2456"/>
              <a:gd name="T74" fmla="*/ 0 w 4088"/>
              <a:gd name="T75" fmla="*/ 2147483647 h 24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88"/>
              <a:gd name="T115" fmla="*/ 0 h 2456"/>
              <a:gd name="T116" fmla="*/ 4088 w 4088"/>
              <a:gd name="T117" fmla="*/ 2456 h 24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88" h="2456">
                <a:moveTo>
                  <a:pt x="0" y="2456"/>
                </a:moveTo>
                <a:lnTo>
                  <a:pt x="7" y="2338"/>
                </a:lnTo>
                <a:lnTo>
                  <a:pt x="14" y="2137"/>
                </a:lnTo>
                <a:lnTo>
                  <a:pt x="28" y="1963"/>
                </a:lnTo>
                <a:lnTo>
                  <a:pt x="49" y="1797"/>
                </a:lnTo>
                <a:lnTo>
                  <a:pt x="69" y="1596"/>
                </a:lnTo>
                <a:lnTo>
                  <a:pt x="104" y="1311"/>
                </a:lnTo>
                <a:lnTo>
                  <a:pt x="153" y="1110"/>
                </a:lnTo>
                <a:lnTo>
                  <a:pt x="201" y="860"/>
                </a:lnTo>
                <a:lnTo>
                  <a:pt x="257" y="624"/>
                </a:lnTo>
                <a:lnTo>
                  <a:pt x="326" y="395"/>
                </a:lnTo>
                <a:lnTo>
                  <a:pt x="396" y="215"/>
                </a:lnTo>
                <a:lnTo>
                  <a:pt x="465" y="97"/>
                </a:lnTo>
                <a:lnTo>
                  <a:pt x="548" y="27"/>
                </a:lnTo>
                <a:lnTo>
                  <a:pt x="625" y="0"/>
                </a:lnTo>
                <a:lnTo>
                  <a:pt x="694" y="13"/>
                </a:lnTo>
                <a:lnTo>
                  <a:pt x="763" y="55"/>
                </a:lnTo>
                <a:lnTo>
                  <a:pt x="840" y="131"/>
                </a:lnTo>
                <a:lnTo>
                  <a:pt x="923" y="256"/>
                </a:lnTo>
                <a:lnTo>
                  <a:pt x="1013" y="409"/>
                </a:lnTo>
                <a:lnTo>
                  <a:pt x="1124" y="624"/>
                </a:lnTo>
                <a:lnTo>
                  <a:pt x="1242" y="867"/>
                </a:lnTo>
                <a:lnTo>
                  <a:pt x="1339" y="1047"/>
                </a:lnTo>
                <a:lnTo>
                  <a:pt x="1450" y="1263"/>
                </a:lnTo>
                <a:lnTo>
                  <a:pt x="1575" y="1457"/>
                </a:lnTo>
                <a:lnTo>
                  <a:pt x="1693" y="1658"/>
                </a:lnTo>
                <a:lnTo>
                  <a:pt x="1825" y="1846"/>
                </a:lnTo>
                <a:lnTo>
                  <a:pt x="1978" y="2005"/>
                </a:lnTo>
                <a:lnTo>
                  <a:pt x="2117" y="2130"/>
                </a:lnTo>
                <a:lnTo>
                  <a:pt x="2276" y="2234"/>
                </a:lnTo>
                <a:lnTo>
                  <a:pt x="2415" y="2297"/>
                </a:lnTo>
                <a:lnTo>
                  <a:pt x="2644" y="2373"/>
                </a:lnTo>
                <a:lnTo>
                  <a:pt x="2908" y="2415"/>
                </a:lnTo>
                <a:lnTo>
                  <a:pt x="3178" y="2442"/>
                </a:lnTo>
                <a:lnTo>
                  <a:pt x="3449" y="2442"/>
                </a:lnTo>
                <a:lnTo>
                  <a:pt x="3761" y="2449"/>
                </a:lnTo>
                <a:lnTo>
                  <a:pt x="4088" y="2449"/>
                </a:lnTo>
                <a:lnTo>
                  <a:pt x="0" y="2456"/>
                </a:lnTo>
                <a:close/>
              </a:path>
            </a:pathLst>
          </a:custGeom>
          <a:solidFill>
            <a:srgbClr val="CCFFFF">
              <a:alpha val="47058"/>
            </a:srgbClr>
          </a:solidFill>
          <a:ln w="6350" cap="flat" cmpd="sng">
            <a:solidFill>
              <a:schemeClr val="tx1"/>
            </a:solidFill>
            <a:prstDash val="solid"/>
            <a:round/>
            <a:headEnd/>
            <a:tailEnd/>
          </a:ln>
        </p:spPr>
        <p:txBody>
          <a:bodyPr lIns="90488" tIns="44450" rIns="90488" bIns="44450"/>
          <a:lstStyle/>
          <a:p>
            <a:endParaRPr lang="en-US"/>
          </a:p>
        </p:txBody>
      </p:sp>
      <p:pic>
        <p:nvPicPr>
          <p:cNvPr id="2052" name="Picture 3"/>
          <p:cNvPicPr>
            <a:picLocks noChangeAspect="1" noChangeArrowheads="1"/>
          </p:cNvPicPr>
          <p:nvPr/>
        </p:nvPicPr>
        <p:blipFill>
          <a:blip r:embed="rId4" cstate="print"/>
          <a:srcRect/>
          <a:stretch>
            <a:fillRect/>
          </a:stretch>
        </p:blipFill>
        <p:spPr bwMode="auto">
          <a:xfrm>
            <a:off x="609600" y="3752850"/>
            <a:ext cx="5461000" cy="1190625"/>
          </a:xfrm>
          <a:prstGeom prst="rect">
            <a:avLst/>
          </a:prstGeom>
          <a:noFill/>
          <a:ln w="9525">
            <a:noFill/>
            <a:miter lim="800000"/>
            <a:headEnd/>
            <a:tailEnd/>
          </a:ln>
        </p:spPr>
      </p:pic>
      <p:sp>
        <p:nvSpPr>
          <p:cNvPr id="322564" name="Rectangle 4"/>
          <p:cNvSpPr>
            <a:spLocks noGrp="1" noChangeArrowheads="1"/>
          </p:cNvSpPr>
          <p:nvPr>
            <p:ph type="title"/>
          </p:nvPr>
        </p:nvSpPr>
        <p:spPr/>
        <p:txBody>
          <a:bodyPr/>
          <a:lstStyle/>
          <a:p>
            <a:pPr>
              <a:defRPr/>
            </a:pPr>
            <a:r>
              <a:rPr lang="es-ES" sz="2400" dirty="0" smtClean="0"/>
              <a:t>Modelos de Ubicación – </a:t>
            </a:r>
            <a:r>
              <a:rPr lang="es-ES" sz="2400" dirty="0" err="1" smtClean="0"/>
              <a:t>Salídas</a:t>
            </a:r>
            <a:r>
              <a:rPr lang="es-ES" sz="2400" dirty="0" smtClean="0"/>
              <a:t> de Fin de Pista</a:t>
            </a:r>
          </a:p>
        </p:txBody>
      </p:sp>
      <p:sp>
        <p:nvSpPr>
          <p:cNvPr id="2054" name="Rectangle 5"/>
          <p:cNvSpPr>
            <a:spLocks noChangeArrowheads="1"/>
          </p:cNvSpPr>
          <p:nvPr/>
        </p:nvSpPr>
        <p:spPr bwMode="auto">
          <a:xfrm>
            <a:off x="685800" y="2809875"/>
            <a:ext cx="5334000" cy="76200"/>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n-US"/>
          </a:p>
        </p:txBody>
      </p:sp>
      <p:pic>
        <p:nvPicPr>
          <p:cNvPr id="2055" name="Picture 6"/>
          <p:cNvPicPr>
            <a:picLocks noChangeAspect="1" noChangeArrowheads="1"/>
          </p:cNvPicPr>
          <p:nvPr/>
        </p:nvPicPr>
        <p:blipFill>
          <a:blip r:embed="rId5" cstate="print">
            <a:clrChange>
              <a:clrFrom>
                <a:srgbClr val="FFFF80"/>
              </a:clrFrom>
              <a:clrTo>
                <a:srgbClr val="FFFF80">
                  <a:alpha val="0"/>
                </a:srgbClr>
              </a:clrTo>
            </a:clrChange>
          </a:blip>
          <a:srcRect/>
          <a:stretch>
            <a:fillRect/>
          </a:stretch>
        </p:blipFill>
        <p:spPr bwMode="auto">
          <a:xfrm>
            <a:off x="4287838" y="3665538"/>
            <a:ext cx="1430337" cy="1277937"/>
          </a:xfrm>
          <a:prstGeom prst="rect">
            <a:avLst/>
          </a:prstGeom>
          <a:noFill/>
          <a:ln w="9525">
            <a:noFill/>
            <a:miter lim="800000"/>
            <a:headEnd/>
            <a:tailEnd/>
          </a:ln>
        </p:spPr>
      </p:pic>
      <p:pic>
        <p:nvPicPr>
          <p:cNvPr id="2056" name="Picture 7"/>
          <p:cNvPicPr>
            <a:picLocks noChangeAspect="1" noChangeArrowheads="1"/>
          </p:cNvPicPr>
          <p:nvPr/>
        </p:nvPicPr>
        <p:blipFill>
          <a:blip r:embed="rId6" cstate="print"/>
          <a:srcRect l="54678"/>
          <a:stretch>
            <a:fillRect/>
          </a:stretch>
        </p:blipFill>
        <p:spPr bwMode="auto">
          <a:xfrm>
            <a:off x="5902325" y="1376363"/>
            <a:ext cx="2952750" cy="1485900"/>
          </a:xfrm>
          <a:prstGeom prst="rect">
            <a:avLst/>
          </a:prstGeom>
          <a:noFill/>
          <a:ln w="12700" algn="ctr">
            <a:noFill/>
            <a:miter lim="800000"/>
            <a:headEnd/>
            <a:tailEnd/>
          </a:ln>
        </p:spPr>
      </p:pic>
      <p:pic>
        <p:nvPicPr>
          <p:cNvPr id="2057" name="Picture 8"/>
          <p:cNvPicPr>
            <a:picLocks noChangeAspect="1" noChangeArrowheads="1"/>
          </p:cNvPicPr>
          <p:nvPr/>
        </p:nvPicPr>
        <p:blipFill>
          <a:blip r:embed="rId7" cstate="print">
            <a:clrChange>
              <a:clrFrom>
                <a:srgbClr val="FEFE80"/>
              </a:clrFrom>
              <a:clrTo>
                <a:srgbClr val="FEFE80">
                  <a:alpha val="0"/>
                </a:srgbClr>
              </a:clrTo>
            </a:clrChange>
          </a:blip>
          <a:srcRect/>
          <a:stretch>
            <a:fillRect/>
          </a:stretch>
        </p:blipFill>
        <p:spPr bwMode="auto">
          <a:xfrm>
            <a:off x="4114800" y="2439988"/>
            <a:ext cx="1600200" cy="384175"/>
          </a:xfrm>
          <a:prstGeom prst="rect">
            <a:avLst/>
          </a:prstGeom>
          <a:noFill/>
          <a:ln w="9525">
            <a:noFill/>
            <a:miter lim="800000"/>
            <a:headEnd/>
            <a:tailEnd/>
          </a:ln>
        </p:spPr>
      </p:pic>
      <p:sp>
        <p:nvSpPr>
          <p:cNvPr id="2058" name="Text Box 9"/>
          <p:cNvSpPr txBox="1">
            <a:spLocks noChangeArrowheads="1"/>
          </p:cNvSpPr>
          <p:nvPr/>
        </p:nvSpPr>
        <p:spPr bwMode="auto">
          <a:xfrm>
            <a:off x="6324600" y="2352675"/>
            <a:ext cx="2095500"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Faixa e RESA</a:t>
            </a:r>
          </a:p>
        </p:txBody>
      </p:sp>
      <p:sp>
        <p:nvSpPr>
          <p:cNvPr id="2059" name="Line 10"/>
          <p:cNvSpPr>
            <a:spLocks noChangeShapeType="1"/>
          </p:cNvSpPr>
          <p:nvPr/>
        </p:nvSpPr>
        <p:spPr bwMode="auto">
          <a:xfrm>
            <a:off x="5895975" y="432435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2060" name="Line 11"/>
          <p:cNvSpPr>
            <a:spLocks noChangeShapeType="1"/>
          </p:cNvSpPr>
          <p:nvPr/>
        </p:nvSpPr>
        <p:spPr bwMode="auto">
          <a:xfrm>
            <a:off x="5895975" y="4333875"/>
            <a:ext cx="0" cy="1228725"/>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2061" name="Text Box 12"/>
          <p:cNvSpPr txBox="1">
            <a:spLocks noChangeArrowheads="1"/>
          </p:cNvSpPr>
          <p:nvPr/>
        </p:nvSpPr>
        <p:spPr bwMode="auto">
          <a:xfrm>
            <a:off x="7143750" y="43338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
        <p:nvSpPr>
          <p:cNvPr id="2062" name="Text Box 13"/>
          <p:cNvSpPr txBox="1">
            <a:spLocks noChangeArrowheads="1"/>
          </p:cNvSpPr>
          <p:nvPr/>
        </p:nvSpPr>
        <p:spPr bwMode="auto">
          <a:xfrm>
            <a:off x="6105525" y="50196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
        <p:nvSpPr>
          <p:cNvPr id="2063" name="Text Box 14"/>
          <p:cNvSpPr txBox="1">
            <a:spLocks noChangeArrowheads="1"/>
          </p:cNvSpPr>
          <p:nvPr/>
        </p:nvSpPr>
        <p:spPr bwMode="auto">
          <a:xfrm>
            <a:off x="2008188" y="1752600"/>
            <a:ext cx="2944812" cy="479425"/>
          </a:xfrm>
          <a:prstGeom prst="rect">
            <a:avLst/>
          </a:prstGeom>
          <a:noFill/>
          <a:ln w="12700" algn="ctr">
            <a:noFill/>
            <a:miter lim="800000"/>
            <a:headEnd/>
            <a:tailEnd/>
          </a:ln>
        </p:spPr>
        <p:txBody>
          <a:bodyPr lIns="90488" tIns="44450" rIns="90488" bIns="44450">
            <a:spAutoFit/>
          </a:bodyPr>
          <a:lstStyle/>
          <a:p>
            <a:pPr algn="ctr">
              <a:buNone/>
            </a:pPr>
            <a:r>
              <a:rPr lang="es-ES" sz="1600" dirty="0" smtClean="0"/>
              <a:t>Distribución de probabilidad de parada del avión</a:t>
            </a:r>
            <a:endParaRPr lang="es-ES" sz="1600" dirty="0"/>
          </a:p>
        </p:txBody>
      </p:sp>
      <p:graphicFrame>
        <p:nvGraphicFramePr>
          <p:cNvPr id="2050" name="Object 15"/>
          <p:cNvGraphicFramePr>
            <a:graphicFrameLocks noChangeAspect="1"/>
          </p:cNvGraphicFramePr>
          <p:nvPr/>
        </p:nvGraphicFramePr>
        <p:xfrm>
          <a:off x="4953000" y="1143000"/>
          <a:ext cx="3352800" cy="593725"/>
        </p:xfrm>
        <a:graphic>
          <a:graphicData uri="http://schemas.openxmlformats.org/presentationml/2006/ole">
            <p:oleObj spid="_x0000_s2050" name="Microsoft Equation 3.0" r:id="rId8" imgW="1562100" imgH="27940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cstate="print"/>
          <a:srcRect/>
          <a:stretch>
            <a:fillRect/>
          </a:stretch>
        </p:blipFill>
        <p:spPr bwMode="auto">
          <a:xfrm>
            <a:off x="3225800" y="3981450"/>
            <a:ext cx="5461000" cy="1190625"/>
          </a:xfrm>
          <a:prstGeom prst="rect">
            <a:avLst/>
          </a:prstGeom>
          <a:noFill/>
          <a:ln w="9525">
            <a:noFill/>
            <a:miter lim="800000"/>
            <a:headEnd/>
            <a:tailEnd/>
          </a:ln>
        </p:spPr>
      </p:pic>
      <p:sp>
        <p:nvSpPr>
          <p:cNvPr id="261123" name="Rectangle 3"/>
          <p:cNvSpPr>
            <a:spLocks noGrp="1" noChangeArrowheads="1"/>
          </p:cNvSpPr>
          <p:nvPr>
            <p:ph type="title"/>
          </p:nvPr>
        </p:nvSpPr>
        <p:spPr/>
        <p:txBody>
          <a:bodyPr/>
          <a:lstStyle/>
          <a:p>
            <a:pPr>
              <a:defRPr/>
            </a:pPr>
            <a:r>
              <a:rPr lang="es-ES" sz="2800" dirty="0" smtClean="0"/>
              <a:t>Modelo de Ubicación – Aterrizaje Corto</a:t>
            </a:r>
          </a:p>
        </p:txBody>
      </p:sp>
      <p:sp>
        <p:nvSpPr>
          <p:cNvPr id="3077" name="Rectangle 4"/>
          <p:cNvSpPr>
            <a:spLocks noChangeArrowheads="1"/>
          </p:cNvSpPr>
          <p:nvPr/>
        </p:nvSpPr>
        <p:spPr bwMode="auto">
          <a:xfrm>
            <a:off x="3276600" y="3038475"/>
            <a:ext cx="5334000" cy="76200"/>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n-US"/>
          </a:p>
        </p:txBody>
      </p:sp>
      <p:pic>
        <p:nvPicPr>
          <p:cNvPr id="3078" name="Picture 5"/>
          <p:cNvPicPr>
            <a:picLocks noChangeAspect="1" noChangeArrowheads="1"/>
          </p:cNvPicPr>
          <p:nvPr/>
        </p:nvPicPr>
        <p:blipFill>
          <a:blip r:embed="rId5" cstate="print">
            <a:clrChange>
              <a:clrFrom>
                <a:srgbClr val="FFFF80"/>
              </a:clrFrom>
              <a:clrTo>
                <a:srgbClr val="FFFF80">
                  <a:alpha val="0"/>
                </a:srgbClr>
              </a:clrTo>
            </a:clrChange>
          </a:blip>
          <a:srcRect/>
          <a:stretch>
            <a:fillRect/>
          </a:stretch>
        </p:blipFill>
        <p:spPr bwMode="auto">
          <a:xfrm>
            <a:off x="4284663" y="3894138"/>
            <a:ext cx="1430337" cy="1277937"/>
          </a:xfrm>
          <a:prstGeom prst="rect">
            <a:avLst/>
          </a:prstGeom>
          <a:noFill/>
          <a:ln w="9525">
            <a:noFill/>
            <a:miter lim="800000"/>
            <a:headEnd/>
            <a:tailEnd/>
          </a:ln>
        </p:spPr>
      </p:pic>
      <p:grpSp>
        <p:nvGrpSpPr>
          <p:cNvPr id="3079" name="Group 6"/>
          <p:cNvGrpSpPr>
            <a:grpSpLocks/>
          </p:cNvGrpSpPr>
          <p:nvPr/>
        </p:nvGrpSpPr>
        <p:grpSpPr bwMode="auto">
          <a:xfrm flipH="1">
            <a:off x="450850" y="1589088"/>
            <a:ext cx="6511925" cy="1492250"/>
            <a:chOff x="1528" y="863"/>
            <a:chExt cx="4102" cy="940"/>
          </a:xfrm>
        </p:grpSpPr>
        <p:sp>
          <p:nvSpPr>
            <p:cNvPr id="3089" name="Freeform 7"/>
            <p:cNvSpPr>
              <a:spLocks/>
            </p:cNvSpPr>
            <p:nvPr/>
          </p:nvSpPr>
          <p:spPr bwMode="auto">
            <a:xfrm>
              <a:off x="1528" y="863"/>
              <a:ext cx="4088" cy="917"/>
            </a:xfrm>
            <a:custGeom>
              <a:avLst/>
              <a:gdLst>
                <a:gd name="T0" fmla="*/ 0 w 4088"/>
                <a:gd name="T1" fmla="*/ 128 h 2456"/>
                <a:gd name="T2" fmla="*/ 7 w 4088"/>
                <a:gd name="T3" fmla="*/ 122 h 2456"/>
                <a:gd name="T4" fmla="*/ 14 w 4088"/>
                <a:gd name="T5" fmla="*/ 111 h 2456"/>
                <a:gd name="T6" fmla="*/ 28 w 4088"/>
                <a:gd name="T7" fmla="*/ 102 h 2456"/>
                <a:gd name="T8" fmla="*/ 49 w 4088"/>
                <a:gd name="T9" fmla="*/ 94 h 2456"/>
                <a:gd name="T10" fmla="*/ 69 w 4088"/>
                <a:gd name="T11" fmla="*/ 83 h 2456"/>
                <a:gd name="T12" fmla="*/ 104 w 4088"/>
                <a:gd name="T13" fmla="*/ 68 h 2456"/>
                <a:gd name="T14" fmla="*/ 153 w 4088"/>
                <a:gd name="T15" fmla="*/ 58 h 2456"/>
                <a:gd name="T16" fmla="*/ 201 w 4088"/>
                <a:gd name="T17" fmla="*/ 45 h 2456"/>
                <a:gd name="T18" fmla="*/ 257 w 4088"/>
                <a:gd name="T19" fmla="*/ 32 h 2456"/>
                <a:gd name="T20" fmla="*/ 326 w 4088"/>
                <a:gd name="T21" fmla="*/ 21 h 2456"/>
                <a:gd name="T22" fmla="*/ 396 w 4088"/>
                <a:gd name="T23" fmla="*/ 11 h 2456"/>
                <a:gd name="T24" fmla="*/ 465 w 4088"/>
                <a:gd name="T25" fmla="*/ 5 h 2456"/>
                <a:gd name="T26" fmla="*/ 548 w 4088"/>
                <a:gd name="T27" fmla="*/ 1 h 2456"/>
                <a:gd name="T28" fmla="*/ 625 w 4088"/>
                <a:gd name="T29" fmla="*/ 0 h 2456"/>
                <a:gd name="T30" fmla="*/ 694 w 4088"/>
                <a:gd name="T31" fmla="*/ 1 h 2456"/>
                <a:gd name="T32" fmla="*/ 763 w 4088"/>
                <a:gd name="T33" fmla="*/ 3 h 2456"/>
                <a:gd name="T34" fmla="*/ 840 w 4088"/>
                <a:gd name="T35" fmla="*/ 7 h 2456"/>
                <a:gd name="T36" fmla="*/ 923 w 4088"/>
                <a:gd name="T37" fmla="*/ 13 h 2456"/>
                <a:gd name="T38" fmla="*/ 1013 w 4088"/>
                <a:gd name="T39" fmla="*/ 21 h 2456"/>
                <a:gd name="T40" fmla="*/ 1124 w 4088"/>
                <a:gd name="T41" fmla="*/ 32 h 2456"/>
                <a:gd name="T42" fmla="*/ 1242 w 4088"/>
                <a:gd name="T43" fmla="*/ 45 h 2456"/>
                <a:gd name="T44" fmla="*/ 1339 w 4088"/>
                <a:gd name="T45" fmla="*/ 55 h 2456"/>
                <a:gd name="T46" fmla="*/ 1450 w 4088"/>
                <a:gd name="T47" fmla="*/ 66 h 2456"/>
                <a:gd name="T48" fmla="*/ 1575 w 4088"/>
                <a:gd name="T49" fmla="*/ 76 h 2456"/>
                <a:gd name="T50" fmla="*/ 1693 w 4088"/>
                <a:gd name="T51" fmla="*/ 86 h 2456"/>
                <a:gd name="T52" fmla="*/ 1825 w 4088"/>
                <a:gd name="T53" fmla="*/ 96 h 2456"/>
                <a:gd name="T54" fmla="*/ 1978 w 4088"/>
                <a:gd name="T55" fmla="*/ 105 h 2456"/>
                <a:gd name="T56" fmla="*/ 2117 w 4088"/>
                <a:gd name="T57" fmla="*/ 111 h 2456"/>
                <a:gd name="T58" fmla="*/ 2276 w 4088"/>
                <a:gd name="T59" fmla="*/ 116 h 2456"/>
                <a:gd name="T60" fmla="*/ 2415 w 4088"/>
                <a:gd name="T61" fmla="*/ 119 h 2456"/>
                <a:gd name="T62" fmla="*/ 2644 w 4088"/>
                <a:gd name="T63" fmla="*/ 124 h 2456"/>
                <a:gd name="T64" fmla="*/ 2908 w 4088"/>
                <a:gd name="T65" fmla="*/ 126 h 2456"/>
                <a:gd name="T66" fmla="*/ 3178 w 4088"/>
                <a:gd name="T67" fmla="*/ 127 h 2456"/>
                <a:gd name="T68" fmla="*/ 3449 w 4088"/>
                <a:gd name="T69" fmla="*/ 127 h 2456"/>
                <a:gd name="T70" fmla="*/ 3761 w 4088"/>
                <a:gd name="T71" fmla="*/ 127 h 2456"/>
                <a:gd name="T72" fmla="*/ 4088 w 4088"/>
                <a:gd name="T73" fmla="*/ 127 h 2456"/>
                <a:gd name="T74" fmla="*/ 0 w 4088"/>
                <a:gd name="T75" fmla="*/ 128 h 24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88"/>
                <a:gd name="T115" fmla="*/ 0 h 2456"/>
                <a:gd name="T116" fmla="*/ 4088 w 4088"/>
                <a:gd name="T117" fmla="*/ 2456 h 24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88" h="2456">
                  <a:moveTo>
                    <a:pt x="0" y="2456"/>
                  </a:moveTo>
                  <a:lnTo>
                    <a:pt x="7" y="2338"/>
                  </a:lnTo>
                  <a:lnTo>
                    <a:pt x="14" y="2137"/>
                  </a:lnTo>
                  <a:lnTo>
                    <a:pt x="28" y="1963"/>
                  </a:lnTo>
                  <a:lnTo>
                    <a:pt x="49" y="1797"/>
                  </a:lnTo>
                  <a:lnTo>
                    <a:pt x="69" y="1596"/>
                  </a:lnTo>
                  <a:lnTo>
                    <a:pt x="104" y="1311"/>
                  </a:lnTo>
                  <a:lnTo>
                    <a:pt x="153" y="1110"/>
                  </a:lnTo>
                  <a:lnTo>
                    <a:pt x="201" y="860"/>
                  </a:lnTo>
                  <a:lnTo>
                    <a:pt x="257" y="624"/>
                  </a:lnTo>
                  <a:lnTo>
                    <a:pt x="326" y="395"/>
                  </a:lnTo>
                  <a:lnTo>
                    <a:pt x="396" y="215"/>
                  </a:lnTo>
                  <a:lnTo>
                    <a:pt x="465" y="97"/>
                  </a:lnTo>
                  <a:lnTo>
                    <a:pt x="548" y="27"/>
                  </a:lnTo>
                  <a:lnTo>
                    <a:pt x="625" y="0"/>
                  </a:lnTo>
                  <a:lnTo>
                    <a:pt x="694" y="13"/>
                  </a:lnTo>
                  <a:lnTo>
                    <a:pt x="763" y="55"/>
                  </a:lnTo>
                  <a:lnTo>
                    <a:pt x="840" y="131"/>
                  </a:lnTo>
                  <a:lnTo>
                    <a:pt x="923" y="256"/>
                  </a:lnTo>
                  <a:lnTo>
                    <a:pt x="1013" y="409"/>
                  </a:lnTo>
                  <a:lnTo>
                    <a:pt x="1124" y="624"/>
                  </a:lnTo>
                  <a:lnTo>
                    <a:pt x="1242" y="867"/>
                  </a:lnTo>
                  <a:lnTo>
                    <a:pt x="1339" y="1047"/>
                  </a:lnTo>
                  <a:lnTo>
                    <a:pt x="1450" y="1263"/>
                  </a:lnTo>
                  <a:lnTo>
                    <a:pt x="1575" y="1457"/>
                  </a:lnTo>
                  <a:lnTo>
                    <a:pt x="1693" y="1658"/>
                  </a:lnTo>
                  <a:lnTo>
                    <a:pt x="1825" y="1846"/>
                  </a:lnTo>
                  <a:lnTo>
                    <a:pt x="1978" y="2005"/>
                  </a:lnTo>
                  <a:lnTo>
                    <a:pt x="2117" y="2130"/>
                  </a:lnTo>
                  <a:lnTo>
                    <a:pt x="2276" y="2234"/>
                  </a:lnTo>
                  <a:lnTo>
                    <a:pt x="2415" y="2297"/>
                  </a:lnTo>
                  <a:lnTo>
                    <a:pt x="2644" y="2373"/>
                  </a:lnTo>
                  <a:lnTo>
                    <a:pt x="2908" y="2415"/>
                  </a:lnTo>
                  <a:lnTo>
                    <a:pt x="3178" y="2442"/>
                  </a:lnTo>
                  <a:lnTo>
                    <a:pt x="3449" y="2442"/>
                  </a:lnTo>
                  <a:lnTo>
                    <a:pt x="3761" y="2449"/>
                  </a:lnTo>
                  <a:lnTo>
                    <a:pt x="4088" y="2449"/>
                  </a:lnTo>
                  <a:lnTo>
                    <a:pt x="0" y="2456"/>
                  </a:lnTo>
                  <a:close/>
                </a:path>
              </a:pathLst>
            </a:custGeom>
            <a:solidFill>
              <a:srgbClr val="CCFFFF">
                <a:alpha val="47058"/>
              </a:srgbClr>
            </a:solidFill>
            <a:ln w="6350" cap="flat" cmpd="sng">
              <a:solidFill>
                <a:schemeClr val="tx1"/>
              </a:solidFill>
              <a:prstDash val="solid"/>
              <a:round/>
              <a:headEnd/>
              <a:tailEnd/>
            </a:ln>
          </p:spPr>
          <p:txBody>
            <a:bodyPr lIns="90488" tIns="44450" rIns="90488" bIns="44450"/>
            <a:lstStyle/>
            <a:p>
              <a:endParaRPr lang="en-US"/>
            </a:p>
          </p:txBody>
        </p:sp>
        <p:pic>
          <p:nvPicPr>
            <p:cNvPr id="3090" name="Picture 8"/>
            <p:cNvPicPr>
              <a:picLocks noChangeAspect="1" noChangeArrowheads="1"/>
            </p:cNvPicPr>
            <p:nvPr/>
          </p:nvPicPr>
          <p:blipFill>
            <a:blip r:embed="rId6" cstate="print"/>
            <a:srcRect l="54678"/>
            <a:stretch>
              <a:fillRect/>
            </a:stretch>
          </p:blipFill>
          <p:spPr bwMode="auto">
            <a:xfrm>
              <a:off x="3770" y="867"/>
              <a:ext cx="1860" cy="936"/>
            </a:xfrm>
            <a:prstGeom prst="rect">
              <a:avLst/>
            </a:prstGeom>
            <a:noFill/>
            <a:ln w="12700" algn="ctr">
              <a:noFill/>
              <a:miter lim="800000"/>
              <a:headEnd/>
              <a:tailEnd/>
            </a:ln>
          </p:spPr>
        </p:pic>
      </p:grpSp>
      <p:pic>
        <p:nvPicPr>
          <p:cNvPr id="3080" name="Picture 9"/>
          <p:cNvPicPr>
            <a:picLocks noChangeAspect="1" noChangeArrowheads="1"/>
          </p:cNvPicPr>
          <p:nvPr/>
        </p:nvPicPr>
        <p:blipFill>
          <a:blip r:embed="rId7" cstate="print">
            <a:clrChange>
              <a:clrFrom>
                <a:srgbClr val="FEFE80"/>
              </a:clrFrom>
              <a:clrTo>
                <a:srgbClr val="FEFE80">
                  <a:alpha val="0"/>
                </a:srgbClr>
              </a:clrTo>
            </a:clrChange>
          </a:blip>
          <a:srcRect/>
          <a:stretch>
            <a:fillRect/>
          </a:stretch>
        </p:blipFill>
        <p:spPr bwMode="auto">
          <a:xfrm>
            <a:off x="4114800" y="2668588"/>
            <a:ext cx="1600200" cy="384175"/>
          </a:xfrm>
          <a:prstGeom prst="rect">
            <a:avLst/>
          </a:prstGeom>
          <a:noFill/>
          <a:ln w="9525">
            <a:noFill/>
            <a:miter lim="800000"/>
            <a:headEnd/>
            <a:tailEnd/>
          </a:ln>
        </p:spPr>
      </p:pic>
      <p:sp>
        <p:nvSpPr>
          <p:cNvPr id="3081" name="Text Box 10"/>
          <p:cNvSpPr txBox="1">
            <a:spLocks noChangeArrowheads="1"/>
          </p:cNvSpPr>
          <p:nvPr/>
        </p:nvSpPr>
        <p:spPr bwMode="auto">
          <a:xfrm>
            <a:off x="1219200" y="2581275"/>
            <a:ext cx="1011238"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RESA</a:t>
            </a:r>
          </a:p>
        </p:txBody>
      </p:sp>
      <p:graphicFrame>
        <p:nvGraphicFramePr>
          <p:cNvPr id="3074" name="Object 11"/>
          <p:cNvGraphicFramePr>
            <a:graphicFrameLocks noChangeAspect="1"/>
          </p:cNvGraphicFramePr>
          <p:nvPr/>
        </p:nvGraphicFramePr>
        <p:xfrm>
          <a:off x="457200" y="1219200"/>
          <a:ext cx="3352800" cy="593725"/>
        </p:xfrm>
        <a:graphic>
          <a:graphicData uri="http://schemas.openxmlformats.org/presentationml/2006/ole">
            <p:oleObj spid="_x0000_s3074" name="Microsoft Equation 3.0" r:id="rId8" imgW="1562100" imgH="279400" progId="Equation.3">
              <p:embed/>
            </p:oleObj>
          </a:graphicData>
        </a:graphic>
      </p:graphicFrame>
      <p:sp>
        <p:nvSpPr>
          <p:cNvPr id="3082" name="Line 12"/>
          <p:cNvSpPr>
            <a:spLocks noChangeShapeType="1"/>
          </p:cNvSpPr>
          <p:nvPr/>
        </p:nvSpPr>
        <p:spPr bwMode="auto">
          <a:xfrm>
            <a:off x="3429000" y="455295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3083" name="Line 13"/>
          <p:cNvSpPr>
            <a:spLocks noChangeShapeType="1"/>
          </p:cNvSpPr>
          <p:nvPr/>
        </p:nvSpPr>
        <p:spPr bwMode="auto">
          <a:xfrm>
            <a:off x="3429000" y="4562475"/>
            <a:ext cx="0" cy="1228725"/>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3084" name="Text Box 14"/>
          <p:cNvSpPr txBox="1">
            <a:spLocks noChangeArrowheads="1"/>
          </p:cNvSpPr>
          <p:nvPr/>
        </p:nvSpPr>
        <p:spPr bwMode="auto">
          <a:xfrm>
            <a:off x="3962400" y="4038600"/>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
        <p:nvSpPr>
          <p:cNvPr id="3085" name="Text Box 15"/>
          <p:cNvSpPr txBox="1">
            <a:spLocks noChangeArrowheads="1"/>
          </p:cNvSpPr>
          <p:nvPr/>
        </p:nvSpPr>
        <p:spPr bwMode="auto">
          <a:xfrm>
            <a:off x="3505200" y="5257800"/>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
        <p:nvSpPr>
          <p:cNvPr id="3086" name="AutoShape 17"/>
          <p:cNvSpPr>
            <a:spLocks noChangeArrowheads="1"/>
          </p:cNvSpPr>
          <p:nvPr/>
        </p:nvSpPr>
        <p:spPr bwMode="auto">
          <a:xfrm rot="1423224">
            <a:off x="2209800" y="2352675"/>
            <a:ext cx="1295400" cy="228600"/>
          </a:xfrm>
          <a:custGeom>
            <a:avLst/>
            <a:gdLst>
              <a:gd name="T0" fmla="*/ 2147483647 w 21600"/>
              <a:gd name="T1" fmla="*/ 0 h 21600"/>
              <a:gd name="T2" fmla="*/ 0 w 21600"/>
              <a:gd name="T3" fmla="*/ 135491975 h 21600"/>
              <a:gd name="T4" fmla="*/ 2147483647 w 21600"/>
              <a:gd name="T5" fmla="*/ 270983951 h 21600"/>
              <a:gd name="T6" fmla="*/ 2147483647 w 21600"/>
              <a:gd name="T7" fmla="*/ 1354919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lgn="ctr">
            <a:solidFill>
              <a:schemeClr val="tx1"/>
            </a:solidFill>
            <a:miter lim="800000"/>
            <a:headEnd/>
            <a:tailEnd/>
          </a:ln>
        </p:spPr>
        <p:txBody>
          <a:bodyPr wrap="none" lIns="90488" tIns="44450" rIns="90488" bIns="44450" anchor="ctr"/>
          <a:lstStyle/>
          <a:p>
            <a:endParaRPr lang="en-US"/>
          </a:p>
        </p:txBody>
      </p:sp>
      <p:sp>
        <p:nvSpPr>
          <p:cNvPr id="3087" name="AutoShape 18"/>
          <p:cNvSpPr>
            <a:spLocks noChangeArrowheads="1"/>
          </p:cNvSpPr>
          <p:nvPr/>
        </p:nvSpPr>
        <p:spPr bwMode="auto">
          <a:xfrm>
            <a:off x="1600200" y="4410075"/>
            <a:ext cx="1295400" cy="228600"/>
          </a:xfrm>
          <a:custGeom>
            <a:avLst/>
            <a:gdLst>
              <a:gd name="T0" fmla="*/ 2147483647 w 21600"/>
              <a:gd name="T1" fmla="*/ 0 h 21600"/>
              <a:gd name="T2" fmla="*/ 0 w 21600"/>
              <a:gd name="T3" fmla="*/ 135491975 h 21600"/>
              <a:gd name="T4" fmla="*/ 2147483647 w 21600"/>
              <a:gd name="T5" fmla="*/ 270983951 h 21600"/>
              <a:gd name="T6" fmla="*/ 2147483647 w 21600"/>
              <a:gd name="T7" fmla="*/ 1354919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lgn="ctr">
            <a:solidFill>
              <a:schemeClr val="tx1"/>
            </a:solidFill>
            <a:miter lim="800000"/>
            <a:headEnd/>
            <a:tailEnd/>
          </a:ln>
        </p:spPr>
        <p:txBody>
          <a:bodyPr wrap="none" lIns="90488" tIns="44450" rIns="90488" bIns="44450" anchor="ctr"/>
          <a:lstStyle/>
          <a:p>
            <a:endParaRPr lang="en-US"/>
          </a:p>
        </p:txBody>
      </p:sp>
      <p:sp>
        <p:nvSpPr>
          <p:cNvPr id="3088" name="Text Box 19"/>
          <p:cNvSpPr txBox="1">
            <a:spLocks noChangeArrowheads="1"/>
          </p:cNvSpPr>
          <p:nvPr/>
        </p:nvSpPr>
        <p:spPr bwMode="auto">
          <a:xfrm>
            <a:off x="4267200" y="1806575"/>
            <a:ext cx="2944813" cy="680699"/>
          </a:xfrm>
          <a:prstGeom prst="rect">
            <a:avLst/>
          </a:prstGeom>
          <a:noFill/>
          <a:ln w="12700" algn="ctr">
            <a:noFill/>
            <a:miter lim="800000"/>
            <a:headEnd/>
            <a:tailEnd/>
          </a:ln>
        </p:spPr>
        <p:txBody>
          <a:bodyPr lIns="90488" tIns="44450" rIns="90488" bIns="44450">
            <a:spAutoFit/>
          </a:bodyPr>
          <a:lstStyle/>
          <a:p>
            <a:pPr algn="ctr">
              <a:buNone/>
            </a:pPr>
            <a:r>
              <a:rPr lang="es-ES" sz="1600" dirty="0" smtClean="0"/>
              <a:t>Distribución de probabilidad de punto de contacto del avión</a:t>
            </a:r>
            <a:endParaRPr lang="es-ES" sz="1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2"/>
          <p:cNvGrpSpPr>
            <a:grpSpLocks/>
          </p:cNvGrpSpPr>
          <p:nvPr/>
        </p:nvGrpSpPr>
        <p:grpSpPr bwMode="auto">
          <a:xfrm>
            <a:off x="2952750" y="1447800"/>
            <a:ext cx="3848100" cy="1828800"/>
            <a:chOff x="1608" y="768"/>
            <a:chExt cx="3144" cy="2418"/>
          </a:xfrm>
        </p:grpSpPr>
        <p:grpSp>
          <p:nvGrpSpPr>
            <p:cNvPr id="4113" name="Group 3"/>
            <p:cNvGrpSpPr>
              <a:grpSpLocks/>
            </p:cNvGrpSpPr>
            <p:nvPr/>
          </p:nvGrpSpPr>
          <p:grpSpPr bwMode="auto">
            <a:xfrm>
              <a:off x="1608" y="768"/>
              <a:ext cx="3144" cy="2418"/>
              <a:chOff x="1296" y="624"/>
              <a:chExt cx="3648" cy="2436"/>
            </a:xfrm>
          </p:grpSpPr>
          <p:sp>
            <p:nvSpPr>
              <p:cNvPr id="4115" name="Freeform 4"/>
              <p:cNvSpPr>
                <a:spLocks/>
              </p:cNvSpPr>
              <p:nvPr/>
            </p:nvSpPr>
            <p:spPr bwMode="auto">
              <a:xfrm>
                <a:off x="1296" y="624"/>
                <a:ext cx="1811" cy="2436"/>
              </a:xfrm>
              <a:custGeom>
                <a:avLst/>
                <a:gdLst>
                  <a:gd name="T0" fmla="*/ 0 w 1811"/>
                  <a:gd name="T1" fmla="*/ 2422 h 2436"/>
                  <a:gd name="T2" fmla="*/ 87 w 1811"/>
                  <a:gd name="T3" fmla="*/ 2435 h 2436"/>
                  <a:gd name="T4" fmla="*/ 218 w 1811"/>
                  <a:gd name="T5" fmla="*/ 2426 h 2436"/>
                  <a:gd name="T6" fmla="*/ 380 w 1811"/>
                  <a:gd name="T7" fmla="*/ 2418 h 2436"/>
                  <a:gd name="T8" fmla="*/ 559 w 1811"/>
                  <a:gd name="T9" fmla="*/ 2400 h 2436"/>
                  <a:gd name="T10" fmla="*/ 716 w 1811"/>
                  <a:gd name="T11" fmla="*/ 2383 h 2436"/>
                  <a:gd name="T12" fmla="*/ 829 w 1811"/>
                  <a:gd name="T13" fmla="*/ 2365 h 2436"/>
                  <a:gd name="T14" fmla="*/ 995 w 1811"/>
                  <a:gd name="T15" fmla="*/ 2330 h 2436"/>
                  <a:gd name="T16" fmla="*/ 1130 w 1811"/>
                  <a:gd name="T17" fmla="*/ 2291 h 2436"/>
                  <a:gd name="T18" fmla="*/ 1209 w 1811"/>
                  <a:gd name="T19" fmla="*/ 2252 h 2436"/>
                  <a:gd name="T20" fmla="*/ 1300 w 1811"/>
                  <a:gd name="T21" fmla="*/ 2204 h 2436"/>
                  <a:gd name="T22" fmla="*/ 1375 w 1811"/>
                  <a:gd name="T23" fmla="*/ 2151 h 2436"/>
                  <a:gd name="T24" fmla="*/ 1431 w 1811"/>
                  <a:gd name="T25" fmla="*/ 2099 h 2436"/>
                  <a:gd name="T26" fmla="*/ 1484 w 1811"/>
                  <a:gd name="T27" fmla="*/ 2029 h 2436"/>
                  <a:gd name="T28" fmla="*/ 1549 w 1811"/>
                  <a:gd name="T29" fmla="*/ 1920 h 2436"/>
                  <a:gd name="T30" fmla="*/ 1588 w 1811"/>
                  <a:gd name="T31" fmla="*/ 1811 h 2436"/>
                  <a:gd name="T32" fmla="*/ 1641 w 1811"/>
                  <a:gd name="T33" fmla="*/ 1650 h 2436"/>
                  <a:gd name="T34" fmla="*/ 1671 w 1811"/>
                  <a:gd name="T35" fmla="*/ 1514 h 2436"/>
                  <a:gd name="T36" fmla="*/ 1693 w 1811"/>
                  <a:gd name="T37" fmla="*/ 1388 h 2436"/>
                  <a:gd name="T38" fmla="*/ 1711 w 1811"/>
                  <a:gd name="T39" fmla="*/ 1244 h 2436"/>
                  <a:gd name="T40" fmla="*/ 1732 w 1811"/>
                  <a:gd name="T41" fmla="*/ 1065 h 2436"/>
                  <a:gd name="T42" fmla="*/ 1745 w 1811"/>
                  <a:gd name="T43" fmla="*/ 921 h 2436"/>
                  <a:gd name="T44" fmla="*/ 1759 w 1811"/>
                  <a:gd name="T45" fmla="*/ 759 h 2436"/>
                  <a:gd name="T46" fmla="*/ 1776 w 1811"/>
                  <a:gd name="T47" fmla="*/ 563 h 2436"/>
                  <a:gd name="T48" fmla="*/ 1789 w 1811"/>
                  <a:gd name="T49" fmla="*/ 332 h 2436"/>
                  <a:gd name="T50" fmla="*/ 1798 w 1811"/>
                  <a:gd name="T51" fmla="*/ 170 h 2436"/>
                  <a:gd name="T52" fmla="*/ 1807 w 1811"/>
                  <a:gd name="T53" fmla="*/ 74 h 2436"/>
                  <a:gd name="T54" fmla="*/ 1811 w 1811"/>
                  <a:gd name="T55" fmla="*/ 0 h 24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1"/>
                  <a:gd name="T85" fmla="*/ 0 h 2436"/>
                  <a:gd name="T86" fmla="*/ 1811 w 1811"/>
                  <a:gd name="T87" fmla="*/ 2436 h 24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1" h="2436">
                    <a:moveTo>
                      <a:pt x="0" y="2422"/>
                    </a:moveTo>
                    <a:cubicBezTo>
                      <a:pt x="25" y="2428"/>
                      <a:pt x="51" y="2434"/>
                      <a:pt x="87" y="2435"/>
                    </a:cubicBezTo>
                    <a:cubicBezTo>
                      <a:pt x="123" y="2436"/>
                      <a:pt x="169" y="2429"/>
                      <a:pt x="218" y="2426"/>
                    </a:cubicBezTo>
                    <a:cubicBezTo>
                      <a:pt x="267" y="2423"/>
                      <a:pt x="323" y="2422"/>
                      <a:pt x="380" y="2418"/>
                    </a:cubicBezTo>
                    <a:cubicBezTo>
                      <a:pt x="437" y="2414"/>
                      <a:pt x="503" y="2406"/>
                      <a:pt x="559" y="2400"/>
                    </a:cubicBezTo>
                    <a:cubicBezTo>
                      <a:pt x="615" y="2394"/>
                      <a:pt x="671" y="2389"/>
                      <a:pt x="716" y="2383"/>
                    </a:cubicBezTo>
                    <a:cubicBezTo>
                      <a:pt x="761" y="2377"/>
                      <a:pt x="783" y="2374"/>
                      <a:pt x="829" y="2365"/>
                    </a:cubicBezTo>
                    <a:cubicBezTo>
                      <a:pt x="875" y="2356"/>
                      <a:pt x="945" y="2342"/>
                      <a:pt x="995" y="2330"/>
                    </a:cubicBezTo>
                    <a:cubicBezTo>
                      <a:pt x="1045" y="2318"/>
                      <a:pt x="1094" y="2304"/>
                      <a:pt x="1130" y="2291"/>
                    </a:cubicBezTo>
                    <a:cubicBezTo>
                      <a:pt x="1166" y="2278"/>
                      <a:pt x="1181" y="2266"/>
                      <a:pt x="1209" y="2252"/>
                    </a:cubicBezTo>
                    <a:cubicBezTo>
                      <a:pt x="1237" y="2238"/>
                      <a:pt x="1272" y="2221"/>
                      <a:pt x="1300" y="2204"/>
                    </a:cubicBezTo>
                    <a:cubicBezTo>
                      <a:pt x="1328" y="2187"/>
                      <a:pt x="1353" y="2169"/>
                      <a:pt x="1375" y="2151"/>
                    </a:cubicBezTo>
                    <a:cubicBezTo>
                      <a:pt x="1397" y="2133"/>
                      <a:pt x="1413" y="2119"/>
                      <a:pt x="1431" y="2099"/>
                    </a:cubicBezTo>
                    <a:cubicBezTo>
                      <a:pt x="1449" y="2079"/>
                      <a:pt x="1464" y="2059"/>
                      <a:pt x="1484" y="2029"/>
                    </a:cubicBezTo>
                    <a:cubicBezTo>
                      <a:pt x="1504" y="1999"/>
                      <a:pt x="1532" y="1956"/>
                      <a:pt x="1549" y="1920"/>
                    </a:cubicBezTo>
                    <a:cubicBezTo>
                      <a:pt x="1566" y="1884"/>
                      <a:pt x="1573" y="1856"/>
                      <a:pt x="1588" y="1811"/>
                    </a:cubicBezTo>
                    <a:cubicBezTo>
                      <a:pt x="1603" y="1766"/>
                      <a:pt x="1627" y="1699"/>
                      <a:pt x="1641" y="1650"/>
                    </a:cubicBezTo>
                    <a:cubicBezTo>
                      <a:pt x="1655" y="1601"/>
                      <a:pt x="1662" y="1558"/>
                      <a:pt x="1671" y="1514"/>
                    </a:cubicBezTo>
                    <a:cubicBezTo>
                      <a:pt x="1680" y="1470"/>
                      <a:pt x="1686" y="1433"/>
                      <a:pt x="1693" y="1388"/>
                    </a:cubicBezTo>
                    <a:cubicBezTo>
                      <a:pt x="1700" y="1343"/>
                      <a:pt x="1705" y="1298"/>
                      <a:pt x="1711" y="1244"/>
                    </a:cubicBezTo>
                    <a:cubicBezTo>
                      <a:pt x="1717" y="1190"/>
                      <a:pt x="1726" y="1119"/>
                      <a:pt x="1732" y="1065"/>
                    </a:cubicBezTo>
                    <a:cubicBezTo>
                      <a:pt x="1738" y="1011"/>
                      <a:pt x="1741" y="972"/>
                      <a:pt x="1745" y="921"/>
                    </a:cubicBezTo>
                    <a:cubicBezTo>
                      <a:pt x="1749" y="870"/>
                      <a:pt x="1754" y="819"/>
                      <a:pt x="1759" y="759"/>
                    </a:cubicBezTo>
                    <a:cubicBezTo>
                      <a:pt x="1764" y="699"/>
                      <a:pt x="1771" y="634"/>
                      <a:pt x="1776" y="563"/>
                    </a:cubicBezTo>
                    <a:cubicBezTo>
                      <a:pt x="1781" y="492"/>
                      <a:pt x="1785" y="397"/>
                      <a:pt x="1789" y="332"/>
                    </a:cubicBezTo>
                    <a:cubicBezTo>
                      <a:pt x="1793" y="267"/>
                      <a:pt x="1795" y="213"/>
                      <a:pt x="1798" y="170"/>
                    </a:cubicBezTo>
                    <a:cubicBezTo>
                      <a:pt x="1801" y="127"/>
                      <a:pt x="1805" y="102"/>
                      <a:pt x="1807" y="74"/>
                    </a:cubicBezTo>
                    <a:cubicBezTo>
                      <a:pt x="1809" y="46"/>
                      <a:pt x="1810" y="23"/>
                      <a:pt x="1811" y="0"/>
                    </a:cubicBezTo>
                  </a:path>
                </a:pathLst>
              </a:custGeom>
              <a:noFill/>
              <a:ln w="19050" cap="flat" cmpd="sng">
                <a:solidFill>
                  <a:schemeClr val="tx1"/>
                </a:solidFill>
                <a:prstDash val="solid"/>
                <a:round/>
                <a:headEnd/>
                <a:tailEnd/>
              </a:ln>
            </p:spPr>
            <p:txBody>
              <a:bodyPr lIns="90488" tIns="44450" rIns="90488" bIns="44450"/>
              <a:lstStyle/>
              <a:p>
                <a:endParaRPr lang="en-US"/>
              </a:p>
            </p:txBody>
          </p:sp>
          <p:sp>
            <p:nvSpPr>
              <p:cNvPr id="4116" name="Freeform 5"/>
              <p:cNvSpPr>
                <a:spLocks/>
              </p:cNvSpPr>
              <p:nvPr/>
            </p:nvSpPr>
            <p:spPr bwMode="auto">
              <a:xfrm flipH="1">
                <a:off x="3133" y="624"/>
                <a:ext cx="1811" cy="2436"/>
              </a:xfrm>
              <a:custGeom>
                <a:avLst/>
                <a:gdLst>
                  <a:gd name="T0" fmla="*/ 0 w 1811"/>
                  <a:gd name="T1" fmla="*/ 2422 h 2436"/>
                  <a:gd name="T2" fmla="*/ 87 w 1811"/>
                  <a:gd name="T3" fmla="*/ 2435 h 2436"/>
                  <a:gd name="T4" fmla="*/ 218 w 1811"/>
                  <a:gd name="T5" fmla="*/ 2426 h 2436"/>
                  <a:gd name="T6" fmla="*/ 380 w 1811"/>
                  <a:gd name="T7" fmla="*/ 2418 h 2436"/>
                  <a:gd name="T8" fmla="*/ 559 w 1811"/>
                  <a:gd name="T9" fmla="*/ 2400 h 2436"/>
                  <a:gd name="T10" fmla="*/ 716 w 1811"/>
                  <a:gd name="T11" fmla="*/ 2383 h 2436"/>
                  <a:gd name="T12" fmla="*/ 829 w 1811"/>
                  <a:gd name="T13" fmla="*/ 2365 h 2436"/>
                  <a:gd name="T14" fmla="*/ 995 w 1811"/>
                  <a:gd name="T15" fmla="*/ 2330 h 2436"/>
                  <a:gd name="T16" fmla="*/ 1130 w 1811"/>
                  <a:gd name="T17" fmla="*/ 2291 h 2436"/>
                  <a:gd name="T18" fmla="*/ 1209 w 1811"/>
                  <a:gd name="T19" fmla="*/ 2252 h 2436"/>
                  <a:gd name="T20" fmla="*/ 1300 w 1811"/>
                  <a:gd name="T21" fmla="*/ 2204 h 2436"/>
                  <a:gd name="T22" fmla="*/ 1375 w 1811"/>
                  <a:gd name="T23" fmla="*/ 2151 h 2436"/>
                  <a:gd name="T24" fmla="*/ 1431 w 1811"/>
                  <a:gd name="T25" fmla="*/ 2099 h 2436"/>
                  <a:gd name="T26" fmla="*/ 1484 w 1811"/>
                  <a:gd name="T27" fmla="*/ 2029 h 2436"/>
                  <a:gd name="T28" fmla="*/ 1549 w 1811"/>
                  <a:gd name="T29" fmla="*/ 1920 h 2436"/>
                  <a:gd name="T30" fmla="*/ 1588 w 1811"/>
                  <a:gd name="T31" fmla="*/ 1811 h 2436"/>
                  <a:gd name="T32" fmla="*/ 1641 w 1811"/>
                  <a:gd name="T33" fmla="*/ 1650 h 2436"/>
                  <a:gd name="T34" fmla="*/ 1671 w 1811"/>
                  <a:gd name="T35" fmla="*/ 1514 h 2436"/>
                  <a:gd name="T36" fmla="*/ 1693 w 1811"/>
                  <a:gd name="T37" fmla="*/ 1388 h 2436"/>
                  <a:gd name="T38" fmla="*/ 1711 w 1811"/>
                  <a:gd name="T39" fmla="*/ 1244 h 2436"/>
                  <a:gd name="T40" fmla="*/ 1732 w 1811"/>
                  <a:gd name="T41" fmla="*/ 1065 h 2436"/>
                  <a:gd name="T42" fmla="*/ 1745 w 1811"/>
                  <a:gd name="T43" fmla="*/ 921 h 2436"/>
                  <a:gd name="T44" fmla="*/ 1759 w 1811"/>
                  <a:gd name="T45" fmla="*/ 759 h 2436"/>
                  <a:gd name="T46" fmla="*/ 1776 w 1811"/>
                  <a:gd name="T47" fmla="*/ 563 h 2436"/>
                  <a:gd name="T48" fmla="*/ 1789 w 1811"/>
                  <a:gd name="T49" fmla="*/ 332 h 2436"/>
                  <a:gd name="T50" fmla="*/ 1798 w 1811"/>
                  <a:gd name="T51" fmla="*/ 170 h 2436"/>
                  <a:gd name="T52" fmla="*/ 1807 w 1811"/>
                  <a:gd name="T53" fmla="*/ 74 h 2436"/>
                  <a:gd name="T54" fmla="*/ 1811 w 1811"/>
                  <a:gd name="T55" fmla="*/ 0 h 24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1"/>
                  <a:gd name="T85" fmla="*/ 0 h 2436"/>
                  <a:gd name="T86" fmla="*/ 1811 w 1811"/>
                  <a:gd name="T87" fmla="*/ 2436 h 24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1" h="2436">
                    <a:moveTo>
                      <a:pt x="0" y="2422"/>
                    </a:moveTo>
                    <a:cubicBezTo>
                      <a:pt x="25" y="2428"/>
                      <a:pt x="51" y="2434"/>
                      <a:pt x="87" y="2435"/>
                    </a:cubicBezTo>
                    <a:cubicBezTo>
                      <a:pt x="123" y="2436"/>
                      <a:pt x="169" y="2429"/>
                      <a:pt x="218" y="2426"/>
                    </a:cubicBezTo>
                    <a:cubicBezTo>
                      <a:pt x="267" y="2423"/>
                      <a:pt x="323" y="2422"/>
                      <a:pt x="380" y="2418"/>
                    </a:cubicBezTo>
                    <a:cubicBezTo>
                      <a:pt x="437" y="2414"/>
                      <a:pt x="503" y="2406"/>
                      <a:pt x="559" y="2400"/>
                    </a:cubicBezTo>
                    <a:cubicBezTo>
                      <a:pt x="615" y="2394"/>
                      <a:pt x="671" y="2389"/>
                      <a:pt x="716" y="2383"/>
                    </a:cubicBezTo>
                    <a:cubicBezTo>
                      <a:pt x="761" y="2377"/>
                      <a:pt x="783" y="2374"/>
                      <a:pt x="829" y="2365"/>
                    </a:cubicBezTo>
                    <a:cubicBezTo>
                      <a:pt x="875" y="2356"/>
                      <a:pt x="945" y="2342"/>
                      <a:pt x="995" y="2330"/>
                    </a:cubicBezTo>
                    <a:cubicBezTo>
                      <a:pt x="1045" y="2318"/>
                      <a:pt x="1094" y="2304"/>
                      <a:pt x="1130" y="2291"/>
                    </a:cubicBezTo>
                    <a:cubicBezTo>
                      <a:pt x="1166" y="2278"/>
                      <a:pt x="1181" y="2266"/>
                      <a:pt x="1209" y="2252"/>
                    </a:cubicBezTo>
                    <a:cubicBezTo>
                      <a:pt x="1237" y="2238"/>
                      <a:pt x="1272" y="2221"/>
                      <a:pt x="1300" y="2204"/>
                    </a:cubicBezTo>
                    <a:cubicBezTo>
                      <a:pt x="1328" y="2187"/>
                      <a:pt x="1353" y="2169"/>
                      <a:pt x="1375" y="2151"/>
                    </a:cubicBezTo>
                    <a:cubicBezTo>
                      <a:pt x="1397" y="2133"/>
                      <a:pt x="1413" y="2119"/>
                      <a:pt x="1431" y="2099"/>
                    </a:cubicBezTo>
                    <a:cubicBezTo>
                      <a:pt x="1449" y="2079"/>
                      <a:pt x="1464" y="2059"/>
                      <a:pt x="1484" y="2029"/>
                    </a:cubicBezTo>
                    <a:cubicBezTo>
                      <a:pt x="1504" y="1999"/>
                      <a:pt x="1532" y="1956"/>
                      <a:pt x="1549" y="1920"/>
                    </a:cubicBezTo>
                    <a:cubicBezTo>
                      <a:pt x="1566" y="1884"/>
                      <a:pt x="1573" y="1856"/>
                      <a:pt x="1588" y="1811"/>
                    </a:cubicBezTo>
                    <a:cubicBezTo>
                      <a:pt x="1603" y="1766"/>
                      <a:pt x="1627" y="1699"/>
                      <a:pt x="1641" y="1650"/>
                    </a:cubicBezTo>
                    <a:cubicBezTo>
                      <a:pt x="1655" y="1601"/>
                      <a:pt x="1662" y="1558"/>
                      <a:pt x="1671" y="1514"/>
                    </a:cubicBezTo>
                    <a:cubicBezTo>
                      <a:pt x="1680" y="1470"/>
                      <a:pt x="1686" y="1433"/>
                      <a:pt x="1693" y="1388"/>
                    </a:cubicBezTo>
                    <a:cubicBezTo>
                      <a:pt x="1700" y="1343"/>
                      <a:pt x="1705" y="1298"/>
                      <a:pt x="1711" y="1244"/>
                    </a:cubicBezTo>
                    <a:cubicBezTo>
                      <a:pt x="1717" y="1190"/>
                      <a:pt x="1726" y="1119"/>
                      <a:pt x="1732" y="1065"/>
                    </a:cubicBezTo>
                    <a:cubicBezTo>
                      <a:pt x="1738" y="1011"/>
                      <a:pt x="1741" y="972"/>
                      <a:pt x="1745" y="921"/>
                    </a:cubicBezTo>
                    <a:cubicBezTo>
                      <a:pt x="1749" y="870"/>
                      <a:pt x="1754" y="819"/>
                      <a:pt x="1759" y="759"/>
                    </a:cubicBezTo>
                    <a:cubicBezTo>
                      <a:pt x="1764" y="699"/>
                      <a:pt x="1771" y="634"/>
                      <a:pt x="1776" y="563"/>
                    </a:cubicBezTo>
                    <a:cubicBezTo>
                      <a:pt x="1781" y="492"/>
                      <a:pt x="1785" y="397"/>
                      <a:pt x="1789" y="332"/>
                    </a:cubicBezTo>
                    <a:cubicBezTo>
                      <a:pt x="1793" y="267"/>
                      <a:pt x="1795" y="213"/>
                      <a:pt x="1798" y="170"/>
                    </a:cubicBezTo>
                    <a:cubicBezTo>
                      <a:pt x="1801" y="127"/>
                      <a:pt x="1805" y="102"/>
                      <a:pt x="1807" y="74"/>
                    </a:cubicBezTo>
                    <a:cubicBezTo>
                      <a:pt x="1809" y="46"/>
                      <a:pt x="1810" y="23"/>
                      <a:pt x="1811" y="0"/>
                    </a:cubicBezTo>
                  </a:path>
                </a:pathLst>
              </a:custGeom>
              <a:noFill/>
              <a:ln w="19050" cap="flat" cmpd="sng">
                <a:solidFill>
                  <a:schemeClr val="tx1"/>
                </a:solidFill>
                <a:prstDash val="solid"/>
                <a:round/>
                <a:headEnd/>
                <a:tailEnd/>
              </a:ln>
            </p:spPr>
            <p:txBody>
              <a:bodyPr lIns="90488" tIns="44450" rIns="90488" bIns="44450"/>
              <a:lstStyle/>
              <a:p>
                <a:endParaRPr lang="en-US"/>
              </a:p>
            </p:txBody>
          </p:sp>
        </p:grpSp>
        <p:sp>
          <p:nvSpPr>
            <p:cNvPr id="4114" name="Freeform 6"/>
            <p:cNvSpPr>
              <a:spLocks/>
            </p:cNvSpPr>
            <p:nvPr/>
          </p:nvSpPr>
          <p:spPr bwMode="auto">
            <a:xfrm>
              <a:off x="1610" y="772"/>
              <a:ext cx="3138" cy="2413"/>
            </a:xfrm>
            <a:custGeom>
              <a:avLst/>
              <a:gdLst>
                <a:gd name="T0" fmla="*/ 0 w 3138"/>
                <a:gd name="T1" fmla="*/ 2405 h 2413"/>
                <a:gd name="T2" fmla="*/ 114 w 3138"/>
                <a:gd name="T3" fmla="*/ 2409 h 2413"/>
                <a:gd name="T4" fmla="*/ 284 w 3138"/>
                <a:gd name="T5" fmla="*/ 2400 h 2413"/>
                <a:gd name="T6" fmla="*/ 437 w 3138"/>
                <a:gd name="T7" fmla="*/ 2383 h 2413"/>
                <a:gd name="T8" fmla="*/ 594 w 3138"/>
                <a:gd name="T9" fmla="*/ 2365 h 2413"/>
                <a:gd name="T10" fmla="*/ 725 w 3138"/>
                <a:gd name="T11" fmla="*/ 2339 h 2413"/>
                <a:gd name="T12" fmla="*/ 860 w 3138"/>
                <a:gd name="T13" fmla="*/ 2304 h 2413"/>
                <a:gd name="T14" fmla="*/ 995 w 3138"/>
                <a:gd name="T15" fmla="*/ 2261 h 2413"/>
                <a:gd name="T16" fmla="*/ 1104 w 3138"/>
                <a:gd name="T17" fmla="*/ 2191 h 2413"/>
                <a:gd name="T18" fmla="*/ 1170 w 3138"/>
                <a:gd name="T19" fmla="*/ 2143 h 2413"/>
                <a:gd name="T20" fmla="*/ 1231 w 3138"/>
                <a:gd name="T21" fmla="*/ 2077 h 2413"/>
                <a:gd name="T22" fmla="*/ 1279 w 3138"/>
                <a:gd name="T23" fmla="*/ 2003 h 2413"/>
                <a:gd name="T24" fmla="*/ 1340 w 3138"/>
                <a:gd name="T25" fmla="*/ 1877 h 2413"/>
                <a:gd name="T26" fmla="*/ 1388 w 3138"/>
                <a:gd name="T27" fmla="*/ 1715 h 2413"/>
                <a:gd name="T28" fmla="*/ 1423 w 3138"/>
                <a:gd name="T29" fmla="*/ 1580 h 2413"/>
                <a:gd name="T30" fmla="*/ 1445 w 3138"/>
                <a:gd name="T31" fmla="*/ 1432 h 2413"/>
                <a:gd name="T32" fmla="*/ 1466 w 3138"/>
                <a:gd name="T33" fmla="*/ 1279 h 2413"/>
                <a:gd name="T34" fmla="*/ 1484 w 3138"/>
                <a:gd name="T35" fmla="*/ 1122 h 2413"/>
                <a:gd name="T36" fmla="*/ 1501 w 3138"/>
                <a:gd name="T37" fmla="*/ 934 h 2413"/>
                <a:gd name="T38" fmla="*/ 1519 w 3138"/>
                <a:gd name="T39" fmla="*/ 712 h 2413"/>
                <a:gd name="T40" fmla="*/ 1527 w 3138"/>
                <a:gd name="T41" fmla="*/ 520 h 2413"/>
                <a:gd name="T42" fmla="*/ 1536 w 3138"/>
                <a:gd name="T43" fmla="*/ 345 h 2413"/>
                <a:gd name="T44" fmla="*/ 1545 w 3138"/>
                <a:gd name="T45" fmla="*/ 192 h 2413"/>
                <a:gd name="T46" fmla="*/ 1554 w 3138"/>
                <a:gd name="T47" fmla="*/ 92 h 2413"/>
                <a:gd name="T48" fmla="*/ 1554 w 3138"/>
                <a:gd name="T49" fmla="*/ 27 h 2413"/>
                <a:gd name="T50" fmla="*/ 1567 w 3138"/>
                <a:gd name="T51" fmla="*/ 0 h 2413"/>
                <a:gd name="T52" fmla="*/ 1580 w 3138"/>
                <a:gd name="T53" fmla="*/ 114 h 2413"/>
                <a:gd name="T54" fmla="*/ 1593 w 3138"/>
                <a:gd name="T55" fmla="*/ 214 h 2413"/>
                <a:gd name="T56" fmla="*/ 1597 w 3138"/>
                <a:gd name="T57" fmla="*/ 363 h 2413"/>
                <a:gd name="T58" fmla="*/ 1610 w 3138"/>
                <a:gd name="T59" fmla="*/ 576 h 2413"/>
                <a:gd name="T60" fmla="*/ 1623 w 3138"/>
                <a:gd name="T61" fmla="*/ 799 h 2413"/>
                <a:gd name="T62" fmla="*/ 1637 w 3138"/>
                <a:gd name="T63" fmla="*/ 947 h 2413"/>
                <a:gd name="T64" fmla="*/ 1654 w 3138"/>
                <a:gd name="T65" fmla="*/ 1126 h 2413"/>
                <a:gd name="T66" fmla="*/ 1671 w 3138"/>
                <a:gd name="T67" fmla="*/ 1279 h 2413"/>
                <a:gd name="T68" fmla="*/ 1693 w 3138"/>
                <a:gd name="T69" fmla="*/ 1471 h 2413"/>
                <a:gd name="T70" fmla="*/ 1728 w 3138"/>
                <a:gd name="T71" fmla="*/ 1637 h 2413"/>
                <a:gd name="T72" fmla="*/ 1767 w 3138"/>
                <a:gd name="T73" fmla="*/ 1781 h 2413"/>
                <a:gd name="T74" fmla="*/ 1820 w 3138"/>
                <a:gd name="T75" fmla="*/ 1942 h 2413"/>
                <a:gd name="T76" fmla="*/ 1868 w 3138"/>
                <a:gd name="T77" fmla="*/ 2021 h 2413"/>
                <a:gd name="T78" fmla="*/ 1946 w 3138"/>
                <a:gd name="T79" fmla="*/ 2125 h 2413"/>
                <a:gd name="T80" fmla="*/ 2047 w 3138"/>
                <a:gd name="T81" fmla="*/ 2195 h 2413"/>
                <a:gd name="T82" fmla="*/ 2143 w 3138"/>
                <a:gd name="T83" fmla="*/ 2256 h 2413"/>
                <a:gd name="T84" fmla="*/ 2295 w 3138"/>
                <a:gd name="T85" fmla="*/ 2309 h 2413"/>
                <a:gd name="T86" fmla="*/ 2396 w 3138"/>
                <a:gd name="T87" fmla="*/ 2335 h 2413"/>
                <a:gd name="T88" fmla="*/ 2557 w 3138"/>
                <a:gd name="T89" fmla="*/ 2365 h 2413"/>
                <a:gd name="T90" fmla="*/ 2710 w 3138"/>
                <a:gd name="T91" fmla="*/ 2383 h 2413"/>
                <a:gd name="T92" fmla="*/ 2854 w 3138"/>
                <a:gd name="T93" fmla="*/ 2400 h 2413"/>
                <a:gd name="T94" fmla="*/ 2959 w 3138"/>
                <a:gd name="T95" fmla="*/ 2400 h 2413"/>
                <a:gd name="T96" fmla="*/ 3042 w 3138"/>
                <a:gd name="T97" fmla="*/ 2413 h 2413"/>
                <a:gd name="T98" fmla="*/ 3138 w 3138"/>
                <a:gd name="T99" fmla="*/ 2409 h 2413"/>
                <a:gd name="T100" fmla="*/ 0 w 3138"/>
                <a:gd name="T101" fmla="*/ 2405 h 24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38"/>
                <a:gd name="T154" fmla="*/ 0 h 2413"/>
                <a:gd name="T155" fmla="*/ 3138 w 3138"/>
                <a:gd name="T156" fmla="*/ 2413 h 24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38" h="2413">
                  <a:moveTo>
                    <a:pt x="0" y="2405"/>
                  </a:moveTo>
                  <a:lnTo>
                    <a:pt x="114" y="2409"/>
                  </a:lnTo>
                  <a:lnTo>
                    <a:pt x="284" y="2400"/>
                  </a:lnTo>
                  <a:lnTo>
                    <a:pt x="437" y="2383"/>
                  </a:lnTo>
                  <a:lnTo>
                    <a:pt x="594" y="2365"/>
                  </a:lnTo>
                  <a:lnTo>
                    <a:pt x="725" y="2339"/>
                  </a:lnTo>
                  <a:lnTo>
                    <a:pt x="860" y="2304"/>
                  </a:lnTo>
                  <a:lnTo>
                    <a:pt x="995" y="2261"/>
                  </a:lnTo>
                  <a:lnTo>
                    <a:pt x="1104" y="2191"/>
                  </a:lnTo>
                  <a:lnTo>
                    <a:pt x="1170" y="2143"/>
                  </a:lnTo>
                  <a:lnTo>
                    <a:pt x="1231" y="2077"/>
                  </a:lnTo>
                  <a:lnTo>
                    <a:pt x="1279" y="2003"/>
                  </a:lnTo>
                  <a:lnTo>
                    <a:pt x="1340" y="1877"/>
                  </a:lnTo>
                  <a:lnTo>
                    <a:pt x="1388" y="1715"/>
                  </a:lnTo>
                  <a:lnTo>
                    <a:pt x="1423" y="1580"/>
                  </a:lnTo>
                  <a:lnTo>
                    <a:pt x="1445" y="1432"/>
                  </a:lnTo>
                  <a:lnTo>
                    <a:pt x="1466" y="1279"/>
                  </a:lnTo>
                  <a:lnTo>
                    <a:pt x="1484" y="1122"/>
                  </a:lnTo>
                  <a:lnTo>
                    <a:pt x="1501" y="934"/>
                  </a:lnTo>
                  <a:lnTo>
                    <a:pt x="1519" y="712"/>
                  </a:lnTo>
                  <a:lnTo>
                    <a:pt x="1527" y="520"/>
                  </a:lnTo>
                  <a:lnTo>
                    <a:pt x="1536" y="345"/>
                  </a:lnTo>
                  <a:lnTo>
                    <a:pt x="1545" y="192"/>
                  </a:lnTo>
                  <a:lnTo>
                    <a:pt x="1554" y="92"/>
                  </a:lnTo>
                  <a:lnTo>
                    <a:pt x="1554" y="27"/>
                  </a:lnTo>
                  <a:lnTo>
                    <a:pt x="1567" y="0"/>
                  </a:lnTo>
                  <a:lnTo>
                    <a:pt x="1580" y="114"/>
                  </a:lnTo>
                  <a:lnTo>
                    <a:pt x="1593" y="214"/>
                  </a:lnTo>
                  <a:lnTo>
                    <a:pt x="1597" y="363"/>
                  </a:lnTo>
                  <a:lnTo>
                    <a:pt x="1610" y="576"/>
                  </a:lnTo>
                  <a:lnTo>
                    <a:pt x="1623" y="799"/>
                  </a:lnTo>
                  <a:lnTo>
                    <a:pt x="1637" y="947"/>
                  </a:lnTo>
                  <a:lnTo>
                    <a:pt x="1654" y="1126"/>
                  </a:lnTo>
                  <a:lnTo>
                    <a:pt x="1671" y="1279"/>
                  </a:lnTo>
                  <a:lnTo>
                    <a:pt x="1693" y="1471"/>
                  </a:lnTo>
                  <a:lnTo>
                    <a:pt x="1728" y="1637"/>
                  </a:lnTo>
                  <a:lnTo>
                    <a:pt x="1767" y="1781"/>
                  </a:lnTo>
                  <a:lnTo>
                    <a:pt x="1820" y="1942"/>
                  </a:lnTo>
                  <a:lnTo>
                    <a:pt x="1868" y="2021"/>
                  </a:lnTo>
                  <a:lnTo>
                    <a:pt x="1946" y="2125"/>
                  </a:lnTo>
                  <a:lnTo>
                    <a:pt x="2047" y="2195"/>
                  </a:lnTo>
                  <a:lnTo>
                    <a:pt x="2143" y="2256"/>
                  </a:lnTo>
                  <a:lnTo>
                    <a:pt x="2295" y="2309"/>
                  </a:lnTo>
                  <a:lnTo>
                    <a:pt x="2396" y="2335"/>
                  </a:lnTo>
                  <a:lnTo>
                    <a:pt x="2557" y="2365"/>
                  </a:lnTo>
                  <a:lnTo>
                    <a:pt x="2710" y="2383"/>
                  </a:lnTo>
                  <a:lnTo>
                    <a:pt x="2854" y="2400"/>
                  </a:lnTo>
                  <a:lnTo>
                    <a:pt x="2959" y="2400"/>
                  </a:lnTo>
                  <a:lnTo>
                    <a:pt x="3042" y="2413"/>
                  </a:lnTo>
                  <a:lnTo>
                    <a:pt x="3138" y="2409"/>
                  </a:lnTo>
                  <a:lnTo>
                    <a:pt x="0" y="2405"/>
                  </a:lnTo>
                  <a:close/>
                </a:path>
              </a:pathLst>
            </a:custGeom>
            <a:solidFill>
              <a:srgbClr val="E5FFFF"/>
            </a:solidFill>
            <a:ln w="12700" cap="flat" cmpd="sng">
              <a:solidFill>
                <a:schemeClr val="tx1"/>
              </a:solidFill>
              <a:prstDash val="solid"/>
              <a:round/>
              <a:headEnd/>
              <a:tailEnd/>
            </a:ln>
          </p:spPr>
          <p:txBody>
            <a:bodyPr lIns="90488" tIns="44450" rIns="90488" bIns="44450"/>
            <a:lstStyle/>
            <a:p>
              <a:endParaRPr lang="en-US"/>
            </a:p>
          </p:txBody>
        </p:sp>
      </p:grpSp>
      <p:sp>
        <p:nvSpPr>
          <p:cNvPr id="263175" name="Rectangle 7"/>
          <p:cNvSpPr>
            <a:spLocks noGrp="1" noChangeArrowheads="1"/>
          </p:cNvSpPr>
          <p:nvPr>
            <p:ph type="title"/>
          </p:nvPr>
        </p:nvSpPr>
        <p:spPr>
          <a:xfrm>
            <a:off x="531813" y="495300"/>
            <a:ext cx="7772400" cy="571500"/>
          </a:xfrm>
        </p:spPr>
        <p:txBody>
          <a:bodyPr/>
          <a:lstStyle/>
          <a:p>
            <a:pPr>
              <a:defRPr/>
            </a:pPr>
            <a:r>
              <a:rPr lang="es-ES" sz="2400" dirty="0" smtClean="0"/>
              <a:t>Modelo de Ubicación – Salida y Deviación Lateral</a:t>
            </a:r>
          </a:p>
        </p:txBody>
      </p:sp>
      <p:graphicFrame>
        <p:nvGraphicFramePr>
          <p:cNvPr id="4098" name="Object 8"/>
          <p:cNvGraphicFramePr>
            <a:graphicFrameLocks noChangeAspect="1"/>
          </p:cNvGraphicFramePr>
          <p:nvPr/>
        </p:nvGraphicFramePr>
        <p:xfrm>
          <a:off x="914400" y="1703388"/>
          <a:ext cx="3352800" cy="582612"/>
        </p:xfrm>
        <a:graphic>
          <a:graphicData uri="http://schemas.openxmlformats.org/presentationml/2006/ole">
            <p:oleObj spid="_x0000_s4098" name="Microsoft Equation 3.0" r:id="rId4" imgW="1587500" imgH="279400" progId="Equation.3">
              <p:embed/>
            </p:oleObj>
          </a:graphicData>
        </a:graphic>
      </p:graphicFrame>
      <p:sp>
        <p:nvSpPr>
          <p:cNvPr id="4101" name="Rectangle 9"/>
          <p:cNvSpPr>
            <a:spLocks noChangeArrowheads="1"/>
          </p:cNvSpPr>
          <p:nvPr/>
        </p:nvSpPr>
        <p:spPr bwMode="auto">
          <a:xfrm rot="-5400000">
            <a:off x="4838700" y="2771775"/>
            <a:ext cx="76200" cy="1066800"/>
          </a:xfrm>
          <a:prstGeom prst="rect">
            <a:avLst/>
          </a:prstGeom>
          <a:solidFill>
            <a:schemeClr val="folHlink"/>
          </a:solidFill>
          <a:ln w="12700" algn="ctr">
            <a:solidFill>
              <a:schemeClr val="tx1"/>
            </a:solidFill>
            <a:miter lim="800000"/>
            <a:headEnd/>
            <a:tailEnd/>
          </a:ln>
        </p:spPr>
        <p:txBody>
          <a:bodyPr wrap="none" lIns="90488" tIns="44450" rIns="90488" bIns="44450" anchor="ctr"/>
          <a:lstStyle/>
          <a:p>
            <a:endParaRPr lang="en-US"/>
          </a:p>
        </p:txBody>
      </p:sp>
      <p:sp>
        <p:nvSpPr>
          <p:cNvPr id="4102" name="Line 10"/>
          <p:cNvSpPr>
            <a:spLocks noChangeShapeType="1"/>
          </p:cNvSpPr>
          <p:nvPr/>
        </p:nvSpPr>
        <p:spPr bwMode="auto">
          <a:xfrm>
            <a:off x="3276600" y="3267075"/>
            <a:ext cx="3276600" cy="0"/>
          </a:xfrm>
          <a:prstGeom prst="line">
            <a:avLst/>
          </a:prstGeom>
          <a:noFill/>
          <a:ln w="12700">
            <a:solidFill>
              <a:schemeClr val="tx1"/>
            </a:solidFill>
            <a:round/>
            <a:headEnd/>
            <a:tailEnd/>
          </a:ln>
        </p:spPr>
        <p:txBody>
          <a:bodyPr lIns="90488" tIns="44450" rIns="90488" bIns="44450"/>
          <a:lstStyle/>
          <a:p>
            <a:endParaRPr lang="en-US"/>
          </a:p>
        </p:txBody>
      </p:sp>
      <p:pic>
        <p:nvPicPr>
          <p:cNvPr id="4103" name="Picture 11"/>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4114800" y="2781300"/>
            <a:ext cx="1516063" cy="485775"/>
          </a:xfrm>
          <a:prstGeom prst="rect">
            <a:avLst/>
          </a:prstGeom>
          <a:noFill/>
          <a:ln w="9525">
            <a:noFill/>
            <a:miter lim="800000"/>
            <a:headEnd/>
            <a:tailEnd/>
          </a:ln>
        </p:spPr>
      </p:pic>
      <p:sp>
        <p:nvSpPr>
          <p:cNvPr id="4104" name="Text Box 12"/>
          <p:cNvSpPr txBox="1">
            <a:spLocks noChangeArrowheads="1"/>
          </p:cNvSpPr>
          <p:nvPr/>
        </p:nvSpPr>
        <p:spPr bwMode="auto">
          <a:xfrm>
            <a:off x="5181600" y="2049463"/>
            <a:ext cx="2286000" cy="828432"/>
          </a:xfrm>
          <a:prstGeom prst="rect">
            <a:avLst/>
          </a:prstGeom>
          <a:noFill/>
          <a:ln w="12700" algn="ctr">
            <a:noFill/>
            <a:miter lim="800000"/>
            <a:headEnd/>
            <a:tailEnd/>
          </a:ln>
        </p:spPr>
        <p:txBody>
          <a:bodyPr lIns="90488" tIns="44450" rIns="90488" bIns="44450">
            <a:spAutoFit/>
          </a:bodyPr>
          <a:lstStyle/>
          <a:p>
            <a:pPr algn="ctr">
              <a:lnSpc>
                <a:spcPct val="100000"/>
              </a:lnSpc>
              <a:buNone/>
            </a:pPr>
            <a:r>
              <a:rPr lang="es-ES" sz="1600" dirty="0" smtClean="0"/>
              <a:t>Distribución de probabilidad de deviación lateral</a:t>
            </a:r>
            <a:endParaRPr lang="en-US" sz="1600" dirty="0"/>
          </a:p>
        </p:txBody>
      </p:sp>
      <p:pic>
        <p:nvPicPr>
          <p:cNvPr id="4105" name="Picture 13"/>
          <p:cNvPicPr>
            <a:picLocks noChangeAspect="1" noChangeArrowheads="1"/>
          </p:cNvPicPr>
          <p:nvPr/>
        </p:nvPicPr>
        <p:blipFill>
          <a:blip r:embed="rId6" cstate="print"/>
          <a:srcRect/>
          <a:stretch>
            <a:fillRect/>
          </a:stretch>
        </p:blipFill>
        <p:spPr bwMode="auto">
          <a:xfrm>
            <a:off x="609600" y="3752850"/>
            <a:ext cx="5461000" cy="1190625"/>
          </a:xfrm>
          <a:prstGeom prst="rect">
            <a:avLst/>
          </a:prstGeom>
          <a:noFill/>
          <a:ln w="9525">
            <a:noFill/>
            <a:miter lim="800000"/>
            <a:headEnd/>
            <a:tailEnd/>
          </a:ln>
        </p:spPr>
      </p:pic>
      <p:pic>
        <p:nvPicPr>
          <p:cNvPr id="4106" name="Picture 14"/>
          <p:cNvPicPr>
            <a:picLocks noChangeAspect="1" noChangeArrowheads="1"/>
          </p:cNvPicPr>
          <p:nvPr/>
        </p:nvPicPr>
        <p:blipFill>
          <a:blip r:embed="rId7" cstate="print">
            <a:clrChange>
              <a:clrFrom>
                <a:srgbClr val="FFFF80"/>
              </a:clrFrom>
              <a:clrTo>
                <a:srgbClr val="FFFF80">
                  <a:alpha val="0"/>
                </a:srgbClr>
              </a:clrTo>
            </a:clrChange>
          </a:blip>
          <a:srcRect/>
          <a:stretch>
            <a:fillRect/>
          </a:stretch>
        </p:blipFill>
        <p:spPr bwMode="auto">
          <a:xfrm>
            <a:off x="4287838" y="3665538"/>
            <a:ext cx="1430337" cy="1277937"/>
          </a:xfrm>
          <a:prstGeom prst="rect">
            <a:avLst/>
          </a:prstGeom>
          <a:noFill/>
          <a:ln w="9525">
            <a:noFill/>
            <a:miter lim="800000"/>
            <a:headEnd/>
            <a:tailEnd/>
          </a:ln>
        </p:spPr>
      </p:pic>
      <p:sp>
        <p:nvSpPr>
          <p:cNvPr id="4107" name="Line 15"/>
          <p:cNvSpPr>
            <a:spLocks noChangeShapeType="1"/>
          </p:cNvSpPr>
          <p:nvPr/>
        </p:nvSpPr>
        <p:spPr bwMode="auto">
          <a:xfrm>
            <a:off x="5895975" y="432435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4108" name="Line 16"/>
          <p:cNvSpPr>
            <a:spLocks noChangeShapeType="1"/>
          </p:cNvSpPr>
          <p:nvPr/>
        </p:nvSpPr>
        <p:spPr bwMode="auto">
          <a:xfrm>
            <a:off x="5895975" y="4333875"/>
            <a:ext cx="0" cy="1228725"/>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4109" name="Text Box 17"/>
          <p:cNvSpPr txBox="1">
            <a:spLocks noChangeArrowheads="1"/>
          </p:cNvSpPr>
          <p:nvPr/>
        </p:nvSpPr>
        <p:spPr bwMode="auto">
          <a:xfrm>
            <a:off x="7143750" y="43338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
        <p:nvSpPr>
          <p:cNvPr id="4110" name="Text Box 18"/>
          <p:cNvSpPr txBox="1">
            <a:spLocks noChangeArrowheads="1"/>
          </p:cNvSpPr>
          <p:nvPr/>
        </p:nvSpPr>
        <p:spPr bwMode="auto">
          <a:xfrm>
            <a:off x="6105525" y="50196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
        <p:nvSpPr>
          <p:cNvPr id="4111" name="Line 19"/>
          <p:cNvSpPr>
            <a:spLocks noChangeShapeType="1"/>
          </p:cNvSpPr>
          <p:nvPr/>
        </p:nvSpPr>
        <p:spPr bwMode="auto">
          <a:xfrm flipH="1">
            <a:off x="2362200" y="3276600"/>
            <a:ext cx="25146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4112" name="Text Box 20"/>
          <p:cNvSpPr txBox="1">
            <a:spLocks noChangeArrowheads="1"/>
          </p:cNvSpPr>
          <p:nvPr/>
        </p:nvSpPr>
        <p:spPr bwMode="auto">
          <a:xfrm>
            <a:off x="2514600" y="2819400"/>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pPr>
              <a:defRPr/>
            </a:pPr>
            <a:r>
              <a:rPr lang="pt-BR" sz="4000" dirty="0" smtClean="0"/>
              <a:t>Coordenadas Utilizadas</a:t>
            </a:r>
            <a:endParaRPr lang="en-US" sz="4000" dirty="0" smtClean="0"/>
          </a:p>
        </p:txBody>
      </p:sp>
      <p:pic>
        <p:nvPicPr>
          <p:cNvPr id="39939" name="Picture 4"/>
          <p:cNvPicPr>
            <a:picLocks noChangeAspect="1" noChangeArrowheads="1"/>
          </p:cNvPicPr>
          <p:nvPr/>
        </p:nvPicPr>
        <p:blipFill>
          <a:blip r:embed="rId3" cstate="print"/>
          <a:srcRect/>
          <a:stretch>
            <a:fillRect/>
          </a:stretch>
        </p:blipFill>
        <p:spPr bwMode="auto">
          <a:xfrm>
            <a:off x="2819400" y="1295400"/>
            <a:ext cx="5478463" cy="1630363"/>
          </a:xfrm>
          <a:prstGeom prst="rect">
            <a:avLst/>
          </a:prstGeom>
          <a:noFill/>
          <a:ln w="9525">
            <a:noFill/>
            <a:miter lim="800000"/>
            <a:headEnd/>
            <a:tailEnd/>
          </a:ln>
        </p:spPr>
      </p:pic>
      <p:pic>
        <p:nvPicPr>
          <p:cNvPr id="39940" name="Picture 5"/>
          <p:cNvPicPr>
            <a:picLocks noChangeAspect="1" noChangeArrowheads="1"/>
          </p:cNvPicPr>
          <p:nvPr/>
        </p:nvPicPr>
        <p:blipFill>
          <a:blip r:embed="rId4" cstate="print"/>
          <a:srcRect/>
          <a:stretch>
            <a:fillRect/>
          </a:stretch>
        </p:blipFill>
        <p:spPr bwMode="auto">
          <a:xfrm>
            <a:off x="2819400" y="2763838"/>
            <a:ext cx="6172200" cy="1601787"/>
          </a:xfrm>
          <a:prstGeom prst="rect">
            <a:avLst/>
          </a:prstGeom>
          <a:noFill/>
          <a:ln w="9525">
            <a:noFill/>
            <a:miter lim="800000"/>
            <a:headEnd/>
            <a:tailEnd/>
          </a:ln>
        </p:spPr>
      </p:pic>
      <p:pic>
        <p:nvPicPr>
          <p:cNvPr id="39941" name="Picture 6"/>
          <p:cNvPicPr>
            <a:picLocks noChangeAspect="1" noChangeArrowheads="1"/>
          </p:cNvPicPr>
          <p:nvPr/>
        </p:nvPicPr>
        <p:blipFill>
          <a:blip r:embed="rId5" cstate="print"/>
          <a:srcRect/>
          <a:stretch>
            <a:fillRect/>
          </a:stretch>
        </p:blipFill>
        <p:spPr bwMode="auto">
          <a:xfrm>
            <a:off x="2743200" y="4202113"/>
            <a:ext cx="4724400" cy="1819275"/>
          </a:xfrm>
          <a:prstGeom prst="rect">
            <a:avLst/>
          </a:prstGeom>
          <a:noFill/>
          <a:ln w="9525">
            <a:noFill/>
            <a:miter lim="800000"/>
            <a:headEnd/>
            <a:tailEnd/>
          </a:ln>
        </p:spPr>
      </p:pic>
      <p:sp>
        <p:nvSpPr>
          <p:cNvPr id="39942" name="Text Box 7"/>
          <p:cNvSpPr txBox="1">
            <a:spLocks noChangeArrowheads="1"/>
          </p:cNvSpPr>
          <p:nvPr/>
        </p:nvSpPr>
        <p:spPr bwMode="auto">
          <a:xfrm>
            <a:off x="228600" y="1597025"/>
            <a:ext cx="2503892" cy="311367"/>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dirty="0" smtClean="0"/>
              <a:t>Salidas </a:t>
            </a:r>
            <a:r>
              <a:rPr lang="pt-BR" dirty="0"/>
              <a:t>de </a:t>
            </a:r>
            <a:r>
              <a:rPr lang="pt-BR" dirty="0" smtClean="0"/>
              <a:t>fin </a:t>
            </a:r>
            <a:r>
              <a:rPr lang="pt-BR" dirty="0"/>
              <a:t>de pista</a:t>
            </a:r>
            <a:endParaRPr lang="en-US" dirty="0"/>
          </a:p>
        </p:txBody>
      </p:sp>
      <p:sp>
        <p:nvSpPr>
          <p:cNvPr id="39943" name="Text Box 8"/>
          <p:cNvSpPr txBox="1">
            <a:spLocks noChangeArrowheads="1"/>
          </p:cNvSpPr>
          <p:nvPr/>
        </p:nvSpPr>
        <p:spPr bwMode="auto">
          <a:xfrm>
            <a:off x="228600" y="3121025"/>
            <a:ext cx="1965283" cy="311367"/>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dirty="0" smtClean="0"/>
              <a:t>Aterrizajes cortos</a:t>
            </a:r>
            <a:endParaRPr lang="en-US" dirty="0"/>
          </a:p>
        </p:txBody>
      </p:sp>
      <p:sp>
        <p:nvSpPr>
          <p:cNvPr id="39944" name="Text Box 9"/>
          <p:cNvSpPr txBox="1">
            <a:spLocks noChangeArrowheads="1"/>
          </p:cNvSpPr>
          <p:nvPr/>
        </p:nvSpPr>
        <p:spPr bwMode="auto">
          <a:xfrm>
            <a:off x="228600" y="4568825"/>
            <a:ext cx="1875514" cy="311367"/>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dirty="0" smtClean="0"/>
              <a:t>Salidas laterales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reeform 2"/>
          <p:cNvSpPr>
            <a:spLocks/>
          </p:cNvSpPr>
          <p:nvPr/>
        </p:nvSpPr>
        <p:spPr bwMode="auto">
          <a:xfrm>
            <a:off x="2971800" y="1763713"/>
            <a:ext cx="5715000" cy="1982787"/>
          </a:xfrm>
          <a:custGeom>
            <a:avLst/>
            <a:gdLst>
              <a:gd name="T0" fmla="*/ 0 w 3322"/>
              <a:gd name="T1" fmla="*/ 2147483647 h 2010"/>
              <a:gd name="T2" fmla="*/ 0 w 3322"/>
              <a:gd name="T3" fmla="*/ 0 h 2010"/>
              <a:gd name="T4" fmla="*/ 2147483647 w 3322"/>
              <a:gd name="T5" fmla="*/ 2147483647 h 2010"/>
              <a:gd name="T6" fmla="*/ 2147483647 w 3322"/>
              <a:gd name="T7" fmla="*/ 2147483647 h 2010"/>
              <a:gd name="T8" fmla="*/ 2147483647 w 3322"/>
              <a:gd name="T9" fmla="*/ 2147483647 h 2010"/>
              <a:gd name="T10" fmla="*/ 2147483647 w 3322"/>
              <a:gd name="T11" fmla="*/ 2147483647 h 2010"/>
              <a:gd name="T12" fmla="*/ 2147483647 w 3322"/>
              <a:gd name="T13" fmla="*/ 2147483647 h 2010"/>
              <a:gd name="T14" fmla="*/ 2147483647 w 3322"/>
              <a:gd name="T15" fmla="*/ 2147483647 h 2010"/>
              <a:gd name="T16" fmla="*/ 2147483647 w 3322"/>
              <a:gd name="T17" fmla="*/ 2147483647 h 2010"/>
              <a:gd name="T18" fmla="*/ 2147483647 w 3322"/>
              <a:gd name="T19" fmla="*/ 2147483647 h 2010"/>
              <a:gd name="T20" fmla="*/ 2147483647 w 3322"/>
              <a:gd name="T21" fmla="*/ 2147483647 h 2010"/>
              <a:gd name="T22" fmla="*/ 2147483647 w 3322"/>
              <a:gd name="T23" fmla="*/ 2147483647 h 2010"/>
              <a:gd name="T24" fmla="*/ 2147483647 w 3322"/>
              <a:gd name="T25" fmla="*/ 2147483647 h 2010"/>
              <a:gd name="T26" fmla="*/ 2147483647 w 3322"/>
              <a:gd name="T27" fmla="*/ 2147483647 h 2010"/>
              <a:gd name="T28" fmla="*/ 2147483647 w 3322"/>
              <a:gd name="T29" fmla="*/ 2147483647 h 2010"/>
              <a:gd name="T30" fmla="*/ 2147483647 w 3322"/>
              <a:gd name="T31" fmla="*/ 2147483647 h 2010"/>
              <a:gd name="T32" fmla="*/ 2147483647 w 3322"/>
              <a:gd name="T33" fmla="*/ 2147483647 h 2010"/>
              <a:gd name="T34" fmla="*/ 2147483647 w 3322"/>
              <a:gd name="T35" fmla="*/ 2147483647 h 2010"/>
              <a:gd name="T36" fmla="*/ 2147483647 w 3322"/>
              <a:gd name="T37" fmla="*/ 2147483647 h 2010"/>
              <a:gd name="T38" fmla="*/ 2147483647 w 3322"/>
              <a:gd name="T39" fmla="*/ 2147483647 h 2010"/>
              <a:gd name="T40" fmla="*/ 2147483647 w 3322"/>
              <a:gd name="T41" fmla="*/ 2147483647 h 2010"/>
              <a:gd name="T42" fmla="*/ 2147483647 w 3322"/>
              <a:gd name="T43" fmla="*/ 2147483647 h 2010"/>
              <a:gd name="T44" fmla="*/ 2147483647 w 3322"/>
              <a:gd name="T45" fmla="*/ 2147483647 h 2010"/>
              <a:gd name="T46" fmla="*/ 2147483647 w 3322"/>
              <a:gd name="T47" fmla="*/ 2147483647 h 2010"/>
              <a:gd name="T48" fmla="*/ 2147483647 w 3322"/>
              <a:gd name="T49" fmla="*/ 2147483647 h 2010"/>
              <a:gd name="T50" fmla="*/ 2147483647 w 3322"/>
              <a:gd name="T51" fmla="*/ 2147483647 h 2010"/>
              <a:gd name="T52" fmla="*/ 2147483647 w 3322"/>
              <a:gd name="T53" fmla="*/ 2147483647 h 2010"/>
              <a:gd name="T54" fmla="*/ 2147483647 w 3322"/>
              <a:gd name="T55" fmla="*/ 2147483647 h 2010"/>
              <a:gd name="T56" fmla="*/ 0 w 3322"/>
              <a:gd name="T57" fmla="*/ 2147483647 h 20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22"/>
              <a:gd name="T88" fmla="*/ 0 h 2010"/>
              <a:gd name="T89" fmla="*/ 3322 w 3322"/>
              <a:gd name="T90" fmla="*/ 2010 h 20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22" h="2010">
                <a:moveTo>
                  <a:pt x="0" y="2010"/>
                </a:moveTo>
                <a:lnTo>
                  <a:pt x="0" y="0"/>
                </a:lnTo>
                <a:lnTo>
                  <a:pt x="38" y="122"/>
                </a:lnTo>
                <a:lnTo>
                  <a:pt x="70" y="212"/>
                </a:lnTo>
                <a:lnTo>
                  <a:pt x="115" y="340"/>
                </a:lnTo>
                <a:lnTo>
                  <a:pt x="160" y="487"/>
                </a:lnTo>
                <a:lnTo>
                  <a:pt x="211" y="602"/>
                </a:lnTo>
                <a:lnTo>
                  <a:pt x="256" y="704"/>
                </a:lnTo>
                <a:lnTo>
                  <a:pt x="307" y="826"/>
                </a:lnTo>
                <a:lnTo>
                  <a:pt x="384" y="960"/>
                </a:lnTo>
                <a:lnTo>
                  <a:pt x="461" y="1082"/>
                </a:lnTo>
                <a:lnTo>
                  <a:pt x="538" y="1197"/>
                </a:lnTo>
                <a:lnTo>
                  <a:pt x="602" y="1280"/>
                </a:lnTo>
                <a:lnTo>
                  <a:pt x="678" y="1376"/>
                </a:lnTo>
                <a:lnTo>
                  <a:pt x="762" y="1453"/>
                </a:lnTo>
                <a:lnTo>
                  <a:pt x="845" y="1530"/>
                </a:lnTo>
                <a:lnTo>
                  <a:pt x="979" y="1620"/>
                </a:lnTo>
                <a:lnTo>
                  <a:pt x="1107" y="1696"/>
                </a:lnTo>
                <a:lnTo>
                  <a:pt x="1222" y="1754"/>
                </a:lnTo>
                <a:lnTo>
                  <a:pt x="1357" y="1812"/>
                </a:lnTo>
                <a:lnTo>
                  <a:pt x="1478" y="1844"/>
                </a:lnTo>
                <a:lnTo>
                  <a:pt x="1613" y="1869"/>
                </a:lnTo>
                <a:lnTo>
                  <a:pt x="1837" y="1914"/>
                </a:lnTo>
                <a:lnTo>
                  <a:pt x="2125" y="1946"/>
                </a:lnTo>
                <a:lnTo>
                  <a:pt x="2426" y="1972"/>
                </a:lnTo>
                <a:lnTo>
                  <a:pt x="2758" y="1984"/>
                </a:lnTo>
                <a:lnTo>
                  <a:pt x="3040" y="1984"/>
                </a:lnTo>
                <a:lnTo>
                  <a:pt x="3322" y="1997"/>
                </a:lnTo>
                <a:lnTo>
                  <a:pt x="0" y="2010"/>
                </a:lnTo>
                <a:close/>
              </a:path>
            </a:pathLst>
          </a:custGeom>
          <a:solidFill>
            <a:srgbClr val="FFFF99"/>
          </a:solidFill>
          <a:ln w="9525" cap="flat" cmpd="sng">
            <a:noFill/>
            <a:prstDash val="solid"/>
            <a:round/>
            <a:headEnd type="none" w="med" len="med"/>
            <a:tailEnd type="none" w="med" len="med"/>
          </a:ln>
        </p:spPr>
        <p:txBody>
          <a:bodyPr/>
          <a:lstStyle/>
          <a:p>
            <a:endParaRPr lang="en-US"/>
          </a:p>
        </p:txBody>
      </p:sp>
      <p:sp>
        <p:nvSpPr>
          <p:cNvPr id="5124" name="Freeform 3"/>
          <p:cNvSpPr>
            <a:spLocks/>
          </p:cNvSpPr>
          <p:nvPr/>
        </p:nvSpPr>
        <p:spPr bwMode="auto">
          <a:xfrm>
            <a:off x="2971800" y="1752600"/>
            <a:ext cx="5634038" cy="1985963"/>
          </a:xfrm>
          <a:custGeom>
            <a:avLst/>
            <a:gdLst>
              <a:gd name="T0" fmla="*/ 0 w 3549"/>
              <a:gd name="T1" fmla="*/ 0 h 2013"/>
              <a:gd name="T2" fmla="*/ 2147483647 w 3549"/>
              <a:gd name="T3" fmla="*/ 2147483647 h 2013"/>
              <a:gd name="T4" fmla="*/ 2147483647 w 3549"/>
              <a:gd name="T5" fmla="*/ 2147483647 h 2013"/>
              <a:gd name="T6" fmla="*/ 2147483647 w 3549"/>
              <a:gd name="T7" fmla="*/ 2147483647 h 2013"/>
              <a:gd name="T8" fmla="*/ 2147483647 w 3549"/>
              <a:gd name="T9" fmla="*/ 2147483647 h 2013"/>
              <a:gd name="T10" fmla="*/ 2147483647 w 3549"/>
              <a:gd name="T11" fmla="*/ 2147483647 h 2013"/>
              <a:gd name="T12" fmla="*/ 2147483647 w 3549"/>
              <a:gd name="T13" fmla="*/ 2147483647 h 2013"/>
              <a:gd name="T14" fmla="*/ 2147483647 w 3549"/>
              <a:gd name="T15" fmla="*/ 2147483647 h 2013"/>
              <a:gd name="T16" fmla="*/ 2147483647 w 3549"/>
              <a:gd name="T17" fmla="*/ 2147483647 h 2013"/>
              <a:gd name="T18" fmla="*/ 2147483647 w 3549"/>
              <a:gd name="T19" fmla="*/ 2147483647 h 2013"/>
              <a:gd name="T20" fmla="*/ 2147483647 w 3549"/>
              <a:gd name="T21" fmla="*/ 2147483647 h 2013"/>
              <a:gd name="T22" fmla="*/ 2147483647 w 3549"/>
              <a:gd name="T23" fmla="*/ 2147483647 h 2013"/>
              <a:gd name="T24" fmla="*/ 2147483647 w 3549"/>
              <a:gd name="T25" fmla="*/ 2147483647 h 2013"/>
              <a:gd name="T26" fmla="*/ 2147483647 w 3549"/>
              <a:gd name="T27" fmla="*/ 2147483647 h 2013"/>
              <a:gd name="T28" fmla="*/ 2147483647 w 3549"/>
              <a:gd name="T29" fmla="*/ 2147483647 h 2013"/>
              <a:gd name="T30" fmla="*/ 2147483647 w 3549"/>
              <a:gd name="T31" fmla="*/ 2147483647 h 2013"/>
              <a:gd name="T32" fmla="*/ 2147483647 w 3549"/>
              <a:gd name="T33" fmla="*/ 2147483647 h 2013"/>
              <a:gd name="T34" fmla="*/ 2147483647 w 3549"/>
              <a:gd name="T35" fmla="*/ 2147483647 h 2013"/>
              <a:gd name="T36" fmla="*/ 2147483647 w 3549"/>
              <a:gd name="T37" fmla="*/ 2147483647 h 2013"/>
              <a:gd name="T38" fmla="*/ 2147483647 w 3549"/>
              <a:gd name="T39" fmla="*/ 2147483647 h 2013"/>
              <a:gd name="T40" fmla="*/ 2147483647 w 3549"/>
              <a:gd name="T41" fmla="*/ 2147483647 h 20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9"/>
              <a:gd name="T64" fmla="*/ 0 h 2013"/>
              <a:gd name="T65" fmla="*/ 3549 w 3549"/>
              <a:gd name="T66" fmla="*/ 2013 h 20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9" h="2013">
                <a:moveTo>
                  <a:pt x="0" y="0"/>
                </a:moveTo>
                <a:cubicBezTo>
                  <a:pt x="5" y="28"/>
                  <a:pt x="10" y="57"/>
                  <a:pt x="22" y="93"/>
                </a:cubicBezTo>
                <a:cubicBezTo>
                  <a:pt x="34" y="129"/>
                  <a:pt x="55" y="163"/>
                  <a:pt x="74" y="214"/>
                </a:cubicBezTo>
                <a:cubicBezTo>
                  <a:pt x="93" y="265"/>
                  <a:pt x="113" y="332"/>
                  <a:pt x="138" y="397"/>
                </a:cubicBezTo>
                <a:cubicBezTo>
                  <a:pt x="163" y="462"/>
                  <a:pt x="193" y="539"/>
                  <a:pt x="221" y="602"/>
                </a:cubicBezTo>
                <a:cubicBezTo>
                  <a:pt x="249" y="665"/>
                  <a:pt x="278" y="722"/>
                  <a:pt x="307" y="778"/>
                </a:cubicBezTo>
                <a:cubicBezTo>
                  <a:pt x="336" y="834"/>
                  <a:pt x="364" y="893"/>
                  <a:pt x="394" y="941"/>
                </a:cubicBezTo>
                <a:cubicBezTo>
                  <a:pt x="424" y="989"/>
                  <a:pt x="445" y="1014"/>
                  <a:pt x="486" y="1069"/>
                </a:cubicBezTo>
                <a:cubicBezTo>
                  <a:pt x="527" y="1124"/>
                  <a:pt x="592" y="1214"/>
                  <a:pt x="637" y="1270"/>
                </a:cubicBezTo>
                <a:cubicBezTo>
                  <a:pt x="682" y="1326"/>
                  <a:pt x="710" y="1361"/>
                  <a:pt x="755" y="1405"/>
                </a:cubicBezTo>
                <a:cubicBezTo>
                  <a:pt x="800" y="1449"/>
                  <a:pt x="836" y="1485"/>
                  <a:pt x="906" y="1533"/>
                </a:cubicBezTo>
                <a:cubicBezTo>
                  <a:pt x="976" y="1581"/>
                  <a:pt x="1089" y="1648"/>
                  <a:pt x="1174" y="1693"/>
                </a:cubicBezTo>
                <a:cubicBezTo>
                  <a:pt x="1259" y="1738"/>
                  <a:pt x="1328" y="1775"/>
                  <a:pt x="1414" y="1805"/>
                </a:cubicBezTo>
                <a:cubicBezTo>
                  <a:pt x="1500" y="1835"/>
                  <a:pt x="1612" y="1855"/>
                  <a:pt x="1690" y="1872"/>
                </a:cubicBezTo>
                <a:cubicBezTo>
                  <a:pt x="1768" y="1889"/>
                  <a:pt x="1800" y="1895"/>
                  <a:pt x="1885" y="1907"/>
                </a:cubicBezTo>
                <a:cubicBezTo>
                  <a:pt x="1970" y="1919"/>
                  <a:pt x="2080" y="1934"/>
                  <a:pt x="2198" y="1946"/>
                </a:cubicBezTo>
                <a:cubicBezTo>
                  <a:pt x="2316" y="1958"/>
                  <a:pt x="2482" y="1973"/>
                  <a:pt x="2592" y="1981"/>
                </a:cubicBezTo>
                <a:cubicBezTo>
                  <a:pt x="2702" y="1989"/>
                  <a:pt x="2759" y="1991"/>
                  <a:pt x="2858" y="1994"/>
                </a:cubicBezTo>
                <a:cubicBezTo>
                  <a:pt x="2957" y="1997"/>
                  <a:pt x="3082" y="1996"/>
                  <a:pt x="3184" y="1997"/>
                </a:cubicBezTo>
                <a:cubicBezTo>
                  <a:pt x="3286" y="1998"/>
                  <a:pt x="3411" y="2000"/>
                  <a:pt x="3472" y="2003"/>
                </a:cubicBezTo>
                <a:cubicBezTo>
                  <a:pt x="3533" y="2006"/>
                  <a:pt x="3541" y="2009"/>
                  <a:pt x="3549" y="2013"/>
                </a:cubicBezTo>
              </a:path>
            </a:pathLst>
          </a:custGeom>
          <a:noFill/>
          <a:ln w="34925" cap="flat" cmpd="sng">
            <a:solidFill>
              <a:schemeClr val="tx1"/>
            </a:solidFill>
            <a:prstDash val="sysDot"/>
            <a:round/>
            <a:headEnd type="none" w="med" len="med"/>
            <a:tailEnd type="none" w="med" len="med"/>
          </a:ln>
        </p:spPr>
        <p:txBody>
          <a:bodyPr/>
          <a:lstStyle/>
          <a:p>
            <a:endParaRPr lang="en-US"/>
          </a:p>
        </p:txBody>
      </p:sp>
      <p:pic>
        <p:nvPicPr>
          <p:cNvPr id="5125" name="Picture 4"/>
          <p:cNvPicPr>
            <a:picLocks noChangeAspect="1" noChangeArrowheads="1"/>
          </p:cNvPicPr>
          <p:nvPr/>
        </p:nvPicPr>
        <p:blipFill>
          <a:blip r:embed="rId4" cstate="print"/>
          <a:srcRect/>
          <a:stretch>
            <a:fillRect/>
          </a:stretch>
        </p:blipFill>
        <p:spPr bwMode="auto">
          <a:xfrm>
            <a:off x="533400" y="4438650"/>
            <a:ext cx="5461000" cy="1190625"/>
          </a:xfrm>
          <a:prstGeom prst="rect">
            <a:avLst/>
          </a:prstGeom>
          <a:noFill/>
          <a:ln w="9525">
            <a:noFill/>
            <a:miter lim="800000"/>
            <a:headEnd/>
            <a:tailEnd/>
          </a:ln>
        </p:spPr>
      </p:pic>
      <p:sp>
        <p:nvSpPr>
          <p:cNvPr id="265221" name="Rectangle 5"/>
          <p:cNvSpPr>
            <a:spLocks noGrp="1" noChangeArrowheads="1"/>
          </p:cNvSpPr>
          <p:nvPr>
            <p:ph type="title"/>
          </p:nvPr>
        </p:nvSpPr>
        <p:spPr/>
        <p:txBody>
          <a:bodyPr/>
          <a:lstStyle/>
          <a:p>
            <a:pPr>
              <a:defRPr/>
            </a:pPr>
            <a:r>
              <a:rPr lang="es-ES" sz="2400" smtClean="0"/>
              <a:t>Modelo de Ubicación – Salidas de Fin de Pista</a:t>
            </a:r>
          </a:p>
        </p:txBody>
      </p:sp>
      <p:sp>
        <p:nvSpPr>
          <p:cNvPr id="5127" name="Rectangle 6"/>
          <p:cNvSpPr>
            <a:spLocks noChangeArrowheads="1"/>
          </p:cNvSpPr>
          <p:nvPr/>
        </p:nvSpPr>
        <p:spPr bwMode="auto">
          <a:xfrm>
            <a:off x="685800" y="3724275"/>
            <a:ext cx="2286000" cy="85725"/>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n-US"/>
          </a:p>
        </p:txBody>
      </p:sp>
      <p:pic>
        <p:nvPicPr>
          <p:cNvPr id="5128" name="Picture 7"/>
          <p:cNvPicPr>
            <a:picLocks noChangeAspect="1" noChangeArrowheads="1"/>
          </p:cNvPicPr>
          <p:nvPr/>
        </p:nvPicPr>
        <p:blipFill>
          <a:blip r:embed="rId5" cstate="print">
            <a:clrChange>
              <a:clrFrom>
                <a:srgbClr val="FFFF80"/>
              </a:clrFrom>
              <a:clrTo>
                <a:srgbClr val="FFFF80">
                  <a:alpha val="0"/>
                </a:srgbClr>
              </a:clrTo>
            </a:clrChange>
          </a:blip>
          <a:srcRect/>
          <a:stretch>
            <a:fillRect/>
          </a:stretch>
        </p:blipFill>
        <p:spPr bwMode="auto">
          <a:xfrm>
            <a:off x="4211638" y="4351338"/>
            <a:ext cx="1430337" cy="1277937"/>
          </a:xfrm>
          <a:prstGeom prst="rect">
            <a:avLst/>
          </a:prstGeom>
          <a:noFill/>
          <a:ln w="9525">
            <a:noFill/>
            <a:miter lim="800000"/>
            <a:headEnd/>
            <a:tailEnd/>
          </a:ln>
        </p:spPr>
      </p:pic>
      <p:pic>
        <p:nvPicPr>
          <p:cNvPr id="5129" name="Picture 8"/>
          <p:cNvPicPr>
            <a:picLocks noChangeAspect="1" noChangeArrowheads="1"/>
          </p:cNvPicPr>
          <p:nvPr/>
        </p:nvPicPr>
        <p:blipFill>
          <a:blip r:embed="rId6" cstate="print">
            <a:clrChange>
              <a:clrFrom>
                <a:srgbClr val="FEFE80"/>
              </a:clrFrom>
              <a:clrTo>
                <a:srgbClr val="FEFE80">
                  <a:alpha val="0"/>
                </a:srgbClr>
              </a:clrTo>
            </a:clrChange>
          </a:blip>
          <a:srcRect/>
          <a:stretch>
            <a:fillRect/>
          </a:stretch>
        </p:blipFill>
        <p:spPr bwMode="auto">
          <a:xfrm>
            <a:off x="838200" y="3354388"/>
            <a:ext cx="1600200" cy="384175"/>
          </a:xfrm>
          <a:prstGeom prst="rect">
            <a:avLst/>
          </a:prstGeom>
          <a:noFill/>
          <a:ln w="9525">
            <a:noFill/>
            <a:miter lim="800000"/>
            <a:headEnd/>
            <a:tailEnd/>
          </a:ln>
        </p:spPr>
      </p:pic>
      <p:sp>
        <p:nvSpPr>
          <p:cNvPr id="5130" name="Text Box 9"/>
          <p:cNvSpPr txBox="1">
            <a:spLocks noChangeArrowheads="1"/>
          </p:cNvSpPr>
          <p:nvPr/>
        </p:nvSpPr>
        <p:spPr bwMode="auto">
          <a:xfrm>
            <a:off x="6477000" y="4419600"/>
            <a:ext cx="1143000" cy="381000"/>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n-US" sz="2400"/>
              <a:t>RESA</a:t>
            </a:r>
          </a:p>
        </p:txBody>
      </p:sp>
      <p:graphicFrame>
        <p:nvGraphicFramePr>
          <p:cNvPr id="5122" name="Object 10"/>
          <p:cNvGraphicFramePr>
            <a:graphicFrameLocks noChangeAspect="1"/>
          </p:cNvGraphicFramePr>
          <p:nvPr/>
        </p:nvGraphicFramePr>
        <p:xfrm>
          <a:off x="609600" y="1006475"/>
          <a:ext cx="3352800" cy="593725"/>
        </p:xfrm>
        <a:graphic>
          <a:graphicData uri="http://schemas.openxmlformats.org/presentationml/2006/ole">
            <p:oleObj spid="_x0000_s5122" name="Microsoft Equation 3.0" r:id="rId7" imgW="1562100" imgH="279400" progId="Equation.3">
              <p:embed/>
            </p:oleObj>
          </a:graphicData>
        </a:graphic>
      </p:graphicFrame>
      <p:sp>
        <p:nvSpPr>
          <p:cNvPr id="5131" name="Line 11"/>
          <p:cNvSpPr>
            <a:spLocks noChangeShapeType="1"/>
          </p:cNvSpPr>
          <p:nvPr/>
        </p:nvSpPr>
        <p:spPr bwMode="auto">
          <a:xfrm>
            <a:off x="5819775" y="501015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5132" name="Line 12"/>
          <p:cNvSpPr>
            <a:spLocks noChangeShapeType="1"/>
          </p:cNvSpPr>
          <p:nvPr/>
        </p:nvSpPr>
        <p:spPr bwMode="auto">
          <a:xfrm>
            <a:off x="5819775" y="5019675"/>
            <a:ext cx="0" cy="1228725"/>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5133" name="Text Box 13"/>
          <p:cNvSpPr txBox="1">
            <a:spLocks noChangeArrowheads="1"/>
          </p:cNvSpPr>
          <p:nvPr/>
        </p:nvSpPr>
        <p:spPr bwMode="auto">
          <a:xfrm>
            <a:off x="7067550" y="50196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
        <p:nvSpPr>
          <p:cNvPr id="5134" name="Text Box 14"/>
          <p:cNvSpPr txBox="1">
            <a:spLocks noChangeArrowheads="1"/>
          </p:cNvSpPr>
          <p:nvPr/>
        </p:nvSpPr>
        <p:spPr bwMode="auto">
          <a:xfrm>
            <a:off x="6029325" y="5705475"/>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y</a:t>
            </a:r>
          </a:p>
        </p:txBody>
      </p:sp>
      <p:sp>
        <p:nvSpPr>
          <p:cNvPr id="5135" name="Text Box 15"/>
          <p:cNvSpPr txBox="1">
            <a:spLocks noChangeArrowheads="1"/>
          </p:cNvSpPr>
          <p:nvPr/>
        </p:nvSpPr>
        <p:spPr bwMode="auto">
          <a:xfrm>
            <a:off x="3778250" y="2354263"/>
            <a:ext cx="2546350" cy="680699"/>
          </a:xfrm>
          <a:prstGeom prst="rect">
            <a:avLst/>
          </a:prstGeom>
          <a:noFill/>
          <a:ln w="12700" algn="ctr">
            <a:noFill/>
            <a:miter lim="800000"/>
            <a:headEnd/>
            <a:tailEnd/>
          </a:ln>
        </p:spPr>
        <p:txBody>
          <a:bodyPr lIns="90488" tIns="44450" rIns="90488" bIns="44450">
            <a:spAutoFit/>
          </a:bodyPr>
          <a:lstStyle/>
          <a:p>
            <a:pPr algn="ctr">
              <a:buNone/>
            </a:pPr>
            <a:r>
              <a:rPr lang="es-ES" sz="1600" dirty="0" smtClean="0"/>
              <a:t>Distribución de probabilidad de parada del avión</a:t>
            </a:r>
            <a:endParaRPr lang="es-ES" sz="1600" dirty="0"/>
          </a:p>
        </p:txBody>
      </p:sp>
      <p:sp>
        <p:nvSpPr>
          <p:cNvPr id="5136" name="Line 16"/>
          <p:cNvSpPr>
            <a:spLocks noChangeShapeType="1"/>
          </p:cNvSpPr>
          <p:nvPr/>
        </p:nvSpPr>
        <p:spPr bwMode="auto">
          <a:xfrm>
            <a:off x="2971800" y="3733800"/>
            <a:ext cx="4648200" cy="0"/>
          </a:xfrm>
          <a:prstGeom prst="line">
            <a:avLst/>
          </a:prstGeom>
          <a:noFill/>
          <a:ln w="12700">
            <a:solidFill>
              <a:schemeClr val="tx1"/>
            </a:solidFill>
            <a:round/>
            <a:headEnd/>
            <a:tailEnd type="none" w="lg" len="lg"/>
          </a:ln>
        </p:spPr>
        <p:txBody>
          <a:bodyPr lIns="90488" tIns="44450" rIns="90488" bIns="44450"/>
          <a:lstStyle/>
          <a:p>
            <a:endParaRPr lang="en-US"/>
          </a:p>
        </p:txBody>
      </p:sp>
      <p:sp>
        <p:nvSpPr>
          <p:cNvPr id="5137" name="Line 17"/>
          <p:cNvSpPr>
            <a:spLocks noChangeShapeType="1"/>
          </p:cNvSpPr>
          <p:nvPr/>
        </p:nvSpPr>
        <p:spPr bwMode="auto">
          <a:xfrm flipV="1">
            <a:off x="2971800" y="1600200"/>
            <a:ext cx="0" cy="213360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5138" name="Text Box 18"/>
          <p:cNvSpPr txBox="1">
            <a:spLocks noChangeArrowheads="1"/>
          </p:cNvSpPr>
          <p:nvPr/>
        </p:nvSpPr>
        <p:spPr bwMode="auto">
          <a:xfrm>
            <a:off x="2286000" y="1600200"/>
            <a:ext cx="638175" cy="304800"/>
          </a:xfrm>
          <a:prstGeom prst="rect">
            <a:avLst/>
          </a:prstGeom>
          <a:noFill/>
          <a:ln w="9525">
            <a:noFill/>
            <a:miter lim="800000"/>
            <a:headEnd/>
            <a:tailEnd/>
          </a:ln>
        </p:spPr>
        <p:txBody>
          <a:bodyPr wrap="none">
            <a:spAutoFit/>
          </a:bodyPr>
          <a:lstStyle/>
          <a:p>
            <a:pPr eaLnBrk="1" hangingPunct="1">
              <a:lnSpc>
                <a:spcPct val="100000"/>
              </a:lnSpc>
              <a:spcBef>
                <a:spcPct val="0"/>
              </a:spcBef>
              <a:spcAft>
                <a:spcPct val="0"/>
              </a:spcAft>
              <a:buClrTx/>
              <a:buSzTx/>
              <a:buFontTx/>
              <a:buNone/>
            </a:pPr>
            <a:r>
              <a:rPr lang="en-US" sz="1400"/>
              <a:t>100%</a:t>
            </a:r>
          </a:p>
        </p:txBody>
      </p:sp>
      <p:sp>
        <p:nvSpPr>
          <p:cNvPr id="5139" name="Line 19"/>
          <p:cNvSpPr>
            <a:spLocks noChangeShapeType="1"/>
          </p:cNvSpPr>
          <p:nvPr/>
        </p:nvSpPr>
        <p:spPr bwMode="auto">
          <a:xfrm>
            <a:off x="7162800" y="3733800"/>
            <a:ext cx="1600200" cy="0"/>
          </a:xfrm>
          <a:prstGeom prst="line">
            <a:avLst/>
          </a:prstGeom>
          <a:noFill/>
          <a:ln w="12700">
            <a:solidFill>
              <a:schemeClr val="tx1"/>
            </a:solidFill>
            <a:round/>
            <a:headEnd/>
            <a:tailEnd type="triangle" w="lg" len="lg"/>
          </a:ln>
        </p:spPr>
        <p:txBody>
          <a:bodyPr lIns="90488" tIns="44450" rIns="90488" bIns="44450"/>
          <a:lstStyle/>
          <a:p>
            <a:endParaRPr lang="en-US"/>
          </a:p>
        </p:txBody>
      </p:sp>
      <p:sp>
        <p:nvSpPr>
          <p:cNvPr id="5140" name="Text Box 20"/>
          <p:cNvSpPr txBox="1">
            <a:spLocks noChangeArrowheads="1"/>
          </p:cNvSpPr>
          <p:nvPr/>
        </p:nvSpPr>
        <p:spPr bwMode="auto">
          <a:xfrm>
            <a:off x="8353425" y="3733800"/>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t>x</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a:defRPr/>
            </a:pPr>
            <a:r>
              <a:rPr lang="es-ES" sz="2400" smtClean="0"/>
              <a:t>Modelo de Ubicación – Salidas Laterales</a:t>
            </a:r>
          </a:p>
        </p:txBody>
      </p:sp>
      <p:pic>
        <p:nvPicPr>
          <p:cNvPr id="40963" name="Picture 4"/>
          <p:cNvPicPr>
            <a:picLocks noChangeAspect="1" noChangeArrowheads="1"/>
          </p:cNvPicPr>
          <p:nvPr/>
        </p:nvPicPr>
        <p:blipFill>
          <a:blip r:embed="rId3" cstate="print"/>
          <a:srcRect/>
          <a:stretch>
            <a:fillRect/>
          </a:stretch>
        </p:blipFill>
        <p:spPr bwMode="auto">
          <a:xfrm>
            <a:off x="685800" y="1295400"/>
            <a:ext cx="7620000" cy="4186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0" name="Rectangle 4"/>
          <p:cNvSpPr>
            <a:spLocks noGrp="1" noChangeArrowheads="1"/>
          </p:cNvSpPr>
          <p:nvPr>
            <p:ph type="title"/>
          </p:nvPr>
        </p:nvSpPr>
        <p:spPr/>
        <p:txBody>
          <a:bodyPr/>
          <a:lstStyle/>
          <a:p>
            <a:pPr>
              <a:defRPr/>
            </a:pPr>
            <a:r>
              <a:rPr lang="es-ES" sz="2400" dirty="0" smtClean="0"/>
              <a:t>Modelo de Ubicación Longitudinal de LDOR</a:t>
            </a:r>
          </a:p>
        </p:txBody>
      </p:sp>
      <p:pic>
        <p:nvPicPr>
          <p:cNvPr id="41987" name="Picture 5"/>
          <p:cNvPicPr>
            <a:picLocks noChangeAspect="1" noChangeArrowheads="1"/>
          </p:cNvPicPr>
          <p:nvPr/>
        </p:nvPicPr>
        <p:blipFill>
          <a:blip r:embed="rId3" cstate="print"/>
          <a:srcRect/>
          <a:stretch>
            <a:fillRect/>
          </a:stretch>
        </p:blipFill>
        <p:spPr bwMode="auto">
          <a:xfrm>
            <a:off x="1371600" y="1447800"/>
            <a:ext cx="6019800" cy="4521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p:cNvSpPr>
            <a:spLocks noGrp="1" noChangeArrowheads="1"/>
          </p:cNvSpPr>
          <p:nvPr>
            <p:ph type="title"/>
          </p:nvPr>
        </p:nvSpPr>
        <p:spPr/>
        <p:txBody>
          <a:bodyPr/>
          <a:lstStyle/>
          <a:p>
            <a:pPr>
              <a:defRPr/>
            </a:pPr>
            <a:r>
              <a:rPr lang="pt-BR" sz="4000" dirty="0" smtClean="0"/>
              <a:t>Comparación LDOR / TOOR</a:t>
            </a:r>
            <a:endParaRPr lang="en-US" sz="4000" dirty="0" smtClean="0"/>
          </a:p>
        </p:txBody>
      </p:sp>
      <p:pic>
        <p:nvPicPr>
          <p:cNvPr id="43011" name="Picture 5"/>
          <p:cNvPicPr>
            <a:picLocks noChangeAspect="1" noChangeArrowheads="1"/>
          </p:cNvPicPr>
          <p:nvPr/>
        </p:nvPicPr>
        <p:blipFill>
          <a:blip r:embed="rId3" cstate="print"/>
          <a:srcRect/>
          <a:stretch>
            <a:fillRect/>
          </a:stretch>
        </p:blipFill>
        <p:spPr bwMode="auto">
          <a:xfrm>
            <a:off x="228600" y="2986088"/>
            <a:ext cx="4343400" cy="3262312"/>
          </a:xfrm>
          <a:prstGeom prst="rect">
            <a:avLst/>
          </a:prstGeom>
          <a:noFill/>
          <a:ln w="9525" algn="ctr">
            <a:solidFill>
              <a:schemeClr val="tx1"/>
            </a:solidFill>
            <a:miter lim="800000"/>
            <a:headEnd/>
            <a:tailEnd/>
          </a:ln>
        </p:spPr>
      </p:pic>
      <p:pic>
        <p:nvPicPr>
          <p:cNvPr id="43012" name="Picture 6"/>
          <p:cNvPicPr>
            <a:picLocks noChangeAspect="1" noChangeArrowheads="1"/>
          </p:cNvPicPr>
          <p:nvPr/>
        </p:nvPicPr>
        <p:blipFill>
          <a:blip r:embed="rId4" cstate="print"/>
          <a:srcRect/>
          <a:stretch>
            <a:fillRect/>
          </a:stretch>
        </p:blipFill>
        <p:spPr bwMode="auto">
          <a:xfrm>
            <a:off x="4724400" y="990600"/>
            <a:ext cx="4267200" cy="3205163"/>
          </a:xfrm>
          <a:prstGeom prst="rect">
            <a:avLst/>
          </a:prstGeom>
          <a:noFill/>
          <a:ln w="9525">
            <a:solidFill>
              <a:schemeClr val="tx1"/>
            </a:solidFill>
            <a:miter lim="800000"/>
            <a:headEnd/>
            <a:tailEnd/>
          </a:ln>
        </p:spPr>
      </p:pic>
      <p:sp>
        <p:nvSpPr>
          <p:cNvPr id="43013" name="Text Box 7"/>
          <p:cNvSpPr txBox="1">
            <a:spLocks noChangeArrowheads="1"/>
          </p:cNvSpPr>
          <p:nvPr/>
        </p:nvSpPr>
        <p:spPr bwMode="auto">
          <a:xfrm>
            <a:off x="6615113" y="4492625"/>
            <a:ext cx="8286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b="1"/>
              <a:t>LDOR</a:t>
            </a:r>
            <a:endParaRPr lang="en-US" b="1"/>
          </a:p>
        </p:txBody>
      </p:sp>
      <p:sp>
        <p:nvSpPr>
          <p:cNvPr id="43014" name="Text Box 8"/>
          <p:cNvSpPr txBox="1">
            <a:spLocks noChangeArrowheads="1"/>
          </p:cNvSpPr>
          <p:nvPr/>
        </p:nvSpPr>
        <p:spPr bwMode="auto">
          <a:xfrm>
            <a:off x="2054225" y="2514600"/>
            <a:ext cx="8413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b="1"/>
              <a:t>TOOR</a:t>
            </a:r>
            <a:endParaRPr lang="en-US" b="1"/>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531812" y="495300"/>
            <a:ext cx="8231187" cy="571500"/>
          </a:xfrm>
        </p:spPr>
        <p:txBody>
          <a:bodyPr/>
          <a:lstStyle/>
          <a:p>
            <a:pPr>
              <a:defRPr/>
            </a:pPr>
            <a:r>
              <a:rPr lang="pt-BR" sz="2800" dirty="0" smtClean="0"/>
              <a:t>Engineered Material Arresting System (EMAS)</a:t>
            </a:r>
            <a:endParaRPr lang="en-US" sz="2800" dirty="0" smtClean="0"/>
          </a:p>
        </p:txBody>
      </p:sp>
      <p:sp>
        <p:nvSpPr>
          <p:cNvPr id="6150" name="Rectangle 3"/>
          <p:cNvSpPr>
            <a:spLocks noGrp="1" noChangeArrowheads="1"/>
          </p:cNvSpPr>
          <p:nvPr>
            <p:ph type="body" idx="1"/>
          </p:nvPr>
        </p:nvSpPr>
        <p:spPr>
          <a:xfrm>
            <a:off x="523875" y="1143000"/>
            <a:ext cx="7934325" cy="609600"/>
          </a:xfrm>
        </p:spPr>
        <p:txBody>
          <a:bodyPr/>
          <a:lstStyle/>
          <a:p>
            <a:r>
              <a:rPr lang="pt-BR" dirty="0" smtClean="0"/>
              <a:t>Velocidad Máxima de Salida de la Pista</a:t>
            </a:r>
            <a:endParaRPr lang="en-US" dirty="0" smtClean="0"/>
          </a:p>
        </p:txBody>
      </p:sp>
      <p:sp>
        <p:nvSpPr>
          <p:cNvPr id="6151" name="Rectangle 5"/>
          <p:cNvSpPr>
            <a:spLocks noChangeArrowheads="1"/>
          </p:cNvSpPr>
          <p:nvPr/>
        </p:nvSpPr>
        <p:spPr bwMode="auto">
          <a:xfrm>
            <a:off x="0" y="3586163"/>
            <a:ext cx="9144000" cy="0"/>
          </a:xfrm>
          <a:prstGeom prst="rect">
            <a:avLst/>
          </a:prstGeom>
          <a:noFill/>
          <a:ln w="12700" algn="ctr">
            <a:noFill/>
            <a:miter lim="800000"/>
            <a:headEnd/>
            <a:tailEnd type="none" w="med" len="lg"/>
          </a:ln>
        </p:spPr>
        <p:txBody>
          <a:bodyPr wrap="none" lIns="90488" tIns="44450" rIns="90488" bIns="44450" anchor="ctr">
            <a:spAutoFit/>
          </a:bodyPr>
          <a:lstStyle/>
          <a:p>
            <a:endParaRPr lang="en-US"/>
          </a:p>
        </p:txBody>
      </p:sp>
      <p:sp>
        <p:nvSpPr>
          <p:cNvPr id="6152" name="Rectangle 7"/>
          <p:cNvSpPr>
            <a:spLocks noChangeArrowheads="1"/>
          </p:cNvSpPr>
          <p:nvPr/>
        </p:nvSpPr>
        <p:spPr bwMode="auto">
          <a:xfrm>
            <a:off x="0" y="0"/>
            <a:ext cx="9144000" cy="0"/>
          </a:xfrm>
          <a:prstGeom prst="rect">
            <a:avLst/>
          </a:prstGeom>
          <a:noFill/>
          <a:ln w="12700" algn="ctr">
            <a:noFill/>
            <a:miter lim="800000"/>
            <a:headEnd/>
            <a:tailEnd type="none" w="med" len="lg"/>
          </a:ln>
        </p:spPr>
        <p:txBody>
          <a:bodyPr wrap="none" lIns="90488" tIns="44450" rIns="90488" bIns="44450" anchor="ctr">
            <a:spAutoFit/>
          </a:bodyPr>
          <a:lstStyle/>
          <a:p>
            <a:endParaRPr lang="en-US"/>
          </a:p>
        </p:txBody>
      </p:sp>
      <p:sp>
        <p:nvSpPr>
          <p:cNvPr id="6153" name="Rectangle 9"/>
          <p:cNvSpPr>
            <a:spLocks noChangeArrowheads="1"/>
          </p:cNvSpPr>
          <p:nvPr/>
        </p:nvSpPr>
        <p:spPr bwMode="auto">
          <a:xfrm>
            <a:off x="0" y="3475038"/>
            <a:ext cx="9144000" cy="0"/>
          </a:xfrm>
          <a:prstGeom prst="rect">
            <a:avLst/>
          </a:prstGeom>
          <a:noFill/>
          <a:ln w="12700" algn="ctr">
            <a:noFill/>
            <a:miter lim="800000"/>
            <a:headEnd/>
            <a:tailEnd type="none" w="med" len="lg"/>
          </a:ln>
        </p:spPr>
        <p:txBody>
          <a:bodyPr wrap="none" lIns="90488" tIns="44450" rIns="90488" bIns="44450" anchor="ctr">
            <a:spAutoFit/>
          </a:bodyPr>
          <a:lstStyle/>
          <a:p>
            <a:endParaRPr lang="en-US"/>
          </a:p>
        </p:txBody>
      </p:sp>
      <p:graphicFrame>
        <p:nvGraphicFramePr>
          <p:cNvPr id="6146" name="Object 8"/>
          <p:cNvGraphicFramePr>
            <a:graphicFrameLocks noChangeAspect="1"/>
          </p:cNvGraphicFramePr>
          <p:nvPr/>
        </p:nvGraphicFramePr>
        <p:xfrm>
          <a:off x="4953000" y="3475037"/>
          <a:ext cx="1524000" cy="868363"/>
        </p:xfrm>
        <a:graphic>
          <a:graphicData uri="http://schemas.openxmlformats.org/presentationml/2006/ole">
            <p:oleObj spid="_x0000_s6146" name="Equation" r:id="rId4" imgW="736600" imgH="419100" progId="Equation.3">
              <p:embed/>
            </p:oleObj>
          </a:graphicData>
        </a:graphic>
      </p:graphicFrame>
      <p:sp>
        <p:nvSpPr>
          <p:cNvPr id="6154" name="Rectangle 10"/>
          <p:cNvSpPr>
            <a:spLocks noChangeArrowheads="1"/>
          </p:cNvSpPr>
          <p:nvPr/>
        </p:nvSpPr>
        <p:spPr bwMode="auto">
          <a:xfrm>
            <a:off x="523875" y="3711575"/>
            <a:ext cx="7934325" cy="609600"/>
          </a:xfrm>
          <a:prstGeom prst="rect">
            <a:avLst/>
          </a:prstGeom>
          <a:noFill/>
          <a:ln w="12700">
            <a:noFill/>
            <a:miter lim="800000"/>
            <a:headEnd/>
            <a:tailEnd/>
          </a:ln>
        </p:spPr>
        <p:txBody>
          <a:bodyPr lIns="90488" tIns="44450" rIns="90488" bIns="44450"/>
          <a:lstStyle/>
          <a:p>
            <a:pPr marL="342900" indent="-342900">
              <a:lnSpc>
                <a:spcPct val="100000"/>
              </a:lnSpc>
              <a:buClr>
                <a:srgbClr val="872300"/>
              </a:buClr>
              <a:buSzPct val="80000"/>
              <a:buFont typeface="Wingdings" pitchFamily="2" charset="2"/>
              <a:buChar char="n"/>
            </a:pPr>
            <a:r>
              <a:rPr lang="pt-BR" sz="2400" dirty="0" smtClean="0"/>
              <a:t>Desaceleración en el EMAS</a:t>
            </a:r>
            <a:endParaRPr lang="en-US" sz="2400" dirty="0"/>
          </a:p>
        </p:txBody>
      </p:sp>
      <p:sp>
        <p:nvSpPr>
          <p:cNvPr id="6155" name="Rectangle 11"/>
          <p:cNvSpPr>
            <a:spLocks noChangeArrowheads="1"/>
          </p:cNvSpPr>
          <p:nvPr/>
        </p:nvSpPr>
        <p:spPr bwMode="auto">
          <a:xfrm>
            <a:off x="533400" y="4778375"/>
            <a:ext cx="7934325" cy="609600"/>
          </a:xfrm>
          <a:prstGeom prst="rect">
            <a:avLst/>
          </a:prstGeom>
          <a:noFill/>
          <a:ln w="12700">
            <a:noFill/>
            <a:miter lim="800000"/>
            <a:headEnd/>
            <a:tailEnd/>
          </a:ln>
        </p:spPr>
        <p:txBody>
          <a:bodyPr lIns="90488" tIns="44450" rIns="90488" bIns="44450"/>
          <a:lstStyle/>
          <a:p>
            <a:pPr marL="342900" indent="-342900">
              <a:lnSpc>
                <a:spcPct val="100000"/>
              </a:lnSpc>
              <a:buClr>
                <a:srgbClr val="872300"/>
              </a:buClr>
              <a:buSzPct val="80000"/>
              <a:buFont typeface="Wingdings" pitchFamily="2" charset="2"/>
              <a:buChar char="n"/>
            </a:pPr>
            <a:r>
              <a:rPr lang="pt-BR" sz="2400" dirty="0"/>
              <a:t>Distancia Equivalente</a:t>
            </a:r>
            <a:endParaRPr lang="en-US" sz="2400" dirty="0"/>
          </a:p>
        </p:txBody>
      </p:sp>
      <p:sp>
        <p:nvSpPr>
          <p:cNvPr id="6156" name="Rectangle 13"/>
          <p:cNvSpPr>
            <a:spLocks noChangeArrowheads="1"/>
          </p:cNvSpPr>
          <p:nvPr/>
        </p:nvSpPr>
        <p:spPr bwMode="auto">
          <a:xfrm>
            <a:off x="0" y="3452813"/>
            <a:ext cx="9144000" cy="0"/>
          </a:xfrm>
          <a:prstGeom prst="rect">
            <a:avLst/>
          </a:prstGeom>
          <a:noFill/>
          <a:ln w="12700" algn="ctr">
            <a:noFill/>
            <a:miter lim="800000"/>
            <a:headEnd/>
            <a:tailEnd type="none" w="med" len="lg"/>
          </a:ln>
        </p:spPr>
        <p:txBody>
          <a:bodyPr wrap="none" lIns="90488" tIns="44450" rIns="90488" bIns="44450" anchor="ctr">
            <a:spAutoFit/>
          </a:bodyPr>
          <a:lstStyle/>
          <a:p>
            <a:endParaRPr lang="en-US"/>
          </a:p>
        </p:txBody>
      </p:sp>
      <p:graphicFrame>
        <p:nvGraphicFramePr>
          <p:cNvPr id="6147" name="Object 12"/>
          <p:cNvGraphicFramePr>
            <a:graphicFrameLocks noChangeAspect="1"/>
          </p:cNvGraphicFramePr>
          <p:nvPr/>
        </p:nvGraphicFramePr>
        <p:xfrm>
          <a:off x="4343400" y="4625975"/>
          <a:ext cx="4267200" cy="860425"/>
        </p:xfrm>
        <a:graphic>
          <a:graphicData uri="http://schemas.openxmlformats.org/presentationml/2006/ole">
            <p:oleObj spid="_x0000_s6147" name="Equation" r:id="rId5" imgW="2120900" imgH="431800" progId="Equation.3">
              <p:embed/>
            </p:oleObj>
          </a:graphicData>
        </a:graphic>
      </p:graphicFrame>
      <p:sp>
        <p:nvSpPr>
          <p:cNvPr id="6157" name="Text Box 14"/>
          <p:cNvSpPr txBox="1">
            <a:spLocks noChangeArrowheads="1"/>
          </p:cNvSpPr>
          <p:nvPr/>
        </p:nvSpPr>
        <p:spPr bwMode="auto">
          <a:xfrm>
            <a:off x="749300" y="5505450"/>
            <a:ext cx="7708900" cy="828432"/>
          </a:xfrm>
          <a:prstGeom prst="rect">
            <a:avLst/>
          </a:prstGeom>
          <a:noFill/>
          <a:ln w="12700" algn="ctr">
            <a:noFill/>
            <a:miter lim="800000"/>
            <a:headEnd/>
            <a:tailEnd type="none" w="med" len="lg"/>
          </a:ln>
        </p:spPr>
        <p:txBody>
          <a:bodyPr lIns="90488" tIns="44450" rIns="90488" bIns="44450">
            <a:spAutoFit/>
          </a:bodyPr>
          <a:lstStyle/>
          <a:p>
            <a:pPr>
              <a:lnSpc>
                <a:spcPct val="100000"/>
              </a:lnSpc>
              <a:buNone/>
            </a:pPr>
            <a:r>
              <a:rPr lang="pt-BR" sz="2400" dirty="0" smtClean="0"/>
              <a:t>La </a:t>
            </a:r>
            <a:r>
              <a:rPr lang="pt-BR" sz="2400" dirty="0"/>
              <a:t>distancia equivalente </a:t>
            </a:r>
            <a:r>
              <a:rPr lang="pt-BR" sz="2400" dirty="0" smtClean="0"/>
              <a:t>es </a:t>
            </a:r>
            <a:r>
              <a:rPr lang="es-ES" sz="2400" dirty="0" smtClean="0"/>
              <a:t>calculado para cada tipo de aeronave para ajustar el tamaño de la RESA </a:t>
            </a:r>
            <a:endParaRPr lang="en-US" sz="2400" dirty="0"/>
          </a:p>
        </p:txBody>
      </p:sp>
      <p:sp>
        <p:nvSpPr>
          <p:cNvPr id="6158" name="Rectangle 16"/>
          <p:cNvSpPr>
            <a:spLocks noChangeArrowheads="1"/>
          </p:cNvSpPr>
          <p:nvPr/>
        </p:nvSpPr>
        <p:spPr bwMode="auto">
          <a:xfrm>
            <a:off x="0" y="3295650"/>
            <a:ext cx="9144000" cy="0"/>
          </a:xfrm>
          <a:prstGeom prst="rect">
            <a:avLst/>
          </a:prstGeom>
          <a:noFill/>
          <a:ln w="12700" algn="ctr">
            <a:noFill/>
            <a:miter lim="800000"/>
            <a:headEnd/>
            <a:tailEnd type="none" w="med" len="lg"/>
          </a:ln>
        </p:spPr>
        <p:txBody>
          <a:bodyPr wrap="none" lIns="90488" tIns="44450" rIns="90488" bIns="44450" anchor="ctr">
            <a:spAutoFit/>
          </a:bodyPr>
          <a:lstStyle/>
          <a:p>
            <a:endParaRPr lang="en-US"/>
          </a:p>
        </p:txBody>
      </p:sp>
      <p:graphicFrame>
        <p:nvGraphicFramePr>
          <p:cNvPr id="6148" name="Object 15"/>
          <p:cNvGraphicFramePr>
            <a:graphicFrameLocks noChangeAspect="1"/>
          </p:cNvGraphicFramePr>
          <p:nvPr/>
        </p:nvGraphicFramePr>
        <p:xfrm>
          <a:off x="990600" y="1622425"/>
          <a:ext cx="6629400" cy="449263"/>
        </p:xfrm>
        <a:graphic>
          <a:graphicData uri="http://schemas.openxmlformats.org/presentationml/2006/ole">
            <p:oleObj spid="_x0000_s6148" name="Equation" r:id="rId6" imgW="3340100" imgH="228600" progId="Equation.3">
              <p:embed/>
            </p:oleObj>
          </a:graphicData>
        </a:graphic>
      </p:graphicFrame>
      <p:pic>
        <p:nvPicPr>
          <p:cNvPr id="6159" name="Picture 17"/>
          <p:cNvPicPr>
            <a:picLocks noChangeAspect="1" noChangeArrowheads="1"/>
          </p:cNvPicPr>
          <p:nvPr/>
        </p:nvPicPr>
        <p:blipFill>
          <a:blip r:embed="rId7" cstate="print"/>
          <a:srcRect/>
          <a:stretch>
            <a:fillRect/>
          </a:stretch>
        </p:blipFill>
        <p:spPr bwMode="auto">
          <a:xfrm>
            <a:off x="2895600" y="2079625"/>
            <a:ext cx="2209800" cy="1473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531813" y="723900"/>
            <a:ext cx="7772400" cy="571500"/>
          </a:xfrm>
        </p:spPr>
        <p:txBody>
          <a:bodyPr/>
          <a:lstStyle/>
          <a:p>
            <a:pPr>
              <a:defRPr/>
            </a:pPr>
            <a:r>
              <a:rPr lang="pt-BR" sz="2400" smtClean="0"/>
              <a:t>ACRP 4-08 - </a:t>
            </a:r>
            <a:r>
              <a:rPr lang="en-US" sz="2400" smtClean="0"/>
              <a:t>Improved Models for Risk Assessment of Runway Safety Areas (RSA)</a:t>
            </a:r>
            <a:endParaRPr lang="en-US" sz="2400" b="0" i="1" smtClean="0"/>
          </a:p>
        </p:txBody>
      </p:sp>
      <p:sp>
        <p:nvSpPr>
          <p:cNvPr id="13315" name="Rectangle 3"/>
          <p:cNvSpPr>
            <a:spLocks noGrp="1" noChangeArrowheads="1"/>
          </p:cNvSpPr>
          <p:nvPr>
            <p:ph type="body" idx="1"/>
          </p:nvPr>
        </p:nvSpPr>
        <p:spPr>
          <a:xfrm>
            <a:off x="523875" y="1447800"/>
            <a:ext cx="7934325" cy="1600200"/>
          </a:xfrm>
        </p:spPr>
        <p:txBody>
          <a:bodyPr/>
          <a:lstStyle/>
          <a:p>
            <a:r>
              <a:rPr lang="es-ES" dirty="0" smtClean="0"/>
              <a:t>Objetivo: desarrollar una metodología exhaustiva para el análisis de áreas de seguridad de pista, incluyendo el software para facilitar el análisis</a:t>
            </a:r>
          </a:p>
          <a:p>
            <a:endParaRPr lang="en-US" dirty="0" smtClean="0"/>
          </a:p>
        </p:txBody>
      </p:sp>
      <p:pic>
        <p:nvPicPr>
          <p:cNvPr id="13316" name="Picture 5"/>
          <p:cNvPicPr>
            <a:picLocks noChangeAspect="1" noChangeArrowheads="1"/>
          </p:cNvPicPr>
          <p:nvPr/>
        </p:nvPicPr>
        <p:blipFill>
          <a:blip r:embed="rId3" cstate="print"/>
          <a:srcRect/>
          <a:stretch>
            <a:fillRect/>
          </a:stretch>
        </p:blipFill>
        <p:spPr bwMode="auto">
          <a:xfrm>
            <a:off x="1143000" y="2743200"/>
            <a:ext cx="2944813" cy="2217738"/>
          </a:xfrm>
          <a:prstGeom prst="rect">
            <a:avLst/>
          </a:prstGeom>
          <a:noFill/>
          <a:ln w="9525">
            <a:noFill/>
            <a:miter lim="800000"/>
            <a:headEnd/>
            <a:tailEnd/>
          </a:ln>
        </p:spPr>
      </p:pic>
      <p:pic>
        <p:nvPicPr>
          <p:cNvPr id="318470" name="Picture 6"/>
          <p:cNvPicPr>
            <a:picLocks noChangeAspect="1" noChangeArrowheads="1"/>
          </p:cNvPicPr>
          <p:nvPr/>
        </p:nvPicPr>
        <p:blipFill>
          <a:blip r:embed="rId4" cstate="print"/>
          <a:srcRect r="6198"/>
          <a:stretch>
            <a:fillRect/>
          </a:stretch>
        </p:blipFill>
        <p:spPr bwMode="auto">
          <a:xfrm>
            <a:off x="3638550" y="3200400"/>
            <a:ext cx="2000250" cy="27432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pic>
      <p:pic>
        <p:nvPicPr>
          <p:cNvPr id="318471" name="Picture 7" descr="WEB-5-Construction-Early-Oc"/>
          <p:cNvPicPr>
            <a:picLocks noChangeAspect="1" noChangeArrowheads="1"/>
          </p:cNvPicPr>
          <p:nvPr/>
        </p:nvPicPr>
        <p:blipFill>
          <a:blip r:embed="rId5" cstate="print"/>
          <a:srcRect/>
          <a:stretch>
            <a:fillRect/>
          </a:stretch>
        </p:blipFill>
        <p:spPr bwMode="auto">
          <a:xfrm>
            <a:off x="5334000" y="4343400"/>
            <a:ext cx="2438400" cy="1828800"/>
          </a:xfrm>
          <a:prstGeom prst="rect">
            <a:avLst/>
          </a:prstGeom>
          <a:noFill/>
          <a:ln w="9525" algn="ctr">
            <a:solidFill>
              <a:schemeClr val="tx1"/>
            </a:solidFill>
            <a:miter lim="800000"/>
            <a:headEnd/>
            <a:tailEnd/>
          </a:ln>
          <a:effectLst>
            <a:outerShdw dist="107763" dir="2700000" algn="ctr" rotWithShape="0">
              <a:srgbClr val="333399">
                <a:alpha val="50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4"/>
          <p:cNvSpPr>
            <a:spLocks noChangeAspect="1" noChangeArrowheads="1" noTextEdit="1"/>
          </p:cNvSpPr>
          <p:nvPr/>
        </p:nvSpPr>
        <p:spPr bwMode="auto">
          <a:xfrm>
            <a:off x="609600" y="1219200"/>
            <a:ext cx="7848600" cy="5026025"/>
          </a:xfrm>
          <a:prstGeom prst="rect">
            <a:avLst/>
          </a:prstGeom>
          <a:noFill/>
          <a:ln w="9525">
            <a:noFill/>
            <a:miter lim="800000"/>
            <a:headEnd/>
            <a:tailEnd/>
          </a:ln>
        </p:spPr>
        <p:txBody>
          <a:bodyPr/>
          <a:lstStyle/>
          <a:p>
            <a:endParaRPr lang="es-ES"/>
          </a:p>
        </p:txBody>
      </p:sp>
      <p:grpSp>
        <p:nvGrpSpPr>
          <p:cNvPr id="44035" name="Group 8"/>
          <p:cNvGrpSpPr>
            <a:grpSpLocks/>
          </p:cNvGrpSpPr>
          <p:nvPr/>
        </p:nvGrpSpPr>
        <p:grpSpPr bwMode="auto">
          <a:xfrm>
            <a:off x="895350" y="1962150"/>
            <a:ext cx="2044700" cy="774700"/>
            <a:chOff x="564" y="1236"/>
            <a:chExt cx="1288" cy="488"/>
          </a:xfrm>
        </p:grpSpPr>
        <p:sp>
          <p:nvSpPr>
            <p:cNvPr id="44284" name="Rectangle 6"/>
            <p:cNvSpPr>
              <a:spLocks noChangeArrowheads="1"/>
            </p:cNvSpPr>
            <p:nvPr/>
          </p:nvSpPr>
          <p:spPr bwMode="auto">
            <a:xfrm>
              <a:off x="564" y="1236"/>
              <a:ext cx="1288" cy="488"/>
            </a:xfrm>
            <a:prstGeom prst="rect">
              <a:avLst/>
            </a:prstGeom>
            <a:solidFill>
              <a:srgbClr val="BBE0E3"/>
            </a:solidFill>
            <a:ln w="9525">
              <a:noFill/>
              <a:miter lim="800000"/>
              <a:headEnd/>
              <a:tailEnd/>
            </a:ln>
          </p:spPr>
          <p:txBody>
            <a:bodyPr/>
            <a:lstStyle/>
            <a:p>
              <a:endParaRPr lang="es-ES"/>
            </a:p>
          </p:txBody>
        </p:sp>
        <p:sp>
          <p:nvSpPr>
            <p:cNvPr id="44285" name="Rectangle 7"/>
            <p:cNvSpPr>
              <a:spLocks noChangeArrowheads="1"/>
            </p:cNvSpPr>
            <p:nvPr/>
          </p:nvSpPr>
          <p:spPr bwMode="auto">
            <a:xfrm>
              <a:off x="564" y="1236"/>
              <a:ext cx="1288" cy="488"/>
            </a:xfrm>
            <a:prstGeom prst="rect">
              <a:avLst/>
            </a:prstGeom>
            <a:noFill/>
            <a:ln w="7938" cap="rnd">
              <a:solidFill>
                <a:srgbClr val="000000"/>
              </a:solidFill>
              <a:miter lim="800000"/>
              <a:headEnd/>
              <a:tailEnd/>
            </a:ln>
          </p:spPr>
          <p:txBody>
            <a:bodyPr/>
            <a:lstStyle/>
            <a:p>
              <a:endParaRPr lang="es-ES"/>
            </a:p>
          </p:txBody>
        </p:sp>
      </p:grpSp>
      <p:sp>
        <p:nvSpPr>
          <p:cNvPr id="44036" name="Rectangle 9"/>
          <p:cNvSpPr>
            <a:spLocks noChangeArrowheads="1"/>
          </p:cNvSpPr>
          <p:nvPr/>
        </p:nvSpPr>
        <p:spPr bwMode="auto">
          <a:xfrm>
            <a:off x="1360488" y="2112963"/>
            <a:ext cx="1348126"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Distance to </a:t>
            </a:r>
            <a:endParaRPr lang="es-ES"/>
          </a:p>
        </p:txBody>
      </p:sp>
      <p:sp>
        <p:nvSpPr>
          <p:cNvPr id="44037" name="Rectangle 10"/>
          <p:cNvSpPr>
            <a:spLocks noChangeArrowheads="1"/>
          </p:cNvSpPr>
          <p:nvPr/>
        </p:nvSpPr>
        <p:spPr bwMode="auto">
          <a:xfrm>
            <a:off x="1501775" y="2366963"/>
            <a:ext cx="1056379"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Obstacle</a:t>
            </a:r>
            <a:endParaRPr lang="es-ES"/>
          </a:p>
        </p:txBody>
      </p:sp>
      <p:grpSp>
        <p:nvGrpSpPr>
          <p:cNvPr id="44038" name="Group 13"/>
          <p:cNvGrpSpPr>
            <a:grpSpLocks/>
          </p:cNvGrpSpPr>
          <p:nvPr/>
        </p:nvGrpSpPr>
        <p:grpSpPr bwMode="auto">
          <a:xfrm>
            <a:off x="612775" y="3371850"/>
            <a:ext cx="2046288" cy="776288"/>
            <a:chOff x="386" y="2124"/>
            <a:chExt cx="1289" cy="489"/>
          </a:xfrm>
        </p:grpSpPr>
        <p:sp>
          <p:nvSpPr>
            <p:cNvPr id="44282" name="Rectangle 11"/>
            <p:cNvSpPr>
              <a:spLocks noChangeArrowheads="1"/>
            </p:cNvSpPr>
            <p:nvPr/>
          </p:nvSpPr>
          <p:spPr bwMode="auto">
            <a:xfrm>
              <a:off x="386" y="2124"/>
              <a:ext cx="1289" cy="489"/>
            </a:xfrm>
            <a:prstGeom prst="rect">
              <a:avLst/>
            </a:prstGeom>
            <a:solidFill>
              <a:srgbClr val="BBE0E3"/>
            </a:solidFill>
            <a:ln w="9525">
              <a:noFill/>
              <a:miter lim="800000"/>
              <a:headEnd/>
              <a:tailEnd/>
            </a:ln>
          </p:spPr>
          <p:txBody>
            <a:bodyPr/>
            <a:lstStyle/>
            <a:p>
              <a:endParaRPr lang="es-ES"/>
            </a:p>
          </p:txBody>
        </p:sp>
        <p:sp>
          <p:nvSpPr>
            <p:cNvPr id="44283" name="Rectangle 12"/>
            <p:cNvSpPr>
              <a:spLocks noChangeArrowheads="1"/>
            </p:cNvSpPr>
            <p:nvPr/>
          </p:nvSpPr>
          <p:spPr bwMode="auto">
            <a:xfrm>
              <a:off x="386" y="2124"/>
              <a:ext cx="1289" cy="489"/>
            </a:xfrm>
            <a:prstGeom prst="rect">
              <a:avLst/>
            </a:prstGeom>
            <a:noFill/>
            <a:ln w="7938" cap="rnd">
              <a:solidFill>
                <a:srgbClr val="000000"/>
              </a:solidFill>
              <a:miter lim="800000"/>
              <a:headEnd/>
              <a:tailEnd/>
            </a:ln>
          </p:spPr>
          <p:txBody>
            <a:bodyPr/>
            <a:lstStyle/>
            <a:p>
              <a:endParaRPr lang="es-ES"/>
            </a:p>
          </p:txBody>
        </p:sp>
      </p:grpSp>
      <p:sp>
        <p:nvSpPr>
          <p:cNvPr id="44039" name="Rectangle 14"/>
          <p:cNvSpPr>
            <a:spLocks noChangeArrowheads="1"/>
          </p:cNvSpPr>
          <p:nvPr/>
        </p:nvSpPr>
        <p:spPr bwMode="auto">
          <a:xfrm>
            <a:off x="996950" y="3524250"/>
            <a:ext cx="1518044"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Probability of </a:t>
            </a:r>
            <a:endParaRPr lang="es-ES"/>
          </a:p>
        </p:txBody>
      </p:sp>
      <p:sp>
        <p:nvSpPr>
          <p:cNvPr id="44040" name="Rectangle 15"/>
          <p:cNvSpPr>
            <a:spLocks noChangeArrowheads="1"/>
          </p:cNvSpPr>
          <p:nvPr/>
        </p:nvSpPr>
        <p:spPr bwMode="auto">
          <a:xfrm>
            <a:off x="1090613" y="3776663"/>
            <a:ext cx="1322478"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Occurrence</a:t>
            </a:r>
            <a:endParaRPr lang="es-ES"/>
          </a:p>
        </p:txBody>
      </p:sp>
      <p:grpSp>
        <p:nvGrpSpPr>
          <p:cNvPr id="44041" name="Group 18"/>
          <p:cNvGrpSpPr>
            <a:grpSpLocks/>
          </p:cNvGrpSpPr>
          <p:nvPr/>
        </p:nvGrpSpPr>
        <p:grpSpPr bwMode="auto">
          <a:xfrm>
            <a:off x="895350" y="4711700"/>
            <a:ext cx="2044700" cy="774700"/>
            <a:chOff x="564" y="2968"/>
            <a:chExt cx="1288" cy="488"/>
          </a:xfrm>
        </p:grpSpPr>
        <p:sp>
          <p:nvSpPr>
            <p:cNvPr id="44280" name="Rectangle 16"/>
            <p:cNvSpPr>
              <a:spLocks noChangeArrowheads="1"/>
            </p:cNvSpPr>
            <p:nvPr/>
          </p:nvSpPr>
          <p:spPr bwMode="auto">
            <a:xfrm>
              <a:off x="564" y="2968"/>
              <a:ext cx="1288" cy="488"/>
            </a:xfrm>
            <a:prstGeom prst="rect">
              <a:avLst/>
            </a:prstGeom>
            <a:solidFill>
              <a:srgbClr val="BBE0E3"/>
            </a:solidFill>
            <a:ln w="9525">
              <a:noFill/>
              <a:miter lim="800000"/>
              <a:headEnd/>
              <a:tailEnd/>
            </a:ln>
          </p:spPr>
          <p:txBody>
            <a:bodyPr/>
            <a:lstStyle/>
            <a:p>
              <a:endParaRPr lang="es-ES"/>
            </a:p>
          </p:txBody>
        </p:sp>
        <p:sp>
          <p:nvSpPr>
            <p:cNvPr id="44281" name="Rectangle 17"/>
            <p:cNvSpPr>
              <a:spLocks noChangeArrowheads="1"/>
            </p:cNvSpPr>
            <p:nvPr/>
          </p:nvSpPr>
          <p:spPr bwMode="auto">
            <a:xfrm>
              <a:off x="564" y="2968"/>
              <a:ext cx="1288" cy="488"/>
            </a:xfrm>
            <a:prstGeom prst="rect">
              <a:avLst/>
            </a:prstGeom>
            <a:noFill/>
            <a:ln w="7938" cap="rnd">
              <a:solidFill>
                <a:srgbClr val="000000"/>
              </a:solidFill>
              <a:miter lim="800000"/>
              <a:headEnd/>
              <a:tailEnd/>
            </a:ln>
          </p:spPr>
          <p:txBody>
            <a:bodyPr/>
            <a:lstStyle/>
            <a:p>
              <a:endParaRPr lang="es-ES"/>
            </a:p>
          </p:txBody>
        </p:sp>
      </p:grpSp>
      <p:sp>
        <p:nvSpPr>
          <p:cNvPr id="44042" name="Rectangle 19"/>
          <p:cNvSpPr>
            <a:spLocks noChangeArrowheads="1"/>
          </p:cNvSpPr>
          <p:nvPr/>
        </p:nvSpPr>
        <p:spPr bwMode="auto">
          <a:xfrm>
            <a:off x="1425575" y="4862513"/>
            <a:ext cx="1215076"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Operation </a:t>
            </a:r>
            <a:endParaRPr lang="es-ES"/>
          </a:p>
        </p:txBody>
      </p:sp>
      <p:sp>
        <p:nvSpPr>
          <p:cNvPr id="44043" name="Rectangle 20"/>
          <p:cNvSpPr>
            <a:spLocks noChangeArrowheads="1"/>
          </p:cNvSpPr>
          <p:nvPr/>
        </p:nvSpPr>
        <p:spPr bwMode="auto">
          <a:xfrm>
            <a:off x="1419225" y="5116513"/>
            <a:ext cx="1226298"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Conditions</a:t>
            </a:r>
            <a:endParaRPr lang="es-ES"/>
          </a:p>
        </p:txBody>
      </p:sp>
      <p:grpSp>
        <p:nvGrpSpPr>
          <p:cNvPr id="44044" name="Group 23"/>
          <p:cNvGrpSpPr>
            <a:grpSpLocks/>
          </p:cNvGrpSpPr>
          <p:nvPr/>
        </p:nvGrpSpPr>
        <p:grpSpPr bwMode="auto">
          <a:xfrm>
            <a:off x="3575050" y="3019425"/>
            <a:ext cx="2257425" cy="1409700"/>
            <a:chOff x="2252" y="1902"/>
            <a:chExt cx="1422" cy="888"/>
          </a:xfrm>
        </p:grpSpPr>
        <p:sp>
          <p:nvSpPr>
            <p:cNvPr id="44278" name="Freeform 21"/>
            <p:cNvSpPr>
              <a:spLocks/>
            </p:cNvSpPr>
            <p:nvPr/>
          </p:nvSpPr>
          <p:spPr bwMode="auto">
            <a:xfrm>
              <a:off x="2252" y="1902"/>
              <a:ext cx="1422" cy="888"/>
            </a:xfrm>
            <a:custGeom>
              <a:avLst/>
              <a:gdLst>
                <a:gd name="T0" fmla="*/ 0 w 1422"/>
                <a:gd name="T1" fmla="*/ 0 h 888"/>
                <a:gd name="T2" fmla="*/ 0 w 1422"/>
                <a:gd name="T3" fmla="*/ 888 h 888"/>
                <a:gd name="T4" fmla="*/ 1073 w 1422"/>
                <a:gd name="T5" fmla="*/ 888 h 888"/>
                <a:gd name="T6" fmla="*/ 1073 w 1422"/>
                <a:gd name="T7" fmla="*/ 555 h 888"/>
                <a:gd name="T8" fmla="*/ 1185 w 1422"/>
                <a:gd name="T9" fmla="*/ 555 h 888"/>
                <a:gd name="T10" fmla="*/ 1185 w 1422"/>
                <a:gd name="T11" fmla="*/ 671 h 888"/>
                <a:gd name="T12" fmla="*/ 1422 w 1422"/>
                <a:gd name="T13" fmla="*/ 444 h 888"/>
                <a:gd name="T14" fmla="*/ 1185 w 1422"/>
                <a:gd name="T15" fmla="*/ 218 h 888"/>
                <a:gd name="T16" fmla="*/ 1185 w 1422"/>
                <a:gd name="T17" fmla="*/ 333 h 888"/>
                <a:gd name="T18" fmla="*/ 1073 w 1422"/>
                <a:gd name="T19" fmla="*/ 333 h 888"/>
                <a:gd name="T20" fmla="*/ 1073 w 1422"/>
                <a:gd name="T21" fmla="*/ 0 h 888"/>
                <a:gd name="T22" fmla="*/ 0 w 1422"/>
                <a:gd name="T23" fmla="*/ 0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2"/>
                <a:gd name="T37" fmla="*/ 0 h 888"/>
                <a:gd name="T38" fmla="*/ 1422 w 1422"/>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2" h="888">
                  <a:moveTo>
                    <a:pt x="0" y="0"/>
                  </a:moveTo>
                  <a:lnTo>
                    <a:pt x="0" y="888"/>
                  </a:lnTo>
                  <a:lnTo>
                    <a:pt x="1073" y="888"/>
                  </a:lnTo>
                  <a:lnTo>
                    <a:pt x="1073" y="555"/>
                  </a:lnTo>
                  <a:lnTo>
                    <a:pt x="1185" y="555"/>
                  </a:lnTo>
                  <a:lnTo>
                    <a:pt x="1185" y="671"/>
                  </a:lnTo>
                  <a:lnTo>
                    <a:pt x="1422" y="444"/>
                  </a:lnTo>
                  <a:lnTo>
                    <a:pt x="1185" y="218"/>
                  </a:lnTo>
                  <a:lnTo>
                    <a:pt x="1185" y="333"/>
                  </a:lnTo>
                  <a:lnTo>
                    <a:pt x="1073" y="333"/>
                  </a:lnTo>
                  <a:lnTo>
                    <a:pt x="1073" y="0"/>
                  </a:lnTo>
                  <a:lnTo>
                    <a:pt x="0" y="0"/>
                  </a:lnTo>
                  <a:close/>
                </a:path>
              </a:pathLst>
            </a:custGeom>
            <a:solidFill>
              <a:srgbClr val="FFFFCC"/>
            </a:solidFill>
            <a:ln w="9525">
              <a:noFill/>
              <a:round/>
              <a:headEnd/>
              <a:tailEnd/>
            </a:ln>
          </p:spPr>
          <p:txBody>
            <a:bodyPr/>
            <a:lstStyle/>
            <a:p>
              <a:endParaRPr lang="es-ES"/>
            </a:p>
          </p:txBody>
        </p:sp>
        <p:sp>
          <p:nvSpPr>
            <p:cNvPr id="44279" name="Freeform 22"/>
            <p:cNvSpPr>
              <a:spLocks/>
            </p:cNvSpPr>
            <p:nvPr/>
          </p:nvSpPr>
          <p:spPr bwMode="auto">
            <a:xfrm>
              <a:off x="2252" y="1902"/>
              <a:ext cx="1422" cy="888"/>
            </a:xfrm>
            <a:custGeom>
              <a:avLst/>
              <a:gdLst>
                <a:gd name="T0" fmla="*/ 0 w 1422"/>
                <a:gd name="T1" fmla="*/ 0 h 888"/>
                <a:gd name="T2" fmla="*/ 0 w 1422"/>
                <a:gd name="T3" fmla="*/ 888 h 888"/>
                <a:gd name="T4" fmla="*/ 1073 w 1422"/>
                <a:gd name="T5" fmla="*/ 888 h 888"/>
                <a:gd name="T6" fmla="*/ 1073 w 1422"/>
                <a:gd name="T7" fmla="*/ 555 h 888"/>
                <a:gd name="T8" fmla="*/ 1185 w 1422"/>
                <a:gd name="T9" fmla="*/ 555 h 888"/>
                <a:gd name="T10" fmla="*/ 1185 w 1422"/>
                <a:gd name="T11" fmla="*/ 671 h 888"/>
                <a:gd name="T12" fmla="*/ 1422 w 1422"/>
                <a:gd name="T13" fmla="*/ 444 h 888"/>
                <a:gd name="T14" fmla="*/ 1185 w 1422"/>
                <a:gd name="T15" fmla="*/ 218 h 888"/>
                <a:gd name="T16" fmla="*/ 1185 w 1422"/>
                <a:gd name="T17" fmla="*/ 333 h 888"/>
                <a:gd name="T18" fmla="*/ 1073 w 1422"/>
                <a:gd name="T19" fmla="*/ 333 h 888"/>
                <a:gd name="T20" fmla="*/ 1073 w 1422"/>
                <a:gd name="T21" fmla="*/ 0 h 888"/>
                <a:gd name="T22" fmla="*/ 0 w 1422"/>
                <a:gd name="T23" fmla="*/ 0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2"/>
                <a:gd name="T37" fmla="*/ 0 h 888"/>
                <a:gd name="T38" fmla="*/ 1422 w 1422"/>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2" h="888">
                  <a:moveTo>
                    <a:pt x="0" y="0"/>
                  </a:moveTo>
                  <a:lnTo>
                    <a:pt x="0" y="888"/>
                  </a:lnTo>
                  <a:lnTo>
                    <a:pt x="1073" y="888"/>
                  </a:lnTo>
                  <a:lnTo>
                    <a:pt x="1073" y="555"/>
                  </a:lnTo>
                  <a:lnTo>
                    <a:pt x="1185" y="555"/>
                  </a:lnTo>
                  <a:lnTo>
                    <a:pt x="1185" y="671"/>
                  </a:lnTo>
                  <a:lnTo>
                    <a:pt x="1422" y="444"/>
                  </a:lnTo>
                  <a:lnTo>
                    <a:pt x="1185" y="218"/>
                  </a:lnTo>
                  <a:lnTo>
                    <a:pt x="1185" y="333"/>
                  </a:lnTo>
                  <a:lnTo>
                    <a:pt x="1073" y="333"/>
                  </a:lnTo>
                  <a:lnTo>
                    <a:pt x="1073" y="0"/>
                  </a:lnTo>
                  <a:lnTo>
                    <a:pt x="0" y="0"/>
                  </a:lnTo>
                  <a:close/>
                </a:path>
              </a:pathLst>
            </a:custGeom>
            <a:noFill/>
            <a:ln w="7938" cap="rnd">
              <a:solidFill>
                <a:srgbClr val="000000"/>
              </a:solidFill>
              <a:prstDash val="solid"/>
              <a:round/>
              <a:headEnd/>
              <a:tailEnd/>
            </a:ln>
          </p:spPr>
          <p:txBody>
            <a:bodyPr/>
            <a:lstStyle/>
            <a:p>
              <a:endParaRPr lang="es-ES"/>
            </a:p>
          </p:txBody>
        </p:sp>
      </p:grpSp>
      <p:sp>
        <p:nvSpPr>
          <p:cNvPr id="44045" name="Rectangle 24"/>
          <p:cNvSpPr>
            <a:spLocks noChangeArrowheads="1"/>
          </p:cNvSpPr>
          <p:nvPr/>
        </p:nvSpPr>
        <p:spPr bwMode="auto">
          <a:xfrm>
            <a:off x="3714750" y="3487738"/>
            <a:ext cx="1713611"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Consequences </a:t>
            </a:r>
            <a:endParaRPr lang="es-ES"/>
          </a:p>
        </p:txBody>
      </p:sp>
      <p:sp>
        <p:nvSpPr>
          <p:cNvPr id="44046" name="Rectangle 25"/>
          <p:cNvSpPr>
            <a:spLocks noChangeArrowheads="1"/>
          </p:cNvSpPr>
          <p:nvPr/>
        </p:nvSpPr>
        <p:spPr bwMode="auto">
          <a:xfrm>
            <a:off x="4160838" y="3741738"/>
            <a:ext cx="788677"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Model</a:t>
            </a:r>
            <a:endParaRPr lang="es-ES"/>
          </a:p>
        </p:txBody>
      </p:sp>
      <p:grpSp>
        <p:nvGrpSpPr>
          <p:cNvPr id="44047" name="Group 28"/>
          <p:cNvGrpSpPr>
            <a:grpSpLocks/>
          </p:cNvGrpSpPr>
          <p:nvPr/>
        </p:nvGrpSpPr>
        <p:grpSpPr bwMode="auto">
          <a:xfrm>
            <a:off x="3382963" y="1222375"/>
            <a:ext cx="2046287" cy="776288"/>
            <a:chOff x="2131" y="770"/>
            <a:chExt cx="1289" cy="489"/>
          </a:xfrm>
        </p:grpSpPr>
        <p:sp>
          <p:nvSpPr>
            <p:cNvPr id="44276" name="Rectangle 26"/>
            <p:cNvSpPr>
              <a:spLocks noChangeArrowheads="1"/>
            </p:cNvSpPr>
            <p:nvPr/>
          </p:nvSpPr>
          <p:spPr bwMode="auto">
            <a:xfrm>
              <a:off x="2131" y="770"/>
              <a:ext cx="1289" cy="489"/>
            </a:xfrm>
            <a:prstGeom prst="rect">
              <a:avLst/>
            </a:prstGeom>
            <a:solidFill>
              <a:srgbClr val="BBE0E3"/>
            </a:solidFill>
            <a:ln w="9525">
              <a:noFill/>
              <a:miter lim="800000"/>
              <a:headEnd/>
              <a:tailEnd/>
            </a:ln>
          </p:spPr>
          <p:txBody>
            <a:bodyPr/>
            <a:lstStyle/>
            <a:p>
              <a:endParaRPr lang="es-ES"/>
            </a:p>
          </p:txBody>
        </p:sp>
        <p:sp>
          <p:nvSpPr>
            <p:cNvPr id="44277" name="Rectangle 27"/>
            <p:cNvSpPr>
              <a:spLocks noChangeArrowheads="1"/>
            </p:cNvSpPr>
            <p:nvPr/>
          </p:nvSpPr>
          <p:spPr bwMode="auto">
            <a:xfrm>
              <a:off x="2131" y="770"/>
              <a:ext cx="1289" cy="489"/>
            </a:xfrm>
            <a:prstGeom prst="rect">
              <a:avLst/>
            </a:prstGeom>
            <a:noFill/>
            <a:ln w="7938" cap="rnd">
              <a:solidFill>
                <a:srgbClr val="000000"/>
              </a:solidFill>
              <a:miter lim="800000"/>
              <a:headEnd/>
              <a:tailEnd/>
            </a:ln>
          </p:spPr>
          <p:txBody>
            <a:bodyPr/>
            <a:lstStyle/>
            <a:p>
              <a:endParaRPr lang="es-ES"/>
            </a:p>
          </p:txBody>
        </p:sp>
      </p:grpSp>
      <p:sp>
        <p:nvSpPr>
          <p:cNvPr id="44048" name="Rectangle 29"/>
          <p:cNvSpPr>
            <a:spLocks noChangeArrowheads="1"/>
          </p:cNvSpPr>
          <p:nvPr/>
        </p:nvSpPr>
        <p:spPr bwMode="auto">
          <a:xfrm>
            <a:off x="3878263" y="1374775"/>
            <a:ext cx="1275157"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Type, Size </a:t>
            </a:r>
            <a:endParaRPr lang="es-ES"/>
          </a:p>
        </p:txBody>
      </p:sp>
      <p:sp>
        <p:nvSpPr>
          <p:cNvPr id="44049" name="Rectangle 30"/>
          <p:cNvSpPr>
            <a:spLocks noChangeArrowheads="1"/>
          </p:cNvSpPr>
          <p:nvPr/>
        </p:nvSpPr>
        <p:spPr bwMode="auto">
          <a:xfrm>
            <a:off x="3870325" y="1628775"/>
            <a:ext cx="1300036"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of Obstacle</a:t>
            </a:r>
            <a:endParaRPr lang="es-ES"/>
          </a:p>
        </p:txBody>
      </p:sp>
      <p:grpSp>
        <p:nvGrpSpPr>
          <p:cNvPr id="44050" name="Group 37"/>
          <p:cNvGrpSpPr>
            <a:grpSpLocks/>
          </p:cNvGrpSpPr>
          <p:nvPr/>
        </p:nvGrpSpPr>
        <p:grpSpPr bwMode="auto">
          <a:xfrm>
            <a:off x="2800350" y="3582988"/>
            <a:ext cx="704850" cy="352425"/>
            <a:chOff x="1764" y="2257"/>
            <a:chExt cx="444" cy="222"/>
          </a:xfrm>
        </p:grpSpPr>
        <p:sp>
          <p:nvSpPr>
            <p:cNvPr id="44270" name="Freeform 31"/>
            <p:cNvSpPr>
              <a:spLocks/>
            </p:cNvSpPr>
            <p:nvPr/>
          </p:nvSpPr>
          <p:spPr bwMode="auto">
            <a:xfrm>
              <a:off x="1833" y="2257"/>
              <a:ext cx="375" cy="222"/>
            </a:xfrm>
            <a:custGeom>
              <a:avLst/>
              <a:gdLst>
                <a:gd name="T0" fmla="*/ 264 w 375"/>
                <a:gd name="T1" fmla="*/ 0 h 222"/>
                <a:gd name="T2" fmla="*/ 264 w 375"/>
                <a:gd name="T3" fmla="*/ 56 h 222"/>
                <a:gd name="T4" fmla="*/ 0 w 375"/>
                <a:gd name="T5" fmla="*/ 56 h 222"/>
                <a:gd name="T6" fmla="*/ 0 w 375"/>
                <a:gd name="T7" fmla="*/ 167 h 222"/>
                <a:gd name="T8" fmla="*/ 264 w 375"/>
                <a:gd name="T9" fmla="*/ 167 h 222"/>
                <a:gd name="T10" fmla="*/ 264 w 375"/>
                <a:gd name="T11" fmla="*/ 222 h 222"/>
                <a:gd name="T12" fmla="*/ 375 w 375"/>
                <a:gd name="T13" fmla="*/ 111 h 222"/>
                <a:gd name="T14" fmla="*/ 264 w 375"/>
                <a:gd name="T15" fmla="*/ 0 h 222"/>
                <a:gd name="T16" fmla="*/ 0 60000 65536"/>
                <a:gd name="T17" fmla="*/ 0 60000 65536"/>
                <a:gd name="T18" fmla="*/ 0 60000 65536"/>
                <a:gd name="T19" fmla="*/ 0 60000 65536"/>
                <a:gd name="T20" fmla="*/ 0 60000 65536"/>
                <a:gd name="T21" fmla="*/ 0 60000 65536"/>
                <a:gd name="T22" fmla="*/ 0 60000 65536"/>
                <a:gd name="T23" fmla="*/ 0 60000 65536"/>
                <a:gd name="T24" fmla="*/ 0 w 375"/>
                <a:gd name="T25" fmla="*/ 0 h 222"/>
                <a:gd name="T26" fmla="*/ 375 w 375"/>
                <a:gd name="T27" fmla="*/ 222 h 2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 h="222">
                  <a:moveTo>
                    <a:pt x="264" y="0"/>
                  </a:moveTo>
                  <a:lnTo>
                    <a:pt x="264" y="56"/>
                  </a:lnTo>
                  <a:lnTo>
                    <a:pt x="0" y="56"/>
                  </a:lnTo>
                  <a:lnTo>
                    <a:pt x="0" y="167"/>
                  </a:lnTo>
                  <a:lnTo>
                    <a:pt x="264" y="167"/>
                  </a:lnTo>
                  <a:lnTo>
                    <a:pt x="264" y="222"/>
                  </a:lnTo>
                  <a:lnTo>
                    <a:pt x="375" y="111"/>
                  </a:lnTo>
                  <a:lnTo>
                    <a:pt x="264" y="0"/>
                  </a:lnTo>
                  <a:close/>
                </a:path>
              </a:pathLst>
            </a:custGeom>
            <a:solidFill>
              <a:srgbClr val="FFCC99"/>
            </a:solidFill>
            <a:ln w="9525">
              <a:noFill/>
              <a:round/>
              <a:headEnd/>
              <a:tailEnd/>
            </a:ln>
          </p:spPr>
          <p:txBody>
            <a:bodyPr/>
            <a:lstStyle/>
            <a:p>
              <a:endParaRPr lang="es-ES"/>
            </a:p>
          </p:txBody>
        </p:sp>
        <p:sp>
          <p:nvSpPr>
            <p:cNvPr id="44271" name="Rectangle 32"/>
            <p:cNvSpPr>
              <a:spLocks noChangeArrowheads="1"/>
            </p:cNvSpPr>
            <p:nvPr/>
          </p:nvSpPr>
          <p:spPr bwMode="auto">
            <a:xfrm>
              <a:off x="1791" y="2313"/>
              <a:ext cx="28" cy="111"/>
            </a:xfrm>
            <a:prstGeom prst="rect">
              <a:avLst/>
            </a:prstGeom>
            <a:solidFill>
              <a:srgbClr val="FFCC99"/>
            </a:solidFill>
            <a:ln w="9525">
              <a:noFill/>
              <a:miter lim="800000"/>
              <a:headEnd/>
              <a:tailEnd/>
            </a:ln>
          </p:spPr>
          <p:txBody>
            <a:bodyPr/>
            <a:lstStyle/>
            <a:p>
              <a:endParaRPr lang="es-ES"/>
            </a:p>
          </p:txBody>
        </p:sp>
        <p:sp>
          <p:nvSpPr>
            <p:cNvPr id="44272" name="Rectangle 33"/>
            <p:cNvSpPr>
              <a:spLocks noChangeArrowheads="1"/>
            </p:cNvSpPr>
            <p:nvPr/>
          </p:nvSpPr>
          <p:spPr bwMode="auto">
            <a:xfrm>
              <a:off x="1764" y="2313"/>
              <a:ext cx="13" cy="111"/>
            </a:xfrm>
            <a:prstGeom prst="rect">
              <a:avLst/>
            </a:prstGeom>
            <a:solidFill>
              <a:srgbClr val="FFCC99"/>
            </a:solidFill>
            <a:ln w="9525">
              <a:noFill/>
              <a:miter lim="800000"/>
              <a:headEnd/>
              <a:tailEnd/>
            </a:ln>
          </p:spPr>
          <p:txBody>
            <a:bodyPr/>
            <a:lstStyle/>
            <a:p>
              <a:endParaRPr lang="es-ES"/>
            </a:p>
          </p:txBody>
        </p:sp>
        <p:sp>
          <p:nvSpPr>
            <p:cNvPr id="44273" name="Freeform 34"/>
            <p:cNvSpPr>
              <a:spLocks/>
            </p:cNvSpPr>
            <p:nvPr/>
          </p:nvSpPr>
          <p:spPr bwMode="auto">
            <a:xfrm>
              <a:off x="1833" y="2257"/>
              <a:ext cx="375" cy="222"/>
            </a:xfrm>
            <a:custGeom>
              <a:avLst/>
              <a:gdLst>
                <a:gd name="T0" fmla="*/ 264 w 375"/>
                <a:gd name="T1" fmla="*/ 0 h 222"/>
                <a:gd name="T2" fmla="*/ 264 w 375"/>
                <a:gd name="T3" fmla="*/ 56 h 222"/>
                <a:gd name="T4" fmla="*/ 0 w 375"/>
                <a:gd name="T5" fmla="*/ 56 h 222"/>
                <a:gd name="T6" fmla="*/ 0 w 375"/>
                <a:gd name="T7" fmla="*/ 167 h 222"/>
                <a:gd name="T8" fmla="*/ 264 w 375"/>
                <a:gd name="T9" fmla="*/ 167 h 222"/>
                <a:gd name="T10" fmla="*/ 264 w 375"/>
                <a:gd name="T11" fmla="*/ 222 h 222"/>
                <a:gd name="T12" fmla="*/ 375 w 375"/>
                <a:gd name="T13" fmla="*/ 111 h 222"/>
                <a:gd name="T14" fmla="*/ 264 w 375"/>
                <a:gd name="T15" fmla="*/ 0 h 222"/>
                <a:gd name="T16" fmla="*/ 0 60000 65536"/>
                <a:gd name="T17" fmla="*/ 0 60000 65536"/>
                <a:gd name="T18" fmla="*/ 0 60000 65536"/>
                <a:gd name="T19" fmla="*/ 0 60000 65536"/>
                <a:gd name="T20" fmla="*/ 0 60000 65536"/>
                <a:gd name="T21" fmla="*/ 0 60000 65536"/>
                <a:gd name="T22" fmla="*/ 0 60000 65536"/>
                <a:gd name="T23" fmla="*/ 0 60000 65536"/>
                <a:gd name="T24" fmla="*/ 0 w 375"/>
                <a:gd name="T25" fmla="*/ 0 h 222"/>
                <a:gd name="T26" fmla="*/ 375 w 375"/>
                <a:gd name="T27" fmla="*/ 222 h 2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 h="222">
                  <a:moveTo>
                    <a:pt x="264" y="0"/>
                  </a:moveTo>
                  <a:lnTo>
                    <a:pt x="264" y="56"/>
                  </a:lnTo>
                  <a:lnTo>
                    <a:pt x="0" y="56"/>
                  </a:lnTo>
                  <a:lnTo>
                    <a:pt x="0" y="167"/>
                  </a:lnTo>
                  <a:lnTo>
                    <a:pt x="264" y="167"/>
                  </a:lnTo>
                  <a:lnTo>
                    <a:pt x="264" y="222"/>
                  </a:lnTo>
                  <a:lnTo>
                    <a:pt x="375" y="111"/>
                  </a:lnTo>
                  <a:lnTo>
                    <a:pt x="264" y="0"/>
                  </a:lnTo>
                  <a:close/>
                </a:path>
              </a:pathLst>
            </a:custGeom>
            <a:noFill/>
            <a:ln w="7938" cap="rnd">
              <a:solidFill>
                <a:srgbClr val="000000"/>
              </a:solidFill>
              <a:prstDash val="solid"/>
              <a:round/>
              <a:headEnd/>
              <a:tailEnd/>
            </a:ln>
          </p:spPr>
          <p:txBody>
            <a:bodyPr/>
            <a:lstStyle/>
            <a:p>
              <a:endParaRPr lang="es-ES"/>
            </a:p>
          </p:txBody>
        </p:sp>
        <p:sp>
          <p:nvSpPr>
            <p:cNvPr id="44274" name="Rectangle 35"/>
            <p:cNvSpPr>
              <a:spLocks noChangeArrowheads="1"/>
            </p:cNvSpPr>
            <p:nvPr/>
          </p:nvSpPr>
          <p:spPr bwMode="auto">
            <a:xfrm>
              <a:off x="1791" y="2313"/>
              <a:ext cx="28" cy="111"/>
            </a:xfrm>
            <a:prstGeom prst="rect">
              <a:avLst/>
            </a:prstGeom>
            <a:noFill/>
            <a:ln w="7938" cap="rnd">
              <a:solidFill>
                <a:srgbClr val="000000"/>
              </a:solidFill>
              <a:round/>
              <a:headEnd/>
              <a:tailEnd/>
            </a:ln>
          </p:spPr>
          <p:txBody>
            <a:bodyPr/>
            <a:lstStyle/>
            <a:p>
              <a:endParaRPr lang="es-ES"/>
            </a:p>
          </p:txBody>
        </p:sp>
        <p:sp>
          <p:nvSpPr>
            <p:cNvPr id="44275" name="Rectangle 36"/>
            <p:cNvSpPr>
              <a:spLocks noChangeArrowheads="1"/>
            </p:cNvSpPr>
            <p:nvPr/>
          </p:nvSpPr>
          <p:spPr bwMode="auto">
            <a:xfrm>
              <a:off x="1764" y="2313"/>
              <a:ext cx="13" cy="111"/>
            </a:xfrm>
            <a:prstGeom prst="rect">
              <a:avLst/>
            </a:prstGeom>
            <a:noFill/>
            <a:ln w="7938" cap="rnd">
              <a:solidFill>
                <a:srgbClr val="000000"/>
              </a:solidFill>
              <a:round/>
              <a:headEnd/>
              <a:tailEnd/>
            </a:ln>
          </p:spPr>
          <p:txBody>
            <a:bodyPr/>
            <a:lstStyle/>
            <a:p>
              <a:endParaRPr lang="es-ES"/>
            </a:p>
          </p:txBody>
        </p:sp>
      </p:grpSp>
      <p:grpSp>
        <p:nvGrpSpPr>
          <p:cNvPr id="44051" name="Group 44"/>
          <p:cNvGrpSpPr>
            <a:grpSpLocks/>
          </p:cNvGrpSpPr>
          <p:nvPr/>
        </p:nvGrpSpPr>
        <p:grpSpPr bwMode="auto">
          <a:xfrm>
            <a:off x="3022600" y="2279650"/>
            <a:ext cx="555625" cy="573088"/>
            <a:chOff x="1904" y="1436"/>
            <a:chExt cx="350" cy="361"/>
          </a:xfrm>
        </p:grpSpPr>
        <p:sp>
          <p:nvSpPr>
            <p:cNvPr id="44264" name="Freeform 38"/>
            <p:cNvSpPr>
              <a:spLocks/>
            </p:cNvSpPr>
            <p:nvPr/>
          </p:nvSpPr>
          <p:spPr bwMode="auto">
            <a:xfrm>
              <a:off x="1952" y="1486"/>
              <a:ext cx="302" cy="311"/>
            </a:xfrm>
            <a:custGeom>
              <a:avLst/>
              <a:gdLst>
                <a:gd name="T0" fmla="*/ 302 w 302"/>
                <a:gd name="T1" fmla="*/ 154 h 311"/>
                <a:gd name="T2" fmla="*/ 261 w 302"/>
                <a:gd name="T3" fmla="*/ 192 h 311"/>
                <a:gd name="T4" fmla="*/ 80 w 302"/>
                <a:gd name="T5" fmla="*/ 0 h 311"/>
                <a:gd name="T6" fmla="*/ 0 w 302"/>
                <a:gd name="T7" fmla="*/ 76 h 311"/>
                <a:gd name="T8" fmla="*/ 181 w 302"/>
                <a:gd name="T9" fmla="*/ 268 h 311"/>
                <a:gd name="T10" fmla="*/ 140 w 302"/>
                <a:gd name="T11" fmla="*/ 307 h 311"/>
                <a:gd name="T12" fmla="*/ 297 w 302"/>
                <a:gd name="T13" fmla="*/ 311 h 311"/>
                <a:gd name="T14" fmla="*/ 302 w 302"/>
                <a:gd name="T15" fmla="*/ 154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4"/>
                  </a:moveTo>
                  <a:lnTo>
                    <a:pt x="261" y="192"/>
                  </a:lnTo>
                  <a:lnTo>
                    <a:pt x="80" y="0"/>
                  </a:lnTo>
                  <a:lnTo>
                    <a:pt x="0" y="76"/>
                  </a:lnTo>
                  <a:lnTo>
                    <a:pt x="181" y="268"/>
                  </a:lnTo>
                  <a:lnTo>
                    <a:pt x="140" y="307"/>
                  </a:lnTo>
                  <a:lnTo>
                    <a:pt x="297" y="311"/>
                  </a:lnTo>
                  <a:lnTo>
                    <a:pt x="302" y="154"/>
                  </a:lnTo>
                  <a:close/>
                </a:path>
              </a:pathLst>
            </a:custGeom>
            <a:solidFill>
              <a:srgbClr val="FFCC99"/>
            </a:solidFill>
            <a:ln w="9525">
              <a:noFill/>
              <a:round/>
              <a:headEnd/>
              <a:tailEnd/>
            </a:ln>
          </p:spPr>
          <p:txBody>
            <a:bodyPr/>
            <a:lstStyle/>
            <a:p>
              <a:endParaRPr lang="es-ES"/>
            </a:p>
          </p:txBody>
        </p:sp>
        <p:sp>
          <p:nvSpPr>
            <p:cNvPr id="44265" name="Freeform 39"/>
            <p:cNvSpPr>
              <a:spLocks/>
            </p:cNvSpPr>
            <p:nvPr/>
          </p:nvSpPr>
          <p:spPr bwMode="auto">
            <a:xfrm>
              <a:off x="1923" y="1456"/>
              <a:ext cx="100" cy="96"/>
            </a:xfrm>
            <a:custGeom>
              <a:avLst/>
              <a:gdLst>
                <a:gd name="T0" fmla="*/ 81 w 100"/>
                <a:gd name="T1" fmla="*/ 0 h 96"/>
                <a:gd name="T2" fmla="*/ 0 w 100"/>
                <a:gd name="T3" fmla="*/ 76 h 96"/>
                <a:gd name="T4" fmla="*/ 19 w 100"/>
                <a:gd name="T5" fmla="*/ 96 h 96"/>
                <a:gd name="T6" fmla="*/ 100 w 100"/>
                <a:gd name="T7" fmla="*/ 20 h 96"/>
                <a:gd name="T8" fmla="*/ 81 w 100"/>
                <a:gd name="T9" fmla="*/ 0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0"/>
                  </a:moveTo>
                  <a:lnTo>
                    <a:pt x="0" y="76"/>
                  </a:lnTo>
                  <a:lnTo>
                    <a:pt x="19" y="96"/>
                  </a:lnTo>
                  <a:lnTo>
                    <a:pt x="100" y="20"/>
                  </a:lnTo>
                  <a:lnTo>
                    <a:pt x="81" y="0"/>
                  </a:lnTo>
                  <a:close/>
                </a:path>
              </a:pathLst>
            </a:custGeom>
            <a:solidFill>
              <a:srgbClr val="FFCC99"/>
            </a:solidFill>
            <a:ln w="9525">
              <a:noFill/>
              <a:round/>
              <a:headEnd/>
              <a:tailEnd/>
            </a:ln>
          </p:spPr>
          <p:txBody>
            <a:bodyPr/>
            <a:lstStyle/>
            <a:p>
              <a:endParaRPr lang="es-ES"/>
            </a:p>
          </p:txBody>
        </p:sp>
        <p:sp>
          <p:nvSpPr>
            <p:cNvPr id="44266" name="Freeform 40"/>
            <p:cNvSpPr>
              <a:spLocks/>
            </p:cNvSpPr>
            <p:nvPr/>
          </p:nvSpPr>
          <p:spPr bwMode="auto">
            <a:xfrm>
              <a:off x="1904" y="1436"/>
              <a:ext cx="90" cy="86"/>
            </a:xfrm>
            <a:custGeom>
              <a:avLst/>
              <a:gdLst>
                <a:gd name="T0" fmla="*/ 81 w 90"/>
                <a:gd name="T1" fmla="*/ 0 h 86"/>
                <a:gd name="T2" fmla="*/ 0 w 90"/>
                <a:gd name="T3" fmla="*/ 76 h 86"/>
                <a:gd name="T4" fmla="*/ 10 w 90"/>
                <a:gd name="T5" fmla="*/ 86 h 86"/>
                <a:gd name="T6" fmla="*/ 90 w 90"/>
                <a:gd name="T7" fmla="*/ 10 h 86"/>
                <a:gd name="T8" fmla="*/ 81 w 90"/>
                <a:gd name="T9" fmla="*/ 0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0"/>
                  </a:moveTo>
                  <a:lnTo>
                    <a:pt x="0" y="76"/>
                  </a:lnTo>
                  <a:lnTo>
                    <a:pt x="10" y="86"/>
                  </a:lnTo>
                  <a:lnTo>
                    <a:pt x="90" y="10"/>
                  </a:lnTo>
                  <a:lnTo>
                    <a:pt x="81" y="0"/>
                  </a:lnTo>
                  <a:close/>
                </a:path>
              </a:pathLst>
            </a:custGeom>
            <a:solidFill>
              <a:srgbClr val="FFCC99"/>
            </a:solidFill>
            <a:ln w="9525">
              <a:noFill/>
              <a:round/>
              <a:headEnd/>
              <a:tailEnd/>
            </a:ln>
          </p:spPr>
          <p:txBody>
            <a:bodyPr/>
            <a:lstStyle/>
            <a:p>
              <a:endParaRPr lang="es-ES"/>
            </a:p>
          </p:txBody>
        </p:sp>
        <p:sp>
          <p:nvSpPr>
            <p:cNvPr id="44267" name="Freeform 41"/>
            <p:cNvSpPr>
              <a:spLocks/>
            </p:cNvSpPr>
            <p:nvPr/>
          </p:nvSpPr>
          <p:spPr bwMode="auto">
            <a:xfrm>
              <a:off x="1952" y="1486"/>
              <a:ext cx="302" cy="311"/>
            </a:xfrm>
            <a:custGeom>
              <a:avLst/>
              <a:gdLst>
                <a:gd name="T0" fmla="*/ 302 w 302"/>
                <a:gd name="T1" fmla="*/ 154 h 311"/>
                <a:gd name="T2" fmla="*/ 261 w 302"/>
                <a:gd name="T3" fmla="*/ 192 h 311"/>
                <a:gd name="T4" fmla="*/ 80 w 302"/>
                <a:gd name="T5" fmla="*/ 0 h 311"/>
                <a:gd name="T6" fmla="*/ 0 w 302"/>
                <a:gd name="T7" fmla="*/ 76 h 311"/>
                <a:gd name="T8" fmla="*/ 181 w 302"/>
                <a:gd name="T9" fmla="*/ 268 h 311"/>
                <a:gd name="T10" fmla="*/ 140 w 302"/>
                <a:gd name="T11" fmla="*/ 307 h 311"/>
                <a:gd name="T12" fmla="*/ 297 w 302"/>
                <a:gd name="T13" fmla="*/ 311 h 311"/>
                <a:gd name="T14" fmla="*/ 302 w 302"/>
                <a:gd name="T15" fmla="*/ 154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4"/>
                  </a:moveTo>
                  <a:lnTo>
                    <a:pt x="261" y="192"/>
                  </a:lnTo>
                  <a:lnTo>
                    <a:pt x="80" y="0"/>
                  </a:lnTo>
                  <a:lnTo>
                    <a:pt x="0" y="76"/>
                  </a:lnTo>
                  <a:lnTo>
                    <a:pt x="181" y="268"/>
                  </a:lnTo>
                  <a:lnTo>
                    <a:pt x="140" y="307"/>
                  </a:lnTo>
                  <a:lnTo>
                    <a:pt x="297" y="311"/>
                  </a:lnTo>
                  <a:lnTo>
                    <a:pt x="302" y="154"/>
                  </a:lnTo>
                  <a:close/>
                </a:path>
              </a:pathLst>
            </a:custGeom>
            <a:noFill/>
            <a:ln w="7938" cap="rnd">
              <a:solidFill>
                <a:srgbClr val="000000"/>
              </a:solidFill>
              <a:prstDash val="solid"/>
              <a:round/>
              <a:headEnd/>
              <a:tailEnd/>
            </a:ln>
          </p:spPr>
          <p:txBody>
            <a:bodyPr/>
            <a:lstStyle/>
            <a:p>
              <a:endParaRPr lang="es-ES"/>
            </a:p>
          </p:txBody>
        </p:sp>
        <p:sp>
          <p:nvSpPr>
            <p:cNvPr id="44268" name="Freeform 42"/>
            <p:cNvSpPr>
              <a:spLocks/>
            </p:cNvSpPr>
            <p:nvPr/>
          </p:nvSpPr>
          <p:spPr bwMode="auto">
            <a:xfrm>
              <a:off x="1923" y="1456"/>
              <a:ext cx="100" cy="96"/>
            </a:xfrm>
            <a:custGeom>
              <a:avLst/>
              <a:gdLst>
                <a:gd name="T0" fmla="*/ 81 w 100"/>
                <a:gd name="T1" fmla="*/ 0 h 96"/>
                <a:gd name="T2" fmla="*/ 0 w 100"/>
                <a:gd name="T3" fmla="*/ 76 h 96"/>
                <a:gd name="T4" fmla="*/ 19 w 100"/>
                <a:gd name="T5" fmla="*/ 96 h 96"/>
                <a:gd name="T6" fmla="*/ 100 w 100"/>
                <a:gd name="T7" fmla="*/ 20 h 96"/>
                <a:gd name="T8" fmla="*/ 81 w 100"/>
                <a:gd name="T9" fmla="*/ 0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0"/>
                  </a:moveTo>
                  <a:lnTo>
                    <a:pt x="0" y="76"/>
                  </a:lnTo>
                  <a:lnTo>
                    <a:pt x="19" y="96"/>
                  </a:lnTo>
                  <a:lnTo>
                    <a:pt x="100" y="20"/>
                  </a:lnTo>
                  <a:lnTo>
                    <a:pt x="81" y="0"/>
                  </a:lnTo>
                  <a:close/>
                </a:path>
              </a:pathLst>
            </a:custGeom>
            <a:noFill/>
            <a:ln w="7938" cap="rnd">
              <a:solidFill>
                <a:srgbClr val="000000"/>
              </a:solidFill>
              <a:prstDash val="solid"/>
              <a:round/>
              <a:headEnd/>
              <a:tailEnd/>
            </a:ln>
          </p:spPr>
          <p:txBody>
            <a:bodyPr/>
            <a:lstStyle/>
            <a:p>
              <a:endParaRPr lang="es-ES"/>
            </a:p>
          </p:txBody>
        </p:sp>
        <p:sp>
          <p:nvSpPr>
            <p:cNvPr id="44269" name="Freeform 43"/>
            <p:cNvSpPr>
              <a:spLocks/>
            </p:cNvSpPr>
            <p:nvPr/>
          </p:nvSpPr>
          <p:spPr bwMode="auto">
            <a:xfrm>
              <a:off x="1904" y="1436"/>
              <a:ext cx="90" cy="86"/>
            </a:xfrm>
            <a:custGeom>
              <a:avLst/>
              <a:gdLst>
                <a:gd name="T0" fmla="*/ 81 w 90"/>
                <a:gd name="T1" fmla="*/ 0 h 86"/>
                <a:gd name="T2" fmla="*/ 0 w 90"/>
                <a:gd name="T3" fmla="*/ 76 h 86"/>
                <a:gd name="T4" fmla="*/ 10 w 90"/>
                <a:gd name="T5" fmla="*/ 86 h 86"/>
                <a:gd name="T6" fmla="*/ 90 w 90"/>
                <a:gd name="T7" fmla="*/ 10 h 86"/>
                <a:gd name="T8" fmla="*/ 81 w 90"/>
                <a:gd name="T9" fmla="*/ 0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0"/>
                  </a:moveTo>
                  <a:lnTo>
                    <a:pt x="0" y="76"/>
                  </a:lnTo>
                  <a:lnTo>
                    <a:pt x="10" y="86"/>
                  </a:lnTo>
                  <a:lnTo>
                    <a:pt x="90" y="10"/>
                  </a:lnTo>
                  <a:lnTo>
                    <a:pt x="81" y="0"/>
                  </a:lnTo>
                  <a:close/>
                </a:path>
              </a:pathLst>
            </a:custGeom>
            <a:noFill/>
            <a:ln w="7938" cap="rnd">
              <a:solidFill>
                <a:srgbClr val="000000"/>
              </a:solidFill>
              <a:prstDash val="solid"/>
              <a:round/>
              <a:headEnd/>
              <a:tailEnd/>
            </a:ln>
          </p:spPr>
          <p:txBody>
            <a:bodyPr/>
            <a:lstStyle/>
            <a:p>
              <a:endParaRPr lang="es-ES"/>
            </a:p>
          </p:txBody>
        </p:sp>
      </p:grpSp>
      <p:grpSp>
        <p:nvGrpSpPr>
          <p:cNvPr id="44052" name="Group 51"/>
          <p:cNvGrpSpPr>
            <a:grpSpLocks/>
          </p:cNvGrpSpPr>
          <p:nvPr/>
        </p:nvGrpSpPr>
        <p:grpSpPr bwMode="auto">
          <a:xfrm>
            <a:off x="4244975" y="2173288"/>
            <a:ext cx="354013" cy="704850"/>
            <a:chOff x="2674" y="1369"/>
            <a:chExt cx="223" cy="444"/>
          </a:xfrm>
        </p:grpSpPr>
        <p:sp>
          <p:nvSpPr>
            <p:cNvPr id="44258" name="Freeform 45"/>
            <p:cNvSpPr>
              <a:spLocks/>
            </p:cNvSpPr>
            <p:nvPr/>
          </p:nvSpPr>
          <p:spPr bwMode="auto">
            <a:xfrm>
              <a:off x="2674" y="1438"/>
              <a:ext cx="223" cy="375"/>
            </a:xfrm>
            <a:custGeom>
              <a:avLst/>
              <a:gdLst>
                <a:gd name="T0" fmla="*/ 223 w 223"/>
                <a:gd name="T1" fmla="*/ 264 h 375"/>
                <a:gd name="T2" fmla="*/ 167 w 223"/>
                <a:gd name="T3" fmla="*/ 264 h 375"/>
                <a:gd name="T4" fmla="*/ 167 w 223"/>
                <a:gd name="T5" fmla="*/ 0 h 375"/>
                <a:gd name="T6" fmla="*/ 56 w 223"/>
                <a:gd name="T7" fmla="*/ 0 h 375"/>
                <a:gd name="T8" fmla="*/ 56 w 223"/>
                <a:gd name="T9" fmla="*/ 264 h 375"/>
                <a:gd name="T10" fmla="*/ 0 w 223"/>
                <a:gd name="T11" fmla="*/ 264 h 375"/>
                <a:gd name="T12" fmla="*/ 111 w 223"/>
                <a:gd name="T13" fmla="*/ 375 h 375"/>
                <a:gd name="T14" fmla="*/ 223 w 223"/>
                <a:gd name="T15" fmla="*/ 264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264"/>
                  </a:moveTo>
                  <a:lnTo>
                    <a:pt x="167" y="264"/>
                  </a:lnTo>
                  <a:lnTo>
                    <a:pt x="167" y="0"/>
                  </a:lnTo>
                  <a:lnTo>
                    <a:pt x="56" y="0"/>
                  </a:lnTo>
                  <a:lnTo>
                    <a:pt x="56" y="264"/>
                  </a:lnTo>
                  <a:lnTo>
                    <a:pt x="0" y="264"/>
                  </a:lnTo>
                  <a:lnTo>
                    <a:pt x="111" y="375"/>
                  </a:lnTo>
                  <a:lnTo>
                    <a:pt x="223" y="264"/>
                  </a:lnTo>
                  <a:close/>
                </a:path>
              </a:pathLst>
            </a:custGeom>
            <a:solidFill>
              <a:srgbClr val="FFCC99"/>
            </a:solidFill>
            <a:ln w="9525">
              <a:noFill/>
              <a:round/>
              <a:headEnd/>
              <a:tailEnd/>
            </a:ln>
          </p:spPr>
          <p:txBody>
            <a:bodyPr/>
            <a:lstStyle/>
            <a:p>
              <a:endParaRPr lang="es-ES"/>
            </a:p>
          </p:txBody>
        </p:sp>
        <p:sp>
          <p:nvSpPr>
            <p:cNvPr id="44259" name="Rectangle 46"/>
            <p:cNvSpPr>
              <a:spLocks noChangeArrowheads="1"/>
            </p:cNvSpPr>
            <p:nvPr/>
          </p:nvSpPr>
          <p:spPr bwMode="auto">
            <a:xfrm>
              <a:off x="2730" y="1397"/>
              <a:ext cx="111" cy="28"/>
            </a:xfrm>
            <a:prstGeom prst="rect">
              <a:avLst/>
            </a:prstGeom>
            <a:solidFill>
              <a:srgbClr val="FFCC99"/>
            </a:solidFill>
            <a:ln w="9525">
              <a:noFill/>
              <a:miter lim="800000"/>
              <a:headEnd/>
              <a:tailEnd/>
            </a:ln>
          </p:spPr>
          <p:txBody>
            <a:bodyPr/>
            <a:lstStyle/>
            <a:p>
              <a:endParaRPr lang="es-ES"/>
            </a:p>
          </p:txBody>
        </p:sp>
        <p:sp>
          <p:nvSpPr>
            <p:cNvPr id="44260" name="Rectangle 47"/>
            <p:cNvSpPr>
              <a:spLocks noChangeArrowheads="1"/>
            </p:cNvSpPr>
            <p:nvPr/>
          </p:nvSpPr>
          <p:spPr bwMode="auto">
            <a:xfrm>
              <a:off x="2730" y="1369"/>
              <a:ext cx="111" cy="14"/>
            </a:xfrm>
            <a:prstGeom prst="rect">
              <a:avLst/>
            </a:prstGeom>
            <a:solidFill>
              <a:srgbClr val="FFCC99"/>
            </a:solidFill>
            <a:ln w="9525">
              <a:noFill/>
              <a:miter lim="800000"/>
              <a:headEnd/>
              <a:tailEnd/>
            </a:ln>
          </p:spPr>
          <p:txBody>
            <a:bodyPr/>
            <a:lstStyle/>
            <a:p>
              <a:endParaRPr lang="es-ES"/>
            </a:p>
          </p:txBody>
        </p:sp>
        <p:sp>
          <p:nvSpPr>
            <p:cNvPr id="44261" name="Freeform 48"/>
            <p:cNvSpPr>
              <a:spLocks/>
            </p:cNvSpPr>
            <p:nvPr/>
          </p:nvSpPr>
          <p:spPr bwMode="auto">
            <a:xfrm>
              <a:off x="2674" y="1438"/>
              <a:ext cx="223" cy="375"/>
            </a:xfrm>
            <a:custGeom>
              <a:avLst/>
              <a:gdLst>
                <a:gd name="T0" fmla="*/ 223 w 223"/>
                <a:gd name="T1" fmla="*/ 264 h 375"/>
                <a:gd name="T2" fmla="*/ 167 w 223"/>
                <a:gd name="T3" fmla="*/ 264 h 375"/>
                <a:gd name="T4" fmla="*/ 167 w 223"/>
                <a:gd name="T5" fmla="*/ 0 h 375"/>
                <a:gd name="T6" fmla="*/ 56 w 223"/>
                <a:gd name="T7" fmla="*/ 0 h 375"/>
                <a:gd name="T8" fmla="*/ 56 w 223"/>
                <a:gd name="T9" fmla="*/ 264 h 375"/>
                <a:gd name="T10" fmla="*/ 0 w 223"/>
                <a:gd name="T11" fmla="*/ 264 h 375"/>
                <a:gd name="T12" fmla="*/ 111 w 223"/>
                <a:gd name="T13" fmla="*/ 375 h 375"/>
                <a:gd name="T14" fmla="*/ 223 w 223"/>
                <a:gd name="T15" fmla="*/ 264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264"/>
                  </a:moveTo>
                  <a:lnTo>
                    <a:pt x="167" y="264"/>
                  </a:lnTo>
                  <a:lnTo>
                    <a:pt x="167" y="0"/>
                  </a:lnTo>
                  <a:lnTo>
                    <a:pt x="56" y="0"/>
                  </a:lnTo>
                  <a:lnTo>
                    <a:pt x="56" y="264"/>
                  </a:lnTo>
                  <a:lnTo>
                    <a:pt x="0" y="264"/>
                  </a:lnTo>
                  <a:lnTo>
                    <a:pt x="111" y="375"/>
                  </a:lnTo>
                  <a:lnTo>
                    <a:pt x="223" y="264"/>
                  </a:lnTo>
                  <a:close/>
                </a:path>
              </a:pathLst>
            </a:custGeom>
            <a:noFill/>
            <a:ln w="7938" cap="rnd">
              <a:solidFill>
                <a:srgbClr val="000000"/>
              </a:solidFill>
              <a:prstDash val="solid"/>
              <a:round/>
              <a:headEnd/>
              <a:tailEnd/>
            </a:ln>
          </p:spPr>
          <p:txBody>
            <a:bodyPr/>
            <a:lstStyle/>
            <a:p>
              <a:endParaRPr lang="es-ES"/>
            </a:p>
          </p:txBody>
        </p:sp>
        <p:sp>
          <p:nvSpPr>
            <p:cNvPr id="44262" name="Rectangle 49"/>
            <p:cNvSpPr>
              <a:spLocks noChangeArrowheads="1"/>
            </p:cNvSpPr>
            <p:nvPr/>
          </p:nvSpPr>
          <p:spPr bwMode="auto">
            <a:xfrm>
              <a:off x="2730" y="1397"/>
              <a:ext cx="111" cy="28"/>
            </a:xfrm>
            <a:prstGeom prst="rect">
              <a:avLst/>
            </a:prstGeom>
            <a:noFill/>
            <a:ln w="7938" cap="rnd">
              <a:solidFill>
                <a:srgbClr val="000000"/>
              </a:solidFill>
              <a:round/>
              <a:headEnd/>
              <a:tailEnd/>
            </a:ln>
          </p:spPr>
          <p:txBody>
            <a:bodyPr/>
            <a:lstStyle/>
            <a:p>
              <a:endParaRPr lang="es-ES"/>
            </a:p>
          </p:txBody>
        </p:sp>
        <p:sp>
          <p:nvSpPr>
            <p:cNvPr id="44263" name="Rectangle 50"/>
            <p:cNvSpPr>
              <a:spLocks noChangeArrowheads="1"/>
            </p:cNvSpPr>
            <p:nvPr/>
          </p:nvSpPr>
          <p:spPr bwMode="auto">
            <a:xfrm>
              <a:off x="2730" y="1369"/>
              <a:ext cx="111" cy="14"/>
            </a:xfrm>
            <a:prstGeom prst="rect">
              <a:avLst/>
            </a:prstGeom>
            <a:noFill/>
            <a:ln w="7938" cap="rnd">
              <a:solidFill>
                <a:srgbClr val="000000"/>
              </a:solidFill>
              <a:round/>
              <a:headEnd/>
              <a:tailEnd/>
            </a:ln>
          </p:spPr>
          <p:txBody>
            <a:bodyPr/>
            <a:lstStyle/>
            <a:p>
              <a:endParaRPr lang="es-ES"/>
            </a:p>
          </p:txBody>
        </p:sp>
      </p:grpSp>
      <p:grpSp>
        <p:nvGrpSpPr>
          <p:cNvPr id="44053" name="Group 58"/>
          <p:cNvGrpSpPr>
            <a:grpSpLocks/>
          </p:cNvGrpSpPr>
          <p:nvPr/>
        </p:nvGrpSpPr>
        <p:grpSpPr bwMode="auto">
          <a:xfrm>
            <a:off x="3022600" y="4595813"/>
            <a:ext cx="555625" cy="573087"/>
            <a:chOff x="1904" y="2895"/>
            <a:chExt cx="350" cy="361"/>
          </a:xfrm>
        </p:grpSpPr>
        <p:sp>
          <p:nvSpPr>
            <p:cNvPr id="44252" name="Freeform 52"/>
            <p:cNvSpPr>
              <a:spLocks/>
            </p:cNvSpPr>
            <p:nvPr/>
          </p:nvSpPr>
          <p:spPr bwMode="auto">
            <a:xfrm>
              <a:off x="1952" y="2895"/>
              <a:ext cx="302" cy="311"/>
            </a:xfrm>
            <a:custGeom>
              <a:avLst/>
              <a:gdLst>
                <a:gd name="T0" fmla="*/ 302 w 302"/>
                <a:gd name="T1" fmla="*/ 157 h 311"/>
                <a:gd name="T2" fmla="*/ 261 w 302"/>
                <a:gd name="T3" fmla="*/ 119 h 311"/>
                <a:gd name="T4" fmla="*/ 80 w 302"/>
                <a:gd name="T5" fmla="*/ 311 h 311"/>
                <a:gd name="T6" fmla="*/ 0 w 302"/>
                <a:gd name="T7" fmla="*/ 235 h 311"/>
                <a:gd name="T8" fmla="*/ 181 w 302"/>
                <a:gd name="T9" fmla="*/ 43 h 311"/>
                <a:gd name="T10" fmla="*/ 140 w 302"/>
                <a:gd name="T11" fmla="*/ 5 h 311"/>
                <a:gd name="T12" fmla="*/ 297 w 302"/>
                <a:gd name="T13" fmla="*/ 0 h 311"/>
                <a:gd name="T14" fmla="*/ 302 w 302"/>
                <a:gd name="T15" fmla="*/ 157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7"/>
                  </a:moveTo>
                  <a:lnTo>
                    <a:pt x="261" y="119"/>
                  </a:lnTo>
                  <a:lnTo>
                    <a:pt x="80" y="311"/>
                  </a:lnTo>
                  <a:lnTo>
                    <a:pt x="0" y="235"/>
                  </a:lnTo>
                  <a:lnTo>
                    <a:pt x="181" y="43"/>
                  </a:lnTo>
                  <a:lnTo>
                    <a:pt x="140" y="5"/>
                  </a:lnTo>
                  <a:lnTo>
                    <a:pt x="297" y="0"/>
                  </a:lnTo>
                  <a:lnTo>
                    <a:pt x="302" y="157"/>
                  </a:lnTo>
                  <a:close/>
                </a:path>
              </a:pathLst>
            </a:custGeom>
            <a:solidFill>
              <a:srgbClr val="FFCC99"/>
            </a:solidFill>
            <a:ln w="9525">
              <a:noFill/>
              <a:round/>
              <a:headEnd/>
              <a:tailEnd/>
            </a:ln>
          </p:spPr>
          <p:txBody>
            <a:bodyPr/>
            <a:lstStyle/>
            <a:p>
              <a:endParaRPr lang="es-ES"/>
            </a:p>
          </p:txBody>
        </p:sp>
        <p:sp>
          <p:nvSpPr>
            <p:cNvPr id="44253" name="Freeform 53"/>
            <p:cNvSpPr>
              <a:spLocks/>
            </p:cNvSpPr>
            <p:nvPr/>
          </p:nvSpPr>
          <p:spPr bwMode="auto">
            <a:xfrm>
              <a:off x="1923" y="3140"/>
              <a:ext cx="100" cy="96"/>
            </a:xfrm>
            <a:custGeom>
              <a:avLst/>
              <a:gdLst>
                <a:gd name="T0" fmla="*/ 81 w 100"/>
                <a:gd name="T1" fmla="*/ 96 h 96"/>
                <a:gd name="T2" fmla="*/ 0 w 100"/>
                <a:gd name="T3" fmla="*/ 20 h 96"/>
                <a:gd name="T4" fmla="*/ 19 w 100"/>
                <a:gd name="T5" fmla="*/ 0 h 96"/>
                <a:gd name="T6" fmla="*/ 100 w 100"/>
                <a:gd name="T7" fmla="*/ 76 h 96"/>
                <a:gd name="T8" fmla="*/ 81 w 100"/>
                <a:gd name="T9" fmla="*/ 96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96"/>
                  </a:moveTo>
                  <a:lnTo>
                    <a:pt x="0" y="20"/>
                  </a:lnTo>
                  <a:lnTo>
                    <a:pt x="19" y="0"/>
                  </a:lnTo>
                  <a:lnTo>
                    <a:pt x="100" y="76"/>
                  </a:lnTo>
                  <a:lnTo>
                    <a:pt x="81" y="96"/>
                  </a:lnTo>
                  <a:close/>
                </a:path>
              </a:pathLst>
            </a:custGeom>
            <a:solidFill>
              <a:srgbClr val="FFCC99"/>
            </a:solidFill>
            <a:ln w="9525">
              <a:noFill/>
              <a:round/>
              <a:headEnd/>
              <a:tailEnd/>
            </a:ln>
          </p:spPr>
          <p:txBody>
            <a:bodyPr/>
            <a:lstStyle/>
            <a:p>
              <a:endParaRPr lang="es-ES"/>
            </a:p>
          </p:txBody>
        </p:sp>
        <p:sp>
          <p:nvSpPr>
            <p:cNvPr id="44254" name="Freeform 54"/>
            <p:cNvSpPr>
              <a:spLocks/>
            </p:cNvSpPr>
            <p:nvPr/>
          </p:nvSpPr>
          <p:spPr bwMode="auto">
            <a:xfrm>
              <a:off x="1904" y="3170"/>
              <a:ext cx="90" cy="86"/>
            </a:xfrm>
            <a:custGeom>
              <a:avLst/>
              <a:gdLst>
                <a:gd name="T0" fmla="*/ 81 w 90"/>
                <a:gd name="T1" fmla="*/ 86 h 86"/>
                <a:gd name="T2" fmla="*/ 0 w 90"/>
                <a:gd name="T3" fmla="*/ 10 h 86"/>
                <a:gd name="T4" fmla="*/ 10 w 90"/>
                <a:gd name="T5" fmla="*/ 0 h 86"/>
                <a:gd name="T6" fmla="*/ 90 w 90"/>
                <a:gd name="T7" fmla="*/ 76 h 86"/>
                <a:gd name="T8" fmla="*/ 81 w 90"/>
                <a:gd name="T9" fmla="*/ 86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86"/>
                  </a:moveTo>
                  <a:lnTo>
                    <a:pt x="0" y="10"/>
                  </a:lnTo>
                  <a:lnTo>
                    <a:pt x="10" y="0"/>
                  </a:lnTo>
                  <a:lnTo>
                    <a:pt x="90" y="76"/>
                  </a:lnTo>
                  <a:lnTo>
                    <a:pt x="81" y="86"/>
                  </a:lnTo>
                  <a:close/>
                </a:path>
              </a:pathLst>
            </a:custGeom>
            <a:solidFill>
              <a:srgbClr val="FFCC99"/>
            </a:solidFill>
            <a:ln w="9525">
              <a:noFill/>
              <a:round/>
              <a:headEnd/>
              <a:tailEnd/>
            </a:ln>
          </p:spPr>
          <p:txBody>
            <a:bodyPr/>
            <a:lstStyle/>
            <a:p>
              <a:endParaRPr lang="es-ES"/>
            </a:p>
          </p:txBody>
        </p:sp>
        <p:sp>
          <p:nvSpPr>
            <p:cNvPr id="44255" name="Freeform 55"/>
            <p:cNvSpPr>
              <a:spLocks/>
            </p:cNvSpPr>
            <p:nvPr/>
          </p:nvSpPr>
          <p:spPr bwMode="auto">
            <a:xfrm>
              <a:off x="1952" y="2895"/>
              <a:ext cx="302" cy="311"/>
            </a:xfrm>
            <a:custGeom>
              <a:avLst/>
              <a:gdLst>
                <a:gd name="T0" fmla="*/ 302 w 302"/>
                <a:gd name="T1" fmla="*/ 157 h 311"/>
                <a:gd name="T2" fmla="*/ 261 w 302"/>
                <a:gd name="T3" fmla="*/ 119 h 311"/>
                <a:gd name="T4" fmla="*/ 80 w 302"/>
                <a:gd name="T5" fmla="*/ 311 h 311"/>
                <a:gd name="T6" fmla="*/ 0 w 302"/>
                <a:gd name="T7" fmla="*/ 235 h 311"/>
                <a:gd name="T8" fmla="*/ 181 w 302"/>
                <a:gd name="T9" fmla="*/ 43 h 311"/>
                <a:gd name="T10" fmla="*/ 140 w 302"/>
                <a:gd name="T11" fmla="*/ 5 h 311"/>
                <a:gd name="T12" fmla="*/ 297 w 302"/>
                <a:gd name="T13" fmla="*/ 0 h 311"/>
                <a:gd name="T14" fmla="*/ 302 w 302"/>
                <a:gd name="T15" fmla="*/ 157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7"/>
                  </a:moveTo>
                  <a:lnTo>
                    <a:pt x="261" y="119"/>
                  </a:lnTo>
                  <a:lnTo>
                    <a:pt x="80" y="311"/>
                  </a:lnTo>
                  <a:lnTo>
                    <a:pt x="0" y="235"/>
                  </a:lnTo>
                  <a:lnTo>
                    <a:pt x="181" y="43"/>
                  </a:lnTo>
                  <a:lnTo>
                    <a:pt x="140" y="5"/>
                  </a:lnTo>
                  <a:lnTo>
                    <a:pt x="297" y="0"/>
                  </a:lnTo>
                  <a:lnTo>
                    <a:pt x="302" y="157"/>
                  </a:lnTo>
                  <a:close/>
                </a:path>
              </a:pathLst>
            </a:custGeom>
            <a:noFill/>
            <a:ln w="7938" cap="rnd">
              <a:solidFill>
                <a:srgbClr val="000000"/>
              </a:solidFill>
              <a:prstDash val="solid"/>
              <a:round/>
              <a:headEnd/>
              <a:tailEnd/>
            </a:ln>
          </p:spPr>
          <p:txBody>
            <a:bodyPr/>
            <a:lstStyle/>
            <a:p>
              <a:endParaRPr lang="es-ES"/>
            </a:p>
          </p:txBody>
        </p:sp>
        <p:sp>
          <p:nvSpPr>
            <p:cNvPr id="44256" name="Freeform 56"/>
            <p:cNvSpPr>
              <a:spLocks/>
            </p:cNvSpPr>
            <p:nvPr/>
          </p:nvSpPr>
          <p:spPr bwMode="auto">
            <a:xfrm>
              <a:off x="1923" y="3140"/>
              <a:ext cx="100" cy="96"/>
            </a:xfrm>
            <a:custGeom>
              <a:avLst/>
              <a:gdLst>
                <a:gd name="T0" fmla="*/ 81 w 100"/>
                <a:gd name="T1" fmla="*/ 96 h 96"/>
                <a:gd name="T2" fmla="*/ 0 w 100"/>
                <a:gd name="T3" fmla="*/ 20 h 96"/>
                <a:gd name="T4" fmla="*/ 19 w 100"/>
                <a:gd name="T5" fmla="*/ 0 h 96"/>
                <a:gd name="T6" fmla="*/ 100 w 100"/>
                <a:gd name="T7" fmla="*/ 76 h 96"/>
                <a:gd name="T8" fmla="*/ 81 w 100"/>
                <a:gd name="T9" fmla="*/ 96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96"/>
                  </a:moveTo>
                  <a:lnTo>
                    <a:pt x="0" y="20"/>
                  </a:lnTo>
                  <a:lnTo>
                    <a:pt x="19" y="0"/>
                  </a:lnTo>
                  <a:lnTo>
                    <a:pt x="100" y="76"/>
                  </a:lnTo>
                  <a:lnTo>
                    <a:pt x="81" y="96"/>
                  </a:lnTo>
                  <a:close/>
                </a:path>
              </a:pathLst>
            </a:custGeom>
            <a:noFill/>
            <a:ln w="7938" cap="rnd">
              <a:solidFill>
                <a:srgbClr val="000000"/>
              </a:solidFill>
              <a:prstDash val="solid"/>
              <a:round/>
              <a:headEnd/>
              <a:tailEnd/>
            </a:ln>
          </p:spPr>
          <p:txBody>
            <a:bodyPr/>
            <a:lstStyle/>
            <a:p>
              <a:endParaRPr lang="es-ES"/>
            </a:p>
          </p:txBody>
        </p:sp>
        <p:sp>
          <p:nvSpPr>
            <p:cNvPr id="44257" name="Freeform 57"/>
            <p:cNvSpPr>
              <a:spLocks/>
            </p:cNvSpPr>
            <p:nvPr/>
          </p:nvSpPr>
          <p:spPr bwMode="auto">
            <a:xfrm>
              <a:off x="1904" y="3170"/>
              <a:ext cx="90" cy="86"/>
            </a:xfrm>
            <a:custGeom>
              <a:avLst/>
              <a:gdLst>
                <a:gd name="T0" fmla="*/ 81 w 90"/>
                <a:gd name="T1" fmla="*/ 86 h 86"/>
                <a:gd name="T2" fmla="*/ 0 w 90"/>
                <a:gd name="T3" fmla="*/ 10 h 86"/>
                <a:gd name="T4" fmla="*/ 10 w 90"/>
                <a:gd name="T5" fmla="*/ 0 h 86"/>
                <a:gd name="T6" fmla="*/ 90 w 90"/>
                <a:gd name="T7" fmla="*/ 76 h 86"/>
                <a:gd name="T8" fmla="*/ 81 w 90"/>
                <a:gd name="T9" fmla="*/ 86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86"/>
                  </a:moveTo>
                  <a:lnTo>
                    <a:pt x="0" y="10"/>
                  </a:lnTo>
                  <a:lnTo>
                    <a:pt x="10" y="0"/>
                  </a:lnTo>
                  <a:lnTo>
                    <a:pt x="90" y="76"/>
                  </a:lnTo>
                  <a:lnTo>
                    <a:pt x="81" y="86"/>
                  </a:lnTo>
                  <a:close/>
                </a:path>
              </a:pathLst>
            </a:custGeom>
            <a:noFill/>
            <a:ln w="7938" cap="rnd">
              <a:solidFill>
                <a:srgbClr val="000000"/>
              </a:solidFill>
              <a:prstDash val="solid"/>
              <a:round/>
              <a:headEnd/>
              <a:tailEnd/>
            </a:ln>
          </p:spPr>
          <p:txBody>
            <a:bodyPr/>
            <a:lstStyle/>
            <a:p>
              <a:endParaRPr lang="es-ES"/>
            </a:p>
          </p:txBody>
        </p:sp>
      </p:grpSp>
      <p:grpSp>
        <p:nvGrpSpPr>
          <p:cNvPr id="44054" name="Group 78"/>
          <p:cNvGrpSpPr>
            <a:grpSpLocks/>
          </p:cNvGrpSpPr>
          <p:nvPr/>
        </p:nvGrpSpPr>
        <p:grpSpPr bwMode="auto">
          <a:xfrm>
            <a:off x="7031038" y="2562225"/>
            <a:ext cx="1411287" cy="806450"/>
            <a:chOff x="4429" y="1614"/>
            <a:chExt cx="889" cy="508"/>
          </a:xfrm>
        </p:grpSpPr>
        <p:sp>
          <p:nvSpPr>
            <p:cNvPr id="44233" name="Freeform 59"/>
            <p:cNvSpPr>
              <a:spLocks/>
            </p:cNvSpPr>
            <p:nvPr/>
          </p:nvSpPr>
          <p:spPr bwMode="auto">
            <a:xfrm>
              <a:off x="4429"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solidFill>
              <a:srgbClr val="BBE0E3"/>
            </a:solidFill>
            <a:ln w="0">
              <a:solidFill>
                <a:srgbClr val="000000"/>
              </a:solidFill>
              <a:prstDash val="solid"/>
              <a:round/>
              <a:headEnd/>
              <a:tailEnd/>
            </a:ln>
          </p:spPr>
          <p:txBody>
            <a:bodyPr/>
            <a:lstStyle/>
            <a:p>
              <a:endParaRPr lang="es-ES"/>
            </a:p>
          </p:txBody>
        </p:sp>
        <p:sp>
          <p:nvSpPr>
            <p:cNvPr id="44234" name="Freeform 60"/>
            <p:cNvSpPr>
              <a:spLocks/>
            </p:cNvSpPr>
            <p:nvPr/>
          </p:nvSpPr>
          <p:spPr bwMode="auto">
            <a:xfrm>
              <a:off x="4429"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noFill/>
            <a:ln w="7938" cap="rnd">
              <a:solidFill>
                <a:srgbClr val="000000"/>
              </a:solidFill>
              <a:prstDash val="solid"/>
              <a:round/>
              <a:headEnd/>
              <a:tailEnd/>
            </a:ln>
          </p:spPr>
          <p:txBody>
            <a:bodyPr/>
            <a:lstStyle/>
            <a:p>
              <a:endParaRPr lang="es-ES"/>
            </a:p>
          </p:txBody>
        </p:sp>
        <p:sp>
          <p:nvSpPr>
            <p:cNvPr id="44235" name="Freeform 61"/>
            <p:cNvSpPr>
              <a:spLocks/>
            </p:cNvSpPr>
            <p:nvPr/>
          </p:nvSpPr>
          <p:spPr bwMode="auto">
            <a:xfrm>
              <a:off x="4473" y="1823"/>
              <a:ext cx="53" cy="7"/>
            </a:xfrm>
            <a:custGeom>
              <a:avLst/>
              <a:gdLst>
                <a:gd name="T0" fmla="*/ 0 w 53"/>
                <a:gd name="T1" fmla="*/ 0 h 7"/>
                <a:gd name="T2" fmla="*/ 46 w 53"/>
                <a:gd name="T3" fmla="*/ 7 h 7"/>
                <a:gd name="T4" fmla="*/ 53 w 53"/>
                <a:gd name="T5" fmla="*/ 7 h 7"/>
                <a:gd name="T6" fmla="*/ 0 60000 65536"/>
                <a:gd name="T7" fmla="*/ 0 60000 65536"/>
                <a:gd name="T8" fmla="*/ 0 60000 65536"/>
                <a:gd name="T9" fmla="*/ 0 w 53"/>
                <a:gd name="T10" fmla="*/ 0 h 7"/>
                <a:gd name="T11" fmla="*/ 53 w 53"/>
                <a:gd name="T12" fmla="*/ 7 h 7"/>
              </a:gdLst>
              <a:ahLst/>
              <a:cxnLst>
                <a:cxn ang="T6">
                  <a:pos x="T0" y="T1"/>
                </a:cxn>
                <a:cxn ang="T7">
                  <a:pos x="T2" y="T3"/>
                </a:cxn>
                <a:cxn ang="T8">
                  <a:pos x="T4" y="T5"/>
                </a:cxn>
              </a:cxnLst>
              <a:rect l="T9" t="T10" r="T11" b="T12"/>
              <a:pathLst>
                <a:path w="53" h="7">
                  <a:moveTo>
                    <a:pt x="0" y="0"/>
                  </a:moveTo>
                  <a:cubicBezTo>
                    <a:pt x="14" y="5"/>
                    <a:pt x="30" y="7"/>
                    <a:pt x="46" y="7"/>
                  </a:cubicBezTo>
                  <a:cubicBezTo>
                    <a:pt x="48" y="7"/>
                    <a:pt x="50" y="7"/>
                    <a:pt x="53" y="7"/>
                  </a:cubicBezTo>
                </a:path>
              </a:pathLst>
            </a:custGeom>
            <a:noFill/>
            <a:ln w="7938" cap="rnd">
              <a:solidFill>
                <a:srgbClr val="000000"/>
              </a:solidFill>
              <a:prstDash val="solid"/>
              <a:round/>
              <a:headEnd/>
              <a:tailEnd/>
            </a:ln>
          </p:spPr>
          <p:txBody>
            <a:bodyPr/>
            <a:lstStyle/>
            <a:p>
              <a:endParaRPr lang="es-ES"/>
            </a:p>
          </p:txBody>
        </p:sp>
        <p:sp>
          <p:nvSpPr>
            <p:cNvPr id="44236" name="Freeform 62"/>
            <p:cNvSpPr>
              <a:spLocks/>
            </p:cNvSpPr>
            <p:nvPr/>
          </p:nvSpPr>
          <p:spPr bwMode="auto">
            <a:xfrm>
              <a:off x="4549" y="1901"/>
              <a:ext cx="23" cy="3"/>
            </a:xfrm>
            <a:custGeom>
              <a:avLst/>
              <a:gdLst>
                <a:gd name="T0" fmla="*/ 0 w 23"/>
                <a:gd name="T1" fmla="*/ 3 h 3"/>
                <a:gd name="T2" fmla="*/ 23 w 23"/>
                <a:gd name="T3" fmla="*/ 0 h 3"/>
                <a:gd name="T4" fmla="*/ 0 60000 65536"/>
                <a:gd name="T5" fmla="*/ 0 60000 65536"/>
                <a:gd name="T6" fmla="*/ 0 w 23"/>
                <a:gd name="T7" fmla="*/ 0 h 3"/>
                <a:gd name="T8" fmla="*/ 23 w 23"/>
                <a:gd name="T9" fmla="*/ 3 h 3"/>
              </a:gdLst>
              <a:ahLst/>
              <a:cxnLst>
                <a:cxn ang="T4">
                  <a:pos x="T0" y="T1"/>
                </a:cxn>
                <a:cxn ang="T5">
                  <a:pos x="T2" y="T3"/>
                </a:cxn>
              </a:cxnLst>
              <a:rect l="T6" t="T7" r="T8" b="T9"/>
              <a:pathLst>
                <a:path w="23" h="3">
                  <a:moveTo>
                    <a:pt x="0" y="3"/>
                  </a:moveTo>
                  <a:cubicBezTo>
                    <a:pt x="8" y="3"/>
                    <a:pt x="16" y="2"/>
                    <a:pt x="23" y="0"/>
                  </a:cubicBezTo>
                </a:path>
              </a:pathLst>
            </a:custGeom>
            <a:noFill/>
            <a:ln w="7938" cap="rnd">
              <a:solidFill>
                <a:srgbClr val="000000"/>
              </a:solidFill>
              <a:prstDash val="solid"/>
              <a:round/>
              <a:headEnd/>
              <a:tailEnd/>
            </a:ln>
          </p:spPr>
          <p:txBody>
            <a:bodyPr/>
            <a:lstStyle/>
            <a:p>
              <a:endParaRPr lang="es-ES"/>
            </a:p>
          </p:txBody>
        </p:sp>
        <p:sp>
          <p:nvSpPr>
            <p:cNvPr id="44237" name="Freeform 63"/>
            <p:cNvSpPr>
              <a:spLocks/>
            </p:cNvSpPr>
            <p:nvPr/>
          </p:nvSpPr>
          <p:spPr bwMode="auto">
            <a:xfrm>
              <a:off x="4754" y="1922"/>
              <a:ext cx="14" cy="14"/>
            </a:xfrm>
            <a:custGeom>
              <a:avLst/>
              <a:gdLst>
                <a:gd name="T0" fmla="*/ 0 w 14"/>
                <a:gd name="T1" fmla="*/ 0 h 14"/>
                <a:gd name="T2" fmla="*/ 14 w 14"/>
                <a:gd name="T3" fmla="*/ 14 h 14"/>
                <a:gd name="T4" fmla="*/ 0 60000 65536"/>
                <a:gd name="T5" fmla="*/ 0 60000 65536"/>
                <a:gd name="T6" fmla="*/ 0 w 14"/>
                <a:gd name="T7" fmla="*/ 0 h 14"/>
                <a:gd name="T8" fmla="*/ 14 w 14"/>
                <a:gd name="T9" fmla="*/ 14 h 14"/>
              </a:gdLst>
              <a:ahLst/>
              <a:cxnLst>
                <a:cxn ang="T4">
                  <a:pos x="T0" y="T1"/>
                </a:cxn>
                <a:cxn ang="T5">
                  <a:pos x="T2" y="T3"/>
                </a:cxn>
              </a:cxnLst>
              <a:rect l="T6" t="T7" r="T8" b="T9"/>
              <a:pathLst>
                <a:path w="14" h="14">
                  <a:moveTo>
                    <a:pt x="0" y="0"/>
                  </a:moveTo>
                  <a:cubicBezTo>
                    <a:pt x="4" y="5"/>
                    <a:pt x="9" y="9"/>
                    <a:pt x="14" y="14"/>
                  </a:cubicBezTo>
                </a:path>
              </a:pathLst>
            </a:custGeom>
            <a:noFill/>
            <a:ln w="7938" cap="rnd">
              <a:solidFill>
                <a:srgbClr val="000000"/>
              </a:solidFill>
              <a:prstDash val="solid"/>
              <a:round/>
              <a:headEnd/>
              <a:tailEnd/>
            </a:ln>
          </p:spPr>
          <p:txBody>
            <a:bodyPr/>
            <a:lstStyle/>
            <a:p>
              <a:endParaRPr lang="es-ES"/>
            </a:p>
          </p:txBody>
        </p:sp>
        <p:sp>
          <p:nvSpPr>
            <p:cNvPr id="44238" name="Freeform 64"/>
            <p:cNvSpPr>
              <a:spLocks/>
            </p:cNvSpPr>
            <p:nvPr/>
          </p:nvSpPr>
          <p:spPr bwMode="auto">
            <a:xfrm>
              <a:off x="5016" y="1900"/>
              <a:ext cx="6" cy="16"/>
            </a:xfrm>
            <a:custGeom>
              <a:avLst/>
              <a:gdLst>
                <a:gd name="T0" fmla="*/ 0 w 6"/>
                <a:gd name="T1" fmla="*/ 16 h 16"/>
                <a:gd name="T2" fmla="*/ 6 w 6"/>
                <a:gd name="T3" fmla="*/ 0 h 16"/>
                <a:gd name="T4" fmla="*/ 0 60000 65536"/>
                <a:gd name="T5" fmla="*/ 0 60000 65536"/>
                <a:gd name="T6" fmla="*/ 0 w 6"/>
                <a:gd name="T7" fmla="*/ 0 h 16"/>
                <a:gd name="T8" fmla="*/ 6 w 6"/>
                <a:gd name="T9" fmla="*/ 16 h 16"/>
              </a:gdLst>
              <a:ahLst/>
              <a:cxnLst>
                <a:cxn ang="T4">
                  <a:pos x="T0" y="T1"/>
                </a:cxn>
                <a:cxn ang="T5">
                  <a:pos x="T2" y="T3"/>
                </a:cxn>
              </a:cxnLst>
              <a:rect l="T6" t="T7" r="T8" b="T9"/>
              <a:pathLst>
                <a:path w="6" h="16">
                  <a:moveTo>
                    <a:pt x="0" y="16"/>
                  </a:moveTo>
                  <a:cubicBezTo>
                    <a:pt x="3" y="11"/>
                    <a:pt x="5" y="5"/>
                    <a:pt x="6" y="0"/>
                  </a:cubicBezTo>
                </a:path>
              </a:pathLst>
            </a:custGeom>
            <a:noFill/>
            <a:ln w="7938" cap="rnd">
              <a:solidFill>
                <a:srgbClr val="000000"/>
              </a:solidFill>
              <a:prstDash val="solid"/>
              <a:round/>
              <a:headEnd/>
              <a:tailEnd/>
            </a:ln>
          </p:spPr>
          <p:txBody>
            <a:bodyPr/>
            <a:lstStyle/>
            <a:p>
              <a:endParaRPr lang="es-ES"/>
            </a:p>
          </p:txBody>
        </p:sp>
        <p:sp>
          <p:nvSpPr>
            <p:cNvPr id="44239" name="Freeform 65"/>
            <p:cNvSpPr>
              <a:spLocks/>
            </p:cNvSpPr>
            <p:nvPr/>
          </p:nvSpPr>
          <p:spPr bwMode="auto">
            <a:xfrm>
              <a:off x="5131" y="1803"/>
              <a:ext cx="68" cy="59"/>
            </a:xfrm>
            <a:custGeom>
              <a:avLst/>
              <a:gdLst>
                <a:gd name="T0" fmla="*/ 67 w 68"/>
                <a:gd name="T1" fmla="*/ 59 h 59"/>
                <a:gd name="T2" fmla="*/ 68 w 68"/>
                <a:gd name="T3" fmla="*/ 58 h 59"/>
                <a:gd name="T4" fmla="*/ 0 w 68"/>
                <a:gd name="T5" fmla="*/ 0 h 59"/>
                <a:gd name="T6" fmla="*/ 0 60000 65536"/>
                <a:gd name="T7" fmla="*/ 0 60000 65536"/>
                <a:gd name="T8" fmla="*/ 0 60000 65536"/>
                <a:gd name="T9" fmla="*/ 0 w 68"/>
                <a:gd name="T10" fmla="*/ 0 h 59"/>
                <a:gd name="T11" fmla="*/ 68 w 68"/>
                <a:gd name="T12" fmla="*/ 59 h 59"/>
              </a:gdLst>
              <a:ahLst/>
              <a:cxnLst>
                <a:cxn ang="T6">
                  <a:pos x="T0" y="T1"/>
                </a:cxn>
                <a:cxn ang="T7">
                  <a:pos x="T2" y="T3"/>
                </a:cxn>
                <a:cxn ang="T8">
                  <a:pos x="T4" y="T5"/>
                </a:cxn>
              </a:cxnLst>
              <a:rect l="T9" t="T10" r="T11" b="T12"/>
              <a:pathLst>
                <a:path w="68" h="59">
                  <a:moveTo>
                    <a:pt x="67" y="59"/>
                  </a:moveTo>
                  <a:cubicBezTo>
                    <a:pt x="67" y="59"/>
                    <a:pt x="68" y="58"/>
                    <a:pt x="68" y="58"/>
                  </a:cubicBezTo>
                  <a:cubicBezTo>
                    <a:pt x="68" y="33"/>
                    <a:pt x="41" y="11"/>
                    <a:pt x="0" y="0"/>
                  </a:cubicBezTo>
                </a:path>
              </a:pathLst>
            </a:custGeom>
            <a:noFill/>
            <a:ln w="7938" cap="rnd">
              <a:solidFill>
                <a:srgbClr val="000000"/>
              </a:solidFill>
              <a:prstDash val="solid"/>
              <a:round/>
              <a:headEnd/>
              <a:tailEnd/>
            </a:ln>
          </p:spPr>
          <p:txBody>
            <a:bodyPr/>
            <a:lstStyle/>
            <a:p>
              <a:endParaRPr lang="es-ES"/>
            </a:p>
          </p:txBody>
        </p:sp>
        <p:sp>
          <p:nvSpPr>
            <p:cNvPr id="44240" name="Freeform 66"/>
            <p:cNvSpPr>
              <a:spLocks/>
            </p:cNvSpPr>
            <p:nvPr/>
          </p:nvSpPr>
          <p:spPr bwMode="auto">
            <a:xfrm>
              <a:off x="5259" y="1740"/>
              <a:ext cx="30" cy="22"/>
            </a:xfrm>
            <a:custGeom>
              <a:avLst/>
              <a:gdLst>
                <a:gd name="T0" fmla="*/ 0 w 30"/>
                <a:gd name="T1" fmla="*/ 22 h 22"/>
                <a:gd name="T2" fmla="*/ 30 w 30"/>
                <a:gd name="T3" fmla="*/ 0 h 22"/>
                <a:gd name="T4" fmla="*/ 0 60000 65536"/>
                <a:gd name="T5" fmla="*/ 0 60000 65536"/>
                <a:gd name="T6" fmla="*/ 0 w 30"/>
                <a:gd name="T7" fmla="*/ 0 h 22"/>
                <a:gd name="T8" fmla="*/ 30 w 30"/>
                <a:gd name="T9" fmla="*/ 22 h 22"/>
              </a:gdLst>
              <a:ahLst/>
              <a:cxnLst>
                <a:cxn ang="T4">
                  <a:pos x="T0" y="T1"/>
                </a:cxn>
                <a:cxn ang="T5">
                  <a:pos x="T2" y="T3"/>
                </a:cxn>
              </a:cxnLst>
              <a:rect l="T6" t="T7" r="T8" b="T9"/>
              <a:pathLst>
                <a:path w="30" h="22">
                  <a:moveTo>
                    <a:pt x="0" y="22"/>
                  </a:moveTo>
                  <a:cubicBezTo>
                    <a:pt x="13" y="16"/>
                    <a:pt x="23" y="9"/>
                    <a:pt x="30" y="0"/>
                  </a:cubicBezTo>
                </a:path>
              </a:pathLst>
            </a:custGeom>
            <a:noFill/>
            <a:ln w="7938" cap="rnd">
              <a:solidFill>
                <a:srgbClr val="000000"/>
              </a:solidFill>
              <a:prstDash val="solid"/>
              <a:round/>
              <a:headEnd/>
              <a:tailEnd/>
            </a:ln>
          </p:spPr>
          <p:txBody>
            <a:bodyPr/>
            <a:lstStyle/>
            <a:p>
              <a:endParaRPr lang="es-ES"/>
            </a:p>
          </p:txBody>
        </p:sp>
        <p:sp>
          <p:nvSpPr>
            <p:cNvPr id="44241" name="Freeform 67"/>
            <p:cNvSpPr>
              <a:spLocks/>
            </p:cNvSpPr>
            <p:nvPr/>
          </p:nvSpPr>
          <p:spPr bwMode="auto">
            <a:xfrm>
              <a:off x="5217" y="1659"/>
              <a:ext cx="2" cy="10"/>
            </a:xfrm>
            <a:custGeom>
              <a:avLst/>
              <a:gdLst>
                <a:gd name="T0" fmla="*/ 2 w 2"/>
                <a:gd name="T1" fmla="*/ 10 h 10"/>
                <a:gd name="T2" fmla="*/ 2 w 2"/>
                <a:gd name="T3" fmla="*/ 10 h 10"/>
                <a:gd name="T4" fmla="*/ 0 w 2"/>
                <a:gd name="T5" fmla="*/ 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10"/>
                  </a:moveTo>
                  <a:cubicBezTo>
                    <a:pt x="2" y="10"/>
                    <a:pt x="2" y="10"/>
                    <a:pt x="2" y="10"/>
                  </a:cubicBezTo>
                  <a:cubicBezTo>
                    <a:pt x="2" y="6"/>
                    <a:pt x="1" y="3"/>
                    <a:pt x="0" y="0"/>
                  </a:cubicBezTo>
                </a:path>
              </a:pathLst>
            </a:custGeom>
            <a:noFill/>
            <a:ln w="7938" cap="rnd">
              <a:solidFill>
                <a:srgbClr val="000000"/>
              </a:solidFill>
              <a:prstDash val="solid"/>
              <a:round/>
              <a:headEnd/>
              <a:tailEnd/>
            </a:ln>
          </p:spPr>
          <p:txBody>
            <a:bodyPr/>
            <a:lstStyle/>
            <a:p>
              <a:endParaRPr lang="es-ES"/>
            </a:p>
          </p:txBody>
        </p:sp>
        <p:sp>
          <p:nvSpPr>
            <p:cNvPr id="44242" name="Freeform 68"/>
            <p:cNvSpPr>
              <a:spLocks/>
            </p:cNvSpPr>
            <p:nvPr/>
          </p:nvSpPr>
          <p:spPr bwMode="auto">
            <a:xfrm>
              <a:off x="5027" y="1634"/>
              <a:ext cx="16" cy="13"/>
            </a:xfrm>
            <a:custGeom>
              <a:avLst/>
              <a:gdLst>
                <a:gd name="T0" fmla="*/ 16 w 16"/>
                <a:gd name="T1" fmla="*/ 0 h 13"/>
                <a:gd name="T2" fmla="*/ 0 w 16"/>
                <a:gd name="T3" fmla="*/ 13 h 13"/>
                <a:gd name="T4" fmla="*/ 0 60000 65536"/>
                <a:gd name="T5" fmla="*/ 0 60000 65536"/>
                <a:gd name="T6" fmla="*/ 0 w 16"/>
                <a:gd name="T7" fmla="*/ 0 h 13"/>
                <a:gd name="T8" fmla="*/ 16 w 16"/>
                <a:gd name="T9" fmla="*/ 13 h 13"/>
              </a:gdLst>
              <a:ahLst/>
              <a:cxnLst>
                <a:cxn ang="T4">
                  <a:pos x="T0" y="T1"/>
                </a:cxn>
                <a:cxn ang="T5">
                  <a:pos x="T2" y="T3"/>
                </a:cxn>
              </a:cxnLst>
              <a:rect l="T6" t="T7" r="T8" b="T9"/>
              <a:pathLst>
                <a:path w="16" h="13">
                  <a:moveTo>
                    <a:pt x="16" y="0"/>
                  </a:moveTo>
                  <a:cubicBezTo>
                    <a:pt x="9" y="4"/>
                    <a:pt x="4" y="8"/>
                    <a:pt x="0" y="13"/>
                  </a:cubicBezTo>
                </a:path>
              </a:pathLst>
            </a:custGeom>
            <a:noFill/>
            <a:ln w="7938" cap="rnd">
              <a:solidFill>
                <a:srgbClr val="000000"/>
              </a:solidFill>
              <a:prstDash val="solid"/>
              <a:round/>
              <a:headEnd/>
              <a:tailEnd/>
            </a:ln>
          </p:spPr>
          <p:txBody>
            <a:bodyPr/>
            <a:lstStyle/>
            <a:p>
              <a:endParaRPr lang="es-ES"/>
            </a:p>
          </p:txBody>
        </p:sp>
        <p:sp>
          <p:nvSpPr>
            <p:cNvPr id="44243" name="Freeform 69"/>
            <p:cNvSpPr>
              <a:spLocks/>
            </p:cNvSpPr>
            <p:nvPr/>
          </p:nvSpPr>
          <p:spPr bwMode="auto">
            <a:xfrm>
              <a:off x="4884" y="1641"/>
              <a:ext cx="7" cy="12"/>
            </a:xfrm>
            <a:custGeom>
              <a:avLst/>
              <a:gdLst>
                <a:gd name="T0" fmla="*/ 7 w 7"/>
                <a:gd name="T1" fmla="*/ 0 h 12"/>
                <a:gd name="T2" fmla="*/ 0 w 7"/>
                <a:gd name="T3" fmla="*/ 12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0"/>
                  </a:moveTo>
                  <a:cubicBezTo>
                    <a:pt x="4" y="4"/>
                    <a:pt x="1" y="8"/>
                    <a:pt x="0" y="12"/>
                  </a:cubicBezTo>
                </a:path>
              </a:pathLst>
            </a:custGeom>
            <a:noFill/>
            <a:ln w="7938" cap="rnd">
              <a:solidFill>
                <a:srgbClr val="000000"/>
              </a:solidFill>
              <a:prstDash val="solid"/>
              <a:round/>
              <a:headEnd/>
              <a:tailEnd/>
            </a:ln>
          </p:spPr>
          <p:txBody>
            <a:bodyPr/>
            <a:lstStyle/>
            <a:p>
              <a:endParaRPr lang="es-ES"/>
            </a:p>
          </p:txBody>
        </p:sp>
        <p:sp>
          <p:nvSpPr>
            <p:cNvPr id="44244" name="Freeform 70"/>
            <p:cNvSpPr>
              <a:spLocks/>
            </p:cNvSpPr>
            <p:nvPr/>
          </p:nvSpPr>
          <p:spPr bwMode="auto">
            <a:xfrm>
              <a:off x="4717" y="1657"/>
              <a:ext cx="27" cy="11"/>
            </a:xfrm>
            <a:custGeom>
              <a:avLst/>
              <a:gdLst>
                <a:gd name="T0" fmla="*/ 27 w 27"/>
                <a:gd name="T1" fmla="*/ 11 h 11"/>
                <a:gd name="T2" fmla="*/ 0 w 27"/>
                <a:gd name="T3" fmla="*/ 0 h 11"/>
                <a:gd name="T4" fmla="*/ 0 60000 65536"/>
                <a:gd name="T5" fmla="*/ 0 60000 65536"/>
                <a:gd name="T6" fmla="*/ 0 w 27"/>
                <a:gd name="T7" fmla="*/ 0 h 11"/>
                <a:gd name="T8" fmla="*/ 27 w 27"/>
                <a:gd name="T9" fmla="*/ 11 h 11"/>
              </a:gdLst>
              <a:ahLst/>
              <a:cxnLst>
                <a:cxn ang="T4">
                  <a:pos x="T0" y="T1"/>
                </a:cxn>
                <a:cxn ang="T5">
                  <a:pos x="T2" y="T3"/>
                </a:cxn>
              </a:cxnLst>
              <a:rect l="T6" t="T7" r="T8" b="T9"/>
              <a:pathLst>
                <a:path w="27" h="11">
                  <a:moveTo>
                    <a:pt x="27" y="11"/>
                  </a:moveTo>
                  <a:cubicBezTo>
                    <a:pt x="19" y="7"/>
                    <a:pt x="10" y="3"/>
                    <a:pt x="0" y="0"/>
                  </a:cubicBezTo>
                </a:path>
              </a:pathLst>
            </a:custGeom>
            <a:noFill/>
            <a:ln w="7938" cap="rnd">
              <a:solidFill>
                <a:srgbClr val="000000"/>
              </a:solidFill>
              <a:prstDash val="solid"/>
              <a:round/>
              <a:headEnd/>
              <a:tailEnd/>
            </a:ln>
          </p:spPr>
          <p:txBody>
            <a:bodyPr/>
            <a:lstStyle/>
            <a:p>
              <a:endParaRPr lang="es-ES"/>
            </a:p>
          </p:txBody>
        </p:sp>
        <p:sp>
          <p:nvSpPr>
            <p:cNvPr id="44245" name="Freeform 71"/>
            <p:cNvSpPr>
              <a:spLocks/>
            </p:cNvSpPr>
            <p:nvPr/>
          </p:nvSpPr>
          <p:spPr bwMode="auto">
            <a:xfrm>
              <a:off x="4509" y="1733"/>
              <a:ext cx="5" cy="11"/>
            </a:xfrm>
            <a:custGeom>
              <a:avLst/>
              <a:gdLst>
                <a:gd name="T0" fmla="*/ 0 w 5"/>
                <a:gd name="T1" fmla="*/ 0 h 11"/>
                <a:gd name="T2" fmla="*/ 5 w 5"/>
                <a:gd name="T3" fmla="*/ 11 h 11"/>
                <a:gd name="T4" fmla="*/ 0 60000 65536"/>
                <a:gd name="T5" fmla="*/ 0 60000 65536"/>
                <a:gd name="T6" fmla="*/ 0 w 5"/>
                <a:gd name="T7" fmla="*/ 0 h 11"/>
                <a:gd name="T8" fmla="*/ 5 w 5"/>
                <a:gd name="T9" fmla="*/ 11 h 11"/>
              </a:gdLst>
              <a:ahLst/>
              <a:cxnLst>
                <a:cxn ang="T4">
                  <a:pos x="T0" y="T1"/>
                </a:cxn>
                <a:cxn ang="T5">
                  <a:pos x="T2" y="T3"/>
                </a:cxn>
              </a:cxnLst>
              <a:rect l="T6" t="T7" r="T8" b="T9"/>
              <a:pathLst>
                <a:path w="5" h="11">
                  <a:moveTo>
                    <a:pt x="0" y="0"/>
                  </a:moveTo>
                  <a:cubicBezTo>
                    <a:pt x="1" y="4"/>
                    <a:pt x="3" y="7"/>
                    <a:pt x="5" y="11"/>
                  </a:cubicBezTo>
                </a:path>
              </a:pathLst>
            </a:custGeom>
            <a:noFill/>
            <a:ln w="7938" cap="rnd">
              <a:solidFill>
                <a:srgbClr val="000000"/>
              </a:solidFill>
              <a:prstDash val="solid"/>
              <a:round/>
              <a:headEnd/>
              <a:tailEnd/>
            </a:ln>
          </p:spPr>
          <p:txBody>
            <a:bodyPr/>
            <a:lstStyle/>
            <a:p>
              <a:endParaRPr lang="es-ES"/>
            </a:p>
          </p:txBody>
        </p:sp>
        <p:sp>
          <p:nvSpPr>
            <p:cNvPr id="44246" name="Oval 72"/>
            <p:cNvSpPr>
              <a:spLocks noChangeArrowheads="1"/>
            </p:cNvSpPr>
            <p:nvPr/>
          </p:nvSpPr>
          <p:spPr bwMode="auto">
            <a:xfrm>
              <a:off x="4548" y="1970"/>
              <a:ext cx="148" cy="59"/>
            </a:xfrm>
            <a:prstGeom prst="ellipse">
              <a:avLst/>
            </a:prstGeom>
            <a:solidFill>
              <a:srgbClr val="BBE0E3"/>
            </a:solidFill>
            <a:ln w="0">
              <a:solidFill>
                <a:srgbClr val="000000"/>
              </a:solidFill>
              <a:round/>
              <a:headEnd/>
              <a:tailEnd/>
            </a:ln>
          </p:spPr>
          <p:txBody>
            <a:bodyPr/>
            <a:lstStyle/>
            <a:p>
              <a:endParaRPr lang="es-ES"/>
            </a:p>
          </p:txBody>
        </p:sp>
        <p:sp>
          <p:nvSpPr>
            <p:cNvPr id="44247" name="Oval 73"/>
            <p:cNvSpPr>
              <a:spLocks noChangeArrowheads="1"/>
            </p:cNvSpPr>
            <p:nvPr/>
          </p:nvSpPr>
          <p:spPr bwMode="auto">
            <a:xfrm>
              <a:off x="4548" y="1970"/>
              <a:ext cx="148" cy="59"/>
            </a:xfrm>
            <a:prstGeom prst="ellipse">
              <a:avLst/>
            </a:prstGeom>
            <a:noFill/>
            <a:ln w="7938" cap="rnd">
              <a:solidFill>
                <a:srgbClr val="000000"/>
              </a:solidFill>
              <a:round/>
              <a:headEnd/>
              <a:tailEnd/>
            </a:ln>
          </p:spPr>
          <p:txBody>
            <a:bodyPr/>
            <a:lstStyle/>
            <a:p>
              <a:endParaRPr lang="es-ES"/>
            </a:p>
          </p:txBody>
        </p:sp>
        <p:sp>
          <p:nvSpPr>
            <p:cNvPr id="44248" name="Oval 74"/>
            <p:cNvSpPr>
              <a:spLocks noChangeArrowheads="1"/>
            </p:cNvSpPr>
            <p:nvPr/>
          </p:nvSpPr>
          <p:spPr bwMode="auto">
            <a:xfrm>
              <a:off x="4493" y="2045"/>
              <a:ext cx="99" cy="39"/>
            </a:xfrm>
            <a:prstGeom prst="ellipse">
              <a:avLst/>
            </a:prstGeom>
            <a:solidFill>
              <a:srgbClr val="BBE0E3"/>
            </a:solidFill>
            <a:ln w="0">
              <a:solidFill>
                <a:srgbClr val="000000"/>
              </a:solidFill>
              <a:round/>
              <a:headEnd/>
              <a:tailEnd/>
            </a:ln>
          </p:spPr>
          <p:txBody>
            <a:bodyPr/>
            <a:lstStyle/>
            <a:p>
              <a:endParaRPr lang="es-ES"/>
            </a:p>
          </p:txBody>
        </p:sp>
        <p:sp>
          <p:nvSpPr>
            <p:cNvPr id="44249" name="Oval 75"/>
            <p:cNvSpPr>
              <a:spLocks noChangeArrowheads="1"/>
            </p:cNvSpPr>
            <p:nvPr/>
          </p:nvSpPr>
          <p:spPr bwMode="auto">
            <a:xfrm>
              <a:off x="4493" y="2045"/>
              <a:ext cx="99" cy="39"/>
            </a:xfrm>
            <a:prstGeom prst="ellipse">
              <a:avLst/>
            </a:prstGeom>
            <a:noFill/>
            <a:ln w="7938" cap="rnd">
              <a:solidFill>
                <a:srgbClr val="000000"/>
              </a:solidFill>
              <a:round/>
              <a:headEnd/>
              <a:tailEnd/>
            </a:ln>
          </p:spPr>
          <p:txBody>
            <a:bodyPr/>
            <a:lstStyle/>
            <a:p>
              <a:endParaRPr lang="es-ES"/>
            </a:p>
          </p:txBody>
        </p:sp>
        <p:sp>
          <p:nvSpPr>
            <p:cNvPr id="44250" name="Oval 76"/>
            <p:cNvSpPr>
              <a:spLocks noChangeArrowheads="1"/>
            </p:cNvSpPr>
            <p:nvPr/>
          </p:nvSpPr>
          <p:spPr bwMode="auto">
            <a:xfrm>
              <a:off x="4460" y="2102"/>
              <a:ext cx="50" cy="20"/>
            </a:xfrm>
            <a:prstGeom prst="ellipse">
              <a:avLst/>
            </a:prstGeom>
            <a:solidFill>
              <a:srgbClr val="BBE0E3"/>
            </a:solidFill>
            <a:ln w="0">
              <a:solidFill>
                <a:srgbClr val="000000"/>
              </a:solidFill>
              <a:round/>
              <a:headEnd/>
              <a:tailEnd/>
            </a:ln>
          </p:spPr>
          <p:txBody>
            <a:bodyPr/>
            <a:lstStyle/>
            <a:p>
              <a:endParaRPr lang="es-ES"/>
            </a:p>
          </p:txBody>
        </p:sp>
        <p:sp>
          <p:nvSpPr>
            <p:cNvPr id="44251" name="Oval 77"/>
            <p:cNvSpPr>
              <a:spLocks noChangeArrowheads="1"/>
            </p:cNvSpPr>
            <p:nvPr/>
          </p:nvSpPr>
          <p:spPr bwMode="auto">
            <a:xfrm>
              <a:off x="4460" y="2102"/>
              <a:ext cx="50" cy="20"/>
            </a:xfrm>
            <a:prstGeom prst="ellipse">
              <a:avLst/>
            </a:prstGeom>
            <a:noFill/>
            <a:ln w="7938" cap="rnd">
              <a:solidFill>
                <a:srgbClr val="000000"/>
              </a:solidFill>
              <a:round/>
              <a:headEnd/>
              <a:tailEnd/>
            </a:ln>
          </p:spPr>
          <p:txBody>
            <a:bodyPr/>
            <a:lstStyle/>
            <a:p>
              <a:endParaRPr lang="es-ES"/>
            </a:p>
          </p:txBody>
        </p:sp>
      </p:grpSp>
      <p:sp>
        <p:nvSpPr>
          <p:cNvPr id="44055" name="Rectangle 79"/>
          <p:cNvSpPr>
            <a:spLocks noChangeArrowheads="1"/>
          </p:cNvSpPr>
          <p:nvPr/>
        </p:nvSpPr>
        <p:spPr bwMode="auto">
          <a:xfrm>
            <a:off x="7435850" y="2700338"/>
            <a:ext cx="727763"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Injury</a:t>
            </a:r>
            <a:endParaRPr lang="es-ES"/>
          </a:p>
        </p:txBody>
      </p:sp>
      <p:grpSp>
        <p:nvGrpSpPr>
          <p:cNvPr id="44056" name="Group 99"/>
          <p:cNvGrpSpPr>
            <a:grpSpLocks/>
          </p:cNvGrpSpPr>
          <p:nvPr/>
        </p:nvGrpSpPr>
        <p:grpSpPr bwMode="auto">
          <a:xfrm>
            <a:off x="5408613" y="2562225"/>
            <a:ext cx="1411287" cy="795338"/>
            <a:chOff x="3407" y="1614"/>
            <a:chExt cx="889" cy="501"/>
          </a:xfrm>
        </p:grpSpPr>
        <p:sp>
          <p:nvSpPr>
            <p:cNvPr id="44214" name="Freeform 80"/>
            <p:cNvSpPr>
              <a:spLocks/>
            </p:cNvSpPr>
            <p:nvPr/>
          </p:nvSpPr>
          <p:spPr bwMode="auto">
            <a:xfrm>
              <a:off x="3407"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solidFill>
              <a:srgbClr val="BBE0E3"/>
            </a:solidFill>
            <a:ln w="0">
              <a:solidFill>
                <a:srgbClr val="000000"/>
              </a:solidFill>
              <a:prstDash val="solid"/>
              <a:round/>
              <a:headEnd/>
              <a:tailEnd/>
            </a:ln>
          </p:spPr>
          <p:txBody>
            <a:bodyPr/>
            <a:lstStyle/>
            <a:p>
              <a:endParaRPr lang="es-ES"/>
            </a:p>
          </p:txBody>
        </p:sp>
        <p:sp>
          <p:nvSpPr>
            <p:cNvPr id="44215" name="Freeform 81"/>
            <p:cNvSpPr>
              <a:spLocks/>
            </p:cNvSpPr>
            <p:nvPr/>
          </p:nvSpPr>
          <p:spPr bwMode="auto">
            <a:xfrm>
              <a:off x="3407"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noFill/>
            <a:ln w="7938" cap="rnd">
              <a:solidFill>
                <a:srgbClr val="000000"/>
              </a:solidFill>
              <a:prstDash val="solid"/>
              <a:round/>
              <a:headEnd/>
              <a:tailEnd/>
            </a:ln>
          </p:spPr>
          <p:txBody>
            <a:bodyPr/>
            <a:lstStyle/>
            <a:p>
              <a:endParaRPr lang="es-ES"/>
            </a:p>
          </p:txBody>
        </p:sp>
        <p:sp>
          <p:nvSpPr>
            <p:cNvPr id="44216" name="Freeform 82"/>
            <p:cNvSpPr>
              <a:spLocks/>
            </p:cNvSpPr>
            <p:nvPr/>
          </p:nvSpPr>
          <p:spPr bwMode="auto">
            <a:xfrm>
              <a:off x="3452" y="1823"/>
              <a:ext cx="52" cy="7"/>
            </a:xfrm>
            <a:custGeom>
              <a:avLst/>
              <a:gdLst>
                <a:gd name="T0" fmla="*/ 0 w 52"/>
                <a:gd name="T1" fmla="*/ 0 h 7"/>
                <a:gd name="T2" fmla="*/ 45 w 52"/>
                <a:gd name="T3" fmla="*/ 7 h 7"/>
                <a:gd name="T4" fmla="*/ 52 w 52"/>
                <a:gd name="T5" fmla="*/ 7 h 7"/>
                <a:gd name="T6" fmla="*/ 0 60000 65536"/>
                <a:gd name="T7" fmla="*/ 0 60000 65536"/>
                <a:gd name="T8" fmla="*/ 0 60000 65536"/>
                <a:gd name="T9" fmla="*/ 0 w 52"/>
                <a:gd name="T10" fmla="*/ 0 h 7"/>
                <a:gd name="T11" fmla="*/ 52 w 52"/>
                <a:gd name="T12" fmla="*/ 7 h 7"/>
              </a:gdLst>
              <a:ahLst/>
              <a:cxnLst>
                <a:cxn ang="T6">
                  <a:pos x="T0" y="T1"/>
                </a:cxn>
                <a:cxn ang="T7">
                  <a:pos x="T2" y="T3"/>
                </a:cxn>
                <a:cxn ang="T8">
                  <a:pos x="T4" y="T5"/>
                </a:cxn>
              </a:cxnLst>
              <a:rect l="T9" t="T10" r="T11" b="T12"/>
              <a:pathLst>
                <a:path w="52" h="7">
                  <a:moveTo>
                    <a:pt x="0" y="0"/>
                  </a:moveTo>
                  <a:cubicBezTo>
                    <a:pt x="13" y="5"/>
                    <a:pt x="29" y="7"/>
                    <a:pt x="45" y="7"/>
                  </a:cubicBezTo>
                  <a:cubicBezTo>
                    <a:pt x="47" y="7"/>
                    <a:pt x="50" y="7"/>
                    <a:pt x="52" y="7"/>
                  </a:cubicBezTo>
                </a:path>
              </a:pathLst>
            </a:custGeom>
            <a:noFill/>
            <a:ln w="7938" cap="rnd">
              <a:solidFill>
                <a:srgbClr val="000000"/>
              </a:solidFill>
              <a:prstDash val="solid"/>
              <a:round/>
              <a:headEnd/>
              <a:tailEnd/>
            </a:ln>
          </p:spPr>
          <p:txBody>
            <a:bodyPr/>
            <a:lstStyle/>
            <a:p>
              <a:endParaRPr lang="es-ES"/>
            </a:p>
          </p:txBody>
        </p:sp>
        <p:sp>
          <p:nvSpPr>
            <p:cNvPr id="44217" name="Freeform 83"/>
            <p:cNvSpPr>
              <a:spLocks/>
            </p:cNvSpPr>
            <p:nvPr/>
          </p:nvSpPr>
          <p:spPr bwMode="auto">
            <a:xfrm>
              <a:off x="3527" y="1901"/>
              <a:ext cx="23" cy="3"/>
            </a:xfrm>
            <a:custGeom>
              <a:avLst/>
              <a:gdLst>
                <a:gd name="T0" fmla="*/ 0 w 23"/>
                <a:gd name="T1" fmla="*/ 3 h 3"/>
                <a:gd name="T2" fmla="*/ 23 w 23"/>
                <a:gd name="T3" fmla="*/ 0 h 3"/>
                <a:gd name="T4" fmla="*/ 0 60000 65536"/>
                <a:gd name="T5" fmla="*/ 0 60000 65536"/>
                <a:gd name="T6" fmla="*/ 0 w 23"/>
                <a:gd name="T7" fmla="*/ 0 h 3"/>
                <a:gd name="T8" fmla="*/ 23 w 23"/>
                <a:gd name="T9" fmla="*/ 3 h 3"/>
              </a:gdLst>
              <a:ahLst/>
              <a:cxnLst>
                <a:cxn ang="T4">
                  <a:pos x="T0" y="T1"/>
                </a:cxn>
                <a:cxn ang="T5">
                  <a:pos x="T2" y="T3"/>
                </a:cxn>
              </a:cxnLst>
              <a:rect l="T6" t="T7" r="T8" b="T9"/>
              <a:pathLst>
                <a:path w="23" h="3">
                  <a:moveTo>
                    <a:pt x="0" y="3"/>
                  </a:moveTo>
                  <a:cubicBezTo>
                    <a:pt x="8" y="3"/>
                    <a:pt x="16" y="2"/>
                    <a:pt x="23" y="0"/>
                  </a:cubicBezTo>
                </a:path>
              </a:pathLst>
            </a:custGeom>
            <a:noFill/>
            <a:ln w="7938" cap="rnd">
              <a:solidFill>
                <a:srgbClr val="000000"/>
              </a:solidFill>
              <a:prstDash val="solid"/>
              <a:round/>
              <a:headEnd/>
              <a:tailEnd/>
            </a:ln>
          </p:spPr>
          <p:txBody>
            <a:bodyPr/>
            <a:lstStyle/>
            <a:p>
              <a:endParaRPr lang="es-ES"/>
            </a:p>
          </p:txBody>
        </p:sp>
        <p:sp>
          <p:nvSpPr>
            <p:cNvPr id="44218" name="Freeform 84"/>
            <p:cNvSpPr>
              <a:spLocks/>
            </p:cNvSpPr>
            <p:nvPr/>
          </p:nvSpPr>
          <p:spPr bwMode="auto">
            <a:xfrm>
              <a:off x="3732" y="1922"/>
              <a:ext cx="14" cy="14"/>
            </a:xfrm>
            <a:custGeom>
              <a:avLst/>
              <a:gdLst>
                <a:gd name="T0" fmla="*/ 0 w 14"/>
                <a:gd name="T1" fmla="*/ 0 h 14"/>
                <a:gd name="T2" fmla="*/ 14 w 14"/>
                <a:gd name="T3" fmla="*/ 14 h 14"/>
                <a:gd name="T4" fmla="*/ 0 60000 65536"/>
                <a:gd name="T5" fmla="*/ 0 60000 65536"/>
                <a:gd name="T6" fmla="*/ 0 w 14"/>
                <a:gd name="T7" fmla="*/ 0 h 14"/>
                <a:gd name="T8" fmla="*/ 14 w 14"/>
                <a:gd name="T9" fmla="*/ 14 h 14"/>
              </a:gdLst>
              <a:ahLst/>
              <a:cxnLst>
                <a:cxn ang="T4">
                  <a:pos x="T0" y="T1"/>
                </a:cxn>
                <a:cxn ang="T5">
                  <a:pos x="T2" y="T3"/>
                </a:cxn>
              </a:cxnLst>
              <a:rect l="T6" t="T7" r="T8" b="T9"/>
              <a:pathLst>
                <a:path w="14" h="14">
                  <a:moveTo>
                    <a:pt x="0" y="0"/>
                  </a:moveTo>
                  <a:cubicBezTo>
                    <a:pt x="4" y="5"/>
                    <a:pt x="9" y="9"/>
                    <a:pt x="14" y="14"/>
                  </a:cubicBezTo>
                </a:path>
              </a:pathLst>
            </a:custGeom>
            <a:noFill/>
            <a:ln w="7938" cap="rnd">
              <a:solidFill>
                <a:srgbClr val="000000"/>
              </a:solidFill>
              <a:prstDash val="solid"/>
              <a:round/>
              <a:headEnd/>
              <a:tailEnd/>
            </a:ln>
          </p:spPr>
          <p:txBody>
            <a:bodyPr/>
            <a:lstStyle/>
            <a:p>
              <a:endParaRPr lang="es-ES"/>
            </a:p>
          </p:txBody>
        </p:sp>
        <p:sp>
          <p:nvSpPr>
            <p:cNvPr id="44219" name="Freeform 85"/>
            <p:cNvSpPr>
              <a:spLocks/>
            </p:cNvSpPr>
            <p:nvPr/>
          </p:nvSpPr>
          <p:spPr bwMode="auto">
            <a:xfrm>
              <a:off x="3995" y="1900"/>
              <a:ext cx="5" cy="16"/>
            </a:xfrm>
            <a:custGeom>
              <a:avLst/>
              <a:gdLst>
                <a:gd name="T0" fmla="*/ 0 w 5"/>
                <a:gd name="T1" fmla="*/ 16 h 16"/>
                <a:gd name="T2" fmla="*/ 5 w 5"/>
                <a:gd name="T3" fmla="*/ 0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a:moveTo>
                    <a:pt x="0" y="16"/>
                  </a:moveTo>
                  <a:cubicBezTo>
                    <a:pt x="2" y="11"/>
                    <a:pt x="4" y="5"/>
                    <a:pt x="5" y="0"/>
                  </a:cubicBezTo>
                </a:path>
              </a:pathLst>
            </a:custGeom>
            <a:noFill/>
            <a:ln w="7938" cap="rnd">
              <a:solidFill>
                <a:srgbClr val="000000"/>
              </a:solidFill>
              <a:prstDash val="solid"/>
              <a:round/>
              <a:headEnd/>
              <a:tailEnd/>
            </a:ln>
          </p:spPr>
          <p:txBody>
            <a:bodyPr/>
            <a:lstStyle/>
            <a:p>
              <a:endParaRPr lang="es-ES"/>
            </a:p>
          </p:txBody>
        </p:sp>
        <p:sp>
          <p:nvSpPr>
            <p:cNvPr id="44220" name="Freeform 86"/>
            <p:cNvSpPr>
              <a:spLocks/>
            </p:cNvSpPr>
            <p:nvPr/>
          </p:nvSpPr>
          <p:spPr bwMode="auto">
            <a:xfrm>
              <a:off x="4110" y="1803"/>
              <a:ext cx="67" cy="59"/>
            </a:xfrm>
            <a:custGeom>
              <a:avLst/>
              <a:gdLst>
                <a:gd name="T0" fmla="*/ 66 w 67"/>
                <a:gd name="T1" fmla="*/ 59 h 59"/>
                <a:gd name="T2" fmla="*/ 67 w 67"/>
                <a:gd name="T3" fmla="*/ 58 h 59"/>
                <a:gd name="T4" fmla="*/ 0 w 67"/>
                <a:gd name="T5" fmla="*/ 0 h 59"/>
                <a:gd name="T6" fmla="*/ 0 60000 65536"/>
                <a:gd name="T7" fmla="*/ 0 60000 65536"/>
                <a:gd name="T8" fmla="*/ 0 60000 65536"/>
                <a:gd name="T9" fmla="*/ 0 w 67"/>
                <a:gd name="T10" fmla="*/ 0 h 59"/>
                <a:gd name="T11" fmla="*/ 67 w 67"/>
                <a:gd name="T12" fmla="*/ 59 h 59"/>
              </a:gdLst>
              <a:ahLst/>
              <a:cxnLst>
                <a:cxn ang="T6">
                  <a:pos x="T0" y="T1"/>
                </a:cxn>
                <a:cxn ang="T7">
                  <a:pos x="T2" y="T3"/>
                </a:cxn>
                <a:cxn ang="T8">
                  <a:pos x="T4" y="T5"/>
                </a:cxn>
              </a:cxnLst>
              <a:rect l="T9" t="T10" r="T11" b="T12"/>
              <a:pathLst>
                <a:path w="67" h="59">
                  <a:moveTo>
                    <a:pt x="66" y="59"/>
                  </a:moveTo>
                  <a:cubicBezTo>
                    <a:pt x="66" y="59"/>
                    <a:pt x="67" y="58"/>
                    <a:pt x="67" y="58"/>
                  </a:cubicBezTo>
                  <a:cubicBezTo>
                    <a:pt x="67" y="33"/>
                    <a:pt x="41" y="11"/>
                    <a:pt x="0" y="0"/>
                  </a:cubicBezTo>
                </a:path>
              </a:pathLst>
            </a:custGeom>
            <a:noFill/>
            <a:ln w="7938" cap="rnd">
              <a:solidFill>
                <a:srgbClr val="000000"/>
              </a:solidFill>
              <a:prstDash val="solid"/>
              <a:round/>
              <a:headEnd/>
              <a:tailEnd/>
            </a:ln>
          </p:spPr>
          <p:txBody>
            <a:bodyPr/>
            <a:lstStyle/>
            <a:p>
              <a:endParaRPr lang="es-ES"/>
            </a:p>
          </p:txBody>
        </p:sp>
        <p:sp>
          <p:nvSpPr>
            <p:cNvPr id="44221" name="Freeform 87"/>
            <p:cNvSpPr>
              <a:spLocks/>
            </p:cNvSpPr>
            <p:nvPr/>
          </p:nvSpPr>
          <p:spPr bwMode="auto">
            <a:xfrm>
              <a:off x="4237" y="1740"/>
              <a:ext cx="30" cy="22"/>
            </a:xfrm>
            <a:custGeom>
              <a:avLst/>
              <a:gdLst>
                <a:gd name="T0" fmla="*/ 0 w 30"/>
                <a:gd name="T1" fmla="*/ 22 h 22"/>
                <a:gd name="T2" fmla="*/ 30 w 30"/>
                <a:gd name="T3" fmla="*/ 0 h 22"/>
                <a:gd name="T4" fmla="*/ 0 60000 65536"/>
                <a:gd name="T5" fmla="*/ 0 60000 65536"/>
                <a:gd name="T6" fmla="*/ 0 w 30"/>
                <a:gd name="T7" fmla="*/ 0 h 22"/>
                <a:gd name="T8" fmla="*/ 30 w 30"/>
                <a:gd name="T9" fmla="*/ 22 h 22"/>
              </a:gdLst>
              <a:ahLst/>
              <a:cxnLst>
                <a:cxn ang="T4">
                  <a:pos x="T0" y="T1"/>
                </a:cxn>
                <a:cxn ang="T5">
                  <a:pos x="T2" y="T3"/>
                </a:cxn>
              </a:cxnLst>
              <a:rect l="T6" t="T7" r="T8" b="T9"/>
              <a:pathLst>
                <a:path w="30" h="22">
                  <a:moveTo>
                    <a:pt x="0" y="22"/>
                  </a:moveTo>
                  <a:cubicBezTo>
                    <a:pt x="13" y="16"/>
                    <a:pt x="23" y="9"/>
                    <a:pt x="30" y="0"/>
                  </a:cubicBezTo>
                </a:path>
              </a:pathLst>
            </a:custGeom>
            <a:noFill/>
            <a:ln w="7938" cap="rnd">
              <a:solidFill>
                <a:srgbClr val="000000"/>
              </a:solidFill>
              <a:prstDash val="solid"/>
              <a:round/>
              <a:headEnd/>
              <a:tailEnd/>
            </a:ln>
          </p:spPr>
          <p:txBody>
            <a:bodyPr/>
            <a:lstStyle/>
            <a:p>
              <a:endParaRPr lang="es-ES"/>
            </a:p>
          </p:txBody>
        </p:sp>
        <p:sp>
          <p:nvSpPr>
            <p:cNvPr id="44222" name="Freeform 88"/>
            <p:cNvSpPr>
              <a:spLocks/>
            </p:cNvSpPr>
            <p:nvPr/>
          </p:nvSpPr>
          <p:spPr bwMode="auto">
            <a:xfrm>
              <a:off x="4195" y="1659"/>
              <a:ext cx="2" cy="10"/>
            </a:xfrm>
            <a:custGeom>
              <a:avLst/>
              <a:gdLst>
                <a:gd name="T0" fmla="*/ 2 w 2"/>
                <a:gd name="T1" fmla="*/ 10 h 10"/>
                <a:gd name="T2" fmla="*/ 2 w 2"/>
                <a:gd name="T3" fmla="*/ 10 h 10"/>
                <a:gd name="T4" fmla="*/ 0 w 2"/>
                <a:gd name="T5" fmla="*/ 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10"/>
                  </a:moveTo>
                  <a:cubicBezTo>
                    <a:pt x="2" y="10"/>
                    <a:pt x="2" y="10"/>
                    <a:pt x="2" y="10"/>
                  </a:cubicBezTo>
                  <a:cubicBezTo>
                    <a:pt x="2" y="6"/>
                    <a:pt x="1" y="3"/>
                    <a:pt x="0" y="0"/>
                  </a:cubicBezTo>
                </a:path>
              </a:pathLst>
            </a:custGeom>
            <a:noFill/>
            <a:ln w="7938" cap="rnd">
              <a:solidFill>
                <a:srgbClr val="000000"/>
              </a:solidFill>
              <a:prstDash val="solid"/>
              <a:round/>
              <a:headEnd/>
              <a:tailEnd/>
            </a:ln>
          </p:spPr>
          <p:txBody>
            <a:bodyPr/>
            <a:lstStyle/>
            <a:p>
              <a:endParaRPr lang="es-ES"/>
            </a:p>
          </p:txBody>
        </p:sp>
        <p:sp>
          <p:nvSpPr>
            <p:cNvPr id="44223" name="Freeform 89"/>
            <p:cNvSpPr>
              <a:spLocks/>
            </p:cNvSpPr>
            <p:nvPr/>
          </p:nvSpPr>
          <p:spPr bwMode="auto">
            <a:xfrm>
              <a:off x="4005" y="1634"/>
              <a:ext cx="16" cy="13"/>
            </a:xfrm>
            <a:custGeom>
              <a:avLst/>
              <a:gdLst>
                <a:gd name="T0" fmla="*/ 16 w 16"/>
                <a:gd name="T1" fmla="*/ 0 h 13"/>
                <a:gd name="T2" fmla="*/ 0 w 16"/>
                <a:gd name="T3" fmla="*/ 13 h 13"/>
                <a:gd name="T4" fmla="*/ 0 60000 65536"/>
                <a:gd name="T5" fmla="*/ 0 60000 65536"/>
                <a:gd name="T6" fmla="*/ 0 w 16"/>
                <a:gd name="T7" fmla="*/ 0 h 13"/>
                <a:gd name="T8" fmla="*/ 16 w 16"/>
                <a:gd name="T9" fmla="*/ 13 h 13"/>
              </a:gdLst>
              <a:ahLst/>
              <a:cxnLst>
                <a:cxn ang="T4">
                  <a:pos x="T0" y="T1"/>
                </a:cxn>
                <a:cxn ang="T5">
                  <a:pos x="T2" y="T3"/>
                </a:cxn>
              </a:cxnLst>
              <a:rect l="T6" t="T7" r="T8" b="T9"/>
              <a:pathLst>
                <a:path w="16" h="13">
                  <a:moveTo>
                    <a:pt x="16" y="0"/>
                  </a:moveTo>
                  <a:cubicBezTo>
                    <a:pt x="10" y="4"/>
                    <a:pt x="4" y="8"/>
                    <a:pt x="0" y="13"/>
                  </a:cubicBezTo>
                </a:path>
              </a:pathLst>
            </a:custGeom>
            <a:noFill/>
            <a:ln w="7938" cap="rnd">
              <a:solidFill>
                <a:srgbClr val="000000"/>
              </a:solidFill>
              <a:prstDash val="solid"/>
              <a:round/>
              <a:headEnd/>
              <a:tailEnd/>
            </a:ln>
          </p:spPr>
          <p:txBody>
            <a:bodyPr/>
            <a:lstStyle/>
            <a:p>
              <a:endParaRPr lang="es-ES"/>
            </a:p>
          </p:txBody>
        </p:sp>
        <p:sp>
          <p:nvSpPr>
            <p:cNvPr id="44224" name="Freeform 90"/>
            <p:cNvSpPr>
              <a:spLocks/>
            </p:cNvSpPr>
            <p:nvPr/>
          </p:nvSpPr>
          <p:spPr bwMode="auto">
            <a:xfrm>
              <a:off x="3862" y="1641"/>
              <a:ext cx="7" cy="12"/>
            </a:xfrm>
            <a:custGeom>
              <a:avLst/>
              <a:gdLst>
                <a:gd name="T0" fmla="*/ 7 w 7"/>
                <a:gd name="T1" fmla="*/ 0 h 12"/>
                <a:gd name="T2" fmla="*/ 0 w 7"/>
                <a:gd name="T3" fmla="*/ 12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0"/>
                  </a:moveTo>
                  <a:cubicBezTo>
                    <a:pt x="4" y="4"/>
                    <a:pt x="1" y="8"/>
                    <a:pt x="0" y="12"/>
                  </a:cubicBezTo>
                </a:path>
              </a:pathLst>
            </a:custGeom>
            <a:noFill/>
            <a:ln w="7938" cap="rnd">
              <a:solidFill>
                <a:srgbClr val="000000"/>
              </a:solidFill>
              <a:prstDash val="solid"/>
              <a:round/>
              <a:headEnd/>
              <a:tailEnd/>
            </a:ln>
          </p:spPr>
          <p:txBody>
            <a:bodyPr/>
            <a:lstStyle/>
            <a:p>
              <a:endParaRPr lang="es-ES"/>
            </a:p>
          </p:txBody>
        </p:sp>
        <p:sp>
          <p:nvSpPr>
            <p:cNvPr id="44225" name="Freeform 91"/>
            <p:cNvSpPr>
              <a:spLocks/>
            </p:cNvSpPr>
            <p:nvPr/>
          </p:nvSpPr>
          <p:spPr bwMode="auto">
            <a:xfrm>
              <a:off x="3695" y="1657"/>
              <a:ext cx="27" cy="11"/>
            </a:xfrm>
            <a:custGeom>
              <a:avLst/>
              <a:gdLst>
                <a:gd name="T0" fmla="*/ 27 w 27"/>
                <a:gd name="T1" fmla="*/ 11 h 11"/>
                <a:gd name="T2" fmla="*/ 0 w 27"/>
                <a:gd name="T3" fmla="*/ 0 h 11"/>
                <a:gd name="T4" fmla="*/ 0 60000 65536"/>
                <a:gd name="T5" fmla="*/ 0 60000 65536"/>
                <a:gd name="T6" fmla="*/ 0 w 27"/>
                <a:gd name="T7" fmla="*/ 0 h 11"/>
                <a:gd name="T8" fmla="*/ 27 w 27"/>
                <a:gd name="T9" fmla="*/ 11 h 11"/>
              </a:gdLst>
              <a:ahLst/>
              <a:cxnLst>
                <a:cxn ang="T4">
                  <a:pos x="T0" y="T1"/>
                </a:cxn>
                <a:cxn ang="T5">
                  <a:pos x="T2" y="T3"/>
                </a:cxn>
              </a:cxnLst>
              <a:rect l="T6" t="T7" r="T8" b="T9"/>
              <a:pathLst>
                <a:path w="27" h="11">
                  <a:moveTo>
                    <a:pt x="27" y="11"/>
                  </a:moveTo>
                  <a:cubicBezTo>
                    <a:pt x="19" y="7"/>
                    <a:pt x="10" y="3"/>
                    <a:pt x="0" y="0"/>
                  </a:cubicBezTo>
                </a:path>
              </a:pathLst>
            </a:custGeom>
            <a:noFill/>
            <a:ln w="7938" cap="rnd">
              <a:solidFill>
                <a:srgbClr val="000000"/>
              </a:solidFill>
              <a:prstDash val="solid"/>
              <a:round/>
              <a:headEnd/>
              <a:tailEnd/>
            </a:ln>
          </p:spPr>
          <p:txBody>
            <a:bodyPr/>
            <a:lstStyle/>
            <a:p>
              <a:endParaRPr lang="es-ES"/>
            </a:p>
          </p:txBody>
        </p:sp>
        <p:sp>
          <p:nvSpPr>
            <p:cNvPr id="44226" name="Freeform 92"/>
            <p:cNvSpPr>
              <a:spLocks/>
            </p:cNvSpPr>
            <p:nvPr/>
          </p:nvSpPr>
          <p:spPr bwMode="auto">
            <a:xfrm>
              <a:off x="3487" y="1732"/>
              <a:ext cx="5" cy="12"/>
            </a:xfrm>
            <a:custGeom>
              <a:avLst/>
              <a:gdLst>
                <a:gd name="T0" fmla="*/ 0 w 5"/>
                <a:gd name="T1" fmla="*/ 0 h 12"/>
                <a:gd name="T2" fmla="*/ 5 w 5"/>
                <a:gd name="T3" fmla="*/ 12 h 12"/>
                <a:gd name="T4" fmla="*/ 0 60000 65536"/>
                <a:gd name="T5" fmla="*/ 0 60000 65536"/>
                <a:gd name="T6" fmla="*/ 0 w 5"/>
                <a:gd name="T7" fmla="*/ 0 h 12"/>
                <a:gd name="T8" fmla="*/ 5 w 5"/>
                <a:gd name="T9" fmla="*/ 12 h 12"/>
              </a:gdLst>
              <a:ahLst/>
              <a:cxnLst>
                <a:cxn ang="T4">
                  <a:pos x="T0" y="T1"/>
                </a:cxn>
                <a:cxn ang="T5">
                  <a:pos x="T2" y="T3"/>
                </a:cxn>
              </a:cxnLst>
              <a:rect l="T6" t="T7" r="T8" b="T9"/>
              <a:pathLst>
                <a:path w="5" h="12">
                  <a:moveTo>
                    <a:pt x="0" y="0"/>
                  </a:moveTo>
                  <a:cubicBezTo>
                    <a:pt x="1" y="4"/>
                    <a:pt x="3" y="8"/>
                    <a:pt x="5" y="12"/>
                  </a:cubicBezTo>
                </a:path>
              </a:pathLst>
            </a:custGeom>
            <a:noFill/>
            <a:ln w="7938" cap="rnd">
              <a:solidFill>
                <a:srgbClr val="000000"/>
              </a:solidFill>
              <a:prstDash val="solid"/>
              <a:round/>
              <a:headEnd/>
              <a:tailEnd/>
            </a:ln>
          </p:spPr>
          <p:txBody>
            <a:bodyPr/>
            <a:lstStyle/>
            <a:p>
              <a:endParaRPr lang="es-ES"/>
            </a:p>
          </p:txBody>
        </p:sp>
        <p:sp>
          <p:nvSpPr>
            <p:cNvPr id="44227" name="Oval 93"/>
            <p:cNvSpPr>
              <a:spLocks noChangeArrowheads="1"/>
            </p:cNvSpPr>
            <p:nvPr/>
          </p:nvSpPr>
          <p:spPr bwMode="auto">
            <a:xfrm>
              <a:off x="3969" y="1972"/>
              <a:ext cx="148" cy="59"/>
            </a:xfrm>
            <a:prstGeom prst="ellipse">
              <a:avLst/>
            </a:prstGeom>
            <a:solidFill>
              <a:srgbClr val="BBE0E3"/>
            </a:solidFill>
            <a:ln w="0">
              <a:solidFill>
                <a:srgbClr val="000000"/>
              </a:solidFill>
              <a:round/>
              <a:headEnd/>
              <a:tailEnd/>
            </a:ln>
          </p:spPr>
          <p:txBody>
            <a:bodyPr/>
            <a:lstStyle/>
            <a:p>
              <a:endParaRPr lang="es-ES"/>
            </a:p>
          </p:txBody>
        </p:sp>
        <p:sp>
          <p:nvSpPr>
            <p:cNvPr id="44228" name="Oval 94"/>
            <p:cNvSpPr>
              <a:spLocks noChangeArrowheads="1"/>
            </p:cNvSpPr>
            <p:nvPr/>
          </p:nvSpPr>
          <p:spPr bwMode="auto">
            <a:xfrm>
              <a:off x="3969" y="1972"/>
              <a:ext cx="148" cy="59"/>
            </a:xfrm>
            <a:prstGeom prst="ellipse">
              <a:avLst/>
            </a:prstGeom>
            <a:noFill/>
            <a:ln w="7938" cap="rnd">
              <a:solidFill>
                <a:srgbClr val="000000"/>
              </a:solidFill>
              <a:round/>
              <a:headEnd/>
              <a:tailEnd/>
            </a:ln>
          </p:spPr>
          <p:txBody>
            <a:bodyPr/>
            <a:lstStyle/>
            <a:p>
              <a:endParaRPr lang="es-ES"/>
            </a:p>
          </p:txBody>
        </p:sp>
        <p:sp>
          <p:nvSpPr>
            <p:cNvPr id="44229" name="Oval 95"/>
            <p:cNvSpPr>
              <a:spLocks noChangeArrowheads="1"/>
            </p:cNvSpPr>
            <p:nvPr/>
          </p:nvSpPr>
          <p:spPr bwMode="auto">
            <a:xfrm>
              <a:off x="4049" y="2043"/>
              <a:ext cx="99" cy="39"/>
            </a:xfrm>
            <a:prstGeom prst="ellipse">
              <a:avLst/>
            </a:prstGeom>
            <a:solidFill>
              <a:srgbClr val="BBE0E3"/>
            </a:solidFill>
            <a:ln w="0">
              <a:solidFill>
                <a:srgbClr val="000000"/>
              </a:solidFill>
              <a:round/>
              <a:headEnd/>
              <a:tailEnd/>
            </a:ln>
          </p:spPr>
          <p:txBody>
            <a:bodyPr/>
            <a:lstStyle/>
            <a:p>
              <a:endParaRPr lang="es-ES"/>
            </a:p>
          </p:txBody>
        </p:sp>
        <p:sp>
          <p:nvSpPr>
            <p:cNvPr id="44230" name="Oval 96"/>
            <p:cNvSpPr>
              <a:spLocks noChangeArrowheads="1"/>
            </p:cNvSpPr>
            <p:nvPr/>
          </p:nvSpPr>
          <p:spPr bwMode="auto">
            <a:xfrm>
              <a:off x="4049" y="2043"/>
              <a:ext cx="99" cy="39"/>
            </a:xfrm>
            <a:prstGeom prst="ellipse">
              <a:avLst/>
            </a:prstGeom>
            <a:noFill/>
            <a:ln w="7938" cap="rnd">
              <a:solidFill>
                <a:srgbClr val="000000"/>
              </a:solidFill>
              <a:round/>
              <a:headEnd/>
              <a:tailEnd/>
            </a:ln>
          </p:spPr>
          <p:txBody>
            <a:bodyPr/>
            <a:lstStyle/>
            <a:p>
              <a:endParaRPr lang="es-ES"/>
            </a:p>
          </p:txBody>
        </p:sp>
        <p:sp>
          <p:nvSpPr>
            <p:cNvPr id="44231" name="Oval 97"/>
            <p:cNvSpPr>
              <a:spLocks noChangeArrowheads="1"/>
            </p:cNvSpPr>
            <p:nvPr/>
          </p:nvSpPr>
          <p:spPr bwMode="auto">
            <a:xfrm>
              <a:off x="4112" y="2095"/>
              <a:ext cx="50" cy="20"/>
            </a:xfrm>
            <a:prstGeom prst="ellipse">
              <a:avLst/>
            </a:prstGeom>
            <a:solidFill>
              <a:srgbClr val="BBE0E3"/>
            </a:solidFill>
            <a:ln w="0">
              <a:solidFill>
                <a:srgbClr val="000000"/>
              </a:solidFill>
              <a:round/>
              <a:headEnd/>
              <a:tailEnd/>
            </a:ln>
          </p:spPr>
          <p:txBody>
            <a:bodyPr/>
            <a:lstStyle/>
            <a:p>
              <a:endParaRPr lang="es-ES"/>
            </a:p>
          </p:txBody>
        </p:sp>
        <p:sp>
          <p:nvSpPr>
            <p:cNvPr id="44232" name="Oval 98"/>
            <p:cNvSpPr>
              <a:spLocks noChangeArrowheads="1"/>
            </p:cNvSpPr>
            <p:nvPr/>
          </p:nvSpPr>
          <p:spPr bwMode="auto">
            <a:xfrm>
              <a:off x="4112" y="2095"/>
              <a:ext cx="50" cy="20"/>
            </a:xfrm>
            <a:prstGeom prst="ellipse">
              <a:avLst/>
            </a:prstGeom>
            <a:noFill/>
            <a:ln w="7938" cap="rnd">
              <a:solidFill>
                <a:srgbClr val="000000"/>
              </a:solidFill>
              <a:round/>
              <a:headEnd/>
              <a:tailEnd/>
            </a:ln>
          </p:spPr>
          <p:txBody>
            <a:bodyPr/>
            <a:lstStyle/>
            <a:p>
              <a:endParaRPr lang="es-ES"/>
            </a:p>
          </p:txBody>
        </p:sp>
      </p:grpSp>
      <p:sp>
        <p:nvSpPr>
          <p:cNvPr id="44057" name="Rectangle 100"/>
          <p:cNvSpPr>
            <a:spLocks noChangeArrowheads="1"/>
          </p:cNvSpPr>
          <p:nvPr/>
        </p:nvSpPr>
        <p:spPr bwMode="auto">
          <a:xfrm>
            <a:off x="5672138" y="2700338"/>
            <a:ext cx="1019510"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Damage</a:t>
            </a:r>
            <a:endParaRPr lang="es-ES"/>
          </a:p>
        </p:txBody>
      </p:sp>
      <p:grpSp>
        <p:nvGrpSpPr>
          <p:cNvPr id="44058" name="Group 103"/>
          <p:cNvGrpSpPr>
            <a:grpSpLocks/>
          </p:cNvGrpSpPr>
          <p:nvPr/>
        </p:nvGrpSpPr>
        <p:grpSpPr bwMode="auto">
          <a:xfrm>
            <a:off x="3363913" y="5453063"/>
            <a:ext cx="2044700" cy="776287"/>
            <a:chOff x="2119" y="3435"/>
            <a:chExt cx="1288" cy="489"/>
          </a:xfrm>
        </p:grpSpPr>
        <p:sp>
          <p:nvSpPr>
            <p:cNvPr id="44212" name="Rectangle 101"/>
            <p:cNvSpPr>
              <a:spLocks noChangeArrowheads="1"/>
            </p:cNvSpPr>
            <p:nvPr/>
          </p:nvSpPr>
          <p:spPr bwMode="auto">
            <a:xfrm>
              <a:off x="2119" y="3435"/>
              <a:ext cx="1288" cy="489"/>
            </a:xfrm>
            <a:prstGeom prst="rect">
              <a:avLst/>
            </a:prstGeom>
            <a:solidFill>
              <a:srgbClr val="BBE0E3"/>
            </a:solidFill>
            <a:ln w="9525">
              <a:noFill/>
              <a:miter lim="800000"/>
              <a:headEnd/>
              <a:tailEnd/>
            </a:ln>
          </p:spPr>
          <p:txBody>
            <a:bodyPr/>
            <a:lstStyle/>
            <a:p>
              <a:endParaRPr lang="es-ES"/>
            </a:p>
          </p:txBody>
        </p:sp>
        <p:sp>
          <p:nvSpPr>
            <p:cNvPr id="44213" name="Rectangle 102"/>
            <p:cNvSpPr>
              <a:spLocks noChangeArrowheads="1"/>
            </p:cNvSpPr>
            <p:nvPr/>
          </p:nvSpPr>
          <p:spPr bwMode="auto">
            <a:xfrm>
              <a:off x="2119" y="3435"/>
              <a:ext cx="1288" cy="489"/>
            </a:xfrm>
            <a:prstGeom prst="rect">
              <a:avLst/>
            </a:prstGeom>
            <a:noFill/>
            <a:ln w="7938" cap="rnd">
              <a:solidFill>
                <a:srgbClr val="000000"/>
              </a:solidFill>
              <a:miter lim="800000"/>
              <a:headEnd/>
              <a:tailEnd/>
            </a:ln>
          </p:spPr>
          <p:txBody>
            <a:bodyPr/>
            <a:lstStyle/>
            <a:p>
              <a:endParaRPr lang="es-ES"/>
            </a:p>
          </p:txBody>
        </p:sp>
      </p:grpSp>
      <p:sp>
        <p:nvSpPr>
          <p:cNvPr id="44059" name="Rectangle 104"/>
          <p:cNvSpPr>
            <a:spLocks noChangeArrowheads="1"/>
          </p:cNvSpPr>
          <p:nvPr/>
        </p:nvSpPr>
        <p:spPr bwMode="auto">
          <a:xfrm>
            <a:off x="4052888" y="5732463"/>
            <a:ext cx="860685" cy="209288"/>
          </a:xfrm>
          <a:prstGeom prst="rect">
            <a:avLst/>
          </a:prstGeom>
          <a:noFill/>
          <a:ln w="9525">
            <a:noFill/>
            <a:miter lim="800000"/>
            <a:headEnd/>
            <a:tailEnd/>
          </a:ln>
        </p:spPr>
        <p:txBody>
          <a:bodyPr wrap="none" lIns="0" tIns="0" rIns="0" bIns="0">
            <a:spAutoFit/>
          </a:bodyPr>
          <a:lstStyle/>
          <a:p>
            <a:r>
              <a:rPr lang="es-ES" sz="1700" smtClean="0">
                <a:solidFill>
                  <a:srgbClr val="000000"/>
                </a:solidFill>
              </a:rPr>
              <a:t>Terrain</a:t>
            </a:r>
            <a:endParaRPr lang="es-ES"/>
          </a:p>
        </p:txBody>
      </p:sp>
      <p:grpSp>
        <p:nvGrpSpPr>
          <p:cNvPr id="44060" name="Group 111"/>
          <p:cNvGrpSpPr>
            <a:grpSpLocks/>
          </p:cNvGrpSpPr>
          <p:nvPr/>
        </p:nvGrpSpPr>
        <p:grpSpPr bwMode="auto">
          <a:xfrm>
            <a:off x="4243388" y="4606925"/>
            <a:ext cx="354012" cy="704850"/>
            <a:chOff x="2673" y="2902"/>
            <a:chExt cx="223" cy="444"/>
          </a:xfrm>
        </p:grpSpPr>
        <p:sp>
          <p:nvSpPr>
            <p:cNvPr id="44206" name="Freeform 105"/>
            <p:cNvSpPr>
              <a:spLocks/>
            </p:cNvSpPr>
            <p:nvPr/>
          </p:nvSpPr>
          <p:spPr bwMode="auto">
            <a:xfrm>
              <a:off x="2673" y="2902"/>
              <a:ext cx="223" cy="375"/>
            </a:xfrm>
            <a:custGeom>
              <a:avLst/>
              <a:gdLst>
                <a:gd name="T0" fmla="*/ 223 w 223"/>
                <a:gd name="T1" fmla="*/ 111 h 375"/>
                <a:gd name="T2" fmla="*/ 167 w 223"/>
                <a:gd name="T3" fmla="*/ 111 h 375"/>
                <a:gd name="T4" fmla="*/ 167 w 223"/>
                <a:gd name="T5" fmla="*/ 375 h 375"/>
                <a:gd name="T6" fmla="*/ 56 w 223"/>
                <a:gd name="T7" fmla="*/ 375 h 375"/>
                <a:gd name="T8" fmla="*/ 56 w 223"/>
                <a:gd name="T9" fmla="*/ 111 h 375"/>
                <a:gd name="T10" fmla="*/ 0 w 223"/>
                <a:gd name="T11" fmla="*/ 111 h 375"/>
                <a:gd name="T12" fmla="*/ 112 w 223"/>
                <a:gd name="T13" fmla="*/ 0 h 375"/>
                <a:gd name="T14" fmla="*/ 223 w 223"/>
                <a:gd name="T15" fmla="*/ 111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111"/>
                  </a:moveTo>
                  <a:lnTo>
                    <a:pt x="167" y="111"/>
                  </a:lnTo>
                  <a:lnTo>
                    <a:pt x="167" y="375"/>
                  </a:lnTo>
                  <a:lnTo>
                    <a:pt x="56" y="375"/>
                  </a:lnTo>
                  <a:lnTo>
                    <a:pt x="56" y="111"/>
                  </a:lnTo>
                  <a:lnTo>
                    <a:pt x="0" y="111"/>
                  </a:lnTo>
                  <a:lnTo>
                    <a:pt x="112" y="0"/>
                  </a:lnTo>
                  <a:lnTo>
                    <a:pt x="223" y="111"/>
                  </a:lnTo>
                  <a:close/>
                </a:path>
              </a:pathLst>
            </a:custGeom>
            <a:solidFill>
              <a:srgbClr val="FFCC99"/>
            </a:solidFill>
            <a:ln w="9525">
              <a:noFill/>
              <a:round/>
              <a:headEnd/>
              <a:tailEnd/>
            </a:ln>
          </p:spPr>
          <p:txBody>
            <a:bodyPr/>
            <a:lstStyle/>
            <a:p>
              <a:endParaRPr lang="es-ES"/>
            </a:p>
          </p:txBody>
        </p:sp>
        <p:sp>
          <p:nvSpPr>
            <p:cNvPr id="44207" name="Rectangle 106"/>
            <p:cNvSpPr>
              <a:spLocks noChangeArrowheads="1"/>
            </p:cNvSpPr>
            <p:nvPr/>
          </p:nvSpPr>
          <p:spPr bwMode="auto">
            <a:xfrm>
              <a:off x="2729" y="3291"/>
              <a:ext cx="111" cy="28"/>
            </a:xfrm>
            <a:prstGeom prst="rect">
              <a:avLst/>
            </a:prstGeom>
            <a:solidFill>
              <a:srgbClr val="FFCC99"/>
            </a:solidFill>
            <a:ln w="9525">
              <a:noFill/>
              <a:miter lim="800000"/>
              <a:headEnd/>
              <a:tailEnd/>
            </a:ln>
          </p:spPr>
          <p:txBody>
            <a:bodyPr/>
            <a:lstStyle/>
            <a:p>
              <a:endParaRPr lang="es-ES"/>
            </a:p>
          </p:txBody>
        </p:sp>
        <p:sp>
          <p:nvSpPr>
            <p:cNvPr id="44208" name="Rectangle 107"/>
            <p:cNvSpPr>
              <a:spLocks noChangeArrowheads="1"/>
            </p:cNvSpPr>
            <p:nvPr/>
          </p:nvSpPr>
          <p:spPr bwMode="auto">
            <a:xfrm>
              <a:off x="2729" y="3332"/>
              <a:ext cx="111" cy="14"/>
            </a:xfrm>
            <a:prstGeom prst="rect">
              <a:avLst/>
            </a:prstGeom>
            <a:solidFill>
              <a:srgbClr val="FFCC99"/>
            </a:solidFill>
            <a:ln w="9525">
              <a:noFill/>
              <a:miter lim="800000"/>
              <a:headEnd/>
              <a:tailEnd/>
            </a:ln>
          </p:spPr>
          <p:txBody>
            <a:bodyPr/>
            <a:lstStyle/>
            <a:p>
              <a:endParaRPr lang="es-ES"/>
            </a:p>
          </p:txBody>
        </p:sp>
        <p:sp>
          <p:nvSpPr>
            <p:cNvPr id="44209" name="Freeform 108"/>
            <p:cNvSpPr>
              <a:spLocks/>
            </p:cNvSpPr>
            <p:nvPr/>
          </p:nvSpPr>
          <p:spPr bwMode="auto">
            <a:xfrm>
              <a:off x="2673" y="2902"/>
              <a:ext cx="223" cy="375"/>
            </a:xfrm>
            <a:custGeom>
              <a:avLst/>
              <a:gdLst>
                <a:gd name="T0" fmla="*/ 223 w 223"/>
                <a:gd name="T1" fmla="*/ 111 h 375"/>
                <a:gd name="T2" fmla="*/ 167 w 223"/>
                <a:gd name="T3" fmla="*/ 111 h 375"/>
                <a:gd name="T4" fmla="*/ 167 w 223"/>
                <a:gd name="T5" fmla="*/ 375 h 375"/>
                <a:gd name="T6" fmla="*/ 56 w 223"/>
                <a:gd name="T7" fmla="*/ 375 h 375"/>
                <a:gd name="T8" fmla="*/ 56 w 223"/>
                <a:gd name="T9" fmla="*/ 111 h 375"/>
                <a:gd name="T10" fmla="*/ 0 w 223"/>
                <a:gd name="T11" fmla="*/ 111 h 375"/>
                <a:gd name="T12" fmla="*/ 112 w 223"/>
                <a:gd name="T13" fmla="*/ 0 h 375"/>
                <a:gd name="T14" fmla="*/ 223 w 223"/>
                <a:gd name="T15" fmla="*/ 111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111"/>
                  </a:moveTo>
                  <a:lnTo>
                    <a:pt x="167" y="111"/>
                  </a:lnTo>
                  <a:lnTo>
                    <a:pt x="167" y="375"/>
                  </a:lnTo>
                  <a:lnTo>
                    <a:pt x="56" y="375"/>
                  </a:lnTo>
                  <a:lnTo>
                    <a:pt x="56" y="111"/>
                  </a:lnTo>
                  <a:lnTo>
                    <a:pt x="0" y="111"/>
                  </a:lnTo>
                  <a:lnTo>
                    <a:pt x="112" y="0"/>
                  </a:lnTo>
                  <a:lnTo>
                    <a:pt x="223" y="111"/>
                  </a:lnTo>
                  <a:close/>
                </a:path>
              </a:pathLst>
            </a:custGeom>
            <a:noFill/>
            <a:ln w="7938" cap="rnd">
              <a:solidFill>
                <a:srgbClr val="000000"/>
              </a:solidFill>
              <a:prstDash val="solid"/>
              <a:round/>
              <a:headEnd/>
              <a:tailEnd/>
            </a:ln>
          </p:spPr>
          <p:txBody>
            <a:bodyPr/>
            <a:lstStyle/>
            <a:p>
              <a:endParaRPr lang="es-ES"/>
            </a:p>
          </p:txBody>
        </p:sp>
        <p:sp>
          <p:nvSpPr>
            <p:cNvPr id="44210" name="Rectangle 109"/>
            <p:cNvSpPr>
              <a:spLocks noChangeArrowheads="1"/>
            </p:cNvSpPr>
            <p:nvPr/>
          </p:nvSpPr>
          <p:spPr bwMode="auto">
            <a:xfrm>
              <a:off x="2729" y="3291"/>
              <a:ext cx="111" cy="28"/>
            </a:xfrm>
            <a:prstGeom prst="rect">
              <a:avLst/>
            </a:prstGeom>
            <a:noFill/>
            <a:ln w="7938" cap="rnd">
              <a:solidFill>
                <a:srgbClr val="000000"/>
              </a:solidFill>
              <a:round/>
              <a:headEnd/>
              <a:tailEnd/>
            </a:ln>
          </p:spPr>
          <p:txBody>
            <a:bodyPr/>
            <a:lstStyle/>
            <a:p>
              <a:endParaRPr lang="es-ES"/>
            </a:p>
          </p:txBody>
        </p:sp>
        <p:sp>
          <p:nvSpPr>
            <p:cNvPr id="44211" name="Rectangle 110"/>
            <p:cNvSpPr>
              <a:spLocks noChangeArrowheads="1"/>
            </p:cNvSpPr>
            <p:nvPr/>
          </p:nvSpPr>
          <p:spPr bwMode="auto">
            <a:xfrm>
              <a:off x="2729" y="3332"/>
              <a:ext cx="111" cy="14"/>
            </a:xfrm>
            <a:prstGeom prst="rect">
              <a:avLst/>
            </a:prstGeom>
            <a:noFill/>
            <a:ln w="7938" cap="rnd">
              <a:solidFill>
                <a:srgbClr val="000000"/>
              </a:solidFill>
              <a:round/>
              <a:headEnd/>
              <a:tailEnd/>
            </a:ln>
          </p:spPr>
          <p:txBody>
            <a:bodyPr/>
            <a:lstStyle/>
            <a:p>
              <a:endParaRPr lang="es-ES"/>
            </a:p>
          </p:txBody>
        </p:sp>
      </p:grpSp>
      <p:grpSp>
        <p:nvGrpSpPr>
          <p:cNvPr id="44061" name="Group 124"/>
          <p:cNvGrpSpPr>
            <a:grpSpLocks/>
          </p:cNvGrpSpPr>
          <p:nvPr/>
        </p:nvGrpSpPr>
        <p:grpSpPr bwMode="auto">
          <a:xfrm>
            <a:off x="6184900" y="3408363"/>
            <a:ext cx="1339850" cy="1270000"/>
            <a:chOff x="3896" y="2147"/>
            <a:chExt cx="844" cy="800"/>
          </a:xfrm>
        </p:grpSpPr>
        <p:grpSp>
          <p:nvGrpSpPr>
            <p:cNvPr id="44194" name="Group 114"/>
            <p:cNvGrpSpPr>
              <a:grpSpLocks/>
            </p:cNvGrpSpPr>
            <p:nvPr/>
          </p:nvGrpSpPr>
          <p:grpSpPr bwMode="auto">
            <a:xfrm>
              <a:off x="3896" y="2147"/>
              <a:ext cx="844" cy="267"/>
              <a:chOff x="3896" y="2147"/>
              <a:chExt cx="844" cy="267"/>
            </a:xfrm>
          </p:grpSpPr>
          <p:sp>
            <p:nvSpPr>
              <p:cNvPr id="44204" name="Rectangle 112"/>
              <p:cNvSpPr>
                <a:spLocks noChangeArrowheads="1"/>
              </p:cNvSpPr>
              <p:nvPr/>
            </p:nvSpPr>
            <p:spPr bwMode="auto">
              <a:xfrm>
                <a:off x="3896" y="2147"/>
                <a:ext cx="844" cy="267"/>
              </a:xfrm>
              <a:prstGeom prst="rect">
                <a:avLst/>
              </a:prstGeom>
              <a:solidFill>
                <a:srgbClr val="FF6600"/>
              </a:solidFill>
              <a:ln w="9525">
                <a:noFill/>
                <a:miter lim="800000"/>
                <a:headEnd/>
                <a:tailEnd/>
              </a:ln>
            </p:spPr>
            <p:txBody>
              <a:bodyPr/>
              <a:lstStyle/>
              <a:p>
                <a:endParaRPr lang="es-ES"/>
              </a:p>
            </p:txBody>
          </p:sp>
          <p:sp>
            <p:nvSpPr>
              <p:cNvPr id="44205" name="Rectangle 113"/>
              <p:cNvSpPr>
                <a:spLocks noChangeArrowheads="1"/>
              </p:cNvSpPr>
              <p:nvPr/>
            </p:nvSpPr>
            <p:spPr bwMode="auto">
              <a:xfrm>
                <a:off x="3896" y="2147"/>
                <a:ext cx="844" cy="267"/>
              </a:xfrm>
              <a:prstGeom prst="rect">
                <a:avLst/>
              </a:prstGeom>
              <a:noFill/>
              <a:ln w="17463" cap="rnd">
                <a:solidFill>
                  <a:srgbClr val="000000"/>
                </a:solidFill>
                <a:miter lim="800000"/>
                <a:headEnd/>
                <a:tailEnd/>
              </a:ln>
            </p:spPr>
            <p:txBody>
              <a:bodyPr/>
              <a:lstStyle/>
              <a:p>
                <a:endParaRPr lang="es-ES"/>
              </a:p>
            </p:txBody>
          </p:sp>
        </p:grpSp>
        <p:sp>
          <p:nvSpPr>
            <p:cNvPr id="44195" name="Rectangle 115"/>
            <p:cNvSpPr>
              <a:spLocks noChangeArrowheads="1"/>
            </p:cNvSpPr>
            <p:nvPr/>
          </p:nvSpPr>
          <p:spPr bwMode="auto">
            <a:xfrm>
              <a:off x="4170" y="2209"/>
              <a:ext cx="427" cy="132"/>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High</a:t>
              </a:r>
              <a:endParaRPr lang="es-ES"/>
            </a:p>
          </p:txBody>
        </p:sp>
        <p:grpSp>
          <p:nvGrpSpPr>
            <p:cNvPr id="44196" name="Group 118"/>
            <p:cNvGrpSpPr>
              <a:grpSpLocks/>
            </p:cNvGrpSpPr>
            <p:nvPr/>
          </p:nvGrpSpPr>
          <p:grpSpPr bwMode="auto">
            <a:xfrm>
              <a:off x="3896" y="2414"/>
              <a:ext cx="844" cy="266"/>
              <a:chOff x="3896" y="2414"/>
              <a:chExt cx="844" cy="266"/>
            </a:xfrm>
          </p:grpSpPr>
          <p:sp>
            <p:nvSpPr>
              <p:cNvPr id="44202" name="Rectangle 116"/>
              <p:cNvSpPr>
                <a:spLocks noChangeArrowheads="1"/>
              </p:cNvSpPr>
              <p:nvPr/>
            </p:nvSpPr>
            <p:spPr bwMode="auto">
              <a:xfrm>
                <a:off x="3896" y="2414"/>
                <a:ext cx="844" cy="266"/>
              </a:xfrm>
              <a:prstGeom prst="rect">
                <a:avLst/>
              </a:prstGeom>
              <a:solidFill>
                <a:srgbClr val="FFFF00"/>
              </a:solidFill>
              <a:ln w="9525">
                <a:noFill/>
                <a:miter lim="800000"/>
                <a:headEnd/>
                <a:tailEnd/>
              </a:ln>
            </p:spPr>
            <p:txBody>
              <a:bodyPr/>
              <a:lstStyle/>
              <a:p>
                <a:endParaRPr lang="es-ES"/>
              </a:p>
            </p:txBody>
          </p:sp>
          <p:sp>
            <p:nvSpPr>
              <p:cNvPr id="44203" name="Rectangle 117"/>
              <p:cNvSpPr>
                <a:spLocks noChangeArrowheads="1"/>
              </p:cNvSpPr>
              <p:nvPr/>
            </p:nvSpPr>
            <p:spPr bwMode="auto">
              <a:xfrm>
                <a:off x="3896" y="2414"/>
                <a:ext cx="844" cy="266"/>
              </a:xfrm>
              <a:prstGeom prst="rect">
                <a:avLst/>
              </a:prstGeom>
              <a:noFill/>
              <a:ln w="17463" cap="rnd">
                <a:solidFill>
                  <a:srgbClr val="000000"/>
                </a:solidFill>
                <a:miter lim="800000"/>
                <a:headEnd/>
                <a:tailEnd/>
              </a:ln>
            </p:spPr>
            <p:txBody>
              <a:bodyPr/>
              <a:lstStyle/>
              <a:p>
                <a:endParaRPr lang="es-ES"/>
              </a:p>
            </p:txBody>
          </p:sp>
        </p:grpSp>
        <p:sp>
          <p:nvSpPr>
            <p:cNvPr id="44197" name="Rectangle 119"/>
            <p:cNvSpPr>
              <a:spLocks noChangeArrowheads="1"/>
            </p:cNvSpPr>
            <p:nvPr/>
          </p:nvSpPr>
          <p:spPr bwMode="auto">
            <a:xfrm>
              <a:off x="4067" y="2475"/>
              <a:ext cx="641" cy="132"/>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Medium</a:t>
              </a:r>
              <a:endParaRPr lang="es-ES"/>
            </a:p>
          </p:txBody>
        </p:sp>
        <p:grpSp>
          <p:nvGrpSpPr>
            <p:cNvPr id="44198" name="Group 122"/>
            <p:cNvGrpSpPr>
              <a:grpSpLocks/>
            </p:cNvGrpSpPr>
            <p:nvPr/>
          </p:nvGrpSpPr>
          <p:grpSpPr bwMode="auto">
            <a:xfrm>
              <a:off x="3896" y="2680"/>
              <a:ext cx="844" cy="267"/>
              <a:chOff x="3896" y="2680"/>
              <a:chExt cx="844" cy="267"/>
            </a:xfrm>
          </p:grpSpPr>
          <p:sp>
            <p:nvSpPr>
              <p:cNvPr id="44200" name="Rectangle 120"/>
              <p:cNvSpPr>
                <a:spLocks noChangeArrowheads="1"/>
              </p:cNvSpPr>
              <p:nvPr/>
            </p:nvSpPr>
            <p:spPr bwMode="auto">
              <a:xfrm>
                <a:off x="3896" y="2680"/>
                <a:ext cx="844" cy="267"/>
              </a:xfrm>
              <a:prstGeom prst="rect">
                <a:avLst/>
              </a:prstGeom>
              <a:solidFill>
                <a:srgbClr val="66FF66"/>
              </a:solidFill>
              <a:ln w="9525">
                <a:noFill/>
                <a:miter lim="800000"/>
                <a:headEnd/>
                <a:tailEnd/>
              </a:ln>
            </p:spPr>
            <p:txBody>
              <a:bodyPr/>
              <a:lstStyle/>
              <a:p>
                <a:endParaRPr lang="es-ES"/>
              </a:p>
            </p:txBody>
          </p:sp>
          <p:sp>
            <p:nvSpPr>
              <p:cNvPr id="44201" name="Rectangle 121"/>
              <p:cNvSpPr>
                <a:spLocks noChangeArrowheads="1"/>
              </p:cNvSpPr>
              <p:nvPr/>
            </p:nvSpPr>
            <p:spPr bwMode="auto">
              <a:xfrm>
                <a:off x="3896" y="2680"/>
                <a:ext cx="844" cy="267"/>
              </a:xfrm>
              <a:prstGeom prst="rect">
                <a:avLst/>
              </a:prstGeom>
              <a:noFill/>
              <a:ln w="17463" cap="rnd">
                <a:solidFill>
                  <a:srgbClr val="000000"/>
                </a:solidFill>
                <a:miter lim="800000"/>
                <a:headEnd/>
                <a:tailEnd/>
              </a:ln>
            </p:spPr>
            <p:txBody>
              <a:bodyPr/>
              <a:lstStyle/>
              <a:p>
                <a:endParaRPr lang="es-ES"/>
              </a:p>
            </p:txBody>
          </p:sp>
        </p:grpSp>
        <p:sp>
          <p:nvSpPr>
            <p:cNvPr id="44199" name="Rectangle 123"/>
            <p:cNvSpPr>
              <a:spLocks noChangeArrowheads="1"/>
            </p:cNvSpPr>
            <p:nvPr/>
          </p:nvSpPr>
          <p:spPr bwMode="auto">
            <a:xfrm>
              <a:off x="4185" y="2742"/>
              <a:ext cx="397" cy="132"/>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Low</a:t>
              </a:r>
              <a:endParaRPr lang="es-ES"/>
            </a:p>
          </p:txBody>
        </p:sp>
      </p:grpSp>
      <p:grpSp>
        <p:nvGrpSpPr>
          <p:cNvPr id="44062" name="Group 127"/>
          <p:cNvGrpSpPr>
            <a:grpSpLocks/>
          </p:cNvGrpSpPr>
          <p:nvPr/>
        </p:nvGrpSpPr>
        <p:grpSpPr bwMode="auto">
          <a:xfrm>
            <a:off x="895350" y="1962150"/>
            <a:ext cx="2044700" cy="774700"/>
            <a:chOff x="564" y="1236"/>
            <a:chExt cx="1288" cy="488"/>
          </a:xfrm>
        </p:grpSpPr>
        <p:sp>
          <p:nvSpPr>
            <p:cNvPr id="44192" name="Rectangle 125"/>
            <p:cNvSpPr>
              <a:spLocks noChangeArrowheads="1"/>
            </p:cNvSpPr>
            <p:nvPr/>
          </p:nvSpPr>
          <p:spPr bwMode="auto">
            <a:xfrm>
              <a:off x="564" y="1236"/>
              <a:ext cx="1288" cy="488"/>
            </a:xfrm>
            <a:prstGeom prst="rect">
              <a:avLst/>
            </a:prstGeom>
            <a:solidFill>
              <a:srgbClr val="BBE0E3"/>
            </a:solidFill>
            <a:ln w="9525">
              <a:noFill/>
              <a:miter lim="800000"/>
              <a:headEnd/>
              <a:tailEnd/>
            </a:ln>
          </p:spPr>
          <p:txBody>
            <a:bodyPr/>
            <a:lstStyle/>
            <a:p>
              <a:endParaRPr lang="es-ES"/>
            </a:p>
          </p:txBody>
        </p:sp>
        <p:sp>
          <p:nvSpPr>
            <p:cNvPr id="44193" name="Rectangle 126"/>
            <p:cNvSpPr>
              <a:spLocks noChangeArrowheads="1"/>
            </p:cNvSpPr>
            <p:nvPr/>
          </p:nvSpPr>
          <p:spPr bwMode="auto">
            <a:xfrm>
              <a:off x="564" y="1236"/>
              <a:ext cx="1288" cy="488"/>
            </a:xfrm>
            <a:prstGeom prst="rect">
              <a:avLst/>
            </a:prstGeom>
            <a:noFill/>
            <a:ln w="7938" cap="rnd">
              <a:solidFill>
                <a:srgbClr val="000000"/>
              </a:solidFill>
              <a:miter lim="800000"/>
              <a:headEnd/>
              <a:tailEnd/>
            </a:ln>
          </p:spPr>
          <p:txBody>
            <a:bodyPr/>
            <a:lstStyle/>
            <a:p>
              <a:endParaRPr lang="es-ES"/>
            </a:p>
          </p:txBody>
        </p:sp>
      </p:grpSp>
      <p:sp>
        <p:nvSpPr>
          <p:cNvPr id="44063" name="Rectangle 128"/>
          <p:cNvSpPr>
            <a:spLocks noChangeArrowheads="1"/>
          </p:cNvSpPr>
          <p:nvPr/>
        </p:nvSpPr>
        <p:spPr bwMode="auto">
          <a:xfrm>
            <a:off x="1104900" y="2112963"/>
            <a:ext cx="1724831"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Distancia hasta el</a:t>
            </a:r>
            <a:endParaRPr lang="es-ES" dirty="0"/>
          </a:p>
        </p:txBody>
      </p:sp>
      <p:sp>
        <p:nvSpPr>
          <p:cNvPr id="44064" name="Rectangle 129"/>
          <p:cNvSpPr>
            <a:spLocks noChangeArrowheads="1"/>
          </p:cNvSpPr>
          <p:nvPr/>
        </p:nvSpPr>
        <p:spPr bwMode="auto">
          <a:xfrm>
            <a:off x="1371600" y="2366963"/>
            <a:ext cx="984244"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Obstáculo</a:t>
            </a:r>
            <a:endParaRPr lang="es-ES" dirty="0"/>
          </a:p>
        </p:txBody>
      </p:sp>
      <p:grpSp>
        <p:nvGrpSpPr>
          <p:cNvPr id="44065" name="Group 132"/>
          <p:cNvGrpSpPr>
            <a:grpSpLocks/>
          </p:cNvGrpSpPr>
          <p:nvPr/>
        </p:nvGrpSpPr>
        <p:grpSpPr bwMode="auto">
          <a:xfrm>
            <a:off x="612775" y="3371850"/>
            <a:ext cx="2046288" cy="776288"/>
            <a:chOff x="386" y="2124"/>
            <a:chExt cx="1289" cy="489"/>
          </a:xfrm>
        </p:grpSpPr>
        <p:sp>
          <p:nvSpPr>
            <p:cNvPr id="44190" name="Rectangle 130"/>
            <p:cNvSpPr>
              <a:spLocks noChangeArrowheads="1"/>
            </p:cNvSpPr>
            <p:nvPr/>
          </p:nvSpPr>
          <p:spPr bwMode="auto">
            <a:xfrm>
              <a:off x="386" y="2124"/>
              <a:ext cx="1289" cy="489"/>
            </a:xfrm>
            <a:prstGeom prst="rect">
              <a:avLst/>
            </a:prstGeom>
            <a:solidFill>
              <a:srgbClr val="BBE0E3"/>
            </a:solidFill>
            <a:ln w="9525">
              <a:noFill/>
              <a:miter lim="800000"/>
              <a:headEnd/>
              <a:tailEnd/>
            </a:ln>
          </p:spPr>
          <p:txBody>
            <a:bodyPr/>
            <a:lstStyle/>
            <a:p>
              <a:endParaRPr lang="es-ES"/>
            </a:p>
          </p:txBody>
        </p:sp>
        <p:sp>
          <p:nvSpPr>
            <p:cNvPr id="44191" name="Rectangle 131"/>
            <p:cNvSpPr>
              <a:spLocks noChangeArrowheads="1"/>
            </p:cNvSpPr>
            <p:nvPr/>
          </p:nvSpPr>
          <p:spPr bwMode="auto">
            <a:xfrm>
              <a:off x="386" y="2124"/>
              <a:ext cx="1289" cy="489"/>
            </a:xfrm>
            <a:prstGeom prst="rect">
              <a:avLst/>
            </a:prstGeom>
            <a:noFill/>
            <a:ln w="7938" cap="rnd">
              <a:solidFill>
                <a:srgbClr val="000000"/>
              </a:solidFill>
              <a:miter lim="800000"/>
              <a:headEnd/>
              <a:tailEnd/>
            </a:ln>
          </p:spPr>
          <p:txBody>
            <a:bodyPr/>
            <a:lstStyle/>
            <a:p>
              <a:endParaRPr lang="es-ES"/>
            </a:p>
          </p:txBody>
        </p:sp>
      </p:grpSp>
      <p:sp>
        <p:nvSpPr>
          <p:cNvPr id="44066" name="Rectangle 133"/>
          <p:cNvSpPr>
            <a:spLocks noChangeArrowheads="1"/>
          </p:cNvSpPr>
          <p:nvPr/>
        </p:nvSpPr>
        <p:spPr bwMode="auto">
          <a:xfrm>
            <a:off x="1098910" y="3524250"/>
            <a:ext cx="1275990"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Probabilidad </a:t>
            </a:r>
            <a:endParaRPr lang="es-ES" dirty="0"/>
          </a:p>
        </p:txBody>
      </p:sp>
      <p:sp>
        <p:nvSpPr>
          <p:cNvPr id="44067" name="Rectangle 134"/>
          <p:cNvSpPr>
            <a:spLocks noChangeArrowheads="1"/>
          </p:cNvSpPr>
          <p:nvPr/>
        </p:nvSpPr>
        <p:spPr bwMode="auto">
          <a:xfrm>
            <a:off x="1201883" y="3776663"/>
            <a:ext cx="969817"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de Ocurrir</a:t>
            </a:r>
            <a:endParaRPr lang="es-ES" dirty="0"/>
          </a:p>
        </p:txBody>
      </p:sp>
      <p:grpSp>
        <p:nvGrpSpPr>
          <p:cNvPr id="44068" name="Group 137"/>
          <p:cNvGrpSpPr>
            <a:grpSpLocks/>
          </p:cNvGrpSpPr>
          <p:nvPr/>
        </p:nvGrpSpPr>
        <p:grpSpPr bwMode="auto">
          <a:xfrm>
            <a:off x="895350" y="4711700"/>
            <a:ext cx="2044700" cy="774700"/>
            <a:chOff x="564" y="2968"/>
            <a:chExt cx="1288" cy="488"/>
          </a:xfrm>
        </p:grpSpPr>
        <p:sp>
          <p:nvSpPr>
            <p:cNvPr id="44188" name="Rectangle 135"/>
            <p:cNvSpPr>
              <a:spLocks noChangeArrowheads="1"/>
            </p:cNvSpPr>
            <p:nvPr/>
          </p:nvSpPr>
          <p:spPr bwMode="auto">
            <a:xfrm>
              <a:off x="564" y="2968"/>
              <a:ext cx="1288" cy="488"/>
            </a:xfrm>
            <a:prstGeom prst="rect">
              <a:avLst/>
            </a:prstGeom>
            <a:solidFill>
              <a:srgbClr val="BBE0E3"/>
            </a:solidFill>
            <a:ln w="9525">
              <a:noFill/>
              <a:miter lim="800000"/>
              <a:headEnd/>
              <a:tailEnd/>
            </a:ln>
          </p:spPr>
          <p:txBody>
            <a:bodyPr/>
            <a:lstStyle/>
            <a:p>
              <a:endParaRPr lang="es-ES"/>
            </a:p>
          </p:txBody>
        </p:sp>
        <p:sp>
          <p:nvSpPr>
            <p:cNvPr id="44189" name="Rectangle 136"/>
            <p:cNvSpPr>
              <a:spLocks noChangeArrowheads="1"/>
            </p:cNvSpPr>
            <p:nvPr/>
          </p:nvSpPr>
          <p:spPr bwMode="auto">
            <a:xfrm>
              <a:off x="564" y="2968"/>
              <a:ext cx="1288" cy="488"/>
            </a:xfrm>
            <a:prstGeom prst="rect">
              <a:avLst/>
            </a:prstGeom>
            <a:noFill/>
            <a:ln w="7938" cap="rnd">
              <a:solidFill>
                <a:srgbClr val="000000"/>
              </a:solidFill>
              <a:miter lim="800000"/>
              <a:headEnd/>
              <a:tailEnd/>
            </a:ln>
          </p:spPr>
          <p:txBody>
            <a:bodyPr/>
            <a:lstStyle/>
            <a:p>
              <a:endParaRPr lang="es-ES"/>
            </a:p>
          </p:txBody>
        </p:sp>
      </p:grpSp>
      <p:sp>
        <p:nvSpPr>
          <p:cNvPr id="44069" name="Rectangle 138"/>
          <p:cNvSpPr>
            <a:spLocks noChangeArrowheads="1"/>
          </p:cNvSpPr>
          <p:nvPr/>
        </p:nvSpPr>
        <p:spPr bwMode="auto">
          <a:xfrm>
            <a:off x="1374775" y="4862513"/>
            <a:ext cx="1263166"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Condiciones </a:t>
            </a:r>
            <a:endParaRPr lang="es-ES" dirty="0"/>
          </a:p>
        </p:txBody>
      </p:sp>
      <p:sp>
        <p:nvSpPr>
          <p:cNvPr id="44070" name="Rectangle 139"/>
          <p:cNvSpPr>
            <a:spLocks noChangeArrowheads="1"/>
          </p:cNvSpPr>
          <p:nvPr/>
        </p:nvSpPr>
        <p:spPr bwMode="auto">
          <a:xfrm>
            <a:off x="1296988" y="5116513"/>
            <a:ext cx="1409040"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Operacionales</a:t>
            </a:r>
            <a:endParaRPr lang="es-ES" dirty="0"/>
          </a:p>
        </p:txBody>
      </p:sp>
      <p:grpSp>
        <p:nvGrpSpPr>
          <p:cNvPr id="44071" name="Group 142"/>
          <p:cNvGrpSpPr>
            <a:grpSpLocks/>
          </p:cNvGrpSpPr>
          <p:nvPr/>
        </p:nvGrpSpPr>
        <p:grpSpPr bwMode="auto">
          <a:xfrm>
            <a:off x="3575050" y="3019425"/>
            <a:ext cx="2257425" cy="1409700"/>
            <a:chOff x="2252" y="1902"/>
            <a:chExt cx="1422" cy="888"/>
          </a:xfrm>
        </p:grpSpPr>
        <p:sp>
          <p:nvSpPr>
            <p:cNvPr id="44186" name="Freeform 140"/>
            <p:cNvSpPr>
              <a:spLocks/>
            </p:cNvSpPr>
            <p:nvPr/>
          </p:nvSpPr>
          <p:spPr bwMode="auto">
            <a:xfrm>
              <a:off x="2252" y="1902"/>
              <a:ext cx="1422" cy="888"/>
            </a:xfrm>
            <a:custGeom>
              <a:avLst/>
              <a:gdLst>
                <a:gd name="T0" fmla="*/ 0 w 1422"/>
                <a:gd name="T1" fmla="*/ 0 h 888"/>
                <a:gd name="T2" fmla="*/ 0 w 1422"/>
                <a:gd name="T3" fmla="*/ 888 h 888"/>
                <a:gd name="T4" fmla="*/ 1073 w 1422"/>
                <a:gd name="T5" fmla="*/ 888 h 888"/>
                <a:gd name="T6" fmla="*/ 1073 w 1422"/>
                <a:gd name="T7" fmla="*/ 555 h 888"/>
                <a:gd name="T8" fmla="*/ 1185 w 1422"/>
                <a:gd name="T9" fmla="*/ 555 h 888"/>
                <a:gd name="T10" fmla="*/ 1185 w 1422"/>
                <a:gd name="T11" fmla="*/ 671 h 888"/>
                <a:gd name="T12" fmla="*/ 1422 w 1422"/>
                <a:gd name="T13" fmla="*/ 444 h 888"/>
                <a:gd name="T14" fmla="*/ 1185 w 1422"/>
                <a:gd name="T15" fmla="*/ 218 h 888"/>
                <a:gd name="T16" fmla="*/ 1185 w 1422"/>
                <a:gd name="T17" fmla="*/ 333 h 888"/>
                <a:gd name="T18" fmla="*/ 1073 w 1422"/>
                <a:gd name="T19" fmla="*/ 333 h 888"/>
                <a:gd name="T20" fmla="*/ 1073 w 1422"/>
                <a:gd name="T21" fmla="*/ 0 h 888"/>
                <a:gd name="T22" fmla="*/ 0 w 1422"/>
                <a:gd name="T23" fmla="*/ 0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2"/>
                <a:gd name="T37" fmla="*/ 0 h 888"/>
                <a:gd name="T38" fmla="*/ 1422 w 1422"/>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2" h="888">
                  <a:moveTo>
                    <a:pt x="0" y="0"/>
                  </a:moveTo>
                  <a:lnTo>
                    <a:pt x="0" y="888"/>
                  </a:lnTo>
                  <a:lnTo>
                    <a:pt x="1073" y="888"/>
                  </a:lnTo>
                  <a:lnTo>
                    <a:pt x="1073" y="555"/>
                  </a:lnTo>
                  <a:lnTo>
                    <a:pt x="1185" y="555"/>
                  </a:lnTo>
                  <a:lnTo>
                    <a:pt x="1185" y="671"/>
                  </a:lnTo>
                  <a:lnTo>
                    <a:pt x="1422" y="444"/>
                  </a:lnTo>
                  <a:lnTo>
                    <a:pt x="1185" y="218"/>
                  </a:lnTo>
                  <a:lnTo>
                    <a:pt x="1185" y="333"/>
                  </a:lnTo>
                  <a:lnTo>
                    <a:pt x="1073" y="333"/>
                  </a:lnTo>
                  <a:lnTo>
                    <a:pt x="1073" y="0"/>
                  </a:lnTo>
                  <a:lnTo>
                    <a:pt x="0" y="0"/>
                  </a:lnTo>
                  <a:close/>
                </a:path>
              </a:pathLst>
            </a:custGeom>
            <a:solidFill>
              <a:srgbClr val="FFFFCC"/>
            </a:solidFill>
            <a:ln w="9525">
              <a:noFill/>
              <a:round/>
              <a:headEnd/>
              <a:tailEnd/>
            </a:ln>
          </p:spPr>
          <p:txBody>
            <a:bodyPr/>
            <a:lstStyle/>
            <a:p>
              <a:endParaRPr lang="es-ES"/>
            </a:p>
          </p:txBody>
        </p:sp>
        <p:sp>
          <p:nvSpPr>
            <p:cNvPr id="44187" name="Freeform 141"/>
            <p:cNvSpPr>
              <a:spLocks/>
            </p:cNvSpPr>
            <p:nvPr/>
          </p:nvSpPr>
          <p:spPr bwMode="auto">
            <a:xfrm>
              <a:off x="2252" y="1902"/>
              <a:ext cx="1422" cy="888"/>
            </a:xfrm>
            <a:custGeom>
              <a:avLst/>
              <a:gdLst>
                <a:gd name="T0" fmla="*/ 0 w 1422"/>
                <a:gd name="T1" fmla="*/ 0 h 888"/>
                <a:gd name="T2" fmla="*/ 0 w 1422"/>
                <a:gd name="T3" fmla="*/ 888 h 888"/>
                <a:gd name="T4" fmla="*/ 1073 w 1422"/>
                <a:gd name="T5" fmla="*/ 888 h 888"/>
                <a:gd name="T6" fmla="*/ 1073 w 1422"/>
                <a:gd name="T7" fmla="*/ 555 h 888"/>
                <a:gd name="T8" fmla="*/ 1185 w 1422"/>
                <a:gd name="T9" fmla="*/ 555 h 888"/>
                <a:gd name="T10" fmla="*/ 1185 w 1422"/>
                <a:gd name="T11" fmla="*/ 671 h 888"/>
                <a:gd name="T12" fmla="*/ 1422 w 1422"/>
                <a:gd name="T13" fmla="*/ 444 h 888"/>
                <a:gd name="T14" fmla="*/ 1185 w 1422"/>
                <a:gd name="T15" fmla="*/ 218 h 888"/>
                <a:gd name="T16" fmla="*/ 1185 w 1422"/>
                <a:gd name="T17" fmla="*/ 333 h 888"/>
                <a:gd name="T18" fmla="*/ 1073 w 1422"/>
                <a:gd name="T19" fmla="*/ 333 h 888"/>
                <a:gd name="T20" fmla="*/ 1073 w 1422"/>
                <a:gd name="T21" fmla="*/ 0 h 888"/>
                <a:gd name="T22" fmla="*/ 0 w 1422"/>
                <a:gd name="T23" fmla="*/ 0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2"/>
                <a:gd name="T37" fmla="*/ 0 h 888"/>
                <a:gd name="T38" fmla="*/ 1422 w 1422"/>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2" h="888">
                  <a:moveTo>
                    <a:pt x="0" y="0"/>
                  </a:moveTo>
                  <a:lnTo>
                    <a:pt x="0" y="888"/>
                  </a:lnTo>
                  <a:lnTo>
                    <a:pt x="1073" y="888"/>
                  </a:lnTo>
                  <a:lnTo>
                    <a:pt x="1073" y="555"/>
                  </a:lnTo>
                  <a:lnTo>
                    <a:pt x="1185" y="555"/>
                  </a:lnTo>
                  <a:lnTo>
                    <a:pt x="1185" y="671"/>
                  </a:lnTo>
                  <a:lnTo>
                    <a:pt x="1422" y="444"/>
                  </a:lnTo>
                  <a:lnTo>
                    <a:pt x="1185" y="218"/>
                  </a:lnTo>
                  <a:lnTo>
                    <a:pt x="1185" y="333"/>
                  </a:lnTo>
                  <a:lnTo>
                    <a:pt x="1073" y="333"/>
                  </a:lnTo>
                  <a:lnTo>
                    <a:pt x="1073" y="0"/>
                  </a:lnTo>
                  <a:lnTo>
                    <a:pt x="0" y="0"/>
                  </a:lnTo>
                  <a:close/>
                </a:path>
              </a:pathLst>
            </a:custGeom>
            <a:noFill/>
            <a:ln w="7938" cap="rnd">
              <a:solidFill>
                <a:srgbClr val="000000"/>
              </a:solidFill>
              <a:prstDash val="solid"/>
              <a:round/>
              <a:headEnd/>
              <a:tailEnd/>
            </a:ln>
          </p:spPr>
          <p:txBody>
            <a:bodyPr/>
            <a:lstStyle/>
            <a:p>
              <a:endParaRPr lang="es-ES"/>
            </a:p>
          </p:txBody>
        </p:sp>
      </p:grpSp>
      <p:sp>
        <p:nvSpPr>
          <p:cNvPr id="44072" name="Rectangle 143"/>
          <p:cNvSpPr>
            <a:spLocks noChangeArrowheads="1"/>
          </p:cNvSpPr>
          <p:nvPr/>
        </p:nvSpPr>
        <p:spPr bwMode="auto">
          <a:xfrm>
            <a:off x="3957638" y="3487738"/>
            <a:ext cx="1082027"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smtClean="0">
                <a:solidFill>
                  <a:srgbClr val="000000"/>
                </a:solidFill>
              </a:rPr>
              <a:t>Modelo de </a:t>
            </a:r>
            <a:endParaRPr lang="es-ES"/>
          </a:p>
        </p:txBody>
      </p:sp>
      <p:sp>
        <p:nvSpPr>
          <p:cNvPr id="44073" name="Rectangle 144"/>
          <p:cNvSpPr>
            <a:spLocks noChangeArrowheads="1"/>
          </p:cNvSpPr>
          <p:nvPr/>
        </p:nvSpPr>
        <p:spPr bwMode="auto">
          <a:xfrm>
            <a:off x="3705225" y="3741738"/>
            <a:ext cx="1506823"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Consecuencias</a:t>
            </a:r>
            <a:endParaRPr lang="es-ES" dirty="0"/>
          </a:p>
        </p:txBody>
      </p:sp>
      <p:grpSp>
        <p:nvGrpSpPr>
          <p:cNvPr id="44074" name="Group 147"/>
          <p:cNvGrpSpPr>
            <a:grpSpLocks/>
          </p:cNvGrpSpPr>
          <p:nvPr/>
        </p:nvGrpSpPr>
        <p:grpSpPr bwMode="auto">
          <a:xfrm>
            <a:off x="3382963" y="1222375"/>
            <a:ext cx="2046287" cy="776288"/>
            <a:chOff x="2131" y="770"/>
            <a:chExt cx="1289" cy="489"/>
          </a:xfrm>
        </p:grpSpPr>
        <p:sp>
          <p:nvSpPr>
            <p:cNvPr id="44184" name="Rectangle 145"/>
            <p:cNvSpPr>
              <a:spLocks noChangeArrowheads="1"/>
            </p:cNvSpPr>
            <p:nvPr/>
          </p:nvSpPr>
          <p:spPr bwMode="auto">
            <a:xfrm>
              <a:off x="2131" y="770"/>
              <a:ext cx="1289" cy="489"/>
            </a:xfrm>
            <a:prstGeom prst="rect">
              <a:avLst/>
            </a:prstGeom>
            <a:solidFill>
              <a:srgbClr val="BBE0E3"/>
            </a:solidFill>
            <a:ln w="9525">
              <a:noFill/>
              <a:miter lim="800000"/>
              <a:headEnd/>
              <a:tailEnd/>
            </a:ln>
          </p:spPr>
          <p:txBody>
            <a:bodyPr/>
            <a:lstStyle/>
            <a:p>
              <a:endParaRPr lang="es-ES"/>
            </a:p>
          </p:txBody>
        </p:sp>
        <p:sp>
          <p:nvSpPr>
            <p:cNvPr id="44185" name="Rectangle 146"/>
            <p:cNvSpPr>
              <a:spLocks noChangeArrowheads="1"/>
            </p:cNvSpPr>
            <p:nvPr/>
          </p:nvSpPr>
          <p:spPr bwMode="auto">
            <a:xfrm>
              <a:off x="2131" y="770"/>
              <a:ext cx="1289" cy="489"/>
            </a:xfrm>
            <a:prstGeom prst="rect">
              <a:avLst/>
            </a:prstGeom>
            <a:noFill/>
            <a:ln w="7938" cap="rnd">
              <a:solidFill>
                <a:srgbClr val="000000"/>
              </a:solidFill>
              <a:miter lim="800000"/>
              <a:headEnd/>
              <a:tailEnd/>
            </a:ln>
          </p:spPr>
          <p:txBody>
            <a:bodyPr/>
            <a:lstStyle/>
            <a:p>
              <a:endParaRPr lang="es-ES"/>
            </a:p>
          </p:txBody>
        </p:sp>
      </p:grpSp>
      <p:sp>
        <p:nvSpPr>
          <p:cNvPr id="44075" name="Rectangle 148"/>
          <p:cNvSpPr>
            <a:spLocks noChangeArrowheads="1"/>
          </p:cNvSpPr>
          <p:nvPr/>
        </p:nvSpPr>
        <p:spPr bwMode="auto">
          <a:xfrm>
            <a:off x="3429000" y="1374775"/>
            <a:ext cx="1969193"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smtClean="0">
                <a:solidFill>
                  <a:srgbClr val="000000"/>
                </a:solidFill>
              </a:rPr>
              <a:t>Tipo, Tamanho, Loc </a:t>
            </a:r>
            <a:endParaRPr lang="es-ES"/>
          </a:p>
        </p:txBody>
      </p:sp>
      <p:sp>
        <p:nvSpPr>
          <p:cNvPr id="44076" name="Rectangle 149"/>
          <p:cNvSpPr>
            <a:spLocks noChangeArrowheads="1"/>
          </p:cNvSpPr>
          <p:nvPr/>
        </p:nvSpPr>
        <p:spPr bwMode="auto">
          <a:xfrm>
            <a:off x="3733800" y="1628775"/>
            <a:ext cx="1336904"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smtClean="0">
                <a:solidFill>
                  <a:srgbClr val="000000"/>
                </a:solidFill>
              </a:rPr>
              <a:t>del Obstáculo</a:t>
            </a:r>
            <a:endParaRPr lang="es-ES"/>
          </a:p>
        </p:txBody>
      </p:sp>
      <p:grpSp>
        <p:nvGrpSpPr>
          <p:cNvPr id="44077" name="Group 156"/>
          <p:cNvGrpSpPr>
            <a:grpSpLocks/>
          </p:cNvGrpSpPr>
          <p:nvPr/>
        </p:nvGrpSpPr>
        <p:grpSpPr bwMode="auto">
          <a:xfrm>
            <a:off x="2800350" y="3582988"/>
            <a:ext cx="704850" cy="352425"/>
            <a:chOff x="1764" y="2257"/>
            <a:chExt cx="444" cy="222"/>
          </a:xfrm>
        </p:grpSpPr>
        <p:sp>
          <p:nvSpPr>
            <p:cNvPr id="44178" name="Freeform 150"/>
            <p:cNvSpPr>
              <a:spLocks/>
            </p:cNvSpPr>
            <p:nvPr/>
          </p:nvSpPr>
          <p:spPr bwMode="auto">
            <a:xfrm>
              <a:off x="1833" y="2257"/>
              <a:ext cx="375" cy="222"/>
            </a:xfrm>
            <a:custGeom>
              <a:avLst/>
              <a:gdLst>
                <a:gd name="T0" fmla="*/ 264 w 375"/>
                <a:gd name="T1" fmla="*/ 0 h 222"/>
                <a:gd name="T2" fmla="*/ 264 w 375"/>
                <a:gd name="T3" fmla="*/ 56 h 222"/>
                <a:gd name="T4" fmla="*/ 0 w 375"/>
                <a:gd name="T5" fmla="*/ 56 h 222"/>
                <a:gd name="T6" fmla="*/ 0 w 375"/>
                <a:gd name="T7" fmla="*/ 167 h 222"/>
                <a:gd name="T8" fmla="*/ 264 w 375"/>
                <a:gd name="T9" fmla="*/ 167 h 222"/>
                <a:gd name="T10" fmla="*/ 264 w 375"/>
                <a:gd name="T11" fmla="*/ 222 h 222"/>
                <a:gd name="T12" fmla="*/ 375 w 375"/>
                <a:gd name="T13" fmla="*/ 111 h 222"/>
                <a:gd name="T14" fmla="*/ 264 w 375"/>
                <a:gd name="T15" fmla="*/ 0 h 222"/>
                <a:gd name="T16" fmla="*/ 0 60000 65536"/>
                <a:gd name="T17" fmla="*/ 0 60000 65536"/>
                <a:gd name="T18" fmla="*/ 0 60000 65536"/>
                <a:gd name="T19" fmla="*/ 0 60000 65536"/>
                <a:gd name="T20" fmla="*/ 0 60000 65536"/>
                <a:gd name="T21" fmla="*/ 0 60000 65536"/>
                <a:gd name="T22" fmla="*/ 0 60000 65536"/>
                <a:gd name="T23" fmla="*/ 0 60000 65536"/>
                <a:gd name="T24" fmla="*/ 0 w 375"/>
                <a:gd name="T25" fmla="*/ 0 h 222"/>
                <a:gd name="T26" fmla="*/ 375 w 375"/>
                <a:gd name="T27" fmla="*/ 222 h 2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 h="222">
                  <a:moveTo>
                    <a:pt x="264" y="0"/>
                  </a:moveTo>
                  <a:lnTo>
                    <a:pt x="264" y="56"/>
                  </a:lnTo>
                  <a:lnTo>
                    <a:pt x="0" y="56"/>
                  </a:lnTo>
                  <a:lnTo>
                    <a:pt x="0" y="167"/>
                  </a:lnTo>
                  <a:lnTo>
                    <a:pt x="264" y="167"/>
                  </a:lnTo>
                  <a:lnTo>
                    <a:pt x="264" y="222"/>
                  </a:lnTo>
                  <a:lnTo>
                    <a:pt x="375" y="111"/>
                  </a:lnTo>
                  <a:lnTo>
                    <a:pt x="264" y="0"/>
                  </a:lnTo>
                  <a:close/>
                </a:path>
              </a:pathLst>
            </a:custGeom>
            <a:solidFill>
              <a:srgbClr val="FFCC99"/>
            </a:solidFill>
            <a:ln w="9525">
              <a:noFill/>
              <a:round/>
              <a:headEnd/>
              <a:tailEnd/>
            </a:ln>
          </p:spPr>
          <p:txBody>
            <a:bodyPr/>
            <a:lstStyle/>
            <a:p>
              <a:endParaRPr lang="es-ES"/>
            </a:p>
          </p:txBody>
        </p:sp>
        <p:sp>
          <p:nvSpPr>
            <p:cNvPr id="44179" name="Rectangle 151"/>
            <p:cNvSpPr>
              <a:spLocks noChangeArrowheads="1"/>
            </p:cNvSpPr>
            <p:nvPr/>
          </p:nvSpPr>
          <p:spPr bwMode="auto">
            <a:xfrm>
              <a:off x="1791" y="2313"/>
              <a:ext cx="28" cy="111"/>
            </a:xfrm>
            <a:prstGeom prst="rect">
              <a:avLst/>
            </a:prstGeom>
            <a:solidFill>
              <a:srgbClr val="FFCC99"/>
            </a:solidFill>
            <a:ln w="9525">
              <a:noFill/>
              <a:miter lim="800000"/>
              <a:headEnd/>
              <a:tailEnd/>
            </a:ln>
          </p:spPr>
          <p:txBody>
            <a:bodyPr/>
            <a:lstStyle/>
            <a:p>
              <a:endParaRPr lang="es-ES"/>
            </a:p>
          </p:txBody>
        </p:sp>
        <p:sp>
          <p:nvSpPr>
            <p:cNvPr id="44180" name="Rectangle 152"/>
            <p:cNvSpPr>
              <a:spLocks noChangeArrowheads="1"/>
            </p:cNvSpPr>
            <p:nvPr/>
          </p:nvSpPr>
          <p:spPr bwMode="auto">
            <a:xfrm>
              <a:off x="1764" y="2313"/>
              <a:ext cx="13" cy="111"/>
            </a:xfrm>
            <a:prstGeom prst="rect">
              <a:avLst/>
            </a:prstGeom>
            <a:solidFill>
              <a:srgbClr val="FFCC99"/>
            </a:solidFill>
            <a:ln w="9525">
              <a:noFill/>
              <a:miter lim="800000"/>
              <a:headEnd/>
              <a:tailEnd/>
            </a:ln>
          </p:spPr>
          <p:txBody>
            <a:bodyPr/>
            <a:lstStyle/>
            <a:p>
              <a:endParaRPr lang="es-ES"/>
            </a:p>
          </p:txBody>
        </p:sp>
        <p:sp>
          <p:nvSpPr>
            <p:cNvPr id="44181" name="Freeform 153"/>
            <p:cNvSpPr>
              <a:spLocks/>
            </p:cNvSpPr>
            <p:nvPr/>
          </p:nvSpPr>
          <p:spPr bwMode="auto">
            <a:xfrm>
              <a:off x="1833" y="2257"/>
              <a:ext cx="375" cy="222"/>
            </a:xfrm>
            <a:custGeom>
              <a:avLst/>
              <a:gdLst>
                <a:gd name="T0" fmla="*/ 264 w 375"/>
                <a:gd name="T1" fmla="*/ 0 h 222"/>
                <a:gd name="T2" fmla="*/ 264 w 375"/>
                <a:gd name="T3" fmla="*/ 56 h 222"/>
                <a:gd name="T4" fmla="*/ 0 w 375"/>
                <a:gd name="T5" fmla="*/ 56 h 222"/>
                <a:gd name="T6" fmla="*/ 0 w 375"/>
                <a:gd name="T7" fmla="*/ 167 h 222"/>
                <a:gd name="T8" fmla="*/ 264 w 375"/>
                <a:gd name="T9" fmla="*/ 167 h 222"/>
                <a:gd name="T10" fmla="*/ 264 w 375"/>
                <a:gd name="T11" fmla="*/ 222 h 222"/>
                <a:gd name="T12" fmla="*/ 375 w 375"/>
                <a:gd name="T13" fmla="*/ 111 h 222"/>
                <a:gd name="T14" fmla="*/ 264 w 375"/>
                <a:gd name="T15" fmla="*/ 0 h 222"/>
                <a:gd name="T16" fmla="*/ 0 60000 65536"/>
                <a:gd name="T17" fmla="*/ 0 60000 65536"/>
                <a:gd name="T18" fmla="*/ 0 60000 65536"/>
                <a:gd name="T19" fmla="*/ 0 60000 65536"/>
                <a:gd name="T20" fmla="*/ 0 60000 65536"/>
                <a:gd name="T21" fmla="*/ 0 60000 65536"/>
                <a:gd name="T22" fmla="*/ 0 60000 65536"/>
                <a:gd name="T23" fmla="*/ 0 60000 65536"/>
                <a:gd name="T24" fmla="*/ 0 w 375"/>
                <a:gd name="T25" fmla="*/ 0 h 222"/>
                <a:gd name="T26" fmla="*/ 375 w 375"/>
                <a:gd name="T27" fmla="*/ 222 h 2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 h="222">
                  <a:moveTo>
                    <a:pt x="264" y="0"/>
                  </a:moveTo>
                  <a:lnTo>
                    <a:pt x="264" y="56"/>
                  </a:lnTo>
                  <a:lnTo>
                    <a:pt x="0" y="56"/>
                  </a:lnTo>
                  <a:lnTo>
                    <a:pt x="0" y="167"/>
                  </a:lnTo>
                  <a:lnTo>
                    <a:pt x="264" y="167"/>
                  </a:lnTo>
                  <a:lnTo>
                    <a:pt x="264" y="222"/>
                  </a:lnTo>
                  <a:lnTo>
                    <a:pt x="375" y="111"/>
                  </a:lnTo>
                  <a:lnTo>
                    <a:pt x="264" y="0"/>
                  </a:lnTo>
                  <a:close/>
                </a:path>
              </a:pathLst>
            </a:custGeom>
            <a:noFill/>
            <a:ln w="7938" cap="rnd">
              <a:solidFill>
                <a:srgbClr val="000000"/>
              </a:solidFill>
              <a:prstDash val="solid"/>
              <a:round/>
              <a:headEnd/>
              <a:tailEnd/>
            </a:ln>
          </p:spPr>
          <p:txBody>
            <a:bodyPr/>
            <a:lstStyle/>
            <a:p>
              <a:endParaRPr lang="es-ES"/>
            </a:p>
          </p:txBody>
        </p:sp>
        <p:sp>
          <p:nvSpPr>
            <p:cNvPr id="44182" name="Rectangle 154"/>
            <p:cNvSpPr>
              <a:spLocks noChangeArrowheads="1"/>
            </p:cNvSpPr>
            <p:nvPr/>
          </p:nvSpPr>
          <p:spPr bwMode="auto">
            <a:xfrm>
              <a:off x="1791" y="2313"/>
              <a:ext cx="28" cy="111"/>
            </a:xfrm>
            <a:prstGeom prst="rect">
              <a:avLst/>
            </a:prstGeom>
            <a:noFill/>
            <a:ln w="7938" cap="rnd">
              <a:solidFill>
                <a:srgbClr val="000000"/>
              </a:solidFill>
              <a:round/>
              <a:headEnd/>
              <a:tailEnd/>
            </a:ln>
          </p:spPr>
          <p:txBody>
            <a:bodyPr/>
            <a:lstStyle/>
            <a:p>
              <a:endParaRPr lang="es-ES"/>
            </a:p>
          </p:txBody>
        </p:sp>
        <p:sp>
          <p:nvSpPr>
            <p:cNvPr id="44183" name="Rectangle 155"/>
            <p:cNvSpPr>
              <a:spLocks noChangeArrowheads="1"/>
            </p:cNvSpPr>
            <p:nvPr/>
          </p:nvSpPr>
          <p:spPr bwMode="auto">
            <a:xfrm>
              <a:off x="1764" y="2313"/>
              <a:ext cx="13" cy="111"/>
            </a:xfrm>
            <a:prstGeom prst="rect">
              <a:avLst/>
            </a:prstGeom>
            <a:noFill/>
            <a:ln w="7938" cap="rnd">
              <a:solidFill>
                <a:srgbClr val="000000"/>
              </a:solidFill>
              <a:round/>
              <a:headEnd/>
              <a:tailEnd/>
            </a:ln>
          </p:spPr>
          <p:txBody>
            <a:bodyPr/>
            <a:lstStyle/>
            <a:p>
              <a:endParaRPr lang="es-ES"/>
            </a:p>
          </p:txBody>
        </p:sp>
      </p:grpSp>
      <p:grpSp>
        <p:nvGrpSpPr>
          <p:cNvPr id="44078" name="Group 163"/>
          <p:cNvGrpSpPr>
            <a:grpSpLocks/>
          </p:cNvGrpSpPr>
          <p:nvPr/>
        </p:nvGrpSpPr>
        <p:grpSpPr bwMode="auto">
          <a:xfrm>
            <a:off x="3022600" y="2279650"/>
            <a:ext cx="555625" cy="573088"/>
            <a:chOff x="1904" y="1436"/>
            <a:chExt cx="350" cy="361"/>
          </a:xfrm>
        </p:grpSpPr>
        <p:sp>
          <p:nvSpPr>
            <p:cNvPr id="44172" name="Freeform 157"/>
            <p:cNvSpPr>
              <a:spLocks/>
            </p:cNvSpPr>
            <p:nvPr/>
          </p:nvSpPr>
          <p:spPr bwMode="auto">
            <a:xfrm>
              <a:off x="1952" y="1486"/>
              <a:ext cx="302" cy="311"/>
            </a:xfrm>
            <a:custGeom>
              <a:avLst/>
              <a:gdLst>
                <a:gd name="T0" fmla="*/ 302 w 302"/>
                <a:gd name="T1" fmla="*/ 154 h 311"/>
                <a:gd name="T2" fmla="*/ 261 w 302"/>
                <a:gd name="T3" fmla="*/ 192 h 311"/>
                <a:gd name="T4" fmla="*/ 80 w 302"/>
                <a:gd name="T5" fmla="*/ 0 h 311"/>
                <a:gd name="T6" fmla="*/ 0 w 302"/>
                <a:gd name="T7" fmla="*/ 76 h 311"/>
                <a:gd name="T8" fmla="*/ 181 w 302"/>
                <a:gd name="T9" fmla="*/ 268 h 311"/>
                <a:gd name="T10" fmla="*/ 140 w 302"/>
                <a:gd name="T11" fmla="*/ 307 h 311"/>
                <a:gd name="T12" fmla="*/ 297 w 302"/>
                <a:gd name="T13" fmla="*/ 311 h 311"/>
                <a:gd name="T14" fmla="*/ 302 w 302"/>
                <a:gd name="T15" fmla="*/ 154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4"/>
                  </a:moveTo>
                  <a:lnTo>
                    <a:pt x="261" y="192"/>
                  </a:lnTo>
                  <a:lnTo>
                    <a:pt x="80" y="0"/>
                  </a:lnTo>
                  <a:lnTo>
                    <a:pt x="0" y="76"/>
                  </a:lnTo>
                  <a:lnTo>
                    <a:pt x="181" y="268"/>
                  </a:lnTo>
                  <a:lnTo>
                    <a:pt x="140" y="307"/>
                  </a:lnTo>
                  <a:lnTo>
                    <a:pt x="297" y="311"/>
                  </a:lnTo>
                  <a:lnTo>
                    <a:pt x="302" y="154"/>
                  </a:lnTo>
                  <a:close/>
                </a:path>
              </a:pathLst>
            </a:custGeom>
            <a:solidFill>
              <a:srgbClr val="FFCC99"/>
            </a:solidFill>
            <a:ln w="9525">
              <a:noFill/>
              <a:round/>
              <a:headEnd/>
              <a:tailEnd/>
            </a:ln>
          </p:spPr>
          <p:txBody>
            <a:bodyPr/>
            <a:lstStyle/>
            <a:p>
              <a:endParaRPr lang="es-ES"/>
            </a:p>
          </p:txBody>
        </p:sp>
        <p:sp>
          <p:nvSpPr>
            <p:cNvPr id="44173" name="Freeform 158"/>
            <p:cNvSpPr>
              <a:spLocks/>
            </p:cNvSpPr>
            <p:nvPr/>
          </p:nvSpPr>
          <p:spPr bwMode="auto">
            <a:xfrm>
              <a:off x="1923" y="1456"/>
              <a:ext cx="100" cy="96"/>
            </a:xfrm>
            <a:custGeom>
              <a:avLst/>
              <a:gdLst>
                <a:gd name="T0" fmla="*/ 81 w 100"/>
                <a:gd name="T1" fmla="*/ 0 h 96"/>
                <a:gd name="T2" fmla="*/ 0 w 100"/>
                <a:gd name="T3" fmla="*/ 76 h 96"/>
                <a:gd name="T4" fmla="*/ 19 w 100"/>
                <a:gd name="T5" fmla="*/ 96 h 96"/>
                <a:gd name="T6" fmla="*/ 100 w 100"/>
                <a:gd name="T7" fmla="*/ 20 h 96"/>
                <a:gd name="T8" fmla="*/ 81 w 100"/>
                <a:gd name="T9" fmla="*/ 0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0"/>
                  </a:moveTo>
                  <a:lnTo>
                    <a:pt x="0" y="76"/>
                  </a:lnTo>
                  <a:lnTo>
                    <a:pt x="19" y="96"/>
                  </a:lnTo>
                  <a:lnTo>
                    <a:pt x="100" y="20"/>
                  </a:lnTo>
                  <a:lnTo>
                    <a:pt x="81" y="0"/>
                  </a:lnTo>
                  <a:close/>
                </a:path>
              </a:pathLst>
            </a:custGeom>
            <a:solidFill>
              <a:srgbClr val="FFCC99"/>
            </a:solidFill>
            <a:ln w="9525">
              <a:noFill/>
              <a:round/>
              <a:headEnd/>
              <a:tailEnd/>
            </a:ln>
          </p:spPr>
          <p:txBody>
            <a:bodyPr/>
            <a:lstStyle/>
            <a:p>
              <a:endParaRPr lang="es-ES"/>
            </a:p>
          </p:txBody>
        </p:sp>
        <p:sp>
          <p:nvSpPr>
            <p:cNvPr id="44174" name="Freeform 159"/>
            <p:cNvSpPr>
              <a:spLocks/>
            </p:cNvSpPr>
            <p:nvPr/>
          </p:nvSpPr>
          <p:spPr bwMode="auto">
            <a:xfrm>
              <a:off x="1904" y="1436"/>
              <a:ext cx="90" cy="86"/>
            </a:xfrm>
            <a:custGeom>
              <a:avLst/>
              <a:gdLst>
                <a:gd name="T0" fmla="*/ 81 w 90"/>
                <a:gd name="T1" fmla="*/ 0 h 86"/>
                <a:gd name="T2" fmla="*/ 0 w 90"/>
                <a:gd name="T3" fmla="*/ 76 h 86"/>
                <a:gd name="T4" fmla="*/ 10 w 90"/>
                <a:gd name="T5" fmla="*/ 86 h 86"/>
                <a:gd name="T6" fmla="*/ 90 w 90"/>
                <a:gd name="T7" fmla="*/ 10 h 86"/>
                <a:gd name="T8" fmla="*/ 81 w 90"/>
                <a:gd name="T9" fmla="*/ 0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0"/>
                  </a:moveTo>
                  <a:lnTo>
                    <a:pt x="0" y="76"/>
                  </a:lnTo>
                  <a:lnTo>
                    <a:pt x="10" y="86"/>
                  </a:lnTo>
                  <a:lnTo>
                    <a:pt x="90" y="10"/>
                  </a:lnTo>
                  <a:lnTo>
                    <a:pt x="81" y="0"/>
                  </a:lnTo>
                  <a:close/>
                </a:path>
              </a:pathLst>
            </a:custGeom>
            <a:solidFill>
              <a:srgbClr val="FFCC99"/>
            </a:solidFill>
            <a:ln w="9525">
              <a:noFill/>
              <a:round/>
              <a:headEnd/>
              <a:tailEnd/>
            </a:ln>
          </p:spPr>
          <p:txBody>
            <a:bodyPr/>
            <a:lstStyle/>
            <a:p>
              <a:endParaRPr lang="es-ES"/>
            </a:p>
          </p:txBody>
        </p:sp>
        <p:sp>
          <p:nvSpPr>
            <p:cNvPr id="44175" name="Freeform 160"/>
            <p:cNvSpPr>
              <a:spLocks/>
            </p:cNvSpPr>
            <p:nvPr/>
          </p:nvSpPr>
          <p:spPr bwMode="auto">
            <a:xfrm>
              <a:off x="1952" y="1486"/>
              <a:ext cx="302" cy="311"/>
            </a:xfrm>
            <a:custGeom>
              <a:avLst/>
              <a:gdLst>
                <a:gd name="T0" fmla="*/ 302 w 302"/>
                <a:gd name="T1" fmla="*/ 154 h 311"/>
                <a:gd name="T2" fmla="*/ 261 w 302"/>
                <a:gd name="T3" fmla="*/ 192 h 311"/>
                <a:gd name="T4" fmla="*/ 80 w 302"/>
                <a:gd name="T5" fmla="*/ 0 h 311"/>
                <a:gd name="T6" fmla="*/ 0 w 302"/>
                <a:gd name="T7" fmla="*/ 76 h 311"/>
                <a:gd name="T8" fmla="*/ 181 w 302"/>
                <a:gd name="T9" fmla="*/ 268 h 311"/>
                <a:gd name="T10" fmla="*/ 140 w 302"/>
                <a:gd name="T11" fmla="*/ 307 h 311"/>
                <a:gd name="T12" fmla="*/ 297 w 302"/>
                <a:gd name="T13" fmla="*/ 311 h 311"/>
                <a:gd name="T14" fmla="*/ 302 w 302"/>
                <a:gd name="T15" fmla="*/ 154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4"/>
                  </a:moveTo>
                  <a:lnTo>
                    <a:pt x="261" y="192"/>
                  </a:lnTo>
                  <a:lnTo>
                    <a:pt x="80" y="0"/>
                  </a:lnTo>
                  <a:lnTo>
                    <a:pt x="0" y="76"/>
                  </a:lnTo>
                  <a:lnTo>
                    <a:pt x="181" y="268"/>
                  </a:lnTo>
                  <a:lnTo>
                    <a:pt x="140" y="307"/>
                  </a:lnTo>
                  <a:lnTo>
                    <a:pt x="297" y="311"/>
                  </a:lnTo>
                  <a:lnTo>
                    <a:pt x="302" y="154"/>
                  </a:lnTo>
                  <a:close/>
                </a:path>
              </a:pathLst>
            </a:custGeom>
            <a:noFill/>
            <a:ln w="7938" cap="rnd">
              <a:solidFill>
                <a:srgbClr val="000000"/>
              </a:solidFill>
              <a:prstDash val="solid"/>
              <a:round/>
              <a:headEnd/>
              <a:tailEnd/>
            </a:ln>
          </p:spPr>
          <p:txBody>
            <a:bodyPr/>
            <a:lstStyle/>
            <a:p>
              <a:endParaRPr lang="es-ES"/>
            </a:p>
          </p:txBody>
        </p:sp>
        <p:sp>
          <p:nvSpPr>
            <p:cNvPr id="44176" name="Freeform 161"/>
            <p:cNvSpPr>
              <a:spLocks/>
            </p:cNvSpPr>
            <p:nvPr/>
          </p:nvSpPr>
          <p:spPr bwMode="auto">
            <a:xfrm>
              <a:off x="1923" y="1456"/>
              <a:ext cx="100" cy="96"/>
            </a:xfrm>
            <a:custGeom>
              <a:avLst/>
              <a:gdLst>
                <a:gd name="T0" fmla="*/ 81 w 100"/>
                <a:gd name="T1" fmla="*/ 0 h 96"/>
                <a:gd name="T2" fmla="*/ 0 w 100"/>
                <a:gd name="T3" fmla="*/ 76 h 96"/>
                <a:gd name="T4" fmla="*/ 19 w 100"/>
                <a:gd name="T5" fmla="*/ 96 h 96"/>
                <a:gd name="T6" fmla="*/ 100 w 100"/>
                <a:gd name="T7" fmla="*/ 20 h 96"/>
                <a:gd name="T8" fmla="*/ 81 w 100"/>
                <a:gd name="T9" fmla="*/ 0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0"/>
                  </a:moveTo>
                  <a:lnTo>
                    <a:pt x="0" y="76"/>
                  </a:lnTo>
                  <a:lnTo>
                    <a:pt x="19" y="96"/>
                  </a:lnTo>
                  <a:lnTo>
                    <a:pt x="100" y="20"/>
                  </a:lnTo>
                  <a:lnTo>
                    <a:pt x="81" y="0"/>
                  </a:lnTo>
                  <a:close/>
                </a:path>
              </a:pathLst>
            </a:custGeom>
            <a:noFill/>
            <a:ln w="7938" cap="rnd">
              <a:solidFill>
                <a:srgbClr val="000000"/>
              </a:solidFill>
              <a:prstDash val="solid"/>
              <a:round/>
              <a:headEnd/>
              <a:tailEnd/>
            </a:ln>
          </p:spPr>
          <p:txBody>
            <a:bodyPr/>
            <a:lstStyle/>
            <a:p>
              <a:endParaRPr lang="es-ES"/>
            </a:p>
          </p:txBody>
        </p:sp>
        <p:sp>
          <p:nvSpPr>
            <p:cNvPr id="44177" name="Freeform 162"/>
            <p:cNvSpPr>
              <a:spLocks/>
            </p:cNvSpPr>
            <p:nvPr/>
          </p:nvSpPr>
          <p:spPr bwMode="auto">
            <a:xfrm>
              <a:off x="1904" y="1436"/>
              <a:ext cx="90" cy="86"/>
            </a:xfrm>
            <a:custGeom>
              <a:avLst/>
              <a:gdLst>
                <a:gd name="T0" fmla="*/ 81 w 90"/>
                <a:gd name="T1" fmla="*/ 0 h 86"/>
                <a:gd name="T2" fmla="*/ 0 w 90"/>
                <a:gd name="T3" fmla="*/ 76 h 86"/>
                <a:gd name="T4" fmla="*/ 10 w 90"/>
                <a:gd name="T5" fmla="*/ 86 h 86"/>
                <a:gd name="T6" fmla="*/ 90 w 90"/>
                <a:gd name="T7" fmla="*/ 10 h 86"/>
                <a:gd name="T8" fmla="*/ 81 w 90"/>
                <a:gd name="T9" fmla="*/ 0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0"/>
                  </a:moveTo>
                  <a:lnTo>
                    <a:pt x="0" y="76"/>
                  </a:lnTo>
                  <a:lnTo>
                    <a:pt x="10" y="86"/>
                  </a:lnTo>
                  <a:lnTo>
                    <a:pt x="90" y="10"/>
                  </a:lnTo>
                  <a:lnTo>
                    <a:pt x="81" y="0"/>
                  </a:lnTo>
                  <a:close/>
                </a:path>
              </a:pathLst>
            </a:custGeom>
            <a:noFill/>
            <a:ln w="7938" cap="rnd">
              <a:solidFill>
                <a:srgbClr val="000000"/>
              </a:solidFill>
              <a:prstDash val="solid"/>
              <a:round/>
              <a:headEnd/>
              <a:tailEnd/>
            </a:ln>
          </p:spPr>
          <p:txBody>
            <a:bodyPr/>
            <a:lstStyle/>
            <a:p>
              <a:endParaRPr lang="es-ES"/>
            </a:p>
          </p:txBody>
        </p:sp>
      </p:grpSp>
      <p:grpSp>
        <p:nvGrpSpPr>
          <p:cNvPr id="44079" name="Group 170"/>
          <p:cNvGrpSpPr>
            <a:grpSpLocks/>
          </p:cNvGrpSpPr>
          <p:nvPr/>
        </p:nvGrpSpPr>
        <p:grpSpPr bwMode="auto">
          <a:xfrm>
            <a:off x="4244975" y="2173288"/>
            <a:ext cx="354013" cy="704850"/>
            <a:chOff x="2674" y="1369"/>
            <a:chExt cx="223" cy="444"/>
          </a:xfrm>
        </p:grpSpPr>
        <p:sp>
          <p:nvSpPr>
            <p:cNvPr id="44166" name="Freeform 164"/>
            <p:cNvSpPr>
              <a:spLocks/>
            </p:cNvSpPr>
            <p:nvPr/>
          </p:nvSpPr>
          <p:spPr bwMode="auto">
            <a:xfrm>
              <a:off x="2674" y="1438"/>
              <a:ext cx="223" cy="375"/>
            </a:xfrm>
            <a:custGeom>
              <a:avLst/>
              <a:gdLst>
                <a:gd name="T0" fmla="*/ 223 w 223"/>
                <a:gd name="T1" fmla="*/ 264 h 375"/>
                <a:gd name="T2" fmla="*/ 167 w 223"/>
                <a:gd name="T3" fmla="*/ 264 h 375"/>
                <a:gd name="T4" fmla="*/ 167 w 223"/>
                <a:gd name="T5" fmla="*/ 0 h 375"/>
                <a:gd name="T6" fmla="*/ 56 w 223"/>
                <a:gd name="T7" fmla="*/ 0 h 375"/>
                <a:gd name="T8" fmla="*/ 56 w 223"/>
                <a:gd name="T9" fmla="*/ 264 h 375"/>
                <a:gd name="T10" fmla="*/ 0 w 223"/>
                <a:gd name="T11" fmla="*/ 264 h 375"/>
                <a:gd name="T12" fmla="*/ 111 w 223"/>
                <a:gd name="T13" fmla="*/ 375 h 375"/>
                <a:gd name="T14" fmla="*/ 223 w 223"/>
                <a:gd name="T15" fmla="*/ 264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264"/>
                  </a:moveTo>
                  <a:lnTo>
                    <a:pt x="167" y="264"/>
                  </a:lnTo>
                  <a:lnTo>
                    <a:pt x="167" y="0"/>
                  </a:lnTo>
                  <a:lnTo>
                    <a:pt x="56" y="0"/>
                  </a:lnTo>
                  <a:lnTo>
                    <a:pt x="56" y="264"/>
                  </a:lnTo>
                  <a:lnTo>
                    <a:pt x="0" y="264"/>
                  </a:lnTo>
                  <a:lnTo>
                    <a:pt x="111" y="375"/>
                  </a:lnTo>
                  <a:lnTo>
                    <a:pt x="223" y="264"/>
                  </a:lnTo>
                  <a:close/>
                </a:path>
              </a:pathLst>
            </a:custGeom>
            <a:solidFill>
              <a:srgbClr val="FFCC99"/>
            </a:solidFill>
            <a:ln w="9525">
              <a:noFill/>
              <a:round/>
              <a:headEnd/>
              <a:tailEnd/>
            </a:ln>
          </p:spPr>
          <p:txBody>
            <a:bodyPr/>
            <a:lstStyle/>
            <a:p>
              <a:endParaRPr lang="es-ES"/>
            </a:p>
          </p:txBody>
        </p:sp>
        <p:sp>
          <p:nvSpPr>
            <p:cNvPr id="44167" name="Rectangle 165"/>
            <p:cNvSpPr>
              <a:spLocks noChangeArrowheads="1"/>
            </p:cNvSpPr>
            <p:nvPr/>
          </p:nvSpPr>
          <p:spPr bwMode="auto">
            <a:xfrm>
              <a:off x="2730" y="1397"/>
              <a:ext cx="111" cy="28"/>
            </a:xfrm>
            <a:prstGeom prst="rect">
              <a:avLst/>
            </a:prstGeom>
            <a:solidFill>
              <a:srgbClr val="FFCC99"/>
            </a:solidFill>
            <a:ln w="9525">
              <a:noFill/>
              <a:miter lim="800000"/>
              <a:headEnd/>
              <a:tailEnd/>
            </a:ln>
          </p:spPr>
          <p:txBody>
            <a:bodyPr/>
            <a:lstStyle/>
            <a:p>
              <a:endParaRPr lang="es-ES"/>
            </a:p>
          </p:txBody>
        </p:sp>
        <p:sp>
          <p:nvSpPr>
            <p:cNvPr id="44168" name="Rectangle 166"/>
            <p:cNvSpPr>
              <a:spLocks noChangeArrowheads="1"/>
            </p:cNvSpPr>
            <p:nvPr/>
          </p:nvSpPr>
          <p:spPr bwMode="auto">
            <a:xfrm>
              <a:off x="2730" y="1369"/>
              <a:ext cx="111" cy="14"/>
            </a:xfrm>
            <a:prstGeom prst="rect">
              <a:avLst/>
            </a:prstGeom>
            <a:solidFill>
              <a:srgbClr val="FFCC99"/>
            </a:solidFill>
            <a:ln w="9525">
              <a:noFill/>
              <a:miter lim="800000"/>
              <a:headEnd/>
              <a:tailEnd/>
            </a:ln>
          </p:spPr>
          <p:txBody>
            <a:bodyPr/>
            <a:lstStyle/>
            <a:p>
              <a:endParaRPr lang="es-ES"/>
            </a:p>
          </p:txBody>
        </p:sp>
        <p:sp>
          <p:nvSpPr>
            <p:cNvPr id="44169" name="Freeform 167"/>
            <p:cNvSpPr>
              <a:spLocks/>
            </p:cNvSpPr>
            <p:nvPr/>
          </p:nvSpPr>
          <p:spPr bwMode="auto">
            <a:xfrm>
              <a:off x="2674" y="1438"/>
              <a:ext cx="223" cy="375"/>
            </a:xfrm>
            <a:custGeom>
              <a:avLst/>
              <a:gdLst>
                <a:gd name="T0" fmla="*/ 223 w 223"/>
                <a:gd name="T1" fmla="*/ 264 h 375"/>
                <a:gd name="T2" fmla="*/ 167 w 223"/>
                <a:gd name="T3" fmla="*/ 264 h 375"/>
                <a:gd name="T4" fmla="*/ 167 w 223"/>
                <a:gd name="T5" fmla="*/ 0 h 375"/>
                <a:gd name="T6" fmla="*/ 56 w 223"/>
                <a:gd name="T7" fmla="*/ 0 h 375"/>
                <a:gd name="T8" fmla="*/ 56 w 223"/>
                <a:gd name="T9" fmla="*/ 264 h 375"/>
                <a:gd name="T10" fmla="*/ 0 w 223"/>
                <a:gd name="T11" fmla="*/ 264 h 375"/>
                <a:gd name="T12" fmla="*/ 111 w 223"/>
                <a:gd name="T13" fmla="*/ 375 h 375"/>
                <a:gd name="T14" fmla="*/ 223 w 223"/>
                <a:gd name="T15" fmla="*/ 264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264"/>
                  </a:moveTo>
                  <a:lnTo>
                    <a:pt x="167" y="264"/>
                  </a:lnTo>
                  <a:lnTo>
                    <a:pt x="167" y="0"/>
                  </a:lnTo>
                  <a:lnTo>
                    <a:pt x="56" y="0"/>
                  </a:lnTo>
                  <a:lnTo>
                    <a:pt x="56" y="264"/>
                  </a:lnTo>
                  <a:lnTo>
                    <a:pt x="0" y="264"/>
                  </a:lnTo>
                  <a:lnTo>
                    <a:pt x="111" y="375"/>
                  </a:lnTo>
                  <a:lnTo>
                    <a:pt x="223" y="264"/>
                  </a:lnTo>
                  <a:close/>
                </a:path>
              </a:pathLst>
            </a:custGeom>
            <a:noFill/>
            <a:ln w="7938" cap="rnd">
              <a:solidFill>
                <a:srgbClr val="000000"/>
              </a:solidFill>
              <a:prstDash val="solid"/>
              <a:round/>
              <a:headEnd/>
              <a:tailEnd/>
            </a:ln>
          </p:spPr>
          <p:txBody>
            <a:bodyPr/>
            <a:lstStyle/>
            <a:p>
              <a:endParaRPr lang="es-ES"/>
            </a:p>
          </p:txBody>
        </p:sp>
        <p:sp>
          <p:nvSpPr>
            <p:cNvPr id="44170" name="Rectangle 168"/>
            <p:cNvSpPr>
              <a:spLocks noChangeArrowheads="1"/>
            </p:cNvSpPr>
            <p:nvPr/>
          </p:nvSpPr>
          <p:spPr bwMode="auto">
            <a:xfrm>
              <a:off x="2730" y="1397"/>
              <a:ext cx="111" cy="28"/>
            </a:xfrm>
            <a:prstGeom prst="rect">
              <a:avLst/>
            </a:prstGeom>
            <a:noFill/>
            <a:ln w="7938" cap="rnd">
              <a:solidFill>
                <a:srgbClr val="000000"/>
              </a:solidFill>
              <a:round/>
              <a:headEnd/>
              <a:tailEnd/>
            </a:ln>
          </p:spPr>
          <p:txBody>
            <a:bodyPr/>
            <a:lstStyle/>
            <a:p>
              <a:endParaRPr lang="es-ES"/>
            </a:p>
          </p:txBody>
        </p:sp>
        <p:sp>
          <p:nvSpPr>
            <p:cNvPr id="44171" name="Rectangle 169"/>
            <p:cNvSpPr>
              <a:spLocks noChangeArrowheads="1"/>
            </p:cNvSpPr>
            <p:nvPr/>
          </p:nvSpPr>
          <p:spPr bwMode="auto">
            <a:xfrm>
              <a:off x="2730" y="1369"/>
              <a:ext cx="111" cy="14"/>
            </a:xfrm>
            <a:prstGeom prst="rect">
              <a:avLst/>
            </a:prstGeom>
            <a:noFill/>
            <a:ln w="7938" cap="rnd">
              <a:solidFill>
                <a:srgbClr val="000000"/>
              </a:solidFill>
              <a:round/>
              <a:headEnd/>
              <a:tailEnd/>
            </a:ln>
          </p:spPr>
          <p:txBody>
            <a:bodyPr/>
            <a:lstStyle/>
            <a:p>
              <a:endParaRPr lang="es-ES"/>
            </a:p>
          </p:txBody>
        </p:sp>
      </p:grpSp>
      <p:grpSp>
        <p:nvGrpSpPr>
          <p:cNvPr id="44080" name="Group 177"/>
          <p:cNvGrpSpPr>
            <a:grpSpLocks/>
          </p:cNvGrpSpPr>
          <p:nvPr/>
        </p:nvGrpSpPr>
        <p:grpSpPr bwMode="auto">
          <a:xfrm>
            <a:off x="3022600" y="4595813"/>
            <a:ext cx="555625" cy="573087"/>
            <a:chOff x="1904" y="2895"/>
            <a:chExt cx="350" cy="361"/>
          </a:xfrm>
        </p:grpSpPr>
        <p:sp>
          <p:nvSpPr>
            <p:cNvPr id="44160" name="Freeform 171"/>
            <p:cNvSpPr>
              <a:spLocks/>
            </p:cNvSpPr>
            <p:nvPr/>
          </p:nvSpPr>
          <p:spPr bwMode="auto">
            <a:xfrm>
              <a:off x="1952" y="2895"/>
              <a:ext cx="302" cy="311"/>
            </a:xfrm>
            <a:custGeom>
              <a:avLst/>
              <a:gdLst>
                <a:gd name="T0" fmla="*/ 302 w 302"/>
                <a:gd name="T1" fmla="*/ 157 h 311"/>
                <a:gd name="T2" fmla="*/ 261 w 302"/>
                <a:gd name="T3" fmla="*/ 119 h 311"/>
                <a:gd name="T4" fmla="*/ 80 w 302"/>
                <a:gd name="T5" fmla="*/ 311 h 311"/>
                <a:gd name="T6" fmla="*/ 0 w 302"/>
                <a:gd name="T7" fmla="*/ 235 h 311"/>
                <a:gd name="T8" fmla="*/ 181 w 302"/>
                <a:gd name="T9" fmla="*/ 43 h 311"/>
                <a:gd name="T10" fmla="*/ 140 w 302"/>
                <a:gd name="T11" fmla="*/ 5 h 311"/>
                <a:gd name="T12" fmla="*/ 297 w 302"/>
                <a:gd name="T13" fmla="*/ 0 h 311"/>
                <a:gd name="T14" fmla="*/ 302 w 302"/>
                <a:gd name="T15" fmla="*/ 157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7"/>
                  </a:moveTo>
                  <a:lnTo>
                    <a:pt x="261" y="119"/>
                  </a:lnTo>
                  <a:lnTo>
                    <a:pt x="80" y="311"/>
                  </a:lnTo>
                  <a:lnTo>
                    <a:pt x="0" y="235"/>
                  </a:lnTo>
                  <a:lnTo>
                    <a:pt x="181" y="43"/>
                  </a:lnTo>
                  <a:lnTo>
                    <a:pt x="140" y="5"/>
                  </a:lnTo>
                  <a:lnTo>
                    <a:pt x="297" y="0"/>
                  </a:lnTo>
                  <a:lnTo>
                    <a:pt x="302" y="157"/>
                  </a:lnTo>
                  <a:close/>
                </a:path>
              </a:pathLst>
            </a:custGeom>
            <a:solidFill>
              <a:srgbClr val="FFCC99"/>
            </a:solidFill>
            <a:ln w="9525">
              <a:noFill/>
              <a:round/>
              <a:headEnd/>
              <a:tailEnd/>
            </a:ln>
          </p:spPr>
          <p:txBody>
            <a:bodyPr/>
            <a:lstStyle/>
            <a:p>
              <a:endParaRPr lang="es-ES"/>
            </a:p>
          </p:txBody>
        </p:sp>
        <p:sp>
          <p:nvSpPr>
            <p:cNvPr id="44161" name="Freeform 172"/>
            <p:cNvSpPr>
              <a:spLocks/>
            </p:cNvSpPr>
            <p:nvPr/>
          </p:nvSpPr>
          <p:spPr bwMode="auto">
            <a:xfrm>
              <a:off x="1923" y="3140"/>
              <a:ext cx="100" cy="96"/>
            </a:xfrm>
            <a:custGeom>
              <a:avLst/>
              <a:gdLst>
                <a:gd name="T0" fmla="*/ 81 w 100"/>
                <a:gd name="T1" fmla="*/ 96 h 96"/>
                <a:gd name="T2" fmla="*/ 0 w 100"/>
                <a:gd name="T3" fmla="*/ 20 h 96"/>
                <a:gd name="T4" fmla="*/ 19 w 100"/>
                <a:gd name="T5" fmla="*/ 0 h 96"/>
                <a:gd name="T6" fmla="*/ 100 w 100"/>
                <a:gd name="T7" fmla="*/ 76 h 96"/>
                <a:gd name="T8" fmla="*/ 81 w 100"/>
                <a:gd name="T9" fmla="*/ 96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96"/>
                  </a:moveTo>
                  <a:lnTo>
                    <a:pt x="0" y="20"/>
                  </a:lnTo>
                  <a:lnTo>
                    <a:pt x="19" y="0"/>
                  </a:lnTo>
                  <a:lnTo>
                    <a:pt x="100" y="76"/>
                  </a:lnTo>
                  <a:lnTo>
                    <a:pt x="81" y="96"/>
                  </a:lnTo>
                  <a:close/>
                </a:path>
              </a:pathLst>
            </a:custGeom>
            <a:solidFill>
              <a:srgbClr val="FFCC99"/>
            </a:solidFill>
            <a:ln w="9525">
              <a:noFill/>
              <a:round/>
              <a:headEnd/>
              <a:tailEnd/>
            </a:ln>
          </p:spPr>
          <p:txBody>
            <a:bodyPr/>
            <a:lstStyle/>
            <a:p>
              <a:endParaRPr lang="es-ES"/>
            </a:p>
          </p:txBody>
        </p:sp>
        <p:sp>
          <p:nvSpPr>
            <p:cNvPr id="44162" name="Freeform 173"/>
            <p:cNvSpPr>
              <a:spLocks/>
            </p:cNvSpPr>
            <p:nvPr/>
          </p:nvSpPr>
          <p:spPr bwMode="auto">
            <a:xfrm>
              <a:off x="1904" y="3170"/>
              <a:ext cx="90" cy="86"/>
            </a:xfrm>
            <a:custGeom>
              <a:avLst/>
              <a:gdLst>
                <a:gd name="T0" fmla="*/ 81 w 90"/>
                <a:gd name="T1" fmla="*/ 86 h 86"/>
                <a:gd name="T2" fmla="*/ 0 w 90"/>
                <a:gd name="T3" fmla="*/ 10 h 86"/>
                <a:gd name="T4" fmla="*/ 10 w 90"/>
                <a:gd name="T5" fmla="*/ 0 h 86"/>
                <a:gd name="T6" fmla="*/ 90 w 90"/>
                <a:gd name="T7" fmla="*/ 76 h 86"/>
                <a:gd name="T8" fmla="*/ 81 w 90"/>
                <a:gd name="T9" fmla="*/ 86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86"/>
                  </a:moveTo>
                  <a:lnTo>
                    <a:pt x="0" y="10"/>
                  </a:lnTo>
                  <a:lnTo>
                    <a:pt x="10" y="0"/>
                  </a:lnTo>
                  <a:lnTo>
                    <a:pt x="90" y="76"/>
                  </a:lnTo>
                  <a:lnTo>
                    <a:pt x="81" y="86"/>
                  </a:lnTo>
                  <a:close/>
                </a:path>
              </a:pathLst>
            </a:custGeom>
            <a:solidFill>
              <a:srgbClr val="FFCC99"/>
            </a:solidFill>
            <a:ln w="9525">
              <a:noFill/>
              <a:round/>
              <a:headEnd/>
              <a:tailEnd/>
            </a:ln>
          </p:spPr>
          <p:txBody>
            <a:bodyPr/>
            <a:lstStyle/>
            <a:p>
              <a:endParaRPr lang="es-ES"/>
            </a:p>
          </p:txBody>
        </p:sp>
        <p:sp>
          <p:nvSpPr>
            <p:cNvPr id="44163" name="Freeform 174"/>
            <p:cNvSpPr>
              <a:spLocks/>
            </p:cNvSpPr>
            <p:nvPr/>
          </p:nvSpPr>
          <p:spPr bwMode="auto">
            <a:xfrm>
              <a:off x="1952" y="2895"/>
              <a:ext cx="302" cy="311"/>
            </a:xfrm>
            <a:custGeom>
              <a:avLst/>
              <a:gdLst>
                <a:gd name="T0" fmla="*/ 302 w 302"/>
                <a:gd name="T1" fmla="*/ 157 h 311"/>
                <a:gd name="T2" fmla="*/ 261 w 302"/>
                <a:gd name="T3" fmla="*/ 119 h 311"/>
                <a:gd name="T4" fmla="*/ 80 w 302"/>
                <a:gd name="T5" fmla="*/ 311 h 311"/>
                <a:gd name="T6" fmla="*/ 0 w 302"/>
                <a:gd name="T7" fmla="*/ 235 h 311"/>
                <a:gd name="T8" fmla="*/ 181 w 302"/>
                <a:gd name="T9" fmla="*/ 43 h 311"/>
                <a:gd name="T10" fmla="*/ 140 w 302"/>
                <a:gd name="T11" fmla="*/ 5 h 311"/>
                <a:gd name="T12" fmla="*/ 297 w 302"/>
                <a:gd name="T13" fmla="*/ 0 h 311"/>
                <a:gd name="T14" fmla="*/ 302 w 302"/>
                <a:gd name="T15" fmla="*/ 157 h 311"/>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311"/>
                <a:gd name="T26" fmla="*/ 302 w 302"/>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311">
                  <a:moveTo>
                    <a:pt x="302" y="157"/>
                  </a:moveTo>
                  <a:lnTo>
                    <a:pt x="261" y="119"/>
                  </a:lnTo>
                  <a:lnTo>
                    <a:pt x="80" y="311"/>
                  </a:lnTo>
                  <a:lnTo>
                    <a:pt x="0" y="235"/>
                  </a:lnTo>
                  <a:lnTo>
                    <a:pt x="181" y="43"/>
                  </a:lnTo>
                  <a:lnTo>
                    <a:pt x="140" y="5"/>
                  </a:lnTo>
                  <a:lnTo>
                    <a:pt x="297" y="0"/>
                  </a:lnTo>
                  <a:lnTo>
                    <a:pt x="302" y="157"/>
                  </a:lnTo>
                  <a:close/>
                </a:path>
              </a:pathLst>
            </a:custGeom>
            <a:noFill/>
            <a:ln w="7938" cap="rnd">
              <a:solidFill>
                <a:srgbClr val="000000"/>
              </a:solidFill>
              <a:prstDash val="solid"/>
              <a:round/>
              <a:headEnd/>
              <a:tailEnd/>
            </a:ln>
          </p:spPr>
          <p:txBody>
            <a:bodyPr/>
            <a:lstStyle/>
            <a:p>
              <a:endParaRPr lang="es-ES"/>
            </a:p>
          </p:txBody>
        </p:sp>
        <p:sp>
          <p:nvSpPr>
            <p:cNvPr id="44164" name="Freeform 175"/>
            <p:cNvSpPr>
              <a:spLocks/>
            </p:cNvSpPr>
            <p:nvPr/>
          </p:nvSpPr>
          <p:spPr bwMode="auto">
            <a:xfrm>
              <a:off x="1923" y="3140"/>
              <a:ext cx="100" cy="96"/>
            </a:xfrm>
            <a:custGeom>
              <a:avLst/>
              <a:gdLst>
                <a:gd name="T0" fmla="*/ 81 w 100"/>
                <a:gd name="T1" fmla="*/ 96 h 96"/>
                <a:gd name="T2" fmla="*/ 0 w 100"/>
                <a:gd name="T3" fmla="*/ 20 h 96"/>
                <a:gd name="T4" fmla="*/ 19 w 100"/>
                <a:gd name="T5" fmla="*/ 0 h 96"/>
                <a:gd name="T6" fmla="*/ 100 w 100"/>
                <a:gd name="T7" fmla="*/ 76 h 96"/>
                <a:gd name="T8" fmla="*/ 81 w 100"/>
                <a:gd name="T9" fmla="*/ 96 h 96"/>
                <a:gd name="T10" fmla="*/ 0 60000 65536"/>
                <a:gd name="T11" fmla="*/ 0 60000 65536"/>
                <a:gd name="T12" fmla="*/ 0 60000 65536"/>
                <a:gd name="T13" fmla="*/ 0 60000 65536"/>
                <a:gd name="T14" fmla="*/ 0 60000 65536"/>
                <a:gd name="T15" fmla="*/ 0 w 100"/>
                <a:gd name="T16" fmla="*/ 0 h 96"/>
                <a:gd name="T17" fmla="*/ 100 w 100"/>
                <a:gd name="T18" fmla="*/ 96 h 96"/>
              </a:gdLst>
              <a:ahLst/>
              <a:cxnLst>
                <a:cxn ang="T10">
                  <a:pos x="T0" y="T1"/>
                </a:cxn>
                <a:cxn ang="T11">
                  <a:pos x="T2" y="T3"/>
                </a:cxn>
                <a:cxn ang="T12">
                  <a:pos x="T4" y="T5"/>
                </a:cxn>
                <a:cxn ang="T13">
                  <a:pos x="T6" y="T7"/>
                </a:cxn>
                <a:cxn ang="T14">
                  <a:pos x="T8" y="T9"/>
                </a:cxn>
              </a:cxnLst>
              <a:rect l="T15" t="T16" r="T17" b="T18"/>
              <a:pathLst>
                <a:path w="100" h="96">
                  <a:moveTo>
                    <a:pt x="81" y="96"/>
                  </a:moveTo>
                  <a:lnTo>
                    <a:pt x="0" y="20"/>
                  </a:lnTo>
                  <a:lnTo>
                    <a:pt x="19" y="0"/>
                  </a:lnTo>
                  <a:lnTo>
                    <a:pt x="100" y="76"/>
                  </a:lnTo>
                  <a:lnTo>
                    <a:pt x="81" y="96"/>
                  </a:lnTo>
                  <a:close/>
                </a:path>
              </a:pathLst>
            </a:custGeom>
            <a:noFill/>
            <a:ln w="7938" cap="rnd">
              <a:solidFill>
                <a:srgbClr val="000000"/>
              </a:solidFill>
              <a:prstDash val="solid"/>
              <a:round/>
              <a:headEnd/>
              <a:tailEnd/>
            </a:ln>
          </p:spPr>
          <p:txBody>
            <a:bodyPr/>
            <a:lstStyle/>
            <a:p>
              <a:endParaRPr lang="es-ES"/>
            </a:p>
          </p:txBody>
        </p:sp>
        <p:sp>
          <p:nvSpPr>
            <p:cNvPr id="44165" name="Freeform 176"/>
            <p:cNvSpPr>
              <a:spLocks/>
            </p:cNvSpPr>
            <p:nvPr/>
          </p:nvSpPr>
          <p:spPr bwMode="auto">
            <a:xfrm>
              <a:off x="1904" y="3170"/>
              <a:ext cx="90" cy="86"/>
            </a:xfrm>
            <a:custGeom>
              <a:avLst/>
              <a:gdLst>
                <a:gd name="T0" fmla="*/ 81 w 90"/>
                <a:gd name="T1" fmla="*/ 86 h 86"/>
                <a:gd name="T2" fmla="*/ 0 w 90"/>
                <a:gd name="T3" fmla="*/ 10 h 86"/>
                <a:gd name="T4" fmla="*/ 10 w 90"/>
                <a:gd name="T5" fmla="*/ 0 h 86"/>
                <a:gd name="T6" fmla="*/ 90 w 90"/>
                <a:gd name="T7" fmla="*/ 76 h 86"/>
                <a:gd name="T8" fmla="*/ 81 w 90"/>
                <a:gd name="T9" fmla="*/ 86 h 86"/>
                <a:gd name="T10" fmla="*/ 0 60000 65536"/>
                <a:gd name="T11" fmla="*/ 0 60000 65536"/>
                <a:gd name="T12" fmla="*/ 0 60000 65536"/>
                <a:gd name="T13" fmla="*/ 0 60000 65536"/>
                <a:gd name="T14" fmla="*/ 0 60000 65536"/>
                <a:gd name="T15" fmla="*/ 0 w 90"/>
                <a:gd name="T16" fmla="*/ 0 h 86"/>
                <a:gd name="T17" fmla="*/ 90 w 90"/>
                <a:gd name="T18" fmla="*/ 86 h 86"/>
              </a:gdLst>
              <a:ahLst/>
              <a:cxnLst>
                <a:cxn ang="T10">
                  <a:pos x="T0" y="T1"/>
                </a:cxn>
                <a:cxn ang="T11">
                  <a:pos x="T2" y="T3"/>
                </a:cxn>
                <a:cxn ang="T12">
                  <a:pos x="T4" y="T5"/>
                </a:cxn>
                <a:cxn ang="T13">
                  <a:pos x="T6" y="T7"/>
                </a:cxn>
                <a:cxn ang="T14">
                  <a:pos x="T8" y="T9"/>
                </a:cxn>
              </a:cxnLst>
              <a:rect l="T15" t="T16" r="T17" b="T18"/>
              <a:pathLst>
                <a:path w="90" h="86">
                  <a:moveTo>
                    <a:pt x="81" y="86"/>
                  </a:moveTo>
                  <a:lnTo>
                    <a:pt x="0" y="10"/>
                  </a:lnTo>
                  <a:lnTo>
                    <a:pt x="10" y="0"/>
                  </a:lnTo>
                  <a:lnTo>
                    <a:pt x="90" y="76"/>
                  </a:lnTo>
                  <a:lnTo>
                    <a:pt x="81" y="86"/>
                  </a:lnTo>
                  <a:close/>
                </a:path>
              </a:pathLst>
            </a:custGeom>
            <a:noFill/>
            <a:ln w="7938" cap="rnd">
              <a:solidFill>
                <a:srgbClr val="000000"/>
              </a:solidFill>
              <a:prstDash val="solid"/>
              <a:round/>
              <a:headEnd/>
              <a:tailEnd/>
            </a:ln>
          </p:spPr>
          <p:txBody>
            <a:bodyPr/>
            <a:lstStyle/>
            <a:p>
              <a:endParaRPr lang="es-ES"/>
            </a:p>
          </p:txBody>
        </p:sp>
      </p:grpSp>
      <p:grpSp>
        <p:nvGrpSpPr>
          <p:cNvPr id="44081" name="Group 197"/>
          <p:cNvGrpSpPr>
            <a:grpSpLocks/>
          </p:cNvGrpSpPr>
          <p:nvPr/>
        </p:nvGrpSpPr>
        <p:grpSpPr bwMode="auto">
          <a:xfrm>
            <a:off x="7031038" y="2562225"/>
            <a:ext cx="1411287" cy="806450"/>
            <a:chOff x="4429" y="1614"/>
            <a:chExt cx="889" cy="508"/>
          </a:xfrm>
        </p:grpSpPr>
        <p:sp>
          <p:nvSpPr>
            <p:cNvPr id="44141" name="Freeform 178"/>
            <p:cNvSpPr>
              <a:spLocks/>
            </p:cNvSpPr>
            <p:nvPr/>
          </p:nvSpPr>
          <p:spPr bwMode="auto">
            <a:xfrm>
              <a:off x="4429"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solidFill>
              <a:srgbClr val="BBE0E3"/>
            </a:solidFill>
            <a:ln w="0">
              <a:solidFill>
                <a:srgbClr val="000000"/>
              </a:solidFill>
              <a:prstDash val="solid"/>
              <a:round/>
              <a:headEnd/>
              <a:tailEnd/>
            </a:ln>
          </p:spPr>
          <p:txBody>
            <a:bodyPr/>
            <a:lstStyle/>
            <a:p>
              <a:endParaRPr lang="es-ES"/>
            </a:p>
          </p:txBody>
        </p:sp>
        <p:sp>
          <p:nvSpPr>
            <p:cNvPr id="44142" name="Freeform 179"/>
            <p:cNvSpPr>
              <a:spLocks/>
            </p:cNvSpPr>
            <p:nvPr/>
          </p:nvSpPr>
          <p:spPr bwMode="auto">
            <a:xfrm>
              <a:off x="4429"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noFill/>
            <a:ln w="7938" cap="rnd">
              <a:solidFill>
                <a:srgbClr val="000000"/>
              </a:solidFill>
              <a:prstDash val="solid"/>
              <a:round/>
              <a:headEnd/>
              <a:tailEnd/>
            </a:ln>
          </p:spPr>
          <p:txBody>
            <a:bodyPr/>
            <a:lstStyle/>
            <a:p>
              <a:endParaRPr lang="es-ES"/>
            </a:p>
          </p:txBody>
        </p:sp>
        <p:sp>
          <p:nvSpPr>
            <p:cNvPr id="44143" name="Freeform 180"/>
            <p:cNvSpPr>
              <a:spLocks/>
            </p:cNvSpPr>
            <p:nvPr/>
          </p:nvSpPr>
          <p:spPr bwMode="auto">
            <a:xfrm>
              <a:off x="4473" y="1823"/>
              <a:ext cx="53" cy="7"/>
            </a:xfrm>
            <a:custGeom>
              <a:avLst/>
              <a:gdLst>
                <a:gd name="T0" fmla="*/ 0 w 53"/>
                <a:gd name="T1" fmla="*/ 0 h 7"/>
                <a:gd name="T2" fmla="*/ 46 w 53"/>
                <a:gd name="T3" fmla="*/ 7 h 7"/>
                <a:gd name="T4" fmla="*/ 53 w 53"/>
                <a:gd name="T5" fmla="*/ 7 h 7"/>
                <a:gd name="T6" fmla="*/ 0 60000 65536"/>
                <a:gd name="T7" fmla="*/ 0 60000 65536"/>
                <a:gd name="T8" fmla="*/ 0 60000 65536"/>
                <a:gd name="T9" fmla="*/ 0 w 53"/>
                <a:gd name="T10" fmla="*/ 0 h 7"/>
                <a:gd name="T11" fmla="*/ 53 w 53"/>
                <a:gd name="T12" fmla="*/ 7 h 7"/>
              </a:gdLst>
              <a:ahLst/>
              <a:cxnLst>
                <a:cxn ang="T6">
                  <a:pos x="T0" y="T1"/>
                </a:cxn>
                <a:cxn ang="T7">
                  <a:pos x="T2" y="T3"/>
                </a:cxn>
                <a:cxn ang="T8">
                  <a:pos x="T4" y="T5"/>
                </a:cxn>
              </a:cxnLst>
              <a:rect l="T9" t="T10" r="T11" b="T12"/>
              <a:pathLst>
                <a:path w="53" h="7">
                  <a:moveTo>
                    <a:pt x="0" y="0"/>
                  </a:moveTo>
                  <a:cubicBezTo>
                    <a:pt x="14" y="5"/>
                    <a:pt x="30" y="7"/>
                    <a:pt x="46" y="7"/>
                  </a:cubicBezTo>
                  <a:cubicBezTo>
                    <a:pt x="48" y="7"/>
                    <a:pt x="50" y="7"/>
                    <a:pt x="53" y="7"/>
                  </a:cubicBezTo>
                </a:path>
              </a:pathLst>
            </a:custGeom>
            <a:noFill/>
            <a:ln w="7938" cap="rnd">
              <a:solidFill>
                <a:srgbClr val="000000"/>
              </a:solidFill>
              <a:prstDash val="solid"/>
              <a:round/>
              <a:headEnd/>
              <a:tailEnd/>
            </a:ln>
          </p:spPr>
          <p:txBody>
            <a:bodyPr/>
            <a:lstStyle/>
            <a:p>
              <a:endParaRPr lang="es-ES"/>
            </a:p>
          </p:txBody>
        </p:sp>
        <p:sp>
          <p:nvSpPr>
            <p:cNvPr id="44144" name="Freeform 181"/>
            <p:cNvSpPr>
              <a:spLocks/>
            </p:cNvSpPr>
            <p:nvPr/>
          </p:nvSpPr>
          <p:spPr bwMode="auto">
            <a:xfrm>
              <a:off x="4549" y="1901"/>
              <a:ext cx="23" cy="3"/>
            </a:xfrm>
            <a:custGeom>
              <a:avLst/>
              <a:gdLst>
                <a:gd name="T0" fmla="*/ 0 w 23"/>
                <a:gd name="T1" fmla="*/ 3 h 3"/>
                <a:gd name="T2" fmla="*/ 23 w 23"/>
                <a:gd name="T3" fmla="*/ 0 h 3"/>
                <a:gd name="T4" fmla="*/ 0 60000 65536"/>
                <a:gd name="T5" fmla="*/ 0 60000 65536"/>
                <a:gd name="T6" fmla="*/ 0 w 23"/>
                <a:gd name="T7" fmla="*/ 0 h 3"/>
                <a:gd name="T8" fmla="*/ 23 w 23"/>
                <a:gd name="T9" fmla="*/ 3 h 3"/>
              </a:gdLst>
              <a:ahLst/>
              <a:cxnLst>
                <a:cxn ang="T4">
                  <a:pos x="T0" y="T1"/>
                </a:cxn>
                <a:cxn ang="T5">
                  <a:pos x="T2" y="T3"/>
                </a:cxn>
              </a:cxnLst>
              <a:rect l="T6" t="T7" r="T8" b="T9"/>
              <a:pathLst>
                <a:path w="23" h="3">
                  <a:moveTo>
                    <a:pt x="0" y="3"/>
                  </a:moveTo>
                  <a:cubicBezTo>
                    <a:pt x="8" y="3"/>
                    <a:pt x="16" y="2"/>
                    <a:pt x="23" y="0"/>
                  </a:cubicBezTo>
                </a:path>
              </a:pathLst>
            </a:custGeom>
            <a:noFill/>
            <a:ln w="7938" cap="rnd">
              <a:solidFill>
                <a:srgbClr val="000000"/>
              </a:solidFill>
              <a:prstDash val="solid"/>
              <a:round/>
              <a:headEnd/>
              <a:tailEnd/>
            </a:ln>
          </p:spPr>
          <p:txBody>
            <a:bodyPr/>
            <a:lstStyle/>
            <a:p>
              <a:endParaRPr lang="es-ES"/>
            </a:p>
          </p:txBody>
        </p:sp>
        <p:sp>
          <p:nvSpPr>
            <p:cNvPr id="44145" name="Freeform 182"/>
            <p:cNvSpPr>
              <a:spLocks/>
            </p:cNvSpPr>
            <p:nvPr/>
          </p:nvSpPr>
          <p:spPr bwMode="auto">
            <a:xfrm>
              <a:off x="4754" y="1922"/>
              <a:ext cx="14" cy="14"/>
            </a:xfrm>
            <a:custGeom>
              <a:avLst/>
              <a:gdLst>
                <a:gd name="T0" fmla="*/ 0 w 14"/>
                <a:gd name="T1" fmla="*/ 0 h 14"/>
                <a:gd name="T2" fmla="*/ 14 w 14"/>
                <a:gd name="T3" fmla="*/ 14 h 14"/>
                <a:gd name="T4" fmla="*/ 0 60000 65536"/>
                <a:gd name="T5" fmla="*/ 0 60000 65536"/>
                <a:gd name="T6" fmla="*/ 0 w 14"/>
                <a:gd name="T7" fmla="*/ 0 h 14"/>
                <a:gd name="T8" fmla="*/ 14 w 14"/>
                <a:gd name="T9" fmla="*/ 14 h 14"/>
              </a:gdLst>
              <a:ahLst/>
              <a:cxnLst>
                <a:cxn ang="T4">
                  <a:pos x="T0" y="T1"/>
                </a:cxn>
                <a:cxn ang="T5">
                  <a:pos x="T2" y="T3"/>
                </a:cxn>
              </a:cxnLst>
              <a:rect l="T6" t="T7" r="T8" b="T9"/>
              <a:pathLst>
                <a:path w="14" h="14">
                  <a:moveTo>
                    <a:pt x="0" y="0"/>
                  </a:moveTo>
                  <a:cubicBezTo>
                    <a:pt x="4" y="5"/>
                    <a:pt x="9" y="9"/>
                    <a:pt x="14" y="14"/>
                  </a:cubicBezTo>
                </a:path>
              </a:pathLst>
            </a:custGeom>
            <a:noFill/>
            <a:ln w="7938" cap="rnd">
              <a:solidFill>
                <a:srgbClr val="000000"/>
              </a:solidFill>
              <a:prstDash val="solid"/>
              <a:round/>
              <a:headEnd/>
              <a:tailEnd/>
            </a:ln>
          </p:spPr>
          <p:txBody>
            <a:bodyPr/>
            <a:lstStyle/>
            <a:p>
              <a:endParaRPr lang="es-ES"/>
            </a:p>
          </p:txBody>
        </p:sp>
        <p:sp>
          <p:nvSpPr>
            <p:cNvPr id="44146" name="Freeform 183"/>
            <p:cNvSpPr>
              <a:spLocks/>
            </p:cNvSpPr>
            <p:nvPr/>
          </p:nvSpPr>
          <p:spPr bwMode="auto">
            <a:xfrm>
              <a:off x="5016" y="1900"/>
              <a:ext cx="6" cy="16"/>
            </a:xfrm>
            <a:custGeom>
              <a:avLst/>
              <a:gdLst>
                <a:gd name="T0" fmla="*/ 0 w 6"/>
                <a:gd name="T1" fmla="*/ 16 h 16"/>
                <a:gd name="T2" fmla="*/ 6 w 6"/>
                <a:gd name="T3" fmla="*/ 0 h 16"/>
                <a:gd name="T4" fmla="*/ 0 60000 65536"/>
                <a:gd name="T5" fmla="*/ 0 60000 65536"/>
                <a:gd name="T6" fmla="*/ 0 w 6"/>
                <a:gd name="T7" fmla="*/ 0 h 16"/>
                <a:gd name="T8" fmla="*/ 6 w 6"/>
                <a:gd name="T9" fmla="*/ 16 h 16"/>
              </a:gdLst>
              <a:ahLst/>
              <a:cxnLst>
                <a:cxn ang="T4">
                  <a:pos x="T0" y="T1"/>
                </a:cxn>
                <a:cxn ang="T5">
                  <a:pos x="T2" y="T3"/>
                </a:cxn>
              </a:cxnLst>
              <a:rect l="T6" t="T7" r="T8" b="T9"/>
              <a:pathLst>
                <a:path w="6" h="16">
                  <a:moveTo>
                    <a:pt x="0" y="16"/>
                  </a:moveTo>
                  <a:cubicBezTo>
                    <a:pt x="3" y="11"/>
                    <a:pt x="5" y="5"/>
                    <a:pt x="6" y="0"/>
                  </a:cubicBezTo>
                </a:path>
              </a:pathLst>
            </a:custGeom>
            <a:noFill/>
            <a:ln w="7938" cap="rnd">
              <a:solidFill>
                <a:srgbClr val="000000"/>
              </a:solidFill>
              <a:prstDash val="solid"/>
              <a:round/>
              <a:headEnd/>
              <a:tailEnd/>
            </a:ln>
          </p:spPr>
          <p:txBody>
            <a:bodyPr/>
            <a:lstStyle/>
            <a:p>
              <a:endParaRPr lang="es-ES"/>
            </a:p>
          </p:txBody>
        </p:sp>
        <p:sp>
          <p:nvSpPr>
            <p:cNvPr id="44147" name="Freeform 184"/>
            <p:cNvSpPr>
              <a:spLocks/>
            </p:cNvSpPr>
            <p:nvPr/>
          </p:nvSpPr>
          <p:spPr bwMode="auto">
            <a:xfrm>
              <a:off x="5131" y="1803"/>
              <a:ext cx="68" cy="59"/>
            </a:xfrm>
            <a:custGeom>
              <a:avLst/>
              <a:gdLst>
                <a:gd name="T0" fmla="*/ 67 w 68"/>
                <a:gd name="T1" fmla="*/ 59 h 59"/>
                <a:gd name="T2" fmla="*/ 68 w 68"/>
                <a:gd name="T3" fmla="*/ 58 h 59"/>
                <a:gd name="T4" fmla="*/ 0 w 68"/>
                <a:gd name="T5" fmla="*/ 0 h 59"/>
                <a:gd name="T6" fmla="*/ 0 60000 65536"/>
                <a:gd name="T7" fmla="*/ 0 60000 65536"/>
                <a:gd name="T8" fmla="*/ 0 60000 65536"/>
                <a:gd name="T9" fmla="*/ 0 w 68"/>
                <a:gd name="T10" fmla="*/ 0 h 59"/>
                <a:gd name="T11" fmla="*/ 68 w 68"/>
                <a:gd name="T12" fmla="*/ 59 h 59"/>
              </a:gdLst>
              <a:ahLst/>
              <a:cxnLst>
                <a:cxn ang="T6">
                  <a:pos x="T0" y="T1"/>
                </a:cxn>
                <a:cxn ang="T7">
                  <a:pos x="T2" y="T3"/>
                </a:cxn>
                <a:cxn ang="T8">
                  <a:pos x="T4" y="T5"/>
                </a:cxn>
              </a:cxnLst>
              <a:rect l="T9" t="T10" r="T11" b="T12"/>
              <a:pathLst>
                <a:path w="68" h="59">
                  <a:moveTo>
                    <a:pt x="67" y="59"/>
                  </a:moveTo>
                  <a:cubicBezTo>
                    <a:pt x="67" y="59"/>
                    <a:pt x="68" y="58"/>
                    <a:pt x="68" y="58"/>
                  </a:cubicBezTo>
                  <a:cubicBezTo>
                    <a:pt x="68" y="33"/>
                    <a:pt x="41" y="11"/>
                    <a:pt x="0" y="0"/>
                  </a:cubicBezTo>
                </a:path>
              </a:pathLst>
            </a:custGeom>
            <a:noFill/>
            <a:ln w="7938" cap="rnd">
              <a:solidFill>
                <a:srgbClr val="000000"/>
              </a:solidFill>
              <a:prstDash val="solid"/>
              <a:round/>
              <a:headEnd/>
              <a:tailEnd/>
            </a:ln>
          </p:spPr>
          <p:txBody>
            <a:bodyPr/>
            <a:lstStyle/>
            <a:p>
              <a:endParaRPr lang="es-ES"/>
            </a:p>
          </p:txBody>
        </p:sp>
        <p:sp>
          <p:nvSpPr>
            <p:cNvPr id="44148" name="Freeform 185"/>
            <p:cNvSpPr>
              <a:spLocks/>
            </p:cNvSpPr>
            <p:nvPr/>
          </p:nvSpPr>
          <p:spPr bwMode="auto">
            <a:xfrm>
              <a:off x="5259" y="1740"/>
              <a:ext cx="30" cy="22"/>
            </a:xfrm>
            <a:custGeom>
              <a:avLst/>
              <a:gdLst>
                <a:gd name="T0" fmla="*/ 0 w 30"/>
                <a:gd name="T1" fmla="*/ 22 h 22"/>
                <a:gd name="T2" fmla="*/ 30 w 30"/>
                <a:gd name="T3" fmla="*/ 0 h 22"/>
                <a:gd name="T4" fmla="*/ 0 60000 65536"/>
                <a:gd name="T5" fmla="*/ 0 60000 65536"/>
                <a:gd name="T6" fmla="*/ 0 w 30"/>
                <a:gd name="T7" fmla="*/ 0 h 22"/>
                <a:gd name="T8" fmla="*/ 30 w 30"/>
                <a:gd name="T9" fmla="*/ 22 h 22"/>
              </a:gdLst>
              <a:ahLst/>
              <a:cxnLst>
                <a:cxn ang="T4">
                  <a:pos x="T0" y="T1"/>
                </a:cxn>
                <a:cxn ang="T5">
                  <a:pos x="T2" y="T3"/>
                </a:cxn>
              </a:cxnLst>
              <a:rect l="T6" t="T7" r="T8" b="T9"/>
              <a:pathLst>
                <a:path w="30" h="22">
                  <a:moveTo>
                    <a:pt x="0" y="22"/>
                  </a:moveTo>
                  <a:cubicBezTo>
                    <a:pt x="13" y="16"/>
                    <a:pt x="23" y="9"/>
                    <a:pt x="30" y="0"/>
                  </a:cubicBezTo>
                </a:path>
              </a:pathLst>
            </a:custGeom>
            <a:noFill/>
            <a:ln w="7938" cap="rnd">
              <a:solidFill>
                <a:srgbClr val="000000"/>
              </a:solidFill>
              <a:prstDash val="solid"/>
              <a:round/>
              <a:headEnd/>
              <a:tailEnd/>
            </a:ln>
          </p:spPr>
          <p:txBody>
            <a:bodyPr/>
            <a:lstStyle/>
            <a:p>
              <a:endParaRPr lang="es-ES"/>
            </a:p>
          </p:txBody>
        </p:sp>
        <p:sp>
          <p:nvSpPr>
            <p:cNvPr id="44149" name="Freeform 186"/>
            <p:cNvSpPr>
              <a:spLocks/>
            </p:cNvSpPr>
            <p:nvPr/>
          </p:nvSpPr>
          <p:spPr bwMode="auto">
            <a:xfrm>
              <a:off x="5217" y="1659"/>
              <a:ext cx="2" cy="10"/>
            </a:xfrm>
            <a:custGeom>
              <a:avLst/>
              <a:gdLst>
                <a:gd name="T0" fmla="*/ 2 w 2"/>
                <a:gd name="T1" fmla="*/ 10 h 10"/>
                <a:gd name="T2" fmla="*/ 2 w 2"/>
                <a:gd name="T3" fmla="*/ 10 h 10"/>
                <a:gd name="T4" fmla="*/ 0 w 2"/>
                <a:gd name="T5" fmla="*/ 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10"/>
                  </a:moveTo>
                  <a:cubicBezTo>
                    <a:pt x="2" y="10"/>
                    <a:pt x="2" y="10"/>
                    <a:pt x="2" y="10"/>
                  </a:cubicBezTo>
                  <a:cubicBezTo>
                    <a:pt x="2" y="6"/>
                    <a:pt x="1" y="3"/>
                    <a:pt x="0" y="0"/>
                  </a:cubicBezTo>
                </a:path>
              </a:pathLst>
            </a:custGeom>
            <a:noFill/>
            <a:ln w="7938" cap="rnd">
              <a:solidFill>
                <a:srgbClr val="000000"/>
              </a:solidFill>
              <a:prstDash val="solid"/>
              <a:round/>
              <a:headEnd/>
              <a:tailEnd/>
            </a:ln>
          </p:spPr>
          <p:txBody>
            <a:bodyPr/>
            <a:lstStyle/>
            <a:p>
              <a:endParaRPr lang="es-ES"/>
            </a:p>
          </p:txBody>
        </p:sp>
        <p:sp>
          <p:nvSpPr>
            <p:cNvPr id="44150" name="Freeform 187"/>
            <p:cNvSpPr>
              <a:spLocks/>
            </p:cNvSpPr>
            <p:nvPr/>
          </p:nvSpPr>
          <p:spPr bwMode="auto">
            <a:xfrm>
              <a:off x="5027" y="1634"/>
              <a:ext cx="16" cy="13"/>
            </a:xfrm>
            <a:custGeom>
              <a:avLst/>
              <a:gdLst>
                <a:gd name="T0" fmla="*/ 16 w 16"/>
                <a:gd name="T1" fmla="*/ 0 h 13"/>
                <a:gd name="T2" fmla="*/ 0 w 16"/>
                <a:gd name="T3" fmla="*/ 13 h 13"/>
                <a:gd name="T4" fmla="*/ 0 60000 65536"/>
                <a:gd name="T5" fmla="*/ 0 60000 65536"/>
                <a:gd name="T6" fmla="*/ 0 w 16"/>
                <a:gd name="T7" fmla="*/ 0 h 13"/>
                <a:gd name="T8" fmla="*/ 16 w 16"/>
                <a:gd name="T9" fmla="*/ 13 h 13"/>
              </a:gdLst>
              <a:ahLst/>
              <a:cxnLst>
                <a:cxn ang="T4">
                  <a:pos x="T0" y="T1"/>
                </a:cxn>
                <a:cxn ang="T5">
                  <a:pos x="T2" y="T3"/>
                </a:cxn>
              </a:cxnLst>
              <a:rect l="T6" t="T7" r="T8" b="T9"/>
              <a:pathLst>
                <a:path w="16" h="13">
                  <a:moveTo>
                    <a:pt x="16" y="0"/>
                  </a:moveTo>
                  <a:cubicBezTo>
                    <a:pt x="9" y="4"/>
                    <a:pt x="4" y="8"/>
                    <a:pt x="0" y="13"/>
                  </a:cubicBezTo>
                </a:path>
              </a:pathLst>
            </a:custGeom>
            <a:noFill/>
            <a:ln w="7938" cap="rnd">
              <a:solidFill>
                <a:srgbClr val="000000"/>
              </a:solidFill>
              <a:prstDash val="solid"/>
              <a:round/>
              <a:headEnd/>
              <a:tailEnd/>
            </a:ln>
          </p:spPr>
          <p:txBody>
            <a:bodyPr/>
            <a:lstStyle/>
            <a:p>
              <a:endParaRPr lang="es-ES"/>
            </a:p>
          </p:txBody>
        </p:sp>
        <p:sp>
          <p:nvSpPr>
            <p:cNvPr id="44151" name="Freeform 188"/>
            <p:cNvSpPr>
              <a:spLocks/>
            </p:cNvSpPr>
            <p:nvPr/>
          </p:nvSpPr>
          <p:spPr bwMode="auto">
            <a:xfrm>
              <a:off x="4884" y="1641"/>
              <a:ext cx="7" cy="12"/>
            </a:xfrm>
            <a:custGeom>
              <a:avLst/>
              <a:gdLst>
                <a:gd name="T0" fmla="*/ 7 w 7"/>
                <a:gd name="T1" fmla="*/ 0 h 12"/>
                <a:gd name="T2" fmla="*/ 0 w 7"/>
                <a:gd name="T3" fmla="*/ 12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0"/>
                  </a:moveTo>
                  <a:cubicBezTo>
                    <a:pt x="4" y="4"/>
                    <a:pt x="1" y="8"/>
                    <a:pt x="0" y="12"/>
                  </a:cubicBezTo>
                </a:path>
              </a:pathLst>
            </a:custGeom>
            <a:noFill/>
            <a:ln w="7938" cap="rnd">
              <a:solidFill>
                <a:srgbClr val="000000"/>
              </a:solidFill>
              <a:prstDash val="solid"/>
              <a:round/>
              <a:headEnd/>
              <a:tailEnd/>
            </a:ln>
          </p:spPr>
          <p:txBody>
            <a:bodyPr/>
            <a:lstStyle/>
            <a:p>
              <a:endParaRPr lang="es-ES"/>
            </a:p>
          </p:txBody>
        </p:sp>
        <p:sp>
          <p:nvSpPr>
            <p:cNvPr id="44152" name="Freeform 189"/>
            <p:cNvSpPr>
              <a:spLocks/>
            </p:cNvSpPr>
            <p:nvPr/>
          </p:nvSpPr>
          <p:spPr bwMode="auto">
            <a:xfrm>
              <a:off x="4717" y="1657"/>
              <a:ext cx="27" cy="11"/>
            </a:xfrm>
            <a:custGeom>
              <a:avLst/>
              <a:gdLst>
                <a:gd name="T0" fmla="*/ 27 w 27"/>
                <a:gd name="T1" fmla="*/ 11 h 11"/>
                <a:gd name="T2" fmla="*/ 0 w 27"/>
                <a:gd name="T3" fmla="*/ 0 h 11"/>
                <a:gd name="T4" fmla="*/ 0 60000 65536"/>
                <a:gd name="T5" fmla="*/ 0 60000 65536"/>
                <a:gd name="T6" fmla="*/ 0 w 27"/>
                <a:gd name="T7" fmla="*/ 0 h 11"/>
                <a:gd name="T8" fmla="*/ 27 w 27"/>
                <a:gd name="T9" fmla="*/ 11 h 11"/>
              </a:gdLst>
              <a:ahLst/>
              <a:cxnLst>
                <a:cxn ang="T4">
                  <a:pos x="T0" y="T1"/>
                </a:cxn>
                <a:cxn ang="T5">
                  <a:pos x="T2" y="T3"/>
                </a:cxn>
              </a:cxnLst>
              <a:rect l="T6" t="T7" r="T8" b="T9"/>
              <a:pathLst>
                <a:path w="27" h="11">
                  <a:moveTo>
                    <a:pt x="27" y="11"/>
                  </a:moveTo>
                  <a:cubicBezTo>
                    <a:pt x="19" y="7"/>
                    <a:pt x="10" y="3"/>
                    <a:pt x="0" y="0"/>
                  </a:cubicBezTo>
                </a:path>
              </a:pathLst>
            </a:custGeom>
            <a:noFill/>
            <a:ln w="7938" cap="rnd">
              <a:solidFill>
                <a:srgbClr val="000000"/>
              </a:solidFill>
              <a:prstDash val="solid"/>
              <a:round/>
              <a:headEnd/>
              <a:tailEnd/>
            </a:ln>
          </p:spPr>
          <p:txBody>
            <a:bodyPr/>
            <a:lstStyle/>
            <a:p>
              <a:endParaRPr lang="es-ES"/>
            </a:p>
          </p:txBody>
        </p:sp>
        <p:sp>
          <p:nvSpPr>
            <p:cNvPr id="44153" name="Freeform 190"/>
            <p:cNvSpPr>
              <a:spLocks/>
            </p:cNvSpPr>
            <p:nvPr/>
          </p:nvSpPr>
          <p:spPr bwMode="auto">
            <a:xfrm>
              <a:off x="4509" y="1733"/>
              <a:ext cx="5" cy="11"/>
            </a:xfrm>
            <a:custGeom>
              <a:avLst/>
              <a:gdLst>
                <a:gd name="T0" fmla="*/ 0 w 5"/>
                <a:gd name="T1" fmla="*/ 0 h 11"/>
                <a:gd name="T2" fmla="*/ 5 w 5"/>
                <a:gd name="T3" fmla="*/ 11 h 11"/>
                <a:gd name="T4" fmla="*/ 0 60000 65536"/>
                <a:gd name="T5" fmla="*/ 0 60000 65536"/>
                <a:gd name="T6" fmla="*/ 0 w 5"/>
                <a:gd name="T7" fmla="*/ 0 h 11"/>
                <a:gd name="T8" fmla="*/ 5 w 5"/>
                <a:gd name="T9" fmla="*/ 11 h 11"/>
              </a:gdLst>
              <a:ahLst/>
              <a:cxnLst>
                <a:cxn ang="T4">
                  <a:pos x="T0" y="T1"/>
                </a:cxn>
                <a:cxn ang="T5">
                  <a:pos x="T2" y="T3"/>
                </a:cxn>
              </a:cxnLst>
              <a:rect l="T6" t="T7" r="T8" b="T9"/>
              <a:pathLst>
                <a:path w="5" h="11">
                  <a:moveTo>
                    <a:pt x="0" y="0"/>
                  </a:moveTo>
                  <a:cubicBezTo>
                    <a:pt x="1" y="4"/>
                    <a:pt x="3" y="7"/>
                    <a:pt x="5" y="11"/>
                  </a:cubicBezTo>
                </a:path>
              </a:pathLst>
            </a:custGeom>
            <a:noFill/>
            <a:ln w="7938" cap="rnd">
              <a:solidFill>
                <a:srgbClr val="000000"/>
              </a:solidFill>
              <a:prstDash val="solid"/>
              <a:round/>
              <a:headEnd/>
              <a:tailEnd/>
            </a:ln>
          </p:spPr>
          <p:txBody>
            <a:bodyPr/>
            <a:lstStyle/>
            <a:p>
              <a:endParaRPr lang="es-ES"/>
            </a:p>
          </p:txBody>
        </p:sp>
        <p:sp>
          <p:nvSpPr>
            <p:cNvPr id="44154" name="Oval 191"/>
            <p:cNvSpPr>
              <a:spLocks noChangeArrowheads="1"/>
            </p:cNvSpPr>
            <p:nvPr/>
          </p:nvSpPr>
          <p:spPr bwMode="auto">
            <a:xfrm>
              <a:off x="4548" y="1970"/>
              <a:ext cx="148" cy="59"/>
            </a:xfrm>
            <a:prstGeom prst="ellipse">
              <a:avLst/>
            </a:prstGeom>
            <a:solidFill>
              <a:srgbClr val="BBE0E3"/>
            </a:solidFill>
            <a:ln w="0">
              <a:solidFill>
                <a:srgbClr val="000000"/>
              </a:solidFill>
              <a:round/>
              <a:headEnd/>
              <a:tailEnd/>
            </a:ln>
          </p:spPr>
          <p:txBody>
            <a:bodyPr/>
            <a:lstStyle/>
            <a:p>
              <a:endParaRPr lang="es-ES"/>
            </a:p>
          </p:txBody>
        </p:sp>
        <p:sp>
          <p:nvSpPr>
            <p:cNvPr id="44155" name="Oval 192"/>
            <p:cNvSpPr>
              <a:spLocks noChangeArrowheads="1"/>
            </p:cNvSpPr>
            <p:nvPr/>
          </p:nvSpPr>
          <p:spPr bwMode="auto">
            <a:xfrm>
              <a:off x="4548" y="1970"/>
              <a:ext cx="148" cy="59"/>
            </a:xfrm>
            <a:prstGeom prst="ellipse">
              <a:avLst/>
            </a:prstGeom>
            <a:noFill/>
            <a:ln w="7938" cap="rnd">
              <a:solidFill>
                <a:srgbClr val="000000"/>
              </a:solidFill>
              <a:round/>
              <a:headEnd/>
              <a:tailEnd/>
            </a:ln>
          </p:spPr>
          <p:txBody>
            <a:bodyPr/>
            <a:lstStyle/>
            <a:p>
              <a:endParaRPr lang="es-ES"/>
            </a:p>
          </p:txBody>
        </p:sp>
        <p:sp>
          <p:nvSpPr>
            <p:cNvPr id="44156" name="Oval 193"/>
            <p:cNvSpPr>
              <a:spLocks noChangeArrowheads="1"/>
            </p:cNvSpPr>
            <p:nvPr/>
          </p:nvSpPr>
          <p:spPr bwMode="auto">
            <a:xfrm>
              <a:off x="4493" y="2045"/>
              <a:ext cx="99" cy="39"/>
            </a:xfrm>
            <a:prstGeom prst="ellipse">
              <a:avLst/>
            </a:prstGeom>
            <a:solidFill>
              <a:srgbClr val="BBE0E3"/>
            </a:solidFill>
            <a:ln w="0">
              <a:solidFill>
                <a:srgbClr val="000000"/>
              </a:solidFill>
              <a:round/>
              <a:headEnd/>
              <a:tailEnd/>
            </a:ln>
          </p:spPr>
          <p:txBody>
            <a:bodyPr/>
            <a:lstStyle/>
            <a:p>
              <a:endParaRPr lang="es-ES"/>
            </a:p>
          </p:txBody>
        </p:sp>
        <p:sp>
          <p:nvSpPr>
            <p:cNvPr id="44157" name="Oval 194"/>
            <p:cNvSpPr>
              <a:spLocks noChangeArrowheads="1"/>
            </p:cNvSpPr>
            <p:nvPr/>
          </p:nvSpPr>
          <p:spPr bwMode="auto">
            <a:xfrm>
              <a:off x="4493" y="2045"/>
              <a:ext cx="99" cy="39"/>
            </a:xfrm>
            <a:prstGeom prst="ellipse">
              <a:avLst/>
            </a:prstGeom>
            <a:noFill/>
            <a:ln w="7938" cap="rnd">
              <a:solidFill>
                <a:srgbClr val="000000"/>
              </a:solidFill>
              <a:round/>
              <a:headEnd/>
              <a:tailEnd/>
            </a:ln>
          </p:spPr>
          <p:txBody>
            <a:bodyPr/>
            <a:lstStyle/>
            <a:p>
              <a:endParaRPr lang="es-ES"/>
            </a:p>
          </p:txBody>
        </p:sp>
        <p:sp>
          <p:nvSpPr>
            <p:cNvPr id="44158" name="Oval 195"/>
            <p:cNvSpPr>
              <a:spLocks noChangeArrowheads="1"/>
            </p:cNvSpPr>
            <p:nvPr/>
          </p:nvSpPr>
          <p:spPr bwMode="auto">
            <a:xfrm>
              <a:off x="4460" y="2102"/>
              <a:ext cx="50" cy="20"/>
            </a:xfrm>
            <a:prstGeom prst="ellipse">
              <a:avLst/>
            </a:prstGeom>
            <a:solidFill>
              <a:srgbClr val="BBE0E3"/>
            </a:solidFill>
            <a:ln w="0">
              <a:solidFill>
                <a:srgbClr val="000000"/>
              </a:solidFill>
              <a:round/>
              <a:headEnd/>
              <a:tailEnd/>
            </a:ln>
          </p:spPr>
          <p:txBody>
            <a:bodyPr/>
            <a:lstStyle/>
            <a:p>
              <a:endParaRPr lang="es-ES"/>
            </a:p>
          </p:txBody>
        </p:sp>
        <p:sp>
          <p:nvSpPr>
            <p:cNvPr id="44159" name="Oval 196"/>
            <p:cNvSpPr>
              <a:spLocks noChangeArrowheads="1"/>
            </p:cNvSpPr>
            <p:nvPr/>
          </p:nvSpPr>
          <p:spPr bwMode="auto">
            <a:xfrm>
              <a:off x="4460" y="2102"/>
              <a:ext cx="50" cy="20"/>
            </a:xfrm>
            <a:prstGeom prst="ellipse">
              <a:avLst/>
            </a:prstGeom>
            <a:noFill/>
            <a:ln w="7938" cap="rnd">
              <a:solidFill>
                <a:srgbClr val="000000"/>
              </a:solidFill>
              <a:round/>
              <a:headEnd/>
              <a:tailEnd/>
            </a:ln>
          </p:spPr>
          <p:txBody>
            <a:bodyPr/>
            <a:lstStyle/>
            <a:p>
              <a:endParaRPr lang="es-ES"/>
            </a:p>
          </p:txBody>
        </p:sp>
      </p:grpSp>
      <p:sp>
        <p:nvSpPr>
          <p:cNvPr id="44082" name="Rectangle 198"/>
          <p:cNvSpPr>
            <a:spLocks noChangeArrowheads="1"/>
          </p:cNvSpPr>
          <p:nvPr/>
        </p:nvSpPr>
        <p:spPr bwMode="auto">
          <a:xfrm>
            <a:off x="7353300" y="2725738"/>
            <a:ext cx="875240"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Lesiones</a:t>
            </a:r>
            <a:endParaRPr lang="es-ES" dirty="0"/>
          </a:p>
        </p:txBody>
      </p:sp>
      <p:grpSp>
        <p:nvGrpSpPr>
          <p:cNvPr id="44083" name="Group 218"/>
          <p:cNvGrpSpPr>
            <a:grpSpLocks/>
          </p:cNvGrpSpPr>
          <p:nvPr/>
        </p:nvGrpSpPr>
        <p:grpSpPr bwMode="auto">
          <a:xfrm>
            <a:off x="5408613" y="2562225"/>
            <a:ext cx="1411287" cy="795338"/>
            <a:chOff x="3407" y="1614"/>
            <a:chExt cx="889" cy="501"/>
          </a:xfrm>
        </p:grpSpPr>
        <p:sp>
          <p:nvSpPr>
            <p:cNvPr id="44122" name="Freeform 199"/>
            <p:cNvSpPr>
              <a:spLocks/>
            </p:cNvSpPr>
            <p:nvPr/>
          </p:nvSpPr>
          <p:spPr bwMode="auto">
            <a:xfrm>
              <a:off x="3407"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solidFill>
              <a:srgbClr val="BBE0E3"/>
            </a:solidFill>
            <a:ln w="0">
              <a:solidFill>
                <a:srgbClr val="000000"/>
              </a:solidFill>
              <a:prstDash val="solid"/>
              <a:round/>
              <a:headEnd/>
              <a:tailEnd/>
            </a:ln>
          </p:spPr>
          <p:txBody>
            <a:bodyPr/>
            <a:lstStyle/>
            <a:p>
              <a:endParaRPr lang="es-ES"/>
            </a:p>
          </p:txBody>
        </p:sp>
        <p:sp>
          <p:nvSpPr>
            <p:cNvPr id="44123" name="Freeform 200"/>
            <p:cNvSpPr>
              <a:spLocks/>
            </p:cNvSpPr>
            <p:nvPr/>
          </p:nvSpPr>
          <p:spPr bwMode="auto">
            <a:xfrm>
              <a:off x="3407" y="1614"/>
              <a:ext cx="889" cy="356"/>
            </a:xfrm>
            <a:custGeom>
              <a:avLst/>
              <a:gdLst>
                <a:gd name="T0" fmla="*/ 4 w 4000"/>
                <a:gd name="T1" fmla="*/ 6 h 1600"/>
                <a:gd name="T2" fmla="*/ 0 w 4000"/>
                <a:gd name="T3" fmla="*/ 8 h 1600"/>
                <a:gd name="T4" fmla="*/ 2 w 4000"/>
                <a:gd name="T5" fmla="*/ 10 h 1600"/>
                <a:gd name="T6" fmla="*/ 2 w 4000"/>
                <a:gd name="T7" fmla="*/ 10 h 1600"/>
                <a:gd name="T8" fmla="*/ 1 w 4000"/>
                <a:gd name="T9" fmla="*/ 12 h 1600"/>
                <a:gd name="T10" fmla="*/ 5 w 4000"/>
                <a:gd name="T11" fmla="*/ 14 h 1600"/>
                <a:gd name="T12" fmla="*/ 6 w 4000"/>
                <a:gd name="T13" fmla="*/ 14 h 1600"/>
                <a:gd name="T14" fmla="*/ 6 w 4000"/>
                <a:gd name="T15" fmla="*/ 14 h 1600"/>
                <a:gd name="T16" fmla="*/ 13 w 4000"/>
                <a:gd name="T17" fmla="*/ 17 h 1600"/>
                <a:gd name="T18" fmla="*/ 17 w 4000"/>
                <a:gd name="T19" fmla="*/ 16 h 1600"/>
                <a:gd name="T20" fmla="*/ 17 w 4000"/>
                <a:gd name="T21" fmla="*/ 16 h 1600"/>
                <a:gd name="T22" fmla="*/ 22 w 4000"/>
                <a:gd name="T23" fmla="*/ 18 h 1600"/>
                <a:gd name="T24" fmla="*/ 29 w 4000"/>
                <a:gd name="T25" fmla="*/ 15 h 1600"/>
                <a:gd name="T26" fmla="*/ 29 w 4000"/>
                <a:gd name="T27" fmla="*/ 15 h 1600"/>
                <a:gd name="T28" fmla="*/ 32 w 4000"/>
                <a:gd name="T29" fmla="*/ 15 h 1600"/>
                <a:gd name="T30" fmla="*/ 38 w 4000"/>
                <a:gd name="T31" fmla="*/ 12 h 1600"/>
                <a:gd name="T32" fmla="*/ 38 w 4000"/>
                <a:gd name="T33" fmla="*/ 12 h 1600"/>
                <a:gd name="T34" fmla="*/ 44 w 4000"/>
                <a:gd name="T35" fmla="*/ 8 h 1600"/>
                <a:gd name="T36" fmla="*/ 42 w 4000"/>
                <a:gd name="T37" fmla="*/ 6 h 1600"/>
                <a:gd name="T38" fmla="*/ 42 w 4000"/>
                <a:gd name="T39" fmla="*/ 6 h 1600"/>
                <a:gd name="T40" fmla="*/ 43 w 4000"/>
                <a:gd name="T41" fmla="*/ 5 h 1600"/>
                <a:gd name="T42" fmla="*/ 39 w 4000"/>
                <a:gd name="T43" fmla="*/ 2 h 1600"/>
                <a:gd name="T44" fmla="*/ 39 w 4000"/>
                <a:gd name="T45" fmla="*/ 2 h 1600"/>
                <a:gd name="T46" fmla="*/ 34 w 4000"/>
                <a:gd name="T47" fmla="*/ 0 h 1600"/>
                <a:gd name="T48" fmla="*/ 30 w 4000"/>
                <a:gd name="T49" fmla="*/ 1 h 1600"/>
                <a:gd name="T50" fmla="*/ 30 w 4000"/>
                <a:gd name="T51" fmla="*/ 1 h 1600"/>
                <a:gd name="T52" fmla="*/ 27 w 4000"/>
                <a:gd name="T53" fmla="*/ 0 h 1600"/>
                <a:gd name="T54" fmla="*/ 23 w 4000"/>
                <a:gd name="T55" fmla="*/ 1 h 1600"/>
                <a:gd name="T56" fmla="*/ 23 w 4000"/>
                <a:gd name="T57" fmla="*/ 1 h 1600"/>
                <a:gd name="T58" fmla="*/ 19 w 4000"/>
                <a:gd name="T59" fmla="*/ 0 h 1600"/>
                <a:gd name="T60" fmla="*/ 14 w 4000"/>
                <a:gd name="T61" fmla="*/ 2 h 1600"/>
                <a:gd name="T62" fmla="*/ 14 w 4000"/>
                <a:gd name="T63" fmla="*/ 2 h 1600"/>
                <a:gd name="T64" fmla="*/ 11 w 4000"/>
                <a:gd name="T65" fmla="*/ 2 h 1600"/>
                <a:gd name="T66" fmla="*/ 4 w 4000"/>
                <a:gd name="T67" fmla="*/ 5 h 1600"/>
                <a:gd name="T68" fmla="*/ 4 w 4000"/>
                <a:gd name="T69" fmla="*/ 6 h 1600"/>
                <a:gd name="T70" fmla="*/ 4 w 4000"/>
                <a:gd name="T71" fmla="*/ 6 h 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00"/>
                <a:gd name="T109" fmla="*/ 0 h 1600"/>
                <a:gd name="T110" fmla="*/ 4000 w 4000"/>
                <a:gd name="T111" fmla="*/ 1600 h 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00" h="1600">
                  <a:moveTo>
                    <a:pt x="361" y="532"/>
                  </a:moveTo>
                  <a:cubicBezTo>
                    <a:pt x="156" y="544"/>
                    <a:pt x="0" y="638"/>
                    <a:pt x="0" y="751"/>
                  </a:cubicBezTo>
                  <a:cubicBezTo>
                    <a:pt x="0" y="830"/>
                    <a:pt x="76" y="902"/>
                    <a:pt x="199" y="941"/>
                  </a:cubicBezTo>
                  <a:lnTo>
                    <a:pt x="197" y="939"/>
                  </a:lnTo>
                  <a:cubicBezTo>
                    <a:pt x="127" y="980"/>
                    <a:pt x="88" y="1033"/>
                    <a:pt x="88" y="1089"/>
                  </a:cubicBezTo>
                  <a:cubicBezTo>
                    <a:pt x="88" y="1210"/>
                    <a:pt x="269" y="1308"/>
                    <a:pt x="492" y="1308"/>
                  </a:cubicBezTo>
                  <a:cubicBezTo>
                    <a:pt x="508" y="1308"/>
                    <a:pt x="523" y="1307"/>
                    <a:pt x="539" y="1306"/>
                  </a:cubicBezTo>
                  <a:lnTo>
                    <a:pt x="537" y="1308"/>
                  </a:lnTo>
                  <a:cubicBezTo>
                    <a:pt x="664" y="1429"/>
                    <a:pt x="901" y="1504"/>
                    <a:pt x="1157" y="1504"/>
                  </a:cubicBezTo>
                  <a:cubicBezTo>
                    <a:pt x="1287" y="1504"/>
                    <a:pt x="1414" y="1485"/>
                    <a:pt x="1525" y="1448"/>
                  </a:cubicBezTo>
                  <a:lnTo>
                    <a:pt x="1524" y="1449"/>
                  </a:lnTo>
                  <a:cubicBezTo>
                    <a:pt x="1640" y="1543"/>
                    <a:pt x="1835" y="1600"/>
                    <a:pt x="2044" y="1600"/>
                  </a:cubicBezTo>
                  <a:cubicBezTo>
                    <a:pt x="2320" y="1600"/>
                    <a:pt x="2563" y="1502"/>
                    <a:pt x="2643" y="1358"/>
                  </a:cubicBezTo>
                  <a:lnTo>
                    <a:pt x="2643" y="1360"/>
                  </a:lnTo>
                  <a:cubicBezTo>
                    <a:pt x="2728" y="1389"/>
                    <a:pt x="2826" y="1404"/>
                    <a:pt x="2927" y="1404"/>
                  </a:cubicBezTo>
                  <a:cubicBezTo>
                    <a:pt x="3221" y="1404"/>
                    <a:pt x="3460" y="1275"/>
                    <a:pt x="3462" y="1115"/>
                  </a:cubicBezTo>
                  <a:lnTo>
                    <a:pt x="3461" y="1114"/>
                  </a:lnTo>
                  <a:cubicBezTo>
                    <a:pt x="3770" y="1090"/>
                    <a:pt x="4000" y="946"/>
                    <a:pt x="4000" y="776"/>
                  </a:cubicBezTo>
                  <a:cubicBezTo>
                    <a:pt x="4000" y="701"/>
                    <a:pt x="3954" y="628"/>
                    <a:pt x="3870" y="568"/>
                  </a:cubicBezTo>
                  <a:lnTo>
                    <a:pt x="3869" y="568"/>
                  </a:lnTo>
                  <a:cubicBezTo>
                    <a:pt x="3895" y="534"/>
                    <a:pt x="3909" y="498"/>
                    <a:pt x="3909" y="462"/>
                  </a:cubicBezTo>
                  <a:cubicBezTo>
                    <a:pt x="3909" y="340"/>
                    <a:pt x="3760" y="234"/>
                    <a:pt x="3545" y="202"/>
                  </a:cubicBezTo>
                  <a:lnTo>
                    <a:pt x="3546" y="201"/>
                  </a:lnTo>
                  <a:cubicBezTo>
                    <a:pt x="3508" y="85"/>
                    <a:pt x="3321" y="0"/>
                    <a:pt x="3104" y="0"/>
                  </a:cubicBezTo>
                  <a:cubicBezTo>
                    <a:pt x="2972" y="0"/>
                    <a:pt x="2846" y="32"/>
                    <a:pt x="2761" y="87"/>
                  </a:cubicBezTo>
                  <a:cubicBezTo>
                    <a:pt x="2685" y="32"/>
                    <a:pt x="2566" y="0"/>
                    <a:pt x="2440" y="0"/>
                  </a:cubicBezTo>
                  <a:cubicBezTo>
                    <a:pt x="2287" y="0"/>
                    <a:pt x="2147" y="48"/>
                    <a:pt x="2078" y="122"/>
                  </a:cubicBezTo>
                  <a:lnTo>
                    <a:pt x="2080" y="126"/>
                  </a:lnTo>
                  <a:cubicBezTo>
                    <a:pt x="1988" y="76"/>
                    <a:pt x="1863" y="49"/>
                    <a:pt x="1733" y="49"/>
                  </a:cubicBezTo>
                  <a:cubicBezTo>
                    <a:pt x="1551" y="49"/>
                    <a:pt x="1383" y="104"/>
                    <a:pt x="1297" y="191"/>
                  </a:cubicBezTo>
                  <a:lnTo>
                    <a:pt x="1296" y="193"/>
                  </a:lnTo>
                  <a:cubicBezTo>
                    <a:pt x="1200" y="163"/>
                    <a:pt x="1091" y="147"/>
                    <a:pt x="980" y="147"/>
                  </a:cubicBezTo>
                  <a:cubicBezTo>
                    <a:pt x="634" y="147"/>
                    <a:pt x="355" y="299"/>
                    <a:pt x="355" y="487"/>
                  </a:cubicBezTo>
                  <a:cubicBezTo>
                    <a:pt x="354" y="502"/>
                    <a:pt x="356" y="518"/>
                    <a:pt x="360" y="533"/>
                  </a:cubicBezTo>
                  <a:lnTo>
                    <a:pt x="361" y="532"/>
                  </a:lnTo>
                  <a:close/>
                </a:path>
              </a:pathLst>
            </a:custGeom>
            <a:noFill/>
            <a:ln w="7938" cap="rnd">
              <a:solidFill>
                <a:srgbClr val="000000"/>
              </a:solidFill>
              <a:prstDash val="solid"/>
              <a:round/>
              <a:headEnd/>
              <a:tailEnd/>
            </a:ln>
          </p:spPr>
          <p:txBody>
            <a:bodyPr/>
            <a:lstStyle/>
            <a:p>
              <a:endParaRPr lang="es-ES"/>
            </a:p>
          </p:txBody>
        </p:sp>
        <p:sp>
          <p:nvSpPr>
            <p:cNvPr id="44124" name="Freeform 201"/>
            <p:cNvSpPr>
              <a:spLocks/>
            </p:cNvSpPr>
            <p:nvPr/>
          </p:nvSpPr>
          <p:spPr bwMode="auto">
            <a:xfrm>
              <a:off x="3452" y="1823"/>
              <a:ext cx="52" cy="7"/>
            </a:xfrm>
            <a:custGeom>
              <a:avLst/>
              <a:gdLst>
                <a:gd name="T0" fmla="*/ 0 w 52"/>
                <a:gd name="T1" fmla="*/ 0 h 7"/>
                <a:gd name="T2" fmla="*/ 45 w 52"/>
                <a:gd name="T3" fmla="*/ 7 h 7"/>
                <a:gd name="T4" fmla="*/ 52 w 52"/>
                <a:gd name="T5" fmla="*/ 7 h 7"/>
                <a:gd name="T6" fmla="*/ 0 60000 65536"/>
                <a:gd name="T7" fmla="*/ 0 60000 65536"/>
                <a:gd name="T8" fmla="*/ 0 60000 65536"/>
                <a:gd name="T9" fmla="*/ 0 w 52"/>
                <a:gd name="T10" fmla="*/ 0 h 7"/>
                <a:gd name="T11" fmla="*/ 52 w 52"/>
                <a:gd name="T12" fmla="*/ 7 h 7"/>
              </a:gdLst>
              <a:ahLst/>
              <a:cxnLst>
                <a:cxn ang="T6">
                  <a:pos x="T0" y="T1"/>
                </a:cxn>
                <a:cxn ang="T7">
                  <a:pos x="T2" y="T3"/>
                </a:cxn>
                <a:cxn ang="T8">
                  <a:pos x="T4" y="T5"/>
                </a:cxn>
              </a:cxnLst>
              <a:rect l="T9" t="T10" r="T11" b="T12"/>
              <a:pathLst>
                <a:path w="52" h="7">
                  <a:moveTo>
                    <a:pt x="0" y="0"/>
                  </a:moveTo>
                  <a:cubicBezTo>
                    <a:pt x="13" y="5"/>
                    <a:pt x="29" y="7"/>
                    <a:pt x="45" y="7"/>
                  </a:cubicBezTo>
                  <a:cubicBezTo>
                    <a:pt x="47" y="7"/>
                    <a:pt x="50" y="7"/>
                    <a:pt x="52" y="7"/>
                  </a:cubicBezTo>
                </a:path>
              </a:pathLst>
            </a:custGeom>
            <a:noFill/>
            <a:ln w="7938" cap="rnd">
              <a:solidFill>
                <a:srgbClr val="000000"/>
              </a:solidFill>
              <a:prstDash val="solid"/>
              <a:round/>
              <a:headEnd/>
              <a:tailEnd/>
            </a:ln>
          </p:spPr>
          <p:txBody>
            <a:bodyPr/>
            <a:lstStyle/>
            <a:p>
              <a:endParaRPr lang="es-ES"/>
            </a:p>
          </p:txBody>
        </p:sp>
        <p:sp>
          <p:nvSpPr>
            <p:cNvPr id="44125" name="Freeform 202"/>
            <p:cNvSpPr>
              <a:spLocks/>
            </p:cNvSpPr>
            <p:nvPr/>
          </p:nvSpPr>
          <p:spPr bwMode="auto">
            <a:xfrm>
              <a:off x="3527" y="1901"/>
              <a:ext cx="23" cy="3"/>
            </a:xfrm>
            <a:custGeom>
              <a:avLst/>
              <a:gdLst>
                <a:gd name="T0" fmla="*/ 0 w 23"/>
                <a:gd name="T1" fmla="*/ 3 h 3"/>
                <a:gd name="T2" fmla="*/ 23 w 23"/>
                <a:gd name="T3" fmla="*/ 0 h 3"/>
                <a:gd name="T4" fmla="*/ 0 60000 65536"/>
                <a:gd name="T5" fmla="*/ 0 60000 65536"/>
                <a:gd name="T6" fmla="*/ 0 w 23"/>
                <a:gd name="T7" fmla="*/ 0 h 3"/>
                <a:gd name="T8" fmla="*/ 23 w 23"/>
                <a:gd name="T9" fmla="*/ 3 h 3"/>
              </a:gdLst>
              <a:ahLst/>
              <a:cxnLst>
                <a:cxn ang="T4">
                  <a:pos x="T0" y="T1"/>
                </a:cxn>
                <a:cxn ang="T5">
                  <a:pos x="T2" y="T3"/>
                </a:cxn>
              </a:cxnLst>
              <a:rect l="T6" t="T7" r="T8" b="T9"/>
              <a:pathLst>
                <a:path w="23" h="3">
                  <a:moveTo>
                    <a:pt x="0" y="3"/>
                  </a:moveTo>
                  <a:cubicBezTo>
                    <a:pt x="8" y="3"/>
                    <a:pt x="16" y="2"/>
                    <a:pt x="23" y="0"/>
                  </a:cubicBezTo>
                </a:path>
              </a:pathLst>
            </a:custGeom>
            <a:noFill/>
            <a:ln w="7938" cap="rnd">
              <a:solidFill>
                <a:srgbClr val="000000"/>
              </a:solidFill>
              <a:prstDash val="solid"/>
              <a:round/>
              <a:headEnd/>
              <a:tailEnd/>
            </a:ln>
          </p:spPr>
          <p:txBody>
            <a:bodyPr/>
            <a:lstStyle/>
            <a:p>
              <a:endParaRPr lang="es-ES"/>
            </a:p>
          </p:txBody>
        </p:sp>
        <p:sp>
          <p:nvSpPr>
            <p:cNvPr id="44126" name="Freeform 203"/>
            <p:cNvSpPr>
              <a:spLocks/>
            </p:cNvSpPr>
            <p:nvPr/>
          </p:nvSpPr>
          <p:spPr bwMode="auto">
            <a:xfrm>
              <a:off x="3732" y="1922"/>
              <a:ext cx="14" cy="14"/>
            </a:xfrm>
            <a:custGeom>
              <a:avLst/>
              <a:gdLst>
                <a:gd name="T0" fmla="*/ 0 w 14"/>
                <a:gd name="T1" fmla="*/ 0 h 14"/>
                <a:gd name="T2" fmla="*/ 14 w 14"/>
                <a:gd name="T3" fmla="*/ 14 h 14"/>
                <a:gd name="T4" fmla="*/ 0 60000 65536"/>
                <a:gd name="T5" fmla="*/ 0 60000 65536"/>
                <a:gd name="T6" fmla="*/ 0 w 14"/>
                <a:gd name="T7" fmla="*/ 0 h 14"/>
                <a:gd name="T8" fmla="*/ 14 w 14"/>
                <a:gd name="T9" fmla="*/ 14 h 14"/>
              </a:gdLst>
              <a:ahLst/>
              <a:cxnLst>
                <a:cxn ang="T4">
                  <a:pos x="T0" y="T1"/>
                </a:cxn>
                <a:cxn ang="T5">
                  <a:pos x="T2" y="T3"/>
                </a:cxn>
              </a:cxnLst>
              <a:rect l="T6" t="T7" r="T8" b="T9"/>
              <a:pathLst>
                <a:path w="14" h="14">
                  <a:moveTo>
                    <a:pt x="0" y="0"/>
                  </a:moveTo>
                  <a:cubicBezTo>
                    <a:pt x="4" y="5"/>
                    <a:pt x="9" y="9"/>
                    <a:pt x="14" y="14"/>
                  </a:cubicBezTo>
                </a:path>
              </a:pathLst>
            </a:custGeom>
            <a:noFill/>
            <a:ln w="7938" cap="rnd">
              <a:solidFill>
                <a:srgbClr val="000000"/>
              </a:solidFill>
              <a:prstDash val="solid"/>
              <a:round/>
              <a:headEnd/>
              <a:tailEnd/>
            </a:ln>
          </p:spPr>
          <p:txBody>
            <a:bodyPr/>
            <a:lstStyle/>
            <a:p>
              <a:endParaRPr lang="es-ES"/>
            </a:p>
          </p:txBody>
        </p:sp>
        <p:sp>
          <p:nvSpPr>
            <p:cNvPr id="44127" name="Freeform 204"/>
            <p:cNvSpPr>
              <a:spLocks/>
            </p:cNvSpPr>
            <p:nvPr/>
          </p:nvSpPr>
          <p:spPr bwMode="auto">
            <a:xfrm>
              <a:off x="3995" y="1900"/>
              <a:ext cx="5" cy="16"/>
            </a:xfrm>
            <a:custGeom>
              <a:avLst/>
              <a:gdLst>
                <a:gd name="T0" fmla="*/ 0 w 5"/>
                <a:gd name="T1" fmla="*/ 16 h 16"/>
                <a:gd name="T2" fmla="*/ 5 w 5"/>
                <a:gd name="T3" fmla="*/ 0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a:moveTo>
                    <a:pt x="0" y="16"/>
                  </a:moveTo>
                  <a:cubicBezTo>
                    <a:pt x="2" y="11"/>
                    <a:pt x="4" y="5"/>
                    <a:pt x="5" y="0"/>
                  </a:cubicBezTo>
                </a:path>
              </a:pathLst>
            </a:custGeom>
            <a:noFill/>
            <a:ln w="7938" cap="rnd">
              <a:solidFill>
                <a:srgbClr val="000000"/>
              </a:solidFill>
              <a:prstDash val="solid"/>
              <a:round/>
              <a:headEnd/>
              <a:tailEnd/>
            </a:ln>
          </p:spPr>
          <p:txBody>
            <a:bodyPr/>
            <a:lstStyle/>
            <a:p>
              <a:endParaRPr lang="es-ES"/>
            </a:p>
          </p:txBody>
        </p:sp>
        <p:sp>
          <p:nvSpPr>
            <p:cNvPr id="44128" name="Freeform 205"/>
            <p:cNvSpPr>
              <a:spLocks/>
            </p:cNvSpPr>
            <p:nvPr/>
          </p:nvSpPr>
          <p:spPr bwMode="auto">
            <a:xfrm>
              <a:off x="4110" y="1803"/>
              <a:ext cx="67" cy="59"/>
            </a:xfrm>
            <a:custGeom>
              <a:avLst/>
              <a:gdLst>
                <a:gd name="T0" fmla="*/ 66 w 67"/>
                <a:gd name="T1" fmla="*/ 59 h 59"/>
                <a:gd name="T2" fmla="*/ 67 w 67"/>
                <a:gd name="T3" fmla="*/ 58 h 59"/>
                <a:gd name="T4" fmla="*/ 0 w 67"/>
                <a:gd name="T5" fmla="*/ 0 h 59"/>
                <a:gd name="T6" fmla="*/ 0 60000 65536"/>
                <a:gd name="T7" fmla="*/ 0 60000 65536"/>
                <a:gd name="T8" fmla="*/ 0 60000 65536"/>
                <a:gd name="T9" fmla="*/ 0 w 67"/>
                <a:gd name="T10" fmla="*/ 0 h 59"/>
                <a:gd name="T11" fmla="*/ 67 w 67"/>
                <a:gd name="T12" fmla="*/ 59 h 59"/>
              </a:gdLst>
              <a:ahLst/>
              <a:cxnLst>
                <a:cxn ang="T6">
                  <a:pos x="T0" y="T1"/>
                </a:cxn>
                <a:cxn ang="T7">
                  <a:pos x="T2" y="T3"/>
                </a:cxn>
                <a:cxn ang="T8">
                  <a:pos x="T4" y="T5"/>
                </a:cxn>
              </a:cxnLst>
              <a:rect l="T9" t="T10" r="T11" b="T12"/>
              <a:pathLst>
                <a:path w="67" h="59">
                  <a:moveTo>
                    <a:pt x="66" y="59"/>
                  </a:moveTo>
                  <a:cubicBezTo>
                    <a:pt x="66" y="59"/>
                    <a:pt x="67" y="58"/>
                    <a:pt x="67" y="58"/>
                  </a:cubicBezTo>
                  <a:cubicBezTo>
                    <a:pt x="67" y="33"/>
                    <a:pt x="41" y="11"/>
                    <a:pt x="0" y="0"/>
                  </a:cubicBezTo>
                </a:path>
              </a:pathLst>
            </a:custGeom>
            <a:noFill/>
            <a:ln w="7938" cap="rnd">
              <a:solidFill>
                <a:srgbClr val="000000"/>
              </a:solidFill>
              <a:prstDash val="solid"/>
              <a:round/>
              <a:headEnd/>
              <a:tailEnd/>
            </a:ln>
          </p:spPr>
          <p:txBody>
            <a:bodyPr/>
            <a:lstStyle/>
            <a:p>
              <a:endParaRPr lang="es-ES"/>
            </a:p>
          </p:txBody>
        </p:sp>
        <p:sp>
          <p:nvSpPr>
            <p:cNvPr id="44129" name="Freeform 206"/>
            <p:cNvSpPr>
              <a:spLocks/>
            </p:cNvSpPr>
            <p:nvPr/>
          </p:nvSpPr>
          <p:spPr bwMode="auto">
            <a:xfrm>
              <a:off x="4237" y="1740"/>
              <a:ext cx="30" cy="22"/>
            </a:xfrm>
            <a:custGeom>
              <a:avLst/>
              <a:gdLst>
                <a:gd name="T0" fmla="*/ 0 w 30"/>
                <a:gd name="T1" fmla="*/ 22 h 22"/>
                <a:gd name="T2" fmla="*/ 30 w 30"/>
                <a:gd name="T3" fmla="*/ 0 h 22"/>
                <a:gd name="T4" fmla="*/ 0 60000 65536"/>
                <a:gd name="T5" fmla="*/ 0 60000 65536"/>
                <a:gd name="T6" fmla="*/ 0 w 30"/>
                <a:gd name="T7" fmla="*/ 0 h 22"/>
                <a:gd name="T8" fmla="*/ 30 w 30"/>
                <a:gd name="T9" fmla="*/ 22 h 22"/>
              </a:gdLst>
              <a:ahLst/>
              <a:cxnLst>
                <a:cxn ang="T4">
                  <a:pos x="T0" y="T1"/>
                </a:cxn>
                <a:cxn ang="T5">
                  <a:pos x="T2" y="T3"/>
                </a:cxn>
              </a:cxnLst>
              <a:rect l="T6" t="T7" r="T8" b="T9"/>
              <a:pathLst>
                <a:path w="30" h="22">
                  <a:moveTo>
                    <a:pt x="0" y="22"/>
                  </a:moveTo>
                  <a:cubicBezTo>
                    <a:pt x="13" y="16"/>
                    <a:pt x="23" y="9"/>
                    <a:pt x="30" y="0"/>
                  </a:cubicBezTo>
                </a:path>
              </a:pathLst>
            </a:custGeom>
            <a:noFill/>
            <a:ln w="7938" cap="rnd">
              <a:solidFill>
                <a:srgbClr val="000000"/>
              </a:solidFill>
              <a:prstDash val="solid"/>
              <a:round/>
              <a:headEnd/>
              <a:tailEnd/>
            </a:ln>
          </p:spPr>
          <p:txBody>
            <a:bodyPr/>
            <a:lstStyle/>
            <a:p>
              <a:endParaRPr lang="es-ES"/>
            </a:p>
          </p:txBody>
        </p:sp>
        <p:sp>
          <p:nvSpPr>
            <p:cNvPr id="44130" name="Freeform 207"/>
            <p:cNvSpPr>
              <a:spLocks/>
            </p:cNvSpPr>
            <p:nvPr/>
          </p:nvSpPr>
          <p:spPr bwMode="auto">
            <a:xfrm>
              <a:off x="4195" y="1659"/>
              <a:ext cx="2" cy="10"/>
            </a:xfrm>
            <a:custGeom>
              <a:avLst/>
              <a:gdLst>
                <a:gd name="T0" fmla="*/ 2 w 2"/>
                <a:gd name="T1" fmla="*/ 10 h 10"/>
                <a:gd name="T2" fmla="*/ 2 w 2"/>
                <a:gd name="T3" fmla="*/ 10 h 10"/>
                <a:gd name="T4" fmla="*/ 0 w 2"/>
                <a:gd name="T5" fmla="*/ 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10"/>
                  </a:moveTo>
                  <a:cubicBezTo>
                    <a:pt x="2" y="10"/>
                    <a:pt x="2" y="10"/>
                    <a:pt x="2" y="10"/>
                  </a:cubicBezTo>
                  <a:cubicBezTo>
                    <a:pt x="2" y="6"/>
                    <a:pt x="1" y="3"/>
                    <a:pt x="0" y="0"/>
                  </a:cubicBezTo>
                </a:path>
              </a:pathLst>
            </a:custGeom>
            <a:noFill/>
            <a:ln w="7938" cap="rnd">
              <a:solidFill>
                <a:srgbClr val="000000"/>
              </a:solidFill>
              <a:prstDash val="solid"/>
              <a:round/>
              <a:headEnd/>
              <a:tailEnd/>
            </a:ln>
          </p:spPr>
          <p:txBody>
            <a:bodyPr/>
            <a:lstStyle/>
            <a:p>
              <a:endParaRPr lang="es-ES"/>
            </a:p>
          </p:txBody>
        </p:sp>
        <p:sp>
          <p:nvSpPr>
            <p:cNvPr id="44131" name="Freeform 208"/>
            <p:cNvSpPr>
              <a:spLocks/>
            </p:cNvSpPr>
            <p:nvPr/>
          </p:nvSpPr>
          <p:spPr bwMode="auto">
            <a:xfrm>
              <a:off x="4005" y="1634"/>
              <a:ext cx="16" cy="13"/>
            </a:xfrm>
            <a:custGeom>
              <a:avLst/>
              <a:gdLst>
                <a:gd name="T0" fmla="*/ 16 w 16"/>
                <a:gd name="T1" fmla="*/ 0 h 13"/>
                <a:gd name="T2" fmla="*/ 0 w 16"/>
                <a:gd name="T3" fmla="*/ 13 h 13"/>
                <a:gd name="T4" fmla="*/ 0 60000 65536"/>
                <a:gd name="T5" fmla="*/ 0 60000 65536"/>
                <a:gd name="T6" fmla="*/ 0 w 16"/>
                <a:gd name="T7" fmla="*/ 0 h 13"/>
                <a:gd name="T8" fmla="*/ 16 w 16"/>
                <a:gd name="T9" fmla="*/ 13 h 13"/>
              </a:gdLst>
              <a:ahLst/>
              <a:cxnLst>
                <a:cxn ang="T4">
                  <a:pos x="T0" y="T1"/>
                </a:cxn>
                <a:cxn ang="T5">
                  <a:pos x="T2" y="T3"/>
                </a:cxn>
              </a:cxnLst>
              <a:rect l="T6" t="T7" r="T8" b="T9"/>
              <a:pathLst>
                <a:path w="16" h="13">
                  <a:moveTo>
                    <a:pt x="16" y="0"/>
                  </a:moveTo>
                  <a:cubicBezTo>
                    <a:pt x="10" y="4"/>
                    <a:pt x="4" y="8"/>
                    <a:pt x="0" y="13"/>
                  </a:cubicBezTo>
                </a:path>
              </a:pathLst>
            </a:custGeom>
            <a:noFill/>
            <a:ln w="7938" cap="rnd">
              <a:solidFill>
                <a:srgbClr val="000000"/>
              </a:solidFill>
              <a:prstDash val="solid"/>
              <a:round/>
              <a:headEnd/>
              <a:tailEnd/>
            </a:ln>
          </p:spPr>
          <p:txBody>
            <a:bodyPr/>
            <a:lstStyle/>
            <a:p>
              <a:endParaRPr lang="es-ES"/>
            </a:p>
          </p:txBody>
        </p:sp>
        <p:sp>
          <p:nvSpPr>
            <p:cNvPr id="44132" name="Freeform 209"/>
            <p:cNvSpPr>
              <a:spLocks/>
            </p:cNvSpPr>
            <p:nvPr/>
          </p:nvSpPr>
          <p:spPr bwMode="auto">
            <a:xfrm>
              <a:off x="3862" y="1641"/>
              <a:ext cx="7" cy="12"/>
            </a:xfrm>
            <a:custGeom>
              <a:avLst/>
              <a:gdLst>
                <a:gd name="T0" fmla="*/ 7 w 7"/>
                <a:gd name="T1" fmla="*/ 0 h 12"/>
                <a:gd name="T2" fmla="*/ 0 w 7"/>
                <a:gd name="T3" fmla="*/ 12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0"/>
                  </a:moveTo>
                  <a:cubicBezTo>
                    <a:pt x="4" y="4"/>
                    <a:pt x="1" y="8"/>
                    <a:pt x="0" y="12"/>
                  </a:cubicBezTo>
                </a:path>
              </a:pathLst>
            </a:custGeom>
            <a:noFill/>
            <a:ln w="7938" cap="rnd">
              <a:solidFill>
                <a:srgbClr val="000000"/>
              </a:solidFill>
              <a:prstDash val="solid"/>
              <a:round/>
              <a:headEnd/>
              <a:tailEnd/>
            </a:ln>
          </p:spPr>
          <p:txBody>
            <a:bodyPr/>
            <a:lstStyle/>
            <a:p>
              <a:endParaRPr lang="es-ES"/>
            </a:p>
          </p:txBody>
        </p:sp>
        <p:sp>
          <p:nvSpPr>
            <p:cNvPr id="44133" name="Freeform 210"/>
            <p:cNvSpPr>
              <a:spLocks/>
            </p:cNvSpPr>
            <p:nvPr/>
          </p:nvSpPr>
          <p:spPr bwMode="auto">
            <a:xfrm>
              <a:off x="3695" y="1657"/>
              <a:ext cx="27" cy="11"/>
            </a:xfrm>
            <a:custGeom>
              <a:avLst/>
              <a:gdLst>
                <a:gd name="T0" fmla="*/ 27 w 27"/>
                <a:gd name="T1" fmla="*/ 11 h 11"/>
                <a:gd name="T2" fmla="*/ 0 w 27"/>
                <a:gd name="T3" fmla="*/ 0 h 11"/>
                <a:gd name="T4" fmla="*/ 0 60000 65536"/>
                <a:gd name="T5" fmla="*/ 0 60000 65536"/>
                <a:gd name="T6" fmla="*/ 0 w 27"/>
                <a:gd name="T7" fmla="*/ 0 h 11"/>
                <a:gd name="T8" fmla="*/ 27 w 27"/>
                <a:gd name="T9" fmla="*/ 11 h 11"/>
              </a:gdLst>
              <a:ahLst/>
              <a:cxnLst>
                <a:cxn ang="T4">
                  <a:pos x="T0" y="T1"/>
                </a:cxn>
                <a:cxn ang="T5">
                  <a:pos x="T2" y="T3"/>
                </a:cxn>
              </a:cxnLst>
              <a:rect l="T6" t="T7" r="T8" b="T9"/>
              <a:pathLst>
                <a:path w="27" h="11">
                  <a:moveTo>
                    <a:pt x="27" y="11"/>
                  </a:moveTo>
                  <a:cubicBezTo>
                    <a:pt x="19" y="7"/>
                    <a:pt x="10" y="3"/>
                    <a:pt x="0" y="0"/>
                  </a:cubicBezTo>
                </a:path>
              </a:pathLst>
            </a:custGeom>
            <a:noFill/>
            <a:ln w="7938" cap="rnd">
              <a:solidFill>
                <a:srgbClr val="000000"/>
              </a:solidFill>
              <a:prstDash val="solid"/>
              <a:round/>
              <a:headEnd/>
              <a:tailEnd/>
            </a:ln>
          </p:spPr>
          <p:txBody>
            <a:bodyPr/>
            <a:lstStyle/>
            <a:p>
              <a:endParaRPr lang="es-ES"/>
            </a:p>
          </p:txBody>
        </p:sp>
        <p:sp>
          <p:nvSpPr>
            <p:cNvPr id="44134" name="Freeform 211"/>
            <p:cNvSpPr>
              <a:spLocks/>
            </p:cNvSpPr>
            <p:nvPr/>
          </p:nvSpPr>
          <p:spPr bwMode="auto">
            <a:xfrm>
              <a:off x="3487" y="1732"/>
              <a:ext cx="5" cy="12"/>
            </a:xfrm>
            <a:custGeom>
              <a:avLst/>
              <a:gdLst>
                <a:gd name="T0" fmla="*/ 0 w 5"/>
                <a:gd name="T1" fmla="*/ 0 h 12"/>
                <a:gd name="T2" fmla="*/ 5 w 5"/>
                <a:gd name="T3" fmla="*/ 12 h 12"/>
                <a:gd name="T4" fmla="*/ 0 60000 65536"/>
                <a:gd name="T5" fmla="*/ 0 60000 65536"/>
                <a:gd name="T6" fmla="*/ 0 w 5"/>
                <a:gd name="T7" fmla="*/ 0 h 12"/>
                <a:gd name="T8" fmla="*/ 5 w 5"/>
                <a:gd name="T9" fmla="*/ 12 h 12"/>
              </a:gdLst>
              <a:ahLst/>
              <a:cxnLst>
                <a:cxn ang="T4">
                  <a:pos x="T0" y="T1"/>
                </a:cxn>
                <a:cxn ang="T5">
                  <a:pos x="T2" y="T3"/>
                </a:cxn>
              </a:cxnLst>
              <a:rect l="T6" t="T7" r="T8" b="T9"/>
              <a:pathLst>
                <a:path w="5" h="12">
                  <a:moveTo>
                    <a:pt x="0" y="0"/>
                  </a:moveTo>
                  <a:cubicBezTo>
                    <a:pt x="1" y="4"/>
                    <a:pt x="3" y="8"/>
                    <a:pt x="5" y="12"/>
                  </a:cubicBezTo>
                </a:path>
              </a:pathLst>
            </a:custGeom>
            <a:noFill/>
            <a:ln w="7938" cap="rnd">
              <a:solidFill>
                <a:srgbClr val="000000"/>
              </a:solidFill>
              <a:prstDash val="solid"/>
              <a:round/>
              <a:headEnd/>
              <a:tailEnd/>
            </a:ln>
          </p:spPr>
          <p:txBody>
            <a:bodyPr/>
            <a:lstStyle/>
            <a:p>
              <a:endParaRPr lang="es-ES"/>
            </a:p>
          </p:txBody>
        </p:sp>
        <p:sp>
          <p:nvSpPr>
            <p:cNvPr id="44135" name="Oval 212"/>
            <p:cNvSpPr>
              <a:spLocks noChangeArrowheads="1"/>
            </p:cNvSpPr>
            <p:nvPr/>
          </p:nvSpPr>
          <p:spPr bwMode="auto">
            <a:xfrm>
              <a:off x="3969" y="1972"/>
              <a:ext cx="148" cy="59"/>
            </a:xfrm>
            <a:prstGeom prst="ellipse">
              <a:avLst/>
            </a:prstGeom>
            <a:solidFill>
              <a:srgbClr val="BBE0E3"/>
            </a:solidFill>
            <a:ln w="0">
              <a:solidFill>
                <a:srgbClr val="000000"/>
              </a:solidFill>
              <a:round/>
              <a:headEnd/>
              <a:tailEnd/>
            </a:ln>
          </p:spPr>
          <p:txBody>
            <a:bodyPr/>
            <a:lstStyle/>
            <a:p>
              <a:endParaRPr lang="es-ES"/>
            </a:p>
          </p:txBody>
        </p:sp>
        <p:sp>
          <p:nvSpPr>
            <p:cNvPr id="44136" name="Oval 213"/>
            <p:cNvSpPr>
              <a:spLocks noChangeArrowheads="1"/>
            </p:cNvSpPr>
            <p:nvPr/>
          </p:nvSpPr>
          <p:spPr bwMode="auto">
            <a:xfrm>
              <a:off x="3969" y="1972"/>
              <a:ext cx="148" cy="59"/>
            </a:xfrm>
            <a:prstGeom prst="ellipse">
              <a:avLst/>
            </a:prstGeom>
            <a:noFill/>
            <a:ln w="7938" cap="rnd">
              <a:solidFill>
                <a:srgbClr val="000000"/>
              </a:solidFill>
              <a:round/>
              <a:headEnd/>
              <a:tailEnd/>
            </a:ln>
          </p:spPr>
          <p:txBody>
            <a:bodyPr/>
            <a:lstStyle/>
            <a:p>
              <a:endParaRPr lang="es-ES"/>
            </a:p>
          </p:txBody>
        </p:sp>
        <p:sp>
          <p:nvSpPr>
            <p:cNvPr id="44137" name="Oval 214"/>
            <p:cNvSpPr>
              <a:spLocks noChangeArrowheads="1"/>
            </p:cNvSpPr>
            <p:nvPr/>
          </p:nvSpPr>
          <p:spPr bwMode="auto">
            <a:xfrm>
              <a:off x="4049" y="2043"/>
              <a:ext cx="99" cy="39"/>
            </a:xfrm>
            <a:prstGeom prst="ellipse">
              <a:avLst/>
            </a:prstGeom>
            <a:solidFill>
              <a:srgbClr val="BBE0E3"/>
            </a:solidFill>
            <a:ln w="0">
              <a:solidFill>
                <a:srgbClr val="000000"/>
              </a:solidFill>
              <a:round/>
              <a:headEnd/>
              <a:tailEnd/>
            </a:ln>
          </p:spPr>
          <p:txBody>
            <a:bodyPr/>
            <a:lstStyle/>
            <a:p>
              <a:endParaRPr lang="es-ES"/>
            </a:p>
          </p:txBody>
        </p:sp>
        <p:sp>
          <p:nvSpPr>
            <p:cNvPr id="44138" name="Oval 215"/>
            <p:cNvSpPr>
              <a:spLocks noChangeArrowheads="1"/>
            </p:cNvSpPr>
            <p:nvPr/>
          </p:nvSpPr>
          <p:spPr bwMode="auto">
            <a:xfrm>
              <a:off x="4049" y="2043"/>
              <a:ext cx="99" cy="39"/>
            </a:xfrm>
            <a:prstGeom prst="ellipse">
              <a:avLst/>
            </a:prstGeom>
            <a:noFill/>
            <a:ln w="7938" cap="rnd">
              <a:solidFill>
                <a:srgbClr val="000000"/>
              </a:solidFill>
              <a:round/>
              <a:headEnd/>
              <a:tailEnd/>
            </a:ln>
          </p:spPr>
          <p:txBody>
            <a:bodyPr/>
            <a:lstStyle/>
            <a:p>
              <a:endParaRPr lang="es-ES"/>
            </a:p>
          </p:txBody>
        </p:sp>
        <p:sp>
          <p:nvSpPr>
            <p:cNvPr id="44139" name="Oval 216"/>
            <p:cNvSpPr>
              <a:spLocks noChangeArrowheads="1"/>
            </p:cNvSpPr>
            <p:nvPr/>
          </p:nvSpPr>
          <p:spPr bwMode="auto">
            <a:xfrm>
              <a:off x="4112" y="2095"/>
              <a:ext cx="50" cy="20"/>
            </a:xfrm>
            <a:prstGeom prst="ellipse">
              <a:avLst/>
            </a:prstGeom>
            <a:solidFill>
              <a:srgbClr val="BBE0E3"/>
            </a:solidFill>
            <a:ln w="0">
              <a:solidFill>
                <a:srgbClr val="000000"/>
              </a:solidFill>
              <a:round/>
              <a:headEnd/>
              <a:tailEnd/>
            </a:ln>
          </p:spPr>
          <p:txBody>
            <a:bodyPr/>
            <a:lstStyle/>
            <a:p>
              <a:endParaRPr lang="es-ES"/>
            </a:p>
          </p:txBody>
        </p:sp>
        <p:sp>
          <p:nvSpPr>
            <p:cNvPr id="44140" name="Oval 217"/>
            <p:cNvSpPr>
              <a:spLocks noChangeArrowheads="1"/>
            </p:cNvSpPr>
            <p:nvPr/>
          </p:nvSpPr>
          <p:spPr bwMode="auto">
            <a:xfrm>
              <a:off x="4112" y="2095"/>
              <a:ext cx="50" cy="20"/>
            </a:xfrm>
            <a:prstGeom prst="ellipse">
              <a:avLst/>
            </a:prstGeom>
            <a:noFill/>
            <a:ln w="7938" cap="rnd">
              <a:solidFill>
                <a:srgbClr val="000000"/>
              </a:solidFill>
              <a:round/>
              <a:headEnd/>
              <a:tailEnd/>
            </a:ln>
          </p:spPr>
          <p:txBody>
            <a:bodyPr/>
            <a:lstStyle/>
            <a:p>
              <a:endParaRPr lang="es-ES"/>
            </a:p>
          </p:txBody>
        </p:sp>
      </p:grpSp>
      <p:sp>
        <p:nvSpPr>
          <p:cNvPr id="44084" name="Rectangle 219"/>
          <p:cNvSpPr>
            <a:spLocks noChangeArrowheads="1"/>
          </p:cNvSpPr>
          <p:nvPr/>
        </p:nvSpPr>
        <p:spPr bwMode="auto">
          <a:xfrm>
            <a:off x="5807317" y="2738438"/>
            <a:ext cx="631583"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Daños</a:t>
            </a:r>
            <a:endParaRPr lang="es-ES" dirty="0"/>
          </a:p>
        </p:txBody>
      </p:sp>
      <p:grpSp>
        <p:nvGrpSpPr>
          <p:cNvPr id="44085" name="Group 222"/>
          <p:cNvGrpSpPr>
            <a:grpSpLocks/>
          </p:cNvGrpSpPr>
          <p:nvPr/>
        </p:nvGrpSpPr>
        <p:grpSpPr bwMode="auto">
          <a:xfrm>
            <a:off x="3363913" y="5453063"/>
            <a:ext cx="2044700" cy="776287"/>
            <a:chOff x="2119" y="3435"/>
            <a:chExt cx="1288" cy="489"/>
          </a:xfrm>
        </p:grpSpPr>
        <p:sp>
          <p:nvSpPr>
            <p:cNvPr id="44120" name="Rectangle 220"/>
            <p:cNvSpPr>
              <a:spLocks noChangeArrowheads="1"/>
            </p:cNvSpPr>
            <p:nvPr/>
          </p:nvSpPr>
          <p:spPr bwMode="auto">
            <a:xfrm>
              <a:off x="2119" y="3435"/>
              <a:ext cx="1288" cy="489"/>
            </a:xfrm>
            <a:prstGeom prst="rect">
              <a:avLst/>
            </a:prstGeom>
            <a:solidFill>
              <a:srgbClr val="BBE0E3"/>
            </a:solidFill>
            <a:ln w="9525">
              <a:noFill/>
              <a:miter lim="800000"/>
              <a:headEnd/>
              <a:tailEnd/>
            </a:ln>
          </p:spPr>
          <p:txBody>
            <a:bodyPr/>
            <a:lstStyle/>
            <a:p>
              <a:endParaRPr lang="es-ES"/>
            </a:p>
          </p:txBody>
        </p:sp>
        <p:sp>
          <p:nvSpPr>
            <p:cNvPr id="44121" name="Rectangle 221"/>
            <p:cNvSpPr>
              <a:spLocks noChangeArrowheads="1"/>
            </p:cNvSpPr>
            <p:nvPr/>
          </p:nvSpPr>
          <p:spPr bwMode="auto">
            <a:xfrm>
              <a:off x="2119" y="3435"/>
              <a:ext cx="1288" cy="489"/>
            </a:xfrm>
            <a:prstGeom prst="rect">
              <a:avLst/>
            </a:prstGeom>
            <a:noFill/>
            <a:ln w="7938" cap="rnd">
              <a:solidFill>
                <a:srgbClr val="000000"/>
              </a:solidFill>
              <a:miter lim="800000"/>
              <a:headEnd/>
              <a:tailEnd/>
            </a:ln>
          </p:spPr>
          <p:txBody>
            <a:bodyPr/>
            <a:lstStyle/>
            <a:p>
              <a:endParaRPr lang="es-ES"/>
            </a:p>
          </p:txBody>
        </p:sp>
      </p:grpSp>
      <p:sp>
        <p:nvSpPr>
          <p:cNvPr id="44086" name="Rectangle 223"/>
          <p:cNvSpPr>
            <a:spLocks noChangeArrowheads="1"/>
          </p:cNvSpPr>
          <p:nvPr/>
        </p:nvSpPr>
        <p:spPr bwMode="auto">
          <a:xfrm>
            <a:off x="3733800" y="5732463"/>
            <a:ext cx="1433085"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dirty="0" smtClean="0">
                <a:solidFill>
                  <a:srgbClr val="000000"/>
                </a:solidFill>
              </a:rPr>
              <a:t>Pavimentación</a:t>
            </a:r>
            <a:endParaRPr lang="es-ES" dirty="0"/>
          </a:p>
        </p:txBody>
      </p:sp>
      <p:grpSp>
        <p:nvGrpSpPr>
          <p:cNvPr id="44087" name="Group 230"/>
          <p:cNvGrpSpPr>
            <a:grpSpLocks/>
          </p:cNvGrpSpPr>
          <p:nvPr/>
        </p:nvGrpSpPr>
        <p:grpSpPr bwMode="auto">
          <a:xfrm>
            <a:off x="4243388" y="4606925"/>
            <a:ext cx="354012" cy="704850"/>
            <a:chOff x="2673" y="2902"/>
            <a:chExt cx="223" cy="444"/>
          </a:xfrm>
        </p:grpSpPr>
        <p:sp>
          <p:nvSpPr>
            <p:cNvPr id="44114" name="Freeform 224"/>
            <p:cNvSpPr>
              <a:spLocks/>
            </p:cNvSpPr>
            <p:nvPr/>
          </p:nvSpPr>
          <p:spPr bwMode="auto">
            <a:xfrm>
              <a:off x="2673" y="2902"/>
              <a:ext cx="223" cy="375"/>
            </a:xfrm>
            <a:custGeom>
              <a:avLst/>
              <a:gdLst>
                <a:gd name="T0" fmla="*/ 223 w 223"/>
                <a:gd name="T1" fmla="*/ 111 h 375"/>
                <a:gd name="T2" fmla="*/ 167 w 223"/>
                <a:gd name="T3" fmla="*/ 111 h 375"/>
                <a:gd name="T4" fmla="*/ 167 w 223"/>
                <a:gd name="T5" fmla="*/ 375 h 375"/>
                <a:gd name="T6" fmla="*/ 56 w 223"/>
                <a:gd name="T7" fmla="*/ 375 h 375"/>
                <a:gd name="T8" fmla="*/ 56 w 223"/>
                <a:gd name="T9" fmla="*/ 111 h 375"/>
                <a:gd name="T10" fmla="*/ 0 w 223"/>
                <a:gd name="T11" fmla="*/ 111 h 375"/>
                <a:gd name="T12" fmla="*/ 112 w 223"/>
                <a:gd name="T13" fmla="*/ 0 h 375"/>
                <a:gd name="T14" fmla="*/ 223 w 223"/>
                <a:gd name="T15" fmla="*/ 111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111"/>
                  </a:moveTo>
                  <a:lnTo>
                    <a:pt x="167" y="111"/>
                  </a:lnTo>
                  <a:lnTo>
                    <a:pt x="167" y="375"/>
                  </a:lnTo>
                  <a:lnTo>
                    <a:pt x="56" y="375"/>
                  </a:lnTo>
                  <a:lnTo>
                    <a:pt x="56" y="111"/>
                  </a:lnTo>
                  <a:lnTo>
                    <a:pt x="0" y="111"/>
                  </a:lnTo>
                  <a:lnTo>
                    <a:pt x="112" y="0"/>
                  </a:lnTo>
                  <a:lnTo>
                    <a:pt x="223" y="111"/>
                  </a:lnTo>
                  <a:close/>
                </a:path>
              </a:pathLst>
            </a:custGeom>
            <a:solidFill>
              <a:srgbClr val="FFCC99"/>
            </a:solidFill>
            <a:ln w="9525">
              <a:noFill/>
              <a:round/>
              <a:headEnd/>
              <a:tailEnd/>
            </a:ln>
          </p:spPr>
          <p:txBody>
            <a:bodyPr/>
            <a:lstStyle/>
            <a:p>
              <a:endParaRPr lang="es-ES"/>
            </a:p>
          </p:txBody>
        </p:sp>
        <p:sp>
          <p:nvSpPr>
            <p:cNvPr id="44115" name="Rectangle 225"/>
            <p:cNvSpPr>
              <a:spLocks noChangeArrowheads="1"/>
            </p:cNvSpPr>
            <p:nvPr/>
          </p:nvSpPr>
          <p:spPr bwMode="auto">
            <a:xfrm>
              <a:off x="2729" y="3291"/>
              <a:ext cx="111" cy="28"/>
            </a:xfrm>
            <a:prstGeom prst="rect">
              <a:avLst/>
            </a:prstGeom>
            <a:solidFill>
              <a:srgbClr val="FFCC99"/>
            </a:solidFill>
            <a:ln w="9525">
              <a:noFill/>
              <a:miter lim="800000"/>
              <a:headEnd/>
              <a:tailEnd/>
            </a:ln>
          </p:spPr>
          <p:txBody>
            <a:bodyPr/>
            <a:lstStyle/>
            <a:p>
              <a:endParaRPr lang="es-ES"/>
            </a:p>
          </p:txBody>
        </p:sp>
        <p:sp>
          <p:nvSpPr>
            <p:cNvPr id="44116" name="Rectangle 226"/>
            <p:cNvSpPr>
              <a:spLocks noChangeArrowheads="1"/>
            </p:cNvSpPr>
            <p:nvPr/>
          </p:nvSpPr>
          <p:spPr bwMode="auto">
            <a:xfrm>
              <a:off x="2729" y="3332"/>
              <a:ext cx="111" cy="14"/>
            </a:xfrm>
            <a:prstGeom prst="rect">
              <a:avLst/>
            </a:prstGeom>
            <a:solidFill>
              <a:srgbClr val="FFCC99"/>
            </a:solidFill>
            <a:ln w="9525">
              <a:noFill/>
              <a:miter lim="800000"/>
              <a:headEnd/>
              <a:tailEnd/>
            </a:ln>
          </p:spPr>
          <p:txBody>
            <a:bodyPr/>
            <a:lstStyle/>
            <a:p>
              <a:endParaRPr lang="es-ES"/>
            </a:p>
          </p:txBody>
        </p:sp>
        <p:sp>
          <p:nvSpPr>
            <p:cNvPr id="44117" name="Freeform 227"/>
            <p:cNvSpPr>
              <a:spLocks/>
            </p:cNvSpPr>
            <p:nvPr/>
          </p:nvSpPr>
          <p:spPr bwMode="auto">
            <a:xfrm>
              <a:off x="2673" y="2902"/>
              <a:ext cx="223" cy="375"/>
            </a:xfrm>
            <a:custGeom>
              <a:avLst/>
              <a:gdLst>
                <a:gd name="T0" fmla="*/ 223 w 223"/>
                <a:gd name="T1" fmla="*/ 111 h 375"/>
                <a:gd name="T2" fmla="*/ 167 w 223"/>
                <a:gd name="T3" fmla="*/ 111 h 375"/>
                <a:gd name="T4" fmla="*/ 167 w 223"/>
                <a:gd name="T5" fmla="*/ 375 h 375"/>
                <a:gd name="T6" fmla="*/ 56 w 223"/>
                <a:gd name="T7" fmla="*/ 375 h 375"/>
                <a:gd name="T8" fmla="*/ 56 w 223"/>
                <a:gd name="T9" fmla="*/ 111 h 375"/>
                <a:gd name="T10" fmla="*/ 0 w 223"/>
                <a:gd name="T11" fmla="*/ 111 h 375"/>
                <a:gd name="T12" fmla="*/ 112 w 223"/>
                <a:gd name="T13" fmla="*/ 0 h 375"/>
                <a:gd name="T14" fmla="*/ 223 w 223"/>
                <a:gd name="T15" fmla="*/ 111 h 375"/>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375"/>
                <a:gd name="T26" fmla="*/ 223 w 223"/>
                <a:gd name="T27" fmla="*/ 375 h 3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375">
                  <a:moveTo>
                    <a:pt x="223" y="111"/>
                  </a:moveTo>
                  <a:lnTo>
                    <a:pt x="167" y="111"/>
                  </a:lnTo>
                  <a:lnTo>
                    <a:pt x="167" y="375"/>
                  </a:lnTo>
                  <a:lnTo>
                    <a:pt x="56" y="375"/>
                  </a:lnTo>
                  <a:lnTo>
                    <a:pt x="56" y="111"/>
                  </a:lnTo>
                  <a:lnTo>
                    <a:pt x="0" y="111"/>
                  </a:lnTo>
                  <a:lnTo>
                    <a:pt x="112" y="0"/>
                  </a:lnTo>
                  <a:lnTo>
                    <a:pt x="223" y="111"/>
                  </a:lnTo>
                  <a:close/>
                </a:path>
              </a:pathLst>
            </a:custGeom>
            <a:noFill/>
            <a:ln w="7938" cap="rnd">
              <a:solidFill>
                <a:srgbClr val="000000"/>
              </a:solidFill>
              <a:prstDash val="solid"/>
              <a:round/>
              <a:headEnd/>
              <a:tailEnd/>
            </a:ln>
          </p:spPr>
          <p:txBody>
            <a:bodyPr/>
            <a:lstStyle/>
            <a:p>
              <a:endParaRPr lang="es-ES"/>
            </a:p>
          </p:txBody>
        </p:sp>
        <p:sp>
          <p:nvSpPr>
            <p:cNvPr id="44118" name="Rectangle 228"/>
            <p:cNvSpPr>
              <a:spLocks noChangeArrowheads="1"/>
            </p:cNvSpPr>
            <p:nvPr/>
          </p:nvSpPr>
          <p:spPr bwMode="auto">
            <a:xfrm>
              <a:off x="2729" y="3291"/>
              <a:ext cx="111" cy="28"/>
            </a:xfrm>
            <a:prstGeom prst="rect">
              <a:avLst/>
            </a:prstGeom>
            <a:noFill/>
            <a:ln w="7938" cap="rnd">
              <a:solidFill>
                <a:srgbClr val="000000"/>
              </a:solidFill>
              <a:round/>
              <a:headEnd/>
              <a:tailEnd/>
            </a:ln>
          </p:spPr>
          <p:txBody>
            <a:bodyPr/>
            <a:lstStyle/>
            <a:p>
              <a:endParaRPr lang="es-ES"/>
            </a:p>
          </p:txBody>
        </p:sp>
        <p:sp>
          <p:nvSpPr>
            <p:cNvPr id="44119" name="Rectangle 229"/>
            <p:cNvSpPr>
              <a:spLocks noChangeArrowheads="1"/>
            </p:cNvSpPr>
            <p:nvPr/>
          </p:nvSpPr>
          <p:spPr bwMode="auto">
            <a:xfrm>
              <a:off x="2729" y="3332"/>
              <a:ext cx="111" cy="14"/>
            </a:xfrm>
            <a:prstGeom prst="rect">
              <a:avLst/>
            </a:prstGeom>
            <a:noFill/>
            <a:ln w="7938" cap="rnd">
              <a:solidFill>
                <a:srgbClr val="000000"/>
              </a:solidFill>
              <a:round/>
              <a:headEnd/>
              <a:tailEnd/>
            </a:ln>
          </p:spPr>
          <p:txBody>
            <a:bodyPr/>
            <a:lstStyle/>
            <a:p>
              <a:endParaRPr lang="es-ES"/>
            </a:p>
          </p:txBody>
        </p:sp>
      </p:grpSp>
      <p:grpSp>
        <p:nvGrpSpPr>
          <p:cNvPr id="44088" name="Group 233"/>
          <p:cNvGrpSpPr>
            <a:grpSpLocks/>
          </p:cNvGrpSpPr>
          <p:nvPr/>
        </p:nvGrpSpPr>
        <p:grpSpPr bwMode="auto">
          <a:xfrm>
            <a:off x="6184900" y="3408363"/>
            <a:ext cx="1339850" cy="423862"/>
            <a:chOff x="3896" y="2147"/>
            <a:chExt cx="844" cy="267"/>
          </a:xfrm>
        </p:grpSpPr>
        <p:sp>
          <p:nvSpPr>
            <p:cNvPr id="44112" name="Rectangle 231"/>
            <p:cNvSpPr>
              <a:spLocks noChangeArrowheads="1"/>
            </p:cNvSpPr>
            <p:nvPr/>
          </p:nvSpPr>
          <p:spPr bwMode="auto">
            <a:xfrm>
              <a:off x="3896" y="2147"/>
              <a:ext cx="844" cy="267"/>
            </a:xfrm>
            <a:prstGeom prst="rect">
              <a:avLst/>
            </a:prstGeom>
            <a:solidFill>
              <a:srgbClr val="FF6600"/>
            </a:solidFill>
            <a:ln w="9525">
              <a:noFill/>
              <a:miter lim="800000"/>
              <a:headEnd/>
              <a:tailEnd/>
            </a:ln>
          </p:spPr>
          <p:txBody>
            <a:bodyPr/>
            <a:lstStyle/>
            <a:p>
              <a:endParaRPr lang="es-ES"/>
            </a:p>
          </p:txBody>
        </p:sp>
        <p:sp>
          <p:nvSpPr>
            <p:cNvPr id="44113" name="Rectangle 232"/>
            <p:cNvSpPr>
              <a:spLocks noChangeArrowheads="1"/>
            </p:cNvSpPr>
            <p:nvPr/>
          </p:nvSpPr>
          <p:spPr bwMode="auto">
            <a:xfrm>
              <a:off x="3896" y="2147"/>
              <a:ext cx="844" cy="267"/>
            </a:xfrm>
            <a:prstGeom prst="rect">
              <a:avLst/>
            </a:prstGeom>
            <a:noFill/>
            <a:ln w="17463" cap="rnd">
              <a:solidFill>
                <a:srgbClr val="000000"/>
              </a:solidFill>
              <a:miter lim="800000"/>
              <a:headEnd/>
              <a:tailEnd/>
            </a:ln>
          </p:spPr>
          <p:txBody>
            <a:bodyPr/>
            <a:lstStyle/>
            <a:p>
              <a:endParaRPr lang="es-ES"/>
            </a:p>
          </p:txBody>
        </p:sp>
      </p:grpSp>
      <p:sp>
        <p:nvSpPr>
          <p:cNvPr id="44089" name="Rectangle 234"/>
          <p:cNvSpPr>
            <a:spLocks noChangeArrowheads="1"/>
          </p:cNvSpPr>
          <p:nvPr/>
        </p:nvSpPr>
        <p:spPr bwMode="auto">
          <a:xfrm>
            <a:off x="6619875" y="3506788"/>
            <a:ext cx="678071" cy="209288"/>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High</a:t>
            </a:r>
            <a:endParaRPr lang="es-ES"/>
          </a:p>
        </p:txBody>
      </p:sp>
      <p:grpSp>
        <p:nvGrpSpPr>
          <p:cNvPr id="44090" name="Group 237"/>
          <p:cNvGrpSpPr>
            <a:grpSpLocks/>
          </p:cNvGrpSpPr>
          <p:nvPr/>
        </p:nvGrpSpPr>
        <p:grpSpPr bwMode="auto">
          <a:xfrm>
            <a:off x="6184900" y="3832225"/>
            <a:ext cx="1339850" cy="422275"/>
            <a:chOff x="3896" y="2414"/>
            <a:chExt cx="844" cy="266"/>
          </a:xfrm>
        </p:grpSpPr>
        <p:sp>
          <p:nvSpPr>
            <p:cNvPr id="44110" name="Rectangle 235"/>
            <p:cNvSpPr>
              <a:spLocks noChangeArrowheads="1"/>
            </p:cNvSpPr>
            <p:nvPr/>
          </p:nvSpPr>
          <p:spPr bwMode="auto">
            <a:xfrm>
              <a:off x="3896" y="2414"/>
              <a:ext cx="844" cy="266"/>
            </a:xfrm>
            <a:prstGeom prst="rect">
              <a:avLst/>
            </a:prstGeom>
            <a:solidFill>
              <a:srgbClr val="FFFF00"/>
            </a:solidFill>
            <a:ln w="9525">
              <a:noFill/>
              <a:miter lim="800000"/>
              <a:headEnd/>
              <a:tailEnd/>
            </a:ln>
          </p:spPr>
          <p:txBody>
            <a:bodyPr/>
            <a:lstStyle/>
            <a:p>
              <a:endParaRPr lang="es-ES"/>
            </a:p>
          </p:txBody>
        </p:sp>
        <p:sp>
          <p:nvSpPr>
            <p:cNvPr id="44111" name="Rectangle 236"/>
            <p:cNvSpPr>
              <a:spLocks noChangeArrowheads="1"/>
            </p:cNvSpPr>
            <p:nvPr/>
          </p:nvSpPr>
          <p:spPr bwMode="auto">
            <a:xfrm>
              <a:off x="3896" y="2414"/>
              <a:ext cx="844" cy="266"/>
            </a:xfrm>
            <a:prstGeom prst="rect">
              <a:avLst/>
            </a:prstGeom>
            <a:noFill/>
            <a:ln w="17463" cap="rnd">
              <a:solidFill>
                <a:srgbClr val="000000"/>
              </a:solidFill>
              <a:miter lim="800000"/>
              <a:headEnd/>
              <a:tailEnd/>
            </a:ln>
          </p:spPr>
          <p:txBody>
            <a:bodyPr/>
            <a:lstStyle/>
            <a:p>
              <a:endParaRPr lang="es-ES"/>
            </a:p>
          </p:txBody>
        </p:sp>
      </p:grpSp>
      <p:sp>
        <p:nvSpPr>
          <p:cNvPr id="44091" name="Rectangle 238"/>
          <p:cNvSpPr>
            <a:spLocks noChangeArrowheads="1"/>
          </p:cNvSpPr>
          <p:nvPr/>
        </p:nvSpPr>
        <p:spPr bwMode="auto">
          <a:xfrm>
            <a:off x="6456363" y="3929063"/>
            <a:ext cx="1017907" cy="209288"/>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Medium</a:t>
            </a:r>
            <a:endParaRPr lang="es-ES"/>
          </a:p>
        </p:txBody>
      </p:sp>
      <p:grpSp>
        <p:nvGrpSpPr>
          <p:cNvPr id="44092" name="Group 241"/>
          <p:cNvGrpSpPr>
            <a:grpSpLocks/>
          </p:cNvGrpSpPr>
          <p:nvPr/>
        </p:nvGrpSpPr>
        <p:grpSpPr bwMode="auto">
          <a:xfrm>
            <a:off x="6184900" y="4254500"/>
            <a:ext cx="1339850" cy="423863"/>
            <a:chOff x="3896" y="2680"/>
            <a:chExt cx="844" cy="267"/>
          </a:xfrm>
        </p:grpSpPr>
        <p:sp>
          <p:nvSpPr>
            <p:cNvPr id="44108" name="Rectangle 239"/>
            <p:cNvSpPr>
              <a:spLocks noChangeArrowheads="1"/>
            </p:cNvSpPr>
            <p:nvPr/>
          </p:nvSpPr>
          <p:spPr bwMode="auto">
            <a:xfrm>
              <a:off x="3896" y="2680"/>
              <a:ext cx="844" cy="267"/>
            </a:xfrm>
            <a:prstGeom prst="rect">
              <a:avLst/>
            </a:prstGeom>
            <a:solidFill>
              <a:srgbClr val="66FF66"/>
            </a:solidFill>
            <a:ln w="9525">
              <a:noFill/>
              <a:miter lim="800000"/>
              <a:headEnd/>
              <a:tailEnd/>
            </a:ln>
          </p:spPr>
          <p:txBody>
            <a:bodyPr/>
            <a:lstStyle/>
            <a:p>
              <a:endParaRPr lang="es-ES"/>
            </a:p>
          </p:txBody>
        </p:sp>
        <p:sp>
          <p:nvSpPr>
            <p:cNvPr id="44109" name="Rectangle 240"/>
            <p:cNvSpPr>
              <a:spLocks noChangeArrowheads="1"/>
            </p:cNvSpPr>
            <p:nvPr/>
          </p:nvSpPr>
          <p:spPr bwMode="auto">
            <a:xfrm>
              <a:off x="3896" y="2680"/>
              <a:ext cx="844" cy="267"/>
            </a:xfrm>
            <a:prstGeom prst="rect">
              <a:avLst/>
            </a:prstGeom>
            <a:noFill/>
            <a:ln w="17463" cap="rnd">
              <a:solidFill>
                <a:srgbClr val="000000"/>
              </a:solidFill>
              <a:miter lim="800000"/>
              <a:headEnd/>
              <a:tailEnd/>
            </a:ln>
          </p:spPr>
          <p:txBody>
            <a:bodyPr/>
            <a:lstStyle/>
            <a:p>
              <a:endParaRPr lang="es-ES"/>
            </a:p>
          </p:txBody>
        </p:sp>
      </p:grpSp>
      <p:sp>
        <p:nvSpPr>
          <p:cNvPr id="44093" name="Rectangle 242"/>
          <p:cNvSpPr>
            <a:spLocks noChangeArrowheads="1"/>
          </p:cNvSpPr>
          <p:nvPr/>
        </p:nvSpPr>
        <p:spPr bwMode="auto">
          <a:xfrm>
            <a:off x="6643688" y="4352925"/>
            <a:ext cx="629981" cy="209288"/>
          </a:xfrm>
          <a:prstGeom prst="rect">
            <a:avLst/>
          </a:prstGeom>
          <a:noFill/>
          <a:ln w="9525">
            <a:noFill/>
            <a:miter lim="800000"/>
            <a:headEnd/>
            <a:tailEnd/>
          </a:ln>
        </p:spPr>
        <p:txBody>
          <a:bodyPr wrap="none" lIns="0" tIns="0" rIns="0" bIns="0">
            <a:spAutoFit/>
          </a:bodyPr>
          <a:lstStyle/>
          <a:p>
            <a:r>
              <a:rPr lang="es-ES" sz="1700" b="1" smtClean="0">
                <a:solidFill>
                  <a:srgbClr val="000000"/>
                </a:solidFill>
              </a:rPr>
              <a:t>Low</a:t>
            </a:r>
            <a:endParaRPr lang="es-ES"/>
          </a:p>
        </p:txBody>
      </p:sp>
      <p:grpSp>
        <p:nvGrpSpPr>
          <p:cNvPr id="44094" name="Group 245"/>
          <p:cNvGrpSpPr>
            <a:grpSpLocks/>
          </p:cNvGrpSpPr>
          <p:nvPr/>
        </p:nvGrpSpPr>
        <p:grpSpPr bwMode="auto">
          <a:xfrm>
            <a:off x="6184900" y="3408363"/>
            <a:ext cx="1339850" cy="423862"/>
            <a:chOff x="3896" y="2147"/>
            <a:chExt cx="844" cy="267"/>
          </a:xfrm>
        </p:grpSpPr>
        <p:sp>
          <p:nvSpPr>
            <p:cNvPr id="44106" name="Rectangle 243"/>
            <p:cNvSpPr>
              <a:spLocks noChangeArrowheads="1"/>
            </p:cNvSpPr>
            <p:nvPr/>
          </p:nvSpPr>
          <p:spPr bwMode="auto">
            <a:xfrm>
              <a:off x="3896" y="2147"/>
              <a:ext cx="844" cy="267"/>
            </a:xfrm>
            <a:prstGeom prst="rect">
              <a:avLst/>
            </a:prstGeom>
            <a:solidFill>
              <a:srgbClr val="FF6600"/>
            </a:solidFill>
            <a:ln w="9525">
              <a:noFill/>
              <a:miter lim="800000"/>
              <a:headEnd/>
              <a:tailEnd/>
            </a:ln>
          </p:spPr>
          <p:txBody>
            <a:bodyPr/>
            <a:lstStyle/>
            <a:p>
              <a:endParaRPr lang="es-ES"/>
            </a:p>
          </p:txBody>
        </p:sp>
        <p:sp>
          <p:nvSpPr>
            <p:cNvPr id="44107" name="Rectangle 244"/>
            <p:cNvSpPr>
              <a:spLocks noChangeArrowheads="1"/>
            </p:cNvSpPr>
            <p:nvPr/>
          </p:nvSpPr>
          <p:spPr bwMode="auto">
            <a:xfrm>
              <a:off x="3896" y="2147"/>
              <a:ext cx="844" cy="267"/>
            </a:xfrm>
            <a:prstGeom prst="rect">
              <a:avLst/>
            </a:prstGeom>
            <a:noFill/>
            <a:ln w="17463" cap="rnd">
              <a:solidFill>
                <a:srgbClr val="000000"/>
              </a:solidFill>
              <a:miter lim="800000"/>
              <a:headEnd/>
              <a:tailEnd/>
            </a:ln>
          </p:spPr>
          <p:txBody>
            <a:bodyPr/>
            <a:lstStyle/>
            <a:p>
              <a:endParaRPr lang="es-ES"/>
            </a:p>
          </p:txBody>
        </p:sp>
      </p:grpSp>
      <p:sp>
        <p:nvSpPr>
          <p:cNvPr id="44095" name="Rectangle 246"/>
          <p:cNvSpPr>
            <a:spLocks noChangeArrowheads="1"/>
          </p:cNvSpPr>
          <p:nvPr/>
        </p:nvSpPr>
        <p:spPr bwMode="auto">
          <a:xfrm>
            <a:off x="6657975" y="3525838"/>
            <a:ext cx="533800"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b="1" smtClean="0">
                <a:solidFill>
                  <a:srgbClr val="000000"/>
                </a:solidFill>
              </a:rPr>
              <a:t>Alta  </a:t>
            </a:r>
            <a:endParaRPr lang="es-ES"/>
          </a:p>
        </p:txBody>
      </p:sp>
      <p:grpSp>
        <p:nvGrpSpPr>
          <p:cNvPr id="44096" name="Group 249"/>
          <p:cNvGrpSpPr>
            <a:grpSpLocks/>
          </p:cNvGrpSpPr>
          <p:nvPr/>
        </p:nvGrpSpPr>
        <p:grpSpPr bwMode="auto">
          <a:xfrm>
            <a:off x="6184900" y="3832225"/>
            <a:ext cx="1339850" cy="422275"/>
            <a:chOff x="3896" y="2414"/>
            <a:chExt cx="844" cy="266"/>
          </a:xfrm>
        </p:grpSpPr>
        <p:sp>
          <p:nvSpPr>
            <p:cNvPr id="44104" name="Rectangle 247"/>
            <p:cNvSpPr>
              <a:spLocks noChangeArrowheads="1"/>
            </p:cNvSpPr>
            <p:nvPr/>
          </p:nvSpPr>
          <p:spPr bwMode="auto">
            <a:xfrm>
              <a:off x="3896" y="2414"/>
              <a:ext cx="844" cy="266"/>
            </a:xfrm>
            <a:prstGeom prst="rect">
              <a:avLst/>
            </a:prstGeom>
            <a:solidFill>
              <a:srgbClr val="FFFF00"/>
            </a:solidFill>
            <a:ln w="9525">
              <a:noFill/>
              <a:miter lim="800000"/>
              <a:headEnd/>
              <a:tailEnd/>
            </a:ln>
          </p:spPr>
          <p:txBody>
            <a:bodyPr/>
            <a:lstStyle/>
            <a:p>
              <a:endParaRPr lang="es-ES"/>
            </a:p>
          </p:txBody>
        </p:sp>
        <p:sp>
          <p:nvSpPr>
            <p:cNvPr id="44105" name="Rectangle 248"/>
            <p:cNvSpPr>
              <a:spLocks noChangeArrowheads="1"/>
            </p:cNvSpPr>
            <p:nvPr/>
          </p:nvSpPr>
          <p:spPr bwMode="auto">
            <a:xfrm>
              <a:off x="3896" y="2414"/>
              <a:ext cx="844" cy="266"/>
            </a:xfrm>
            <a:prstGeom prst="rect">
              <a:avLst/>
            </a:prstGeom>
            <a:noFill/>
            <a:ln w="17463" cap="rnd">
              <a:solidFill>
                <a:srgbClr val="000000"/>
              </a:solidFill>
              <a:miter lim="800000"/>
              <a:headEnd/>
              <a:tailEnd/>
            </a:ln>
          </p:spPr>
          <p:txBody>
            <a:bodyPr/>
            <a:lstStyle/>
            <a:p>
              <a:endParaRPr lang="es-ES"/>
            </a:p>
          </p:txBody>
        </p:sp>
      </p:grpSp>
      <p:sp>
        <p:nvSpPr>
          <p:cNvPr id="44097" name="Rectangle 250"/>
          <p:cNvSpPr>
            <a:spLocks noChangeArrowheads="1"/>
          </p:cNvSpPr>
          <p:nvPr/>
        </p:nvSpPr>
        <p:spPr bwMode="auto">
          <a:xfrm>
            <a:off x="6456363" y="3929063"/>
            <a:ext cx="205184" cy="221599"/>
          </a:xfrm>
          <a:prstGeom prst="rect">
            <a:avLst/>
          </a:prstGeom>
          <a:noFill/>
          <a:ln w="9525">
            <a:noFill/>
            <a:miter lim="800000"/>
            <a:headEnd/>
            <a:tailEnd/>
          </a:ln>
        </p:spPr>
        <p:txBody>
          <a:bodyPr wrap="none" lIns="0" tIns="0" rIns="0" bIns="0">
            <a:spAutoFit/>
          </a:bodyPr>
          <a:lstStyle/>
          <a:p>
            <a:endParaRPr lang="es-ES"/>
          </a:p>
        </p:txBody>
      </p:sp>
      <p:grpSp>
        <p:nvGrpSpPr>
          <p:cNvPr id="44098" name="Group 253"/>
          <p:cNvGrpSpPr>
            <a:grpSpLocks/>
          </p:cNvGrpSpPr>
          <p:nvPr/>
        </p:nvGrpSpPr>
        <p:grpSpPr bwMode="auto">
          <a:xfrm>
            <a:off x="6184900" y="4254500"/>
            <a:ext cx="1339850" cy="423863"/>
            <a:chOff x="3896" y="2680"/>
            <a:chExt cx="844" cy="267"/>
          </a:xfrm>
        </p:grpSpPr>
        <p:sp>
          <p:nvSpPr>
            <p:cNvPr id="44102" name="Rectangle 251"/>
            <p:cNvSpPr>
              <a:spLocks noChangeArrowheads="1"/>
            </p:cNvSpPr>
            <p:nvPr/>
          </p:nvSpPr>
          <p:spPr bwMode="auto">
            <a:xfrm>
              <a:off x="3896" y="2680"/>
              <a:ext cx="844" cy="267"/>
            </a:xfrm>
            <a:prstGeom prst="rect">
              <a:avLst/>
            </a:prstGeom>
            <a:solidFill>
              <a:srgbClr val="66FF66"/>
            </a:solidFill>
            <a:ln w="9525">
              <a:noFill/>
              <a:miter lim="800000"/>
              <a:headEnd/>
              <a:tailEnd/>
            </a:ln>
          </p:spPr>
          <p:txBody>
            <a:bodyPr/>
            <a:lstStyle/>
            <a:p>
              <a:endParaRPr lang="es-ES"/>
            </a:p>
          </p:txBody>
        </p:sp>
        <p:sp>
          <p:nvSpPr>
            <p:cNvPr id="44103" name="Rectangle 252"/>
            <p:cNvSpPr>
              <a:spLocks noChangeArrowheads="1"/>
            </p:cNvSpPr>
            <p:nvPr/>
          </p:nvSpPr>
          <p:spPr bwMode="auto">
            <a:xfrm>
              <a:off x="3896" y="2680"/>
              <a:ext cx="844" cy="267"/>
            </a:xfrm>
            <a:prstGeom prst="rect">
              <a:avLst/>
            </a:prstGeom>
            <a:noFill/>
            <a:ln w="17463" cap="rnd">
              <a:solidFill>
                <a:srgbClr val="000000"/>
              </a:solidFill>
              <a:miter lim="800000"/>
              <a:headEnd/>
              <a:tailEnd/>
            </a:ln>
          </p:spPr>
          <p:txBody>
            <a:bodyPr/>
            <a:lstStyle/>
            <a:p>
              <a:endParaRPr lang="es-ES"/>
            </a:p>
          </p:txBody>
        </p:sp>
      </p:grpSp>
      <p:sp>
        <p:nvSpPr>
          <p:cNvPr id="44099" name="Rectangle 254"/>
          <p:cNvSpPr>
            <a:spLocks noChangeArrowheads="1"/>
          </p:cNvSpPr>
          <p:nvPr/>
        </p:nvSpPr>
        <p:spPr bwMode="auto">
          <a:xfrm>
            <a:off x="6615113" y="4371975"/>
            <a:ext cx="461665"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b="1" dirty="0" smtClean="0">
                <a:solidFill>
                  <a:srgbClr val="000000"/>
                </a:solidFill>
              </a:rPr>
              <a:t>Baja</a:t>
            </a:r>
            <a:endParaRPr lang="es-ES" dirty="0"/>
          </a:p>
        </p:txBody>
      </p:sp>
      <p:sp>
        <p:nvSpPr>
          <p:cNvPr id="269314" name="Rectangle 2"/>
          <p:cNvSpPr>
            <a:spLocks noGrp="1" noChangeArrowheads="1"/>
          </p:cNvSpPr>
          <p:nvPr>
            <p:ph type="title"/>
          </p:nvPr>
        </p:nvSpPr>
        <p:spPr/>
        <p:txBody>
          <a:bodyPr/>
          <a:lstStyle/>
          <a:p>
            <a:pPr>
              <a:defRPr/>
            </a:pPr>
            <a:r>
              <a:rPr lang="es-ES" sz="4000" smtClean="0"/>
              <a:t>Modelo de Consequencias</a:t>
            </a:r>
          </a:p>
        </p:txBody>
      </p:sp>
      <p:sp>
        <p:nvSpPr>
          <p:cNvPr id="44101" name="Rectangle 255"/>
          <p:cNvSpPr>
            <a:spLocks noChangeArrowheads="1"/>
          </p:cNvSpPr>
          <p:nvPr/>
        </p:nvSpPr>
        <p:spPr bwMode="auto">
          <a:xfrm>
            <a:off x="6607175" y="3984625"/>
            <a:ext cx="618759" cy="209288"/>
          </a:xfrm>
          <a:prstGeom prst="rect">
            <a:avLst/>
          </a:prstGeom>
          <a:noFill/>
          <a:ln w="9525">
            <a:noFill/>
            <a:miter lim="800000"/>
            <a:headEnd/>
            <a:tailEnd/>
          </a:ln>
        </p:spPr>
        <p:txBody>
          <a:bodyPr wrap="none" lIns="0" tIns="0" rIns="0" bIns="0">
            <a:spAutoFit/>
          </a:bodyPr>
          <a:lstStyle/>
          <a:p>
            <a:pPr>
              <a:buFont typeface="Wingdings" pitchFamily="2" charset="2"/>
              <a:buNone/>
            </a:pPr>
            <a:r>
              <a:rPr lang="es-ES" sz="1700" b="1" dirty="0" smtClean="0">
                <a:solidFill>
                  <a:srgbClr val="000000"/>
                </a:solidFill>
              </a:rPr>
              <a:t>Media</a:t>
            </a:r>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4" cstate="print"/>
          <a:srcRect/>
          <a:stretch>
            <a:fillRect/>
          </a:stretch>
        </p:blipFill>
        <p:spPr bwMode="auto">
          <a:xfrm>
            <a:off x="533400" y="4438650"/>
            <a:ext cx="5461000" cy="1190625"/>
          </a:xfrm>
          <a:prstGeom prst="rect">
            <a:avLst/>
          </a:prstGeom>
          <a:noFill/>
          <a:ln w="9525">
            <a:noFill/>
            <a:miter lim="800000"/>
            <a:headEnd/>
            <a:tailEnd/>
          </a:ln>
        </p:spPr>
      </p:pic>
      <p:sp>
        <p:nvSpPr>
          <p:cNvPr id="271363" name="Rectangle 3"/>
          <p:cNvSpPr>
            <a:spLocks noGrp="1" noChangeArrowheads="1"/>
          </p:cNvSpPr>
          <p:nvPr>
            <p:ph type="title"/>
          </p:nvPr>
        </p:nvSpPr>
        <p:spPr/>
        <p:txBody>
          <a:bodyPr/>
          <a:lstStyle/>
          <a:p>
            <a:pPr>
              <a:defRPr/>
            </a:pPr>
            <a:r>
              <a:rPr lang="es-ES" sz="3600" smtClean="0"/>
              <a:t>Modelando las Consecuencias</a:t>
            </a:r>
          </a:p>
        </p:txBody>
      </p:sp>
      <p:pic>
        <p:nvPicPr>
          <p:cNvPr id="7173" name="Picture 4"/>
          <p:cNvPicPr>
            <a:picLocks noChangeAspect="1" noChangeArrowheads="1"/>
          </p:cNvPicPr>
          <p:nvPr/>
        </p:nvPicPr>
        <p:blipFill>
          <a:blip r:embed="rId5" cstate="print">
            <a:clrChange>
              <a:clrFrom>
                <a:srgbClr val="FFFF80"/>
              </a:clrFrom>
              <a:clrTo>
                <a:srgbClr val="FFFF80">
                  <a:alpha val="0"/>
                </a:srgbClr>
              </a:clrTo>
            </a:clrChange>
          </a:blip>
          <a:srcRect/>
          <a:stretch>
            <a:fillRect/>
          </a:stretch>
        </p:blipFill>
        <p:spPr bwMode="auto">
          <a:xfrm>
            <a:off x="4211638" y="4351338"/>
            <a:ext cx="1430337" cy="1277937"/>
          </a:xfrm>
          <a:prstGeom prst="rect">
            <a:avLst/>
          </a:prstGeom>
          <a:noFill/>
          <a:ln w="9525">
            <a:noFill/>
            <a:miter lim="800000"/>
            <a:headEnd/>
            <a:tailEnd/>
          </a:ln>
        </p:spPr>
      </p:pic>
      <p:sp>
        <p:nvSpPr>
          <p:cNvPr id="7174" name="Text Box 5"/>
          <p:cNvSpPr txBox="1">
            <a:spLocks noChangeArrowheads="1"/>
          </p:cNvSpPr>
          <p:nvPr/>
        </p:nvSpPr>
        <p:spPr bwMode="auto">
          <a:xfrm>
            <a:off x="6477000" y="4419600"/>
            <a:ext cx="1066800" cy="385234"/>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s-ES" sz="2400" smtClean="0"/>
              <a:t>RESA</a:t>
            </a:r>
            <a:endParaRPr lang="es-ES" sz="2400"/>
          </a:p>
        </p:txBody>
      </p:sp>
      <p:graphicFrame>
        <p:nvGraphicFramePr>
          <p:cNvPr id="7170" name="Object 6"/>
          <p:cNvGraphicFramePr>
            <a:graphicFrameLocks noChangeAspect="1"/>
          </p:cNvGraphicFramePr>
          <p:nvPr/>
        </p:nvGraphicFramePr>
        <p:xfrm>
          <a:off x="609600" y="1006475"/>
          <a:ext cx="3352800" cy="593725"/>
        </p:xfrm>
        <a:graphic>
          <a:graphicData uri="http://schemas.openxmlformats.org/presentationml/2006/ole">
            <p:oleObj spid="_x0000_s7170" name="Microsoft Equation 3.0" r:id="rId6" imgW="1562100" imgH="279400" progId="Equation.3">
              <p:embed/>
            </p:oleObj>
          </a:graphicData>
        </a:graphic>
      </p:graphicFrame>
      <p:sp>
        <p:nvSpPr>
          <p:cNvPr id="7175" name="Line 7"/>
          <p:cNvSpPr>
            <a:spLocks noChangeShapeType="1"/>
          </p:cNvSpPr>
          <p:nvPr/>
        </p:nvSpPr>
        <p:spPr bwMode="auto">
          <a:xfrm>
            <a:off x="5819775" y="5010150"/>
            <a:ext cx="1600200" cy="0"/>
          </a:xfrm>
          <a:prstGeom prst="line">
            <a:avLst/>
          </a:prstGeom>
          <a:noFill/>
          <a:ln w="12700">
            <a:solidFill>
              <a:schemeClr val="tx1"/>
            </a:solidFill>
            <a:round/>
            <a:headEnd/>
            <a:tailEnd type="triangle" w="lg" len="lg"/>
          </a:ln>
        </p:spPr>
        <p:txBody>
          <a:bodyPr lIns="90488" tIns="44450" rIns="90488" bIns="44450"/>
          <a:lstStyle/>
          <a:p>
            <a:endParaRPr lang="es-ES"/>
          </a:p>
        </p:txBody>
      </p:sp>
      <p:sp>
        <p:nvSpPr>
          <p:cNvPr id="7176" name="Line 8"/>
          <p:cNvSpPr>
            <a:spLocks noChangeShapeType="1"/>
          </p:cNvSpPr>
          <p:nvPr/>
        </p:nvSpPr>
        <p:spPr bwMode="auto">
          <a:xfrm>
            <a:off x="5819775" y="5019675"/>
            <a:ext cx="0" cy="1228725"/>
          </a:xfrm>
          <a:prstGeom prst="line">
            <a:avLst/>
          </a:prstGeom>
          <a:noFill/>
          <a:ln w="12700">
            <a:solidFill>
              <a:schemeClr val="tx1"/>
            </a:solidFill>
            <a:round/>
            <a:headEnd/>
            <a:tailEnd type="triangle" w="lg" len="lg"/>
          </a:ln>
        </p:spPr>
        <p:txBody>
          <a:bodyPr lIns="90488" tIns="44450" rIns="90488" bIns="44450"/>
          <a:lstStyle/>
          <a:p>
            <a:endParaRPr lang="es-ES"/>
          </a:p>
        </p:txBody>
      </p:sp>
      <p:sp>
        <p:nvSpPr>
          <p:cNvPr id="7177" name="Text Box 9"/>
          <p:cNvSpPr txBox="1">
            <a:spLocks noChangeArrowheads="1"/>
          </p:cNvSpPr>
          <p:nvPr/>
        </p:nvSpPr>
        <p:spPr bwMode="auto">
          <a:xfrm>
            <a:off x="7067550" y="5019675"/>
            <a:ext cx="336632" cy="385234"/>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400" smtClean="0"/>
              <a:t>x</a:t>
            </a:r>
            <a:endParaRPr lang="es-ES" sz="2400"/>
          </a:p>
        </p:txBody>
      </p:sp>
      <p:sp>
        <p:nvSpPr>
          <p:cNvPr id="7178" name="Text Box 10"/>
          <p:cNvSpPr txBox="1">
            <a:spLocks noChangeArrowheads="1"/>
          </p:cNvSpPr>
          <p:nvPr/>
        </p:nvSpPr>
        <p:spPr bwMode="auto">
          <a:xfrm>
            <a:off x="6029325" y="5705475"/>
            <a:ext cx="336632" cy="385234"/>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s-ES" sz="2400" smtClean="0"/>
              <a:t>y</a:t>
            </a:r>
            <a:endParaRPr lang="es-ES" sz="2400"/>
          </a:p>
        </p:txBody>
      </p:sp>
      <p:sp>
        <p:nvSpPr>
          <p:cNvPr id="7179" name="Text Box 11"/>
          <p:cNvSpPr txBox="1">
            <a:spLocks noChangeArrowheads="1"/>
          </p:cNvSpPr>
          <p:nvPr/>
        </p:nvSpPr>
        <p:spPr bwMode="auto">
          <a:xfrm>
            <a:off x="3035300" y="4038600"/>
            <a:ext cx="2991525" cy="307777"/>
          </a:xfrm>
          <a:prstGeom prst="rect">
            <a:avLst/>
          </a:prstGeom>
          <a:noFill/>
          <a:ln w="9525">
            <a:noFill/>
            <a:miter lim="800000"/>
            <a:headEnd/>
            <a:tailEnd/>
          </a:ln>
        </p:spPr>
        <p:txBody>
          <a:bodyPr wrap="none">
            <a:spAutoFit/>
          </a:bodyPr>
          <a:lstStyle/>
          <a:p>
            <a:pPr eaLnBrk="1" hangingPunct="1">
              <a:lnSpc>
                <a:spcPct val="100000"/>
              </a:lnSpc>
              <a:spcBef>
                <a:spcPct val="0"/>
              </a:spcBef>
              <a:spcAft>
                <a:spcPct val="0"/>
              </a:spcAft>
              <a:buClrTx/>
              <a:buSzTx/>
              <a:buFontTx/>
              <a:buNone/>
            </a:pPr>
            <a:r>
              <a:rPr lang="es-ES" sz="1400" dirty="0" smtClean="0"/>
              <a:t>D es la distancia hasta el obstáculo</a:t>
            </a:r>
            <a:endParaRPr lang="es-ES" sz="1400" dirty="0"/>
          </a:p>
        </p:txBody>
      </p:sp>
      <p:grpSp>
        <p:nvGrpSpPr>
          <p:cNvPr id="7180" name="Group 13"/>
          <p:cNvGrpSpPr>
            <a:grpSpLocks/>
          </p:cNvGrpSpPr>
          <p:nvPr/>
        </p:nvGrpSpPr>
        <p:grpSpPr bwMode="auto">
          <a:xfrm>
            <a:off x="2971800" y="1752600"/>
            <a:ext cx="5715000" cy="2000250"/>
            <a:chOff x="1008" y="1296"/>
            <a:chExt cx="3600" cy="2028"/>
          </a:xfrm>
        </p:grpSpPr>
        <p:sp>
          <p:nvSpPr>
            <p:cNvPr id="7191" name="Freeform 14"/>
            <p:cNvSpPr>
              <a:spLocks/>
            </p:cNvSpPr>
            <p:nvPr/>
          </p:nvSpPr>
          <p:spPr bwMode="auto">
            <a:xfrm>
              <a:off x="1008" y="1308"/>
              <a:ext cx="3600" cy="2010"/>
            </a:xfrm>
            <a:custGeom>
              <a:avLst/>
              <a:gdLst>
                <a:gd name="T0" fmla="*/ 0 w 3322"/>
                <a:gd name="T1" fmla="*/ 2010 h 2010"/>
                <a:gd name="T2" fmla="*/ 0 w 3322"/>
                <a:gd name="T3" fmla="*/ 0 h 2010"/>
                <a:gd name="T4" fmla="*/ 48 w 3322"/>
                <a:gd name="T5" fmla="*/ 122 h 2010"/>
                <a:gd name="T6" fmla="*/ 89 w 3322"/>
                <a:gd name="T7" fmla="*/ 212 h 2010"/>
                <a:gd name="T8" fmla="*/ 146 w 3322"/>
                <a:gd name="T9" fmla="*/ 340 h 2010"/>
                <a:gd name="T10" fmla="*/ 203 w 3322"/>
                <a:gd name="T11" fmla="*/ 487 h 2010"/>
                <a:gd name="T12" fmla="*/ 269 w 3322"/>
                <a:gd name="T13" fmla="*/ 602 h 2010"/>
                <a:gd name="T14" fmla="*/ 325 w 3322"/>
                <a:gd name="T15" fmla="*/ 704 h 2010"/>
                <a:gd name="T16" fmla="*/ 391 w 3322"/>
                <a:gd name="T17" fmla="*/ 826 h 2010"/>
                <a:gd name="T18" fmla="*/ 489 w 3322"/>
                <a:gd name="T19" fmla="*/ 960 h 2010"/>
                <a:gd name="T20" fmla="*/ 587 w 3322"/>
                <a:gd name="T21" fmla="*/ 1082 h 2010"/>
                <a:gd name="T22" fmla="*/ 685 w 3322"/>
                <a:gd name="T23" fmla="*/ 1197 h 2010"/>
                <a:gd name="T24" fmla="*/ 766 w 3322"/>
                <a:gd name="T25" fmla="*/ 1280 h 2010"/>
                <a:gd name="T26" fmla="*/ 864 w 3322"/>
                <a:gd name="T27" fmla="*/ 1376 h 2010"/>
                <a:gd name="T28" fmla="*/ 970 w 3322"/>
                <a:gd name="T29" fmla="*/ 1453 h 2010"/>
                <a:gd name="T30" fmla="*/ 1076 w 3322"/>
                <a:gd name="T31" fmla="*/ 1530 h 2010"/>
                <a:gd name="T32" fmla="*/ 1246 w 3322"/>
                <a:gd name="T33" fmla="*/ 1620 h 2010"/>
                <a:gd name="T34" fmla="*/ 1409 w 3322"/>
                <a:gd name="T35" fmla="*/ 1696 h 2010"/>
                <a:gd name="T36" fmla="*/ 1555 w 3322"/>
                <a:gd name="T37" fmla="*/ 1754 h 2010"/>
                <a:gd name="T38" fmla="*/ 1727 w 3322"/>
                <a:gd name="T39" fmla="*/ 1812 h 2010"/>
                <a:gd name="T40" fmla="*/ 1881 w 3322"/>
                <a:gd name="T41" fmla="*/ 1844 h 2010"/>
                <a:gd name="T42" fmla="*/ 2052 w 3322"/>
                <a:gd name="T43" fmla="*/ 1869 h 2010"/>
                <a:gd name="T44" fmla="*/ 2339 w 3322"/>
                <a:gd name="T45" fmla="*/ 1914 h 2010"/>
                <a:gd name="T46" fmla="*/ 2705 w 3322"/>
                <a:gd name="T47" fmla="*/ 1946 h 2010"/>
                <a:gd name="T48" fmla="*/ 3087 w 3322"/>
                <a:gd name="T49" fmla="*/ 1972 h 2010"/>
                <a:gd name="T50" fmla="*/ 3510 w 3322"/>
                <a:gd name="T51" fmla="*/ 1984 h 2010"/>
                <a:gd name="T52" fmla="*/ 3869 w 3322"/>
                <a:gd name="T53" fmla="*/ 1984 h 2010"/>
                <a:gd name="T54" fmla="*/ 4227 w 3322"/>
                <a:gd name="T55" fmla="*/ 1997 h 2010"/>
                <a:gd name="T56" fmla="*/ 0 w 3322"/>
                <a:gd name="T57" fmla="*/ 2010 h 20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22"/>
                <a:gd name="T88" fmla="*/ 0 h 2010"/>
                <a:gd name="T89" fmla="*/ 3322 w 3322"/>
                <a:gd name="T90" fmla="*/ 2010 h 20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22" h="2010">
                  <a:moveTo>
                    <a:pt x="0" y="2010"/>
                  </a:moveTo>
                  <a:lnTo>
                    <a:pt x="0" y="0"/>
                  </a:lnTo>
                  <a:lnTo>
                    <a:pt x="38" y="122"/>
                  </a:lnTo>
                  <a:lnTo>
                    <a:pt x="70" y="212"/>
                  </a:lnTo>
                  <a:lnTo>
                    <a:pt x="115" y="340"/>
                  </a:lnTo>
                  <a:lnTo>
                    <a:pt x="160" y="487"/>
                  </a:lnTo>
                  <a:lnTo>
                    <a:pt x="211" y="602"/>
                  </a:lnTo>
                  <a:lnTo>
                    <a:pt x="256" y="704"/>
                  </a:lnTo>
                  <a:lnTo>
                    <a:pt x="307" y="826"/>
                  </a:lnTo>
                  <a:lnTo>
                    <a:pt x="384" y="960"/>
                  </a:lnTo>
                  <a:lnTo>
                    <a:pt x="461" y="1082"/>
                  </a:lnTo>
                  <a:lnTo>
                    <a:pt x="538" y="1197"/>
                  </a:lnTo>
                  <a:lnTo>
                    <a:pt x="602" y="1280"/>
                  </a:lnTo>
                  <a:lnTo>
                    <a:pt x="678" y="1376"/>
                  </a:lnTo>
                  <a:lnTo>
                    <a:pt x="762" y="1453"/>
                  </a:lnTo>
                  <a:lnTo>
                    <a:pt x="845" y="1530"/>
                  </a:lnTo>
                  <a:lnTo>
                    <a:pt x="979" y="1620"/>
                  </a:lnTo>
                  <a:lnTo>
                    <a:pt x="1107" y="1696"/>
                  </a:lnTo>
                  <a:lnTo>
                    <a:pt x="1222" y="1754"/>
                  </a:lnTo>
                  <a:lnTo>
                    <a:pt x="1357" y="1812"/>
                  </a:lnTo>
                  <a:lnTo>
                    <a:pt x="1478" y="1844"/>
                  </a:lnTo>
                  <a:lnTo>
                    <a:pt x="1613" y="1869"/>
                  </a:lnTo>
                  <a:lnTo>
                    <a:pt x="1837" y="1914"/>
                  </a:lnTo>
                  <a:lnTo>
                    <a:pt x="2125" y="1946"/>
                  </a:lnTo>
                  <a:lnTo>
                    <a:pt x="2426" y="1972"/>
                  </a:lnTo>
                  <a:lnTo>
                    <a:pt x="2758" y="1984"/>
                  </a:lnTo>
                  <a:lnTo>
                    <a:pt x="3040" y="1984"/>
                  </a:lnTo>
                  <a:lnTo>
                    <a:pt x="3322" y="1997"/>
                  </a:lnTo>
                  <a:lnTo>
                    <a:pt x="0" y="2010"/>
                  </a:lnTo>
                  <a:close/>
                </a:path>
              </a:pathLst>
            </a:custGeom>
            <a:solidFill>
              <a:srgbClr val="FF9900"/>
            </a:solidFill>
            <a:ln w="9525" cap="flat" cmpd="sng">
              <a:noFill/>
              <a:prstDash val="solid"/>
              <a:round/>
              <a:headEnd type="none" w="med" len="med"/>
              <a:tailEnd type="none" w="med" len="med"/>
            </a:ln>
          </p:spPr>
          <p:txBody>
            <a:bodyPr/>
            <a:lstStyle/>
            <a:p>
              <a:endParaRPr lang="es-ES"/>
            </a:p>
          </p:txBody>
        </p:sp>
        <p:pic>
          <p:nvPicPr>
            <p:cNvPr id="7192" name="Picture 15"/>
            <p:cNvPicPr>
              <a:picLocks noChangeAspect="1" noChangeArrowheads="1"/>
            </p:cNvPicPr>
            <p:nvPr/>
          </p:nvPicPr>
          <p:blipFill>
            <a:blip r:embed="rId7" cstate="print"/>
            <a:srcRect r="85921"/>
            <a:stretch>
              <a:fillRect/>
            </a:stretch>
          </p:blipFill>
          <p:spPr bwMode="auto">
            <a:xfrm>
              <a:off x="1008" y="1302"/>
              <a:ext cx="508" cy="2018"/>
            </a:xfrm>
            <a:prstGeom prst="rect">
              <a:avLst/>
            </a:prstGeom>
            <a:noFill/>
            <a:ln w="9525">
              <a:noFill/>
              <a:miter lim="800000"/>
              <a:headEnd/>
              <a:tailEnd/>
            </a:ln>
          </p:spPr>
        </p:pic>
        <p:pic>
          <p:nvPicPr>
            <p:cNvPr id="7193" name="Picture 16"/>
            <p:cNvPicPr>
              <a:picLocks noChangeAspect="1" noChangeArrowheads="1"/>
            </p:cNvPicPr>
            <p:nvPr/>
          </p:nvPicPr>
          <p:blipFill>
            <a:blip r:embed="rId8" cstate="print"/>
            <a:srcRect l="14108" r="76053"/>
            <a:stretch>
              <a:fillRect/>
            </a:stretch>
          </p:blipFill>
          <p:spPr bwMode="auto">
            <a:xfrm>
              <a:off x="1517" y="1306"/>
              <a:ext cx="355" cy="2018"/>
            </a:xfrm>
            <a:prstGeom prst="rect">
              <a:avLst/>
            </a:prstGeom>
            <a:noFill/>
            <a:ln w="9525">
              <a:noFill/>
              <a:miter lim="800000"/>
              <a:headEnd/>
              <a:tailEnd/>
            </a:ln>
          </p:spPr>
        </p:pic>
        <p:sp>
          <p:nvSpPr>
            <p:cNvPr id="7194" name="Freeform 17"/>
            <p:cNvSpPr>
              <a:spLocks/>
            </p:cNvSpPr>
            <p:nvPr/>
          </p:nvSpPr>
          <p:spPr bwMode="auto">
            <a:xfrm>
              <a:off x="1008" y="1296"/>
              <a:ext cx="3549" cy="2013"/>
            </a:xfrm>
            <a:custGeom>
              <a:avLst/>
              <a:gdLst>
                <a:gd name="T0" fmla="*/ 0 w 3549"/>
                <a:gd name="T1" fmla="*/ 0 h 2013"/>
                <a:gd name="T2" fmla="*/ 22 w 3549"/>
                <a:gd name="T3" fmla="*/ 93 h 2013"/>
                <a:gd name="T4" fmla="*/ 74 w 3549"/>
                <a:gd name="T5" fmla="*/ 214 h 2013"/>
                <a:gd name="T6" fmla="*/ 138 w 3549"/>
                <a:gd name="T7" fmla="*/ 397 h 2013"/>
                <a:gd name="T8" fmla="*/ 221 w 3549"/>
                <a:gd name="T9" fmla="*/ 602 h 2013"/>
                <a:gd name="T10" fmla="*/ 307 w 3549"/>
                <a:gd name="T11" fmla="*/ 778 h 2013"/>
                <a:gd name="T12" fmla="*/ 394 w 3549"/>
                <a:gd name="T13" fmla="*/ 941 h 2013"/>
                <a:gd name="T14" fmla="*/ 486 w 3549"/>
                <a:gd name="T15" fmla="*/ 1069 h 2013"/>
                <a:gd name="T16" fmla="*/ 637 w 3549"/>
                <a:gd name="T17" fmla="*/ 1270 h 2013"/>
                <a:gd name="T18" fmla="*/ 755 w 3549"/>
                <a:gd name="T19" fmla="*/ 1405 h 2013"/>
                <a:gd name="T20" fmla="*/ 906 w 3549"/>
                <a:gd name="T21" fmla="*/ 1533 h 2013"/>
                <a:gd name="T22" fmla="*/ 1174 w 3549"/>
                <a:gd name="T23" fmla="*/ 1693 h 2013"/>
                <a:gd name="T24" fmla="*/ 1414 w 3549"/>
                <a:gd name="T25" fmla="*/ 1805 h 2013"/>
                <a:gd name="T26" fmla="*/ 1690 w 3549"/>
                <a:gd name="T27" fmla="*/ 1872 h 2013"/>
                <a:gd name="T28" fmla="*/ 1885 w 3549"/>
                <a:gd name="T29" fmla="*/ 1907 h 2013"/>
                <a:gd name="T30" fmla="*/ 2198 w 3549"/>
                <a:gd name="T31" fmla="*/ 1946 h 2013"/>
                <a:gd name="T32" fmla="*/ 2592 w 3549"/>
                <a:gd name="T33" fmla="*/ 1981 h 2013"/>
                <a:gd name="T34" fmla="*/ 2858 w 3549"/>
                <a:gd name="T35" fmla="*/ 1994 h 2013"/>
                <a:gd name="T36" fmla="*/ 3184 w 3549"/>
                <a:gd name="T37" fmla="*/ 1997 h 2013"/>
                <a:gd name="T38" fmla="*/ 3472 w 3549"/>
                <a:gd name="T39" fmla="*/ 2003 h 2013"/>
                <a:gd name="T40" fmla="*/ 3549 w 3549"/>
                <a:gd name="T41" fmla="*/ 2013 h 20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9"/>
                <a:gd name="T64" fmla="*/ 0 h 2013"/>
                <a:gd name="T65" fmla="*/ 3549 w 3549"/>
                <a:gd name="T66" fmla="*/ 2013 h 20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9" h="2013">
                  <a:moveTo>
                    <a:pt x="0" y="0"/>
                  </a:moveTo>
                  <a:cubicBezTo>
                    <a:pt x="5" y="28"/>
                    <a:pt x="10" y="57"/>
                    <a:pt x="22" y="93"/>
                  </a:cubicBezTo>
                  <a:cubicBezTo>
                    <a:pt x="34" y="129"/>
                    <a:pt x="55" y="163"/>
                    <a:pt x="74" y="214"/>
                  </a:cubicBezTo>
                  <a:cubicBezTo>
                    <a:pt x="93" y="265"/>
                    <a:pt x="113" y="332"/>
                    <a:pt x="138" y="397"/>
                  </a:cubicBezTo>
                  <a:cubicBezTo>
                    <a:pt x="163" y="462"/>
                    <a:pt x="193" y="539"/>
                    <a:pt x="221" y="602"/>
                  </a:cubicBezTo>
                  <a:cubicBezTo>
                    <a:pt x="249" y="665"/>
                    <a:pt x="278" y="722"/>
                    <a:pt x="307" y="778"/>
                  </a:cubicBezTo>
                  <a:cubicBezTo>
                    <a:pt x="336" y="834"/>
                    <a:pt x="364" y="893"/>
                    <a:pt x="394" y="941"/>
                  </a:cubicBezTo>
                  <a:cubicBezTo>
                    <a:pt x="424" y="989"/>
                    <a:pt x="445" y="1014"/>
                    <a:pt x="486" y="1069"/>
                  </a:cubicBezTo>
                  <a:cubicBezTo>
                    <a:pt x="527" y="1124"/>
                    <a:pt x="592" y="1214"/>
                    <a:pt x="637" y="1270"/>
                  </a:cubicBezTo>
                  <a:cubicBezTo>
                    <a:pt x="682" y="1326"/>
                    <a:pt x="710" y="1361"/>
                    <a:pt x="755" y="1405"/>
                  </a:cubicBezTo>
                  <a:cubicBezTo>
                    <a:pt x="800" y="1449"/>
                    <a:pt x="836" y="1485"/>
                    <a:pt x="906" y="1533"/>
                  </a:cubicBezTo>
                  <a:cubicBezTo>
                    <a:pt x="976" y="1581"/>
                    <a:pt x="1089" y="1648"/>
                    <a:pt x="1174" y="1693"/>
                  </a:cubicBezTo>
                  <a:cubicBezTo>
                    <a:pt x="1259" y="1738"/>
                    <a:pt x="1328" y="1775"/>
                    <a:pt x="1414" y="1805"/>
                  </a:cubicBezTo>
                  <a:cubicBezTo>
                    <a:pt x="1500" y="1835"/>
                    <a:pt x="1612" y="1855"/>
                    <a:pt x="1690" y="1872"/>
                  </a:cubicBezTo>
                  <a:cubicBezTo>
                    <a:pt x="1768" y="1889"/>
                    <a:pt x="1800" y="1895"/>
                    <a:pt x="1885" y="1907"/>
                  </a:cubicBezTo>
                  <a:cubicBezTo>
                    <a:pt x="1970" y="1919"/>
                    <a:pt x="2080" y="1934"/>
                    <a:pt x="2198" y="1946"/>
                  </a:cubicBezTo>
                  <a:cubicBezTo>
                    <a:pt x="2316" y="1958"/>
                    <a:pt x="2482" y="1973"/>
                    <a:pt x="2592" y="1981"/>
                  </a:cubicBezTo>
                  <a:cubicBezTo>
                    <a:pt x="2702" y="1989"/>
                    <a:pt x="2759" y="1991"/>
                    <a:pt x="2858" y="1994"/>
                  </a:cubicBezTo>
                  <a:cubicBezTo>
                    <a:pt x="2957" y="1997"/>
                    <a:pt x="3082" y="1996"/>
                    <a:pt x="3184" y="1997"/>
                  </a:cubicBezTo>
                  <a:cubicBezTo>
                    <a:pt x="3286" y="1998"/>
                    <a:pt x="3411" y="2000"/>
                    <a:pt x="3472" y="2003"/>
                  </a:cubicBezTo>
                  <a:cubicBezTo>
                    <a:pt x="3533" y="2006"/>
                    <a:pt x="3541" y="2009"/>
                    <a:pt x="3549" y="2013"/>
                  </a:cubicBezTo>
                </a:path>
              </a:pathLst>
            </a:custGeom>
            <a:noFill/>
            <a:ln w="34925" cap="flat" cmpd="sng">
              <a:solidFill>
                <a:schemeClr val="tx1"/>
              </a:solidFill>
              <a:prstDash val="sysDot"/>
              <a:round/>
              <a:headEnd type="none" w="med" len="med"/>
              <a:tailEnd type="none" w="med" len="med"/>
            </a:ln>
          </p:spPr>
          <p:txBody>
            <a:bodyPr/>
            <a:lstStyle/>
            <a:p>
              <a:endParaRPr lang="es-ES"/>
            </a:p>
          </p:txBody>
        </p:sp>
      </p:grpSp>
      <p:sp>
        <p:nvSpPr>
          <p:cNvPr id="7181" name="Rectangle 18"/>
          <p:cNvSpPr>
            <a:spLocks noChangeArrowheads="1"/>
          </p:cNvSpPr>
          <p:nvPr/>
        </p:nvSpPr>
        <p:spPr bwMode="auto">
          <a:xfrm>
            <a:off x="685800" y="3724275"/>
            <a:ext cx="2286000" cy="85725"/>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s-ES"/>
          </a:p>
        </p:txBody>
      </p:sp>
      <p:pic>
        <p:nvPicPr>
          <p:cNvPr id="7182" name="Picture 19"/>
          <p:cNvPicPr>
            <a:picLocks noChangeAspect="1" noChangeArrowheads="1"/>
          </p:cNvPicPr>
          <p:nvPr/>
        </p:nvPicPr>
        <p:blipFill>
          <a:blip r:embed="rId9" cstate="print">
            <a:clrChange>
              <a:clrFrom>
                <a:srgbClr val="FEFE80"/>
              </a:clrFrom>
              <a:clrTo>
                <a:srgbClr val="FEFE80">
                  <a:alpha val="0"/>
                </a:srgbClr>
              </a:clrTo>
            </a:clrChange>
          </a:blip>
          <a:srcRect/>
          <a:stretch>
            <a:fillRect/>
          </a:stretch>
        </p:blipFill>
        <p:spPr bwMode="auto">
          <a:xfrm>
            <a:off x="838200" y="3354388"/>
            <a:ext cx="1600200" cy="384175"/>
          </a:xfrm>
          <a:prstGeom prst="rect">
            <a:avLst/>
          </a:prstGeom>
          <a:noFill/>
          <a:ln w="9525">
            <a:noFill/>
            <a:miter lim="800000"/>
            <a:headEnd/>
            <a:tailEnd/>
          </a:ln>
        </p:spPr>
      </p:pic>
      <p:sp>
        <p:nvSpPr>
          <p:cNvPr id="7183" name="Text Box 20"/>
          <p:cNvSpPr txBox="1">
            <a:spLocks noChangeArrowheads="1"/>
          </p:cNvSpPr>
          <p:nvPr/>
        </p:nvSpPr>
        <p:spPr bwMode="auto">
          <a:xfrm>
            <a:off x="3387725" y="1752600"/>
            <a:ext cx="2174875" cy="680699"/>
          </a:xfrm>
          <a:prstGeom prst="rect">
            <a:avLst/>
          </a:prstGeom>
          <a:noFill/>
          <a:ln w="12700" algn="ctr">
            <a:noFill/>
            <a:miter lim="800000"/>
            <a:headEnd/>
            <a:tailEnd/>
          </a:ln>
        </p:spPr>
        <p:txBody>
          <a:bodyPr lIns="90488" tIns="44450" rIns="90488" bIns="44450">
            <a:spAutoFit/>
          </a:bodyPr>
          <a:lstStyle/>
          <a:p>
            <a:pPr algn="ctr">
              <a:buNone/>
            </a:pPr>
            <a:r>
              <a:rPr lang="es-ES" sz="1600" dirty="0" smtClean="0"/>
              <a:t>Distribución de probabilidad de parada del avión</a:t>
            </a:r>
            <a:endParaRPr lang="es-ES" sz="1600" dirty="0"/>
          </a:p>
        </p:txBody>
      </p:sp>
      <p:sp>
        <p:nvSpPr>
          <p:cNvPr id="7184" name="Line 21"/>
          <p:cNvSpPr>
            <a:spLocks noChangeShapeType="1"/>
          </p:cNvSpPr>
          <p:nvPr/>
        </p:nvSpPr>
        <p:spPr bwMode="auto">
          <a:xfrm>
            <a:off x="2971800" y="3733800"/>
            <a:ext cx="4648200" cy="0"/>
          </a:xfrm>
          <a:prstGeom prst="line">
            <a:avLst/>
          </a:prstGeom>
          <a:noFill/>
          <a:ln w="12700">
            <a:solidFill>
              <a:schemeClr val="tx1"/>
            </a:solidFill>
            <a:round/>
            <a:headEnd/>
            <a:tailEnd type="none" w="lg" len="lg"/>
          </a:ln>
        </p:spPr>
        <p:txBody>
          <a:bodyPr lIns="90488" tIns="44450" rIns="90488" bIns="44450"/>
          <a:lstStyle/>
          <a:p>
            <a:endParaRPr lang="es-ES"/>
          </a:p>
        </p:txBody>
      </p:sp>
      <p:sp>
        <p:nvSpPr>
          <p:cNvPr id="7185" name="Rectangle 22"/>
          <p:cNvSpPr>
            <a:spLocks noChangeArrowheads="1"/>
          </p:cNvSpPr>
          <p:nvPr/>
        </p:nvSpPr>
        <p:spPr bwMode="auto">
          <a:xfrm>
            <a:off x="3781425" y="3505200"/>
            <a:ext cx="228600" cy="228600"/>
          </a:xfrm>
          <a:prstGeom prst="rect">
            <a:avLst/>
          </a:prstGeom>
          <a:gradFill rotWithShape="1">
            <a:gsLst>
              <a:gs pos="0">
                <a:schemeClr val="tx1"/>
              </a:gs>
              <a:gs pos="100000">
                <a:schemeClr val="bg1"/>
              </a:gs>
            </a:gsLst>
            <a:lin ang="5400000" scaled="1"/>
          </a:gradFill>
          <a:ln w="12700" algn="ctr">
            <a:solidFill>
              <a:schemeClr val="tx1"/>
            </a:solidFill>
            <a:miter lim="800000"/>
            <a:headEnd/>
            <a:tailEnd type="none" w="lg" len="lg"/>
          </a:ln>
        </p:spPr>
        <p:txBody>
          <a:bodyPr wrap="none" lIns="90488" tIns="44450" rIns="90488" bIns="44450" anchor="ctr"/>
          <a:lstStyle/>
          <a:p>
            <a:endParaRPr lang="es-ES"/>
          </a:p>
        </p:txBody>
      </p:sp>
      <p:sp>
        <p:nvSpPr>
          <p:cNvPr id="7186" name="Text Box 23"/>
          <p:cNvSpPr txBox="1">
            <a:spLocks noChangeArrowheads="1"/>
          </p:cNvSpPr>
          <p:nvPr/>
        </p:nvSpPr>
        <p:spPr bwMode="auto">
          <a:xfrm>
            <a:off x="3606800" y="3733800"/>
            <a:ext cx="312738" cy="304800"/>
          </a:xfrm>
          <a:prstGeom prst="rect">
            <a:avLst/>
          </a:prstGeom>
          <a:noFill/>
          <a:ln w="9525">
            <a:noFill/>
            <a:miter lim="800000"/>
            <a:headEnd/>
            <a:tailEnd/>
          </a:ln>
        </p:spPr>
        <p:txBody>
          <a:bodyPr wrap="none">
            <a:spAutoFit/>
          </a:bodyPr>
          <a:lstStyle/>
          <a:p>
            <a:pPr eaLnBrk="1" hangingPunct="1">
              <a:lnSpc>
                <a:spcPct val="100000"/>
              </a:lnSpc>
              <a:spcBef>
                <a:spcPct val="0"/>
              </a:spcBef>
              <a:spcAft>
                <a:spcPct val="0"/>
              </a:spcAft>
              <a:buClrTx/>
              <a:buSzTx/>
              <a:buFontTx/>
              <a:buNone/>
            </a:pPr>
            <a:r>
              <a:rPr lang="es-ES" sz="1400" smtClean="0"/>
              <a:t>D</a:t>
            </a:r>
            <a:endParaRPr lang="es-ES" sz="1400"/>
          </a:p>
        </p:txBody>
      </p:sp>
      <p:sp>
        <p:nvSpPr>
          <p:cNvPr id="7187" name="Text Box 24"/>
          <p:cNvSpPr txBox="1">
            <a:spLocks noChangeArrowheads="1"/>
          </p:cNvSpPr>
          <p:nvPr/>
        </p:nvSpPr>
        <p:spPr bwMode="auto">
          <a:xfrm>
            <a:off x="4071938" y="3733800"/>
            <a:ext cx="525462" cy="304800"/>
          </a:xfrm>
          <a:prstGeom prst="rect">
            <a:avLst/>
          </a:prstGeom>
          <a:noFill/>
          <a:ln w="9525">
            <a:noFill/>
            <a:miter lim="800000"/>
            <a:headEnd/>
            <a:tailEnd/>
          </a:ln>
        </p:spPr>
        <p:txBody>
          <a:bodyPr wrap="none">
            <a:spAutoFit/>
          </a:bodyPr>
          <a:lstStyle/>
          <a:p>
            <a:pPr eaLnBrk="1" hangingPunct="1">
              <a:lnSpc>
                <a:spcPct val="100000"/>
              </a:lnSpc>
              <a:spcBef>
                <a:spcPct val="0"/>
              </a:spcBef>
              <a:spcAft>
                <a:spcPct val="0"/>
              </a:spcAft>
              <a:buClrTx/>
              <a:buSzTx/>
              <a:buFontTx/>
              <a:buNone/>
            </a:pPr>
            <a:r>
              <a:rPr lang="es-ES" sz="1400" smtClean="0"/>
              <a:t>D+</a:t>
            </a:r>
            <a:r>
              <a:rPr lang="es-ES" sz="1400" smtClean="0">
                <a:sym typeface="Symbol" pitchFamily="18" charset="2"/>
              </a:rPr>
              <a:t></a:t>
            </a:r>
            <a:endParaRPr lang="es-ES" sz="1400">
              <a:sym typeface="Symbol" pitchFamily="18" charset="2"/>
            </a:endParaRPr>
          </a:p>
        </p:txBody>
      </p:sp>
      <p:sp>
        <p:nvSpPr>
          <p:cNvPr id="7188" name="Line 25"/>
          <p:cNvSpPr>
            <a:spLocks noChangeShapeType="1"/>
          </p:cNvSpPr>
          <p:nvPr/>
        </p:nvSpPr>
        <p:spPr bwMode="auto">
          <a:xfrm flipV="1">
            <a:off x="2971800" y="1600200"/>
            <a:ext cx="0" cy="2133600"/>
          </a:xfrm>
          <a:prstGeom prst="line">
            <a:avLst/>
          </a:prstGeom>
          <a:noFill/>
          <a:ln w="12700">
            <a:solidFill>
              <a:schemeClr val="tx1"/>
            </a:solidFill>
            <a:round/>
            <a:headEnd/>
            <a:tailEnd type="triangle" w="lg" len="lg"/>
          </a:ln>
        </p:spPr>
        <p:txBody>
          <a:bodyPr lIns="90488" tIns="44450" rIns="90488" bIns="44450"/>
          <a:lstStyle/>
          <a:p>
            <a:endParaRPr lang="es-ES"/>
          </a:p>
        </p:txBody>
      </p:sp>
      <p:sp>
        <p:nvSpPr>
          <p:cNvPr id="7189" name="Text Box 26"/>
          <p:cNvSpPr txBox="1">
            <a:spLocks noChangeArrowheads="1"/>
          </p:cNvSpPr>
          <p:nvPr/>
        </p:nvSpPr>
        <p:spPr bwMode="auto">
          <a:xfrm>
            <a:off x="2286000" y="1600200"/>
            <a:ext cx="638175" cy="304800"/>
          </a:xfrm>
          <a:prstGeom prst="rect">
            <a:avLst/>
          </a:prstGeom>
          <a:noFill/>
          <a:ln w="9525">
            <a:noFill/>
            <a:miter lim="800000"/>
            <a:headEnd/>
            <a:tailEnd/>
          </a:ln>
        </p:spPr>
        <p:txBody>
          <a:bodyPr wrap="none">
            <a:spAutoFit/>
          </a:bodyPr>
          <a:lstStyle/>
          <a:p>
            <a:pPr eaLnBrk="1" hangingPunct="1">
              <a:lnSpc>
                <a:spcPct val="100000"/>
              </a:lnSpc>
              <a:spcBef>
                <a:spcPct val="0"/>
              </a:spcBef>
              <a:spcAft>
                <a:spcPct val="0"/>
              </a:spcAft>
              <a:buClrTx/>
              <a:buSzTx/>
              <a:buFontTx/>
              <a:buNone/>
            </a:pPr>
            <a:r>
              <a:rPr lang="es-ES" sz="1400" smtClean="0"/>
              <a:t>100%</a:t>
            </a:r>
            <a:endParaRPr lang="es-ES" sz="1400"/>
          </a:p>
        </p:txBody>
      </p:sp>
      <p:sp>
        <p:nvSpPr>
          <p:cNvPr id="7190" name="AutoShape 27"/>
          <p:cNvSpPr>
            <a:spLocks/>
          </p:cNvSpPr>
          <p:nvPr/>
        </p:nvSpPr>
        <p:spPr bwMode="auto">
          <a:xfrm>
            <a:off x="5334000" y="2705100"/>
            <a:ext cx="1295400" cy="342900"/>
          </a:xfrm>
          <a:prstGeom prst="borderCallout2">
            <a:avLst>
              <a:gd name="adj1" fmla="val 33333"/>
              <a:gd name="adj2" fmla="val -5884"/>
              <a:gd name="adj3" fmla="val 33333"/>
              <a:gd name="adj4" fmla="val -54903"/>
              <a:gd name="adj5" fmla="val 255556"/>
              <a:gd name="adj6" fmla="val -105884"/>
            </a:avLst>
          </a:prstGeom>
          <a:noFill/>
          <a:ln w="12700" algn="ctr">
            <a:solidFill>
              <a:schemeClr val="tx1"/>
            </a:solidFill>
            <a:miter lim="800000"/>
            <a:headEnd type="none" w="lg" len="lg"/>
            <a:tailEnd/>
          </a:ln>
        </p:spPr>
        <p:txBody>
          <a:bodyPr lIns="90488" tIns="44450" rIns="90488" bIns="44450"/>
          <a:lstStyle/>
          <a:p>
            <a:pPr algn="ctr">
              <a:buFont typeface="Wingdings" pitchFamily="2" charset="2"/>
              <a:buNone/>
            </a:pPr>
            <a:r>
              <a:rPr lang="es-ES" dirty="0" smtClean="0"/>
              <a:t>Obstáculo</a:t>
            </a:r>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152775" y="990600"/>
            <a:ext cx="4924425" cy="4724400"/>
          </a:xfrm>
          <a:prstGeom prst="rect">
            <a:avLst/>
          </a:prstGeom>
          <a:solidFill>
            <a:srgbClr val="DDDDDD"/>
          </a:solidFill>
          <a:ln w="12700" algn="ctr">
            <a:noFill/>
            <a:miter lim="800000"/>
            <a:headEnd/>
            <a:tailEnd/>
          </a:ln>
        </p:spPr>
        <p:txBody>
          <a:bodyPr wrap="none" lIns="90488" tIns="44450" rIns="90488" bIns="44450" anchor="ctr"/>
          <a:lstStyle/>
          <a:p>
            <a:endParaRPr lang="en-US"/>
          </a:p>
        </p:txBody>
      </p:sp>
      <p:sp>
        <p:nvSpPr>
          <p:cNvPr id="273411" name="Rectangle 3"/>
          <p:cNvSpPr>
            <a:spLocks noGrp="1" noChangeArrowheads="1"/>
          </p:cNvSpPr>
          <p:nvPr>
            <p:ph type="title"/>
          </p:nvPr>
        </p:nvSpPr>
        <p:spPr/>
        <p:txBody>
          <a:bodyPr/>
          <a:lstStyle/>
          <a:p>
            <a:pPr>
              <a:defRPr/>
            </a:pPr>
            <a:r>
              <a:rPr lang="en-US" sz="3200" dirty="0" err="1" smtClean="0"/>
              <a:t>Modelando</a:t>
            </a:r>
            <a:r>
              <a:rPr lang="en-US" sz="3200" dirty="0" smtClean="0"/>
              <a:t> </a:t>
            </a:r>
            <a:r>
              <a:rPr lang="en-US" sz="3200" dirty="0" err="1" smtClean="0"/>
              <a:t>las</a:t>
            </a:r>
            <a:r>
              <a:rPr lang="en-US" sz="3200" dirty="0" smtClean="0"/>
              <a:t> </a:t>
            </a:r>
            <a:r>
              <a:rPr lang="en-US" sz="3200" dirty="0" err="1" smtClean="0"/>
              <a:t>Consecuencias</a:t>
            </a:r>
            <a:endParaRPr lang="en-US" sz="3200" dirty="0" smtClean="0"/>
          </a:p>
        </p:txBody>
      </p:sp>
      <p:pic>
        <p:nvPicPr>
          <p:cNvPr id="45060" name="Picture 4"/>
          <p:cNvPicPr>
            <a:picLocks noChangeAspect="1" noChangeArrowheads="1"/>
          </p:cNvPicPr>
          <p:nvPr/>
        </p:nvPicPr>
        <p:blipFill>
          <a:blip r:embed="rId3" cstate="print"/>
          <a:srcRect/>
          <a:stretch>
            <a:fillRect/>
          </a:stretch>
        </p:blipFill>
        <p:spPr bwMode="auto">
          <a:xfrm>
            <a:off x="457200" y="3067050"/>
            <a:ext cx="2717800" cy="609600"/>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clrChange>
              <a:clrFrom>
                <a:srgbClr val="FFFF80"/>
              </a:clrFrom>
              <a:clrTo>
                <a:srgbClr val="FFFF80">
                  <a:alpha val="0"/>
                </a:srgbClr>
              </a:clrTo>
            </a:clrChange>
          </a:blip>
          <a:srcRect/>
          <a:stretch>
            <a:fillRect/>
          </a:stretch>
        </p:blipFill>
        <p:spPr bwMode="auto">
          <a:xfrm>
            <a:off x="2090738" y="3017838"/>
            <a:ext cx="731837" cy="654050"/>
          </a:xfrm>
          <a:prstGeom prst="rect">
            <a:avLst/>
          </a:prstGeom>
          <a:noFill/>
          <a:ln w="9525">
            <a:noFill/>
            <a:miter lim="800000"/>
            <a:headEnd/>
            <a:tailEnd/>
          </a:ln>
        </p:spPr>
      </p:pic>
      <p:sp>
        <p:nvSpPr>
          <p:cNvPr id="45062" name="Line 6"/>
          <p:cNvSpPr>
            <a:spLocks noChangeShapeType="1"/>
          </p:cNvSpPr>
          <p:nvPr/>
        </p:nvSpPr>
        <p:spPr bwMode="auto">
          <a:xfrm>
            <a:off x="3200400" y="3352800"/>
            <a:ext cx="822325" cy="0"/>
          </a:xfrm>
          <a:prstGeom prst="line">
            <a:avLst/>
          </a:prstGeom>
          <a:noFill/>
          <a:ln w="12700">
            <a:solidFill>
              <a:srgbClr val="66CCFF"/>
            </a:solidFill>
            <a:round/>
            <a:headEnd/>
            <a:tailEnd type="triangle" w="lg" len="lg"/>
          </a:ln>
        </p:spPr>
        <p:txBody>
          <a:bodyPr lIns="90488" tIns="44450" rIns="90488" bIns="44450"/>
          <a:lstStyle/>
          <a:p>
            <a:endParaRPr lang="en-US"/>
          </a:p>
        </p:txBody>
      </p:sp>
      <p:sp>
        <p:nvSpPr>
          <p:cNvPr id="45063" name="Line 7"/>
          <p:cNvSpPr>
            <a:spLocks noChangeShapeType="1"/>
          </p:cNvSpPr>
          <p:nvPr/>
        </p:nvSpPr>
        <p:spPr bwMode="auto">
          <a:xfrm>
            <a:off x="3162300" y="3362325"/>
            <a:ext cx="0" cy="822325"/>
          </a:xfrm>
          <a:prstGeom prst="line">
            <a:avLst/>
          </a:prstGeom>
          <a:noFill/>
          <a:ln w="12700">
            <a:solidFill>
              <a:srgbClr val="3399FF"/>
            </a:solidFill>
            <a:round/>
            <a:headEnd/>
            <a:tailEnd type="triangle" w="lg" len="lg"/>
          </a:ln>
        </p:spPr>
        <p:txBody>
          <a:bodyPr lIns="90488" tIns="44450" rIns="90488" bIns="44450"/>
          <a:lstStyle/>
          <a:p>
            <a:endParaRPr lang="en-US"/>
          </a:p>
        </p:txBody>
      </p:sp>
      <p:sp>
        <p:nvSpPr>
          <p:cNvPr id="45064" name="Text Box 8"/>
          <p:cNvSpPr txBox="1">
            <a:spLocks noChangeArrowheads="1"/>
          </p:cNvSpPr>
          <p:nvPr/>
        </p:nvSpPr>
        <p:spPr bwMode="auto">
          <a:xfrm>
            <a:off x="3762375" y="2895600"/>
            <a:ext cx="352425" cy="381000"/>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n-US" sz="2400">
                <a:solidFill>
                  <a:srgbClr val="3399FF"/>
                </a:solidFill>
              </a:rPr>
              <a:t>x</a:t>
            </a:r>
          </a:p>
        </p:txBody>
      </p:sp>
      <p:sp>
        <p:nvSpPr>
          <p:cNvPr id="45065" name="Text Box 9"/>
          <p:cNvSpPr txBox="1">
            <a:spLocks noChangeArrowheads="1"/>
          </p:cNvSpPr>
          <p:nvPr/>
        </p:nvSpPr>
        <p:spPr bwMode="auto">
          <a:xfrm>
            <a:off x="2819400" y="3886200"/>
            <a:ext cx="333375" cy="381000"/>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2400">
                <a:solidFill>
                  <a:srgbClr val="3399FF"/>
                </a:solidFill>
              </a:rPr>
              <a:t>y</a:t>
            </a:r>
          </a:p>
        </p:txBody>
      </p:sp>
      <p:sp>
        <p:nvSpPr>
          <p:cNvPr id="45066" name="Rectangle 10" descr="Horizontal brick"/>
          <p:cNvSpPr>
            <a:spLocks noChangeArrowheads="1"/>
          </p:cNvSpPr>
          <p:nvPr/>
        </p:nvSpPr>
        <p:spPr bwMode="auto">
          <a:xfrm>
            <a:off x="4724400" y="2752725"/>
            <a:ext cx="228600" cy="381000"/>
          </a:xfrm>
          <a:prstGeom prst="rect">
            <a:avLst/>
          </a:prstGeom>
          <a:pattFill prst="horzBrick">
            <a:fgClr>
              <a:srgbClr val="990033"/>
            </a:fgClr>
            <a:bgClr>
              <a:schemeClr val="bg1"/>
            </a:bgClr>
          </a:pattFill>
          <a:ln w="12700" algn="ctr">
            <a:solidFill>
              <a:schemeClr val="tx1"/>
            </a:solidFill>
            <a:miter lim="800000"/>
            <a:headEnd/>
            <a:tailEnd/>
          </a:ln>
        </p:spPr>
        <p:txBody>
          <a:bodyPr wrap="none" lIns="90488" tIns="44450" rIns="90488" bIns="44450" anchor="ctr"/>
          <a:lstStyle/>
          <a:p>
            <a:endParaRPr lang="en-US"/>
          </a:p>
        </p:txBody>
      </p:sp>
      <p:sp>
        <p:nvSpPr>
          <p:cNvPr id="45067" name="Rectangle 11"/>
          <p:cNvSpPr>
            <a:spLocks noChangeArrowheads="1"/>
          </p:cNvSpPr>
          <p:nvPr/>
        </p:nvSpPr>
        <p:spPr bwMode="auto">
          <a:xfrm>
            <a:off x="4495800" y="3886200"/>
            <a:ext cx="914400" cy="914400"/>
          </a:xfrm>
          <a:prstGeom prst="rect">
            <a:avLst/>
          </a:prstGeom>
          <a:noFill/>
          <a:ln w="12700" algn="ctr">
            <a:noFill/>
            <a:miter lim="800000"/>
            <a:headEnd/>
            <a:tailEnd/>
          </a:ln>
        </p:spPr>
        <p:txBody>
          <a:bodyPr wrap="none" lIns="90488" tIns="44450" rIns="90488" bIns="44450" anchor="ctr"/>
          <a:lstStyle/>
          <a:p>
            <a:endParaRPr lang="en-US"/>
          </a:p>
        </p:txBody>
      </p:sp>
      <p:sp>
        <p:nvSpPr>
          <p:cNvPr id="45068" name="Line 12"/>
          <p:cNvSpPr>
            <a:spLocks noChangeShapeType="1"/>
          </p:cNvSpPr>
          <p:nvPr/>
        </p:nvSpPr>
        <p:spPr bwMode="auto">
          <a:xfrm>
            <a:off x="3160713" y="3354388"/>
            <a:ext cx="4725987" cy="0"/>
          </a:xfrm>
          <a:prstGeom prst="line">
            <a:avLst/>
          </a:prstGeom>
          <a:noFill/>
          <a:ln w="12700">
            <a:solidFill>
              <a:srgbClr val="3399FF"/>
            </a:solidFill>
            <a:round/>
            <a:headEnd/>
            <a:tailEnd/>
          </a:ln>
        </p:spPr>
        <p:txBody>
          <a:bodyPr lIns="90488" tIns="44450" rIns="90488" bIns="44450"/>
          <a:lstStyle/>
          <a:p>
            <a:endParaRPr lang="en-US"/>
          </a:p>
        </p:txBody>
      </p:sp>
      <p:sp>
        <p:nvSpPr>
          <p:cNvPr id="45069" name="Text Box 13"/>
          <p:cNvSpPr txBox="1">
            <a:spLocks noChangeArrowheads="1"/>
          </p:cNvSpPr>
          <p:nvPr/>
        </p:nvSpPr>
        <p:spPr bwMode="auto">
          <a:xfrm>
            <a:off x="7162800" y="5486400"/>
            <a:ext cx="673100" cy="258763"/>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1400"/>
              <a:t>2000ft</a:t>
            </a:r>
          </a:p>
        </p:txBody>
      </p:sp>
      <p:sp>
        <p:nvSpPr>
          <p:cNvPr id="45070" name="Text Box 14"/>
          <p:cNvSpPr txBox="1">
            <a:spLocks noChangeArrowheads="1"/>
          </p:cNvSpPr>
          <p:nvPr/>
        </p:nvSpPr>
        <p:spPr bwMode="auto">
          <a:xfrm rot="-5400000">
            <a:off x="7611269" y="5083969"/>
            <a:ext cx="673100" cy="258762"/>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sz="1400"/>
              <a:t>2000ft</a:t>
            </a:r>
          </a:p>
        </p:txBody>
      </p:sp>
      <p:sp>
        <p:nvSpPr>
          <p:cNvPr id="45071" name="Rectangle 15"/>
          <p:cNvSpPr>
            <a:spLocks noChangeArrowheads="1"/>
          </p:cNvSpPr>
          <p:nvPr/>
        </p:nvSpPr>
        <p:spPr bwMode="auto">
          <a:xfrm>
            <a:off x="3171825" y="2476500"/>
            <a:ext cx="2667000" cy="1752600"/>
          </a:xfrm>
          <a:prstGeom prst="rect">
            <a:avLst/>
          </a:prstGeom>
          <a:noFill/>
          <a:ln w="12700" algn="ctr">
            <a:solidFill>
              <a:schemeClr val="tx1"/>
            </a:solidFill>
            <a:miter lim="800000"/>
            <a:headEnd/>
            <a:tailEnd/>
          </a:ln>
        </p:spPr>
        <p:txBody>
          <a:bodyPr wrap="none" lIns="90488" tIns="44450" rIns="90488" bIns="44450" anchor="ctr"/>
          <a:lstStyle/>
          <a:p>
            <a:endParaRPr lang="en-US"/>
          </a:p>
        </p:txBody>
      </p:sp>
      <p:pic>
        <p:nvPicPr>
          <p:cNvPr id="45072" name="Picture 16"/>
          <p:cNvPicPr>
            <a:picLocks noChangeAspect="1" noChangeArrowheads="1"/>
          </p:cNvPicPr>
          <p:nvPr/>
        </p:nvPicPr>
        <p:blipFill>
          <a:blip r:embed="rId4" cstate="print">
            <a:clrChange>
              <a:clrFrom>
                <a:srgbClr val="FFFF80"/>
              </a:clrFrom>
              <a:clrTo>
                <a:srgbClr val="FFFF80">
                  <a:alpha val="0"/>
                </a:srgbClr>
              </a:clrTo>
            </a:clrChange>
          </a:blip>
          <a:srcRect/>
          <a:stretch>
            <a:fillRect/>
          </a:stretch>
        </p:blipFill>
        <p:spPr bwMode="auto">
          <a:xfrm>
            <a:off x="4297363" y="2295525"/>
            <a:ext cx="731837" cy="654050"/>
          </a:xfrm>
          <a:prstGeom prst="rect">
            <a:avLst/>
          </a:prstGeom>
          <a:noFill/>
          <a:ln w="9525">
            <a:noFill/>
            <a:miter lim="800000"/>
            <a:headEnd/>
            <a:tailEnd/>
          </a:ln>
        </p:spPr>
      </p:pic>
      <p:pic>
        <p:nvPicPr>
          <p:cNvPr id="45073" name="Picture 17"/>
          <p:cNvPicPr>
            <a:picLocks noChangeAspect="1" noChangeArrowheads="1"/>
          </p:cNvPicPr>
          <p:nvPr/>
        </p:nvPicPr>
        <p:blipFill>
          <a:blip r:embed="rId4" cstate="print">
            <a:clrChange>
              <a:clrFrom>
                <a:srgbClr val="FFFF80"/>
              </a:clrFrom>
              <a:clrTo>
                <a:srgbClr val="FFFF80">
                  <a:alpha val="0"/>
                </a:srgbClr>
              </a:clrTo>
            </a:clrChange>
          </a:blip>
          <a:srcRect/>
          <a:stretch>
            <a:fillRect/>
          </a:stretch>
        </p:blipFill>
        <p:spPr bwMode="auto">
          <a:xfrm>
            <a:off x="4297363" y="2905125"/>
            <a:ext cx="731837" cy="654050"/>
          </a:xfrm>
          <a:prstGeom prst="rect">
            <a:avLst/>
          </a:prstGeom>
          <a:noFill/>
          <a:ln w="9525">
            <a:noFill/>
            <a:miter lim="800000"/>
            <a:headEnd/>
            <a:tailEnd/>
          </a:ln>
        </p:spPr>
      </p:pic>
      <p:sp>
        <p:nvSpPr>
          <p:cNvPr id="45074" name="Text Box 18"/>
          <p:cNvSpPr txBox="1">
            <a:spLocks noChangeArrowheads="1"/>
          </p:cNvSpPr>
          <p:nvPr/>
        </p:nvSpPr>
        <p:spPr bwMode="auto">
          <a:xfrm>
            <a:off x="5334000" y="2486025"/>
            <a:ext cx="762000" cy="258763"/>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n-US" sz="1400"/>
              <a:t>RESA</a:t>
            </a:r>
          </a:p>
        </p:txBody>
      </p:sp>
      <p:sp>
        <p:nvSpPr>
          <p:cNvPr id="45075" name="Line 19"/>
          <p:cNvSpPr>
            <a:spLocks noChangeShapeType="1"/>
          </p:cNvSpPr>
          <p:nvPr/>
        </p:nvSpPr>
        <p:spPr bwMode="auto">
          <a:xfrm>
            <a:off x="5181600" y="3200400"/>
            <a:ext cx="0" cy="152400"/>
          </a:xfrm>
          <a:prstGeom prst="line">
            <a:avLst/>
          </a:prstGeom>
          <a:noFill/>
          <a:ln w="12700">
            <a:solidFill>
              <a:schemeClr val="tx1"/>
            </a:solidFill>
            <a:round/>
            <a:headEnd type="triangle" w="med" len="med"/>
            <a:tailEnd/>
          </a:ln>
        </p:spPr>
        <p:txBody>
          <a:bodyPr lIns="90488" tIns="44450" rIns="90488" bIns="44450"/>
          <a:lstStyle/>
          <a:p>
            <a:endParaRPr lang="en-US"/>
          </a:p>
        </p:txBody>
      </p:sp>
      <p:sp>
        <p:nvSpPr>
          <p:cNvPr id="45076" name="Line 20"/>
          <p:cNvSpPr>
            <a:spLocks noChangeShapeType="1"/>
          </p:cNvSpPr>
          <p:nvPr/>
        </p:nvSpPr>
        <p:spPr bwMode="auto">
          <a:xfrm>
            <a:off x="5257800" y="2590800"/>
            <a:ext cx="0" cy="762000"/>
          </a:xfrm>
          <a:prstGeom prst="line">
            <a:avLst/>
          </a:prstGeom>
          <a:noFill/>
          <a:ln w="12700">
            <a:solidFill>
              <a:schemeClr val="tx1"/>
            </a:solidFill>
            <a:round/>
            <a:headEnd type="triangle" w="med" len="med"/>
            <a:tailEnd/>
          </a:ln>
        </p:spPr>
        <p:txBody>
          <a:bodyPr lIns="90488" tIns="44450" rIns="90488" bIns="44450"/>
          <a:lstStyle/>
          <a:p>
            <a:endParaRPr lang="en-US"/>
          </a:p>
        </p:txBody>
      </p:sp>
      <p:sp>
        <p:nvSpPr>
          <p:cNvPr id="45077" name="Text Box 21"/>
          <p:cNvSpPr txBox="1">
            <a:spLocks noChangeArrowheads="1"/>
          </p:cNvSpPr>
          <p:nvPr/>
        </p:nvSpPr>
        <p:spPr bwMode="auto">
          <a:xfrm>
            <a:off x="4953000" y="2895600"/>
            <a:ext cx="379413" cy="307975"/>
          </a:xfrm>
          <a:prstGeom prst="rect">
            <a:avLst/>
          </a:prstGeom>
          <a:noFill/>
          <a:ln w="12700" algn="ctr">
            <a:noFill/>
            <a:miter lim="800000"/>
            <a:headEnd/>
            <a:tailEnd/>
          </a:ln>
        </p:spPr>
        <p:txBody>
          <a:bodyPr wrap="none" lIns="90488" tIns="44450" rIns="90488" bIns="44450">
            <a:spAutoFit/>
          </a:bodyPr>
          <a:lstStyle/>
          <a:p>
            <a:pPr>
              <a:buFont typeface="Wingdings" pitchFamily="2" charset="2"/>
              <a:buNone/>
            </a:pPr>
            <a:r>
              <a:rPr lang="en-US"/>
              <a:t>y</a:t>
            </a:r>
            <a:r>
              <a:rPr lang="en-US" baseline="-25000"/>
              <a:t>1</a:t>
            </a:r>
            <a:endParaRPr lang="en-US"/>
          </a:p>
        </p:txBody>
      </p:sp>
      <p:sp>
        <p:nvSpPr>
          <p:cNvPr id="45078" name="Text Box 22"/>
          <p:cNvSpPr txBox="1">
            <a:spLocks noChangeArrowheads="1"/>
          </p:cNvSpPr>
          <p:nvPr/>
        </p:nvSpPr>
        <p:spPr bwMode="auto">
          <a:xfrm>
            <a:off x="5221288" y="2667000"/>
            <a:ext cx="379412" cy="307975"/>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n-US"/>
              <a:t>y</a:t>
            </a:r>
            <a:r>
              <a:rPr lang="en-US" baseline="-25000"/>
              <a:t>2</a:t>
            </a:r>
            <a:endParaRPr lang="en-US"/>
          </a:p>
        </p:txBody>
      </p:sp>
      <p:sp>
        <p:nvSpPr>
          <p:cNvPr id="45079" name="Line 23"/>
          <p:cNvSpPr>
            <a:spLocks noChangeShapeType="1"/>
          </p:cNvSpPr>
          <p:nvPr/>
        </p:nvSpPr>
        <p:spPr bwMode="auto">
          <a:xfrm>
            <a:off x="3162300" y="3590925"/>
            <a:ext cx="1600200" cy="0"/>
          </a:xfrm>
          <a:prstGeom prst="line">
            <a:avLst/>
          </a:prstGeom>
          <a:noFill/>
          <a:ln w="12700">
            <a:solidFill>
              <a:schemeClr val="tx1"/>
            </a:solidFill>
            <a:round/>
            <a:headEnd/>
            <a:tailEnd type="triangle" w="med" len="med"/>
          </a:ln>
        </p:spPr>
        <p:txBody>
          <a:bodyPr lIns="90488" tIns="44450" rIns="90488" bIns="44450"/>
          <a:lstStyle/>
          <a:p>
            <a:endParaRPr lang="en-US"/>
          </a:p>
        </p:txBody>
      </p:sp>
      <p:sp>
        <p:nvSpPr>
          <p:cNvPr id="45080" name="Text Box 24"/>
          <p:cNvSpPr txBox="1">
            <a:spLocks noChangeArrowheads="1"/>
          </p:cNvSpPr>
          <p:nvPr/>
        </p:nvSpPr>
        <p:spPr bwMode="auto">
          <a:xfrm>
            <a:off x="3124200" y="3581400"/>
            <a:ext cx="2743200" cy="307975"/>
          </a:xfrm>
          <a:prstGeom prst="rect">
            <a:avLst/>
          </a:prstGeom>
          <a:noFill/>
          <a:ln w="12700" algn="ctr">
            <a:noFill/>
            <a:miter lim="800000"/>
            <a:headEnd/>
            <a:tailEnd/>
          </a:ln>
        </p:spPr>
        <p:txBody>
          <a:bodyPr lIns="90488" tIns="44450" rIns="90488" bIns="44450">
            <a:spAutoFit/>
          </a:bodyPr>
          <a:lstStyle/>
          <a:p>
            <a:pPr>
              <a:buFont typeface="Wingdings" pitchFamily="2" charset="2"/>
              <a:buNone/>
            </a:pPr>
            <a:r>
              <a:rPr lang="en-US"/>
              <a:t>x </a:t>
            </a:r>
            <a:r>
              <a:rPr lang="en-US" sz="1400"/>
              <a:t>(dist. to obstacle)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pPr>
              <a:defRPr/>
            </a:pPr>
            <a:r>
              <a:rPr lang="pt-BR" sz="4000" dirty="0" smtClean="0"/>
              <a:t>Consecuencias</a:t>
            </a:r>
            <a:endParaRPr lang="en-US" sz="4000" dirty="0" smtClean="0"/>
          </a:p>
        </p:txBody>
      </p:sp>
      <p:pic>
        <p:nvPicPr>
          <p:cNvPr id="46083" name="Picture 4"/>
          <p:cNvPicPr>
            <a:picLocks noChangeAspect="1" noChangeArrowheads="1"/>
          </p:cNvPicPr>
          <p:nvPr/>
        </p:nvPicPr>
        <p:blipFill>
          <a:blip r:embed="rId3" cstate="print"/>
          <a:srcRect/>
          <a:stretch>
            <a:fillRect/>
          </a:stretch>
        </p:blipFill>
        <p:spPr bwMode="auto">
          <a:xfrm>
            <a:off x="1295400" y="1676400"/>
            <a:ext cx="6934200" cy="417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533400" y="723900"/>
            <a:ext cx="7772400" cy="571500"/>
          </a:xfrm>
        </p:spPr>
        <p:txBody>
          <a:bodyPr/>
          <a:lstStyle/>
          <a:p>
            <a:pPr>
              <a:defRPr/>
            </a:pPr>
            <a:r>
              <a:rPr lang="es-ES" sz="2800" smtClean="0"/>
              <a:t>Modelando la Probabilidad de Colisión con el Obstáculo</a:t>
            </a:r>
          </a:p>
        </p:txBody>
      </p:sp>
      <p:pic>
        <p:nvPicPr>
          <p:cNvPr id="47107" name="Picture 30"/>
          <p:cNvPicPr>
            <a:picLocks noChangeAspect="1" noChangeArrowheads="1"/>
          </p:cNvPicPr>
          <p:nvPr/>
        </p:nvPicPr>
        <p:blipFill>
          <a:blip r:embed="rId3" cstate="print"/>
          <a:srcRect/>
          <a:stretch>
            <a:fillRect/>
          </a:stretch>
        </p:blipFill>
        <p:spPr bwMode="auto">
          <a:xfrm>
            <a:off x="1066800" y="1484313"/>
            <a:ext cx="7620000" cy="4329112"/>
          </a:xfrm>
          <a:prstGeom prst="rect">
            <a:avLst/>
          </a:prstGeom>
          <a:noFill/>
          <a:ln w="9525">
            <a:noFill/>
            <a:miter lim="800000"/>
            <a:headEnd/>
            <a:tailEnd/>
          </a:ln>
        </p:spPr>
      </p:pic>
      <p:sp>
        <p:nvSpPr>
          <p:cNvPr id="47108" name="Text Box 29"/>
          <p:cNvSpPr txBox="1">
            <a:spLocks noChangeArrowheads="1"/>
          </p:cNvSpPr>
          <p:nvPr/>
        </p:nvSpPr>
        <p:spPr bwMode="auto">
          <a:xfrm>
            <a:off x="2057400" y="2378075"/>
            <a:ext cx="2286000" cy="822325"/>
          </a:xfrm>
          <a:prstGeom prst="rect">
            <a:avLst/>
          </a:prstGeom>
          <a:solidFill>
            <a:schemeClr val="bg1"/>
          </a:solidFill>
          <a:ln w="12700" algn="ctr">
            <a:noFill/>
            <a:miter lim="800000"/>
            <a:headEnd/>
            <a:tailEnd/>
          </a:ln>
        </p:spPr>
        <p:txBody>
          <a:bodyPr lIns="90488" tIns="44450" rIns="90488" bIns="44450">
            <a:spAutoFit/>
          </a:bodyPr>
          <a:lstStyle/>
          <a:p>
            <a:pPr algn="ctr">
              <a:lnSpc>
                <a:spcPct val="100000"/>
              </a:lnSpc>
              <a:buNone/>
            </a:pPr>
            <a:r>
              <a:rPr lang="es-ES" sz="1600" dirty="0" smtClean="0"/>
              <a:t>Distribución de probabilidad de deviación lateral</a:t>
            </a:r>
            <a:endParaRPr lang="en-US"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p:nvPr>
        </p:nvSpPr>
        <p:spPr/>
        <p:txBody>
          <a:bodyPr/>
          <a:lstStyle/>
          <a:p>
            <a:pPr>
              <a:defRPr/>
            </a:pPr>
            <a:r>
              <a:rPr lang="pt-BR" sz="4000" dirty="0" smtClean="0"/>
              <a:t>Ejemplo</a:t>
            </a:r>
            <a:endParaRPr lang="en-US" sz="4000" dirty="0" smtClean="0"/>
          </a:p>
        </p:txBody>
      </p:sp>
      <p:pic>
        <p:nvPicPr>
          <p:cNvPr id="48131" name="Picture 6"/>
          <p:cNvPicPr>
            <a:picLocks noChangeAspect="1" noChangeArrowheads="1"/>
          </p:cNvPicPr>
          <p:nvPr/>
        </p:nvPicPr>
        <p:blipFill>
          <a:blip r:embed="rId3" cstate="print"/>
          <a:srcRect/>
          <a:stretch>
            <a:fillRect/>
          </a:stretch>
        </p:blipFill>
        <p:spPr bwMode="auto">
          <a:xfrm>
            <a:off x="2133600" y="762000"/>
            <a:ext cx="5486400" cy="2460625"/>
          </a:xfrm>
          <a:prstGeom prst="rect">
            <a:avLst/>
          </a:prstGeom>
          <a:noFill/>
          <a:ln w="9525">
            <a:noFill/>
            <a:miter lim="800000"/>
            <a:headEnd/>
            <a:tailEnd/>
          </a:ln>
        </p:spPr>
      </p:pic>
      <p:graphicFrame>
        <p:nvGraphicFramePr>
          <p:cNvPr id="336997" name="Group 101"/>
          <p:cNvGraphicFramePr>
            <a:graphicFrameLocks noGrp="1"/>
          </p:cNvGraphicFramePr>
          <p:nvPr/>
        </p:nvGraphicFramePr>
        <p:xfrm>
          <a:off x="457200" y="2659063"/>
          <a:ext cx="3200400" cy="1541780"/>
        </p:xfrm>
        <a:graphic>
          <a:graphicData uri="http://schemas.openxmlformats.org/drawingml/2006/table">
            <a:tbl>
              <a:tblPr/>
              <a:tblGrid>
                <a:gridCol w="1006475"/>
                <a:gridCol w="1050925"/>
                <a:gridCol w="1143000"/>
              </a:tblGrid>
              <a:tr h="454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Obstacle Category</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Max Speed</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(knots)</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(ft)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(See Figure 29)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r>
              <a:tr h="271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320</a:t>
                      </a:r>
                      <a:endParaRPr kumimoji="0" lang="en-US" sz="1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bl>
          </a:graphicData>
        </a:graphic>
      </p:graphicFrame>
      <p:pic>
        <p:nvPicPr>
          <p:cNvPr id="48158" name="Picture 102"/>
          <p:cNvPicPr>
            <a:picLocks noChangeAspect="1" noChangeArrowheads="1"/>
          </p:cNvPicPr>
          <p:nvPr/>
        </p:nvPicPr>
        <p:blipFill>
          <a:blip r:embed="rId4" cstate="print"/>
          <a:srcRect/>
          <a:stretch>
            <a:fillRect/>
          </a:stretch>
        </p:blipFill>
        <p:spPr bwMode="auto">
          <a:xfrm>
            <a:off x="2133600" y="3635375"/>
            <a:ext cx="5486400" cy="2460625"/>
          </a:xfrm>
          <a:prstGeom prst="rect">
            <a:avLst/>
          </a:prstGeom>
          <a:noFill/>
          <a:ln w="9525">
            <a:noFill/>
            <a:miter lim="800000"/>
            <a:headEnd/>
            <a:tailEnd/>
          </a:ln>
        </p:spPr>
      </p:pic>
      <p:sp>
        <p:nvSpPr>
          <p:cNvPr id="48159" name="Text Box 103"/>
          <p:cNvSpPr txBox="1">
            <a:spLocks noChangeArrowheads="1"/>
          </p:cNvSpPr>
          <p:nvPr/>
        </p:nvSpPr>
        <p:spPr bwMode="auto">
          <a:xfrm>
            <a:off x="8062913" y="1673225"/>
            <a:ext cx="3079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b="1"/>
              <a:t>1</a:t>
            </a:r>
            <a:endParaRPr lang="en-US" b="1"/>
          </a:p>
        </p:txBody>
      </p:sp>
      <p:sp>
        <p:nvSpPr>
          <p:cNvPr id="48160" name="Text Box 104"/>
          <p:cNvSpPr txBox="1">
            <a:spLocks noChangeArrowheads="1"/>
          </p:cNvSpPr>
          <p:nvPr/>
        </p:nvSpPr>
        <p:spPr bwMode="auto">
          <a:xfrm>
            <a:off x="8077200" y="4721225"/>
            <a:ext cx="3079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b="1"/>
              <a:t>2</a:t>
            </a:r>
            <a:endParaRPr lang="en-US" b="1"/>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a:defRPr/>
            </a:pPr>
            <a:r>
              <a:rPr lang="es-ES" sz="3200" dirty="0" smtClean="0"/>
              <a:t>Aplicación Práctica de los Modelos</a:t>
            </a:r>
            <a:endParaRPr lang="es-ES" sz="2800" b="0" i="1" dirty="0" smtClean="0"/>
          </a:p>
        </p:txBody>
      </p:sp>
      <p:sp>
        <p:nvSpPr>
          <p:cNvPr id="49155" name="Rectangle 3"/>
          <p:cNvSpPr>
            <a:spLocks noChangeArrowheads="1"/>
          </p:cNvSpPr>
          <p:nvPr/>
        </p:nvSpPr>
        <p:spPr bwMode="auto">
          <a:xfrm>
            <a:off x="457200" y="2362200"/>
            <a:ext cx="2438400" cy="8382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Font typeface="Wingdings" pitchFamily="2" charset="2"/>
              <a:buNone/>
            </a:pPr>
            <a:r>
              <a:rPr lang="es-ES" sz="1600" dirty="0" smtClean="0"/>
              <a:t>2 – Obtener muestra de tráfico p/ el aeropuerto </a:t>
            </a:r>
          </a:p>
          <a:p>
            <a:pPr algn="ctr">
              <a:lnSpc>
                <a:spcPct val="90000"/>
              </a:lnSpc>
              <a:buNone/>
            </a:pPr>
            <a:r>
              <a:rPr lang="es-ES" sz="1600" dirty="0" smtClean="0"/>
              <a:t>(LD&amp;TO, 1 Año )</a:t>
            </a:r>
            <a:endParaRPr lang="es-ES" sz="1600" dirty="0"/>
          </a:p>
        </p:txBody>
      </p:sp>
      <p:sp>
        <p:nvSpPr>
          <p:cNvPr id="49156" name="Rectangle 4"/>
          <p:cNvSpPr>
            <a:spLocks noChangeArrowheads="1"/>
          </p:cNvSpPr>
          <p:nvPr/>
        </p:nvSpPr>
        <p:spPr bwMode="auto">
          <a:xfrm>
            <a:off x="457200" y="1066800"/>
            <a:ext cx="2438400" cy="9144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None/>
            </a:pPr>
            <a:r>
              <a:rPr lang="es-ES" sz="1600" dirty="0" smtClean="0"/>
              <a:t>1 – Realizar inspecciones y definir los límites de zonas de seguridad </a:t>
            </a:r>
            <a:endParaRPr lang="es-ES" sz="1600" dirty="0"/>
          </a:p>
        </p:txBody>
      </p:sp>
      <p:sp>
        <p:nvSpPr>
          <p:cNvPr id="49157" name="Rectangle 5"/>
          <p:cNvSpPr>
            <a:spLocks noChangeArrowheads="1"/>
          </p:cNvSpPr>
          <p:nvPr/>
        </p:nvSpPr>
        <p:spPr bwMode="auto">
          <a:xfrm>
            <a:off x="457200" y="3581400"/>
            <a:ext cx="2438400" cy="9144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Font typeface="Wingdings" pitchFamily="2" charset="2"/>
              <a:buNone/>
            </a:pPr>
            <a:r>
              <a:rPr lang="es-ES" sz="1600" dirty="0" smtClean="0"/>
              <a:t>3 – Obtener datos meteorológicos para el período da muestra de tráfico</a:t>
            </a:r>
            <a:endParaRPr lang="es-ES" sz="1400" dirty="0">
              <a:solidFill>
                <a:srgbClr val="990033"/>
              </a:solidFill>
            </a:endParaRPr>
          </a:p>
        </p:txBody>
      </p:sp>
      <p:sp>
        <p:nvSpPr>
          <p:cNvPr id="49158" name="Rectangle 6"/>
          <p:cNvSpPr>
            <a:spLocks noChangeArrowheads="1"/>
          </p:cNvSpPr>
          <p:nvPr/>
        </p:nvSpPr>
        <p:spPr bwMode="auto">
          <a:xfrm>
            <a:off x="4572000" y="4876800"/>
            <a:ext cx="2667000" cy="9144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Font typeface="Wingdings" pitchFamily="2" charset="2"/>
              <a:buNone/>
            </a:pPr>
            <a:r>
              <a:rPr lang="es-ES" sz="1600" dirty="0" smtClean="0"/>
              <a:t>5 – Calcular el riesgo para cada escenario</a:t>
            </a:r>
            <a:endParaRPr lang="es-ES" sz="1600" dirty="0"/>
          </a:p>
        </p:txBody>
      </p:sp>
      <p:sp>
        <p:nvSpPr>
          <p:cNvPr id="49159" name="Rectangle 7"/>
          <p:cNvSpPr>
            <a:spLocks noChangeArrowheads="1"/>
          </p:cNvSpPr>
          <p:nvPr/>
        </p:nvSpPr>
        <p:spPr bwMode="auto">
          <a:xfrm>
            <a:off x="457200" y="4876800"/>
            <a:ext cx="2438400" cy="9144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None/>
            </a:pPr>
            <a:r>
              <a:rPr lang="es-ES" sz="1600" dirty="0" smtClean="0"/>
              <a:t>4 – Montar los escenarios de riesgo</a:t>
            </a:r>
            <a:endParaRPr lang="es-ES" sz="1600" dirty="0"/>
          </a:p>
        </p:txBody>
      </p:sp>
      <p:sp>
        <p:nvSpPr>
          <p:cNvPr id="49160" name="Rectangle 9"/>
          <p:cNvSpPr>
            <a:spLocks noChangeArrowheads="1"/>
          </p:cNvSpPr>
          <p:nvPr/>
        </p:nvSpPr>
        <p:spPr bwMode="auto">
          <a:xfrm>
            <a:off x="4572000" y="3581400"/>
            <a:ext cx="2667000" cy="9144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Font typeface="Wingdings" pitchFamily="2" charset="2"/>
              <a:buNone/>
            </a:pPr>
            <a:r>
              <a:rPr lang="es-ES" sz="1600" dirty="0" smtClean="0"/>
              <a:t>7 – Comparar las alternativas (riesgo, costo, practicidad, plazo para implantar) </a:t>
            </a:r>
            <a:endParaRPr lang="es-ES" sz="1600" dirty="0"/>
          </a:p>
        </p:txBody>
      </p:sp>
      <p:sp>
        <p:nvSpPr>
          <p:cNvPr id="49161" name="Rectangle 10"/>
          <p:cNvSpPr>
            <a:spLocks noChangeArrowheads="1"/>
          </p:cNvSpPr>
          <p:nvPr/>
        </p:nvSpPr>
        <p:spPr bwMode="auto">
          <a:xfrm>
            <a:off x="4572000" y="2514600"/>
            <a:ext cx="2667000" cy="685800"/>
          </a:xfrm>
          <a:prstGeom prst="rect">
            <a:avLst/>
          </a:prstGeom>
          <a:solidFill>
            <a:srgbClr val="FFFFCC"/>
          </a:solidFill>
          <a:ln w="12700" algn="ctr">
            <a:solidFill>
              <a:schemeClr val="tx1"/>
            </a:solidFill>
            <a:miter lim="800000"/>
            <a:headEnd/>
            <a:tailEnd/>
          </a:ln>
        </p:spPr>
        <p:txBody>
          <a:bodyPr lIns="90488" tIns="44450" rIns="90488" bIns="44450" anchor="ctr"/>
          <a:lstStyle/>
          <a:p>
            <a:pPr algn="ctr">
              <a:lnSpc>
                <a:spcPct val="90000"/>
              </a:lnSpc>
              <a:buFont typeface="Wingdings" pitchFamily="2" charset="2"/>
              <a:buNone/>
            </a:pPr>
            <a:r>
              <a:rPr lang="es-ES" sz="1600" dirty="0" smtClean="0"/>
              <a:t>8 – Seleccionar la alternativa </a:t>
            </a:r>
            <a:endParaRPr lang="es-ES" sz="1600" dirty="0"/>
          </a:p>
        </p:txBody>
      </p:sp>
      <p:pic>
        <p:nvPicPr>
          <p:cNvPr id="49162" name="Picture 12" descr="ct_runwaylayou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1155700"/>
            <a:ext cx="838200" cy="744537"/>
          </a:xfrm>
          <a:prstGeom prst="rect">
            <a:avLst/>
          </a:prstGeom>
          <a:solidFill>
            <a:srgbClr val="FFFFCC"/>
          </a:solidFill>
          <a:ln w="9525" algn="ctr">
            <a:solidFill>
              <a:schemeClr val="tx1"/>
            </a:solidFill>
            <a:miter lim="800000"/>
            <a:headEnd/>
            <a:tailEnd/>
          </a:ln>
        </p:spPr>
      </p:pic>
      <p:pic>
        <p:nvPicPr>
          <p:cNvPr id="49163" name="Picture 13"/>
          <p:cNvPicPr>
            <a:picLocks noChangeAspect="1" noChangeArrowheads="1"/>
          </p:cNvPicPr>
          <p:nvPr/>
        </p:nvPicPr>
        <p:blipFill>
          <a:blip r:embed="rId4" cstate="print">
            <a:clrChange>
              <a:clrFrom>
                <a:srgbClr val="FFFFFF"/>
              </a:clrFrom>
              <a:clrTo>
                <a:srgbClr val="FFFFFF">
                  <a:alpha val="0"/>
                </a:srgbClr>
              </a:clrTo>
            </a:clrChange>
          </a:blip>
          <a:srcRect l="5040"/>
          <a:stretch>
            <a:fillRect/>
          </a:stretch>
        </p:blipFill>
        <p:spPr bwMode="auto">
          <a:xfrm>
            <a:off x="2971800" y="2381250"/>
            <a:ext cx="838200" cy="819150"/>
          </a:xfrm>
          <a:prstGeom prst="rect">
            <a:avLst/>
          </a:prstGeom>
          <a:solidFill>
            <a:srgbClr val="FFFFCC"/>
          </a:solidFill>
          <a:ln w="9525" algn="ctr">
            <a:solidFill>
              <a:schemeClr val="tx1"/>
            </a:solidFill>
            <a:miter lim="800000"/>
            <a:headEnd/>
            <a:tailEnd/>
          </a:ln>
        </p:spPr>
      </p:pic>
      <p:cxnSp>
        <p:nvCxnSpPr>
          <p:cNvPr id="49164" name="AutoShape 14"/>
          <p:cNvCxnSpPr>
            <a:cxnSpLocks noChangeShapeType="1"/>
            <a:stCxn id="49156" idx="2"/>
            <a:endCxn id="49155" idx="0"/>
          </p:cNvCxnSpPr>
          <p:nvPr/>
        </p:nvCxnSpPr>
        <p:spPr bwMode="auto">
          <a:xfrm rot="5400000">
            <a:off x="1485900" y="2171700"/>
            <a:ext cx="381000" cy="1588"/>
          </a:xfrm>
          <a:prstGeom prst="straightConnector1">
            <a:avLst/>
          </a:prstGeom>
          <a:noFill/>
          <a:ln w="12700">
            <a:solidFill>
              <a:schemeClr val="tx1"/>
            </a:solidFill>
            <a:round/>
            <a:headEnd/>
            <a:tailEnd type="triangle" w="lg" len="med"/>
          </a:ln>
        </p:spPr>
      </p:cxnSp>
      <p:cxnSp>
        <p:nvCxnSpPr>
          <p:cNvPr id="49165" name="AutoShape 15"/>
          <p:cNvCxnSpPr>
            <a:cxnSpLocks noChangeShapeType="1"/>
            <a:stCxn id="49155" idx="2"/>
            <a:endCxn id="49157" idx="0"/>
          </p:cNvCxnSpPr>
          <p:nvPr/>
        </p:nvCxnSpPr>
        <p:spPr bwMode="auto">
          <a:xfrm rot="5400000">
            <a:off x="1485900" y="3390900"/>
            <a:ext cx="381000" cy="0"/>
          </a:xfrm>
          <a:prstGeom prst="straightConnector1">
            <a:avLst/>
          </a:prstGeom>
          <a:noFill/>
          <a:ln w="12700">
            <a:solidFill>
              <a:schemeClr val="tx1"/>
            </a:solidFill>
            <a:round/>
            <a:headEnd/>
            <a:tailEnd type="triangle" w="lg" len="med"/>
          </a:ln>
        </p:spPr>
      </p:cxnSp>
      <p:cxnSp>
        <p:nvCxnSpPr>
          <p:cNvPr id="49166" name="AutoShape 16"/>
          <p:cNvCxnSpPr>
            <a:cxnSpLocks noChangeShapeType="1"/>
            <a:stCxn id="49157" idx="2"/>
            <a:endCxn id="49159" idx="0"/>
          </p:cNvCxnSpPr>
          <p:nvPr/>
        </p:nvCxnSpPr>
        <p:spPr bwMode="auto">
          <a:xfrm rot="5400000">
            <a:off x="1485900" y="4686300"/>
            <a:ext cx="381000" cy="0"/>
          </a:xfrm>
          <a:prstGeom prst="straightConnector1">
            <a:avLst/>
          </a:prstGeom>
          <a:noFill/>
          <a:ln w="12700">
            <a:solidFill>
              <a:schemeClr val="tx1"/>
            </a:solidFill>
            <a:round/>
            <a:headEnd/>
            <a:tailEnd type="triangle" w="lg" len="med"/>
          </a:ln>
        </p:spPr>
      </p:cxnSp>
      <p:cxnSp>
        <p:nvCxnSpPr>
          <p:cNvPr id="49167" name="AutoShape 17"/>
          <p:cNvCxnSpPr>
            <a:cxnSpLocks noChangeShapeType="1"/>
            <a:stCxn id="49159" idx="3"/>
            <a:endCxn id="49158" idx="1"/>
          </p:cNvCxnSpPr>
          <p:nvPr/>
        </p:nvCxnSpPr>
        <p:spPr bwMode="auto">
          <a:xfrm>
            <a:off x="2895600" y="5334000"/>
            <a:ext cx="1676400" cy="0"/>
          </a:xfrm>
          <a:prstGeom prst="straightConnector1">
            <a:avLst/>
          </a:prstGeom>
          <a:noFill/>
          <a:ln w="12700">
            <a:solidFill>
              <a:schemeClr val="tx1"/>
            </a:solidFill>
            <a:round/>
            <a:headEnd/>
            <a:tailEnd type="triangle" w="lg" len="med"/>
          </a:ln>
        </p:spPr>
      </p:cxnSp>
      <p:cxnSp>
        <p:nvCxnSpPr>
          <p:cNvPr id="49168" name="AutoShape 18"/>
          <p:cNvCxnSpPr>
            <a:cxnSpLocks noChangeShapeType="1"/>
            <a:stCxn id="49158" idx="0"/>
          </p:cNvCxnSpPr>
          <p:nvPr/>
        </p:nvCxnSpPr>
        <p:spPr bwMode="auto">
          <a:xfrm rot="-5400000">
            <a:off x="5715000" y="4686300"/>
            <a:ext cx="381000" cy="0"/>
          </a:xfrm>
          <a:prstGeom prst="straightConnector1">
            <a:avLst/>
          </a:prstGeom>
          <a:noFill/>
          <a:ln w="12700">
            <a:solidFill>
              <a:schemeClr val="tx1"/>
            </a:solidFill>
            <a:round/>
            <a:headEnd/>
            <a:tailEnd type="triangle" w="lg" len="med"/>
          </a:ln>
        </p:spPr>
      </p:cxnSp>
      <p:cxnSp>
        <p:nvCxnSpPr>
          <p:cNvPr id="49169" name="AutoShape 20"/>
          <p:cNvCxnSpPr>
            <a:cxnSpLocks noChangeShapeType="1"/>
            <a:stCxn id="49160" idx="0"/>
            <a:endCxn id="49161" idx="2"/>
          </p:cNvCxnSpPr>
          <p:nvPr/>
        </p:nvCxnSpPr>
        <p:spPr bwMode="auto">
          <a:xfrm rot="5400000" flipH="1" flipV="1">
            <a:off x="5715000" y="3390900"/>
            <a:ext cx="381000" cy="1588"/>
          </a:xfrm>
          <a:prstGeom prst="straightConnector1">
            <a:avLst/>
          </a:prstGeom>
          <a:noFill/>
          <a:ln w="12700">
            <a:solidFill>
              <a:schemeClr val="tx1"/>
            </a:solidFill>
            <a:round/>
            <a:headEnd/>
            <a:tailEnd type="triangle" w="lg" len="med"/>
          </a:ln>
        </p:spPr>
      </p:cxnSp>
      <p:pic>
        <p:nvPicPr>
          <p:cNvPr id="49170" name="Picture 22" descr="MCj02938320000[1]"/>
          <p:cNvPicPr>
            <a:picLocks noChangeAspect="1" noChangeArrowheads="1"/>
          </p:cNvPicPr>
          <p:nvPr/>
        </p:nvPicPr>
        <p:blipFill>
          <a:blip r:embed="rId5" cstate="print"/>
          <a:srcRect/>
          <a:stretch>
            <a:fillRect/>
          </a:stretch>
        </p:blipFill>
        <p:spPr bwMode="auto">
          <a:xfrm>
            <a:off x="2971800" y="3429000"/>
            <a:ext cx="990600" cy="917575"/>
          </a:xfrm>
          <a:prstGeom prst="rect">
            <a:avLst/>
          </a:prstGeom>
          <a:noFill/>
          <a:ln w="9525">
            <a:noFill/>
            <a:miter lim="800000"/>
            <a:headEnd/>
            <a:tailEnd/>
          </a:ln>
        </p:spPr>
      </p:pic>
      <p:pic>
        <p:nvPicPr>
          <p:cNvPr id="49171" name="Picture 23"/>
          <p:cNvPicPr>
            <a:picLocks noChangeAspect="1" noChangeArrowheads="1"/>
          </p:cNvPicPr>
          <p:nvPr/>
        </p:nvPicPr>
        <p:blipFill>
          <a:blip r:embed="rId6" cstate="print"/>
          <a:srcRect/>
          <a:stretch>
            <a:fillRect/>
          </a:stretch>
        </p:blipFill>
        <p:spPr bwMode="auto">
          <a:xfrm>
            <a:off x="2971800" y="5502275"/>
            <a:ext cx="1371600" cy="746125"/>
          </a:xfrm>
          <a:prstGeom prst="rect">
            <a:avLst/>
          </a:prstGeom>
          <a:noFill/>
          <a:ln w="12700" algn="ctr">
            <a:solidFill>
              <a:schemeClr val="tx1"/>
            </a:solidFill>
            <a:miter lim="800000"/>
            <a:headEnd/>
            <a:tailEnd type="none" w="med" len="lg"/>
          </a:ln>
        </p:spPr>
      </p:pic>
      <p:pic>
        <p:nvPicPr>
          <p:cNvPr id="49172" name="Picture 24" descr="MCBD10019_0000[1]"/>
          <p:cNvPicPr>
            <a:picLocks noChangeAspect="1" noChangeArrowheads="1"/>
          </p:cNvPicPr>
          <p:nvPr/>
        </p:nvPicPr>
        <p:blipFill>
          <a:blip r:embed="rId7" cstate="print"/>
          <a:srcRect/>
          <a:stretch>
            <a:fillRect/>
          </a:stretch>
        </p:blipFill>
        <p:spPr bwMode="auto">
          <a:xfrm>
            <a:off x="7394575" y="3657600"/>
            <a:ext cx="758825" cy="838200"/>
          </a:xfrm>
          <a:prstGeom prst="rect">
            <a:avLst/>
          </a:prstGeom>
          <a:noFill/>
          <a:ln w="9525">
            <a:noFill/>
            <a:miter lim="800000"/>
            <a:headEnd/>
            <a:tailEnd/>
          </a:ln>
        </p:spPr>
      </p:pic>
      <p:pic>
        <p:nvPicPr>
          <p:cNvPr id="49173" name="Picture 25" descr="MCj04098970000[1]"/>
          <p:cNvPicPr>
            <a:picLocks noChangeAspect="1" noChangeArrowheads="1"/>
          </p:cNvPicPr>
          <p:nvPr/>
        </p:nvPicPr>
        <p:blipFill>
          <a:blip r:embed="rId8" cstate="print"/>
          <a:srcRect/>
          <a:stretch>
            <a:fillRect/>
          </a:stretch>
        </p:blipFill>
        <p:spPr bwMode="auto">
          <a:xfrm>
            <a:off x="7391400" y="2514600"/>
            <a:ext cx="762000" cy="742950"/>
          </a:xfrm>
          <a:prstGeom prst="rect">
            <a:avLst/>
          </a:prstGeom>
          <a:noFill/>
          <a:ln w="9525">
            <a:noFill/>
            <a:miter lim="800000"/>
            <a:headEnd/>
            <a:tailEnd/>
          </a:ln>
        </p:spPr>
      </p:pic>
      <p:pic>
        <p:nvPicPr>
          <p:cNvPr id="279578" name="Picture 26"/>
          <p:cNvPicPr>
            <a:picLocks noChangeAspect="1" noChangeArrowheads="1"/>
          </p:cNvPicPr>
          <p:nvPr/>
        </p:nvPicPr>
        <p:blipFill>
          <a:blip r:embed="rId9" cstate="print"/>
          <a:srcRect r="6198"/>
          <a:stretch>
            <a:fillRect/>
          </a:stretch>
        </p:blipFill>
        <p:spPr bwMode="auto">
          <a:xfrm>
            <a:off x="7467600" y="4876800"/>
            <a:ext cx="777875" cy="10668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a:defRPr/>
            </a:pPr>
            <a:r>
              <a:rPr lang="es-ES" sz="3200" smtClean="0"/>
              <a:t>Aplicación Práctica de los Modelos</a:t>
            </a:r>
          </a:p>
        </p:txBody>
      </p:sp>
      <p:pic>
        <p:nvPicPr>
          <p:cNvPr id="50179" name="Picture 3"/>
          <p:cNvPicPr>
            <a:picLocks noChangeAspect="1" noChangeArrowheads="1"/>
          </p:cNvPicPr>
          <p:nvPr/>
        </p:nvPicPr>
        <p:blipFill>
          <a:blip r:embed="rId3" cstate="print"/>
          <a:srcRect/>
          <a:stretch>
            <a:fillRect/>
          </a:stretch>
        </p:blipFill>
        <p:spPr bwMode="auto">
          <a:xfrm>
            <a:off x="762000" y="1344613"/>
            <a:ext cx="7543800" cy="3989387"/>
          </a:xfrm>
          <a:prstGeom prst="rect">
            <a:avLst/>
          </a:prstGeom>
          <a:noFill/>
          <a:ln w="12700" algn="ctr">
            <a:solidFill>
              <a:schemeClr val="tx1"/>
            </a:solidFill>
            <a:miter lim="800000"/>
            <a:headEnd/>
            <a:tailEnd type="none" w="med" len="lg"/>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a:defRPr/>
            </a:pPr>
            <a:r>
              <a:rPr lang="es-ES" sz="3200" smtClean="0"/>
              <a:t>Ejemplo – Comparando Dos RESAs</a:t>
            </a:r>
          </a:p>
        </p:txBody>
      </p:sp>
      <p:pic>
        <p:nvPicPr>
          <p:cNvPr id="51203" name="Picture 3"/>
          <p:cNvPicPr>
            <a:picLocks noChangeAspect="1" noChangeArrowheads="1"/>
          </p:cNvPicPr>
          <p:nvPr/>
        </p:nvPicPr>
        <p:blipFill>
          <a:blip r:embed="rId3" cstate="print"/>
          <a:srcRect t="9137"/>
          <a:stretch>
            <a:fillRect/>
          </a:stretch>
        </p:blipFill>
        <p:spPr bwMode="auto">
          <a:xfrm>
            <a:off x="1371600" y="1009650"/>
            <a:ext cx="7315200" cy="5021263"/>
          </a:xfrm>
          <a:prstGeom prst="rect">
            <a:avLst/>
          </a:prstGeom>
          <a:solidFill>
            <a:srgbClr val="FFFFCC"/>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a:defRPr/>
            </a:pPr>
            <a:r>
              <a:rPr lang="pt-BR" sz="4000" dirty="0" smtClean="0"/>
              <a:t>Software de Análisis</a:t>
            </a:r>
            <a:endParaRPr lang="en-US" sz="4000" dirty="0" smtClean="0"/>
          </a:p>
        </p:txBody>
      </p:sp>
      <p:pic>
        <p:nvPicPr>
          <p:cNvPr id="52227" name="Picture 4"/>
          <p:cNvPicPr>
            <a:picLocks noChangeAspect="1" noChangeArrowheads="1"/>
          </p:cNvPicPr>
          <p:nvPr/>
        </p:nvPicPr>
        <p:blipFill>
          <a:blip r:embed="rId3" cstate="print"/>
          <a:srcRect/>
          <a:stretch>
            <a:fillRect/>
          </a:stretch>
        </p:blipFill>
        <p:spPr bwMode="auto">
          <a:xfrm>
            <a:off x="457200" y="1066800"/>
            <a:ext cx="3352800" cy="2463800"/>
          </a:xfrm>
          <a:prstGeom prst="rect">
            <a:avLst/>
          </a:prstGeom>
          <a:noFill/>
          <a:ln w="9525">
            <a:noFill/>
            <a:miter lim="800000"/>
            <a:headEnd/>
            <a:tailEnd/>
          </a:ln>
        </p:spPr>
      </p:pic>
      <p:pic>
        <p:nvPicPr>
          <p:cNvPr id="52228" name="Picture 5" descr="Picture2"/>
          <p:cNvPicPr>
            <a:picLocks noChangeAspect="1" noChangeArrowheads="1"/>
          </p:cNvPicPr>
          <p:nvPr/>
        </p:nvPicPr>
        <p:blipFill>
          <a:blip r:embed="rId4" cstate="print"/>
          <a:srcRect/>
          <a:stretch>
            <a:fillRect/>
          </a:stretch>
        </p:blipFill>
        <p:spPr bwMode="auto">
          <a:xfrm>
            <a:off x="914400" y="3222625"/>
            <a:ext cx="5257800" cy="2797175"/>
          </a:xfrm>
          <a:prstGeom prst="rect">
            <a:avLst/>
          </a:prstGeom>
          <a:noFill/>
          <a:ln w="9525">
            <a:noFill/>
            <a:miter lim="800000"/>
            <a:headEnd/>
            <a:tailEnd/>
          </a:ln>
        </p:spPr>
      </p:pic>
      <p:pic>
        <p:nvPicPr>
          <p:cNvPr id="52229" name="Picture 6" descr="Picture4"/>
          <p:cNvPicPr>
            <a:picLocks noChangeAspect="1" noChangeArrowheads="1"/>
          </p:cNvPicPr>
          <p:nvPr/>
        </p:nvPicPr>
        <p:blipFill>
          <a:blip r:embed="rId5" cstate="print"/>
          <a:srcRect/>
          <a:stretch>
            <a:fillRect/>
          </a:stretch>
        </p:blipFill>
        <p:spPr bwMode="auto">
          <a:xfrm>
            <a:off x="4191000" y="1219200"/>
            <a:ext cx="4778375" cy="3954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531813" y="723900"/>
            <a:ext cx="7772400" cy="571500"/>
          </a:xfrm>
        </p:spPr>
        <p:txBody>
          <a:bodyPr/>
          <a:lstStyle/>
          <a:p>
            <a:pPr>
              <a:defRPr/>
            </a:pPr>
            <a:r>
              <a:rPr lang="pt-BR" sz="2400" smtClean="0"/>
              <a:t>ACRP 4-08 - </a:t>
            </a:r>
            <a:r>
              <a:rPr lang="en-US" sz="2400" smtClean="0"/>
              <a:t>Improved Models for Risk Assessment of Runway Safety Areas (RSA)</a:t>
            </a:r>
            <a:endParaRPr lang="en-US" sz="2400" b="0" i="1" smtClean="0"/>
          </a:p>
        </p:txBody>
      </p:sp>
      <p:sp>
        <p:nvSpPr>
          <p:cNvPr id="14339" name="Rectangle 3"/>
          <p:cNvSpPr>
            <a:spLocks noGrp="1" noChangeArrowheads="1"/>
          </p:cNvSpPr>
          <p:nvPr>
            <p:ph type="body" idx="1"/>
          </p:nvPr>
        </p:nvSpPr>
        <p:spPr>
          <a:xfrm>
            <a:off x="523875" y="1752600"/>
            <a:ext cx="8162925" cy="4038600"/>
          </a:xfrm>
        </p:spPr>
        <p:txBody>
          <a:bodyPr/>
          <a:lstStyle/>
          <a:p>
            <a:r>
              <a:rPr lang="es-ES" sz="2100" dirty="0" smtClean="0"/>
              <a:t>Se utilizó la base de la metodología presentada </a:t>
            </a:r>
            <a:r>
              <a:rPr lang="es-ES" sz="2100" smtClean="0"/>
              <a:t>en el ACRP </a:t>
            </a:r>
            <a:r>
              <a:rPr lang="es-ES" sz="2100" dirty="0" err="1" smtClean="0"/>
              <a:t>Report</a:t>
            </a:r>
            <a:r>
              <a:rPr lang="es-ES" sz="2100" dirty="0" smtClean="0"/>
              <a:t> 3</a:t>
            </a:r>
          </a:p>
          <a:p>
            <a:r>
              <a:rPr lang="es-ES" sz="2100" dirty="0" smtClean="0"/>
              <a:t>La base de datos hay sido ampliada de 459 accidentes e incidentes para 1414 eventos</a:t>
            </a:r>
          </a:p>
          <a:p>
            <a:r>
              <a:rPr lang="es-ES" sz="2100" dirty="0" smtClean="0"/>
              <a:t>Se incluyó el análisis de salida lateral de la pista</a:t>
            </a:r>
          </a:p>
          <a:p>
            <a:r>
              <a:rPr lang="es-ES" sz="2100" dirty="0" smtClean="0"/>
              <a:t>Permitió el análisis de las distancias declaradas con la introducción de una "factor de criticidad"</a:t>
            </a:r>
          </a:p>
          <a:p>
            <a:r>
              <a:rPr lang="es-ES" sz="2100" dirty="0" smtClean="0"/>
              <a:t>Permitió el análisis de los obstáculos</a:t>
            </a:r>
          </a:p>
          <a:p>
            <a:r>
              <a:rPr lang="es-ES" sz="2100" dirty="0" smtClean="0"/>
              <a:t>Introdujo la posibilidad de evaluar el EMAS</a:t>
            </a:r>
          </a:p>
          <a:p>
            <a:r>
              <a:rPr lang="es-ES" sz="2100" dirty="0" smtClean="0"/>
              <a:t>Desarrolló software de análisis</a:t>
            </a:r>
          </a:p>
          <a:p>
            <a:r>
              <a:rPr lang="es-ES" sz="2100" dirty="0" smtClean="0"/>
              <a:t>Validó los modelos y el software de análisis</a:t>
            </a:r>
          </a:p>
          <a:p>
            <a:endParaRPr lang="es-ES" sz="21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p:cNvSpPr>
            <a:spLocks noGrp="1" noChangeArrowheads="1"/>
          </p:cNvSpPr>
          <p:nvPr>
            <p:ph type="title"/>
          </p:nvPr>
        </p:nvSpPr>
        <p:spPr/>
        <p:txBody>
          <a:bodyPr/>
          <a:lstStyle/>
          <a:p>
            <a:pPr>
              <a:defRPr/>
            </a:pPr>
            <a:r>
              <a:rPr lang="pt-BR" sz="4000" smtClean="0"/>
              <a:t>Resultados</a:t>
            </a:r>
            <a:endParaRPr lang="en-US" sz="4000" smtClean="0"/>
          </a:p>
        </p:txBody>
      </p:sp>
      <p:pic>
        <p:nvPicPr>
          <p:cNvPr id="53251" name="Picture 5"/>
          <p:cNvPicPr>
            <a:picLocks noChangeAspect="1" noChangeArrowheads="1"/>
          </p:cNvPicPr>
          <p:nvPr/>
        </p:nvPicPr>
        <p:blipFill>
          <a:blip r:embed="rId3" cstate="print"/>
          <a:srcRect l="352" t="261" r="2113" b="2222"/>
          <a:stretch>
            <a:fillRect/>
          </a:stretch>
        </p:blipFill>
        <p:spPr bwMode="auto">
          <a:xfrm>
            <a:off x="3733800" y="228600"/>
            <a:ext cx="4640263"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a:defRPr/>
            </a:pPr>
            <a:r>
              <a:rPr lang="pt-BR" sz="4000" dirty="0" smtClean="0"/>
              <a:t>Validación</a:t>
            </a:r>
            <a:endParaRPr lang="en-US" sz="4000" dirty="0" smtClean="0"/>
          </a:p>
        </p:txBody>
      </p:sp>
      <p:graphicFrame>
        <p:nvGraphicFramePr>
          <p:cNvPr id="347433" name="Group 297"/>
          <p:cNvGraphicFramePr>
            <a:graphicFrameLocks noGrp="1"/>
          </p:cNvGraphicFramePr>
          <p:nvPr/>
        </p:nvGraphicFramePr>
        <p:xfrm>
          <a:off x="685800" y="1066800"/>
          <a:ext cx="7696200" cy="3962397"/>
        </p:xfrm>
        <a:graphic>
          <a:graphicData uri="http://schemas.openxmlformats.org/drawingml/2006/table">
            <a:tbl>
              <a:tblPr/>
              <a:tblGrid>
                <a:gridCol w="665129"/>
                <a:gridCol w="3327652"/>
                <a:gridCol w="1446805"/>
                <a:gridCol w="1591486"/>
                <a:gridCol w="665128"/>
              </a:tblGrid>
              <a:tr h="6492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State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Airport Name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Location ID</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City</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Hub</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D9D9D9"/>
                    </a:solid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Miami International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MIA</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Miami</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6492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AK</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Ted Stevens Anchorage International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ANC</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Anchorage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MO</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Lambert-St Louis International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STL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St Louis</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WA</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Spokane International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GEG</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Spokane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SD</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Joe Foss Field</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FSD</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Sioux Falls</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N</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WV</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Yeager</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CRW</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Charleston</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N</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AZ</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Deer Valley International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DVT</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Phoenix</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GA</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0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FL</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Ft Lauderdale Executive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FXE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Ft Lauderdale</a:t>
                      </a:r>
                      <a:endParaRPr kumimoji="0" lang="en-US" sz="2800" b="0" i="0" u="none" strike="noStrike" cap="none" normalizeH="0" baseline="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GA</a:t>
                      </a:r>
                      <a:endParaRPr kumimoji="0" lang="en-US" sz="2800" b="0" i="0" u="none" strike="noStrike" cap="none" normalizeH="0" baseline="0" dirty="0" smtClean="0">
                        <a:ln>
                          <a:noFill/>
                        </a:ln>
                        <a:solidFill>
                          <a:schemeClr val="tx1"/>
                        </a:solidFill>
                        <a:effectLst/>
                        <a:latin typeface="Arial"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4"/>
          <p:cNvSpPr>
            <a:spLocks noGrp="1" noChangeArrowheads="1"/>
          </p:cNvSpPr>
          <p:nvPr>
            <p:ph type="title"/>
          </p:nvPr>
        </p:nvSpPr>
        <p:spPr/>
        <p:txBody>
          <a:bodyPr/>
          <a:lstStyle/>
          <a:p>
            <a:pPr>
              <a:defRPr/>
            </a:pPr>
            <a:r>
              <a:rPr lang="pt-BR" sz="4000" dirty="0" smtClean="0"/>
              <a:t>Validación - Incidentes</a:t>
            </a:r>
            <a:endParaRPr lang="en-US" sz="4000" dirty="0" smtClean="0"/>
          </a:p>
        </p:txBody>
      </p:sp>
      <p:pic>
        <p:nvPicPr>
          <p:cNvPr id="55299" name="Picture 5"/>
          <p:cNvPicPr>
            <a:picLocks noChangeAspect="1" noChangeArrowheads="1"/>
          </p:cNvPicPr>
          <p:nvPr/>
        </p:nvPicPr>
        <p:blipFill>
          <a:blip r:embed="rId2" cstate="print"/>
          <a:srcRect/>
          <a:stretch>
            <a:fillRect/>
          </a:stretch>
        </p:blipFill>
        <p:spPr bwMode="auto">
          <a:xfrm>
            <a:off x="1752600" y="1600200"/>
            <a:ext cx="6042025" cy="405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4"/>
          <p:cNvSpPr>
            <a:spLocks noGrp="1" noChangeArrowheads="1"/>
          </p:cNvSpPr>
          <p:nvPr>
            <p:ph type="title"/>
          </p:nvPr>
        </p:nvSpPr>
        <p:spPr/>
        <p:txBody>
          <a:bodyPr/>
          <a:lstStyle/>
          <a:p>
            <a:pPr>
              <a:defRPr/>
            </a:pPr>
            <a:r>
              <a:rPr lang="pt-BR" sz="4000" dirty="0" smtClean="0"/>
              <a:t>Validación - Accidentes</a:t>
            </a:r>
            <a:endParaRPr lang="en-US" sz="4000" dirty="0" smtClean="0"/>
          </a:p>
        </p:txBody>
      </p:sp>
      <p:pic>
        <p:nvPicPr>
          <p:cNvPr id="56323" name="Picture 6"/>
          <p:cNvPicPr>
            <a:picLocks noChangeAspect="1" noChangeArrowheads="1"/>
          </p:cNvPicPr>
          <p:nvPr/>
        </p:nvPicPr>
        <p:blipFill>
          <a:blip r:embed="rId2" cstate="print"/>
          <a:srcRect/>
          <a:stretch>
            <a:fillRect/>
          </a:stretch>
        </p:blipFill>
        <p:spPr bwMode="auto">
          <a:xfrm>
            <a:off x="609600" y="1114425"/>
            <a:ext cx="8001000"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531813" y="304800"/>
            <a:ext cx="8307387" cy="571500"/>
          </a:xfrm>
        </p:spPr>
        <p:txBody>
          <a:bodyPr/>
          <a:lstStyle/>
          <a:p>
            <a:pPr>
              <a:defRPr/>
            </a:pPr>
            <a:r>
              <a:rPr lang="pt-BR" sz="3200" dirty="0" smtClean="0"/>
              <a:t>Caso Ejemplo – Aeropuerto Somewhere</a:t>
            </a:r>
            <a:endParaRPr lang="en-US" sz="3200" dirty="0" smtClean="0"/>
          </a:p>
        </p:txBody>
      </p:sp>
      <p:grpSp>
        <p:nvGrpSpPr>
          <p:cNvPr id="57347" name="Group 3"/>
          <p:cNvGrpSpPr>
            <a:grpSpLocks/>
          </p:cNvGrpSpPr>
          <p:nvPr/>
        </p:nvGrpSpPr>
        <p:grpSpPr bwMode="auto">
          <a:xfrm rot="2565255">
            <a:off x="3048000" y="2803525"/>
            <a:ext cx="5638800" cy="228600"/>
            <a:chOff x="1440" y="1008"/>
            <a:chExt cx="3552" cy="144"/>
          </a:xfrm>
        </p:grpSpPr>
        <p:sp>
          <p:nvSpPr>
            <p:cNvPr id="57368" name="Rectangle 4"/>
            <p:cNvSpPr>
              <a:spLocks noChangeArrowheads="1"/>
            </p:cNvSpPr>
            <p:nvPr/>
          </p:nvSpPr>
          <p:spPr bwMode="auto">
            <a:xfrm>
              <a:off x="1440" y="1008"/>
              <a:ext cx="3552" cy="144"/>
            </a:xfrm>
            <a:prstGeom prst="rect">
              <a:avLst/>
            </a:prstGeom>
            <a:solidFill>
              <a:schemeClr val="tx1"/>
            </a:solidFill>
            <a:ln w="12700" algn="ctr">
              <a:solidFill>
                <a:schemeClr val="tx1"/>
              </a:solidFill>
              <a:miter lim="800000"/>
              <a:headEnd/>
              <a:tailEnd type="none" w="med" len="lg"/>
            </a:ln>
          </p:spPr>
          <p:txBody>
            <a:bodyPr wrap="none" lIns="90488" tIns="44450" rIns="90488" bIns="44450" anchor="ctr"/>
            <a:lstStyle/>
            <a:p>
              <a:endParaRPr lang="en-US"/>
            </a:p>
          </p:txBody>
        </p:sp>
        <p:sp>
          <p:nvSpPr>
            <p:cNvPr id="57369" name="Line 5"/>
            <p:cNvSpPr>
              <a:spLocks noChangeShapeType="1"/>
            </p:cNvSpPr>
            <p:nvPr/>
          </p:nvSpPr>
          <p:spPr bwMode="auto">
            <a:xfrm flipV="1">
              <a:off x="1461" y="1077"/>
              <a:ext cx="3508" cy="6"/>
            </a:xfrm>
            <a:prstGeom prst="line">
              <a:avLst/>
            </a:prstGeom>
            <a:noFill/>
            <a:ln w="28575">
              <a:solidFill>
                <a:schemeClr val="bg1"/>
              </a:solidFill>
              <a:prstDash val="dash"/>
              <a:round/>
              <a:headEnd/>
              <a:tailEnd type="none" w="med" len="lg"/>
            </a:ln>
          </p:spPr>
          <p:txBody>
            <a:bodyPr lIns="90488" tIns="44450" rIns="90488" bIns="44450"/>
            <a:lstStyle/>
            <a:p>
              <a:endParaRPr lang="en-US"/>
            </a:p>
          </p:txBody>
        </p:sp>
        <p:sp>
          <p:nvSpPr>
            <p:cNvPr id="57370" name="Rectangle 6" descr="Dark horizontal"/>
            <p:cNvSpPr>
              <a:spLocks noChangeArrowheads="1"/>
            </p:cNvSpPr>
            <p:nvPr/>
          </p:nvSpPr>
          <p:spPr bwMode="auto">
            <a:xfrm>
              <a:off x="1440" y="1008"/>
              <a:ext cx="96" cy="144"/>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57371" name="Rectangle 7" descr="Dark horizontal"/>
            <p:cNvSpPr>
              <a:spLocks noChangeArrowheads="1"/>
            </p:cNvSpPr>
            <p:nvPr/>
          </p:nvSpPr>
          <p:spPr bwMode="auto">
            <a:xfrm>
              <a:off x="4896" y="1008"/>
              <a:ext cx="96" cy="144"/>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grpSp>
      <p:sp>
        <p:nvSpPr>
          <p:cNvPr id="57348" name="Rectangle 8"/>
          <p:cNvSpPr>
            <a:spLocks noChangeArrowheads="1"/>
          </p:cNvSpPr>
          <p:nvPr/>
        </p:nvSpPr>
        <p:spPr bwMode="auto">
          <a:xfrm rot="2565255">
            <a:off x="3260725" y="3492500"/>
            <a:ext cx="4953000" cy="228600"/>
          </a:xfrm>
          <a:prstGeom prst="rect">
            <a:avLst/>
          </a:prstGeom>
          <a:solidFill>
            <a:schemeClr val="tx1"/>
          </a:solidFill>
          <a:ln w="12700" algn="ctr">
            <a:solidFill>
              <a:schemeClr val="tx1"/>
            </a:solidFill>
            <a:miter lim="800000"/>
            <a:headEnd/>
            <a:tailEnd type="none" w="med" len="lg"/>
          </a:ln>
        </p:spPr>
        <p:txBody>
          <a:bodyPr wrap="none" lIns="90488" tIns="44450" rIns="90488" bIns="44450" anchor="ctr"/>
          <a:lstStyle/>
          <a:p>
            <a:endParaRPr lang="en-US"/>
          </a:p>
        </p:txBody>
      </p:sp>
      <p:sp>
        <p:nvSpPr>
          <p:cNvPr id="57349" name="Line 9"/>
          <p:cNvSpPr>
            <a:spLocks noChangeShapeType="1"/>
          </p:cNvSpPr>
          <p:nvPr/>
        </p:nvSpPr>
        <p:spPr bwMode="auto">
          <a:xfrm rot="2565255" flipV="1">
            <a:off x="2700338" y="3368675"/>
            <a:ext cx="5568950" cy="9525"/>
          </a:xfrm>
          <a:prstGeom prst="line">
            <a:avLst/>
          </a:prstGeom>
          <a:noFill/>
          <a:ln w="28575">
            <a:solidFill>
              <a:schemeClr val="bg1"/>
            </a:solidFill>
            <a:prstDash val="dash"/>
            <a:round/>
            <a:headEnd/>
            <a:tailEnd type="none" w="med" len="lg"/>
          </a:ln>
        </p:spPr>
        <p:txBody>
          <a:bodyPr lIns="90488" tIns="44450" rIns="90488" bIns="44450"/>
          <a:lstStyle/>
          <a:p>
            <a:endParaRPr lang="en-US"/>
          </a:p>
        </p:txBody>
      </p:sp>
      <p:sp>
        <p:nvSpPr>
          <p:cNvPr id="57350" name="Rectangle 10" descr="Dark horizontal"/>
          <p:cNvSpPr>
            <a:spLocks noChangeArrowheads="1"/>
          </p:cNvSpPr>
          <p:nvPr/>
        </p:nvSpPr>
        <p:spPr bwMode="auto">
          <a:xfrm rot="2565255">
            <a:off x="3895725" y="1860550"/>
            <a:ext cx="152400" cy="228600"/>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57351" name="Rectangle 11" descr="Dark horizontal"/>
          <p:cNvSpPr>
            <a:spLocks noChangeArrowheads="1"/>
          </p:cNvSpPr>
          <p:nvPr/>
        </p:nvSpPr>
        <p:spPr bwMode="auto">
          <a:xfrm rot="2565255">
            <a:off x="7423150" y="5122863"/>
            <a:ext cx="152400" cy="228600"/>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grpSp>
        <p:nvGrpSpPr>
          <p:cNvPr id="57352" name="Group 12"/>
          <p:cNvGrpSpPr>
            <a:grpSpLocks/>
          </p:cNvGrpSpPr>
          <p:nvPr/>
        </p:nvGrpSpPr>
        <p:grpSpPr bwMode="auto">
          <a:xfrm rot="-2834745">
            <a:off x="2933700" y="3756025"/>
            <a:ext cx="5638800" cy="228600"/>
            <a:chOff x="1440" y="1008"/>
            <a:chExt cx="3552" cy="144"/>
          </a:xfrm>
        </p:grpSpPr>
        <p:sp>
          <p:nvSpPr>
            <p:cNvPr id="57364" name="Rectangle 13"/>
            <p:cNvSpPr>
              <a:spLocks noChangeArrowheads="1"/>
            </p:cNvSpPr>
            <p:nvPr/>
          </p:nvSpPr>
          <p:spPr bwMode="auto">
            <a:xfrm>
              <a:off x="1440" y="1008"/>
              <a:ext cx="3552" cy="144"/>
            </a:xfrm>
            <a:prstGeom prst="rect">
              <a:avLst/>
            </a:prstGeom>
            <a:solidFill>
              <a:schemeClr val="tx1"/>
            </a:solidFill>
            <a:ln w="12700" algn="ctr">
              <a:solidFill>
                <a:schemeClr val="tx1"/>
              </a:solidFill>
              <a:miter lim="800000"/>
              <a:headEnd/>
              <a:tailEnd type="none" w="med" len="lg"/>
            </a:ln>
          </p:spPr>
          <p:txBody>
            <a:bodyPr wrap="none" lIns="90488" tIns="44450" rIns="90488" bIns="44450" anchor="ctr"/>
            <a:lstStyle/>
            <a:p>
              <a:endParaRPr lang="en-US"/>
            </a:p>
          </p:txBody>
        </p:sp>
        <p:sp>
          <p:nvSpPr>
            <p:cNvPr id="57365" name="Line 14"/>
            <p:cNvSpPr>
              <a:spLocks noChangeShapeType="1"/>
            </p:cNvSpPr>
            <p:nvPr/>
          </p:nvSpPr>
          <p:spPr bwMode="auto">
            <a:xfrm flipV="1">
              <a:off x="1461" y="1077"/>
              <a:ext cx="3508" cy="6"/>
            </a:xfrm>
            <a:prstGeom prst="line">
              <a:avLst/>
            </a:prstGeom>
            <a:noFill/>
            <a:ln w="28575">
              <a:solidFill>
                <a:schemeClr val="bg1"/>
              </a:solidFill>
              <a:prstDash val="dash"/>
              <a:round/>
              <a:headEnd/>
              <a:tailEnd type="none" w="med" len="lg"/>
            </a:ln>
          </p:spPr>
          <p:txBody>
            <a:bodyPr lIns="90488" tIns="44450" rIns="90488" bIns="44450"/>
            <a:lstStyle/>
            <a:p>
              <a:endParaRPr lang="en-US"/>
            </a:p>
          </p:txBody>
        </p:sp>
        <p:sp>
          <p:nvSpPr>
            <p:cNvPr id="57366" name="Rectangle 15" descr="Dark horizontal"/>
            <p:cNvSpPr>
              <a:spLocks noChangeArrowheads="1"/>
            </p:cNvSpPr>
            <p:nvPr/>
          </p:nvSpPr>
          <p:spPr bwMode="auto">
            <a:xfrm>
              <a:off x="1440" y="1008"/>
              <a:ext cx="96" cy="144"/>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57367" name="Rectangle 16" descr="Dark horizontal"/>
            <p:cNvSpPr>
              <a:spLocks noChangeArrowheads="1"/>
            </p:cNvSpPr>
            <p:nvPr/>
          </p:nvSpPr>
          <p:spPr bwMode="auto">
            <a:xfrm>
              <a:off x="4896" y="1008"/>
              <a:ext cx="96" cy="144"/>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grpSp>
      <p:sp>
        <p:nvSpPr>
          <p:cNvPr id="57353" name="Rectangle 17"/>
          <p:cNvSpPr>
            <a:spLocks noChangeArrowheads="1"/>
          </p:cNvSpPr>
          <p:nvPr/>
        </p:nvSpPr>
        <p:spPr bwMode="auto">
          <a:xfrm rot="-2834745">
            <a:off x="3012281" y="3371057"/>
            <a:ext cx="4611687" cy="209550"/>
          </a:xfrm>
          <a:prstGeom prst="rect">
            <a:avLst/>
          </a:prstGeom>
          <a:solidFill>
            <a:schemeClr val="tx1"/>
          </a:solidFill>
          <a:ln w="12700" algn="ctr">
            <a:solidFill>
              <a:schemeClr val="tx1"/>
            </a:solidFill>
            <a:miter lim="800000"/>
            <a:headEnd/>
            <a:tailEnd type="none" w="med" len="lg"/>
          </a:ln>
        </p:spPr>
        <p:txBody>
          <a:bodyPr wrap="none" lIns="90488" tIns="44450" rIns="90488" bIns="44450" anchor="ctr"/>
          <a:lstStyle/>
          <a:p>
            <a:endParaRPr lang="en-US"/>
          </a:p>
        </p:txBody>
      </p:sp>
      <p:sp>
        <p:nvSpPr>
          <p:cNvPr id="57354" name="Line 18"/>
          <p:cNvSpPr>
            <a:spLocks noChangeShapeType="1"/>
          </p:cNvSpPr>
          <p:nvPr/>
        </p:nvSpPr>
        <p:spPr bwMode="auto">
          <a:xfrm rot="18765255" flipV="1">
            <a:off x="2890838" y="3103562"/>
            <a:ext cx="5568950" cy="9525"/>
          </a:xfrm>
          <a:prstGeom prst="line">
            <a:avLst/>
          </a:prstGeom>
          <a:noFill/>
          <a:ln w="28575">
            <a:solidFill>
              <a:schemeClr val="bg1"/>
            </a:solidFill>
            <a:prstDash val="dash"/>
            <a:round/>
            <a:headEnd/>
            <a:tailEnd type="none" w="med" len="lg"/>
          </a:ln>
        </p:spPr>
        <p:txBody>
          <a:bodyPr lIns="90488" tIns="44450" rIns="90488" bIns="44450"/>
          <a:lstStyle/>
          <a:p>
            <a:endParaRPr lang="en-US"/>
          </a:p>
        </p:txBody>
      </p:sp>
      <p:sp>
        <p:nvSpPr>
          <p:cNvPr id="57355" name="Rectangle 19" descr="Dark horizontal"/>
          <p:cNvSpPr>
            <a:spLocks noChangeArrowheads="1"/>
          </p:cNvSpPr>
          <p:nvPr/>
        </p:nvSpPr>
        <p:spPr bwMode="auto">
          <a:xfrm rot="-2834745">
            <a:off x="3736975" y="5006975"/>
            <a:ext cx="152400" cy="228600"/>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57356" name="Rectangle 20" descr="Dark horizontal"/>
          <p:cNvSpPr>
            <a:spLocks noChangeArrowheads="1"/>
          </p:cNvSpPr>
          <p:nvPr/>
        </p:nvSpPr>
        <p:spPr bwMode="auto">
          <a:xfrm rot="-2834745">
            <a:off x="6753225" y="1727200"/>
            <a:ext cx="152400" cy="228600"/>
          </a:xfrm>
          <a:prstGeom prst="rect">
            <a:avLst/>
          </a:prstGeom>
          <a:pattFill prst="dkHorz">
            <a:fgClr>
              <a:schemeClr val="tx1"/>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57357" name="Text Box 21"/>
          <p:cNvSpPr txBox="1">
            <a:spLocks noChangeArrowheads="1"/>
          </p:cNvSpPr>
          <p:nvPr/>
        </p:nvSpPr>
        <p:spPr bwMode="auto">
          <a:xfrm>
            <a:off x="936625" y="2667000"/>
            <a:ext cx="2416175" cy="1174750"/>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tabLst>
                <a:tab pos="1371600" algn="l"/>
              </a:tabLst>
            </a:pPr>
            <a:r>
              <a:rPr lang="pt-BR"/>
              <a:t>Runways:	01R/19L</a:t>
            </a:r>
          </a:p>
          <a:p>
            <a:pPr>
              <a:buFont typeface="Wingdings" pitchFamily="2" charset="2"/>
              <a:buNone/>
              <a:tabLst>
                <a:tab pos="1371600" algn="l"/>
              </a:tabLst>
            </a:pPr>
            <a:r>
              <a:rPr lang="pt-BR"/>
              <a:t>	01L/19R</a:t>
            </a:r>
          </a:p>
          <a:p>
            <a:pPr>
              <a:buFont typeface="Wingdings" pitchFamily="2" charset="2"/>
              <a:buNone/>
              <a:tabLst>
                <a:tab pos="1371600" algn="l"/>
              </a:tabLst>
            </a:pPr>
            <a:r>
              <a:rPr lang="pt-BR"/>
              <a:t>	10R/28L</a:t>
            </a:r>
          </a:p>
          <a:p>
            <a:pPr>
              <a:buFont typeface="Wingdings" pitchFamily="2" charset="2"/>
              <a:buNone/>
              <a:tabLst>
                <a:tab pos="1371600" algn="l"/>
              </a:tabLst>
            </a:pPr>
            <a:r>
              <a:rPr lang="pt-BR"/>
              <a:t>	10L/28R</a:t>
            </a:r>
            <a:endParaRPr lang="en-US"/>
          </a:p>
        </p:txBody>
      </p:sp>
      <p:sp>
        <p:nvSpPr>
          <p:cNvPr id="57358" name="Oval 22"/>
          <p:cNvSpPr>
            <a:spLocks noChangeArrowheads="1"/>
          </p:cNvSpPr>
          <p:nvPr/>
        </p:nvSpPr>
        <p:spPr bwMode="auto">
          <a:xfrm>
            <a:off x="2971800" y="4708525"/>
            <a:ext cx="1752600" cy="1676400"/>
          </a:xfrm>
          <a:prstGeom prst="ellipse">
            <a:avLst/>
          </a:prstGeom>
          <a:noFill/>
          <a:ln w="25400" algn="ctr">
            <a:solidFill>
              <a:srgbClr val="0033CC"/>
            </a:solidFill>
            <a:round/>
            <a:headEnd/>
            <a:tailEnd type="none" w="med" len="lg"/>
          </a:ln>
        </p:spPr>
        <p:txBody>
          <a:bodyPr wrap="none" lIns="90488" tIns="44450" rIns="90488" bIns="44450" anchor="ctr"/>
          <a:lstStyle/>
          <a:p>
            <a:endParaRPr lang="en-US"/>
          </a:p>
        </p:txBody>
      </p:sp>
      <p:sp>
        <p:nvSpPr>
          <p:cNvPr id="57359" name="Oval 23"/>
          <p:cNvSpPr>
            <a:spLocks noChangeArrowheads="1"/>
          </p:cNvSpPr>
          <p:nvPr/>
        </p:nvSpPr>
        <p:spPr bwMode="auto">
          <a:xfrm>
            <a:off x="6324600" y="1050925"/>
            <a:ext cx="1752600" cy="1676400"/>
          </a:xfrm>
          <a:prstGeom prst="ellipse">
            <a:avLst/>
          </a:prstGeom>
          <a:noFill/>
          <a:ln w="25400" algn="ctr">
            <a:solidFill>
              <a:srgbClr val="0033CC"/>
            </a:solidFill>
            <a:round/>
            <a:headEnd/>
            <a:tailEnd type="none" w="med" len="lg"/>
          </a:ln>
        </p:spPr>
        <p:txBody>
          <a:bodyPr wrap="none" lIns="90488" tIns="44450" rIns="90488" bIns="44450" anchor="ctr"/>
          <a:lstStyle/>
          <a:p>
            <a:endParaRPr lang="en-US"/>
          </a:p>
        </p:txBody>
      </p:sp>
      <p:sp>
        <p:nvSpPr>
          <p:cNvPr id="57360" name="Text Box 24"/>
          <p:cNvSpPr txBox="1">
            <a:spLocks noChangeArrowheads="1"/>
          </p:cNvSpPr>
          <p:nvPr/>
        </p:nvSpPr>
        <p:spPr bwMode="auto">
          <a:xfrm>
            <a:off x="3409950" y="5953125"/>
            <a:ext cx="552450" cy="284163"/>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sz="1600"/>
              <a:t>01R</a:t>
            </a:r>
            <a:endParaRPr lang="en-US" sz="1600"/>
          </a:p>
        </p:txBody>
      </p:sp>
      <p:sp>
        <p:nvSpPr>
          <p:cNvPr id="57361" name="Text Box 25"/>
          <p:cNvSpPr txBox="1">
            <a:spLocks noChangeArrowheads="1"/>
          </p:cNvSpPr>
          <p:nvPr/>
        </p:nvSpPr>
        <p:spPr bwMode="auto">
          <a:xfrm>
            <a:off x="3352800" y="5181600"/>
            <a:ext cx="519113" cy="284163"/>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sz="1600"/>
              <a:t>01L</a:t>
            </a:r>
            <a:endParaRPr lang="en-US" sz="1600"/>
          </a:p>
        </p:txBody>
      </p:sp>
      <p:sp>
        <p:nvSpPr>
          <p:cNvPr id="57362" name="Text Box 26"/>
          <p:cNvSpPr txBox="1">
            <a:spLocks noChangeArrowheads="1"/>
          </p:cNvSpPr>
          <p:nvPr/>
        </p:nvSpPr>
        <p:spPr bwMode="auto">
          <a:xfrm>
            <a:off x="6772275" y="1535113"/>
            <a:ext cx="552450" cy="284162"/>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sz="1600"/>
              <a:t>19R</a:t>
            </a:r>
            <a:endParaRPr lang="en-US" sz="1600"/>
          </a:p>
        </p:txBody>
      </p:sp>
      <p:sp>
        <p:nvSpPr>
          <p:cNvPr id="57363" name="Text Box 27"/>
          <p:cNvSpPr txBox="1">
            <a:spLocks noChangeArrowheads="1"/>
          </p:cNvSpPr>
          <p:nvPr/>
        </p:nvSpPr>
        <p:spPr bwMode="auto">
          <a:xfrm>
            <a:off x="7524750" y="1544638"/>
            <a:ext cx="519113" cy="284162"/>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sz="1600"/>
              <a:t>19L</a:t>
            </a:r>
            <a:endParaRPr lang="en-US" sz="16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a:defRPr/>
            </a:pPr>
            <a:r>
              <a:rPr lang="pt-BR" sz="3200" smtClean="0"/>
              <a:t>RWYs 19R and 19L</a:t>
            </a:r>
            <a:endParaRPr lang="en-US" sz="3200" smtClean="0"/>
          </a:p>
        </p:txBody>
      </p:sp>
      <p:pic>
        <p:nvPicPr>
          <p:cNvPr id="289795" name="Picture 3"/>
          <p:cNvPicPr>
            <a:picLocks noChangeAspect="1" noChangeArrowheads="1"/>
          </p:cNvPicPr>
          <p:nvPr/>
        </p:nvPicPr>
        <p:blipFill>
          <a:blip r:embed="rId3" cstate="print">
            <a:lum bright="12000" contrast="-24000"/>
          </a:blip>
          <a:srcRect b="2144"/>
          <a:stretch>
            <a:fillRect/>
          </a:stretch>
        </p:blipFill>
        <p:spPr bwMode="auto">
          <a:xfrm>
            <a:off x="1524000" y="914400"/>
            <a:ext cx="6324600" cy="5070475"/>
          </a:xfrm>
          <a:prstGeom prst="rect">
            <a:avLst/>
          </a:prstGeom>
          <a:noFill/>
          <a:ln w="12700" algn="ctr">
            <a:noFill/>
            <a:miter lim="800000"/>
            <a:headEnd/>
            <a:tailEnd type="none" w="med" len="lg"/>
          </a:ln>
          <a:effectLst>
            <a:outerShdw dist="107763"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defRPr/>
            </a:pPr>
            <a:r>
              <a:rPr lang="pt-BR" sz="2800" smtClean="0"/>
              <a:t>RWYs 01R and 01L</a:t>
            </a:r>
            <a:endParaRPr lang="en-US" sz="2800" smtClean="0"/>
          </a:p>
        </p:txBody>
      </p:sp>
      <p:pic>
        <p:nvPicPr>
          <p:cNvPr id="291843" name="Picture 3"/>
          <p:cNvPicPr>
            <a:picLocks noChangeAspect="1" noChangeArrowheads="1"/>
          </p:cNvPicPr>
          <p:nvPr/>
        </p:nvPicPr>
        <p:blipFill>
          <a:blip r:embed="rId3" cstate="print"/>
          <a:srcRect b="2783"/>
          <a:stretch>
            <a:fillRect/>
          </a:stretch>
        </p:blipFill>
        <p:spPr bwMode="auto">
          <a:xfrm>
            <a:off x="1676400" y="893763"/>
            <a:ext cx="6477000" cy="5157787"/>
          </a:xfrm>
          <a:prstGeom prst="rect">
            <a:avLst/>
          </a:prstGeom>
          <a:noFill/>
          <a:ln w="12700" algn="ctr">
            <a:noFill/>
            <a:miter lim="800000"/>
            <a:headEnd/>
            <a:tailEnd type="none" w="med" len="lg"/>
          </a:ln>
          <a:effectLst>
            <a:outerShdw dist="107763" dir="2700000" algn="ctr" rotWithShape="0">
              <a:schemeClr val="bg2">
                <a:alpha val="50000"/>
              </a:scheme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ChangeArrowheads="1"/>
          </p:cNvSpPr>
          <p:nvPr/>
        </p:nvSpPr>
        <p:spPr bwMode="auto">
          <a:xfrm>
            <a:off x="1905000" y="3124200"/>
            <a:ext cx="2762250" cy="990600"/>
          </a:xfrm>
          <a:prstGeom prst="rtTriangle">
            <a:avLst/>
          </a:prstGeom>
          <a:solidFill>
            <a:srgbClr val="DDDDDD"/>
          </a:solidFill>
          <a:ln w="12700" algn="ctr">
            <a:solidFill>
              <a:srgbClr val="DDDDDD"/>
            </a:solidFill>
            <a:miter lim="800000"/>
            <a:headEnd/>
            <a:tailEnd type="none" w="med" len="lg"/>
          </a:ln>
        </p:spPr>
        <p:txBody>
          <a:bodyPr wrap="none" lIns="90488" tIns="44450" rIns="90488" bIns="44450" anchor="ctr"/>
          <a:lstStyle/>
          <a:p>
            <a:endParaRPr lang="en-US"/>
          </a:p>
        </p:txBody>
      </p:sp>
      <p:sp>
        <p:nvSpPr>
          <p:cNvPr id="293891" name="Rectangle 3"/>
          <p:cNvSpPr>
            <a:spLocks noGrp="1" noChangeArrowheads="1"/>
          </p:cNvSpPr>
          <p:nvPr>
            <p:ph type="title"/>
          </p:nvPr>
        </p:nvSpPr>
        <p:spPr>
          <a:xfrm>
            <a:off x="609600" y="419100"/>
            <a:ext cx="7772400" cy="571500"/>
          </a:xfrm>
        </p:spPr>
        <p:txBody>
          <a:bodyPr/>
          <a:lstStyle/>
          <a:p>
            <a:pPr>
              <a:defRPr/>
            </a:pPr>
            <a:r>
              <a:rPr lang="es-ES" sz="2800" smtClean="0"/>
              <a:t>Consideraciones Adicionales para Aterrizaje Corto</a:t>
            </a:r>
          </a:p>
        </p:txBody>
      </p:sp>
      <p:sp>
        <p:nvSpPr>
          <p:cNvPr id="60420" name="Rectangle 4"/>
          <p:cNvSpPr>
            <a:spLocks noChangeArrowheads="1"/>
          </p:cNvSpPr>
          <p:nvPr/>
        </p:nvSpPr>
        <p:spPr bwMode="auto">
          <a:xfrm>
            <a:off x="6172200" y="4038600"/>
            <a:ext cx="1371600" cy="76200"/>
          </a:xfrm>
          <a:prstGeom prst="rect">
            <a:avLst/>
          </a:prstGeom>
          <a:solidFill>
            <a:srgbClr val="C0C0C0"/>
          </a:solidFill>
          <a:ln w="19050" algn="ctr">
            <a:solidFill>
              <a:schemeClr val="tx1"/>
            </a:solidFill>
            <a:miter lim="800000"/>
            <a:headEnd/>
            <a:tailEnd/>
          </a:ln>
        </p:spPr>
        <p:txBody>
          <a:bodyPr wrap="none" lIns="90488" tIns="44450" rIns="90488" bIns="44450" anchor="ctr"/>
          <a:lstStyle/>
          <a:p>
            <a:endParaRPr lang="en-US"/>
          </a:p>
        </p:txBody>
      </p:sp>
      <p:pic>
        <p:nvPicPr>
          <p:cNvPr id="60421" name="Picture 5"/>
          <p:cNvPicPr>
            <a:picLocks noChangeAspect="1" noChangeArrowheads="1"/>
          </p:cNvPicPr>
          <p:nvPr/>
        </p:nvPicPr>
        <p:blipFill>
          <a:blip r:embed="rId3" cstate="print">
            <a:clrChange>
              <a:clrFrom>
                <a:srgbClr val="FEFE80"/>
              </a:clrFrom>
              <a:clrTo>
                <a:srgbClr val="FEFE80">
                  <a:alpha val="0"/>
                </a:srgbClr>
              </a:clrTo>
            </a:clrChange>
          </a:blip>
          <a:srcRect/>
          <a:stretch>
            <a:fillRect/>
          </a:stretch>
        </p:blipFill>
        <p:spPr bwMode="auto">
          <a:xfrm rot="633631">
            <a:off x="1066800" y="2676525"/>
            <a:ext cx="990600" cy="238125"/>
          </a:xfrm>
          <a:prstGeom prst="rect">
            <a:avLst/>
          </a:prstGeom>
          <a:noFill/>
          <a:ln w="9525">
            <a:noFill/>
            <a:miter lim="800000"/>
            <a:headEnd/>
            <a:tailEnd/>
          </a:ln>
        </p:spPr>
      </p:pic>
      <p:sp>
        <p:nvSpPr>
          <p:cNvPr id="60422" name="Rectangle 6"/>
          <p:cNvSpPr>
            <a:spLocks noGrp="1" noChangeArrowheads="1"/>
          </p:cNvSpPr>
          <p:nvPr>
            <p:ph type="body" idx="1"/>
          </p:nvPr>
        </p:nvSpPr>
        <p:spPr>
          <a:xfrm>
            <a:off x="600075" y="1295400"/>
            <a:ext cx="7934325" cy="990600"/>
          </a:xfrm>
          <a:noFill/>
        </p:spPr>
        <p:txBody>
          <a:bodyPr/>
          <a:lstStyle/>
          <a:p>
            <a:pPr marL="0" indent="0">
              <a:buNone/>
            </a:pPr>
            <a:r>
              <a:rPr lang="es-ES" sz="2000" dirty="0" smtClean="0"/>
              <a:t>Cuando los obstáculos están presentes en la aproximación al aterrizaje, la disposición de la RESA debe considerar a la sombra del obstáculo</a:t>
            </a:r>
          </a:p>
        </p:txBody>
      </p:sp>
      <p:sp>
        <p:nvSpPr>
          <p:cNvPr id="60423" name="Rectangle 7" descr="Sphere"/>
          <p:cNvSpPr>
            <a:spLocks noChangeArrowheads="1"/>
          </p:cNvSpPr>
          <p:nvPr/>
        </p:nvSpPr>
        <p:spPr bwMode="auto">
          <a:xfrm>
            <a:off x="3276600" y="4124325"/>
            <a:ext cx="4267200" cy="74613"/>
          </a:xfrm>
          <a:prstGeom prst="rect">
            <a:avLst/>
          </a:prstGeom>
          <a:pattFill prst="sphere">
            <a:fgClr>
              <a:srgbClr val="20D629"/>
            </a:fgClr>
            <a:bgClr>
              <a:schemeClr val="bg1"/>
            </a:bgClr>
          </a:pattFill>
          <a:ln w="12700" algn="ctr">
            <a:solidFill>
              <a:schemeClr val="tx1"/>
            </a:solidFill>
            <a:miter lim="800000"/>
            <a:headEnd/>
            <a:tailEnd type="none" w="med" len="lg"/>
          </a:ln>
        </p:spPr>
        <p:txBody>
          <a:bodyPr wrap="none" lIns="90488" tIns="44450" rIns="90488" bIns="44450" anchor="ctr"/>
          <a:lstStyle/>
          <a:p>
            <a:endParaRPr lang="en-US"/>
          </a:p>
        </p:txBody>
      </p:sp>
      <p:sp>
        <p:nvSpPr>
          <p:cNvPr id="60424" name="Freeform 8"/>
          <p:cNvSpPr>
            <a:spLocks/>
          </p:cNvSpPr>
          <p:nvPr/>
        </p:nvSpPr>
        <p:spPr bwMode="auto">
          <a:xfrm>
            <a:off x="631825" y="4011613"/>
            <a:ext cx="2644775" cy="179387"/>
          </a:xfrm>
          <a:custGeom>
            <a:avLst/>
            <a:gdLst>
              <a:gd name="T0" fmla="*/ 2147483647 w 2143"/>
              <a:gd name="T1" fmla="*/ 2147483647 h 138"/>
              <a:gd name="T2" fmla="*/ 2147483647 w 2143"/>
              <a:gd name="T3" fmla="*/ 2147483647 h 138"/>
              <a:gd name="T4" fmla="*/ 2147483647 w 2143"/>
              <a:gd name="T5" fmla="*/ 2147483647 h 138"/>
              <a:gd name="T6" fmla="*/ 2147483647 w 2143"/>
              <a:gd name="T7" fmla="*/ 2147483647 h 138"/>
              <a:gd name="T8" fmla="*/ 2147483647 w 2143"/>
              <a:gd name="T9" fmla="*/ 2147483647 h 138"/>
              <a:gd name="T10" fmla="*/ 2147483647 w 2143"/>
              <a:gd name="T11" fmla="*/ 2147483647 h 138"/>
              <a:gd name="T12" fmla="*/ 2147483647 w 2143"/>
              <a:gd name="T13" fmla="*/ 2147483647 h 138"/>
              <a:gd name="T14" fmla="*/ 2147483647 w 2143"/>
              <a:gd name="T15" fmla="*/ 2147483647 h 138"/>
              <a:gd name="T16" fmla="*/ 2147483647 w 2143"/>
              <a:gd name="T17" fmla="*/ 2147483647 h 138"/>
              <a:gd name="T18" fmla="*/ 2147483647 w 2143"/>
              <a:gd name="T19" fmla="*/ 2147483647 h 138"/>
              <a:gd name="T20" fmla="*/ 2147483647 w 2143"/>
              <a:gd name="T21" fmla="*/ 2147483647 h 138"/>
              <a:gd name="T22" fmla="*/ 2147483647 w 2143"/>
              <a:gd name="T23" fmla="*/ 2147483647 h 138"/>
              <a:gd name="T24" fmla="*/ 2147483647 w 2143"/>
              <a:gd name="T25" fmla="*/ 2147483647 h 138"/>
              <a:gd name="T26" fmla="*/ 2147483647 w 2143"/>
              <a:gd name="T27" fmla="*/ 2147483647 h 138"/>
              <a:gd name="T28" fmla="*/ 2147483647 w 2143"/>
              <a:gd name="T29" fmla="*/ 2147483647 h 1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43"/>
              <a:gd name="T46" fmla="*/ 0 h 138"/>
              <a:gd name="T47" fmla="*/ 2143 w 2143"/>
              <a:gd name="T48" fmla="*/ 138 h 1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43" h="138">
                <a:moveTo>
                  <a:pt x="2143" y="71"/>
                </a:moveTo>
                <a:cubicBezTo>
                  <a:pt x="1950" y="75"/>
                  <a:pt x="1808" y="85"/>
                  <a:pt x="1624" y="78"/>
                </a:cubicBezTo>
                <a:cubicBezTo>
                  <a:pt x="1535" y="59"/>
                  <a:pt x="1427" y="85"/>
                  <a:pt x="1336" y="91"/>
                </a:cubicBezTo>
                <a:cubicBezTo>
                  <a:pt x="1323" y="95"/>
                  <a:pt x="1311" y="99"/>
                  <a:pt x="1298" y="103"/>
                </a:cubicBezTo>
                <a:cubicBezTo>
                  <a:pt x="1291" y="105"/>
                  <a:pt x="1297" y="118"/>
                  <a:pt x="1292" y="123"/>
                </a:cubicBezTo>
                <a:cubicBezTo>
                  <a:pt x="1287" y="128"/>
                  <a:pt x="1279" y="127"/>
                  <a:pt x="1272" y="129"/>
                </a:cubicBezTo>
                <a:cubicBezTo>
                  <a:pt x="1257" y="127"/>
                  <a:pt x="1242" y="128"/>
                  <a:pt x="1228" y="123"/>
                </a:cubicBezTo>
                <a:cubicBezTo>
                  <a:pt x="1198" y="112"/>
                  <a:pt x="1181" y="88"/>
                  <a:pt x="1151" y="78"/>
                </a:cubicBezTo>
                <a:cubicBezTo>
                  <a:pt x="1043" y="82"/>
                  <a:pt x="956" y="97"/>
                  <a:pt x="850" y="103"/>
                </a:cubicBezTo>
                <a:cubicBezTo>
                  <a:pt x="795" y="118"/>
                  <a:pt x="795" y="115"/>
                  <a:pt x="722" y="110"/>
                </a:cubicBezTo>
                <a:cubicBezTo>
                  <a:pt x="658" y="87"/>
                  <a:pt x="609" y="35"/>
                  <a:pt x="543" y="14"/>
                </a:cubicBezTo>
                <a:cubicBezTo>
                  <a:pt x="486" y="16"/>
                  <a:pt x="393" y="0"/>
                  <a:pt x="344" y="46"/>
                </a:cubicBezTo>
                <a:cubicBezTo>
                  <a:pt x="315" y="138"/>
                  <a:pt x="112" y="83"/>
                  <a:pt x="82" y="84"/>
                </a:cubicBezTo>
                <a:cubicBezTo>
                  <a:pt x="59" y="86"/>
                  <a:pt x="31" y="77"/>
                  <a:pt x="12" y="91"/>
                </a:cubicBezTo>
                <a:cubicBezTo>
                  <a:pt x="0" y="100"/>
                  <a:pt x="56" y="103"/>
                  <a:pt x="56" y="103"/>
                </a:cubicBezTo>
              </a:path>
            </a:pathLst>
          </a:custGeom>
          <a:noFill/>
          <a:ln w="12700" cap="flat" cmpd="sng">
            <a:solidFill>
              <a:schemeClr val="tx1"/>
            </a:solidFill>
            <a:prstDash val="solid"/>
            <a:round/>
            <a:headEnd type="none" w="med" len="med"/>
            <a:tailEnd type="none" w="med" len="lg"/>
          </a:ln>
        </p:spPr>
        <p:txBody>
          <a:bodyPr lIns="90488" tIns="44450" rIns="90488" bIns="44450"/>
          <a:lstStyle/>
          <a:p>
            <a:endParaRPr lang="en-US"/>
          </a:p>
        </p:txBody>
      </p:sp>
      <p:pic>
        <p:nvPicPr>
          <p:cNvPr id="60425" name="Picture 9" descr="MCj04417930000[1]"/>
          <p:cNvPicPr>
            <a:picLocks noChangeAspect="1" noChangeArrowheads="1"/>
          </p:cNvPicPr>
          <p:nvPr/>
        </p:nvPicPr>
        <p:blipFill>
          <a:blip r:embed="rId4" cstate="print"/>
          <a:srcRect/>
          <a:stretch>
            <a:fillRect/>
          </a:stretch>
        </p:blipFill>
        <p:spPr bwMode="auto">
          <a:xfrm>
            <a:off x="1343025" y="3114675"/>
            <a:ext cx="1066800" cy="1066800"/>
          </a:xfrm>
          <a:prstGeom prst="rect">
            <a:avLst/>
          </a:prstGeom>
          <a:noFill/>
          <a:ln w="9525">
            <a:noFill/>
            <a:miter lim="800000"/>
            <a:headEnd/>
            <a:tailEnd/>
          </a:ln>
        </p:spPr>
      </p:pic>
      <p:sp>
        <p:nvSpPr>
          <p:cNvPr id="60426" name="Line 10"/>
          <p:cNvSpPr>
            <a:spLocks noChangeShapeType="1"/>
          </p:cNvSpPr>
          <p:nvPr/>
        </p:nvSpPr>
        <p:spPr bwMode="auto">
          <a:xfrm>
            <a:off x="923925" y="2743200"/>
            <a:ext cx="3733800" cy="1371600"/>
          </a:xfrm>
          <a:prstGeom prst="line">
            <a:avLst/>
          </a:prstGeom>
          <a:noFill/>
          <a:ln w="12700">
            <a:solidFill>
              <a:schemeClr val="tx1"/>
            </a:solidFill>
            <a:round/>
            <a:headEnd/>
            <a:tailEnd type="none" w="med" len="lg"/>
          </a:ln>
        </p:spPr>
        <p:txBody>
          <a:bodyPr lIns="90488" tIns="44450" rIns="90488" bIns="44450"/>
          <a:lstStyle/>
          <a:p>
            <a:endParaRPr lang="en-US"/>
          </a:p>
        </p:txBody>
      </p:sp>
      <p:sp>
        <p:nvSpPr>
          <p:cNvPr id="60427" name="Text Box 11"/>
          <p:cNvSpPr txBox="1">
            <a:spLocks noChangeArrowheads="1"/>
          </p:cNvSpPr>
          <p:nvPr/>
        </p:nvSpPr>
        <p:spPr bwMode="auto">
          <a:xfrm>
            <a:off x="6096000" y="3730625"/>
            <a:ext cx="2042291" cy="311367"/>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dirty="0"/>
              <a:t>Pista de </a:t>
            </a:r>
            <a:r>
              <a:rPr lang="pt-BR" dirty="0" smtClean="0"/>
              <a:t>Aterrizaje</a:t>
            </a:r>
            <a:endParaRPr lang="en-US" dirty="0"/>
          </a:p>
        </p:txBody>
      </p:sp>
      <p:sp>
        <p:nvSpPr>
          <p:cNvPr id="60428" name="Text Box 12"/>
          <p:cNvSpPr txBox="1">
            <a:spLocks noChangeArrowheads="1"/>
          </p:cNvSpPr>
          <p:nvPr/>
        </p:nvSpPr>
        <p:spPr bwMode="auto">
          <a:xfrm>
            <a:off x="4800600" y="3806825"/>
            <a:ext cx="8032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a:t>RESA</a:t>
            </a:r>
            <a:endParaRPr lang="en-US"/>
          </a:p>
        </p:txBody>
      </p:sp>
      <p:sp>
        <p:nvSpPr>
          <p:cNvPr id="60429" name="Text Box 13"/>
          <p:cNvSpPr txBox="1">
            <a:spLocks noChangeArrowheads="1"/>
          </p:cNvSpPr>
          <p:nvPr/>
        </p:nvSpPr>
        <p:spPr bwMode="auto">
          <a:xfrm>
            <a:off x="4876800" y="4219575"/>
            <a:ext cx="1295400" cy="307975"/>
          </a:xfrm>
          <a:prstGeom prst="rect">
            <a:avLst/>
          </a:prstGeom>
          <a:noFill/>
          <a:ln w="12700" algn="ctr">
            <a:noFill/>
            <a:miter lim="800000"/>
            <a:headEnd/>
            <a:tailEnd type="none" w="med" len="lg"/>
          </a:ln>
        </p:spPr>
        <p:txBody>
          <a:bodyPr lIns="90488" tIns="44450" rIns="90488" bIns="44450">
            <a:spAutoFit/>
          </a:bodyPr>
          <a:lstStyle/>
          <a:p>
            <a:pPr>
              <a:buFont typeface="Wingdings" pitchFamily="2" charset="2"/>
              <a:buNone/>
            </a:pPr>
            <a:r>
              <a:rPr lang="pt-BR"/>
              <a:t>L </a:t>
            </a:r>
            <a:r>
              <a:rPr lang="pt-BR" baseline="-25000"/>
              <a:t>undershoots</a:t>
            </a:r>
            <a:endParaRPr lang="en-US"/>
          </a:p>
        </p:txBody>
      </p:sp>
      <p:sp>
        <p:nvSpPr>
          <p:cNvPr id="60430" name="Text Box 14"/>
          <p:cNvSpPr txBox="1">
            <a:spLocks noChangeArrowheads="1"/>
          </p:cNvSpPr>
          <p:nvPr/>
        </p:nvSpPr>
        <p:spPr bwMode="auto">
          <a:xfrm>
            <a:off x="4276725" y="4600575"/>
            <a:ext cx="1143000" cy="307975"/>
          </a:xfrm>
          <a:prstGeom prst="rect">
            <a:avLst/>
          </a:prstGeom>
          <a:noFill/>
          <a:ln w="12700" algn="ctr">
            <a:noFill/>
            <a:miter lim="800000"/>
            <a:headEnd/>
            <a:tailEnd type="none" w="med" len="lg"/>
          </a:ln>
        </p:spPr>
        <p:txBody>
          <a:bodyPr lIns="90488" tIns="44450" rIns="90488" bIns="44450">
            <a:spAutoFit/>
          </a:bodyPr>
          <a:lstStyle/>
          <a:p>
            <a:pPr>
              <a:buFont typeface="Wingdings" pitchFamily="2" charset="2"/>
              <a:buNone/>
            </a:pPr>
            <a:r>
              <a:rPr lang="pt-BR"/>
              <a:t>L </a:t>
            </a:r>
            <a:r>
              <a:rPr lang="pt-BR" baseline="-25000"/>
              <a:t>overruns</a:t>
            </a:r>
            <a:endParaRPr lang="en-US"/>
          </a:p>
        </p:txBody>
      </p:sp>
      <p:sp>
        <p:nvSpPr>
          <p:cNvPr id="60431" name="Line 15"/>
          <p:cNvSpPr>
            <a:spLocks noChangeShapeType="1"/>
          </p:cNvSpPr>
          <p:nvPr/>
        </p:nvSpPr>
        <p:spPr bwMode="auto">
          <a:xfrm>
            <a:off x="4724400" y="4562475"/>
            <a:ext cx="1447800" cy="0"/>
          </a:xfrm>
          <a:prstGeom prst="line">
            <a:avLst/>
          </a:prstGeom>
          <a:noFill/>
          <a:ln w="12700">
            <a:solidFill>
              <a:schemeClr val="tx1"/>
            </a:solidFill>
            <a:round/>
            <a:headEnd type="triangle" w="lg" len="lg"/>
            <a:tailEnd type="triangle" w="lg" len="lg"/>
          </a:ln>
        </p:spPr>
        <p:txBody>
          <a:bodyPr lIns="90488" tIns="44450" rIns="90488" bIns="44450"/>
          <a:lstStyle/>
          <a:p>
            <a:endParaRPr lang="en-US"/>
          </a:p>
        </p:txBody>
      </p:sp>
      <p:sp>
        <p:nvSpPr>
          <p:cNvPr id="60432" name="Line 16"/>
          <p:cNvSpPr>
            <a:spLocks noChangeShapeType="1"/>
          </p:cNvSpPr>
          <p:nvPr/>
        </p:nvSpPr>
        <p:spPr bwMode="auto">
          <a:xfrm flipV="1">
            <a:off x="3276600" y="4943475"/>
            <a:ext cx="2895600" cy="9525"/>
          </a:xfrm>
          <a:prstGeom prst="line">
            <a:avLst/>
          </a:prstGeom>
          <a:noFill/>
          <a:ln w="12700">
            <a:solidFill>
              <a:schemeClr val="tx1"/>
            </a:solidFill>
            <a:round/>
            <a:headEnd type="triangle" w="lg" len="lg"/>
            <a:tailEnd type="triangle" w="lg" len="lg"/>
          </a:ln>
        </p:spPr>
        <p:txBody>
          <a:bodyPr lIns="90488" tIns="44450" rIns="90488" bIns="44450"/>
          <a:lstStyle/>
          <a:p>
            <a:endParaRPr lang="en-US"/>
          </a:p>
        </p:txBody>
      </p:sp>
      <p:sp>
        <p:nvSpPr>
          <p:cNvPr id="60433" name="AutoShape 17"/>
          <p:cNvSpPr>
            <a:spLocks noChangeArrowheads="1"/>
          </p:cNvSpPr>
          <p:nvPr/>
        </p:nvSpPr>
        <p:spPr bwMode="auto">
          <a:xfrm>
            <a:off x="2819400" y="3581400"/>
            <a:ext cx="838200" cy="304800"/>
          </a:xfrm>
          <a:prstGeom prst="rtTriangle">
            <a:avLst/>
          </a:prstGeom>
          <a:noFill/>
          <a:ln w="12700" algn="ctr">
            <a:solidFill>
              <a:schemeClr val="tx1"/>
            </a:solidFill>
            <a:miter lim="800000"/>
            <a:headEnd/>
            <a:tailEnd type="none" w="med" len="lg"/>
          </a:ln>
        </p:spPr>
        <p:txBody>
          <a:bodyPr wrap="none" lIns="90488" tIns="44450" rIns="90488" bIns="44450" anchor="ctr"/>
          <a:lstStyle/>
          <a:p>
            <a:endParaRPr lang="en-US"/>
          </a:p>
        </p:txBody>
      </p:sp>
      <p:sp>
        <p:nvSpPr>
          <p:cNvPr id="60434" name="Text Box 18"/>
          <p:cNvSpPr txBox="1">
            <a:spLocks noChangeArrowheads="1"/>
          </p:cNvSpPr>
          <p:nvPr/>
        </p:nvSpPr>
        <p:spPr bwMode="auto">
          <a:xfrm>
            <a:off x="2371725" y="3606800"/>
            <a:ext cx="5111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a:t>5%</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838200" y="339725"/>
            <a:ext cx="8077200" cy="571500"/>
          </a:xfrm>
        </p:spPr>
        <p:txBody>
          <a:bodyPr/>
          <a:lstStyle/>
          <a:p>
            <a:pPr>
              <a:defRPr/>
            </a:pPr>
            <a:r>
              <a:rPr lang="pt-BR" sz="2400" dirty="0" smtClean="0"/>
              <a:t>Ejemplo SMW – RWYs 19R e 19L – RESA para LDUS</a:t>
            </a:r>
            <a:endParaRPr lang="en-US" sz="2400" dirty="0" smtClean="0"/>
          </a:p>
        </p:txBody>
      </p:sp>
      <p:pic>
        <p:nvPicPr>
          <p:cNvPr id="61443" name="Picture 3"/>
          <p:cNvPicPr>
            <a:picLocks noChangeAspect="1" noChangeArrowheads="1"/>
          </p:cNvPicPr>
          <p:nvPr/>
        </p:nvPicPr>
        <p:blipFill>
          <a:blip r:embed="rId3" cstate="print"/>
          <a:srcRect/>
          <a:stretch>
            <a:fillRect/>
          </a:stretch>
        </p:blipFill>
        <p:spPr bwMode="auto">
          <a:xfrm>
            <a:off x="1676400" y="885825"/>
            <a:ext cx="6477000" cy="5305425"/>
          </a:xfrm>
          <a:prstGeom prst="rect">
            <a:avLst/>
          </a:prstGeom>
          <a:noFill/>
          <a:ln w="12700" algn="ctr">
            <a:noFill/>
            <a:miter lim="800000"/>
            <a:headEnd/>
            <a:tailEnd type="none" w="med" len="lg"/>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a:defRPr/>
            </a:pPr>
            <a:r>
              <a:rPr lang="pt-BR" sz="4000" smtClean="0"/>
              <a:t>Alternativa 1</a:t>
            </a:r>
            <a:endParaRPr lang="en-US" sz="4000" smtClean="0"/>
          </a:p>
        </p:txBody>
      </p:sp>
      <p:pic>
        <p:nvPicPr>
          <p:cNvPr id="62467" name="Picture 3"/>
          <p:cNvPicPr>
            <a:picLocks noChangeAspect="1" noChangeArrowheads="1"/>
          </p:cNvPicPr>
          <p:nvPr/>
        </p:nvPicPr>
        <p:blipFill>
          <a:blip r:embed="rId3" cstate="print"/>
          <a:srcRect/>
          <a:stretch>
            <a:fillRect/>
          </a:stretch>
        </p:blipFill>
        <p:spPr bwMode="auto">
          <a:xfrm>
            <a:off x="444500" y="1182688"/>
            <a:ext cx="8253413" cy="4492625"/>
          </a:xfrm>
          <a:prstGeom prst="rect">
            <a:avLst/>
          </a:prstGeom>
          <a:noFill/>
          <a:ln w="12700" algn="ctr">
            <a:noFill/>
            <a:miter lim="800000"/>
            <a:headEnd/>
            <a:tailEnd type="none" w="med" len="lg"/>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a:defRPr/>
            </a:pPr>
            <a:r>
              <a:rPr lang="es-ES" sz="2800" dirty="0" smtClean="0"/>
              <a:t>Base de Datos de Accidentes y Incidentes</a:t>
            </a:r>
          </a:p>
        </p:txBody>
      </p:sp>
      <p:sp>
        <p:nvSpPr>
          <p:cNvPr id="15363" name="Rectangle 3"/>
          <p:cNvSpPr>
            <a:spLocks noGrp="1" noChangeArrowheads="1"/>
          </p:cNvSpPr>
          <p:nvPr>
            <p:ph type="body" idx="1"/>
          </p:nvPr>
        </p:nvSpPr>
        <p:spPr>
          <a:xfrm>
            <a:off x="523875" y="1143000"/>
            <a:ext cx="7934325" cy="4038600"/>
          </a:xfrm>
        </p:spPr>
        <p:txBody>
          <a:bodyPr/>
          <a:lstStyle/>
          <a:p>
            <a:pPr>
              <a:lnSpc>
                <a:spcPct val="90000"/>
              </a:lnSpc>
            </a:pPr>
            <a:r>
              <a:rPr lang="en-US" sz="1800" smtClean="0"/>
              <a:t>NTSB Accident Database &amp; Synopses</a:t>
            </a:r>
          </a:p>
          <a:p>
            <a:pPr>
              <a:lnSpc>
                <a:spcPct val="90000"/>
              </a:lnSpc>
            </a:pPr>
            <a:r>
              <a:rPr lang="en-US" sz="1800" smtClean="0"/>
              <a:t>FAA Accident/Incident Data System (AIDS)</a:t>
            </a:r>
          </a:p>
          <a:p>
            <a:pPr>
              <a:lnSpc>
                <a:spcPct val="90000"/>
              </a:lnSpc>
            </a:pPr>
            <a:r>
              <a:rPr lang="en-US" sz="1800" smtClean="0"/>
              <a:t>FAA/NASA Aviation Safety Reporting System (ASRS)</a:t>
            </a:r>
          </a:p>
          <a:p>
            <a:pPr>
              <a:lnSpc>
                <a:spcPct val="90000"/>
              </a:lnSpc>
            </a:pPr>
            <a:r>
              <a:rPr lang="en-US" sz="1800" smtClean="0"/>
              <a:t>Transportation Safety Board of Canada </a:t>
            </a:r>
          </a:p>
          <a:p>
            <a:pPr>
              <a:lnSpc>
                <a:spcPct val="90000"/>
              </a:lnSpc>
            </a:pPr>
            <a:r>
              <a:rPr lang="en-US" sz="1800" smtClean="0"/>
              <a:t>ICAO Accident/Incident Data Reporting (ADREP) system</a:t>
            </a:r>
          </a:p>
          <a:p>
            <a:pPr>
              <a:lnSpc>
                <a:spcPct val="90000"/>
              </a:lnSpc>
            </a:pPr>
            <a:r>
              <a:rPr lang="en-US" sz="1800" smtClean="0"/>
              <a:t>Australian Transport Safety Bureau (ATSB)</a:t>
            </a:r>
          </a:p>
          <a:p>
            <a:pPr>
              <a:lnSpc>
                <a:spcPct val="90000"/>
              </a:lnSpc>
            </a:pPr>
            <a:r>
              <a:rPr lang="en-US" sz="1800" smtClean="0"/>
              <a:t>Bureau d'Enquêtes et d'Analyses pour la Sécurité de l'Aviation Civile (BEA)</a:t>
            </a:r>
          </a:p>
          <a:p>
            <a:pPr>
              <a:lnSpc>
                <a:spcPct val="90000"/>
              </a:lnSpc>
            </a:pPr>
            <a:r>
              <a:rPr lang="en-US" sz="1800" smtClean="0"/>
              <a:t>UK Air Accidents Investigation Branch (AAIB)</a:t>
            </a:r>
          </a:p>
          <a:p>
            <a:pPr>
              <a:lnSpc>
                <a:spcPct val="90000"/>
              </a:lnSpc>
            </a:pPr>
            <a:r>
              <a:rPr lang="en-US" sz="1800" smtClean="0"/>
              <a:t>New Zealand Transport Accident Investigation Commission (TAIC)</a:t>
            </a:r>
          </a:p>
          <a:p>
            <a:pPr>
              <a:lnSpc>
                <a:spcPct val="90000"/>
              </a:lnSpc>
            </a:pPr>
            <a:r>
              <a:rPr lang="en-US" sz="1800" smtClean="0"/>
              <a:t>Air Accident Investigation Bureau of Singapore</a:t>
            </a:r>
          </a:p>
          <a:p>
            <a:pPr>
              <a:lnSpc>
                <a:spcPct val="90000"/>
              </a:lnSpc>
            </a:pPr>
            <a:r>
              <a:rPr lang="en-US" sz="1800" smtClean="0"/>
              <a:t>Ireland Air Accident Investigation Unit (AAIU)</a:t>
            </a:r>
          </a:p>
          <a:p>
            <a:pPr>
              <a:lnSpc>
                <a:spcPct val="90000"/>
              </a:lnSpc>
            </a:pPr>
            <a:r>
              <a:rPr lang="en-US" sz="1800" smtClean="0"/>
              <a:t>Spain Comisión de Investigación de Accidentes e Incidentes de Aviación Civil (CIAIAC)</a:t>
            </a:r>
          </a:p>
          <a:p>
            <a:pPr>
              <a:lnSpc>
                <a:spcPct val="90000"/>
              </a:lnSpc>
            </a:pPr>
            <a:r>
              <a:rPr lang="en-US" sz="1800" smtClean="0"/>
              <a:t>Indonesia National Transportation Safety Committee (NTSC). </a:t>
            </a:r>
          </a:p>
          <a:p>
            <a:pPr>
              <a:lnSpc>
                <a:spcPct val="90000"/>
              </a:lnSpc>
            </a:pPr>
            <a:r>
              <a:rPr lang="en-US" sz="1800" smtClean="0"/>
              <a:t>Netherlands Aviation Safety Board (NASB).</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a:defRPr/>
            </a:pPr>
            <a:r>
              <a:rPr lang="pt-BR" sz="4000" smtClean="0"/>
              <a:t>Alternativa 2</a:t>
            </a:r>
            <a:endParaRPr lang="en-US" sz="4000" smtClean="0"/>
          </a:p>
        </p:txBody>
      </p:sp>
      <p:pic>
        <p:nvPicPr>
          <p:cNvPr id="63491" name="Picture 3"/>
          <p:cNvPicPr>
            <a:picLocks noChangeAspect="1" noChangeArrowheads="1"/>
          </p:cNvPicPr>
          <p:nvPr/>
        </p:nvPicPr>
        <p:blipFill>
          <a:blip r:embed="rId3" cstate="print"/>
          <a:srcRect/>
          <a:stretch>
            <a:fillRect/>
          </a:stretch>
        </p:blipFill>
        <p:spPr bwMode="auto">
          <a:xfrm>
            <a:off x="527050" y="1190625"/>
            <a:ext cx="8088313" cy="4476750"/>
          </a:xfrm>
          <a:prstGeom prst="rect">
            <a:avLst/>
          </a:prstGeom>
          <a:noFill/>
          <a:ln w="12700" algn="ctr">
            <a:noFill/>
            <a:miter lim="800000"/>
            <a:headEnd/>
            <a:tailEnd type="none" w="med" len="lg"/>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a:defRPr/>
            </a:pPr>
            <a:r>
              <a:rPr lang="es-ES" sz="4000" dirty="0" smtClean="0"/>
              <a:t>Alternativa 3</a:t>
            </a:r>
          </a:p>
        </p:txBody>
      </p:sp>
      <p:pic>
        <p:nvPicPr>
          <p:cNvPr id="64515" name="Picture 3"/>
          <p:cNvPicPr>
            <a:picLocks noChangeAspect="1" noChangeArrowheads="1"/>
          </p:cNvPicPr>
          <p:nvPr/>
        </p:nvPicPr>
        <p:blipFill>
          <a:blip r:embed="rId3" cstate="print"/>
          <a:srcRect b="8806"/>
          <a:stretch>
            <a:fillRect/>
          </a:stretch>
        </p:blipFill>
        <p:spPr bwMode="auto">
          <a:xfrm>
            <a:off x="527050" y="1144588"/>
            <a:ext cx="8088313" cy="4570412"/>
          </a:xfrm>
          <a:prstGeom prst="rect">
            <a:avLst/>
          </a:prstGeom>
          <a:noFill/>
          <a:ln w="12700" algn="ctr">
            <a:noFill/>
            <a:miter lim="800000"/>
            <a:headEnd/>
            <a:tailEnd type="none" w="med" len="lg"/>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a:defRPr/>
            </a:pPr>
            <a:r>
              <a:rPr lang="pt-BR" sz="4000" dirty="0" smtClean="0"/>
              <a:t>Alternativa 4</a:t>
            </a:r>
            <a:endParaRPr lang="en-US" sz="4000" dirty="0" smtClean="0"/>
          </a:p>
        </p:txBody>
      </p:sp>
      <p:pic>
        <p:nvPicPr>
          <p:cNvPr id="65539" name="Picture 3"/>
          <p:cNvPicPr>
            <a:picLocks noChangeAspect="1" noChangeArrowheads="1"/>
          </p:cNvPicPr>
          <p:nvPr/>
        </p:nvPicPr>
        <p:blipFill>
          <a:blip r:embed="rId3" cstate="print"/>
          <a:srcRect/>
          <a:stretch>
            <a:fillRect/>
          </a:stretch>
        </p:blipFill>
        <p:spPr bwMode="auto">
          <a:xfrm>
            <a:off x="544513" y="1154113"/>
            <a:ext cx="8054975" cy="4549775"/>
          </a:xfrm>
          <a:prstGeom prst="rect">
            <a:avLst/>
          </a:prstGeom>
          <a:noFill/>
          <a:ln w="12700" algn="ctr">
            <a:noFill/>
            <a:miter lim="800000"/>
            <a:headEnd/>
            <a:tailEnd type="none" w="med" len="lg"/>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531813" y="419100"/>
            <a:ext cx="7772400" cy="571500"/>
          </a:xfrm>
        </p:spPr>
        <p:txBody>
          <a:bodyPr/>
          <a:lstStyle/>
          <a:p>
            <a:pPr>
              <a:defRPr/>
            </a:pPr>
            <a:r>
              <a:rPr lang="pt-BR" sz="4000" dirty="0" smtClean="0"/>
              <a:t>Tráfico de Avións</a:t>
            </a:r>
            <a:endParaRPr lang="en-US" sz="4000" dirty="0" smtClean="0"/>
          </a:p>
        </p:txBody>
      </p:sp>
      <p:graphicFrame>
        <p:nvGraphicFramePr>
          <p:cNvPr id="306179" name="Group 3"/>
          <p:cNvGraphicFramePr>
            <a:graphicFrameLocks noGrp="1"/>
          </p:cNvGraphicFramePr>
          <p:nvPr>
            <p:ph idx="1"/>
          </p:nvPr>
        </p:nvGraphicFramePr>
        <p:xfrm>
          <a:off x="1133475" y="1543050"/>
          <a:ext cx="6867525" cy="3943350"/>
        </p:xfrm>
        <a:graphic>
          <a:graphicData uri="http://schemas.openxmlformats.org/drawingml/2006/table">
            <a:tbl>
              <a:tblPr/>
              <a:tblGrid>
                <a:gridCol w="1374775"/>
                <a:gridCol w="1031875"/>
                <a:gridCol w="1031875"/>
                <a:gridCol w="1031875"/>
                <a:gridCol w="2397125"/>
              </a:tblGrid>
              <a:tr h="458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FF00"/>
                          </a:solidFill>
                          <a:effectLst/>
                          <a:latin typeface="Arial" charset="0"/>
                          <a:ea typeface="Calibri" pitchFamily="34" charset="0"/>
                          <a:cs typeface="Times New Roman" pitchFamily="18" charset="0"/>
                        </a:rPr>
                        <a:t>Arrival End/RESA</a:t>
                      </a:r>
                      <a:endParaRPr kumimoji="0" lang="en-US" sz="2400" b="0" i="0" u="none" strike="noStrike" cap="none" normalizeH="0" baseline="0" smtClean="0">
                        <a:ln>
                          <a:noFill/>
                        </a:ln>
                        <a:solidFill>
                          <a:srgbClr val="FFFF00"/>
                        </a:solidFill>
                        <a:effectLst/>
                        <a:latin typeface="Arial" charset="0"/>
                        <a:ea typeface="Calibri" pitchFamily="34" charset="0"/>
                        <a:cs typeface="Times New Roman" pitchFamily="18"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FF00"/>
                          </a:solidFill>
                          <a:effectLst/>
                          <a:latin typeface="Arial" charset="0"/>
                          <a:ea typeface="Calibri" pitchFamily="34" charset="0"/>
                          <a:cs typeface="Times New Roman" pitchFamily="18" charset="0"/>
                        </a:rPr>
                        <a:t>LDOR</a:t>
                      </a:r>
                      <a:endParaRPr kumimoji="0" lang="en-US" sz="2400" b="0" i="0" u="none" strike="noStrike" cap="none" normalizeH="0" baseline="0" smtClean="0">
                        <a:ln>
                          <a:noFill/>
                        </a:ln>
                        <a:solidFill>
                          <a:srgbClr val="FFFF00"/>
                        </a:solidFill>
                        <a:effectLst/>
                        <a:latin typeface="Arial" charset="0"/>
                        <a:ea typeface="Calibri" pitchFamily="34" charset="0"/>
                        <a:cs typeface="Times New Roman" pitchFamily="18"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FF00"/>
                          </a:solidFill>
                          <a:effectLst/>
                          <a:latin typeface="Arial" charset="0"/>
                          <a:ea typeface="Calibri" pitchFamily="34" charset="0"/>
                          <a:cs typeface="Times New Roman" pitchFamily="18" charset="0"/>
                        </a:rPr>
                        <a:t>LDUS</a:t>
                      </a:r>
                      <a:endParaRPr kumimoji="0" lang="en-US" sz="2400" b="0" i="0" u="none" strike="noStrike" cap="none" normalizeH="0" baseline="0" smtClean="0">
                        <a:ln>
                          <a:noFill/>
                        </a:ln>
                        <a:solidFill>
                          <a:srgbClr val="FFFF00"/>
                        </a:solidFill>
                        <a:effectLst/>
                        <a:latin typeface="Arial" charset="0"/>
                        <a:ea typeface="Calibri" pitchFamily="34" charset="0"/>
                        <a:cs typeface="Times New Roman" pitchFamily="18"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chemeClr val="bg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FF00"/>
                          </a:solidFill>
                          <a:effectLst/>
                          <a:latin typeface="Arial" charset="0"/>
                          <a:ea typeface="Calibri" pitchFamily="34" charset="0"/>
                          <a:cs typeface="Times New Roman" pitchFamily="18" charset="0"/>
                        </a:rPr>
                        <a:t>TOOR</a:t>
                      </a:r>
                      <a:endParaRPr kumimoji="0" lang="en-US" sz="2400" b="0" i="0" u="none" strike="noStrike" cap="none" normalizeH="0" baseline="0" smtClean="0">
                        <a:ln>
                          <a:noFill/>
                        </a:ln>
                        <a:solidFill>
                          <a:srgbClr val="FFFF00"/>
                        </a:solidFill>
                        <a:effectLst/>
                        <a:latin typeface="Arial" charset="0"/>
                        <a:ea typeface="Calibri" pitchFamily="34" charset="0"/>
                        <a:cs typeface="Times New Roman" pitchFamily="18"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FFFF00"/>
                          </a:solidFill>
                          <a:effectLst/>
                          <a:latin typeface="Arial" charset="0"/>
                          <a:ea typeface="Calibri" pitchFamily="34" charset="0"/>
                          <a:cs typeface="Times New Roman" pitchFamily="18" charset="0"/>
                        </a:rPr>
                        <a:t>Total # of Movements Challenging the Area</a:t>
                      </a:r>
                      <a:endParaRPr kumimoji="0" lang="en-US" sz="2400" b="0" i="0" u="none" strike="noStrike" cap="none" normalizeH="0" baseline="0" smtClean="0">
                        <a:ln>
                          <a:noFill/>
                        </a:ln>
                        <a:solidFill>
                          <a:srgbClr val="FFFF00"/>
                        </a:solidFill>
                        <a:effectLst/>
                        <a:latin typeface="Arial" charset="0"/>
                        <a:ea typeface="Calibri" pitchFamily="34" charset="0"/>
                        <a:cs typeface="Times New Roman" pitchFamily="18" charset="0"/>
                      </a:endParaRPr>
                    </a:p>
                  </a:txBody>
                  <a:tcPr marL="90488" marR="90488" marT="44450" marB="44450"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chemeClr val="bg2"/>
                    </a:solidFill>
                  </a:tcPr>
                </a:tc>
              </a:tr>
              <a:tr h="3492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19R</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17</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3,864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75,728</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79,609</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19L</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101</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17,660</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138,738</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156,499</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01R</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17,660</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101</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294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18,055</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01L</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3,864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17</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1,355</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5,236</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28R</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433</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189,570</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12,160</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202,163</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28L</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251</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131,294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11,809</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143,354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10R</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131,294</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251</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51,806</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183,351</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10L</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189,570</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433</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49,322</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Arial" charset="0"/>
                          <a:ea typeface="Calibri" pitchFamily="34" charset="0"/>
                          <a:cs typeface="Times New Roman" pitchFamily="18" charset="0"/>
                        </a:rPr>
                        <a:t>239,325</a:t>
                      </a:r>
                      <a:endParaRPr kumimoji="0" lang="en-US" sz="2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solidFill>
                      <a:srgbClr val="EAEAEA"/>
                    </a:solidFill>
                  </a:tcPr>
                </a:tc>
              </a:tr>
              <a:tr h="381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ea typeface="Calibri" pitchFamily="34" charset="0"/>
                          <a:cs typeface="Times New Roman" pitchFamily="18" charset="0"/>
                        </a:rPr>
                        <a:t>Total</a:t>
                      </a:r>
                      <a:endParaRPr kumimoji="0" lang="en-US" sz="2400" b="0" i="0" u="none" strike="noStrike" cap="none" normalizeH="0" baseline="0" smtClean="0">
                        <a:ln>
                          <a:noFill/>
                        </a:ln>
                        <a:solidFill>
                          <a:srgbClr val="0033CC"/>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ea typeface="Calibri" pitchFamily="34" charset="0"/>
                          <a:cs typeface="Times New Roman" pitchFamily="18" charset="0"/>
                        </a:rPr>
                        <a:t>343,190</a:t>
                      </a:r>
                      <a:endParaRPr kumimoji="0" lang="en-US" sz="2400" b="0" i="0" u="none" strike="noStrike" cap="none" normalizeH="0" baseline="0" smtClean="0">
                        <a:ln>
                          <a:noFill/>
                        </a:ln>
                        <a:solidFill>
                          <a:srgbClr val="0033CC"/>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ea typeface="Calibri" pitchFamily="34" charset="0"/>
                          <a:cs typeface="Times New Roman" pitchFamily="18" charset="0"/>
                        </a:rPr>
                        <a:t>343,190</a:t>
                      </a:r>
                      <a:endParaRPr kumimoji="0" lang="en-US" sz="2400" b="0" i="0" u="none" strike="noStrike" cap="none" normalizeH="0" baseline="0" smtClean="0">
                        <a:ln>
                          <a:noFill/>
                        </a:ln>
                        <a:solidFill>
                          <a:srgbClr val="0033CC"/>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ea typeface="Calibri" pitchFamily="34" charset="0"/>
                          <a:cs typeface="Times New Roman" pitchFamily="18" charset="0"/>
                        </a:rPr>
                        <a:t>341,212</a:t>
                      </a:r>
                      <a:endParaRPr kumimoji="0" lang="en-US" sz="2400" b="0" i="0" u="none" strike="noStrike" cap="none" normalizeH="0" baseline="0" smtClean="0">
                        <a:ln>
                          <a:noFill/>
                        </a:ln>
                        <a:solidFill>
                          <a:srgbClr val="0033CC"/>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ea typeface="Calibri" pitchFamily="34" charset="0"/>
                          <a:cs typeface="Times New Roman" pitchFamily="18" charset="0"/>
                        </a:rPr>
                        <a:t>1,027,592</a:t>
                      </a:r>
                      <a:endParaRPr kumimoji="0" lang="en-US" sz="2400" b="0" i="0" u="none" strike="noStrike" cap="none" normalizeH="0" baseline="0" smtClean="0">
                        <a:ln>
                          <a:noFill/>
                        </a:ln>
                        <a:solidFill>
                          <a:srgbClr val="0033CC"/>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lg"/>
                    </a:lnL>
                    <a:lnR w="12700" cap="flat" cmpd="sng" algn="ctr">
                      <a:solidFill>
                        <a:srgbClr val="000000"/>
                      </a:solidFill>
                      <a:prstDash val="solid"/>
                      <a:round/>
                      <a:headEnd type="none" w="med" len="med"/>
                      <a:tailEnd type="none" w="med" len="lg"/>
                    </a:lnR>
                    <a:lnT w="12700" cap="flat" cmpd="sng" algn="ctr">
                      <a:solidFill>
                        <a:srgbClr val="000000"/>
                      </a:solidFill>
                      <a:prstDash val="solid"/>
                      <a:round/>
                      <a:headEnd type="none" w="med" len="med"/>
                      <a:tailEnd type="none" w="med" len="lg"/>
                    </a:lnT>
                    <a:lnB w="12700" cap="flat" cmpd="sng" algn="ctr">
                      <a:solidFill>
                        <a:srgbClr val="000000"/>
                      </a:solidFill>
                      <a:prstDash val="solid"/>
                      <a:round/>
                      <a:headEnd type="none" w="med" len="med"/>
                      <a:tailEnd type="none" w="med" len="lg"/>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1790700" y="381000"/>
            <a:ext cx="7277100" cy="5867400"/>
          </a:xfrm>
          <a:prstGeom prst="rect">
            <a:avLst/>
          </a:prstGeom>
          <a:noFill/>
          <a:ln w="12700" algn="ctr">
            <a:noFill/>
            <a:miter lim="800000"/>
            <a:headEnd/>
            <a:tailEnd type="none" w="med" len="lg"/>
          </a:ln>
        </p:spPr>
      </p:pic>
      <p:sp>
        <p:nvSpPr>
          <p:cNvPr id="308226" name="Rectangle 2"/>
          <p:cNvSpPr>
            <a:spLocks noGrp="1" noChangeArrowheads="1"/>
          </p:cNvSpPr>
          <p:nvPr>
            <p:ph type="title"/>
          </p:nvPr>
        </p:nvSpPr>
        <p:spPr>
          <a:xfrm rot="16200000">
            <a:off x="-695721" y="2847578"/>
            <a:ext cx="3182144" cy="571500"/>
          </a:xfrm>
        </p:spPr>
        <p:txBody>
          <a:bodyPr/>
          <a:lstStyle/>
          <a:p>
            <a:pPr>
              <a:defRPr/>
            </a:pPr>
            <a:r>
              <a:rPr lang="pt-BR" sz="3600" dirty="0" smtClean="0"/>
              <a:t>Resultados</a:t>
            </a:r>
            <a:endParaRPr lang="en-US" sz="36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a:defRPr/>
            </a:pPr>
            <a:r>
              <a:rPr lang="pt-BR" dirty="0" smtClean="0"/>
              <a:t>Preguntas?</a:t>
            </a:r>
            <a:endParaRPr lang="en-US" dirty="0" smtClean="0"/>
          </a:p>
        </p:txBody>
      </p:sp>
      <p:pic>
        <p:nvPicPr>
          <p:cNvPr id="68611" name="Picture 3" descr="questions"/>
          <p:cNvPicPr>
            <a:picLocks noChangeAspect="1" noChangeArrowheads="1"/>
          </p:cNvPicPr>
          <p:nvPr/>
        </p:nvPicPr>
        <p:blipFill>
          <a:blip r:embed="rId3" cstate="print"/>
          <a:srcRect/>
          <a:stretch>
            <a:fillRect/>
          </a:stretch>
        </p:blipFill>
        <p:spPr bwMode="auto">
          <a:xfrm>
            <a:off x="2697163" y="990600"/>
            <a:ext cx="3694112" cy="4953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pPr>
              <a:defRPr/>
            </a:pPr>
            <a:r>
              <a:rPr lang="es-ES" sz="4000" dirty="0" smtClean="0"/>
              <a:t>Preguntas Frecuentes</a:t>
            </a:r>
          </a:p>
        </p:txBody>
      </p:sp>
      <p:sp>
        <p:nvSpPr>
          <p:cNvPr id="16387" name="Rectangle 3"/>
          <p:cNvSpPr>
            <a:spLocks noGrp="1" noChangeArrowheads="1"/>
          </p:cNvSpPr>
          <p:nvPr>
            <p:ph type="body" idx="1"/>
          </p:nvPr>
        </p:nvSpPr>
        <p:spPr>
          <a:xfrm>
            <a:off x="523875" y="1219200"/>
            <a:ext cx="4429125" cy="3962400"/>
          </a:xfrm>
        </p:spPr>
        <p:txBody>
          <a:bodyPr/>
          <a:lstStyle/>
          <a:p>
            <a:r>
              <a:rPr lang="es-ES" dirty="0" smtClean="0"/>
              <a:t>¿Por qué no utilizar sólo los accidentes?</a:t>
            </a:r>
          </a:p>
          <a:p>
            <a:r>
              <a:rPr lang="es-ES" dirty="0" smtClean="0"/>
              <a:t>¿Por qué los accidentes en otros países no fueron incluidos?</a:t>
            </a:r>
          </a:p>
        </p:txBody>
      </p:sp>
      <p:pic>
        <p:nvPicPr>
          <p:cNvPr id="320516" name="Picture 4" descr="Canadair%20Challanger%20600-1"/>
          <p:cNvPicPr>
            <a:picLocks noChangeAspect="1" noChangeArrowheads="1"/>
          </p:cNvPicPr>
          <p:nvPr/>
        </p:nvPicPr>
        <p:blipFill>
          <a:blip r:embed="rId3" cstate="print"/>
          <a:srcRect b="4073"/>
          <a:stretch>
            <a:fillRect/>
          </a:stretch>
        </p:blipFill>
        <p:spPr bwMode="auto">
          <a:xfrm>
            <a:off x="5181600" y="1066800"/>
            <a:ext cx="3333750" cy="4876800"/>
          </a:xfrm>
          <a:prstGeom prst="rect">
            <a:avLst/>
          </a:prstGeom>
          <a:noFill/>
          <a:ln w="6350">
            <a:solidFill>
              <a:srgbClr val="000000"/>
            </a:solidFill>
            <a:miter lim="800000"/>
            <a:headEnd/>
            <a:tailEnd/>
          </a:ln>
          <a:effectLst>
            <a:outerShdw dist="107763" dir="2700000" algn="ctr" rotWithShape="0">
              <a:srgbClr val="808080">
                <a:alpha val="50000"/>
              </a:srgbClr>
            </a:outerShdw>
          </a:effectLst>
        </p:spPr>
      </p:pic>
      <p:sp>
        <p:nvSpPr>
          <p:cNvPr id="16389" name="Text Box 5"/>
          <p:cNvSpPr txBox="1">
            <a:spLocks noChangeArrowheads="1"/>
          </p:cNvSpPr>
          <p:nvPr/>
        </p:nvSpPr>
        <p:spPr bwMode="auto">
          <a:xfrm>
            <a:off x="5191125" y="6092825"/>
            <a:ext cx="3279775" cy="307975"/>
          </a:xfrm>
          <a:prstGeom prst="rect">
            <a:avLst/>
          </a:prstGeom>
          <a:noFill/>
          <a:ln w="12700" algn="ctr">
            <a:noFill/>
            <a:miter lim="800000"/>
            <a:headEnd/>
            <a:tailEnd type="none" w="med" len="lg"/>
          </a:ln>
        </p:spPr>
        <p:txBody>
          <a:bodyPr wrap="none" lIns="90488" tIns="44450" rIns="90488" bIns="44450">
            <a:spAutoFit/>
          </a:bodyPr>
          <a:lstStyle/>
          <a:p>
            <a:pPr>
              <a:buFont typeface="Wingdings" pitchFamily="2" charset="2"/>
              <a:buNone/>
            </a:pPr>
            <a:r>
              <a:rPr lang="pt-BR"/>
              <a:t>TOOR, 2005, Plan Voo, 110 kt</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defRPr/>
            </a:pPr>
            <a:r>
              <a:rPr lang="es-ES" sz="4000" smtClean="0"/>
              <a:t>Otras Fuentes</a:t>
            </a:r>
          </a:p>
        </p:txBody>
      </p:sp>
      <p:sp>
        <p:nvSpPr>
          <p:cNvPr id="17411" name="Rectangle 3"/>
          <p:cNvSpPr>
            <a:spLocks noGrp="1" noChangeArrowheads="1"/>
          </p:cNvSpPr>
          <p:nvPr>
            <p:ph type="body" idx="1"/>
          </p:nvPr>
        </p:nvSpPr>
        <p:spPr>
          <a:xfrm>
            <a:off x="381000" y="1143000"/>
            <a:ext cx="8620125" cy="4876800"/>
          </a:xfrm>
        </p:spPr>
        <p:txBody>
          <a:bodyPr/>
          <a:lstStyle/>
          <a:p>
            <a:r>
              <a:rPr lang="es-ES" dirty="0" smtClean="0"/>
              <a:t>Aeropuertos: </a:t>
            </a:r>
          </a:p>
          <a:p>
            <a:pPr lvl="1"/>
            <a:r>
              <a:rPr lang="es-ES" dirty="0" smtClean="0"/>
              <a:t>EUA: </a:t>
            </a:r>
            <a:r>
              <a:rPr lang="es-ES" dirty="0" err="1" smtClean="0"/>
              <a:t>AirNav</a:t>
            </a:r>
            <a:endParaRPr lang="es-ES" dirty="0" smtClean="0"/>
          </a:p>
          <a:p>
            <a:pPr lvl="1"/>
            <a:r>
              <a:rPr lang="es-ES" dirty="0" smtClean="0"/>
              <a:t>Mundo: </a:t>
            </a:r>
            <a:r>
              <a:rPr lang="es-ES" dirty="0" err="1" smtClean="0"/>
              <a:t>World</a:t>
            </a:r>
            <a:r>
              <a:rPr lang="es-ES" dirty="0" smtClean="0"/>
              <a:t> </a:t>
            </a:r>
            <a:r>
              <a:rPr lang="es-ES" dirty="0" err="1" smtClean="0"/>
              <a:t>Aeronautical</a:t>
            </a:r>
            <a:r>
              <a:rPr lang="es-ES" dirty="0" smtClean="0"/>
              <a:t> </a:t>
            </a:r>
            <a:r>
              <a:rPr lang="es-ES" dirty="0" err="1" smtClean="0"/>
              <a:t>Database</a:t>
            </a:r>
            <a:r>
              <a:rPr lang="es-ES" dirty="0" smtClean="0"/>
              <a:t> </a:t>
            </a:r>
            <a:r>
              <a:rPr lang="es-ES" sz="1800" dirty="0" smtClean="0"/>
              <a:t>(+10,000 aeropuertos)</a:t>
            </a:r>
          </a:p>
          <a:p>
            <a:r>
              <a:rPr lang="es-ES" dirty="0" smtClean="0"/>
              <a:t>Condiciones Climáticas : </a:t>
            </a:r>
            <a:r>
              <a:rPr lang="es-ES" dirty="0" err="1" smtClean="0"/>
              <a:t>National</a:t>
            </a:r>
            <a:r>
              <a:rPr lang="es-ES" dirty="0" smtClean="0"/>
              <a:t> </a:t>
            </a:r>
            <a:r>
              <a:rPr lang="es-ES" dirty="0" err="1" smtClean="0"/>
              <a:t>Oceanic</a:t>
            </a:r>
            <a:r>
              <a:rPr lang="es-ES" dirty="0" smtClean="0"/>
              <a:t> &amp; </a:t>
            </a:r>
            <a:r>
              <a:rPr lang="es-ES" dirty="0" err="1" smtClean="0"/>
              <a:t>Atmospheric</a:t>
            </a:r>
            <a:r>
              <a:rPr lang="es-ES" dirty="0" smtClean="0"/>
              <a:t> </a:t>
            </a:r>
            <a:r>
              <a:rPr lang="es-ES" dirty="0" err="1" smtClean="0"/>
              <a:t>Administration</a:t>
            </a:r>
            <a:r>
              <a:rPr lang="es-ES" dirty="0" smtClean="0"/>
              <a:t> (NOAA)</a:t>
            </a:r>
          </a:p>
          <a:p>
            <a:r>
              <a:rPr lang="es-ES" dirty="0" smtClean="0"/>
              <a:t>Otras Bases de Datos:</a:t>
            </a:r>
          </a:p>
          <a:p>
            <a:pPr lvl="1"/>
            <a:r>
              <a:rPr lang="es-ES" dirty="0" smtClean="0"/>
              <a:t>MITRE Corp.</a:t>
            </a:r>
          </a:p>
          <a:p>
            <a:pPr lvl="1"/>
            <a:r>
              <a:rPr lang="es-ES" dirty="0" smtClean="0"/>
              <a:t>ASN </a:t>
            </a:r>
            <a:r>
              <a:rPr lang="es-ES" dirty="0" err="1" smtClean="0"/>
              <a:t>Aviation</a:t>
            </a:r>
            <a:r>
              <a:rPr lang="es-ES" dirty="0" smtClean="0"/>
              <a:t> Safety </a:t>
            </a:r>
            <a:r>
              <a:rPr lang="es-ES" dirty="0" err="1" smtClean="0"/>
              <a:t>Database</a:t>
            </a:r>
            <a:endParaRPr lang="es-ES" dirty="0" smtClean="0"/>
          </a:p>
          <a:p>
            <a:pPr lvl="1"/>
            <a:r>
              <a:rPr lang="es-ES" dirty="0" err="1" smtClean="0"/>
              <a:t>World</a:t>
            </a:r>
            <a:r>
              <a:rPr lang="es-ES" dirty="0" smtClean="0"/>
              <a:t> </a:t>
            </a:r>
            <a:r>
              <a:rPr lang="es-ES" dirty="0" err="1" smtClean="0"/>
              <a:t>Aircraft</a:t>
            </a:r>
            <a:r>
              <a:rPr lang="es-ES" dirty="0" smtClean="0"/>
              <a:t> </a:t>
            </a:r>
            <a:r>
              <a:rPr lang="es-ES" dirty="0" err="1" smtClean="0"/>
              <a:t>Accident</a:t>
            </a:r>
            <a:r>
              <a:rPr lang="es-ES" dirty="0" smtClean="0"/>
              <a:t> </a:t>
            </a:r>
            <a:r>
              <a:rPr lang="es-ES" dirty="0" err="1" smtClean="0"/>
              <a:t>Summary</a:t>
            </a:r>
            <a:endParaRPr lang="es-ES" dirty="0" smtClean="0"/>
          </a:p>
          <a:p>
            <a:r>
              <a:rPr lang="es-ES" dirty="0" smtClean="0"/>
              <a:t>Geografía: Google </a:t>
            </a:r>
            <a:r>
              <a:rPr lang="es-ES" dirty="0" err="1" smtClean="0"/>
              <a:t>Earth</a:t>
            </a:r>
            <a:endParaRPr lang="es-E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a:defRPr/>
            </a:pPr>
            <a:r>
              <a:rPr lang="es-ES" dirty="0" smtClean="0"/>
              <a:t>Filtros Usados </a:t>
            </a:r>
          </a:p>
        </p:txBody>
      </p:sp>
      <p:sp>
        <p:nvSpPr>
          <p:cNvPr id="18435" name="Rectangle 3"/>
          <p:cNvSpPr>
            <a:spLocks noGrp="1" noChangeArrowheads="1"/>
          </p:cNvSpPr>
          <p:nvPr>
            <p:ph type="body" idx="1"/>
          </p:nvPr>
        </p:nvSpPr>
        <p:spPr>
          <a:xfrm>
            <a:off x="304800" y="1066800"/>
            <a:ext cx="8620125" cy="4876800"/>
          </a:xfrm>
        </p:spPr>
        <p:txBody>
          <a:bodyPr/>
          <a:lstStyle/>
          <a:p>
            <a:pPr>
              <a:lnSpc>
                <a:spcPct val="90000"/>
              </a:lnSpc>
            </a:pPr>
            <a:r>
              <a:rPr lang="es-ES" sz="2200" dirty="0" smtClean="0"/>
              <a:t>Accidentes e incidentes</a:t>
            </a:r>
          </a:p>
          <a:p>
            <a:pPr>
              <a:lnSpc>
                <a:spcPct val="90000"/>
              </a:lnSpc>
            </a:pPr>
            <a:r>
              <a:rPr lang="es-ES" sz="2200" dirty="0" smtClean="0"/>
              <a:t>América del Norte, Europa Occidental, Australia, Nueva Zelanda, parte de la Asia</a:t>
            </a:r>
          </a:p>
          <a:p>
            <a:pPr>
              <a:lnSpc>
                <a:spcPct val="90000"/>
              </a:lnSpc>
            </a:pPr>
            <a:r>
              <a:rPr lang="es-ES" sz="2200" dirty="0" smtClean="0"/>
              <a:t>Ala fija</a:t>
            </a:r>
          </a:p>
          <a:p>
            <a:pPr>
              <a:lnSpc>
                <a:spcPct val="90000"/>
              </a:lnSpc>
            </a:pPr>
            <a:r>
              <a:rPr lang="es-ES" sz="2200" dirty="0" smtClean="0"/>
              <a:t>Parte 121 operaciones, 125, 129, 135 y una parte 91 </a:t>
            </a:r>
            <a:r>
              <a:rPr lang="es-ES" sz="2200" dirty="0" smtClean="0">
                <a:solidFill>
                  <a:srgbClr val="C00000"/>
                </a:solidFill>
              </a:rPr>
              <a:t>(algunos tipos de operaciones cuentan con reglamentos diferentes (por ejemplo, capacitación de los pilotos de aeronaves con peso máximo de despegue))</a:t>
            </a:r>
          </a:p>
          <a:p>
            <a:pPr>
              <a:lnSpc>
                <a:spcPct val="90000"/>
              </a:lnSpc>
            </a:pPr>
            <a:r>
              <a:rPr lang="es-ES" sz="2200" dirty="0" smtClean="0"/>
              <a:t>MTOW &gt; 5,600 libras) (</a:t>
            </a:r>
            <a:r>
              <a:rPr lang="es-ES" sz="2200" dirty="0" smtClean="0">
                <a:solidFill>
                  <a:srgbClr val="C00000"/>
                </a:solidFill>
              </a:rPr>
              <a:t>evitar mezclar manzanas y naranjas</a:t>
            </a:r>
            <a:r>
              <a:rPr lang="es-ES" sz="2200" dirty="0" smtClean="0"/>
              <a:t>)</a:t>
            </a:r>
          </a:p>
          <a:p>
            <a:pPr>
              <a:lnSpc>
                <a:spcPct val="90000"/>
              </a:lnSpc>
            </a:pPr>
            <a:r>
              <a:rPr lang="es-ES" sz="2200" dirty="0" smtClean="0"/>
              <a:t>Exclusión de los aviones de pistón y de un solo motor (</a:t>
            </a:r>
            <a:r>
              <a:rPr lang="es-ES" sz="2200" dirty="0" smtClean="0">
                <a:solidFill>
                  <a:srgbClr val="C00000"/>
                </a:solidFill>
              </a:rPr>
              <a:t>lo mismo</a:t>
            </a:r>
            <a:r>
              <a:rPr lang="es-ES" sz="2200" dirty="0" smtClean="0"/>
              <a:t>)</a:t>
            </a:r>
          </a:p>
          <a:p>
            <a:pPr>
              <a:lnSpc>
                <a:spcPct val="90000"/>
              </a:lnSpc>
            </a:pPr>
            <a:r>
              <a:rPr lang="es-ES" sz="2200" dirty="0" smtClean="0"/>
              <a:t>Eliminación de eventos que el punto de contacto o parada del avión ocurrió más allá de 2.000 </a:t>
            </a:r>
            <a:r>
              <a:rPr lang="es-ES" sz="2200" dirty="0" err="1" smtClean="0"/>
              <a:t>piés</a:t>
            </a:r>
            <a:r>
              <a:rPr lang="es-ES" sz="2200" dirty="0" smtClean="0"/>
              <a:t> del umbral</a:t>
            </a:r>
          </a:p>
          <a:p>
            <a:pPr>
              <a:lnSpc>
                <a:spcPct val="90000"/>
              </a:lnSpc>
            </a:pPr>
            <a:r>
              <a:rPr lang="es-ES" sz="2200" dirty="0" smtClean="0"/>
              <a:t> Eliminación de eventos que la parada ocurrió más de 1.000 pies del eje de pista</a:t>
            </a:r>
          </a:p>
          <a:p>
            <a:pPr>
              <a:lnSpc>
                <a:spcPct val="90000"/>
              </a:lnSpc>
              <a:buNone/>
            </a:pPr>
            <a:endParaRPr lang="es-ES" sz="22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RA Briefing">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RA Brief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lg"/>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500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lg"/>
        </a:ln>
        <a:effectLst/>
      </a:spPr>
      <a:bodyPr vert="horz" wrap="square" lIns="90488" tIns="44450" rIns="90488" bIns="44450" numCol="1" anchor="t" anchorCtr="0" compatLnSpc="1">
        <a:prstTxWarp prst="textNoShape">
          <a:avLst/>
        </a:prstTxWarp>
      </a:bodyPr>
      <a:lstStyle>
        <a:defPPr marL="0" marR="0" indent="0" algn="l" defTabSz="914400" rtl="0" eaLnBrk="0" fontAlgn="base" latinLnBrk="0" hangingPunct="0">
          <a:lnSpc>
            <a:spcPct val="80000"/>
          </a:lnSpc>
          <a:spcBef>
            <a:spcPct val="20000"/>
          </a:spcBef>
          <a:spcAft>
            <a:spcPct val="500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RA Brief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A Brief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RA Brief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RA Brief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A Brief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A Brief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RA Brief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927D94646DC549B7465903FE9FE1A3" ma:contentTypeVersion="118" ma:contentTypeDescription="Create a new document." ma:contentTypeScope="" ma:versionID="b7dfd1b413e7d33dabde76de4b79de8f">
  <xsd:schema xmlns:xsd="http://www.w3.org/2001/XMLSchema" xmlns:xs="http://www.w3.org/2001/XMLSchema" xmlns:p="http://schemas.microsoft.com/office/2006/metadata/properties" xmlns:ns1="101a94fc-4fb7-49fc-ab36-dbb3e9e3ccdb" xmlns:ns2="http://schemas.microsoft.com/sharepoint/v3" targetNamespace="http://schemas.microsoft.com/office/2006/metadata/properties" ma:root="true" ma:fieldsID="c9f0411c7a8c78232c53993795c6232c" ns1:_="" ns2:_="">
    <xsd:import namespace="101a94fc-4fb7-49fc-ab36-dbb3e9e3ccdb"/>
    <xsd:import namespace="http://schemas.microsoft.com/sharepoint/v3"/>
    <xsd:element name="properties">
      <xsd:complexType>
        <xsd:sequence>
          <xsd:element name="documentManagement">
            <xsd:complexType>
              <xsd:all>
                <xsd:element ref="ns1:a" minOccurs="0"/>
                <xsd:element ref="ns1:Category" minOccurs="0"/>
                <xsd:element ref="ns1:CategoryOrder" minOccurs="0"/>
                <xsd:element ref="ns1:LongTitle" minOccurs="0"/>
                <xsd:element ref="ns1:Language" minOccurs="0"/>
                <xsd:element ref="ns1:aaa" minOccurs="0"/>
                <xsd:element ref="ns1:Revised" minOccurs="0"/>
                <xsd:element ref="ns1:Presenter" minOccurs="0"/>
                <xsd:element ref="ns1:DocumentName" minOccurs="0"/>
                <xsd:element ref="ns1:Title1" minOccurs="0"/>
                <xsd:element ref="ns1:Title2" minOccurs="0"/>
                <xsd:element ref="ns1:acro" minOccurs="0"/>
                <xsd:element ref="ns1:cat" minOccurs="0"/>
                <xsd:element ref="ns1:ArchivedDocumentsProperties" minOccurs="0"/>
                <xsd:element ref="ns2:PublishingStartDate" minOccurs="0"/>
                <xsd:element ref="ns2:PublishingExpirationDate" minOccurs="0"/>
                <xsd:element ref="ns1:Category_x003a_TypeEN" minOccurs="0"/>
                <xsd:element ref="ns1:Category_x003a_TypeES" minOccurs="0"/>
                <xsd:element ref="ns1:ArchivedDocumentsProperties_x003a_Acronym" minOccurs="0"/>
                <xsd:element ref="ns1:ArchivedDocumentsProperties_x003a_DocumentsOrder" minOccurs="0"/>
                <xsd:element ref="ns1:ArchivedDocumentsProperties_x003a_Category" minOccurs="0"/>
                <xsd:element ref="ns1:ArchivedDocumentsProperties_x003a_Presenter" minOccurs="0"/>
                <xsd:element ref="ns1:ArchivedDocumentsProperties_x003a_Language" minOccurs="0"/>
                <xsd:element ref="ns1:ArchivedDocumentsProperties_x003a_DocumentTitle" minOccurs="0"/>
                <xsd:element ref="ns1:ArchivedDocumentsProperties_x003a_DocumentTitle1" minOccurs="0"/>
                <xsd:element ref="ns1:ArchivedDocumentsProperties_x003a_DocumentTitle2" minOccurs="0"/>
                <xsd:element ref="ns1:ArchivedDocumentsProperties_x003a_ONLY" minOccurs="0"/>
                <xsd:element ref="ns1:ArchivedDocumentsProperties_x003a_Rev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94fc-4fb7-49fc-ab36-dbb3e9e3ccdb" elementFormDefault="qualified">
    <xsd:import namespace="http://schemas.microsoft.com/office/2006/documentManagement/types"/>
    <xsd:import namespace="http://schemas.microsoft.com/office/infopath/2007/PartnerControls"/>
    <xsd:element name="a" ma:index="0" nillable="true" ma:displayName="Acronym" ma:list="{1045e265-1928-4c45-849a-69ddabc67e10}" ma:internalName="a" ma:readOnly="false" ma:showField="Title">
      <xsd:simpleType>
        <xsd:restriction base="dms:Lookup"/>
      </xsd:simpleType>
    </xsd:element>
    <xsd:element name="Category" ma:index="3" nillable="true" ma:displayName="Category" ma:list="{c1012ec3-5fa7-4630-b0f2-9937f3c48b2b}" ma:internalName="Category" ma:showField="Title">
      <xsd:simpleType>
        <xsd:restriction base="dms:Lookup"/>
      </xsd:simpleType>
    </xsd:element>
    <xsd:element name="CategoryOrder" ma:index="4" nillable="true" ma:displayName="CategoryOrder" ma:description="Group by Category: Day, Session" ma:internalName="CategoryOrder">
      <xsd:simpleType>
        <xsd:restriction base="dms:Text">
          <xsd:maxLength value="255"/>
        </xsd:restriction>
      </xsd:simpleType>
    </xsd:element>
    <xsd:element name="LongTitle" ma:index="5" nillable="true" ma:displayName="Title" ma:internalName="LongTitle">
      <xsd:simpleType>
        <xsd:restriction base="dms:Text">
          <xsd:maxLength value="255"/>
        </xsd:restriction>
      </xsd:simpleType>
    </xsd:element>
    <xsd:element name="Language" ma:index="6" nillable="true" ma:displayName="Language" ma:description="Document's Language" ma:format="RadioButtons" ma:internalName="Language">
      <xsd:simpleType>
        <xsd:restriction base="dms:Choice">
          <xsd:enumeration value="English"/>
          <xsd:enumeration value="Spanish"/>
          <xsd:enumeration value="Bilingual"/>
          <xsd:enumeration value="Other"/>
        </xsd:restriction>
      </xsd:simpleType>
    </xsd:element>
    <xsd:element name="aaa" ma:index="7" nillable="true" ma:displayName="Only" ma:default="0" ma:internalName="aaa">
      <xsd:simpleType>
        <xsd:restriction base="dms:Boolean"/>
      </xsd:simpleType>
    </xsd:element>
    <xsd:element name="Revised" ma:index="8" nillable="true" ma:displayName="Revised" ma:default="0" ma:internalName="Revised">
      <xsd:simpleType>
        <xsd:restriction base="dms:Boolean"/>
      </xsd:simpleType>
    </xsd:element>
    <xsd:element name="Presenter" ma:index="9" nillable="true" ma:displayName="Presenter" ma:internalName="Presenter">
      <xsd:simpleType>
        <xsd:restriction base="dms:Text">
          <xsd:maxLength value="255"/>
        </xsd:restriction>
      </xsd:simpleType>
    </xsd:element>
    <xsd:element name="DocumentName" ma:index="11" nillable="true" ma:displayName="DocumentName" ma:hidden="true" ma:internalName="DocumentName" ma:readOnly="false">
      <xsd:simpleType>
        <xsd:restriction base="dms:Text">
          <xsd:maxLength value="255"/>
        </xsd:restriction>
      </xsd:simpleType>
    </xsd:element>
    <xsd:element name="Title1" ma:index="12" nillable="true" ma:displayName="Title1" ma:internalName="Title1">
      <xsd:simpleType>
        <xsd:restriction base="dms:Text">
          <xsd:maxLength value="255"/>
        </xsd:restriction>
      </xsd:simpleType>
    </xsd:element>
    <xsd:element name="Title2" ma:index="13" nillable="true" ma:displayName="Title2" ma:internalName="Title2">
      <xsd:simpleType>
        <xsd:restriction base="dms:Text">
          <xsd:maxLength value="255"/>
        </xsd:restriction>
      </xsd:simpleType>
    </xsd:element>
    <xsd:element name="acro" ma:index="14" nillable="true" ma:displayName="acro" ma:hidden="true" ma:internalName="acro" ma:readOnly="false">
      <xsd:simpleType>
        <xsd:restriction base="dms:Text">
          <xsd:maxLength value="255"/>
        </xsd:restriction>
      </xsd:simpleType>
    </xsd:element>
    <xsd:element name="cat" ma:index="15" nillable="true" ma:displayName="cat" ma:hidden="true" ma:internalName="cat" ma:readOnly="false">
      <xsd:simpleType>
        <xsd:restriction base="dms:Text">
          <xsd:maxLength value="255"/>
        </xsd:restriction>
      </xsd:simpleType>
    </xsd:element>
    <xsd:element name="ArchivedDocumentsProperties" ma:index="16" nillable="true" ma:displayName="ArchivedDocumentsProperties" ma:hidden="true" ma:list="{62446db8-06c7-4c5f-ab63-1825ec145873}" ma:internalName="ArchivedDocumentsProperties" ma:readOnly="false" ma:showField="Title">
      <xsd:simpleType>
        <xsd:restriction base="dms:Lookup"/>
      </xsd:simpleType>
    </xsd:element>
    <xsd:element name="Category_x003a_TypeEN" ma:index="21" nillable="true" ma:displayName="Category:TypeEN" ma:list="{c1012ec3-5fa7-4630-b0f2-9937f3c48b2b}" ma:internalName="Category_x003a_TypeEN" ma:readOnly="true" ma:showField="TypeEN" ma:web="332af589-c0a7-4731-b5e6-15e21b093457">
      <xsd:simpleType>
        <xsd:restriction base="dms:Lookup"/>
      </xsd:simpleType>
    </xsd:element>
    <xsd:element name="Category_x003a_TypeES" ma:index="22" nillable="true" ma:displayName="Category:TypeES" ma:list="{c1012ec3-5fa7-4630-b0f2-9937f3c48b2b}" ma:internalName="Category_x003a_TypeES" ma:readOnly="true" ma:showField="TypeES" ma:web="332af589-c0a7-4731-b5e6-15e21b093457">
      <xsd:simpleType>
        <xsd:restriction base="dms:Lookup"/>
      </xsd:simpleType>
    </xsd:element>
    <xsd:element name="ArchivedDocumentsProperties_x003a_Acronym" ma:index="24" nillable="true" ma:displayName="ArchivedDocumentsProperties:Acronym" ma:list="{62446db8-06c7-4c5f-ab63-1825ec145873}" ma:internalName="ArchivedDocumentsProperties_x003a_Acronym" ma:readOnly="true" ma:showField="Acronym" ma:web="332af589-c0a7-4731-b5e6-15e21b093457">
      <xsd:simpleType>
        <xsd:restriction base="dms:Lookup"/>
      </xsd:simpleType>
    </xsd:element>
    <xsd:element name="ArchivedDocumentsProperties_x003a_DocumentsOrder" ma:index="25" nillable="true" ma:displayName="ArchivedDocumentsProperties:DocumentsOrder" ma:list="{62446db8-06c7-4c5f-ab63-1825ec145873}" ma:internalName="ArchivedDocumentsProperties_x003a_DocumentsOrder" ma:readOnly="true" ma:showField="DocumentsOrder" ma:web="332af589-c0a7-4731-b5e6-15e21b093457">
      <xsd:simpleType>
        <xsd:restriction base="dms:Lookup"/>
      </xsd:simpleType>
    </xsd:element>
    <xsd:element name="ArchivedDocumentsProperties_x003a_Category" ma:index="26" nillable="true" ma:displayName="ArchivedDocumentsProperties:Category" ma:list="{62446db8-06c7-4c5f-ab63-1825ec145873}" ma:internalName="ArchivedDocumentsProperties_x003a_Category" ma:readOnly="true" ma:showField="Category" ma:web="332af589-c0a7-4731-b5e6-15e21b093457">
      <xsd:simpleType>
        <xsd:restriction base="dms:Lookup"/>
      </xsd:simpleType>
    </xsd:element>
    <xsd:element name="ArchivedDocumentsProperties_x003a_Presenter" ma:index="27" nillable="true" ma:displayName="ArchivedDocumentsProperties:Presenter" ma:list="{62446db8-06c7-4c5f-ab63-1825ec145873}" ma:internalName="ArchivedDocumentsProperties_x003a_Presenter" ma:readOnly="true" ma:showField="Presenter" ma:web="332af589-c0a7-4731-b5e6-15e21b093457">
      <xsd:simpleType>
        <xsd:restriction base="dms:Lookup"/>
      </xsd:simpleType>
    </xsd:element>
    <xsd:element name="ArchivedDocumentsProperties_x003a_Language" ma:index="28" nillable="true" ma:displayName="ArchivedDocumentsProperties:Language" ma:list="{62446db8-06c7-4c5f-ab63-1825ec145873}" ma:internalName="ArchivedDocumentsProperties_x003a_Language" ma:readOnly="true" ma:showField="Language" ma:web="332af589-c0a7-4731-b5e6-15e21b093457">
      <xsd:simpleType>
        <xsd:restriction base="dms:Lookup"/>
      </xsd:simpleType>
    </xsd:element>
    <xsd:element name="ArchivedDocumentsProperties_x003a_DocumentTitle" ma:index="29" nillable="true" ma:displayName="ArchivedDocumentsProperties:DocumentTitle" ma:list="{62446db8-06c7-4c5f-ab63-1825ec145873}" ma:internalName="ArchivedDocumentsProperties_x003a_DocumentTitle" ma:readOnly="true" ma:showField="DocumentTitle" ma:web="332af589-c0a7-4731-b5e6-15e21b093457">
      <xsd:simpleType>
        <xsd:restriction base="dms:Lookup"/>
      </xsd:simpleType>
    </xsd:element>
    <xsd:element name="ArchivedDocumentsProperties_x003a_DocumentTitle1" ma:index="30" nillable="true" ma:displayName="ArchivedDocumentsProperties:DocumentTitle1" ma:list="{62446db8-06c7-4c5f-ab63-1825ec145873}" ma:internalName="ArchivedDocumentsProperties_x003a_DocumentTitle1" ma:readOnly="true" ma:showField="DocumentTitle1" ma:web="332af589-c0a7-4731-b5e6-15e21b093457">
      <xsd:simpleType>
        <xsd:restriction base="dms:Lookup"/>
      </xsd:simpleType>
    </xsd:element>
    <xsd:element name="ArchivedDocumentsProperties_x003a_DocumentTitle2" ma:index="31" nillable="true" ma:displayName="ArchivedDocumentsProperties:DocumentTitle2" ma:list="{62446db8-06c7-4c5f-ab63-1825ec145873}" ma:internalName="ArchivedDocumentsProperties_x003a_DocumentTitle2" ma:readOnly="true" ma:showField="DocumentTitle2" ma:web="332af589-c0a7-4731-b5e6-15e21b093457">
      <xsd:simpleType>
        <xsd:restriction base="dms:Lookup"/>
      </xsd:simpleType>
    </xsd:element>
    <xsd:element name="ArchivedDocumentsProperties_x003a_ONLY" ma:index="32" nillable="true" ma:displayName="ArchivedDocumentsProperties:ONLY" ma:list="{62446db8-06c7-4c5f-ab63-1825ec145873}" ma:internalName="ArchivedDocumentsProperties_x003a_ONLY" ma:readOnly="true" ma:showField="ONLY" ma:web="332af589-c0a7-4731-b5e6-15e21b093457">
      <xsd:simpleType>
        <xsd:restriction base="dms:Lookup"/>
      </xsd:simpleType>
    </xsd:element>
    <xsd:element name="ArchivedDocumentsProperties_x003a_Revised" ma:index="33" nillable="true" ma:displayName="ArchivedDocumentsProperties:Revised" ma:list="{62446db8-06c7-4c5f-ab63-1825ec145873}" ma:internalName="ArchivedDocumentsProperties_x003a_Revised" ma:readOnly="true" ma:showField="Revised" ma:web="332af589-c0a7-4731-b5e6-15e21b093457">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 ma:hidden="true" ma:internalName="PublishingStartDate">
      <xsd:simpleType>
        <xsd:restriction base="dms:Unknown"/>
      </xsd:simpleType>
    </xsd:element>
    <xsd:element name="PublishingExpirationDate" ma:index="20"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2" ma:displayName="DocumentOrd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101a94fc-4fb7-49fc-ab36-dbb3e9e3ccdb">12</Category>
    <Title1 xmlns="101a94fc-4fb7-49fc-ab36-dbb3e9e3ccdb">.</Title1>
    <DocumentName xmlns="101a94fc-4fb7-49fc-ab36-dbb3e9e3ccdb">Presentacion ACRP Report 50.pptx</DocumentName>
    <ArchivedDocumentsProperties xmlns="101a94fc-4fb7-49fc-ab36-dbb3e9e3ccdb">11209</ArchivedDocumentsProperties>
    <acro xmlns="101a94fc-4fb7-49fc-ab36-dbb3e9e3ccdb">AGAASEROSTUDIES</acro>
    <Revised xmlns="101a94fc-4fb7-49fc-ab36-dbb3e9e3ccdb">false</Revised>
    <PublishingExpirationDate xmlns="http://schemas.microsoft.com/sharepoint/v3" xsi:nil="true"/>
    <LongTitle xmlns="101a94fc-4fb7-49fc-ab36-dbb3e9e3ccdb">SH15 Presentación sobre el Informe ACRP 50</LongTitle>
    <cat xmlns="101a94fc-4fb7-49fc-ab36-dbb3e9e3ccdb">13. Presentation</cat>
    <Language xmlns="101a94fc-4fb7-49fc-ab36-dbb3e9e3ccdb">Spanish</Language>
    <aaa xmlns="101a94fc-4fb7-49fc-ab36-dbb3e9e3ccdb">true</aaa>
    <PublishingStartDate xmlns="http://schemas.microsoft.com/sharepoint/v3" xsi:nil="true"/>
    <Title2 xmlns="101a94fc-4fb7-49fc-ab36-dbb3e9e3ccdb">.</Title2>
    <a xmlns="101a94fc-4fb7-49fc-ab36-dbb3e9e3ccdb">235</a>
    <Presenter xmlns="101a94fc-4fb7-49fc-ab36-dbb3e9e3ccdb">Secretaría</Presenter>
    <CategoryOrder xmlns="101a94fc-4fb7-49fc-ab36-dbb3e9e3ccdb" xsi:nil="true"/>
  </documentManagement>
</p:properties>
</file>

<file path=customXml/itemProps1.xml><?xml version="1.0" encoding="utf-8"?>
<ds:datastoreItem xmlns:ds="http://schemas.openxmlformats.org/officeDocument/2006/customXml" ds:itemID="{16855ADA-B4BD-4395-A7F4-CE3E68784409}"/>
</file>

<file path=customXml/itemProps2.xml><?xml version="1.0" encoding="utf-8"?>
<ds:datastoreItem xmlns:ds="http://schemas.openxmlformats.org/officeDocument/2006/customXml" ds:itemID="{9B377570-B8AD-4194-B485-8E02112E97A9}"/>
</file>

<file path=customXml/itemProps3.xml><?xml version="1.0" encoding="utf-8"?>
<ds:datastoreItem xmlns:ds="http://schemas.openxmlformats.org/officeDocument/2006/customXml" ds:itemID="{640B5937-5A22-4379-89D4-886F4C68BEC8}"/>
</file>

<file path=docProps/app.xml><?xml version="1.0" encoding="utf-8"?>
<Properties xmlns="http://schemas.openxmlformats.org/officeDocument/2006/extended-properties" xmlns:vt="http://schemas.openxmlformats.org/officeDocument/2006/docPropsVTypes">
  <Template>ARA</Template>
  <TotalTime>5235</TotalTime>
  <Words>2361</Words>
  <Application>Microsoft Office PowerPoint</Application>
  <PresentationFormat>On-screen Show (4:3)</PresentationFormat>
  <Paragraphs>505</Paragraphs>
  <Slides>65</Slides>
  <Notes>62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68" baseType="lpstr">
      <vt:lpstr>ARA Briefing</vt:lpstr>
      <vt:lpstr>Microsoft Equation 3.0</vt:lpstr>
      <vt:lpstr>Equation</vt:lpstr>
      <vt:lpstr>Slide 1</vt:lpstr>
      <vt:lpstr>Esquema</vt:lpstr>
      <vt:lpstr>Análisis de Riesgo de Áreas de Seguridad</vt:lpstr>
      <vt:lpstr>ACRP 4-08 - Improved Models for Risk Assessment of Runway Safety Areas (RSA)</vt:lpstr>
      <vt:lpstr>ACRP 4-08 - Improved Models for Risk Assessment of Runway Safety Areas (RSA)</vt:lpstr>
      <vt:lpstr>Base de Datos de Accidentes y Incidentes</vt:lpstr>
      <vt:lpstr>Preguntas Frecuentes</vt:lpstr>
      <vt:lpstr>Otras Fuentes</vt:lpstr>
      <vt:lpstr>Filtros Usados </vt:lpstr>
      <vt:lpstr>Base de Datos</vt:lpstr>
      <vt:lpstr>Accident Rates by Region of the World</vt:lpstr>
      <vt:lpstr>Compilación de Datos</vt:lpstr>
      <vt:lpstr>Compilación de Datos</vt:lpstr>
      <vt:lpstr>Limitaciones </vt:lpstr>
      <vt:lpstr>Limitaciones de Datos</vt:lpstr>
      <vt:lpstr>Ejemplo – Registros del NTSB</vt:lpstr>
      <vt:lpstr>Ejemplo – Registros del NTSB (cont’d)</vt:lpstr>
      <vt:lpstr>Ejemplo de Reporte de Incidente – antes de 1995</vt:lpstr>
      <vt:lpstr>Google Earth</vt:lpstr>
      <vt:lpstr>Slide 20</vt:lpstr>
      <vt:lpstr>Slide 21</vt:lpstr>
      <vt:lpstr>Resumo de los Eventos - de 1980 hasta 2009 - </vt:lpstr>
      <vt:lpstr>Enfoque de la Investigación </vt:lpstr>
      <vt:lpstr>Análisis Funcional de los Peligros</vt:lpstr>
      <vt:lpstr>Datos de operaciones normales </vt:lpstr>
      <vt:lpstr>Enfoque de Riesgo</vt:lpstr>
      <vt:lpstr>Modelos de Frecuencia</vt:lpstr>
      <vt:lpstr>Modelos de Frecuencia</vt:lpstr>
      <vt:lpstr>Un Ejemplo Simples</vt:lpstr>
      <vt:lpstr>Curva ROC</vt:lpstr>
      <vt:lpstr>Modelos de Ubicación – Salídas de Fin de Pista</vt:lpstr>
      <vt:lpstr>Modelo de Ubicación – Aterrizaje Corto</vt:lpstr>
      <vt:lpstr>Modelo de Ubicación – Salida y Deviación Lateral</vt:lpstr>
      <vt:lpstr>Coordenadas Utilizadas</vt:lpstr>
      <vt:lpstr>Modelo de Ubicación – Salidas de Fin de Pista</vt:lpstr>
      <vt:lpstr>Modelo de Ubicación – Salidas Laterales</vt:lpstr>
      <vt:lpstr>Modelo de Ubicación Longitudinal de LDOR</vt:lpstr>
      <vt:lpstr>Comparación LDOR / TOOR</vt:lpstr>
      <vt:lpstr>Engineered Material Arresting System (EMAS)</vt:lpstr>
      <vt:lpstr>Modelo de Consequencias</vt:lpstr>
      <vt:lpstr>Modelando las Consecuencias</vt:lpstr>
      <vt:lpstr>Modelando las Consecuencias</vt:lpstr>
      <vt:lpstr>Consecuencias</vt:lpstr>
      <vt:lpstr>Modelando la Probabilidad de Colisión con el Obstáculo</vt:lpstr>
      <vt:lpstr>Ejemplo</vt:lpstr>
      <vt:lpstr>Aplicación Práctica de los Modelos</vt:lpstr>
      <vt:lpstr>Aplicación Práctica de los Modelos</vt:lpstr>
      <vt:lpstr>Ejemplo – Comparando Dos RESAs</vt:lpstr>
      <vt:lpstr>Software de Análisis</vt:lpstr>
      <vt:lpstr>Resultados</vt:lpstr>
      <vt:lpstr>Validación</vt:lpstr>
      <vt:lpstr>Validación - Incidentes</vt:lpstr>
      <vt:lpstr>Validación - Accidentes</vt:lpstr>
      <vt:lpstr>Caso Ejemplo – Aeropuerto Somewhere</vt:lpstr>
      <vt:lpstr>RWYs 19R and 19L</vt:lpstr>
      <vt:lpstr>RWYs 01R and 01L</vt:lpstr>
      <vt:lpstr>Consideraciones Adicionales para Aterrizaje Corto</vt:lpstr>
      <vt:lpstr>Ejemplo SMW – RWYs 19R e 19L – RESA para LDUS</vt:lpstr>
      <vt:lpstr>Alternativa 1</vt:lpstr>
      <vt:lpstr>Alternativa 2</vt:lpstr>
      <vt:lpstr>Alternativa 3</vt:lpstr>
      <vt:lpstr>Alternativa 4</vt:lpstr>
      <vt:lpstr>Tráfico de Avións</vt:lpstr>
      <vt:lpstr>Resultados</vt:lpstr>
      <vt:lpstr>Preguntas?</vt:lpstr>
    </vt:vector>
  </TitlesOfParts>
  <Company>MAD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 15</dc:title>
  <dc:creator>mayres</dc:creator>
  <cp:lastModifiedBy>Administrator</cp:lastModifiedBy>
  <cp:revision>98</cp:revision>
  <dcterms:created xsi:type="dcterms:W3CDTF">2010-12-13T14:36:06Z</dcterms:created>
  <dcterms:modified xsi:type="dcterms:W3CDTF">2011-08-01T00:49:31Z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0x010100A3927D94646DC549B7465903FE9FE1A3</vt:lpwstr>
  </property>
  <property fmtid="{D5CDD505-2E9C-101B-9397-08002B2CF9AE}" pid="3" name="WorkflowCreationPath">
    <vt:lpwstr>f4ee43e6-5d50-4592-8054-dac6973e101c,4;f4ee43e6-5d50-4592-8054-dac6973e101c,4;f4ee43e6-5d50-4592-8054-dac6973e101c,5;f4ee43e6-5d50-4592-8054-dac6973e101c,5;f4ee43e6-5d50-4592-8054-dac6973e101c,5;f4ee43e6-5d50-4592-8054-dac6973e101c,5;f4ee43e6-5d50-4592-8054-dac6973e101c,5;f4ee43e6-5d50-4592-8054-dac6973e101c,5;f4ee43e6-5d50-4592-8054-dac6973e101c,5;f4ee43e6-5d50-4592-8054-dac6973e101c,5;f4ee43e6-5d50-4592-8054-dac6973e101c,5;f4ee43e6-5d50-4592-8054-dac6973e101c,5;f4ee43e6-5d50-4592-8054-dac6973e101c,5;f4ee43e6-5d50-4592-8054-dac6973e101c,5;</vt:lpwstr>
  </property>
</Properties>
</file>