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slideshow.main+xml"/>
  <Override PartName="/ppt/slides/slide67.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17.xml" ContentType="application/vnd.openxmlformats-officedocument.presentationml.slide+xml"/>
  <Override PartName="/ppt/slides/slide54.xml" ContentType="application/vnd.openxmlformats-officedocument.presentationml.slide+xml"/>
  <Override PartName="/ppt/slides/slide29.xml" ContentType="application/vnd.openxmlformats-officedocument.presentationml.slide+xml"/>
  <Override PartName="/ppt/slides/slide18.xml" ContentType="application/vnd.openxmlformats-officedocument.presentationml.slide+xml"/>
  <Override PartName="/ppt/slides/slide51.xml" ContentType="application/vnd.openxmlformats-officedocument.presentationml.slide+xml"/>
  <Override PartName="/ppt/slides/slide15.xml" ContentType="application/vnd.openxmlformats-officedocument.presentationml.slide+xml"/>
  <Override PartName="/ppt/slides/slide50.xml" ContentType="application/vnd.openxmlformats-officedocument.presentationml.slide+xml"/>
  <Override PartName="/ppt/slides/slide12.xml" ContentType="application/vnd.openxmlformats-officedocument.presentationml.slide+xml"/>
  <Override PartName="/ppt/slides/slide48.xml" ContentType="application/vnd.openxmlformats-officedocument.presentationml.slide+xml"/>
  <Override PartName="/ppt/slides/slide68.xml" ContentType="application/vnd.openxmlformats-officedocument.presentationml.slide+xml"/>
  <Override PartName="/ppt/slides/slide30.xml" ContentType="application/vnd.openxmlformats-officedocument.presentationml.slide+xml"/>
  <Override PartName="/ppt/slides/slide49.xml" ContentType="application/vnd.openxmlformats-officedocument.presentationml.slide+xml"/>
  <Override PartName="/ppt/slides/slide14.xml" ContentType="application/vnd.openxmlformats-officedocument.presentationml.slide+xml"/>
  <Override PartName="/ppt/slides/slide55.xml" ContentType="application/vnd.openxmlformats-officedocument.presentationml.slide+xml"/>
  <Override PartName="/ppt/slides/slide19.xml" ContentType="application/vnd.openxmlformats-officedocument.presentationml.slide+xml"/>
  <Override PartName="/ppt/slides/slide56.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2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57.xml" ContentType="application/vnd.openxmlformats-officedocument.presentationml.slide+xml"/>
  <Override PartName="/ppt/slides/slide22.xml" ContentType="application/vnd.openxmlformats-officedocument.presentationml.slide+xml"/>
  <Override PartName="/ppt/slides/slide58.xml" ContentType="application/vnd.openxmlformats-officedocument.presentationml.slide+xml"/>
  <Override PartName="/ppt/slides/slide34.xml" ContentType="application/vnd.openxmlformats-officedocument.presentationml.slide+xml"/>
  <Override PartName="/ppt/slides/slide11.xml" ContentType="application/vnd.openxmlformats-officedocument.presentationml.slide+xml"/>
  <Override PartName="/ppt/slides/slide13.xml" ContentType="application/vnd.openxmlformats-officedocument.presentationml.slide+xml"/>
  <Override PartName="/ppt/slides/slide10.xml" ContentType="application/vnd.openxmlformats-officedocument.presentationml.slide+xml"/>
  <Override PartName="/ppt/slides/slide39.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26.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8.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47.xml" ContentType="application/vnd.openxmlformats-officedocument.presentationml.slide+xml"/>
  <Override PartName="/ppt/slides/slide6.xml" ContentType="application/vnd.openxmlformats-officedocument.presentationml.slide+xml"/>
  <Override PartName="/ppt/slides/slide45.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6.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25.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notesSlides/notesSlide38.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handoutMasterIdLst>
    <p:handoutMasterId r:id="rId71"/>
  </p:handoutMasterIdLst>
  <p:sldIdLst>
    <p:sldId id="453" r:id="rId2"/>
    <p:sldId id="522" r:id="rId3"/>
    <p:sldId id="576" r:id="rId4"/>
    <p:sldId id="603" r:id="rId5"/>
    <p:sldId id="605" r:id="rId6"/>
    <p:sldId id="606" r:id="rId7"/>
    <p:sldId id="607" r:id="rId8"/>
    <p:sldId id="608" r:id="rId9"/>
    <p:sldId id="657" r:id="rId10"/>
    <p:sldId id="658" r:id="rId11"/>
    <p:sldId id="667" r:id="rId12"/>
    <p:sldId id="668" r:id="rId13"/>
    <p:sldId id="669" r:id="rId14"/>
    <p:sldId id="660" r:id="rId15"/>
    <p:sldId id="661" r:id="rId16"/>
    <p:sldId id="662" r:id="rId17"/>
    <p:sldId id="663" r:id="rId18"/>
    <p:sldId id="609" r:id="rId19"/>
    <p:sldId id="610" r:id="rId20"/>
    <p:sldId id="611" r:id="rId21"/>
    <p:sldId id="612" r:id="rId22"/>
    <p:sldId id="613" r:id="rId23"/>
    <p:sldId id="523" r:id="rId24"/>
    <p:sldId id="525" r:id="rId25"/>
    <p:sldId id="673" r:id="rId26"/>
    <p:sldId id="674" r:id="rId27"/>
    <p:sldId id="675" r:id="rId28"/>
    <p:sldId id="676" r:id="rId29"/>
    <p:sldId id="677" r:id="rId30"/>
    <p:sldId id="678" r:id="rId31"/>
    <p:sldId id="650" r:id="rId32"/>
    <p:sldId id="619" r:id="rId33"/>
    <p:sldId id="620" r:id="rId34"/>
    <p:sldId id="621" r:id="rId35"/>
    <p:sldId id="622" r:id="rId36"/>
    <p:sldId id="623" r:id="rId37"/>
    <p:sldId id="624" r:id="rId38"/>
    <p:sldId id="625" r:id="rId39"/>
    <p:sldId id="626" r:id="rId40"/>
    <p:sldId id="627" r:id="rId41"/>
    <p:sldId id="628" r:id="rId42"/>
    <p:sldId id="616" r:id="rId43"/>
    <p:sldId id="629" r:id="rId44"/>
    <p:sldId id="630" r:id="rId45"/>
    <p:sldId id="631" r:id="rId46"/>
    <p:sldId id="632" r:id="rId47"/>
    <p:sldId id="633" r:id="rId48"/>
    <p:sldId id="634" r:id="rId49"/>
    <p:sldId id="635" r:id="rId50"/>
    <p:sldId id="636" r:id="rId51"/>
    <p:sldId id="637" r:id="rId52"/>
    <p:sldId id="638" r:id="rId53"/>
    <p:sldId id="639" r:id="rId54"/>
    <p:sldId id="640" r:id="rId55"/>
    <p:sldId id="641" r:id="rId56"/>
    <p:sldId id="642" r:id="rId57"/>
    <p:sldId id="643" r:id="rId58"/>
    <p:sldId id="644" r:id="rId59"/>
    <p:sldId id="645" r:id="rId60"/>
    <p:sldId id="654" r:id="rId61"/>
    <p:sldId id="651" r:id="rId62"/>
    <p:sldId id="652" r:id="rId63"/>
    <p:sldId id="653" r:id="rId64"/>
    <p:sldId id="655" r:id="rId65"/>
    <p:sldId id="656" r:id="rId66"/>
    <p:sldId id="575" r:id="rId67"/>
    <p:sldId id="516" r:id="rId68"/>
    <p:sldId id="517" r:id="rId69"/>
  </p:sldIdLst>
  <p:sldSz cx="9144000" cy="6858000" type="screen4x3"/>
  <p:notesSz cx="7315200" cy="9601200"/>
  <p:defaultTextStyle>
    <a:defPPr>
      <a:defRPr lang="en-US"/>
    </a:defPPr>
    <a:lvl1pPr algn="l" rtl="0" fontAlgn="base">
      <a:spcBef>
        <a:spcPct val="0"/>
      </a:spcBef>
      <a:spcAft>
        <a:spcPct val="0"/>
      </a:spcAft>
      <a:defRPr sz="2000" kern="1200">
        <a:solidFill>
          <a:schemeClr val="bg1"/>
        </a:solidFill>
        <a:latin typeface="Times New Roman" pitchFamily="18" charset="0"/>
        <a:ea typeface="+mn-ea"/>
        <a:cs typeface="+mn-cs"/>
      </a:defRPr>
    </a:lvl1pPr>
    <a:lvl2pPr marL="457200" algn="l" rtl="0" fontAlgn="base">
      <a:spcBef>
        <a:spcPct val="0"/>
      </a:spcBef>
      <a:spcAft>
        <a:spcPct val="0"/>
      </a:spcAft>
      <a:defRPr sz="2000" kern="1200">
        <a:solidFill>
          <a:schemeClr val="bg1"/>
        </a:solidFill>
        <a:latin typeface="Times New Roman" pitchFamily="18" charset="0"/>
        <a:ea typeface="+mn-ea"/>
        <a:cs typeface="+mn-cs"/>
      </a:defRPr>
    </a:lvl2pPr>
    <a:lvl3pPr marL="914400" algn="l" rtl="0" fontAlgn="base">
      <a:spcBef>
        <a:spcPct val="0"/>
      </a:spcBef>
      <a:spcAft>
        <a:spcPct val="0"/>
      </a:spcAft>
      <a:defRPr sz="2000" kern="1200">
        <a:solidFill>
          <a:schemeClr val="bg1"/>
        </a:solidFill>
        <a:latin typeface="Times New Roman" pitchFamily="18" charset="0"/>
        <a:ea typeface="+mn-ea"/>
        <a:cs typeface="+mn-cs"/>
      </a:defRPr>
    </a:lvl3pPr>
    <a:lvl4pPr marL="1371600" algn="l" rtl="0" fontAlgn="base">
      <a:spcBef>
        <a:spcPct val="0"/>
      </a:spcBef>
      <a:spcAft>
        <a:spcPct val="0"/>
      </a:spcAft>
      <a:defRPr sz="2000" kern="1200">
        <a:solidFill>
          <a:schemeClr val="bg1"/>
        </a:solidFill>
        <a:latin typeface="Times New Roman" pitchFamily="18" charset="0"/>
        <a:ea typeface="+mn-ea"/>
        <a:cs typeface="+mn-cs"/>
      </a:defRPr>
    </a:lvl4pPr>
    <a:lvl5pPr marL="1828800" algn="l" rtl="0" fontAlgn="base">
      <a:spcBef>
        <a:spcPct val="0"/>
      </a:spcBef>
      <a:spcAft>
        <a:spcPct val="0"/>
      </a:spcAft>
      <a:defRPr sz="2000" kern="1200">
        <a:solidFill>
          <a:schemeClr val="bg1"/>
        </a:solidFill>
        <a:latin typeface="Times New Roman" pitchFamily="18" charset="0"/>
        <a:ea typeface="+mn-ea"/>
        <a:cs typeface="+mn-cs"/>
      </a:defRPr>
    </a:lvl5pPr>
    <a:lvl6pPr marL="2286000" algn="l" defTabSz="914400" rtl="0" eaLnBrk="1" latinLnBrk="0" hangingPunct="1">
      <a:defRPr sz="2000" kern="1200">
        <a:solidFill>
          <a:schemeClr val="bg1"/>
        </a:solidFill>
        <a:latin typeface="Times New Roman" pitchFamily="18" charset="0"/>
        <a:ea typeface="+mn-ea"/>
        <a:cs typeface="+mn-cs"/>
      </a:defRPr>
    </a:lvl6pPr>
    <a:lvl7pPr marL="2743200" algn="l" defTabSz="914400" rtl="0" eaLnBrk="1" latinLnBrk="0" hangingPunct="1">
      <a:defRPr sz="2000" kern="1200">
        <a:solidFill>
          <a:schemeClr val="bg1"/>
        </a:solidFill>
        <a:latin typeface="Times New Roman" pitchFamily="18" charset="0"/>
        <a:ea typeface="+mn-ea"/>
        <a:cs typeface="+mn-cs"/>
      </a:defRPr>
    </a:lvl7pPr>
    <a:lvl8pPr marL="3200400" algn="l" defTabSz="914400" rtl="0" eaLnBrk="1" latinLnBrk="0" hangingPunct="1">
      <a:defRPr sz="2000" kern="1200">
        <a:solidFill>
          <a:schemeClr val="bg1"/>
        </a:solidFill>
        <a:latin typeface="Times New Roman" pitchFamily="18" charset="0"/>
        <a:ea typeface="+mn-ea"/>
        <a:cs typeface="+mn-cs"/>
      </a:defRPr>
    </a:lvl8pPr>
    <a:lvl9pPr marL="3657600" algn="l" defTabSz="914400" rtl="0" eaLnBrk="1" latinLnBrk="0" hangingPunct="1">
      <a:defRPr sz="2000" kern="1200">
        <a:solidFill>
          <a:schemeClr val="bg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99"/>
    <a:srgbClr val="336699"/>
    <a:srgbClr val="00FFFF"/>
    <a:srgbClr val="FF9933"/>
    <a:srgbClr val="CC0099"/>
    <a:srgbClr val="FF6600"/>
    <a:srgbClr val="FFFF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302" autoAdjust="0"/>
  </p:normalViewPr>
  <p:slideViewPr>
    <p:cSldViewPr>
      <p:cViewPr>
        <p:scale>
          <a:sx n="75" d="100"/>
          <a:sy n="75" d="100"/>
        </p:scale>
        <p:origin x="-282" y="324"/>
      </p:cViewPr>
      <p:guideLst>
        <p:guide orient="horz" pos="220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20" y="-54"/>
      </p:cViewPr>
      <p:guideLst>
        <p:guide orient="horz" pos="3024"/>
        <p:guide pos="2304"/>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78"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ustomXml" Target="../customXml/item1.xml"/><Relationship Id="rId7" Type="http://schemas.openxmlformats.org/officeDocument/2006/relationships/slide" Target="slides/slide6.xml"/><Relationship Id="rId71" Type="http://schemas.openxmlformats.org/officeDocument/2006/relationships/handoutMaster" Target="handoutMasters/handoutMaster1.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3169920" cy="48006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defRPr sz="1300">
                <a:solidFill>
                  <a:schemeClr val="tx1"/>
                </a:solidFill>
              </a:defRPr>
            </a:lvl1pPr>
          </a:lstStyle>
          <a:p>
            <a:pPr>
              <a:defRPr/>
            </a:pPr>
            <a:endParaRPr lang="en-US"/>
          </a:p>
        </p:txBody>
      </p:sp>
      <p:sp>
        <p:nvSpPr>
          <p:cNvPr id="36867" name="Rectangle 3"/>
          <p:cNvSpPr>
            <a:spLocks noGrp="1" noChangeArrowheads="1"/>
          </p:cNvSpPr>
          <p:nvPr>
            <p:ph type="dt" sz="quarter" idx="1"/>
          </p:nvPr>
        </p:nvSpPr>
        <p:spPr bwMode="auto">
          <a:xfrm>
            <a:off x="4145280" y="0"/>
            <a:ext cx="3169920" cy="48006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a:defRPr sz="1300">
                <a:solidFill>
                  <a:schemeClr val="tx1"/>
                </a:solidFill>
              </a:defRPr>
            </a:lvl1pPr>
          </a:lstStyle>
          <a:p>
            <a:pPr>
              <a:defRPr/>
            </a:pPr>
            <a:endParaRPr lang="en-US"/>
          </a:p>
        </p:txBody>
      </p:sp>
      <p:sp>
        <p:nvSpPr>
          <p:cNvPr id="36868" name="Rectangle 4"/>
          <p:cNvSpPr>
            <a:spLocks noGrp="1" noChangeArrowheads="1"/>
          </p:cNvSpPr>
          <p:nvPr>
            <p:ph type="ftr" sz="quarter" idx="2"/>
          </p:nvPr>
        </p:nvSpPr>
        <p:spPr bwMode="auto">
          <a:xfrm>
            <a:off x="0" y="9121140"/>
            <a:ext cx="3169920" cy="48006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defRPr sz="1300">
                <a:solidFill>
                  <a:schemeClr val="tx1"/>
                </a:solidFill>
              </a:defRPr>
            </a:lvl1pPr>
          </a:lstStyle>
          <a:p>
            <a:pPr>
              <a:defRPr/>
            </a:pPr>
            <a:endParaRPr lang="en-US"/>
          </a:p>
        </p:txBody>
      </p:sp>
      <p:sp>
        <p:nvSpPr>
          <p:cNvPr id="36869" name="Rectangle 5"/>
          <p:cNvSpPr>
            <a:spLocks noGrp="1" noChangeArrowheads="1"/>
          </p:cNvSpPr>
          <p:nvPr>
            <p:ph type="sldNum" sz="quarter" idx="3"/>
          </p:nvPr>
        </p:nvSpPr>
        <p:spPr bwMode="auto">
          <a:xfrm>
            <a:off x="4145280" y="9121140"/>
            <a:ext cx="3169920" cy="48006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a:defRPr sz="1300">
                <a:solidFill>
                  <a:schemeClr val="tx1"/>
                </a:solidFill>
              </a:defRPr>
            </a:lvl1pPr>
          </a:lstStyle>
          <a:p>
            <a:pPr>
              <a:defRPr/>
            </a:pPr>
            <a:fld id="{C4CD4FE0-1B1C-4160-B92D-D25C0FDAEE78}"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169920" cy="48006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defRPr sz="1300">
                <a:solidFill>
                  <a:schemeClr val="tx1"/>
                </a:solidFill>
              </a:defRPr>
            </a:lvl1pPr>
          </a:lstStyle>
          <a:p>
            <a:pPr>
              <a:defRPr/>
            </a:pPr>
            <a:endParaRPr lang="en-US"/>
          </a:p>
        </p:txBody>
      </p:sp>
      <p:sp>
        <p:nvSpPr>
          <p:cNvPr id="3075" name="Rectangle 3"/>
          <p:cNvSpPr>
            <a:spLocks noGrp="1" noChangeArrowheads="1"/>
          </p:cNvSpPr>
          <p:nvPr>
            <p:ph type="dt" idx="1"/>
          </p:nvPr>
        </p:nvSpPr>
        <p:spPr bwMode="auto">
          <a:xfrm>
            <a:off x="4145280" y="0"/>
            <a:ext cx="3169920" cy="48006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a:defRPr sz="1300">
                <a:solidFill>
                  <a:schemeClr val="tx1"/>
                </a:solidFill>
              </a:defRPr>
            </a:lvl1pPr>
          </a:lstStyle>
          <a:p>
            <a:pPr>
              <a:defRPr/>
            </a:pPr>
            <a:endParaRPr lang="en-US"/>
          </a:p>
        </p:txBody>
      </p:sp>
      <p:sp>
        <p:nvSpPr>
          <p:cNvPr id="74756" name="Rectangle 4"/>
          <p:cNvSpPr>
            <a:spLocks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975360" y="4560570"/>
            <a:ext cx="5364480" cy="432054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9121140"/>
            <a:ext cx="3169920" cy="48006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defRPr sz="1300">
                <a:solidFill>
                  <a:schemeClr val="tx1"/>
                </a:solidFill>
              </a:defRPr>
            </a:lvl1pPr>
          </a:lstStyle>
          <a:p>
            <a:pPr>
              <a:defRPr/>
            </a:pPr>
            <a:endParaRPr lang="en-US"/>
          </a:p>
        </p:txBody>
      </p:sp>
      <p:sp>
        <p:nvSpPr>
          <p:cNvPr id="3079" name="Rectangle 7"/>
          <p:cNvSpPr>
            <a:spLocks noGrp="1" noChangeArrowheads="1"/>
          </p:cNvSpPr>
          <p:nvPr>
            <p:ph type="sldNum" sz="quarter" idx="5"/>
          </p:nvPr>
        </p:nvSpPr>
        <p:spPr bwMode="auto">
          <a:xfrm>
            <a:off x="4145280" y="9121140"/>
            <a:ext cx="3169920" cy="48006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a:defRPr sz="1300">
                <a:solidFill>
                  <a:schemeClr val="tx1"/>
                </a:solidFill>
              </a:defRPr>
            </a:lvl1pPr>
          </a:lstStyle>
          <a:p>
            <a:pPr>
              <a:defRPr/>
            </a:pPr>
            <a:fld id="{E0BEFFAE-BF0E-48E3-8CE4-3E0E809B97A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0AF98DA7-FDC7-4529-81F5-452527DEB892}" type="slidenum">
              <a:rPr lang="en-US" smtClean="0"/>
              <a:pPr/>
              <a:t>2</a:t>
            </a:fld>
            <a:endParaRPr lang="en-US" smtClean="0"/>
          </a:p>
        </p:txBody>
      </p:sp>
      <p:sp>
        <p:nvSpPr>
          <p:cNvPr id="75779" name="Rectangle 2"/>
          <p:cNvSpPr>
            <a:spLocks noChangeArrowheads="1" noTextEdit="1"/>
          </p:cNvSpPr>
          <p:nvPr>
            <p:ph type="sldImg"/>
          </p:nvPr>
        </p:nvSpPr>
        <p:spPr>
          <a:xfrm>
            <a:off x="1266825" y="727075"/>
            <a:ext cx="4783138" cy="3586163"/>
          </a:xfrm>
          <a:ln/>
        </p:spPr>
      </p:sp>
      <p:sp>
        <p:nvSpPr>
          <p:cNvPr id="75780" name="Rectangle 3"/>
          <p:cNvSpPr>
            <a:spLocks noGrp="1" noChangeArrowheads="1"/>
          </p:cNvSpPr>
          <p:nvPr>
            <p:ph type="body" idx="1"/>
          </p:nvPr>
        </p:nvSpPr>
        <p:spPr>
          <a:xfrm>
            <a:off x="242148" y="4620577"/>
            <a:ext cx="6747933" cy="4702255"/>
          </a:xfrm>
          <a:noFill/>
          <a:ln/>
        </p:spPr>
        <p:txBody>
          <a:bodyPr lIns="96644" tIns="48323" rIns="96644" bIns="48323"/>
          <a:lstStyle/>
          <a:p>
            <a:pPr algn="ctr" defTabSz="187952" eaLnBrk="1" hangingPunct="1"/>
            <a:endParaRPr lang="en-CA" sz="1000" dirty="0" smtClean="0"/>
          </a:p>
        </p:txBody>
      </p:sp>
      <p:sp>
        <p:nvSpPr>
          <p:cNvPr id="75781"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62620353-7641-4679-BE8A-90B6DAE9E618}" type="slidenum">
              <a:rPr lang="en-US" smtClean="0"/>
              <a:pPr/>
              <a:t>3</a:t>
            </a:fld>
            <a:endParaRPr lang="en-US" smtClean="0"/>
          </a:p>
        </p:txBody>
      </p:sp>
      <p:sp>
        <p:nvSpPr>
          <p:cNvPr id="76803" name="Rectangle 2"/>
          <p:cNvSpPr>
            <a:spLocks noChangeArrowheads="1" noTextEdit="1"/>
          </p:cNvSpPr>
          <p:nvPr>
            <p:ph type="sldImg"/>
          </p:nvPr>
        </p:nvSpPr>
        <p:spPr>
          <a:xfrm>
            <a:off x="1266825" y="727075"/>
            <a:ext cx="4783138" cy="3586163"/>
          </a:xfrm>
          <a:ln/>
        </p:spPr>
      </p:sp>
      <p:sp>
        <p:nvSpPr>
          <p:cNvPr id="76804" name="Rectangle 3"/>
          <p:cNvSpPr>
            <a:spLocks noGrp="1" noChangeArrowheads="1"/>
          </p:cNvSpPr>
          <p:nvPr>
            <p:ph type="body" idx="1"/>
          </p:nvPr>
        </p:nvSpPr>
        <p:spPr>
          <a:xfrm>
            <a:off x="242148" y="4620577"/>
            <a:ext cx="6747933" cy="4702255"/>
          </a:xfrm>
          <a:noFill/>
          <a:ln/>
        </p:spPr>
        <p:txBody>
          <a:bodyPr lIns="96644" tIns="48323" rIns="96644" bIns="48323"/>
          <a:lstStyle/>
          <a:p>
            <a:pPr algn="ctr" defTabSz="187952" eaLnBrk="1" hangingPunct="1"/>
            <a:endParaRPr lang="en-CA" sz="1000" dirty="0" smtClean="0"/>
          </a:p>
        </p:txBody>
      </p:sp>
      <p:sp>
        <p:nvSpPr>
          <p:cNvPr id="76805"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C4464A91-C1FE-457F-BD8D-498CCCBCFFB4}" type="slidenum">
              <a:rPr lang="en-US" smtClean="0"/>
              <a:pPr/>
              <a:t>4</a:t>
            </a:fld>
            <a:endParaRPr lang="en-US" smtClean="0"/>
          </a:p>
        </p:txBody>
      </p:sp>
      <p:sp>
        <p:nvSpPr>
          <p:cNvPr id="77827" name="Rectangle 2"/>
          <p:cNvSpPr>
            <a:spLocks noChangeArrowheads="1" noTextEdit="1"/>
          </p:cNvSpPr>
          <p:nvPr>
            <p:ph type="sldImg"/>
          </p:nvPr>
        </p:nvSpPr>
        <p:spPr>
          <a:xfrm>
            <a:off x="1266825" y="727075"/>
            <a:ext cx="4783138" cy="3586163"/>
          </a:xfrm>
          <a:ln/>
        </p:spPr>
      </p:sp>
      <p:sp>
        <p:nvSpPr>
          <p:cNvPr id="77828" name="Rectangle 3"/>
          <p:cNvSpPr>
            <a:spLocks noGrp="1" noChangeArrowheads="1"/>
          </p:cNvSpPr>
          <p:nvPr>
            <p:ph type="body" idx="1"/>
          </p:nvPr>
        </p:nvSpPr>
        <p:spPr>
          <a:xfrm>
            <a:off x="242148" y="4620577"/>
            <a:ext cx="6747933" cy="4702255"/>
          </a:xfrm>
          <a:noFill/>
          <a:ln/>
        </p:spPr>
        <p:txBody>
          <a:bodyPr lIns="96644" tIns="48323" rIns="96644" bIns="48323"/>
          <a:lstStyle/>
          <a:p>
            <a:pPr algn="ctr" defTabSz="187952" eaLnBrk="1" hangingPunct="1"/>
            <a:endParaRPr lang="en-CA" sz="1000" dirty="0" smtClean="0"/>
          </a:p>
        </p:txBody>
      </p:sp>
      <p:sp>
        <p:nvSpPr>
          <p:cNvPr id="77829"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995CE848-C240-40C3-BA13-C39078ED40F5}" type="slidenum">
              <a:rPr lang="en-US" smtClean="0"/>
              <a:pPr/>
              <a:t>5</a:t>
            </a:fld>
            <a:endParaRPr lang="en-US" smtClean="0"/>
          </a:p>
        </p:txBody>
      </p:sp>
      <p:sp>
        <p:nvSpPr>
          <p:cNvPr id="78851" name="Rectangle 2"/>
          <p:cNvSpPr>
            <a:spLocks noChangeArrowheads="1" noTextEdit="1"/>
          </p:cNvSpPr>
          <p:nvPr>
            <p:ph type="sldImg"/>
          </p:nvPr>
        </p:nvSpPr>
        <p:spPr>
          <a:xfrm>
            <a:off x="1266825" y="727075"/>
            <a:ext cx="4783138" cy="3586163"/>
          </a:xfrm>
          <a:ln/>
        </p:spPr>
      </p:sp>
      <p:sp>
        <p:nvSpPr>
          <p:cNvPr id="78852" name="Rectangle 3"/>
          <p:cNvSpPr>
            <a:spLocks noGrp="1" noChangeArrowheads="1"/>
          </p:cNvSpPr>
          <p:nvPr>
            <p:ph type="body" idx="1"/>
          </p:nvPr>
        </p:nvSpPr>
        <p:spPr>
          <a:xfrm>
            <a:off x="242148" y="4620577"/>
            <a:ext cx="6747933" cy="4702255"/>
          </a:xfrm>
          <a:noFill/>
          <a:ln/>
        </p:spPr>
        <p:txBody>
          <a:bodyPr lIns="96644" tIns="48323" rIns="96644" bIns="48323"/>
          <a:lstStyle/>
          <a:p>
            <a:r>
              <a:rPr lang="es-ES" b="1" dirty="0" smtClean="0"/>
              <a:t>CONCLUSIÓN 12/31	ESTRATEGIA REGIONAL PARA LA INTEGRACION DE LOS SISTEMAS AUTOMATIZADOS ATM</a:t>
            </a:r>
            <a:endParaRPr lang="en-US" dirty="0" smtClean="0"/>
          </a:p>
          <a:p>
            <a:r>
              <a:rPr lang="es-ES" b="1" dirty="0" smtClean="0"/>
              <a:t> </a:t>
            </a:r>
            <a:endParaRPr lang="en-US" dirty="0" smtClean="0"/>
          </a:p>
          <a:p>
            <a:r>
              <a:rPr lang="es-ES" dirty="0" smtClean="0"/>
              <a:t>	Que:</a:t>
            </a:r>
            <a:endParaRPr lang="en-US" dirty="0" smtClean="0"/>
          </a:p>
          <a:p>
            <a:r>
              <a:rPr lang="es-ES" dirty="0" smtClean="0"/>
              <a:t> </a:t>
            </a:r>
            <a:endParaRPr lang="en-US" dirty="0" smtClean="0"/>
          </a:p>
          <a:p>
            <a:r>
              <a:rPr lang="es-ES" dirty="0" smtClean="0"/>
              <a:t>a)	en consideración de una estrategia Regional para la integración de sistemas automatizados ATM, los Estados/Territorios/Organizaciones Internacionales de las regiones CAR/SAM:</a:t>
            </a:r>
            <a:endParaRPr lang="en-US" dirty="0" smtClean="0"/>
          </a:p>
          <a:p>
            <a:r>
              <a:rPr lang="es-ES" dirty="0" smtClean="0"/>
              <a:t> </a:t>
            </a:r>
            <a:endParaRPr lang="en-US" dirty="0" smtClean="0"/>
          </a:p>
          <a:p>
            <a:r>
              <a:rPr lang="es-ES" dirty="0" smtClean="0"/>
              <a:t>i)	Definan un plan de acción, en coordinación con las Oficinas Regionales NACC y SAM de la OACI para la integración de los sistemas automatizados ATM utilizando la estrategia que se describe en el </a:t>
            </a:r>
            <a:r>
              <a:rPr lang="es-ES" b="1" dirty="0" smtClean="0"/>
              <a:t>Apéndice K</a:t>
            </a:r>
            <a:r>
              <a:rPr lang="es-ES" dirty="0" smtClean="0"/>
              <a:t> a esta parte del Informe;</a:t>
            </a:r>
            <a:endParaRPr lang="en-US" dirty="0" smtClean="0"/>
          </a:p>
          <a:p>
            <a:r>
              <a:rPr lang="es-ES" dirty="0" smtClean="0"/>
              <a:t> </a:t>
            </a:r>
            <a:endParaRPr lang="en-US" dirty="0" smtClean="0"/>
          </a:p>
          <a:p>
            <a:r>
              <a:rPr lang="es-ES" dirty="0" err="1" smtClean="0"/>
              <a:t>ii</a:t>
            </a:r>
            <a:r>
              <a:rPr lang="es-ES" dirty="0" smtClean="0"/>
              <a:t>)	Envíen a las Oficinas Regionales NACC y SAM de la OACI su Plan de Acción para la integración de la automatización ATM; y</a:t>
            </a:r>
            <a:endParaRPr lang="en-US" dirty="0" smtClean="0"/>
          </a:p>
          <a:p>
            <a:r>
              <a:rPr lang="es-ES" dirty="0" smtClean="0"/>
              <a:t> </a:t>
            </a:r>
            <a:endParaRPr lang="en-US" dirty="0" smtClean="0"/>
          </a:p>
          <a:p>
            <a:r>
              <a:rPr lang="es-ES" dirty="0" smtClean="0"/>
              <a:t>b)	el Proyecto Regional RLA/98/003 considere esta estrategia en la elaboración del material de orientación como apoyo al mecanismo del GREPECAS en esta materia.</a:t>
            </a:r>
            <a:endParaRPr lang="en-US" dirty="0" smtClean="0"/>
          </a:p>
          <a:p>
            <a:pPr algn="ctr" eaLnBrk="1" hangingPunct="1"/>
            <a:endParaRPr lang="en-CA" sz="1000" dirty="0" smtClean="0"/>
          </a:p>
        </p:txBody>
      </p:sp>
      <p:sp>
        <p:nvSpPr>
          <p:cNvPr id="78853"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DB2411DF-EEF4-4224-8917-1029AFB5158B}" type="slidenum">
              <a:rPr lang="en-US" smtClean="0"/>
              <a:pPr/>
              <a:t>6</a:t>
            </a:fld>
            <a:endParaRPr lang="en-US" smtClean="0"/>
          </a:p>
        </p:txBody>
      </p:sp>
      <p:sp>
        <p:nvSpPr>
          <p:cNvPr id="79875" name="Rectangle 2"/>
          <p:cNvSpPr>
            <a:spLocks noChangeArrowheads="1" noTextEdit="1"/>
          </p:cNvSpPr>
          <p:nvPr>
            <p:ph type="sldImg"/>
          </p:nvPr>
        </p:nvSpPr>
        <p:spPr>
          <a:xfrm>
            <a:off x="1266825" y="727075"/>
            <a:ext cx="4783138" cy="3586163"/>
          </a:xfrm>
          <a:ln/>
        </p:spPr>
      </p:sp>
      <p:sp>
        <p:nvSpPr>
          <p:cNvPr id="76804" name="Rectangle 3"/>
          <p:cNvSpPr>
            <a:spLocks noGrp="1" noChangeArrowheads="1"/>
          </p:cNvSpPr>
          <p:nvPr>
            <p:ph type="body" idx="1"/>
          </p:nvPr>
        </p:nvSpPr>
        <p:spPr>
          <a:xfrm>
            <a:off x="242148" y="4620577"/>
            <a:ext cx="6747933" cy="4702255"/>
          </a:xfrm>
          <a:ln/>
        </p:spPr>
        <p:txBody>
          <a:bodyPr lIns="96644" tIns="48323" rIns="96644" bIns="48323"/>
          <a:lstStyle/>
          <a:p>
            <a:pPr>
              <a:defRPr/>
            </a:pPr>
            <a:r>
              <a:rPr lang="es-ES" b="1" dirty="0" smtClean="0"/>
              <a:t>CONCLUSIÓN 14/44	</a:t>
            </a:r>
            <a:r>
              <a:rPr lang="es-MX" b="1" dirty="0" smtClean="0"/>
              <a:t>ESTABLECIMIENTO DE UN PLAN DE ACCIÓN PARA LA INTERFAZ DE LOS SISTEMAS AUTOMATIZADOS ATM</a:t>
            </a:r>
            <a:endParaRPr lang="en-US" dirty="0" smtClean="0"/>
          </a:p>
          <a:p>
            <a:pPr>
              <a:defRPr/>
            </a:pPr>
            <a:r>
              <a:rPr lang="es-MX" dirty="0" smtClean="0"/>
              <a:t> </a:t>
            </a:r>
            <a:endParaRPr lang="en-US" dirty="0" smtClean="0"/>
          </a:p>
          <a:p>
            <a:pPr>
              <a:defRPr/>
            </a:pPr>
            <a:r>
              <a:rPr lang="es-MX" dirty="0" smtClean="0"/>
              <a:t>Que los Estados/Territorios/Organizaciones Internacionales de las Regiones CAR y SAM, formulen un Plan de acción para la interfaz de los sistemas automatizados ATM que incluya:</a:t>
            </a:r>
            <a:endParaRPr lang="en-US" dirty="0" smtClean="0"/>
          </a:p>
          <a:p>
            <a:pPr>
              <a:defRPr/>
            </a:pPr>
            <a:r>
              <a:rPr lang="es-MX" dirty="0" smtClean="0"/>
              <a:t> </a:t>
            </a:r>
            <a:endParaRPr lang="en-US" dirty="0" smtClean="0"/>
          </a:p>
          <a:p>
            <a:pPr>
              <a:defRPr/>
            </a:pPr>
            <a:r>
              <a:rPr lang="es-MX" dirty="0" smtClean="0"/>
              <a:t>a)	el nombramiento de un experto como punto de contacto para llevar a cabo el trabajo de coordinación regional para la interfaz de los sistemas automatizados ATM;</a:t>
            </a:r>
            <a:endParaRPr lang="en-US" dirty="0" smtClean="0"/>
          </a:p>
          <a:p>
            <a:pPr>
              <a:defRPr/>
            </a:pPr>
            <a:r>
              <a:rPr lang="es-MX" dirty="0" smtClean="0"/>
              <a:t> </a:t>
            </a:r>
            <a:endParaRPr lang="en-US" dirty="0" smtClean="0"/>
          </a:p>
          <a:p>
            <a:pPr>
              <a:defRPr/>
            </a:pPr>
            <a:r>
              <a:rPr lang="es-MX" dirty="0" smtClean="0"/>
              <a:t>b)	el análisis del nivel de servicio actual proporcionado por los sistemas automatizados ATS, así como los requerimientos para satisfacer las aplicaciones operacionales futuras de la comunidad ATM utilizando la </a:t>
            </a:r>
            <a:r>
              <a:rPr lang="es-MX" i="1" dirty="0" smtClean="0"/>
              <a:t>Tabla sobre Requerimientos Operacionales ATS para los Sistemas Automatizados</a:t>
            </a:r>
            <a:r>
              <a:rPr lang="es-MX" dirty="0" smtClean="0"/>
              <a:t>, incluida en el Apéndice 4B a esta parte del Informe; y</a:t>
            </a:r>
            <a:endParaRPr lang="en-US" dirty="0" smtClean="0"/>
          </a:p>
          <a:p>
            <a:pPr>
              <a:defRPr/>
            </a:pPr>
            <a:r>
              <a:rPr lang="es-MX" dirty="0" smtClean="0"/>
              <a:t> </a:t>
            </a:r>
            <a:endParaRPr lang="en-US" dirty="0" smtClean="0"/>
          </a:p>
          <a:p>
            <a:pPr marL="241653" indent="-241653">
              <a:buFontTx/>
              <a:buAutoNum type="alphaLcParenR" startAt="3"/>
              <a:defRPr/>
            </a:pPr>
            <a:r>
              <a:rPr lang="es-MX" dirty="0" smtClean="0"/>
              <a:t>documentar el plan de acción y compartir las mejores prácticas y experiencias con otros Estados/Territorios/Organizaciones Internacionales, que así lo requieran.</a:t>
            </a:r>
          </a:p>
          <a:p>
            <a:pPr marL="241653" indent="-241653">
              <a:buFontTx/>
              <a:buAutoNum type="alphaLcParenR" startAt="3"/>
              <a:defRPr/>
            </a:pPr>
            <a:endParaRPr lang="es-MX" dirty="0" smtClean="0"/>
          </a:p>
          <a:p>
            <a:pPr>
              <a:defRPr/>
            </a:pPr>
            <a:r>
              <a:rPr lang="es-ES" b="1" dirty="0" smtClean="0"/>
              <a:t>CONCLUSIÓN 14/43	</a:t>
            </a:r>
            <a:r>
              <a:rPr lang="es-MX" b="1" dirty="0" smtClean="0"/>
              <a:t>ACUERDOS PARA INTERFAZ DE LOS SISTEMAS AUTOMATIZADOS</a:t>
            </a:r>
            <a:endParaRPr lang="en-US" dirty="0" smtClean="0"/>
          </a:p>
          <a:p>
            <a:pPr>
              <a:defRPr/>
            </a:pPr>
            <a:r>
              <a:rPr lang="es-MX" dirty="0" smtClean="0"/>
              <a:t> </a:t>
            </a:r>
            <a:endParaRPr lang="en-US" dirty="0" smtClean="0"/>
          </a:p>
          <a:p>
            <a:pPr>
              <a:defRPr/>
            </a:pPr>
            <a:r>
              <a:rPr lang="es-MX" dirty="0" smtClean="0"/>
              <a:t>Que los Estados/Territorios/Organizaciones Internacionales de las Regiones CAR y SAM:</a:t>
            </a:r>
            <a:endParaRPr lang="en-US" dirty="0" smtClean="0"/>
          </a:p>
          <a:p>
            <a:pPr>
              <a:defRPr/>
            </a:pPr>
            <a:r>
              <a:rPr lang="es-MX" dirty="0" smtClean="0"/>
              <a:t>a)	tomen en consideración los estudios de viabilidad técnica y los beneficios operacionales y coordinen el establecimiento de acuerdos bilaterales o multilaterales para la interfaz de los sistemas automatizados entre dependencias ATS adyacentes; </a:t>
            </a:r>
            <a:endParaRPr lang="en-US" dirty="0" smtClean="0"/>
          </a:p>
          <a:p>
            <a:pPr>
              <a:defRPr/>
            </a:pPr>
            <a:r>
              <a:rPr lang="es-MX" dirty="0" smtClean="0"/>
              <a:t>b)	utilicen el material de orientación especificado como </a:t>
            </a:r>
            <a:r>
              <a:rPr lang="es-MX" i="1" dirty="0" smtClean="0"/>
              <a:t>“Documento de Control de Interfaz (ICD) para comunicaciones de datos entre dependencias ATS en las Regiones del Caribe y Sudamérica”</a:t>
            </a:r>
            <a:r>
              <a:rPr lang="es-MX" dirty="0" smtClean="0"/>
              <a:t>, incluido en el Apéndice 4A de esta parte del Informe, teniendo en cuenta que:</a:t>
            </a:r>
            <a:endParaRPr lang="en-US" dirty="0" smtClean="0"/>
          </a:p>
          <a:p>
            <a:pPr>
              <a:defRPr/>
            </a:pPr>
            <a:r>
              <a:rPr lang="es-MX" dirty="0" smtClean="0"/>
              <a:t>i) 	el material de referencia de la OACI contenido en dicho documento es de aplicación regional; y </a:t>
            </a:r>
            <a:endParaRPr lang="en-US" dirty="0" smtClean="0"/>
          </a:p>
          <a:p>
            <a:pPr>
              <a:defRPr/>
            </a:pPr>
            <a:r>
              <a:rPr lang="es-MX" dirty="0" err="1" smtClean="0"/>
              <a:t>ii</a:t>
            </a:r>
            <a:r>
              <a:rPr lang="es-MX" dirty="0" smtClean="0"/>
              <a:t>) 	el material que en dicho documento no cumpla con los lineamientos de la OACI, se debería utilizar sólo como referencia y será acordado de manera bilateral o multilateral, según corresponda; y.</a:t>
            </a:r>
            <a:endParaRPr lang="en-US" dirty="0" smtClean="0"/>
          </a:p>
          <a:p>
            <a:pPr>
              <a:defRPr/>
            </a:pPr>
            <a:r>
              <a:rPr lang="es-MX" dirty="0" smtClean="0"/>
              <a:t>c) 	las facilidades automatizadas que tengan otra interfaz puedan utilizar esa ventaja de manera de entrelazar sus sistemas bajo acuerdos bilaterales o multilaterales.</a:t>
            </a:r>
            <a:endParaRPr lang="en-US" dirty="0" smtClean="0"/>
          </a:p>
          <a:p>
            <a:pPr>
              <a:defRPr/>
            </a:pPr>
            <a:r>
              <a:rPr lang="es-ES" dirty="0" smtClean="0"/>
              <a:t> </a:t>
            </a:r>
            <a:endParaRPr lang="en-US" dirty="0" smtClean="0"/>
          </a:p>
          <a:p>
            <a:pPr>
              <a:defRPr/>
            </a:pPr>
            <a:r>
              <a:rPr lang="es-ES" b="1" dirty="0" smtClean="0"/>
              <a:t>CONCLUSIÓN 15/36	MEDIDAS PARA REDUCIR LOS ERRORES OPERACIONALES EN EL CICLO DE COORDINACIONES ATC ENTRE ACC ADYACENTES</a:t>
            </a:r>
            <a:endParaRPr lang="en-US" dirty="0" smtClean="0"/>
          </a:p>
          <a:p>
            <a:pPr>
              <a:defRPr/>
            </a:pPr>
            <a:r>
              <a:rPr lang="es-ES" dirty="0" smtClean="0"/>
              <a:t> </a:t>
            </a:r>
            <a:endParaRPr lang="en-US" dirty="0" smtClean="0"/>
          </a:p>
          <a:p>
            <a:pPr>
              <a:defRPr/>
            </a:pPr>
            <a:r>
              <a:rPr lang="es-ES" dirty="0" smtClean="0"/>
              <a:t>	Que tomando en cuenta el impacto que tiene en la seguridad de las operaciones aéreas los errores operacionales en el ciclo de coordinaciones ATC entre ACC adyacentes:</a:t>
            </a:r>
            <a:endParaRPr lang="en-US" dirty="0" smtClean="0"/>
          </a:p>
          <a:p>
            <a:pPr>
              <a:defRPr/>
            </a:pPr>
            <a:r>
              <a:rPr lang="es-ES" dirty="0" smtClean="0"/>
              <a:t> </a:t>
            </a:r>
            <a:endParaRPr lang="en-US" dirty="0" smtClean="0"/>
          </a:p>
          <a:p>
            <a:pPr>
              <a:defRPr/>
            </a:pPr>
            <a:r>
              <a:rPr lang="es-ES" dirty="0" smtClean="0"/>
              <a:t>a)	los Estados, Territorios y Organizaciones Internacionales CAR/SAM apliquen con carácter urgente, entre otras medidas, el programa de prevención de errores en el ciclo de coordinación entre ACCS adyacentes que figura en el </a:t>
            </a:r>
            <a:r>
              <a:rPr lang="es-ES" b="1" dirty="0" smtClean="0"/>
              <a:t>Apéndice F </a:t>
            </a:r>
            <a:r>
              <a:rPr lang="es-ES" dirty="0" smtClean="0"/>
              <a:t>a esta parte del Informe,</a:t>
            </a:r>
            <a:r>
              <a:rPr lang="es-ES" b="1" dirty="0" smtClean="0"/>
              <a:t> </a:t>
            </a:r>
            <a:r>
              <a:rPr lang="es-ES" dirty="0" smtClean="0"/>
              <a:t>a fin de reducir las LHD ocasionadas por errores en los mensajes de coordinación de tránsito entre dependencias ATC para alcanzar  un nivel aceptable de seguridad operacional; </a:t>
            </a:r>
            <a:endParaRPr lang="en-US" dirty="0" smtClean="0"/>
          </a:p>
          <a:p>
            <a:pPr>
              <a:defRPr/>
            </a:pPr>
            <a:r>
              <a:rPr lang="es-ES" dirty="0" smtClean="0"/>
              <a:t> </a:t>
            </a:r>
            <a:endParaRPr lang="en-US" dirty="0" smtClean="0"/>
          </a:p>
          <a:p>
            <a:pPr>
              <a:defRPr/>
            </a:pPr>
            <a:r>
              <a:rPr lang="es-ES" dirty="0" smtClean="0"/>
              <a:t>b)	los Estados, Territorios y Organizaciones Internacionales CAR/SAM implanten en forma gradual la </a:t>
            </a:r>
            <a:r>
              <a:rPr lang="es-ES" dirty="0" err="1" smtClean="0"/>
              <a:t>interfase</a:t>
            </a:r>
            <a:r>
              <a:rPr lang="es-ES" dirty="0" smtClean="0"/>
              <a:t> para intercambio de datos entre dependencias ATC (AIDC); y </a:t>
            </a:r>
            <a:endParaRPr lang="en-US" dirty="0" smtClean="0"/>
          </a:p>
          <a:p>
            <a:pPr>
              <a:defRPr/>
            </a:pPr>
            <a:r>
              <a:rPr lang="es-ES" dirty="0" smtClean="0"/>
              <a:t> </a:t>
            </a:r>
            <a:endParaRPr lang="en-US" dirty="0" smtClean="0"/>
          </a:p>
          <a:p>
            <a:pPr marL="241653" indent="-241653">
              <a:buFontTx/>
              <a:buAutoNum type="alphaLcParenR" startAt="3"/>
              <a:defRPr/>
            </a:pPr>
            <a:r>
              <a:rPr lang="es-ES" dirty="0" smtClean="0"/>
              <a:t>la OACI coordine, preste asistencia y haga un seguimiento a la implantación de dichas medidas correctivas.</a:t>
            </a:r>
          </a:p>
        </p:txBody>
      </p:sp>
      <p:sp>
        <p:nvSpPr>
          <p:cNvPr id="79877"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0BD4BEAA-5B55-478E-9CB8-A4A756C71706}" type="slidenum">
              <a:rPr lang="en-US" smtClean="0"/>
              <a:pPr/>
              <a:t>7</a:t>
            </a:fld>
            <a:endParaRPr lang="en-US" smtClean="0"/>
          </a:p>
        </p:txBody>
      </p:sp>
      <p:sp>
        <p:nvSpPr>
          <p:cNvPr id="80899" name="Rectangle 2"/>
          <p:cNvSpPr>
            <a:spLocks noChangeArrowheads="1" noTextEdit="1"/>
          </p:cNvSpPr>
          <p:nvPr>
            <p:ph type="sldImg"/>
          </p:nvPr>
        </p:nvSpPr>
        <p:spPr>
          <a:xfrm>
            <a:off x="1266825" y="727075"/>
            <a:ext cx="4783138" cy="3586163"/>
          </a:xfrm>
          <a:ln/>
        </p:spPr>
      </p:sp>
      <p:sp>
        <p:nvSpPr>
          <p:cNvPr id="80900" name="Rectangle 3"/>
          <p:cNvSpPr>
            <a:spLocks noGrp="1" noChangeArrowheads="1"/>
          </p:cNvSpPr>
          <p:nvPr>
            <p:ph type="body" idx="1"/>
          </p:nvPr>
        </p:nvSpPr>
        <p:spPr>
          <a:xfrm>
            <a:off x="242148" y="4620577"/>
            <a:ext cx="6747933" cy="4702255"/>
          </a:xfrm>
          <a:noFill/>
          <a:ln/>
        </p:spPr>
        <p:txBody>
          <a:bodyPr lIns="96644" tIns="48323" rIns="96644" bIns="48323"/>
          <a:lstStyle/>
          <a:p>
            <a:pPr algn="ctr" defTabSz="187952" eaLnBrk="1" hangingPunct="1"/>
            <a:endParaRPr lang="en-CA" sz="1000" dirty="0" smtClean="0"/>
          </a:p>
        </p:txBody>
      </p:sp>
      <p:sp>
        <p:nvSpPr>
          <p:cNvPr id="80901"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9B9F084E-054B-46AE-A381-B9032748EE60}" type="slidenum">
              <a:rPr lang="en-US" smtClean="0"/>
              <a:pPr/>
              <a:t>8</a:t>
            </a:fld>
            <a:endParaRPr lang="en-US" smtClean="0"/>
          </a:p>
        </p:txBody>
      </p:sp>
      <p:sp>
        <p:nvSpPr>
          <p:cNvPr id="81923" name="Rectangle 2"/>
          <p:cNvSpPr>
            <a:spLocks noChangeArrowheads="1" noTextEdit="1"/>
          </p:cNvSpPr>
          <p:nvPr>
            <p:ph type="sldImg"/>
          </p:nvPr>
        </p:nvSpPr>
        <p:spPr>
          <a:xfrm>
            <a:off x="1266825" y="727075"/>
            <a:ext cx="4783138" cy="3586163"/>
          </a:xfrm>
          <a:ln/>
        </p:spPr>
      </p:sp>
      <p:sp>
        <p:nvSpPr>
          <p:cNvPr id="81924" name="Rectangle 3"/>
          <p:cNvSpPr>
            <a:spLocks noGrp="1" noChangeArrowheads="1"/>
          </p:cNvSpPr>
          <p:nvPr>
            <p:ph type="body" idx="1"/>
          </p:nvPr>
        </p:nvSpPr>
        <p:spPr>
          <a:xfrm>
            <a:off x="242148" y="4620577"/>
            <a:ext cx="6747933" cy="4702255"/>
          </a:xfrm>
          <a:noFill/>
          <a:ln/>
        </p:spPr>
        <p:txBody>
          <a:bodyPr lIns="96644" tIns="48323" rIns="96644" bIns="48323"/>
          <a:lstStyle/>
          <a:p>
            <a:pPr algn="ctr" defTabSz="187952" eaLnBrk="1" hangingPunct="1"/>
            <a:endParaRPr lang="en-CA" sz="1000" dirty="0" smtClean="0"/>
          </a:p>
        </p:txBody>
      </p:sp>
      <p:sp>
        <p:nvSpPr>
          <p:cNvPr id="81925" name="Rectangle 4"/>
          <p:cNvSpPr>
            <a:spLocks noChangeArrowheads="1"/>
          </p:cNvSpPr>
          <p:nvPr/>
        </p:nvSpPr>
        <p:spPr bwMode="auto">
          <a:xfrm>
            <a:off x="242148" y="4620577"/>
            <a:ext cx="6747933" cy="4702255"/>
          </a:xfrm>
          <a:prstGeom prst="rect">
            <a:avLst/>
          </a:prstGeom>
          <a:noFill/>
          <a:ln w="12700">
            <a:solidFill>
              <a:schemeClr val="tx1"/>
            </a:solidFill>
            <a:miter lim="800000"/>
            <a:headEnd/>
            <a:tailEnd/>
          </a:ln>
        </p:spPr>
        <p:txBody>
          <a:bodyPr wrap="none" lIns="96661" tIns="48331" rIns="96661" bIns="48331" anchor="ct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a:ln/>
        </p:spPr>
      </p:sp>
      <p:sp>
        <p:nvSpPr>
          <p:cNvPr id="82947" name="2 Marcador de notas"/>
          <p:cNvSpPr>
            <a:spLocks noGrp="1"/>
          </p:cNvSpPr>
          <p:nvPr>
            <p:ph type="body" idx="1"/>
          </p:nvPr>
        </p:nvSpPr>
        <p:spPr>
          <a:noFill/>
          <a:ln/>
        </p:spPr>
        <p:txBody>
          <a:bodyPr/>
          <a:lstStyle/>
          <a:p>
            <a:endParaRPr lang="en-US" smtClean="0"/>
          </a:p>
        </p:txBody>
      </p:sp>
      <p:sp>
        <p:nvSpPr>
          <p:cNvPr id="82948" name="3 Marcador de número de diapositiva"/>
          <p:cNvSpPr>
            <a:spLocks noGrp="1"/>
          </p:cNvSpPr>
          <p:nvPr>
            <p:ph type="sldNum" sz="quarter" idx="5"/>
          </p:nvPr>
        </p:nvSpPr>
        <p:spPr>
          <a:noFill/>
        </p:spPr>
        <p:txBody>
          <a:bodyPr/>
          <a:lstStyle/>
          <a:p>
            <a:fld id="{228C09EE-1F92-4F62-B536-76850D803E1C}" type="slidenum">
              <a:rPr lang="en-US" smtClean="0"/>
              <a:pPr/>
              <a:t>10</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a:ln/>
        </p:spPr>
      </p:sp>
      <p:sp>
        <p:nvSpPr>
          <p:cNvPr id="83971" name="2 Marcador de notas"/>
          <p:cNvSpPr>
            <a:spLocks noGrp="1"/>
          </p:cNvSpPr>
          <p:nvPr>
            <p:ph type="body" idx="1"/>
          </p:nvPr>
        </p:nvSpPr>
        <p:spPr>
          <a:noFill/>
          <a:ln/>
        </p:spPr>
        <p:txBody>
          <a:bodyPr/>
          <a:lstStyle/>
          <a:p>
            <a:pPr eaLnBrk="1" hangingPunct="1"/>
            <a:endParaRPr lang="en-US" smtClean="0"/>
          </a:p>
        </p:txBody>
      </p:sp>
      <p:sp>
        <p:nvSpPr>
          <p:cNvPr id="83972" name="3 Marcador de número de diapositiva"/>
          <p:cNvSpPr>
            <a:spLocks noGrp="1"/>
          </p:cNvSpPr>
          <p:nvPr>
            <p:ph type="sldNum" sz="quarter" idx="5"/>
          </p:nvPr>
        </p:nvSpPr>
        <p:spPr>
          <a:noFill/>
        </p:spPr>
        <p:txBody>
          <a:bodyPr/>
          <a:lstStyle/>
          <a:p>
            <a:fld id="{81F965ED-103D-4F1C-ACD0-06C9D484E3F8}" type="slidenum">
              <a:rPr lang="en-US" smtClean="0"/>
              <a:pPr/>
              <a:t>12</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a:ln/>
        </p:spPr>
      </p:sp>
      <p:sp>
        <p:nvSpPr>
          <p:cNvPr id="84995" name="2 Marcador de notas"/>
          <p:cNvSpPr>
            <a:spLocks noGrp="1"/>
          </p:cNvSpPr>
          <p:nvPr>
            <p:ph type="body" idx="1"/>
          </p:nvPr>
        </p:nvSpPr>
        <p:spPr>
          <a:noFill/>
          <a:ln/>
        </p:spPr>
        <p:txBody>
          <a:bodyPr/>
          <a:lstStyle/>
          <a:p>
            <a:pPr eaLnBrk="1" hangingPunct="1"/>
            <a:endParaRPr lang="en-US" smtClean="0"/>
          </a:p>
        </p:txBody>
      </p:sp>
      <p:sp>
        <p:nvSpPr>
          <p:cNvPr id="84996" name="3 Marcador de número de diapositiva"/>
          <p:cNvSpPr>
            <a:spLocks noGrp="1"/>
          </p:cNvSpPr>
          <p:nvPr>
            <p:ph type="sldNum" sz="quarter" idx="5"/>
          </p:nvPr>
        </p:nvSpPr>
        <p:spPr>
          <a:noFill/>
        </p:spPr>
        <p:txBody>
          <a:bodyPr/>
          <a:lstStyle/>
          <a:p>
            <a:fld id="{2D17F43B-4D43-4257-8640-4BFCA0B4B2C4}" type="slidenum">
              <a:rPr lang="en-US" smtClean="0"/>
              <a:pPr/>
              <a:t>23</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a:ln/>
        </p:spPr>
      </p:sp>
      <p:sp>
        <p:nvSpPr>
          <p:cNvPr id="3" name="2 Marcador de notas"/>
          <p:cNvSpPr>
            <a:spLocks noGrp="1"/>
          </p:cNvSpPr>
          <p:nvPr>
            <p:ph type="body" idx="1"/>
          </p:nvPr>
        </p:nvSpPr>
        <p:spPr/>
        <p:txBody>
          <a:bodyPr>
            <a:normAutofit fontScale="40000" lnSpcReduction="20000"/>
          </a:bodyPr>
          <a:lstStyle/>
          <a:p>
            <a:pPr>
              <a:defRPr/>
            </a:pPr>
            <a:r>
              <a:rPr lang="es-MX" b="1" dirty="0" smtClean="0"/>
              <a:t>CUESTIONARIO SOBRE SISTEMAS DE AUTOMATIZACIÓN INSTALADOS EN LAS DEPENDENCIAS ATS Y SUS INTERFACES</a:t>
            </a:r>
            <a:endParaRPr lang="en-US" dirty="0" smtClean="0"/>
          </a:p>
          <a:p>
            <a:pPr>
              <a:defRPr/>
            </a:pPr>
            <a:r>
              <a:rPr lang="es-MX" b="1" dirty="0" smtClean="0"/>
              <a:t> </a:t>
            </a:r>
            <a:endParaRPr lang="en-US" dirty="0" smtClean="0"/>
          </a:p>
          <a:p>
            <a:pPr>
              <a:defRPr/>
            </a:pPr>
            <a:r>
              <a:rPr lang="es-MX" b="1" i="1" dirty="0" smtClean="0"/>
              <a:t>EXPLICACIÓN DE LAS TABLAS  </a:t>
            </a:r>
            <a:endParaRPr lang="en-US" dirty="0" smtClean="0"/>
          </a:p>
          <a:p>
            <a:pPr>
              <a:defRPr/>
            </a:pPr>
            <a:r>
              <a:rPr lang="es-MX" b="1" dirty="0" smtClean="0"/>
              <a:t> </a:t>
            </a:r>
            <a:endParaRPr lang="en-US" dirty="0" smtClean="0"/>
          </a:p>
          <a:p>
            <a:pPr>
              <a:defRPr/>
            </a:pPr>
            <a:r>
              <a:rPr lang="es-MX" b="1" i="1" dirty="0" smtClean="0"/>
              <a:t>Columna</a:t>
            </a:r>
            <a:endParaRPr lang="en-US" dirty="0" smtClean="0"/>
          </a:p>
          <a:p>
            <a:pPr>
              <a:defRPr/>
            </a:pPr>
            <a:r>
              <a:rPr lang="es-MX" b="1" dirty="0" smtClean="0"/>
              <a:t> </a:t>
            </a:r>
            <a:endParaRPr lang="en-US" dirty="0" smtClean="0"/>
          </a:p>
          <a:p>
            <a:pPr>
              <a:defRPr/>
            </a:pPr>
            <a:r>
              <a:rPr lang="es-MX" dirty="0" smtClean="0"/>
              <a:t>1	Requerimientos:  Descripción básica de las interfaces, o grupos de funcionalidades, en los sistemas automatizados. </a:t>
            </a:r>
            <a:endParaRPr lang="en-US" dirty="0" smtClean="0"/>
          </a:p>
          <a:p>
            <a:pPr>
              <a:defRPr/>
            </a:pPr>
            <a:r>
              <a:rPr lang="es-MX" dirty="0" smtClean="0"/>
              <a:t> </a:t>
            </a:r>
            <a:endParaRPr lang="en-US" dirty="0" smtClean="0"/>
          </a:p>
          <a:p>
            <a:pPr>
              <a:defRPr/>
            </a:pPr>
            <a:r>
              <a:rPr lang="es-PE" dirty="0" smtClean="0"/>
              <a:t>2	Implantación: </a:t>
            </a:r>
            <a:endParaRPr lang="en-US" dirty="0" smtClean="0"/>
          </a:p>
          <a:p>
            <a:pPr>
              <a:defRPr/>
            </a:pPr>
            <a:r>
              <a:rPr lang="es-PE" dirty="0" smtClean="0"/>
              <a:t> </a:t>
            </a:r>
            <a:endParaRPr lang="en-US" dirty="0" smtClean="0"/>
          </a:p>
          <a:p>
            <a:pPr>
              <a:defRPr/>
            </a:pPr>
            <a:r>
              <a:rPr lang="es-MX" dirty="0" smtClean="0"/>
              <a:t>Sí	El requerimiento está implantado en el sistema</a:t>
            </a:r>
            <a:endParaRPr lang="en-US" dirty="0" smtClean="0"/>
          </a:p>
          <a:p>
            <a:pPr>
              <a:defRPr/>
            </a:pPr>
            <a:r>
              <a:rPr lang="es-MX" dirty="0" smtClean="0"/>
              <a:t>No	El requerimiento no está implantado en el sistema</a:t>
            </a:r>
            <a:endParaRPr lang="en-US" dirty="0" smtClean="0"/>
          </a:p>
          <a:p>
            <a:pPr>
              <a:defRPr/>
            </a:pPr>
            <a:r>
              <a:rPr lang="es-MX" dirty="0" smtClean="0"/>
              <a:t>Parcial	El requerimiento está implantado, pero hay algunas restricciones o limitaciones (en este caso, especifique la restricción o limitación)</a:t>
            </a:r>
            <a:endParaRPr lang="en-US" dirty="0" smtClean="0"/>
          </a:p>
          <a:p>
            <a:pPr>
              <a:defRPr/>
            </a:pPr>
            <a:r>
              <a:rPr lang="es-MX" dirty="0" smtClean="0"/>
              <a:t> </a:t>
            </a:r>
            <a:endParaRPr lang="en-US" dirty="0" smtClean="0"/>
          </a:p>
          <a:p>
            <a:pPr>
              <a:defRPr/>
            </a:pPr>
            <a:r>
              <a:rPr lang="es-MX" dirty="0" smtClean="0"/>
              <a:t>3</a:t>
            </a:r>
            <a:r>
              <a:rPr lang="es-MX" b="1" dirty="0" smtClean="0"/>
              <a:t>	</a:t>
            </a:r>
            <a:r>
              <a:rPr lang="es-MX" dirty="0" smtClean="0"/>
              <a:t>Descripción de la interfaz:</a:t>
            </a:r>
            <a:endParaRPr lang="en-US" dirty="0" smtClean="0"/>
          </a:p>
          <a:p>
            <a:pPr>
              <a:defRPr/>
            </a:pPr>
            <a:r>
              <a:rPr lang="es-MX" dirty="0" smtClean="0"/>
              <a:t> </a:t>
            </a:r>
            <a:endParaRPr lang="en-US" dirty="0" smtClean="0"/>
          </a:p>
          <a:p>
            <a:pPr>
              <a:defRPr/>
            </a:pPr>
            <a:r>
              <a:rPr lang="es-MX" dirty="0" smtClean="0"/>
              <a:t>A ser llenada cuando hay una interfaz externa asociada con el requerimiento [ver </a:t>
            </a:r>
            <a:r>
              <a:rPr lang="es-ES" dirty="0" err="1" smtClean="0"/>
              <a:t>System</a:t>
            </a:r>
            <a:r>
              <a:rPr lang="es-ES" dirty="0" smtClean="0"/>
              <a:t> Interface Control </a:t>
            </a:r>
            <a:r>
              <a:rPr lang="es-ES" dirty="0" err="1" smtClean="0"/>
              <a:t>Document</a:t>
            </a:r>
            <a:r>
              <a:rPr lang="es-ES" dirty="0" smtClean="0"/>
              <a:t> </a:t>
            </a:r>
            <a:r>
              <a:rPr lang="es-MX" dirty="0" smtClean="0"/>
              <a:t>(SICD</a:t>
            </a:r>
            <a:r>
              <a:rPr lang="es-ES" dirty="0" smtClean="0"/>
              <a:t>) </a:t>
            </a:r>
            <a:r>
              <a:rPr lang="es-ES" dirty="0" err="1" smtClean="0"/>
              <a:t>Keyword</a:t>
            </a:r>
            <a:r>
              <a:rPr lang="es-ES" dirty="0" smtClean="0"/>
              <a:t> al lado del requerimiento]</a:t>
            </a:r>
            <a:r>
              <a:rPr lang="es-MX" dirty="0" smtClean="0"/>
              <a:t>;</a:t>
            </a:r>
            <a:endParaRPr lang="en-US" dirty="0" smtClean="0"/>
          </a:p>
          <a:p>
            <a:pPr>
              <a:defRPr/>
            </a:pPr>
            <a:r>
              <a:rPr lang="es-MX" dirty="0" smtClean="0"/>
              <a:t> </a:t>
            </a:r>
            <a:endParaRPr lang="en-US" dirty="0" smtClean="0"/>
          </a:p>
          <a:p>
            <a:pPr>
              <a:defRPr/>
            </a:pPr>
            <a:r>
              <a:rPr lang="es-MX" dirty="0" smtClean="0"/>
              <a:t>A ser llenada con una referencia al documento especifico SICD de automatización del sistema (en este caso, proveer una copia) o una referencia a un documento estándar público OACI/</a:t>
            </a:r>
            <a:r>
              <a:rPr lang="es-MX" dirty="0" err="1" smtClean="0"/>
              <a:t>Eurocontrol</a:t>
            </a:r>
            <a:r>
              <a:rPr lang="es-MX" dirty="0" smtClean="0"/>
              <a:t>. </a:t>
            </a:r>
            <a:endParaRPr lang="en-US" dirty="0" smtClean="0"/>
          </a:p>
          <a:p>
            <a:pPr>
              <a:defRPr/>
            </a:pPr>
            <a:r>
              <a:rPr lang="es-MX" dirty="0" smtClean="0"/>
              <a:t> </a:t>
            </a:r>
            <a:endParaRPr lang="en-US" dirty="0" smtClean="0"/>
          </a:p>
          <a:p>
            <a:pPr>
              <a:defRPr/>
            </a:pPr>
            <a:r>
              <a:rPr lang="es-MX" dirty="0" smtClean="0"/>
              <a:t>Usualmente, un documento SICD contiene, como mínimo, el siguiente equipamiento:</a:t>
            </a:r>
            <a:endParaRPr lang="en-US" dirty="0" smtClean="0"/>
          </a:p>
          <a:p>
            <a:pPr>
              <a:defRPr/>
            </a:pPr>
            <a:r>
              <a:rPr lang="pt-BR" dirty="0" smtClean="0"/>
              <a:t> </a:t>
            </a:r>
            <a:endParaRPr lang="en-US" dirty="0" smtClean="0"/>
          </a:p>
          <a:p>
            <a:pPr>
              <a:defRPr/>
            </a:pPr>
            <a:r>
              <a:rPr lang="pt-BR" dirty="0" err="1" smtClean="0"/>
              <a:t>Interfaz</a:t>
            </a:r>
            <a:r>
              <a:rPr lang="pt-BR" dirty="0" smtClean="0"/>
              <a:t> RADAR (Radar Data </a:t>
            </a:r>
            <a:r>
              <a:rPr lang="pt-BR" dirty="0" err="1" smtClean="0"/>
              <a:t>Processor</a:t>
            </a:r>
            <a:r>
              <a:rPr lang="pt-BR" dirty="0" smtClean="0"/>
              <a:t>)</a:t>
            </a:r>
            <a:endParaRPr lang="en-US" dirty="0" smtClean="0"/>
          </a:p>
          <a:p>
            <a:pPr>
              <a:defRPr/>
            </a:pPr>
            <a:r>
              <a:rPr lang="es-MX" dirty="0" smtClean="0"/>
              <a:t>a)	Número de interfaces </a:t>
            </a:r>
            <a:endParaRPr lang="en-US" dirty="0" smtClean="0"/>
          </a:p>
          <a:p>
            <a:pPr>
              <a:defRPr/>
            </a:pPr>
            <a:r>
              <a:rPr lang="es-MX" dirty="0" smtClean="0"/>
              <a:t>10 (8 usadas)</a:t>
            </a:r>
            <a:endParaRPr lang="en-US" dirty="0" smtClean="0"/>
          </a:p>
          <a:p>
            <a:pPr>
              <a:defRPr/>
            </a:pPr>
            <a:r>
              <a:rPr lang="es-MX" dirty="0" smtClean="0"/>
              <a:t>b)	Origen  – Destino</a:t>
            </a:r>
            <a:endParaRPr lang="en-US" dirty="0" smtClean="0"/>
          </a:p>
          <a:p>
            <a:pPr>
              <a:defRPr/>
            </a:pPr>
            <a:r>
              <a:rPr lang="es-MX" dirty="0" smtClean="0"/>
              <a:t>Radar – RDP (Radar Data </a:t>
            </a:r>
            <a:r>
              <a:rPr lang="es-MX" dirty="0" err="1" smtClean="0"/>
              <a:t>Processor</a:t>
            </a:r>
            <a:r>
              <a:rPr lang="es-MX" dirty="0" smtClean="0"/>
              <a:t>)</a:t>
            </a:r>
            <a:endParaRPr lang="en-US" dirty="0" smtClean="0"/>
          </a:p>
          <a:p>
            <a:pPr>
              <a:defRPr/>
            </a:pPr>
            <a:r>
              <a:rPr lang="en-US" dirty="0" smtClean="0"/>
              <a:t>c)	</a:t>
            </a:r>
            <a:r>
              <a:rPr lang="en-US" dirty="0" err="1" smtClean="0"/>
              <a:t>Tipo</a:t>
            </a:r>
            <a:endParaRPr lang="en-US" dirty="0" smtClean="0"/>
          </a:p>
          <a:p>
            <a:pPr>
              <a:defRPr/>
            </a:pPr>
            <a:r>
              <a:rPr lang="en-US" dirty="0" smtClean="0"/>
              <a:t>Full-Duplex (TRS2230)</a:t>
            </a:r>
          </a:p>
          <a:p>
            <a:pPr>
              <a:defRPr/>
            </a:pPr>
            <a:r>
              <a:rPr lang="pt-BR" dirty="0" smtClean="0"/>
              <a:t>d)	Modo </a:t>
            </a:r>
            <a:endParaRPr lang="en-US" dirty="0" smtClean="0"/>
          </a:p>
          <a:p>
            <a:pPr>
              <a:defRPr/>
            </a:pPr>
            <a:r>
              <a:rPr lang="pt-BR" dirty="0" err="1" smtClean="0"/>
              <a:t>Síncronico</a:t>
            </a:r>
            <a:endParaRPr lang="en-US" dirty="0" smtClean="0"/>
          </a:p>
          <a:p>
            <a:pPr>
              <a:defRPr/>
            </a:pPr>
            <a:r>
              <a:rPr lang="pt-BR" dirty="0" smtClean="0"/>
              <a:t>e)	Código</a:t>
            </a:r>
            <a:endParaRPr lang="en-US" dirty="0" smtClean="0"/>
          </a:p>
          <a:p>
            <a:pPr>
              <a:defRPr/>
            </a:pPr>
            <a:r>
              <a:rPr lang="pt-BR" dirty="0" smtClean="0"/>
              <a:t>ASCII</a:t>
            </a:r>
            <a:endParaRPr lang="en-US" dirty="0" smtClean="0"/>
          </a:p>
          <a:p>
            <a:pPr>
              <a:defRPr/>
            </a:pPr>
            <a:r>
              <a:rPr lang="pt-BR" dirty="0" smtClean="0"/>
              <a:t>f)	Protocolo</a:t>
            </a:r>
            <a:endParaRPr lang="en-US" dirty="0" smtClean="0"/>
          </a:p>
          <a:p>
            <a:pPr>
              <a:defRPr/>
            </a:pPr>
            <a:r>
              <a:rPr lang="pt-BR" dirty="0" smtClean="0"/>
              <a:t>HDLC - ASTERIX (TRS2230)</a:t>
            </a:r>
            <a:endParaRPr lang="en-US" dirty="0" smtClean="0"/>
          </a:p>
          <a:p>
            <a:pPr>
              <a:defRPr/>
            </a:pPr>
            <a:r>
              <a:rPr lang="es-MX" dirty="0" smtClean="0"/>
              <a:t>g)	Velocidad</a:t>
            </a:r>
            <a:endParaRPr lang="en-US" dirty="0" smtClean="0"/>
          </a:p>
          <a:p>
            <a:pPr>
              <a:defRPr/>
            </a:pPr>
            <a:r>
              <a:rPr lang="es-MX" dirty="0" smtClean="0"/>
              <a:t>4800 bps</a:t>
            </a:r>
            <a:endParaRPr lang="en-US" dirty="0" smtClean="0"/>
          </a:p>
          <a:p>
            <a:pPr>
              <a:defRPr/>
            </a:pPr>
            <a:r>
              <a:rPr lang="es-MX" dirty="0" smtClean="0"/>
              <a:t>h)	Paridad</a:t>
            </a:r>
            <a:endParaRPr lang="en-US" dirty="0" smtClean="0"/>
          </a:p>
          <a:p>
            <a:pPr>
              <a:defRPr/>
            </a:pPr>
            <a:r>
              <a:rPr lang="es-MX" dirty="0" smtClean="0"/>
              <a:t>No </a:t>
            </a:r>
            <a:endParaRPr lang="en-US" dirty="0" smtClean="0"/>
          </a:p>
          <a:p>
            <a:pPr>
              <a:defRPr/>
            </a:pPr>
            <a:r>
              <a:rPr lang="es-MX" dirty="0" smtClean="0"/>
              <a:t>i)	Características eléctricas </a:t>
            </a:r>
            <a:endParaRPr lang="en-US" dirty="0" smtClean="0"/>
          </a:p>
          <a:p>
            <a:pPr>
              <a:defRPr/>
            </a:pPr>
            <a:r>
              <a:rPr lang="es-MX" dirty="0" smtClean="0"/>
              <a:t>RS232C</a:t>
            </a:r>
            <a:endParaRPr lang="en-US" dirty="0" smtClean="0"/>
          </a:p>
          <a:p>
            <a:pPr>
              <a:defRPr/>
            </a:pPr>
            <a:r>
              <a:rPr lang="es-MX" dirty="0" smtClean="0"/>
              <a:t>j)	Formato mensaje</a:t>
            </a:r>
            <a:endParaRPr lang="en-US" dirty="0" smtClean="0"/>
          </a:p>
          <a:p>
            <a:pPr>
              <a:defRPr/>
            </a:pPr>
            <a:r>
              <a:rPr lang="es-MX" dirty="0" err="1" smtClean="0"/>
              <a:t>Doc</a:t>
            </a:r>
            <a:r>
              <a:rPr lang="es-MX" dirty="0" smtClean="0"/>
              <a:t>……..de ICAO o EUROCONTROL o descripción de cada mensaje</a:t>
            </a:r>
            <a:endParaRPr lang="en-US" dirty="0" smtClean="0"/>
          </a:p>
          <a:p>
            <a:pPr>
              <a:defRPr/>
            </a:pPr>
            <a:r>
              <a:rPr lang="es-MX" dirty="0" smtClean="0"/>
              <a:t> </a:t>
            </a:r>
            <a:endParaRPr lang="en-US" dirty="0" smtClean="0"/>
          </a:p>
          <a:p>
            <a:pPr>
              <a:defRPr/>
            </a:pPr>
            <a:r>
              <a:rPr lang="es-MX" dirty="0" smtClean="0"/>
              <a:t>4	Cualquier otra información para clarificar la interfaz o requerimiento.</a:t>
            </a:r>
            <a:endParaRPr lang="en-US" dirty="0" smtClean="0"/>
          </a:p>
          <a:p>
            <a:pPr>
              <a:defRPr/>
            </a:pPr>
            <a:r>
              <a:rPr lang="es-MX" dirty="0" smtClean="0"/>
              <a:t/>
            </a:r>
            <a:br>
              <a:rPr lang="es-MX" dirty="0" smtClean="0"/>
            </a:br>
            <a:endParaRPr lang="en-US" dirty="0"/>
          </a:p>
        </p:txBody>
      </p:sp>
      <p:sp>
        <p:nvSpPr>
          <p:cNvPr id="86020" name="3 Marcador de número de diapositiva"/>
          <p:cNvSpPr>
            <a:spLocks noGrp="1"/>
          </p:cNvSpPr>
          <p:nvPr>
            <p:ph type="sldNum" sz="quarter" idx="5"/>
          </p:nvPr>
        </p:nvSpPr>
        <p:spPr>
          <a:noFill/>
        </p:spPr>
        <p:txBody>
          <a:bodyPr/>
          <a:lstStyle/>
          <a:p>
            <a:fld id="{2597733C-D132-4AC5-ABF3-22C4B66E96B4}" type="slidenum">
              <a:rPr lang="en-US" smtClean="0"/>
              <a:pPr/>
              <a:t>25</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Marcador de imagen de diapositiva"/>
          <p:cNvSpPr>
            <a:spLocks noGrp="1" noRot="1" noChangeAspect="1" noTextEdit="1"/>
          </p:cNvSpPr>
          <p:nvPr>
            <p:ph type="sldImg"/>
          </p:nvPr>
        </p:nvSpPr>
        <p:spPr>
          <a:ln/>
        </p:spPr>
      </p:sp>
      <p:sp>
        <p:nvSpPr>
          <p:cNvPr id="87043" name="2 Marcador de notas"/>
          <p:cNvSpPr>
            <a:spLocks noGrp="1"/>
          </p:cNvSpPr>
          <p:nvPr>
            <p:ph type="body" idx="1"/>
          </p:nvPr>
        </p:nvSpPr>
        <p:spPr>
          <a:noFill/>
          <a:ln/>
        </p:spPr>
        <p:txBody>
          <a:bodyPr/>
          <a:lstStyle/>
          <a:p>
            <a:endParaRPr lang="en-US" smtClean="0"/>
          </a:p>
        </p:txBody>
      </p:sp>
      <p:sp>
        <p:nvSpPr>
          <p:cNvPr id="87044" name="3 Marcador de número de diapositiva"/>
          <p:cNvSpPr>
            <a:spLocks noGrp="1"/>
          </p:cNvSpPr>
          <p:nvPr>
            <p:ph type="sldNum" sz="quarter" idx="5"/>
          </p:nvPr>
        </p:nvSpPr>
        <p:spPr>
          <a:noFill/>
        </p:spPr>
        <p:txBody>
          <a:bodyPr/>
          <a:lstStyle/>
          <a:p>
            <a:fld id="{F2342D62-27C3-446B-8250-9009758E93E6}" type="slidenum">
              <a:rPr lang="en-US" smtClean="0"/>
              <a:pPr/>
              <a:t>26</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a:ln/>
        </p:spPr>
      </p:sp>
      <p:sp>
        <p:nvSpPr>
          <p:cNvPr id="88067" name="2 Marcador de notas"/>
          <p:cNvSpPr>
            <a:spLocks noGrp="1"/>
          </p:cNvSpPr>
          <p:nvPr>
            <p:ph type="body" idx="1"/>
          </p:nvPr>
        </p:nvSpPr>
        <p:spPr>
          <a:noFill/>
          <a:ln/>
        </p:spPr>
        <p:txBody>
          <a:bodyPr/>
          <a:lstStyle/>
          <a:p>
            <a:endParaRPr lang="en-US" smtClean="0"/>
          </a:p>
        </p:txBody>
      </p:sp>
      <p:sp>
        <p:nvSpPr>
          <p:cNvPr id="88068" name="3 Marcador de número de diapositiva"/>
          <p:cNvSpPr>
            <a:spLocks noGrp="1"/>
          </p:cNvSpPr>
          <p:nvPr>
            <p:ph type="sldNum" sz="quarter" idx="5"/>
          </p:nvPr>
        </p:nvSpPr>
        <p:spPr>
          <a:noFill/>
        </p:spPr>
        <p:txBody>
          <a:bodyPr/>
          <a:lstStyle/>
          <a:p>
            <a:fld id="{56DAAA63-2931-42F6-830D-F8BE7BD8C038}" type="slidenum">
              <a:rPr lang="en-US" smtClean="0"/>
              <a:pPr/>
              <a:t>27</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BD4A6CEE-8C4D-40F1-AB0D-A97D93EA9520}" type="slidenum">
              <a:rPr lang="pt-BR" smtClean="0"/>
              <a:pPr/>
              <a:t>32</a:t>
            </a:fld>
            <a:endParaRPr lang="pt-BR" smtClean="0"/>
          </a:p>
        </p:txBody>
      </p:sp>
      <p:sp>
        <p:nvSpPr>
          <p:cNvPr id="89091" name="Rectangle 2"/>
          <p:cNvSpPr>
            <a:spLocks noRo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5D7E31D9-0A3A-44AA-9DC1-5ED6D6C7C7F0}" type="slidenum">
              <a:rPr lang="pt-BR" smtClean="0"/>
              <a:pPr/>
              <a:t>33</a:t>
            </a:fld>
            <a:endParaRPr lang="pt-BR" smtClean="0"/>
          </a:p>
        </p:txBody>
      </p:sp>
      <p:sp>
        <p:nvSpPr>
          <p:cNvPr id="90115" name="Rectangle 2"/>
          <p:cNvSpPr>
            <a:spLocks noRo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D5D4BC01-9E35-43A9-BB2A-487C987AD383}" type="slidenum">
              <a:rPr lang="pt-BR" smtClean="0"/>
              <a:pPr/>
              <a:t>34</a:t>
            </a:fld>
            <a:endParaRPr lang="pt-BR" smtClean="0"/>
          </a:p>
        </p:txBody>
      </p:sp>
      <p:sp>
        <p:nvSpPr>
          <p:cNvPr id="91139" name="Rectangle 2"/>
          <p:cNvSpPr>
            <a:spLocks noRo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E47BCFF6-A5B8-447D-851E-5190291E7446}" type="slidenum">
              <a:rPr lang="pt-BR" smtClean="0"/>
              <a:pPr/>
              <a:t>35</a:t>
            </a:fld>
            <a:endParaRPr lang="pt-BR" smtClean="0"/>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77D90D06-C725-4717-9F5B-8BBAAFC36A99}" type="slidenum">
              <a:rPr lang="pt-BR" smtClean="0"/>
              <a:pPr/>
              <a:t>36</a:t>
            </a:fld>
            <a:endParaRPr lang="pt-BR" smtClean="0"/>
          </a:p>
        </p:txBody>
      </p:sp>
      <p:sp>
        <p:nvSpPr>
          <p:cNvPr id="93187" name="Rectangle 2"/>
          <p:cNvSpPr>
            <a:spLocks noRo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F4DCF95D-24A9-46B8-B0A2-75A71BBCB5FE}" type="slidenum">
              <a:rPr lang="pt-BR" smtClean="0"/>
              <a:pPr/>
              <a:t>37</a:t>
            </a:fld>
            <a:endParaRPr lang="pt-BR" smtClean="0"/>
          </a:p>
        </p:txBody>
      </p:sp>
      <p:sp>
        <p:nvSpPr>
          <p:cNvPr id="94211" name="Rectangle 2"/>
          <p:cNvSpPr>
            <a:spLocks noRo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C35DBCC3-6A26-49FD-B175-0F4D3D298457}" type="slidenum">
              <a:rPr lang="pt-BR" smtClean="0"/>
              <a:pPr/>
              <a:t>38</a:t>
            </a:fld>
            <a:endParaRPr lang="pt-BR" smtClean="0"/>
          </a:p>
        </p:txBody>
      </p:sp>
      <p:sp>
        <p:nvSpPr>
          <p:cNvPr id="95235" name="Rectangle 2"/>
          <p:cNvSpPr>
            <a:spLocks noRo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41B89696-8DC9-4DE1-B9BB-290DA640F204}" type="slidenum">
              <a:rPr lang="pt-BR" smtClean="0"/>
              <a:pPr/>
              <a:t>39</a:t>
            </a:fld>
            <a:endParaRPr lang="pt-BR" smtClean="0"/>
          </a:p>
        </p:txBody>
      </p:sp>
      <p:sp>
        <p:nvSpPr>
          <p:cNvPr id="96259" name="Rectangle 2"/>
          <p:cNvSpPr>
            <a:spLocks noRo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52CE433F-C47D-4ED0-A2AC-887B64E7D7FA}" type="slidenum">
              <a:rPr lang="pt-BR" smtClean="0"/>
              <a:pPr/>
              <a:t>40</a:t>
            </a:fld>
            <a:endParaRPr lang="pt-BR" smtClean="0"/>
          </a:p>
        </p:txBody>
      </p:sp>
      <p:sp>
        <p:nvSpPr>
          <p:cNvPr id="97283" name="Rectangle 2"/>
          <p:cNvSpPr>
            <a:spLocks noRo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C33B9E48-4E5C-4425-AFE5-63FD870D30F6}" type="slidenum">
              <a:rPr lang="pt-BR" smtClean="0"/>
              <a:pPr/>
              <a:t>41</a:t>
            </a:fld>
            <a:endParaRPr lang="pt-BR" smtClean="0"/>
          </a:p>
        </p:txBody>
      </p:sp>
      <p:sp>
        <p:nvSpPr>
          <p:cNvPr id="98307" name="Rectangle 2"/>
          <p:cNvSpPr>
            <a:spLocks noRo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227F5844-9C58-4051-933F-47D31286AFEE}" type="slidenum">
              <a:rPr lang="pt-BR" smtClean="0"/>
              <a:pPr/>
              <a:t>42</a:t>
            </a:fld>
            <a:endParaRPr lang="pt-BR" smtClean="0"/>
          </a:p>
        </p:txBody>
      </p:sp>
      <p:sp>
        <p:nvSpPr>
          <p:cNvPr id="99331" name="Rectangle 2"/>
          <p:cNvSpPr>
            <a:spLocks noRo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9FC806F5-5B21-446A-936B-F027DA2C79F1}" type="slidenum">
              <a:rPr lang="pt-BR" smtClean="0"/>
              <a:pPr/>
              <a:t>43</a:t>
            </a:fld>
            <a:endParaRPr lang="pt-BR" smtClean="0"/>
          </a:p>
        </p:txBody>
      </p:sp>
      <p:sp>
        <p:nvSpPr>
          <p:cNvPr id="100355" name="Rectangle 2"/>
          <p:cNvSpPr>
            <a:spLocks noRo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A6CD2E26-EBF0-47C6-BAAA-7A7AC70761BA}" type="slidenum">
              <a:rPr lang="pt-BR" smtClean="0"/>
              <a:pPr/>
              <a:t>44</a:t>
            </a:fld>
            <a:endParaRPr lang="pt-BR" smtClean="0"/>
          </a:p>
        </p:txBody>
      </p:sp>
      <p:sp>
        <p:nvSpPr>
          <p:cNvPr id="101379" name="Rectangle 2"/>
          <p:cNvSpPr>
            <a:spLocks noRot="1" noChangeArrowheads="1" noTextEdit="1"/>
          </p:cNvSpPr>
          <p:nvPr>
            <p:ph type="sldImg"/>
          </p:nvPr>
        </p:nvSpPr>
        <p:spPr>
          <a:ln/>
        </p:spPr>
      </p:sp>
      <p:sp>
        <p:nvSpPr>
          <p:cNvPr id="1013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367FD07F-4435-47F1-A262-2933AB324088}" type="slidenum">
              <a:rPr lang="pt-BR" smtClean="0"/>
              <a:pPr/>
              <a:t>45</a:t>
            </a:fld>
            <a:endParaRPr lang="pt-BR" smtClean="0"/>
          </a:p>
        </p:txBody>
      </p:sp>
      <p:sp>
        <p:nvSpPr>
          <p:cNvPr id="102403" name="Rectangle 2"/>
          <p:cNvSpPr>
            <a:spLocks noRo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B62840EB-1A1A-4E84-A4C5-EFEF65E909B3}" type="slidenum">
              <a:rPr lang="pt-BR" smtClean="0"/>
              <a:pPr/>
              <a:t>46</a:t>
            </a:fld>
            <a:endParaRPr lang="pt-BR" smtClean="0"/>
          </a:p>
        </p:txBody>
      </p:sp>
      <p:sp>
        <p:nvSpPr>
          <p:cNvPr id="103427" name="Rectangle 2"/>
          <p:cNvSpPr>
            <a:spLocks noRo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8A01597D-64FD-4FEF-8A97-76D0AA9CC5BE}" type="slidenum">
              <a:rPr lang="pt-BR" smtClean="0"/>
              <a:pPr/>
              <a:t>47</a:t>
            </a:fld>
            <a:endParaRPr lang="pt-BR" smtClean="0"/>
          </a:p>
        </p:txBody>
      </p:sp>
      <p:sp>
        <p:nvSpPr>
          <p:cNvPr id="104451" name="Rectangle 2"/>
          <p:cNvSpPr>
            <a:spLocks noRo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C4FE8C7E-0CDB-4709-818C-64D1C6C69BFB}" type="slidenum">
              <a:rPr lang="pt-BR" smtClean="0"/>
              <a:pPr/>
              <a:t>48</a:t>
            </a:fld>
            <a:endParaRPr lang="pt-BR" smtClean="0"/>
          </a:p>
        </p:txBody>
      </p:sp>
      <p:sp>
        <p:nvSpPr>
          <p:cNvPr id="105475" name="Rectangle 2"/>
          <p:cNvSpPr>
            <a:spLocks noRo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9B61FD78-A094-4E0E-A6CA-5C2FB8DCC32B}" type="slidenum">
              <a:rPr lang="pt-BR" smtClean="0"/>
              <a:pPr/>
              <a:t>49</a:t>
            </a:fld>
            <a:endParaRPr lang="pt-BR" smtClean="0"/>
          </a:p>
        </p:txBody>
      </p:sp>
      <p:sp>
        <p:nvSpPr>
          <p:cNvPr id="106499" name="Rectangle 2"/>
          <p:cNvSpPr>
            <a:spLocks noRo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07221D1A-0691-4879-8968-E41B8C224AE3}" type="slidenum">
              <a:rPr lang="pt-BR" smtClean="0"/>
              <a:pPr/>
              <a:t>50</a:t>
            </a:fld>
            <a:endParaRPr lang="pt-BR" smtClean="0"/>
          </a:p>
        </p:txBody>
      </p:sp>
      <p:sp>
        <p:nvSpPr>
          <p:cNvPr id="107523" name="Rectangle 2"/>
          <p:cNvSpPr>
            <a:spLocks noRot="1" noChangeArrowheads="1" noTextEdit="1"/>
          </p:cNvSpPr>
          <p:nvPr>
            <p:ph type="sldImg"/>
          </p:nvPr>
        </p:nvSpPr>
        <p:spPr>
          <a:ln/>
        </p:spPr>
      </p:sp>
      <p:sp>
        <p:nvSpPr>
          <p:cNvPr id="1075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8FEC8CBB-6C26-4F36-B27F-DE42A25C7283}" type="slidenum">
              <a:rPr lang="pt-BR" smtClean="0"/>
              <a:pPr/>
              <a:t>51</a:t>
            </a:fld>
            <a:endParaRPr lang="pt-BR" smtClean="0"/>
          </a:p>
        </p:txBody>
      </p:sp>
      <p:sp>
        <p:nvSpPr>
          <p:cNvPr id="108547" name="Rectangle 2"/>
          <p:cNvSpPr>
            <a:spLocks noRot="1" noChangeArrowheads="1" noTextEdit="1"/>
          </p:cNvSpPr>
          <p:nvPr>
            <p:ph type="sldImg"/>
          </p:nvPr>
        </p:nvSpPr>
        <p:spPr>
          <a:ln/>
        </p:spPr>
      </p:sp>
      <p:sp>
        <p:nvSpPr>
          <p:cNvPr id="1085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fld id="{D5536315-A00C-4D9D-A677-B3CF9D42E460}" type="slidenum">
              <a:rPr lang="pt-BR" smtClean="0"/>
              <a:pPr/>
              <a:t>52</a:t>
            </a:fld>
            <a:endParaRPr lang="pt-BR" smtClean="0"/>
          </a:p>
        </p:txBody>
      </p:sp>
      <p:sp>
        <p:nvSpPr>
          <p:cNvPr id="109571" name="Rectangle 2"/>
          <p:cNvSpPr>
            <a:spLocks noRot="1" noChangeArrowheads="1" noTextEdit="1"/>
          </p:cNvSpPr>
          <p:nvPr>
            <p:ph type="sldImg"/>
          </p:nvPr>
        </p:nvSpPr>
        <p:spPr>
          <a:ln/>
        </p:spPr>
      </p:sp>
      <p:sp>
        <p:nvSpPr>
          <p:cNvPr id="1095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370F6712-EAF8-41F1-9561-94CF99A3595D}" type="slidenum">
              <a:rPr lang="pt-BR" smtClean="0"/>
              <a:pPr/>
              <a:t>53</a:t>
            </a:fld>
            <a:endParaRPr lang="pt-BR" smtClean="0"/>
          </a:p>
        </p:txBody>
      </p:sp>
      <p:sp>
        <p:nvSpPr>
          <p:cNvPr id="110595" name="Rectangle 2"/>
          <p:cNvSpPr>
            <a:spLocks noRo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080F480E-C9D7-4DAC-823D-FB25C643FFF1}" type="slidenum">
              <a:rPr lang="pt-BR" smtClean="0"/>
              <a:pPr/>
              <a:t>54</a:t>
            </a:fld>
            <a:endParaRPr lang="pt-BR" smtClean="0"/>
          </a:p>
        </p:txBody>
      </p:sp>
      <p:sp>
        <p:nvSpPr>
          <p:cNvPr id="111619" name="Rectangle 2"/>
          <p:cNvSpPr>
            <a:spLocks noRot="1" noChangeArrowheads="1" noTextEdit="1"/>
          </p:cNvSpPr>
          <p:nvPr>
            <p:ph type="sldImg"/>
          </p:nvPr>
        </p:nvSpPr>
        <p:spPr>
          <a:ln/>
        </p:spPr>
      </p:sp>
      <p:sp>
        <p:nvSpPr>
          <p:cNvPr id="1116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627B494C-99BC-41F0-8EFC-EB15C793579B}" type="slidenum">
              <a:rPr lang="pt-BR" smtClean="0"/>
              <a:pPr/>
              <a:t>55</a:t>
            </a:fld>
            <a:endParaRPr lang="pt-BR" smtClean="0"/>
          </a:p>
        </p:txBody>
      </p:sp>
      <p:sp>
        <p:nvSpPr>
          <p:cNvPr id="112643" name="Rectangle 2"/>
          <p:cNvSpPr>
            <a:spLocks noRo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D2909434-1736-4A6E-A116-F24346B78268}" type="slidenum">
              <a:rPr lang="pt-BR" smtClean="0"/>
              <a:pPr/>
              <a:t>56</a:t>
            </a:fld>
            <a:endParaRPr lang="pt-BR" smtClean="0"/>
          </a:p>
        </p:txBody>
      </p:sp>
      <p:sp>
        <p:nvSpPr>
          <p:cNvPr id="113667" name="Rectangle 2"/>
          <p:cNvSpPr>
            <a:spLocks noRot="1" noChangeArrowheads="1" noTextEdit="1"/>
          </p:cNvSpPr>
          <p:nvPr>
            <p:ph type="sldImg"/>
          </p:nvPr>
        </p:nvSpPr>
        <p:spPr>
          <a:ln/>
        </p:spPr>
      </p:sp>
      <p:sp>
        <p:nvSpPr>
          <p:cNvPr id="1136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4B01DA22-799A-4CAE-9ED6-94D20645524C}" type="slidenum">
              <a:rPr lang="pt-BR" smtClean="0"/>
              <a:pPr/>
              <a:t>57</a:t>
            </a:fld>
            <a:endParaRPr lang="pt-BR" smtClean="0"/>
          </a:p>
        </p:txBody>
      </p:sp>
      <p:sp>
        <p:nvSpPr>
          <p:cNvPr id="114691" name="Rectangle 2"/>
          <p:cNvSpPr>
            <a:spLocks noRo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15D7EDE0-889A-4148-B18D-36E5333F18BA}" type="slidenum">
              <a:rPr lang="pt-BR" smtClean="0"/>
              <a:pPr/>
              <a:t>58</a:t>
            </a:fld>
            <a:endParaRPr lang="pt-BR" smtClean="0"/>
          </a:p>
        </p:txBody>
      </p:sp>
      <p:sp>
        <p:nvSpPr>
          <p:cNvPr id="115715" name="Rectangle 2"/>
          <p:cNvSpPr>
            <a:spLocks noRo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4AD6FB13-00C7-4A23-A5BB-728FB5A7A19B}" type="slidenum">
              <a:rPr lang="pt-BR" smtClean="0"/>
              <a:pPr/>
              <a:t>59</a:t>
            </a:fld>
            <a:endParaRPr lang="pt-BR" smtClean="0"/>
          </a:p>
        </p:txBody>
      </p:sp>
      <p:sp>
        <p:nvSpPr>
          <p:cNvPr id="116739" name="Rectangle 2"/>
          <p:cNvSpPr>
            <a:spLocks noRot="1" noChangeArrowheads="1" noTextEdit="1"/>
          </p:cNvSpPr>
          <p:nvPr>
            <p:ph type="sldImg"/>
          </p:nvPr>
        </p:nvSpPr>
        <p:spPr>
          <a:ln/>
        </p:spPr>
      </p:sp>
      <p:sp>
        <p:nvSpPr>
          <p:cNvPr id="1167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EE557AAA-9678-4DFE-A255-DF72052A02E7}" type="slidenum">
              <a:rPr lang="en-US" smtClean="0"/>
              <a:pPr/>
              <a:t>68</a:t>
            </a:fld>
            <a:endParaRPr lang="en-US" smtClean="0"/>
          </a:p>
        </p:txBody>
      </p:sp>
      <p:sp>
        <p:nvSpPr>
          <p:cNvPr id="117763" name="Rectangle 2"/>
          <p:cNvSpPr>
            <a:spLocks noChangeArrowheads="1" noTextEdit="1"/>
          </p:cNvSpPr>
          <p:nvPr>
            <p:ph type="sldImg"/>
          </p:nvPr>
        </p:nvSpPr>
        <p:spPr>
          <a:ln/>
        </p:spPr>
      </p:sp>
      <p:sp>
        <p:nvSpPr>
          <p:cNvPr id="117764" name="Rectangle 3"/>
          <p:cNvSpPr>
            <a:spLocks noGrp="1" noChangeArrowheads="1"/>
          </p:cNvSpPr>
          <p:nvPr>
            <p:ph type="body" idx="1"/>
          </p:nvPr>
        </p:nvSpPr>
        <p:spPr>
          <a:noFill/>
          <a:ln/>
        </p:spPr>
        <p:txBody>
          <a:bodyPr/>
          <a:lstStyle/>
          <a:p>
            <a:pPr eaLnBrk="1" hangingPunct="1"/>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2BA3963E-2153-4CC1-8A66-E65C534CD93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4BFAEFD7-304D-4F21-8D4F-9D3D44AA18A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AFF9DD3C-182B-40BE-BC2F-71BD5F04DB7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1295400" y="19812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5181600" y="19812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314FA5B8-8F87-4682-9A6A-16AA83C9B75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CA"/>
          </a:p>
        </p:txBody>
      </p:sp>
      <p:sp>
        <p:nvSpPr>
          <p:cNvPr id="9" name="Rectangle 6"/>
          <p:cNvSpPr>
            <a:spLocks noGrp="1" noChangeArrowheads="1"/>
          </p:cNvSpPr>
          <p:nvPr>
            <p:ph type="sldNum" sz="quarter" idx="12"/>
          </p:nvPr>
        </p:nvSpPr>
        <p:spPr>
          <a:ln/>
        </p:spPr>
        <p:txBody>
          <a:bodyPr/>
          <a:lstStyle>
            <a:lvl1pPr>
              <a:defRPr/>
            </a:lvl1pPr>
          </a:lstStyle>
          <a:p>
            <a:pPr>
              <a:defRPr/>
            </a:pPr>
            <a:fld id="{4AAF0DEB-EB4E-420E-9D4B-29E5184009D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8C7B7EC9-BFE0-484B-8305-53751E02F34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CA"/>
          </a:p>
        </p:txBody>
      </p:sp>
      <p:sp>
        <p:nvSpPr>
          <p:cNvPr id="4" name="Rectangle 6"/>
          <p:cNvSpPr>
            <a:spLocks noGrp="1" noChangeArrowheads="1"/>
          </p:cNvSpPr>
          <p:nvPr>
            <p:ph type="sldNum" sz="quarter" idx="12"/>
          </p:nvPr>
        </p:nvSpPr>
        <p:spPr>
          <a:ln/>
        </p:spPr>
        <p:txBody>
          <a:bodyPr/>
          <a:lstStyle>
            <a:lvl1pPr>
              <a:defRPr/>
            </a:lvl1pPr>
          </a:lstStyle>
          <a:p>
            <a:pPr>
              <a:defRPr/>
            </a:pPr>
            <a:fld id="{014941F4-ACC1-40B2-8875-9A023CF90FD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04514F32-71E7-4628-8114-B84055D624F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ECDA810B-2DD4-4931-9AED-C2CE8DE7DB8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3FEB6174-2A44-4254-B5CA-D03B73F94B9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010400" y="609600"/>
            <a:ext cx="1905000" cy="5486400"/>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1295400" y="609600"/>
            <a:ext cx="55626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307D09AC-4F3A-4106-BECF-55BD948BC6C5}"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295400" y="609600"/>
            <a:ext cx="7543800" cy="1143000"/>
          </a:xfrm>
        </p:spPr>
        <p:txBody>
          <a:bodyPr/>
          <a:lstStyle/>
          <a:p>
            <a:r>
              <a:rPr lang="es-ES" smtClean="0"/>
              <a:t>Haga clic para modificar el estilo de título del patrón</a:t>
            </a:r>
            <a:endParaRPr lang="en-US"/>
          </a:p>
        </p:txBody>
      </p:sp>
      <p:sp>
        <p:nvSpPr>
          <p:cNvPr id="3" name="2 Marcador de imágenes prediseñadas"/>
          <p:cNvSpPr>
            <a:spLocks noGrp="1"/>
          </p:cNvSpPr>
          <p:nvPr>
            <p:ph type="clipArt" sz="half" idx="1"/>
          </p:nvPr>
        </p:nvSpPr>
        <p:spPr>
          <a:xfrm>
            <a:off x="1295400" y="1981200"/>
            <a:ext cx="3733800" cy="4114800"/>
          </a:xfrm>
        </p:spPr>
        <p:txBody>
          <a:bodyPr/>
          <a:lstStyle/>
          <a:p>
            <a:pPr lvl="0"/>
            <a:endParaRPr lang="en-US" noProof="0" smtClean="0"/>
          </a:p>
        </p:txBody>
      </p:sp>
      <p:sp>
        <p:nvSpPr>
          <p:cNvPr id="4" name="3 Marcador de texto"/>
          <p:cNvSpPr>
            <a:spLocks noGrp="1"/>
          </p:cNvSpPr>
          <p:nvPr>
            <p:ph type="body" sz="half" idx="2"/>
          </p:nvPr>
        </p:nvSpPr>
        <p:spPr>
          <a:xfrm>
            <a:off x="5181600" y="1981200"/>
            <a:ext cx="37338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1DE5E121-9497-4B90-97E3-83AE8FE2FBD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3" name="2 Marcador de fecha"/>
          <p:cNvSpPr>
            <a:spLocks noGrp="1"/>
          </p:cNvSpPr>
          <p:nvPr>
            <p:ph type="dt" sz="half" idx="10"/>
          </p:nvPr>
        </p:nvSpPr>
        <p:spPr>
          <a:xfrm>
            <a:off x="457200" y="6245225"/>
            <a:ext cx="2133600" cy="476250"/>
          </a:xfrm>
        </p:spPr>
        <p:txBody>
          <a:bodyPr/>
          <a:lstStyle>
            <a:lvl1pPr>
              <a:defRPr/>
            </a:lvl1pPr>
          </a:lstStyle>
          <a:p>
            <a:pPr>
              <a:defRPr/>
            </a:pPr>
            <a:endParaRPr lang="pt-BR"/>
          </a:p>
        </p:txBody>
      </p:sp>
      <p:sp>
        <p:nvSpPr>
          <p:cNvPr id="4" name="3 Marcador de pie de página"/>
          <p:cNvSpPr>
            <a:spLocks noGrp="1"/>
          </p:cNvSpPr>
          <p:nvPr>
            <p:ph type="ftr" sz="quarter" idx="11"/>
          </p:nvPr>
        </p:nvSpPr>
        <p:spPr>
          <a:xfrm>
            <a:off x="3124200" y="6245225"/>
            <a:ext cx="2895600" cy="476250"/>
          </a:xfrm>
        </p:spPr>
        <p:txBody>
          <a:bodyPr/>
          <a:lstStyle>
            <a:lvl1pPr>
              <a:defRPr/>
            </a:lvl1pPr>
          </a:lstStyle>
          <a:p>
            <a:pPr>
              <a:defRPr/>
            </a:pPr>
            <a:endParaRPr lang="pt-BR"/>
          </a:p>
        </p:txBody>
      </p:sp>
      <p:sp>
        <p:nvSpPr>
          <p:cNvPr id="5" name="4 Marcador de número de diapositiva"/>
          <p:cNvSpPr>
            <a:spLocks noGrp="1"/>
          </p:cNvSpPr>
          <p:nvPr>
            <p:ph type="sldNum" sz="quarter" idx="12"/>
          </p:nvPr>
        </p:nvSpPr>
        <p:spPr>
          <a:xfrm>
            <a:off x="6553200" y="6245225"/>
            <a:ext cx="2133600" cy="476250"/>
          </a:xfrm>
        </p:spPr>
        <p:txBody>
          <a:bodyPr/>
          <a:lstStyle>
            <a:lvl1pPr>
              <a:defRPr/>
            </a:lvl1pPr>
          </a:lstStyle>
          <a:p>
            <a:pPr>
              <a:defRPr/>
            </a:pPr>
            <a:fld id="{1DEC8BF4-5FC3-4691-89BB-80651DF6CE69}" type="slidenum">
              <a:rPr lang="pt-BR"/>
              <a:pPr>
                <a:defRPr/>
              </a:pPr>
              <a:t>‹#›</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n-US"/>
          </a:p>
        </p:txBody>
      </p:sp>
      <p:sp>
        <p:nvSpPr>
          <p:cNvPr id="3" name="2 Marcador de tabla"/>
          <p:cNvSpPr>
            <a:spLocks noGrp="1"/>
          </p:cNvSpPr>
          <p:nvPr>
            <p:ph type="tbl" idx="1"/>
          </p:nvPr>
        </p:nvSpPr>
        <p:spPr>
          <a:xfrm>
            <a:off x="457200" y="1600200"/>
            <a:ext cx="8229600" cy="4525963"/>
          </a:xfrm>
        </p:spPr>
        <p:txBody>
          <a:bodyPr/>
          <a:lstStyle/>
          <a:p>
            <a:pPr lvl="0"/>
            <a:endParaRPr lang="en-US" noProof="0" smtClean="0"/>
          </a:p>
        </p:txBody>
      </p:sp>
      <p:sp>
        <p:nvSpPr>
          <p:cNvPr id="4" name="3 Marcador de fecha"/>
          <p:cNvSpPr>
            <a:spLocks noGrp="1"/>
          </p:cNvSpPr>
          <p:nvPr>
            <p:ph type="dt" sz="half" idx="10"/>
          </p:nvPr>
        </p:nvSpPr>
        <p:spPr>
          <a:xfrm>
            <a:off x="457200" y="6245225"/>
            <a:ext cx="2133600" cy="476250"/>
          </a:xfrm>
        </p:spPr>
        <p:txBody>
          <a:bodyPr/>
          <a:lstStyle>
            <a:lvl1pPr>
              <a:defRPr/>
            </a:lvl1pPr>
          </a:lstStyle>
          <a:p>
            <a:pPr>
              <a:defRPr/>
            </a:pPr>
            <a:endParaRPr lang="pt-BR"/>
          </a:p>
        </p:txBody>
      </p:sp>
      <p:sp>
        <p:nvSpPr>
          <p:cNvPr id="5" name="4 Marcador de pie de página"/>
          <p:cNvSpPr>
            <a:spLocks noGrp="1"/>
          </p:cNvSpPr>
          <p:nvPr>
            <p:ph type="ftr" sz="quarter" idx="11"/>
          </p:nvPr>
        </p:nvSpPr>
        <p:spPr>
          <a:xfrm>
            <a:off x="3124200" y="6245225"/>
            <a:ext cx="2895600" cy="476250"/>
          </a:xfrm>
        </p:spPr>
        <p:txBody>
          <a:bodyPr/>
          <a:lstStyle>
            <a:lvl1pPr>
              <a:defRPr/>
            </a:lvl1pPr>
          </a:lstStyle>
          <a:p>
            <a:pPr>
              <a:defRPr/>
            </a:pPr>
            <a:endParaRPr lang="pt-BR"/>
          </a:p>
        </p:txBody>
      </p:sp>
      <p:sp>
        <p:nvSpPr>
          <p:cNvPr id="6" name="5 Marcador de número de diapositiva"/>
          <p:cNvSpPr>
            <a:spLocks noGrp="1"/>
          </p:cNvSpPr>
          <p:nvPr>
            <p:ph type="sldNum" sz="quarter" idx="12"/>
          </p:nvPr>
        </p:nvSpPr>
        <p:spPr>
          <a:xfrm>
            <a:off x="6553200" y="6245225"/>
            <a:ext cx="2133600" cy="476250"/>
          </a:xfrm>
        </p:spPr>
        <p:txBody>
          <a:bodyPr/>
          <a:lstStyle>
            <a:lvl1pPr>
              <a:defRPr/>
            </a:lvl1pPr>
          </a:lstStyle>
          <a:p>
            <a:pPr>
              <a:defRPr/>
            </a:pPr>
            <a:fld id="{82440011-D39B-4C60-8E4B-F32BC8C1DB51}" type="slidenum">
              <a:rPr lang="pt-BR"/>
              <a:pPr>
                <a:defRPr/>
              </a:pPr>
              <a:t>‹#›</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85800" y="285750"/>
            <a:ext cx="7772400" cy="1143000"/>
          </a:xfrm>
        </p:spPr>
        <p:txBody>
          <a:bodyPr/>
          <a:lstStyle/>
          <a:p>
            <a:r>
              <a:rPr lang="es-ES" smtClean="0"/>
              <a:t>Haga clic para modificar el estilo de título del patrón</a:t>
            </a:r>
            <a:endParaRPr lang="en-US"/>
          </a:p>
        </p:txBody>
      </p:sp>
      <p:sp>
        <p:nvSpPr>
          <p:cNvPr id="3" name="2 Marcador de texto"/>
          <p:cNvSpPr>
            <a:spLocks noGrp="1"/>
          </p:cNvSpPr>
          <p:nvPr>
            <p:ph type="body" sz="half" idx="1"/>
          </p:nvPr>
        </p:nvSpPr>
        <p:spPr>
          <a:xfrm>
            <a:off x="823913" y="1743075"/>
            <a:ext cx="3751262" cy="38147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727575" y="1743075"/>
            <a:ext cx="3752850" cy="38147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a:xfrm>
            <a:off x="685800" y="6400800"/>
            <a:ext cx="1905000" cy="457200"/>
          </a:xfrm>
        </p:spPr>
        <p:txBody>
          <a:bodyPr/>
          <a:lstStyle>
            <a:lvl1pPr>
              <a:defRPr/>
            </a:lvl1pPr>
          </a:lstStyle>
          <a:p>
            <a:pPr>
              <a:defRPr/>
            </a:pPr>
            <a:endParaRPr lang="en-US"/>
          </a:p>
        </p:txBody>
      </p:sp>
      <p:sp>
        <p:nvSpPr>
          <p:cNvPr id="6" name="5 Marcador de pie de página"/>
          <p:cNvSpPr>
            <a:spLocks noGrp="1"/>
          </p:cNvSpPr>
          <p:nvPr>
            <p:ph type="ftr" sz="quarter" idx="11"/>
          </p:nvPr>
        </p:nvSpPr>
        <p:spPr>
          <a:xfrm>
            <a:off x="3200400" y="6400800"/>
            <a:ext cx="2895600" cy="457200"/>
          </a:xfrm>
        </p:spPr>
        <p:txBody>
          <a:bodyPr/>
          <a:lstStyle>
            <a:lvl1pPr>
              <a:defRPr/>
            </a:lvl1pPr>
          </a:lstStyle>
          <a:p>
            <a:pPr>
              <a:defRPr/>
            </a:pPr>
            <a:endParaRPr lang="en-US"/>
          </a:p>
        </p:txBody>
      </p:sp>
      <p:sp>
        <p:nvSpPr>
          <p:cNvPr id="7" name="6 Marcador de número de diapositiva"/>
          <p:cNvSpPr>
            <a:spLocks noGrp="1"/>
          </p:cNvSpPr>
          <p:nvPr>
            <p:ph type="sldNum" sz="quarter" idx="12"/>
          </p:nvPr>
        </p:nvSpPr>
        <p:spPr>
          <a:xfrm>
            <a:off x="6553200" y="6399213"/>
            <a:ext cx="1905000" cy="457200"/>
          </a:xfrm>
        </p:spPr>
        <p:txBody>
          <a:bodyPr/>
          <a:lstStyle>
            <a:lvl1pPr>
              <a:defRPr/>
            </a:lvl1pPr>
          </a:lstStyle>
          <a:p>
            <a:pPr>
              <a:defRPr/>
            </a:pPr>
            <a:fld id="{F45E7AED-D10C-45CB-B95B-7F6A810E2FC7}"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2">
                <a:gamma/>
                <a:shade val="46275"/>
                <a:invGamma/>
              </a:schemeClr>
            </a:gs>
            <a:gs pos="50000">
              <a:schemeClr val="accent2"/>
            </a:gs>
            <a:gs pos="100000">
              <a:schemeClr val="accent2">
                <a:gamma/>
                <a:shade val="46275"/>
                <a:invGamma/>
              </a:schemeClr>
            </a:gs>
          </a:gsLst>
          <a:lin ang="5400000" scaled="1"/>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bwMode="auto">
          <a:xfrm>
            <a:off x="1295400" y="609600"/>
            <a:ext cx="7543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267" name="Rectangle 3"/>
          <p:cNvSpPr>
            <a:spLocks noGrp="1" noChangeArrowheads="1"/>
          </p:cNvSpPr>
          <p:nvPr>
            <p:ph type="body" idx="1"/>
          </p:nvPr>
        </p:nvSpPr>
        <p:spPr bwMode="auto">
          <a:xfrm>
            <a:off x="1295400" y="1981200"/>
            <a:ext cx="7620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b="1">
                <a:solidFill>
                  <a:srgbClr val="FF9933"/>
                </a:solidFill>
              </a:defRPr>
            </a:lvl1pPr>
          </a:lstStyle>
          <a:p>
            <a:pPr>
              <a:defRPr/>
            </a:pPr>
            <a:endParaRPr lang="en-CA"/>
          </a:p>
        </p:txBody>
      </p:sp>
      <p:sp>
        <p:nvSpPr>
          <p:cNvPr id="1030" name="Rectangle 6"/>
          <p:cNvSpPr>
            <a:spLocks noGrp="1" noChangeArrowheads="1"/>
          </p:cNvSpPr>
          <p:nvPr>
            <p:ph type="sldNum" sz="quarter" idx="4"/>
          </p:nvPr>
        </p:nvSpPr>
        <p:spPr bwMode="auto">
          <a:xfrm>
            <a:off x="6934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61B4CB67-C305-4734-8634-6A9783CE6C31}" type="slidenum">
              <a:rPr lang="en-US"/>
              <a:pPr>
                <a:defRPr/>
              </a:pPr>
              <a:t>‹#›</a:t>
            </a:fld>
            <a:endParaRPr lang="en-US"/>
          </a:p>
        </p:txBody>
      </p:sp>
      <p:sp>
        <p:nvSpPr>
          <p:cNvPr id="1038" name="Rectangle 14"/>
          <p:cNvSpPr>
            <a:spLocks noChangeArrowheads="1"/>
          </p:cNvSpPr>
          <p:nvPr/>
        </p:nvSpPr>
        <p:spPr bwMode="auto">
          <a:xfrm rot="5411130">
            <a:off x="-2362200" y="3581400"/>
            <a:ext cx="5791200" cy="457200"/>
          </a:xfrm>
          <a:prstGeom prst="rect">
            <a:avLst/>
          </a:prstGeom>
          <a:noFill/>
          <a:ln w="9525">
            <a:noFill/>
            <a:miter lim="800000"/>
            <a:headEnd/>
            <a:tailEnd/>
          </a:ln>
          <a:effectLst/>
        </p:spPr>
        <p:txBody>
          <a:bodyPr wrap="none" anchor="ctr"/>
          <a:lstStyle/>
          <a:p>
            <a:pPr algn="ctr">
              <a:defRPr/>
            </a:pPr>
            <a:endParaRPr lang="en-CA" sz="2400" b="1">
              <a:solidFill>
                <a:srgbClr val="333399"/>
              </a:solidFill>
              <a:effectLst>
                <a:outerShdw blurRad="38100" dist="38100" dir="2700000" algn="tl">
                  <a:srgbClr val="000000"/>
                </a:outerShdw>
              </a:effectLst>
            </a:endParaRPr>
          </a:p>
        </p:txBody>
      </p:sp>
    </p:spTree>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869" r:id="rId13"/>
    <p:sldLayoutId id="2147483870" r:id="rId14"/>
    <p:sldLayoutId id="2147483871" r:id="rId15"/>
  </p:sldLayoutIdLst>
  <p:hf hdr="0" ftr="0" dt="0"/>
  <p:txStyles>
    <p:titleStyle>
      <a:lvl1pPr algn="ctr" rtl="0" eaLnBrk="0" fontAlgn="base" hangingPunct="0">
        <a:spcBef>
          <a:spcPct val="0"/>
        </a:spcBef>
        <a:spcAft>
          <a:spcPct val="0"/>
        </a:spcAft>
        <a:defRPr sz="2800">
          <a:solidFill>
            <a:schemeClr val="bg1"/>
          </a:solidFill>
          <a:latin typeface="+mj-lt"/>
          <a:ea typeface="+mj-ea"/>
          <a:cs typeface="+mj-cs"/>
        </a:defRPr>
      </a:lvl1pPr>
      <a:lvl2pPr algn="ctr" rtl="0" eaLnBrk="0" fontAlgn="base" hangingPunct="0">
        <a:spcBef>
          <a:spcPct val="0"/>
        </a:spcBef>
        <a:spcAft>
          <a:spcPct val="0"/>
        </a:spcAft>
        <a:defRPr sz="2800">
          <a:solidFill>
            <a:schemeClr val="bg1"/>
          </a:solidFill>
          <a:latin typeface="Times New Roman" pitchFamily="18" charset="0"/>
        </a:defRPr>
      </a:lvl2pPr>
      <a:lvl3pPr algn="ctr" rtl="0" eaLnBrk="0" fontAlgn="base" hangingPunct="0">
        <a:spcBef>
          <a:spcPct val="0"/>
        </a:spcBef>
        <a:spcAft>
          <a:spcPct val="0"/>
        </a:spcAft>
        <a:defRPr sz="2800">
          <a:solidFill>
            <a:schemeClr val="bg1"/>
          </a:solidFill>
          <a:latin typeface="Times New Roman" pitchFamily="18" charset="0"/>
        </a:defRPr>
      </a:lvl3pPr>
      <a:lvl4pPr algn="ctr" rtl="0" eaLnBrk="0" fontAlgn="base" hangingPunct="0">
        <a:spcBef>
          <a:spcPct val="0"/>
        </a:spcBef>
        <a:spcAft>
          <a:spcPct val="0"/>
        </a:spcAft>
        <a:defRPr sz="2800">
          <a:solidFill>
            <a:schemeClr val="bg1"/>
          </a:solidFill>
          <a:latin typeface="Times New Roman" pitchFamily="18" charset="0"/>
        </a:defRPr>
      </a:lvl4pPr>
      <a:lvl5pPr algn="ctr" rtl="0" eaLnBrk="0" fontAlgn="base" hangingPunct="0">
        <a:spcBef>
          <a:spcPct val="0"/>
        </a:spcBef>
        <a:spcAft>
          <a:spcPct val="0"/>
        </a:spcAft>
        <a:defRPr sz="2800">
          <a:solidFill>
            <a:schemeClr val="bg1"/>
          </a:solidFill>
          <a:latin typeface="Times New Roman" pitchFamily="18" charset="0"/>
        </a:defRPr>
      </a:lvl5pPr>
      <a:lvl6pPr marL="457200" algn="ctr" rtl="0" fontAlgn="base">
        <a:spcBef>
          <a:spcPct val="0"/>
        </a:spcBef>
        <a:spcAft>
          <a:spcPct val="0"/>
        </a:spcAft>
        <a:defRPr sz="2800">
          <a:solidFill>
            <a:schemeClr val="bg1"/>
          </a:solidFill>
          <a:latin typeface="Times New Roman" pitchFamily="18" charset="0"/>
        </a:defRPr>
      </a:lvl6pPr>
      <a:lvl7pPr marL="914400" algn="ctr" rtl="0" fontAlgn="base">
        <a:spcBef>
          <a:spcPct val="0"/>
        </a:spcBef>
        <a:spcAft>
          <a:spcPct val="0"/>
        </a:spcAft>
        <a:defRPr sz="2800">
          <a:solidFill>
            <a:schemeClr val="bg1"/>
          </a:solidFill>
          <a:latin typeface="Times New Roman" pitchFamily="18" charset="0"/>
        </a:defRPr>
      </a:lvl7pPr>
      <a:lvl8pPr marL="1371600" algn="ctr" rtl="0" fontAlgn="base">
        <a:spcBef>
          <a:spcPct val="0"/>
        </a:spcBef>
        <a:spcAft>
          <a:spcPct val="0"/>
        </a:spcAft>
        <a:defRPr sz="2800">
          <a:solidFill>
            <a:schemeClr val="bg1"/>
          </a:solidFill>
          <a:latin typeface="Times New Roman" pitchFamily="18" charset="0"/>
        </a:defRPr>
      </a:lvl8pPr>
      <a:lvl9pPr marL="1828800" algn="ctr" rtl="0" fontAlgn="base">
        <a:spcBef>
          <a:spcPct val="0"/>
        </a:spcBef>
        <a:spcAft>
          <a:spcPct val="0"/>
        </a:spcAft>
        <a:defRPr sz="2800">
          <a:solidFill>
            <a:schemeClr val="bg1"/>
          </a:solidFill>
          <a:latin typeface="Times New Roman" pitchFamily="18" charset="0"/>
        </a:defRPr>
      </a:lvl9pPr>
    </p:titleStyle>
    <p:bodyStyle>
      <a:lvl1pPr marL="342900" indent="-342900" algn="l" rtl="0" eaLnBrk="0" fontAlgn="base" hangingPunct="0">
        <a:spcBef>
          <a:spcPct val="20000"/>
        </a:spcBef>
        <a:spcAft>
          <a:spcPct val="0"/>
        </a:spcAft>
        <a:buChar char="•"/>
        <a:defRPr sz="28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fontAlgn="base">
        <a:spcBef>
          <a:spcPct val="20000"/>
        </a:spcBef>
        <a:spcAft>
          <a:spcPct val="0"/>
        </a:spcAft>
        <a:buChar char="»"/>
        <a:defRPr sz="2000">
          <a:solidFill>
            <a:schemeClr val="bg1"/>
          </a:solidFill>
          <a:latin typeface="+mn-lt"/>
        </a:defRPr>
      </a:lvl6pPr>
      <a:lvl7pPr marL="2971800" indent="-228600" algn="l" rtl="0" fontAlgn="base">
        <a:spcBef>
          <a:spcPct val="20000"/>
        </a:spcBef>
        <a:spcAft>
          <a:spcPct val="0"/>
        </a:spcAft>
        <a:buChar char="»"/>
        <a:defRPr sz="2000">
          <a:solidFill>
            <a:schemeClr val="bg1"/>
          </a:solidFill>
          <a:latin typeface="+mn-lt"/>
        </a:defRPr>
      </a:lvl7pPr>
      <a:lvl8pPr marL="3429000" indent="-228600" algn="l" rtl="0" fontAlgn="base">
        <a:spcBef>
          <a:spcPct val="20000"/>
        </a:spcBef>
        <a:spcAft>
          <a:spcPct val="0"/>
        </a:spcAft>
        <a:buChar char="»"/>
        <a:defRPr sz="2000">
          <a:solidFill>
            <a:schemeClr val="bg1"/>
          </a:solidFill>
          <a:latin typeface="+mn-lt"/>
        </a:defRPr>
      </a:lvl8pPr>
      <a:lvl9pPr marL="3886200" indent="-228600" algn="l" rtl="0" fontAlgn="base">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Office_Word_97_-_2003_Document1.doc"/><Relationship Id="rId2" Type="http://schemas.openxmlformats.org/officeDocument/2006/relationships/slideLayout" Target="../slideLayouts/slideLayout15.xml"/><Relationship Id="rId1" Type="http://schemas.openxmlformats.org/officeDocument/2006/relationships/vmlDrawing" Target="../drawings/vmlDrawing1.v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Microsoft_Office_Word_97_-_2003_Document2.doc"/><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oleObject" Target="../embeddings/Microsoft_Office_Word_97_-_2003_Document3.doc"/><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oleObject" Target="../embeddings/Microsoft_Office_Word_97_-_2003_Document4.doc"/><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png"/><Relationship Id="rId4" Type="http://schemas.openxmlformats.org/officeDocument/2006/relationships/oleObject" Target="../embeddings/Microsoft_Office_Word_97_-_2003_Document5.doc"/></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png"/><Relationship Id="rId4" Type="http://schemas.openxmlformats.org/officeDocument/2006/relationships/oleObject" Target="../embeddings/Microsoft_Office_Word_97_-_2003_Document6.doc"/></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Microsoft_Office_Word_97_-_2003_Document7.doc"/></Relationships>
</file>

<file path=ppt/slides/_rels/slide28.xml.rels><?xml version="1.0" encoding="UTF-8" standalone="yes"?>
<Relationships xmlns="http://schemas.openxmlformats.org/package/2006/relationships"><Relationship Id="rId3" Type="http://schemas.openxmlformats.org/officeDocument/2006/relationships/oleObject" Target="../embeddings/Microsoft_Office_Word_97_-_2003_Document8.doc"/><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9.xml.rels><?xml version="1.0" encoding="UTF-8" standalone="yes"?>
<Relationships xmlns="http://schemas.openxmlformats.org/package/2006/relationships"><Relationship Id="rId3" Type="http://schemas.openxmlformats.org/officeDocument/2006/relationships/oleObject" Target="../embeddings/Microsoft_Office_Word_97_-_2003_Document9.doc"/><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30.xml.rels><?xml version="1.0" encoding="UTF-8" standalone="yes"?>
<Relationships xmlns="http://schemas.openxmlformats.org/package/2006/relationships"><Relationship Id="rId3" Type="http://schemas.openxmlformats.org/officeDocument/2006/relationships/oleObject" Target="../embeddings/Microsoft_Office_Word_97_-_2003_Document10.doc"/><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5 Marcador de número de diapositiva"/>
          <p:cNvSpPr>
            <a:spLocks noGrp="1"/>
          </p:cNvSpPr>
          <p:nvPr>
            <p:ph type="sldNum" sz="quarter" idx="12"/>
          </p:nvPr>
        </p:nvSpPr>
        <p:spPr>
          <a:noFill/>
        </p:spPr>
        <p:txBody>
          <a:bodyPr/>
          <a:lstStyle/>
          <a:p>
            <a:fld id="{ABE44306-FCBE-479F-B066-4BBB286ADF30}" type="slidenum">
              <a:rPr lang="en-US" smtClean="0"/>
              <a:pPr/>
              <a:t>1</a:t>
            </a:fld>
            <a:endParaRPr lang="en-US" smtClean="0"/>
          </a:p>
        </p:txBody>
      </p:sp>
      <p:sp>
        <p:nvSpPr>
          <p:cNvPr id="375810" name="Rectangle 2"/>
          <p:cNvSpPr>
            <a:spLocks noGrp="1" noChangeArrowheads="1"/>
          </p:cNvSpPr>
          <p:nvPr>
            <p:ph type="ctrTitle"/>
          </p:nvPr>
        </p:nvSpPr>
        <p:spPr>
          <a:xfrm>
            <a:off x="685800" y="1412875"/>
            <a:ext cx="7772400" cy="2187575"/>
          </a:xfrm>
        </p:spPr>
        <p:txBody>
          <a:bodyPr/>
          <a:lstStyle/>
          <a:p>
            <a:pPr eaLnBrk="1" hangingPunct="1">
              <a:defRPr/>
            </a:pPr>
            <a:r>
              <a:rPr lang="es-PE" altLang="ja-JP" b="1" dirty="0" smtClean="0">
                <a:solidFill>
                  <a:srgbClr val="FF3300"/>
                </a:solidFill>
                <a:effectLst>
                  <a:outerShdw blurRad="38100" dist="38100" dir="2700000" algn="tl">
                    <a:srgbClr val="000000"/>
                  </a:outerShdw>
                </a:effectLst>
                <a:ea typeface="ＭＳ Ｐゴシック" charset="-128"/>
              </a:rPr>
              <a:t>PANORAMICA  DE  ACTIVIDADES REGIONALES  PARA   LA INTEGRACION  DE  SISTEMAS AUTOMATIZADOS  ATC </a:t>
            </a:r>
            <a:endParaRPr lang="en-US" dirty="0" smtClean="0"/>
          </a:p>
        </p:txBody>
      </p:sp>
      <p:pic>
        <p:nvPicPr>
          <p:cNvPr id="15364" name="Picture 4"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
        <p:nvSpPr>
          <p:cNvPr id="15365" name="Rectangle 7"/>
          <p:cNvSpPr>
            <a:spLocks noChangeArrowheads="1"/>
          </p:cNvSpPr>
          <p:nvPr/>
        </p:nvSpPr>
        <p:spPr bwMode="auto">
          <a:xfrm>
            <a:off x="611188" y="4005263"/>
            <a:ext cx="7777162" cy="738187"/>
          </a:xfrm>
          <a:prstGeom prst="rect">
            <a:avLst/>
          </a:prstGeom>
          <a:noFill/>
          <a:ln w="9525">
            <a:noFill/>
            <a:miter lim="800000"/>
            <a:headEnd/>
            <a:tailEnd/>
          </a:ln>
        </p:spPr>
        <p:txBody>
          <a:bodyPr>
            <a:spAutoFit/>
          </a:bodyPr>
          <a:lstStyle/>
          <a:p>
            <a:pPr algn="ctr"/>
            <a:r>
              <a:rPr lang="es-MX" sz="1400" b="1" dirty="0">
                <a:solidFill>
                  <a:srgbClr val="FF9933"/>
                </a:solidFill>
              </a:rPr>
              <a:t>CURSO BASICO  SOBRE ASTERIX OLDI Y AIDC</a:t>
            </a:r>
          </a:p>
          <a:p>
            <a:pPr algn="ctr"/>
            <a:r>
              <a:rPr lang="es-MX" sz="1400" b="1" dirty="0" smtClean="0">
                <a:solidFill>
                  <a:srgbClr val="FF9933"/>
                </a:solidFill>
              </a:rPr>
              <a:t>Lima, Perú,  </a:t>
            </a:r>
            <a:r>
              <a:rPr lang="es-MX" sz="1400" b="1" dirty="0">
                <a:solidFill>
                  <a:srgbClr val="FF9933"/>
                </a:solidFill>
              </a:rPr>
              <a:t>5  al 16 de julio de 2010</a:t>
            </a:r>
          </a:p>
          <a:p>
            <a:pPr algn="ctr"/>
            <a:endParaRPr lang="en-US" sz="1400" dirty="0">
              <a:solidFill>
                <a:srgbClr val="FF9933"/>
              </a:solidFill>
            </a:endParaRPr>
          </a:p>
        </p:txBody>
      </p:sp>
      <p:sp>
        <p:nvSpPr>
          <p:cNvPr id="15366" name="Rectangle 9"/>
          <p:cNvSpPr>
            <a:spLocks noChangeArrowheads="1"/>
          </p:cNvSpPr>
          <p:nvPr/>
        </p:nvSpPr>
        <p:spPr bwMode="auto">
          <a:xfrm>
            <a:off x="5940425" y="5373688"/>
            <a:ext cx="2989263" cy="830262"/>
          </a:xfrm>
          <a:prstGeom prst="rect">
            <a:avLst/>
          </a:prstGeom>
          <a:noFill/>
          <a:ln w="9525">
            <a:noFill/>
            <a:miter lim="800000"/>
            <a:headEnd/>
            <a:tailEnd/>
          </a:ln>
        </p:spPr>
        <p:txBody>
          <a:bodyPr>
            <a:spAutoFit/>
          </a:bodyPr>
          <a:lstStyle/>
          <a:p>
            <a:r>
              <a:rPr lang="es-ES_tradnl" sz="1200" b="1">
                <a:solidFill>
                  <a:srgbClr val="FFFF00"/>
                </a:solidFill>
              </a:rPr>
              <a:t>ONOFRIO SMARRELLI </a:t>
            </a:r>
          </a:p>
          <a:p>
            <a:r>
              <a:rPr lang="es-ES_tradnl" sz="1200" b="1">
                <a:solidFill>
                  <a:srgbClr val="FFFF00"/>
                </a:solidFill>
              </a:rPr>
              <a:t>OFICIAL  CNS  OACI</a:t>
            </a:r>
          </a:p>
          <a:p>
            <a:r>
              <a:rPr lang="es-ES_tradnl" sz="1200" b="1">
                <a:solidFill>
                  <a:srgbClr val="FFFF00"/>
                </a:solidFill>
              </a:rPr>
              <a:t>OFICINA REGIONAL SUDAMERICANA DE  LA OACI  LIMA  PERU </a:t>
            </a:r>
            <a:endParaRPr lang="en-US" sz="1200" b="1">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5 Marcador de número de diapositiva"/>
          <p:cNvSpPr>
            <a:spLocks noGrp="1"/>
          </p:cNvSpPr>
          <p:nvPr>
            <p:ph type="sldNum" sz="quarter" idx="12"/>
          </p:nvPr>
        </p:nvSpPr>
        <p:spPr>
          <a:noFill/>
        </p:spPr>
        <p:txBody>
          <a:bodyPr/>
          <a:lstStyle/>
          <a:p>
            <a:fld id="{FE22A609-2ECA-4871-9686-4306C9E0243F}" type="slidenum">
              <a:rPr lang="en-US" smtClean="0"/>
              <a:pPr/>
              <a:t>2</a:t>
            </a:fld>
            <a:endParaRPr lang="en-US" smtClean="0"/>
          </a:p>
        </p:txBody>
      </p:sp>
      <p:sp>
        <p:nvSpPr>
          <p:cNvPr id="471042" name="Rectangle 2"/>
          <p:cNvSpPr>
            <a:spLocks noGrp="1" noChangeArrowheads="1"/>
          </p:cNvSpPr>
          <p:nvPr>
            <p:ph type="title"/>
          </p:nvPr>
        </p:nvSpPr>
        <p:spPr>
          <a:xfrm>
            <a:off x="1447800" y="0"/>
            <a:ext cx="7696200" cy="1143000"/>
          </a:xfrm>
        </p:spPr>
        <p:txBody>
          <a:bodyPr lIns="90488" tIns="44450" rIns="90488" bIns="44450"/>
          <a:lstStyle/>
          <a:p>
            <a:pPr eaLnBrk="1" hangingPunct="1">
              <a:defRPr/>
            </a:pPr>
            <a:r>
              <a:rPr lang="en-US" b="1" smtClean="0">
                <a:solidFill>
                  <a:srgbClr val="FF0000"/>
                </a:solidFill>
                <a:effectLst>
                  <a:outerShdw blurRad="38100" dist="38100" dir="2700000" algn="tl">
                    <a:srgbClr val="000000"/>
                  </a:outerShdw>
                </a:effectLst>
              </a:rPr>
              <a:t>CONTENIDO</a:t>
            </a:r>
          </a:p>
        </p:txBody>
      </p:sp>
      <p:sp>
        <p:nvSpPr>
          <p:cNvPr id="471043" name="Rectangle 3"/>
          <p:cNvSpPr>
            <a:spLocks noGrp="1" noChangeArrowheads="1"/>
          </p:cNvSpPr>
          <p:nvPr>
            <p:ph type="body" idx="1"/>
          </p:nvPr>
        </p:nvSpPr>
        <p:spPr>
          <a:xfrm>
            <a:off x="250825" y="908050"/>
            <a:ext cx="8458200" cy="5735638"/>
          </a:xfrm>
        </p:spPr>
        <p:txBody>
          <a:bodyPr lIns="90488" tIns="44450" rIns="90488" bIns="44450"/>
          <a:lstStyle/>
          <a:p>
            <a:pPr algn="ctr" eaLnBrk="1" hangingPunct="1">
              <a:lnSpc>
                <a:spcPct val="80000"/>
              </a:lnSpc>
              <a:buClr>
                <a:srgbClr val="FFFFFF"/>
              </a:buClr>
              <a:buFont typeface="Monotype Sorts" pitchFamily="2" charset="2"/>
              <a:buNone/>
              <a:defRPr/>
            </a:pPr>
            <a:endParaRPr lang="en-US" sz="1600" b="1" dirty="0" smtClean="0">
              <a:solidFill>
                <a:srgbClr val="FFFFFF"/>
              </a:solidFill>
              <a:effectLst>
                <a:outerShdw blurRad="38100" dist="38100" dir="2700000" algn="tl">
                  <a:srgbClr val="000000"/>
                </a:outerShdw>
              </a:effectLst>
            </a:endParaRPr>
          </a:p>
          <a:p>
            <a:pPr algn="ctr" eaLnBrk="1" hangingPunct="1">
              <a:lnSpc>
                <a:spcPct val="80000"/>
              </a:lnSpc>
              <a:buClr>
                <a:srgbClr val="FFFFFF"/>
              </a:buClr>
              <a:buFont typeface="Monotype Sorts" pitchFamily="2" charset="2"/>
              <a:buNone/>
              <a:defRPr/>
            </a:pPr>
            <a:r>
              <a:rPr lang="en-US" sz="1600" b="1" dirty="0" smtClean="0">
                <a:solidFill>
                  <a:srgbClr val="FFFFFF"/>
                </a:solidFill>
                <a:effectLst>
                  <a:outerShdw blurRad="38100" dist="38100" dir="2700000" algn="tl">
                    <a:srgbClr val="000000"/>
                  </a:outerShdw>
                </a:effectLst>
              </a:rPr>
              <a:t> 	</a:t>
            </a:r>
            <a:r>
              <a:rPr lang="en-US" sz="1200" b="1" dirty="0" smtClean="0">
                <a:solidFill>
                  <a:srgbClr val="FFFFFF"/>
                </a:solidFill>
              </a:rPr>
              <a:t>	</a:t>
            </a:r>
            <a:endParaRPr lang="es-ES" sz="1200" b="1" dirty="0" smtClean="0">
              <a:solidFill>
                <a:srgbClr val="FFFFFF"/>
              </a:solidFill>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OBJETIVO</a:t>
            </a:r>
          </a:p>
          <a:p>
            <a:pPr algn="just" eaLnBrk="1" hangingPunct="1">
              <a:lnSpc>
                <a:spcPct val="80000"/>
              </a:lnSpc>
              <a:buClr>
                <a:srgbClr val="FF3300"/>
              </a:buClr>
              <a:buFontTx/>
              <a:buNone/>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ANTECEDENTES </a:t>
            </a:r>
          </a:p>
          <a:p>
            <a:pPr algn="just" eaLnBrk="1" hangingPunct="1">
              <a:lnSpc>
                <a:spcPct val="80000"/>
              </a:lnSpc>
              <a:buClr>
                <a:srgbClr val="FF3300"/>
              </a:buClr>
              <a:buFont typeface="Wingdings" pitchFamily="2" charset="2"/>
              <a:buChar char="Ø"/>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ESTRATEGIA REGIONAL  PARA LA INTEGRACION DE SISTEMAS AUTOMATIZADOS</a:t>
            </a:r>
          </a:p>
          <a:p>
            <a:pPr algn="just" eaLnBrk="1" hangingPunct="1">
              <a:lnSpc>
                <a:spcPct val="80000"/>
              </a:lnSpc>
              <a:buClr>
                <a:srgbClr val="FF3300"/>
              </a:buClr>
              <a:buFont typeface="Wingdings" pitchFamily="2" charset="2"/>
              <a:buChar char="Ø"/>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DOCUMENTO DE CONTROL DE INTERFASE ICD PARA LAS REGIONES CAR/SAM </a:t>
            </a:r>
          </a:p>
          <a:p>
            <a:pPr algn="just" eaLnBrk="1" hangingPunct="1">
              <a:lnSpc>
                <a:spcPct val="80000"/>
              </a:lnSpc>
              <a:buClr>
                <a:srgbClr val="FF3300"/>
              </a:buClr>
              <a:buFont typeface="Wingdings" pitchFamily="2" charset="2"/>
              <a:buChar char="Ø"/>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ACTIVIDADES REGIONALES DE  IMPLANTACION DE SISTEMAS AUTOMATIZADOS   EN LOS ACC  PROYECTO RLA/98/003</a:t>
            </a:r>
          </a:p>
          <a:p>
            <a:pPr algn="just" eaLnBrk="1" hangingPunct="1">
              <a:lnSpc>
                <a:spcPct val="80000"/>
              </a:lnSpc>
              <a:buClr>
                <a:srgbClr val="FF3300"/>
              </a:buClr>
              <a:buFont typeface="Wingdings" pitchFamily="2" charset="2"/>
              <a:buChar char="Ø"/>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ACTIVIDADES REGIONALES DE  IMPLANTACION DE SISTEMAS AUTOMATIZADOS EN LOS ACC   PROYECTO RLA/06/901</a:t>
            </a:r>
          </a:p>
          <a:p>
            <a:pPr algn="just" eaLnBrk="1" hangingPunct="1">
              <a:lnSpc>
                <a:spcPct val="80000"/>
              </a:lnSpc>
              <a:buClr>
                <a:srgbClr val="FF3300"/>
              </a:buClr>
              <a:buFont typeface="Wingdings" pitchFamily="2" charset="2"/>
              <a:buChar char="Ø"/>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Ø"/>
              <a:defRPr/>
            </a:pPr>
            <a:r>
              <a:rPr lang="es-ES" sz="2000" b="1" dirty="0" smtClean="0">
                <a:solidFill>
                  <a:srgbClr val="FFFF00"/>
                </a:solidFill>
                <a:effectLst>
                  <a:outerShdw blurRad="38100" dist="38100" dir="2700000" algn="tl">
                    <a:srgbClr val="000000"/>
                  </a:outerShdw>
                </a:effectLst>
              </a:rPr>
              <a:t>CONCLUSIONES </a:t>
            </a: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Tx/>
              <a:buNone/>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Tx/>
              <a:buNone/>
              <a:defRPr/>
            </a:pPr>
            <a:r>
              <a:rPr lang="es-ES" sz="1400" b="1" dirty="0" smtClean="0">
                <a:solidFill>
                  <a:srgbClr val="FFFF00"/>
                </a:solidFill>
                <a:effectLst>
                  <a:outerShdw blurRad="38100" dist="38100" dir="2700000" algn="tl">
                    <a:srgbClr val="000000"/>
                  </a:outerShdw>
                </a:effectLst>
              </a:rPr>
              <a:t>		</a:t>
            </a:r>
          </a:p>
          <a:p>
            <a:pPr algn="just" eaLnBrk="1" hangingPunct="1">
              <a:lnSpc>
                <a:spcPct val="80000"/>
              </a:lnSpc>
              <a:buClr>
                <a:srgbClr val="FF3300"/>
              </a:buClr>
              <a:buFontTx/>
              <a:buNone/>
              <a:defRPr/>
            </a:pPr>
            <a:r>
              <a:rPr lang="es-ES" sz="1400" b="1" dirty="0" smtClean="0">
                <a:solidFill>
                  <a:srgbClr val="FFFF00"/>
                </a:solidFill>
                <a:effectLst>
                  <a:outerShdw blurRad="38100" dist="38100" dir="2700000" algn="tl">
                    <a:srgbClr val="000000"/>
                  </a:outerShdw>
                </a:effectLst>
              </a:rPr>
              <a:t>	</a:t>
            </a:r>
            <a:endParaRPr lang="es-ES" sz="12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Tx/>
              <a:buNone/>
              <a:defRPr/>
            </a:pPr>
            <a:endParaRPr lang="es-ES" sz="12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endParaRPr lang="es-ES" sz="12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r>
              <a:rPr lang="es-ES" sz="1400" b="1" dirty="0" smtClean="0">
                <a:solidFill>
                  <a:srgbClr val="FFFF00"/>
                </a:solidFill>
                <a:effectLst>
                  <a:outerShdw blurRad="38100" dist="38100" dir="2700000" algn="tl">
                    <a:srgbClr val="000000"/>
                  </a:outerShdw>
                </a:effectLst>
              </a:rPr>
              <a:t>CONCLUSIONES </a:t>
            </a:r>
          </a:p>
          <a:p>
            <a:pPr algn="just" eaLnBrk="1" hangingPunct="1">
              <a:lnSpc>
                <a:spcPct val="80000"/>
              </a:lnSpc>
              <a:buClr>
                <a:srgbClr val="FF3300"/>
              </a:buClr>
              <a:buFont typeface="Wingdings" pitchFamily="2" charset="2"/>
              <a:buChar char="§"/>
              <a:defRPr/>
            </a:pPr>
            <a:r>
              <a:rPr lang="es-ES" sz="800" b="1" dirty="0" smtClean="0">
                <a:solidFill>
                  <a:srgbClr val="FFFF00"/>
                </a:solidFill>
                <a:effectLst>
                  <a:outerShdw blurRad="38100" dist="38100" dir="2700000" algn="tl">
                    <a:srgbClr val="000000"/>
                  </a:outerShdw>
                </a:effectLst>
              </a:rPr>
              <a:t>		</a:t>
            </a:r>
          </a:p>
          <a:p>
            <a:pPr algn="just" eaLnBrk="1" hangingPunct="1">
              <a:lnSpc>
                <a:spcPct val="80000"/>
              </a:lnSpc>
              <a:buClr>
                <a:srgbClr val="FF3300"/>
              </a:buClr>
              <a:buFont typeface="Wingdings" pitchFamily="2" charset="2"/>
              <a:buChar char="§"/>
              <a:defRPr/>
            </a:pPr>
            <a:r>
              <a:rPr lang="es-ES" sz="800" b="1" dirty="0" smtClean="0">
                <a:solidFill>
                  <a:srgbClr val="FFFF00"/>
                </a:solidFill>
                <a:effectLst>
                  <a:outerShdw blurRad="38100" dist="38100" dir="2700000" algn="tl">
                    <a:srgbClr val="000000"/>
                  </a:outerShdw>
                </a:effectLst>
              </a:rPr>
              <a:t>		</a:t>
            </a:r>
            <a:endParaRPr lang="es-ES" sz="7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Char char="§"/>
              <a:defRPr/>
            </a:pPr>
            <a:r>
              <a:rPr lang="es-ES" sz="800" b="1" dirty="0" smtClean="0">
                <a:solidFill>
                  <a:srgbClr val="FFFF00"/>
                </a:solidFill>
                <a:effectLst>
                  <a:outerShdw blurRad="38100" dist="38100" dir="2700000" algn="tl">
                    <a:srgbClr val="000000"/>
                  </a:outerShdw>
                </a:effectLst>
              </a:rPr>
              <a:t> 	  	</a:t>
            </a:r>
          </a:p>
          <a:p>
            <a:pPr algn="just" eaLnBrk="1" hangingPunct="1">
              <a:lnSpc>
                <a:spcPct val="80000"/>
              </a:lnSpc>
              <a:buClr>
                <a:srgbClr val="FF3300"/>
              </a:buClr>
              <a:buFont typeface="Wingdings" pitchFamily="2" charset="2"/>
              <a:buNone/>
              <a:defRPr/>
            </a:pPr>
            <a:r>
              <a:rPr lang="es-ES" sz="800" b="1" dirty="0" smtClean="0">
                <a:solidFill>
                  <a:srgbClr val="FFFF00"/>
                </a:solidFill>
                <a:effectLst>
                  <a:outerShdw blurRad="38100" dist="38100" dir="2700000" algn="tl">
                    <a:srgbClr val="000000"/>
                  </a:outerShdw>
                </a:effectLst>
              </a:rPr>
              <a:t>		</a:t>
            </a:r>
          </a:p>
          <a:p>
            <a:pPr algn="just" eaLnBrk="1" hangingPunct="1">
              <a:lnSpc>
                <a:spcPct val="80000"/>
              </a:lnSpc>
              <a:buClr>
                <a:srgbClr val="FF3300"/>
              </a:buClr>
              <a:buFont typeface="Wingdings" pitchFamily="2" charset="2"/>
              <a:buNone/>
              <a:defRPr/>
            </a:pPr>
            <a:r>
              <a:rPr lang="es-ES" sz="800" b="1" dirty="0" smtClean="0">
                <a:solidFill>
                  <a:srgbClr val="FFFF00"/>
                </a:solidFill>
                <a:effectLst>
                  <a:outerShdw blurRad="38100" dist="38100" dir="2700000" algn="tl">
                    <a:srgbClr val="000000"/>
                  </a:outerShdw>
                </a:effectLst>
              </a:rPr>
              <a:t>	</a:t>
            </a:r>
          </a:p>
          <a:p>
            <a:pPr algn="just" eaLnBrk="1" hangingPunct="1">
              <a:lnSpc>
                <a:spcPct val="80000"/>
              </a:lnSpc>
              <a:buClr>
                <a:srgbClr val="FF3300"/>
              </a:buClr>
              <a:buFont typeface="Wingdings" pitchFamily="2" charset="2"/>
              <a:buNone/>
              <a:defRPr/>
            </a:pPr>
            <a:endParaRPr lang="es-ES" sz="800" b="1" dirty="0" smtClean="0">
              <a:solidFill>
                <a:srgbClr val="FFFF00"/>
              </a:solidFill>
              <a:effectLst>
                <a:outerShdw blurRad="38100" dist="38100" dir="2700000" algn="tl">
                  <a:srgbClr val="000000"/>
                </a:outerShdw>
              </a:effectLst>
            </a:endParaRPr>
          </a:p>
          <a:p>
            <a:pPr algn="just" eaLnBrk="1" hangingPunct="1">
              <a:lnSpc>
                <a:spcPct val="80000"/>
              </a:lnSpc>
              <a:buClr>
                <a:srgbClr val="FF3300"/>
              </a:buClr>
              <a:buFont typeface="Wingdings" pitchFamily="2" charset="2"/>
              <a:buNone/>
              <a:defRPr/>
            </a:pPr>
            <a:endParaRPr lang="es-ES" sz="800" b="1" dirty="0" smtClean="0">
              <a:solidFill>
                <a:srgbClr val="FFFF00"/>
              </a:solidFill>
              <a:effectLst>
                <a:outerShdw blurRad="38100" dist="38100" dir="2700000" algn="tl">
                  <a:srgbClr val="000000"/>
                </a:outerShdw>
              </a:effectLst>
            </a:endParaRPr>
          </a:p>
        </p:txBody>
      </p:sp>
      <p:pic>
        <p:nvPicPr>
          <p:cNvPr id="16389"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5 Marcador de número de diapositiva"/>
          <p:cNvSpPr>
            <a:spLocks noGrp="1"/>
          </p:cNvSpPr>
          <p:nvPr>
            <p:ph type="sldNum" sz="quarter" idx="12"/>
          </p:nvPr>
        </p:nvSpPr>
        <p:spPr>
          <a:noFill/>
        </p:spPr>
        <p:txBody>
          <a:bodyPr/>
          <a:lstStyle/>
          <a:p>
            <a:fld id="{578E8C82-1B55-4CCE-8EF5-CD90BF38150B}" type="slidenum">
              <a:rPr lang="en-US" smtClean="0"/>
              <a:pPr/>
              <a:t>3</a:t>
            </a:fld>
            <a:endParaRPr lang="en-US" smtClean="0"/>
          </a:p>
        </p:txBody>
      </p:sp>
      <p:sp>
        <p:nvSpPr>
          <p:cNvPr id="536578" name="Rectangle 2"/>
          <p:cNvSpPr>
            <a:spLocks noGrp="1" noChangeArrowheads="1"/>
          </p:cNvSpPr>
          <p:nvPr>
            <p:ph type="title"/>
          </p:nvPr>
        </p:nvSpPr>
        <p:spPr>
          <a:xfrm>
            <a:off x="1000125" y="428625"/>
            <a:ext cx="8001000" cy="1428750"/>
          </a:xfrm>
        </p:spPr>
        <p:txBody>
          <a:bodyPr lIns="90488" tIns="44450" rIns="90488" bIns="44450"/>
          <a:lstStyle/>
          <a:p>
            <a:pPr eaLnBrk="1" hangingPunct="1">
              <a:defRPr/>
            </a:pPr>
            <a:r>
              <a:rPr lang="en-US" b="1" dirty="0" smtClean="0">
                <a:solidFill>
                  <a:srgbClr val="FF0000"/>
                </a:solidFill>
                <a:effectLst>
                  <a:outerShdw blurRad="38100" dist="38100" dir="2700000" algn="tl">
                    <a:srgbClr val="000000"/>
                  </a:outerShdw>
                </a:effectLst>
              </a:rPr>
              <a:t>OBJETIVO</a:t>
            </a:r>
          </a:p>
        </p:txBody>
      </p:sp>
      <p:sp>
        <p:nvSpPr>
          <p:cNvPr id="536579" name="Rectangle 3"/>
          <p:cNvSpPr>
            <a:spLocks noGrp="1" noChangeArrowheads="1"/>
          </p:cNvSpPr>
          <p:nvPr>
            <p:ph type="body" idx="1"/>
          </p:nvPr>
        </p:nvSpPr>
        <p:spPr>
          <a:xfrm>
            <a:off x="228600" y="1928813"/>
            <a:ext cx="8915400" cy="4929187"/>
          </a:xfrm>
        </p:spPr>
        <p:txBody>
          <a:bodyPr lIns="90488" tIns="44450" rIns="90488" bIns="44450"/>
          <a:lstStyle/>
          <a:p>
            <a:pPr algn="ctr" eaLnBrk="1" hangingPunct="1">
              <a:lnSpc>
                <a:spcPct val="90000"/>
              </a:lnSpc>
              <a:buClr>
                <a:srgbClr val="FFFFFF"/>
              </a:buClr>
              <a:buFont typeface="Monotype Sorts" pitchFamily="2" charset="2"/>
              <a:buNone/>
              <a:defRPr/>
            </a:pPr>
            <a:r>
              <a:rPr lang="en-US" sz="4400" b="1" dirty="0" smtClean="0">
                <a:solidFill>
                  <a:srgbClr val="FFFFFF"/>
                </a:solidFill>
                <a:effectLst>
                  <a:outerShdw blurRad="38100" dist="38100" dir="2700000" algn="tl">
                    <a:srgbClr val="000000"/>
                  </a:outerShdw>
                </a:effectLst>
              </a:rPr>
              <a:t> 	</a:t>
            </a:r>
            <a:r>
              <a:rPr lang="en-US" sz="3600" b="1" dirty="0" smtClean="0">
                <a:solidFill>
                  <a:srgbClr val="FFFFFF"/>
                </a:solidFill>
              </a:rPr>
              <a:t>	</a:t>
            </a:r>
            <a:endParaRPr lang="es-ES" sz="3600" b="1" dirty="0" smtClean="0">
              <a:solidFill>
                <a:srgbClr val="FFFFFF"/>
              </a:solidFill>
            </a:endParaRPr>
          </a:p>
          <a:p>
            <a:pPr algn="just" eaLnBrk="1" hangingPunct="1">
              <a:lnSpc>
                <a:spcPct val="90000"/>
              </a:lnSpc>
              <a:buClr>
                <a:srgbClr val="FF3300"/>
              </a:buClr>
              <a:buFont typeface="Wingdings" pitchFamily="2" charset="2"/>
              <a:buNone/>
              <a:defRPr/>
            </a:pPr>
            <a:r>
              <a:rPr lang="es-ES" sz="2400" b="1" dirty="0" smtClean="0">
                <a:solidFill>
                  <a:srgbClr val="FFFF00"/>
                </a:solidFill>
                <a:effectLst>
                  <a:outerShdw blurRad="38100" dist="38100" dir="2700000" algn="tl">
                    <a:srgbClr val="000000"/>
                  </a:outerShdw>
                </a:effectLst>
              </a:rPr>
              <a:t>	</a:t>
            </a:r>
            <a:r>
              <a:rPr lang="es-ES" sz="2000" b="1" dirty="0" smtClean="0">
                <a:solidFill>
                  <a:srgbClr val="FFFF00"/>
                </a:solidFill>
                <a:effectLst>
                  <a:outerShdw blurRad="38100" dist="38100" dir="2700000" algn="tl">
                    <a:srgbClr val="000000"/>
                  </a:outerShdw>
                </a:effectLst>
              </a:rPr>
              <a:t>PRESENTAR INFORMACION SOBRE  ACTIVIDADES REGIONALES DE  INTEGRACION DE SISTEMAS AUTOMATIZADOS  ENTRE ACC ADYACENTES  TODOS DENTRO DEL MARCO DE LAS CONSIDERACIONES DEL PLAN MUNDIAL Y REGIONAL DE NAVEGACION AEREA Y DE LAS ACTIVIDADES DEL GREPECAS </a:t>
            </a:r>
            <a:r>
              <a:rPr lang="es-ES" sz="2400" b="1" dirty="0" smtClean="0">
                <a:solidFill>
                  <a:srgbClr val="FFFF00"/>
                </a:solidFill>
                <a:effectLst>
                  <a:outerShdw blurRad="38100" dist="38100" dir="2700000" algn="tl">
                    <a:srgbClr val="000000"/>
                  </a:outerShdw>
                </a:effectLst>
              </a:rPr>
              <a:t>.</a:t>
            </a:r>
            <a:endParaRPr lang="es-ES" sz="20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r>
              <a:rPr lang="es-ES" sz="24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r>
              <a:rPr lang="es-ES" sz="24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r>
              <a:rPr lang="es-ES" sz="24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endParaRPr lang="es-ES" sz="24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endParaRPr lang="es-ES" sz="2400" b="1" dirty="0" smtClean="0">
              <a:solidFill>
                <a:srgbClr val="FFFF00"/>
              </a:solidFill>
              <a:effectLst>
                <a:outerShdw blurRad="38100" dist="38100" dir="2700000" algn="tl">
                  <a:srgbClr val="000000"/>
                </a:outerShdw>
              </a:effectLst>
            </a:endParaRPr>
          </a:p>
        </p:txBody>
      </p:sp>
      <p:pic>
        <p:nvPicPr>
          <p:cNvPr id="17413"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5 Marcador de número de diapositiva"/>
          <p:cNvSpPr>
            <a:spLocks noGrp="1"/>
          </p:cNvSpPr>
          <p:nvPr>
            <p:ph type="sldNum" sz="quarter" idx="12"/>
          </p:nvPr>
        </p:nvSpPr>
        <p:spPr>
          <a:noFill/>
        </p:spPr>
        <p:txBody>
          <a:bodyPr/>
          <a:lstStyle/>
          <a:p>
            <a:fld id="{8258E6C1-B27D-4820-A1A4-31BB1EB8DDEC}" type="slidenum">
              <a:rPr lang="en-US" smtClean="0"/>
              <a:pPr/>
              <a:t>4</a:t>
            </a:fld>
            <a:endParaRPr lang="en-US" smtClean="0"/>
          </a:p>
        </p:txBody>
      </p:sp>
      <p:sp>
        <p:nvSpPr>
          <p:cNvPr id="536578" name="Rectangle 2"/>
          <p:cNvSpPr>
            <a:spLocks noGrp="1" noChangeArrowheads="1"/>
          </p:cNvSpPr>
          <p:nvPr>
            <p:ph type="title"/>
          </p:nvPr>
        </p:nvSpPr>
        <p:spPr>
          <a:xfrm>
            <a:off x="1447800" y="0"/>
            <a:ext cx="7696200" cy="714375"/>
          </a:xfrm>
        </p:spPr>
        <p:txBody>
          <a:bodyPr lIns="90488" tIns="44450" rIns="90488" bIns="44450"/>
          <a:lstStyle/>
          <a:p>
            <a:pPr eaLnBrk="1" hangingPunct="1">
              <a:defRPr/>
            </a:pPr>
            <a:r>
              <a:rPr lang="en-US" b="1" dirty="0" smtClean="0">
                <a:solidFill>
                  <a:srgbClr val="FF0000"/>
                </a:solidFill>
                <a:effectLst>
                  <a:outerShdw blurRad="38100" dist="38100" dir="2700000" algn="tl">
                    <a:srgbClr val="000000"/>
                  </a:outerShdw>
                </a:effectLst>
              </a:rPr>
              <a:t>ANTECEDENTES </a:t>
            </a:r>
          </a:p>
        </p:txBody>
      </p:sp>
      <p:sp>
        <p:nvSpPr>
          <p:cNvPr id="536579" name="Rectangle 3"/>
          <p:cNvSpPr>
            <a:spLocks noGrp="1" noChangeArrowheads="1"/>
          </p:cNvSpPr>
          <p:nvPr>
            <p:ph type="body" idx="1"/>
          </p:nvPr>
        </p:nvSpPr>
        <p:spPr>
          <a:xfrm>
            <a:off x="0" y="500063"/>
            <a:ext cx="9144000" cy="6357937"/>
          </a:xfrm>
        </p:spPr>
        <p:txBody>
          <a:bodyPr lIns="90488" tIns="44450" rIns="90488" bIns="44450"/>
          <a:lstStyle/>
          <a:p>
            <a:pPr algn="ctr" eaLnBrk="1" hangingPunct="1">
              <a:lnSpc>
                <a:spcPct val="90000"/>
              </a:lnSpc>
              <a:buClr>
                <a:srgbClr val="FF0000"/>
              </a:buClr>
              <a:buFont typeface="Monotype Sorts" pitchFamily="2" charset="2"/>
              <a:buNone/>
              <a:defRPr/>
            </a:pPr>
            <a:endParaRPr lang="es-ES" sz="3600" b="1" dirty="0" smtClean="0">
              <a:solidFill>
                <a:srgbClr val="FFFFFF"/>
              </a:solidFill>
            </a:endParaRPr>
          </a:p>
          <a:p>
            <a:pPr lvl="1" algn="just" eaLnBrk="1" hangingPunct="1">
              <a:spcBef>
                <a:spcPts val="0"/>
              </a:spcBef>
              <a:buClr>
                <a:srgbClr val="FF0000"/>
              </a:buClr>
              <a:buFont typeface="Wingdings" pitchFamily="2" charset="2"/>
              <a:buChar char="Ø"/>
              <a:defRPr/>
            </a:pPr>
            <a:r>
              <a:rPr lang="es-PE" sz="2000" dirty="0" smtClean="0">
                <a:solidFill>
                  <a:srgbClr val="FFFF00"/>
                </a:solidFill>
              </a:rPr>
              <a:t> </a:t>
            </a:r>
            <a:r>
              <a:rPr lang="es-PE" sz="2000" b="1" cap="small" dirty="0" smtClean="0">
                <a:solidFill>
                  <a:srgbClr val="FFFF00"/>
                </a:solidFill>
              </a:rPr>
              <a:t>Los </a:t>
            </a:r>
            <a:r>
              <a:rPr lang="es-PE" sz="1800" b="1" cap="small" dirty="0" smtClean="0">
                <a:solidFill>
                  <a:srgbClr val="FFFF00"/>
                </a:solidFill>
              </a:rPr>
              <a:t>errores operacionales en el ciclo de coordinación ATC entre ACC adyacentes afecta directamente la seguridad de las operaciones. Los Estados, Territorios y Organizaciones Internacionales fueron invitadas a reducir la ocurrencia de dichos errores en varias de las reuniones del GREPECAS.</a:t>
            </a:r>
            <a:endParaRPr lang="en-US" sz="1800" b="1" cap="small" dirty="0" smtClean="0">
              <a:solidFill>
                <a:srgbClr val="FFFF00"/>
              </a:solidFill>
            </a:endParaRPr>
          </a:p>
          <a:p>
            <a:pPr algn="just" eaLnBrk="1" hangingPunct="1">
              <a:buClr>
                <a:srgbClr val="FF0000"/>
              </a:buClr>
              <a:buFontTx/>
              <a:buNone/>
              <a:defRPr/>
            </a:pPr>
            <a:endParaRPr lang="en-US" sz="1800" b="1" cap="small" dirty="0" smtClean="0">
              <a:solidFill>
                <a:srgbClr val="FFFF00"/>
              </a:solidFill>
            </a:endParaRPr>
          </a:p>
          <a:p>
            <a:pPr lvl="1" algn="just" eaLnBrk="1" hangingPunct="1">
              <a:buClr>
                <a:srgbClr val="FF0000"/>
              </a:buClr>
              <a:buFont typeface="Wingdings" pitchFamily="2" charset="2"/>
              <a:buChar char="Ø"/>
              <a:defRPr/>
            </a:pPr>
            <a:r>
              <a:rPr lang="es-PE" sz="1800" b="1" cap="small" dirty="0" smtClean="0">
                <a:solidFill>
                  <a:srgbClr val="FFFF00"/>
                </a:solidFill>
              </a:rPr>
              <a:t>La implantación de sistemas automatizados en los ACC y el establecimiento de procedimientos de coordinaciones automatizados entre ACC adyacentes representa la solución para la reducción de los errores operacionales.</a:t>
            </a:r>
          </a:p>
          <a:p>
            <a:pPr lvl="1" algn="just" eaLnBrk="1" hangingPunct="1">
              <a:buClr>
                <a:srgbClr val="FF0000"/>
              </a:buClr>
              <a:buFont typeface="Wingdings" pitchFamily="2" charset="2"/>
              <a:buChar char="Ø"/>
              <a:defRPr/>
            </a:pPr>
            <a:endParaRPr lang="es-PE" sz="1800" b="1" cap="small" dirty="0" smtClean="0">
              <a:solidFill>
                <a:srgbClr val="FFFF00"/>
              </a:solidFill>
            </a:endParaRPr>
          </a:p>
          <a:p>
            <a:pPr lvl="1" algn="just" eaLnBrk="1" hangingPunct="1">
              <a:buClr>
                <a:srgbClr val="FF0000"/>
              </a:buClr>
              <a:buFont typeface="Wingdings" pitchFamily="2" charset="2"/>
              <a:buChar char="Ø"/>
              <a:defRPr/>
            </a:pPr>
            <a:r>
              <a:rPr lang="es-PE" sz="1800" b="1" cap="small" dirty="0" smtClean="0">
                <a:solidFill>
                  <a:srgbClr val="FFFF00"/>
                </a:solidFill>
              </a:rPr>
              <a:t>El documento de Procedimientos para los Servicios de Navegación Aérea - Gestión del Transito Aéreo (PANS-ATM), Documento 4444, Sección 8.1.6, considera que los Estados deberían prever el intercambio automatizado de datos de coordinación pertinentes a las aeronaves a las que se proporcionen servicios de vigilancia ATS, en base a acuerdos regionales de navegación aérea y deberían establecer procedimientos de coordinación automatizados</a:t>
            </a:r>
            <a:r>
              <a:rPr lang="es-PE" sz="1800" b="1" dirty="0" smtClean="0">
                <a:solidFill>
                  <a:srgbClr val="FFFF00"/>
                </a:solidFill>
              </a:rPr>
              <a:t>.</a:t>
            </a:r>
          </a:p>
          <a:p>
            <a:pPr lvl="1" algn="just" eaLnBrk="1" hangingPunct="1">
              <a:buFont typeface="Wingdings" pitchFamily="2" charset="2"/>
              <a:buChar char="§"/>
              <a:defRPr/>
            </a:pPr>
            <a:endParaRPr lang="es-PE" sz="1800" b="1" cap="small" dirty="0" smtClean="0">
              <a:solidFill>
                <a:srgbClr val="FFFF00"/>
              </a:solidFill>
            </a:endParaRPr>
          </a:p>
          <a:p>
            <a:pPr lvl="1" algn="just" eaLnBrk="1" hangingPunct="1">
              <a:buFont typeface="Wingdings" pitchFamily="2" charset="2"/>
              <a:buChar char="§"/>
              <a:defRPr/>
            </a:pPr>
            <a:endParaRPr lang="es-PE" sz="1800" b="1" cap="small" dirty="0" smtClean="0">
              <a:solidFill>
                <a:srgbClr val="FFFF00"/>
              </a:solidFill>
            </a:endParaRPr>
          </a:p>
          <a:p>
            <a:pPr lvl="1" algn="just" eaLnBrk="1" hangingPunct="1">
              <a:buFont typeface="Wingdings" pitchFamily="2" charset="2"/>
              <a:buChar char="§"/>
              <a:defRPr/>
            </a:pPr>
            <a:endParaRPr lang="en-US" sz="1800" b="1" cap="small" dirty="0" smtClean="0">
              <a:solidFill>
                <a:srgbClr val="FFFF00"/>
              </a:solidFill>
            </a:endParaRPr>
          </a:p>
          <a:p>
            <a:pPr algn="just" eaLnBrk="1" hangingPunct="1">
              <a:buFont typeface="Wingdings" pitchFamily="2" charset="2"/>
              <a:buChar char="§"/>
              <a:defRPr/>
            </a:pPr>
            <a:endParaRPr lang="en-US" sz="1800" dirty="0" smtClean="0">
              <a:solidFill>
                <a:srgbClr val="FFFF00"/>
              </a:solidFill>
            </a:endParaRPr>
          </a:p>
          <a:p>
            <a:pPr lvl="1" algn="just" eaLnBrk="1" hangingPunct="1">
              <a:buFontTx/>
              <a:buNone/>
              <a:defRPr/>
            </a:pPr>
            <a:r>
              <a:rPr lang="es-PE" sz="1800" dirty="0" smtClean="0">
                <a:solidFill>
                  <a:srgbClr val="FFFF00"/>
                </a:solidFill>
              </a:rPr>
              <a:t>	</a:t>
            </a:r>
            <a:r>
              <a:rPr lang="es-ES" sz="18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endParaRPr lang="es-ES" sz="24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endParaRPr lang="es-ES" sz="2400" b="1" dirty="0" smtClean="0">
              <a:solidFill>
                <a:srgbClr val="FFFF00"/>
              </a:solidFill>
              <a:effectLst>
                <a:outerShdw blurRad="38100" dist="38100" dir="2700000" algn="tl">
                  <a:srgbClr val="000000"/>
                </a:outerShdw>
              </a:effectLst>
            </a:endParaRPr>
          </a:p>
        </p:txBody>
      </p:sp>
      <p:pic>
        <p:nvPicPr>
          <p:cNvPr id="18437"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5 Marcador de número de diapositiva"/>
          <p:cNvSpPr>
            <a:spLocks noGrp="1"/>
          </p:cNvSpPr>
          <p:nvPr>
            <p:ph type="sldNum" sz="quarter" idx="12"/>
          </p:nvPr>
        </p:nvSpPr>
        <p:spPr>
          <a:noFill/>
        </p:spPr>
        <p:txBody>
          <a:bodyPr/>
          <a:lstStyle/>
          <a:p>
            <a:fld id="{63036BD6-00E0-42D5-94BA-2462109432E4}" type="slidenum">
              <a:rPr lang="en-US" smtClean="0"/>
              <a:pPr/>
              <a:t>5</a:t>
            </a:fld>
            <a:endParaRPr lang="en-US" smtClean="0"/>
          </a:p>
        </p:txBody>
      </p:sp>
      <p:sp>
        <p:nvSpPr>
          <p:cNvPr id="536578" name="Rectangle 2"/>
          <p:cNvSpPr>
            <a:spLocks noGrp="1" noChangeArrowheads="1"/>
          </p:cNvSpPr>
          <p:nvPr>
            <p:ph type="title"/>
          </p:nvPr>
        </p:nvSpPr>
        <p:spPr>
          <a:xfrm>
            <a:off x="1447800" y="0"/>
            <a:ext cx="7696200" cy="1143000"/>
          </a:xfrm>
        </p:spPr>
        <p:txBody>
          <a:bodyPr lIns="90488" tIns="44450" rIns="90488" bIns="44450"/>
          <a:lstStyle/>
          <a:p>
            <a:pPr eaLnBrk="1" hangingPunct="1">
              <a:defRPr/>
            </a:pPr>
            <a:r>
              <a:rPr lang="en-US" b="1" dirty="0" smtClean="0">
                <a:solidFill>
                  <a:srgbClr val="FF0000"/>
                </a:solidFill>
                <a:effectLst>
                  <a:outerShdw blurRad="38100" dist="38100" dir="2700000" algn="tl">
                    <a:srgbClr val="000000"/>
                  </a:outerShdw>
                </a:effectLst>
              </a:rPr>
              <a:t>ANTECEDENTES </a:t>
            </a:r>
          </a:p>
        </p:txBody>
      </p:sp>
      <p:sp>
        <p:nvSpPr>
          <p:cNvPr id="536579" name="Rectangle 3"/>
          <p:cNvSpPr>
            <a:spLocks noGrp="1" noChangeArrowheads="1"/>
          </p:cNvSpPr>
          <p:nvPr>
            <p:ph type="body" idx="1"/>
          </p:nvPr>
        </p:nvSpPr>
        <p:spPr>
          <a:xfrm>
            <a:off x="428625" y="0"/>
            <a:ext cx="8501063" cy="6858000"/>
          </a:xfrm>
        </p:spPr>
        <p:txBody>
          <a:bodyPr lIns="90488" tIns="44450" rIns="90488" bIns="44450"/>
          <a:lstStyle/>
          <a:p>
            <a:pPr algn="ctr" eaLnBrk="1" hangingPunct="1">
              <a:lnSpc>
                <a:spcPct val="90000"/>
              </a:lnSpc>
              <a:buClr>
                <a:srgbClr val="FFFFFF"/>
              </a:buClr>
              <a:buFont typeface="Monotype Sorts" pitchFamily="2" charset="2"/>
              <a:buNone/>
              <a:defRPr/>
            </a:pPr>
            <a:r>
              <a:rPr lang="en-US" sz="4400" b="1" dirty="0" smtClean="0">
                <a:solidFill>
                  <a:srgbClr val="FFFFFF"/>
                </a:solidFill>
                <a:effectLst>
                  <a:outerShdw blurRad="38100" dist="38100" dir="2700000" algn="tl">
                    <a:srgbClr val="000000"/>
                  </a:outerShdw>
                </a:effectLst>
              </a:rPr>
              <a:t> 	</a:t>
            </a:r>
            <a:r>
              <a:rPr lang="en-US" sz="3600" b="1" dirty="0" smtClean="0">
                <a:solidFill>
                  <a:srgbClr val="FFFFFF"/>
                </a:solidFill>
              </a:rPr>
              <a:t>	</a:t>
            </a:r>
            <a:endParaRPr lang="es-ES" sz="3600" b="1" dirty="0" smtClean="0">
              <a:solidFill>
                <a:srgbClr val="FFFFFF"/>
              </a:solidFill>
            </a:endParaRPr>
          </a:p>
          <a:p>
            <a:pPr lvl="1" algn="just" eaLnBrk="1" hangingPunct="1">
              <a:buFontTx/>
              <a:buNone/>
              <a:defRPr/>
            </a:pPr>
            <a:r>
              <a:rPr lang="es-PE" sz="1200" dirty="0" smtClean="0">
                <a:solidFill>
                  <a:srgbClr val="FFFF00"/>
                </a:solidFill>
              </a:rPr>
              <a:t>	</a:t>
            </a:r>
          </a:p>
          <a:p>
            <a:pPr lvl="1" algn="just" eaLnBrk="1" hangingPunct="1">
              <a:buClr>
                <a:srgbClr val="FF0000"/>
              </a:buClr>
              <a:buFontTx/>
              <a:buNone/>
              <a:defRPr/>
            </a:pPr>
            <a:endParaRPr lang="es-PE" sz="1800" b="1" dirty="0" smtClean="0">
              <a:solidFill>
                <a:srgbClr val="FFFF00"/>
              </a:solidFill>
            </a:endParaRPr>
          </a:p>
          <a:p>
            <a:pPr lvl="1" algn="just" eaLnBrk="1" hangingPunct="1">
              <a:buClr>
                <a:srgbClr val="FF0000"/>
              </a:buClr>
              <a:buFont typeface="Wingdings" pitchFamily="2" charset="2"/>
              <a:buChar char="Ø"/>
              <a:defRPr/>
            </a:pPr>
            <a:r>
              <a:rPr lang="es-ES" sz="1800" dirty="0" smtClean="0">
                <a:solidFill>
                  <a:srgbClr val="FFFF00"/>
                </a:solidFill>
                <a:effectLst>
                  <a:outerShdw blurRad="38100" dist="38100" dir="2700000" algn="tl">
                    <a:srgbClr val="000000"/>
                  </a:outerShdw>
                </a:effectLst>
              </a:rPr>
              <a:t> </a:t>
            </a:r>
            <a:r>
              <a:rPr lang="es-PE" sz="1800" cap="small" dirty="0" smtClean="0">
                <a:solidFill>
                  <a:srgbClr val="FFFF00"/>
                </a:solidFill>
              </a:rPr>
              <a:t>La reunión GREPECAS/12, con el fin de armonizar la integración de sistemas automatizados ATM formuló la Conclusión 12/31 - Estrategia regional para la integración de los sistemas automatizados, en la cual se insta a los Estados de las Regiones CAR/SAM que, en coordinación con las Oficinas Regionales de la OACI, definieran planes de acción para la integración tomando en cuenta las orientaciones para una estrategia de integración de los sistemas automatizados ATM. </a:t>
            </a:r>
            <a:endParaRPr lang="en-US" sz="1800" cap="small" dirty="0" smtClean="0">
              <a:solidFill>
                <a:srgbClr val="FFFF00"/>
              </a:solidFill>
            </a:endParaRPr>
          </a:p>
          <a:p>
            <a:pPr lvl="1" algn="just" eaLnBrk="1" hangingPunct="1">
              <a:buClr>
                <a:srgbClr val="FF0000"/>
              </a:buClr>
              <a:buFont typeface="Wingdings" pitchFamily="2" charset="2"/>
              <a:buChar char="Ø"/>
              <a:defRPr/>
            </a:pPr>
            <a:endParaRPr lang="en-US" sz="1800" dirty="0" smtClean="0">
              <a:solidFill>
                <a:srgbClr val="FFFF00"/>
              </a:solidFill>
              <a:ea typeface="+mn-ea"/>
              <a:cs typeface="+mn-cs"/>
            </a:endParaRPr>
          </a:p>
          <a:p>
            <a:pPr lvl="1" algn="just" eaLnBrk="1" hangingPunct="1">
              <a:buClr>
                <a:srgbClr val="FF0000"/>
              </a:buClr>
              <a:buFont typeface="Wingdings" pitchFamily="2" charset="2"/>
              <a:buChar char="Ø"/>
              <a:defRPr/>
            </a:pPr>
            <a:r>
              <a:rPr lang="es-PE" sz="1800" cap="small" dirty="0" smtClean="0">
                <a:solidFill>
                  <a:srgbClr val="FFFF00"/>
                </a:solidFill>
              </a:rPr>
              <a:t>Con el propósito de asistir a los Estados/Territorios y Organizaciones Internacionales en la elaboración de los planes de acción para la integración de los sistemas automatizados, el Grupo de Tarea de Automatización del ex Subgrupo ATM/CNS elaboró un Documento de Control de Interfaz (ICD) para comunicaciones de datos entre dependencias ATS en las Regiones del Caribe y Sudamérica (CAR/SAM ICD), así como una tabla sobre Requerimientos Operacionales ATS para los Sistemas Automatizados. </a:t>
            </a:r>
            <a:endParaRPr lang="en-US" sz="1800" cap="small" dirty="0" smtClean="0">
              <a:solidFill>
                <a:srgbClr val="FFFF00"/>
              </a:solidFill>
            </a:endParaRPr>
          </a:p>
          <a:p>
            <a:pPr eaLnBrk="1" hangingPunct="1">
              <a:buClr>
                <a:srgbClr val="FF0000"/>
              </a:buClr>
              <a:buFontTx/>
              <a:buNone/>
              <a:defRPr/>
            </a:pPr>
            <a:r>
              <a:rPr lang="es-PE" sz="1800" dirty="0" smtClean="0"/>
              <a:t> </a:t>
            </a:r>
            <a:endParaRPr lang="en-US" sz="1800" dirty="0" smtClean="0"/>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r>
              <a:rPr lang="es-ES" sz="20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p:txBody>
      </p:sp>
      <p:pic>
        <p:nvPicPr>
          <p:cNvPr id="19461"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5 Marcador de número de diapositiva"/>
          <p:cNvSpPr>
            <a:spLocks noGrp="1"/>
          </p:cNvSpPr>
          <p:nvPr>
            <p:ph type="sldNum" sz="quarter" idx="12"/>
          </p:nvPr>
        </p:nvSpPr>
        <p:spPr>
          <a:noFill/>
        </p:spPr>
        <p:txBody>
          <a:bodyPr/>
          <a:lstStyle/>
          <a:p>
            <a:fld id="{FDF39517-ECB2-4B6F-B306-DA6B623579B1}" type="slidenum">
              <a:rPr lang="en-US" smtClean="0"/>
              <a:pPr/>
              <a:t>6</a:t>
            </a:fld>
            <a:endParaRPr lang="en-US" smtClean="0"/>
          </a:p>
        </p:txBody>
      </p:sp>
      <p:sp>
        <p:nvSpPr>
          <p:cNvPr id="536578" name="Rectangle 2"/>
          <p:cNvSpPr>
            <a:spLocks noGrp="1" noChangeArrowheads="1"/>
          </p:cNvSpPr>
          <p:nvPr>
            <p:ph type="title"/>
          </p:nvPr>
        </p:nvSpPr>
        <p:spPr>
          <a:xfrm>
            <a:off x="1447800" y="-142875"/>
            <a:ext cx="7696200" cy="1000125"/>
          </a:xfrm>
        </p:spPr>
        <p:txBody>
          <a:bodyPr lIns="90488" tIns="44450" rIns="90488" bIns="44450"/>
          <a:lstStyle/>
          <a:p>
            <a:pPr eaLnBrk="1" hangingPunct="1">
              <a:defRPr/>
            </a:pPr>
            <a:r>
              <a:rPr lang="en-US" b="1" dirty="0" smtClean="0">
                <a:solidFill>
                  <a:srgbClr val="FF0000"/>
                </a:solidFill>
                <a:effectLst>
                  <a:outerShdw blurRad="38100" dist="38100" dir="2700000" algn="tl">
                    <a:srgbClr val="000000"/>
                  </a:outerShdw>
                </a:effectLst>
              </a:rPr>
              <a:t>ANTECEDENTES </a:t>
            </a:r>
          </a:p>
        </p:txBody>
      </p:sp>
      <p:sp>
        <p:nvSpPr>
          <p:cNvPr id="536579" name="Rectangle 3"/>
          <p:cNvSpPr>
            <a:spLocks noGrp="1" noChangeArrowheads="1"/>
          </p:cNvSpPr>
          <p:nvPr>
            <p:ph type="body" idx="1"/>
          </p:nvPr>
        </p:nvSpPr>
        <p:spPr>
          <a:xfrm>
            <a:off x="-357188" y="-214313"/>
            <a:ext cx="9501188" cy="6738938"/>
          </a:xfrm>
        </p:spPr>
        <p:txBody>
          <a:bodyPr lIns="90488" tIns="44450" rIns="90488" bIns="44450"/>
          <a:lstStyle/>
          <a:p>
            <a:pPr algn="ctr" eaLnBrk="1" hangingPunct="1">
              <a:lnSpc>
                <a:spcPct val="90000"/>
              </a:lnSpc>
              <a:buClr>
                <a:srgbClr val="FFFFFF"/>
              </a:buClr>
              <a:buFont typeface="Monotype Sorts" pitchFamily="2" charset="2"/>
              <a:buNone/>
              <a:defRPr/>
            </a:pPr>
            <a:r>
              <a:rPr lang="en-US" sz="4400" b="1" dirty="0" smtClean="0">
                <a:solidFill>
                  <a:srgbClr val="FFFFFF"/>
                </a:solidFill>
                <a:effectLst>
                  <a:outerShdw blurRad="38100" dist="38100" dir="2700000" algn="tl">
                    <a:srgbClr val="000000"/>
                  </a:outerShdw>
                </a:effectLst>
              </a:rPr>
              <a:t> 	</a:t>
            </a:r>
            <a:r>
              <a:rPr lang="en-US" sz="3600" b="1" dirty="0" smtClean="0">
                <a:solidFill>
                  <a:srgbClr val="FFFFFF"/>
                </a:solidFill>
              </a:rPr>
              <a:t>	</a:t>
            </a:r>
            <a:endParaRPr lang="es-ES" sz="3600" b="1" dirty="0" smtClean="0">
              <a:solidFill>
                <a:srgbClr val="FFFFFF"/>
              </a:solidFill>
            </a:endParaRPr>
          </a:p>
          <a:p>
            <a:pPr lvl="1" algn="just" eaLnBrk="1" hangingPunct="1">
              <a:buFontTx/>
              <a:buNone/>
              <a:defRPr/>
            </a:pPr>
            <a:endParaRPr lang="es-PE" sz="1200" dirty="0" smtClean="0">
              <a:solidFill>
                <a:srgbClr val="FFFF00"/>
              </a:solidFill>
            </a:endParaRPr>
          </a:p>
          <a:p>
            <a:pPr lvl="1" algn="just" eaLnBrk="1" hangingPunct="1">
              <a:buClr>
                <a:srgbClr val="FF0000"/>
              </a:buClr>
              <a:buFont typeface="Wingdings" pitchFamily="2" charset="2"/>
              <a:buChar char="Ø"/>
              <a:defRPr/>
            </a:pPr>
            <a:r>
              <a:rPr lang="es-PE" sz="2000" b="1" dirty="0" smtClean="0">
                <a:solidFill>
                  <a:srgbClr val="FFFF00"/>
                </a:solidFill>
              </a:rPr>
              <a:t> </a:t>
            </a:r>
            <a:r>
              <a:rPr lang="es-PE" sz="1800" b="1" dirty="0" smtClean="0">
                <a:solidFill>
                  <a:srgbClr val="FFFF00"/>
                </a:solidFill>
              </a:rPr>
              <a:t>LA </a:t>
            </a:r>
            <a:r>
              <a:rPr lang="es-PE" sz="1600" b="1" cap="small" dirty="0" smtClean="0">
                <a:solidFill>
                  <a:srgbClr val="FFFF00"/>
                </a:solidFill>
              </a:rPr>
              <a:t>REUNIÓN GREPECAS/14 FORMULÓ LAS CONCLUSIÓN 14/43 - ACUERDOS PARA INTERFAZ DE LOS SISTEMAS AUTOMATIZADOS  Y LA CONCLUSIÓN 14/44 - ESTABLECIMIENTO DE UN PLAN DE ACCIÓN PARA LA INTERFAZ DE LOS SISTEMAS AUTOMATIZADOS ATM CON EL PROPÓSITO DE QUE LOS ESTADOS, TERRITORIOS Y ORGANIZACIONES INTERNACIONALES UTILICEN EL DOCUMENTO DE CONTROL DE INTERFASE ICD Y ESTABLEZCAN EL PLAN DE ACCIÓN PARA LA INTERCONEXIÓN DE SISTEMAS AUTOMATIZADOS. DE LA MISMA  FORMA LA CONCLUSION 15/</a:t>
            </a:r>
            <a:r>
              <a:rPr lang="en-US" sz="1600" b="1" cap="small" dirty="0" smtClean="0"/>
              <a:t> </a:t>
            </a:r>
            <a:r>
              <a:rPr lang="en-US" sz="1600" b="1" cap="small" dirty="0" smtClean="0">
                <a:solidFill>
                  <a:srgbClr val="FFFF00"/>
                </a:solidFill>
              </a:rPr>
              <a:t>36 DEL GREPECAS INSTA LA IMPLANTACIÓN GRADUAL DE LA INTERFAZ PARA EL INTERCAMBIO DE DATOS ENTRE DEPENDENCIAS ATC (AIDC) PARA REDUCIR ERRORES DE COORDINACION OPERACIONALES </a:t>
            </a:r>
            <a:endParaRPr lang="es-PE" sz="1600" b="1" cap="small" dirty="0" smtClean="0">
              <a:solidFill>
                <a:srgbClr val="FFFF00"/>
              </a:solidFill>
            </a:endParaRPr>
          </a:p>
          <a:p>
            <a:pPr lvl="1" algn="just" eaLnBrk="1" hangingPunct="1">
              <a:buClr>
                <a:srgbClr val="FF0000"/>
              </a:buClr>
              <a:buFont typeface="Wingdings" pitchFamily="2" charset="2"/>
              <a:buChar char="Ø"/>
              <a:defRPr/>
            </a:pPr>
            <a:endParaRPr lang="en-US" sz="1600" b="1" cap="small" dirty="0" smtClean="0">
              <a:solidFill>
                <a:srgbClr val="FFFF00"/>
              </a:solidFill>
            </a:endParaRPr>
          </a:p>
          <a:p>
            <a:pPr lvl="1" algn="just" eaLnBrk="1" hangingPunct="1">
              <a:buClr>
                <a:srgbClr val="FF0000"/>
              </a:buClr>
              <a:buFont typeface="Wingdings" pitchFamily="2" charset="2"/>
              <a:buChar char="Ø"/>
              <a:defRPr/>
            </a:pPr>
            <a:r>
              <a:rPr lang="es-PE" sz="1600" b="1" cap="small" dirty="0" smtClean="0">
                <a:solidFill>
                  <a:srgbClr val="FFFF00"/>
                </a:solidFill>
              </a:rPr>
              <a:t> EL PROYECTO DE COOPERACIÓN TÉCNICA DE LA OACI RLA 98/003 - TRANSICIÓN DE LOS SISTEMAS CNS/ATM EN LAS REGIONES CAR/SAM, A EFECTO DE APOYAR LOS ESTADOS/TERRITORIOS/ORGANIZACIONES INTERNACIONALES DE LAS REGIONES CAR/SAM EN LA INTEGRACIÓN DE SISTEMAS AUTOMATIZADOS Y TENIENDO EN CUENTA LAS CONCLUSIONES DEL GREPECAS FORMULADAS A ESTE RESPECTO, ELABORÓ:</a:t>
            </a:r>
          </a:p>
          <a:p>
            <a:pPr lvl="1" algn="just" eaLnBrk="1" hangingPunct="1">
              <a:buClr>
                <a:srgbClr val="FF0000"/>
              </a:buClr>
              <a:buFont typeface="Wingdings" pitchFamily="2" charset="2"/>
              <a:buChar char="Ø"/>
              <a:defRPr/>
            </a:pPr>
            <a:endParaRPr lang="es-PE" sz="1600" b="1" cap="small" dirty="0" smtClean="0">
              <a:solidFill>
                <a:srgbClr val="FFFF00"/>
              </a:solidFill>
            </a:endParaRPr>
          </a:p>
          <a:p>
            <a:pPr lvl="1" algn="just" eaLnBrk="1" hangingPunct="1">
              <a:buClr>
                <a:srgbClr val="FF0000"/>
              </a:buClr>
              <a:buFontTx/>
              <a:buNone/>
              <a:defRPr/>
            </a:pPr>
            <a:r>
              <a:rPr lang="es-PE" sz="1600" b="1" cap="small" dirty="0" smtClean="0">
                <a:solidFill>
                  <a:srgbClr val="FFFF00"/>
                </a:solidFill>
              </a:rPr>
              <a:t>		UN DOCUMENTO DE SISTEMA DE CONTROL DE INTERFAZ (SICD) Y UN PLAN DE 	INTERCONEXIÓN REGIONAL DE SISTEMAS AUTOMATIZADOS EN LOS ACC PARA 	APOYAR A LOS ESTADOS DE LA REGIÓN EN LA ELABORACIÓN DE PLANES DE 	ACCIÓN PARA LA IMPLANTACIÓN DE INTERCONEXIÓN DE SISTEMAS 	AUTOMATIZADOS.</a:t>
            </a:r>
            <a:endParaRPr lang="en-US" sz="1600" b="1" cap="small" dirty="0" smtClean="0">
              <a:solidFill>
                <a:srgbClr val="FFFF00"/>
              </a:solidFill>
            </a:endParaRPr>
          </a:p>
          <a:p>
            <a:pPr lvl="1" algn="just" eaLnBrk="1" hangingPunct="1">
              <a:buFont typeface="Wingdings" pitchFamily="2" charset="2"/>
              <a:buChar char="§"/>
              <a:defRPr/>
            </a:pPr>
            <a:endParaRPr lang="es-ES" sz="16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r>
              <a:rPr lang="es-ES" sz="20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p:txBody>
      </p:sp>
      <p:pic>
        <p:nvPicPr>
          <p:cNvPr id="20485"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5 Marcador de número de diapositiva"/>
          <p:cNvSpPr>
            <a:spLocks noGrp="1"/>
          </p:cNvSpPr>
          <p:nvPr>
            <p:ph type="sldNum" sz="quarter" idx="12"/>
          </p:nvPr>
        </p:nvSpPr>
        <p:spPr>
          <a:noFill/>
        </p:spPr>
        <p:txBody>
          <a:bodyPr/>
          <a:lstStyle/>
          <a:p>
            <a:fld id="{57CD0777-500C-4F58-B6D9-733F0C0244A8}" type="slidenum">
              <a:rPr lang="en-US" smtClean="0"/>
              <a:pPr/>
              <a:t>7</a:t>
            </a:fld>
            <a:endParaRPr lang="en-US" smtClean="0"/>
          </a:p>
        </p:txBody>
      </p:sp>
      <p:sp>
        <p:nvSpPr>
          <p:cNvPr id="536578" name="Rectangle 2"/>
          <p:cNvSpPr>
            <a:spLocks noGrp="1" noChangeArrowheads="1"/>
          </p:cNvSpPr>
          <p:nvPr>
            <p:ph type="title"/>
          </p:nvPr>
        </p:nvSpPr>
        <p:spPr>
          <a:xfrm>
            <a:off x="1447800" y="-285750"/>
            <a:ext cx="7696200" cy="1000125"/>
          </a:xfrm>
        </p:spPr>
        <p:txBody>
          <a:bodyPr lIns="90488" tIns="44450" rIns="90488" bIns="44450"/>
          <a:lstStyle/>
          <a:p>
            <a:pPr eaLnBrk="1" hangingPunct="1">
              <a:defRPr/>
            </a:pPr>
            <a:r>
              <a:rPr lang="en-US" b="1" dirty="0" smtClean="0">
                <a:solidFill>
                  <a:srgbClr val="FF0000"/>
                </a:solidFill>
                <a:effectLst>
                  <a:outerShdw blurRad="38100" dist="38100" dir="2700000" algn="tl">
                    <a:srgbClr val="000000"/>
                  </a:outerShdw>
                </a:effectLst>
              </a:rPr>
              <a:t>ANTECEDENTES </a:t>
            </a:r>
          </a:p>
        </p:txBody>
      </p:sp>
      <p:sp>
        <p:nvSpPr>
          <p:cNvPr id="536579" name="Rectangle 3"/>
          <p:cNvSpPr>
            <a:spLocks noGrp="1" noChangeArrowheads="1"/>
          </p:cNvSpPr>
          <p:nvPr>
            <p:ph type="body" idx="1"/>
          </p:nvPr>
        </p:nvSpPr>
        <p:spPr>
          <a:xfrm>
            <a:off x="428625" y="-214313"/>
            <a:ext cx="8501063" cy="7072313"/>
          </a:xfrm>
        </p:spPr>
        <p:txBody>
          <a:bodyPr lIns="90488" tIns="44450" rIns="90488" bIns="44450"/>
          <a:lstStyle/>
          <a:p>
            <a:pPr algn="ctr" eaLnBrk="1" hangingPunct="1">
              <a:lnSpc>
                <a:spcPct val="90000"/>
              </a:lnSpc>
              <a:buClr>
                <a:srgbClr val="FFFFFF"/>
              </a:buClr>
              <a:buFont typeface="Monotype Sorts" pitchFamily="2" charset="2"/>
              <a:buNone/>
              <a:defRPr/>
            </a:pPr>
            <a:r>
              <a:rPr lang="en-US" sz="4400" b="1" dirty="0" smtClean="0">
                <a:solidFill>
                  <a:srgbClr val="FFFFFF"/>
                </a:solidFill>
                <a:effectLst>
                  <a:outerShdw blurRad="38100" dist="38100" dir="2700000" algn="tl">
                    <a:srgbClr val="000000"/>
                  </a:outerShdw>
                </a:effectLst>
              </a:rPr>
              <a:t> 	</a:t>
            </a:r>
            <a:r>
              <a:rPr lang="en-US" sz="3600" b="1" dirty="0" smtClean="0">
                <a:solidFill>
                  <a:srgbClr val="FFFFFF"/>
                </a:solidFill>
              </a:rPr>
              <a:t>	</a:t>
            </a:r>
            <a:endParaRPr lang="es-PE" sz="1200" dirty="0" smtClean="0">
              <a:solidFill>
                <a:srgbClr val="FFFF00"/>
              </a:solidFill>
            </a:endParaRPr>
          </a:p>
          <a:p>
            <a:pPr lvl="1" algn="just" eaLnBrk="1" hangingPunct="1">
              <a:buClr>
                <a:srgbClr val="FF0000"/>
              </a:buClr>
              <a:buFont typeface="Wingdings" pitchFamily="2" charset="2"/>
              <a:buChar char="Ø"/>
              <a:defRPr/>
            </a:pPr>
            <a:r>
              <a:rPr lang="es-PE" sz="1800" b="1" cap="small" dirty="0" smtClean="0">
                <a:solidFill>
                  <a:srgbClr val="FFFF00"/>
                </a:solidFill>
              </a:rPr>
              <a:t> El Plan Mundial de Navegación Aérea para la implantación de la ATM mundial considera la necesidad de implantar un conjunto de iniciativas y, entre estas iniciativas para la integración  de sistemas automatizados  se tiene la </a:t>
            </a:r>
            <a:r>
              <a:rPr lang="es-PE" sz="1800" b="1" cap="small" dirty="0" err="1" smtClean="0">
                <a:solidFill>
                  <a:srgbClr val="FFFF00"/>
                </a:solidFill>
              </a:rPr>
              <a:t>ipm</a:t>
            </a:r>
            <a:r>
              <a:rPr lang="es-PE" sz="1800" b="1" cap="small" dirty="0" smtClean="0">
                <a:solidFill>
                  <a:srgbClr val="FFFF00"/>
                </a:solidFill>
              </a:rPr>
              <a:t>  9 orientada a la conciencia situacional, la  IPM-17 orientada a la implantación de aplicaciones de enlaces de datos y  la IPM-22, orientada a la implantación de redes de comunicaciones eficientes para soportar la aplicación de enlaces de datos.</a:t>
            </a:r>
            <a:endParaRPr lang="en-US" sz="1800" b="1" cap="small" dirty="0" smtClean="0">
              <a:solidFill>
                <a:srgbClr val="FFFF00"/>
              </a:solidFill>
            </a:endParaRPr>
          </a:p>
          <a:p>
            <a:pPr eaLnBrk="1" hangingPunct="1">
              <a:buFontTx/>
              <a:buNone/>
              <a:defRPr/>
            </a:pPr>
            <a:endParaRPr lang="es-PE" sz="1800" b="1" cap="small" dirty="0" smtClean="0">
              <a:solidFill>
                <a:srgbClr val="FFFF00"/>
              </a:solidFill>
            </a:endParaRPr>
          </a:p>
          <a:p>
            <a:pPr lvl="1" algn="just" eaLnBrk="1" hangingPunct="1">
              <a:buClr>
                <a:srgbClr val="FF0000"/>
              </a:buClr>
              <a:buFont typeface="Wingdings" pitchFamily="2" charset="2"/>
              <a:buChar char="Ø"/>
              <a:defRPr/>
            </a:pPr>
            <a:r>
              <a:rPr lang="es-PE" sz="1800" b="1" cap="small" dirty="0" smtClean="0">
                <a:solidFill>
                  <a:srgbClr val="FFFF00"/>
                </a:solidFill>
              </a:rPr>
              <a:t>El proyecto RLA/06/901, elaborado para apoyar los Estados de la Región SAM en la implantación de la ATM mundial contempla actividades relacionadas con la implantación de sistemas automatizados en los ACC y su interconexión, como seguimiento a las actividades realizadas en el proyecto RLA/98/003, el cual finalizó sus actividades. A este respecto, el proyecto elaboró un documento que contiene los requerimientos necesarios para un centro automatizado ACC (SSS), revisó el plan de acción para la interconexión de sistemas automatizados y elaboró un documento de memorándum de entendimiento que contiene elementos técnicos, operacionales, administrativos y financieros para la interconexión de sistemas automatizados entre dos Estados que tengan ACC adyacentes</a:t>
            </a:r>
            <a:endParaRPr lang="en-US" sz="1800" b="1" cap="small" dirty="0" smtClean="0">
              <a:solidFill>
                <a:srgbClr val="FFFF00"/>
              </a:solidFill>
            </a:endParaRPr>
          </a:p>
          <a:p>
            <a:pPr eaLnBrk="1" hangingPunct="1">
              <a:buFontTx/>
              <a:buNone/>
              <a:defRPr/>
            </a:pPr>
            <a:r>
              <a:rPr lang="es-PE" sz="1800" dirty="0" smtClean="0"/>
              <a:t> </a:t>
            </a:r>
            <a:endParaRPr lang="en-US" sz="1800" dirty="0" smtClean="0"/>
          </a:p>
          <a:p>
            <a:pPr lvl="1" algn="just" eaLnBrk="1" hangingPunct="1">
              <a:buFont typeface="Wingdings" pitchFamily="2" charset="2"/>
              <a:buChar char="§"/>
              <a:defRPr/>
            </a:pPr>
            <a:endParaRPr lang="es-ES" sz="18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r>
              <a:rPr lang="es-ES" sz="18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p:txBody>
      </p:sp>
      <p:pic>
        <p:nvPicPr>
          <p:cNvPr id="21509"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214313" y="-214313"/>
            <a:ext cx="1524001"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5 Marcador de número de diapositiva"/>
          <p:cNvSpPr>
            <a:spLocks noGrp="1"/>
          </p:cNvSpPr>
          <p:nvPr>
            <p:ph type="sldNum" sz="quarter" idx="12"/>
          </p:nvPr>
        </p:nvSpPr>
        <p:spPr>
          <a:noFill/>
        </p:spPr>
        <p:txBody>
          <a:bodyPr/>
          <a:lstStyle/>
          <a:p>
            <a:fld id="{80801FD0-4969-4185-A4B7-F87365F6B27D}" type="slidenum">
              <a:rPr lang="en-US" smtClean="0"/>
              <a:pPr/>
              <a:t>8</a:t>
            </a:fld>
            <a:endParaRPr lang="en-US" smtClean="0"/>
          </a:p>
        </p:txBody>
      </p:sp>
      <p:sp>
        <p:nvSpPr>
          <p:cNvPr id="536578" name="Rectangle 2"/>
          <p:cNvSpPr>
            <a:spLocks noGrp="1" noChangeArrowheads="1"/>
          </p:cNvSpPr>
          <p:nvPr>
            <p:ph type="title"/>
          </p:nvPr>
        </p:nvSpPr>
        <p:spPr>
          <a:xfrm>
            <a:off x="1447800" y="-285750"/>
            <a:ext cx="7696200" cy="1000125"/>
          </a:xfrm>
        </p:spPr>
        <p:txBody>
          <a:bodyPr lIns="90488" tIns="44450" rIns="90488" bIns="44450"/>
          <a:lstStyle/>
          <a:p>
            <a:pPr eaLnBrk="1" hangingPunct="1">
              <a:defRPr/>
            </a:pPr>
            <a:r>
              <a:rPr lang="en-US" b="1" dirty="0" smtClean="0">
                <a:solidFill>
                  <a:srgbClr val="FF0000"/>
                </a:solidFill>
                <a:effectLst>
                  <a:outerShdw blurRad="38100" dist="38100" dir="2700000" algn="tl">
                    <a:srgbClr val="000000"/>
                  </a:outerShdw>
                </a:effectLst>
              </a:rPr>
              <a:t>ANTECEDENTES </a:t>
            </a:r>
          </a:p>
        </p:txBody>
      </p:sp>
      <p:sp>
        <p:nvSpPr>
          <p:cNvPr id="536579" name="Rectangle 3"/>
          <p:cNvSpPr>
            <a:spLocks noGrp="1" noChangeArrowheads="1"/>
          </p:cNvSpPr>
          <p:nvPr>
            <p:ph type="body" idx="1"/>
          </p:nvPr>
        </p:nvSpPr>
        <p:spPr>
          <a:xfrm>
            <a:off x="428625" y="-214313"/>
            <a:ext cx="8501063" cy="7072313"/>
          </a:xfrm>
        </p:spPr>
        <p:txBody>
          <a:bodyPr lIns="90488" tIns="44450" rIns="90488" bIns="44450"/>
          <a:lstStyle/>
          <a:p>
            <a:pPr algn="ctr" eaLnBrk="1" hangingPunct="1">
              <a:lnSpc>
                <a:spcPct val="90000"/>
              </a:lnSpc>
              <a:buClr>
                <a:srgbClr val="FFFFFF"/>
              </a:buClr>
              <a:buFont typeface="Monotype Sorts" pitchFamily="2" charset="2"/>
              <a:buNone/>
              <a:defRPr/>
            </a:pPr>
            <a:r>
              <a:rPr lang="en-US" sz="4400" b="1" dirty="0" smtClean="0">
                <a:solidFill>
                  <a:srgbClr val="FFFFFF"/>
                </a:solidFill>
                <a:effectLst>
                  <a:outerShdw blurRad="38100" dist="38100" dir="2700000" algn="tl">
                    <a:srgbClr val="000000"/>
                  </a:outerShdw>
                </a:effectLst>
              </a:rPr>
              <a:t> 	</a:t>
            </a:r>
            <a:r>
              <a:rPr lang="en-US" sz="3600" b="1" dirty="0" smtClean="0">
                <a:solidFill>
                  <a:srgbClr val="FFFFFF"/>
                </a:solidFill>
              </a:rPr>
              <a:t>	</a:t>
            </a:r>
            <a:endParaRPr lang="es-ES" sz="3600" b="1" dirty="0" smtClean="0">
              <a:solidFill>
                <a:srgbClr val="FFFFFF"/>
              </a:solidFill>
            </a:endParaRPr>
          </a:p>
          <a:p>
            <a:pPr lvl="1" algn="just" eaLnBrk="1" hangingPunct="1">
              <a:buFont typeface="Wingdings" pitchFamily="2" charset="2"/>
              <a:buChar char="§"/>
              <a:defRPr/>
            </a:pPr>
            <a:endParaRPr lang="es-PE" sz="1200" dirty="0" smtClean="0">
              <a:solidFill>
                <a:srgbClr val="FFFF00"/>
              </a:solidFill>
            </a:endParaRPr>
          </a:p>
          <a:p>
            <a:pPr lvl="1" algn="just" eaLnBrk="1" hangingPunct="1">
              <a:buFont typeface="Wingdings" pitchFamily="2" charset="2"/>
              <a:buChar char="§"/>
              <a:defRPr/>
            </a:pPr>
            <a:r>
              <a:rPr lang="es-PE" sz="1800" b="1" cap="small" dirty="0" smtClean="0">
                <a:solidFill>
                  <a:srgbClr val="FFFF00"/>
                </a:solidFill>
              </a:rPr>
              <a:t> el subgrupo </a:t>
            </a:r>
            <a:r>
              <a:rPr lang="es-PE" sz="1800" b="1" cap="small" dirty="0" err="1" smtClean="0">
                <a:solidFill>
                  <a:srgbClr val="FFFF00"/>
                </a:solidFill>
              </a:rPr>
              <a:t>cns</a:t>
            </a:r>
            <a:r>
              <a:rPr lang="es-PE" sz="1800" b="1" cap="small" dirty="0" smtClean="0">
                <a:solidFill>
                  <a:srgbClr val="FFFF00"/>
                </a:solidFill>
              </a:rPr>
              <a:t> atm en su primera reunión celebrada en lima Perú del 15 al 19 de marzo del 2010  aprobó una nueva estructura de trabajo para la planificación e implantación de los sistemas </a:t>
            </a:r>
            <a:r>
              <a:rPr lang="es-PE" sz="1800" b="1" cap="small" dirty="0" err="1" smtClean="0">
                <a:solidFill>
                  <a:srgbClr val="FFFF00"/>
                </a:solidFill>
              </a:rPr>
              <a:t>cns</a:t>
            </a:r>
            <a:r>
              <a:rPr lang="es-PE" sz="1800" b="1" cap="small" dirty="0" smtClean="0">
                <a:solidFill>
                  <a:srgbClr val="FFFF00"/>
                </a:solidFill>
              </a:rPr>
              <a:t> atm  basado en proyectos.  Para la automatización se ha establecido un proyecto cuyo programa de trabajo incluye :</a:t>
            </a:r>
            <a:endParaRPr lang="es-ES" sz="1800" b="1" dirty="0" smtClean="0">
              <a:solidFill>
                <a:srgbClr val="FFFF00"/>
              </a:solidFill>
              <a:effectLst>
                <a:outerShdw blurRad="38100" dist="38100" dir="2700000" algn="tl">
                  <a:srgbClr val="000000"/>
                </a:outerShdw>
              </a:effectLst>
              <a:ea typeface="+mn-ea"/>
              <a:cs typeface="+mn-cs"/>
            </a:endParaRPr>
          </a:p>
          <a:p>
            <a:pPr algn="just" eaLnBrk="1" hangingPunct="1">
              <a:buFontTx/>
              <a:buNone/>
              <a:defRPr/>
            </a:pPr>
            <a:r>
              <a:rPr lang="es-ES" sz="1800" b="1" dirty="0" smtClean="0">
                <a:solidFill>
                  <a:srgbClr val="FFFF00"/>
                </a:solidFill>
                <a:effectLst>
                  <a:outerShdw blurRad="38100" dist="38100" dir="2700000" algn="tl">
                    <a:srgbClr val="000000"/>
                  </a:outerShdw>
                </a:effectLst>
              </a:rPr>
              <a:t>			</a:t>
            </a:r>
          </a:p>
          <a:p>
            <a:pPr algn="just" eaLnBrk="1" hangingPunct="1">
              <a:buFontTx/>
              <a:buNone/>
              <a:defRPr/>
            </a:pPr>
            <a:r>
              <a:rPr lang="es-ES" sz="1800" b="1" dirty="0" smtClean="0">
                <a:solidFill>
                  <a:srgbClr val="FFFF00"/>
                </a:solidFill>
                <a:effectLst>
                  <a:outerShdw blurRad="38100" dist="38100" dir="2700000" algn="tl">
                    <a:srgbClr val="000000"/>
                  </a:outerShdw>
                </a:effectLst>
              </a:rPr>
              <a:t>			</a:t>
            </a:r>
            <a:r>
              <a:rPr lang="es-PE" sz="1200" dirty="0" smtClean="0">
                <a:solidFill>
                  <a:srgbClr val="FFFF00"/>
                </a:solidFill>
              </a:rPr>
              <a:t>Identificar el nivel de automatización requerido de acuerdo con el servicio ATM 			                        proporcionado  en el espacio aéreo y los aeródromos internacionales, valorando:</a:t>
            </a:r>
            <a:endParaRPr lang="en-US" sz="1200" dirty="0" smtClean="0">
              <a:solidFill>
                <a:srgbClr val="FFFF00"/>
              </a:solidFill>
            </a:endParaRPr>
          </a:p>
          <a:p>
            <a:pPr lvl="1" algn="just" eaLnBrk="1" hangingPunct="1">
              <a:buFontTx/>
              <a:buNone/>
              <a:defRPr/>
            </a:pPr>
            <a:r>
              <a:rPr lang="es-PE" sz="1200" dirty="0" smtClean="0">
                <a:solidFill>
                  <a:srgbClr val="FFFF00"/>
                </a:solidFill>
              </a:rPr>
              <a:t>			 	 el diseño de la arquitectura operacional,</a:t>
            </a:r>
            <a:endParaRPr lang="en-US" sz="1200" dirty="0" smtClean="0">
              <a:solidFill>
                <a:srgbClr val="FFFF00"/>
              </a:solidFill>
            </a:endParaRPr>
          </a:p>
          <a:p>
            <a:pPr lvl="1" algn="just" eaLnBrk="1" hangingPunct="1">
              <a:buFontTx/>
              <a:buNone/>
              <a:defRPr/>
            </a:pPr>
            <a:r>
              <a:rPr lang="es-PE" sz="1200" dirty="0" smtClean="0">
                <a:solidFill>
                  <a:srgbClr val="FFFF00"/>
                </a:solidFill>
              </a:rPr>
              <a:t>			 	 características y atributos para la interfuncionalidad,</a:t>
            </a:r>
            <a:endParaRPr lang="en-US" sz="1200" dirty="0" smtClean="0">
              <a:solidFill>
                <a:srgbClr val="FFFF00"/>
              </a:solidFill>
            </a:endParaRPr>
          </a:p>
          <a:p>
            <a:pPr lvl="1" algn="just" eaLnBrk="1" hangingPunct="1">
              <a:buFontTx/>
              <a:buNone/>
              <a:defRPr/>
            </a:pPr>
            <a:r>
              <a:rPr lang="es-PE" sz="1200" dirty="0" smtClean="0">
                <a:solidFill>
                  <a:srgbClr val="FFFF00"/>
                </a:solidFill>
              </a:rPr>
              <a:t>			 	 bases de datos y software,</a:t>
            </a:r>
            <a:endParaRPr lang="en-US" sz="1200" dirty="0" smtClean="0">
              <a:solidFill>
                <a:srgbClr val="FFFF00"/>
              </a:solidFill>
            </a:endParaRPr>
          </a:p>
          <a:p>
            <a:pPr lvl="1" algn="just" eaLnBrk="1" hangingPunct="1">
              <a:buFontTx/>
              <a:buNone/>
              <a:defRPr/>
            </a:pPr>
            <a:r>
              <a:rPr lang="es-PE" sz="1200" dirty="0" smtClean="0">
                <a:solidFill>
                  <a:srgbClr val="FFFF00"/>
                </a:solidFill>
              </a:rPr>
              <a:t>				  FPL, CPL, CNL, RLA, etc., y</a:t>
            </a:r>
            <a:endParaRPr lang="en-US" sz="1200" dirty="0" smtClean="0">
              <a:solidFill>
                <a:srgbClr val="FFFF00"/>
              </a:solidFill>
            </a:endParaRPr>
          </a:p>
          <a:p>
            <a:pPr algn="just" eaLnBrk="1" hangingPunct="1">
              <a:buFontTx/>
              <a:buNone/>
              <a:defRPr/>
            </a:pPr>
            <a:r>
              <a:rPr lang="es-PE" sz="1200" dirty="0" smtClean="0">
                <a:solidFill>
                  <a:srgbClr val="FFFF00"/>
                </a:solidFill>
              </a:rPr>
              <a:t>			 	 Requerimientos técnicos</a:t>
            </a:r>
            <a:r>
              <a:rPr lang="es-PE" sz="1200" dirty="0" smtClean="0"/>
              <a:t>.</a:t>
            </a:r>
          </a:p>
          <a:p>
            <a:pPr algn="just" eaLnBrk="1" hangingPunct="1">
              <a:buFontTx/>
              <a:buNone/>
              <a:defRPr/>
            </a:pPr>
            <a:endParaRPr lang="es-PE" sz="1200" dirty="0" smtClean="0">
              <a:effectLst>
                <a:outerShdw blurRad="38100" dist="38100" dir="2700000" algn="tl">
                  <a:srgbClr val="000000"/>
                </a:outerShdw>
              </a:effectLst>
            </a:endParaRPr>
          </a:p>
          <a:p>
            <a:pPr algn="just" eaLnBrk="1" hangingPunct="1">
              <a:buFontTx/>
              <a:buNone/>
              <a:defRPr/>
            </a:pPr>
            <a:r>
              <a:rPr lang="es-PE" sz="1200" dirty="0" smtClean="0">
                <a:solidFill>
                  <a:srgbClr val="FFFF00"/>
                </a:solidFill>
                <a:effectLst>
                  <a:outerShdw blurRad="38100" dist="38100" dir="2700000" algn="tl">
                    <a:srgbClr val="000000"/>
                  </a:outerShdw>
                </a:effectLst>
              </a:rPr>
              <a:t>			</a:t>
            </a:r>
            <a:r>
              <a:rPr lang="es-PE" sz="1200" dirty="0" smtClean="0"/>
              <a:t> </a:t>
            </a:r>
            <a:r>
              <a:rPr lang="es-PE" sz="1200" dirty="0" smtClean="0">
                <a:solidFill>
                  <a:srgbClr val="FFFF00"/>
                </a:solidFill>
              </a:rPr>
              <a:t>Orientaciones para la elaboración de Memorándum de Entendimiento para </a:t>
            </a:r>
          </a:p>
          <a:p>
            <a:pPr algn="just" eaLnBrk="1" hangingPunct="1">
              <a:buFontTx/>
              <a:buNone/>
              <a:defRPr/>
            </a:pPr>
            <a:r>
              <a:rPr lang="es-PE" sz="1200" dirty="0" smtClean="0">
                <a:solidFill>
                  <a:srgbClr val="FFFF00"/>
                </a:solidFill>
              </a:rPr>
              <a:t>			la implantación de la interconexión de sistemas automatizados </a:t>
            </a:r>
          </a:p>
          <a:p>
            <a:pPr algn="just" eaLnBrk="1" hangingPunct="1">
              <a:buFontTx/>
              <a:buNone/>
              <a:defRPr/>
            </a:pPr>
            <a:endParaRPr lang="es-PE" sz="1200" i="1" dirty="0" smtClean="0">
              <a:solidFill>
                <a:srgbClr val="FFFF00"/>
              </a:solidFill>
            </a:endParaRPr>
          </a:p>
          <a:p>
            <a:pPr algn="just" eaLnBrk="1" hangingPunct="1">
              <a:buFontTx/>
              <a:buNone/>
              <a:defRPr/>
            </a:pPr>
            <a:r>
              <a:rPr lang="es-PE" sz="1200" i="1" dirty="0" smtClean="0">
                <a:solidFill>
                  <a:srgbClr val="FFFF00"/>
                </a:solidFill>
              </a:rPr>
              <a:t>			</a:t>
            </a:r>
            <a:r>
              <a:rPr lang="es-ES" sz="1200" i="1" dirty="0" smtClean="0">
                <a:solidFill>
                  <a:srgbClr val="FFFF00"/>
                </a:solidFill>
              </a:rPr>
              <a:t> </a:t>
            </a:r>
            <a:r>
              <a:rPr lang="es-ES" sz="1200" dirty="0" smtClean="0">
                <a:solidFill>
                  <a:srgbClr val="FFFF00"/>
                </a:solidFill>
              </a:rPr>
              <a:t>Monitorear la implantación</a:t>
            </a:r>
            <a:r>
              <a:rPr lang="es-PE" sz="1200" dirty="0" smtClean="0">
                <a:solidFill>
                  <a:srgbClr val="FFFF00"/>
                </a:solidFill>
              </a:rPr>
              <a:t> de sistema de proceso de datos de plan de vuelo y 				herramientas para la transmisión electrónica, intercambio automático de mensajes ATS 				de planes de vuelo, la implantación de automatización ATM y el intercambio de datos de 			vigilancia</a:t>
            </a:r>
          </a:p>
          <a:p>
            <a:pPr algn="just" eaLnBrk="1" hangingPunct="1">
              <a:buFontTx/>
              <a:buNone/>
              <a:defRPr/>
            </a:pPr>
            <a:r>
              <a:rPr lang="es-PE" sz="1200" dirty="0" smtClean="0">
                <a:solidFill>
                  <a:srgbClr val="FFFF00"/>
                </a:solidFill>
              </a:rPr>
              <a:t>			</a:t>
            </a:r>
          </a:p>
          <a:p>
            <a:pPr eaLnBrk="1" hangingPunct="1">
              <a:buFontTx/>
              <a:buNone/>
              <a:defRPr/>
            </a:pPr>
            <a:r>
              <a:rPr lang="es-PE" sz="1200" dirty="0" smtClean="0">
                <a:solidFill>
                  <a:srgbClr val="FFFF00"/>
                </a:solidFill>
              </a:rPr>
              <a:t>			 Monitorear la implantación de herramientas de apoyo adicionales/avanzadas de 				automatización para incrementar la compartición de la información aeronáutica: </a:t>
            </a:r>
            <a:r>
              <a:rPr lang="en-US" sz="1200" i="1" dirty="0" smtClean="0">
                <a:solidFill>
                  <a:srgbClr val="FFFF00"/>
                </a:solidFill>
              </a:rPr>
              <a:t> </a:t>
            </a:r>
            <a:r>
              <a:rPr lang="es-PE" sz="1200" dirty="0" smtClean="0">
                <a:solidFill>
                  <a:srgbClr val="FFFF00"/>
                </a:solidFill>
              </a:rPr>
              <a:t>ETMS o 			similar,</a:t>
            </a:r>
            <a:r>
              <a:rPr lang="en-US" sz="1200" i="1" dirty="0" smtClean="0">
                <a:solidFill>
                  <a:srgbClr val="FFFF00"/>
                </a:solidFill>
              </a:rPr>
              <a:t>  </a:t>
            </a:r>
            <a:r>
              <a:rPr lang="es-PE" sz="1200" i="1" dirty="0" smtClean="0">
                <a:solidFill>
                  <a:srgbClr val="FFFF00"/>
                </a:solidFill>
              </a:rPr>
              <a:t>i</a:t>
            </a:r>
            <a:r>
              <a:rPr lang="es-PE" sz="1200" dirty="0" smtClean="0">
                <a:solidFill>
                  <a:srgbClr val="FFFF00"/>
                </a:solidFill>
              </a:rPr>
              <a:t>nformación MET</a:t>
            </a:r>
            <a:r>
              <a:rPr lang="en-US" sz="1200" i="1" dirty="0" smtClean="0">
                <a:solidFill>
                  <a:srgbClr val="FFFF00"/>
                </a:solidFill>
              </a:rPr>
              <a:t>,</a:t>
            </a:r>
            <a:r>
              <a:rPr lang="es-PE" sz="1200" dirty="0" smtClean="0">
                <a:solidFill>
                  <a:srgbClr val="FFFF00"/>
                </a:solidFill>
              </a:rPr>
              <a:t>divulgación AIS/NOTAM</a:t>
            </a:r>
            <a:r>
              <a:rPr lang="en-US" sz="1200" i="1" dirty="0" smtClean="0">
                <a:solidFill>
                  <a:srgbClr val="FFFF00"/>
                </a:solidFill>
              </a:rPr>
              <a:t>   </a:t>
            </a:r>
            <a:r>
              <a:rPr lang="es-PE" sz="1200" dirty="0" smtClean="0">
                <a:solidFill>
                  <a:srgbClr val="FFFF00"/>
                </a:solidFill>
              </a:rPr>
              <a:t>herramientas de vigilancia para      			identificar los límites del sector en el espacio aéreo</a:t>
            </a:r>
            <a:r>
              <a:rPr lang="en-US" sz="1200" i="1" dirty="0" smtClean="0">
                <a:solidFill>
                  <a:srgbClr val="FFFF00"/>
                </a:solidFill>
              </a:rPr>
              <a:t> y </a:t>
            </a:r>
            <a:r>
              <a:rPr lang="es-PE" sz="1200" i="1" dirty="0" smtClean="0">
                <a:solidFill>
                  <a:srgbClr val="FFFF00"/>
                </a:solidFill>
              </a:rPr>
              <a:t>uso de A-SMGC en aeródromos 				específicos, según sea requerido</a:t>
            </a:r>
            <a:endParaRPr lang="en-US" sz="1200" dirty="0" smtClean="0">
              <a:solidFill>
                <a:srgbClr val="FFFF00"/>
              </a:solidFill>
            </a:endParaRPr>
          </a:p>
          <a:p>
            <a:pPr algn="just" eaLnBrk="1" hangingPunct="1">
              <a:buFontTx/>
              <a:buNone/>
              <a:defRPr/>
            </a:pPr>
            <a:endParaRPr lang="es-ES" sz="1400" b="1" dirty="0" smtClean="0">
              <a:solidFill>
                <a:srgbClr val="FFFF00"/>
              </a:solidFill>
              <a:effectLst>
                <a:outerShdw blurRad="38100" dist="38100" dir="2700000" algn="tl">
                  <a:srgbClr val="000000"/>
                </a:outerShdw>
              </a:effectLst>
            </a:endParaRPr>
          </a:p>
          <a:p>
            <a:pPr algn="just" eaLnBrk="1" hangingPunct="1">
              <a:lnSpc>
                <a:spcPct val="90000"/>
              </a:lnSpc>
              <a:buClr>
                <a:srgbClr val="FF3300"/>
              </a:buClr>
              <a:buFont typeface="Wingdings" pitchFamily="2" charset="2"/>
              <a:buNone/>
              <a:defRPr/>
            </a:pPr>
            <a:r>
              <a:rPr lang="es-ES" sz="2000" b="1" dirty="0" smtClean="0">
                <a:solidFill>
                  <a:srgbClr val="FFFF00"/>
                </a:solidFill>
                <a:effectLst>
                  <a:outerShdw blurRad="38100" dist="38100" dir="2700000" algn="tl">
                    <a:srgbClr val="000000"/>
                  </a:outerShdw>
                </a:effectLst>
              </a:rPr>
              <a:t>		</a:t>
            </a:r>
          </a:p>
          <a:p>
            <a:pPr algn="just" eaLnBrk="1" hangingPunct="1">
              <a:lnSpc>
                <a:spcPct val="90000"/>
              </a:lnSpc>
              <a:buClr>
                <a:srgbClr val="FF3300"/>
              </a:buClr>
              <a:buFont typeface="Wingdings" pitchFamily="2" charset="2"/>
              <a:buNone/>
              <a:defRPr/>
            </a:pPr>
            <a:endParaRPr lang="es-ES" sz="2000" b="1" dirty="0" smtClean="0">
              <a:solidFill>
                <a:srgbClr val="FFFF00"/>
              </a:solidFill>
              <a:effectLst>
                <a:outerShdw blurRad="38100" dist="38100" dir="2700000" algn="tl">
                  <a:srgbClr val="000000"/>
                </a:outerShdw>
              </a:effectLst>
            </a:endParaRPr>
          </a:p>
        </p:txBody>
      </p:sp>
      <p:pic>
        <p:nvPicPr>
          <p:cNvPr id="22533"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71438" y="0"/>
            <a:ext cx="1643063" cy="1236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5 Marcador de número de diapositiva"/>
          <p:cNvSpPr>
            <a:spLocks noGrp="1"/>
          </p:cNvSpPr>
          <p:nvPr>
            <p:ph type="sldNum" sz="quarter" idx="12"/>
          </p:nvPr>
        </p:nvSpPr>
        <p:spPr>
          <a:noFill/>
        </p:spPr>
        <p:txBody>
          <a:bodyPr/>
          <a:lstStyle/>
          <a:p>
            <a:fld id="{CF1AB514-8681-494C-A574-D8BA5C2B2C17}" type="slidenum">
              <a:rPr lang="en-US" smtClean="0"/>
              <a:pPr/>
              <a:t>9</a:t>
            </a:fld>
            <a:endParaRPr lang="en-US" smtClean="0"/>
          </a:p>
        </p:txBody>
      </p:sp>
      <p:sp>
        <p:nvSpPr>
          <p:cNvPr id="23555" name="Rectangle 2"/>
          <p:cNvSpPr>
            <a:spLocks noGrp="1" noChangeArrowheads="1"/>
          </p:cNvSpPr>
          <p:nvPr>
            <p:ph type="title"/>
          </p:nvPr>
        </p:nvSpPr>
        <p:spPr>
          <a:xfrm>
            <a:off x="642938" y="500063"/>
            <a:ext cx="8501062" cy="1344612"/>
          </a:xfrm>
        </p:spPr>
        <p:txBody>
          <a:bodyPr/>
          <a:lstStyle/>
          <a:p>
            <a:r>
              <a:rPr lang="es-MX" sz="2400" b="1" smtClean="0">
                <a:solidFill>
                  <a:srgbClr val="FF3300"/>
                </a:solidFill>
              </a:rPr>
              <a:t>ORIENTACIONES PARA UNA ESTRATEGIA DE INTEGRACIÓN DE LOS SISTEMAS</a:t>
            </a:r>
            <a:r>
              <a:rPr lang="en-US" sz="2400" b="1" smtClean="0">
                <a:solidFill>
                  <a:srgbClr val="FF3300"/>
                </a:solidFill>
              </a:rPr>
              <a:t/>
            </a:r>
            <a:br>
              <a:rPr lang="en-US" sz="2400" b="1" smtClean="0">
                <a:solidFill>
                  <a:srgbClr val="FF3300"/>
                </a:solidFill>
              </a:rPr>
            </a:br>
            <a:r>
              <a:rPr lang="es-MX" sz="2400" b="1" smtClean="0">
                <a:solidFill>
                  <a:srgbClr val="FF3300"/>
                </a:solidFill>
              </a:rPr>
              <a:t>AUTOMATIZADOS ATM DE LAS REGIONES CAR/SAM</a:t>
            </a:r>
            <a:endParaRPr lang="en-US" sz="2400" b="1" smtClean="0">
              <a:solidFill>
                <a:srgbClr val="FF3300"/>
              </a:solidFill>
            </a:endParaRPr>
          </a:p>
        </p:txBody>
      </p:sp>
      <p:sp>
        <p:nvSpPr>
          <p:cNvPr id="1180675" name="Rectangle 3"/>
          <p:cNvSpPr>
            <a:spLocks noGrp="1" noChangeArrowheads="1"/>
          </p:cNvSpPr>
          <p:nvPr>
            <p:ph type="body" idx="1"/>
          </p:nvPr>
        </p:nvSpPr>
        <p:spPr>
          <a:xfrm>
            <a:off x="827088" y="1916113"/>
            <a:ext cx="7656512" cy="3814762"/>
          </a:xfrm>
        </p:spPr>
        <p:txBody>
          <a:bodyPr/>
          <a:lstStyle/>
          <a:p>
            <a:pPr>
              <a:buClr>
                <a:srgbClr val="FF6600"/>
              </a:buClr>
              <a:buFont typeface="Wingdings" pitchFamily="2" charset="2"/>
              <a:buNone/>
              <a:defRPr/>
            </a:pPr>
            <a:r>
              <a:rPr lang="es-MX" sz="1400" b="1" cap="small" dirty="0">
                <a:solidFill>
                  <a:srgbClr val="FFFF00"/>
                </a:solidFill>
              </a:rPr>
              <a:t>Objetivo:</a:t>
            </a:r>
            <a:r>
              <a:rPr lang="es-MX" sz="1400" cap="small" dirty="0">
                <a:solidFill>
                  <a:srgbClr val="FFFF00"/>
                </a:solidFill>
              </a:rPr>
              <a:t>	A través de una participación comprometida, los Estados, usuarios y </a:t>
            </a:r>
          </a:p>
          <a:p>
            <a:pPr>
              <a:buClr>
                <a:srgbClr val="FF6600"/>
              </a:buClr>
              <a:buFont typeface="Wingdings" pitchFamily="2" charset="2"/>
              <a:buNone/>
              <a:defRPr/>
            </a:pPr>
            <a:r>
              <a:rPr lang="es-MX" sz="1400" cap="small" dirty="0">
                <a:solidFill>
                  <a:srgbClr val="FFFF00"/>
                </a:solidFill>
              </a:rPr>
              <a:t>		proveedores ATS de las Regiones CAR/SAM deberían, </a:t>
            </a:r>
          </a:p>
          <a:p>
            <a:pPr>
              <a:buClr>
                <a:srgbClr val="FF6600"/>
              </a:buClr>
              <a:buFontTx/>
              <a:buNone/>
              <a:defRPr/>
            </a:pPr>
            <a:endParaRPr lang="es-MX" sz="1400" cap="small" dirty="0">
              <a:solidFill>
                <a:srgbClr val="FFFF00"/>
              </a:solidFill>
            </a:endParaRPr>
          </a:p>
          <a:p>
            <a:pPr>
              <a:buClr>
                <a:srgbClr val="FF6600"/>
              </a:buClr>
              <a:buFont typeface="Wingdings" pitchFamily="2" charset="2"/>
              <a:buChar char="Ø"/>
              <a:defRPr/>
            </a:pPr>
            <a:r>
              <a:rPr lang="es-MX" sz="1400" cap="small" dirty="0">
                <a:solidFill>
                  <a:srgbClr val="FFFF00"/>
                </a:solidFill>
              </a:rPr>
              <a:t>cooperar de manera conjunta en la integración de las tecnologías para la automatización ATM, de conformidad con las orientaciones disponibles de la OACI, considerando las mejores alternativas regionales y globales;</a:t>
            </a:r>
          </a:p>
          <a:p>
            <a:pPr>
              <a:buClr>
                <a:srgbClr val="FF6600"/>
              </a:buClr>
              <a:buFont typeface="Wingdings" pitchFamily="2" charset="2"/>
              <a:buChar char="Ø"/>
              <a:defRPr/>
            </a:pPr>
            <a:endParaRPr lang="es-MX" sz="1400" cap="small" dirty="0">
              <a:solidFill>
                <a:srgbClr val="FFFF00"/>
              </a:solidFill>
            </a:endParaRPr>
          </a:p>
          <a:p>
            <a:pPr>
              <a:buClr>
                <a:srgbClr val="FF6600"/>
              </a:buClr>
              <a:buFont typeface="Wingdings" pitchFamily="2" charset="2"/>
              <a:buChar char="Ø"/>
              <a:defRPr/>
            </a:pPr>
            <a:r>
              <a:rPr lang="es-MX" sz="1400" cap="small" dirty="0">
                <a:solidFill>
                  <a:srgbClr val="FFFF00"/>
                </a:solidFill>
              </a:rPr>
              <a:t>elaborar una estrategia para la integración de sistemas automatizados ATM con una visión segura, gradual, evolutiva e interoperable que facilite el intercambio de información y la toma de decisiones en colaboración de todos los componentes del sistema ATM para una gestión transparente, flexible, óptima y dinámica del espacio aéreo y aeródromos internacionales, a la vez que aumente los niveles requeridos de seguridad operacional;</a:t>
            </a:r>
          </a:p>
          <a:p>
            <a:pPr>
              <a:buClr>
                <a:srgbClr val="FF6600"/>
              </a:buClr>
              <a:buFont typeface="Wingdings" pitchFamily="2" charset="2"/>
              <a:buChar char="Ø"/>
              <a:defRPr/>
            </a:pPr>
            <a:endParaRPr lang="es-MX" sz="1400" cap="small" dirty="0">
              <a:solidFill>
                <a:srgbClr val="FFFF00"/>
              </a:solidFill>
            </a:endParaRPr>
          </a:p>
          <a:p>
            <a:pPr>
              <a:buClr>
                <a:srgbClr val="FF6600"/>
              </a:buClr>
              <a:buFont typeface="Wingdings" pitchFamily="2" charset="2"/>
              <a:buChar char="Ø"/>
              <a:defRPr/>
            </a:pPr>
            <a:r>
              <a:rPr lang="es-MX" sz="1400" cap="small" dirty="0">
                <a:solidFill>
                  <a:srgbClr val="FFFF00"/>
                </a:solidFill>
              </a:rPr>
              <a:t>tomar en cuenta</a:t>
            </a:r>
            <a:r>
              <a:rPr lang="es-ES" sz="1400" cap="small" dirty="0">
                <a:solidFill>
                  <a:srgbClr val="FFFF00"/>
                </a:solidFill>
              </a:rPr>
              <a:t> el entorno de procesamiento de datos y de red considerando el uso de segmentos terrestres y espaciales para el proceso interactivo de la información ATS bajo los criterios de integridad, calidad y tiempo real</a:t>
            </a:r>
            <a:r>
              <a:rPr lang="es-ES" sz="1400" dirty="0"/>
              <a:t>.</a:t>
            </a:r>
            <a:endParaRPr lang="en-US" sz="1400" dirty="0"/>
          </a:p>
        </p:txBody>
      </p:sp>
      <p:pic>
        <p:nvPicPr>
          <p:cNvPr id="23557" name="Picture 7"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5 Marcador de número de diapositiva"/>
          <p:cNvSpPr>
            <a:spLocks noGrp="1"/>
          </p:cNvSpPr>
          <p:nvPr>
            <p:ph type="sldNum" sz="quarter" idx="12"/>
          </p:nvPr>
        </p:nvSpPr>
        <p:spPr>
          <a:noFill/>
        </p:spPr>
        <p:txBody>
          <a:bodyPr/>
          <a:lstStyle/>
          <a:p>
            <a:fld id="{1D445C21-8A0F-40A9-8D48-2B4D783348BF}" type="slidenum">
              <a:rPr lang="en-US" smtClean="0"/>
              <a:pPr/>
              <a:t>10</a:t>
            </a:fld>
            <a:endParaRPr lang="en-US" smtClean="0"/>
          </a:p>
        </p:txBody>
      </p:sp>
      <p:sp>
        <p:nvSpPr>
          <p:cNvPr id="24579" name="Rectangle 2"/>
          <p:cNvSpPr>
            <a:spLocks noGrp="1" noChangeArrowheads="1"/>
          </p:cNvSpPr>
          <p:nvPr>
            <p:ph type="title"/>
          </p:nvPr>
        </p:nvSpPr>
        <p:spPr>
          <a:xfrm>
            <a:off x="755650" y="0"/>
            <a:ext cx="7772400" cy="1857375"/>
          </a:xfrm>
        </p:spPr>
        <p:txBody>
          <a:bodyPr/>
          <a:lstStyle/>
          <a:p>
            <a:r>
              <a:rPr lang="es-MX" sz="2400" b="1" smtClean="0">
                <a:solidFill>
                  <a:srgbClr val="FF6600"/>
                </a:solidFill>
              </a:rPr>
              <a:t>ORIENTACIONES PARA UNA ESTRATEGIA DE INTEGRACIÓN DE LOS SISTEMAS</a:t>
            </a:r>
            <a:r>
              <a:rPr lang="en-US" sz="2400" b="1" smtClean="0">
                <a:solidFill>
                  <a:srgbClr val="FF6600"/>
                </a:solidFill>
              </a:rPr>
              <a:t/>
            </a:r>
            <a:br>
              <a:rPr lang="en-US" sz="2400" b="1" smtClean="0">
                <a:solidFill>
                  <a:srgbClr val="FF6600"/>
                </a:solidFill>
              </a:rPr>
            </a:br>
            <a:r>
              <a:rPr lang="es-MX" sz="2400" b="1" smtClean="0">
                <a:solidFill>
                  <a:srgbClr val="FF6600"/>
                </a:solidFill>
              </a:rPr>
              <a:t>AUTOMATIZADOS ATM DE LAS REGIONES CAR/SAM</a:t>
            </a:r>
            <a:endParaRPr lang="en-US" sz="2400" b="1" smtClean="0">
              <a:solidFill>
                <a:srgbClr val="FF6600"/>
              </a:solidFill>
            </a:endParaRPr>
          </a:p>
        </p:txBody>
      </p:sp>
      <p:sp>
        <p:nvSpPr>
          <p:cNvPr id="1181699" name="Rectangle 3"/>
          <p:cNvSpPr>
            <a:spLocks noGrp="1" noChangeArrowheads="1"/>
          </p:cNvSpPr>
          <p:nvPr>
            <p:ph type="body" idx="1"/>
          </p:nvPr>
        </p:nvSpPr>
        <p:spPr>
          <a:xfrm>
            <a:off x="827088" y="1989138"/>
            <a:ext cx="7656512" cy="4678362"/>
          </a:xfrm>
        </p:spPr>
        <p:txBody>
          <a:bodyPr/>
          <a:lstStyle/>
          <a:p>
            <a:pPr>
              <a:buFont typeface="Monotype Sorts" pitchFamily="2" charset="2"/>
              <a:buNone/>
              <a:defRPr/>
            </a:pPr>
            <a:r>
              <a:rPr lang="es-MX" sz="1600" b="1" cap="small" dirty="0">
                <a:solidFill>
                  <a:srgbClr val="FFFF00"/>
                </a:solidFill>
              </a:rPr>
              <a:t>MARCO DE REFERENCIA</a:t>
            </a:r>
          </a:p>
          <a:p>
            <a:pPr>
              <a:buFontTx/>
              <a:buNone/>
              <a:defRPr/>
            </a:pPr>
            <a:endParaRPr lang="es-ES" sz="1600" b="1" cap="small" dirty="0">
              <a:solidFill>
                <a:srgbClr val="FFFF00"/>
              </a:solidFill>
            </a:endParaRPr>
          </a:p>
          <a:p>
            <a:pPr algn="just">
              <a:buClr>
                <a:srgbClr val="FF6600"/>
              </a:buClr>
              <a:buFont typeface="Wingdings" pitchFamily="2" charset="2"/>
              <a:buChar char="Ø"/>
              <a:defRPr/>
            </a:pPr>
            <a:r>
              <a:rPr lang="es-MX" sz="1600" b="1" cap="small" dirty="0">
                <a:solidFill>
                  <a:srgbClr val="FFFF00"/>
                </a:solidFill>
              </a:rPr>
              <a:t>identificar las áreas homogéneas sobre la base de los flujos de tránsito que operan en los diferentes espacios aéreos y aeródromos internacionales;</a:t>
            </a:r>
          </a:p>
          <a:p>
            <a:pPr algn="just">
              <a:buClr>
                <a:srgbClr val="FF6600"/>
              </a:buClr>
              <a:buFont typeface="Wingdings" pitchFamily="2" charset="2"/>
              <a:buChar char="Ø"/>
              <a:defRPr/>
            </a:pPr>
            <a:endParaRPr lang="es-MX" sz="1600" b="1" cap="small" dirty="0">
              <a:solidFill>
                <a:srgbClr val="FFFF00"/>
              </a:solidFill>
            </a:endParaRPr>
          </a:p>
          <a:p>
            <a:pPr algn="just">
              <a:buClr>
                <a:srgbClr val="FF6600"/>
              </a:buClr>
              <a:buFont typeface="Wingdings" pitchFamily="2" charset="2"/>
              <a:buChar char="Ø"/>
              <a:defRPr/>
            </a:pPr>
            <a:r>
              <a:rPr lang="es-MX" sz="1600" b="1" cap="small" dirty="0">
                <a:solidFill>
                  <a:srgbClr val="FFFF00"/>
                </a:solidFill>
              </a:rPr>
              <a:t>analizar los escenarios del entorno operacional ATS actuales y planificados;</a:t>
            </a:r>
          </a:p>
          <a:p>
            <a:pPr algn="just">
              <a:buClr>
                <a:srgbClr val="FF6600"/>
              </a:buClr>
              <a:buFont typeface="Wingdings" pitchFamily="2" charset="2"/>
              <a:buChar char="Ø"/>
              <a:defRPr/>
            </a:pPr>
            <a:endParaRPr lang="es-MX" sz="1600" b="1" cap="small" dirty="0">
              <a:solidFill>
                <a:srgbClr val="FFFF00"/>
              </a:solidFill>
            </a:endParaRPr>
          </a:p>
          <a:p>
            <a:pPr algn="just">
              <a:buClr>
                <a:srgbClr val="FF6600"/>
              </a:buClr>
              <a:buFont typeface="Wingdings" pitchFamily="2" charset="2"/>
              <a:buChar char="Ø"/>
              <a:defRPr/>
            </a:pPr>
            <a:r>
              <a:rPr lang="es-MX" sz="1600" b="1" cap="small" dirty="0">
                <a:solidFill>
                  <a:srgbClr val="FFFF00"/>
                </a:solidFill>
              </a:rPr>
              <a:t>determinar el </a:t>
            </a:r>
            <a:r>
              <a:rPr lang="es-MX" sz="1600" b="1" cap="small" dirty="0" smtClean="0">
                <a:solidFill>
                  <a:srgbClr val="FFFF00"/>
                </a:solidFill>
              </a:rPr>
              <a:t>alcance, </a:t>
            </a:r>
            <a:r>
              <a:rPr lang="es-MX" sz="1600" b="1" cap="small" dirty="0">
                <a:solidFill>
                  <a:srgbClr val="FFFF00"/>
                </a:solidFill>
              </a:rPr>
              <a:t>diseño de arquitectura, características y atributos de los requisitos operacionales para la integración a corto plazo de los sistemas automatizados que existen en las dependencias ATS según los actuales niveles de servicio suministrados, así como otros requisitos operacionales que den respuesta a las expectativas futuras de los componentes del sistema ATM, considerando;</a:t>
            </a:r>
          </a:p>
          <a:p>
            <a:pPr algn="just">
              <a:buClr>
                <a:srgbClr val="FF6600"/>
              </a:buClr>
              <a:buFont typeface="Wingdings" pitchFamily="2" charset="2"/>
              <a:buNone/>
              <a:defRPr/>
            </a:pPr>
            <a:endParaRPr lang="es-MX" sz="1600" b="1" cap="small" dirty="0">
              <a:solidFill>
                <a:srgbClr val="FFFF00"/>
              </a:solidFill>
            </a:endParaRPr>
          </a:p>
          <a:p>
            <a:pPr>
              <a:buFont typeface="Monotype Sorts" pitchFamily="2" charset="2"/>
              <a:buNone/>
              <a:defRPr/>
            </a:pPr>
            <a:r>
              <a:rPr lang="es-MX" sz="1600" b="1" cap="small" dirty="0">
                <a:solidFill>
                  <a:srgbClr val="FFFF00"/>
                </a:solidFill>
              </a:rPr>
              <a:t>		i ) ordenar los requisitos en forma lógica, a través de las siguientes etapas</a:t>
            </a:r>
            <a:r>
              <a:rPr lang="en-US" sz="1600" b="1" cap="small" dirty="0">
                <a:solidFill>
                  <a:srgbClr val="FFFF00"/>
                </a:solidFill>
              </a:rPr>
              <a:t> </a:t>
            </a:r>
          </a:p>
        </p:txBody>
      </p:sp>
      <p:pic>
        <p:nvPicPr>
          <p:cNvPr id="24581" name="Picture 7"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5 Marcador de número de diapositiva"/>
          <p:cNvSpPr>
            <a:spLocks noGrp="1"/>
          </p:cNvSpPr>
          <p:nvPr>
            <p:ph type="sldNum" sz="quarter" idx="12"/>
          </p:nvPr>
        </p:nvSpPr>
        <p:spPr>
          <a:noFill/>
        </p:spPr>
        <p:txBody>
          <a:bodyPr/>
          <a:lstStyle/>
          <a:p>
            <a:fld id="{540EE448-1985-4A1B-914F-81B33AAE30DB}" type="slidenum">
              <a:rPr lang="en-US" smtClean="0"/>
              <a:pPr/>
              <a:t>11</a:t>
            </a:fld>
            <a:endParaRPr lang="en-US" smtClean="0"/>
          </a:p>
        </p:txBody>
      </p:sp>
      <p:sp>
        <p:nvSpPr>
          <p:cNvPr id="421890" name="Rectangle 2"/>
          <p:cNvSpPr>
            <a:spLocks noGrp="1" noChangeArrowheads="1"/>
          </p:cNvSpPr>
          <p:nvPr>
            <p:ph type="title"/>
          </p:nvPr>
        </p:nvSpPr>
        <p:spPr>
          <a:xfrm>
            <a:off x="0" y="152400"/>
            <a:ext cx="8915400" cy="1295400"/>
          </a:xfrm>
        </p:spPr>
        <p:txBody>
          <a:bodyPr/>
          <a:lstStyle/>
          <a:p>
            <a:pPr eaLnBrk="1" hangingPunct="1">
              <a:defRPr/>
            </a:pPr>
            <a:r>
              <a:rPr lang="es-MX" sz="2400" b="1" dirty="0" smtClean="0">
                <a:solidFill>
                  <a:srgbClr val="FF6600"/>
                </a:solidFill>
              </a:rPr>
              <a:t>ORIENTACIONES PARA UNA ESTRATEGIA DE INTEGRACIÓN DE LOS SISTEMAS</a:t>
            </a:r>
            <a:r>
              <a:rPr lang="en-US" sz="2400" b="1" dirty="0" smtClean="0">
                <a:solidFill>
                  <a:srgbClr val="FF6600"/>
                </a:solidFill>
              </a:rPr>
              <a:t/>
            </a:r>
            <a:br>
              <a:rPr lang="en-US" sz="2400" b="1" dirty="0" smtClean="0">
                <a:solidFill>
                  <a:srgbClr val="FF6600"/>
                </a:solidFill>
              </a:rPr>
            </a:br>
            <a:r>
              <a:rPr lang="es-MX" sz="2400" b="1" dirty="0" smtClean="0">
                <a:solidFill>
                  <a:srgbClr val="FF6600"/>
                </a:solidFill>
              </a:rPr>
              <a:t>AUTOMATIZADOS ATM DE LAS REGIONES CAR/SAM</a:t>
            </a:r>
            <a:endParaRPr lang="en-US" sz="2400" b="1" dirty="0" smtClean="0">
              <a:solidFill>
                <a:srgbClr val="FF0000"/>
              </a:solidFill>
              <a:effectLst>
                <a:outerShdw blurRad="38100" dist="38100" dir="2700000" algn="tl">
                  <a:srgbClr val="000000"/>
                </a:outerShdw>
              </a:effectLst>
            </a:endParaRPr>
          </a:p>
        </p:txBody>
      </p:sp>
      <p:graphicFrame>
        <p:nvGraphicFramePr>
          <p:cNvPr id="421910" name="Group 22"/>
          <p:cNvGraphicFramePr>
            <a:graphicFrameLocks noGrp="1"/>
          </p:cNvGraphicFramePr>
          <p:nvPr>
            <p:ph idx="1"/>
          </p:nvPr>
        </p:nvGraphicFramePr>
        <p:xfrm>
          <a:off x="323850" y="1484313"/>
          <a:ext cx="8610600" cy="5102226"/>
        </p:xfrm>
        <a:graphic>
          <a:graphicData uri="http://schemas.openxmlformats.org/drawingml/2006/table">
            <a:tbl>
              <a:tblPr/>
              <a:tblGrid>
                <a:gridCol w="914400"/>
                <a:gridCol w="4267200"/>
                <a:gridCol w="3429000"/>
              </a:tblGrid>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rPr>
                        <a:t>FASE</a:t>
                      </a:r>
                      <a:endParaRPr kumimoji="0" lang="en-US"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rPr>
                        <a:t>FUNCIÓN</a:t>
                      </a:r>
                      <a:endParaRPr kumimoji="0" lang="en-US"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rPr>
                        <a:t>INFRAESTRUCTURA </a:t>
                      </a:r>
                      <a:endParaRPr kumimoji="0" lang="en-US"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4779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I</a:t>
                      </a:r>
                      <a:endParaRPr kumimoji="0" lang="en-US"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PROCESAMIENTO DE DATOS DE VUELO (FDPS, FLP, RPL)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AFTN</a:t>
                      </a:r>
                      <a:endParaRPr kumimoji="0" lang="en-US"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293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II</a:t>
                      </a:r>
                      <a:endParaRPr kumimoji="0" lang="en-US"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SISTEMA DE PROCESAMIENTO DE DATOS RADAR (RDPS);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MONO-RADAR;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MULTI-RADAR/MULTIRASTRO;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INTERCAMBIO DE DATOS RADAR</a:t>
                      </a:r>
                      <a:r>
                        <a:rPr kumimoji="0" lang="en-US"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CIRCUITOS DE COMUNICACIONES A TRAVÉS DE REDES DIGITALES. </a:t>
                      </a:r>
                      <a:endParaRPr kumimoji="0" lang="en-US"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pic>
        <p:nvPicPr>
          <p:cNvPr id="25622" name="Picture 23"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5 Marcador de número de diapositiva"/>
          <p:cNvSpPr>
            <a:spLocks noGrp="1"/>
          </p:cNvSpPr>
          <p:nvPr>
            <p:ph type="sldNum" sz="quarter" idx="12"/>
          </p:nvPr>
        </p:nvSpPr>
        <p:spPr>
          <a:noFill/>
        </p:spPr>
        <p:txBody>
          <a:bodyPr/>
          <a:lstStyle/>
          <a:p>
            <a:fld id="{BC235C4E-6A42-4202-A4D0-BDB1477CF21A}" type="slidenum">
              <a:rPr lang="en-US" smtClean="0"/>
              <a:pPr/>
              <a:t>12</a:t>
            </a:fld>
            <a:endParaRPr lang="en-US" smtClean="0"/>
          </a:p>
        </p:txBody>
      </p:sp>
      <p:sp>
        <p:nvSpPr>
          <p:cNvPr id="422914" name="Rectangle 2"/>
          <p:cNvSpPr>
            <a:spLocks noGrp="1" noChangeArrowheads="1"/>
          </p:cNvSpPr>
          <p:nvPr>
            <p:ph type="title"/>
          </p:nvPr>
        </p:nvSpPr>
        <p:spPr>
          <a:xfrm>
            <a:off x="685800" y="0"/>
            <a:ext cx="8229600" cy="1714500"/>
          </a:xfrm>
        </p:spPr>
        <p:txBody>
          <a:bodyPr/>
          <a:lstStyle/>
          <a:p>
            <a:pPr eaLnBrk="1" hangingPunct="1">
              <a:defRPr/>
            </a:pPr>
            <a:r>
              <a:rPr lang="es-MX" b="1" dirty="0" smtClean="0">
                <a:solidFill>
                  <a:srgbClr val="FF6600"/>
                </a:solidFill>
              </a:rPr>
              <a:t>ORIENTACIONES PARA UNA ESTRATEGIA DE INTEGRACIÓN DE LOS SISTEMAS</a:t>
            </a:r>
            <a:r>
              <a:rPr lang="en-US" b="1" dirty="0" smtClean="0">
                <a:solidFill>
                  <a:srgbClr val="FF6600"/>
                </a:solidFill>
              </a:rPr>
              <a:t/>
            </a:r>
            <a:br>
              <a:rPr lang="en-US" b="1" dirty="0" smtClean="0">
                <a:solidFill>
                  <a:srgbClr val="FF6600"/>
                </a:solidFill>
              </a:rPr>
            </a:br>
            <a:r>
              <a:rPr lang="es-MX" b="1" dirty="0" smtClean="0">
                <a:solidFill>
                  <a:srgbClr val="FF6600"/>
                </a:solidFill>
              </a:rPr>
              <a:t>AUTOMATIZADOS ATM DE LAS REGIONES CAR/SAM</a:t>
            </a:r>
            <a:endParaRPr lang="en-US" sz="1200" b="1" dirty="0" smtClean="0">
              <a:solidFill>
                <a:srgbClr val="FF0000"/>
              </a:solidFill>
              <a:effectLst>
                <a:outerShdw blurRad="38100" dist="38100" dir="2700000" algn="tl">
                  <a:srgbClr val="000000"/>
                </a:outerShdw>
              </a:effectLst>
            </a:endParaRPr>
          </a:p>
        </p:txBody>
      </p:sp>
      <p:graphicFrame>
        <p:nvGraphicFramePr>
          <p:cNvPr id="422932" name="Group 20"/>
          <p:cNvGraphicFramePr>
            <a:graphicFrameLocks noGrp="1"/>
          </p:cNvGraphicFramePr>
          <p:nvPr>
            <p:ph idx="1"/>
          </p:nvPr>
        </p:nvGraphicFramePr>
        <p:xfrm>
          <a:off x="304800" y="1916113"/>
          <a:ext cx="8610600" cy="3282951"/>
        </p:xfrm>
        <a:graphic>
          <a:graphicData uri="http://schemas.openxmlformats.org/drawingml/2006/table">
            <a:tbl>
              <a:tblPr/>
              <a:tblGrid>
                <a:gridCol w="914400"/>
                <a:gridCol w="2895600"/>
                <a:gridCol w="4800600"/>
              </a:tblGrid>
              <a:tr h="455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rPr>
                        <a:t>FASE</a:t>
                      </a:r>
                      <a:endParaRPr kumimoji="0" lang="en-US"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rPr>
                        <a:t>FUNCIÓN</a:t>
                      </a:r>
                      <a:endParaRPr kumimoji="0" lang="en-US"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rPr>
                        <a:t>INFRAESTRUCTURA</a:t>
                      </a:r>
                      <a:endParaRPr kumimoji="0" lang="en-US"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2827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III</a:t>
                      </a:r>
                      <a:endParaRPr kumimoji="0" lang="en-US"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COMUNICACIONES DIGITALES AUTOMATIZADAS (TRANSFERENCIA AUTOMATIZADA S, AIDC, CPDLC Y OTROS).</a:t>
                      </a:r>
                      <a:r>
                        <a:rPr kumimoji="0" lang="en-US" sz="18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AFTN + DOCUMENTO DE CONTROL DE INTERFASE REGIONAL (ICD).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CIRCUITO DE COMUNICACIONES A TRAVÉS DE REDES DIGITALES.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AMHS.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SUB-REDES ATN TIERRA-TIERRA Y AIRE-TIERRA, UTILIZANDO ALGUNAS APLICACIONES.</a:t>
                      </a:r>
                      <a:r>
                        <a:rPr kumimoji="0" lang="en-US" sz="18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pic>
        <p:nvPicPr>
          <p:cNvPr id="26642" name="Picture 21"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5 Marcador de número de diapositiva"/>
          <p:cNvSpPr>
            <a:spLocks noGrp="1"/>
          </p:cNvSpPr>
          <p:nvPr>
            <p:ph type="sldNum" sz="quarter" idx="12"/>
          </p:nvPr>
        </p:nvSpPr>
        <p:spPr>
          <a:noFill/>
        </p:spPr>
        <p:txBody>
          <a:bodyPr/>
          <a:lstStyle/>
          <a:p>
            <a:fld id="{9EB2FC9B-5A3D-424E-93B4-F063F8546ACD}" type="slidenum">
              <a:rPr lang="en-US" smtClean="0"/>
              <a:pPr/>
              <a:t>13</a:t>
            </a:fld>
            <a:endParaRPr lang="en-US" smtClean="0"/>
          </a:p>
        </p:txBody>
      </p:sp>
      <p:sp>
        <p:nvSpPr>
          <p:cNvPr id="423938" name="Rectangle 2"/>
          <p:cNvSpPr>
            <a:spLocks noGrp="1" noChangeArrowheads="1"/>
          </p:cNvSpPr>
          <p:nvPr>
            <p:ph type="title"/>
          </p:nvPr>
        </p:nvSpPr>
        <p:spPr>
          <a:xfrm>
            <a:off x="685800" y="0"/>
            <a:ext cx="8229600" cy="1714500"/>
          </a:xfrm>
        </p:spPr>
        <p:txBody>
          <a:bodyPr/>
          <a:lstStyle/>
          <a:p>
            <a:pPr eaLnBrk="1" hangingPunct="1">
              <a:defRPr/>
            </a:pPr>
            <a:r>
              <a:rPr lang="es-PE" sz="2400" b="1" cap="small" dirty="0" smtClean="0">
                <a:solidFill>
                  <a:srgbClr val="FF0000"/>
                </a:solidFill>
              </a:rPr>
              <a:t/>
            </a:r>
            <a:br>
              <a:rPr lang="es-PE" sz="2400" b="1" cap="small" dirty="0" smtClean="0">
                <a:solidFill>
                  <a:srgbClr val="FF0000"/>
                </a:solidFill>
              </a:rPr>
            </a:br>
            <a:r>
              <a:rPr lang="es-MX" sz="2400" b="1" dirty="0" smtClean="0">
                <a:solidFill>
                  <a:srgbClr val="FF6600"/>
                </a:solidFill>
              </a:rPr>
              <a:t>ORIENTACIONES PARA UNA ESTRATEGIA DE INTEGRACIÓN DE LOS SISTEMAS</a:t>
            </a:r>
            <a:r>
              <a:rPr lang="en-US" sz="2400" b="1" dirty="0" smtClean="0">
                <a:solidFill>
                  <a:srgbClr val="FF6600"/>
                </a:solidFill>
              </a:rPr>
              <a:t/>
            </a:r>
            <a:br>
              <a:rPr lang="en-US" sz="2400" b="1" dirty="0" smtClean="0">
                <a:solidFill>
                  <a:srgbClr val="FF6600"/>
                </a:solidFill>
              </a:rPr>
            </a:br>
            <a:r>
              <a:rPr lang="es-MX" sz="2400" b="1" dirty="0" smtClean="0">
                <a:solidFill>
                  <a:srgbClr val="FF6600"/>
                </a:solidFill>
              </a:rPr>
              <a:t>AUTOMATIZADOS ATM DE LAS REGIONES CAR/SAM</a:t>
            </a:r>
            <a:r>
              <a:rPr lang="es-PE" sz="2400" b="1" cap="small" dirty="0" smtClean="0">
                <a:solidFill>
                  <a:srgbClr val="FF0000"/>
                </a:solidFill>
              </a:rPr>
              <a:t/>
            </a:r>
            <a:br>
              <a:rPr lang="es-PE" sz="2400" b="1" cap="small" dirty="0" smtClean="0">
                <a:solidFill>
                  <a:srgbClr val="FF0000"/>
                </a:solidFill>
              </a:rPr>
            </a:br>
            <a:r>
              <a:rPr lang="es-PE" sz="2400" b="1" cap="small" dirty="0" smtClean="0">
                <a:solidFill>
                  <a:srgbClr val="FF0000"/>
                </a:solidFill>
              </a:rPr>
              <a:t/>
            </a:r>
            <a:br>
              <a:rPr lang="es-PE" sz="2400" b="1" cap="small" dirty="0" smtClean="0">
                <a:solidFill>
                  <a:srgbClr val="FF0000"/>
                </a:solidFill>
              </a:rPr>
            </a:br>
            <a:endParaRPr lang="en-US" sz="2400" b="1" dirty="0" smtClean="0">
              <a:solidFill>
                <a:srgbClr val="FF0000"/>
              </a:solidFill>
              <a:effectLst>
                <a:outerShdw blurRad="38100" dist="38100" dir="2700000" algn="tl">
                  <a:srgbClr val="000000"/>
                </a:outerShdw>
              </a:effectLst>
            </a:endParaRPr>
          </a:p>
        </p:txBody>
      </p:sp>
      <p:graphicFrame>
        <p:nvGraphicFramePr>
          <p:cNvPr id="423957" name="Group 21"/>
          <p:cNvGraphicFramePr>
            <a:graphicFrameLocks noGrp="1"/>
          </p:cNvGraphicFramePr>
          <p:nvPr>
            <p:ph idx="1"/>
          </p:nvPr>
        </p:nvGraphicFramePr>
        <p:xfrm>
          <a:off x="533400" y="2071688"/>
          <a:ext cx="8610600" cy="3029906"/>
        </p:xfrm>
        <a:graphic>
          <a:graphicData uri="http://schemas.openxmlformats.org/drawingml/2006/table">
            <a:tbl>
              <a:tblPr/>
              <a:tblGrid>
                <a:gridCol w="914400"/>
                <a:gridCol w="2895600"/>
                <a:gridCol w="4800600"/>
              </a:tblGrid>
              <a:tr h="73009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rPr>
                        <a:t>FASE</a:t>
                      </a:r>
                      <a:endParaRPr kumimoji="0" lang="en-US"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rPr>
                        <a:t>FUNCIÓN</a:t>
                      </a:r>
                      <a:endParaRPr kumimoji="0" lang="en-US" sz="2000" b="1" i="0" u="none" strike="noStrike" cap="none" normalizeH="0" baseline="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rPr>
                        <a:t>INFRAESTRUCTURA</a:t>
                      </a:r>
                      <a:endParaRPr kumimoji="0" lang="en-US" sz="2000" b="1" i="0" u="none" strike="noStrike" cap="none" normalizeH="0" baseline="0" dirty="0" smtClean="0">
                        <a:ln>
                          <a:noFill/>
                        </a:ln>
                        <a:solidFill>
                          <a:srgbClr val="FF0000"/>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229980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IV</a:t>
                      </a:r>
                      <a:endParaRPr kumimoji="0" lang="en-US" sz="20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IMPLEMENTACIÓN DE ASPECTOS CDM REQUERIDAS PARA EL SISTEMA ATM REGIONAL Y/O MUNDIAL.</a:t>
                      </a:r>
                      <a:r>
                        <a:rPr kumimoji="0" lang="en-US" sz="2000" b="1" i="0" u="none" strike="noStrike" cap="none" normalizeH="0" baseline="0" smtClean="0">
                          <a:ln>
                            <a:noFill/>
                          </a:ln>
                          <a:solidFill>
                            <a:srgbClr val="FFFF00"/>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20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SUB-REDES ATN TIERRA-TIERRA Y AIRE-TIERRA.</a:t>
                      </a:r>
                      <a:r>
                        <a:rPr kumimoji="0" lang="en-US" sz="2000" b="1" i="0" u="none" strike="noStrike" cap="none" normalizeH="0" baseline="0" dirty="0" smtClean="0">
                          <a:ln>
                            <a:noFill/>
                          </a:ln>
                          <a:solidFill>
                            <a:srgbClr val="FFFF00"/>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pic>
        <p:nvPicPr>
          <p:cNvPr id="27666" name="Picture 22"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6 Marcador de número de diapositiva"/>
          <p:cNvSpPr>
            <a:spLocks noGrp="1"/>
          </p:cNvSpPr>
          <p:nvPr>
            <p:ph type="sldNum" sz="quarter" idx="12"/>
          </p:nvPr>
        </p:nvSpPr>
        <p:spPr>
          <a:noFill/>
        </p:spPr>
        <p:txBody>
          <a:bodyPr/>
          <a:lstStyle/>
          <a:p>
            <a:fld id="{05409C5D-FD75-4E77-A877-C4DFC359F9EB}" type="slidenum">
              <a:rPr lang="en-US" smtClean="0"/>
              <a:pPr/>
              <a:t>14</a:t>
            </a:fld>
            <a:endParaRPr lang="en-US" smtClean="0"/>
          </a:p>
        </p:txBody>
      </p:sp>
      <p:sp>
        <p:nvSpPr>
          <p:cNvPr id="1028" name="Rectangle 2"/>
          <p:cNvSpPr>
            <a:spLocks noGrp="1" noChangeArrowheads="1"/>
          </p:cNvSpPr>
          <p:nvPr>
            <p:ph type="title"/>
          </p:nvPr>
        </p:nvSpPr>
        <p:spPr>
          <a:xfrm>
            <a:off x="684213" y="-285750"/>
            <a:ext cx="7772400" cy="1643063"/>
          </a:xfrm>
        </p:spPr>
        <p:txBody>
          <a:bodyPr/>
          <a:lstStyle/>
          <a:p>
            <a:r>
              <a:rPr lang="es-MX" sz="2000" b="1" smtClean="0">
                <a:solidFill>
                  <a:srgbClr val="FF6600"/>
                </a:solidFill>
              </a:rPr>
              <a:t>ORIENTACIONES PARA UNA ESTRATEGIA DE INTEGRACIÓN DE LOS SISTEMAS</a:t>
            </a:r>
            <a:r>
              <a:rPr lang="en-US" sz="2000" b="1" smtClean="0">
                <a:solidFill>
                  <a:srgbClr val="FF6600"/>
                </a:solidFill>
              </a:rPr>
              <a:t/>
            </a:r>
            <a:br>
              <a:rPr lang="en-US" sz="2000" b="1" smtClean="0">
                <a:solidFill>
                  <a:srgbClr val="FF6600"/>
                </a:solidFill>
              </a:rPr>
            </a:br>
            <a:r>
              <a:rPr lang="es-MX" sz="2000" b="1" smtClean="0">
                <a:solidFill>
                  <a:srgbClr val="FF6600"/>
                </a:solidFill>
              </a:rPr>
              <a:t>AUTOMATIZADOS ATM DE LAS REGIONES CAR/SAM</a:t>
            </a:r>
            <a:endParaRPr lang="en-US" sz="2000" b="1" smtClean="0">
              <a:solidFill>
                <a:srgbClr val="FF6600"/>
              </a:solidFill>
            </a:endParaRPr>
          </a:p>
        </p:txBody>
      </p:sp>
      <p:sp>
        <p:nvSpPr>
          <p:cNvPr id="1184771" name="Rectangle 3"/>
          <p:cNvSpPr>
            <a:spLocks noGrp="1" noChangeArrowheads="1"/>
          </p:cNvSpPr>
          <p:nvPr>
            <p:ph type="body" sz="half" idx="1"/>
          </p:nvPr>
        </p:nvSpPr>
        <p:spPr>
          <a:xfrm>
            <a:off x="823913" y="1125538"/>
            <a:ext cx="6772275" cy="1223962"/>
          </a:xfrm>
        </p:spPr>
        <p:txBody>
          <a:bodyPr/>
          <a:lstStyle/>
          <a:p>
            <a:pPr marL="660400" indent="-660400">
              <a:buFont typeface="Monotype Sorts" pitchFamily="2" charset="2"/>
              <a:buAutoNum type="romanLcParenR" startAt="2"/>
              <a:defRPr/>
            </a:pPr>
            <a:r>
              <a:rPr lang="es-MX" sz="1200" b="1" cap="small" dirty="0">
                <a:solidFill>
                  <a:srgbClr val="FFFF00"/>
                </a:solidFill>
              </a:rPr>
              <a:t>identificar el nivel de automatización requerido según las funciones ATS definidas en la clasificación de los espacios aéreos y aeródromos internacionales de los Estados, según la siguiente tabla:</a:t>
            </a:r>
          </a:p>
          <a:p>
            <a:pPr marL="660400" indent="-660400">
              <a:buFont typeface="Monotype Sorts" pitchFamily="2" charset="2"/>
              <a:buAutoNum type="romanLcParenR" startAt="2"/>
              <a:defRPr/>
            </a:pPr>
            <a:endParaRPr lang="en-US" sz="1200" b="1" dirty="0"/>
          </a:p>
          <a:p>
            <a:pPr marL="660400" indent="-660400">
              <a:buFont typeface="Monotype Sorts" pitchFamily="2" charset="2"/>
              <a:buNone/>
              <a:defRPr/>
            </a:pPr>
            <a:endParaRPr lang="en-US" sz="1200" b="1" dirty="0"/>
          </a:p>
        </p:txBody>
      </p:sp>
      <p:graphicFrame>
        <p:nvGraphicFramePr>
          <p:cNvPr id="1026" name="Object 2"/>
          <p:cNvGraphicFramePr>
            <a:graphicFrameLocks noChangeAspect="1"/>
          </p:cNvGraphicFramePr>
          <p:nvPr>
            <p:ph sz="half" idx="2"/>
          </p:nvPr>
        </p:nvGraphicFramePr>
        <p:xfrm>
          <a:off x="-1841500" y="1855788"/>
          <a:ext cx="13449300" cy="6677025"/>
        </p:xfrm>
        <a:graphic>
          <a:graphicData uri="http://schemas.openxmlformats.org/presentationml/2006/ole">
            <p:oleObj spid="_x0000_s1026" name="Document" r:id="rId3" imgW="11807742" imgH="5861858" progId="Word.Document.8">
              <p:embed/>
            </p:oleObj>
          </a:graphicData>
        </a:graphic>
      </p:graphicFrame>
      <p:pic>
        <p:nvPicPr>
          <p:cNvPr id="1030" name="Picture 7" descr="blueicao"/>
          <p:cNvPicPr>
            <a:picLocks noChangeAspect="1" noChangeArrowheads="1"/>
          </p:cNvPicPr>
          <p:nvPr/>
        </p:nvPicPr>
        <p:blipFill>
          <a:blip r:embed="rId4"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5 Marcador de número de diapositiva"/>
          <p:cNvSpPr>
            <a:spLocks noGrp="1"/>
          </p:cNvSpPr>
          <p:nvPr>
            <p:ph type="sldNum" sz="quarter" idx="12"/>
          </p:nvPr>
        </p:nvSpPr>
        <p:spPr>
          <a:noFill/>
        </p:spPr>
        <p:txBody>
          <a:bodyPr/>
          <a:lstStyle/>
          <a:p>
            <a:fld id="{05C56298-69CD-4298-99A4-D16D953401BC}" type="slidenum">
              <a:rPr lang="en-US" smtClean="0"/>
              <a:pPr/>
              <a:t>15</a:t>
            </a:fld>
            <a:endParaRPr lang="en-US" smtClean="0"/>
          </a:p>
        </p:txBody>
      </p:sp>
      <p:sp>
        <p:nvSpPr>
          <p:cNvPr id="28675" name="Rectangle 2"/>
          <p:cNvSpPr>
            <a:spLocks noGrp="1" noChangeArrowheads="1"/>
          </p:cNvSpPr>
          <p:nvPr>
            <p:ph type="title"/>
          </p:nvPr>
        </p:nvSpPr>
        <p:spPr>
          <a:xfrm>
            <a:off x="685800" y="908050"/>
            <a:ext cx="7772400" cy="1008063"/>
          </a:xfrm>
        </p:spPr>
        <p:txBody>
          <a:bodyPr/>
          <a:lstStyle/>
          <a:p>
            <a:r>
              <a:rPr lang="es-MX" sz="2400" b="1" smtClean="0">
                <a:solidFill>
                  <a:srgbClr val="FF6600"/>
                </a:solidFill>
              </a:rPr>
              <a:t>ORIENTACIONES PARA UNA ESTRATEGIA DE INTEGRACIÓN DE LOS SISTEMAS</a:t>
            </a:r>
            <a:r>
              <a:rPr lang="en-US" sz="2400" b="1" smtClean="0">
                <a:solidFill>
                  <a:srgbClr val="FF6600"/>
                </a:solidFill>
              </a:rPr>
              <a:t/>
            </a:r>
            <a:br>
              <a:rPr lang="en-US" sz="2400" b="1" smtClean="0">
                <a:solidFill>
                  <a:srgbClr val="FF6600"/>
                </a:solidFill>
              </a:rPr>
            </a:br>
            <a:r>
              <a:rPr lang="es-MX" sz="2400" b="1" smtClean="0">
                <a:solidFill>
                  <a:srgbClr val="FF6600"/>
                </a:solidFill>
              </a:rPr>
              <a:t>AUTOMATIZADOS ATM DE LAS REGIONES CAR/SAM</a:t>
            </a:r>
            <a:endParaRPr lang="en-US" sz="2400" b="1" smtClean="0">
              <a:solidFill>
                <a:srgbClr val="FF6600"/>
              </a:solidFill>
            </a:endParaRPr>
          </a:p>
        </p:txBody>
      </p:sp>
      <p:sp>
        <p:nvSpPr>
          <p:cNvPr id="1186819" name="Rectangle 3"/>
          <p:cNvSpPr>
            <a:spLocks noGrp="1" noChangeArrowheads="1"/>
          </p:cNvSpPr>
          <p:nvPr>
            <p:ph type="body" idx="1"/>
          </p:nvPr>
        </p:nvSpPr>
        <p:spPr>
          <a:xfrm>
            <a:off x="827088" y="2357438"/>
            <a:ext cx="7656512" cy="3662362"/>
          </a:xfrm>
        </p:spPr>
        <p:txBody>
          <a:bodyPr/>
          <a:lstStyle/>
          <a:p>
            <a:pPr>
              <a:buFont typeface="Monotype Sorts" pitchFamily="2" charset="2"/>
              <a:buNone/>
              <a:defRPr/>
            </a:pPr>
            <a:r>
              <a:rPr lang="es-MX" sz="1600" dirty="0"/>
              <a:t>	</a:t>
            </a:r>
            <a:r>
              <a:rPr lang="es-MX" sz="1600" dirty="0">
                <a:solidFill>
                  <a:srgbClr val="FFFF00"/>
                </a:solidFill>
              </a:rPr>
              <a:t>iii</a:t>
            </a:r>
            <a:r>
              <a:rPr lang="es-MX" sz="1600" b="1" cap="small" dirty="0">
                <a:solidFill>
                  <a:srgbClr val="FFFF00"/>
                </a:solidFill>
                <a:latin typeface="Tempus Sans ITC" pitchFamily="82" charset="0"/>
              </a:rPr>
              <a:t>) </a:t>
            </a:r>
            <a:r>
              <a:rPr lang="es-MX" sz="1600" b="1" cap="small" dirty="0">
                <a:solidFill>
                  <a:srgbClr val="FFFF00"/>
                </a:solidFill>
              </a:rPr>
              <a:t>definir los datos de entrada, salida y las interfaces aplicables a las funciones y </a:t>
            </a:r>
            <a:r>
              <a:rPr lang="es-MX" sz="1600" b="1" cap="small" dirty="0" err="1">
                <a:solidFill>
                  <a:srgbClr val="FFFF00"/>
                </a:solidFill>
              </a:rPr>
              <a:t>subfunciones</a:t>
            </a:r>
            <a:r>
              <a:rPr lang="es-MX" sz="1600" b="1" cap="small" dirty="0">
                <a:solidFill>
                  <a:srgbClr val="FFFF00"/>
                </a:solidFill>
              </a:rPr>
              <a:t> del servicio;</a:t>
            </a:r>
          </a:p>
          <a:p>
            <a:pPr>
              <a:buFont typeface="Monotype Sorts" pitchFamily="2" charset="2"/>
              <a:buNone/>
              <a:defRPr/>
            </a:pPr>
            <a:endParaRPr lang="es-MX" sz="1600" b="1" cap="small" dirty="0">
              <a:solidFill>
                <a:srgbClr val="FFFF00"/>
              </a:solidFill>
            </a:endParaRPr>
          </a:p>
          <a:p>
            <a:pPr>
              <a:buFont typeface="Monotype Sorts" pitchFamily="2" charset="2"/>
              <a:buNone/>
              <a:defRPr/>
            </a:pPr>
            <a:r>
              <a:rPr lang="es-MX" sz="1600" b="1" cap="small" dirty="0">
                <a:solidFill>
                  <a:srgbClr val="FFFF00"/>
                </a:solidFill>
              </a:rPr>
              <a:t>	</a:t>
            </a:r>
            <a:r>
              <a:rPr lang="es-MX" sz="1600" b="1" cap="small" dirty="0" err="1">
                <a:solidFill>
                  <a:srgbClr val="FFFF00"/>
                </a:solidFill>
              </a:rPr>
              <a:t>iv</a:t>
            </a:r>
            <a:r>
              <a:rPr lang="es-MX" sz="1600" b="1" cap="small" dirty="0">
                <a:solidFill>
                  <a:srgbClr val="FFFF00"/>
                </a:solidFill>
              </a:rPr>
              <a:t>)	definir en sentido jerárquico las descomposiciones funcionales requeridas por todos los componentes ATM; </a:t>
            </a:r>
          </a:p>
          <a:p>
            <a:pPr>
              <a:buFont typeface="Monotype Sorts" pitchFamily="2" charset="2"/>
              <a:buNone/>
              <a:defRPr/>
            </a:pPr>
            <a:endParaRPr lang="es-MX" sz="1600" b="1" cap="small" dirty="0">
              <a:solidFill>
                <a:srgbClr val="FFFF00"/>
              </a:solidFill>
            </a:endParaRPr>
          </a:p>
          <a:p>
            <a:pPr>
              <a:buFont typeface="Monotype Sorts" pitchFamily="2" charset="2"/>
              <a:buNone/>
              <a:defRPr/>
            </a:pPr>
            <a:r>
              <a:rPr lang="es-MX" sz="1600" b="1" cap="small" dirty="0">
                <a:solidFill>
                  <a:srgbClr val="FFFF00"/>
                </a:solidFill>
              </a:rPr>
              <a:t>	v)	determinar sucesivamente las diferentes aplicaciones operacionales desde el nivel funcional o interfaz mas bajo al mas alto</a:t>
            </a:r>
          </a:p>
          <a:p>
            <a:pPr>
              <a:buFont typeface="Monotype Sorts" pitchFamily="2" charset="2"/>
              <a:buNone/>
              <a:defRPr/>
            </a:pPr>
            <a:endParaRPr lang="es-MX" sz="1600" b="1" cap="small" dirty="0">
              <a:solidFill>
                <a:srgbClr val="FFFF00"/>
              </a:solidFill>
            </a:endParaRPr>
          </a:p>
          <a:p>
            <a:pPr>
              <a:buFont typeface="Monotype Sorts" pitchFamily="2" charset="2"/>
              <a:buNone/>
              <a:defRPr/>
            </a:pPr>
            <a:r>
              <a:rPr lang="es-MX" sz="1600" b="1" cap="small" dirty="0">
                <a:solidFill>
                  <a:srgbClr val="FFFF00"/>
                </a:solidFill>
              </a:rPr>
              <a:t>	vi)	definir las necesidades de aplicación operacional actuales y futuras; </a:t>
            </a:r>
          </a:p>
          <a:p>
            <a:pPr>
              <a:defRPr/>
            </a:pPr>
            <a:endParaRPr lang="es-MX" sz="1600" b="1" cap="small" dirty="0">
              <a:solidFill>
                <a:srgbClr val="FFFF00"/>
              </a:solidFill>
            </a:endParaRPr>
          </a:p>
          <a:p>
            <a:pPr>
              <a:buFont typeface="Monotype Sorts" pitchFamily="2" charset="2"/>
              <a:buNone/>
              <a:defRPr/>
            </a:pPr>
            <a:r>
              <a:rPr lang="es-MX" sz="1600" b="1" cap="small" dirty="0">
                <a:solidFill>
                  <a:srgbClr val="FFFF00"/>
                </a:solidFill>
              </a:rPr>
              <a:t>	</a:t>
            </a:r>
            <a:r>
              <a:rPr lang="es-MX" sz="1600" b="1" cap="small" dirty="0" err="1">
                <a:solidFill>
                  <a:srgbClr val="FFFF00"/>
                </a:solidFill>
              </a:rPr>
              <a:t>viii</a:t>
            </a:r>
            <a:r>
              <a:rPr lang="es-MX" sz="1600" b="1" cap="small" dirty="0">
                <a:solidFill>
                  <a:srgbClr val="FFFF00"/>
                </a:solidFill>
              </a:rPr>
              <a:t>)	determinar los requisitos operacionales futuros</a:t>
            </a:r>
            <a:r>
              <a:rPr lang="en-US" sz="1600" b="1" cap="small" dirty="0">
                <a:solidFill>
                  <a:srgbClr val="FFFF00"/>
                </a:solidFill>
              </a:rPr>
              <a:t> </a:t>
            </a:r>
          </a:p>
        </p:txBody>
      </p:sp>
      <p:pic>
        <p:nvPicPr>
          <p:cNvPr id="28677" name="Picture 5"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5 Marcador de número de diapositiva"/>
          <p:cNvSpPr>
            <a:spLocks noGrp="1"/>
          </p:cNvSpPr>
          <p:nvPr>
            <p:ph type="sldNum" sz="quarter" idx="12"/>
          </p:nvPr>
        </p:nvSpPr>
        <p:spPr>
          <a:noFill/>
        </p:spPr>
        <p:txBody>
          <a:bodyPr/>
          <a:lstStyle/>
          <a:p>
            <a:fld id="{734453D5-28E5-41C5-A043-3A5981D01A69}" type="slidenum">
              <a:rPr lang="en-US" smtClean="0"/>
              <a:pPr/>
              <a:t>16</a:t>
            </a:fld>
            <a:endParaRPr lang="en-US" smtClean="0"/>
          </a:p>
        </p:txBody>
      </p:sp>
      <p:sp>
        <p:nvSpPr>
          <p:cNvPr id="29699" name="Rectangle 2"/>
          <p:cNvSpPr>
            <a:spLocks noGrp="1" noChangeArrowheads="1"/>
          </p:cNvSpPr>
          <p:nvPr>
            <p:ph type="title"/>
          </p:nvPr>
        </p:nvSpPr>
        <p:spPr>
          <a:xfrm>
            <a:off x="685800" y="765175"/>
            <a:ext cx="7772400" cy="1295400"/>
          </a:xfrm>
        </p:spPr>
        <p:txBody>
          <a:bodyPr/>
          <a:lstStyle/>
          <a:p>
            <a:r>
              <a:rPr lang="es-MX" sz="1600" smtClean="0">
                <a:solidFill>
                  <a:srgbClr val="FF6600"/>
                </a:solidFill>
              </a:rPr>
              <a:t>ORIENTACIONES PARA UNA ESTRATEGIA DE INTEGRACIÓN DE LOS SISTEMAS</a:t>
            </a:r>
            <a:r>
              <a:rPr lang="en-US" sz="1600" smtClean="0">
                <a:solidFill>
                  <a:srgbClr val="FF6600"/>
                </a:solidFill>
              </a:rPr>
              <a:t/>
            </a:r>
            <a:br>
              <a:rPr lang="en-US" sz="1600" smtClean="0">
                <a:solidFill>
                  <a:srgbClr val="FF6600"/>
                </a:solidFill>
              </a:rPr>
            </a:br>
            <a:r>
              <a:rPr lang="es-MX" sz="1600" smtClean="0">
                <a:solidFill>
                  <a:srgbClr val="FF6600"/>
                </a:solidFill>
              </a:rPr>
              <a:t>AUTOMATIZADOS ATM DE LAS REGIONES CAR/SAM</a:t>
            </a:r>
            <a:endParaRPr lang="en-US" sz="1600" smtClean="0">
              <a:solidFill>
                <a:srgbClr val="FF6600"/>
              </a:solidFill>
            </a:endParaRPr>
          </a:p>
        </p:txBody>
      </p:sp>
      <p:sp>
        <p:nvSpPr>
          <p:cNvPr id="23556" name="Rectangle 3"/>
          <p:cNvSpPr>
            <a:spLocks noGrp="1" noChangeArrowheads="1"/>
          </p:cNvSpPr>
          <p:nvPr>
            <p:ph type="body" idx="1"/>
          </p:nvPr>
        </p:nvSpPr>
        <p:spPr>
          <a:xfrm>
            <a:off x="823913" y="2205038"/>
            <a:ext cx="7656512" cy="3887787"/>
          </a:xfrm>
        </p:spPr>
        <p:txBody>
          <a:bodyPr/>
          <a:lstStyle/>
          <a:p>
            <a:pPr algn="just">
              <a:buClr>
                <a:srgbClr val="FF6600"/>
              </a:buClr>
              <a:buFont typeface="Wingdings" pitchFamily="2" charset="2"/>
              <a:buChar char="Ø"/>
              <a:defRPr/>
            </a:pPr>
            <a:r>
              <a:rPr lang="es-MX" sz="1400" b="1" cap="small" dirty="0" smtClean="0">
                <a:solidFill>
                  <a:srgbClr val="FFFF00"/>
                </a:solidFill>
              </a:rPr>
              <a:t>Determinar las instalaciones y equipos tecnológicos existentes en las regiones CAR/SAM y mas especialmente en los Estados/Territorios /Organizaciones adyacentes, así como los requisitos técnicos de interoperabilidad, bases de datos, aeronaves equipadas, herramientas de software, etc., requeridos que faciliten la integración de los sistemas automatizados;</a:t>
            </a:r>
          </a:p>
          <a:p>
            <a:pPr algn="just">
              <a:buClr>
                <a:srgbClr val="FF6600"/>
              </a:buClr>
              <a:buFont typeface="Wingdings" pitchFamily="2" charset="2"/>
              <a:buChar char="Ø"/>
              <a:defRPr/>
            </a:pPr>
            <a:endParaRPr lang="es-ES" sz="1400" b="1" cap="small" dirty="0" smtClean="0">
              <a:solidFill>
                <a:srgbClr val="FFFF00"/>
              </a:solidFill>
            </a:endParaRPr>
          </a:p>
          <a:p>
            <a:pPr algn="just">
              <a:buClr>
                <a:srgbClr val="FF6600"/>
              </a:buClr>
              <a:buFont typeface="Wingdings" pitchFamily="2" charset="2"/>
              <a:buChar char="Ø"/>
              <a:defRPr/>
            </a:pPr>
            <a:endParaRPr lang="es-ES" sz="1400" b="1" cap="small" dirty="0" smtClean="0">
              <a:solidFill>
                <a:srgbClr val="FFFF00"/>
              </a:solidFill>
            </a:endParaRPr>
          </a:p>
          <a:p>
            <a:pPr algn="just">
              <a:buClr>
                <a:srgbClr val="FF6600"/>
              </a:buClr>
              <a:buFont typeface="Wingdings" pitchFamily="2" charset="2"/>
              <a:buChar char="Ø"/>
              <a:defRPr/>
            </a:pPr>
            <a:r>
              <a:rPr lang="es-MX" sz="1400" b="1" cap="small" dirty="0" smtClean="0">
                <a:solidFill>
                  <a:srgbClr val="FFFF00"/>
                </a:solidFill>
              </a:rPr>
              <a:t>elaborar un estudio de costo beneficio para la implantación integrada de los sistemas automatizados ATM;</a:t>
            </a:r>
          </a:p>
          <a:p>
            <a:pPr algn="just">
              <a:buClr>
                <a:srgbClr val="FF6600"/>
              </a:buClr>
              <a:buFont typeface="Wingdings" pitchFamily="2" charset="2"/>
              <a:buChar char="Ø"/>
              <a:defRPr/>
            </a:pPr>
            <a:endParaRPr lang="es-MX" sz="1400" b="1" cap="small" dirty="0" smtClean="0">
              <a:solidFill>
                <a:srgbClr val="FFFF00"/>
              </a:solidFill>
            </a:endParaRPr>
          </a:p>
          <a:p>
            <a:pPr algn="just">
              <a:buClr>
                <a:srgbClr val="FF6600"/>
              </a:buClr>
              <a:buFont typeface="Wingdings" pitchFamily="2" charset="2"/>
              <a:buChar char="Ø"/>
              <a:defRPr/>
            </a:pPr>
            <a:endParaRPr lang="es-MX" sz="1400" b="1" cap="small" dirty="0" smtClean="0">
              <a:solidFill>
                <a:srgbClr val="FFFF00"/>
              </a:solidFill>
            </a:endParaRPr>
          </a:p>
          <a:p>
            <a:pPr algn="just">
              <a:buClr>
                <a:srgbClr val="FF6600"/>
              </a:buClr>
              <a:buFont typeface="Wingdings" pitchFamily="2" charset="2"/>
              <a:buChar char="Ø"/>
              <a:defRPr/>
            </a:pPr>
            <a:r>
              <a:rPr lang="es-MX" sz="1400" b="1" cap="small" dirty="0" smtClean="0">
                <a:solidFill>
                  <a:srgbClr val="FFFF00"/>
                </a:solidFill>
              </a:rPr>
              <a:t>establecer acuerdos bilaterales y multilaterales, según sea adecuado, entre los Estados/Territorios /Organizaciones Internacionales de espacios aéreos y regiones adyacentes para los ensayos y la implantación /integración operacional de los sistemas automatizados ATS;</a:t>
            </a:r>
          </a:p>
        </p:txBody>
      </p:sp>
      <p:sp>
        <p:nvSpPr>
          <p:cNvPr id="1187844" name="Rectangle 4"/>
          <p:cNvSpPr>
            <a:spLocks noChangeArrowheads="1"/>
          </p:cNvSpPr>
          <p:nvPr/>
        </p:nvSpPr>
        <p:spPr bwMode="auto">
          <a:xfrm>
            <a:off x="250825" y="333375"/>
            <a:ext cx="8893175" cy="457200"/>
          </a:xfrm>
          <a:prstGeom prst="rect">
            <a:avLst/>
          </a:prstGeom>
          <a:noFill/>
          <a:ln w="57150" cmpd="thickThin" algn="ctr">
            <a:noFill/>
            <a:miter lim="800000"/>
            <a:headEnd/>
            <a:tailEnd/>
          </a:ln>
          <a:effectLst>
            <a:outerShdw dist="17961" dir="2700000" algn="ctr" rotWithShape="0">
              <a:srgbClr val="344CB0"/>
            </a:outerShdw>
          </a:effectLst>
        </p:spPr>
        <p:txBody>
          <a:bodyPr lIns="92075" tIns="46038" rIns="92075" bIns="46038">
            <a:spAutoFit/>
          </a:bodyPr>
          <a:lstStyle/>
          <a:p>
            <a:pPr marL="342900" indent="-342900">
              <a:defRPr/>
            </a:pPr>
            <a:r>
              <a:rPr lang="en-US" sz="2400" b="1">
                <a:solidFill>
                  <a:srgbClr val="FF3300"/>
                </a:solidFill>
                <a:effectLst>
                  <a:outerShdw blurRad="38100" dist="38100" dir="2700000" algn="tl">
                    <a:srgbClr val="000000"/>
                  </a:outerShdw>
                </a:effectLst>
              </a:rPr>
              <a:t>IMPLANTACION DEL AIDC EN LAS REGIONES CAR/SAM</a:t>
            </a:r>
          </a:p>
        </p:txBody>
      </p:sp>
      <p:pic>
        <p:nvPicPr>
          <p:cNvPr id="29702" name="Picture 5"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5 Marcador de número de diapositiva"/>
          <p:cNvSpPr>
            <a:spLocks noGrp="1"/>
          </p:cNvSpPr>
          <p:nvPr>
            <p:ph type="sldNum" sz="quarter" idx="12"/>
          </p:nvPr>
        </p:nvSpPr>
        <p:spPr>
          <a:noFill/>
        </p:spPr>
        <p:txBody>
          <a:bodyPr/>
          <a:lstStyle/>
          <a:p>
            <a:fld id="{83F6B3AD-137D-4F46-898C-396FB558D474}" type="slidenum">
              <a:rPr lang="en-US" smtClean="0"/>
              <a:pPr/>
              <a:t>17</a:t>
            </a:fld>
            <a:endParaRPr lang="en-US" smtClean="0"/>
          </a:p>
        </p:txBody>
      </p:sp>
      <p:sp>
        <p:nvSpPr>
          <p:cNvPr id="30723" name="Rectangle 2"/>
          <p:cNvSpPr>
            <a:spLocks noGrp="1" noChangeArrowheads="1"/>
          </p:cNvSpPr>
          <p:nvPr>
            <p:ph type="title"/>
          </p:nvPr>
        </p:nvSpPr>
        <p:spPr>
          <a:xfrm>
            <a:off x="684213" y="692150"/>
            <a:ext cx="7772400" cy="1657350"/>
          </a:xfrm>
        </p:spPr>
        <p:txBody>
          <a:bodyPr/>
          <a:lstStyle/>
          <a:p>
            <a:r>
              <a:rPr lang="es-MX" sz="1600" smtClean="0">
                <a:solidFill>
                  <a:srgbClr val="FF6600"/>
                </a:solidFill>
              </a:rPr>
              <a:t>ORIENTACIONES PARA UNA ESTRATEGIA DE INTEGRACIÓN DE LOS SISTEMAS</a:t>
            </a:r>
            <a:r>
              <a:rPr lang="en-US" sz="1600" smtClean="0">
                <a:solidFill>
                  <a:srgbClr val="FF6600"/>
                </a:solidFill>
              </a:rPr>
              <a:t/>
            </a:r>
            <a:br>
              <a:rPr lang="en-US" sz="1600" smtClean="0">
                <a:solidFill>
                  <a:srgbClr val="FF6600"/>
                </a:solidFill>
              </a:rPr>
            </a:br>
            <a:r>
              <a:rPr lang="es-MX" sz="1600" smtClean="0">
                <a:solidFill>
                  <a:srgbClr val="FF6600"/>
                </a:solidFill>
              </a:rPr>
              <a:t>AUTOMATIZADOS ATM DE LAS REGIONES CAR/SAM</a:t>
            </a:r>
            <a:endParaRPr lang="en-US" sz="1600" smtClean="0">
              <a:solidFill>
                <a:srgbClr val="FF6600"/>
              </a:solidFill>
            </a:endParaRPr>
          </a:p>
        </p:txBody>
      </p:sp>
      <p:sp>
        <p:nvSpPr>
          <p:cNvPr id="24580" name="Rectangle 3"/>
          <p:cNvSpPr>
            <a:spLocks noGrp="1" noChangeArrowheads="1"/>
          </p:cNvSpPr>
          <p:nvPr>
            <p:ph type="body" idx="1"/>
          </p:nvPr>
        </p:nvSpPr>
        <p:spPr>
          <a:xfrm>
            <a:off x="823913" y="1916113"/>
            <a:ext cx="7656512" cy="4608512"/>
          </a:xfrm>
        </p:spPr>
        <p:txBody>
          <a:bodyPr/>
          <a:lstStyle/>
          <a:p>
            <a:pPr algn="just">
              <a:buClr>
                <a:srgbClr val="FF6600"/>
              </a:buClr>
              <a:buFont typeface="Wingdings" pitchFamily="2" charset="2"/>
              <a:buChar char="Ø"/>
              <a:defRPr/>
            </a:pPr>
            <a:r>
              <a:rPr lang="es-MX" sz="1700" cap="small" dirty="0" smtClean="0">
                <a:solidFill>
                  <a:srgbClr val="FFFF00"/>
                </a:solidFill>
              </a:rPr>
              <a:t>elaborar las normas, procedimientos y textos de orientación requeridos [como el Documento de Control de Interfaz (ICD) para la comunicación de datos y la coordinación común entre centros ATM, basado en los SARPS de la OACI] para la operación funcional de los sistemas automatizados ATS, incluyendo los casos críticos de contingencia, de manera que sea una ayuda para los usuarios;</a:t>
            </a:r>
          </a:p>
          <a:p>
            <a:pPr algn="just">
              <a:buClr>
                <a:srgbClr val="FF6600"/>
              </a:buClr>
              <a:buFont typeface="Wingdings" pitchFamily="2" charset="2"/>
              <a:buChar char="Ø"/>
              <a:defRPr/>
            </a:pPr>
            <a:endParaRPr lang="es-MX" sz="1700" cap="small" dirty="0" smtClean="0">
              <a:solidFill>
                <a:srgbClr val="FFFF00"/>
              </a:solidFill>
            </a:endParaRPr>
          </a:p>
          <a:p>
            <a:pPr algn="just">
              <a:buClr>
                <a:srgbClr val="FF6600"/>
              </a:buClr>
              <a:buFont typeface="Wingdings" pitchFamily="2" charset="2"/>
              <a:buChar char="Ø"/>
              <a:defRPr/>
            </a:pPr>
            <a:r>
              <a:rPr lang="es-MX" sz="1700" cap="small" dirty="0" smtClean="0">
                <a:solidFill>
                  <a:srgbClr val="FFFF00"/>
                </a:solidFill>
              </a:rPr>
              <a:t>tomar las medidas conducentes para la capacitación de los recursos humanos a nivel nacional y regional y que permitan facilitar la implantación /integración de los sistemas automatizados ATS;</a:t>
            </a:r>
          </a:p>
          <a:p>
            <a:pPr algn="just">
              <a:buClr>
                <a:srgbClr val="FF6600"/>
              </a:buClr>
              <a:buFont typeface="Wingdings" pitchFamily="2" charset="2"/>
              <a:buChar char="Ø"/>
              <a:defRPr/>
            </a:pPr>
            <a:endParaRPr lang="es-MX" sz="1700" b="1" cap="small" dirty="0" smtClean="0">
              <a:solidFill>
                <a:srgbClr val="FFFF00"/>
              </a:solidFill>
            </a:endParaRPr>
          </a:p>
          <a:p>
            <a:pPr algn="just">
              <a:buClr>
                <a:srgbClr val="FF6600"/>
              </a:buClr>
              <a:buFont typeface="Wingdings" pitchFamily="2" charset="2"/>
              <a:buChar char="Ø"/>
              <a:defRPr/>
            </a:pPr>
            <a:r>
              <a:rPr lang="es-MX" sz="1700" cap="small" dirty="0" smtClean="0">
                <a:solidFill>
                  <a:srgbClr val="FFFF00"/>
                </a:solidFill>
              </a:rPr>
              <a:t>identificar otros beneficios potenciales para la comunidad ATM que a largo 	plazo se 	pueden obtener; y,</a:t>
            </a:r>
          </a:p>
          <a:p>
            <a:pPr algn="just">
              <a:buClr>
                <a:srgbClr val="FF6600"/>
              </a:buClr>
              <a:buFont typeface="Wingdings" pitchFamily="2" charset="2"/>
              <a:buChar char="Ø"/>
              <a:defRPr/>
            </a:pPr>
            <a:endParaRPr lang="es-MX" sz="1700" cap="small" dirty="0" smtClean="0">
              <a:solidFill>
                <a:srgbClr val="FFFF00"/>
              </a:solidFill>
            </a:endParaRPr>
          </a:p>
          <a:p>
            <a:pPr algn="just">
              <a:buClr>
                <a:srgbClr val="FF6600"/>
              </a:buClr>
              <a:buFont typeface="Wingdings" pitchFamily="2" charset="2"/>
              <a:buChar char="Ø"/>
              <a:defRPr/>
            </a:pPr>
            <a:r>
              <a:rPr lang="es-MX" sz="1700" cap="small" dirty="0" smtClean="0">
                <a:solidFill>
                  <a:srgbClr val="FFFF00"/>
                </a:solidFill>
              </a:rPr>
              <a:t>documentar un plan de acción que permita la implantación interoperable 	de los 	sistemas automatizados ATS.</a:t>
            </a:r>
            <a:endParaRPr lang="en-US" sz="1700" cap="small" dirty="0" smtClean="0">
              <a:solidFill>
                <a:srgbClr val="FFFF00"/>
              </a:solidFill>
            </a:endParaRPr>
          </a:p>
          <a:p>
            <a:pPr>
              <a:buFont typeface="Monotype Sorts" pitchFamily="2" charset="2"/>
              <a:buNone/>
              <a:defRPr/>
            </a:pPr>
            <a:endParaRPr lang="en-US" sz="1800" dirty="0" smtClean="0"/>
          </a:p>
        </p:txBody>
      </p:sp>
      <p:sp>
        <p:nvSpPr>
          <p:cNvPr id="1189892" name="Rectangle 4"/>
          <p:cNvSpPr>
            <a:spLocks noChangeArrowheads="1"/>
          </p:cNvSpPr>
          <p:nvPr/>
        </p:nvSpPr>
        <p:spPr bwMode="auto">
          <a:xfrm>
            <a:off x="179388" y="260350"/>
            <a:ext cx="8713787" cy="457200"/>
          </a:xfrm>
          <a:prstGeom prst="rect">
            <a:avLst/>
          </a:prstGeom>
          <a:noFill/>
          <a:ln w="57150" cmpd="thickThin" algn="ctr">
            <a:noFill/>
            <a:miter lim="800000"/>
            <a:headEnd/>
            <a:tailEnd/>
          </a:ln>
          <a:effectLst>
            <a:outerShdw dist="17961" dir="2700000" algn="ctr" rotWithShape="0">
              <a:srgbClr val="344CB0"/>
            </a:outerShdw>
          </a:effectLst>
        </p:spPr>
        <p:txBody>
          <a:bodyPr lIns="92075" tIns="46038" rIns="92075" bIns="46038">
            <a:spAutoFit/>
          </a:bodyPr>
          <a:lstStyle/>
          <a:p>
            <a:pPr marL="342900" indent="-342900">
              <a:defRPr/>
            </a:pPr>
            <a:r>
              <a:rPr lang="en-US" sz="2400">
                <a:solidFill>
                  <a:srgbClr val="FF3300"/>
                </a:solidFill>
                <a:effectLst>
                  <a:outerShdw blurRad="38100" dist="38100" dir="2700000" algn="tl">
                    <a:srgbClr val="000000"/>
                  </a:outerShdw>
                </a:effectLst>
              </a:rPr>
              <a:t>IMPLANTACION DEL AIDC EN LAS REGIONES CAR/SAM</a:t>
            </a:r>
          </a:p>
        </p:txBody>
      </p:sp>
      <p:pic>
        <p:nvPicPr>
          <p:cNvPr id="30726" name="Picture 5"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5 Marcador de número de diapositiva"/>
          <p:cNvSpPr>
            <a:spLocks noGrp="1"/>
          </p:cNvSpPr>
          <p:nvPr>
            <p:ph type="sldNum" sz="quarter" idx="12"/>
          </p:nvPr>
        </p:nvSpPr>
        <p:spPr>
          <a:noFill/>
        </p:spPr>
        <p:txBody>
          <a:bodyPr/>
          <a:lstStyle/>
          <a:p>
            <a:fld id="{39BC647B-0C8C-44E2-AFAD-F847C84AF40E}" type="slidenum">
              <a:rPr lang="en-US" smtClean="0"/>
              <a:pPr/>
              <a:t>18</a:t>
            </a:fld>
            <a:endParaRPr lang="en-US" smtClean="0"/>
          </a:p>
        </p:txBody>
      </p:sp>
      <p:sp>
        <p:nvSpPr>
          <p:cNvPr id="31747" name="Rectangle 2"/>
          <p:cNvSpPr>
            <a:spLocks noGrp="1" noChangeArrowheads="1"/>
          </p:cNvSpPr>
          <p:nvPr>
            <p:ph type="title"/>
          </p:nvPr>
        </p:nvSpPr>
        <p:spPr>
          <a:xfrm>
            <a:off x="0" y="285750"/>
            <a:ext cx="9144000" cy="1785938"/>
          </a:xfrm>
        </p:spPr>
        <p:txBody>
          <a:bodyPr/>
          <a:lstStyle/>
          <a:p>
            <a:pPr eaLnBrk="1" hangingPunct="1"/>
            <a:r>
              <a:rPr lang="es-MX" b="1" smtClean="0">
                <a:solidFill>
                  <a:srgbClr val="FF3300"/>
                </a:solidFill>
              </a:rPr>
              <a:t>DOCUMENTO DE CONTROL DE INTERFAZ (ICD)  CAR/SAM </a:t>
            </a:r>
            <a:r>
              <a:rPr lang="es-MX" b="1" smtClean="0">
                <a:solidFill>
                  <a:srgbClr val="FF6600"/>
                </a:solidFill>
              </a:rPr>
              <a:t> PARA AIDC</a:t>
            </a:r>
            <a:r>
              <a:rPr lang="es-MX" sz="2400" i="1" smtClean="0">
                <a:solidFill>
                  <a:srgbClr val="FF6600"/>
                </a:solidFill>
              </a:rPr>
              <a:t/>
            </a:r>
            <a:br>
              <a:rPr lang="es-MX" sz="2400" i="1" smtClean="0">
                <a:solidFill>
                  <a:srgbClr val="FF6600"/>
                </a:solidFill>
              </a:rPr>
            </a:br>
            <a:endParaRPr lang="en-US" sz="3200" smtClean="0"/>
          </a:p>
        </p:txBody>
      </p:sp>
      <p:sp>
        <p:nvSpPr>
          <p:cNvPr id="1233923" name="Rectangle 3"/>
          <p:cNvSpPr>
            <a:spLocks noGrp="1" noChangeArrowheads="1"/>
          </p:cNvSpPr>
          <p:nvPr>
            <p:ph type="body" idx="1"/>
          </p:nvPr>
        </p:nvSpPr>
        <p:spPr>
          <a:xfrm>
            <a:off x="0" y="1743075"/>
            <a:ext cx="9144000" cy="4781550"/>
          </a:xfrm>
        </p:spPr>
        <p:txBody>
          <a:bodyPr/>
          <a:lstStyle/>
          <a:p>
            <a:pPr eaLnBrk="1" hangingPunct="1">
              <a:buFont typeface="Monotype Sorts" pitchFamily="2" charset="2"/>
              <a:buNone/>
              <a:defRPr/>
            </a:pPr>
            <a:r>
              <a:rPr lang="en-US" sz="1600" dirty="0" smtClean="0"/>
              <a:t>	</a:t>
            </a:r>
          </a:p>
          <a:p>
            <a:pPr algn="just" eaLnBrk="1" hangingPunct="1">
              <a:buClr>
                <a:srgbClr val="FF0000"/>
              </a:buClr>
              <a:buFont typeface="Wingdings" pitchFamily="2" charset="2"/>
              <a:buChar char="Ø"/>
              <a:defRPr/>
            </a:pPr>
            <a:r>
              <a:rPr lang="en-US" sz="1800" b="1" cap="small" dirty="0" smtClean="0">
                <a:solidFill>
                  <a:srgbClr val="FFFF00"/>
                </a:solidFill>
              </a:rPr>
              <a:t>El </a:t>
            </a:r>
            <a:r>
              <a:rPr lang="en-US" sz="1800" b="1" cap="small" dirty="0" err="1" smtClean="0">
                <a:solidFill>
                  <a:srgbClr val="FFFF00"/>
                </a:solidFill>
              </a:rPr>
              <a:t>documento</a:t>
            </a:r>
            <a:r>
              <a:rPr lang="en-US" sz="1800" b="1" cap="small" dirty="0" smtClean="0">
                <a:solidFill>
                  <a:srgbClr val="FFFF00"/>
                </a:solidFill>
              </a:rPr>
              <a:t> de control de  </a:t>
            </a:r>
            <a:r>
              <a:rPr lang="en-US" sz="1800" b="1" cap="small" dirty="0" err="1" smtClean="0">
                <a:solidFill>
                  <a:srgbClr val="FFFF00"/>
                </a:solidFill>
              </a:rPr>
              <a:t>interfaz</a:t>
            </a:r>
            <a:r>
              <a:rPr lang="en-US" sz="1800" b="1" cap="small" dirty="0" smtClean="0">
                <a:solidFill>
                  <a:srgbClr val="FFFF00"/>
                </a:solidFill>
              </a:rPr>
              <a:t> AIDC </a:t>
            </a:r>
            <a:r>
              <a:rPr lang="en-US" sz="1800" b="1" cap="small" dirty="0" err="1" smtClean="0">
                <a:solidFill>
                  <a:srgbClr val="FFFF00"/>
                </a:solidFill>
              </a:rPr>
              <a:t>fue</a:t>
            </a:r>
            <a:r>
              <a:rPr lang="en-US" sz="1800" b="1" cap="small" dirty="0" smtClean="0">
                <a:solidFill>
                  <a:srgbClr val="FFFF00"/>
                </a:solidFill>
              </a:rPr>
              <a:t> </a:t>
            </a:r>
            <a:r>
              <a:rPr lang="en-US" sz="1800" b="1" cap="small" dirty="0" err="1" smtClean="0">
                <a:solidFill>
                  <a:srgbClr val="FFFF00"/>
                </a:solidFill>
              </a:rPr>
              <a:t>aprobado</a:t>
            </a:r>
            <a:r>
              <a:rPr lang="en-US" sz="1800" b="1" cap="small" dirty="0" smtClean="0">
                <a:solidFill>
                  <a:srgbClr val="FFFF00"/>
                </a:solidFill>
              </a:rPr>
              <a:t> </a:t>
            </a:r>
            <a:r>
              <a:rPr lang="en-US" sz="1800" b="1" cap="small" dirty="0" err="1" smtClean="0">
                <a:solidFill>
                  <a:srgbClr val="FFFF00"/>
                </a:solidFill>
              </a:rPr>
              <a:t>por</a:t>
            </a:r>
            <a:r>
              <a:rPr lang="en-US" sz="1800" b="1" cap="small" dirty="0" smtClean="0">
                <a:solidFill>
                  <a:srgbClr val="FFFF00"/>
                </a:solidFill>
              </a:rPr>
              <a:t>  el GREPECAS a </a:t>
            </a:r>
            <a:r>
              <a:rPr lang="en-US" sz="1800" b="1" cap="small" dirty="0" err="1" smtClean="0">
                <a:solidFill>
                  <a:srgbClr val="FFFF00"/>
                </a:solidFill>
              </a:rPr>
              <a:t>traves</a:t>
            </a:r>
            <a:r>
              <a:rPr lang="en-US" sz="1800" b="1" cap="small" dirty="0" smtClean="0">
                <a:solidFill>
                  <a:srgbClr val="FFFF00"/>
                </a:solidFill>
              </a:rPr>
              <a:t> de la conclusion 14/43</a:t>
            </a:r>
          </a:p>
          <a:p>
            <a:pPr algn="just" eaLnBrk="1" hangingPunct="1">
              <a:buClr>
                <a:srgbClr val="FF0000"/>
              </a:buClr>
              <a:buFont typeface="Wingdings" pitchFamily="2" charset="2"/>
              <a:buChar char="Ø"/>
              <a:defRPr/>
            </a:pPr>
            <a:endParaRPr lang="en-US" sz="1800" b="1" cap="small" dirty="0" smtClean="0">
              <a:solidFill>
                <a:srgbClr val="FFFF00"/>
              </a:solidFill>
            </a:endParaRPr>
          </a:p>
          <a:p>
            <a:pPr algn="just" eaLnBrk="1" hangingPunct="1">
              <a:buClr>
                <a:srgbClr val="FF0000"/>
              </a:buClr>
              <a:buFont typeface="Wingdings" pitchFamily="2" charset="2"/>
              <a:buChar char="Ø"/>
              <a:defRPr/>
            </a:pPr>
            <a:r>
              <a:rPr lang="en-US" sz="1800" b="1" cap="small" dirty="0" smtClean="0">
                <a:solidFill>
                  <a:srgbClr val="FFFF00"/>
                </a:solidFill>
              </a:rPr>
              <a:t>El </a:t>
            </a:r>
            <a:r>
              <a:rPr lang="en-US" sz="1800" b="1" cap="small" dirty="0" err="1" smtClean="0">
                <a:solidFill>
                  <a:srgbClr val="FFFF00"/>
                </a:solidFill>
              </a:rPr>
              <a:t>documento</a:t>
            </a:r>
            <a:r>
              <a:rPr lang="en-US" sz="1800" b="1" cap="small" dirty="0" smtClean="0">
                <a:solidFill>
                  <a:srgbClr val="FFFF00"/>
                </a:solidFill>
              </a:rPr>
              <a:t> de </a:t>
            </a:r>
            <a:r>
              <a:rPr lang="en-US" sz="1800" b="1" cap="small" dirty="0" err="1" smtClean="0">
                <a:solidFill>
                  <a:srgbClr val="FFFF00"/>
                </a:solidFill>
              </a:rPr>
              <a:t>interfaz</a:t>
            </a:r>
            <a:r>
              <a:rPr lang="en-US" sz="1800" b="1" cap="small" dirty="0" smtClean="0">
                <a:solidFill>
                  <a:srgbClr val="FFFF00"/>
                </a:solidFill>
              </a:rPr>
              <a:t> AIDC </a:t>
            </a:r>
            <a:r>
              <a:rPr lang="en-US" sz="1800" b="1" cap="small" dirty="0" err="1" smtClean="0">
                <a:solidFill>
                  <a:srgbClr val="FFFF00"/>
                </a:solidFill>
              </a:rPr>
              <a:t>es</a:t>
            </a:r>
            <a:r>
              <a:rPr lang="en-US" sz="1800" b="1" cap="small" dirty="0" smtClean="0">
                <a:solidFill>
                  <a:srgbClr val="FFFF00"/>
                </a:solidFill>
              </a:rPr>
              <a:t> un </a:t>
            </a:r>
            <a:r>
              <a:rPr lang="en-US" sz="1800" b="1" cap="small" dirty="0" err="1" smtClean="0">
                <a:solidFill>
                  <a:srgbClr val="FFFF00"/>
                </a:solidFill>
              </a:rPr>
              <a:t>documento</a:t>
            </a:r>
            <a:r>
              <a:rPr lang="en-US" sz="1800" b="1" cap="small" dirty="0" smtClean="0">
                <a:solidFill>
                  <a:srgbClr val="FFFF00"/>
                </a:solidFill>
              </a:rPr>
              <a:t> </a:t>
            </a:r>
            <a:r>
              <a:rPr lang="en-US" sz="1800" b="1" cap="small" dirty="0" err="1" smtClean="0">
                <a:solidFill>
                  <a:srgbClr val="FFFF00"/>
                </a:solidFill>
              </a:rPr>
              <a:t>estandard</a:t>
            </a:r>
            <a:r>
              <a:rPr lang="en-US" sz="1800" b="1" cap="small" dirty="0" smtClean="0">
                <a:solidFill>
                  <a:srgbClr val="FFFF00"/>
                </a:solidFill>
              </a:rPr>
              <a:t> </a:t>
            </a:r>
            <a:r>
              <a:rPr lang="en-US" sz="1800" b="1" cap="small" dirty="0" err="1" smtClean="0">
                <a:solidFill>
                  <a:srgbClr val="FFFF00"/>
                </a:solidFill>
              </a:rPr>
              <a:t>comun</a:t>
            </a:r>
            <a:r>
              <a:rPr lang="en-US" sz="1800" b="1" cap="small" dirty="0" smtClean="0">
                <a:solidFill>
                  <a:srgbClr val="FFFF00"/>
                </a:solidFill>
              </a:rPr>
              <a:t> </a:t>
            </a:r>
            <a:r>
              <a:rPr lang="en-US" sz="1800" b="1" cap="small" dirty="0" err="1" smtClean="0">
                <a:solidFill>
                  <a:srgbClr val="FFFF00"/>
                </a:solidFill>
              </a:rPr>
              <a:t>para</a:t>
            </a:r>
            <a:r>
              <a:rPr lang="en-US" sz="1800" b="1" cap="small" dirty="0" smtClean="0">
                <a:solidFill>
                  <a:srgbClr val="FFFF00"/>
                </a:solidFill>
              </a:rPr>
              <a:t> el </a:t>
            </a:r>
            <a:r>
              <a:rPr lang="en-US" sz="1800" b="1" cap="small" dirty="0" err="1" smtClean="0">
                <a:solidFill>
                  <a:srgbClr val="FFFF00"/>
                </a:solidFill>
              </a:rPr>
              <a:t>intercambio</a:t>
            </a:r>
            <a:r>
              <a:rPr lang="en-US" sz="1800" b="1" cap="small" dirty="0" smtClean="0">
                <a:solidFill>
                  <a:srgbClr val="FFFF00"/>
                </a:solidFill>
              </a:rPr>
              <a:t> de </a:t>
            </a:r>
            <a:r>
              <a:rPr lang="en-US" sz="1800" b="1" cap="small" dirty="0" err="1" smtClean="0">
                <a:solidFill>
                  <a:srgbClr val="FFFF00"/>
                </a:solidFill>
              </a:rPr>
              <a:t>datos</a:t>
            </a:r>
            <a:r>
              <a:rPr lang="en-US" sz="1800" b="1" cap="small" dirty="0" smtClean="0">
                <a:solidFill>
                  <a:srgbClr val="FFFF00"/>
                </a:solidFill>
              </a:rPr>
              <a:t> entre </a:t>
            </a:r>
            <a:r>
              <a:rPr lang="en-US" sz="1800" b="1" cap="small" dirty="0" err="1" smtClean="0">
                <a:solidFill>
                  <a:srgbClr val="FFFF00"/>
                </a:solidFill>
              </a:rPr>
              <a:t>dependencias</a:t>
            </a:r>
            <a:r>
              <a:rPr lang="en-US" sz="1800" b="1" cap="small" dirty="0" smtClean="0">
                <a:solidFill>
                  <a:srgbClr val="FFFF00"/>
                </a:solidFill>
              </a:rPr>
              <a:t> ATS </a:t>
            </a:r>
            <a:r>
              <a:rPr lang="en-US" sz="1800" b="1" cap="small" dirty="0" err="1" smtClean="0">
                <a:solidFill>
                  <a:srgbClr val="FFFF00"/>
                </a:solidFill>
              </a:rPr>
              <a:t>que</a:t>
            </a:r>
            <a:r>
              <a:rPr lang="en-US" sz="1800" b="1" cap="small" dirty="0" smtClean="0">
                <a:solidFill>
                  <a:srgbClr val="FFFF00"/>
                </a:solidFill>
              </a:rPr>
              <a:t> </a:t>
            </a:r>
            <a:r>
              <a:rPr lang="en-US" sz="1800" b="1" cap="small" dirty="0" err="1" smtClean="0">
                <a:solidFill>
                  <a:srgbClr val="FFFF00"/>
                </a:solidFill>
              </a:rPr>
              <a:t>proveen</a:t>
            </a:r>
            <a:r>
              <a:rPr lang="en-US" sz="1800" b="1" cap="small" dirty="0" smtClean="0">
                <a:solidFill>
                  <a:srgbClr val="FFFF00"/>
                </a:solidFill>
              </a:rPr>
              <a:t> </a:t>
            </a:r>
            <a:r>
              <a:rPr lang="en-US" sz="1800" b="1" cap="small" dirty="0" err="1" smtClean="0">
                <a:solidFill>
                  <a:srgbClr val="FFFF00"/>
                </a:solidFill>
              </a:rPr>
              <a:t>servicios</a:t>
            </a:r>
            <a:r>
              <a:rPr lang="en-US" sz="1800" b="1" cap="small" dirty="0" smtClean="0">
                <a:solidFill>
                  <a:srgbClr val="FFFF00"/>
                </a:solidFill>
              </a:rPr>
              <a:t> de </a:t>
            </a:r>
            <a:r>
              <a:rPr lang="en-US" sz="1800" b="1" cap="small" dirty="0" err="1" smtClean="0">
                <a:solidFill>
                  <a:srgbClr val="FFFF00"/>
                </a:solidFill>
              </a:rPr>
              <a:t>transito</a:t>
            </a:r>
            <a:r>
              <a:rPr lang="en-US" sz="1800" b="1" cap="small" dirty="0" smtClean="0">
                <a:solidFill>
                  <a:srgbClr val="FFFF00"/>
                </a:solidFill>
              </a:rPr>
              <a:t> </a:t>
            </a:r>
            <a:r>
              <a:rPr lang="en-US" sz="1800" b="1" cap="small" dirty="0" err="1" smtClean="0">
                <a:solidFill>
                  <a:srgbClr val="FFFF00"/>
                </a:solidFill>
              </a:rPr>
              <a:t>aereo</a:t>
            </a:r>
            <a:r>
              <a:rPr lang="en-US" sz="1800" b="1" cap="small" dirty="0" smtClean="0">
                <a:solidFill>
                  <a:srgbClr val="FFFF00"/>
                </a:solidFill>
              </a:rPr>
              <a:t> en </a:t>
            </a:r>
            <a:r>
              <a:rPr lang="en-US" sz="1800" b="1" cap="small" dirty="0" err="1" smtClean="0">
                <a:solidFill>
                  <a:srgbClr val="FFFF00"/>
                </a:solidFill>
              </a:rPr>
              <a:t>las</a:t>
            </a:r>
            <a:r>
              <a:rPr lang="en-US" sz="1800" b="1" cap="small" dirty="0" smtClean="0">
                <a:solidFill>
                  <a:srgbClr val="FFFF00"/>
                </a:solidFill>
              </a:rPr>
              <a:t> </a:t>
            </a:r>
            <a:r>
              <a:rPr lang="en-US" sz="1800" b="1" cap="small" dirty="0" err="1" smtClean="0">
                <a:solidFill>
                  <a:srgbClr val="FFFF00"/>
                </a:solidFill>
              </a:rPr>
              <a:t>Regiones</a:t>
            </a:r>
            <a:r>
              <a:rPr lang="en-US" sz="1800" b="1" cap="small" dirty="0" smtClean="0">
                <a:solidFill>
                  <a:srgbClr val="FFFF00"/>
                </a:solidFill>
              </a:rPr>
              <a:t> CAR/SAM</a:t>
            </a:r>
          </a:p>
          <a:p>
            <a:pPr algn="just" eaLnBrk="1" hangingPunct="1">
              <a:buClr>
                <a:srgbClr val="FF0000"/>
              </a:buClr>
              <a:buFont typeface="Wingdings" pitchFamily="2" charset="2"/>
              <a:buChar char="Ø"/>
              <a:defRPr/>
            </a:pPr>
            <a:endParaRPr lang="en-US" sz="1800" b="1" cap="small" dirty="0" smtClean="0">
              <a:solidFill>
                <a:srgbClr val="FFFF00"/>
              </a:solidFill>
            </a:endParaRPr>
          </a:p>
          <a:p>
            <a:pPr algn="just" eaLnBrk="1" hangingPunct="1">
              <a:buClr>
                <a:srgbClr val="FF0000"/>
              </a:buClr>
              <a:buFont typeface="Wingdings" pitchFamily="2" charset="2"/>
              <a:buChar char="Ø"/>
              <a:defRPr/>
            </a:pPr>
            <a:r>
              <a:rPr lang="en-US" sz="1800" b="1" cap="small" dirty="0" smtClean="0">
                <a:solidFill>
                  <a:srgbClr val="FFFF00"/>
                </a:solidFill>
              </a:rPr>
              <a:t>El </a:t>
            </a:r>
            <a:r>
              <a:rPr lang="en-US" sz="1800" b="1" cap="small" dirty="0" err="1" smtClean="0">
                <a:solidFill>
                  <a:srgbClr val="FFFF00"/>
                </a:solidFill>
              </a:rPr>
              <a:t>Documento</a:t>
            </a:r>
            <a:r>
              <a:rPr lang="en-US" sz="1800" b="1" cap="small" dirty="0" smtClean="0">
                <a:solidFill>
                  <a:srgbClr val="FFFF00"/>
                </a:solidFill>
              </a:rPr>
              <a:t> ICD </a:t>
            </a:r>
            <a:r>
              <a:rPr lang="en-US" sz="1800" b="1" cap="small" dirty="0" err="1" smtClean="0">
                <a:solidFill>
                  <a:srgbClr val="FFFF00"/>
                </a:solidFill>
              </a:rPr>
              <a:t>es</a:t>
            </a:r>
            <a:r>
              <a:rPr lang="en-US" sz="1800" b="1" cap="small" dirty="0" smtClean="0">
                <a:solidFill>
                  <a:srgbClr val="FFFF00"/>
                </a:solidFill>
              </a:rPr>
              <a:t> un </a:t>
            </a:r>
            <a:r>
              <a:rPr lang="en-US" sz="1800" b="1" cap="small" dirty="0" err="1" smtClean="0">
                <a:solidFill>
                  <a:srgbClr val="FFFF00"/>
                </a:solidFill>
              </a:rPr>
              <a:t>documento</a:t>
            </a:r>
            <a:r>
              <a:rPr lang="en-US" sz="1800" b="1" cap="small" dirty="0" smtClean="0">
                <a:solidFill>
                  <a:srgbClr val="FFFF00"/>
                </a:solidFill>
              </a:rPr>
              <a:t> vivo los </a:t>
            </a:r>
            <a:r>
              <a:rPr lang="en-US" sz="1800" b="1" cap="small" dirty="0" err="1" smtClean="0">
                <a:solidFill>
                  <a:srgbClr val="FFFF00"/>
                </a:solidFill>
              </a:rPr>
              <a:t>cambios</a:t>
            </a:r>
            <a:r>
              <a:rPr lang="en-US" sz="1800" b="1" cap="small" dirty="0" smtClean="0">
                <a:solidFill>
                  <a:srgbClr val="FFFF00"/>
                </a:solidFill>
              </a:rPr>
              <a:t> </a:t>
            </a:r>
            <a:r>
              <a:rPr lang="en-US" sz="1800" b="1" cap="small" dirty="0" err="1" smtClean="0">
                <a:solidFill>
                  <a:srgbClr val="FFFF00"/>
                </a:solidFill>
              </a:rPr>
              <a:t>que</a:t>
            </a:r>
            <a:r>
              <a:rPr lang="en-US" sz="1800" b="1" cap="small" dirty="0" smtClean="0">
                <a:solidFill>
                  <a:srgbClr val="FFFF00"/>
                </a:solidFill>
              </a:rPr>
              <a:t> </a:t>
            </a:r>
            <a:r>
              <a:rPr lang="en-US" sz="1800" b="1" cap="small" dirty="0" err="1" smtClean="0">
                <a:solidFill>
                  <a:srgbClr val="FFFF00"/>
                </a:solidFill>
              </a:rPr>
              <a:t>tuvieran</a:t>
            </a:r>
            <a:r>
              <a:rPr lang="en-US" sz="1800" b="1" cap="small" dirty="0" smtClean="0">
                <a:solidFill>
                  <a:srgbClr val="FFFF00"/>
                </a:solidFill>
              </a:rPr>
              <a:t> </a:t>
            </a:r>
            <a:r>
              <a:rPr lang="en-US" sz="1800" b="1" cap="small" dirty="0" err="1" smtClean="0">
                <a:solidFill>
                  <a:srgbClr val="FFFF00"/>
                </a:solidFill>
              </a:rPr>
              <a:t>lugar</a:t>
            </a:r>
            <a:r>
              <a:rPr lang="en-US" sz="1800" b="1" cap="small" dirty="0" smtClean="0">
                <a:solidFill>
                  <a:srgbClr val="FFFF00"/>
                </a:solidFill>
              </a:rPr>
              <a:t> en los </a:t>
            </a:r>
            <a:r>
              <a:rPr lang="en-US" sz="1800" b="1" cap="small" dirty="0" err="1" smtClean="0">
                <a:solidFill>
                  <a:srgbClr val="FFFF00"/>
                </a:solidFill>
              </a:rPr>
              <a:t>mismos</a:t>
            </a:r>
            <a:r>
              <a:rPr lang="en-US" sz="1800" b="1" cap="small" dirty="0" smtClean="0">
                <a:solidFill>
                  <a:srgbClr val="FFFF00"/>
                </a:solidFill>
              </a:rPr>
              <a:t> </a:t>
            </a:r>
            <a:r>
              <a:rPr lang="en-US" sz="1800" b="1" cap="small" dirty="0" err="1" smtClean="0">
                <a:solidFill>
                  <a:srgbClr val="FFFF00"/>
                </a:solidFill>
              </a:rPr>
              <a:t>tienen</a:t>
            </a:r>
            <a:r>
              <a:rPr lang="en-US" sz="1800" b="1" cap="small" dirty="0" smtClean="0">
                <a:solidFill>
                  <a:srgbClr val="FFFF00"/>
                </a:solidFill>
              </a:rPr>
              <a:t> </a:t>
            </a:r>
            <a:r>
              <a:rPr lang="en-US" sz="1800" b="1" cap="small" dirty="0" err="1" smtClean="0">
                <a:solidFill>
                  <a:srgbClr val="FFFF00"/>
                </a:solidFill>
              </a:rPr>
              <a:t>que</a:t>
            </a:r>
            <a:r>
              <a:rPr lang="en-US" sz="1800" b="1" cap="small" dirty="0" smtClean="0">
                <a:solidFill>
                  <a:srgbClr val="FFFF00"/>
                </a:solidFill>
              </a:rPr>
              <a:t> ser </a:t>
            </a:r>
            <a:r>
              <a:rPr lang="en-US" sz="1800" b="1" cap="small" dirty="0" err="1" smtClean="0">
                <a:solidFill>
                  <a:srgbClr val="FFFF00"/>
                </a:solidFill>
              </a:rPr>
              <a:t>aprobados</a:t>
            </a:r>
            <a:r>
              <a:rPr lang="en-US" sz="1800" b="1" cap="small" dirty="0" smtClean="0">
                <a:solidFill>
                  <a:srgbClr val="FFFF00"/>
                </a:solidFill>
              </a:rPr>
              <a:t> </a:t>
            </a:r>
            <a:r>
              <a:rPr lang="en-US" sz="1800" b="1" cap="small" dirty="0" err="1" smtClean="0">
                <a:solidFill>
                  <a:srgbClr val="FFFF00"/>
                </a:solidFill>
              </a:rPr>
              <a:t>por</a:t>
            </a:r>
            <a:r>
              <a:rPr lang="en-US" sz="1800" b="1" cap="small" dirty="0" smtClean="0">
                <a:solidFill>
                  <a:srgbClr val="FFFF00"/>
                </a:solidFill>
              </a:rPr>
              <a:t> el GREPECAS.</a:t>
            </a:r>
          </a:p>
          <a:p>
            <a:pPr algn="just" eaLnBrk="1" hangingPunct="1">
              <a:buClr>
                <a:srgbClr val="FF0000"/>
              </a:buClr>
              <a:buFont typeface="Wingdings" pitchFamily="2" charset="2"/>
              <a:buChar char="Ø"/>
              <a:defRPr/>
            </a:pPr>
            <a:endParaRPr lang="en-US" sz="1800" b="1" cap="small" dirty="0" smtClean="0">
              <a:solidFill>
                <a:srgbClr val="FFFF00"/>
              </a:solidFill>
            </a:endParaRPr>
          </a:p>
          <a:p>
            <a:pPr algn="just" eaLnBrk="1" hangingPunct="1">
              <a:buClr>
                <a:srgbClr val="FF0000"/>
              </a:buClr>
              <a:buFont typeface="Wingdings" pitchFamily="2" charset="2"/>
              <a:buChar char="Ø"/>
              <a:defRPr/>
            </a:pPr>
            <a:r>
              <a:rPr lang="en-US" sz="1800" b="1" cap="small" dirty="0" smtClean="0">
                <a:solidFill>
                  <a:srgbClr val="FFFF00"/>
                </a:solidFill>
              </a:rPr>
              <a:t>Las </a:t>
            </a:r>
            <a:r>
              <a:rPr lang="en-US" sz="1800" b="1" cap="small" dirty="0" err="1" smtClean="0">
                <a:solidFill>
                  <a:srgbClr val="FFFF00"/>
                </a:solidFill>
              </a:rPr>
              <a:t>dependencias</a:t>
            </a:r>
            <a:r>
              <a:rPr lang="en-US" sz="1800" b="1" cap="small" dirty="0" smtClean="0">
                <a:solidFill>
                  <a:srgbClr val="FFFF00"/>
                </a:solidFill>
              </a:rPr>
              <a:t> </a:t>
            </a:r>
            <a:r>
              <a:rPr lang="en-US" sz="1800" b="1" cap="small" dirty="0" err="1" smtClean="0">
                <a:solidFill>
                  <a:srgbClr val="FFFF00"/>
                </a:solidFill>
              </a:rPr>
              <a:t>aeronaticas</a:t>
            </a:r>
            <a:r>
              <a:rPr lang="en-US" sz="1800" b="1" cap="small" dirty="0" smtClean="0">
                <a:solidFill>
                  <a:srgbClr val="FFFF00"/>
                </a:solidFill>
              </a:rPr>
              <a:t> ATS </a:t>
            </a:r>
            <a:r>
              <a:rPr lang="en-US" sz="1800" b="1" cap="small" dirty="0" err="1" smtClean="0">
                <a:solidFill>
                  <a:srgbClr val="FFFF00"/>
                </a:solidFill>
              </a:rPr>
              <a:t>que</a:t>
            </a:r>
            <a:r>
              <a:rPr lang="en-US" sz="1800" b="1" cap="small" dirty="0" smtClean="0">
                <a:solidFill>
                  <a:srgbClr val="FFFF00"/>
                </a:solidFill>
              </a:rPr>
              <a:t> </a:t>
            </a:r>
            <a:r>
              <a:rPr lang="en-US" sz="1800" b="1" cap="small" dirty="0" err="1" smtClean="0">
                <a:solidFill>
                  <a:srgbClr val="FFFF00"/>
                </a:solidFill>
              </a:rPr>
              <a:t>decidieran</a:t>
            </a:r>
            <a:r>
              <a:rPr lang="en-US" sz="1800" b="1" cap="small" dirty="0" smtClean="0">
                <a:solidFill>
                  <a:srgbClr val="FFFF00"/>
                </a:solidFill>
              </a:rPr>
              <a:t> </a:t>
            </a:r>
            <a:r>
              <a:rPr lang="en-US" sz="1800" b="1" cap="small" dirty="0" err="1" smtClean="0">
                <a:solidFill>
                  <a:srgbClr val="FFFF00"/>
                </a:solidFill>
              </a:rPr>
              <a:t>implantar</a:t>
            </a:r>
            <a:r>
              <a:rPr lang="en-US" sz="1800" b="1" cap="small" dirty="0" smtClean="0">
                <a:solidFill>
                  <a:srgbClr val="FFFF00"/>
                </a:solidFill>
              </a:rPr>
              <a:t> el </a:t>
            </a:r>
            <a:r>
              <a:rPr lang="en-US" sz="1800" b="1" cap="small" dirty="0" err="1" smtClean="0">
                <a:solidFill>
                  <a:srgbClr val="FFFF00"/>
                </a:solidFill>
              </a:rPr>
              <a:t>intercambio</a:t>
            </a:r>
            <a:r>
              <a:rPr lang="en-US" sz="1800" b="1" cap="small" dirty="0" smtClean="0">
                <a:solidFill>
                  <a:srgbClr val="FFFF00"/>
                </a:solidFill>
              </a:rPr>
              <a:t> de </a:t>
            </a:r>
            <a:r>
              <a:rPr lang="en-US" sz="1800" b="1" cap="small" dirty="0" err="1" smtClean="0">
                <a:solidFill>
                  <a:srgbClr val="FFFF00"/>
                </a:solidFill>
              </a:rPr>
              <a:t>datos</a:t>
            </a:r>
            <a:r>
              <a:rPr lang="en-US" sz="1800" b="1" cap="small" dirty="0" smtClean="0">
                <a:solidFill>
                  <a:srgbClr val="FFFF00"/>
                </a:solidFill>
              </a:rPr>
              <a:t> lo </a:t>
            </a:r>
            <a:r>
              <a:rPr lang="en-US" sz="1800" b="1" cap="small" dirty="0" err="1" smtClean="0">
                <a:solidFill>
                  <a:srgbClr val="FFFF00"/>
                </a:solidFill>
              </a:rPr>
              <a:t>haran</a:t>
            </a:r>
            <a:r>
              <a:rPr lang="en-US" sz="1800" b="1" cap="small" dirty="0" smtClean="0">
                <a:solidFill>
                  <a:srgbClr val="FFFF00"/>
                </a:solidFill>
              </a:rPr>
              <a:t> a </a:t>
            </a:r>
            <a:r>
              <a:rPr lang="en-US" sz="1800" b="1" cap="small" dirty="0" err="1" smtClean="0">
                <a:solidFill>
                  <a:srgbClr val="FFFF00"/>
                </a:solidFill>
              </a:rPr>
              <a:t>traves</a:t>
            </a:r>
            <a:r>
              <a:rPr lang="en-US" sz="1800" b="1" cap="small" dirty="0" smtClean="0">
                <a:solidFill>
                  <a:srgbClr val="FFFF00"/>
                </a:solidFill>
              </a:rPr>
              <a:t> de </a:t>
            </a:r>
            <a:r>
              <a:rPr lang="en-US" sz="1800" b="1" cap="small" dirty="0" err="1" smtClean="0">
                <a:solidFill>
                  <a:srgbClr val="FFFF00"/>
                </a:solidFill>
              </a:rPr>
              <a:t>cartas</a:t>
            </a:r>
            <a:r>
              <a:rPr lang="en-US" sz="1800" b="1" cap="small" dirty="0" smtClean="0">
                <a:solidFill>
                  <a:srgbClr val="FFFF00"/>
                </a:solidFill>
              </a:rPr>
              <a:t> </a:t>
            </a:r>
            <a:r>
              <a:rPr lang="en-US" sz="1800" b="1" cap="small" dirty="0" err="1" smtClean="0">
                <a:solidFill>
                  <a:srgbClr val="FFFF00"/>
                </a:solidFill>
              </a:rPr>
              <a:t>acuerdos</a:t>
            </a:r>
            <a:r>
              <a:rPr lang="en-US" sz="1800" b="1" cap="small" dirty="0" smtClean="0">
                <a:solidFill>
                  <a:srgbClr val="FFFF00"/>
                </a:solidFill>
              </a:rPr>
              <a:t> en el </a:t>
            </a:r>
            <a:r>
              <a:rPr lang="en-US" sz="1800" b="1" cap="small" dirty="0" err="1" smtClean="0">
                <a:solidFill>
                  <a:srgbClr val="FFFF00"/>
                </a:solidFill>
              </a:rPr>
              <a:t>mismo</a:t>
            </a:r>
            <a:r>
              <a:rPr lang="en-US" sz="1800" b="1" cap="small" dirty="0" smtClean="0">
                <a:solidFill>
                  <a:srgbClr val="FFFF00"/>
                </a:solidFill>
              </a:rPr>
              <a:t> </a:t>
            </a:r>
            <a:r>
              <a:rPr lang="en-US" sz="1800" b="1" cap="small" dirty="0" err="1" smtClean="0">
                <a:solidFill>
                  <a:srgbClr val="FFFF00"/>
                </a:solidFill>
              </a:rPr>
              <a:t>definiran</a:t>
            </a:r>
            <a:r>
              <a:rPr lang="en-US" sz="1800" b="1" cap="small" dirty="0" smtClean="0">
                <a:solidFill>
                  <a:srgbClr val="FFFF00"/>
                </a:solidFill>
              </a:rPr>
              <a:t> los </a:t>
            </a:r>
            <a:r>
              <a:rPr lang="en-US" sz="1800" b="1" cap="small" dirty="0" err="1" smtClean="0">
                <a:solidFill>
                  <a:srgbClr val="FFFF00"/>
                </a:solidFill>
              </a:rPr>
              <a:t>mensajes</a:t>
            </a:r>
            <a:r>
              <a:rPr lang="en-US" sz="1800" b="1" cap="small" dirty="0" smtClean="0">
                <a:solidFill>
                  <a:srgbClr val="FFFF00"/>
                </a:solidFill>
              </a:rPr>
              <a:t> AIDC </a:t>
            </a:r>
            <a:r>
              <a:rPr lang="en-US" sz="1800" b="1" cap="small" dirty="0" err="1" smtClean="0">
                <a:solidFill>
                  <a:srgbClr val="FFFF00"/>
                </a:solidFill>
              </a:rPr>
              <a:t>necesarios</a:t>
            </a:r>
            <a:r>
              <a:rPr lang="en-US" sz="1800" b="1" cap="small" dirty="0" smtClean="0">
                <a:solidFill>
                  <a:srgbClr val="FFFF00"/>
                </a:solidFill>
              </a:rPr>
              <a:t> a </a:t>
            </a:r>
            <a:r>
              <a:rPr lang="en-US" sz="1800" b="1" cap="small" dirty="0" err="1" smtClean="0">
                <a:solidFill>
                  <a:srgbClr val="FFFF00"/>
                </a:solidFill>
              </a:rPr>
              <a:t>partir</a:t>
            </a:r>
            <a:r>
              <a:rPr lang="en-US" sz="1800" b="1" cap="small" dirty="0" smtClean="0">
                <a:solidFill>
                  <a:srgbClr val="FFFF00"/>
                </a:solidFill>
              </a:rPr>
              <a:t> del </a:t>
            </a:r>
            <a:r>
              <a:rPr lang="en-US" sz="1800" b="1" cap="small" dirty="0" err="1" smtClean="0">
                <a:solidFill>
                  <a:srgbClr val="FFFF00"/>
                </a:solidFill>
              </a:rPr>
              <a:t>conjunto</a:t>
            </a:r>
            <a:r>
              <a:rPr lang="en-US" sz="1800" b="1" cap="small" dirty="0" smtClean="0">
                <a:solidFill>
                  <a:srgbClr val="FFFF00"/>
                </a:solidFill>
              </a:rPr>
              <a:t> de </a:t>
            </a:r>
            <a:r>
              <a:rPr lang="en-US" sz="1800" b="1" cap="small" dirty="0" err="1" smtClean="0">
                <a:solidFill>
                  <a:srgbClr val="FFFF00"/>
                </a:solidFill>
              </a:rPr>
              <a:t>mensajes</a:t>
            </a:r>
            <a:r>
              <a:rPr lang="en-US" sz="1800" b="1" cap="small" dirty="0" smtClean="0">
                <a:solidFill>
                  <a:srgbClr val="FFFF00"/>
                </a:solidFill>
              </a:rPr>
              <a:t> </a:t>
            </a:r>
            <a:r>
              <a:rPr lang="en-US" sz="1800" b="1" cap="small" dirty="0" err="1" smtClean="0">
                <a:solidFill>
                  <a:srgbClr val="FFFF00"/>
                </a:solidFill>
              </a:rPr>
              <a:t>definidos</a:t>
            </a:r>
            <a:r>
              <a:rPr lang="en-US" sz="1800" b="1" cap="small" dirty="0" smtClean="0">
                <a:solidFill>
                  <a:srgbClr val="FFFF00"/>
                </a:solidFill>
              </a:rPr>
              <a:t> en el AIDC.</a:t>
            </a:r>
          </a:p>
          <a:p>
            <a:pPr eaLnBrk="1" hangingPunct="1">
              <a:buFont typeface="Wingdings" pitchFamily="2" charset="2"/>
              <a:buChar char="v"/>
              <a:defRPr/>
            </a:pPr>
            <a:endParaRPr lang="en-US" sz="1800" dirty="0" smtClean="0"/>
          </a:p>
          <a:p>
            <a:pPr eaLnBrk="1" hangingPunct="1">
              <a:buFont typeface="Monotype Sorts" pitchFamily="2" charset="2"/>
              <a:buNone/>
              <a:defRPr/>
            </a:pPr>
            <a:endParaRPr lang="en-US" sz="1800" dirty="0" smtClean="0"/>
          </a:p>
        </p:txBody>
      </p:sp>
      <p:pic>
        <p:nvPicPr>
          <p:cNvPr id="31749" name="Picture 5"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
        <p:nvSpPr>
          <p:cNvPr id="1233926" name="Text Box 6"/>
          <p:cNvSpPr txBox="1">
            <a:spLocks noChangeArrowheads="1"/>
          </p:cNvSpPr>
          <p:nvPr/>
        </p:nvSpPr>
        <p:spPr bwMode="auto">
          <a:xfrm>
            <a:off x="2571750" y="1384300"/>
            <a:ext cx="4611688" cy="400050"/>
          </a:xfrm>
          <a:prstGeom prst="rect">
            <a:avLst/>
          </a:prstGeom>
          <a:noFill/>
          <a:ln w="57150" cmpd="thickThin" algn="ctr">
            <a:noFill/>
            <a:miter lim="800000"/>
            <a:headEnd/>
            <a:tailEnd/>
          </a:ln>
          <a:effectLst>
            <a:outerShdw dist="17961" dir="2700000" algn="ctr" rotWithShape="0">
              <a:srgbClr val="344CB0"/>
            </a:outerShdw>
          </a:effectLst>
        </p:spPr>
        <p:txBody>
          <a:bodyPr lIns="92075" tIns="46038" rIns="92075" bIns="46038">
            <a:spAutoFit/>
          </a:bodyPr>
          <a:lstStyle/>
          <a:p>
            <a:pPr marL="342900" indent="-342900" algn="ctr">
              <a:defRPr/>
            </a:pPr>
            <a:r>
              <a:rPr lang="en-US" b="1" dirty="0">
                <a:solidFill>
                  <a:srgbClr val="FF3300"/>
                </a:solidFill>
                <a:effectLst>
                  <a:outerShdw blurRad="38100" dist="38100" dir="2700000" algn="tl">
                    <a:srgbClr val="000000"/>
                  </a:outerShdw>
                </a:effectLst>
              </a:rPr>
              <a:t>CONSIDERACIONES GENERALES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5 Marcador de número de diapositiva"/>
          <p:cNvSpPr>
            <a:spLocks noGrp="1"/>
          </p:cNvSpPr>
          <p:nvPr>
            <p:ph type="sldNum" sz="quarter" idx="12"/>
          </p:nvPr>
        </p:nvSpPr>
        <p:spPr>
          <a:noFill/>
        </p:spPr>
        <p:txBody>
          <a:bodyPr/>
          <a:lstStyle/>
          <a:p>
            <a:fld id="{0144A3C5-A36A-4F03-BC7E-D98ED2671C85}" type="slidenum">
              <a:rPr lang="en-US" smtClean="0"/>
              <a:pPr/>
              <a:t>19</a:t>
            </a:fld>
            <a:endParaRPr lang="en-US" smtClean="0"/>
          </a:p>
        </p:txBody>
      </p:sp>
      <p:sp>
        <p:nvSpPr>
          <p:cNvPr id="2052" name="Rectangle 2"/>
          <p:cNvSpPr>
            <a:spLocks noGrp="1" noChangeArrowheads="1"/>
          </p:cNvSpPr>
          <p:nvPr>
            <p:ph type="title"/>
          </p:nvPr>
        </p:nvSpPr>
        <p:spPr>
          <a:xfrm>
            <a:off x="0" y="0"/>
            <a:ext cx="9144000" cy="1268413"/>
          </a:xfrm>
        </p:spPr>
        <p:txBody>
          <a:bodyPr/>
          <a:lstStyle/>
          <a:p>
            <a:pPr eaLnBrk="1" hangingPunct="1"/>
            <a:r>
              <a:rPr lang="es-MX" b="1" smtClean="0">
                <a:solidFill>
                  <a:srgbClr val="FF3300"/>
                </a:solidFill>
              </a:rPr>
              <a:t>DOCUMENTO DE CONTROL DE INTERFAZ (ICD)  CAR/SAM PARA AIDC </a:t>
            </a:r>
            <a:r>
              <a:rPr lang="es-MX" sz="2400" i="1" smtClean="0">
                <a:solidFill>
                  <a:srgbClr val="FF3300"/>
                </a:solidFill>
              </a:rPr>
              <a:t/>
            </a:r>
            <a:br>
              <a:rPr lang="es-MX" sz="2400" i="1" smtClean="0">
                <a:solidFill>
                  <a:srgbClr val="FF3300"/>
                </a:solidFill>
              </a:rPr>
            </a:br>
            <a:r>
              <a:rPr lang="es-MX" sz="2400" i="1" smtClean="0">
                <a:solidFill>
                  <a:srgbClr val="FF3300"/>
                </a:solidFill>
              </a:rPr>
              <a:t> </a:t>
            </a:r>
            <a:r>
              <a:rPr lang="es-MX" sz="1600" smtClean="0">
                <a:solidFill>
                  <a:srgbClr val="FF3300"/>
                </a:solidFill>
              </a:rPr>
              <a:t>CONJUNTO DE MENSAJES AIDC </a:t>
            </a:r>
            <a:r>
              <a:rPr lang="es-MX" sz="1600" smtClean="0">
                <a:solidFill>
                  <a:srgbClr val="FF6600"/>
                </a:solidFill>
              </a:rPr>
              <a:t>PRINCIPALES</a:t>
            </a:r>
            <a:r>
              <a:rPr lang="es-MX" sz="1800" i="1" smtClean="0">
                <a:solidFill>
                  <a:srgbClr val="FF6600"/>
                </a:solidFill>
              </a:rPr>
              <a:t> </a:t>
            </a:r>
            <a:endParaRPr lang="en-US" sz="1800" i="1" smtClean="0">
              <a:solidFill>
                <a:srgbClr val="FF6600"/>
              </a:solidFill>
            </a:endParaRPr>
          </a:p>
        </p:txBody>
      </p:sp>
      <p:graphicFrame>
        <p:nvGraphicFramePr>
          <p:cNvPr id="2050" name="Object 2"/>
          <p:cNvGraphicFramePr>
            <a:graphicFrameLocks noChangeAspect="1"/>
          </p:cNvGraphicFramePr>
          <p:nvPr>
            <p:ph idx="1"/>
          </p:nvPr>
        </p:nvGraphicFramePr>
        <p:xfrm>
          <a:off x="900113" y="765175"/>
          <a:ext cx="8064500" cy="6092825"/>
        </p:xfrm>
        <a:graphic>
          <a:graphicData uri="http://schemas.openxmlformats.org/presentationml/2006/ole">
            <p:oleObj spid="_x0000_s2050" name="Document" r:id="rId3" imgW="7605646" imgH="8109402" progId="Word.Document.8">
              <p:embed/>
            </p:oleObj>
          </a:graphicData>
        </a:graphic>
      </p:graphicFrame>
      <p:pic>
        <p:nvPicPr>
          <p:cNvPr id="2053" name="Picture 4" descr="blueicao"/>
          <p:cNvPicPr>
            <a:picLocks noChangeAspect="1" noChangeArrowheads="1"/>
          </p:cNvPicPr>
          <p:nvPr/>
        </p:nvPicPr>
        <p:blipFill>
          <a:blip r:embed="rId4"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5 Marcador de número de diapositiva"/>
          <p:cNvSpPr>
            <a:spLocks noGrp="1"/>
          </p:cNvSpPr>
          <p:nvPr>
            <p:ph type="sldNum" sz="quarter" idx="12"/>
          </p:nvPr>
        </p:nvSpPr>
        <p:spPr>
          <a:noFill/>
        </p:spPr>
        <p:txBody>
          <a:bodyPr/>
          <a:lstStyle/>
          <a:p>
            <a:fld id="{818627FD-9935-467D-B0FF-E3BDFDEEC1CF}" type="slidenum">
              <a:rPr lang="en-US" smtClean="0"/>
              <a:pPr/>
              <a:t>20</a:t>
            </a:fld>
            <a:endParaRPr lang="en-US" smtClean="0"/>
          </a:p>
        </p:txBody>
      </p:sp>
      <p:sp>
        <p:nvSpPr>
          <p:cNvPr id="3076" name="Rectangle 2"/>
          <p:cNvSpPr>
            <a:spLocks noGrp="1" noChangeArrowheads="1"/>
          </p:cNvSpPr>
          <p:nvPr>
            <p:ph type="title"/>
          </p:nvPr>
        </p:nvSpPr>
        <p:spPr>
          <a:xfrm>
            <a:off x="0" y="285750"/>
            <a:ext cx="9144000" cy="1143000"/>
          </a:xfrm>
        </p:spPr>
        <p:txBody>
          <a:bodyPr/>
          <a:lstStyle/>
          <a:p>
            <a:pPr eaLnBrk="1" hangingPunct="1"/>
            <a:r>
              <a:rPr lang="es-MX" b="1" smtClean="0">
                <a:solidFill>
                  <a:srgbClr val="FF3300"/>
                </a:solidFill>
              </a:rPr>
              <a:t>DOCUMENTO DE CONTROL DE INTERFAZ (ICD)  CAR/SAM PARA AIDC </a:t>
            </a:r>
            <a:r>
              <a:rPr lang="es-MX" sz="2400" i="1" smtClean="0">
                <a:solidFill>
                  <a:srgbClr val="FF3300"/>
                </a:solidFill>
              </a:rPr>
              <a:t/>
            </a:r>
            <a:br>
              <a:rPr lang="es-MX" sz="2400" i="1" smtClean="0">
                <a:solidFill>
                  <a:srgbClr val="FF3300"/>
                </a:solidFill>
              </a:rPr>
            </a:br>
            <a:r>
              <a:rPr lang="es-MX" sz="2400" i="1" smtClean="0">
                <a:solidFill>
                  <a:srgbClr val="FF3300"/>
                </a:solidFill>
              </a:rPr>
              <a:t> </a:t>
            </a:r>
            <a:r>
              <a:rPr lang="es-MX" sz="1800" i="1" smtClean="0">
                <a:solidFill>
                  <a:srgbClr val="FF3300"/>
                </a:solidFill>
              </a:rPr>
              <a:t>CAMPOS DE LOS MENSAJES</a:t>
            </a:r>
            <a:r>
              <a:rPr lang="es-MX" sz="2400" i="1" smtClean="0">
                <a:solidFill>
                  <a:srgbClr val="FF6600"/>
                </a:solidFill>
              </a:rPr>
              <a:t>  </a:t>
            </a:r>
            <a:r>
              <a:rPr lang="es-MX" sz="1800" i="1" smtClean="0">
                <a:solidFill>
                  <a:srgbClr val="FF6600"/>
                </a:solidFill>
              </a:rPr>
              <a:t>AIDC</a:t>
            </a:r>
            <a:endParaRPr lang="en-US" sz="1800" i="1" smtClean="0">
              <a:solidFill>
                <a:srgbClr val="FF6600"/>
              </a:solidFill>
            </a:endParaRPr>
          </a:p>
        </p:txBody>
      </p:sp>
      <p:graphicFrame>
        <p:nvGraphicFramePr>
          <p:cNvPr id="3074" name="Object 2"/>
          <p:cNvGraphicFramePr>
            <a:graphicFrameLocks noChangeAspect="1"/>
          </p:cNvGraphicFramePr>
          <p:nvPr>
            <p:ph idx="1"/>
          </p:nvPr>
        </p:nvGraphicFramePr>
        <p:xfrm>
          <a:off x="1792288" y="1739900"/>
          <a:ext cx="5811837" cy="5054600"/>
        </p:xfrm>
        <a:graphic>
          <a:graphicData uri="http://schemas.openxmlformats.org/presentationml/2006/ole">
            <p:oleObj spid="_x0000_s3074" name="Document" r:id="rId3" imgW="6248550" imgH="5433909" progId="Word.Document.8">
              <p:embed/>
            </p:oleObj>
          </a:graphicData>
        </a:graphic>
      </p:graphicFrame>
      <p:pic>
        <p:nvPicPr>
          <p:cNvPr id="3077" name="Picture 4" descr="blueicao"/>
          <p:cNvPicPr>
            <a:picLocks noChangeAspect="1" noChangeArrowheads="1"/>
          </p:cNvPicPr>
          <p:nvPr/>
        </p:nvPicPr>
        <p:blipFill>
          <a:blip r:embed="rId4"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5 Marcador de número de diapositiva"/>
          <p:cNvSpPr>
            <a:spLocks noGrp="1"/>
          </p:cNvSpPr>
          <p:nvPr>
            <p:ph type="sldNum" sz="quarter" idx="12"/>
          </p:nvPr>
        </p:nvSpPr>
        <p:spPr>
          <a:noFill/>
        </p:spPr>
        <p:txBody>
          <a:bodyPr/>
          <a:lstStyle/>
          <a:p>
            <a:fld id="{CE33716F-F507-42F9-989D-B57390068F3D}" type="slidenum">
              <a:rPr lang="en-US" smtClean="0"/>
              <a:pPr/>
              <a:t>21</a:t>
            </a:fld>
            <a:endParaRPr lang="en-US" smtClean="0"/>
          </a:p>
        </p:txBody>
      </p:sp>
      <p:sp>
        <p:nvSpPr>
          <p:cNvPr id="4100" name="Rectangle 2"/>
          <p:cNvSpPr>
            <a:spLocks noGrp="1" noChangeArrowheads="1"/>
          </p:cNvSpPr>
          <p:nvPr>
            <p:ph type="title"/>
          </p:nvPr>
        </p:nvSpPr>
        <p:spPr>
          <a:xfrm>
            <a:off x="179388" y="285750"/>
            <a:ext cx="8964612" cy="1143000"/>
          </a:xfrm>
        </p:spPr>
        <p:txBody>
          <a:bodyPr/>
          <a:lstStyle/>
          <a:p>
            <a:pPr eaLnBrk="1" hangingPunct="1"/>
            <a:r>
              <a:rPr lang="es-MX" b="1" smtClean="0">
                <a:solidFill>
                  <a:srgbClr val="FF3300"/>
                </a:solidFill>
              </a:rPr>
              <a:t>DOCUMENTO DE CONTROL DE INTERFAZ (ICD)  CAR/SAM PARA AIDC</a:t>
            </a:r>
            <a:endParaRPr lang="en-US" b="1" smtClean="0">
              <a:solidFill>
                <a:srgbClr val="FF3300"/>
              </a:solidFill>
            </a:endParaRPr>
          </a:p>
        </p:txBody>
      </p:sp>
      <p:graphicFrame>
        <p:nvGraphicFramePr>
          <p:cNvPr id="4098" name="Object 2"/>
          <p:cNvGraphicFramePr>
            <a:graphicFrameLocks noChangeAspect="1"/>
          </p:cNvGraphicFramePr>
          <p:nvPr>
            <p:ph idx="1"/>
          </p:nvPr>
        </p:nvGraphicFramePr>
        <p:xfrm>
          <a:off x="1668463" y="981075"/>
          <a:ext cx="6772275" cy="6616700"/>
        </p:xfrm>
        <a:graphic>
          <a:graphicData uri="http://schemas.openxmlformats.org/presentationml/2006/ole">
            <p:oleObj spid="_x0000_s4098" name="Document" r:id="rId3" imgW="7381145" imgH="7212764" progId="Word.Document.8">
              <p:embed/>
            </p:oleObj>
          </a:graphicData>
        </a:graphic>
      </p:graphicFrame>
      <p:pic>
        <p:nvPicPr>
          <p:cNvPr id="4101" name="Picture 4" descr="blueicao"/>
          <p:cNvPicPr>
            <a:picLocks noChangeAspect="1" noChangeArrowheads="1"/>
          </p:cNvPicPr>
          <p:nvPr/>
        </p:nvPicPr>
        <p:blipFill>
          <a:blip r:embed="rId4"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5 Marcador de número de diapositiva"/>
          <p:cNvSpPr>
            <a:spLocks noGrp="1"/>
          </p:cNvSpPr>
          <p:nvPr>
            <p:ph type="sldNum" sz="quarter" idx="12"/>
          </p:nvPr>
        </p:nvSpPr>
        <p:spPr>
          <a:noFill/>
        </p:spPr>
        <p:txBody>
          <a:bodyPr/>
          <a:lstStyle/>
          <a:p>
            <a:fld id="{68B9A861-32FA-424E-8642-A83465057996}" type="slidenum">
              <a:rPr lang="en-US" smtClean="0"/>
              <a:pPr/>
              <a:t>22</a:t>
            </a:fld>
            <a:endParaRPr lang="en-US" smtClean="0"/>
          </a:p>
        </p:txBody>
      </p:sp>
      <p:sp>
        <p:nvSpPr>
          <p:cNvPr id="32771" name="Rectangle 2"/>
          <p:cNvSpPr>
            <a:spLocks noGrp="1" noChangeArrowheads="1"/>
          </p:cNvSpPr>
          <p:nvPr>
            <p:ph type="title"/>
          </p:nvPr>
        </p:nvSpPr>
        <p:spPr>
          <a:xfrm>
            <a:off x="0" y="333375"/>
            <a:ext cx="9144000" cy="1143000"/>
          </a:xfrm>
        </p:spPr>
        <p:txBody>
          <a:bodyPr/>
          <a:lstStyle/>
          <a:p>
            <a:pPr eaLnBrk="1" hangingPunct="1"/>
            <a:r>
              <a:rPr lang="es-MX" b="1" smtClean="0">
                <a:solidFill>
                  <a:srgbClr val="FF3300"/>
                </a:solidFill>
              </a:rPr>
              <a:t>DOCUMENTO DE CONTROL DE INTERFAZ (ICD)  CAR/SAM PARA AIDC </a:t>
            </a:r>
            <a:r>
              <a:rPr lang="es-MX" sz="2000" i="1" smtClean="0">
                <a:solidFill>
                  <a:srgbClr val="FF3300"/>
                </a:solidFill>
              </a:rPr>
              <a:t/>
            </a:r>
            <a:br>
              <a:rPr lang="es-MX" sz="2000" i="1" smtClean="0">
                <a:solidFill>
                  <a:srgbClr val="FF3300"/>
                </a:solidFill>
              </a:rPr>
            </a:br>
            <a:r>
              <a:rPr lang="es-MX" sz="2000" i="1" smtClean="0">
                <a:solidFill>
                  <a:srgbClr val="FF3300"/>
                </a:solidFill>
              </a:rPr>
              <a:t> </a:t>
            </a:r>
            <a:r>
              <a:rPr lang="en-GB" sz="1800" smtClean="0">
                <a:solidFill>
                  <a:srgbClr val="FF3300"/>
                </a:solidFill>
              </a:rPr>
              <a:t>REQUERIMIENTO DE TELECOMUNICACIONES AIDC</a:t>
            </a:r>
            <a:r>
              <a:rPr lang="en-GB" sz="3200" smtClean="0"/>
              <a:t> </a:t>
            </a:r>
            <a:endParaRPr lang="en-US" sz="3200" smtClean="0"/>
          </a:p>
        </p:txBody>
      </p:sp>
      <p:sp>
        <p:nvSpPr>
          <p:cNvPr id="1238019" name="Rectangle 3"/>
          <p:cNvSpPr>
            <a:spLocks noGrp="1" noChangeArrowheads="1"/>
          </p:cNvSpPr>
          <p:nvPr>
            <p:ph type="body" idx="1"/>
          </p:nvPr>
        </p:nvSpPr>
        <p:spPr>
          <a:xfrm>
            <a:off x="857250" y="1357313"/>
            <a:ext cx="7705725" cy="5214937"/>
          </a:xfrm>
        </p:spPr>
        <p:txBody>
          <a:bodyPr/>
          <a:lstStyle/>
          <a:p>
            <a:pPr marL="609600" indent="-609600" eaLnBrk="1" hangingPunct="1">
              <a:buFont typeface="Monotype Sorts" pitchFamily="2" charset="2"/>
              <a:buNone/>
              <a:defRPr/>
            </a:pPr>
            <a:endParaRPr lang="en-GB" sz="800" b="1" dirty="0" smtClean="0"/>
          </a:p>
          <a:p>
            <a:pPr marL="609600" indent="-609600" eaLnBrk="1" hangingPunct="1">
              <a:buFont typeface="Monotype Sorts" pitchFamily="2" charset="2"/>
              <a:buNone/>
              <a:defRPr/>
            </a:pPr>
            <a:endParaRPr lang="en-US" sz="800" b="1" dirty="0" smtClean="0"/>
          </a:p>
          <a:p>
            <a:pPr marL="609600" indent="-609600" eaLnBrk="1" hangingPunct="1">
              <a:buFont typeface="Monotype Sorts" pitchFamily="2" charset="2"/>
              <a:buNone/>
              <a:defRPr/>
            </a:pPr>
            <a:endParaRPr lang="en-US" sz="800" b="1" dirty="0" smtClean="0">
              <a:solidFill>
                <a:srgbClr val="FF6600"/>
              </a:solidFill>
            </a:endParaRPr>
          </a:p>
          <a:p>
            <a:pPr marL="609600" indent="-609600" eaLnBrk="1" hangingPunct="1">
              <a:buFont typeface="Monotype Sorts" pitchFamily="2" charset="2"/>
              <a:buNone/>
              <a:defRPr/>
            </a:pPr>
            <a:endParaRPr lang="en-US" sz="800" b="1" dirty="0" smtClean="0">
              <a:solidFill>
                <a:srgbClr val="FF6600"/>
              </a:solidFill>
            </a:endParaRPr>
          </a:p>
          <a:p>
            <a:pPr marL="609600" indent="-609600" algn="just" eaLnBrk="1" hangingPunct="1">
              <a:buClr>
                <a:srgbClr val="FF3300"/>
              </a:buClr>
              <a:buFont typeface="Wingdings" pitchFamily="2" charset="2"/>
              <a:buChar char="Ø"/>
              <a:defRPr/>
            </a:pPr>
            <a:r>
              <a:rPr lang="en-US" sz="1600" b="1" cap="small" dirty="0" smtClean="0">
                <a:solidFill>
                  <a:srgbClr val="FFFF00"/>
                </a:solidFill>
              </a:rPr>
              <a:t>Se </a:t>
            </a:r>
            <a:r>
              <a:rPr lang="en-US" sz="1600" b="1" cap="small" dirty="0" err="1" smtClean="0">
                <a:solidFill>
                  <a:srgbClr val="FFFF00"/>
                </a:solidFill>
              </a:rPr>
              <a:t>considera</a:t>
            </a:r>
            <a:r>
              <a:rPr lang="en-US" sz="1600" b="1" cap="small" dirty="0" smtClean="0">
                <a:solidFill>
                  <a:srgbClr val="FFFF00"/>
                </a:solidFill>
              </a:rPr>
              <a:t> el AFTN </a:t>
            </a:r>
            <a:r>
              <a:rPr lang="en-US" sz="1600" b="1" cap="small" dirty="0" err="1" smtClean="0">
                <a:solidFill>
                  <a:srgbClr val="FFFF00"/>
                </a:solidFill>
              </a:rPr>
              <a:t>como</a:t>
            </a:r>
            <a:r>
              <a:rPr lang="en-US" sz="1600" b="1" cap="small" dirty="0" smtClean="0">
                <a:solidFill>
                  <a:srgbClr val="FFFF00"/>
                </a:solidFill>
              </a:rPr>
              <a:t>  el </a:t>
            </a:r>
            <a:r>
              <a:rPr lang="en-US" sz="1600" b="1" cap="small" dirty="0" err="1" smtClean="0">
                <a:solidFill>
                  <a:srgbClr val="FFFF00"/>
                </a:solidFill>
              </a:rPr>
              <a:t>sistema</a:t>
            </a:r>
            <a:r>
              <a:rPr lang="en-US" sz="1600" b="1" cap="small" dirty="0" smtClean="0">
                <a:solidFill>
                  <a:srgbClr val="FFFF00"/>
                </a:solidFill>
              </a:rPr>
              <a:t> </a:t>
            </a:r>
            <a:r>
              <a:rPr lang="en-US" sz="1600" b="1" cap="small" dirty="0" err="1" smtClean="0">
                <a:solidFill>
                  <a:srgbClr val="FFFF00"/>
                </a:solidFill>
              </a:rPr>
              <a:t>inicial</a:t>
            </a:r>
            <a:r>
              <a:rPr lang="en-US" sz="1600" b="1" cap="small" dirty="0" smtClean="0">
                <a:solidFill>
                  <a:srgbClr val="FFFF00"/>
                </a:solidFill>
              </a:rPr>
              <a:t>    </a:t>
            </a:r>
            <a:r>
              <a:rPr lang="en-US" sz="1600" b="1" cap="small" dirty="0" err="1" smtClean="0">
                <a:solidFill>
                  <a:srgbClr val="FFFF00"/>
                </a:solidFill>
              </a:rPr>
              <a:t>para</a:t>
            </a:r>
            <a:r>
              <a:rPr lang="en-US" sz="1600" b="1" cap="small" dirty="0" smtClean="0">
                <a:solidFill>
                  <a:srgbClr val="FFFF00"/>
                </a:solidFill>
              </a:rPr>
              <a:t> la </a:t>
            </a:r>
            <a:r>
              <a:rPr lang="en-US" sz="1600" b="1" cap="small" dirty="0" err="1" smtClean="0">
                <a:solidFill>
                  <a:srgbClr val="FFFF00"/>
                </a:solidFill>
              </a:rPr>
              <a:t>transmisión</a:t>
            </a:r>
            <a:r>
              <a:rPr lang="en-US" sz="1600" b="1" cap="small" dirty="0" smtClean="0">
                <a:solidFill>
                  <a:srgbClr val="FFFF00"/>
                </a:solidFill>
              </a:rPr>
              <a:t> de los </a:t>
            </a:r>
            <a:r>
              <a:rPr lang="en-US" sz="1600" b="1" cap="small" dirty="0" err="1" smtClean="0">
                <a:solidFill>
                  <a:srgbClr val="FFFF00"/>
                </a:solidFill>
              </a:rPr>
              <a:t>mensajes</a:t>
            </a:r>
            <a:r>
              <a:rPr lang="en-US" sz="1600" b="1" cap="small" dirty="0" smtClean="0">
                <a:solidFill>
                  <a:srgbClr val="FFFF00"/>
                </a:solidFill>
              </a:rPr>
              <a:t> AIDC.  El </a:t>
            </a:r>
            <a:r>
              <a:rPr lang="en-US" sz="1600" b="1" cap="small" dirty="0" err="1" smtClean="0">
                <a:solidFill>
                  <a:srgbClr val="FFFF00"/>
                </a:solidFill>
              </a:rPr>
              <a:t>sistema</a:t>
            </a:r>
            <a:r>
              <a:rPr lang="en-US" sz="1600" b="1" cap="small" dirty="0" smtClean="0">
                <a:solidFill>
                  <a:srgbClr val="FFFF00"/>
                </a:solidFill>
              </a:rPr>
              <a:t>  AFTN </a:t>
            </a:r>
            <a:r>
              <a:rPr lang="en-US" sz="1600" b="1" cap="small" dirty="0" err="1" smtClean="0">
                <a:solidFill>
                  <a:srgbClr val="FFFF00"/>
                </a:solidFill>
              </a:rPr>
              <a:t>utilizará</a:t>
            </a:r>
            <a:r>
              <a:rPr lang="en-US" sz="1600" b="1" cap="small" dirty="0" smtClean="0">
                <a:solidFill>
                  <a:srgbClr val="FFFF00"/>
                </a:solidFill>
              </a:rPr>
              <a:t> el </a:t>
            </a:r>
            <a:r>
              <a:rPr lang="en-US" sz="1600" b="1" cap="small" dirty="0" err="1" smtClean="0">
                <a:solidFill>
                  <a:srgbClr val="FFFF00"/>
                </a:solidFill>
              </a:rPr>
              <a:t>formato</a:t>
            </a:r>
            <a:r>
              <a:rPr lang="en-US" sz="1600" b="1" cap="small" dirty="0" smtClean="0">
                <a:solidFill>
                  <a:srgbClr val="FFFF00"/>
                </a:solidFill>
              </a:rPr>
              <a:t> de </a:t>
            </a:r>
            <a:r>
              <a:rPr lang="en-US" sz="1600" b="1" cap="small" dirty="0" err="1" smtClean="0">
                <a:solidFill>
                  <a:srgbClr val="FFFF00"/>
                </a:solidFill>
              </a:rPr>
              <a:t>mensaje</a:t>
            </a:r>
            <a:r>
              <a:rPr lang="en-US" sz="1600" b="1" cap="small" dirty="0" smtClean="0">
                <a:solidFill>
                  <a:srgbClr val="FFFF00"/>
                </a:solidFill>
              </a:rPr>
              <a:t> IA-5  y 	</a:t>
            </a:r>
            <a:r>
              <a:rPr lang="en-US" sz="1600" b="1" cap="small" dirty="0" err="1" smtClean="0">
                <a:solidFill>
                  <a:srgbClr val="FFFF00"/>
                </a:solidFill>
              </a:rPr>
              <a:t>hará</a:t>
            </a:r>
            <a:r>
              <a:rPr lang="en-US" sz="1600" b="1" cap="small" dirty="0" smtClean="0">
                <a:solidFill>
                  <a:srgbClr val="FFFF00"/>
                </a:solidFill>
              </a:rPr>
              <a:t> </a:t>
            </a:r>
            <a:r>
              <a:rPr lang="en-US" sz="1600" b="1" cap="small" dirty="0" err="1" smtClean="0">
                <a:solidFill>
                  <a:srgbClr val="FFFF00"/>
                </a:solidFill>
              </a:rPr>
              <a:t>uso</a:t>
            </a:r>
            <a:r>
              <a:rPr lang="en-US" sz="1600" b="1" cap="small" dirty="0" smtClean="0">
                <a:solidFill>
                  <a:srgbClr val="FFFF00"/>
                </a:solidFill>
              </a:rPr>
              <a:t>   del campo de </a:t>
            </a:r>
            <a:r>
              <a:rPr lang="en-US" sz="1600" b="1" cap="small" dirty="0" err="1" smtClean="0">
                <a:solidFill>
                  <a:srgbClr val="FFFF00"/>
                </a:solidFill>
              </a:rPr>
              <a:t>informacion</a:t>
            </a:r>
            <a:r>
              <a:rPr lang="en-US" sz="1600" b="1" cap="small" dirty="0" smtClean="0">
                <a:solidFill>
                  <a:srgbClr val="FFFF00"/>
                </a:solidFill>
              </a:rPr>
              <a:t> </a:t>
            </a:r>
            <a:r>
              <a:rPr lang="en-US" sz="1600" b="1" cap="small" dirty="0" err="1" smtClean="0">
                <a:solidFill>
                  <a:srgbClr val="FFFF00"/>
                </a:solidFill>
              </a:rPr>
              <a:t>optativa</a:t>
            </a:r>
            <a:r>
              <a:rPr lang="en-US" sz="1600" b="1" cap="small" dirty="0" smtClean="0">
                <a:solidFill>
                  <a:srgbClr val="FFFF00"/>
                </a:solidFill>
              </a:rPr>
              <a:t> de </a:t>
            </a:r>
            <a:r>
              <a:rPr lang="en-US" sz="1600" b="1" cap="small" dirty="0" err="1" smtClean="0">
                <a:solidFill>
                  <a:srgbClr val="FFFF00"/>
                </a:solidFill>
              </a:rPr>
              <a:t>encabezamiento</a:t>
            </a:r>
            <a:r>
              <a:rPr lang="en-US" sz="1600" b="1" cap="small" dirty="0" smtClean="0">
                <a:solidFill>
                  <a:srgbClr val="FFFF00"/>
                </a:solidFill>
              </a:rPr>
              <a:t> </a:t>
            </a:r>
            <a:r>
              <a:rPr lang="en-US" sz="1600" b="1" cap="small" dirty="0" err="1" smtClean="0">
                <a:solidFill>
                  <a:srgbClr val="FFFF00"/>
                </a:solidFill>
              </a:rPr>
              <a:t>opcional</a:t>
            </a:r>
            <a:r>
              <a:rPr lang="en-US" sz="1600" b="1" cap="small" dirty="0" smtClean="0">
                <a:solidFill>
                  <a:srgbClr val="FFFF00"/>
                </a:solidFill>
              </a:rPr>
              <a:t> 	del </a:t>
            </a:r>
            <a:r>
              <a:rPr lang="en-US" sz="1600" b="1" cap="small" dirty="0" err="1" smtClean="0">
                <a:solidFill>
                  <a:srgbClr val="FFFF00"/>
                </a:solidFill>
              </a:rPr>
              <a:t>encabezamiento</a:t>
            </a:r>
            <a:r>
              <a:rPr lang="en-US" sz="1600" b="1" cap="small" dirty="0" smtClean="0">
                <a:solidFill>
                  <a:srgbClr val="FFFF00"/>
                </a:solidFill>
              </a:rPr>
              <a:t> del </a:t>
            </a:r>
            <a:r>
              <a:rPr lang="en-US" sz="1600" b="1" cap="small" dirty="0" err="1" smtClean="0">
                <a:solidFill>
                  <a:srgbClr val="FFFF00"/>
                </a:solidFill>
              </a:rPr>
              <a:t>mensaje</a:t>
            </a:r>
            <a:r>
              <a:rPr lang="en-US" sz="1600" b="1" cap="small" dirty="0" smtClean="0">
                <a:solidFill>
                  <a:srgbClr val="FFFF00"/>
                </a:solidFill>
              </a:rPr>
              <a:t> AFTN  ( </a:t>
            </a:r>
            <a:r>
              <a:rPr lang="en-US" sz="1600" b="1" cap="small" dirty="0" err="1" smtClean="0">
                <a:solidFill>
                  <a:srgbClr val="FFFF00"/>
                </a:solidFill>
              </a:rPr>
              <a:t>VolumenII</a:t>
            </a:r>
            <a:r>
              <a:rPr lang="en-US" sz="1600" b="1" cap="small" dirty="0" smtClean="0">
                <a:solidFill>
                  <a:srgbClr val="FFFF00"/>
                </a:solidFill>
              </a:rPr>
              <a:t> </a:t>
            </a:r>
            <a:r>
              <a:rPr lang="en-US" sz="1600" b="1" cap="small" dirty="0" err="1" smtClean="0">
                <a:solidFill>
                  <a:srgbClr val="FFFF00"/>
                </a:solidFill>
              </a:rPr>
              <a:t>Anexo</a:t>
            </a:r>
            <a:r>
              <a:rPr lang="en-US" sz="1600" b="1" cap="small" dirty="0" smtClean="0">
                <a:solidFill>
                  <a:srgbClr val="FFFF00"/>
                </a:solidFill>
              </a:rPr>
              <a:t> 10 4.4.15.2.2.6)  </a:t>
            </a:r>
          </a:p>
          <a:p>
            <a:pPr marL="609600" indent="-609600" eaLnBrk="1" hangingPunct="1">
              <a:buClr>
                <a:srgbClr val="FF3300"/>
              </a:buClr>
              <a:buFont typeface="Wingdings" pitchFamily="2" charset="2"/>
              <a:buChar char="Ø"/>
              <a:defRPr/>
            </a:pPr>
            <a:endParaRPr lang="es-PE" sz="1600" b="1" cap="small" dirty="0" smtClean="0">
              <a:solidFill>
                <a:srgbClr val="FFFF00"/>
              </a:solidFill>
            </a:endParaRPr>
          </a:p>
          <a:p>
            <a:pPr marL="609600" indent="-609600" algn="just" eaLnBrk="1" hangingPunct="1">
              <a:buClr>
                <a:srgbClr val="FF3300"/>
              </a:buClr>
              <a:buFont typeface="Wingdings" pitchFamily="2" charset="2"/>
              <a:buChar char="Ø"/>
              <a:defRPr/>
            </a:pPr>
            <a:r>
              <a:rPr lang="es-PE" sz="1600" b="1" cap="small" dirty="0" smtClean="0">
                <a:solidFill>
                  <a:srgbClr val="FFFF00"/>
                </a:solidFill>
              </a:rPr>
              <a:t> La inclusión de datos opcionales en la sección de origen de   encabezamiento  del formato de mensajes IA-5 tiene una longitud de  </a:t>
            </a:r>
          </a:p>
          <a:p>
            <a:pPr marL="609600" indent="-609600" algn="just" eaLnBrk="1" hangingPunct="1">
              <a:buClr>
                <a:srgbClr val="FF3300"/>
              </a:buClr>
              <a:buFontTx/>
              <a:buNone/>
              <a:defRPr/>
            </a:pPr>
            <a:r>
              <a:rPr lang="es-PE" sz="1600" b="1" cap="small" dirty="0" smtClean="0">
                <a:solidFill>
                  <a:srgbClr val="FFFF00"/>
                </a:solidFill>
              </a:rPr>
              <a:t>	69  caracteres.</a:t>
            </a:r>
          </a:p>
          <a:p>
            <a:pPr marL="609600" indent="-609600" eaLnBrk="1" hangingPunct="1">
              <a:buClr>
                <a:srgbClr val="FF3300"/>
              </a:buClr>
              <a:buFont typeface="Wingdings" pitchFamily="2" charset="2"/>
              <a:buChar char="Ø"/>
              <a:defRPr/>
            </a:pPr>
            <a:endParaRPr lang="es-PE" sz="1600" b="1" cap="small" dirty="0" smtClean="0">
              <a:solidFill>
                <a:srgbClr val="FFFF00"/>
              </a:solidFill>
            </a:endParaRPr>
          </a:p>
          <a:p>
            <a:pPr marL="609600" indent="-609600" eaLnBrk="1" hangingPunct="1">
              <a:buClr>
                <a:srgbClr val="FF3300"/>
              </a:buClr>
              <a:buFont typeface="Wingdings" pitchFamily="2" charset="2"/>
              <a:buChar char="Ø"/>
              <a:defRPr/>
            </a:pPr>
            <a:r>
              <a:rPr lang="es-PE" sz="1600" b="1" cap="small" dirty="0" smtClean="0">
                <a:solidFill>
                  <a:srgbClr val="FFFF00"/>
                </a:solidFill>
              </a:rPr>
              <a:t>La prioridad de los mensajes se hará de acuerdo con la prioridad asignada 	a los mensajes de seguridad de vuelo  FF  ( mensajes de movimiento y control  definidos </a:t>
            </a:r>
            <a:r>
              <a:rPr lang="es-PE" sz="1600" b="1" cap="small" dirty="0" err="1" smtClean="0">
                <a:solidFill>
                  <a:srgbClr val="FFFF00"/>
                </a:solidFill>
              </a:rPr>
              <a:t>Doc</a:t>
            </a:r>
            <a:r>
              <a:rPr lang="es-PE" sz="1600" b="1" cap="small" dirty="0" smtClean="0">
                <a:solidFill>
                  <a:srgbClr val="FFFF00"/>
                </a:solidFill>
              </a:rPr>
              <a:t> 4444 Cap11)</a:t>
            </a:r>
          </a:p>
          <a:p>
            <a:pPr marL="609600" indent="-609600" eaLnBrk="1" hangingPunct="1">
              <a:buClr>
                <a:srgbClr val="FF3300"/>
              </a:buClr>
              <a:buFont typeface="Wingdings" pitchFamily="2" charset="2"/>
              <a:buChar char="Ø"/>
              <a:defRPr/>
            </a:pPr>
            <a:endParaRPr lang="es-PE" sz="1600" b="1" cap="small" dirty="0" smtClean="0">
              <a:solidFill>
                <a:srgbClr val="FFFF00"/>
              </a:solidFill>
            </a:endParaRPr>
          </a:p>
          <a:p>
            <a:pPr marL="609600" indent="-609600" eaLnBrk="1" hangingPunct="1">
              <a:buClr>
                <a:srgbClr val="FF3300"/>
              </a:buClr>
              <a:buFont typeface="Wingdings" pitchFamily="2" charset="2"/>
              <a:buChar char="Ø"/>
              <a:defRPr/>
            </a:pPr>
            <a:r>
              <a:rPr lang="es-PE" sz="1600" b="1" cap="small" dirty="0" smtClean="0">
                <a:solidFill>
                  <a:srgbClr val="FFFF00"/>
                </a:solidFill>
              </a:rPr>
              <a:t>Una vez que se implemente el AMHS el AIDC se </a:t>
            </a:r>
            <a:r>
              <a:rPr lang="es-PE" sz="1600" b="1" cap="small" dirty="0" err="1" smtClean="0">
                <a:solidFill>
                  <a:srgbClr val="FFFF00"/>
                </a:solidFill>
              </a:rPr>
              <a:t>transmitiria</a:t>
            </a:r>
            <a:r>
              <a:rPr lang="es-PE" sz="1600" b="1" cap="small" dirty="0" smtClean="0">
                <a:solidFill>
                  <a:srgbClr val="FFFF00"/>
                </a:solidFill>
              </a:rPr>
              <a:t> a través de 	esta aplicación.</a:t>
            </a:r>
            <a:endParaRPr lang="en-US" sz="1600" b="1" cap="small" dirty="0" smtClean="0">
              <a:solidFill>
                <a:srgbClr val="FFFF00"/>
              </a:solidFill>
            </a:endParaRPr>
          </a:p>
          <a:p>
            <a:pPr marL="609600" indent="-609600" eaLnBrk="1" hangingPunct="1">
              <a:buFont typeface="Monotype Sorts" pitchFamily="2" charset="2"/>
              <a:buNone/>
              <a:defRPr/>
            </a:pPr>
            <a:r>
              <a:rPr lang="en-US" sz="1600" b="1" dirty="0" smtClean="0">
                <a:solidFill>
                  <a:srgbClr val="FFCC00"/>
                </a:solidFill>
              </a:rPr>
              <a:t> 	</a:t>
            </a:r>
          </a:p>
          <a:p>
            <a:pPr marL="609600" indent="-609600" eaLnBrk="1" hangingPunct="1">
              <a:buFont typeface="Monotype Sorts" pitchFamily="2" charset="2"/>
              <a:buNone/>
              <a:defRPr/>
            </a:pPr>
            <a:r>
              <a:rPr lang="en-US" sz="1400" b="1" dirty="0" smtClean="0">
                <a:solidFill>
                  <a:srgbClr val="FFCC00"/>
                </a:solidFill>
              </a:rPr>
              <a:t>	</a:t>
            </a:r>
            <a:endParaRPr lang="en-US" sz="1400" b="1" dirty="0" smtClean="0"/>
          </a:p>
          <a:p>
            <a:pPr marL="609600" indent="-609600" eaLnBrk="1" hangingPunct="1">
              <a:buFont typeface="Monotype Sorts" pitchFamily="2" charset="2"/>
              <a:buNone/>
              <a:defRPr/>
            </a:pPr>
            <a:r>
              <a:rPr lang="en-US" sz="1400" dirty="0" smtClean="0">
                <a:solidFill>
                  <a:schemeClr val="tx1"/>
                </a:solidFill>
              </a:rPr>
              <a:t>	</a:t>
            </a:r>
          </a:p>
          <a:p>
            <a:pPr marL="609600" indent="-609600" eaLnBrk="1" hangingPunct="1">
              <a:buFont typeface="Monotype Sorts" pitchFamily="2" charset="2"/>
              <a:buNone/>
              <a:defRPr/>
            </a:pPr>
            <a:r>
              <a:rPr lang="en-US" sz="1400" dirty="0" smtClean="0">
                <a:solidFill>
                  <a:schemeClr val="tx1"/>
                </a:solidFill>
              </a:rPr>
              <a:t>  </a:t>
            </a:r>
          </a:p>
          <a:p>
            <a:pPr marL="609600" indent="-609600" eaLnBrk="1" hangingPunct="1">
              <a:buFont typeface="Monotype Sorts" pitchFamily="2" charset="2"/>
              <a:buNone/>
              <a:defRPr/>
            </a:pPr>
            <a:r>
              <a:rPr lang="en-US" sz="1400" b="1" dirty="0" smtClean="0">
                <a:solidFill>
                  <a:schemeClr val="tx1"/>
                </a:solidFill>
              </a:rPr>
              <a:t>		</a:t>
            </a:r>
          </a:p>
        </p:txBody>
      </p:sp>
      <p:pic>
        <p:nvPicPr>
          <p:cNvPr id="32773" name="Picture 4"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524000" cy="1236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5 Marcador de número de diapositiva"/>
          <p:cNvSpPr>
            <a:spLocks noGrp="1"/>
          </p:cNvSpPr>
          <p:nvPr>
            <p:ph type="sldNum" sz="quarter" idx="12"/>
          </p:nvPr>
        </p:nvSpPr>
        <p:spPr>
          <a:noFill/>
        </p:spPr>
        <p:txBody>
          <a:bodyPr/>
          <a:lstStyle/>
          <a:p>
            <a:fld id="{E51A1621-94FB-49D6-9DD2-776F9D9D0DD0}" type="slidenum">
              <a:rPr lang="en-US" smtClean="0"/>
              <a:pPr/>
              <a:t>23</a:t>
            </a:fld>
            <a:endParaRPr lang="en-US" smtClean="0"/>
          </a:p>
        </p:txBody>
      </p:sp>
      <p:sp>
        <p:nvSpPr>
          <p:cNvPr id="473090" name="Rectangle 2"/>
          <p:cNvSpPr>
            <a:spLocks noGrp="1" noChangeArrowheads="1"/>
          </p:cNvSpPr>
          <p:nvPr>
            <p:ph type="title"/>
          </p:nvPr>
        </p:nvSpPr>
        <p:spPr>
          <a:xfrm>
            <a:off x="685800" y="152400"/>
            <a:ext cx="8229600" cy="10668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AUTOMATIZACION </a:t>
            </a:r>
            <a:br>
              <a:rPr lang="en-US" b="1" dirty="0" smtClean="0">
                <a:solidFill>
                  <a:srgbClr val="FF0000"/>
                </a:solidFill>
                <a:effectLst>
                  <a:outerShdw blurRad="38100" dist="38100" dir="2700000" algn="tl">
                    <a:srgbClr val="000000"/>
                  </a:outerShdw>
                </a:effectLst>
              </a:rPr>
            </a:br>
            <a:endParaRPr lang="en-US" b="1" dirty="0" smtClean="0">
              <a:solidFill>
                <a:srgbClr val="FF0000"/>
              </a:solidFill>
              <a:effectLst>
                <a:outerShdw blurRad="38100" dist="38100" dir="2700000" algn="tl">
                  <a:srgbClr val="000000"/>
                </a:outerShdw>
              </a:effectLst>
            </a:endParaRPr>
          </a:p>
        </p:txBody>
      </p:sp>
      <p:sp>
        <p:nvSpPr>
          <p:cNvPr id="473091" name="Rectangle 3"/>
          <p:cNvSpPr>
            <a:spLocks noGrp="1" noChangeArrowheads="1"/>
          </p:cNvSpPr>
          <p:nvPr>
            <p:ph type="body" idx="1"/>
          </p:nvPr>
        </p:nvSpPr>
        <p:spPr>
          <a:xfrm>
            <a:off x="685800" y="1571625"/>
            <a:ext cx="8229600" cy="5133975"/>
          </a:xfrm>
        </p:spPr>
        <p:txBody>
          <a:bodyPr/>
          <a:lstStyle/>
          <a:p>
            <a:pPr algn="just" eaLnBrk="1" hangingPunct="1">
              <a:lnSpc>
                <a:spcPct val="90000"/>
              </a:lnSpc>
              <a:buClr>
                <a:srgbClr val="FF0000"/>
              </a:buClr>
              <a:buFontTx/>
              <a:buNone/>
              <a:defRPr/>
            </a:pPr>
            <a:r>
              <a:rPr lang="en-US" sz="1800" b="1" dirty="0" smtClean="0">
                <a:solidFill>
                  <a:srgbClr val="FF0000"/>
                </a:solidFill>
                <a:effectLst>
                  <a:outerShdw blurRad="38100" dist="38100" dir="2700000" algn="tl">
                    <a:srgbClr val="000000"/>
                  </a:outerShdw>
                </a:effectLst>
              </a:rPr>
              <a:t>PROYECTO RLA/98/003</a:t>
            </a:r>
          </a:p>
          <a:p>
            <a:pPr algn="just" eaLnBrk="1" hangingPunct="1">
              <a:lnSpc>
                <a:spcPct val="90000"/>
              </a:lnSpc>
              <a:buClr>
                <a:srgbClr val="FF0000"/>
              </a:buClr>
              <a:buFontTx/>
              <a:buNone/>
              <a:defRPr/>
            </a:pPr>
            <a:endParaRPr lang="es-PE" sz="1800" b="1" dirty="0" smtClean="0">
              <a:solidFill>
                <a:srgbClr val="FFFF00"/>
              </a:solidFill>
              <a:effectLst>
                <a:outerShdw blurRad="38100" dist="38100" dir="2700000" algn="tl">
                  <a:srgbClr val="000000"/>
                </a:outerShdw>
              </a:effectLst>
            </a:endParaRPr>
          </a:p>
          <a:p>
            <a:pPr algn="just" eaLnBrk="1" hangingPunct="1">
              <a:lnSpc>
                <a:spcPct val="90000"/>
              </a:lnSpc>
              <a:buClr>
                <a:srgbClr val="FF0000"/>
              </a:buClr>
              <a:buFont typeface="Wingdings" pitchFamily="2" charset="2"/>
              <a:buChar char="§"/>
              <a:defRPr/>
            </a:pPr>
            <a:r>
              <a:rPr lang="es-PE" sz="1800" b="1" dirty="0" smtClean="0">
                <a:solidFill>
                  <a:srgbClr val="FFFF00"/>
                </a:solidFill>
                <a:effectLst>
                  <a:outerShdw blurRad="38100" dist="38100" dir="2700000" algn="tl">
                    <a:srgbClr val="000000"/>
                  </a:outerShdw>
                </a:effectLst>
              </a:rPr>
              <a:t>ELABORACIÓN DE UN CUESTIONARIO DE SISTEMAS AUTOMATIZADOS INSTALADOS EN LAS DEPENDENCIAS ATS Y SUS INTERFACES.</a:t>
            </a:r>
          </a:p>
          <a:p>
            <a:pPr algn="just" eaLnBrk="1" hangingPunct="1">
              <a:lnSpc>
                <a:spcPct val="90000"/>
              </a:lnSpc>
              <a:buClr>
                <a:srgbClr val="FF0000"/>
              </a:buClr>
              <a:buFont typeface="Wingdings" pitchFamily="2" charset="2"/>
              <a:buChar char="Ø"/>
              <a:defRPr/>
            </a:pPr>
            <a:endParaRPr lang="en-US" sz="1800" b="1" dirty="0" smtClean="0">
              <a:solidFill>
                <a:srgbClr val="FFFF00"/>
              </a:solidFill>
              <a:effectLst>
                <a:outerShdw blurRad="38100" dist="38100" dir="2700000" algn="tl">
                  <a:srgbClr val="000000"/>
                </a:outerShdw>
              </a:effectLst>
            </a:endParaRPr>
          </a:p>
          <a:p>
            <a:pPr algn="just" eaLnBrk="1" hangingPunct="1">
              <a:lnSpc>
                <a:spcPct val="90000"/>
              </a:lnSpc>
              <a:buClr>
                <a:srgbClr val="FF0000"/>
              </a:buClr>
              <a:buFont typeface="Wingdings" pitchFamily="2" charset="2"/>
              <a:buChar char="§"/>
              <a:defRPr/>
            </a:pPr>
            <a:r>
              <a:rPr lang="es-PE" sz="1800" b="1" dirty="0" smtClean="0">
                <a:solidFill>
                  <a:srgbClr val="FFFF00"/>
                </a:solidFill>
                <a:effectLst>
                  <a:outerShdw blurRad="38100" dist="38100" dir="2700000" algn="tl">
                    <a:srgbClr val="000000"/>
                  </a:outerShdw>
                </a:effectLst>
              </a:rPr>
              <a:t>PRUEBAS DE INTERCONEXIÓN REALIZADAS ENTRE LOS SISTEMAS AUTOMATIZADOS DE ACC MANAOS (FIR AMAZÓNICA) EN BRASIL; Y ACC MAIQUETÍA (FIR MAIQUETÍA) EN VENEZUELA.</a:t>
            </a:r>
          </a:p>
          <a:p>
            <a:pPr algn="just" eaLnBrk="1" hangingPunct="1">
              <a:lnSpc>
                <a:spcPct val="90000"/>
              </a:lnSpc>
              <a:buClr>
                <a:srgbClr val="FF0000"/>
              </a:buClr>
              <a:buFont typeface="Wingdings" pitchFamily="2" charset="2"/>
              <a:buChar char="§"/>
              <a:defRPr/>
            </a:pPr>
            <a:endParaRPr lang="en-US" sz="1800" b="1" dirty="0" smtClean="0">
              <a:solidFill>
                <a:srgbClr val="FFFF00"/>
              </a:solidFill>
              <a:effectLst>
                <a:outerShdw blurRad="38100" dist="38100" dir="2700000" algn="tl">
                  <a:srgbClr val="000000"/>
                </a:outerShdw>
              </a:effectLst>
            </a:endParaRPr>
          </a:p>
          <a:p>
            <a:pPr algn="just" eaLnBrk="1" hangingPunct="1">
              <a:lnSpc>
                <a:spcPct val="90000"/>
              </a:lnSpc>
              <a:buClr>
                <a:srgbClr val="FF0000"/>
              </a:buClr>
              <a:buFont typeface="Wingdings" pitchFamily="2" charset="2"/>
              <a:buChar char="§"/>
              <a:defRPr/>
            </a:pPr>
            <a:r>
              <a:rPr lang="es-PE" sz="1800" b="1" dirty="0" smtClean="0">
                <a:solidFill>
                  <a:srgbClr val="FFFF00"/>
                </a:solidFill>
                <a:effectLst>
                  <a:outerShdw blurRad="38100" dist="38100" dir="2700000" algn="tl">
                    <a:srgbClr val="000000"/>
                  </a:outerShdw>
                </a:effectLst>
              </a:rPr>
              <a:t>MISIONES A LOS ESTADOS PARA RECOLECCIÓN DE DATOS:  ACTIVIDAD LLEVADA A CABO DURANTE 2007 POR UN GRUPO DE EXPERTOS, CON APOYO DE DECEA Y LA OACI/LIMA, CON EL PROPÓSITO DE EVALUAR LA SITUACIÓN ACTUAL DE LOS SISTEMAS AUTOMATIZADOS DE CONTROL DE TRÁFICO AÉREO INSTALADOS EN LAS ÁREAS DE LOS CENTROS DE CONTROL DE LOS ESTADOS CAR/SAM.  SE LLEVARON VISITAS </a:t>
            </a:r>
            <a:r>
              <a:rPr lang="es-PE" sz="1800" b="1" i="1" dirty="0" smtClean="0">
                <a:solidFill>
                  <a:srgbClr val="FFFF00"/>
                </a:solidFill>
                <a:effectLst>
                  <a:outerShdw blurRad="38100" dist="38100" dir="2700000" algn="tl">
                    <a:srgbClr val="000000"/>
                  </a:outerShdw>
                </a:effectLst>
              </a:rPr>
              <a:t>IN SITU</a:t>
            </a:r>
            <a:r>
              <a:rPr lang="es-PE" sz="1800" b="1" dirty="0" smtClean="0">
                <a:solidFill>
                  <a:srgbClr val="FFFF00"/>
                </a:solidFill>
                <a:effectLst>
                  <a:outerShdw blurRad="38100" dist="38100" dir="2700000" algn="tl">
                    <a:srgbClr val="000000"/>
                  </a:outerShdw>
                </a:effectLst>
              </a:rPr>
              <a:t> A PERÚ, ECUADOR, VENEZUELA COLOMBIA, PANAMÁ, COCESNA, CHILE, URUGUAY, ARGENTINA Y BRASIL.</a:t>
            </a:r>
            <a:endParaRPr lang="en-US" sz="1800" b="1" dirty="0" smtClean="0">
              <a:solidFill>
                <a:srgbClr val="FFFF00"/>
              </a:solidFill>
              <a:effectLst>
                <a:outerShdw blurRad="38100" dist="38100" dir="2700000" algn="tl">
                  <a:srgbClr val="000000"/>
                </a:outerShdw>
              </a:effectLst>
            </a:endParaRPr>
          </a:p>
        </p:txBody>
      </p:sp>
      <p:pic>
        <p:nvPicPr>
          <p:cNvPr id="33797" name="Picture 21"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5 Marcador de número de diapositiva"/>
          <p:cNvSpPr>
            <a:spLocks noGrp="1"/>
          </p:cNvSpPr>
          <p:nvPr>
            <p:ph type="sldNum" sz="quarter" idx="12"/>
          </p:nvPr>
        </p:nvSpPr>
        <p:spPr>
          <a:noFill/>
        </p:spPr>
        <p:txBody>
          <a:bodyPr/>
          <a:lstStyle/>
          <a:p>
            <a:fld id="{90E578A1-7A54-4A06-95C3-EFC6C9101025}" type="slidenum">
              <a:rPr lang="en-US" smtClean="0"/>
              <a:pPr/>
              <a:t>24</a:t>
            </a:fld>
            <a:endParaRPr lang="en-US" smtClean="0"/>
          </a:p>
        </p:txBody>
      </p:sp>
      <p:sp>
        <p:nvSpPr>
          <p:cNvPr id="475138" name="Rectangle 2"/>
          <p:cNvSpPr>
            <a:spLocks noGrp="1" noChangeArrowheads="1"/>
          </p:cNvSpPr>
          <p:nvPr>
            <p:ph type="title"/>
          </p:nvPr>
        </p:nvSpPr>
        <p:spPr>
          <a:xfrm>
            <a:off x="685800" y="152400"/>
            <a:ext cx="8229600" cy="10668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p>
        </p:txBody>
      </p:sp>
      <p:sp>
        <p:nvSpPr>
          <p:cNvPr id="475139" name="Rectangle 3"/>
          <p:cNvSpPr>
            <a:spLocks noGrp="1" noChangeArrowheads="1"/>
          </p:cNvSpPr>
          <p:nvPr>
            <p:ph type="body" idx="1"/>
          </p:nvPr>
        </p:nvSpPr>
        <p:spPr>
          <a:xfrm>
            <a:off x="685800" y="1557338"/>
            <a:ext cx="8229600" cy="5148262"/>
          </a:xfrm>
        </p:spPr>
        <p:txBody>
          <a:bodyPr/>
          <a:lstStyle/>
          <a:p>
            <a:pPr algn="just" eaLnBrk="1" hangingPunct="1">
              <a:buClr>
                <a:srgbClr val="FF0000"/>
              </a:buClr>
              <a:buFont typeface="Wingdings" pitchFamily="2" charset="2"/>
              <a:buChar char="§"/>
              <a:defRPr/>
            </a:pPr>
            <a:endParaRPr lang="es-PE" sz="1800" b="1" dirty="0" smtClean="0">
              <a:solidFill>
                <a:srgbClr val="FFFF00"/>
              </a:solidFill>
              <a:effectLst>
                <a:outerShdw blurRad="38100" dist="38100" dir="2700000" algn="tl">
                  <a:srgbClr val="000000"/>
                </a:outerShdw>
              </a:effectLst>
            </a:endParaRPr>
          </a:p>
          <a:p>
            <a:pPr algn="just" eaLnBrk="1" hangingPunct="1">
              <a:buClr>
                <a:srgbClr val="FF0000"/>
              </a:buClr>
              <a:buFont typeface="Wingdings" pitchFamily="2" charset="2"/>
              <a:buNone/>
              <a:defRPr/>
            </a:pPr>
            <a:r>
              <a:rPr lang="es-PE" sz="1800" b="1" dirty="0" smtClean="0">
                <a:solidFill>
                  <a:srgbClr val="FFFF00"/>
                </a:solidFill>
                <a:effectLst>
                  <a:outerShdw blurRad="38100" dist="38100" dir="2700000" algn="tl">
                    <a:srgbClr val="000000"/>
                  </a:outerShdw>
                </a:effectLst>
              </a:rPr>
              <a:t>	 </a:t>
            </a:r>
            <a:r>
              <a:rPr lang="en-US" sz="1800" b="1" dirty="0" smtClean="0">
                <a:solidFill>
                  <a:srgbClr val="FF0000"/>
                </a:solidFill>
                <a:effectLst>
                  <a:outerShdw blurRad="38100" dist="38100" dir="2700000" algn="tl">
                    <a:srgbClr val="000000"/>
                  </a:outerShdw>
                </a:effectLst>
              </a:rPr>
              <a:t>PROYECTO RLA/98/003</a:t>
            </a:r>
            <a:endParaRPr lang="es-PE" sz="1800" b="1" dirty="0" smtClean="0">
              <a:solidFill>
                <a:srgbClr val="FFFF00"/>
              </a:solidFill>
              <a:effectLst>
                <a:outerShdw blurRad="38100" dist="38100" dir="2700000" algn="tl">
                  <a:srgbClr val="000000"/>
                </a:outerShdw>
              </a:effectLst>
            </a:endParaRPr>
          </a:p>
          <a:p>
            <a:pPr algn="just" eaLnBrk="1" hangingPunct="1">
              <a:buClr>
                <a:srgbClr val="FF0000"/>
              </a:buClr>
              <a:buFont typeface="Wingdings" pitchFamily="2" charset="2"/>
              <a:buChar char="Ø"/>
              <a:defRPr/>
            </a:pPr>
            <a:r>
              <a:rPr lang="es-PE" sz="1800" b="1" dirty="0" smtClean="0">
                <a:solidFill>
                  <a:srgbClr val="FFFF00"/>
                </a:solidFill>
                <a:effectLst>
                  <a:outerShdw blurRad="38100" dist="38100" dir="2700000" algn="tl">
                    <a:srgbClr val="000000"/>
                  </a:outerShdw>
                </a:effectLst>
              </a:rPr>
              <a:t>ELABORACIÓN DEL DOCUMENTO DE CONTROL DE INTERFAZ (SICD): CON BASE EN LA INFORMACIÓN RECOLECTADA DURANTE LAS VISITAS, EL EQUIPO PREPARÓ UN DOCUMENTO DE INTERFAZ QUE CONTIENE TODOS LOS DATOS RELACIONADOS, ASÍ COMO UNA DESCRIPCIÓN DE LOS INTERFACES EXISTENTES EN MUCHOS SISTEMAS DISPONIBLES EN LOS ACCS DE LOS ESTADOS CAR/SAM; POR LO TANTO, ELLOS PROPORCIONAN LOS SUBSIDIOS PARA LA ADOPCIÓN DE MEDIDAS NECESARIAS PARA LA INTERCONEXIÓN DE ESOS SISTEMAS.</a:t>
            </a:r>
          </a:p>
          <a:p>
            <a:pPr algn="just" eaLnBrk="1" hangingPunct="1">
              <a:buClr>
                <a:srgbClr val="FF0000"/>
              </a:buClr>
              <a:buFont typeface="Wingdings" pitchFamily="2" charset="2"/>
              <a:buChar char="Ø"/>
              <a:defRPr/>
            </a:pPr>
            <a:endParaRPr lang="en-US" sz="1800" b="1" dirty="0" smtClean="0">
              <a:solidFill>
                <a:srgbClr val="FFFF00"/>
              </a:solidFill>
              <a:effectLst>
                <a:outerShdw blurRad="38100" dist="38100" dir="2700000" algn="tl">
                  <a:srgbClr val="000000"/>
                </a:outerShdw>
              </a:effectLst>
            </a:endParaRPr>
          </a:p>
          <a:p>
            <a:pPr algn="just" eaLnBrk="1" hangingPunct="1">
              <a:buClr>
                <a:srgbClr val="FF0000"/>
              </a:buClr>
              <a:buFont typeface="Wingdings" pitchFamily="2" charset="2"/>
              <a:buChar char="Ø"/>
              <a:defRPr/>
            </a:pPr>
            <a:r>
              <a:rPr lang="es-PE" sz="1800" b="1" dirty="0" smtClean="0">
                <a:solidFill>
                  <a:srgbClr val="FFFF00"/>
                </a:solidFill>
                <a:effectLst>
                  <a:outerShdw blurRad="38100" dist="38100" dir="2700000" algn="tl">
                    <a:srgbClr val="000000"/>
                  </a:outerShdw>
                </a:effectLst>
              </a:rPr>
              <a:t>ELABORACIÓN DEL PLAN DE INTERCONEXIÓN BASADO EN LA INFORMACIÓN CONSOLIDADA EN EL SICD, EL QUE TOMA EN CUENTA LAS PECULIARIDADES DE CADA ACC DE LOS ESTADOS.</a:t>
            </a:r>
            <a:endParaRPr lang="en-US" sz="1800" b="1" dirty="0" smtClean="0">
              <a:solidFill>
                <a:srgbClr val="FFFF00"/>
              </a:solidFill>
              <a:effectLst>
                <a:outerShdw blurRad="38100" dist="38100" dir="2700000" algn="tl">
                  <a:srgbClr val="000000"/>
                </a:outerShdw>
              </a:effectLst>
            </a:endParaRPr>
          </a:p>
        </p:txBody>
      </p:sp>
      <p:pic>
        <p:nvPicPr>
          <p:cNvPr id="34821" name="Picture 5"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14375" y="609600"/>
            <a:ext cx="8124825" cy="1143000"/>
          </a:xfrm>
        </p:spPr>
        <p:txBody>
          <a:bodyPr/>
          <a:lstStyle/>
          <a:p>
            <a:pPr>
              <a:defRPr/>
            </a:pPr>
            <a:r>
              <a:rPr lang="en-US" b="1" dirty="0" smtClean="0">
                <a:solidFill>
                  <a:srgbClr val="FF0000"/>
                </a:solidFill>
                <a:effectLst>
                  <a:outerShdw blurRad="38100" dist="38100" dir="2700000" algn="tl">
                    <a:srgbClr val="000000"/>
                  </a:outerShdw>
                </a:effectLst>
              </a:rPr>
              <a:t>ACTIVIDADES  REGIONALES AUTOMATIZACION</a:t>
            </a:r>
            <a:br>
              <a:rPr lang="en-US"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CUESTIONARIO  SISTEMAS DE AUTOMATIZACION</a:t>
            </a:r>
            <a:br>
              <a:rPr lang="en-US" sz="1600"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DATOS  RADAR </a:t>
            </a:r>
            <a:endParaRPr lang="en-US" sz="1600" dirty="0"/>
          </a:p>
        </p:txBody>
      </p:sp>
      <p:sp>
        <p:nvSpPr>
          <p:cNvPr id="5124" name="3 Marcador de número de diapositiva"/>
          <p:cNvSpPr>
            <a:spLocks noGrp="1"/>
          </p:cNvSpPr>
          <p:nvPr>
            <p:ph type="sldNum" sz="quarter" idx="12"/>
          </p:nvPr>
        </p:nvSpPr>
        <p:spPr>
          <a:noFill/>
        </p:spPr>
        <p:txBody>
          <a:bodyPr/>
          <a:lstStyle/>
          <a:p>
            <a:fld id="{DFA7A9F2-193B-4AFC-8D98-B07F858F8271}" type="slidenum">
              <a:rPr lang="en-US" smtClean="0"/>
              <a:pPr/>
              <a:t>25</a:t>
            </a:fld>
            <a:endParaRPr lang="en-US" smtClean="0"/>
          </a:p>
        </p:txBody>
      </p:sp>
      <p:graphicFrame>
        <p:nvGraphicFramePr>
          <p:cNvPr id="5122" name="5 Marcador de contenido"/>
          <p:cNvGraphicFramePr>
            <a:graphicFrameLocks noChangeAspect="1"/>
          </p:cNvGraphicFramePr>
          <p:nvPr>
            <p:ph idx="1"/>
          </p:nvPr>
        </p:nvGraphicFramePr>
        <p:xfrm>
          <a:off x="1727200" y="1785938"/>
          <a:ext cx="7416800" cy="7481887"/>
        </p:xfrm>
        <a:graphic>
          <a:graphicData uri="http://schemas.openxmlformats.org/presentationml/2006/ole">
            <p:oleObj spid="_x0000_s5122" name="Document" r:id="rId4" imgW="8263654" imgH="8335454" progId="Word.Document.8">
              <p:embed/>
            </p:oleObj>
          </a:graphicData>
        </a:graphic>
      </p:graphicFrame>
      <p:pic>
        <p:nvPicPr>
          <p:cNvPr id="5125" name="Picture 5" descr="blueicao"/>
          <p:cNvPicPr>
            <a:picLocks noChangeAspect="1" noChangeArrowheads="1"/>
          </p:cNvPicPr>
          <p:nvPr/>
        </p:nvPicPr>
        <p:blipFill>
          <a:blip r:embed="rId5" cstate="print">
            <a:clrChange>
              <a:clrFrom>
                <a:srgbClr val="FFFFFF"/>
              </a:clrFrom>
              <a:clrTo>
                <a:srgbClr val="FFFFFF">
                  <a:alpha val="0"/>
                </a:srgbClr>
              </a:clrTo>
            </a:clrChange>
            <a:lum bright="70000" contrast="-70000"/>
          </a:blip>
          <a:srcRect/>
          <a:stretch>
            <a:fillRect/>
          </a:stretch>
        </p:blipFill>
        <p:spPr bwMode="auto">
          <a:xfrm>
            <a:off x="214313" y="28575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2875" y="609600"/>
            <a:ext cx="9001125" cy="747713"/>
          </a:xfrm>
        </p:spPr>
        <p:txBody>
          <a:bodyPr/>
          <a:lstStyle/>
          <a:p>
            <a:pPr>
              <a:defRPr/>
            </a:pPr>
            <a:r>
              <a:rPr lang="en-US" b="1" dirty="0" smtClean="0">
                <a:solidFill>
                  <a:srgbClr val="FF0000"/>
                </a:solidFill>
                <a:effectLst>
                  <a:outerShdw blurRad="38100" dist="38100" dir="2700000" algn="tl">
                    <a:srgbClr val="000000"/>
                  </a:outerShdw>
                </a:effectLst>
              </a:rPr>
              <a:t>ACTIVIDADES  REGIONALES AUTOMATIZACION</a:t>
            </a:r>
            <a:br>
              <a:rPr lang="en-US" b="1" dirty="0" smtClean="0">
                <a:solidFill>
                  <a:srgbClr val="FF0000"/>
                </a:solidFill>
                <a:effectLst>
                  <a:outerShdw blurRad="38100" dist="38100" dir="2700000" algn="tl">
                    <a:srgbClr val="000000"/>
                  </a:outerShdw>
                </a:effectLst>
              </a:rPr>
            </a:br>
            <a:r>
              <a:rPr lang="en-US" sz="1400" b="1" dirty="0" smtClean="0">
                <a:solidFill>
                  <a:srgbClr val="FF0000"/>
                </a:solidFill>
                <a:effectLst>
                  <a:outerShdw blurRad="38100" dist="38100" dir="2700000" algn="tl">
                    <a:srgbClr val="000000"/>
                  </a:outerShdw>
                </a:effectLst>
              </a:rPr>
              <a:t>CUESTIONARIO  SISTEMAS DE AUTOMATIZACION</a:t>
            </a:r>
            <a:br>
              <a:rPr lang="en-US" sz="1400" b="1" dirty="0" smtClean="0">
                <a:solidFill>
                  <a:srgbClr val="FF0000"/>
                </a:solidFill>
                <a:effectLst>
                  <a:outerShdw blurRad="38100" dist="38100" dir="2700000" algn="tl">
                    <a:srgbClr val="000000"/>
                  </a:outerShdw>
                </a:effectLst>
              </a:rPr>
            </a:br>
            <a:r>
              <a:rPr lang="en-US" sz="1400" b="1" dirty="0" smtClean="0">
                <a:solidFill>
                  <a:srgbClr val="FF0000"/>
                </a:solidFill>
                <a:effectLst>
                  <a:outerShdw blurRad="38100" dist="38100" dir="2700000" algn="tl">
                    <a:srgbClr val="000000"/>
                  </a:outerShdw>
                </a:effectLst>
              </a:rPr>
              <a:t>DATOS RADAR</a:t>
            </a:r>
            <a:endParaRPr lang="en-US" sz="1400" dirty="0"/>
          </a:p>
        </p:txBody>
      </p:sp>
      <p:sp>
        <p:nvSpPr>
          <p:cNvPr id="6148" name="3 Marcador de número de diapositiva"/>
          <p:cNvSpPr>
            <a:spLocks noGrp="1"/>
          </p:cNvSpPr>
          <p:nvPr>
            <p:ph type="sldNum" sz="quarter" idx="12"/>
          </p:nvPr>
        </p:nvSpPr>
        <p:spPr>
          <a:noFill/>
        </p:spPr>
        <p:txBody>
          <a:bodyPr/>
          <a:lstStyle/>
          <a:p>
            <a:fld id="{56F4D543-211B-4123-8E82-CBD7ECBB45D8}" type="slidenum">
              <a:rPr lang="en-US" smtClean="0"/>
              <a:pPr/>
              <a:t>26</a:t>
            </a:fld>
            <a:endParaRPr lang="en-US" smtClean="0"/>
          </a:p>
        </p:txBody>
      </p:sp>
      <p:graphicFrame>
        <p:nvGraphicFramePr>
          <p:cNvPr id="6146" name="4 Marcador de contenido"/>
          <p:cNvGraphicFramePr>
            <a:graphicFrameLocks noChangeAspect="1"/>
          </p:cNvGraphicFramePr>
          <p:nvPr>
            <p:ph idx="1"/>
          </p:nvPr>
        </p:nvGraphicFramePr>
        <p:xfrm>
          <a:off x="1643063" y="1214438"/>
          <a:ext cx="8547100" cy="6346825"/>
        </p:xfrm>
        <a:graphic>
          <a:graphicData uri="http://schemas.openxmlformats.org/presentationml/2006/ole">
            <p:oleObj spid="_x0000_s6146" name="Document" r:id="rId4" imgW="11770986" imgH="8741051" progId="Word.Document.8">
              <p:embed/>
            </p:oleObj>
          </a:graphicData>
        </a:graphic>
      </p:graphicFrame>
      <p:pic>
        <p:nvPicPr>
          <p:cNvPr id="6149" name="Picture 5" descr="blueicao"/>
          <p:cNvPicPr>
            <a:picLocks noChangeAspect="1" noChangeArrowheads="1"/>
          </p:cNvPicPr>
          <p:nvPr/>
        </p:nvPicPr>
        <p:blipFill>
          <a:blip r:embed="rId5"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1 Título"/>
          <p:cNvSpPr>
            <a:spLocks noGrp="1"/>
          </p:cNvSpPr>
          <p:nvPr>
            <p:ph type="title"/>
          </p:nvPr>
        </p:nvSpPr>
        <p:spPr>
          <a:xfrm>
            <a:off x="1295400" y="609600"/>
            <a:ext cx="7543800" cy="533400"/>
          </a:xfrm>
        </p:spPr>
        <p:txBody>
          <a:bodyPr/>
          <a:lstStyle/>
          <a:p>
            <a:pPr>
              <a:defRPr/>
            </a:pPr>
            <a:r>
              <a:rPr lang="en-US" sz="2400" b="1" dirty="0" smtClean="0">
                <a:solidFill>
                  <a:srgbClr val="FF0000"/>
                </a:solidFill>
                <a:effectLst>
                  <a:outerShdw blurRad="38100" dist="38100" dir="2700000" algn="tl">
                    <a:srgbClr val="000000"/>
                  </a:outerShdw>
                </a:effectLst>
              </a:rPr>
              <a:t>ACTIVIDADES  REGIONALES AUTOMATIZACION</a:t>
            </a:r>
            <a:r>
              <a:rPr lang="en-US" b="1" dirty="0" smtClean="0">
                <a:solidFill>
                  <a:srgbClr val="FF0000"/>
                </a:solidFill>
                <a:effectLst>
                  <a:outerShdw blurRad="38100" dist="38100" dir="2700000" algn="tl">
                    <a:srgbClr val="000000"/>
                  </a:outerShdw>
                </a:effectLst>
              </a:rPr>
              <a:t/>
            </a:r>
            <a:br>
              <a:rPr lang="en-US"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CUESTIONARIO  SISTEMAS DE AUTOMATIZACION</a:t>
            </a:r>
            <a:br>
              <a:rPr lang="en-US" sz="1600"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PLANES DE VUELO</a:t>
            </a:r>
            <a:endParaRPr lang="en-US" sz="1600" dirty="0" smtClean="0"/>
          </a:p>
        </p:txBody>
      </p:sp>
      <p:sp>
        <p:nvSpPr>
          <p:cNvPr id="7172" name="3 Marcador de número de diapositiva"/>
          <p:cNvSpPr>
            <a:spLocks noGrp="1"/>
          </p:cNvSpPr>
          <p:nvPr>
            <p:ph type="sldNum" sz="quarter" idx="12"/>
          </p:nvPr>
        </p:nvSpPr>
        <p:spPr>
          <a:noFill/>
        </p:spPr>
        <p:txBody>
          <a:bodyPr/>
          <a:lstStyle/>
          <a:p>
            <a:fld id="{E74BA70F-961D-41F3-B3F1-885E7169F107}" type="slidenum">
              <a:rPr lang="en-US" smtClean="0"/>
              <a:pPr/>
              <a:t>27</a:t>
            </a:fld>
            <a:endParaRPr lang="en-US" smtClean="0"/>
          </a:p>
        </p:txBody>
      </p:sp>
      <p:graphicFrame>
        <p:nvGraphicFramePr>
          <p:cNvPr id="7170" name="4 Marcador de contenido"/>
          <p:cNvGraphicFramePr>
            <a:graphicFrameLocks noChangeAspect="1"/>
          </p:cNvGraphicFramePr>
          <p:nvPr>
            <p:ph idx="1"/>
          </p:nvPr>
        </p:nvGraphicFramePr>
        <p:xfrm>
          <a:off x="1428750" y="1285875"/>
          <a:ext cx="6643688" cy="5786438"/>
        </p:xfrm>
        <a:graphic>
          <a:graphicData uri="http://schemas.openxmlformats.org/presentationml/2006/ole">
            <p:oleObj spid="_x0000_s7170" name="Document" r:id="rId4" imgW="6715930" imgH="8254335" progId="Word.Document.8">
              <p:embed/>
            </p:oleObj>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1 Título"/>
          <p:cNvSpPr>
            <a:spLocks noGrp="1"/>
          </p:cNvSpPr>
          <p:nvPr>
            <p:ph type="title"/>
          </p:nvPr>
        </p:nvSpPr>
        <p:spPr>
          <a:xfrm>
            <a:off x="1295400" y="0"/>
            <a:ext cx="7543800" cy="1752600"/>
          </a:xfrm>
        </p:spPr>
        <p:txBody>
          <a:bodyPr/>
          <a:lstStyle/>
          <a:p>
            <a:pPr>
              <a:defRPr/>
            </a:pPr>
            <a:r>
              <a:rPr lang="en-US" sz="2400" b="1" dirty="0" smtClean="0">
                <a:solidFill>
                  <a:srgbClr val="FF0000"/>
                </a:solidFill>
                <a:effectLst>
                  <a:outerShdw blurRad="38100" dist="38100" dir="2700000" algn="tl">
                    <a:srgbClr val="000000"/>
                  </a:outerShdw>
                </a:effectLst>
              </a:rPr>
              <a:t>ACTIVIDADES  REGIONALES AUTOMATIZACION</a:t>
            </a:r>
            <a:br>
              <a:rPr lang="en-US" sz="2400"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CUESTIONARIO  SISTEMAS DE AUTOMATIZACION</a:t>
            </a:r>
            <a:r>
              <a:rPr lang="en-US" b="1" dirty="0" smtClean="0">
                <a:solidFill>
                  <a:srgbClr val="FF0000"/>
                </a:solidFill>
                <a:effectLst>
                  <a:outerShdw blurRad="38100" dist="38100" dir="2700000" algn="tl">
                    <a:srgbClr val="000000"/>
                  </a:outerShdw>
                </a:effectLst>
              </a:rPr>
              <a:t/>
            </a:r>
            <a:br>
              <a:rPr lang="en-US"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PLANES DE VUELO</a:t>
            </a:r>
            <a:endParaRPr lang="en-US" sz="1600" dirty="0" smtClean="0"/>
          </a:p>
        </p:txBody>
      </p:sp>
      <p:sp>
        <p:nvSpPr>
          <p:cNvPr id="8196" name="3 Marcador de número de diapositiva"/>
          <p:cNvSpPr>
            <a:spLocks noGrp="1"/>
          </p:cNvSpPr>
          <p:nvPr>
            <p:ph type="sldNum" sz="quarter" idx="12"/>
          </p:nvPr>
        </p:nvSpPr>
        <p:spPr>
          <a:noFill/>
        </p:spPr>
        <p:txBody>
          <a:bodyPr/>
          <a:lstStyle/>
          <a:p>
            <a:fld id="{5813ECE6-B1BE-4D46-BFD3-95D1657135C4}" type="slidenum">
              <a:rPr lang="en-US" smtClean="0"/>
              <a:pPr/>
              <a:t>28</a:t>
            </a:fld>
            <a:endParaRPr lang="en-US" smtClean="0"/>
          </a:p>
        </p:txBody>
      </p:sp>
      <p:graphicFrame>
        <p:nvGraphicFramePr>
          <p:cNvPr id="8194" name="4 Marcador de contenido"/>
          <p:cNvGraphicFramePr>
            <a:graphicFrameLocks noChangeAspect="1"/>
          </p:cNvGraphicFramePr>
          <p:nvPr>
            <p:ph idx="1"/>
          </p:nvPr>
        </p:nvGraphicFramePr>
        <p:xfrm>
          <a:off x="1357313" y="1143000"/>
          <a:ext cx="7786687" cy="6086475"/>
        </p:xfrm>
        <a:graphic>
          <a:graphicData uri="http://schemas.openxmlformats.org/presentationml/2006/ole">
            <p:oleObj spid="_x0000_s8194" name="Document" r:id="rId3" imgW="8270140" imgH="8241717" progId="Word.Document.8">
              <p:embed/>
            </p:oleObj>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n-US" sz="2400" b="1" dirty="0" smtClean="0">
                <a:solidFill>
                  <a:srgbClr val="FF0000"/>
                </a:solidFill>
                <a:effectLst>
                  <a:outerShdw blurRad="38100" dist="38100" dir="2700000" algn="tl">
                    <a:srgbClr val="000000"/>
                  </a:outerShdw>
                </a:effectLst>
              </a:rPr>
              <a:t>ACTIVIDADES  REGIONALES AUTOMATIZACION</a:t>
            </a:r>
            <a:r>
              <a:rPr lang="en-US" b="1" dirty="0" smtClean="0">
                <a:solidFill>
                  <a:srgbClr val="FF0000"/>
                </a:solidFill>
                <a:effectLst>
                  <a:outerShdw blurRad="38100" dist="38100" dir="2700000" algn="tl">
                    <a:srgbClr val="000000"/>
                  </a:outerShdw>
                </a:effectLst>
              </a:rPr>
              <a:t/>
            </a:r>
            <a:br>
              <a:rPr lang="en-US"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CUESTIONARIO  SISTEMAS DE AUTOMATIZACION</a:t>
            </a:r>
            <a:br>
              <a:rPr lang="en-US" sz="1600"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PLANES DE VUELO</a:t>
            </a:r>
            <a:endParaRPr lang="en-US" sz="1600" dirty="0"/>
          </a:p>
        </p:txBody>
      </p:sp>
      <p:sp>
        <p:nvSpPr>
          <p:cNvPr id="9220" name="3 Marcador de número de diapositiva"/>
          <p:cNvSpPr>
            <a:spLocks noGrp="1"/>
          </p:cNvSpPr>
          <p:nvPr>
            <p:ph type="sldNum" sz="quarter" idx="12"/>
          </p:nvPr>
        </p:nvSpPr>
        <p:spPr>
          <a:noFill/>
        </p:spPr>
        <p:txBody>
          <a:bodyPr/>
          <a:lstStyle/>
          <a:p>
            <a:fld id="{2E44883E-E57B-4A7B-8CC6-CCDD72036DA4}" type="slidenum">
              <a:rPr lang="en-US" smtClean="0"/>
              <a:pPr/>
              <a:t>29</a:t>
            </a:fld>
            <a:endParaRPr lang="en-US" smtClean="0"/>
          </a:p>
        </p:txBody>
      </p:sp>
      <p:graphicFrame>
        <p:nvGraphicFramePr>
          <p:cNvPr id="9218" name="4 Marcador de contenido"/>
          <p:cNvGraphicFramePr>
            <a:graphicFrameLocks noChangeAspect="1"/>
          </p:cNvGraphicFramePr>
          <p:nvPr>
            <p:ph idx="1"/>
          </p:nvPr>
        </p:nvGraphicFramePr>
        <p:xfrm>
          <a:off x="642938" y="1928813"/>
          <a:ext cx="10875962" cy="7353300"/>
        </p:xfrm>
        <a:graphic>
          <a:graphicData uri="http://schemas.openxmlformats.org/presentationml/2006/ole">
            <p:oleObj spid="_x0000_s9218" name="Document" r:id="rId3" imgW="11807742" imgH="8254335" progId="Word.Document.8">
              <p:embed/>
            </p:oleObj>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95400" y="357188"/>
            <a:ext cx="7543800" cy="1395412"/>
          </a:xfrm>
        </p:spPr>
        <p:txBody>
          <a:bodyPr/>
          <a:lstStyle/>
          <a:p>
            <a:pPr>
              <a:defRPr/>
            </a:pPr>
            <a:r>
              <a:rPr lang="en-US" sz="2400" b="1" dirty="0" smtClean="0">
                <a:solidFill>
                  <a:srgbClr val="FF0000"/>
                </a:solidFill>
                <a:effectLst>
                  <a:outerShdw blurRad="38100" dist="38100" dir="2700000" algn="tl">
                    <a:srgbClr val="000000"/>
                  </a:outerShdw>
                </a:effectLst>
              </a:rPr>
              <a:t>ACTIVIDADES  REGIONALES AUTOMATIZACION</a:t>
            </a:r>
            <a:r>
              <a:rPr lang="en-US" b="1" dirty="0" smtClean="0">
                <a:solidFill>
                  <a:srgbClr val="FF0000"/>
                </a:solidFill>
                <a:effectLst>
                  <a:outerShdw blurRad="38100" dist="38100" dir="2700000" algn="tl">
                    <a:srgbClr val="000000"/>
                  </a:outerShdw>
                </a:effectLst>
              </a:rPr>
              <a:t/>
            </a:r>
            <a:br>
              <a:rPr lang="en-US"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CUESTIONARIO  SISTEMAS DE AUTOMATIZACION</a:t>
            </a:r>
            <a:br>
              <a:rPr lang="en-US" sz="1600" b="1" dirty="0" smtClean="0">
                <a:solidFill>
                  <a:srgbClr val="FF0000"/>
                </a:solidFill>
                <a:effectLst>
                  <a:outerShdw blurRad="38100" dist="38100" dir="2700000" algn="tl">
                    <a:srgbClr val="000000"/>
                  </a:outerShdw>
                </a:effectLst>
              </a:rPr>
            </a:br>
            <a:r>
              <a:rPr lang="en-US" sz="1600" b="1" dirty="0" smtClean="0">
                <a:solidFill>
                  <a:srgbClr val="FF0000"/>
                </a:solidFill>
                <a:effectLst>
                  <a:outerShdw blurRad="38100" dist="38100" dir="2700000" algn="tl">
                    <a:srgbClr val="000000"/>
                  </a:outerShdw>
                </a:effectLst>
              </a:rPr>
              <a:t>ALERTAS</a:t>
            </a:r>
            <a:endParaRPr lang="en-US" sz="1600" dirty="0"/>
          </a:p>
        </p:txBody>
      </p:sp>
      <p:sp>
        <p:nvSpPr>
          <p:cNvPr id="10244" name="3 Marcador de número de diapositiva"/>
          <p:cNvSpPr>
            <a:spLocks noGrp="1"/>
          </p:cNvSpPr>
          <p:nvPr>
            <p:ph type="sldNum" sz="quarter" idx="12"/>
          </p:nvPr>
        </p:nvSpPr>
        <p:spPr>
          <a:noFill/>
        </p:spPr>
        <p:txBody>
          <a:bodyPr/>
          <a:lstStyle/>
          <a:p>
            <a:fld id="{643DBE58-3549-480D-8B2E-CB279DDE97F4}" type="slidenum">
              <a:rPr lang="en-US" smtClean="0"/>
              <a:pPr/>
              <a:t>30</a:t>
            </a:fld>
            <a:endParaRPr lang="en-US" smtClean="0"/>
          </a:p>
        </p:txBody>
      </p:sp>
      <p:graphicFrame>
        <p:nvGraphicFramePr>
          <p:cNvPr id="10242" name="4 Marcador de contenido"/>
          <p:cNvGraphicFramePr>
            <a:graphicFrameLocks noChangeAspect="1"/>
          </p:cNvGraphicFramePr>
          <p:nvPr>
            <p:ph idx="1"/>
          </p:nvPr>
        </p:nvGraphicFramePr>
        <p:xfrm>
          <a:off x="1285875" y="1428750"/>
          <a:ext cx="6357938" cy="5973763"/>
        </p:xfrm>
        <a:graphic>
          <a:graphicData uri="http://schemas.openxmlformats.org/presentationml/2006/ole">
            <p:oleObj spid="_x0000_s10242" name="Document" r:id="rId3" imgW="6253235" imgH="8241717" progId="Word.Document.8">
              <p:embed/>
            </p:oleObj>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5 Marcador de número de diapositiva"/>
          <p:cNvSpPr>
            <a:spLocks noGrp="1"/>
          </p:cNvSpPr>
          <p:nvPr>
            <p:ph type="sldNum" sz="quarter" idx="12"/>
          </p:nvPr>
        </p:nvSpPr>
        <p:spPr>
          <a:noFill/>
        </p:spPr>
        <p:txBody>
          <a:bodyPr/>
          <a:lstStyle/>
          <a:p>
            <a:fld id="{AC8C88B7-4C3C-481A-B3B8-67F5A0E7800A}" type="slidenum">
              <a:rPr lang="en-US" smtClean="0"/>
              <a:pPr/>
              <a:t>31</a:t>
            </a:fld>
            <a:endParaRPr lang="en-US" smtClean="0"/>
          </a:p>
        </p:txBody>
      </p:sp>
      <p:sp>
        <p:nvSpPr>
          <p:cNvPr id="475138" name="Rectangle 2"/>
          <p:cNvSpPr>
            <a:spLocks noGrp="1" noChangeArrowheads="1"/>
          </p:cNvSpPr>
          <p:nvPr>
            <p:ph type="title"/>
          </p:nvPr>
        </p:nvSpPr>
        <p:spPr>
          <a:xfrm>
            <a:off x="685800" y="152400"/>
            <a:ext cx="8229600" cy="10668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p>
        </p:txBody>
      </p:sp>
      <p:sp>
        <p:nvSpPr>
          <p:cNvPr id="475139" name="Rectangle 3"/>
          <p:cNvSpPr>
            <a:spLocks noGrp="1" noChangeArrowheads="1"/>
          </p:cNvSpPr>
          <p:nvPr>
            <p:ph type="body" idx="1"/>
          </p:nvPr>
        </p:nvSpPr>
        <p:spPr>
          <a:xfrm>
            <a:off x="685800" y="1000125"/>
            <a:ext cx="8458200" cy="5705475"/>
          </a:xfrm>
        </p:spPr>
        <p:txBody>
          <a:bodyPr/>
          <a:lstStyle/>
          <a:p>
            <a:pPr algn="just" eaLnBrk="1" hangingPunct="1">
              <a:buClr>
                <a:srgbClr val="FF0000"/>
              </a:buClr>
              <a:buFont typeface="Wingdings" pitchFamily="2" charset="2"/>
              <a:buChar char="§"/>
              <a:defRPr/>
            </a:pPr>
            <a:endParaRPr lang="es-PE" sz="1800" b="1" dirty="0" smtClean="0">
              <a:solidFill>
                <a:srgbClr val="FFFF00"/>
              </a:solidFill>
              <a:effectLst>
                <a:outerShdw blurRad="38100" dist="38100" dir="2700000" algn="tl">
                  <a:srgbClr val="000000"/>
                </a:outerShdw>
              </a:effectLst>
            </a:endParaRPr>
          </a:p>
          <a:p>
            <a:pPr algn="ctr" eaLnBrk="1" hangingPunct="1">
              <a:buClr>
                <a:srgbClr val="FF0000"/>
              </a:buClr>
              <a:buFont typeface="Wingdings" pitchFamily="2" charset="2"/>
              <a:buNone/>
              <a:defRPr/>
            </a:pPr>
            <a:r>
              <a:rPr lang="es-PE" sz="1800" b="1" dirty="0" smtClean="0">
                <a:solidFill>
                  <a:srgbClr val="FFFF00"/>
                </a:solidFill>
                <a:effectLst>
                  <a:outerShdw blurRad="38100" dist="38100" dir="2700000" algn="tl">
                    <a:srgbClr val="000000"/>
                  </a:outerShdw>
                </a:effectLst>
              </a:rPr>
              <a:t>	 </a:t>
            </a:r>
            <a:r>
              <a:rPr lang="en-US" sz="1800" b="1" dirty="0" smtClean="0">
                <a:solidFill>
                  <a:srgbClr val="FF0000"/>
                </a:solidFill>
                <a:effectLst>
                  <a:outerShdw blurRad="38100" dist="38100" dir="2700000" algn="tl">
                    <a:srgbClr val="000000"/>
                  </a:outerShdw>
                </a:effectLst>
              </a:rPr>
              <a:t>INTEGRACION SISTEMAS AUTOMATIZADOS ENTRE ACC DE MAIQUETIA Y EL ACC AMAZONICO</a:t>
            </a:r>
            <a:endParaRPr lang="es-PE" sz="1800" b="1" dirty="0" smtClean="0">
              <a:solidFill>
                <a:srgbClr val="FFFF00"/>
              </a:solidFill>
              <a:effectLst>
                <a:outerShdw blurRad="38100" dist="38100" dir="2700000" algn="tl">
                  <a:srgbClr val="000000"/>
                </a:outerShdw>
              </a:effectLst>
            </a:endParaRPr>
          </a:p>
          <a:p>
            <a:pPr>
              <a:defRPr/>
            </a:pPr>
            <a:endParaRPr lang="en-US" sz="1800" b="1" cap="small" dirty="0" smtClean="0">
              <a:solidFill>
                <a:srgbClr val="FFFF00"/>
              </a:solidFill>
            </a:endParaRPr>
          </a:p>
          <a:p>
            <a:pPr algn="just">
              <a:buFont typeface="Wingdings" pitchFamily="2" charset="2"/>
              <a:buChar char="Ø"/>
              <a:defRPr/>
            </a:pPr>
            <a:r>
              <a:rPr lang="es-ES" sz="1800" b="1" cap="small" dirty="0" smtClean="0">
                <a:solidFill>
                  <a:srgbClr val="FFFF00"/>
                </a:solidFill>
              </a:rPr>
              <a:t>tomando en cuenta que los centros de control de  </a:t>
            </a:r>
            <a:r>
              <a:rPr lang="es-ES" sz="1800" b="1" cap="small" dirty="0" err="1" smtClean="0">
                <a:solidFill>
                  <a:srgbClr val="FFFF00"/>
                </a:solidFill>
              </a:rPr>
              <a:t>maiquetía</a:t>
            </a:r>
            <a:r>
              <a:rPr lang="es-ES" sz="1800" b="1" cap="small" dirty="0" smtClean="0">
                <a:solidFill>
                  <a:srgbClr val="FFFF00"/>
                </a:solidFill>
              </a:rPr>
              <a:t> (</a:t>
            </a:r>
            <a:r>
              <a:rPr lang="es-ES" sz="1800" b="1" cap="small" dirty="0" err="1" smtClean="0">
                <a:solidFill>
                  <a:srgbClr val="FFFF00"/>
                </a:solidFill>
              </a:rPr>
              <a:t>venezuela</a:t>
            </a:r>
            <a:r>
              <a:rPr lang="es-ES" sz="1800" b="1" cap="small" dirty="0" smtClean="0">
                <a:solidFill>
                  <a:srgbClr val="FFFF00"/>
                </a:solidFill>
              </a:rPr>
              <a:t>) y amazónico (</a:t>
            </a:r>
            <a:r>
              <a:rPr lang="es-ES" sz="1800" b="1" cap="small" dirty="0" err="1" smtClean="0">
                <a:solidFill>
                  <a:srgbClr val="FFFF00"/>
                </a:solidFill>
              </a:rPr>
              <a:t>brasil</a:t>
            </a:r>
            <a:r>
              <a:rPr lang="es-ES" sz="1800" b="1" cap="small" dirty="0" smtClean="0">
                <a:solidFill>
                  <a:srgbClr val="FFFF00"/>
                </a:solidFill>
              </a:rPr>
              <a:t>) poseen sistemas automatizados similares del mismo fabricante , se realizaros  pruebas  de intercambio de datos de radar y de planes de vuelo.</a:t>
            </a:r>
            <a:r>
              <a:rPr lang="en-US" sz="1800" b="1" cap="small" dirty="0" smtClean="0">
                <a:solidFill>
                  <a:srgbClr val="FFFF00"/>
                </a:solidFill>
              </a:rPr>
              <a:t> </a:t>
            </a:r>
            <a:r>
              <a:rPr lang="es-ES" sz="1800" b="1" cap="small" dirty="0" smtClean="0">
                <a:solidFill>
                  <a:srgbClr val="FFFF00"/>
                </a:solidFill>
              </a:rPr>
              <a:t> los trabajos fueron orientados bajo  siguientes términos  de referencia:</a:t>
            </a:r>
            <a:endParaRPr lang="en-US" sz="1800" b="1" cap="small" dirty="0" smtClean="0">
              <a:solidFill>
                <a:srgbClr val="FFFF00"/>
              </a:solidFill>
            </a:endParaRPr>
          </a:p>
          <a:p>
            <a:pPr>
              <a:defRPr/>
            </a:pPr>
            <a:endParaRPr lang="en-US" sz="1800" b="1" cap="small" dirty="0" smtClean="0">
              <a:solidFill>
                <a:srgbClr val="FFFF00"/>
              </a:solidFill>
            </a:endParaRPr>
          </a:p>
          <a:p>
            <a:pPr>
              <a:buFontTx/>
              <a:buNone/>
              <a:defRPr/>
            </a:pPr>
            <a:r>
              <a:rPr lang="es-ES" sz="1800" b="1" cap="small" dirty="0" smtClean="0">
                <a:solidFill>
                  <a:srgbClr val="FFFF00"/>
                </a:solidFill>
              </a:rPr>
              <a:t>		Integración de datos de plan de vuelo, con objetivo de realizar 	el intercambio de datos entre dos centros automatizados;</a:t>
            </a:r>
          </a:p>
          <a:p>
            <a:pPr>
              <a:buFontTx/>
              <a:buNone/>
              <a:defRPr/>
            </a:pPr>
            <a:endParaRPr lang="en-US" sz="1800" b="1" cap="small" dirty="0" smtClean="0">
              <a:solidFill>
                <a:srgbClr val="FFFF00"/>
              </a:solidFill>
            </a:endParaRPr>
          </a:p>
          <a:p>
            <a:pPr>
              <a:buFontTx/>
              <a:buNone/>
              <a:defRPr/>
            </a:pPr>
            <a:r>
              <a:rPr lang="es-ES" sz="1800" b="1" cap="small" dirty="0" smtClean="0">
                <a:solidFill>
                  <a:srgbClr val="FFFF00"/>
                </a:solidFill>
              </a:rPr>
              <a:t>	          Compartimiento de datos radar para transferencia de tránsito  	con visualización entre los ACC vecinos;</a:t>
            </a:r>
          </a:p>
          <a:p>
            <a:pPr>
              <a:buFontTx/>
              <a:buNone/>
              <a:defRPr/>
            </a:pPr>
            <a:endParaRPr lang="en-US" sz="1800" b="1" cap="small" dirty="0" smtClean="0">
              <a:solidFill>
                <a:srgbClr val="FFFF00"/>
              </a:solidFill>
            </a:endParaRPr>
          </a:p>
          <a:p>
            <a:pPr lvl="1">
              <a:buFontTx/>
              <a:buNone/>
              <a:defRPr/>
            </a:pPr>
            <a:r>
              <a:rPr lang="es-ES" sz="1800" b="1" cap="small" dirty="0" smtClean="0">
                <a:solidFill>
                  <a:srgbClr val="FFFF00"/>
                </a:solidFill>
                <a:ea typeface="+mn-ea"/>
                <a:cs typeface="+mn-cs"/>
              </a:rPr>
              <a:t>       Utilización de la Red Digital Sudamericana  REDDIG, como     medio de comunicación primario</a:t>
            </a:r>
            <a:endParaRPr lang="en-US" sz="1800" b="1" cap="small" dirty="0" smtClean="0">
              <a:solidFill>
                <a:srgbClr val="FFFF00"/>
              </a:solidFill>
              <a:effectLst>
                <a:outerShdw blurRad="38100" dist="38100" dir="2700000" algn="tl">
                  <a:srgbClr val="000000"/>
                </a:outerShdw>
              </a:effectLst>
            </a:endParaRPr>
          </a:p>
        </p:txBody>
      </p:sp>
      <p:pic>
        <p:nvPicPr>
          <p:cNvPr id="35845" name="Picture 5"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n-US" smtClean="0"/>
          </a:p>
        </p:txBody>
      </p:sp>
      <p:sp>
        <p:nvSpPr>
          <p:cNvPr id="36867" name="Rectangle 3"/>
          <p:cNvSpPr>
            <a:spLocks noGrp="1" noChangeArrowheads="1"/>
          </p:cNvSpPr>
          <p:nvPr>
            <p:ph type="body" idx="1"/>
          </p:nvPr>
        </p:nvSpPr>
        <p:spPr/>
        <p:txBody>
          <a:bodyPr/>
          <a:lstStyle/>
          <a:p>
            <a:pPr eaLnBrk="1" hangingPunct="1"/>
            <a:endParaRPr lang="en-US" smtClean="0"/>
          </a:p>
        </p:txBody>
      </p:sp>
      <p:pic>
        <p:nvPicPr>
          <p:cNvPr id="36868" name="Picture 4"/>
          <p:cNvPicPr>
            <a:picLocks noChangeAspect="1" noChangeArrowheads="1"/>
          </p:cNvPicPr>
          <p:nvPr/>
        </p:nvPicPr>
        <p:blipFill>
          <a:blip r:embed="rId3" cstate="print"/>
          <a:srcRect/>
          <a:stretch>
            <a:fillRect/>
          </a:stretch>
        </p:blipFill>
        <p:spPr bwMode="auto">
          <a:xfrm>
            <a:off x="0" y="0"/>
            <a:ext cx="9144000" cy="7319963"/>
          </a:xfrm>
          <a:prstGeom prst="rect">
            <a:avLst/>
          </a:prstGeom>
          <a:noFill/>
          <a:ln w="9525">
            <a:noFill/>
            <a:miter lim="800000"/>
            <a:headEnd/>
            <a:tailEnd/>
          </a:ln>
        </p:spPr>
      </p:pic>
      <p:sp>
        <p:nvSpPr>
          <p:cNvPr id="76805" name="Text Box 5"/>
          <p:cNvSpPr txBox="1">
            <a:spLocks noChangeArrowheads="1"/>
          </p:cNvSpPr>
          <p:nvPr/>
        </p:nvSpPr>
        <p:spPr bwMode="auto">
          <a:xfrm>
            <a:off x="519113" y="357188"/>
            <a:ext cx="2116137" cy="1016000"/>
          </a:xfrm>
          <a:prstGeom prst="rect">
            <a:avLst/>
          </a:prstGeom>
          <a:noFill/>
          <a:ln w="9525">
            <a:noFill/>
            <a:miter lim="800000"/>
            <a:headEnd/>
            <a:tailEnd/>
          </a:ln>
          <a:effectLst/>
        </p:spPr>
        <p:txBody>
          <a:bodyPr>
            <a:spAutoFit/>
          </a:bodyPr>
          <a:lstStyle/>
          <a:p>
            <a:pPr algn="just">
              <a:defRPr/>
            </a:pPr>
            <a:r>
              <a:rPr lang="pt-BR" b="1" dirty="0" err="1">
                <a:solidFill>
                  <a:srgbClr val="FF0000"/>
                </a:solidFill>
                <a:effectLst>
                  <a:outerShdw blurRad="38100" dist="38100" dir="2700000" algn="tl">
                    <a:srgbClr val="000000"/>
                  </a:outerShdw>
                </a:effectLst>
              </a:rPr>
              <a:t>Integracion</a:t>
            </a:r>
            <a:r>
              <a:rPr lang="pt-BR" b="1" dirty="0">
                <a:solidFill>
                  <a:srgbClr val="FF0000"/>
                </a:solidFill>
                <a:effectLst>
                  <a:outerShdw blurRad="38100" dist="38100" dir="2700000" algn="tl">
                    <a:srgbClr val="000000"/>
                  </a:outerShdw>
                </a:effectLst>
              </a:rPr>
              <a:t> </a:t>
            </a:r>
          </a:p>
          <a:p>
            <a:pPr algn="just">
              <a:defRPr/>
            </a:pPr>
            <a:r>
              <a:rPr lang="pt-BR" b="1" dirty="0" err="1">
                <a:solidFill>
                  <a:srgbClr val="FF0000"/>
                </a:solidFill>
                <a:effectLst>
                  <a:outerShdw blurRad="38100" dist="38100" dir="2700000" algn="tl">
                    <a:srgbClr val="000000"/>
                  </a:outerShdw>
                </a:effectLst>
              </a:rPr>
              <a:t>ACC-Amazonico</a:t>
            </a:r>
            <a:r>
              <a:rPr lang="pt-BR" b="1" dirty="0">
                <a:solidFill>
                  <a:srgbClr val="FF0000"/>
                </a:solidFill>
                <a:effectLst>
                  <a:outerShdw blurRad="38100" dist="38100" dir="2700000" algn="tl">
                    <a:srgbClr val="000000"/>
                  </a:outerShdw>
                </a:effectLst>
              </a:rPr>
              <a:t> </a:t>
            </a:r>
          </a:p>
          <a:p>
            <a:pPr algn="just">
              <a:defRPr/>
            </a:pPr>
            <a:r>
              <a:rPr lang="pt-BR" b="1" dirty="0">
                <a:solidFill>
                  <a:srgbClr val="FF0000"/>
                </a:solidFill>
                <a:effectLst>
                  <a:outerShdw blurRad="38100" dist="38100" dir="2700000" algn="tl">
                    <a:srgbClr val="000000"/>
                  </a:outerShdw>
                </a:effectLst>
              </a:rPr>
              <a:t> </a:t>
            </a:r>
            <a:r>
              <a:rPr lang="pt-BR" b="1" dirty="0" err="1">
                <a:solidFill>
                  <a:srgbClr val="FF0000"/>
                </a:solidFill>
                <a:effectLst>
                  <a:outerShdw blurRad="38100" dist="38100" dir="2700000" algn="tl">
                    <a:srgbClr val="000000"/>
                  </a:outerShdw>
                </a:effectLst>
              </a:rPr>
              <a:t>ACC-Maiquetia</a:t>
            </a:r>
            <a:r>
              <a:rPr lang="pt-BR" b="1" dirty="0">
                <a:solidFill>
                  <a:srgbClr val="FF0000"/>
                </a:solidFill>
                <a:effectLst>
                  <a:outerShdw blurRad="38100" dist="38100" dir="2700000" algn="tl">
                    <a:srgbClr val="000000"/>
                  </a:outerShdw>
                </a:effectLst>
              </a:rPr>
              <a:t> </a:t>
            </a:r>
          </a:p>
        </p:txBody>
      </p:sp>
      <p:pic>
        <p:nvPicPr>
          <p:cNvPr id="36870" name="Picture 5" descr="blueicao"/>
          <p:cNvPicPr>
            <a:picLocks noChangeAspect="1" noChangeArrowheads="1"/>
          </p:cNvPicPr>
          <p:nvPr/>
        </p:nvPicPr>
        <p:blipFill>
          <a:blip r:embed="rId4" cstate="print">
            <a:clrChange>
              <a:clrFrom>
                <a:srgbClr val="FFFFFF"/>
              </a:clrFrom>
              <a:clrTo>
                <a:srgbClr val="FFFFFF">
                  <a:alpha val="0"/>
                </a:srgbClr>
              </a:clrTo>
            </a:clrChange>
            <a:lum bright="70000" contrast="-70000"/>
          </a:blip>
          <a:srcRect/>
          <a:stretch>
            <a:fillRect/>
          </a:stretch>
        </p:blipFill>
        <p:spPr bwMode="auto">
          <a:xfrm>
            <a:off x="7500938" y="214313"/>
            <a:ext cx="1643062" cy="1138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Line 17"/>
          <p:cNvSpPr>
            <a:spLocks noChangeShapeType="1"/>
          </p:cNvSpPr>
          <p:nvPr/>
        </p:nvSpPr>
        <p:spPr bwMode="auto">
          <a:xfrm flipV="1">
            <a:off x="4716463" y="2349500"/>
            <a:ext cx="0" cy="2159000"/>
          </a:xfrm>
          <a:prstGeom prst="line">
            <a:avLst/>
          </a:prstGeom>
          <a:noFill/>
          <a:ln w="9525">
            <a:solidFill>
              <a:srgbClr val="000000"/>
            </a:solidFill>
            <a:round/>
            <a:headEnd/>
            <a:tailEnd type="triangle" w="med" len="med"/>
          </a:ln>
        </p:spPr>
        <p:txBody>
          <a:bodyPr/>
          <a:lstStyle/>
          <a:p>
            <a:endParaRPr lang="en-GB"/>
          </a:p>
        </p:txBody>
      </p:sp>
      <p:sp>
        <p:nvSpPr>
          <p:cNvPr id="75778" name="Rectangle 2"/>
          <p:cNvSpPr>
            <a:spLocks noGrp="1" noChangeArrowheads="1"/>
          </p:cNvSpPr>
          <p:nvPr>
            <p:ph type="title"/>
          </p:nvPr>
        </p:nvSpPr>
        <p:spPr>
          <a:xfrm>
            <a:off x="1295400" y="142875"/>
            <a:ext cx="75438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sz="1800" b="1" dirty="0" smtClean="0">
                <a:solidFill>
                  <a:srgbClr val="FF0000"/>
                </a:solidFill>
                <a:effectLst>
                  <a:outerShdw blurRad="38100" dist="38100" dir="2700000" algn="tl">
                    <a:srgbClr val="000000"/>
                  </a:outerShdw>
                </a:effectLst>
              </a:rPr>
              <a:t>DOCUMENTOS ELABORADOS (PROYECTO RLA 98/003)</a:t>
            </a:r>
            <a:endParaRPr lang="pt-BR" sz="1800" dirty="0" smtClean="0"/>
          </a:p>
        </p:txBody>
      </p:sp>
      <p:grpSp>
        <p:nvGrpSpPr>
          <p:cNvPr id="37892" name="Group 4"/>
          <p:cNvGrpSpPr>
            <a:grpSpLocks/>
          </p:cNvGrpSpPr>
          <p:nvPr/>
        </p:nvGrpSpPr>
        <p:grpSpPr bwMode="auto">
          <a:xfrm>
            <a:off x="914400" y="981075"/>
            <a:ext cx="7618413" cy="5256213"/>
            <a:chOff x="0" y="0"/>
            <a:chExt cx="9360" cy="4860"/>
          </a:xfrm>
        </p:grpSpPr>
        <p:sp>
          <p:nvSpPr>
            <p:cNvPr id="37894" name="Rectangle 5"/>
            <p:cNvSpPr>
              <a:spLocks noChangeArrowheads="1"/>
            </p:cNvSpPr>
            <p:nvPr/>
          </p:nvSpPr>
          <p:spPr bwMode="auto">
            <a:xfrm>
              <a:off x="0" y="0"/>
              <a:ext cx="9360" cy="4860"/>
            </a:xfrm>
            <a:prstGeom prst="rect">
              <a:avLst/>
            </a:prstGeom>
            <a:noFill/>
            <a:ln w="9525">
              <a:noFill/>
              <a:round/>
              <a:headEnd/>
              <a:tailEnd/>
            </a:ln>
          </p:spPr>
          <p:txBody>
            <a:bodyPr anchor="ctr"/>
            <a:lstStyle/>
            <a:p>
              <a:endParaRPr lang="en-US"/>
            </a:p>
          </p:txBody>
        </p:sp>
        <p:sp>
          <p:nvSpPr>
            <p:cNvPr id="37895" name="Text Box 6"/>
            <p:cNvSpPr txBox="1">
              <a:spLocks noChangeArrowheads="1"/>
            </p:cNvSpPr>
            <p:nvPr/>
          </p:nvSpPr>
          <p:spPr bwMode="auto">
            <a:xfrm>
              <a:off x="3780" y="359"/>
              <a:ext cx="2160" cy="899"/>
            </a:xfrm>
            <a:prstGeom prst="rect">
              <a:avLst/>
            </a:prstGeom>
            <a:solidFill>
              <a:srgbClr val="FFFFFF"/>
            </a:solidFill>
            <a:ln w="9360">
              <a:solidFill>
                <a:srgbClr val="000000"/>
              </a:solidFill>
              <a:miter lim="800000"/>
              <a:headEnd/>
              <a:tailEnd/>
            </a:ln>
          </p:spPr>
          <p:txBody>
            <a:bodyPr anchor="ctr"/>
            <a:lstStyle/>
            <a:p>
              <a:pPr algn="ctr" eaLnBrk="0" hangingPunct="0"/>
              <a:r>
                <a:rPr lang="pt-BR" sz="1600">
                  <a:solidFill>
                    <a:srgbClr val="FF0000"/>
                  </a:solidFill>
                </a:rPr>
                <a:t>PLAN DE INTEGRACION</a:t>
              </a:r>
            </a:p>
          </p:txBody>
        </p:sp>
        <p:sp>
          <p:nvSpPr>
            <p:cNvPr id="37896" name="Text Box 7"/>
            <p:cNvSpPr txBox="1">
              <a:spLocks noChangeArrowheads="1"/>
            </p:cNvSpPr>
            <p:nvPr/>
          </p:nvSpPr>
          <p:spPr bwMode="auto">
            <a:xfrm>
              <a:off x="3780" y="3239"/>
              <a:ext cx="2160" cy="899"/>
            </a:xfrm>
            <a:prstGeom prst="rect">
              <a:avLst/>
            </a:prstGeom>
            <a:solidFill>
              <a:srgbClr val="FFFFFF"/>
            </a:solidFill>
            <a:ln w="9360">
              <a:solidFill>
                <a:srgbClr val="000000"/>
              </a:solidFill>
              <a:miter lim="800000"/>
              <a:headEnd/>
              <a:tailEnd/>
            </a:ln>
          </p:spPr>
          <p:txBody>
            <a:bodyPr anchor="ctr"/>
            <a:lstStyle/>
            <a:p>
              <a:pPr algn="ctr" eaLnBrk="0" hangingPunct="0"/>
              <a:r>
                <a:rPr lang="pt-BR" sz="1600">
                  <a:solidFill>
                    <a:srgbClr val="FF0000"/>
                  </a:solidFill>
                </a:rPr>
                <a:t>DOCUMENTO SICD </a:t>
              </a:r>
            </a:p>
          </p:txBody>
        </p:sp>
        <p:sp>
          <p:nvSpPr>
            <p:cNvPr id="37897" name="Text Box 8"/>
            <p:cNvSpPr txBox="1">
              <a:spLocks noChangeArrowheads="1"/>
            </p:cNvSpPr>
            <p:nvPr/>
          </p:nvSpPr>
          <p:spPr bwMode="auto">
            <a:xfrm>
              <a:off x="7200" y="3239"/>
              <a:ext cx="2160" cy="899"/>
            </a:xfrm>
            <a:prstGeom prst="rect">
              <a:avLst/>
            </a:prstGeom>
            <a:solidFill>
              <a:srgbClr val="FFFFFF"/>
            </a:solidFill>
            <a:ln w="9360">
              <a:solidFill>
                <a:srgbClr val="000000"/>
              </a:solidFill>
              <a:miter lim="800000"/>
              <a:headEnd/>
              <a:tailEnd/>
            </a:ln>
          </p:spPr>
          <p:txBody>
            <a:bodyPr anchor="ctr"/>
            <a:lstStyle/>
            <a:p>
              <a:pPr algn="ctr" eaLnBrk="0" hangingPunct="0"/>
              <a:r>
                <a:rPr lang="pt-BR" sz="1600">
                  <a:solidFill>
                    <a:srgbClr val="FF0000"/>
                  </a:solidFill>
                </a:rPr>
                <a:t>DOCUMENTO PRELIMINAR SSS</a:t>
              </a:r>
            </a:p>
          </p:txBody>
        </p:sp>
        <p:sp>
          <p:nvSpPr>
            <p:cNvPr id="37898" name="Text Box 9"/>
            <p:cNvSpPr txBox="1">
              <a:spLocks noChangeArrowheads="1"/>
            </p:cNvSpPr>
            <p:nvPr/>
          </p:nvSpPr>
          <p:spPr bwMode="auto">
            <a:xfrm>
              <a:off x="720" y="1980"/>
              <a:ext cx="2160" cy="1260"/>
            </a:xfrm>
            <a:prstGeom prst="rect">
              <a:avLst/>
            </a:prstGeom>
            <a:solidFill>
              <a:srgbClr val="FFFFFF"/>
            </a:solidFill>
            <a:ln w="9360">
              <a:solidFill>
                <a:srgbClr val="000000"/>
              </a:solidFill>
              <a:miter lim="800000"/>
              <a:headEnd/>
              <a:tailEnd/>
            </a:ln>
          </p:spPr>
          <p:txBody>
            <a:bodyPr anchor="ctr"/>
            <a:lstStyle/>
            <a:p>
              <a:pPr algn="ctr" eaLnBrk="0" hangingPunct="0"/>
              <a:r>
                <a:rPr lang="pt-BR" sz="1600">
                  <a:solidFill>
                    <a:srgbClr val="FF0000"/>
                  </a:solidFill>
                </a:rPr>
                <a:t>ENCUESTA VISITA A LOS ESTADOS</a:t>
              </a:r>
            </a:p>
          </p:txBody>
        </p:sp>
        <p:sp>
          <p:nvSpPr>
            <p:cNvPr id="37899" name="Line 10"/>
            <p:cNvSpPr>
              <a:spLocks noChangeShapeType="1"/>
            </p:cNvSpPr>
            <p:nvPr/>
          </p:nvSpPr>
          <p:spPr bwMode="auto">
            <a:xfrm flipV="1">
              <a:off x="2160" y="720"/>
              <a:ext cx="1620" cy="1260"/>
            </a:xfrm>
            <a:prstGeom prst="line">
              <a:avLst/>
            </a:prstGeom>
            <a:noFill/>
            <a:ln w="9360">
              <a:solidFill>
                <a:srgbClr val="000000"/>
              </a:solidFill>
              <a:miter lim="800000"/>
              <a:headEnd/>
              <a:tailEnd type="triangle" w="med" len="med"/>
            </a:ln>
          </p:spPr>
          <p:txBody>
            <a:bodyPr/>
            <a:lstStyle/>
            <a:p>
              <a:endParaRPr lang="en-GB"/>
            </a:p>
          </p:txBody>
        </p:sp>
        <p:sp>
          <p:nvSpPr>
            <p:cNvPr id="37900" name="Line 11"/>
            <p:cNvSpPr>
              <a:spLocks noChangeShapeType="1"/>
            </p:cNvSpPr>
            <p:nvPr/>
          </p:nvSpPr>
          <p:spPr bwMode="auto">
            <a:xfrm>
              <a:off x="2340" y="3240"/>
              <a:ext cx="1440" cy="360"/>
            </a:xfrm>
            <a:prstGeom prst="line">
              <a:avLst/>
            </a:prstGeom>
            <a:noFill/>
            <a:ln w="9360">
              <a:solidFill>
                <a:srgbClr val="000000"/>
              </a:solidFill>
              <a:miter lim="800000"/>
              <a:headEnd/>
              <a:tailEnd type="triangle" w="med" len="med"/>
            </a:ln>
          </p:spPr>
          <p:txBody>
            <a:bodyPr/>
            <a:lstStyle/>
            <a:p>
              <a:endParaRPr lang="en-GB"/>
            </a:p>
          </p:txBody>
        </p:sp>
        <p:sp>
          <p:nvSpPr>
            <p:cNvPr id="37901" name="Line 12"/>
            <p:cNvSpPr>
              <a:spLocks noChangeShapeType="1"/>
            </p:cNvSpPr>
            <p:nvPr/>
          </p:nvSpPr>
          <p:spPr bwMode="auto">
            <a:xfrm>
              <a:off x="4860" y="1260"/>
              <a:ext cx="0" cy="1980"/>
            </a:xfrm>
            <a:prstGeom prst="line">
              <a:avLst/>
            </a:prstGeom>
            <a:noFill/>
            <a:ln w="9360">
              <a:solidFill>
                <a:srgbClr val="000000"/>
              </a:solidFill>
              <a:miter lim="800000"/>
              <a:headEnd/>
              <a:tailEnd type="triangle" w="med" len="med"/>
            </a:ln>
          </p:spPr>
          <p:txBody>
            <a:bodyPr/>
            <a:lstStyle/>
            <a:p>
              <a:endParaRPr lang="en-GB"/>
            </a:p>
          </p:txBody>
        </p:sp>
        <p:sp>
          <p:nvSpPr>
            <p:cNvPr id="37902" name="Line 13"/>
            <p:cNvSpPr>
              <a:spLocks noChangeShapeType="1"/>
            </p:cNvSpPr>
            <p:nvPr/>
          </p:nvSpPr>
          <p:spPr bwMode="auto">
            <a:xfrm>
              <a:off x="5400" y="1260"/>
              <a:ext cx="2880" cy="1980"/>
            </a:xfrm>
            <a:prstGeom prst="line">
              <a:avLst/>
            </a:prstGeom>
            <a:noFill/>
            <a:ln w="9360">
              <a:solidFill>
                <a:srgbClr val="000000"/>
              </a:solidFill>
              <a:miter lim="800000"/>
              <a:headEnd/>
              <a:tailEnd type="triangle" w="med" len="med"/>
            </a:ln>
          </p:spPr>
          <p:txBody>
            <a:bodyPr/>
            <a:lstStyle/>
            <a:p>
              <a:endParaRPr lang="en-GB"/>
            </a:p>
          </p:txBody>
        </p:sp>
        <p:sp>
          <p:nvSpPr>
            <p:cNvPr id="37903" name="Line 14"/>
            <p:cNvSpPr>
              <a:spLocks noChangeShapeType="1"/>
            </p:cNvSpPr>
            <p:nvPr/>
          </p:nvSpPr>
          <p:spPr bwMode="auto">
            <a:xfrm>
              <a:off x="5940" y="3600"/>
              <a:ext cx="1260" cy="0"/>
            </a:xfrm>
            <a:prstGeom prst="line">
              <a:avLst/>
            </a:prstGeom>
            <a:noFill/>
            <a:ln w="9360">
              <a:solidFill>
                <a:srgbClr val="000000"/>
              </a:solidFill>
              <a:miter lim="800000"/>
              <a:headEnd/>
              <a:tailEnd type="triangle" w="med" len="med"/>
            </a:ln>
          </p:spPr>
          <p:txBody>
            <a:bodyPr/>
            <a:lstStyle/>
            <a:p>
              <a:endParaRPr lang="en-GB"/>
            </a:p>
          </p:txBody>
        </p:sp>
        <p:sp>
          <p:nvSpPr>
            <p:cNvPr id="37904" name="Line 15"/>
            <p:cNvSpPr>
              <a:spLocks noChangeShapeType="1"/>
            </p:cNvSpPr>
            <p:nvPr/>
          </p:nvSpPr>
          <p:spPr bwMode="auto">
            <a:xfrm>
              <a:off x="2880" y="2340"/>
              <a:ext cx="4320" cy="900"/>
            </a:xfrm>
            <a:prstGeom prst="line">
              <a:avLst/>
            </a:prstGeom>
            <a:noFill/>
            <a:ln w="9360">
              <a:solidFill>
                <a:srgbClr val="000000"/>
              </a:solidFill>
              <a:miter lim="800000"/>
              <a:headEnd/>
              <a:tailEnd type="triangle" w="med" len="med"/>
            </a:ln>
          </p:spPr>
          <p:txBody>
            <a:bodyPr/>
            <a:lstStyle/>
            <a:p>
              <a:endParaRPr lang="en-GB"/>
            </a:p>
          </p:txBody>
        </p:sp>
        <p:sp>
          <p:nvSpPr>
            <p:cNvPr id="37905" name="Line 16"/>
            <p:cNvSpPr>
              <a:spLocks noChangeShapeType="1"/>
            </p:cNvSpPr>
            <p:nvPr/>
          </p:nvSpPr>
          <p:spPr bwMode="auto">
            <a:xfrm flipH="1">
              <a:off x="5940" y="3780"/>
              <a:ext cx="1260" cy="0"/>
            </a:xfrm>
            <a:prstGeom prst="line">
              <a:avLst/>
            </a:prstGeom>
            <a:noFill/>
            <a:ln w="9360">
              <a:solidFill>
                <a:srgbClr val="000000"/>
              </a:solidFill>
              <a:miter lim="800000"/>
              <a:headEnd/>
              <a:tailEnd type="triangle" w="med" len="med"/>
            </a:ln>
          </p:spPr>
          <p:txBody>
            <a:bodyPr/>
            <a:lstStyle/>
            <a:p>
              <a:endParaRPr lang="en-GB"/>
            </a:p>
          </p:txBody>
        </p:sp>
      </p:grpSp>
      <p:pic>
        <p:nvPicPr>
          <p:cNvPr id="37893"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285750" y="357188"/>
            <a:ext cx="1403350" cy="1138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63" name="Group 379"/>
          <p:cNvGraphicFramePr>
            <a:graphicFrameLocks noGrp="1"/>
          </p:cNvGraphicFramePr>
          <p:nvPr>
            <p:ph/>
          </p:nvPr>
        </p:nvGraphicFramePr>
        <p:xfrm>
          <a:off x="147638" y="1143000"/>
          <a:ext cx="8848725" cy="5578475"/>
        </p:xfrm>
        <a:graphic>
          <a:graphicData uri="http://schemas.openxmlformats.org/drawingml/2006/table">
            <a:tbl>
              <a:tblPr/>
              <a:tblGrid>
                <a:gridCol w="968375"/>
                <a:gridCol w="1425575"/>
                <a:gridCol w="747712"/>
                <a:gridCol w="654050"/>
                <a:gridCol w="461963"/>
                <a:gridCol w="439737"/>
                <a:gridCol w="688975"/>
                <a:gridCol w="617538"/>
                <a:gridCol w="593725"/>
                <a:gridCol w="581025"/>
                <a:gridCol w="404812"/>
                <a:gridCol w="617538"/>
                <a:gridCol w="647700"/>
              </a:tblGrid>
              <a:tr h="14192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Radar Type</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Radar </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Interface ID</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Argentina</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Brazil</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Chile</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COCESNA</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Colombia</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Ecuador</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Panama</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smtClean="0">
                          <a:ln>
                            <a:noFill/>
                          </a:ln>
                          <a:solidFill>
                            <a:srgbClr val="FF0000"/>
                          </a:solidFill>
                          <a:effectLst/>
                          <a:latin typeface="Times New Roman" pitchFamily="18" charset="0"/>
                          <a:cs typeface="Times New Roman" pitchFamily="18" charset="0"/>
                        </a:rPr>
                        <a:t>Peru</a:t>
                      </a:r>
                      <a:endParaRPr kumimoji="0" lang="en-US" sz="800" b="0" i="0" u="none" strike="noStrike" cap="none" normalizeH="0" baseline="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Uruguay</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rgbClr val="FF0000"/>
                          </a:solidFill>
                          <a:effectLst/>
                          <a:latin typeface="Times New Roman" pitchFamily="18" charset="0"/>
                          <a:cs typeface="Times New Roman" pitchFamily="18" charset="0"/>
                        </a:rPr>
                        <a:t>Venezuela</a:t>
                      </a:r>
                      <a:endParaRPr kumimoji="0" lang="en-US" sz="800" b="0" i="0" u="none" strike="noStrike" cap="none"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3D PSR + MSSR  </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449263" algn="r"/>
                          <a:tab pos="2743200" algn="ctr"/>
                          <a:tab pos="5486400" algn="r"/>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TPS-B-4</a:t>
                      </a:r>
                      <a:endParaRPr kumimoji="0" lang="pt-BR" sz="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49263" algn="r"/>
                          <a:tab pos="2743200" algn="ctr"/>
                          <a:tab pos="5486400" algn="r"/>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Lockheed Martin</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R001</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 </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LP-23 + </a:t>
                      </a:r>
                      <a:endParaRPr kumimoji="0" lang="pt-BR" sz="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RSM 870 THALES</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R002</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2D PSR + MSSR</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ASR9 + MMSSR</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R003</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LP-23 + </a:t>
                      </a:r>
                      <a:endParaRPr kumimoji="0" lang="pt-BR" sz="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RSM 970 THALES</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R004</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3D PSR + MSSR</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TRS2230 + </a:t>
                      </a:r>
                      <a:endParaRPr kumimoji="0" lang="pt-BR" sz="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RSM 970 THALES</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R005</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Tracker 2000 + RSM 970 THALES</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R006</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ATCR33M/S + </a:t>
                      </a:r>
                      <a:endParaRPr kumimoji="0" lang="pt-BR" sz="8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SIR-M (7) ALENIA</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R007</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ATCR33DPC + SIR-S ALENIA</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R008</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ATCR22M + SIR-M ALENIA</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R009</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SKYTRACKER + IRS20MPL</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R010</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3D PSR +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TPS70</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R011</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 </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STAR2000 + RSM 970 THALES</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R012</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9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 </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TA-10 + </a:t>
                      </a:r>
                      <a:endParaRPr kumimoji="0" lang="pt-BR" sz="800" b="0" i="0" u="none" strike="noStrike" cap="none" normalizeH="0" baseline="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RSM 970 THALES</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R013</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TA-10 + RSM770 THALES</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R014</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 MSSR </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ASR 23 SS/16 + MSSR Condor MK2 RAYTHEON</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R015</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2D PSR+ 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ASR12SS + MSSR (CD-2)</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R016</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FFFF00"/>
                          </a:solidFill>
                          <a:effectLst>
                            <a:outerShdw blurRad="38100" dist="38100" dir="2700000" algn="tl">
                              <a:srgbClr val="FFFFFF"/>
                            </a:outerShdw>
                          </a:effectLst>
                          <a:latin typeface="Lucida Console" pitchFamily="49" charset="0"/>
                          <a:cs typeface="Times New Roman" pitchFamily="18" charset="0"/>
                        </a:rPr>
                        <a:t>√</a:t>
                      </a: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FFFF00"/>
                        </a:solidFill>
                        <a:effectLst>
                          <a:outerShdw blurRad="38100" dist="38100" dir="2700000" algn="tl">
                            <a:srgbClr val="FFFFFF"/>
                          </a:outerShdw>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2354" name="Rectangle 370"/>
          <p:cNvSpPr>
            <a:spLocks noChangeArrowheads="1"/>
          </p:cNvSpPr>
          <p:nvPr/>
        </p:nvSpPr>
        <p:spPr bwMode="auto">
          <a:xfrm>
            <a:off x="500063" y="0"/>
            <a:ext cx="8229600" cy="1143000"/>
          </a:xfrm>
          <a:prstGeom prst="rect">
            <a:avLst/>
          </a:prstGeom>
          <a:noFill/>
          <a:ln w="9525">
            <a:noFill/>
            <a:miter lim="800000"/>
            <a:headEnd/>
            <a:tailEnd/>
          </a:ln>
          <a:effectLst/>
        </p:spPr>
        <p:txBody>
          <a:bodyPr anchor="ctr"/>
          <a:lstStyle/>
          <a:p>
            <a:pPr algn="ctr">
              <a:defRPr/>
            </a:pPr>
            <a:endParaRPr lang="en-US" sz="1400" dirty="0">
              <a:solidFill>
                <a:srgbClr val="FF0000"/>
              </a:solidFill>
              <a:effectLst>
                <a:outerShdw blurRad="38100" dist="38100" dir="2700000" algn="tl">
                  <a:srgbClr val="FFFFFF"/>
                </a:outerShdw>
              </a:effectLst>
            </a:endParaRPr>
          </a:p>
          <a:p>
            <a:pPr algn="ctr">
              <a:defRPr/>
            </a:pPr>
            <a:endParaRPr lang="en-US" sz="1400" dirty="0">
              <a:solidFill>
                <a:srgbClr val="FF0000"/>
              </a:solidFill>
              <a:effectLst>
                <a:outerShdw blurRad="38100" dist="38100" dir="2700000" algn="tl">
                  <a:srgbClr val="FFFFFF"/>
                </a:outerShdw>
              </a:effectLst>
            </a:endParaRPr>
          </a:p>
          <a:p>
            <a:pPr algn="ctr">
              <a:defRPr/>
            </a:pPr>
            <a:endParaRPr lang="en-US" sz="1400" dirty="0">
              <a:solidFill>
                <a:srgbClr val="FF0000"/>
              </a:solidFill>
              <a:effectLst>
                <a:outerShdw blurRad="38100" dist="38100" dir="2700000" algn="tl">
                  <a:srgbClr val="FFFFFF"/>
                </a:outerShdw>
              </a:effectLst>
            </a:endParaRPr>
          </a:p>
          <a:p>
            <a:pPr algn="ctr">
              <a:defRPr/>
            </a:pPr>
            <a:endParaRPr lang="en-US" sz="1400" dirty="0">
              <a:solidFill>
                <a:srgbClr val="FF0000"/>
              </a:solidFill>
              <a:effectLst>
                <a:outerShdw blurRad="38100" dist="38100" dir="2700000" algn="tl">
                  <a:srgbClr val="FFFFFF"/>
                </a:outerShdw>
              </a:effectLst>
            </a:endParaRPr>
          </a:p>
          <a:p>
            <a:pPr algn="ctr">
              <a:defRPr/>
            </a:pPr>
            <a:r>
              <a:rPr lang="en-US" sz="1400" dirty="0">
                <a:solidFill>
                  <a:srgbClr val="FF0000"/>
                </a:solidFill>
                <a:effectLst>
                  <a:outerShdw blurRad="38100" dist="38100" dir="2700000" algn="tl">
                    <a:srgbClr val="FFFFFF"/>
                  </a:outerShdw>
                </a:effectLst>
              </a:rPr>
              <a:t>DOCUMENTO SICD  LISTA DE RADARES</a:t>
            </a:r>
            <a:r>
              <a:rPr lang="en-US" sz="1400" dirty="0">
                <a:solidFill>
                  <a:srgbClr val="FF0000"/>
                </a:solidFill>
              </a:rPr>
              <a:t> </a:t>
            </a:r>
            <a:endParaRPr lang="pt-BR" sz="1400" dirty="0">
              <a:solidFill>
                <a:srgbClr val="FF0000"/>
              </a:solidFill>
            </a:endParaRPr>
          </a:p>
        </p:txBody>
      </p:sp>
      <p:sp>
        <p:nvSpPr>
          <p:cNvPr id="5" name="4 Rectángulo"/>
          <p:cNvSpPr/>
          <p:nvPr/>
        </p:nvSpPr>
        <p:spPr>
          <a:xfrm>
            <a:off x="0" y="0"/>
            <a:ext cx="9144000" cy="461963"/>
          </a:xfrm>
          <a:prstGeom prst="rect">
            <a:avLst/>
          </a:prstGeom>
        </p:spPr>
        <p:txBody>
          <a:bodyPr>
            <a:spAutoFit/>
          </a:bodyPr>
          <a:lstStyle/>
          <a:p>
            <a:pPr algn="ctr">
              <a:defRPr/>
            </a:pPr>
            <a:r>
              <a:rPr lang="en-US" sz="2400" b="1" dirty="0">
                <a:solidFill>
                  <a:srgbClr val="FF0000"/>
                </a:solidFill>
                <a:effectLst>
                  <a:outerShdw blurRad="38100" dist="38100" dir="2700000" algn="tl">
                    <a:srgbClr val="000000"/>
                  </a:outerShdw>
                </a:effectLst>
              </a:rPr>
              <a:t>ACTIVIDADES  REGIONALES  DE AUTOMATIZACION</a:t>
            </a:r>
            <a:endParaRPr lang="en-US" sz="2400" dirty="0"/>
          </a:p>
        </p:txBody>
      </p:sp>
      <p:pic>
        <p:nvPicPr>
          <p:cNvPr id="39170"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774065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4" name="Group 3286"/>
          <p:cNvGraphicFramePr>
            <a:graphicFrameLocks noGrp="1"/>
          </p:cNvGraphicFramePr>
          <p:nvPr>
            <p:ph/>
          </p:nvPr>
        </p:nvGraphicFramePr>
        <p:xfrm>
          <a:off x="147638" y="2303463"/>
          <a:ext cx="8924925" cy="2987675"/>
        </p:xfrm>
        <a:graphic>
          <a:graphicData uri="http://schemas.openxmlformats.org/drawingml/2006/table">
            <a:tbl>
              <a:tblPr/>
              <a:tblGrid>
                <a:gridCol w="968375"/>
                <a:gridCol w="1089343"/>
                <a:gridCol w="747712"/>
                <a:gridCol w="761676"/>
                <a:gridCol w="571504"/>
                <a:gridCol w="500066"/>
                <a:gridCol w="571504"/>
                <a:gridCol w="714380"/>
                <a:gridCol w="428628"/>
                <a:gridCol w="642942"/>
                <a:gridCol w="428628"/>
                <a:gridCol w="571504"/>
                <a:gridCol w="928694"/>
              </a:tblGrid>
              <a:tr h="1825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Radar Type</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Radar </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Interface ID</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Argentina</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Brazil</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Chile</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COCESNA</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Colombia</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Ecuador</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Panama</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Peru</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Uruguay</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cap="small" normalizeH="0" baseline="0" dirty="0" smtClean="0">
                          <a:ln>
                            <a:noFill/>
                          </a:ln>
                          <a:solidFill>
                            <a:srgbClr val="FF0000"/>
                          </a:solidFill>
                          <a:effectLst/>
                          <a:latin typeface="Times New Roman" pitchFamily="18" charset="0"/>
                          <a:cs typeface="Times New Roman" pitchFamily="18" charset="0"/>
                        </a:rPr>
                        <a:t>Venezuela</a:t>
                      </a:r>
                      <a:endParaRPr kumimoji="0" lang="en-US" sz="800" b="0" i="0" u="none" strike="noStrike" cap="small" normalizeH="0" baseline="0" dirty="0" smtClean="0">
                        <a:ln>
                          <a:noFill/>
                        </a:ln>
                        <a:solidFill>
                          <a:srgbClr val="FF00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RSMA INVAP</a:t>
                      </a:r>
                      <a:endParaRPr kumimoji="0" lang="pt-BR" sz="800" b="0" i="0" u="none" strike="noStrike" cap="none" normalizeH="0" baseline="0" dirty="0" smtClean="0">
                        <a:ln>
                          <a:noFill/>
                        </a:ln>
                        <a:solidFill>
                          <a:srgbClr val="FFFF0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R017</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CARDION</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R018</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SIR-7 </a:t>
                      </a:r>
                      <a:r>
                        <a:rPr kumimoji="0" lang="en-US" sz="800" b="0" i="0" u="none" strike="noStrike" cap="none" normalizeH="0" baseline="0" dirty="0" err="1" smtClean="0">
                          <a:ln>
                            <a:noFill/>
                          </a:ln>
                          <a:solidFill>
                            <a:srgbClr val="FFFF00"/>
                          </a:solidFill>
                          <a:effectLst/>
                          <a:latin typeface="Times New Roman" pitchFamily="18" charset="0"/>
                          <a:cs typeface="Times New Roman" pitchFamily="18" charset="0"/>
                        </a:rPr>
                        <a:t>Alenia</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R019</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SIR-S SELEX</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00"/>
                          </a:solidFill>
                          <a:effectLst/>
                          <a:latin typeface="Times New Roman" pitchFamily="18" charset="0"/>
                          <a:cs typeface="Times New Roman" pitchFamily="18" charset="0"/>
                        </a:rPr>
                        <a:t>R020</a:t>
                      </a:r>
                      <a:endParaRPr kumimoji="0" lang="en-US" sz="800" b="0"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0663">
                <a:tc>
                  <a:txBody>
                    <a:bodyPr/>
                    <a:lstStyle/>
                    <a:p>
                      <a:pPr marL="0" marR="0" lvl="0" indent="0" algn="l" defTabSz="914400" rtl="0" eaLnBrk="1" fontAlgn="base" latinLnBrk="0" hangingPunct="1">
                        <a:lnSpc>
                          <a:spcPct val="100000"/>
                        </a:lnSpc>
                        <a:spcBef>
                          <a:spcPct val="0"/>
                        </a:spcBef>
                        <a:spcAft>
                          <a:spcPct val="0"/>
                        </a:spcAft>
                        <a:buClrTx/>
                        <a:buSzTx/>
                        <a:buFontTx/>
                        <a:buNone/>
                        <a:tabLst>
                          <a:tab pos="449263" algn="r"/>
                          <a:tab pos="2743200" algn="ctr"/>
                          <a:tab pos="5486400" algn="r"/>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CONDOR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R021</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ISIR-M ALENIA</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R022</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800" b="0" i="0" u="none" strike="noStrike" cap="none" normalizeH="0" baseline="0" smtClean="0">
                          <a:ln>
                            <a:noFill/>
                          </a:ln>
                          <a:solidFill>
                            <a:srgbClr val="FFFF00"/>
                          </a:solidFill>
                          <a:effectLst/>
                          <a:latin typeface="Times New Roman" pitchFamily="18" charset="0"/>
                          <a:cs typeface="Times New Roman" pitchFamily="18" charset="0"/>
                        </a:rPr>
                        <a:t>IRS-20MP/L</a:t>
                      </a: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 INDRA</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R023</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1" i="0" u="none" strike="noStrike" cap="none" normalizeH="0" baseline="0" dirty="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dirty="0" smtClean="0">
                        <a:ln>
                          <a:noFill/>
                        </a:ln>
                        <a:solidFill>
                          <a:srgbClr val="FFFF00"/>
                        </a:solidFill>
                        <a:effectLst/>
                        <a:latin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MSSR</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RSM 970 THALES</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FFFF00"/>
                          </a:solidFill>
                          <a:effectLst/>
                          <a:latin typeface="Times New Roman" pitchFamily="18" charset="0"/>
                          <a:cs typeface="Times New Roman" pitchFamily="18" charset="0"/>
                        </a:rPr>
                        <a:t>R024</a:t>
                      </a:r>
                      <a:endParaRPr kumimoji="0" lang="en-US" sz="800" b="0"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FFFF00"/>
                          </a:solidFill>
                          <a:effectLst/>
                          <a:latin typeface="Lucida Console" pitchFamily="49" charset="0"/>
                          <a:cs typeface="Times New Roman" pitchFamily="18" charset="0"/>
                        </a:rPr>
                        <a:t>√</a:t>
                      </a: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rgbClr val="FFFF00"/>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0080" name="Rectangle 3283"/>
          <p:cNvSpPr>
            <a:spLocks noChangeArrowheads="1"/>
          </p:cNvSpPr>
          <p:nvPr/>
        </p:nvSpPr>
        <p:spPr bwMode="auto">
          <a:xfrm>
            <a:off x="457200" y="414338"/>
            <a:ext cx="8229600" cy="1143000"/>
          </a:xfrm>
          <a:prstGeom prst="rect">
            <a:avLst/>
          </a:prstGeom>
          <a:noFill/>
          <a:ln w="9525">
            <a:noFill/>
            <a:miter lim="800000"/>
            <a:headEnd/>
            <a:tailEnd/>
          </a:ln>
        </p:spPr>
        <p:txBody>
          <a:bodyPr anchor="ctr"/>
          <a:lstStyle/>
          <a:p>
            <a:pPr algn="ctr"/>
            <a:endParaRPr lang="pt-BR" sz="3600">
              <a:solidFill>
                <a:schemeClr val="tx2"/>
              </a:solidFill>
            </a:endParaRPr>
          </a:p>
        </p:txBody>
      </p:sp>
      <p:sp>
        <p:nvSpPr>
          <p:cNvPr id="4" name="3 Rectángulo"/>
          <p:cNvSpPr/>
          <p:nvPr/>
        </p:nvSpPr>
        <p:spPr>
          <a:xfrm>
            <a:off x="857250" y="1606550"/>
            <a:ext cx="7786688" cy="338138"/>
          </a:xfrm>
          <a:prstGeom prst="rect">
            <a:avLst/>
          </a:prstGeom>
        </p:spPr>
        <p:txBody>
          <a:bodyPr>
            <a:spAutoFit/>
          </a:bodyPr>
          <a:lstStyle/>
          <a:p>
            <a:pPr algn="ctr">
              <a:defRPr/>
            </a:pPr>
            <a:r>
              <a:rPr lang="en-US" sz="1600" dirty="0">
                <a:solidFill>
                  <a:srgbClr val="FF0000"/>
                </a:solidFill>
                <a:effectLst>
                  <a:outerShdw blurRad="38100" dist="38100" dir="2700000" algn="tl">
                    <a:srgbClr val="FFFFFF"/>
                  </a:outerShdw>
                </a:effectLst>
              </a:rPr>
              <a:t>DOCUMENTO SICD  LISTA DE RADARES</a:t>
            </a:r>
            <a:r>
              <a:rPr lang="en-US" sz="1600" dirty="0">
                <a:solidFill>
                  <a:srgbClr val="FF0000"/>
                </a:solidFill>
              </a:rPr>
              <a:t> </a:t>
            </a:r>
            <a:endParaRPr lang="pt-BR" sz="1600" dirty="0">
              <a:solidFill>
                <a:srgbClr val="FF0000"/>
              </a:solidFill>
            </a:endParaRPr>
          </a:p>
        </p:txBody>
      </p:sp>
      <p:sp>
        <p:nvSpPr>
          <p:cNvPr id="5" name="4 Rectángulo"/>
          <p:cNvSpPr/>
          <p:nvPr/>
        </p:nvSpPr>
        <p:spPr>
          <a:xfrm>
            <a:off x="0" y="142875"/>
            <a:ext cx="9144000" cy="954088"/>
          </a:xfrm>
          <a:prstGeom prst="rect">
            <a:avLst/>
          </a:prstGeom>
        </p:spPr>
        <p:txBody>
          <a:bodyPr>
            <a:spAutoFit/>
          </a:bodyPr>
          <a:lstStyle/>
          <a:p>
            <a:pPr algn="ctr">
              <a:defRPr/>
            </a:pPr>
            <a:r>
              <a:rPr lang="en-US" sz="2800" b="1" dirty="0">
                <a:solidFill>
                  <a:srgbClr val="FF0000"/>
                </a:solidFill>
                <a:effectLst>
                  <a:outerShdw blurRad="38100" dist="38100" dir="2700000" algn="tl">
                    <a:srgbClr val="000000"/>
                  </a:outerShdw>
                </a:effectLst>
              </a:rPr>
              <a:t>ACTIVIDADES  REGIONALES  DE AUTOMATIZACION</a:t>
            </a:r>
            <a:endParaRPr lang="en-US" sz="2800" dirty="0"/>
          </a:p>
        </p:txBody>
      </p:sp>
      <p:pic>
        <p:nvPicPr>
          <p:cNvPr id="40083"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285750" y="357188"/>
            <a:ext cx="1403350" cy="1138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28600" y="274638"/>
            <a:ext cx="860425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r>
              <a:rPr lang="en-US" dirty="0" smtClean="0"/>
              <a:t/>
            </a:r>
            <a:br>
              <a:rPr lang="en-US" dirty="0" smtClean="0"/>
            </a:br>
            <a:endParaRPr lang="pt-BR" dirty="0" smtClean="0"/>
          </a:p>
        </p:txBody>
      </p:sp>
      <p:graphicFrame>
        <p:nvGraphicFramePr>
          <p:cNvPr id="10635" name="Group 395"/>
          <p:cNvGraphicFramePr>
            <a:graphicFrameLocks noGrp="1"/>
          </p:cNvGraphicFramePr>
          <p:nvPr>
            <p:ph idx="1"/>
          </p:nvPr>
        </p:nvGraphicFramePr>
        <p:xfrm>
          <a:off x="357188" y="1643063"/>
          <a:ext cx="8786812" cy="2925762"/>
        </p:xfrm>
        <a:graphic>
          <a:graphicData uri="http://schemas.openxmlformats.org/drawingml/2006/table">
            <a:tbl>
              <a:tblPr/>
              <a:tblGrid>
                <a:gridCol w="1157287"/>
                <a:gridCol w="858838"/>
                <a:gridCol w="741362"/>
                <a:gridCol w="520700"/>
                <a:gridCol w="508000"/>
                <a:gridCol w="838200"/>
                <a:gridCol w="736600"/>
                <a:gridCol w="673100"/>
                <a:gridCol w="647700"/>
                <a:gridCol w="469900"/>
                <a:gridCol w="757263"/>
                <a:gridCol w="877924"/>
              </a:tblGrid>
              <a:tr h="8810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rgbClr val="FF0000"/>
                          </a:solidFill>
                          <a:effectLst/>
                          <a:latin typeface="Times New Roman" pitchFamily="18" charset="0"/>
                          <a:cs typeface="Times New Roman" pitchFamily="18" charset="0"/>
                        </a:rPr>
                        <a:t>Interfase</a:t>
                      </a: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de </a:t>
                      </a:r>
                      <a:r>
                        <a:rPr kumimoji="0" lang="en-US" sz="1000" b="1" i="0" u="none" strike="noStrike" cap="none" normalizeH="0" baseline="0" dirty="0" err="1" smtClean="0">
                          <a:ln>
                            <a:noFill/>
                          </a:ln>
                          <a:solidFill>
                            <a:srgbClr val="FF0000"/>
                          </a:solidFill>
                          <a:effectLst/>
                          <a:latin typeface="Times New Roman" pitchFamily="18" charset="0"/>
                          <a:cs typeface="Times New Roman" pitchFamily="18" charset="0"/>
                        </a:rPr>
                        <a:t>vigilancia</a:t>
                      </a:r>
                      <a:endParaRPr kumimoji="0" lang="en-US" sz="1000" b="1" i="0" u="none" strike="noStrike" cap="none" normalizeH="0" baseline="0" dirty="0" smtClean="0">
                        <a:ln>
                          <a:noFill/>
                        </a:ln>
                        <a:solidFill>
                          <a:srgbClr val="FF0000"/>
                        </a:solidFill>
                        <a:effectLst/>
                        <a:latin typeface="Times New Roman" pitchFamily="18" charset="0"/>
                        <a:cs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entre ACC </a:t>
                      </a:r>
                      <a:r>
                        <a:rPr kumimoji="0" lang="en-US" sz="1000" b="1" i="0" u="none" strike="noStrike" cap="none" normalizeH="0" baseline="0" dirty="0" err="1" smtClean="0">
                          <a:ln>
                            <a:noFill/>
                          </a:ln>
                          <a:solidFill>
                            <a:srgbClr val="FF0000"/>
                          </a:solidFill>
                          <a:effectLst/>
                          <a:latin typeface="Times New Roman" pitchFamily="18" charset="0"/>
                          <a:cs typeface="Times New Roman" pitchFamily="18" charset="0"/>
                        </a:rPr>
                        <a:t>adjacentes</a:t>
                      </a:r>
                      <a:endParaRPr kumimoji="0" lang="en-US" sz="1000" b="1" i="0" u="none" strike="noStrike" cap="none" normalizeH="0" baseline="0" dirty="0" smtClean="0">
                        <a:ln>
                          <a:noFill/>
                        </a:ln>
                        <a:solidFill>
                          <a:srgbClr val="FF00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Interface ID</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Argentina</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Brazil</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Chile</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COCESNA</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Colombia</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Ecuador</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Panama</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Peru</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small" normalizeH="0" baseline="0" dirty="0" smtClean="0">
                          <a:ln>
                            <a:noFill/>
                          </a:ln>
                          <a:solidFill>
                            <a:srgbClr val="FF0000"/>
                          </a:solidFill>
                          <a:effectLst/>
                          <a:latin typeface="Times New Roman" pitchFamily="18" charset="0"/>
                          <a:cs typeface="Times New Roman" pitchFamily="18" charset="0"/>
                        </a:rPr>
                        <a:t>Uruguay</a:t>
                      </a:r>
                      <a:endParaRPr kumimoji="0" lang="en-US" sz="1000" b="0" i="0" u="none" strike="noStrike" cap="small"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imes New Roman" pitchFamily="18" charset="0"/>
                          <a:cs typeface="Times New Roman" pitchFamily="18" charset="0"/>
                        </a:rPr>
                        <a:t>Venezuela</a:t>
                      </a:r>
                      <a:endParaRPr kumimoji="0" lang="en-US" sz="10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6413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FFC000"/>
                          </a:solidFill>
                          <a:effectLst/>
                          <a:latin typeface="Times New Roman" pitchFamily="18" charset="0"/>
                          <a:cs typeface="Times New Roman" pitchFamily="18" charset="0"/>
                        </a:rPr>
                        <a:t>AMS Interface</a:t>
                      </a:r>
                      <a:endParaRPr kumimoji="0" lang="en-US" sz="1800" b="0"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C000"/>
                          </a:solidFill>
                          <a:effectLst/>
                          <a:latin typeface="Times New Roman" pitchFamily="18" charset="0"/>
                          <a:cs typeface="Times New Roman" pitchFamily="18" charset="0"/>
                        </a:rPr>
                        <a:t>IR025</a:t>
                      </a:r>
                      <a:endParaRPr kumimoji="0" lang="en-US" sz="1800" b="0"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C0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C0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429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FFC000"/>
                          </a:solidFill>
                          <a:effectLst/>
                          <a:latin typeface="Times New Roman" pitchFamily="18" charset="0"/>
                          <a:cs typeface="Times New Roman" pitchFamily="18" charset="0"/>
                        </a:rPr>
                        <a:t>Inter-CINDACTA</a:t>
                      </a:r>
                      <a:endParaRPr kumimoji="0" lang="en-US" sz="1800" b="0"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C000"/>
                          </a:solidFill>
                          <a:effectLst/>
                          <a:latin typeface="Times New Roman" pitchFamily="18" charset="0"/>
                          <a:cs typeface="Times New Roman" pitchFamily="18" charset="0"/>
                        </a:rPr>
                        <a:t>IR026</a:t>
                      </a:r>
                      <a:endParaRPr kumimoji="0" lang="en-US" sz="1800" b="0"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C0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C0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60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FFC000"/>
                          </a:solidFill>
                          <a:effectLst/>
                          <a:latin typeface="Times New Roman" pitchFamily="18" charset="0"/>
                          <a:cs typeface="Times New Roman" pitchFamily="18" charset="0"/>
                        </a:rPr>
                        <a:t>INDRA Interface</a:t>
                      </a:r>
                      <a:endParaRPr kumimoji="0" lang="en-US" sz="1800" b="0"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C000"/>
                          </a:solidFill>
                          <a:effectLst/>
                          <a:latin typeface="Times New Roman" pitchFamily="18" charset="0"/>
                          <a:cs typeface="Times New Roman" pitchFamily="18" charset="0"/>
                        </a:rPr>
                        <a:t>IR027</a:t>
                      </a:r>
                      <a:endParaRPr kumimoji="0" lang="en-US" sz="1800" b="0"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C0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C0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C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0636" name="Rectangle 396"/>
          <p:cNvSpPr>
            <a:spLocks noChangeArrowheads="1"/>
          </p:cNvSpPr>
          <p:nvPr/>
        </p:nvSpPr>
        <p:spPr bwMode="auto">
          <a:xfrm>
            <a:off x="504825" y="5510213"/>
            <a:ext cx="8685213" cy="877887"/>
          </a:xfrm>
          <a:prstGeom prst="rect">
            <a:avLst/>
          </a:prstGeom>
          <a:noFill/>
          <a:ln w="9525">
            <a:noFill/>
            <a:miter lim="800000"/>
            <a:headEnd/>
            <a:tailEnd/>
          </a:ln>
          <a:effectLst/>
        </p:spPr>
        <p:txBody>
          <a:bodyPr wrap="none" lIns="457056" bIns="0" anchor="ctr">
            <a:spAutoFit/>
          </a:bodyPr>
          <a:lstStyle/>
          <a:p>
            <a:pPr eaLnBrk="0" hangingPunct="0">
              <a:defRPr/>
            </a:pPr>
            <a:r>
              <a:rPr lang="en-US" sz="1800" b="1" dirty="0">
                <a:solidFill>
                  <a:srgbClr val="FFFF00"/>
                </a:solidFill>
                <a:effectLst>
                  <a:outerShdw blurRad="38100" dist="38100" dir="2700000" algn="tl">
                    <a:srgbClr val="FFFFFF"/>
                  </a:outerShdw>
                </a:effectLst>
              </a:rPr>
              <a:t>√* - Con  </a:t>
            </a:r>
            <a:r>
              <a:rPr lang="en-US" sz="1800" b="1" dirty="0" err="1">
                <a:solidFill>
                  <a:srgbClr val="FFFF00"/>
                </a:solidFill>
                <a:effectLst>
                  <a:outerShdw blurRad="38100" dist="38100" dir="2700000" algn="tl">
                    <a:srgbClr val="FFFFFF"/>
                  </a:outerShdw>
                </a:effectLst>
              </a:rPr>
              <a:t>cambio</a:t>
            </a:r>
            <a:r>
              <a:rPr lang="en-US" sz="1800" b="1" dirty="0">
                <a:solidFill>
                  <a:srgbClr val="FFFF00"/>
                </a:solidFill>
                <a:effectLst>
                  <a:outerShdw blurRad="38100" dist="38100" dir="2700000" algn="tl">
                    <a:srgbClr val="FFFFFF"/>
                  </a:outerShdw>
                </a:effectLst>
              </a:rPr>
              <a:t> </a:t>
            </a:r>
            <a:r>
              <a:rPr lang="en-US" sz="1800" b="1" dirty="0" err="1">
                <a:solidFill>
                  <a:srgbClr val="FFFF00"/>
                </a:solidFill>
                <a:effectLst>
                  <a:outerShdw blurRad="38100" dist="38100" dir="2700000" algn="tl">
                    <a:srgbClr val="FFFFFF"/>
                  </a:outerShdw>
                </a:effectLst>
              </a:rPr>
              <a:t>minimo</a:t>
            </a:r>
            <a:r>
              <a:rPr lang="en-US" sz="1800" b="1" dirty="0">
                <a:solidFill>
                  <a:srgbClr val="FFFF00"/>
                </a:solidFill>
                <a:effectLst>
                  <a:outerShdw blurRad="38100" dist="38100" dir="2700000" algn="tl">
                    <a:srgbClr val="FFFFFF"/>
                  </a:outerShdw>
                </a:effectLst>
              </a:rPr>
              <a:t> de software </a:t>
            </a:r>
            <a:r>
              <a:rPr lang="en-US" sz="1800" b="1" dirty="0" err="1">
                <a:solidFill>
                  <a:srgbClr val="FFFF00"/>
                </a:solidFill>
                <a:effectLst>
                  <a:outerShdw blurRad="38100" dist="38100" dir="2700000" algn="tl">
                    <a:srgbClr val="FFFFFF"/>
                  </a:outerShdw>
                </a:effectLst>
              </a:rPr>
              <a:t>usado</a:t>
            </a:r>
            <a:r>
              <a:rPr lang="en-US" sz="1800" b="1" dirty="0">
                <a:solidFill>
                  <a:srgbClr val="FFFF00"/>
                </a:solidFill>
                <a:effectLst>
                  <a:outerShdw blurRad="38100" dist="38100" dir="2700000" algn="tl">
                    <a:srgbClr val="FFFFFF"/>
                  </a:outerShdw>
                </a:effectLst>
              </a:rPr>
              <a:t> en </a:t>
            </a:r>
            <a:r>
              <a:rPr lang="en-US" sz="1800" b="1" dirty="0" err="1">
                <a:solidFill>
                  <a:srgbClr val="FFFF00"/>
                </a:solidFill>
                <a:effectLst>
                  <a:outerShdw blurRad="38100" dist="38100" dir="2700000" algn="tl">
                    <a:srgbClr val="FFFFFF"/>
                  </a:outerShdw>
                </a:effectLst>
              </a:rPr>
              <a:t>las</a:t>
            </a:r>
            <a:r>
              <a:rPr lang="en-US" sz="1800" b="1" dirty="0">
                <a:solidFill>
                  <a:srgbClr val="FFFF00"/>
                </a:solidFill>
                <a:effectLst>
                  <a:outerShdw blurRad="38100" dist="38100" dir="2700000" algn="tl">
                    <a:srgbClr val="FFFFFF"/>
                  </a:outerShdw>
                </a:effectLst>
              </a:rPr>
              <a:t> </a:t>
            </a:r>
            <a:r>
              <a:rPr lang="en-US" sz="1800" b="1" dirty="0" err="1">
                <a:solidFill>
                  <a:srgbClr val="FFFF00"/>
                </a:solidFill>
                <a:effectLst>
                  <a:outerShdw blurRad="38100" dist="38100" dir="2700000" algn="tl">
                    <a:srgbClr val="FFFFFF"/>
                  </a:outerShdw>
                </a:effectLst>
              </a:rPr>
              <a:t>pruebas</a:t>
            </a:r>
            <a:r>
              <a:rPr lang="en-US" sz="1800" b="1" dirty="0">
                <a:solidFill>
                  <a:srgbClr val="FFFF00"/>
                </a:solidFill>
                <a:effectLst>
                  <a:outerShdw blurRad="38100" dist="38100" dir="2700000" algn="tl">
                    <a:srgbClr val="FFFFFF"/>
                  </a:outerShdw>
                </a:effectLst>
              </a:rPr>
              <a:t>  entre  ACC </a:t>
            </a:r>
            <a:r>
              <a:rPr lang="en-US" sz="1800" b="1" dirty="0" err="1">
                <a:solidFill>
                  <a:srgbClr val="FFFF00"/>
                </a:solidFill>
                <a:effectLst>
                  <a:outerShdw blurRad="38100" dist="38100" dir="2700000" algn="tl">
                    <a:srgbClr val="FFFFFF"/>
                  </a:outerShdw>
                </a:effectLst>
              </a:rPr>
              <a:t>Maiquetia</a:t>
            </a:r>
            <a:endParaRPr lang="en-US" sz="1800" b="1" dirty="0">
              <a:solidFill>
                <a:srgbClr val="FFFF00"/>
              </a:solidFill>
              <a:effectLst>
                <a:outerShdw blurRad="38100" dist="38100" dir="2700000" algn="tl">
                  <a:srgbClr val="FFFFFF"/>
                </a:outerShdw>
              </a:effectLst>
            </a:endParaRPr>
          </a:p>
          <a:p>
            <a:pPr eaLnBrk="0" hangingPunct="0">
              <a:defRPr/>
            </a:pPr>
            <a:r>
              <a:rPr lang="en-US" sz="1800" b="1" dirty="0">
                <a:solidFill>
                  <a:srgbClr val="FFFF00"/>
                </a:solidFill>
                <a:effectLst>
                  <a:outerShdw blurRad="38100" dist="38100" dir="2700000" algn="tl">
                    <a:srgbClr val="FFFFFF"/>
                  </a:outerShdw>
                </a:effectLst>
              </a:rPr>
              <a:t>       con ACC </a:t>
            </a:r>
            <a:r>
              <a:rPr lang="en-US" sz="1800" b="1" dirty="0" err="1">
                <a:solidFill>
                  <a:srgbClr val="FFFF00"/>
                </a:solidFill>
                <a:effectLst>
                  <a:outerShdw blurRad="38100" dist="38100" dir="2700000" algn="tl">
                    <a:srgbClr val="FFFFFF"/>
                  </a:outerShdw>
                </a:effectLst>
              </a:rPr>
              <a:t>Amazonico</a:t>
            </a:r>
            <a:endParaRPr lang="en-US" sz="1800" b="1" cap="small" dirty="0">
              <a:solidFill>
                <a:srgbClr val="FFFF00"/>
              </a:solidFill>
              <a:effectLst>
                <a:outerShdw blurRad="38100" dist="38100" dir="2700000" algn="tl">
                  <a:srgbClr val="FFFFFF"/>
                </a:outerShdw>
              </a:effectLst>
            </a:endParaRPr>
          </a:p>
          <a:p>
            <a:pPr>
              <a:defRPr/>
            </a:pPr>
            <a:r>
              <a:rPr lang="en-US" sz="1800" b="1" dirty="0">
                <a:solidFill>
                  <a:srgbClr val="FFFF00"/>
                </a:solidFill>
                <a:effectLst>
                  <a:outerShdw blurRad="38100" dist="38100" dir="2700000" algn="tl">
                    <a:srgbClr val="FFFFFF"/>
                  </a:outerShdw>
                </a:effectLst>
              </a:rPr>
              <a:t>√**- Como </a:t>
            </a:r>
            <a:r>
              <a:rPr lang="en-US" sz="1800" b="1" dirty="0" err="1">
                <a:solidFill>
                  <a:srgbClr val="FFFF00"/>
                </a:solidFill>
                <a:effectLst>
                  <a:outerShdw blurRad="38100" dist="38100" dir="2700000" algn="tl">
                    <a:srgbClr val="FFFFFF"/>
                  </a:outerShdw>
                </a:effectLst>
              </a:rPr>
              <a:t>requerido</a:t>
            </a:r>
            <a:r>
              <a:rPr lang="en-US" sz="1800" b="1" dirty="0">
                <a:solidFill>
                  <a:srgbClr val="FFFF00"/>
                </a:solidFill>
                <a:effectLst>
                  <a:outerShdw blurRad="38100" dist="38100" dir="2700000" algn="tl">
                    <a:srgbClr val="FFFFFF"/>
                  </a:outerShdw>
                </a:effectLst>
              </a:rPr>
              <a:t> en el </a:t>
            </a:r>
            <a:r>
              <a:rPr lang="en-US" sz="1800" b="1" dirty="0" err="1">
                <a:solidFill>
                  <a:srgbClr val="FFFF00"/>
                </a:solidFill>
                <a:effectLst>
                  <a:outerShdw blurRad="38100" dist="38100" dir="2700000" algn="tl">
                    <a:srgbClr val="FFFFFF"/>
                  </a:outerShdw>
                </a:effectLst>
              </a:rPr>
              <a:t>documento</a:t>
            </a:r>
            <a:r>
              <a:rPr lang="en-US" sz="1800" b="1" dirty="0">
                <a:solidFill>
                  <a:srgbClr val="FFFF00"/>
                </a:solidFill>
                <a:effectLst>
                  <a:outerShdw blurRad="38100" dist="38100" dir="2700000" algn="tl">
                    <a:srgbClr val="FFFFFF"/>
                  </a:outerShdw>
                </a:effectLst>
              </a:rPr>
              <a:t> SSS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65" name="Rectangle 401"/>
          <p:cNvSpPr>
            <a:spLocks noChangeArrowheads="1"/>
          </p:cNvSpPr>
          <p:nvPr/>
        </p:nvSpPr>
        <p:spPr bwMode="auto">
          <a:xfrm>
            <a:off x="1042988" y="5797550"/>
            <a:ext cx="6348412" cy="600075"/>
          </a:xfrm>
          <a:prstGeom prst="rect">
            <a:avLst/>
          </a:prstGeom>
          <a:noFill/>
          <a:ln w="9525">
            <a:noFill/>
            <a:miter lim="800000"/>
            <a:headEnd/>
            <a:tailEnd/>
          </a:ln>
          <a:effectLst/>
        </p:spPr>
        <p:txBody>
          <a:bodyPr wrap="none" lIns="457056" bIns="0" anchor="ctr">
            <a:spAutoFit/>
          </a:bodyPr>
          <a:lstStyle/>
          <a:p>
            <a:pPr>
              <a:tabLst>
                <a:tab pos="536575" algn="l"/>
              </a:tabLst>
              <a:defRPr/>
            </a:pPr>
            <a:r>
              <a:rPr lang="en-US" sz="1800" b="1" dirty="0">
                <a:solidFill>
                  <a:srgbClr val="FFFF00"/>
                </a:solidFill>
                <a:effectLst>
                  <a:outerShdw blurRad="38100" dist="38100" dir="2700000" algn="tl">
                    <a:srgbClr val="FFFFFF"/>
                  </a:outerShdw>
                </a:effectLst>
              </a:rPr>
              <a:t>√*</a:t>
            </a:r>
            <a:r>
              <a:rPr lang="en-US" sz="1800" b="1" dirty="0">
                <a:effectLst>
                  <a:outerShdw blurRad="38100" dist="38100" dir="2700000" algn="tl">
                    <a:srgbClr val="FFFFFF"/>
                  </a:outerShdw>
                </a:effectLst>
              </a:rPr>
              <a:t>	</a:t>
            </a:r>
            <a:r>
              <a:rPr lang="en-US" sz="1800" b="1" dirty="0">
                <a:solidFill>
                  <a:srgbClr val="FFFF00"/>
                </a:solidFill>
                <a:effectLst>
                  <a:outerShdw blurRad="38100" dist="38100" dir="2700000" algn="tl">
                    <a:srgbClr val="FFFFFF"/>
                  </a:outerShdw>
                </a:effectLst>
              </a:rPr>
              <a:t>- No </a:t>
            </a:r>
            <a:r>
              <a:rPr lang="en-US" sz="1800" b="1" dirty="0" err="1">
                <a:solidFill>
                  <a:srgbClr val="FFFF00"/>
                </a:solidFill>
                <a:effectLst>
                  <a:outerShdw blurRad="38100" dist="38100" dir="2700000" algn="tl">
                    <a:srgbClr val="FFFFFF"/>
                  </a:outerShdw>
                </a:effectLst>
              </a:rPr>
              <a:t>comfigurado</a:t>
            </a:r>
            <a:endParaRPr lang="en-US" sz="1800" b="1" dirty="0">
              <a:solidFill>
                <a:srgbClr val="FFFF00"/>
              </a:solidFill>
              <a:effectLst>
                <a:outerShdw blurRad="38100" dist="38100" dir="2700000" algn="tl">
                  <a:srgbClr val="FFFFFF"/>
                </a:outerShdw>
              </a:effectLst>
            </a:endParaRPr>
          </a:p>
          <a:p>
            <a:pPr>
              <a:tabLst>
                <a:tab pos="536575" algn="l"/>
              </a:tabLst>
              <a:defRPr/>
            </a:pPr>
            <a:r>
              <a:rPr lang="en-US" sz="1800" b="1" dirty="0">
                <a:solidFill>
                  <a:srgbClr val="FFFF00"/>
                </a:solidFill>
                <a:effectLst>
                  <a:outerShdw blurRad="38100" dist="38100" dir="2700000" algn="tl">
                    <a:srgbClr val="FFFFFF"/>
                  </a:outerShdw>
                </a:effectLst>
              </a:rPr>
              <a:t>√**   	- </a:t>
            </a:r>
            <a:r>
              <a:rPr lang="en-US" sz="1800" b="1" dirty="0" err="1">
                <a:solidFill>
                  <a:srgbClr val="FFFF00"/>
                </a:solidFill>
                <a:effectLst>
                  <a:outerShdw blurRad="38100" dist="38100" dir="2700000" algn="tl">
                    <a:srgbClr val="FFFFFF"/>
                  </a:outerShdw>
                </a:effectLst>
              </a:rPr>
              <a:t>Unicamente</a:t>
            </a:r>
            <a:r>
              <a:rPr lang="en-US" sz="1800" b="1" dirty="0">
                <a:solidFill>
                  <a:srgbClr val="FFFF00"/>
                </a:solidFill>
                <a:effectLst>
                  <a:outerShdw blurRad="38100" dist="38100" dir="2700000" algn="tl">
                    <a:srgbClr val="FFFFFF"/>
                  </a:outerShdw>
                </a:effectLst>
              </a:rPr>
              <a:t> </a:t>
            </a:r>
            <a:r>
              <a:rPr lang="en-US" sz="1800" b="1" dirty="0" err="1">
                <a:solidFill>
                  <a:srgbClr val="FFFF00"/>
                </a:solidFill>
                <a:effectLst>
                  <a:outerShdw blurRad="38100" dist="38100" dir="2700000" algn="tl">
                    <a:srgbClr val="FFFFFF"/>
                  </a:outerShdw>
                </a:effectLst>
              </a:rPr>
              <a:t>para</a:t>
            </a:r>
            <a:r>
              <a:rPr lang="en-US" sz="1800" b="1" dirty="0">
                <a:solidFill>
                  <a:srgbClr val="FFFF00"/>
                </a:solidFill>
                <a:effectLst>
                  <a:outerShdw blurRad="38100" dist="38100" dir="2700000" algn="tl">
                    <a:srgbClr val="FFFFFF"/>
                  </a:outerShdw>
                </a:effectLst>
              </a:rPr>
              <a:t> </a:t>
            </a:r>
            <a:r>
              <a:rPr lang="en-US" sz="1800" b="1" dirty="0" err="1">
                <a:solidFill>
                  <a:srgbClr val="FFFF00"/>
                </a:solidFill>
                <a:effectLst>
                  <a:outerShdw blurRad="38100" dist="38100" dir="2700000" algn="tl">
                    <a:srgbClr val="FFFFFF"/>
                  </a:outerShdw>
                </a:effectLst>
              </a:rPr>
              <a:t>interconexion</a:t>
            </a:r>
            <a:r>
              <a:rPr lang="en-US" sz="1800" b="1" dirty="0">
                <a:solidFill>
                  <a:srgbClr val="FFFF00"/>
                </a:solidFill>
                <a:effectLst>
                  <a:outerShdw blurRad="38100" dist="38100" dir="2700000" algn="tl">
                    <a:srgbClr val="FFFFFF"/>
                  </a:outerShdw>
                </a:effectLst>
              </a:rPr>
              <a:t> de APP y ACC√*** </a:t>
            </a:r>
          </a:p>
        </p:txBody>
      </p:sp>
      <p:graphicFrame>
        <p:nvGraphicFramePr>
          <p:cNvPr id="12047" name="Group 783"/>
          <p:cNvGraphicFramePr>
            <a:graphicFrameLocks noGrp="1"/>
          </p:cNvGraphicFramePr>
          <p:nvPr>
            <p:ph/>
          </p:nvPr>
        </p:nvGraphicFramePr>
        <p:xfrm>
          <a:off x="250825" y="1196975"/>
          <a:ext cx="8713788" cy="4238625"/>
        </p:xfrm>
        <a:graphic>
          <a:graphicData uri="http://schemas.openxmlformats.org/drawingml/2006/table">
            <a:tbl>
              <a:tblPr/>
              <a:tblGrid>
                <a:gridCol w="865188"/>
                <a:gridCol w="698500"/>
                <a:gridCol w="768350"/>
                <a:gridCol w="623887"/>
                <a:gridCol w="573088"/>
                <a:gridCol w="863600"/>
                <a:gridCol w="792162"/>
                <a:gridCol w="720725"/>
                <a:gridCol w="781050"/>
                <a:gridCol w="420707"/>
                <a:gridCol w="812781"/>
                <a:gridCol w="793750"/>
              </a:tblGrid>
              <a:tr h="9017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Flight Plan Interface</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Interface ID</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Argentina</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Brazil</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Chile</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COCESNA</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Colombia</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Ecuador</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Panama</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Peru</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Uruguay</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rgbClr val="FF0000"/>
                          </a:solidFill>
                          <a:effectLst/>
                          <a:latin typeface="Tempus Sans ITC" pitchFamily="82" charset="0"/>
                          <a:cs typeface="Times New Roman" pitchFamily="18" charset="0"/>
                        </a:rPr>
                        <a:t>Venezuela</a:t>
                      </a:r>
                      <a:endParaRPr kumimoji="0" lang="en-US" sz="1000" b="0" i="0" u="none" strike="noStrike" cap="none" normalizeH="0" baseline="0" dirty="0" smtClean="0">
                        <a:ln>
                          <a:noFill/>
                        </a:ln>
                        <a:solidFill>
                          <a:srgbClr val="FF0000"/>
                        </a:solidFill>
                        <a:effectLst/>
                        <a:latin typeface="Tempus Sans ITC" pitchFamily="82"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8985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FFFF00"/>
                          </a:solidFill>
                          <a:effectLst/>
                          <a:latin typeface="Times New Roman" pitchFamily="18" charset="0"/>
                          <a:cs typeface="Times New Roman" pitchFamily="18" charset="0"/>
                        </a:rPr>
                        <a:t>ICAO 4444 &amp; </a:t>
                      </a:r>
                      <a:r>
                        <a:rPr kumimoji="0" lang="en-US" sz="1100" b="0" i="0" u="none" strike="noStrike" cap="small" normalizeH="0" baseline="0" dirty="0" smtClean="0">
                          <a:ln>
                            <a:noFill/>
                          </a:ln>
                          <a:solidFill>
                            <a:srgbClr val="FFFF00"/>
                          </a:solidFill>
                          <a:effectLst/>
                          <a:latin typeface="Times New Roman" pitchFamily="18" charset="0"/>
                          <a:cs typeface="Times New Roman" pitchFamily="18" charset="0"/>
                        </a:rPr>
                        <a:t>Hand-off</a:t>
                      </a:r>
                      <a:r>
                        <a:rPr kumimoji="0" lang="en-US" sz="1000" b="0" i="0" u="none" strike="noStrike" cap="none" normalizeH="0" baseline="0" dirty="0" smtClean="0">
                          <a:ln>
                            <a:noFill/>
                          </a:ln>
                          <a:solidFill>
                            <a:srgbClr val="FFFF00"/>
                          </a:solidFill>
                          <a:effectLst/>
                          <a:latin typeface="Times New Roman" pitchFamily="18" charset="0"/>
                          <a:cs typeface="Times New Roman" pitchFamily="18" charset="0"/>
                        </a:rPr>
                        <a:t> Coordination</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FFFF00"/>
                          </a:solidFill>
                          <a:effectLst/>
                          <a:latin typeface="Times New Roman" pitchFamily="18" charset="0"/>
                          <a:cs typeface="Times New Roman" pitchFamily="18" charset="0"/>
                        </a:rPr>
                        <a:t>IF028</a:t>
                      </a:r>
                      <a:endParaRPr kumimoji="0" lang="pt-BR" sz="10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FFFF00"/>
                          </a:solidFill>
                          <a:effectLst/>
                          <a:latin typeface="Times New Roman" pitchFamily="18" charset="0"/>
                          <a:cs typeface="Times New Roman" pitchFamily="18" charset="0"/>
                        </a:rPr>
                        <a:t>IF032</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04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FFFF00"/>
                          </a:solidFill>
                          <a:effectLst/>
                          <a:latin typeface="Times New Roman" pitchFamily="18" charset="0"/>
                          <a:cs typeface="Times New Roman" pitchFamily="18" charset="0"/>
                        </a:rPr>
                        <a:t>ICAO 4444 without Hand-off Coordination</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FFFF00"/>
                          </a:solidFill>
                          <a:effectLst/>
                          <a:latin typeface="Times New Roman" pitchFamily="18" charset="0"/>
                          <a:cs typeface="Times New Roman" pitchFamily="18" charset="0"/>
                        </a:rPr>
                        <a:t>IF029</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pt-BR" sz="1600" b="1" i="0" u="none" strike="noStrike" cap="none" normalizeH="0" baseline="0" dirty="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6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FFFF00"/>
                          </a:solidFill>
                          <a:effectLst/>
                          <a:latin typeface="Times New Roman" pitchFamily="18" charset="0"/>
                          <a:cs typeface="Times New Roman" pitchFamily="18" charset="0"/>
                        </a:rPr>
                        <a:t>OLDI</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FFFF00"/>
                          </a:solidFill>
                          <a:effectLst/>
                          <a:latin typeface="Times New Roman" pitchFamily="18" charset="0"/>
                          <a:cs typeface="Times New Roman" pitchFamily="18" charset="0"/>
                        </a:rPr>
                        <a:t>IF030</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65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FFFF00"/>
                          </a:solidFill>
                          <a:effectLst/>
                          <a:latin typeface="Times New Roman" pitchFamily="18" charset="0"/>
                          <a:cs typeface="Times New Roman" pitchFamily="18" charset="0"/>
                        </a:rPr>
                        <a:t>AIDC</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FFFF00"/>
                          </a:solidFill>
                          <a:effectLst/>
                          <a:latin typeface="Times New Roman" pitchFamily="18" charset="0"/>
                          <a:cs typeface="Times New Roman" pitchFamily="18" charset="0"/>
                        </a:rPr>
                        <a:t>IF031</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2041" name="Rectangle 777"/>
          <p:cNvSpPr>
            <a:spLocks noChangeArrowheads="1"/>
          </p:cNvSpPr>
          <p:nvPr/>
        </p:nvSpPr>
        <p:spPr bwMode="auto">
          <a:xfrm>
            <a:off x="192088" y="274638"/>
            <a:ext cx="8759825" cy="777875"/>
          </a:xfrm>
          <a:prstGeom prst="rect">
            <a:avLst/>
          </a:prstGeom>
          <a:noFill/>
          <a:ln w="9525">
            <a:noFill/>
            <a:miter lim="800000"/>
            <a:headEnd/>
            <a:tailEnd/>
          </a:ln>
          <a:effectLst/>
        </p:spPr>
        <p:txBody>
          <a:bodyPr anchor="ctr"/>
          <a:lstStyle/>
          <a:p>
            <a:pPr algn="ctr">
              <a:defRPr/>
            </a:pPr>
            <a:endParaRPr lang="en-US" sz="1400" dirty="0">
              <a:solidFill>
                <a:schemeClr val="tx2"/>
              </a:solidFill>
              <a:effectLst>
                <a:outerShdw blurRad="38100" dist="38100" dir="2700000" algn="tl">
                  <a:srgbClr val="FFFFFF"/>
                </a:outerShdw>
              </a:effectLst>
            </a:endParaRPr>
          </a:p>
          <a:p>
            <a:pPr algn="ctr">
              <a:defRPr/>
            </a:pPr>
            <a:endParaRPr lang="en-US" sz="1400" dirty="0">
              <a:solidFill>
                <a:schemeClr val="tx2"/>
              </a:solidFill>
              <a:effectLst>
                <a:outerShdw blurRad="38100" dist="38100" dir="2700000" algn="tl">
                  <a:srgbClr val="FFFFFF"/>
                </a:outerShdw>
              </a:effectLst>
            </a:endParaRPr>
          </a:p>
          <a:p>
            <a:pPr algn="ctr">
              <a:defRPr/>
            </a:pPr>
            <a:r>
              <a:rPr lang="en-US" sz="1400" dirty="0">
                <a:solidFill>
                  <a:srgbClr val="FF0000"/>
                </a:solidFill>
                <a:effectLst>
                  <a:outerShdw blurRad="38100" dist="38100" dir="2700000" algn="tl">
                    <a:srgbClr val="FFFFFF"/>
                  </a:outerShdw>
                </a:effectLst>
              </a:rPr>
              <a:t>INTERFAZ  DE PLAN DE VUELO ENTRE CENTROS AJACENTES </a:t>
            </a:r>
            <a:r>
              <a:rPr lang="pt-BR" sz="1400" dirty="0">
                <a:solidFill>
                  <a:srgbClr val="FF0000"/>
                </a:solidFill>
              </a:rPr>
              <a:t> </a:t>
            </a:r>
          </a:p>
        </p:txBody>
      </p:sp>
      <p:sp>
        <p:nvSpPr>
          <p:cNvPr id="5" name="4 Rectángulo"/>
          <p:cNvSpPr/>
          <p:nvPr/>
        </p:nvSpPr>
        <p:spPr>
          <a:xfrm>
            <a:off x="0" y="0"/>
            <a:ext cx="9144000" cy="2185988"/>
          </a:xfrm>
          <a:prstGeom prst="rect">
            <a:avLst/>
          </a:prstGeom>
        </p:spPr>
        <p:txBody>
          <a:bodyPr>
            <a:spAutoFit/>
          </a:bodyPr>
          <a:lstStyle/>
          <a:p>
            <a:pPr algn="ctr">
              <a:defRPr/>
            </a:pPr>
            <a:r>
              <a:rPr lang="en-US" sz="2400" b="1" dirty="0">
                <a:solidFill>
                  <a:srgbClr val="FF0000"/>
                </a:solidFill>
                <a:effectLst>
                  <a:outerShdw blurRad="38100" dist="38100" dir="2700000" algn="tl">
                    <a:srgbClr val="000000"/>
                  </a:outerShdw>
                </a:effectLst>
              </a:rPr>
              <a:t>ACTIVIDADES  REGIONALES  DE AUTOMATIZACION</a:t>
            </a:r>
          </a:p>
          <a:p>
            <a:pPr algn="ctr">
              <a:defRPr/>
            </a:pPr>
            <a:endParaRPr lang="en-US" sz="2800" b="1" dirty="0">
              <a:solidFill>
                <a:srgbClr val="FF0000"/>
              </a:solidFill>
              <a:effectLst>
                <a:outerShdw blurRad="38100" dist="38100" dir="2700000" algn="tl">
                  <a:srgbClr val="000000"/>
                </a:outerShdw>
              </a:effectLst>
            </a:endParaRPr>
          </a:p>
          <a:p>
            <a:pPr algn="ctr">
              <a:defRPr/>
            </a:pPr>
            <a:endParaRPr lang="en-US" sz="2800" b="1" dirty="0">
              <a:solidFill>
                <a:srgbClr val="FF0000"/>
              </a:solidFill>
              <a:effectLst>
                <a:outerShdw blurRad="38100" dist="38100" dir="2700000" algn="tl">
                  <a:srgbClr val="000000"/>
                </a:outerShdw>
              </a:effectLst>
            </a:endParaRPr>
          </a:p>
          <a:p>
            <a:pPr algn="ctr">
              <a:defRPr/>
            </a:pPr>
            <a:endParaRPr lang="en-US" sz="2800" b="1" dirty="0">
              <a:solidFill>
                <a:srgbClr val="FF0000"/>
              </a:solidFill>
              <a:effectLst>
                <a:outerShdw blurRad="38100" dist="38100" dir="2700000" algn="tl">
                  <a:srgbClr val="000000"/>
                </a:outerShdw>
              </a:effectLst>
            </a:endParaRPr>
          </a:p>
          <a:p>
            <a:pPr algn="ctr">
              <a:defRPr/>
            </a:pPr>
            <a:endParaRPr lang="en-US" sz="2800" dirty="0"/>
          </a:p>
        </p:txBody>
      </p:sp>
      <p:pic>
        <p:nvPicPr>
          <p:cNvPr id="42069"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7740650" y="28575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18" name="Rectangle 806"/>
          <p:cNvSpPr>
            <a:spLocks noGrp="1" noChangeArrowheads="1"/>
          </p:cNvSpPr>
          <p:nvPr>
            <p:ph type="title"/>
          </p:nvPr>
        </p:nvSpPr>
        <p:spPr>
          <a:xfrm>
            <a:off x="0" y="-17463"/>
            <a:ext cx="9286875" cy="1089026"/>
          </a:xfrm>
        </p:spPr>
        <p:txBody>
          <a:bodyPr/>
          <a:lstStyle/>
          <a:p>
            <a:pPr>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SICD</a:t>
            </a:r>
          </a:p>
        </p:txBody>
      </p:sp>
      <p:sp>
        <p:nvSpPr>
          <p:cNvPr id="43011" name="Rectangle 812"/>
          <p:cNvSpPr>
            <a:spLocks noChangeArrowheads="1"/>
          </p:cNvSpPr>
          <p:nvPr/>
        </p:nvSpPr>
        <p:spPr bwMode="auto">
          <a:xfrm>
            <a:off x="468313" y="6308725"/>
            <a:ext cx="1998662" cy="338138"/>
          </a:xfrm>
          <a:prstGeom prst="rect">
            <a:avLst/>
          </a:prstGeom>
          <a:noFill/>
          <a:ln w="9525">
            <a:noFill/>
            <a:miter lim="800000"/>
            <a:headEnd/>
            <a:tailEnd/>
          </a:ln>
        </p:spPr>
        <p:txBody>
          <a:bodyPr wrap="none">
            <a:spAutoFit/>
          </a:bodyPr>
          <a:lstStyle/>
          <a:p>
            <a:r>
              <a:rPr lang="en-US" sz="1600"/>
              <a:t>√* - A ser  cambiada </a:t>
            </a:r>
            <a:endParaRPr lang="pt-BR" sz="1600"/>
          </a:p>
        </p:txBody>
      </p:sp>
      <p:graphicFrame>
        <p:nvGraphicFramePr>
          <p:cNvPr id="37297" name="Group 1457"/>
          <p:cNvGraphicFramePr>
            <a:graphicFrameLocks noGrp="1"/>
          </p:cNvGraphicFramePr>
          <p:nvPr>
            <p:ph idx="1"/>
          </p:nvPr>
        </p:nvGraphicFramePr>
        <p:xfrm>
          <a:off x="179388" y="1503363"/>
          <a:ext cx="8785225" cy="4043362"/>
        </p:xfrm>
        <a:graphic>
          <a:graphicData uri="http://schemas.openxmlformats.org/drawingml/2006/table">
            <a:tbl>
              <a:tblPr/>
              <a:tblGrid>
                <a:gridCol w="1112837"/>
                <a:gridCol w="1174750"/>
                <a:gridCol w="741363"/>
                <a:gridCol w="593725"/>
                <a:gridCol w="463550"/>
                <a:gridCol w="801687"/>
                <a:gridCol w="704850"/>
                <a:gridCol w="636588"/>
                <a:gridCol w="614362"/>
                <a:gridCol w="544513"/>
                <a:gridCol w="652462"/>
                <a:gridCol w="744538"/>
              </a:tblGrid>
              <a:tr h="503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ATCS Automation System Supplier</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Version</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Argentina</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Brazil</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Chile</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COCESNA</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Colombia</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Ecuador</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Panama</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Peru</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Uruguay</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C00000"/>
                          </a:solidFill>
                          <a:effectLst/>
                          <a:latin typeface="Times New Roman" pitchFamily="18" charset="0"/>
                          <a:cs typeface="Times New Roman" pitchFamily="18" charset="0"/>
                        </a:rPr>
                        <a:t>Venezuela</a:t>
                      </a:r>
                      <a:endParaRPr kumimoji="0" lang="en-US" sz="900" b="0"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small" normalizeH="0" baseline="0" dirty="0" smtClean="0">
                          <a:ln>
                            <a:noFill/>
                          </a:ln>
                          <a:solidFill>
                            <a:srgbClr val="FFFF00"/>
                          </a:solidFill>
                          <a:effectLst/>
                          <a:latin typeface="Times New Roman" pitchFamily="18" charset="0"/>
                          <a:cs typeface="Times New Roman" pitchFamily="18" charset="0"/>
                        </a:rPr>
                        <a:t>ATECH</a:t>
                      </a:r>
                      <a:endParaRPr kumimoji="0" lang="en-US" sz="1800" b="0" i="0" u="none" strike="noStrike" cap="small"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small" normalizeH="0" baseline="0" dirty="0" smtClean="0">
                          <a:ln>
                            <a:noFill/>
                          </a:ln>
                          <a:solidFill>
                            <a:srgbClr val="FFFF00"/>
                          </a:solidFill>
                          <a:effectLst/>
                          <a:latin typeface="Times New Roman" pitchFamily="18" charset="0"/>
                          <a:cs typeface="Times New Roman" pitchFamily="18" charset="0"/>
                        </a:rPr>
                        <a:t>X-4000</a:t>
                      </a:r>
                      <a:endParaRPr kumimoji="0" lang="en-US" sz="1800" b="0" i="0" u="none" strike="noStrike" cap="small"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small"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small"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C000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C0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FFFF00"/>
                          </a:solidFill>
                          <a:effectLst/>
                          <a:latin typeface="Times New Roman" pitchFamily="18" charset="0"/>
                          <a:cs typeface="Times New Roman" pitchFamily="18" charset="0"/>
                        </a:rPr>
                        <a:t>ATECH/</a:t>
                      </a:r>
                      <a:endParaRPr kumimoji="0" lang="pt-BR" sz="1000" b="0"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FFFF00"/>
                          </a:solidFill>
                          <a:effectLst/>
                          <a:latin typeface="Times New Roman" pitchFamily="18" charset="0"/>
                          <a:cs typeface="Times New Roman" pitchFamily="18" charset="0"/>
                        </a:rPr>
                        <a:t>RAYTHEON</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FFFF00"/>
                          </a:solidFill>
                          <a:effectLst/>
                          <a:latin typeface="Times New Roman" pitchFamily="18" charset="0"/>
                          <a:cs typeface="Times New Roman" pitchFamily="18" charset="0"/>
                        </a:rPr>
                        <a:t>SCO</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THOMSON</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FFFF00"/>
                          </a:solidFill>
                          <a:effectLst/>
                          <a:latin typeface="Times New Roman" pitchFamily="18" charset="0"/>
                          <a:cs typeface="Times New Roman" pitchFamily="18" charset="0"/>
                        </a:rPr>
                        <a:t>MITRA</a:t>
                      </a:r>
                      <a:endParaRPr kumimoji="0" lang="en-US" sz="18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THALES</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EUROCAT1000</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INDRA</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AIRCON2000</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INDRA</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AIRCON2010</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INDRA</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AIRCON2100</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ALENIA/</a:t>
                      </a:r>
                      <a:endParaRPr kumimoji="0" lang="pt-BR" sz="1000" b="0" i="0" u="none" strike="noStrike" cap="none" normalizeH="0" baseline="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MARCONI</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CMS</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NORTHROP GRUMMAN</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FFFF00"/>
                          </a:solidFill>
                          <a:effectLst/>
                          <a:latin typeface="Times New Roman" pitchFamily="18" charset="0"/>
                          <a:cs typeface="Times New Roman" pitchFamily="18" charset="0"/>
                        </a:rPr>
                        <a:t>AMS2000</a:t>
                      </a:r>
                      <a:endParaRPr kumimoji="0" lang="en-US" sz="18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Times New Roman" pitchFamily="18" charset="0"/>
                          <a:cs typeface="Times New Roman" pitchFamily="18" charset="0"/>
                        </a:rPr>
                        <a:t>√</a:t>
                      </a:r>
                      <a:endParaRPr kumimoji="0" lang="en-US" sz="1600" b="1"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3157"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179388" y="836613"/>
            <a:ext cx="8713787" cy="5822950"/>
          </a:xfrm>
          <a:prstGeom prst="rect">
            <a:avLst/>
          </a:prstGeom>
          <a:noFill/>
          <a:ln w="9525">
            <a:noFill/>
            <a:miter lim="800000"/>
            <a:headEnd/>
            <a:tailEnd/>
          </a:ln>
          <a:effectLst/>
        </p:spPr>
        <p:txBody>
          <a:bodyPr lIns="457056" tIns="152352" bIns="38088" anchor="ctr">
            <a:spAutoFit/>
          </a:bodyPr>
          <a:lstStyle/>
          <a:p>
            <a:pPr>
              <a:defRPr/>
            </a:pPr>
            <a:r>
              <a:rPr lang="en-US" sz="1800" b="1" dirty="0">
                <a:effectLst>
                  <a:outerShdw blurRad="38100" dist="38100" dir="2700000" algn="tl">
                    <a:srgbClr val="FFFFFF"/>
                  </a:outerShdw>
                </a:effectLst>
              </a:rPr>
              <a:t>	</a:t>
            </a:r>
            <a:r>
              <a:rPr lang="en-US" sz="1800" b="1" dirty="0">
                <a:solidFill>
                  <a:srgbClr val="FFFF00"/>
                </a:solidFill>
                <a:effectLst>
                  <a:outerShdw blurRad="38100" dist="38100" dir="2700000" algn="tl">
                    <a:srgbClr val="FFFFFF"/>
                  </a:outerShdw>
                </a:effectLst>
              </a:rPr>
              <a:t>Interface Definition (R002)</a:t>
            </a:r>
          </a:p>
          <a:p>
            <a:pPr>
              <a:lnSpc>
                <a:spcPct val="130000"/>
              </a:lnSpc>
              <a:defRPr/>
            </a:pPr>
            <a:r>
              <a:rPr lang="en-US" sz="1800" b="1" dirty="0">
                <a:solidFill>
                  <a:srgbClr val="FFFF00"/>
                </a:solidFill>
                <a:effectLst>
                  <a:outerShdw blurRad="38100" dist="38100" dir="2700000" algn="tl">
                    <a:srgbClr val="FFFFFF"/>
                  </a:outerShdw>
                </a:effectLst>
              </a:rPr>
              <a:t>	Type:			Serial - synchronous</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Description		HDLC, Simplex – one way 						transmission</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a:t>
            </a:r>
            <a:r>
              <a:rPr lang="pt-BR" sz="1800" b="1" dirty="0">
                <a:solidFill>
                  <a:srgbClr val="FFFF00"/>
                </a:solidFill>
                <a:effectLst>
                  <a:outerShdw blurRad="38100" dist="38100" dir="2700000" algn="tl">
                    <a:srgbClr val="FFFFFF"/>
                  </a:outerShdw>
                </a:effectLst>
              </a:rPr>
              <a:t>Data </a:t>
            </a:r>
            <a:r>
              <a:rPr lang="pt-BR" sz="1800" b="1" dirty="0" err="1">
                <a:solidFill>
                  <a:srgbClr val="FFFF00"/>
                </a:solidFill>
                <a:effectLst>
                  <a:outerShdw blurRad="38100" dist="38100" dir="2700000" algn="tl">
                    <a:srgbClr val="FFFFFF"/>
                  </a:outerShdw>
                </a:effectLst>
              </a:rPr>
              <a:t>Type</a:t>
            </a:r>
            <a:r>
              <a:rPr lang="pt-BR" sz="1800" b="1" dirty="0">
                <a:solidFill>
                  <a:srgbClr val="FFFF00"/>
                </a:solidFill>
                <a:effectLst>
                  <a:outerShdw blurRad="38100" dist="38100" dir="2700000" algn="tl">
                    <a:srgbClr val="FFFFFF"/>
                  </a:outerShdw>
                </a:effectLst>
              </a:rPr>
              <a:t>:		Radar data</a:t>
            </a:r>
          </a:p>
          <a:p>
            <a:pPr>
              <a:lnSpc>
                <a:spcPct val="130000"/>
              </a:lnSpc>
              <a:defRPr/>
            </a:pPr>
            <a:r>
              <a:rPr lang="pt-BR" sz="1800" b="1" dirty="0">
                <a:solidFill>
                  <a:srgbClr val="FFFF00"/>
                </a:solidFill>
                <a:effectLst>
                  <a:outerShdw blurRad="38100" dist="38100" dir="2700000" algn="tl">
                    <a:srgbClr val="FFFFFF"/>
                  </a:outerShdw>
                </a:effectLst>
              </a:rPr>
              <a:t>	</a:t>
            </a:r>
            <a:r>
              <a:rPr lang="pt-BR" sz="1800" b="1" dirty="0" err="1">
                <a:solidFill>
                  <a:srgbClr val="FFFF00"/>
                </a:solidFill>
                <a:effectLst>
                  <a:outerShdw blurRad="38100" dist="38100" dir="2700000" algn="tl">
                    <a:srgbClr val="FFFFFF"/>
                  </a:outerShdw>
                </a:effectLst>
              </a:rPr>
              <a:t>Format</a:t>
            </a:r>
            <a:r>
              <a:rPr lang="pt-BR" sz="1800" b="1" dirty="0">
                <a:solidFill>
                  <a:srgbClr val="FFFF00"/>
                </a:solidFill>
                <a:effectLst>
                  <a:outerShdw blurRad="38100" dist="38100" dir="2700000" algn="tl">
                    <a:srgbClr val="FFFFFF"/>
                  </a:outerShdw>
                </a:effectLst>
              </a:rPr>
              <a:t>:			ASTERIX</a:t>
            </a:r>
          </a:p>
          <a:p>
            <a:pPr>
              <a:lnSpc>
                <a:spcPct val="130000"/>
              </a:lnSpc>
              <a:defRPr/>
            </a:pPr>
            <a:r>
              <a:rPr lang="en-US" sz="1800" b="1" dirty="0">
                <a:solidFill>
                  <a:srgbClr val="FFFF00"/>
                </a:solidFill>
                <a:effectLst>
                  <a:outerShdw blurRad="38100" dist="38100" dir="2700000" algn="tl">
                    <a:srgbClr val="FFFFFF"/>
                  </a:outerShdw>
                </a:effectLst>
              </a:rPr>
              <a:t>	Message Definition:	ASTERIX messages types</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001	Radar target report</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002	Radar service message</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008	Mono-radar derived 					weather information</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Data Rate:		9.6 kbps</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Electrical Characteristics:	RS 232c V24/V28 </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Physical Connection:	‘D’ type 25 pin at input to Radar 					Distribution Unit (RDU)</a:t>
            </a:r>
            <a:endParaRPr lang="pt-BR" sz="1800" b="1" dirty="0">
              <a:solidFill>
                <a:srgbClr val="FFFF00"/>
              </a:solidFill>
              <a:effectLst>
                <a:outerShdw blurRad="38100" dist="38100" dir="2700000" algn="tl">
                  <a:srgbClr val="FFFFFF"/>
                </a:outerShdw>
              </a:effectLst>
            </a:endParaRPr>
          </a:p>
          <a:p>
            <a:pPr>
              <a:lnSpc>
                <a:spcPct val="130000"/>
              </a:lnSpc>
              <a:defRPr/>
            </a:pPr>
            <a:r>
              <a:rPr lang="en-US" sz="1800" b="1" dirty="0">
                <a:solidFill>
                  <a:srgbClr val="FFFF00"/>
                </a:solidFill>
                <a:effectLst>
                  <a:outerShdw blurRad="38100" dist="38100" dir="2700000" algn="tl">
                    <a:srgbClr val="FFFFFF"/>
                  </a:outerShdw>
                </a:effectLst>
              </a:rPr>
              <a:t>	Reference		G630621</a:t>
            </a:r>
          </a:p>
        </p:txBody>
      </p:sp>
      <p:sp>
        <p:nvSpPr>
          <p:cNvPr id="15366" name="Text Box 6"/>
          <p:cNvSpPr txBox="1">
            <a:spLocks noChangeArrowheads="1"/>
          </p:cNvSpPr>
          <p:nvPr/>
        </p:nvSpPr>
        <p:spPr bwMode="auto">
          <a:xfrm>
            <a:off x="3500438" y="571500"/>
            <a:ext cx="1231900" cy="369888"/>
          </a:xfrm>
          <a:prstGeom prst="rect">
            <a:avLst/>
          </a:prstGeom>
          <a:noFill/>
          <a:ln w="9525">
            <a:noFill/>
            <a:miter lim="800000"/>
            <a:headEnd/>
            <a:tailEnd/>
          </a:ln>
          <a:effectLst/>
        </p:spPr>
        <p:txBody>
          <a:bodyPr>
            <a:spAutoFit/>
          </a:bodyPr>
          <a:lstStyle/>
          <a:p>
            <a:pPr>
              <a:defRPr/>
            </a:pPr>
            <a:r>
              <a:rPr lang="pt-BR" sz="1800" b="1" dirty="0">
                <a:solidFill>
                  <a:srgbClr val="FF0000"/>
                </a:solidFill>
                <a:effectLst>
                  <a:outerShdw blurRad="38100" dist="38100" dir="2700000" algn="tl">
                    <a:srgbClr val="FFFFFF"/>
                  </a:outerShdw>
                </a:effectLst>
              </a:rPr>
              <a:t>     SICD</a:t>
            </a:r>
          </a:p>
        </p:txBody>
      </p:sp>
      <p:sp>
        <p:nvSpPr>
          <p:cNvPr id="4" name="3 Rectángulo"/>
          <p:cNvSpPr/>
          <p:nvPr/>
        </p:nvSpPr>
        <p:spPr>
          <a:xfrm>
            <a:off x="0" y="0"/>
            <a:ext cx="9144000" cy="461963"/>
          </a:xfrm>
          <a:prstGeom prst="rect">
            <a:avLst/>
          </a:prstGeom>
        </p:spPr>
        <p:txBody>
          <a:bodyPr>
            <a:spAutoFit/>
          </a:bodyPr>
          <a:lstStyle/>
          <a:p>
            <a:pPr algn="ctr">
              <a:defRPr/>
            </a:pPr>
            <a:r>
              <a:rPr lang="en-US" sz="2400" b="1" dirty="0">
                <a:solidFill>
                  <a:srgbClr val="FF0000"/>
                </a:solidFill>
                <a:effectLst>
                  <a:outerShdw blurRad="38100" dist="38100" dir="2700000" algn="tl">
                    <a:srgbClr val="000000"/>
                  </a:outerShdw>
                </a:effectLst>
              </a:rPr>
              <a:t>ACTIVIDADES  REGIONALES  DE AUTOMATIZACION</a:t>
            </a:r>
          </a:p>
        </p:txBody>
      </p:sp>
      <p:pic>
        <p:nvPicPr>
          <p:cNvPr id="44037"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36" name="Rectangle 80"/>
          <p:cNvSpPr>
            <a:spLocks noGrp="1" noChangeArrowheads="1"/>
          </p:cNvSpPr>
          <p:nvPr>
            <p:ph type="title"/>
          </p:nvPr>
        </p:nvSpPr>
        <p:spPr>
          <a:xfrm>
            <a:off x="357188" y="214313"/>
            <a:ext cx="8229600" cy="1143000"/>
          </a:xfrm>
        </p:spPr>
        <p:txBody>
          <a:bodyPr/>
          <a:lstStyle/>
          <a:p>
            <a:pPr eaLnBrk="1" hangingPunct="1">
              <a:defRPr/>
            </a:pPr>
            <a:r>
              <a:rPr lang="pt-BR" sz="2000" b="1" dirty="0" smtClean="0">
                <a:solidFill>
                  <a:srgbClr val="FF0000"/>
                </a:solidFill>
                <a:effectLst>
                  <a:outerShdw blurRad="38100" dist="38100" dir="2700000" algn="tl">
                    <a:srgbClr val="FFFFFF"/>
                  </a:outerShdw>
                </a:effectLst>
              </a:rPr>
              <a:t>Niveles de </a:t>
            </a:r>
            <a:r>
              <a:rPr lang="pt-BR" sz="2000" b="1" dirty="0" err="1" smtClean="0">
                <a:solidFill>
                  <a:srgbClr val="FF0000"/>
                </a:solidFill>
                <a:effectLst>
                  <a:outerShdw blurRad="38100" dist="38100" dir="2700000" algn="tl">
                    <a:srgbClr val="FFFFFF"/>
                  </a:outerShdw>
                </a:effectLst>
              </a:rPr>
              <a:t>interconexion</a:t>
            </a:r>
            <a:r>
              <a:rPr lang="pt-BR" sz="2000" b="1" dirty="0" smtClean="0">
                <a:solidFill>
                  <a:srgbClr val="FF0000"/>
                </a:solidFill>
                <a:effectLst>
                  <a:outerShdw blurRad="38100" dist="38100" dir="2700000" algn="tl">
                    <a:srgbClr val="FFFFFF"/>
                  </a:outerShdw>
                </a:effectLst>
              </a:rPr>
              <a:t>  de sistemas de </a:t>
            </a:r>
            <a:r>
              <a:rPr lang="pt-BR" sz="2000" b="1" dirty="0" err="1" smtClean="0">
                <a:solidFill>
                  <a:srgbClr val="FF0000"/>
                </a:solidFill>
                <a:effectLst>
                  <a:outerShdw blurRad="38100" dist="38100" dir="2700000" algn="tl">
                    <a:srgbClr val="FFFFFF"/>
                  </a:outerShdw>
                </a:effectLst>
              </a:rPr>
              <a:t>vigilancia</a:t>
            </a:r>
            <a:r>
              <a:rPr lang="pt-BR" sz="2000" b="1" dirty="0" smtClean="0">
                <a:solidFill>
                  <a:srgbClr val="FF0000"/>
                </a:solidFill>
                <a:effectLst>
                  <a:outerShdw blurRad="38100" dist="38100" dir="2700000" algn="tl">
                    <a:srgbClr val="FFFFFF"/>
                  </a:outerShdw>
                </a:effectLst>
              </a:rPr>
              <a:t> </a:t>
            </a:r>
          </a:p>
        </p:txBody>
      </p:sp>
      <p:graphicFrame>
        <p:nvGraphicFramePr>
          <p:cNvPr id="19578" name="Group 122"/>
          <p:cNvGraphicFramePr>
            <a:graphicFrameLocks noGrp="1"/>
          </p:cNvGraphicFramePr>
          <p:nvPr>
            <p:ph idx="1"/>
          </p:nvPr>
        </p:nvGraphicFramePr>
        <p:xfrm>
          <a:off x="323850" y="1438275"/>
          <a:ext cx="8496300" cy="4078288"/>
        </p:xfrm>
        <a:graphic>
          <a:graphicData uri="http://schemas.openxmlformats.org/drawingml/2006/table">
            <a:tbl>
              <a:tblPr/>
              <a:tblGrid>
                <a:gridCol w="2605076"/>
                <a:gridCol w="3154374"/>
                <a:gridCol w="2736850"/>
              </a:tblGrid>
              <a:tr h="8318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dirty="0" smtClean="0">
                          <a:ln>
                            <a:noFill/>
                          </a:ln>
                          <a:solidFill>
                            <a:srgbClr val="FF0000"/>
                          </a:solidFill>
                          <a:effectLst>
                            <a:outerShdw blurRad="38100" dist="38100" dir="2700000" algn="tl">
                              <a:srgbClr val="000000"/>
                            </a:outerShdw>
                          </a:effectLst>
                          <a:latin typeface="Arial" pitchFamily="34" charset="0"/>
                        </a:rPr>
                        <a:t>Niveles de </a:t>
                      </a:r>
                      <a:r>
                        <a:rPr kumimoji="0" lang="pt-BR" sz="1600" b="1" i="0" u="none" strike="noStrike" cap="none" normalizeH="0" baseline="0" dirty="0" err="1" smtClean="0">
                          <a:ln>
                            <a:noFill/>
                          </a:ln>
                          <a:solidFill>
                            <a:srgbClr val="FF0000"/>
                          </a:solidFill>
                          <a:effectLst>
                            <a:outerShdw blurRad="38100" dist="38100" dir="2700000" algn="tl">
                              <a:srgbClr val="000000"/>
                            </a:outerShdw>
                          </a:effectLst>
                          <a:latin typeface="Arial" pitchFamily="34" charset="0"/>
                        </a:rPr>
                        <a:t>interconexion</a:t>
                      </a:r>
                      <a:r>
                        <a:rPr kumimoji="0" lang="pt-BR" sz="1600" b="1" i="0" u="none" strike="noStrike" cap="none" normalizeH="0" baseline="0" dirty="0" smtClean="0">
                          <a:ln>
                            <a:noFill/>
                          </a:ln>
                          <a:solidFill>
                            <a:srgbClr val="FF0000"/>
                          </a:solidFill>
                          <a:effectLst>
                            <a:outerShdw blurRad="38100" dist="38100" dir="2700000" algn="tl">
                              <a:srgbClr val="000000"/>
                            </a:outerShdw>
                          </a:effectLst>
                          <a:latin typeface="Arial" pitchFamily="34" charset="0"/>
                        </a:rPr>
                        <a:t> de </a:t>
                      </a:r>
                      <a:r>
                        <a:rPr kumimoji="0" lang="pt-BR" sz="1600" b="1" i="0" u="none" strike="noStrike" cap="none" normalizeH="0" baseline="0" dirty="0" err="1" smtClean="0">
                          <a:ln>
                            <a:noFill/>
                          </a:ln>
                          <a:solidFill>
                            <a:srgbClr val="FF0000"/>
                          </a:solidFill>
                          <a:effectLst>
                            <a:outerShdw blurRad="38100" dist="38100" dir="2700000" algn="tl">
                              <a:srgbClr val="000000"/>
                            </a:outerShdw>
                          </a:effectLst>
                          <a:latin typeface="Arial" pitchFamily="34" charset="0"/>
                        </a:rPr>
                        <a:t>vigilancia</a:t>
                      </a:r>
                      <a:r>
                        <a:rPr kumimoji="0" lang="pt-BR" sz="1600" b="1" i="0" u="none" strike="noStrike" cap="none" normalizeH="0" baseline="0" dirty="0" smtClean="0">
                          <a:ln>
                            <a:noFill/>
                          </a:ln>
                          <a:solidFill>
                            <a:srgbClr val="FF0000"/>
                          </a:solidFill>
                          <a:effectLst>
                            <a:outerShdw blurRad="38100" dist="38100" dir="2700000" algn="tl">
                              <a:srgbClr val="000000"/>
                            </a:outerShdw>
                          </a:effectLst>
                          <a:latin typeface="Arial" pitchFamily="34" charset="0"/>
                        </a:rPr>
                        <a:t>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dirty="0" smtClean="0">
                          <a:ln>
                            <a:noFill/>
                          </a:ln>
                          <a:solidFill>
                            <a:srgbClr val="FF0000"/>
                          </a:solidFill>
                          <a:effectLst>
                            <a:outerShdw blurRad="38100" dist="38100" dir="2700000" algn="tl">
                              <a:srgbClr val="000000"/>
                            </a:outerShdw>
                          </a:effectLst>
                          <a:latin typeface="Arial" pitchFamily="34" charset="0"/>
                          <a:ea typeface="Times New Roman" pitchFamily="18" charset="0"/>
                          <a:cs typeface="Arial" pitchFamily="34" charset="0"/>
                        </a:rPr>
                        <a:t>Interfase</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dirty="0" smtClean="0">
                          <a:ln>
                            <a:noFill/>
                          </a:ln>
                          <a:solidFill>
                            <a:srgbClr val="FF0000"/>
                          </a:solidFill>
                          <a:effectLst>
                            <a:outerShdw blurRad="38100" dist="38100" dir="2700000" algn="tl">
                              <a:srgbClr val="000000"/>
                            </a:outerShdw>
                          </a:effectLst>
                          <a:latin typeface="Arial" pitchFamily="34" charset="0"/>
                          <a:ea typeface="Times New Roman" pitchFamily="18" charset="0"/>
                          <a:cs typeface="Arial" pitchFamily="34" charset="0"/>
                        </a:rPr>
                        <a:t>Notas</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649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1</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intercenter</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asterix</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cat</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62,63</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ecuador</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9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2</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intercenter</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proprietary</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icd</a:t>
                      </a:r>
                      <a:endPar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brazil</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venezuela</a:t>
                      </a:r>
                      <a:endPar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9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3</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asterix</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icd</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radar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rPr>
                        <a:t>uruguay</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rPr>
                        <a:t>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rPr>
                        <a:t>agentina</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rPr>
                        <a:t>-</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9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4</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proprietary</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icd</a:t>
                      </a:r>
                      <a:endPar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uruguay</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argentina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9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5</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no intercambio </a:t>
                      </a:r>
                      <a:r>
                        <a:rPr kumimoji="0" lang="pt-BR" sz="1800" b="1" i="0" u="none" strike="noStrike" cap="small" normalizeH="0" baseline="0" dirty="0" err="1"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datos</a:t>
                      </a: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small" normalizeH="0" baseline="0" dirty="0" smtClean="0">
                          <a:ln>
                            <a:noFill/>
                          </a:ln>
                          <a:solidFill>
                            <a:srgbClr val="FFFF00"/>
                          </a:solidFill>
                          <a:effectLst>
                            <a:outerShdw blurRad="38100" dist="38100" dir="2700000" algn="tl">
                              <a:srgbClr val="FFFFFF"/>
                            </a:outerShdw>
                          </a:effectLst>
                          <a:latin typeface="Arial" pitchFamily="34" charset="0"/>
                          <a:ea typeface="Times New Roman" pitchFamily="18" charset="0"/>
                          <a:cs typeface="Arial" pitchFamily="34" charset="0"/>
                        </a:rPr>
                        <a:t>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5089"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
        <p:nvSpPr>
          <p:cNvPr id="5" name="4 Rectángulo"/>
          <p:cNvSpPr/>
          <p:nvPr/>
        </p:nvSpPr>
        <p:spPr>
          <a:xfrm>
            <a:off x="0" y="0"/>
            <a:ext cx="9144000" cy="461963"/>
          </a:xfrm>
          <a:prstGeom prst="rect">
            <a:avLst/>
          </a:prstGeom>
        </p:spPr>
        <p:txBody>
          <a:bodyPr>
            <a:spAutoFit/>
          </a:bodyPr>
          <a:lstStyle/>
          <a:p>
            <a:pPr algn="ctr">
              <a:defRPr/>
            </a:pPr>
            <a:r>
              <a:rPr lang="en-US" sz="2400" b="1" dirty="0">
                <a:solidFill>
                  <a:srgbClr val="FF0000"/>
                </a:solidFill>
                <a:effectLst>
                  <a:outerShdw blurRad="38100" dist="38100" dir="2700000" algn="tl">
                    <a:srgbClr val="000000"/>
                  </a:outerShdw>
                </a:effectLst>
              </a:rPr>
              <a:t>ACTIVIDADES  REGIONALES  DE AUTOMATIZACION</a:t>
            </a:r>
          </a:p>
        </p:txBody>
      </p:sp>
      <p:pic>
        <p:nvPicPr>
          <p:cNvPr id="45091"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152400" y="15240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25" name="Rectangle 117"/>
          <p:cNvSpPr>
            <a:spLocks noGrp="1" noChangeArrowheads="1"/>
          </p:cNvSpPr>
          <p:nvPr>
            <p:ph type="title"/>
          </p:nvPr>
        </p:nvSpPr>
        <p:spPr>
          <a:xfrm>
            <a:off x="428625" y="571500"/>
            <a:ext cx="8229600" cy="841375"/>
          </a:xfrm>
        </p:spPr>
        <p:txBody>
          <a:bodyPr/>
          <a:lstStyle/>
          <a:p>
            <a:pPr eaLnBrk="1" hangingPunct="1">
              <a:defRPr/>
            </a:pPr>
            <a:r>
              <a:rPr lang="pt-BR" sz="1400" dirty="0" smtClean="0">
                <a:solidFill>
                  <a:srgbClr val="FF0000"/>
                </a:solidFill>
                <a:effectLst>
                  <a:outerShdw blurRad="38100" dist="38100" dir="2700000" algn="tl">
                    <a:srgbClr val="FFFFFF"/>
                  </a:outerShdw>
                </a:effectLst>
              </a:rPr>
              <a:t/>
            </a:r>
            <a:br>
              <a:rPr lang="pt-BR" sz="1400" dirty="0" smtClean="0">
                <a:solidFill>
                  <a:srgbClr val="FF0000"/>
                </a:solidFill>
                <a:effectLst>
                  <a:outerShdw blurRad="38100" dist="38100" dir="2700000" algn="tl">
                    <a:srgbClr val="FFFFFF"/>
                  </a:outerShdw>
                </a:effectLst>
              </a:rPr>
            </a:br>
            <a:r>
              <a:rPr lang="pt-BR" sz="1400" dirty="0" smtClean="0">
                <a:solidFill>
                  <a:srgbClr val="FF0000"/>
                </a:solidFill>
                <a:effectLst>
                  <a:outerShdw blurRad="38100" dist="38100" dir="2700000" algn="tl">
                    <a:srgbClr val="FFFFFF"/>
                  </a:outerShdw>
                </a:effectLst>
              </a:rPr>
              <a:t>NIVELES DE INTERCONEXION DE PLANES DE VUELO</a:t>
            </a:r>
          </a:p>
        </p:txBody>
      </p:sp>
      <p:graphicFrame>
        <p:nvGraphicFramePr>
          <p:cNvPr id="33833" name="Group 41"/>
          <p:cNvGraphicFramePr>
            <a:graphicFrameLocks noGrp="1"/>
          </p:cNvGraphicFramePr>
          <p:nvPr>
            <p:ph type="tbl" idx="1"/>
          </p:nvPr>
        </p:nvGraphicFramePr>
        <p:xfrm>
          <a:off x="457200" y="1268413"/>
          <a:ext cx="8229600" cy="5915025"/>
        </p:xfrm>
        <a:graphic>
          <a:graphicData uri="http://schemas.openxmlformats.org/drawingml/2006/table">
            <a:tbl>
              <a:tblPr/>
              <a:tblGrid>
                <a:gridCol w="2060575"/>
                <a:gridCol w="1549400"/>
                <a:gridCol w="2168525"/>
                <a:gridCol w="2451100"/>
              </a:tblGrid>
              <a:tr h="7731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dirty="0" smtClean="0">
                          <a:ln>
                            <a:noFill/>
                          </a:ln>
                          <a:solidFill>
                            <a:srgbClr val="FF0000"/>
                          </a:solidFill>
                          <a:effectLst>
                            <a:outerShdw blurRad="38100" dist="38100" dir="2700000" algn="tl">
                              <a:srgbClr val="000000"/>
                            </a:outerShdw>
                          </a:effectLst>
                          <a:latin typeface="Arial" charset="0"/>
                          <a:ea typeface="Times New Roman" pitchFamily="18" charset="0"/>
                          <a:cs typeface="Arial" charset="0"/>
                        </a:rPr>
                        <a:t>NIVELES DE INTERCONEXION DE PLANES DE VUELO</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0000"/>
                          </a:solidFill>
                          <a:effectLst>
                            <a:outerShdw blurRad="38100" dist="38100" dir="2700000" algn="tl">
                              <a:srgbClr val="000000"/>
                            </a:outerShdw>
                          </a:effectLst>
                          <a:latin typeface="Arial" charset="0"/>
                          <a:ea typeface="Times New Roman" pitchFamily="18" charset="0"/>
                          <a:cs typeface="Arial" charset="0"/>
                        </a:rPr>
                        <a:t>INTERFASE</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0000"/>
                          </a:solidFill>
                          <a:effectLst>
                            <a:outerShdw blurRad="38100" dist="38100" dir="2700000" algn="tl">
                              <a:srgbClr val="000000"/>
                            </a:outerShdw>
                          </a:effectLst>
                          <a:latin typeface="Arial" charset="0"/>
                          <a:ea typeface="Times New Roman" pitchFamily="18" charset="0"/>
                          <a:cs typeface="Arial" charset="0"/>
                        </a:rPr>
                        <a:t>ESTADOS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0000"/>
                          </a:solidFill>
                          <a:effectLst>
                            <a:outerShdw blurRad="38100" dist="38100" dir="2700000" algn="tl">
                              <a:srgbClr val="000000"/>
                            </a:outerShdw>
                          </a:effectLst>
                          <a:latin typeface="Arial" charset="0"/>
                          <a:ea typeface="Times New Roman" pitchFamily="18" charset="0"/>
                          <a:cs typeface="Arial" charset="0"/>
                        </a:rPr>
                        <a:t>NOTAS</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solidFill>
                  </a:tcPr>
                </a:tc>
              </a:tr>
              <a:tr h="1133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1</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AIDC</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ARGENTINA</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PROBADO ENTRE EZEIZA Y CORDOBA PERO NO OPERACIONAL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6525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2</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OLDI</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dirty="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ECUADOR, COLOMBIA, PANAMA, COCESNA, URUGUAY, CHILE Y ARGENTINA</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USADO POR  CHILE Y COLOMBIA INTERNAMENTE </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92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3</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ICAO 4444 COORDINACION</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BRAZIL, VENEZUELA</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USADO  POR  BRAZIL  ACC INTERNOS E  INTERCONEXION COM VENEZUELA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(PRUEBAS)</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636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4</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ICAO 4444</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00"/>
                          </a:solidFill>
                          <a:effectLst>
                            <a:outerShdw blurRad="38100" dist="38100" dir="2700000" algn="tl">
                              <a:srgbClr val="000000"/>
                            </a:outerShdw>
                          </a:effectLst>
                          <a:latin typeface="Arial" charset="0"/>
                          <a:ea typeface="Times New Roman" pitchFamily="18" charset="0"/>
                          <a:cs typeface="Arial" charset="0"/>
                        </a:rPr>
                        <a:t>PERU</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rgbClr val="FFFF00"/>
                        </a:solidFill>
                        <a:effectLst>
                          <a:outerShdw blurRad="38100" dist="38100" dir="2700000" algn="tl">
                            <a:srgbClr val="000000"/>
                          </a:outerShdw>
                        </a:effectLst>
                        <a:latin typeface="Arial" charset="0"/>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6115"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
        <p:nvSpPr>
          <p:cNvPr id="5" name="4 Rectángulo"/>
          <p:cNvSpPr/>
          <p:nvPr/>
        </p:nvSpPr>
        <p:spPr>
          <a:xfrm>
            <a:off x="428625" y="285750"/>
            <a:ext cx="9429750" cy="830263"/>
          </a:xfrm>
          <a:prstGeom prst="rect">
            <a:avLst/>
          </a:prstGeom>
        </p:spPr>
        <p:txBody>
          <a:bodyPr>
            <a:spAutoFit/>
          </a:bodyPr>
          <a:lstStyle/>
          <a:p>
            <a:pPr algn="ctr">
              <a:defRPr/>
            </a:pPr>
            <a:r>
              <a:rPr lang="en-US" sz="2400" b="1" dirty="0">
                <a:solidFill>
                  <a:srgbClr val="FF0000"/>
                </a:solidFill>
                <a:effectLst>
                  <a:outerShdw blurRad="38100" dist="38100" dir="2700000" algn="tl">
                    <a:srgbClr val="000000"/>
                  </a:outerShdw>
                </a:effectLst>
              </a:rPr>
              <a:t>ACTIVIDADES  REGIONALES  DE AUTOMATIZACION</a:t>
            </a:r>
          </a:p>
          <a:p>
            <a:pPr algn="ctr">
              <a:defRPr/>
            </a:pPr>
            <a:endParaRPr lang="en-US" sz="2400" b="1" dirty="0">
              <a:solidFill>
                <a:srgbClr val="FF00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p:cNvPicPr>
            <a:picLocks noChangeAspect="1" noChangeArrowheads="1"/>
          </p:cNvPicPr>
          <p:nvPr/>
        </p:nvPicPr>
        <p:blipFill>
          <a:blip r:embed="rId3" cstate="print"/>
          <a:srcRect/>
          <a:stretch>
            <a:fillRect/>
          </a:stretch>
        </p:blipFill>
        <p:spPr bwMode="auto">
          <a:xfrm>
            <a:off x="-450850" y="-800100"/>
            <a:ext cx="10045700" cy="845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Line 571"/>
          <p:cNvSpPr>
            <a:spLocks noChangeShapeType="1"/>
          </p:cNvSpPr>
          <p:nvPr/>
        </p:nvSpPr>
        <p:spPr bwMode="auto">
          <a:xfrm>
            <a:off x="4478338" y="-2095500"/>
            <a:ext cx="0" cy="0"/>
          </a:xfrm>
          <a:prstGeom prst="line">
            <a:avLst/>
          </a:prstGeom>
          <a:noFill/>
          <a:ln w="12700" cap="rnd">
            <a:solidFill>
              <a:srgbClr val="000000"/>
            </a:solidFill>
            <a:round/>
            <a:headEnd/>
            <a:tailEnd/>
          </a:ln>
        </p:spPr>
        <p:txBody>
          <a:bodyPr/>
          <a:lstStyle/>
          <a:p>
            <a:endParaRPr lang="en-GB"/>
          </a:p>
        </p:txBody>
      </p:sp>
      <p:sp>
        <p:nvSpPr>
          <p:cNvPr id="28438" name="Rectangle 1814"/>
          <p:cNvSpPr>
            <a:spLocks noGrp="1" noChangeArrowheads="1"/>
          </p:cNvSpPr>
          <p:nvPr>
            <p:ph type="title"/>
          </p:nvPr>
        </p:nvSpPr>
        <p:spPr>
          <a:xfrm>
            <a:off x="428625" y="-285750"/>
            <a:ext cx="8229600" cy="1428750"/>
          </a:xfrm>
        </p:spPr>
        <p:txBody>
          <a:bodyPr/>
          <a:lstStyle/>
          <a:p>
            <a:pPr>
              <a:defRPr/>
            </a:pPr>
            <a:r>
              <a:rPr lang="en-US" sz="2400" b="1" dirty="0" smtClean="0">
                <a:solidFill>
                  <a:srgbClr val="FF0000"/>
                </a:solidFill>
                <a:effectLst>
                  <a:outerShdw blurRad="38100" dist="38100" dir="2700000" algn="tl">
                    <a:srgbClr val="000000"/>
                  </a:outerShdw>
                </a:effectLst>
              </a:rPr>
              <a:t>ACTIVIDADES  REGIONALES  DE AUTOMATIZACION</a:t>
            </a:r>
            <a:br>
              <a:rPr lang="en-US" sz="2400" b="1" dirty="0" smtClean="0">
                <a:solidFill>
                  <a:srgbClr val="FF0000"/>
                </a:solidFill>
                <a:effectLst>
                  <a:outerShdw blurRad="38100" dist="38100" dir="2700000" algn="tl">
                    <a:srgbClr val="000000"/>
                  </a:outerShdw>
                </a:effectLst>
              </a:rPr>
            </a:br>
            <a:r>
              <a:rPr lang="en-US" sz="2400" b="1" dirty="0" smtClean="0">
                <a:solidFill>
                  <a:srgbClr val="FF0000"/>
                </a:solidFill>
                <a:effectLst>
                  <a:outerShdw blurRad="38100" dist="38100" dir="2700000" algn="tl">
                    <a:srgbClr val="000000"/>
                  </a:outerShdw>
                </a:effectLst>
              </a:rPr>
              <a:t>ARGENTINA </a:t>
            </a:r>
            <a:endParaRPr lang="en-US" sz="2400" b="1" dirty="0">
              <a:solidFill>
                <a:srgbClr val="FF0000"/>
              </a:solidFill>
              <a:effectLst>
                <a:outerShdw blurRad="38100" dist="38100" dir="2700000" algn="tl">
                  <a:srgbClr val="000000"/>
                </a:outerShdw>
              </a:effectLst>
            </a:endParaRPr>
          </a:p>
        </p:txBody>
      </p:sp>
      <p:sp>
        <p:nvSpPr>
          <p:cNvPr id="48132" name="Line 2404"/>
          <p:cNvSpPr>
            <a:spLocks noChangeShapeType="1"/>
          </p:cNvSpPr>
          <p:nvPr/>
        </p:nvSpPr>
        <p:spPr bwMode="auto">
          <a:xfrm>
            <a:off x="4476750" y="-2187575"/>
            <a:ext cx="0" cy="0"/>
          </a:xfrm>
          <a:prstGeom prst="line">
            <a:avLst/>
          </a:prstGeom>
          <a:noFill/>
          <a:ln w="12700" cap="rnd">
            <a:solidFill>
              <a:srgbClr val="000000"/>
            </a:solidFill>
            <a:round/>
            <a:headEnd/>
            <a:tailEnd/>
          </a:ln>
        </p:spPr>
        <p:txBody>
          <a:bodyPr/>
          <a:lstStyle/>
          <a:p>
            <a:endParaRPr lang="en-GB"/>
          </a:p>
        </p:txBody>
      </p:sp>
      <p:graphicFrame>
        <p:nvGraphicFramePr>
          <p:cNvPr id="36005" name="Group 165"/>
          <p:cNvGraphicFramePr>
            <a:graphicFrameLocks noGrp="1"/>
          </p:cNvGraphicFramePr>
          <p:nvPr/>
        </p:nvGraphicFramePr>
        <p:xfrm>
          <a:off x="1285875" y="1571625"/>
          <a:ext cx="6205538" cy="4025900"/>
        </p:xfrm>
        <a:graphic>
          <a:graphicData uri="http://schemas.openxmlformats.org/drawingml/2006/table">
            <a:tbl>
              <a:tblPr/>
              <a:tblGrid>
                <a:gridCol w="1160463"/>
                <a:gridCol w="1406525"/>
                <a:gridCol w="439737"/>
                <a:gridCol w="449263"/>
                <a:gridCol w="352425"/>
                <a:gridCol w="400050"/>
                <a:gridCol w="441325"/>
                <a:gridCol w="344487"/>
                <a:gridCol w="433388"/>
                <a:gridCol w="412750"/>
                <a:gridCol w="365125"/>
              </a:tblGrid>
              <a:tr h="125413">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C0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7200">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CORDOBA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INSTAL.</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Times New Roman" pitchFamily="18" charset="0"/>
                        </a:rPr>
                        <a:t>     </a:t>
                      </a:r>
                      <a:r>
                        <a:rPr kumimoji="0" lang="en-US" sz="1200" b="0" i="0" u="none" strike="noStrike" cap="none" normalizeH="0" baseline="0" smtClean="0">
                          <a:ln>
                            <a:noFill/>
                          </a:ln>
                          <a:solidFill>
                            <a:srgbClr val="FFFF00"/>
                          </a:solidFill>
                          <a:effectLst/>
                          <a:latin typeface="Times New Roman" pitchFamily="18" charset="0"/>
                        </a:rPr>
                        <a:t>EZEIZA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MENDOZA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RESISTENCIA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ANTOFAGASTA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(Santiago)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5">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RESISTENCIA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(NON-AUTO)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ASUNCION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CORDOBA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EZEIZA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MONTEVIDEO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8277" name="Picture 5"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152400" y="15240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Line 2"/>
          <p:cNvSpPr>
            <a:spLocks noChangeShapeType="1"/>
          </p:cNvSpPr>
          <p:nvPr/>
        </p:nvSpPr>
        <p:spPr bwMode="auto">
          <a:xfrm>
            <a:off x="4478338" y="-2095500"/>
            <a:ext cx="0" cy="0"/>
          </a:xfrm>
          <a:prstGeom prst="line">
            <a:avLst/>
          </a:prstGeom>
          <a:noFill/>
          <a:ln w="12700" cap="rnd">
            <a:solidFill>
              <a:srgbClr val="000000"/>
            </a:solidFill>
            <a:round/>
            <a:headEnd/>
            <a:tailEnd/>
          </a:ln>
        </p:spPr>
        <p:txBody>
          <a:bodyPr/>
          <a:lstStyle/>
          <a:p>
            <a:endParaRPr lang="en-GB"/>
          </a:p>
        </p:txBody>
      </p:sp>
      <p:sp>
        <p:nvSpPr>
          <p:cNvPr id="45059" name="Rectangle 3"/>
          <p:cNvSpPr>
            <a:spLocks noGrp="1" noChangeArrowheads="1"/>
          </p:cNvSpPr>
          <p:nvPr>
            <p:ph type="title"/>
          </p:nvPr>
        </p:nvSpPr>
        <p:spPr>
          <a:xfrm>
            <a:off x="457200" y="274638"/>
            <a:ext cx="8229600" cy="850900"/>
          </a:xfrm>
        </p:spPr>
        <p:txBody>
          <a:bodyPr/>
          <a:lstStyle/>
          <a:p>
            <a:pPr eaLnBrk="1" hangingPunct="1">
              <a:defRPr/>
            </a:pPr>
            <a:r>
              <a:rPr lang="en-US" sz="2400" b="1" dirty="0" smtClean="0">
                <a:solidFill>
                  <a:srgbClr val="FF0000"/>
                </a:solidFill>
                <a:effectLst>
                  <a:outerShdw blurRad="38100" dist="38100" dir="2700000" algn="tl">
                    <a:srgbClr val="000000"/>
                  </a:outerShdw>
                </a:effectLst>
              </a:rPr>
              <a:t>ACTIVIDADES  REGIONALES  DE AUTOMATIZACION</a:t>
            </a:r>
            <a:br>
              <a:rPr lang="en-US" sz="2400" b="1" dirty="0" smtClean="0">
                <a:solidFill>
                  <a:srgbClr val="FF0000"/>
                </a:solidFill>
                <a:effectLst>
                  <a:outerShdw blurRad="38100" dist="38100" dir="2700000" algn="tl">
                    <a:srgbClr val="000000"/>
                  </a:outerShdw>
                </a:effectLst>
              </a:rPr>
            </a:br>
            <a:r>
              <a:rPr lang="en-US" sz="2400" b="1" dirty="0" smtClean="0">
                <a:solidFill>
                  <a:srgbClr val="FF0000"/>
                </a:solidFill>
                <a:effectLst>
                  <a:outerShdw blurRad="38100" dist="38100" dir="2700000" algn="tl">
                    <a:srgbClr val="000000"/>
                  </a:outerShdw>
                </a:effectLst>
              </a:rPr>
              <a:t>ARGENTINA</a:t>
            </a:r>
            <a:endParaRPr lang="pt-BR" sz="2400" b="1" dirty="0" smtClean="0">
              <a:solidFill>
                <a:srgbClr val="FF0000"/>
              </a:solidFill>
              <a:effectLst>
                <a:outerShdw blurRad="38100" dist="38100" dir="2700000" algn="tl">
                  <a:srgbClr val="000000"/>
                </a:outerShdw>
              </a:effectLst>
            </a:endParaRPr>
          </a:p>
        </p:txBody>
      </p:sp>
      <p:sp>
        <p:nvSpPr>
          <p:cNvPr id="49156" name="Line 4"/>
          <p:cNvSpPr>
            <a:spLocks noChangeShapeType="1"/>
          </p:cNvSpPr>
          <p:nvPr/>
        </p:nvSpPr>
        <p:spPr bwMode="auto">
          <a:xfrm>
            <a:off x="4476750" y="-2187575"/>
            <a:ext cx="0" cy="0"/>
          </a:xfrm>
          <a:prstGeom prst="line">
            <a:avLst/>
          </a:prstGeom>
          <a:noFill/>
          <a:ln w="12700" cap="rnd">
            <a:solidFill>
              <a:srgbClr val="000000"/>
            </a:solidFill>
            <a:round/>
            <a:headEnd/>
            <a:tailEnd/>
          </a:ln>
        </p:spPr>
        <p:txBody>
          <a:bodyPr/>
          <a:lstStyle/>
          <a:p>
            <a:endParaRPr lang="en-GB"/>
          </a:p>
        </p:txBody>
      </p:sp>
      <p:graphicFrame>
        <p:nvGraphicFramePr>
          <p:cNvPr id="37050" name="Group 186"/>
          <p:cNvGraphicFramePr>
            <a:graphicFrameLocks noGrp="1"/>
          </p:cNvGraphicFramePr>
          <p:nvPr/>
        </p:nvGraphicFramePr>
        <p:xfrm>
          <a:off x="1470025" y="1470025"/>
          <a:ext cx="6205538" cy="4759325"/>
        </p:xfrm>
        <a:graphic>
          <a:graphicData uri="http://schemas.openxmlformats.org/drawingml/2006/table">
            <a:tbl>
              <a:tblPr/>
              <a:tblGrid>
                <a:gridCol w="1160463"/>
                <a:gridCol w="1406525"/>
                <a:gridCol w="439737"/>
                <a:gridCol w="449263"/>
                <a:gridCol w="352425"/>
                <a:gridCol w="400050"/>
                <a:gridCol w="441325"/>
                <a:gridCol w="344487"/>
                <a:gridCol w="433388"/>
                <a:gridCol w="412750"/>
                <a:gridCol w="365125"/>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7200">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bg1"/>
                          </a:solidFill>
                          <a:effectLst/>
                          <a:latin typeface="Times New Roman" pitchFamily="18" charset="0"/>
                          <a:cs typeface="Times New Roman" pitchFamily="18" charset="0"/>
                        </a:rPr>
                        <a:t>5</a:t>
                      </a:r>
                      <a:endParaRPr kumimoji="0" lang="pt-BR" sz="1200" b="0" i="0" u="none" strike="noStrike" cap="none" normalizeH="0" baseline="0" smtClean="0">
                        <a:ln>
                          <a:noFill/>
                        </a:ln>
                        <a:solidFill>
                          <a:schemeClr val="bg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EZEIZA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RIVADAVIA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MENDOZA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PUERTO MONTT</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(Santiago)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CORDOBA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RESISTENCIA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JOHANNESBURG</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MONTEVIDEO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en-US" sz="1200" b="0" i="0" u="none" strike="noStrike" cap="none" normalizeH="0" baseline="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MENDOZA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(NON AUTO)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EZEIZA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SANTIAGO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CORDOBA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RIVADAVIA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(NON-AUTO)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EZEIZA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PUNTA ARENAS </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PUERTO MONTT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Line 857"/>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0179" name="Line 972"/>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31485" name="Rectangle 2813"/>
          <p:cNvSpPr>
            <a:spLocks noGrp="1" noChangeArrowheads="1"/>
          </p:cNvSpPr>
          <p:nvPr>
            <p:ph type="title"/>
          </p:nvPr>
        </p:nvSpPr>
        <p:spPr>
          <a:xfrm>
            <a:off x="457200" y="-85725"/>
            <a:ext cx="8229600" cy="850900"/>
          </a:xfrm>
        </p:spPr>
        <p:txBody>
          <a:bodyPr/>
          <a:lstStyle/>
          <a:p>
            <a:pPr eaLnBrk="1" hangingPunct="1">
              <a:defRPr/>
            </a:pPr>
            <a:r>
              <a:rPr lang="en-US" sz="2400" b="1" dirty="0" smtClean="0">
                <a:solidFill>
                  <a:srgbClr val="FF0000"/>
                </a:solidFill>
                <a:effectLst>
                  <a:outerShdw blurRad="38100" dist="38100" dir="2700000" algn="tl">
                    <a:srgbClr val="000000"/>
                  </a:outerShdw>
                </a:effectLst>
              </a:rPr>
              <a:t>ACTIVIDADES  REGIONALES  DE AUTOMATIZACION</a:t>
            </a:r>
            <a:br>
              <a:rPr lang="en-US" sz="2400" b="1" dirty="0" smtClean="0">
                <a:solidFill>
                  <a:srgbClr val="FF0000"/>
                </a:solidFill>
                <a:effectLst>
                  <a:outerShdw blurRad="38100" dist="38100" dir="2700000" algn="tl">
                    <a:srgbClr val="000000"/>
                  </a:outerShdw>
                </a:effectLst>
              </a:rPr>
            </a:br>
            <a:r>
              <a:rPr lang="en-US" sz="2400" b="1" dirty="0" smtClean="0">
                <a:solidFill>
                  <a:srgbClr val="FF0000"/>
                </a:solidFill>
                <a:effectLst>
                  <a:outerShdw blurRad="38100" dist="38100" dir="2700000" algn="tl">
                    <a:srgbClr val="000000"/>
                  </a:outerShdw>
                </a:effectLst>
              </a:rPr>
              <a:t>BRASIL </a:t>
            </a:r>
            <a:endParaRPr lang="pt-BR" sz="2400" b="1" dirty="0" smtClean="0">
              <a:solidFill>
                <a:srgbClr val="FF0000"/>
              </a:solidFill>
              <a:effectLst>
                <a:outerShdw blurRad="38100" dist="38100" dir="2700000" algn="tl">
                  <a:srgbClr val="000000"/>
                </a:outerShdw>
              </a:effectLst>
            </a:endParaRPr>
          </a:p>
        </p:txBody>
      </p:sp>
      <p:sp>
        <p:nvSpPr>
          <p:cNvPr id="50181" name="Line 3647"/>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0182" name="Line 6382"/>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graphicFrame>
        <p:nvGraphicFramePr>
          <p:cNvPr id="38095" name="Group 207"/>
          <p:cNvGraphicFramePr>
            <a:graphicFrameLocks noGrp="1"/>
          </p:cNvGraphicFramePr>
          <p:nvPr/>
        </p:nvGraphicFramePr>
        <p:xfrm>
          <a:off x="1300163" y="1041400"/>
          <a:ext cx="6545262" cy="5126038"/>
        </p:xfrm>
        <a:graphic>
          <a:graphicData uri="http://schemas.openxmlformats.org/drawingml/2006/table">
            <a:tbl>
              <a:tblPr/>
              <a:tblGrid>
                <a:gridCol w="1138237"/>
                <a:gridCol w="1436688"/>
                <a:gridCol w="412750"/>
                <a:gridCol w="446087"/>
                <a:gridCol w="460375"/>
                <a:gridCol w="490538"/>
                <a:gridCol w="484187"/>
                <a:gridCol w="396875"/>
                <a:gridCol w="401638"/>
                <a:gridCol w="484187"/>
                <a:gridCol w="393700"/>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10">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BRASILIA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A</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dirty="0" smtClean="0">
                          <a:ln>
                            <a:noFill/>
                          </a:ln>
                          <a:solidFill>
                            <a:srgbClr val="FFFF00"/>
                          </a:solidFill>
                          <a:effectLst/>
                          <a:latin typeface="Arial" charset="0"/>
                        </a:rPr>
                        <a:t> </a:t>
                      </a:r>
                      <a:endParaRPr kumimoji="0" lang="en-US"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 GEORGETOWN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LIMA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MAIQUETIA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PARAMARIBO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RECIFE</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  A</a:t>
                      </a:r>
                      <a:endParaRPr kumimoji="0" lang="en-US" sz="1200" b="0" i="0" u="none" strike="noStrike" cap="none" normalizeH="0" baseline="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 </a:t>
                      </a:r>
                      <a:endParaRPr kumimoji="0" lang="en-US" sz="1200" b="0" i="0" u="none" strike="noStrike" cap="none" normalizeH="0" baseline="0" dirty="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ROCHAMBEAU</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BRASILIA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A</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RECIFE</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  A</a:t>
                      </a:r>
                      <a:endParaRPr kumimoji="0" lang="en-US" sz="1200" b="0" i="0" u="none" strike="noStrike" cap="none" normalizeH="0" baseline="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1203"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33798" name="Rectangle 6"/>
          <p:cNvSpPr>
            <a:spLocks noGrp="1" noChangeArrowheads="1"/>
          </p:cNvSpPr>
          <p:nvPr>
            <p:ph type="title"/>
          </p:nvPr>
        </p:nvSpPr>
        <p:spPr>
          <a:xfrm>
            <a:off x="457200" y="-242888"/>
            <a:ext cx="8229600" cy="1314451"/>
          </a:xfrm>
        </p:spPr>
        <p:txBody>
          <a:bodyPr/>
          <a:lstStyle/>
          <a:p>
            <a:pPr eaLnBrk="1" hangingPunct="1">
              <a:defRPr/>
            </a:pPr>
            <a:r>
              <a:rPr lang="en-US" sz="2400" b="1" dirty="0" smtClean="0">
                <a:solidFill>
                  <a:srgbClr val="FF0000"/>
                </a:solidFill>
                <a:effectLst>
                  <a:outerShdw blurRad="38100" dist="38100" dir="2700000" algn="tl">
                    <a:srgbClr val="000000"/>
                  </a:outerShdw>
                </a:effectLst>
              </a:rPr>
              <a:t>ACTIVIDADES  REGIONALES  DE AUTOMATIZACION</a:t>
            </a:r>
            <a:br>
              <a:rPr lang="en-US" sz="2400" b="1" dirty="0" smtClean="0">
                <a:solidFill>
                  <a:srgbClr val="FF0000"/>
                </a:solidFill>
                <a:effectLst>
                  <a:outerShdw blurRad="38100" dist="38100" dir="2700000" algn="tl">
                    <a:srgbClr val="000000"/>
                  </a:outerShdw>
                </a:effectLst>
              </a:rPr>
            </a:br>
            <a:r>
              <a:rPr lang="en-US" sz="2400" b="1" dirty="0" smtClean="0">
                <a:solidFill>
                  <a:srgbClr val="FF0000"/>
                </a:solidFill>
                <a:effectLst>
                  <a:outerShdw blurRad="38100" dist="38100" dir="2700000" algn="tl">
                    <a:srgbClr val="000000"/>
                  </a:outerShdw>
                </a:effectLst>
              </a:rPr>
              <a:t>BRASIL</a:t>
            </a:r>
            <a:endParaRPr lang="pt-BR" sz="2400" dirty="0" smtClean="0">
              <a:effectLst>
                <a:outerShdw blurRad="38100" dist="38100" dir="2700000" algn="tl">
                  <a:srgbClr val="FFFFFF"/>
                </a:outerShdw>
              </a:effectLst>
            </a:endParaRPr>
          </a:p>
        </p:txBody>
      </p:sp>
      <p:sp>
        <p:nvSpPr>
          <p:cNvPr id="51205" name="Line 840"/>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graphicFrame>
        <p:nvGraphicFramePr>
          <p:cNvPr id="39155" name="Group 243"/>
          <p:cNvGraphicFramePr>
            <a:graphicFrameLocks noGrp="1"/>
          </p:cNvGraphicFramePr>
          <p:nvPr/>
        </p:nvGraphicFramePr>
        <p:xfrm>
          <a:off x="1214438" y="695325"/>
          <a:ext cx="6357937" cy="6162675"/>
        </p:xfrm>
        <a:graphic>
          <a:graphicData uri="http://schemas.openxmlformats.org/drawingml/2006/table">
            <a:tbl>
              <a:tblPr/>
              <a:tblGrid>
                <a:gridCol w="1105669"/>
                <a:gridCol w="1395580"/>
                <a:gridCol w="400939"/>
                <a:gridCol w="433322"/>
                <a:gridCol w="447203"/>
                <a:gridCol w="476503"/>
                <a:gridCol w="470334"/>
                <a:gridCol w="385520"/>
                <a:gridCol w="390146"/>
                <a:gridCol w="470334"/>
                <a:gridCol w="382435"/>
              </a:tblGrid>
              <a:tr h="263564">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39273">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63564">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63564">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ASUNCION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4415">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BRASILIA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MONTEVIDEO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RESISTENCIA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RECIFE</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BRASILIA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row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(NON-AUTO)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BRASILIA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DAKAR</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JOHANNESBURG</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LUANDA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MONTEVIDEO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RECIFE</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6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ROCHAMBEAU</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2227"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54276" name="Rectangle 4"/>
          <p:cNvSpPr>
            <a:spLocks noGrp="1" noChangeArrowheads="1"/>
          </p:cNvSpPr>
          <p:nvPr>
            <p:ph type="title"/>
          </p:nvPr>
        </p:nvSpPr>
        <p:spPr>
          <a:xfrm>
            <a:off x="457200" y="53975"/>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BOLIVIA </a:t>
            </a:r>
            <a:endParaRPr lang="pt-BR" dirty="0" smtClean="0">
              <a:effectLst>
                <a:outerShdw blurRad="38100" dist="38100" dir="2700000" algn="tl">
                  <a:srgbClr val="FFFFFF"/>
                </a:outerShdw>
              </a:effectLst>
            </a:endParaRPr>
          </a:p>
        </p:txBody>
      </p:sp>
      <p:sp>
        <p:nvSpPr>
          <p:cNvPr id="52229"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2230" name="Line 494"/>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graphicFrame>
        <p:nvGraphicFramePr>
          <p:cNvPr id="40054" name="Group 118"/>
          <p:cNvGraphicFramePr>
            <a:graphicFrameLocks noGrp="1"/>
          </p:cNvGraphicFramePr>
          <p:nvPr/>
        </p:nvGraphicFramePr>
        <p:xfrm>
          <a:off x="1374775" y="1612900"/>
          <a:ext cx="6396038" cy="2970213"/>
        </p:xfrm>
        <a:graphic>
          <a:graphicData uri="http://schemas.openxmlformats.org/drawingml/2006/table">
            <a:tbl>
              <a:tblPr/>
              <a:tblGrid>
                <a:gridCol w="966788"/>
                <a:gridCol w="1412875"/>
                <a:gridCol w="385762"/>
                <a:gridCol w="360363"/>
                <a:gridCol w="403225"/>
                <a:gridCol w="525462"/>
                <a:gridCol w="525463"/>
                <a:gridCol w="422275"/>
                <a:gridCol w="422275"/>
                <a:gridCol w="525462"/>
                <a:gridCol w="446088"/>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(NON-AUTO)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ASUNCION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BRASILIA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CORDOBA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5913">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     LIMA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ANTOFAGASTA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3251"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55300" name="Rectangle 4"/>
          <p:cNvSpPr>
            <a:spLocks noGrp="1" noChangeArrowheads="1"/>
          </p:cNvSpPr>
          <p:nvPr>
            <p:ph type="title"/>
          </p:nvPr>
        </p:nvSpPr>
        <p:spPr>
          <a:xfrm>
            <a:off x="457200" y="53975"/>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CHILE </a:t>
            </a:r>
            <a:endParaRPr lang="pt-BR" dirty="0" smtClean="0">
              <a:effectLst>
                <a:outerShdw blurRad="38100" dist="38100" dir="2700000" algn="tl">
                  <a:srgbClr val="FFFFFF"/>
                </a:outerShdw>
              </a:effectLst>
            </a:endParaRPr>
          </a:p>
        </p:txBody>
      </p:sp>
      <p:sp>
        <p:nvSpPr>
          <p:cNvPr id="53253"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3254"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3255" name="Line 328"/>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graphicFrame>
        <p:nvGraphicFramePr>
          <p:cNvPr id="41173" name="Group 213"/>
          <p:cNvGraphicFramePr>
            <a:graphicFrameLocks noGrp="1"/>
          </p:cNvGraphicFramePr>
          <p:nvPr/>
        </p:nvGraphicFramePr>
        <p:xfrm>
          <a:off x="468313" y="1196975"/>
          <a:ext cx="7848600" cy="5126038"/>
        </p:xfrm>
        <a:graphic>
          <a:graphicData uri="http://schemas.openxmlformats.org/drawingml/2006/table">
            <a:tbl>
              <a:tblPr/>
              <a:tblGrid>
                <a:gridCol w="1709737"/>
                <a:gridCol w="1776413"/>
                <a:gridCol w="546100"/>
                <a:gridCol w="423862"/>
                <a:gridCol w="425450"/>
                <a:gridCol w="495300"/>
                <a:gridCol w="527050"/>
                <a:gridCol w="444500"/>
                <a:gridCol w="541338"/>
                <a:gridCol w="527050"/>
                <a:gridCol w="431800"/>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SANTIAGO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ANTOFAGASTA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1463">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PUERTO MONTT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MENDOZA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PACIFICO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ANTOFAGASTA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SANTIAGO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CORDOBA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LA PAZ</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LIMA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PACIFICO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PUNTA ARENAS</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PUERTO MONTT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COM RIVADAVIA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PUERTO MONTT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PUNTA ARENAS</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COM RIVADAVIA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EZEIZA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SANTIAGO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4275"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56324" name="Rectangle 4"/>
          <p:cNvSpPr>
            <a:spLocks noGrp="1" noChangeArrowheads="1"/>
          </p:cNvSpPr>
          <p:nvPr>
            <p:ph type="title"/>
          </p:nvPr>
        </p:nvSpPr>
        <p:spPr>
          <a:xfrm>
            <a:off x="457200" y="53975"/>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COLOMBIA</a:t>
            </a:r>
            <a:endParaRPr lang="pt-BR" dirty="0" smtClean="0">
              <a:effectLst>
                <a:outerShdw blurRad="38100" dist="38100" dir="2700000" algn="tl">
                  <a:srgbClr val="FFFFFF"/>
                </a:outerShdw>
              </a:effectLst>
            </a:endParaRPr>
          </a:p>
        </p:txBody>
      </p:sp>
      <p:sp>
        <p:nvSpPr>
          <p:cNvPr id="54277"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4278"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4279"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54280" name="Line 440"/>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graphicFrame>
        <p:nvGraphicFramePr>
          <p:cNvPr id="42151" name="Group 167"/>
          <p:cNvGraphicFramePr>
            <a:graphicFrameLocks noGrp="1"/>
          </p:cNvGraphicFramePr>
          <p:nvPr/>
        </p:nvGraphicFramePr>
        <p:xfrm>
          <a:off x="1336675" y="1504950"/>
          <a:ext cx="6472238" cy="4027488"/>
        </p:xfrm>
        <a:graphic>
          <a:graphicData uri="http://schemas.openxmlformats.org/drawingml/2006/table">
            <a:tbl>
              <a:tblPr/>
              <a:tblGrid>
                <a:gridCol w="1411288"/>
                <a:gridCol w="1420812"/>
                <a:gridCol w="379413"/>
                <a:gridCol w="409575"/>
                <a:gridCol w="414337"/>
                <a:gridCol w="450850"/>
                <a:gridCol w="419100"/>
                <a:gridCol w="355600"/>
                <a:gridCol w="427038"/>
                <a:gridCol w="419100"/>
                <a:gridCol w="365125"/>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 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GUAYAQUIL</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LIMA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MAIQUETIA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PANAMA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BARRANQUILLA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BARRANQUILLA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MAIQUETIA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PANAMA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KINGSTON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CURAÇAO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5299"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58372" name="Rectangle 4"/>
          <p:cNvSpPr>
            <a:spLocks noGrp="1" noChangeArrowheads="1"/>
          </p:cNvSpPr>
          <p:nvPr>
            <p:ph type="title"/>
          </p:nvPr>
        </p:nvSpPr>
        <p:spPr>
          <a:xfrm>
            <a:off x="457200" y="53975"/>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ECUADOR</a:t>
            </a:r>
            <a:endParaRPr lang="pt-BR" dirty="0" smtClean="0">
              <a:effectLst>
                <a:outerShdw blurRad="38100" dist="38100" dir="2700000" algn="tl">
                  <a:srgbClr val="FFFFFF"/>
                </a:outerShdw>
              </a:effectLst>
            </a:endParaRPr>
          </a:p>
        </p:txBody>
      </p:sp>
      <p:sp>
        <p:nvSpPr>
          <p:cNvPr id="55301"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5302"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5303"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55304"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55305" name="Line 345"/>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5306" name="Line 353"/>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graphicFrame>
        <p:nvGraphicFramePr>
          <p:cNvPr id="43086" name="Group 78"/>
          <p:cNvGraphicFramePr>
            <a:graphicFrameLocks noGrp="1"/>
          </p:cNvGraphicFramePr>
          <p:nvPr/>
        </p:nvGraphicFramePr>
        <p:xfrm>
          <a:off x="571500" y="1571625"/>
          <a:ext cx="6796088" cy="2011363"/>
        </p:xfrm>
        <a:graphic>
          <a:graphicData uri="http://schemas.openxmlformats.org/drawingml/2006/table">
            <a:tbl>
              <a:tblPr/>
              <a:tblGrid>
                <a:gridCol w="1233488"/>
                <a:gridCol w="993775"/>
                <a:gridCol w="508000"/>
                <a:gridCol w="550862"/>
                <a:gridCol w="561975"/>
                <a:gridCol w="603250"/>
                <a:gridCol w="525463"/>
                <a:gridCol w="423862"/>
                <a:gridCol w="423863"/>
                <a:gridCol w="525462"/>
                <a:gridCol w="446088"/>
              </a:tblGrid>
              <a:tr h="346075">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384175">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GUAYAQUIL</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LIMA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238125">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CENAMER</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6323"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59396" name="Rectangle 4"/>
          <p:cNvSpPr>
            <a:spLocks noGrp="1" noChangeArrowheads="1"/>
          </p:cNvSpPr>
          <p:nvPr>
            <p:ph type="title"/>
          </p:nvPr>
        </p:nvSpPr>
        <p:spPr>
          <a:xfrm>
            <a:off x="457200" y="53975"/>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GUYANA FRANCESA </a:t>
            </a:r>
            <a:endParaRPr lang="pt-BR" dirty="0" smtClean="0">
              <a:effectLst>
                <a:outerShdw blurRad="38100" dist="38100" dir="2700000" algn="tl">
                  <a:srgbClr val="FFFFFF"/>
                </a:outerShdw>
              </a:effectLst>
            </a:endParaRPr>
          </a:p>
        </p:txBody>
      </p:sp>
      <p:sp>
        <p:nvSpPr>
          <p:cNvPr id="56325"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6326"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6327"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56328"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56329"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6330"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6331" name="Line 266"/>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graphicFrame>
        <p:nvGraphicFramePr>
          <p:cNvPr id="59970" name="Group 578"/>
          <p:cNvGraphicFramePr>
            <a:graphicFrameLocks noGrp="1"/>
          </p:cNvGraphicFramePr>
          <p:nvPr/>
        </p:nvGraphicFramePr>
        <p:xfrm>
          <a:off x="1327150" y="1754188"/>
          <a:ext cx="6489700" cy="2105025"/>
        </p:xfrm>
        <a:graphic>
          <a:graphicData uri="http://schemas.openxmlformats.org/drawingml/2006/table">
            <a:tbl>
              <a:tblPr/>
              <a:tblGrid>
                <a:gridCol w="1411288"/>
                <a:gridCol w="1417637"/>
                <a:gridCol w="390525"/>
                <a:gridCol w="407988"/>
                <a:gridCol w="414337"/>
                <a:gridCol w="457200"/>
                <a:gridCol w="417513"/>
                <a:gridCol w="354012"/>
                <a:gridCol w="436563"/>
                <a:gridCol w="417512"/>
                <a:gridCol w="365125"/>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dirty="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dirty="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ROCHAMBEAU</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PARAMARIBO</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PIARCO</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7347"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0420"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GUYANA</a:t>
            </a:r>
            <a:endParaRPr lang="pt-BR" dirty="0" smtClean="0"/>
          </a:p>
        </p:txBody>
      </p:sp>
      <p:sp>
        <p:nvSpPr>
          <p:cNvPr id="57349"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7350"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7351"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57352"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57353"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7354"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7355"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57356" name="Line 278"/>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graphicFrame>
        <p:nvGraphicFramePr>
          <p:cNvPr id="45147" name="Group 91"/>
          <p:cNvGraphicFramePr>
            <a:graphicFrameLocks noGrp="1"/>
          </p:cNvGraphicFramePr>
          <p:nvPr/>
        </p:nvGraphicFramePr>
        <p:xfrm>
          <a:off x="1339850" y="1754188"/>
          <a:ext cx="6464300" cy="2105025"/>
        </p:xfrm>
        <a:graphic>
          <a:graphicData uri="http://schemas.openxmlformats.org/drawingml/2006/table">
            <a:tbl>
              <a:tblPr/>
              <a:tblGrid>
                <a:gridCol w="1416050"/>
                <a:gridCol w="1422400"/>
                <a:gridCol w="358775"/>
                <a:gridCol w="407988"/>
                <a:gridCol w="415925"/>
                <a:gridCol w="450850"/>
                <a:gridCol w="419100"/>
                <a:gridCol w="354012"/>
                <a:gridCol w="434975"/>
                <a:gridCol w="419100"/>
                <a:gridCol w="365125"/>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FLIGHT PLAN</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SURVEILLANCE</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INTERCONNECTION LEVELS</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INTERCONNECTION LEVELS</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GEORGETOWN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PIARCO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MAIQUETIA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PARAMARIBO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8371"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1444"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PANAMA </a:t>
            </a:r>
            <a:endParaRPr lang="pt-BR" dirty="0" smtClean="0"/>
          </a:p>
        </p:txBody>
      </p:sp>
      <p:sp>
        <p:nvSpPr>
          <p:cNvPr id="58373"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8374"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8375"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58376"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58377"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8378"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8379"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58380"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58381" name="Line 271"/>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58382" name="Line 279"/>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graphicFrame>
        <p:nvGraphicFramePr>
          <p:cNvPr id="46162" name="Group 82"/>
          <p:cNvGraphicFramePr>
            <a:graphicFrameLocks noGrp="1"/>
          </p:cNvGraphicFramePr>
          <p:nvPr/>
        </p:nvGraphicFramePr>
        <p:xfrm>
          <a:off x="1100138" y="1770063"/>
          <a:ext cx="6945312" cy="1939925"/>
        </p:xfrm>
        <a:graphic>
          <a:graphicData uri="http://schemas.openxmlformats.org/drawingml/2006/table">
            <a:tbl>
              <a:tblPr/>
              <a:tblGrid>
                <a:gridCol w="1171575"/>
                <a:gridCol w="1450975"/>
                <a:gridCol w="477837"/>
                <a:gridCol w="520700"/>
                <a:gridCol w="530225"/>
                <a:gridCol w="569913"/>
                <a:gridCol w="498475"/>
                <a:gridCol w="404812"/>
                <a:gridCol w="409575"/>
                <a:gridCol w="498475"/>
                <a:gridCol w="412750"/>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384175">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PANAMA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BARRANQUILLA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8125">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CENAMER</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59395"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83972"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PARAGUAY</a:t>
            </a:r>
            <a:endParaRPr lang="pt-BR" dirty="0" smtClean="0"/>
          </a:p>
        </p:txBody>
      </p:sp>
      <p:sp>
        <p:nvSpPr>
          <p:cNvPr id="59397"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59398"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59399"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59400"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59401"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9402"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59403"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59404"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59405" name="Line 13"/>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59406" name="Line 14"/>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graphicFrame>
        <p:nvGraphicFramePr>
          <p:cNvPr id="47201" name="Group 97"/>
          <p:cNvGraphicFramePr>
            <a:graphicFrameLocks noGrp="1"/>
          </p:cNvGraphicFramePr>
          <p:nvPr/>
        </p:nvGraphicFramePr>
        <p:xfrm>
          <a:off x="1100138" y="1770063"/>
          <a:ext cx="6945312" cy="2214562"/>
        </p:xfrm>
        <a:graphic>
          <a:graphicData uri="http://schemas.openxmlformats.org/drawingml/2006/table">
            <a:tbl>
              <a:tblPr/>
              <a:tblGrid>
                <a:gridCol w="1171575"/>
                <a:gridCol w="1450975"/>
                <a:gridCol w="477837"/>
                <a:gridCol w="520700"/>
                <a:gridCol w="530225"/>
                <a:gridCol w="569913"/>
                <a:gridCol w="498475"/>
                <a:gridCol w="404812"/>
                <a:gridCol w="409575"/>
                <a:gridCol w="498475"/>
                <a:gridCol w="412750"/>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384175">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ASUNCION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(NON AUT)</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3050">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RESISTENCIA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8125">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CORDOBA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60419"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2468" name="Rectangle 4"/>
          <p:cNvSpPr>
            <a:spLocks noGrp="1" noChangeArrowheads="1"/>
          </p:cNvSpPr>
          <p:nvPr>
            <p:ph type="title"/>
          </p:nvPr>
        </p:nvSpPr>
        <p:spPr>
          <a:xfrm>
            <a:off x="285750" y="142875"/>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PERU </a:t>
            </a:r>
            <a:endParaRPr lang="pt-BR" dirty="0" smtClean="0"/>
          </a:p>
        </p:txBody>
      </p:sp>
      <p:sp>
        <p:nvSpPr>
          <p:cNvPr id="60421"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60422"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60423"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60424"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60425"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0426"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0427"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60428"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60429" name="Line 13"/>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0430" name="Line 14"/>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0431" name="Line 292"/>
          <p:cNvSpPr>
            <a:spLocks noChangeShapeType="1"/>
          </p:cNvSpPr>
          <p:nvPr/>
        </p:nvSpPr>
        <p:spPr bwMode="auto">
          <a:xfrm>
            <a:off x="3935413" y="2044700"/>
            <a:ext cx="0" cy="0"/>
          </a:xfrm>
          <a:prstGeom prst="line">
            <a:avLst/>
          </a:prstGeom>
          <a:noFill/>
          <a:ln w="12700" cap="rnd">
            <a:solidFill>
              <a:srgbClr val="000000"/>
            </a:solidFill>
            <a:round/>
            <a:headEnd/>
            <a:tailEnd/>
          </a:ln>
        </p:spPr>
        <p:txBody>
          <a:bodyPr/>
          <a:lstStyle/>
          <a:p>
            <a:endParaRPr lang="en-GB"/>
          </a:p>
        </p:txBody>
      </p:sp>
      <p:graphicFrame>
        <p:nvGraphicFramePr>
          <p:cNvPr id="48233" name="Group 105"/>
          <p:cNvGraphicFramePr>
            <a:graphicFrameLocks noGrp="1"/>
          </p:cNvGraphicFramePr>
          <p:nvPr/>
        </p:nvGraphicFramePr>
        <p:xfrm>
          <a:off x="1187450" y="1495425"/>
          <a:ext cx="6583363" cy="2379663"/>
        </p:xfrm>
        <a:graphic>
          <a:graphicData uri="http://schemas.openxmlformats.org/drawingml/2006/table">
            <a:tbl>
              <a:tblPr/>
              <a:tblGrid>
                <a:gridCol w="695325"/>
                <a:gridCol w="1485900"/>
                <a:gridCol w="454025"/>
                <a:gridCol w="493713"/>
                <a:gridCol w="503237"/>
                <a:gridCol w="541338"/>
                <a:gridCol w="539750"/>
                <a:gridCol w="434975"/>
                <a:gridCol w="434975"/>
                <a:gridCol w="541337"/>
                <a:gridCol w="458788"/>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LIMA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ANTOFAGASTA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GUAYAQUIL</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LA PAZ</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61443"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5540"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SURINAME </a:t>
            </a:r>
            <a:endParaRPr lang="pt-BR" dirty="0" smtClean="0"/>
          </a:p>
        </p:txBody>
      </p:sp>
      <p:sp>
        <p:nvSpPr>
          <p:cNvPr id="61445"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61446"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61447"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61448"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61449"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1450"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1451"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61452"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61453" name="Line 13"/>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1454" name="Line 14"/>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1455" name="Line 204"/>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graphicFrame>
        <p:nvGraphicFramePr>
          <p:cNvPr id="49246" name="Group 94"/>
          <p:cNvGraphicFramePr>
            <a:graphicFrameLocks noGrp="1"/>
          </p:cNvGraphicFramePr>
          <p:nvPr/>
        </p:nvGraphicFramePr>
        <p:xfrm>
          <a:off x="1339850" y="1754188"/>
          <a:ext cx="6464300" cy="2105025"/>
        </p:xfrm>
        <a:graphic>
          <a:graphicData uri="http://schemas.openxmlformats.org/drawingml/2006/table">
            <a:tbl>
              <a:tblPr/>
              <a:tblGrid>
                <a:gridCol w="1416050"/>
                <a:gridCol w="1422400"/>
                <a:gridCol w="358775"/>
                <a:gridCol w="407988"/>
                <a:gridCol w="415925"/>
                <a:gridCol w="450850"/>
                <a:gridCol w="419100"/>
                <a:gridCol w="354012"/>
                <a:gridCol w="434975"/>
                <a:gridCol w="419100"/>
                <a:gridCol w="365125"/>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PARAMARIBO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GEORGETOWN</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PIARCO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ROCHAMBEAU</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62467"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6564"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VNEZUELA  </a:t>
            </a:r>
            <a:endParaRPr lang="pt-BR" dirty="0" smtClean="0"/>
          </a:p>
        </p:txBody>
      </p:sp>
      <p:sp>
        <p:nvSpPr>
          <p:cNvPr id="62469"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62470"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62471"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62472"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62473"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2474"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2475"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62476"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62477" name="Line 13"/>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2478" name="Line 14"/>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2479" name="Line 226"/>
          <p:cNvSpPr>
            <a:spLocks noChangeShapeType="1"/>
          </p:cNvSpPr>
          <p:nvPr/>
        </p:nvSpPr>
        <p:spPr bwMode="auto">
          <a:xfrm>
            <a:off x="4210050" y="2205038"/>
            <a:ext cx="0" cy="0"/>
          </a:xfrm>
          <a:prstGeom prst="line">
            <a:avLst/>
          </a:prstGeom>
          <a:noFill/>
          <a:ln w="12700" cap="rnd">
            <a:solidFill>
              <a:srgbClr val="000000"/>
            </a:solidFill>
            <a:round/>
            <a:headEnd/>
            <a:tailEnd/>
          </a:ln>
        </p:spPr>
        <p:txBody>
          <a:bodyPr/>
          <a:lstStyle/>
          <a:p>
            <a:endParaRPr lang="en-GB"/>
          </a:p>
        </p:txBody>
      </p:sp>
      <p:graphicFrame>
        <p:nvGraphicFramePr>
          <p:cNvPr id="50303" name="Group 127"/>
          <p:cNvGraphicFramePr>
            <a:graphicFrameLocks noGrp="1"/>
          </p:cNvGraphicFramePr>
          <p:nvPr/>
        </p:nvGraphicFramePr>
        <p:xfrm>
          <a:off x="1285875" y="1627188"/>
          <a:ext cx="6572250" cy="2928937"/>
        </p:xfrm>
        <a:graphic>
          <a:graphicData uri="http://schemas.openxmlformats.org/drawingml/2006/table">
            <a:tbl>
              <a:tblPr/>
              <a:tblGrid>
                <a:gridCol w="1069975"/>
                <a:gridCol w="1431925"/>
                <a:gridCol w="422275"/>
                <a:gridCol w="457200"/>
                <a:gridCol w="468313"/>
                <a:gridCol w="501650"/>
                <a:gridCol w="496887"/>
                <a:gridCol w="407988"/>
                <a:gridCol w="407987"/>
                <a:gridCol w="496888"/>
                <a:gridCol w="411162"/>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0"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MAIQUETIA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AMAZONICO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BOGOTA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BARRANQUILLA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PIARCO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GEORGETOWN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CURAÇAO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SAN JUAN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Arial" charset="0"/>
                        </a:rPr>
                        <a:t>A</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63491"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7588"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URUGUAY</a:t>
            </a:r>
            <a:br>
              <a:rPr lang="en-US" b="1" dirty="0" smtClean="0">
                <a:solidFill>
                  <a:srgbClr val="FF0000"/>
                </a:solidFill>
                <a:effectLst>
                  <a:outerShdw blurRad="38100" dist="38100" dir="2700000" algn="tl">
                    <a:srgbClr val="000000"/>
                  </a:outerShdw>
                </a:effectLst>
              </a:rPr>
            </a:br>
            <a:endParaRPr lang="pt-BR" dirty="0" smtClean="0"/>
          </a:p>
        </p:txBody>
      </p:sp>
      <p:sp>
        <p:nvSpPr>
          <p:cNvPr id="63493"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63494"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63495"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63496"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63497"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3498"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3499"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63500"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63501" name="Line 13"/>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3502" name="Line 14"/>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3503" name="Line 226"/>
          <p:cNvSpPr>
            <a:spLocks noChangeShapeType="1"/>
          </p:cNvSpPr>
          <p:nvPr/>
        </p:nvSpPr>
        <p:spPr bwMode="auto">
          <a:xfrm>
            <a:off x="4375150" y="2044700"/>
            <a:ext cx="0" cy="0"/>
          </a:xfrm>
          <a:prstGeom prst="line">
            <a:avLst/>
          </a:prstGeom>
          <a:noFill/>
          <a:ln w="12700" cap="rnd">
            <a:solidFill>
              <a:srgbClr val="000000"/>
            </a:solidFill>
            <a:round/>
            <a:headEnd/>
            <a:tailEnd/>
          </a:ln>
        </p:spPr>
        <p:txBody>
          <a:bodyPr/>
          <a:lstStyle/>
          <a:p>
            <a:endParaRPr lang="en-GB"/>
          </a:p>
        </p:txBody>
      </p:sp>
      <p:graphicFrame>
        <p:nvGraphicFramePr>
          <p:cNvPr id="51305" name="Group 105"/>
          <p:cNvGraphicFramePr>
            <a:graphicFrameLocks noGrp="1"/>
          </p:cNvGraphicFramePr>
          <p:nvPr/>
        </p:nvGraphicFramePr>
        <p:xfrm>
          <a:off x="1316038" y="1698625"/>
          <a:ext cx="6511925" cy="2379663"/>
        </p:xfrm>
        <a:graphic>
          <a:graphicData uri="http://schemas.openxmlformats.org/drawingml/2006/table">
            <a:tbl>
              <a:tblPr/>
              <a:tblGrid>
                <a:gridCol w="1223962"/>
                <a:gridCol w="1431925"/>
                <a:gridCol w="403225"/>
                <a:gridCol w="436563"/>
                <a:gridCol w="444500"/>
                <a:gridCol w="479425"/>
                <a:gridCol w="468312"/>
                <a:gridCol w="387350"/>
                <a:gridCol w="388938"/>
                <a:gridCol w="474662"/>
                <a:gridCol w="373063"/>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C0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smtClean="0">
                        <a:ln>
                          <a:noFill/>
                        </a:ln>
                        <a:solidFill>
                          <a:srgbClr val="FF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MONTEVIDEO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CURITIBA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EZEIZA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dirty="0" smtClean="0">
                          <a:ln>
                            <a:noFill/>
                          </a:ln>
                          <a:solidFill>
                            <a:srgbClr val="FFFF00"/>
                          </a:solidFill>
                          <a:effectLst/>
                          <a:latin typeface="Arial" charset="0"/>
                        </a:rPr>
                        <a:t> </a:t>
                      </a:r>
                      <a:endParaRPr kumimoji="0" lang="en-US" sz="1200" b="0" i="0" u="none" strike="noStrike" cap="none" normalizeH="0" baseline="0" dirty="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RESISTENCIA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PE" sz="1200" b="0" i="0" u="none" strike="noStrike" cap="none" normalizeH="0" baseline="0" smtClean="0">
                          <a:ln>
                            <a:noFill/>
                          </a:ln>
                          <a:solidFill>
                            <a:srgbClr val="FFFF00"/>
                          </a:solidFill>
                          <a:effectLst/>
                          <a:latin typeface="Arial" charset="0"/>
                        </a:rPr>
                        <a:t>P*</a:t>
                      </a: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ATLANTICO</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JOHANNESBURG</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p:cNvSpPr>
            <a:spLocks noChangeShapeType="1"/>
          </p:cNvSpPr>
          <p:nvPr/>
        </p:nvSpPr>
        <p:spPr bwMode="auto">
          <a:xfrm>
            <a:off x="4284663" y="-5459413"/>
            <a:ext cx="0" cy="0"/>
          </a:xfrm>
          <a:prstGeom prst="line">
            <a:avLst/>
          </a:prstGeom>
          <a:noFill/>
          <a:ln w="12700" cap="rnd">
            <a:solidFill>
              <a:srgbClr val="000000"/>
            </a:solidFill>
            <a:round/>
            <a:headEnd/>
            <a:tailEnd/>
          </a:ln>
        </p:spPr>
        <p:txBody>
          <a:bodyPr/>
          <a:lstStyle/>
          <a:p>
            <a:endParaRPr lang="en-GB"/>
          </a:p>
        </p:txBody>
      </p:sp>
      <p:sp>
        <p:nvSpPr>
          <p:cNvPr id="64515" name="Line 3"/>
          <p:cNvSpPr>
            <a:spLocks noChangeShapeType="1"/>
          </p:cNvSpPr>
          <p:nvPr/>
        </p:nvSpPr>
        <p:spPr bwMode="auto">
          <a:xfrm>
            <a:off x="7470775" y="-2163763"/>
            <a:ext cx="0" cy="0"/>
          </a:xfrm>
          <a:prstGeom prst="line">
            <a:avLst/>
          </a:prstGeom>
          <a:noFill/>
          <a:ln w="12700" cap="rnd">
            <a:solidFill>
              <a:srgbClr val="000000"/>
            </a:solidFill>
            <a:round/>
            <a:headEnd/>
            <a:tailEnd/>
          </a:ln>
        </p:spPr>
        <p:txBody>
          <a:bodyPr/>
          <a:lstStyle/>
          <a:p>
            <a:endParaRPr lang="en-GB"/>
          </a:p>
        </p:txBody>
      </p:sp>
      <p:sp>
        <p:nvSpPr>
          <p:cNvPr id="68612" name="Rectangle 4"/>
          <p:cNvSpPr>
            <a:spLocks noGrp="1" noChangeArrowheads="1"/>
          </p:cNvSpPr>
          <p:nvPr>
            <p:ph type="title"/>
          </p:nvPr>
        </p:nvSpPr>
        <p:spPr>
          <a:xfrm>
            <a:off x="457200" y="198438"/>
            <a:ext cx="8229600" cy="1143000"/>
          </a:xfrm>
        </p:spPr>
        <p:txBody>
          <a:bodyPr/>
          <a:lstStyle/>
          <a:p>
            <a:pPr eaLnBrk="1" hangingPunct="1">
              <a:defRPr/>
            </a:pPr>
            <a:r>
              <a:rPr lang="en-US" b="1" dirty="0" smtClean="0">
                <a:solidFill>
                  <a:srgbClr val="FF0000"/>
                </a:solidFill>
                <a:effectLst>
                  <a:outerShdw blurRad="38100" dist="38100" dir="2700000" algn="tl">
                    <a:srgbClr val="000000"/>
                  </a:outerShdw>
                </a:effectLst>
              </a:rPr>
              <a:t>ACTIVIDADES  REGIONALES  DE AUTOMATIZACION</a:t>
            </a:r>
            <a:br>
              <a:rPr lang="en-US" b="1" dirty="0" smtClean="0">
                <a:solidFill>
                  <a:srgbClr val="FF0000"/>
                </a:solidFill>
                <a:effectLst>
                  <a:outerShdw blurRad="38100" dist="38100" dir="2700000" algn="tl">
                    <a:srgbClr val="000000"/>
                  </a:outerShdw>
                </a:effectLst>
              </a:rPr>
            </a:br>
            <a:r>
              <a:rPr lang="en-US" b="1" dirty="0" smtClean="0">
                <a:solidFill>
                  <a:srgbClr val="FF0000"/>
                </a:solidFill>
                <a:effectLst>
                  <a:outerShdw blurRad="38100" dist="38100" dir="2700000" algn="tl">
                    <a:srgbClr val="000000"/>
                  </a:outerShdw>
                </a:effectLst>
              </a:rPr>
              <a:t>COCESNA</a:t>
            </a:r>
            <a:endParaRPr lang="pt-BR" dirty="0" smtClean="0"/>
          </a:p>
        </p:txBody>
      </p:sp>
      <p:sp>
        <p:nvSpPr>
          <p:cNvPr id="64517" name="Line 5"/>
          <p:cNvSpPr>
            <a:spLocks noChangeShapeType="1"/>
          </p:cNvSpPr>
          <p:nvPr/>
        </p:nvSpPr>
        <p:spPr bwMode="auto">
          <a:xfrm>
            <a:off x="4287838" y="-4986338"/>
            <a:ext cx="0" cy="0"/>
          </a:xfrm>
          <a:prstGeom prst="line">
            <a:avLst/>
          </a:prstGeom>
          <a:noFill/>
          <a:ln w="12700" cap="rnd">
            <a:solidFill>
              <a:srgbClr val="000000"/>
            </a:solidFill>
            <a:round/>
            <a:headEnd/>
            <a:tailEnd/>
          </a:ln>
        </p:spPr>
        <p:txBody>
          <a:bodyPr/>
          <a:lstStyle/>
          <a:p>
            <a:endParaRPr lang="en-GB"/>
          </a:p>
        </p:txBody>
      </p:sp>
      <p:sp>
        <p:nvSpPr>
          <p:cNvPr id="64518" name="Line 6"/>
          <p:cNvSpPr>
            <a:spLocks noChangeShapeType="1"/>
          </p:cNvSpPr>
          <p:nvPr/>
        </p:nvSpPr>
        <p:spPr bwMode="auto">
          <a:xfrm>
            <a:off x="3935413" y="1527175"/>
            <a:ext cx="0" cy="0"/>
          </a:xfrm>
          <a:prstGeom prst="line">
            <a:avLst/>
          </a:prstGeom>
          <a:noFill/>
          <a:ln w="12700" cap="rnd">
            <a:solidFill>
              <a:srgbClr val="000000"/>
            </a:solidFill>
            <a:round/>
            <a:headEnd/>
            <a:tailEnd/>
          </a:ln>
        </p:spPr>
        <p:txBody>
          <a:bodyPr/>
          <a:lstStyle/>
          <a:p>
            <a:endParaRPr lang="en-GB"/>
          </a:p>
        </p:txBody>
      </p:sp>
      <p:sp>
        <p:nvSpPr>
          <p:cNvPr id="64519" name="Line 7"/>
          <p:cNvSpPr>
            <a:spLocks noChangeShapeType="1"/>
          </p:cNvSpPr>
          <p:nvPr/>
        </p:nvSpPr>
        <p:spPr bwMode="auto">
          <a:xfrm>
            <a:off x="3908425" y="2044700"/>
            <a:ext cx="0" cy="0"/>
          </a:xfrm>
          <a:prstGeom prst="line">
            <a:avLst/>
          </a:prstGeom>
          <a:noFill/>
          <a:ln w="12700" cap="rnd">
            <a:solidFill>
              <a:srgbClr val="000000"/>
            </a:solidFill>
            <a:round/>
            <a:headEnd/>
            <a:tailEnd/>
          </a:ln>
        </p:spPr>
        <p:txBody>
          <a:bodyPr/>
          <a:lstStyle/>
          <a:p>
            <a:endParaRPr lang="en-GB"/>
          </a:p>
        </p:txBody>
      </p:sp>
      <p:sp>
        <p:nvSpPr>
          <p:cNvPr id="64520" name="Line 8"/>
          <p:cNvSpPr>
            <a:spLocks noChangeShapeType="1"/>
          </p:cNvSpPr>
          <p:nvPr/>
        </p:nvSpPr>
        <p:spPr bwMode="auto">
          <a:xfrm>
            <a:off x="4548188" y="492125"/>
            <a:ext cx="0" cy="0"/>
          </a:xfrm>
          <a:prstGeom prst="line">
            <a:avLst/>
          </a:prstGeom>
          <a:noFill/>
          <a:ln w="12700" cap="rnd">
            <a:solidFill>
              <a:srgbClr val="000000"/>
            </a:solidFill>
            <a:round/>
            <a:headEnd/>
            <a:tailEnd/>
          </a:ln>
        </p:spPr>
        <p:txBody>
          <a:bodyPr/>
          <a:lstStyle/>
          <a:p>
            <a:endParaRPr lang="en-GB"/>
          </a:p>
        </p:txBody>
      </p:sp>
      <p:sp>
        <p:nvSpPr>
          <p:cNvPr id="64521" name="Line 9"/>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4522" name="Line 10"/>
          <p:cNvSpPr>
            <a:spLocks noChangeShapeType="1"/>
          </p:cNvSpPr>
          <p:nvPr/>
        </p:nvSpPr>
        <p:spPr bwMode="auto">
          <a:xfrm>
            <a:off x="3910013" y="2441575"/>
            <a:ext cx="0" cy="0"/>
          </a:xfrm>
          <a:prstGeom prst="line">
            <a:avLst/>
          </a:prstGeom>
          <a:noFill/>
          <a:ln w="12700" cap="rnd">
            <a:solidFill>
              <a:srgbClr val="000000"/>
            </a:solidFill>
            <a:round/>
            <a:headEnd/>
            <a:tailEnd/>
          </a:ln>
        </p:spPr>
        <p:txBody>
          <a:bodyPr/>
          <a:lstStyle/>
          <a:p>
            <a:endParaRPr lang="en-GB"/>
          </a:p>
        </p:txBody>
      </p:sp>
      <p:sp>
        <p:nvSpPr>
          <p:cNvPr id="64523" name="Line 11"/>
          <p:cNvSpPr>
            <a:spLocks noChangeShapeType="1"/>
          </p:cNvSpPr>
          <p:nvPr/>
        </p:nvSpPr>
        <p:spPr bwMode="auto">
          <a:xfrm>
            <a:off x="4546600" y="2303463"/>
            <a:ext cx="0" cy="0"/>
          </a:xfrm>
          <a:prstGeom prst="line">
            <a:avLst/>
          </a:prstGeom>
          <a:noFill/>
          <a:ln w="12700" cap="rnd">
            <a:solidFill>
              <a:srgbClr val="000000"/>
            </a:solidFill>
            <a:round/>
            <a:headEnd/>
            <a:tailEnd/>
          </a:ln>
        </p:spPr>
        <p:txBody>
          <a:bodyPr/>
          <a:lstStyle/>
          <a:p>
            <a:endParaRPr lang="en-GB"/>
          </a:p>
        </p:txBody>
      </p:sp>
      <p:sp>
        <p:nvSpPr>
          <p:cNvPr id="64524" name="Line 12"/>
          <p:cNvSpPr>
            <a:spLocks noChangeShapeType="1"/>
          </p:cNvSpPr>
          <p:nvPr/>
        </p:nvSpPr>
        <p:spPr bwMode="auto">
          <a:xfrm>
            <a:off x="4537075" y="2303463"/>
            <a:ext cx="0" cy="0"/>
          </a:xfrm>
          <a:prstGeom prst="line">
            <a:avLst/>
          </a:prstGeom>
          <a:noFill/>
          <a:ln w="12700" cap="rnd">
            <a:solidFill>
              <a:srgbClr val="000000"/>
            </a:solidFill>
            <a:round/>
            <a:headEnd/>
            <a:tailEnd/>
          </a:ln>
        </p:spPr>
        <p:txBody>
          <a:bodyPr/>
          <a:lstStyle/>
          <a:p>
            <a:endParaRPr lang="en-GB"/>
          </a:p>
        </p:txBody>
      </p:sp>
      <p:sp>
        <p:nvSpPr>
          <p:cNvPr id="64525" name="Line 13"/>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4526" name="Line 14"/>
          <p:cNvSpPr>
            <a:spLocks noChangeShapeType="1"/>
          </p:cNvSpPr>
          <p:nvPr/>
        </p:nvSpPr>
        <p:spPr bwMode="auto">
          <a:xfrm>
            <a:off x="4200525" y="2319338"/>
            <a:ext cx="0" cy="0"/>
          </a:xfrm>
          <a:prstGeom prst="line">
            <a:avLst/>
          </a:prstGeom>
          <a:noFill/>
          <a:ln w="12700" cap="rnd">
            <a:solidFill>
              <a:srgbClr val="000000"/>
            </a:solidFill>
            <a:round/>
            <a:headEnd/>
            <a:tailEnd/>
          </a:ln>
        </p:spPr>
        <p:txBody>
          <a:bodyPr/>
          <a:lstStyle/>
          <a:p>
            <a:endParaRPr lang="en-GB"/>
          </a:p>
        </p:txBody>
      </p:sp>
      <p:sp>
        <p:nvSpPr>
          <p:cNvPr id="64527" name="Line 248"/>
          <p:cNvSpPr>
            <a:spLocks noChangeShapeType="1"/>
          </p:cNvSpPr>
          <p:nvPr/>
        </p:nvSpPr>
        <p:spPr bwMode="auto">
          <a:xfrm>
            <a:off x="4098925" y="1785938"/>
            <a:ext cx="0" cy="0"/>
          </a:xfrm>
          <a:prstGeom prst="line">
            <a:avLst/>
          </a:prstGeom>
          <a:noFill/>
          <a:ln w="12700" cap="rnd">
            <a:solidFill>
              <a:srgbClr val="000000"/>
            </a:solidFill>
            <a:round/>
            <a:headEnd/>
            <a:tailEnd/>
          </a:ln>
        </p:spPr>
        <p:txBody>
          <a:bodyPr/>
          <a:lstStyle/>
          <a:p>
            <a:endParaRPr lang="en-GB"/>
          </a:p>
        </p:txBody>
      </p:sp>
      <p:graphicFrame>
        <p:nvGraphicFramePr>
          <p:cNvPr id="69278" name="Group 670"/>
          <p:cNvGraphicFramePr>
            <a:graphicFrameLocks noGrp="1"/>
          </p:cNvGraphicFramePr>
          <p:nvPr/>
        </p:nvGraphicFramePr>
        <p:xfrm>
          <a:off x="1268413" y="1770063"/>
          <a:ext cx="6608762" cy="2873375"/>
        </p:xfrm>
        <a:graphic>
          <a:graphicData uri="http://schemas.openxmlformats.org/drawingml/2006/table">
            <a:tbl>
              <a:tblPr/>
              <a:tblGrid>
                <a:gridCol w="958850"/>
                <a:gridCol w="1438275"/>
                <a:gridCol w="433387"/>
                <a:gridCol w="471488"/>
                <a:gridCol w="482600"/>
                <a:gridCol w="517525"/>
                <a:gridCol w="515937"/>
                <a:gridCol w="419100"/>
                <a:gridCol w="419100"/>
                <a:gridCol w="515938"/>
                <a:gridCol w="436562"/>
              </a:tblGrid>
              <a:tr h="2746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ACC</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ADJ</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C00000"/>
                          </a:solidFill>
                          <a:effectLst/>
                          <a:latin typeface="Times New Roman" pitchFamily="18" charset="0"/>
                          <a:cs typeface="Times New Roman" pitchFamily="18" charset="0"/>
                        </a:rPr>
                        <a:t>PLANES DE VUELO</a:t>
                      </a:r>
                      <a:endParaRPr kumimoji="0" lang="pt-BR" sz="1200" b="1" i="0" u="none" strike="noStrike" cap="none" normalizeH="0" baseline="0" dirty="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C00000"/>
                          </a:solidFill>
                          <a:effectLst/>
                          <a:latin typeface="Times New Roman" pitchFamily="18" charset="0"/>
                          <a:cs typeface="Times New Roman" pitchFamily="18" charset="0"/>
                        </a:rPr>
                        <a:t>VIGILANCIA </a:t>
                      </a:r>
                      <a:endParaRPr kumimoji="0" lang="pt-BR" sz="1200" b="1" i="0" u="none" strike="noStrike" cap="none" normalizeH="0" baseline="0" dirty="0" smtClean="0">
                        <a:ln>
                          <a:noFill/>
                        </a:ln>
                        <a:solidFill>
                          <a:srgbClr val="C00000"/>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FF0000"/>
                          </a:solidFill>
                          <a:effectLst/>
                          <a:latin typeface="Times New Roman" pitchFamily="18" charset="0"/>
                          <a:cs typeface="Times New Roman" pitchFamily="18" charset="0"/>
                        </a:rPr>
                        <a:t>NIVELES DE INTERCONEXION</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1</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2</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0000"/>
                          </a:solidFill>
                          <a:effectLst/>
                          <a:latin typeface="Times New Roman" pitchFamily="18" charset="0"/>
                          <a:cs typeface="Times New Roman" pitchFamily="18" charset="0"/>
                        </a:rPr>
                        <a:t>3</a:t>
                      </a:r>
                      <a:endParaRPr kumimoji="0" lang="pt-BR" sz="1200" b="0" i="0" u="none" strike="noStrike" cap="none" normalizeH="0" baseline="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4</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0000"/>
                          </a:solidFill>
                          <a:effectLst/>
                          <a:latin typeface="Times New Roman" pitchFamily="18" charset="0"/>
                          <a:cs typeface="Times New Roman" pitchFamily="18" charset="0"/>
                        </a:rPr>
                        <a:t>5</a:t>
                      </a:r>
                      <a:endParaRPr kumimoji="0" lang="pt-BR" sz="1200" b="0" i="0" u="none" strike="noStrike" cap="none" normalizeH="0" baseline="0" dirty="0" smtClean="0">
                        <a:ln>
                          <a:noFill/>
                        </a:ln>
                        <a:solidFill>
                          <a:srgbClr val="FF00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74638">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CENAMER</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GUAYAQUIL</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pt-BR" sz="1200" b="1" i="0" u="none" strike="noStrike" cap="none" normalizeH="0" baseline="0" dirty="0" smtClean="0">
                        <a:ln>
                          <a:noFill/>
                        </a:ln>
                        <a:solidFill>
                          <a:srgbClr val="FFFF00"/>
                        </a:solidFill>
                        <a:effectLst/>
                        <a:latin typeface="Times New Roman" pitchFamily="18"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KINGSTON</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LA HABANA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MERIDA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PANAMA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dirty="0" smtClean="0">
                        <a:ln>
                          <a:noFill/>
                        </a:ln>
                        <a:solidFill>
                          <a:srgbClr val="FFFF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P*</a:t>
                      </a:r>
                      <a:endParaRPr kumimoji="0" lang="pt-BR" sz="1200" b="0" i="0" u="none" strike="noStrike" cap="none" normalizeH="0" baseline="0" dirty="0" smtClean="0">
                        <a:ln>
                          <a:noFill/>
                        </a:ln>
                        <a:solidFill>
                          <a:srgbClr val="FFFF00"/>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MEXICO</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FFFF00"/>
                          </a:solidFill>
                          <a:effectLst/>
                          <a:latin typeface="Times New Roman" pitchFamily="18" charset="0"/>
                          <a:cs typeface="Times New Roman" pitchFamily="18" charset="0"/>
                        </a:rPr>
                        <a:t>A</a:t>
                      </a:r>
                      <a:endParaRPr kumimoji="0" lang="pt-BR" sz="1200" b="0" i="0" u="none" strike="noStrike" cap="none" normalizeH="0" baseline="0" dirty="0" smtClean="0">
                        <a:ln>
                          <a:noFill/>
                        </a:ln>
                        <a:solidFill>
                          <a:srgbClr val="FFFF00"/>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s-PE" sz="2400" smtClean="0">
                <a:solidFill>
                  <a:srgbClr val="FF0000"/>
                </a:solidFill>
              </a:rPr>
              <a:t>ACTIVIDADES REGIONALES DE IMPLANTACION SISTEMAS AUTOMATIZADOS </a:t>
            </a:r>
            <a:br>
              <a:rPr lang="es-PE" sz="2400" smtClean="0">
                <a:solidFill>
                  <a:srgbClr val="FF0000"/>
                </a:solidFill>
              </a:rPr>
            </a:br>
            <a:endParaRPr lang="en-US" sz="2400" smtClean="0"/>
          </a:p>
        </p:txBody>
      </p:sp>
      <p:sp>
        <p:nvSpPr>
          <p:cNvPr id="65539" name="Rectangle 3"/>
          <p:cNvSpPr>
            <a:spLocks noGrp="1" noChangeArrowheads="1"/>
          </p:cNvSpPr>
          <p:nvPr>
            <p:ph type="body" idx="1"/>
          </p:nvPr>
        </p:nvSpPr>
        <p:spPr>
          <a:xfrm>
            <a:off x="1295400" y="1700213"/>
            <a:ext cx="7620000" cy="4608512"/>
          </a:xfrm>
        </p:spPr>
        <p:txBody>
          <a:bodyPr/>
          <a:lstStyle/>
          <a:p>
            <a:pPr marL="533400" indent="-533400">
              <a:lnSpc>
                <a:spcPct val="80000"/>
              </a:lnSpc>
              <a:buClr>
                <a:srgbClr val="FF0000"/>
              </a:buClr>
              <a:buFontTx/>
              <a:buNone/>
            </a:pPr>
            <a:r>
              <a:rPr lang="es-PE" sz="1800" smtClean="0">
                <a:solidFill>
                  <a:srgbClr val="FF0000"/>
                </a:solidFill>
              </a:rPr>
              <a:t>POYECTO RLA/06/901</a:t>
            </a:r>
          </a:p>
          <a:p>
            <a:pPr marL="533400" indent="-533400">
              <a:lnSpc>
                <a:spcPct val="80000"/>
              </a:lnSpc>
              <a:buClr>
                <a:srgbClr val="FF0000"/>
              </a:buClr>
              <a:buFont typeface="Wingdings" pitchFamily="2" charset="2"/>
              <a:buChar char="Ø"/>
            </a:pPr>
            <a:r>
              <a:rPr lang="es-PE" sz="1800" smtClean="0">
                <a:solidFill>
                  <a:srgbClr val="FFFF00"/>
                </a:solidFill>
              </a:rPr>
              <a:t>LA IMPLANTACIÓN DE LOS SISTEMAS AUTOMATIZADOS Y SU INTEGRACIÓN SE ESTÁ LLEVANDO EN LA REGIÓN SAM A TRAVÉS DEL PROYECTO RLA/06/901</a:t>
            </a:r>
          </a:p>
          <a:p>
            <a:pPr marL="533400" indent="-533400">
              <a:lnSpc>
                <a:spcPct val="80000"/>
              </a:lnSpc>
              <a:buClr>
                <a:srgbClr val="FF0000"/>
              </a:buClr>
              <a:buFont typeface="Wingdings" pitchFamily="2" charset="2"/>
              <a:buChar char="Ø"/>
            </a:pPr>
            <a:endParaRPr lang="es-PE" sz="1800" smtClean="0">
              <a:solidFill>
                <a:srgbClr val="FFFF00"/>
              </a:solidFill>
            </a:endParaRPr>
          </a:p>
          <a:p>
            <a:pPr marL="533400" indent="-533400">
              <a:lnSpc>
                <a:spcPct val="80000"/>
              </a:lnSpc>
              <a:buClr>
                <a:srgbClr val="FF0000"/>
              </a:buClr>
              <a:buFont typeface="Wingdings" pitchFamily="2" charset="2"/>
              <a:buChar char="Ø"/>
            </a:pPr>
            <a:r>
              <a:rPr lang="es-PE" sz="1800" smtClean="0">
                <a:solidFill>
                  <a:srgbClr val="FFFF00"/>
                </a:solidFill>
              </a:rPr>
              <a:t> PARA LA INTEGRACION DE SISTEMAS AUTOMATIZADOS EN LA REGION SAM CON EL APOYO DEL PROYECTO RLA/06/901  SE HA  ELABORADO UN PLAN DE ACCION </a:t>
            </a:r>
          </a:p>
          <a:p>
            <a:pPr marL="533400" indent="-533400">
              <a:lnSpc>
                <a:spcPct val="80000"/>
              </a:lnSpc>
              <a:buClr>
                <a:srgbClr val="FF0000"/>
              </a:buClr>
              <a:buFont typeface="Wingdings" pitchFamily="2" charset="2"/>
              <a:buChar char="Ø"/>
            </a:pPr>
            <a:endParaRPr lang="es-PE" sz="1800" smtClean="0">
              <a:solidFill>
                <a:srgbClr val="FFFF00"/>
              </a:solidFill>
            </a:endParaRPr>
          </a:p>
          <a:p>
            <a:pPr marL="533400" indent="-533400" algn="just">
              <a:lnSpc>
                <a:spcPct val="80000"/>
              </a:lnSpc>
              <a:buClr>
                <a:srgbClr val="FF0000"/>
              </a:buClr>
              <a:buFont typeface="Wingdings" pitchFamily="2" charset="2"/>
              <a:buChar char="Ø"/>
            </a:pPr>
            <a:r>
              <a:rPr lang="es-PE" sz="1800" smtClean="0">
                <a:solidFill>
                  <a:srgbClr val="FFFF00"/>
                </a:solidFill>
              </a:rPr>
              <a:t>PARA FACILITAR LA INTEGRACION  DE SISTEMAS AUTOMATIZADOS, EL PROYECTO RLA/06/901 ELABORÓ UN MODELO DE MEMORÁNDUM DE ENTENDIMIENTO (MOU) PARA LA INTERCONEXIÓN DE LOS SISTEMAS AUTOMATIZADOS DE LOS ESTADOS/TERRITORIO DE LA REGIÓN SAM DE LA OACI. EL MOU REPRESENTA UNA GUÍA PARA QUE LOS ESTADOS DE LA REGIÓN SAM INTERESADOS PUEDAN CELEBRAR ACUERDOS BILATERALES. EL DOCUMENTO CONTIENE ASPECTOS TÉCNICOS, OPERACIONALES, ADMINISTRATIVOS Y FINANCIEROS NECESARIOS PARA LLEVAR A CABO LA INTEGRACION. </a:t>
            </a:r>
          </a:p>
          <a:p>
            <a:pPr marL="533400" indent="-533400">
              <a:lnSpc>
                <a:spcPct val="80000"/>
              </a:lnSpc>
              <a:buClr>
                <a:srgbClr val="FF0000"/>
              </a:buClr>
              <a:buFont typeface="Wingdings" pitchFamily="2" charset="2"/>
              <a:buChar char="Ø"/>
            </a:pPr>
            <a:endParaRPr lang="es-PE" sz="1800" smtClean="0">
              <a:solidFill>
                <a:srgbClr val="FFFF00"/>
              </a:solidFill>
            </a:endParaRPr>
          </a:p>
          <a:p>
            <a:pPr marL="533400" indent="-533400">
              <a:lnSpc>
                <a:spcPct val="80000"/>
              </a:lnSpc>
              <a:buClr>
                <a:srgbClr val="FF0000"/>
              </a:buClr>
              <a:buFont typeface="Wingdings" pitchFamily="2" charset="2"/>
              <a:buChar char="Ø"/>
            </a:pPr>
            <a:endParaRPr lang="es-PE" sz="1800" smtClean="0">
              <a:solidFill>
                <a:srgbClr val="FFFF00"/>
              </a:solidFill>
            </a:endParaRPr>
          </a:p>
          <a:p>
            <a:pPr marL="533400" indent="-533400">
              <a:lnSpc>
                <a:spcPct val="80000"/>
              </a:lnSpc>
              <a:buClr>
                <a:srgbClr val="FF0000"/>
              </a:buClr>
              <a:buFont typeface="Wingdings" pitchFamily="2" charset="2"/>
              <a:buChar char="Ø"/>
            </a:pPr>
            <a:endParaRPr lang="en-US" sz="1800" smtClean="0">
              <a:solidFill>
                <a:srgbClr val="FFFF00"/>
              </a:solidFill>
            </a:endParaRPr>
          </a:p>
        </p:txBody>
      </p:sp>
      <p:pic>
        <p:nvPicPr>
          <p:cNvPr id="65540" name="Picture 4"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ctrTitle"/>
          </p:nvPr>
        </p:nvSpPr>
        <p:spPr/>
        <p:txBody>
          <a:bodyPr/>
          <a:lstStyle/>
          <a:p>
            <a:endParaRPr lang="en-US" smtClean="0"/>
          </a:p>
        </p:txBody>
      </p:sp>
      <p:sp>
        <p:nvSpPr>
          <p:cNvPr id="66563" name="Rectangle 3"/>
          <p:cNvSpPr>
            <a:spLocks noGrp="1" noChangeArrowheads="1"/>
          </p:cNvSpPr>
          <p:nvPr>
            <p:ph type="subTitle" idx="1"/>
          </p:nvPr>
        </p:nvSpPr>
        <p:spPr/>
        <p:txBody>
          <a:bodyPr/>
          <a:lstStyle/>
          <a:p>
            <a:endParaRPr lang="en-US" smtClean="0"/>
          </a:p>
        </p:txBody>
      </p:sp>
      <p:pic>
        <p:nvPicPr>
          <p:cNvPr id="66564" name="Picture 4"/>
          <p:cNvPicPr>
            <a:picLocks noChangeAspect="1" noChangeArrowheads="1"/>
          </p:cNvPicPr>
          <p:nvPr/>
        </p:nvPicPr>
        <p:blipFill>
          <a:blip r:embed="rId2" cstate="print"/>
          <a:srcRect/>
          <a:stretch>
            <a:fillRect/>
          </a:stretch>
        </p:blipFill>
        <p:spPr bwMode="auto">
          <a:xfrm>
            <a:off x="277813" y="1773238"/>
            <a:ext cx="8589962" cy="4751387"/>
          </a:xfrm>
          <a:prstGeom prst="rect">
            <a:avLst/>
          </a:prstGeom>
          <a:noFill/>
          <a:ln w="9525">
            <a:noFill/>
            <a:miter lim="800000"/>
            <a:headEnd/>
            <a:tailEnd/>
          </a:ln>
        </p:spPr>
      </p:pic>
      <p:sp>
        <p:nvSpPr>
          <p:cNvPr id="66565" name="Rectangle 5"/>
          <p:cNvSpPr>
            <a:spLocks noChangeArrowheads="1"/>
          </p:cNvSpPr>
          <p:nvPr/>
        </p:nvSpPr>
        <p:spPr bwMode="auto">
          <a:xfrm>
            <a:off x="900113" y="620713"/>
            <a:ext cx="7848600" cy="1006475"/>
          </a:xfrm>
          <a:prstGeom prst="rect">
            <a:avLst/>
          </a:prstGeom>
          <a:noFill/>
          <a:ln w="9525">
            <a:noFill/>
            <a:miter lim="800000"/>
            <a:headEnd/>
            <a:tailEnd/>
          </a:ln>
        </p:spPr>
        <p:txBody>
          <a:bodyPr>
            <a:spAutoFit/>
          </a:bodyPr>
          <a:lstStyle/>
          <a:p>
            <a:pPr algn="ctr"/>
            <a:r>
              <a:rPr lang="es-PE">
                <a:solidFill>
                  <a:srgbClr val="FF0000"/>
                </a:solidFill>
              </a:rPr>
              <a:t>ACTIVIDADES REGIONALES DE IMPLANTACION SISTEMAS </a:t>
            </a:r>
          </a:p>
          <a:p>
            <a:pPr algn="ctr"/>
            <a:r>
              <a:rPr lang="es-PE">
                <a:solidFill>
                  <a:srgbClr val="FF0000"/>
                </a:solidFill>
              </a:rPr>
              <a:t>AUTOMATIZADOS</a:t>
            </a:r>
          </a:p>
          <a:p>
            <a:pPr algn="ctr"/>
            <a:r>
              <a:rPr lang="es-PE" sz="1600">
                <a:solidFill>
                  <a:srgbClr val="FF0000"/>
                </a:solidFill>
              </a:rPr>
              <a:t>PLAN DE ACCION</a:t>
            </a:r>
            <a:r>
              <a:rPr lang="es-PE">
                <a:solidFill>
                  <a:srgbClr val="FF0000"/>
                </a:solidFill>
              </a:rPr>
              <a:t> </a:t>
            </a:r>
            <a:endParaRPr lang="en-US">
              <a:solidFill>
                <a:srgbClr val="FF0000"/>
              </a:solidFill>
            </a:endParaRPr>
          </a:p>
        </p:txBody>
      </p:sp>
      <p:pic>
        <p:nvPicPr>
          <p:cNvPr id="66566"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333375"/>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1295400" y="0"/>
            <a:ext cx="7543800" cy="1412875"/>
          </a:xfrm>
        </p:spPr>
        <p:txBody>
          <a:bodyPr/>
          <a:lstStyle/>
          <a:p>
            <a:r>
              <a:rPr lang="es-PE" sz="2000" smtClean="0">
                <a:solidFill>
                  <a:srgbClr val="FF0000"/>
                </a:solidFill>
              </a:rPr>
              <a:t>ACTIVIDADES REGIONALES DE IMPLANTACION SISTEMAS </a:t>
            </a:r>
            <a:br>
              <a:rPr lang="es-PE" sz="2000" smtClean="0">
                <a:solidFill>
                  <a:srgbClr val="FF0000"/>
                </a:solidFill>
              </a:rPr>
            </a:br>
            <a:r>
              <a:rPr lang="es-PE" sz="2000" smtClean="0">
                <a:solidFill>
                  <a:srgbClr val="FF0000"/>
                </a:solidFill>
              </a:rPr>
              <a:t>AUTOMATIZADOS</a:t>
            </a:r>
            <a:br>
              <a:rPr lang="es-PE" sz="2000" smtClean="0">
                <a:solidFill>
                  <a:srgbClr val="FF0000"/>
                </a:solidFill>
              </a:rPr>
            </a:br>
            <a:r>
              <a:rPr lang="es-PE" sz="1400" smtClean="0">
                <a:solidFill>
                  <a:srgbClr val="FF0000"/>
                </a:solidFill>
              </a:rPr>
              <a:t>PLAN DE ACCION </a:t>
            </a:r>
            <a:r>
              <a:rPr lang="en-US" sz="1400" smtClean="0">
                <a:solidFill>
                  <a:srgbClr val="FF0000"/>
                </a:solidFill>
              </a:rPr>
              <a:t/>
            </a:r>
            <a:br>
              <a:rPr lang="en-US" sz="1400" smtClean="0">
                <a:solidFill>
                  <a:srgbClr val="FF0000"/>
                </a:solidFill>
              </a:rPr>
            </a:br>
            <a:endParaRPr lang="en-US" sz="1400" smtClean="0">
              <a:solidFill>
                <a:srgbClr val="FF0000"/>
              </a:solidFill>
            </a:endParaRPr>
          </a:p>
        </p:txBody>
      </p:sp>
      <p:sp>
        <p:nvSpPr>
          <p:cNvPr id="67587" name="Rectangle 3"/>
          <p:cNvSpPr>
            <a:spLocks noGrp="1" noChangeArrowheads="1"/>
          </p:cNvSpPr>
          <p:nvPr>
            <p:ph type="body" idx="1"/>
          </p:nvPr>
        </p:nvSpPr>
        <p:spPr/>
        <p:txBody>
          <a:bodyPr/>
          <a:lstStyle/>
          <a:p>
            <a:endParaRPr lang="en-US" smtClean="0"/>
          </a:p>
        </p:txBody>
      </p:sp>
      <p:pic>
        <p:nvPicPr>
          <p:cNvPr id="67588" name="Picture 4"/>
          <p:cNvPicPr>
            <a:picLocks noChangeAspect="1" noChangeArrowheads="1"/>
          </p:cNvPicPr>
          <p:nvPr/>
        </p:nvPicPr>
        <p:blipFill>
          <a:blip r:embed="rId2" cstate="print"/>
          <a:srcRect/>
          <a:stretch>
            <a:fillRect/>
          </a:stretch>
        </p:blipFill>
        <p:spPr bwMode="auto">
          <a:xfrm>
            <a:off x="323850" y="1484313"/>
            <a:ext cx="8621713" cy="5010150"/>
          </a:xfrm>
          <a:prstGeom prst="rect">
            <a:avLst/>
          </a:prstGeom>
          <a:noFill/>
          <a:ln w="9525">
            <a:noFill/>
            <a:miter lim="800000"/>
            <a:headEnd/>
            <a:tailEnd/>
          </a:ln>
        </p:spPr>
      </p:pic>
      <p:pic>
        <p:nvPicPr>
          <p:cNvPr id="67589"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1295400" y="188913"/>
            <a:ext cx="7543800" cy="936625"/>
          </a:xfrm>
        </p:spPr>
        <p:txBody>
          <a:bodyPr/>
          <a:lstStyle/>
          <a:p>
            <a:r>
              <a:rPr lang="es-PE" sz="2000" smtClean="0">
                <a:solidFill>
                  <a:srgbClr val="FF0000"/>
                </a:solidFill>
              </a:rPr>
              <a:t>ACTIVIDADES REGIONALES DE IMPLANTACION SISTEMAS </a:t>
            </a:r>
            <a:br>
              <a:rPr lang="es-PE" sz="2000" smtClean="0">
                <a:solidFill>
                  <a:srgbClr val="FF0000"/>
                </a:solidFill>
              </a:rPr>
            </a:br>
            <a:r>
              <a:rPr lang="es-PE" sz="2000" smtClean="0">
                <a:solidFill>
                  <a:srgbClr val="FF0000"/>
                </a:solidFill>
              </a:rPr>
              <a:t>AUTOMATIZADOS</a:t>
            </a:r>
            <a:br>
              <a:rPr lang="es-PE" sz="2000" smtClean="0">
                <a:solidFill>
                  <a:srgbClr val="FF0000"/>
                </a:solidFill>
              </a:rPr>
            </a:br>
            <a:r>
              <a:rPr lang="es-PE" sz="1400" smtClean="0">
                <a:solidFill>
                  <a:srgbClr val="FF0000"/>
                </a:solidFill>
              </a:rPr>
              <a:t>PLAN DE ACCION </a:t>
            </a:r>
            <a:r>
              <a:rPr lang="en-US" sz="1400" smtClean="0">
                <a:solidFill>
                  <a:srgbClr val="FF0000"/>
                </a:solidFill>
              </a:rPr>
              <a:t/>
            </a:r>
            <a:br>
              <a:rPr lang="en-US" sz="1400" smtClean="0">
                <a:solidFill>
                  <a:srgbClr val="FF0000"/>
                </a:solidFill>
              </a:rPr>
            </a:br>
            <a:endParaRPr lang="en-US" sz="1400" smtClean="0">
              <a:solidFill>
                <a:srgbClr val="FF0000"/>
              </a:solidFill>
            </a:endParaRPr>
          </a:p>
        </p:txBody>
      </p:sp>
      <p:sp>
        <p:nvSpPr>
          <p:cNvPr id="68611" name="Rectangle 3"/>
          <p:cNvSpPr>
            <a:spLocks noGrp="1" noChangeArrowheads="1"/>
          </p:cNvSpPr>
          <p:nvPr>
            <p:ph type="body" idx="1"/>
          </p:nvPr>
        </p:nvSpPr>
        <p:spPr/>
        <p:txBody>
          <a:bodyPr/>
          <a:lstStyle/>
          <a:p>
            <a:endParaRPr lang="en-US" smtClean="0"/>
          </a:p>
        </p:txBody>
      </p:sp>
      <p:pic>
        <p:nvPicPr>
          <p:cNvPr id="68612" name="Picture 4"/>
          <p:cNvPicPr>
            <a:picLocks noChangeAspect="1" noChangeArrowheads="1"/>
          </p:cNvPicPr>
          <p:nvPr/>
        </p:nvPicPr>
        <p:blipFill>
          <a:blip r:embed="rId2" cstate="print"/>
          <a:srcRect/>
          <a:stretch>
            <a:fillRect/>
          </a:stretch>
        </p:blipFill>
        <p:spPr bwMode="auto">
          <a:xfrm>
            <a:off x="250825" y="1268413"/>
            <a:ext cx="8628063" cy="5172075"/>
          </a:xfrm>
          <a:prstGeom prst="rect">
            <a:avLst/>
          </a:prstGeom>
          <a:noFill/>
          <a:ln w="9525">
            <a:noFill/>
            <a:miter lim="800000"/>
            <a:headEnd/>
            <a:tailEnd/>
          </a:ln>
        </p:spPr>
      </p:pic>
      <p:pic>
        <p:nvPicPr>
          <p:cNvPr id="68613"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s-PE" sz="2000" smtClean="0">
                <a:solidFill>
                  <a:srgbClr val="FF0000"/>
                </a:solidFill>
              </a:rPr>
              <a:t>ACTIVIDADES REGIONALES DE IMPLANTACION SISTEMAS </a:t>
            </a:r>
            <a:br>
              <a:rPr lang="es-PE" sz="2000" smtClean="0">
                <a:solidFill>
                  <a:srgbClr val="FF0000"/>
                </a:solidFill>
              </a:rPr>
            </a:br>
            <a:r>
              <a:rPr lang="es-PE" sz="2000" smtClean="0">
                <a:solidFill>
                  <a:srgbClr val="FF0000"/>
                </a:solidFill>
              </a:rPr>
              <a:t>AUTOMATIZADOS</a:t>
            </a:r>
            <a:br>
              <a:rPr lang="es-PE" sz="2000" smtClean="0">
                <a:solidFill>
                  <a:srgbClr val="FF0000"/>
                </a:solidFill>
              </a:rPr>
            </a:br>
            <a:r>
              <a:rPr lang="es-PE" sz="1400" smtClean="0">
                <a:solidFill>
                  <a:srgbClr val="FF0000"/>
                </a:solidFill>
              </a:rPr>
              <a:t>ELABORACION DE MEMORANDUM DE ENTENDIMIENTO</a:t>
            </a:r>
            <a:r>
              <a:rPr lang="es-PE" sz="2000" smtClean="0">
                <a:solidFill>
                  <a:srgbClr val="FF0000"/>
                </a:solidFill>
              </a:rPr>
              <a:t> </a:t>
            </a:r>
            <a:endParaRPr lang="en-US" sz="1400" smtClean="0">
              <a:solidFill>
                <a:srgbClr val="FF0000"/>
              </a:solidFill>
            </a:endParaRPr>
          </a:p>
        </p:txBody>
      </p:sp>
      <p:sp>
        <p:nvSpPr>
          <p:cNvPr id="69635" name="Rectangle 3"/>
          <p:cNvSpPr>
            <a:spLocks noGrp="1" noChangeArrowheads="1"/>
          </p:cNvSpPr>
          <p:nvPr>
            <p:ph type="body" idx="1"/>
          </p:nvPr>
        </p:nvSpPr>
        <p:spPr>
          <a:xfrm>
            <a:off x="1295400" y="1981200"/>
            <a:ext cx="7620000" cy="4471988"/>
          </a:xfrm>
        </p:spPr>
        <p:txBody>
          <a:bodyPr/>
          <a:lstStyle/>
          <a:p>
            <a:pPr>
              <a:lnSpc>
                <a:spcPct val="90000"/>
              </a:lnSpc>
              <a:buClr>
                <a:srgbClr val="FF0000"/>
              </a:buClr>
              <a:buFont typeface="Wingdings" pitchFamily="2" charset="2"/>
              <a:buChar char="Ø"/>
            </a:pPr>
            <a:r>
              <a:rPr lang="es-PE" sz="2000" smtClean="0">
                <a:solidFill>
                  <a:srgbClr val="FFFF00"/>
                </a:solidFill>
              </a:rPr>
              <a:t>EL MODELO DE MOU ELABORADO CONTIENE ASPECTOS TECNICOS, OPERACIONALES Y ADMINISTRATIVO PARA LA INTERCONEXIÓN DE SISTEMAS AUTOMATIZADOS ENTRE ACC ADYACENTES.</a:t>
            </a:r>
          </a:p>
          <a:p>
            <a:pPr>
              <a:lnSpc>
                <a:spcPct val="90000"/>
              </a:lnSpc>
              <a:buClr>
                <a:srgbClr val="FF0000"/>
              </a:buClr>
              <a:buFont typeface="Wingdings" pitchFamily="2" charset="2"/>
              <a:buChar char="Ø"/>
            </a:pPr>
            <a:endParaRPr lang="es-PE" sz="2000" smtClean="0">
              <a:solidFill>
                <a:srgbClr val="FFFF00"/>
              </a:solidFill>
            </a:endParaRPr>
          </a:p>
          <a:p>
            <a:pPr>
              <a:lnSpc>
                <a:spcPct val="90000"/>
              </a:lnSpc>
              <a:buClr>
                <a:srgbClr val="FF0000"/>
              </a:buClr>
              <a:buFont typeface="Wingdings" pitchFamily="2" charset="2"/>
              <a:buChar char="Ø"/>
            </a:pPr>
            <a:r>
              <a:rPr lang="es-PE" sz="2000" smtClean="0">
                <a:solidFill>
                  <a:srgbClr val="FFFF00"/>
                </a:solidFill>
              </a:rPr>
              <a:t>LOS MOU ELABORADOS Y FIRMADOS HASTA LA FECHA SON :</a:t>
            </a:r>
          </a:p>
          <a:p>
            <a:pPr>
              <a:lnSpc>
                <a:spcPct val="90000"/>
              </a:lnSpc>
              <a:buClr>
                <a:srgbClr val="FF0000"/>
              </a:buClr>
              <a:buFont typeface="Wingdings" pitchFamily="2" charset="2"/>
              <a:buNone/>
            </a:pPr>
            <a:r>
              <a:rPr lang="es-PE" sz="2000" smtClean="0">
                <a:solidFill>
                  <a:srgbClr val="FFFF00"/>
                </a:solidFill>
              </a:rPr>
              <a:t>        	ARGENTINA URUGUAY </a:t>
            </a:r>
          </a:p>
          <a:p>
            <a:pPr>
              <a:lnSpc>
                <a:spcPct val="90000"/>
              </a:lnSpc>
              <a:buClr>
                <a:srgbClr val="FF0000"/>
              </a:buClr>
              <a:buFont typeface="Wingdings" pitchFamily="2" charset="2"/>
              <a:buNone/>
            </a:pPr>
            <a:r>
              <a:rPr lang="es-PE" sz="2000" smtClean="0">
                <a:solidFill>
                  <a:srgbClr val="FFFF00"/>
                </a:solidFill>
              </a:rPr>
              <a:t>	  	ARGENTINA BRASIL </a:t>
            </a:r>
          </a:p>
          <a:p>
            <a:pPr>
              <a:lnSpc>
                <a:spcPct val="90000"/>
              </a:lnSpc>
              <a:buClr>
                <a:srgbClr val="FF0000"/>
              </a:buClr>
              <a:buFont typeface="Wingdings" pitchFamily="2" charset="2"/>
              <a:buNone/>
            </a:pPr>
            <a:r>
              <a:rPr lang="es-PE" sz="2000" smtClean="0">
                <a:solidFill>
                  <a:srgbClr val="FFFF00"/>
                </a:solidFill>
              </a:rPr>
              <a:t>		BRASIL URUGUAY </a:t>
            </a:r>
          </a:p>
          <a:p>
            <a:pPr>
              <a:lnSpc>
                <a:spcPct val="90000"/>
              </a:lnSpc>
              <a:buClr>
                <a:srgbClr val="FF0000"/>
              </a:buClr>
              <a:buFont typeface="Wingdings" pitchFamily="2" charset="2"/>
              <a:buChar char="Ø"/>
            </a:pPr>
            <a:endParaRPr lang="es-PE" sz="2000" smtClean="0">
              <a:solidFill>
                <a:srgbClr val="FFFF00"/>
              </a:solidFill>
            </a:endParaRPr>
          </a:p>
          <a:p>
            <a:pPr>
              <a:lnSpc>
                <a:spcPct val="90000"/>
              </a:lnSpc>
              <a:buClr>
                <a:srgbClr val="FF0000"/>
              </a:buClr>
              <a:buFont typeface="Wingdings" pitchFamily="2" charset="2"/>
              <a:buChar char="Ø"/>
            </a:pPr>
            <a:r>
              <a:rPr lang="es-PE" sz="2000" smtClean="0">
                <a:solidFill>
                  <a:srgbClr val="FFFF00"/>
                </a:solidFill>
              </a:rPr>
              <a:t>DURANTE LA REUNIÓN  MULTILATERAL ATM/CNS CELEBRADA EN LIMA DEL 14 AL 18 DE SEPTIEMBRE DEL 2009 SE FIRMARON  LOS MOU INDICADOS </a:t>
            </a:r>
            <a:endParaRPr lang="en-US" sz="2000" smtClean="0">
              <a:solidFill>
                <a:srgbClr val="FFFF00"/>
              </a:solidFill>
            </a:endParaRPr>
          </a:p>
        </p:txBody>
      </p:sp>
      <p:pic>
        <p:nvPicPr>
          <p:cNvPr id="69636" name="Picture 4"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ctrTitle"/>
          </p:nvPr>
        </p:nvSpPr>
        <p:spPr/>
        <p:txBody>
          <a:bodyPr/>
          <a:lstStyle/>
          <a:p>
            <a:endParaRPr lang="en-US" smtClean="0"/>
          </a:p>
        </p:txBody>
      </p:sp>
      <p:sp>
        <p:nvSpPr>
          <p:cNvPr id="70659" name="Rectangle 3"/>
          <p:cNvSpPr>
            <a:spLocks noGrp="1" noChangeArrowheads="1"/>
          </p:cNvSpPr>
          <p:nvPr>
            <p:ph type="subTitle" idx="1"/>
          </p:nvPr>
        </p:nvSpPr>
        <p:spPr/>
        <p:txBody>
          <a:bodyPr/>
          <a:lstStyle/>
          <a:p>
            <a:endParaRPr lang="en-US" smtClean="0"/>
          </a:p>
        </p:txBody>
      </p:sp>
      <p:pic>
        <p:nvPicPr>
          <p:cNvPr id="70660" name="Picture 4"/>
          <p:cNvPicPr>
            <a:picLocks noChangeAspect="1" noChangeArrowheads="1"/>
          </p:cNvPicPr>
          <p:nvPr/>
        </p:nvPicPr>
        <p:blipFill>
          <a:blip r:embed="rId2" cstate="print"/>
          <a:srcRect/>
          <a:stretch>
            <a:fillRect/>
          </a:stretch>
        </p:blipFill>
        <p:spPr bwMode="auto">
          <a:xfrm>
            <a:off x="1403350" y="1268413"/>
            <a:ext cx="6337300" cy="5113337"/>
          </a:xfrm>
          <a:prstGeom prst="rect">
            <a:avLst/>
          </a:prstGeom>
          <a:noFill/>
          <a:ln w="9525">
            <a:noFill/>
            <a:miter lim="800000"/>
            <a:headEnd/>
            <a:tailEnd/>
          </a:ln>
        </p:spPr>
      </p:pic>
      <p:sp>
        <p:nvSpPr>
          <p:cNvPr id="70661" name="Rectangle 5"/>
          <p:cNvSpPr>
            <a:spLocks noChangeArrowheads="1"/>
          </p:cNvSpPr>
          <p:nvPr/>
        </p:nvSpPr>
        <p:spPr bwMode="auto">
          <a:xfrm>
            <a:off x="914400" y="188913"/>
            <a:ext cx="7316788" cy="1006475"/>
          </a:xfrm>
          <a:prstGeom prst="rect">
            <a:avLst/>
          </a:prstGeom>
          <a:noFill/>
          <a:ln w="9525">
            <a:noFill/>
            <a:miter lim="800000"/>
            <a:headEnd/>
            <a:tailEnd/>
          </a:ln>
        </p:spPr>
        <p:txBody>
          <a:bodyPr>
            <a:spAutoFit/>
          </a:bodyPr>
          <a:lstStyle/>
          <a:p>
            <a:pPr algn="ctr"/>
            <a:r>
              <a:rPr lang="es-PE">
                <a:solidFill>
                  <a:srgbClr val="FF0000"/>
                </a:solidFill>
              </a:rPr>
              <a:t>ACTIVIDADES REGIONALES DE IMPLANTACION SISTEMAS </a:t>
            </a:r>
            <a:br>
              <a:rPr lang="es-PE">
                <a:solidFill>
                  <a:srgbClr val="FF0000"/>
                </a:solidFill>
              </a:rPr>
            </a:br>
            <a:r>
              <a:rPr lang="es-PE">
                <a:solidFill>
                  <a:srgbClr val="FF0000"/>
                </a:solidFill>
              </a:rPr>
              <a:t>AUTOMATIZADOS</a:t>
            </a:r>
          </a:p>
          <a:p>
            <a:pPr algn="ctr"/>
            <a:r>
              <a:rPr lang="es-PE">
                <a:solidFill>
                  <a:srgbClr val="FF0000"/>
                </a:solidFill>
              </a:rPr>
              <a:t>MoU</a:t>
            </a:r>
            <a:endParaRPr lang="en-US">
              <a:solidFill>
                <a:srgbClr val="FF0000"/>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5 Marcador de número de diapositiva"/>
          <p:cNvSpPr>
            <a:spLocks noGrp="1"/>
          </p:cNvSpPr>
          <p:nvPr>
            <p:ph type="sldNum" sz="quarter" idx="12"/>
          </p:nvPr>
        </p:nvSpPr>
        <p:spPr>
          <a:noFill/>
        </p:spPr>
        <p:txBody>
          <a:bodyPr/>
          <a:lstStyle/>
          <a:p>
            <a:fld id="{1CA183D7-6AC8-4561-AC3F-802B8FF504B8}" type="slidenum">
              <a:rPr lang="en-US" smtClean="0"/>
              <a:pPr/>
              <a:t>66</a:t>
            </a:fld>
            <a:endParaRPr lang="en-US" smtClean="0"/>
          </a:p>
        </p:txBody>
      </p:sp>
      <p:sp>
        <p:nvSpPr>
          <p:cNvPr id="535554" name="Rectangle 2"/>
          <p:cNvSpPr>
            <a:spLocks noGrp="1" noChangeArrowheads="1"/>
          </p:cNvSpPr>
          <p:nvPr>
            <p:ph type="title"/>
          </p:nvPr>
        </p:nvSpPr>
        <p:spPr>
          <a:xfrm>
            <a:off x="1295400" y="609600"/>
            <a:ext cx="7543800" cy="914400"/>
          </a:xfrm>
        </p:spPr>
        <p:txBody>
          <a:bodyPr/>
          <a:lstStyle/>
          <a:p>
            <a:pPr eaLnBrk="1" hangingPunct="1">
              <a:defRPr/>
            </a:pPr>
            <a:r>
              <a:rPr lang="es-ES_tradnl" b="1" smtClean="0">
                <a:solidFill>
                  <a:srgbClr val="FF0000"/>
                </a:solidFill>
                <a:effectLst>
                  <a:outerShdw blurRad="38100" dist="38100" dir="2700000" algn="tl">
                    <a:srgbClr val="000000"/>
                  </a:outerShdw>
                </a:effectLst>
              </a:rPr>
              <a:t>CONCLUSIONES</a:t>
            </a:r>
          </a:p>
        </p:txBody>
      </p:sp>
      <p:sp>
        <p:nvSpPr>
          <p:cNvPr id="535555" name="Rectangle 3"/>
          <p:cNvSpPr>
            <a:spLocks noGrp="1" noChangeArrowheads="1"/>
          </p:cNvSpPr>
          <p:nvPr>
            <p:ph type="body" idx="1"/>
          </p:nvPr>
        </p:nvSpPr>
        <p:spPr>
          <a:xfrm>
            <a:off x="685800" y="1844675"/>
            <a:ext cx="8458200" cy="5013325"/>
          </a:xfrm>
        </p:spPr>
        <p:txBody>
          <a:bodyPr/>
          <a:lstStyle/>
          <a:p>
            <a:pPr marL="533400" indent="-533400" eaLnBrk="1" hangingPunct="1">
              <a:lnSpc>
                <a:spcPct val="80000"/>
              </a:lnSpc>
              <a:buClr>
                <a:srgbClr val="FF0000"/>
              </a:buClr>
              <a:buFont typeface="Wingdings" pitchFamily="2" charset="2"/>
              <a:buChar char="Ø"/>
              <a:defRPr/>
            </a:pPr>
            <a:r>
              <a:rPr lang="es-ES_tradnl" sz="1800" b="1" smtClean="0">
                <a:solidFill>
                  <a:srgbClr val="FFFF00"/>
                </a:solidFill>
                <a:effectLst>
                  <a:outerShdw blurRad="38100" dist="38100" dir="2700000" algn="tl">
                    <a:srgbClr val="000000"/>
                  </a:outerShdw>
                </a:effectLst>
              </a:rPr>
              <a:t>SE INSTA  A LOS ESTADOS DE LA REGION QUE TODAVIA NO HAYAN  IMPLANTADO SISTEMAS AUTOMATIZADOS EN SUS ACC  INICIAR  LAS ACTIVIDADES CORRESPONDIENTES</a:t>
            </a:r>
          </a:p>
          <a:p>
            <a:pPr marL="533400" indent="-533400" eaLnBrk="1" hangingPunct="1">
              <a:lnSpc>
                <a:spcPct val="80000"/>
              </a:lnSpc>
              <a:buClr>
                <a:srgbClr val="FF0000"/>
              </a:buClr>
              <a:buFont typeface="Wingdings" pitchFamily="2" charset="2"/>
              <a:buNone/>
              <a:defRPr/>
            </a:pPr>
            <a:endParaRPr lang="es-ES_tradnl" sz="1800" b="1" smtClean="0">
              <a:solidFill>
                <a:srgbClr val="FFFF00"/>
              </a:solidFill>
              <a:effectLst>
                <a:outerShdw blurRad="38100" dist="38100" dir="2700000" algn="tl">
                  <a:srgbClr val="000000"/>
                </a:outerShdw>
              </a:effectLst>
            </a:endParaRPr>
          </a:p>
          <a:p>
            <a:pPr marL="533400" indent="-533400" eaLnBrk="1" hangingPunct="1">
              <a:lnSpc>
                <a:spcPct val="80000"/>
              </a:lnSpc>
              <a:buClr>
                <a:srgbClr val="FF0000"/>
              </a:buClr>
              <a:buFont typeface="Wingdings" pitchFamily="2" charset="2"/>
              <a:buChar char="Ø"/>
              <a:defRPr/>
            </a:pPr>
            <a:r>
              <a:rPr lang="es-ES_tradnl" sz="1800" b="1" smtClean="0">
                <a:solidFill>
                  <a:srgbClr val="FFFF00"/>
                </a:solidFill>
                <a:effectLst>
                  <a:outerShdw blurRad="38100" dist="38100" dir="2700000" algn="tl">
                    <a:srgbClr val="000000"/>
                  </a:outerShdw>
                </a:effectLst>
              </a:rPr>
              <a:t> SE INSTA A LOS ESTADOS LA IMPLANTACION DEL AIDC Y AQUELLOS ESTADOS QUE TENGAN ACTUALMENTE YA  CUENTAN DE APLICACIONES SIMILARES  INSTALADS COMO EL  OLDI  HACERLO OPERACIONAL </a:t>
            </a:r>
          </a:p>
          <a:p>
            <a:pPr marL="533400" indent="-533400" eaLnBrk="1" hangingPunct="1">
              <a:lnSpc>
                <a:spcPct val="80000"/>
              </a:lnSpc>
              <a:buClr>
                <a:srgbClr val="FF0000"/>
              </a:buClr>
              <a:buFont typeface="Wingdings" pitchFamily="2" charset="2"/>
              <a:buChar char="Ø"/>
              <a:defRPr/>
            </a:pPr>
            <a:endParaRPr lang="es-ES_tradnl" sz="1800" b="1" smtClean="0">
              <a:solidFill>
                <a:srgbClr val="FFFF00"/>
              </a:solidFill>
              <a:effectLst>
                <a:outerShdw blurRad="38100" dist="38100" dir="2700000" algn="tl">
                  <a:srgbClr val="000000"/>
                </a:outerShdw>
              </a:effectLst>
            </a:endParaRPr>
          </a:p>
          <a:p>
            <a:pPr marL="533400" indent="-533400" eaLnBrk="1" hangingPunct="1">
              <a:lnSpc>
                <a:spcPct val="80000"/>
              </a:lnSpc>
              <a:buClr>
                <a:srgbClr val="FF0000"/>
              </a:buClr>
              <a:buFont typeface="Wingdings" pitchFamily="2" charset="2"/>
              <a:buChar char="Ø"/>
              <a:defRPr/>
            </a:pPr>
            <a:r>
              <a:rPr lang="es-ES_tradnl" sz="1800" b="1" smtClean="0">
                <a:solidFill>
                  <a:srgbClr val="FFFF00"/>
                </a:solidFill>
                <a:effectLst>
                  <a:outerShdw blurRad="38100" dist="38100" dir="2700000" algn="tl">
                    <a:srgbClr val="000000"/>
                  </a:outerShdw>
                </a:effectLst>
              </a:rPr>
              <a:t>CON EL FIN DE REDUCIR LOS ERRORES DE COORDINACION OPERACIONALES  ENTRE ACC ADYACENTES SE INSTA A LOS ESTADOS QUE TENGAN SISTEMAS AUTOMATIZADOS INSTALADOS INICIAR LOS ESTUDIOS PARA LA INTEGRACION DE LOS MISMOS </a:t>
            </a:r>
          </a:p>
          <a:p>
            <a:pPr marL="533400" indent="-533400" eaLnBrk="1" hangingPunct="1">
              <a:lnSpc>
                <a:spcPct val="80000"/>
              </a:lnSpc>
              <a:buClr>
                <a:srgbClr val="FF0000"/>
              </a:buClr>
              <a:buFont typeface="Wingdings" pitchFamily="2" charset="2"/>
              <a:buNone/>
              <a:defRPr/>
            </a:pPr>
            <a:endParaRPr lang="es-ES_tradnl" sz="1800" b="1" smtClean="0">
              <a:solidFill>
                <a:srgbClr val="FFFF00"/>
              </a:solidFill>
              <a:effectLst>
                <a:outerShdw blurRad="38100" dist="38100" dir="2700000" algn="tl">
                  <a:srgbClr val="000000"/>
                </a:outerShdw>
              </a:effectLst>
            </a:endParaRPr>
          </a:p>
          <a:p>
            <a:pPr marL="533400" indent="-533400" eaLnBrk="1" hangingPunct="1">
              <a:lnSpc>
                <a:spcPct val="80000"/>
              </a:lnSpc>
              <a:buClr>
                <a:srgbClr val="FF0000"/>
              </a:buClr>
              <a:buFont typeface="Wingdings" pitchFamily="2" charset="2"/>
              <a:buChar char="Ø"/>
              <a:defRPr/>
            </a:pPr>
            <a:r>
              <a:rPr lang="es-ES_tradnl" sz="1800" b="1" smtClean="0">
                <a:solidFill>
                  <a:srgbClr val="FFFF00"/>
                </a:solidFill>
                <a:effectLst>
                  <a:outerShdw blurRad="38100" dist="38100" dir="2700000" algn="tl">
                    <a:srgbClr val="000000"/>
                  </a:outerShdw>
                </a:effectLst>
              </a:rPr>
              <a:t>CON EL FIN DE COMPROMETER  LAS PARTES INTERESADAS EN LA REALIZACION DE LA INTEGRACION DE SISTEMAS AUTOMATIZADAS SE UTILICE EL MODELO DE MEMORANDUM  DE ENTENDIMIENTO  ELABORADO CON EL APOYO DEL PROYECTO RLA/06/901.</a:t>
            </a:r>
          </a:p>
          <a:p>
            <a:pPr marL="533400" indent="-533400" eaLnBrk="1" hangingPunct="1">
              <a:lnSpc>
                <a:spcPct val="80000"/>
              </a:lnSpc>
              <a:buClr>
                <a:srgbClr val="FF0000"/>
              </a:buClr>
              <a:buFont typeface="Wingdings" pitchFamily="2" charset="2"/>
              <a:buNone/>
              <a:defRPr/>
            </a:pPr>
            <a:endParaRPr lang="es-ES_tradnl" sz="1800" b="1" smtClean="0">
              <a:solidFill>
                <a:srgbClr val="FFFF00"/>
              </a:solidFill>
              <a:effectLst>
                <a:outerShdw blurRad="38100" dist="38100" dir="2700000" algn="tl">
                  <a:srgbClr val="000000"/>
                </a:outerShdw>
              </a:effectLst>
            </a:endParaRPr>
          </a:p>
        </p:txBody>
      </p:sp>
      <p:pic>
        <p:nvPicPr>
          <p:cNvPr id="71685" name="Picture 4"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35555">
                                            <p:txEl>
                                              <p:pRg st="0" end="0"/>
                                            </p:txEl>
                                          </p:spTgt>
                                        </p:tgtEl>
                                        <p:attrNameLst>
                                          <p:attrName>style.visibility</p:attrName>
                                        </p:attrNameLst>
                                      </p:cBhvr>
                                      <p:to>
                                        <p:strVal val="visible"/>
                                      </p:to>
                                    </p:set>
                                    <p:anim calcmode="lin" valueType="num">
                                      <p:cBhvr additive="base">
                                        <p:cTn id="7" dur="500" fill="hold"/>
                                        <p:tgtEl>
                                          <p:spTgt spid="5355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355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35555">
                                            <p:txEl>
                                              <p:pRg st="2" end="2"/>
                                            </p:txEl>
                                          </p:spTgt>
                                        </p:tgtEl>
                                        <p:attrNameLst>
                                          <p:attrName>style.visibility</p:attrName>
                                        </p:attrNameLst>
                                      </p:cBhvr>
                                      <p:to>
                                        <p:strVal val="visible"/>
                                      </p:to>
                                    </p:set>
                                    <p:anim calcmode="lin" valueType="num">
                                      <p:cBhvr additive="base">
                                        <p:cTn id="13" dur="500" fill="hold"/>
                                        <p:tgtEl>
                                          <p:spTgt spid="535555">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5355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35555">
                                            <p:txEl>
                                              <p:pRg st="4" end="4"/>
                                            </p:txEl>
                                          </p:spTgt>
                                        </p:tgtEl>
                                        <p:attrNameLst>
                                          <p:attrName>style.visibility</p:attrName>
                                        </p:attrNameLst>
                                      </p:cBhvr>
                                      <p:to>
                                        <p:strVal val="visible"/>
                                      </p:to>
                                    </p:set>
                                    <p:anim calcmode="lin" valueType="num">
                                      <p:cBhvr additive="base">
                                        <p:cTn id="19" dur="500" fill="hold"/>
                                        <p:tgtEl>
                                          <p:spTgt spid="535555">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53555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535555">
                                            <p:txEl>
                                              <p:pRg st="6" end="6"/>
                                            </p:txEl>
                                          </p:spTgt>
                                        </p:tgtEl>
                                        <p:attrNameLst>
                                          <p:attrName>style.visibility</p:attrName>
                                        </p:attrNameLst>
                                      </p:cBhvr>
                                      <p:to>
                                        <p:strVal val="visible"/>
                                      </p:to>
                                    </p:set>
                                    <p:anim calcmode="lin" valueType="num">
                                      <p:cBhvr additive="base">
                                        <p:cTn id="25" dur="500" fill="hold"/>
                                        <p:tgtEl>
                                          <p:spTgt spid="535555">
                                            <p:txEl>
                                              <p:pRg st="6" end="6"/>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53555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5555"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5 Marcador de número de diapositiva"/>
          <p:cNvSpPr>
            <a:spLocks noGrp="1"/>
          </p:cNvSpPr>
          <p:nvPr>
            <p:ph type="sldNum" sz="quarter" idx="12"/>
          </p:nvPr>
        </p:nvSpPr>
        <p:spPr>
          <a:noFill/>
        </p:spPr>
        <p:txBody>
          <a:bodyPr/>
          <a:lstStyle/>
          <a:p>
            <a:fld id="{CC3E05AE-9C2D-44A8-BE7B-B9D17B898B9C}" type="slidenum">
              <a:rPr lang="en-US" smtClean="0"/>
              <a:pPr/>
              <a:t>67</a:t>
            </a:fld>
            <a:endParaRPr lang="en-US" smtClean="0"/>
          </a:p>
        </p:txBody>
      </p:sp>
      <p:sp>
        <p:nvSpPr>
          <p:cNvPr id="453634" name="Rectangle 2"/>
          <p:cNvSpPr>
            <a:spLocks noGrp="1" noChangeArrowheads="1"/>
          </p:cNvSpPr>
          <p:nvPr>
            <p:ph type="title"/>
          </p:nvPr>
        </p:nvSpPr>
        <p:spPr>
          <a:xfrm>
            <a:off x="1295400" y="609600"/>
            <a:ext cx="7543800" cy="990600"/>
          </a:xfrm>
        </p:spPr>
        <p:txBody>
          <a:bodyPr/>
          <a:lstStyle/>
          <a:p>
            <a:pPr eaLnBrk="1" hangingPunct="1">
              <a:defRPr/>
            </a:pPr>
            <a:r>
              <a:rPr lang="es-ES_tradnl" b="1" smtClean="0">
                <a:solidFill>
                  <a:srgbClr val="FF0000"/>
                </a:solidFill>
                <a:effectLst>
                  <a:outerShdw blurRad="38100" dist="38100" dir="2700000" algn="tl">
                    <a:srgbClr val="000000"/>
                  </a:outerShdw>
                </a:effectLst>
              </a:rPr>
              <a:t>CONCLUSIONES</a:t>
            </a:r>
          </a:p>
        </p:txBody>
      </p:sp>
      <p:sp>
        <p:nvSpPr>
          <p:cNvPr id="453635" name="Rectangle 3"/>
          <p:cNvSpPr>
            <a:spLocks noGrp="1" noChangeArrowheads="1"/>
          </p:cNvSpPr>
          <p:nvPr>
            <p:ph type="body" idx="1"/>
          </p:nvPr>
        </p:nvSpPr>
        <p:spPr>
          <a:xfrm>
            <a:off x="685800" y="1916113"/>
            <a:ext cx="8458200" cy="4941887"/>
          </a:xfrm>
        </p:spPr>
        <p:txBody>
          <a:bodyPr/>
          <a:lstStyle/>
          <a:p>
            <a:pPr marL="533400" indent="-533400" eaLnBrk="1" hangingPunct="1">
              <a:lnSpc>
                <a:spcPct val="90000"/>
              </a:lnSpc>
              <a:buClr>
                <a:srgbClr val="FF0000"/>
              </a:buClr>
              <a:buFont typeface="Wingdings" pitchFamily="2" charset="2"/>
              <a:buChar char="Ø"/>
              <a:defRPr/>
            </a:pPr>
            <a:r>
              <a:rPr lang="es-ES_tradnl" sz="2000" b="1" smtClean="0">
                <a:solidFill>
                  <a:srgbClr val="FFFF00"/>
                </a:solidFill>
                <a:effectLst>
                  <a:outerShdw blurRad="38100" dist="38100" dir="2700000" algn="tl">
                    <a:srgbClr val="000000"/>
                  </a:outerShdw>
                </a:effectLst>
              </a:rPr>
              <a:t>CONTINUAR CON LAS ACTIVIDADES REGIONALES  DE IMPLEMENTACION DE INTEGRACION  DE SISTEMAS AUTOMATIZADOS EN LOS ACC  </a:t>
            </a:r>
          </a:p>
          <a:p>
            <a:pPr marL="533400" indent="-533400" eaLnBrk="1" hangingPunct="1">
              <a:lnSpc>
                <a:spcPct val="90000"/>
              </a:lnSpc>
              <a:buClr>
                <a:srgbClr val="FF0000"/>
              </a:buClr>
              <a:buFont typeface="Wingdings" pitchFamily="2" charset="2"/>
              <a:buNone/>
              <a:defRPr/>
            </a:pPr>
            <a:r>
              <a:rPr lang="es-ES_tradnl" sz="2000" b="1" smtClean="0">
                <a:solidFill>
                  <a:srgbClr val="FFFF00"/>
                </a:solidFill>
                <a:effectLst>
                  <a:outerShdw blurRad="38100" dist="38100" dir="2700000" algn="tl">
                    <a:srgbClr val="000000"/>
                  </a:outerShdw>
                </a:effectLst>
              </a:rPr>
              <a:t>	</a:t>
            </a:r>
          </a:p>
          <a:p>
            <a:pPr marL="533400" indent="-533400" eaLnBrk="1" hangingPunct="1">
              <a:lnSpc>
                <a:spcPct val="90000"/>
              </a:lnSpc>
              <a:buClr>
                <a:srgbClr val="FF0000"/>
              </a:buClr>
              <a:buFont typeface="Wingdings" pitchFamily="2" charset="2"/>
              <a:buChar char="Ø"/>
              <a:defRPr/>
            </a:pPr>
            <a:r>
              <a:rPr lang="es-ES_tradnl" sz="2000" b="1" smtClean="0">
                <a:solidFill>
                  <a:srgbClr val="FFFF00"/>
                </a:solidFill>
                <a:effectLst>
                  <a:outerShdw blurRad="38100" dist="38100" dir="2700000" algn="tl">
                    <a:srgbClr val="000000"/>
                  </a:outerShdw>
                </a:effectLst>
              </a:rPr>
              <a:t>ES IMPORTANTE LA COORDINACIÓN Y COOPERACIÓN ENTRE LOS ESTADOS, PROVEEDORES DE SERVICIOS DE NAVEGACIÓN AÉREA Y USUARIOS PARA LA  IMPLEMENTACIÓN DE LA INTEGRACION DE SISTEMAS AUTOMATIZADOS  PARA SATISFACER  LOS REQUERIMIENTOS OPERACIONALES  EN CONFORMIDAD CON LAS ORIENTACIONES DEL GREPECAS Y LA APLICACIÓN DE LOS SARPS Y ORIENTACIONES DE LA  OACI .</a:t>
            </a:r>
          </a:p>
        </p:txBody>
      </p:sp>
      <p:pic>
        <p:nvPicPr>
          <p:cNvPr id="72709" name="Picture 4" descr="blueicao"/>
          <p:cNvPicPr>
            <a:picLocks noChangeAspect="1" noChangeArrowheads="1"/>
          </p:cNvPicPr>
          <p:nvPr/>
        </p:nvPicPr>
        <p:blipFill>
          <a:blip r:embed="rId2" cstate="print">
            <a:clrChange>
              <a:clrFrom>
                <a:srgbClr val="FFFFFF"/>
              </a:clrFrom>
              <a:clrTo>
                <a:srgbClr val="FFFFFF">
                  <a:alpha val="0"/>
                </a:srgbClr>
              </a:clrTo>
            </a:clrChange>
            <a:lum bright="70000" contrast="-70000"/>
          </a:blip>
          <a:srcRect/>
          <a:stretch>
            <a:fillRect/>
          </a:stretch>
        </p:blipFill>
        <p:spPr bwMode="auto">
          <a:xfrm>
            <a:off x="0" y="0"/>
            <a:ext cx="1403350" cy="1138238"/>
          </a:xfrm>
          <a:prstGeom prst="rect">
            <a:avLst/>
          </a:prstGeom>
          <a:noFill/>
          <a:ln w="9525">
            <a:noFill/>
            <a:miter lim="800000"/>
            <a:headEnd/>
            <a:tailEnd/>
          </a:ln>
        </p:spPr>
      </p:pic>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53635">
                                            <p:txEl>
                                              <p:pRg st="0" end="0"/>
                                            </p:txEl>
                                          </p:spTgt>
                                        </p:tgtEl>
                                        <p:attrNameLst>
                                          <p:attrName>style.visibility</p:attrName>
                                        </p:attrNameLst>
                                      </p:cBhvr>
                                      <p:to>
                                        <p:strVal val="visible"/>
                                      </p:to>
                                    </p:set>
                                    <p:anim calcmode="lin" valueType="num">
                                      <p:cBhvr additive="base">
                                        <p:cTn id="7" dur="500" fill="hold"/>
                                        <p:tgtEl>
                                          <p:spTgt spid="45363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536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53635">
                                            <p:txEl>
                                              <p:pRg st="1" end="1"/>
                                            </p:txEl>
                                          </p:spTgt>
                                        </p:tgtEl>
                                        <p:attrNameLst>
                                          <p:attrName>style.visibility</p:attrName>
                                        </p:attrNameLst>
                                      </p:cBhvr>
                                      <p:to>
                                        <p:strVal val="visible"/>
                                      </p:to>
                                    </p:set>
                                    <p:anim calcmode="lin" valueType="num">
                                      <p:cBhvr additive="base">
                                        <p:cTn id="13" dur="500" fill="hold"/>
                                        <p:tgtEl>
                                          <p:spTgt spid="45363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536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53635">
                                            <p:txEl>
                                              <p:pRg st="2" end="2"/>
                                            </p:txEl>
                                          </p:spTgt>
                                        </p:tgtEl>
                                        <p:attrNameLst>
                                          <p:attrName>style.visibility</p:attrName>
                                        </p:attrNameLst>
                                      </p:cBhvr>
                                      <p:to>
                                        <p:strVal val="visible"/>
                                      </p:to>
                                    </p:set>
                                    <p:anim calcmode="lin" valueType="num">
                                      <p:cBhvr additive="base">
                                        <p:cTn id="19" dur="500" fill="hold"/>
                                        <p:tgtEl>
                                          <p:spTgt spid="45363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5363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3635" grpId="0" build="p"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5 Marcador de número de diapositiva"/>
          <p:cNvSpPr>
            <a:spLocks noGrp="1"/>
          </p:cNvSpPr>
          <p:nvPr>
            <p:ph type="sldNum" sz="quarter" idx="12"/>
          </p:nvPr>
        </p:nvSpPr>
        <p:spPr>
          <a:noFill/>
        </p:spPr>
        <p:txBody>
          <a:bodyPr/>
          <a:lstStyle/>
          <a:p>
            <a:fld id="{27A03F5E-BB32-4C79-9D32-32A8DD738B5B}" type="slidenum">
              <a:rPr lang="en-US" smtClean="0"/>
              <a:pPr/>
              <a:t>68</a:t>
            </a:fld>
            <a:endParaRPr lang="en-US" smtClean="0"/>
          </a:p>
        </p:txBody>
      </p:sp>
      <p:sp>
        <p:nvSpPr>
          <p:cNvPr id="73731" name="Rectangle 2"/>
          <p:cNvSpPr>
            <a:spLocks noGrp="1" noChangeArrowheads="1"/>
          </p:cNvSpPr>
          <p:nvPr>
            <p:ph type="ctrTitle"/>
          </p:nvPr>
        </p:nvSpPr>
        <p:spPr>
          <a:xfrm>
            <a:off x="755650" y="4797425"/>
            <a:ext cx="7772400" cy="711200"/>
          </a:xfrm>
        </p:spPr>
        <p:txBody>
          <a:bodyPr/>
          <a:lstStyle/>
          <a:p>
            <a:pPr eaLnBrk="1" hangingPunct="1"/>
            <a:r>
              <a:rPr lang="es-ES_tradnl" sz="3600" smtClean="0">
                <a:solidFill>
                  <a:srgbClr val="FF0000"/>
                </a:solidFill>
              </a:rPr>
              <a:t>Gracias </a:t>
            </a:r>
            <a:br>
              <a:rPr lang="es-ES_tradnl" sz="3600" smtClean="0">
                <a:solidFill>
                  <a:srgbClr val="FF0000"/>
                </a:solidFill>
              </a:rPr>
            </a:br>
            <a:r>
              <a:rPr lang="es-ES_tradnl" sz="3600" smtClean="0">
                <a:solidFill>
                  <a:srgbClr val="FF0000"/>
                </a:solidFill>
              </a:rPr>
              <a:t>Algunas preguntas ? </a:t>
            </a:r>
          </a:p>
        </p:txBody>
      </p:sp>
      <p:pic>
        <p:nvPicPr>
          <p:cNvPr id="73732" name="Picture 4" descr="blueicao"/>
          <p:cNvPicPr>
            <a:picLocks noChangeAspect="1" noChangeArrowheads="1"/>
          </p:cNvPicPr>
          <p:nvPr/>
        </p:nvPicPr>
        <p:blipFill>
          <a:blip r:embed="rId3" cstate="print">
            <a:clrChange>
              <a:clrFrom>
                <a:srgbClr val="FFFFFF"/>
              </a:clrFrom>
              <a:clrTo>
                <a:srgbClr val="FFFFFF">
                  <a:alpha val="0"/>
                </a:srgbClr>
              </a:clrTo>
            </a:clrChange>
            <a:lum bright="70000" contrast="-70000"/>
          </a:blip>
          <a:srcRect/>
          <a:stretch>
            <a:fillRect/>
          </a:stretch>
        </p:blipFill>
        <p:spPr bwMode="auto">
          <a:xfrm>
            <a:off x="1908175" y="0"/>
            <a:ext cx="5113338" cy="4319588"/>
          </a:xfrm>
          <a:prstGeom prst="rect">
            <a:avLst/>
          </a:prstGeom>
          <a:noFill/>
          <a:ln w="9525">
            <a:noFill/>
            <a:miter lim="800000"/>
            <a:headEnd/>
            <a:tailEnd/>
          </a:ln>
        </p:spPr>
      </p:pic>
    </p:spTree>
  </p:cSld>
  <p:clrMapOvr>
    <a:masterClrMapping/>
  </p:clrMapOvr>
  <p:transition>
    <p:cover dir="lu"/>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bg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bg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3927D94646DC549B7465903FE9FE1A3" ma:contentTypeVersion="118" ma:contentTypeDescription="Create a new document." ma:contentTypeScope="" ma:versionID="b7dfd1b413e7d33dabde76de4b79de8f">
  <xsd:schema xmlns:xsd="http://www.w3.org/2001/XMLSchema" xmlns:xs="http://www.w3.org/2001/XMLSchema" xmlns:p="http://schemas.microsoft.com/office/2006/metadata/properties" xmlns:ns1="101a94fc-4fb7-49fc-ab36-dbb3e9e3ccdb" xmlns:ns2="http://schemas.microsoft.com/sharepoint/v3" targetNamespace="http://schemas.microsoft.com/office/2006/metadata/properties" ma:root="true" ma:fieldsID="c9f0411c7a8c78232c53993795c6232c" ns1:_="" ns2:_="">
    <xsd:import namespace="101a94fc-4fb7-49fc-ab36-dbb3e9e3ccdb"/>
    <xsd:import namespace="http://schemas.microsoft.com/sharepoint/v3"/>
    <xsd:element name="properties">
      <xsd:complexType>
        <xsd:sequence>
          <xsd:element name="documentManagement">
            <xsd:complexType>
              <xsd:all>
                <xsd:element ref="ns1:a" minOccurs="0"/>
                <xsd:element ref="ns1:Category" minOccurs="0"/>
                <xsd:element ref="ns1:CategoryOrder" minOccurs="0"/>
                <xsd:element ref="ns1:LongTitle" minOccurs="0"/>
                <xsd:element ref="ns1:Language" minOccurs="0"/>
                <xsd:element ref="ns1:aaa" minOccurs="0"/>
                <xsd:element ref="ns1:Revised" minOccurs="0"/>
                <xsd:element ref="ns1:Presenter" minOccurs="0"/>
                <xsd:element ref="ns1:DocumentName" minOccurs="0"/>
                <xsd:element ref="ns1:Title1" minOccurs="0"/>
                <xsd:element ref="ns1:Title2" minOccurs="0"/>
                <xsd:element ref="ns1:acro" minOccurs="0"/>
                <xsd:element ref="ns1:cat" minOccurs="0"/>
                <xsd:element ref="ns1:ArchivedDocumentsProperties" minOccurs="0"/>
                <xsd:element ref="ns2:PublishingStartDate" minOccurs="0"/>
                <xsd:element ref="ns2:PublishingExpirationDate" minOccurs="0"/>
                <xsd:element ref="ns1:Category_x003a_TypeEN" minOccurs="0"/>
                <xsd:element ref="ns1:Category_x003a_TypeES" minOccurs="0"/>
                <xsd:element ref="ns1:ArchivedDocumentsProperties_x003a_Acronym" minOccurs="0"/>
                <xsd:element ref="ns1:ArchivedDocumentsProperties_x003a_DocumentsOrder" minOccurs="0"/>
                <xsd:element ref="ns1:ArchivedDocumentsProperties_x003a_Category" minOccurs="0"/>
                <xsd:element ref="ns1:ArchivedDocumentsProperties_x003a_Presenter" minOccurs="0"/>
                <xsd:element ref="ns1:ArchivedDocumentsProperties_x003a_Language" minOccurs="0"/>
                <xsd:element ref="ns1:ArchivedDocumentsProperties_x003a_DocumentTitle" minOccurs="0"/>
                <xsd:element ref="ns1:ArchivedDocumentsProperties_x003a_DocumentTitle1" minOccurs="0"/>
                <xsd:element ref="ns1:ArchivedDocumentsProperties_x003a_DocumentTitle2" minOccurs="0"/>
                <xsd:element ref="ns1:ArchivedDocumentsProperties_x003a_ONLY" minOccurs="0"/>
                <xsd:element ref="ns1:ArchivedDocumentsProperties_x003a_Revis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1a94fc-4fb7-49fc-ab36-dbb3e9e3ccdb" elementFormDefault="qualified">
    <xsd:import namespace="http://schemas.microsoft.com/office/2006/documentManagement/types"/>
    <xsd:import namespace="http://schemas.microsoft.com/office/infopath/2007/PartnerControls"/>
    <xsd:element name="a" ma:index="0" nillable="true" ma:displayName="Acronym" ma:list="{1045e265-1928-4c45-849a-69ddabc67e10}" ma:internalName="a" ma:readOnly="false" ma:showField="Title">
      <xsd:simpleType>
        <xsd:restriction base="dms:Lookup"/>
      </xsd:simpleType>
    </xsd:element>
    <xsd:element name="Category" ma:index="3" nillable="true" ma:displayName="Category" ma:list="{c1012ec3-5fa7-4630-b0f2-9937f3c48b2b}" ma:internalName="Category" ma:showField="Title">
      <xsd:simpleType>
        <xsd:restriction base="dms:Lookup"/>
      </xsd:simpleType>
    </xsd:element>
    <xsd:element name="CategoryOrder" ma:index="4" nillable="true" ma:displayName="CategoryOrder" ma:description="Group by Category: Day, Session" ma:internalName="CategoryOrder">
      <xsd:simpleType>
        <xsd:restriction base="dms:Text">
          <xsd:maxLength value="255"/>
        </xsd:restriction>
      </xsd:simpleType>
    </xsd:element>
    <xsd:element name="LongTitle" ma:index="5" nillable="true" ma:displayName="Title" ma:internalName="LongTitle">
      <xsd:simpleType>
        <xsd:restriction base="dms:Text">
          <xsd:maxLength value="255"/>
        </xsd:restriction>
      </xsd:simpleType>
    </xsd:element>
    <xsd:element name="Language" ma:index="6" nillable="true" ma:displayName="Language" ma:description="Document's Language" ma:format="RadioButtons" ma:internalName="Language">
      <xsd:simpleType>
        <xsd:restriction base="dms:Choice">
          <xsd:enumeration value="English"/>
          <xsd:enumeration value="Spanish"/>
          <xsd:enumeration value="Bilingual"/>
          <xsd:enumeration value="Other"/>
        </xsd:restriction>
      </xsd:simpleType>
    </xsd:element>
    <xsd:element name="aaa" ma:index="7" nillable="true" ma:displayName="Only" ma:default="0" ma:internalName="aaa">
      <xsd:simpleType>
        <xsd:restriction base="dms:Boolean"/>
      </xsd:simpleType>
    </xsd:element>
    <xsd:element name="Revised" ma:index="8" nillable="true" ma:displayName="Revised" ma:default="0" ma:internalName="Revised">
      <xsd:simpleType>
        <xsd:restriction base="dms:Boolean"/>
      </xsd:simpleType>
    </xsd:element>
    <xsd:element name="Presenter" ma:index="9" nillable="true" ma:displayName="Presenter" ma:internalName="Presenter">
      <xsd:simpleType>
        <xsd:restriction base="dms:Text">
          <xsd:maxLength value="255"/>
        </xsd:restriction>
      </xsd:simpleType>
    </xsd:element>
    <xsd:element name="DocumentName" ma:index="11" nillable="true" ma:displayName="DocumentName" ma:hidden="true" ma:internalName="DocumentName" ma:readOnly="false">
      <xsd:simpleType>
        <xsd:restriction base="dms:Text">
          <xsd:maxLength value="255"/>
        </xsd:restriction>
      </xsd:simpleType>
    </xsd:element>
    <xsd:element name="Title1" ma:index="12" nillable="true" ma:displayName="Title1" ma:internalName="Title1">
      <xsd:simpleType>
        <xsd:restriction base="dms:Text">
          <xsd:maxLength value="255"/>
        </xsd:restriction>
      </xsd:simpleType>
    </xsd:element>
    <xsd:element name="Title2" ma:index="13" nillable="true" ma:displayName="Title2" ma:internalName="Title2">
      <xsd:simpleType>
        <xsd:restriction base="dms:Text">
          <xsd:maxLength value="255"/>
        </xsd:restriction>
      </xsd:simpleType>
    </xsd:element>
    <xsd:element name="acro" ma:index="14" nillable="true" ma:displayName="acro" ma:hidden="true" ma:internalName="acro" ma:readOnly="false">
      <xsd:simpleType>
        <xsd:restriction base="dms:Text">
          <xsd:maxLength value="255"/>
        </xsd:restriction>
      </xsd:simpleType>
    </xsd:element>
    <xsd:element name="cat" ma:index="15" nillable="true" ma:displayName="cat" ma:hidden="true" ma:internalName="cat" ma:readOnly="false">
      <xsd:simpleType>
        <xsd:restriction base="dms:Text">
          <xsd:maxLength value="255"/>
        </xsd:restriction>
      </xsd:simpleType>
    </xsd:element>
    <xsd:element name="ArchivedDocumentsProperties" ma:index="16" nillable="true" ma:displayName="ArchivedDocumentsProperties" ma:hidden="true" ma:list="{62446db8-06c7-4c5f-ab63-1825ec145873}" ma:internalName="ArchivedDocumentsProperties" ma:readOnly="false" ma:showField="Title">
      <xsd:simpleType>
        <xsd:restriction base="dms:Lookup"/>
      </xsd:simpleType>
    </xsd:element>
    <xsd:element name="Category_x003a_TypeEN" ma:index="21" nillable="true" ma:displayName="Category:TypeEN" ma:list="{c1012ec3-5fa7-4630-b0f2-9937f3c48b2b}" ma:internalName="Category_x003a_TypeEN" ma:readOnly="true" ma:showField="TypeEN" ma:web="332af589-c0a7-4731-b5e6-15e21b093457">
      <xsd:simpleType>
        <xsd:restriction base="dms:Lookup"/>
      </xsd:simpleType>
    </xsd:element>
    <xsd:element name="Category_x003a_TypeES" ma:index="22" nillable="true" ma:displayName="Category:TypeES" ma:list="{c1012ec3-5fa7-4630-b0f2-9937f3c48b2b}" ma:internalName="Category_x003a_TypeES" ma:readOnly="true" ma:showField="TypeES" ma:web="332af589-c0a7-4731-b5e6-15e21b093457">
      <xsd:simpleType>
        <xsd:restriction base="dms:Lookup"/>
      </xsd:simpleType>
    </xsd:element>
    <xsd:element name="ArchivedDocumentsProperties_x003a_Acronym" ma:index="24" nillable="true" ma:displayName="ArchivedDocumentsProperties:Acronym" ma:list="{62446db8-06c7-4c5f-ab63-1825ec145873}" ma:internalName="ArchivedDocumentsProperties_x003a_Acronym" ma:readOnly="true" ma:showField="Acronym" ma:web="332af589-c0a7-4731-b5e6-15e21b093457">
      <xsd:simpleType>
        <xsd:restriction base="dms:Lookup"/>
      </xsd:simpleType>
    </xsd:element>
    <xsd:element name="ArchivedDocumentsProperties_x003a_DocumentsOrder" ma:index="25" nillable="true" ma:displayName="ArchivedDocumentsProperties:DocumentsOrder" ma:list="{62446db8-06c7-4c5f-ab63-1825ec145873}" ma:internalName="ArchivedDocumentsProperties_x003a_DocumentsOrder" ma:readOnly="true" ma:showField="DocumentsOrder" ma:web="332af589-c0a7-4731-b5e6-15e21b093457">
      <xsd:simpleType>
        <xsd:restriction base="dms:Lookup"/>
      </xsd:simpleType>
    </xsd:element>
    <xsd:element name="ArchivedDocumentsProperties_x003a_Category" ma:index="26" nillable="true" ma:displayName="ArchivedDocumentsProperties:Category" ma:list="{62446db8-06c7-4c5f-ab63-1825ec145873}" ma:internalName="ArchivedDocumentsProperties_x003a_Category" ma:readOnly="true" ma:showField="Category" ma:web="332af589-c0a7-4731-b5e6-15e21b093457">
      <xsd:simpleType>
        <xsd:restriction base="dms:Lookup"/>
      </xsd:simpleType>
    </xsd:element>
    <xsd:element name="ArchivedDocumentsProperties_x003a_Presenter" ma:index="27" nillable="true" ma:displayName="ArchivedDocumentsProperties:Presenter" ma:list="{62446db8-06c7-4c5f-ab63-1825ec145873}" ma:internalName="ArchivedDocumentsProperties_x003a_Presenter" ma:readOnly="true" ma:showField="Presenter" ma:web="332af589-c0a7-4731-b5e6-15e21b093457">
      <xsd:simpleType>
        <xsd:restriction base="dms:Lookup"/>
      </xsd:simpleType>
    </xsd:element>
    <xsd:element name="ArchivedDocumentsProperties_x003a_Language" ma:index="28" nillable="true" ma:displayName="ArchivedDocumentsProperties:Language" ma:list="{62446db8-06c7-4c5f-ab63-1825ec145873}" ma:internalName="ArchivedDocumentsProperties_x003a_Language" ma:readOnly="true" ma:showField="Language" ma:web="332af589-c0a7-4731-b5e6-15e21b093457">
      <xsd:simpleType>
        <xsd:restriction base="dms:Lookup"/>
      </xsd:simpleType>
    </xsd:element>
    <xsd:element name="ArchivedDocumentsProperties_x003a_DocumentTitle" ma:index="29" nillable="true" ma:displayName="ArchivedDocumentsProperties:DocumentTitle" ma:list="{62446db8-06c7-4c5f-ab63-1825ec145873}" ma:internalName="ArchivedDocumentsProperties_x003a_DocumentTitle" ma:readOnly="true" ma:showField="DocumentTitle" ma:web="332af589-c0a7-4731-b5e6-15e21b093457">
      <xsd:simpleType>
        <xsd:restriction base="dms:Lookup"/>
      </xsd:simpleType>
    </xsd:element>
    <xsd:element name="ArchivedDocumentsProperties_x003a_DocumentTitle1" ma:index="30" nillable="true" ma:displayName="ArchivedDocumentsProperties:DocumentTitle1" ma:list="{62446db8-06c7-4c5f-ab63-1825ec145873}" ma:internalName="ArchivedDocumentsProperties_x003a_DocumentTitle1" ma:readOnly="true" ma:showField="DocumentTitle1" ma:web="332af589-c0a7-4731-b5e6-15e21b093457">
      <xsd:simpleType>
        <xsd:restriction base="dms:Lookup"/>
      </xsd:simpleType>
    </xsd:element>
    <xsd:element name="ArchivedDocumentsProperties_x003a_DocumentTitle2" ma:index="31" nillable="true" ma:displayName="ArchivedDocumentsProperties:DocumentTitle2" ma:list="{62446db8-06c7-4c5f-ab63-1825ec145873}" ma:internalName="ArchivedDocumentsProperties_x003a_DocumentTitle2" ma:readOnly="true" ma:showField="DocumentTitle2" ma:web="332af589-c0a7-4731-b5e6-15e21b093457">
      <xsd:simpleType>
        <xsd:restriction base="dms:Lookup"/>
      </xsd:simpleType>
    </xsd:element>
    <xsd:element name="ArchivedDocumentsProperties_x003a_ONLY" ma:index="32" nillable="true" ma:displayName="ArchivedDocumentsProperties:ONLY" ma:list="{62446db8-06c7-4c5f-ab63-1825ec145873}" ma:internalName="ArchivedDocumentsProperties_x003a_ONLY" ma:readOnly="true" ma:showField="ONLY" ma:web="332af589-c0a7-4731-b5e6-15e21b093457">
      <xsd:simpleType>
        <xsd:restriction base="dms:Lookup"/>
      </xsd:simpleType>
    </xsd:element>
    <xsd:element name="ArchivedDocumentsProperties_x003a_Revised" ma:index="33" nillable="true" ma:displayName="ArchivedDocumentsProperties:Revised" ma:list="{62446db8-06c7-4c5f-ab63-1825ec145873}" ma:internalName="ArchivedDocumentsProperties_x003a_Revised" ma:readOnly="true" ma:showField="Revised" ma:web="332af589-c0a7-4731-b5e6-15e21b093457">
      <xsd:simpleType>
        <xsd:restriction base="dms:Lookup"/>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19" nillable="true" ma:displayName="Scheduling Start Date" ma:description="" ma:hidden="true" ma:internalName="PublishingStartDate">
      <xsd:simpleType>
        <xsd:restriction base="dms:Unknown"/>
      </xsd:simpleType>
    </xsd:element>
    <xsd:element name="PublishingExpirationDate" ma:index="20"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34" ma:displayName="Content Type"/>
        <xsd:element ref="dc:title" minOccurs="0" maxOccurs="1" ma:index="2" ma:displayName="DocumentOrder"/>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ategory xmlns="101a94fc-4fb7-49fc-ab36-dbb3e9e3ccdb">12</Category>
    <Title1 xmlns="101a94fc-4fb7-49fc-ab36-dbb3e9e3ccdb">.</Title1>
    <DocumentName xmlns="101a94fc-4fb7-49fc-ab36-dbb3e9e3ccdb">01 PanoramaActividadesRegionalesIntegracionSistemasAutomatizados.ppsx</DocumentName>
    <ArchivedDocumentsProperties xmlns="101a94fc-4fb7-49fc-ab36-dbb3e9e3ccdb">8317</ArchivedDocumentsProperties>
    <acro xmlns="101a94fc-4fb7-49fc-ab36-dbb3e9e3ccdb">ASTERIX</acro>
    <Revised xmlns="101a94fc-4fb7-49fc-ab36-dbb3e9e3ccdb">false</Revised>
    <PublishingExpirationDate xmlns="http://schemas.microsoft.com/sharepoint/v3" xsi:nil="true"/>
    <LongTitle xmlns="101a94fc-4fb7-49fc-ab36-dbb3e9e3ccdb">SH01 Panorámica de Actividades Regionales para la Integración de Sistemas Automatizados ATC</LongTitle>
    <cat xmlns="101a94fc-4fb7-49fc-ab36-dbb3e9e3ccdb">13. Presentation</cat>
    <Language xmlns="101a94fc-4fb7-49fc-ab36-dbb3e9e3ccdb">Spanish</Language>
    <aaa xmlns="101a94fc-4fb7-49fc-ab36-dbb3e9e3ccdb">false</aaa>
    <PublishingStartDate xmlns="http://schemas.microsoft.com/sharepoint/v3" xsi:nil="true"/>
    <Title2 xmlns="101a94fc-4fb7-49fc-ab36-dbb3e9e3ccdb">.</Title2>
    <a xmlns="101a94fc-4fb7-49fc-ab36-dbb3e9e3ccdb">272</a>
    <Presenter xmlns="101a94fc-4fb7-49fc-ab36-dbb3e9e3ccdb">Secretaría</Presenter>
    <CategoryOrder xmlns="101a94fc-4fb7-49fc-ab36-dbb3e9e3ccdb" xsi:nil="true"/>
  </documentManagement>
</p:properties>
</file>

<file path=customXml/itemProps1.xml><?xml version="1.0" encoding="utf-8"?>
<ds:datastoreItem xmlns:ds="http://schemas.openxmlformats.org/officeDocument/2006/customXml" ds:itemID="{05FF2240-487A-4939-99F0-0D07EADD02A4}"/>
</file>

<file path=customXml/itemProps2.xml><?xml version="1.0" encoding="utf-8"?>
<ds:datastoreItem xmlns:ds="http://schemas.openxmlformats.org/officeDocument/2006/customXml" ds:itemID="{0B22AC04-0762-46DE-B30E-1337E1D4DBE5}"/>
</file>

<file path=customXml/itemProps3.xml><?xml version="1.0" encoding="utf-8"?>
<ds:datastoreItem xmlns:ds="http://schemas.openxmlformats.org/officeDocument/2006/customXml" ds:itemID="{DC1D9CA5-BC04-4DFD-B000-B5ECE5176A4E}"/>
</file>

<file path=docProps/app.xml><?xml version="1.0" encoding="utf-8"?>
<Properties xmlns="http://schemas.openxmlformats.org/officeDocument/2006/extended-properties" xmlns:vt="http://schemas.openxmlformats.org/officeDocument/2006/docPropsVTypes">
  <TotalTime>14719</TotalTime>
  <Words>3118</Words>
  <Application>Microsoft Office PowerPoint</Application>
  <PresentationFormat>On-screen Show (4:3)</PresentationFormat>
  <Paragraphs>1601</Paragraphs>
  <Slides>68</Slides>
  <Notes>42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68</vt:i4>
      </vt:variant>
    </vt:vector>
  </HeadingPairs>
  <TitlesOfParts>
    <vt:vector size="78" baseType="lpstr">
      <vt:lpstr>Times New Roman</vt:lpstr>
      <vt:lpstr>Arial</vt:lpstr>
      <vt:lpstr>ＭＳ Ｐゴシック</vt:lpstr>
      <vt:lpstr>Monotype Sorts</vt:lpstr>
      <vt:lpstr>Wingdings</vt:lpstr>
      <vt:lpstr>Tempus Sans ITC</vt:lpstr>
      <vt:lpstr>Lucida Console</vt:lpstr>
      <vt:lpstr>Default Design</vt:lpstr>
      <vt:lpstr>Documento de Microsoft Office Word 97-2003</vt:lpstr>
      <vt:lpstr>Microsoft Word Document</vt:lpstr>
      <vt:lpstr>PANORAMICA  DE  ACTIVIDADES REGIONALES  PARA   LA INTEGRACION  DE  SISTEMAS AUTOMATIZADOS  ATC </vt:lpstr>
      <vt:lpstr>CONTENIDO</vt:lpstr>
      <vt:lpstr>OBJETIVO</vt:lpstr>
      <vt:lpstr>ANTECEDENTES </vt:lpstr>
      <vt:lpstr>ANTECEDENTES </vt:lpstr>
      <vt:lpstr>ANTECEDENTES </vt:lpstr>
      <vt:lpstr>ANTECEDENTES </vt:lpstr>
      <vt:lpstr>ANTECEDENTES </vt:lpstr>
      <vt:lpstr>ORIENTACIONES PARA UNA ESTRATEGIA DE INTEGRACIÓN DE LOS SISTEMAS AUTOMATIZADOS ATM DE LAS REGIONES CAR/SAM</vt:lpstr>
      <vt:lpstr>ORIENTACIONES PARA UNA ESTRATEGIA DE INTEGRACIÓN DE LOS SISTEMAS AUTOMATIZADOS ATM DE LAS REGIONES CAR/SAM</vt:lpstr>
      <vt:lpstr>ORIENTACIONES PARA UNA ESTRATEGIA DE INTEGRACIÓN DE LOS SISTEMAS AUTOMATIZADOS ATM DE LAS REGIONES CAR/SAM</vt:lpstr>
      <vt:lpstr>ORIENTACIONES PARA UNA ESTRATEGIA DE INTEGRACIÓN DE LOS SISTEMAS AUTOMATIZADOS ATM DE LAS REGIONES CAR/SAM</vt:lpstr>
      <vt:lpstr> ORIENTACIONES PARA UNA ESTRATEGIA DE INTEGRACIÓN DE LOS SISTEMAS AUTOMATIZADOS ATM DE LAS REGIONES CAR/SAM  </vt:lpstr>
      <vt:lpstr>ORIENTACIONES PARA UNA ESTRATEGIA DE INTEGRACIÓN DE LOS SISTEMAS AUTOMATIZADOS ATM DE LAS REGIONES CAR/SAM</vt:lpstr>
      <vt:lpstr>ORIENTACIONES PARA UNA ESTRATEGIA DE INTEGRACIÓN DE LOS SISTEMAS AUTOMATIZADOS ATM DE LAS REGIONES CAR/SAM</vt:lpstr>
      <vt:lpstr>ORIENTACIONES PARA UNA ESTRATEGIA DE INTEGRACIÓN DE LOS SISTEMAS AUTOMATIZADOS ATM DE LAS REGIONES CAR/SAM</vt:lpstr>
      <vt:lpstr>ORIENTACIONES PARA UNA ESTRATEGIA DE INTEGRACIÓN DE LOS SISTEMAS AUTOMATIZADOS ATM DE LAS REGIONES CAR/SAM</vt:lpstr>
      <vt:lpstr>DOCUMENTO DE CONTROL DE INTERFAZ (ICD)  CAR/SAM  PARA AIDC </vt:lpstr>
      <vt:lpstr>DOCUMENTO DE CONTROL DE INTERFAZ (ICD)  CAR/SAM PARA AIDC   CONJUNTO DE MENSAJES AIDC PRINCIPALES </vt:lpstr>
      <vt:lpstr>DOCUMENTO DE CONTROL DE INTERFAZ (ICD)  CAR/SAM PARA AIDC   CAMPOS DE LOS MENSAJES  AIDC</vt:lpstr>
      <vt:lpstr>DOCUMENTO DE CONTROL DE INTERFAZ (ICD)  CAR/SAM PARA AIDC</vt:lpstr>
      <vt:lpstr>DOCUMENTO DE CONTROL DE INTERFAZ (ICD)  CAR/SAM PARA AIDC   REQUERIMIENTO DE TELECOMUNICACIONES AIDC </vt:lpstr>
      <vt:lpstr>ACTIVIDADES  REGIONALES AUTOMATIZACION  </vt:lpstr>
      <vt:lpstr>ACTIVIDADES  REGIONALES  DE AUTOMATIZACION</vt:lpstr>
      <vt:lpstr>ACTIVIDADES  REGIONALES AUTOMATIZACION CUESTIONARIO  SISTEMAS DE AUTOMATIZACION DATOS  RADAR </vt:lpstr>
      <vt:lpstr>ACTIVIDADES  REGIONALES AUTOMATIZACION CUESTIONARIO  SISTEMAS DE AUTOMATIZACION DATOS RADAR</vt:lpstr>
      <vt:lpstr>ACTIVIDADES  REGIONALES AUTOMATIZACION CUESTIONARIO  SISTEMAS DE AUTOMATIZACION PLANES DE VUELO</vt:lpstr>
      <vt:lpstr>ACTIVIDADES  REGIONALES AUTOMATIZACION CUESTIONARIO  SISTEMAS DE AUTOMATIZACION PLANES DE VUELO</vt:lpstr>
      <vt:lpstr>ACTIVIDADES  REGIONALES AUTOMATIZACION CUESTIONARIO  SISTEMAS DE AUTOMATIZACION PLANES DE VUELO</vt:lpstr>
      <vt:lpstr>ACTIVIDADES  REGIONALES AUTOMATIZACION CUESTIONARIO  SISTEMAS DE AUTOMATIZACION ALERTAS</vt:lpstr>
      <vt:lpstr>ACTIVIDADES  REGIONALES  DE AUTOMATIZACION</vt:lpstr>
      <vt:lpstr>Slide 32</vt:lpstr>
      <vt:lpstr>ACTIVIDADES  REGIONALES  DE AUTOMATIZACION DOCUMENTOS ELABORADOS (PROYECTO RLA 98/003)</vt:lpstr>
      <vt:lpstr>Slide 34</vt:lpstr>
      <vt:lpstr>Slide 35</vt:lpstr>
      <vt:lpstr>ACTIVIDADES  REGIONALES  DE AUTOMATIZACION </vt:lpstr>
      <vt:lpstr>Slide 37</vt:lpstr>
      <vt:lpstr>ACTIVIDADES  REGIONALES  DE AUTOMATIZACION SICD</vt:lpstr>
      <vt:lpstr>Slide 39</vt:lpstr>
      <vt:lpstr>Niveles de interconexion  de sistemas de vigilancia </vt:lpstr>
      <vt:lpstr> NIVELES DE INTERCONEXION DE PLANES DE VUELO</vt:lpstr>
      <vt:lpstr>Slide 42</vt:lpstr>
      <vt:lpstr>ACTIVIDADES  REGIONALES  DE AUTOMATIZACION ARGENTINA </vt:lpstr>
      <vt:lpstr>ACTIVIDADES  REGIONALES  DE AUTOMATIZACION ARGENTINA</vt:lpstr>
      <vt:lpstr>ACTIVIDADES  REGIONALES  DE AUTOMATIZACION BRASIL </vt:lpstr>
      <vt:lpstr>ACTIVIDADES  REGIONALES  DE AUTOMATIZACION BRASIL</vt:lpstr>
      <vt:lpstr>ACTIVIDADES  REGIONALES  DE AUTOMATIZACION BOLIVIA </vt:lpstr>
      <vt:lpstr>ACTIVIDADES  REGIONALES  DE AUTOMATIZACION CHILE </vt:lpstr>
      <vt:lpstr>ACTIVIDADES  REGIONALES  DE AUTOMATIZACION COLOMBIA</vt:lpstr>
      <vt:lpstr>ACTIVIDADES  REGIONALES  DE AUTOMATIZACION ECUADOR</vt:lpstr>
      <vt:lpstr>ACTIVIDADES  REGIONALES  DE AUTOMATIZACION GUYANA FRANCESA </vt:lpstr>
      <vt:lpstr>ACTIVIDADES  REGIONALES  DE AUTOMATIZACION GUYANA</vt:lpstr>
      <vt:lpstr>ACTIVIDADES  REGIONALES  DE AUTOMATIZACION PANAMA </vt:lpstr>
      <vt:lpstr>ACTIVIDADES  REGIONALES  DE AUTOMATIZACION PARAGUAY</vt:lpstr>
      <vt:lpstr>ACTIVIDADES  REGIONALES  DE AUTOMATIZACION PERU </vt:lpstr>
      <vt:lpstr>ACTIVIDADES  REGIONALES  DE AUTOMATIZACION SURINAME </vt:lpstr>
      <vt:lpstr>ACTIVIDADES  REGIONALES  DE AUTOMATIZACION VNEZUELA  </vt:lpstr>
      <vt:lpstr>ACTIVIDADES  REGIONALES  DE AUTOMATIZACION URUGUAY </vt:lpstr>
      <vt:lpstr>ACTIVIDADES  REGIONALES  DE AUTOMATIZACION COCESNA</vt:lpstr>
      <vt:lpstr>ACTIVIDADES REGIONALES DE IMPLANTACION SISTEMAS AUTOMATIZADOS  </vt:lpstr>
      <vt:lpstr>Slide 61</vt:lpstr>
      <vt:lpstr>ACTIVIDADES REGIONALES DE IMPLANTACION SISTEMAS  AUTOMATIZADOS PLAN DE ACCION  </vt:lpstr>
      <vt:lpstr>ACTIVIDADES REGIONALES DE IMPLANTACION SISTEMAS  AUTOMATIZADOS PLAN DE ACCION  </vt:lpstr>
      <vt:lpstr>ACTIVIDADES REGIONALES DE IMPLANTACION SISTEMAS  AUTOMATIZADOS ELABORACION DE MEMORANDUM DE ENTENDIMIENTO </vt:lpstr>
      <vt:lpstr>Slide 65</vt:lpstr>
      <vt:lpstr>CONCLUSIONES</vt:lpstr>
      <vt:lpstr>CONCLUSIONES</vt:lpstr>
      <vt:lpstr>Gracias  Algunas preguntas ? </vt:lpstr>
    </vt:vector>
  </TitlesOfParts>
  <Company>ICAO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 01</dc:title>
  <dc:creator>SAM Office</dc:creator>
  <cp:lastModifiedBy>Helen Flury</cp:lastModifiedBy>
  <cp:revision>381</cp:revision>
  <dcterms:created xsi:type="dcterms:W3CDTF">2001-06-21T21:52:46Z</dcterms:created>
  <dcterms:modified xsi:type="dcterms:W3CDTF">2010-06-30T19:30:59Z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0x010100A3927D94646DC549B7465903FE9FE1A3</vt:lpwstr>
  </property>
  <property fmtid="{D5CDD505-2E9C-101B-9397-08002B2CF9AE}" pid="3" name="WorkflowCreationPath">
    <vt:lpwstr>f4ee43e6-5d50-4592-8054-dac6973e101c,4;f4ee43e6-5d50-4592-8054-dac6973e101c,4;f4ee43e6-5d50-4592-8054-dac6973e101c,5;f4ee43e6-5d50-4592-8054-dac6973e101c,5;f4ee43e6-5d50-4592-8054-dac6973e101c,5;f4ee43e6-5d50-4592-8054-dac6973e101c,5;f4ee43e6-5d50-4592-8054-dac6973e101c,5;f4ee43e6-5d50-4592-8054-dac6973e101c,5;f4ee43e6-5d50-4592-8054-dac6973e101c,5;f4ee43e6-5d50-4592-8054-dac6973e101c,5;f4ee43e6-5d50-4592-8054-dac6973e101c,5;f4ee43e6-5d50-4592-8054-dac6973e101c,5;f4ee43e6-5d50-4592-8054-dac6973e101c,5;f4ee43e6-5d50-4592-8054-dac6973e101c,5;</vt:lpwstr>
  </property>
</Properties>
</file>