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notesMasterIdLst>
    <p:notesMasterId r:id="rId11"/>
  </p:notesMasterIdLst>
  <p:sldIdLst>
    <p:sldId id="423" r:id="rId6"/>
    <p:sldId id="427" r:id="rId7"/>
    <p:sldId id="482" r:id="rId8"/>
    <p:sldId id="390" r:id="rId9"/>
    <p:sldId id="4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FFFF99"/>
    <a:srgbClr val="99FFCC"/>
    <a:srgbClr val="66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990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14" Type="http://schemas.openxmlformats.org/officeDocument/2006/relationships/theme" Target="theme/theme1.xml"/><Relationship Id="rId9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F0062-FEF6-44AC-B9D8-7F5859F6CF18}" type="datetimeFigureOut">
              <a:rPr lang="en-GB" smtClean="0"/>
              <a:t>07/03/2015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DD70A-C890-4C6B-B339-1237B77ACF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00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7A91-7951-4010-AE12-88FF645D51F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07/03/2015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5893-6A5A-47A7-82E7-81B5FF213C8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P:\Common\canso\Events\2015\2015 - March Events\CEO Conference and ATM Dinner 2015\CEO Conference\Presentation\Template\CEO Conf_front2015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217024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804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26E3-F398-4EE4-B5D6-3F7DC2B6CD7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07/03/2015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5893-6A5A-47A7-82E7-81B5FF213C8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P:\Common\canso\Events\2015\2015 - March Events\CEO Conference and ATM Dinner 2015\CEO Conference\Presentation\Template\CEO Confcontent2015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" y="-27384"/>
            <a:ext cx="9217024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1"/>
          <p:cNvSpPr txBox="1">
            <a:spLocks/>
          </p:cNvSpPr>
          <p:nvPr userDrawn="1"/>
        </p:nvSpPr>
        <p:spPr>
          <a:xfrm>
            <a:off x="5076056" y="6021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535893-6A5A-47A7-82E7-81B5FF213C85}" type="slidenum">
              <a:rPr lang="en-GB" b="1" smtClean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‹#›</a:t>
            </a:fld>
            <a:endParaRPr lang="en-GB" b="1" dirty="0">
              <a:solidFill>
                <a:srgbClr val="0033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024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9955-C77B-4F2E-887C-703F8FE1ACB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07/03/2015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5893-6A5A-47A7-82E7-81B5FF213C8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P:\Common\canso\Events\2015\2015 - March Events\CEO Conference and ATM Dinner 2015\CEO Conference\Presentation\Template\CEO Confintro2015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217024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1"/>
          <p:cNvSpPr txBox="1">
            <a:spLocks/>
          </p:cNvSpPr>
          <p:nvPr userDrawn="1"/>
        </p:nvSpPr>
        <p:spPr>
          <a:xfrm>
            <a:off x="5076056" y="6021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535893-6A5A-47A7-82E7-81B5FF213C85}" type="slidenum">
              <a:rPr lang="en-GB" b="1" smtClean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‹#›</a:t>
            </a:fld>
            <a:endParaRPr lang="en-GB" b="1" dirty="0">
              <a:solidFill>
                <a:srgbClr val="0033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856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198FB-FBB4-433E-8519-95290839577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07/03/2015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5893-6A5A-47A7-82E7-81B5FF213C8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086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AD66-A29F-4567-B8E6-1E4FDC6E81A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07/03/2015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5893-6A5A-47A7-82E7-81B5FF213C8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76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4CE0-86E5-43F3-88A7-61C66240AD2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07/03/2015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5893-6A5A-47A7-82E7-81B5FF213C8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954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29E3-26B2-415B-88CA-6A68FF34E57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07/03/2015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5893-6A5A-47A7-82E7-81B5FF213C8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27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D05C9-C548-4DC8-9BCB-6CB0459CE6F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07/03/2015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35893-6A5A-47A7-82E7-81B5FF213C8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64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499992" y="2060848"/>
            <a:ext cx="403244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rgbClr val="003366"/>
                </a:solidFill>
                <a:latin typeface="Tahoma" pitchFamily="34" charset="0"/>
              </a:rPr>
              <a:t>CANSO Safety Standard (CSS) </a:t>
            </a:r>
            <a:r>
              <a:rPr lang="en-US" sz="2800" b="1" dirty="0" err="1" smtClean="0">
                <a:solidFill>
                  <a:srgbClr val="003366"/>
                </a:solidFill>
                <a:latin typeface="Tahoma" pitchFamily="34" charset="0"/>
              </a:rPr>
              <a:t>Programme</a:t>
            </a:r>
            <a:endParaRPr lang="en-US" sz="2800" b="1" dirty="0" smtClean="0">
              <a:solidFill>
                <a:srgbClr val="003366"/>
              </a:solidFill>
              <a:latin typeface="Tahoma" pitchFamily="34" charset="0"/>
            </a:endParaRPr>
          </a:p>
          <a:p>
            <a:pPr algn="ctr"/>
            <a:endParaRPr lang="en-US" sz="2600" dirty="0" smtClean="0">
              <a:solidFill>
                <a:srgbClr val="003366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36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" y="381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en-US" sz="2800" b="1" dirty="0" smtClean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Evolution of CANSO Safety Maturity</a:t>
            </a:r>
            <a:endParaRPr lang="en-US" sz="2800" b="1" dirty="0">
              <a:solidFill>
                <a:srgbClr val="003366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04" y="1124744"/>
            <a:ext cx="1499940" cy="1382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26" y="2708920"/>
            <a:ext cx="1488418" cy="1549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37" y="4365077"/>
            <a:ext cx="2804981" cy="127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28556" y="2961646"/>
            <a:ext cx="3672408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3366"/>
                </a:solidFill>
                <a:latin typeface="Tahoma" pitchFamily="34" charset="0"/>
              </a:rPr>
              <a:t>CANSO Safety </a:t>
            </a:r>
            <a:r>
              <a:rPr lang="en-US" sz="2000" b="1" dirty="0" smtClean="0">
                <a:solidFill>
                  <a:srgbClr val="003366"/>
                </a:solidFill>
                <a:latin typeface="Tahoma" pitchFamily="34" charset="0"/>
              </a:rPr>
              <a:t>Standard</a:t>
            </a:r>
          </a:p>
          <a:p>
            <a:pPr algn="ctr"/>
            <a:r>
              <a:rPr lang="en-US" sz="2000" b="1" dirty="0" err="1" smtClean="0">
                <a:solidFill>
                  <a:srgbClr val="003366"/>
                </a:solidFill>
                <a:latin typeface="Tahoma" pitchFamily="34" charset="0"/>
              </a:rPr>
              <a:t>Programme</a:t>
            </a:r>
            <a:endParaRPr lang="en-US" sz="2000" dirty="0">
              <a:solidFill>
                <a:srgbClr val="003366"/>
              </a:solidFill>
              <a:latin typeface="Tahoma" pitchFamily="34" charset="0"/>
            </a:endParaRPr>
          </a:p>
        </p:txBody>
      </p:sp>
      <p:cxnSp>
        <p:nvCxnSpPr>
          <p:cNvPr id="18" name="Curved Connector 17"/>
          <p:cNvCxnSpPr/>
          <p:nvPr/>
        </p:nvCxnSpPr>
        <p:spPr>
          <a:xfrm flipV="1">
            <a:off x="3050894" y="3440875"/>
            <a:ext cx="1700747" cy="1572287"/>
          </a:xfrm>
          <a:prstGeom prst="curvedConnector3">
            <a:avLst/>
          </a:prstGeom>
          <a:ln w="53975" cap="flat" cmpd="sng"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>
            <a:off x="2699792" y="1556792"/>
            <a:ext cx="2060787" cy="1572287"/>
          </a:xfrm>
          <a:prstGeom prst="curvedConnector3">
            <a:avLst/>
          </a:prstGeom>
          <a:ln w="53975" cap="flat" cmpd="sng"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>
            <a:off x="2315244" y="3309491"/>
            <a:ext cx="2580413" cy="1"/>
          </a:xfrm>
          <a:prstGeom prst="curvedConnector3">
            <a:avLst>
              <a:gd name="adj1" fmla="val 50000"/>
            </a:avLst>
          </a:prstGeom>
          <a:ln w="53975" cap="flat" cmpd="sng"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87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" y="381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en-US" sz="2800" b="1" dirty="0" smtClean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CSS </a:t>
            </a:r>
            <a:r>
              <a:rPr lang="en-US" sz="2800" b="1" dirty="0" err="1" smtClean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Programme</a:t>
            </a:r>
            <a:r>
              <a:rPr lang="en-US" sz="2800" b="1" dirty="0" smtClean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 Purpose</a:t>
            </a:r>
            <a:endParaRPr lang="en-US" sz="2800" b="1" dirty="0">
              <a:solidFill>
                <a:srgbClr val="0033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457200" y="1124744"/>
            <a:ext cx="8229600" cy="4464496"/>
          </a:xfrm>
        </p:spPr>
        <p:txBody>
          <a:bodyPr>
            <a:normAutofit/>
          </a:bodyPr>
          <a:lstStyle/>
          <a:p>
            <a:pPr lvl="1"/>
            <a:r>
              <a:rPr lang="en-GB" dirty="0"/>
              <a:t>Demonstrate the maturity of Safety Management Systems (SMS</a:t>
            </a:r>
            <a:r>
              <a:rPr lang="en-GB" dirty="0" smtClean="0"/>
              <a:t>)</a:t>
            </a:r>
            <a:endParaRPr lang="en-US" dirty="0"/>
          </a:p>
          <a:p>
            <a:pPr lvl="1"/>
            <a:r>
              <a:rPr lang="en-GB" dirty="0" smtClean="0"/>
              <a:t>Measure SMS </a:t>
            </a:r>
            <a:r>
              <a:rPr lang="en-GB" dirty="0"/>
              <a:t>implementation of CANSO </a:t>
            </a:r>
            <a:r>
              <a:rPr lang="en-GB" dirty="0" smtClean="0"/>
              <a:t>members</a:t>
            </a:r>
          </a:p>
          <a:p>
            <a:pPr lvl="1"/>
            <a:r>
              <a:rPr lang="en-GB" dirty="0" smtClean="0"/>
              <a:t>Mechanism </a:t>
            </a:r>
            <a:r>
              <a:rPr lang="en-GB" dirty="0"/>
              <a:t>for CANSO members to achieve higher levels of safety management </a:t>
            </a:r>
            <a:endParaRPr lang="en-US" dirty="0"/>
          </a:p>
          <a:p>
            <a:pPr lvl="1"/>
            <a:r>
              <a:rPr lang="en-GB" dirty="0"/>
              <a:t>Increase the influence of the CANSO Standard of Excellence (</a:t>
            </a:r>
            <a:r>
              <a:rPr lang="en-GB" dirty="0" err="1"/>
              <a:t>SoE</a:t>
            </a:r>
            <a:r>
              <a:rPr lang="en-GB" dirty="0"/>
              <a:t>) </a:t>
            </a:r>
            <a:r>
              <a:rPr lang="en-GB" dirty="0" smtClean="0"/>
              <a:t>in SMS</a:t>
            </a:r>
            <a:endParaRPr lang="en-GB" sz="2400" dirty="0" smtClean="0">
              <a:solidFill>
                <a:srgbClr val="0033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5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" y="381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en-US" sz="2800" b="1" dirty="0" smtClean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Existing Structure</a:t>
            </a:r>
            <a:endParaRPr lang="en-US" sz="2800" b="1" dirty="0">
              <a:solidFill>
                <a:srgbClr val="0033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457200" y="1124744"/>
            <a:ext cx="3610744" cy="44644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sz="2800" b="1" dirty="0" smtClean="0"/>
              <a:t>CANSO </a:t>
            </a:r>
            <a:r>
              <a:rPr lang="nl-NL" sz="2800" b="1" dirty="0"/>
              <a:t>Standard of Excellence in </a:t>
            </a:r>
            <a:r>
              <a:rPr lang="nl-NL" sz="2800" b="1" dirty="0" smtClean="0"/>
              <a:t>SMS</a:t>
            </a:r>
            <a:endParaRPr lang="nl-NL" sz="2800" dirty="0" smtClean="0"/>
          </a:p>
          <a:p>
            <a:pPr lvl="0"/>
            <a:endParaRPr lang="nl-NL" sz="2800" b="1" dirty="0"/>
          </a:p>
          <a:p>
            <a:pPr lvl="0"/>
            <a:endParaRPr lang="nl-NL" sz="2800" b="1" dirty="0" smtClean="0"/>
          </a:p>
          <a:p>
            <a:pPr lvl="0"/>
            <a:endParaRPr lang="nl-NL" sz="2800" b="1" dirty="0"/>
          </a:p>
          <a:p>
            <a:pPr lvl="0"/>
            <a:r>
              <a:rPr lang="nl-NL" sz="2800" b="1" dirty="0" smtClean="0"/>
              <a:t>CANSO SMS Implementation Guide</a:t>
            </a:r>
          </a:p>
          <a:p>
            <a:pPr lvl="0"/>
            <a:endParaRPr lang="nl-NL" sz="2800" b="1" dirty="0"/>
          </a:p>
          <a:p>
            <a:pPr lvl="0"/>
            <a:endParaRPr lang="nl-NL" sz="2800" b="1" dirty="0" smtClean="0"/>
          </a:p>
          <a:p>
            <a:pPr lvl="0"/>
            <a:endParaRPr lang="nl-NL" sz="2800" dirty="0" smtClean="0"/>
          </a:p>
          <a:p>
            <a:pPr lvl="0"/>
            <a:r>
              <a:rPr lang="nl-NL" sz="2800" b="1" dirty="0" smtClean="0"/>
              <a:t>CANSO </a:t>
            </a:r>
            <a:r>
              <a:rPr lang="nl-NL" sz="2800" b="1" dirty="0"/>
              <a:t>SMS Maturity </a:t>
            </a:r>
            <a:r>
              <a:rPr lang="nl-NL" sz="2800" b="1" dirty="0" smtClean="0"/>
              <a:t>Survey</a:t>
            </a:r>
            <a:endParaRPr lang="en-US" sz="2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93024"/>
            <a:ext cx="2945348" cy="194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693" y="1052736"/>
            <a:ext cx="2139475" cy="300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849" y="2780928"/>
            <a:ext cx="206465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57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" y="381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en-US" sz="2800" b="1" dirty="0" smtClean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Benefits</a:t>
            </a:r>
            <a:endParaRPr lang="en-US" sz="2800" b="1" dirty="0">
              <a:solidFill>
                <a:srgbClr val="0033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457200" y="1124744"/>
            <a:ext cx="8229600" cy="44644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dirty="0" smtClean="0"/>
              <a:t>Educating </a:t>
            </a:r>
            <a:r>
              <a:rPr lang="nl-NL" dirty="0"/>
              <a:t>members about how higher levels of SMS implementation can be achieved. </a:t>
            </a:r>
            <a:endParaRPr lang="en-US" dirty="0"/>
          </a:p>
          <a:p>
            <a:pPr lvl="0"/>
            <a:r>
              <a:rPr lang="nl-NL" dirty="0" smtClean="0"/>
              <a:t>Satisfy </a:t>
            </a:r>
            <a:r>
              <a:rPr lang="nl-NL" dirty="0"/>
              <a:t>regulators that Members have met ICAO requirements. </a:t>
            </a:r>
            <a:endParaRPr lang="nl-NL" dirty="0" smtClean="0"/>
          </a:p>
          <a:p>
            <a:pPr lvl="0"/>
            <a:r>
              <a:rPr lang="nl-NL" dirty="0" smtClean="0"/>
              <a:t>Influence </a:t>
            </a:r>
            <a:r>
              <a:rPr lang="nl-NL" dirty="0"/>
              <a:t>the ICAO view of CANSO safety management products and services. </a:t>
            </a:r>
            <a:endParaRPr lang="nl-NL" dirty="0" smtClean="0"/>
          </a:p>
          <a:p>
            <a:pPr lvl="0"/>
            <a:r>
              <a:rPr lang="nl-NL" dirty="0" smtClean="0"/>
              <a:t>Avoid </a:t>
            </a:r>
            <a:r>
              <a:rPr lang="nl-NL" dirty="0"/>
              <a:t>regulatory intervention by ICAO to extend its audit programmes to </a:t>
            </a:r>
            <a:r>
              <a:rPr lang="nl-NL" dirty="0" smtClean="0"/>
              <a:t>ANSPs.</a:t>
            </a:r>
            <a:endParaRPr lang="nl-NL" dirty="0"/>
          </a:p>
          <a:p>
            <a:pPr lvl="0"/>
            <a:r>
              <a:rPr lang="nl-NL" dirty="0" smtClean="0"/>
              <a:t>Secure </a:t>
            </a:r>
            <a:r>
              <a:rPr lang="nl-NL" dirty="0"/>
              <a:t>CANSO’s position as the industry focal point for best practice in safety management. </a:t>
            </a:r>
            <a:endParaRPr lang="nl-NL" dirty="0" smtClean="0"/>
          </a:p>
          <a:p>
            <a:pPr lvl="0"/>
            <a:r>
              <a:rPr lang="nl-NL" dirty="0" smtClean="0"/>
              <a:t>Motivate </a:t>
            </a:r>
            <a:r>
              <a:rPr lang="nl-NL" dirty="0"/>
              <a:t>current and potential CANSO Full Members.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738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F5E0313572D40AE70A616AF2D175C" ma:contentTypeVersion="1" ma:contentTypeDescription="Create a new document." ma:contentTypeScope="" ma:versionID="00a4a3168368ef78d32355ab364f4db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NATS-Document" ma:contentTypeID="0x010100EA2063E8704C434082E7DCCA54F9F02F0003E5DEBE4401FF4290E75D479055A841" ma:contentTypeVersion="14" ma:contentTypeDescription="Create a new NATS Document" ma:contentTypeScope="" ma:versionID="19a6e104c83f9d640fae67b962074b3c">
  <xsd:schema xmlns:xsd="http://www.w3.org/2001/XMLSchema" xmlns:xs="http://www.w3.org/2001/XMLSchema" xmlns:p="http://schemas.microsoft.com/office/2006/metadata/properties" xmlns:ns2="233c1509-e15f-4e0c-b211-7a9c54991869" xmlns:ns3="c461cddb-fd5b-4187-8db6-162fdb3d9acb" xmlns:ns4="c9b95855-8e0c-4bf0-bd74-4eb4ec0ba957" targetNamespace="http://schemas.microsoft.com/office/2006/metadata/properties" ma:root="true" ma:fieldsID="471101e1e9bb8bb0aec508ea554ddfe9" ns2:_="" ns3:_="" ns4:_="">
    <xsd:import namespace="233c1509-e15f-4e0c-b211-7a9c54991869"/>
    <xsd:import namespace="c461cddb-fd5b-4187-8db6-162fdb3d9acb"/>
    <xsd:import namespace="c9b95855-8e0c-4bf0-bd74-4eb4ec0ba957"/>
    <xsd:element name="properties">
      <xsd:complexType>
        <xsd:sequence>
          <xsd:element name="documentManagement">
            <xsd:complexType>
              <xsd:all>
                <xsd:element ref="ns2:NATS-Subject" minOccurs="0"/>
                <xsd:element ref="ns2:ProtectiveMarking"/>
                <xsd:element ref="ns3:NATSOwner" minOccurs="0"/>
                <xsd:element ref="ns2:_dlc_DocId" minOccurs="0"/>
                <xsd:element ref="ns4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3c1509-e15f-4e0c-b211-7a9c54991869" elementFormDefault="qualified">
    <xsd:import namespace="http://schemas.microsoft.com/office/2006/documentManagement/types"/>
    <xsd:import namespace="http://schemas.microsoft.com/office/infopath/2007/PartnerControls"/>
    <xsd:element name="NATS-Subject" ma:index="8" nillable="true" ma:displayName="NATS-Subject" ma:format="Dropdown" ma:internalName="NATS_x002d_Subject">
      <xsd:simpleType>
        <xsd:union memberTypes="dms:Text">
          <xsd:simpleType>
            <xsd:restriction base="dms:Choice">
              <xsd:enumeration value="Safety"/>
            </xsd:restriction>
          </xsd:simpleType>
        </xsd:union>
      </xsd:simpleType>
    </xsd:element>
    <xsd:element name="ProtectiveMarking" ma:index="9" ma:displayName="Protective Marking" ma:default="No Marking Required" ma:format="Dropdown" ma:internalName="ProtectiveMarking">
      <xsd:simpleType>
        <xsd:restriction base="dms:Choice">
          <xsd:enumeration value="No Marking Required"/>
          <xsd:enumeration value="NATS PRIVATE"/>
          <xsd:enumeration value="NATS PROTECTED"/>
        </xsd:restriction>
      </xsd:simpleType>
    </xsd:element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1cddb-fd5b-4187-8db6-162fdb3d9acb" elementFormDefault="qualified">
    <xsd:import namespace="http://schemas.microsoft.com/office/2006/documentManagement/types"/>
    <xsd:import namespace="http://schemas.microsoft.com/office/infopath/2007/PartnerControls"/>
    <xsd:element name="NATSOwner" ma:index="10" nillable="true" ma:displayName="NATS Owner" ma:list="UserInfo" ma:SharePointGroup="0" ma:internalName="NATS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b95855-8e0c-4bf0-bd74-4eb4ec0ba957" elementFormDefault="qualified">
    <xsd:import namespace="http://schemas.microsoft.com/office/2006/documentManagement/types"/>
    <xsd:import namespace="http://schemas.microsoft.com/office/infopath/2007/PartnerControls"/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7357A8-BB3B-4BBB-8925-62297C5E6ADE}"/>
</file>

<file path=customXml/itemProps2.xml><?xml version="1.0" encoding="utf-8"?>
<ds:datastoreItem xmlns:ds="http://schemas.openxmlformats.org/officeDocument/2006/customXml" ds:itemID="{CB7E2D26-382A-4DA4-A854-339F4ACAA811}"/>
</file>

<file path=customXml/itemProps3.xml><?xml version="1.0" encoding="utf-8"?>
<ds:datastoreItem xmlns:ds="http://schemas.openxmlformats.org/officeDocument/2006/customXml" ds:itemID="{EEF810B0-65B0-445A-B9B3-BFB5AB8907B2}"/>
</file>

<file path=customXml/itemProps4.xml><?xml version="1.0" encoding="utf-8"?>
<ds:datastoreItem xmlns:ds="http://schemas.openxmlformats.org/officeDocument/2006/customXml" ds:itemID="{166EE659-8D2C-4CCE-B851-E7A71EEA7D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3c1509-e15f-4e0c-b211-7a9c54991869"/>
    <ds:schemaRef ds:uri="c461cddb-fd5b-4187-8db6-162fdb3d9acb"/>
    <ds:schemaRef ds:uri="c9b95855-8e0c-4bf0-bd74-4eb4ec0ba9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2680</TotalTime>
  <Words>147</Words>
  <Application>Microsoft Office PowerPoint</Application>
  <PresentationFormat>On-screen Show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FOSTER, Craig J</dc:creator>
  <cp:lastModifiedBy>DeNicuolo, Mark</cp:lastModifiedBy>
  <cp:revision>195</cp:revision>
  <dcterms:created xsi:type="dcterms:W3CDTF">2014-02-11T10:15:53Z</dcterms:created>
  <dcterms:modified xsi:type="dcterms:W3CDTF">2015-03-07T08:08:46Z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0x010100B50F5E0313572D40AE70A616AF2D175C</vt:lpwstr>
  </property>
  <property fmtid="{D5CDD505-2E9C-101B-9397-08002B2CF9AE}" pid="3" name="_dlc_DocIdItemGuid">
    <vt:lpwstr>5782d248-f41c-4cf0-81fd-ac813f26b6f0</vt:lpwstr>
  </property>
</Properties>
</file>