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handoutMasterIdLst>
    <p:handoutMasterId r:id="rId11"/>
  </p:handoutMasterIdLst>
  <p:sldIdLst>
    <p:sldId id="270" r:id="rId2"/>
    <p:sldId id="271" r:id="rId3"/>
    <p:sldId id="272" r:id="rId4"/>
    <p:sldId id="275" r:id="rId5"/>
    <p:sldId id="293" r:id="rId6"/>
    <p:sldId id="292" r:id="rId7"/>
    <p:sldId id="291" r:id="rId8"/>
    <p:sldId id="29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ABA"/>
    <a:srgbClr val="7030A0"/>
    <a:srgbClr val="D31044"/>
    <a:srgbClr val="EA157A"/>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5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9/8/2013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696751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9/8/2013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87490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49350" y="685800"/>
            <a:ext cx="4575175" cy="3430588"/>
          </a:xfrm>
          <a:ln/>
        </p:spPr>
      </p:sp>
      <p:sp>
        <p:nvSpPr>
          <p:cNvPr id="30723" name="Rectangle 3"/>
          <p:cNvSpPr>
            <a:spLocks noGrp="1" noChangeArrowheads="1"/>
          </p:cNvSpPr>
          <p:nvPr>
            <p:ph type="body" idx="1"/>
          </p:nvPr>
        </p:nvSpPr>
        <p:spPr>
          <a:xfrm>
            <a:off x="913991" y="4342939"/>
            <a:ext cx="5030018" cy="4114587"/>
          </a:xfrm>
          <a:noFill/>
        </p:spPr>
        <p:txBody>
          <a:bodyPr/>
          <a:lstStyle/>
          <a:p>
            <a:r>
              <a:rPr lang="en-US" smtClean="0"/>
              <a:t>Note : NANSC a déjà GeoTitan, fourni par EgisAvia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47763" y="685800"/>
            <a:ext cx="4573587" cy="3429000"/>
          </a:xfrm>
          <a:ln/>
        </p:spPr>
      </p:sp>
      <p:sp>
        <p:nvSpPr>
          <p:cNvPr id="32771" name="Rectangle 3"/>
          <p:cNvSpPr>
            <a:spLocks noGrp="1" noChangeArrowheads="1"/>
          </p:cNvSpPr>
          <p:nvPr>
            <p:ph type="body" idx="1"/>
          </p:nvPr>
        </p:nvSpPr>
        <p:spPr>
          <a:xfrm>
            <a:off x="913991" y="4341522"/>
            <a:ext cx="5030018" cy="4116005"/>
          </a:xfrm>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Project title (Insert, Header &amp; Footer)</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Project title (Insert, Header &amp; Footer)</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Project title (Insert, Header &amp; Footer)</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Project title (Insert, Header &amp; Footer)</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Project title (Insert, Header &amp; Footer)</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Project title (Insert, Header &amp; Footer)</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Project title (Insert, Header &amp; Footer)</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Project title (Insert, Header &amp; Footer)</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dirty="0"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dirty="0" smtClean="0"/>
              <a:t>Project title (Insert, Header &amp; Footer)</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emf"/><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rgbClr val="336699"/>
                </a:solidFill>
                <a:latin typeface="Arial" charset="0"/>
                <a:cs typeface="Arial" charset="0"/>
              </a:defRPr>
            </a:lvl1pPr>
            <a:lvl2pPr marL="742950" indent="-285750" eaLnBrk="0" hangingPunct="0">
              <a:defRPr sz="2600" b="1">
                <a:solidFill>
                  <a:srgbClr val="336699"/>
                </a:solidFill>
                <a:latin typeface="Arial" charset="0"/>
                <a:cs typeface="Arial" charset="0"/>
              </a:defRPr>
            </a:lvl2pPr>
            <a:lvl3pPr marL="1143000" indent="-228600" eaLnBrk="0" hangingPunct="0">
              <a:defRPr sz="2600" b="1">
                <a:solidFill>
                  <a:srgbClr val="336699"/>
                </a:solidFill>
                <a:latin typeface="Arial" charset="0"/>
                <a:cs typeface="Arial" charset="0"/>
              </a:defRPr>
            </a:lvl3pPr>
            <a:lvl4pPr marL="1600200" indent="-228600" eaLnBrk="0" hangingPunct="0">
              <a:defRPr sz="2600" b="1">
                <a:solidFill>
                  <a:srgbClr val="336699"/>
                </a:solidFill>
                <a:latin typeface="Arial" charset="0"/>
                <a:cs typeface="Arial" charset="0"/>
              </a:defRPr>
            </a:lvl4pPr>
            <a:lvl5pPr marL="2057400" indent="-228600" eaLnBrk="0" hangingPunct="0">
              <a:defRPr sz="2600" b="1">
                <a:solidFill>
                  <a:srgbClr val="336699"/>
                </a:solidFill>
                <a:latin typeface="Arial" charset="0"/>
                <a:cs typeface="Arial" charset="0"/>
              </a:defRPr>
            </a:lvl5pPr>
            <a:lvl6pPr marL="2514600" indent="-228600" algn="ctr" eaLnBrk="0" fontAlgn="base" hangingPunct="0">
              <a:spcBef>
                <a:spcPct val="0"/>
              </a:spcBef>
              <a:spcAft>
                <a:spcPct val="0"/>
              </a:spcAft>
              <a:defRPr sz="2600" b="1">
                <a:solidFill>
                  <a:srgbClr val="336699"/>
                </a:solidFill>
                <a:latin typeface="Arial" charset="0"/>
                <a:cs typeface="Arial" charset="0"/>
              </a:defRPr>
            </a:lvl6pPr>
            <a:lvl7pPr marL="2971800" indent="-228600" algn="ctr" eaLnBrk="0" fontAlgn="base" hangingPunct="0">
              <a:spcBef>
                <a:spcPct val="0"/>
              </a:spcBef>
              <a:spcAft>
                <a:spcPct val="0"/>
              </a:spcAft>
              <a:defRPr sz="2600" b="1">
                <a:solidFill>
                  <a:srgbClr val="336699"/>
                </a:solidFill>
                <a:latin typeface="Arial" charset="0"/>
                <a:cs typeface="Arial" charset="0"/>
              </a:defRPr>
            </a:lvl7pPr>
            <a:lvl8pPr marL="3429000" indent="-228600" algn="ctr" eaLnBrk="0" fontAlgn="base" hangingPunct="0">
              <a:spcBef>
                <a:spcPct val="0"/>
              </a:spcBef>
              <a:spcAft>
                <a:spcPct val="0"/>
              </a:spcAft>
              <a:defRPr sz="2600" b="1">
                <a:solidFill>
                  <a:srgbClr val="336699"/>
                </a:solidFill>
                <a:latin typeface="Arial" charset="0"/>
                <a:cs typeface="Arial" charset="0"/>
              </a:defRPr>
            </a:lvl8pPr>
            <a:lvl9pPr marL="3886200" indent="-228600" algn="ctr" eaLnBrk="0" fontAlgn="base" hangingPunct="0">
              <a:spcBef>
                <a:spcPct val="0"/>
              </a:spcBef>
              <a:spcAft>
                <a:spcPct val="0"/>
              </a:spcAft>
              <a:defRPr sz="2600" b="1">
                <a:solidFill>
                  <a:srgbClr val="336699"/>
                </a:solidFill>
                <a:latin typeface="Arial" charset="0"/>
                <a:cs typeface="Arial" charset="0"/>
              </a:defRPr>
            </a:lvl9pPr>
          </a:lstStyle>
          <a:p>
            <a:r>
              <a:rPr lang="fo-FO" sz="1200" b="0" smtClean="0"/>
              <a:t>Air Operations Division </a:t>
            </a:r>
          </a:p>
        </p:txBody>
      </p:sp>
      <p:sp>
        <p:nvSpPr>
          <p:cNvPr id="11268" name="Rectangle 3"/>
          <p:cNvSpPr>
            <a:spLocks noGrp="1" noChangeArrowheads="1"/>
          </p:cNvSpPr>
          <p:nvPr>
            <p:ph type="body" idx="1"/>
          </p:nvPr>
        </p:nvSpPr>
        <p:spPr>
          <a:xfrm>
            <a:off x="533400" y="1447800"/>
            <a:ext cx="7824787" cy="5314950"/>
          </a:xfrm>
        </p:spPr>
        <p:txBody>
          <a:bodyPr>
            <a:normAutofit fontScale="92500" lnSpcReduction="20000"/>
          </a:bodyPr>
          <a:lstStyle/>
          <a:p>
            <a:pPr eaLnBrk="1" hangingPunct="1"/>
            <a:r>
              <a:rPr lang="fr-FR" sz="2400" b="1" u="sng" dirty="0" smtClean="0">
                <a:solidFill>
                  <a:srgbClr val="336699"/>
                </a:solidFill>
                <a:cs typeface="Arial" charset="0"/>
              </a:rPr>
              <a:t>AIS/AIM System in South </a:t>
            </a:r>
            <a:r>
              <a:rPr lang="fr-FR" sz="2400" b="1" u="sng" dirty="0" err="1" smtClean="0">
                <a:solidFill>
                  <a:srgbClr val="336699"/>
                </a:solidFill>
                <a:cs typeface="Arial" charset="0"/>
              </a:rPr>
              <a:t>Africa</a:t>
            </a:r>
            <a:r>
              <a:rPr lang="fr-FR" sz="2400" b="1" u="sng" dirty="0" smtClean="0">
                <a:solidFill>
                  <a:srgbClr val="336699"/>
                </a:solidFill>
                <a:cs typeface="Arial" charset="0"/>
              </a:rPr>
              <a:t> (ATNS)</a:t>
            </a:r>
          </a:p>
          <a:p>
            <a:pPr lvl="1" eaLnBrk="1" hangingPunct="1"/>
            <a:r>
              <a:rPr lang="fr-FR" sz="1800" dirty="0" smtClean="0"/>
              <a:t>Description:</a:t>
            </a:r>
          </a:p>
          <a:p>
            <a:pPr lvl="2" eaLnBrk="1" hangingPunct="1"/>
            <a:r>
              <a:rPr lang="fr-FR" sz="1600" dirty="0" smtClean="0"/>
              <a:t>Dynamic Component comprises of</a:t>
            </a:r>
          </a:p>
          <a:p>
            <a:pPr marL="1771650" lvl="3" indent="-400050">
              <a:buFont typeface="+mj-lt"/>
              <a:buAutoNum type="romanUcPeriod"/>
            </a:pPr>
            <a:r>
              <a:rPr lang="fr-FR" sz="1200" dirty="0" smtClean="0"/>
              <a:t>Flight Planning and Management</a:t>
            </a:r>
          </a:p>
          <a:p>
            <a:pPr marL="1771650" lvl="3" indent="-400050">
              <a:buFont typeface="+mj-lt"/>
              <a:buAutoNum type="romanUcPeriod"/>
            </a:pPr>
            <a:r>
              <a:rPr lang="fr-FR" sz="1200" dirty="0" smtClean="0"/>
              <a:t>NOTAM Management (</a:t>
            </a:r>
            <a:r>
              <a:rPr lang="fr-FR" sz="1200" dirty="0" err="1" smtClean="0"/>
              <a:t>Creation</a:t>
            </a:r>
            <a:r>
              <a:rPr lang="fr-FR" sz="1200" dirty="0" smtClean="0"/>
              <a:t>, PIB, </a:t>
            </a:r>
            <a:r>
              <a:rPr lang="fr-FR" sz="1200" dirty="0" err="1" smtClean="0"/>
              <a:t>etc</a:t>
            </a:r>
            <a:r>
              <a:rPr lang="fr-FR" sz="1200" dirty="0" smtClean="0"/>
              <a:t>)</a:t>
            </a:r>
          </a:p>
          <a:p>
            <a:pPr marL="1771650" lvl="3" indent="-400050">
              <a:buFont typeface="+mj-lt"/>
              <a:buAutoNum type="romanUcPeriod"/>
            </a:pPr>
            <a:r>
              <a:rPr lang="fr-FR" sz="1200" dirty="0" smtClean="0"/>
              <a:t>Internet Briefing and Flight Planning </a:t>
            </a:r>
          </a:p>
          <a:p>
            <a:pPr marL="1771650" lvl="3" indent="-400050">
              <a:buFont typeface="+mj-lt"/>
              <a:buAutoNum type="romanUcPeriod"/>
            </a:pPr>
            <a:r>
              <a:rPr lang="fr-FR" sz="1200" dirty="0" smtClean="0"/>
              <a:t>AMHS</a:t>
            </a:r>
          </a:p>
          <a:p>
            <a:pPr lvl="2" eaLnBrk="1" hangingPunct="1"/>
            <a:r>
              <a:rPr lang="fr-FR" sz="1600" dirty="0" err="1" smtClean="0"/>
              <a:t>Static</a:t>
            </a:r>
            <a:r>
              <a:rPr lang="fr-FR" sz="1600" dirty="0" smtClean="0"/>
              <a:t> Component comprises of</a:t>
            </a:r>
          </a:p>
          <a:p>
            <a:pPr marL="1771650" lvl="3" indent="-400050">
              <a:buFont typeface="+mj-lt"/>
              <a:buAutoNum type="romanUcPeriod"/>
            </a:pPr>
            <a:r>
              <a:rPr lang="fr-FR" sz="1200" dirty="0" err="1" smtClean="0"/>
              <a:t>SmartDM</a:t>
            </a:r>
            <a:r>
              <a:rPr lang="fr-FR" sz="1200" dirty="0" smtClean="0"/>
              <a:t> (SDO, GV, PAMS, IFS, LRI, </a:t>
            </a:r>
            <a:r>
              <a:rPr lang="fr-FR" sz="1200" dirty="0" err="1" smtClean="0"/>
              <a:t>etc</a:t>
            </a:r>
            <a:r>
              <a:rPr lang="fr-FR" sz="1200" dirty="0" smtClean="0"/>
              <a:t>)</a:t>
            </a:r>
          </a:p>
          <a:p>
            <a:pPr marL="1771650" lvl="3" indent="-400050">
              <a:buFont typeface="+mj-lt"/>
              <a:buAutoNum type="romanUcPeriod"/>
            </a:pPr>
            <a:r>
              <a:rPr lang="fr-FR" sz="1200" dirty="0" err="1" smtClean="0"/>
              <a:t>SmartAIP</a:t>
            </a:r>
            <a:r>
              <a:rPr lang="fr-FR" sz="1200" dirty="0" smtClean="0"/>
              <a:t> (AIP production </a:t>
            </a:r>
            <a:r>
              <a:rPr lang="fr-FR" sz="1200" dirty="0" err="1" smtClean="0"/>
              <a:t>tool</a:t>
            </a:r>
            <a:r>
              <a:rPr lang="fr-FR" sz="1200" dirty="0" smtClean="0"/>
              <a:t>)</a:t>
            </a:r>
          </a:p>
          <a:p>
            <a:pPr marL="1771650" lvl="3" indent="-400050">
              <a:buFont typeface="+mj-lt"/>
              <a:buAutoNum type="romanUcPeriod"/>
            </a:pPr>
            <a:r>
              <a:rPr lang="fr-FR" sz="1200" dirty="0" err="1" smtClean="0"/>
              <a:t>SmartCharting</a:t>
            </a:r>
            <a:r>
              <a:rPr lang="fr-FR" sz="1200" dirty="0" smtClean="0"/>
              <a:t> (</a:t>
            </a:r>
            <a:r>
              <a:rPr lang="fr-FR" sz="1200" dirty="0" err="1" smtClean="0"/>
              <a:t>Chart</a:t>
            </a:r>
            <a:r>
              <a:rPr lang="fr-FR" sz="1200" dirty="0" smtClean="0"/>
              <a:t> Production </a:t>
            </a:r>
            <a:r>
              <a:rPr lang="fr-FR" sz="1200" dirty="0" err="1" smtClean="0"/>
              <a:t>Tool</a:t>
            </a:r>
            <a:r>
              <a:rPr lang="fr-FR" sz="1200" dirty="0" smtClean="0"/>
              <a:t>)</a:t>
            </a:r>
          </a:p>
          <a:p>
            <a:pPr marL="1771650" lvl="3" indent="-400050">
              <a:buFont typeface="+mj-lt"/>
              <a:buAutoNum type="romanUcPeriod"/>
            </a:pPr>
            <a:r>
              <a:rPr lang="fr-FR" sz="1200" dirty="0" err="1" smtClean="0"/>
              <a:t>Workflow</a:t>
            </a:r>
            <a:r>
              <a:rPr lang="fr-FR" sz="1200" dirty="0" smtClean="0"/>
              <a:t> Management (AST for </a:t>
            </a:r>
            <a:r>
              <a:rPr lang="fr-FR" sz="1200" dirty="0" err="1" smtClean="0"/>
              <a:t>Externel</a:t>
            </a:r>
            <a:r>
              <a:rPr lang="fr-FR" sz="1200" dirty="0" smtClean="0"/>
              <a:t> sources to </a:t>
            </a:r>
            <a:r>
              <a:rPr lang="fr-FR" sz="1200" dirty="0" err="1" smtClean="0"/>
              <a:t>provide</a:t>
            </a:r>
            <a:r>
              <a:rPr lang="fr-FR" sz="1200" dirty="0" smtClean="0"/>
              <a:t> data via web-interfaces)</a:t>
            </a:r>
          </a:p>
          <a:p>
            <a:pPr lvl="1" eaLnBrk="1" hangingPunct="1"/>
            <a:r>
              <a:rPr lang="fr-FR" sz="1800" dirty="0" err="1" smtClean="0"/>
              <a:t>Specificities</a:t>
            </a:r>
            <a:r>
              <a:rPr lang="fr-FR" sz="1800" dirty="0" smtClean="0"/>
              <a:t>:</a:t>
            </a:r>
          </a:p>
          <a:p>
            <a:pPr lvl="2" eaLnBrk="1" hangingPunct="1"/>
            <a:r>
              <a:rPr lang="fr-FR" sz="1600" dirty="0" err="1" smtClean="0"/>
              <a:t>Integration</a:t>
            </a:r>
            <a:r>
              <a:rPr lang="fr-FR" sz="1600" dirty="0" smtClean="0"/>
              <a:t> </a:t>
            </a:r>
            <a:r>
              <a:rPr lang="fr-FR" sz="1600" dirty="0" err="1" smtClean="0"/>
              <a:t>with</a:t>
            </a:r>
            <a:r>
              <a:rPr lang="fr-FR" sz="1600" dirty="0" smtClean="0"/>
              <a:t> ATC and ATFM (Flow Management)</a:t>
            </a:r>
          </a:p>
          <a:p>
            <a:pPr lvl="2" eaLnBrk="1" hangingPunct="1"/>
            <a:r>
              <a:rPr lang="fr-FR" sz="1600" dirty="0" smtClean="0"/>
              <a:t>Advanced AIS and Internet Briefing component</a:t>
            </a:r>
          </a:p>
          <a:p>
            <a:pPr lvl="2" eaLnBrk="1" hangingPunct="1"/>
            <a:r>
              <a:rPr lang="fr-FR" sz="1600" dirty="0" err="1" smtClean="0"/>
              <a:t>Integration</a:t>
            </a:r>
            <a:r>
              <a:rPr lang="fr-FR" sz="1600" dirty="0" smtClean="0"/>
              <a:t> to </a:t>
            </a:r>
            <a:r>
              <a:rPr lang="fr-FR" sz="1600" dirty="0" err="1" smtClean="0"/>
              <a:t>Frequentis</a:t>
            </a:r>
            <a:r>
              <a:rPr lang="fr-FR" sz="1600" dirty="0" smtClean="0"/>
              <a:t> NOTAM and Flight Plan Management components</a:t>
            </a:r>
          </a:p>
          <a:p>
            <a:pPr lvl="2" eaLnBrk="1" hangingPunct="1"/>
            <a:r>
              <a:rPr lang="fr-FR" sz="1600" dirty="0" err="1" smtClean="0"/>
              <a:t>Integration</a:t>
            </a:r>
            <a:r>
              <a:rPr lang="fr-FR" sz="1600" dirty="0" smtClean="0"/>
              <a:t> to </a:t>
            </a:r>
            <a:r>
              <a:rPr lang="fr-FR" sz="1600" dirty="0" err="1" smtClean="0"/>
              <a:t>any</a:t>
            </a:r>
            <a:r>
              <a:rPr lang="fr-FR" sz="1600" dirty="0" smtClean="0"/>
              <a:t> </a:t>
            </a:r>
            <a:r>
              <a:rPr lang="fr-FR" sz="1600" dirty="0" err="1" smtClean="0"/>
              <a:t>other</a:t>
            </a:r>
            <a:r>
              <a:rPr lang="fr-FR" sz="1600" dirty="0" smtClean="0"/>
              <a:t> AIXM </a:t>
            </a:r>
            <a:r>
              <a:rPr lang="fr-FR" sz="1600" dirty="0" err="1" smtClean="0"/>
              <a:t>databases</a:t>
            </a:r>
            <a:endParaRPr lang="fr-FR" sz="1600" dirty="0" smtClean="0"/>
          </a:p>
          <a:p>
            <a:pPr lvl="2" eaLnBrk="1" hangingPunct="1"/>
            <a:r>
              <a:rPr lang="fr-FR" sz="1600" dirty="0" smtClean="0"/>
              <a:t>Synchronisation  to EAD (Access to </a:t>
            </a:r>
            <a:r>
              <a:rPr lang="fr-FR" sz="1600" dirty="0" err="1" smtClean="0"/>
              <a:t>Worldwide</a:t>
            </a:r>
            <a:r>
              <a:rPr lang="fr-FR" sz="1600" dirty="0" smtClean="0"/>
              <a:t> data)</a:t>
            </a:r>
          </a:p>
          <a:p>
            <a:pPr lvl="2" eaLnBrk="1" hangingPunct="1"/>
            <a:endParaRPr lang="fr-FR" sz="1600" dirty="0" smtClean="0"/>
          </a:p>
          <a:p>
            <a:pPr lvl="1" eaLnBrk="1" hangingPunct="1"/>
            <a:r>
              <a:rPr lang="fr-FR" sz="1800" dirty="0" smtClean="0"/>
              <a:t>Dynamic Component - </a:t>
            </a:r>
            <a:r>
              <a:rPr lang="fr-FR" sz="1800" dirty="0" err="1" smtClean="0"/>
              <a:t>operational</a:t>
            </a:r>
            <a:r>
              <a:rPr lang="fr-FR" sz="1800" dirty="0" smtClean="0"/>
              <a:t> </a:t>
            </a:r>
            <a:r>
              <a:rPr lang="fr-FR" sz="1800" dirty="0" err="1" smtClean="0"/>
              <a:t>since</a:t>
            </a:r>
            <a:r>
              <a:rPr lang="fr-FR" sz="1800" dirty="0" smtClean="0"/>
              <a:t> 2001 (FPL, NOTAM &amp; Briefing Component)</a:t>
            </a:r>
          </a:p>
          <a:p>
            <a:pPr lvl="1" eaLnBrk="1" hangingPunct="1"/>
            <a:r>
              <a:rPr lang="fr-FR" sz="1800" dirty="0" err="1" smtClean="0"/>
              <a:t>Static</a:t>
            </a:r>
            <a:r>
              <a:rPr lang="fr-FR" sz="1800" dirty="0" smtClean="0"/>
              <a:t> Component - SAT </a:t>
            </a:r>
            <a:r>
              <a:rPr lang="fr-FR" sz="1800" dirty="0" err="1" smtClean="0"/>
              <a:t>accepted</a:t>
            </a:r>
            <a:r>
              <a:rPr lang="fr-FR" sz="1800" dirty="0" smtClean="0"/>
              <a:t> </a:t>
            </a:r>
            <a:r>
              <a:rPr lang="fr-FR" sz="1800" dirty="0" err="1" smtClean="0"/>
              <a:t>Dec</a:t>
            </a:r>
            <a:r>
              <a:rPr lang="fr-FR" sz="1800" dirty="0" smtClean="0"/>
              <a:t> 2012 (</a:t>
            </a:r>
            <a:r>
              <a:rPr lang="fr-FR" sz="1800" dirty="0" err="1" smtClean="0"/>
              <a:t>Currently</a:t>
            </a:r>
            <a:r>
              <a:rPr lang="fr-FR" sz="1800" dirty="0" smtClean="0"/>
              <a:t> </a:t>
            </a:r>
            <a:r>
              <a:rPr lang="fr-FR" sz="1800" dirty="0" err="1" smtClean="0"/>
              <a:t>populating</a:t>
            </a:r>
            <a:r>
              <a:rPr lang="fr-FR" sz="1800" dirty="0" smtClean="0"/>
              <a:t> </a:t>
            </a:r>
            <a:r>
              <a:rPr lang="fr-FR" sz="1800" dirty="0" err="1" smtClean="0"/>
              <a:t>database</a:t>
            </a:r>
            <a:r>
              <a:rPr lang="fr-FR" sz="1800" dirty="0" smtClean="0"/>
              <a:t> </a:t>
            </a:r>
            <a:r>
              <a:rPr lang="fr-FR" sz="1800" dirty="0" err="1" smtClean="0"/>
              <a:t>with</a:t>
            </a:r>
            <a:r>
              <a:rPr lang="fr-FR" sz="1800" dirty="0" smtClean="0"/>
              <a:t> full </a:t>
            </a:r>
            <a:r>
              <a:rPr lang="fr-FR" sz="1800" dirty="0" err="1" smtClean="0"/>
              <a:t>Dataset</a:t>
            </a:r>
            <a:r>
              <a:rPr lang="fr-FR" sz="1800" dirty="0" smtClean="0"/>
              <a:t>)</a:t>
            </a:r>
            <a:endParaRPr lang="fr-FR" sz="1200" dirty="0" smtClean="0"/>
          </a:p>
          <a:p>
            <a:pPr eaLnBrk="1" hangingPunct="1"/>
            <a:endParaRPr lang="fr-FR" dirty="0" smtClean="0"/>
          </a:p>
        </p:txBody>
      </p:sp>
    </p:spTree>
    <p:extLst>
      <p:ext uri="{BB962C8B-B14F-4D97-AF65-F5344CB8AC3E}">
        <p14:creationId xmlns:p14="http://schemas.microsoft.com/office/powerpoint/2010/main" val="150286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rgbClr val="336699"/>
                </a:solidFill>
                <a:latin typeface="Arial" charset="0"/>
                <a:cs typeface="Arial" charset="0"/>
              </a:defRPr>
            </a:lvl1pPr>
            <a:lvl2pPr marL="742950" indent="-285750" eaLnBrk="0" hangingPunct="0">
              <a:defRPr sz="2600" b="1">
                <a:solidFill>
                  <a:srgbClr val="336699"/>
                </a:solidFill>
                <a:latin typeface="Arial" charset="0"/>
                <a:cs typeface="Arial" charset="0"/>
              </a:defRPr>
            </a:lvl2pPr>
            <a:lvl3pPr marL="1143000" indent="-228600" eaLnBrk="0" hangingPunct="0">
              <a:defRPr sz="2600" b="1">
                <a:solidFill>
                  <a:srgbClr val="336699"/>
                </a:solidFill>
                <a:latin typeface="Arial" charset="0"/>
                <a:cs typeface="Arial" charset="0"/>
              </a:defRPr>
            </a:lvl3pPr>
            <a:lvl4pPr marL="1600200" indent="-228600" eaLnBrk="0" hangingPunct="0">
              <a:defRPr sz="2600" b="1">
                <a:solidFill>
                  <a:srgbClr val="336699"/>
                </a:solidFill>
                <a:latin typeface="Arial" charset="0"/>
                <a:cs typeface="Arial" charset="0"/>
              </a:defRPr>
            </a:lvl4pPr>
            <a:lvl5pPr marL="2057400" indent="-228600" eaLnBrk="0" hangingPunct="0">
              <a:defRPr sz="2600" b="1">
                <a:solidFill>
                  <a:srgbClr val="336699"/>
                </a:solidFill>
                <a:latin typeface="Arial" charset="0"/>
                <a:cs typeface="Arial" charset="0"/>
              </a:defRPr>
            </a:lvl5pPr>
            <a:lvl6pPr marL="2514600" indent="-228600" algn="ctr" eaLnBrk="0" fontAlgn="base" hangingPunct="0">
              <a:spcBef>
                <a:spcPct val="0"/>
              </a:spcBef>
              <a:spcAft>
                <a:spcPct val="0"/>
              </a:spcAft>
              <a:defRPr sz="2600" b="1">
                <a:solidFill>
                  <a:srgbClr val="336699"/>
                </a:solidFill>
                <a:latin typeface="Arial" charset="0"/>
                <a:cs typeface="Arial" charset="0"/>
              </a:defRPr>
            </a:lvl6pPr>
            <a:lvl7pPr marL="2971800" indent="-228600" algn="ctr" eaLnBrk="0" fontAlgn="base" hangingPunct="0">
              <a:spcBef>
                <a:spcPct val="0"/>
              </a:spcBef>
              <a:spcAft>
                <a:spcPct val="0"/>
              </a:spcAft>
              <a:defRPr sz="2600" b="1">
                <a:solidFill>
                  <a:srgbClr val="336699"/>
                </a:solidFill>
                <a:latin typeface="Arial" charset="0"/>
                <a:cs typeface="Arial" charset="0"/>
              </a:defRPr>
            </a:lvl7pPr>
            <a:lvl8pPr marL="3429000" indent="-228600" algn="ctr" eaLnBrk="0" fontAlgn="base" hangingPunct="0">
              <a:spcBef>
                <a:spcPct val="0"/>
              </a:spcBef>
              <a:spcAft>
                <a:spcPct val="0"/>
              </a:spcAft>
              <a:defRPr sz="2600" b="1">
                <a:solidFill>
                  <a:srgbClr val="336699"/>
                </a:solidFill>
                <a:latin typeface="Arial" charset="0"/>
                <a:cs typeface="Arial" charset="0"/>
              </a:defRPr>
            </a:lvl8pPr>
            <a:lvl9pPr marL="3886200" indent="-228600" algn="ctr" eaLnBrk="0" fontAlgn="base" hangingPunct="0">
              <a:spcBef>
                <a:spcPct val="0"/>
              </a:spcBef>
              <a:spcAft>
                <a:spcPct val="0"/>
              </a:spcAft>
              <a:defRPr sz="2600" b="1">
                <a:solidFill>
                  <a:srgbClr val="336699"/>
                </a:solidFill>
                <a:latin typeface="Arial" charset="0"/>
                <a:cs typeface="Arial" charset="0"/>
              </a:defRPr>
            </a:lvl9pPr>
          </a:lstStyle>
          <a:p>
            <a:r>
              <a:rPr lang="fo-FO" sz="1200" b="0" smtClean="0"/>
              <a:t>Air Operations Division </a:t>
            </a:r>
          </a:p>
        </p:txBody>
      </p:sp>
      <p:sp>
        <p:nvSpPr>
          <p:cNvPr id="12291" name="Rectangle 2"/>
          <p:cNvSpPr>
            <a:spLocks noGrp="1" noChangeArrowheads="1"/>
          </p:cNvSpPr>
          <p:nvPr>
            <p:ph type="title"/>
          </p:nvPr>
        </p:nvSpPr>
        <p:spPr>
          <a:xfrm>
            <a:off x="811213" y="96838"/>
            <a:ext cx="7745412" cy="419100"/>
          </a:xfrm>
        </p:spPr>
        <p:txBody>
          <a:bodyPr/>
          <a:lstStyle/>
          <a:p>
            <a:pPr eaLnBrk="1" hangingPunct="1"/>
            <a:r>
              <a:rPr lang="fr-FR" sz="2200" b="1" u="sng" dirty="0" smtClean="0"/>
              <a:t>South </a:t>
            </a:r>
            <a:r>
              <a:rPr lang="fr-FR" sz="2200" b="1" u="sng" dirty="0" err="1" smtClean="0"/>
              <a:t>Africa</a:t>
            </a:r>
            <a:r>
              <a:rPr lang="fr-FR" sz="2200" b="1" u="sng" dirty="0" smtClean="0"/>
              <a:t> -AIM system </a:t>
            </a:r>
            <a:r>
              <a:rPr lang="fr-FR" sz="2200" b="1" u="sng" dirty="0" err="1" smtClean="0"/>
              <a:t>overview</a:t>
            </a:r>
            <a:endParaRPr lang="fr-FR" sz="2200" b="1" u="sng" dirty="0" smtClean="0"/>
          </a:p>
        </p:txBody>
      </p:sp>
      <p:pic>
        <p:nvPicPr>
          <p:cNvPr id="35841" name="Picture 1"/>
          <p:cNvPicPr>
            <a:picLocks noChangeAspect="1" noChangeArrowheads="1"/>
          </p:cNvPicPr>
          <p:nvPr/>
        </p:nvPicPr>
        <p:blipFill>
          <a:blip r:embed="rId2"/>
          <a:srcRect/>
          <a:stretch>
            <a:fillRect/>
          </a:stretch>
        </p:blipFill>
        <p:spPr bwMode="auto">
          <a:xfrm>
            <a:off x="357158" y="1142984"/>
            <a:ext cx="7778613" cy="5486389"/>
          </a:xfrm>
          <a:prstGeom prst="rect">
            <a:avLst/>
          </a:prstGeom>
          <a:noFill/>
          <a:ln w="9525">
            <a:noFill/>
            <a:miter lim="800000"/>
            <a:headEnd/>
            <a:tailEnd/>
          </a:ln>
          <a:effectLst/>
        </p:spPr>
      </p:pic>
    </p:spTree>
    <p:extLst>
      <p:ext uri="{BB962C8B-B14F-4D97-AF65-F5344CB8AC3E}">
        <p14:creationId xmlns:p14="http://schemas.microsoft.com/office/powerpoint/2010/main" val="189752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rgbClr val="336699"/>
                </a:solidFill>
                <a:latin typeface="Arial" charset="0"/>
                <a:cs typeface="Arial" charset="0"/>
              </a:defRPr>
            </a:lvl1pPr>
            <a:lvl2pPr marL="742950" indent="-285750" eaLnBrk="0" hangingPunct="0">
              <a:defRPr sz="2600" b="1">
                <a:solidFill>
                  <a:srgbClr val="336699"/>
                </a:solidFill>
                <a:latin typeface="Arial" charset="0"/>
                <a:cs typeface="Arial" charset="0"/>
              </a:defRPr>
            </a:lvl2pPr>
            <a:lvl3pPr marL="1143000" indent="-228600" eaLnBrk="0" hangingPunct="0">
              <a:defRPr sz="2600" b="1">
                <a:solidFill>
                  <a:srgbClr val="336699"/>
                </a:solidFill>
                <a:latin typeface="Arial" charset="0"/>
                <a:cs typeface="Arial" charset="0"/>
              </a:defRPr>
            </a:lvl3pPr>
            <a:lvl4pPr marL="1600200" indent="-228600" eaLnBrk="0" hangingPunct="0">
              <a:defRPr sz="2600" b="1">
                <a:solidFill>
                  <a:srgbClr val="336699"/>
                </a:solidFill>
                <a:latin typeface="Arial" charset="0"/>
                <a:cs typeface="Arial" charset="0"/>
              </a:defRPr>
            </a:lvl4pPr>
            <a:lvl5pPr marL="2057400" indent="-228600" eaLnBrk="0" hangingPunct="0">
              <a:defRPr sz="2600" b="1">
                <a:solidFill>
                  <a:srgbClr val="336699"/>
                </a:solidFill>
                <a:latin typeface="Arial" charset="0"/>
                <a:cs typeface="Arial" charset="0"/>
              </a:defRPr>
            </a:lvl5pPr>
            <a:lvl6pPr marL="2514600" indent="-228600" algn="ctr" eaLnBrk="0" fontAlgn="base" hangingPunct="0">
              <a:spcBef>
                <a:spcPct val="0"/>
              </a:spcBef>
              <a:spcAft>
                <a:spcPct val="0"/>
              </a:spcAft>
              <a:defRPr sz="2600" b="1">
                <a:solidFill>
                  <a:srgbClr val="336699"/>
                </a:solidFill>
                <a:latin typeface="Arial" charset="0"/>
                <a:cs typeface="Arial" charset="0"/>
              </a:defRPr>
            </a:lvl6pPr>
            <a:lvl7pPr marL="2971800" indent="-228600" algn="ctr" eaLnBrk="0" fontAlgn="base" hangingPunct="0">
              <a:spcBef>
                <a:spcPct val="0"/>
              </a:spcBef>
              <a:spcAft>
                <a:spcPct val="0"/>
              </a:spcAft>
              <a:defRPr sz="2600" b="1">
                <a:solidFill>
                  <a:srgbClr val="336699"/>
                </a:solidFill>
                <a:latin typeface="Arial" charset="0"/>
                <a:cs typeface="Arial" charset="0"/>
              </a:defRPr>
            </a:lvl7pPr>
            <a:lvl8pPr marL="3429000" indent="-228600" algn="ctr" eaLnBrk="0" fontAlgn="base" hangingPunct="0">
              <a:spcBef>
                <a:spcPct val="0"/>
              </a:spcBef>
              <a:spcAft>
                <a:spcPct val="0"/>
              </a:spcAft>
              <a:defRPr sz="2600" b="1">
                <a:solidFill>
                  <a:srgbClr val="336699"/>
                </a:solidFill>
                <a:latin typeface="Arial" charset="0"/>
                <a:cs typeface="Arial" charset="0"/>
              </a:defRPr>
            </a:lvl8pPr>
            <a:lvl9pPr marL="3886200" indent="-228600" algn="ctr" eaLnBrk="0" fontAlgn="base" hangingPunct="0">
              <a:spcBef>
                <a:spcPct val="0"/>
              </a:spcBef>
              <a:spcAft>
                <a:spcPct val="0"/>
              </a:spcAft>
              <a:defRPr sz="2600" b="1">
                <a:solidFill>
                  <a:srgbClr val="336699"/>
                </a:solidFill>
                <a:latin typeface="Arial" charset="0"/>
                <a:cs typeface="Arial" charset="0"/>
              </a:defRPr>
            </a:lvl9pPr>
          </a:lstStyle>
          <a:p>
            <a:r>
              <a:rPr lang="fo-FO" sz="1200" b="0" smtClean="0"/>
              <a:t>Air Operations Division </a:t>
            </a:r>
          </a:p>
        </p:txBody>
      </p:sp>
      <p:sp>
        <p:nvSpPr>
          <p:cNvPr id="13315" name="Rectangle 2"/>
          <p:cNvSpPr>
            <a:spLocks noGrp="1" noChangeArrowheads="1"/>
          </p:cNvSpPr>
          <p:nvPr>
            <p:ph type="title"/>
          </p:nvPr>
        </p:nvSpPr>
        <p:spPr>
          <a:xfrm>
            <a:off x="597694" y="381000"/>
            <a:ext cx="7745412" cy="419100"/>
          </a:xfrm>
        </p:spPr>
        <p:txBody>
          <a:bodyPr/>
          <a:lstStyle/>
          <a:p>
            <a:pPr eaLnBrk="1" hangingPunct="1"/>
            <a:r>
              <a:rPr lang="en-GB" sz="2200" dirty="0" smtClean="0"/>
              <a:t>Advantages </a:t>
            </a:r>
          </a:p>
        </p:txBody>
      </p:sp>
      <p:sp>
        <p:nvSpPr>
          <p:cNvPr id="13316" name="Rectangle 3"/>
          <p:cNvSpPr>
            <a:spLocks noChangeArrowheads="1"/>
          </p:cNvSpPr>
          <p:nvPr/>
        </p:nvSpPr>
        <p:spPr bwMode="auto">
          <a:xfrm>
            <a:off x="269875" y="0"/>
            <a:ext cx="8110538" cy="476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8925" indent="-288925" algn="l">
              <a:lnSpc>
                <a:spcPct val="90000"/>
              </a:lnSpc>
              <a:spcBef>
                <a:spcPct val="20000"/>
              </a:spcBef>
              <a:buClr>
                <a:srgbClr val="7F141D"/>
              </a:buClr>
              <a:buSzPct val="150000"/>
              <a:buFont typeface="Wingdings" pitchFamily="2" charset="2"/>
              <a:buChar char="n"/>
            </a:pPr>
            <a:endParaRPr lang="en-GB" sz="400" b="0">
              <a:solidFill>
                <a:srgbClr val="003366"/>
              </a:solidFill>
            </a:endParaRPr>
          </a:p>
          <a:p>
            <a:pPr marL="288925" indent="-288925" algn="l">
              <a:lnSpc>
                <a:spcPct val="90000"/>
              </a:lnSpc>
              <a:spcBef>
                <a:spcPct val="20000"/>
              </a:spcBef>
              <a:buClr>
                <a:srgbClr val="003366"/>
              </a:buClr>
              <a:buSzPct val="150000"/>
              <a:buFont typeface="Wingdings" pitchFamily="2" charset="2"/>
              <a:buChar char="§"/>
            </a:pPr>
            <a:endParaRPr lang="en-GB" sz="400" b="0">
              <a:solidFill>
                <a:srgbClr val="003366"/>
              </a:solidFill>
            </a:endParaRPr>
          </a:p>
          <a:p>
            <a:pPr marL="288925" indent="-288925" algn="l">
              <a:lnSpc>
                <a:spcPct val="90000"/>
              </a:lnSpc>
              <a:spcBef>
                <a:spcPct val="20000"/>
              </a:spcBef>
              <a:buClr>
                <a:srgbClr val="336699"/>
              </a:buClr>
              <a:buSzPct val="150000"/>
              <a:buFont typeface="Wingdings" pitchFamily="2" charset="2"/>
              <a:buChar char="n"/>
            </a:pPr>
            <a:endParaRPr lang="en-GB" sz="1600" b="0">
              <a:solidFill>
                <a:srgbClr val="003366"/>
              </a:solidFill>
            </a:endParaRPr>
          </a:p>
        </p:txBody>
      </p:sp>
      <p:sp>
        <p:nvSpPr>
          <p:cNvPr id="13317" name="Rectangle 4"/>
          <p:cNvSpPr>
            <a:spLocks noChangeArrowheads="1"/>
          </p:cNvSpPr>
          <p:nvPr/>
        </p:nvSpPr>
        <p:spPr bwMode="auto">
          <a:xfrm>
            <a:off x="320675" y="1143000"/>
            <a:ext cx="8415338" cy="54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8925" indent="-288925" algn="l">
              <a:spcBef>
                <a:spcPct val="20000"/>
              </a:spcBef>
              <a:buSzPct val="150000"/>
              <a:buFontTx/>
              <a:buBlip>
                <a:blip r:embed="rId4"/>
              </a:buBlip>
            </a:pPr>
            <a:r>
              <a:rPr lang="en-GB" sz="2400" b="0" dirty="0"/>
              <a:t>Advantages</a:t>
            </a:r>
          </a:p>
          <a:p>
            <a:pPr marL="771525" lvl="1" indent="-292100" algn="l">
              <a:lnSpc>
                <a:spcPct val="90000"/>
              </a:lnSpc>
              <a:spcBef>
                <a:spcPct val="20000"/>
              </a:spcBef>
              <a:buClr>
                <a:srgbClr val="336699"/>
              </a:buClr>
              <a:buFontTx/>
              <a:buBlip>
                <a:blip r:embed="rId5"/>
              </a:buBlip>
            </a:pPr>
            <a:r>
              <a:rPr lang="en-GB" sz="2000" b="0" dirty="0"/>
              <a:t>AIXM 5.1 Database</a:t>
            </a:r>
          </a:p>
          <a:p>
            <a:pPr marL="1252538" lvl="2" indent="-290513" algn="l">
              <a:spcBef>
                <a:spcPct val="20000"/>
              </a:spcBef>
              <a:buClr>
                <a:schemeClr val="folHlink"/>
              </a:buClr>
              <a:buSzPct val="120000"/>
              <a:buFont typeface="Wingdings" pitchFamily="2" charset="2"/>
              <a:buChar char="§"/>
            </a:pPr>
            <a:r>
              <a:rPr lang="en-GB" sz="1400" b="0" dirty="0"/>
              <a:t>Built on top of latest technical components (JEE6, WFS, NASA World Wind, MDA …)</a:t>
            </a:r>
          </a:p>
          <a:p>
            <a:pPr marL="1252538" lvl="2" indent="-290513" algn="l">
              <a:spcBef>
                <a:spcPct val="20000"/>
              </a:spcBef>
              <a:buClr>
                <a:schemeClr val="folHlink"/>
              </a:buClr>
              <a:buSzPct val="120000"/>
              <a:buFont typeface="Wingdings" pitchFamily="2" charset="2"/>
              <a:buChar char="§"/>
            </a:pPr>
            <a:r>
              <a:rPr lang="en-US" sz="1400" b="0" dirty="0">
                <a:cs typeface="Times New Roman" pitchFamily="18" charset="0"/>
              </a:rPr>
              <a:t>Operation oriented input forms for main features in order to mask AIXM5 model complexity to end users</a:t>
            </a:r>
          </a:p>
          <a:p>
            <a:pPr marL="1252538" lvl="2" indent="-290513" algn="l">
              <a:lnSpc>
                <a:spcPct val="90000"/>
              </a:lnSpc>
              <a:spcBef>
                <a:spcPct val="20000"/>
              </a:spcBef>
              <a:buClr>
                <a:srgbClr val="336699"/>
              </a:buClr>
              <a:buSzPct val="120000"/>
              <a:buFont typeface="Wingdings" pitchFamily="2" charset="2"/>
              <a:buChar char="§"/>
            </a:pPr>
            <a:endParaRPr lang="en-GB" sz="1800" b="0" dirty="0"/>
          </a:p>
          <a:p>
            <a:pPr marL="771525" lvl="1" indent="-292100" algn="l">
              <a:lnSpc>
                <a:spcPct val="90000"/>
              </a:lnSpc>
              <a:spcBef>
                <a:spcPct val="20000"/>
              </a:spcBef>
              <a:buClr>
                <a:srgbClr val="336699"/>
              </a:buClr>
              <a:buFontTx/>
              <a:buBlip>
                <a:blip r:embed="rId5"/>
              </a:buBlip>
            </a:pPr>
            <a:endParaRPr lang="en-GB" sz="2000" b="0" dirty="0"/>
          </a:p>
          <a:p>
            <a:pPr marL="771525" lvl="1" indent="-292100" algn="l">
              <a:lnSpc>
                <a:spcPct val="90000"/>
              </a:lnSpc>
              <a:spcBef>
                <a:spcPct val="20000"/>
              </a:spcBef>
              <a:buClr>
                <a:srgbClr val="336699"/>
              </a:buClr>
              <a:buFontTx/>
              <a:buBlip>
                <a:blip r:embed="rId5"/>
              </a:buBlip>
            </a:pPr>
            <a:endParaRPr lang="en-GB" sz="2000" b="0" dirty="0"/>
          </a:p>
          <a:p>
            <a:pPr marL="771525" lvl="1" indent="-292100" algn="l">
              <a:lnSpc>
                <a:spcPct val="90000"/>
              </a:lnSpc>
              <a:spcBef>
                <a:spcPct val="20000"/>
              </a:spcBef>
              <a:buClr>
                <a:srgbClr val="336699"/>
              </a:buClr>
              <a:buFontTx/>
              <a:buBlip>
                <a:blip r:embed="rId5"/>
              </a:buBlip>
            </a:pPr>
            <a:r>
              <a:rPr lang="en-GB" sz="2000" b="0" dirty="0"/>
              <a:t>Electronic AIP</a:t>
            </a:r>
          </a:p>
          <a:p>
            <a:pPr marL="1252538" lvl="2" indent="-290513" algn="l">
              <a:spcBef>
                <a:spcPct val="20000"/>
              </a:spcBef>
              <a:buClr>
                <a:schemeClr val="folHlink"/>
              </a:buClr>
              <a:buSzPct val="120000"/>
              <a:buFont typeface="Wingdings" pitchFamily="2" charset="2"/>
              <a:buChar char="§"/>
            </a:pPr>
            <a:r>
              <a:rPr lang="en-GB" sz="1400" b="0" dirty="0"/>
              <a:t>Integrated workflow</a:t>
            </a:r>
          </a:p>
          <a:p>
            <a:pPr marL="1252538" lvl="2" indent="-290513" algn="l">
              <a:spcBef>
                <a:spcPct val="20000"/>
              </a:spcBef>
              <a:buClr>
                <a:schemeClr val="folHlink"/>
              </a:buClr>
              <a:buSzPct val="120000"/>
              <a:buFont typeface="Wingdings" pitchFamily="2" charset="2"/>
              <a:buChar char="§"/>
            </a:pPr>
            <a:r>
              <a:rPr lang="en-GB" sz="1400" b="0" dirty="0"/>
              <a:t>Automatic generation &amp; publication of PDF, HTML, web site</a:t>
            </a:r>
            <a:endParaRPr lang="en-US" sz="1400" b="0" dirty="0"/>
          </a:p>
          <a:p>
            <a:pPr marL="1252538" lvl="2" indent="-290513" algn="l">
              <a:spcBef>
                <a:spcPct val="20000"/>
              </a:spcBef>
              <a:buClr>
                <a:schemeClr val="folHlink"/>
              </a:buClr>
              <a:buSzPct val="120000"/>
              <a:buFont typeface="Wingdings" pitchFamily="2" charset="2"/>
              <a:buChar char="§"/>
            </a:pPr>
            <a:r>
              <a:rPr lang="en-GB" sz="1400" b="0" dirty="0"/>
              <a:t>Fully compliant with latest </a:t>
            </a:r>
            <a:r>
              <a:rPr lang="en-GB" sz="1400" b="0" dirty="0" err="1"/>
              <a:t>Eurocontrol</a:t>
            </a:r>
            <a:r>
              <a:rPr lang="en-GB" sz="1400" b="0" dirty="0"/>
              <a:t> and ICAO specifications</a:t>
            </a:r>
            <a:br>
              <a:rPr lang="en-GB" sz="1400" b="0" dirty="0"/>
            </a:br>
            <a:r>
              <a:rPr lang="en-GB" sz="1400" b="0" dirty="0"/>
              <a:t>(XML technologies)</a:t>
            </a:r>
          </a:p>
          <a:p>
            <a:pPr marL="1252538" lvl="2" indent="-290513" algn="l">
              <a:spcBef>
                <a:spcPct val="20000"/>
              </a:spcBef>
              <a:buClr>
                <a:schemeClr val="folHlink"/>
              </a:buClr>
              <a:buSzPct val="120000"/>
              <a:buFont typeface="Wingdings" pitchFamily="2" charset="2"/>
              <a:buChar char="§"/>
            </a:pPr>
            <a:r>
              <a:rPr lang="en-GB" sz="1400" b="0" dirty="0"/>
              <a:t>Full integration with</a:t>
            </a:r>
            <a:br>
              <a:rPr lang="en-GB" sz="1400" b="0" dirty="0"/>
            </a:br>
            <a:r>
              <a:rPr lang="en-GB" sz="1400" b="0" dirty="0"/>
              <a:t>AIXM database</a:t>
            </a:r>
          </a:p>
          <a:p>
            <a:pPr marL="1252538" lvl="2" indent="-290513" algn="l">
              <a:spcBef>
                <a:spcPct val="20000"/>
              </a:spcBef>
              <a:buClr>
                <a:schemeClr val="folHlink"/>
              </a:buClr>
              <a:buSzPct val="120000"/>
              <a:buFont typeface="Wingdings" pitchFamily="2" charset="2"/>
              <a:buChar char="§"/>
            </a:pPr>
            <a:r>
              <a:rPr lang="en-GB" sz="1400" b="0" dirty="0"/>
              <a:t>Strong support during AIP migration</a:t>
            </a:r>
          </a:p>
          <a:p>
            <a:pPr marL="771525" lvl="1" indent="-292100" algn="l">
              <a:lnSpc>
                <a:spcPct val="90000"/>
              </a:lnSpc>
              <a:spcBef>
                <a:spcPct val="20000"/>
              </a:spcBef>
              <a:buClr>
                <a:srgbClr val="336699"/>
              </a:buClr>
              <a:buFontTx/>
              <a:buBlip>
                <a:blip r:embed="rId5"/>
              </a:buBlip>
            </a:pPr>
            <a:endParaRPr lang="en-GB" sz="2000" b="0" dirty="0"/>
          </a:p>
          <a:p>
            <a:pPr marL="771525" lvl="1" indent="-292100" algn="l">
              <a:lnSpc>
                <a:spcPct val="90000"/>
              </a:lnSpc>
              <a:spcBef>
                <a:spcPct val="20000"/>
              </a:spcBef>
              <a:buClr>
                <a:srgbClr val="336699"/>
              </a:buClr>
              <a:buFontTx/>
              <a:buBlip>
                <a:blip r:embed="rId5"/>
              </a:buBlip>
            </a:pPr>
            <a:r>
              <a:rPr lang="en-GB" sz="2000" b="0" dirty="0"/>
              <a:t>Modular Deployment</a:t>
            </a:r>
          </a:p>
          <a:p>
            <a:pPr marL="771525" lvl="1" indent="-292100" algn="l">
              <a:spcBef>
                <a:spcPct val="20000"/>
              </a:spcBef>
              <a:buClr>
                <a:schemeClr val="folHlink"/>
              </a:buClr>
              <a:buSzPct val="120000"/>
              <a:buFont typeface="Wingdings" pitchFamily="2" charset="2"/>
              <a:buChar char="§"/>
            </a:pPr>
            <a:endParaRPr lang="en-GB" sz="1400" b="0" dirty="0"/>
          </a:p>
        </p:txBody>
      </p:sp>
      <p:graphicFrame>
        <p:nvGraphicFramePr>
          <p:cNvPr id="13318" name="Object 7"/>
          <p:cNvGraphicFramePr>
            <a:graphicFrameLocks noChangeAspect="1"/>
          </p:cNvGraphicFramePr>
          <p:nvPr>
            <p:extLst>
              <p:ext uri="{D42A27DB-BD31-4B8C-83A1-F6EECF244321}">
                <p14:modId xmlns:p14="http://schemas.microsoft.com/office/powerpoint/2010/main" val="91316385"/>
              </p:ext>
            </p:extLst>
          </p:nvPr>
        </p:nvGraphicFramePr>
        <p:xfrm>
          <a:off x="5469732" y="2495550"/>
          <a:ext cx="3097212" cy="1466850"/>
        </p:xfrm>
        <a:graphic>
          <a:graphicData uri="http://schemas.openxmlformats.org/presentationml/2006/ole">
            <mc:AlternateContent xmlns:mc="http://schemas.openxmlformats.org/markup-compatibility/2006">
              <mc:Choice xmlns:v="urn:schemas-microsoft-com:vml" Requires="v">
                <p:oleObj spid="_x0000_s1045" name="Photo Editor Photo" r:id="rId6" imgW="17904762" imgH="8476190" progId="">
                  <p:embed/>
                </p:oleObj>
              </mc:Choice>
              <mc:Fallback>
                <p:oleObj name="Photo Editor Photo" r:id="rId6" imgW="17904762" imgH="847619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9732" y="2495550"/>
                        <a:ext cx="3097212" cy="1466850"/>
                      </a:xfrm>
                      <a:prstGeom prst="rect">
                        <a:avLst/>
                      </a:prstGeom>
                      <a:noFill/>
                      <a:ln>
                        <a:noFill/>
                      </a:ln>
                      <a:effectLst/>
                      <a:extLst>
                        <a:ext uri="{909E8E84-426E-40DD-AFC4-6F175D3DCCD1}">
                          <a14:hiddenFill xmlns:a14="http://schemas.microsoft.com/office/drawing/2010/main">
                            <a:solidFill>
                              <a:srgbClr val="FF7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6263" y="4643438"/>
            <a:ext cx="272415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2557264"/>
            <a:ext cx="2076450" cy="14478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470707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rgbClr val="336699"/>
                </a:solidFill>
                <a:latin typeface="Arial" charset="0"/>
                <a:cs typeface="Arial" charset="0"/>
              </a:defRPr>
            </a:lvl1pPr>
            <a:lvl2pPr marL="742950" indent="-285750" eaLnBrk="0" hangingPunct="0">
              <a:defRPr sz="2600" b="1">
                <a:solidFill>
                  <a:srgbClr val="336699"/>
                </a:solidFill>
                <a:latin typeface="Arial" charset="0"/>
                <a:cs typeface="Arial" charset="0"/>
              </a:defRPr>
            </a:lvl2pPr>
            <a:lvl3pPr marL="1143000" indent="-228600" eaLnBrk="0" hangingPunct="0">
              <a:defRPr sz="2600" b="1">
                <a:solidFill>
                  <a:srgbClr val="336699"/>
                </a:solidFill>
                <a:latin typeface="Arial" charset="0"/>
                <a:cs typeface="Arial" charset="0"/>
              </a:defRPr>
            </a:lvl3pPr>
            <a:lvl4pPr marL="1600200" indent="-228600" eaLnBrk="0" hangingPunct="0">
              <a:defRPr sz="2600" b="1">
                <a:solidFill>
                  <a:srgbClr val="336699"/>
                </a:solidFill>
                <a:latin typeface="Arial" charset="0"/>
                <a:cs typeface="Arial" charset="0"/>
              </a:defRPr>
            </a:lvl4pPr>
            <a:lvl5pPr marL="2057400" indent="-228600" eaLnBrk="0" hangingPunct="0">
              <a:defRPr sz="2600" b="1">
                <a:solidFill>
                  <a:srgbClr val="336699"/>
                </a:solidFill>
                <a:latin typeface="Arial" charset="0"/>
                <a:cs typeface="Arial" charset="0"/>
              </a:defRPr>
            </a:lvl5pPr>
            <a:lvl6pPr marL="2514600" indent="-228600" algn="ctr" eaLnBrk="0" fontAlgn="base" hangingPunct="0">
              <a:spcBef>
                <a:spcPct val="0"/>
              </a:spcBef>
              <a:spcAft>
                <a:spcPct val="0"/>
              </a:spcAft>
              <a:defRPr sz="2600" b="1">
                <a:solidFill>
                  <a:srgbClr val="336699"/>
                </a:solidFill>
                <a:latin typeface="Arial" charset="0"/>
                <a:cs typeface="Arial" charset="0"/>
              </a:defRPr>
            </a:lvl6pPr>
            <a:lvl7pPr marL="2971800" indent="-228600" algn="ctr" eaLnBrk="0" fontAlgn="base" hangingPunct="0">
              <a:spcBef>
                <a:spcPct val="0"/>
              </a:spcBef>
              <a:spcAft>
                <a:spcPct val="0"/>
              </a:spcAft>
              <a:defRPr sz="2600" b="1">
                <a:solidFill>
                  <a:srgbClr val="336699"/>
                </a:solidFill>
                <a:latin typeface="Arial" charset="0"/>
                <a:cs typeface="Arial" charset="0"/>
              </a:defRPr>
            </a:lvl7pPr>
            <a:lvl8pPr marL="3429000" indent="-228600" algn="ctr" eaLnBrk="0" fontAlgn="base" hangingPunct="0">
              <a:spcBef>
                <a:spcPct val="0"/>
              </a:spcBef>
              <a:spcAft>
                <a:spcPct val="0"/>
              </a:spcAft>
              <a:defRPr sz="2600" b="1">
                <a:solidFill>
                  <a:srgbClr val="336699"/>
                </a:solidFill>
                <a:latin typeface="Arial" charset="0"/>
                <a:cs typeface="Arial" charset="0"/>
              </a:defRPr>
            </a:lvl8pPr>
            <a:lvl9pPr marL="3886200" indent="-228600" algn="ctr" eaLnBrk="0" fontAlgn="base" hangingPunct="0">
              <a:spcBef>
                <a:spcPct val="0"/>
              </a:spcBef>
              <a:spcAft>
                <a:spcPct val="0"/>
              </a:spcAft>
              <a:defRPr sz="2600" b="1">
                <a:solidFill>
                  <a:srgbClr val="336699"/>
                </a:solidFill>
                <a:latin typeface="Arial" charset="0"/>
                <a:cs typeface="Arial" charset="0"/>
              </a:defRPr>
            </a:lvl9pPr>
          </a:lstStyle>
          <a:p>
            <a:r>
              <a:rPr lang="fo-FO" sz="1200" b="0" smtClean="0"/>
              <a:t>Air Operations Division </a:t>
            </a:r>
          </a:p>
        </p:txBody>
      </p:sp>
      <p:sp>
        <p:nvSpPr>
          <p:cNvPr id="16387" name="Rectangle 2"/>
          <p:cNvSpPr>
            <a:spLocks noGrp="1" noChangeArrowheads="1"/>
          </p:cNvSpPr>
          <p:nvPr>
            <p:ph type="title"/>
          </p:nvPr>
        </p:nvSpPr>
        <p:spPr>
          <a:xfrm>
            <a:off x="698500" y="127000"/>
            <a:ext cx="7745413" cy="419100"/>
          </a:xfrm>
        </p:spPr>
        <p:txBody>
          <a:bodyPr/>
          <a:lstStyle/>
          <a:p>
            <a:pPr eaLnBrk="1" hangingPunct="1"/>
            <a:r>
              <a:rPr lang="en-GB" sz="2200" dirty="0" smtClean="0"/>
              <a:t>Enabling Innovations - Internet Briefing</a:t>
            </a:r>
          </a:p>
        </p:txBody>
      </p:sp>
      <p:sp>
        <p:nvSpPr>
          <p:cNvPr id="16388" name="Rectangle 6"/>
          <p:cNvSpPr>
            <a:spLocks noGrp="1" noChangeArrowheads="1"/>
          </p:cNvSpPr>
          <p:nvPr>
            <p:ph type="body" idx="1"/>
          </p:nvPr>
        </p:nvSpPr>
        <p:spPr>
          <a:xfrm>
            <a:off x="-304800" y="1524000"/>
            <a:ext cx="5581650" cy="5638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hangingPunct="1">
              <a:lnSpc>
                <a:spcPct val="80000"/>
              </a:lnSpc>
            </a:pPr>
            <a:r>
              <a:rPr lang="en-GB" sz="2000" dirty="0" smtClean="0"/>
              <a:t>Internet Flight preparation interface</a:t>
            </a:r>
          </a:p>
          <a:p>
            <a:pPr lvl="2" eaLnBrk="1" hangingPunct="1">
              <a:lnSpc>
                <a:spcPct val="80000"/>
              </a:lnSpc>
            </a:pPr>
            <a:r>
              <a:rPr lang="en-GB" sz="1600" dirty="0" smtClean="0"/>
              <a:t>Self briefing airport position</a:t>
            </a:r>
          </a:p>
          <a:p>
            <a:pPr lvl="2" eaLnBrk="1" hangingPunct="1">
              <a:lnSpc>
                <a:spcPct val="80000"/>
              </a:lnSpc>
            </a:pPr>
            <a:r>
              <a:rPr lang="en-GB" sz="1600" dirty="0" smtClean="0"/>
              <a:t>Home-briefing internet connexion</a:t>
            </a:r>
          </a:p>
          <a:p>
            <a:pPr lvl="1" eaLnBrk="1" hangingPunct="1">
              <a:lnSpc>
                <a:spcPct val="80000"/>
              </a:lnSpc>
            </a:pPr>
            <a:endParaRPr lang="en-GB" sz="1600" dirty="0" smtClean="0"/>
          </a:p>
          <a:p>
            <a:pPr lvl="1" eaLnBrk="1" hangingPunct="1">
              <a:lnSpc>
                <a:spcPct val="80000"/>
              </a:lnSpc>
            </a:pPr>
            <a:r>
              <a:rPr lang="en-GB" sz="2000" dirty="0" smtClean="0"/>
              <a:t>Flight plan submission</a:t>
            </a:r>
          </a:p>
          <a:p>
            <a:pPr lvl="2" eaLnBrk="1" hangingPunct="1">
              <a:lnSpc>
                <a:spcPct val="80000"/>
              </a:lnSpc>
            </a:pPr>
            <a:r>
              <a:rPr lang="en-GB" sz="1600" dirty="0" smtClean="0"/>
              <a:t>Template</a:t>
            </a:r>
          </a:p>
          <a:p>
            <a:pPr lvl="2" eaLnBrk="1" hangingPunct="1">
              <a:lnSpc>
                <a:spcPct val="80000"/>
              </a:lnSpc>
            </a:pPr>
            <a:r>
              <a:rPr lang="en-GB" sz="1600" dirty="0" smtClean="0"/>
              <a:t>ICAO format import</a:t>
            </a:r>
          </a:p>
          <a:p>
            <a:pPr lvl="2" eaLnBrk="1" hangingPunct="1">
              <a:lnSpc>
                <a:spcPct val="80000"/>
              </a:lnSpc>
            </a:pPr>
            <a:r>
              <a:rPr lang="en-GB" sz="1600" dirty="0" smtClean="0"/>
              <a:t>New FPL from existing FPL or template</a:t>
            </a:r>
          </a:p>
          <a:p>
            <a:pPr lvl="1" eaLnBrk="1" hangingPunct="1">
              <a:lnSpc>
                <a:spcPct val="80000"/>
              </a:lnSpc>
            </a:pPr>
            <a:endParaRPr lang="en-GB" sz="1600" dirty="0" smtClean="0"/>
          </a:p>
          <a:p>
            <a:pPr lvl="1" eaLnBrk="1" hangingPunct="1">
              <a:lnSpc>
                <a:spcPct val="80000"/>
              </a:lnSpc>
            </a:pPr>
            <a:r>
              <a:rPr lang="en-GB" sz="2000" dirty="0" smtClean="0"/>
              <a:t>Flight plan status (IFPS/CFMU) follow-up</a:t>
            </a:r>
          </a:p>
          <a:p>
            <a:pPr lvl="2" eaLnBrk="1" hangingPunct="1">
              <a:lnSpc>
                <a:spcPct val="80000"/>
              </a:lnSpc>
            </a:pPr>
            <a:r>
              <a:rPr lang="en-GB" sz="1600" dirty="0" smtClean="0"/>
              <a:t>Users history management in the flight handbook</a:t>
            </a:r>
          </a:p>
          <a:p>
            <a:pPr lvl="2" eaLnBrk="1" hangingPunct="1">
              <a:lnSpc>
                <a:spcPct val="80000"/>
              </a:lnSpc>
            </a:pPr>
            <a:r>
              <a:rPr lang="en-GB" sz="1600" dirty="0" smtClean="0"/>
              <a:t>Alert via SMS &amp; email</a:t>
            </a:r>
          </a:p>
          <a:p>
            <a:pPr lvl="2" eaLnBrk="1" hangingPunct="1">
              <a:lnSpc>
                <a:spcPct val="80000"/>
              </a:lnSpc>
            </a:pPr>
            <a:endParaRPr lang="en-GB" sz="1600" dirty="0" smtClean="0"/>
          </a:p>
          <a:p>
            <a:pPr lvl="1" eaLnBrk="1" hangingPunct="1">
              <a:lnSpc>
                <a:spcPct val="80000"/>
              </a:lnSpc>
            </a:pPr>
            <a:r>
              <a:rPr lang="en-GB" sz="2000" dirty="0" smtClean="0"/>
              <a:t>Integrated PIB (NOTAM + </a:t>
            </a:r>
            <a:r>
              <a:rPr lang="en-GB" sz="2000" dirty="0" err="1" smtClean="0"/>
              <a:t>Meteo</a:t>
            </a:r>
            <a:r>
              <a:rPr lang="en-GB" sz="2000" dirty="0" smtClean="0"/>
              <a:t>)</a:t>
            </a:r>
          </a:p>
          <a:p>
            <a:pPr lvl="2" eaLnBrk="1" hangingPunct="1">
              <a:lnSpc>
                <a:spcPct val="80000"/>
              </a:lnSpc>
            </a:pPr>
            <a:r>
              <a:rPr lang="en-GB" sz="1600" dirty="0" smtClean="0"/>
              <a:t>« FPL from PIB » function</a:t>
            </a:r>
          </a:p>
          <a:p>
            <a:pPr lvl="2" eaLnBrk="1" hangingPunct="1">
              <a:lnSpc>
                <a:spcPct val="80000"/>
              </a:lnSpc>
            </a:pPr>
            <a:r>
              <a:rPr lang="en-GB" sz="1600" dirty="0" smtClean="0"/>
              <a:t>Narrow route PIB</a:t>
            </a:r>
          </a:p>
          <a:p>
            <a:pPr lvl="2" eaLnBrk="1" hangingPunct="1">
              <a:lnSpc>
                <a:spcPct val="80000"/>
              </a:lnSpc>
            </a:pPr>
            <a:r>
              <a:rPr lang="en-GB" sz="1600" dirty="0" smtClean="0"/>
              <a:t>Integrated-PIB = NOTAM + </a:t>
            </a:r>
            <a:r>
              <a:rPr lang="en-GB" sz="1600" dirty="0" err="1" smtClean="0"/>
              <a:t>Meteo</a:t>
            </a:r>
            <a:r>
              <a:rPr lang="en-GB" sz="1600" dirty="0" smtClean="0"/>
              <a:t> data</a:t>
            </a:r>
          </a:p>
          <a:p>
            <a:pPr lvl="2" eaLnBrk="1" hangingPunct="1">
              <a:lnSpc>
                <a:spcPct val="80000"/>
              </a:lnSpc>
            </a:pPr>
            <a:r>
              <a:rPr lang="en-GB" sz="1600" dirty="0" smtClean="0"/>
              <a:t>Electronic-PIB = HTML and PDF files</a:t>
            </a:r>
          </a:p>
          <a:p>
            <a:pPr lvl="2" eaLnBrk="1" hangingPunct="1">
              <a:lnSpc>
                <a:spcPct val="80000"/>
              </a:lnSpc>
            </a:pPr>
            <a:endParaRPr lang="en-GB" sz="1600" dirty="0" smtClean="0"/>
          </a:p>
          <a:p>
            <a:pPr lvl="1" eaLnBrk="1" hangingPunct="1">
              <a:lnSpc>
                <a:spcPct val="80000"/>
              </a:lnSpc>
              <a:buFontTx/>
              <a:buNone/>
            </a:pPr>
            <a:endParaRPr lang="en-GB" dirty="0" smtClean="0">
              <a:solidFill>
                <a:srgbClr val="FF4E00"/>
              </a:solidFill>
            </a:endParaRPr>
          </a:p>
        </p:txBody>
      </p:sp>
      <p:pic>
        <p:nvPicPr>
          <p:cNvPr id="16389" name="Picture 7" descr="FPL_Creation_Form_1"/>
          <p:cNvPicPr>
            <a:picLocks noChangeAspect="1" noChangeArrowheads="1"/>
          </p:cNvPicPr>
          <p:nvPr/>
        </p:nvPicPr>
        <p:blipFill>
          <a:blip r:embed="rId4">
            <a:extLst>
              <a:ext uri="{28A0092B-C50C-407E-A947-70E740481C1C}">
                <a14:useLocalDpi xmlns:a14="http://schemas.microsoft.com/office/drawing/2010/main" val="0"/>
              </a:ext>
            </a:extLst>
          </a:blip>
          <a:srcRect r="6522"/>
          <a:stretch>
            <a:fillRect/>
          </a:stretch>
        </p:blipFill>
        <p:spPr bwMode="auto">
          <a:xfrm>
            <a:off x="5486400" y="1295400"/>
            <a:ext cx="3505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90" name="Object 9"/>
          <p:cNvGraphicFramePr>
            <a:graphicFrameLocks noChangeAspect="1"/>
          </p:cNvGraphicFramePr>
          <p:nvPr>
            <p:extLst>
              <p:ext uri="{D42A27DB-BD31-4B8C-83A1-F6EECF244321}">
                <p14:modId xmlns:p14="http://schemas.microsoft.com/office/powerpoint/2010/main" val="2426804687"/>
              </p:ext>
            </p:extLst>
          </p:nvPr>
        </p:nvGraphicFramePr>
        <p:xfrm>
          <a:off x="6858000" y="4572000"/>
          <a:ext cx="1165225" cy="2051050"/>
        </p:xfrm>
        <a:graphic>
          <a:graphicData uri="http://schemas.openxmlformats.org/presentationml/2006/ole">
            <mc:AlternateContent xmlns:mc="http://schemas.openxmlformats.org/markup-compatibility/2006">
              <mc:Choice xmlns:v="urn:schemas-microsoft-com:vml" Requires="v">
                <p:oleObj spid="_x0000_s2070" name="Visio" r:id="rId5" imgW="549000" imgH="966600" progId="">
                  <p:embed/>
                </p:oleObj>
              </mc:Choice>
              <mc:Fallback>
                <p:oleObj name="Visio" r:id="rId5" imgW="549000" imgH="966600"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572000"/>
                        <a:ext cx="1165225" cy="205105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7176390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3" name="Title 2"/>
          <p:cNvSpPr>
            <a:spLocks noGrp="1"/>
          </p:cNvSpPr>
          <p:nvPr>
            <p:ph type="title"/>
          </p:nvPr>
        </p:nvSpPr>
        <p:spPr/>
        <p:txBody>
          <a:bodyPr/>
          <a:lstStyle/>
          <a:p>
            <a:pPr algn="ctr"/>
            <a:r>
              <a:rPr lang="fr-FR" dirty="0"/>
              <a:t/>
            </a:r>
            <a:br>
              <a:rPr lang="fr-FR" dirty="0"/>
            </a:br>
            <a:r>
              <a:rPr lang="en-US" dirty="0"/>
              <a:t>Challenges of ATNS on AIM </a:t>
            </a:r>
            <a:r>
              <a:rPr lang="en-US" dirty="0" smtClean="0"/>
              <a:t>Capability </a:t>
            </a:r>
            <a:r>
              <a:rPr lang="en-US" dirty="0"/>
              <a:t>towards SWIM</a:t>
            </a:r>
            <a:endParaRPr lang="fr-FR" dirty="0"/>
          </a:p>
        </p:txBody>
      </p:sp>
      <p:sp>
        <p:nvSpPr>
          <p:cNvPr id="4" name="Content Placeholder 3"/>
          <p:cNvSpPr>
            <a:spLocks noGrp="1"/>
          </p:cNvSpPr>
          <p:nvPr>
            <p:ph idx="1"/>
          </p:nvPr>
        </p:nvSpPr>
        <p:spPr/>
        <p:txBody>
          <a:bodyPr>
            <a:normAutofit fontScale="77500" lnSpcReduction="20000"/>
          </a:bodyPr>
          <a:lstStyle/>
          <a:p>
            <a:pPr lvl="0" algn="just"/>
            <a:r>
              <a:rPr lang="en-US" dirty="0" smtClean="0">
                <a:latin typeface="Times New Roman" pitchFamily="18" charset="0"/>
                <a:cs typeface="Times New Roman" pitchFamily="18" charset="0"/>
              </a:rPr>
              <a:t>Introduction</a:t>
            </a:r>
          </a:p>
          <a:p>
            <a:pPr marL="0" lvl="0" indent="0" algn="just">
              <a:buNone/>
            </a:pPr>
            <a:endParaRPr lang="fr-FR"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ATNS is taking a </a:t>
            </a:r>
            <a:r>
              <a:rPr lang="en-US" dirty="0" smtClean="0">
                <a:latin typeface="Times New Roman" pitchFamily="18" charset="0"/>
                <a:cs typeface="Times New Roman" pitchFamily="18" charset="0"/>
              </a:rPr>
              <a:t>stance </a:t>
            </a:r>
            <a:r>
              <a:rPr lang="en-US" dirty="0">
                <a:latin typeface="Times New Roman" pitchFamily="18" charset="0"/>
                <a:cs typeface="Times New Roman" pitchFamily="18" charset="0"/>
              </a:rPr>
              <a:t>on the African Continent and transforming Aeronautical Information Services (AIS) to Aeronautical Information Management (AIM) to Information Management (IM) applying the System Wide Information Management (SWIM) principles by deploying and using leading technologies to the benefit of the ATM Community. Establishing the ATNS Centralized Aeronautical Database (CAD) will proactively contribute towards Global AIM by providing the right quality assumed digital aeronautical information to the right place at the right time and in correct format to support all phases of flight.</a:t>
            </a:r>
            <a:endParaRPr lang="fr-FR" dirty="0">
              <a:latin typeface="Times New Roman" pitchFamily="18" charset="0"/>
              <a:cs typeface="Times New Roman" pitchFamily="18" charset="0"/>
            </a:endParaRPr>
          </a:p>
          <a:p>
            <a:endParaRPr lang="fr-FR"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305058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lstStyle/>
          <a:p>
            <a:pPr algn="ctr"/>
            <a:r>
              <a:rPr lang="en-US" dirty="0"/>
              <a:t>Challenges of ATNS on AIM Capability towards </a:t>
            </a:r>
            <a:r>
              <a:rPr lang="en-US" dirty="0" smtClean="0"/>
              <a:t>SWIM (2)</a:t>
            </a:r>
            <a:endParaRPr lang="fr-FR" dirty="0"/>
          </a:p>
        </p:txBody>
      </p:sp>
      <p:sp>
        <p:nvSpPr>
          <p:cNvPr id="4" name="Content Placeholder 3"/>
          <p:cNvSpPr>
            <a:spLocks noGrp="1"/>
          </p:cNvSpPr>
          <p:nvPr>
            <p:ph idx="1"/>
          </p:nvPr>
        </p:nvSpPr>
        <p:spPr/>
        <p:txBody>
          <a:bodyPr>
            <a:normAutofit fontScale="70000" lnSpcReduction="20000"/>
          </a:bodyPr>
          <a:lstStyle/>
          <a:p>
            <a:pPr lvl="0"/>
            <a:r>
              <a:rPr lang="en-US" sz="2400" dirty="0" smtClean="0">
                <a:latin typeface="Times New Roman" pitchFamily="18" charset="0"/>
                <a:cs typeface="Times New Roman" pitchFamily="18" charset="0"/>
              </a:rPr>
              <a:t>GENERAL</a:t>
            </a:r>
            <a:endParaRPr lang="fr-FR" sz="2400" dirty="0" smtClean="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System</a:t>
            </a:r>
          </a:p>
          <a:p>
            <a:pPr lvl="1"/>
            <a:endParaRPr lang="fr-FR" sz="2000" dirty="0">
              <a:latin typeface="Times New Roman" pitchFamily="18" charset="0"/>
              <a:cs typeface="Times New Roman" pitchFamily="18" charset="0"/>
            </a:endParaRPr>
          </a:p>
          <a:p>
            <a:pPr lvl="2" algn="just"/>
            <a:r>
              <a:rPr lang="en-US" sz="2300" dirty="0">
                <a:latin typeface="Times New Roman" pitchFamily="18" charset="0"/>
                <a:cs typeface="Times New Roman" pitchFamily="18" charset="0"/>
              </a:rPr>
              <a:t>ATNS has started the process of acquiring the ATNS CAD that addresses </a:t>
            </a:r>
            <a:r>
              <a:rPr lang="en-US" sz="2300" dirty="0" smtClean="0">
                <a:latin typeface="Times New Roman" pitchFamily="18" charset="0"/>
                <a:cs typeface="Times New Roman" pitchFamily="18" charset="0"/>
              </a:rPr>
              <a:t>the </a:t>
            </a:r>
            <a:r>
              <a:rPr lang="en-US" sz="2300" dirty="0">
                <a:latin typeface="Times New Roman" pitchFamily="18" charset="0"/>
                <a:cs typeface="Times New Roman" pitchFamily="18" charset="0"/>
              </a:rPr>
              <a:t>South African ATM Community </a:t>
            </a:r>
            <a:r>
              <a:rPr lang="en-US" sz="2300" dirty="0" smtClean="0">
                <a:latin typeface="Times New Roman" pitchFamily="18" charset="0"/>
                <a:cs typeface="Times New Roman" pitchFamily="18" charset="0"/>
              </a:rPr>
              <a:t>requirements;</a:t>
            </a:r>
          </a:p>
          <a:p>
            <a:pPr marL="914400" lvl="2" indent="0" algn="just">
              <a:buNone/>
            </a:pPr>
            <a:endParaRPr lang="fr-FR" sz="2300" dirty="0">
              <a:latin typeface="Times New Roman" pitchFamily="18" charset="0"/>
              <a:cs typeface="Times New Roman" pitchFamily="18" charset="0"/>
            </a:endParaRPr>
          </a:p>
          <a:p>
            <a:pPr lvl="2" algn="just"/>
            <a:r>
              <a:rPr lang="en-US" sz="2300" dirty="0" smtClean="0">
                <a:latin typeface="Times New Roman" pitchFamily="18" charset="0"/>
                <a:cs typeface="Times New Roman" pitchFamily="18" charset="0"/>
              </a:rPr>
              <a:t>The </a:t>
            </a:r>
            <a:r>
              <a:rPr lang="en-US" sz="2300" dirty="0">
                <a:latin typeface="Times New Roman" pitchFamily="18" charset="0"/>
                <a:cs typeface="Times New Roman" pitchFamily="18" charset="0"/>
              </a:rPr>
              <a:t>solution contemplated by ATNS provides for the Single </a:t>
            </a:r>
            <a:r>
              <a:rPr lang="en-US" sz="2300" dirty="0" smtClean="0">
                <a:latin typeface="Times New Roman" pitchFamily="18" charset="0"/>
                <a:cs typeface="Times New Roman" pitchFamily="18" charset="0"/>
              </a:rPr>
              <a:t>National/Regional </a:t>
            </a:r>
            <a:r>
              <a:rPr lang="en-US" sz="2300" dirty="0">
                <a:latin typeface="Times New Roman" pitchFamily="18" charset="0"/>
                <a:cs typeface="Times New Roman" pitchFamily="18" charset="0"/>
              </a:rPr>
              <a:t>aeronautical database, with Global interconnectivity, supporting the following applications</a:t>
            </a:r>
            <a:r>
              <a:rPr lang="en-US" sz="2300" dirty="0" smtClean="0">
                <a:latin typeface="Times New Roman" pitchFamily="18" charset="0"/>
                <a:cs typeface="Times New Roman" pitchFamily="18" charset="0"/>
              </a:rPr>
              <a:t>:</a:t>
            </a:r>
          </a:p>
          <a:p>
            <a:pPr marL="914400" lvl="2" indent="0">
              <a:buNone/>
            </a:pPr>
            <a:endParaRPr lang="en-US" sz="1800" dirty="0" smtClean="0">
              <a:latin typeface="Times New Roman" pitchFamily="18" charset="0"/>
              <a:cs typeface="Times New Roman" pitchFamily="18" charset="0"/>
            </a:endParaRPr>
          </a:p>
          <a:p>
            <a:pPr lvl="3"/>
            <a:r>
              <a:rPr lang="en-US" dirty="0"/>
              <a:t>AIXM 4.5 and 5.1 compatible </a:t>
            </a:r>
            <a:r>
              <a:rPr lang="en-US" dirty="0" smtClean="0"/>
              <a:t>database;</a:t>
            </a:r>
            <a:endParaRPr lang="fr-FR" dirty="0"/>
          </a:p>
          <a:p>
            <a:pPr lvl="3"/>
            <a:r>
              <a:rPr lang="en-US" dirty="0" smtClean="0"/>
              <a:t>Electronic IAIP;</a:t>
            </a:r>
            <a:endParaRPr lang="fr-FR" dirty="0"/>
          </a:p>
          <a:p>
            <a:pPr lvl="3"/>
            <a:r>
              <a:rPr lang="en-US" dirty="0" smtClean="0"/>
              <a:t>Published IAIP </a:t>
            </a:r>
            <a:r>
              <a:rPr lang="en-US" dirty="0"/>
              <a:t>management </a:t>
            </a:r>
            <a:r>
              <a:rPr lang="en-US" dirty="0" smtClean="0"/>
              <a:t>tool;</a:t>
            </a:r>
            <a:endParaRPr lang="fr-FR" dirty="0"/>
          </a:p>
          <a:p>
            <a:pPr lvl="3"/>
            <a:r>
              <a:rPr lang="en-US" dirty="0" smtClean="0"/>
              <a:t>Charting Tool;</a:t>
            </a:r>
            <a:endParaRPr lang="fr-FR" dirty="0"/>
          </a:p>
          <a:p>
            <a:pPr lvl="3"/>
            <a:r>
              <a:rPr lang="en-US" dirty="0" smtClean="0"/>
              <a:t>Procedure </a:t>
            </a:r>
            <a:r>
              <a:rPr lang="en-US" dirty="0"/>
              <a:t>Design </a:t>
            </a:r>
            <a:r>
              <a:rPr lang="en-US" dirty="0" smtClean="0"/>
              <a:t>interconnectivity;</a:t>
            </a:r>
            <a:endParaRPr lang="fr-FR" dirty="0"/>
          </a:p>
          <a:p>
            <a:pPr lvl="3"/>
            <a:r>
              <a:rPr lang="en-US" dirty="0" smtClean="0"/>
              <a:t>Static </a:t>
            </a:r>
            <a:r>
              <a:rPr lang="en-US" dirty="0"/>
              <a:t>Data Operations (Input and Output) including </a:t>
            </a:r>
            <a:r>
              <a:rPr lang="en-US" dirty="0" smtClean="0"/>
              <a:t>Remote data </a:t>
            </a:r>
            <a:r>
              <a:rPr lang="en-US" dirty="0"/>
              <a:t>input </a:t>
            </a:r>
            <a:r>
              <a:rPr lang="en-US" dirty="0" smtClean="0"/>
              <a:t>operations;</a:t>
            </a:r>
            <a:endParaRPr lang="fr-FR" dirty="0"/>
          </a:p>
          <a:p>
            <a:pPr lvl="3"/>
            <a:r>
              <a:rPr lang="en-US" dirty="0" smtClean="0"/>
              <a:t>Geospatial </a:t>
            </a:r>
            <a:r>
              <a:rPr lang="en-US" dirty="0"/>
              <a:t>Information </a:t>
            </a:r>
            <a:r>
              <a:rPr lang="en-US" dirty="0" smtClean="0"/>
              <a:t>Visualization;</a:t>
            </a:r>
            <a:endParaRPr lang="fr-FR" dirty="0"/>
          </a:p>
          <a:p>
            <a:pPr lvl="3"/>
            <a:r>
              <a:rPr lang="en-US" dirty="0" smtClean="0"/>
              <a:t>Internet </a:t>
            </a:r>
            <a:r>
              <a:rPr lang="en-US" dirty="0"/>
              <a:t>Services allowing external users to view Static </a:t>
            </a:r>
            <a:r>
              <a:rPr lang="en-US" dirty="0" smtClean="0"/>
              <a:t>data.</a:t>
            </a:r>
            <a:endParaRPr lang="fr-FR" dirty="0"/>
          </a:p>
          <a:p>
            <a:pPr lvl="3"/>
            <a:endParaRPr lang="fr-FR" sz="1400" dirty="0">
              <a:latin typeface="Times New Roman" pitchFamily="18" charset="0"/>
              <a:cs typeface="Times New Roman" pitchFamily="18" charset="0"/>
            </a:endParaRPr>
          </a:p>
          <a:p>
            <a:pPr lvl="2"/>
            <a:endParaRPr lang="fr-FR" dirty="0" smtClean="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181709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3" name="Title 2"/>
          <p:cNvSpPr>
            <a:spLocks noGrp="1"/>
          </p:cNvSpPr>
          <p:nvPr>
            <p:ph type="title"/>
          </p:nvPr>
        </p:nvSpPr>
        <p:spPr/>
        <p:txBody>
          <a:bodyPr/>
          <a:lstStyle/>
          <a:p>
            <a:pPr algn="ctr"/>
            <a:r>
              <a:rPr lang="en-US" dirty="0"/>
              <a:t>Challenges of ATNS on AIM Capability towards SWIM </a:t>
            </a:r>
            <a:r>
              <a:rPr lang="en-US" dirty="0" smtClean="0"/>
              <a:t>(3)</a:t>
            </a:r>
            <a:endParaRPr lang="fr-FR" dirty="0"/>
          </a:p>
        </p:txBody>
      </p:sp>
      <p:sp>
        <p:nvSpPr>
          <p:cNvPr id="4" name="Content Placeholder 3"/>
          <p:cNvSpPr>
            <a:spLocks noGrp="1"/>
          </p:cNvSpPr>
          <p:nvPr>
            <p:ph idx="1"/>
          </p:nvPr>
        </p:nvSpPr>
        <p:spPr/>
        <p:txBody>
          <a:bodyPr/>
          <a:lstStyle/>
          <a:p>
            <a:pPr marL="457200" lvl="1" indent="0">
              <a:buNone/>
            </a:pPr>
            <a:r>
              <a:rPr lang="en-US" dirty="0"/>
              <a:t>The system has the capability to expand to accommodate future requirements such as: </a:t>
            </a:r>
            <a:endParaRPr lang="en-US" dirty="0" smtClean="0"/>
          </a:p>
          <a:p>
            <a:pPr marL="457200" lvl="1" indent="0">
              <a:buNone/>
            </a:pPr>
            <a:endParaRPr lang="en-US" dirty="0" smtClean="0"/>
          </a:p>
          <a:p>
            <a:pPr lvl="2"/>
            <a:r>
              <a:rPr lang="en-US" dirty="0"/>
              <a:t>x-NOTAM management; </a:t>
            </a:r>
            <a:r>
              <a:rPr lang="en-US" dirty="0" smtClean="0"/>
              <a:t>and</a:t>
            </a:r>
          </a:p>
          <a:p>
            <a:pPr marL="914400" lvl="2" indent="0">
              <a:buNone/>
            </a:pPr>
            <a:endParaRPr lang="fr-FR" dirty="0"/>
          </a:p>
          <a:p>
            <a:pPr lvl="2"/>
            <a:r>
              <a:rPr lang="en-US" dirty="0" smtClean="0"/>
              <a:t>integrated METEO Operations</a:t>
            </a:r>
            <a:r>
              <a:rPr lang="en-US" dirty="0"/>
              <a:t>.</a:t>
            </a:r>
            <a:endParaRPr lang="fr-FR" dirty="0"/>
          </a:p>
          <a:p>
            <a:pPr marL="457200" lvl="1" indent="0">
              <a:buNone/>
            </a:pPr>
            <a:endParaRPr lang="fr-FR" dirty="0"/>
          </a:p>
          <a:p>
            <a:pPr lvl="1"/>
            <a:endParaRPr lang="fr-FR"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246148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lstStyle/>
          <a:p>
            <a:pPr algn="ctr"/>
            <a:r>
              <a:rPr lang="fr-FR" dirty="0" smtClean="0"/>
              <a:t>CONCLUSION</a:t>
            </a:r>
            <a:endParaRPr lang="fr-FR" dirty="0"/>
          </a:p>
        </p:txBody>
      </p:sp>
      <p:sp>
        <p:nvSpPr>
          <p:cNvPr id="4" name="Content Placeholder 3"/>
          <p:cNvSpPr>
            <a:spLocks noGrp="1"/>
          </p:cNvSpPr>
          <p:nvPr>
            <p:ph idx="1"/>
          </p:nvPr>
        </p:nvSpPr>
        <p:spPr/>
        <p:txBody>
          <a:bodyPr>
            <a:normAutofit fontScale="92500" lnSpcReduction="10000"/>
          </a:bodyPr>
          <a:lstStyle/>
          <a:p>
            <a:pPr marL="0" indent="0" algn="just">
              <a:buNone/>
            </a:pPr>
            <a:r>
              <a:rPr lang="en-US" dirty="0"/>
              <a:t>The system identified by ATNS is identical to the European Aeronautical Database(EAD) currently used by EUROCONTROL and the European ATM Community, which will enable the ATNS CAD to </a:t>
            </a:r>
            <a:r>
              <a:rPr lang="en-US" dirty="0" smtClean="0"/>
              <a:t>synchronize with </a:t>
            </a:r>
            <a:r>
              <a:rPr lang="en-US" dirty="0"/>
              <a:t>the European Aeronautical </a:t>
            </a:r>
            <a:r>
              <a:rPr lang="en-US" dirty="0" smtClean="0"/>
              <a:t>Database, thereby aligning </a:t>
            </a:r>
            <a:r>
              <a:rPr lang="en-US" dirty="0"/>
              <a:t>South Africa to comply and contribute towards Global </a:t>
            </a:r>
            <a:r>
              <a:rPr lang="en-US" dirty="0" smtClean="0"/>
              <a:t>AIM. </a:t>
            </a:r>
            <a:r>
              <a:rPr lang="en-US" dirty="0"/>
              <a:t>This database will align with all the Global initiatives in aligning the continent with projects to the </a:t>
            </a:r>
            <a:r>
              <a:rPr lang="en-US" dirty="0" smtClean="0"/>
              <a:t>like of </a:t>
            </a:r>
            <a:r>
              <a:rPr lang="en-US" dirty="0"/>
              <a:t>AIXM, EAD and others.</a:t>
            </a:r>
            <a:endParaRPr lang="fr-FR" dirty="0"/>
          </a:p>
          <a:p>
            <a:endParaRPr lang="fr-FR"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1590930777"/>
      </p:ext>
    </p:extLst>
  </p:cSld>
  <p:clrMapOvr>
    <a:masterClrMapping/>
  </p:clrMapOvr>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5A6DEAF-4AB1-43C1-80F7-29E85E9E8C46}"/>
</file>

<file path=customXml/itemProps2.xml><?xml version="1.0" encoding="utf-8"?>
<ds:datastoreItem xmlns:ds="http://schemas.openxmlformats.org/officeDocument/2006/customXml" ds:itemID="{507294C8-A1E7-4C82-A563-10C9E73C9A95}"/>
</file>

<file path=customXml/itemProps3.xml><?xml version="1.0" encoding="utf-8"?>
<ds:datastoreItem xmlns:ds="http://schemas.openxmlformats.org/officeDocument/2006/customXml" ds:itemID="{7B38A4B1-0232-48A5-A160-200B411F1FC7}"/>
</file>

<file path=docProps/app.xml><?xml version="1.0" encoding="utf-8"?>
<Properties xmlns="http://schemas.openxmlformats.org/officeDocument/2006/extended-properties" xmlns:vt="http://schemas.openxmlformats.org/officeDocument/2006/docPropsVTypes">
  <Template>ICAO</Template>
  <TotalTime>329</TotalTime>
  <Words>644</Words>
  <Application>Microsoft Office PowerPoint</Application>
  <PresentationFormat>On-screen Show (4:3)</PresentationFormat>
  <Paragraphs>99</Paragraphs>
  <Slides>8</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11" baseType="lpstr">
      <vt:lpstr>ICAO</vt:lpstr>
      <vt:lpstr>Photo Editor Photo</vt:lpstr>
      <vt:lpstr>Visio</vt:lpstr>
      <vt:lpstr>PowerPoint Presentation</vt:lpstr>
      <vt:lpstr>South Africa -AIM system overview</vt:lpstr>
      <vt:lpstr>Advantages </vt:lpstr>
      <vt:lpstr>Enabling Innovations - Internet Briefing</vt:lpstr>
      <vt:lpstr> Challenges of ATNS on AIM Capability towards SWIM</vt:lpstr>
      <vt:lpstr>Challenges of ATNS on AIM Capability towards SWIM (2)</vt:lpstr>
      <vt:lpstr>Challenges of ATNS on AIM Capability towards SWIM (3)</vt:lpstr>
      <vt:lpstr>CONCLUSION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 </cp:lastModifiedBy>
  <cp:revision>30</cp:revision>
  <dcterms:created xsi:type="dcterms:W3CDTF">2010-09-24T14:59:54Z</dcterms:created>
  <dcterms:modified xsi:type="dcterms:W3CDTF">2013-09-08T14:04:26Z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