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8" r:id="rId3"/>
    <p:sldId id="287" r:id="rId4"/>
    <p:sldId id="290" r:id="rId5"/>
    <p:sldId id="289" r:id="rId6"/>
    <p:sldId id="288" r:id="rId7"/>
    <p:sldId id="295" r:id="rId8"/>
    <p:sldId id="29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ABA"/>
    <a:srgbClr val="7030A0"/>
    <a:srgbClr val="D31044"/>
    <a:srgbClr val="EA157A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9/8/2013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75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9/8/2013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0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75175" cy="3430588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2939"/>
            <a:ext cx="5033085" cy="4114587"/>
          </a:xfrm>
          <a:noFill/>
        </p:spPr>
        <p:txBody>
          <a:bodyPr/>
          <a:lstStyle/>
          <a:p>
            <a:r>
              <a:rPr lang="en-US" smtClean="0"/>
              <a:t>Note : NANSC a déjà GeoTitan, fourni par EgisAvia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o-FO" sz="1200" b="0" smtClean="0"/>
              <a:t>Air Operations Division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69875" y="0"/>
            <a:ext cx="8110538" cy="4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8925" indent="-288925" algn="l">
              <a:lnSpc>
                <a:spcPct val="90000"/>
              </a:lnSpc>
              <a:spcBef>
                <a:spcPct val="20000"/>
              </a:spcBef>
              <a:buClr>
                <a:srgbClr val="7F141D"/>
              </a:buClr>
              <a:buSzPct val="150000"/>
              <a:buFont typeface="Wingdings" pitchFamily="2" charset="2"/>
              <a:buChar char="n"/>
            </a:pPr>
            <a:endParaRPr lang="en-GB" sz="400" b="0">
              <a:solidFill>
                <a:srgbClr val="003366"/>
              </a:solidFill>
            </a:endParaRPr>
          </a:p>
          <a:p>
            <a:pPr marL="288925" indent="-288925" algn="l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150000"/>
              <a:buFont typeface="Wingdings" pitchFamily="2" charset="2"/>
              <a:buChar char="§"/>
            </a:pPr>
            <a:endParaRPr lang="en-GB" sz="400" b="0">
              <a:solidFill>
                <a:srgbClr val="003366"/>
              </a:solidFill>
            </a:endParaRPr>
          </a:p>
          <a:p>
            <a:pPr marL="288925" indent="-288925" algn="l">
              <a:lnSpc>
                <a:spcPct val="90000"/>
              </a:lnSpc>
              <a:spcBef>
                <a:spcPct val="20000"/>
              </a:spcBef>
              <a:buClr>
                <a:srgbClr val="336699"/>
              </a:buClr>
              <a:buSzPct val="150000"/>
              <a:buFont typeface="Wingdings" pitchFamily="2" charset="2"/>
              <a:buChar char="n"/>
            </a:pPr>
            <a:endParaRPr lang="en-GB" sz="1600" b="0">
              <a:solidFill>
                <a:srgbClr val="003366"/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02532" y="1315358"/>
            <a:ext cx="8415338" cy="555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8925" indent="-288925" algn="l">
              <a:spcBef>
                <a:spcPct val="20000"/>
              </a:spcBef>
              <a:buSzPct val="150000"/>
              <a:buFontTx/>
              <a:buBlip>
                <a:blip r:embed="rId3"/>
              </a:buBlip>
            </a:pPr>
            <a:r>
              <a:rPr lang="fr-FR" sz="2400" b="1" u="sng" dirty="0"/>
              <a:t>AIM System for ASECNA organisation (17 </a:t>
            </a:r>
            <a:r>
              <a:rPr lang="fr-FR" sz="2400" b="1" u="sng" dirty="0" err="1"/>
              <a:t>African</a:t>
            </a:r>
            <a:r>
              <a:rPr lang="fr-FR" sz="2400" b="1" u="sng" dirty="0"/>
              <a:t> countries)</a:t>
            </a:r>
          </a:p>
          <a:p>
            <a:pPr marL="771525" lvl="1" indent="-292100" algn="l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fr-FR" sz="1800" b="0" dirty="0"/>
              <a:t>Description:</a:t>
            </a:r>
          </a:p>
          <a:p>
            <a:pPr marL="1252538" lvl="2" indent="-290513" algn="l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fr-FR" sz="1600" b="0" dirty="0"/>
              <a:t>Full AIM solution </a:t>
            </a:r>
            <a:r>
              <a:rPr lang="fr-FR" sz="1600" b="0" dirty="0" err="1"/>
              <a:t>composed</a:t>
            </a:r>
            <a:r>
              <a:rPr lang="fr-FR" sz="1600" b="0" dirty="0"/>
              <a:t> of AIXM / </a:t>
            </a:r>
            <a:r>
              <a:rPr lang="fr-FR" sz="1600" b="0" dirty="0" err="1"/>
              <a:t>eAIP</a:t>
            </a:r>
            <a:r>
              <a:rPr lang="fr-FR" sz="1600" b="0" dirty="0"/>
              <a:t> / </a:t>
            </a:r>
            <a:r>
              <a:rPr lang="fr-FR" sz="1600" b="0" dirty="0" err="1"/>
              <a:t>Charting</a:t>
            </a:r>
            <a:r>
              <a:rPr lang="fr-FR" sz="1600" b="0" dirty="0"/>
              <a:t> / AIS</a:t>
            </a:r>
          </a:p>
          <a:p>
            <a:pPr marL="771525" lvl="1" indent="-292100" algn="l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fr-FR" sz="1800" b="0" dirty="0" err="1"/>
              <a:t>Specificities</a:t>
            </a:r>
            <a:r>
              <a:rPr lang="fr-FR" sz="1800" b="0" dirty="0"/>
              <a:t>:</a:t>
            </a:r>
          </a:p>
          <a:p>
            <a:pPr marL="1252538" lvl="2" indent="-290513" algn="l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fr-FR" sz="1600" b="0" dirty="0" err="1"/>
              <a:t>Distributed</a:t>
            </a:r>
            <a:r>
              <a:rPr lang="fr-FR" sz="1600" b="0" dirty="0"/>
              <a:t> Architecture on multiple sites</a:t>
            </a:r>
          </a:p>
          <a:p>
            <a:pPr marL="1720850" lvl="3" indent="-277813" algn="l">
              <a:spcBef>
                <a:spcPct val="20000"/>
              </a:spcBef>
              <a:buFontTx/>
              <a:buChar char="–"/>
            </a:pPr>
            <a:r>
              <a:rPr lang="fr-FR" sz="1600" b="0" dirty="0"/>
              <a:t>Servers in Dakar and Paris </a:t>
            </a:r>
          </a:p>
          <a:p>
            <a:pPr marL="1720850" lvl="3" indent="-277813" algn="l">
              <a:spcBef>
                <a:spcPct val="20000"/>
              </a:spcBef>
              <a:buFontTx/>
              <a:buChar char="–"/>
            </a:pPr>
            <a:r>
              <a:rPr lang="fr-FR" sz="1600" b="0" dirty="0"/>
              <a:t>Real time </a:t>
            </a:r>
            <a:r>
              <a:rPr lang="fr-FR" sz="1600" b="0" dirty="0" err="1"/>
              <a:t>replication</a:t>
            </a:r>
            <a:r>
              <a:rPr lang="fr-FR" sz="1600" b="0" dirty="0"/>
              <a:t> </a:t>
            </a:r>
            <a:r>
              <a:rPr lang="fr-FR" sz="1600" b="0" dirty="0" err="1"/>
              <a:t>mechanisms</a:t>
            </a:r>
            <a:endParaRPr lang="fr-FR" sz="1600" b="0" dirty="0"/>
          </a:p>
          <a:p>
            <a:pPr marL="1720850" lvl="3" indent="-277813" algn="l">
              <a:spcBef>
                <a:spcPct val="20000"/>
              </a:spcBef>
              <a:buFontTx/>
              <a:buChar char="–"/>
            </a:pPr>
            <a:r>
              <a:rPr lang="fr-FR" sz="1600" b="0" dirty="0"/>
              <a:t>AIS </a:t>
            </a:r>
            <a:r>
              <a:rPr lang="fr-FR" sz="1600" b="0" dirty="0" err="1"/>
              <a:t>Terminals</a:t>
            </a:r>
            <a:r>
              <a:rPr lang="fr-FR" sz="1600" b="0" dirty="0"/>
              <a:t> </a:t>
            </a:r>
            <a:r>
              <a:rPr lang="fr-FR" sz="1600" b="0" dirty="0" err="1"/>
              <a:t>installed</a:t>
            </a:r>
            <a:r>
              <a:rPr lang="fr-FR" sz="1600" b="0" dirty="0"/>
              <a:t> in 17 countries</a:t>
            </a:r>
          </a:p>
          <a:p>
            <a:pPr marL="1252538" lvl="2" indent="-290513" algn="l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fr-FR" sz="1600" b="0" dirty="0" err="1"/>
              <a:t>Integration</a:t>
            </a:r>
            <a:r>
              <a:rPr lang="fr-FR" sz="1600" b="0" dirty="0"/>
              <a:t> of AIM system </a:t>
            </a:r>
            <a:r>
              <a:rPr lang="fr-FR" sz="1600" b="0" dirty="0" err="1"/>
              <a:t>with</a:t>
            </a:r>
            <a:r>
              <a:rPr lang="fr-FR" sz="1600" b="0" dirty="0"/>
              <a:t> </a:t>
            </a:r>
            <a:r>
              <a:rPr lang="fr-FR" sz="1600" b="0" dirty="0" err="1"/>
              <a:t>existing</a:t>
            </a:r>
            <a:r>
              <a:rPr lang="fr-FR" sz="1600" b="0" dirty="0"/>
              <a:t> </a:t>
            </a:r>
            <a:r>
              <a:rPr lang="fr-FR" sz="1600" b="0" dirty="0" err="1"/>
              <a:t>Geotitan</a:t>
            </a:r>
            <a:r>
              <a:rPr lang="fr-FR" sz="1600" b="0" dirty="0"/>
              <a:t> application</a:t>
            </a:r>
          </a:p>
          <a:p>
            <a:pPr marL="1252538" lvl="2" indent="-290513" algn="l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fr-FR" sz="1600" b="0" dirty="0"/>
              <a:t>AIP of 17 countries</a:t>
            </a:r>
          </a:p>
          <a:p>
            <a:pPr marL="1252538" lvl="2" indent="-290513" algn="l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fr-FR" sz="1600" b="0" dirty="0"/>
              <a:t>AIP Display on web server</a:t>
            </a:r>
          </a:p>
          <a:p>
            <a:pPr marL="1252538" lvl="2" indent="-290513" algn="l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fr-FR" sz="1600" b="0" dirty="0"/>
              <a:t>High volume AIP / </a:t>
            </a:r>
            <a:r>
              <a:rPr lang="fr-FR" sz="1600" b="0" dirty="0" err="1"/>
              <a:t>Charts</a:t>
            </a:r>
            <a:endParaRPr lang="fr-FR" sz="1600" b="0" dirty="0"/>
          </a:p>
          <a:p>
            <a:pPr marL="1252538" lvl="2" indent="-290513" algn="l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fr-FR" sz="1600" b="0" dirty="0" err="1"/>
              <a:t>Compliant</a:t>
            </a:r>
            <a:r>
              <a:rPr lang="fr-FR" sz="1600" b="0" dirty="0"/>
              <a:t> </a:t>
            </a:r>
            <a:r>
              <a:rPr lang="fr-FR" sz="1600" b="0" dirty="0" err="1"/>
              <a:t>with</a:t>
            </a:r>
            <a:r>
              <a:rPr lang="fr-FR" sz="1600" b="0" dirty="0"/>
              <a:t> New FPL 2012 format</a:t>
            </a:r>
          </a:p>
          <a:p>
            <a:pPr marL="771525" lvl="1" indent="-292100" algn="l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fr-FR" sz="1800" b="0" dirty="0" err="1"/>
              <a:t>Awarded</a:t>
            </a:r>
            <a:r>
              <a:rPr lang="fr-FR" sz="1800" b="0" dirty="0"/>
              <a:t> in </a:t>
            </a:r>
            <a:r>
              <a:rPr lang="fr-FR" sz="1800" b="0" dirty="0" err="1"/>
              <a:t>December</a:t>
            </a:r>
            <a:r>
              <a:rPr lang="fr-FR" sz="1800" b="0" dirty="0"/>
              <a:t> 2010</a:t>
            </a:r>
          </a:p>
          <a:p>
            <a:pPr marL="771525" lvl="1" indent="-292100" algn="l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fr-FR" sz="1800" b="0" dirty="0"/>
              <a:t>SAT </a:t>
            </a:r>
            <a:r>
              <a:rPr lang="fr-FR" sz="1800" b="0" dirty="0" err="1"/>
              <a:t>successful</a:t>
            </a:r>
            <a:r>
              <a:rPr lang="fr-FR" sz="1800" b="0" dirty="0"/>
              <a:t> in </a:t>
            </a:r>
            <a:r>
              <a:rPr lang="fr-FR" sz="1800" b="0" dirty="0" err="1"/>
              <a:t>January</a:t>
            </a:r>
            <a:r>
              <a:rPr lang="fr-FR" sz="1800" b="0" dirty="0"/>
              <a:t> 2012</a:t>
            </a:r>
          </a:p>
          <a:p>
            <a:pPr marL="1252538" lvl="2" indent="-290513" algn="l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endParaRPr lang="fr-FR" sz="1600" b="0" dirty="0"/>
          </a:p>
        </p:txBody>
      </p:sp>
    </p:spTree>
    <p:extLst>
      <p:ext uri="{BB962C8B-B14F-4D97-AF65-F5344CB8AC3E}">
        <p14:creationId xmlns:p14="http://schemas.microsoft.com/office/powerpoint/2010/main" val="34461713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o-FO" sz="1200" b="0" smtClean="0"/>
              <a:t>Air Operations Division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568" y="1066800"/>
            <a:ext cx="7824787" cy="3240088"/>
          </a:xfrm>
        </p:spPr>
        <p:txBody>
          <a:bodyPr/>
          <a:lstStyle/>
          <a:p>
            <a:pPr eaLnBrk="1" hangingPunct="1"/>
            <a:r>
              <a:rPr lang="fr-FR" sz="2400" b="1" u="sng" dirty="0" err="1" smtClean="0">
                <a:solidFill>
                  <a:srgbClr val="336699"/>
                </a:solidFill>
                <a:cs typeface="Arial" charset="0"/>
              </a:rPr>
              <a:t>Benefits</a:t>
            </a:r>
            <a:r>
              <a:rPr lang="fr-FR" sz="2400" b="1" u="sng" dirty="0" smtClean="0">
                <a:solidFill>
                  <a:srgbClr val="336699"/>
                </a:solidFill>
                <a:cs typeface="Arial" charset="0"/>
              </a:rPr>
              <a:t> of </a:t>
            </a:r>
            <a:r>
              <a:rPr lang="fr-FR" sz="2400" b="1" u="sng" dirty="0" err="1" smtClean="0">
                <a:solidFill>
                  <a:srgbClr val="336699"/>
                </a:solidFill>
                <a:cs typeface="Arial" charset="0"/>
              </a:rPr>
              <a:t>such</a:t>
            </a:r>
            <a:r>
              <a:rPr lang="fr-FR" sz="2400" b="1" u="sng" dirty="0" smtClean="0">
                <a:solidFill>
                  <a:srgbClr val="336699"/>
                </a:solidFill>
                <a:cs typeface="Arial" charset="0"/>
              </a:rPr>
              <a:t> a system for the AFI </a:t>
            </a:r>
            <a:r>
              <a:rPr lang="fr-FR" sz="2400" b="1" u="sng" dirty="0" err="1" smtClean="0">
                <a:solidFill>
                  <a:srgbClr val="336699"/>
                </a:solidFill>
                <a:cs typeface="Arial" charset="0"/>
              </a:rPr>
              <a:t>region</a:t>
            </a:r>
            <a:endParaRPr lang="fr-FR" sz="2400" b="1" u="sng" dirty="0" smtClean="0">
              <a:solidFill>
                <a:srgbClr val="336699"/>
              </a:solidFill>
              <a:cs typeface="Arial" charset="0"/>
            </a:endParaRPr>
          </a:p>
          <a:p>
            <a:pPr lvl="1" eaLnBrk="1" hangingPunct="1"/>
            <a:r>
              <a:rPr lang="fr-FR" sz="1800" dirty="0" err="1" smtClean="0"/>
              <a:t>Strong</a:t>
            </a:r>
            <a:r>
              <a:rPr lang="fr-FR" sz="1800" dirty="0" smtClean="0"/>
              <a:t> </a:t>
            </a:r>
            <a:r>
              <a:rPr lang="fr-FR" sz="1800" dirty="0" err="1" smtClean="0"/>
              <a:t>experience</a:t>
            </a:r>
            <a:r>
              <a:rPr lang="fr-FR" sz="1800" dirty="0" smtClean="0"/>
              <a:t> of large system</a:t>
            </a:r>
          </a:p>
          <a:p>
            <a:pPr lvl="1" eaLnBrk="1" hangingPunct="1"/>
            <a:r>
              <a:rPr lang="fr-FR" sz="1800" dirty="0" err="1" smtClean="0"/>
              <a:t>Possibility</a:t>
            </a:r>
            <a:r>
              <a:rPr lang="fr-FR" sz="1800" dirty="0" smtClean="0"/>
              <a:t> of extension or duplication of the system</a:t>
            </a:r>
          </a:p>
          <a:p>
            <a:pPr lvl="1" eaLnBrk="1" hangingPunct="1"/>
            <a:endParaRPr lang="fr-FR" sz="1800" dirty="0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095500"/>
            <a:ext cx="6638925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66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fr-FR" dirty="0"/>
              <a:t/>
            </a:r>
            <a:br>
              <a:rPr lang="fr-FR" dirty="0"/>
            </a:br>
            <a:r>
              <a:rPr lang="en-US" dirty="0"/>
              <a:t>Challenges of ASECNA Transition from AIS </a:t>
            </a:r>
            <a:r>
              <a:rPr lang="en-US" dirty="0" smtClean="0"/>
              <a:t>to </a:t>
            </a:r>
            <a:r>
              <a:rPr lang="en-US" dirty="0"/>
              <a:t>AIM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18457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main challenges of the ASECNA transition are:</a:t>
            </a:r>
            <a:endParaRPr lang="fr-FR" b="1" dirty="0"/>
          </a:p>
          <a:p>
            <a:pPr lvl="1" algn="just"/>
            <a:r>
              <a:rPr lang="en-US" dirty="0"/>
              <a:t>Implementation of a centralized aeronautical database able to ensure the reliability, the integrity and the availability of </a:t>
            </a:r>
            <a:r>
              <a:rPr lang="en-US" dirty="0" smtClean="0"/>
              <a:t>timely data</a:t>
            </a:r>
            <a:r>
              <a:rPr lang="en-US" dirty="0"/>
              <a:t>;</a:t>
            </a:r>
            <a:endParaRPr lang="fr-FR" dirty="0"/>
          </a:p>
          <a:p>
            <a:pPr lvl="1" algn="just"/>
            <a:r>
              <a:rPr lang="en-US" dirty="0"/>
              <a:t>Compatibility and easy exchange of data with other databases  ;</a:t>
            </a:r>
            <a:endParaRPr lang="fr-FR" dirty="0"/>
          </a:p>
          <a:p>
            <a:pPr lvl="1" algn="just"/>
            <a:r>
              <a:rPr lang="en-US" dirty="0"/>
              <a:t>Coherent automation of the main functions for the production of the different elements of the integrated aeronautical information package </a:t>
            </a:r>
            <a:r>
              <a:rPr lang="en-US" dirty="0" smtClean="0"/>
              <a:t>; and</a:t>
            </a:r>
            <a:endParaRPr lang="fr-FR" dirty="0"/>
          </a:p>
          <a:p>
            <a:pPr lvl="1" algn="just"/>
            <a:r>
              <a:rPr lang="en-US" dirty="0"/>
              <a:t>Facilitation of the interoperability with meteorological products and the flight plan management system.</a:t>
            </a:r>
            <a:endParaRPr lang="fr-FR" dirty="0"/>
          </a:p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Challenges of ASECNA Transition from AIS to </a:t>
            </a:r>
            <a:r>
              <a:rPr lang="en-US" dirty="0" smtClean="0"/>
              <a:t>AIM (2)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Conception and realization of the database:</a:t>
            </a:r>
            <a:endParaRPr lang="fr-FR" b="1" dirty="0"/>
          </a:p>
          <a:p>
            <a:pPr marL="0" indent="0" algn="just">
              <a:buNone/>
            </a:pPr>
            <a:r>
              <a:rPr lang="en-US" dirty="0"/>
              <a:t>The database will be conceived in accordance with the aeronautical information conceptual model </a:t>
            </a:r>
            <a:r>
              <a:rPr lang="en-US" dirty="0" smtClean="0"/>
              <a:t>(</a:t>
            </a:r>
            <a:r>
              <a:rPr lang="en-US" dirty="0"/>
              <a:t>AICM) / Aeronautical </a:t>
            </a:r>
            <a:r>
              <a:rPr lang="en-US" dirty="0" smtClean="0"/>
              <a:t>information exchange model(AIXM</a:t>
            </a:r>
            <a:r>
              <a:rPr lang="en-US" dirty="0"/>
              <a:t>) endorsed by </a:t>
            </a:r>
            <a:r>
              <a:rPr lang="en-US" dirty="0" smtClean="0"/>
              <a:t>ICAO.</a:t>
            </a:r>
            <a:r>
              <a:rPr lang="fr-F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installation program is subdivided into two phases: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4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Challenges of ASECNA Transition from AIS to AIM </a:t>
            </a:r>
            <a:r>
              <a:rPr lang="en-US" dirty="0" smtClean="0"/>
              <a:t>(3)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b="1" dirty="0"/>
              <a:t>Stage 1: </a:t>
            </a:r>
            <a:endParaRPr lang="en-US" b="1" dirty="0" smtClean="0"/>
          </a:p>
          <a:p>
            <a:pPr marL="457200" lvl="1" indent="0">
              <a:buNone/>
            </a:pPr>
            <a:endParaRPr lang="en-US" b="1" dirty="0" smtClean="0"/>
          </a:p>
          <a:p>
            <a:pPr lvl="2" algn="just"/>
            <a:r>
              <a:rPr lang="en-US" sz="2800" dirty="0" smtClean="0"/>
              <a:t>Installation </a:t>
            </a:r>
            <a:r>
              <a:rPr lang="en-US" sz="2800" dirty="0"/>
              <a:t>of the static database and automation of the AIP functions and cartographic (</a:t>
            </a:r>
            <a:r>
              <a:rPr lang="en-US" sz="2800" dirty="0" smtClean="0"/>
              <a:t>2010-2011). </a:t>
            </a:r>
            <a:endParaRPr lang="fr-FR" sz="2800" dirty="0"/>
          </a:p>
          <a:p>
            <a:pPr lvl="2" algn="just"/>
            <a:endParaRPr lang="fr-FR" sz="2800" dirty="0"/>
          </a:p>
          <a:p>
            <a:pPr lvl="2" algn="just"/>
            <a:r>
              <a:rPr lang="en-US" sz="2800" dirty="0" smtClean="0"/>
              <a:t>The </a:t>
            </a:r>
            <a:r>
              <a:rPr lang="en-US" sz="2800" dirty="0"/>
              <a:t>equipment system of management of an automated database AIXM and the automation of all ASECNA AIS/NOF/ARO/ briefing offices has been acquired.</a:t>
            </a:r>
            <a:endParaRPr lang="fr-FR" sz="2800" dirty="0"/>
          </a:p>
          <a:p>
            <a:pPr lvl="1" algn="just"/>
            <a:endParaRPr lang="fr-FR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9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Challenges of ASECNA Transition from AIS to AIM </a:t>
            </a:r>
            <a:r>
              <a:rPr lang="en-US" dirty="0" smtClean="0"/>
              <a:t>(4)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256584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Stage 2: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Installation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dynamic database and automation of the NOTAM functions, PIB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(Pre-Flight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bulletins)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Flight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plans (2011-2013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lvl="1" indent="0" algn="just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Exchange with other databases: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marL="914400" lvl="2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ASECNA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database will be in compliance with International Standards permitting exchanges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other operators. For this purpose, agreements of exchange could be established with EUROCONTROL/EAD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AFI-CAD Group</a:t>
            </a:r>
          </a:p>
          <a:p>
            <a:pPr marL="914400" lvl="2" indent="0" algn="just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Staff Training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marL="914400" lvl="2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Training modules on the management of the aeronautical data has been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implemented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EAMAC (African Civil aviation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meteorological Training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center)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enable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AIM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personnel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training tools to update them with the new challenges of AIM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lvl="2" indent="0" algn="just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AIM Quality Management System (QMS – AIM)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marL="914400" lvl="2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regards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implementation of an AIS Quality Management System as  per Annex 15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3.2.1 and ISO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Certification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recommended in Annex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15, chapter.3 paragraph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3.2.2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.,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ASECNA has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firmly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put in place different QMS tools for AIM services.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Challenges of ASECNA Transition from AIS to AIM </a:t>
            </a:r>
            <a:r>
              <a:rPr lang="en-US" dirty="0" smtClean="0"/>
              <a:t>(5)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algn="just"/>
            <a:r>
              <a:rPr lang="en-US" b="1" dirty="0"/>
              <a:t>Implementation of the electronic terrain and obstacle data (</a:t>
            </a:r>
            <a:r>
              <a:rPr lang="en-US" b="1" dirty="0" err="1"/>
              <a:t>eTOD</a:t>
            </a:r>
            <a:r>
              <a:rPr lang="en-US" b="1" dirty="0"/>
              <a:t>)</a:t>
            </a:r>
            <a:endParaRPr lang="fr-FR" b="1" dirty="0"/>
          </a:p>
          <a:p>
            <a:pPr marL="914400" lvl="2" indent="0" algn="just">
              <a:buNone/>
            </a:pPr>
            <a:r>
              <a:rPr lang="en-US" dirty="0"/>
              <a:t>Studies are in progress on the realization of works concerning different zones specified by ICAO as per </a:t>
            </a:r>
            <a:r>
              <a:rPr lang="en-US" dirty="0" smtClean="0"/>
              <a:t>amendments 36 and 37 </a:t>
            </a:r>
            <a:r>
              <a:rPr lang="en-US" dirty="0"/>
              <a:t>to Annex 15.</a:t>
            </a:r>
            <a:endParaRPr lang="fr-FR" dirty="0"/>
          </a:p>
          <a:p>
            <a:pPr lvl="2" algn="just"/>
            <a:r>
              <a:rPr lang="en-US" b="1" dirty="0"/>
              <a:t>WGS-84 points maintenance and extension:</a:t>
            </a:r>
            <a:endParaRPr lang="fr-FR" b="1" dirty="0"/>
          </a:p>
          <a:p>
            <a:pPr marL="914400" lvl="2" indent="0" algn="just">
              <a:buNone/>
            </a:pPr>
            <a:r>
              <a:rPr lang="en-US" dirty="0"/>
              <a:t>WGS-84 network maintenance and extension works are on-going as foreseen in the ASECNA </a:t>
            </a:r>
            <a:r>
              <a:rPr lang="en-US" dirty="0" smtClean="0"/>
              <a:t>consolidated </a:t>
            </a:r>
            <a:r>
              <a:rPr lang="en-US" dirty="0"/>
              <a:t>Plan of Services and Equipment (PSE).</a:t>
            </a:r>
            <a:endParaRPr lang="fr-FR" dirty="0"/>
          </a:p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2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ASECNA roadmap for the transition from AIS to AIM: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different programs foreseen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ASECNA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transition plan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consistent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the ICAO Roadmap for AIS/AIM Transition as per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attachment.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ASECNA ROADMAP FOR AIS/AIM TRANSITION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379940"/>
              </p:ext>
            </p:extLst>
          </p:nvPr>
        </p:nvGraphicFramePr>
        <p:xfrm>
          <a:off x="755576" y="3356992"/>
          <a:ext cx="7704855" cy="302433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290891"/>
                <a:gridCol w="2290891"/>
                <a:gridCol w="1145078"/>
                <a:gridCol w="1041514"/>
                <a:gridCol w="936481"/>
              </a:tblGrid>
              <a:tr h="4652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ICAO Stages</a:t>
                      </a:r>
                      <a:endParaRPr lang="fr-FR" sz="11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fr-FR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Objectives</a:t>
                      </a:r>
                      <a:endParaRPr lang="fr-FR" sz="11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 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ASECNA Plan Stage</a:t>
                      </a:r>
                      <a:endParaRPr lang="fr-FR" sz="11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fr-FR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5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I</a:t>
                      </a:r>
                      <a:endParaRPr lang="fr-FR" sz="11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2010-2011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II</a:t>
                      </a:r>
                      <a:endParaRPr lang="fr-FR" sz="11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2010-2013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III</a:t>
                      </a:r>
                      <a:endParaRPr lang="fr-FR" sz="11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2014-2018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64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fr-FR" sz="11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</a:rPr>
                        <a:t>I</a:t>
                      </a:r>
                      <a:endParaRPr lang="fr-FR" sz="11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Consolidation</a:t>
                      </a:r>
                      <a:endParaRPr lang="fr-FR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Quality requirement</a:t>
                      </a:r>
                      <a:endParaRPr lang="fr-FR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X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X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 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AIRAC conformity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X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 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 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Implementation of the WGS 84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X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X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 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eTOD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 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X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 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SARPs for the existing products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X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 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X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6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II</a:t>
                      </a:r>
                      <a:endParaRPr lang="fr-FR" sz="11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Digitalisation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Implementation of databases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X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X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 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New products (eAIP,GIS)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X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X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 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6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III</a:t>
                      </a:r>
                      <a:endParaRPr lang="fr-FR" sz="11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Information Management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New services 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 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 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X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Future ATM new data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 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 </a:t>
                      </a:r>
                      <a:endParaRPr lang="fr-FR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X</a:t>
                      </a:r>
                      <a:endParaRPr lang="fr-FR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500519"/>
      </p:ext>
    </p:extLst>
  </p:cSld>
  <p:clrMapOvr>
    <a:masterClrMapping/>
  </p:clrMapOvr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C20565-DA0E-452F-8F1C-2A37C8E6EAC7}"/>
</file>

<file path=customXml/itemProps2.xml><?xml version="1.0" encoding="utf-8"?>
<ds:datastoreItem xmlns:ds="http://schemas.openxmlformats.org/officeDocument/2006/customXml" ds:itemID="{425EB3B4-47FE-485C-953F-A913E33DBA58}"/>
</file>

<file path=customXml/itemProps3.xml><?xml version="1.0" encoding="utf-8"?>
<ds:datastoreItem xmlns:ds="http://schemas.openxmlformats.org/officeDocument/2006/customXml" ds:itemID="{0EC39D80-1FCD-453C-81D3-19DB336D6728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323</TotalTime>
  <Words>703</Words>
  <Application>Microsoft Office PowerPoint</Application>
  <PresentationFormat>On-screen Show (4:3)</PresentationFormat>
  <Paragraphs>126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ICAO</vt:lpstr>
      <vt:lpstr>PowerPoint Presentation</vt:lpstr>
      <vt:lpstr>PowerPoint Presentation</vt:lpstr>
      <vt:lpstr>     Challenges of ASECNA Transition from AIS to AIM</vt:lpstr>
      <vt:lpstr>Challenges of ASECNA Transition from AIS to AIM (2)</vt:lpstr>
      <vt:lpstr>Challenges of ASECNA Transition from AIS to AIM (3)</vt:lpstr>
      <vt:lpstr>Challenges of ASECNA Transition from AIS to AIM (4)</vt:lpstr>
      <vt:lpstr>Challenges of ASECNA Transition from AIS to AIM (5)</vt:lpstr>
      <vt:lpstr>CONCLUSION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 </cp:lastModifiedBy>
  <cp:revision>30</cp:revision>
  <dcterms:created xsi:type="dcterms:W3CDTF">2010-09-24T14:59:54Z</dcterms:created>
  <dcterms:modified xsi:type="dcterms:W3CDTF">2013-09-08T14:03:15Z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