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329" r:id="rId3"/>
    <p:sldId id="330" r:id="rId4"/>
    <p:sldId id="331" r:id="rId5"/>
    <p:sldId id="332" r:id="rId6"/>
    <p:sldId id="321" r:id="rId7"/>
    <p:sldId id="322" r:id="rId8"/>
    <p:sldId id="323" r:id="rId9"/>
    <p:sldId id="335" r:id="rId10"/>
    <p:sldId id="336" r:id="rId11"/>
    <p:sldId id="337" r:id="rId12"/>
    <p:sldId id="326" r:id="rId13"/>
    <p:sldId id="325" r:id="rId14"/>
    <p:sldId id="334" r:id="rId15"/>
    <p:sldId id="340" r:id="rId16"/>
    <p:sldId id="338" r:id="rId17"/>
    <p:sldId id="33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>
        <p:scale>
          <a:sx n="62" d="100"/>
          <a:sy n="62" d="100"/>
        </p:scale>
        <p:origin x="-516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6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10.20.3.149/environmental-protection/Pages/Tool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38200" y="2667001"/>
            <a:ext cx="7467600" cy="2819400"/>
          </a:xfrm>
        </p:spPr>
        <p:txBody>
          <a:bodyPr/>
          <a:lstStyle/>
          <a:p>
            <a:r>
              <a:rPr lang="en-GB" b="1" dirty="0" smtClean="0"/>
              <a:t> Hands-on Exercises</a:t>
            </a:r>
            <a:br>
              <a:rPr lang="en-GB" b="1" dirty="0" smtClean="0"/>
            </a:br>
            <a:r>
              <a:rPr lang="en-GB" b="1" dirty="0" smtClean="0"/>
              <a:t>Performance Based Planning</a:t>
            </a:r>
            <a:br>
              <a:rPr lang="en-GB" b="1" dirty="0" smtClean="0"/>
            </a:br>
            <a:r>
              <a:rPr lang="en-GB" b="1" dirty="0" smtClean="0"/>
              <a:t>and</a:t>
            </a:r>
            <a:br>
              <a:rPr lang="en-GB" b="1" dirty="0" smtClean="0"/>
            </a:br>
            <a:r>
              <a:rPr lang="en-GB" b="1" dirty="0" smtClean="0"/>
              <a:t>use of IFSET</a:t>
            </a:r>
            <a:br>
              <a:rPr lang="en-GB" b="1" dirty="0" smtClean="0"/>
            </a:b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SIP/2012/ASBU/Nairobi-WP/32B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Operations 2</a:t>
            </a:r>
            <a:endParaRPr lang="en-GB" sz="2000" dirty="0" smtClean="0"/>
          </a:p>
          <a:p>
            <a:r>
              <a:rPr lang="en-GB" sz="2100" dirty="0" smtClean="0"/>
              <a:t>Airport BBBB (ADEL 3000FT) is known by the restrictions to approaches due to obstacles that impose restrictions to a continuous descend operation.</a:t>
            </a:r>
          </a:p>
          <a:p>
            <a:r>
              <a:rPr lang="en-GB" sz="2100" dirty="0" smtClean="0"/>
              <a:t>At this airport, B767 is the dominant aircraft type with 100 </a:t>
            </a:r>
            <a:r>
              <a:rPr lang="en-GB" sz="2100" b="1" dirty="0" smtClean="0"/>
              <a:t>operations</a:t>
            </a:r>
            <a:r>
              <a:rPr lang="en-GB" sz="2100" dirty="0" smtClean="0"/>
              <a:t> daily, but A340 also operates at a rate of 40 daily operations. A380 and A330 operate at 10 movements daily each. The rest of the operations are composed by B737-800 at a rate of 80 movements a day. The other operations of small aircraft are not representative. All aircraft will benefit of the new approach procedure.</a:t>
            </a:r>
          </a:p>
          <a:p>
            <a:r>
              <a:rPr lang="en-GB" sz="2100" dirty="0" smtClean="0"/>
              <a:t>To feed the runway dedicated to approach the single approach procedure is described as: </a:t>
            </a:r>
            <a:r>
              <a:rPr lang="en-GB" sz="2100" b="1" dirty="0" smtClean="0"/>
              <a:t>After levelling for 10NM</a:t>
            </a:r>
            <a:r>
              <a:rPr lang="en-GB" sz="2100" dirty="0" smtClean="0"/>
              <a:t>, descend from 10000FT to 7000FT, level for 5NM then descend from 7000FT to 3000FT. </a:t>
            </a:r>
          </a:p>
          <a:p>
            <a:r>
              <a:rPr lang="en-GB" sz="2100" dirty="0" smtClean="0"/>
              <a:t>The new envisaged procedure will allow the aircraft to descend continuously from 10000FT to 3000FT after the 15NM levelling at 10000FT.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(Cont.)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/>
              <a:t>Operations 3</a:t>
            </a:r>
            <a:endParaRPr lang="en-GB" sz="2200" dirty="0" smtClean="0"/>
          </a:p>
          <a:p>
            <a:r>
              <a:rPr lang="en-GB" sz="2200" dirty="0" smtClean="0"/>
              <a:t>The conventional route linking cities A and B has 338NM of extension. After restructuring the airspace through the implementation of RNAV routes between the two cities, the new route will be reduced to 288NM.</a:t>
            </a:r>
          </a:p>
          <a:p>
            <a:r>
              <a:rPr lang="en-GB" sz="2200" dirty="0" smtClean="0"/>
              <a:t>At this route, B737-800 at a rate of 80 operations daily is the dominant aircraft, but E-195 also operates at a rate of 70 daily operations, B767 has 60 operations daily, A340 also operates at a rate of 30 daily operations. A330 operates at a rate of 20 daily movements. Small business jets, of different types respond for 15 operations on a daily basis and only 10 are RNAV approved. The other operations are not representative.</a:t>
            </a:r>
          </a:p>
          <a:p>
            <a:r>
              <a:rPr lang="en-GB" sz="2200" dirty="0" smtClean="0"/>
              <a:t>Except for the regional jets, which have as optimum flight level 31000FT, the other aircraft types all compete for FL350.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8 </a:t>
            </a:r>
            <a:r>
              <a:rPr lang="en-US" dirty="0"/>
              <a:t>– GIS </a:t>
            </a:r>
            <a:r>
              <a:rPr lang="en-US" dirty="0" smtClean="0"/>
              <a:t>Status, an example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the percentage of airports for which CCOs and CDOs are implemented currently</a:t>
            </a:r>
          </a:p>
          <a:p>
            <a:r>
              <a:rPr lang="en-US" dirty="0" smtClean="0"/>
              <a:t>On the GIS map (next slide) click on your State and change the color as follows</a:t>
            </a:r>
          </a:p>
          <a:p>
            <a:pPr lvl="1"/>
            <a:r>
              <a:rPr lang="en-US" dirty="0" smtClean="0"/>
              <a:t>0-50% Red</a:t>
            </a:r>
          </a:p>
          <a:p>
            <a:pPr lvl="1"/>
            <a:r>
              <a:rPr lang="en-US" dirty="0" smtClean="0"/>
              <a:t>50-75% Orange</a:t>
            </a:r>
          </a:p>
          <a:p>
            <a:pPr lvl="1"/>
            <a:r>
              <a:rPr lang="en-US" dirty="0" smtClean="0"/>
              <a:t>75-100% Green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Step </a:t>
            </a:r>
            <a:r>
              <a:rPr lang="en-US" sz="3400" dirty="0" smtClean="0"/>
              <a:t>9 </a:t>
            </a:r>
            <a:r>
              <a:rPr lang="en-US" sz="3400" dirty="0"/>
              <a:t>– GIS </a:t>
            </a:r>
            <a:r>
              <a:rPr lang="en-US" sz="3400" dirty="0" smtClean="0"/>
              <a:t>– CCO/CDO Current Status</a:t>
            </a:r>
            <a:endParaRPr lang="en-GB" sz="3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457200" y="1609725"/>
            <a:ext cx="82391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208"/>
          <p:cNvGrpSpPr>
            <a:grpSpLocks/>
          </p:cNvGrpSpPr>
          <p:nvPr/>
        </p:nvGrpSpPr>
        <p:grpSpPr bwMode="auto">
          <a:xfrm>
            <a:off x="1768475" y="1781175"/>
            <a:ext cx="6459538" cy="3381375"/>
            <a:chOff x="1114" y="1122"/>
            <a:chExt cx="4069" cy="213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9" name="Freeform 209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Freeform 211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212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Freeform 213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Freeform 214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Freeform 215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Freeform 216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Freeform 217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Freeform 218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Freeform 219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20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2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Freeform 223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24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25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26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27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28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29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Freeform 230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2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33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Freeform 234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Freeform 235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36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Freeform 237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Freeform 238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Freeform 239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Freeform 240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241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Freeform 242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Freeform 243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44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45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46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47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Freeform 248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Freeform 250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Freeform 251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Freeform 252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Freeform 253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4" name="Freeform 254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Freeform 255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Freeform 256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Freeform 257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Freeform 258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Freeform 259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60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Freeform 261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2" name="Freeform 262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Freeform 263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64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Freeform 265"/>
          <p:cNvSpPr>
            <a:spLocks/>
          </p:cNvSpPr>
          <p:nvPr/>
        </p:nvSpPr>
        <p:spPr bwMode="auto">
          <a:xfrm>
            <a:off x="1897063" y="3605213"/>
            <a:ext cx="115887" cy="128587"/>
          </a:xfrm>
          <a:custGeom>
            <a:avLst/>
            <a:gdLst>
              <a:gd name="T0" fmla="*/ 56 w 73"/>
              <a:gd name="T1" fmla="*/ 81 h 81"/>
              <a:gd name="T2" fmla="*/ 23 w 73"/>
              <a:gd name="T3" fmla="*/ 81 h 81"/>
              <a:gd name="T4" fmla="*/ 0 w 73"/>
              <a:gd name="T5" fmla="*/ 51 h 81"/>
              <a:gd name="T6" fmla="*/ 0 w 73"/>
              <a:gd name="T7" fmla="*/ 40 h 81"/>
              <a:gd name="T8" fmla="*/ 43 w 73"/>
              <a:gd name="T9" fmla="*/ 8 h 81"/>
              <a:gd name="T10" fmla="*/ 73 w 73"/>
              <a:gd name="T11" fmla="*/ 0 h 81"/>
              <a:gd name="T12" fmla="*/ 73 w 73"/>
              <a:gd name="T13" fmla="*/ 20 h 81"/>
              <a:gd name="T14" fmla="*/ 56 w 73"/>
              <a:gd name="T1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81">
                <a:moveTo>
                  <a:pt x="56" y="81"/>
                </a:moveTo>
                <a:lnTo>
                  <a:pt x="23" y="81"/>
                </a:lnTo>
                <a:lnTo>
                  <a:pt x="0" y="51"/>
                </a:lnTo>
                <a:lnTo>
                  <a:pt x="0" y="40"/>
                </a:lnTo>
                <a:lnTo>
                  <a:pt x="43" y="8"/>
                </a:lnTo>
                <a:lnTo>
                  <a:pt x="73" y="0"/>
                </a:lnTo>
                <a:lnTo>
                  <a:pt x="73" y="20"/>
                </a:lnTo>
                <a:lnTo>
                  <a:pt x="56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Freeform 267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Freeform 268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Freeform 269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Freeform 270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271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Freeform 272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Freeform 273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Freeform 274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Freeform 275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Freeform 276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" name="Freeform 277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" name="Freeform 278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" name="Freeform 279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" name="Freeform 280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" name="Freeform 281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1" name="Freeform 282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2" name="Freeform 283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3" name="Freeform 284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4" name="Freeform 285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5" name="Freeform 286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" name="Freeform 287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" name="Freeform 288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" name="Freeform 289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" name="Freeform 290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" name="Freeform 291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" name="Freeform 292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" name="Freeform 293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" name="Freeform 294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4" name="Freeform 295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" name="Freeform 296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" name="Freeform 297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" name="Freeform 298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" name="Freeform 299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9" name="Freeform 300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0" name="Freeform 301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1" name="Freeform 302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2" name="Freeform 303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3" name="Freeform 304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4" name="Freeform 305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5" name="Freeform 306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6" name="Freeform 307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" name="Freeform 308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" name="Freeform 309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" name="Freeform 310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" name="Freeform 311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" name="Freeform 312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" name="Freeform 313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" name="Freeform 314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" name="Freeform 315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" name="Freeform 316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" name="Freeform 317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" name="Freeform 318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" name="Freeform 319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9" name="Freeform 320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0" name="Freeform 321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1" name="Freeform 322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2" name="Freeform 323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" name="Freeform 324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4" name="Freeform 325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5" name="Freeform 326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6" name="Freeform 327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" name="Freeform 328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" name="Freeform 329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" name="Freeform 330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0" name="Freeform 331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1" name="Freeform 332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2" name="Freeform 333"/>
          <p:cNvSpPr>
            <a:spLocks/>
          </p:cNvSpPr>
          <p:nvPr/>
        </p:nvSpPr>
        <p:spPr bwMode="auto">
          <a:xfrm>
            <a:off x="1998663" y="3360738"/>
            <a:ext cx="284162" cy="96837"/>
          </a:xfrm>
          <a:custGeom>
            <a:avLst/>
            <a:gdLst>
              <a:gd name="T0" fmla="*/ 0 w 179"/>
              <a:gd name="T1" fmla="*/ 28 h 61"/>
              <a:gd name="T2" fmla="*/ 23 w 179"/>
              <a:gd name="T3" fmla="*/ 9 h 61"/>
              <a:gd name="T4" fmla="*/ 61 w 179"/>
              <a:gd name="T5" fmla="*/ 0 h 61"/>
              <a:gd name="T6" fmla="*/ 117 w 179"/>
              <a:gd name="T7" fmla="*/ 17 h 61"/>
              <a:gd name="T8" fmla="*/ 137 w 179"/>
              <a:gd name="T9" fmla="*/ 37 h 61"/>
              <a:gd name="T10" fmla="*/ 158 w 179"/>
              <a:gd name="T11" fmla="*/ 37 h 61"/>
              <a:gd name="T12" fmla="*/ 158 w 179"/>
              <a:gd name="T13" fmla="*/ 51 h 61"/>
              <a:gd name="T14" fmla="*/ 169 w 179"/>
              <a:gd name="T15" fmla="*/ 51 h 61"/>
              <a:gd name="T16" fmla="*/ 179 w 179"/>
              <a:gd name="T17" fmla="*/ 61 h 61"/>
              <a:gd name="T18" fmla="*/ 117 w 179"/>
              <a:gd name="T19" fmla="*/ 61 h 61"/>
              <a:gd name="T20" fmla="*/ 125 w 179"/>
              <a:gd name="T21" fmla="*/ 51 h 61"/>
              <a:gd name="T22" fmla="*/ 117 w 179"/>
              <a:gd name="T23" fmla="*/ 51 h 61"/>
              <a:gd name="T24" fmla="*/ 105 w 179"/>
              <a:gd name="T25" fmla="*/ 28 h 61"/>
              <a:gd name="T26" fmla="*/ 53 w 179"/>
              <a:gd name="T27" fmla="*/ 17 h 61"/>
              <a:gd name="T28" fmla="*/ 61 w 179"/>
              <a:gd name="T29" fmla="*/ 9 h 61"/>
              <a:gd name="T30" fmla="*/ 43 w 179"/>
              <a:gd name="T31" fmla="*/ 9 h 61"/>
              <a:gd name="T32" fmla="*/ 8 w 179"/>
              <a:gd name="T33" fmla="*/ 28 h 61"/>
              <a:gd name="T34" fmla="*/ 0 w 179"/>
              <a:gd name="T35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61">
                <a:moveTo>
                  <a:pt x="0" y="28"/>
                </a:moveTo>
                <a:lnTo>
                  <a:pt x="23" y="9"/>
                </a:lnTo>
                <a:lnTo>
                  <a:pt x="61" y="0"/>
                </a:lnTo>
                <a:lnTo>
                  <a:pt x="117" y="17"/>
                </a:lnTo>
                <a:lnTo>
                  <a:pt x="137" y="37"/>
                </a:lnTo>
                <a:lnTo>
                  <a:pt x="158" y="37"/>
                </a:lnTo>
                <a:lnTo>
                  <a:pt x="158" y="51"/>
                </a:lnTo>
                <a:lnTo>
                  <a:pt x="169" y="51"/>
                </a:lnTo>
                <a:lnTo>
                  <a:pt x="179" y="61"/>
                </a:lnTo>
                <a:lnTo>
                  <a:pt x="117" y="61"/>
                </a:lnTo>
                <a:lnTo>
                  <a:pt x="125" y="51"/>
                </a:lnTo>
                <a:lnTo>
                  <a:pt x="117" y="51"/>
                </a:lnTo>
                <a:lnTo>
                  <a:pt x="105" y="28"/>
                </a:lnTo>
                <a:lnTo>
                  <a:pt x="53" y="17"/>
                </a:lnTo>
                <a:lnTo>
                  <a:pt x="61" y="9"/>
                </a:lnTo>
                <a:lnTo>
                  <a:pt x="43" y="9"/>
                </a:lnTo>
                <a:lnTo>
                  <a:pt x="8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3" name="Freeform 335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4" name="Freeform 336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5" name="Freeform 337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6" name="Freeform 338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" name="Freeform 339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" name="Freeform 340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9" name="Freeform 341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0" name="Freeform 342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1" name="Freeform 343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2" name="Freeform 344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3" name="Freeform 345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4" name="Freeform 346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5" name="Freeform 347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6" name="Freeform 348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7" name="Freeform 349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" name="Freeform 350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9" name="Freeform 351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" name="Freeform 352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" name="Freeform 353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" name="Freeform 354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" name="Freeform 355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4" name="Freeform 356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5" name="Freeform 357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6" name="Freeform 358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7" name="Freeform 359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" name="Freeform 360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" name="Freeform 361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0" name="Freeform 362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" name="Freeform 363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2" name="Freeform 364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3" name="Freeform 365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4" name="Freeform 366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5" name="Freeform 367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" name="Freeform 368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7" name="Freeform 369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" name="Freeform 370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" name="Freeform 371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" name="Freeform 372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1" name="Freeform 373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" name="Freeform 374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" name="Freeform 375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" name="Freeform 376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5" name="Freeform 377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6" name="Freeform 378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7" name="Freeform 379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" name="Freeform 380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" name="Freeform 381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" name="Freeform 382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1" name="Freeform 383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2" name="Freeform 384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3" name="Freeform 385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4" name="Freeform 386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5" name="Freeform 387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6" name="Freeform 388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7" name="Freeform 389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8" name="Freeform 390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" name="Freeform 391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0" name="Freeform 392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1" name="Freeform 393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2" name="Freeform 394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3" name="Freeform 395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4" name="Freeform 396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5" name="Freeform 397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6" name="Freeform 398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7" name="Freeform 399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8" name="Freeform 400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" name="Freeform 401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0" name="Freeform 402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1" name="Freeform 403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2" name="Freeform 404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3" name="Freeform 405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4" name="Freeform 406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5" name="Freeform 407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" name="Freeform 408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7" name="Freeform 410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8" name="Freeform 411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" name="Freeform 412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" name="Freeform 413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" name="Freeform 414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" name="Freeform 415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" name="Freeform 416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" name="Freeform 417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" name="Freeform 418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" name="Freeform 419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" name="Freeform 420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" name="Freeform 421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" name="Freeform 422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" name="Freeform 423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" name="Freeform 424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" name="Freeform 425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3" name="Freeform 426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" name="Freeform 427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5" name="Freeform 428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6" name="Freeform 429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" name="Freeform 430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" name="Freeform 431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9" name="Freeform 432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" name="Freeform 433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" name="Freeform 434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" name="Freeform 435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" name="Freeform 436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" name="Freeform 437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" name="Freeform 438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" name="Freeform 439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" name="Freeform 440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" name="Freeform 441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9" name="Freeform 442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" name="Freeform 443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" name="Freeform 444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" name="Freeform 445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" name="Freeform 446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4" name="Freeform 447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5" name="Freeform 448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6" name="Freeform 449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7" name="Freeform 450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8" name="Freeform 451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9" name="Freeform 452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" name="Freeform 453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1" name="Freeform 454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2" name="Freeform 455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3" name="Freeform 456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4" name="Freeform 457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5" name="Freeform 458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6" name="Freeform 459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" name="Freeform 460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8" name="Freeform 461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9" name="Freeform 462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" name="Freeform 463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" name="Freeform 464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2" name="Freeform 465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3" name="Freeform 466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4" name="Freeform 467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5" name="Freeform 468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6" name="Freeform 469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7" name="Freeform 470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8" name="Freeform 471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9" name="Freeform 472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0" name="Freeform 473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" name="Freeform 474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2" name="Freeform 475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3" name="Freeform 476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4" name="Freeform 477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5" name="Freeform 478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6" name="Freeform 479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7" name="Freeform 480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8" name="Freeform 481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9" name="Freeform 482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0" name="Freeform 483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" name="Freeform 484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2" name="Freeform 485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– Remarks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438400"/>
            <a:ext cx="7391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Your suggestions to improve the contents of ASBUs and the workshop are welcome.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027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b="1" dirty="0" smtClean="0"/>
              <a:t>ASBU BLOCK 0 MODULES AND CORRESPONDING BENEFITS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676400"/>
          <a:ext cx="8534404" cy="4114800"/>
        </p:xfrm>
        <a:graphic>
          <a:graphicData uri="http://schemas.openxmlformats.org/drawingml/2006/table">
            <a:tbl>
              <a:tblPr/>
              <a:tblGrid>
                <a:gridCol w="1752602"/>
                <a:gridCol w="1083878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B0-65/PIA-1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B0-70/PIA-1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B0-80/PIA-1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B0-30/PIA-2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590800" y="28956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 13"/>
          <p:cNvSpPr/>
          <p:nvPr/>
        </p:nvSpPr>
        <p:spPr>
          <a:xfrm>
            <a:off x="2590800" y="37338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3" name="Oval 22"/>
          <p:cNvSpPr/>
          <p:nvPr/>
        </p:nvSpPr>
        <p:spPr>
          <a:xfrm>
            <a:off x="3733800" y="2895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429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810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7" name="Oval 26"/>
          <p:cNvSpPr/>
          <p:nvPr/>
        </p:nvSpPr>
        <p:spPr>
          <a:xfrm>
            <a:off x="3733800" y="4419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8" name="Oval 27"/>
          <p:cNvSpPr/>
          <p:nvPr/>
        </p:nvSpPr>
        <p:spPr>
          <a:xfrm>
            <a:off x="3733800" y="4724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0" name="Oval 29"/>
          <p:cNvSpPr/>
          <p:nvPr/>
        </p:nvSpPr>
        <p:spPr>
          <a:xfrm>
            <a:off x="3733800" y="5486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3" name="Oval 32"/>
          <p:cNvSpPr/>
          <p:nvPr/>
        </p:nvSpPr>
        <p:spPr>
          <a:xfrm>
            <a:off x="51054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4114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6" name="Oval 35"/>
          <p:cNvSpPr/>
          <p:nvPr/>
        </p:nvSpPr>
        <p:spPr>
          <a:xfrm>
            <a:off x="5105400" y="4800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971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0" name="Oval 39"/>
          <p:cNvSpPr/>
          <p:nvPr/>
        </p:nvSpPr>
        <p:spPr>
          <a:xfrm>
            <a:off x="6629400" y="3733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4114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4" name="Oval 43"/>
          <p:cNvSpPr/>
          <p:nvPr/>
        </p:nvSpPr>
        <p:spPr>
          <a:xfrm>
            <a:off x="6629400" y="5105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486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419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7" name="Oval 46"/>
          <p:cNvSpPr/>
          <p:nvPr/>
        </p:nvSpPr>
        <p:spPr>
          <a:xfrm>
            <a:off x="8229600" y="2971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733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486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381000" y="5791200"/>
            <a:ext cx="853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100" dirty="0" smtClean="0"/>
              <a:t>The eleven KPAs/Benefits are shown in alphabetical order as they would appear in  English. They are access/equity; capacity; cost effectiveness; efficiency; environment; flexibility; global interoperability; participation of ATM community; predictability; safety; and security. However, out of these eleven KPAs, five </a:t>
            </a:r>
            <a:r>
              <a:rPr lang="en-GB" sz="1100" dirty="0" smtClean="0"/>
              <a:t>have been selected for reporting, which are Access /Equity, Capacity, Efficiency, Environment and Safety. 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47800"/>
          <a:ext cx="8534404" cy="5006700"/>
        </p:xfrm>
        <a:graphic>
          <a:graphicData uri="http://schemas.openxmlformats.org/drawingml/2006/table">
            <a:tbl>
              <a:tblPr/>
              <a:tblGrid>
                <a:gridCol w="1828800"/>
                <a:gridCol w="1007680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B0-10/PIA-3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B0-35/PIA-3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B0-84/PIA-3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B0-86/PIA-3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B0-85/PIA-3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B0-102/PIA-3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B0-101/PIA-3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B0-05/PIA-4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B0-40/PIA-4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438400" y="26670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3" name="Oval 12"/>
          <p:cNvSpPr/>
          <p:nvPr/>
        </p:nvSpPr>
        <p:spPr>
          <a:xfrm>
            <a:off x="2438400" y="31242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581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3886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743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 31"/>
          <p:cNvSpPr/>
          <p:nvPr/>
        </p:nvSpPr>
        <p:spPr>
          <a:xfrm>
            <a:off x="5105400" y="3200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3886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51054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743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9" name="Oval 38"/>
          <p:cNvSpPr/>
          <p:nvPr/>
        </p:nvSpPr>
        <p:spPr>
          <a:xfrm>
            <a:off x="6629400" y="3200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3886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257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191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8" name="Oval 47"/>
          <p:cNvSpPr/>
          <p:nvPr/>
        </p:nvSpPr>
        <p:spPr>
          <a:xfrm>
            <a:off x="8229600" y="3200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505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4" name="Oval 53"/>
          <p:cNvSpPr/>
          <p:nvPr/>
        </p:nvSpPr>
        <p:spPr>
          <a:xfrm>
            <a:off x="8229600" y="3886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6" name="Oval 55"/>
          <p:cNvSpPr/>
          <p:nvPr/>
        </p:nvSpPr>
        <p:spPr>
          <a:xfrm>
            <a:off x="8229600" y="4191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4876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3733800" y="6172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5" name="Oval 54"/>
          <p:cNvSpPr/>
          <p:nvPr/>
        </p:nvSpPr>
        <p:spPr>
          <a:xfrm>
            <a:off x="5105400" y="571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2" name="Oval 61"/>
          <p:cNvSpPr/>
          <p:nvPr/>
        </p:nvSpPr>
        <p:spPr>
          <a:xfrm>
            <a:off x="5105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3" name="Oval 62"/>
          <p:cNvSpPr/>
          <p:nvPr/>
        </p:nvSpPr>
        <p:spPr>
          <a:xfrm>
            <a:off x="6629400" y="57150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5" name="Oval 64"/>
          <p:cNvSpPr/>
          <p:nvPr/>
        </p:nvSpPr>
        <p:spPr>
          <a:xfrm>
            <a:off x="8229600" y="5715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6" name="Oval 65"/>
          <p:cNvSpPr/>
          <p:nvPr/>
        </p:nvSpPr>
        <p:spPr>
          <a:xfrm>
            <a:off x="8229600" y="6172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Introduction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343400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900" b="1" dirty="0" smtClean="0"/>
              <a:t>Names/Infrastructure</a:t>
            </a:r>
          </a:p>
          <a:p>
            <a:pPr lvl="1"/>
            <a:r>
              <a:rPr lang="en-GB" sz="3900" dirty="0" smtClean="0"/>
              <a:t>Indicate name of  your State</a:t>
            </a:r>
          </a:p>
          <a:p>
            <a:pPr lvl="1"/>
            <a:r>
              <a:rPr lang="en-GB" sz="3900" dirty="0" smtClean="0"/>
              <a:t>List names of participants from the State</a:t>
            </a:r>
          </a:p>
          <a:p>
            <a:pPr lvl="1"/>
            <a:r>
              <a:rPr lang="en-GB" sz="3900" dirty="0" smtClean="0"/>
              <a:t>Provide a brief introduction to current  air navigation infrastructure of your State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ASBU Block 0 Modules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482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Review  18 Modules of ASBU Block 0  </a:t>
            </a:r>
          </a:p>
          <a:p>
            <a:pPr marL="850900" lvl="1"/>
            <a:r>
              <a:rPr lang="en-US" sz="3600" dirty="0" smtClean="0"/>
              <a:t>Evaluate and determine the Modules and   corresponding PIAs that are applicable to your State</a:t>
            </a:r>
          </a:p>
          <a:p>
            <a:pPr marL="854075" lvl="1" indent="-396875"/>
            <a:r>
              <a:rPr lang="en-US" sz="3600" dirty="0" smtClean="0"/>
              <a:t>For guidance, refer to </a:t>
            </a:r>
            <a:r>
              <a:rPr lang="en-US" sz="3600" dirty="0" smtClean="0"/>
              <a:t>WPs 33 and 34 referring to </a:t>
            </a:r>
            <a:r>
              <a:rPr lang="en-US" sz="3600" dirty="0" smtClean="0"/>
              <a:t>details of ASBU Modules or all </a:t>
            </a:r>
            <a:r>
              <a:rPr lang="en-US" sz="3600" dirty="0" smtClean="0"/>
              <a:t>18 Block 0 Module </a:t>
            </a:r>
            <a:r>
              <a:rPr lang="en-US" sz="3600" dirty="0" smtClean="0"/>
              <a:t>PPTs  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ANRF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76400"/>
            <a:ext cx="7848600" cy="4419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900" dirty="0" smtClean="0"/>
              <a:t>Study Air Navigation Report Form (ANRF) template available in </a:t>
            </a:r>
            <a:r>
              <a:rPr lang="en-US" sz="3900" dirty="0" smtClean="0"/>
              <a:t>WP32A</a:t>
            </a:r>
            <a:endParaRPr lang="en-US" sz="3900" dirty="0" smtClean="0"/>
          </a:p>
          <a:p>
            <a:pPr lvl="0"/>
            <a:r>
              <a:rPr lang="en-US" sz="3900" dirty="0" smtClean="0"/>
              <a:t>Using </a:t>
            </a:r>
            <a:r>
              <a:rPr lang="en-US" sz="3900" dirty="0" smtClean="0"/>
              <a:t>WP 32 </a:t>
            </a:r>
            <a:r>
              <a:rPr lang="en-US" sz="3900" dirty="0" smtClean="0"/>
              <a:t>A, Develop (fill-up)  three ANRFs for any Block 0 Modules that you selected  for your State in step 2</a:t>
            </a:r>
          </a:p>
          <a:p>
            <a:r>
              <a:rPr lang="en-US" sz="3900" dirty="0" smtClean="0"/>
              <a:t>For guidance, refer to Air </a:t>
            </a:r>
            <a:r>
              <a:rPr lang="en-GB" sz="3900" dirty="0" smtClean="0"/>
              <a:t>Navigation Report </a:t>
            </a:r>
            <a:r>
              <a:rPr lang="en-GB" sz="3900" dirty="0" smtClean="0"/>
              <a:t>form/page 3 of WP32A:  </a:t>
            </a:r>
            <a:r>
              <a:rPr lang="en-GB" sz="3900" dirty="0" smtClean="0"/>
              <a:t>how to use - explanatory notes  </a:t>
            </a:r>
          </a:p>
          <a:p>
            <a:pPr lvl="0"/>
            <a:endParaRPr lang="en-GB" sz="3600" dirty="0" smtClean="0"/>
          </a:p>
          <a:p>
            <a:endParaRPr lang="en-GB" sz="36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629400"/>
            <a:ext cx="3124200" cy="228600"/>
          </a:xfrm>
        </p:spPr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Metrics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000" b="1" dirty="0" smtClean="0"/>
              <a:t>Performance Metrics</a:t>
            </a:r>
            <a:r>
              <a:rPr lang="en-US" sz="4000" dirty="0" smtClean="0"/>
              <a:t>: Identify the relevant metrics that are suitable for monitoring the </a:t>
            </a:r>
            <a:r>
              <a:rPr lang="en-US" sz="4000" dirty="0" smtClean="0"/>
              <a:t>following: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. Infrastructure /</a:t>
            </a:r>
            <a:r>
              <a:rPr lang="en-US" sz="4000" dirty="0" smtClean="0"/>
              <a:t>implementation of the elements of for each of those </a:t>
            </a:r>
            <a:r>
              <a:rPr lang="en-US" sz="4000" dirty="0" smtClean="0"/>
              <a:t>3 ASBU Modules selected in step </a:t>
            </a:r>
            <a:r>
              <a:rPr lang="en-US" sz="4000" dirty="0" smtClean="0"/>
              <a:t>3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. Benefits/Impact that is derived  from each of the those 3 Modules to five KPAs-</a:t>
            </a:r>
            <a:r>
              <a:rPr lang="en-GB" sz="4000" dirty="0"/>
              <a:t>Access &amp; Equity, Capacity, Efficiency, Environment and </a:t>
            </a:r>
            <a:r>
              <a:rPr lang="en-GB" sz="4000" dirty="0" smtClean="0"/>
              <a:t>Safety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pPr lvl="0"/>
            <a:r>
              <a:rPr lang="en-US" sz="4000" dirty="0" smtClean="0"/>
              <a:t>For guidance on metrics refer to WP 5  and </a:t>
            </a:r>
            <a:r>
              <a:rPr lang="en-US" sz="4000" dirty="0" smtClean="0"/>
              <a:t>WP 32A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Download 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www.icao.int/environmental-protection/Pages/Tools.aspx</a:t>
            </a:r>
            <a:endParaRPr lang="en-US" dirty="0" smtClean="0"/>
          </a:p>
          <a:p>
            <a:r>
              <a:rPr lang="en-US" dirty="0" smtClean="0"/>
              <a:t>Scroll to the bottom and download the </a:t>
            </a:r>
            <a:r>
              <a:rPr lang="en-US" dirty="0" err="1" smtClean="0"/>
              <a:t>iFSET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00400"/>
            <a:ext cx="710184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 </a:t>
            </a:r>
            <a:r>
              <a:rPr lang="en-US" dirty="0"/>
              <a:t>– Download </a:t>
            </a:r>
            <a:r>
              <a:rPr lang="en-US" dirty="0" smtClean="0"/>
              <a:t>IFSET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Un-zip the file and run the installation, choose the ‘typical’ option.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t="22291" r="31479" b="25208"/>
          <a:stretch/>
        </p:blipFill>
        <p:spPr bwMode="auto">
          <a:xfrm>
            <a:off x="2362200" y="2590800"/>
            <a:ext cx="486156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Locate the IFSET and run the application for three operational improvements: CCO,CDO and PBN route.(Defined in next slide)</a:t>
            </a:r>
          </a:p>
          <a:p>
            <a:r>
              <a:rPr lang="en-US" dirty="0" smtClean="0"/>
              <a:t>For each operational improvement do the following in IFSET</a:t>
            </a:r>
          </a:p>
          <a:p>
            <a:pPr lvl="1"/>
            <a:r>
              <a:rPr lang="en-US" dirty="0" smtClean="0"/>
              <a:t>Create an operations definition</a:t>
            </a:r>
          </a:p>
          <a:p>
            <a:pPr lvl="1"/>
            <a:r>
              <a:rPr lang="en-US" dirty="0" smtClean="0"/>
              <a:t>Describe the old procedure</a:t>
            </a:r>
          </a:p>
          <a:p>
            <a:pPr lvl="1"/>
            <a:r>
              <a:rPr lang="en-US" dirty="0" smtClean="0"/>
              <a:t>Describe the new procedure</a:t>
            </a:r>
          </a:p>
          <a:p>
            <a:pPr lvl="1"/>
            <a:r>
              <a:rPr lang="en-US" dirty="0" smtClean="0"/>
              <a:t>View the fuel estimation report and export to your folder</a:t>
            </a:r>
          </a:p>
          <a:p>
            <a:r>
              <a:rPr lang="en-US" dirty="0" smtClean="0"/>
              <a:t>Indicate  fuel savings and corresponding CO</a:t>
            </a:r>
            <a:r>
              <a:rPr lang="en-US" baseline="-25000" dirty="0" smtClean="0"/>
              <a:t>2</a:t>
            </a:r>
            <a:r>
              <a:rPr lang="en-US" dirty="0" smtClean="0"/>
              <a:t> reduction for the above 3 Operational Improvements</a:t>
            </a:r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 smtClean="0"/>
              <a:t>Operations 1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3500" dirty="0" smtClean="0"/>
              <a:t>Airport AAAA (ADEL 1000FT) is known by the restrictions to departures due to conflicting routes that impose restrictions to a continuous climb operation.</a:t>
            </a:r>
          </a:p>
          <a:p>
            <a:r>
              <a:rPr lang="en-GB" sz="3500" dirty="0" smtClean="0"/>
              <a:t>At this airport, B737-800 is the dominant aircraft type with 400 </a:t>
            </a:r>
            <a:r>
              <a:rPr lang="en-GB" sz="3500" b="1" dirty="0" smtClean="0"/>
              <a:t>operations</a:t>
            </a:r>
            <a:r>
              <a:rPr lang="en-GB" sz="3500" dirty="0" smtClean="0"/>
              <a:t> daily, but E-195 also operates at a rate of 50 daily operations. CL60 operates at 30 movements daily and C560 at a rate of 20 movements a day. The other operations of small aircraft are not representative. All aircraft will benefit of the new departure procedure.</a:t>
            </a:r>
          </a:p>
          <a:p>
            <a:r>
              <a:rPr lang="en-GB" sz="3500" dirty="0" smtClean="0"/>
              <a:t>The only SID in use is described as: From 1000FT, climb to 7000FT and maintain this altitude for 5NM. After that climb to 14000FT and maintain this altitude for 5 more miles, when the climb is unrestricted to the cruising flight level.</a:t>
            </a:r>
          </a:p>
          <a:p>
            <a:r>
              <a:rPr lang="en-GB" sz="3500" dirty="0" smtClean="0"/>
              <a:t>The new envisaged procedure will allow the aircraft to climb from 1000FT to the cruising flight level without restrictions.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42B4B2-0BFE-4341-B22B-CAB663CEAC99}"/>
</file>

<file path=customXml/itemProps2.xml><?xml version="1.0" encoding="utf-8"?>
<ds:datastoreItem xmlns:ds="http://schemas.openxmlformats.org/officeDocument/2006/customXml" ds:itemID="{2DF0F000-55A9-467A-82D6-704AE27AE6B8}"/>
</file>

<file path=customXml/itemProps3.xml><?xml version="1.0" encoding="utf-8"?>
<ds:datastoreItem xmlns:ds="http://schemas.openxmlformats.org/officeDocument/2006/customXml" ds:itemID="{6D3B9ACA-BE5E-413C-9BF1-D7330A3CAE83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473</TotalTime>
  <Words>1156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Hands-on Exercises Performance Based Planning and use of IFSET </vt:lpstr>
      <vt:lpstr>Step 1 – Introduction  </vt:lpstr>
      <vt:lpstr>Step 2 – ASBU Block 0 Modules  </vt:lpstr>
      <vt:lpstr>Step 3 – ANRF  </vt:lpstr>
      <vt:lpstr>Step 4 – Metrics  </vt:lpstr>
      <vt:lpstr>Step 5 – Download IFSET</vt:lpstr>
      <vt:lpstr>Step 6 – Download IFSET (cont.)</vt:lpstr>
      <vt:lpstr>Step 7 – Run IFSET  </vt:lpstr>
      <vt:lpstr>Step 7 – Run IFSET(Cont.)  </vt:lpstr>
      <vt:lpstr>Step 7 – Run IFSET (Cont.)  </vt:lpstr>
      <vt:lpstr>Step 7 – Run IFSET  (Cont.)</vt:lpstr>
      <vt:lpstr>Step 8 – GIS Status, an example </vt:lpstr>
      <vt:lpstr>Step 9 – GIS – CCO/CDO Current Status</vt:lpstr>
      <vt:lpstr>Step 10 – Remarks</vt:lpstr>
      <vt:lpstr>PowerPoint Presentation</vt:lpstr>
      <vt:lpstr>ASBU BLOCK 0 MODULES and BENEFITS </vt:lpstr>
      <vt:lpstr>ASBU BLOCK 0 MODULES and BENEFITS 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121</cp:revision>
  <dcterms:created xsi:type="dcterms:W3CDTF">2010-09-24T14:59:54Z</dcterms:created>
  <dcterms:modified xsi:type="dcterms:W3CDTF">2012-07-27T20:52:29Z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