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s/slide2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410" r:id="rId2"/>
    <p:sldId id="315" r:id="rId3"/>
    <p:sldId id="401" r:id="rId4"/>
    <p:sldId id="362" r:id="rId5"/>
    <p:sldId id="424" r:id="rId6"/>
    <p:sldId id="405" r:id="rId7"/>
    <p:sldId id="457" r:id="rId8"/>
    <p:sldId id="425" r:id="rId9"/>
    <p:sldId id="426" r:id="rId10"/>
    <p:sldId id="429" r:id="rId11"/>
    <p:sldId id="456" r:id="rId12"/>
    <p:sldId id="431" r:id="rId13"/>
    <p:sldId id="433" r:id="rId14"/>
    <p:sldId id="427" r:id="rId15"/>
    <p:sldId id="451" r:id="rId16"/>
    <p:sldId id="454" r:id="rId17"/>
    <p:sldId id="455" r:id="rId18"/>
    <p:sldId id="449" r:id="rId19"/>
    <p:sldId id="450" r:id="rId20"/>
    <p:sldId id="453" r:id="rId21"/>
    <p:sldId id="452" r:id="rId22"/>
    <p:sldId id="437" r:id="rId23"/>
    <p:sldId id="438" r:id="rId24"/>
    <p:sldId id="439" r:id="rId25"/>
    <p:sldId id="440" r:id="rId26"/>
    <p:sldId id="443" r:id="rId27"/>
    <p:sldId id="445" r:id="rId28"/>
    <p:sldId id="421" r:id="rId29"/>
    <p:sldId id="298"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D13B"/>
    <a:srgbClr val="D31044"/>
    <a:srgbClr val="2C6ABA"/>
    <a:srgbClr val="3366CC"/>
    <a:srgbClr val="EA157A"/>
    <a:srgbClr val="385D8A"/>
    <a:srgbClr val="435FAA"/>
    <a:srgbClr val="7030A0"/>
    <a:srgbClr val="FFFFCC"/>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647" autoAdjust="0"/>
  </p:normalViewPr>
  <p:slideViewPr>
    <p:cSldViewPr>
      <p:cViewPr varScale="1">
        <p:scale>
          <a:sx n="41" d="100"/>
          <a:sy n="41" d="100"/>
        </p:scale>
        <p:origin x="-111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190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957D8AB-7966-458C-9BE3-02C18DF0CBED}" type="datetimeFigureOut">
              <a:rPr lang="en-US" smtClean="0"/>
              <a:pPr/>
              <a:t>7/27/2012</a:t>
            </a:fld>
            <a:endParaRPr lang="en-GB"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88A3367-9AA4-47DA-BEE2-BE6D80B19934}" type="slidenum">
              <a:rPr lang="en-GB" smtClean="0"/>
              <a:pPr/>
              <a:t>‹#›</a:t>
            </a:fld>
            <a:endParaRPr lang="en-GB" dirty="0"/>
          </a:p>
        </p:txBody>
      </p:sp>
    </p:spTree>
    <p:extLst>
      <p:ext uri="{BB962C8B-B14F-4D97-AF65-F5344CB8AC3E}">
        <p14:creationId xmlns:p14="http://schemas.microsoft.com/office/powerpoint/2010/main" val="232916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5DC285-F2C7-43EB-8980-030AF7421F74}" type="datetimeFigureOut">
              <a:rPr lang="en-US" smtClean="0"/>
              <a:pPr/>
              <a:t>7/27/2012</a:t>
            </a:fld>
            <a:endParaRPr lang="en-GB"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45D550C-52CF-4EDD-ABE6-64B9331ADC78}" type="slidenum">
              <a:rPr lang="en-GB" smtClean="0"/>
              <a:pPr/>
              <a:t>‹#›</a:t>
            </a:fld>
            <a:endParaRPr lang="en-GB" dirty="0"/>
          </a:p>
        </p:txBody>
      </p:sp>
    </p:spTree>
    <p:extLst>
      <p:ext uri="{BB962C8B-B14F-4D97-AF65-F5344CB8AC3E}">
        <p14:creationId xmlns:p14="http://schemas.microsoft.com/office/powerpoint/2010/main" val="188337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bwMode="auto">
          <a:ln>
            <a:miter lim="800000"/>
            <a:headEnd/>
            <a:tailEnd/>
          </a:ln>
        </p:spPr>
        <p:txBody>
          <a:bodyPr rtlCol="0"/>
          <a:lstStyle/>
          <a:p>
            <a:pPr defTabSz="928637">
              <a:defRPr/>
            </a:pPr>
            <a:r>
              <a:rPr lang="en-US" dirty="0">
                <a:latin typeface="+mn-lt"/>
                <a:cs typeface="+mn-cs"/>
              </a:rPr>
              <a:t>PIRGS presentation-March 2008</a:t>
            </a:r>
          </a:p>
        </p:txBody>
      </p:sp>
      <p:sp>
        <p:nvSpPr>
          <p:cNvPr id="52227" name="Rectangle 7"/>
          <p:cNvSpPr>
            <a:spLocks noGrp="1" noChangeArrowheads="1"/>
          </p:cNvSpPr>
          <p:nvPr>
            <p:ph type="sldNum" sz="quarter" idx="5"/>
          </p:nvPr>
        </p:nvSpPr>
        <p:spPr bwMode="auto">
          <a:noFill/>
          <a:ln>
            <a:miter lim="800000"/>
            <a:headEnd/>
            <a:tailEnd/>
          </a:ln>
        </p:spPr>
        <p:txBody>
          <a:bodyPr/>
          <a:lstStyle/>
          <a:p>
            <a:fld id="{EF2F0424-44F1-4331-8763-1F700887A266}" type="slidenum">
              <a:rPr lang="en-US" smtClean="0"/>
              <a:pPr/>
              <a:t>2</a:t>
            </a:fld>
            <a:endParaRPr lang="en-US" dirty="0" smtClean="0"/>
          </a:p>
        </p:txBody>
      </p:sp>
      <p:sp>
        <p:nvSpPr>
          <p:cNvPr id="522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9" name="Rectangle 3"/>
          <p:cNvSpPr>
            <a:spLocks noGrp="1" noChangeArrowheads="1"/>
          </p:cNvSpPr>
          <p:nvPr>
            <p:ph type="body" idx="1"/>
          </p:nvPr>
        </p:nvSpPr>
        <p:spPr bwMode="auto">
          <a:xfrm>
            <a:off x="936626" y="4416425"/>
            <a:ext cx="5137150" cy="4183063"/>
          </a:xfrm>
          <a:noFill/>
        </p:spPr>
        <p:txBody>
          <a:bodyPr/>
          <a:lstStyle/>
          <a:p>
            <a:pPr eaLnBrk="1" hangingPunct="1">
              <a:spcBef>
                <a:spcPct val="0"/>
              </a:spcBef>
            </a:pP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4</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28</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a:t>
            </a:r>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6</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7</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1" name="Picture 190"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ctrTitle"/>
          </p:nvPr>
        </p:nvSpPr>
        <p:spPr>
          <a:xfrm>
            <a:off x="685800" y="2130425"/>
            <a:ext cx="7772400" cy="1470025"/>
          </a:xfrm>
        </p:spPr>
        <p:txBody>
          <a:bodyPr lIns="45720" rIns="45720"/>
          <a:lstStyle>
            <a:lvl1pPr marL="0" algn="ctr">
              <a:defRPr>
                <a:solidFill>
                  <a:srgbClr val="00153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95724"/>
            <a:ext cx="6400800" cy="2200275"/>
          </a:xfrm>
        </p:spPr>
        <p:txBody>
          <a:bodyPr/>
          <a:lstStyle>
            <a:lvl1pPr marL="0" indent="0" algn="ctr">
              <a:buNone/>
              <a:defRPr>
                <a:solidFill>
                  <a:srgbClr val="0015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noFill/>
        </p:spPr>
        <p:txBody>
          <a:bodyPr/>
          <a:lstStyle/>
          <a:p>
            <a:endParaRPr lang="en-US" dirty="0"/>
          </a:p>
        </p:txBody>
      </p:sp>
      <p:sp>
        <p:nvSpPr>
          <p:cNvPr id="5" name="Footer Placeholder 4"/>
          <p:cNvSpPr>
            <a:spLocks noGrp="1"/>
          </p:cNvSpPr>
          <p:nvPr>
            <p:ph type="ftr" sz="quarter" idx="11"/>
          </p:nvPr>
        </p:nvSpPr>
        <p:spPr>
          <a:noFill/>
        </p:spPr>
        <p:txBody>
          <a:bodyPr/>
          <a:lstStyle/>
          <a:p>
            <a:r>
              <a:rPr lang="en-US" smtClean="0"/>
              <a:t>ICAO SIP 2012 - ASBU workshops</a:t>
            </a:r>
            <a:endParaRPr lang="en-US" dirty="0"/>
          </a:p>
        </p:txBody>
      </p:sp>
      <p:grpSp>
        <p:nvGrpSpPr>
          <p:cNvPr id="7" name="Group 2"/>
          <p:cNvGrpSpPr>
            <a:grpSpLocks noChangeAspect="1"/>
          </p:cNvGrpSpPr>
          <p:nvPr userDrawn="1"/>
        </p:nvGrpSpPr>
        <p:grpSpPr bwMode="auto">
          <a:xfrm>
            <a:off x="3657600" y="123825"/>
            <a:ext cx="1828800" cy="14986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
        <p:nvSpPr>
          <p:cNvPr id="97" name="Rectangle 96"/>
          <p:cNvSpPr/>
          <p:nvPr userDrawn="1"/>
        </p:nvSpPr>
        <p:spPr>
          <a:xfrm>
            <a:off x="0" y="0"/>
            <a:ext cx="9144000" cy="16764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userDrawn="1"/>
        </p:nvSpPr>
        <p:spPr>
          <a:xfrm>
            <a:off x="0" y="762000"/>
            <a:ext cx="9144000" cy="609600"/>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99" name="TextBox 98"/>
          <p:cNvSpPr txBox="1"/>
          <p:nvPr userDrawn="1"/>
        </p:nvSpPr>
        <p:spPr>
          <a:xfrm>
            <a:off x="1905000" y="759023"/>
            <a:ext cx="3084691"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bg1"/>
                </a:solidFill>
              </a:rPr>
              <a:t>International</a:t>
            </a:r>
            <a:r>
              <a:rPr lang="en-GB" sz="1400" baseline="0" dirty="0" smtClean="0">
                <a:solidFill>
                  <a:schemeClr val="bg1"/>
                </a:solidFill>
              </a:rPr>
              <a:t> Civil Aviation Organization</a:t>
            </a:r>
            <a:endParaRPr lang="en-GB" sz="1400" dirty="0" smtClean="0">
              <a:solidFill>
                <a:schemeClr val="bg1"/>
              </a:solidFill>
            </a:endParaRPr>
          </a:p>
        </p:txBody>
      </p:sp>
      <p:grpSp>
        <p:nvGrpSpPr>
          <p:cNvPr id="100" name="Group 2"/>
          <p:cNvGrpSpPr>
            <a:grpSpLocks noChangeAspect="1"/>
          </p:cNvGrpSpPr>
          <p:nvPr userDrawn="1"/>
        </p:nvGrpSpPr>
        <p:grpSpPr bwMode="auto">
          <a:xfrm>
            <a:off x="0" y="88900"/>
            <a:ext cx="1828800" cy="1498600"/>
            <a:chOff x="240" y="144"/>
            <a:chExt cx="1296" cy="1062"/>
          </a:xfrm>
          <a:solidFill>
            <a:schemeClr val="bg1"/>
          </a:solidFill>
        </p:grpSpPr>
        <p:sp>
          <p:nvSpPr>
            <p:cNvPr id="101"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2"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03"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04"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05"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06"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07"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08"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09"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10"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11"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112"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113"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114"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115"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116"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117"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118"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119"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120"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121"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122"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123"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124"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125"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126"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127"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128"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129"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130"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131"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132"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133"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134"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135"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136"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137"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138"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139"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140"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141"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142"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143"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144"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145"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146"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147"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148"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149"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150"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151"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152"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153"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154"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155"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156"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157"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158"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159"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160"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161"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162"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163"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164"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165"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166"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167"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168"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169"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170"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171"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172"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173"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174"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175"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176"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177"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178"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179"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180"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181"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182"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183"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184"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185"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186"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187"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188"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189"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_White">
    <p:spTree>
      <p:nvGrpSpPr>
        <p:cNvPr id="1" name=""/>
        <p:cNvGrpSpPr/>
        <p:nvPr/>
      </p:nvGrpSpPr>
      <p:grpSpPr>
        <a:xfrm>
          <a:off x="0" y="0"/>
          <a:ext cx="0" cy="0"/>
          <a:chOff x="0" y="0"/>
          <a:chExt cx="0" cy="0"/>
        </a:xfrm>
      </p:grpSpPr>
      <p:pic>
        <p:nvPicPr>
          <p:cNvPr id="6" name="Picture 5"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ICAO SIP 2012 - ASBU workshops</a:t>
            </a:r>
            <a:endParaRPr lang="en-US" dirty="0"/>
          </a:p>
        </p:txBody>
      </p:sp>
      <p:sp>
        <p:nvSpPr>
          <p:cNvPr id="5" name="Slide Number Placeholder 4"/>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_White_No_Foot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8" name="Picture 97"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title"/>
          </p:nvPr>
        </p:nvSpPr>
        <p:spPr>
          <a:xfrm>
            <a:off x="457200" y="273050"/>
            <a:ext cx="3008313" cy="1162050"/>
          </a:xfrm>
          <a:solidFill>
            <a:srgbClr val="2C6ABA"/>
          </a:solidFill>
        </p:spPr>
        <p:txBody>
          <a:bodyPr lIns="45720" rIns="45720" anchor="b"/>
          <a:lstStyle>
            <a:lvl1pPr marL="0"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grpSp>
        <p:nvGrpSpPr>
          <p:cNvPr id="8" name="Group 2"/>
          <p:cNvGrpSpPr>
            <a:grpSpLocks noChangeAspect="1"/>
          </p:cNvGrpSpPr>
          <p:nvPr userDrawn="1"/>
        </p:nvGrpSpPr>
        <p:grpSpPr bwMode="auto">
          <a:xfrm>
            <a:off x="3017520" y="304800"/>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47799"/>
            <a:ext cx="5486400" cy="3279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7" name="Picture 96"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Vertical Title 1"/>
          <p:cNvSpPr>
            <a:spLocks noGrp="1"/>
          </p:cNvSpPr>
          <p:nvPr>
            <p:ph type="title" orient="vert"/>
          </p:nvPr>
        </p:nvSpPr>
        <p:spPr>
          <a:xfrm>
            <a:off x="8001000" y="0"/>
            <a:ext cx="1143000" cy="6126163"/>
          </a:xfrm>
          <a:solidFill>
            <a:srgbClr val="2C6ABA"/>
          </a:solidFill>
        </p:spPr>
        <p:txBody>
          <a:bodyPr vert="eaVert" lIns="45720" tIns="228600" rIns="45720" bIns="914400"/>
          <a:lstStyle>
            <a:lvl1pPr marL="137160">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0"/>
            <a:ext cx="7543800" cy="6126163"/>
          </a:xfrm>
        </p:spPr>
        <p:txBody>
          <a:bodyPr vert="eaVert" lIns="45720" tIns="22860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dirty="0"/>
          </a:p>
        </p:txBody>
      </p:sp>
      <p:grpSp>
        <p:nvGrpSpPr>
          <p:cNvPr id="7" name="Group 2"/>
          <p:cNvGrpSpPr>
            <a:grpSpLocks noChangeAspect="1"/>
          </p:cNvGrpSpPr>
          <p:nvPr userDrawn="1"/>
        </p:nvGrpSpPr>
        <p:grpSpPr bwMode="auto">
          <a:xfrm rot="16200000" flipH="1" flipV="1">
            <a:off x="8014561" y="5004661"/>
            <a:ext cx="1115878" cy="9144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629400"/>
            <a:ext cx="9144000" cy="228600"/>
          </a:xfrm>
          <a:prstGeom prst="rect">
            <a:avLst/>
          </a:prstGeom>
          <a:solidFill>
            <a:srgbClr val="2C6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dirty="0"/>
          </a:p>
        </p:txBody>
      </p:sp>
      <p:sp>
        <p:nvSpPr>
          <p:cNvPr id="2" name="Title 1"/>
          <p:cNvSpPr>
            <a:spLocks noGrp="1"/>
          </p:cNvSpPr>
          <p:nvPr>
            <p:ph type="title"/>
          </p:nvPr>
        </p:nvSpPr>
        <p:spPr/>
        <p:txBody>
          <a:bodyPr anchor="ctr"/>
          <a:lstStyle>
            <a:lvl1pPr marL="320040" algn="ct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noFill/>
        </p:spPr>
        <p:txBody>
          <a:bodyPr/>
          <a:lstStyle/>
          <a:p>
            <a:endParaRPr lang="en-US" dirty="0"/>
          </a:p>
        </p:txBody>
      </p:sp>
      <p:sp>
        <p:nvSpPr>
          <p:cNvPr id="5" name="Footer Placeholder 4"/>
          <p:cNvSpPr>
            <a:spLocks noGrp="1"/>
          </p:cNvSpPr>
          <p:nvPr>
            <p:ph type="ftr" sz="quarter" idx="11"/>
          </p:nvPr>
        </p:nvSpPr>
        <p:spPr>
          <a:noFill/>
        </p:spPr>
        <p:txBody>
          <a:bodyPr/>
          <a:lstStyle>
            <a:lvl1pPr>
              <a:defRPr lang="en-US" sz="1100" b="1" smtClean="0"/>
            </a:lvl1pPr>
          </a:lstStyle>
          <a:p>
            <a:r>
              <a:rPr lang="en-US" smtClean="0"/>
              <a:t>ICAO SIP 2012 - ASBU workshops</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Background">
    <p:bg>
      <p:bgPr>
        <a:solidFill>
          <a:srgbClr val="2C6ABA"/>
        </a:solidFill>
        <a:effectLst/>
      </p:bgPr>
    </p:bg>
    <p:spTree>
      <p:nvGrpSpPr>
        <p:cNvPr id="1" name=""/>
        <p:cNvGrpSpPr/>
        <p:nvPr/>
      </p:nvGrpSpPr>
      <p:grpSpPr>
        <a:xfrm>
          <a:off x="0" y="0"/>
          <a:ext cx="0" cy="0"/>
          <a:chOff x="0" y="0"/>
          <a:chExt cx="0" cy="0"/>
        </a:xfrm>
      </p:grpSpPr>
      <p:sp>
        <p:nvSpPr>
          <p:cNvPr id="98" name="Rectangle 97"/>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noFill/>
        </p:spPr>
        <p:txBody>
          <a:bodyPr/>
          <a:lstStyle>
            <a:lvl1pPr>
              <a:defRPr>
                <a:solidFill>
                  <a:srgbClr val="00153E"/>
                </a:solidFill>
              </a:defRPr>
            </a:lvl1pPr>
          </a:lstStyle>
          <a:p>
            <a:endParaRPr lang="en-US" dirty="0"/>
          </a:p>
        </p:txBody>
      </p:sp>
      <p:sp>
        <p:nvSpPr>
          <p:cNvPr id="5" name="Footer Placeholder 4"/>
          <p:cNvSpPr>
            <a:spLocks noGrp="1"/>
          </p:cNvSpPr>
          <p:nvPr>
            <p:ph type="ftr" sz="quarter" idx="11"/>
          </p:nvPr>
        </p:nvSpPr>
        <p:spPr>
          <a:noFill/>
        </p:spPr>
        <p:txBody>
          <a:bodyPr/>
          <a:lstStyle>
            <a:lvl1pPr>
              <a:defRPr>
                <a:solidFill>
                  <a:srgbClr val="00153E"/>
                </a:solidFill>
              </a:defRPr>
            </a:lvl1pPr>
          </a:lstStyle>
          <a:p>
            <a:r>
              <a:rPr lang="en-US" smtClean="0"/>
              <a:t>ICAO SIP 2012 - ASBU workshops</a:t>
            </a:r>
            <a:endParaRPr lang="en-US" dirty="0"/>
          </a:p>
        </p:txBody>
      </p:sp>
      <p:sp>
        <p:nvSpPr>
          <p:cNvPr id="6" name="Slide Number Placeholder 5"/>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Background">
    <p:bg>
      <p:bgPr>
        <a:solidFill>
          <a:schemeClr val="bg1"/>
        </a:solidFill>
        <a:effectLst/>
      </p:bgPr>
    </p:bg>
    <p:spTree>
      <p:nvGrpSpPr>
        <p:cNvPr id="1" name=""/>
        <p:cNvGrpSpPr/>
        <p:nvPr/>
      </p:nvGrpSpPr>
      <p:grpSpPr>
        <a:xfrm>
          <a:off x="0" y="0"/>
          <a:ext cx="0" cy="0"/>
          <a:chOff x="0" y="0"/>
          <a:chExt cx="0" cy="0"/>
        </a:xfrm>
      </p:grpSpPr>
      <p:pic>
        <p:nvPicPr>
          <p:cNvPr id="99" name="Picture 98"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4" name="Date Placeholder 3"/>
          <p:cNvSpPr>
            <a:spLocks noGrp="1"/>
          </p:cNvSpPr>
          <p:nvPr>
            <p:ph type="dt" sz="half" idx="10"/>
          </p:nvPr>
        </p:nvSpPr>
        <p:spPr>
          <a:noFill/>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noFill/>
        </p:spPr>
        <p:txBody>
          <a:bodyPr/>
          <a:lstStyle>
            <a:lvl1pPr>
              <a:defRPr>
                <a:solidFill>
                  <a:schemeClr val="bg1"/>
                </a:solidFill>
              </a:defRPr>
            </a:lvl1pPr>
          </a:lstStyle>
          <a:p>
            <a:r>
              <a:rPr lang="en-US" smtClean="0"/>
              <a:t>ICAO SIP 2012 - ASBU workshops</a:t>
            </a:r>
            <a:endParaRPr lang="en-US" dirty="0"/>
          </a:p>
        </p:txBody>
      </p:sp>
      <p:sp>
        <p:nvSpPr>
          <p:cNvPr id="6" name="Slide Number Placeholder 5"/>
          <p:cNvSpPr>
            <a:spLocks noGrp="1"/>
          </p:cNvSpPr>
          <p:nvPr>
            <p:ph type="sldNum" sz="quarter" idx="12"/>
          </p:nvPr>
        </p:nvSpPr>
        <p:spPr>
          <a:noFill/>
        </p:spPr>
        <p:txBody>
          <a:bodyPr/>
          <a:lstStyle>
            <a:lvl1pPr>
              <a:defRPr>
                <a:solidFill>
                  <a:schemeClr val="bg1"/>
                </a:solidFill>
              </a:defRPr>
            </a:lvl1pPr>
          </a:lstStyle>
          <a:p>
            <a:fld id="{C97275D5-4C12-42FF-82D2-635AEC9DB89A}" type="slidenum">
              <a:rPr lang="en-US" smtClean="0"/>
              <a:pPr/>
              <a:t>‹#›</a:t>
            </a:fld>
            <a:endParaRPr lang="en-US" dirty="0"/>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Date Placeholder 4"/>
          <p:cNvSpPr>
            <a:spLocks noGrp="1"/>
          </p:cNvSpPr>
          <p:nvPr>
            <p:ph type="dt" sz="half" idx="10"/>
          </p:nvPr>
        </p:nvSpPr>
        <p:spPr>
          <a:xfrm>
            <a:off x="0" y="6629400"/>
            <a:ext cx="3124200" cy="228600"/>
          </a:xfrm>
        </p:spPr>
        <p:txBody>
          <a:bodyPr/>
          <a:lstStyle/>
          <a:p>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noFill/>
        </p:spPr>
        <p:txBody>
          <a:bodyPr/>
          <a:lstStyle/>
          <a:p>
            <a:r>
              <a:rPr lang="en-US" smtClean="0"/>
              <a:t>ICAO SIP 2012 - ASBU workshops</a:t>
            </a:r>
            <a:endParaRPr lang="en-US" dirty="0"/>
          </a:p>
        </p:txBody>
      </p:sp>
      <p:sp>
        <p:nvSpPr>
          <p:cNvPr id="9" name="Slide Number Placeholder 8"/>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629400"/>
            <a:ext cx="9144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1143000" y="6629400"/>
            <a:ext cx="6858000" cy="228600"/>
          </a:xfrm>
          <a:noFill/>
        </p:spPr>
        <p:txBody>
          <a:bodyPr/>
          <a:lstStyle/>
          <a:p>
            <a:r>
              <a:rPr lang="en-US" smtClean="0"/>
              <a:t>ICAO SIP 2012 - ASBU workshops</a:t>
            </a:r>
            <a:endParaRPr lang="en-US" dirty="0"/>
          </a:p>
        </p:txBody>
      </p:sp>
      <p:sp>
        <p:nvSpPr>
          <p:cNvPr id="5" name="Slide Number Placeholder 4"/>
          <p:cNvSpPr>
            <a:spLocks noGrp="1"/>
          </p:cNvSpPr>
          <p:nvPr>
            <p:ph type="sldNum" sz="quarter" idx="12"/>
          </p:nvPr>
        </p:nvSpPr>
        <p:spPr>
          <a:xfrm>
            <a:off x="8001000" y="6629400"/>
            <a:ext cx="1143000" cy="228600"/>
          </a:xfrm>
          <a:noFill/>
        </p:spPr>
        <p:txBody>
          <a:bodyPr/>
          <a:lstStyle/>
          <a:p>
            <a:fld id="{C97275D5-4C12-42FF-82D2-635AEC9DB89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_Blue">
    <p:bg>
      <p:bgPr>
        <a:solidFill>
          <a:srgbClr val="2C6ABA"/>
        </a:solidFill>
        <a:effectLst/>
      </p:bgPr>
    </p:bg>
    <p:spTree>
      <p:nvGrpSpPr>
        <p:cNvPr id="1" name=""/>
        <p:cNvGrpSpPr/>
        <p:nvPr/>
      </p:nvGrpSpPr>
      <p:grpSpPr>
        <a:xfrm>
          <a:off x="0" y="0"/>
          <a:ext cx="0" cy="0"/>
          <a:chOff x="0" y="0"/>
          <a:chExt cx="0" cy="0"/>
        </a:xfrm>
      </p:grpSpPr>
      <p:pic>
        <p:nvPicPr>
          <p:cNvPr id="5" name="Picture 4" descr="White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Date Placeholder 1"/>
          <p:cNvSpPr>
            <a:spLocks noGrp="1"/>
          </p:cNvSpPr>
          <p:nvPr>
            <p:ph type="dt" sz="half" idx="10"/>
          </p:nvPr>
        </p:nvSpPr>
        <p:spPr>
          <a:noFill/>
        </p:spPr>
        <p:txBody>
          <a:bodyPr/>
          <a:lstStyle>
            <a:lvl1pPr>
              <a:defRPr>
                <a:solidFill>
                  <a:srgbClr val="00153E"/>
                </a:solidFill>
              </a:defRPr>
            </a:lvl1pPr>
          </a:lstStyle>
          <a:p>
            <a:endParaRPr lang="en-US" dirty="0"/>
          </a:p>
        </p:txBody>
      </p:sp>
      <p:sp>
        <p:nvSpPr>
          <p:cNvPr id="3" name="Footer Placeholder 2"/>
          <p:cNvSpPr>
            <a:spLocks noGrp="1"/>
          </p:cNvSpPr>
          <p:nvPr>
            <p:ph type="ftr" sz="quarter" idx="11"/>
          </p:nvPr>
        </p:nvSpPr>
        <p:spPr>
          <a:noFill/>
        </p:spPr>
        <p:txBody>
          <a:bodyPr/>
          <a:lstStyle>
            <a:lvl1pPr>
              <a:defRPr>
                <a:solidFill>
                  <a:srgbClr val="00153E"/>
                </a:solidFill>
              </a:defRPr>
            </a:lvl1pPr>
          </a:lstStyle>
          <a:p>
            <a:r>
              <a:rPr lang="en-US" smtClean="0"/>
              <a:t>ICAO SIP 2012 - ASBU workshops</a:t>
            </a:r>
            <a:endParaRPr lang="en-US" dirty="0"/>
          </a:p>
        </p:txBody>
      </p:sp>
      <p:sp>
        <p:nvSpPr>
          <p:cNvPr id="4" name="Slide Number Placeholder 3"/>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_Blue_No_Footer">
    <p:bg>
      <p:bgPr>
        <a:solidFill>
          <a:srgbClr val="2C6ABA"/>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9" name="Picture 98" descr="BottomBorder.png"/>
          <p:cNvPicPr>
            <a:picLocks noChangeAspect="1"/>
          </p:cNvPicPr>
          <p:nvPr/>
        </p:nvPicPr>
        <p:blipFill>
          <a:blip r:embed="rId17" cstate="print"/>
          <a:stretch>
            <a:fillRect/>
          </a:stretch>
        </p:blipFill>
        <p:spPr>
          <a:xfrm>
            <a:off x="0" y="6614485"/>
            <a:ext cx="9144000" cy="243515"/>
          </a:xfrm>
          <a:prstGeom prst="rect">
            <a:avLst/>
          </a:prstGeom>
          <a:noFill/>
        </p:spPr>
      </p:pic>
      <p:sp>
        <p:nvSpPr>
          <p:cNvPr id="8" name="Rectangle 7"/>
          <p:cNvSpPr/>
          <p:nvPr/>
        </p:nvSpPr>
        <p:spPr>
          <a:xfrm>
            <a:off x="0" y="0"/>
            <a:ext cx="9144000" cy="11430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2"/>
          <p:cNvGrpSpPr>
            <a:grpSpLocks noChangeAspect="1"/>
          </p:cNvGrpSpPr>
          <p:nvPr/>
        </p:nvGrpSpPr>
        <p:grpSpPr bwMode="auto">
          <a:xfrm>
            <a:off x="7875722" y="114300"/>
            <a:ext cx="1115878" cy="914400"/>
            <a:chOff x="240" y="144"/>
            <a:chExt cx="1296" cy="1062"/>
          </a:xfrm>
        </p:grpSpPr>
        <p:sp>
          <p:nvSpPr>
            <p:cNvPr id="10"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11"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2"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3"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4"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5"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6"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7"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8"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9"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20"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21"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2"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3"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4"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5"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6"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7"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8"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9"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30"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31"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2"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3"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4"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5"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6"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7"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8"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9"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40"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41"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2"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3"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4"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5"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6"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7"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8"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9"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50"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51"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2"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3"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4"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5"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6"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7"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8"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9"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60"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61"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2"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3"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4"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5"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6"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7"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8"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9"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70"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71"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2"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3"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4"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5"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6"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7"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8"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9"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80"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81"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2"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3"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4"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5"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6"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7"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8"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9"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90"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91"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2"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3"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4"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5"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6"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7"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8"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
        <p:nvSpPr>
          <p:cNvPr id="2" name="Title Placeholder 1"/>
          <p:cNvSpPr>
            <a:spLocks noGrp="1"/>
          </p:cNvSpPr>
          <p:nvPr>
            <p:ph type="title"/>
          </p:nvPr>
        </p:nvSpPr>
        <p:spPr>
          <a:xfrm>
            <a:off x="0" y="0"/>
            <a:ext cx="9144000" cy="1143000"/>
          </a:xfrm>
          <a:prstGeom prst="rect">
            <a:avLst/>
          </a:prstGeom>
          <a:noFill/>
        </p:spPr>
        <p:txBody>
          <a:bodyPr vert="horz" lIns="137160" tIns="45720" rIns="137160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629400"/>
            <a:ext cx="3124200" cy="228600"/>
          </a:xfrm>
          <a:prstGeom prst="rect">
            <a:avLst/>
          </a:prstGeom>
          <a:noFill/>
        </p:spPr>
        <p:txBody>
          <a:bodyPr vert="horz" lIns="457200" tIns="0" rIns="0" bIns="0" rtlCol="0" anchor="ctr"/>
          <a:lstStyle>
            <a:lvl1pPr algn="l">
              <a:defRPr sz="1200">
                <a:solidFill>
                  <a:schemeClr val="bg1"/>
                </a:solidFill>
              </a:defRPr>
            </a:lvl1pPr>
          </a:lstStyle>
          <a:p>
            <a:endParaRPr lang="en-US" dirty="0"/>
          </a:p>
        </p:txBody>
      </p:sp>
      <p:sp>
        <p:nvSpPr>
          <p:cNvPr id="5" name="Footer Placeholder 4"/>
          <p:cNvSpPr>
            <a:spLocks noGrp="1"/>
          </p:cNvSpPr>
          <p:nvPr>
            <p:ph type="ftr" sz="quarter" idx="3"/>
          </p:nvPr>
        </p:nvSpPr>
        <p:spPr>
          <a:xfrm>
            <a:off x="1295400" y="6629400"/>
            <a:ext cx="6553200" cy="228600"/>
          </a:xfrm>
          <a:prstGeom prst="rect">
            <a:avLst/>
          </a:prstGeom>
          <a:noFill/>
        </p:spPr>
        <p:txBody>
          <a:bodyPr vert="horz" lIns="91440" tIns="45720" rIns="91440" bIns="45720" rtlCol="0" anchor="ctr"/>
          <a:lstStyle>
            <a:lvl1pPr algn="ctr">
              <a:defRPr sz="1200">
                <a:solidFill>
                  <a:schemeClr val="bg1"/>
                </a:solidFill>
              </a:defRPr>
            </a:lvl1pPr>
          </a:lstStyle>
          <a:p>
            <a:r>
              <a:rPr lang="en-US" smtClean="0"/>
              <a:t>ICAO SIP 2012 - ASBU workshops</a:t>
            </a:r>
            <a:endParaRPr lang="en-US" dirty="0"/>
          </a:p>
        </p:txBody>
      </p:sp>
      <p:sp>
        <p:nvSpPr>
          <p:cNvPr id="6" name="Slide Number Placeholder 5"/>
          <p:cNvSpPr>
            <a:spLocks noGrp="1"/>
          </p:cNvSpPr>
          <p:nvPr>
            <p:ph type="sldNum" sz="quarter" idx="4"/>
          </p:nvPr>
        </p:nvSpPr>
        <p:spPr>
          <a:xfrm>
            <a:off x="6019800" y="6629400"/>
            <a:ext cx="3124200" cy="228600"/>
          </a:xfrm>
          <a:prstGeom prst="rect">
            <a:avLst/>
          </a:prstGeom>
          <a:noFill/>
        </p:spPr>
        <p:txBody>
          <a:bodyPr vert="horz" lIns="91440" tIns="45720" rIns="457200" bIns="45720" rtlCol="0" anchor="ctr"/>
          <a:lstStyle>
            <a:lvl1pPr algn="r">
              <a:defRPr sz="1200">
                <a:solidFill>
                  <a:schemeClr val="bg1"/>
                </a:solidFill>
              </a:defRPr>
            </a:lvl1pPr>
          </a:lstStyle>
          <a:p>
            <a:fld id="{C97275D5-4C12-42FF-82D2-635AEC9DB89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5" r:id="rId4"/>
    <p:sldLayoutId id="2147483664" r:id="rId5"/>
    <p:sldLayoutId id="2147483665" r:id="rId6"/>
    <p:sldLayoutId id="2147483666" r:id="rId7"/>
    <p:sldLayoutId id="2147483667" r:id="rId8"/>
    <p:sldLayoutId id="2147483674" r:id="rId9"/>
    <p:sldLayoutId id="2147483672" r:id="rId10"/>
    <p:sldLayoutId id="2147483673" r:id="rId11"/>
    <p:sldLayoutId id="2147483668" r:id="rId12"/>
    <p:sldLayoutId id="2147483669" r:id="rId13"/>
    <p:sldLayoutId id="2147483670" r:id="rId14"/>
    <p:sldLayoutId id="2147483671" r:id="rId15"/>
  </p:sldLayoutIdLst>
  <p:hf sldNum="0" hdr="0" dt="0"/>
  <p:txStyles>
    <p:titleStyle>
      <a:lvl1pPr marL="457200" algn="l" defTabSz="914400" rtl="0" eaLnBrk="1" latinLnBrk="0" hangingPunct="1">
        <a:spcBef>
          <a:spcPct val="0"/>
        </a:spcBef>
        <a:buNone/>
        <a:defRPr lang="en-US" sz="3600" kern="1200" dirty="0" smtClean="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ortal.icao.int/stug/Pages/Homepage.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gis.icao.i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914400" y="2209800"/>
            <a:ext cx="7620000" cy="3048000"/>
          </a:xfrm>
        </p:spPr>
        <p:txBody>
          <a:bodyPr/>
          <a:lstStyle/>
          <a:p>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Regional Air Navigation Plan - Planning Methodologies and Tools</a:t>
            </a:r>
            <a:br>
              <a:rPr lang="en-GB" b="1" dirty="0" smtClean="0"/>
            </a:br>
            <a:r>
              <a:rPr lang="en-GB" b="1" dirty="0" smtClean="0"/>
              <a:t/>
            </a:r>
            <a:br>
              <a:rPr lang="en-GB" b="1" dirty="0" smtClean="0"/>
            </a:br>
            <a:r>
              <a:rPr lang="en-GB" b="1" dirty="0" smtClean="0"/>
              <a:t>H. Sudarshan</a:t>
            </a:r>
            <a:br>
              <a:rPr lang="en-GB" b="1" dirty="0" smtClean="0"/>
            </a:br>
            <a:endParaRPr lang="en-GB" sz="2400" dirty="0" smtClean="0"/>
          </a:p>
        </p:txBody>
      </p:sp>
      <p:sp>
        <p:nvSpPr>
          <p:cNvPr id="3" name="Subtitle 2"/>
          <p:cNvSpPr>
            <a:spLocks noGrp="1"/>
          </p:cNvSpPr>
          <p:nvPr>
            <p:ph type="subTitle" idx="1"/>
          </p:nvPr>
        </p:nvSpPr>
        <p:spPr>
          <a:xfrm>
            <a:off x="4267200" y="1752600"/>
            <a:ext cx="4876800" cy="685799"/>
          </a:xfrm>
        </p:spPr>
        <p:txBody>
          <a:bodyPr>
            <a:noAutofit/>
          </a:bodyPr>
          <a:lstStyle/>
          <a:p>
            <a:pPr>
              <a:defRPr/>
            </a:pPr>
            <a:r>
              <a:rPr lang="en-US" sz="1800" dirty="0" smtClean="0"/>
              <a:t>SIP/2012/ASBU/Nairobi</a:t>
            </a:r>
            <a:r>
              <a:rPr lang="en-GB" sz="1800" dirty="0" smtClean="0">
                <a:latin typeface="Times New Roman" pitchFamily="18" charset="0"/>
                <a:cs typeface="Times New Roman" pitchFamily="18" charset="0"/>
              </a:rPr>
              <a:t>-WP/30</a:t>
            </a:r>
            <a:r>
              <a:rPr lang="en-GB" sz="1800" dirty="0" smtClean="0">
                <a:latin typeface="Times New Roman" pitchFamily="18" charset="0"/>
                <a:cs typeface="Times New Roman" pitchFamily="18" charset="0"/>
              </a:rPr>
              <a:t/>
            </a:r>
            <a:br>
              <a:rPr lang="en-GB" sz="1800" dirty="0" smtClean="0">
                <a:latin typeface="Times New Roman" pitchFamily="18" charset="0"/>
                <a:cs typeface="Times New Roman" pitchFamily="18" charset="0"/>
              </a:rPr>
            </a:br>
            <a:endParaRPr lang="en-GB" sz="1800" b="1" dirty="0" smtClean="0">
              <a:latin typeface="Times New Roman" pitchFamily="18" charset="0"/>
              <a:cs typeface="Times New Roman" pitchFamily="18" charset="0"/>
            </a:endParaRPr>
          </a:p>
        </p:txBody>
      </p:sp>
      <p:sp>
        <p:nvSpPr>
          <p:cNvPr id="5" name="Rectangle 4"/>
          <p:cNvSpPr/>
          <p:nvPr/>
        </p:nvSpPr>
        <p:spPr>
          <a:xfrm>
            <a:off x="609600" y="5791200"/>
            <a:ext cx="7848600" cy="584775"/>
          </a:xfrm>
          <a:prstGeom prst="rect">
            <a:avLst/>
          </a:prstGeom>
        </p:spPr>
        <p:txBody>
          <a:bodyPr wrap="square">
            <a:spAutoFit/>
          </a:bodyPr>
          <a:lstStyle/>
          <a:p>
            <a:pPr algn="ctr"/>
            <a:r>
              <a:rPr lang="en-US" sz="1600" dirty="0" smtClean="0">
                <a:latin typeface="Times New Roman" pitchFamily="18" charset="0"/>
                <a:cs typeface="Times New Roman" pitchFamily="18" charset="0"/>
              </a:rPr>
              <a:t>Workshop on preparations for ANConf/12 − ASBU methodology</a:t>
            </a:r>
            <a:endParaRPr lang="en-GB" sz="1600" dirty="0" smtClean="0">
              <a:latin typeface="Times New Roman" pitchFamily="18" charset="0"/>
              <a:cs typeface="Times New Roman" pitchFamily="18" charset="0"/>
            </a:endParaRPr>
          </a:p>
          <a:p>
            <a:pPr algn="ctr"/>
            <a:r>
              <a:rPr lang="en-GB" sz="1600" dirty="0" smtClean="0">
                <a:latin typeface="Times New Roman" pitchFamily="18" charset="0"/>
                <a:cs typeface="Times New Roman" pitchFamily="18" charset="0"/>
              </a:rPr>
              <a:t>(Nairobi, 13-17 August 2012)</a:t>
            </a:r>
            <a:endParaRPr lang="en-GB" sz="16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–Progress to-date</a:t>
            </a:r>
            <a:br>
              <a:rPr lang="en-GB" sz="3600" dirty="0" smtClean="0"/>
            </a:br>
            <a:r>
              <a:rPr lang="en-GB" sz="3600" dirty="0" smtClean="0"/>
              <a:t>July 2012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228600" y="1295400"/>
            <a:ext cx="8686800" cy="5386090"/>
          </a:xfrm>
          <a:prstGeom prst="rect">
            <a:avLst/>
          </a:prstGeom>
        </p:spPr>
        <p:txBody>
          <a:bodyPr wrap="square">
            <a:spAutoFit/>
          </a:bodyPr>
          <a:lstStyle/>
          <a:p>
            <a:pPr>
              <a:buFont typeface="Wingdings" pitchFamily="2" charset="2"/>
              <a:buChar char="ü"/>
            </a:pPr>
            <a:r>
              <a:rPr lang="en-GB" sz="2800" dirty="0" smtClean="0"/>
              <a:t>  </a:t>
            </a:r>
            <a:r>
              <a:rPr lang="en-GB" sz="2800" b="1" dirty="0" smtClean="0">
                <a:solidFill>
                  <a:srgbClr val="00B050"/>
                </a:solidFill>
              </a:rPr>
              <a:t>Volume I (Basic ANP) </a:t>
            </a:r>
          </a:p>
          <a:p>
            <a:pPr lvl="1">
              <a:buFont typeface="Wingdings" pitchFamily="2" charset="2"/>
              <a:buChar char="q"/>
            </a:pPr>
            <a:r>
              <a:rPr lang="en-GB" sz="2400" dirty="0" smtClean="0"/>
              <a:t> Text in Basic ANP of all Regional Plans has been updated and being endorsed by respective PIRGs</a:t>
            </a:r>
          </a:p>
          <a:p>
            <a:pPr lvl="1">
              <a:buFont typeface="Wingdings" pitchFamily="2" charset="2"/>
              <a:buChar char="q"/>
            </a:pPr>
            <a:r>
              <a:rPr lang="en-GB" sz="2400" dirty="0" smtClean="0"/>
              <a:t>Route tables format will be the same with updated information</a:t>
            </a:r>
            <a:endParaRPr lang="en-CA" sz="2400" dirty="0" smtClean="0"/>
          </a:p>
          <a:p>
            <a:pPr marL="449263" lvl="0" indent="-449263">
              <a:buFont typeface="Wingdings" pitchFamily="2" charset="2"/>
              <a:buChar char="ü"/>
            </a:pPr>
            <a:r>
              <a:rPr lang="en-GB" sz="2800" b="1" dirty="0" smtClean="0">
                <a:solidFill>
                  <a:srgbClr val="00B050"/>
                </a:solidFill>
              </a:rPr>
              <a:t>Volume II (FASID) </a:t>
            </a:r>
          </a:p>
          <a:p>
            <a:pPr marL="906463" lvl="1" indent="-449263">
              <a:buFont typeface="Wingdings" pitchFamily="2" charset="2"/>
              <a:buChar char="q"/>
            </a:pPr>
            <a:r>
              <a:rPr lang="en-GB" sz="2400" dirty="0" smtClean="0"/>
              <a:t>AIM tables are in new format. Data needs to be  entered and updated </a:t>
            </a:r>
          </a:p>
          <a:p>
            <a:pPr marL="906463" lvl="1" indent="-449263">
              <a:buFont typeface="Wingdings" pitchFamily="2" charset="2"/>
              <a:buChar char="q"/>
            </a:pPr>
            <a:r>
              <a:rPr lang="en-GB" sz="2400" dirty="0" smtClean="0"/>
              <a:t>MET tables  migrated to new eANP and data has been updated</a:t>
            </a:r>
          </a:p>
          <a:p>
            <a:pPr marL="906463" lvl="1" indent="-449263">
              <a:buFont typeface="Wingdings" pitchFamily="2" charset="2"/>
              <a:buChar char="q"/>
            </a:pPr>
            <a:r>
              <a:rPr lang="en-GB" sz="2400" dirty="0" smtClean="0"/>
              <a:t>AOP tables are being developed in new format. Data needs to be  updated </a:t>
            </a:r>
          </a:p>
          <a:p>
            <a:pPr marL="906463" lvl="1" indent="-449263">
              <a:buFont typeface="Wingdings" pitchFamily="2" charset="2"/>
              <a:buChar char="q"/>
            </a:pPr>
            <a:r>
              <a:rPr lang="en-GB" sz="2400" dirty="0" smtClean="0"/>
              <a:t>CNS tables are being developed in new format. Data needs to be  updated </a:t>
            </a:r>
            <a:endParaRPr lang="en-CA" sz="2400" dirty="0" smtClean="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–Progress to-date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457200" y="1295400"/>
            <a:ext cx="8305800" cy="3046988"/>
          </a:xfrm>
          <a:prstGeom prst="rect">
            <a:avLst/>
          </a:prstGeom>
        </p:spPr>
        <p:txBody>
          <a:bodyPr wrap="square">
            <a:spAutoFit/>
          </a:bodyPr>
          <a:lstStyle/>
          <a:p>
            <a:pPr>
              <a:buFont typeface="Wingdings" pitchFamily="2" charset="2"/>
              <a:buChar char="ü"/>
            </a:pPr>
            <a:r>
              <a:rPr lang="en-GB" sz="2800" dirty="0" smtClean="0"/>
              <a:t> </a:t>
            </a:r>
            <a:r>
              <a:rPr lang="en-GB" sz="3200" dirty="0" smtClean="0"/>
              <a:t>All </a:t>
            </a:r>
            <a:r>
              <a:rPr lang="en-GB" sz="3200" dirty="0"/>
              <a:t>developments related to </a:t>
            </a:r>
            <a:r>
              <a:rPr lang="en-GB" sz="3200" dirty="0" smtClean="0"/>
              <a:t>eANPs </a:t>
            </a:r>
            <a:r>
              <a:rPr lang="en-GB" sz="3200" dirty="0"/>
              <a:t>are shared on </a:t>
            </a:r>
            <a:r>
              <a:rPr lang="en-GB" sz="3200" dirty="0" smtClean="0"/>
              <a:t>on-going basis on the ICAO Safety </a:t>
            </a:r>
            <a:r>
              <a:rPr lang="en-GB" sz="3200" dirty="0"/>
              <a:t>Tools User Group (STUG) web site</a:t>
            </a:r>
          </a:p>
          <a:p>
            <a:pPr>
              <a:buFont typeface="Wingdings" pitchFamily="2" charset="2"/>
              <a:buChar char="ü"/>
            </a:pPr>
            <a:r>
              <a:rPr lang="en-GB" sz="3200" dirty="0" smtClean="0"/>
              <a:t> Access available on request. </a:t>
            </a:r>
            <a:r>
              <a:rPr lang="en-GB" sz="3200" u="sng" dirty="0" smtClean="0">
                <a:hlinkClick r:id="rId3"/>
              </a:rPr>
              <a:t>https://portal.icao.int/stug/Pages/Homepage.aspx</a:t>
            </a:r>
            <a:endParaRPr lang="en-CA" sz="3200" dirty="0" smtClean="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How  GIS will assist in regional and national  planning</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381000" y="1600200"/>
            <a:ext cx="8458200" cy="4524315"/>
          </a:xfrm>
          <a:prstGeom prst="rect">
            <a:avLst/>
          </a:prstGeom>
        </p:spPr>
        <p:txBody>
          <a:bodyPr wrap="square">
            <a:spAutoFit/>
          </a:bodyPr>
          <a:lstStyle/>
          <a:p>
            <a:pPr lvl="1" indent="-233363">
              <a:buFont typeface="Wingdings" pitchFamily="2" charset="2"/>
              <a:buChar char="§"/>
            </a:pPr>
            <a:r>
              <a:rPr lang="en-GB" sz="3200" dirty="0" smtClean="0"/>
              <a:t>Go to http://gis.icao.int </a:t>
            </a:r>
          </a:p>
          <a:p>
            <a:pPr lvl="1" indent="-233363">
              <a:buFont typeface="Wingdings" pitchFamily="2" charset="2"/>
              <a:buChar char="§"/>
            </a:pPr>
            <a:r>
              <a:rPr lang="en-GB" sz="3200" dirty="0" smtClean="0"/>
              <a:t>Contains current paper version of Regional ANPs.  Data being updated. </a:t>
            </a:r>
          </a:p>
          <a:p>
            <a:pPr lvl="1" indent="-233363">
              <a:buFont typeface="Wingdings" pitchFamily="2" charset="2"/>
              <a:buChar char="§"/>
            </a:pPr>
            <a:r>
              <a:rPr lang="en-GB" sz="3200" dirty="0" smtClean="0"/>
              <a:t>growing gallery of interactive maps that provides an overview of the implementation status of global and regional priorities</a:t>
            </a:r>
          </a:p>
          <a:p>
            <a:pPr lvl="1" indent="-233363">
              <a:buFont typeface="Wingdings" pitchFamily="2" charset="2"/>
              <a:buChar char="§"/>
            </a:pPr>
            <a:r>
              <a:rPr lang="en-GB" sz="3200" dirty="0" smtClean="0"/>
              <a:t>an online tool for managing location indicators and other air navigation data not contained in the regional ANPs</a:t>
            </a:r>
            <a:endParaRPr lang="en-GB" sz="3200"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marL="319088" lvl="0" indent="-95250" algn="l"/>
            <a:r>
              <a:rPr lang="en-GB" sz="4400" dirty="0" smtClean="0"/>
              <a:t> </a:t>
            </a:r>
            <a:r>
              <a:rPr lang="en-GB" sz="3600" dirty="0" smtClean="0"/>
              <a:t>ICAO Booth For Exhibition Of Online Planning Tools</a:t>
            </a:r>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228600" y="1295400"/>
            <a:ext cx="8610600" cy="4031873"/>
          </a:xfrm>
          <a:prstGeom prst="rect">
            <a:avLst/>
          </a:prstGeom>
        </p:spPr>
        <p:txBody>
          <a:bodyPr wrap="square">
            <a:spAutoFit/>
          </a:bodyPr>
          <a:lstStyle/>
          <a:p>
            <a:pPr lvl="1"/>
            <a:r>
              <a:rPr lang="en-GB" sz="3200" i="1" dirty="0" smtClean="0"/>
              <a:t>Product live demonstration: </a:t>
            </a:r>
          </a:p>
          <a:p>
            <a:pPr lvl="1"/>
            <a:endParaRPr lang="en-GB" sz="3200" i="1" dirty="0" smtClean="0"/>
          </a:p>
          <a:p>
            <a:pPr lvl="1">
              <a:buFont typeface="Wingdings" pitchFamily="2" charset="2"/>
              <a:buChar char="v"/>
            </a:pPr>
            <a:r>
              <a:rPr lang="en-GB" sz="3200" dirty="0" smtClean="0"/>
              <a:t>These ICAO online planning tools will be demonstrated in the exhibition area during the ANConf/12</a:t>
            </a:r>
          </a:p>
          <a:p>
            <a:pPr lvl="1">
              <a:buFont typeface="Wingdings" pitchFamily="2" charset="2"/>
              <a:buChar char="v"/>
            </a:pPr>
            <a:r>
              <a:rPr lang="en-GB" sz="3200" dirty="0" smtClean="0"/>
              <a:t>one-page training aid will also be available  both online as well as disseminated during the Conference</a:t>
            </a:r>
            <a:endParaRPr lang="en-GB" sz="3200" dirty="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FASID Tables</a:t>
            </a:r>
            <a:br>
              <a:rPr lang="en-GB" sz="3600" dirty="0" smtClean="0"/>
            </a:br>
            <a:r>
              <a:rPr lang="en-GB" sz="3600" dirty="0" smtClean="0"/>
              <a:t>sample</a:t>
            </a:r>
            <a:endParaRPr lang="en-GB" sz="36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7" name="Rectangle 6"/>
          <p:cNvSpPr/>
          <p:nvPr/>
        </p:nvSpPr>
        <p:spPr>
          <a:xfrm>
            <a:off x="685800" y="1371600"/>
            <a:ext cx="8153400" cy="523220"/>
          </a:xfrm>
          <a:prstGeom prst="rect">
            <a:avLst/>
          </a:prstGeom>
        </p:spPr>
        <p:txBody>
          <a:bodyPr wrap="square">
            <a:spAutoFit/>
          </a:bodyPr>
          <a:lstStyle/>
          <a:p>
            <a:pPr lvl="0"/>
            <a:r>
              <a:rPr lang="en-GB" sz="2800" dirty="0" smtClean="0"/>
              <a:t>  </a:t>
            </a:r>
            <a:endParaRPr lang="en-CA" sz="2800" dirty="0"/>
          </a:p>
        </p:txBody>
      </p:sp>
      <p:sp>
        <p:nvSpPr>
          <p:cNvPr id="6" name="Content Placeholder 5"/>
          <p:cNvSpPr>
            <a:spLocks noGrp="1"/>
          </p:cNvSpPr>
          <p:nvPr>
            <p:ph idx="1"/>
          </p:nvPr>
        </p:nvSpPr>
        <p:spPr/>
        <p:txBody>
          <a:bodyPr/>
          <a:lstStyle/>
          <a:p>
            <a:endParaRPr lang="en-GB"/>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34" t="11719" r="33968" b="10417"/>
          <a:stretch/>
        </p:blipFill>
        <p:spPr bwMode="auto">
          <a:xfrm>
            <a:off x="2015582" y="1929825"/>
            <a:ext cx="5493836" cy="264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892" r="367" b="10936"/>
          <a:stretch/>
        </p:blipFill>
        <p:spPr bwMode="auto">
          <a:xfrm>
            <a:off x="2015582" y="4572000"/>
            <a:ext cx="5493836"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15582" y="1929824"/>
            <a:ext cx="5493836" cy="2642175"/>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2">
                    <a:lumMod val="75000"/>
                    <a:lumOff val="25000"/>
                  </a:schemeClr>
                </a:solidFill>
              </a:rPr>
              <a:t>GIS MAP to provide transparency  in a format that provide a high-level overview of the status of implementation</a:t>
            </a:r>
            <a:endParaRPr lang="en-GB" sz="3200" dirty="0">
              <a:solidFill>
                <a:schemeClr val="tx2">
                  <a:lumMod val="75000"/>
                  <a:lumOff val="25000"/>
                </a:schemeClr>
              </a:solidFill>
            </a:endParaRPr>
          </a:p>
        </p:txBody>
      </p:sp>
      <p:sp>
        <p:nvSpPr>
          <p:cNvPr id="12" name="Rectangle 11"/>
          <p:cNvSpPr/>
          <p:nvPr/>
        </p:nvSpPr>
        <p:spPr>
          <a:xfrm>
            <a:off x="3200400" y="4571999"/>
            <a:ext cx="4309018" cy="1276351"/>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2">
                    <a:lumMod val="75000"/>
                    <a:lumOff val="25000"/>
                  </a:schemeClr>
                </a:solidFill>
              </a:rPr>
              <a:t>Tabular view of information</a:t>
            </a:r>
            <a:endParaRPr lang="en-GB" sz="3200" dirty="0">
              <a:solidFill>
                <a:schemeClr val="tx2">
                  <a:lumMod val="75000"/>
                  <a:lumOff val="25000"/>
                </a:schemeClr>
              </a:solidFill>
            </a:endParaRPr>
          </a:p>
        </p:txBody>
      </p:sp>
      <p:sp>
        <p:nvSpPr>
          <p:cNvPr id="13" name="Rectangle 12"/>
          <p:cNvSpPr/>
          <p:nvPr/>
        </p:nvSpPr>
        <p:spPr>
          <a:xfrm>
            <a:off x="2015582" y="4586068"/>
            <a:ext cx="1167233" cy="1262282"/>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solidFill>
                  <a:schemeClr val="tx2">
                    <a:lumMod val="75000"/>
                    <a:lumOff val="25000"/>
                  </a:schemeClr>
                </a:solidFill>
              </a:rPr>
              <a:t>Action options</a:t>
            </a:r>
            <a:endParaRPr lang="en-GB" sz="2400" dirty="0">
              <a:solidFill>
                <a:schemeClr val="tx2">
                  <a:lumMod val="75000"/>
                  <a:lumOff val="25000"/>
                </a:schemeClr>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21"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2"/>
                                        </p:tgtEl>
                                        <p:attrNameLst>
                                          <p:attrName>ppt_x</p:attrName>
                                        </p:attrNameLst>
                                      </p:cBhvr>
                                      <p:tavLst>
                                        <p:tav tm="0">
                                          <p:val>
                                            <p:strVal val="ppt_x"/>
                                          </p:val>
                                        </p:tav>
                                        <p:tav tm="100000">
                                          <p:val>
                                            <p:strVal val="ppt_x"/>
                                          </p:val>
                                        </p:tav>
                                      </p:tavLst>
                                    </p:anim>
                                    <p:anim calcmode="lin" valueType="num">
                                      <p:cBhvr additive="base">
                                        <p:cTn id="22" dur="500"/>
                                        <p:tgtEl>
                                          <p:spTgt spid="12"/>
                                        </p:tgtEl>
                                        <p:attrNameLst>
                                          <p:attrName>ppt_y</p:attrName>
                                        </p:attrNameLst>
                                      </p:cBhvr>
                                      <p:tavLst>
                                        <p:tav tm="0">
                                          <p:val>
                                            <p:strVal val="ppt_y"/>
                                          </p:val>
                                        </p:tav>
                                        <p:tav tm="100000">
                                          <p:val>
                                            <p:strVal val="1+ppt_h/2"/>
                                          </p:val>
                                        </p:tav>
                                      </p:tavLst>
                                    </p:anim>
                                    <p:set>
                                      <p:cBhvr>
                                        <p:cTn id="23" dur="1" fill="hold">
                                          <p:stCondLst>
                                            <p:cond delay="499"/>
                                          </p:stCondLst>
                                        </p:cTn>
                                        <p:tgtEl>
                                          <p:spTgt spid="12"/>
                                        </p:tgtEl>
                                        <p:attrNameLst>
                                          <p:attrName>style.visibility</p:attrName>
                                        </p:attrNameLst>
                                      </p:cBhvr>
                                      <p:to>
                                        <p:strVal val="hidden"/>
                                      </p:to>
                                    </p:se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Air Navigation Implementation  Reporting- ANRF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7" name="Rectangle 6"/>
          <p:cNvSpPr/>
          <p:nvPr/>
        </p:nvSpPr>
        <p:spPr>
          <a:xfrm>
            <a:off x="533400" y="1295400"/>
            <a:ext cx="8305800" cy="4524315"/>
          </a:xfrm>
          <a:prstGeom prst="rect">
            <a:avLst/>
          </a:prstGeom>
        </p:spPr>
        <p:txBody>
          <a:bodyPr wrap="square">
            <a:spAutoFit/>
          </a:bodyPr>
          <a:lstStyle/>
          <a:p>
            <a:pPr lvl="0">
              <a:buFont typeface="Wingdings" pitchFamily="2" charset="2"/>
              <a:buChar char="Ø"/>
            </a:pPr>
            <a:r>
              <a:rPr lang="en-GB" sz="2800" dirty="0" smtClean="0"/>
              <a:t>  </a:t>
            </a:r>
            <a:r>
              <a:rPr lang="en-GB" sz="3600" dirty="0" smtClean="0"/>
              <a:t>The current PFF has been redesigned and aligned with ASBU framework  and called the Air Navigation Report  Form (ANRF)</a:t>
            </a:r>
          </a:p>
          <a:p>
            <a:pPr lvl="0">
              <a:buFont typeface="Wingdings" pitchFamily="2" charset="2"/>
              <a:buChar char="Ø"/>
            </a:pPr>
            <a:r>
              <a:rPr lang="en-GB" sz="3600" dirty="0" smtClean="0"/>
              <a:t>ANRF will be the basis for performance monitoring of the ASBU implementation </a:t>
            </a:r>
          </a:p>
          <a:p>
            <a:pPr lvl="0">
              <a:buFont typeface="Wingdings" pitchFamily="2" charset="2"/>
              <a:buChar char="Ø"/>
            </a:pPr>
            <a:r>
              <a:rPr lang="en-GB" sz="3600" dirty="0" smtClean="0"/>
              <a:t>The ANRF templates for all the 18 Modules of ASBU Block 0 will be available in Volume II – FASID of each Regional eANP </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16</a:t>
            </a:fld>
            <a:endParaRPr lang="en-US"/>
          </a:p>
        </p:txBody>
      </p:sp>
      <p:sp>
        <p:nvSpPr>
          <p:cNvPr id="3" name="Title 2"/>
          <p:cNvSpPr>
            <a:spLocks noGrp="1"/>
          </p:cNvSpPr>
          <p:nvPr>
            <p:ph type="title"/>
          </p:nvPr>
        </p:nvSpPr>
        <p:spPr/>
        <p:txBody>
          <a:bodyPr anchor="ctr" anchorCtr="0"/>
          <a:lstStyle/>
          <a:p>
            <a:pPr algn="l"/>
            <a:r>
              <a:rPr lang="en-GB" sz="2800" b="1" dirty="0" smtClean="0"/>
              <a:t>PFF re-designated as ANRF</a:t>
            </a:r>
            <a:endParaRPr lang="en-GB" sz="2800" b="1" dirty="0"/>
          </a:p>
        </p:txBody>
      </p:sp>
      <p:sp>
        <p:nvSpPr>
          <p:cNvPr id="5" name="Footer Placeholder 4"/>
          <p:cNvSpPr>
            <a:spLocks noGrp="1"/>
          </p:cNvSpPr>
          <p:nvPr>
            <p:ph type="ftr" sz="quarter" idx="11"/>
          </p:nvPr>
        </p:nvSpPr>
        <p:spPr/>
        <p:txBody>
          <a:bodyPr/>
          <a:lstStyle/>
          <a:p>
            <a:r>
              <a:rPr lang="en-US" dirty="0" smtClean="0"/>
              <a:t>ICAO SIP 2012- ASBU workshop</a:t>
            </a:r>
            <a:endParaRPr lang="en-US" dirty="0"/>
          </a:p>
        </p:txBody>
      </p:sp>
      <p:graphicFrame>
        <p:nvGraphicFramePr>
          <p:cNvPr id="1028" name="Object 4"/>
          <p:cNvGraphicFramePr>
            <a:graphicFrameLocks noChangeAspect="1"/>
          </p:cNvGraphicFramePr>
          <p:nvPr/>
        </p:nvGraphicFramePr>
        <p:xfrm>
          <a:off x="838200" y="1295400"/>
          <a:ext cx="7620001" cy="5073162"/>
        </p:xfrm>
        <a:graphic>
          <a:graphicData uri="http://schemas.openxmlformats.org/presentationml/2006/ole">
            <mc:AlternateContent xmlns:mc="http://schemas.openxmlformats.org/markup-compatibility/2006">
              <mc:Choice xmlns:v="urn:schemas-microsoft-com:vml" Requires="v">
                <p:oleObj spid="_x0000_s1041" name="Document" r:id="rId4" imgW="6136780" imgH="6369713" progId="Word.Document.12">
                  <p:embed/>
                </p:oleObj>
              </mc:Choice>
              <mc:Fallback>
                <p:oleObj name="Document" r:id="rId4" imgW="6136780" imgH="6369713" progId="Word.Document.12">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95400"/>
                        <a:ext cx="7620001" cy="50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17</a:t>
            </a:fld>
            <a:endParaRPr lang="en-US"/>
          </a:p>
        </p:txBody>
      </p:sp>
      <p:sp>
        <p:nvSpPr>
          <p:cNvPr id="3" name="Title 2"/>
          <p:cNvSpPr>
            <a:spLocks noGrp="1"/>
          </p:cNvSpPr>
          <p:nvPr>
            <p:ph type="title"/>
          </p:nvPr>
        </p:nvSpPr>
        <p:spPr/>
        <p:txBody>
          <a:bodyPr anchor="ctr" anchorCtr="0"/>
          <a:lstStyle/>
          <a:p>
            <a:pPr algn="l"/>
            <a:r>
              <a:rPr lang="en-GB" sz="2800" b="1" dirty="0" smtClean="0"/>
              <a:t>PFF re-designated as ANRF</a:t>
            </a:r>
            <a:endParaRPr lang="en-GB" sz="2800" b="1" dirty="0"/>
          </a:p>
        </p:txBody>
      </p:sp>
      <p:sp>
        <p:nvSpPr>
          <p:cNvPr id="5" name="Footer Placeholder 4"/>
          <p:cNvSpPr>
            <a:spLocks noGrp="1"/>
          </p:cNvSpPr>
          <p:nvPr>
            <p:ph type="ftr" sz="quarter" idx="11"/>
          </p:nvPr>
        </p:nvSpPr>
        <p:spPr/>
        <p:txBody>
          <a:bodyPr/>
          <a:lstStyle/>
          <a:p>
            <a:r>
              <a:rPr lang="en-US" dirty="0" smtClean="0"/>
              <a:t>ICAO SIP 2012- ASBU workshop</a:t>
            </a:r>
            <a:endParaRPr lang="en-US" dirty="0"/>
          </a:p>
        </p:txBody>
      </p:sp>
      <p:graphicFrame>
        <p:nvGraphicFramePr>
          <p:cNvPr id="8" name="Table 7"/>
          <p:cNvGraphicFramePr>
            <a:graphicFrameLocks noGrp="1"/>
          </p:cNvGraphicFramePr>
          <p:nvPr/>
        </p:nvGraphicFramePr>
        <p:xfrm>
          <a:off x="990600" y="1371600"/>
          <a:ext cx="6705600" cy="4726492"/>
        </p:xfrm>
        <a:graphic>
          <a:graphicData uri="http://schemas.openxmlformats.org/drawingml/2006/table">
            <a:tbl>
              <a:tblPr/>
              <a:tblGrid>
                <a:gridCol w="1951630"/>
                <a:gridCol w="4753970"/>
              </a:tblGrid>
              <a:tr h="967442">
                <a:tc gridSpan="2">
                  <a:txBody>
                    <a:bodyPr/>
                    <a:lstStyle/>
                    <a:p>
                      <a:pPr marL="0" marR="0" algn="ctr">
                        <a:lnSpc>
                          <a:spcPct val="115000"/>
                        </a:lnSpc>
                        <a:spcBef>
                          <a:spcPts val="0"/>
                        </a:spcBef>
                        <a:spcAft>
                          <a:spcPts val="0"/>
                        </a:spcAft>
                        <a:tabLst>
                          <a:tab pos="800100" algn="l"/>
                        </a:tabLst>
                      </a:pPr>
                      <a:endParaRPr lang="en-GB" sz="2000" dirty="0">
                        <a:latin typeface="Arial"/>
                        <a:ea typeface="SimSun"/>
                        <a:cs typeface="Times New Roman"/>
                      </a:endParaRPr>
                    </a:p>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ASBU B0-10: Performance Monitoring and Measurement </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942788">
                <a:tc>
                  <a:txBody>
                    <a:bodyPr/>
                    <a:lstStyle/>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Main </a:t>
                      </a:r>
                      <a:endParaRPr lang="en-GB" sz="2000" dirty="0">
                        <a:latin typeface="Arial"/>
                        <a:ea typeface="SimSun"/>
                        <a:cs typeface="Times New Roman"/>
                      </a:endParaRPr>
                    </a:p>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Key Performance Areas</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Performance Metrics</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US" sz="2000">
                          <a:latin typeface="Times New Roman"/>
                          <a:ea typeface="SimSun"/>
                          <a:cs typeface="Times New Roman"/>
                        </a:rPr>
                        <a:t>Access &amp; Equity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Capacity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Efficiency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Environment </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Safety </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Why?</a:t>
            </a:r>
            <a:endParaRPr lang="en-GB" sz="3200" dirty="0"/>
          </a:p>
        </p:txBody>
      </p:sp>
      <p:sp>
        <p:nvSpPr>
          <p:cNvPr id="4" name="Content Placeholder 3"/>
          <p:cNvSpPr>
            <a:spLocks noGrp="1"/>
          </p:cNvSpPr>
          <p:nvPr>
            <p:ph idx="1"/>
          </p:nvPr>
        </p:nvSpPr>
        <p:spPr>
          <a:xfrm>
            <a:off x="457200" y="1295400"/>
            <a:ext cx="8458200" cy="5181600"/>
          </a:xfrm>
        </p:spPr>
        <p:txBody>
          <a:bodyPr>
            <a:normAutofit/>
          </a:bodyPr>
          <a:lstStyle/>
          <a:p>
            <a:pPr>
              <a:lnSpc>
                <a:spcPct val="80000"/>
              </a:lnSpc>
              <a:defRPr/>
            </a:pPr>
            <a:r>
              <a:rPr lang="en-GB" sz="2800" dirty="0" smtClean="0">
                <a:latin typeface="Times New Roman" pitchFamily="18" charset="0"/>
                <a:cs typeface="Times New Roman" pitchFamily="18" charset="0"/>
              </a:rPr>
              <a:t>Effective 2014, on annual basis a Global Air Navigation Report will be released</a:t>
            </a:r>
          </a:p>
          <a:p>
            <a:pPr lvl="1" algn="just">
              <a:lnSpc>
                <a:spcPct val="80000"/>
              </a:lnSpc>
              <a:defRPr/>
            </a:pPr>
            <a:r>
              <a:rPr lang="en-GB" dirty="0" smtClean="0">
                <a:latin typeface="Times New Roman" pitchFamily="18" charset="0"/>
                <a:cs typeface="Times New Roman" pitchFamily="18" charset="0"/>
              </a:rPr>
              <a:t>The Regional Air Navigation Reports (ANRF) that provide data for shared review will be utilized in developing the annual Global Air Navigation Report. </a:t>
            </a:r>
          </a:p>
          <a:p>
            <a:pPr lvl="1" algn="just">
              <a:lnSpc>
                <a:spcPct val="80000"/>
              </a:lnSpc>
              <a:defRPr/>
            </a:pPr>
            <a:r>
              <a:rPr lang="en-GB" dirty="0" smtClean="0">
                <a:latin typeface="Times New Roman" pitchFamily="18" charset="0"/>
                <a:cs typeface="Times New Roman" pitchFamily="18" charset="0"/>
              </a:rPr>
              <a:t>The spirit of such a global review is to assist in understanding which areas requires special attention and effectively improve air navigation performance in the future</a:t>
            </a:r>
          </a:p>
          <a:p>
            <a:pPr lvl="1" algn="just">
              <a:lnSpc>
                <a:spcPct val="80000"/>
              </a:lnSpc>
              <a:defRPr/>
            </a:pPr>
            <a:r>
              <a:rPr lang="en-GB" dirty="0" smtClean="0">
                <a:latin typeface="Times New Roman" pitchFamily="18" charset="0"/>
                <a:cs typeface="Times New Roman" pitchFamily="18" charset="0"/>
              </a:rPr>
              <a:t> This review also provides an opportunity for world civil aviation community to compare the progress across different ICAO regions in the establishment of air navigation infrastructure.</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How?</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pPr>
              <a:lnSpc>
                <a:spcPct val="80000"/>
              </a:lnSpc>
              <a:defRPr/>
            </a:pPr>
            <a:r>
              <a:rPr lang="en-GB" dirty="0" smtClean="0">
                <a:latin typeface="Times New Roman" pitchFamily="18" charset="0"/>
                <a:cs typeface="Times New Roman" pitchFamily="18" charset="0"/>
              </a:rPr>
              <a:t>States to focus on the gathering information related to the highest priorities first, which are:  PBN, CDO CCO </a:t>
            </a:r>
          </a:p>
          <a:p>
            <a:pPr>
              <a:lnSpc>
                <a:spcPct val="80000"/>
              </a:lnSpc>
              <a:defRPr/>
            </a:pPr>
            <a:r>
              <a:rPr lang="en-GB" dirty="0" smtClean="0">
                <a:latin typeface="Times New Roman" pitchFamily="18" charset="0"/>
                <a:cs typeface="Times New Roman" pitchFamily="18" charset="0"/>
              </a:rPr>
              <a:t>States may use IFSET to calculate the fuel/CO</a:t>
            </a:r>
            <a:r>
              <a:rPr lang="en-GB" baseline="-25000" dirty="0" smtClean="0">
                <a:latin typeface="Times New Roman" pitchFamily="18" charset="0"/>
                <a:cs typeface="Times New Roman" pitchFamily="18" charset="0"/>
              </a:rPr>
              <a:t>2   </a:t>
            </a:r>
            <a:r>
              <a:rPr lang="en-GB" dirty="0" smtClean="0">
                <a:latin typeface="Times New Roman" pitchFamily="18" charset="0"/>
                <a:cs typeface="Times New Roman" pitchFamily="18" charset="0"/>
              </a:rPr>
              <a:t>saved for any of the operational improvements</a:t>
            </a:r>
          </a:p>
          <a:p>
            <a:pPr>
              <a:lnSpc>
                <a:spcPct val="80000"/>
              </a:lnSpc>
              <a:defRPr/>
            </a:pPr>
            <a:r>
              <a:rPr lang="en-GB" dirty="0" smtClean="0">
                <a:latin typeface="Times New Roman" pitchFamily="18" charset="0"/>
                <a:cs typeface="Times New Roman" pitchFamily="18" charset="0"/>
              </a:rPr>
              <a:t>ICAO Regional office will be provided with its own regional GIS webpage </a:t>
            </a:r>
          </a:p>
          <a:p>
            <a:pPr>
              <a:lnSpc>
                <a:spcPct val="80000"/>
              </a:lnSpc>
              <a:defRPr/>
            </a:pPr>
            <a:r>
              <a:rPr lang="en-GB" dirty="0" smtClean="0">
                <a:latin typeface="Times New Roman" pitchFamily="18" charset="0"/>
                <a:cs typeface="Times New Roman" pitchFamily="18" charset="0"/>
              </a:rPr>
              <a:t>ICAO Regional office to coordinate data input from States for its regional GIS webpage</a:t>
            </a:r>
          </a:p>
          <a:p>
            <a:pPr>
              <a:lnSpc>
                <a:spcPct val="80000"/>
              </a:lnSpc>
              <a:defRPr/>
            </a:pPr>
            <a:r>
              <a:rPr lang="en-GB" dirty="0" smtClean="0">
                <a:latin typeface="Times New Roman" pitchFamily="18" charset="0"/>
                <a:cs typeface="Times New Roman" pitchFamily="18" charset="0"/>
              </a:rPr>
              <a:t>When all regions provide data on respective GIS webpage, it results in Global AN Report</a:t>
            </a:r>
          </a:p>
          <a:p>
            <a:pPr>
              <a:lnSpc>
                <a:spcPct val="80000"/>
              </a:lnSpc>
              <a:defRPr/>
            </a:pPr>
            <a:r>
              <a:rPr lang="en-GB" dirty="0" smtClean="0">
                <a:latin typeface="Times New Roman" pitchFamily="18" charset="0"/>
                <a:cs typeface="Times New Roman" pitchFamily="18" charset="0"/>
              </a:rPr>
              <a:t>The GIS is illustrated in next few slides</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marL="319088" indent="0" algn="l" eaLnBrk="1" hangingPunct="1"/>
            <a:r>
              <a:rPr dirty="0" smtClean="0">
                <a:cs typeface="Times New Roman" pitchFamily="18" charset="0"/>
              </a:rPr>
              <a:t>Outline</a:t>
            </a:r>
          </a:p>
        </p:txBody>
      </p:sp>
      <p:sp>
        <p:nvSpPr>
          <p:cNvPr id="10" name="Content Placeholder 9"/>
          <p:cNvSpPr>
            <a:spLocks noGrp="1"/>
          </p:cNvSpPr>
          <p:nvPr>
            <p:ph idx="1"/>
          </p:nvPr>
        </p:nvSpPr>
        <p:spPr>
          <a:xfrm>
            <a:off x="457200" y="1600200"/>
            <a:ext cx="8458200" cy="4525963"/>
          </a:xfrm>
        </p:spPr>
        <p:txBody>
          <a:bodyPr rtlCol="0">
            <a:normAutofit lnSpcReduction="10000"/>
          </a:bodyPr>
          <a:lstStyle/>
          <a:p>
            <a:r>
              <a:rPr lang="en-GB" sz="3600" dirty="0" smtClean="0"/>
              <a:t>Background – Basic ANP/FASID </a:t>
            </a:r>
          </a:p>
          <a:p>
            <a:r>
              <a:rPr lang="en-GB" sz="3600" dirty="0" smtClean="0"/>
              <a:t>Regional Air Navigation Plans </a:t>
            </a:r>
          </a:p>
          <a:p>
            <a:pPr marL="914400" lvl="1" indent="-347663"/>
            <a:r>
              <a:rPr lang="en-GB" sz="3600" dirty="0" smtClean="0"/>
              <a:t>Current paper based format</a:t>
            </a:r>
          </a:p>
          <a:p>
            <a:pPr marL="852488" lvl="1" indent="-317500"/>
            <a:r>
              <a:rPr lang="en-GB" sz="3600" dirty="0" smtClean="0"/>
              <a:t> New online format</a:t>
            </a:r>
          </a:p>
          <a:p>
            <a:r>
              <a:rPr lang="en-GB" sz="3600" dirty="0" smtClean="0"/>
              <a:t>Progress to date</a:t>
            </a:r>
          </a:p>
          <a:p>
            <a:r>
              <a:rPr lang="en-GB" sz="3600" dirty="0" smtClean="0"/>
              <a:t>Monitoring and Reporting </a:t>
            </a:r>
          </a:p>
          <a:p>
            <a:r>
              <a:rPr lang="en-GB" sz="3600" dirty="0" smtClean="0"/>
              <a:t>Endorsement by ANConf/12</a:t>
            </a:r>
          </a:p>
        </p:txBody>
      </p:sp>
      <p:sp>
        <p:nvSpPr>
          <p:cNvPr id="294917" name="Text Box 5"/>
          <p:cNvSpPr txBox="1">
            <a:spLocks noChangeArrowheads="1"/>
          </p:cNvSpPr>
          <p:nvPr/>
        </p:nvSpPr>
        <p:spPr bwMode="auto">
          <a:xfrm>
            <a:off x="457200" y="5334000"/>
            <a:ext cx="8153400" cy="1066800"/>
          </a:xfrm>
          <a:prstGeom prst="rect">
            <a:avLst/>
          </a:prstGeom>
          <a:noFill/>
          <a:ln w="12700">
            <a:noFill/>
            <a:miter lim="800000"/>
            <a:headEnd type="none" w="sm" len="sm"/>
            <a:tailEnd type="none" w="sm" len="sm"/>
          </a:ln>
          <a:effectLst/>
        </p:spPr>
        <p:txBody>
          <a:bodyPr>
            <a:spAutoFit/>
          </a:bodyPr>
          <a:lstStyle/>
          <a:p>
            <a:pPr algn="ctr">
              <a:defRPr/>
            </a:pPr>
            <a:endParaRPr lang="en-US" sz="3200" b="1" dirty="0">
              <a:solidFill>
                <a:schemeClr val="bg1"/>
              </a:solidFill>
              <a:effectLst>
                <a:outerShdw blurRad="38100" dist="38100" dir="2700000" algn="tl">
                  <a:srgbClr val="C0C0C0"/>
                </a:outerShdw>
              </a:effectLst>
              <a:latin typeface="Calibri" pitchFamily="34" charset="0"/>
              <a:cs typeface="Times New Roman" pitchFamily="18" charset="0"/>
            </a:endParaRPr>
          </a:p>
          <a:p>
            <a:pPr algn="ctr">
              <a:defRPr/>
            </a:pPr>
            <a:endParaRPr lang="en-GB" sz="3200" b="1" dirty="0">
              <a:solidFill>
                <a:schemeClr val="bg1"/>
              </a:solidFill>
              <a:effectLst>
                <a:outerShdw blurRad="38100" dist="38100" dir="2700000" algn="tl">
                  <a:srgbClr val="C0C0C0"/>
                </a:outerShdw>
              </a:effectLst>
              <a:latin typeface="Calibri" pitchFamily="34" charset="0"/>
              <a:cs typeface="Times New Roman" pitchFamily="18" charset="0"/>
            </a:endParaRPr>
          </a:p>
        </p:txBody>
      </p:sp>
      <p:sp>
        <p:nvSpPr>
          <p:cNvPr id="294918" name="Rectangle 6"/>
          <p:cNvSpPr>
            <a:spLocks noChangeArrowheads="1"/>
          </p:cNvSpPr>
          <p:nvPr/>
        </p:nvSpPr>
        <p:spPr bwMode="auto">
          <a:xfrm>
            <a:off x="1371600" y="3657600"/>
            <a:ext cx="6781800" cy="1219200"/>
          </a:xfrm>
          <a:prstGeom prst="rect">
            <a:avLst/>
          </a:prstGeom>
          <a:noFill/>
          <a:ln w="9525">
            <a:noFill/>
            <a:miter lim="800000"/>
            <a:headEnd/>
            <a:tailEnd/>
          </a:ln>
          <a:effectLst/>
        </p:spPr>
        <p:txBody>
          <a:bodyPr anchor="b"/>
          <a:lstStyle/>
          <a:p>
            <a:pPr algn="ctr">
              <a:defRPr/>
            </a:pPr>
            <a:endParaRPr lang="en-GB" sz="3600" b="1" dirty="0">
              <a:solidFill>
                <a:srgbClr val="FFFF1D"/>
              </a:solidFill>
              <a:effectLst>
                <a:outerShdw blurRad="38100" dist="38100" dir="2700000" algn="tl">
                  <a:srgbClr val="C0C0C0"/>
                </a:outerShdw>
              </a:effectLst>
              <a:latin typeface="Times New Roman" pitchFamily="18" charset="0"/>
              <a:cs typeface="Times New Roman" pitchFamily="18" charset="0"/>
            </a:endParaRPr>
          </a:p>
        </p:txBody>
      </p:sp>
      <p:sp>
        <p:nvSpPr>
          <p:cNvPr id="22535" name="TextBox 6"/>
          <p:cNvSpPr txBox="1">
            <a:spLocks noChangeArrowheads="1"/>
          </p:cNvSpPr>
          <p:nvPr/>
        </p:nvSpPr>
        <p:spPr bwMode="auto">
          <a:xfrm>
            <a:off x="2819400" y="2895600"/>
            <a:ext cx="184150" cy="646113"/>
          </a:xfrm>
          <a:prstGeom prst="rect">
            <a:avLst/>
          </a:prstGeom>
          <a:noFill/>
          <a:ln w="9525">
            <a:noFill/>
            <a:miter lim="800000"/>
            <a:headEnd/>
            <a:tailEnd/>
          </a:ln>
        </p:spPr>
        <p:txBody>
          <a:bodyPr wrap="none">
            <a:spAutoFit/>
          </a:bodyPr>
          <a:lstStyle/>
          <a:p>
            <a:endParaRPr lang="en-GB" sz="3600" dirty="0">
              <a:solidFill>
                <a:schemeClr val="bg1"/>
              </a:solidFill>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en-US" smtClean="0"/>
              <a:t>ICAO SIP 2012 - ASBU workshops</a:t>
            </a:r>
            <a:endParaRPr lang="en-US" dirty="0"/>
          </a:p>
        </p:txBody>
      </p:sp>
      <p:pic>
        <p:nvPicPr>
          <p:cNvPr id="12" name="Picture 11" descr="Puzzle.jpg"/>
          <p:cNvPicPr>
            <a:picLocks noChangeAspect="1"/>
          </p:cNvPicPr>
          <p:nvPr/>
        </p:nvPicPr>
        <p:blipFill>
          <a:blip r:embed="rId3" cstate="print"/>
          <a:stretch>
            <a:fillRect/>
          </a:stretch>
        </p:blipFill>
        <p:spPr>
          <a:xfrm>
            <a:off x="6624734" y="3505200"/>
            <a:ext cx="2183363" cy="2514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When?</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r>
              <a:rPr lang="en-GB" dirty="0" smtClean="0">
                <a:latin typeface="+mj-lt"/>
              </a:rPr>
              <a:t>Reporting will be primarily GIS based derived from regional information: suggested time table</a:t>
            </a:r>
          </a:p>
          <a:p>
            <a:pPr lvl="1"/>
            <a:r>
              <a:rPr lang="en-GB" sz="3200" dirty="0" smtClean="0">
                <a:latin typeface="+mj-lt"/>
              </a:rPr>
              <a:t>Dec 2012 - Regional Offices will have Region Specific GIS Map System</a:t>
            </a:r>
          </a:p>
          <a:p>
            <a:pPr lvl="1"/>
            <a:r>
              <a:rPr lang="en-GB" sz="3200" dirty="0" smtClean="0">
                <a:latin typeface="+mj-lt"/>
              </a:rPr>
              <a:t>May 2013 -  First set of information will be aggregated</a:t>
            </a:r>
          </a:p>
          <a:p>
            <a:pPr lvl="1"/>
            <a:r>
              <a:rPr lang="en-GB" sz="3200" dirty="0" smtClean="0"/>
              <a:t>May 2014 - PIRGs </a:t>
            </a:r>
            <a:r>
              <a:rPr lang="en-GB" sz="3200" dirty="0"/>
              <a:t>to submit their newly aligned plans </a:t>
            </a:r>
            <a:endParaRPr lang="en-GB" sz="3200" dirty="0" smtClean="0"/>
          </a:p>
          <a:p>
            <a:pPr lvl="1"/>
            <a:r>
              <a:rPr lang="en-GB" sz="3200" dirty="0" smtClean="0">
                <a:latin typeface="+mj-lt"/>
              </a:rPr>
              <a:t>Dec 2014 -First Air Navigation </a:t>
            </a:r>
            <a:r>
              <a:rPr lang="en-GB" sz="3200" i="1" dirty="0" smtClean="0">
                <a:latin typeface="+mj-lt"/>
              </a:rPr>
              <a:t>REPORT planned</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AutoShape 6"/>
          <p:cNvSpPr>
            <a:spLocks noChangeAspect="1" noChangeArrowheads="1" noTextEdit="1"/>
          </p:cNvSpPr>
          <p:nvPr/>
        </p:nvSpPr>
        <p:spPr bwMode="auto">
          <a:xfrm>
            <a:off x="457200" y="1609725"/>
            <a:ext cx="8239125"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nvGrpSpPr>
          <p:cNvPr id="2" name="Group 208"/>
          <p:cNvGrpSpPr>
            <a:grpSpLocks/>
          </p:cNvGrpSpPr>
          <p:nvPr/>
        </p:nvGrpSpPr>
        <p:grpSpPr bwMode="auto">
          <a:xfrm>
            <a:off x="1768475" y="1781175"/>
            <a:ext cx="6459538" cy="3381375"/>
            <a:chOff x="1114" y="1122"/>
            <a:chExt cx="4069" cy="2130"/>
          </a:xfrm>
        </p:grpSpPr>
        <p:sp>
          <p:nvSpPr>
            <p:cNvPr id="5128" name="Freeform 8"/>
            <p:cNvSpPr>
              <a:spLocks/>
            </p:cNvSpPr>
            <p:nvPr/>
          </p:nvSpPr>
          <p:spPr bwMode="auto">
            <a:xfrm>
              <a:off x="2556" y="2106"/>
              <a:ext cx="274" cy="238"/>
            </a:xfrm>
            <a:custGeom>
              <a:avLst/>
              <a:gdLst>
                <a:gd name="T0" fmla="*/ 230 w 274"/>
                <a:gd name="T1" fmla="*/ 197 h 238"/>
                <a:gd name="T2" fmla="*/ 218 w 274"/>
                <a:gd name="T3" fmla="*/ 197 h 238"/>
                <a:gd name="T4" fmla="*/ 209 w 274"/>
                <a:gd name="T5" fmla="*/ 205 h 238"/>
                <a:gd name="T6" fmla="*/ 177 w 274"/>
                <a:gd name="T7" fmla="*/ 205 h 238"/>
                <a:gd name="T8" fmla="*/ 157 w 274"/>
                <a:gd name="T9" fmla="*/ 217 h 238"/>
                <a:gd name="T10" fmla="*/ 137 w 274"/>
                <a:gd name="T11" fmla="*/ 205 h 238"/>
                <a:gd name="T12" fmla="*/ 113 w 274"/>
                <a:gd name="T13" fmla="*/ 205 h 238"/>
                <a:gd name="T14" fmla="*/ 93 w 274"/>
                <a:gd name="T15" fmla="*/ 197 h 238"/>
                <a:gd name="T16" fmla="*/ 73 w 274"/>
                <a:gd name="T17" fmla="*/ 197 h 238"/>
                <a:gd name="T18" fmla="*/ 64 w 274"/>
                <a:gd name="T19" fmla="*/ 217 h 238"/>
                <a:gd name="T20" fmla="*/ 64 w 274"/>
                <a:gd name="T21" fmla="*/ 238 h 238"/>
                <a:gd name="T22" fmla="*/ 52 w 274"/>
                <a:gd name="T23" fmla="*/ 217 h 238"/>
                <a:gd name="T24" fmla="*/ 41 w 274"/>
                <a:gd name="T25" fmla="*/ 226 h 238"/>
                <a:gd name="T26" fmla="*/ 32 w 274"/>
                <a:gd name="T27" fmla="*/ 217 h 238"/>
                <a:gd name="T28" fmla="*/ 20 w 274"/>
                <a:gd name="T29" fmla="*/ 217 h 238"/>
                <a:gd name="T30" fmla="*/ 0 w 274"/>
                <a:gd name="T31" fmla="*/ 186 h 238"/>
                <a:gd name="T32" fmla="*/ 0 w 274"/>
                <a:gd name="T33" fmla="*/ 165 h 238"/>
                <a:gd name="T34" fmla="*/ 64 w 274"/>
                <a:gd name="T35" fmla="*/ 153 h 238"/>
                <a:gd name="T36" fmla="*/ 73 w 274"/>
                <a:gd name="T37" fmla="*/ 145 h 238"/>
                <a:gd name="T38" fmla="*/ 73 w 274"/>
                <a:gd name="T39" fmla="*/ 92 h 238"/>
                <a:gd name="T40" fmla="*/ 93 w 274"/>
                <a:gd name="T41" fmla="*/ 81 h 238"/>
                <a:gd name="T42" fmla="*/ 200 w 274"/>
                <a:gd name="T43" fmla="*/ 0 h 238"/>
                <a:gd name="T44" fmla="*/ 238 w 274"/>
                <a:gd name="T45" fmla="*/ 0 h 238"/>
                <a:gd name="T46" fmla="*/ 250 w 274"/>
                <a:gd name="T47" fmla="*/ 11 h 238"/>
                <a:gd name="T48" fmla="*/ 250 w 274"/>
                <a:gd name="T49" fmla="*/ 40 h 238"/>
                <a:gd name="T50" fmla="*/ 262 w 274"/>
                <a:gd name="T51" fmla="*/ 63 h 238"/>
                <a:gd name="T52" fmla="*/ 274 w 274"/>
                <a:gd name="T53" fmla="*/ 63 h 238"/>
                <a:gd name="T54" fmla="*/ 262 w 274"/>
                <a:gd name="T55" fmla="*/ 124 h 238"/>
                <a:gd name="T56" fmla="*/ 230 w 274"/>
                <a:gd name="T57" fmla="*/ 186 h 238"/>
                <a:gd name="T58" fmla="*/ 230 w 274"/>
                <a:gd name="T59"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 h="238">
                  <a:moveTo>
                    <a:pt x="230" y="197"/>
                  </a:moveTo>
                  <a:lnTo>
                    <a:pt x="218" y="197"/>
                  </a:lnTo>
                  <a:lnTo>
                    <a:pt x="209" y="205"/>
                  </a:lnTo>
                  <a:lnTo>
                    <a:pt x="177" y="205"/>
                  </a:lnTo>
                  <a:lnTo>
                    <a:pt x="157" y="217"/>
                  </a:lnTo>
                  <a:lnTo>
                    <a:pt x="137" y="205"/>
                  </a:lnTo>
                  <a:lnTo>
                    <a:pt x="113" y="205"/>
                  </a:lnTo>
                  <a:lnTo>
                    <a:pt x="93" y="197"/>
                  </a:lnTo>
                  <a:lnTo>
                    <a:pt x="73" y="197"/>
                  </a:lnTo>
                  <a:lnTo>
                    <a:pt x="64" y="217"/>
                  </a:lnTo>
                  <a:lnTo>
                    <a:pt x="64" y="238"/>
                  </a:lnTo>
                  <a:lnTo>
                    <a:pt x="52" y="217"/>
                  </a:lnTo>
                  <a:lnTo>
                    <a:pt x="41" y="226"/>
                  </a:lnTo>
                  <a:lnTo>
                    <a:pt x="32" y="217"/>
                  </a:lnTo>
                  <a:lnTo>
                    <a:pt x="20" y="217"/>
                  </a:lnTo>
                  <a:lnTo>
                    <a:pt x="0" y="186"/>
                  </a:lnTo>
                  <a:lnTo>
                    <a:pt x="0" y="165"/>
                  </a:lnTo>
                  <a:lnTo>
                    <a:pt x="64" y="153"/>
                  </a:lnTo>
                  <a:lnTo>
                    <a:pt x="73" y="145"/>
                  </a:lnTo>
                  <a:lnTo>
                    <a:pt x="73" y="92"/>
                  </a:lnTo>
                  <a:lnTo>
                    <a:pt x="93" y="81"/>
                  </a:lnTo>
                  <a:lnTo>
                    <a:pt x="200" y="0"/>
                  </a:lnTo>
                  <a:lnTo>
                    <a:pt x="238" y="0"/>
                  </a:lnTo>
                  <a:lnTo>
                    <a:pt x="250" y="11"/>
                  </a:lnTo>
                  <a:lnTo>
                    <a:pt x="250" y="40"/>
                  </a:lnTo>
                  <a:lnTo>
                    <a:pt x="262" y="63"/>
                  </a:lnTo>
                  <a:lnTo>
                    <a:pt x="274" y="63"/>
                  </a:lnTo>
                  <a:lnTo>
                    <a:pt x="262" y="124"/>
                  </a:lnTo>
                  <a:lnTo>
                    <a:pt x="230" y="186"/>
                  </a:lnTo>
                  <a:lnTo>
                    <a:pt x="230" y="19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9" name="Freeform 9"/>
            <p:cNvSpPr>
              <a:spLocks/>
            </p:cNvSpPr>
            <p:nvPr/>
          </p:nvSpPr>
          <p:spPr bwMode="auto">
            <a:xfrm>
              <a:off x="2556" y="2106"/>
              <a:ext cx="274" cy="238"/>
            </a:xfrm>
            <a:custGeom>
              <a:avLst/>
              <a:gdLst>
                <a:gd name="T0" fmla="*/ 230 w 274"/>
                <a:gd name="T1" fmla="*/ 197 h 238"/>
                <a:gd name="T2" fmla="*/ 218 w 274"/>
                <a:gd name="T3" fmla="*/ 197 h 238"/>
                <a:gd name="T4" fmla="*/ 209 w 274"/>
                <a:gd name="T5" fmla="*/ 205 h 238"/>
                <a:gd name="T6" fmla="*/ 177 w 274"/>
                <a:gd name="T7" fmla="*/ 205 h 238"/>
                <a:gd name="T8" fmla="*/ 157 w 274"/>
                <a:gd name="T9" fmla="*/ 217 h 238"/>
                <a:gd name="T10" fmla="*/ 137 w 274"/>
                <a:gd name="T11" fmla="*/ 205 h 238"/>
                <a:gd name="T12" fmla="*/ 113 w 274"/>
                <a:gd name="T13" fmla="*/ 205 h 238"/>
                <a:gd name="T14" fmla="*/ 93 w 274"/>
                <a:gd name="T15" fmla="*/ 197 h 238"/>
                <a:gd name="T16" fmla="*/ 73 w 274"/>
                <a:gd name="T17" fmla="*/ 197 h 238"/>
                <a:gd name="T18" fmla="*/ 64 w 274"/>
                <a:gd name="T19" fmla="*/ 217 h 238"/>
                <a:gd name="T20" fmla="*/ 64 w 274"/>
                <a:gd name="T21" fmla="*/ 238 h 238"/>
                <a:gd name="T22" fmla="*/ 52 w 274"/>
                <a:gd name="T23" fmla="*/ 217 h 238"/>
                <a:gd name="T24" fmla="*/ 41 w 274"/>
                <a:gd name="T25" fmla="*/ 226 h 238"/>
                <a:gd name="T26" fmla="*/ 32 w 274"/>
                <a:gd name="T27" fmla="*/ 217 h 238"/>
                <a:gd name="T28" fmla="*/ 20 w 274"/>
                <a:gd name="T29" fmla="*/ 217 h 238"/>
                <a:gd name="T30" fmla="*/ 0 w 274"/>
                <a:gd name="T31" fmla="*/ 186 h 238"/>
                <a:gd name="T32" fmla="*/ 0 w 274"/>
                <a:gd name="T33" fmla="*/ 165 h 238"/>
                <a:gd name="T34" fmla="*/ 64 w 274"/>
                <a:gd name="T35" fmla="*/ 153 h 238"/>
                <a:gd name="T36" fmla="*/ 73 w 274"/>
                <a:gd name="T37" fmla="*/ 145 h 238"/>
                <a:gd name="T38" fmla="*/ 73 w 274"/>
                <a:gd name="T39" fmla="*/ 92 h 238"/>
                <a:gd name="T40" fmla="*/ 93 w 274"/>
                <a:gd name="T41" fmla="*/ 81 h 238"/>
                <a:gd name="T42" fmla="*/ 200 w 274"/>
                <a:gd name="T43" fmla="*/ 0 h 238"/>
                <a:gd name="T44" fmla="*/ 238 w 274"/>
                <a:gd name="T45" fmla="*/ 0 h 238"/>
                <a:gd name="T46" fmla="*/ 250 w 274"/>
                <a:gd name="T47" fmla="*/ 11 h 238"/>
                <a:gd name="T48" fmla="*/ 250 w 274"/>
                <a:gd name="T49" fmla="*/ 40 h 238"/>
                <a:gd name="T50" fmla="*/ 262 w 274"/>
                <a:gd name="T51" fmla="*/ 63 h 238"/>
                <a:gd name="T52" fmla="*/ 274 w 274"/>
                <a:gd name="T53" fmla="*/ 63 h 238"/>
                <a:gd name="T54" fmla="*/ 262 w 274"/>
                <a:gd name="T55" fmla="*/ 124 h 238"/>
                <a:gd name="T56" fmla="*/ 230 w 274"/>
                <a:gd name="T57" fmla="*/ 186 h 238"/>
                <a:gd name="T58" fmla="*/ 230 w 274"/>
                <a:gd name="T59"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 h="238">
                  <a:moveTo>
                    <a:pt x="230" y="197"/>
                  </a:moveTo>
                  <a:lnTo>
                    <a:pt x="218" y="197"/>
                  </a:lnTo>
                  <a:lnTo>
                    <a:pt x="209" y="205"/>
                  </a:lnTo>
                  <a:lnTo>
                    <a:pt x="177" y="205"/>
                  </a:lnTo>
                  <a:lnTo>
                    <a:pt x="157" y="217"/>
                  </a:lnTo>
                  <a:lnTo>
                    <a:pt x="137" y="205"/>
                  </a:lnTo>
                  <a:lnTo>
                    <a:pt x="113" y="205"/>
                  </a:lnTo>
                  <a:lnTo>
                    <a:pt x="93" y="197"/>
                  </a:lnTo>
                  <a:lnTo>
                    <a:pt x="73" y="197"/>
                  </a:lnTo>
                  <a:lnTo>
                    <a:pt x="64" y="217"/>
                  </a:lnTo>
                  <a:lnTo>
                    <a:pt x="64" y="238"/>
                  </a:lnTo>
                  <a:lnTo>
                    <a:pt x="52" y="217"/>
                  </a:lnTo>
                  <a:lnTo>
                    <a:pt x="41" y="226"/>
                  </a:lnTo>
                  <a:lnTo>
                    <a:pt x="32" y="217"/>
                  </a:lnTo>
                  <a:lnTo>
                    <a:pt x="20" y="217"/>
                  </a:lnTo>
                  <a:lnTo>
                    <a:pt x="0" y="186"/>
                  </a:lnTo>
                  <a:lnTo>
                    <a:pt x="0" y="165"/>
                  </a:lnTo>
                  <a:lnTo>
                    <a:pt x="64" y="153"/>
                  </a:lnTo>
                  <a:lnTo>
                    <a:pt x="73" y="145"/>
                  </a:lnTo>
                  <a:lnTo>
                    <a:pt x="73" y="92"/>
                  </a:lnTo>
                  <a:lnTo>
                    <a:pt x="93" y="81"/>
                  </a:lnTo>
                  <a:lnTo>
                    <a:pt x="200" y="0"/>
                  </a:lnTo>
                  <a:lnTo>
                    <a:pt x="238" y="0"/>
                  </a:lnTo>
                  <a:lnTo>
                    <a:pt x="250" y="11"/>
                  </a:lnTo>
                  <a:lnTo>
                    <a:pt x="250" y="40"/>
                  </a:lnTo>
                  <a:lnTo>
                    <a:pt x="262" y="63"/>
                  </a:lnTo>
                  <a:lnTo>
                    <a:pt x="274" y="63"/>
                  </a:lnTo>
                  <a:lnTo>
                    <a:pt x="262" y="124"/>
                  </a:lnTo>
                  <a:lnTo>
                    <a:pt x="230" y="186"/>
                  </a:lnTo>
                  <a:lnTo>
                    <a:pt x="230" y="19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0" name="Freeform 10"/>
            <p:cNvSpPr>
              <a:spLocks/>
            </p:cNvSpPr>
            <p:nvPr/>
          </p:nvSpPr>
          <p:spPr bwMode="auto">
            <a:xfrm>
              <a:off x="2598" y="2303"/>
              <a:ext cx="198" cy="183"/>
            </a:xfrm>
            <a:custGeom>
              <a:avLst/>
              <a:gdLst>
                <a:gd name="T0" fmla="*/ 198 w 198"/>
                <a:gd name="T1" fmla="*/ 8 h 183"/>
                <a:gd name="T2" fmla="*/ 198 w 198"/>
                <a:gd name="T3" fmla="*/ 19 h 183"/>
                <a:gd name="T4" fmla="*/ 198 w 198"/>
                <a:gd name="T5" fmla="*/ 40 h 183"/>
                <a:gd name="T6" fmla="*/ 189 w 198"/>
                <a:gd name="T7" fmla="*/ 48 h 183"/>
                <a:gd name="T8" fmla="*/ 177 w 198"/>
                <a:gd name="T9" fmla="*/ 92 h 183"/>
                <a:gd name="T10" fmla="*/ 168 w 198"/>
                <a:gd name="T11" fmla="*/ 100 h 183"/>
                <a:gd name="T12" fmla="*/ 159 w 198"/>
                <a:gd name="T13" fmla="*/ 133 h 183"/>
                <a:gd name="T14" fmla="*/ 148 w 198"/>
                <a:gd name="T15" fmla="*/ 144 h 183"/>
                <a:gd name="T16" fmla="*/ 136 w 198"/>
                <a:gd name="T17" fmla="*/ 133 h 183"/>
                <a:gd name="T18" fmla="*/ 125 w 198"/>
                <a:gd name="T19" fmla="*/ 133 h 183"/>
                <a:gd name="T20" fmla="*/ 104 w 198"/>
                <a:gd name="T21" fmla="*/ 173 h 183"/>
                <a:gd name="T22" fmla="*/ 51 w 198"/>
                <a:gd name="T23" fmla="*/ 183 h 183"/>
                <a:gd name="T24" fmla="*/ 51 w 198"/>
                <a:gd name="T25" fmla="*/ 173 h 183"/>
                <a:gd name="T26" fmla="*/ 43 w 198"/>
                <a:gd name="T27" fmla="*/ 153 h 183"/>
                <a:gd name="T28" fmla="*/ 22 w 198"/>
                <a:gd name="T29" fmla="*/ 144 h 183"/>
                <a:gd name="T30" fmla="*/ 0 w 198"/>
                <a:gd name="T31" fmla="*/ 144 h 183"/>
                <a:gd name="T32" fmla="*/ 0 w 198"/>
                <a:gd name="T33" fmla="*/ 100 h 183"/>
                <a:gd name="T34" fmla="*/ 22 w 198"/>
                <a:gd name="T35" fmla="*/ 60 h 183"/>
                <a:gd name="T36" fmla="*/ 22 w 198"/>
                <a:gd name="T37" fmla="*/ 40 h 183"/>
                <a:gd name="T38" fmla="*/ 22 w 198"/>
                <a:gd name="T39" fmla="*/ 19 h 183"/>
                <a:gd name="T40" fmla="*/ 32 w 198"/>
                <a:gd name="T41" fmla="*/ 0 h 183"/>
                <a:gd name="T42" fmla="*/ 51 w 198"/>
                <a:gd name="T43" fmla="*/ 0 h 183"/>
                <a:gd name="T44" fmla="*/ 72 w 198"/>
                <a:gd name="T45" fmla="*/ 8 h 183"/>
                <a:gd name="T46" fmla="*/ 95 w 198"/>
                <a:gd name="T47" fmla="*/ 8 h 183"/>
                <a:gd name="T48" fmla="*/ 116 w 198"/>
                <a:gd name="T49" fmla="*/ 19 h 183"/>
                <a:gd name="T50" fmla="*/ 136 w 198"/>
                <a:gd name="T51" fmla="*/ 8 h 183"/>
                <a:gd name="T52" fmla="*/ 168 w 198"/>
                <a:gd name="T53" fmla="*/ 8 h 183"/>
                <a:gd name="T54" fmla="*/ 177 w 198"/>
                <a:gd name="T55" fmla="*/ 0 h 183"/>
                <a:gd name="T56" fmla="*/ 189 w 198"/>
                <a:gd name="T57" fmla="*/ 0 h 183"/>
                <a:gd name="T58" fmla="*/ 198 w 198"/>
                <a:gd name="T59" fmla="*/ 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83">
                  <a:moveTo>
                    <a:pt x="198" y="8"/>
                  </a:moveTo>
                  <a:lnTo>
                    <a:pt x="198" y="19"/>
                  </a:lnTo>
                  <a:lnTo>
                    <a:pt x="198" y="40"/>
                  </a:lnTo>
                  <a:lnTo>
                    <a:pt x="189" y="48"/>
                  </a:lnTo>
                  <a:lnTo>
                    <a:pt x="177" y="92"/>
                  </a:lnTo>
                  <a:lnTo>
                    <a:pt x="168" y="100"/>
                  </a:lnTo>
                  <a:lnTo>
                    <a:pt x="159" y="133"/>
                  </a:lnTo>
                  <a:lnTo>
                    <a:pt x="148" y="144"/>
                  </a:lnTo>
                  <a:lnTo>
                    <a:pt x="136" y="133"/>
                  </a:lnTo>
                  <a:lnTo>
                    <a:pt x="125" y="133"/>
                  </a:lnTo>
                  <a:lnTo>
                    <a:pt x="104" y="173"/>
                  </a:lnTo>
                  <a:lnTo>
                    <a:pt x="51" y="183"/>
                  </a:lnTo>
                  <a:lnTo>
                    <a:pt x="51" y="173"/>
                  </a:lnTo>
                  <a:lnTo>
                    <a:pt x="43" y="153"/>
                  </a:lnTo>
                  <a:lnTo>
                    <a:pt x="22" y="144"/>
                  </a:lnTo>
                  <a:lnTo>
                    <a:pt x="0" y="144"/>
                  </a:lnTo>
                  <a:lnTo>
                    <a:pt x="0" y="100"/>
                  </a:lnTo>
                  <a:lnTo>
                    <a:pt x="22" y="60"/>
                  </a:lnTo>
                  <a:lnTo>
                    <a:pt x="22" y="40"/>
                  </a:lnTo>
                  <a:lnTo>
                    <a:pt x="22" y="19"/>
                  </a:lnTo>
                  <a:lnTo>
                    <a:pt x="32" y="0"/>
                  </a:lnTo>
                  <a:lnTo>
                    <a:pt x="51" y="0"/>
                  </a:lnTo>
                  <a:lnTo>
                    <a:pt x="72" y="8"/>
                  </a:lnTo>
                  <a:lnTo>
                    <a:pt x="95" y="8"/>
                  </a:lnTo>
                  <a:lnTo>
                    <a:pt x="116" y="19"/>
                  </a:lnTo>
                  <a:lnTo>
                    <a:pt x="136" y="8"/>
                  </a:lnTo>
                  <a:lnTo>
                    <a:pt x="168" y="8"/>
                  </a:lnTo>
                  <a:lnTo>
                    <a:pt x="177" y="0"/>
                  </a:lnTo>
                  <a:lnTo>
                    <a:pt x="189" y="0"/>
                  </a:lnTo>
                  <a:lnTo>
                    <a:pt x="198"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1" name="Freeform 11"/>
            <p:cNvSpPr>
              <a:spLocks/>
            </p:cNvSpPr>
            <p:nvPr/>
          </p:nvSpPr>
          <p:spPr bwMode="auto">
            <a:xfrm>
              <a:off x="2598" y="2303"/>
              <a:ext cx="198" cy="183"/>
            </a:xfrm>
            <a:custGeom>
              <a:avLst/>
              <a:gdLst>
                <a:gd name="T0" fmla="*/ 198 w 198"/>
                <a:gd name="T1" fmla="*/ 8 h 183"/>
                <a:gd name="T2" fmla="*/ 198 w 198"/>
                <a:gd name="T3" fmla="*/ 19 h 183"/>
                <a:gd name="T4" fmla="*/ 198 w 198"/>
                <a:gd name="T5" fmla="*/ 40 h 183"/>
                <a:gd name="T6" fmla="*/ 189 w 198"/>
                <a:gd name="T7" fmla="*/ 48 h 183"/>
                <a:gd name="T8" fmla="*/ 177 w 198"/>
                <a:gd name="T9" fmla="*/ 92 h 183"/>
                <a:gd name="T10" fmla="*/ 168 w 198"/>
                <a:gd name="T11" fmla="*/ 100 h 183"/>
                <a:gd name="T12" fmla="*/ 159 w 198"/>
                <a:gd name="T13" fmla="*/ 133 h 183"/>
                <a:gd name="T14" fmla="*/ 148 w 198"/>
                <a:gd name="T15" fmla="*/ 144 h 183"/>
                <a:gd name="T16" fmla="*/ 136 w 198"/>
                <a:gd name="T17" fmla="*/ 133 h 183"/>
                <a:gd name="T18" fmla="*/ 125 w 198"/>
                <a:gd name="T19" fmla="*/ 133 h 183"/>
                <a:gd name="T20" fmla="*/ 104 w 198"/>
                <a:gd name="T21" fmla="*/ 173 h 183"/>
                <a:gd name="T22" fmla="*/ 51 w 198"/>
                <a:gd name="T23" fmla="*/ 183 h 183"/>
                <a:gd name="T24" fmla="*/ 51 w 198"/>
                <a:gd name="T25" fmla="*/ 173 h 183"/>
                <a:gd name="T26" fmla="*/ 43 w 198"/>
                <a:gd name="T27" fmla="*/ 153 h 183"/>
                <a:gd name="T28" fmla="*/ 22 w 198"/>
                <a:gd name="T29" fmla="*/ 144 h 183"/>
                <a:gd name="T30" fmla="*/ 0 w 198"/>
                <a:gd name="T31" fmla="*/ 144 h 183"/>
                <a:gd name="T32" fmla="*/ 0 w 198"/>
                <a:gd name="T33" fmla="*/ 100 h 183"/>
                <a:gd name="T34" fmla="*/ 22 w 198"/>
                <a:gd name="T35" fmla="*/ 60 h 183"/>
                <a:gd name="T36" fmla="*/ 22 w 198"/>
                <a:gd name="T37" fmla="*/ 40 h 183"/>
                <a:gd name="T38" fmla="*/ 22 w 198"/>
                <a:gd name="T39" fmla="*/ 19 h 183"/>
                <a:gd name="T40" fmla="*/ 32 w 198"/>
                <a:gd name="T41" fmla="*/ 0 h 183"/>
                <a:gd name="T42" fmla="*/ 51 w 198"/>
                <a:gd name="T43" fmla="*/ 0 h 183"/>
                <a:gd name="T44" fmla="*/ 72 w 198"/>
                <a:gd name="T45" fmla="*/ 8 h 183"/>
                <a:gd name="T46" fmla="*/ 95 w 198"/>
                <a:gd name="T47" fmla="*/ 8 h 183"/>
                <a:gd name="T48" fmla="*/ 116 w 198"/>
                <a:gd name="T49" fmla="*/ 19 h 183"/>
                <a:gd name="T50" fmla="*/ 136 w 198"/>
                <a:gd name="T51" fmla="*/ 8 h 183"/>
                <a:gd name="T52" fmla="*/ 168 w 198"/>
                <a:gd name="T53" fmla="*/ 8 h 183"/>
                <a:gd name="T54" fmla="*/ 177 w 198"/>
                <a:gd name="T55" fmla="*/ 0 h 183"/>
                <a:gd name="T56" fmla="*/ 189 w 198"/>
                <a:gd name="T57" fmla="*/ 0 h 183"/>
                <a:gd name="T58" fmla="*/ 198 w 198"/>
                <a:gd name="T59" fmla="*/ 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83">
                  <a:moveTo>
                    <a:pt x="198" y="8"/>
                  </a:moveTo>
                  <a:lnTo>
                    <a:pt x="198" y="19"/>
                  </a:lnTo>
                  <a:lnTo>
                    <a:pt x="198" y="40"/>
                  </a:lnTo>
                  <a:lnTo>
                    <a:pt x="189" y="48"/>
                  </a:lnTo>
                  <a:lnTo>
                    <a:pt x="177" y="92"/>
                  </a:lnTo>
                  <a:lnTo>
                    <a:pt x="168" y="100"/>
                  </a:lnTo>
                  <a:lnTo>
                    <a:pt x="159" y="133"/>
                  </a:lnTo>
                  <a:lnTo>
                    <a:pt x="148" y="144"/>
                  </a:lnTo>
                  <a:lnTo>
                    <a:pt x="136" y="133"/>
                  </a:lnTo>
                  <a:lnTo>
                    <a:pt x="125" y="133"/>
                  </a:lnTo>
                  <a:lnTo>
                    <a:pt x="104" y="173"/>
                  </a:lnTo>
                  <a:lnTo>
                    <a:pt x="51" y="183"/>
                  </a:lnTo>
                  <a:lnTo>
                    <a:pt x="51" y="173"/>
                  </a:lnTo>
                  <a:lnTo>
                    <a:pt x="43" y="153"/>
                  </a:lnTo>
                  <a:lnTo>
                    <a:pt x="22" y="144"/>
                  </a:lnTo>
                  <a:lnTo>
                    <a:pt x="0" y="144"/>
                  </a:lnTo>
                  <a:lnTo>
                    <a:pt x="0" y="100"/>
                  </a:lnTo>
                  <a:lnTo>
                    <a:pt x="22" y="60"/>
                  </a:lnTo>
                  <a:lnTo>
                    <a:pt x="22" y="40"/>
                  </a:lnTo>
                  <a:lnTo>
                    <a:pt x="22" y="19"/>
                  </a:lnTo>
                  <a:lnTo>
                    <a:pt x="32" y="0"/>
                  </a:lnTo>
                  <a:lnTo>
                    <a:pt x="51" y="0"/>
                  </a:lnTo>
                  <a:lnTo>
                    <a:pt x="72" y="8"/>
                  </a:lnTo>
                  <a:lnTo>
                    <a:pt x="95" y="8"/>
                  </a:lnTo>
                  <a:lnTo>
                    <a:pt x="116" y="19"/>
                  </a:lnTo>
                  <a:lnTo>
                    <a:pt x="136" y="8"/>
                  </a:lnTo>
                  <a:lnTo>
                    <a:pt x="168" y="8"/>
                  </a:lnTo>
                  <a:lnTo>
                    <a:pt x="177" y="0"/>
                  </a:lnTo>
                  <a:lnTo>
                    <a:pt x="189" y="0"/>
                  </a:lnTo>
                  <a:lnTo>
                    <a:pt x="198"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2" name="Freeform 12"/>
            <p:cNvSpPr>
              <a:spLocks/>
            </p:cNvSpPr>
            <p:nvPr/>
          </p:nvSpPr>
          <p:spPr bwMode="auto">
            <a:xfrm>
              <a:off x="2807" y="2353"/>
              <a:ext cx="231" cy="156"/>
            </a:xfrm>
            <a:custGeom>
              <a:avLst/>
              <a:gdLst>
                <a:gd name="T0" fmla="*/ 0 w 231"/>
                <a:gd name="T1" fmla="*/ 123 h 156"/>
                <a:gd name="T2" fmla="*/ 23 w 231"/>
                <a:gd name="T3" fmla="*/ 156 h 156"/>
                <a:gd name="T4" fmla="*/ 32 w 231"/>
                <a:gd name="T5" fmla="*/ 147 h 156"/>
                <a:gd name="T6" fmla="*/ 41 w 231"/>
                <a:gd name="T7" fmla="*/ 147 h 156"/>
                <a:gd name="T8" fmla="*/ 53 w 231"/>
                <a:gd name="T9" fmla="*/ 147 h 156"/>
                <a:gd name="T10" fmla="*/ 75 w 231"/>
                <a:gd name="T11" fmla="*/ 147 h 156"/>
                <a:gd name="T12" fmla="*/ 85 w 231"/>
                <a:gd name="T13" fmla="*/ 112 h 156"/>
                <a:gd name="T14" fmla="*/ 96 w 231"/>
                <a:gd name="T15" fmla="*/ 112 h 156"/>
                <a:gd name="T16" fmla="*/ 105 w 231"/>
                <a:gd name="T17" fmla="*/ 123 h 156"/>
                <a:gd name="T18" fmla="*/ 137 w 231"/>
                <a:gd name="T19" fmla="*/ 133 h 156"/>
                <a:gd name="T20" fmla="*/ 149 w 231"/>
                <a:gd name="T21" fmla="*/ 123 h 156"/>
                <a:gd name="T22" fmla="*/ 231 w 231"/>
                <a:gd name="T23" fmla="*/ 112 h 156"/>
                <a:gd name="T24" fmla="*/ 178 w 231"/>
                <a:gd name="T25" fmla="*/ 51 h 156"/>
                <a:gd name="T26" fmla="*/ 158 w 231"/>
                <a:gd name="T27" fmla="*/ 43 h 156"/>
                <a:gd name="T28" fmla="*/ 158 w 231"/>
                <a:gd name="T29" fmla="*/ 22 h 156"/>
                <a:gd name="T30" fmla="*/ 137 w 231"/>
                <a:gd name="T31" fmla="*/ 0 h 156"/>
                <a:gd name="T32" fmla="*/ 125 w 231"/>
                <a:gd name="T33" fmla="*/ 11 h 156"/>
                <a:gd name="T34" fmla="*/ 105 w 231"/>
                <a:gd name="T35" fmla="*/ 32 h 156"/>
                <a:gd name="T36" fmla="*/ 75 w 231"/>
                <a:gd name="T37" fmla="*/ 43 h 156"/>
                <a:gd name="T38" fmla="*/ 75 w 231"/>
                <a:gd name="T39" fmla="*/ 51 h 156"/>
                <a:gd name="T40" fmla="*/ 61 w 231"/>
                <a:gd name="T41" fmla="*/ 64 h 156"/>
                <a:gd name="T42" fmla="*/ 11 w 231"/>
                <a:gd name="T43" fmla="*/ 72 h 156"/>
                <a:gd name="T44" fmla="*/ 0 w 231"/>
                <a:gd name="T45" fmla="*/ 104 h 156"/>
                <a:gd name="T46" fmla="*/ 0 w 231"/>
                <a:gd name="T47"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56">
                  <a:moveTo>
                    <a:pt x="0" y="123"/>
                  </a:moveTo>
                  <a:lnTo>
                    <a:pt x="23" y="156"/>
                  </a:lnTo>
                  <a:lnTo>
                    <a:pt x="32" y="147"/>
                  </a:lnTo>
                  <a:lnTo>
                    <a:pt x="41" y="147"/>
                  </a:lnTo>
                  <a:lnTo>
                    <a:pt x="53" y="147"/>
                  </a:lnTo>
                  <a:lnTo>
                    <a:pt x="75" y="147"/>
                  </a:lnTo>
                  <a:lnTo>
                    <a:pt x="85" y="112"/>
                  </a:lnTo>
                  <a:lnTo>
                    <a:pt x="96" y="112"/>
                  </a:lnTo>
                  <a:lnTo>
                    <a:pt x="105" y="123"/>
                  </a:lnTo>
                  <a:lnTo>
                    <a:pt x="137" y="133"/>
                  </a:lnTo>
                  <a:lnTo>
                    <a:pt x="149" y="123"/>
                  </a:lnTo>
                  <a:lnTo>
                    <a:pt x="231" y="112"/>
                  </a:lnTo>
                  <a:lnTo>
                    <a:pt x="178" y="51"/>
                  </a:lnTo>
                  <a:lnTo>
                    <a:pt x="158" y="43"/>
                  </a:lnTo>
                  <a:lnTo>
                    <a:pt x="158" y="22"/>
                  </a:lnTo>
                  <a:lnTo>
                    <a:pt x="137" y="0"/>
                  </a:lnTo>
                  <a:lnTo>
                    <a:pt x="125" y="11"/>
                  </a:lnTo>
                  <a:lnTo>
                    <a:pt x="105" y="32"/>
                  </a:lnTo>
                  <a:lnTo>
                    <a:pt x="75" y="43"/>
                  </a:lnTo>
                  <a:lnTo>
                    <a:pt x="75" y="51"/>
                  </a:lnTo>
                  <a:lnTo>
                    <a:pt x="61" y="64"/>
                  </a:lnTo>
                  <a:lnTo>
                    <a:pt x="11" y="72"/>
                  </a:lnTo>
                  <a:lnTo>
                    <a:pt x="0" y="104"/>
                  </a:lnTo>
                  <a:lnTo>
                    <a:pt x="0" y="1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3" name="Freeform 13"/>
            <p:cNvSpPr>
              <a:spLocks/>
            </p:cNvSpPr>
            <p:nvPr/>
          </p:nvSpPr>
          <p:spPr bwMode="auto">
            <a:xfrm>
              <a:off x="2807" y="2353"/>
              <a:ext cx="231" cy="156"/>
            </a:xfrm>
            <a:custGeom>
              <a:avLst/>
              <a:gdLst>
                <a:gd name="T0" fmla="*/ 0 w 231"/>
                <a:gd name="T1" fmla="*/ 123 h 156"/>
                <a:gd name="T2" fmla="*/ 23 w 231"/>
                <a:gd name="T3" fmla="*/ 156 h 156"/>
                <a:gd name="T4" fmla="*/ 32 w 231"/>
                <a:gd name="T5" fmla="*/ 147 h 156"/>
                <a:gd name="T6" fmla="*/ 41 w 231"/>
                <a:gd name="T7" fmla="*/ 147 h 156"/>
                <a:gd name="T8" fmla="*/ 53 w 231"/>
                <a:gd name="T9" fmla="*/ 147 h 156"/>
                <a:gd name="T10" fmla="*/ 75 w 231"/>
                <a:gd name="T11" fmla="*/ 147 h 156"/>
                <a:gd name="T12" fmla="*/ 85 w 231"/>
                <a:gd name="T13" fmla="*/ 112 h 156"/>
                <a:gd name="T14" fmla="*/ 96 w 231"/>
                <a:gd name="T15" fmla="*/ 112 h 156"/>
                <a:gd name="T16" fmla="*/ 105 w 231"/>
                <a:gd name="T17" fmla="*/ 123 h 156"/>
                <a:gd name="T18" fmla="*/ 137 w 231"/>
                <a:gd name="T19" fmla="*/ 133 h 156"/>
                <a:gd name="T20" fmla="*/ 149 w 231"/>
                <a:gd name="T21" fmla="*/ 123 h 156"/>
                <a:gd name="T22" fmla="*/ 231 w 231"/>
                <a:gd name="T23" fmla="*/ 112 h 156"/>
                <a:gd name="T24" fmla="*/ 178 w 231"/>
                <a:gd name="T25" fmla="*/ 51 h 156"/>
                <a:gd name="T26" fmla="*/ 158 w 231"/>
                <a:gd name="T27" fmla="*/ 43 h 156"/>
                <a:gd name="T28" fmla="*/ 158 w 231"/>
                <a:gd name="T29" fmla="*/ 22 h 156"/>
                <a:gd name="T30" fmla="*/ 137 w 231"/>
                <a:gd name="T31" fmla="*/ 0 h 156"/>
                <a:gd name="T32" fmla="*/ 125 w 231"/>
                <a:gd name="T33" fmla="*/ 11 h 156"/>
                <a:gd name="T34" fmla="*/ 105 w 231"/>
                <a:gd name="T35" fmla="*/ 32 h 156"/>
                <a:gd name="T36" fmla="*/ 75 w 231"/>
                <a:gd name="T37" fmla="*/ 43 h 156"/>
                <a:gd name="T38" fmla="*/ 75 w 231"/>
                <a:gd name="T39" fmla="*/ 51 h 156"/>
                <a:gd name="T40" fmla="*/ 61 w 231"/>
                <a:gd name="T41" fmla="*/ 64 h 156"/>
                <a:gd name="T42" fmla="*/ 11 w 231"/>
                <a:gd name="T43" fmla="*/ 72 h 156"/>
                <a:gd name="T44" fmla="*/ 0 w 231"/>
                <a:gd name="T45" fmla="*/ 104 h 156"/>
                <a:gd name="T46" fmla="*/ 0 w 231"/>
                <a:gd name="T47"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56">
                  <a:moveTo>
                    <a:pt x="0" y="123"/>
                  </a:moveTo>
                  <a:lnTo>
                    <a:pt x="23" y="156"/>
                  </a:lnTo>
                  <a:lnTo>
                    <a:pt x="32" y="147"/>
                  </a:lnTo>
                  <a:lnTo>
                    <a:pt x="41" y="147"/>
                  </a:lnTo>
                  <a:lnTo>
                    <a:pt x="53" y="147"/>
                  </a:lnTo>
                  <a:lnTo>
                    <a:pt x="75" y="147"/>
                  </a:lnTo>
                  <a:lnTo>
                    <a:pt x="85" y="112"/>
                  </a:lnTo>
                  <a:lnTo>
                    <a:pt x="96" y="112"/>
                  </a:lnTo>
                  <a:lnTo>
                    <a:pt x="105" y="123"/>
                  </a:lnTo>
                  <a:lnTo>
                    <a:pt x="137" y="133"/>
                  </a:lnTo>
                  <a:lnTo>
                    <a:pt x="149" y="123"/>
                  </a:lnTo>
                  <a:lnTo>
                    <a:pt x="231" y="112"/>
                  </a:lnTo>
                  <a:lnTo>
                    <a:pt x="178" y="51"/>
                  </a:lnTo>
                  <a:lnTo>
                    <a:pt x="158" y="43"/>
                  </a:lnTo>
                  <a:lnTo>
                    <a:pt x="158" y="22"/>
                  </a:lnTo>
                  <a:lnTo>
                    <a:pt x="137" y="0"/>
                  </a:lnTo>
                  <a:lnTo>
                    <a:pt x="125" y="11"/>
                  </a:lnTo>
                  <a:lnTo>
                    <a:pt x="105" y="32"/>
                  </a:lnTo>
                  <a:lnTo>
                    <a:pt x="75" y="43"/>
                  </a:lnTo>
                  <a:lnTo>
                    <a:pt x="75" y="51"/>
                  </a:lnTo>
                  <a:lnTo>
                    <a:pt x="61" y="64"/>
                  </a:lnTo>
                  <a:lnTo>
                    <a:pt x="11" y="72"/>
                  </a:lnTo>
                  <a:lnTo>
                    <a:pt x="0" y="104"/>
                  </a:lnTo>
                  <a:lnTo>
                    <a:pt x="0" y="1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4" name="Freeform 14"/>
            <p:cNvSpPr>
              <a:spLocks/>
            </p:cNvSpPr>
            <p:nvPr/>
          </p:nvSpPr>
          <p:spPr bwMode="auto">
            <a:xfrm>
              <a:off x="2767" y="2466"/>
              <a:ext cx="335" cy="362"/>
            </a:xfrm>
            <a:custGeom>
              <a:avLst/>
              <a:gdLst>
                <a:gd name="T0" fmla="*/ 189 w 335"/>
                <a:gd name="T1" fmla="*/ 11 h 362"/>
                <a:gd name="T2" fmla="*/ 271 w 335"/>
                <a:gd name="T3" fmla="*/ 0 h 362"/>
                <a:gd name="T4" fmla="*/ 283 w 335"/>
                <a:gd name="T5" fmla="*/ 11 h 362"/>
                <a:gd name="T6" fmla="*/ 305 w 335"/>
                <a:gd name="T7" fmla="*/ 11 h 362"/>
                <a:gd name="T8" fmla="*/ 323 w 335"/>
                <a:gd name="T9" fmla="*/ 34 h 362"/>
                <a:gd name="T10" fmla="*/ 323 w 335"/>
                <a:gd name="T11" fmla="*/ 51 h 362"/>
                <a:gd name="T12" fmla="*/ 335 w 335"/>
                <a:gd name="T13" fmla="*/ 63 h 362"/>
                <a:gd name="T14" fmla="*/ 323 w 335"/>
                <a:gd name="T15" fmla="*/ 72 h 362"/>
                <a:gd name="T16" fmla="*/ 315 w 335"/>
                <a:gd name="T17" fmla="*/ 92 h 362"/>
                <a:gd name="T18" fmla="*/ 305 w 335"/>
                <a:gd name="T19" fmla="*/ 124 h 362"/>
                <a:gd name="T20" fmla="*/ 291 w 335"/>
                <a:gd name="T21" fmla="*/ 144 h 362"/>
                <a:gd name="T22" fmla="*/ 291 w 335"/>
                <a:gd name="T23" fmla="*/ 156 h 362"/>
                <a:gd name="T24" fmla="*/ 305 w 335"/>
                <a:gd name="T25" fmla="*/ 164 h 362"/>
                <a:gd name="T26" fmla="*/ 305 w 335"/>
                <a:gd name="T27" fmla="*/ 187 h 362"/>
                <a:gd name="T28" fmla="*/ 305 w 335"/>
                <a:gd name="T29" fmla="*/ 226 h 362"/>
                <a:gd name="T30" fmla="*/ 323 w 335"/>
                <a:gd name="T31" fmla="*/ 260 h 362"/>
                <a:gd name="T32" fmla="*/ 315 w 335"/>
                <a:gd name="T33" fmla="*/ 260 h 362"/>
                <a:gd name="T34" fmla="*/ 291 w 335"/>
                <a:gd name="T35" fmla="*/ 268 h 362"/>
                <a:gd name="T36" fmla="*/ 291 w 335"/>
                <a:gd name="T37" fmla="*/ 281 h 362"/>
                <a:gd name="T38" fmla="*/ 283 w 335"/>
                <a:gd name="T39" fmla="*/ 329 h 362"/>
                <a:gd name="T40" fmla="*/ 291 w 335"/>
                <a:gd name="T41" fmla="*/ 341 h 362"/>
                <a:gd name="T42" fmla="*/ 305 w 335"/>
                <a:gd name="T43" fmla="*/ 341 h 362"/>
                <a:gd name="T44" fmla="*/ 305 w 335"/>
                <a:gd name="T45" fmla="*/ 362 h 362"/>
                <a:gd name="T46" fmla="*/ 283 w 335"/>
                <a:gd name="T47" fmla="*/ 350 h 362"/>
                <a:gd name="T48" fmla="*/ 250 w 335"/>
                <a:gd name="T49" fmla="*/ 329 h 362"/>
                <a:gd name="T50" fmla="*/ 241 w 335"/>
                <a:gd name="T51" fmla="*/ 329 h 362"/>
                <a:gd name="T52" fmla="*/ 209 w 335"/>
                <a:gd name="T53" fmla="*/ 312 h 362"/>
                <a:gd name="T54" fmla="*/ 165 w 335"/>
                <a:gd name="T55" fmla="*/ 321 h 362"/>
                <a:gd name="T56" fmla="*/ 177 w 335"/>
                <a:gd name="T57" fmla="*/ 312 h 362"/>
                <a:gd name="T58" fmla="*/ 165 w 335"/>
                <a:gd name="T59" fmla="*/ 289 h 362"/>
                <a:gd name="T60" fmla="*/ 165 w 335"/>
                <a:gd name="T61" fmla="*/ 248 h 362"/>
                <a:gd name="T62" fmla="*/ 145 w 335"/>
                <a:gd name="T63" fmla="*/ 240 h 362"/>
                <a:gd name="T64" fmla="*/ 125 w 335"/>
                <a:gd name="T65" fmla="*/ 240 h 362"/>
                <a:gd name="T66" fmla="*/ 125 w 335"/>
                <a:gd name="T67" fmla="*/ 260 h 362"/>
                <a:gd name="T68" fmla="*/ 93 w 335"/>
                <a:gd name="T69" fmla="*/ 260 h 362"/>
                <a:gd name="T70" fmla="*/ 81 w 335"/>
                <a:gd name="T71" fmla="*/ 248 h 362"/>
                <a:gd name="T72" fmla="*/ 72 w 335"/>
                <a:gd name="T73" fmla="*/ 216 h 362"/>
                <a:gd name="T74" fmla="*/ 64 w 335"/>
                <a:gd name="T75" fmla="*/ 216 h 362"/>
                <a:gd name="T76" fmla="*/ 20 w 335"/>
                <a:gd name="T77" fmla="*/ 216 h 362"/>
                <a:gd name="T78" fmla="*/ 0 w 335"/>
                <a:gd name="T79" fmla="*/ 226 h 362"/>
                <a:gd name="T80" fmla="*/ 0 w 335"/>
                <a:gd name="T81" fmla="*/ 216 h 362"/>
                <a:gd name="T82" fmla="*/ 0 w 335"/>
                <a:gd name="T83" fmla="*/ 197 h 362"/>
                <a:gd name="T84" fmla="*/ 8 w 335"/>
                <a:gd name="T85" fmla="*/ 197 h 362"/>
                <a:gd name="T86" fmla="*/ 20 w 335"/>
                <a:gd name="T87" fmla="*/ 197 h 362"/>
                <a:gd name="T88" fmla="*/ 29 w 335"/>
                <a:gd name="T89" fmla="*/ 187 h 362"/>
                <a:gd name="T90" fmla="*/ 40 w 335"/>
                <a:gd name="T91" fmla="*/ 197 h 362"/>
                <a:gd name="T92" fmla="*/ 64 w 335"/>
                <a:gd name="T93" fmla="*/ 176 h 362"/>
                <a:gd name="T94" fmla="*/ 72 w 335"/>
                <a:gd name="T95" fmla="*/ 144 h 362"/>
                <a:gd name="T96" fmla="*/ 93 w 335"/>
                <a:gd name="T97" fmla="*/ 116 h 362"/>
                <a:gd name="T98" fmla="*/ 101 w 335"/>
                <a:gd name="T99" fmla="*/ 63 h 362"/>
                <a:gd name="T100" fmla="*/ 116 w 335"/>
                <a:gd name="T101" fmla="*/ 34 h 362"/>
                <a:gd name="T102" fmla="*/ 125 w 335"/>
                <a:gd name="T103" fmla="*/ 0 h 362"/>
                <a:gd name="T104" fmla="*/ 136 w 335"/>
                <a:gd name="T105" fmla="*/ 0 h 362"/>
                <a:gd name="T106" fmla="*/ 145 w 335"/>
                <a:gd name="T107" fmla="*/ 11 h 362"/>
                <a:gd name="T108" fmla="*/ 177 w 335"/>
                <a:gd name="T109" fmla="*/ 20 h 362"/>
                <a:gd name="T110" fmla="*/ 189 w 335"/>
                <a:gd name="T111" fmla="*/ 1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362">
                  <a:moveTo>
                    <a:pt x="189" y="11"/>
                  </a:moveTo>
                  <a:lnTo>
                    <a:pt x="271" y="0"/>
                  </a:lnTo>
                  <a:lnTo>
                    <a:pt x="283" y="11"/>
                  </a:lnTo>
                  <a:lnTo>
                    <a:pt x="305" y="11"/>
                  </a:lnTo>
                  <a:lnTo>
                    <a:pt x="323" y="34"/>
                  </a:lnTo>
                  <a:lnTo>
                    <a:pt x="323" y="51"/>
                  </a:lnTo>
                  <a:lnTo>
                    <a:pt x="335" y="63"/>
                  </a:lnTo>
                  <a:lnTo>
                    <a:pt x="323" y="72"/>
                  </a:lnTo>
                  <a:lnTo>
                    <a:pt x="315" y="92"/>
                  </a:lnTo>
                  <a:lnTo>
                    <a:pt x="305" y="124"/>
                  </a:lnTo>
                  <a:lnTo>
                    <a:pt x="291" y="144"/>
                  </a:lnTo>
                  <a:lnTo>
                    <a:pt x="291" y="156"/>
                  </a:lnTo>
                  <a:lnTo>
                    <a:pt x="305" y="164"/>
                  </a:lnTo>
                  <a:lnTo>
                    <a:pt x="305" y="187"/>
                  </a:lnTo>
                  <a:lnTo>
                    <a:pt x="305" y="226"/>
                  </a:lnTo>
                  <a:lnTo>
                    <a:pt x="323" y="260"/>
                  </a:lnTo>
                  <a:lnTo>
                    <a:pt x="315" y="260"/>
                  </a:lnTo>
                  <a:lnTo>
                    <a:pt x="291" y="268"/>
                  </a:lnTo>
                  <a:lnTo>
                    <a:pt x="291" y="281"/>
                  </a:lnTo>
                  <a:lnTo>
                    <a:pt x="283" y="329"/>
                  </a:lnTo>
                  <a:lnTo>
                    <a:pt x="291" y="341"/>
                  </a:lnTo>
                  <a:lnTo>
                    <a:pt x="305" y="341"/>
                  </a:lnTo>
                  <a:lnTo>
                    <a:pt x="305" y="362"/>
                  </a:lnTo>
                  <a:lnTo>
                    <a:pt x="283" y="350"/>
                  </a:lnTo>
                  <a:lnTo>
                    <a:pt x="250" y="329"/>
                  </a:lnTo>
                  <a:lnTo>
                    <a:pt x="241" y="329"/>
                  </a:lnTo>
                  <a:lnTo>
                    <a:pt x="209" y="312"/>
                  </a:lnTo>
                  <a:lnTo>
                    <a:pt x="165" y="321"/>
                  </a:lnTo>
                  <a:lnTo>
                    <a:pt x="177" y="312"/>
                  </a:lnTo>
                  <a:lnTo>
                    <a:pt x="165" y="289"/>
                  </a:lnTo>
                  <a:lnTo>
                    <a:pt x="165" y="248"/>
                  </a:lnTo>
                  <a:lnTo>
                    <a:pt x="145" y="240"/>
                  </a:lnTo>
                  <a:lnTo>
                    <a:pt x="125" y="240"/>
                  </a:lnTo>
                  <a:lnTo>
                    <a:pt x="125" y="260"/>
                  </a:lnTo>
                  <a:lnTo>
                    <a:pt x="93" y="260"/>
                  </a:lnTo>
                  <a:lnTo>
                    <a:pt x="81" y="248"/>
                  </a:lnTo>
                  <a:lnTo>
                    <a:pt x="72" y="216"/>
                  </a:lnTo>
                  <a:lnTo>
                    <a:pt x="64" y="216"/>
                  </a:lnTo>
                  <a:lnTo>
                    <a:pt x="20" y="216"/>
                  </a:lnTo>
                  <a:lnTo>
                    <a:pt x="0" y="226"/>
                  </a:lnTo>
                  <a:lnTo>
                    <a:pt x="0" y="216"/>
                  </a:lnTo>
                  <a:lnTo>
                    <a:pt x="0" y="197"/>
                  </a:lnTo>
                  <a:lnTo>
                    <a:pt x="8" y="197"/>
                  </a:lnTo>
                  <a:lnTo>
                    <a:pt x="20" y="197"/>
                  </a:lnTo>
                  <a:lnTo>
                    <a:pt x="29" y="187"/>
                  </a:lnTo>
                  <a:lnTo>
                    <a:pt x="40" y="197"/>
                  </a:lnTo>
                  <a:lnTo>
                    <a:pt x="64" y="176"/>
                  </a:lnTo>
                  <a:lnTo>
                    <a:pt x="72" y="144"/>
                  </a:lnTo>
                  <a:lnTo>
                    <a:pt x="93" y="116"/>
                  </a:lnTo>
                  <a:lnTo>
                    <a:pt x="101" y="63"/>
                  </a:lnTo>
                  <a:lnTo>
                    <a:pt x="116" y="34"/>
                  </a:lnTo>
                  <a:lnTo>
                    <a:pt x="125" y="0"/>
                  </a:lnTo>
                  <a:lnTo>
                    <a:pt x="136" y="0"/>
                  </a:lnTo>
                  <a:lnTo>
                    <a:pt x="145" y="11"/>
                  </a:lnTo>
                  <a:lnTo>
                    <a:pt x="177" y="20"/>
                  </a:lnTo>
                  <a:lnTo>
                    <a:pt x="189"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5" name="Freeform 15"/>
            <p:cNvSpPr>
              <a:spLocks/>
            </p:cNvSpPr>
            <p:nvPr/>
          </p:nvSpPr>
          <p:spPr bwMode="auto">
            <a:xfrm>
              <a:off x="2767" y="2466"/>
              <a:ext cx="335" cy="362"/>
            </a:xfrm>
            <a:custGeom>
              <a:avLst/>
              <a:gdLst>
                <a:gd name="T0" fmla="*/ 189 w 335"/>
                <a:gd name="T1" fmla="*/ 11 h 362"/>
                <a:gd name="T2" fmla="*/ 271 w 335"/>
                <a:gd name="T3" fmla="*/ 0 h 362"/>
                <a:gd name="T4" fmla="*/ 283 w 335"/>
                <a:gd name="T5" fmla="*/ 11 h 362"/>
                <a:gd name="T6" fmla="*/ 305 w 335"/>
                <a:gd name="T7" fmla="*/ 11 h 362"/>
                <a:gd name="T8" fmla="*/ 323 w 335"/>
                <a:gd name="T9" fmla="*/ 34 h 362"/>
                <a:gd name="T10" fmla="*/ 323 w 335"/>
                <a:gd name="T11" fmla="*/ 51 h 362"/>
                <a:gd name="T12" fmla="*/ 335 w 335"/>
                <a:gd name="T13" fmla="*/ 63 h 362"/>
                <a:gd name="T14" fmla="*/ 323 w 335"/>
                <a:gd name="T15" fmla="*/ 72 h 362"/>
                <a:gd name="T16" fmla="*/ 315 w 335"/>
                <a:gd name="T17" fmla="*/ 92 h 362"/>
                <a:gd name="T18" fmla="*/ 305 w 335"/>
                <a:gd name="T19" fmla="*/ 124 h 362"/>
                <a:gd name="T20" fmla="*/ 291 w 335"/>
                <a:gd name="T21" fmla="*/ 144 h 362"/>
                <a:gd name="T22" fmla="*/ 291 w 335"/>
                <a:gd name="T23" fmla="*/ 156 h 362"/>
                <a:gd name="T24" fmla="*/ 305 w 335"/>
                <a:gd name="T25" fmla="*/ 164 h 362"/>
                <a:gd name="T26" fmla="*/ 305 w 335"/>
                <a:gd name="T27" fmla="*/ 187 h 362"/>
                <a:gd name="T28" fmla="*/ 305 w 335"/>
                <a:gd name="T29" fmla="*/ 226 h 362"/>
                <a:gd name="T30" fmla="*/ 323 w 335"/>
                <a:gd name="T31" fmla="*/ 260 h 362"/>
                <a:gd name="T32" fmla="*/ 315 w 335"/>
                <a:gd name="T33" fmla="*/ 260 h 362"/>
                <a:gd name="T34" fmla="*/ 291 w 335"/>
                <a:gd name="T35" fmla="*/ 268 h 362"/>
                <a:gd name="T36" fmla="*/ 291 w 335"/>
                <a:gd name="T37" fmla="*/ 281 h 362"/>
                <a:gd name="T38" fmla="*/ 283 w 335"/>
                <a:gd name="T39" fmla="*/ 329 h 362"/>
                <a:gd name="T40" fmla="*/ 291 w 335"/>
                <a:gd name="T41" fmla="*/ 341 h 362"/>
                <a:gd name="T42" fmla="*/ 305 w 335"/>
                <a:gd name="T43" fmla="*/ 341 h 362"/>
                <a:gd name="T44" fmla="*/ 305 w 335"/>
                <a:gd name="T45" fmla="*/ 362 h 362"/>
                <a:gd name="T46" fmla="*/ 283 w 335"/>
                <a:gd name="T47" fmla="*/ 350 h 362"/>
                <a:gd name="T48" fmla="*/ 250 w 335"/>
                <a:gd name="T49" fmla="*/ 329 h 362"/>
                <a:gd name="T50" fmla="*/ 241 w 335"/>
                <a:gd name="T51" fmla="*/ 329 h 362"/>
                <a:gd name="T52" fmla="*/ 209 w 335"/>
                <a:gd name="T53" fmla="*/ 312 h 362"/>
                <a:gd name="T54" fmla="*/ 165 w 335"/>
                <a:gd name="T55" fmla="*/ 321 h 362"/>
                <a:gd name="T56" fmla="*/ 177 w 335"/>
                <a:gd name="T57" fmla="*/ 312 h 362"/>
                <a:gd name="T58" fmla="*/ 165 w 335"/>
                <a:gd name="T59" fmla="*/ 289 h 362"/>
                <a:gd name="T60" fmla="*/ 165 w 335"/>
                <a:gd name="T61" fmla="*/ 248 h 362"/>
                <a:gd name="T62" fmla="*/ 145 w 335"/>
                <a:gd name="T63" fmla="*/ 240 h 362"/>
                <a:gd name="T64" fmla="*/ 125 w 335"/>
                <a:gd name="T65" fmla="*/ 240 h 362"/>
                <a:gd name="T66" fmla="*/ 125 w 335"/>
                <a:gd name="T67" fmla="*/ 260 h 362"/>
                <a:gd name="T68" fmla="*/ 93 w 335"/>
                <a:gd name="T69" fmla="*/ 260 h 362"/>
                <a:gd name="T70" fmla="*/ 81 w 335"/>
                <a:gd name="T71" fmla="*/ 248 h 362"/>
                <a:gd name="T72" fmla="*/ 72 w 335"/>
                <a:gd name="T73" fmla="*/ 216 h 362"/>
                <a:gd name="T74" fmla="*/ 64 w 335"/>
                <a:gd name="T75" fmla="*/ 216 h 362"/>
                <a:gd name="T76" fmla="*/ 20 w 335"/>
                <a:gd name="T77" fmla="*/ 216 h 362"/>
                <a:gd name="T78" fmla="*/ 0 w 335"/>
                <a:gd name="T79" fmla="*/ 226 h 362"/>
                <a:gd name="T80" fmla="*/ 0 w 335"/>
                <a:gd name="T81" fmla="*/ 216 h 362"/>
                <a:gd name="T82" fmla="*/ 0 w 335"/>
                <a:gd name="T83" fmla="*/ 197 h 362"/>
                <a:gd name="T84" fmla="*/ 8 w 335"/>
                <a:gd name="T85" fmla="*/ 197 h 362"/>
                <a:gd name="T86" fmla="*/ 20 w 335"/>
                <a:gd name="T87" fmla="*/ 197 h 362"/>
                <a:gd name="T88" fmla="*/ 29 w 335"/>
                <a:gd name="T89" fmla="*/ 187 h 362"/>
                <a:gd name="T90" fmla="*/ 40 w 335"/>
                <a:gd name="T91" fmla="*/ 197 h 362"/>
                <a:gd name="T92" fmla="*/ 64 w 335"/>
                <a:gd name="T93" fmla="*/ 176 h 362"/>
                <a:gd name="T94" fmla="*/ 72 w 335"/>
                <a:gd name="T95" fmla="*/ 144 h 362"/>
                <a:gd name="T96" fmla="*/ 93 w 335"/>
                <a:gd name="T97" fmla="*/ 116 h 362"/>
                <a:gd name="T98" fmla="*/ 101 w 335"/>
                <a:gd name="T99" fmla="*/ 63 h 362"/>
                <a:gd name="T100" fmla="*/ 116 w 335"/>
                <a:gd name="T101" fmla="*/ 34 h 362"/>
                <a:gd name="T102" fmla="*/ 125 w 335"/>
                <a:gd name="T103" fmla="*/ 0 h 362"/>
                <a:gd name="T104" fmla="*/ 136 w 335"/>
                <a:gd name="T105" fmla="*/ 0 h 362"/>
                <a:gd name="T106" fmla="*/ 145 w 335"/>
                <a:gd name="T107" fmla="*/ 11 h 362"/>
                <a:gd name="T108" fmla="*/ 177 w 335"/>
                <a:gd name="T109" fmla="*/ 20 h 362"/>
                <a:gd name="T110" fmla="*/ 189 w 335"/>
                <a:gd name="T111" fmla="*/ 1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362">
                  <a:moveTo>
                    <a:pt x="189" y="11"/>
                  </a:moveTo>
                  <a:lnTo>
                    <a:pt x="271" y="0"/>
                  </a:lnTo>
                  <a:lnTo>
                    <a:pt x="283" y="11"/>
                  </a:lnTo>
                  <a:lnTo>
                    <a:pt x="305" y="11"/>
                  </a:lnTo>
                  <a:lnTo>
                    <a:pt x="323" y="34"/>
                  </a:lnTo>
                  <a:lnTo>
                    <a:pt x="323" y="51"/>
                  </a:lnTo>
                  <a:lnTo>
                    <a:pt x="335" y="63"/>
                  </a:lnTo>
                  <a:lnTo>
                    <a:pt x="323" y="72"/>
                  </a:lnTo>
                  <a:lnTo>
                    <a:pt x="315" y="92"/>
                  </a:lnTo>
                  <a:lnTo>
                    <a:pt x="305" y="124"/>
                  </a:lnTo>
                  <a:lnTo>
                    <a:pt x="291" y="144"/>
                  </a:lnTo>
                  <a:lnTo>
                    <a:pt x="291" y="156"/>
                  </a:lnTo>
                  <a:lnTo>
                    <a:pt x="305" y="164"/>
                  </a:lnTo>
                  <a:lnTo>
                    <a:pt x="305" y="187"/>
                  </a:lnTo>
                  <a:lnTo>
                    <a:pt x="305" y="226"/>
                  </a:lnTo>
                  <a:lnTo>
                    <a:pt x="323" y="260"/>
                  </a:lnTo>
                  <a:lnTo>
                    <a:pt x="315" y="260"/>
                  </a:lnTo>
                  <a:lnTo>
                    <a:pt x="291" y="268"/>
                  </a:lnTo>
                  <a:lnTo>
                    <a:pt x="291" y="281"/>
                  </a:lnTo>
                  <a:lnTo>
                    <a:pt x="283" y="329"/>
                  </a:lnTo>
                  <a:lnTo>
                    <a:pt x="291" y="341"/>
                  </a:lnTo>
                  <a:lnTo>
                    <a:pt x="305" y="341"/>
                  </a:lnTo>
                  <a:lnTo>
                    <a:pt x="305" y="362"/>
                  </a:lnTo>
                  <a:lnTo>
                    <a:pt x="283" y="350"/>
                  </a:lnTo>
                  <a:lnTo>
                    <a:pt x="250" y="329"/>
                  </a:lnTo>
                  <a:lnTo>
                    <a:pt x="241" y="329"/>
                  </a:lnTo>
                  <a:lnTo>
                    <a:pt x="209" y="312"/>
                  </a:lnTo>
                  <a:lnTo>
                    <a:pt x="165" y="321"/>
                  </a:lnTo>
                  <a:lnTo>
                    <a:pt x="177" y="312"/>
                  </a:lnTo>
                  <a:lnTo>
                    <a:pt x="165" y="289"/>
                  </a:lnTo>
                  <a:lnTo>
                    <a:pt x="165" y="248"/>
                  </a:lnTo>
                  <a:lnTo>
                    <a:pt x="145" y="240"/>
                  </a:lnTo>
                  <a:lnTo>
                    <a:pt x="125" y="240"/>
                  </a:lnTo>
                  <a:lnTo>
                    <a:pt x="125" y="260"/>
                  </a:lnTo>
                  <a:lnTo>
                    <a:pt x="93" y="260"/>
                  </a:lnTo>
                  <a:lnTo>
                    <a:pt x="81" y="248"/>
                  </a:lnTo>
                  <a:lnTo>
                    <a:pt x="72" y="216"/>
                  </a:lnTo>
                  <a:lnTo>
                    <a:pt x="64" y="216"/>
                  </a:lnTo>
                  <a:lnTo>
                    <a:pt x="20" y="216"/>
                  </a:lnTo>
                  <a:lnTo>
                    <a:pt x="0" y="226"/>
                  </a:lnTo>
                  <a:lnTo>
                    <a:pt x="0" y="216"/>
                  </a:lnTo>
                  <a:lnTo>
                    <a:pt x="0" y="197"/>
                  </a:lnTo>
                  <a:lnTo>
                    <a:pt x="8" y="197"/>
                  </a:lnTo>
                  <a:lnTo>
                    <a:pt x="20" y="197"/>
                  </a:lnTo>
                  <a:lnTo>
                    <a:pt x="29" y="187"/>
                  </a:lnTo>
                  <a:lnTo>
                    <a:pt x="40" y="197"/>
                  </a:lnTo>
                  <a:lnTo>
                    <a:pt x="64" y="176"/>
                  </a:lnTo>
                  <a:lnTo>
                    <a:pt x="72" y="144"/>
                  </a:lnTo>
                  <a:lnTo>
                    <a:pt x="93" y="116"/>
                  </a:lnTo>
                  <a:lnTo>
                    <a:pt x="101" y="63"/>
                  </a:lnTo>
                  <a:lnTo>
                    <a:pt x="116" y="34"/>
                  </a:lnTo>
                  <a:lnTo>
                    <a:pt x="125" y="0"/>
                  </a:lnTo>
                  <a:lnTo>
                    <a:pt x="136" y="0"/>
                  </a:lnTo>
                  <a:lnTo>
                    <a:pt x="145" y="11"/>
                  </a:lnTo>
                  <a:lnTo>
                    <a:pt x="177" y="20"/>
                  </a:lnTo>
                  <a:lnTo>
                    <a:pt x="189"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6" name="Freeform 16"/>
            <p:cNvSpPr>
              <a:spLocks/>
            </p:cNvSpPr>
            <p:nvPr/>
          </p:nvSpPr>
          <p:spPr bwMode="auto">
            <a:xfrm>
              <a:off x="2702" y="2312"/>
              <a:ext cx="129" cy="226"/>
            </a:xfrm>
            <a:custGeom>
              <a:avLst/>
              <a:gdLst>
                <a:gd name="T0" fmla="*/ 93 w 129"/>
                <a:gd name="T1" fmla="*/ 0 h 226"/>
                <a:gd name="T2" fmla="*/ 105 w 129"/>
                <a:gd name="T3" fmla="*/ 11 h 226"/>
                <a:gd name="T4" fmla="*/ 105 w 129"/>
                <a:gd name="T5" fmla="*/ 40 h 226"/>
                <a:gd name="T6" fmla="*/ 116 w 129"/>
                <a:gd name="T7" fmla="*/ 63 h 226"/>
                <a:gd name="T8" fmla="*/ 93 w 129"/>
                <a:gd name="T9" fmla="*/ 63 h 226"/>
                <a:gd name="T10" fmla="*/ 93 w 129"/>
                <a:gd name="T11" fmla="*/ 72 h 226"/>
                <a:gd name="T12" fmla="*/ 105 w 129"/>
                <a:gd name="T13" fmla="*/ 83 h 226"/>
                <a:gd name="T14" fmla="*/ 116 w 129"/>
                <a:gd name="T15" fmla="*/ 113 h 226"/>
                <a:gd name="T16" fmla="*/ 105 w 129"/>
                <a:gd name="T17" fmla="*/ 145 h 226"/>
                <a:gd name="T18" fmla="*/ 105 w 129"/>
                <a:gd name="T19" fmla="*/ 164 h 226"/>
                <a:gd name="T20" fmla="*/ 129 w 129"/>
                <a:gd name="T21" fmla="*/ 196 h 226"/>
                <a:gd name="T22" fmla="*/ 129 w 129"/>
                <a:gd name="T23" fmla="*/ 226 h 226"/>
                <a:gd name="T24" fmla="*/ 85 w 129"/>
                <a:gd name="T25" fmla="*/ 216 h 226"/>
                <a:gd name="T26" fmla="*/ 43 w 129"/>
                <a:gd name="T27" fmla="*/ 216 h 226"/>
                <a:gd name="T28" fmla="*/ 20 w 129"/>
                <a:gd name="T29" fmla="*/ 216 h 226"/>
                <a:gd name="T30" fmla="*/ 20 w 129"/>
                <a:gd name="T31" fmla="*/ 196 h 226"/>
                <a:gd name="T32" fmla="*/ 11 w 129"/>
                <a:gd name="T33" fmla="*/ 174 h 226"/>
                <a:gd name="T34" fmla="*/ 0 w 129"/>
                <a:gd name="T35" fmla="*/ 174 h 226"/>
                <a:gd name="T36" fmla="*/ 0 w 129"/>
                <a:gd name="T37" fmla="*/ 164 h 226"/>
                <a:gd name="T38" fmla="*/ 20 w 129"/>
                <a:gd name="T39" fmla="*/ 124 h 226"/>
                <a:gd name="T40" fmla="*/ 32 w 129"/>
                <a:gd name="T41" fmla="*/ 124 h 226"/>
                <a:gd name="T42" fmla="*/ 43 w 129"/>
                <a:gd name="T43" fmla="*/ 135 h 226"/>
                <a:gd name="T44" fmla="*/ 55 w 129"/>
                <a:gd name="T45" fmla="*/ 124 h 226"/>
                <a:gd name="T46" fmla="*/ 64 w 129"/>
                <a:gd name="T47" fmla="*/ 92 h 226"/>
                <a:gd name="T48" fmla="*/ 72 w 129"/>
                <a:gd name="T49" fmla="*/ 83 h 226"/>
                <a:gd name="T50" fmla="*/ 85 w 129"/>
                <a:gd name="T51" fmla="*/ 40 h 226"/>
                <a:gd name="T52" fmla="*/ 93 w 129"/>
                <a:gd name="T53" fmla="*/ 32 h 226"/>
                <a:gd name="T54" fmla="*/ 93 w 129"/>
                <a:gd name="T55" fmla="*/ 11 h 226"/>
                <a:gd name="T56" fmla="*/ 93 w 129"/>
                <a:gd name="T5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26">
                  <a:moveTo>
                    <a:pt x="93" y="0"/>
                  </a:moveTo>
                  <a:lnTo>
                    <a:pt x="105" y="11"/>
                  </a:lnTo>
                  <a:lnTo>
                    <a:pt x="105" y="40"/>
                  </a:lnTo>
                  <a:lnTo>
                    <a:pt x="116" y="63"/>
                  </a:lnTo>
                  <a:lnTo>
                    <a:pt x="93" y="63"/>
                  </a:lnTo>
                  <a:lnTo>
                    <a:pt x="93" y="72"/>
                  </a:lnTo>
                  <a:lnTo>
                    <a:pt x="105" y="83"/>
                  </a:lnTo>
                  <a:lnTo>
                    <a:pt x="116" y="113"/>
                  </a:lnTo>
                  <a:lnTo>
                    <a:pt x="105" y="145"/>
                  </a:lnTo>
                  <a:lnTo>
                    <a:pt x="105" y="164"/>
                  </a:lnTo>
                  <a:lnTo>
                    <a:pt x="129" y="196"/>
                  </a:lnTo>
                  <a:lnTo>
                    <a:pt x="129" y="226"/>
                  </a:lnTo>
                  <a:lnTo>
                    <a:pt x="85" y="216"/>
                  </a:lnTo>
                  <a:lnTo>
                    <a:pt x="43" y="216"/>
                  </a:lnTo>
                  <a:lnTo>
                    <a:pt x="20" y="216"/>
                  </a:lnTo>
                  <a:lnTo>
                    <a:pt x="20" y="196"/>
                  </a:lnTo>
                  <a:lnTo>
                    <a:pt x="11" y="174"/>
                  </a:lnTo>
                  <a:lnTo>
                    <a:pt x="0" y="174"/>
                  </a:lnTo>
                  <a:lnTo>
                    <a:pt x="0" y="164"/>
                  </a:lnTo>
                  <a:lnTo>
                    <a:pt x="20" y="124"/>
                  </a:lnTo>
                  <a:lnTo>
                    <a:pt x="32" y="124"/>
                  </a:lnTo>
                  <a:lnTo>
                    <a:pt x="43" y="135"/>
                  </a:lnTo>
                  <a:lnTo>
                    <a:pt x="55" y="124"/>
                  </a:lnTo>
                  <a:lnTo>
                    <a:pt x="64" y="92"/>
                  </a:lnTo>
                  <a:lnTo>
                    <a:pt x="72" y="83"/>
                  </a:lnTo>
                  <a:lnTo>
                    <a:pt x="85" y="40"/>
                  </a:lnTo>
                  <a:lnTo>
                    <a:pt x="93" y="32"/>
                  </a:lnTo>
                  <a:lnTo>
                    <a:pt x="93" y="11"/>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7" name="Freeform 17"/>
            <p:cNvSpPr>
              <a:spLocks/>
            </p:cNvSpPr>
            <p:nvPr/>
          </p:nvSpPr>
          <p:spPr bwMode="auto">
            <a:xfrm>
              <a:off x="2702" y="2312"/>
              <a:ext cx="129" cy="226"/>
            </a:xfrm>
            <a:custGeom>
              <a:avLst/>
              <a:gdLst>
                <a:gd name="T0" fmla="*/ 93 w 129"/>
                <a:gd name="T1" fmla="*/ 0 h 226"/>
                <a:gd name="T2" fmla="*/ 105 w 129"/>
                <a:gd name="T3" fmla="*/ 11 h 226"/>
                <a:gd name="T4" fmla="*/ 105 w 129"/>
                <a:gd name="T5" fmla="*/ 40 h 226"/>
                <a:gd name="T6" fmla="*/ 116 w 129"/>
                <a:gd name="T7" fmla="*/ 63 h 226"/>
                <a:gd name="T8" fmla="*/ 93 w 129"/>
                <a:gd name="T9" fmla="*/ 63 h 226"/>
                <a:gd name="T10" fmla="*/ 93 w 129"/>
                <a:gd name="T11" fmla="*/ 72 h 226"/>
                <a:gd name="T12" fmla="*/ 105 w 129"/>
                <a:gd name="T13" fmla="*/ 83 h 226"/>
                <a:gd name="T14" fmla="*/ 116 w 129"/>
                <a:gd name="T15" fmla="*/ 113 h 226"/>
                <a:gd name="T16" fmla="*/ 105 w 129"/>
                <a:gd name="T17" fmla="*/ 145 h 226"/>
                <a:gd name="T18" fmla="*/ 105 w 129"/>
                <a:gd name="T19" fmla="*/ 164 h 226"/>
                <a:gd name="T20" fmla="*/ 129 w 129"/>
                <a:gd name="T21" fmla="*/ 196 h 226"/>
                <a:gd name="T22" fmla="*/ 129 w 129"/>
                <a:gd name="T23" fmla="*/ 226 h 226"/>
                <a:gd name="T24" fmla="*/ 85 w 129"/>
                <a:gd name="T25" fmla="*/ 216 h 226"/>
                <a:gd name="T26" fmla="*/ 43 w 129"/>
                <a:gd name="T27" fmla="*/ 216 h 226"/>
                <a:gd name="T28" fmla="*/ 20 w 129"/>
                <a:gd name="T29" fmla="*/ 216 h 226"/>
                <a:gd name="T30" fmla="*/ 20 w 129"/>
                <a:gd name="T31" fmla="*/ 196 h 226"/>
                <a:gd name="T32" fmla="*/ 11 w 129"/>
                <a:gd name="T33" fmla="*/ 174 h 226"/>
                <a:gd name="T34" fmla="*/ 0 w 129"/>
                <a:gd name="T35" fmla="*/ 174 h 226"/>
                <a:gd name="T36" fmla="*/ 0 w 129"/>
                <a:gd name="T37" fmla="*/ 164 h 226"/>
                <a:gd name="T38" fmla="*/ 20 w 129"/>
                <a:gd name="T39" fmla="*/ 124 h 226"/>
                <a:gd name="T40" fmla="*/ 32 w 129"/>
                <a:gd name="T41" fmla="*/ 124 h 226"/>
                <a:gd name="T42" fmla="*/ 43 w 129"/>
                <a:gd name="T43" fmla="*/ 135 h 226"/>
                <a:gd name="T44" fmla="*/ 55 w 129"/>
                <a:gd name="T45" fmla="*/ 124 h 226"/>
                <a:gd name="T46" fmla="*/ 64 w 129"/>
                <a:gd name="T47" fmla="*/ 92 h 226"/>
                <a:gd name="T48" fmla="*/ 72 w 129"/>
                <a:gd name="T49" fmla="*/ 83 h 226"/>
                <a:gd name="T50" fmla="*/ 85 w 129"/>
                <a:gd name="T51" fmla="*/ 40 h 226"/>
                <a:gd name="T52" fmla="*/ 93 w 129"/>
                <a:gd name="T53" fmla="*/ 32 h 226"/>
                <a:gd name="T54" fmla="*/ 93 w 129"/>
                <a:gd name="T55" fmla="*/ 11 h 226"/>
                <a:gd name="T56" fmla="*/ 93 w 129"/>
                <a:gd name="T5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26">
                  <a:moveTo>
                    <a:pt x="93" y="0"/>
                  </a:moveTo>
                  <a:lnTo>
                    <a:pt x="105" y="11"/>
                  </a:lnTo>
                  <a:lnTo>
                    <a:pt x="105" y="40"/>
                  </a:lnTo>
                  <a:lnTo>
                    <a:pt x="116" y="63"/>
                  </a:lnTo>
                  <a:lnTo>
                    <a:pt x="93" y="63"/>
                  </a:lnTo>
                  <a:lnTo>
                    <a:pt x="93" y="72"/>
                  </a:lnTo>
                  <a:lnTo>
                    <a:pt x="105" y="83"/>
                  </a:lnTo>
                  <a:lnTo>
                    <a:pt x="116" y="113"/>
                  </a:lnTo>
                  <a:lnTo>
                    <a:pt x="105" y="145"/>
                  </a:lnTo>
                  <a:lnTo>
                    <a:pt x="105" y="164"/>
                  </a:lnTo>
                  <a:lnTo>
                    <a:pt x="129" y="196"/>
                  </a:lnTo>
                  <a:lnTo>
                    <a:pt x="129" y="226"/>
                  </a:lnTo>
                  <a:lnTo>
                    <a:pt x="85" y="216"/>
                  </a:lnTo>
                  <a:lnTo>
                    <a:pt x="43" y="216"/>
                  </a:lnTo>
                  <a:lnTo>
                    <a:pt x="20" y="216"/>
                  </a:lnTo>
                  <a:lnTo>
                    <a:pt x="20" y="196"/>
                  </a:lnTo>
                  <a:lnTo>
                    <a:pt x="11" y="174"/>
                  </a:lnTo>
                  <a:lnTo>
                    <a:pt x="0" y="174"/>
                  </a:lnTo>
                  <a:lnTo>
                    <a:pt x="0" y="164"/>
                  </a:lnTo>
                  <a:lnTo>
                    <a:pt x="20" y="124"/>
                  </a:lnTo>
                  <a:lnTo>
                    <a:pt x="32" y="124"/>
                  </a:lnTo>
                  <a:lnTo>
                    <a:pt x="43" y="135"/>
                  </a:lnTo>
                  <a:lnTo>
                    <a:pt x="55" y="124"/>
                  </a:lnTo>
                  <a:lnTo>
                    <a:pt x="64" y="92"/>
                  </a:lnTo>
                  <a:lnTo>
                    <a:pt x="72" y="83"/>
                  </a:lnTo>
                  <a:lnTo>
                    <a:pt x="85" y="40"/>
                  </a:lnTo>
                  <a:lnTo>
                    <a:pt x="93" y="32"/>
                  </a:lnTo>
                  <a:lnTo>
                    <a:pt x="93" y="11"/>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8" name="Freeform 18"/>
            <p:cNvSpPr>
              <a:spLocks/>
            </p:cNvSpPr>
            <p:nvPr/>
          </p:nvSpPr>
          <p:spPr bwMode="auto">
            <a:xfrm>
              <a:off x="2787" y="2117"/>
              <a:ext cx="179" cy="307"/>
            </a:xfrm>
            <a:custGeom>
              <a:avLst/>
              <a:gdLst>
                <a:gd name="T0" fmla="*/ 20 w 179"/>
                <a:gd name="T1" fmla="*/ 29 h 307"/>
                <a:gd name="T2" fmla="*/ 20 w 179"/>
                <a:gd name="T3" fmla="*/ 0 h 307"/>
                <a:gd name="T4" fmla="*/ 53 w 179"/>
                <a:gd name="T5" fmla="*/ 0 h 307"/>
                <a:gd name="T6" fmla="*/ 179 w 179"/>
                <a:gd name="T7" fmla="*/ 69 h 307"/>
                <a:gd name="T8" fmla="*/ 179 w 179"/>
                <a:gd name="T9" fmla="*/ 133 h 307"/>
                <a:gd name="T10" fmla="*/ 179 w 179"/>
                <a:gd name="T11" fmla="*/ 142 h 307"/>
                <a:gd name="T12" fmla="*/ 170 w 179"/>
                <a:gd name="T13" fmla="*/ 142 h 307"/>
                <a:gd name="T14" fmla="*/ 146 w 179"/>
                <a:gd name="T15" fmla="*/ 193 h 307"/>
                <a:gd name="T16" fmla="*/ 170 w 179"/>
                <a:gd name="T17" fmla="*/ 226 h 307"/>
                <a:gd name="T18" fmla="*/ 158 w 179"/>
                <a:gd name="T19" fmla="*/ 234 h 307"/>
                <a:gd name="T20" fmla="*/ 146 w 179"/>
                <a:gd name="T21" fmla="*/ 245 h 307"/>
                <a:gd name="T22" fmla="*/ 125 w 179"/>
                <a:gd name="T23" fmla="*/ 266 h 307"/>
                <a:gd name="T24" fmla="*/ 96 w 179"/>
                <a:gd name="T25" fmla="*/ 277 h 307"/>
                <a:gd name="T26" fmla="*/ 96 w 179"/>
                <a:gd name="T27" fmla="*/ 286 h 307"/>
                <a:gd name="T28" fmla="*/ 82 w 179"/>
                <a:gd name="T29" fmla="*/ 298 h 307"/>
                <a:gd name="T30" fmla="*/ 32 w 179"/>
                <a:gd name="T31" fmla="*/ 307 h 307"/>
                <a:gd name="T32" fmla="*/ 20 w 179"/>
                <a:gd name="T33" fmla="*/ 277 h 307"/>
                <a:gd name="T34" fmla="*/ 9 w 179"/>
                <a:gd name="T35" fmla="*/ 266 h 307"/>
                <a:gd name="T36" fmla="*/ 9 w 179"/>
                <a:gd name="T37" fmla="*/ 258 h 307"/>
                <a:gd name="T38" fmla="*/ 32 w 179"/>
                <a:gd name="T39" fmla="*/ 258 h 307"/>
                <a:gd name="T40" fmla="*/ 20 w 179"/>
                <a:gd name="T41" fmla="*/ 234 h 307"/>
                <a:gd name="T42" fmla="*/ 20 w 179"/>
                <a:gd name="T43" fmla="*/ 205 h 307"/>
                <a:gd name="T44" fmla="*/ 9 w 179"/>
                <a:gd name="T45" fmla="*/ 193 h 307"/>
                <a:gd name="T46" fmla="*/ 0 w 179"/>
                <a:gd name="T47" fmla="*/ 185 h 307"/>
                <a:gd name="T48" fmla="*/ 0 w 179"/>
                <a:gd name="T49" fmla="*/ 174 h 307"/>
                <a:gd name="T50" fmla="*/ 32 w 179"/>
                <a:gd name="T51" fmla="*/ 113 h 307"/>
                <a:gd name="T52" fmla="*/ 44 w 179"/>
                <a:gd name="T53" fmla="*/ 51 h 307"/>
                <a:gd name="T54" fmla="*/ 32 w 179"/>
                <a:gd name="T55" fmla="*/ 51 h 307"/>
                <a:gd name="T56" fmla="*/ 20 w 179"/>
                <a:gd name="T57" fmla="*/ 2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07">
                  <a:moveTo>
                    <a:pt x="20" y="29"/>
                  </a:moveTo>
                  <a:lnTo>
                    <a:pt x="20" y="0"/>
                  </a:lnTo>
                  <a:lnTo>
                    <a:pt x="53" y="0"/>
                  </a:lnTo>
                  <a:lnTo>
                    <a:pt x="179" y="69"/>
                  </a:lnTo>
                  <a:lnTo>
                    <a:pt x="179" y="133"/>
                  </a:lnTo>
                  <a:lnTo>
                    <a:pt x="179" y="142"/>
                  </a:lnTo>
                  <a:lnTo>
                    <a:pt x="170" y="142"/>
                  </a:lnTo>
                  <a:lnTo>
                    <a:pt x="146" y="193"/>
                  </a:lnTo>
                  <a:lnTo>
                    <a:pt x="170" y="226"/>
                  </a:lnTo>
                  <a:lnTo>
                    <a:pt x="158" y="234"/>
                  </a:lnTo>
                  <a:lnTo>
                    <a:pt x="146" y="245"/>
                  </a:lnTo>
                  <a:lnTo>
                    <a:pt x="125" y="266"/>
                  </a:lnTo>
                  <a:lnTo>
                    <a:pt x="96" y="277"/>
                  </a:lnTo>
                  <a:lnTo>
                    <a:pt x="96" y="286"/>
                  </a:lnTo>
                  <a:lnTo>
                    <a:pt x="82" y="298"/>
                  </a:lnTo>
                  <a:lnTo>
                    <a:pt x="32" y="307"/>
                  </a:lnTo>
                  <a:lnTo>
                    <a:pt x="20" y="277"/>
                  </a:lnTo>
                  <a:lnTo>
                    <a:pt x="9" y="266"/>
                  </a:lnTo>
                  <a:lnTo>
                    <a:pt x="9" y="258"/>
                  </a:lnTo>
                  <a:lnTo>
                    <a:pt x="32" y="258"/>
                  </a:lnTo>
                  <a:lnTo>
                    <a:pt x="20" y="234"/>
                  </a:lnTo>
                  <a:lnTo>
                    <a:pt x="20" y="205"/>
                  </a:lnTo>
                  <a:lnTo>
                    <a:pt x="9" y="193"/>
                  </a:lnTo>
                  <a:lnTo>
                    <a:pt x="0" y="185"/>
                  </a:lnTo>
                  <a:lnTo>
                    <a:pt x="0" y="174"/>
                  </a:lnTo>
                  <a:lnTo>
                    <a:pt x="32" y="113"/>
                  </a:lnTo>
                  <a:lnTo>
                    <a:pt x="44" y="51"/>
                  </a:lnTo>
                  <a:lnTo>
                    <a:pt x="32" y="51"/>
                  </a:lnTo>
                  <a:lnTo>
                    <a:pt x="2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9" name="Freeform 19"/>
            <p:cNvSpPr>
              <a:spLocks/>
            </p:cNvSpPr>
            <p:nvPr/>
          </p:nvSpPr>
          <p:spPr bwMode="auto">
            <a:xfrm>
              <a:off x="2787" y="2117"/>
              <a:ext cx="179" cy="307"/>
            </a:xfrm>
            <a:custGeom>
              <a:avLst/>
              <a:gdLst>
                <a:gd name="T0" fmla="*/ 20 w 179"/>
                <a:gd name="T1" fmla="*/ 29 h 307"/>
                <a:gd name="T2" fmla="*/ 20 w 179"/>
                <a:gd name="T3" fmla="*/ 0 h 307"/>
                <a:gd name="T4" fmla="*/ 53 w 179"/>
                <a:gd name="T5" fmla="*/ 0 h 307"/>
                <a:gd name="T6" fmla="*/ 179 w 179"/>
                <a:gd name="T7" fmla="*/ 69 h 307"/>
                <a:gd name="T8" fmla="*/ 179 w 179"/>
                <a:gd name="T9" fmla="*/ 133 h 307"/>
                <a:gd name="T10" fmla="*/ 179 w 179"/>
                <a:gd name="T11" fmla="*/ 142 h 307"/>
                <a:gd name="T12" fmla="*/ 170 w 179"/>
                <a:gd name="T13" fmla="*/ 142 h 307"/>
                <a:gd name="T14" fmla="*/ 146 w 179"/>
                <a:gd name="T15" fmla="*/ 193 h 307"/>
                <a:gd name="T16" fmla="*/ 170 w 179"/>
                <a:gd name="T17" fmla="*/ 226 h 307"/>
                <a:gd name="T18" fmla="*/ 158 w 179"/>
                <a:gd name="T19" fmla="*/ 234 h 307"/>
                <a:gd name="T20" fmla="*/ 146 w 179"/>
                <a:gd name="T21" fmla="*/ 245 h 307"/>
                <a:gd name="T22" fmla="*/ 125 w 179"/>
                <a:gd name="T23" fmla="*/ 266 h 307"/>
                <a:gd name="T24" fmla="*/ 96 w 179"/>
                <a:gd name="T25" fmla="*/ 277 h 307"/>
                <a:gd name="T26" fmla="*/ 96 w 179"/>
                <a:gd name="T27" fmla="*/ 286 h 307"/>
                <a:gd name="T28" fmla="*/ 82 w 179"/>
                <a:gd name="T29" fmla="*/ 298 h 307"/>
                <a:gd name="T30" fmla="*/ 32 w 179"/>
                <a:gd name="T31" fmla="*/ 307 h 307"/>
                <a:gd name="T32" fmla="*/ 20 w 179"/>
                <a:gd name="T33" fmla="*/ 277 h 307"/>
                <a:gd name="T34" fmla="*/ 9 w 179"/>
                <a:gd name="T35" fmla="*/ 266 h 307"/>
                <a:gd name="T36" fmla="*/ 9 w 179"/>
                <a:gd name="T37" fmla="*/ 258 h 307"/>
                <a:gd name="T38" fmla="*/ 32 w 179"/>
                <a:gd name="T39" fmla="*/ 258 h 307"/>
                <a:gd name="T40" fmla="*/ 20 w 179"/>
                <a:gd name="T41" fmla="*/ 234 h 307"/>
                <a:gd name="T42" fmla="*/ 20 w 179"/>
                <a:gd name="T43" fmla="*/ 205 h 307"/>
                <a:gd name="T44" fmla="*/ 9 w 179"/>
                <a:gd name="T45" fmla="*/ 193 h 307"/>
                <a:gd name="T46" fmla="*/ 0 w 179"/>
                <a:gd name="T47" fmla="*/ 185 h 307"/>
                <a:gd name="T48" fmla="*/ 0 w 179"/>
                <a:gd name="T49" fmla="*/ 174 h 307"/>
                <a:gd name="T50" fmla="*/ 32 w 179"/>
                <a:gd name="T51" fmla="*/ 113 h 307"/>
                <a:gd name="T52" fmla="*/ 44 w 179"/>
                <a:gd name="T53" fmla="*/ 51 h 307"/>
                <a:gd name="T54" fmla="*/ 32 w 179"/>
                <a:gd name="T55" fmla="*/ 51 h 307"/>
                <a:gd name="T56" fmla="*/ 20 w 179"/>
                <a:gd name="T57" fmla="*/ 2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07">
                  <a:moveTo>
                    <a:pt x="20" y="29"/>
                  </a:moveTo>
                  <a:lnTo>
                    <a:pt x="20" y="0"/>
                  </a:lnTo>
                  <a:lnTo>
                    <a:pt x="53" y="0"/>
                  </a:lnTo>
                  <a:lnTo>
                    <a:pt x="179" y="69"/>
                  </a:lnTo>
                  <a:lnTo>
                    <a:pt x="179" y="133"/>
                  </a:lnTo>
                  <a:lnTo>
                    <a:pt x="179" y="142"/>
                  </a:lnTo>
                  <a:lnTo>
                    <a:pt x="170" y="142"/>
                  </a:lnTo>
                  <a:lnTo>
                    <a:pt x="146" y="193"/>
                  </a:lnTo>
                  <a:lnTo>
                    <a:pt x="170" y="226"/>
                  </a:lnTo>
                  <a:lnTo>
                    <a:pt x="158" y="234"/>
                  </a:lnTo>
                  <a:lnTo>
                    <a:pt x="146" y="245"/>
                  </a:lnTo>
                  <a:lnTo>
                    <a:pt x="125" y="266"/>
                  </a:lnTo>
                  <a:lnTo>
                    <a:pt x="96" y="277"/>
                  </a:lnTo>
                  <a:lnTo>
                    <a:pt x="96" y="286"/>
                  </a:lnTo>
                  <a:lnTo>
                    <a:pt x="82" y="298"/>
                  </a:lnTo>
                  <a:lnTo>
                    <a:pt x="32" y="307"/>
                  </a:lnTo>
                  <a:lnTo>
                    <a:pt x="20" y="277"/>
                  </a:lnTo>
                  <a:lnTo>
                    <a:pt x="9" y="266"/>
                  </a:lnTo>
                  <a:lnTo>
                    <a:pt x="9" y="258"/>
                  </a:lnTo>
                  <a:lnTo>
                    <a:pt x="32" y="258"/>
                  </a:lnTo>
                  <a:lnTo>
                    <a:pt x="20" y="234"/>
                  </a:lnTo>
                  <a:lnTo>
                    <a:pt x="20" y="205"/>
                  </a:lnTo>
                  <a:lnTo>
                    <a:pt x="9" y="193"/>
                  </a:lnTo>
                  <a:lnTo>
                    <a:pt x="0" y="185"/>
                  </a:lnTo>
                  <a:lnTo>
                    <a:pt x="0" y="174"/>
                  </a:lnTo>
                  <a:lnTo>
                    <a:pt x="32" y="113"/>
                  </a:lnTo>
                  <a:lnTo>
                    <a:pt x="44" y="51"/>
                  </a:lnTo>
                  <a:lnTo>
                    <a:pt x="32" y="51"/>
                  </a:lnTo>
                  <a:lnTo>
                    <a:pt x="2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0" name="Freeform 20"/>
            <p:cNvSpPr>
              <a:spLocks/>
            </p:cNvSpPr>
            <p:nvPr/>
          </p:nvSpPr>
          <p:spPr bwMode="auto">
            <a:xfrm>
              <a:off x="2966" y="1122"/>
              <a:ext cx="2144" cy="644"/>
            </a:xfrm>
            <a:custGeom>
              <a:avLst/>
              <a:gdLst>
                <a:gd name="T0" fmla="*/ 651 w 2144"/>
                <a:gd name="T1" fmla="*/ 84 h 644"/>
                <a:gd name="T2" fmla="*/ 690 w 2144"/>
                <a:gd name="T3" fmla="*/ 35 h 644"/>
                <a:gd name="T4" fmla="*/ 880 w 2144"/>
                <a:gd name="T5" fmla="*/ 11 h 644"/>
                <a:gd name="T6" fmla="*/ 968 w 2144"/>
                <a:gd name="T7" fmla="*/ 51 h 644"/>
                <a:gd name="T8" fmla="*/ 1079 w 2144"/>
                <a:gd name="T9" fmla="*/ 64 h 644"/>
                <a:gd name="T10" fmla="*/ 1228 w 2144"/>
                <a:gd name="T11" fmla="*/ 84 h 644"/>
                <a:gd name="T12" fmla="*/ 1374 w 2144"/>
                <a:gd name="T13" fmla="*/ 95 h 644"/>
                <a:gd name="T14" fmla="*/ 1646 w 2144"/>
                <a:gd name="T15" fmla="*/ 116 h 644"/>
                <a:gd name="T16" fmla="*/ 1775 w 2144"/>
                <a:gd name="T17" fmla="*/ 124 h 644"/>
                <a:gd name="T18" fmla="*/ 2056 w 2144"/>
                <a:gd name="T19" fmla="*/ 168 h 644"/>
                <a:gd name="T20" fmla="*/ 2079 w 2144"/>
                <a:gd name="T21" fmla="*/ 197 h 644"/>
                <a:gd name="T22" fmla="*/ 2027 w 2144"/>
                <a:gd name="T23" fmla="*/ 208 h 644"/>
                <a:gd name="T24" fmla="*/ 2006 w 2144"/>
                <a:gd name="T25" fmla="*/ 278 h 644"/>
                <a:gd name="T26" fmla="*/ 1930 w 2144"/>
                <a:gd name="T27" fmla="*/ 289 h 644"/>
                <a:gd name="T28" fmla="*/ 1963 w 2144"/>
                <a:gd name="T29" fmla="*/ 341 h 644"/>
                <a:gd name="T30" fmla="*/ 1983 w 2144"/>
                <a:gd name="T31" fmla="*/ 414 h 644"/>
                <a:gd name="T32" fmla="*/ 1866 w 2144"/>
                <a:gd name="T33" fmla="*/ 330 h 644"/>
                <a:gd name="T34" fmla="*/ 1858 w 2144"/>
                <a:gd name="T35" fmla="*/ 240 h 644"/>
                <a:gd name="T36" fmla="*/ 1784 w 2144"/>
                <a:gd name="T37" fmla="*/ 289 h 644"/>
                <a:gd name="T38" fmla="*/ 1719 w 2144"/>
                <a:gd name="T39" fmla="*/ 301 h 644"/>
                <a:gd name="T40" fmla="*/ 1638 w 2144"/>
                <a:gd name="T41" fmla="*/ 403 h 644"/>
                <a:gd name="T42" fmla="*/ 1711 w 2144"/>
                <a:gd name="T43" fmla="*/ 414 h 644"/>
                <a:gd name="T44" fmla="*/ 1719 w 2144"/>
                <a:gd name="T45" fmla="*/ 608 h 644"/>
                <a:gd name="T46" fmla="*/ 1702 w 2144"/>
                <a:gd name="T47" fmla="*/ 571 h 644"/>
                <a:gd name="T48" fmla="*/ 1617 w 2144"/>
                <a:gd name="T49" fmla="*/ 498 h 644"/>
                <a:gd name="T50" fmla="*/ 1419 w 2144"/>
                <a:gd name="T51" fmla="*/ 414 h 644"/>
                <a:gd name="T52" fmla="*/ 1387 w 2144"/>
                <a:gd name="T53" fmla="*/ 475 h 644"/>
                <a:gd name="T54" fmla="*/ 1143 w 2144"/>
                <a:gd name="T55" fmla="*/ 446 h 644"/>
                <a:gd name="T56" fmla="*/ 1041 w 2144"/>
                <a:gd name="T57" fmla="*/ 466 h 644"/>
                <a:gd name="T58" fmla="*/ 924 w 2144"/>
                <a:gd name="T59" fmla="*/ 484 h 644"/>
                <a:gd name="T60" fmla="*/ 777 w 2144"/>
                <a:gd name="T61" fmla="*/ 414 h 644"/>
                <a:gd name="T62" fmla="*/ 682 w 2144"/>
                <a:gd name="T63" fmla="*/ 394 h 644"/>
                <a:gd name="T64" fmla="*/ 588 w 2144"/>
                <a:gd name="T65" fmla="*/ 385 h 644"/>
                <a:gd name="T66" fmla="*/ 514 w 2144"/>
                <a:gd name="T67" fmla="*/ 423 h 644"/>
                <a:gd name="T68" fmla="*/ 491 w 2144"/>
                <a:gd name="T69" fmla="*/ 454 h 644"/>
                <a:gd name="T70" fmla="*/ 401 w 2144"/>
                <a:gd name="T71" fmla="*/ 438 h 644"/>
                <a:gd name="T72" fmla="*/ 345 w 2144"/>
                <a:gd name="T73" fmla="*/ 475 h 644"/>
                <a:gd name="T74" fmla="*/ 365 w 2144"/>
                <a:gd name="T75" fmla="*/ 539 h 644"/>
                <a:gd name="T76" fmla="*/ 380 w 2144"/>
                <a:gd name="T77" fmla="*/ 631 h 644"/>
                <a:gd name="T78" fmla="*/ 283 w 2144"/>
                <a:gd name="T79" fmla="*/ 600 h 644"/>
                <a:gd name="T80" fmla="*/ 198 w 2144"/>
                <a:gd name="T81" fmla="*/ 539 h 644"/>
                <a:gd name="T82" fmla="*/ 219 w 2144"/>
                <a:gd name="T83" fmla="*/ 519 h 644"/>
                <a:gd name="T84" fmla="*/ 146 w 2144"/>
                <a:gd name="T85" fmla="*/ 466 h 644"/>
                <a:gd name="T86" fmla="*/ 72 w 2144"/>
                <a:gd name="T87" fmla="*/ 414 h 644"/>
                <a:gd name="T88" fmla="*/ 32 w 2144"/>
                <a:gd name="T89" fmla="*/ 351 h 644"/>
                <a:gd name="T90" fmla="*/ 32 w 2144"/>
                <a:gd name="T91" fmla="*/ 289 h 644"/>
                <a:gd name="T92" fmla="*/ 32 w 2144"/>
                <a:gd name="T93" fmla="*/ 197 h 644"/>
                <a:gd name="T94" fmla="*/ 11 w 2144"/>
                <a:gd name="T95" fmla="*/ 136 h 644"/>
                <a:gd name="T96" fmla="*/ 137 w 2144"/>
                <a:gd name="T97" fmla="*/ 176 h 644"/>
                <a:gd name="T98" fmla="*/ 137 w 2144"/>
                <a:gd name="T99" fmla="*/ 208 h 644"/>
                <a:gd name="T100" fmla="*/ 211 w 2144"/>
                <a:gd name="T101" fmla="*/ 176 h 644"/>
                <a:gd name="T102" fmla="*/ 243 w 2144"/>
                <a:gd name="T103" fmla="*/ 153 h 644"/>
                <a:gd name="T104" fmla="*/ 345 w 2144"/>
                <a:gd name="T105" fmla="*/ 145 h 644"/>
                <a:gd name="T106" fmla="*/ 417 w 2144"/>
                <a:gd name="T107" fmla="*/ 136 h 644"/>
                <a:gd name="T108" fmla="*/ 482 w 2144"/>
                <a:gd name="T109" fmla="*/ 106 h 644"/>
                <a:gd name="T110" fmla="*/ 535 w 2144"/>
                <a:gd name="T111" fmla="*/ 95 h 644"/>
                <a:gd name="T112" fmla="*/ 579 w 2144"/>
                <a:gd name="T113" fmla="*/ 176 h 644"/>
                <a:gd name="T114" fmla="*/ 567 w 2144"/>
                <a:gd name="T115" fmla="*/ 10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4" h="644">
                  <a:moveTo>
                    <a:pt x="567" y="72"/>
                  </a:moveTo>
                  <a:lnTo>
                    <a:pt x="579" y="95"/>
                  </a:lnTo>
                  <a:lnTo>
                    <a:pt x="617" y="106"/>
                  </a:lnTo>
                  <a:lnTo>
                    <a:pt x="579" y="84"/>
                  </a:lnTo>
                  <a:lnTo>
                    <a:pt x="588" y="72"/>
                  </a:lnTo>
                  <a:lnTo>
                    <a:pt x="651" y="84"/>
                  </a:lnTo>
                  <a:lnTo>
                    <a:pt x="661" y="84"/>
                  </a:lnTo>
                  <a:lnTo>
                    <a:pt x="632" y="72"/>
                  </a:lnTo>
                  <a:lnTo>
                    <a:pt x="617" y="64"/>
                  </a:lnTo>
                  <a:lnTo>
                    <a:pt x="690" y="51"/>
                  </a:lnTo>
                  <a:lnTo>
                    <a:pt x="672" y="43"/>
                  </a:lnTo>
                  <a:lnTo>
                    <a:pt x="690" y="35"/>
                  </a:lnTo>
                  <a:lnTo>
                    <a:pt x="734" y="23"/>
                  </a:lnTo>
                  <a:lnTo>
                    <a:pt x="807" y="23"/>
                  </a:lnTo>
                  <a:lnTo>
                    <a:pt x="807" y="11"/>
                  </a:lnTo>
                  <a:lnTo>
                    <a:pt x="830" y="0"/>
                  </a:lnTo>
                  <a:lnTo>
                    <a:pt x="859" y="0"/>
                  </a:lnTo>
                  <a:lnTo>
                    <a:pt x="880" y="11"/>
                  </a:lnTo>
                  <a:lnTo>
                    <a:pt x="933" y="11"/>
                  </a:lnTo>
                  <a:lnTo>
                    <a:pt x="977" y="23"/>
                  </a:lnTo>
                  <a:lnTo>
                    <a:pt x="985" y="35"/>
                  </a:lnTo>
                  <a:lnTo>
                    <a:pt x="933" y="64"/>
                  </a:lnTo>
                  <a:lnTo>
                    <a:pt x="977" y="64"/>
                  </a:lnTo>
                  <a:lnTo>
                    <a:pt x="968" y="51"/>
                  </a:lnTo>
                  <a:lnTo>
                    <a:pt x="1006" y="51"/>
                  </a:lnTo>
                  <a:lnTo>
                    <a:pt x="977" y="43"/>
                  </a:lnTo>
                  <a:lnTo>
                    <a:pt x="997" y="43"/>
                  </a:lnTo>
                  <a:lnTo>
                    <a:pt x="1017" y="64"/>
                  </a:lnTo>
                  <a:lnTo>
                    <a:pt x="1070" y="64"/>
                  </a:lnTo>
                  <a:lnTo>
                    <a:pt x="1079" y="64"/>
                  </a:lnTo>
                  <a:lnTo>
                    <a:pt x="1103" y="64"/>
                  </a:lnTo>
                  <a:lnTo>
                    <a:pt x="1143" y="64"/>
                  </a:lnTo>
                  <a:lnTo>
                    <a:pt x="1122" y="51"/>
                  </a:lnTo>
                  <a:lnTo>
                    <a:pt x="1196" y="64"/>
                  </a:lnTo>
                  <a:lnTo>
                    <a:pt x="1228" y="72"/>
                  </a:lnTo>
                  <a:lnTo>
                    <a:pt x="1228" y="84"/>
                  </a:lnTo>
                  <a:lnTo>
                    <a:pt x="1280" y="106"/>
                  </a:lnTo>
                  <a:lnTo>
                    <a:pt x="1280" y="95"/>
                  </a:lnTo>
                  <a:lnTo>
                    <a:pt x="1269" y="84"/>
                  </a:lnTo>
                  <a:lnTo>
                    <a:pt x="1313" y="95"/>
                  </a:lnTo>
                  <a:lnTo>
                    <a:pt x="1322" y="84"/>
                  </a:lnTo>
                  <a:lnTo>
                    <a:pt x="1374" y="95"/>
                  </a:lnTo>
                  <a:lnTo>
                    <a:pt x="1356" y="84"/>
                  </a:lnTo>
                  <a:lnTo>
                    <a:pt x="1356" y="72"/>
                  </a:lnTo>
                  <a:lnTo>
                    <a:pt x="1482" y="84"/>
                  </a:lnTo>
                  <a:lnTo>
                    <a:pt x="1541" y="106"/>
                  </a:lnTo>
                  <a:lnTo>
                    <a:pt x="1617" y="106"/>
                  </a:lnTo>
                  <a:lnTo>
                    <a:pt x="1646" y="116"/>
                  </a:lnTo>
                  <a:lnTo>
                    <a:pt x="1682" y="124"/>
                  </a:lnTo>
                  <a:lnTo>
                    <a:pt x="1764" y="124"/>
                  </a:lnTo>
                  <a:lnTo>
                    <a:pt x="1764" y="116"/>
                  </a:lnTo>
                  <a:lnTo>
                    <a:pt x="1784" y="116"/>
                  </a:lnTo>
                  <a:lnTo>
                    <a:pt x="1784" y="124"/>
                  </a:lnTo>
                  <a:lnTo>
                    <a:pt x="1775" y="124"/>
                  </a:lnTo>
                  <a:lnTo>
                    <a:pt x="1805" y="136"/>
                  </a:lnTo>
                  <a:lnTo>
                    <a:pt x="1816" y="136"/>
                  </a:lnTo>
                  <a:lnTo>
                    <a:pt x="1784" y="116"/>
                  </a:lnTo>
                  <a:lnTo>
                    <a:pt x="1866" y="116"/>
                  </a:lnTo>
                  <a:lnTo>
                    <a:pt x="1930" y="136"/>
                  </a:lnTo>
                  <a:lnTo>
                    <a:pt x="2056" y="168"/>
                  </a:lnTo>
                  <a:lnTo>
                    <a:pt x="2088" y="168"/>
                  </a:lnTo>
                  <a:lnTo>
                    <a:pt x="2144" y="176"/>
                  </a:lnTo>
                  <a:lnTo>
                    <a:pt x="2144" y="189"/>
                  </a:lnTo>
                  <a:lnTo>
                    <a:pt x="2121" y="189"/>
                  </a:lnTo>
                  <a:lnTo>
                    <a:pt x="2144" y="208"/>
                  </a:lnTo>
                  <a:lnTo>
                    <a:pt x="2079" y="197"/>
                  </a:lnTo>
                  <a:lnTo>
                    <a:pt x="2035" y="189"/>
                  </a:lnTo>
                  <a:lnTo>
                    <a:pt x="2015" y="176"/>
                  </a:lnTo>
                  <a:lnTo>
                    <a:pt x="2006" y="189"/>
                  </a:lnTo>
                  <a:lnTo>
                    <a:pt x="2027" y="189"/>
                  </a:lnTo>
                  <a:lnTo>
                    <a:pt x="2027" y="197"/>
                  </a:lnTo>
                  <a:lnTo>
                    <a:pt x="2027" y="208"/>
                  </a:lnTo>
                  <a:lnTo>
                    <a:pt x="2006" y="208"/>
                  </a:lnTo>
                  <a:lnTo>
                    <a:pt x="2079" y="240"/>
                  </a:lnTo>
                  <a:lnTo>
                    <a:pt x="2079" y="249"/>
                  </a:lnTo>
                  <a:lnTo>
                    <a:pt x="2047" y="240"/>
                  </a:lnTo>
                  <a:lnTo>
                    <a:pt x="2035" y="249"/>
                  </a:lnTo>
                  <a:lnTo>
                    <a:pt x="2006" y="278"/>
                  </a:lnTo>
                  <a:lnTo>
                    <a:pt x="2015" y="289"/>
                  </a:lnTo>
                  <a:lnTo>
                    <a:pt x="1974" y="278"/>
                  </a:lnTo>
                  <a:lnTo>
                    <a:pt x="1963" y="278"/>
                  </a:lnTo>
                  <a:lnTo>
                    <a:pt x="1963" y="289"/>
                  </a:lnTo>
                  <a:lnTo>
                    <a:pt x="1942" y="278"/>
                  </a:lnTo>
                  <a:lnTo>
                    <a:pt x="1930" y="289"/>
                  </a:lnTo>
                  <a:lnTo>
                    <a:pt x="1921" y="289"/>
                  </a:lnTo>
                  <a:lnTo>
                    <a:pt x="1930" y="301"/>
                  </a:lnTo>
                  <a:lnTo>
                    <a:pt x="1930" y="322"/>
                  </a:lnTo>
                  <a:lnTo>
                    <a:pt x="1942" y="330"/>
                  </a:lnTo>
                  <a:lnTo>
                    <a:pt x="1953" y="330"/>
                  </a:lnTo>
                  <a:lnTo>
                    <a:pt x="1963" y="341"/>
                  </a:lnTo>
                  <a:lnTo>
                    <a:pt x="1983" y="351"/>
                  </a:lnTo>
                  <a:lnTo>
                    <a:pt x="1974" y="365"/>
                  </a:lnTo>
                  <a:lnTo>
                    <a:pt x="1995" y="385"/>
                  </a:lnTo>
                  <a:lnTo>
                    <a:pt x="1974" y="394"/>
                  </a:lnTo>
                  <a:lnTo>
                    <a:pt x="1995" y="414"/>
                  </a:lnTo>
                  <a:lnTo>
                    <a:pt x="1983" y="414"/>
                  </a:lnTo>
                  <a:lnTo>
                    <a:pt x="1983" y="446"/>
                  </a:lnTo>
                  <a:lnTo>
                    <a:pt x="1983" y="454"/>
                  </a:lnTo>
                  <a:lnTo>
                    <a:pt x="1889" y="373"/>
                  </a:lnTo>
                  <a:lnTo>
                    <a:pt x="1866" y="341"/>
                  </a:lnTo>
                  <a:lnTo>
                    <a:pt x="1880" y="341"/>
                  </a:lnTo>
                  <a:lnTo>
                    <a:pt x="1866" y="330"/>
                  </a:lnTo>
                  <a:lnTo>
                    <a:pt x="1880" y="322"/>
                  </a:lnTo>
                  <a:lnTo>
                    <a:pt x="1889" y="278"/>
                  </a:lnTo>
                  <a:lnTo>
                    <a:pt x="1901" y="270"/>
                  </a:lnTo>
                  <a:lnTo>
                    <a:pt x="1880" y="249"/>
                  </a:lnTo>
                  <a:lnTo>
                    <a:pt x="1880" y="240"/>
                  </a:lnTo>
                  <a:lnTo>
                    <a:pt x="1858" y="240"/>
                  </a:lnTo>
                  <a:lnTo>
                    <a:pt x="1866" y="260"/>
                  </a:lnTo>
                  <a:lnTo>
                    <a:pt x="1858" y="278"/>
                  </a:lnTo>
                  <a:lnTo>
                    <a:pt x="1837" y="270"/>
                  </a:lnTo>
                  <a:lnTo>
                    <a:pt x="1837" y="260"/>
                  </a:lnTo>
                  <a:lnTo>
                    <a:pt x="1793" y="260"/>
                  </a:lnTo>
                  <a:lnTo>
                    <a:pt x="1784" y="289"/>
                  </a:lnTo>
                  <a:lnTo>
                    <a:pt x="1793" y="301"/>
                  </a:lnTo>
                  <a:lnTo>
                    <a:pt x="1816" y="301"/>
                  </a:lnTo>
                  <a:lnTo>
                    <a:pt x="1764" y="313"/>
                  </a:lnTo>
                  <a:lnTo>
                    <a:pt x="1755" y="289"/>
                  </a:lnTo>
                  <a:lnTo>
                    <a:pt x="1719" y="289"/>
                  </a:lnTo>
                  <a:lnTo>
                    <a:pt x="1719" y="301"/>
                  </a:lnTo>
                  <a:lnTo>
                    <a:pt x="1646" y="301"/>
                  </a:lnTo>
                  <a:lnTo>
                    <a:pt x="1629" y="301"/>
                  </a:lnTo>
                  <a:lnTo>
                    <a:pt x="1617" y="365"/>
                  </a:lnTo>
                  <a:lnTo>
                    <a:pt x="1593" y="385"/>
                  </a:lnTo>
                  <a:lnTo>
                    <a:pt x="1629" y="385"/>
                  </a:lnTo>
                  <a:lnTo>
                    <a:pt x="1638" y="403"/>
                  </a:lnTo>
                  <a:lnTo>
                    <a:pt x="1638" y="394"/>
                  </a:lnTo>
                  <a:lnTo>
                    <a:pt x="1646" y="394"/>
                  </a:lnTo>
                  <a:lnTo>
                    <a:pt x="1646" y="403"/>
                  </a:lnTo>
                  <a:lnTo>
                    <a:pt x="1658" y="403"/>
                  </a:lnTo>
                  <a:lnTo>
                    <a:pt x="1667" y="394"/>
                  </a:lnTo>
                  <a:lnTo>
                    <a:pt x="1711" y="414"/>
                  </a:lnTo>
                  <a:lnTo>
                    <a:pt x="1732" y="454"/>
                  </a:lnTo>
                  <a:lnTo>
                    <a:pt x="1764" y="498"/>
                  </a:lnTo>
                  <a:lnTo>
                    <a:pt x="1764" y="556"/>
                  </a:lnTo>
                  <a:lnTo>
                    <a:pt x="1740" y="579"/>
                  </a:lnTo>
                  <a:lnTo>
                    <a:pt x="1740" y="600"/>
                  </a:lnTo>
                  <a:lnTo>
                    <a:pt x="1719" y="608"/>
                  </a:lnTo>
                  <a:lnTo>
                    <a:pt x="1702" y="600"/>
                  </a:lnTo>
                  <a:lnTo>
                    <a:pt x="1690" y="608"/>
                  </a:lnTo>
                  <a:lnTo>
                    <a:pt x="1690" y="600"/>
                  </a:lnTo>
                  <a:lnTo>
                    <a:pt x="1667" y="571"/>
                  </a:lnTo>
                  <a:lnTo>
                    <a:pt x="1682" y="556"/>
                  </a:lnTo>
                  <a:lnTo>
                    <a:pt x="1702" y="571"/>
                  </a:lnTo>
                  <a:lnTo>
                    <a:pt x="1690" y="527"/>
                  </a:lnTo>
                  <a:lnTo>
                    <a:pt x="1690" y="519"/>
                  </a:lnTo>
                  <a:lnTo>
                    <a:pt x="1682" y="498"/>
                  </a:lnTo>
                  <a:lnTo>
                    <a:pt x="1646" y="519"/>
                  </a:lnTo>
                  <a:lnTo>
                    <a:pt x="1638" y="519"/>
                  </a:lnTo>
                  <a:lnTo>
                    <a:pt x="1617" y="498"/>
                  </a:lnTo>
                  <a:lnTo>
                    <a:pt x="1585" y="484"/>
                  </a:lnTo>
                  <a:lnTo>
                    <a:pt x="1556" y="475"/>
                  </a:lnTo>
                  <a:lnTo>
                    <a:pt x="1532" y="454"/>
                  </a:lnTo>
                  <a:lnTo>
                    <a:pt x="1492" y="414"/>
                  </a:lnTo>
                  <a:lnTo>
                    <a:pt x="1448" y="403"/>
                  </a:lnTo>
                  <a:lnTo>
                    <a:pt x="1419" y="414"/>
                  </a:lnTo>
                  <a:lnTo>
                    <a:pt x="1406" y="423"/>
                  </a:lnTo>
                  <a:lnTo>
                    <a:pt x="1430" y="438"/>
                  </a:lnTo>
                  <a:lnTo>
                    <a:pt x="1419" y="446"/>
                  </a:lnTo>
                  <a:lnTo>
                    <a:pt x="1430" y="466"/>
                  </a:lnTo>
                  <a:lnTo>
                    <a:pt x="1406" y="475"/>
                  </a:lnTo>
                  <a:lnTo>
                    <a:pt x="1387" y="475"/>
                  </a:lnTo>
                  <a:lnTo>
                    <a:pt x="1356" y="466"/>
                  </a:lnTo>
                  <a:lnTo>
                    <a:pt x="1334" y="475"/>
                  </a:lnTo>
                  <a:lnTo>
                    <a:pt x="1293" y="484"/>
                  </a:lnTo>
                  <a:lnTo>
                    <a:pt x="1216" y="466"/>
                  </a:lnTo>
                  <a:lnTo>
                    <a:pt x="1175" y="466"/>
                  </a:lnTo>
                  <a:lnTo>
                    <a:pt x="1143" y="446"/>
                  </a:lnTo>
                  <a:lnTo>
                    <a:pt x="1103" y="438"/>
                  </a:lnTo>
                  <a:lnTo>
                    <a:pt x="1093" y="446"/>
                  </a:lnTo>
                  <a:lnTo>
                    <a:pt x="1103" y="454"/>
                  </a:lnTo>
                  <a:lnTo>
                    <a:pt x="1103" y="475"/>
                  </a:lnTo>
                  <a:lnTo>
                    <a:pt x="1059" y="475"/>
                  </a:lnTo>
                  <a:lnTo>
                    <a:pt x="1041" y="466"/>
                  </a:lnTo>
                  <a:lnTo>
                    <a:pt x="1006" y="454"/>
                  </a:lnTo>
                  <a:lnTo>
                    <a:pt x="953" y="484"/>
                  </a:lnTo>
                  <a:lnTo>
                    <a:pt x="945" y="498"/>
                  </a:lnTo>
                  <a:lnTo>
                    <a:pt x="945" y="484"/>
                  </a:lnTo>
                  <a:lnTo>
                    <a:pt x="933" y="475"/>
                  </a:lnTo>
                  <a:lnTo>
                    <a:pt x="924" y="484"/>
                  </a:lnTo>
                  <a:lnTo>
                    <a:pt x="912" y="475"/>
                  </a:lnTo>
                  <a:lnTo>
                    <a:pt x="871" y="454"/>
                  </a:lnTo>
                  <a:lnTo>
                    <a:pt x="839" y="454"/>
                  </a:lnTo>
                  <a:lnTo>
                    <a:pt x="830" y="446"/>
                  </a:lnTo>
                  <a:lnTo>
                    <a:pt x="819" y="454"/>
                  </a:lnTo>
                  <a:lnTo>
                    <a:pt x="777" y="414"/>
                  </a:lnTo>
                  <a:lnTo>
                    <a:pt x="745" y="394"/>
                  </a:lnTo>
                  <a:lnTo>
                    <a:pt x="734" y="394"/>
                  </a:lnTo>
                  <a:lnTo>
                    <a:pt x="714" y="403"/>
                  </a:lnTo>
                  <a:lnTo>
                    <a:pt x="704" y="403"/>
                  </a:lnTo>
                  <a:lnTo>
                    <a:pt x="704" y="394"/>
                  </a:lnTo>
                  <a:lnTo>
                    <a:pt x="682" y="394"/>
                  </a:lnTo>
                  <a:lnTo>
                    <a:pt x="661" y="394"/>
                  </a:lnTo>
                  <a:lnTo>
                    <a:pt x="661" y="385"/>
                  </a:lnTo>
                  <a:lnTo>
                    <a:pt x="651" y="373"/>
                  </a:lnTo>
                  <a:lnTo>
                    <a:pt x="617" y="373"/>
                  </a:lnTo>
                  <a:lnTo>
                    <a:pt x="617" y="385"/>
                  </a:lnTo>
                  <a:lnTo>
                    <a:pt x="588" y="385"/>
                  </a:lnTo>
                  <a:lnTo>
                    <a:pt x="535" y="394"/>
                  </a:lnTo>
                  <a:lnTo>
                    <a:pt x="514" y="394"/>
                  </a:lnTo>
                  <a:lnTo>
                    <a:pt x="514" y="403"/>
                  </a:lnTo>
                  <a:lnTo>
                    <a:pt x="526" y="403"/>
                  </a:lnTo>
                  <a:lnTo>
                    <a:pt x="526" y="414"/>
                  </a:lnTo>
                  <a:lnTo>
                    <a:pt x="514" y="423"/>
                  </a:lnTo>
                  <a:lnTo>
                    <a:pt x="526" y="423"/>
                  </a:lnTo>
                  <a:lnTo>
                    <a:pt x="514" y="438"/>
                  </a:lnTo>
                  <a:lnTo>
                    <a:pt x="543" y="446"/>
                  </a:lnTo>
                  <a:lnTo>
                    <a:pt x="535" y="454"/>
                  </a:lnTo>
                  <a:lnTo>
                    <a:pt x="514" y="454"/>
                  </a:lnTo>
                  <a:lnTo>
                    <a:pt x="491" y="454"/>
                  </a:lnTo>
                  <a:lnTo>
                    <a:pt x="471" y="454"/>
                  </a:lnTo>
                  <a:lnTo>
                    <a:pt x="453" y="454"/>
                  </a:lnTo>
                  <a:lnTo>
                    <a:pt x="441" y="454"/>
                  </a:lnTo>
                  <a:lnTo>
                    <a:pt x="441" y="466"/>
                  </a:lnTo>
                  <a:lnTo>
                    <a:pt x="417" y="446"/>
                  </a:lnTo>
                  <a:lnTo>
                    <a:pt x="401" y="438"/>
                  </a:lnTo>
                  <a:lnTo>
                    <a:pt x="388" y="446"/>
                  </a:lnTo>
                  <a:lnTo>
                    <a:pt x="380" y="446"/>
                  </a:lnTo>
                  <a:lnTo>
                    <a:pt x="356" y="454"/>
                  </a:lnTo>
                  <a:lnTo>
                    <a:pt x="345" y="454"/>
                  </a:lnTo>
                  <a:lnTo>
                    <a:pt x="356" y="475"/>
                  </a:lnTo>
                  <a:lnTo>
                    <a:pt x="345" y="475"/>
                  </a:lnTo>
                  <a:lnTo>
                    <a:pt x="336" y="466"/>
                  </a:lnTo>
                  <a:lnTo>
                    <a:pt x="327" y="498"/>
                  </a:lnTo>
                  <a:lnTo>
                    <a:pt x="336" y="507"/>
                  </a:lnTo>
                  <a:lnTo>
                    <a:pt x="336" y="519"/>
                  </a:lnTo>
                  <a:lnTo>
                    <a:pt x="356" y="519"/>
                  </a:lnTo>
                  <a:lnTo>
                    <a:pt x="365" y="539"/>
                  </a:lnTo>
                  <a:lnTo>
                    <a:pt x="356" y="548"/>
                  </a:lnTo>
                  <a:lnTo>
                    <a:pt x="345" y="548"/>
                  </a:lnTo>
                  <a:lnTo>
                    <a:pt x="336" y="571"/>
                  </a:lnTo>
                  <a:lnTo>
                    <a:pt x="356" y="591"/>
                  </a:lnTo>
                  <a:lnTo>
                    <a:pt x="356" y="608"/>
                  </a:lnTo>
                  <a:lnTo>
                    <a:pt x="380" y="631"/>
                  </a:lnTo>
                  <a:lnTo>
                    <a:pt x="365" y="644"/>
                  </a:lnTo>
                  <a:lnTo>
                    <a:pt x="356" y="644"/>
                  </a:lnTo>
                  <a:lnTo>
                    <a:pt x="345" y="631"/>
                  </a:lnTo>
                  <a:lnTo>
                    <a:pt x="327" y="608"/>
                  </a:lnTo>
                  <a:lnTo>
                    <a:pt x="307" y="608"/>
                  </a:lnTo>
                  <a:lnTo>
                    <a:pt x="283" y="600"/>
                  </a:lnTo>
                  <a:lnTo>
                    <a:pt x="243" y="600"/>
                  </a:lnTo>
                  <a:lnTo>
                    <a:pt x="190" y="571"/>
                  </a:lnTo>
                  <a:lnTo>
                    <a:pt x="181" y="571"/>
                  </a:lnTo>
                  <a:lnTo>
                    <a:pt x="181" y="556"/>
                  </a:lnTo>
                  <a:lnTo>
                    <a:pt x="190" y="556"/>
                  </a:lnTo>
                  <a:lnTo>
                    <a:pt x="198" y="539"/>
                  </a:lnTo>
                  <a:lnTo>
                    <a:pt x="190" y="539"/>
                  </a:lnTo>
                  <a:lnTo>
                    <a:pt x="219" y="527"/>
                  </a:lnTo>
                  <a:lnTo>
                    <a:pt x="198" y="527"/>
                  </a:lnTo>
                  <a:lnTo>
                    <a:pt x="198" y="519"/>
                  </a:lnTo>
                  <a:lnTo>
                    <a:pt x="211" y="507"/>
                  </a:lnTo>
                  <a:lnTo>
                    <a:pt x="219" y="519"/>
                  </a:lnTo>
                  <a:lnTo>
                    <a:pt x="219" y="498"/>
                  </a:lnTo>
                  <a:lnTo>
                    <a:pt x="219" y="484"/>
                  </a:lnTo>
                  <a:lnTo>
                    <a:pt x="219" y="475"/>
                  </a:lnTo>
                  <a:lnTo>
                    <a:pt x="190" y="475"/>
                  </a:lnTo>
                  <a:lnTo>
                    <a:pt x="181" y="466"/>
                  </a:lnTo>
                  <a:lnTo>
                    <a:pt x="146" y="466"/>
                  </a:lnTo>
                  <a:lnTo>
                    <a:pt x="137" y="446"/>
                  </a:lnTo>
                  <a:lnTo>
                    <a:pt x="125" y="446"/>
                  </a:lnTo>
                  <a:lnTo>
                    <a:pt x="125" y="438"/>
                  </a:lnTo>
                  <a:lnTo>
                    <a:pt x="117" y="423"/>
                  </a:lnTo>
                  <a:lnTo>
                    <a:pt x="85" y="438"/>
                  </a:lnTo>
                  <a:lnTo>
                    <a:pt x="72" y="414"/>
                  </a:lnTo>
                  <a:lnTo>
                    <a:pt x="93" y="414"/>
                  </a:lnTo>
                  <a:lnTo>
                    <a:pt x="93" y="403"/>
                  </a:lnTo>
                  <a:lnTo>
                    <a:pt x="85" y="403"/>
                  </a:lnTo>
                  <a:lnTo>
                    <a:pt x="72" y="385"/>
                  </a:lnTo>
                  <a:lnTo>
                    <a:pt x="64" y="365"/>
                  </a:lnTo>
                  <a:lnTo>
                    <a:pt x="32" y="351"/>
                  </a:lnTo>
                  <a:lnTo>
                    <a:pt x="11" y="330"/>
                  </a:lnTo>
                  <a:lnTo>
                    <a:pt x="11" y="322"/>
                  </a:lnTo>
                  <a:lnTo>
                    <a:pt x="0" y="313"/>
                  </a:lnTo>
                  <a:lnTo>
                    <a:pt x="11" y="301"/>
                  </a:lnTo>
                  <a:lnTo>
                    <a:pt x="20" y="301"/>
                  </a:lnTo>
                  <a:lnTo>
                    <a:pt x="32" y="289"/>
                  </a:lnTo>
                  <a:lnTo>
                    <a:pt x="20" y="278"/>
                  </a:lnTo>
                  <a:lnTo>
                    <a:pt x="11" y="278"/>
                  </a:lnTo>
                  <a:lnTo>
                    <a:pt x="53" y="240"/>
                  </a:lnTo>
                  <a:lnTo>
                    <a:pt x="43" y="217"/>
                  </a:lnTo>
                  <a:lnTo>
                    <a:pt x="43" y="208"/>
                  </a:lnTo>
                  <a:lnTo>
                    <a:pt x="32" y="197"/>
                  </a:lnTo>
                  <a:lnTo>
                    <a:pt x="32" y="189"/>
                  </a:lnTo>
                  <a:lnTo>
                    <a:pt x="20" y="168"/>
                  </a:lnTo>
                  <a:lnTo>
                    <a:pt x="20" y="153"/>
                  </a:lnTo>
                  <a:lnTo>
                    <a:pt x="0" y="145"/>
                  </a:lnTo>
                  <a:lnTo>
                    <a:pt x="0" y="136"/>
                  </a:lnTo>
                  <a:lnTo>
                    <a:pt x="11" y="136"/>
                  </a:lnTo>
                  <a:lnTo>
                    <a:pt x="32" y="124"/>
                  </a:lnTo>
                  <a:lnTo>
                    <a:pt x="53" y="116"/>
                  </a:lnTo>
                  <a:lnTo>
                    <a:pt x="108" y="136"/>
                  </a:lnTo>
                  <a:lnTo>
                    <a:pt x="166" y="153"/>
                  </a:lnTo>
                  <a:lnTo>
                    <a:pt x="181" y="168"/>
                  </a:lnTo>
                  <a:lnTo>
                    <a:pt x="137" y="176"/>
                  </a:lnTo>
                  <a:lnTo>
                    <a:pt x="53" y="168"/>
                  </a:lnTo>
                  <a:lnTo>
                    <a:pt x="93" y="189"/>
                  </a:lnTo>
                  <a:lnTo>
                    <a:pt x="93" y="208"/>
                  </a:lnTo>
                  <a:lnTo>
                    <a:pt x="125" y="217"/>
                  </a:lnTo>
                  <a:lnTo>
                    <a:pt x="146" y="217"/>
                  </a:lnTo>
                  <a:lnTo>
                    <a:pt x="137" y="208"/>
                  </a:lnTo>
                  <a:lnTo>
                    <a:pt x="117" y="197"/>
                  </a:lnTo>
                  <a:lnTo>
                    <a:pt x="125" y="197"/>
                  </a:lnTo>
                  <a:lnTo>
                    <a:pt x="181" y="208"/>
                  </a:lnTo>
                  <a:lnTo>
                    <a:pt x="158" y="189"/>
                  </a:lnTo>
                  <a:lnTo>
                    <a:pt x="190" y="176"/>
                  </a:lnTo>
                  <a:lnTo>
                    <a:pt x="211" y="176"/>
                  </a:lnTo>
                  <a:lnTo>
                    <a:pt x="219" y="176"/>
                  </a:lnTo>
                  <a:lnTo>
                    <a:pt x="211" y="168"/>
                  </a:lnTo>
                  <a:lnTo>
                    <a:pt x="211" y="145"/>
                  </a:lnTo>
                  <a:lnTo>
                    <a:pt x="190" y="136"/>
                  </a:lnTo>
                  <a:lnTo>
                    <a:pt x="230" y="145"/>
                  </a:lnTo>
                  <a:lnTo>
                    <a:pt x="243" y="153"/>
                  </a:lnTo>
                  <a:lnTo>
                    <a:pt x="219" y="153"/>
                  </a:lnTo>
                  <a:lnTo>
                    <a:pt x="254" y="168"/>
                  </a:lnTo>
                  <a:lnTo>
                    <a:pt x="263" y="168"/>
                  </a:lnTo>
                  <a:lnTo>
                    <a:pt x="263" y="153"/>
                  </a:lnTo>
                  <a:lnTo>
                    <a:pt x="327" y="136"/>
                  </a:lnTo>
                  <a:lnTo>
                    <a:pt x="345" y="145"/>
                  </a:lnTo>
                  <a:lnTo>
                    <a:pt x="345" y="136"/>
                  </a:lnTo>
                  <a:lnTo>
                    <a:pt x="388" y="136"/>
                  </a:lnTo>
                  <a:lnTo>
                    <a:pt x="401" y="145"/>
                  </a:lnTo>
                  <a:lnTo>
                    <a:pt x="409" y="145"/>
                  </a:lnTo>
                  <a:lnTo>
                    <a:pt x="401" y="136"/>
                  </a:lnTo>
                  <a:lnTo>
                    <a:pt x="417" y="136"/>
                  </a:lnTo>
                  <a:lnTo>
                    <a:pt x="380" y="116"/>
                  </a:lnTo>
                  <a:lnTo>
                    <a:pt x="380" y="106"/>
                  </a:lnTo>
                  <a:lnTo>
                    <a:pt x="514" y="145"/>
                  </a:lnTo>
                  <a:lnTo>
                    <a:pt x="526" y="136"/>
                  </a:lnTo>
                  <a:lnTo>
                    <a:pt x="482" y="124"/>
                  </a:lnTo>
                  <a:lnTo>
                    <a:pt x="482" y="106"/>
                  </a:lnTo>
                  <a:lnTo>
                    <a:pt x="471" y="95"/>
                  </a:lnTo>
                  <a:lnTo>
                    <a:pt x="491" y="64"/>
                  </a:lnTo>
                  <a:lnTo>
                    <a:pt x="506" y="64"/>
                  </a:lnTo>
                  <a:lnTo>
                    <a:pt x="514" y="64"/>
                  </a:lnTo>
                  <a:lnTo>
                    <a:pt x="535" y="72"/>
                  </a:lnTo>
                  <a:lnTo>
                    <a:pt x="535" y="95"/>
                  </a:lnTo>
                  <a:lnTo>
                    <a:pt x="543" y="95"/>
                  </a:lnTo>
                  <a:lnTo>
                    <a:pt x="567" y="136"/>
                  </a:lnTo>
                  <a:lnTo>
                    <a:pt x="579" y="136"/>
                  </a:lnTo>
                  <a:lnTo>
                    <a:pt x="579" y="153"/>
                  </a:lnTo>
                  <a:lnTo>
                    <a:pt x="556" y="168"/>
                  </a:lnTo>
                  <a:lnTo>
                    <a:pt x="579" y="176"/>
                  </a:lnTo>
                  <a:lnTo>
                    <a:pt x="599" y="168"/>
                  </a:lnTo>
                  <a:lnTo>
                    <a:pt x="608" y="153"/>
                  </a:lnTo>
                  <a:lnTo>
                    <a:pt x="588" y="136"/>
                  </a:lnTo>
                  <a:lnTo>
                    <a:pt x="579" y="136"/>
                  </a:lnTo>
                  <a:lnTo>
                    <a:pt x="567" y="124"/>
                  </a:lnTo>
                  <a:lnTo>
                    <a:pt x="567" y="106"/>
                  </a:lnTo>
                  <a:lnTo>
                    <a:pt x="543" y="95"/>
                  </a:lnTo>
                  <a:lnTo>
                    <a:pt x="567"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1" name="Freeform 21"/>
            <p:cNvSpPr>
              <a:spLocks/>
            </p:cNvSpPr>
            <p:nvPr/>
          </p:nvSpPr>
          <p:spPr bwMode="auto">
            <a:xfrm>
              <a:off x="2966" y="1122"/>
              <a:ext cx="2144" cy="644"/>
            </a:xfrm>
            <a:custGeom>
              <a:avLst/>
              <a:gdLst>
                <a:gd name="T0" fmla="*/ 651 w 2144"/>
                <a:gd name="T1" fmla="*/ 84 h 644"/>
                <a:gd name="T2" fmla="*/ 690 w 2144"/>
                <a:gd name="T3" fmla="*/ 35 h 644"/>
                <a:gd name="T4" fmla="*/ 880 w 2144"/>
                <a:gd name="T5" fmla="*/ 11 h 644"/>
                <a:gd name="T6" fmla="*/ 968 w 2144"/>
                <a:gd name="T7" fmla="*/ 51 h 644"/>
                <a:gd name="T8" fmla="*/ 1079 w 2144"/>
                <a:gd name="T9" fmla="*/ 64 h 644"/>
                <a:gd name="T10" fmla="*/ 1228 w 2144"/>
                <a:gd name="T11" fmla="*/ 84 h 644"/>
                <a:gd name="T12" fmla="*/ 1374 w 2144"/>
                <a:gd name="T13" fmla="*/ 95 h 644"/>
                <a:gd name="T14" fmla="*/ 1646 w 2144"/>
                <a:gd name="T15" fmla="*/ 116 h 644"/>
                <a:gd name="T16" fmla="*/ 1775 w 2144"/>
                <a:gd name="T17" fmla="*/ 124 h 644"/>
                <a:gd name="T18" fmla="*/ 2056 w 2144"/>
                <a:gd name="T19" fmla="*/ 168 h 644"/>
                <a:gd name="T20" fmla="*/ 2079 w 2144"/>
                <a:gd name="T21" fmla="*/ 197 h 644"/>
                <a:gd name="T22" fmla="*/ 2027 w 2144"/>
                <a:gd name="T23" fmla="*/ 208 h 644"/>
                <a:gd name="T24" fmla="*/ 2006 w 2144"/>
                <a:gd name="T25" fmla="*/ 278 h 644"/>
                <a:gd name="T26" fmla="*/ 1930 w 2144"/>
                <a:gd name="T27" fmla="*/ 289 h 644"/>
                <a:gd name="T28" fmla="*/ 1963 w 2144"/>
                <a:gd name="T29" fmla="*/ 341 h 644"/>
                <a:gd name="T30" fmla="*/ 1983 w 2144"/>
                <a:gd name="T31" fmla="*/ 414 h 644"/>
                <a:gd name="T32" fmla="*/ 1866 w 2144"/>
                <a:gd name="T33" fmla="*/ 330 h 644"/>
                <a:gd name="T34" fmla="*/ 1858 w 2144"/>
                <a:gd name="T35" fmla="*/ 240 h 644"/>
                <a:gd name="T36" fmla="*/ 1784 w 2144"/>
                <a:gd name="T37" fmla="*/ 289 h 644"/>
                <a:gd name="T38" fmla="*/ 1719 w 2144"/>
                <a:gd name="T39" fmla="*/ 301 h 644"/>
                <a:gd name="T40" fmla="*/ 1638 w 2144"/>
                <a:gd name="T41" fmla="*/ 403 h 644"/>
                <a:gd name="T42" fmla="*/ 1711 w 2144"/>
                <a:gd name="T43" fmla="*/ 414 h 644"/>
                <a:gd name="T44" fmla="*/ 1719 w 2144"/>
                <a:gd name="T45" fmla="*/ 608 h 644"/>
                <a:gd name="T46" fmla="*/ 1702 w 2144"/>
                <a:gd name="T47" fmla="*/ 571 h 644"/>
                <a:gd name="T48" fmla="*/ 1617 w 2144"/>
                <a:gd name="T49" fmla="*/ 498 h 644"/>
                <a:gd name="T50" fmla="*/ 1419 w 2144"/>
                <a:gd name="T51" fmla="*/ 414 h 644"/>
                <a:gd name="T52" fmla="*/ 1387 w 2144"/>
                <a:gd name="T53" fmla="*/ 475 h 644"/>
                <a:gd name="T54" fmla="*/ 1143 w 2144"/>
                <a:gd name="T55" fmla="*/ 446 h 644"/>
                <a:gd name="T56" fmla="*/ 1041 w 2144"/>
                <a:gd name="T57" fmla="*/ 466 h 644"/>
                <a:gd name="T58" fmla="*/ 924 w 2144"/>
                <a:gd name="T59" fmla="*/ 484 h 644"/>
                <a:gd name="T60" fmla="*/ 777 w 2144"/>
                <a:gd name="T61" fmla="*/ 414 h 644"/>
                <a:gd name="T62" fmla="*/ 682 w 2144"/>
                <a:gd name="T63" fmla="*/ 394 h 644"/>
                <a:gd name="T64" fmla="*/ 588 w 2144"/>
                <a:gd name="T65" fmla="*/ 385 h 644"/>
                <a:gd name="T66" fmla="*/ 514 w 2144"/>
                <a:gd name="T67" fmla="*/ 423 h 644"/>
                <a:gd name="T68" fmla="*/ 491 w 2144"/>
                <a:gd name="T69" fmla="*/ 454 h 644"/>
                <a:gd name="T70" fmla="*/ 401 w 2144"/>
                <a:gd name="T71" fmla="*/ 438 h 644"/>
                <a:gd name="T72" fmla="*/ 345 w 2144"/>
                <a:gd name="T73" fmla="*/ 475 h 644"/>
                <a:gd name="T74" fmla="*/ 365 w 2144"/>
                <a:gd name="T75" fmla="*/ 539 h 644"/>
                <a:gd name="T76" fmla="*/ 380 w 2144"/>
                <a:gd name="T77" fmla="*/ 631 h 644"/>
                <a:gd name="T78" fmla="*/ 283 w 2144"/>
                <a:gd name="T79" fmla="*/ 600 h 644"/>
                <a:gd name="T80" fmla="*/ 198 w 2144"/>
                <a:gd name="T81" fmla="*/ 539 h 644"/>
                <a:gd name="T82" fmla="*/ 219 w 2144"/>
                <a:gd name="T83" fmla="*/ 519 h 644"/>
                <a:gd name="T84" fmla="*/ 146 w 2144"/>
                <a:gd name="T85" fmla="*/ 466 h 644"/>
                <a:gd name="T86" fmla="*/ 72 w 2144"/>
                <a:gd name="T87" fmla="*/ 414 h 644"/>
                <a:gd name="T88" fmla="*/ 32 w 2144"/>
                <a:gd name="T89" fmla="*/ 351 h 644"/>
                <a:gd name="T90" fmla="*/ 32 w 2144"/>
                <a:gd name="T91" fmla="*/ 289 h 644"/>
                <a:gd name="T92" fmla="*/ 32 w 2144"/>
                <a:gd name="T93" fmla="*/ 197 h 644"/>
                <a:gd name="T94" fmla="*/ 11 w 2144"/>
                <a:gd name="T95" fmla="*/ 136 h 644"/>
                <a:gd name="T96" fmla="*/ 137 w 2144"/>
                <a:gd name="T97" fmla="*/ 176 h 644"/>
                <a:gd name="T98" fmla="*/ 137 w 2144"/>
                <a:gd name="T99" fmla="*/ 208 h 644"/>
                <a:gd name="T100" fmla="*/ 211 w 2144"/>
                <a:gd name="T101" fmla="*/ 176 h 644"/>
                <a:gd name="T102" fmla="*/ 243 w 2144"/>
                <a:gd name="T103" fmla="*/ 153 h 644"/>
                <a:gd name="T104" fmla="*/ 345 w 2144"/>
                <a:gd name="T105" fmla="*/ 145 h 644"/>
                <a:gd name="T106" fmla="*/ 417 w 2144"/>
                <a:gd name="T107" fmla="*/ 136 h 644"/>
                <a:gd name="T108" fmla="*/ 482 w 2144"/>
                <a:gd name="T109" fmla="*/ 106 h 644"/>
                <a:gd name="T110" fmla="*/ 535 w 2144"/>
                <a:gd name="T111" fmla="*/ 95 h 644"/>
                <a:gd name="T112" fmla="*/ 579 w 2144"/>
                <a:gd name="T113" fmla="*/ 176 h 644"/>
                <a:gd name="T114" fmla="*/ 567 w 2144"/>
                <a:gd name="T115" fmla="*/ 10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4" h="644">
                  <a:moveTo>
                    <a:pt x="567" y="72"/>
                  </a:moveTo>
                  <a:lnTo>
                    <a:pt x="579" y="95"/>
                  </a:lnTo>
                  <a:lnTo>
                    <a:pt x="617" y="106"/>
                  </a:lnTo>
                  <a:lnTo>
                    <a:pt x="579" y="84"/>
                  </a:lnTo>
                  <a:lnTo>
                    <a:pt x="588" y="72"/>
                  </a:lnTo>
                  <a:lnTo>
                    <a:pt x="651" y="84"/>
                  </a:lnTo>
                  <a:lnTo>
                    <a:pt x="661" y="84"/>
                  </a:lnTo>
                  <a:lnTo>
                    <a:pt x="632" y="72"/>
                  </a:lnTo>
                  <a:lnTo>
                    <a:pt x="617" y="64"/>
                  </a:lnTo>
                  <a:lnTo>
                    <a:pt x="690" y="51"/>
                  </a:lnTo>
                  <a:lnTo>
                    <a:pt x="672" y="43"/>
                  </a:lnTo>
                  <a:lnTo>
                    <a:pt x="690" y="35"/>
                  </a:lnTo>
                  <a:lnTo>
                    <a:pt x="734" y="23"/>
                  </a:lnTo>
                  <a:lnTo>
                    <a:pt x="807" y="23"/>
                  </a:lnTo>
                  <a:lnTo>
                    <a:pt x="807" y="11"/>
                  </a:lnTo>
                  <a:lnTo>
                    <a:pt x="830" y="0"/>
                  </a:lnTo>
                  <a:lnTo>
                    <a:pt x="859" y="0"/>
                  </a:lnTo>
                  <a:lnTo>
                    <a:pt x="880" y="11"/>
                  </a:lnTo>
                  <a:lnTo>
                    <a:pt x="933" y="11"/>
                  </a:lnTo>
                  <a:lnTo>
                    <a:pt x="977" y="23"/>
                  </a:lnTo>
                  <a:lnTo>
                    <a:pt x="985" y="35"/>
                  </a:lnTo>
                  <a:lnTo>
                    <a:pt x="933" y="64"/>
                  </a:lnTo>
                  <a:lnTo>
                    <a:pt x="977" y="64"/>
                  </a:lnTo>
                  <a:lnTo>
                    <a:pt x="968" y="51"/>
                  </a:lnTo>
                  <a:lnTo>
                    <a:pt x="1006" y="51"/>
                  </a:lnTo>
                  <a:lnTo>
                    <a:pt x="977" y="43"/>
                  </a:lnTo>
                  <a:lnTo>
                    <a:pt x="997" y="43"/>
                  </a:lnTo>
                  <a:lnTo>
                    <a:pt x="1017" y="64"/>
                  </a:lnTo>
                  <a:lnTo>
                    <a:pt x="1070" y="64"/>
                  </a:lnTo>
                  <a:lnTo>
                    <a:pt x="1079" y="64"/>
                  </a:lnTo>
                  <a:lnTo>
                    <a:pt x="1103" y="64"/>
                  </a:lnTo>
                  <a:lnTo>
                    <a:pt x="1143" y="64"/>
                  </a:lnTo>
                  <a:lnTo>
                    <a:pt x="1122" y="51"/>
                  </a:lnTo>
                  <a:lnTo>
                    <a:pt x="1196" y="64"/>
                  </a:lnTo>
                  <a:lnTo>
                    <a:pt x="1228" y="72"/>
                  </a:lnTo>
                  <a:lnTo>
                    <a:pt x="1228" y="84"/>
                  </a:lnTo>
                  <a:lnTo>
                    <a:pt x="1280" y="106"/>
                  </a:lnTo>
                  <a:lnTo>
                    <a:pt x="1280" y="95"/>
                  </a:lnTo>
                  <a:lnTo>
                    <a:pt x="1269" y="84"/>
                  </a:lnTo>
                  <a:lnTo>
                    <a:pt x="1313" y="95"/>
                  </a:lnTo>
                  <a:lnTo>
                    <a:pt x="1322" y="84"/>
                  </a:lnTo>
                  <a:lnTo>
                    <a:pt x="1374" y="95"/>
                  </a:lnTo>
                  <a:lnTo>
                    <a:pt x="1356" y="84"/>
                  </a:lnTo>
                  <a:lnTo>
                    <a:pt x="1356" y="72"/>
                  </a:lnTo>
                  <a:lnTo>
                    <a:pt x="1482" y="84"/>
                  </a:lnTo>
                  <a:lnTo>
                    <a:pt x="1541" y="106"/>
                  </a:lnTo>
                  <a:lnTo>
                    <a:pt x="1617" y="106"/>
                  </a:lnTo>
                  <a:lnTo>
                    <a:pt x="1646" y="116"/>
                  </a:lnTo>
                  <a:lnTo>
                    <a:pt x="1682" y="124"/>
                  </a:lnTo>
                  <a:lnTo>
                    <a:pt x="1764" y="124"/>
                  </a:lnTo>
                  <a:lnTo>
                    <a:pt x="1764" y="116"/>
                  </a:lnTo>
                  <a:lnTo>
                    <a:pt x="1784" y="116"/>
                  </a:lnTo>
                  <a:lnTo>
                    <a:pt x="1784" y="124"/>
                  </a:lnTo>
                  <a:lnTo>
                    <a:pt x="1775" y="124"/>
                  </a:lnTo>
                  <a:lnTo>
                    <a:pt x="1805" y="136"/>
                  </a:lnTo>
                  <a:lnTo>
                    <a:pt x="1816" y="136"/>
                  </a:lnTo>
                  <a:lnTo>
                    <a:pt x="1784" y="116"/>
                  </a:lnTo>
                  <a:lnTo>
                    <a:pt x="1866" y="116"/>
                  </a:lnTo>
                  <a:lnTo>
                    <a:pt x="1930" y="136"/>
                  </a:lnTo>
                  <a:lnTo>
                    <a:pt x="2056" y="168"/>
                  </a:lnTo>
                  <a:lnTo>
                    <a:pt x="2088" y="168"/>
                  </a:lnTo>
                  <a:lnTo>
                    <a:pt x="2144" y="176"/>
                  </a:lnTo>
                  <a:lnTo>
                    <a:pt x="2144" y="189"/>
                  </a:lnTo>
                  <a:lnTo>
                    <a:pt x="2121" y="189"/>
                  </a:lnTo>
                  <a:lnTo>
                    <a:pt x="2144" y="208"/>
                  </a:lnTo>
                  <a:lnTo>
                    <a:pt x="2079" y="197"/>
                  </a:lnTo>
                  <a:lnTo>
                    <a:pt x="2035" y="189"/>
                  </a:lnTo>
                  <a:lnTo>
                    <a:pt x="2015" y="176"/>
                  </a:lnTo>
                  <a:lnTo>
                    <a:pt x="2006" y="189"/>
                  </a:lnTo>
                  <a:lnTo>
                    <a:pt x="2027" y="189"/>
                  </a:lnTo>
                  <a:lnTo>
                    <a:pt x="2027" y="197"/>
                  </a:lnTo>
                  <a:lnTo>
                    <a:pt x="2027" y="208"/>
                  </a:lnTo>
                  <a:lnTo>
                    <a:pt x="2006" y="208"/>
                  </a:lnTo>
                  <a:lnTo>
                    <a:pt x="2079" y="240"/>
                  </a:lnTo>
                  <a:lnTo>
                    <a:pt x="2079" y="249"/>
                  </a:lnTo>
                  <a:lnTo>
                    <a:pt x="2047" y="240"/>
                  </a:lnTo>
                  <a:lnTo>
                    <a:pt x="2035" y="249"/>
                  </a:lnTo>
                  <a:lnTo>
                    <a:pt x="2006" y="278"/>
                  </a:lnTo>
                  <a:lnTo>
                    <a:pt x="2015" y="289"/>
                  </a:lnTo>
                  <a:lnTo>
                    <a:pt x="1974" y="278"/>
                  </a:lnTo>
                  <a:lnTo>
                    <a:pt x="1963" y="278"/>
                  </a:lnTo>
                  <a:lnTo>
                    <a:pt x="1963" y="289"/>
                  </a:lnTo>
                  <a:lnTo>
                    <a:pt x="1942" y="278"/>
                  </a:lnTo>
                  <a:lnTo>
                    <a:pt x="1930" y="289"/>
                  </a:lnTo>
                  <a:lnTo>
                    <a:pt x="1921" y="289"/>
                  </a:lnTo>
                  <a:lnTo>
                    <a:pt x="1930" y="301"/>
                  </a:lnTo>
                  <a:lnTo>
                    <a:pt x="1930" y="322"/>
                  </a:lnTo>
                  <a:lnTo>
                    <a:pt x="1942" y="330"/>
                  </a:lnTo>
                  <a:lnTo>
                    <a:pt x="1953" y="330"/>
                  </a:lnTo>
                  <a:lnTo>
                    <a:pt x="1963" y="341"/>
                  </a:lnTo>
                  <a:lnTo>
                    <a:pt x="1983" y="351"/>
                  </a:lnTo>
                  <a:lnTo>
                    <a:pt x="1974" y="365"/>
                  </a:lnTo>
                  <a:lnTo>
                    <a:pt x="1995" y="385"/>
                  </a:lnTo>
                  <a:lnTo>
                    <a:pt x="1974" y="394"/>
                  </a:lnTo>
                  <a:lnTo>
                    <a:pt x="1995" y="414"/>
                  </a:lnTo>
                  <a:lnTo>
                    <a:pt x="1983" y="414"/>
                  </a:lnTo>
                  <a:lnTo>
                    <a:pt x="1983" y="446"/>
                  </a:lnTo>
                  <a:lnTo>
                    <a:pt x="1983" y="454"/>
                  </a:lnTo>
                  <a:lnTo>
                    <a:pt x="1889" y="373"/>
                  </a:lnTo>
                  <a:lnTo>
                    <a:pt x="1866" y="341"/>
                  </a:lnTo>
                  <a:lnTo>
                    <a:pt x="1880" y="341"/>
                  </a:lnTo>
                  <a:lnTo>
                    <a:pt x="1866" y="330"/>
                  </a:lnTo>
                  <a:lnTo>
                    <a:pt x="1880" y="322"/>
                  </a:lnTo>
                  <a:lnTo>
                    <a:pt x="1889" y="278"/>
                  </a:lnTo>
                  <a:lnTo>
                    <a:pt x="1901" y="270"/>
                  </a:lnTo>
                  <a:lnTo>
                    <a:pt x="1880" y="249"/>
                  </a:lnTo>
                  <a:lnTo>
                    <a:pt x="1880" y="240"/>
                  </a:lnTo>
                  <a:lnTo>
                    <a:pt x="1858" y="240"/>
                  </a:lnTo>
                  <a:lnTo>
                    <a:pt x="1866" y="260"/>
                  </a:lnTo>
                  <a:lnTo>
                    <a:pt x="1858" y="278"/>
                  </a:lnTo>
                  <a:lnTo>
                    <a:pt x="1837" y="270"/>
                  </a:lnTo>
                  <a:lnTo>
                    <a:pt x="1837" y="260"/>
                  </a:lnTo>
                  <a:lnTo>
                    <a:pt x="1793" y="260"/>
                  </a:lnTo>
                  <a:lnTo>
                    <a:pt x="1784" y="289"/>
                  </a:lnTo>
                  <a:lnTo>
                    <a:pt x="1793" y="301"/>
                  </a:lnTo>
                  <a:lnTo>
                    <a:pt x="1816" y="301"/>
                  </a:lnTo>
                  <a:lnTo>
                    <a:pt x="1764" y="313"/>
                  </a:lnTo>
                  <a:lnTo>
                    <a:pt x="1755" y="289"/>
                  </a:lnTo>
                  <a:lnTo>
                    <a:pt x="1719" y="289"/>
                  </a:lnTo>
                  <a:lnTo>
                    <a:pt x="1719" y="301"/>
                  </a:lnTo>
                  <a:lnTo>
                    <a:pt x="1646" y="301"/>
                  </a:lnTo>
                  <a:lnTo>
                    <a:pt x="1629" y="301"/>
                  </a:lnTo>
                  <a:lnTo>
                    <a:pt x="1617" y="365"/>
                  </a:lnTo>
                  <a:lnTo>
                    <a:pt x="1593" y="385"/>
                  </a:lnTo>
                  <a:lnTo>
                    <a:pt x="1629" y="385"/>
                  </a:lnTo>
                  <a:lnTo>
                    <a:pt x="1638" y="403"/>
                  </a:lnTo>
                  <a:lnTo>
                    <a:pt x="1638" y="394"/>
                  </a:lnTo>
                  <a:lnTo>
                    <a:pt x="1646" y="394"/>
                  </a:lnTo>
                  <a:lnTo>
                    <a:pt x="1646" y="403"/>
                  </a:lnTo>
                  <a:lnTo>
                    <a:pt x="1658" y="403"/>
                  </a:lnTo>
                  <a:lnTo>
                    <a:pt x="1667" y="394"/>
                  </a:lnTo>
                  <a:lnTo>
                    <a:pt x="1711" y="414"/>
                  </a:lnTo>
                  <a:lnTo>
                    <a:pt x="1732" y="454"/>
                  </a:lnTo>
                  <a:lnTo>
                    <a:pt x="1764" y="498"/>
                  </a:lnTo>
                  <a:lnTo>
                    <a:pt x="1764" y="556"/>
                  </a:lnTo>
                  <a:lnTo>
                    <a:pt x="1740" y="579"/>
                  </a:lnTo>
                  <a:lnTo>
                    <a:pt x="1740" y="600"/>
                  </a:lnTo>
                  <a:lnTo>
                    <a:pt x="1719" y="608"/>
                  </a:lnTo>
                  <a:lnTo>
                    <a:pt x="1702" y="600"/>
                  </a:lnTo>
                  <a:lnTo>
                    <a:pt x="1690" y="608"/>
                  </a:lnTo>
                  <a:lnTo>
                    <a:pt x="1690" y="600"/>
                  </a:lnTo>
                  <a:lnTo>
                    <a:pt x="1667" y="571"/>
                  </a:lnTo>
                  <a:lnTo>
                    <a:pt x="1682" y="556"/>
                  </a:lnTo>
                  <a:lnTo>
                    <a:pt x="1702" y="571"/>
                  </a:lnTo>
                  <a:lnTo>
                    <a:pt x="1690" y="527"/>
                  </a:lnTo>
                  <a:lnTo>
                    <a:pt x="1690" y="519"/>
                  </a:lnTo>
                  <a:lnTo>
                    <a:pt x="1682" y="498"/>
                  </a:lnTo>
                  <a:lnTo>
                    <a:pt x="1646" y="519"/>
                  </a:lnTo>
                  <a:lnTo>
                    <a:pt x="1638" y="519"/>
                  </a:lnTo>
                  <a:lnTo>
                    <a:pt x="1617" y="498"/>
                  </a:lnTo>
                  <a:lnTo>
                    <a:pt x="1585" y="484"/>
                  </a:lnTo>
                  <a:lnTo>
                    <a:pt x="1556" y="475"/>
                  </a:lnTo>
                  <a:lnTo>
                    <a:pt x="1532" y="454"/>
                  </a:lnTo>
                  <a:lnTo>
                    <a:pt x="1492" y="414"/>
                  </a:lnTo>
                  <a:lnTo>
                    <a:pt x="1448" y="403"/>
                  </a:lnTo>
                  <a:lnTo>
                    <a:pt x="1419" y="414"/>
                  </a:lnTo>
                  <a:lnTo>
                    <a:pt x="1406" y="423"/>
                  </a:lnTo>
                  <a:lnTo>
                    <a:pt x="1430" y="438"/>
                  </a:lnTo>
                  <a:lnTo>
                    <a:pt x="1419" y="446"/>
                  </a:lnTo>
                  <a:lnTo>
                    <a:pt x="1430" y="466"/>
                  </a:lnTo>
                  <a:lnTo>
                    <a:pt x="1406" y="475"/>
                  </a:lnTo>
                  <a:lnTo>
                    <a:pt x="1387" y="475"/>
                  </a:lnTo>
                  <a:lnTo>
                    <a:pt x="1356" y="466"/>
                  </a:lnTo>
                  <a:lnTo>
                    <a:pt x="1334" y="475"/>
                  </a:lnTo>
                  <a:lnTo>
                    <a:pt x="1293" y="484"/>
                  </a:lnTo>
                  <a:lnTo>
                    <a:pt x="1216" y="466"/>
                  </a:lnTo>
                  <a:lnTo>
                    <a:pt x="1175" y="466"/>
                  </a:lnTo>
                  <a:lnTo>
                    <a:pt x="1143" y="446"/>
                  </a:lnTo>
                  <a:lnTo>
                    <a:pt x="1103" y="438"/>
                  </a:lnTo>
                  <a:lnTo>
                    <a:pt x="1093" y="446"/>
                  </a:lnTo>
                  <a:lnTo>
                    <a:pt x="1103" y="454"/>
                  </a:lnTo>
                  <a:lnTo>
                    <a:pt x="1103" y="475"/>
                  </a:lnTo>
                  <a:lnTo>
                    <a:pt x="1059" y="475"/>
                  </a:lnTo>
                  <a:lnTo>
                    <a:pt x="1041" y="466"/>
                  </a:lnTo>
                  <a:lnTo>
                    <a:pt x="1006" y="454"/>
                  </a:lnTo>
                  <a:lnTo>
                    <a:pt x="953" y="484"/>
                  </a:lnTo>
                  <a:lnTo>
                    <a:pt x="945" y="498"/>
                  </a:lnTo>
                  <a:lnTo>
                    <a:pt x="945" y="484"/>
                  </a:lnTo>
                  <a:lnTo>
                    <a:pt x="933" y="475"/>
                  </a:lnTo>
                  <a:lnTo>
                    <a:pt x="924" y="484"/>
                  </a:lnTo>
                  <a:lnTo>
                    <a:pt x="912" y="475"/>
                  </a:lnTo>
                  <a:lnTo>
                    <a:pt x="871" y="454"/>
                  </a:lnTo>
                  <a:lnTo>
                    <a:pt x="839" y="454"/>
                  </a:lnTo>
                  <a:lnTo>
                    <a:pt x="830" y="446"/>
                  </a:lnTo>
                  <a:lnTo>
                    <a:pt x="819" y="454"/>
                  </a:lnTo>
                  <a:lnTo>
                    <a:pt x="777" y="414"/>
                  </a:lnTo>
                  <a:lnTo>
                    <a:pt x="745" y="394"/>
                  </a:lnTo>
                  <a:lnTo>
                    <a:pt x="734" y="394"/>
                  </a:lnTo>
                  <a:lnTo>
                    <a:pt x="714" y="403"/>
                  </a:lnTo>
                  <a:lnTo>
                    <a:pt x="704" y="403"/>
                  </a:lnTo>
                  <a:lnTo>
                    <a:pt x="704" y="394"/>
                  </a:lnTo>
                  <a:lnTo>
                    <a:pt x="682" y="394"/>
                  </a:lnTo>
                  <a:lnTo>
                    <a:pt x="661" y="394"/>
                  </a:lnTo>
                  <a:lnTo>
                    <a:pt x="661" y="385"/>
                  </a:lnTo>
                  <a:lnTo>
                    <a:pt x="651" y="373"/>
                  </a:lnTo>
                  <a:lnTo>
                    <a:pt x="617" y="373"/>
                  </a:lnTo>
                  <a:lnTo>
                    <a:pt x="617" y="385"/>
                  </a:lnTo>
                  <a:lnTo>
                    <a:pt x="588" y="385"/>
                  </a:lnTo>
                  <a:lnTo>
                    <a:pt x="535" y="394"/>
                  </a:lnTo>
                  <a:lnTo>
                    <a:pt x="514" y="394"/>
                  </a:lnTo>
                  <a:lnTo>
                    <a:pt x="514" y="403"/>
                  </a:lnTo>
                  <a:lnTo>
                    <a:pt x="526" y="403"/>
                  </a:lnTo>
                  <a:lnTo>
                    <a:pt x="526" y="414"/>
                  </a:lnTo>
                  <a:lnTo>
                    <a:pt x="514" y="423"/>
                  </a:lnTo>
                  <a:lnTo>
                    <a:pt x="526" y="423"/>
                  </a:lnTo>
                  <a:lnTo>
                    <a:pt x="514" y="438"/>
                  </a:lnTo>
                  <a:lnTo>
                    <a:pt x="543" y="446"/>
                  </a:lnTo>
                  <a:lnTo>
                    <a:pt x="535" y="454"/>
                  </a:lnTo>
                  <a:lnTo>
                    <a:pt x="514" y="454"/>
                  </a:lnTo>
                  <a:lnTo>
                    <a:pt x="491" y="454"/>
                  </a:lnTo>
                  <a:lnTo>
                    <a:pt x="471" y="454"/>
                  </a:lnTo>
                  <a:lnTo>
                    <a:pt x="453" y="454"/>
                  </a:lnTo>
                  <a:lnTo>
                    <a:pt x="441" y="454"/>
                  </a:lnTo>
                  <a:lnTo>
                    <a:pt x="441" y="466"/>
                  </a:lnTo>
                  <a:lnTo>
                    <a:pt x="417" y="446"/>
                  </a:lnTo>
                  <a:lnTo>
                    <a:pt x="401" y="438"/>
                  </a:lnTo>
                  <a:lnTo>
                    <a:pt x="388" y="446"/>
                  </a:lnTo>
                  <a:lnTo>
                    <a:pt x="380" y="446"/>
                  </a:lnTo>
                  <a:lnTo>
                    <a:pt x="356" y="454"/>
                  </a:lnTo>
                  <a:lnTo>
                    <a:pt x="345" y="454"/>
                  </a:lnTo>
                  <a:lnTo>
                    <a:pt x="356" y="475"/>
                  </a:lnTo>
                  <a:lnTo>
                    <a:pt x="345" y="475"/>
                  </a:lnTo>
                  <a:lnTo>
                    <a:pt x="336" y="466"/>
                  </a:lnTo>
                  <a:lnTo>
                    <a:pt x="327" y="498"/>
                  </a:lnTo>
                  <a:lnTo>
                    <a:pt x="336" y="507"/>
                  </a:lnTo>
                  <a:lnTo>
                    <a:pt x="336" y="519"/>
                  </a:lnTo>
                  <a:lnTo>
                    <a:pt x="356" y="519"/>
                  </a:lnTo>
                  <a:lnTo>
                    <a:pt x="365" y="539"/>
                  </a:lnTo>
                  <a:lnTo>
                    <a:pt x="356" y="548"/>
                  </a:lnTo>
                  <a:lnTo>
                    <a:pt x="345" y="548"/>
                  </a:lnTo>
                  <a:lnTo>
                    <a:pt x="336" y="571"/>
                  </a:lnTo>
                  <a:lnTo>
                    <a:pt x="356" y="591"/>
                  </a:lnTo>
                  <a:lnTo>
                    <a:pt x="356" y="608"/>
                  </a:lnTo>
                  <a:lnTo>
                    <a:pt x="380" y="631"/>
                  </a:lnTo>
                  <a:lnTo>
                    <a:pt x="365" y="644"/>
                  </a:lnTo>
                  <a:lnTo>
                    <a:pt x="356" y="644"/>
                  </a:lnTo>
                  <a:lnTo>
                    <a:pt x="345" y="631"/>
                  </a:lnTo>
                  <a:lnTo>
                    <a:pt x="327" y="608"/>
                  </a:lnTo>
                  <a:lnTo>
                    <a:pt x="307" y="608"/>
                  </a:lnTo>
                  <a:lnTo>
                    <a:pt x="283" y="600"/>
                  </a:lnTo>
                  <a:lnTo>
                    <a:pt x="243" y="600"/>
                  </a:lnTo>
                  <a:lnTo>
                    <a:pt x="190" y="571"/>
                  </a:lnTo>
                  <a:lnTo>
                    <a:pt x="181" y="571"/>
                  </a:lnTo>
                  <a:lnTo>
                    <a:pt x="181" y="556"/>
                  </a:lnTo>
                  <a:lnTo>
                    <a:pt x="190" y="556"/>
                  </a:lnTo>
                  <a:lnTo>
                    <a:pt x="198" y="539"/>
                  </a:lnTo>
                  <a:lnTo>
                    <a:pt x="190" y="539"/>
                  </a:lnTo>
                  <a:lnTo>
                    <a:pt x="219" y="527"/>
                  </a:lnTo>
                  <a:lnTo>
                    <a:pt x="198" y="527"/>
                  </a:lnTo>
                  <a:lnTo>
                    <a:pt x="198" y="519"/>
                  </a:lnTo>
                  <a:lnTo>
                    <a:pt x="211" y="507"/>
                  </a:lnTo>
                  <a:lnTo>
                    <a:pt x="219" y="519"/>
                  </a:lnTo>
                  <a:lnTo>
                    <a:pt x="219" y="498"/>
                  </a:lnTo>
                  <a:lnTo>
                    <a:pt x="219" y="484"/>
                  </a:lnTo>
                  <a:lnTo>
                    <a:pt x="219" y="475"/>
                  </a:lnTo>
                  <a:lnTo>
                    <a:pt x="190" y="475"/>
                  </a:lnTo>
                  <a:lnTo>
                    <a:pt x="181" y="466"/>
                  </a:lnTo>
                  <a:lnTo>
                    <a:pt x="146" y="466"/>
                  </a:lnTo>
                  <a:lnTo>
                    <a:pt x="137" y="446"/>
                  </a:lnTo>
                  <a:lnTo>
                    <a:pt x="125" y="446"/>
                  </a:lnTo>
                  <a:lnTo>
                    <a:pt x="125" y="438"/>
                  </a:lnTo>
                  <a:lnTo>
                    <a:pt x="117" y="423"/>
                  </a:lnTo>
                  <a:lnTo>
                    <a:pt x="85" y="438"/>
                  </a:lnTo>
                  <a:lnTo>
                    <a:pt x="72" y="414"/>
                  </a:lnTo>
                  <a:lnTo>
                    <a:pt x="93" y="414"/>
                  </a:lnTo>
                  <a:lnTo>
                    <a:pt x="93" y="403"/>
                  </a:lnTo>
                  <a:lnTo>
                    <a:pt x="85" y="403"/>
                  </a:lnTo>
                  <a:lnTo>
                    <a:pt x="72" y="385"/>
                  </a:lnTo>
                  <a:lnTo>
                    <a:pt x="64" y="365"/>
                  </a:lnTo>
                  <a:lnTo>
                    <a:pt x="32" y="351"/>
                  </a:lnTo>
                  <a:lnTo>
                    <a:pt x="11" y="330"/>
                  </a:lnTo>
                  <a:lnTo>
                    <a:pt x="11" y="322"/>
                  </a:lnTo>
                  <a:lnTo>
                    <a:pt x="0" y="313"/>
                  </a:lnTo>
                  <a:lnTo>
                    <a:pt x="11" y="301"/>
                  </a:lnTo>
                  <a:lnTo>
                    <a:pt x="20" y="301"/>
                  </a:lnTo>
                  <a:lnTo>
                    <a:pt x="32" y="289"/>
                  </a:lnTo>
                  <a:lnTo>
                    <a:pt x="20" y="278"/>
                  </a:lnTo>
                  <a:lnTo>
                    <a:pt x="11" y="278"/>
                  </a:lnTo>
                  <a:lnTo>
                    <a:pt x="53" y="240"/>
                  </a:lnTo>
                  <a:lnTo>
                    <a:pt x="43" y="217"/>
                  </a:lnTo>
                  <a:lnTo>
                    <a:pt x="43" y="208"/>
                  </a:lnTo>
                  <a:lnTo>
                    <a:pt x="32" y="197"/>
                  </a:lnTo>
                  <a:lnTo>
                    <a:pt x="32" y="189"/>
                  </a:lnTo>
                  <a:lnTo>
                    <a:pt x="20" y="168"/>
                  </a:lnTo>
                  <a:lnTo>
                    <a:pt x="20" y="153"/>
                  </a:lnTo>
                  <a:lnTo>
                    <a:pt x="0" y="145"/>
                  </a:lnTo>
                  <a:lnTo>
                    <a:pt x="0" y="136"/>
                  </a:lnTo>
                  <a:lnTo>
                    <a:pt x="11" y="136"/>
                  </a:lnTo>
                  <a:lnTo>
                    <a:pt x="32" y="124"/>
                  </a:lnTo>
                  <a:lnTo>
                    <a:pt x="53" y="116"/>
                  </a:lnTo>
                  <a:lnTo>
                    <a:pt x="108" y="136"/>
                  </a:lnTo>
                  <a:lnTo>
                    <a:pt x="166" y="153"/>
                  </a:lnTo>
                  <a:lnTo>
                    <a:pt x="181" y="168"/>
                  </a:lnTo>
                  <a:lnTo>
                    <a:pt x="137" y="176"/>
                  </a:lnTo>
                  <a:lnTo>
                    <a:pt x="53" y="168"/>
                  </a:lnTo>
                  <a:lnTo>
                    <a:pt x="93" y="189"/>
                  </a:lnTo>
                  <a:lnTo>
                    <a:pt x="93" y="208"/>
                  </a:lnTo>
                  <a:lnTo>
                    <a:pt x="125" y="217"/>
                  </a:lnTo>
                  <a:lnTo>
                    <a:pt x="146" y="217"/>
                  </a:lnTo>
                  <a:lnTo>
                    <a:pt x="137" y="208"/>
                  </a:lnTo>
                  <a:lnTo>
                    <a:pt x="117" y="197"/>
                  </a:lnTo>
                  <a:lnTo>
                    <a:pt x="125" y="197"/>
                  </a:lnTo>
                  <a:lnTo>
                    <a:pt x="181" y="208"/>
                  </a:lnTo>
                  <a:lnTo>
                    <a:pt x="158" y="189"/>
                  </a:lnTo>
                  <a:lnTo>
                    <a:pt x="190" y="176"/>
                  </a:lnTo>
                  <a:lnTo>
                    <a:pt x="211" y="176"/>
                  </a:lnTo>
                  <a:lnTo>
                    <a:pt x="219" y="176"/>
                  </a:lnTo>
                  <a:lnTo>
                    <a:pt x="211" y="168"/>
                  </a:lnTo>
                  <a:lnTo>
                    <a:pt x="211" y="145"/>
                  </a:lnTo>
                  <a:lnTo>
                    <a:pt x="190" y="136"/>
                  </a:lnTo>
                  <a:lnTo>
                    <a:pt x="230" y="145"/>
                  </a:lnTo>
                  <a:lnTo>
                    <a:pt x="243" y="153"/>
                  </a:lnTo>
                  <a:lnTo>
                    <a:pt x="219" y="153"/>
                  </a:lnTo>
                  <a:lnTo>
                    <a:pt x="254" y="168"/>
                  </a:lnTo>
                  <a:lnTo>
                    <a:pt x="263" y="168"/>
                  </a:lnTo>
                  <a:lnTo>
                    <a:pt x="263" y="153"/>
                  </a:lnTo>
                  <a:lnTo>
                    <a:pt x="327" y="136"/>
                  </a:lnTo>
                  <a:lnTo>
                    <a:pt x="345" y="145"/>
                  </a:lnTo>
                  <a:lnTo>
                    <a:pt x="345" y="136"/>
                  </a:lnTo>
                  <a:lnTo>
                    <a:pt x="388" y="136"/>
                  </a:lnTo>
                  <a:lnTo>
                    <a:pt x="401" y="145"/>
                  </a:lnTo>
                  <a:lnTo>
                    <a:pt x="409" y="145"/>
                  </a:lnTo>
                  <a:lnTo>
                    <a:pt x="401" y="136"/>
                  </a:lnTo>
                  <a:lnTo>
                    <a:pt x="417" y="136"/>
                  </a:lnTo>
                  <a:lnTo>
                    <a:pt x="380" y="116"/>
                  </a:lnTo>
                  <a:lnTo>
                    <a:pt x="380" y="106"/>
                  </a:lnTo>
                  <a:lnTo>
                    <a:pt x="514" y="145"/>
                  </a:lnTo>
                  <a:lnTo>
                    <a:pt x="526" y="136"/>
                  </a:lnTo>
                  <a:lnTo>
                    <a:pt x="482" y="124"/>
                  </a:lnTo>
                  <a:lnTo>
                    <a:pt x="482" y="106"/>
                  </a:lnTo>
                  <a:lnTo>
                    <a:pt x="471" y="95"/>
                  </a:lnTo>
                  <a:lnTo>
                    <a:pt x="491" y="64"/>
                  </a:lnTo>
                  <a:lnTo>
                    <a:pt x="506" y="64"/>
                  </a:lnTo>
                  <a:lnTo>
                    <a:pt x="514" y="64"/>
                  </a:lnTo>
                  <a:lnTo>
                    <a:pt x="535" y="72"/>
                  </a:lnTo>
                  <a:lnTo>
                    <a:pt x="535" y="95"/>
                  </a:lnTo>
                  <a:lnTo>
                    <a:pt x="543" y="95"/>
                  </a:lnTo>
                  <a:lnTo>
                    <a:pt x="567" y="136"/>
                  </a:lnTo>
                  <a:lnTo>
                    <a:pt x="579" y="136"/>
                  </a:lnTo>
                  <a:lnTo>
                    <a:pt x="579" y="153"/>
                  </a:lnTo>
                  <a:lnTo>
                    <a:pt x="556" y="168"/>
                  </a:lnTo>
                  <a:lnTo>
                    <a:pt x="579" y="176"/>
                  </a:lnTo>
                  <a:lnTo>
                    <a:pt x="599" y="168"/>
                  </a:lnTo>
                  <a:lnTo>
                    <a:pt x="608" y="153"/>
                  </a:lnTo>
                  <a:lnTo>
                    <a:pt x="588" y="136"/>
                  </a:lnTo>
                  <a:lnTo>
                    <a:pt x="579" y="136"/>
                  </a:lnTo>
                  <a:lnTo>
                    <a:pt x="567" y="124"/>
                  </a:lnTo>
                  <a:lnTo>
                    <a:pt x="567" y="106"/>
                  </a:lnTo>
                  <a:lnTo>
                    <a:pt x="543" y="95"/>
                  </a:lnTo>
                  <a:lnTo>
                    <a:pt x="567"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2" name="Freeform 22"/>
            <p:cNvSpPr>
              <a:spLocks/>
            </p:cNvSpPr>
            <p:nvPr/>
          </p:nvSpPr>
          <p:spPr bwMode="auto">
            <a:xfrm>
              <a:off x="2776" y="2292"/>
              <a:ext cx="43" cy="31"/>
            </a:xfrm>
            <a:custGeom>
              <a:avLst/>
              <a:gdLst>
                <a:gd name="T0" fmla="*/ 0 w 43"/>
                <a:gd name="T1" fmla="*/ 0 h 31"/>
                <a:gd name="T2" fmla="*/ 20 w 43"/>
                <a:gd name="T3" fmla="*/ 0 h 31"/>
                <a:gd name="T4" fmla="*/ 20 w 43"/>
                <a:gd name="T5" fmla="*/ 11 h 31"/>
                <a:gd name="T6" fmla="*/ 43 w 43"/>
                <a:gd name="T7" fmla="*/ 11 h 31"/>
                <a:gd name="T8" fmla="*/ 43 w 43"/>
                <a:gd name="T9" fmla="*/ 19 h 31"/>
                <a:gd name="T10" fmla="*/ 20 w 43"/>
                <a:gd name="T11" fmla="*/ 31 h 31"/>
                <a:gd name="T12" fmla="*/ 0 w 4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3" h="31">
                  <a:moveTo>
                    <a:pt x="0" y="0"/>
                  </a:moveTo>
                  <a:lnTo>
                    <a:pt x="20" y="0"/>
                  </a:lnTo>
                  <a:lnTo>
                    <a:pt x="20" y="11"/>
                  </a:lnTo>
                  <a:lnTo>
                    <a:pt x="43" y="11"/>
                  </a:lnTo>
                  <a:lnTo>
                    <a:pt x="43" y="19"/>
                  </a:lnTo>
                  <a:lnTo>
                    <a:pt x="20" y="31"/>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3" name="Freeform 23"/>
            <p:cNvSpPr>
              <a:spLocks/>
            </p:cNvSpPr>
            <p:nvPr/>
          </p:nvSpPr>
          <p:spPr bwMode="auto">
            <a:xfrm>
              <a:off x="2776" y="2292"/>
              <a:ext cx="43" cy="31"/>
            </a:xfrm>
            <a:custGeom>
              <a:avLst/>
              <a:gdLst>
                <a:gd name="T0" fmla="*/ 0 w 43"/>
                <a:gd name="T1" fmla="*/ 0 h 31"/>
                <a:gd name="T2" fmla="*/ 20 w 43"/>
                <a:gd name="T3" fmla="*/ 0 h 31"/>
                <a:gd name="T4" fmla="*/ 20 w 43"/>
                <a:gd name="T5" fmla="*/ 11 h 31"/>
                <a:gd name="T6" fmla="*/ 43 w 43"/>
                <a:gd name="T7" fmla="*/ 11 h 31"/>
                <a:gd name="T8" fmla="*/ 43 w 43"/>
                <a:gd name="T9" fmla="*/ 19 h 31"/>
                <a:gd name="T10" fmla="*/ 20 w 43"/>
                <a:gd name="T11" fmla="*/ 31 h 31"/>
                <a:gd name="T12" fmla="*/ 0 w 4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3" h="31">
                  <a:moveTo>
                    <a:pt x="0" y="0"/>
                  </a:moveTo>
                  <a:lnTo>
                    <a:pt x="20" y="0"/>
                  </a:lnTo>
                  <a:lnTo>
                    <a:pt x="20" y="11"/>
                  </a:lnTo>
                  <a:lnTo>
                    <a:pt x="43" y="11"/>
                  </a:lnTo>
                  <a:lnTo>
                    <a:pt x="43" y="19"/>
                  </a:lnTo>
                  <a:lnTo>
                    <a:pt x="20" y="31"/>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4" name="Freeform 24"/>
            <p:cNvSpPr>
              <a:spLocks/>
            </p:cNvSpPr>
            <p:nvPr/>
          </p:nvSpPr>
          <p:spPr bwMode="auto">
            <a:xfrm>
              <a:off x="3103" y="2558"/>
              <a:ext cx="52" cy="64"/>
            </a:xfrm>
            <a:custGeom>
              <a:avLst/>
              <a:gdLst>
                <a:gd name="T0" fmla="*/ 0 w 52"/>
                <a:gd name="T1" fmla="*/ 52 h 64"/>
                <a:gd name="T2" fmla="*/ 9 w 52"/>
                <a:gd name="T3" fmla="*/ 14 h 64"/>
                <a:gd name="T4" fmla="*/ 29 w 52"/>
                <a:gd name="T5" fmla="*/ 0 h 64"/>
                <a:gd name="T6" fmla="*/ 43 w 52"/>
                <a:gd name="T7" fmla="*/ 14 h 64"/>
                <a:gd name="T8" fmla="*/ 52 w 52"/>
                <a:gd name="T9" fmla="*/ 23 h 64"/>
                <a:gd name="T10" fmla="*/ 29 w 52"/>
                <a:gd name="T11" fmla="*/ 52 h 64"/>
                <a:gd name="T12" fmla="*/ 43 w 52"/>
                <a:gd name="T13" fmla="*/ 52 h 64"/>
                <a:gd name="T14" fmla="*/ 29 w 52"/>
                <a:gd name="T15" fmla="*/ 64 h 64"/>
                <a:gd name="T16" fmla="*/ 9 w 52"/>
                <a:gd name="T17" fmla="*/ 52 h 64"/>
                <a:gd name="T18" fmla="*/ 9 w 52"/>
                <a:gd name="T19" fmla="*/ 64 h 64"/>
                <a:gd name="T20" fmla="*/ 0 w 52"/>
                <a:gd name="T2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4">
                  <a:moveTo>
                    <a:pt x="0" y="52"/>
                  </a:moveTo>
                  <a:lnTo>
                    <a:pt x="9" y="14"/>
                  </a:lnTo>
                  <a:lnTo>
                    <a:pt x="29" y="0"/>
                  </a:lnTo>
                  <a:lnTo>
                    <a:pt x="43" y="14"/>
                  </a:lnTo>
                  <a:lnTo>
                    <a:pt x="52" y="23"/>
                  </a:lnTo>
                  <a:lnTo>
                    <a:pt x="29" y="52"/>
                  </a:lnTo>
                  <a:lnTo>
                    <a:pt x="43" y="52"/>
                  </a:lnTo>
                  <a:lnTo>
                    <a:pt x="29" y="64"/>
                  </a:lnTo>
                  <a:lnTo>
                    <a:pt x="9" y="52"/>
                  </a:lnTo>
                  <a:lnTo>
                    <a:pt x="9" y="64"/>
                  </a:lnTo>
                  <a:lnTo>
                    <a:pt x="0" y="5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5" name="Freeform 25"/>
            <p:cNvSpPr>
              <a:spLocks/>
            </p:cNvSpPr>
            <p:nvPr/>
          </p:nvSpPr>
          <p:spPr bwMode="auto">
            <a:xfrm>
              <a:off x="3103" y="2558"/>
              <a:ext cx="52" cy="64"/>
            </a:xfrm>
            <a:custGeom>
              <a:avLst/>
              <a:gdLst>
                <a:gd name="T0" fmla="*/ 0 w 52"/>
                <a:gd name="T1" fmla="*/ 52 h 64"/>
                <a:gd name="T2" fmla="*/ 9 w 52"/>
                <a:gd name="T3" fmla="*/ 14 h 64"/>
                <a:gd name="T4" fmla="*/ 29 w 52"/>
                <a:gd name="T5" fmla="*/ 0 h 64"/>
                <a:gd name="T6" fmla="*/ 43 w 52"/>
                <a:gd name="T7" fmla="*/ 14 h 64"/>
                <a:gd name="T8" fmla="*/ 52 w 52"/>
                <a:gd name="T9" fmla="*/ 23 h 64"/>
                <a:gd name="T10" fmla="*/ 29 w 52"/>
                <a:gd name="T11" fmla="*/ 52 h 64"/>
                <a:gd name="T12" fmla="*/ 43 w 52"/>
                <a:gd name="T13" fmla="*/ 52 h 64"/>
                <a:gd name="T14" fmla="*/ 29 w 52"/>
                <a:gd name="T15" fmla="*/ 64 h 64"/>
                <a:gd name="T16" fmla="*/ 9 w 52"/>
                <a:gd name="T17" fmla="*/ 52 h 64"/>
                <a:gd name="T18" fmla="*/ 9 w 52"/>
                <a:gd name="T19" fmla="*/ 64 h 64"/>
                <a:gd name="T20" fmla="*/ 0 w 52"/>
                <a:gd name="T2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4">
                  <a:moveTo>
                    <a:pt x="0" y="52"/>
                  </a:moveTo>
                  <a:lnTo>
                    <a:pt x="9" y="14"/>
                  </a:lnTo>
                  <a:lnTo>
                    <a:pt x="29" y="0"/>
                  </a:lnTo>
                  <a:lnTo>
                    <a:pt x="43" y="14"/>
                  </a:lnTo>
                  <a:lnTo>
                    <a:pt x="52" y="23"/>
                  </a:lnTo>
                  <a:lnTo>
                    <a:pt x="29" y="52"/>
                  </a:lnTo>
                  <a:lnTo>
                    <a:pt x="43" y="52"/>
                  </a:lnTo>
                  <a:lnTo>
                    <a:pt x="29" y="64"/>
                  </a:lnTo>
                  <a:lnTo>
                    <a:pt x="9" y="52"/>
                  </a:lnTo>
                  <a:lnTo>
                    <a:pt x="9" y="64"/>
                  </a:lnTo>
                  <a:lnTo>
                    <a:pt x="0" y="5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6" name="Freeform 26"/>
            <p:cNvSpPr>
              <a:spLocks/>
            </p:cNvSpPr>
            <p:nvPr/>
          </p:nvSpPr>
          <p:spPr bwMode="auto">
            <a:xfrm>
              <a:off x="3060" y="2631"/>
              <a:ext cx="31" cy="103"/>
            </a:xfrm>
            <a:custGeom>
              <a:avLst/>
              <a:gdLst>
                <a:gd name="T0" fmla="*/ 0 w 31"/>
                <a:gd name="T1" fmla="*/ 51 h 103"/>
                <a:gd name="T2" fmla="*/ 0 w 31"/>
                <a:gd name="T3" fmla="*/ 11 h 103"/>
                <a:gd name="T4" fmla="*/ 0 w 31"/>
                <a:gd name="T5" fmla="*/ 0 h 103"/>
                <a:gd name="T6" fmla="*/ 23 w 31"/>
                <a:gd name="T7" fmla="*/ 51 h 103"/>
                <a:gd name="T8" fmla="*/ 14 w 31"/>
                <a:gd name="T9" fmla="*/ 60 h 103"/>
                <a:gd name="T10" fmla="*/ 31 w 31"/>
                <a:gd name="T11" fmla="*/ 75 h 103"/>
                <a:gd name="T12" fmla="*/ 31 w 31"/>
                <a:gd name="T13" fmla="*/ 103 h 103"/>
                <a:gd name="T14" fmla="*/ 23 w 31"/>
                <a:gd name="T15" fmla="*/ 103 h 103"/>
                <a:gd name="T16" fmla="*/ 23 w 31"/>
                <a:gd name="T17" fmla="*/ 83 h 103"/>
                <a:gd name="T18" fmla="*/ 0 w 31"/>
                <a:gd name="T19"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0" y="51"/>
                  </a:moveTo>
                  <a:lnTo>
                    <a:pt x="0" y="11"/>
                  </a:lnTo>
                  <a:lnTo>
                    <a:pt x="0" y="0"/>
                  </a:lnTo>
                  <a:lnTo>
                    <a:pt x="23" y="51"/>
                  </a:lnTo>
                  <a:lnTo>
                    <a:pt x="14" y="60"/>
                  </a:lnTo>
                  <a:lnTo>
                    <a:pt x="31" y="75"/>
                  </a:lnTo>
                  <a:lnTo>
                    <a:pt x="31" y="103"/>
                  </a:lnTo>
                  <a:lnTo>
                    <a:pt x="23" y="103"/>
                  </a:lnTo>
                  <a:lnTo>
                    <a:pt x="23" y="83"/>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7" name="Freeform 27"/>
            <p:cNvSpPr>
              <a:spLocks/>
            </p:cNvSpPr>
            <p:nvPr/>
          </p:nvSpPr>
          <p:spPr bwMode="auto">
            <a:xfrm>
              <a:off x="3060" y="2631"/>
              <a:ext cx="31" cy="103"/>
            </a:xfrm>
            <a:custGeom>
              <a:avLst/>
              <a:gdLst>
                <a:gd name="T0" fmla="*/ 0 w 31"/>
                <a:gd name="T1" fmla="*/ 51 h 103"/>
                <a:gd name="T2" fmla="*/ 0 w 31"/>
                <a:gd name="T3" fmla="*/ 11 h 103"/>
                <a:gd name="T4" fmla="*/ 0 w 31"/>
                <a:gd name="T5" fmla="*/ 0 h 103"/>
                <a:gd name="T6" fmla="*/ 23 w 31"/>
                <a:gd name="T7" fmla="*/ 51 h 103"/>
                <a:gd name="T8" fmla="*/ 14 w 31"/>
                <a:gd name="T9" fmla="*/ 60 h 103"/>
                <a:gd name="T10" fmla="*/ 31 w 31"/>
                <a:gd name="T11" fmla="*/ 75 h 103"/>
                <a:gd name="T12" fmla="*/ 31 w 31"/>
                <a:gd name="T13" fmla="*/ 103 h 103"/>
                <a:gd name="T14" fmla="*/ 23 w 31"/>
                <a:gd name="T15" fmla="*/ 103 h 103"/>
                <a:gd name="T16" fmla="*/ 23 w 31"/>
                <a:gd name="T17" fmla="*/ 83 h 103"/>
                <a:gd name="T18" fmla="*/ 0 w 31"/>
                <a:gd name="T19"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0" y="51"/>
                  </a:moveTo>
                  <a:lnTo>
                    <a:pt x="0" y="11"/>
                  </a:lnTo>
                  <a:lnTo>
                    <a:pt x="0" y="0"/>
                  </a:lnTo>
                  <a:lnTo>
                    <a:pt x="23" y="51"/>
                  </a:lnTo>
                  <a:lnTo>
                    <a:pt x="14" y="60"/>
                  </a:lnTo>
                  <a:lnTo>
                    <a:pt x="31" y="75"/>
                  </a:lnTo>
                  <a:lnTo>
                    <a:pt x="31" y="103"/>
                  </a:lnTo>
                  <a:lnTo>
                    <a:pt x="23" y="103"/>
                  </a:lnTo>
                  <a:lnTo>
                    <a:pt x="23" y="83"/>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8" name="Freeform 28"/>
            <p:cNvSpPr>
              <a:spLocks/>
            </p:cNvSpPr>
            <p:nvPr/>
          </p:nvSpPr>
          <p:spPr bwMode="auto">
            <a:xfrm>
              <a:off x="3147" y="2756"/>
              <a:ext cx="25" cy="95"/>
            </a:xfrm>
            <a:custGeom>
              <a:avLst/>
              <a:gdLst>
                <a:gd name="T0" fmla="*/ 0 w 25"/>
                <a:gd name="T1" fmla="*/ 51 h 95"/>
                <a:gd name="T2" fmla="*/ 13 w 25"/>
                <a:gd name="T3" fmla="*/ 40 h 95"/>
                <a:gd name="T4" fmla="*/ 0 w 25"/>
                <a:gd name="T5" fmla="*/ 0 h 95"/>
                <a:gd name="T6" fmla="*/ 13 w 25"/>
                <a:gd name="T7" fmla="*/ 8 h 95"/>
                <a:gd name="T8" fmla="*/ 25 w 25"/>
                <a:gd name="T9" fmla="*/ 40 h 95"/>
                <a:gd name="T10" fmla="*/ 13 w 25"/>
                <a:gd name="T11" fmla="*/ 60 h 95"/>
                <a:gd name="T12" fmla="*/ 25 w 25"/>
                <a:gd name="T13" fmla="*/ 95 h 95"/>
                <a:gd name="T14" fmla="*/ 13 w 25"/>
                <a:gd name="T15" fmla="*/ 72 h 95"/>
                <a:gd name="T16" fmla="*/ 0 w 25"/>
                <a:gd name="T17"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5">
                  <a:moveTo>
                    <a:pt x="0" y="51"/>
                  </a:moveTo>
                  <a:lnTo>
                    <a:pt x="13" y="40"/>
                  </a:lnTo>
                  <a:lnTo>
                    <a:pt x="0" y="0"/>
                  </a:lnTo>
                  <a:lnTo>
                    <a:pt x="13" y="8"/>
                  </a:lnTo>
                  <a:lnTo>
                    <a:pt x="25" y="40"/>
                  </a:lnTo>
                  <a:lnTo>
                    <a:pt x="13" y="60"/>
                  </a:lnTo>
                  <a:lnTo>
                    <a:pt x="25" y="95"/>
                  </a:lnTo>
                  <a:lnTo>
                    <a:pt x="13" y="72"/>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9" name="Freeform 29"/>
            <p:cNvSpPr>
              <a:spLocks/>
            </p:cNvSpPr>
            <p:nvPr/>
          </p:nvSpPr>
          <p:spPr bwMode="auto">
            <a:xfrm>
              <a:off x="3147" y="2756"/>
              <a:ext cx="25" cy="95"/>
            </a:xfrm>
            <a:custGeom>
              <a:avLst/>
              <a:gdLst>
                <a:gd name="T0" fmla="*/ 0 w 25"/>
                <a:gd name="T1" fmla="*/ 51 h 95"/>
                <a:gd name="T2" fmla="*/ 13 w 25"/>
                <a:gd name="T3" fmla="*/ 40 h 95"/>
                <a:gd name="T4" fmla="*/ 0 w 25"/>
                <a:gd name="T5" fmla="*/ 0 h 95"/>
                <a:gd name="T6" fmla="*/ 13 w 25"/>
                <a:gd name="T7" fmla="*/ 8 h 95"/>
                <a:gd name="T8" fmla="*/ 25 w 25"/>
                <a:gd name="T9" fmla="*/ 40 h 95"/>
                <a:gd name="T10" fmla="*/ 13 w 25"/>
                <a:gd name="T11" fmla="*/ 60 h 95"/>
                <a:gd name="T12" fmla="*/ 25 w 25"/>
                <a:gd name="T13" fmla="*/ 95 h 95"/>
                <a:gd name="T14" fmla="*/ 13 w 25"/>
                <a:gd name="T15" fmla="*/ 72 h 95"/>
                <a:gd name="T16" fmla="*/ 0 w 25"/>
                <a:gd name="T17"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5">
                  <a:moveTo>
                    <a:pt x="0" y="51"/>
                  </a:moveTo>
                  <a:lnTo>
                    <a:pt x="13" y="40"/>
                  </a:lnTo>
                  <a:lnTo>
                    <a:pt x="0" y="0"/>
                  </a:lnTo>
                  <a:lnTo>
                    <a:pt x="13" y="8"/>
                  </a:lnTo>
                  <a:lnTo>
                    <a:pt x="25" y="40"/>
                  </a:lnTo>
                  <a:lnTo>
                    <a:pt x="13" y="60"/>
                  </a:lnTo>
                  <a:lnTo>
                    <a:pt x="25" y="95"/>
                  </a:lnTo>
                  <a:lnTo>
                    <a:pt x="13" y="72"/>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0" name="Freeform 30"/>
            <p:cNvSpPr>
              <a:spLocks/>
            </p:cNvSpPr>
            <p:nvPr/>
          </p:nvSpPr>
          <p:spPr bwMode="auto">
            <a:xfrm>
              <a:off x="1114" y="1290"/>
              <a:ext cx="105" cy="29"/>
            </a:xfrm>
            <a:custGeom>
              <a:avLst/>
              <a:gdLst>
                <a:gd name="T0" fmla="*/ 0 w 105"/>
                <a:gd name="T1" fmla="*/ 8 h 29"/>
                <a:gd name="T2" fmla="*/ 81 w 105"/>
                <a:gd name="T3" fmla="*/ 0 h 29"/>
                <a:gd name="T4" fmla="*/ 95 w 105"/>
                <a:gd name="T5" fmla="*/ 0 h 29"/>
                <a:gd name="T6" fmla="*/ 63 w 105"/>
                <a:gd name="T7" fmla="*/ 8 h 29"/>
                <a:gd name="T8" fmla="*/ 105 w 105"/>
                <a:gd name="T9" fmla="*/ 8 h 29"/>
                <a:gd name="T10" fmla="*/ 81 w 105"/>
                <a:gd name="T11" fmla="*/ 20 h 29"/>
                <a:gd name="T12" fmla="*/ 63 w 105"/>
                <a:gd name="T13" fmla="*/ 20 h 29"/>
                <a:gd name="T14" fmla="*/ 63 w 105"/>
                <a:gd name="T15" fmla="*/ 29 h 29"/>
                <a:gd name="T16" fmla="*/ 31 w 105"/>
                <a:gd name="T17" fmla="*/ 29 h 29"/>
                <a:gd name="T18" fmla="*/ 52 w 105"/>
                <a:gd name="T19" fmla="*/ 20 h 29"/>
                <a:gd name="T20" fmla="*/ 20 w 105"/>
                <a:gd name="T21" fmla="*/ 29 h 29"/>
                <a:gd name="T22" fmla="*/ 0 w 105"/>
                <a:gd name="T23" fmla="*/ 29 h 29"/>
                <a:gd name="T24" fmla="*/ 52 w 105"/>
                <a:gd name="T25" fmla="*/ 20 h 29"/>
                <a:gd name="T26" fmla="*/ 44 w 105"/>
                <a:gd name="T27" fmla="*/ 8 h 29"/>
                <a:gd name="T28" fmla="*/ 0 w 105"/>
                <a:gd name="T2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9">
                  <a:moveTo>
                    <a:pt x="0" y="8"/>
                  </a:moveTo>
                  <a:lnTo>
                    <a:pt x="81" y="0"/>
                  </a:lnTo>
                  <a:lnTo>
                    <a:pt x="95" y="0"/>
                  </a:lnTo>
                  <a:lnTo>
                    <a:pt x="63" y="8"/>
                  </a:lnTo>
                  <a:lnTo>
                    <a:pt x="105" y="8"/>
                  </a:lnTo>
                  <a:lnTo>
                    <a:pt x="81" y="20"/>
                  </a:lnTo>
                  <a:lnTo>
                    <a:pt x="63" y="20"/>
                  </a:lnTo>
                  <a:lnTo>
                    <a:pt x="63" y="29"/>
                  </a:lnTo>
                  <a:lnTo>
                    <a:pt x="31" y="29"/>
                  </a:lnTo>
                  <a:lnTo>
                    <a:pt x="52" y="20"/>
                  </a:lnTo>
                  <a:lnTo>
                    <a:pt x="20" y="29"/>
                  </a:lnTo>
                  <a:lnTo>
                    <a:pt x="0" y="29"/>
                  </a:lnTo>
                  <a:lnTo>
                    <a:pt x="52" y="20"/>
                  </a:lnTo>
                  <a:lnTo>
                    <a:pt x="44" y="8"/>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1" name="Freeform 31"/>
            <p:cNvSpPr>
              <a:spLocks/>
            </p:cNvSpPr>
            <p:nvPr/>
          </p:nvSpPr>
          <p:spPr bwMode="auto">
            <a:xfrm>
              <a:off x="1114" y="1290"/>
              <a:ext cx="105" cy="29"/>
            </a:xfrm>
            <a:custGeom>
              <a:avLst/>
              <a:gdLst>
                <a:gd name="T0" fmla="*/ 0 w 105"/>
                <a:gd name="T1" fmla="*/ 8 h 29"/>
                <a:gd name="T2" fmla="*/ 81 w 105"/>
                <a:gd name="T3" fmla="*/ 0 h 29"/>
                <a:gd name="T4" fmla="*/ 95 w 105"/>
                <a:gd name="T5" fmla="*/ 0 h 29"/>
                <a:gd name="T6" fmla="*/ 63 w 105"/>
                <a:gd name="T7" fmla="*/ 8 h 29"/>
                <a:gd name="T8" fmla="*/ 105 w 105"/>
                <a:gd name="T9" fmla="*/ 8 h 29"/>
                <a:gd name="T10" fmla="*/ 81 w 105"/>
                <a:gd name="T11" fmla="*/ 20 h 29"/>
                <a:gd name="T12" fmla="*/ 63 w 105"/>
                <a:gd name="T13" fmla="*/ 20 h 29"/>
                <a:gd name="T14" fmla="*/ 63 w 105"/>
                <a:gd name="T15" fmla="*/ 29 h 29"/>
                <a:gd name="T16" fmla="*/ 31 w 105"/>
                <a:gd name="T17" fmla="*/ 29 h 29"/>
                <a:gd name="T18" fmla="*/ 52 w 105"/>
                <a:gd name="T19" fmla="*/ 20 h 29"/>
                <a:gd name="T20" fmla="*/ 20 w 105"/>
                <a:gd name="T21" fmla="*/ 29 h 29"/>
                <a:gd name="T22" fmla="*/ 0 w 105"/>
                <a:gd name="T23" fmla="*/ 29 h 29"/>
                <a:gd name="T24" fmla="*/ 52 w 105"/>
                <a:gd name="T25" fmla="*/ 20 h 29"/>
                <a:gd name="T26" fmla="*/ 44 w 105"/>
                <a:gd name="T27" fmla="*/ 8 h 29"/>
                <a:gd name="T28" fmla="*/ 0 w 105"/>
                <a:gd name="T2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9">
                  <a:moveTo>
                    <a:pt x="0" y="8"/>
                  </a:moveTo>
                  <a:lnTo>
                    <a:pt x="81" y="0"/>
                  </a:lnTo>
                  <a:lnTo>
                    <a:pt x="95" y="0"/>
                  </a:lnTo>
                  <a:lnTo>
                    <a:pt x="63" y="8"/>
                  </a:lnTo>
                  <a:lnTo>
                    <a:pt x="105" y="8"/>
                  </a:lnTo>
                  <a:lnTo>
                    <a:pt x="81" y="20"/>
                  </a:lnTo>
                  <a:lnTo>
                    <a:pt x="63" y="20"/>
                  </a:lnTo>
                  <a:lnTo>
                    <a:pt x="63" y="29"/>
                  </a:lnTo>
                  <a:lnTo>
                    <a:pt x="31" y="29"/>
                  </a:lnTo>
                  <a:lnTo>
                    <a:pt x="52" y="20"/>
                  </a:lnTo>
                  <a:lnTo>
                    <a:pt x="20" y="29"/>
                  </a:lnTo>
                  <a:lnTo>
                    <a:pt x="0" y="29"/>
                  </a:lnTo>
                  <a:lnTo>
                    <a:pt x="52" y="20"/>
                  </a:lnTo>
                  <a:lnTo>
                    <a:pt x="44" y="8"/>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2" name="Freeform 32"/>
            <p:cNvSpPr>
              <a:spLocks/>
            </p:cNvSpPr>
            <p:nvPr/>
          </p:nvSpPr>
          <p:spPr bwMode="auto">
            <a:xfrm>
              <a:off x="1134" y="1364"/>
              <a:ext cx="117" cy="28"/>
            </a:xfrm>
            <a:custGeom>
              <a:avLst/>
              <a:gdLst>
                <a:gd name="T0" fmla="*/ 117 w 117"/>
                <a:gd name="T1" fmla="*/ 0 h 28"/>
                <a:gd name="T2" fmla="*/ 117 w 117"/>
                <a:gd name="T3" fmla="*/ 8 h 28"/>
                <a:gd name="T4" fmla="*/ 84 w 117"/>
                <a:gd name="T5" fmla="*/ 8 h 28"/>
                <a:gd name="T6" fmla="*/ 43 w 117"/>
                <a:gd name="T7" fmla="*/ 28 h 28"/>
                <a:gd name="T8" fmla="*/ 11 w 117"/>
                <a:gd name="T9" fmla="*/ 28 h 28"/>
                <a:gd name="T10" fmla="*/ 0 w 117"/>
                <a:gd name="T11" fmla="*/ 28 h 28"/>
                <a:gd name="T12" fmla="*/ 11 w 117"/>
                <a:gd name="T13" fmla="*/ 28 h 28"/>
                <a:gd name="T14" fmla="*/ 43 w 117"/>
                <a:gd name="T15" fmla="*/ 19 h 28"/>
                <a:gd name="T16" fmla="*/ 43 w 117"/>
                <a:gd name="T17" fmla="*/ 8 h 28"/>
                <a:gd name="T18" fmla="*/ 61 w 117"/>
                <a:gd name="T19" fmla="*/ 8 h 28"/>
                <a:gd name="T20" fmla="*/ 117 w 117"/>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8">
                  <a:moveTo>
                    <a:pt x="117" y="0"/>
                  </a:moveTo>
                  <a:lnTo>
                    <a:pt x="117" y="8"/>
                  </a:lnTo>
                  <a:lnTo>
                    <a:pt x="84" y="8"/>
                  </a:lnTo>
                  <a:lnTo>
                    <a:pt x="43" y="28"/>
                  </a:lnTo>
                  <a:lnTo>
                    <a:pt x="11" y="28"/>
                  </a:lnTo>
                  <a:lnTo>
                    <a:pt x="0" y="28"/>
                  </a:lnTo>
                  <a:lnTo>
                    <a:pt x="11" y="28"/>
                  </a:lnTo>
                  <a:lnTo>
                    <a:pt x="43" y="19"/>
                  </a:lnTo>
                  <a:lnTo>
                    <a:pt x="43" y="8"/>
                  </a:lnTo>
                  <a:lnTo>
                    <a:pt x="61" y="8"/>
                  </a:lnTo>
                  <a:lnTo>
                    <a:pt x="117"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3" name="Freeform 33"/>
            <p:cNvSpPr>
              <a:spLocks/>
            </p:cNvSpPr>
            <p:nvPr/>
          </p:nvSpPr>
          <p:spPr bwMode="auto">
            <a:xfrm>
              <a:off x="1134" y="1364"/>
              <a:ext cx="117" cy="28"/>
            </a:xfrm>
            <a:custGeom>
              <a:avLst/>
              <a:gdLst>
                <a:gd name="T0" fmla="*/ 117 w 117"/>
                <a:gd name="T1" fmla="*/ 0 h 28"/>
                <a:gd name="T2" fmla="*/ 117 w 117"/>
                <a:gd name="T3" fmla="*/ 8 h 28"/>
                <a:gd name="T4" fmla="*/ 84 w 117"/>
                <a:gd name="T5" fmla="*/ 8 h 28"/>
                <a:gd name="T6" fmla="*/ 43 w 117"/>
                <a:gd name="T7" fmla="*/ 28 h 28"/>
                <a:gd name="T8" fmla="*/ 11 w 117"/>
                <a:gd name="T9" fmla="*/ 28 h 28"/>
                <a:gd name="T10" fmla="*/ 0 w 117"/>
                <a:gd name="T11" fmla="*/ 28 h 28"/>
                <a:gd name="T12" fmla="*/ 11 w 117"/>
                <a:gd name="T13" fmla="*/ 28 h 28"/>
                <a:gd name="T14" fmla="*/ 43 w 117"/>
                <a:gd name="T15" fmla="*/ 19 h 28"/>
                <a:gd name="T16" fmla="*/ 43 w 117"/>
                <a:gd name="T17" fmla="*/ 8 h 28"/>
                <a:gd name="T18" fmla="*/ 61 w 117"/>
                <a:gd name="T19" fmla="*/ 8 h 28"/>
                <a:gd name="T20" fmla="*/ 117 w 117"/>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8">
                  <a:moveTo>
                    <a:pt x="117" y="0"/>
                  </a:moveTo>
                  <a:lnTo>
                    <a:pt x="117" y="8"/>
                  </a:lnTo>
                  <a:lnTo>
                    <a:pt x="84" y="8"/>
                  </a:lnTo>
                  <a:lnTo>
                    <a:pt x="43" y="28"/>
                  </a:lnTo>
                  <a:lnTo>
                    <a:pt x="11" y="28"/>
                  </a:lnTo>
                  <a:lnTo>
                    <a:pt x="0" y="28"/>
                  </a:lnTo>
                  <a:lnTo>
                    <a:pt x="11" y="28"/>
                  </a:lnTo>
                  <a:lnTo>
                    <a:pt x="43" y="19"/>
                  </a:lnTo>
                  <a:lnTo>
                    <a:pt x="43" y="8"/>
                  </a:lnTo>
                  <a:lnTo>
                    <a:pt x="61" y="8"/>
                  </a:lnTo>
                  <a:lnTo>
                    <a:pt x="117"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4" name="Freeform 34"/>
            <p:cNvSpPr>
              <a:spLocks/>
            </p:cNvSpPr>
            <p:nvPr/>
          </p:nvSpPr>
          <p:spPr bwMode="auto">
            <a:xfrm>
              <a:off x="1178" y="1412"/>
              <a:ext cx="60" cy="26"/>
            </a:xfrm>
            <a:custGeom>
              <a:avLst/>
              <a:gdLst>
                <a:gd name="T0" fmla="*/ 0 w 60"/>
                <a:gd name="T1" fmla="*/ 26 h 26"/>
                <a:gd name="T2" fmla="*/ 31 w 60"/>
                <a:gd name="T3" fmla="*/ 0 h 26"/>
                <a:gd name="T4" fmla="*/ 60 w 60"/>
                <a:gd name="T5" fmla="*/ 13 h 26"/>
                <a:gd name="T6" fmla="*/ 0 w 60"/>
                <a:gd name="T7" fmla="*/ 26 h 26"/>
              </a:gdLst>
              <a:ahLst/>
              <a:cxnLst>
                <a:cxn ang="0">
                  <a:pos x="T0" y="T1"/>
                </a:cxn>
                <a:cxn ang="0">
                  <a:pos x="T2" y="T3"/>
                </a:cxn>
                <a:cxn ang="0">
                  <a:pos x="T4" y="T5"/>
                </a:cxn>
                <a:cxn ang="0">
                  <a:pos x="T6" y="T7"/>
                </a:cxn>
              </a:cxnLst>
              <a:rect l="0" t="0" r="r" b="b"/>
              <a:pathLst>
                <a:path w="60" h="26">
                  <a:moveTo>
                    <a:pt x="0" y="26"/>
                  </a:moveTo>
                  <a:lnTo>
                    <a:pt x="31" y="0"/>
                  </a:lnTo>
                  <a:lnTo>
                    <a:pt x="60" y="13"/>
                  </a:lnTo>
                  <a:lnTo>
                    <a:pt x="0" y="2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5" name="Freeform 35"/>
            <p:cNvSpPr>
              <a:spLocks/>
            </p:cNvSpPr>
            <p:nvPr/>
          </p:nvSpPr>
          <p:spPr bwMode="auto">
            <a:xfrm>
              <a:off x="1178" y="1412"/>
              <a:ext cx="60" cy="26"/>
            </a:xfrm>
            <a:custGeom>
              <a:avLst/>
              <a:gdLst>
                <a:gd name="T0" fmla="*/ 0 w 60"/>
                <a:gd name="T1" fmla="*/ 26 h 26"/>
                <a:gd name="T2" fmla="*/ 31 w 60"/>
                <a:gd name="T3" fmla="*/ 0 h 26"/>
                <a:gd name="T4" fmla="*/ 60 w 60"/>
                <a:gd name="T5" fmla="*/ 13 h 26"/>
                <a:gd name="T6" fmla="*/ 0 w 60"/>
                <a:gd name="T7" fmla="*/ 26 h 26"/>
              </a:gdLst>
              <a:ahLst/>
              <a:cxnLst>
                <a:cxn ang="0">
                  <a:pos x="T0" y="T1"/>
                </a:cxn>
                <a:cxn ang="0">
                  <a:pos x="T2" y="T3"/>
                </a:cxn>
                <a:cxn ang="0">
                  <a:pos x="T4" y="T5"/>
                </a:cxn>
                <a:cxn ang="0">
                  <a:pos x="T6" y="T7"/>
                </a:cxn>
              </a:cxnLst>
              <a:rect l="0" t="0" r="r" b="b"/>
              <a:pathLst>
                <a:path w="60" h="26">
                  <a:moveTo>
                    <a:pt x="0" y="26"/>
                  </a:moveTo>
                  <a:lnTo>
                    <a:pt x="31" y="0"/>
                  </a:lnTo>
                  <a:lnTo>
                    <a:pt x="60" y="13"/>
                  </a:lnTo>
                  <a:lnTo>
                    <a:pt x="0" y="2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6" name="Freeform 36"/>
            <p:cNvSpPr>
              <a:spLocks/>
            </p:cNvSpPr>
            <p:nvPr/>
          </p:nvSpPr>
          <p:spPr bwMode="auto">
            <a:xfrm>
              <a:off x="1251" y="1444"/>
              <a:ext cx="41" cy="29"/>
            </a:xfrm>
            <a:custGeom>
              <a:avLst/>
              <a:gdLst>
                <a:gd name="T0" fmla="*/ 0 w 41"/>
                <a:gd name="T1" fmla="*/ 29 h 29"/>
                <a:gd name="T2" fmla="*/ 41 w 41"/>
                <a:gd name="T3" fmla="*/ 0 h 29"/>
                <a:gd name="T4" fmla="*/ 41 w 41"/>
                <a:gd name="T5" fmla="*/ 8 h 29"/>
                <a:gd name="T6" fmla="*/ 32 w 41"/>
                <a:gd name="T7" fmla="*/ 8 h 29"/>
                <a:gd name="T8" fmla="*/ 16 w 41"/>
                <a:gd name="T9" fmla="*/ 29 h 29"/>
                <a:gd name="T10" fmla="*/ 0 w 41"/>
                <a:gd name="T11" fmla="*/ 29 h 29"/>
              </a:gdLst>
              <a:ahLst/>
              <a:cxnLst>
                <a:cxn ang="0">
                  <a:pos x="T0" y="T1"/>
                </a:cxn>
                <a:cxn ang="0">
                  <a:pos x="T2" y="T3"/>
                </a:cxn>
                <a:cxn ang="0">
                  <a:pos x="T4" y="T5"/>
                </a:cxn>
                <a:cxn ang="0">
                  <a:pos x="T6" y="T7"/>
                </a:cxn>
                <a:cxn ang="0">
                  <a:pos x="T8" y="T9"/>
                </a:cxn>
                <a:cxn ang="0">
                  <a:pos x="T10" y="T11"/>
                </a:cxn>
              </a:cxnLst>
              <a:rect l="0" t="0" r="r" b="b"/>
              <a:pathLst>
                <a:path w="41" h="29">
                  <a:moveTo>
                    <a:pt x="0" y="29"/>
                  </a:moveTo>
                  <a:lnTo>
                    <a:pt x="41" y="0"/>
                  </a:lnTo>
                  <a:lnTo>
                    <a:pt x="41" y="8"/>
                  </a:lnTo>
                  <a:lnTo>
                    <a:pt x="32" y="8"/>
                  </a:lnTo>
                  <a:lnTo>
                    <a:pt x="16" y="29"/>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7" name="Freeform 37"/>
            <p:cNvSpPr>
              <a:spLocks/>
            </p:cNvSpPr>
            <p:nvPr/>
          </p:nvSpPr>
          <p:spPr bwMode="auto">
            <a:xfrm>
              <a:off x="1251" y="1444"/>
              <a:ext cx="41" cy="29"/>
            </a:xfrm>
            <a:custGeom>
              <a:avLst/>
              <a:gdLst>
                <a:gd name="T0" fmla="*/ 0 w 41"/>
                <a:gd name="T1" fmla="*/ 29 h 29"/>
                <a:gd name="T2" fmla="*/ 41 w 41"/>
                <a:gd name="T3" fmla="*/ 0 h 29"/>
                <a:gd name="T4" fmla="*/ 41 w 41"/>
                <a:gd name="T5" fmla="*/ 8 h 29"/>
                <a:gd name="T6" fmla="*/ 32 w 41"/>
                <a:gd name="T7" fmla="*/ 8 h 29"/>
                <a:gd name="T8" fmla="*/ 16 w 41"/>
                <a:gd name="T9" fmla="*/ 29 h 29"/>
                <a:gd name="T10" fmla="*/ 0 w 41"/>
                <a:gd name="T11" fmla="*/ 29 h 29"/>
              </a:gdLst>
              <a:ahLst/>
              <a:cxnLst>
                <a:cxn ang="0">
                  <a:pos x="T0" y="T1"/>
                </a:cxn>
                <a:cxn ang="0">
                  <a:pos x="T2" y="T3"/>
                </a:cxn>
                <a:cxn ang="0">
                  <a:pos x="T4" y="T5"/>
                </a:cxn>
                <a:cxn ang="0">
                  <a:pos x="T6" y="T7"/>
                </a:cxn>
                <a:cxn ang="0">
                  <a:pos x="T8" y="T9"/>
                </a:cxn>
                <a:cxn ang="0">
                  <a:pos x="T10" y="T11"/>
                </a:cxn>
              </a:cxnLst>
              <a:rect l="0" t="0" r="r" b="b"/>
              <a:pathLst>
                <a:path w="41" h="29">
                  <a:moveTo>
                    <a:pt x="0" y="29"/>
                  </a:moveTo>
                  <a:lnTo>
                    <a:pt x="41" y="0"/>
                  </a:lnTo>
                  <a:lnTo>
                    <a:pt x="41" y="8"/>
                  </a:lnTo>
                  <a:lnTo>
                    <a:pt x="32" y="8"/>
                  </a:lnTo>
                  <a:lnTo>
                    <a:pt x="16" y="29"/>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8" name="Freeform 38"/>
            <p:cNvSpPr>
              <a:spLocks/>
            </p:cNvSpPr>
            <p:nvPr/>
          </p:nvSpPr>
          <p:spPr bwMode="auto">
            <a:xfrm>
              <a:off x="1268" y="1526"/>
              <a:ext cx="27" cy="63"/>
            </a:xfrm>
            <a:custGeom>
              <a:avLst/>
              <a:gdLst>
                <a:gd name="T0" fmla="*/ 0 w 27"/>
                <a:gd name="T1" fmla="*/ 11 h 63"/>
                <a:gd name="T2" fmla="*/ 16 w 27"/>
                <a:gd name="T3" fmla="*/ 0 h 63"/>
                <a:gd name="T4" fmla="*/ 27 w 27"/>
                <a:gd name="T5" fmla="*/ 0 h 63"/>
                <a:gd name="T6" fmla="*/ 27 w 27"/>
                <a:gd name="T7" fmla="*/ 43 h 63"/>
                <a:gd name="T8" fmla="*/ 0 w 27"/>
                <a:gd name="T9" fmla="*/ 63 h 63"/>
                <a:gd name="T10" fmla="*/ 16 w 27"/>
                <a:gd name="T11" fmla="*/ 43 h 63"/>
                <a:gd name="T12" fmla="*/ 0 w 27"/>
                <a:gd name="T13" fmla="*/ 43 h 63"/>
                <a:gd name="T14" fmla="*/ 16 w 27"/>
                <a:gd name="T15" fmla="*/ 34 h 63"/>
                <a:gd name="T16" fmla="*/ 0 w 27"/>
                <a:gd name="T17" fmla="*/ 34 h 63"/>
                <a:gd name="T18" fmla="*/ 0 w 27"/>
                <a:gd name="T19" fmla="*/ 1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63">
                  <a:moveTo>
                    <a:pt x="0" y="11"/>
                  </a:moveTo>
                  <a:lnTo>
                    <a:pt x="16" y="0"/>
                  </a:lnTo>
                  <a:lnTo>
                    <a:pt x="27" y="0"/>
                  </a:lnTo>
                  <a:lnTo>
                    <a:pt x="27" y="43"/>
                  </a:lnTo>
                  <a:lnTo>
                    <a:pt x="0" y="63"/>
                  </a:lnTo>
                  <a:lnTo>
                    <a:pt x="16" y="43"/>
                  </a:lnTo>
                  <a:lnTo>
                    <a:pt x="0" y="43"/>
                  </a:lnTo>
                  <a:lnTo>
                    <a:pt x="16" y="34"/>
                  </a:lnTo>
                  <a:lnTo>
                    <a:pt x="0" y="34"/>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9" name="Freeform 39"/>
            <p:cNvSpPr>
              <a:spLocks/>
            </p:cNvSpPr>
            <p:nvPr/>
          </p:nvSpPr>
          <p:spPr bwMode="auto">
            <a:xfrm>
              <a:off x="1268" y="1526"/>
              <a:ext cx="27" cy="63"/>
            </a:xfrm>
            <a:custGeom>
              <a:avLst/>
              <a:gdLst>
                <a:gd name="T0" fmla="*/ 0 w 27"/>
                <a:gd name="T1" fmla="*/ 11 h 63"/>
                <a:gd name="T2" fmla="*/ 16 w 27"/>
                <a:gd name="T3" fmla="*/ 0 h 63"/>
                <a:gd name="T4" fmla="*/ 27 w 27"/>
                <a:gd name="T5" fmla="*/ 0 h 63"/>
                <a:gd name="T6" fmla="*/ 27 w 27"/>
                <a:gd name="T7" fmla="*/ 43 h 63"/>
                <a:gd name="T8" fmla="*/ 0 w 27"/>
                <a:gd name="T9" fmla="*/ 63 h 63"/>
                <a:gd name="T10" fmla="*/ 16 w 27"/>
                <a:gd name="T11" fmla="*/ 43 h 63"/>
                <a:gd name="T12" fmla="*/ 0 w 27"/>
                <a:gd name="T13" fmla="*/ 43 h 63"/>
                <a:gd name="T14" fmla="*/ 16 w 27"/>
                <a:gd name="T15" fmla="*/ 34 h 63"/>
                <a:gd name="T16" fmla="*/ 0 w 27"/>
                <a:gd name="T17" fmla="*/ 34 h 63"/>
                <a:gd name="T18" fmla="*/ 0 w 27"/>
                <a:gd name="T19" fmla="*/ 1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63">
                  <a:moveTo>
                    <a:pt x="0" y="11"/>
                  </a:moveTo>
                  <a:lnTo>
                    <a:pt x="16" y="0"/>
                  </a:lnTo>
                  <a:lnTo>
                    <a:pt x="27" y="0"/>
                  </a:lnTo>
                  <a:lnTo>
                    <a:pt x="27" y="43"/>
                  </a:lnTo>
                  <a:lnTo>
                    <a:pt x="0" y="63"/>
                  </a:lnTo>
                  <a:lnTo>
                    <a:pt x="16" y="43"/>
                  </a:lnTo>
                  <a:lnTo>
                    <a:pt x="0" y="43"/>
                  </a:lnTo>
                  <a:lnTo>
                    <a:pt x="16" y="34"/>
                  </a:lnTo>
                  <a:lnTo>
                    <a:pt x="0" y="34"/>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0" name="Freeform 40"/>
            <p:cNvSpPr>
              <a:spLocks/>
            </p:cNvSpPr>
            <p:nvPr/>
          </p:nvSpPr>
          <p:spPr bwMode="auto">
            <a:xfrm>
              <a:off x="1458" y="1702"/>
              <a:ext cx="76" cy="24"/>
            </a:xfrm>
            <a:custGeom>
              <a:avLst/>
              <a:gdLst>
                <a:gd name="T0" fmla="*/ 14 w 76"/>
                <a:gd name="T1" fmla="*/ 24 h 24"/>
                <a:gd name="T2" fmla="*/ 0 w 76"/>
                <a:gd name="T3" fmla="*/ 24 h 24"/>
                <a:gd name="T4" fmla="*/ 14 w 76"/>
                <a:gd name="T5" fmla="*/ 13 h 24"/>
                <a:gd name="T6" fmla="*/ 53 w 76"/>
                <a:gd name="T7" fmla="*/ 13 h 24"/>
                <a:gd name="T8" fmla="*/ 76 w 76"/>
                <a:gd name="T9" fmla="*/ 0 h 24"/>
                <a:gd name="T10" fmla="*/ 64 w 76"/>
                <a:gd name="T11" fmla="*/ 24 h 24"/>
                <a:gd name="T12" fmla="*/ 14 w 7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4" y="24"/>
                  </a:moveTo>
                  <a:lnTo>
                    <a:pt x="0" y="24"/>
                  </a:lnTo>
                  <a:lnTo>
                    <a:pt x="14" y="13"/>
                  </a:lnTo>
                  <a:lnTo>
                    <a:pt x="53" y="13"/>
                  </a:lnTo>
                  <a:lnTo>
                    <a:pt x="76" y="0"/>
                  </a:lnTo>
                  <a:lnTo>
                    <a:pt x="64" y="24"/>
                  </a:lnTo>
                  <a:lnTo>
                    <a:pt x="14"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1" name="Freeform 41"/>
            <p:cNvSpPr>
              <a:spLocks/>
            </p:cNvSpPr>
            <p:nvPr/>
          </p:nvSpPr>
          <p:spPr bwMode="auto">
            <a:xfrm>
              <a:off x="1458" y="1702"/>
              <a:ext cx="76" cy="24"/>
            </a:xfrm>
            <a:custGeom>
              <a:avLst/>
              <a:gdLst>
                <a:gd name="T0" fmla="*/ 14 w 76"/>
                <a:gd name="T1" fmla="*/ 24 h 24"/>
                <a:gd name="T2" fmla="*/ 0 w 76"/>
                <a:gd name="T3" fmla="*/ 24 h 24"/>
                <a:gd name="T4" fmla="*/ 14 w 76"/>
                <a:gd name="T5" fmla="*/ 13 h 24"/>
                <a:gd name="T6" fmla="*/ 53 w 76"/>
                <a:gd name="T7" fmla="*/ 13 h 24"/>
                <a:gd name="T8" fmla="*/ 76 w 76"/>
                <a:gd name="T9" fmla="*/ 0 h 24"/>
                <a:gd name="T10" fmla="*/ 64 w 76"/>
                <a:gd name="T11" fmla="*/ 24 h 24"/>
                <a:gd name="T12" fmla="*/ 14 w 7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4" y="24"/>
                  </a:moveTo>
                  <a:lnTo>
                    <a:pt x="0" y="24"/>
                  </a:lnTo>
                  <a:lnTo>
                    <a:pt x="14" y="13"/>
                  </a:lnTo>
                  <a:lnTo>
                    <a:pt x="53" y="13"/>
                  </a:lnTo>
                  <a:lnTo>
                    <a:pt x="76" y="0"/>
                  </a:lnTo>
                  <a:lnTo>
                    <a:pt x="64" y="24"/>
                  </a:lnTo>
                  <a:lnTo>
                    <a:pt x="14"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2" name="Freeform 42"/>
            <p:cNvSpPr>
              <a:spLocks/>
            </p:cNvSpPr>
            <p:nvPr/>
          </p:nvSpPr>
          <p:spPr bwMode="auto">
            <a:xfrm>
              <a:off x="1397" y="1731"/>
              <a:ext cx="85" cy="24"/>
            </a:xfrm>
            <a:custGeom>
              <a:avLst/>
              <a:gdLst>
                <a:gd name="T0" fmla="*/ 0 w 85"/>
                <a:gd name="T1" fmla="*/ 24 h 24"/>
                <a:gd name="T2" fmla="*/ 32 w 85"/>
                <a:gd name="T3" fmla="*/ 0 h 24"/>
                <a:gd name="T4" fmla="*/ 85 w 85"/>
                <a:gd name="T5" fmla="*/ 0 h 24"/>
                <a:gd name="T6" fmla="*/ 20 w 85"/>
                <a:gd name="T7" fmla="*/ 24 h 24"/>
                <a:gd name="T8" fmla="*/ 0 w 85"/>
                <a:gd name="T9" fmla="*/ 24 h 24"/>
              </a:gdLst>
              <a:ahLst/>
              <a:cxnLst>
                <a:cxn ang="0">
                  <a:pos x="T0" y="T1"/>
                </a:cxn>
                <a:cxn ang="0">
                  <a:pos x="T2" y="T3"/>
                </a:cxn>
                <a:cxn ang="0">
                  <a:pos x="T4" y="T5"/>
                </a:cxn>
                <a:cxn ang="0">
                  <a:pos x="T6" y="T7"/>
                </a:cxn>
                <a:cxn ang="0">
                  <a:pos x="T8" y="T9"/>
                </a:cxn>
              </a:cxnLst>
              <a:rect l="0" t="0" r="r" b="b"/>
              <a:pathLst>
                <a:path w="85" h="24">
                  <a:moveTo>
                    <a:pt x="0" y="24"/>
                  </a:moveTo>
                  <a:lnTo>
                    <a:pt x="32" y="0"/>
                  </a:lnTo>
                  <a:lnTo>
                    <a:pt x="85" y="0"/>
                  </a:lnTo>
                  <a:lnTo>
                    <a:pt x="2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3" name="Freeform 43"/>
            <p:cNvSpPr>
              <a:spLocks/>
            </p:cNvSpPr>
            <p:nvPr/>
          </p:nvSpPr>
          <p:spPr bwMode="auto">
            <a:xfrm>
              <a:off x="1397" y="1731"/>
              <a:ext cx="85" cy="24"/>
            </a:xfrm>
            <a:custGeom>
              <a:avLst/>
              <a:gdLst>
                <a:gd name="T0" fmla="*/ 0 w 85"/>
                <a:gd name="T1" fmla="*/ 24 h 24"/>
                <a:gd name="T2" fmla="*/ 32 w 85"/>
                <a:gd name="T3" fmla="*/ 0 h 24"/>
                <a:gd name="T4" fmla="*/ 85 w 85"/>
                <a:gd name="T5" fmla="*/ 0 h 24"/>
                <a:gd name="T6" fmla="*/ 20 w 85"/>
                <a:gd name="T7" fmla="*/ 24 h 24"/>
                <a:gd name="T8" fmla="*/ 0 w 85"/>
                <a:gd name="T9" fmla="*/ 24 h 24"/>
              </a:gdLst>
              <a:ahLst/>
              <a:cxnLst>
                <a:cxn ang="0">
                  <a:pos x="T0" y="T1"/>
                </a:cxn>
                <a:cxn ang="0">
                  <a:pos x="T2" y="T3"/>
                </a:cxn>
                <a:cxn ang="0">
                  <a:pos x="T4" y="T5"/>
                </a:cxn>
                <a:cxn ang="0">
                  <a:pos x="T6" y="T7"/>
                </a:cxn>
                <a:cxn ang="0">
                  <a:pos x="T8" y="T9"/>
                </a:cxn>
              </a:cxnLst>
              <a:rect l="0" t="0" r="r" b="b"/>
              <a:pathLst>
                <a:path w="85" h="24">
                  <a:moveTo>
                    <a:pt x="0" y="24"/>
                  </a:moveTo>
                  <a:lnTo>
                    <a:pt x="32" y="0"/>
                  </a:lnTo>
                  <a:lnTo>
                    <a:pt x="85" y="0"/>
                  </a:lnTo>
                  <a:lnTo>
                    <a:pt x="2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4" name="Freeform 44"/>
            <p:cNvSpPr>
              <a:spLocks/>
            </p:cNvSpPr>
            <p:nvPr/>
          </p:nvSpPr>
          <p:spPr bwMode="auto">
            <a:xfrm>
              <a:off x="1320" y="1662"/>
              <a:ext cx="162" cy="93"/>
            </a:xfrm>
            <a:custGeom>
              <a:avLst/>
              <a:gdLst>
                <a:gd name="T0" fmla="*/ 97 w 162"/>
                <a:gd name="T1" fmla="*/ 0 h 93"/>
                <a:gd name="T2" fmla="*/ 152 w 162"/>
                <a:gd name="T3" fmla="*/ 8 h 93"/>
                <a:gd name="T4" fmla="*/ 162 w 162"/>
                <a:gd name="T5" fmla="*/ 32 h 93"/>
                <a:gd name="T6" fmla="*/ 152 w 162"/>
                <a:gd name="T7" fmla="*/ 40 h 93"/>
                <a:gd name="T8" fmla="*/ 129 w 162"/>
                <a:gd name="T9" fmla="*/ 17 h 93"/>
                <a:gd name="T10" fmla="*/ 108 w 162"/>
                <a:gd name="T11" fmla="*/ 61 h 93"/>
                <a:gd name="T12" fmla="*/ 97 w 162"/>
                <a:gd name="T13" fmla="*/ 61 h 93"/>
                <a:gd name="T14" fmla="*/ 97 w 162"/>
                <a:gd name="T15" fmla="*/ 52 h 93"/>
                <a:gd name="T16" fmla="*/ 88 w 162"/>
                <a:gd name="T17" fmla="*/ 52 h 93"/>
                <a:gd name="T18" fmla="*/ 97 w 162"/>
                <a:gd name="T19" fmla="*/ 40 h 93"/>
                <a:gd name="T20" fmla="*/ 97 w 162"/>
                <a:gd name="T21" fmla="*/ 17 h 93"/>
                <a:gd name="T22" fmla="*/ 88 w 162"/>
                <a:gd name="T23" fmla="*/ 17 h 93"/>
                <a:gd name="T24" fmla="*/ 56 w 162"/>
                <a:gd name="T25" fmla="*/ 32 h 93"/>
                <a:gd name="T26" fmla="*/ 43 w 162"/>
                <a:gd name="T27" fmla="*/ 52 h 93"/>
                <a:gd name="T28" fmla="*/ 24 w 162"/>
                <a:gd name="T29" fmla="*/ 81 h 93"/>
                <a:gd name="T30" fmla="*/ 11 w 162"/>
                <a:gd name="T31" fmla="*/ 93 h 93"/>
                <a:gd name="T32" fmla="*/ 0 w 162"/>
                <a:gd name="T33" fmla="*/ 93 h 93"/>
                <a:gd name="T34" fmla="*/ 0 w 162"/>
                <a:gd name="T35" fmla="*/ 81 h 93"/>
                <a:gd name="T36" fmla="*/ 11 w 162"/>
                <a:gd name="T37" fmla="*/ 61 h 93"/>
                <a:gd name="T38" fmla="*/ 43 w 162"/>
                <a:gd name="T39" fmla="*/ 32 h 93"/>
                <a:gd name="T40" fmla="*/ 24 w 162"/>
                <a:gd name="T41" fmla="*/ 40 h 93"/>
                <a:gd name="T42" fmla="*/ 56 w 162"/>
                <a:gd name="T43" fmla="*/ 8 h 93"/>
                <a:gd name="T44" fmla="*/ 97 w 162"/>
                <a:gd name="T45" fmla="*/ 8 h 93"/>
                <a:gd name="T46" fmla="*/ 97 w 162"/>
                <a:gd name="T4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93">
                  <a:moveTo>
                    <a:pt x="97" y="0"/>
                  </a:moveTo>
                  <a:lnTo>
                    <a:pt x="152" y="8"/>
                  </a:lnTo>
                  <a:lnTo>
                    <a:pt x="162" y="32"/>
                  </a:lnTo>
                  <a:lnTo>
                    <a:pt x="152" y="40"/>
                  </a:lnTo>
                  <a:lnTo>
                    <a:pt x="129" y="17"/>
                  </a:lnTo>
                  <a:lnTo>
                    <a:pt x="108" y="61"/>
                  </a:lnTo>
                  <a:lnTo>
                    <a:pt x="97" y="61"/>
                  </a:lnTo>
                  <a:lnTo>
                    <a:pt x="97" y="52"/>
                  </a:lnTo>
                  <a:lnTo>
                    <a:pt x="88" y="52"/>
                  </a:lnTo>
                  <a:lnTo>
                    <a:pt x="97" y="40"/>
                  </a:lnTo>
                  <a:lnTo>
                    <a:pt x="97" y="17"/>
                  </a:lnTo>
                  <a:lnTo>
                    <a:pt x="88" y="17"/>
                  </a:lnTo>
                  <a:lnTo>
                    <a:pt x="56" y="32"/>
                  </a:lnTo>
                  <a:lnTo>
                    <a:pt x="43" y="52"/>
                  </a:lnTo>
                  <a:lnTo>
                    <a:pt x="24" y="81"/>
                  </a:lnTo>
                  <a:lnTo>
                    <a:pt x="11" y="93"/>
                  </a:lnTo>
                  <a:lnTo>
                    <a:pt x="0" y="93"/>
                  </a:lnTo>
                  <a:lnTo>
                    <a:pt x="0" y="81"/>
                  </a:lnTo>
                  <a:lnTo>
                    <a:pt x="11" y="61"/>
                  </a:lnTo>
                  <a:lnTo>
                    <a:pt x="43" y="32"/>
                  </a:lnTo>
                  <a:lnTo>
                    <a:pt x="24" y="40"/>
                  </a:lnTo>
                  <a:lnTo>
                    <a:pt x="56" y="8"/>
                  </a:lnTo>
                  <a:lnTo>
                    <a:pt x="97" y="8"/>
                  </a:lnTo>
                  <a:lnTo>
                    <a:pt x="97"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5" name="Freeform 45"/>
            <p:cNvSpPr>
              <a:spLocks/>
            </p:cNvSpPr>
            <p:nvPr/>
          </p:nvSpPr>
          <p:spPr bwMode="auto">
            <a:xfrm>
              <a:off x="1320" y="1662"/>
              <a:ext cx="162" cy="93"/>
            </a:xfrm>
            <a:custGeom>
              <a:avLst/>
              <a:gdLst>
                <a:gd name="T0" fmla="*/ 97 w 162"/>
                <a:gd name="T1" fmla="*/ 0 h 93"/>
                <a:gd name="T2" fmla="*/ 152 w 162"/>
                <a:gd name="T3" fmla="*/ 8 h 93"/>
                <a:gd name="T4" fmla="*/ 162 w 162"/>
                <a:gd name="T5" fmla="*/ 32 h 93"/>
                <a:gd name="T6" fmla="*/ 152 w 162"/>
                <a:gd name="T7" fmla="*/ 40 h 93"/>
                <a:gd name="T8" fmla="*/ 129 w 162"/>
                <a:gd name="T9" fmla="*/ 17 h 93"/>
                <a:gd name="T10" fmla="*/ 108 w 162"/>
                <a:gd name="T11" fmla="*/ 61 h 93"/>
                <a:gd name="T12" fmla="*/ 97 w 162"/>
                <a:gd name="T13" fmla="*/ 61 h 93"/>
                <a:gd name="T14" fmla="*/ 97 w 162"/>
                <a:gd name="T15" fmla="*/ 52 h 93"/>
                <a:gd name="T16" fmla="*/ 88 w 162"/>
                <a:gd name="T17" fmla="*/ 52 h 93"/>
                <a:gd name="T18" fmla="*/ 97 w 162"/>
                <a:gd name="T19" fmla="*/ 40 h 93"/>
                <a:gd name="T20" fmla="*/ 97 w 162"/>
                <a:gd name="T21" fmla="*/ 17 h 93"/>
                <a:gd name="T22" fmla="*/ 88 w 162"/>
                <a:gd name="T23" fmla="*/ 17 h 93"/>
                <a:gd name="T24" fmla="*/ 56 w 162"/>
                <a:gd name="T25" fmla="*/ 32 h 93"/>
                <a:gd name="T26" fmla="*/ 43 w 162"/>
                <a:gd name="T27" fmla="*/ 52 h 93"/>
                <a:gd name="T28" fmla="*/ 24 w 162"/>
                <a:gd name="T29" fmla="*/ 81 h 93"/>
                <a:gd name="T30" fmla="*/ 11 w 162"/>
                <a:gd name="T31" fmla="*/ 93 h 93"/>
                <a:gd name="T32" fmla="*/ 0 w 162"/>
                <a:gd name="T33" fmla="*/ 93 h 93"/>
                <a:gd name="T34" fmla="*/ 0 w 162"/>
                <a:gd name="T35" fmla="*/ 81 h 93"/>
                <a:gd name="T36" fmla="*/ 11 w 162"/>
                <a:gd name="T37" fmla="*/ 61 h 93"/>
                <a:gd name="T38" fmla="*/ 43 w 162"/>
                <a:gd name="T39" fmla="*/ 32 h 93"/>
                <a:gd name="T40" fmla="*/ 24 w 162"/>
                <a:gd name="T41" fmla="*/ 40 h 93"/>
                <a:gd name="T42" fmla="*/ 56 w 162"/>
                <a:gd name="T43" fmla="*/ 8 h 93"/>
                <a:gd name="T44" fmla="*/ 97 w 162"/>
                <a:gd name="T45" fmla="*/ 8 h 93"/>
                <a:gd name="T46" fmla="*/ 97 w 162"/>
                <a:gd name="T4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93">
                  <a:moveTo>
                    <a:pt x="97" y="0"/>
                  </a:moveTo>
                  <a:lnTo>
                    <a:pt x="152" y="8"/>
                  </a:lnTo>
                  <a:lnTo>
                    <a:pt x="162" y="32"/>
                  </a:lnTo>
                  <a:lnTo>
                    <a:pt x="152" y="40"/>
                  </a:lnTo>
                  <a:lnTo>
                    <a:pt x="129" y="17"/>
                  </a:lnTo>
                  <a:lnTo>
                    <a:pt x="108" y="61"/>
                  </a:lnTo>
                  <a:lnTo>
                    <a:pt x="97" y="61"/>
                  </a:lnTo>
                  <a:lnTo>
                    <a:pt x="97" y="52"/>
                  </a:lnTo>
                  <a:lnTo>
                    <a:pt x="88" y="52"/>
                  </a:lnTo>
                  <a:lnTo>
                    <a:pt x="97" y="40"/>
                  </a:lnTo>
                  <a:lnTo>
                    <a:pt x="97" y="17"/>
                  </a:lnTo>
                  <a:lnTo>
                    <a:pt x="88" y="17"/>
                  </a:lnTo>
                  <a:lnTo>
                    <a:pt x="56" y="32"/>
                  </a:lnTo>
                  <a:lnTo>
                    <a:pt x="43" y="52"/>
                  </a:lnTo>
                  <a:lnTo>
                    <a:pt x="24" y="81"/>
                  </a:lnTo>
                  <a:lnTo>
                    <a:pt x="11" y="93"/>
                  </a:lnTo>
                  <a:lnTo>
                    <a:pt x="0" y="93"/>
                  </a:lnTo>
                  <a:lnTo>
                    <a:pt x="0" y="81"/>
                  </a:lnTo>
                  <a:lnTo>
                    <a:pt x="11" y="61"/>
                  </a:lnTo>
                  <a:lnTo>
                    <a:pt x="43" y="32"/>
                  </a:lnTo>
                  <a:lnTo>
                    <a:pt x="24" y="40"/>
                  </a:lnTo>
                  <a:lnTo>
                    <a:pt x="56" y="8"/>
                  </a:lnTo>
                  <a:lnTo>
                    <a:pt x="97" y="8"/>
                  </a:lnTo>
                  <a:lnTo>
                    <a:pt x="97"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6" name="Freeform 46"/>
            <p:cNvSpPr>
              <a:spLocks/>
            </p:cNvSpPr>
            <p:nvPr/>
          </p:nvSpPr>
          <p:spPr bwMode="auto">
            <a:xfrm>
              <a:off x="1303" y="1606"/>
              <a:ext cx="125" cy="55"/>
            </a:xfrm>
            <a:custGeom>
              <a:avLst/>
              <a:gdLst>
                <a:gd name="T0" fmla="*/ 113 w 125"/>
                <a:gd name="T1" fmla="*/ 55 h 55"/>
                <a:gd name="T2" fmla="*/ 105 w 125"/>
                <a:gd name="T3" fmla="*/ 55 h 55"/>
                <a:gd name="T4" fmla="*/ 113 w 125"/>
                <a:gd name="T5" fmla="*/ 55 h 55"/>
                <a:gd name="T6" fmla="*/ 73 w 125"/>
                <a:gd name="T7" fmla="*/ 55 h 55"/>
                <a:gd name="T8" fmla="*/ 73 w 125"/>
                <a:gd name="T9" fmla="*/ 43 h 55"/>
                <a:gd name="T10" fmla="*/ 52 w 125"/>
                <a:gd name="T11" fmla="*/ 55 h 55"/>
                <a:gd name="T12" fmla="*/ 73 w 125"/>
                <a:gd name="T13" fmla="*/ 35 h 55"/>
                <a:gd name="T14" fmla="*/ 17 w 125"/>
                <a:gd name="T15" fmla="*/ 55 h 55"/>
                <a:gd name="T16" fmla="*/ 17 w 125"/>
                <a:gd name="T17" fmla="*/ 43 h 55"/>
                <a:gd name="T18" fmla="*/ 0 w 125"/>
                <a:gd name="T19" fmla="*/ 55 h 55"/>
                <a:gd name="T20" fmla="*/ 41 w 125"/>
                <a:gd name="T21" fmla="*/ 23 h 55"/>
                <a:gd name="T22" fmla="*/ 52 w 125"/>
                <a:gd name="T23" fmla="*/ 23 h 55"/>
                <a:gd name="T24" fmla="*/ 41 w 125"/>
                <a:gd name="T25" fmla="*/ 23 h 55"/>
                <a:gd name="T26" fmla="*/ 81 w 125"/>
                <a:gd name="T27" fmla="*/ 0 h 55"/>
                <a:gd name="T28" fmla="*/ 105 w 125"/>
                <a:gd name="T29" fmla="*/ 14 h 55"/>
                <a:gd name="T30" fmla="*/ 105 w 125"/>
                <a:gd name="T31" fmla="*/ 23 h 55"/>
                <a:gd name="T32" fmla="*/ 125 w 125"/>
                <a:gd name="T33" fmla="*/ 23 h 55"/>
                <a:gd name="T34" fmla="*/ 113 w 125"/>
                <a:gd name="T3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55">
                  <a:moveTo>
                    <a:pt x="113" y="55"/>
                  </a:moveTo>
                  <a:lnTo>
                    <a:pt x="105" y="55"/>
                  </a:lnTo>
                  <a:lnTo>
                    <a:pt x="113" y="55"/>
                  </a:lnTo>
                  <a:lnTo>
                    <a:pt x="73" y="55"/>
                  </a:lnTo>
                  <a:lnTo>
                    <a:pt x="73" y="43"/>
                  </a:lnTo>
                  <a:lnTo>
                    <a:pt x="52" y="55"/>
                  </a:lnTo>
                  <a:lnTo>
                    <a:pt x="73" y="35"/>
                  </a:lnTo>
                  <a:lnTo>
                    <a:pt x="17" y="55"/>
                  </a:lnTo>
                  <a:lnTo>
                    <a:pt x="17" y="43"/>
                  </a:lnTo>
                  <a:lnTo>
                    <a:pt x="0" y="55"/>
                  </a:lnTo>
                  <a:lnTo>
                    <a:pt x="41" y="23"/>
                  </a:lnTo>
                  <a:lnTo>
                    <a:pt x="52" y="23"/>
                  </a:lnTo>
                  <a:lnTo>
                    <a:pt x="41" y="23"/>
                  </a:lnTo>
                  <a:lnTo>
                    <a:pt x="81" y="0"/>
                  </a:lnTo>
                  <a:lnTo>
                    <a:pt x="105" y="14"/>
                  </a:lnTo>
                  <a:lnTo>
                    <a:pt x="105" y="23"/>
                  </a:lnTo>
                  <a:lnTo>
                    <a:pt x="125" y="23"/>
                  </a:lnTo>
                  <a:lnTo>
                    <a:pt x="113" y="5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7" name="Freeform 47"/>
            <p:cNvSpPr>
              <a:spLocks/>
            </p:cNvSpPr>
            <p:nvPr/>
          </p:nvSpPr>
          <p:spPr bwMode="auto">
            <a:xfrm>
              <a:off x="1303" y="1606"/>
              <a:ext cx="125" cy="55"/>
            </a:xfrm>
            <a:custGeom>
              <a:avLst/>
              <a:gdLst>
                <a:gd name="T0" fmla="*/ 113 w 125"/>
                <a:gd name="T1" fmla="*/ 55 h 55"/>
                <a:gd name="T2" fmla="*/ 105 w 125"/>
                <a:gd name="T3" fmla="*/ 55 h 55"/>
                <a:gd name="T4" fmla="*/ 113 w 125"/>
                <a:gd name="T5" fmla="*/ 55 h 55"/>
                <a:gd name="T6" fmla="*/ 73 w 125"/>
                <a:gd name="T7" fmla="*/ 55 h 55"/>
                <a:gd name="T8" fmla="*/ 73 w 125"/>
                <a:gd name="T9" fmla="*/ 43 h 55"/>
                <a:gd name="T10" fmla="*/ 52 w 125"/>
                <a:gd name="T11" fmla="*/ 55 h 55"/>
                <a:gd name="T12" fmla="*/ 73 w 125"/>
                <a:gd name="T13" fmla="*/ 35 h 55"/>
                <a:gd name="T14" fmla="*/ 17 w 125"/>
                <a:gd name="T15" fmla="*/ 55 h 55"/>
                <a:gd name="T16" fmla="*/ 17 w 125"/>
                <a:gd name="T17" fmla="*/ 43 h 55"/>
                <a:gd name="T18" fmla="*/ 0 w 125"/>
                <a:gd name="T19" fmla="*/ 55 h 55"/>
                <a:gd name="T20" fmla="*/ 41 w 125"/>
                <a:gd name="T21" fmla="*/ 23 h 55"/>
                <a:gd name="T22" fmla="*/ 52 w 125"/>
                <a:gd name="T23" fmla="*/ 23 h 55"/>
                <a:gd name="T24" fmla="*/ 41 w 125"/>
                <a:gd name="T25" fmla="*/ 23 h 55"/>
                <a:gd name="T26" fmla="*/ 81 w 125"/>
                <a:gd name="T27" fmla="*/ 0 h 55"/>
                <a:gd name="T28" fmla="*/ 105 w 125"/>
                <a:gd name="T29" fmla="*/ 14 h 55"/>
                <a:gd name="T30" fmla="*/ 105 w 125"/>
                <a:gd name="T31" fmla="*/ 23 h 55"/>
                <a:gd name="T32" fmla="*/ 125 w 125"/>
                <a:gd name="T33" fmla="*/ 23 h 55"/>
                <a:gd name="T34" fmla="*/ 113 w 125"/>
                <a:gd name="T3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55">
                  <a:moveTo>
                    <a:pt x="113" y="55"/>
                  </a:moveTo>
                  <a:lnTo>
                    <a:pt x="105" y="55"/>
                  </a:lnTo>
                  <a:lnTo>
                    <a:pt x="113" y="55"/>
                  </a:lnTo>
                  <a:lnTo>
                    <a:pt x="73" y="55"/>
                  </a:lnTo>
                  <a:lnTo>
                    <a:pt x="73" y="43"/>
                  </a:lnTo>
                  <a:lnTo>
                    <a:pt x="52" y="55"/>
                  </a:lnTo>
                  <a:lnTo>
                    <a:pt x="73" y="35"/>
                  </a:lnTo>
                  <a:lnTo>
                    <a:pt x="17" y="55"/>
                  </a:lnTo>
                  <a:lnTo>
                    <a:pt x="17" y="43"/>
                  </a:lnTo>
                  <a:lnTo>
                    <a:pt x="0" y="55"/>
                  </a:lnTo>
                  <a:lnTo>
                    <a:pt x="41" y="23"/>
                  </a:lnTo>
                  <a:lnTo>
                    <a:pt x="52" y="23"/>
                  </a:lnTo>
                  <a:lnTo>
                    <a:pt x="41" y="23"/>
                  </a:lnTo>
                  <a:lnTo>
                    <a:pt x="81" y="0"/>
                  </a:lnTo>
                  <a:lnTo>
                    <a:pt x="105" y="14"/>
                  </a:lnTo>
                  <a:lnTo>
                    <a:pt x="105" y="23"/>
                  </a:lnTo>
                  <a:lnTo>
                    <a:pt x="125" y="23"/>
                  </a:lnTo>
                  <a:lnTo>
                    <a:pt x="113" y="5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8" name="Freeform 48"/>
            <p:cNvSpPr>
              <a:spLocks/>
            </p:cNvSpPr>
            <p:nvPr/>
          </p:nvSpPr>
          <p:spPr bwMode="auto">
            <a:xfrm>
              <a:off x="1239" y="1537"/>
              <a:ext cx="27" cy="51"/>
            </a:xfrm>
            <a:custGeom>
              <a:avLst/>
              <a:gdLst>
                <a:gd name="T0" fmla="*/ 0 w 27"/>
                <a:gd name="T1" fmla="*/ 0 h 51"/>
                <a:gd name="T2" fmla="*/ 15 w 27"/>
                <a:gd name="T3" fmla="*/ 0 h 51"/>
                <a:gd name="T4" fmla="*/ 27 w 27"/>
                <a:gd name="T5" fmla="*/ 9 h 51"/>
                <a:gd name="T6" fmla="*/ 0 w 27"/>
                <a:gd name="T7" fmla="*/ 31 h 51"/>
                <a:gd name="T8" fmla="*/ 27 w 27"/>
                <a:gd name="T9" fmla="*/ 31 h 51"/>
                <a:gd name="T10" fmla="*/ 15 w 27"/>
                <a:gd name="T11" fmla="*/ 31 h 51"/>
                <a:gd name="T12" fmla="*/ 15 w 27"/>
                <a:gd name="T13" fmla="*/ 51 h 51"/>
                <a:gd name="T14" fmla="*/ 0 w 27"/>
                <a:gd name="T15" fmla="*/ 51 h 51"/>
                <a:gd name="T16" fmla="*/ 15 w 27"/>
                <a:gd name="T17" fmla="*/ 31 h 51"/>
                <a:gd name="T18" fmla="*/ 0 w 27"/>
                <a:gd name="T19" fmla="*/ 23 h 51"/>
                <a:gd name="T20" fmla="*/ 15 w 27"/>
                <a:gd name="T21" fmla="*/ 9 h 51"/>
                <a:gd name="T22" fmla="*/ 15 w 27"/>
                <a:gd name="T23" fmla="*/ 0 h 51"/>
                <a:gd name="T24" fmla="*/ 0 w 27"/>
                <a:gd name="T25" fmla="*/ 9 h 51"/>
                <a:gd name="T26" fmla="*/ 0 w 27"/>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1">
                  <a:moveTo>
                    <a:pt x="0" y="0"/>
                  </a:moveTo>
                  <a:lnTo>
                    <a:pt x="15" y="0"/>
                  </a:lnTo>
                  <a:lnTo>
                    <a:pt x="27" y="9"/>
                  </a:lnTo>
                  <a:lnTo>
                    <a:pt x="0" y="31"/>
                  </a:lnTo>
                  <a:lnTo>
                    <a:pt x="27" y="31"/>
                  </a:lnTo>
                  <a:lnTo>
                    <a:pt x="15" y="31"/>
                  </a:lnTo>
                  <a:lnTo>
                    <a:pt x="15" y="51"/>
                  </a:lnTo>
                  <a:lnTo>
                    <a:pt x="0" y="51"/>
                  </a:lnTo>
                  <a:lnTo>
                    <a:pt x="15" y="31"/>
                  </a:lnTo>
                  <a:lnTo>
                    <a:pt x="0" y="23"/>
                  </a:lnTo>
                  <a:lnTo>
                    <a:pt x="15" y="9"/>
                  </a:lnTo>
                  <a:lnTo>
                    <a:pt x="15" y="0"/>
                  </a:lnTo>
                  <a:lnTo>
                    <a:pt x="0" y="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9" name="Freeform 49"/>
            <p:cNvSpPr>
              <a:spLocks/>
            </p:cNvSpPr>
            <p:nvPr/>
          </p:nvSpPr>
          <p:spPr bwMode="auto">
            <a:xfrm>
              <a:off x="1239" y="1537"/>
              <a:ext cx="27" cy="51"/>
            </a:xfrm>
            <a:custGeom>
              <a:avLst/>
              <a:gdLst>
                <a:gd name="T0" fmla="*/ 0 w 27"/>
                <a:gd name="T1" fmla="*/ 0 h 51"/>
                <a:gd name="T2" fmla="*/ 15 w 27"/>
                <a:gd name="T3" fmla="*/ 0 h 51"/>
                <a:gd name="T4" fmla="*/ 27 w 27"/>
                <a:gd name="T5" fmla="*/ 9 h 51"/>
                <a:gd name="T6" fmla="*/ 0 w 27"/>
                <a:gd name="T7" fmla="*/ 31 h 51"/>
                <a:gd name="T8" fmla="*/ 27 w 27"/>
                <a:gd name="T9" fmla="*/ 31 h 51"/>
                <a:gd name="T10" fmla="*/ 15 w 27"/>
                <a:gd name="T11" fmla="*/ 31 h 51"/>
                <a:gd name="T12" fmla="*/ 15 w 27"/>
                <a:gd name="T13" fmla="*/ 51 h 51"/>
                <a:gd name="T14" fmla="*/ 0 w 27"/>
                <a:gd name="T15" fmla="*/ 51 h 51"/>
                <a:gd name="T16" fmla="*/ 15 w 27"/>
                <a:gd name="T17" fmla="*/ 31 h 51"/>
                <a:gd name="T18" fmla="*/ 0 w 27"/>
                <a:gd name="T19" fmla="*/ 23 h 51"/>
                <a:gd name="T20" fmla="*/ 15 w 27"/>
                <a:gd name="T21" fmla="*/ 9 h 51"/>
                <a:gd name="T22" fmla="*/ 15 w 27"/>
                <a:gd name="T23" fmla="*/ 0 h 51"/>
                <a:gd name="T24" fmla="*/ 0 w 27"/>
                <a:gd name="T25" fmla="*/ 9 h 51"/>
                <a:gd name="T26" fmla="*/ 0 w 27"/>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1">
                  <a:moveTo>
                    <a:pt x="0" y="0"/>
                  </a:moveTo>
                  <a:lnTo>
                    <a:pt x="15" y="0"/>
                  </a:lnTo>
                  <a:lnTo>
                    <a:pt x="27" y="9"/>
                  </a:lnTo>
                  <a:lnTo>
                    <a:pt x="0" y="31"/>
                  </a:lnTo>
                  <a:lnTo>
                    <a:pt x="27" y="31"/>
                  </a:lnTo>
                  <a:lnTo>
                    <a:pt x="15" y="31"/>
                  </a:lnTo>
                  <a:lnTo>
                    <a:pt x="15" y="51"/>
                  </a:lnTo>
                  <a:lnTo>
                    <a:pt x="0" y="51"/>
                  </a:lnTo>
                  <a:lnTo>
                    <a:pt x="15" y="31"/>
                  </a:lnTo>
                  <a:lnTo>
                    <a:pt x="0" y="23"/>
                  </a:lnTo>
                  <a:lnTo>
                    <a:pt x="15" y="9"/>
                  </a:lnTo>
                  <a:lnTo>
                    <a:pt x="15" y="0"/>
                  </a:lnTo>
                  <a:lnTo>
                    <a:pt x="0" y="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0" name="Freeform 50"/>
            <p:cNvSpPr>
              <a:spLocks/>
            </p:cNvSpPr>
            <p:nvPr/>
          </p:nvSpPr>
          <p:spPr bwMode="auto">
            <a:xfrm>
              <a:off x="3492" y="1662"/>
              <a:ext cx="52" cy="52"/>
            </a:xfrm>
            <a:custGeom>
              <a:avLst/>
              <a:gdLst>
                <a:gd name="T0" fmla="*/ 0 w 52"/>
                <a:gd name="T1" fmla="*/ 40 h 52"/>
                <a:gd name="T2" fmla="*/ 0 w 52"/>
                <a:gd name="T3" fmla="*/ 8 h 52"/>
                <a:gd name="T4" fmla="*/ 8 w 52"/>
                <a:gd name="T5" fmla="*/ 8 h 52"/>
                <a:gd name="T6" fmla="*/ 16 w 52"/>
                <a:gd name="T7" fmla="*/ 0 h 52"/>
                <a:gd name="T8" fmla="*/ 40 w 52"/>
                <a:gd name="T9" fmla="*/ 0 h 52"/>
                <a:gd name="T10" fmla="*/ 29 w 52"/>
                <a:gd name="T11" fmla="*/ 8 h 52"/>
                <a:gd name="T12" fmla="*/ 52 w 52"/>
                <a:gd name="T13" fmla="*/ 32 h 52"/>
                <a:gd name="T14" fmla="*/ 40 w 52"/>
                <a:gd name="T15" fmla="*/ 32 h 52"/>
                <a:gd name="T16" fmla="*/ 40 w 52"/>
                <a:gd name="T17" fmla="*/ 40 h 52"/>
                <a:gd name="T18" fmla="*/ 29 w 52"/>
                <a:gd name="T19" fmla="*/ 52 h 52"/>
                <a:gd name="T20" fmla="*/ 8 w 52"/>
                <a:gd name="T21" fmla="*/ 52 h 52"/>
                <a:gd name="T22" fmla="*/ 0 w 52"/>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0" y="40"/>
                  </a:moveTo>
                  <a:lnTo>
                    <a:pt x="0" y="8"/>
                  </a:lnTo>
                  <a:lnTo>
                    <a:pt x="8" y="8"/>
                  </a:lnTo>
                  <a:lnTo>
                    <a:pt x="16" y="0"/>
                  </a:lnTo>
                  <a:lnTo>
                    <a:pt x="40" y="0"/>
                  </a:lnTo>
                  <a:lnTo>
                    <a:pt x="29" y="8"/>
                  </a:lnTo>
                  <a:lnTo>
                    <a:pt x="52" y="32"/>
                  </a:lnTo>
                  <a:lnTo>
                    <a:pt x="40" y="32"/>
                  </a:lnTo>
                  <a:lnTo>
                    <a:pt x="40" y="40"/>
                  </a:lnTo>
                  <a:lnTo>
                    <a:pt x="29" y="52"/>
                  </a:lnTo>
                  <a:lnTo>
                    <a:pt x="8" y="52"/>
                  </a:lnTo>
                  <a:lnTo>
                    <a:pt x="0"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1" name="Freeform 51"/>
            <p:cNvSpPr>
              <a:spLocks/>
            </p:cNvSpPr>
            <p:nvPr/>
          </p:nvSpPr>
          <p:spPr bwMode="auto">
            <a:xfrm>
              <a:off x="3492" y="1662"/>
              <a:ext cx="52" cy="52"/>
            </a:xfrm>
            <a:custGeom>
              <a:avLst/>
              <a:gdLst>
                <a:gd name="T0" fmla="*/ 0 w 52"/>
                <a:gd name="T1" fmla="*/ 40 h 52"/>
                <a:gd name="T2" fmla="*/ 0 w 52"/>
                <a:gd name="T3" fmla="*/ 8 h 52"/>
                <a:gd name="T4" fmla="*/ 8 w 52"/>
                <a:gd name="T5" fmla="*/ 8 h 52"/>
                <a:gd name="T6" fmla="*/ 16 w 52"/>
                <a:gd name="T7" fmla="*/ 0 h 52"/>
                <a:gd name="T8" fmla="*/ 40 w 52"/>
                <a:gd name="T9" fmla="*/ 0 h 52"/>
                <a:gd name="T10" fmla="*/ 29 w 52"/>
                <a:gd name="T11" fmla="*/ 8 h 52"/>
                <a:gd name="T12" fmla="*/ 52 w 52"/>
                <a:gd name="T13" fmla="*/ 32 h 52"/>
                <a:gd name="T14" fmla="*/ 40 w 52"/>
                <a:gd name="T15" fmla="*/ 32 h 52"/>
                <a:gd name="T16" fmla="*/ 40 w 52"/>
                <a:gd name="T17" fmla="*/ 40 h 52"/>
                <a:gd name="T18" fmla="*/ 29 w 52"/>
                <a:gd name="T19" fmla="*/ 52 h 52"/>
                <a:gd name="T20" fmla="*/ 8 w 52"/>
                <a:gd name="T21" fmla="*/ 52 h 52"/>
                <a:gd name="T22" fmla="*/ 0 w 52"/>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0" y="40"/>
                  </a:moveTo>
                  <a:lnTo>
                    <a:pt x="0" y="8"/>
                  </a:lnTo>
                  <a:lnTo>
                    <a:pt x="8" y="8"/>
                  </a:lnTo>
                  <a:lnTo>
                    <a:pt x="16" y="0"/>
                  </a:lnTo>
                  <a:lnTo>
                    <a:pt x="40" y="0"/>
                  </a:lnTo>
                  <a:lnTo>
                    <a:pt x="29" y="8"/>
                  </a:lnTo>
                  <a:lnTo>
                    <a:pt x="52" y="32"/>
                  </a:lnTo>
                  <a:lnTo>
                    <a:pt x="40" y="32"/>
                  </a:lnTo>
                  <a:lnTo>
                    <a:pt x="40" y="40"/>
                  </a:lnTo>
                  <a:lnTo>
                    <a:pt x="29" y="52"/>
                  </a:lnTo>
                  <a:lnTo>
                    <a:pt x="8" y="52"/>
                  </a:lnTo>
                  <a:lnTo>
                    <a:pt x="0"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2" name="Freeform 52"/>
            <p:cNvSpPr>
              <a:spLocks/>
            </p:cNvSpPr>
            <p:nvPr/>
          </p:nvSpPr>
          <p:spPr bwMode="auto">
            <a:xfrm>
              <a:off x="3721" y="1662"/>
              <a:ext cx="84" cy="32"/>
            </a:xfrm>
            <a:custGeom>
              <a:avLst/>
              <a:gdLst>
                <a:gd name="T0" fmla="*/ 0 w 84"/>
                <a:gd name="T1" fmla="*/ 17 h 32"/>
                <a:gd name="T2" fmla="*/ 0 w 84"/>
                <a:gd name="T3" fmla="*/ 8 h 32"/>
                <a:gd name="T4" fmla="*/ 11 w 84"/>
                <a:gd name="T5" fmla="*/ 0 h 32"/>
                <a:gd name="T6" fmla="*/ 84 w 84"/>
                <a:gd name="T7" fmla="*/ 0 h 32"/>
                <a:gd name="T8" fmla="*/ 75 w 84"/>
                <a:gd name="T9" fmla="*/ 8 h 32"/>
                <a:gd name="T10" fmla="*/ 22 w 84"/>
                <a:gd name="T11" fmla="*/ 8 h 32"/>
                <a:gd name="T12" fmla="*/ 11 w 84"/>
                <a:gd name="T13" fmla="*/ 17 h 32"/>
                <a:gd name="T14" fmla="*/ 11 w 84"/>
                <a:gd name="T15" fmla="*/ 32 h 32"/>
                <a:gd name="T16" fmla="*/ 0 w 8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2">
                  <a:moveTo>
                    <a:pt x="0" y="17"/>
                  </a:moveTo>
                  <a:lnTo>
                    <a:pt x="0" y="8"/>
                  </a:lnTo>
                  <a:lnTo>
                    <a:pt x="11" y="0"/>
                  </a:lnTo>
                  <a:lnTo>
                    <a:pt x="84" y="0"/>
                  </a:lnTo>
                  <a:lnTo>
                    <a:pt x="75" y="8"/>
                  </a:lnTo>
                  <a:lnTo>
                    <a:pt x="22" y="8"/>
                  </a:lnTo>
                  <a:lnTo>
                    <a:pt x="11" y="17"/>
                  </a:lnTo>
                  <a:lnTo>
                    <a:pt x="11" y="32"/>
                  </a:lnTo>
                  <a:lnTo>
                    <a:pt x="0"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3" name="Freeform 53"/>
            <p:cNvSpPr>
              <a:spLocks/>
            </p:cNvSpPr>
            <p:nvPr/>
          </p:nvSpPr>
          <p:spPr bwMode="auto">
            <a:xfrm>
              <a:off x="3721" y="1662"/>
              <a:ext cx="84" cy="32"/>
            </a:xfrm>
            <a:custGeom>
              <a:avLst/>
              <a:gdLst>
                <a:gd name="T0" fmla="*/ 0 w 84"/>
                <a:gd name="T1" fmla="*/ 17 h 32"/>
                <a:gd name="T2" fmla="*/ 0 w 84"/>
                <a:gd name="T3" fmla="*/ 8 h 32"/>
                <a:gd name="T4" fmla="*/ 11 w 84"/>
                <a:gd name="T5" fmla="*/ 0 h 32"/>
                <a:gd name="T6" fmla="*/ 84 w 84"/>
                <a:gd name="T7" fmla="*/ 0 h 32"/>
                <a:gd name="T8" fmla="*/ 75 w 84"/>
                <a:gd name="T9" fmla="*/ 8 h 32"/>
                <a:gd name="T10" fmla="*/ 22 w 84"/>
                <a:gd name="T11" fmla="*/ 8 h 32"/>
                <a:gd name="T12" fmla="*/ 11 w 84"/>
                <a:gd name="T13" fmla="*/ 17 h 32"/>
                <a:gd name="T14" fmla="*/ 11 w 84"/>
                <a:gd name="T15" fmla="*/ 32 h 32"/>
                <a:gd name="T16" fmla="*/ 0 w 8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2">
                  <a:moveTo>
                    <a:pt x="0" y="17"/>
                  </a:moveTo>
                  <a:lnTo>
                    <a:pt x="0" y="8"/>
                  </a:lnTo>
                  <a:lnTo>
                    <a:pt x="11" y="0"/>
                  </a:lnTo>
                  <a:lnTo>
                    <a:pt x="84" y="0"/>
                  </a:lnTo>
                  <a:lnTo>
                    <a:pt x="75" y="8"/>
                  </a:lnTo>
                  <a:lnTo>
                    <a:pt x="22" y="8"/>
                  </a:lnTo>
                  <a:lnTo>
                    <a:pt x="11" y="17"/>
                  </a:lnTo>
                  <a:lnTo>
                    <a:pt x="11" y="32"/>
                  </a:lnTo>
                  <a:lnTo>
                    <a:pt x="0"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4" name="Freeform 54"/>
            <p:cNvSpPr>
              <a:spLocks/>
            </p:cNvSpPr>
            <p:nvPr/>
          </p:nvSpPr>
          <p:spPr bwMode="auto">
            <a:xfrm>
              <a:off x="4142" y="1488"/>
              <a:ext cx="52" cy="80"/>
            </a:xfrm>
            <a:custGeom>
              <a:avLst/>
              <a:gdLst>
                <a:gd name="T0" fmla="*/ 0 w 52"/>
                <a:gd name="T1" fmla="*/ 80 h 80"/>
                <a:gd name="T2" fmla="*/ 20 w 52"/>
                <a:gd name="T3" fmla="*/ 71 h 80"/>
                <a:gd name="T4" fmla="*/ 39 w 52"/>
                <a:gd name="T5" fmla="*/ 28 h 80"/>
                <a:gd name="T6" fmla="*/ 31 w 52"/>
                <a:gd name="T7" fmla="*/ 0 h 80"/>
                <a:gd name="T8" fmla="*/ 39 w 52"/>
                <a:gd name="T9" fmla="*/ 0 h 80"/>
                <a:gd name="T10" fmla="*/ 52 w 52"/>
                <a:gd name="T11" fmla="*/ 28 h 80"/>
                <a:gd name="T12" fmla="*/ 52 w 52"/>
                <a:gd name="T13" fmla="*/ 57 h 80"/>
                <a:gd name="T14" fmla="*/ 31 w 52"/>
                <a:gd name="T15" fmla="*/ 71 h 80"/>
                <a:gd name="T16" fmla="*/ 31 w 52"/>
                <a:gd name="T17" fmla="*/ 80 h 80"/>
                <a:gd name="T18" fmla="*/ 11 w 52"/>
                <a:gd name="T19" fmla="*/ 80 h 80"/>
                <a:gd name="T20" fmla="*/ 0 w 52"/>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0">
                  <a:moveTo>
                    <a:pt x="0" y="80"/>
                  </a:moveTo>
                  <a:lnTo>
                    <a:pt x="20" y="71"/>
                  </a:lnTo>
                  <a:lnTo>
                    <a:pt x="39" y="28"/>
                  </a:lnTo>
                  <a:lnTo>
                    <a:pt x="31" y="0"/>
                  </a:lnTo>
                  <a:lnTo>
                    <a:pt x="39" y="0"/>
                  </a:lnTo>
                  <a:lnTo>
                    <a:pt x="52" y="28"/>
                  </a:lnTo>
                  <a:lnTo>
                    <a:pt x="52" y="57"/>
                  </a:lnTo>
                  <a:lnTo>
                    <a:pt x="31" y="71"/>
                  </a:lnTo>
                  <a:lnTo>
                    <a:pt x="31" y="80"/>
                  </a:lnTo>
                  <a:lnTo>
                    <a:pt x="11" y="80"/>
                  </a:lnTo>
                  <a:lnTo>
                    <a:pt x="0" y="8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5" name="Freeform 55"/>
            <p:cNvSpPr>
              <a:spLocks/>
            </p:cNvSpPr>
            <p:nvPr/>
          </p:nvSpPr>
          <p:spPr bwMode="auto">
            <a:xfrm>
              <a:off x="4142" y="1488"/>
              <a:ext cx="52" cy="80"/>
            </a:xfrm>
            <a:custGeom>
              <a:avLst/>
              <a:gdLst>
                <a:gd name="T0" fmla="*/ 0 w 52"/>
                <a:gd name="T1" fmla="*/ 80 h 80"/>
                <a:gd name="T2" fmla="*/ 20 w 52"/>
                <a:gd name="T3" fmla="*/ 71 h 80"/>
                <a:gd name="T4" fmla="*/ 39 w 52"/>
                <a:gd name="T5" fmla="*/ 28 h 80"/>
                <a:gd name="T6" fmla="*/ 31 w 52"/>
                <a:gd name="T7" fmla="*/ 0 h 80"/>
                <a:gd name="T8" fmla="*/ 39 w 52"/>
                <a:gd name="T9" fmla="*/ 0 h 80"/>
                <a:gd name="T10" fmla="*/ 52 w 52"/>
                <a:gd name="T11" fmla="*/ 28 h 80"/>
                <a:gd name="T12" fmla="*/ 52 w 52"/>
                <a:gd name="T13" fmla="*/ 57 h 80"/>
                <a:gd name="T14" fmla="*/ 31 w 52"/>
                <a:gd name="T15" fmla="*/ 71 h 80"/>
                <a:gd name="T16" fmla="*/ 31 w 52"/>
                <a:gd name="T17" fmla="*/ 80 h 80"/>
                <a:gd name="T18" fmla="*/ 11 w 52"/>
                <a:gd name="T19" fmla="*/ 80 h 80"/>
                <a:gd name="T20" fmla="*/ 0 w 52"/>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0">
                  <a:moveTo>
                    <a:pt x="0" y="80"/>
                  </a:moveTo>
                  <a:lnTo>
                    <a:pt x="20" y="71"/>
                  </a:lnTo>
                  <a:lnTo>
                    <a:pt x="39" y="28"/>
                  </a:lnTo>
                  <a:lnTo>
                    <a:pt x="31" y="0"/>
                  </a:lnTo>
                  <a:lnTo>
                    <a:pt x="39" y="0"/>
                  </a:lnTo>
                  <a:lnTo>
                    <a:pt x="52" y="28"/>
                  </a:lnTo>
                  <a:lnTo>
                    <a:pt x="52" y="57"/>
                  </a:lnTo>
                  <a:lnTo>
                    <a:pt x="31" y="71"/>
                  </a:lnTo>
                  <a:lnTo>
                    <a:pt x="31" y="80"/>
                  </a:lnTo>
                  <a:lnTo>
                    <a:pt x="11" y="80"/>
                  </a:lnTo>
                  <a:lnTo>
                    <a:pt x="0" y="8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6" name="Freeform 56"/>
            <p:cNvSpPr>
              <a:spLocks/>
            </p:cNvSpPr>
            <p:nvPr/>
          </p:nvSpPr>
          <p:spPr bwMode="auto">
            <a:xfrm>
              <a:off x="2831" y="1598"/>
              <a:ext cx="81" cy="43"/>
            </a:xfrm>
            <a:custGeom>
              <a:avLst/>
              <a:gdLst>
                <a:gd name="T0" fmla="*/ 0 w 81"/>
                <a:gd name="T1" fmla="*/ 22 h 43"/>
                <a:gd name="T2" fmla="*/ 29 w 81"/>
                <a:gd name="T3" fmla="*/ 0 h 43"/>
                <a:gd name="T4" fmla="*/ 51 w 81"/>
                <a:gd name="T5" fmla="*/ 8 h 43"/>
                <a:gd name="T6" fmla="*/ 72 w 81"/>
                <a:gd name="T7" fmla="*/ 8 h 43"/>
                <a:gd name="T8" fmla="*/ 81 w 81"/>
                <a:gd name="T9" fmla="*/ 8 h 43"/>
                <a:gd name="T10" fmla="*/ 81 w 81"/>
                <a:gd name="T11" fmla="*/ 22 h 43"/>
                <a:gd name="T12" fmla="*/ 61 w 81"/>
                <a:gd name="T13" fmla="*/ 22 h 43"/>
                <a:gd name="T14" fmla="*/ 29 w 81"/>
                <a:gd name="T15" fmla="*/ 43 h 43"/>
                <a:gd name="T16" fmla="*/ 8 w 81"/>
                <a:gd name="T17" fmla="*/ 31 h 43"/>
                <a:gd name="T18" fmla="*/ 0 w 81"/>
                <a:gd name="T1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3">
                  <a:moveTo>
                    <a:pt x="0" y="22"/>
                  </a:moveTo>
                  <a:lnTo>
                    <a:pt x="29" y="0"/>
                  </a:lnTo>
                  <a:lnTo>
                    <a:pt x="51" y="8"/>
                  </a:lnTo>
                  <a:lnTo>
                    <a:pt x="72" y="8"/>
                  </a:lnTo>
                  <a:lnTo>
                    <a:pt x="81" y="8"/>
                  </a:lnTo>
                  <a:lnTo>
                    <a:pt x="81" y="22"/>
                  </a:lnTo>
                  <a:lnTo>
                    <a:pt x="61" y="22"/>
                  </a:lnTo>
                  <a:lnTo>
                    <a:pt x="29" y="43"/>
                  </a:lnTo>
                  <a:lnTo>
                    <a:pt x="8" y="31"/>
                  </a:lnTo>
                  <a:lnTo>
                    <a:pt x="0"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7" name="Freeform 57"/>
            <p:cNvSpPr>
              <a:spLocks/>
            </p:cNvSpPr>
            <p:nvPr/>
          </p:nvSpPr>
          <p:spPr bwMode="auto">
            <a:xfrm>
              <a:off x="2831" y="1598"/>
              <a:ext cx="81" cy="43"/>
            </a:xfrm>
            <a:custGeom>
              <a:avLst/>
              <a:gdLst>
                <a:gd name="T0" fmla="*/ 0 w 81"/>
                <a:gd name="T1" fmla="*/ 22 h 43"/>
                <a:gd name="T2" fmla="*/ 29 w 81"/>
                <a:gd name="T3" fmla="*/ 0 h 43"/>
                <a:gd name="T4" fmla="*/ 51 w 81"/>
                <a:gd name="T5" fmla="*/ 8 h 43"/>
                <a:gd name="T6" fmla="*/ 72 w 81"/>
                <a:gd name="T7" fmla="*/ 8 h 43"/>
                <a:gd name="T8" fmla="*/ 81 w 81"/>
                <a:gd name="T9" fmla="*/ 8 h 43"/>
                <a:gd name="T10" fmla="*/ 81 w 81"/>
                <a:gd name="T11" fmla="*/ 22 h 43"/>
                <a:gd name="T12" fmla="*/ 61 w 81"/>
                <a:gd name="T13" fmla="*/ 22 h 43"/>
                <a:gd name="T14" fmla="*/ 29 w 81"/>
                <a:gd name="T15" fmla="*/ 43 h 43"/>
                <a:gd name="T16" fmla="*/ 8 w 81"/>
                <a:gd name="T17" fmla="*/ 31 h 43"/>
                <a:gd name="T18" fmla="*/ 0 w 81"/>
                <a:gd name="T1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3">
                  <a:moveTo>
                    <a:pt x="0" y="22"/>
                  </a:moveTo>
                  <a:lnTo>
                    <a:pt x="29" y="0"/>
                  </a:lnTo>
                  <a:lnTo>
                    <a:pt x="51" y="8"/>
                  </a:lnTo>
                  <a:lnTo>
                    <a:pt x="72" y="8"/>
                  </a:lnTo>
                  <a:lnTo>
                    <a:pt x="81" y="8"/>
                  </a:lnTo>
                  <a:lnTo>
                    <a:pt x="81" y="22"/>
                  </a:lnTo>
                  <a:lnTo>
                    <a:pt x="61" y="22"/>
                  </a:lnTo>
                  <a:lnTo>
                    <a:pt x="29" y="43"/>
                  </a:lnTo>
                  <a:lnTo>
                    <a:pt x="8" y="31"/>
                  </a:lnTo>
                  <a:lnTo>
                    <a:pt x="0"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8" name="Freeform 58"/>
            <p:cNvSpPr>
              <a:spLocks/>
            </p:cNvSpPr>
            <p:nvPr/>
          </p:nvSpPr>
          <p:spPr bwMode="auto">
            <a:xfrm>
              <a:off x="2913" y="1546"/>
              <a:ext cx="272" cy="155"/>
            </a:xfrm>
            <a:custGeom>
              <a:avLst/>
              <a:gdLst>
                <a:gd name="T0" fmla="*/ 105 w 272"/>
                <a:gd name="T1" fmla="*/ 132 h 155"/>
                <a:gd name="T2" fmla="*/ 117 w 272"/>
                <a:gd name="T3" fmla="*/ 114 h 155"/>
                <a:gd name="T4" fmla="*/ 125 w 272"/>
                <a:gd name="T5" fmla="*/ 114 h 155"/>
                <a:gd name="T6" fmla="*/ 125 w 272"/>
                <a:gd name="T7" fmla="*/ 103 h 155"/>
                <a:gd name="T8" fmla="*/ 117 w 272"/>
                <a:gd name="T9" fmla="*/ 95 h 155"/>
                <a:gd name="T10" fmla="*/ 105 w 272"/>
                <a:gd name="T11" fmla="*/ 83 h 155"/>
                <a:gd name="T12" fmla="*/ 85 w 272"/>
                <a:gd name="T13" fmla="*/ 74 h 155"/>
                <a:gd name="T14" fmla="*/ 73 w 272"/>
                <a:gd name="T15" fmla="*/ 83 h 155"/>
                <a:gd name="T16" fmla="*/ 44 w 272"/>
                <a:gd name="T17" fmla="*/ 95 h 155"/>
                <a:gd name="T18" fmla="*/ 12 w 272"/>
                <a:gd name="T19" fmla="*/ 83 h 155"/>
                <a:gd name="T20" fmla="*/ 0 w 272"/>
                <a:gd name="T21" fmla="*/ 83 h 155"/>
                <a:gd name="T22" fmla="*/ 0 w 272"/>
                <a:gd name="T23" fmla="*/ 74 h 155"/>
                <a:gd name="T24" fmla="*/ 0 w 272"/>
                <a:gd name="T25" fmla="*/ 59 h 155"/>
                <a:gd name="T26" fmla="*/ 32 w 272"/>
                <a:gd name="T27" fmla="*/ 42 h 155"/>
                <a:gd name="T28" fmla="*/ 20 w 272"/>
                <a:gd name="T29" fmla="*/ 22 h 155"/>
                <a:gd name="T30" fmla="*/ 52 w 272"/>
                <a:gd name="T31" fmla="*/ 14 h 155"/>
                <a:gd name="T32" fmla="*/ 85 w 272"/>
                <a:gd name="T33" fmla="*/ 22 h 155"/>
                <a:gd name="T34" fmla="*/ 105 w 272"/>
                <a:gd name="T35" fmla="*/ 22 h 155"/>
                <a:gd name="T36" fmla="*/ 125 w 272"/>
                <a:gd name="T37" fmla="*/ 22 h 155"/>
                <a:gd name="T38" fmla="*/ 125 w 272"/>
                <a:gd name="T39" fmla="*/ 14 h 155"/>
                <a:gd name="T40" fmla="*/ 138 w 272"/>
                <a:gd name="T41" fmla="*/ 14 h 155"/>
                <a:gd name="T42" fmla="*/ 170 w 272"/>
                <a:gd name="T43" fmla="*/ 0 h 155"/>
                <a:gd name="T44" fmla="*/ 178 w 272"/>
                <a:gd name="T45" fmla="*/ 14 h 155"/>
                <a:gd name="T46" fmla="*/ 178 w 272"/>
                <a:gd name="T47" fmla="*/ 22 h 155"/>
                <a:gd name="T48" fmla="*/ 189 w 272"/>
                <a:gd name="T49" fmla="*/ 22 h 155"/>
                <a:gd name="T50" fmla="*/ 199 w 272"/>
                <a:gd name="T51" fmla="*/ 42 h 155"/>
                <a:gd name="T52" fmla="*/ 234 w 272"/>
                <a:gd name="T53" fmla="*/ 42 h 155"/>
                <a:gd name="T54" fmla="*/ 242 w 272"/>
                <a:gd name="T55" fmla="*/ 51 h 155"/>
                <a:gd name="T56" fmla="*/ 272 w 272"/>
                <a:gd name="T57" fmla="*/ 51 h 155"/>
                <a:gd name="T58" fmla="*/ 272 w 272"/>
                <a:gd name="T59" fmla="*/ 59 h 155"/>
                <a:gd name="T60" fmla="*/ 272 w 272"/>
                <a:gd name="T61" fmla="*/ 74 h 155"/>
                <a:gd name="T62" fmla="*/ 272 w 272"/>
                <a:gd name="T63" fmla="*/ 95 h 155"/>
                <a:gd name="T64" fmla="*/ 263 w 272"/>
                <a:gd name="T65" fmla="*/ 83 h 155"/>
                <a:gd name="T66" fmla="*/ 251 w 272"/>
                <a:gd name="T67" fmla="*/ 95 h 155"/>
                <a:gd name="T68" fmla="*/ 251 w 272"/>
                <a:gd name="T69" fmla="*/ 103 h 155"/>
                <a:gd name="T70" fmla="*/ 242 w 272"/>
                <a:gd name="T71" fmla="*/ 103 h 155"/>
                <a:gd name="T72" fmla="*/ 199 w 272"/>
                <a:gd name="T73" fmla="*/ 123 h 155"/>
                <a:gd name="T74" fmla="*/ 219 w 272"/>
                <a:gd name="T75" fmla="*/ 132 h 155"/>
                <a:gd name="T76" fmla="*/ 234 w 272"/>
                <a:gd name="T77" fmla="*/ 132 h 155"/>
                <a:gd name="T78" fmla="*/ 234 w 272"/>
                <a:gd name="T79" fmla="*/ 146 h 155"/>
                <a:gd name="T80" fmla="*/ 219 w 272"/>
                <a:gd name="T81" fmla="*/ 146 h 155"/>
                <a:gd name="T82" fmla="*/ 189 w 272"/>
                <a:gd name="T83" fmla="*/ 155 h 155"/>
                <a:gd name="T84" fmla="*/ 189 w 272"/>
                <a:gd name="T85" fmla="*/ 146 h 155"/>
                <a:gd name="T86" fmla="*/ 170 w 272"/>
                <a:gd name="T87" fmla="*/ 132 h 155"/>
                <a:gd name="T88" fmla="*/ 189 w 272"/>
                <a:gd name="T89" fmla="*/ 123 h 155"/>
                <a:gd name="T90" fmla="*/ 160 w 272"/>
                <a:gd name="T91" fmla="*/ 114 h 155"/>
                <a:gd name="T92" fmla="*/ 138 w 272"/>
                <a:gd name="T93" fmla="*/ 114 h 155"/>
                <a:gd name="T94" fmla="*/ 125 w 272"/>
                <a:gd name="T95" fmla="*/ 123 h 155"/>
                <a:gd name="T96" fmla="*/ 125 w 272"/>
                <a:gd name="T97" fmla="*/ 132 h 155"/>
                <a:gd name="T98" fmla="*/ 105 w 272"/>
                <a:gd name="T99" fmla="*/ 13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2" h="155">
                  <a:moveTo>
                    <a:pt x="105" y="132"/>
                  </a:moveTo>
                  <a:lnTo>
                    <a:pt x="117" y="114"/>
                  </a:lnTo>
                  <a:lnTo>
                    <a:pt x="125" y="114"/>
                  </a:lnTo>
                  <a:lnTo>
                    <a:pt x="125" y="103"/>
                  </a:lnTo>
                  <a:lnTo>
                    <a:pt x="117" y="95"/>
                  </a:lnTo>
                  <a:lnTo>
                    <a:pt x="105" y="83"/>
                  </a:lnTo>
                  <a:lnTo>
                    <a:pt x="85" y="74"/>
                  </a:lnTo>
                  <a:lnTo>
                    <a:pt x="73" y="83"/>
                  </a:lnTo>
                  <a:lnTo>
                    <a:pt x="44" y="95"/>
                  </a:lnTo>
                  <a:lnTo>
                    <a:pt x="12" y="83"/>
                  </a:lnTo>
                  <a:lnTo>
                    <a:pt x="0" y="83"/>
                  </a:lnTo>
                  <a:lnTo>
                    <a:pt x="0" y="74"/>
                  </a:lnTo>
                  <a:lnTo>
                    <a:pt x="0" y="59"/>
                  </a:lnTo>
                  <a:lnTo>
                    <a:pt x="32" y="42"/>
                  </a:lnTo>
                  <a:lnTo>
                    <a:pt x="20" y="22"/>
                  </a:lnTo>
                  <a:lnTo>
                    <a:pt x="52" y="14"/>
                  </a:lnTo>
                  <a:lnTo>
                    <a:pt x="85" y="22"/>
                  </a:lnTo>
                  <a:lnTo>
                    <a:pt x="105" y="22"/>
                  </a:lnTo>
                  <a:lnTo>
                    <a:pt x="125" y="22"/>
                  </a:lnTo>
                  <a:lnTo>
                    <a:pt x="125" y="14"/>
                  </a:lnTo>
                  <a:lnTo>
                    <a:pt x="138" y="14"/>
                  </a:lnTo>
                  <a:lnTo>
                    <a:pt x="170" y="0"/>
                  </a:lnTo>
                  <a:lnTo>
                    <a:pt x="178" y="14"/>
                  </a:lnTo>
                  <a:lnTo>
                    <a:pt x="178" y="22"/>
                  </a:lnTo>
                  <a:lnTo>
                    <a:pt x="189" y="22"/>
                  </a:lnTo>
                  <a:lnTo>
                    <a:pt x="199" y="42"/>
                  </a:lnTo>
                  <a:lnTo>
                    <a:pt x="234" y="42"/>
                  </a:lnTo>
                  <a:lnTo>
                    <a:pt x="242" y="51"/>
                  </a:lnTo>
                  <a:lnTo>
                    <a:pt x="272" y="51"/>
                  </a:lnTo>
                  <a:lnTo>
                    <a:pt x="272" y="59"/>
                  </a:lnTo>
                  <a:lnTo>
                    <a:pt x="272" y="74"/>
                  </a:lnTo>
                  <a:lnTo>
                    <a:pt x="272" y="95"/>
                  </a:lnTo>
                  <a:lnTo>
                    <a:pt x="263" y="83"/>
                  </a:lnTo>
                  <a:lnTo>
                    <a:pt x="251" y="95"/>
                  </a:lnTo>
                  <a:lnTo>
                    <a:pt x="251" y="103"/>
                  </a:lnTo>
                  <a:lnTo>
                    <a:pt x="242" y="103"/>
                  </a:lnTo>
                  <a:lnTo>
                    <a:pt x="199" y="123"/>
                  </a:lnTo>
                  <a:lnTo>
                    <a:pt x="219" y="132"/>
                  </a:lnTo>
                  <a:lnTo>
                    <a:pt x="234" y="132"/>
                  </a:lnTo>
                  <a:lnTo>
                    <a:pt x="234" y="146"/>
                  </a:lnTo>
                  <a:lnTo>
                    <a:pt x="219" y="146"/>
                  </a:lnTo>
                  <a:lnTo>
                    <a:pt x="189" y="155"/>
                  </a:lnTo>
                  <a:lnTo>
                    <a:pt x="189" y="146"/>
                  </a:lnTo>
                  <a:lnTo>
                    <a:pt x="170" y="132"/>
                  </a:lnTo>
                  <a:lnTo>
                    <a:pt x="189" y="123"/>
                  </a:lnTo>
                  <a:lnTo>
                    <a:pt x="160" y="114"/>
                  </a:lnTo>
                  <a:lnTo>
                    <a:pt x="138" y="114"/>
                  </a:lnTo>
                  <a:lnTo>
                    <a:pt x="125" y="123"/>
                  </a:lnTo>
                  <a:lnTo>
                    <a:pt x="125" y="132"/>
                  </a:lnTo>
                  <a:lnTo>
                    <a:pt x="105" y="1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9" name="Freeform 59"/>
            <p:cNvSpPr>
              <a:spLocks/>
            </p:cNvSpPr>
            <p:nvPr/>
          </p:nvSpPr>
          <p:spPr bwMode="auto">
            <a:xfrm>
              <a:off x="2913" y="1546"/>
              <a:ext cx="272" cy="155"/>
            </a:xfrm>
            <a:custGeom>
              <a:avLst/>
              <a:gdLst>
                <a:gd name="T0" fmla="*/ 105 w 272"/>
                <a:gd name="T1" fmla="*/ 132 h 155"/>
                <a:gd name="T2" fmla="*/ 117 w 272"/>
                <a:gd name="T3" fmla="*/ 114 h 155"/>
                <a:gd name="T4" fmla="*/ 125 w 272"/>
                <a:gd name="T5" fmla="*/ 114 h 155"/>
                <a:gd name="T6" fmla="*/ 125 w 272"/>
                <a:gd name="T7" fmla="*/ 103 h 155"/>
                <a:gd name="T8" fmla="*/ 117 w 272"/>
                <a:gd name="T9" fmla="*/ 95 h 155"/>
                <a:gd name="T10" fmla="*/ 105 w 272"/>
                <a:gd name="T11" fmla="*/ 83 h 155"/>
                <a:gd name="T12" fmla="*/ 85 w 272"/>
                <a:gd name="T13" fmla="*/ 74 h 155"/>
                <a:gd name="T14" fmla="*/ 73 w 272"/>
                <a:gd name="T15" fmla="*/ 83 h 155"/>
                <a:gd name="T16" fmla="*/ 44 w 272"/>
                <a:gd name="T17" fmla="*/ 95 h 155"/>
                <a:gd name="T18" fmla="*/ 12 w 272"/>
                <a:gd name="T19" fmla="*/ 83 h 155"/>
                <a:gd name="T20" fmla="*/ 0 w 272"/>
                <a:gd name="T21" fmla="*/ 83 h 155"/>
                <a:gd name="T22" fmla="*/ 0 w 272"/>
                <a:gd name="T23" fmla="*/ 74 h 155"/>
                <a:gd name="T24" fmla="*/ 0 w 272"/>
                <a:gd name="T25" fmla="*/ 59 h 155"/>
                <a:gd name="T26" fmla="*/ 32 w 272"/>
                <a:gd name="T27" fmla="*/ 42 h 155"/>
                <a:gd name="T28" fmla="*/ 20 w 272"/>
                <a:gd name="T29" fmla="*/ 22 h 155"/>
                <a:gd name="T30" fmla="*/ 52 w 272"/>
                <a:gd name="T31" fmla="*/ 14 h 155"/>
                <a:gd name="T32" fmla="*/ 85 w 272"/>
                <a:gd name="T33" fmla="*/ 22 h 155"/>
                <a:gd name="T34" fmla="*/ 105 w 272"/>
                <a:gd name="T35" fmla="*/ 22 h 155"/>
                <a:gd name="T36" fmla="*/ 125 w 272"/>
                <a:gd name="T37" fmla="*/ 22 h 155"/>
                <a:gd name="T38" fmla="*/ 125 w 272"/>
                <a:gd name="T39" fmla="*/ 14 h 155"/>
                <a:gd name="T40" fmla="*/ 138 w 272"/>
                <a:gd name="T41" fmla="*/ 14 h 155"/>
                <a:gd name="T42" fmla="*/ 170 w 272"/>
                <a:gd name="T43" fmla="*/ 0 h 155"/>
                <a:gd name="T44" fmla="*/ 178 w 272"/>
                <a:gd name="T45" fmla="*/ 14 h 155"/>
                <a:gd name="T46" fmla="*/ 178 w 272"/>
                <a:gd name="T47" fmla="*/ 22 h 155"/>
                <a:gd name="T48" fmla="*/ 189 w 272"/>
                <a:gd name="T49" fmla="*/ 22 h 155"/>
                <a:gd name="T50" fmla="*/ 199 w 272"/>
                <a:gd name="T51" fmla="*/ 42 h 155"/>
                <a:gd name="T52" fmla="*/ 234 w 272"/>
                <a:gd name="T53" fmla="*/ 42 h 155"/>
                <a:gd name="T54" fmla="*/ 242 w 272"/>
                <a:gd name="T55" fmla="*/ 51 h 155"/>
                <a:gd name="T56" fmla="*/ 272 w 272"/>
                <a:gd name="T57" fmla="*/ 51 h 155"/>
                <a:gd name="T58" fmla="*/ 272 w 272"/>
                <a:gd name="T59" fmla="*/ 59 h 155"/>
                <a:gd name="T60" fmla="*/ 272 w 272"/>
                <a:gd name="T61" fmla="*/ 74 h 155"/>
                <a:gd name="T62" fmla="*/ 272 w 272"/>
                <a:gd name="T63" fmla="*/ 95 h 155"/>
                <a:gd name="T64" fmla="*/ 263 w 272"/>
                <a:gd name="T65" fmla="*/ 83 h 155"/>
                <a:gd name="T66" fmla="*/ 251 w 272"/>
                <a:gd name="T67" fmla="*/ 95 h 155"/>
                <a:gd name="T68" fmla="*/ 251 w 272"/>
                <a:gd name="T69" fmla="*/ 103 h 155"/>
                <a:gd name="T70" fmla="*/ 242 w 272"/>
                <a:gd name="T71" fmla="*/ 103 h 155"/>
                <a:gd name="T72" fmla="*/ 199 w 272"/>
                <a:gd name="T73" fmla="*/ 123 h 155"/>
                <a:gd name="T74" fmla="*/ 219 w 272"/>
                <a:gd name="T75" fmla="*/ 132 h 155"/>
                <a:gd name="T76" fmla="*/ 234 w 272"/>
                <a:gd name="T77" fmla="*/ 132 h 155"/>
                <a:gd name="T78" fmla="*/ 234 w 272"/>
                <a:gd name="T79" fmla="*/ 146 h 155"/>
                <a:gd name="T80" fmla="*/ 219 w 272"/>
                <a:gd name="T81" fmla="*/ 146 h 155"/>
                <a:gd name="T82" fmla="*/ 189 w 272"/>
                <a:gd name="T83" fmla="*/ 155 h 155"/>
                <a:gd name="T84" fmla="*/ 189 w 272"/>
                <a:gd name="T85" fmla="*/ 146 h 155"/>
                <a:gd name="T86" fmla="*/ 170 w 272"/>
                <a:gd name="T87" fmla="*/ 132 h 155"/>
                <a:gd name="T88" fmla="*/ 189 w 272"/>
                <a:gd name="T89" fmla="*/ 123 h 155"/>
                <a:gd name="T90" fmla="*/ 160 w 272"/>
                <a:gd name="T91" fmla="*/ 114 h 155"/>
                <a:gd name="T92" fmla="*/ 138 w 272"/>
                <a:gd name="T93" fmla="*/ 114 h 155"/>
                <a:gd name="T94" fmla="*/ 125 w 272"/>
                <a:gd name="T95" fmla="*/ 123 h 155"/>
                <a:gd name="T96" fmla="*/ 125 w 272"/>
                <a:gd name="T97" fmla="*/ 132 h 155"/>
                <a:gd name="T98" fmla="*/ 105 w 272"/>
                <a:gd name="T99" fmla="*/ 13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2" h="155">
                  <a:moveTo>
                    <a:pt x="105" y="132"/>
                  </a:moveTo>
                  <a:lnTo>
                    <a:pt x="117" y="114"/>
                  </a:lnTo>
                  <a:lnTo>
                    <a:pt x="125" y="114"/>
                  </a:lnTo>
                  <a:lnTo>
                    <a:pt x="125" y="103"/>
                  </a:lnTo>
                  <a:lnTo>
                    <a:pt x="117" y="95"/>
                  </a:lnTo>
                  <a:lnTo>
                    <a:pt x="105" y="83"/>
                  </a:lnTo>
                  <a:lnTo>
                    <a:pt x="85" y="74"/>
                  </a:lnTo>
                  <a:lnTo>
                    <a:pt x="73" y="83"/>
                  </a:lnTo>
                  <a:lnTo>
                    <a:pt x="44" y="95"/>
                  </a:lnTo>
                  <a:lnTo>
                    <a:pt x="12" y="83"/>
                  </a:lnTo>
                  <a:lnTo>
                    <a:pt x="0" y="83"/>
                  </a:lnTo>
                  <a:lnTo>
                    <a:pt x="0" y="74"/>
                  </a:lnTo>
                  <a:lnTo>
                    <a:pt x="0" y="59"/>
                  </a:lnTo>
                  <a:lnTo>
                    <a:pt x="32" y="42"/>
                  </a:lnTo>
                  <a:lnTo>
                    <a:pt x="20" y="22"/>
                  </a:lnTo>
                  <a:lnTo>
                    <a:pt x="52" y="14"/>
                  </a:lnTo>
                  <a:lnTo>
                    <a:pt x="85" y="22"/>
                  </a:lnTo>
                  <a:lnTo>
                    <a:pt x="105" y="22"/>
                  </a:lnTo>
                  <a:lnTo>
                    <a:pt x="125" y="22"/>
                  </a:lnTo>
                  <a:lnTo>
                    <a:pt x="125" y="14"/>
                  </a:lnTo>
                  <a:lnTo>
                    <a:pt x="138" y="14"/>
                  </a:lnTo>
                  <a:lnTo>
                    <a:pt x="170" y="0"/>
                  </a:lnTo>
                  <a:lnTo>
                    <a:pt x="178" y="14"/>
                  </a:lnTo>
                  <a:lnTo>
                    <a:pt x="178" y="22"/>
                  </a:lnTo>
                  <a:lnTo>
                    <a:pt x="189" y="22"/>
                  </a:lnTo>
                  <a:lnTo>
                    <a:pt x="199" y="42"/>
                  </a:lnTo>
                  <a:lnTo>
                    <a:pt x="234" y="42"/>
                  </a:lnTo>
                  <a:lnTo>
                    <a:pt x="242" y="51"/>
                  </a:lnTo>
                  <a:lnTo>
                    <a:pt x="272" y="51"/>
                  </a:lnTo>
                  <a:lnTo>
                    <a:pt x="272" y="59"/>
                  </a:lnTo>
                  <a:lnTo>
                    <a:pt x="272" y="74"/>
                  </a:lnTo>
                  <a:lnTo>
                    <a:pt x="272" y="95"/>
                  </a:lnTo>
                  <a:lnTo>
                    <a:pt x="263" y="83"/>
                  </a:lnTo>
                  <a:lnTo>
                    <a:pt x="251" y="95"/>
                  </a:lnTo>
                  <a:lnTo>
                    <a:pt x="251" y="103"/>
                  </a:lnTo>
                  <a:lnTo>
                    <a:pt x="242" y="103"/>
                  </a:lnTo>
                  <a:lnTo>
                    <a:pt x="199" y="123"/>
                  </a:lnTo>
                  <a:lnTo>
                    <a:pt x="219" y="132"/>
                  </a:lnTo>
                  <a:lnTo>
                    <a:pt x="234" y="132"/>
                  </a:lnTo>
                  <a:lnTo>
                    <a:pt x="234" y="146"/>
                  </a:lnTo>
                  <a:lnTo>
                    <a:pt x="219" y="146"/>
                  </a:lnTo>
                  <a:lnTo>
                    <a:pt x="189" y="155"/>
                  </a:lnTo>
                  <a:lnTo>
                    <a:pt x="189" y="146"/>
                  </a:lnTo>
                  <a:lnTo>
                    <a:pt x="170" y="132"/>
                  </a:lnTo>
                  <a:lnTo>
                    <a:pt x="189" y="123"/>
                  </a:lnTo>
                  <a:lnTo>
                    <a:pt x="160" y="114"/>
                  </a:lnTo>
                  <a:lnTo>
                    <a:pt x="138" y="114"/>
                  </a:lnTo>
                  <a:lnTo>
                    <a:pt x="125" y="123"/>
                  </a:lnTo>
                  <a:lnTo>
                    <a:pt x="125" y="132"/>
                  </a:lnTo>
                  <a:lnTo>
                    <a:pt x="105" y="1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0" name="Freeform 60"/>
            <p:cNvSpPr>
              <a:spLocks/>
            </p:cNvSpPr>
            <p:nvPr/>
          </p:nvSpPr>
          <p:spPr bwMode="auto">
            <a:xfrm>
              <a:off x="2926" y="1474"/>
              <a:ext cx="134" cy="94"/>
            </a:xfrm>
            <a:custGeom>
              <a:avLst/>
              <a:gdLst>
                <a:gd name="T0" fmla="*/ 8 w 134"/>
                <a:gd name="T1" fmla="*/ 62 h 94"/>
                <a:gd name="T2" fmla="*/ 0 w 134"/>
                <a:gd name="T3" fmla="*/ 42 h 94"/>
                <a:gd name="T4" fmla="*/ 40 w 134"/>
                <a:gd name="T5" fmla="*/ 42 h 94"/>
                <a:gd name="T6" fmla="*/ 32 w 134"/>
                <a:gd name="T7" fmla="*/ 33 h 94"/>
                <a:gd name="T8" fmla="*/ 51 w 134"/>
                <a:gd name="T9" fmla="*/ 22 h 94"/>
                <a:gd name="T10" fmla="*/ 51 w 134"/>
                <a:gd name="T11" fmla="*/ 14 h 94"/>
                <a:gd name="T12" fmla="*/ 72 w 134"/>
                <a:gd name="T13" fmla="*/ 0 h 94"/>
                <a:gd name="T14" fmla="*/ 104 w 134"/>
                <a:gd name="T15" fmla="*/ 14 h 94"/>
                <a:gd name="T16" fmla="*/ 113 w 134"/>
                <a:gd name="T17" fmla="*/ 33 h 94"/>
                <a:gd name="T18" fmla="*/ 125 w 134"/>
                <a:gd name="T19" fmla="*/ 51 h 94"/>
                <a:gd name="T20" fmla="*/ 134 w 134"/>
                <a:gd name="T21" fmla="*/ 51 h 94"/>
                <a:gd name="T22" fmla="*/ 134 w 134"/>
                <a:gd name="T23" fmla="*/ 62 h 94"/>
                <a:gd name="T24" fmla="*/ 113 w 134"/>
                <a:gd name="T25" fmla="*/ 62 h 94"/>
                <a:gd name="T26" fmla="*/ 125 w 134"/>
                <a:gd name="T27" fmla="*/ 85 h 94"/>
                <a:gd name="T28" fmla="*/ 113 w 134"/>
                <a:gd name="T29" fmla="*/ 85 h 94"/>
                <a:gd name="T30" fmla="*/ 113 w 134"/>
                <a:gd name="T31" fmla="*/ 94 h 94"/>
                <a:gd name="T32" fmla="*/ 93 w 134"/>
                <a:gd name="T33" fmla="*/ 94 h 94"/>
                <a:gd name="T34" fmla="*/ 72 w 134"/>
                <a:gd name="T35" fmla="*/ 94 h 94"/>
                <a:gd name="T36" fmla="*/ 40 w 134"/>
                <a:gd name="T37" fmla="*/ 85 h 94"/>
                <a:gd name="T38" fmla="*/ 8 w 134"/>
                <a:gd name="T39" fmla="*/ 94 h 94"/>
                <a:gd name="T40" fmla="*/ 0 w 134"/>
                <a:gd name="T41" fmla="*/ 85 h 94"/>
                <a:gd name="T42" fmla="*/ 8 w 134"/>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4">
                  <a:moveTo>
                    <a:pt x="8" y="62"/>
                  </a:moveTo>
                  <a:lnTo>
                    <a:pt x="0" y="42"/>
                  </a:lnTo>
                  <a:lnTo>
                    <a:pt x="40" y="42"/>
                  </a:lnTo>
                  <a:lnTo>
                    <a:pt x="32" y="33"/>
                  </a:lnTo>
                  <a:lnTo>
                    <a:pt x="51" y="22"/>
                  </a:lnTo>
                  <a:lnTo>
                    <a:pt x="51" y="14"/>
                  </a:lnTo>
                  <a:lnTo>
                    <a:pt x="72" y="0"/>
                  </a:lnTo>
                  <a:lnTo>
                    <a:pt x="104" y="14"/>
                  </a:lnTo>
                  <a:lnTo>
                    <a:pt x="113" y="33"/>
                  </a:lnTo>
                  <a:lnTo>
                    <a:pt x="125" y="51"/>
                  </a:lnTo>
                  <a:lnTo>
                    <a:pt x="134" y="51"/>
                  </a:lnTo>
                  <a:lnTo>
                    <a:pt x="134" y="62"/>
                  </a:lnTo>
                  <a:lnTo>
                    <a:pt x="113" y="62"/>
                  </a:lnTo>
                  <a:lnTo>
                    <a:pt x="125" y="85"/>
                  </a:lnTo>
                  <a:lnTo>
                    <a:pt x="113" y="85"/>
                  </a:lnTo>
                  <a:lnTo>
                    <a:pt x="113" y="94"/>
                  </a:lnTo>
                  <a:lnTo>
                    <a:pt x="93" y="94"/>
                  </a:lnTo>
                  <a:lnTo>
                    <a:pt x="72" y="94"/>
                  </a:lnTo>
                  <a:lnTo>
                    <a:pt x="40" y="85"/>
                  </a:lnTo>
                  <a:lnTo>
                    <a:pt x="8" y="94"/>
                  </a:lnTo>
                  <a:lnTo>
                    <a:pt x="0" y="85"/>
                  </a:lnTo>
                  <a:lnTo>
                    <a:pt x="8"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1" name="Freeform 61"/>
            <p:cNvSpPr>
              <a:spLocks/>
            </p:cNvSpPr>
            <p:nvPr/>
          </p:nvSpPr>
          <p:spPr bwMode="auto">
            <a:xfrm>
              <a:off x="2926" y="1474"/>
              <a:ext cx="134" cy="94"/>
            </a:xfrm>
            <a:custGeom>
              <a:avLst/>
              <a:gdLst>
                <a:gd name="T0" fmla="*/ 8 w 134"/>
                <a:gd name="T1" fmla="*/ 62 h 94"/>
                <a:gd name="T2" fmla="*/ 0 w 134"/>
                <a:gd name="T3" fmla="*/ 42 h 94"/>
                <a:gd name="T4" fmla="*/ 40 w 134"/>
                <a:gd name="T5" fmla="*/ 42 h 94"/>
                <a:gd name="T6" fmla="*/ 32 w 134"/>
                <a:gd name="T7" fmla="*/ 33 h 94"/>
                <a:gd name="T8" fmla="*/ 51 w 134"/>
                <a:gd name="T9" fmla="*/ 22 h 94"/>
                <a:gd name="T10" fmla="*/ 51 w 134"/>
                <a:gd name="T11" fmla="*/ 14 h 94"/>
                <a:gd name="T12" fmla="*/ 72 w 134"/>
                <a:gd name="T13" fmla="*/ 0 h 94"/>
                <a:gd name="T14" fmla="*/ 104 w 134"/>
                <a:gd name="T15" fmla="*/ 14 h 94"/>
                <a:gd name="T16" fmla="*/ 113 w 134"/>
                <a:gd name="T17" fmla="*/ 33 h 94"/>
                <a:gd name="T18" fmla="*/ 125 w 134"/>
                <a:gd name="T19" fmla="*/ 51 h 94"/>
                <a:gd name="T20" fmla="*/ 134 w 134"/>
                <a:gd name="T21" fmla="*/ 51 h 94"/>
                <a:gd name="T22" fmla="*/ 134 w 134"/>
                <a:gd name="T23" fmla="*/ 62 h 94"/>
                <a:gd name="T24" fmla="*/ 113 w 134"/>
                <a:gd name="T25" fmla="*/ 62 h 94"/>
                <a:gd name="T26" fmla="*/ 125 w 134"/>
                <a:gd name="T27" fmla="*/ 85 h 94"/>
                <a:gd name="T28" fmla="*/ 113 w 134"/>
                <a:gd name="T29" fmla="*/ 85 h 94"/>
                <a:gd name="T30" fmla="*/ 113 w 134"/>
                <a:gd name="T31" fmla="*/ 94 h 94"/>
                <a:gd name="T32" fmla="*/ 93 w 134"/>
                <a:gd name="T33" fmla="*/ 94 h 94"/>
                <a:gd name="T34" fmla="*/ 72 w 134"/>
                <a:gd name="T35" fmla="*/ 94 h 94"/>
                <a:gd name="T36" fmla="*/ 40 w 134"/>
                <a:gd name="T37" fmla="*/ 85 h 94"/>
                <a:gd name="T38" fmla="*/ 8 w 134"/>
                <a:gd name="T39" fmla="*/ 94 h 94"/>
                <a:gd name="T40" fmla="*/ 0 w 134"/>
                <a:gd name="T41" fmla="*/ 85 h 94"/>
                <a:gd name="T42" fmla="*/ 8 w 134"/>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4">
                  <a:moveTo>
                    <a:pt x="8" y="62"/>
                  </a:moveTo>
                  <a:lnTo>
                    <a:pt x="0" y="42"/>
                  </a:lnTo>
                  <a:lnTo>
                    <a:pt x="40" y="42"/>
                  </a:lnTo>
                  <a:lnTo>
                    <a:pt x="32" y="33"/>
                  </a:lnTo>
                  <a:lnTo>
                    <a:pt x="51" y="22"/>
                  </a:lnTo>
                  <a:lnTo>
                    <a:pt x="51" y="14"/>
                  </a:lnTo>
                  <a:lnTo>
                    <a:pt x="72" y="0"/>
                  </a:lnTo>
                  <a:lnTo>
                    <a:pt x="104" y="14"/>
                  </a:lnTo>
                  <a:lnTo>
                    <a:pt x="113" y="33"/>
                  </a:lnTo>
                  <a:lnTo>
                    <a:pt x="125" y="51"/>
                  </a:lnTo>
                  <a:lnTo>
                    <a:pt x="134" y="51"/>
                  </a:lnTo>
                  <a:lnTo>
                    <a:pt x="134" y="62"/>
                  </a:lnTo>
                  <a:lnTo>
                    <a:pt x="113" y="62"/>
                  </a:lnTo>
                  <a:lnTo>
                    <a:pt x="125" y="85"/>
                  </a:lnTo>
                  <a:lnTo>
                    <a:pt x="113" y="85"/>
                  </a:lnTo>
                  <a:lnTo>
                    <a:pt x="113" y="94"/>
                  </a:lnTo>
                  <a:lnTo>
                    <a:pt x="93" y="94"/>
                  </a:lnTo>
                  <a:lnTo>
                    <a:pt x="72" y="94"/>
                  </a:lnTo>
                  <a:lnTo>
                    <a:pt x="40" y="85"/>
                  </a:lnTo>
                  <a:lnTo>
                    <a:pt x="8" y="94"/>
                  </a:lnTo>
                  <a:lnTo>
                    <a:pt x="0" y="85"/>
                  </a:lnTo>
                  <a:lnTo>
                    <a:pt x="8"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2" name="Freeform 62"/>
            <p:cNvSpPr>
              <a:spLocks/>
            </p:cNvSpPr>
            <p:nvPr/>
          </p:nvSpPr>
          <p:spPr bwMode="auto">
            <a:xfrm>
              <a:off x="2926" y="1412"/>
              <a:ext cx="60" cy="41"/>
            </a:xfrm>
            <a:custGeom>
              <a:avLst/>
              <a:gdLst>
                <a:gd name="T0" fmla="*/ 8 w 60"/>
                <a:gd name="T1" fmla="*/ 32 h 41"/>
                <a:gd name="T2" fmla="*/ 19 w 60"/>
                <a:gd name="T3" fmla="*/ 32 h 41"/>
                <a:gd name="T4" fmla="*/ 50 w 60"/>
                <a:gd name="T5" fmla="*/ 41 h 41"/>
                <a:gd name="T6" fmla="*/ 50 w 60"/>
                <a:gd name="T7" fmla="*/ 32 h 41"/>
                <a:gd name="T8" fmla="*/ 39 w 60"/>
                <a:gd name="T9" fmla="*/ 23 h 41"/>
                <a:gd name="T10" fmla="*/ 50 w 60"/>
                <a:gd name="T11" fmla="*/ 11 h 41"/>
                <a:gd name="T12" fmla="*/ 60 w 60"/>
                <a:gd name="T13" fmla="*/ 11 h 41"/>
                <a:gd name="T14" fmla="*/ 31 w 60"/>
                <a:gd name="T15" fmla="*/ 0 h 41"/>
                <a:gd name="T16" fmla="*/ 0 w 60"/>
                <a:gd name="T17" fmla="*/ 11 h 41"/>
                <a:gd name="T18" fmla="*/ 0 w 60"/>
                <a:gd name="T19" fmla="*/ 32 h 41"/>
                <a:gd name="T20" fmla="*/ 8 w 60"/>
                <a:gd name="T21"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1">
                  <a:moveTo>
                    <a:pt x="8" y="32"/>
                  </a:moveTo>
                  <a:lnTo>
                    <a:pt x="19" y="32"/>
                  </a:lnTo>
                  <a:lnTo>
                    <a:pt x="50" y="41"/>
                  </a:lnTo>
                  <a:lnTo>
                    <a:pt x="50" y="32"/>
                  </a:lnTo>
                  <a:lnTo>
                    <a:pt x="39" y="23"/>
                  </a:lnTo>
                  <a:lnTo>
                    <a:pt x="50" y="11"/>
                  </a:lnTo>
                  <a:lnTo>
                    <a:pt x="60" y="11"/>
                  </a:lnTo>
                  <a:lnTo>
                    <a:pt x="31" y="0"/>
                  </a:lnTo>
                  <a:lnTo>
                    <a:pt x="0" y="11"/>
                  </a:lnTo>
                  <a:lnTo>
                    <a:pt x="0" y="32"/>
                  </a:lnTo>
                  <a:lnTo>
                    <a:pt x="8"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3" name="Freeform 63"/>
            <p:cNvSpPr>
              <a:spLocks/>
            </p:cNvSpPr>
            <p:nvPr/>
          </p:nvSpPr>
          <p:spPr bwMode="auto">
            <a:xfrm>
              <a:off x="2926" y="1412"/>
              <a:ext cx="60" cy="41"/>
            </a:xfrm>
            <a:custGeom>
              <a:avLst/>
              <a:gdLst>
                <a:gd name="T0" fmla="*/ 8 w 60"/>
                <a:gd name="T1" fmla="*/ 32 h 41"/>
                <a:gd name="T2" fmla="*/ 19 w 60"/>
                <a:gd name="T3" fmla="*/ 32 h 41"/>
                <a:gd name="T4" fmla="*/ 50 w 60"/>
                <a:gd name="T5" fmla="*/ 41 h 41"/>
                <a:gd name="T6" fmla="*/ 50 w 60"/>
                <a:gd name="T7" fmla="*/ 32 h 41"/>
                <a:gd name="T8" fmla="*/ 39 w 60"/>
                <a:gd name="T9" fmla="*/ 23 h 41"/>
                <a:gd name="T10" fmla="*/ 50 w 60"/>
                <a:gd name="T11" fmla="*/ 11 h 41"/>
                <a:gd name="T12" fmla="*/ 60 w 60"/>
                <a:gd name="T13" fmla="*/ 11 h 41"/>
                <a:gd name="T14" fmla="*/ 31 w 60"/>
                <a:gd name="T15" fmla="*/ 0 h 41"/>
                <a:gd name="T16" fmla="*/ 0 w 60"/>
                <a:gd name="T17" fmla="*/ 11 h 41"/>
                <a:gd name="T18" fmla="*/ 0 w 60"/>
                <a:gd name="T19" fmla="*/ 32 h 41"/>
                <a:gd name="T20" fmla="*/ 8 w 60"/>
                <a:gd name="T21"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1">
                  <a:moveTo>
                    <a:pt x="8" y="32"/>
                  </a:moveTo>
                  <a:lnTo>
                    <a:pt x="19" y="32"/>
                  </a:lnTo>
                  <a:lnTo>
                    <a:pt x="50" y="41"/>
                  </a:lnTo>
                  <a:lnTo>
                    <a:pt x="50" y="32"/>
                  </a:lnTo>
                  <a:lnTo>
                    <a:pt x="39" y="23"/>
                  </a:lnTo>
                  <a:lnTo>
                    <a:pt x="50" y="11"/>
                  </a:lnTo>
                  <a:lnTo>
                    <a:pt x="60" y="11"/>
                  </a:lnTo>
                  <a:lnTo>
                    <a:pt x="31" y="0"/>
                  </a:lnTo>
                  <a:lnTo>
                    <a:pt x="0" y="11"/>
                  </a:lnTo>
                  <a:lnTo>
                    <a:pt x="0" y="32"/>
                  </a:lnTo>
                  <a:lnTo>
                    <a:pt x="8"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4" name="Freeform 64"/>
            <p:cNvSpPr>
              <a:spLocks/>
            </p:cNvSpPr>
            <p:nvPr/>
          </p:nvSpPr>
          <p:spPr bwMode="auto">
            <a:xfrm>
              <a:off x="2892" y="1444"/>
              <a:ext cx="105" cy="43"/>
            </a:xfrm>
            <a:custGeom>
              <a:avLst/>
              <a:gdLst>
                <a:gd name="T0" fmla="*/ 0 w 105"/>
                <a:gd name="T1" fmla="*/ 43 h 43"/>
                <a:gd name="T2" fmla="*/ 11 w 105"/>
                <a:gd name="T3" fmla="*/ 28 h 43"/>
                <a:gd name="T4" fmla="*/ 52 w 105"/>
                <a:gd name="T5" fmla="*/ 28 h 43"/>
                <a:gd name="T6" fmla="*/ 84 w 105"/>
                <a:gd name="T7" fmla="*/ 43 h 43"/>
                <a:gd name="T8" fmla="*/ 105 w 105"/>
                <a:gd name="T9" fmla="*/ 28 h 43"/>
                <a:gd name="T10" fmla="*/ 84 w 105"/>
                <a:gd name="T11" fmla="*/ 8 h 43"/>
                <a:gd name="T12" fmla="*/ 52 w 105"/>
                <a:gd name="T13" fmla="*/ 0 h 43"/>
                <a:gd name="T14" fmla="*/ 40 w 105"/>
                <a:gd name="T15" fmla="*/ 0 h 43"/>
                <a:gd name="T16" fmla="*/ 40 w 105"/>
                <a:gd name="T17" fmla="*/ 19 h 43"/>
                <a:gd name="T18" fmla="*/ 32 w 105"/>
                <a:gd name="T19" fmla="*/ 19 h 43"/>
                <a:gd name="T20" fmla="*/ 11 w 105"/>
                <a:gd name="T21" fmla="*/ 8 h 43"/>
                <a:gd name="T22" fmla="*/ 0 w 105"/>
                <a:gd name="T23" fmla="*/ 8 h 43"/>
                <a:gd name="T24" fmla="*/ 0 w 105"/>
                <a:gd name="T25" fmla="*/ 19 h 43"/>
                <a:gd name="T26" fmla="*/ 0 w 10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43">
                  <a:moveTo>
                    <a:pt x="0" y="43"/>
                  </a:moveTo>
                  <a:lnTo>
                    <a:pt x="11" y="28"/>
                  </a:lnTo>
                  <a:lnTo>
                    <a:pt x="52" y="28"/>
                  </a:lnTo>
                  <a:lnTo>
                    <a:pt x="84" y="43"/>
                  </a:lnTo>
                  <a:lnTo>
                    <a:pt x="105" y="28"/>
                  </a:lnTo>
                  <a:lnTo>
                    <a:pt x="84" y="8"/>
                  </a:lnTo>
                  <a:lnTo>
                    <a:pt x="52" y="0"/>
                  </a:lnTo>
                  <a:lnTo>
                    <a:pt x="40" y="0"/>
                  </a:lnTo>
                  <a:lnTo>
                    <a:pt x="40" y="19"/>
                  </a:lnTo>
                  <a:lnTo>
                    <a:pt x="32" y="19"/>
                  </a:lnTo>
                  <a:lnTo>
                    <a:pt x="11" y="8"/>
                  </a:lnTo>
                  <a:lnTo>
                    <a:pt x="0" y="8"/>
                  </a:lnTo>
                  <a:lnTo>
                    <a:pt x="0" y="19"/>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5" name="Freeform 65"/>
            <p:cNvSpPr>
              <a:spLocks/>
            </p:cNvSpPr>
            <p:nvPr/>
          </p:nvSpPr>
          <p:spPr bwMode="auto">
            <a:xfrm>
              <a:off x="2892" y="1444"/>
              <a:ext cx="105" cy="43"/>
            </a:xfrm>
            <a:custGeom>
              <a:avLst/>
              <a:gdLst>
                <a:gd name="T0" fmla="*/ 0 w 105"/>
                <a:gd name="T1" fmla="*/ 43 h 43"/>
                <a:gd name="T2" fmla="*/ 11 w 105"/>
                <a:gd name="T3" fmla="*/ 28 h 43"/>
                <a:gd name="T4" fmla="*/ 52 w 105"/>
                <a:gd name="T5" fmla="*/ 28 h 43"/>
                <a:gd name="T6" fmla="*/ 84 w 105"/>
                <a:gd name="T7" fmla="*/ 43 h 43"/>
                <a:gd name="T8" fmla="*/ 105 w 105"/>
                <a:gd name="T9" fmla="*/ 28 h 43"/>
                <a:gd name="T10" fmla="*/ 84 w 105"/>
                <a:gd name="T11" fmla="*/ 8 h 43"/>
                <a:gd name="T12" fmla="*/ 52 w 105"/>
                <a:gd name="T13" fmla="*/ 0 h 43"/>
                <a:gd name="T14" fmla="*/ 40 w 105"/>
                <a:gd name="T15" fmla="*/ 0 h 43"/>
                <a:gd name="T16" fmla="*/ 40 w 105"/>
                <a:gd name="T17" fmla="*/ 19 h 43"/>
                <a:gd name="T18" fmla="*/ 32 w 105"/>
                <a:gd name="T19" fmla="*/ 19 h 43"/>
                <a:gd name="T20" fmla="*/ 11 w 105"/>
                <a:gd name="T21" fmla="*/ 8 h 43"/>
                <a:gd name="T22" fmla="*/ 0 w 105"/>
                <a:gd name="T23" fmla="*/ 8 h 43"/>
                <a:gd name="T24" fmla="*/ 0 w 105"/>
                <a:gd name="T25" fmla="*/ 19 h 43"/>
                <a:gd name="T26" fmla="*/ 0 w 10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43">
                  <a:moveTo>
                    <a:pt x="0" y="43"/>
                  </a:moveTo>
                  <a:lnTo>
                    <a:pt x="11" y="28"/>
                  </a:lnTo>
                  <a:lnTo>
                    <a:pt x="52" y="28"/>
                  </a:lnTo>
                  <a:lnTo>
                    <a:pt x="84" y="43"/>
                  </a:lnTo>
                  <a:lnTo>
                    <a:pt x="105" y="28"/>
                  </a:lnTo>
                  <a:lnTo>
                    <a:pt x="84" y="8"/>
                  </a:lnTo>
                  <a:lnTo>
                    <a:pt x="52" y="0"/>
                  </a:lnTo>
                  <a:lnTo>
                    <a:pt x="40" y="0"/>
                  </a:lnTo>
                  <a:lnTo>
                    <a:pt x="40" y="19"/>
                  </a:lnTo>
                  <a:lnTo>
                    <a:pt x="32" y="19"/>
                  </a:lnTo>
                  <a:lnTo>
                    <a:pt x="11" y="8"/>
                  </a:lnTo>
                  <a:lnTo>
                    <a:pt x="0" y="8"/>
                  </a:lnTo>
                  <a:lnTo>
                    <a:pt x="0" y="19"/>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6" name="Freeform 66"/>
            <p:cNvSpPr>
              <a:spLocks/>
            </p:cNvSpPr>
            <p:nvPr/>
          </p:nvSpPr>
          <p:spPr bwMode="auto">
            <a:xfrm>
              <a:off x="2883" y="1474"/>
              <a:ext cx="94" cy="43"/>
            </a:xfrm>
            <a:custGeom>
              <a:avLst/>
              <a:gdLst>
                <a:gd name="T0" fmla="*/ 41 w 94"/>
                <a:gd name="T1" fmla="*/ 43 h 43"/>
                <a:gd name="T2" fmla="*/ 82 w 94"/>
                <a:gd name="T3" fmla="*/ 43 h 43"/>
                <a:gd name="T4" fmla="*/ 74 w 94"/>
                <a:gd name="T5" fmla="*/ 33 h 43"/>
                <a:gd name="T6" fmla="*/ 94 w 94"/>
                <a:gd name="T7" fmla="*/ 22 h 43"/>
                <a:gd name="T8" fmla="*/ 94 w 94"/>
                <a:gd name="T9" fmla="*/ 14 h 43"/>
                <a:gd name="T10" fmla="*/ 61 w 94"/>
                <a:gd name="T11" fmla="*/ 0 h 43"/>
                <a:gd name="T12" fmla="*/ 20 w 94"/>
                <a:gd name="T13" fmla="*/ 0 h 43"/>
                <a:gd name="T14" fmla="*/ 9 w 94"/>
                <a:gd name="T15" fmla="*/ 14 h 43"/>
                <a:gd name="T16" fmla="*/ 0 w 94"/>
                <a:gd name="T17" fmla="*/ 22 h 43"/>
                <a:gd name="T18" fmla="*/ 29 w 94"/>
                <a:gd name="T19" fmla="*/ 22 h 43"/>
                <a:gd name="T20" fmla="*/ 29 w 94"/>
                <a:gd name="T21" fmla="*/ 43 h 43"/>
                <a:gd name="T22" fmla="*/ 41 w 94"/>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3">
                  <a:moveTo>
                    <a:pt x="41" y="43"/>
                  </a:moveTo>
                  <a:lnTo>
                    <a:pt x="82" y="43"/>
                  </a:lnTo>
                  <a:lnTo>
                    <a:pt x="74" y="33"/>
                  </a:lnTo>
                  <a:lnTo>
                    <a:pt x="94" y="22"/>
                  </a:lnTo>
                  <a:lnTo>
                    <a:pt x="94" y="14"/>
                  </a:lnTo>
                  <a:lnTo>
                    <a:pt x="61" y="0"/>
                  </a:lnTo>
                  <a:lnTo>
                    <a:pt x="20" y="0"/>
                  </a:lnTo>
                  <a:lnTo>
                    <a:pt x="9" y="14"/>
                  </a:lnTo>
                  <a:lnTo>
                    <a:pt x="0" y="22"/>
                  </a:lnTo>
                  <a:lnTo>
                    <a:pt x="29" y="22"/>
                  </a:lnTo>
                  <a:lnTo>
                    <a:pt x="29" y="43"/>
                  </a:lnTo>
                  <a:lnTo>
                    <a:pt x="41"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7" name="Freeform 67"/>
            <p:cNvSpPr>
              <a:spLocks/>
            </p:cNvSpPr>
            <p:nvPr/>
          </p:nvSpPr>
          <p:spPr bwMode="auto">
            <a:xfrm>
              <a:off x="2883" y="1474"/>
              <a:ext cx="94" cy="43"/>
            </a:xfrm>
            <a:custGeom>
              <a:avLst/>
              <a:gdLst>
                <a:gd name="T0" fmla="*/ 41 w 94"/>
                <a:gd name="T1" fmla="*/ 43 h 43"/>
                <a:gd name="T2" fmla="*/ 82 w 94"/>
                <a:gd name="T3" fmla="*/ 43 h 43"/>
                <a:gd name="T4" fmla="*/ 74 w 94"/>
                <a:gd name="T5" fmla="*/ 33 h 43"/>
                <a:gd name="T6" fmla="*/ 94 w 94"/>
                <a:gd name="T7" fmla="*/ 22 h 43"/>
                <a:gd name="T8" fmla="*/ 94 w 94"/>
                <a:gd name="T9" fmla="*/ 14 h 43"/>
                <a:gd name="T10" fmla="*/ 61 w 94"/>
                <a:gd name="T11" fmla="*/ 0 h 43"/>
                <a:gd name="T12" fmla="*/ 20 w 94"/>
                <a:gd name="T13" fmla="*/ 0 h 43"/>
                <a:gd name="T14" fmla="*/ 9 w 94"/>
                <a:gd name="T15" fmla="*/ 14 h 43"/>
                <a:gd name="T16" fmla="*/ 0 w 94"/>
                <a:gd name="T17" fmla="*/ 22 h 43"/>
                <a:gd name="T18" fmla="*/ 29 w 94"/>
                <a:gd name="T19" fmla="*/ 22 h 43"/>
                <a:gd name="T20" fmla="*/ 29 w 94"/>
                <a:gd name="T21" fmla="*/ 43 h 43"/>
                <a:gd name="T22" fmla="*/ 41 w 94"/>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3">
                  <a:moveTo>
                    <a:pt x="41" y="43"/>
                  </a:moveTo>
                  <a:lnTo>
                    <a:pt x="82" y="43"/>
                  </a:lnTo>
                  <a:lnTo>
                    <a:pt x="74" y="33"/>
                  </a:lnTo>
                  <a:lnTo>
                    <a:pt x="94" y="22"/>
                  </a:lnTo>
                  <a:lnTo>
                    <a:pt x="94" y="14"/>
                  </a:lnTo>
                  <a:lnTo>
                    <a:pt x="61" y="0"/>
                  </a:lnTo>
                  <a:lnTo>
                    <a:pt x="20" y="0"/>
                  </a:lnTo>
                  <a:lnTo>
                    <a:pt x="9" y="14"/>
                  </a:lnTo>
                  <a:lnTo>
                    <a:pt x="0" y="22"/>
                  </a:lnTo>
                  <a:lnTo>
                    <a:pt x="29" y="22"/>
                  </a:lnTo>
                  <a:lnTo>
                    <a:pt x="29" y="43"/>
                  </a:lnTo>
                  <a:lnTo>
                    <a:pt x="41"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8" name="Freeform 68"/>
            <p:cNvSpPr>
              <a:spLocks/>
            </p:cNvSpPr>
            <p:nvPr/>
          </p:nvSpPr>
          <p:spPr bwMode="auto">
            <a:xfrm>
              <a:off x="2869" y="1497"/>
              <a:ext cx="43" cy="23"/>
            </a:xfrm>
            <a:custGeom>
              <a:avLst/>
              <a:gdLst>
                <a:gd name="T0" fmla="*/ 0 w 43"/>
                <a:gd name="T1" fmla="*/ 13 h 23"/>
                <a:gd name="T2" fmla="*/ 14 w 43"/>
                <a:gd name="T3" fmla="*/ 0 h 23"/>
                <a:gd name="T4" fmla="*/ 43 w 43"/>
                <a:gd name="T5" fmla="*/ 0 h 23"/>
                <a:gd name="T6" fmla="*/ 43 w 43"/>
                <a:gd name="T7" fmla="*/ 23 h 23"/>
                <a:gd name="T8" fmla="*/ 0 w 43"/>
                <a:gd name="T9" fmla="*/ 13 h 23"/>
              </a:gdLst>
              <a:ahLst/>
              <a:cxnLst>
                <a:cxn ang="0">
                  <a:pos x="T0" y="T1"/>
                </a:cxn>
                <a:cxn ang="0">
                  <a:pos x="T2" y="T3"/>
                </a:cxn>
                <a:cxn ang="0">
                  <a:pos x="T4" y="T5"/>
                </a:cxn>
                <a:cxn ang="0">
                  <a:pos x="T6" y="T7"/>
                </a:cxn>
                <a:cxn ang="0">
                  <a:pos x="T8" y="T9"/>
                </a:cxn>
              </a:cxnLst>
              <a:rect l="0" t="0" r="r" b="b"/>
              <a:pathLst>
                <a:path w="43" h="23">
                  <a:moveTo>
                    <a:pt x="0" y="13"/>
                  </a:moveTo>
                  <a:lnTo>
                    <a:pt x="14" y="0"/>
                  </a:lnTo>
                  <a:lnTo>
                    <a:pt x="43" y="0"/>
                  </a:lnTo>
                  <a:lnTo>
                    <a:pt x="43" y="23"/>
                  </a:lnTo>
                  <a:lnTo>
                    <a:pt x="0" y="1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9" name="Freeform 69"/>
            <p:cNvSpPr>
              <a:spLocks/>
            </p:cNvSpPr>
            <p:nvPr/>
          </p:nvSpPr>
          <p:spPr bwMode="auto">
            <a:xfrm>
              <a:off x="2869" y="1497"/>
              <a:ext cx="43" cy="23"/>
            </a:xfrm>
            <a:custGeom>
              <a:avLst/>
              <a:gdLst>
                <a:gd name="T0" fmla="*/ 0 w 43"/>
                <a:gd name="T1" fmla="*/ 13 h 23"/>
                <a:gd name="T2" fmla="*/ 14 w 43"/>
                <a:gd name="T3" fmla="*/ 0 h 23"/>
                <a:gd name="T4" fmla="*/ 43 w 43"/>
                <a:gd name="T5" fmla="*/ 0 h 23"/>
                <a:gd name="T6" fmla="*/ 43 w 43"/>
                <a:gd name="T7" fmla="*/ 23 h 23"/>
                <a:gd name="T8" fmla="*/ 0 w 43"/>
                <a:gd name="T9" fmla="*/ 13 h 23"/>
              </a:gdLst>
              <a:ahLst/>
              <a:cxnLst>
                <a:cxn ang="0">
                  <a:pos x="T0" y="T1"/>
                </a:cxn>
                <a:cxn ang="0">
                  <a:pos x="T2" y="T3"/>
                </a:cxn>
                <a:cxn ang="0">
                  <a:pos x="T4" y="T5"/>
                </a:cxn>
                <a:cxn ang="0">
                  <a:pos x="T6" y="T7"/>
                </a:cxn>
                <a:cxn ang="0">
                  <a:pos x="T8" y="T9"/>
                </a:cxn>
              </a:cxnLst>
              <a:rect l="0" t="0" r="r" b="b"/>
              <a:pathLst>
                <a:path w="43" h="23">
                  <a:moveTo>
                    <a:pt x="0" y="13"/>
                  </a:moveTo>
                  <a:lnTo>
                    <a:pt x="14" y="0"/>
                  </a:lnTo>
                  <a:lnTo>
                    <a:pt x="43" y="0"/>
                  </a:lnTo>
                  <a:lnTo>
                    <a:pt x="43" y="23"/>
                  </a:lnTo>
                  <a:lnTo>
                    <a:pt x="0" y="1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0" name="Freeform 70"/>
            <p:cNvSpPr>
              <a:spLocks/>
            </p:cNvSpPr>
            <p:nvPr/>
          </p:nvSpPr>
          <p:spPr bwMode="auto">
            <a:xfrm>
              <a:off x="2986" y="1621"/>
              <a:ext cx="52" cy="58"/>
            </a:xfrm>
            <a:custGeom>
              <a:avLst/>
              <a:gdLst>
                <a:gd name="T0" fmla="*/ 32 w 52"/>
                <a:gd name="T1" fmla="*/ 58 h 58"/>
                <a:gd name="T2" fmla="*/ 43 w 52"/>
                <a:gd name="T3" fmla="*/ 40 h 58"/>
                <a:gd name="T4" fmla="*/ 52 w 52"/>
                <a:gd name="T5" fmla="*/ 40 h 58"/>
                <a:gd name="T6" fmla="*/ 52 w 52"/>
                <a:gd name="T7" fmla="*/ 29 h 58"/>
                <a:gd name="T8" fmla="*/ 43 w 52"/>
                <a:gd name="T9" fmla="*/ 20 h 58"/>
                <a:gd name="T10" fmla="*/ 32 w 52"/>
                <a:gd name="T11" fmla="*/ 8 h 58"/>
                <a:gd name="T12" fmla="*/ 11 w 52"/>
                <a:gd name="T13" fmla="*/ 0 h 58"/>
                <a:gd name="T14" fmla="*/ 0 w 52"/>
                <a:gd name="T15" fmla="*/ 8 h 58"/>
                <a:gd name="T16" fmla="*/ 22 w 52"/>
                <a:gd name="T17" fmla="*/ 29 h 58"/>
                <a:gd name="T18" fmla="*/ 32 w 5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32" y="58"/>
                  </a:moveTo>
                  <a:lnTo>
                    <a:pt x="43" y="40"/>
                  </a:lnTo>
                  <a:lnTo>
                    <a:pt x="52" y="40"/>
                  </a:lnTo>
                  <a:lnTo>
                    <a:pt x="52" y="29"/>
                  </a:lnTo>
                  <a:lnTo>
                    <a:pt x="43" y="20"/>
                  </a:lnTo>
                  <a:lnTo>
                    <a:pt x="32" y="8"/>
                  </a:lnTo>
                  <a:lnTo>
                    <a:pt x="11" y="0"/>
                  </a:lnTo>
                  <a:lnTo>
                    <a:pt x="0" y="8"/>
                  </a:lnTo>
                  <a:lnTo>
                    <a:pt x="22" y="29"/>
                  </a:lnTo>
                  <a:lnTo>
                    <a:pt x="32" y="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1" name="Freeform 71"/>
            <p:cNvSpPr>
              <a:spLocks/>
            </p:cNvSpPr>
            <p:nvPr/>
          </p:nvSpPr>
          <p:spPr bwMode="auto">
            <a:xfrm>
              <a:off x="2986" y="1621"/>
              <a:ext cx="52" cy="58"/>
            </a:xfrm>
            <a:custGeom>
              <a:avLst/>
              <a:gdLst>
                <a:gd name="T0" fmla="*/ 32 w 52"/>
                <a:gd name="T1" fmla="*/ 58 h 58"/>
                <a:gd name="T2" fmla="*/ 43 w 52"/>
                <a:gd name="T3" fmla="*/ 40 h 58"/>
                <a:gd name="T4" fmla="*/ 52 w 52"/>
                <a:gd name="T5" fmla="*/ 40 h 58"/>
                <a:gd name="T6" fmla="*/ 52 w 52"/>
                <a:gd name="T7" fmla="*/ 29 h 58"/>
                <a:gd name="T8" fmla="*/ 43 w 52"/>
                <a:gd name="T9" fmla="*/ 20 h 58"/>
                <a:gd name="T10" fmla="*/ 32 w 52"/>
                <a:gd name="T11" fmla="*/ 8 h 58"/>
                <a:gd name="T12" fmla="*/ 11 w 52"/>
                <a:gd name="T13" fmla="*/ 0 h 58"/>
                <a:gd name="T14" fmla="*/ 0 w 52"/>
                <a:gd name="T15" fmla="*/ 8 h 58"/>
                <a:gd name="T16" fmla="*/ 22 w 52"/>
                <a:gd name="T17" fmla="*/ 29 h 58"/>
                <a:gd name="T18" fmla="*/ 32 w 5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32" y="58"/>
                  </a:moveTo>
                  <a:lnTo>
                    <a:pt x="43" y="40"/>
                  </a:lnTo>
                  <a:lnTo>
                    <a:pt x="52" y="40"/>
                  </a:lnTo>
                  <a:lnTo>
                    <a:pt x="52" y="29"/>
                  </a:lnTo>
                  <a:lnTo>
                    <a:pt x="43" y="20"/>
                  </a:lnTo>
                  <a:lnTo>
                    <a:pt x="32" y="8"/>
                  </a:lnTo>
                  <a:lnTo>
                    <a:pt x="11" y="0"/>
                  </a:lnTo>
                  <a:lnTo>
                    <a:pt x="0" y="8"/>
                  </a:lnTo>
                  <a:lnTo>
                    <a:pt x="22" y="29"/>
                  </a:lnTo>
                  <a:lnTo>
                    <a:pt x="32" y="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2" name="Freeform 72"/>
            <p:cNvSpPr>
              <a:spLocks/>
            </p:cNvSpPr>
            <p:nvPr/>
          </p:nvSpPr>
          <p:spPr bwMode="auto">
            <a:xfrm>
              <a:off x="3209" y="1723"/>
              <a:ext cx="102" cy="42"/>
            </a:xfrm>
            <a:custGeom>
              <a:avLst/>
              <a:gdLst>
                <a:gd name="T0" fmla="*/ 84 w 102"/>
                <a:gd name="T1" fmla="*/ 42 h 42"/>
                <a:gd name="T2" fmla="*/ 48 w 102"/>
                <a:gd name="T3" fmla="*/ 42 h 42"/>
                <a:gd name="T4" fmla="*/ 48 w 102"/>
                <a:gd name="T5" fmla="*/ 30 h 42"/>
                <a:gd name="T6" fmla="*/ 29 w 102"/>
                <a:gd name="T7" fmla="*/ 30 h 42"/>
                <a:gd name="T8" fmla="*/ 29 w 102"/>
                <a:gd name="T9" fmla="*/ 19 h 42"/>
                <a:gd name="T10" fmla="*/ 11 w 102"/>
                <a:gd name="T11" fmla="*/ 8 h 42"/>
                <a:gd name="T12" fmla="*/ 0 w 102"/>
                <a:gd name="T13" fmla="*/ 0 h 42"/>
                <a:gd name="T14" fmla="*/ 40 w 102"/>
                <a:gd name="T15" fmla="*/ 0 h 42"/>
                <a:gd name="T16" fmla="*/ 64 w 102"/>
                <a:gd name="T17" fmla="*/ 8 h 42"/>
                <a:gd name="T18" fmla="*/ 84 w 102"/>
                <a:gd name="T19" fmla="*/ 8 h 42"/>
                <a:gd name="T20" fmla="*/ 102 w 102"/>
                <a:gd name="T21" fmla="*/ 30 h 42"/>
                <a:gd name="T22" fmla="*/ 84 w 102"/>
                <a:gd name="T23" fmla="*/ 30 h 42"/>
                <a:gd name="T24" fmla="*/ 84 w 102"/>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42">
                  <a:moveTo>
                    <a:pt x="84" y="42"/>
                  </a:moveTo>
                  <a:lnTo>
                    <a:pt x="48" y="42"/>
                  </a:lnTo>
                  <a:lnTo>
                    <a:pt x="48" y="30"/>
                  </a:lnTo>
                  <a:lnTo>
                    <a:pt x="29" y="30"/>
                  </a:lnTo>
                  <a:lnTo>
                    <a:pt x="29" y="19"/>
                  </a:lnTo>
                  <a:lnTo>
                    <a:pt x="11" y="8"/>
                  </a:lnTo>
                  <a:lnTo>
                    <a:pt x="0" y="0"/>
                  </a:lnTo>
                  <a:lnTo>
                    <a:pt x="40" y="0"/>
                  </a:lnTo>
                  <a:lnTo>
                    <a:pt x="64" y="8"/>
                  </a:lnTo>
                  <a:lnTo>
                    <a:pt x="84" y="8"/>
                  </a:lnTo>
                  <a:lnTo>
                    <a:pt x="102" y="30"/>
                  </a:lnTo>
                  <a:lnTo>
                    <a:pt x="84" y="30"/>
                  </a:lnTo>
                  <a:lnTo>
                    <a:pt x="84" y="4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3" name="Freeform 73"/>
            <p:cNvSpPr>
              <a:spLocks/>
            </p:cNvSpPr>
            <p:nvPr/>
          </p:nvSpPr>
          <p:spPr bwMode="auto">
            <a:xfrm>
              <a:off x="3209" y="1723"/>
              <a:ext cx="102" cy="42"/>
            </a:xfrm>
            <a:custGeom>
              <a:avLst/>
              <a:gdLst>
                <a:gd name="T0" fmla="*/ 84 w 102"/>
                <a:gd name="T1" fmla="*/ 42 h 42"/>
                <a:gd name="T2" fmla="*/ 48 w 102"/>
                <a:gd name="T3" fmla="*/ 42 h 42"/>
                <a:gd name="T4" fmla="*/ 48 w 102"/>
                <a:gd name="T5" fmla="*/ 30 h 42"/>
                <a:gd name="T6" fmla="*/ 29 w 102"/>
                <a:gd name="T7" fmla="*/ 30 h 42"/>
                <a:gd name="T8" fmla="*/ 29 w 102"/>
                <a:gd name="T9" fmla="*/ 19 h 42"/>
                <a:gd name="T10" fmla="*/ 11 w 102"/>
                <a:gd name="T11" fmla="*/ 8 h 42"/>
                <a:gd name="T12" fmla="*/ 0 w 102"/>
                <a:gd name="T13" fmla="*/ 0 h 42"/>
                <a:gd name="T14" fmla="*/ 40 w 102"/>
                <a:gd name="T15" fmla="*/ 0 h 42"/>
                <a:gd name="T16" fmla="*/ 64 w 102"/>
                <a:gd name="T17" fmla="*/ 8 h 42"/>
                <a:gd name="T18" fmla="*/ 84 w 102"/>
                <a:gd name="T19" fmla="*/ 8 h 42"/>
                <a:gd name="T20" fmla="*/ 102 w 102"/>
                <a:gd name="T21" fmla="*/ 30 h 42"/>
                <a:gd name="T22" fmla="*/ 84 w 102"/>
                <a:gd name="T23" fmla="*/ 30 h 42"/>
                <a:gd name="T24" fmla="*/ 84 w 102"/>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42">
                  <a:moveTo>
                    <a:pt x="84" y="42"/>
                  </a:moveTo>
                  <a:lnTo>
                    <a:pt x="48" y="42"/>
                  </a:lnTo>
                  <a:lnTo>
                    <a:pt x="48" y="30"/>
                  </a:lnTo>
                  <a:lnTo>
                    <a:pt x="29" y="30"/>
                  </a:lnTo>
                  <a:lnTo>
                    <a:pt x="29" y="19"/>
                  </a:lnTo>
                  <a:lnTo>
                    <a:pt x="11" y="8"/>
                  </a:lnTo>
                  <a:lnTo>
                    <a:pt x="0" y="0"/>
                  </a:lnTo>
                  <a:lnTo>
                    <a:pt x="40" y="0"/>
                  </a:lnTo>
                  <a:lnTo>
                    <a:pt x="64" y="8"/>
                  </a:lnTo>
                  <a:lnTo>
                    <a:pt x="84" y="8"/>
                  </a:lnTo>
                  <a:lnTo>
                    <a:pt x="102" y="30"/>
                  </a:lnTo>
                  <a:lnTo>
                    <a:pt x="84" y="30"/>
                  </a:lnTo>
                  <a:lnTo>
                    <a:pt x="84" y="4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4" name="Freeform 74"/>
            <p:cNvSpPr>
              <a:spLocks/>
            </p:cNvSpPr>
            <p:nvPr/>
          </p:nvSpPr>
          <p:spPr bwMode="auto">
            <a:xfrm>
              <a:off x="3258" y="1766"/>
              <a:ext cx="64" cy="37"/>
            </a:xfrm>
            <a:custGeom>
              <a:avLst/>
              <a:gdLst>
                <a:gd name="T0" fmla="*/ 35 w 64"/>
                <a:gd name="T1" fmla="*/ 19 h 37"/>
                <a:gd name="T2" fmla="*/ 44 w 64"/>
                <a:gd name="T3" fmla="*/ 28 h 37"/>
                <a:gd name="T4" fmla="*/ 52 w 64"/>
                <a:gd name="T5" fmla="*/ 37 h 37"/>
                <a:gd name="T6" fmla="*/ 64 w 64"/>
                <a:gd name="T7" fmla="*/ 37 h 37"/>
                <a:gd name="T8" fmla="*/ 52 w 64"/>
                <a:gd name="T9" fmla="*/ 19 h 37"/>
                <a:gd name="T10" fmla="*/ 44 w 64"/>
                <a:gd name="T11" fmla="*/ 19 h 37"/>
                <a:gd name="T12" fmla="*/ 44 w 64"/>
                <a:gd name="T13" fmla="*/ 8 h 37"/>
                <a:gd name="T14" fmla="*/ 35 w 64"/>
                <a:gd name="T15" fmla="*/ 0 h 37"/>
                <a:gd name="T16" fmla="*/ 0 w 64"/>
                <a:gd name="T17" fmla="*/ 0 h 37"/>
                <a:gd name="T18" fmla="*/ 15 w 64"/>
                <a:gd name="T19" fmla="*/ 19 h 37"/>
                <a:gd name="T20" fmla="*/ 35 w 64"/>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7">
                  <a:moveTo>
                    <a:pt x="35" y="19"/>
                  </a:moveTo>
                  <a:lnTo>
                    <a:pt x="44" y="28"/>
                  </a:lnTo>
                  <a:lnTo>
                    <a:pt x="52" y="37"/>
                  </a:lnTo>
                  <a:lnTo>
                    <a:pt x="64" y="37"/>
                  </a:lnTo>
                  <a:lnTo>
                    <a:pt x="52" y="19"/>
                  </a:lnTo>
                  <a:lnTo>
                    <a:pt x="44" y="19"/>
                  </a:lnTo>
                  <a:lnTo>
                    <a:pt x="44" y="8"/>
                  </a:lnTo>
                  <a:lnTo>
                    <a:pt x="35" y="0"/>
                  </a:lnTo>
                  <a:lnTo>
                    <a:pt x="0" y="0"/>
                  </a:lnTo>
                  <a:lnTo>
                    <a:pt x="15" y="19"/>
                  </a:lnTo>
                  <a:lnTo>
                    <a:pt x="35"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5" name="Freeform 75"/>
            <p:cNvSpPr>
              <a:spLocks/>
            </p:cNvSpPr>
            <p:nvPr/>
          </p:nvSpPr>
          <p:spPr bwMode="auto">
            <a:xfrm>
              <a:off x="3258" y="1766"/>
              <a:ext cx="64" cy="37"/>
            </a:xfrm>
            <a:custGeom>
              <a:avLst/>
              <a:gdLst>
                <a:gd name="T0" fmla="*/ 35 w 64"/>
                <a:gd name="T1" fmla="*/ 19 h 37"/>
                <a:gd name="T2" fmla="*/ 44 w 64"/>
                <a:gd name="T3" fmla="*/ 28 h 37"/>
                <a:gd name="T4" fmla="*/ 52 w 64"/>
                <a:gd name="T5" fmla="*/ 37 h 37"/>
                <a:gd name="T6" fmla="*/ 64 w 64"/>
                <a:gd name="T7" fmla="*/ 37 h 37"/>
                <a:gd name="T8" fmla="*/ 52 w 64"/>
                <a:gd name="T9" fmla="*/ 19 h 37"/>
                <a:gd name="T10" fmla="*/ 44 w 64"/>
                <a:gd name="T11" fmla="*/ 19 h 37"/>
                <a:gd name="T12" fmla="*/ 44 w 64"/>
                <a:gd name="T13" fmla="*/ 8 h 37"/>
                <a:gd name="T14" fmla="*/ 35 w 64"/>
                <a:gd name="T15" fmla="*/ 0 h 37"/>
                <a:gd name="T16" fmla="*/ 0 w 64"/>
                <a:gd name="T17" fmla="*/ 0 h 37"/>
                <a:gd name="T18" fmla="*/ 15 w 64"/>
                <a:gd name="T19" fmla="*/ 19 h 37"/>
                <a:gd name="T20" fmla="*/ 35 w 64"/>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7">
                  <a:moveTo>
                    <a:pt x="35" y="19"/>
                  </a:moveTo>
                  <a:lnTo>
                    <a:pt x="44" y="28"/>
                  </a:lnTo>
                  <a:lnTo>
                    <a:pt x="52" y="37"/>
                  </a:lnTo>
                  <a:lnTo>
                    <a:pt x="64" y="37"/>
                  </a:lnTo>
                  <a:lnTo>
                    <a:pt x="52" y="19"/>
                  </a:lnTo>
                  <a:lnTo>
                    <a:pt x="44" y="19"/>
                  </a:lnTo>
                  <a:lnTo>
                    <a:pt x="44" y="8"/>
                  </a:lnTo>
                  <a:lnTo>
                    <a:pt x="35" y="0"/>
                  </a:lnTo>
                  <a:lnTo>
                    <a:pt x="0" y="0"/>
                  </a:lnTo>
                  <a:lnTo>
                    <a:pt x="15" y="19"/>
                  </a:lnTo>
                  <a:lnTo>
                    <a:pt x="35"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6" name="Freeform 76"/>
            <p:cNvSpPr>
              <a:spLocks/>
            </p:cNvSpPr>
            <p:nvPr/>
          </p:nvSpPr>
          <p:spPr bwMode="auto">
            <a:xfrm>
              <a:off x="3293" y="1755"/>
              <a:ext cx="82" cy="60"/>
            </a:xfrm>
            <a:custGeom>
              <a:avLst/>
              <a:gdLst>
                <a:gd name="T0" fmla="*/ 52 w 82"/>
                <a:gd name="T1" fmla="*/ 0 h 60"/>
                <a:gd name="T2" fmla="*/ 38 w 82"/>
                <a:gd name="T3" fmla="*/ 12 h 60"/>
                <a:gd name="T4" fmla="*/ 29 w 82"/>
                <a:gd name="T5" fmla="*/ 12 h 60"/>
                <a:gd name="T6" fmla="*/ 17 w 82"/>
                <a:gd name="T7" fmla="*/ 0 h 60"/>
                <a:gd name="T8" fmla="*/ 0 w 82"/>
                <a:gd name="T9" fmla="*/ 0 h 60"/>
                <a:gd name="T10" fmla="*/ 0 w 82"/>
                <a:gd name="T11" fmla="*/ 12 h 60"/>
                <a:gd name="T12" fmla="*/ 9 w 82"/>
                <a:gd name="T13" fmla="*/ 20 h 60"/>
                <a:gd name="T14" fmla="*/ 9 w 82"/>
                <a:gd name="T15" fmla="*/ 31 h 60"/>
                <a:gd name="T16" fmla="*/ 17 w 82"/>
                <a:gd name="T17" fmla="*/ 31 h 60"/>
                <a:gd name="T18" fmla="*/ 29 w 82"/>
                <a:gd name="T19" fmla="*/ 48 h 60"/>
                <a:gd name="T20" fmla="*/ 52 w 82"/>
                <a:gd name="T21" fmla="*/ 40 h 60"/>
                <a:gd name="T22" fmla="*/ 52 w 82"/>
                <a:gd name="T23" fmla="*/ 48 h 60"/>
                <a:gd name="T24" fmla="*/ 73 w 82"/>
                <a:gd name="T25" fmla="*/ 60 h 60"/>
                <a:gd name="T26" fmla="*/ 61 w 82"/>
                <a:gd name="T27" fmla="*/ 48 h 60"/>
                <a:gd name="T28" fmla="*/ 73 w 82"/>
                <a:gd name="T29" fmla="*/ 48 h 60"/>
                <a:gd name="T30" fmla="*/ 73 w 82"/>
                <a:gd name="T31" fmla="*/ 31 h 60"/>
                <a:gd name="T32" fmla="*/ 82 w 82"/>
                <a:gd name="T33" fmla="*/ 20 h 60"/>
                <a:gd name="T34" fmla="*/ 61 w 82"/>
                <a:gd name="T35" fmla="*/ 12 h 60"/>
                <a:gd name="T36" fmla="*/ 52 w 82"/>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0">
                  <a:moveTo>
                    <a:pt x="52" y="0"/>
                  </a:moveTo>
                  <a:lnTo>
                    <a:pt x="38" y="12"/>
                  </a:lnTo>
                  <a:lnTo>
                    <a:pt x="29" y="12"/>
                  </a:lnTo>
                  <a:lnTo>
                    <a:pt x="17" y="0"/>
                  </a:lnTo>
                  <a:lnTo>
                    <a:pt x="0" y="0"/>
                  </a:lnTo>
                  <a:lnTo>
                    <a:pt x="0" y="12"/>
                  </a:lnTo>
                  <a:lnTo>
                    <a:pt x="9" y="20"/>
                  </a:lnTo>
                  <a:lnTo>
                    <a:pt x="9" y="31"/>
                  </a:lnTo>
                  <a:lnTo>
                    <a:pt x="17" y="31"/>
                  </a:lnTo>
                  <a:lnTo>
                    <a:pt x="29" y="48"/>
                  </a:lnTo>
                  <a:lnTo>
                    <a:pt x="52" y="40"/>
                  </a:lnTo>
                  <a:lnTo>
                    <a:pt x="52" y="48"/>
                  </a:lnTo>
                  <a:lnTo>
                    <a:pt x="73" y="60"/>
                  </a:lnTo>
                  <a:lnTo>
                    <a:pt x="61" y="48"/>
                  </a:lnTo>
                  <a:lnTo>
                    <a:pt x="73" y="48"/>
                  </a:lnTo>
                  <a:lnTo>
                    <a:pt x="73" y="31"/>
                  </a:lnTo>
                  <a:lnTo>
                    <a:pt x="82" y="20"/>
                  </a:lnTo>
                  <a:lnTo>
                    <a:pt x="61" y="12"/>
                  </a:lnTo>
                  <a:lnTo>
                    <a:pt x="5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7" name="Freeform 77"/>
            <p:cNvSpPr>
              <a:spLocks/>
            </p:cNvSpPr>
            <p:nvPr/>
          </p:nvSpPr>
          <p:spPr bwMode="auto">
            <a:xfrm>
              <a:off x="3293" y="1755"/>
              <a:ext cx="82" cy="60"/>
            </a:xfrm>
            <a:custGeom>
              <a:avLst/>
              <a:gdLst>
                <a:gd name="T0" fmla="*/ 52 w 82"/>
                <a:gd name="T1" fmla="*/ 0 h 60"/>
                <a:gd name="T2" fmla="*/ 38 w 82"/>
                <a:gd name="T3" fmla="*/ 12 h 60"/>
                <a:gd name="T4" fmla="*/ 29 w 82"/>
                <a:gd name="T5" fmla="*/ 12 h 60"/>
                <a:gd name="T6" fmla="*/ 17 w 82"/>
                <a:gd name="T7" fmla="*/ 0 h 60"/>
                <a:gd name="T8" fmla="*/ 0 w 82"/>
                <a:gd name="T9" fmla="*/ 0 h 60"/>
                <a:gd name="T10" fmla="*/ 0 w 82"/>
                <a:gd name="T11" fmla="*/ 12 h 60"/>
                <a:gd name="T12" fmla="*/ 9 w 82"/>
                <a:gd name="T13" fmla="*/ 20 h 60"/>
                <a:gd name="T14" fmla="*/ 9 w 82"/>
                <a:gd name="T15" fmla="*/ 31 h 60"/>
                <a:gd name="T16" fmla="*/ 17 w 82"/>
                <a:gd name="T17" fmla="*/ 31 h 60"/>
                <a:gd name="T18" fmla="*/ 29 w 82"/>
                <a:gd name="T19" fmla="*/ 48 h 60"/>
                <a:gd name="T20" fmla="*/ 52 w 82"/>
                <a:gd name="T21" fmla="*/ 40 h 60"/>
                <a:gd name="T22" fmla="*/ 52 w 82"/>
                <a:gd name="T23" fmla="*/ 48 h 60"/>
                <a:gd name="T24" fmla="*/ 73 w 82"/>
                <a:gd name="T25" fmla="*/ 60 h 60"/>
                <a:gd name="T26" fmla="*/ 61 w 82"/>
                <a:gd name="T27" fmla="*/ 48 h 60"/>
                <a:gd name="T28" fmla="*/ 73 w 82"/>
                <a:gd name="T29" fmla="*/ 48 h 60"/>
                <a:gd name="T30" fmla="*/ 73 w 82"/>
                <a:gd name="T31" fmla="*/ 31 h 60"/>
                <a:gd name="T32" fmla="*/ 82 w 82"/>
                <a:gd name="T33" fmla="*/ 20 h 60"/>
                <a:gd name="T34" fmla="*/ 61 w 82"/>
                <a:gd name="T35" fmla="*/ 12 h 60"/>
                <a:gd name="T36" fmla="*/ 52 w 82"/>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0">
                  <a:moveTo>
                    <a:pt x="52" y="0"/>
                  </a:moveTo>
                  <a:lnTo>
                    <a:pt x="38" y="12"/>
                  </a:lnTo>
                  <a:lnTo>
                    <a:pt x="29" y="12"/>
                  </a:lnTo>
                  <a:lnTo>
                    <a:pt x="17" y="0"/>
                  </a:lnTo>
                  <a:lnTo>
                    <a:pt x="0" y="0"/>
                  </a:lnTo>
                  <a:lnTo>
                    <a:pt x="0" y="12"/>
                  </a:lnTo>
                  <a:lnTo>
                    <a:pt x="9" y="20"/>
                  </a:lnTo>
                  <a:lnTo>
                    <a:pt x="9" y="31"/>
                  </a:lnTo>
                  <a:lnTo>
                    <a:pt x="17" y="31"/>
                  </a:lnTo>
                  <a:lnTo>
                    <a:pt x="29" y="48"/>
                  </a:lnTo>
                  <a:lnTo>
                    <a:pt x="52" y="40"/>
                  </a:lnTo>
                  <a:lnTo>
                    <a:pt x="52" y="48"/>
                  </a:lnTo>
                  <a:lnTo>
                    <a:pt x="73" y="60"/>
                  </a:lnTo>
                  <a:lnTo>
                    <a:pt x="61" y="48"/>
                  </a:lnTo>
                  <a:lnTo>
                    <a:pt x="73" y="48"/>
                  </a:lnTo>
                  <a:lnTo>
                    <a:pt x="73" y="31"/>
                  </a:lnTo>
                  <a:lnTo>
                    <a:pt x="82" y="20"/>
                  </a:lnTo>
                  <a:lnTo>
                    <a:pt x="61" y="12"/>
                  </a:lnTo>
                  <a:lnTo>
                    <a:pt x="5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8" name="Freeform 78"/>
            <p:cNvSpPr>
              <a:spLocks/>
            </p:cNvSpPr>
            <p:nvPr/>
          </p:nvSpPr>
          <p:spPr bwMode="auto">
            <a:xfrm>
              <a:off x="3293" y="1497"/>
              <a:ext cx="618" cy="269"/>
            </a:xfrm>
            <a:custGeom>
              <a:avLst/>
              <a:gdLst>
                <a:gd name="T0" fmla="*/ 606 w 618"/>
                <a:gd name="T1" fmla="*/ 132 h 269"/>
                <a:gd name="T2" fmla="*/ 597 w 618"/>
                <a:gd name="T3" fmla="*/ 153 h 269"/>
                <a:gd name="T4" fmla="*/ 568 w 618"/>
                <a:gd name="T5" fmla="*/ 182 h 269"/>
                <a:gd name="T6" fmla="*/ 553 w 618"/>
                <a:gd name="T7" fmla="*/ 225 h 269"/>
                <a:gd name="T8" fmla="*/ 532 w 618"/>
                <a:gd name="T9" fmla="*/ 233 h 269"/>
                <a:gd name="T10" fmla="*/ 450 w 618"/>
                <a:gd name="T11" fmla="*/ 225 h 269"/>
                <a:gd name="T12" fmla="*/ 439 w 618"/>
                <a:gd name="T13" fmla="*/ 245 h 269"/>
                <a:gd name="T14" fmla="*/ 406 w 618"/>
                <a:gd name="T15" fmla="*/ 245 h 269"/>
                <a:gd name="T16" fmla="*/ 377 w 618"/>
                <a:gd name="T17" fmla="*/ 269 h 269"/>
                <a:gd name="T18" fmla="*/ 345 w 618"/>
                <a:gd name="T19" fmla="*/ 256 h 269"/>
                <a:gd name="T20" fmla="*/ 324 w 618"/>
                <a:gd name="T21" fmla="*/ 233 h 269"/>
                <a:gd name="T22" fmla="*/ 261 w 618"/>
                <a:gd name="T23" fmla="*/ 225 h 269"/>
                <a:gd name="T24" fmla="*/ 155 w 618"/>
                <a:gd name="T25" fmla="*/ 196 h 269"/>
                <a:gd name="T26" fmla="*/ 164 w 618"/>
                <a:gd name="T27" fmla="*/ 269 h 269"/>
                <a:gd name="T28" fmla="*/ 125 w 618"/>
                <a:gd name="T29" fmla="*/ 245 h 269"/>
                <a:gd name="T30" fmla="*/ 114 w 618"/>
                <a:gd name="T31" fmla="*/ 245 h 269"/>
                <a:gd name="T32" fmla="*/ 102 w 618"/>
                <a:gd name="T33" fmla="*/ 233 h 269"/>
                <a:gd name="T34" fmla="*/ 90 w 618"/>
                <a:gd name="T35" fmla="*/ 204 h 269"/>
                <a:gd name="T36" fmla="*/ 90 w 618"/>
                <a:gd name="T37" fmla="*/ 182 h 269"/>
                <a:gd name="T38" fmla="*/ 114 w 618"/>
                <a:gd name="T39" fmla="*/ 164 h 269"/>
                <a:gd name="T40" fmla="*/ 73 w 618"/>
                <a:gd name="T41" fmla="*/ 153 h 269"/>
                <a:gd name="T42" fmla="*/ 29 w 618"/>
                <a:gd name="T43" fmla="*/ 144 h 269"/>
                <a:gd name="T44" fmla="*/ 9 w 618"/>
                <a:gd name="T45" fmla="*/ 132 h 269"/>
                <a:gd name="T46" fmla="*/ 9 w 618"/>
                <a:gd name="T47" fmla="*/ 92 h 269"/>
                <a:gd name="T48" fmla="*/ 29 w 618"/>
                <a:gd name="T49" fmla="*/ 101 h 269"/>
                <a:gd name="T50" fmla="*/ 29 w 618"/>
                <a:gd name="T51" fmla="*/ 80 h 269"/>
                <a:gd name="T52" fmla="*/ 61 w 618"/>
                <a:gd name="T53" fmla="*/ 72 h 269"/>
                <a:gd name="T54" fmla="*/ 90 w 618"/>
                <a:gd name="T55" fmla="*/ 72 h 269"/>
                <a:gd name="T56" fmla="*/ 114 w 618"/>
                <a:gd name="T57" fmla="*/ 80 h 269"/>
                <a:gd name="T58" fmla="*/ 143 w 618"/>
                <a:gd name="T59" fmla="*/ 80 h 269"/>
                <a:gd name="T60" fmla="*/ 187 w 618"/>
                <a:gd name="T61" fmla="*/ 80 h 269"/>
                <a:gd name="T62" fmla="*/ 216 w 618"/>
                <a:gd name="T63" fmla="*/ 72 h 269"/>
                <a:gd name="T64" fmla="*/ 199 w 618"/>
                <a:gd name="T65" fmla="*/ 49 h 269"/>
                <a:gd name="T66" fmla="*/ 199 w 618"/>
                <a:gd name="T67" fmla="*/ 40 h 269"/>
                <a:gd name="T68" fmla="*/ 187 w 618"/>
                <a:gd name="T69" fmla="*/ 28 h 269"/>
                <a:gd name="T70" fmla="*/ 208 w 618"/>
                <a:gd name="T71" fmla="*/ 20 h 269"/>
                <a:gd name="T72" fmla="*/ 290 w 618"/>
                <a:gd name="T73" fmla="*/ 11 h 269"/>
                <a:gd name="T74" fmla="*/ 324 w 618"/>
                <a:gd name="T75" fmla="*/ 0 h 269"/>
                <a:gd name="T76" fmla="*/ 333 w 618"/>
                <a:gd name="T77" fmla="*/ 20 h 269"/>
                <a:gd name="T78" fmla="*/ 377 w 618"/>
                <a:gd name="T79" fmla="*/ 20 h 269"/>
                <a:gd name="T80" fmla="*/ 387 w 618"/>
                <a:gd name="T81" fmla="*/ 28 h 269"/>
                <a:gd name="T82" fmla="*/ 418 w 618"/>
                <a:gd name="T83" fmla="*/ 20 h 269"/>
                <a:gd name="T84" fmla="*/ 492 w 618"/>
                <a:gd name="T85" fmla="*/ 80 h 269"/>
                <a:gd name="T86" fmla="*/ 512 w 618"/>
                <a:gd name="T87" fmla="*/ 80 h 269"/>
                <a:gd name="T88" fmla="*/ 585 w 618"/>
                <a:gd name="T89" fmla="*/ 101 h 269"/>
                <a:gd name="T90" fmla="*/ 606 w 618"/>
                <a:gd name="T91" fmla="*/ 101 h 269"/>
                <a:gd name="T92" fmla="*/ 618 w 618"/>
                <a:gd name="T93" fmla="*/ 12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8" h="269">
                  <a:moveTo>
                    <a:pt x="618" y="124"/>
                  </a:moveTo>
                  <a:lnTo>
                    <a:pt x="606" y="132"/>
                  </a:lnTo>
                  <a:lnTo>
                    <a:pt x="606" y="153"/>
                  </a:lnTo>
                  <a:lnTo>
                    <a:pt x="597" y="153"/>
                  </a:lnTo>
                  <a:lnTo>
                    <a:pt x="568" y="153"/>
                  </a:lnTo>
                  <a:lnTo>
                    <a:pt x="568" y="182"/>
                  </a:lnTo>
                  <a:lnTo>
                    <a:pt x="544" y="196"/>
                  </a:lnTo>
                  <a:lnTo>
                    <a:pt x="553" y="225"/>
                  </a:lnTo>
                  <a:lnTo>
                    <a:pt x="553" y="245"/>
                  </a:lnTo>
                  <a:lnTo>
                    <a:pt x="532" y="233"/>
                  </a:lnTo>
                  <a:lnTo>
                    <a:pt x="471" y="233"/>
                  </a:lnTo>
                  <a:lnTo>
                    <a:pt x="450" y="225"/>
                  </a:lnTo>
                  <a:lnTo>
                    <a:pt x="450" y="233"/>
                  </a:lnTo>
                  <a:lnTo>
                    <a:pt x="439" y="245"/>
                  </a:lnTo>
                  <a:lnTo>
                    <a:pt x="406" y="233"/>
                  </a:lnTo>
                  <a:lnTo>
                    <a:pt x="406" y="245"/>
                  </a:lnTo>
                  <a:lnTo>
                    <a:pt x="398" y="256"/>
                  </a:lnTo>
                  <a:lnTo>
                    <a:pt x="377" y="269"/>
                  </a:lnTo>
                  <a:lnTo>
                    <a:pt x="345" y="269"/>
                  </a:lnTo>
                  <a:lnTo>
                    <a:pt x="345" y="256"/>
                  </a:lnTo>
                  <a:lnTo>
                    <a:pt x="333" y="256"/>
                  </a:lnTo>
                  <a:lnTo>
                    <a:pt x="324" y="233"/>
                  </a:lnTo>
                  <a:lnTo>
                    <a:pt x="304" y="216"/>
                  </a:lnTo>
                  <a:lnTo>
                    <a:pt x="261" y="225"/>
                  </a:lnTo>
                  <a:lnTo>
                    <a:pt x="199" y="182"/>
                  </a:lnTo>
                  <a:lnTo>
                    <a:pt x="155" y="196"/>
                  </a:lnTo>
                  <a:lnTo>
                    <a:pt x="178" y="269"/>
                  </a:lnTo>
                  <a:lnTo>
                    <a:pt x="164" y="269"/>
                  </a:lnTo>
                  <a:lnTo>
                    <a:pt x="135" y="245"/>
                  </a:lnTo>
                  <a:lnTo>
                    <a:pt x="125" y="245"/>
                  </a:lnTo>
                  <a:lnTo>
                    <a:pt x="114" y="256"/>
                  </a:lnTo>
                  <a:lnTo>
                    <a:pt x="114" y="245"/>
                  </a:lnTo>
                  <a:lnTo>
                    <a:pt x="114" y="233"/>
                  </a:lnTo>
                  <a:lnTo>
                    <a:pt x="102" y="233"/>
                  </a:lnTo>
                  <a:lnTo>
                    <a:pt x="82" y="204"/>
                  </a:lnTo>
                  <a:lnTo>
                    <a:pt x="90" y="204"/>
                  </a:lnTo>
                  <a:lnTo>
                    <a:pt x="82" y="196"/>
                  </a:lnTo>
                  <a:lnTo>
                    <a:pt x="90" y="182"/>
                  </a:lnTo>
                  <a:lnTo>
                    <a:pt x="135" y="182"/>
                  </a:lnTo>
                  <a:lnTo>
                    <a:pt x="114" y="164"/>
                  </a:lnTo>
                  <a:lnTo>
                    <a:pt x="90" y="153"/>
                  </a:lnTo>
                  <a:lnTo>
                    <a:pt x="73" y="153"/>
                  </a:lnTo>
                  <a:lnTo>
                    <a:pt x="38" y="164"/>
                  </a:lnTo>
                  <a:lnTo>
                    <a:pt x="29" y="144"/>
                  </a:lnTo>
                  <a:lnTo>
                    <a:pt x="9" y="144"/>
                  </a:lnTo>
                  <a:lnTo>
                    <a:pt x="9" y="132"/>
                  </a:lnTo>
                  <a:lnTo>
                    <a:pt x="0" y="124"/>
                  </a:lnTo>
                  <a:lnTo>
                    <a:pt x="9" y="92"/>
                  </a:lnTo>
                  <a:lnTo>
                    <a:pt x="17" y="101"/>
                  </a:lnTo>
                  <a:lnTo>
                    <a:pt x="29" y="101"/>
                  </a:lnTo>
                  <a:lnTo>
                    <a:pt x="17" y="80"/>
                  </a:lnTo>
                  <a:lnTo>
                    <a:pt x="29" y="80"/>
                  </a:lnTo>
                  <a:lnTo>
                    <a:pt x="53" y="72"/>
                  </a:lnTo>
                  <a:lnTo>
                    <a:pt x="61" y="72"/>
                  </a:lnTo>
                  <a:lnTo>
                    <a:pt x="73" y="63"/>
                  </a:lnTo>
                  <a:lnTo>
                    <a:pt x="90" y="72"/>
                  </a:lnTo>
                  <a:lnTo>
                    <a:pt x="114" y="92"/>
                  </a:lnTo>
                  <a:lnTo>
                    <a:pt x="114" y="80"/>
                  </a:lnTo>
                  <a:lnTo>
                    <a:pt x="125" y="80"/>
                  </a:lnTo>
                  <a:lnTo>
                    <a:pt x="143" y="80"/>
                  </a:lnTo>
                  <a:lnTo>
                    <a:pt x="164" y="80"/>
                  </a:lnTo>
                  <a:lnTo>
                    <a:pt x="187" y="80"/>
                  </a:lnTo>
                  <a:lnTo>
                    <a:pt x="208" y="80"/>
                  </a:lnTo>
                  <a:lnTo>
                    <a:pt x="216" y="72"/>
                  </a:lnTo>
                  <a:lnTo>
                    <a:pt x="187" y="63"/>
                  </a:lnTo>
                  <a:lnTo>
                    <a:pt x="199" y="49"/>
                  </a:lnTo>
                  <a:lnTo>
                    <a:pt x="187" y="49"/>
                  </a:lnTo>
                  <a:lnTo>
                    <a:pt x="199" y="40"/>
                  </a:lnTo>
                  <a:lnTo>
                    <a:pt x="199" y="28"/>
                  </a:lnTo>
                  <a:lnTo>
                    <a:pt x="187" y="28"/>
                  </a:lnTo>
                  <a:lnTo>
                    <a:pt x="187" y="20"/>
                  </a:lnTo>
                  <a:lnTo>
                    <a:pt x="208" y="20"/>
                  </a:lnTo>
                  <a:lnTo>
                    <a:pt x="261" y="11"/>
                  </a:lnTo>
                  <a:lnTo>
                    <a:pt x="290" y="11"/>
                  </a:lnTo>
                  <a:lnTo>
                    <a:pt x="290" y="0"/>
                  </a:lnTo>
                  <a:lnTo>
                    <a:pt x="324" y="0"/>
                  </a:lnTo>
                  <a:lnTo>
                    <a:pt x="333" y="11"/>
                  </a:lnTo>
                  <a:lnTo>
                    <a:pt x="333" y="20"/>
                  </a:lnTo>
                  <a:lnTo>
                    <a:pt x="354" y="20"/>
                  </a:lnTo>
                  <a:lnTo>
                    <a:pt x="377" y="20"/>
                  </a:lnTo>
                  <a:lnTo>
                    <a:pt x="377" y="28"/>
                  </a:lnTo>
                  <a:lnTo>
                    <a:pt x="387" y="28"/>
                  </a:lnTo>
                  <a:lnTo>
                    <a:pt x="406" y="20"/>
                  </a:lnTo>
                  <a:lnTo>
                    <a:pt x="418" y="20"/>
                  </a:lnTo>
                  <a:lnTo>
                    <a:pt x="450" y="40"/>
                  </a:lnTo>
                  <a:lnTo>
                    <a:pt x="492" y="80"/>
                  </a:lnTo>
                  <a:lnTo>
                    <a:pt x="503" y="72"/>
                  </a:lnTo>
                  <a:lnTo>
                    <a:pt x="512" y="80"/>
                  </a:lnTo>
                  <a:lnTo>
                    <a:pt x="544" y="80"/>
                  </a:lnTo>
                  <a:lnTo>
                    <a:pt x="585" y="101"/>
                  </a:lnTo>
                  <a:lnTo>
                    <a:pt x="597" y="109"/>
                  </a:lnTo>
                  <a:lnTo>
                    <a:pt x="606" y="101"/>
                  </a:lnTo>
                  <a:lnTo>
                    <a:pt x="618" y="109"/>
                  </a:lnTo>
                  <a:lnTo>
                    <a:pt x="618" y="1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9" name="Freeform 79"/>
            <p:cNvSpPr>
              <a:spLocks/>
            </p:cNvSpPr>
            <p:nvPr/>
          </p:nvSpPr>
          <p:spPr bwMode="auto">
            <a:xfrm>
              <a:off x="3293" y="1497"/>
              <a:ext cx="618" cy="269"/>
            </a:xfrm>
            <a:custGeom>
              <a:avLst/>
              <a:gdLst>
                <a:gd name="T0" fmla="*/ 606 w 618"/>
                <a:gd name="T1" fmla="*/ 132 h 269"/>
                <a:gd name="T2" fmla="*/ 597 w 618"/>
                <a:gd name="T3" fmla="*/ 153 h 269"/>
                <a:gd name="T4" fmla="*/ 568 w 618"/>
                <a:gd name="T5" fmla="*/ 182 h 269"/>
                <a:gd name="T6" fmla="*/ 553 w 618"/>
                <a:gd name="T7" fmla="*/ 225 h 269"/>
                <a:gd name="T8" fmla="*/ 532 w 618"/>
                <a:gd name="T9" fmla="*/ 233 h 269"/>
                <a:gd name="T10" fmla="*/ 450 w 618"/>
                <a:gd name="T11" fmla="*/ 225 h 269"/>
                <a:gd name="T12" fmla="*/ 439 w 618"/>
                <a:gd name="T13" fmla="*/ 245 h 269"/>
                <a:gd name="T14" fmla="*/ 406 w 618"/>
                <a:gd name="T15" fmla="*/ 245 h 269"/>
                <a:gd name="T16" fmla="*/ 377 w 618"/>
                <a:gd name="T17" fmla="*/ 269 h 269"/>
                <a:gd name="T18" fmla="*/ 345 w 618"/>
                <a:gd name="T19" fmla="*/ 256 h 269"/>
                <a:gd name="T20" fmla="*/ 324 w 618"/>
                <a:gd name="T21" fmla="*/ 233 h 269"/>
                <a:gd name="T22" fmla="*/ 261 w 618"/>
                <a:gd name="T23" fmla="*/ 225 h 269"/>
                <a:gd name="T24" fmla="*/ 155 w 618"/>
                <a:gd name="T25" fmla="*/ 196 h 269"/>
                <a:gd name="T26" fmla="*/ 164 w 618"/>
                <a:gd name="T27" fmla="*/ 269 h 269"/>
                <a:gd name="T28" fmla="*/ 125 w 618"/>
                <a:gd name="T29" fmla="*/ 245 h 269"/>
                <a:gd name="T30" fmla="*/ 114 w 618"/>
                <a:gd name="T31" fmla="*/ 245 h 269"/>
                <a:gd name="T32" fmla="*/ 102 w 618"/>
                <a:gd name="T33" fmla="*/ 233 h 269"/>
                <a:gd name="T34" fmla="*/ 90 w 618"/>
                <a:gd name="T35" fmla="*/ 204 h 269"/>
                <a:gd name="T36" fmla="*/ 90 w 618"/>
                <a:gd name="T37" fmla="*/ 182 h 269"/>
                <a:gd name="T38" fmla="*/ 114 w 618"/>
                <a:gd name="T39" fmla="*/ 164 h 269"/>
                <a:gd name="T40" fmla="*/ 73 w 618"/>
                <a:gd name="T41" fmla="*/ 153 h 269"/>
                <a:gd name="T42" fmla="*/ 29 w 618"/>
                <a:gd name="T43" fmla="*/ 144 h 269"/>
                <a:gd name="T44" fmla="*/ 9 w 618"/>
                <a:gd name="T45" fmla="*/ 132 h 269"/>
                <a:gd name="T46" fmla="*/ 9 w 618"/>
                <a:gd name="T47" fmla="*/ 92 h 269"/>
                <a:gd name="T48" fmla="*/ 29 w 618"/>
                <a:gd name="T49" fmla="*/ 101 h 269"/>
                <a:gd name="T50" fmla="*/ 29 w 618"/>
                <a:gd name="T51" fmla="*/ 80 h 269"/>
                <a:gd name="T52" fmla="*/ 61 w 618"/>
                <a:gd name="T53" fmla="*/ 72 h 269"/>
                <a:gd name="T54" fmla="*/ 90 w 618"/>
                <a:gd name="T55" fmla="*/ 72 h 269"/>
                <a:gd name="T56" fmla="*/ 114 w 618"/>
                <a:gd name="T57" fmla="*/ 80 h 269"/>
                <a:gd name="T58" fmla="*/ 143 w 618"/>
                <a:gd name="T59" fmla="*/ 80 h 269"/>
                <a:gd name="T60" fmla="*/ 187 w 618"/>
                <a:gd name="T61" fmla="*/ 80 h 269"/>
                <a:gd name="T62" fmla="*/ 216 w 618"/>
                <a:gd name="T63" fmla="*/ 72 h 269"/>
                <a:gd name="T64" fmla="*/ 199 w 618"/>
                <a:gd name="T65" fmla="*/ 49 h 269"/>
                <a:gd name="T66" fmla="*/ 199 w 618"/>
                <a:gd name="T67" fmla="*/ 40 h 269"/>
                <a:gd name="T68" fmla="*/ 187 w 618"/>
                <a:gd name="T69" fmla="*/ 28 h 269"/>
                <a:gd name="T70" fmla="*/ 208 w 618"/>
                <a:gd name="T71" fmla="*/ 20 h 269"/>
                <a:gd name="T72" fmla="*/ 290 w 618"/>
                <a:gd name="T73" fmla="*/ 11 h 269"/>
                <a:gd name="T74" fmla="*/ 324 w 618"/>
                <a:gd name="T75" fmla="*/ 0 h 269"/>
                <a:gd name="T76" fmla="*/ 333 w 618"/>
                <a:gd name="T77" fmla="*/ 20 h 269"/>
                <a:gd name="T78" fmla="*/ 377 w 618"/>
                <a:gd name="T79" fmla="*/ 20 h 269"/>
                <a:gd name="T80" fmla="*/ 387 w 618"/>
                <a:gd name="T81" fmla="*/ 28 h 269"/>
                <a:gd name="T82" fmla="*/ 418 w 618"/>
                <a:gd name="T83" fmla="*/ 20 h 269"/>
                <a:gd name="T84" fmla="*/ 492 w 618"/>
                <a:gd name="T85" fmla="*/ 80 h 269"/>
                <a:gd name="T86" fmla="*/ 512 w 618"/>
                <a:gd name="T87" fmla="*/ 80 h 269"/>
                <a:gd name="T88" fmla="*/ 585 w 618"/>
                <a:gd name="T89" fmla="*/ 101 h 269"/>
                <a:gd name="T90" fmla="*/ 606 w 618"/>
                <a:gd name="T91" fmla="*/ 101 h 269"/>
                <a:gd name="T92" fmla="*/ 618 w 618"/>
                <a:gd name="T93" fmla="*/ 12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8" h="269">
                  <a:moveTo>
                    <a:pt x="618" y="124"/>
                  </a:moveTo>
                  <a:lnTo>
                    <a:pt x="606" y="132"/>
                  </a:lnTo>
                  <a:lnTo>
                    <a:pt x="606" y="153"/>
                  </a:lnTo>
                  <a:lnTo>
                    <a:pt x="597" y="153"/>
                  </a:lnTo>
                  <a:lnTo>
                    <a:pt x="568" y="153"/>
                  </a:lnTo>
                  <a:lnTo>
                    <a:pt x="568" y="182"/>
                  </a:lnTo>
                  <a:lnTo>
                    <a:pt x="544" y="196"/>
                  </a:lnTo>
                  <a:lnTo>
                    <a:pt x="553" y="225"/>
                  </a:lnTo>
                  <a:lnTo>
                    <a:pt x="553" y="245"/>
                  </a:lnTo>
                  <a:lnTo>
                    <a:pt x="532" y="233"/>
                  </a:lnTo>
                  <a:lnTo>
                    <a:pt x="471" y="233"/>
                  </a:lnTo>
                  <a:lnTo>
                    <a:pt x="450" y="225"/>
                  </a:lnTo>
                  <a:lnTo>
                    <a:pt x="450" y="233"/>
                  </a:lnTo>
                  <a:lnTo>
                    <a:pt x="439" y="245"/>
                  </a:lnTo>
                  <a:lnTo>
                    <a:pt x="406" y="233"/>
                  </a:lnTo>
                  <a:lnTo>
                    <a:pt x="406" y="245"/>
                  </a:lnTo>
                  <a:lnTo>
                    <a:pt x="398" y="256"/>
                  </a:lnTo>
                  <a:lnTo>
                    <a:pt x="377" y="269"/>
                  </a:lnTo>
                  <a:lnTo>
                    <a:pt x="345" y="269"/>
                  </a:lnTo>
                  <a:lnTo>
                    <a:pt x="345" y="256"/>
                  </a:lnTo>
                  <a:lnTo>
                    <a:pt x="333" y="256"/>
                  </a:lnTo>
                  <a:lnTo>
                    <a:pt x="324" y="233"/>
                  </a:lnTo>
                  <a:lnTo>
                    <a:pt x="304" y="216"/>
                  </a:lnTo>
                  <a:lnTo>
                    <a:pt x="261" y="225"/>
                  </a:lnTo>
                  <a:lnTo>
                    <a:pt x="199" y="182"/>
                  </a:lnTo>
                  <a:lnTo>
                    <a:pt x="155" y="196"/>
                  </a:lnTo>
                  <a:lnTo>
                    <a:pt x="178" y="269"/>
                  </a:lnTo>
                  <a:lnTo>
                    <a:pt x="164" y="269"/>
                  </a:lnTo>
                  <a:lnTo>
                    <a:pt x="135" y="245"/>
                  </a:lnTo>
                  <a:lnTo>
                    <a:pt x="125" y="245"/>
                  </a:lnTo>
                  <a:lnTo>
                    <a:pt x="114" y="256"/>
                  </a:lnTo>
                  <a:lnTo>
                    <a:pt x="114" y="245"/>
                  </a:lnTo>
                  <a:lnTo>
                    <a:pt x="114" y="233"/>
                  </a:lnTo>
                  <a:lnTo>
                    <a:pt x="102" y="233"/>
                  </a:lnTo>
                  <a:lnTo>
                    <a:pt x="82" y="204"/>
                  </a:lnTo>
                  <a:lnTo>
                    <a:pt x="90" y="204"/>
                  </a:lnTo>
                  <a:lnTo>
                    <a:pt x="82" y="196"/>
                  </a:lnTo>
                  <a:lnTo>
                    <a:pt x="90" y="182"/>
                  </a:lnTo>
                  <a:lnTo>
                    <a:pt x="135" y="182"/>
                  </a:lnTo>
                  <a:lnTo>
                    <a:pt x="114" y="164"/>
                  </a:lnTo>
                  <a:lnTo>
                    <a:pt x="90" y="153"/>
                  </a:lnTo>
                  <a:lnTo>
                    <a:pt x="73" y="153"/>
                  </a:lnTo>
                  <a:lnTo>
                    <a:pt x="38" y="164"/>
                  </a:lnTo>
                  <a:lnTo>
                    <a:pt x="29" y="144"/>
                  </a:lnTo>
                  <a:lnTo>
                    <a:pt x="9" y="144"/>
                  </a:lnTo>
                  <a:lnTo>
                    <a:pt x="9" y="132"/>
                  </a:lnTo>
                  <a:lnTo>
                    <a:pt x="0" y="124"/>
                  </a:lnTo>
                  <a:lnTo>
                    <a:pt x="9" y="92"/>
                  </a:lnTo>
                  <a:lnTo>
                    <a:pt x="17" y="101"/>
                  </a:lnTo>
                  <a:lnTo>
                    <a:pt x="29" y="101"/>
                  </a:lnTo>
                  <a:lnTo>
                    <a:pt x="17" y="80"/>
                  </a:lnTo>
                  <a:lnTo>
                    <a:pt x="29" y="80"/>
                  </a:lnTo>
                  <a:lnTo>
                    <a:pt x="53" y="72"/>
                  </a:lnTo>
                  <a:lnTo>
                    <a:pt x="61" y="72"/>
                  </a:lnTo>
                  <a:lnTo>
                    <a:pt x="73" y="63"/>
                  </a:lnTo>
                  <a:lnTo>
                    <a:pt x="90" y="72"/>
                  </a:lnTo>
                  <a:lnTo>
                    <a:pt x="114" y="92"/>
                  </a:lnTo>
                  <a:lnTo>
                    <a:pt x="114" y="80"/>
                  </a:lnTo>
                  <a:lnTo>
                    <a:pt x="125" y="80"/>
                  </a:lnTo>
                  <a:lnTo>
                    <a:pt x="143" y="80"/>
                  </a:lnTo>
                  <a:lnTo>
                    <a:pt x="164" y="80"/>
                  </a:lnTo>
                  <a:lnTo>
                    <a:pt x="187" y="80"/>
                  </a:lnTo>
                  <a:lnTo>
                    <a:pt x="208" y="80"/>
                  </a:lnTo>
                  <a:lnTo>
                    <a:pt x="216" y="72"/>
                  </a:lnTo>
                  <a:lnTo>
                    <a:pt x="187" y="63"/>
                  </a:lnTo>
                  <a:lnTo>
                    <a:pt x="199" y="49"/>
                  </a:lnTo>
                  <a:lnTo>
                    <a:pt x="187" y="49"/>
                  </a:lnTo>
                  <a:lnTo>
                    <a:pt x="199" y="40"/>
                  </a:lnTo>
                  <a:lnTo>
                    <a:pt x="199" y="28"/>
                  </a:lnTo>
                  <a:lnTo>
                    <a:pt x="187" y="28"/>
                  </a:lnTo>
                  <a:lnTo>
                    <a:pt x="187" y="20"/>
                  </a:lnTo>
                  <a:lnTo>
                    <a:pt x="208" y="20"/>
                  </a:lnTo>
                  <a:lnTo>
                    <a:pt x="261" y="11"/>
                  </a:lnTo>
                  <a:lnTo>
                    <a:pt x="290" y="11"/>
                  </a:lnTo>
                  <a:lnTo>
                    <a:pt x="290" y="0"/>
                  </a:lnTo>
                  <a:lnTo>
                    <a:pt x="324" y="0"/>
                  </a:lnTo>
                  <a:lnTo>
                    <a:pt x="333" y="11"/>
                  </a:lnTo>
                  <a:lnTo>
                    <a:pt x="333" y="20"/>
                  </a:lnTo>
                  <a:lnTo>
                    <a:pt x="354" y="20"/>
                  </a:lnTo>
                  <a:lnTo>
                    <a:pt x="377" y="20"/>
                  </a:lnTo>
                  <a:lnTo>
                    <a:pt x="377" y="28"/>
                  </a:lnTo>
                  <a:lnTo>
                    <a:pt x="387" y="28"/>
                  </a:lnTo>
                  <a:lnTo>
                    <a:pt x="406" y="20"/>
                  </a:lnTo>
                  <a:lnTo>
                    <a:pt x="418" y="20"/>
                  </a:lnTo>
                  <a:lnTo>
                    <a:pt x="450" y="40"/>
                  </a:lnTo>
                  <a:lnTo>
                    <a:pt x="492" y="80"/>
                  </a:lnTo>
                  <a:lnTo>
                    <a:pt x="503" y="72"/>
                  </a:lnTo>
                  <a:lnTo>
                    <a:pt x="512" y="80"/>
                  </a:lnTo>
                  <a:lnTo>
                    <a:pt x="544" y="80"/>
                  </a:lnTo>
                  <a:lnTo>
                    <a:pt x="585" y="101"/>
                  </a:lnTo>
                  <a:lnTo>
                    <a:pt x="597" y="109"/>
                  </a:lnTo>
                  <a:lnTo>
                    <a:pt x="606" y="101"/>
                  </a:lnTo>
                  <a:lnTo>
                    <a:pt x="618" y="109"/>
                  </a:lnTo>
                  <a:lnTo>
                    <a:pt x="618" y="1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0" name="Freeform 80"/>
            <p:cNvSpPr>
              <a:spLocks/>
            </p:cNvSpPr>
            <p:nvPr/>
          </p:nvSpPr>
          <p:spPr bwMode="auto">
            <a:xfrm>
              <a:off x="3448" y="1680"/>
              <a:ext cx="295" cy="168"/>
            </a:xfrm>
            <a:custGeom>
              <a:avLst/>
              <a:gdLst>
                <a:gd name="T0" fmla="*/ 199 w 295"/>
                <a:gd name="T1" fmla="*/ 158 h 168"/>
                <a:gd name="T2" fmla="*/ 199 w 295"/>
                <a:gd name="T3" fmla="*/ 147 h 168"/>
                <a:gd name="T4" fmla="*/ 178 w 295"/>
                <a:gd name="T5" fmla="*/ 135 h 168"/>
                <a:gd name="T6" fmla="*/ 125 w 295"/>
                <a:gd name="T7" fmla="*/ 106 h 168"/>
                <a:gd name="T8" fmla="*/ 117 w 295"/>
                <a:gd name="T9" fmla="*/ 87 h 168"/>
                <a:gd name="T10" fmla="*/ 85 w 295"/>
                <a:gd name="T11" fmla="*/ 87 h 168"/>
                <a:gd name="T12" fmla="*/ 73 w 295"/>
                <a:gd name="T13" fmla="*/ 63 h 168"/>
                <a:gd name="T14" fmla="*/ 52 w 295"/>
                <a:gd name="T15" fmla="*/ 51 h 168"/>
                <a:gd name="T16" fmla="*/ 44 w 295"/>
                <a:gd name="T17" fmla="*/ 51 h 168"/>
                <a:gd name="T18" fmla="*/ 32 w 295"/>
                <a:gd name="T19" fmla="*/ 74 h 168"/>
                <a:gd name="T20" fmla="*/ 32 w 295"/>
                <a:gd name="T21" fmla="*/ 87 h 168"/>
                <a:gd name="T22" fmla="*/ 23 w 295"/>
                <a:gd name="T23" fmla="*/ 87 h 168"/>
                <a:gd name="T24" fmla="*/ 0 w 295"/>
                <a:gd name="T25" fmla="*/ 14 h 168"/>
                <a:gd name="T26" fmla="*/ 44 w 295"/>
                <a:gd name="T27" fmla="*/ 0 h 168"/>
                <a:gd name="T28" fmla="*/ 105 w 295"/>
                <a:gd name="T29" fmla="*/ 43 h 168"/>
                <a:gd name="T30" fmla="*/ 149 w 295"/>
                <a:gd name="T31" fmla="*/ 34 h 168"/>
                <a:gd name="T32" fmla="*/ 169 w 295"/>
                <a:gd name="T33" fmla="*/ 51 h 168"/>
                <a:gd name="T34" fmla="*/ 178 w 295"/>
                <a:gd name="T35" fmla="*/ 74 h 168"/>
                <a:gd name="T36" fmla="*/ 190 w 295"/>
                <a:gd name="T37" fmla="*/ 74 h 168"/>
                <a:gd name="T38" fmla="*/ 190 w 295"/>
                <a:gd name="T39" fmla="*/ 87 h 168"/>
                <a:gd name="T40" fmla="*/ 222 w 295"/>
                <a:gd name="T41" fmla="*/ 87 h 168"/>
                <a:gd name="T42" fmla="*/ 243 w 295"/>
                <a:gd name="T43" fmla="*/ 74 h 168"/>
                <a:gd name="T44" fmla="*/ 263 w 295"/>
                <a:gd name="T45" fmla="*/ 87 h 168"/>
                <a:gd name="T46" fmla="*/ 263 w 295"/>
                <a:gd name="T47" fmla="*/ 74 h 168"/>
                <a:gd name="T48" fmla="*/ 295 w 295"/>
                <a:gd name="T49" fmla="*/ 95 h 168"/>
                <a:gd name="T50" fmla="*/ 272 w 295"/>
                <a:gd name="T51" fmla="*/ 106 h 168"/>
                <a:gd name="T52" fmla="*/ 251 w 295"/>
                <a:gd name="T53" fmla="*/ 106 h 168"/>
                <a:gd name="T54" fmla="*/ 251 w 295"/>
                <a:gd name="T55" fmla="*/ 87 h 168"/>
                <a:gd name="T56" fmla="*/ 231 w 295"/>
                <a:gd name="T57" fmla="*/ 95 h 168"/>
                <a:gd name="T58" fmla="*/ 231 w 295"/>
                <a:gd name="T59" fmla="*/ 115 h 168"/>
                <a:gd name="T60" fmla="*/ 207 w 295"/>
                <a:gd name="T61" fmla="*/ 115 h 168"/>
                <a:gd name="T62" fmla="*/ 222 w 295"/>
                <a:gd name="T63" fmla="*/ 124 h 168"/>
                <a:gd name="T64" fmla="*/ 231 w 295"/>
                <a:gd name="T65" fmla="*/ 147 h 168"/>
                <a:gd name="T66" fmla="*/ 222 w 295"/>
                <a:gd name="T67" fmla="*/ 168 h 168"/>
                <a:gd name="T68" fmla="*/ 199 w 295"/>
                <a:gd name="T69"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5" h="168">
                  <a:moveTo>
                    <a:pt x="199" y="158"/>
                  </a:moveTo>
                  <a:lnTo>
                    <a:pt x="199" y="147"/>
                  </a:lnTo>
                  <a:lnTo>
                    <a:pt x="178" y="135"/>
                  </a:lnTo>
                  <a:lnTo>
                    <a:pt x="125" y="106"/>
                  </a:lnTo>
                  <a:lnTo>
                    <a:pt x="117" y="87"/>
                  </a:lnTo>
                  <a:lnTo>
                    <a:pt x="85" y="87"/>
                  </a:lnTo>
                  <a:lnTo>
                    <a:pt x="73" y="63"/>
                  </a:lnTo>
                  <a:lnTo>
                    <a:pt x="52" y="51"/>
                  </a:lnTo>
                  <a:lnTo>
                    <a:pt x="44" y="51"/>
                  </a:lnTo>
                  <a:lnTo>
                    <a:pt x="32" y="74"/>
                  </a:lnTo>
                  <a:lnTo>
                    <a:pt x="32" y="87"/>
                  </a:lnTo>
                  <a:lnTo>
                    <a:pt x="23" y="87"/>
                  </a:lnTo>
                  <a:lnTo>
                    <a:pt x="0" y="14"/>
                  </a:lnTo>
                  <a:lnTo>
                    <a:pt x="44" y="0"/>
                  </a:lnTo>
                  <a:lnTo>
                    <a:pt x="105" y="43"/>
                  </a:lnTo>
                  <a:lnTo>
                    <a:pt x="149" y="34"/>
                  </a:lnTo>
                  <a:lnTo>
                    <a:pt x="169" y="51"/>
                  </a:lnTo>
                  <a:lnTo>
                    <a:pt x="178" y="74"/>
                  </a:lnTo>
                  <a:lnTo>
                    <a:pt x="190" y="74"/>
                  </a:lnTo>
                  <a:lnTo>
                    <a:pt x="190" y="87"/>
                  </a:lnTo>
                  <a:lnTo>
                    <a:pt x="222" y="87"/>
                  </a:lnTo>
                  <a:lnTo>
                    <a:pt x="243" y="74"/>
                  </a:lnTo>
                  <a:lnTo>
                    <a:pt x="263" y="87"/>
                  </a:lnTo>
                  <a:lnTo>
                    <a:pt x="263" y="74"/>
                  </a:lnTo>
                  <a:lnTo>
                    <a:pt x="295" y="95"/>
                  </a:lnTo>
                  <a:lnTo>
                    <a:pt x="272" y="106"/>
                  </a:lnTo>
                  <a:lnTo>
                    <a:pt x="251" y="106"/>
                  </a:lnTo>
                  <a:lnTo>
                    <a:pt x="251" y="87"/>
                  </a:lnTo>
                  <a:lnTo>
                    <a:pt x="231" y="95"/>
                  </a:lnTo>
                  <a:lnTo>
                    <a:pt x="231" y="115"/>
                  </a:lnTo>
                  <a:lnTo>
                    <a:pt x="207" y="115"/>
                  </a:lnTo>
                  <a:lnTo>
                    <a:pt x="222" y="124"/>
                  </a:lnTo>
                  <a:lnTo>
                    <a:pt x="231" y="147"/>
                  </a:lnTo>
                  <a:lnTo>
                    <a:pt x="222" y="168"/>
                  </a:lnTo>
                  <a:lnTo>
                    <a:pt x="199" y="1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1" name="Freeform 81"/>
            <p:cNvSpPr>
              <a:spLocks/>
            </p:cNvSpPr>
            <p:nvPr/>
          </p:nvSpPr>
          <p:spPr bwMode="auto">
            <a:xfrm>
              <a:off x="3448" y="1680"/>
              <a:ext cx="295" cy="168"/>
            </a:xfrm>
            <a:custGeom>
              <a:avLst/>
              <a:gdLst>
                <a:gd name="T0" fmla="*/ 199 w 295"/>
                <a:gd name="T1" fmla="*/ 158 h 168"/>
                <a:gd name="T2" fmla="*/ 199 w 295"/>
                <a:gd name="T3" fmla="*/ 147 h 168"/>
                <a:gd name="T4" fmla="*/ 178 w 295"/>
                <a:gd name="T5" fmla="*/ 135 h 168"/>
                <a:gd name="T6" fmla="*/ 125 w 295"/>
                <a:gd name="T7" fmla="*/ 106 h 168"/>
                <a:gd name="T8" fmla="*/ 117 w 295"/>
                <a:gd name="T9" fmla="*/ 87 h 168"/>
                <a:gd name="T10" fmla="*/ 85 w 295"/>
                <a:gd name="T11" fmla="*/ 87 h 168"/>
                <a:gd name="T12" fmla="*/ 73 w 295"/>
                <a:gd name="T13" fmla="*/ 63 h 168"/>
                <a:gd name="T14" fmla="*/ 52 w 295"/>
                <a:gd name="T15" fmla="*/ 51 h 168"/>
                <a:gd name="T16" fmla="*/ 44 w 295"/>
                <a:gd name="T17" fmla="*/ 51 h 168"/>
                <a:gd name="T18" fmla="*/ 32 w 295"/>
                <a:gd name="T19" fmla="*/ 74 h 168"/>
                <a:gd name="T20" fmla="*/ 32 w 295"/>
                <a:gd name="T21" fmla="*/ 87 h 168"/>
                <a:gd name="T22" fmla="*/ 23 w 295"/>
                <a:gd name="T23" fmla="*/ 87 h 168"/>
                <a:gd name="T24" fmla="*/ 0 w 295"/>
                <a:gd name="T25" fmla="*/ 14 h 168"/>
                <a:gd name="T26" fmla="*/ 44 w 295"/>
                <a:gd name="T27" fmla="*/ 0 h 168"/>
                <a:gd name="T28" fmla="*/ 105 w 295"/>
                <a:gd name="T29" fmla="*/ 43 h 168"/>
                <a:gd name="T30" fmla="*/ 149 w 295"/>
                <a:gd name="T31" fmla="*/ 34 h 168"/>
                <a:gd name="T32" fmla="*/ 169 w 295"/>
                <a:gd name="T33" fmla="*/ 51 h 168"/>
                <a:gd name="T34" fmla="*/ 178 w 295"/>
                <a:gd name="T35" fmla="*/ 74 h 168"/>
                <a:gd name="T36" fmla="*/ 190 w 295"/>
                <a:gd name="T37" fmla="*/ 74 h 168"/>
                <a:gd name="T38" fmla="*/ 190 w 295"/>
                <a:gd name="T39" fmla="*/ 87 h 168"/>
                <a:gd name="T40" fmla="*/ 222 w 295"/>
                <a:gd name="T41" fmla="*/ 87 h 168"/>
                <a:gd name="T42" fmla="*/ 243 w 295"/>
                <a:gd name="T43" fmla="*/ 74 h 168"/>
                <a:gd name="T44" fmla="*/ 263 w 295"/>
                <a:gd name="T45" fmla="*/ 87 h 168"/>
                <a:gd name="T46" fmla="*/ 263 w 295"/>
                <a:gd name="T47" fmla="*/ 74 h 168"/>
                <a:gd name="T48" fmla="*/ 295 w 295"/>
                <a:gd name="T49" fmla="*/ 95 h 168"/>
                <a:gd name="T50" fmla="*/ 272 w 295"/>
                <a:gd name="T51" fmla="*/ 106 h 168"/>
                <a:gd name="T52" fmla="*/ 251 w 295"/>
                <a:gd name="T53" fmla="*/ 106 h 168"/>
                <a:gd name="T54" fmla="*/ 251 w 295"/>
                <a:gd name="T55" fmla="*/ 87 h 168"/>
                <a:gd name="T56" fmla="*/ 231 w 295"/>
                <a:gd name="T57" fmla="*/ 95 h 168"/>
                <a:gd name="T58" fmla="*/ 231 w 295"/>
                <a:gd name="T59" fmla="*/ 115 h 168"/>
                <a:gd name="T60" fmla="*/ 207 w 295"/>
                <a:gd name="T61" fmla="*/ 115 h 168"/>
                <a:gd name="T62" fmla="*/ 222 w 295"/>
                <a:gd name="T63" fmla="*/ 124 h 168"/>
                <a:gd name="T64" fmla="*/ 231 w 295"/>
                <a:gd name="T65" fmla="*/ 147 h 168"/>
                <a:gd name="T66" fmla="*/ 222 w 295"/>
                <a:gd name="T67" fmla="*/ 168 h 168"/>
                <a:gd name="T68" fmla="*/ 199 w 295"/>
                <a:gd name="T69"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5" h="168">
                  <a:moveTo>
                    <a:pt x="199" y="158"/>
                  </a:moveTo>
                  <a:lnTo>
                    <a:pt x="199" y="147"/>
                  </a:lnTo>
                  <a:lnTo>
                    <a:pt x="178" y="135"/>
                  </a:lnTo>
                  <a:lnTo>
                    <a:pt x="125" y="106"/>
                  </a:lnTo>
                  <a:lnTo>
                    <a:pt x="117" y="87"/>
                  </a:lnTo>
                  <a:lnTo>
                    <a:pt x="85" y="87"/>
                  </a:lnTo>
                  <a:lnTo>
                    <a:pt x="73" y="63"/>
                  </a:lnTo>
                  <a:lnTo>
                    <a:pt x="52" y="51"/>
                  </a:lnTo>
                  <a:lnTo>
                    <a:pt x="44" y="51"/>
                  </a:lnTo>
                  <a:lnTo>
                    <a:pt x="32" y="74"/>
                  </a:lnTo>
                  <a:lnTo>
                    <a:pt x="32" y="87"/>
                  </a:lnTo>
                  <a:lnTo>
                    <a:pt x="23" y="87"/>
                  </a:lnTo>
                  <a:lnTo>
                    <a:pt x="0" y="14"/>
                  </a:lnTo>
                  <a:lnTo>
                    <a:pt x="44" y="0"/>
                  </a:lnTo>
                  <a:lnTo>
                    <a:pt x="105" y="43"/>
                  </a:lnTo>
                  <a:lnTo>
                    <a:pt x="149" y="34"/>
                  </a:lnTo>
                  <a:lnTo>
                    <a:pt x="169" y="51"/>
                  </a:lnTo>
                  <a:lnTo>
                    <a:pt x="178" y="74"/>
                  </a:lnTo>
                  <a:lnTo>
                    <a:pt x="190" y="74"/>
                  </a:lnTo>
                  <a:lnTo>
                    <a:pt x="190" y="87"/>
                  </a:lnTo>
                  <a:lnTo>
                    <a:pt x="222" y="87"/>
                  </a:lnTo>
                  <a:lnTo>
                    <a:pt x="243" y="74"/>
                  </a:lnTo>
                  <a:lnTo>
                    <a:pt x="263" y="87"/>
                  </a:lnTo>
                  <a:lnTo>
                    <a:pt x="263" y="74"/>
                  </a:lnTo>
                  <a:lnTo>
                    <a:pt x="295" y="95"/>
                  </a:lnTo>
                  <a:lnTo>
                    <a:pt x="272" y="106"/>
                  </a:lnTo>
                  <a:lnTo>
                    <a:pt x="251" y="106"/>
                  </a:lnTo>
                  <a:lnTo>
                    <a:pt x="251" y="87"/>
                  </a:lnTo>
                  <a:lnTo>
                    <a:pt x="231" y="95"/>
                  </a:lnTo>
                  <a:lnTo>
                    <a:pt x="231" y="115"/>
                  </a:lnTo>
                  <a:lnTo>
                    <a:pt x="207" y="115"/>
                  </a:lnTo>
                  <a:lnTo>
                    <a:pt x="222" y="124"/>
                  </a:lnTo>
                  <a:lnTo>
                    <a:pt x="231" y="147"/>
                  </a:lnTo>
                  <a:lnTo>
                    <a:pt x="222" y="168"/>
                  </a:lnTo>
                  <a:lnTo>
                    <a:pt x="199" y="1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2" name="Freeform 82"/>
            <p:cNvSpPr>
              <a:spLocks/>
            </p:cNvSpPr>
            <p:nvPr/>
          </p:nvSpPr>
          <p:spPr bwMode="auto">
            <a:xfrm>
              <a:off x="3655" y="1766"/>
              <a:ext cx="130" cy="81"/>
            </a:xfrm>
            <a:custGeom>
              <a:avLst/>
              <a:gdLst>
                <a:gd name="T0" fmla="*/ 24 w 130"/>
                <a:gd name="T1" fmla="*/ 81 h 81"/>
                <a:gd name="T2" fmla="*/ 14 w 130"/>
                <a:gd name="T3" fmla="*/ 81 h 81"/>
                <a:gd name="T4" fmla="*/ 24 w 130"/>
                <a:gd name="T5" fmla="*/ 60 h 81"/>
                <a:gd name="T6" fmla="*/ 14 w 130"/>
                <a:gd name="T7" fmla="*/ 37 h 81"/>
                <a:gd name="T8" fmla="*/ 0 w 130"/>
                <a:gd name="T9" fmla="*/ 29 h 81"/>
                <a:gd name="T10" fmla="*/ 24 w 130"/>
                <a:gd name="T11" fmla="*/ 29 h 81"/>
                <a:gd name="T12" fmla="*/ 24 w 130"/>
                <a:gd name="T13" fmla="*/ 19 h 81"/>
                <a:gd name="T14" fmla="*/ 24 w 130"/>
                <a:gd name="T15" fmla="*/ 8 h 81"/>
                <a:gd name="T16" fmla="*/ 44 w 130"/>
                <a:gd name="T17" fmla="*/ 0 h 81"/>
                <a:gd name="T18" fmla="*/ 44 w 130"/>
                <a:gd name="T19" fmla="*/ 19 h 81"/>
                <a:gd name="T20" fmla="*/ 56 w 130"/>
                <a:gd name="T21" fmla="*/ 19 h 81"/>
                <a:gd name="T22" fmla="*/ 44 w 130"/>
                <a:gd name="T23" fmla="*/ 19 h 81"/>
                <a:gd name="T24" fmla="*/ 35 w 130"/>
                <a:gd name="T25" fmla="*/ 19 h 81"/>
                <a:gd name="T26" fmla="*/ 35 w 130"/>
                <a:gd name="T27" fmla="*/ 29 h 81"/>
                <a:gd name="T28" fmla="*/ 65 w 130"/>
                <a:gd name="T29" fmla="*/ 29 h 81"/>
                <a:gd name="T30" fmla="*/ 76 w 130"/>
                <a:gd name="T31" fmla="*/ 37 h 81"/>
                <a:gd name="T32" fmla="*/ 109 w 130"/>
                <a:gd name="T33" fmla="*/ 29 h 81"/>
                <a:gd name="T34" fmla="*/ 109 w 130"/>
                <a:gd name="T35" fmla="*/ 37 h 81"/>
                <a:gd name="T36" fmla="*/ 118 w 130"/>
                <a:gd name="T37" fmla="*/ 48 h 81"/>
                <a:gd name="T38" fmla="*/ 130 w 130"/>
                <a:gd name="T39" fmla="*/ 48 h 81"/>
                <a:gd name="T40" fmla="*/ 130 w 130"/>
                <a:gd name="T41" fmla="*/ 71 h 81"/>
                <a:gd name="T42" fmla="*/ 109 w 130"/>
                <a:gd name="T43" fmla="*/ 71 h 81"/>
                <a:gd name="T44" fmla="*/ 88 w 130"/>
                <a:gd name="T45" fmla="*/ 81 h 81"/>
                <a:gd name="T46" fmla="*/ 76 w 130"/>
                <a:gd name="T47" fmla="*/ 60 h 81"/>
                <a:gd name="T48" fmla="*/ 65 w 130"/>
                <a:gd name="T49" fmla="*/ 48 h 81"/>
                <a:gd name="T50" fmla="*/ 56 w 130"/>
                <a:gd name="T51" fmla="*/ 71 h 81"/>
                <a:gd name="T52" fmla="*/ 44 w 130"/>
                <a:gd name="T53" fmla="*/ 71 h 81"/>
                <a:gd name="T54" fmla="*/ 24 w 130"/>
                <a:gd name="T5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81">
                  <a:moveTo>
                    <a:pt x="24" y="81"/>
                  </a:moveTo>
                  <a:lnTo>
                    <a:pt x="14" y="81"/>
                  </a:lnTo>
                  <a:lnTo>
                    <a:pt x="24" y="60"/>
                  </a:lnTo>
                  <a:lnTo>
                    <a:pt x="14" y="37"/>
                  </a:lnTo>
                  <a:lnTo>
                    <a:pt x="0" y="29"/>
                  </a:lnTo>
                  <a:lnTo>
                    <a:pt x="24" y="29"/>
                  </a:lnTo>
                  <a:lnTo>
                    <a:pt x="24" y="19"/>
                  </a:lnTo>
                  <a:lnTo>
                    <a:pt x="24" y="8"/>
                  </a:lnTo>
                  <a:lnTo>
                    <a:pt x="44" y="0"/>
                  </a:lnTo>
                  <a:lnTo>
                    <a:pt x="44" y="19"/>
                  </a:lnTo>
                  <a:lnTo>
                    <a:pt x="56" y="19"/>
                  </a:lnTo>
                  <a:lnTo>
                    <a:pt x="44" y="19"/>
                  </a:lnTo>
                  <a:lnTo>
                    <a:pt x="35" y="19"/>
                  </a:lnTo>
                  <a:lnTo>
                    <a:pt x="35" y="29"/>
                  </a:lnTo>
                  <a:lnTo>
                    <a:pt x="65" y="29"/>
                  </a:lnTo>
                  <a:lnTo>
                    <a:pt x="76" y="37"/>
                  </a:lnTo>
                  <a:lnTo>
                    <a:pt x="109" y="29"/>
                  </a:lnTo>
                  <a:lnTo>
                    <a:pt x="109" y="37"/>
                  </a:lnTo>
                  <a:lnTo>
                    <a:pt x="118" y="48"/>
                  </a:lnTo>
                  <a:lnTo>
                    <a:pt x="130" y="48"/>
                  </a:lnTo>
                  <a:lnTo>
                    <a:pt x="130" y="71"/>
                  </a:lnTo>
                  <a:lnTo>
                    <a:pt x="109" y="71"/>
                  </a:lnTo>
                  <a:lnTo>
                    <a:pt x="88" y="81"/>
                  </a:lnTo>
                  <a:lnTo>
                    <a:pt x="76" y="60"/>
                  </a:lnTo>
                  <a:lnTo>
                    <a:pt x="65" y="48"/>
                  </a:lnTo>
                  <a:lnTo>
                    <a:pt x="56" y="71"/>
                  </a:lnTo>
                  <a:lnTo>
                    <a:pt x="44" y="71"/>
                  </a:lnTo>
                  <a:lnTo>
                    <a:pt x="24"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3" name="Freeform 83"/>
            <p:cNvSpPr>
              <a:spLocks/>
            </p:cNvSpPr>
            <p:nvPr/>
          </p:nvSpPr>
          <p:spPr bwMode="auto">
            <a:xfrm>
              <a:off x="3655" y="1766"/>
              <a:ext cx="130" cy="81"/>
            </a:xfrm>
            <a:custGeom>
              <a:avLst/>
              <a:gdLst>
                <a:gd name="T0" fmla="*/ 24 w 130"/>
                <a:gd name="T1" fmla="*/ 81 h 81"/>
                <a:gd name="T2" fmla="*/ 14 w 130"/>
                <a:gd name="T3" fmla="*/ 81 h 81"/>
                <a:gd name="T4" fmla="*/ 24 w 130"/>
                <a:gd name="T5" fmla="*/ 60 h 81"/>
                <a:gd name="T6" fmla="*/ 14 w 130"/>
                <a:gd name="T7" fmla="*/ 37 h 81"/>
                <a:gd name="T8" fmla="*/ 0 w 130"/>
                <a:gd name="T9" fmla="*/ 29 h 81"/>
                <a:gd name="T10" fmla="*/ 24 w 130"/>
                <a:gd name="T11" fmla="*/ 29 h 81"/>
                <a:gd name="T12" fmla="*/ 24 w 130"/>
                <a:gd name="T13" fmla="*/ 19 h 81"/>
                <a:gd name="T14" fmla="*/ 24 w 130"/>
                <a:gd name="T15" fmla="*/ 8 h 81"/>
                <a:gd name="T16" fmla="*/ 44 w 130"/>
                <a:gd name="T17" fmla="*/ 0 h 81"/>
                <a:gd name="T18" fmla="*/ 44 w 130"/>
                <a:gd name="T19" fmla="*/ 19 h 81"/>
                <a:gd name="T20" fmla="*/ 56 w 130"/>
                <a:gd name="T21" fmla="*/ 19 h 81"/>
                <a:gd name="T22" fmla="*/ 44 w 130"/>
                <a:gd name="T23" fmla="*/ 19 h 81"/>
                <a:gd name="T24" fmla="*/ 35 w 130"/>
                <a:gd name="T25" fmla="*/ 19 h 81"/>
                <a:gd name="T26" fmla="*/ 35 w 130"/>
                <a:gd name="T27" fmla="*/ 29 h 81"/>
                <a:gd name="T28" fmla="*/ 65 w 130"/>
                <a:gd name="T29" fmla="*/ 29 h 81"/>
                <a:gd name="T30" fmla="*/ 76 w 130"/>
                <a:gd name="T31" fmla="*/ 37 h 81"/>
                <a:gd name="T32" fmla="*/ 109 w 130"/>
                <a:gd name="T33" fmla="*/ 29 h 81"/>
                <a:gd name="T34" fmla="*/ 109 w 130"/>
                <a:gd name="T35" fmla="*/ 37 h 81"/>
                <a:gd name="T36" fmla="*/ 118 w 130"/>
                <a:gd name="T37" fmla="*/ 48 h 81"/>
                <a:gd name="T38" fmla="*/ 130 w 130"/>
                <a:gd name="T39" fmla="*/ 48 h 81"/>
                <a:gd name="T40" fmla="*/ 130 w 130"/>
                <a:gd name="T41" fmla="*/ 71 h 81"/>
                <a:gd name="T42" fmla="*/ 109 w 130"/>
                <a:gd name="T43" fmla="*/ 71 h 81"/>
                <a:gd name="T44" fmla="*/ 88 w 130"/>
                <a:gd name="T45" fmla="*/ 81 h 81"/>
                <a:gd name="T46" fmla="*/ 76 w 130"/>
                <a:gd name="T47" fmla="*/ 60 h 81"/>
                <a:gd name="T48" fmla="*/ 65 w 130"/>
                <a:gd name="T49" fmla="*/ 48 h 81"/>
                <a:gd name="T50" fmla="*/ 56 w 130"/>
                <a:gd name="T51" fmla="*/ 71 h 81"/>
                <a:gd name="T52" fmla="*/ 44 w 130"/>
                <a:gd name="T53" fmla="*/ 71 h 81"/>
                <a:gd name="T54" fmla="*/ 24 w 130"/>
                <a:gd name="T5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81">
                  <a:moveTo>
                    <a:pt x="24" y="81"/>
                  </a:moveTo>
                  <a:lnTo>
                    <a:pt x="14" y="81"/>
                  </a:lnTo>
                  <a:lnTo>
                    <a:pt x="24" y="60"/>
                  </a:lnTo>
                  <a:lnTo>
                    <a:pt x="14" y="37"/>
                  </a:lnTo>
                  <a:lnTo>
                    <a:pt x="0" y="29"/>
                  </a:lnTo>
                  <a:lnTo>
                    <a:pt x="24" y="29"/>
                  </a:lnTo>
                  <a:lnTo>
                    <a:pt x="24" y="19"/>
                  </a:lnTo>
                  <a:lnTo>
                    <a:pt x="24" y="8"/>
                  </a:lnTo>
                  <a:lnTo>
                    <a:pt x="44" y="0"/>
                  </a:lnTo>
                  <a:lnTo>
                    <a:pt x="44" y="19"/>
                  </a:lnTo>
                  <a:lnTo>
                    <a:pt x="56" y="19"/>
                  </a:lnTo>
                  <a:lnTo>
                    <a:pt x="44" y="19"/>
                  </a:lnTo>
                  <a:lnTo>
                    <a:pt x="35" y="19"/>
                  </a:lnTo>
                  <a:lnTo>
                    <a:pt x="35" y="29"/>
                  </a:lnTo>
                  <a:lnTo>
                    <a:pt x="65" y="29"/>
                  </a:lnTo>
                  <a:lnTo>
                    <a:pt x="76" y="37"/>
                  </a:lnTo>
                  <a:lnTo>
                    <a:pt x="109" y="29"/>
                  </a:lnTo>
                  <a:lnTo>
                    <a:pt x="109" y="37"/>
                  </a:lnTo>
                  <a:lnTo>
                    <a:pt x="118" y="48"/>
                  </a:lnTo>
                  <a:lnTo>
                    <a:pt x="130" y="48"/>
                  </a:lnTo>
                  <a:lnTo>
                    <a:pt x="130" y="71"/>
                  </a:lnTo>
                  <a:lnTo>
                    <a:pt x="109" y="71"/>
                  </a:lnTo>
                  <a:lnTo>
                    <a:pt x="88" y="81"/>
                  </a:lnTo>
                  <a:lnTo>
                    <a:pt x="76" y="60"/>
                  </a:lnTo>
                  <a:lnTo>
                    <a:pt x="65" y="48"/>
                  </a:lnTo>
                  <a:lnTo>
                    <a:pt x="56" y="71"/>
                  </a:lnTo>
                  <a:lnTo>
                    <a:pt x="44" y="71"/>
                  </a:lnTo>
                  <a:lnTo>
                    <a:pt x="24"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4" name="Freeform 84"/>
            <p:cNvSpPr>
              <a:spLocks/>
            </p:cNvSpPr>
            <p:nvPr/>
          </p:nvSpPr>
          <p:spPr bwMode="auto">
            <a:xfrm>
              <a:off x="3691" y="1723"/>
              <a:ext cx="154" cy="80"/>
            </a:xfrm>
            <a:custGeom>
              <a:avLst/>
              <a:gdLst>
                <a:gd name="T0" fmla="*/ 8 w 154"/>
                <a:gd name="T1" fmla="*/ 62 h 80"/>
                <a:gd name="T2" fmla="*/ 28 w 154"/>
                <a:gd name="T3" fmla="*/ 62 h 80"/>
                <a:gd name="T4" fmla="*/ 52 w 154"/>
                <a:gd name="T5" fmla="*/ 51 h 80"/>
                <a:gd name="T6" fmla="*/ 20 w 154"/>
                <a:gd name="T7" fmla="*/ 30 h 80"/>
                <a:gd name="T8" fmla="*/ 20 w 154"/>
                <a:gd name="T9" fmla="*/ 43 h 80"/>
                <a:gd name="T10" fmla="*/ 0 w 154"/>
                <a:gd name="T11" fmla="*/ 30 h 80"/>
                <a:gd name="T12" fmla="*/ 8 w 154"/>
                <a:gd name="T13" fmla="*/ 19 h 80"/>
                <a:gd name="T14" fmla="*/ 8 w 154"/>
                <a:gd name="T15" fmla="*/ 8 h 80"/>
                <a:gd name="T16" fmla="*/ 20 w 154"/>
                <a:gd name="T17" fmla="*/ 8 h 80"/>
                <a:gd name="T18" fmla="*/ 40 w 154"/>
                <a:gd name="T19" fmla="*/ 19 h 80"/>
                <a:gd name="T20" fmla="*/ 52 w 154"/>
                <a:gd name="T21" fmla="*/ 8 h 80"/>
                <a:gd name="T22" fmla="*/ 52 w 154"/>
                <a:gd name="T23" fmla="*/ 0 h 80"/>
                <a:gd name="T24" fmla="*/ 72 w 154"/>
                <a:gd name="T25" fmla="*/ 8 h 80"/>
                <a:gd name="T26" fmla="*/ 133 w 154"/>
                <a:gd name="T27" fmla="*/ 8 h 80"/>
                <a:gd name="T28" fmla="*/ 154 w 154"/>
                <a:gd name="T29" fmla="*/ 19 h 80"/>
                <a:gd name="T30" fmla="*/ 154 w 154"/>
                <a:gd name="T31" fmla="*/ 30 h 80"/>
                <a:gd name="T32" fmla="*/ 133 w 154"/>
                <a:gd name="T33" fmla="*/ 43 h 80"/>
                <a:gd name="T34" fmla="*/ 113 w 154"/>
                <a:gd name="T35" fmla="*/ 43 h 80"/>
                <a:gd name="T36" fmla="*/ 113 w 154"/>
                <a:gd name="T37" fmla="*/ 51 h 80"/>
                <a:gd name="T38" fmla="*/ 81 w 154"/>
                <a:gd name="T39" fmla="*/ 51 h 80"/>
                <a:gd name="T40" fmla="*/ 72 w 154"/>
                <a:gd name="T41" fmla="*/ 62 h 80"/>
                <a:gd name="T42" fmla="*/ 72 w 154"/>
                <a:gd name="T43" fmla="*/ 71 h 80"/>
                <a:gd name="T44" fmla="*/ 40 w 154"/>
                <a:gd name="T45" fmla="*/ 80 h 80"/>
                <a:gd name="T46" fmla="*/ 28 w 154"/>
                <a:gd name="T47" fmla="*/ 71 h 80"/>
                <a:gd name="T48" fmla="*/ 0 w 154"/>
                <a:gd name="T49" fmla="*/ 71 h 80"/>
                <a:gd name="T50" fmla="*/ 0 w 154"/>
                <a:gd name="T51" fmla="*/ 62 h 80"/>
                <a:gd name="T52" fmla="*/ 8 w 154"/>
                <a:gd name="T5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80">
                  <a:moveTo>
                    <a:pt x="8" y="62"/>
                  </a:moveTo>
                  <a:lnTo>
                    <a:pt x="28" y="62"/>
                  </a:lnTo>
                  <a:lnTo>
                    <a:pt x="52" y="51"/>
                  </a:lnTo>
                  <a:lnTo>
                    <a:pt x="20" y="30"/>
                  </a:lnTo>
                  <a:lnTo>
                    <a:pt x="20" y="43"/>
                  </a:lnTo>
                  <a:lnTo>
                    <a:pt x="0" y="30"/>
                  </a:lnTo>
                  <a:lnTo>
                    <a:pt x="8" y="19"/>
                  </a:lnTo>
                  <a:lnTo>
                    <a:pt x="8" y="8"/>
                  </a:lnTo>
                  <a:lnTo>
                    <a:pt x="20" y="8"/>
                  </a:lnTo>
                  <a:lnTo>
                    <a:pt x="40" y="19"/>
                  </a:lnTo>
                  <a:lnTo>
                    <a:pt x="52" y="8"/>
                  </a:lnTo>
                  <a:lnTo>
                    <a:pt x="52" y="0"/>
                  </a:lnTo>
                  <a:lnTo>
                    <a:pt x="72" y="8"/>
                  </a:lnTo>
                  <a:lnTo>
                    <a:pt x="133" y="8"/>
                  </a:lnTo>
                  <a:lnTo>
                    <a:pt x="154" y="19"/>
                  </a:lnTo>
                  <a:lnTo>
                    <a:pt x="154" y="30"/>
                  </a:lnTo>
                  <a:lnTo>
                    <a:pt x="133" y="43"/>
                  </a:lnTo>
                  <a:lnTo>
                    <a:pt x="113" y="43"/>
                  </a:lnTo>
                  <a:lnTo>
                    <a:pt x="113" y="51"/>
                  </a:lnTo>
                  <a:lnTo>
                    <a:pt x="81" y="51"/>
                  </a:lnTo>
                  <a:lnTo>
                    <a:pt x="72" y="62"/>
                  </a:lnTo>
                  <a:lnTo>
                    <a:pt x="72" y="71"/>
                  </a:lnTo>
                  <a:lnTo>
                    <a:pt x="40" y="80"/>
                  </a:lnTo>
                  <a:lnTo>
                    <a:pt x="28" y="71"/>
                  </a:lnTo>
                  <a:lnTo>
                    <a:pt x="0" y="71"/>
                  </a:lnTo>
                  <a:lnTo>
                    <a:pt x="0" y="62"/>
                  </a:lnTo>
                  <a:lnTo>
                    <a:pt x="8"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5" name="Freeform 85"/>
            <p:cNvSpPr>
              <a:spLocks/>
            </p:cNvSpPr>
            <p:nvPr/>
          </p:nvSpPr>
          <p:spPr bwMode="auto">
            <a:xfrm>
              <a:off x="3691" y="1723"/>
              <a:ext cx="154" cy="80"/>
            </a:xfrm>
            <a:custGeom>
              <a:avLst/>
              <a:gdLst>
                <a:gd name="T0" fmla="*/ 8 w 154"/>
                <a:gd name="T1" fmla="*/ 62 h 80"/>
                <a:gd name="T2" fmla="*/ 28 w 154"/>
                <a:gd name="T3" fmla="*/ 62 h 80"/>
                <a:gd name="T4" fmla="*/ 52 w 154"/>
                <a:gd name="T5" fmla="*/ 51 h 80"/>
                <a:gd name="T6" fmla="*/ 20 w 154"/>
                <a:gd name="T7" fmla="*/ 30 h 80"/>
                <a:gd name="T8" fmla="*/ 20 w 154"/>
                <a:gd name="T9" fmla="*/ 43 h 80"/>
                <a:gd name="T10" fmla="*/ 0 w 154"/>
                <a:gd name="T11" fmla="*/ 30 h 80"/>
                <a:gd name="T12" fmla="*/ 8 w 154"/>
                <a:gd name="T13" fmla="*/ 19 h 80"/>
                <a:gd name="T14" fmla="*/ 8 w 154"/>
                <a:gd name="T15" fmla="*/ 8 h 80"/>
                <a:gd name="T16" fmla="*/ 20 w 154"/>
                <a:gd name="T17" fmla="*/ 8 h 80"/>
                <a:gd name="T18" fmla="*/ 40 w 154"/>
                <a:gd name="T19" fmla="*/ 19 h 80"/>
                <a:gd name="T20" fmla="*/ 52 w 154"/>
                <a:gd name="T21" fmla="*/ 8 h 80"/>
                <a:gd name="T22" fmla="*/ 52 w 154"/>
                <a:gd name="T23" fmla="*/ 0 h 80"/>
                <a:gd name="T24" fmla="*/ 72 w 154"/>
                <a:gd name="T25" fmla="*/ 8 h 80"/>
                <a:gd name="T26" fmla="*/ 133 w 154"/>
                <a:gd name="T27" fmla="*/ 8 h 80"/>
                <a:gd name="T28" fmla="*/ 154 w 154"/>
                <a:gd name="T29" fmla="*/ 19 h 80"/>
                <a:gd name="T30" fmla="*/ 154 w 154"/>
                <a:gd name="T31" fmla="*/ 30 h 80"/>
                <a:gd name="T32" fmla="*/ 133 w 154"/>
                <a:gd name="T33" fmla="*/ 43 h 80"/>
                <a:gd name="T34" fmla="*/ 113 w 154"/>
                <a:gd name="T35" fmla="*/ 43 h 80"/>
                <a:gd name="T36" fmla="*/ 113 w 154"/>
                <a:gd name="T37" fmla="*/ 51 h 80"/>
                <a:gd name="T38" fmla="*/ 81 w 154"/>
                <a:gd name="T39" fmla="*/ 51 h 80"/>
                <a:gd name="T40" fmla="*/ 72 w 154"/>
                <a:gd name="T41" fmla="*/ 62 h 80"/>
                <a:gd name="T42" fmla="*/ 72 w 154"/>
                <a:gd name="T43" fmla="*/ 71 h 80"/>
                <a:gd name="T44" fmla="*/ 40 w 154"/>
                <a:gd name="T45" fmla="*/ 80 h 80"/>
                <a:gd name="T46" fmla="*/ 28 w 154"/>
                <a:gd name="T47" fmla="*/ 71 h 80"/>
                <a:gd name="T48" fmla="*/ 0 w 154"/>
                <a:gd name="T49" fmla="*/ 71 h 80"/>
                <a:gd name="T50" fmla="*/ 0 w 154"/>
                <a:gd name="T51" fmla="*/ 62 h 80"/>
                <a:gd name="T52" fmla="*/ 8 w 154"/>
                <a:gd name="T5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80">
                  <a:moveTo>
                    <a:pt x="8" y="62"/>
                  </a:moveTo>
                  <a:lnTo>
                    <a:pt x="28" y="62"/>
                  </a:lnTo>
                  <a:lnTo>
                    <a:pt x="52" y="51"/>
                  </a:lnTo>
                  <a:lnTo>
                    <a:pt x="20" y="30"/>
                  </a:lnTo>
                  <a:lnTo>
                    <a:pt x="20" y="43"/>
                  </a:lnTo>
                  <a:lnTo>
                    <a:pt x="0" y="30"/>
                  </a:lnTo>
                  <a:lnTo>
                    <a:pt x="8" y="19"/>
                  </a:lnTo>
                  <a:lnTo>
                    <a:pt x="8" y="8"/>
                  </a:lnTo>
                  <a:lnTo>
                    <a:pt x="20" y="8"/>
                  </a:lnTo>
                  <a:lnTo>
                    <a:pt x="40" y="19"/>
                  </a:lnTo>
                  <a:lnTo>
                    <a:pt x="52" y="8"/>
                  </a:lnTo>
                  <a:lnTo>
                    <a:pt x="52" y="0"/>
                  </a:lnTo>
                  <a:lnTo>
                    <a:pt x="72" y="8"/>
                  </a:lnTo>
                  <a:lnTo>
                    <a:pt x="133" y="8"/>
                  </a:lnTo>
                  <a:lnTo>
                    <a:pt x="154" y="19"/>
                  </a:lnTo>
                  <a:lnTo>
                    <a:pt x="154" y="30"/>
                  </a:lnTo>
                  <a:lnTo>
                    <a:pt x="133" y="43"/>
                  </a:lnTo>
                  <a:lnTo>
                    <a:pt x="113" y="43"/>
                  </a:lnTo>
                  <a:lnTo>
                    <a:pt x="113" y="51"/>
                  </a:lnTo>
                  <a:lnTo>
                    <a:pt x="81" y="51"/>
                  </a:lnTo>
                  <a:lnTo>
                    <a:pt x="72" y="62"/>
                  </a:lnTo>
                  <a:lnTo>
                    <a:pt x="72" y="71"/>
                  </a:lnTo>
                  <a:lnTo>
                    <a:pt x="40" y="80"/>
                  </a:lnTo>
                  <a:lnTo>
                    <a:pt x="28" y="71"/>
                  </a:lnTo>
                  <a:lnTo>
                    <a:pt x="0" y="71"/>
                  </a:lnTo>
                  <a:lnTo>
                    <a:pt x="0" y="62"/>
                  </a:lnTo>
                  <a:lnTo>
                    <a:pt x="8"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6" name="Freeform 86"/>
            <p:cNvSpPr>
              <a:spLocks/>
            </p:cNvSpPr>
            <p:nvPr/>
          </p:nvSpPr>
          <p:spPr bwMode="auto">
            <a:xfrm>
              <a:off x="3407" y="1731"/>
              <a:ext cx="240" cy="145"/>
            </a:xfrm>
            <a:custGeom>
              <a:avLst/>
              <a:gdLst>
                <a:gd name="T0" fmla="*/ 64 w 240"/>
                <a:gd name="T1" fmla="*/ 35 h 145"/>
                <a:gd name="T2" fmla="*/ 49 w 240"/>
                <a:gd name="T3" fmla="*/ 35 h 145"/>
                <a:gd name="T4" fmla="*/ 20 w 240"/>
                <a:gd name="T5" fmla="*/ 11 h 145"/>
                <a:gd name="T6" fmla="*/ 11 w 240"/>
                <a:gd name="T7" fmla="*/ 11 h 145"/>
                <a:gd name="T8" fmla="*/ 0 w 240"/>
                <a:gd name="T9" fmla="*/ 22 h 145"/>
                <a:gd name="T10" fmla="*/ 11 w 240"/>
                <a:gd name="T11" fmla="*/ 35 h 145"/>
                <a:gd name="T12" fmla="*/ 11 w 240"/>
                <a:gd name="T13" fmla="*/ 22 h 145"/>
                <a:gd name="T14" fmla="*/ 20 w 240"/>
                <a:gd name="T15" fmla="*/ 22 h 145"/>
                <a:gd name="T16" fmla="*/ 29 w 240"/>
                <a:gd name="T17" fmla="*/ 35 h 145"/>
                <a:gd name="T18" fmla="*/ 29 w 240"/>
                <a:gd name="T19" fmla="*/ 43 h 145"/>
                <a:gd name="T20" fmla="*/ 11 w 240"/>
                <a:gd name="T21" fmla="*/ 43 h 145"/>
                <a:gd name="T22" fmla="*/ 11 w 240"/>
                <a:gd name="T23" fmla="*/ 54 h 145"/>
                <a:gd name="T24" fmla="*/ 20 w 240"/>
                <a:gd name="T25" fmla="*/ 54 h 145"/>
                <a:gd name="T26" fmla="*/ 29 w 240"/>
                <a:gd name="T27" fmla="*/ 72 h 145"/>
                <a:gd name="T28" fmla="*/ 40 w 240"/>
                <a:gd name="T29" fmla="*/ 106 h 145"/>
                <a:gd name="T30" fmla="*/ 64 w 240"/>
                <a:gd name="T31" fmla="*/ 95 h 145"/>
                <a:gd name="T32" fmla="*/ 85 w 240"/>
                <a:gd name="T33" fmla="*/ 83 h 145"/>
                <a:gd name="T34" fmla="*/ 166 w 240"/>
                <a:gd name="T35" fmla="*/ 124 h 145"/>
                <a:gd name="T36" fmla="*/ 166 w 240"/>
                <a:gd name="T37" fmla="*/ 135 h 145"/>
                <a:gd name="T38" fmla="*/ 190 w 240"/>
                <a:gd name="T39" fmla="*/ 145 h 145"/>
                <a:gd name="T40" fmla="*/ 198 w 240"/>
                <a:gd name="T41" fmla="*/ 135 h 145"/>
                <a:gd name="T42" fmla="*/ 219 w 240"/>
                <a:gd name="T43" fmla="*/ 124 h 145"/>
                <a:gd name="T44" fmla="*/ 219 w 240"/>
                <a:gd name="T45" fmla="*/ 106 h 145"/>
                <a:gd name="T46" fmla="*/ 230 w 240"/>
                <a:gd name="T47" fmla="*/ 106 h 145"/>
                <a:gd name="T48" fmla="*/ 240 w 240"/>
                <a:gd name="T49" fmla="*/ 106 h 145"/>
                <a:gd name="T50" fmla="*/ 240 w 240"/>
                <a:gd name="T51" fmla="*/ 95 h 145"/>
                <a:gd name="T52" fmla="*/ 219 w 240"/>
                <a:gd name="T53" fmla="*/ 83 h 145"/>
                <a:gd name="T54" fmla="*/ 166 w 240"/>
                <a:gd name="T55" fmla="*/ 54 h 145"/>
                <a:gd name="T56" fmla="*/ 157 w 240"/>
                <a:gd name="T57" fmla="*/ 35 h 145"/>
                <a:gd name="T58" fmla="*/ 125 w 240"/>
                <a:gd name="T59" fmla="*/ 35 h 145"/>
                <a:gd name="T60" fmla="*/ 114 w 240"/>
                <a:gd name="T61" fmla="*/ 11 h 145"/>
                <a:gd name="T62" fmla="*/ 93 w 240"/>
                <a:gd name="T63" fmla="*/ 0 h 145"/>
                <a:gd name="T64" fmla="*/ 85 w 240"/>
                <a:gd name="T65" fmla="*/ 0 h 145"/>
                <a:gd name="T66" fmla="*/ 72 w 240"/>
                <a:gd name="T67" fmla="*/ 22 h 145"/>
                <a:gd name="T68" fmla="*/ 72 w 240"/>
                <a:gd name="T69" fmla="*/ 35 h 145"/>
                <a:gd name="T70" fmla="*/ 64 w 240"/>
                <a:gd name="T71" fmla="*/ 3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145">
                  <a:moveTo>
                    <a:pt x="64" y="35"/>
                  </a:moveTo>
                  <a:lnTo>
                    <a:pt x="49" y="35"/>
                  </a:lnTo>
                  <a:lnTo>
                    <a:pt x="20" y="11"/>
                  </a:lnTo>
                  <a:lnTo>
                    <a:pt x="11" y="11"/>
                  </a:lnTo>
                  <a:lnTo>
                    <a:pt x="0" y="22"/>
                  </a:lnTo>
                  <a:lnTo>
                    <a:pt x="11" y="35"/>
                  </a:lnTo>
                  <a:lnTo>
                    <a:pt x="11" y="22"/>
                  </a:lnTo>
                  <a:lnTo>
                    <a:pt x="20" y="22"/>
                  </a:lnTo>
                  <a:lnTo>
                    <a:pt x="29" y="35"/>
                  </a:lnTo>
                  <a:lnTo>
                    <a:pt x="29" y="43"/>
                  </a:lnTo>
                  <a:lnTo>
                    <a:pt x="11" y="43"/>
                  </a:lnTo>
                  <a:lnTo>
                    <a:pt x="11" y="54"/>
                  </a:lnTo>
                  <a:lnTo>
                    <a:pt x="20" y="54"/>
                  </a:lnTo>
                  <a:lnTo>
                    <a:pt x="29" y="72"/>
                  </a:lnTo>
                  <a:lnTo>
                    <a:pt x="40" y="106"/>
                  </a:lnTo>
                  <a:lnTo>
                    <a:pt x="64" y="95"/>
                  </a:lnTo>
                  <a:lnTo>
                    <a:pt x="85" y="83"/>
                  </a:lnTo>
                  <a:lnTo>
                    <a:pt x="166" y="124"/>
                  </a:lnTo>
                  <a:lnTo>
                    <a:pt x="166" y="135"/>
                  </a:lnTo>
                  <a:lnTo>
                    <a:pt x="190" y="145"/>
                  </a:lnTo>
                  <a:lnTo>
                    <a:pt x="198" y="135"/>
                  </a:lnTo>
                  <a:lnTo>
                    <a:pt x="219" y="124"/>
                  </a:lnTo>
                  <a:lnTo>
                    <a:pt x="219" y="106"/>
                  </a:lnTo>
                  <a:lnTo>
                    <a:pt x="230" y="106"/>
                  </a:lnTo>
                  <a:lnTo>
                    <a:pt x="240" y="106"/>
                  </a:lnTo>
                  <a:lnTo>
                    <a:pt x="240" y="95"/>
                  </a:lnTo>
                  <a:lnTo>
                    <a:pt x="219" y="83"/>
                  </a:lnTo>
                  <a:lnTo>
                    <a:pt x="166" y="54"/>
                  </a:lnTo>
                  <a:lnTo>
                    <a:pt x="157" y="35"/>
                  </a:lnTo>
                  <a:lnTo>
                    <a:pt x="125" y="35"/>
                  </a:lnTo>
                  <a:lnTo>
                    <a:pt x="114" y="11"/>
                  </a:lnTo>
                  <a:lnTo>
                    <a:pt x="93" y="0"/>
                  </a:lnTo>
                  <a:lnTo>
                    <a:pt x="85" y="0"/>
                  </a:lnTo>
                  <a:lnTo>
                    <a:pt x="72" y="22"/>
                  </a:lnTo>
                  <a:lnTo>
                    <a:pt x="72" y="35"/>
                  </a:lnTo>
                  <a:lnTo>
                    <a:pt x="64" y="3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7" name="Freeform 87"/>
            <p:cNvSpPr>
              <a:spLocks/>
            </p:cNvSpPr>
            <p:nvPr/>
          </p:nvSpPr>
          <p:spPr bwMode="auto">
            <a:xfrm>
              <a:off x="3407" y="1731"/>
              <a:ext cx="240" cy="145"/>
            </a:xfrm>
            <a:custGeom>
              <a:avLst/>
              <a:gdLst>
                <a:gd name="T0" fmla="*/ 64 w 240"/>
                <a:gd name="T1" fmla="*/ 35 h 145"/>
                <a:gd name="T2" fmla="*/ 49 w 240"/>
                <a:gd name="T3" fmla="*/ 35 h 145"/>
                <a:gd name="T4" fmla="*/ 20 w 240"/>
                <a:gd name="T5" fmla="*/ 11 h 145"/>
                <a:gd name="T6" fmla="*/ 11 w 240"/>
                <a:gd name="T7" fmla="*/ 11 h 145"/>
                <a:gd name="T8" fmla="*/ 0 w 240"/>
                <a:gd name="T9" fmla="*/ 22 h 145"/>
                <a:gd name="T10" fmla="*/ 11 w 240"/>
                <a:gd name="T11" fmla="*/ 35 h 145"/>
                <a:gd name="T12" fmla="*/ 11 w 240"/>
                <a:gd name="T13" fmla="*/ 22 h 145"/>
                <a:gd name="T14" fmla="*/ 20 w 240"/>
                <a:gd name="T15" fmla="*/ 22 h 145"/>
                <a:gd name="T16" fmla="*/ 29 w 240"/>
                <a:gd name="T17" fmla="*/ 35 h 145"/>
                <a:gd name="T18" fmla="*/ 29 w 240"/>
                <a:gd name="T19" fmla="*/ 43 h 145"/>
                <a:gd name="T20" fmla="*/ 11 w 240"/>
                <a:gd name="T21" fmla="*/ 43 h 145"/>
                <a:gd name="T22" fmla="*/ 11 w 240"/>
                <a:gd name="T23" fmla="*/ 54 h 145"/>
                <a:gd name="T24" fmla="*/ 20 w 240"/>
                <a:gd name="T25" fmla="*/ 54 h 145"/>
                <a:gd name="T26" fmla="*/ 29 w 240"/>
                <a:gd name="T27" fmla="*/ 72 h 145"/>
                <a:gd name="T28" fmla="*/ 40 w 240"/>
                <a:gd name="T29" fmla="*/ 106 h 145"/>
                <a:gd name="T30" fmla="*/ 64 w 240"/>
                <a:gd name="T31" fmla="*/ 95 h 145"/>
                <a:gd name="T32" fmla="*/ 85 w 240"/>
                <a:gd name="T33" fmla="*/ 83 h 145"/>
                <a:gd name="T34" fmla="*/ 166 w 240"/>
                <a:gd name="T35" fmla="*/ 124 h 145"/>
                <a:gd name="T36" fmla="*/ 166 w 240"/>
                <a:gd name="T37" fmla="*/ 135 h 145"/>
                <a:gd name="T38" fmla="*/ 190 w 240"/>
                <a:gd name="T39" fmla="*/ 145 h 145"/>
                <a:gd name="T40" fmla="*/ 198 w 240"/>
                <a:gd name="T41" fmla="*/ 135 h 145"/>
                <a:gd name="T42" fmla="*/ 219 w 240"/>
                <a:gd name="T43" fmla="*/ 124 h 145"/>
                <a:gd name="T44" fmla="*/ 219 w 240"/>
                <a:gd name="T45" fmla="*/ 106 h 145"/>
                <a:gd name="T46" fmla="*/ 230 w 240"/>
                <a:gd name="T47" fmla="*/ 106 h 145"/>
                <a:gd name="T48" fmla="*/ 240 w 240"/>
                <a:gd name="T49" fmla="*/ 106 h 145"/>
                <a:gd name="T50" fmla="*/ 240 w 240"/>
                <a:gd name="T51" fmla="*/ 95 h 145"/>
                <a:gd name="T52" fmla="*/ 219 w 240"/>
                <a:gd name="T53" fmla="*/ 83 h 145"/>
                <a:gd name="T54" fmla="*/ 166 w 240"/>
                <a:gd name="T55" fmla="*/ 54 h 145"/>
                <a:gd name="T56" fmla="*/ 157 w 240"/>
                <a:gd name="T57" fmla="*/ 35 h 145"/>
                <a:gd name="T58" fmla="*/ 125 w 240"/>
                <a:gd name="T59" fmla="*/ 35 h 145"/>
                <a:gd name="T60" fmla="*/ 114 w 240"/>
                <a:gd name="T61" fmla="*/ 11 h 145"/>
                <a:gd name="T62" fmla="*/ 93 w 240"/>
                <a:gd name="T63" fmla="*/ 0 h 145"/>
                <a:gd name="T64" fmla="*/ 85 w 240"/>
                <a:gd name="T65" fmla="*/ 0 h 145"/>
                <a:gd name="T66" fmla="*/ 72 w 240"/>
                <a:gd name="T67" fmla="*/ 22 h 145"/>
                <a:gd name="T68" fmla="*/ 72 w 240"/>
                <a:gd name="T69" fmla="*/ 35 h 145"/>
                <a:gd name="T70" fmla="*/ 64 w 240"/>
                <a:gd name="T71" fmla="*/ 3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145">
                  <a:moveTo>
                    <a:pt x="64" y="35"/>
                  </a:moveTo>
                  <a:lnTo>
                    <a:pt x="49" y="35"/>
                  </a:lnTo>
                  <a:lnTo>
                    <a:pt x="20" y="11"/>
                  </a:lnTo>
                  <a:lnTo>
                    <a:pt x="11" y="11"/>
                  </a:lnTo>
                  <a:lnTo>
                    <a:pt x="0" y="22"/>
                  </a:lnTo>
                  <a:lnTo>
                    <a:pt x="11" y="35"/>
                  </a:lnTo>
                  <a:lnTo>
                    <a:pt x="11" y="22"/>
                  </a:lnTo>
                  <a:lnTo>
                    <a:pt x="20" y="22"/>
                  </a:lnTo>
                  <a:lnTo>
                    <a:pt x="29" y="35"/>
                  </a:lnTo>
                  <a:lnTo>
                    <a:pt x="29" y="43"/>
                  </a:lnTo>
                  <a:lnTo>
                    <a:pt x="11" y="43"/>
                  </a:lnTo>
                  <a:lnTo>
                    <a:pt x="11" y="54"/>
                  </a:lnTo>
                  <a:lnTo>
                    <a:pt x="20" y="54"/>
                  </a:lnTo>
                  <a:lnTo>
                    <a:pt x="29" y="72"/>
                  </a:lnTo>
                  <a:lnTo>
                    <a:pt x="40" y="106"/>
                  </a:lnTo>
                  <a:lnTo>
                    <a:pt x="64" y="95"/>
                  </a:lnTo>
                  <a:lnTo>
                    <a:pt x="85" y="83"/>
                  </a:lnTo>
                  <a:lnTo>
                    <a:pt x="166" y="124"/>
                  </a:lnTo>
                  <a:lnTo>
                    <a:pt x="166" y="135"/>
                  </a:lnTo>
                  <a:lnTo>
                    <a:pt x="190" y="145"/>
                  </a:lnTo>
                  <a:lnTo>
                    <a:pt x="198" y="135"/>
                  </a:lnTo>
                  <a:lnTo>
                    <a:pt x="219" y="124"/>
                  </a:lnTo>
                  <a:lnTo>
                    <a:pt x="219" y="106"/>
                  </a:lnTo>
                  <a:lnTo>
                    <a:pt x="230" y="106"/>
                  </a:lnTo>
                  <a:lnTo>
                    <a:pt x="240" y="106"/>
                  </a:lnTo>
                  <a:lnTo>
                    <a:pt x="240" y="95"/>
                  </a:lnTo>
                  <a:lnTo>
                    <a:pt x="219" y="83"/>
                  </a:lnTo>
                  <a:lnTo>
                    <a:pt x="166" y="54"/>
                  </a:lnTo>
                  <a:lnTo>
                    <a:pt x="157" y="35"/>
                  </a:lnTo>
                  <a:lnTo>
                    <a:pt x="125" y="35"/>
                  </a:lnTo>
                  <a:lnTo>
                    <a:pt x="114" y="11"/>
                  </a:lnTo>
                  <a:lnTo>
                    <a:pt x="93" y="0"/>
                  </a:lnTo>
                  <a:lnTo>
                    <a:pt x="85" y="0"/>
                  </a:lnTo>
                  <a:lnTo>
                    <a:pt x="72" y="22"/>
                  </a:lnTo>
                  <a:lnTo>
                    <a:pt x="72" y="35"/>
                  </a:lnTo>
                  <a:lnTo>
                    <a:pt x="64" y="3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8" name="Freeform 88"/>
            <p:cNvSpPr>
              <a:spLocks/>
            </p:cNvSpPr>
            <p:nvPr/>
          </p:nvSpPr>
          <p:spPr bwMode="auto">
            <a:xfrm>
              <a:off x="2296" y="2323"/>
              <a:ext cx="126" cy="102"/>
            </a:xfrm>
            <a:custGeom>
              <a:avLst/>
              <a:gdLst>
                <a:gd name="T0" fmla="*/ 102 w 126"/>
                <a:gd name="T1" fmla="*/ 102 h 102"/>
                <a:gd name="T2" fmla="*/ 93 w 126"/>
                <a:gd name="T3" fmla="*/ 102 h 102"/>
                <a:gd name="T4" fmla="*/ 82 w 126"/>
                <a:gd name="T5" fmla="*/ 81 h 102"/>
                <a:gd name="T6" fmla="*/ 72 w 126"/>
                <a:gd name="T7" fmla="*/ 81 h 102"/>
                <a:gd name="T8" fmla="*/ 72 w 126"/>
                <a:gd name="T9" fmla="*/ 72 h 102"/>
                <a:gd name="T10" fmla="*/ 61 w 126"/>
                <a:gd name="T11" fmla="*/ 52 h 102"/>
                <a:gd name="T12" fmla="*/ 40 w 126"/>
                <a:gd name="T13" fmla="*/ 52 h 102"/>
                <a:gd name="T14" fmla="*/ 20 w 126"/>
                <a:gd name="T15" fmla="*/ 61 h 102"/>
                <a:gd name="T16" fmla="*/ 0 w 126"/>
                <a:gd name="T17" fmla="*/ 29 h 102"/>
                <a:gd name="T18" fmla="*/ 0 w 126"/>
                <a:gd name="T19" fmla="*/ 20 h 102"/>
                <a:gd name="T20" fmla="*/ 20 w 126"/>
                <a:gd name="T21" fmla="*/ 20 h 102"/>
                <a:gd name="T22" fmla="*/ 20 w 126"/>
                <a:gd name="T23" fmla="*/ 0 h 102"/>
                <a:gd name="T24" fmla="*/ 61 w 126"/>
                <a:gd name="T25" fmla="*/ 0 h 102"/>
                <a:gd name="T26" fmla="*/ 72 w 126"/>
                <a:gd name="T27" fmla="*/ 9 h 102"/>
                <a:gd name="T28" fmla="*/ 93 w 126"/>
                <a:gd name="T29" fmla="*/ 0 h 102"/>
                <a:gd name="T30" fmla="*/ 111 w 126"/>
                <a:gd name="T31" fmla="*/ 40 h 102"/>
                <a:gd name="T32" fmla="*/ 111 w 126"/>
                <a:gd name="T33" fmla="*/ 61 h 102"/>
                <a:gd name="T34" fmla="*/ 126 w 126"/>
                <a:gd name="T35" fmla="*/ 81 h 102"/>
                <a:gd name="T36" fmla="*/ 111 w 126"/>
                <a:gd name="T37" fmla="*/ 81 h 102"/>
                <a:gd name="T38" fmla="*/ 111 w 126"/>
                <a:gd name="T39" fmla="*/ 93 h 102"/>
                <a:gd name="T40" fmla="*/ 102 w 126"/>
                <a:gd name="T4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02">
                  <a:moveTo>
                    <a:pt x="102" y="102"/>
                  </a:moveTo>
                  <a:lnTo>
                    <a:pt x="93" y="102"/>
                  </a:lnTo>
                  <a:lnTo>
                    <a:pt x="82" y="81"/>
                  </a:lnTo>
                  <a:lnTo>
                    <a:pt x="72" y="81"/>
                  </a:lnTo>
                  <a:lnTo>
                    <a:pt x="72" y="72"/>
                  </a:lnTo>
                  <a:lnTo>
                    <a:pt x="61" y="52"/>
                  </a:lnTo>
                  <a:lnTo>
                    <a:pt x="40" y="52"/>
                  </a:lnTo>
                  <a:lnTo>
                    <a:pt x="20" y="61"/>
                  </a:lnTo>
                  <a:lnTo>
                    <a:pt x="0" y="29"/>
                  </a:lnTo>
                  <a:lnTo>
                    <a:pt x="0" y="20"/>
                  </a:lnTo>
                  <a:lnTo>
                    <a:pt x="20" y="20"/>
                  </a:lnTo>
                  <a:lnTo>
                    <a:pt x="20" y="0"/>
                  </a:lnTo>
                  <a:lnTo>
                    <a:pt x="61" y="0"/>
                  </a:lnTo>
                  <a:lnTo>
                    <a:pt x="72" y="9"/>
                  </a:lnTo>
                  <a:lnTo>
                    <a:pt x="93" y="0"/>
                  </a:lnTo>
                  <a:lnTo>
                    <a:pt x="111" y="40"/>
                  </a:lnTo>
                  <a:lnTo>
                    <a:pt x="111" y="61"/>
                  </a:lnTo>
                  <a:lnTo>
                    <a:pt x="126" y="81"/>
                  </a:lnTo>
                  <a:lnTo>
                    <a:pt x="111" y="81"/>
                  </a:lnTo>
                  <a:lnTo>
                    <a:pt x="111" y="93"/>
                  </a:lnTo>
                  <a:lnTo>
                    <a:pt x="102" y="10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9" name="Freeform 89"/>
            <p:cNvSpPr>
              <a:spLocks/>
            </p:cNvSpPr>
            <p:nvPr/>
          </p:nvSpPr>
          <p:spPr bwMode="auto">
            <a:xfrm>
              <a:off x="2296" y="2323"/>
              <a:ext cx="126" cy="102"/>
            </a:xfrm>
            <a:custGeom>
              <a:avLst/>
              <a:gdLst>
                <a:gd name="T0" fmla="*/ 102 w 126"/>
                <a:gd name="T1" fmla="*/ 102 h 102"/>
                <a:gd name="T2" fmla="*/ 93 w 126"/>
                <a:gd name="T3" fmla="*/ 102 h 102"/>
                <a:gd name="T4" fmla="*/ 82 w 126"/>
                <a:gd name="T5" fmla="*/ 81 h 102"/>
                <a:gd name="T6" fmla="*/ 72 w 126"/>
                <a:gd name="T7" fmla="*/ 81 h 102"/>
                <a:gd name="T8" fmla="*/ 72 w 126"/>
                <a:gd name="T9" fmla="*/ 72 h 102"/>
                <a:gd name="T10" fmla="*/ 61 w 126"/>
                <a:gd name="T11" fmla="*/ 52 h 102"/>
                <a:gd name="T12" fmla="*/ 40 w 126"/>
                <a:gd name="T13" fmla="*/ 52 h 102"/>
                <a:gd name="T14" fmla="*/ 20 w 126"/>
                <a:gd name="T15" fmla="*/ 61 h 102"/>
                <a:gd name="T16" fmla="*/ 0 w 126"/>
                <a:gd name="T17" fmla="*/ 29 h 102"/>
                <a:gd name="T18" fmla="*/ 0 w 126"/>
                <a:gd name="T19" fmla="*/ 20 h 102"/>
                <a:gd name="T20" fmla="*/ 20 w 126"/>
                <a:gd name="T21" fmla="*/ 20 h 102"/>
                <a:gd name="T22" fmla="*/ 20 w 126"/>
                <a:gd name="T23" fmla="*/ 0 h 102"/>
                <a:gd name="T24" fmla="*/ 61 w 126"/>
                <a:gd name="T25" fmla="*/ 0 h 102"/>
                <a:gd name="T26" fmla="*/ 72 w 126"/>
                <a:gd name="T27" fmla="*/ 9 h 102"/>
                <a:gd name="T28" fmla="*/ 93 w 126"/>
                <a:gd name="T29" fmla="*/ 0 h 102"/>
                <a:gd name="T30" fmla="*/ 111 w 126"/>
                <a:gd name="T31" fmla="*/ 40 h 102"/>
                <a:gd name="T32" fmla="*/ 111 w 126"/>
                <a:gd name="T33" fmla="*/ 61 h 102"/>
                <a:gd name="T34" fmla="*/ 126 w 126"/>
                <a:gd name="T35" fmla="*/ 81 h 102"/>
                <a:gd name="T36" fmla="*/ 111 w 126"/>
                <a:gd name="T37" fmla="*/ 81 h 102"/>
                <a:gd name="T38" fmla="*/ 111 w 126"/>
                <a:gd name="T39" fmla="*/ 93 h 102"/>
                <a:gd name="T40" fmla="*/ 102 w 126"/>
                <a:gd name="T4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02">
                  <a:moveTo>
                    <a:pt x="102" y="102"/>
                  </a:moveTo>
                  <a:lnTo>
                    <a:pt x="93" y="102"/>
                  </a:lnTo>
                  <a:lnTo>
                    <a:pt x="82" y="81"/>
                  </a:lnTo>
                  <a:lnTo>
                    <a:pt x="72" y="81"/>
                  </a:lnTo>
                  <a:lnTo>
                    <a:pt x="72" y="72"/>
                  </a:lnTo>
                  <a:lnTo>
                    <a:pt x="61" y="52"/>
                  </a:lnTo>
                  <a:lnTo>
                    <a:pt x="40" y="52"/>
                  </a:lnTo>
                  <a:lnTo>
                    <a:pt x="20" y="61"/>
                  </a:lnTo>
                  <a:lnTo>
                    <a:pt x="0" y="29"/>
                  </a:lnTo>
                  <a:lnTo>
                    <a:pt x="0" y="20"/>
                  </a:lnTo>
                  <a:lnTo>
                    <a:pt x="20" y="20"/>
                  </a:lnTo>
                  <a:lnTo>
                    <a:pt x="20" y="0"/>
                  </a:lnTo>
                  <a:lnTo>
                    <a:pt x="61" y="0"/>
                  </a:lnTo>
                  <a:lnTo>
                    <a:pt x="72" y="9"/>
                  </a:lnTo>
                  <a:lnTo>
                    <a:pt x="93" y="0"/>
                  </a:lnTo>
                  <a:lnTo>
                    <a:pt x="111" y="40"/>
                  </a:lnTo>
                  <a:lnTo>
                    <a:pt x="111" y="61"/>
                  </a:lnTo>
                  <a:lnTo>
                    <a:pt x="126" y="81"/>
                  </a:lnTo>
                  <a:lnTo>
                    <a:pt x="111" y="81"/>
                  </a:lnTo>
                  <a:lnTo>
                    <a:pt x="111" y="93"/>
                  </a:lnTo>
                  <a:lnTo>
                    <a:pt x="102" y="10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0" name="Freeform 90"/>
            <p:cNvSpPr>
              <a:spLocks/>
            </p:cNvSpPr>
            <p:nvPr/>
          </p:nvSpPr>
          <p:spPr bwMode="auto">
            <a:xfrm>
              <a:off x="2462" y="2271"/>
              <a:ext cx="135" cy="113"/>
            </a:xfrm>
            <a:custGeom>
              <a:avLst/>
              <a:gdLst>
                <a:gd name="T0" fmla="*/ 125 w 135"/>
                <a:gd name="T1" fmla="*/ 51 h 113"/>
                <a:gd name="T2" fmla="*/ 135 w 135"/>
                <a:gd name="T3" fmla="*/ 61 h 113"/>
                <a:gd name="T4" fmla="*/ 125 w 135"/>
                <a:gd name="T5" fmla="*/ 72 h 113"/>
                <a:gd name="T6" fmla="*/ 114 w 135"/>
                <a:gd name="T7" fmla="*/ 72 h 113"/>
                <a:gd name="T8" fmla="*/ 105 w 135"/>
                <a:gd name="T9" fmla="*/ 80 h 113"/>
                <a:gd name="T10" fmla="*/ 82 w 135"/>
                <a:gd name="T11" fmla="*/ 80 h 113"/>
                <a:gd name="T12" fmla="*/ 41 w 135"/>
                <a:gd name="T13" fmla="*/ 80 h 113"/>
                <a:gd name="T14" fmla="*/ 41 w 135"/>
                <a:gd name="T15" fmla="*/ 113 h 113"/>
                <a:gd name="T16" fmla="*/ 32 w 135"/>
                <a:gd name="T17" fmla="*/ 104 h 113"/>
                <a:gd name="T18" fmla="*/ 9 w 135"/>
                <a:gd name="T19" fmla="*/ 104 h 113"/>
                <a:gd name="T20" fmla="*/ 0 w 135"/>
                <a:gd name="T21" fmla="*/ 92 h 113"/>
                <a:gd name="T22" fmla="*/ 0 w 135"/>
                <a:gd name="T23" fmla="*/ 72 h 113"/>
                <a:gd name="T24" fmla="*/ 17 w 135"/>
                <a:gd name="T25" fmla="*/ 40 h 113"/>
                <a:gd name="T26" fmla="*/ 41 w 135"/>
                <a:gd name="T27" fmla="*/ 32 h 113"/>
                <a:gd name="T28" fmla="*/ 73 w 135"/>
                <a:gd name="T29" fmla="*/ 8 h 113"/>
                <a:gd name="T30" fmla="*/ 93 w 135"/>
                <a:gd name="T31" fmla="*/ 0 h 113"/>
                <a:gd name="T32" fmla="*/ 93 w 135"/>
                <a:gd name="T33" fmla="*/ 20 h 113"/>
                <a:gd name="T34" fmla="*/ 114 w 135"/>
                <a:gd name="T35" fmla="*/ 51 h 113"/>
                <a:gd name="T36" fmla="*/ 125 w 135"/>
                <a:gd name="T37"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113">
                  <a:moveTo>
                    <a:pt x="125" y="51"/>
                  </a:moveTo>
                  <a:lnTo>
                    <a:pt x="135" y="61"/>
                  </a:lnTo>
                  <a:lnTo>
                    <a:pt x="125" y="72"/>
                  </a:lnTo>
                  <a:lnTo>
                    <a:pt x="114" y="72"/>
                  </a:lnTo>
                  <a:lnTo>
                    <a:pt x="105" y="80"/>
                  </a:lnTo>
                  <a:lnTo>
                    <a:pt x="82" y="80"/>
                  </a:lnTo>
                  <a:lnTo>
                    <a:pt x="41" y="80"/>
                  </a:lnTo>
                  <a:lnTo>
                    <a:pt x="41" y="113"/>
                  </a:lnTo>
                  <a:lnTo>
                    <a:pt x="32" y="104"/>
                  </a:lnTo>
                  <a:lnTo>
                    <a:pt x="9" y="104"/>
                  </a:lnTo>
                  <a:lnTo>
                    <a:pt x="0" y="92"/>
                  </a:lnTo>
                  <a:lnTo>
                    <a:pt x="0" y="72"/>
                  </a:lnTo>
                  <a:lnTo>
                    <a:pt x="17" y="40"/>
                  </a:lnTo>
                  <a:lnTo>
                    <a:pt x="41" y="32"/>
                  </a:lnTo>
                  <a:lnTo>
                    <a:pt x="73" y="8"/>
                  </a:lnTo>
                  <a:lnTo>
                    <a:pt x="93" y="0"/>
                  </a:lnTo>
                  <a:lnTo>
                    <a:pt x="93" y="20"/>
                  </a:lnTo>
                  <a:lnTo>
                    <a:pt x="114" y="51"/>
                  </a:lnTo>
                  <a:lnTo>
                    <a:pt x="125"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1" name="Freeform 91"/>
            <p:cNvSpPr>
              <a:spLocks/>
            </p:cNvSpPr>
            <p:nvPr/>
          </p:nvSpPr>
          <p:spPr bwMode="auto">
            <a:xfrm>
              <a:off x="2462" y="2271"/>
              <a:ext cx="135" cy="113"/>
            </a:xfrm>
            <a:custGeom>
              <a:avLst/>
              <a:gdLst>
                <a:gd name="T0" fmla="*/ 125 w 135"/>
                <a:gd name="T1" fmla="*/ 51 h 113"/>
                <a:gd name="T2" fmla="*/ 135 w 135"/>
                <a:gd name="T3" fmla="*/ 61 h 113"/>
                <a:gd name="T4" fmla="*/ 125 w 135"/>
                <a:gd name="T5" fmla="*/ 72 h 113"/>
                <a:gd name="T6" fmla="*/ 114 w 135"/>
                <a:gd name="T7" fmla="*/ 72 h 113"/>
                <a:gd name="T8" fmla="*/ 105 w 135"/>
                <a:gd name="T9" fmla="*/ 80 h 113"/>
                <a:gd name="T10" fmla="*/ 82 w 135"/>
                <a:gd name="T11" fmla="*/ 80 h 113"/>
                <a:gd name="T12" fmla="*/ 41 w 135"/>
                <a:gd name="T13" fmla="*/ 80 h 113"/>
                <a:gd name="T14" fmla="*/ 41 w 135"/>
                <a:gd name="T15" fmla="*/ 113 h 113"/>
                <a:gd name="T16" fmla="*/ 32 w 135"/>
                <a:gd name="T17" fmla="*/ 104 h 113"/>
                <a:gd name="T18" fmla="*/ 9 w 135"/>
                <a:gd name="T19" fmla="*/ 104 h 113"/>
                <a:gd name="T20" fmla="*/ 0 w 135"/>
                <a:gd name="T21" fmla="*/ 92 h 113"/>
                <a:gd name="T22" fmla="*/ 0 w 135"/>
                <a:gd name="T23" fmla="*/ 72 h 113"/>
                <a:gd name="T24" fmla="*/ 17 w 135"/>
                <a:gd name="T25" fmla="*/ 40 h 113"/>
                <a:gd name="T26" fmla="*/ 41 w 135"/>
                <a:gd name="T27" fmla="*/ 32 h 113"/>
                <a:gd name="T28" fmla="*/ 73 w 135"/>
                <a:gd name="T29" fmla="*/ 8 h 113"/>
                <a:gd name="T30" fmla="*/ 93 w 135"/>
                <a:gd name="T31" fmla="*/ 0 h 113"/>
                <a:gd name="T32" fmla="*/ 93 w 135"/>
                <a:gd name="T33" fmla="*/ 20 h 113"/>
                <a:gd name="T34" fmla="*/ 114 w 135"/>
                <a:gd name="T35" fmla="*/ 51 h 113"/>
                <a:gd name="T36" fmla="*/ 125 w 135"/>
                <a:gd name="T37"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113">
                  <a:moveTo>
                    <a:pt x="125" y="51"/>
                  </a:moveTo>
                  <a:lnTo>
                    <a:pt x="135" y="61"/>
                  </a:lnTo>
                  <a:lnTo>
                    <a:pt x="125" y="72"/>
                  </a:lnTo>
                  <a:lnTo>
                    <a:pt x="114" y="72"/>
                  </a:lnTo>
                  <a:lnTo>
                    <a:pt x="105" y="80"/>
                  </a:lnTo>
                  <a:lnTo>
                    <a:pt x="82" y="80"/>
                  </a:lnTo>
                  <a:lnTo>
                    <a:pt x="41" y="80"/>
                  </a:lnTo>
                  <a:lnTo>
                    <a:pt x="41" y="113"/>
                  </a:lnTo>
                  <a:lnTo>
                    <a:pt x="32" y="104"/>
                  </a:lnTo>
                  <a:lnTo>
                    <a:pt x="9" y="104"/>
                  </a:lnTo>
                  <a:lnTo>
                    <a:pt x="0" y="92"/>
                  </a:lnTo>
                  <a:lnTo>
                    <a:pt x="0" y="72"/>
                  </a:lnTo>
                  <a:lnTo>
                    <a:pt x="17" y="40"/>
                  </a:lnTo>
                  <a:lnTo>
                    <a:pt x="41" y="32"/>
                  </a:lnTo>
                  <a:lnTo>
                    <a:pt x="73" y="8"/>
                  </a:lnTo>
                  <a:lnTo>
                    <a:pt x="93" y="0"/>
                  </a:lnTo>
                  <a:lnTo>
                    <a:pt x="93" y="20"/>
                  </a:lnTo>
                  <a:lnTo>
                    <a:pt x="114" y="51"/>
                  </a:lnTo>
                  <a:lnTo>
                    <a:pt x="125"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2" name="Freeform 92"/>
            <p:cNvSpPr>
              <a:spLocks/>
            </p:cNvSpPr>
            <p:nvPr/>
          </p:nvSpPr>
          <p:spPr bwMode="auto">
            <a:xfrm>
              <a:off x="2346" y="2073"/>
              <a:ext cx="283" cy="290"/>
            </a:xfrm>
            <a:custGeom>
              <a:avLst/>
              <a:gdLst>
                <a:gd name="T0" fmla="*/ 209 w 283"/>
                <a:gd name="T1" fmla="*/ 197 h 290"/>
                <a:gd name="T2" fmla="*/ 189 w 283"/>
                <a:gd name="T3" fmla="*/ 205 h 290"/>
                <a:gd name="T4" fmla="*/ 157 w 283"/>
                <a:gd name="T5" fmla="*/ 229 h 290"/>
                <a:gd name="T6" fmla="*/ 133 w 283"/>
                <a:gd name="T7" fmla="*/ 238 h 290"/>
                <a:gd name="T8" fmla="*/ 116 w 283"/>
                <a:gd name="T9" fmla="*/ 270 h 290"/>
                <a:gd name="T10" fmla="*/ 116 w 283"/>
                <a:gd name="T11" fmla="*/ 290 h 290"/>
                <a:gd name="T12" fmla="*/ 104 w 283"/>
                <a:gd name="T13" fmla="*/ 290 h 290"/>
                <a:gd name="T14" fmla="*/ 96 w 283"/>
                <a:gd name="T15" fmla="*/ 290 h 290"/>
                <a:gd name="T16" fmla="*/ 83 w 283"/>
                <a:gd name="T17" fmla="*/ 290 h 290"/>
                <a:gd name="T18" fmla="*/ 75 w 283"/>
                <a:gd name="T19" fmla="*/ 290 h 290"/>
                <a:gd name="T20" fmla="*/ 61 w 283"/>
                <a:gd name="T21" fmla="*/ 290 h 290"/>
                <a:gd name="T22" fmla="*/ 43 w 283"/>
                <a:gd name="T23" fmla="*/ 249 h 290"/>
                <a:gd name="T24" fmla="*/ 22 w 283"/>
                <a:gd name="T25" fmla="*/ 258 h 290"/>
                <a:gd name="T26" fmla="*/ 11 w 283"/>
                <a:gd name="T27" fmla="*/ 249 h 290"/>
                <a:gd name="T28" fmla="*/ 0 w 283"/>
                <a:gd name="T29" fmla="*/ 205 h 290"/>
                <a:gd name="T30" fmla="*/ 11 w 283"/>
                <a:gd name="T31" fmla="*/ 186 h 290"/>
                <a:gd name="T32" fmla="*/ 22 w 283"/>
                <a:gd name="T33" fmla="*/ 197 h 290"/>
                <a:gd name="T34" fmla="*/ 32 w 283"/>
                <a:gd name="T35" fmla="*/ 186 h 290"/>
                <a:gd name="T36" fmla="*/ 116 w 283"/>
                <a:gd name="T37" fmla="*/ 186 h 290"/>
                <a:gd name="T38" fmla="*/ 96 w 283"/>
                <a:gd name="T39" fmla="*/ 0 h 290"/>
                <a:gd name="T40" fmla="*/ 125 w 283"/>
                <a:gd name="T41" fmla="*/ 0 h 290"/>
                <a:gd name="T42" fmla="*/ 221 w 283"/>
                <a:gd name="T43" fmla="*/ 81 h 290"/>
                <a:gd name="T44" fmla="*/ 241 w 283"/>
                <a:gd name="T45" fmla="*/ 95 h 290"/>
                <a:gd name="T46" fmla="*/ 262 w 283"/>
                <a:gd name="T47" fmla="*/ 104 h 290"/>
                <a:gd name="T48" fmla="*/ 262 w 283"/>
                <a:gd name="T49" fmla="*/ 124 h 290"/>
                <a:gd name="T50" fmla="*/ 283 w 283"/>
                <a:gd name="T51" fmla="*/ 124 h 290"/>
                <a:gd name="T52" fmla="*/ 283 w 283"/>
                <a:gd name="T53" fmla="*/ 177 h 290"/>
                <a:gd name="T54" fmla="*/ 273 w 283"/>
                <a:gd name="T55" fmla="*/ 186 h 290"/>
                <a:gd name="T56" fmla="*/ 209 w 283"/>
                <a:gd name="T57" fmla="*/ 19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290">
                  <a:moveTo>
                    <a:pt x="209" y="197"/>
                  </a:moveTo>
                  <a:lnTo>
                    <a:pt x="189" y="205"/>
                  </a:lnTo>
                  <a:lnTo>
                    <a:pt x="157" y="229"/>
                  </a:lnTo>
                  <a:lnTo>
                    <a:pt x="133" y="238"/>
                  </a:lnTo>
                  <a:lnTo>
                    <a:pt x="116" y="270"/>
                  </a:lnTo>
                  <a:lnTo>
                    <a:pt x="116" y="290"/>
                  </a:lnTo>
                  <a:lnTo>
                    <a:pt x="104" y="290"/>
                  </a:lnTo>
                  <a:lnTo>
                    <a:pt x="96" y="290"/>
                  </a:lnTo>
                  <a:lnTo>
                    <a:pt x="83" y="290"/>
                  </a:lnTo>
                  <a:lnTo>
                    <a:pt x="75" y="290"/>
                  </a:lnTo>
                  <a:lnTo>
                    <a:pt x="61" y="290"/>
                  </a:lnTo>
                  <a:lnTo>
                    <a:pt x="43" y="249"/>
                  </a:lnTo>
                  <a:lnTo>
                    <a:pt x="22" y="258"/>
                  </a:lnTo>
                  <a:lnTo>
                    <a:pt x="11" y="249"/>
                  </a:lnTo>
                  <a:lnTo>
                    <a:pt x="0" y="205"/>
                  </a:lnTo>
                  <a:lnTo>
                    <a:pt x="11" y="186"/>
                  </a:lnTo>
                  <a:lnTo>
                    <a:pt x="22" y="197"/>
                  </a:lnTo>
                  <a:lnTo>
                    <a:pt x="32" y="186"/>
                  </a:lnTo>
                  <a:lnTo>
                    <a:pt x="116" y="186"/>
                  </a:lnTo>
                  <a:lnTo>
                    <a:pt x="96" y="0"/>
                  </a:lnTo>
                  <a:lnTo>
                    <a:pt x="125" y="0"/>
                  </a:lnTo>
                  <a:lnTo>
                    <a:pt x="221" y="81"/>
                  </a:lnTo>
                  <a:lnTo>
                    <a:pt x="241" y="95"/>
                  </a:lnTo>
                  <a:lnTo>
                    <a:pt x="262" y="104"/>
                  </a:lnTo>
                  <a:lnTo>
                    <a:pt x="262" y="124"/>
                  </a:lnTo>
                  <a:lnTo>
                    <a:pt x="283" y="124"/>
                  </a:lnTo>
                  <a:lnTo>
                    <a:pt x="283" y="177"/>
                  </a:lnTo>
                  <a:lnTo>
                    <a:pt x="273" y="186"/>
                  </a:lnTo>
                  <a:lnTo>
                    <a:pt x="209" y="19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3" name="Freeform 93"/>
            <p:cNvSpPr>
              <a:spLocks/>
            </p:cNvSpPr>
            <p:nvPr/>
          </p:nvSpPr>
          <p:spPr bwMode="auto">
            <a:xfrm>
              <a:off x="2346" y="2073"/>
              <a:ext cx="283" cy="290"/>
            </a:xfrm>
            <a:custGeom>
              <a:avLst/>
              <a:gdLst>
                <a:gd name="T0" fmla="*/ 209 w 283"/>
                <a:gd name="T1" fmla="*/ 197 h 290"/>
                <a:gd name="T2" fmla="*/ 189 w 283"/>
                <a:gd name="T3" fmla="*/ 205 h 290"/>
                <a:gd name="T4" fmla="*/ 157 w 283"/>
                <a:gd name="T5" fmla="*/ 229 h 290"/>
                <a:gd name="T6" fmla="*/ 133 w 283"/>
                <a:gd name="T7" fmla="*/ 238 h 290"/>
                <a:gd name="T8" fmla="*/ 116 w 283"/>
                <a:gd name="T9" fmla="*/ 270 h 290"/>
                <a:gd name="T10" fmla="*/ 116 w 283"/>
                <a:gd name="T11" fmla="*/ 290 h 290"/>
                <a:gd name="T12" fmla="*/ 104 w 283"/>
                <a:gd name="T13" fmla="*/ 290 h 290"/>
                <a:gd name="T14" fmla="*/ 96 w 283"/>
                <a:gd name="T15" fmla="*/ 290 h 290"/>
                <a:gd name="T16" fmla="*/ 83 w 283"/>
                <a:gd name="T17" fmla="*/ 290 h 290"/>
                <a:gd name="T18" fmla="*/ 75 w 283"/>
                <a:gd name="T19" fmla="*/ 290 h 290"/>
                <a:gd name="T20" fmla="*/ 61 w 283"/>
                <a:gd name="T21" fmla="*/ 290 h 290"/>
                <a:gd name="T22" fmla="*/ 43 w 283"/>
                <a:gd name="T23" fmla="*/ 249 h 290"/>
                <a:gd name="T24" fmla="*/ 22 w 283"/>
                <a:gd name="T25" fmla="*/ 258 h 290"/>
                <a:gd name="T26" fmla="*/ 11 w 283"/>
                <a:gd name="T27" fmla="*/ 249 h 290"/>
                <a:gd name="T28" fmla="*/ 0 w 283"/>
                <a:gd name="T29" fmla="*/ 205 h 290"/>
                <a:gd name="T30" fmla="*/ 11 w 283"/>
                <a:gd name="T31" fmla="*/ 186 h 290"/>
                <a:gd name="T32" fmla="*/ 22 w 283"/>
                <a:gd name="T33" fmla="*/ 197 h 290"/>
                <a:gd name="T34" fmla="*/ 32 w 283"/>
                <a:gd name="T35" fmla="*/ 186 h 290"/>
                <a:gd name="T36" fmla="*/ 116 w 283"/>
                <a:gd name="T37" fmla="*/ 186 h 290"/>
                <a:gd name="T38" fmla="*/ 96 w 283"/>
                <a:gd name="T39" fmla="*/ 0 h 290"/>
                <a:gd name="T40" fmla="*/ 125 w 283"/>
                <a:gd name="T41" fmla="*/ 0 h 290"/>
                <a:gd name="T42" fmla="*/ 221 w 283"/>
                <a:gd name="T43" fmla="*/ 81 h 290"/>
                <a:gd name="T44" fmla="*/ 241 w 283"/>
                <a:gd name="T45" fmla="*/ 95 h 290"/>
                <a:gd name="T46" fmla="*/ 262 w 283"/>
                <a:gd name="T47" fmla="*/ 104 h 290"/>
                <a:gd name="T48" fmla="*/ 262 w 283"/>
                <a:gd name="T49" fmla="*/ 124 h 290"/>
                <a:gd name="T50" fmla="*/ 283 w 283"/>
                <a:gd name="T51" fmla="*/ 124 h 290"/>
                <a:gd name="T52" fmla="*/ 283 w 283"/>
                <a:gd name="T53" fmla="*/ 177 h 290"/>
                <a:gd name="T54" fmla="*/ 273 w 283"/>
                <a:gd name="T55" fmla="*/ 186 h 290"/>
                <a:gd name="T56" fmla="*/ 209 w 283"/>
                <a:gd name="T57" fmla="*/ 19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290">
                  <a:moveTo>
                    <a:pt x="209" y="197"/>
                  </a:moveTo>
                  <a:lnTo>
                    <a:pt x="189" y="205"/>
                  </a:lnTo>
                  <a:lnTo>
                    <a:pt x="157" y="229"/>
                  </a:lnTo>
                  <a:lnTo>
                    <a:pt x="133" y="238"/>
                  </a:lnTo>
                  <a:lnTo>
                    <a:pt x="116" y="270"/>
                  </a:lnTo>
                  <a:lnTo>
                    <a:pt x="116" y="290"/>
                  </a:lnTo>
                  <a:lnTo>
                    <a:pt x="104" y="290"/>
                  </a:lnTo>
                  <a:lnTo>
                    <a:pt x="96" y="290"/>
                  </a:lnTo>
                  <a:lnTo>
                    <a:pt x="83" y="290"/>
                  </a:lnTo>
                  <a:lnTo>
                    <a:pt x="75" y="290"/>
                  </a:lnTo>
                  <a:lnTo>
                    <a:pt x="61" y="290"/>
                  </a:lnTo>
                  <a:lnTo>
                    <a:pt x="43" y="249"/>
                  </a:lnTo>
                  <a:lnTo>
                    <a:pt x="22" y="258"/>
                  </a:lnTo>
                  <a:lnTo>
                    <a:pt x="11" y="249"/>
                  </a:lnTo>
                  <a:lnTo>
                    <a:pt x="0" y="205"/>
                  </a:lnTo>
                  <a:lnTo>
                    <a:pt x="11" y="186"/>
                  </a:lnTo>
                  <a:lnTo>
                    <a:pt x="22" y="197"/>
                  </a:lnTo>
                  <a:lnTo>
                    <a:pt x="32" y="186"/>
                  </a:lnTo>
                  <a:lnTo>
                    <a:pt x="116" y="186"/>
                  </a:lnTo>
                  <a:lnTo>
                    <a:pt x="96" y="0"/>
                  </a:lnTo>
                  <a:lnTo>
                    <a:pt x="125" y="0"/>
                  </a:lnTo>
                  <a:lnTo>
                    <a:pt x="221" y="81"/>
                  </a:lnTo>
                  <a:lnTo>
                    <a:pt x="241" y="95"/>
                  </a:lnTo>
                  <a:lnTo>
                    <a:pt x="262" y="104"/>
                  </a:lnTo>
                  <a:lnTo>
                    <a:pt x="262" y="124"/>
                  </a:lnTo>
                  <a:lnTo>
                    <a:pt x="283" y="124"/>
                  </a:lnTo>
                  <a:lnTo>
                    <a:pt x="283" y="177"/>
                  </a:lnTo>
                  <a:lnTo>
                    <a:pt x="273" y="186"/>
                  </a:lnTo>
                  <a:lnTo>
                    <a:pt x="209" y="19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4" name="Freeform 94"/>
            <p:cNvSpPr>
              <a:spLocks/>
            </p:cNvSpPr>
            <p:nvPr/>
          </p:nvSpPr>
          <p:spPr bwMode="auto">
            <a:xfrm>
              <a:off x="2934" y="2117"/>
              <a:ext cx="286" cy="383"/>
            </a:xfrm>
            <a:custGeom>
              <a:avLst/>
              <a:gdLst>
                <a:gd name="T0" fmla="*/ 242 w 286"/>
                <a:gd name="T1" fmla="*/ 348 h 383"/>
                <a:gd name="T2" fmla="*/ 242 w 286"/>
                <a:gd name="T3" fmla="*/ 360 h 383"/>
                <a:gd name="T4" fmla="*/ 221 w 286"/>
                <a:gd name="T5" fmla="*/ 360 h 383"/>
                <a:gd name="T6" fmla="*/ 213 w 286"/>
                <a:gd name="T7" fmla="*/ 369 h 383"/>
                <a:gd name="T8" fmla="*/ 178 w 286"/>
                <a:gd name="T9" fmla="*/ 383 h 383"/>
                <a:gd name="T10" fmla="*/ 157 w 286"/>
                <a:gd name="T11" fmla="*/ 383 h 383"/>
                <a:gd name="T12" fmla="*/ 139 w 286"/>
                <a:gd name="T13" fmla="*/ 360 h 383"/>
                <a:gd name="T14" fmla="*/ 117 w 286"/>
                <a:gd name="T15" fmla="*/ 360 h 383"/>
                <a:gd name="T16" fmla="*/ 104 w 286"/>
                <a:gd name="T17" fmla="*/ 348 h 383"/>
                <a:gd name="T18" fmla="*/ 52 w 286"/>
                <a:gd name="T19" fmla="*/ 287 h 383"/>
                <a:gd name="T20" fmla="*/ 32 w 286"/>
                <a:gd name="T21" fmla="*/ 278 h 383"/>
                <a:gd name="T22" fmla="*/ 32 w 286"/>
                <a:gd name="T23" fmla="*/ 258 h 383"/>
                <a:gd name="T24" fmla="*/ 11 w 286"/>
                <a:gd name="T25" fmla="*/ 235 h 383"/>
                <a:gd name="T26" fmla="*/ 23 w 286"/>
                <a:gd name="T27" fmla="*/ 226 h 383"/>
                <a:gd name="T28" fmla="*/ 0 w 286"/>
                <a:gd name="T29" fmla="*/ 194 h 383"/>
                <a:gd name="T30" fmla="*/ 23 w 286"/>
                <a:gd name="T31" fmla="*/ 142 h 383"/>
                <a:gd name="T32" fmla="*/ 32 w 286"/>
                <a:gd name="T33" fmla="*/ 142 h 383"/>
                <a:gd name="T34" fmla="*/ 32 w 286"/>
                <a:gd name="T35" fmla="*/ 134 h 383"/>
                <a:gd name="T36" fmla="*/ 32 w 286"/>
                <a:gd name="T37" fmla="*/ 69 h 383"/>
                <a:gd name="T38" fmla="*/ 32 w 286"/>
                <a:gd name="T39" fmla="*/ 61 h 383"/>
                <a:gd name="T40" fmla="*/ 52 w 286"/>
                <a:gd name="T41" fmla="*/ 61 h 383"/>
                <a:gd name="T42" fmla="*/ 52 w 286"/>
                <a:gd name="T43" fmla="*/ 17 h 383"/>
                <a:gd name="T44" fmla="*/ 189 w 286"/>
                <a:gd name="T45" fmla="*/ 17 h 383"/>
                <a:gd name="T46" fmla="*/ 213 w 286"/>
                <a:gd name="T47" fmla="*/ 17 h 383"/>
                <a:gd name="T48" fmla="*/ 230 w 286"/>
                <a:gd name="T49" fmla="*/ 0 h 383"/>
                <a:gd name="T50" fmla="*/ 230 w 286"/>
                <a:gd name="T51" fmla="*/ 9 h 383"/>
                <a:gd name="T52" fmla="*/ 250 w 286"/>
                <a:gd name="T53" fmla="*/ 17 h 383"/>
                <a:gd name="T54" fmla="*/ 274 w 286"/>
                <a:gd name="T55" fmla="*/ 90 h 383"/>
                <a:gd name="T56" fmla="*/ 286 w 286"/>
                <a:gd name="T57" fmla="*/ 101 h 383"/>
                <a:gd name="T58" fmla="*/ 286 w 286"/>
                <a:gd name="T59" fmla="*/ 113 h 383"/>
                <a:gd name="T60" fmla="*/ 262 w 286"/>
                <a:gd name="T61" fmla="*/ 121 h 383"/>
                <a:gd name="T62" fmla="*/ 250 w 286"/>
                <a:gd name="T63" fmla="*/ 194 h 383"/>
                <a:gd name="T64" fmla="*/ 221 w 286"/>
                <a:gd name="T65" fmla="*/ 246 h 383"/>
                <a:gd name="T66" fmla="*/ 213 w 286"/>
                <a:gd name="T67" fmla="*/ 287 h 383"/>
                <a:gd name="T68" fmla="*/ 198 w 286"/>
                <a:gd name="T69" fmla="*/ 287 h 383"/>
                <a:gd name="T70" fmla="*/ 198 w 286"/>
                <a:gd name="T71" fmla="*/ 299 h 383"/>
                <a:gd name="T72" fmla="*/ 213 w 286"/>
                <a:gd name="T73" fmla="*/ 308 h 383"/>
                <a:gd name="T74" fmla="*/ 230 w 286"/>
                <a:gd name="T75" fmla="*/ 340 h 383"/>
                <a:gd name="T76" fmla="*/ 242 w 286"/>
                <a:gd name="T77" fmla="*/ 348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383">
                  <a:moveTo>
                    <a:pt x="242" y="348"/>
                  </a:moveTo>
                  <a:lnTo>
                    <a:pt x="242" y="360"/>
                  </a:lnTo>
                  <a:lnTo>
                    <a:pt x="221" y="360"/>
                  </a:lnTo>
                  <a:lnTo>
                    <a:pt x="213" y="369"/>
                  </a:lnTo>
                  <a:lnTo>
                    <a:pt x="178" y="383"/>
                  </a:lnTo>
                  <a:lnTo>
                    <a:pt x="157" y="383"/>
                  </a:lnTo>
                  <a:lnTo>
                    <a:pt x="139" y="360"/>
                  </a:lnTo>
                  <a:lnTo>
                    <a:pt x="117" y="360"/>
                  </a:lnTo>
                  <a:lnTo>
                    <a:pt x="104" y="348"/>
                  </a:lnTo>
                  <a:lnTo>
                    <a:pt x="52" y="287"/>
                  </a:lnTo>
                  <a:lnTo>
                    <a:pt x="32" y="278"/>
                  </a:lnTo>
                  <a:lnTo>
                    <a:pt x="32" y="258"/>
                  </a:lnTo>
                  <a:lnTo>
                    <a:pt x="11" y="235"/>
                  </a:lnTo>
                  <a:lnTo>
                    <a:pt x="23" y="226"/>
                  </a:lnTo>
                  <a:lnTo>
                    <a:pt x="0" y="194"/>
                  </a:lnTo>
                  <a:lnTo>
                    <a:pt x="23" y="142"/>
                  </a:lnTo>
                  <a:lnTo>
                    <a:pt x="32" y="142"/>
                  </a:lnTo>
                  <a:lnTo>
                    <a:pt x="32" y="134"/>
                  </a:lnTo>
                  <a:lnTo>
                    <a:pt x="32" y="69"/>
                  </a:lnTo>
                  <a:lnTo>
                    <a:pt x="32" y="61"/>
                  </a:lnTo>
                  <a:lnTo>
                    <a:pt x="52" y="61"/>
                  </a:lnTo>
                  <a:lnTo>
                    <a:pt x="52" y="17"/>
                  </a:lnTo>
                  <a:lnTo>
                    <a:pt x="189" y="17"/>
                  </a:lnTo>
                  <a:lnTo>
                    <a:pt x="213" y="17"/>
                  </a:lnTo>
                  <a:lnTo>
                    <a:pt x="230" y="0"/>
                  </a:lnTo>
                  <a:lnTo>
                    <a:pt x="230" y="9"/>
                  </a:lnTo>
                  <a:lnTo>
                    <a:pt x="250" y="17"/>
                  </a:lnTo>
                  <a:lnTo>
                    <a:pt x="274" y="90"/>
                  </a:lnTo>
                  <a:lnTo>
                    <a:pt x="286" y="101"/>
                  </a:lnTo>
                  <a:lnTo>
                    <a:pt x="286" y="113"/>
                  </a:lnTo>
                  <a:lnTo>
                    <a:pt x="262" y="121"/>
                  </a:lnTo>
                  <a:lnTo>
                    <a:pt x="250" y="194"/>
                  </a:lnTo>
                  <a:lnTo>
                    <a:pt x="221" y="246"/>
                  </a:lnTo>
                  <a:lnTo>
                    <a:pt x="213" y="287"/>
                  </a:lnTo>
                  <a:lnTo>
                    <a:pt x="198" y="287"/>
                  </a:lnTo>
                  <a:lnTo>
                    <a:pt x="198" y="299"/>
                  </a:lnTo>
                  <a:lnTo>
                    <a:pt x="213" y="308"/>
                  </a:lnTo>
                  <a:lnTo>
                    <a:pt x="230" y="340"/>
                  </a:lnTo>
                  <a:lnTo>
                    <a:pt x="242" y="34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5" name="Freeform 95"/>
            <p:cNvSpPr>
              <a:spLocks/>
            </p:cNvSpPr>
            <p:nvPr/>
          </p:nvSpPr>
          <p:spPr bwMode="auto">
            <a:xfrm>
              <a:off x="2934" y="2117"/>
              <a:ext cx="286" cy="383"/>
            </a:xfrm>
            <a:custGeom>
              <a:avLst/>
              <a:gdLst>
                <a:gd name="T0" fmla="*/ 242 w 286"/>
                <a:gd name="T1" fmla="*/ 348 h 383"/>
                <a:gd name="T2" fmla="*/ 242 w 286"/>
                <a:gd name="T3" fmla="*/ 360 h 383"/>
                <a:gd name="T4" fmla="*/ 221 w 286"/>
                <a:gd name="T5" fmla="*/ 360 h 383"/>
                <a:gd name="T6" fmla="*/ 213 w 286"/>
                <a:gd name="T7" fmla="*/ 369 h 383"/>
                <a:gd name="T8" fmla="*/ 178 w 286"/>
                <a:gd name="T9" fmla="*/ 383 h 383"/>
                <a:gd name="T10" fmla="*/ 157 w 286"/>
                <a:gd name="T11" fmla="*/ 383 h 383"/>
                <a:gd name="T12" fmla="*/ 139 w 286"/>
                <a:gd name="T13" fmla="*/ 360 h 383"/>
                <a:gd name="T14" fmla="*/ 117 w 286"/>
                <a:gd name="T15" fmla="*/ 360 h 383"/>
                <a:gd name="T16" fmla="*/ 104 w 286"/>
                <a:gd name="T17" fmla="*/ 348 h 383"/>
                <a:gd name="T18" fmla="*/ 52 w 286"/>
                <a:gd name="T19" fmla="*/ 287 h 383"/>
                <a:gd name="T20" fmla="*/ 32 w 286"/>
                <a:gd name="T21" fmla="*/ 278 h 383"/>
                <a:gd name="T22" fmla="*/ 32 w 286"/>
                <a:gd name="T23" fmla="*/ 258 h 383"/>
                <a:gd name="T24" fmla="*/ 11 w 286"/>
                <a:gd name="T25" fmla="*/ 235 h 383"/>
                <a:gd name="T26" fmla="*/ 23 w 286"/>
                <a:gd name="T27" fmla="*/ 226 h 383"/>
                <a:gd name="T28" fmla="*/ 0 w 286"/>
                <a:gd name="T29" fmla="*/ 194 h 383"/>
                <a:gd name="T30" fmla="*/ 23 w 286"/>
                <a:gd name="T31" fmla="*/ 142 h 383"/>
                <a:gd name="T32" fmla="*/ 32 w 286"/>
                <a:gd name="T33" fmla="*/ 142 h 383"/>
                <a:gd name="T34" fmla="*/ 32 w 286"/>
                <a:gd name="T35" fmla="*/ 134 h 383"/>
                <a:gd name="T36" fmla="*/ 32 w 286"/>
                <a:gd name="T37" fmla="*/ 69 h 383"/>
                <a:gd name="T38" fmla="*/ 32 w 286"/>
                <a:gd name="T39" fmla="*/ 61 h 383"/>
                <a:gd name="T40" fmla="*/ 52 w 286"/>
                <a:gd name="T41" fmla="*/ 61 h 383"/>
                <a:gd name="T42" fmla="*/ 52 w 286"/>
                <a:gd name="T43" fmla="*/ 17 h 383"/>
                <a:gd name="T44" fmla="*/ 189 w 286"/>
                <a:gd name="T45" fmla="*/ 17 h 383"/>
                <a:gd name="T46" fmla="*/ 213 w 286"/>
                <a:gd name="T47" fmla="*/ 17 h 383"/>
                <a:gd name="T48" fmla="*/ 230 w 286"/>
                <a:gd name="T49" fmla="*/ 0 h 383"/>
                <a:gd name="T50" fmla="*/ 230 w 286"/>
                <a:gd name="T51" fmla="*/ 9 h 383"/>
                <a:gd name="T52" fmla="*/ 250 w 286"/>
                <a:gd name="T53" fmla="*/ 17 h 383"/>
                <a:gd name="T54" fmla="*/ 274 w 286"/>
                <a:gd name="T55" fmla="*/ 90 h 383"/>
                <a:gd name="T56" fmla="*/ 286 w 286"/>
                <a:gd name="T57" fmla="*/ 101 h 383"/>
                <a:gd name="T58" fmla="*/ 286 w 286"/>
                <a:gd name="T59" fmla="*/ 113 h 383"/>
                <a:gd name="T60" fmla="*/ 262 w 286"/>
                <a:gd name="T61" fmla="*/ 121 h 383"/>
                <a:gd name="T62" fmla="*/ 250 w 286"/>
                <a:gd name="T63" fmla="*/ 194 h 383"/>
                <a:gd name="T64" fmla="*/ 221 w 286"/>
                <a:gd name="T65" fmla="*/ 246 h 383"/>
                <a:gd name="T66" fmla="*/ 213 w 286"/>
                <a:gd name="T67" fmla="*/ 287 h 383"/>
                <a:gd name="T68" fmla="*/ 198 w 286"/>
                <a:gd name="T69" fmla="*/ 287 h 383"/>
                <a:gd name="T70" fmla="*/ 198 w 286"/>
                <a:gd name="T71" fmla="*/ 299 h 383"/>
                <a:gd name="T72" fmla="*/ 213 w 286"/>
                <a:gd name="T73" fmla="*/ 308 h 383"/>
                <a:gd name="T74" fmla="*/ 230 w 286"/>
                <a:gd name="T75" fmla="*/ 340 h 383"/>
                <a:gd name="T76" fmla="*/ 242 w 286"/>
                <a:gd name="T77" fmla="*/ 348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383">
                  <a:moveTo>
                    <a:pt x="242" y="348"/>
                  </a:moveTo>
                  <a:lnTo>
                    <a:pt x="242" y="360"/>
                  </a:lnTo>
                  <a:lnTo>
                    <a:pt x="221" y="360"/>
                  </a:lnTo>
                  <a:lnTo>
                    <a:pt x="213" y="369"/>
                  </a:lnTo>
                  <a:lnTo>
                    <a:pt x="178" y="383"/>
                  </a:lnTo>
                  <a:lnTo>
                    <a:pt x="157" y="383"/>
                  </a:lnTo>
                  <a:lnTo>
                    <a:pt x="139" y="360"/>
                  </a:lnTo>
                  <a:lnTo>
                    <a:pt x="117" y="360"/>
                  </a:lnTo>
                  <a:lnTo>
                    <a:pt x="104" y="348"/>
                  </a:lnTo>
                  <a:lnTo>
                    <a:pt x="52" y="287"/>
                  </a:lnTo>
                  <a:lnTo>
                    <a:pt x="32" y="278"/>
                  </a:lnTo>
                  <a:lnTo>
                    <a:pt x="32" y="258"/>
                  </a:lnTo>
                  <a:lnTo>
                    <a:pt x="11" y="235"/>
                  </a:lnTo>
                  <a:lnTo>
                    <a:pt x="23" y="226"/>
                  </a:lnTo>
                  <a:lnTo>
                    <a:pt x="0" y="194"/>
                  </a:lnTo>
                  <a:lnTo>
                    <a:pt x="23" y="142"/>
                  </a:lnTo>
                  <a:lnTo>
                    <a:pt x="32" y="142"/>
                  </a:lnTo>
                  <a:lnTo>
                    <a:pt x="32" y="134"/>
                  </a:lnTo>
                  <a:lnTo>
                    <a:pt x="32" y="69"/>
                  </a:lnTo>
                  <a:lnTo>
                    <a:pt x="32" y="61"/>
                  </a:lnTo>
                  <a:lnTo>
                    <a:pt x="52" y="61"/>
                  </a:lnTo>
                  <a:lnTo>
                    <a:pt x="52" y="17"/>
                  </a:lnTo>
                  <a:lnTo>
                    <a:pt x="189" y="17"/>
                  </a:lnTo>
                  <a:lnTo>
                    <a:pt x="213" y="17"/>
                  </a:lnTo>
                  <a:lnTo>
                    <a:pt x="230" y="0"/>
                  </a:lnTo>
                  <a:lnTo>
                    <a:pt x="230" y="9"/>
                  </a:lnTo>
                  <a:lnTo>
                    <a:pt x="250" y="17"/>
                  </a:lnTo>
                  <a:lnTo>
                    <a:pt x="274" y="90"/>
                  </a:lnTo>
                  <a:lnTo>
                    <a:pt x="286" y="101"/>
                  </a:lnTo>
                  <a:lnTo>
                    <a:pt x="286" y="113"/>
                  </a:lnTo>
                  <a:lnTo>
                    <a:pt x="262" y="121"/>
                  </a:lnTo>
                  <a:lnTo>
                    <a:pt x="250" y="194"/>
                  </a:lnTo>
                  <a:lnTo>
                    <a:pt x="221" y="246"/>
                  </a:lnTo>
                  <a:lnTo>
                    <a:pt x="213" y="287"/>
                  </a:lnTo>
                  <a:lnTo>
                    <a:pt x="198" y="287"/>
                  </a:lnTo>
                  <a:lnTo>
                    <a:pt x="198" y="299"/>
                  </a:lnTo>
                  <a:lnTo>
                    <a:pt x="213" y="308"/>
                  </a:lnTo>
                  <a:lnTo>
                    <a:pt x="230" y="340"/>
                  </a:lnTo>
                  <a:lnTo>
                    <a:pt x="242" y="34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6" name="Freeform 96"/>
            <p:cNvSpPr>
              <a:spLocks/>
            </p:cNvSpPr>
            <p:nvPr/>
          </p:nvSpPr>
          <p:spPr bwMode="auto">
            <a:xfrm>
              <a:off x="2714" y="1919"/>
              <a:ext cx="272" cy="267"/>
            </a:xfrm>
            <a:custGeom>
              <a:avLst/>
              <a:gdLst>
                <a:gd name="T0" fmla="*/ 272 w 272"/>
                <a:gd name="T1" fmla="*/ 215 h 267"/>
                <a:gd name="T2" fmla="*/ 272 w 272"/>
                <a:gd name="T3" fmla="*/ 258 h 267"/>
                <a:gd name="T4" fmla="*/ 251 w 272"/>
                <a:gd name="T5" fmla="*/ 258 h 267"/>
                <a:gd name="T6" fmla="*/ 251 w 272"/>
                <a:gd name="T7" fmla="*/ 267 h 267"/>
                <a:gd name="T8" fmla="*/ 125 w 272"/>
                <a:gd name="T9" fmla="*/ 197 h 267"/>
                <a:gd name="T10" fmla="*/ 93 w 272"/>
                <a:gd name="T11" fmla="*/ 197 h 267"/>
                <a:gd name="T12" fmla="*/ 82 w 272"/>
                <a:gd name="T13" fmla="*/ 185 h 267"/>
                <a:gd name="T14" fmla="*/ 43 w 272"/>
                <a:gd name="T15" fmla="*/ 185 h 267"/>
                <a:gd name="T16" fmla="*/ 32 w 272"/>
                <a:gd name="T17" fmla="*/ 163 h 267"/>
                <a:gd name="T18" fmla="*/ 20 w 272"/>
                <a:gd name="T19" fmla="*/ 163 h 267"/>
                <a:gd name="T20" fmla="*/ 0 w 272"/>
                <a:gd name="T21" fmla="*/ 134 h 267"/>
                <a:gd name="T22" fmla="*/ 9 w 272"/>
                <a:gd name="T23" fmla="*/ 124 h 267"/>
                <a:gd name="T24" fmla="*/ 9 w 272"/>
                <a:gd name="T25" fmla="*/ 101 h 267"/>
                <a:gd name="T26" fmla="*/ 9 w 272"/>
                <a:gd name="T27" fmla="*/ 72 h 267"/>
                <a:gd name="T28" fmla="*/ 0 w 272"/>
                <a:gd name="T29" fmla="*/ 61 h 267"/>
                <a:gd name="T30" fmla="*/ 0 w 272"/>
                <a:gd name="T31" fmla="*/ 52 h 267"/>
                <a:gd name="T32" fmla="*/ 9 w 272"/>
                <a:gd name="T33" fmla="*/ 52 h 267"/>
                <a:gd name="T34" fmla="*/ 9 w 272"/>
                <a:gd name="T35" fmla="*/ 29 h 267"/>
                <a:gd name="T36" fmla="*/ 32 w 272"/>
                <a:gd name="T37" fmla="*/ 20 h 267"/>
                <a:gd name="T38" fmla="*/ 32 w 272"/>
                <a:gd name="T39" fmla="*/ 0 h 267"/>
                <a:gd name="T40" fmla="*/ 52 w 272"/>
                <a:gd name="T41" fmla="*/ 9 h 267"/>
                <a:gd name="T42" fmla="*/ 82 w 272"/>
                <a:gd name="T43" fmla="*/ 9 h 267"/>
                <a:gd name="T44" fmla="*/ 104 w 272"/>
                <a:gd name="T45" fmla="*/ 20 h 267"/>
                <a:gd name="T46" fmla="*/ 104 w 272"/>
                <a:gd name="T47" fmla="*/ 29 h 267"/>
                <a:gd name="T48" fmla="*/ 134 w 272"/>
                <a:gd name="T49" fmla="*/ 43 h 267"/>
                <a:gd name="T50" fmla="*/ 154 w 272"/>
                <a:gd name="T51" fmla="*/ 52 h 267"/>
                <a:gd name="T52" fmla="*/ 169 w 272"/>
                <a:gd name="T53" fmla="*/ 61 h 267"/>
                <a:gd name="T54" fmla="*/ 178 w 272"/>
                <a:gd name="T55" fmla="*/ 52 h 267"/>
                <a:gd name="T56" fmla="*/ 178 w 272"/>
                <a:gd name="T57" fmla="*/ 20 h 267"/>
                <a:gd name="T58" fmla="*/ 210 w 272"/>
                <a:gd name="T59" fmla="*/ 9 h 267"/>
                <a:gd name="T60" fmla="*/ 230 w 272"/>
                <a:gd name="T61" fmla="*/ 9 h 267"/>
                <a:gd name="T62" fmla="*/ 230 w 272"/>
                <a:gd name="T63" fmla="*/ 20 h 267"/>
                <a:gd name="T64" fmla="*/ 262 w 272"/>
                <a:gd name="T65" fmla="*/ 29 h 267"/>
                <a:gd name="T66" fmla="*/ 262 w 272"/>
                <a:gd name="T67" fmla="*/ 61 h 267"/>
                <a:gd name="T68" fmla="*/ 262 w 272"/>
                <a:gd name="T69" fmla="*/ 90 h 267"/>
                <a:gd name="T70" fmla="*/ 272 w 272"/>
                <a:gd name="T71" fmla="*/ 21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267">
                  <a:moveTo>
                    <a:pt x="272" y="215"/>
                  </a:moveTo>
                  <a:lnTo>
                    <a:pt x="272" y="258"/>
                  </a:lnTo>
                  <a:lnTo>
                    <a:pt x="251" y="258"/>
                  </a:lnTo>
                  <a:lnTo>
                    <a:pt x="251" y="267"/>
                  </a:lnTo>
                  <a:lnTo>
                    <a:pt x="125" y="197"/>
                  </a:lnTo>
                  <a:lnTo>
                    <a:pt x="93" y="197"/>
                  </a:lnTo>
                  <a:lnTo>
                    <a:pt x="82" y="185"/>
                  </a:lnTo>
                  <a:lnTo>
                    <a:pt x="43" y="185"/>
                  </a:lnTo>
                  <a:lnTo>
                    <a:pt x="32" y="163"/>
                  </a:lnTo>
                  <a:lnTo>
                    <a:pt x="20" y="163"/>
                  </a:lnTo>
                  <a:lnTo>
                    <a:pt x="0" y="134"/>
                  </a:lnTo>
                  <a:lnTo>
                    <a:pt x="9" y="124"/>
                  </a:lnTo>
                  <a:lnTo>
                    <a:pt x="9" y="101"/>
                  </a:lnTo>
                  <a:lnTo>
                    <a:pt x="9" y="72"/>
                  </a:lnTo>
                  <a:lnTo>
                    <a:pt x="0" y="61"/>
                  </a:lnTo>
                  <a:lnTo>
                    <a:pt x="0" y="52"/>
                  </a:lnTo>
                  <a:lnTo>
                    <a:pt x="9" y="52"/>
                  </a:lnTo>
                  <a:lnTo>
                    <a:pt x="9" y="29"/>
                  </a:lnTo>
                  <a:lnTo>
                    <a:pt x="32" y="20"/>
                  </a:lnTo>
                  <a:lnTo>
                    <a:pt x="32" y="0"/>
                  </a:lnTo>
                  <a:lnTo>
                    <a:pt x="52" y="9"/>
                  </a:lnTo>
                  <a:lnTo>
                    <a:pt x="82" y="9"/>
                  </a:lnTo>
                  <a:lnTo>
                    <a:pt x="104" y="20"/>
                  </a:lnTo>
                  <a:lnTo>
                    <a:pt x="104" y="29"/>
                  </a:lnTo>
                  <a:lnTo>
                    <a:pt x="134" y="43"/>
                  </a:lnTo>
                  <a:lnTo>
                    <a:pt x="154" y="52"/>
                  </a:lnTo>
                  <a:lnTo>
                    <a:pt x="169" y="61"/>
                  </a:lnTo>
                  <a:lnTo>
                    <a:pt x="178" y="52"/>
                  </a:lnTo>
                  <a:lnTo>
                    <a:pt x="178" y="20"/>
                  </a:lnTo>
                  <a:lnTo>
                    <a:pt x="210" y="9"/>
                  </a:lnTo>
                  <a:lnTo>
                    <a:pt x="230" y="9"/>
                  </a:lnTo>
                  <a:lnTo>
                    <a:pt x="230" y="20"/>
                  </a:lnTo>
                  <a:lnTo>
                    <a:pt x="262" y="29"/>
                  </a:lnTo>
                  <a:lnTo>
                    <a:pt x="262" y="61"/>
                  </a:lnTo>
                  <a:lnTo>
                    <a:pt x="262" y="90"/>
                  </a:lnTo>
                  <a:lnTo>
                    <a:pt x="272" y="21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7" name="Freeform 97"/>
            <p:cNvSpPr>
              <a:spLocks/>
            </p:cNvSpPr>
            <p:nvPr/>
          </p:nvSpPr>
          <p:spPr bwMode="auto">
            <a:xfrm>
              <a:off x="2714" y="1919"/>
              <a:ext cx="272" cy="267"/>
            </a:xfrm>
            <a:custGeom>
              <a:avLst/>
              <a:gdLst>
                <a:gd name="T0" fmla="*/ 272 w 272"/>
                <a:gd name="T1" fmla="*/ 215 h 267"/>
                <a:gd name="T2" fmla="*/ 272 w 272"/>
                <a:gd name="T3" fmla="*/ 258 h 267"/>
                <a:gd name="T4" fmla="*/ 251 w 272"/>
                <a:gd name="T5" fmla="*/ 258 h 267"/>
                <a:gd name="T6" fmla="*/ 251 w 272"/>
                <a:gd name="T7" fmla="*/ 267 h 267"/>
                <a:gd name="T8" fmla="*/ 125 w 272"/>
                <a:gd name="T9" fmla="*/ 197 h 267"/>
                <a:gd name="T10" fmla="*/ 93 w 272"/>
                <a:gd name="T11" fmla="*/ 197 h 267"/>
                <a:gd name="T12" fmla="*/ 82 w 272"/>
                <a:gd name="T13" fmla="*/ 185 h 267"/>
                <a:gd name="T14" fmla="*/ 43 w 272"/>
                <a:gd name="T15" fmla="*/ 185 h 267"/>
                <a:gd name="T16" fmla="*/ 32 w 272"/>
                <a:gd name="T17" fmla="*/ 163 h 267"/>
                <a:gd name="T18" fmla="*/ 20 w 272"/>
                <a:gd name="T19" fmla="*/ 163 h 267"/>
                <a:gd name="T20" fmla="*/ 0 w 272"/>
                <a:gd name="T21" fmla="*/ 134 h 267"/>
                <a:gd name="T22" fmla="*/ 9 w 272"/>
                <a:gd name="T23" fmla="*/ 124 h 267"/>
                <a:gd name="T24" fmla="*/ 9 w 272"/>
                <a:gd name="T25" fmla="*/ 101 h 267"/>
                <a:gd name="T26" fmla="*/ 9 w 272"/>
                <a:gd name="T27" fmla="*/ 72 h 267"/>
                <a:gd name="T28" fmla="*/ 0 w 272"/>
                <a:gd name="T29" fmla="*/ 61 h 267"/>
                <a:gd name="T30" fmla="*/ 0 w 272"/>
                <a:gd name="T31" fmla="*/ 52 h 267"/>
                <a:gd name="T32" fmla="*/ 9 w 272"/>
                <a:gd name="T33" fmla="*/ 52 h 267"/>
                <a:gd name="T34" fmla="*/ 9 w 272"/>
                <a:gd name="T35" fmla="*/ 29 h 267"/>
                <a:gd name="T36" fmla="*/ 32 w 272"/>
                <a:gd name="T37" fmla="*/ 20 h 267"/>
                <a:gd name="T38" fmla="*/ 32 w 272"/>
                <a:gd name="T39" fmla="*/ 0 h 267"/>
                <a:gd name="T40" fmla="*/ 52 w 272"/>
                <a:gd name="T41" fmla="*/ 9 h 267"/>
                <a:gd name="T42" fmla="*/ 82 w 272"/>
                <a:gd name="T43" fmla="*/ 9 h 267"/>
                <a:gd name="T44" fmla="*/ 104 w 272"/>
                <a:gd name="T45" fmla="*/ 20 h 267"/>
                <a:gd name="T46" fmla="*/ 104 w 272"/>
                <a:gd name="T47" fmla="*/ 29 h 267"/>
                <a:gd name="T48" fmla="*/ 134 w 272"/>
                <a:gd name="T49" fmla="*/ 43 h 267"/>
                <a:gd name="T50" fmla="*/ 154 w 272"/>
                <a:gd name="T51" fmla="*/ 52 h 267"/>
                <a:gd name="T52" fmla="*/ 169 w 272"/>
                <a:gd name="T53" fmla="*/ 61 h 267"/>
                <a:gd name="T54" fmla="*/ 178 w 272"/>
                <a:gd name="T55" fmla="*/ 52 h 267"/>
                <a:gd name="T56" fmla="*/ 178 w 272"/>
                <a:gd name="T57" fmla="*/ 20 h 267"/>
                <a:gd name="T58" fmla="*/ 210 w 272"/>
                <a:gd name="T59" fmla="*/ 9 h 267"/>
                <a:gd name="T60" fmla="*/ 230 w 272"/>
                <a:gd name="T61" fmla="*/ 9 h 267"/>
                <a:gd name="T62" fmla="*/ 230 w 272"/>
                <a:gd name="T63" fmla="*/ 20 h 267"/>
                <a:gd name="T64" fmla="*/ 262 w 272"/>
                <a:gd name="T65" fmla="*/ 29 h 267"/>
                <a:gd name="T66" fmla="*/ 262 w 272"/>
                <a:gd name="T67" fmla="*/ 61 h 267"/>
                <a:gd name="T68" fmla="*/ 262 w 272"/>
                <a:gd name="T69" fmla="*/ 90 h 267"/>
                <a:gd name="T70" fmla="*/ 272 w 272"/>
                <a:gd name="T71" fmla="*/ 21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267">
                  <a:moveTo>
                    <a:pt x="272" y="215"/>
                  </a:moveTo>
                  <a:lnTo>
                    <a:pt x="272" y="258"/>
                  </a:lnTo>
                  <a:lnTo>
                    <a:pt x="251" y="258"/>
                  </a:lnTo>
                  <a:lnTo>
                    <a:pt x="251" y="267"/>
                  </a:lnTo>
                  <a:lnTo>
                    <a:pt x="125" y="197"/>
                  </a:lnTo>
                  <a:lnTo>
                    <a:pt x="93" y="197"/>
                  </a:lnTo>
                  <a:lnTo>
                    <a:pt x="82" y="185"/>
                  </a:lnTo>
                  <a:lnTo>
                    <a:pt x="43" y="185"/>
                  </a:lnTo>
                  <a:lnTo>
                    <a:pt x="32" y="163"/>
                  </a:lnTo>
                  <a:lnTo>
                    <a:pt x="20" y="163"/>
                  </a:lnTo>
                  <a:lnTo>
                    <a:pt x="0" y="134"/>
                  </a:lnTo>
                  <a:lnTo>
                    <a:pt x="9" y="124"/>
                  </a:lnTo>
                  <a:lnTo>
                    <a:pt x="9" y="101"/>
                  </a:lnTo>
                  <a:lnTo>
                    <a:pt x="9" y="72"/>
                  </a:lnTo>
                  <a:lnTo>
                    <a:pt x="0" y="61"/>
                  </a:lnTo>
                  <a:lnTo>
                    <a:pt x="0" y="52"/>
                  </a:lnTo>
                  <a:lnTo>
                    <a:pt x="9" y="52"/>
                  </a:lnTo>
                  <a:lnTo>
                    <a:pt x="9" y="29"/>
                  </a:lnTo>
                  <a:lnTo>
                    <a:pt x="32" y="20"/>
                  </a:lnTo>
                  <a:lnTo>
                    <a:pt x="32" y="0"/>
                  </a:lnTo>
                  <a:lnTo>
                    <a:pt x="52" y="9"/>
                  </a:lnTo>
                  <a:lnTo>
                    <a:pt x="82" y="9"/>
                  </a:lnTo>
                  <a:lnTo>
                    <a:pt x="104" y="20"/>
                  </a:lnTo>
                  <a:lnTo>
                    <a:pt x="104" y="29"/>
                  </a:lnTo>
                  <a:lnTo>
                    <a:pt x="134" y="43"/>
                  </a:lnTo>
                  <a:lnTo>
                    <a:pt x="154" y="52"/>
                  </a:lnTo>
                  <a:lnTo>
                    <a:pt x="169" y="61"/>
                  </a:lnTo>
                  <a:lnTo>
                    <a:pt x="178" y="52"/>
                  </a:lnTo>
                  <a:lnTo>
                    <a:pt x="178" y="20"/>
                  </a:lnTo>
                  <a:lnTo>
                    <a:pt x="210" y="9"/>
                  </a:lnTo>
                  <a:lnTo>
                    <a:pt x="230" y="9"/>
                  </a:lnTo>
                  <a:lnTo>
                    <a:pt x="230" y="20"/>
                  </a:lnTo>
                  <a:lnTo>
                    <a:pt x="262" y="29"/>
                  </a:lnTo>
                  <a:lnTo>
                    <a:pt x="262" y="61"/>
                  </a:lnTo>
                  <a:lnTo>
                    <a:pt x="262" y="90"/>
                  </a:lnTo>
                  <a:lnTo>
                    <a:pt x="272" y="21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8" name="Freeform 98"/>
            <p:cNvSpPr>
              <a:spLocks/>
            </p:cNvSpPr>
            <p:nvPr/>
          </p:nvSpPr>
          <p:spPr bwMode="auto">
            <a:xfrm>
              <a:off x="2408" y="1848"/>
              <a:ext cx="350" cy="350"/>
            </a:xfrm>
            <a:custGeom>
              <a:avLst/>
              <a:gdLst>
                <a:gd name="T0" fmla="*/ 285 w 350"/>
                <a:gd name="T1" fmla="*/ 0 h 350"/>
                <a:gd name="T2" fmla="*/ 294 w 350"/>
                <a:gd name="T3" fmla="*/ 0 h 350"/>
                <a:gd name="T4" fmla="*/ 294 w 350"/>
                <a:gd name="T5" fmla="*/ 8 h 350"/>
                <a:gd name="T6" fmla="*/ 294 w 350"/>
                <a:gd name="T7" fmla="*/ 43 h 350"/>
                <a:gd name="T8" fmla="*/ 277 w 350"/>
                <a:gd name="T9" fmla="*/ 60 h 350"/>
                <a:gd name="T10" fmla="*/ 285 w 350"/>
                <a:gd name="T11" fmla="*/ 81 h 350"/>
                <a:gd name="T12" fmla="*/ 306 w 350"/>
                <a:gd name="T13" fmla="*/ 92 h 350"/>
                <a:gd name="T14" fmla="*/ 306 w 350"/>
                <a:gd name="T15" fmla="*/ 124 h 350"/>
                <a:gd name="T16" fmla="*/ 306 w 350"/>
                <a:gd name="T17" fmla="*/ 132 h 350"/>
                <a:gd name="T18" fmla="*/ 315 w 350"/>
                <a:gd name="T19" fmla="*/ 144 h 350"/>
                <a:gd name="T20" fmla="*/ 315 w 350"/>
                <a:gd name="T21" fmla="*/ 173 h 350"/>
                <a:gd name="T22" fmla="*/ 315 w 350"/>
                <a:gd name="T23" fmla="*/ 196 h 350"/>
                <a:gd name="T24" fmla="*/ 306 w 350"/>
                <a:gd name="T25" fmla="*/ 205 h 350"/>
                <a:gd name="T26" fmla="*/ 327 w 350"/>
                <a:gd name="T27" fmla="*/ 234 h 350"/>
                <a:gd name="T28" fmla="*/ 338 w 350"/>
                <a:gd name="T29" fmla="*/ 234 h 350"/>
                <a:gd name="T30" fmla="*/ 350 w 350"/>
                <a:gd name="T31" fmla="*/ 257 h 350"/>
                <a:gd name="T32" fmla="*/ 241 w 350"/>
                <a:gd name="T33" fmla="*/ 338 h 350"/>
                <a:gd name="T34" fmla="*/ 222 w 350"/>
                <a:gd name="T35" fmla="*/ 350 h 350"/>
                <a:gd name="T36" fmla="*/ 201 w 350"/>
                <a:gd name="T37" fmla="*/ 350 h 350"/>
                <a:gd name="T38" fmla="*/ 201 w 350"/>
                <a:gd name="T39" fmla="*/ 330 h 350"/>
                <a:gd name="T40" fmla="*/ 180 w 350"/>
                <a:gd name="T41" fmla="*/ 320 h 350"/>
                <a:gd name="T42" fmla="*/ 160 w 350"/>
                <a:gd name="T43" fmla="*/ 306 h 350"/>
                <a:gd name="T44" fmla="*/ 64 w 350"/>
                <a:gd name="T45" fmla="*/ 225 h 350"/>
                <a:gd name="T46" fmla="*/ 0 w 350"/>
                <a:gd name="T47" fmla="*/ 184 h 350"/>
                <a:gd name="T48" fmla="*/ 0 w 350"/>
                <a:gd name="T49" fmla="*/ 173 h 350"/>
                <a:gd name="T50" fmla="*/ 0 w 350"/>
                <a:gd name="T51" fmla="*/ 153 h 350"/>
                <a:gd name="T52" fmla="*/ 14 w 350"/>
                <a:gd name="T53" fmla="*/ 144 h 350"/>
                <a:gd name="T54" fmla="*/ 64 w 350"/>
                <a:gd name="T55" fmla="*/ 132 h 350"/>
                <a:gd name="T56" fmla="*/ 87 w 350"/>
                <a:gd name="T57" fmla="*/ 115 h 350"/>
                <a:gd name="T58" fmla="*/ 87 w 350"/>
                <a:gd name="T59" fmla="*/ 100 h 350"/>
                <a:gd name="T60" fmla="*/ 128 w 350"/>
                <a:gd name="T61" fmla="*/ 92 h 350"/>
                <a:gd name="T62" fmla="*/ 128 w 350"/>
                <a:gd name="T63" fmla="*/ 43 h 350"/>
                <a:gd name="T64" fmla="*/ 116 w 350"/>
                <a:gd name="T65" fmla="*/ 29 h 350"/>
                <a:gd name="T66" fmla="*/ 169 w 350"/>
                <a:gd name="T67" fmla="*/ 8 h 350"/>
                <a:gd name="T68" fmla="*/ 222 w 350"/>
                <a:gd name="T69" fmla="*/ 0 h 350"/>
                <a:gd name="T70" fmla="*/ 241 w 350"/>
                <a:gd name="T71" fmla="*/ 0 h 350"/>
                <a:gd name="T72" fmla="*/ 254 w 350"/>
                <a:gd name="T73" fmla="*/ 0 h 350"/>
                <a:gd name="T74" fmla="*/ 285 w 350"/>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350">
                  <a:moveTo>
                    <a:pt x="285" y="0"/>
                  </a:moveTo>
                  <a:lnTo>
                    <a:pt x="294" y="0"/>
                  </a:lnTo>
                  <a:lnTo>
                    <a:pt x="294" y="8"/>
                  </a:lnTo>
                  <a:lnTo>
                    <a:pt x="294" y="43"/>
                  </a:lnTo>
                  <a:lnTo>
                    <a:pt x="277" y="60"/>
                  </a:lnTo>
                  <a:lnTo>
                    <a:pt x="285" y="81"/>
                  </a:lnTo>
                  <a:lnTo>
                    <a:pt x="306" y="92"/>
                  </a:lnTo>
                  <a:lnTo>
                    <a:pt x="306" y="124"/>
                  </a:lnTo>
                  <a:lnTo>
                    <a:pt x="306" y="132"/>
                  </a:lnTo>
                  <a:lnTo>
                    <a:pt x="315" y="144"/>
                  </a:lnTo>
                  <a:lnTo>
                    <a:pt x="315" y="173"/>
                  </a:lnTo>
                  <a:lnTo>
                    <a:pt x="315" y="196"/>
                  </a:lnTo>
                  <a:lnTo>
                    <a:pt x="306" y="205"/>
                  </a:lnTo>
                  <a:lnTo>
                    <a:pt x="327" y="234"/>
                  </a:lnTo>
                  <a:lnTo>
                    <a:pt x="338" y="234"/>
                  </a:lnTo>
                  <a:lnTo>
                    <a:pt x="350" y="257"/>
                  </a:lnTo>
                  <a:lnTo>
                    <a:pt x="241" y="338"/>
                  </a:lnTo>
                  <a:lnTo>
                    <a:pt x="222" y="350"/>
                  </a:lnTo>
                  <a:lnTo>
                    <a:pt x="201" y="350"/>
                  </a:lnTo>
                  <a:lnTo>
                    <a:pt x="201" y="330"/>
                  </a:lnTo>
                  <a:lnTo>
                    <a:pt x="180" y="320"/>
                  </a:lnTo>
                  <a:lnTo>
                    <a:pt x="160" y="306"/>
                  </a:lnTo>
                  <a:lnTo>
                    <a:pt x="64" y="225"/>
                  </a:lnTo>
                  <a:lnTo>
                    <a:pt x="0" y="184"/>
                  </a:lnTo>
                  <a:lnTo>
                    <a:pt x="0" y="173"/>
                  </a:lnTo>
                  <a:lnTo>
                    <a:pt x="0" y="153"/>
                  </a:lnTo>
                  <a:lnTo>
                    <a:pt x="14" y="144"/>
                  </a:lnTo>
                  <a:lnTo>
                    <a:pt x="64" y="132"/>
                  </a:lnTo>
                  <a:lnTo>
                    <a:pt x="87" y="115"/>
                  </a:lnTo>
                  <a:lnTo>
                    <a:pt x="87" y="100"/>
                  </a:lnTo>
                  <a:lnTo>
                    <a:pt x="128" y="92"/>
                  </a:lnTo>
                  <a:lnTo>
                    <a:pt x="128" y="43"/>
                  </a:lnTo>
                  <a:lnTo>
                    <a:pt x="116" y="29"/>
                  </a:lnTo>
                  <a:lnTo>
                    <a:pt x="169" y="8"/>
                  </a:lnTo>
                  <a:lnTo>
                    <a:pt x="222" y="0"/>
                  </a:lnTo>
                  <a:lnTo>
                    <a:pt x="241" y="0"/>
                  </a:lnTo>
                  <a:lnTo>
                    <a:pt x="254" y="0"/>
                  </a:lnTo>
                  <a:lnTo>
                    <a:pt x="285"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9" name="Freeform 99"/>
            <p:cNvSpPr>
              <a:spLocks/>
            </p:cNvSpPr>
            <p:nvPr/>
          </p:nvSpPr>
          <p:spPr bwMode="auto">
            <a:xfrm>
              <a:off x="2408" y="1848"/>
              <a:ext cx="350" cy="350"/>
            </a:xfrm>
            <a:custGeom>
              <a:avLst/>
              <a:gdLst>
                <a:gd name="T0" fmla="*/ 285 w 350"/>
                <a:gd name="T1" fmla="*/ 0 h 350"/>
                <a:gd name="T2" fmla="*/ 294 w 350"/>
                <a:gd name="T3" fmla="*/ 0 h 350"/>
                <a:gd name="T4" fmla="*/ 294 w 350"/>
                <a:gd name="T5" fmla="*/ 8 h 350"/>
                <a:gd name="T6" fmla="*/ 294 w 350"/>
                <a:gd name="T7" fmla="*/ 43 h 350"/>
                <a:gd name="T8" fmla="*/ 277 w 350"/>
                <a:gd name="T9" fmla="*/ 60 h 350"/>
                <a:gd name="T10" fmla="*/ 285 w 350"/>
                <a:gd name="T11" fmla="*/ 81 h 350"/>
                <a:gd name="T12" fmla="*/ 306 w 350"/>
                <a:gd name="T13" fmla="*/ 92 h 350"/>
                <a:gd name="T14" fmla="*/ 306 w 350"/>
                <a:gd name="T15" fmla="*/ 124 h 350"/>
                <a:gd name="T16" fmla="*/ 306 w 350"/>
                <a:gd name="T17" fmla="*/ 132 h 350"/>
                <a:gd name="T18" fmla="*/ 315 w 350"/>
                <a:gd name="T19" fmla="*/ 144 h 350"/>
                <a:gd name="T20" fmla="*/ 315 w 350"/>
                <a:gd name="T21" fmla="*/ 173 h 350"/>
                <a:gd name="T22" fmla="*/ 315 w 350"/>
                <a:gd name="T23" fmla="*/ 196 h 350"/>
                <a:gd name="T24" fmla="*/ 306 w 350"/>
                <a:gd name="T25" fmla="*/ 205 h 350"/>
                <a:gd name="T26" fmla="*/ 327 w 350"/>
                <a:gd name="T27" fmla="*/ 234 h 350"/>
                <a:gd name="T28" fmla="*/ 338 w 350"/>
                <a:gd name="T29" fmla="*/ 234 h 350"/>
                <a:gd name="T30" fmla="*/ 350 w 350"/>
                <a:gd name="T31" fmla="*/ 257 h 350"/>
                <a:gd name="T32" fmla="*/ 241 w 350"/>
                <a:gd name="T33" fmla="*/ 338 h 350"/>
                <a:gd name="T34" fmla="*/ 222 w 350"/>
                <a:gd name="T35" fmla="*/ 350 h 350"/>
                <a:gd name="T36" fmla="*/ 201 w 350"/>
                <a:gd name="T37" fmla="*/ 350 h 350"/>
                <a:gd name="T38" fmla="*/ 201 w 350"/>
                <a:gd name="T39" fmla="*/ 330 h 350"/>
                <a:gd name="T40" fmla="*/ 180 w 350"/>
                <a:gd name="T41" fmla="*/ 320 h 350"/>
                <a:gd name="T42" fmla="*/ 160 w 350"/>
                <a:gd name="T43" fmla="*/ 306 h 350"/>
                <a:gd name="T44" fmla="*/ 64 w 350"/>
                <a:gd name="T45" fmla="*/ 225 h 350"/>
                <a:gd name="T46" fmla="*/ 0 w 350"/>
                <a:gd name="T47" fmla="*/ 184 h 350"/>
                <a:gd name="T48" fmla="*/ 0 w 350"/>
                <a:gd name="T49" fmla="*/ 173 h 350"/>
                <a:gd name="T50" fmla="*/ 0 w 350"/>
                <a:gd name="T51" fmla="*/ 153 h 350"/>
                <a:gd name="T52" fmla="*/ 14 w 350"/>
                <a:gd name="T53" fmla="*/ 144 h 350"/>
                <a:gd name="T54" fmla="*/ 64 w 350"/>
                <a:gd name="T55" fmla="*/ 132 h 350"/>
                <a:gd name="T56" fmla="*/ 87 w 350"/>
                <a:gd name="T57" fmla="*/ 115 h 350"/>
                <a:gd name="T58" fmla="*/ 87 w 350"/>
                <a:gd name="T59" fmla="*/ 100 h 350"/>
                <a:gd name="T60" fmla="*/ 128 w 350"/>
                <a:gd name="T61" fmla="*/ 92 h 350"/>
                <a:gd name="T62" fmla="*/ 128 w 350"/>
                <a:gd name="T63" fmla="*/ 43 h 350"/>
                <a:gd name="T64" fmla="*/ 116 w 350"/>
                <a:gd name="T65" fmla="*/ 29 h 350"/>
                <a:gd name="T66" fmla="*/ 169 w 350"/>
                <a:gd name="T67" fmla="*/ 8 h 350"/>
                <a:gd name="T68" fmla="*/ 222 w 350"/>
                <a:gd name="T69" fmla="*/ 0 h 350"/>
                <a:gd name="T70" fmla="*/ 241 w 350"/>
                <a:gd name="T71" fmla="*/ 0 h 350"/>
                <a:gd name="T72" fmla="*/ 254 w 350"/>
                <a:gd name="T73" fmla="*/ 0 h 350"/>
                <a:gd name="T74" fmla="*/ 285 w 350"/>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350">
                  <a:moveTo>
                    <a:pt x="285" y="0"/>
                  </a:moveTo>
                  <a:lnTo>
                    <a:pt x="294" y="0"/>
                  </a:lnTo>
                  <a:lnTo>
                    <a:pt x="294" y="8"/>
                  </a:lnTo>
                  <a:lnTo>
                    <a:pt x="294" y="43"/>
                  </a:lnTo>
                  <a:lnTo>
                    <a:pt x="277" y="60"/>
                  </a:lnTo>
                  <a:lnTo>
                    <a:pt x="285" y="81"/>
                  </a:lnTo>
                  <a:lnTo>
                    <a:pt x="306" y="92"/>
                  </a:lnTo>
                  <a:lnTo>
                    <a:pt x="306" y="124"/>
                  </a:lnTo>
                  <a:lnTo>
                    <a:pt x="306" y="132"/>
                  </a:lnTo>
                  <a:lnTo>
                    <a:pt x="315" y="144"/>
                  </a:lnTo>
                  <a:lnTo>
                    <a:pt x="315" y="173"/>
                  </a:lnTo>
                  <a:lnTo>
                    <a:pt x="315" y="196"/>
                  </a:lnTo>
                  <a:lnTo>
                    <a:pt x="306" y="205"/>
                  </a:lnTo>
                  <a:lnTo>
                    <a:pt x="327" y="234"/>
                  </a:lnTo>
                  <a:lnTo>
                    <a:pt x="338" y="234"/>
                  </a:lnTo>
                  <a:lnTo>
                    <a:pt x="350" y="257"/>
                  </a:lnTo>
                  <a:lnTo>
                    <a:pt x="241" y="338"/>
                  </a:lnTo>
                  <a:lnTo>
                    <a:pt x="222" y="350"/>
                  </a:lnTo>
                  <a:lnTo>
                    <a:pt x="201" y="350"/>
                  </a:lnTo>
                  <a:lnTo>
                    <a:pt x="201" y="330"/>
                  </a:lnTo>
                  <a:lnTo>
                    <a:pt x="180" y="320"/>
                  </a:lnTo>
                  <a:lnTo>
                    <a:pt x="160" y="306"/>
                  </a:lnTo>
                  <a:lnTo>
                    <a:pt x="64" y="225"/>
                  </a:lnTo>
                  <a:lnTo>
                    <a:pt x="0" y="184"/>
                  </a:lnTo>
                  <a:lnTo>
                    <a:pt x="0" y="173"/>
                  </a:lnTo>
                  <a:lnTo>
                    <a:pt x="0" y="153"/>
                  </a:lnTo>
                  <a:lnTo>
                    <a:pt x="14" y="144"/>
                  </a:lnTo>
                  <a:lnTo>
                    <a:pt x="64" y="132"/>
                  </a:lnTo>
                  <a:lnTo>
                    <a:pt x="87" y="115"/>
                  </a:lnTo>
                  <a:lnTo>
                    <a:pt x="87" y="100"/>
                  </a:lnTo>
                  <a:lnTo>
                    <a:pt x="128" y="92"/>
                  </a:lnTo>
                  <a:lnTo>
                    <a:pt x="128" y="43"/>
                  </a:lnTo>
                  <a:lnTo>
                    <a:pt x="116" y="29"/>
                  </a:lnTo>
                  <a:lnTo>
                    <a:pt x="169" y="8"/>
                  </a:lnTo>
                  <a:lnTo>
                    <a:pt x="222" y="0"/>
                  </a:lnTo>
                  <a:lnTo>
                    <a:pt x="241" y="0"/>
                  </a:lnTo>
                  <a:lnTo>
                    <a:pt x="254" y="0"/>
                  </a:lnTo>
                  <a:lnTo>
                    <a:pt x="285"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0" name="Freeform 100"/>
            <p:cNvSpPr>
              <a:spLocks/>
            </p:cNvSpPr>
            <p:nvPr/>
          </p:nvSpPr>
          <p:spPr bwMode="auto">
            <a:xfrm>
              <a:off x="3293" y="2219"/>
              <a:ext cx="179" cy="103"/>
            </a:xfrm>
            <a:custGeom>
              <a:avLst/>
              <a:gdLst>
                <a:gd name="T0" fmla="*/ 0 w 179"/>
                <a:gd name="T1" fmla="*/ 31 h 103"/>
                <a:gd name="T2" fmla="*/ 17 w 179"/>
                <a:gd name="T3" fmla="*/ 103 h 103"/>
                <a:gd name="T4" fmla="*/ 38 w 179"/>
                <a:gd name="T5" fmla="*/ 103 h 103"/>
                <a:gd name="T6" fmla="*/ 53 w 179"/>
                <a:gd name="T7" fmla="*/ 91 h 103"/>
                <a:gd name="T8" fmla="*/ 82 w 179"/>
                <a:gd name="T9" fmla="*/ 91 h 103"/>
                <a:gd name="T10" fmla="*/ 125 w 179"/>
                <a:gd name="T11" fmla="*/ 59 h 103"/>
                <a:gd name="T12" fmla="*/ 164 w 179"/>
                <a:gd name="T13" fmla="*/ 40 h 103"/>
                <a:gd name="T14" fmla="*/ 164 w 179"/>
                <a:gd name="T15" fmla="*/ 31 h 103"/>
                <a:gd name="T16" fmla="*/ 179 w 179"/>
                <a:gd name="T17" fmla="*/ 31 h 103"/>
                <a:gd name="T18" fmla="*/ 179 w 179"/>
                <a:gd name="T19" fmla="*/ 19 h 103"/>
                <a:gd name="T20" fmla="*/ 164 w 179"/>
                <a:gd name="T21" fmla="*/ 0 h 103"/>
                <a:gd name="T22" fmla="*/ 114 w 179"/>
                <a:gd name="T23" fmla="*/ 11 h 103"/>
                <a:gd name="T24" fmla="*/ 53 w 179"/>
                <a:gd name="T25" fmla="*/ 59 h 103"/>
                <a:gd name="T26" fmla="*/ 17 w 179"/>
                <a:gd name="T27" fmla="*/ 19 h 103"/>
                <a:gd name="T28" fmla="*/ 0 w 179"/>
                <a:gd name="T29" fmla="*/ 3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03">
                  <a:moveTo>
                    <a:pt x="0" y="31"/>
                  </a:moveTo>
                  <a:lnTo>
                    <a:pt x="17" y="103"/>
                  </a:lnTo>
                  <a:lnTo>
                    <a:pt x="38" y="103"/>
                  </a:lnTo>
                  <a:lnTo>
                    <a:pt x="53" y="91"/>
                  </a:lnTo>
                  <a:lnTo>
                    <a:pt x="82" y="91"/>
                  </a:lnTo>
                  <a:lnTo>
                    <a:pt x="125" y="59"/>
                  </a:lnTo>
                  <a:lnTo>
                    <a:pt x="164" y="40"/>
                  </a:lnTo>
                  <a:lnTo>
                    <a:pt x="164" y="31"/>
                  </a:lnTo>
                  <a:lnTo>
                    <a:pt x="179" y="31"/>
                  </a:lnTo>
                  <a:lnTo>
                    <a:pt x="179" y="19"/>
                  </a:lnTo>
                  <a:lnTo>
                    <a:pt x="164" y="0"/>
                  </a:lnTo>
                  <a:lnTo>
                    <a:pt x="114" y="11"/>
                  </a:lnTo>
                  <a:lnTo>
                    <a:pt x="53" y="59"/>
                  </a:lnTo>
                  <a:lnTo>
                    <a:pt x="17" y="19"/>
                  </a:lnTo>
                  <a:lnTo>
                    <a:pt x="0"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1" name="Freeform 101"/>
            <p:cNvSpPr>
              <a:spLocks/>
            </p:cNvSpPr>
            <p:nvPr/>
          </p:nvSpPr>
          <p:spPr bwMode="auto">
            <a:xfrm>
              <a:off x="3293" y="2219"/>
              <a:ext cx="179" cy="103"/>
            </a:xfrm>
            <a:custGeom>
              <a:avLst/>
              <a:gdLst>
                <a:gd name="T0" fmla="*/ 0 w 179"/>
                <a:gd name="T1" fmla="*/ 31 h 103"/>
                <a:gd name="T2" fmla="*/ 17 w 179"/>
                <a:gd name="T3" fmla="*/ 103 h 103"/>
                <a:gd name="T4" fmla="*/ 38 w 179"/>
                <a:gd name="T5" fmla="*/ 103 h 103"/>
                <a:gd name="T6" fmla="*/ 53 w 179"/>
                <a:gd name="T7" fmla="*/ 91 h 103"/>
                <a:gd name="T8" fmla="*/ 82 w 179"/>
                <a:gd name="T9" fmla="*/ 91 h 103"/>
                <a:gd name="T10" fmla="*/ 125 w 179"/>
                <a:gd name="T11" fmla="*/ 59 h 103"/>
                <a:gd name="T12" fmla="*/ 164 w 179"/>
                <a:gd name="T13" fmla="*/ 40 h 103"/>
                <a:gd name="T14" fmla="*/ 164 w 179"/>
                <a:gd name="T15" fmla="*/ 31 h 103"/>
                <a:gd name="T16" fmla="*/ 179 w 179"/>
                <a:gd name="T17" fmla="*/ 31 h 103"/>
                <a:gd name="T18" fmla="*/ 179 w 179"/>
                <a:gd name="T19" fmla="*/ 19 h 103"/>
                <a:gd name="T20" fmla="*/ 164 w 179"/>
                <a:gd name="T21" fmla="*/ 0 h 103"/>
                <a:gd name="T22" fmla="*/ 114 w 179"/>
                <a:gd name="T23" fmla="*/ 11 h 103"/>
                <a:gd name="T24" fmla="*/ 53 w 179"/>
                <a:gd name="T25" fmla="*/ 59 h 103"/>
                <a:gd name="T26" fmla="*/ 17 w 179"/>
                <a:gd name="T27" fmla="*/ 19 h 103"/>
                <a:gd name="T28" fmla="*/ 0 w 179"/>
                <a:gd name="T29" fmla="*/ 3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03">
                  <a:moveTo>
                    <a:pt x="0" y="31"/>
                  </a:moveTo>
                  <a:lnTo>
                    <a:pt x="17" y="103"/>
                  </a:lnTo>
                  <a:lnTo>
                    <a:pt x="38" y="103"/>
                  </a:lnTo>
                  <a:lnTo>
                    <a:pt x="53" y="91"/>
                  </a:lnTo>
                  <a:lnTo>
                    <a:pt x="82" y="91"/>
                  </a:lnTo>
                  <a:lnTo>
                    <a:pt x="125" y="59"/>
                  </a:lnTo>
                  <a:lnTo>
                    <a:pt x="164" y="40"/>
                  </a:lnTo>
                  <a:lnTo>
                    <a:pt x="164" y="31"/>
                  </a:lnTo>
                  <a:lnTo>
                    <a:pt x="179" y="31"/>
                  </a:lnTo>
                  <a:lnTo>
                    <a:pt x="179" y="19"/>
                  </a:lnTo>
                  <a:lnTo>
                    <a:pt x="164" y="0"/>
                  </a:lnTo>
                  <a:lnTo>
                    <a:pt x="114" y="11"/>
                  </a:lnTo>
                  <a:lnTo>
                    <a:pt x="53" y="59"/>
                  </a:lnTo>
                  <a:lnTo>
                    <a:pt x="17" y="19"/>
                  </a:lnTo>
                  <a:lnTo>
                    <a:pt x="0"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2" name="Freeform 102"/>
            <p:cNvSpPr>
              <a:spLocks/>
            </p:cNvSpPr>
            <p:nvPr/>
          </p:nvSpPr>
          <p:spPr bwMode="auto">
            <a:xfrm>
              <a:off x="3458" y="2083"/>
              <a:ext cx="125" cy="155"/>
            </a:xfrm>
            <a:custGeom>
              <a:avLst/>
              <a:gdLst>
                <a:gd name="T0" fmla="*/ 34 w 125"/>
                <a:gd name="T1" fmla="*/ 155 h 155"/>
                <a:gd name="T2" fmla="*/ 14 w 125"/>
                <a:gd name="T3" fmla="*/ 155 h 155"/>
                <a:gd name="T4" fmla="*/ 0 w 125"/>
                <a:gd name="T5" fmla="*/ 135 h 155"/>
                <a:gd name="T6" fmla="*/ 43 w 125"/>
                <a:gd name="T7" fmla="*/ 103 h 155"/>
                <a:gd name="T8" fmla="*/ 64 w 125"/>
                <a:gd name="T9" fmla="*/ 63 h 155"/>
                <a:gd name="T10" fmla="*/ 64 w 125"/>
                <a:gd name="T11" fmla="*/ 43 h 155"/>
                <a:gd name="T12" fmla="*/ 51 w 125"/>
                <a:gd name="T13" fmla="*/ 34 h 155"/>
                <a:gd name="T14" fmla="*/ 43 w 125"/>
                <a:gd name="T15" fmla="*/ 22 h 155"/>
                <a:gd name="T16" fmla="*/ 51 w 125"/>
                <a:gd name="T17" fmla="*/ 22 h 155"/>
                <a:gd name="T18" fmla="*/ 51 w 125"/>
                <a:gd name="T19" fmla="*/ 14 h 155"/>
                <a:gd name="T20" fmla="*/ 64 w 125"/>
                <a:gd name="T21" fmla="*/ 0 h 155"/>
                <a:gd name="T22" fmla="*/ 75 w 125"/>
                <a:gd name="T23" fmla="*/ 14 h 155"/>
                <a:gd name="T24" fmla="*/ 107 w 125"/>
                <a:gd name="T25" fmla="*/ 22 h 155"/>
                <a:gd name="T26" fmla="*/ 125 w 125"/>
                <a:gd name="T27" fmla="*/ 43 h 155"/>
                <a:gd name="T28" fmla="*/ 115 w 125"/>
                <a:gd name="T29" fmla="*/ 63 h 155"/>
                <a:gd name="T30" fmla="*/ 96 w 125"/>
                <a:gd name="T31" fmla="*/ 95 h 155"/>
                <a:gd name="T32" fmla="*/ 96 w 125"/>
                <a:gd name="T33" fmla="*/ 114 h 155"/>
                <a:gd name="T34" fmla="*/ 86 w 125"/>
                <a:gd name="T35" fmla="*/ 114 h 155"/>
                <a:gd name="T36" fmla="*/ 75 w 125"/>
                <a:gd name="T37" fmla="*/ 135 h 155"/>
                <a:gd name="T38" fmla="*/ 51 w 125"/>
                <a:gd name="T39" fmla="*/ 135 h 155"/>
                <a:gd name="T40" fmla="*/ 43 w 125"/>
                <a:gd name="T41" fmla="*/ 155 h 155"/>
                <a:gd name="T42" fmla="*/ 34 w 125"/>
                <a:gd name="T4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55">
                  <a:moveTo>
                    <a:pt x="34" y="155"/>
                  </a:moveTo>
                  <a:lnTo>
                    <a:pt x="14" y="155"/>
                  </a:lnTo>
                  <a:lnTo>
                    <a:pt x="0" y="135"/>
                  </a:lnTo>
                  <a:lnTo>
                    <a:pt x="43" y="103"/>
                  </a:lnTo>
                  <a:lnTo>
                    <a:pt x="64" y="63"/>
                  </a:lnTo>
                  <a:lnTo>
                    <a:pt x="64" y="43"/>
                  </a:lnTo>
                  <a:lnTo>
                    <a:pt x="51" y="34"/>
                  </a:lnTo>
                  <a:lnTo>
                    <a:pt x="43" y="22"/>
                  </a:lnTo>
                  <a:lnTo>
                    <a:pt x="51" y="22"/>
                  </a:lnTo>
                  <a:lnTo>
                    <a:pt x="51" y="14"/>
                  </a:lnTo>
                  <a:lnTo>
                    <a:pt x="64" y="0"/>
                  </a:lnTo>
                  <a:lnTo>
                    <a:pt x="75" y="14"/>
                  </a:lnTo>
                  <a:lnTo>
                    <a:pt x="107" y="22"/>
                  </a:lnTo>
                  <a:lnTo>
                    <a:pt x="125" y="43"/>
                  </a:lnTo>
                  <a:lnTo>
                    <a:pt x="115" y="63"/>
                  </a:lnTo>
                  <a:lnTo>
                    <a:pt x="96" y="95"/>
                  </a:lnTo>
                  <a:lnTo>
                    <a:pt x="96" y="114"/>
                  </a:lnTo>
                  <a:lnTo>
                    <a:pt x="86" y="114"/>
                  </a:lnTo>
                  <a:lnTo>
                    <a:pt x="75" y="135"/>
                  </a:lnTo>
                  <a:lnTo>
                    <a:pt x="51" y="135"/>
                  </a:lnTo>
                  <a:lnTo>
                    <a:pt x="43" y="155"/>
                  </a:lnTo>
                  <a:lnTo>
                    <a:pt x="34" y="15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3" name="Freeform 103"/>
            <p:cNvSpPr>
              <a:spLocks/>
            </p:cNvSpPr>
            <p:nvPr/>
          </p:nvSpPr>
          <p:spPr bwMode="auto">
            <a:xfrm>
              <a:off x="3458" y="2083"/>
              <a:ext cx="125" cy="155"/>
            </a:xfrm>
            <a:custGeom>
              <a:avLst/>
              <a:gdLst>
                <a:gd name="T0" fmla="*/ 34 w 125"/>
                <a:gd name="T1" fmla="*/ 155 h 155"/>
                <a:gd name="T2" fmla="*/ 14 w 125"/>
                <a:gd name="T3" fmla="*/ 155 h 155"/>
                <a:gd name="T4" fmla="*/ 0 w 125"/>
                <a:gd name="T5" fmla="*/ 135 h 155"/>
                <a:gd name="T6" fmla="*/ 43 w 125"/>
                <a:gd name="T7" fmla="*/ 103 h 155"/>
                <a:gd name="T8" fmla="*/ 64 w 125"/>
                <a:gd name="T9" fmla="*/ 63 h 155"/>
                <a:gd name="T10" fmla="*/ 64 w 125"/>
                <a:gd name="T11" fmla="*/ 43 h 155"/>
                <a:gd name="T12" fmla="*/ 51 w 125"/>
                <a:gd name="T13" fmla="*/ 34 h 155"/>
                <a:gd name="T14" fmla="*/ 43 w 125"/>
                <a:gd name="T15" fmla="*/ 22 h 155"/>
                <a:gd name="T16" fmla="*/ 51 w 125"/>
                <a:gd name="T17" fmla="*/ 22 h 155"/>
                <a:gd name="T18" fmla="*/ 51 w 125"/>
                <a:gd name="T19" fmla="*/ 14 h 155"/>
                <a:gd name="T20" fmla="*/ 64 w 125"/>
                <a:gd name="T21" fmla="*/ 0 h 155"/>
                <a:gd name="T22" fmla="*/ 75 w 125"/>
                <a:gd name="T23" fmla="*/ 14 h 155"/>
                <a:gd name="T24" fmla="*/ 107 w 125"/>
                <a:gd name="T25" fmla="*/ 22 h 155"/>
                <a:gd name="T26" fmla="*/ 125 w 125"/>
                <a:gd name="T27" fmla="*/ 43 h 155"/>
                <a:gd name="T28" fmla="*/ 115 w 125"/>
                <a:gd name="T29" fmla="*/ 63 h 155"/>
                <a:gd name="T30" fmla="*/ 96 w 125"/>
                <a:gd name="T31" fmla="*/ 95 h 155"/>
                <a:gd name="T32" fmla="*/ 96 w 125"/>
                <a:gd name="T33" fmla="*/ 114 h 155"/>
                <a:gd name="T34" fmla="*/ 86 w 125"/>
                <a:gd name="T35" fmla="*/ 114 h 155"/>
                <a:gd name="T36" fmla="*/ 75 w 125"/>
                <a:gd name="T37" fmla="*/ 135 h 155"/>
                <a:gd name="T38" fmla="*/ 51 w 125"/>
                <a:gd name="T39" fmla="*/ 135 h 155"/>
                <a:gd name="T40" fmla="*/ 43 w 125"/>
                <a:gd name="T41" fmla="*/ 155 h 155"/>
                <a:gd name="T42" fmla="*/ 34 w 125"/>
                <a:gd name="T4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55">
                  <a:moveTo>
                    <a:pt x="34" y="155"/>
                  </a:moveTo>
                  <a:lnTo>
                    <a:pt x="14" y="155"/>
                  </a:lnTo>
                  <a:lnTo>
                    <a:pt x="0" y="135"/>
                  </a:lnTo>
                  <a:lnTo>
                    <a:pt x="43" y="103"/>
                  </a:lnTo>
                  <a:lnTo>
                    <a:pt x="64" y="63"/>
                  </a:lnTo>
                  <a:lnTo>
                    <a:pt x="64" y="43"/>
                  </a:lnTo>
                  <a:lnTo>
                    <a:pt x="51" y="34"/>
                  </a:lnTo>
                  <a:lnTo>
                    <a:pt x="43" y="22"/>
                  </a:lnTo>
                  <a:lnTo>
                    <a:pt x="51" y="22"/>
                  </a:lnTo>
                  <a:lnTo>
                    <a:pt x="51" y="14"/>
                  </a:lnTo>
                  <a:lnTo>
                    <a:pt x="64" y="0"/>
                  </a:lnTo>
                  <a:lnTo>
                    <a:pt x="75" y="14"/>
                  </a:lnTo>
                  <a:lnTo>
                    <a:pt x="107" y="22"/>
                  </a:lnTo>
                  <a:lnTo>
                    <a:pt x="125" y="43"/>
                  </a:lnTo>
                  <a:lnTo>
                    <a:pt x="115" y="63"/>
                  </a:lnTo>
                  <a:lnTo>
                    <a:pt x="96" y="95"/>
                  </a:lnTo>
                  <a:lnTo>
                    <a:pt x="96" y="114"/>
                  </a:lnTo>
                  <a:lnTo>
                    <a:pt x="86" y="114"/>
                  </a:lnTo>
                  <a:lnTo>
                    <a:pt x="75" y="135"/>
                  </a:lnTo>
                  <a:lnTo>
                    <a:pt x="51" y="135"/>
                  </a:lnTo>
                  <a:lnTo>
                    <a:pt x="43" y="155"/>
                  </a:lnTo>
                  <a:lnTo>
                    <a:pt x="34" y="15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4" name="Freeform 104"/>
            <p:cNvSpPr>
              <a:spLocks/>
            </p:cNvSpPr>
            <p:nvPr/>
          </p:nvSpPr>
          <p:spPr bwMode="auto">
            <a:xfrm>
              <a:off x="3147" y="1940"/>
              <a:ext cx="375" cy="339"/>
            </a:xfrm>
            <a:custGeom>
              <a:avLst/>
              <a:gdLst>
                <a:gd name="T0" fmla="*/ 164 w 375"/>
                <a:gd name="T1" fmla="*/ 61 h 339"/>
                <a:gd name="T2" fmla="*/ 146 w 375"/>
                <a:gd name="T3" fmla="*/ 52 h 339"/>
                <a:gd name="T4" fmla="*/ 146 w 375"/>
                <a:gd name="T5" fmla="*/ 32 h 339"/>
                <a:gd name="T6" fmla="*/ 135 w 375"/>
                <a:gd name="T7" fmla="*/ 32 h 339"/>
                <a:gd name="T8" fmla="*/ 91 w 375"/>
                <a:gd name="T9" fmla="*/ 8 h 339"/>
                <a:gd name="T10" fmla="*/ 73 w 375"/>
                <a:gd name="T11" fmla="*/ 0 h 339"/>
                <a:gd name="T12" fmla="*/ 30 w 375"/>
                <a:gd name="T13" fmla="*/ 8 h 339"/>
                <a:gd name="T14" fmla="*/ 49 w 375"/>
                <a:gd name="T15" fmla="*/ 32 h 339"/>
                <a:gd name="T16" fmla="*/ 38 w 375"/>
                <a:gd name="T17" fmla="*/ 40 h 339"/>
                <a:gd name="T18" fmla="*/ 30 w 375"/>
                <a:gd name="T19" fmla="*/ 40 h 339"/>
                <a:gd name="T20" fmla="*/ 17 w 375"/>
                <a:gd name="T21" fmla="*/ 52 h 339"/>
                <a:gd name="T22" fmla="*/ 0 w 375"/>
                <a:gd name="T23" fmla="*/ 52 h 339"/>
                <a:gd name="T24" fmla="*/ 0 w 375"/>
                <a:gd name="T25" fmla="*/ 81 h 339"/>
                <a:gd name="T26" fmla="*/ 9 w 375"/>
                <a:gd name="T27" fmla="*/ 81 h 339"/>
                <a:gd name="T28" fmla="*/ 49 w 375"/>
                <a:gd name="T29" fmla="*/ 157 h 339"/>
                <a:gd name="T30" fmla="*/ 73 w 375"/>
                <a:gd name="T31" fmla="*/ 165 h 339"/>
                <a:gd name="T32" fmla="*/ 82 w 375"/>
                <a:gd name="T33" fmla="*/ 186 h 339"/>
                <a:gd name="T34" fmla="*/ 82 w 375"/>
                <a:gd name="T35" fmla="*/ 214 h 339"/>
                <a:gd name="T36" fmla="*/ 91 w 375"/>
                <a:gd name="T37" fmla="*/ 238 h 339"/>
                <a:gd name="T38" fmla="*/ 111 w 375"/>
                <a:gd name="T39" fmla="*/ 246 h 339"/>
                <a:gd name="T40" fmla="*/ 146 w 375"/>
                <a:gd name="T41" fmla="*/ 298 h 339"/>
                <a:gd name="T42" fmla="*/ 146 w 375"/>
                <a:gd name="T43" fmla="*/ 310 h 339"/>
                <a:gd name="T44" fmla="*/ 164 w 375"/>
                <a:gd name="T45" fmla="*/ 298 h 339"/>
                <a:gd name="T46" fmla="*/ 199 w 375"/>
                <a:gd name="T47" fmla="*/ 339 h 339"/>
                <a:gd name="T48" fmla="*/ 260 w 375"/>
                <a:gd name="T49" fmla="*/ 290 h 339"/>
                <a:gd name="T50" fmla="*/ 310 w 375"/>
                <a:gd name="T51" fmla="*/ 278 h 339"/>
                <a:gd name="T52" fmla="*/ 354 w 375"/>
                <a:gd name="T53" fmla="*/ 246 h 339"/>
                <a:gd name="T54" fmla="*/ 375 w 375"/>
                <a:gd name="T55" fmla="*/ 205 h 339"/>
                <a:gd name="T56" fmla="*/ 375 w 375"/>
                <a:gd name="T57" fmla="*/ 186 h 339"/>
                <a:gd name="T58" fmla="*/ 362 w 375"/>
                <a:gd name="T59" fmla="*/ 176 h 339"/>
                <a:gd name="T60" fmla="*/ 354 w 375"/>
                <a:gd name="T61" fmla="*/ 165 h 339"/>
                <a:gd name="T62" fmla="*/ 345 w 375"/>
                <a:gd name="T63" fmla="*/ 165 h 339"/>
                <a:gd name="T64" fmla="*/ 345 w 375"/>
                <a:gd name="T65" fmla="*/ 176 h 339"/>
                <a:gd name="T66" fmla="*/ 333 w 375"/>
                <a:gd name="T67" fmla="*/ 176 h 339"/>
                <a:gd name="T68" fmla="*/ 325 w 375"/>
                <a:gd name="T69" fmla="*/ 176 h 339"/>
                <a:gd name="T70" fmla="*/ 310 w 375"/>
                <a:gd name="T71" fmla="*/ 176 h 339"/>
                <a:gd name="T72" fmla="*/ 301 w 375"/>
                <a:gd name="T73" fmla="*/ 176 h 339"/>
                <a:gd name="T74" fmla="*/ 289 w 375"/>
                <a:gd name="T75" fmla="*/ 176 h 339"/>
                <a:gd name="T76" fmla="*/ 281 w 375"/>
                <a:gd name="T77" fmla="*/ 176 h 339"/>
                <a:gd name="T78" fmla="*/ 281 w 375"/>
                <a:gd name="T79" fmla="*/ 165 h 339"/>
                <a:gd name="T80" fmla="*/ 281 w 375"/>
                <a:gd name="T81" fmla="*/ 157 h 339"/>
                <a:gd name="T82" fmla="*/ 272 w 375"/>
                <a:gd name="T83" fmla="*/ 133 h 339"/>
                <a:gd name="T84" fmla="*/ 260 w 375"/>
                <a:gd name="T85" fmla="*/ 104 h 339"/>
                <a:gd name="T86" fmla="*/ 228 w 375"/>
                <a:gd name="T87" fmla="*/ 69 h 339"/>
                <a:gd name="T88" fmla="*/ 199 w 375"/>
                <a:gd name="T89" fmla="*/ 61 h 339"/>
                <a:gd name="T90" fmla="*/ 175 w 375"/>
                <a:gd name="T91" fmla="*/ 61 h 339"/>
                <a:gd name="T92" fmla="*/ 164 w 375"/>
                <a:gd name="T93" fmla="*/ 6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 h="339">
                  <a:moveTo>
                    <a:pt x="164" y="61"/>
                  </a:moveTo>
                  <a:lnTo>
                    <a:pt x="146" y="52"/>
                  </a:lnTo>
                  <a:lnTo>
                    <a:pt x="146" y="32"/>
                  </a:lnTo>
                  <a:lnTo>
                    <a:pt x="135" y="32"/>
                  </a:lnTo>
                  <a:lnTo>
                    <a:pt x="91" y="8"/>
                  </a:lnTo>
                  <a:lnTo>
                    <a:pt x="73" y="0"/>
                  </a:lnTo>
                  <a:lnTo>
                    <a:pt x="30" y="8"/>
                  </a:lnTo>
                  <a:lnTo>
                    <a:pt x="49" y="32"/>
                  </a:lnTo>
                  <a:lnTo>
                    <a:pt x="38" y="40"/>
                  </a:lnTo>
                  <a:lnTo>
                    <a:pt x="30" y="40"/>
                  </a:lnTo>
                  <a:lnTo>
                    <a:pt x="17" y="52"/>
                  </a:lnTo>
                  <a:lnTo>
                    <a:pt x="0" y="52"/>
                  </a:lnTo>
                  <a:lnTo>
                    <a:pt x="0" y="81"/>
                  </a:lnTo>
                  <a:lnTo>
                    <a:pt x="9" y="81"/>
                  </a:lnTo>
                  <a:lnTo>
                    <a:pt x="49" y="157"/>
                  </a:lnTo>
                  <a:lnTo>
                    <a:pt x="73" y="165"/>
                  </a:lnTo>
                  <a:lnTo>
                    <a:pt x="82" y="186"/>
                  </a:lnTo>
                  <a:lnTo>
                    <a:pt x="82" y="214"/>
                  </a:lnTo>
                  <a:lnTo>
                    <a:pt x="91" y="238"/>
                  </a:lnTo>
                  <a:lnTo>
                    <a:pt x="111" y="246"/>
                  </a:lnTo>
                  <a:lnTo>
                    <a:pt x="146" y="298"/>
                  </a:lnTo>
                  <a:lnTo>
                    <a:pt x="146" y="310"/>
                  </a:lnTo>
                  <a:lnTo>
                    <a:pt x="164" y="298"/>
                  </a:lnTo>
                  <a:lnTo>
                    <a:pt x="199" y="339"/>
                  </a:lnTo>
                  <a:lnTo>
                    <a:pt x="260" y="290"/>
                  </a:lnTo>
                  <a:lnTo>
                    <a:pt x="310" y="278"/>
                  </a:lnTo>
                  <a:lnTo>
                    <a:pt x="354" y="246"/>
                  </a:lnTo>
                  <a:lnTo>
                    <a:pt x="375" y="205"/>
                  </a:lnTo>
                  <a:lnTo>
                    <a:pt x="375" y="186"/>
                  </a:lnTo>
                  <a:lnTo>
                    <a:pt x="362" y="176"/>
                  </a:lnTo>
                  <a:lnTo>
                    <a:pt x="354" y="165"/>
                  </a:lnTo>
                  <a:lnTo>
                    <a:pt x="345" y="165"/>
                  </a:lnTo>
                  <a:lnTo>
                    <a:pt x="345" y="176"/>
                  </a:lnTo>
                  <a:lnTo>
                    <a:pt x="333" y="176"/>
                  </a:lnTo>
                  <a:lnTo>
                    <a:pt x="325" y="176"/>
                  </a:lnTo>
                  <a:lnTo>
                    <a:pt x="310" y="176"/>
                  </a:lnTo>
                  <a:lnTo>
                    <a:pt x="301" y="176"/>
                  </a:lnTo>
                  <a:lnTo>
                    <a:pt x="289" y="176"/>
                  </a:lnTo>
                  <a:lnTo>
                    <a:pt x="281" y="176"/>
                  </a:lnTo>
                  <a:lnTo>
                    <a:pt x="281" y="165"/>
                  </a:lnTo>
                  <a:lnTo>
                    <a:pt x="281" y="157"/>
                  </a:lnTo>
                  <a:lnTo>
                    <a:pt x="272" y="133"/>
                  </a:lnTo>
                  <a:lnTo>
                    <a:pt x="260" y="104"/>
                  </a:lnTo>
                  <a:lnTo>
                    <a:pt x="228" y="69"/>
                  </a:lnTo>
                  <a:lnTo>
                    <a:pt x="199" y="61"/>
                  </a:lnTo>
                  <a:lnTo>
                    <a:pt x="175" y="61"/>
                  </a:lnTo>
                  <a:lnTo>
                    <a:pt x="164" y="6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5" name="Freeform 105"/>
            <p:cNvSpPr>
              <a:spLocks/>
            </p:cNvSpPr>
            <p:nvPr/>
          </p:nvSpPr>
          <p:spPr bwMode="auto">
            <a:xfrm>
              <a:off x="3147" y="1940"/>
              <a:ext cx="375" cy="339"/>
            </a:xfrm>
            <a:custGeom>
              <a:avLst/>
              <a:gdLst>
                <a:gd name="T0" fmla="*/ 164 w 375"/>
                <a:gd name="T1" fmla="*/ 61 h 339"/>
                <a:gd name="T2" fmla="*/ 146 w 375"/>
                <a:gd name="T3" fmla="*/ 52 h 339"/>
                <a:gd name="T4" fmla="*/ 146 w 375"/>
                <a:gd name="T5" fmla="*/ 32 h 339"/>
                <a:gd name="T6" fmla="*/ 135 w 375"/>
                <a:gd name="T7" fmla="*/ 32 h 339"/>
                <a:gd name="T8" fmla="*/ 91 w 375"/>
                <a:gd name="T9" fmla="*/ 8 h 339"/>
                <a:gd name="T10" fmla="*/ 73 w 375"/>
                <a:gd name="T11" fmla="*/ 0 h 339"/>
                <a:gd name="T12" fmla="*/ 30 w 375"/>
                <a:gd name="T13" fmla="*/ 8 h 339"/>
                <a:gd name="T14" fmla="*/ 49 w 375"/>
                <a:gd name="T15" fmla="*/ 32 h 339"/>
                <a:gd name="T16" fmla="*/ 38 w 375"/>
                <a:gd name="T17" fmla="*/ 40 h 339"/>
                <a:gd name="T18" fmla="*/ 30 w 375"/>
                <a:gd name="T19" fmla="*/ 40 h 339"/>
                <a:gd name="T20" fmla="*/ 17 w 375"/>
                <a:gd name="T21" fmla="*/ 52 h 339"/>
                <a:gd name="T22" fmla="*/ 0 w 375"/>
                <a:gd name="T23" fmla="*/ 52 h 339"/>
                <a:gd name="T24" fmla="*/ 0 w 375"/>
                <a:gd name="T25" fmla="*/ 81 h 339"/>
                <a:gd name="T26" fmla="*/ 9 w 375"/>
                <a:gd name="T27" fmla="*/ 81 h 339"/>
                <a:gd name="T28" fmla="*/ 49 w 375"/>
                <a:gd name="T29" fmla="*/ 157 h 339"/>
                <a:gd name="T30" fmla="*/ 73 w 375"/>
                <a:gd name="T31" fmla="*/ 165 h 339"/>
                <a:gd name="T32" fmla="*/ 82 w 375"/>
                <a:gd name="T33" fmla="*/ 186 h 339"/>
                <a:gd name="T34" fmla="*/ 82 w 375"/>
                <a:gd name="T35" fmla="*/ 214 h 339"/>
                <a:gd name="T36" fmla="*/ 91 w 375"/>
                <a:gd name="T37" fmla="*/ 238 h 339"/>
                <a:gd name="T38" fmla="*/ 111 w 375"/>
                <a:gd name="T39" fmla="*/ 246 h 339"/>
                <a:gd name="T40" fmla="*/ 146 w 375"/>
                <a:gd name="T41" fmla="*/ 298 h 339"/>
                <a:gd name="T42" fmla="*/ 146 w 375"/>
                <a:gd name="T43" fmla="*/ 310 h 339"/>
                <a:gd name="T44" fmla="*/ 164 w 375"/>
                <a:gd name="T45" fmla="*/ 298 h 339"/>
                <a:gd name="T46" fmla="*/ 199 w 375"/>
                <a:gd name="T47" fmla="*/ 339 h 339"/>
                <a:gd name="T48" fmla="*/ 260 w 375"/>
                <a:gd name="T49" fmla="*/ 290 h 339"/>
                <a:gd name="T50" fmla="*/ 310 w 375"/>
                <a:gd name="T51" fmla="*/ 278 h 339"/>
                <a:gd name="T52" fmla="*/ 354 w 375"/>
                <a:gd name="T53" fmla="*/ 246 h 339"/>
                <a:gd name="T54" fmla="*/ 375 w 375"/>
                <a:gd name="T55" fmla="*/ 205 h 339"/>
                <a:gd name="T56" fmla="*/ 375 w 375"/>
                <a:gd name="T57" fmla="*/ 186 h 339"/>
                <a:gd name="T58" fmla="*/ 362 w 375"/>
                <a:gd name="T59" fmla="*/ 176 h 339"/>
                <a:gd name="T60" fmla="*/ 354 w 375"/>
                <a:gd name="T61" fmla="*/ 165 h 339"/>
                <a:gd name="T62" fmla="*/ 345 w 375"/>
                <a:gd name="T63" fmla="*/ 165 h 339"/>
                <a:gd name="T64" fmla="*/ 345 w 375"/>
                <a:gd name="T65" fmla="*/ 176 h 339"/>
                <a:gd name="T66" fmla="*/ 333 w 375"/>
                <a:gd name="T67" fmla="*/ 176 h 339"/>
                <a:gd name="T68" fmla="*/ 325 w 375"/>
                <a:gd name="T69" fmla="*/ 176 h 339"/>
                <a:gd name="T70" fmla="*/ 310 w 375"/>
                <a:gd name="T71" fmla="*/ 176 h 339"/>
                <a:gd name="T72" fmla="*/ 301 w 375"/>
                <a:gd name="T73" fmla="*/ 176 h 339"/>
                <a:gd name="T74" fmla="*/ 289 w 375"/>
                <a:gd name="T75" fmla="*/ 176 h 339"/>
                <a:gd name="T76" fmla="*/ 281 w 375"/>
                <a:gd name="T77" fmla="*/ 176 h 339"/>
                <a:gd name="T78" fmla="*/ 281 w 375"/>
                <a:gd name="T79" fmla="*/ 165 h 339"/>
                <a:gd name="T80" fmla="*/ 281 w 375"/>
                <a:gd name="T81" fmla="*/ 157 h 339"/>
                <a:gd name="T82" fmla="*/ 272 w 375"/>
                <a:gd name="T83" fmla="*/ 133 h 339"/>
                <a:gd name="T84" fmla="*/ 260 w 375"/>
                <a:gd name="T85" fmla="*/ 104 h 339"/>
                <a:gd name="T86" fmla="*/ 228 w 375"/>
                <a:gd name="T87" fmla="*/ 69 h 339"/>
                <a:gd name="T88" fmla="*/ 199 w 375"/>
                <a:gd name="T89" fmla="*/ 61 h 339"/>
                <a:gd name="T90" fmla="*/ 175 w 375"/>
                <a:gd name="T91" fmla="*/ 61 h 339"/>
                <a:gd name="T92" fmla="*/ 164 w 375"/>
                <a:gd name="T93" fmla="*/ 6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 h="339">
                  <a:moveTo>
                    <a:pt x="164" y="61"/>
                  </a:moveTo>
                  <a:lnTo>
                    <a:pt x="146" y="52"/>
                  </a:lnTo>
                  <a:lnTo>
                    <a:pt x="146" y="32"/>
                  </a:lnTo>
                  <a:lnTo>
                    <a:pt x="135" y="32"/>
                  </a:lnTo>
                  <a:lnTo>
                    <a:pt x="91" y="8"/>
                  </a:lnTo>
                  <a:lnTo>
                    <a:pt x="73" y="0"/>
                  </a:lnTo>
                  <a:lnTo>
                    <a:pt x="30" y="8"/>
                  </a:lnTo>
                  <a:lnTo>
                    <a:pt x="49" y="32"/>
                  </a:lnTo>
                  <a:lnTo>
                    <a:pt x="38" y="40"/>
                  </a:lnTo>
                  <a:lnTo>
                    <a:pt x="30" y="40"/>
                  </a:lnTo>
                  <a:lnTo>
                    <a:pt x="17" y="52"/>
                  </a:lnTo>
                  <a:lnTo>
                    <a:pt x="0" y="52"/>
                  </a:lnTo>
                  <a:lnTo>
                    <a:pt x="0" y="81"/>
                  </a:lnTo>
                  <a:lnTo>
                    <a:pt x="9" y="81"/>
                  </a:lnTo>
                  <a:lnTo>
                    <a:pt x="49" y="157"/>
                  </a:lnTo>
                  <a:lnTo>
                    <a:pt x="73" y="165"/>
                  </a:lnTo>
                  <a:lnTo>
                    <a:pt x="82" y="186"/>
                  </a:lnTo>
                  <a:lnTo>
                    <a:pt x="82" y="214"/>
                  </a:lnTo>
                  <a:lnTo>
                    <a:pt x="91" y="238"/>
                  </a:lnTo>
                  <a:lnTo>
                    <a:pt x="111" y="246"/>
                  </a:lnTo>
                  <a:lnTo>
                    <a:pt x="146" y="298"/>
                  </a:lnTo>
                  <a:lnTo>
                    <a:pt x="146" y="310"/>
                  </a:lnTo>
                  <a:lnTo>
                    <a:pt x="164" y="298"/>
                  </a:lnTo>
                  <a:lnTo>
                    <a:pt x="199" y="339"/>
                  </a:lnTo>
                  <a:lnTo>
                    <a:pt x="260" y="290"/>
                  </a:lnTo>
                  <a:lnTo>
                    <a:pt x="310" y="278"/>
                  </a:lnTo>
                  <a:lnTo>
                    <a:pt x="354" y="246"/>
                  </a:lnTo>
                  <a:lnTo>
                    <a:pt x="375" y="205"/>
                  </a:lnTo>
                  <a:lnTo>
                    <a:pt x="375" y="186"/>
                  </a:lnTo>
                  <a:lnTo>
                    <a:pt x="362" y="176"/>
                  </a:lnTo>
                  <a:lnTo>
                    <a:pt x="354" y="165"/>
                  </a:lnTo>
                  <a:lnTo>
                    <a:pt x="345" y="165"/>
                  </a:lnTo>
                  <a:lnTo>
                    <a:pt x="345" y="176"/>
                  </a:lnTo>
                  <a:lnTo>
                    <a:pt x="333" y="176"/>
                  </a:lnTo>
                  <a:lnTo>
                    <a:pt x="325" y="176"/>
                  </a:lnTo>
                  <a:lnTo>
                    <a:pt x="310" y="176"/>
                  </a:lnTo>
                  <a:lnTo>
                    <a:pt x="301" y="176"/>
                  </a:lnTo>
                  <a:lnTo>
                    <a:pt x="289" y="176"/>
                  </a:lnTo>
                  <a:lnTo>
                    <a:pt x="281" y="176"/>
                  </a:lnTo>
                  <a:lnTo>
                    <a:pt x="281" y="165"/>
                  </a:lnTo>
                  <a:lnTo>
                    <a:pt x="281" y="157"/>
                  </a:lnTo>
                  <a:lnTo>
                    <a:pt x="272" y="133"/>
                  </a:lnTo>
                  <a:lnTo>
                    <a:pt x="260" y="104"/>
                  </a:lnTo>
                  <a:lnTo>
                    <a:pt x="228" y="69"/>
                  </a:lnTo>
                  <a:lnTo>
                    <a:pt x="199" y="61"/>
                  </a:lnTo>
                  <a:lnTo>
                    <a:pt x="175" y="61"/>
                  </a:lnTo>
                  <a:lnTo>
                    <a:pt x="164" y="6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6" name="Freeform 106"/>
            <p:cNvSpPr>
              <a:spLocks/>
            </p:cNvSpPr>
            <p:nvPr/>
          </p:nvSpPr>
          <p:spPr bwMode="auto">
            <a:xfrm>
              <a:off x="3419" y="2062"/>
              <a:ext cx="24" cy="35"/>
            </a:xfrm>
            <a:custGeom>
              <a:avLst/>
              <a:gdLst>
                <a:gd name="T0" fmla="*/ 0 w 24"/>
                <a:gd name="T1" fmla="*/ 11 h 35"/>
                <a:gd name="T2" fmla="*/ 11 w 24"/>
                <a:gd name="T3" fmla="*/ 35 h 35"/>
                <a:gd name="T4" fmla="*/ 24 w 24"/>
                <a:gd name="T5" fmla="*/ 20 h 35"/>
                <a:gd name="T6" fmla="*/ 24 w 24"/>
                <a:gd name="T7" fmla="*/ 0 h 35"/>
                <a:gd name="T8" fmla="*/ 11 w 24"/>
                <a:gd name="T9" fmla="*/ 0 h 35"/>
                <a:gd name="T10" fmla="*/ 0 w 24"/>
                <a:gd name="T11" fmla="*/ 11 h 35"/>
              </a:gdLst>
              <a:ahLst/>
              <a:cxnLst>
                <a:cxn ang="0">
                  <a:pos x="T0" y="T1"/>
                </a:cxn>
                <a:cxn ang="0">
                  <a:pos x="T2" y="T3"/>
                </a:cxn>
                <a:cxn ang="0">
                  <a:pos x="T4" y="T5"/>
                </a:cxn>
                <a:cxn ang="0">
                  <a:pos x="T6" y="T7"/>
                </a:cxn>
                <a:cxn ang="0">
                  <a:pos x="T8" y="T9"/>
                </a:cxn>
                <a:cxn ang="0">
                  <a:pos x="T10" y="T11"/>
                </a:cxn>
              </a:cxnLst>
              <a:rect l="0" t="0" r="r" b="b"/>
              <a:pathLst>
                <a:path w="24" h="35">
                  <a:moveTo>
                    <a:pt x="0" y="11"/>
                  </a:moveTo>
                  <a:lnTo>
                    <a:pt x="11" y="35"/>
                  </a:lnTo>
                  <a:lnTo>
                    <a:pt x="24" y="20"/>
                  </a:lnTo>
                  <a:lnTo>
                    <a:pt x="24" y="0"/>
                  </a:lnTo>
                  <a:lnTo>
                    <a:pt x="11" y="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7" name="Freeform 107"/>
            <p:cNvSpPr>
              <a:spLocks/>
            </p:cNvSpPr>
            <p:nvPr/>
          </p:nvSpPr>
          <p:spPr bwMode="auto">
            <a:xfrm>
              <a:off x="3419" y="2062"/>
              <a:ext cx="24" cy="35"/>
            </a:xfrm>
            <a:custGeom>
              <a:avLst/>
              <a:gdLst>
                <a:gd name="T0" fmla="*/ 0 w 24"/>
                <a:gd name="T1" fmla="*/ 11 h 35"/>
                <a:gd name="T2" fmla="*/ 11 w 24"/>
                <a:gd name="T3" fmla="*/ 35 h 35"/>
                <a:gd name="T4" fmla="*/ 24 w 24"/>
                <a:gd name="T5" fmla="*/ 20 h 35"/>
                <a:gd name="T6" fmla="*/ 24 w 24"/>
                <a:gd name="T7" fmla="*/ 0 h 35"/>
                <a:gd name="T8" fmla="*/ 11 w 24"/>
                <a:gd name="T9" fmla="*/ 0 h 35"/>
                <a:gd name="T10" fmla="*/ 0 w 24"/>
                <a:gd name="T11" fmla="*/ 11 h 35"/>
              </a:gdLst>
              <a:ahLst/>
              <a:cxnLst>
                <a:cxn ang="0">
                  <a:pos x="T0" y="T1"/>
                </a:cxn>
                <a:cxn ang="0">
                  <a:pos x="T2" y="T3"/>
                </a:cxn>
                <a:cxn ang="0">
                  <a:pos x="T4" y="T5"/>
                </a:cxn>
                <a:cxn ang="0">
                  <a:pos x="T6" y="T7"/>
                </a:cxn>
                <a:cxn ang="0">
                  <a:pos x="T8" y="T9"/>
                </a:cxn>
                <a:cxn ang="0">
                  <a:pos x="T10" y="T11"/>
                </a:cxn>
              </a:cxnLst>
              <a:rect l="0" t="0" r="r" b="b"/>
              <a:pathLst>
                <a:path w="24" h="35">
                  <a:moveTo>
                    <a:pt x="0" y="11"/>
                  </a:moveTo>
                  <a:lnTo>
                    <a:pt x="11" y="35"/>
                  </a:lnTo>
                  <a:lnTo>
                    <a:pt x="24" y="20"/>
                  </a:lnTo>
                  <a:lnTo>
                    <a:pt x="24" y="0"/>
                  </a:lnTo>
                  <a:lnTo>
                    <a:pt x="11" y="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8" name="Freeform 108"/>
            <p:cNvSpPr>
              <a:spLocks/>
            </p:cNvSpPr>
            <p:nvPr/>
          </p:nvSpPr>
          <p:spPr bwMode="auto">
            <a:xfrm>
              <a:off x="3428" y="2062"/>
              <a:ext cx="94" cy="55"/>
            </a:xfrm>
            <a:custGeom>
              <a:avLst/>
              <a:gdLst>
                <a:gd name="T0" fmla="*/ 94 w 94"/>
                <a:gd name="T1" fmla="*/ 11 h 55"/>
                <a:gd name="T2" fmla="*/ 81 w 94"/>
                <a:gd name="T3" fmla="*/ 0 h 55"/>
                <a:gd name="T4" fmla="*/ 52 w 94"/>
                <a:gd name="T5" fmla="*/ 35 h 55"/>
                <a:gd name="T6" fmla="*/ 29 w 94"/>
                <a:gd name="T7" fmla="*/ 35 h 55"/>
                <a:gd name="T8" fmla="*/ 19 w 94"/>
                <a:gd name="T9" fmla="*/ 43 h 55"/>
                <a:gd name="T10" fmla="*/ 0 w 94"/>
                <a:gd name="T11" fmla="*/ 35 h 55"/>
                <a:gd name="T12" fmla="*/ 0 w 94"/>
                <a:gd name="T13" fmla="*/ 43 h 55"/>
                <a:gd name="T14" fmla="*/ 0 w 94"/>
                <a:gd name="T15" fmla="*/ 55 h 55"/>
                <a:gd name="T16" fmla="*/ 8 w 94"/>
                <a:gd name="T17" fmla="*/ 55 h 55"/>
                <a:gd name="T18" fmla="*/ 19 w 94"/>
                <a:gd name="T19" fmla="*/ 55 h 55"/>
                <a:gd name="T20" fmla="*/ 29 w 94"/>
                <a:gd name="T21" fmla="*/ 55 h 55"/>
                <a:gd name="T22" fmla="*/ 43 w 94"/>
                <a:gd name="T23" fmla="*/ 55 h 55"/>
                <a:gd name="T24" fmla="*/ 52 w 94"/>
                <a:gd name="T25" fmla="*/ 55 h 55"/>
                <a:gd name="T26" fmla="*/ 64 w 94"/>
                <a:gd name="T27" fmla="*/ 55 h 55"/>
                <a:gd name="T28" fmla="*/ 64 w 94"/>
                <a:gd name="T29" fmla="*/ 43 h 55"/>
                <a:gd name="T30" fmla="*/ 73 w 94"/>
                <a:gd name="T31" fmla="*/ 43 h 55"/>
                <a:gd name="T32" fmla="*/ 81 w 94"/>
                <a:gd name="T33" fmla="*/ 43 h 55"/>
                <a:gd name="T34" fmla="*/ 81 w 94"/>
                <a:gd name="T35" fmla="*/ 35 h 55"/>
                <a:gd name="T36" fmla="*/ 94 w 94"/>
                <a:gd name="T37" fmla="*/ 20 h 55"/>
                <a:gd name="T38" fmla="*/ 94 w 94"/>
                <a:gd name="T3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55">
                  <a:moveTo>
                    <a:pt x="94" y="11"/>
                  </a:moveTo>
                  <a:lnTo>
                    <a:pt x="81" y="0"/>
                  </a:lnTo>
                  <a:lnTo>
                    <a:pt x="52" y="35"/>
                  </a:lnTo>
                  <a:lnTo>
                    <a:pt x="29" y="35"/>
                  </a:lnTo>
                  <a:lnTo>
                    <a:pt x="19" y="43"/>
                  </a:lnTo>
                  <a:lnTo>
                    <a:pt x="0" y="35"/>
                  </a:lnTo>
                  <a:lnTo>
                    <a:pt x="0" y="43"/>
                  </a:lnTo>
                  <a:lnTo>
                    <a:pt x="0" y="55"/>
                  </a:lnTo>
                  <a:lnTo>
                    <a:pt x="8" y="55"/>
                  </a:lnTo>
                  <a:lnTo>
                    <a:pt x="19" y="55"/>
                  </a:lnTo>
                  <a:lnTo>
                    <a:pt x="29" y="55"/>
                  </a:lnTo>
                  <a:lnTo>
                    <a:pt x="43" y="55"/>
                  </a:lnTo>
                  <a:lnTo>
                    <a:pt x="52" y="55"/>
                  </a:lnTo>
                  <a:lnTo>
                    <a:pt x="64" y="55"/>
                  </a:lnTo>
                  <a:lnTo>
                    <a:pt x="64" y="43"/>
                  </a:lnTo>
                  <a:lnTo>
                    <a:pt x="73" y="43"/>
                  </a:lnTo>
                  <a:lnTo>
                    <a:pt x="81" y="43"/>
                  </a:lnTo>
                  <a:lnTo>
                    <a:pt x="81" y="35"/>
                  </a:lnTo>
                  <a:lnTo>
                    <a:pt x="94" y="20"/>
                  </a:lnTo>
                  <a:lnTo>
                    <a:pt x="94"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9" name="Freeform 109"/>
            <p:cNvSpPr>
              <a:spLocks/>
            </p:cNvSpPr>
            <p:nvPr/>
          </p:nvSpPr>
          <p:spPr bwMode="auto">
            <a:xfrm>
              <a:off x="3428" y="2062"/>
              <a:ext cx="94" cy="55"/>
            </a:xfrm>
            <a:custGeom>
              <a:avLst/>
              <a:gdLst>
                <a:gd name="T0" fmla="*/ 94 w 94"/>
                <a:gd name="T1" fmla="*/ 11 h 55"/>
                <a:gd name="T2" fmla="*/ 81 w 94"/>
                <a:gd name="T3" fmla="*/ 0 h 55"/>
                <a:gd name="T4" fmla="*/ 52 w 94"/>
                <a:gd name="T5" fmla="*/ 35 h 55"/>
                <a:gd name="T6" fmla="*/ 29 w 94"/>
                <a:gd name="T7" fmla="*/ 35 h 55"/>
                <a:gd name="T8" fmla="*/ 19 w 94"/>
                <a:gd name="T9" fmla="*/ 43 h 55"/>
                <a:gd name="T10" fmla="*/ 0 w 94"/>
                <a:gd name="T11" fmla="*/ 35 h 55"/>
                <a:gd name="T12" fmla="*/ 0 w 94"/>
                <a:gd name="T13" fmla="*/ 43 h 55"/>
                <a:gd name="T14" fmla="*/ 0 w 94"/>
                <a:gd name="T15" fmla="*/ 55 h 55"/>
                <a:gd name="T16" fmla="*/ 8 w 94"/>
                <a:gd name="T17" fmla="*/ 55 h 55"/>
                <a:gd name="T18" fmla="*/ 19 w 94"/>
                <a:gd name="T19" fmla="*/ 55 h 55"/>
                <a:gd name="T20" fmla="*/ 29 w 94"/>
                <a:gd name="T21" fmla="*/ 55 h 55"/>
                <a:gd name="T22" fmla="*/ 43 w 94"/>
                <a:gd name="T23" fmla="*/ 55 h 55"/>
                <a:gd name="T24" fmla="*/ 52 w 94"/>
                <a:gd name="T25" fmla="*/ 55 h 55"/>
                <a:gd name="T26" fmla="*/ 64 w 94"/>
                <a:gd name="T27" fmla="*/ 55 h 55"/>
                <a:gd name="T28" fmla="*/ 64 w 94"/>
                <a:gd name="T29" fmla="*/ 43 h 55"/>
                <a:gd name="T30" fmla="*/ 73 w 94"/>
                <a:gd name="T31" fmla="*/ 43 h 55"/>
                <a:gd name="T32" fmla="*/ 81 w 94"/>
                <a:gd name="T33" fmla="*/ 43 h 55"/>
                <a:gd name="T34" fmla="*/ 81 w 94"/>
                <a:gd name="T35" fmla="*/ 35 h 55"/>
                <a:gd name="T36" fmla="*/ 94 w 94"/>
                <a:gd name="T37" fmla="*/ 20 h 55"/>
                <a:gd name="T38" fmla="*/ 94 w 94"/>
                <a:gd name="T3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55">
                  <a:moveTo>
                    <a:pt x="94" y="11"/>
                  </a:moveTo>
                  <a:lnTo>
                    <a:pt x="81" y="0"/>
                  </a:lnTo>
                  <a:lnTo>
                    <a:pt x="52" y="35"/>
                  </a:lnTo>
                  <a:lnTo>
                    <a:pt x="29" y="35"/>
                  </a:lnTo>
                  <a:lnTo>
                    <a:pt x="19" y="43"/>
                  </a:lnTo>
                  <a:lnTo>
                    <a:pt x="0" y="35"/>
                  </a:lnTo>
                  <a:lnTo>
                    <a:pt x="0" y="43"/>
                  </a:lnTo>
                  <a:lnTo>
                    <a:pt x="0" y="55"/>
                  </a:lnTo>
                  <a:lnTo>
                    <a:pt x="8" y="55"/>
                  </a:lnTo>
                  <a:lnTo>
                    <a:pt x="19" y="55"/>
                  </a:lnTo>
                  <a:lnTo>
                    <a:pt x="29" y="55"/>
                  </a:lnTo>
                  <a:lnTo>
                    <a:pt x="43" y="55"/>
                  </a:lnTo>
                  <a:lnTo>
                    <a:pt x="52" y="55"/>
                  </a:lnTo>
                  <a:lnTo>
                    <a:pt x="64" y="55"/>
                  </a:lnTo>
                  <a:lnTo>
                    <a:pt x="64" y="43"/>
                  </a:lnTo>
                  <a:lnTo>
                    <a:pt x="73" y="43"/>
                  </a:lnTo>
                  <a:lnTo>
                    <a:pt x="81" y="43"/>
                  </a:lnTo>
                  <a:lnTo>
                    <a:pt x="81" y="35"/>
                  </a:lnTo>
                  <a:lnTo>
                    <a:pt x="94" y="20"/>
                  </a:lnTo>
                  <a:lnTo>
                    <a:pt x="94"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0" name="Freeform 110"/>
            <p:cNvSpPr>
              <a:spLocks/>
            </p:cNvSpPr>
            <p:nvPr/>
          </p:nvSpPr>
          <p:spPr bwMode="auto">
            <a:xfrm>
              <a:off x="4847" y="2573"/>
              <a:ext cx="175" cy="175"/>
            </a:xfrm>
            <a:custGeom>
              <a:avLst/>
              <a:gdLst>
                <a:gd name="T0" fmla="*/ 175 w 175"/>
                <a:gd name="T1" fmla="*/ 175 h 175"/>
                <a:gd name="T2" fmla="*/ 175 w 175"/>
                <a:gd name="T3" fmla="*/ 49 h 175"/>
                <a:gd name="T4" fmla="*/ 125 w 175"/>
                <a:gd name="T5" fmla="*/ 29 h 175"/>
                <a:gd name="T6" fmla="*/ 102 w 175"/>
                <a:gd name="T7" fmla="*/ 37 h 175"/>
                <a:gd name="T8" fmla="*/ 81 w 175"/>
                <a:gd name="T9" fmla="*/ 58 h 175"/>
                <a:gd name="T10" fmla="*/ 72 w 175"/>
                <a:gd name="T11" fmla="*/ 58 h 175"/>
                <a:gd name="T12" fmla="*/ 61 w 175"/>
                <a:gd name="T13" fmla="*/ 37 h 175"/>
                <a:gd name="T14" fmla="*/ 49 w 175"/>
                <a:gd name="T15" fmla="*/ 9 h 175"/>
                <a:gd name="T16" fmla="*/ 40 w 175"/>
                <a:gd name="T17" fmla="*/ 9 h 175"/>
                <a:gd name="T18" fmla="*/ 40 w 175"/>
                <a:gd name="T19" fmla="*/ 0 h 175"/>
                <a:gd name="T20" fmla="*/ 20 w 175"/>
                <a:gd name="T21" fmla="*/ 0 h 175"/>
                <a:gd name="T22" fmla="*/ 0 w 175"/>
                <a:gd name="T23" fmla="*/ 17 h 175"/>
                <a:gd name="T24" fmla="*/ 20 w 175"/>
                <a:gd name="T25" fmla="*/ 29 h 175"/>
                <a:gd name="T26" fmla="*/ 20 w 175"/>
                <a:gd name="T27" fmla="*/ 37 h 175"/>
                <a:gd name="T28" fmla="*/ 49 w 175"/>
                <a:gd name="T29" fmla="*/ 37 h 175"/>
                <a:gd name="T30" fmla="*/ 49 w 175"/>
                <a:gd name="T31" fmla="*/ 49 h 175"/>
                <a:gd name="T32" fmla="*/ 20 w 175"/>
                <a:gd name="T33" fmla="*/ 49 h 175"/>
                <a:gd name="T34" fmla="*/ 29 w 175"/>
                <a:gd name="T35" fmla="*/ 58 h 175"/>
                <a:gd name="T36" fmla="*/ 29 w 175"/>
                <a:gd name="T37" fmla="*/ 69 h 175"/>
                <a:gd name="T38" fmla="*/ 40 w 175"/>
                <a:gd name="T39" fmla="*/ 69 h 175"/>
                <a:gd name="T40" fmla="*/ 49 w 175"/>
                <a:gd name="T41" fmla="*/ 58 h 175"/>
                <a:gd name="T42" fmla="*/ 72 w 175"/>
                <a:gd name="T43" fmla="*/ 81 h 175"/>
                <a:gd name="T44" fmla="*/ 113 w 175"/>
                <a:gd name="T45" fmla="*/ 90 h 175"/>
                <a:gd name="T46" fmla="*/ 125 w 175"/>
                <a:gd name="T47" fmla="*/ 102 h 175"/>
                <a:gd name="T48" fmla="*/ 133 w 175"/>
                <a:gd name="T49" fmla="*/ 142 h 175"/>
                <a:gd name="T50" fmla="*/ 125 w 175"/>
                <a:gd name="T51" fmla="*/ 142 h 175"/>
                <a:gd name="T52" fmla="*/ 113 w 175"/>
                <a:gd name="T53" fmla="*/ 162 h 175"/>
                <a:gd name="T54" fmla="*/ 154 w 175"/>
                <a:gd name="T55" fmla="*/ 154 h 175"/>
                <a:gd name="T56" fmla="*/ 175 w 175"/>
                <a:gd name="T5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175">
                  <a:moveTo>
                    <a:pt x="175" y="175"/>
                  </a:moveTo>
                  <a:lnTo>
                    <a:pt x="175" y="49"/>
                  </a:lnTo>
                  <a:lnTo>
                    <a:pt x="125" y="29"/>
                  </a:lnTo>
                  <a:lnTo>
                    <a:pt x="102" y="37"/>
                  </a:lnTo>
                  <a:lnTo>
                    <a:pt x="81" y="58"/>
                  </a:lnTo>
                  <a:lnTo>
                    <a:pt x="72" y="58"/>
                  </a:lnTo>
                  <a:lnTo>
                    <a:pt x="61" y="37"/>
                  </a:lnTo>
                  <a:lnTo>
                    <a:pt x="49" y="9"/>
                  </a:lnTo>
                  <a:lnTo>
                    <a:pt x="40" y="9"/>
                  </a:lnTo>
                  <a:lnTo>
                    <a:pt x="40" y="0"/>
                  </a:lnTo>
                  <a:lnTo>
                    <a:pt x="20" y="0"/>
                  </a:lnTo>
                  <a:lnTo>
                    <a:pt x="0" y="17"/>
                  </a:lnTo>
                  <a:lnTo>
                    <a:pt x="20" y="29"/>
                  </a:lnTo>
                  <a:lnTo>
                    <a:pt x="20" y="37"/>
                  </a:lnTo>
                  <a:lnTo>
                    <a:pt x="49" y="37"/>
                  </a:lnTo>
                  <a:lnTo>
                    <a:pt x="49" y="49"/>
                  </a:lnTo>
                  <a:lnTo>
                    <a:pt x="20" y="49"/>
                  </a:lnTo>
                  <a:lnTo>
                    <a:pt x="29" y="58"/>
                  </a:lnTo>
                  <a:lnTo>
                    <a:pt x="29" y="69"/>
                  </a:lnTo>
                  <a:lnTo>
                    <a:pt x="40" y="69"/>
                  </a:lnTo>
                  <a:lnTo>
                    <a:pt x="49" y="58"/>
                  </a:lnTo>
                  <a:lnTo>
                    <a:pt x="72" y="81"/>
                  </a:lnTo>
                  <a:lnTo>
                    <a:pt x="113" y="90"/>
                  </a:lnTo>
                  <a:lnTo>
                    <a:pt x="125" y="102"/>
                  </a:lnTo>
                  <a:lnTo>
                    <a:pt x="133" y="142"/>
                  </a:lnTo>
                  <a:lnTo>
                    <a:pt x="125" y="142"/>
                  </a:lnTo>
                  <a:lnTo>
                    <a:pt x="113" y="162"/>
                  </a:lnTo>
                  <a:lnTo>
                    <a:pt x="154" y="154"/>
                  </a:lnTo>
                  <a:lnTo>
                    <a:pt x="175" y="17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1" name="Freeform 111"/>
            <p:cNvSpPr>
              <a:spLocks/>
            </p:cNvSpPr>
            <p:nvPr/>
          </p:nvSpPr>
          <p:spPr bwMode="auto">
            <a:xfrm>
              <a:off x="4847" y="2573"/>
              <a:ext cx="175" cy="175"/>
            </a:xfrm>
            <a:custGeom>
              <a:avLst/>
              <a:gdLst>
                <a:gd name="T0" fmla="*/ 175 w 175"/>
                <a:gd name="T1" fmla="*/ 175 h 175"/>
                <a:gd name="T2" fmla="*/ 175 w 175"/>
                <a:gd name="T3" fmla="*/ 49 h 175"/>
                <a:gd name="T4" fmla="*/ 125 w 175"/>
                <a:gd name="T5" fmla="*/ 29 h 175"/>
                <a:gd name="T6" fmla="*/ 102 w 175"/>
                <a:gd name="T7" fmla="*/ 37 h 175"/>
                <a:gd name="T8" fmla="*/ 81 w 175"/>
                <a:gd name="T9" fmla="*/ 58 h 175"/>
                <a:gd name="T10" fmla="*/ 72 w 175"/>
                <a:gd name="T11" fmla="*/ 58 h 175"/>
                <a:gd name="T12" fmla="*/ 61 w 175"/>
                <a:gd name="T13" fmla="*/ 37 h 175"/>
                <a:gd name="T14" fmla="*/ 49 w 175"/>
                <a:gd name="T15" fmla="*/ 9 h 175"/>
                <a:gd name="T16" fmla="*/ 40 w 175"/>
                <a:gd name="T17" fmla="*/ 9 h 175"/>
                <a:gd name="T18" fmla="*/ 40 w 175"/>
                <a:gd name="T19" fmla="*/ 0 h 175"/>
                <a:gd name="T20" fmla="*/ 20 w 175"/>
                <a:gd name="T21" fmla="*/ 0 h 175"/>
                <a:gd name="T22" fmla="*/ 0 w 175"/>
                <a:gd name="T23" fmla="*/ 17 h 175"/>
                <a:gd name="T24" fmla="*/ 20 w 175"/>
                <a:gd name="T25" fmla="*/ 29 h 175"/>
                <a:gd name="T26" fmla="*/ 20 w 175"/>
                <a:gd name="T27" fmla="*/ 37 h 175"/>
                <a:gd name="T28" fmla="*/ 49 w 175"/>
                <a:gd name="T29" fmla="*/ 37 h 175"/>
                <a:gd name="T30" fmla="*/ 49 w 175"/>
                <a:gd name="T31" fmla="*/ 49 h 175"/>
                <a:gd name="T32" fmla="*/ 20 w 175"/>
                <a:gd name="T33" fmla="*/ 49 h 175"/>
                <a:gd name="T34" fmla="*/ 29 w 175"/>
                <a:gd name="T35" fmla="*/ 58 h 175"/>
                <a:gd name="T36" fmla="*/ 29 w 175"/>
                <a:gd name="T37" fmla="*/ 69 h 175"/>
                <a:gd name="T38" fmla="*/ 40 w 175"/>
                <a:gd name="T39" fmla="*/ 69 h 175"/>
                <a:gd name="T40" fmla="*/ 49 w 175"/>
                <a:gd name="T41" fmla="*/ 58 h 175"/>
                <a:gd name="T42" fmla="*/ 72 w 175"/>
                <a:gd name="T43" fmla="*/ 81 h 175"/>
                <a:gd name="T44" fmla="*/ 113 w 175"/>
                <a:gd name="T45" fmla="*/ 90 h 175"/>
                <a:gd name="T46" fmla="*/ 125 w 175"/>
                <a:gd name="T47" fmla="*/ 102 h 175"/>
                <a:gd name="T48" fmla="*/ 133 w 175"/>
                <a:gd name="T49" fmla="*/ 142 h 175"/>
                <a:gd name="T50" fmla="*/ 125 w 175"/>
                <a:gd name="T51" fmla="*/ 142 h 175"/>
                <a:gd name="T52" fmla="*/ 113 w 175"/>
                <a:gd name="T53" fmla="*/ 162 h 175"/>
                <a:gd name="T54" fmla="*/ 154 w 175"/>
                <a:gd name="T55" fmla="*/ 154 h 175"/>
                <a:gd name="T56" fmla="*/ 175 w 175"/>
                <a:gd name="T5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175">
                  <a:moveTo>
                    <a:pt x="175" y="175"/>
                  </a:moveTo>
                  <a:lnTo>
                    <a:pt x="175" y="49"/>
                  </a:lnTo>
                  <a:lnTo>
                    <a:pt x="125" y="29"/>
                  </a:lnTo>
                  <a:lnTo>
                    <a:pt x="102" y="37"/>
                  </a:lnTo>
                  <a:lnTo>
                    <a:pt x="81" y="58"/>
                  </a:lnTo>
                  <a:lnTo>
                    <a:pt x="72" y="58"/>
                  </a:lnTo>
                  <a:lnTo>
                    <a:pt x="61" y="37"/>
                  </a:lnTo>
                  <a:lnTo>
                    <a:pt x="49" y="9"/>
                  </a:lnTo>
                  <a:lnTo>
                    <a:pt x="40" y="9"/>
                  </a:lnTo>
                  <a:lnTo>
                    <a:pt x="40" y="0"/>
                  </a:lnTo>
                  <a:lnTo>
                    <a:pt x="20" y="0"/>
                  </a:lnTo>
                  <a:lnTo>
                    <a:pt x="0" y="17"/>
                  </a:lnTo>
                  <a:lnTo>
                    <a:pt x="20" y="29"/>
                  </a:lnTo>
                  <a:lnTo>
                    <a:pt x="20" y="37"/>
                  </a:lnTo>
                  <a:lnTo>
                    <a:pt x="49" y="37"/>
                  </a:lnTo>
                  <a:lnTo>
                    <a:pt x="49" y="49"/>
                  </a:lnTo>
                  <a:lnTo>
                    <a:pt x="20" y="49"/>
                  </a:lnTo>
                  <a:lnTo>
                    <a:pt x="29" y="58"/>
                  </a:lnTo>
                  <a:lnTo>
                    <a:pt x="29" y="69"/>
                  </a:lnTo>
                  <a:lnTo>
                    <a:pt x="40" y="69"/>
                  </a:lnTo>
                  <a:lnTo>
                    <a:pt x="49" y="58"/>
                  </a:lnTo>
                  <a:lnTo>
                    <a:pt x="72" y="81"/>
                  </a:lnTo>
                  <a:lnTo>
                    <a:pt x="113" y="90"/>
                  </a:lnTo>
                  <a:lnTo>
                    <a:pt x="125" y="102"/>
                  </a:lnTo>
                  <a:lnTo>
                    <a:pt x="133" y="142"/>
                  </a:lnTo>
                  <a:lnTo>
                    <a:pt x="125" y="142"/>
                  </a:lnTo>
                  <a:lnTo>
                    <a:pt x="113" y="162"/>
                  </a:lnTo>
                  <a:lnTo>
                    <a:pt x="154" y="154"/>
                  </a:lnTo>
                  <a:lnTo>
                    <a:pt x="175" y="17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2" name="Freeform 112"/>
            <p:cNvSpPr>
              <a:spLocks/>
            </p:cNvSpPr>
            <p:nvPr/>
          </p:nvSpPr>
          <p:spPr bwMode="auto">
            <a:xfrm>
              <a:off x="5022" y="2623"/>
              <a:ext cx="161" cy="155"/>
            </a:xfrm>
            <a:custGeom>
              <a:avLst/>
              <a:gdLst>
                <a:gd name="T0" fmla="*/ 0 w 161"/>
                <a:gd name="T1" fmla="*/ 0 h 155"/>
                <a:gd name="T2" fmla="*/ 0 w 161"/>
                <a:gd name="T3" fmla="*/ 123 h 155"/>
                <a:gd name="T4" fmla="*/ 22 w 161"/>
                <a:gd name="T5" fmla="*/ 123 h 155"/>
                <a:gd name="T6" fmla="*/ 32 w 161"/>
                <a:gd name="T7" fmla="*/ 111 h 155"/>
                <a:gd name="T8" fmla="*/ 52 w 161"/>
                <a:gd name="T9" fmla="*/ 91 h 155"/>
                <a:gd name="T10" fmla="*/ 64 w 161"/>
                <a:gd name="T11" fmla="*/ 91 h 155"/>
                <a:gd name="T12" fmla="*/ 87 w 161"/>
                <a:gd name="T13" fmla="*/ 103 h 155"/>
                <a:gd name="T14" fmla="*/ 104 w 161"/>
                <a:gd name="T15" fmla="*/ 140 h 155"/>
                <a:gd name="T16" fmla="*/ 137 w 161"/>
                <a:gd name="T17" fmla="*/ 140 h 155"/>
                <a:gd name="T18" fmla="*/ 148 w 161"/>
                <a:gd name="T19" fmla="*/ 155 h 155"/>
                <a:gd name="T20" fmla="*/ 161 w 161"/>
                <a:gd name="T21" fmla="*/ 155 h 155"/>
                <a:gd name="T22" fmla="*/ 161 w 161"/>
                <a:gd name="T23" fmla="*/ 140 h 155"/>
                <a:gd name="T24" fmla="*/ 148 w 161"/>
                <a:gd name="T25" fmla="*/ 132 h 155"/>
                <a:gd name="T26" fmla="*/ 137 w 161"/>
                <a:gd name="T27" fmla="*/ 132 h 155"/>
                <a:gd name="T28" fmla="*/ 137 w 161"/>
                <a:gd name="T29" fmla="*/ 123 h 155"/>
                <a:gd name="T30" fmla="*/ 125 w 161"/>
                <a:gd name="T31" fmla="*/ 123 h 155"/>
                <a:gd name="T32" fmla="*/ 116 w 161"/>
                <a:gd name="T33" fmla="*/ 103 h 155"/>
                <a:gd name="T34" fmla="*/ 104 w 161"/>
                <a:gd name="T35" fmla="*/ 91 h 155"/>
                <a:gd name="T36" fmla="*/ 104 w 161"/>
                <a:gd name="T37" fmla="*/ 83 h 155"/>
                <a:gd name="T38" fmla="*/ 116 w 161"/>
                <a:gd name="T39" fmla="*/ 69 h 155"/>
                <a:gd name="T40" fmla="*/ 116 w 161"/>
                <a:gd name="T41" fmla="*/ 59 h 155"/>
                <a:gd name="T42" fmla="*/ 104 w 161"/>
                <a:gd name="T43" fmla="*/ 59 h 155"/>
                <a:gd name="T44" fmla="*/ 87 w 161"/>
                <a:gd name="T45" fmla="*/ 51 h 155"/>
                <a:gd name="T46" fmla="*/ 72 w 161"/>
                <a:gd name="T47" fmla="*/ 31 h 155"/>
                <a:gd name="T48" fmla="*/ 43 w 161"/>
                <a:gd name="T49" fmla="*/ 8 h 155"/>
                <a:gd name="T50" fmla="*/ 0 w 161"/>
                <a:gd name="T5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5">
                  <a:moveTo>
                    <a:pt x="0" y="0"/>
                  </a:moveTo>
                  <a:lnTo>
                    <a:pt x="0" y="123"/>
                  </a:lnTo>
                  <a:lnTo>
                    <a:pt x="22" y="123"/>
                  </a:lnTo>
                  <a:lnTo>
                    <a:pt x="32" y="111"/>
                  </a:lnTo>
                  <a:lnTo>
                    <a:pt x="52" y="91"/>
                  </a:lnTo>
                  <a:lnTo>
                    <a:pt x="64" y="91"/>
                  </a:lnTo>
                  <a:lnTo>
                    <a:pt x="87" y="103"/>
                  </a:lnTo>
                  <a:lnTo>
                    <a:pt x="104" y="140"/>
                  </a:lnTo>
                  <a:lnTo>
                    <a:pt x="137" y="140"/>
                  </a:lnTo>
                  <a:lnTo>
                    <a:pt x="148" y="155"/>
                  </a:lnTo>
                  <a:lnTo>
                    <a:pt x="161" y="155"/>
                  </a:lnTo>
                  <a:lnTo>
                    <a:pt x="161" y="140"/>
                  </a:lnTo>
                  <a:lnTo>
                    <a:pt x="148" y="132"/>
                  </a:lnTo>
                  <a:lnTo>
                    <a:pt x="137" y="132"/>
                  </a:lnTo>
                  <a:lnTo>
                    <a:pt x="137" y="123"/>
                  </a:lnTo>
                  <a:lnTo>
                    <a:pt x="125" y="123"/>
                  </a:lnTo>
                  <a:lnTo>
                    <a:pt x="116" y="103"/>
                  </a:lnTo>
                  <a:lnTo>
                    <a:pt x="104" y="91"/>
                  </a:lnTo>
                  <a:lnTo>
                    <a:pt x="104" y="83"/>
                  </a:lnTo>
                  <a:lnTo>
                    <a:pt x="116" y="69"/>
                  </a:lnTo>
                  <a:lnTo>
                    <a:pt x="116" y="59"/>
                  </a:lnTo>
                  <a:lnTo>
                    <a:pt x="104" y="59"/>
                  </a:lnTo>
                  <a:lnTo>
                    <a:pt x="87" y="51"/>
                  </a:lnTo>
                  <a:lnTo>
                    <a:pt x="72" y="31"/>
                  </a:lnTo>
                  <a:lnTo>
                    <a:pt x="43" y="8"/>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3" name="Freeform 113"/>
            <p:cNvSpPr>
              <a:spLocks/>
            </p:cNvSpPr>
            <p:nvPr/>
          </p:nvSpPr>
          <p:spPr bwMode="auto">
            <a:xfrm>
              <a:off x="5022" y="2623"/>
              <a:ext cx="161" cy="155"/>
            </a:xfrm>
            <a:custGeom>
              <a:avLst/>
              <a:gdLst>
                <a:gd name="T0" fmla="*/ 0 w 161"/>
                <a:gd name="T1" fmla="*/ 0 h 155"/>
                <a:gd name="T2" fmla="*/ 0 w 161"/>
                <a:gd name="T3" fmla="*/ 123 h 155"/>
                <a:gd name="T4" fmla="*/ 22 w 161"/>
                <a:gd name="T5" fmla="*/ 123 h 155"/>
                <a:gd name="T6" fmla="*/ 32 w 161"/>
                <a:gd name="T7" fmla="*/ 111 h 155"/>
                <a:gd name="T8" fmla="*/ 52 w 161"/>
                <a:gd name="T9" fmla="*/ 91 h 155"/>
                <a:gd name="T10" fmla="*/ 64 w 161"/>
                <a:gd name="T11" fmla="*/ 91 h 155"/>
                <a:gd name="T12" fmla="*/ 87 w 161"/>
                <a:gd name="T13" fmla="*/ 103 h 155"/>
                <a:gd name="T14" fmla="*/ 104 w 161"/>
                <a:gd name="T15" fmla="*/ 140 h 155"/>
                <a:gd name="T16" fmla="*/ 137 w 161"/>
                <a:gd name="T17" fmla="*/ 140 h 155"/>
                <a:gd name="T18" fmla="*/ 148 w 161"/>
                <a:gd name="T19" fmla="*/ 155 h 155"/>
                <a:gd name="T20" fmla="*/ 161 w 161"/>
                <a:gd name="T21" fmla="*/ 155 h 155"/>
                <a:gd name="T22" fmla="*/ 161 w 161"/>
                <a:gd name="T23" fmla="*/ 140 h 155"/>
                <a:gd name="T24" fmla="*/ 148 w 161"/>
                <a:gd name="T25" fmla="*/ 132 h 155"/>
                <a:gd name="T26" fmla="*/ 137 w 161"/>
                <a:gd name="T27" fmla="*/ 132 h 155"/>
                <a:gd name="T28" fmla="*/ 137 w 161"/>
                <a:gd name="T29" fmla="*/ 123 h 155"/>
                <a:gd name="T30" fmla="*/ 125 w 161"/>
                <a:gd name="T31" fmla="*/ 123 h 155"/>
                <a:gd name="T32" fmla="*/ 116 w 161"/>
                <a:gd name="T33" fmla="*/ 103 h 155"/>
                <a:gd name="T34" fmla="*/ 104 w 161"/>
                <a:gd name="T35" fmla="*/ 91 h 155"/>
                <a:gd name="T36" fmla="*/ 104 w 161"/>
                <a:gd name="T37" fmla="*/ 83 h 155"/>
                <a:gd name="T38" fmla="*/ 116 w 161"/>
                <a:gd name="T39" fmla="*/ 69 h 155"/>
                <a:gd name="T40" fmla="*/ 116 w 161"/>
                <a:gd name="T41" fmla="*/ 59 h 155"/>
                <a:gd name="T42" fmla="*/ 104 w 161"/>
                <a:gd name="T43" fmla="*/ 59 h 155"/>
                <a:gd name="T44" fmla="*/ 87 w 161"/>
                <a:gd name="T45" fmla="*/ 51 h 155"/>
                <a:gd name="T46" fmla="*/ 72 w 161"/>
                <a:gd name="T47" fmla="*/ 31 h 155"/>
                <a:gd name="T48" fmla="*/ 43 w 161"/>
                <a:gd name="T49" fmla="*/ 8 h 155"/>
                <a:gd name="T50" fmla="*/ 0 w 161"/>
                <a:gd name="T5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5">
                  <a:moveTo>
                    <a:pt x="0" y="0"/>
                  </a:moveTo>
                  <a:lnTo>
                    <a:pt x="0" y="123"/>
                  </a:lnTo>
                  <a:lnTo>
                    <a:pt x="22" y="123"/>
                  </a:lnTo>
                  <a:lnTo>
                    <a:pt x="32" y="111"/>
                  </a:lnTo>
                  <a:lnTo>
                    <a:pt x="52" y="91"/>
                  </a:lnTo>
                  <a:lnTo>
                    <a:pt x="64" y="91"/>
                  </a:lnTo>
                  <a:lnTo>
                    <a:pt x="87" y="103"/>
                  </a:lnTo>
                  <a:lnTo>
                    <a:pt x="104" y="140"/>
                  </a:lnTo>
                  <a:lnTo>
                    <a:pt x="137" y="140"/>
                  </a:lnTo>
                  <a:lnTo>
                    <a:pt x="148" y="155"/>
                  </a:lnTo>
                  <a:lnTo>
                    <a:pt x="161" y="155"/>
                  </a:lnTo>
                  <a:lnTo>
                    <a:pt x="161" y="140"/>
                  </a:lnTo>
                  <a:lnTo>
                    <a:pt x="148" y="132"/>
                  </a:lnTo>
                  <a:lnTo>
                    <a:pt x="137" y="132"/>
                  </a:lnTo>
                  <a:lnTo>
                    <a:pt x="137" y="123"/>
                  </a:lnTo>
                  <a:lnTo>
                    <a:pt x="125" y="123"/>
                  </a:lnTo>
                  <a:lnTo>
                    <a:pt x="116" y="103"/>
                  </a:lnTo>
                  <a:lnTo>
                    <a:pt x="104" y="91"/>
                  </a:lnTo>
                  <a:lnTo>
                    <a:pt x="104" y="83"/>
                  </a:lnTo>
                  <a:lnTo>
                    <a:pt x="116" y="69"/>
                  </a:lnTo>
                  <a:lnTo>
                    <a:pt x="116" y="59"/>
                  </a:lnTo>
                  <a:lnTo>
                    <a:pt x="104" y="59"/>
                  </a:lnTo>
                  <a:lnTo>
                    <a:pt x="87" y="51"/>
                  </a:lnTo>
                  <a:lnTo>
                    <a:pt x="72" y="31"/>
                  </a:lnTo>
                  <a:lnTo>
                    <a:pt x="43" y="8"/>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4" name="Freeform 114"/>
            <p:cNvSpPr>
              <a:spLocks/>
            </p:cNvSpPr>
            <p:nvPr/>
          </p:nvSpPr>
          <p:spPr bwMode="auto">
            <a:xfrm>
              <a:off x="4466" y="2486"/>
              <a:ext cx="167" cy="168"/>
            </a:xfrm>
            <a:custGeom>
              <a:avLst/>
              <a:gdLst>
                <a:gd name="T0" fmla="*/ 128 w 167"/>
                <a:gd name="T1" fmla="*/ 0 h 168"/>
                <a:gd name="T2" fmla="*/ 146 w 167"/>
                <a:gd name="T3" fmla="*/ 0 h 168"/>
                <a:gd name="T4" fmla="*/ 146 w 167"/>
                <a:gd name="T5" fmla="*/ 23 h 168"/>
                <a:gd name="T6" fmla="*/ 157 w 167"/>
                <a:gd name="T7" fmla="*/ 32 h 168"/>
                <a:gd name="T8" fmla="*/ 146 w 167"/>
                <a:gd name="T9" fmla="*/ 43 h 168"/>
                <a:gd name="T10" fmla="*/ 167 w 167"/>
                <a:gd name="T11" fmla="*/ 64 h 168"/>
                <a:gd name="T12" fmla="*/ 157 w 167"/>
                <a:gd name="T13" fmla="*/ 64 h 168"/>
                <a:gd name="T14" fmla="*/ 137 w 167"/>
                <a:gd name="T15" fmla="*/ 104 h 168"/>
                <a:gd name="T16" fmla="*/ 128 w 167"/>
                <a:gd name="T17" fmla="*/ 116 h 168"/>
                <a:gd name="T18" fmla="*/ 128 w 167"/>
                <a:gd name="T19" fmla="*/ 124 h 168"/>
                <a:gd name="T20" fmla="*/ 128 w 167"/>
                <a:gd name="T21" fmla="*/ 145 h 168"/>
                <a:gd name="T22" fmla="*/ 105 w 167"/>
                <a:gd name="T23" fmla="*/ 156 h 168"/>
                <a:gd name="T24" fmla="*/ 93 w 167"/>
                <a:gd name="T25" fmla="*/ 168 h 168"/>
                <a:gd name="T26" fmla="*/ 85 w 167"/>
                <a:gd name="T27" fmla="*/ 145 h 168"/>
                <a:gd name="T28" fmla="*/ 73 w 167"/>
                <a:gd name="T29" fmla="*/ 145 h 168"/>
                <a:gd name="T30" fmla="*/ 41 w 167"/>
                <a:gd name="T31" fmla="*/ 145 h 168"/>
                <a:gd name="T32" fmla="*/ 41 w 167"/>
                <a:gd name="T33" fmla="*/ 136 h 168"/>
                <a:gd name="T34" fmla="*/ 20 w 167"/>
                <a:gd name="T35" fmla="*/ 136 h 168"/>
                <a:gd name="T36" fmla="*/ 12 w 167"/>
                <a:gd name="T37" fmla="*/ 104 h 168"/>
                <a:gd name="T38" fmla="*/ 0 w 167"/>
                <a:gd name="T39" fmla="*/ 96 h 168"/>
                <a:gd name="T40" fmla="*/ 0 w 167"/>
                <a:gd name="T41" fmla="*/ 64 h 168"/>
                <a:gd name="T42" fmla="*/ 12 w 167"/>
                <a:gd name="T43" fmla="*/ 43 h 168"/>
                <a:gd name="T44" fmla="*/ 20 w 167"/>
                <a:gd name="T45" fmla="*/ 64 h 168"/>
                <a:gd name="T46" fmla="*/ 41 w 167"/>
                <a:gd name="T47" fmla="*/ 64 h 168"/>
                <a:gd name="T48" fmla="*/ 56 w 167"/>
                <a:gd name="T49" fmla="*/ 52 h 168"/>
                <a:gd name="T50" fmla="*/ 73 w 167"/>
                <a:gd name="T51" fmla="*/ 64 h 168"/>
                <a:gd name="T52" fmla="*/ 93 w 167"/>
                <a:gd name="T53" fmla="*/ 52 h 168"/>
                <a:gd name="T54" fmla="*/ 117 w 167"/>
                <a:gd name="T55" fmla="*/ 0 h 168"/>
                <a:gd name="T56" fmla="*/ 128 w 167"/>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68">
                  <a:moveTo>
                    <a:pt x="128" y="0"/>
                  </a:moveTo>
                  <a:lnTo>
                    <a:pt x="146" y="0"/>
                  </a:lnTo>
                  <a:lnTo>
                    <a:pt x="146" y="23"/>
                  </a:lnTo>
                  <a:lnTo>
                    <a:pt x="157" y="32"/>
                  </a:lnTo>
                  <a:lnTo>
                    <a:pt x="146" y="43"/>
                  </a:lnTo>
                  <a:lnTo>
                    <a:pt x="167" y="64"/>
                  </a:lnTo>
                  <a:lnTo>
                    <a:pt x="157" y="64"/>
                  </a:lnTo>
                  <a:lnTo>
                    <a:pt x="137" y="104"/>
                  </a:lnTo>
                  <a:lnTo>
                    <a:pt x="128" y="116"/>
                  </a:lnTo>
                  <a:lnTo>
                    <a:pt x="128" y="124"/>
                  </a:lnTo>
                  <a:lnTo>
                    <a:pt x="128" y="145"/>
                  </a:lnTo>
                  <a:lnTo>
                    <a:pt x="105" y="156"/>
                  </a:lnTo>
                  <a:lnTo>
                    <a:pt x="93" y="168"/>
                  </a:lnTo>
                  <a:lnTo>
                    <a:pt x="85" y="145"/>
                  </a:lnTo>
                  <a:lnTo>
                    <a:pt x="73" y="145"/>
                  </a:lnTo>
                  <a:lnTo>
                    <a:pt x="41" y="145"/>
                  </a:lnTo>
                  <a:lnTo>
                    <a:pt x="41" y="136"/>
                  </a:lnTo>
                  <a:lnTo>
                    <a:pt x="20" y="136"/>
                  </a:lnTo>
                  <a:lnTo>
                    <a:pt x="12" y="104"/>
                  </a:lnTo>
                  <a:lnTo>
                    <a:pt x="0" y="96"/>
                  </a:lnTo>
                  <a:lnTo>
                    <a:pt x="0" y="64"/>
                  </a:lnTo>
                  <a:lnTo>
                    <a:pt x="12" y="43"/>
                  </a:lnTo>
                  <a:lnTo>
                    <a:pt x="20" y="64"/>
                  </a:lnTo>
                  <a:lnTo>
                    <a:pt x="41" y="64"/>
                  </a:lnTo>
                  <a:lnTo>
                    <a:pt x="56" y="52"/>
                  </a:lnTo>
                  <a:lnTo>
                    <a:pt x="73" y="64"/>
                  </a:lnTo>
                  <a:lnTo>
                    <a:pt x="93" y="52"/>
                  </a:lnTo>
                  <a:lnTo>
                    <a:pt x="117" y="0"/>
                  </a:lnTo>
                  <a:lnTo>
                    <a:pt x="12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5" name="Freeform 115"/>
            <p:cNvSpPr>
              <a:spLocks/>
            </p:cNvSpPr>
            <p:nvPr/>
          </p:nvSpPr>
          <p:spPr bwMode="auto">
            <a:xfrm>
              <a:off x="4466" y="2486"/>
              <a:ext cx="167" cy="168"/>
            </a:xfrm>
            <a:custGeom>
              <a:avLst/>
              <a:gdLst>
                <a:gd name="T0" fmla="*/ 128 w 167"/>
                <a:gd name="T1" fmla="*/ 0 h 168"/>
                <a:gd name="T2" fmla="*/ 146 w 167"/>
                <a:gd name="T3" fmla="*/ 0 h 168"/>
                <a:gd name="T4" fmla="*/ 146 w 167"/>
                <a:gd name="T5" fmla="*/ 23 h 168"/>
                <a:gd name="T6" fmla="*/ 157 w 167"/>
                <a:gd name="T7" fmla="*/ 32 h 168"/>
                <a:gd name="T8" fmla="*/ 146 w 167"/>
                <a:gd name="T9" fmla="*/ 43 h 168"/>
                <a:gd name="T10" fmla="*/ 167 w 167"/>
                <a:gd name="T11" fmla="*/ 64 h 168"/>
                <a:gd name="T12" fmla="*/ 157 w 167"/>
                <a:gd name="T13" fmla="*/ 64 h 168"/>
                <a:gd name="T14" fmla="*/ 137 w 167"/>
                <a:gd name="T15" fmla="*/ 104 h 168"/>
                <a:gd name="T16" fmla="*/ 128 w 167"/>
                <a:gd name="T17" fmla="*/ 116 h 168"/>
                <a:gd name="T18" fmla="*/ 128 w 167"/>
                <a:gd name="T19" fmla="*/ 124 h 168"/>
                <a:gd name="T20" fmla="*/ 128 w 167"/>
                <a:gd name="T21" fmla="*/ 145 h 168"/>
                <a:gd name="T22" fmla="*/ 105 w 167"/>
                <a:gd name="T23" fmla="*/ 156 h 168"/>
                <a:gd name="T24" fmla="*/ 93 w 167"/>
                <a:gd name="T25" fmla="*/ 168 h 168"/>
                <a:gd name="T26" fmla="*/ 85 w 167"/>
                <a:gd name="T27" fmla="*/ 145 h 168"/>
                <a:gd name="T28" fmla="*/ 73 w 167"/>
                <a:gd name="T29" fmla="*/ 145 h 168"/>
                <a:gd name="T30" fmla="*/ 41 w 167"/>
                <a:gd name="T31" fmla="*/ 145 h 168"/>
                <a:gd name="T32" fmla="*/ 41 w 167"/>
                <a:gd name="T33" fmla="*/ 136 h 168"/>
                <a:gd name="T34" fmla="*/ 20 w 167"/>
                <a:gd name="T35" fmla="*/ 136 h 168"/>
                <a:gd name="T36" fmla="*/ 12 w 167"/>
                <a:gd name="T37" fmla="*/ 104 h 168"/>
                <a:gd name="T38" fmla="*/ 0 w 167"/>
                <a:gd name="T39" fmla="*/ 96 h 168"/>
                <a:gd name="T40" fmla="*/ 0 w 167"/>
                <a:gd name="T41" fmla="*/ 64 h 168"/>
                <a:gd name="T42" fmla="*/ 12 w 167"/>
                <a:gd name="T43" fmla="*/ 43 h 168"/>
                <a:gd name="T44" fmla="*/ 20 w 167"/>
                <a:gd name="T45" fmla="*/ 64 h 168"/>
                <a:gd name="T46" fmla="*/ 41 w 167"/>
                <a:gd name="T47" fmla="*/ 64 h 168"/>
                <a:gd name="T48" fmla="*/ 56 w 167"/>
                <a:gd name="T49" fmla="*/ 52 h 168"/>
                <a:gd name="T50" fmla="*/ 73 w 167"/>
                <a:gd name="T51" fmla="*/ 64 h 168"/>
                <a:gd name="T52" fmla="*/ 93 w 167"/>
                <a:gd name="T53" fmla="*/ 52 h 168"/>
                <a:gd name="T54" fmla="*/ 117 w 167"/>
                <a:gd name="T55" fmla="*/ 0 h 168"/>
                <a:gd name="T56" fmla="*/ 128 w 167"/>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68">
                  <a:moveTo>
                    <a:pt x="128" y="0"/>
                  </a:moveTo>
                  <a:lnTo>
                    <a:pt x="146" y="0"/>
                  </a:lnTo>
                  <a:lnTo>
                    <a:pt x="146" y="23"/>
                  </a:lnTo>
                  <a:lnTo>
                    <a:pt x="157" y="32"/>
                  </a:lnTo>
                  <a:lnTo>
                    <a:pt x="146" y="43"/>
                  </a:lnTo>
                  <a:lnTo>
                    <a:pt x="167" y="64"/>
                  </a:lnTo>
                  <a:lnTo>
                    <a:pt x="157" y="64"/>
                  </a:lnTo>
                  <a:lnTo>
                    <a:pt x="137" y="104"/>
                  </a:lnTo>
                  <a:lnTo>
                    <a:pt x="128" y="116"/>
                  </a:lnTo>
                  <a:lnTo>
                    <a:pt x="128" y="124"/>
                  </a:lnTo>
                  <a:lnTo>
                    <a:pt x="128" y="145"/>
                  </a:lnTo>
                  <a:lnTo>
                    <a:pt x="105" y="156"/>
                  </a:lnTo>
                  <a:lnTo>
                    <a:pt x="93" y="168"/>
                  </a:lnTo>
                  <a:lnTo>
                    <a:pt x="85" y="145"/>
                  </a:lnTo>
                  <a:lnTo>
                    <a:pt x="73" y="145"/>
                  </a:lnTo>
                  <a:lnTo>
                    <a:pt x="41" y="145"/>
                  </a:lnTo>
                  <a:lnTo>
                    <a:pt x="41" y="136"/>
                  </a:lnTo>
                  <a:lnTo>
                    <a:pt x="20" y="136"/>
                  </a:lnTo>
                  <a:lnTo>
                    <a:pt x="12" y="104"/>
                  </a:lnTo>
                  <a:lnTo>
                    <a:pt x="0" y="96"/>
                  </a:lnTo>
                  <a:lnTo>
                    <a:pt x="0" y="64"/>
                  </a:lnTo>
                  <a:lnTo>
                    <a:pt x="12" y="43"/>
                  </a:lnTo>
                  <a:lnTo>
                    <a:pt x="20" y="64"/>
                  </a:lnTo>
                  <a:lnTo>
                    <a:pt x="41" y="64"/>
                  </a:lnTo>
                  <a:lnTo>
                    <a:pt x="56" y="52"/>
                  </a:lnTo>
                  <a:lnTo>
                    <a:pt x="73" y="64"/>
                  </a:lnTo>
                  <a:lnTo>
                    <a:pt x="93" y="52"/>
                  </a:lnTo>
                  <a:lnTo>
                    <a:pt x="117" y="0"/>
                  </a:lnTo>
                  <a:lnTo>
                    <a:pt x="12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6" name="Freeform 116"/>
            <p:cNvSpPr>
              <a:spLocks/>
            </p:cNvSpPr>
            <p:nvPr/>
          </p:nvSpPr>
          <p:spPr bwMode="auto">
            <a:xfrm>
              <a:off x="4479" y="2437"/>
              <a:ext cx="169" cy="113"/>
            </a:xfrm>
            <a:custGeom>
              <a:avLst/>
              <a:gdLst>
                <a:gd name="T0" fmla="*/ 154 w 169"/>
                <a:gd name="T1" fmla="*/ 40 h 113"/>
                <a:gd name="T2" fmla="*/ 133 w 169"/>
                <a:gd name="T3" fmla="*/ 49 h 113"/>
                <a:gd name="T4" fmla="*/ 116 w 169"/>
                <a:gd name="T5" fmla="*/ 49 h 113"/>
                <a:gd name="T6" fmla="*/ 104 w 169"/>
                <a:gd name="T7" fmla="*/ 49 h 113"/>
                <a:gd name="T8" fmla="*/ 80 w 169"/>
                <a:gd name="T9" fmla="*/ 101 h 113"/>
                <a:gd name="T10" fmla="*/ 61 w 169"/>
                <a:gd name="T11" fmla="*/ 113 h 113"/>
                <a:gd name="T12" fmla="*/ 43 w 169"/>
                <a:gd name="T13" fmla="*/ 101 h 113"/>
                <a:gd name="T14" fmla="*/ 29 w 169"/>
                <a:gd name="T15" fmla="*/ 113 h 113"/>
                <a:gd name="T16" fmla="*/ 8 w 169"/>
                <a:gd name="T17" fmla="*/ 113 h 113"/>
                <a:gd name="T18" fmla="*/ 0 w 169"/>
                <a:gd name="T19" fmla="*/ 92 h 113"/>
                <a:gd name="T20" fmla="*/ 19 w 169"/>
                <a:gd name="T21" fmla="*/ 101 h 113"/>
                <a:gd name="T22" fmla="*/ 29 w 169"/>
                <a:gd name="T23" fmla="*/ 72 h 113"/>
                <a:gd name="T24" fmla="*/ 51 w 169"/>
                <a:gd name="T25" fmla="*/ 72 h 113"/>
                <a:gd name="T26" fmla="*/ 72 w 169"/>
                <a:gd name="T27" fmla="*/ 40 h 113"/>
                <a:gd name="T28" fmla="*/ 80 w 169"/>
                <a:gd name="T29" fmla="*/ 49 h 113"/>
                <a:gd name="T30" fmla="*/ 93 w 169"/>
                <a:gd name="T31" fmla="*/ 49 h 113"/>
                <a:gd name="T32" fmla="*/ 93 w 169"/>
                <a:gd name="T33" fmla="*/ 40 h 113"/>
                <a:gd name="T34" fmla="*/ 93 w 169"/>
                <a:gd name="T35" fmla="*/ 29 h 113"/>
                <a:gd name="T36" fmla="*/ 125 w 169"/>
                <a:gd name="T37" fmla="*/ 0 h 113"/>
                <a:gd name="T38" fmla="*/ 133 w 169"/>
                <a:gd name="T39" fmla="*/ 11 h 113"/>
                <a:gd name="T40" fmla="*/ 133 w 169"/>
                <a:gd name="T41" fmla="*/ 20 h 113"/>
                <a:gd name="T42" fmla="*/ 169 w 169"/>
                <a:gd name="T43" fmla="*/ 29 h 113"/>
                <a:gd name="T44" fmla="*/ 145 w 169"/>
                <a:gd name="T45" fmla="*/ 40 h 113"/>
                <a:gd name="T46" fmla="*/ 154 w 169"/>
                <a:gd name="T47" fmla="*/ 4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13">
                  <a:moveTo>
                    <a:pt x="154" y="40"/>
                  </a:moveTo>
                  <a:lnTo>
                    <a:pt x="133" y="49"/>
                  </a:lnTo>
                  <a:lnTo>
                    <a:pt x="116" y="49"/>
                  </a:lnTo>
                  <a:lnTo>
                    <a:pt x="104" y="49"/>
                  </a:lnTo>
                  <a:lnTo>
                    <a:pt x="80" y="101"/>
                  </a:lnTo>
                  <a:lnTo>
                    <a:pt x="61" y="113"/>
                  </a:lnTo>
                  <a:lnTo>
                    <a:pt x="43" y="101"/>
                  </a:lnTo>
                  <a:lnTo>
                    <a:pt x="29" y="113"/>
                  </a:lnTo>
                  <a:lnTo>
                    <a:pt x="8" y="113"/>
                  </a:lnTo>
                  <a:lnTo>
                    <a:pt x="0" y="92"/>
                  </a:lnTo>
                  <a:lnTo>
                    <a:pt x="19" y="101"/>
                  </a:lnTo>
                  <a:lnTo>
                    <a:pt x="29" y="72"/>
                  </a:lnTo>
                  <a:lnTo>
                    <a:pt x="51" y="72"/>
                  </a:lnTo>
                  <a:lnTo>
                    <a:pt x="72" y="40"/>
                  </a:lnTo>
                  <a:lnTo>
                    <a:pt x="80" y="49"/>
                  </a:lnTo>
                  <a:lnTo>
                    <a:pt x="93" y="49"/>
                  </a:lnTo>
                  <a:lnTo>
                    <a:pt x="93" y="40"/>
                  </a:lnTo>
                  <a:lnTo>
                    <a:pt x="93" y="29"/>
                  </a:lnTo>
                  <a:lnTo>
                    <a:pt x="125" y="0"/>
                  </a:lnTo>
                  <a:lnTo>
                    <a:pt x="133" y="11"/>
                  </a:lnTo>
                  <a:lnTo>
                    <a:pt x="133" y="20"/>
                  </a:lnTo>
                  <a:lnTo>
                    <a:pt x="169" y="29"/>
                  </a:lnTo>
                  <a:lnTo>
                    <a:pt x="145" y="40"/>
                  </a:lnTo>
                  <a:lnTo>
                    <a:pt x="154"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7" name="Freeform 117"/>
            <p:cNvSpPr>
              <a:spLocks/>
            </p:cNvSpPr>
            <p:nvPr/>
          </p:nvSpPr>
          <p:spPr bwMode="auto">
            <a:xfrm>
              <a:off x="4479" y="2437"/>
              <a:ext cx="169" cy="113"/>
            </a:xfrm>
            <a:custGeom>
              <a:avLst/>
              <a:gdLst>
                <a:gd name="T0" fmla="*/ 154 w 169"/>
                <a:gd name="T1" fmla="*/ 40 h 113"/>
                <a:gd name="T2" fmla="*/ 133 w 169"/>
                <a:gd name="T3" fmla="*/ 49 h 113"/>
                <a:gd name="T4" fmla="*/ 116 w 169"/>
                <a:gd name="T5" fmla="*/ 49 h 113"/>
                <a:gd name="T6" fmla="*/ 104 w 169"/>
                <a:gd name="T7" fmla="*/ 49 h 113"/>
                <a:gd name="T8" fmla="*/ 80 w 169"/>
                <a:gd name="T9" fmla="*/ 101 h 113"/>
                <a:gd name="T10" fmla="*/ 61 w 169"/>
                <a:gd name="T11" fmla="*/ 113 h 113"/>
                <a:gd name="T12" fmla="*/ 43 w 169"/>
                <a:gd name="T13" fmla="*/ 101 h 113"/>
                <a:gd name="T14" fmla="*/ 29 w 169"/>
                <a:gd name="T15" fmla="*/ 113 h 113"/>
                <a:gd name="T16" fmla="*/ 8 w 169"/>
                <a:gd name="T17" fmla="*/ 113 h 113"/>
                <a:gd name="T18" fmla="*/ 0 w 169"/>
                <a:gd name="T19" fmla="*/ 92 h 113"/>
                <a:gd name="T20" fmla="*/ 19 w 169"/>
                <a:gd name="T21" fmla="*/ 101 h 113"/>
                <a:gd name="T22" fmla="*/ 29 w 169"/>
                <a:gd name="T23" fmla="*/ 72 h 113"/>
                <a:gd name="T24" fmla="*/ 51 w 169"/>
                <a:gd name="T25" fmla="*/ 72 h 113"/>
                <a:gd name="T26" fmla="*/ 72 w 169"/>
                <a:gd name="T27" fmla="*/ 40 h 113"/>
                <a:gd name="T28" fmla="*/ 80 w 169"/>
                <a:gd name="T29" fmla="*/ 49 h 113"/>
                <a:gd name="T30" fmla="*/ 93 w 169"/>
                <a:gd name="T31" fmla="*/ 49 h 113"/>
                <a:gd name="T32" fmla="*/ 93 w 169"/>
                <a:gd name="T33" fmla="*/ 40 h 113"/>
                <a:gd name="T34" fmla="*/ 93 w 169"/>
                <a:gd name="T35" fmla="*/ 29 h 113"/>
                <a:gd name="T36" fmla="*/ 125 w 169"/>
                <a:gd name="T37" fmla="*/ 0 h 113"/>
                <a:gd name="T38" fmla="*/ 133 w 169"/>
                <a:gd name="T39" fmla="*/ 11 h 113"/>
                <a:gd name="T40" fmla="*/ 133 w 169"/>
                <a:gd name="T41" fmla="*/ 20 h 113"/>
                <a:gd name="T42" fmla="*/ 169 w 169"/>
                <a:gd name="T43" fmla="*/ 29 h 113"/>
                <a:gd name="T44" fmla="*/ 145 w 169"/>
                <a:gd name="T45" fmla="*/ 40 h 113"/>
                <a:gd name="T46" fmla="*/ 154 w 169"/>
                <a:gd name="T47" fmla="*/ 4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13">
                  <a:moveTo>
                    <a:pt x="154" y="40"/>
                  </a:moveTo>
                  <a:lnTo>
                    <a:pt x="133" y="49"/>
                  </a:lnTo>
                  <a:lnTo>
                    <a:pt x="116" y="49"/>
                  </a:lnTo>
                  <a:lnTo>
                    <a:pt x="104" y="49"/>
                  </a:lnTo>
                  <a:lnTo>
                    <a:pt x="80" y="101"/>
                  </a:lnTo>
                  <a:lnTo>
                    <a:pt x="61" y="113"/>
                  </a:lnTo>
                  <a:lnTo>
                    <a:pt x="43" y="101"/>
                  </a:lnTo>
                  <a:lnTo>
                    <a:pt x="29" y="113"/>
                  </a:lnTo>
                  <a:lnTo>
                    <a:pt x="8" y="113"/>
                  </a:lnTo>
                  <a:lnTo>
                    <a:pt x="0" y="92"/>
                  </a:lnTo>
                  <a:lnTo>
                    <a:pt x="19" y="101"/>
                  </a:lnTo>
                  <a:lnTo>
                    <a:pt x="29" y="72"/>
                  </a:lnTo>
                  <a:lnTo>
                    <a:pt x="51" y="72"/>
                  </a:lnTo>
                  <a:lnTo>
                    <a:pt x="72" y="40"/>
                  </a:lnTo>
                  <a:lnTo>
                    <a:pt x="80" y="49"/>
                  </a:lnTo>
                  <a:lnTo>
                    <a:pt x="93" y="49"/>
                  </a:lnTo>
                  <a:lnTo>
                    <a:pt x="93" y="40"/>
                  </a:lnTo>
                  <a:lnTo>
                    <a:pt x="93" y="29"/>
                  </a:lnTo>
                  <a:lnTo>
                    <a:pt x="125" y="0"/>
                  </a:lnTo>
                  <a:lnTo>
                    <a:pt x="133" y="11"/>
                  </a:lnTo>
                  <a:lnTo>
                    <a:pt x="133" y="20"/>
                  </a:lnTo>
                  <a:lnTo>
                    <a:pt x="169" y="29"/>
                  </a:lnTo>
                  <a:lnTo>
                    <a:pt x="145" y="40"/>
                  </a:lnTo>
                  <a:lnTo>
                    <a:pt x="154"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8" name="Freeform 118"/>
            <p:cNvSpPr>
              <a:spLocks/>
            </p:cNvSpPr>
            <p:nvPr/>
          </p:nvSpPr>
          <p:spPr bwMode="auto">
            <a:xfrm>
              <a:off x="4142" y="2021"/>
              <a:ext cx="157" cy="363"/>
            </a:xfrm>
            <a:custGeom>
              <a:avLst/>
              <a:gdLst>
                <a:gd name="T0" fmla="*/ 145 w 157"/>
                <a:gd name="T1" fmla="*/ 310 h 363"/>
                <a:gd name="T2" fmla="*/ 124 w 157"/>
                <a:gd name="T3" fmla="*/ 363 h 363"/>
                <a:gd name="T4" fmla="*/ 136 w 157"/>
                <a:gd name="T5" fmla="*/ 330 h 363"/>
                <a:gd name="T6" fmla="*/ 124 w 157"/>
                <a:gd name="T7" fmla="*/ 310 h 363"/>
                <a:gd name="T8" fmla="*/ 136 w 157"/>
                <a:gd name="T9" fmla="*/ 301 h 363"/>
                <a:gd name="T10" fmla="*/ 104 w 157"/>
                <a:gd name="T11" fmla="*/ 229 h 363"/>
                <a:gd name="T12" fmla="*/ 92 w 157"/>
                <a:gd name="T13" fmla="*/ 217 h 363"/>
                <a:gd name="T14" fmla="*/ 72 w 157"/>
                <a:gd name="T15" fmla="*/ 238 h 363"/>
                <a:gd name="T16" fmla="*/ 40 w 157"/>
                <a:gd name="T17" fmla="*/ 229 h 363"/>
                <a:gd name="T18" fmla="*/ 52 w 157"/>
                <a:gd name="T19" fmla="*/ 209 h 363"/>
                <a:gd name="T20" fmla="*/ 40 w 157"/>
                <a:gd name="T21" fmla="*/ 176 h 363"/>
                <a:gd name="T22" fmla="*/ 32 w 157"/>
                <a:gd name="T23" fmla="*/ 176 h 363"/>
                <a:gd name="T24" fmla="*/ 20 w 157"/>
                <a:gd name="T25" fmla="*/ 157 h 363"/>
                <a:gd name="T26" fmla="*/ 0 w 157"/>
                <a:gd name="T27" fmla="*/ 133 h 363"/>
                <a:gd name="T28" fmla="*/ 0 w 157"/>
                <a:gd name="T29" fmla="*/ 113 h 363"/>
                <a:gd name="T30" fmla="*/ 11 w 157"/>
                <a:gd name="T31" fmla="*/ 113 h 363"/>
                <a:gd name="T32" fmla="*/ 11 w 157"/>
                <a:gd name="T33" fmla="*/ 84 h 363"/>
                <a:gd name="T34" fmla="*/ 20 w 157"/>
                <a:gd name="T35" fmla="*/ 84 h 363"/>
                <a:gd name="T36" fmla="*/ 32 w 157"/>
                <a:gd name="T37" fmla="*/ 32 h 363"/>
                <a:gd name="T38" fmla="*/ 52 w 157"/>
                <a:gd name="T39" fmla="*/ 11 h 363"/>
                <a:gd name="T40" fmla="*/ 64 w 157"/>
                <a:gd name="T41" fmla="*/ 11 h 363"/>
                <a:gd name="T42" fmla="*/ 64 w 157"/>
                <a:gd name="T43" fmla="*/ 0 h 363"/>
                <a:gd name="T44" fmla="*/ 84 w 157"/>
                <a:gd name="T45" fmla="*/ 0 h 363"/>
                <a:gd name="T46" fmla="*/ 92 w 157"/>
                <a:gd name="T47" fmla="*/ 22 h 363"/>
                <a:gd name="T48" fmla="*/ 84 w 157"/>
                <a:gd name="T49" fmla="*/ 84 h 363"/>
                <a:gd name="T50" fmla="*/ 104 w 157"/>
                <a:gd name="T51" fmla="*/ 75 h 363"/>
                <a:gd name="T52" fmla="*/ 104 w 157"/>
                <a:gd name="T53" fmla="*/ 95 h 363"/>
                <a:gd name="T54" fmla="*/ 116 w 157"/>
                <a:gd name="T55" fmla="*/ 95 h 363"/>
                <a:gd name="T56" fmla="*/ 116 w 157"/>
                <a:gd name="T57" fmla="*/ 113 h 363"/>
                <a:gd name="T58" fmla="*/ 136 w 157"/>
                <a:gd name="T59" fmla="*/ 124 h 363"/>
                <a:gd name="T60" fmla="*/ 157 w 157"/>
                <a:gd name="T61" fmla="*/ 124 h 363"/>
                <a:gd name="T62" fmla="*/ 136 w 157"/>
                <a:gd name="T63" fmla="*/ 147 h 363"/>
                <a:gd name="T64" fmla="*/ 104 w 157"/>
                <a:gd name="T65" fmla="*/ 165 h 363"/>
                <a:gd name="T66" fmla="*/ 104 w 157"/>
                <a:gd name="T67" fmla="*/ 186 h 363"/>
                <a:gd name="T68" fmla="*/ 124 w 157"/>
                <a:gd name="T69" fmla="*/ 229 h 363"/>
                <a:gd name="T70" fmla="*/ 116 w 157"/>
                <a:gd name="T71" fmla="*/ 257 h 363"/>
                <a:gd name="T72" fmla="*/ 136 w 157"/>
                <a:gd name="T73" fmla="*/ 270 h 363"/>
                <a:gd name="T74" fmla="*/ 145 w 157"/>
                <a:gd name="T75" fmla="*/ 31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363">
                  <a:moveTo>
                    <a:pt x="145" y="310"/>
                  </a:moveTo>
                  <a:lnTo>
                    <a:pt x="124" y="363"/>
                  </a:lnTo>
                  <a:lnTo>
                    <a:pt x="136" y="330"/>
                  </a:lnTo>
                  <a:lnTo>
                    <a:pt x="124" y="310"/>
                  </a:lnTo>
                  <a:lnTo>
                    <a:pt x="136" y="301"/>
                  </a:lnTo>
                  <a:lnTo>
                    <a:pt x="104" y="229"/>
                  </a:lnTo>
                  <a:lnTo>
                    <a:pt x="92" y="217"/>
                  </a:lnTo>
                  <a:lnTo>
                    <a:pt x="72" y="238"/>
                  </a:lnTo>
                  <a:lnTo>
                    <a:pt x="40" y="229"/>
                  </a:lnTo>
                  <a:lnTo>
                    <a:pt x="52" y="209"/>
                  </a:lnTo>
                  <a:lnTo>
                    <a:pt x="40" y="176"/>
                  </a:lnTo>
                  <a:lnTo>
                    <a:pt x="32" y="176"/>
                  </a:lnTo>
                  <a:lnTo>
                    <a:pt x="20" y="157"/>
                  </a:lnTo>
                  <a:lnTo>
                    <a:pt x="0" y="133"/>
                  </a:lnTo>
                  <a:lnTo>
                    <a:pt x="0" y="113"/>
                  </a:lnTo>
                  <a:lnTo>
                    <a:pt x="11" y="113"/>
                  </a:lnTo>
                  <a:lnTo>
                    <a:pt x="11" y="84"/>
                  </a:lnTo>
                  <a:lnTo>
                    <a:pt x="20" y="84"/>
                  </a:lnTo>
                  <a:lnTo>
                    <a:pt x="32" y="32"/>
                  </a:lnTo>
                  <a:lnTo>
                    <a:pt x="52" y="11"/>
                  </a:lnTo>
                  <a:lnTo>
                    <a:pt x="64" y="11"/>
                  </a:lnTo>
                  <a:lnTo>
                    <a:pt x="64" y="0"/>
                  </a:lnTo>
                  <a:lnTo>
                    <a:pt x="84" y="0"/>
                  </a:lnTo>
                  <a:lnTo>
                    <a:pt x="92" y="22"/>
                  </a:lnTo>
                  <a:lnTo>
                    <a:pt x="84" y="84"/>
                  </a:lnTo>
                  <a:lnTo>
                    <a:pt x="104" y="75"/>
                  </a:lnTo>
                  <a:lnTo>
                    <a:pt x="104" y="95"/>
                  </a:lnTo>
                  <a:lnTo>
                    <a:pt x="116" y="95"/>
                  </a:lnTo>
                  <a:lnTo>
                    <a:pt x="116" y="113"/>
                  </a:lnTo>
                  <a:lnTo>
                    <a:pt x="136" y="124"/>
                  </a:lnTo>
                  <a:lnTo>
                    <a:pt x="157" y="124"/>
                  </a:lnTo>
                  <a:lnTo>
                    <a:pt x="136" y="147"/>
                  </a:lnTo>
                  <a:lnTo>
                    <a:pt x="104" y="165"/>
                  </a:lnTo>
                  <a:lnTo>
                    <a:pt x="104" y="186"/>
                  </a:lnTo>
                  <a:lnTo>
                    <a:pt x="124" y="229"/>
                  </a:lnTo>
                  <a:lnTo>
                    <a:pt x="116" y="257"/>
                  </a:lnTo>
                  <a:lnTo>
                    <a:pt x="136" y="270"/>
                  </a:lnTo>
                  <a:lnTo>
                    <a:pt x="145" y="31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9" name="Freeform 119"/>
            <p:cNvSpPr>
              <a:spLocks/>
            </p:cNvSpPr>
            <p:nvPr/>
          </p:nvSpPr>
          <p:spPr bwMode="auto">
            <a:xfrm>
              <a:off x="4142" y="2021"/>
              <a:ext cx="157" cy="363"/>
            </a:xfrm>
            <a:custGeom>
              <a:avLst/>
              <a:gdLst>
                <a:gd name="T0" fmla="*/ 145 w 157"/>
                <a:gd name="T1" fmla="*/ 310 h 363"/>
                <a:gd name="T2" fmla="*/ 124 w 157"/>
                <a:gd name="T3" fmla="*/ 363 h 363"/>
                <a:gd name="T4" fmla="*/ 136 w 157"/>
                <a:gd name="T5" fmla="*/ 330 h 363"/>
                <a:gd name="T6" fmla="*/ 124 w 157"/>
                <a:gd name="T7" fmla="*/ 310 h 363"/>
                <a:gd name="T8" fmla="*/ 136 w 157"/>
                <a:gd name="T9" fmla="*/ 301 h 363"/>
                <a:gd name="T10" fmla="*/ 104 w 157"/>
                <a:gd name="T11" fmla="*/ 229 h 363"/>
                <a:gd name="T12" fmla="*/ 92 w 157"/>
                <a:gd name="T13" fmla="*/ 217 h 363"/>
                <a:gd name="T14" fmla="*/ 72 w 157"/>
                <a:gd name="T15" fmla="*/ 238 h 363"/>
                <a:gd name="T16" fmla="*/ 40 w 157"/>
                <a:gd name="T17" fmla="*/ 229 h 363"/>
                <a:gd name="T18" fmla="*/ 52 w 157"/>
                <a:gd name="T19" fmla="*/ 209 h 363"/>
                <a:gd name="T20" fmla="*/ 40 w 157"/>
                <a:gd name="T21" fmla="*/ 176 h 363"/>
                <a:gd name="T22" fmla="*/ 32 w 157"/>
                <a:gd name="T23" fmla="*/ 176 h 363"/>
                <a:gd name="T24" fmla="*/ 20 w 157"/>
                <a:gd name="T25" fmla="*/ 157 h 363"/>
                <a:gd name="T26" fmla="*/ 0 w 157"/>
                <a:gd name="T27" fmla="*/ 133 h 363"/>
                <a:gd name="T28" fmla="*/ 0 w 157"/>
                <a:gd name="T29" fmla="*/ 113 h 363"/>
                <a:gd name="T30" fmla="*/ 11 w 157"/>
                <a:gd name="T31" fmla="*/ 113 h 363"/>
                <a:gd name="T32" fmla="*/ 11 w 157"/>
                <a:gd name="T33" fmla="*/ 84 h 363"/>
                <a:gd name="T34" fmla="*/ 20 w 157"/>
                <a:gd name="T35" fmla="*/ 84 h 363"/>
                <a:gd name="T36" fmla="*/ 32 w 157"/>
                <a:gd name="T37" fmla="*/ 32 h 363"/>
                <a:gd name="T38" fmla="*/ 52 w 157"/>
                <a:gd name="T39" fmla="*/ 11 h 363"/>
                <a:gd name="T40" fmla="*/ 64 w 157"/>
                <a:gd name="T41" fmla="*/ 11 h 363"/>
                <a:gd name="T42" fmla="*/ 64 w 157"/>
                <a:gd name="T43" fmla="*/ 0 h 363"/>
                <a:gd name="T44" fmla="*/ 84 w 157"/>
                <a:gd name="T45" fmla="*/ 0 h 363"/>
                <a:gd name="T46" fmla="*/ 92 w 157"/>
                <a:gd name="T47" fmla="*/ 22 h 363"/>
                <a:gd name="T48" fmla="*/ 84 w 157"/>
                <a:gd name="T49" fmla="*/ 84 h 363"/>
                <a:gd name="T50" fmla="*/ 104 w 157"/>
                <a:gd name="T51" fmla="*/ 75 h 363"/>
                <a:gd name="T52" fmla="*/ 104 w 157"/>
                <a:gd name="T53" fmla="*/ 95 h 363"/>
                <a:gd name="T54" fmla="*/ 116 w 157"/>
                <a:gd name="T55" fmla="*/ 95 h 363"/>
                <a:gd name="T56" fmla="*/ 116 w 157"/>
                <a:gd name="T57" fmla="*/ 113 h 363"/>
                <a:gd name="T58" fmla="*/ 136 w 157"/>
                <a:gd name="T59" fmla="*/ 124 h 363"/>
                <a:gd name="T60" fmla="*/ 157 w 157"/>
                <a:gd name="T61" fmla="*/ 124 h 363"/>
                <a:gd name="T62" fmla="*/ 136 w 157"/>
                <a:gd name="T63" fmla="*/ 147 h 363"/>
                <a:gd name="T64" fmla="*/ 104 w 157"/>
                <a:gd name="T65" fmla="*/ 165 h 363"/>
                <a:gd name="T66" fmla="*/ 104 w 157"/>
                <a:gd name="T67" fmla="*/ 186 h 363"/>
                <a:gd name="T68" fmla="*/ 124 w 157"/>
                <a:gd name="T69" fmla="*/ 229 h 363"/>
                <a:gd name="T70" fmla="*/ 116 w 157"/>
                <a:gd name="T71" fmla="*/ 257 h 363"/>
                <a:gd name="T72" fmla="*/ 136 w 157"/>
                <a:gd name="T73" fmla="*/ 270 h 363"/>
                <a:gd name="T74" fmla="*/ 145 w 157"/>
                <a:gd name="T75" fmla="*/ 31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363">
                  <a:moveTo>
                    <a:pt x="145" y="310"/>
                  </a:moveTo>
                  <a:lnTo>
                    <a:pt x="124" y="363"/>
                  </a:lnTo>
                  <a:lnTo>
                    <a:pt x="136" y="330"/>
                  </a:lnTo>
                  <a:lnTo>
                    <a:pt x="124" y="310"/>
                  </a:lnTo>
                  <a:lnTo>
                    <a:pt x="136" y="301"/>
                  </a:lnTo>
                  <a:lnTo>
                    <a:pt x="104" y="229"/>
                  </a:lnTo>
                  <a:lnTo>
                    <a:pt x="92" y="217"/>
                  </a:lnTo>
                  <a:lnTo>
                    <a:pt x="72" y="238"/>
                  </a:lnTo>
                  <a:lnTo>
                    <a:pt x="40" y="229"/>
                  </a:lnTo>
                  <a:lnTo>
                    <a:pt x="52" y="209"/>
                  </a:lnTo>
                  <a:lnTo>
                    <a:pt x="40" y="176"/>
                  </a:lnTo>
                  <a:lnTo>
                    <a:pt x="32" y="176"/>
                  </a:lnTo>
                  <a:lnTo>
                    <a:pt x="20" y="157"/>
                  </a:lnTo>
                  <a:lnTo>
                    <a:pt x="0" y="133"/>
                  </a:lnTo>
                  <a:lnTo>
                    <a:pt x="0" y="113"/>
                  </a:lnTo>
                  <a:lnTo>
                    <a:pt x="11" y="113"/>
                  </a:lnTo>
                  <a:lnTo>
                    <a:pt x="11" y="84"/>
                  </a:lnTo>
                  <a:lnTo>
                    <a:pt x="20" y="84"/>
                  </a:lnTo>
                  <a:lnTo>
                    <a:pt x="32" y="32"/>
                  </a:lnTo>
                  <a:lnTo>
                    <a:pt x="52" y="11"/>
                  </a:lnTo>
                  <a:lnTo>
                    <a:pt x="64" y="11"/>
                  </a:lnTo>
                  <a:lnTo>
                    <a:pt x="64" y="0"/>
                  </a:lnTo>
                  <a:lnTo>
                    <a:pt x="84" y="0"/>
                  </a:lnTo>
                  <a:lnTo>
                    <a:pt x="92" y="22"/>
                  </a:lnTo>
                  <a:lnTo>
                    <a:pt x="84" y="84"/>
                  </a:lnTo>
                  <a:lnTo>
                    <a:pt x="104" y="75"/>
                  </a:lnTo>
                  <a:lnTo>
                    <a:pt x="104" y="95"/>
                  </a:lnTo>
                  <a:lnTo>
                    <a:pt x="116" y="95"/>
                  </a:lnTo>
                  <a:lnTo>
                    <a:pt x="116" y="113"/>
                  </a:lnTo>
                  <a:lnTo>
                    <a:pt x="136" y="124"/>
                  </a:lnTo>
                  <a:lnTo>
                    <a:pt x="157" y="124"/>
                  </a:lnTo>
                  <a:lnTo>
                    <a:pt x="136" y="147"/>
                  </a:lnTo>
                  <a:lnTo>
                    <a:pt x="104" y="165"/>
                  </a:lnTo>
                  <a:lnTo>
                    <a:pt x="104" y="186"/>
                  </a:lnTo>
                  <a:lnTo>
                    <a:pt x="124" y="229"/>
                  </a:lnTo>
                  <a:lnTo>
                    <a:pt x="116" y="257"/>
                  </a:lnTo>
                  <a:lnTo>
                    <a:pt x="136" y="270"/>
                  </a:lnTo>
                  <a:lnTo>
                    <a:pt x="145" y="31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0" name="Freeform 120"/>
            <p:cNvSpPr>
              <a:spLocks/>
            </p:cNvSpPr>
            <p:nvPr/>
          </p:nvSpPr>
          <p:spPr bwMode="auto">
            <a:xfrm>
              <a:off x="4247" y="2170"/>
              <a:ext cx="137" cy="287"/>
            </a:xfrm>
            <a:custGeom>
              <a:avLst/>
              <a:gdLst>
                <a:gd name="T0" fmla="*/ 60 w 137"/>
                <a:gd name="T1" fmla="*/ 266 h 287"/>
                <a:gd name="T2" fmla="*/ 60 w 137"/>
                <a:gd name="T3" fmla="*/ 277 h 287"/>
                <a:gd name="T4" fmla="*/ 31 w 137"/>
                <a:gd name="T5" fmla="*/ 234 h 287"/>
                <a:gd name="T6" fmla="*/ 31 w 137"/>
                <a:gd name="T7" fmla="*/ 246 h 287"/>
                <a:gd name="T8" fmla="*/ 20 w 137"/>
                <a:gd name="T9" fmla="*/ 225 h 287"/>
                <a:gd name="T10" fmla="*/ 20 w 137"/>
                <a:gd name="T11" fmla="*/ 214 h 287"/>
                <a:gd name="T12" fmla="*/ 41 w 137"/>
                <a:gd name="T13" fmla="*/ 162 h 287"/>
                <a:gd name="T14" fmla="*/ 31 w 137"/>
                <a:gd name="T15" fmla="*/ 122 h 287"/>
                <a:gd name="T16" fmla="*/ 12 w 137"/>
                <a:gd name="T17" fmla="*/ 109 h 287"/>
                <a:gd name="T18" fmla="*/ 20 w 137"/>
                <a:gd name="T19" fmla="*/ 81 h 287"/>
                <a:gd name="T20" fmla="*/ 0 w 137"/>
                <a:gd name="T21" fmla="*/ 38 h 287"/>
                <a:gd name="T22" fmla="*/ 0 w 137"/>
                <a:gd name="T23" fmla="*/ 17 h 287"/>
                <a:gd name="T24" fmla="*/ 31 w 137"/>
                <a:gd name="T25" fmla="*/ 0 h 287"/>
                <a:gd name="T26" fmla="*/ 41 w 137"/>
                <a:gd name="T27" fmla="*/ 9 h 287"/>
                <a:gd name="T28" fmla="*/ 52 w 137"/>
                <a:gd name="T29" fmla="*/ 17 h 287"/>
                <a:gd name="T30" fmla="*/ 52 w 137"/>
                <a:gd name="T31" fmla="*/ 49 h 287"/>
                <a:gd name="T32" fmla="*/ 75 w 137"/>
                <a:gd name="T33" fmla="*/ 38 h 287"/>
                <a:gd name="T34" fmla="*/ 84 w 137"/>
                <a:gd name="T35" fmla="*/ 49 h 287"/>
                <a:gd name="T36" fmla="*/ 92 w 137"/>
                <a:gd name="T37" fmla="*/ 38 h 287"/>
                <a:gd name="T38" fmla="*/ 113 w 137"/>
                <a:gd name="T39" fmla="*/ 61 h 287"/>
                <a:gd name="T40" fmla="*/ 124 w 137"/>
                <a:gd name="T41" fmla="*/ 81 h 287"/>
                <a:gd name="T42" fmla="*/ 137 w 137"/>
                <a:gd name="T43" fmla="*/ 101 h 287"/>
                <a:gd name="T44" fmla="*/ 137 w 137"/>
                <a:gd name="T45" fmla="*/ 122 h 287"/>
                <a:gd name="T46" fmla="*/ 92 w 137"/>
                <a:gd name="T47" fmla="*/ 122 h 287"/>
                <a:gd name="T48" fmla="*/ 84 w 137"/>
                <a:gd name="T49" fmla="*/ 141 h 287"/>
                <a:gd name="T50" fmla="*/ 92 w 137"/>
                <a:gd name="T51" fmla="*/ 162 h 287"/>
                <a:gd name="T52" fmla="*/ 84 w 137"/>
                <a:gd name="T53" fmla="*/ 153 h 287"/>
                <a:gd name="T54" fmla="*/ 60 w 137"/>
                <a:gd name="T55" fmla="*/ 153 h 287"/>
                <a:gd name="T56" fmla="*/ 60 w 137"/>
                <a:gd name="T57" fmla="*/ 141 h 287"/>
                <a:gd name="T58" fmla="*/ 41 w 137"/>
                <a:gd name="T59" fmla="*/ 141 h 287"/>
                <a:gd name="T60" fmla="*/ 52 w 137"/>
                <a:gd name="T61" fmla="*/ 162 h 287"/>
                <a:gd name="T62" fmla="*/ 41 w 137"/>
                <a:gd name="T63" fmla="*/ 193 h 287"/>
                <a:gd name="T64" fmla="*/ 41 w 137"/>
                <a:gd name="T65" fmla="*/ 214 h 287"/>
                <a:gd name="T66" fmla="*/ 52 w 137"/>
                <a:gd name="T67" fmla="*/ 214 h 287"/>
                <a:gd name="T68" fmla="*/ 60 w 137"/>
                <a:gd name="T69" fmla="*/ 254 h 287"/>
                <a:gd name="T70" fmla="*/ 84 w 137"/>
                <a:gd name="T71" fmla="*/ 266 h 287"/>
                <a:gd name="T72" fmla="*/ 92 w 137"/>
                <a:gd name="T73" fmla="*/ 277 h 287"/>
                <a:gd name="T74" fmla="*/ 84 w 137"/>
                <a:gd name="T75" fmla="*/ 287 h 287"/>
                <a:gd name="T76" fmla="*/ 75 w 137"/>
                <a:gd name="T77" fmla="*/ 287 h 287"/>
                <a:gd name="T78" fmla="*/ 75 w 137"/>
                <a:gd name="T79" fmla="*/ 277 h 287"/>
                <a:gd name="T80" fmla="*/ 60 w 137"/>
                <a:gd name="T81" fmla="*/ 26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287">
                  <a:moveTo>
                    <a:pt x="60" y="266"/>
                  </a:moveTo>
                  <a:lnTo>
                    <a:pt x="60" y="277"/>
                  </a:lnTo>
                  <a:lnTo>
                    <a:pt x="31" y="234"/>
                  </a:lnTo>
                  <a:lnTo>
                    <a:pt x="31" y="246"/>
                  </a:lnTo>
                  <a:lnTo>
                    <a:pt x="20" y="225"/>
                  </a:lnTo>
                  <a:lnTo>
                    <a:pt x="20" y="214"/>
                  </a:lnTo>
                  <a:lnTo>
                    <a:pt x="41" y="162"/>
                  </a:lnTo>
                  <a:lnTo>
                    <a:pt x="31" y="122"/>
                  </a:lnTo>
                  <a:lnTo>
                    <a:pt x="12" y="109"/>
                  </a:lnTo>
                  <a:lnTo>
                    <a:pt x="20" y="81"/>
                  </a:lnTo>
                  <a:lnTo>
                    <a:pt x="0" y="38"/>
                  </a:lnTo>
                  <a:lnTo>
                    <a:pt x="0" y="17"/>
                  </a:lnTo>
                  <a:lnTo>
                    <a:pt x="31" y="0"/>
                  </a:lnTo>
                  <a:lnTo>
                    <a:pt x="41" y="9"/>
                  </a:lnTo>
                  <a:lnTo>
                    <a:pt x="52" y="17"/>
                  </a:lnTo>
                  <a:lnTo>
                    <a:pt x="52" y="49"/>
                  </a:lnTo>
                  <a:lnTo>
                    <a:pt x="75" y="38"/>
                  </a:lnTo>
                  <a:lnTo>
                    <a:pt x="84" y="49"/>
                  </a:lnTo>
                  <a:lnTo>
                    <a:pt x="92" y="38"/>
                  </a:lnTo>
                  <a:lnTo>
                    <a:pt x="113" y="61"/>
                  </a:lnTo>
                  <a:lnTo>
                    <a:pt x="124" y="81"/>
                  </a:lnTo>
                  <a:lnTo>
                    <a:pt x="137" y="101"/>
                  </a:lnTo>
                  <a:lnTo>
                    <a:pt x="137" y="122"/>
                  </a:lnTo>
                  <a:lnTo>
                    <a:pt x="92" y="122"/>
                  </a:lnTo>
                  <a:lnTo>
                    <a:pt x="84" y="141"/>
                  </a:lnTo>
                  <a:lnTo>
                    <a:pt x="92" y="162"/>
                  </a:lnTo>
                  <a:lnTo>
                    <a:pt x="84" y="153"/>
                  </a:lnTo>
                  <a:lnTo>
                    <a:pt x="60" y="153"/>
                  </a:lnTo>
                  <a:lnTo>
                    <a:pt x="60" y="141"/>
                  </a:lnTo>
                  <a:lnTo>
                    <a:pt x="41" y="141"/>
                  </a:lnTo>
                  <a:lnTo>
                    <a:pt x="52" y="162"/>
                  </a:lnTo>
                  <a:lnTo>
                    <a:pt x="41" y="193"/>
                  </a:lnTo>
                  <a:lnTo>
                    <a:pt x="41" y="214"/>
                  </a:lnTo>
                  <a:lnTo>
                    <a:pt x="52" y="214"/>
                  </a:lnTo>
                  <a:lnTo>
                    <a:pt x="60" y="254"/>
                  </a:lnTo>
                  <a:lnTo>
                    <a:pt x="84" y="266"/>
                  </a:lnTo>
                  <a:lnTo>
                    <a:pt x="92" y="277"/>
                  </a:lnTo>
                  <a:lnTo>
                    <a:pt x="84" y="287"/>
                  </a:lnTo>
                  <a:lnTo>
                    <a:pt x="75" y="287"/>
                  </a:lnTo>
                  <a:lnTo>
                    <a:pt x="75" y="277"/>
                  </a:lnTo>
                  <a:lnTo>
                    <a:pt x="60" y="26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1" name="Freeform 121"/>
            <p:cNvSpPr>
              <a:spLocks/>
            </p:cNvSpPr>
            <p:nvPr/>
          </p:nvSpPr>
          <p:spPr bwMode="auto">
            <a:xfrm>
              <a:off x="4247" y="2170"/>
              <a:ext cx="137" cy="287"/>
            </a:xfrm>
            <a:custGeom>
              <a:avLst/>
              <a:gdLst>
                <a:gd name="T0" fmla="*/ 60 w 137"/>
                <a:gd name="T1" fmla="*/ 266 h 287"/>
                <a:gd name="T2" fmla="*/ 60 w 137"/>
                <a:gd name="T3" fmla="*/ 277 h 287"/>
                <a:gd name="T4" fmla="*/ 31 w 137"/>
                <a:gd name="T5" fmla="*/ 234 h 287"/>
                <a:gd name="T6" fmla="*/ 31 w 137"/>
                <a:gd name="T7" fmla="*/ 246 h 287"/>
                <a:gd name="T8" fmla="*/ 20 w 137"/>
                <a:gd name="T9" fmla="*/ 225 h 287"/>
                <a:gd name="T10" fmla="*/ 20 w 137"/>
                <a:gd name="T11" fmla="*/ 214 h 287"/>
                <a:gd name="T12" fmla="*/ 41 w 137"/>
                <a:gd name="T13" fmla="*/ 162 h 287"/>
                <a:gd name="T14" fmla="*/ 31 w 137"/>
                <a:gd name="T15" fmla="*/ 122 h 287"/>
                <a:gd name="T16" fmla="*/ 12 w 137"/>
                <a:gd name="T17" fmla="*/ 109 h 287"/>
                <a:gd name="T18" fmla="*/ 20 w 137"/>
                <a:gd name="T19" fmla="*/ 81 h 287"/>
                <a:gd name="T20" fmla="*/ 0 w 137"/>
                <a:gd name="T21" fmla="*/ 38 h 287"/>
                <a:gd name="T22" fmla="*/ 0 w 137"/>
                <a:gd name="T23" fmla="*/ 17 h 287"/>
                <a:gd name="T24" fmla="*/ 31 w 137"/>
                <a:gd name="T25" fmla="*/ 0 h 287"/>
                <a:gd name="T26" fmla="*/ 41 w 137"/>
                <a:gd name="T27" fmla="*/ 9 h 287"/>
                <a:gd name="T28" fmla="*/ 52 w 137"/>
                <a:gd name="T29" fmla="*/ 17 h 287"/>
                <a:gd name="T30" fmla="*/ 52 w 137"/>
                <a:gd name="T31" fmla="*/ 49 h 287"/>
                <a:gd name="T32" fmla="*/ 75 w 137"/>
                <a:gd name="T33" fmla="*/ 38 h 287"/>
                <a:gd name="T34" fmla="*/ 84 w 137"/>
                <a:gd name="T35" fmla="*/ 49 h 287"/>
                <a:gd name="T36" fmla="*/ 92 w 137"/>
                <a:gd name="T37" fmla="*/ 38 h 287"/>
                <a:gd name="T38" fmla="*/ 113 w 137"/>
                <a:gd name="T39" fmla="*/ 61 h 287"/>
                <a:gd name="T40" fmla="*/ 124 w 137"/>
                <a:gd name="T41" fmla="*/ 81 h 287"/>
                <a:gd name="T42" fmla="*/ 137 w 137"/>
                <a:gd name="T43" fmla="*/ 101 h 287"/>
                <a:gd name="T44" fmla="*/ 137 w 137"/>
                <a:gd name="T45" fmla="*/ 122 h 287"/>
                <a:gd name="T46" fmla="*/ 92 w 137"/>
                <a:gd name="T47" fmla="*/ 122 h 287"/>
                <a:gd name="T48" fmla="*/ 84 w 137"/>
                <a:gd name="T49" fmla="*/ 141 h 287"/>
                <a:gd name="T50" fmla="*/ 92 w 137"/>
                <a:gd name="T51" fmla="*/ 162 h 287"/>
                <a:gd name="T52" fmla="*/ 84 w 137"/>
                <a:gd name="T53" fmla="*/ 153 h 287"/>
                <a:gd name="T54" fmla="*/ 60 w 137"/>
                <a:gd name="T55" fmla="*/ 153 h 287"/>
                <a:gd name="T56" fmla="*/ 60 w 137"/>
                <a:gd name="T57" fmla="*/ 141 h 287"/>
                <a:gd name="T58" fmla="*/ 41 w 137"/>
                <a:gd name="T59" fmla="*/ 141 h 287"/>
                <a:gd name="T60" fmla="*/ 52 w 137"/>
                <a:gd name="T61" fmla="*/ 162 h 287"/>
                <a:gd name="T62" fmla="*/ 41 w 137"/>
                <a:gd name="T63" fmla="*/ 193 h 287"/>
                <a:gd name="T64" fmla="*/ 41 w 137"/>
                <a:gd name="T65" fmla="*/ 214 h 287"/>
                <a:gd name="T66" fmla="*/ 52 w 137"/>
                <a:gd name="T67" fmla="*/ 214 h 287"/>
                <a:gd name="T68" fmla="*/ 60 w 137"/>
                <a:gd name="T69" fmla="*/ 254 h 287"/>
                <a:gd name="T70" fmla="*/ 84 w 137"/>
                <a:gd name="T71" fmla="*/ 266 h 287"/>
                <a:gd name="T72" fmla="*/ 92 w 137"/>
                <a:gd name="T73" fmla="*/ 277 h 287"/>
                <a:gd name="T74" fmla="*/ 84 w 137"/>
                <a:gd name="T75" fmla="*/ 287 h 287"/>
                <a:gd name="T76" fmla="*/ 75 w 137"/>
                <a:gd name="T77" fmla="*/ 287 h 287"/>
                <a:gd name="T78" fmla="*/ 75 w 137"/>
                <a:gd name="T79" fmla="*/ 277 h 287"/>
                <a:gd name="T80" fmla="*/ 60 w 137"/>
                <a:gd name="T81" fmla="*/ 26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287">
                  <a:moveTo>
                    <a:pt x="60" y="266"/>
                  </a:moveTo>
                  <a:lnTo>
                    <a:pt x="60" y="277"/>
                  </a:lnTo>
                  <a:lnTo>
                    <a:pt x="31" y="234"/>
                  </a:lnTo>
                  <a:lnTo>
                    <a:pt x="31" y="246"/>
                  </a:lnTo>
                  <a:lnTo>
                    <a:pt x="20" y="225"/>
                  </a:lnTo>
                  <a:lnTo>
                    <a:pt x="20" y="214"/>
                  </a:lnTo>
                  <a:lnTo>
                    <a:pt x="41" y="162"/>
                  </a:lnTo>
                  <a:lnTo>
                    <a:pt x="31" y="122"/>
                  </a:lnTo>
                  <a:lnTo>
                    <a:pt x="12" y="109"/>
                  </a:lnTo>
                  <a:lnTo>
                    <a:pt x="20" y="81"/>
                  </a:lnTo>
                  <a:lnTo>
                    <a:pt x="0" y="38"/>
                  </a:lnTo>
                  <a:lnTo>
                    <a:pt x="0" y="17"/>
                  </a:lnTo>
                  <a:lnTo>
                    <a:pt x="31" y="0"/>
                  </a:lnTo>
                  <a:lnTo>
                    <a:pt x="41" y="9"/>
                  </a:lnTo>
                  <a:lnTo>
                    <a:pt x="52" y="17"/>
                  </a:lnTo>
                  <a:lnTo>
                    <a:pt x="52" y="49"/>
                  </a:lnTo>
                  <a:lnTo>
                    <a:pt x="75" y="38"/>
                  </a:lnTo>
                  <a:lnTo>
                    <a:pt x="84" y="49"/>
                  </a:lnTo>
                  <a:lnTo>
                    <a:pt x="92" y="38"/>
                  </a:lnTo>
                  <a:lnTo>
                    <a:pt x="113" y="61"/>
                  </a:lnTo>
                  <a:lnTo>
                    <a:pt x="124" y="81"/>
                  </a:lnTo>
                  <a:lnTo>
                    <a:pt x="137" y="101"/>
                  </a:lnTo>
                  <a:lnTo>
                    <a:pt x="137" y="122"/>
                  </a:lnTo>
                  <a:lnTo>
                    <a:pt x="92" y="122"/>
                  </a:lnTo>
                  <a:lnTo>
                    <a:pt x="84" y="141"/>
                  </a:lnTo>
                  <a:lnTo>
                    <a:pt x="92" y="162"/>
                  </a:lnTo>
                  <a:lnTo>
                    <a:pt x="84" y="153"/>
                  </a:lnTo>
                  <a:lnTo>
                    <a:pt x="60" y="153"/>
                  </a:lnTo>
                  <a:lnTo>
                    <a:pt x="60" y="141"/>
                  </a:lnTo>
                  <a:lnTo>
                    <a:pt x="41" y="141"/>
                  </a:lnTo>
                  <a:lnTo>
                    <a:pt x="52" y="162"/>
                  </a:lnTo>
                  <a:lnTo>
                    <a:pt x="41" y="193"/>
                  </a:lnTo>
                  <a:lnTo>
                    <a:pt x="41" y="214"/>
                  </a:lnTo>
                  <a:lnTo>
                    <a:pt x="52" y="214"/>
                  </a:lnTo>
                  <a:lnTo>
                    <a:pt x="60" y="254"/>
                  </a:lnTo>
                  <a:lnTo>
                    <a:pt x="84" y="266"/>
                  </a:lnTo>
                  <a:lnTo>
                    <a:pt x="92" y="277"/>
                  </a:lnTo>
                  <a:lnTo>
                    <a:pt x="84" y="287"/>
                  </a:lnTo>
                  <a:lnTo>
                    <a:pt x="75" y="287"/>
                  </a:lnTo>
                  <a:lnTo>
                    <a:pt x="75" y="277"/>
                  </a:lnTo>
                  <a:lnTo>
                    <a:pt x="60" y="26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2" name="Freeform 122"/>
            <p:cNvSpPr>
              <a:spLocks/>
            </p:cNvSpPr>
            <p:nvPr/>
          </p:nvSpPr>
          <p:spPr bwMode="auto">
            <a:xfrm>
              <a:off x="4308" y="2437"/>
              <a:ext cx="76" cy="102"/>
            </a:xfrm>
            <a:custGeom>
              <a:avLst/>
              <a:gdLst>
                <a:gd name="T0" fmla="*/ 0 w 76"/>
                <a:gd name="T1" fmla="*/ 11 h 102"/>
                <a:gd name="T2" fmla="*/ 0 w 76"/>
                <a:gd name="T3" fmla="*/ 49 h 102"/>
                <a:gd name="T4" fmla="*/ 23 w 76"/>
                <a:gd name="T5" fmla="*/ 72 h 102"/>
                <a:gd name="T6" fmla="*/ 52 w 76"/>
                <a:gd name="T7" fmla="*/ 102 h 102"/>
                <a:gd name="T8" fmla="*/ 76 w 76"/>
                <a:gd name="T9" fmla="*/ 102 h 102"/>
                <a:gd name="T10" fmla="*/ 52 w 76"/>
                <a:gd name="T11" fmla="*/ 72 h 102"/>
                <a:gd name="T12" fmla="*/ 52 w 76"/>
                <a:gd name="T13" fmla="*/ 40 h 102"/>
                <a:gd name="T14" fmla="*/ 31 w 76"/>
                <a:gd name="T15" fmla="*/ 11 h 102"/>
                <a:gd name="T16" fmla="*/ 23 w 76"/>
                <a:gd name="T17" fmla="*/ 20 h 102"/>
                <a:gd name="T18" fmla="*/ 14 w 76"/>
                <a:gd name="T19" fmla="*/ 20 h 102"/>
                <a:gd name="T20" fmla="*/ 14 w 76"/>
                <a:gd name="T21" fmla="*/ 11 h 102"/>
                <a:gd name="T22" fmla="*/ 0 w 76"/>
                <a:gd name="T23" fmla="*/ 0 h 102"/>
                <a:gd name="T24" fmla="*/ 0 w 76"/>
                <a:gd name="T25" fmla="*/ 1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02">
                  <a:moveTo>
                    <a:pt x="0" y="11"/>
                  </a:moveTo>
                  <a:lnTo>
                    <a:pt x="0" y="49"/>
                  </a:lnTo>
                  <a:lnTo>
                    <a:pt x="23" y="72"/>
                  </a:lnTo>
                  <a:lnTo>
                    <a:pt x="52" y="102"/>
                  </a:lnTo>
                  <a:lnTo>
                    <a:pt x="76" y="102"/>
                  </a:lnTo>
                  <a:lnTo>
                    <a:pt x="52" y="72"/>
                  </a:lnTo>
                  <a:lnTo>
                    <a:pt x="52" y="40"/>
                  </a:lnTo>
                  <a:lnTo>
                    <a:pt x="31" y="11"/>
                  </a:lnTo>
                  <a:lnTo>
                    <a:pt x="23" y="20"/>
                  </a:lnTo>
                  <a:lnTo>
                    <a:pt x="14" y="20"/>
                  </a:lnTo>
                  <a:lnTo>
                    <a:pt x="14" y="11"/>
                  </a:lnTo>
                  <a:lnTo>
                    <a:pt x="0" y="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3" name="Freeform 123"/>
            <p:cNvSpPr>
              <a:spLocks/>
            </p:cNvSpPr>
            <p:nvPr/>
          </p:nvSpPr>
          <p:spPr bwMode="auto">
            <a:xfrm>
              <a:off x="4308" y="2437"/>
              <a:ext cx="76" cy="102"/>
            </a:xfrm>
            <a:custGeom>
              <a:avLst/>
              <a:gdLst>
                <a:gd name="T0" fmla="*/ 0 w 76"/>
                <a:gd name="T1" fmla="*/ 11 h 102"/>
                <a:gd name="T2" fmla="*/ 0 w 76"/>
                <a:gd name="T3" fmla="*/ 49 h 102"/>
                <a:gd name="T4" fmla="*/ 23 w 76"/>
                <a:gd name="T5" fmla="*/ 72 h 102"/>
                <a:gd name="T6" fmla="*/ 52 w 76"/>
                <a:gd name="T7" fmla="*/ 102 h 102"/>
                <a:gd name="T8" fmla="*/ 76 w 76"/>
                <a:gd name="T9" fmla="*/ 102 h 102"/>
                <a:gd name="T10" fmla="*/ 52 w 76"/>
                <a:gd name="T11" fmla="*/ 72 h 102"/>
                <a:gd name="T12" fmla="*/ 52 w 76"/>
                <a:gd name="T13" fmla="*/ 40 h 102"/>
                <a:gd name="T14" fmla="*/ 31 w 76"/>
                <a:gd name="T15" fmla="*/ 11 h 102"/>
                <a:gd name="T16" fmla="*/ 23 w 76"/>
                <a:gd name="T17" fmla="*/ 20 h 102"/>
                <a:gd name="T18" fmla="*/ 14 w 76"/>
                <a:gd name="T19" fmla="*/ 20 h 102"/>
                <a:gd name="T20" fmla="*/ 14 w 76"/>
                <a:gd name="T21" fmla="*/ 11 h 102"/>
                <a:gd name="T22" fmla="*/ 0 w 76"/>
                <a:gd name="T23" fmla="*/ 0 h 102"/>
                <a:gd name="T24" fmla="*/ 0 w 76"/>
                <a:gd name="T25" fmla="*/ 1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02">
                  <a:moveTo>
                    <a:pt x="0" y="11"/>
                  </a:moveTo>
                  <a:lnTo>
                    <a:pt x="0" y="49"/>
                  </a:lnTo>
                  <a:lnTo>
                    <a:pt x="23" y="72"/>
                  </a:lnTo>
                  <a:lnTo>
                    <a:pt x="52" y="102"/>
                  </a:lnTo>
                  <a:lnTo>
                    <a:pt x="76" y="102"/>
                  </a:lnTo>
                  <a:lnTo>
                    <a:pt x="52" y="72"/>
                  </a:lnTo>
                  <a:lnTo>
                    <a:pt x="52" y="40"/>
                  </a:lnTo>
                  <a:lnTo>
                    <a:pt x="31" y="11"/>
                  </a:lnTo>
                  <a:lnTo>
                    <a:pt x="23" y="20"/>
                  </a:lnTo>
                  <a:lnTo>
                    <a:pt x="14" y="20"/>
                  </a:lnTo>
                  <a:lnTo>
                    <a:pt x="14" y="11"/>
                  </a:lnTo>
                  <a:lnTo>
                    <a:pt x="0" y="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4" name="Freeform 124"/>
            <p:cNvSpPr>
              <a:spLocks/>
            </p:cNvSpPr>
            <p:nvPr/>
          </p:nvSpPr>
          <p:spPr bwMode="auto">
            <a:xfrm>
              <a:off x="4308" y="2117"/>
              <a:ext cx="149" cy="279"/>
            </a:xfrm>
            <a:custGeom>
              <a:avLst/>
              <a:gdLst>
                <a:gd name="T0" fmla="*/ 0 w 149"/>
                <a:gd name="T1" fmla="*/ 9 h 279"/>
                <a:gd name="T2" fmla="*/ 14 w 149"/>
                <a:gd name="T3" fmla="*/ 9 h 279"/>
                <a:gd name="T4" fmla="*/ 52 w 149"/>
                <a:gd name="T5" fmla="*/ 0 h 279"/>
                <a:gd name="T6" fmla="*/ 76 w 149"/>
                <a:gd name="T7" fmla="*/ 9 h 279"/>
                <a:gd name="T8" fmla="*/ 87 w 149"/>
                <a:gd name="T9" fmla="*/ 17 h 279"/>
                <a:gd name="T10" fmla="*/ 105 w 149"/>
                <a:gd name="T11" fmla="*/ 29 h 279"/>
                <a:gd name="T12" fmla="*/ 87 w 149"/>
                <a:gd name="T13" fmla="*/ 37 h 279"/>
                <a:gd name="T14" fmla="*/ 76 w 149"/>
                <a:gd name="T15" fmla="*/ 61 h 279"/>
                <a:gd name="T16" fmla="*/ 64 w 149"/>
                <a:gd name="T17" fmla="*/ 81 h 279"/>
                <a:gd name="T18" fmla="*/ 76 w 149"/>
                <a:gd name="T19" fmla="*/ 90 h 279"/>
                <a:gd name="T20" fmla="*/ 140 w 149"/>
                <a:gd name="T21" fmla="*/ 154 h 279"/>
                <a:gd name="T22" fmla="*/ 149 w 149"/>
                <a:gd name="T23" fmla="*/ 186 h 279"/>
                <a:gd name="T24" fmla="*/ 149 w 149"/>
                <a:gd name="T25" fmla="*/ 226 h 279"/>
                <a:gd name="T26" fmla="*/ 116 w 149"/>
                <a:gd name="T27" fmla="*/ 246 h 279"/>
                <a:gd name="T28" fmla="*/ 105 w 149"/>
                <a:gd name="T29" fmla="*/ 246 h 279"/>
                <a:gd name="T30" fmla="*/ 105 w 149"/>
                <a:gd name="T31" fmla="*/ 267 h 279"/>
                <a:gd name="T32" fmla="*/ 76 w 149"/>
                <a:gd name="T33" fmla="*/ 279 h 279"/>
                <a:gd name="T34" fmla="*/ 76 w 149"/>
                <a:gd name="T35" fmla="*/ 258 h 279"/>
                <a:gd name="T36" fmla="*/ 64 w 149"/>
                <a:gd name="T37" fmla="*/ 246 h 279"/>
                <a:gd name="T38" fmla="*/ 87 w 149"/>
                <a:gd name="T39" fmla="*/ 235 h 279"/>
                <a:gd name="T40" fmla="*/ 96 w 149"/>
                <a:gd name="T41" fmla="*/ 226 h 279"/>
                <a:gd name="T42" fmla="*/ 116 w 149"/>
                <a:gd name="T43" fmla="*/ 206 h 279"/>
                <a:gd name="T44" fmla="*/ 116 w 149"/>
                <a:gd name="T45" fmla="*/ 162 h 279"/>
                <a:gd name="T46" fmla="*/ 105 w 149"/>
                <a:gd name="T47" fmla="*/ 142 h 279"/>
                <a:gd name="T48" fmla="*/ 87 w 149"/>
                <a:gd name="T49" fmla="*/ 121 h 279"/>
                <a:gd name="T50" fmla="*/ 87 w 149"/>
                <a:gd name="T51" fmla="*/ 113 h 279"/>
                <a:gd name="T52" fmla="*/ 44 w 149"/>
                <a:gd name="T53" fmla="*/ 69 h 279"/>
                <a:gd name="T54" fmla="*/ 52 w 149"/>
                <a:gd name="T55" fmla="*/ 61 h 279"/>
                <a:gd name="T56" fmla="*/ 44 w 149"/>
                <a:gd name="T57" fmla="*/ 52 h 279"/>
                <a:gd name="T58" fmla="*/ 23 w 149"/>
                <a:gd name="T59" fmla="*/ 37 h 279"/>
                <a:gd name="T60" fmla="*/ 0 w 149"/>
                <a:gd name="T61" fmla="*/ 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279">
                  <a:moveTo>
                    <a:pt x="0" y="9"/>
                  </a:moveTo>
                  <a:lnTo>
                    <a:pt x="14" y="9"/>
                  </a:lnTo>
                  <a:lnTo>
                    <a:pt x="52" y="0"/>
                  </a:lnTo>
                  <a:lnTo>
                    <a:pt x="76" y="9"/>
                  </a:lnTo>
                  <a:lnTo>
                    <a:pt x="87" y="17"/>
                  </a:lnTo>
                  <a:lnTo>
                    <a:pt x="105" y="29"/>
                  </a:lnTo>
                  <a:lnTo>
                    <a:pt x="87" y="37"/>
                  </a:lnTo>
                  <a:lnTo>
                    <a:pt x="76" y="61"/>
                  </a:lnTo>
                  <a:lnTo>
                    <a:pt x="64" y="81"/>
                  </a:lnTo>
                  <a:lnTo>
                    <a:pt x="76" y="90"/>
                  </a:lnTo>
                  <a:lnTo>
                    <a:pt x="140" y="154"/>
                  </a:lnTo>
                  <a:lnTo>
                    <a:pt x="149" y="186"/>
                  </a:lnTo>
                  <a:lnTo>
                    <a:pt x="149" y="226"/>
                  </a:lnTo>
                  <a:lnTo>
                    <a:pt x="116" y="246"/>
                  </a:lnTo>
                  <a:lnTo>
                    <a:pt x="105" y="246"/>
                  </a:lnTo>
                  <a:lnTo>
                    <a:pt x="105" y="267"/>
                  </a:lnTo>
                  <a:lnTo>
                    <a:pt x="76" y="279"/>
                  </a:lnTo>
                  <a:lnTo>
                    <a:pt x="76" y="258"/>
                  </a:lnTo>
                  <a:lnTo>
                    <a:pt x="64" y="246"/>
                  </a:lnTo>
                  <a:lnTo>
                    <a:pt x="87" y="235"/>
                  </a:lnTo>
                  <a:lnTo>
                    <a:pt x="96" y="226"/>
                  </a:lnTo>
                  <a:lnTo>
                    <a:pt x="116" y="206"/>
                  </a:lnTo>
                  <a:lnTo>
                    <a:pt x="116" y="162"/>
                  </a:lnTo>
                  <a:lnTo>
                    <a:pt x="105" y="142"/>
                  </a:lnTo>
                  <a:lnTo>
                    <a:pt x="87" y="121"/>
                  </a:lnTo>
                  <a:lnTo>
                    <a:pt x="87" y="113"/>
                  </a:lnTo>
                  <a:lnTo>
                    <a:pt x="44" y="69"/>
                  </a:lnTo>
                  <a:lnTo>
                    <a:pt x="52" y="61"/>
                  </a:lnTo>
                  <a:lnTo>
                    <a:pt x="44" y="52"/>
                  </a:lnTo>
                  <a:lnTo>
                    <a:pt x="23" y="37"/>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5" name="Freeform 125"/>
            <p:cNvSpPr>
              <a:spLocks/>
            </p:cNvSpPr>
            <p:nvPr/>
          </p:nvSpPr>
          <p:spPr bwMode="auto">
            <a:xfrm>
              <a:off x="4308" y="2117"/>
              <a:ext cx="149" cy="279"/>
            </a:xfrm>
            <a:custGeom>
              <a:avLst/>
              <a:gdLst>
                <a:gd name="T0" fmla="*/ 0 w 149"/>
                <a:gd name="T1" fmla="*/ 9 h 279"/>
                <a:gd name="T2" fmla="*/ 14 w 149"/>
                <a:gd name="T3" fmla="*/ 9 h 279"/>
                <a:gd name="T4" fmla="*/ 52 w 149"/>
                <a:gd name="T5" fmla="*/ 0 h 279"/>
                <a:gd name="T6" fmla="*/ 76 w 149"/>
                <a:gd name="T7" fmla="*/ 9 h 279"/>
                <a:gd name="T8" fmla="*/ 87 w 149"/>
                <a:gd name="T9" fmla="*/ 17 h 279"/>
                <a:gd name="T10" fmla="*/ 105 w 149"/>
                <a:gd name="T11" fmla="*/ 29 h 279"/>
                <a:gd name="T12" fmla="*/ 87 w 149"/>
                <a:gd name="T13" fmla="*/ 37 h 279"/>
                <a:gd name="T14" fmla="*/ 76 w 149"/>
                <a:gd name="T15" fmla="*/ 61 h 279"/>
                <a:gd name="T16" fmla="*/ 64 w 149"/>
                <a:gd name="T17" fmla="*/ 81 h 279"/>
                <a:gd name="T18" fmla="*/ 76 w 149"/>
                <a:gd name="T19" fmla="*/ 90 h 279"/>
                <a:gd name="T20" fmla="*/ 140 w 149"/>
                <a:gd name="T21" fmla="*/ 154 h 279"/>
                <a:gd name="T22" fmla="*/ 149 w 149"/>
                <a:gd name="T23" fmla="*/ 186 h 279"/>
                <a:gd name="T24" fmla="*/ 149 w 149"/>
                <a:gd name="T25" fmla="*/ 226 h 279"/>
                <a:gd name="T26" fmla="*/ 116 w 149"/>
                <a:gd name="T27" fmla="*/ 246 h 279"/>
                <a:gd name="T28" fmla="*/ 105 w 149"/>
                <a:gd name="T29" fmla="*/ 246 h 279"/>
                <a:gd name="T30" fmla="*/ 105 w 149"/>
                <a:gd name="T31" fmla="*/ 267 h 279"/>
                <a:gd name="T32" fmla="*/ 76 w 149"/>
                <a:gd name="T33" fmla="*/ 279 h 279"/>
                <a:gd name="T34" fmla="*/ 76 w 149"/>
                <a:gd name="T35" fmla="*/ 258 h 279"/>
                <a:gd name="T36" fmla="*/ 64 w 149"/>
                <a:gd name="T37" fmla="*/ 246 h 279"/>
                <a:gd name="T38" fmla="*/ 87 w 149"/>
                <a:gd name="T39" fmla="*/ 235 h 279"/>
                <a:gd name="T40" fmla="*/ 96 w 149"/>
                <a:gd name="T41" fmla="*/ 226 h 279"/>
                <a:gd name="T42" fmla="*/ 116 w 149"/>
                <a:gd name="T43" fmla="*/ 206 h 279"/>
                <a:gd name="T44" fmla="*/ 116 w 149"/>
                <a:gd name="T45" fmla="*/ 162 h 279"/>
                <a:gd name="T46" fmla="*/ 105 w 149"/>
                <a:gd name="T47" fmla="*/ 142 h 279"/>
                <a:gd name="T48" fmla="*/ 87 w 149"/>
                <a:gd name="T49" fmla="*/ 121 h 279"/>
                <a:gd name="T50" fmla="*/ 87 w 149"/>
                <a:gd name="T51" fmla="*/ 113 h 279"/>
                <a:gd name="T52" fmla="*/ 44 w 149"/>
                <a:gd name="T53" fmla="*/ 69 h 279"/>
                <a:gd name="T54" fmla="*/ 52 w 149"/>
                <a:gd name="T55" fmla="*/ 61 h 279"/>
                <a:gd name="T56" fmla="*/ 44 w 149"/>
                <a:gd name="T57" fmla="*/ 52 h 279"/>
                <a:gd name="T58" fmla="*/ 23 w 149"/>
                <a:gd name="T59" fmla="*/ 37 h 279"/>
                <a:gd name="T60" fmla="*/ 0 w 149"/>
                <a:gd name="T61" fmla="*/ 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279">
                  <a:moveTo>
                    <a:pt x="0" y="9"/>
                  </a:moveTo>
                  <a:lnTo>
                    <a:pt x="14" y="9"/>
                  </a:lnTo>
                  <a:lnTo>
                    <a:pt x="52" y="0"/>
                  </a:lnTo>
                  <a:lnTo>
                    <a:pt x="76" y="9"/>
                  </a:lnTo>
                  <a:lnTo>
                    <a:pt x="87" y="17"/>
                  </a:lnTo>
                  <a:lnTo>
                    <a:pt x="105" y="29"/>
                  </a:lnTo>
                  <a:lnTo>
                    <a:pt x="87" y="37"/>
                  </a:lnTo>
                  <a:lnTo>
                    <a:pt x="76" y="61"/>
                  </a:lnTo>
                  <a:lnTo>
                    <a:pt x="64" y="81"/>
                  </a:lnTo>
                  <a:lnTo>
                    <a:pt x="76" y="90"/>
                  </a:lnTo>
                  <a:lnTo>
                    <a:pt x="140" y="154"/>
                  </a:lnTo>
                  <a:lnTo>
                    <a:pt x="149" y="186"/>
                  </a:lnTo>
                  <a:lnTo>
                    <a:pt x="149" y="226"/>
                  </a:lnTo>
                  <a:lnTo>
                    <a:pt x="116" y="246"/>
                  </a:lnTo>
                  <a:lnTo>
                    <a:pt x="105" y="246"/>
                  </a:lnTo>
                  <a:lnTo>
                    <a:pt x="105" y="267"/>
                  </a:lnTo>
                  <a:lnTo>
                    <a:pt x="76" y="279"/>
                  </a:lnTo>
                  <a:lnTo>
                    <a:pt x="76" y="258"/>
                  </a:lnTo>
                  <a:lnTo>
                    <a:pt x="64" y="246"/>
                  </a:lnTo>
                  <a:lnTo>
                    <a:pt x="87" y="235"/>
                  </a:lnTo>
                  <a:lnTo>
                    <a:pt x="96" y="226"/>
                  </a:lnTo>
                  <a:lnTo>
                    <a:pt x="116" y="206"/>
                  </a:lnTo>
                  <a:lnTo>
                    <a:pt x="116" y="162"/>
                  </a:lnTo>
                  <a:lnTo>
                    <a:pt x="105" y="142"/>
                  </a:lnTo>
                  <a:lnTo>
                    <a:pt x="87" y="121"/>
                  </a:lnTo>
                  <a:lnTo>
                    <a:pt x="87" y="113"/>
                  </a:lnTo>
                  <a:lnTo>
                    <a:pt x="44" y="69"/>
                  </a:lnTo>
                  <a:lnTo>
                    <a:pt x="52" y="61"/>
                  </a:lnTo>
                  <a:lnTo>
                    <a:pt x="44" y="52"/>
                  </a:lnTo>
                  <a:lnTo>
                    <a:pt x="23" y="37"/>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6" name="Freeform 126"/>
            <p:cNvSpPr>
              <a:spLocks/>
            </p:cNvSpPr>
            <p:nvPr/>
          </p:nvSpPr>
          <p:spPr bwMode="auto">
            <a:xfrm>
              <a:off x="4333" y="2279"/>
              <a:ext cx="92" cy="85"/>
            </a:xfrm>
            <a:custGeom>
              <a:avLst/>
              <a:gdLst>
                <a:gd name="T0" fmla="*/ 0 w 92"/>
                <a:gd name="T1" fmla="*/ 32 h 85"/>
                <a:gd name="T2" fmla="*/ 8 w 92"/>
                <a:gd name="T3" fmla="*/ 53 h 85"/>
                <a:gd name="T4" fmla="*/ 20 w 92"/>
                <a:gd name="T5" fmla="*/ 73 h 85"/>
                <a:gd name="T6" fmla="*/ 39 w 92"/>
                <a:gd name="T7" fmla="*/ 85 h 85"/>
                <a:gd name="T8" fmla="*/ 63 w 92"/>
                <a:gd name="T9" fmla="*/ 73 h 85"/>
                <a:gd name="T10" fmla="*/ 71 w 92"/>
                <a:gd name="T11" fmla="*/ 65 h 85"/>
                <a:gd name="T12" fmla="*/ 92 w 92"/>
                <a:gd name="T13" fmla="*/ 44 h 85"/>
                <a:gd name="T14" fmla="*/ 92 w 92"/>
                <a:gd name="T15" fmla="*/ 0 h 85"/>
                <a:gd name="T16" fmla="*/ 71 w 92"/>
                <a:gd name="T17" fmla="*/ 12 h 85"/>
                <a:gd name="T18" fmla="*/ 63 w 92"/>
                <a:gd name="T19" fmla="*/ 12 h 85"/>
                <a:gd name="T20" fmla="*/ 52 w 92"/>
                <a:gd name="T21" fmla="*/ 12 h 85"/>
                <a:gd name="T22" fmla="*/ 8 w 92"/>
                <a:gd name="T23" fmla="*/ 12 h 85"/>
                <a:gd name="T24" fmla="*/ 0 w 92"/>
                <a:gd name="T25"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5">
                  <a:moveTo>
                    <a:pt x="0" y="32"/>
                  </a:moveTo>
                  <a:lnTo>
                    <a:pt x="8" y="53"/>
                  </a:lnTo>
                  <a:lnTo>
                    <a:pt x="20" y="73"/>
                  </a:lnTo>
                  <a:lnTo>
                    <a:pt x="39" y="85"/>
                  </a:lnTo>
                  <a:lnTo>
                    <a:pt x="63" y="73"/>
                  </a:lnTo>
                  <a:lnTo>
                    <a:pt x="71" y="65"/>
                  </a:lnTo>
                  <a:lnTo>
                    <a:pt x="92" y="44"/>
                  </a:lnTo>
                  <a:lnTo>
                    <a:pt x="92" y="0"/>
                  </a:lnTo>
                  <a:lnTo>
                    <a:pt x="71" y="12"/>
                  </a:lnTo>
                  <a:lnTo>
                    <a:pt x="63" y="12"/>
                  </a:lnTo>
                  <a:lnTo>
                    <a:pt x="52" y="12"/>
                  </a:lnTo>
                  <a:lnTo>
                    <a:pt x="8" y="12"/>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7" name="Freeform 127"/>
            <p:cNvSpPr>
              <a:spLocks/>
            </p:cNvSpPr>
            <p:nvPr/>
          </p:nvSpPr>
          <p:spPr bwMode="auto">
            <a:xfrm>
              <a:off x="4333" y="2279"/>
              <a:ext cx="92" cy="85"/>
            </a:xfrm>
            <a:custGeom>
              <a:avLst/>
              <a:gdLst>
                <a:gd name="T0" fmla="*/ 0 w 92"/>
                <a:gd name="T1" fmla="*/ 32 h 85"/>
                <a:gd name="T2" fmla="*/ 8 w 92"/>
                <a:gd name="T3" fmla="*/ 53 h 85"/>
                <a:gd name="T4" fmla="*/ 20 w 92"/>
                <a:gd name="T5" fmla="*/ 73 h 85"/>
                <a:gd name="T6" fmla="*/ 39 w 92"/>
                <a:gd name="T7" fmla="*/ 85 h 85"/>
                <a:gd name="T8" fmla="*/ 63 w 92"/>
                <a:gd name="T9" fmla="*/ 73 h 85"/>
                <a:gd name="T10" fmla="*/ 71 w 92"/>
                <a:gd name="T11" fmla="*/ 65 h 85"/>
                <a:gd name="T12" fmla="*/ 92 w 92"/>
                <a:gd name="T13" fmla="*/ 44 h 85"/>
                <a:gd name="T14" fmla="*/ 92 w 92"/>
                <a:gd name="T15" fmla="*/ 0 h 85"/>
                <a:gd name="T16" fmla="*/ 71 w 92"/>
                <a:gd name="T17" fmla="*/ 12 h 85"/>
                <a:gd name="T18" fmla="*/ 63 w 92"/>
                <a:gd name="T19" fmla="*/ 12 h 85"/>
                <a:gd name="T20" fmla="*/ 52 w 92"/>
                <a:gd name="T21" fmla="*/ 12 h 85"/>
                <a:gd name="T22" fmla="*/ 8 w 92"/>
                <a:gd name="T23" fmla="*/ 12 h 85"/>
                <a:gd name="T24" fmla="*/ 0 w 92"/>
                <a:gd name="T25"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5">
                  <a:moveTo>
                    <a:pt x="0" y="32"/>
                  </a:moveTo>
                  <a:lnTo>
                    <a:pt x="8" y="53"/>
                  </a:lnTo>
                  <a:lnTo>
                    <a:pt x="20" y="73"/>
                  </a:lnTo>
                  <a:lnTo>
                    <a:pt x="39" y="85"/>
                  </a:lnTo>
                  <a:lnTo>
                    <a:pt x="63" y="73"/>
                  </a:lnTo>
                  <a:lnTo>
                    <a:pt x="71" y="65"/>
                  </a:lnTo>
                  <a:lnTo>
                    <a:pt x="92" y="44"/>
                  </a:lnTo>
                  <a:lnTo>
                    <a:pt x="92" y="0"/>
                  </a:lnTo>
                  <a:lnTo>
                    <a:pt x="71" y="12"/>
                  </a:lnTo>
                  <a:lnTo>
                    <a:pt x="63" y="12"/>
                  </a:lnTo>
                  <a:lnTo>
                    <a:pt x="52" y="12"/>
                  </a:lnTo>
                  <a:lnTo>
                    <a:pt x="8" y="12"/>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8" name="Freeform 128"/>
            <p:cNvSpPr>
              <a:spLocks/>
            </p:cNvSpPr>
            <p:nvPr/>
          </p:nvSpPr>
          <p:spPr bwMode="auto">
            <a:xfrm>
              <a:off x="4279" y="2126"/>
              <a:ext cx="146" cy="165"/>
            </a:xfrm>
            <a:custGeom>
              <a:avLst/>
              <a:gdLst>
                <a:gd name="T0" fmla="*/ 146 w 146"/>
                <a:gd name="T1" fmla="*/ 152 h 165"/>
                <a:gd name="T2" fmla="*/ 125 w 146"/>
                <a:gd name="T3" fmla="*/ 165 h 165"/>
                <a:gd name="T4" fmla="*/ 117 w 146"/>
                <a:gd name="T5" fmla="*/ 165 h 165"/>
                <a:gd name="T6" fmla="*/ 105 w 146"/>
                <a:gd name="T7" fmla="*/ 165 h 165"/>
                <a:gd name="T8" fmla="*/ 105 w 146"/>
                <a:gd name="T9" fmla="*/ 144 h 165"/>
                <a:gd name="T10" fmla="*/ 93 w 146"/>
                <a:gd name="T11" fmla="*/ 124 h 165"/>
                <a:gd name="T12" fmla="*/ 81 w 146"/>
                <a:gd name="T13" fmla="*/ 104 h 165"/>
                <a:gd name="T14" fmla="*/ 61 w 146"/>
                <a:gd name="T15" fmla="*/ 81 h 165"/>
                <a:gd name="T16" fmla="*/ 52 w 146"/>
                <a:gd name="T17" fmla="*/ 92 h 165"/>
                <a:gd name="T18" fmla="*/ 43 w 146"/>
                <a:gd name="T19" fmla="*/ 81 h 165"/>
                <a:gd name="T20" fmla="*/ 20 w 146"/>
                <a:gd name="T21" fmla="*/ 92 h 165"/>
                <a:gd name="T22" fmla="*/ 20 w 146"/>
                <a:gd name="T23" fmla="*/ 60 h 165"/>
                <a:gd name="T24" fmla="*/ 9 w 146"/>
                <a:gd name="T25" fmla="*/ 52 h 165"/>
                <a:gd name="T26" fmla="*/ 0 w 146"/>
                <a:gd name="T27" fmla="*/ 43 h 165"/>
                <a:gd name="T28" fmla="*/ 20 w 146"/>
                <a:gd name="T29" fmla="*/ 20 h 165"/>
                <a:gd name="T30" fmla="*/ 20 w 146"/>
                <a:gd name="T31" fmla="*/ 0 h 165"/>
                <a:gd name="T32" fmla="*/ 29 w 146"/>
                <a:gd name="T33" fmla="*/ 0 h 165"/>
                <a:gd name="T34" fmla="*/ 52 w 146"/>
                <a:gd name="T35" fmla="*/ 28 h 165"/>
                <a:gd name="T36" fmla="*/ 73 w 146"/>
                <a:gd name="T37" fmla="*/ 43 h 165"/>
                <a:gd name="T38" fmla="*/ 81 w 146"/>
                <a:gd name="T39" fmla="*/ 52 h 165"/>
                <a:gd name="T40" fmla="*/ 73 w 146"/>
                <a:gd name="T41" fmla="*/ 60 h 165"/>
                <a:gd name="T42" fmla="*/ 117 w 146"/>
                <a:gd name="T43" fmla="*/ 104 h 165"/>
                <a:gd name="T44" fmla="*/ 117 w 146"/>
                <a:gd name="T45" fmla="*/ 112 h 165"/>
                <a:gd name="T46" fmla="*/ 134 w 146"/>
                <a:gd name="T47" fmla="*/ 133 h 165"/>
                <a:gd name="T48" fmla="*/ 146 w 146"/>
                <a:gd name="T4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65">
                  <a:moveTo>
                    <a:pt x="146" y="152"/>
                  </a:moveTo>
                  <a:lnTo>
                    <a:pt x="125" y="165"/>
                  </a:lnTo>
                  <a:lnTo>
                    <a:pt x="117" y="165"/>
                  </a:lnTo>
                  <a:lnTo>
                    <a:pt x="105" y="165"/>
                  </a:lnTo>
                  <a:lnTo>
                    <a:pt x="105" y="144"/>
                  </a:lnTo>
                  <a:lnTo>
                    <a:pt x="93" y="124"/>
                  </a:lnTo>
                  <a:lnTo>
                    <a:pt x="81" y="104"/>
                  </a:lnTo>
                  <a:lnTo>
                    <a:pt x="61" y="81"/>
                  </a:lnTo>
                  <a:lnTo>
                    <a:pt x="52" y="92"/>
                  </a:lnTo>
                  <a:lnTo>
                    <a:pt x="43" y="81"/>
                  </a:lnTo>
                  <a:lnTo>
                    <a:pt x="20" y="92"/>
                  </a:lnTo>
                  <a:lnTo>
                    <a:pt x="20" y="60"/>
                  </a:lnTo>
                  <a:lnTo>
                    <a:pt x="9" y="52"/>
                  </a:lnTo>
                  <a:lnTo>
                    <a:pt x="0" y="43"/>
                  </a:lnTo>
                  <a:lnTo>
                    <a:pt x="20" y="20"/>
                  </a:lnTo>
                  <a:lnTo>
                    <a:pt x="20" y="0"/>
                  </a:lnTo>
                  <a:lnTo>
                    <a:pt x="29" y="0"/>
                  </a:lnTo>
                  <a:lnTo>
                    <a:pt x="52" y="28"/>
                  </a:lnTo>
                  <a:lnTo>
                    <a:pt x="73" y="43"/>
                  </a:lnTo>
                  <a:lnTo>
                    <a:pt x="81" y="52"/>
                  </a:lnTo>
                  <a:lnTo>
                    <a:pt x="73" y="60"/>
                  </a:lnTo>
                  <a:lnTo>
                    <a:pt x="117" y="104"/>
                  </a:lnTo>
                  <a:lnTo>
                    <a:pt x="117" y="112"/>
                  </a:lnTo>
                  <a:lnTo>
                    <a:pt x="134" y="133"/>
                  </a:lnTo>
                  <a:lnTo>
                    <a:pt x="146" y="15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9" name="Freeform 129"/>
            <p:cNvSpPr>
              <a:spLocks/>
            </p:cNvSpPr>
            <p:nvPr/>
          </p:nvSpPr>
          <p:spPr bwMode="auto">
            <a:xfrm>
              <a:off x="4279" y="2126"/>
              <a:ext cx="146" cy="165"/>
            </a:xfrm>
            <a:custGeom>
              <a:avLst/>
              <a:gdLst>
                <a:gd name="T0" fmla="*/ 146 w 146"/>
                <a:gd name="T1" fmla="*/ 152 h 165"/>
                <a:gd name="T2" fmla="*/ 125 w 146"/>
                <a:gd name="T3" fmla="*/ 165 h 165"/>
                <a:gd name="T4" fmla="*/ 117 w 146"/>
                <a:gd name="T5" fmla="*/ 165 h 165"/>
                <a:gd name="T6" fmla="*/ 105 w 146"/>
                <a:gd name="T7" fmla="*/ 165 h 165"/>
                <a:gd name="T8" fmla="*/ 105 w 146"/>
                <a:gd name="T9" fmla="*/ 144 h 165"/>
                <a:gd name="T10" fmla="*/ 93 w 146"/>
                <a:gd name="T11" fmla="*/ 124 h 165"/>
                <a:gd name="T12" fmla="*/ 81 w 146"/>
                <a:gd name="T13" fmla="*/ 104 h 165"/>
                <a:gd name="T14" fmla="*/ 61 w 146"/>
                <a:gd name="T15" fmla="*/ 81 h 165"/>
                <a:gd name="T16" fmla="*/ 52 w 146"/>
                <a:gd name="T17" fmla="*/ 92 h 165"/>
                <a:gd name="T18" fmla="*/ 43 w 146"/>
                <a:gd name="T19" fmla="*/ 81 h 165"/>
                <a:gd name="T20" fmla="*/ 20 w 146"/>
                <a:gd name="T21" fmla="*/ 92 h 165"/>
                <a:gd name="T22" fmla="*/ 20 w 146"/>
                <a:gd name="T23" fmla="*/ 60 h 165"/>
                <a:gd name="T24" fmla="*/ 9 w 146"/>
                <a:gd name="T25" fmla="*/ 52 h 165"/>
                <a:gd name="T26" fmla="*/ 0 w 146"/>
                <a:gd name="T27" fmla="*/ 43 h 165"/>
                <a:gd name="T28" fmla="*/ 20 w 146"/>
                <a:gd name="T29" fmla="*/ 20 h 165"/>
                <a:gd name="T30" fmla="*/ 20 w 146"/>
                <a:gd name="T31" fmla="*/ 0 h 165"/>
                <a:gd name="T32" fmla="*/ 29 w 146"/>
                <a:gd name="T33" fmla="*/ 0 h 165"/>
                <a:gd name="T34" fmla="*/ 52 w 146"/>
                <a:gd name="T35" fmla="*/ 28 h 165"/>
                <a:gd name="T36" fmla="*/ 73 w 146"/>
                <a:gd name="T37" fmla="*/ 43 h 165"/>
                <a:gd name="T38" fmla="*/ 81 w 146"/>
                <a:gd name="T39" fmla="*/ 52 h 165"/>
                <a:gd name="T40" fmla="*/ 73 w 146"/>
                <a:gd name="T41" fmla="*/ 60 h 165"/>
                <a:gd name="T42" fmla="*/ 117 w 146"/>
                <a:gd name="T43" fmla="*/ 104 h 165"/>
                <a:gd name="T44" fmla="*/ 117 w 146"/>
                <a:gd name="T45" fmla="*/ 112 h 165"/>
                <a:gd name="T46" fmla="*/ 134 w 146"/>
                <a:gd name="T47" fmla="*/ 133 h 165"/>
                <a:gd name="T48" fmla="*/ 146 w 146"/>
                <a:gd name="T4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65">
                  <a:moveTo>
                    <a:pt x="146" y="152"/>
                  </a:moveTo>
                  <a:lnTo>
                    <a:pt x="125" y="165"/>
                  </a:lnTo>
                  <a:lnTo>
                    <a:pt x="117" y="165"/>
                  </a:lnTo>
                  <a:lnTo>
                    <a:pt x="105" y="165"/>
                  </a:lnTo>
                  <a:lnTo>
                    <a:pt x="105" y="144"/>
                  </a:lnTo>
                  <a:lnTo>
                    <a:pt x="93" y="124"/>
                  </a:lnTo>
                  <a:lnTo>
                    <a:pt x="81" y="104"/>
                  </a:lnTo>
                  <a:lnTo>
                    <a:pt x="61" y="81"/>
                  </a:lnTo>
                  <a:lnTo>
                    <a:pt x="52" y="92"/>
                  </a:lnTo>
                  <a:lnTo>
                    <a:pt x="43" y="81"/>
                  </a:lnTo>
                  <a:lnTo>
                    <a:pt x="20" y="92"/>
                  </a:lnTo>
                  <a:lnTo>
                    <a:pt x="20" y="60"/>
                  </a:lnTo>
                  <a:lnTo>
                    <a:pt x="9" y="52"/>
                  </a:lnTo>
                  <a:lnTo>
                    <a:pt x="0" y="43"/>
                  </a:lnTo>
                  <a:lnTo>
                    <a:pt x="20" y="20"/>
                  </a:lnTo>
                  <a:lnTo>
                    <a:pt x="20" y="0"/>
                  </a:lnTo>
                  <a:lnTo>
                    <a:pt x="29" y="0"/>
                  </a:lnTo>
                  <a:lnTo>
                    <a:pt x="52" y="28"/>
                  </a:lnTo>
                  <a:lnTo>
                    <a:pt x="73" y="43"/>
                  </a:lnTo>
                  <a:lnTo>
                    <a:pt x="81" y="52"/>
                  </a:lnTo>
                  <a:lnTo>
                    <a:pt x="73" y="60"/>
                  </a:lnTo>
                  <a:lnTo>
                    <a:pt x="117" y="104"/>
                  </a:lnTo>
                  <a:lnTo>
                    <a:pt x="117" y="112"/>
                  </a:lnTo>
                  <a:lnTo>
                    <a:pt x="134" y="133"/>
                  </a:lnTo>
                  <a:lnTo>
                    <a:pt x="146" y="15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0" name="Freeform 130"/>
            <p:cNvSpPr>
              <a:spLocks/>
            </p:cNvSpPr>
            <p:nvPr/>
          </p:nvSpPr>
          <p:spPr bwMode="auto">
            <a:xfrm>
              <a:off x="3765" y="1526"/>
              <a:ext cx="902" cy="644"/>
            </a:xfrm>
            <a:custGeom>
              <a:avLst/>
              <a:gdLst>
                <a:gd name="T0" fmla="*/ 134 w 902"/>
                <a:gd name="T1" fmla="*/ 124 h 644"/>
                <a:gd name="T2" fmla="*/ 96 w 902"/>
                <a:gd name="T3" fmla="*/ 153 h 644"/>
                <a:gd name="T4" fmla="*/ 81 w 902"/>
                <a:gd name="T5" fmla="*/ 217 h 644"/>
                <a:gd name="T6" fmla="*/ 40 w 902"/>
                <a:gd name="T7" fmla="*/ 241 h 644"/>
                <a:gd name="T8" fmla="*/ 0 w 902"/>
                <a:gd name="T9" fmla="*/ 261 h 644"/>
                <a:gd name="T10" fmla="*/ 9 w 902"/>
                <a:gd name="T11" fmla="*/ 290 h 644"/>
                <a:gd name="T12" fmla="*/ 20 w 902"/>
                <a:gd name="T13" fmla="*/ 322 h 644"/>
                <a:gd name="T14" fmla="*/ 81 w 902"/>
                <a:gd name="T15" fmla="*/ 351 h 644"/>
                <a:gd name="T16" fmla="*/ 125 w 902"/>
                <a:gd name="T17" fmla="*/ 365 h 644"/>
                <a:gd name="T18" fmla="*/ 104 w 902"/>
                <a:gd name="T19" fmla="*/ 403 h 644"/>
                <a:gd name="T20" fmla="*/ 154 w 902"/>
                <a:gd name="T21" fmla="*/ 455 h 644"/>
                <a:gd name="T22" fmla="*/ 207 w 902"/>
                <a:gd name="T23" fmla="*/ 467 h 644"/>
                <a:gd name="T24" fmla="*/ 294 w 902"/>
                <a:gd name="T25" fmla="*/ 496 h 644"/>
                <a:gd name="T26" fmla="*/ 344 w 902"/>
                <a:gd name="T27" fmla="*/ 496 h 644"/>
                <a:gd name="T28" fmla="*/ 408 w 902"/>
                <a:gd name="T29" fmla="*/ 467 h 644"/>
                <a:gd name="T30" fmla="*/ 470 w 902"/>
                <a:gd name="T31" fmla="*/ 519 h 644"/>
                <a:gd name="T32" fmla="*/ 481 w 902"/>
                <a:gd name="T33" fmla="*/ 591 h 644"/>
                <a:gd name="T34" fmla="*/ 513 w 902"/>
                <a:gd name="T35" fmla="*/ 621 h 644"/>
                <a:gd name="T36" fmla="*/ 542 w 902"/>
                <a:gd name="T37" fmla="*/ 600 h 644"/>
                <a:gd name="T38" fmla="*/ 619 w 902"/>
                <a:gd name="T39" fmla="*/ 600 h 644"/>
                <a:gd name="T40" fmla="*/ 683 w 902"/>
                <a:gd name="T41" fmla="*/ 621 h 644"/>
                <a:gd name="T42" fmla="*/ 692 w 902"/>
                <a:gd name="T43" fmla="*/ 629 h 644"/>
                <a:gd name="T44" fmla="*/ 742 w 902"/>
                <a:gd name="T45" fmla="*/ 609 h 644"/>
                <a:gd name="T46" fmla="*/ 756 w 902"/>
                <a:gd name="T47" fmla="*/ 600 h 644"/>
                <a:gd name="T48" fmla="*/ 806 w 902"/>
                <a:gd name="T49" fmla="*/ 557 h 644"/>
                <a:gd name="T50" fmla="*/ 829 w 902"/>
                <a:gd name="T51" fmla="*/ 519 h 644"/>
                <a:gd name="T52" fmla="*/ 846 w 902"/>
                <a:gd name="T53" fmla="*/ 455 h 644"/>
                <a:gd name="T54" fmla="*/ 829 w 902"/>
                <a:gd name="T55" fmla="*/ 423 h 644"/>
                <a:gd name="T56" fmla="*/ 794 w 902"/>
                <a:gd name="T57" fmla="*/ 374 h 644"/>
                <a:gd name="T58" fmla="*/ 794 w 902"/>
                <a:gd name="T59" fmla="*/ 322 h 644"/>
                <a:gd name="T60" fmla="*/ 774 w 902"/>
                <a:gd name="T61" fmla="*/ 301 h 644"/>
                <a:gd name="T62" fmla="*/ 713 w 902"/>
                <a:gd name="T63" fmla="*/ 290 h 644"/>
                <a:gd name="T64" fmla="*/ 732 w 902"/>
                <a:gd name="T65" fmla="*/ 269 h 644"/>
                <a:gd name="T66" fmla="*/ 764 w 902"/>
                <a:gd name="T67" fmla="*/ 249 h 644"/>
                <a:gd name="T68" fmla="*/ 774 w 902"/>
                <a:gd name="T69" fmla="*/ 278 h 644"/>
                <a:gd name="T70" fmla="*/ 806 w 902"/>
                <a:gd name="T71" fmla="*/ 269 h 644"/>
                <a:gd name="T72" fmla="*/ 858 w 902"/>
                <a:gd name="T73" fmla="*/ 228 h 644"/>
                <a:gd name="T74" fmla="*/ 890 w 902"/>
                <a:gd name="T75" fmla="*/ 205 h 644"/>
                <a:gd name="T76" fmla="*/ 882 w 902"/>
                <a:gd name="T77" fmla="*/ 153 h 644"/>
                <a:gd name="T78" fmla="*/ 890 w 902"/>
                <a:gd name="T79" fmla="*/ 116 h 644"/>
                <a:gd name="T80" fmla="*/ 838 w 902"/>
                <a:gd name="T81" fmla="*/ 116 h 644"/>
                <a:gd name="T82" fmla="*/ 756 w 902"/>
                <a:gd name="T83" fmla="*/ 72 h 644"/>
                <a:gd name="T84" fmla="*/ 648 w 902"/>
                <a:gd name="T85" fmla="*/ 0 h 644"/>
                <a:gd name="T86" fmla="*/ 631 w 902"/>
                <a:gd name="T87" fmla="*/ 34 h 644"/>
                <a:gd name="T88" fmla="*/ 607 w 902"/>
                <a:gd name="T89" fmla="*/ 72 h 644"/>
                <a:gd name="T90" fmla="*/ 595 w 902"/>
                <a:gd name="T91" fmla="*/ 116 h 644"/>
                <a:gd name="T92" fmla="*/ 648 w 902"/>
                <a:gd name="T93" fmla="*/ 116 h 644"/>
                <a:gd name="T94" fmla="*/ 619 w 902"/>
                <a:gd name="T95" fmla="*/ 144 h 644"/>
                <a:gd name="T96" fmla="*/ 575 w 902"/>
                <a:gd name="T97" fmla="*/ 168 h 644"/>
                <a:gd name="T98" fmla="*/ 557 w 902"/>
                <a:gd name="T99" fmla="*/ 205 h 644"/>
                <a:gd name="T100" fmla="*/ 408 w 902"/>
                <a:gd name="T101" fmla="*/ 205 h 644"/>
                <a:gd name="T102" fmla="*/ 230 w 902"/>
                <a:gd name="T103" fmla="*/ 153 h 644"/>
                <a:gd name="T104" fmla="*/ 178 w 902"/>
                <a:gd name="T105" fmla="*/ 10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2" h="644">
                  <a:moveTo>
                    <a:pt x="146" y="95"/>
                  </a:moveTo>
                  <a:lnTo>
                    <a:pt x="134" y="104"/>
                  </a:lnTo>
                  <a:lnTo>
                    <a:pt x="134" y="124"/>
                  </a:lnTo>
                  <a:lnTo>
                    <a:pt x="125" y="124"/>
                  </a:lnTo>
                  <a:lnTo>
                    <a:pt x="96" y="124"/>
                  </a:lnTo>
                  <a:lnTo>
                    <a:pt x="96" y="153"/>
                  </a:lnTo>
                  <a:lnTo>
                    <a:pt x="72" y="168"/>
                  </a:lnTo>
                  <a:lnTo>
                    <a:pt x="81" y="197"/>
                  </a:lnTo>
                  <a:lnTo>
                    <a:pt x="81" y="217"/>
                  </a:lnTo>
                  <a:lnTo>
                    <a:pt x="81" y="228"/>
                  </a:lnTo>
                  <a:lnTo>
                    <a:pt x="61" y="241"/>
                  </a:lnTo>
                  <a:lnTo>
                    <a:pt x="40" y="241"/>
                  </a:lnTo>
                  <a:lnTo>
                    <a:pt x="40" y="249"/>
                  </a:lnTo>
                  <a:lnTo>
                    <a:pt x="9" y="249"/>
                  </a:lnTo>
                  <a:lnTo>
                    <a:pt x="0" y="261"/>
                  </a:lnTo>
                  <a:lnTo>
                    <a:pt x="0" y="269"/>
                  </a:lnTo>
                  <a:lnTo>
                    <a:pt x="0" y="278"/>
                  </a:lnTo>
                  <a:lnTo>
                    <a:pt x="9" y="290"/>
                  </a:lnTo>
                  <a:lnTo>
                    <a:pt x="20" y="290"/>
                  </a:lnTo>
                  <a:lnTo>
                    <a:pt x="20" y="313"/>
                  </a:lnTo>
                  <a:lnTo>
                    <a:pt x="20" y="322"/>
                  </a:lnTo>
                  <a:lnTo>
                    <a:pt x="40" y="322"/>
                  </a:lnTo>
                  <a:lnTo>
                    <a:pt x="52" y="342"/>
                  </a:lnTo>
                  <a:lnTo>
                    <a:pt x="81" y="351"/>
                  </a:lnTo>
                  <a:lnTo>
                    <a:pt x="104" y="342"/>
                  </a:lnTo>
                  <a:lnTo>
                    <a:pt x="125" y="351"/>
                  </a:lnTo>
                  <a:lnTo>
                    <a:pt x="125" y="365"/>
                  </a:lnTo>
                  <a:lnTo>
                    <a:pt x="114" y="382"/>
                  </a:lnTo>
                  <a:lnTo>
                    <a:pt x="125" y="403"/>
                  </a:lnTo>
                  <a:lnTo>
                    <a:pt x="104" y="403"/>
                  </a:lnTo>
                  <a:lnTo>
                    <a:pt x="104" y="415"/>
                  </a:lnTo>
                  <a:lnTo>
                    <a:pt x="125" y="438"/>
                  </a:lnTo>
                  <a:lnTo>
                    <a:pt x="154" y="455"/>
                  </a:lnTo>
                  <a:lnTo>
                    <a:pt x="178" y="455"/>
                  </a:lnTo>
                  <a:lnTo>
                    <a:pt x="198" y="476"/>
                  </a:lnTo>
                  <a:lnTo>
                    <a:pt x="207" y="467"/>
                  </a:lnTo>
                  <a:lnTo>
                    <a:pt x="251" y="496"/>
                  </a:lnTo>
                  <a:lnTo>
                    <a:pt x="280" y="496"/>
                  </a:lnTo>
                  <a:lnTo>
                    <a:pt x="294" y="496"/>
                  </a:lnTo>
                  <a:lnTo>
                    <a:pt x="304" y="507"/>
                  </a:lnTo>
                  <a:lnTo>
                    <a:pt x="315" y="484"/>
                  </a:lnTo>
                  <a:lnTo>
                    <a:pt x="344" y="496"/>
                  </a:lnTo>
                  <a:lnTo>
                    <a:pt x="368" y="484"/>
                  </a:lnTo>
                  <a:lnTo>
                    <a:pt x="388" y="467"/>
                  </a:lnTo>
                  <a:lnTo>
                    <a:pt x="408" y="467"/>
                  </a:lnTo>
                  <a:lnTo>
                    <a:pt x="441" y="496"/>
                  </a:lnTo>
                  <a:lnTo>
                    <a:pt x="461" y="496"/>
                  </a:lnTo>
                  <a:lnTo>
                    <a:pt x="470" y="519"/>
                  </a:lnTo>
                  <a:lnTo>
                    <a:pt x="461" y="580"/>
                  </a:lnTo>
                  <a:lnTo>
                    <a:pt x="481" y="572"/>
                  </a:lnTo>
                  <a:lnTo>
                    <a:pt x="481" y="591"/>
                  </a:lnTo>
                  <a:lnTo>
                    <a:pt x="494" y="591"/>
                  </a:lnTo>
                  <a:lnTo>
                    <a:pt x="494" y="609"/>
                  </a:lnTo>
                  <a:lnTo>
                    <a:pt x="513" y="621"/>
                  </a:lnTo>
                  <a:lnTo>
                    <a:pt x="534" y="621"/>
                  </a:lnTo>
                  <a:lnTo>
                    <a:pt x="534" y="600"/>
                  </a:lnTo>
                  <a:lnTo>
                    <a:pt x="542" y="600"/>
                  </a:lnTo>
                  <a:lnTo>
                    <a:pt x="557" y="600"/>
                  </a:lnTo>
                  <a:lnTo>
                    <a:pt x="595" y="591"/>
                  </a:lnTo>
                  <a:lnTo>
                    <a:pt x="619" y="600"/>
                  </a:lnTo>
                  <a:lnTo>
                    <a:pt x="631" y="609"/>
                  </a:lnTo>
                  <a:lnTo>
                    <a:pt x="648" y="621"/>
                  </a:lnTo>
                  <a:lnTo>
                    <a:pt x="683" y="621"/>
                  </a:lnTo>
                  <a:lnTo>
                    <a:pt x="683" y="644"/>
                  </a:lnTo>
                  <a:lnTo>
                    <a:pt x="692" y="644"/>
                  </a:lnTo>
                  <a:lnTo>
                    <a:pt x="692" y="629"/>
                  </a:lnTo>
                  <a:lnTo>
                    <a:pt x="732" y="609"/>
                  </a:lnTo>
                  <a:lnTo>
                    <a:pt x="732" y="600"/>
                  </a:lnTo>
                  <a:lnTo>
                    <a:pt x="742" y="609"/>
                  </a:lnTo>
                  <a:lnTo>
                    <a:pt x="742" y="600"/>
                  </a:lnTo>
                  <a:lnTo>
                    <a:pt x="756" y="609"/>
                  </a:lnTo>
                  <a:lnTo>
                    <a:pt x="756" y="600"/>
                  </a:lnTo>
                  <a:lnTo>
                    <a:pt x="785" y="591"/>
                  </a:lnTo>
                  <a:lnTo>
                    <a:pt x="806" y="572"/>
                  </a:lnTo>
                  <a:lnTo>
                    <a:pt x="806" y="557"/>
                  </a:lnTo>
                  <a:lnTo>
                    <a:pt x="817" y="557"/>
                  </a:lnTo>
                  <a:lnTo>
                    <a:pt x="829" y="536"/>
                  </a:lnTo>
                  <a:lnTo>
                    <a:pt x="829" y="519"/>
                  </a:lnTo>
                  <a:lnTo>
                    <a:pt x="838" y="496"/>
                  </a:lnTo>
                  <a:lnTo>
                    <a:pt x="846" y="484"/>
                  </a:lnTo>
                  <a:lnTo>
                    <a:pt x="846" y="455"/>
                  </a:lnTo>
                  <a:lnTo>
                    <a:pt x="817" y="447"/>
                  </a:lnTo>
                  <a:lnTo>
                    <a:pt x="838" y="438"/>
                  </a:lnTo>
                  <a:lnTo>
                    <a:pt x="829" y="423"/>
                  </a:lnTo>
                  <a:lnTo>
                    <a:pt x="838" y="423"/>
                  </a:lnTo>
                  <a:lnTo>
                    <a:pt x="817" y="403"/>
                  </a:lnTo>
                  <a:lnTo>
                    <a:pt x="794" y="374"/>
                  </a:lnTo>
                  <a:lnTo>
                    <a:pt x="764" y="365"/>
                  </a:lnTo>
                  <a:lnTo>
                    <a:pt x="785" y="330"/>
                  </a:lnTo>
                  <a:lnTo>
                    <a:pt x="794" y="322"/>
                  </a:lnTo>
                  <a:lnTo>
                    <a:pt x="806" y="322"/>
                  </a:lnTo>
                  <a:lnTo>
                    <a:pt x="806" y="313"/>
                  </a:lnTo>
                  <a:lnTo>
                    <a:pt x="774" y="301"/>
                  </a:lnTo>
                  <a:lnTo>
                    <a:pt x="764" y="322"/>
                  </a:lnTo>
                  <a:lnTo>
                    <a:pt x="756" y="322"/>
                  </a:lnTo>
                  <a:lnTo>
                    <a:pt x="713" y="290"/>
                  </a:lnTo>
                  <a:lnTo>
                    <a:pt x="713" y="278"/>
                  </a:lnTo>
                  <a:lnTo>
                    <a:pt x="732" y="278"/>
                  </a:lnTo>
                  <a:lnTo>
                    <a:pt x="732" y="269"/>
                  </a:lnTo>
                  <a:lnTo>
                    <a:pt x="742" y="261"/>
                  </a:lnTo>
                  <a:lnTo>
                    <a:pt x="756" y="241"/>
                  </a:lnTo>
                  <a:lnTo>
                    <a:pt x="764" y="249"/>
                  </a:lnTo>
                  <a:lnTo>
                    <a:pt x="774" y="249"/>
                  </a:lnTo>
                  <a:lnTo>
                    <a:pt x="764" y="269"/>
                  </a:lnTo>
                  <a:lnTo>
                    <a:pt x="774" y="278"/>
                  </a:lnTo>
                  <a:lnTo>
                    <a:pt x="774" y="290"/>
                  </a:lnTo>
                  <a:lnTo>
                    <a:pt x="794" y="269"/>
                  </a:lnTo>
                  <a:lnTo>
                    <a:pt x="806" y="269"/>
                  </a:lnTo>
                  <a:lnTo>
                    <a:pt x="838" y="228"/>
                  </a:lnTo>
                  <a:lnTo>
                    <a:pt x="858" y="241"/>
                  </a:lnTo>
                  <a:lnTo>
                    <a:pt x="858" y="228"/>
                  </a:lnTo>
                  <a:lnTo>
                    <a:pt x="867" y="217"/>
                  </a:lnTo>
                  <a:lnTo>
                    <a:pt x="867" y="205"/>
                  </a:lnTo>
                  <a:lnTo>
                    <a:pt x="890" y="205"/>
                  </a:lnTo>
                  <a:lnTo>
                    <a:pt x="890" y="197"/>
                  </a:lnTo>
                  <a:lnTo>
                    <a:pt x="867" y="168"/>
                  </a:lnTo>
                  <a:lnTo>
                    <a:pt x="882" y="153"/>
                  </a:lnTo>
                  <a:lnTo>
                    <a:pt x="902" y="168"/>
                  </a:lnTo>
                  <a:lnTo>
                    <a:pt x="890" y="124"/>
                  </a:lnTo>
                  <a:lnTo>
                    <a:pt x="890" y="116"/>
                  </a:lnTo>
                  <a:lnTo>
                    <a:pt x="882" y="95"/>
                  </a:lnTo>
                  <a:lnTo>
                    <a:pt x="846" y="116"/>
                  </a:lnTo>
                  <a:lnTo>
                    <a:pt x="838" y="116"/>
                  </a:lnTo>
                  <a:lnTo>
                    <a:pt x="817" y="95"/>
                  </a:lnTo>
                  <a:lnTo>
                    <a:pt x="785" y="81"/>
                  </a:lnTo>
                  <a:lnTo>
                    <a:pt x="756" y="72"/>
                  </a:lnTo>
                  <a:lnTo>
                    <a:pt x="732" y="52"/>
                  </a:lnTo>
                  <a:lnTo>
                    <a:pt x="692" y="11"/>
                  </a:lnTo>
                  <a:lnTo>
                    <a:pt x="648" y="0"/>
                  </a:lnTo>
                  <a:lnTo>
                    <a:pt x="619" y="11"/>
                  </a:lnTo>
                  <a:lnTo>
                    <a:pt x="607" y="20"/>
                  </a:lnTo>
                  <a:lnTo>
                    <a:pt x="631" y="34"/>
                  </a:lnTo>
                  <a:lnTo>
                    <a:pt x="619" y="43"/>
                  </a:lnTo>
                  <a:lnTo>
                    <a:pt x="631" y="63"/>
                  </a:lnTo>
                  <a:lnTo>
                    <a:pt x="607" y="72"/>
                  </a:lnTo>
                  <a:lnTo>
                    <a:pt x="587" y="72"/>
                  </a:lnTo>
                  <a:lnTo>
                    <a:pt x="575" y="81"/>
                  </a:lnTo>
                  <a:lnTo>
                    <a:pt x="595" y="116"/>
                  </a:lnTo>
                  <a:lnTo>
                    <a:pt x="619" y="116"/>
                  </a:lnTo>
                  <a:lnTo>
                    <a:pt x="639" y="104"/>
                  </a:lnTo>
                  <a:lnTo>
                    <a:pt x="648" y="116"/>
                  </a:lnTo>
                  <a:lnTo>
                    <a:pt x="660" y="136"/>
                  </a:lnTo>
                  <a:lnTo>
                    <a:pt x="631" y="136"/>
                  </a:lnTo>
                  <a:lnTo>
                    <a:pt x="619" y="144"/>
                  </a:lnTo>
                  <a:lnTo>
                    <a:pt x="607" y="153"/>
                  </a:lnTo>
                  <a:lnTo>
                    <a:pt x="595" y="168"/>
                  </a:lnTo>
                  <a:lnTo>
                    <a:pt x="575" y="168"/>
                  </a:lnTo>
                  <a:lnTo>
                    <a:pt x="566" y="176"/>
                  </a:lnTo>
                  <a:lnTo>
                    <a:pt x="575" y="188"/>
                  </a:lnTo>
                  <a:lnTo>
                    <a:pt x="557" y="205"/>
                  </a:lnTo>
                  <a:lnTo>
                    <a:pt x="523" y="217"/>
                  </a:lnTo>
                  <a:lnTo>
                    <a:pt x="481" y="228"/>
                  </a:lnTo>
                  <a:lnTo>
                    <a:pt x="408" y="205"/>
                  </a:lnTo>
                  <a:lnTo>
                    <a:pt x="344" y="205"/>
                  </a:lnTo>
                  <a:lnTo>
                    <a:pt x="304" y="176"/>
                  </a:lnTo>
                  <a:lnTo>
                    <a:pt x="230" y="153"/>
                  </a:lnTo>
                  <a:lnTo>
                    <a:pt x="219" y="124"/>
                  </a:lnTo>
                  <a:lnTo>
                    <a:pt x="198" y="116"/>
                  </a:lnTo>
                  <a:lnTo>
                    <a:pt x="178" y="104"/>
                  </a:lnTo>
                  <a:lnTo>
                    <a:pt x="154" y="81"/>
                  </a:lnTo>
                  <a:lnTo>
                    <a:pt x="146" y="9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1" name="Freeform 131"/>
            <p:cNvSpPr>
              <a:spLocks/>
            </p:cNvSpPr>
            <p:nvPr/>
          </p:nvSpPr>
          <p:spPr bwMode="auto">
            <a:xfrm>
              <a:off x="3765" y="1526"/>
              <a:ext cx="902" cy="644"/>
            </a:xfrm>
            <a:custGeom>
              <a:avLst/>
              <a:gdLst>
                <a:gd name="T0" fmla="*/ 134 w 902"/>
                <a:gd name="T1" fmla="*/ 124 h 644"/>
                <a:gd name="T2" fmla="*/ 96 w 902"/>
                <a:gd name="T3" fmla="*/ 153 h 644"/>
                <a:gd name="T4" fmla="*/ 81 w 902"/>
                <a:gd name="T5" fmla="*/ 217 h 644"/>
                <a:gd name="T6" fmla="*/ 40 w 902"/>
                <a:gd name="T7" fmla="*/ 241 h 644"/>
                <a:gd name="T8" fmla="*/ 0 w 902"/>
                <a:gd name="T9" fmla="*/ 261 h 644"/>
                <a:gd name="T10" fmla="*/ 9 w 902"/>
                <a:gd name="T11" fmla="*/ 290 h 644"/>
                <a:gd name="T12" fmla="*/ 20 w 902"/>
                <a:gd name="T13" fmla="*/ 322 h 644"/>
                <a:gd name="T14" fmla="*/ 81 w 902"/>
                <a:gd name="T15" fmla="*/ 351 h 644"/>
                <a:gd name="T16" fmla="*/ 125 w 902"/>
                <a:gd name="T17" fmla="*/ 365 h 644"/>
                <a:gd name="T18" fmla="*/ 104 w 902"/>
                <a:gd name="T19" fmla="*/ 403 h 644"/>
                <a:gd name="T20" fmla="*/ 154 w 902"/>
                <a:gd name="T21" fmla="*/ 455 h 644"/>
                <a:gd name="T22" fmla="*/ 207 w 902"/>
                <a:gd name="T23" fmla="*/ 467 h 644"/>
                <a:gd name="T24" fmla="*/ 294 w 902"/>
                <a:gd name="T25" fmla="*/ 496 h 644"/>
                <a:gd name="T26" fmla="*/ 344 w 902"/>
                <a:gd name="T27" fmla="*/ 496 h 644"/>
                <a:gd name="T28" fmla="*/ 408 w 902"/>
                <a:gd name="T29" fmla="*/ 467 h 644"/>
                <a:gd name="T30" fmla="*/ 470 w 902"/>
                <a:gd name="T31" fmla="*/ 519 h 644"/>
                <a:gd name="T32" fmla="*/ 481 w 902"/>
                <a:gd name="T33" fmla="*/ 591 h 644"/>
                <a:gd name="T34" fmla="*/ 513 w 902"/>
                <a:gd name="T35" fmla="*/ 621 h 644"/>
                <a:gd name="T36" fmla="*/ 542 w 902"/>
                <a:gd name="T37" fmla="*/ 600 h 644"/>
                <a:gd name="T38" fmla="*/ 619 w 902"/>
                <a:gd name="T39" fmla="*/ 600 h 644"/>
                <a:gd name="T40" fmla="*/ 683 w 902"/>
                <a:gd name="T41" fmla="*/ 621 h 644"/>
                <a:gd name="T42" fmla="*/ 692 w 902"/>
                <a:gd name="T43" fmla="*/ 629 h 644"/>
                <a:gd name="T44" fmla="*/ 742 w 902"/>
                <a:gd name="T45" fmla="*/ 609 h 644"/>
                <a:gd name="T46" fmla="*/ 756 w 902"/>
                <a:gd name="T47" fmla="*/ 600 h 644"/>
                <a:gd name="T48" fmla="*/ 806 w 902"/>
                <a:gd name="T49" fmla="*/ 557 h 644"/>
                <a:gd name="T50" fmla="*/ 829 w 902"/>
                <a:gd name="T51" fmla="*/ 519 h 644"/>
                <a:gd name="T52" fmla="*/ 846 w 902"/>
                <a:gd name="T53" fmla="*/ 455 h 644"/>
                <a:gd name="T54" fmla="*/ 829 w 902"/>
                <a:gd name="T55" fmla="*/ 423 h 644"/>
                <a:gd name="T56" fmla="*/ 794 w 902"/>
                <a:gd name="T57" fmla="*/ 374 h 644"/>
                <a:gd name="T58" fmla="*/ 794 w 902"/>
                <a:gd name="T59" fmla="*/ 322 h 644"/>
                <a:gd name="T60" fmla="*/ 774 w 902"/>
                <a:gd name="T61" fmla="*/ 301 h 644"/>
                <a:gd name="T62" fmla="*/ 713 w 902"/>
                <a:gd name="T63" fmla="*/ 290 h 644"/>
                <a:gd name="T64" fmla="*/ 732 w 902"/>
                <a:gd name="T65" fmla="*/ 269 h 644"/>
                <a:gd name="T66" fmla="*/ 764 w 902"/>
                <a:gd name="T67" fmla="*/ 249 h 644"/>
                <a:gd name="T68" fmla="*/ 774 w 902"/>
                <a:gd name="T69" fmla="*/ 278 h 644"/>
                <a:gd name="T70" fmla="*/ 806 w 902"/>
                <a:gd name="T71" fmla="*/ 269 h 644"/>
                <a:gd name="T72" fmla="*/ 858 w 902"/>
                <a:gd name="T73" fmla="*/ 228 h 644"/>
                <a:gd name="T74" fmla="*/ 890 w 902"/>
                <a:gd name="T75" fmla="*/ 205 h 644"/>
                <a:gd name="T76" fmla="*/ 882 w 902"/>
                <a:gd name="T77" fmla="*/ 153 h 644"/>
                <a:gd name="T78" fmla="*/ 890 w 902"/>
                <a:gd name="T79" fmla="*/ 116 h 644"/>
                <a:gd name="T80" fmla="*/ 838 w 902"/>
                <a:gd name="T81" fmla="*/ 116 h 644"/>
                <a:gd name="T82" fmla="*/ 756 w 902"/>
                <a:gd name="T83" fmla="*/ 72 h 644"/>
                <a:gd name="T84" fmla="*/ 648 w 902"/>
                <a:gd name="T85" fmla="*/ 0 h 644"/>
                <a:gd name="T86" fmla="*/ 631 w 902"/>
                <a:gd name="T87" fmla="*/ 34 h 644"/>
                <a:gd name="T88" fmla="*/ 607 w 902"/>
                <a:gd name="T89" fmla="*/ 72 h 644"/>
                <a:gd name="T90" fmla="*/ 595 w 902"/>
                <a:gd name="T91" fmla="*/ 116 h 644"/>
                <a:gd name="T92" fmla="*/ 648 w 902"/>
                <a:gd name="T93" fmla="*/ 116 h 644"/>
                <a:gd name="T94" fmla="*/ 619 w 902"/>
                <a:gd name="T95" fmla="*/ 144 h 644"/>
                <a:gd name="T96" fmla="*/ 575 w 902"/>
                <a:gd name="T97" fmla="*/ 168 h 644"/>
                <a:gd name="T98" fmla="*/ 557 w 902"/>
                <a:gd name="T99" fmla="*/ 205 h 644"/>
                <a:gd name="T100" fmla="*/ 408 w 902"/>
                <a:gd name="T101" fmla="*/ 205 h 644"/>
                <a:gd name="T102" fmla="*/ 230 w 902"/>
                <a:gd name="T103" fmla="*/ 153 h 644"/>
                <a:gd name="T104" fmla="*/ 178 w 902"/>
                <a:gd name="T105" fmla="*/ 10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2" h="644">
                  <a:moveTo>
                    <a:pt x="146" y="95"/>
                  </a:moveTo>
                  <a:lnTo>
                    <a:pt x="134" y="104"/>
                  </a:lnTo>
                  <a:lnTo>
                    <a:pt x="134" y="124"/>
                  </a:lnTo>
                  <a:lnTo>
                    <a:pt x="125" y="124"/>
                  </a:lnTo>
                  <a:lnTo>
                    <a:pt x="96" y="124"/>
                  </a:lnTo>
                  <a:lnTo>
                    <a:pt x="96" y="153"/>
                  </a:lnTo>
                  <a:lnTo>
                    <a:pt x="72" y="168"/>
                  </a:lnTo>
                  <a:lnTo>
                    <a:pt x="81" y="197"/>
                  </a:lnTo>
                  <a:lnTo>
                    <a:pt x="81" y="217"/>
                  </a:lnTo>
                  <a:lnTo>
                    <a:pt x="81" y="228"/>
                  </a:lnTo>
                  <a:lnTo>
                    <a:pt x="61" y="241"/>
                  </a:lnTo>
                  <a:lnTo>
                    <a:pt x="40" y="241"/>
                  </a:lnTo>
                  <a:lnTo>
                    <a:pt x="40" y="249"/>
                  </a:lnTo>
                  <a:lnTo>
                    <a:pt x="9" y="249"/>
                  </a:lnTo>
                  <a:lnTo>
                    <a:pt x="0" y="261"/>
                  </a:lnTo>
                  <a:lnTo>
                    <a:pt x="0" y="269"/>
                  </a:lnTo>
                  <a:lnTo>
                    <a:pt x="0" y="278"/>
                  </a:lnTo>
                  <a:lnTo>
                    <a:pt x="9" y="290"/>
                  </a:lnTo>
                  <a:lnTo>
                    <a:pt x="20" y="290"/>
                  </a:lnTo>
                  <a:lnTo>
                    <a:pt x="20" y="313"/>
                  </a:lnTo>
                  <a:lnTo>
                    <a:pt x="20" y="322"/>
                  </a:lnTo>
                  <a:lnTo>
                    <a:pt x="40" y="322"/>
                  </a:lnTo>
                  <a:lnTo>
                    <a:pt x="52" y="342"/>
                  </a:lnTo>
                  <a:lnTo>
                    <a:pt x="81" y="351"/>
                  </a:lnTo>
                  <a:lnTo>
                    <a:pt x="104" y="342"/>
                  </a:lnTo>
                  <a:lnTo>
                    <a:pt x="125" y="351"/>
                  </a:lnTo>
                  <a:lnTo>
                    <a:pt x="125" y="365"/>
                  </a:lnTo>
                  <a:lnTo>
                    <a:pt x="114" y="382"/>
                  </a:lnTo>
                  <a:lnTo>
                    <a:pt x="125" y="403"/>
                  </a:lnTo>
                  <a:lnTo>
                    <a:pt x="104" y="403"/>
                  </a:lnTo>
                  <a:lnTo>
                    <a:pt x="104" y="415"/>
                  </a:lnTo>
                  <a:lnTo>
                    <a:pt x="125" y="438"/>
                  </a:lnTo>
                  <a:lnTo>
                    <a:pt x="154" y="455"/>
                  </a:lnTo>
                  <a:lnTo>
                    <a:pt x="178" y="455"/>
                  </a:lnTo>
                  <a:lnTo>
                    <a:pt x="198" y="476"/>
                  </a:lnTo>
                  <a:lnTo>
                    <a:pt x="207" y="467"/>
                  </a:lnTo>
                  <a:lnTo>
                    <a:pt x="251" y="496"/>
                  </a:lnTo>
                  <a:lnTo>
                    <a:pt x="280" y="496"/>
                  </a:lnTo>
                  <a:lnTo>
                    <a:pt x="294" y="496"/>
                  </a:lnTo>
                  <a:lnTo>
                    <a:pt x="304" y="507"/>
                  </a:lnTo>
                  <a:lnTo>
                    <a:pt x="315" y="484"/>
                  </a:lnTo>
                  <a:lnTo>
                    <a:pt x="344" y="496"/>
                  </a:lnTo>
                  <a:lnTo>
                    <a:pt x="368" y="484"/>
                  </a:lnTo>
                  <a:lnTo>
                    <a:pt x="388" y="467"/>
                  </a:lnTo>
                  <a:lnTo>
                    <a:pt x="408" y="467"/>
                  </a:lnTo>
                  <a:lnTo>
                    <a:pt x="441" y="496"/>
                  </a:lnTo>
                  <a:lnTo>
                    <a:pt x="461" y="496"/>
                  </a:lnTo>
                  <a:lnTo>
                    <a:pt x="470" y="519"/>
                  </a:lnTo>
                  <a:lnTo>
                    <a:pt x="461" y="580"/>
                  </a:lnTo>
                  <a:lnTo>
                    <a:pt x="481" y="572"/>
                  </a:lnTo>
                  <a:lnTo>
                    <a:pt x="481" y="591"/>
                  </a:lnTo>
                  <a:lnTo>
                    <a:pt x="494" y="591"/>
                  </a:lnTo>
                  <a:lnTo>
                    <a:pt x="494" y="609"/>
                  </a:lnTo>
                  <a:lnTo>
                    <a:pt x="513" y="621"/>
                  </a:lnTo>
                  <a:lnTo>
                    <a:pt x="534" y="621"/>
                  </a:lnTo>
                  <a:lnTo>
                    <a:pt x="534" y="600"/>
                  </a:lnTo>
                  <a:lnTo>
                    <a:pt x="542" y="600"/>
                  </a:lnTo>
                  <a:lnTo>
                    <a:pt x="557" y="600"/>
                  </a:lnTo>
                  <a:lnTo>
                    <a:pt x="595" y="591"/>
                  </a:lnTo>
                  <a:lnTo>
                    <a:pt x="619" y="600"/>
                  </a:lnTo>
                  <a:lnTo>
                    <a:pt x="631" y="609"/>
                  </a:lnTo>
                  <a:lnTo>
                    <a:pt x="648" y="621"/>
                  </a:lnTo>
                  <a:lnTo>
                    <a:pt x="683" y="621"/>
                  </a:lnTo>
                  <a:lnTo>
                    <a:pt x="683" y="644"/>
                  </a:lnTo>
                  <a:lnTo>
                    <a:pt x="692" y="644"/>
                  </a:lnTo>
                  <a:lnTo>
                    <a:pt x="692" y="629"/>
                  </a:lnTo>
                  <a:lnTo>
                    <a:pt x="732" y="609"/>
                  </a:lnTo>
                  <a:lnTo>
                    <a:pt x="732" y="600"/>
                  </a:lnTo>
                  <a:lnTo>
                    <a:pt x="742" y="609"/>
                  </a:lnTo>
                  <a:lnTo>
                    <a:pt x="742" y="600"/>
                  </a:lnTo>
                  <a:lnTo>
                    <a:pt x="756" y="609"/>
                  </a:lnTo>
                  <a:lnTo>
                    <a:pt x="756" y="600"/>
                  </a:lnTo>
                  <a:lnTo>
                    <a:pt x="785" y="591"/>
                  </a:lnTo>
                  <a:lnTo>
                    <a:pt x="806" y="572"/>
                  </a:lnTo>
                  <a:lnTo>
                    <a:pt x="806" y="557"/>
                  </a:lnTo>
                  <a:lnTo>
                    <a:pt x="817" y="557"/>
                  </a:lnTo>
                  <a:lnTo>
                    <a:pt x="829" y="536"/>
                  </a:lnTo>
                  <a:lnTo>
                    <a:pt x="829" y="519"/>
                  </a:lnTo>
                  <a:lnTo>
                    <a:pt x="838" y="496"/>
                  </a:lnTo>
                  <a:lnTo>
                    <a:pt x="846" y="484"/>
                  </a:lnTo>
                  <a:lnTo>
                    <a:pt x="846" y="455"/>
                  </a:lnTo>
                  <a:lnTo>
                    <a:pt x="817" y="447"/>
                  </a:lnTo>
                  <a:lnTo>
                    <a:pt x="838" y="438"/>
                  </a:lnTo>
                  <a:lnTo>
                    <a:pt x="829" y="423"/>
                  </a:lnTo>
                  <a:lnTo>
                    <a:pt x="838" y="423"/>
                  </a:lnTo>
                  <a:lnTo>
                    <a:pt x="817" y="403"/>
                  </a:lnTo>
                  <a:lnTo>
                    <a:pt x="794" y="374"/>
                  </a:lnTo>
                  <a:lnTo>
                    <a:pt x="764" y="365"/>
                  </a:lnTo>
                  <a:lnTo>
                    <a:pt x="785" y="330"/>
                  </a:lnTo>
                  <a:lnTo>
                    <a:pt x="794" y="322"/>
                  </a:lnTo>
                  <a:lnTo>
                    <a:pt x="806" y="322"/>
                  </a:lnTo>
                  <a:lnTo>
                    <a:pt x="806" y="313"/>
                  </a:lnTo>
                  <a:lnTo>
                    <a:pt x="774" y="301"/>
                  </a:lnTo>
                  <a:lnTo>
                    <a:pt x="764" y="322"/>
                  </a:lnTo>
                  <a:lnTo>
                    <a:pt x="756" y="322"/>
                  </a:lnTo>
                  <a:lnTo>
                    <a:pt x="713" y="290"/>
                  </a:lnTo>
                  <a:lnTo>
                    <a:pt x="713" y="278"/>
                  </a:lnTo>
                  <a:lnTo>
                    <a:pt x="732" y="278"/>
                  </a:lnTo>
                  <a:lnTo>
                    <a:pt x="732" y="269"/>
                  </a:lnTo>
                  <a:lnTo>
                    <a:pt x="742" y="261"/>
                  </a:lnTo>
                  <a:lnTo>
                    <a:pt x="756" y="241"/>
                  </a:lnTo>
                  <a:lnTo>
                    <a:pt x="764" y="249"/>
                  </a:lnTo>
                  <a:lnTo>
                    <a:pt x="774" y="249"/>
                  </a:lnTo>
                  <a:lnTo>
                    <a:pt x="764" y="269"/>
                  </a:lnTo>
                  <a:lnTo>
                    <a:pt x="774" y="278"/>
                  </a:lnTo>
                  <a:lnTo>
                    <a:pt x="774" y="290"/>
                  </a:lnTo>
                  <a:lnTo>
                    <a:pt x="794" y="269"/>
                  </a:lnTo>
                  <a:lnTo>
                    <a:pt x="806" y="269"/>
                  </a:lnTo>
                  <a:lnTo>
                    <a:pt x="838" y="228"/>
                  </a:lnTo>
                  <a:lnTo>
                    <a:pt x="858" y="241"/>
                  </a:lnTo>
                  <a:lnTo>
                    <a:pt x="858" y="228"/>
                  </a:lnTo>
                  <a:lnTo>
                    <a:pt x="867" y="217"/>
                  </a:lnTo>
                  <a:lnTo>
                    <a:pt x="867" y="205"/>
                  </a:lnTo>
                  <a:lnTo>
                    <a:pt x="890" y="205"/>
                  </a:lnTo>
                  <a:lnTo>
                    <a:pt x="890" y="197"/>
                  </a:lnTo>
                  <a:lnTo>
                    <a:pt x="867" y="168"/>
                  </a:lnTo>
                  <a:lnTo>
                    <a:pt x="882" y="153"/>
                  </a:lnTo>
                  <a:lnTo>
                    <a:pt x="902" y="168"/>
                  </a:lnTo>
                  <a:lnTo>
                    <a:pt x="890" y="124"/>
                  </a:lnTo>
                  <a:lnTo>
                    <a:pt x="890" y="116"/>
                  </a:lnTo>
                  <a:lnTo>
                    <a:pt x="882" y="95"/>
                  </a:lnTo>
                  <a:lnTo>
                    <a:pt x="846" y="116"/>
                  </a:lnTo>
                  <a:lnTo>
                    <a:pt x="838" y="116"/>
                  </a:lnTo>
                  <a:lnTo>
                    <a:pt x="817" y="95"/>
                  </a:lnTo>
                  <a:lnTo>
                    <a:pt x="785" y="81"/>
                  </a:lnTo>
                  <a:lnTo>
                    <a:pt x="756" y="72"/>
                  </a:lnTo>
                  <a:lnTo>
                    <a:pt x="732" y="52"/>
                  </a:lnTo>
                  <a:lnTo>
                    <a:pt x="692" y="11"/>
                  </a:lnTo>
                  <a:lnTo>
                    <a:pt x="648" y="0"/>
                  </a:lnTo>
                  <a:lnTo>
                    <a:pt x="619" y="11"/>
                  </a:lnTo>
                  <a:lnTo>
                    <a:pt x="607" y="20"/>
                  </a:lnTo>
                  <a:lnTo>
                    <a:pt x="631" y="34"/>
                  </a:lnTo>
                  <a:lnTo>
                    <a:pt x="619" y="43"/>
                  </a:lnTo>
                  <a:lnTo>
                    <a:pt x="631" y="63"/>
                  </a:lnTo>
                  <a:lnTo>
                    <a:pt x="607" y="72"/>
                  </a:lnTo>
                  <a:lnTo>
                    <a:pt x="587" y="72"/>
                  </a:lnTo>
                  <a:lnTo>
                    <a:pt x="575" y="81"/>
                  </a:lnTo>
                  <a:lnTo>
                    <a:pt x="595" y="116"/>
                  </a:lnTo>
                  <a:lnTo>
                    <a:pt x="619" y="116"/>
                  </a:lnTo>
                  <a:lnTo>
                    <a:pt x="639" y="104"/>
                  </a:lnTo>
                  <a:lnTo>
                    <a:pt x="648" y="116"/>
                  </a:lnTo>
                  <a:lnTo>
                    <a:pt x="660" y="136"/>
                  </a:lnTo>
                  <a:lnTo>
                    <a:pt x="631" y="136"/>
                  </a:lnTo>
                  <a:lnTo>
                    <a:pt x="619" y="144"/>
                  </a:lnTo>
                  <a:lnTo>
                    <a:pt x="607" y="153"/>
                  </a:lnTo>
                  <a:lnTo>
                    <a:pt x="595" y="168"/>
                  </a:lnTo>
                  <a:lnTo>
                    <a:pt x="575" y="168"/>
                  </a:lnTo>
                  <a:lnTo>
                    <a:pt x="566" y="176"/>
                  </a:lnTo>
                  <a:lnTo>
                    <a:pt x="575" y="188"/>
                  </a:lnTo>
                  <a:lnTo>
                    <a:pt x="557" y="205"/>
                  </a:lnTo>
                  <a:lnTo>
                    <a:pt x="523" y="217"/>
                  </a:lnTo>
                  <a:lnTo>
                    <a:pt x="481" y="228"/>
                  </a:lnTo>
                  <a:lnTo>
                    <a:pt x="408" y="205"/>
                  </a:lnTo>
                  <a:lnTo>
                    <a:pt x="344" y="205"/>
                  </a:lnTo>
                  <a:lnTo>
                    <a:pt x="304" y="176"/>
                  </a:lnTo>
                  <a:lnTo>
                    <a:pt x="230" y="153"/>
                  </a:lnTo>
                  <a:lnTo>
                    <a:pt x="219" y="124"/>
                  </a:lnTo>
                  <a:lnTo>
                    <a:pt x="198" y="116"/>
                  </a:lnTo>
                  <a:lnTo>
                    <a:pt x="178" y="104"/>
                  </a:lnTo>
                  <a:lnTo>
                    <a:pt x="154" y="81"/>
                  </a:lnTo>
                  <a:lnTo>
                    <a:pt x="146" y="9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2" name="Freeform 132"/>
            <p:cNvSpPr>
              <a:spLocks/>
            </p:cNvSpPr>
            <p:nvPr/>
          </p:nvSpPr>
          <p:spPr bwMode="auto">
            <a:xfrm>
              <a:off x="4059" y="2054"/>
              <a:ext cx="82" cy="101"/>
            </a:xfrm>
            <a:custGeom>
              <a:avLst/>
              <a:gdLst>
                <a:gd name="T0" fmla="*/ 9 w 82"/>
                <a:gd name="T1" fmla="*/ 43 h 101"/>
                <a:gd name="T2" fmla="*/ 20 w 82"/>
                <a:gd name="T3" fmla="*/ 92 h 101"/>
                <a:gd name="T4" fmla="*/ 49 w 82"/>
                <a:gd name="T5" fmla="*/ 92 h 101"/>
                <a:gd name="T6" fmla="*/ 59 w 82"/>
                <a:gd name="T7" fmla="*/ 72 h 101"/>
                <a:gd name="T8" fmla="*/ 82 w 82"/>
                <a:gd name="T9" fmla="*/ 101 h 101"/>
                <a:gd name="T10" fmla="*/ 82 w 82"/>
                <a:gd name="T11" fmla="*/ 81 h 101"/>
                <a:gd name="T12" fmla="*/ 73 w 82"/>
                <a:gd name="T13" fmla="*/ 52 h 101"/>
                <a:gd name="T14" fmla="*/ 73 w 82"/>
                <a:gd name="T15" fmla="*/ 63 h 101"/>
                <a:gd name="T16" fmla="*/ 49 w 82"/>
                <a:gd name="T17" fmla="*/ 52 h 101"/>
                <a:gd name="T18" fmla="*/ 49 w 82"/>
                <a:gd name="T19" fmla="*/ 43 h 101"/>
                <a:gd name="T20" fmla="*/ 73 w 82"/>
                <a:gd name="T21" fmla="*/ 19 h 101"/>
                <a:gd name="T22" fmla="*/ 29 w 82"/>
                <a:gd name="T23" fmla="*/ 19 h 101"/>
                <a:gd name="T24" fmla="*/ 20 w 82"/>
                <a:gd name="T25" fmla="*/ 0 h 101"/>
                <a:gd name="T26" fmla="*/ 9 w 82"/>
                <a:gd name="T27" fmla="*/ 0 h 101"/>
                <a:gd name="T28" fmla="*/ 0 w 82"/>
                <a:gd name="T29" fmla="*/ 0 h 101"/>
                <a:gd name="T30" fmla="*/ 0 w 82"/>
                <a:gd name="T31" fmla="*/ 8 h 101"/>
                <a:gd name="T32" fmla="*/ 9 w 82"/>
                <a:gd name="T33" fmla="*/ 19 h 101"/>
                <a:gd name="T34" fmla="*/ 0 w 82"/>
                <a:gd name="T35" fmla="*/ 29 h 101"/>
                <a:gd name="T36" fmla="*/ 9 w 82"/>
                <a:gd name="T3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1">
                  <a:moveTo>
                    <a:pt x="9" y="43"/>
                  </a:moveTo>
                  <a:lnTo>
                    <a:pt x="20" y="92"/>
                  </a:lnTo>
                  <a:lnTo>
                    <a:pt x="49" y="92"/>
                  </a:lnTo>
                  <a:lnTo>
                    <a:pt x="59" y="72"/>
                  </a:lnTo>
                  <a:lnTo>
                    <a:pt x="82" y="101"/>
                  </a:lnTo>
                  <a:lnTo>
                    <a:pt x="82" y="81"/>
                  </a:lnTo>
                  <a:lnTo>
                    <a:pt x="73" y="52"/>
                  </a:lnTo>
                  <a:lnTo>
                    <a:pt x="73" y="63"/>
                  </a:lnTo>
                  <a:lnTo>
                    <a:pt x="49" y="52"/>
                  </a:lnTo>
                  <a:lnTo>
                    <a:pt x="49" y="43"/>
                  </a:lnTo>
                  <a:lnTo>
                    <a:pt x="73" y="19"/>
                  </a:lnTo>
                  <a:lnTo>
                    <a:pt x="29" y="19"/>
                  </a:lnTo>
                  <a:lnTo>
                    <a:pt x="20" y="0"/>
                  </a:lnTo>
                  <a:lnTo>
                    <a:pt x="9" y="0"/>
                  </a:lnTo>
                  <a:lnTo>
                    <a:pt x="0" y="0"/>
                  </a:lnTo>
                  <a:lnTo>
                    <a:pt x="0" y="8"/>
                  </a:lnTo>
                  <a:lnTo>
                    <a:pt x="9" y="19"/>
                  </a:lnTo>
                  <a:lnTo>
                    <a:pt x="0" y="29"/>
                  </a:lnTo>
                  <a:lnTo>
                    <a:pt x="9"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3" name="Freeform 133"/>
            <p:cNvSpPr>
              <a:spLocks/>
            </p:cNvSpPr>
            <p:nvPr/>
          </p:nvSpPr>
          <p:spPr bwMode="auto">
            <a:xfrm>
              <a:off x="4059" y="2054"/>
              <a:ext cx="82" cy="101"/>
            </a:xfrm>
            <a:custGeom>
              <a:avLst/>
              <a:gdLst>
                <a:gd name="T0" fmla="*/ 9 w 82"/>
                <a:gd name="T1" fmla="*/ 43 h 101"/>
                <a:gd name="T2" fmla="*/ 20 w 82"/>
                <a:gd name="T3" fmla="*/ 92 h 101"/>
                <a:gd name="T4" fmla="*/ 49 w 82"/>
                <a:gd name="T5" fmla="*/ 92 h 101"/>
                <a:gd name="T6" fmla="*/ 59 w 82"/>
                <a:gd name="T7" fmla="*/ 72 h 101"/>
                <a:gd name="T8" fmla="*/ 82 w 82"/>
                <a:gd name="T9" fmla="*/ 101 h 101"/>
                <a:gd name="T10" fmla="*/ 82 w 82"/>
                <a:gd name="T11" fmla="*/ 81 h 101"/>
                <a:gd name="T12" fmla="*/ 73 w 82"/>
                <a:gd name="T13" fmla="*/ 52 h 101"/>
                <a:gd name="T14" fmla="*/ 73 w 82"/>
                <a:gd name="T15" fmla="*/ 63 h 101"/>
                <a:gd name="T16" fmla="*/ 49 w 82"/>
                <a:gd name="T17" fmla="*/ 52 h 101"/>
                <a:gd name="T18" fmla="*/ 49 w 82"/>
                <a:gd name="T19" fmla="*/ 43 h 101"/>
                <a:gd name="T20" fmla="*/ 73 w 82"/>
                <a:gd name="T21" fmla="*/ 19 h 101"/>
                <a:gd name="T22" fmla="*/ 29 w 82"/>
                <a:gd name="T23" fmla="*/ 19 h 101"/>
                <a:gd name="T24" fmla="*/ 20 w 82"/>
                <a:gd name="T25" fmla="*/ 0 h 101"/>
                <a:gd name="T26" fmla="*/ 9 w 82"/>
                <a:gd name="T27" fmla="*/ 0 h 101"/>
                <a:gd name="T28" fmla="*/ 0 w 82"/>
                <a:gd name="T29" fmla="*/ 0 h 101"/>
                <a:gd name="T30" fmla="*/ 0 w 82"/>
                <a:gd name="T31" fmla="*/ 8 h 101"/>
                <a:gd name="T32" fmla="*/ 9 w 82"/>
                <a:gd name="T33" fmla="*/ 19 h 101"/>
                <a:gd name="T34" fmla="*/ 0 w 82"/>
                <a:gd name="T35" fmla="*/ 29 h 101"/>
                <a:gd name="T36" fmla="*/ 9 w 82"/>
                <a:gd name="T3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1">
                  <a:moveTo>
                    <a:pt x="9" y="43"/>
                  </a:moveTo>
                  <a:lnTo>
                    <a:pt x="20" y="92"/>
                  </a:lnTo>
                  <a:lnTo>
                    <a:pt x="49" y="92"/>
                  </a:lnTo>
                  <a:lnTo>
                    <a:pt x="59" y="72"/>
                  </a:lnTo>
                  <a:lnTo>
                    <a:pt x="82" y="101"/>
                  </a:lnTo>
                  <a:lnTo>
                    <a:pt x="82" y="81"/>
                  </a:lnTo>
                  <a:lnTo>
                    <a:pt x="73" y="52"/>
                  </a:lnTo>
                  <a:lnTo>
                    <a:pt x="73" y="63"/>
                  </a:lnTo>
                  <a:lnTo>
                    <a:pt x="49" y="52"/>
                  </a:lnTo>
                  <a:lnTo>
                    <a:pt x="49" y="43"/>
                  </a:lnTo>
                  <a:lnTo>
                    <a:pt x="73" y="19"/>
                  </a:lnTo>
                  <a:lnTo>
                    <a:pt x="29" y="19"/>
                  </a:lnTo>
                  <a:lnTo>
                    <a:pt x="20" y="0"/>
                  </a:lnTo>
                  <a:lnTo>
                    <a:pt x="9" y="0"/>
                  </a:lnTo>
                  <a:lnTo>
                    <a:pt x="0" y="0"/>
                  </a:lnTo>
                  <a:lnTo>
                    <a:pt x="0" y="8"/>
                  </a:lnTo>
                  <a:lnTo>
                    <a:pt x="9" y="19"/>
                  </a:lnTo>
                  <a:lnTo>
                    <a:pt x="0" y="29"/>
                  </a:lnTo>
                  <a:lnTo>
                    <a:pt x="9"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4" name="Freeform 134"/>
            <p:cNvSpPr>
              <a:spLocks/>
            </p:cNvSpPr>
            <p:nvPr/>
          </p:nvSpPr>
          <p:spPr bwMode="auto">
            <a:xfrm>
              <a:off x="4069" y="2010"/>
              <a:ext cx="49" cy="34"/>
            </a:xfrm>
            <a:custGeom>
              <a:avLst/>
              <a:gdLst>
                <a:gd name="T0" fmla="*/ 39 w 49"/>
                <a:gd name="T1" fmla="*/ 11 h 34"/>
                <a:gd name="T2" fmla="*/ 49 w 49"/>
                <a:gd name="T3" fmla="*/ 22 h 34"/>
                <a:gd name="T4" fmla="*/ 49 w 49"/>
                <a:gd name="T5" fmla="*/ 34 h 34"/>
                <a:gd name="T6" fmla="*/ 11 w 49"/>
                <a:gd name="T7" fmla="*/ 34 h 34"/>
                <a:gd name="T8" fmla="*/ 0 w 49"/>
                <a:gd name="T9" fmla="*/ 34 h 34"/>
                <a:gd name="T10" fmla="*/ 0 w 49"/>
                <a:gd name="T11" fmla="*/ 22 h 34"/>
                <a:gd name="T12" fmla="*/ 11 w 49"/>
                <a:gd name="T13" fmla="*/ 0 h 34"/>
                <a:gd name="T14" fmla="*/ 39 w 4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39" y="11"/>
                  </a:moveTo>
                  <a:lnTo>
                    <a:pt x="49" y="22"/>
                  </a:lnTo>
                  <a:lnTo>
                    <a:pt x="49" y="34"/>
                  </a:lnTo>
                  <a:lnTo>
                    <a:pt x="11" y="34"/>
                  </a:lnTo>
                  <a:lnTo>
                    <a:pt x="0" y="34"/>
                  </a:lnTo>
                  <a:lnTo>
                    <a:pt x="0" y="22"/>
                  </a:lnTo>
                  <a:lnTo>
                    <a:pt x="11" y="0"/>
                  </a:lnTo>
                  <a:lnTo>
                    <a:pt x="39"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5" name="Freeform 135"/>
            <p:cNvSpPr>
              <a:spLocks/>
            </p:cNvSpPr>
            <p:nvPr/>
          </p:nvSpPr>
          <p:spPr bwMode="auto">
            <a:xfrm>
              <a:off x="4069" y="2010"/>
              <a:ext cx="49" cy="34"/>
            </a:xfrm>
            <a:custGeom>
              <a:avLst/>
              <a:gdLst>
                <a:gd name="T0" fmla="*/ 39 w 49"/>
                <a:gd name="T1" fmla="*/ 11 h 34"/>
                <a:gd name="T2" fmla="*/ 49 w 49"/>
                <a:gd name="T3" fmla="*/ 22 h 34"/>
                <a:gd name="T4" fmla="*/ 49 w 49"/>
                <a:gd name="T5" fmla="*/ 34 h 34"/>
                <a:gd name="T6" fmla="*/ 11 w 49"/>
                <a:gd name="T7" fmla="*/ 34 h 34"/>
                <a:gd name="T8" fmla="*/ 0 w 49"/>
                <a:gd name="T9" fmla="*/ 34 h 34"/>
                <a:gd name="T10" fmla="*/ 0 w 49"/>
                <a:gd name="T11" fmla="*/ 22 h 34"/>
                <a:gd name="T12" fmla="*/ 11 w 49"/>
                <a:gd name="T13" fmla="*/ 0 h 34"/>
                <a:gd name="T14" fmla="*/ 39 w 4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39" y="11"/>
                  </a:moveTo>
                  <a:lnTo>
                    <a:pt x="49" y="22"/>
                  </a:lnTo>
                  <a:lnTo>
                    <a:pt x="49" y="34"/>
                  </a:lnTo>
                  <a:lnTo>
                    <a:pt x="11" y="34"/>
                  </a:lnTo>
                  <a:lnTo>
                    <a:pt x="0" y="34"/>
                  </a:lnTo>
                  <a:lnTo>
                    <a:pt x="0" y="22"/>
                  </a:lnTo>
                  <a:lnTo>
                    <a:pt x="11" y="0"/>
                  </a:lnTo>
                  <a:lnTo>
                    <a:pt x="39"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6" name="Freeform 136"/>
            <p:cNvSpPr>
              <a:spLocks/>
            </p:cNvSpPr>
            <p:nvPr/>
          </p:nvSpPr>
          <p:spPr bwMode="auto">
            <a:xfrm>
              <a:off x="3721" y="1867"/>
              <a:ext cx="484" cy="549"/>
            </a:xfrm>
            <a:custGeom>
              <a:avLst/>
              <a:gdLst>
                <a:gd name="T0" fmla="*/ 323 w 484"/>
                <a:gd name="T1" fmla="*/ 153 h 549"/>
                <a:gd name="T2" fmla="*/ 337 w 484"/>
                <a:gd name="T3" fmla="*/ 186 h 549"/>
                <a:gd name="T4" fmla="*/ 286 w 484"/>
                <a:gd name="T5" fmla="*/ 176 h 549"/>
                <a:gd name="T6" fmla="*/ 241 w 484"/>
                <a:gd name="T7" fmla="*/ 165 h 549"/>
                <a:gd name="T8" fmla="*/ 197 w 484"/>
                <a:gd name="T9" fmla="*/ 113 h 549"/>
                <a:gd name="T10" fmla="*/ 148 w 484"/>
                <a:gd name="T11" fmla="*/ 72 h 549"/>
                <a:gd name="T12" fmla="*/ 168 w 484"/>
                <a:gd name="T13" fmla="*/ 61 h 549"/>
                <a:gd name="T14" fmla="*/ 168 w 484"/>
                <a:gd name="T15" fmla="*/ 23 h 549"/>
                <a:gd name="T16" fmla="*/ 148 w 484"/>
                <a:gd name="T17" fmla="*/ 0 h 549"/>
                <a:gd name="T18" fmla="*/ 116 w 484"/>
                <a:gd name="T19" fmla="*/ 23 h 549"/>
                <a:gd name="T20" fmla="*/ 64 w 484"/>
                <a:gd name="T21" fmla="*/ 23 h 549"/>
                <a:gd name="T22" fmla="*/ 75 w 484"/>
                <a:gd name="T23" fmla="*/ 52 h 549"/>
                <a:gd name="T24" fmla="*/ 84 w 484"/>
                <a:gd name="T25" fmla="*/ 72 h 549"/>
                <a:gd name="T26" fmla="*/ 52 w 484"/>
                <a:gd name="T27" fmla="*/ 153 h 549"/>
                <a:gd name="T28" fmla="*/ 32 w 484"/>
                <a:gd name="T29" fmla="*/ 153 h 549"/>
                <a:gd name="T30" fmla="*/ 22 w 484"/>
                <a:gd name="T31" fmla="*/ 176 h 549"/>
                <a:gd name="T32" fmla="*/ 32 w 484"/>
                <a:gd name="T33" fmla="*/ 194 h 549"/>
                <a:gd name="T34" fmla="*/ 43 w 484"/>
                <a:gd name="T35" fmla="*/ 215 h 549"/>
                <a:gd name="T36" fmla="*/ 11 w 484"/>
                <a:gd name="T37" fmla="*/ 229 h 549"/>
                <a:gd name="T38" fmla="*/ 22 w 484"/>
                <a:gd name="T39" fmla="*/ 258 h 549"/>
                <a:gd name="T40" fmla="*/ 43 w 484"/>
                <a:gd name="T41" fmla="*/ 258 h 549"/>
                <a:gd name="T42" fmla="*/ 52 w 484"/>
                <a:gd name="T43" fmla="*/ 301 h 549"/>
                <a:gd name="T44" fmla="*/ 75 w 484"/>
                <a:gd name="T45" fmla="*/ 287 h 549"/>
                <a:gd name="T46" fmla="*/ 84 w 484"/>
                <a:gd name="T47" fmla="*/ 267 h 549"/>
                <a:gd name="T48" fmla="*/ 125 w 484"/>
                <a:gd name="T49" fmla="*/ 411 h 549"/>
                <a:gd name="T50" fmla="*/ 189 w 484"/>
                <a:gd name="T51" fmla="*/ 549 h 549"/>
                <a:gd name="T52" fmla="*/ 212 w 484"/>
                <a:gd name="T53" fmla="*/ 516 h 549"/>
                <a:gd name="T54" fmla="*/ 221 w 484"/>
                <a:gd name="T55" fmla="*/ 476 h 549"/>
                <a:gd name="T56" fmla="*/ 221 w 484"/>
                <a:gd name="T57" fmla="*/ 403 h 549"/>
                <a:gd name="T58" fmla="*/ 241 w 484"/>
                <a:gd name="T59" fmla="*/ 392 h 549"/>
                <a:gd name="T60" fmla="*/ 250 w 484"/>
                <a:gd name="T61" fmla="*/ 383 h 549"/>
                <a:gd name="T62" fmla="*/ 294 w 484"/>
                <a:gd name="T63" fmla="*/ 340 h 549"/>
                <a:gd name="T64" fmla="*/ 323 w 484"/>
                <a:gd name="T65" fmla="*/ 310 h 549"/>
                <a:gd name="T66" fmla="*/ 347 w 484"/>
                <a:gd name="T67" fmla="*/ 278 h 549"/>
                <a:gd name="T68" fmla="*/ 358 w 484"/>
                <a:gd name="T69" fmla="*/ 278 h 549"/>
                <a:gd name="T70" fmla="*/ 337 w 484"/>
                <a:gd name="T71" fmla="*/ 215 h 549"/>
                <a:gd name="T72" fmla="*/ 337 w 484"/>
                <a:gd name="T73" fmla="*/ 194 h 549"/>
                <a:gd name="T74" fmla="*/ 347 w 484"/>
                <a:gd name="T75" fmla="*/ 186 h 549"/>
                <a:gd name="T76" fmla="*/ 366 w 484"/>
                <a:gd name="T77" fmla="*/ 205 h 549"/>
                <a:gd name="T78" fmla="*/ 387 w 484"/>
                <a:gd name="T79" fmla="*/ 229 h 549"/>
                <a:gd name="T80" fmla="*/ 411 w 484"/>
                <a:gd name="T81" fmla="*/ 249 h 549"/>
                <a:gd name="T82" fmla="*/ 419 w 484"/>
                <a:gd name="T83" fmla="*/ 267 h 549"/>
                <a:gd name="T84" fmla="*/ 431 w 484"/>
                <a:gd name="T85" fmla="*/ 238 h 549"/>
                <a:gd name="T86" fmla="*/ 451 w 484"/>
                <a:gd name="T87" fmla="*/ 186 h 549"/>
                <a:gd name="T88" fmla="*/ 484 w 484"/>
                <a:gd name="T89" fmla="*/ 165 h 549"/>
                <a:gd name="T90" fmla="*/ 451 w 484"/>
                <a:gd name="T91" fmla="*/ 124 h 549"/>
                <a:gd name="T92" fmla="*/ 411 w 484"/>
                <a:gd name="T93" fmla="*/ 142 h 549"/>
                <a:gd name="T94" fmla="*/ 396 w 484"/>
                <a:gd name="T95" fmla="*/ 165 h 549"/>
                <a:gd name="T96" fmla="*/ 358 w 484"/>
                <a:gd name="T97" fmla="*/ 176 h 549"/>
                <a:gd name="T98" fmla="*/ 347 w 484"/>
                <a:gd name="T99" fmla="*/ 165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549">
                  <a:moveTo>
                    <a:pt x="337" y="153"/>
                  </a:moveTo>
                  <a:lnTo>
                    <a:pt x="323" y="153"/>
                  </a:lnTo>
                  <a:lnTo>
                    <a:pt x="323" y="176"/>
                  </a:lnTo>
                  <a:lnTo>
                    <a:pt x="337" y="186"/>
                  </a:lnTo>
                  <a:lnTo>
                    <a:pt x="315" y="186"/>
                  </a:lnTo>
                  <a:lnTo>
                    <a:pt x="286" y="176"/>
                  </a:lnTo>
                  <a:lnTo>
                    <a:pt x="262" y="165"/>
                  </a:lnTo>
                  <a:lnTo>
                    <a:pt x="241" y="165"/>
                  </a:lnTo>
                  <a:lnTo>
                    <a:pt x="189" y="134"/>
                  </a:lnTo>
                  <a:lnTo>
                    <a:pt x="197" y="113"/>
                  </a:lnTo>
                  <a:lnTo>
                    <a:pt x="168" y="95"/>
                  </a:lnTo>
                  <a:lnTo>
                    <a:pt x="148" y="72"/>
                  </a:lnTo>
                  <a:lnTo>
                    <a:pt x="148" y="61"/>
                  </a:lnTo>
                  <a:lnTo>
                    <a:pt x="168" y="61"/>
                  </a:lnTo>
                  <a:lnTo>
                    <a:pt x="157" y="40"/>
                  </a:lnTo>
                  <a:lnTo>
                    <a:pt x="168" y="23"/>
                  </a:lnTo>
                  <a:lnTo>
                    <a:pt x="168" y="9"/>
                  </a:lnTo>
                  <a:lnTo>
                    <a:pt x="148" y="0"/>
                  </a:lnTo>
                  <a:lnTo>
                    <a:pt x="125" y="9"/>
                  </a:lnTo>
                  <a:lnTo>
                    <a:pt x="116" y="23"/>
                  </a:lnTo>
                  <a:lnTo>
                    <a:pt x="96" y="23"/>
                  </a:lnTo>
                  <a:lnTo>
                    <a:pt x="64" y="23"/>
                  </a:lnTo>
                  <a:lnTo>
                    <a:pt x="75" y="32"/>
                  </a:lnTo>
                  <a:lnTo>
                    <a:pt x="75" y="52"/>
                  </a:lnTo>
                  <a:lnTo>
                    <a:pt x="96" y="72"/>
                  </a:lnTo>
                  <a:lnTo>
                    <a:pt x="84" y="72"/>
                  </a:lnTo>
                  <a:lnTo>
                    <a:pt x="96" y="95"/>
                  </a:lnTo>
                  <a:lnTo>
                    <a:pt x="52" y="153"/>
                  </a:lnTo>
                  <a:lnTo>
                    <a:pt x="43" y="153"/>
                  </a:lnTo>
                  <a:lnTo>
                    <a:pt x="32" y="153"/>
                  </a:lnTo>
                  <a:lnTo>
                    <a:pt x="22" y="165"/>
                  </a:lnTo>
                  <a:lnTo>
                    <a:pt x="22" y="176"/>
                  </a:lnTo>
                  <a:lnTo>
                    <a:pt x="32" y="186"/>
                  </a:lnTo>
                  <a:lnTo>
                    <a:pt x="32" y="194"/>
                  </a:lnTo>
                  <a:lnTo>
                    <a:pt x="43" y="194"/>
                  </a:lnTo>
                  <a:lnTo>
                    <a:pt x="43" y="215"/>
                  </a:lnTo>
                  <a:lnTo>
                    <a:pt x="43" y="229"/>
                  </a:lnTo>
                  <a:lnTo>
                    <a:pt x="11" y="229"/>
                  </a:lnTo>
                  <a:lnTo>
                    <a:pt x="0" y="238"/>
                  </a:lnTo>
                  <a:lnTo>
                    <a:pt x="22" y="258"/>
                  </a:lnTo>
                  <a:lnTo>
                    <a:pt x="43" y="249"/>
                  </a:lnTo>
                  <a:lnTo>
                    <a:pt x="43" y="258"/>
                  </a:lnTo>
                  <a:lnTo>
                    <a:pt x="22" y="267"/>
                  </a:lnTo>
                  <a:lnTo>
                    <a:pt x="52" y="301"/>
                  </a:lnTo>
                  <a:lnTo>
                    <a:pt x="64" y="287"/>
                  </a:lnTo>
                  <a:lnTo>
                    <a:pt x="75" y="287"/>
                  </a:lnTo>
                  <a:lnTo>
                    <a:pt x="75" y="267"/>
                  </a:lnTo>
                  <a:lnTo>
                    <a:pt x="84" y="267"/>
                  </a:lnTo>
                  <a:lnTo>
                    <a:pt x="104" y="383"/>
                  </a:lnTo>
                  <a:lnTo>
                    <a:pt x="125" y="411"/>
                  </a:lnTo>
                  <a:lnTo>
                    <a:pt x="168" y="528"/>
                  </a:lnTo>
                  <a:lnTo>
                    <a:pt x="189" y="549"/>
                  </a:lnTo>
                  <a:lnTo>
                    <a:pt x="197" y="528"/>
                  </a:lnTo>
                  <a:lnTo>
                    <a:pt x="212" y="516"/>
                  </a:lnTo>
                  <a:lnTo>
                    <a:pt x="221" y="496"/>
                  </a:lnTo>
                  <a:lnTo>
                    <a:pt x="221" y="476"/>
                  </a:lnTo>
                  <a:lnTo>
                    <a:pt x="230" y="444"/>
                  </a:lnTo>
                  <a:lnTo>
                    <a:pt x="221" y="403"/>
                  </a:lnTo>
                  <a:lnTo>
                    <a:pt x="230" y="392"/>
                  </a:lnTo>
                  <a:lnTo>
                    <a:pt x="241" y="392"/>
                  </a:lnTo>
                  <a:lnTo>
                    <a:pt x="241" y="383"/>
                  </a:lnTo>
                  <a:lnTo>
                    <a:pt x="250" y="383"/>
                  </a:lnTo>
                  <a:lnTo>
                    <a:pt x="262" y="371"/>
                  </a:lnTo>
                  <a:lnTo>
                    <a:pt x="294" y="340"/>
                  </a:lnTo>
                  <a:lnTo>
                    <a:pt x="303" y="319"/>
                  </a:lnTo>
                  <a:lnTo>
                    <a:pt x="323" y="310"/>
                  </a:lnTo>
                  <a:lnTo>
                    <a:pt x="323" y="278"/>
                  </a:lnTo>
                  <a:lnTo>
                    <a:pt x="347" y="278"/>
                  </a:lnTo>
                  <a:lnTo>
                    <a:pt x="347" y="267"/>
                  </a:lnTo>
                  <a:lnTo>
                    <a:pt x="358" y="278"/>
                  </a:lnTo>
                  <a:lnTo>
                    <a:pt x="347" y="229"/>
                  </a:lnTo>
                  <a:lnTo>
                    <a:pt x="337" y="215"/>
                  </a:lnTo>
                  <a:lnTo>
                    <a:pt x="347" y="205"/>
                  </a:lnTo>
                  <a:lnTo>
                    <a:pt x="337" y="194"/>
                  </a:lnTo>
                  <a:lnTo>
                    <a:pt x="337" y="186"/>
                  </a:lnTo>
                  <a:lnTo>
                    <a:pt x="347" y="186"/>
                  </a:lnTo>
                  <a:lnTo>
                    <a:pt x="358" y="186"/>
                  </a:lnTo>
                  <a:lnTo>
                    <a:pt x="366" y="205"/>
                  </a:lnTo>
                  <a:lnTo>
                    <a:pt x="411" y="205"/>
                  </a:lnTo>
                  <a:lnTo>
                    <a:pt x="387" y="229"/>
                  </a:lnTo>
                  <a:lnTo>
                    <a:pt x="387" y="238"/>
                  </a:lnTo>
                  <a:lnTo>
                    <a:pt x="411" y="249"/>
                  </a:lnTo>
                  <a:lnTo>
                    <a:pt x="411" y="238"/>
                  </a:lnTo>
                  <a:lnTo>
                    <a:pt x="419" y="267"/>
                  </a:lnTo>
                  <a:lnTo>
                    <a:pt x="431" y="267"/>
                  </a:lnTo>
                  <a:lnTo>
                    <a:pt x="431" y="238"/>
                  </a:lnTo>
                  <a:lnTo>
                    <a:pt x="440" y="238"/>
                  </a:lnTo>
                  <a:lnTo>
                    <a:pt x="451" y="186"/>
                  </a:lnTo>
                  <a:lnTo>
                    <a:pt x="472" y="165"/>
                  </a:lnTo>
                  <a:lnTo>
                    <a:pt x="484" y="165"/>
                  </a:lnTo>
                  <a:lnTo>
                    <a:pt x="484" y="153"/>
                  </a:lnTo>
                  <a:lnTo>
                    <a:pt x="451" y="124"/>
                  </a:lnTo>
                  <a:lnTo>
                    <a:pt x="431" y="124"/>
                  </a:lnTo>
                  <a:lnTo>
                    <a:pt x="411" y="142"/>
                  </a:lnTo>
                  <a:lnTo>
                    <a:pt x="387" y="153"/>
                  </a:lnTo>
                  <a:lnTo>
                    <a:pt x="396" y="165"/>
                  </a:lnTo>
                  <a:lnTo>
                    <a:pt x="396" y="176"/>
                  </a:lnTo>
                  <a:lnTo>
                    <a:pt x="358" y="176"/>
                  </a:lnTo>
                  <a:lnTo>
                    <a:pt x="347" y="176"/>
                  </a:lnTo>
                  <a:lnTo>
                    <a:pt x="347" y="165"/>
                  </a:lnTo>
                  <a:lnTo>
                    <a:pt x="337"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7" name="Freeform 137"/>
            <p:cNvSpPr>
              <a:spLocks/>
            </p:cNvSpPr>
            <p:nvPr/>
          </p:nvSpPr>
          <p:spPr bwMode="auto">
            <a:xfrm>
              <a:off x="3721" y="1867"/>
              <a:ext cx="484" cy="549"/>
            </a:xfrm>
            <a:custGeom>
              <a:avLst/>
              <a:gdLst>
                <a:gd name="T0" fmla="*/ 323 w 484"/>
                <a:gd name="T1" fmla="*/ 153 h 549"/>
                <a:gd name="T2" fmla="*/ 337 w 484"/>
                <a:gd name="T3" fmla="*/ 186 h 549"/>
                <a:gd name="T4" fmla="*/ 286 w 484"/>
                <a:gd name="T5" fmla="*/ 176 h 549"/>
                <a:gd name="T6" fmla="*/ 241 w 484"/>
                <a:gd name="T7" fmla="*/ 165 h 549"/>
                <a:gd name="T8" fmla="*/ 197 w 484"/>
                <a:gd name="T9" fmla="*/ 113 h 549"/>
                <a:gd name="T10" fmla="*/ 148 w 484"/>
                <a:gd name="T11" fmla="*/ 72 h 549"/>
                <a:gd name="T12" fmla="*/ 168 w 484"/>
                <a:gd name="T13" fmla="*/ 61 h 549"/>
                <a:gd name="T14" fmla="*/ 168 w 484"/>
                <a:gd name="T15" fmla="*/ 23 h 549"/>
                <a:gd name="T16" fmla="*/ 148 w 484"/>
                <a:gd name="T17" fmla="*/ 0 h 549"/>
                <a:gd name="T18" fmla="*/ 116 w 484"/>
                <a:gd name="T19" fmla="*/ 23 h 549"/>
                <a:gd name="T20" fmla="*/ 64 w 484"/>
                <a:gd name="T21" fmla="*/ 23 h 549"/>
                <a:gd name="T22" fmla="*/ 75 w 484"/>
                <a:gd name="T23" fmla="*/ 52 h 549"/>
                <a:gd name="T24" fmla="*/ 84 w 484"/>
                <a:gd name="T25" fmla="*/ 72 h 549"/>
                <a:gd name="T26" fmla="*/ 52 w 484"/>
                <a:gd name="T27" fmla="*/ 153 h 549"/>
                <a:gd name="T28" fmla="*/ 32 w 484"/>
                <a:gd name="T29" fmla="*/ 153 h 549"/>
                <a:gd name="T30" fmla="*/ 22 w 484"/>
                <a:gd name="T31" fmla="*/ 176 h 549"/>
                <a:gd name="T32" fmla="*/ 32 w 484"/>
                <a:gd name="T33" fmla="*/ 194 h 549"/>
                <a:gd name="T34" fmla="*/ 43 w 484"/>
                <a:gd name="T35" fmla="*/ 215 h 549"/>
                <a:gd name="T36" fmla="*/ 11 w 484"/>
                <a:gd name="T37" fmla="*/ 229 h 549"/>
                <a:gd name="T38" fmla="*/ 22 w 484"/>
                <a:gd name="T39" fmla="*/ 258 h 549"/>
                <a:gd name="T40" fmla="*/ 43 w 484"/>
                <a:gd name="T41" fmla="*/ 258 h 549"/>
                <a:gd name="T42" fmla="*/ 52 w 484"/>
                <a:gd name="T43" fmla="*/ 301 h 549"/>
                <a:gd name="T44" fmla="*/ 75 w 484"/>
                <a:gd name="T45" fmla="*/ 287 h 549"/>
                <a:gd name="T46" fmla="*/ 84 w 484"/>
                <a:gd name="T47" fmla="*/ 267 h 549"/>
                <a:gd name="T48" fmla="*/ 125 w 484"/>
                <a:gd name="T49" fmla="*/ 411 h 549"/>
                <a:gd name="T50" fmla="*/ 189 w 484"/>
                <a:gd name="T51" fmla="*/ 549 h 549"/>
                <a:gd name="T52" fmla="*/ 212 w 484"/>
                <a:gd name="T53" fmla="*/ 516 h 549"/>
                <a:gd name="T54" fmla="*/ 221 w 484"/>
                <a:gd name="T55" fmla="*/ 476 h 549"/>
                <a:gd name="T56" fmla="*/ 221 w 484"/>
                <a:gd name="T57" fmla="*/ 403 h 549"/>
                <a:gd name="T58" fmla="*/ 241 w 484"/>
                <a:gd name="T59" fmla="*/ 392 h 549"/>
                <a:gd name="T60" fmla="*/ 250 w 484"/>
                <a:gd name="T61" fmla="*/ 383 h 549"/>
                <a:gd name="T62" fmla="*/ 294 w 484"/>
                <a:gd name="T63" fmla="*/ 340 h 549"/>
                <a:gd name="T64" fmla="*/ 323 w 484"/>
                <a:gd name="T65" fmla="*/ 310 h 549"/>
                <a:gd name="T66" fmla="*/ 347 w 484"/>
                <a:gd name="T67" fmla="*/ 278 h 549"/>
                <a:gd name="T68" fmla="*/ 358 w 484"/>
                <a:gd name="T69" fmla="*/ 278 h 549"/>
                <a:gd name="T70" fmla="*/ 337 w 484"/>
                <a:gd name="T71" fmla="*/ 215 h 549"/>
                <a:gd name="T72" fmla="*/ 337 w 484"/>
                <a:gd name="T73" fmla="*/ 194 h 549"/>
                <a:gd name="T74" fmla="*/ 347 w 484"/>
                <a:gd name="T75" fmla="*/ 186 h 549"/>
                <a:gd name="T76" fmla="*/ 366 w 484"/>
                <a:gd name="T77" fmla="*/ 205 h 549"/>
                <a:gd name="T78" fmla="*/ 387 w 484"/>
                <a:gd name="T79" fmla="*/ 229 h 549"/>
                <a:gd name="T80" fmla="*/ 411 w 484"/>
                <a:gd name="T81" fmla="*/ 249 h 549"/>
                <a:gd name="T82" fmla="*/ 419 w 484"/>
                <a:gd name="T83" fmla="*/ 267 h 549"/>
                <a:gd name="T84" fmla="*/ 431 w 484"/>
                <a:gd name="T85" fmla="*/ 238 h 549"/>
                <a:gd name="T86" fmla="*/ 451 w 484"/>
                <a:gd name="T87" fmla="*/ 186 h 549"/>
                <a:gd name="T88" fmla="*/ 484 w 484"/>
                <a:gd name="T89" fmla="*/ 165 h 549"/>
                <a:gd name="T90" fmla="*/ 451 w 484"/>
                <a:gd name="T91" fmla="*/ 124 h 549"/>
                <a:gd name="T92" fmla="*/ 411 w 484"/>
                <a:gd name="T93" fmla="*/ 142 h 549"/>
                <a:gd name="T94" fmla="*/ 396 w 484"/>
                <a:gd name="T95" fmla="*/ 165 h 549"/>
                <a:gd name="T96" fmla="*/ 358 w 484"/>
                <a:gd name="T97" fmla="*/ 176 h 549"/>
                <a:gd name="T98" fmla="*/ 347 w 484"/>
                <a:gd name="T99" fmla="*/ 165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549">
                  <a:moveTo>
                    <a:pt x="337" y="153"/>
                  </a:moveTo>
                  <a:lnTo>
                    <a:pt x="323" y="153"/>
                  </a:lnTo>
                  <a:lnTo>
                    <a:pt x="323" y="176"/>
                  </a:lnTo>
                  <a:lnTo>
                    <a:pt x="337" y="186"/>
                  </a:lnTo>
                  <a:lnTo>
                    <a:pt x="315" y="186"/>
                  </a:lnTo>
                  <a:lnTo>
                    <a:pt x="286" y="176"/>
                  </a:lnTo>
                  <a:lnTo>
                    <a:pt x="262" y="165"/>
                  </a:lnTo>
                  <a:lnTo>
                    <a:pt x="241" y="165"/>
                  </a:lnTo>
                  <a:lnTo>
                    <a:pt x="189" y="134"/>
                  </a:lnTo>
                  <a:lnTo>
                    <a:pt x="197" y="113"/>
                  </a:lnTo>
                  <a:lnTo>
                    <a:pt x="168" y="95"/>
                  </a:lnTo>
                  <a:lnTo>
                    <a:pt x="148" y="72"/>
                  </a:lnTo>
                  <a:lnTo>
                    <a:pt x="148" y="61"/>
                  </a:lnTo>
                  <a:lnTo>
                    <a:pt x="168" y="61"/>
                  </a:lnTo>
                  <a:lnTo>
                    <a:pt x="157" y="40"/>
                  </a:lnTo>
                  <a:lnTo>
                    <a:pt x="168" y="23"/>
                  </a:lnTo>
                  <a:lnTo>
                    <a:pt x="168" y="9"/>
                  </a:lnTo>
                  <a:lnTo>
                    <a:pt x="148" y="0"/>
                  </a:lnTo>
                  <a:lnTo>
                    <a:pt x="125" y="9"/>
                  </a:lnTo>
                  <a:lnTo>
                    <a:pt x="116" y="23"/>
                  </a:lnTo>
                  <a:lnTo>
                    <a:pt x="96" y="23"/>
                  </a:lnTo>
                  <a:lnTo>
                    <a:pt x="64" y="23"/>
                  </a:lnTo>
                  <a:lnTo>
                    <a:pt x="75" y="32"/>
                  </a:lnTo>
                  <a:lnTo>
                    <a:pt x="75" y="52"/>
                  </a:lnTo>
                  <a:lnTo>
                    <a:pt x="96" y="72"/>
                  </a:lnTo>
                  <a:lnTo>
                    <a:pt x="84" y="72"/>
                  </a:lnTo>
                  <a:lnTo>
                    <a:pt x="96" y="95"/>
                  </a:lnTo>
                  <a:lnTo>
                    <a:pt x="52" y="153"/>
                  </a:lnTo>
                  <a:lnTo>
                    <a:pt x="43" y="153"/>
                  </a:lnTo>
                  <a:lnTo>
                    <a:pt x="32" y="153"/>
                  </a:lnTo>
                  <a:lnTo>
                    <a:pt x="22" y="165"/>
                  </a:lnTo>
                  <a:lnTo>
                    <a:pt x="22" y="176"/>
                  </a:lnTo>
                  <a:lnTo>
                    <a:pt x="32" y="186"/>
                  </a:lnTo>
                  <a:lnTo>
                    <a:pt x="32" y="194"/>
                  </a:lnTo>
                  <a:lnTo>
                    <a:pt x="43" y="194"/>
                  </a:lnTo>
                  <a:lnTo>
                    <a:pt x="43" y="215"/>
                  </a:lnTo>
                  <a:lnTo>
                    <a:pt x="43" y="229"/>
                  </a:lnTo>
                  <a:lnTo>
                    <a:pt x="11" y="229"/>
                  </a:lnTo>
                  <a:lnTo>
                    <a:pt x="0" y="238"/>
                  </a:lnTo>
                  <a:lnTo>
                    <a:pt x="22" y="258"/>
                  </a:lnTo>
                  <a:lnTo>
                    <a:pt x="43" y="249"/>
                  </a:lnTo>
                  <a:lnTo>
                    <a:pt x="43" y="258"/>
                  </a:lnTo>
                  <a:lnTo>
                    <a:pt x="22" y="267"/>
                  </a:lnTo>
                  <a:lnTo>
                    <a:pt x="52" y="301"/>
                  </a:lnTo>
                  <a:lnTo>
                    <a:pt x="64" y="287"/>
                  </a:lnTo>
                  <a:lnTo>
                    <a:pt x="75" y="287"/>
                  </a:lnTo>
                  <a:lnTo>
                    <a:pt x="75" y="267"/>
                  </a:lnTo>
                  <a:lnTo>
                    <a:pt x="84" y="267"/>
                  </a:lnTo>
                  <a:lnTo>
                    <a:pt x="104" y="383"/>
                  </a:lnTo>
                  <a:lnTo>
                    <a:pt x="125" y="411"/>
                  </a:lnTo>
                  <a:lnTo>
                    <a:pt x="168" y="528"/>
                  </a:lnTo>
                  <a:lnTo>
                    <a:pt x="189" y="549"/>
                  </a:lnTo>
                  <a:lnTo>
                    <a:pt x="197" y="528"/>
                  </a:lnTo>
                  <a:lnTo>
                    <a:pt x="212" y="516"/>
                  </a:lnTo>
                  <a:lnTo>
                    <a:pt x="221" y="496"/>
                  </a:lnTo>
                  <a:lnTo>
                    <a:pt x="221" y="476"/>
                  </a:lnTo>
                  <a:lnTo>
                    <a:pt x="230" y="444"/>
                  </a:lnTo>
                  <a:lnTo>
                    <a:pt x="221" y="403"/>
                  </a:lnTo>
                  <a:lnTo>
                    <a:pt x="230" y="392"/>
                  </a:lnTo>
                  <a:lnTo>
                    <a:pt x="241" y="392"/>
                  </a:lnTo>
                  <a:lnTo>
                    <a:pt x="241" y="383"/>
                  </a:lnTo>
                  <a:lnTo>
                    <a:pt x="250" y="383"/>
                  </a:lnTo>
                  <a:lnTo>
                    <a:pt x="262" y="371"/>
                  </a:lnTo>
                  <a:lnTo>
                    <a:pt x="294" y="340"/>
                  </a:lnTo>
                  <a:lnTo>
                    <a:pt x="303" y="319"/>
                  </a:lnTo>
                  <a:lnTo>
                    <a:pt x="323" y="310"/>
                  </a:lnTo>
                  <a:lnTo>
                    <a:pt x="323" y="278"/>
                  </a:lnTo>
                  <a:lnTo>
                    <a:pt x="347" y="278"/>
                  </a:lnTo>
                  <a:lnTo>
                    <a:pt x="347" y="267"/>
                  </a:lnTo>
                  <a:lnTo>
                    <a:pt x="358" y="278"/>
                  </a:lnTo>
                  <a:lnTo>
                    <a:pt x="347" y="229"/>
                  </a:lnTo>
                  <a:lnTo>
                    <a:pt x="337" y="215"/>
                  </a:lnTo>
                  <a:lnTo>
                    <a:pt x="347" y="205"/>
                  </a:lnTo>
                  <a:lnTo>
                    <a:pt x="337" y="194"/>
                  </a:lnTo>
                  <a:lnTo>
                    <a:pt x="337" y="186"/>
                  </a:lnTo>
                  <a:lnTo>
                    <a:pt x="347" y="186"/>
                  </a:lnTo>
                  <a:lnTo>
                    <a:pt x="358" y="186"/>
                  </a:lnTo>
                  <a:lnTo>
                    <a:pt x="366" y="205"/>
                  </a:lnTo>
                  <a:lnTo>
                    <a:pt x="411" y="205"/>
                  </a:lnTo>
                  <a:lnTo>
                    <a:pt x="387" y="229"/>
                  </a:lnTo>
                  <a:lnTo>
                    <a:pt x="387" y="238"/>
                  </a:lnTo>
                  <a:lnTo>
                    <a:pt x="411" y="249"/>
                  </a:lnTo>
                  <a:lnTo>
                    <a:pt x="411" y="238"/>
                  </a:lnTo>
                  <a:lnTo>
                    <a:pt x="419" y="267"/>
                  </a:lnTo>
                  <a:lnTo>
                    <a:pt x="431" y="267"/>
                  </a:lnTo>
                  <a:lnTo>
                    <a:pt x="431" y="238"/>
                  </a:lnTo>
                  <a:lnTo>
                    <a:pt x="440" y="238"/>
                  </a:lnTo>
                  <a:lnTo>
                    <a:pt x="451" y="186"/>
                  </a:lnTo>
                  <a:lnTo>
                    <a:pt x="472" y="165"/>
                  </a:lnTo>
                  <a:lnTo>
                    <a:pt x="484" y="165"/>
                  </a:lnTo>
                  <a:lnTo>
                    <a:pt x="484" y="153"/>
                  </a:lnTo>
                  <a:lnTo>
                    <a:pt x="451" y="124"/>
                  </a:lnTo>
                  <a:lnTo>
                    <a:pt x="431" y="124"/>
                  </a:lnTo>
                  <a:lnTo>
                    <a:pt x="411" y="142"/>
                  </a:lnTo>
                  <a:lnTo>
                    <a:pt x="387" y="153"/>
                  </a:lnTo>
                  <a:lnTo>
                    <a:pt x="396" y="165"/>
                  </a:lnTo>
                  <a:lnTo>
                    <a:pt x="396" y="176"/>
                  </a:lnTo>
                  <a:lnTo>
                    <a:pt x="358" y="176"/>
                  </a:lnTo>
                  <a:lnTo>
                    <a:pt x="347" y="176"/>
                  </a:lnTo>
                  <a:lnTo>
                    <a:pt x="347" y="165"/>
                  </a:lnTo>
                  <a:lnTo>
                    <a:pt x="337"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8" name="Freeform 138"/>
            <p:cNvSpPr>
              <a:spLocks/>
            </p:cNvSpPr>
            <p:nvPr/>
          </p:nvSpPr>
          <p:spPr bwMode="auto">
            <a:xfrm>
              <a:off x="3911" y="1981"/>
              <a:ext cx="148" cy="72"/>
            </a:xfrm>
            <a:custGeom>
              <a:avLst/>
              <a:gdLst>
                <a:gd name="T0" fmla="*/ 133 w 148"/>
                <a:gd name="T1" fmla="*/ 62 h 72"/>
                <a:gd name="T2" fmla="*/ 148 w 148"/>
                <a:gd name="T3" fmla="*/ 72 h 72"/>
                <a:gd name="T4" fmla="*/ 125 w 148"/>
                <a:gd name="T5" fmla="*/ 72 h 72"/>
                <a:gd name="T6" fmla="*/ 96 w 148"/>
                <a:gd name="T7" fmla="*/ 62 h 72"/>
                <a:gd name="T8" fmla="*/ 72 w 148"/>
                <a:gd name="T9" fmla="*/ 51 h 72"/>
                <a:gd name="T10" fmla="*/ 51 w 148"/>
                <a:gd name="T11" fmla="*/ 51 h 72"/>
                <a:gd name="T12" fmla="*/ 0 w 148"/>
                <a:gd name="T13" fmla="*/ 20 h 72"/>
                <a:gd name="T14" fmla="*/ 8 w 148"/>
                <a:gd name="T15" fmla="*/ 0 h 72"/>
                <a:gd name="T16" fmla="*/ 32 w 148"/>
                <a:gd name="T17" fmla="*/ 0 h 72"/>
                <a:gd name="T18" fmla="*/ 51 w 148"/>
                <a:gd name="T19" fmla="*/ 20 h 72"/>
                <a:gd name="T20" fmla="*/ 61 w 148"/>
                <a:gd name="T21" fmla="*/ 11 h 72"/>
                <a:gd name="T22" fmla="*/ 104 w 148"/>
                <a:gd name="T23" fmla="*/ 40 h 72"/>
                <a:gd name="T24" fmla="*/ 133 w 148"/>
                <a:gd name="T25" fmla="*/ 40 h 72"/>
                <a:gd name="T26" fmla="*/ 133 w 148"/>
                <a:gd name="T27" fmla="*/ 6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72">
                  <a:moveTo>
                    <a:pt x="133" y="62"/>
                  </a:moveTo>
                  <a:lnTo>
                    <a:pt x="148" y="72"/>
                  </a:lnTo>
                  <a:lnTo>
                    <a:pt x="125" y="72"/>
                  </a:lnTo>
                  <a:lnTo>
                    <a:pt x="96" y="62"/>
                  </a:lnTo>
                  <a:lnTo>
                    <a:pt x="72" y="51"/>
                  </a:lnTo>
                  <a:lnTo>
                    <a:pt x="51" y="51"/>
                  </a:lnTo>
                  <a:lnTo>
                    <a:pt x="0" y="20"/>
                  </a:lnTo>
                  <a:lnTo>
                    <a:pt x="8" y="0"/>
                  </a:lnTo>
                  <a:lnTo>
                    <a:pt x="32" y="0"/>
                  </a:lnTo>
                  <a:lnTo>
                    <a:pt x="51" y="20"/>
                  </a:lnTo>
                  <a:lnTo>
                    <a:pt x="61" y="11"/>
                  </a:lnTo>
                  <a:lnTo>
                    <a:pt x="104" y="40"/>
                  </a:lnTo>
                  <a:lnTo>
                    <a:pt x="133" y="40"/>
                  </a:lnTo>
                  <a:lnTo>
                    <a:pt x="133"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9" name="Freeform 139"/>
            <p:cNvSpPr>
              <a:spLocks/>
            </p:cNvSpPr>
            <p:nvPr/>
          </p:nvSpPr>
          <p:spPr bwMode="auto">
            <a:xfrm>
              <a:off x="3911" y="1981"/>
              <a:ext cx="148" cy="72"/>
            </a:xfrm>
            <a:custGeom>
              <a:avLst/>
              <a:gdLst>
                <a:gd name="T0" fmla="*/ 133 w 148"/>
                <a:gd name="T1" fmla="*/ 62 h 72"/>
                <a:gd name="T2" fmla="*/ 148 w 148"/>
                <a:gd name="T3" fmla="*/ 72 h 72"/>
                <a:gd name="T4" fmla="*/ 125 w 148"/>
                <a:gd name="T5" fmla="*/ 72 h 72"/>
                <a:gd name="T6" fmla="*/ 96 w 148"/>
                <a:gd name="T7" fmla="*/ 62 h 72"/>
                <a:gd name="T8" fmla="*/ 72 w 148"/>
                <a:gd name="T9" fmla="*/ 51 h 72"/>
                <a:gd name="T10" fmla="*/ 51 w 148"/>
                <a:gd name="T11" fmla="*/ 51 h 72"/>
                <a:gd name="T12" fmla="*/ 0 w 148"/>
                <a:gd name="T13" fmla="*/ 20 h 72"/>
                <a:gd name="T14" fmla="*/ 8 w 148"/>
                <a:gd name="T15" fmla="*/ 0 h 72"/>
                <a:gd name="T16" fmla="*/ 32 w 148"/>
                <a:gd name="T17" fmla="*/ 0 h 72"/>
                <a:gd name="T18" fmla="*/ 51 w 148"/>
                <a:gd name="T19" fmla="*/ 20 h 72"/>
                <a:gd name="T20" fmla="*/ 61 w 148"/>
                <a:gd name="T21" fmla="*/ 11 h 72"/>
                <a:gd name="T22" fmla="*/ 104 w 148"/>
                <a:gd name="T23" fmla="*/ 40 h 72"/>
                <a:gd name="T24" fmla="*/ 133 w 148"/>
                <a:gd name="T25" fmla="*/ 40 h 72"/>
                <a:gd name="T26" fmla="*/ 133 w 148"/>
                <a:gd name="T27" fmla="*/ 6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72">
                  <a:moveTo>
                    <a:pt x="133" y="62"/>
                  </a:moveTo>
                  <a:lnTo>
                    <a:pt x="148" y="72"/>
                  </a:lnTo>
                  <a:lnTo>
                    <a:pt x="125" y="72"/>
                  </a:lnTo>
                  <a:lnTo>
                    <a:pt x="96" y="62"/>
                  </a:lnTo>
                  <a:lnTo>
                    <a:pt x="72" y="51"/>
                  </a:lnTo>
                  <a:lnTo>
                    <a:pt x="51" y="51"/>
                  </a:lnTo>
                  <a:lnTo>
                    <a:pt x="0" y="20"/>
                  </a:lnTo>
                  <a:lnTo>
                    <a:pt x="8" y="0"/>
                  </a:lnTo>
                  <a:lnTo>
                    <a:pt x="32" y="0"/>
                  </a:lnTo>
                  <a:lnTo>
                    <a:pt x="51" y="20"/>
                  </a:lnTo>
                  <a:lnTo>
                    <a:pt x="61" y="11"/>
                  </a:lnTo>
                  <a:lnTo>
                    <a:pt x="104" y="40"/>
                  </a:lnTo>
                  <a:lnTo>
                    <a:pt x="133" y="40"/>
                  </a:lnTo>
                  <a:lnTo>
                    <a:pt x="133"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0" name="Freeform 140"/>
            <p:cNvSpPr>
              <a:spLocks/>
            </p:cNvSpPr>
            <p:nvPr/>
          </p:nvSpPr>
          <p:spPr bwMode="auto">
            <a:xfrm>
              <a:off x="3282" y="1786"/>
              <a:ext cx="344" cy="287"/>
            </a:xfrm>
            <a:custGeom>
              <a:avLst/>
              <a:gdLst>
                <a:gd name="T0" fmla="*/ 250 w 344"/>
                <a:gd name="T1" fmla="*/ 275 h 287"/>
                <a:gd name="T2" fmla="*/ 323 w 344"/>
                <a:gd name="T3" fmla="*/ 287 h 287"/>
                <a:gd name="T4" fmla="*/ 323 w 344"/>
                <a:gd name="T5" fmla="*/ 267 h 287"/>
                <a:gd name="T6" fmla="*/ 344 w 344"/>
                <a:gd name="T7" fmla="*/ 257 h 287"/>
                <a:gd name="T8" fmla="*/ 344 w 344"/>
                <a:gd name="T9" fmla="*/ 246 h 287"/>
                <a:gd name="T10" fmla="*/ 335 w 344"/>
                <a:gd name="T11" fmla="*/ 223 h 287"/>
                <a:gd name="T12" fmla="*/ 323 w 344"/>
                <a:gd name="T13" fmla="*/ 223 h 287"/>
                <a:gd name="T14" fmla="*/ 300 w 344"/>
                <a:gd name="T15" fmla="*/ 194 h 287"/>
                <a:gd name="T16" fmla="*/ 314 w 344"/>
                <a:gd name="T17" fmla="*/ 176 h 287"/>
                <a:gd name="T18" fmla="*/ 314 w 344"/>
                <a:gd name="T19" fmla="*/ 162 h 287"/>
                <a:gd name="T20" fmla="*/ 291 w 344"/>
                <a:gd name="T21" fmla="*/ 162 h 287"/>
                <a:gd name="T22" fmla="*/ 282 w 344"/>
                <a:gd name="T23" fmla="*/ 121 h 287"/>
                <a:gd name="T24" fmla="*/ 282 w 344"/>
                <a:gd name="T25" fmla="*/ 113 h 287"/>
                <a:gd name="T26" fmla="*/ 291 w 344"/>
                <a:gd name="T27" fmla="*/ 105 h 287"/>
                <a:gd name="T28" fmla="*/ 291 w 344"/>
                <a:gd name="T29" fmla="*/ 81 h 287"/>
                <a:gd name="T30" fmla="*/ 291 w 344"/>
                <a:gd name="T31" fmla="*/ 69 h 287"/>
                <a:gd name="T32" fmla="*/ 210 w 344"/>
                <a:gd name="T33" fmla="*/ 29 h 287"/>
                <a:gd name="T34" fmla="*/ 189 w 344"/>
                <a:gd name="T35" fmla="*/ 40 h 287"/>
                <a:gd name="T36" fmla="*/ 165 w 344"/>
                <a:gd name="T37" fmla="*/ 52 h 287"/>
                <a:gd name="T38" fmla="*/ 165 w 344"/>
                <a:gd name="T39" fmla="*/ 61 h 287"/>
                <a:gd name="T40" fmla="*/ 125 w 344"/>
                <a:gd name="T41" fmla="*/ 69 h 287"/>
                <a:gd name="T42" fmla="*/ 84 w 344"/>
                <a:gd name="T43" fmla="*/ 52 h 287"/>
                <a:gd name="T44" fmla="*/ 84 w 344"/>
                <a:gd name="T45" fmla="*/ 29 h 287"/>
                <a:gd name="T46" fmla="*/ 64 w 344"/>
                <a:gd name="T47" fmla="*/ 17 h 287"/>
                <a:gd name="T48" fmla="*/ 64 w 344"/>
                <a:gd name="T49" fmla="*/ 9 h 287"/>
                <a:gd name="T50" fmla="*/ 40 w 344"/>
                <a:gd name="T51" fmla="*/ 17 h 287"/>
                <a:gd name="T52" fmla="*/ 29 w 344"/>
                <a:gd name="T53" fmla="*/ 17 h 287"/>
                <a:gd name="T54" fmla="*/ 20 w 344"/>
                <a:gd name="T55" fmla="*/ 17 h 287"/>
                <a:gd name="T56" fmla="*/ 11 w 344"/>
                <a:gd name="T57" fmla="*/ 0 h 287"/>
                <a:gd name="T58" fmla="*/ 0 w 344"/>
                <a:gd name="T59" fmla="*/ 9 h 287"/>
                <a:gd name="T60" fmla="*/ 20 w 344"/>
                <a:gd name="T61" fmla="*/ 52 h 287"/>
                <a:gd name="T62" fmla="*/ 40 w 344"/>
                <a:gd name="T63" fmla="*/ 90 h 287"/>
                <a:gd name="T64" fmla="*/ 29 w 344"/>
                <a:gd name="T65" fmla="*/ 113 h 287"/>
                <a:gd name="T66" fmla="*/ 40 w 344"/>
                <a:gd name="T67" fmla="*/ 133 h 287"/>
                <a:gd name="T68" fmla="*/ 72 w 344"/>
                <a:gd name="T69" fmla="*/ 142 h 287"/>
                <a:gd name="T70" fmla="*/ 72 w 344"/>
                <a:gd name="T71" fmla="*/ 176 h 287"/>
                <a:gd name="T72" fmla="*/ 93 w 344"/>
                <a:gd name="T73" fmla="*/ 194 h 287"/>
                <a:gd name="T74" fmla="*/ 101 w 344"/>
                <a:gd name="T75" fmla="*/ 186 h 287"/>
                <a:gd name="T76" fmla="*/ 125 w 344"/>
                <a:gd name="T77" fmla="*/ 194 h 287"/>
                <a:gd name="T78" fmla="*/ 146 w 344"/>
                <a:gd name="T79" fmla="*/ 235 h 287"/>
                <a:gd name="T80" fmla="*/ 189 w 344"/>
                <a:gd name="T81" fmla="*/ 267 h 287"/>
                <a:gd name="T82" fmla="*/ 210 w 344"/>
                <a:gd name="T83" fmla="*/ 267 h 287"/>
                <a:gd name="T84" fmla="*/ 239 w 344"/>
                <a:gd name="T85" fmla="*/ 257 h 287"/>
                <a:gd name="T86" fmla="*/ 250 w 344"/>
                <a:gd name="T8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4" h="287">
                  <a:moveTo>
                    <a:pt x="250" y="275"/>
                  </a:moveTo>
                  <a:lnTo>
                    <a:pt x="323" y="287"/>
                  </a:lnTo>
                  <a:lnTo>
                    <a:pt x="323" y="267"/>
                  </a:lnTo>
                  <a:lnTo>
                    <a:pt x="344" y="257"/>
                  </a:lnTo>
                  <a:lnTo>
                    <a:pt x="344" y="246"/>
                  </a:lnTo>
                  <a:lnTo>
                    <a:pt x="335" y="223"/>
                  </a:lnTo>
                  <a:lnTo>
                    <a:pt x="323" y="223"/>
                  </a:lnTo>
                  <a:lnTo>
                    <a:pt x="300" y="194"/>
                  </a:lnTo>
                  <a:lnTo>
                    <a:pt x="314" y="176"/>
                  </a:lnTo>
                  <a:lnTo>
                    <a:pt x="314" y="162"/>
                  </a:lnTo>
                  <a:lnTo>
                    <a:pt x="291" y="162"/>
                  </a:lnTo>
                  <a:lnTo>
                    <a:pt x="282" y="121"/>
                  </a:lnTo>
                  <a:lnTo>
                    <a:pt x="282" y="113"/>
                  </a:lnTo>
                  <a:lnTo>
                    <a:pt x="291" y="105"/>
                  </a:lnTo>
                  <a:lnTo>
                    <a:pt x="291" y="81"/>
                  </a:lnTo>
                  <a:lnTo>
                    <a:pt x="291" y="69"/>
                  </a:lnTo>
                  <a:lnTo>
                    <a:pt x="210" y="29"/>
                  </a:lnTo>
                  <a:lnTo>
                    <a:pt x="189" y="40"/>
                  </a:lnTo>
                  <a:lnTo>
                    <a:pt x="165" y="52"/>
                  </a:lnTo>
                  <a:lnTo>
                    <a:pt x="165" y="61"/>
                  </a:lnTo>
                  <a:lnTo>
                    <a:pt x="125" y="69"/>
                  </a:lnTo>
                  <a:lnTo>
                    <a:pt x="84" y="52"/>
                  </a:lnTo>
                  <a:lnTo>
                    <a:pt x="84" y="29"/>
                  </a:lnTo>
                  <a:lnTo>
                    <a:pt x="64" y="17"/>
                  </a:lnTo>
                  <a:lnTo>
                    <a:pt x="64" y="9"/>
                  </a:lnTo>
                  <a:lnTo>
                    <a:pt x="40" y="17"/>
                  </a:lnTo>
                  <a:lnTo>
                    <a:pt x="29" y="17"/>
                  </a:lnTo>
                  <a:lnTo>
                    <a:pt x="20" y="17"/>
                  </a:lnTo>
                  <a:lnTo>
                    <a:pt x="11" y="0"/>
                  </a:lnTo>
                  <a:lnTo>
                    <a:pt x="0" y="9"/>
                  </a:lnTo>
                  <a:lnTo>
                    <a:pt x="20" y="52"/>
                  </a:lnTo>
                  <a:lnTo>
                    <a:pt x="40" y="90"/>
                  </a:lnTo>
                  <a:lnTo>
                    <a:pt x="29" y="113"/>
                  </a:lnTo>
                  <a:lnTo>
                    <a:pt x="40" y="133"/>
                  </a:lnTo>
                  <a:lnTo>
                    <a:pt x="72" y="142"/>
                  </a:lnTo>
                  <a:lnTo>
                    <a:pt x="72" y="176"/>
                  </a:lnTo>
                  <a:lnTo>
                    <a:pt x="93" y="194"/>
                  </a:lnTo>
                  <a:lnTo>
                    <a:pt x="101" y="186"/>
                  </a:lnTo>
                  <a:lnTo>
                    <a:pt x="125" y="194"/>
                  </a:lnTo>
                  <a:lnTo>
                    <a:pt x="146" y="235"/>
                  </a:lnTo>
                  <a:lnTo>
                    <a:pt x="189" y="267"/>
                  </a:lnTo>
                  <a:lnTo>
                    <a:pt x="210" y="267"/>
                  </a:lnTo>
                  <a:lnTo>
                    <a:pt x="239" y="257"/>
                  </a:lnTo>
                  <a:lnTo>
                    <a:pt x="250" y="27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1" name="Freeform 141"/>
            <p:cNvSpPr>
              <a:spLocks/>
            </p:cNvSpPr>
            <p:nvPr/>
          </p:nvSpPr>
          <p:spPr bwMode="auto">
            <a:xfrm>
              <a:off x="3282" y="1786"/>
              <a:ext cx="344" cy="287"/>
            </a:xfrm>
            <a:custGeom>
              <a:avLst/>
              <a:gdLst>
                <a:gd name="T0" fmla="*/ 250 w 344"/>
                <a:gd name="T1" fmla="*/ 275 h 287"/>
                <a:gd name="T2" fmla="*/ 323 w 344"/>
                <a:gd name="T3" fmla="*/ 287 h 287"/>
                <a:gd name="T4" fmla="*/ 323 w 344"/>
                <a:gd name="T5" fmla="*/ 267 h 287"/>
                <a:gd name="T6" fmla="*/ 344 w 344"/>
                <a:gd name="T7" fmla="*/ 257 h 287"/>
                <a:gd name="T8" fmla="*/ 344 w 344"/>
                <a:gd name="T9" fmla="*/ 246 h 287"/>
                <a:gd name="T10" fmla="*/ 335 w 344"/>
                <a:gd name="T11" fmla="*/ 223 h 287"/>
                <a:gd name="T12" fmla="*/ 323 w 344"/>
                <a:gd name="T13" fmla="*/ 223 h 287"/>
                <a:gd name="T14" fmla="*/ 300 w 344"/>
                <a:gd name="T15" fmla="*/ 194 h 287"/>
                <a:gd name="T16" fmla="*/ 314 w 344"/>
                <a:gd name="T17" fmla="*/ 176 h 287"/>
                <a:gd name="T18" fmla="*/ 314 w 344"/>
                <a:gd name="T19" fmla="*/ 162 h 287"/>
                <a:gd name="T20" fmla="*/ 291 w 344"/>
                <a:gd name="T21" fmla="*/ 162 h 287"/>
                <a:gd name="T22" fmla="*/ 282 w 344"/>
                <a:gd name="T23" fmla="*/ 121 h 287"/>
                <a:gd name="T24" fmla="*/ 282 w 344"/>
                <a:gd name="T25" fmla="*/ 113 h 287"/>
                <a:gd name="T26" fmla="*/ 291 w 344"/>
                <a:gd name="T27" fmla="*/ 105 h 287"/>
                <a:gd name="T28" fmla="*/ 291 w 344"/>
                <a:gd name="T29" fmla="*/ 81 h 287"/>
                <a:gd name="T30" fmla="*/ 291 w 344"/>
                <a:gd name="T31" fmla="*/ 69 h 287"/>
                <a:gd name="T32" fmla="*/ 210 w 344"/>
                <a:gd name="T33" fmla="*/ 29 h 287"/>
                <a:gd name="T34" fmla="*/ 189 w 344"/>
                <a:gd name="T35" fmla="*/ 40 h 287"/>
                <a:gd name="T36" fmla="*/ 165 w 344"/>
                <a:gd name="T37" fmla="*/ 52 h 287"/>
                <a:gd name="T38" fmla="*/ 165 w 344"/>
                <a:gd name="T39" fmla="*/ 61 h 287"/>
                <a:gd name="T40" fmla="*/ 125 w 344"/>
                <a:gd name="T41" fmla="*/ 69 h 287"/>
                <a:gd name="T42" fmla="*/ 84 w 344"/>
                <a:gd name="T43" fmla="*/ 52 h 287"/>
                <a:gd name="T44" fmla="*/ 84 w 344"/>
                <a:gd name="T45" fmla="*/ 29 h 287"/>
                <a:gd name="T46" fmla="*/ 64 w 344"/>
                <a:gd name="T47" fmla="*/ 17 h 287"/>
                <a:gd name="T48" fmla="*/ 64 w 344"/>
                <a:gd name="T49" fmla="*/ 9 h 287"/>
                <a:gd name="T50" fmla="*/ 40 w 344"/>
                <a:gd name="T51" fmla="*/ 17 h 287"/>
                <a:gd name="T52" fmla="*/ 29 w 344"/>
                <a:gd name="T53" fmla="*/ 17 h 287"/>
                <a:gd name="T54" fmla="*/ 20 w 344"/>
                <a:gd name="T55" fmla="*/ 17 h 287"/>
                <a:gd name="T56" fmla="*/ 11 w 344"/>
                <a:gd name="T57" fmla="*/ 0 h 287"/>
                <a:gd name="T58" fmla="*/ 0 w 344"/>
                <a:gd name="T59" fmla="*/ 9 h 287"/>
                <a:gd name="T60" fmla="*/ 20 w 344"/>
                <a:gd name="T61" fmla="*/ 52 h 287"/>
                <a:gd name="T62" fmla="*/ 40 w 344"/>
                <a:gd name="T63" fmla="*/ 90 h 287"/>
                <a:gd name="T64" fmla="*/ 29 w 344"/>
                <a:gd name="T65" fmla="*/ 113 h 287"/>
                <a:gd name="T66" fmla="*/ 40 w 344"/>
                <a:gd name="T67" fmla="*/ 133 h 287"/>
                <a:gd name="T68" fmla="*/ 72 w 344"/>
                <a:gd name="T69" fmla="*/ 142 h 287"/>
                <a:gd name="T70" fmla="*/ 72 w 344"/>
                <a:gd name="T71" fmla="*/ 176 h 287"/>
                <a:gd name="T72" fmla="*/ 93 w 344"/>
                <a:gd name="T73" fmla="*/ 194 h 287"/>
                <a:gd name="T74" fmla="*/ 101 w 344"/>
                <a:gd name="T75" fmla="*/ 186 h 287"/>
                <a:gd name="T76" fmla="*/ 125 w 344"/>
                <a:gd name="T77" fmla="*/ 194 h 287"/>
                <a:gd name="T78" fmla="*/ 146 w 344"/>
                <a:gd name="T79" fmla="*/ 235 h 287"/>
                <a:gd name="T80" fmla="*/ 189 w 344"/>
                <a:gd name="T81" fmla="*/ 267 h 287"/>
                <a:gd name="T82" fmla="*/ 210 w 344"/>
                <a:gd name="T83" fmla="*/ 267 h 287"/>
                <a:gd name="T84" fmla="*/ 239 w 344"/>
                <a:gd name="T85" fmla="*/ 257 h 287"/>
                <a:gd name="T86" fmla="*/ 250 w 344"/>
                <a:gd name="T8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4" h="287">
                  <a:moveTo>
                    <a:pt x="250" y="275"/>
                  </a:moveTo>
                  <a:lnTo>
                    <a:pt x="323" y="287"/>
                  </a:lnTo>
                  <a:lnTo>
                    <a:pt x="323" y="267"/>
                  </a:lnTo>
                  <a:lnTo>
                    <a:pt x="344" y="257"/>
                  </a:lnTo>
                  <a:lnTo>
                    <a:pt x="344" y="246"/>
                  </a:lnTo>
                  <a:lnTo>
                    <a:pt x="335" y="223"/>
                  </a:lnTo>
                  <a:lnTo>
                    <a:pt x="323" y="223"/>
                  </a:lnTo>
                  <a:lnTo>
                    <a:pt x="300" y="194"/>
                  </a:lnTo>
                  <a:lnTo>
                    <a:pt x="314" y="176"/>
                  </a:lnTo>
                  <a:lnTo>
                    <a:pt x="314" y="162"/>
                  </a:lnTo>
                  <a:lnTo>
                    <a:pt x="291" y="162"/>
                  </a:lnTo>
                  <a:lnTo>
                    <a:pt x="282" y="121"/>
                  </a:lnTo>
                  <a:lnTo>
                    <a:pt x="282" y="113"/>
                  </a:lnTo>
                  <a:lnTo>
                    <a:pt x="291" y="105"/>
                  </a:lnTo>
                  <a:lnTo>
                    <a:pt x="291" y="81"/>
                  </a:lnTo>
                  <a:lnTo>
                    <a:pt x="291" y="69"/>
                  </a:lnTo>
                  <a:lnTo>
                    <a:pt x="210" y="29"/>
                  </a:lnTo>
                  <a:lnTo>
                    <a:pt x="189" y="40"/>
                  </a:lnTo>
                  <a:lnTo>
                    <a:pt x="165" y="52"/>
                  </a:lnTo>
                  <a:lnTo>
                    <a:pt x="165" y="61"/>
                  </a:lnTo>
                  <a:lnTo>
                    <a:pt x="125" y="69"/>
                  </a:lnTo>
                  <a:lnTo>
                    <a:pt x="84" y="52"/>
                  </a:lnTo>
                  <a:lnTo>
                    <a:pt x="84" y="29"/>
                  </a:lnTo>
                  <a:lnTo>
                    <a:pt x="64" y="17"/>
                  </a:lnTo>
                  <a:lnTo>
                    <a:pt x="64" y="9"/>
                  </a:lnTo>
                  <a:lnTo>
                    <a:pt x="40" y="17"/>
                  </a:lnTo>
                  <a:lnTo>
                    <a:pt x="29" y="17"/>
                  </a:lnTo>
                  <a:lnTo>
                    <a:pt x="20" y="17"/>
                  </a:lnTo>
                  <a:lnTo>
                    <a:pt x="11" y="0"/>
                  </a:lnTo>
                  <a:lnTo>
                    <a:pt x="0" y="9"/>
                  </a:lnTo>
                  <a:lnTo>
                    <a:pt x="20" y="52"/>
                  </a:lnTo>
                  <a:lnTo>
                    <a:pt x="40" y="90"/>
                  </a:lnTo>
                  <a:lnTo>
                    <a:pt x="29" y="113"/>
                  </a:lnTo>
                  <a:lnTo>
                    <a:pt x="40" y="133"/>
                  </a:lnTo>
                  <a:lnTo>
                    <a:pt x="72" y="142"/>
                  </a:lnTo>
                  <a:lnTo>
                    <a:pt x="72" y="176"/>
                  </a:lnTo>
                  <a:lnTo>
                    <a:pt x="93" y="194"/>
                  </a:lnTo>
                  <a:lnTo>
                    <a:pt x="101" y="186"/>
                  </a:lnTo>
                  <a:lnTo>
                    <a:pt x="125" y="194"/>
                  </a:lnTo>
                  <a:lnTo>
                    <a:pt x="146" y="235"/>
                  </a:lnTo>
                  <a:lnTo>
                    <a:pt x="189" y="267"/>
                  </a:lnTo>
                  <a:lnTo>
                    <a:pt x="210" y="267"/>
                  </a:lnTo>
                  <a:lnTo>
                    <a:pt x="239" y="257"/>
                  </a:lnTo>
                  <a:lnTo>
                    <a:pt x="250" y="27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2" name="Freeform 142"/>
            <p:cNvSpPr>
              <a:spLocks/>
            </p:cNvSpPr>
            <p:nvPr/>
          </p:nvSpPr>
          <p:spPr bwMode="auto">
            <a:xfrm>
              <a:off x="3583" y="1848"/>
              <a:ext cx="263" cy="257"/>
            </a:xfrm>
            <a:custGeom>
              <a:avLst/>
              <a:gdLst>
                <a:gd name="T0" fmla="*/ 148 w 263"/>
                <a:gd name="T1" fmla="*/ 248 h 257"/>
                <a:gd name="T2" fmla="*/ 137 w 263"/>
                <a:gd name="T3" fmla="*/ 257 h 257"/>
                <a:gd name="T4" fmla="*/ 128 w 263"/>
                <a:gd name="T5" fmla="*/ 257 h 257"/>
                <a:gd name="T6" fmla="*/ 108 w 263"/>
                <a:gd name="T7" fmla="*/ 224 h 257"/>
                <a:gd name="T8" fmla="*/ 72 w 263"/>
                <a:gd name="T9" fmla="*/ 224 h 257"/>
                <a:gd name="T10" fmla="*/ 64 w 263"/>
                <a:gd name="T11" fmla="*/ 224 h 257"/>
                <a:gd name="T12" fmla="*/ 22 w 263"/>
                <a:gd name="T13" fmla="*/ 224 h 257"/>
                <a:gd name="T14" fmla="*/ 22 w 263"/>
                <a:gd name="T15" fmla="*/ 205 h 257"/>
                <a:gd name="T16" fmla="*/ 43 w 263"/>
                <a:gd name="T17" fmla="*/ 195 h 257"/>
                <a:gd name="T18" fmla="*/ 43 w 263"/>
                <a:gd name="T19" fmla="*/ 184 h 257"/>
                <a:gd name="T20" fmla="*/ 34 w 263"/>
                <a:gd name="T21" fmla="*/ 161 h 257"/>
                <a:gd name="T22" fmla="*/ 22 w 263"/>
                <a:gd name="T23" fmla="*/ 161 h 257"/>
                <a:gd name="T24" fmla="*/ 0 w 263"/>
                <a:gd name="T25" fmla="*/ 132 h 257"/>
                <a:gd name="T26" fmla="*/ 22 w 263"/>
                <a:gd name="T27" fmla="*/ 144 h 257"/>
                <a:gd name="T28" fmla="*/ 96 w 263"/>
                <a:gd name="T29" fmla="*/ 132 h 257"/>
                <a:gd name="T30" fmla="*/ 96 w 263"/>
                <a:gd name="T31" fmla="*/ 115 h 257"/>
                <a:gd name="T32" fmla="*/ 137 w 263"/>
                <a:gd name="T33" fmla="*/ 100 h 257"/>
                <a:gd name="T34" fmla="*/ 137 w 263"/>
                <a:gd name="T35" fmla="*/ 71 h 257"/>
                <a:gd name="T36" fmla="*/ 148 w 263"/>
                <a:gd name="T37" fmla="*/ 60 h 257"/>
                <a:gd name="T38" fmla="*/ 137 w 263"/>
                <a:gd name="T39" fmla="*/ 51 h 257"/>
                <a:gd name="T40" fmla="*/ 160 w 263"/>
                <a:gd name="T41" fmla="*/ 51 h 257"/>
                <a:gd name="T42" fmla="*/ 160 w 263"/>
                <a:gd name="T43" fmla="*/ 43 h 257"/>
                <a:gd name="T44" fmla="*/ 160 w 263"/>
                <a:gd name="T45" fmla="*/ 8 h 257"/>
                <a:gd name="T46" fmla="*/ 180 w 263"/>
                <a:gd name="T47" fmla="*/ 0 h 257"/>
                <a:gd name="T48" fmla="*/ 190 w 263"/>
                <a:gd name="T49" fmla="*/ 0 h 257"/>
                <a:gd name="T50" fmla="*/ 201 w 263"/>
                <a:gd name="T51" fmla="*/ 0 h 257"/>
                <a:gd name="T52" fmla="*/ 222 w 263"/>
                <a:gd name="T53" fmla="*/ 0 h 257"/>
                <a:gd name="T54" fmla="*/ 233 w 263"/>
                <a:gd name="T55" fmla="*/ 19 h 257"/>
                <a:gd name="T56" fmla="*/ 263 w 263"/>
                <a:gd name="T57" fmla="*/ 29 h 257"/>
                <a:gd name="T58" fmla="*/ 254 w 263"/>
                <a:gd name="T59" fmla="*/ 43 h 257"/>
                <a:gd name="T60" fmla="*/ 233 w 263"/>
                <a:gd name="T61" fmla="*/ 43 h 257"/>
                <a:gd name="T62" fmla="*/ 201 w 263"/>
                <a:gd name="T63" fmla="*/ 43 h 257"/>
                <a:gd name="T64" fmla="*/ 213 w 263"/>
                <a:gd name="T65" fmla="*/ 51 h 257"/>
                <a:gd name="T66" fmla="*/ 213 w 263"/>
                <a:gd name="T67" fmla="*/ 71 h 257"/>
                <a:gd name="T68" fmla="*/ 233 w 263"/>
                <a:gd name="T69" fmla="*/ 92 h 257"/>
                <a:gd name="T70" fmla="*/ 222 w 263"/>
                <a:gd name="T71" fmla="*/ 92 h 257"/>
                <a:gd name="T72" fmla="*/ 233 w 263"/>
                <a:gd name="T73" fmla="*/ 115 h 257"/>
                <a:gd name="T74" fmla="*/ 190 w 263"/>
                <a:gd name="T75" fmla="*/ 173 h 257"/>
                <a:gd name="T76" fmla="*/ 180 w 263"/>
                <a:gd name="T77" fmla="*/ 173 h 257"/>
                <a:gd name="T78" fmla="*/ 169 w 263"/>
                <a:gd name="T79" fmla="*/ 173 h 257"/>
                <a:gd name="T80" fmla="*/ 160 w 263"/>
                <a:gd name="T81" fmla="*/ 184 h 257"/>
                <a:gd name="T82" fmla="*/ 160 w 263"/>
                <a:gd name="T83" fmla="*/ 195 h 257"/>
                <a:gd name="T84" fmla="*/ 169 w 263"/>
                <a:gd name="T85" fmla="*/ 205 h 257"/>
                <a:gd name="T86" fmla="*/ 169 w 263"/>
                <a:gd name="T87" fmla="*/ 213 h 257"/>
                <a:gd name="T88" fmla="*/ 180 w 263"/>
                <a:gd name="T89" fmla="*/ 213 h 257"/>
                <a:gd name="T90" fmla="*/ 180 w 263"/>
                <a:gd name="T91" fmla="*/ 234 h 257"/>
                <a:gd name="T92" fmla="*/ 180 w 263"/>
                <a:gd name="T93" fmla="*/ 248 h 257"/>
                <a:gd name="T94" fmla="*/ 148 w 263"/>
                <a:gd name="T9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257">
                  <a:moveTo>
                    <a:pt x="148" y="248"/>
                  </a:moveTo>
                  <a:lnTo>
                    <a:pt x="137" y="257"/>
                  </a:lnTo>
                  <a:lnTo>
                    <a:pt x="128" y="257"/>
                  </a:lnTo>
                  <a:lnTo>
                    <a:pt x="108" y="224"/>
                  </a:lnTo>
                  <a:lnTo>
                    <a:pt x="72" y="224"/>
                  </a:lnTo>
                  <a:lnTo>
                    <a:pt x="64" y="224"/>
                  </a:lnTo>
                  <a:lnTo>
                    <a:pt x="22" y="224"/>
                  </a:lnTo>
                  <a:lnTo>
                    <a:pt x="22" y="205"/>
                  </a:lnTo>
                  <a:lnTo>
                    <a:pt x="43" y="195"/>
                  </a:lnTo>
                  <a:lnTo>
                    <a:pt x="43" y="184"/>
                  </a:lnTo>
                  <a:lnTo>
                    <a:pt x="34" y="161"/>
                  </a:lnTo>
                  <a:lnTo>
                    <a:pt x="22" y="161"/>
                  </a:lnTo>
                  <a:lnTo>
                    <a:pt x="0" y="132"/>
                  </a:lnTo>
                  <a:lnTo>
                    <a:pt x="22" y="144"/>
                  </a:lnTo>
                  <a:lnTo>
                    <a:pt x="96" y="132"/>
                  </a:lnTo>
                  <a:lnTo>
                    <a:pt x="96" y="115"/>
                  </a:lnTo>
                  <a:lnTo>
                    <a:pt x="137" y="100"/>
                  </a:lnTo>
                  <a:lnTo>
                    <a:pt x="137" y="71"/>
                  </a:lnTo>
                  <a:lnTo>
                    <a:pt x="148" y="60"/>
                  </a:lnTo>
                  <a:lnTo>
                    <a:pt x="137" y="51"/>
                  </a:lnTo>
                  <a:lnTo>
                    <a:pt x="160" y="51"/>
                  </a:lnTo>
                  <a:lnTo>
                    <a:pt x="160" y="43"/>
                  </a:lnTo>
                  <a:lnTo>
                    <a:pt x="160" y="8"/>
                  </a:lnTo>
                  <a:lnTo>
                    <a:pt x="180" y="0"/>
                  </a:lnTo>
                  <a:lnTo>
                    <a:pt x="190" y="0"/>
                  </a:lnTo>
                  <a:lnTo>
                    <a:pt x="201" y="0"/>
                  </a:lnTo>
                  <a:lnTo>
                    <a:pt x="222" y="0"/>
                  </a:lnTo>
                  <a:lnTo>
                    <a:pt x="233" y="19"/>
                  </a:lnTo>
                  <a:lnTo>
                    <a:pt x="263" y="29"/>
                  </a:lnTo>
                  <a:lnTo>
                    <a:pt x="254" y="43"/>
                  </a:lnTo>
                  <a:lnTo>
                    <a:pt x="233" y="43"/>
                  </a:lnTo>
                  <a:lnTo>
                    <a:pt x="201" y="43"/>
                  </a:lnTo>
                  <a:lnTo>
                    <a:pt x="213" y="51"/>
                  </a:lnTo>
                  <a:lnTo>
                    <a:pt x="213" y="71"/>
                  </a:lnTo>
                  <a:lnTo>
                    <a:pt x="233" y="92"/>
                  </a:lnTo>
                  <a:lnTo>
                    <a:pt x="222" y="92"/>
                  </a:lnTo>
                  <a:lnTo>
                    <a:pt x="233" y="115"/>
                  </a:lnTo>
                  <a:lnTo>
                    <a:pt x="190" y="173"/>
                  </a:lnTo>
                  <a:lnTo>
                    <a:pt x="180" y="173"/>
                  </a:lnTo>
                  <a:lnTo>
                    <a:pt x="169" y="173"/>
                  </a:lnTo>
                  <a:lnTo>
                    <a:pt x="160" y="184"/>
                  </a:lnTo>
                  <a:lnTo>
                    <a:pt x="160" y="195"/>
                  </a:lnTo>
                  <a:lnTo>
                    <a:pt x="169" y="205"/>
                  </a:lnTo>
                  <a:lnTo>
                    <a:pt x="169" y="213"/>
                  </a:lnTo>
                  <a:lnTo>
                    <a:pt x="180" y="213"/>
                  </a:lnTo>
                  <a:lnTo>
                    <a:pt x="180" y="234"/>
                  </a:lnTo>
                  <a:lnTo>
                    <a:pt x="180" y="248"/>
                  </a:lnTo>
                  <a:lnTo>
                    <a:pt x="148" y="24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3" name="Freeform 143"/>
            <p:cNvSpPr>
              <a:spLocks/>
            </p:cNvSpPr>
            <p:nvPr/>
          </p:nvSpPr>
          <p:spPr bwMode="auto">
            <a:xfrm>
              <a:off x="3583" y="1848"/>
              <a:ext cx="263" cy="257"/>
            </a:xfrm>
            <a:custGeom>
              <a:avLst/>
              <a:gdLst>
                <a:gd name="T0" fmla="*/ 148 w 263"/>
                <a:gd name="T1" fmla="*/ 248 h 257"/>
                <a:gd name="T2" fmla="*/ 137 w 263"/>
                <a:gd name="T3" fmla="*/ 257 h 257"/>
                <a:gd name="T4" fmla="*/ 128 w 263"/>
                <a:gd name="T5" fmla="*/ 257 h 257"/>
                <a:gd name="T6" fmla="*/ 108 w 263"/>
                <a:gd name="T7" fmla="*/ 224 h 257"/>
                <a:gd name="T8" fmla="*/ 72 w 263"/>
                <a:gd name="T9" fmla="*/ 224 h 257"/>
                <a:gd name="T10" fmla="*/ 64 w 263"/>
                <a:gd name="T11" fmla="*/ 224 h 257"/>
                <a:gd name="T12" fmla="*/ 22 w 263"/>
                <a:gd name="T13" fmla="*/ 224 h 257"/>
                <a:gd name="T14" fmla="*/ 22 w 263"/>
                <a:gd name="T15" fmla="*/ 205 h 257"/>
                <a:gd name="T16" fmla="*/ 43 w 263"/>
                <a:gd name="T17" fmla="*/ 195 h 257"/>
                <a:gd name="T18" fmla="*/ 43 w 263"/>
                <a:gd name="T19" fmla="*/ 184 h 257"/>
                <a:gd name="T20" fmla="*/ 34 w 263"/>
                <a:gd name="T21" fmla="*/ 161 h 257"/>
                <a:gd name="T22" fmla="*/ 22 w 263"/>
                <a:gd name="T23" fmla="*/ 161 h 257"/>
                <a:gd name="T24" fmla="*/ 0 w 263"/>
                <a:gd name="T25" fmla="*/ 132 h 257"/>
                <a:gd name="T26" fmla="*/ 22 w 263"/>
                <a:gd name="T27" fmla="*/ 144 h 257"/>
                <a:gd name="T28" fmla="*/ 96 w 263"/>
                <a:gd name="T29" fmla="*/ 132 h 257"/>
                <a:gd name="T30" fmla="*/ 96 w 263"/>
                <a:gd name="T31" fmla="*/ 115 h 257"/>
                <a:gd name="T32" fmla="*/ 137 w 263"/>
                <a:gd name="T33" fmla="*/ 100 h 257"/>
                <a:gd name="T34" fmla="*/ 137 w 263"/>
                <a:gd name="T35" fmla="*/ 71 h 257"/>
                <a:gd name="T36" fmla="*/ 148 w 263"/>
                <a:gd name="T37" fmla="*/ 60 h 257"/>
                <a:gd name="T38" fmla="*/ 137 w 263"/>
                <a:gd name="T39" fmla="*/ 51 h 257"/>
                <a:gd name="T40" fmla="*/ 160 w 263"/>
                <a:gd name="T41" fmla="*/ 51 h 257"/>
                <a:gd name="T42" fmla="*/ 160 w 263"/>
                <a:gd name="T43" fmla="*/ 43 h 257"/>
                <a:gd name="T44" fmla="*/ 160 w 263"/>
                <a:gd name="T45" fmla="*/ 8 h 257"/>
                <a:gd name="T46" fmla="*/ 180 w 263"/>
                <a:gd name="T47" fmla="*/ 0 h 257"/>
                <a:gd name="T48" fmla="*/ 190 w 263"/>
                <a:gd name="T49" fmla="*/ 0 h 257"/>
                <a:gd name="T50" fmla="*/ 201 w 263"/>
                <a:gd name="T51" fmla="*/ 0 h 257"/>
                <a:gd name="T52" fmla="*/ 222 w 263"/>
                <a:gd name="T53" fmla="*/ 0 h 257"/>
                <a:gd name="T54" fmla="*/ 233 w 263"/>
                <a:gd name="T55" fmla="*/ 19 h 257"/>
                <a:gd name="T56" fmla="*/ 263 w 263"/>
                <a:gd name="T57" fmla="*/ 29 h 257"/>
                <a:gd name="T58" fmla="*/ 254 w 263"/>
                <a:gd name="T59" fmla="*/ 43 h 257"/>
                <a:gd name="T60" fmla="*/ 233 w 263"/>
                <a:gd name="T61" fmla="*/ 43 h 257"/>
                <a:gd name="T62" fmla="*/ 201 w 263"/>
                <a:gd name="T63" fmla="*/ 43 h 257"/>
                <a:gd name="T64" fmla="*/ 213 w 263"/>
                <a:gd name="T65" fmla="*/ 51 h 257"/>
                <a:gd name="T66" fmla="*/ 213 w 263"/>
                <a:gd name="T67" fmla="*/ 71 h 257"/>
                <a:gd name="T68" fmla="*/ 233 w 263"/>
                <a:gd name="T69" fmla="*/ 92 h 257"/>
                <a:gd name="T70" fmla="*/ 222 w 263"/>
                <a:gd name="T71" fmla="*/ 92 h 257"/>
                <a:gd name="T72" fmla="*/ 233 w 263"/>
                <a:gd name="T73" fmla="*/ 115 h 257"/>
                <a:gd name="T74" fmla="*/ 190 w 263"/>
                <a:gd name="T75" fmla="*/ 173 h 257"/>
                <a:gd name="T76" fmla="*/ 180 w 263"/>
                <a:gd name="T77" fmla="*/ 173 h 257"/>
                <a:gd name="T78" fmla="*/ 169 w 263"/>
                <a:gd name="T79" fmla="*/ 173 h 257"/>
                <a:gd name="T80" fmla="*/ 160 w 263"/>
                <a:gd name="T81" fmla="*/ 184 h 257"/>
                <a:gd name="T82" fmla="*/ 160 w 263"/>
                <a:gd name="T83" fmla="*/ 195 h 257"/>
                <a:gd name="T84" fmla="*/ 169 w 263"/>
                <a:gd name="T85" fmla="*/ 205 h 257"/>
                <a:gd name="T86" fmla="*/ 169 w 263"/>
                <a:gd name="T87" fmla="*/ 213 h 257"/>
                <a:gd name="T88" fmla="*/ 180 w 263"/>
                <a:gd name="T89" fmla="*/ 213 h 257"/>
                <a:gd name="T90" fmla="*/ 180 w 263"/>
                <a:gd name="T91" fmla="*/ 234 h 257"/>
                <a:gd name="T92" fmla="*/ 180 w 263"/>
                <a:gd name="T93" fmla="*/ 248 h 257"/>
                <a:gd name="T94" fmla="*/ 148 w 263"/>
                <a:gd name="T9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257">
                  <a:moveTo>
                    <a:pt x="148" y="248"/>
                  </a:moveTo>
                  <a:lnTo>
                    <a:pt x="137" y="257"/>
                  </a:lnTo>
                  <a:lnTo>
                    <a:pt x="128" y="257"/>
                  </a:lnTo>
                  <a:lnTo>
                    <a:pt x="108" y="224"/>
                  </a:lnTo>
                  <a:lnTo>
                    <a:pt x="72" y="224"/>
                  </a:lnTo>
                  <a:lnTo>
                    <a:pt x="64" y="224"/>
                  </a:lnTo>
                  <a:lnTo>
                    <a:pt x="22" y="224"/>
                  </a:lnTo>
                  <a:lnTo>
                    <a:pt x="22" y="205"/>
                  </a:lnTo>
                  <a:lnTo>
                    <a:pt x="43" y="195"/>
                  </a:lnTo>
                  <a:lnTo>
                    <a:pt x="43" y="184"/>
                  </a:lnTo>
                  <a:lnTo>
                    <a:pt x="34" y="161"/>
                  </a:lnTo>
                  <a:lnTo>
                    <a:pt x="22" y="161"/>
                  </a:lnTo>
                  <a:lnTo>
                    <a:pt x="0" y="132"/>
                  </a:lnTo>
                  <a:lnTo>
                    <a:pt x="22" y="144"/>
                  </a:lnTo>
                  <a:lnTo>
                    <a:pt x="96" y="132"/>
                  </a:lnTo>
                  <a:lnTo>
                    <a:pt x="96" y="115"/>
                  </a:lnTo>
                  <a:lnTo>
                    <a:pt x="137" y="100"/>
                  </a:lnTo>
                  <a:lnTo>
                    <a:pt x="137" y="71"/>
                  </a:lnTo>
                  <a:lnTo>
                    <a:pt x="148" y="60"/>
                  </a:lnTo>
                  <a:lnTo>
                    <a:pt x="137" y="51"/>
                  </a:lnTo>
                  <a:lnTo>
                    <a:pt x="160" y="51"/>
                  </a:lnTo>
                  <a:lnTo>
                    <a:pt x="160" y="43"/>
                  </a:lnTo>
                  <a:lnTo>
                    <a:pt x="160" y="8"/>
                  </a:lnTo>
                  <a:lnTo>
                    <a:pt x="180" y="0"/>
                  </a:lnTo>
                  <a:lnTo>
                    <a:pt x="190" y="0"/>
                  </a:lnTo>
                  <a:lnTo>
                    <a:pt x="201" y="0"/>
                  </a:lnTo>
                  <a:lnTo>
                    <a:pt x="222" y="0"/>
                  </a:lnTo>
                  <a:lnTo>
                    <a:pt x="233" y="19"/>
                  </a:lnTo>
                  <a:lnTo>
                    <a:pt x="263" y="29"/>
                  </a:lnTo>
                  <a:lnTo>
                    <a:pt x="254" y="43"/>
                  </a:lnTo>
                  <a:lnTo>
                    <a:pt x="233" y="43"/>
                  </a:lnTo>
                  <a:lnTo>
                    <a:pt x="201" y="43"/>
                  </a:lnTo>
                  <a:lnTo>
                    <a:pt x="213" y="51"/>
                  </a:lnTo>
                  <a:lnTo>
                    <a:pt x="213" y="71"/>
                  </a:lnTo>
                  <a:lnTo>
                    <a:pt x="233" y="92"/>
                  </a:lnTo>
                  <a:lnTo>
                    <a:pt x="222" y="92"/>
                  </a:lnTo>
                  <a:lnTo>
                    <a:pt x="233" y="115"/>
                  </a:lnTo>
                  <a:lnTo>
                    <a:pt x="190" y="173"/>
                  </a:lnTo>
                  <a:lnTo>
                    <a:pt x="180" y="173"/>
                  </a:lnTo>
                  <a:lnTo>
                    <a:pt x="169" y="173"/>
                  </a:lnTo>
                  <a:lnTo>
                    <a:pt x="160" y="184"/>
                  </a:lnTo>
                  <a:lnTo>
                    <a:pt x="160" y="195"/>
                  </a:lnTo>
                  <a:lnTo>
                    <a:pt x="169" y="205"/>
                  </a:lnTo>
                  <a:lnTo>
                    <a:pt x="169" y="213"/>
                  </a:lnTo>
                  <a:lnTo>
                    <a:pt x="180" y="213"/>
                  </a:lnTo>
                  <a:lnTo>
                    <a:pt x="180" y="234"/>
                  </a:lnTo>
                  <a:lnTo>
                    <a:pt x="180" y="248"/>
                  </a:lnTo>
                  <a:lnTo>
                    <a:pt x="148" y="24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4" name="Freeform 144"/>
            <p:cNvSpPr>
              <a:spLocks/>
            </p:cNvSpPr>
            <p:nvPr/>
          </p:nvSpPr>
          <p:spPr bwMode="auto">
            <a:xfrm>
              <a:off x="3566" y="1816"/>
              <a:ext cx="218" cy="177"/>
            </a:xfrm>
            <a:custGeom>
              <a:avLst/>
              <a:gdLst>
                <a:gd name="T0" fmla="*/ 81 w 218"/>
                <a:gd name="T1" fmla="*/ 22 h 177"/>
                <a:gd name="T2" fmla="*/ 72 w 218"/>
                <a:gd name="T3" fmla="*/ 22 h 177"/>
                <a:gd name="T4" fmla="*/ 61 w 218"/>
                <a:gd name="T5" fmla="*/ 22 h 177"/>
                <a:gd name="T6" fmla="*/ 61 w 218"/>
                <a:gd name="T7" fmla="*/ 40 h 177"/>
                <a:gd name="T8" fmla="*/ 40 w 218"/>
                <a:gd name="T9" fmla="*/ 52 h 177"/>
                <a:gd name="T10" fmla="*/ 32 w 218"/>
                <a:gd name="T11" fmla="*/ 61 h 177"/>
                <a:gd name="T12" fmla="*/ 8 w 218"/>
                <a:gd name="T13" fmla="*/ 52 h 177"/>
                <a:gd name="T14" fmla="*/ 8 w 218"/>
                <a:gd name="T15" fmla="*/ 75 h 177"/>
                <a:gd name="T16" fmla="*/ 0 w 218"/>
                <a:gd name="T17" fmla="*/ 84 h 177"/>
                <a:gd name="T18" fmla="*/ 0 w 218"/>
                <a:gd name="T19" fmla="*/ 92 h 177"/>
                <a:gd name="T20" fmla="*/ 8 w 218"/>
                <a:gd name="T21" fmla="*/ 133 h 177"/>
                <a:gd name="T22" fmla="*/ 32 w 218"/>
                <a:gd name="T23" fmla="*/ 133 h 177"/>
                <a:gd name="T24" fmla="*/ 32 w 218"/>
                <a:gd name="T25" fmla="*/ 147 h 177"/>
                <a:gd name="T26" fmla="*/ 17 w 218"/>
                <a:gd name="T27" fmla="*/ 165 h 177"/>
                <a:gd name="T28" fmla="*/ 40 w 218"/>
                <a:gd name="T29" fmla="*/ 177 h 177"/>
                <a:gd name="T30" fmla="*/ 114 w 218"/>
                <a:gd name="T31" fmla="*/ 165 h 177"/>
                <a:gd name="T32" fmla="*/ 114 w 218"/>
                <a:gd name="T33" fmla="*/ 147 h 177"/>
                <a:gd name="T34" fmla="*/ 154 w 218"/>
                <a:gd name="T35" fmla="*/ 133 h 177"/>
                <a:gd name="T36" fmla="*/ 154 w 218"/>
                <a:gd name="T37" fmla="*/ 104 h 177"/>
                <a:gd name="T38" fmla="*/ 166 w 218"/>
                <a:gd name="T39" fmla="*/ 92 h 177"/>
                <a:gd name="T40" fmla="*/ 154 w 218"/>
                <a:gd name="T41" fmla="*/ 84 h 177"/>
                <a:gd name="T42" fmla="*/ 177 w 218"/>
                <a:gd name="T43" fmla="*/ 84 h 177"/>
                <a:gd name="T44" fmla="*/ 177 w 218"/>
                <a:gd name="T45" fmla="*/ 75 h 177"/>
                <a:gd name="T46" fmla="*/ 177 w 218"/>
                <a:gd name="T47" fmla="*/ 40 h 177"/>
                <a:gd name="T48" fmla="*/ 198 w 218"/>
                <a:gd name="T49" fmla="*/ 32 h 177"/>
                <a:gd name="T50" fmla="*/ 207 w 218"/>
                <a:gd name="T51" fmla="*/ 32 h 177"/>
                <a:gd name="T52" fmla="*/ 218 w 218"/>
                <a:gd name="T53" fmla="*/ 32 h 177"/>
                <a:gd name="T54" fmla="*/ 218 w 218"/>
                <a:gd name="T55" fmla="*/ 22 h 177"/>
                <a:gd name="T56" fmla="*/ 198 w 218"/>
                <a:gd name="T57" fmla="*/ 22 h 177"/>
                <a:gd name="T58" fmla="*/ 177 w 218"/>
                <a:gd name="T59" fmla="*/ 32 h 177"/>
                <a:gd name="T60" fmla="*/ 166 w 218"/>
                <a:gd name="T61" fmla="*/ 11 h 177"/>
                <a:gd name="T62" fmla="*/ 154 w 218"/>
                <a:gd name="T63" fmla="*/ 0 h 177"/>
                <a:gd name="T64" fmla="*/ 145 w 218"/>
                <a:gd name="T65" fmla="*/ 22 h 177"/>
                <a:gd name="T66" fmla="*/ 133 w 218"/>
                <a:gd name="T67" fmla="*/ 22 h 177"/>
                <a:gd name="T68" fmla="*/ 114 w 218"/>
                <a:gd name="T69" fmla="*/ 32 h 177"/>
                <a:gd name="T70" fmla="*/ 104 w 218"/>
                <a:gd name="T71" fmla="*/ 32 h 177"/>
                <a:gd name="T72" fmla="*/ 81 w 218"/>
                <a:gd name="T73" fmla="*/ 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177">
                  <a:moveTo>
                    <a:pt x="81" y="22"/>
                  </a:moveTo>
                  <a:lnTo>
                    <a:pt x="72" y="22"/>
                  </a:lnTo>
                  <a:lnTo>
                    <a:pt x="61" y="22"/>
                  </a:lnTo>
                  <a:lnTo>
                    <a:pt x="61" y="40"/>
                  </a:lnTo>
                  <a:lnTo>
                    <a:pt x="40" y="52"/>
                  </a:lnTo>
                  <a:lnTo>
                    <a:pt x="32" y="61"/>
                  </a:lnTo>
                  <a:lnTo>
                    <a:pt x="8" y="52"/>
                  </a:lnTo>
                  <a:lnTo>
                    <a:pt x="8" y="75"/>
                  </a:lnTo>
                  <a:lnTo>
                    <a:pt x="0" y="84"/>
                  </a:lnTo>
                  <a:lnTo>
                    <a:pt x="0" y="92"/>
                  </a:lnTo>
                  <a:lnTo>
                    <a:pt x="8" y="133"/>
                  </a:lnTo>
                  <a:lnTo>
                    <a:pt x="32" y="133"/>
                  </a:lnTo>
                  <a:lnTo>
                    <a:pt x="32" y="147"/>
                  </a:lnTo>
                  <a:lnTo>
                    <a:pt x="17" y="165"/>
                  </a:lnTo>
                  <a:lnTo>
                    <a:pt x="40" y="177"/>
                  </a:lnTo>
                  <a:lnTo>
                    <a:pt x="114" y="165"/>
                  </a:lnTo>
                  <a:lnTo>
                    <a:pt x="114" y="147"/>
                  </a:lnTo>
                  <a:lnTo>
                    <a:pt x="154" y="133"/>
                  </a:lnTo>
                  <a:lnTo>
                    <a:pt x="154" y="104"/>
                  </a:lnTo>
                  <a:lnTo>
                    <a:pt x="166" y="92"/>
                  </a:lnTo>
                  <a:lnTo>
                    <a:pt x="154" y="84"/>
                  </a:lnTo>
                  <a:lnTo>
                    <a:pt x="177" y="84"/>
                  </a:lnTo>
                  <a:lnTo>
                    <a:pt x="177" y="75"/>
                  </a:lnTo>
                  <a:lnTo>
                    <a:pt x="177" y="40"/>
                  </a:lnTo>
                  <a:lnTo>
                    <a:pt x="198" y="32"/>
                  </a:lnTo>
                  <a:lnTo>
                    <a:pt x="207" y="32"/>
                  </a:lnTo>
                  <a:lnTo>
                    <a:pt x="218" y="32"/>
                  </a:lnTo>
                  <a:lnTo>
                    <a:pt x="218" y="22"/>
                  </a:lnTo>
                  <a:lnTo>
                    <a:pt x="198" y="22"/>
                  </a:lnTo>
                  <a:lnTo>
                    <a:pt x="177" y="32"/>
                  </a:lnTo>
                  <a:lnTo>
                    <a:pt x="166" y="11"/>
                  </a:lnTo>
                  <a:lnTo>
                    <a:pt x="154" y="0"/>
                  </a:lnTo>
                  <a:lnTo>
                    <a:pt x="145" y="22"/>
                  </a:lnTo>
                  <a:lnTo>
                    <a:pt x="133" y="22"/>
                  </a:lnTo>
                  <a:lnTo>
                    <a:pt x="114" y="32"/>
                  </a:lnTo>
                  <a:lnTo>
                    <a:pt x="104" y="32"/>
                  </a:lnTo>
                  <a:lnTo>
                    <a:pt x="81"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5" name="Freeform 145"/>
            <p:cNvSpPr>
              <a:spLocks/>
            </p:cNvSpPr>
            <p:nvPr/>
          </p:nvSpPr>
          <p:spPr bwMode="auto">
            <a:xfrm>
              <a:off x="3566" y="1816"/>
              <a:ext cx="218" cy="177"/>
            </a:xfrm>
            <a:custGeom>
              <a:avLst/>
              <a:gdLst>
                <a:gd name="T0" fmla="*/ 81 w 218"/>
                <a:gd name="T1" fmla="*/ 22 h 177"/>
                <a:gd name="T2" fmla="*/ 72 w 218"/>
                <a:gd name="T3" fmla="*/ 22 h 177"/>
                <a:gd name="T4" fmla="*/ 61 w 218"/>
                <a:gd name="T5" fmla="*/ 22 h 177"/>
                <a:gd name="T6" fmla="*/ 61 w 218"/>
                <a:gd name="T7" fmla="*/ 40 h 177"/>
                <a:gd name="T8" fmla="*/ 40 w 218"/>
                <a:gd name="T9" fmla="*/ 52 h 177"/>
                <a:gd name="T10" fmla="*/ 32 w 218"/>
                <a:gd name="T11" fmla="*/ 61 h 177"/>
                <a:gd name="T12" fmla="*/ 8 w 218"/>
                <a:gd name="T13" fmla="*/ 52 h 177"/>
                <a:gd name="T14" fmla="*/ 8 w 218"/>
                <a:gd name="T15" fmla="*/ 75 h 177"/>
                <a:gd name="T16" fmla="*/ 0 w 218"/>
                <a:gd name="T17" fmla="*/ 84 h 177"/>
                <a:gd name="T18" fmla="*/ 0 w 218"/>
                <a:gd name="T19" fmla="*/ 92 h 177"/>
                <a:gd name="T20" fmla="*/ 8 w 218"/>
                <a:gd name="T21" fmla="*/ 133 h 177"/>
                <a:gd name="T22" fmla="*/ 32 w 218"/>
                <a:gd name="T23" fmla="*/ 133 h 177"/>
                <a:gd name="T24" fmla="*/ 32 w 218"/>
                <a:gd name="T25" fmla="*/ 147 h 177"/>
                <a:gd name="T26" fmla="*/ 17 w 218"/>
                <a:gd name="T27" fmla="*/ 165 h 177"/>
                <a:gd name="T28" fmla="*/ 40 w 218"/>
                <a:gd name="T29" fmla="*/ 177 h 177"/>
                <a:gd name="T30" fmla="*/ 114 w 218"/>
                <a:gd name="T31" fmla="*/ 165 h 177"/>
                <a:gd name="T32" fmla="*/ 114 w 218"/>
                <a:gd name="T33" fmla="*/ 147 h 177"/>
                <a:gd name="T34" fmla="*/ 154 w 218"/>
                <a:gd name="T35" fmla="*/ 133 h 177"/>
                <a:gd name="T36" fmla="*/ 154 w 218"/>
                <a:gd name="T37" fmla="*/ 104 h 177"/>
                <a:gd name="T38" fmla="*/ 166 w 218"/>
                <a:gd name="T39" fmla="*/ 92 h 177"/>
                <a:gd name="T40" fmla="*/ 154 w 218"/>
                <a:gd name="T41" fmla="*/ 84 h 177"/>
                <a:gd name="T42" fmla="*/ 177 w 218"/>
                <a:gd name="T43" fmla="*/ 84 h 177"/>
                <a:gd name="T44" fmla="*/ 177 w 218"/>
                <a:gd name="T45" fmla="*/ 75 h 177"/>
                <a:gd name="T46" fmla="*/ 177 w 218"/>
                <a:gd name="T47" fmla="*/ 40 h 177"/>
                <a:gd name="T48" fmla="*/ 198 w 218"/>
                <a:gd name="T49" fmla="*/ 32 h 177"/>
                <a:gd name="T50" fmla="*/ 207 w 218"/>
                <a:gd name="T51" fmla="*/ 32 h 177"/>
                <a:gd name="T52" fmla="*/ 218 w 218"/>
                <a:gd name="T53" fmla="*/ 32 h 177"/>
                <a:gd name="T54" fmla="*/ 218 w 218"/>
                <a:gd name="T55" fmla="*/ 22 h 177"/>
                <a:gd name="T56" fmla="*/ 198 w 218"/>
                <a:gd name="T57" fmla="*/ 22 h 177"/>
                <a:gd name="T58" fmla="*/ 177 w 218"/>
                <a:gd name="T59" fmla="*/ 32 h 177"/>
                <a:gd name="T60" fmla="*/ 166 w 218"/>
                <a:gd name="T61" fmla="*/ 11 h 177"/>
                <a:gd name="T62" fmla="*/ 154 w 218"/>
                <a:gd name="T63" fmla="*/ 0 h 177"/>
                <a:gd name="T64" fmla="*/ 145 w 218"/>
                <a:gd name="T65" fmla="*/ 22 h 177"/>
                <a:gd name="T66" fmla="*/ 133 w 218"/>
                <a:gd name="T67" fmla="*/ 22 h 177"/>
                <a:gd name="T68" fmla="*/ 114 w 218"/>
                <a:gd name="T69" fmla="*/ 32 h 177"/>
                <a:gd name="T70" fmla="*/ 104 w 218"/>
                <a:gd name="T71" fmla="*/ 32 h 177"/>
                <a:gd name="T72" fmla="*/ 81 w 218"/>
                <a:gd name="T73" fmla="*/ 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177">
                  <a:moveTo>
                    <a:pt x="81" y="22"/>
                  </a:moveTo>
                  <a:lnTo>
                    <a:pt x="72" y="22"/>
                  </a:lnTo>
                  <a:lnTo>
                    <a:pt x="61" y="22"/>
                  </a:lnTo>
                  <a:lnTo>
                    <a:pt x="61" y="40"/>
                  </a:lnTo>
                  <a:lnTo>
                    <a:pt x="40" y="52"/>
                  </a:lnTo>
                  <a:lnTo>
                    <a:pt x="32" y="61"/>
                  </a:lnTo>
                  <a:lnTo>
                    <a:pt x="8" y="52"/>
                  </a:lnTo>
                  <a:lnTo>
                    <a:pt x="8" y="75"/>
                  </a:lnTo>
                  <a:lnTo>
                    <a:pt x="0" y="84"/>
                  </a:lnTo>
                  <a:lnTo>
                    <a:pt x="0" y="92"/>
                  </a:lnTo>
                  <a:lnTo>
                    <a:pt x="8" y="133"/>
                  </a:lnTo>
                  <a:lnTo>
                    <a:pt x="32" y="133"/>
                  </a:lnTo>
                  <a:lnTo>
                    <a:pt x="32" y="147"/>
                  </a:lnTo>
                  <a:lnTo>
                    <a:pt x="17" y="165"/>
                  </a:lnTo>
                  <a:lnTo>
                    <a:pt x="40" y="177"/>
                  </a:lnTo>
                  <a:lnTo>
                    <a:pt x="114" y="165"/>
                  </a:lnTo>
                  <a:lnTo>
                    <a:pt x="114" y="147"/>
                  </a:lnTo>
                  <a:lnTo>
                    <a:pt x="154" y="133"/>
                  </a:lnTo>
                  <a:lnTo>
                    <a:pt x="154" y="104"/>
                  </a:lnTo>
                  <a:lnTo>
                    <a:pt x="166" y="92"/>
                  </a:lnTo>
                  <a:lnTo>
                    <a:pt x="154" y="84"/>
                  </a:lnTo>
                  <a:lnTo>
                    <a:pt x="177" y="84"/>
                  </a:lnTo>
                  <a:lnTo>
                    <a:pt x="177" y="75"/>
                  </a:lnTo>
                  <a:lnTo>
                    <a:pt x="177" y="40"/>
                  </a:lnTo>
                  <a:lnTo>
                    <a:pt x="198" y="32"/>
                  </a:lnTo>
                  <a:lnTo>
                    <a:pt x="207" y="32"/>
                  </a:lnTo>
                  <a:lnTo>
                    <a:pt x="218" y="32"/>
                  </a:lnTo>
                  <a:lnTo>
                    <a:pt x="218" y="22"/>
                  </a:lnTo>
                  <a:lnTo>
                    <a:pt x="198" y="22"/>
                  </a:lnTo>
                  <a:lnTo>
                    <a:pt x="177" y="32"/>
                  </a:lnTo>
                  <a:lnTo>
                    <a:pt x="166" y="11"/>
                  </a:lnTo>
                  <a:lnTo>
                    <a:pt x="154" y="0"/>
                  </a:lnTo>
                  <a:lnTo>
                    <a:pt x="145" y="22"/>
                  </a:lnTo>
                  <a:lnTo>
                    <a:pt x="133" y="22"/>
                  </a:lnTo>
                  <a:lnTo>
                    <a:pt x="114" y="32"/>
                  </a:lnTo>
                  <a:lnTo>
                    <a:pt x="104" y="32"/>
                  </a:lnTo>
                  <a:lnTo>
                    <a:pt x="81"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6" name="Freeform 146"/>
            <p:cNvSpPr>
              <a:spLocks/>
            </p:cNvSpPr>
            <p:nvPr/>
          </p:nvSpPr>
          <p:spPr bwMode="auto">
            <a:xfrm>
              <a:off x="4573" y="1731"/>
              <a:ext cx="84" cy="95"/>
            </a:xfrm>
            <a:custGeom>
              <a:avLst/>
              <a:gdLst>
                <a:gd name="T0" fmla="*/ 61 w 84"/>
                <a:gd name="T1" fmla="*/ 0 h 95"/>
                <a:gd name="T2" fmla="*/ 84 w 84"/>
                <a:gd name="T3" fmla="*/ 0 h 95"/>
                <a:gd name="T4" fmla="*/ 75 w 84"/>
                <a:gd name="T5" fmla="*/ 22 h 95"/>
                <a:gd name="T6" fmla="*/ 84 w 84"/>
                <a:gd name="T7" fmla="*/ 43 h 95"/>
                <a:gd name="T8" fmla="*/ 51 w 84"/>
                <a:gd name="T9" fmla="*/ 54 h 95"/>
                <a:gd name="T10" fmla="*/ 61 w 84"/>
                <a:gd name="T11" fmla="*/ 72 h 95"/>
                <a:gd name="T12" fmla="*/ 84 w 84"/>
                <a:gd name="T13" fmla="*/ 83 h 95"/>
                <a:gd name="T14" fmla="*/ 75 w 84"/>
                <a:gd name="T15" fmla="*/ 95 h 95"/>
                <a:gd name="T16" fmla="*/ 61 w 84"/>
                <a:gd name="T17" fmla="*/ 95 h 95"/>
                <a:gd name="T18" fmla="*/ 31 w 84"/>
                <a:gd name="T19" fmla="*/ 95 h 95"/>
                <a:gd name="T20" fmla="*/ 31 w 84"/>
                <a:gd name="T21" fmla="*/ 64 h 95"/>
                <a:gd name="T22" fmla="*/ 0 w 84"/>
                <a:gd name="T23" fmla="*/ 64 h 95"/>
                <a:gd name="T24" fmla="*/ 31 w 84"/>
                <a:gd name="T25" fmla="*/ 22 h 95"/>
                <a:gd name="T26" fmla="*/ 51 w 84"/>
                <a:gd name="T27" fmla="*/ 35 h 95"/>
                <a:gd name="T28" fmla="*/ 51 w 84"/>
                <a:gd name="T29" fmla="*/ 22 h 95"/>
                <a:gd name="T30" fmla="*/ 61 w 84"/>
                <a:gd name="T31" fmla="*/ 11 h 95"/>
                <a:gd name="T32" fmla="*/ 61 w 84"/>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95">
                  <a:moveTo>
                    <a:pt x="61" y="0"/>
                  </a:moveTo>
                  <a:lnTo>
                    <a:pt x="84" y="0"/>
                  </a:lnTo>
                  <a:lnTo>
                    <a:pt x="75" y="22"/>
                  </a:lnTo>
                  <a:lnTo>
                    <a:pt x="84" y="43"/>
                  </a:lnTo>
                  <a:lnTo>
                    <a:pt x="51" y="54"/>
                  </a:lnTo>
                  <a:lnTo>
                    <a:pt x="61" y="72"/>
                  </a:lnTo>
                  <a:lnTo>
                    <a:pt x="84" y="83"/>
                  </a:lnTo>
                  <a:lnTo>
                    <a:pt x="75" y="95"/>
                  </a:lnTo>
                  <a:lnTo>
                    <a:pt x="61" y="95"/>
                  </a:lnTo>
                  <a:lnTo>
                    <a:pt x="31" y="95"/>
                  </a:lnTo>
                  <a:lnTo>
                    <a:pt x="31" y="64"/>
                  </a:lnTo>
                  <a:lnTo>
                    <a:pt x="0" y="64"/>
                  </a:lnTo>
                  <a:lnTo>
                    <a:pt x="31" y="22"/>
                  </a:lnTo>
                  <a:lnTo>
                    <a:pt x="51" y="35"/>
                  </a:lnTo>
                  <a:lnTo>
                    <a:pt x="51" y="22"/>
                  </a:lnTo>
                  <a:lnTo>
                    <a:pt x="61" y="11"/>
                  </a:lnTo>
                  <a:lnTo>
                    <a:pt x="61"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7" name="Freeform 147"/>
            <p:cNvSpPr>
              <a:spLocks/>
            </p:cNvSpPr>
            <p:nvPr/>
          </p:nvSpPr>
          <p:spPr bwMode="auto">
            <a:xfrm>
              <a:off x="4573" y="1731"/>
              <a:ext cx="84" cy="95"/>
            </a:xfrm>
            <a:custGeom>
              <a:avLst/>
              <a:gdLst>
                <a:gd name="T0" fmla="*/ 61 w 84"/>
                <a:gd name="T1" fmla="*/ 0 h 95"/>
                <a:gd name="T2" fmla="*/ 84 w 84"/>
                <a:gd name="T3" fmla="*/ 0 h 95"/>
                <a:gd name="T4" fmla="*/ 75 w 84"/>
                <a:gd name="T5" fmla="*/ 22 h 95"/>
                <a:gd name="T6" fmla="*/ 84 w 84"/>
                <a:gd name="T7" fmla="*/ 43 h 95"/>
                <a:gd name="T8" fmla="*/ 51 w 84"/>
                <a:gd name="T9" fmla="*/ 54 h 95"/>
                <a:gd name="T10" fmla="*/ 61 w 84"/>
                <a:gd name="T11" fmla="*/ 72 h 95"/>
                <a:gd name="T12" fmla="*/ 84 w 84"/>
                <a:gd name="T13" fmla="*/ 83 h 95"/>
                <a:gd name="T14" fmla="*/ 75 w 84"/>
                <a:gd name="T15" fmla="*/ 95 h 95"/>
                <a:gd name="T16" fmla="*/ 61 w 84"/>
                <a:gd name="T17" fmla="*/ 95 h 95"/>
                <a:gd name="T18" fmla="*/ 31 w 84"/>
                <a:gd name="T19" fmla="*/ 95 h 95"/>
                <a:gd name="T20" fmla="*/ 31 w 84"/>
                <a:gd name="T21" fmla="*/ 64 h 95"/>
                <a:gd name="T22" fmla="*/ 0 w 84"/>
                <a:gd name="T23" fmla="*/ 64 h 95"/>
                <a:gd name="T24" fmla="*/ 31 w 84"/>
                <a:gd name="T25" fmla="*/ 22 h 95"/>
                <a:gd name="T26" fmla="*/ 51 w 84"/>
                <a:gd name="T27" fmla="*/ 35 h 95"/>
                <a:gd name="T28" fmla="*/ 51 w 84"/>
                <a:gd name="T29" fmla="*/ 22 h 95"/>
                <a:gd name="T30" fmla="*/ 61 w 84"/>
                <a:gd name="T31" fmla="*/ 11 h 95"/>
                <a:gd name="T32" fmla="*/ 61 w 84"/>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95">
                  <a:moveTo>
                    <a:pt x="61" y="0"/>
                  </a:moveTo>
                  <a:lnTo>
                    <a:pt x="84" y="0"/>
                  </a:lnTo>
                  <a:lnTo>
                    <a:pt x="75" y="22"/>
                  </a:lnTo>
                  <a:lnTo>
                    <a:pt x="84" y="43"/>
                  </a:lnTo>
                  <a:lnTo>
                    <a:pt x="51" y="54"/>
                  </a:lnTo>
                  <a:lnTo>
                    <a:pt x="61" y="72"/>
                  </a:lnTo>
                  <a:lnTo>
                    <a:pt x="84" y="83"/>
                  </a:lnTo>
                  <a:lnTo>
                    <a:pt x="75" y="95"/>
                  </a:lnTo>
                  <a:lnTo>
                    <a:pt x="61" y="95"/>
                  </a:lnTo>
                  <a:lnTo>
                    <a:pt x="31" y="95"/>
                  </a:lnTo>
                  <a:lnTo>
                    <a:pt x="31" y="64"/>
                  </a:lnTo>
                  <a:lnTo>
                    <a:pt x="0" y="64"/>
                  </a:lnTo>
                  <a:lnTo>
                    <a:pt x="31" y="22"/>
                  </a:lnTo>
                  <a:lnTo>
                    <a:pt x="51" y="35"/>
                  </a:lnTo>
                  <a:lnTo>
                    <a:pt x="51" y="22"/>
                  </a:lnTo>
                  <a:lnTo>
                    <a:pt x="61" y="11"/>
                  </a:lnTo>
                  <a:lnTo>
                    <a:pt x="61"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8" name="Freeform 148"/>
            <p:cNvSpPr>
              <a:spLocks/>
            </p:cNvSpPr>
            <p:nvPr/>
          </p:nvSpPr>
          <p:spPr bwMode="auto">
            <a:xfrm>
              <a:off x="4634" y="1816"/>
              <a:ext cx="64" cy="84"/>
            </a:xfrm>
            <a:custGeom>
              <a:avLst/>
              <a:gdLst>
                <a:gd name="T0" fmla="*/ 0 w 64"/>
                <a:gd name="T1" fmla="*/ 11 h 84"/>
                <a:gd name="T2" fmla="*/ 0 w 64"/>
                <a:gd name="T3" fmla="*/ 22 h 84"/>
                <a:gd name="T4" fmla="*/ 14 w 64"/>
                <a:gd name="T5" fmla="*/ 32 h 84"/>
                <a:gd name="T6" fmla="*/ 0 w 64"/>
                <a:gd name="T7" fmla="*/ 32 h 84"/>
                <a:gd name="T8" fmla="*/ 22 w 64"/>
                <a:gd name="T9" fmla="*/ 51 h 84"/>
                <a:gd name="T10" fmla="*/ 14 w 64"/>
                <a:gd name="T11" fmla="*/ 61 h 84"/>
                <a:gd name="T12" fmla="*/ 34 w 64"/>
                <a:gd name="T13" fmla="*/ 84 h 84"/>
                <a:gd name="T14" fmla="*/ 64 w 64"/>
                <a:gd name="T15" fmla="*/ 61 h 84"/>
                <a:gd name="T16" fmla="*/ 64 w 64"/>
                <a:gd name="T17" fmla="*/ 51 h 84"/>
                <a:gd name="T18" fmla="*/ 43 w 64"/>
                <a:gd name="T19" fmla="*/ 22 h 84"/>
                <a:gd name="T20" fmla="*/ 22 w 64"/>
                <a:gd name="T21" fmla="*/ 0 h 84"/>
                <a:gd name="T22" fmla="*/ 14 w 64"/>
                <a:gd name="T23" fmla="*/ 11 h 84"/>
                <a:gd name="T24" fmla="*/ 0 w 64"/>
                <a:gd name="T25"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4">
                  <a:moveTo>
                    <a:pt x="0" y="11"/>
                  </a:moveTo>
                  <a:lnTo>
                    <a:pt x="0" y="22"/>
                  </a:lnTo>
                  <a:lnTo>
                    <a:pt x="14" y="32"/>
                  </a:lnTo>
                  <a:lnTo>
                    <a:pt x="0" y="32"/>
                  </a:lnTo>
                  <a:lnTo>
                    <a:pt x="22" y="51"/>
                  </a:lnTo>
                  <a:lnTo>
                    <a:pt x="14" y="61"/>
                  </a:lnTo>
                  <a:lnTo>
                    <a:pt x="34" y="84"/>
                  </a:lnTo>
                  <a:lnTo>
                    <a:pt x="64" y="61"/>
                  </a:lnTo>
                  <a:lnTo>
                    <a:pt x="64" y="51"/>
                  </a:lnTo>
                  <a:lnTo>
                    <a:pt x="43" y="22"/>
                  </a:lnTo>
                  <a:lnTo>
                    <a:pt x="22" y="0"/>
                  </a:lnTo>
                  <a:lnTo>
                    <a:pt x="14" y="11"/>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9" name="Freeform 149"/>
            <p:cNvSpPr>
              <a:spLocks/>
            </p:cNvSpPr>
            <p:nvPr/>
          </p:nvSpPr>
          <p:spPr bwMode="auto">
            <a:xfrm>
              <a:off x="4634" y="1816"/>
              <a:ext cx="64" cy="84"/>
            </a:xfrm>
            <a:custGeom>
              <a:avLst/>
              <a:gdLst>
                <a:gd name="T0" fmla="*/ 0 w 64"/>
                <a:gd name="T1" fmla="*/ 11 h 84"/>
                <a:gd name="T2" fmla="*/ 0 w 64"/>
                <a:gd name="T3" fmla="*/ 22 h 84"/>
                <a:gd name="T4" fmla="*/ 14 w 64"/>
                <a:gd name="T5" fmla="*/ 32 h 84"/>
                <a:gd name="T6" fmla="*/ 0 w 64"/>
                <a:gd name="T7" fmla="*/ 32 h 84"/>
                <a:gd name="T8" fmla="*/ 22 w 64"/>
                <a:gd name="T9" fmla="*/ 51 h 84"/>
                <a:gd name="T10" fmla="*/ 14 w 64"/>
                <a:gd name="T11" fmla="*/ 61 h 84"/>
                <a:gd name="T12" fmla="*/ 34 w 64"/>
                <a:gd name="T13" fmla="*/ 84 h 84"/>
                <a:gd name="T14" fmla="*/ 64 w 64"/>
                <a:gd name="T15" fmla="*/ 61 h 84"/>
                <a:gd name="T16" fmla="*/ 64 w 64"/>
                <a:gd name="T17" fmla="*/ 51 h 84"/>
                <a:gd name="T18" fmla="*/ 43 w 64"/>
                <a:gd name="T19" fmla="*/ 22 h 84"/>
                <a:gd name="T20" fmla="*/ 22 w 64"/>
                <a:gd name="T21" fmla="*/ 0 h 84"/>
                <a:gd name="T22" fmla="*/ 14 w 64"/>
                <a:gd name="T23" fmla="*/ 11 h 84"/>
                <a:gd name="T24" fmla="*/ 0 w 64"/>
                <a:gd name="T25"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4">
                  <a:moveTo>
                    <a:pt x="0" y="11"/>
                  </a:moveTo>
                  <a:lnTo>
                    <a:pt x="0" y="22"/>
                  </a:lnTo>
                  <a:lnTo>
                    <a:pt x="14" y="32"/>
                  </a:lnTo>
                  <a:lnTo>
                    <a:pt x="0" y="32"/>
                  </a:lnTo>
                  <a:lnTo>
                    <a:pt x="22" y="51"/>
                  </a:lnTo>
                  <a:lnTo>
                    <a:pt x="14" y="61"/>
                  </a:lnTo>
                  <a:lnTo>
                    <a:pt x="34" y="84"/>
                  </a:lnTo>
                  <a:lnTo>
                    <a:pt x="64" y="61"/>
                  </a:lnTo>
                  <a:lnTo>
                    <a:pt x="64" y="51"/>
                  </a:lnTo>
                  <a:lnTo>
                    <a:pt x="43" y="22"/>
                  </a:lnTo>
                  <a:lnTo>
                    <a:pt x="22" y="0"/>
                  </a:lnTo>
                  <a:lnTo>
                    <a:pt x="14" y="11"/>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0" name="Freeform 150"/>
            <p:cNvSpPr>
              <a:spLocks/>
            </p:cNvSpPr>
            <p:nvPr/>
          </p:nvSpPr>
          <p:spPr bwMode="auto">
            <a:xfrm>
              <a:off x="3919" y="1560"/>
              <a:ext cx="506" cy="195"/>
            </a:xfrm>
            <a:custGeom>
              <a:avLst/>
              <a:gdLst>
                <a:gd name="T0" fmla="*/ 420 w 506"/>
                <a:gd name="T1" fmla="*/ 46 h 195"/>
                <a:gd name="T2" fmla="*/ 433 w 506"/>
                <a:gd name="T3" fmla="*/ 38 h 195"/>
                <a:gd name="T4" fmla="*/ 403 w 506"/>
                <a:gd name="T5" fmla="*/ 29 h 195"/>
                <a:gd name="T6" fmla="*/ 380 w 506"/>
                <a:gd name="T7" fmla="*/ 38 h 195"/>
                <a:gd name="T8" fmla="*/ 339 w 506"/>
                <a:gd name="T9" fmla="*/ 46 h 195"/>
                <a:gd name="T10" fmla="*/ 262 w 506"/>
                <a:gd name="T11" fmla="*/ 29 h 195"/>
                <a:gd name="T12" fmla="*/ 222 w 506"/>
                <a:gd name="T13" fmla="*/ 29 h 195"/>
                <a:gd name="T14" fmla="*/ 190 w 506"/>
                <a:gd name="T15" fmla="*/ 9 h 195"/>
                <a:gd name="T16" fmla="*/ 149 w 506"/>
                <a:gd name="T17" fmla="*/ 0 h 195"/>
                <a:gd name="T18" fmla="*/ 140 w 506"/>
                <a:gd name="T19" fmla="*/ 9 h 195"/>
                <a:gd name="T20" fmla="*/ 149 w 506"/>
                <a:gd name="T21" fmla="*/ 17 h 195"/>
                <a:gd name="T22" fmla="*/ 149 w 506"/>
                <a:gd name="T23" fmla="*/ 38 h 195"/>
                <a:gd name="T24" fmla="*/ 105 w 506"/>
                <a:gd name="T25" fmla="*/ 38 h 195"/>
                <a:gd name="T26" fmla="*/ 88 w 506"/>
                <a:gd name="T27" fmla="*/ 29 h 195"/>
                <a:gd name="T28" fmla="*/ 52 w 506"/>
                <a:gd name="T29" fmla="*/ 17 h 195"/>
                <a:gd name="T30" fmla="*/ 0 w 506"/>
                <a:gd name="T31" fmla="*/ 46 h 195"/>
                <a:gd name="T32" fmla="*/ 23 w 506"/>
                <a:gd name="T33" fmla="*/ 69 h 195"/>
                <a:gd name="T34" fmla="*/ 43 w 506"/>
                <a:gd name="T35" fmla="*/ 82 h 195"/>
                <a:gd name="T36" fmla="*/ 64 w 506"/>
                <a:gd name="T37" fmla="*/ 90 h 195"/>
                <a:gd name="T38" fmla="*/ 75 w 506"/>
                <a:gd name="T39" fmla="*/ 119 h 195"/>
                <a:gd name="T40" fmla="*/ 149 w 506"/>
                <a:gd name="T41" fmla="*/ 142 h 195"/>
                <a:gd name="T42" fmla="*/ 190 w 506"/>
                <a:gd name="T43" fmla="*/ 172 h 195"/>
                <a:gd name="T44" fmla="*/ 254 w 506"/>
                <a:gd name="T45" fmla="*/ 172 h 195"/>
                <a:gd name="T46" fmla="*/ 327 w 506"/>
                <a:gd name="T47" fmla="*/ 195 h 195"/>
                <a:gd name="T48" fmla="*/ 368 w 506"/>
                <a:gd name="T49" fmla="*/ 183 h 195"/>
                <a:gd name="T50" fmla="*/ 403 w 506"/>
                <a:gd name="T51" fmla="*/ 172 h 195"/>
                <a:gd name="T52" fmla="*/ 420 w 506"/>
                <a:gd name="T53" fmla="*/ 154 h 195"/>
                <a:gd name="T54" fmla="*/ 412 w 506"/>
                <a:gd name="T55" fmla="*/ 142 h 195"/>
                <a:gd name="T56" fmla="*/ 420 w 506"/>
                <a:gd name="T57" fmla="*/ 134 h 195"/>
                <a:gd name="T58" fmla="*/ 441 w 506"/>
                <a:gd name="T59" fmla="*/ 134 h 195"/>
                <a:gd name="T60" fmla="*/ 453 w 506"/>
                <a:gd name="T61" fmla="*/ 119 h 195"/>
                <a:gd name="T62" fmla="*/ 465 w 506"/>
                <a:gd name="T63" fmla="*/ 110 h 195"/>
                <a:gd name="T64" fmla="*/ 476 w 506"/>
                <a:gd name="T65" fmla="*/ 102 h 195"/>
                <a:gd name="T66" fmla="*/ 506 w 506"/>
                <a:gd name="T67" fmla="*/ 102 h 195"/>
                <a:gd name="T68" fmla="*/ 494 w 506"/>
                <a:gd name="T69" fmla="*/ 82 h 195"/>
                <a:gd name="T70" fmla="*/ 485 w 506"/>
                <a:gd name="T71" fmla="*/ 69 h 195"/>
                <a:gd name="T72" fmla="*/ 465 w 506"/>
                <a:gd name="T73" fmla="*/ 82 h 195"/>
                <a:gd name="T74" fmla="*/ 441 w 506"/>
                <a:gd name="T75" fmla="*/ 82 h 195"/>
                <a:gd name="T76" fmla="*/ 420 w 506"/>
                <a:gd name="T77" fmla="*/ 4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6" h="195">
                  <a:moveTo>
                    <a:pt x="420" y="46"/>
                  </a:moveTo>
                  <a:lnTo>
                    <a:pt x="433" y="38"/>
                  </a:lnTo>
                  <a:lnTo>
                    <a:pt x="403" y="29"/>
                  </a:lnTo>
                  <a:lnTo>
                    <a:pt x="380" y="38"/>
                  </a:lnTo>
                  <a:lnTo>
                    <a:pt x="339" y="46"/>
                  </a:lnTo>
                  <a:lnTo>
                    <a:pt x="262" y="29"/>
                  </a:lnTo>
                  <a:lnTo>
                    <a:pt x="222" y="29"/>
                  </a:lnTo>
                  <a:lnTo>
                    <a:pt x="190" y="9"/>
                  </a:lnTo>
                  <a:lnTo>
                    <a:pt x="149" y="0"/>
                  </a:lnTo>
                  <a:lnTo>
                    <a:pt x="140" y="9"/>
                  </a:lnTo>
                  <a:lnTo>
                    <a:pt x="149" y="17"/>
                  </a:lnTo>
                  <a:lnTo>
                    <a:pt x="149" y="38"/>
                  </a:lnTo>
                  <a:lnTo>
                    <a:pt x="105" y="38"/>
                  </a:lnTo>
                  <a:lnTo>
                    <a:pt x="88" y="29"/>
                  </a:lnTo>
                  <a:lnTo>
                    <a:pt x="52" y="17"/>
                  </a:lnTo>
                  <a:lnTo>
                    <a:pt x="0" y="46"/>
                  </a:lnTo>
                  <a:lnTo>
                    <a:pt x="23" y="69"/>
                  </a:lnTo>
                  <a:lnTo>
                    <a:pt x="43" y="82"/>
                  </a:lnTo>
                  <a:lnTo>
                    <a:pt x="64" y="90"/>
                  </a:lnTo>
                  <a:lnTo>
                    <a:pt x="75" y="119"/>
                  </a:lnTo>
                  <a:lnTo>
                    <a:pt x="149" y="142"/>
                  </a:lnTo>
                  <a:lnTo>
                    <a:pt x="190" y="172"/>
                  </a:lnTo>
                  <a:lnTo>
                    <a:pt x="254" y="172"/>
                  </a:lnTo>
                  <a:lnTo>
                    <a:pt x="327" y="195"/>
                  </a:lnTo>
                  <a:lnTo>
                    <a:pt x="368" y="183"/>
                  </a:lnTo>
                  <a:lnTo>
                    <a:pt x="403" y="172"/>
                  </a:lnTo>
                  <a:lnTo>
                    <a:pt x="420" y="154"/>
                  </a:lnTo>
                  <a:lnTo>
                    <a:pt x="412" y="142"/>
                  </a:lnTo>
                  <a:lnTo>
                    <a:pt x="420" y="134"/>
                  </a:lnTo>
                  <a:lnTo>
                    <a:pt x="441" y="134"/>
                  </a:lnTo>
                  <a:lnTo>
                    <a:pt x="453" y="119"/>
                  </a:lnTo>
                  <a:lnTo>
                    <a:pt x="465" y="110"/>
                  </a:lnTo>
                  <a:lnTo>
                    <a:pt x="476" y="102"/>
                  </a:lnTo>
                  <a:lnTo>
                    <a:pt x="506" y="102"/>
                  </a:lnTo>
                  <a:lnTo>
                    <a:pt x="494" y="82"/>
                  </a:lnTo>
                  <a:lnTo>
                    <a:pt x="485" y="69"/>
                  </a:lnTo>
                  <a:lnTo>
                    <a:pt x="465" y="82"/>
                  </a:lnTo>
                  <a:lnTo>
                    <a:pt x="441" y="82"/>
                  </a:lnTo>
                  <a:lnTo>
                    <a:pt x="420" y="4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1" name="Freeform 151"/>
            <p:cNvSpPr>
              <a:spLocks/>
            </p:cNvSpPr>
            <p:nvPr/>
          </p:nvSpPr>
          <p:spPr bwMode="auto">
            <a:xfrm>
              <a:off x="3919" y="1560"/>
              <a:ext cx="506" cy="195"/>
            </a:xfrm>
            <a:custGeom>
              <a:avLst/>
              <a:gdLst>
                <a:gd name="T0" fmla="*/ 420 w 506"/>
                <a:gd name="T1" fmla="*/ 46 h 195"/>
                <a:gd name="T2" fmla="*/ 433 w 506"/>
                <a:gd name="T3" fmla="*/ 38 h 195"/>
                <a:gd name="T4" fmla="*/ 403 w 506"/>
                <a:gd name="T5" fmla="*/ 29 h 195"/>
                <a:gd name="T6" fmla="*/ 380 w 506"/>
                <a:gd name="T7" fmla="*/ 38 h 195"/>
                <a:gd name="T8" fmla="*/ 339 w 506"/>
                <a:gd name="T9" fmla="*/ 46 h 195"/>
                <a:gd name="T10" fmla="*/ 262 w 506"/>
                <a:gd name="T11" fmla="*/ 29 h 195"/>
                <a:gd name="T12" fmla="*/ 222 w 506"/>
                <a:gd name="T13" fmla="*/ 29 h 195"/>
                <a:gd name="T14" fmla="*/ 190 w 506"/>
                <a:gd name="T15" fmla="*/ 9 h 195"/>
                <a:gd name="T16" fmla="*/ 149 w 506"/>
                <a:gd name="T17" fmla="*/ 0 h 195"/>
                <a:gd name="T18" fmla="*/ 140 w 506"/>
                <a:gd name="T19" fmla="*/ 9 h 195"/>
                <a:gd name="T20" fmla="*/ 149 w 506"/>
                <a:gd name="T21" fmla="*/ 17 h 195"/>
                <a:gd name="T22" fmla="*/ 149 w 506"/>
                <a:gd name="T23" fmla="*/ 38 h 195"/>
                <a:gd name="T24" fmla="*/ 105 w 506"/>
                <a:gd name="T25" fmla="*/ 38 h 195"/>
                <a:gd name="T26" fmla="*/ 88 w 506"/>
                <a:gd name="T27" fmla="*/ 29 h 195"/>
                <a:gd name="T28" fmla="*/ 52 w 506"/>
                <a:gd name="T29" fmla="*/ 17 h 195"/>
                <a:gd name="T30" fmla="*/ 0 w 506"/>
                <a:gd name="T31" fmla="*/ 46 h 195"/>
                <a:gd name="T32" fmla="*/ 23 w 506"/>
                <a:gd name="T33" fmla="*/ 69 h 195"/>
                <a:gd name="T34" fmla="*/ 43 w 506"/>
                <a:gd name="T35" fmla="*/ 82 h 195"/>
                <a:gd name="T36" fmla="*/ 64 w 506"/>
                <a:gd name="T37" fmla="*/ 90 h 195"/>
                <a:gd name="T38" fmla="*/ 75 w 506"/>
                <a:gd name="T39" fmla="*/ 119 h 195"/>
                <a:gd name="T40" fmla="*/ 149 w 506"/>
                <a:gd name="T41" fmla="*/ 142 h 195"/>
                <a:gd name="T42" fmla="*/ 190 w 506"/>
                <a:gd name="T43" fmla="*/ 172 h 195"/>
                <a:gd name="T44" fmla="*/ 254 w 506"/>
                <a:gd name="T45" fmla="*/ 172 h 195"/>
                <a:gd name="T46" fmla="*/ 327 w 506"/>
                <a:gd name="T47" fmla="*/ 195 h 195"/>
                <a:gd name="T48" fmla="*/ 368 w 506"/>
                <a:gd name="T49" fmla="*/ 183 h 195"/>
                <a:gd name="T50" fmla="*/ 403 w 506"/>
                <a:gd name="T51" fmla="*/ 172 h 195"/>
                <a:gd name="T52" fmla="*/ 420 w 506"/>
                <a:gd name="T53" fmla="*/ 154 h 195"/>
                <a:gd name="T54" fmla="*/ 412 w 506"/>
                <a:gd name="T55" fmla="*/ 142 h 195"/>
                <a:gd name="T56" fmla="*/ 420 w 506"/>
                <a:gd name="T57" fmla="*/ 134 h 195"/>
                <a:gd name="T58" fmla="*/ 441 w 506"/>
                <a:gd name="T59" fmla="*/ 134 h 195"/>
                <a:gd name="T60" fmla="*/ 453 w 506"/>
                <a:gd name="T61" fmla="*/ 119 h 195"/>
                <a:gd name="T62" fmla="*/ 465 w 506"/>
                <a:gd name="T63" fmla="*/ 110 h 195"/>
                <a:gd name="T64" fmla="*/ 476 w 506"/>
                <a:gd name="T65" fmla="*/ 102 h 195"/>
                <a:gd name="T66" fmla="*/ 506 w 506"/>
                <a:gd name="T67" fmla="*/ 102 h 195"/>
                <a:gd name="T68" fmla="*/ 494 w 506"/>
                <a:gd name="T69" fmla="*/ 82 h 195"/>
                <a:gd name="T70" fmla="*/ 485 w 506"/>
                <a:gd name="T71" fmla="*/ 69 h 195"/>
                <a:gd name="T72" fmla="*/ 465 w 506"/>
                <a:gd name="T73" fmla="*/ 82 h 195"/>
                <a:gd name="T74" fmla="*/ 441 w 506"/>
                <a:gd name="T75" fmla="*/ 82 h 195"/>
                <a:gd name="T76" fmla="*/ 420 w 506"/>
                <a:gd name="T77" fmla="*/ 4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6" h="195">
                  <a:moveTo>
                    <a:pt x="420" y="46"/>
                  </a:moveTo>
                  <a:lnTo>
                    <a:pt x="433" y="38"/>
                  </a:lnTo>
                  <a:lnTo>
                    <a:pt x="403" y="29"/>
                  </a:lnTo>
                  <a:lnTo>
                    <a:pt x="380" y="38"/>
                  </a:lnTo>
                  <a:lnTo>
                    <a:pt x="339" y="46"/>
                  </a:lnTo>
                  <a:lnTo>
                    <a:pt x="262" y="29"/>
                  </a:lnTo>
                  <a:lnTo>
                    <a:pt x="222" y="29"/>
                  </a:lnTo>
                  <a:lnTo>
                    <a:pt x="190" y="9"/>
                  </a:lnTo>
                  <a:lnTo>
                    <a:pt x="149" y="0"/>
                  </a:lnTo>
                  <a:lnTo>
                    <a:pt x="140" y="9"/>
                  </a:lnTo>
                  <a:lnTo>
                    <a:pt x="149" y="17"/>
                  </a:lnTo>
                  <a:lnTo>
                    <a:pt x="149" y="38"/>
                  </a:lnTo>
                  <a:lnTo>
                    <a:pt x="105" y="38"/>
                  </a:lnTo>
                  <a:lnTo>
                    <a:pt x="88" y="29"/>
                  </a:lnTo>
                  <a:lnTo>
                    <a:pt x="52" y="17"/>
                  </a:lnTo>
                  <a:lnTo>
                    <a:pt x="0" y="46"/>
                  </a:lnTo>
                  <a:lnTo>
                    <a:pt x="23" y="69"/>
                  </a:lnTo>
                  <a:lnTo>
                    <a:pt x="43" y="82"/>
                  </a:lnTo>
                  <a:lnTo>
                    <a:pt x="64" y="90"/>
                  </a:lnTo>
                  <a:lnTo>
                    <a:pt x="75" y="119"/>
                  </a:lnTo>
                  <a:lnTo>
                    <a:pt x="149" y="142"/>
                  </a:lnTo>
                  <a:lnTo>
                    <a:pt x="190" y="172"/>
                  </a:lnTo>
                  <a:lnTo>
                    <a:pt x="254" y="172"/>
                  </a:lnTo>
                  <a:lnTo>
                    <a:pt x="327" y="195"/>
                  </a:lnTo>
                  <a:lnTo>
                    <a:pt x="368" y="183"/>
                  </a:lnTo>
                  <a:lnTo>
                    <a:pt x="403" y="172"/>
                  </a:lnTo>
                  <a:lnTo>
                    <a:pt x="420" y="154"/>
                  </a:lnTo>
                  <a:lnTo>
                    <a:pt x="412" y="142"/>
                  </a:lnTo>
                  <a:lnTo>
                    <a:pt x="420" y="134"/>
                  </a:lnTo>
                  <a:lnTo>
                    <a:pt x="441" y="134"/>
                  </a:lnTo>
                  <a:lnTo>
                    <a:pt x="453" y="119"/>
                  </a:lnTo>
                  <a:lnTo>
                    <a:pt x="465" y="110"/>
                  </a:lnTo>
                  <a:lnTo>
                    <a:pt x="476" y="102"/>
                  </a:lnTo>
                  <a:lnTo>
                    <a:pt x="506" y="102"/>
                  </a:lnTo>
                  <a:lnTo>
                    <a:pt x="494" y="82"/>
                  </a:lnTo>
                  <a:lnTo>
                    <a:pt x="485" y="69"/>
                  </a:lnTo>
                  <a:lnTo>
                    <a:pt x="465" y="82"/>
                  </a:lnTo>
                  <a:lnTo>
                    <a:pt x="441" y="82"/>
                  </a:lnTo>
                  <a:lnTo>
                    <a:pt x="420" y="4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2" name="Freeform 152"/>
            <p:cNvSpPr>
              <a:spLocks/>
            </p:cNvSpPr>
            <p:nvPr/>
          </p:nvSpPr>
          <p:spPr bwMode="auto">
            <a:xfrm>
              <a:off x="2986" y="1743"/>
              <a:ext cx="316" cy="124"/>
            </a:xfrm>
            <a:custGeom>
              <a:avLst/>
              <a:gdLst>
                <a:gd name="T0" fmla="*/ 271 w 316"/>
                <a:gd name="T1" fmla="*/ 23 h 124"/>
                <a:gd name="T2" fmla="*/ 286 w 316"/>
                <a:gd name="T3" fmla="*/ 43 h 124"/>
                <a:gd name="T4" fmla="*/ 306 w 316"/>
                <a:gd name="T5" fmla="*/ 43 h 124"/>
                <a:gd name="T6" fmla="*/ 295 w 316"/>
                <a:gd name="T7" fmla="*/ 52 h 124"/>
                <a:gd name="T8" fmla="*/ 316 w 316"/>
                <a:gd name="T9" fmla="*/ 95 h 124"/>
                <a:gd name="T10" fmla="*/ 286 w 316"/>
                <a:gd name="T11" fmla="*/ 95 h 124"/>
                <a:gd name="T12" fmla="*/ 271 w 316"/>
                <a:gd name="T13" fmla="*/ 95 h 124"/>
                <a:gd name="T14" fmla="*/ 242 w 316"/>
                <a:gd name="T15" fmla="*/ 104 h 124"/>
                <a:gd name="T16" fmla="*/ 222 w 316"/>
                <a:gd name="T17" fmla="*/ 104 h 124"/>
                <a:gd name="T18" fmla="*/ 210 w 316"/>
                <a:gd name="T19" fmla="*/ 104 h 124"/>
                <a:gd name="T20" fmla="*/ 177 w 316"/>
                <a:gd name="T21" fmla="*/ 104 h 124"/>
                <a:gd name="T22" fmla="*/ 177 w 316"/>
                <a:gd name="T23" fmla="*/ 112 h 124"/>
                <a:gd name="T24" fmla="*/ 169 w 316"/>
                <a:gd name="T25" fmla="*/ 124 h 124"/>
                <a:gd name="T26" fmla="*/ 169 w 316"/>
                <a:gd name="T27" fmla="*/ 104 h 124"/>
                <a:gd name="T28" fmla="*/ 161 w 316"/>
                <a:gd name="T29" fmla="*/ 112 h 124"/>
                <a:gd name="T30" fmla="*/ 146 w 316"/>
                <a:gd name="T31" fmla="*/ 104 h 124"/>
                <a:gd name="T32" fmla="*/ 125 w 316"/>
                <a:gd name="T33" fmla="*/ 112 h 124"/>
                <a:gd name="T34" fmla="*/ 116 w 316"/>
                <a:gd name="T35" fmla="*/ 124 h 124"/>
                <a:gd name="T36" fmla="*/ 96 w 316"/>
                <a:gd name="T37" fmla="*/ 104 h 124"/>
                <a:gd name="T38" fmla="*/ 87 w 316"/>
                <a:gd name="T39" fmla="*/ 104 h 124"/>
                <a:gd name="T40" fmla="*/ 72 w 316"/>
                <a:gd name="T41" fmla="*/ 112 h 124"/>
                <a:gd name="T42" fmla="*/ 64 w 316"/>
                <a:gd name="T43" fmla="*/ 112 h 124"/>
                <a:gd name="T44" fmla="*/ 32 w 316"/>
                <a:gd name="T45" fmla="*/ 104 h 124"/>
                <a:gd name="T46" fmla="*/ 43 w 316"/>
                <a:gd name="T47" fmla="*/ 104 h 124"/>
                <a:gd name="T48" fmla="*/ 22 w 316"/>
                <a:gd name="T49" fmla="*/ 104 h 124"/>
                <a:gd name="T50" fmla="*/ 32 w 316"/>
                <a:gd name="T51" fmla="*/ 95 h 124"/>
                <a:gd name="T52" fmla="*/ 22 w 316"/>
                <a:gd name="T53" fmla="*/ 95 h 124"/>
                <a:gd name="T54" fmla="*/ 22 w 316"/>
                <a:gd name="T55" fmla="*/ 83 h 124"/>
                <a:gd name="T56" fmla="*/ 11 w 316"/>
                <a:gd name="T57" fmla="*/ 72 h 124"/>
                <a:gd name="T58" fmla="*/ 22 w 316"/>
                <a:gd name="T59" fmla="*/ 72 h 124"/>
                <a:gd name="T60" fmla="*/ 11 w 316"/>
                <a:gd name="T61" fmla="*/ 52 h 124"/>
                <a:gd name="T62" fmla="*/ 0 w 316"/>
                <a:gd name="T63" fmla="*/ 52 h 124"/>
                <a:gd name="T64" fmla="*/ 0 w 316"/>
                <a:gd name="T65" fmla="*/ 43 h 124"/>
                <a:gd name="T66" fmla="*/ 11 w 316"/>
                <a:gd name="T67" fmla="*/ 43 h 124"/>
                <a:gd name="T68" fmla="*/ 52 w 316"/>
                <a:gd name="T69" fmla="*/ 43 h 124"/>
                <a:gd name="T70" fmla="*/ 43 w 316"/>
                <a:gd name="T71" fmla="*/ 32 h 124"/>
                <a:gd name="T72" fmla="*/ 52 w 316"/>
                <a:gd name="T73" fmla="*/ 32 h 124"/>
                <a:gd name="T74" fmla="*/ 43 w 316"/>
                <a:gd name="T75" fmla="*/ 23 h 124"/>
                <a:gd name="T76" fmla="*/ 22 w 316"/>
                <a:gd name="T77" fmla="*/ 23 h 124"/>
                <a:gd name="T78" fmla="*/ 0 w 316"/>
                <a:gd name="T79" fmla="*/ 43 h 124"/>
                <a:gd name="T80" fmla="*/ 11 w 316"/>
                <a:gd name="T81" fmla="*/ 32 h 124"/>
                <a:gd name="T82" fmla="*/ 0 w 316"/>
                <a:gd name="T83" fmla="*/ 32 h 124"/>
                <a:gd name="T84" fmla="*/ 0 w 316"/>
                <a:gd name="T85" fmla="*/ 11 h 124"/>
                <a:gd name="T86" fmla="*/ 32 w 316"/>
                <a:gd name="T87" fmla="*/ 11 h 124"/>
                <a:gd name="T88" fmla="*/ 43 w 316"/>
                <a:gd name="T89" fmla="*/ 23 h 124"/>
                <a:gd name="T90" fmla="*/ 64 w 316"/>
                <a:gd name="T91" fmla="*/ 23 h 124"/>
                <a:gd name="T92" fmla="*/ 87 w 316"/>
                <a:gd name="T93" fmla="*/ 23 h 124"/>
                <a:gd name="T94" fmla="*/ 116 w 316"/>
                <a:gd name="T95" fmla="*/ 0 h 124"/>
                <a:gd name="T96" fmla="*/ 137 w 316"/>
                <a:gd name="T97" fmla="*/ 0 h 124"/>
                <a:gd name="T98" fmla="*/ 177 w 316"/>
                <a:gd name="T99" fmla="*/ 23 h 124"/>
                <a:gd name="T100" fmla="*/ 222 w 316"/>
                <a:gd name="T101" fmla="*/ 23 h 124"/>
                <a:gd name="T102" fmla="*/ 251 w 316"/>
                <a:gd name="T103" fmla="*/ 11 h 124"/>
                <a:gd name="T104" fmla="*/ 271 w 316"/>
                <a:gd name="T105" fmla="*/ 11 h 124"/>
                <a:gd name="T106" fmla="*/ 271 w 316"/>
                <a:gd name="T107" fmla="*/ 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6" h="124">
                  <a:moveTo>
                    <a:pt x="271" y="23"/>
                  </a:moveTo>
                  <a:lnTo>
                    <a:pt x="286" y="43"/>
                  </a:lnTo>
                  <a:lnTo>
                    <a:pt x="306" y="43"/>
                  </a:lnTo>
                  <a:lnTo>
                    <a:pt x="295" y="52"/>
                  </a:lnTo>
                  <a:lnTo>
                    <a:pt x="316" y="95"/>
                  </a:lnTo>
                  <a:lnTo>
                    <a:pt x="286" y="95"/>
                  </a:lnTo>
                  <a:lnTo>
                    <a:pt x="271" y="95"/>
                  </a:lnTo>
                  <a:lnTo>
                    <a:pt x="242" y="104"/>
                  </a:lnTo>
                  <a:lnTo>
                    <a:pt x="222" y="104"/>
                  </a:lnTo>
                  <a:lnTo>
                    <a:pt x="210" y="104"/>
                  </a:lnTo>
                  <a:lnTo>
                    <a:pt x="177" y="104"/>
                  </a:lnTo>
                  <a:lnTo>
                    <a:pt x="177" y="112"/>
                  </a:lnTo>
                  <a:lnTo>
                    <a:pt x="169" y="124"/>
                  </a:lnTo>
                  <a:lnTo>
                    <a:pt x="169" y="104"/>
                  </a:lnTo>
                  <a:lnTo>
                    <a:pt x="161" y="112"/>
                  </a:lnTo>
                  <a:lnTo>
                    <a:pt x="146" y="104"/>
                  </a:lnTo>
                  <a:lnTo>
                    <a:pt x="125" y="112"/>
                  </a:lnTo>
                  <a:lnTo>
                    <a:pt x="116" y="124"/>
                  </a:lnTo>
                  <a:lnTo>
                    <a:pt x="96" y="104"/>
                  </a:lnTo>
                  <a:lnTo>
                    <a:pt x="87" y="104"/>
                  </a:lnTo>
                  <a:lnTo>
                    <a:pt x="72" y="112"/>
                  </a:lnTo>
                  <a:lnTo>
                    <a:pt x="64" y="112"/>
                  </a:lnTo>
                  <a:lnTo>
                    <a:pt x="32" y="104"/>
                  </a:lnTo>
                  <a:lnTo>
                    <a:pt x="43" y="104"/>
                  </a:lnTo>
                  <a:lnTo>
                    <a:pt x="22" y="104"/>
                  </a:lnTo>
                  <a:lnTo>
                    <a:pt x="32" y="95"/>
                  </a:lnTo>
                  <a:lnTo>
                    <a:pt x="22" y="95"/>
                  </a:lnTo>
                  <a:lnTo>
                    <a:pt x="22" y="83"/>
                  </a:lnTo>
                  <a:lnTo>
                    <a:pt x="11" y="72"/>
                  </a:lnTo>
                  <a:lnTo>
                    <a:pt x="22" y="72"/>
                  </a:lnTo>
                  <a:lnTo>
                    <a:pt x="11" y="52"/>
                  </a:lnTo>
                  <a:lnTo>
                    <a:pt x="0" y="52"/>
                  </a:lnTo>
                  <a:lnTo>
                    <a:pt x="0" y="43"/>
                  </a:lnTo>
                  <a:lnTo>
                    <a:pt x="11" y="43"/>
                  </a:lnTo>
                  <a:lnTo>
                    <a:pt x="52" y="43"/>
                  </a:lnTo>
                  <a:lnTo>
                    <a:pt x="43" y="32"/>
                  </a:lnTo>
                  <a:lnTo>
                    <a:pt x="52" y="32"/>
                  </a:lnTo>
                  <a:lnTo>
                    <a:pt x="43" y="23"/>
                  </a:lnTo>
                  <a:lnTo>
                    <a:pt x="22" y="23"/>
                  </a:lnTo>
                  <a:lnTo>
                    <a:pt x="0" y="43"/>
                  </a:lnTo>
                  <a:lnTo>
                    <a:pt x="11" y="32"/>
                  </a:lnTo>
                  <a:lnTo>
                    <a:pt x="0" y="32"/>
                  </a:lnTo>
                  <a:lnTo>
                    <a:pt x="0" y="11"/>
                  </a:lnTo>
                  <a:lnTo>
                    <a:pt x="32" y="11"/>
                  </a:lnTo>
                  <a:lnTo>
                    <a:pt x="43" y="23"/>
                  </a:lnTo>
                  <a:lnTo>
                    <a:pt x="64" y="23"/>
                  </a:lnTo>
                  <a:lnTo>
                    <a:pt x="87" y="23"/>
                  </a:lnTo>
                  <a:lnTo>
                    <a:pt x="116" y="0"/>
                  </a:lnTo>
                  <a:lnTo>
                    <a:pt x="137" y="0"/>
                  </a:lnTo>
                  <a:lnTo>
                    <a:pt x="177" y="23"/>
                  </a:lnTo>
                  <a:lnTo>
                    <a:pt x="222" y="23"/>
                  </a:lnTo>
                  <a:lnTo>
                    <a:pt x="251" y="11"/>
                  </a:lnTo>
                  <a:lnTo>
                    <a:pt x="271" y="11"/>
                  </a:lnTo>
                  <a:lnTo>
                    <a:pt x="271"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3" name="Freeform 153"/>
            <p:cNvSpPr>
              <a:spLocks/>
            </p:cNvSpPr>
            <p:nvPr/>
          </p:nvSpPr>
          <p:spPr bwMode="auto">
            <a:xfrm>
              <a:off x="2986" y="1743"/>
              <a:ext cx="316" cy="124"/>
            </a:xfrm>
            <a:custGeom>
              <a:avLst/>
              <a:gdLst>
                <a:gd name="T0" fmla="*/ 271 w 316"/>
                <a:gd name="T1" fmla="*/ 23 h 124"/>
                <a:gd name="T2" fmla="*/ 286 w 316"/>
                <a:gd name="T3" fmla="*/ 43 h 124"/>
                <a:gd name="T4" fmla="*/ 306 w 316"/>
                <a:gd name="T5" fmla="*/ 43 h 124"/>
                <a:gd name="T6" fmla="*/ 295 w 316"/>
                <a:gd name="T7" fmla="*/ 52 h 124"/>
                <a:gd name="T8" fmla="*/ 316 w 316"/>
                <a:gd name="T9" fmla="*/ 95 h 124"/>
                <a:gd name="T10" fmla="*/ 286 w 316"/>
                <a:gd name="T11" fmla="*/ 95 h 124"/>
                <a:gd name="T12" fmla="*/ 271 w 316"/>
                <a:gd name="T13" fmla="*/ 95 h 124"/>
                <a:gd name="T14" fmla="*/ 242 w 316"/>
                <a:gd name="T15" fmla="*/ 104 h 124"/>
                <a:gd name="T16" fmla="*/ 222 w 316"/>
                <a:gd name="T17" fmla="*/ 104 h 124"/>
                <a:gd name="T18" fmla="*/ 210 w 316"/>
                <a:gd name="T19" fmla="*/ 104 h 124"/>
                <a:gd name="T20" fmla="*/ 177 w 316"/>
                <a:gd name="T21" fmla="*/ 104 h 124"/>
                <a:gd name="T22" fmla="*/ 177 w 316"/>
                <a:gd name="T23" fmla="*/ 112 h 124"/>
                <a:gd name="T24" fmla="*/ 169 w 316"/>
                <a:gd name="T25" fmla="*/ 124 h 124"/>
                <a:gd name="T26" fmla="*/ 169 w 316"/>
                <a:gd name="T27" fmla="*/ 104 h 124"/>
                <a:gd name="T28" fmla="*/ 161 w 316"/>
                <a:gd name="T29" fmla="*/ 112 h 124"/>
                <a:gd name="T30" fmla="*/ 146 w 316"/>
                <a:gd name="T31" fmla="*/ 104 h 124"/>
                <a:gd name="T32" fmla="*/ 125 w 316"/>
                <a:gd name="T33" fmla="*/ 112 h 124"/>
                <a:gd name="T34" fmla="*/ 116 w 316"/>
                <a:gd name="T35" fmla="*/ 124 h 124"/>
                <a:gd name="T36" fmla="*/ 96 w 316"/>
                <a:gd name="T37" fmla="*/ 104 h 124"/>
                <a:gd name="T38" fmla="*/ 87 w 316"/>
                <a:gd name="T39" fmla="*/ 104 h 124"/>
                <a:gd name="T40" fmla="*/ 72 w 316"/>
                <a:gd name="T41" fmla="*/ 112 h 124"/>
                <a:gd name="T42" fmla="*/ 64 w 316"/>
                <a:gd name="T43" fmla="*/ 112 h 124"/>
                <a:gd name="T44" fmla="*/ 32 w 316"/>
                <a:gd name="T45" fmla="*/ 104 h 124"/>
                <a:gd name="T46" fmla="*/ 43 w 316"/>
                <a:gd name="T47" fmla="*/ 104 h 124"/>
                <a:gd name="T48" fmla="*/ 22 w 316"/>
                <a:gd name="T49" fmla="*/ 104 h 124"/>
                <a:gd name="T50" fmla="*/ 32 w 316"/>
                <a:gd name="T51" fmla="*/ 95 h 124"/>
                <a:gd name="T52" fmla="*/ 22 w 316"/>
                <a:gd name="T53" fmla="*/ 95 h 124"/>
                <a:gd name="T54" fmla="*/ 22 w 316"/>
                <a:gd name="T55" fmla="*/ 83 h 124"/>
                <a:gd name="T56" fmla="*/ 11 w 316"/>
                <a:gd name="T57" fmla="*/ 72 h 124"/>
                <a:gd name="T58" fmla="*/ 22 w 316"/>
                <a:gd name="T59" fmla="*/ 72 h 124"/>
                <a:gd name="T60" fmla="*/ 11 w 316"/>
                <a:gd name="T61" fmla="*/ 52 h 124"/>
                <a:gd name="T62" fmla="*/ 0 w 316"/>
                <a:gd name="T63" fmla="*/ 52 h 124"/>
                <a:gd name="T64" fmla="*/ 0 w 316"/>
                <a:gd name="T65" fmla="*/ 43 h 124"/>
                <a:gd name="T66" fmla="*/ 11 w 316"/>
                <a:gd name="T67" fmla="*/ 43 h 124"/>
                <a:gd name="T68" fmla="*/ 52 w 316"/>
                <a:gd name="T69" fmla="*/ 43 h 124"/>
                <a:gd name="T70" fmla="*/ 43 w 316"/>
                <a:gd name="T71" fmla="*/ 32 h 124"/>
                <a:gd name="T72" fmla="*/ 52 w 316"/>
                <a:gd name="T73" fmla="*/ 32 h 124"/>
                <a:gd name="T74" fmla="*/ 43 w 316"/>
                <a:gd name="T75" fmla="*/ 23 h 124"/>
                <a:gd name="T76" fmla="*/ 22 w 316"/>
                <a:gd name="T77" fmla="*/ 23 h 124"/>
                <a:gd name="T78" fmla="*/ 0 w 316"/>
                <a:gd name="T79" fmla="*/ 43 h 124"/>
                <a:gd name="T80" fmla="*/ 11 w 316"/>
                <a:gd name="T81" fmla="*/ 32 h 124"/>
                <a:gd name="T82" fmla="*/ 0 w 316"/>
                <a:gd name="T83" fmla="*/ 32 h 124"/>
                <a:gd name="T84" fmla="*/ 0 w 316"/>
                <a:gd name="T85" fmla="*/ 11 h 124"/>
                <a:gd name="T86" fmla="*/ 32 w 316"/>
                <a:gd name="T87" fmla="*/ 11 h 124"/>
                <a:gd name="T88" fmla="*/ 43 w 316"/>
                <a:gd name="T89" fmla="*/ 23 h 124"/>
                <a:gd name="T90" fmla="*/ 64 w 316"/>
                <a:gd name="T91" fmla="*/ 23 h 124"/>
                <a:gd name="T92" fmla="*/ 87 w 316"/>
                <a:gd name="T93" fmla="*/ 23 h 124"/>
                <a:gd name="T94" fmla="*/ 116 w 316"/>
                <a:gd name="T95" fmla="*/ 0 h 124"/>
                <a:gd name="T96" fmla="*/ 137 w 316"/>
                <a:gd name="T97" fmla="*/ 0 h 124"/>
                <a:gd name="T98" fmla="*/ 177 w 316"/>
                <a:gd name="T99" fmla="*/ 23 h 124"/>
                <a:gd name="T100" fmla="*/ 222 w 316"/>
                <a:gd name="T101" fmla="*/ 23 h 124"/>
                <a:gd name="T102" fmla="*/ 251 w 316"/>
                <a:gd name="T103" fmla="*/ 11 h 124"/>
                <a:gd name="T104" fmla="*/ 271 w 316"/>
                <a:gd name="T105" fmla="*/ 11 h 124"/>
                <a:gd name="T106" fmla="*/ 271 w 316"/>
                <a:gd name="T107" fmla="*/ 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6" h="124">
                  <a:moveTo>
                    <a:pt x="271" y="23"/>
                  </a:moveTo>
                  <a:lnTo>
                    <a:pt x="286" y="43"/>
                  </a:lnTo>
                  <a:lnTo>
                    <a:pt x="306" y="43"/>
                  </a:lnTo>
                  <a:lnTo>
                    <a:pt x="295" y="52"/>
                  </a:lnTo>
                  <a:lnTo>
                    <a:pt x="316" y="95"/>
                  </a:lnTo>
                  <a:lnTo>
                    <a:pt x="286" y="95"/>
                  </a:lnTo>
                  <a:lnTo>
                    <a:pt x="271" y="95"/>
                  </a:lnTo>
                  <a:lnTo>
                    <a:pt x="242" y="104"/>
                  </a:lnTo>
                  <a:lnTo>
                    <a:pt x="222" y="104"/>
                  </a:lnTo>
                  <a:lnTo>
                    <a:pt x="210" y="104"/>
                  </a:lnTo>
                  <a:lnTo>
                    <a:pt x="177" y="104"/>
                  </a:lnTo>
                  <a:lnTo>
                    <a:pt x="177" y="112"/>
                  </a:lnTo>
                  <a:lnTo>
                    <a:pt x="169" y="124"/>
                  </a:lnTo>
                  <a:lnTo>
                    <a:pt x="169" y="104"/>
                  </a:lnTo>
                  <a:lnTo>
                    <a:pt x="161" y="112"/>
                  </a:lnTo>
                  <a:lnTo>
                    <a:pt x="146" y="104"/>
                  </a:lnTo>
                  <a:lnTo>
                    <a:pt x="125" y="112"/>
                  </a:lnTo>
                  <a:lnTo>
                    <a:pt x="116" y="124"/>
                  </a:lnTo>
                  <a:lnTo>
                    <a:pt x="96" y="104"/>
                  </a:lnTo>
                  <a:lnTo>
                    <a:pt x="87" y="104"/>
                  </a:lnTo>
                  <a:lnTo>
                    <a:pt x="72" y="112"/>
                  </a:lnTo>
                  <a:lnTo>
                    <a:pt x="64" y="112"/>
                  </a:lnTo>
                  <a:lnTo>
                    <a:pt x="32" y="104"/>
                  </a:lnTo>
                  <a:lnTo>
                    <a:pt x="43" y="104"/>
                  </a:lnTo>
                  <a:lnTo>
                    <a:pt x="22" y="104"/>
                  </a:lnTo>
                  <a:lnTo>
                    <a:pt x="32" y="95"/>
                  </a:lnTo>
                  <a:lnTo>
                    <a:pt x="22" y="95"/>
                  </a:lnTo>
                  <a:lnTo>
                    <a:pt x="22" y="83"/>
                  </a:lnTo>
                  <a:lnTo>
                    <a:pt x="11" y="72"/>
                  </a:lnTo>
                  <a:lnTo>
                    <a:pt x="22" y="72"/>
                  </a:lnTo>
                  <a:lnTo>
                    <a:pt x="11" y="52"/>
                  </a:lnTo>
                  <a:lnTo>
                    <a:pt x="0" y="52"/>
                  </a:lnTo>
                  <a:lnTo>
                    <a:pt x="0" y="43"/>
                  </a:lnTo>
                  <a:lnTo>
                    <a:pt x="11" y="43"/>
                  </a:lnTo>
                  <a:lnTo>
                    <a:pt x="52" y="43"/>
                  </a:lnTo>
                  <a:lnTo>
                    <a:pt x="43" y="32"/>
                  </a:lnTo>
                  <a:lnTo>
                    <a:pt x="52" y="32"/>
                  </a:lnTo>
                  <a:lnTo>
                    <a:pt x="43" y="23"/>
                  </a:lnTo>
                  <a:lnTo>
                    <a:pt x="22" y="23"/>
                  </a:lnTo>
                  <a:lnTo>
                    <a:pt x="0" y="43"/>
                  </a:lnTo>
                  <a:lnTo>
                    <a:pt x="11" y="32"/>
                  </a:lnTo>
                  <a:lnTo>
                    <a:pt x="0" y="32"/>
                  </a:lnTo>
                  <a:lnTo>
                    <a:pt x="0" y="11"/>
                  </a:lnTo>
                  <a:lnTo>
                    <a:pt x="32" y="11"/>
                  </a:lnTo>
                  <a:lnTo>
                    <a:pt x="43" y="23"/>
                  </a:lnTo>
                  <a:lnTo>
                    <a:pt x="64" y="23"/>
                  </a:lnTo>
                  <a:lnTo>
                    <a:pt x="87" y="23"/>
                  </a:lnTo>
                  <a:lnTo>
                    <a:pt x="116" y="0"/>
                  </a:lnTo>
                  <a:lnTo>
                    <a:pt x="137" y="0"/>
                  </a:lnTo>
                  <a:lnTo>
                    <a:pt x="177" y="23"/>
                  </a:lnTo>
                  <a:lnTo>
                    <a:pt x="222" y="23"/>
                  </a:lnTo>
                  <a:lnTo>
                    <a:pt x="251" y="11"/>
                  </a:lnTo>
                  <a:lnTo>
                    <a:pt x="271" y="11"/>
                  </a:lnTo>
                  <a:lnTo>
                    <a:pt x="271"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4" name="Freeform 154"/>
            <p:cNvSpPr>
              <a:spLocks/>
            </p:cNvSpPr>
            <p:nvPr/>
          </p:nvSpPr>
          <p:spPr bwMode="auto">
            <a:xfrm>
              <a:off x="3156" y="1839"/>
              <a:ext cx="102" cy="101"/>
            </a:xfrm>
            <a:custGeom>
              <a:avLst/>
              <a:gdLst>
                <a:gd name="T0" fmla="*/ 102 w 102"/>
                <a:gd name="T1" fmla="*/ 0 h 101"/>
                <a:gd name="T2" fmla="*/ 82 w 102"/>
                <a:gd name="T3" fmla="*/ 17 h 101"/>
                <a:gd name="T4" fmla="*/ 82 w 102"/>
                <a:gd name="T5" fmla="*/ 60 h 101"/>
                <a:gd name="T6" fmla="*/ 53 w 102"/>
                <a:gd name="T7" fmla="*/ 80 h 101"/>
                <a:gd name="T8" fmla="*/ 8 w 102"/>
                <a:gd name="T9" fmla="*/ 101 h 101"/>
                <a:gd name="T10" fmla="*/ 0 w 102"/>
                <a:gd name="T11" fmla="*/ 89 h 101"/>
                <a:gd name="T12" fmla="*/ 0 w 102"/>
                <a:gd name="T13" fmla="*/ 80 h 101"/>
                <a:gd name="T14" fmla="*/ 8 w 102"/>
                <a:gd name="T15" fmla="*/ 60 h 101"/>
                <a:gd name="T16" fmla="*/ 0 w 102"/>
                <a:gd name="T17" fmla="*/ 60 h 101"/>
                <a:gd name="T18" fmla="*/ 0 w 102"/>
                <a:gd name="T19" fmla="*/ 28 h 101"/>
                <a:gd name="T20" fmla="*/ 8 w 102"/>
                <a:gd name="T21" fmla="*/ 17 h 101"/>
                <a:gd name="T22" fmla="*/ 8 w 102"/>
                <a:gd name="T23" fmla="*/ 9 h 101"/>
                <a:gd name="T24" fmla="*/ 40 w 102"/>
                <a:gd name="T25" fmla="*/ 9 h 101"/>
                <a:gd name="T26" fmla="*/ 53 w 102"/>
                <a:gd name="T27" fmla="*/ 9 h 101"/>
                <a:gd name="T28" fmla="*/ 72 w 102"/>
                <a:gd name="T29" fmla="*/ 9 h 101"/>
                <a:gd name="T30" fmla="*/ 102 w 10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1">
                  <a:moveTo>
                    <a:pt x="102" y="0"/>
                  </a:moveTo>
                  <a:lnTo>
                    <a:pt x="82" y="17"/>
                  </a:lnTo>
                  <a:lnTo>
                    <a:pt x="82" y="60"/>
                  </a:lnTo>
                  <a:lnTo>
                    <a:pt x="53" y="80"/>
                  </a:lnTo>
                  <a:lnTo>
                    <a:pt x="8" y="101"/>
                  </a:lnTo>
                  <a:lnTo>
                    <a:pt x="0" y="89"/>
                  </a:lnTo>
                  <a:lnTo>
                    <a:pt x="0" y="80"/>
                  </a:lnTo>
                  <a:lnTo>
                    <a:pt x="8" y="60"/>
                  </a:lnTo>
                  <a:lnTo>
                    <a:pt x="0" y="60"/>
                  </a:lnTo>
                  <a:lnTo>
                    <a:pt x="0" y="28"/>
                  </a:lnTo>
                  <a:lnTo>
                    <a:pt x="8" y="17"/>
                  </a:lnTo>
                  <a:lnTo>
                    <a:pt x="8" y="9"/>
                  </a:lnTo>
                  <a:lnTo>
                    <a:pt x="40" y="9"/>
                  </a:lnTo>
                  <a:lnTo>
                    <a:pt x="53" y="9"/>
                  </a:lnTo>
                  <a:lnTo>
                    <a:pt x="72" y="9"/>
                  </a:lnTo>
                  <a:lnTo>
                    <a:pt x="10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5" name="Freeform 155"/>
            <p:cNvSpPr>
              <a:spLocks/>
            </p:cNvSpPr>
            <p:nvPr/>
          </p:nvSpPr>
          <p:spPr bwMode="auto">
            <a:xfrm>
              <a:off x="3156" y="1839"/>
              <a:ext cx="102" cy="101"/>
            </a:xfrm>
            <a:custGeom>
              <a:avLst/>
              <a:gdLst>
                <a:gd name="T0" fmla="*/ 102 w 102"/>
                <a:gd name="T1" fmla="*/ 0 h 101"/>
                <a:gd name="T2" fmla="*/ 82 w 102"/>
                <a:gd name="T3" fmla="*/ 17 h 101"/>
                <a:gd name="T4" fmla="*/ 82 w 102"/>
                <a:gd name="T5" fmla="*/ 60 h 101"/>
                <a:gd name="T6" fmla="*/ 53 w 102"/>
                <a:gd name="T7" fmla="*/ 80 h 101"/>
                <a:gd name="T8" fmla="*/ 8 w 102"/>
                <a:gd name="T9" fmla="*/ 101 h 101"/>
                <a:gd name="T10" fmla="*/ 0 w 102"/>
                <a:gd name="T11" fmla="*/ 89 h 101"/>
                <a:gd name="T12" fmla="*/ 0 w 102"/>
                <a:gd name="T13" fmla="*/ 80 h 101"/>
                <a:gd name="T14" fmla="*/ 8 w 102"/>
                <a:gd name="T15" fmla="*/ 60 h 101"/>
                <a:gd name="T16" fmla="*/ 0 w 102"/>
                <a:gd name="T17" fmla="*/ 60 h 101"/>
                <a:gd name="T18" fmla="*/ 0 w 102"/>
                <a:gd name="T19" fmla="*/ 28 h 101"/>
                <a:gd name="T20" fmla="*/ 8 w 102"/>
                <a:gd name="T21" fmla="*/ 17 h 101"/>
                <a:gd name="T22" fmla="*/ 8 w 102"/>
                <a:gd name="T23" fmla="*/ 9 h 101"/>
                <a:gd name="T24" fmla="*/ 40 w 102"/>
                <a:gd name="T25" fmla="*/ 9 h 101"/>
                <a:gd name="T26" fmla="*/ 53 w 102"/>
                <a:gd name="T27" fmla="*/ 9 h 101"/>
                <a:gd name="T28" fmla="*/ 72 w 102"/>
                <a:gd name="T29" fmla="*/ 9 h 101"/>
                <a:gd name="T30" fmla="*/ 102 w 10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1">
                  <a:moveTo>
                    <a:pt x="102" y="0"/>
                  </a:moveTo>
                  <a:lnTo>
                    <a:pt x="82" y="17"/>
                  </a:lnTo>
                  <a:lnTo>
                    <a:pt x="82" y="60"/>
                  </a:lnTo>
                  <a:lnTo>
                    <a:pt x="53" y="80"/>
                  </a:lnTo>
                  <a:lnTo>
                    <a:pt x="8" y="101"/>
                  </a:lnTo>
                  <a:lnTo>
                    <a:pt x="0" y="89"/>
                  </a:lnTo>
                  <a:lnTo>
                    <a:pt x="0" y="80"/>
                  </a:lnTo>
                  <a:lnTo>
                    <a:pt x="8" y="60"/>
                  </a:lnTo>
                  <a:lnTo>
                    <a:pt x="0" y="60"/>
                  </a:lnTo>
                  <a:lnTo>
                    <a:pt x="0" y="28"/>
                  </a:lnTo>
                  <a:lnTo>
                    <a:pt x="8" y="17"/>
                  </a:lnTo>
                  <a:lnTo>
                    <a:pt x="8" y="9"/>
                  </a:lnTo>
                  <a:lnTo>
                    <a:pt x="40" y="9"/>
                  </a:lnTo>
                  <a:lnTo>
                    <a:pt x="53" y="9"/>
                  </a:lnTo>
                  <a:lnTo>
                    <a:pt x="72" y="9"/>
                  </a:lnTo>
                  <a:lnTo>
                    <a:pt x="10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6" name="Freeform 156"/>
            <p:cNvSpPr>
              <a:spLocks/>
            </p:cNvSpPr>
            <p:nvPr/>
          </p:nvSpPr>
          <p:spPr bwMode="auto">
            <a:xfrm>
              <a:off x="3147" y="1919"/>
              <a:ext cx="73" cy="73"/>
            </a:xfrm>
            <a:custGeom>
              <a:avLst/>
              <a:gdLst>
                <a:gd name="T0" fmla="*/ 9 w 73"/>
                <a:gd name="T1" fmla="*/ 9 h 73"/>
                <a:gd name="T2" fmla="*/ 0 w 73"/>
                <a:gd name="T3" fmla="*/ 20 h 73"/>
                <a:gd name="T4" fmla="*/ 9 w 73"/>
                <a:gd name="T5" fmla="*/ 43 h 73"/>
                <a:gd name="T6" fmla="*/ 0 w 73"/>
                <a:gd name="T7" fmla="*/ 73 h 73"/>
                <a:gd name="T8" fmla="*/ 17 w 73"/>
                <a:gd name="T9" fmla="*/ 73 h 73"/>
                <a:gd name="T10" fmla="*/ 29 w 73"/>
                <a:gd name="T11" fmla="*/ 61 h 73"/>
                <a:gd name="T12" fmla="*/ 38 w 73"/>
                <a:gd name="T13" fmla="*/ 61 h 73"/>
                <a:gd name="T14" fmla="*/ 49 w 73"/>
                <a:gd name="T15" fmla="*/ 53 h 73"/>
                <a:gd name="T16" fmla="*/ 29 w 73"/>
                <a:gd name="T17" fmla="*/ 29 h 73"/>
                <a:gd name="T18" fmla="*/ 73 w 73"/>
                <a:gd name="T19" fmla="*/ 20 h 73"/>
                <a:gd name="T20" fmla="*/ 61 w 73"/>
                <a:gd name="T21" fmla="*/ 0 h 73"/>
                <a:gd name="T22" fmla="*/ 17 w 73"/>
                <a:gd name="T23" fmla="*/ 20 h 73"/>
                <a:gd name="T24" fmla="*/ 9 w 73"/>
                <a:gd name="T2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73">
                  <a:moveTo>
                    <a:pt x="9" y="9"/>
                  </a:moveTo>
                  <a:lnTo>
                    <a:pt x="0" y="20"/>
                  </a:lnTo>
                  <a:lnTo>
                    <a:pt x="9" y="43"/>
                  </a:lnTo>
                  <a:lnTo>
                    <a:pt x="0" y="73"/>
                  </a:lnTo>
                  <a:lnTo>
                    <a:pt x="17" y="73"/>
                  </a:lnTo>
                  <a:lnTo>
                    <a:pt x="29" y="61"/>
                  </a:lnTo>
                  <a:lnTo>
                    <a:pt x="38" y="61"/>
                  </a:lnTo>
                  <a:lnTo>
                    <a:pt x="49" y="53"/>
                  </a:lnTo>
                  <a:lnTo>
                    <a:pt x="29" y="29"/>
                  </a:lnTo>
                  <a:lnTo>
                    <a:pt x="73" y="20"/>
                  </a:lnTo>
                  <a:lnTo>
                    <a:pt x="61" y="0"/>
                  </a:lnTo>
                  <a:lnTo>
                    <a:pt x="17" y="20"/>
                  </a:lnTo>
                  <a:lnTo>
                    <a:pt x="9"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7" name="Freeform 157"/>
            <p:cNvSpPr>
              <a:spLocks/>
            </p:cNvSpPr>
            <p:nvPr/>
          </p:nvSpPr>
          <p:spPr bwMode="auto">
            <a:xfrm>
              <a:off x="3147" y="1919"/>
              <a:ext cx="73" cy="73"/>
            </a:xfrm>
            <a:custGeom>
              <a:avLst/>
              <a:gdLst>
                <a:gd name="T0" fmla="*/ 9 w 73"/>
                <a:gd name="T1" fmla="*/ 9 h 73"/>
                <a:gd name="T2" fmla="*/ 0 w 73"/>
                <a:gd name="T3" fmla="*/ 20 h 73"/>
                <a:gd name="T4" fmla="*/ 9 w 73"/>
                <a:gd name="T5" fmla="*/ 43 h 73"/>
                <a:gd name="T6" fmla="*/ 0 w 73"/>
                <a:gd name="T7" fmla="*/ 73 h 73"/>
                <a:gd name="T8" fmla="*/ 17 w 73"/>
                <a:gd name="T9" fmla="*/ 73 h 73"/>
                <a:gd name="T10" fmla="*/ 29 w 73"/>
                <a:gd name="T11" fmla="*/ 61 h 73"/>
                <a:gd name="T12" fmla="*/ 38 w 73"/>
                <a:gd name="T13" fmla="*/ 61 h 73"/>
                <a:gd name="T14" fmla="*/ 49 w 73"/>
                <a:gd name="T15" fmla="*/ 53 h 73"/>
                <a:gd name="T16" fmla="*/ 29 w 73"/>
                <a:gd name="T17" fmla="*/ 29 h 73"/>
                <a:gd name="T18" fmla="*/ 73 w 73"/>
                <a:gd name="T19" fmla="*/ 20 h 73"/>
                <a:gd name="T20" fmla="*/ 61 w 73"/>
                <a:gd name="T21" fmla="*/ 0 h 73"/>
                <a:gd name="T22" fmla="*/ 17 w 73"/>
                <a:gd name="T23" fmla="*/ 20 h 73"/>
                <a:gd name="T24" fmla="*/ 9 w 73"/>
                <a:gd name="T2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73">
                  <a:moveTo>
                    <a:pt x="9" y="9"/>
                  </a:moveTo>
                  <a:lnTo>
                    <a:pt x="0" y="20"/>
                  </a:lnTo>
                  <a:lnTo>
                    <a:pt x="9" y="43"/>
                  </a:lnTo>
                  <a:lnTo>
                    <a:pt x="0" y="73"/>
                  </a:lnTo>
                  <a:lnTo>
                    <a:pt x="17" y="73"/>
                  </a:lnTo>
                  <a:lnTo>
                    <a:pt x="29" y="61"/>
                  </a:lnTo>
                  <a:lnTo>
                    <a:pt x="38" y="61"/>
                  </a:lnTo>
                  <a:lnTo>
                    <a:pt x="49" y="53"/>
                  </a:lnTo>
                  <a:lnTo>
                    <a:pt x="29" y="29"/>
                  </a:lnTo>
                  <a:lnTo>
                    <a:pt x="73" y="20"/>
                  </a:lnTo>
                  <a:lnTo>
                    <a:pt x="61" y="0"/>
                  </a:lnTo>
                  <a:lnTo>
                    <a:pt x="17" y="20"/>
                  </a:lnTo>
                  <a:lnTo>
                    <a:pt x="9"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8" name="Freeform 158"/>
            <p:cNvSpPr>
              <a:spLocks/>
            </p:cNvSpPr>
            <p:nvPr/>
          </p:nvSpPr>
          <p:spPr bwMode="auto">
            <a:xfrm>
              <a:off x="3209" y="1839"/>
              <a:ext cx="166" cy="162"/>
            </a:xfrm>
            <a:custGeom>
              <a:avLst/>
              <a:gdLst>
                <a:gd name="T0" fmla="*/ 93 w 166"/>
                <a:gd name="T1" fmla="*/ 0 h 162"/>
                <a:gd name="T2" fmla="*/ 64 w 166"/>
                <a:gd name="T3" fmla="*/ 0 h 162"/>
                <a:gd name="T4" fmla="*/ 48 w 166"/>
                <a:gd name="T5" fmla="*/ 0 h 162"/>
                <a:gd name="T6" fmla="*/ 29 w 166"/>
                <a:gd name="T7" fmla="*/ 17 h 162"/>
                <a:gd name="T8" fmla="*/ 29 w 166"/>
                <a:gd name="T9" fmla="*/ 60 h 162"/>
                <a:gd name="T10" fmla="*/ 0 w 166"/>
                <a:gd name="T11" fmla="*/ 80 h 162"/>
                <a:gd name="T12" fmla="*/ 11 w 166"/>
                <a:gd name="T13" fmla="*/ 101 h 162"/>
                <a:gd name="T14" fmla="*/ 29 w 166"/>
                <a:gd name="T15" fmla="*/ 109 h 162"/>
                <a:gd name="T16" fmla="*/ 72 w 166"/>
                <a:gd name="T17" fmla="*/ 133 h 162"/>
                <a:gd name="T18" fmla="*/ 84 w 166"/>
                <a:gd name="T19" fmla="*/ 133 h 162"/>
                <a:gd name="T20" fmla="*/ 84 w 166"/>
                <a:gd name="T21" fmla="*/ 152 h 162"/>
                <a:gd name="T22" fmla="*/ 101 w 166"/>
                <a:gd name="T23" fmla="*/ 162 h 162"/>
                <a:gd name="T24" fmla="*/ 113 w 166"/>
                <a:gd name="T25" fmla="*/ 152 h 162"/>
                <a:gd name="T26" fmla="*/ 136 w 166"/>
                <a:gd name="T27" fmla="*/ 162 h 162"/>
                <a:gd name="T28" fmla="*/ 145 w 166"/>
                <a:gd name="T29" fmla="*/ 141 h 162"/>
                <a:gd name="T30" fmla="*/ 166 w 166"/>
                <a:gd name="T31" fmla="*/ 141 h 162"/>
                <a:gd name="T32" fmla="*/ 145 w 166"/>
                <a:gd name="T33" fmla="*/ 123 h 162"/>
                <a:gd name="T34" fmla="*/ 145 w 166"/>
                <a:gd name="T35" fmla="*/ 89 h 162"/>
                <a:gd name="T36" fmla="*/ 113 w 166"/>
                <a:gd name="T37" fmla="*/ 80 h 162"/>
                <a:gd name="T38" fmla="*/ 101 w 166"/>
                <a:gd name="T39" fmla="*/ 60 h 162"/>
                <a:gd name="T40" fmla="*/ 113 w 166"/>
                <a:gd name="T41" fmla="*/ 38 h 162"/>
                <a:gd name="T42" fmla="*/ 93 w 166"/>
                <a:gd name="T4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2">
                  <a:moveTo>
                    <a:pt x="93" y="0"/>
                  </a:moveTo>
                  <a:lnTo>
                    <a:pt x="64" y="0"/>
                  </a:lnTo>
                  <a:lnTo>
                    <a:pt x="48" y="0"/>
                  </a:lnTo>
                  <a:lnTo>
                    <a:pt x="29" y="17"/>
                  </a:lnTo>
                  <a:lnTo>
                    <a:pt x="29" y="60"/>
                  </a:lnTo>
                  <a:lnTo>
                    <a:pt x="0" y="80"/>
                  </a:lnTo>
                  <a:lnTo>
                    <a:pt x="11" y="101"/>
                  </a:lnTo>
                  <a:lnTo>
                    <a:pt x="29" y="109"/>
                  </a:lnTo>
                  <a:lnTo>
                    <a:pt x="72" y="133"/>
                  </a:lnTo>
                  <a:lnTo>
                    <a:pt x="84" y="133"/>
                  </a:lnTo>
                  <a:lnTo>
                    <a:pt x="84" y="152"/>
                  </a:lnTo>
                  <a:lnTo>
                    <a:pt x="101" y="162"/>
                  </a:lnTo>
                  <a:lnTo>
                    <a:pt x="113" y="152"/>
                  </a:lnTo>
                  <a:lnTo>
                    <a:pt x="136" y="162"/>
                  </a:lnTo>
                  <a:lnTo>
                    <a:pt x="145" y="141"/>
                  </a:lnTo>
                  <a:lnTo>
                    <a:pt x="166" y="141"/>
                  </a:lnTo>
                  <a:lnTo>
                    <a:pt x="145" y="123"/>
                  </a:lnTo>
                  <a:lnTo>
                    <a:pt x="145" y="89"/>
                  </a:lnTo>
                  <a:lnTo>
                    <a:pt x="113" y="80"/>
                  </a:lnTo>
                  <a:lnTo>
                    <a:pt x="101" y="60"/>
                  </a:lnTo>
                  <a:lnTo>
                    <a:pt x="113" y="38"/>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9" name="Freeform 159"/>
            <p:cNvSpPr>
              <a:spLocks/>
            </p:cNvSpPr>
            <p:nvPr/>
          </p:nvSpPr>
          <p:spPr bwMode="auto">
            <a:xfrm>
              <a:off x="3209" y="1839"/>
              <a:ext cx="166" cy="162"/>
            </a:xfrm>
            <a:custGeom>
              <a:avLst/>
              <a:gdLst>
                <a:gd name="T0" fmla="*/ 93 w 166"/>
                <a:gd name="T1" fmla="*/ 0 h 162"/>
                <a:gd name="T2" fmla="*/ 64 w 166"/>
                <a:gd name="T3" fmla="*/ 0 h 162"/>
                <a:gd name="T4" fmla="*/ 48 w 166"/>
                <a:gd name="T5" fmla="*/ 0 h 162"/>
                <a:gd name="T6" fmla="*/ 29 w 166"/>
                <a:gd name="T7" fmla="*/ 17 h 162"/>
                <a:gd name="T8" fmla="*/ 29 w 166"/>
                <a:gd name="T9" fmla="*/ 60 h 162"/>
                <a:gd name="T10" fmla="*/ 0 w 166"/>
                <a:gd name="T11" fmla="*/ 80 h 162"/>
                <a:gd name="T12" fmla="*/ 11 w 166"/>
                <a:gd name="T13" fmla="*/ 101 h 162"/>
                <a:gd name="T14" fmla="*/ 29 w 166"/>
                <a:gd name="T15" fmla="*/ 109 h 162"/>
                <a:gd name="T16" fmla="*/ 72 w 166"/>
                <a:gd name="T17" fmla="*/ 133 h 162"/>
                <a:gd name="T18" fmla="*/ 84 w 166"/>
                <a:gd name="T19" fmla="*/ 133 h 162"/>
                <a:gd name="T20" fmla="*/ 84 w 166"/>
                <a:gd name="T21" fmla="*/ 152 h 162"/>
                <a:gd name="T22" fmla="*/ 101 w 166"/>
                <a:gd name="T23" fmla="*/ 162 h 162"/>
                <a:gd name="T24" fmla="*/ 113 w 166"/>
                <a:gd name="T25" fmla="*/ 152 h 162"/>
                <a:gd name="T26" fmla="*/ 136 w 166"/>
                <a:gd name="T27" fmla="*/ 162 h 162"/>
                <a:gd name="T28" fmla="*/ 145 w 166"/>
                <a:gd name="T29" fmla="*/ 141 h 162"/>
                <a:gd name="T30" fmla="*/ 166 w 166"/>
                <a:gd name="T31" fmla="*/ 141 h 162"/>
                <a:gd name="T32" fmla="*/ 145 w 166"/>
                <a:gd name="T33" fmla="*/ 123 h 162"/>
                <a:gd name="T34" fmla="*/ 145 w 166"/>
                <a:gd name="T35" fmla="*/ 89 h 162"/>
                <a:gd name="T36" fmla="*/ 113 w 166"/>
                <a:gd name="T37" fmla="*/ 80 h 162"/>
                <a:gd name="T38" fmla="*/ 101 w 166"/>
                <a:gd name="T39" fmla="*/ 60 h 162"/>
                <a:gd name="T40" fmla="*/ 113 w 166"/>
                <a:gd name="T41" fmla="*/ 38 h 162"/>
                <a:gd name="T42" fmla="*/ 93 w 166"/>
                <a:gd name="T4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2">
                  <a:moveTo>
                    <a:pt x="93" y="0"/>
                  </a:moveTo>
                  <a:lnTo>
                    <a:pt x="64" y="0"/>
                  </a:lnTo>
                  <a:lnTo>
                    <a:pt x="48" y="0"/>
                  </a:lnTo>
                  <a:lnTo>
                    <a:pt x="29" y="17"/>
                  </a:lnTo>
                  <a:lnTo>
                    <a:pt x="29" y="60"/>
                  </a:lnTo>
                  <a:lnTo>
                    <a:pt x="0" y="80"/>
                  </a:lnTo>
                  <a:lnTo>
                    <a:pt x="11" y="101"/>
                  </a:lnTo>
                  <a:lnTo>
                    <a:pt x="29" y="109"/>
                  </a:lnTo>
                  <a:lnTo>
                    <a:pt x="72" y="133"/>
                  </a:lnTo>
                  <a:lnTo>
                    <a:pt x="84" y="133"/>
                  </a:lnTo>
                  <a:lnTo>
                    <a:pt x="84" y="152"/>
                  </a:lnTo>
                  <a:lnTo>
                    <a:pt x="101" y="162"/>
                  </a:lnTo>
                  <a:lnTo>
                    <a:pt x="113" y="152"/>
                  </a:lnTo>
                  <a:lnTo>
                    <a:pt x="136" y="162"/>
                  </a:lnTo>
                  <a:lnTo>
                    <a:pt x="145" y="141"/>
                  </a:lnTo>
                  <a:lnTo>
                    <a:pt x="166" y="141"/>
                  </a:lnTo>
                  <a:lnTo>
                    <a:pt x="145" y="123"/>
                  </a:lnTo>
                  <a:lnTo>
                    <a:pt x="145" y="89"/>
                  </a:lnTo>
                  <a:lnTo>
                    <a:pt x="113" y="80"/>
                  </a:lnTo>
                  <a:lnTo>
                    <a:pt x="101" y="60"/>
                  </a:lnTo>
                  <a:lnTo>
                    <a:pt x="113" y="38"/>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0" name="Freeform 160"/>
            <p:cNvSpPr>
              <a:spLocks/>
            </p:cNvSpPr>
            <p:nvPr/>
          </p:nvSpPr>
          <p:spPr bwMode="auto">
            <a:xfrm>
              <a:off x="3132" y="1919"/>
              <a:ext cx="24" cy="73"/>
            </a:xfrm>
            <a:custGeom>
              <a:avLst/>
              <a:gdLst>
                <a:gd name="T0" fmla="*/ 24 w 24"/>
                <a:gd name="T1" fmla="*/ 9 h 73"/>
                <a:gd name="T2" fmla="*/ 24 w 24"/>
                <a:gd name="T3" fmla="*/ 0 h 73"/>
                <a:gd name="T4" fmla="*/ 15 w 24"/>
                <a:gd name="T5" fmla="*/ 0 h 73"/>
                <a:gd name="T6" fmla="*/ 0 w 24"/>
                <a:gd name="T7" fmla="*/ 29 h 73"/>
                <a:gd name="T8" fmla="*/ 0 w 24"/>
                <a:gd name="T9" fmla="*/ 43 h 73"/>
                <a:gd name="T10" fmla="*/ 15 w 24"/>
                <a:gd name="T11" fmla="*/ 73 h 73"/>
                <a:gd name="T12" fmla="*/ 24 w 24"/>
                <a:gd name="T13" fmla="*/ 43 h 73"/>
                <a:gd name="T14" fmla="*/ 15 w 24"/>
                <a:gd name="T15" fmla="*/ 20 h 73"/>
                <a:gd name="T16" fmla="*/ 24 w 24"/>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24" y="9"/>
                  </a:moveTo>
                  <a:lnTo>
                    <a:pt x="24" y="0"/>
                  </a:lnTo>
                  <a:lnTo>
                    <a:pt x="15" y="0"/>
                  </a:lnTo>
                  <a:lnTo>
                    <a:pt x="0" y="29"/>
                  </a:lnTo>
                  <a:lnTo>
                    <a:pt x="0" y="43"/>
                  </a:lnTo>
                  <a:lnTo>
                    <a:pt x="15" y="73"/>
                  </a:lnTo>
                  <a:lnTo>
                    <a:pt x="24" y="43"/>
                  </a:lnTo>
                  <a:lnTo>
                    <a:pt x="15" y="20"/>
                  </a:lnTo>
                  <a:lnTo>
                    <a:pt x="24"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1" name="Freeform 161"/>
            <p:cNvSpPr>
              <a:spLocks/>
            </p:cNvSpPr>
            <p:nvPr/>
          </p:nvSpPr>
          <p:spPr bwMode="auto">
            <a:xfrm>
              <a:off x="3132" y="1919"/>
              <a:ext cx="24" cy="73"/>
            </a:xfrm>
            <a:custGeom>
              <a:avLst/>
              <a:gdLst>
                <a:gd name="T0" fmla="*/ 24 w 24"/>
                <a:gd name="T1" fmla="*/ 9 h 73"/>
                <a:gd name="T2" fmla="*/ 24 w 24"/>
                <a:gd name="T3" fmla="*/ 0 h 73"/>
                <a:gd name="T4" fmla="*/ 15 w 24"/>
                <a:gd name="T5" fmla="*/ 0 h 73"/>
                <a:gd name="T6" fmla="*/ 0 w 24"/>
                <a:gd name="T7" fmla="*/ 29 h 73"/>
                <a:gd name="T8" fmla="*/ 0 w 24"/>
                <a:gd name="T9" fmla="*/ 43 h 73"/>
                <a:gd name="T10" fmla="*/ 15 w 24"/>
                <a:gd name="T11" fmla="*/ 73 h 73"/>
                <a:gd name="T12" fmla="*/ 24 w 24"/>
                <a:gd name="T13" fmla="*/ 43 h 73"/>
                <a:gd name="T14" fmla="*/ 15 w 24"/>
                <a:gd name="T15" fmla="*/ 20 h 73"/>
                <a:gd name="T16" fmla="*/ 24 w 24"/>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24" y="9"/>
                  </a:moveTo>
                  <a:lnTo>
                    <a:pt x="24" y="0"/>
                  </a:lnTo>
                  <a:lnTo>
                    <a:pt x="15" y="0"/>
                  </a:lnTo>
                  <a:lnTo>
                    <a:pt x="0" y="29"/>
                  </a:lnTo>
                  <a:lnTo>
                    <a:pt x="0" y="43"/>
                  </a:lnTo>
                  <a:lnTo>
                    <a:pt x="15" y="73"/>
                  </a:lnTo>
                  <a:lnTo>
                    <a:pt x="24" y="43"/>
                  </a:lnTo>
                  <a:lnTo>
                    <a:pt x="15" y="20"/>
                  </a:lnTo>
                  <a:lnTo>
                    <a:pt x="24"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2" name="Freeform 162"/>
            <p:cNvSpPr>
              <a:spLocks/>
            </p:cNvSpPr>
            <p:nvPr/>
          </p:nvSpPr>
          <p:spPr bwMode="auto">
            <a:xfrm>
              <a:off x="2977" y="1949"/>
              <a:ext cx="187" cy="186"/>
            </a:xfrm>
            <a:custGeom>
              <a:avLst/>
              <a:gdLst>
                <a:gd name="T0" fmla="*/ 155 w 187"/>
                <a:gd name="T1" fmla="*/ 14 h 186"/>
                <a:gd name="T2" fmla="*/ 170 w 187"/>
                <a:gd name="T3" fmla="*/ 43 h 186"/>
                <a:gd name="T4" fmla="*/ 155 w 187"/>
                <a:gd name="T5" fmla="*/ 72 h 186"/>
                <a:gd name="T6" fmla="*/ 146 w 187"/>
                <a:gd name="T7" fmla="*/ 61 h 186"/>
                <a:gd name="T8" fmla="*/ 125 w 187"/>
                <a:gd name="T9" fmla="*/ 32 h 186"/>
                <a:gd name="T10" fmla="*/ 135 w 187"/>
                <a:gd name="T11" fmla="*/ 52 h 186"/>
                <a:gd name="T12" fmla="*/ 187 w 187"/>
                <a:gd name="T13" fmla="*/ 148 h 186"/>
                <a:gd name="T14" fmla="*/ 187 w 187"/>
                <a:gd name="T15" fmla="*/ 168 h 186"/>
                <a:gd name="T16" fmla="*/ 170 w 187"/>
                <a:gd name="T17" fmla="*/ 186 h 186"/>
                <a:gd name="T18" fmla="*/ 146 w 187"/>
                <a:gd name="T19" fmla="*/ 186 h 186"/>
                <a:gd name="T20" fmla="*/ 9 w 187"/>
                <a:gd name="T21" fmla="*/ 186 h 186"/>
                <a:gd name="T22" fmla="*/ 0 w 187"/>
                <a:gd name="T23" fmla="*/ 61 h 186"/>
                <a:gd name="T24" fmla="*/ 0 w 187"/>
                <a:gd name="T25" fmla="*/ 32 h 186"/>
                <a:gd name="T26" fmla="*/ 0 w 187"/>
                <a:gd name="T27" fmla="*/ 0 h 186"/>
                <a:gd name="T28" fmla="*/ 32 w 187"/>
                <a:gd name="T29" fmla="*/ 0 h 186"/>
                <a:gd name="T30" fmla="*/ 73 w 187"/>
                <a:gd name="T31" fmla="*/ 14 h 186"/>
                <a:gd name="T32" fmla="*/ 105 w 187"/>
                <a:gd name="T33" fmla="*/ 0 h 186"/>
                <a:gd name="T34" fmla="*/ 114 w 187"/>
                <a:gd name="T35" fmla="*/ 0 h 186"/>
                <a:gd name="T36" fmla="*/ 114 w 187"/>
                <a:gd name="T37" fmla="*/ 14 h 186"/>
                <a:gd name="T38" fmla="*/ 125 w 187"/>
                <a:gd name="T39" fmla="*/ 14 h 186"/>
                <a:gd name="T40" fmla="*/ 135 w 187"/>
                <a:gd name="T41" fmla="*/ 14 h 186"/>
                <a:gd name="T42" fmla="*/ 155 w 187"/>
                <a:gd name="T43" fmla="*/ 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186">
                  <a:moveTo>
                    <a:pt x="155" y="14"/>
                  </a:moveTo>
                  <a:lnTo>
                    <a:pt x="170" y="43"/>
                  </a:lnTo>
                  <a:lnTo>
                    <a:pt x="155" y="72"/>
                  </a:lnTo>
                  <a:lnTo>
                    <a:pt x="146" y="61"/>
                  </a:lnTo>
                  <a:lnTo>
                    <a:pt x="125" y="32"/>
                  </a:lnTo>
                  <a:lnTo>
                    <a:pt x="135" y="52"/>
                  </a:lnTo>
                  <a:lnTo>
                    <a:pt x="187" y="148"/>
                  </a:lnTo>
                  <a:lnTo>
                    <a:pt x="187" y="168"/>
                  </a:lnTo>
                  <a:lnTo>
                    <a:pt x="170" y="186"/>
                  </a:lnTo>
                  <a:lnTo>
                    <a:pt x="146" y="186"/>
                  </a:lnTo>
                  <a:lnTo>
                    <a:pt x="9" y="186"/>
                  </a:lnTo>
                  <a:lnTo>
                    <a:pt x="0" y="61"/>
                  </a:lnTo>
                  <a:lnTo>
                    <a:pt x="0" y="32"/>
                  </a:lnTo>
                  <a:lnTo>
                    <a:pt x="0" y="0"/>
                  </a:lnTo>
                  <a:lnTo>
                    <a:pt x="32" y="0"/>
                  </a:lnTo>
                  <a:lnTo>
                    <a:pt x="73" y="14"/>
                  </a:lnTo>
                  <a:lnTo>
                    <a:pt x="105" y="0"/>
                  </a:lnTo>
                  <a:lnTo>
                    <a:pt x="114" y="0"/>
                  </a:lnTo>
                  <a:lnTo>
                    <a:pt x="114" y="14"/>
                  </a:lnTo>
                  <a:lnTo>
                    <a:pt x="125" y="14"/>
                  </a:lnTo>
                  <a:lnTo>
                    <a:pt x="135" y="14"/>
                  </a:lnTo>
                  <a:lnTo>
                    <a:pt x="155"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3" name="Freeform 163"/>
            <p:cNvSpPr>
              <a:spLocks/>
            </p:cNvSpPr>
            <p:nvPr/>
          </p:nvSpPr>
          <p:spPr bwMode="auto">
            <a:xfrm>
              <a:off x="2977" y="1949"/>
              <a:ext cx="187" cy="186"/>
            </a:xfrm>
            <a:custGeom>
              <a:avLst/>
              <a:gdLst>
                <a:gd name="T0" fmla="*/ 155 w 187"/>
                <a:gd name="T1" fmla="*/ 14 h 186"/>
                <a:gd name="T2" fmla="*/ 170 w 187"/>
                <a:gd name="T3" fmla="*/ 43 h 186"/>
                <a:gd name="T4" fmla="*/ 155 w 187"/>
                <a:gd name="T5" fmla="*/ 72 h 186"/>
                <a:gd name="T6" fmla="*/ 146 w 187"/>
                <a:gd name="T7" fmla="*/ 61 h 186"/>
                <a:gd name="T8" fmla="*/ 125 w 187"/>
                <a:gd name="T9" fmla="*/ 32 h 186"/>
                <a:gd name="T10" fmla="*/ 135 w 187"/>
                <a:gd name="T11" fmla="*/ 52 h 186"/>
                <a:gd name="T12" fmla="*/ 187 w 187"/>
                <a:gd name="T13" fmla="*/ 148 h 186"/>
                <a:gd name="T14" fmla="*/ 187 w 187"/>
                <a:gd name="T15" fmla="*/ 168 h 186"/>
                <a:gd name="T16" fmla="*/ 170 w 187"/>
                <a:gd name="T17" fmla="*/ 186 h 186"/>
                <a:gd name="T18" fmla="*/ 146 w 187"/>
                <a:gd name="T19" fmla="*/ 186 h 186"/>
                <a:gd name="T20" fmla="*/ 9 w 187"/>
                <a:gd name="T21" fmla="*/ 186 h 186"/>
                <a:gd name="T22" fmla="*/ 0 w 187"/>
                <a:gd name="T23" fmla="*/ 61 h 186"/>
                <a:gd name="T24" fmla="*/ 0 w 187"/>
                <a:gd name="T25" fmla="*/ 32 h 186"/>
                <a:gd name="T26" fmla="*/ 0 w 187"/>
                <a:gd name="T27" fmla="*/ 0 h 186"/>
                <a:gd name="T28" fmla="*/ 32 w 187"/>
                <a:gd name="T29" fmla="*/ 0 h 186"/>
                <a:gd name="T30" fmla="*/ 73 w 187"/>
                <a:gd name="T31" fmla="*/ 14 h 186"/>
                <a:gd name="T32" fmla="*/ 105 w 187"/>
                <a:gd name="T33" fmla="*/ 0 h 186"/>
                <a:gd name="T34" fmla="*/ 114 w 187"/>
                <a:gd name="T35" fmla="*/ 0 h 186"/>
                <a:gd name="T36" fmla="*/ 114 w 187"/>
                <a:gd name="T37" fmla="*/ 14 h 186"/>
                <a:gd name="T38" fmla="*/ 125 w 187"/>
                <a:gd name="T39" fmla="*/ 14 h 186"/>
                <a:gd name="T40" fmla="*/ 135 w 187"/>
                <a:gd name="T41" fmla="*/ 14 h 186"/>
                <a:gd name="T42" fmla="*/ 155 w 187"/>
                <a:gd name="T43" fmla="*/ 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186">
                  <a:moveTo>
                    <a:pt x="155" y="14"/>
                  </a:moveTo>
                  <a:lnTo>
                    <a:pt x="170" y="43"/>
                  </a:lnTo>
                  <a:lnTo>
                    <a:pt x="155" y="72"/>
                  </a:lnTo>
                  <a:lnTo>
                    <a:pt x="146" y="61"/>
                  </a:lnTo>
                  <a:lnTo>
                    <a:pt x="125" y="32"/>
                  </a:lnTo>
                  <a:lnTo>
                    <a:pt x="135" y="52"/>
                  </a:lnTo>
                  <a:lnTo>
                    <a:pt x="187" y="148"/>
                  </a:lnTo>
                  <a:lnTo>
                    <a:pt x="187" y="168"/>
                  </a:lnTo>
                  <a:lnTo>
                    <a:pt x="170" y="186"/>
                  </a:lnTo>
                  <a:lnTo>
                    <a:pt x="146" y="186"/>
                  </a:lnTo>
                  <a:lnTo>
                    <a:pt x="9" y="186"/>
                  </a:lnTo>
                  <a:lnTo>
                    <a:pt x="0" y="61"/>
                  </a:lnTo>
                  <a:lnTo>
                    <a:pt x="0" y="32"/>
                  </a:lnTo>
                  <a:lnTo>
                    <a:pt x="0" y="0"/>
                  </a:lnTo>
                  <a:lnTo>
                    <a:pt x="32" y="0"/>
                  </a:lnTo>
                  <a:lnTo>
                    <a:pt x="73" y="14"/>
                  </a:lnTo>
                  <a:lnTo>
                    <a:pt x="105" y="0"/>
                  </a:lnTo>
                  <a:lnTo>
                    <a:pt x="114" y="0"/>
                  </a:lnTo>
                  <a:lnTo>
                    <a:pt x="114" y="14"/>
                  </a:lnTo>
                  <a:lnTo>
                    <a:pt x="125" y="14"/>
                  </a:lnTo>
                  <a:lnTo>
                    <a:pt x="135" y="14"/>
                  </a:lnTo>
                  <a:lnTo>
                    <a:pt x="155"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4" name="Freeform 164"/>
            <p:cNvSpPr>
              <a:spLocks/>
            </p:cNvSpPr>
            <p:nvPr/>
          </p:nvSpPr>
          <p:spPr bwMode="auto">
            <a:xfrm>
              <a:off x="3132" y="2219"/>
              <a:ext cx="251" cy="281"/>
            </a:xfrm>
            <a:custGeom>
              <a:avLst/>
              <a:gdLst>
                <a:gd name="T0" fmla="*/ 63 w 251"/>
                <a:gd name="T1" fmla="*/ 257 h 281"/>
                <a:gd name="T2" fmla="*/ 43 w 251"/>
                <a:gd name="T3" fmla="*/ 257 h 281"/>
                <a:gd name="T4" fmla="*/ 43 w 251"/>
                <a:gd name="T5" fmla="*/ 245 h 281"/>
                <a:gd name="T6" fmla="*/ 31 w 251"/>
                <a:gd name="T7" fmla="*/ 237 h 281"/>
                <a:gd name="T8" fmla="*/ 14 w 251"/>
                <a:gd name="T9" fmla="*/ 205 h 281"/>
                <a:gd name="T10" fmla="*/ 0 w 251"/>
                <a:gd name="T11" fmla="*/ 197 h 281"/>
                <a:gd name="T12" fmla="*/ 0 w 251"/>
                <a:gd name="T13" fmla="*/ 184 h 281"/>
                <a:gd name="T14" fmla="*/ 14 w 251"/>
                <a:gd name="T15" fmla="*/ 184 h 281"/>
                <a:gd name="T16" fmla="*/ 22 w 251"/>
                <a:gd name="T17" fmla="*/ 144 h 281"/>
                <a:gd name="T18" fmla="*/ 52 w 251"/>
                <a:gd name="T19" fmla="*/ 92 h 281"/>
                <a:gd name="T20" fmla="*/ 63 w 251"/>
                <a:gd name="T21" fmla="*/ 19 h 281"/>
                <a:gd name="T22" fmla="*/ 87 w 251"/>
                <a:gd name="T23" fmla="*/ 11 h 281"/>
                <a:gd name="T24" fmla="*/ 87 w 251"/>
                <a:gd name="T25" fmla="*/ 0 h 281"/>
                <a:gd name="T26" fmla="*/ 105 w 251"/>
                <a:gd name="T27" fmla="*/ 40 h 281"/>
                <a:gd name="T28" fmla="*/ 140 w 251"/>
                <a:gd name="T29" fmla="*/ 60 h 281"/>
                <a:gd name="T30" fmla="*/ 169 w 251"/>
                <a:gd name="T31" fmla="*/ 103 h 281"/>
                <a:gd name="T32" fmla="*/ 160 w 251"/>
                <a:gd name="T33" fmla="*/ 113 h 281"/>
                <a:gd name="T34" fmla="*/ 148 w 251"/>
                <a:gd name="T35" fmla="*/ 132 h 281"/>
                <a:gd name="T36" fmla="*/ 169 w 251"/>
                <a:gd name="T37" fmla="*/ 132 h 281"/>
                <a:gd name="T38" fmla="*/ 169 w 251"/>
                <a:gd name="T39" fmla="*/ 144 h 281"/>
                <a:gd name="T40" fmla="*/ 189 w 251"/>
                <a:gd name="T41" fmla="*/ 176 h 281"/>
                <a:gd name="T42" fmla="*/ 242 w 251"/>
                <a:gd name="T43" fmla="*/ 197 h 281"/>
                <a:gd name="T44" fmla="*/ 251 w 251"/>
                <a:gd name="T45" fmla="*/ 197 h 281"/>
                <a:gd name="T46" fmla="*/ 213 w 251"/>
                <a:gd name="T47" fmla="*/ 245 h 281"/>
                <a:gd name="T48" fmla="*/ 178 w 251"/>
                <a:gd name="T49" fmla="*/ 257 h 281"/>
                <a:gd name="T50" fmla="*/ 148 w 251"/>
                <a:gd name="T51" fmla="*/ 266 h 281"/>
                <a:gd name="T52" fmla="*/ 140 w 251"/>
                <a:gd name="T53" fmla="*/ 266 h 281"/>
                <a:gd name="T54" fmla="*/ 105 w 251"/>
                <a:gd name="T55" fmla="*/ 281 h 281"/>
                <a:gd name="T56" fmla="*/ 87 w 251"/>
                <a:gd name="T57" fmla="*/ 281 h 281"/>
                <a:gd name="T58" fmla="*/ 63 w 251"/>
                <a:gd name="T59" fmla="*/ 2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281">
                  <a:moveTo>
                    <a:pt x="63" y="257"/>
                  </a:moveTo>
                  <a:lnTo>
                    <a:pt x="43" y="257"/>
                  </a:lnTo>
                  <a:lnTo>
                    <a:pt x="43" y="245"/>
                  </a:lnTo>
                  <a:lnTo>
                    <a:pt x="31" y="237"/>
                  </a:lnTo>
                  <a:lnTo>
                    <a:pt x="14" y="205"/>
                  </a:lnTo>
                  <a:lnTo>
                    <a:pt x="0" y="197"/>
                  </a:lnTo>
                  <a:lnTo>
                    <a:pt x="0" y="184"/>
                  </a:lnTo>
                  <a:lnTo>
                    <a:pt x="14" y="184"/>
                  </a:lnTo>
                  <a:lnTo>
                    <a:pt x="22" y="144"/>
                  </a:lnTo>
                  <a:lnTo>
                    <a:pt x="52" y="92"/>
                  </a:lnTo>
                  <a:lnTo>
                    <a:pt x="63" y="19"/>
                  </a:lnTo>
                  <a:lnTo>
                    <a:pt x="87" y="11"/>
                  </a:lnTo>
                  <a:lnTo>
                    <a:pt x="87" y="0"/>
                  </a:lnTo>
                  <a:lnTo>
                    <a:pt x="105" y="40"/>
                  </a:lnTo>
                  <a:lnTo>
                    <a:pt x="140" y="60"/>
                  </a:lnTo>
                  <a:lnTo>
                    <a:pt x="169" y="103"/>
                  </a:lnTo>
                  <a:lnTo>
                    <a:pt x="160" y="113"/>
                  </a:lnTo>
                  <a:lnTo>
                    <a:pt x="148" y="132"/>
                  </a:lnTo>
                  <a:lnTo>
                    <a:pt x="169" y="132"/>
                  </a:lnTo>
                  <a:lnTo>
                    <a:pt x="169" y="144"/>
                  </a:lnTo>
                  <a:lnTo>
                    <a:pt x="189" y="176"/>
                  </a:lnTo>
                  <a:lnTo>
                    <a:pt x="242" y="197"/>
                  </a:lnTo>
                  <a:lnTo>
                    <a:pt x="251" y="197"/>
                  </a:lnTo>
                  <a:lnTo>
                    <a:pt x="213" y="245"/>
                  </a:lnTo>
                  <a:lnTo>
                    <a:pt x="178" y="257"/>
                  </a:lnTo>
                  <a:lnTo>
                    <a:pt x="148" y="266"/>
                  </a:lnTo>
                  <a:lnTo>
                    <a:pt x="140" y="266"/>
                  </a:lnTo>
                  <a:lnTo>
                    <a:pt x="105" y="281"/>
                  </a:lnTo>
                  <a:lnTo>
                    <a:pt x="87" y="281"/>
                  </a:lnTo>
                  <a:lnTo>
                    <a:pt x="63" y="25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5" name="Freeform 165"/>
            <p:cNvSpPr>
              <a:spLocks/>
            </p:cNvSpPr>
            <p:nvPr/>
          </p:nvSpPr>
          <p:spPr bwMode="auto">
            <a:xfrm>
              <a:off x="3132" y="2219"/>
              <a:ext cx="251" cy="281"/>
            </a:xfrm>
            <a:custGeom>
              <a:avLst/>
              <a:gdLst>
                <a:gd name="T0" fmla="*/ 63 w 251"/>
                <a:gd name="T1" fmla="*/ 257 h 281"/>
                <a:gd name="T2" fmla="*/ 43 w 251"/>
                <a:gd name="T3" fmla="*/ 257 h 281"/>
                <a:gd name="T4" fmla="*/ 43 w 251"/>
                <a:gd name="T5" fmla="*/ 245 h 281"/>
                <a:gd name="T6" fmla="*/ 31 w 251"/>
                <a:gd name="T7" fmla="*/ 237 h 281"/>
                <a:gd name="T8" fmla="*/ 14 w 251"/>
                <a:gd name="T9" fmla="*/ 205 h 281"/>
                <a:gd name="T10" fmla="*/ 0 w 251"/>
                <a:gd name="T11" fmla="*/ 197 h 281"/>
                <a:gd name="T12" fmla="*/ 0 w 251"/>
                <a:gd name="T13" fmla="*/ 184 h 281"/>
                <a:gd name="T14" fmla="*/ 14 w 251"/>
                <a:gd name="T15" fmla="*/ 184 h 281"/>
                <a:gd name="T16" fmla="*/ 22 w 251"/>
                <a:gd name="T17" fmla="*/ 144 h 281"/>
                <a:gd name="T18" fmla="*/ 52 w 251"/>
                <a:gd name="T19" fmla="*/ 92 h 281"/>
                <a:gd name="T20" fmla="*/ 63 w 251"/>
                <a:gd name="T21" fmla="*/ 19 h 281"/>
                <a:gd name="T22" fmla="*/ 87 w 251"/>
                <a:gd name="T23" fmla="*/ 11 h 281"/>
                <a:gd name="T24" fmla="*/ 87 w 251"/>
                <a:gd name="T25" fmla="*/ 0 h 281"/>
                <a:gd name="T26" fmla="*/ 105 w 251"/>
                <a:gd name="T27" fmla="*/ 40 h 281"/>
                <a:gd name="T28" fmla="*/ 140 w 251"/>
                <a:gd name="T29" fmla="*/ 60 h 281"/>
                <a:gd name="T30" fmla="*/ 169 w 251"/>
                <a:gd name="T31" fmla="*/ 103 h 281"/>
                <a:gd name="T32" fmla="*/ 160 w 251"/>
                <a:gd name="T33" fmla="*/ 113 h 281"/>
                <a:gd name="T34" fmla="*/ 148 w 251"/>
                <a:gd name="T35" fmla="*/ 132 h 281"/>
                <a:gd name="T36" fmla="*/ 169 w 251"/>
                <a:gd name="T37" fmla="*/ 132 h 281"/>
                <a:gd name="T38" fmla="*/ 169 w 251"/>
                <a:gd name="T39" fmla="*/ 144 h 281"/>
                <a:gd name="T40" fmla="*/ 189 w 251"/>
                <a:gd name="T41" fmla="*/ 176 h 281"/>
                <a:gd name="T42" fmla="*/ 242 w 251"/>
                <a:gd name="T43" fmla="*/ 197 h 281"/>
                <a:gd name="T44" fmla="*/ 251 w 251"/>
                <a:gd name="T45" fmla="*/ 197 h 281"/>
                <a:gd name="T46" fmla="*/ 213 w 251"/>
                <a:gd name="T47" fmla="*/ 245 h 281"/>
                <a:gd name="T48" fmla="*/ 178 w 251"/>
                <a:gd name="T49" fmla="*/ 257 h 281"/>
                <a:gd name="T50" fmla="*/ 148 w 251"/>
                <a:gd name="T51" fmla="*/ 266 h 281"/>
                <a:gd name="T52" fmla="*/ 140 w 251"/>
                <a:gd name="T53" fmla="*/ 266 h 281"/>
                <a:gd name="T54" fmla="*/ 105 w 251"/>
                <a:gd name="T55" fmla="*/ 281 h 281"/>
                <a:gd name="T56" fmla="*/ 87 w 251"/>
                <a:gd name="T57" fmla="*/ 281 h 281"/>
                <a:gd name="T58" fmla="*/ 63 w 251"/>
                <a:gd name="T59" fmla="*/ 2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281">
                  <a:moveTo>
                    <a:pt x="63" y="257"/>
                  </a:moveTo>
                  <a:lnTo>
                    <a:pt x="43" y="257"/>
                  </a:lnTo>
                  <a:lnTo>
                    <a:pt x="43" y="245"/>
                  </a:lnTo>
                  <a:lnTo>
                    <a:pt x="31" y="237"/>
                  </a:lnTo>
                  <a:lnTo>
                    <a:pt x="14" y="205"/>
                  </a:lnTo>
                  <a:lnTo>
                    <a:pt x="0" y="197"/>
                  </a:lnTo>
                  <a:lnTo>
                    <a:pt x="0" y="184"/>
                  </a:lnTo>
                  <a:lnTo>
                    <a:pt x="14" y="184"/>
                  </a:lnTo>
                  <a:lnTo>
                    <a:pt x="22" y="144"/>
                  </a:lnTo>
                  <a:lnTo>
                    <a:pt x="52" y="92"/>
                  </a:lnTo>
                  <a:lnTo>
                    <a:pt x="63" y="19"/>
                  </a:lnTo>
                  <a:lnTo>
                    <a:pt x="87" y="11"/>
                  </a:lnTo>
                  <a:lnTo>
                    <a:pt x="87" y="0"/>
                  </a:lnTo>
                  <a:lnTo>
                    <a:pt x="105" y="40"/>
                  </a:lnTo>
                  <a:lnTo>
                    <a:pt x="140" y="60"/>
                  </a:lnTo>
                  <a:lnTo>
                    <a:pt x="169" y="103"/>
                  </a:lnTo>
                  <a:lnTo>
                    <a:pt x="160" y="113"/>
                  </a:lnTo>
                  <a:lnTo>
                    <a:pt x="148" y="132"/>
                  </a:lnTo>
                  <a:lnTo>
                    <a:pt x="169" y="132"/>
                  </a:lnTo>
                  <a:lnTo>
                    <a:pt x="169" y="144"/>
                  </a:lnTo>
                  <a:lnTo>
                    <a:pt x="189" y="176"/>
                  </a:lnTo>
                  <a:lnTo>
                    <a:pt x="242" y="197"/>
                  </a:lnTo>
                  <a:lnTo>
                    <a:pt x="251" y="197"/>
                  </a:lnTo>
                  <a:lnTo>
                    <a:pt x="213" y="245"/>
                  </a:lnTo>
                  <a:lnTo>
                    <a:pt x="178" y="257"/>
                  </a:lnTo>
                  <a:lnTo>
                    <a:pt x="148" y="266"/>
                  </a:lnTo>
                  <a:lnTo>
                    <a:pt x="140" y="266"/>
                  </a:lnTo>
                  <a:lnTo>
                    <a:pt x="105" y="281"/>
                  </a:lnTo>
                  <a:lnTo>
                    <a:pt x="87" y="281"/>
                  </a:lnTo>
                  <a:lnTo>
                    <a:pt x="63" y="25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6" name="Freeform 166"/>
            <p:cNvSpPr>
              <a:spLocks/>
            </p:cNvSpPr>
            <p:nvPr/>
          </p:nvSpPr>
          <p:spPr bwMode="auto">
            <a:xfrm>
              <a:off x="3074" y="2486"/>
              <a:ext cx="90" cy="104"/>
            </a:xfrm>
            <a:custGeom>
              <a:avLst/>
              <a:gdLst>
                <a:gd name="T0" fmla="*/ 73 w 90"/>
                <a:gd name="T1" fmla="*/ 0 h 104"/>
                <a:gd name="T2" fmla="*/ 81 w 90"/>
                <a:gd name="T3" fmla="*/ 0 h 104"/>
                <a:gd name="T4" fmla="*/ 90 w 90"/>
                <a:gd name="T5" fmla="*/ 43 h 104"/>
                <a:gd name="T6" fmla="*/ 73 w 90"/>
                <a:gd name="T7" fmla="*/ 72 h 104"/>
                <a:gd name="T8" fmla="*/ 73 w 90"/>
                <a:gd name="T9" fmla="*/ 104 h 104"/>
                <a:gd name="T10" fmla="*/ 38 w 90"/>
                <a:gd name="T11" fmla="*/ 104 h 104"/>
                <a:gd name="T12" fmla="*/ 9 w 90"/>
                <a:gd name="T13" fmla="*/ 104 h 104"/>
                <a:gd name="T14" fmla="*/ 0 w 90"/>
                <a:gd name="T15" fmla="*/ 104 h 104"/>
                <a:gd name="T16" fmla="*/ 9 w 90"/>
                <a:gd name="T17" fmla="*/ 72 h 104"/>
                <a:gd name="T18" fmla="*/ 17 w 90"/>
                <a:gd name="T19" fmla="*/ 52 h 104"/>
                <a:gd name="T20" fmla="*/ 28 w 90"/>
                <a:gd name="T21" fmla="*/ 43 h 104"/>
                <a:gd name="T22" fmla="*/ 17 w 90"/>
                <a:gd name="T23" fmla="*/ 31 h 104"/>
                <a:gd name="T24" fmla="*/ 17 w 90"/>
                <a:gd name="T25" fmla="*/ 14 h 104"/>
                <a:gd name="T26" fmla="*/ 38 w 90"/>
                <a:gd name="T27" fmla="*/ 14 h 104"/>
                <a:gd name="T28" fmla="*/ 73 w 90"/>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04">
                  <a:moveTo>
                    <a:pt x="73" y="0"/>
                  </a:moveTo>
                  <a:lnTo>
                    <a:pt x="81" y="0"/>
                  </a:lnTo>
                  <a:lnTo>
                    <a:pt x="90" y="43"/>
                  </a:lnTo>
                  <a:lnTo>
                    <a:pt x="73" y="72"/>
                  </a:lnTo>
                  <a:lnTo>
                    <a:pt x="73" y="104"/>
                  </a:lnTo>
                  <a:lnTo>
                    <a:pt x="38" y="104"/>
                  </a:lnTo>
                  <a:lnTo>
                    <a:pt x="9" y="104"/>
                  </a:lnTo>
                  <a:lnTo>
                    <a:pt x="0" y="104"/>
                  </a:lnTo>
                  <a:lnTo>
                    <a:pt x="9" y="72"/>
                  </a:lnTo>
                  <a:lnTo>
                    <a:pt x="17" y="52"/>
                  </a:lnTo>
                  <a:lnTo>
                    <a:pt x="28" y="43"/>
                  </a:lnTo>
                  <a:lnTo>
                    <a:pt x="17" y="31"/>
                  </a:lnTo>
                  <a:lnTo>
                    <a:pt x="17" y="14"/>
                  </a:lnTo>
                  <a:lnTo>
                    <a:pt x="38" y="14"/>
                  </a:lnTo>
                  <a:lnTo>
                    <a:pt x="7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7" name="Freeform 167"/>
            <p:cNvSpPr>
              <a:spLocks/>
            </p:cNvSpPr>
            <p:nvPr/>
          </p:nvSpPr>
          <p:spPr bwMode="auto">
            <a:xfrm>
              <a:off x="3074" y="2486"/>
              <a:ext cx="90" cy="104"/>
            </a:xfrm>
            <a:custGeom>
              <a:avLst/>
              <a:gdLst>
                <a:gd name="T0" fmla="*/ 73 w 90"/>
                <a:gd name="T1" fmla="*/ 0 h 104"/>
                <a:gd name="T2" fmla="*/ 81 w 90"/>
                <a:gd name="T3" fmla="*/ 0 h 104"/>
                <a:gd name="T4" fmla="*/ 90 w 90"/>
                <a:gd name="T5" fmla="*/ 43 h 104"/>
                <a:gd name="T6" fmla="*/ 73 w 90"/>
                <a:gd name="T7" fmla="*/ 72 h 104"/>
                <a:gd name="T8" fmla="*/ 73 w 90"/>
                <a:gd name="T9" fmla="*/ 104 h 104"/>
                <a:gd name="T10" fmla="*/ 38 w 90"/>
                <a:gd name="T11" fmla="*/ 104 h 104"/>
                <a:gd name="T12" fmla="*/ 9 w 90"/>
                <a:gd name="T13" fmla="*/ 104 h 104"/>
                <a:gd name="T14" fmla="*/ 0 w 90"/>
                <a:gd name="T15" fmla="*/ 104 h 104"/>
                <a:gd name="T16" fmla="*/ 9 w 90"/>
                <a:gd name="T17" fmla="*/ 72 h 104"/>
                <a:gd name="T18" fmla="*/ 17 w 90"/>
                <a:gd name="T19" fmla="*/ 52 h 104"/>
                <a:gd name="T20" fmla="*/ 28 w 90"/>
                <a:gd name="T21" fmla="*/ 43 h 104"/>
                <a:gd name="T22" fmla="*/ 17 w 90"/>
                <a:gd name="T23" fmla="*/ 31 h 104"/>
                <a:gd name="T24" fmla="*/ 17 w 90"/>
                <a:gd name="T25" fmla="*/ 14 h 104"/>
                <a:gd name="T26" fmla="*/ 38 w 90"/>
                <a:gd name="T27" fmla="*/ 14 h 104"/>
                <a:gd name="T28" fmla="*/ 73 w 90"/>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04">
                  <a:moveTo>
                    <a:pt x="73" y="0"/>
                  </a:moveTo>
                  <a:lnTo>
                    <a:pt x="81" y="0"/>
                  </a:lnTo>
                  <a:lnTo>
                    <a:pt x="90" y="43"/>
                  </a:lnTo>
                  <a:lnTo>
                    <a:pt x="73" y="72"/>
                  </a:lnTo>
                  <a:lnTo>
                    <a:pt x="73" y="104"/>
                  </a:lnTo>
                  <a:lnTo>
                    <a:pt x="38" y="104"/>
                  </a:lnTo>
                  <a:lnTo>
                    <a:pt x="9" y="104"/>
                  </a:lnTo>
                  <a:lnTo>
                    <a:pt x="0" y="104"/>
                  </a:lnTo>
                  <a:lnTo>
                    <a:pt x="9" y="72"/>
                  </a:lnTo>
                  <a:lnTo>
                    <a:pt x="17" y="52"/>
                  </a:lnTo>
                  <a:lnTo>
                    <a:pt x="28" y="43"/>
                  </a:lnTo>
                  <a:lnTo>
                    <a:pt x="17" y="31"/>
                  </a:lnTo>
                  <a:lnTo>
                    <a:pt x="17" y="14"/>
                  </a:lnTo>
                  <a:lnTo>
                    <a:pt x="38" y="14"/>
                  </a:lnTo>
                  <a:lnTo>
                    <a:pt x="7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8" name="Freeform 168"/>
            <p:cNvSpPr>
              <a:spLocks/>
            </p:cNvSpPr>
            <p:nvPr/>
          </p:nvSpPr>
          <p:spPr bwMode="auto">
            <a:xfrm>
              <a:off x="3147" y="2477"/>
              <a:ext cx="135" cy="186"/>
            </a:xfrm>
            <a:custGeom>
              <a:avLst/>
              <a:gdLst>
                <a:gd name="T0" fmla="*/ 73 w 135"/>
                <a:gd name="T1" fmla="*/ 165 h 186"/>
                <a:gd name="T2" fmla="*/ 91 w 135"/>
                <a:gd name="T3" fmla="*/ 186 h 186"/>
                <a:gd name="T4" fmla="*/ 111 w 135"/>
                <a:gd name="T5" fmla="*/ 153 h 186"/>
                <a:gd name="T6" fmla="*/ 111 w 135"/>
                <a:gd name="T7" fmla="*/ 133 h 186"/>
                <a:gd name="T8" fmla="*/ 111 w 135"/>
                <a:gd name="T9" fmla="*/ 145 h 186"/>
                <a:gd name="T10" fmla="*/ 135 w 135"/>
                <a:gd name="T11" fmla="*/ 124 h 186"/>
                <a:gd name="T12" fmla="*/ 126 w 135"/>
                <a:gd name="T13" fmla="*/ 104 h 186"/>
                <a:gd name="T14" fmla="*/ 126 w 135"/>
                <a:gd name="T15" fmla="*/ 40 h 186"/>
                <a:gd name="T16" fmla="*/ 135 w 135"/>
                <a:gd name="T17" fmla="*/ 9 h 186"/>
                <a:gd name="T18" fmla="*/ 126 w 135"/>
                <a:gd name="T19" fmla="*/ 9 h 186"/>
                <a:gd name="T20" fmla="*/ 91 w 135"/>
                <a:gd name="T21" fmla="*/ 23 h 186"/>
                <a:gd name="T22" fmla="*/ 73 w 135"/>
                <a:gd name="T23" fmla="*/ 23 h 186"/>
                <a:gd name="T24" fmla="*/ 49 w 135"/>
                <a:gd name="T25" fmla="*/ 0 h 186"/>
                <a:gd name="T26" fmla="*/ 30 w 135"/>
                <a:gd name="T27" fmla="*/ 0 h 186"/>
                <a:gd name="T28" fmla="*/ 9 w 135"/>
                <a:gd name="T29" fmla="*/ 0 h 186"/>
                <a:gd name="T30" fmla="*/ 0 w 135"/>
                <a:gd name="T31" fmla="*/ 9 h 186"/>
                <a:gd name="T32" fmla="*/ 9 w 135"/>
                <a:gd name="T33" fmla="*/ 9 h 186"/>
                <a:gd name="T34" fmla="*/ 17 w 135"/>
                <a:gd name="T35" fmla="*/ 51 h 186"/>
                <a:gd name="T36" fmla="*/ 0 w 135"/>
                <a:gd name="T37" fmla="*/ 81 h 186"/>
                <a:gd name="T38" fmla="*/ 0 w 135"/>
                <a:gd name="T39" fmla="*/ 113 h 186"/>
                <a:gd name="T40" fmla="*/ 9 w 135"/>
                <a:gd name="T41" fmla="*/ 113 h 186"/>
                <a:gd name="T42" fmla="*/ 62 w 135"/>
                <a:gd name="T43" fmla="*/ 145 h 186"/>
                <a:gd name="T44" fmla="*/ 73 w 135"/>
                <a:gd name="T45"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86">
                  <a:moveTo>
                    <a:pt x="73" y="165"/>
                  </a:moveTo>
                  <a:lnTo>
                    <a:pt x="91" y="186"/>
                  </a:lnTo>
                  <a:lnTo>
                    <a:pt x="111" y="153"/>
                  </a:lnTo>
                  <a:lnTo>
                    <a:pt x="111" y="133"/>
                  </a:lnTo>
                  <a:lnTo>
                    <a:pt x="111" y="145"/>
                  </a:lnTo>
                  <a:lnTo>
                    <a:pt x="135" y="124"/>
                  </a:lnTo>
                  <a:lnTo>
                    <a:pt x="126" y="104"/>
                  </a:lnTo>
                  <a:lnTo>
                    <a:pt x="126" y="40"/>
                  </a:lnTo>
                  <a:lnTo>
                    <a:pt x="135" y="9"/>
                  </a:lnTo>
                  <a:lnTo>
                    <a:pt x="126" y="9"/>
                  </a:lnTo>
                  <a:lnTo>
                    <a:pt x="91" y="23"/>
                  </a:lnTo>
                  <a:lnTo>
                    <a:pt x="73" y="23"/>
                  </a:lnTo>
                  <a:lnTo>
                    <a:pt x="49" y="0"/>
                  </a:lnTo>
                  <a:lnTo>
                    <a:pt x="30" y="0"/>
                  </a:lnTo>
                  <a:lnTo>
                    <a:pt x="9" y="0"/>
                  </a:lnTo>
                  <a:lnTo>
                    <a:pt x="0" y="9"/>
                  </a:lnTo>
                  <a:lnTo>
                    <a:pt x="9" y="9"/>
                  </a:lnTo>
                  <a:lnTo>
                    <a:pt x="17" y="51"/>
                  </a:lnTo>
                  <a:lnTo>
                    <a:pt x="0" y="81"/>
                  </a:lnTo>
                  <a:lnTo>
                    <a:pt x="0" y="113"/>
                  </a:lnTo>
                  <a:lnTo>
                    <a:pt x="9" y="113"/>
                  </a:lnTo>
                  <a:lnTo>
                    <a:pt x="62" y="145"/>
                  </a:lnTo>
                  <a:lnTo>
                    <a:pt x="73" y="16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9" name="Freeform 169"/>
            <p:cNvSpPr>
              <a:spLocks/>
            </p:cNvSpPr>
            <p:nvPr/>
          </p:nvSpPr>
          <p:spPr bwMode="auto">
            <a:xfrm>
              <a:off x="3147" y="2477"/>
              <a:ext cx="135" cy="186"/>
            </a:xfrm>
            <a:custGeom>
              <a:avLst/>
              <a:gdLst>
                <a:gd name="T0" fmla="*/ 73 w 135"/>
                <a:gd name="T1" fmla="*/ 165 h 186"/>
                <a:gd name="T2" fmla="*/ 91 w 135"/>
                <a:gd name="T3" fmla="*/ 186 h 186"/>
                <a:gd name="T4" fmla="*/ 111 w 135"/>
                <a:gd name="T5" fmla="*/ 153 h 186"/>
                <a:gd name="T6" fmla="*/ 111 w 135"/>
                <a:gd name="T7" fmla="*/ 133 h 186"/>
                <a:gd name="T8" fmla="*/ 111 w 135"/>
                <a:gd name="T9" fmla="*/ 145 h 186"/>
                <a:gd name="T10" fmla="*/ 135 w 135"/>
                <a:gd name="T11" fmla="*/ 124 h 186"/>
                <a:gd name="T12" fmla="*/ 126 w 135"/>
                <a:gd name="T13" fmla="*/ 104 h 186"/>
                <a:gd name="T14" fmla="*/ 126 w 135"/>
                <a:gd name="T15" fmla="*/ 40 h 186"/>
                <a:gd name="T16" fmla="*/ 135 w 135"/>
                <a:gd name="T17" fmla="*/ 9 h 186"/>
                <a:gd name="T18" fmla="*/ 126 w 135"/>
                <a:gd name="T19" fmla="*/ 9 h 186"/>
                <a:gd name="T20" fmla="*/ 91 w 135"/>
                <a:gd name="T21" fmla="*/ 23 h 186"/>
                <a:gd name="T22" fmla="*/ 73 w 135"/>
                <a:gd name="T23" fmla="*/ 23 h 186"/>
                <a:gd name="T24" fmla="*/ 49 w 135"/>
                <a:gd name="T25" fmla="*/ 0 h 186"/>
                <a:gd name="T26" fmla="*/ 30 w 135"/>
                <a:gd name="T27" fmla="*/ 0 h 186"/>
                <a:gd name="T28" fmla="*/ 9 w 135"/>
                <a:gd name="T29" fmla="*/ 0 h 186"/>
                <a:gd name="T30" fmla="*/ 0 w 135"/>
                <a:gd name="T31" fmla="*/ 9 h 186"/>
                <a:gd name="T32" fmla="*/ 9 w 135"/>
                <a:gd name="T33" fmla="*/ 9 h 186"/>
                <a:gd name="T34" fmla="*/ 17 w 135"/>
                <a:gd name="T35" fmla="*/ 51 h 186"/>
                <a:gd name="T36" fmla="*/ 0 w 135"/>
                <a:gd name="T37" fmla="*/ 81 h 186"/>
                <a:gd name="T38" fmla="*/ 0 w 135"/>
                <a:gd name="T39" fmla="*/ 113 h 186"/>
                <a:gd name="T40" fmla="*/ 9 w 135"/>
                <a:gd name="T41" fmla="*/ 113 h 186"/>
                <a:gd name="T42" fmla="*/ 62 w 135"/>
                <a:gd name="T43" fmla="*/ 145 h 186"/>
                <a:gd name="T44" fmla="*/ 73 w 135"/>
                <a:gd name="T45"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86">
                  <a:moveTo>
                    <a:pt x="73" y="165"/>
                  </a:moveTo>
                  <a:lnTo>
                    <a:pt x="91" y="186"/>
                  </a:lnTo>
                  <a:lnTo>
                    <a:pt x="111" y="153"/>
                  </a:lnTo>
                  <a:lnTo>
                    <a:pt x="111" y="133"/>
                  </a:lnTo>
                  <a:lnTo>
                    <a:pt x="111" y="145"/>
                  </a:lnTo>
                  <a:lnTo>
                    <a:pt x="135" y="124"/>
                  </a:lnTo>
                  <a:lnTo>
                    <a:pt x="126" y="104"/>
                  </a:lnTo>
                  <a:lnTo>
                    <a:pt x="126" y="40"/>
                  </a:lnTo>
                  <a:lnTo>
                    <a:pt x="135" y="9"/>
                  </a:lnTo>
                  <a:lnTo>
                    <a:pt x="126" y="9"/>
                  </a:lnTo>
                  <a:lnTo>
                    <a:pt x="91" y="23"/>
                  </a:lnTo>
                  <a:lnTo>
                    <a:pt x="73" y="23"/>
                  </a:lnTo>
                  <a:lnTo>
                    <a:pt x="49" y="0"/>
                  </a:lnTo>
                  <a:lnTo>
                    <a:pt x="30" y="0"/>
                  </a:lnTo>
                  <a:lnTo>
                    <a:pt x="9" y="0"/>
                  </a:lnTo>
                  <a:lnTo>
                    <a:pt x="0" y="9"/>
                  </a:lnTo>
                  <a:lnTo>
                    <a:pt x="9" y="9"/>
                  </a:lnTo>
                  <a:lnTo>
                    <a:pt x="17" y="51"/>
                  </a:lnTo>
                  <a:lnTo>
                    <a:pt x="0" y="81"/>
                  </a:lnTo>
                  <a:lnTo>
                    <a:pt x="0" y="113"/>
                  </a:lnTo>
                  <a:lnTo>
                    <a:pt x="9" y="113"/>
                  </a:lnTo>
                  <a:lnTo>
                    <a:pt x="62" y="145"/>
                  </a:lnTo>
                  <a:lnTo>
                    <a:pt x="73" y="16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0" name="Freeform 170"/>
            <p:cNvSpPr>
              <a:spLocks/>
            </p:cNvSpPr>
            <p:nvPr/>
          </p:nvSpPr>
          <p:spPr bwMode="auto">
            <a:xfrm>
              <a:off x="3074" y="2591"/>
              <a:ext cx="183" cy="205"/>
            </a:xfrm>
            <a:custGeom>
              <a:avLst/>
              <a:gdLst>
                <a:gd name="T0" fmla="*/ 9 w 183"/>
                <a:gd name="T1" fmla="*/ 0 h 205"/>
                <a:gd name="T2" fmla="*/ 38 w 183"/>
                <a:gd name="T3" fmla="*/ 0 h 205"/>
                <a:gd name="T4" fmla="*/ 73 w 183"/>
                <a:gd name="T5" fmla="*/ 0 h 205"/>
                <a:gd name="T6" fmla="*/ 81 w 183"/>
                <a:gd name="T7" fmla="*/ 0 h 205"/>
                <a:gd name="T8" fmla="*/ 134 w 183"/>
                <a:gd name="T9" fmla="*/ 32 h 205"/>
                <a:gd name="T10" fmla="*/ 145 w 183"/>
                <a:gd name="T11" fmla="*/ 51 h 205"/>
                <a:gd name="T12" fmla="*/ 163 w 183"/>
                <a:gd name="T13" fmla="*/ 72 h 205"/>
                <a:gd name="T14" fmla="*/ 154 w 183"/>
                <a:gd name="T15" fmla="*/ 92 h 205"/>
                <a:gd name="T16" fmla="*/ 174 w 183"/>
                <a:gd name="T17" fmla="*/ 115 h 205"/>
                <a:gd name="T18" fmla="*/ 163 w 183"/>
                <a:gd name="T19" fmla="*/ 156 h 205"/>
                <a:gd name="T20" fmla="*/ 174 w 183"/>
                <a:gd name="T21" fmla="*/ 172 h 205"/>
                <a:gd name="T22" fmla="*/ 183 w 183"/>
                <a:gd name="T23" fmla="*/ 187 h 205"/>
                <a:gd name="T24" fmla="*/ 163 w 183"/>
                <a:gd name="T25" fmla="*/ 196 h 205"/>
                <a:gd name="T26" fmla="*/ 110 w 183"/>
                <a:gd name="T27" fmla="*/ 205 h 205"/>
                <a:gd name="T28" fmla="*/ 89 w 183"/>
                <a:gd name="T29" fmla="*/ 205 h 205"/>
                <a:gd name="T30" fmla="*/ 81 w 183"/>
                <a:gd name="T31" fmla="*/ 172 h 205"/>
                <a:gd name="T32" fmla="*/ 73 w 183"/>
                <a:gd name="T33" fmla="*/ 164 h 205"/>
                <a:gd name="T34" fmla="*/ 58 w 183"/>
                <a:gd name="T35" fmla="*/ 164 h 205"/>
                <a:gd name="T36" fmla="*/ 28 w 183"/>
                <a:gd name="T37" fmla="*/ 143 h 205"/>
                <a:gd name="T38" fmla="*/ 17 w 183"/>
                <a:gd name="T39" fmla="*/ 143 h 205"/>
                <a:gd name="T40" fmla="*/ 17 w 183"/>
                <a:gd name="T41" fmla="*/ 135 h 205"/>
                <a:gd name="T42" fmla="*/ 0 w 183"/>
                <a:gd name="T43" fmla="*/ 101 h 205"/>
                <a:gd name="T44" fmla="*/ 0 w 183"/>
                <a:gd name="T45" fmla="*/ 63 h 205"/>
                <a:gd name="T46" fmla="*/ 17 w 183"/>
                <a:gd name="T47" fmla="*/ 40 h 205"/>
                <a:gd name="T48" fmla="*/ 17 w 183"/>
                <a:gd name="T49" fmla="*/ 19 h 205"/>
                <a:gd name="T50" fmla="*/ 17 w 183"/>
                <a:gd name="T51" fmla="*/ 11 h 205"/>
                <a:gd name="T52" fmla="*/ 9 w 183"/>
                <a:gd name="T5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205">
                  <a:moveTo>
                    <a:pt x="9" y="0"/>
                  </a:moveTo>
                  <a:lnTo>
                    <a:pt x="38" y="0"/>
                  </a:lnTo>
                  <a:lnTo>
                    <a:pt x="73" y="0"/>
                  </a:lnTo>
                  <a:lnTo>
                    <a:pt x="81" y="0"/>
                  </a:lnTo>
                  <a:lnTo>
                    <a:pt x="134" y="32"/>
                  </a:lnTo>
                  <a:lnTo>
                    <a:pt x="145" y="51"/>
                  </a:lnTo>
                  <a:lnTo>
                    <a:pt x="163" y="72"/>
                  </a:lnTo>
                  <a:lnTo>
                    <a:pt x="154" y="92"/>
                  </a:lnTo>
                  <a:lnTo>
                    <a:pt x="174" y="115"/>
                  </a:lnTo>
                  <a:lnTo>
                    <a:pt x="163" y="156"/>
                  </a:lnTo>
                  <a:lnTo>
                    <a:pt x="174" y="172"/>
                  </a:lnTo>
                  <a:lnTo>
                    <a:pt x="183" y="187"/>
                  </a:lnTo>
                  <a:lnTo>
                    <a:pt x="163" y="196"/>
                  </a:lnTo>
                  <a:lnTo>
                    <a:pt x="110" y="205"/>
                  </a:lnTo>
                  <a:lnTo>
                    <a:pt x="89" y="205"/>
                  </a:lnTo>
                  <a:lnTo>
                    <a:pt x="81" y="172"/>
                  </a:lnTo>
                  <a:lnTo>
                    <a:pt x="73" y="164"/>
                  </a:lnTo>
                  <a:lnTo>
                    <a:pt x="58" y="164"/>
                  </a:lnTo>
                  <a:lnTo>
                    <a:pt x="28" y="143"/>
                  </a:lnTo>
                  <a:lnTo>
                    <a:pt x="17" y="143"/>
                  </a:lnTo>
                  <a:lnTo>
                    <a:pt x="17" y="135"/>
                  </a:lnTo>
                  <a:lnTo>
                    <a:pt x="0" y="101"/>
                  </a:lnTo>
                  <a:lnTo>
                    <a:pt x="0" y="63"/>
                  </a:lnTo>
                  <a:lnTo>
                    <a:pt x="17" y="40"/>
                  </a:lnTo>
                  <a:lnTo>
                    <a:pt x="17" y="19"/>
                  </a:lnTo>
                  <a:lnTo>
                    <a:pt x="17" y="11"/>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1" name="Freeform 171"/>
            <p:cNvSpPr>
              <a:spLocks/>
            </p:cNvSpPr>
            <p:nvPr/>
          </p:nvSpPr>
          <p:spPr bwMode="auto">
            <a:xfrm>
              <a:off x="3074" y="2591"/>
              <a:ext cx="183" cy="205"/>
            </a:xfrm>
            <a:custGeom>
              <a:avLst/>
              <a:gdLst>
                <a:gd name="T0" fmla="*/ 9 w 183"/>
                <a:gd name="T1" fmla="*/ 0 h 205"/>
                <a:gd name="T2" fmla="*/ 38 w 183"/>
                <a:gd name="T3" fmla="*/ 0 h 205"/>
                <a:gd name="T4" fmla="*/ 73 w 183"/>
                <a:gd name="T5" fmla="*/ 0 h 205"/>
                <a:gd name="T6" fmla="*/ 81 w 183"/>
                <a:gd name="T7" fmla="*/ 0 h 205"/>
                <a:gd name="T8" fmla="*/ 134 w 183"/>
                <a:gd name="T9" fmla="*/ 32 h 205"/>
                <a:gd name="T10" fmla="*/ 145 w 183"/>
                <a:gd name="T11" fmla="*/ 51 h 205"/>
                <a:gd name="T12" fmla="*/ 163 w 183"/>
                <a:gd name="T13" fmla="*/ 72 h 205"/>
                <a:gd name="T14" fmla="*/ 154 w 183"/>
                <a:gd name="T15" fmla="*/ 92 h 205"/>
                <a:gd name="T16" fmla="*/ 174 w 183"/>
                <a:gd name="T17" fmla="*/ 115 h 205"/>
                <a:gd name="T18" fmla="*/ 163 w 183"/>
                <a:gd name="T19" fmla="*/ 156 h 205"/>
                <a:gd name="T20" fmla="*/ 174 w 183"/>
                <a:gd name="T21" fmla="*/ 172 h 205"/>
                <a:gd name="T22" fmla="*/ 183 w 183"/>
                <a:gd name="T23" fmla="*/ 187 h 205"/>
                <a:gd name="T24" fmla="*/ 163 w 183"/>
                <a:gd name="T25" fmla="*/ 196 h 205"/>
                <a:gd name="T26" fmla="*/ 110 w 183"/>
                <a:gd name="T27" fmla="*/ 205 h 205"/>
                <a:gd name="T28" fmla="*/ 89 w 183"/>
                <a:gd name="T29" fmla="*/ 205 h 205"/>
                <a:gd name="T30" fmla="*/ 81 w 183"/>
                <a:gd name="T31" fmla="*/ 172 h 205"/>
                <a:gd name="T32" fmla="*/ 73 w 183"/>
                <a:gd name="T33" fmla="*/ 164 h 205"/>
                <a:gd name="T34" fmla="*/ 58 w 183"/>
                <a:gd name="T35" fmla="*/ 164 h 205"/>
                <a:gd name="T36" fmla="*/ 28 w 183"/>
                <a:gd name="T37" fmla="*/ 143 h 205"/>
                <a:gd name="T38" fmla="*/ 17 w 183"/>
                <a:gd name="T39" fmla="*/ 143 h 205"/>
                <a:gd name="T40" fmla="*/ 17 w 183"/>
                <a:gd name="T41" fmla="*/ 135 h 205"/>
                <a:gd name="T42" fmla="*/ 0 w 183"/>
                <a:gd name="T43" fmla="*/ 101 h 205"/>
                <a:gd name="T44" fmla="*/ 0 w 183"/>
                <a:gd name="T45" fmla="*/ 63 h 205"/>
                <a:gd name="T46" fmla="*/ 17 w 183"/>
                <a:gd name="T47" fmla="*/ 40 h 205"/>
                <a:gd name="T48" fmla="*/ 17 w 183"/>
                <a:gd name="T49" fmla="*/ 19 h 205"/>
                <a:gd name="T50" fmla="*/ 17 w 183"/>
                <a:gd name="T51" fmla="*/ 11 h 205"/>
                <a:gd name="T52" fmla="*/ 9 w 183"/>
                <a:gd name="T5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205">
                  <a:moveTo>
                    <a:pt x="9" y="0"/>
                  </a:moveTo>
                  <a:lnTo>
                    <a:pt x="38" y="0"/>
                  </a:lnTo>
                  <a:lnTo>
                    <a:pt x="73" y="0"/>
                  </a:lnTo>
                  <a:lnTo>
                    <a:pt x="81" y="0"/>
                  </a:lnTo>
                  <a:lnTo>
                    <a:pt x="134" y="32"/>
                  </a:lnTo>
                  <a:lnTo>
                    <a:pt x="145" y="51"/>
                  </a:lnTo>
                  <a:lnTo>
                    <a:pt x="163" y="72"/>
                  </a:lnTo>
                  <a:lnTo>
                    <a:pt x="154" y="92"/>
                  </a:lnTo>
                  <a:lnTo>
                    <a:pt x="174" y="115"/>
                  </a:lnTo>
                  <a:lnTo>
                    <a:pt x="163" y="156"/>
                  </a:lnTo>
                  <a:lnTo>
                    <a:pt x="174" y="172"/>
                  </a:lnTo>
                  <a:lnTo>
                    <a:pt x="183" y="187"/>
                  </a:lnTo>
                  <a:lnTo>
                    <a:pt x="163" y="196"/>
                  </a:lnTo>
                  <a:lnTo>
                    <a:pt x="110" y="205"/>
                  </a:lnTo>
                  <a:lnTo>
                    <a:pt x="89" y="205"/>
                  </a:lnTo>
                  <a:lnTo>
                    <a:pt x="81" y="172"/>
                  </a:lnTo>
                  <a:lnTo>
                    <a:pt x="73" y="164"/>
                  </a:lnTo>
                  <a:lnTo>
                    <a:pt x="58" y="164"/>
                  </a:lnTo>
                  <a:lnTo>
                    <a:pt x="28" y="143"/>
                  </a:lnTo>
                  <a:lnTo>
                    <a:pt x="17" y="143"/>
                  </a:lnTo>
                  <a:lnTo>
                    <a:pt x="17" y="135"/>
                  </a:lnTo>
                  <a:lnTo>
                    <a:pt x="0" y="101"/>
                  </a:lnTo>
                  <a:lnTo>
                    <a:pt x="0" y="63"/>
                  </a:lnTo>
                  <a:lnTo>
                    <a:pt x="17" y="40"/>
                  </a:lnTo>
                  <a:lnTo>
                    <a:pt x="17" y="19"/>
                  </a:lnTo>
                  <a:lnTo>
                    <a:pt x="17" y="11"/>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2" name="Freeform 172"/>
            <p:cNvSpPr>
              <a:spLocks/>
            </p:cNvSpPr>
            <p:nvPr/>
          </p:nvSpPr>
          <p:spPr bwMode="auto">
            <a:xfrm>
              <a:off x="2934" y="2727"/>
              <a:ext cx="213" cy="195"/>
            </a:xfrm>
            <a:custGeom>
              <a:avLst/>
              <a:gdLst>
                <a:gd name="T0" fmla="*/ 125 w 213"/>
                <a:gd name="T1" fmla="*/ 154 h 195"/>
                <a:gd name="T2" fmla="*/ 149 w 213"/>
                <a:gd name="T3" fmla="*/ 145 h 195"/>
                <a:gd name="T4" fmla="*/ 149 w 213"/>
                <a:gd name="T5" fmla="*/ 133 h 195"/>
                <a:gd name="T6" fmla="*/ 198 w 213"/>
                <a:gd name="T7" fmla="*/ 113 h 195"/>
                <a:gd name="T8" fmla="*/ 190 w 213"/>
                <a:gd name="T9" fmla="*/ 113 h 195"/>
                <a:gd name="T10" fmla="*/ 198 w 213"/>
                <a:gd name="T11" fmla="*/ 81 h 195"/>
                <a:gd name="T12" fmla="*/ 198 w 213"/>
                <a:gd name="T13" fmla="*/ 69 h 195"/>
                <a:gd name="T14" fmla="*/ 213 w 213"/>
                <a:gd name="T15" fmla="*/ 52 h 195"/>
                <a:gd name="T16" fmla="*/ 198 w 213"/>
                <a:gd name="T17" fmla="*/ 29 h 195"/>
                <a:gd name="T18" fmla="*/ 169 w 213"/>
                <a:gd name="T19" fmla="*/ 8 h 195"/>
                <a:gd name="T20" fmla="*/ 157 w 213"/>
                <a:gd name="T21" fmla="*/ 8 h 195"/>
                <a:gd name="T22" fmla="*/ 157 w 213"/>
                <a:gd name="T23" fmla="*/ 0 h 195"/>
                <a:gd name="T24" fmla="*/ 149 w 213"/>
                <a:gd name="T25" fmla="*/ 0 h 195"/>
                <a:gd name="T26" fmla="*/ 125 w 213"/>
                <a:gd name="T27" fmla="*/ 8 h 195"/>
                <a:gd name="T28" fmla="*/ 125 w 213"/>
                <a:gd name="T29" fmla="*/ 20 h 195"/>
                <a:gd name="T30" fmla="*/ 117 w 213"/>
                <a:gd name="T31" fmla="*/ 69 h 195"/>
                <a:gd name="T32" fmla="*/ 125 w 213"/>
                <a:gd name="T33" fmla="*/ 81 h 195"/>
                <a:gd name="T34" fmla="*/ 140 w 213"/>
                <a:gd name="T35" fmla="*/ 81 h 195"/>
                <a:gd name="T36" fmla="*/ 140 w 213"/>
                <a:gd name="T37" fmla="*/ 102 h 195"/>
                <a:gd name="T38" fmla="*/ 117 w 213"/>
                <a:gd name="T39" fmla="*/ 90 h 195"/>
                <a:gd name="T40" fmla="*/ 85 w 213"/>
                <a:gd name="T41" fmla="*/ 69 h 195"/>
                <a:gd name="T42" fmla="*/ 75 w 213"/>
                <a:gd name="T43" fmla="*/ 69 h 195"/>
                <a:gd name="T44" fmla="*/ 43 w 213"/>
                <a:gd name="T45" fmla="*/ 52 h 195"/>
                <a:gd name="T46" fmla="*/ 32 w 213"/>
                <a:gd name="T47" fmla="*/ 90 h 195"/>
                <a:gd name="T48" fmla="*/ 43 w 213"/>
                <a:gd name="T49" fmla="*/ 90 h 195"/>
                <a:gd name="T50" fmla="*/ 0 w 213"/>
                <a:gd name="T51" fmla="*/ 102 h 195"/>
                <a:gd name="T52" fmla="*/ 0 w 213"/>
                <a:gd name="T53" fmla="*/ 162 h 195"/>
                <a:gd name="T54" fmla="*/ 23 w 213"/>
                <a:gd name="T55" fmla="*/ 186 h 195"/>
                <a:gd name="T56" fmla="*/ 32 w 213"/>
                <a:gd name="T57" fmla="*/ 186 h 195"/>
                <a:gd name="T58" fmla="*/ 52 w 213"/>
                <a:gd name="T59" fmla="*/ 195 h 195"/>
                <a:gd name="T60" fmla="*/ 85 w 213"/>
                <a:gd name="T61" fmla="*/ 195 h 195"/>
                <a:gd name="T62" fmla="*/ 117 w 213"/>
                <a:gd name="T63" fmla="*/ 162 h 195"/>
                <a:gd name="T64" fmla="*/ 125 w 213"/>
                <a:gd name="T65" fmla="*/ 15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95">
                  <a:moveTo>
                    <a:pt x="125" y="154"/>
                  </a:moveTo>
                  <a:lnTo>
                    <a:pt x="149" y="145"/>
                  </a:lnTo>
                  <a:lnTo>
                    <a:pt x="149" y="133"/>
                  </a:lnTo>
                  <a:lnTo>
                    <a:pt x="198" y="113"/>
                  </a:lnTo>
                  <a:lnTo>
                    <a:pt x="190" y="113"/>
                  </a:lnTo>
                  <a:lnTo>
                    <a:pt x="198" y="81"/>
                  </a:lnTo>
                  <a:lnTo>
                    <a:pt x="198" y="69"/>
                  </a:lnTo>
                  <a:lnTo>
                    <a:pt x="213" y="52"/>
                  </a:lnTo>
                  <a:lnTo>
                    <a:pt x="198" y="29"/>
                  </a:lnTo>
                  <a:lnTo>
                    <a:pt x="169" y="8"/>
                  </a:lnTo>
                  <a:lnTo>
                    <a:pt x="157" y="8"/>
                  </a:lnTo>
                  <a:lnTo>
                    <a:pt x="157" y="0"/>
                  </a:lnTo>
                  <a:lnTo>
                    <a:pt x="149" y="0"/>
                  </a:lnTo>
                  <a:lnTo>
                    <a:pt x="125" y="8"/>
                  </a:lnTo>
                  <a:lnTo>
                    <a:pt x="125" y="20"/>
                  </a:lnTo>
                  <a:lnTo>
                    <a:pt x="117" y="69"/>
                  </a:lnTo>
                  <a:lnTo>
                    <a:pt x="125" y="81"/>
                  </a:lnTo>
                  <a:lnTo>
                    <a:pt x="140" y="81"/>
                  </a:lnTo>
                  <a:lnTo>
                    <a:pt x="140" y="102"/>
                  </a:lnTo>
                  <a:lnTo>
                    <a:pt x="117" y="90"/>
                  </a:lnTo>
                  <a:lnTo>
                    <a:pt x="85" y="69"/>
                  </a:lnTo>
                  <a:lnTo>
                    <a:pt x="75" y="69"/>
                  </a:lnTo>
                  <a:lnTo>
                    <a:pt x="43" y="52"/>
                  </a:lnTo>
                  <a:lnTo>
                    <a:pt x="32" y="90"/>
                  </a:lnTo>
                  <a:lnTo>
                    <a:pt x="43" y="90"/>
                  </a:lnTo>
                  <a:lnTo>
                    <a:pt x="0" y="102"/>
                  </a:lnTo>
                  <a:lnTo>
                    <a:pt x="0" y="162"/>
                  </a:lnTo>
                  <a:lnTo>
                    <a:pt x="23" y="186"/>
                  </a:lnTo>
                  <a:lnTo>
                    <a:pt x="32" y="186"/>
                  </a:lnTo>
                  <a:lnTo>
                    <a:pt x="52" y="195"/>
                  </a:lnTo>
                  <a:lnTo>
                    <a:pt x="85" y="195"/>
                  </a:lnTo>
                  <a:lnTo>
                    <a:pt x="117" y="162"/>
                  </a:lnTo>
                  <a:lnTo>
                    <a:pt x="125" y="1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3" name="Freeform 173"/>
            <p:cNvSpPr>
              <a:spLocks/>
            </p:cNvSpPr>
            <p:nvPr/>
          </p:nvSpPr>
          <p:spPr bwMode="auto">
            <a:xfrm>
              <a:off x="2934" y="2727"/>
              <a:ext cx="213" cy="195"/>
            </a:xfrm>
            <a:custGeom>
              <a:avLst/>
              <a:gdLst>
                <a:gd name="T0" fmla="*/ 125 w 213"/>
                <a:gd name="T1" fmla="*/ 154 h 195"/>
                <a:gd name="T2" fmla="*/ 149 w 213"/>
                <a:gd name="T3" fmla="*/ 145 h 195"/>
                <a:gd name="T4" fmla="*/ 149 w 213"/>
                <a:gd name="T5" fmla="*/ 133 h 195"/>
                <a:gd name="T6" fmla="*/ 198 w 213"/>
                <a:gd name="T7" fmla="*/ 113 h 195"/>
                <a:gd name="T8" fmla="*/ 190 w 213"/>
                <a:gd name="T9" fmla="*/ 113 h 195"/>
                <a:gd name="T10" fmla="*/ 198 w 213"/>
                <a:gd name="T11" fmla="*/ 81 h 195"/>
                <a:gd name="T12" fmla="*/ 198 w 213"/>
                <a:gd name="T13" fmla="*/ 69 h 195"/>
                <a:gd name="T14" fmla="*/ 213 w 213"/>
                <a:gd name="T15" fmla="*/ 52 h 195"/>
                <a:gd name="T16" fmla="*/ 198 w 213"/>
                <a:gd name="T17" fmla="*/ 29 h 195"/>
                <a:gd name="T18" fmla="*/ 169 w 213"/>
                <a:gd name="T19" fmla="*/ 8 h 195"/>
                <a:gd name="T20" fmla="*/ 157 w 213"/>
                <a:gd name="T21" fmla="*/ 8 h 195"/>
                <a:gd name="T22" fmla="*/ 157 w 213"/>
                <a:gd name="T23" fmla="*/ 0 h 195"/>
                <a:gd name="T24" fmla="*/ 149 w 213"/>
                <a:gd name="T25" fmla="*/ 0 h 195"/>
                <a:gd name="T26" fmla="*/ 125 w 213"/>
                <a:gd name="T27" fmla="*/ 8 h 195"/>
                <a:gd name="T28" fmla="*/ 125 w 213"/>
                <a:gd name="T29" fmla="*/ 20 h 195"/>
                <a:gd name="T30" fmla="*/ 117 w 213"/>
                <a:gd name="T31" fmla="*/ 69 h 195"/>
                <a:gd name="T32" fmla="*/ 125 w 213"/>
                <a:gd name="T33" fmla="*/ 81 h 195"/>
                <a:gd name="T34" fmla="*/ 140 w 213"/>
                <a:gd name="T35" fmla="*/ 81 h 195"/>
                <a:gd name="T36" fmla="*/ 140 w 213"/>
                <a:gd name="T37" fmla="*/ 102 h 195"/>
                <a:gd name="T38" fmla="*/ 117 w 213"/>
                <a:gd name="T39" fmla="*/ 90 h 195"/>
                <a:gd name="T40" fmla="*/ 85 w 213"/>
                <a:gd name="T41" fmla="*/ 69 h 195"/>
                <a:gd name="T42" fmla="*/ 75 w 213"/>
                <a:gd name="T43" fmla="*/ 69 h 195"/>
                <a:gd name="T44" fmla="*/ 43 w 213"/>
                <a:gd name="T45" fmla="*/ 52 h 195"/>
                <a:gd name="T46" fmla="*/ 32 w 213"/>
                <a:gd name="T47" fmla="*/ 90 h 195"/>
                <a:gd name="T48" fmla="*/ 43 w 213"/>
                <a:gd name="T49" fmla="*/ 90 h 195"/>
                <a:gd name="T50" fmla="*/ 0 w 213"/>
                <a:gd name="T51" fmla="*/ 102 h 195"/>
                <a:gd name="T52" fmla="*/ 0 w 213"/>
                <a:gd name="T53" fmla="*/ 162 h 195"/>
                <a:gd name="T54" fmla="*/ 23 w 213"/>
                <a:gd name="T55" fmla="*/ 186 h 195"/>
                <a:gd name="T56" fmla="*/ 32 w 213"/>
                <a:gd name="T57" fmla="*/ 186 h 195"/>
                <a:gd name="T58" fmla="*/ 52 w 213"/>
                <a:gd name="T59" fmla="*/ 195 h 195"/>
                <a:gd name="T60" fmla="*/ 85 w 213"/>
                <a:gd name="T61" fmla="*/ 195 h 195"/>
                <a:gd name="T62" fmla="*/ 117 w 213"/>
                <a:gd name="T63" fmla="*/ 162 h 195"/>
                <a:gd name="T64" fmla="*/ 125 w 213"/>
                <a:gd name="T65" fmla="*/ 15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95">
                  <a:moveTo>
                    <a:pt x="125" y="154"/>
                  </a:moveTo>
                  <a:lnTo>
                    <a:pt x="149" y="145"/>
                  </a:lnTo>
                  <a:lnTo>
                    <a:pt x="149" y="133"/>
                  </a:lnTo>
                  <a:lnTo>
                    <a:pt x="198" y="113"/>
                  </a:lnTo>
                  <a:lnTo>
                    <a:pt x="190" y="113"/>
                  </a:lnTo>
                  <a:lnTo>
                    <a:pt x="198" y="81"/>
                  </a:lnTo>
                  <a:lnTo>
                    <a:pt x="198" y="69"/>
                  </a:lnTo>
                  <a:lnTo>
                    <a:pt x="213" y="52"/>
                  </a:lnTo>
                  <a:lnTo>
                    <a:pt x="198" y="29"/>
                  </a:lnTo>
                  <a:lnTo>
                    <a:pt x="169" y="8"/>
                  </a:lnTo>
                  <a:lnTo>
                    <a:pt x="157" y="8"/>
                  </a:lnTo>
                  <a:lnTo>
                    <a:pt x="157" y="0"/>
                  </a:lnTo>
                  <a:lnTo>
                    <a:pt x="149" y="0"/>
                  </a:lnTo>
                  <a:lnTo>
                    <a:pt x="125" y="8"/>
                  </a:lnTo>
                  <a:lnTo>
                    <a:pt x="125" y="20"/>
                  </a:lnTo>
                  <a:lnTo>
                    <a:pt x="117" y="69"/>
                  </a:lnTo>
                  <a:lnTo>
                    <a:pt x="125" y="81"/>
                  </a:lnTo>
                  <a:lnTo>
                    <a:pt x="140" y="81"/>
                  </a:lnTo>
                  <a:lnTo>
                    <a:pt x="140" y="102"/>
                  </a:lnTo>
                  <a:lnTo>
                    <a:pt x="117" y="90"/>
                  </a:lnTo>
                  <a:lnTo>
                    <a:pt x="85" y="69"/>
                  </a:lnTo>
                  <a:lnTo>
                    <a:pt x="75" y="69"/>
                  </a:lnTo>
                  <a:lnTo>
                    <a:pt x="43" y="52"/>
                  </a:lnTo>
                  <a:lnTo>
                    <a:pt x="32" y="90"/>
                  </a:lnTo>
                  <a:lnTo>
                    <a:pt x="43" y="90"/>
                  </a:lnTo>
                  <a:lnTo>
                    <a:pt x="0" y="102"/>
                  </a:lnTo>
                  <a:lnTo>
                    <a:pt x="0" y="162"/>
                  </a:lnTo>
                  <a:lnTo>
                    <a:pt x="23" y="186"/>
                  </a:lnTo>
                  <a:lnTo>
                    <a:pt x="32" y="186"/>
                  </a:lnTo>
                  <a:lnTo>
                    <a:pt x="52" y="195"/>
                  </a:lnTo>
                  <a:lnTo>
                    <a:pt x="85" y="195"/>
                  </a:lnTo>
                  <a:lnTo>
                    <a:pt x="117" y="162"/>
                  </a:lnTo>
                  <a:lnTo>
                    <a:pt x="125" y="1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4" name="Freeform 174"/>
            <p:cNvSpPr>
              <a:spLocks/>
            </p:cNvSpPr>
            <p:nvPr/>
          </p:nvSpPr>
          <p:spPr bwMode="auto">
            <a:xfrm>
              <a:off x="3083" y="2779"/>
              <a:ext cx="174" cy="307"/>
            </a:xfrm>
            <a:custGeom>
              <a:avLst/>
              <a:gdLst>
                <a:gd name="T0" fmla="*/ 19 w 174"/>
                <a:gd name="T1" fmla="*/ 307 h 307"/>
                <a:gd name="T2" fmla="*/ 19 w 174"/>
                <a:gd name="T3" fmla="*/ 298 h 307"/>
                <a:gd name="T4" fmla="*/ 8 w 174"/>
                <a:gd name="T5" fmla="*/ 234 h 307"/>
                <a:gd name="T6" fmla="*/ 40 w 174"/>
                <a:gd name="T7" fmla="*/ 182 h 307"/>
                <a:gd name="T8" fmla="*/ 40 w 174"/>
                <a:gd name="T9" fmla="*/ 133 h 307"/>
                <a:gd name="T10" fmla="*/ 40 w 174"/>
                <a:gd name="T11" fmla="*/ 109 h 307"/>
                <a:gd name="T12" fmla="*/ 8 w 174"/>
                <a:gd name="T13" fmla="*/ 101 h 307"/>
                <a:gd name="T14" fmla="*/ 0 w 174"/>
                <a:gd name="T15" fmla="*/ 101 h 307"/>
                <a:gd name="T16" fmla="*/ 0 w 174"/>
                <a:gd name="T17" fmla="*/ 93 h 307"/>
                <a:gd name="T18" fmla="*/ 0 w 174"/>
                <a:gd name="T19" fmla="*/ 80 h 307"/>
                <a:gd name="T20" fmla="*/ 49 w 174"/>
                <a:gd name="T21" fmla="*/ 61 h 307"/>
                <a:gd name="T22" fmla="*/ 49 w 174"/>
                <a:gd name="T23" fmla="*/ 72 h 307"/>
                <a:gd name="T24" fmla="*/ 72 w 174"/>
                <a:gd name="T25" fmla="*/ 72 h 307"/>
                <a:gd name="T26" fmla="*/ 64 w 174"/>
                <a:gd name="T27" fmla="*/ 101 h 307"/>
                <a:gd name="T28" fmla="*/ 80 w 174"/>
                <a:gd name="T29" fmla="*/ 121 h 307"/>
                <a:gd name="T30" fmla="*/ 93 w 174"/>
                <a:gd name="T31" fmla="*/ 101 h 307"/>
                <a:gd name="T32" fmla="*/ 93 w 174"/>
                <a:gd name="T33" fmla="*/ 80 h 307"/>
                <a:gd name="T34" fmla="*/ 72 w 174"/>
                <a:gd name="T35" fmla="*/ 49 h 307"/>
                <a:gd name="T36" fmla="*/ 72 w 174"/>
                <a:gd name="T37" fmla="*/ 29 h 307"/>
                <a:gd name="T38" fmla="*/ 80 w 174"/>
                <a:gd name="T39" fmla="*/ 17 h 307"/>
                <a:gd name="T40" fmla="*/ 101 w 174"/>
                <a:gd name="T41" fmla="*/ 17 h 307"/>
                <a:gd name="T42" fmla="*/ 154 w 174"/>
                <a:gd name="T43" fmla="*/ 9 h 307"/>
                <a:gd name="T44" fmla="*/ 174 w 174"/>
                <a:gd name="T45" fmla="*/ 0 h 307"/>
                <a:gd name="T46" fmla="*/ 174 w 174"/>
                <a:gd name="T47" fmla="*/ 93 h 307"/>
                <a:gd name="T48" fmla="*/ 145 w 174"/>
                <a:gd name="T49" fmla="*/ 121 h 307"/>
                <a:gd name="T50" fmla="*/ 112 w 174"/>
                <a:gd name="T51" fmla="*/ 133 h 307"/>
                <a:gd name="T52" fmla="*/ 72 w 174"/>
                <a:gd name="T53" fmla="*/ 182 h 307"/>
                <a:gd name="T54" fmla="*/ 72 w 174"/>
                <a:gd name="T55" fmla="*/ 190 h 307"/>
                <a:gd name="T56" fmla="*/ 80 w 174"/>
                <a:gd name="T57" fmla="*/ 226 h 307"/>
                <a:gd name="T58" fmla="*/ 72 w 174"/>
                <a:gd name="T59" fmla="*/ 266 h 307"/>
                <a:gd name="T60" fmla="*/ 29 w 174"/>
                <a:gd name="T61" fmla="*/ 287 h 307"/>
                <a:gd name="T62" fmla="*/ 29 w 174"/>
                <a:gd name="T63" fmla="*/ 298 h 307"/>
                <a:gd name="T64" fmla="*/ 29 w 174"/>
                <a:gd name="T65" fmla="*/ 307 h 307"/>
                <a:gd name="T66" fmla="*/ 19 w 174"/>
                <a:gd name="T6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307">
                  <a:moveTo>
                    <a:pt x="19" y="307"/>
                  </a:moveTo>
                  <a:lnTo>
                    <a:pt x="19" y="298"/>
                  </a:lnTo>
                  <a:lnTo>
                    <a:pt x="8" y="234"/>
                  </a:lnTo>
                  <a:lnTo>
                    <a:pt x="40" y="182"/>
                  </a:lnTo>
                  <a:lnTo>
                    <a:pt x="40" y="133"/>
                  </a:lnTo>
                  <a:lnTo>
                    <a:pt x="40" y="109"/>
                  </a:lnTo>
                  <a:lnTo>
                    <a:pt x="8" y="101"/>
                  </a:lnTo>
                  <a:lnTo>
                    <a:pt x="0" y="101"/>
                  </a:lnTo>
                  <a:lnTo>
                    <a:pt x="0" y="93"/>
                  </a:lnTo>
                  <a:lnTo>
                    <a:pt x="0" y="80"/>
                  </a:lnTo>
                  <a:lnTo>
                    <a:pt x="49" y="61"/>
                  </a:lnTo>
                  <a:lnTo>
                    <a:pt x="49" y="72"/>
                  </a:lnTo>
                  <a:lnTo>
                    <a:pt x="72" y="72"/>
                  </a:lnTo>
                  <a:lnTo>
                    <a:pt x="64" y="101"/>
                  </a:lnTo>
                  <a:lnTo>
                    <a:pt x="80" y="121"/>
                  </a:lnTo>
                  <a:lnTo>
                    <a:pt x="93" y="101"/>
                  </a:lnTo>
                  <a:lnTo>
                    <a:pt x="93" y="80"/>
                  </a:lnTo>
                  <a:lnTo>
                    <a:pt x="72" y="49"/>
                  </a:lnTo>
                  <a:lnTo>
                    <a:pt x="72" y="29"/>
                  </a:lnTo>
                  <a:lnTo>
                    <a:pt x="80" y="17"/>
                  </a:lnTo>
                  <a:lnTo>
                    <a:pt x="101" y="17"/>
                  </a:lnTo>
                  <a:lnTo>
                    <a:pt x="154" y="9"/>
                  </a:lnTo>
                  <a:lnTo>
                    <a:pt x="174" y="0"/>
                  </a:lnTo>
                  <a:lnTo>
                    <a:pt x="174" y="93"/>
                  </a:lnTo>
                  <a:lnTo>
                    <a:pt x="145" y="121"/>
                  </a:lnTo>
                  <a:lnTo>
                    <a:pt x="112" y="133"/>
                  </a:lnTo>
                  <a:lnTo>
                    <a:pt x="72" y="182"/>
                  </a:lnTo>
                  <a:lnTo>
                    <a:pt x="72" y="190"/>
                  </a:lnTo>
                  <a:lnTo>
                    <a:pt x="80" y="226"/>
                  </a:lnTo>
                  <a:lnTo>
                    <a:pt x="72" y="266"/>
                  </a:lnTo>
                  <a:lnTo>
                    <a:pt x="29" y="287"/>
                  </a:lnTo>
                  <a:lnTo>
                    <a:pt x="29" y="298"/>
                  </a:lnTo>
                  <a:lnTo>
                    <a:pt x="29" y="307"/>
                  </a:lnTo>
                  <a:lnTo>
                    <a:pt x="19" y="30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5" name="Freeform 175"/>
            <p:cNvSpPr>
              <a:spLocks/>
            </p:cNvSpPr>
            <p:nvPr/>
          </p:nvSpPr>
          <p:spPr bwMode="auto">
            <a:xfrm>
              <a:off x="3083" y="2779"/>
              <a:ext cx="174" cy="307"/>
            </a:xfrm>
            <a:custGeom>
              <a:avLst/>
              <a:gdLst>
                <a:gd name="T0" fmla="*/ 19 w 174"/>
                <a:gd name="T1" fmla="*/ 307 h 307"/>
                <a:gd name="T2" fmla="*/ 19 w 174"/>
                <a:gd name="T3" fmla="*/ 298 h 307"/>
                <a:gd name="T4" fmla="*/ 8 w 174"/>
                <a:gd name="T5" fmla="*/ 234 h 307"/>
                <a:gd name="T6" fmla="*/ 40 w 174"/>
                <a:gd name="T7" fmla="*/ 182 h 307"/>
                <a:gd name="T8" fmla="*/ 40 w 174"/>
                <a:gd name="T9" fmla="*/ 133 h 307"/>
                <a:gd name="T10" fmla="*/ 40 w 174"/>
                <a:gd name="T11" fmla="*/ 109 h 307"/>
                <a:gd name="T12" fmla="*/ 8 w 174"/>
                <a:gd name="T13" fmla="*/ 101 h 307"/>
                <a:gd name="T14" fmla="*/ 0 w 174"/>
                <a:gd name="T15" fmla="*/ 101 h 307"/>
                <a:gd name="T16" fmla="*/ 0 w 174"/>
                <a:gd name="T17" fmla="*/ 93 h 307"/>
                <a:gd name="T18" fmla="*/ 0 w 174"/>
                <a:gd name="T19" fmla="*/ 80 h 307"/>
                <a:gd name="T20" fmla="*/ 49 w 174"/>
                <a:gd name="T21" fmla="*/ 61 h 307"/>
                <a:gd name="T22" fmla="*/ 49 w 174"/>
                <a:gd name="T23" fmla="*/ 72 h 307"/>
                <a:gd name="T24" fmla="*/ 72 w 174"/>
                <a:gd name="T25" fmla="*/ 72 h 307"/>
                <a:gd name="T26" fmla="*/ 64 w 174"/>
                <a:gd name="T27" fmla="*/ 101 h 307"/>
                <a:gd name="T28" fmla="*/ 80 w 174"/>
                <a:gd name="T29" fmla="*/ 121 h 307"/>
                <a:gd name="T30" fmla="*/ 93 w 174"/>
                <a:gd name="T31" fmla="*/ 101 h 307"/>
                <a:gd name="T32" fmla="*/ 93 w 174"/>
                <a:gd name="T33" fmla="*/ 80 h 307"/>
                <a:gd name="T34" fmla="*/ 72 w 174"/>
                <a:gd name="T35" fmla="*/ 49 h 307"/>
                <a:gd name="T36" fmla="*/ 72 w 174"/>
                <a:gd name="T37" fmla="*/ 29 h 307"/>
                <a:gd name="T38" fmla="*/ 80 w 174"/>
                <a:gd name="T39" fmla="*/ 17 h 307"/>
                <a:gd name="T40" fmla="*/ 101 w 174"/>
                <a:gd name="T41" fmla="*/ 17 h 307"/>
                <a:gd name="T42" fmla="*/ 154 w 174"/>
                <a:gd name="T43" fmla="*/ 9 h 307"/>
                <a:gd name="T44" fmla="*/ 174 w 174"/>
                <a:gd name="T45" fmla="*/ 0 h 307"/>
                <a:gd name="T46" fmla="*/ 174 w 174"/>
                <a:gd name="T47" fmla="*/ 93 h 307"/>
                <a:gd name="T48" fmla="*/ 145 w 174"/>
                <a:gd name="T49" fmla="*/ 121 h 307"/>
                <a:gd name="T50" fmla="*/ 112 w 174"/>
                <a:gd name="T51" fmla="*/ 133 h 307"/>
                <a:gd name="T52" fmla="*/ 72 w 174"/>
                <a:gd name="T53" fmla="*/ 182 h 307"/>
                <a:gd name="T54" fmla="*/ 72 w 174"/>
                <a:gd name="T55" fmla="*/ 190 h 307"/>
                <a:gd name="T56" fmla="*/ 80 w 174"/>
                <a:gd name="T57" fmla="*/ 226 h 307"/>
                <a:gd name="T58" fmla="*/ 72 w 174"/>
                <a:gd name="T59" fmla="*/ 266 h 307"/>
                <a:gd name="T60" fmla="*/ 29 w 174"/>
                <a:gd name="T61" fmla="*/ 287 h 307"/>
                <a:gd name="T62" fmla="*/ 29 w 174"/>
                <a:gd name="T63" fmla="*/ 298 h 307"/>
                <a:gd name="T64" fmla="*/ 29 w 174"/>
                <a:gd name="T65" fmla="*/ 307 h 307"/>
                <a:gd name="T66" fmla="*/ 19 w 174"/>
                <a:gd name="T6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307">
                  <a:moveTo>
                    <a:pt x="19" y="307"/>
                  </a:moveTo>
                  <a:lnTo>
                    <a:pt x="19" y="298"/>
                  </a:lnTo>
                  <a:lnTo>
                    <a:pt x="8" y="234"/>
                  </a:lnTo>
                  <a:lnTo>
                    <a:pt x="40" y="182"/>
                  </a:lnTo>
                  <a:lnTo>
                    <a:pt x="40" y="133"/>
                  </a:lnTo>
                  <a:lnTo>
                    <a:pt x="40" y="109"/>
                  </a:lnTo>
                  <a:lnTo>
                    <a:pt x="8" y="101"/>
                  </a:lnTo>
                  <a:lnTo>
                    <a:pt x="0" y="101"/>
                  </a:lnTo>
                  <a:lnTo>
                    <a:pt x="0" y="93"/>
                  </a:lnTo>
                  <a:lnTo>
                    <a:pt x="0" y="80"/>
                  </a:lnTo>
                  <a:lnTo>
                    <a:pt x="49" y="61"/>
                  </a:lnTo>
                  <a:lnTo>
                    <a:pt x="49" y="72"/>
                  </a:lnTo>
                  <a:lnTo>
                    <a:pt x="72" y="72"/>
                  </a:lnTo>
                  <a:lnTo>
                    <a:pt x="64" y="101"/>
                  </a:lnTo>
                  <a:lnTo>
                    <a:pt x="80" y="121"/>
                  </a:lnTo>
                  <a:lnTo>
                    <a:pt x="93" y="101"/>
                  </a:lnTo>
                  <a:lnTo>
                    <a:pt x="93" y="80"/>
                  </a:lnTo>
                  <a:lnTo>
                    <a:pt x="72" y="49"/>
                  </a:lnTo>
                  <a:lnTo>
                    <a:pt x="72" y="29"/>
                  </a:lnTo>
                  <a:lnTo>
                    <a:pt x="80" y="17"/>
                  </a:lnTo>
                  <a:lnTo>
                    <a:pt x="101" y="17"/>
                  </a:lnTo>
                  <a:lnTo>
                    <a:pt x="154" y="9"/>
                  </a:lnTo>
                  <a:lnTo>
                    <a:pt x="174" y="0"/>
                  </a:lnTo>
                  <a:lnTo>
                    <a:pt x="174" y="93"/>
                  </a:lnTo>
                  <a:lnTo>
                    <a:pt x="145" y="121"/>
                  </a:lnTo>
                  <a:lnTo>
                    <a:pt x="112" y="133"/>
                  </a:lnTo>
                  <a:lnTo>
                    <a:pt x="72" y="182"/>
                  </a:lnTo>
                  <a:lnTo>
                    <a:pt x="72" y="190"/>
                  </a:lnTo>
                  <a:lnTo>
                    <a:pt x="80" y="226"/>
                  </a:lnTo>
                  <a:lnTo>
                    <a:pt x="72" y="266"/>
                  </a:lnTo>
                  <a:lnTo>
                    <a:pt x="29" y="287"/>
                  </a:lnTo>
                  <a:lnTo>
                    <a:pt x="29" y="298"/>
                  </a:lnTo>
                  <a:lnTo>
                    <a:pt x="29" y="307"/>
                  </a:lnTo>
                  <a:lnTo>
                    <a:pt x="19" y="30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6" name="Freeform 176"/>
            <p:cNvSpPr>
              <a:spLocks/>
            </p:cNvSpPr>
            <p:nvPr/>
          </p:nvSpPr>
          <p:spPr bwMode="auto">
            <a:xfrm>
              <a:off x="3123" y="2756"/>
              <a:ext cx="53" cy="144"/>
            </a:xfrm>
            <a:custGeom>
              <a:avLst/>
              <a:gdLst>
                <a:gd name="T0" fmla="*/ 9 w 53"/>
                <a:gd name="T1" fmla="*/ 0 h 144"/>
                <a:gd name="T2" fmla="*/ 23 w 53"/>
                <a:gd name="T3" fmla="*/ 0 h 144"/>
                <a:gd name="T4" fmla="*/ 32 w 53"/>
                <a:gd name="T5" fmla="*/ 8 h 144"/>
                <a:gd name="T6" fmla="*/ 40 w 53"/>
                <a:gd name="T7" fmla="*/ 40 h 144"/>
                <a:gd name="T8" fmla="*/ 32 w 53"/>
                <a:gd name="T9" fmla="*/ 51 h 144"/>
                <a:gd name="T10" fmla="*/ 32 w 53"/>
                <a:gd name="T11" fmla="*/ 72 h 144"/>
                <a:gd name="T12" fmla="*/ 53 w 53"/>
                <a:gd name="T13" fmla="*/ 103 h 144"/>
                <a:gd name="T14" fmla="*/ 53 w 53"/>
                <a:gd name="T15" fmla="*/ 124 h 144"/>
                <a:gd name="T16" fmla="*/ 40 w 53"/>
                <a:gd name="T17" fmla="*/ 144 h 144"/>
                <a:gd name="T18" fmla="*/ 23 w 53"/>
                <a:gd name="T19" fmla="*/ 124 h 144"/>
                <a:gd name="T20" fmla="*/ 32 w 53"/>
                <a:gd name="T21" fmla="*/ 95 h 144"/>
                <a:gd name="T22" fmla="*/ 9 w 53"/>
                <a:gd name="T23" fmla="*/ 95 h 144"/>
                <a:gd name="T24" fmla="*/ 9 w 53"/>
                <a:gd name="T25" fmla="*/ 83 h 144"/>
                <a:gd name="T26" fmla="*/ 0 w 53"/>
                <a:gd name="T27" fmla="*/ 83 h 144"/>
                <a:gd name="T28" fmla="*/ 9 w 53"/>
                <a:gd name="T29" fmla="*/ 51 h 144"/>
                <a:gd name="T30" fmla="*/ 9 w 53"/>
                <a:gd name="T31" fmla="*/ 40 h 144"/>
                <a:gd name="T32" fmla="*/ 23 w 53"/>
                <a:gd name="T33" fmla="*/ 22 h 144"/>
                <a:gd name="T34" fmla="*/ 9 w 53"/>
                <a:gd name="T3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44">
                  <a:moveTo>
                    <a:pt x="9" y="0"/>
                  </a:moveTo>
                  <a:lnTo>
                    <a:pt x="23" y="0"/>
                  </a:lnTo>
                  <a:lnTo>
                    <a:pt x="32" y="8"/>
                  </a:lnTo>
                  <a:lnTo>
                    <a:pt x="40" y="40"/>
                  </a:lnTo>
                  <a:lnTo>
                    <a:pt x="32" y="51"/>
                  </a:lnTo>
                  <a:lnTo>
                    <a:pt x="32" y="72"/>
                  </a:lnTo>
                  <a:lnTo>
                    <a:pt x="53" y="103"/>
                  </a:lnTo>
                  <a:lnTo>
                    <a:pt x="53" y="124"/>
                  </a:lnTo>
                  <a:lnTo>
                    <a:pt x="40" y="144"/>
                  </a:lnTo>
                  <a:lnTo>
                    <a:pt x="23" y="124"/>
                  </a:lnTo>
                  <a:lnTo>
                    <a:pt x="32" y="95"/>
                  </a:lnTo>
                  <a:lnTo>
                    <a:pt x="9" y="95"/>
                  </a:lnTo>
                  <a:lnTo>
                    <a:pt x="9" y="83"/>
                  </a:lnTo>
                  <a:lnTo>
                    <a:pt x="0" y="83"/>
                  </a:lnTo>
                  <a:lnTo>
                    <a:pt x="9" y="51"/>
                  </a:lnTo>
                  <a:lnTo>
                    <a:pt x="9" y="40"/>
                  </a:lnTo>
                  <a:lnTo>
                    <a:pt x="23" y="22"/>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7" name="Freeform 177"/>
            <p:cNvSpPr>
              <a:spLocks/>
            </p:cNvSpPr>
            <p:nvPr/>
          </p:nvSpPr>
          <p:spPr bwMode="auto">
            <a:xfrm>
              <a:off x="3123" y="2756"/>
              <a:ext cx="53" cy="144"/>
            </a:xfrm>
            <a:custGeom>
              <a:avLst/>
              <a:gdLst>
                <a:gd name="T0" fmla="*/ 9 w 53"/>
                <a:gd name="T1" fmla="*/ 0 h 144"/>
                <a:gd name="T2" fmla="*/ 23 w 53"/>
                <a:gd name="T3" fmla="*/ 0 h 144"/>
                <a:gd name="T4" fmla="*/ 32 w 53"/>
                <a:gd name="T5" fmla="*/ 8 h 144"/>
                <a:gd name="T6" fmla="*/ 40 w 53"/>
                <a:gd name="T7" fmla="*/ 40 h 144"/>
                <a:gd name="T8" fmla="*/ 32 w 53"/>
                <a:gd name="T9" fmla="*/ 51 h 144"/>
                <a:gd name="T10" fmla="*/ 32 w 53"/>
                <a:gd name="T11" fmla="*/ 72 h 144"/>
                <a:gd name="T12" fmla="*/ 53 w 53"/>
                <a:gd name="T13" fmla="*/ 103 h 144"/>
                <a:gd name="T14" fmla="*/ 53 w 53"/>
                <a:gd name="T15" fmla="*/ 124 h 144"/>
                <a:gd name="T16" fmla="*/ 40 w 53"/>
                <a:gd name="T17" fmla="*/ 144 h 144"/>
                <a:gd name="T18" fmla="*/ 23 w 53"/>
                <a:gd name="T19" fmla="*/ 124 h 144"/>
                <a:gd name="T20" fmla="*/ 32 w 53"/>
                <a:gd name="T21" fmla="*/ 95 h 144"/>
                <a:gd name="T22" fmla="*/ 9 w 53"/>
                <a:gd name="T23" fmla="*/ 95 h 144"/>
                <a:gd name="T24" fmla="*/ 9 w 53"/>
                <a:gd name="T25" fmla="*/ 83 h 144"/>
                <a:gd name="T26" fmla="*/ 0 w 53"/>
                <a:gd name="T27" fmla="*/ 83 h 144"/>
                <a:gd name="T28" fmla="*/ 9 w 53"/>
                <a:gd name="T29" fmla="*/ 51 h 144"/>
                <a:gd name="T30" fmla="*/ 9 w 53"/>
                <a:gd name="T31" fmla="*/ 40 h 144"/>
                <a:gd name="T32" fmla="*/ 23 w 53"/>
                <a:gd name="T33" fmla="*/ 22 h 144"/>
                <a:gd name="T34" fmla="*/ 9 w 53"/>
                <a:gd name="T3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44">
                  <a:moveTo>
                    <a:pt x="9" y="0"/>
                  </a:moveTo>
                  <a:lnTo>
                    <a:pt x="23" y="0"/>
                  </a:lnTo>
                  <a:lnTo>
                    <a:pt x="32" y="8"/>
                  </a:lnTo>
                  <a:lnTo>
                    <a:pt x="40" y="40"/>
                  </a:lnTo>
                  <a:lnTo>
                    <a:pt x="32" y="51"/>
                  </a:lnTo>
                  <a:lnTo>
                    <a:pt x="32" y="72"/>
                  </a:lnTo>
                  <a:lnTo>
                    <a:pt x="53" y="103"/>
                  </a:lnTo>
                  <a:lnTo>
                    <a:pt x="53" y="124"/>
                  </a:lnTo>
                  <a:lnTo>
                    <a:pt x="40" y="144"/>
                  </a:lnTo>
                  <a:lnTo>
                    <a:pt x="23" y="124"/>
                  </a:lnTo>
                  <a:lnTo>
                    <a:pt x="32" y="95"/>
                  </a:lnTo>
                  <a:lnTo>
                    <a:pt x="9" y="95"/>
                  </a:lnTo>
                  <a:lnTo>
                    <a:pt x="9" y="83"/>
                  </a:lnTo>
                  <a:lnTo>
                    <a:pt x="0" y="83"/>
                  </a:lnTo>
                  <a:lnTo>
                    <a:pt x="9" y="51"/>
                  </a:lnTo>
                  <a:lnTo>
                    <a:pt x="9" y="40"/>
                  </a:lnTo>
                  <a:lnTo>
                    <a:pt x="23" y="22"/>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8" name="Freeform 178"/>
            <p:cNvSpPr>
              <a:spLocks/>
            </p:cNvSpPr>
            <p:nvPr/>
          </p:nvSpPr>
          <p:spPr bwMode="auto">
            <a:xfrm>
              <a:off x="2986" y="2873"/>
              <a:ext cx="137" cy="141"/>
            </a:xfrm>
            <a:custGeom>
              <a:avLst/>
              <a:gdLst>
                <a:gd name="T0" fmla="*/ 72 w 137"/>
                <a:gd name="T1" fmla="*/ 132 h 141"/>
                <a:gd name="T2" fmla="*/ 96 w 137"/>
                <a:gd name="T3" fmla="*/ 132 h 141"/>
                <a:gd name="T4" fmla="*/ 104 w 137"/>
                <a:gd name="T5" fmla="*/ 141 h 141"/>
                <a:gd name="T6" fmla="*/ 137 w 137"/>
                <a:gd name="T7" fmla="*/ 89 h 141"/>
                <a:gd name="T8" fmla="*/ 137 w 137"/>
                <a:gd name="T9" fmla="*/ 40 h 141"/>
                <a:gd name="T10" fmla="*/ 137 w 137"/>
                <a:gd name="T11" fmla="*/ 16 h 141"/>
                <a:gd name="T12" fmla="*/ 104 w 137"/>
                <a:gd name="T13" fmla="*/ 8 h 141"/>
                <a:gd name="T14" fmla="*/ 96 w 137"/>
                <a:gd name="T15" fmla="*/ 8 h 141"/>
                <a:gd name="T16" fmla="*/ 96 w 137"/>
                <a:gd name="T17" fmla="*/ 0 h 141"/>
                <a:gd name="T18" fmla="*/ 72 w 137"/>
                <a:gd name="T19" fmla="*/ 8 h 141"/>
                <a:gd name="T20" fmla="*/ 64 w 137"/>
                <a:gd name="T21" fmla="*/ 16 h 141"/>
                <a:gd name="T22" fmla="*/ 32 w 137"/>
                <a:gd name="T23" fmla="*/ 48 h 141"/>
                <a:gd name="T24" fmla="*/ 0 w 137"/>
                <a:gd name="T25" fmla="*/ 48 h 141"/>
                <a:gd name="T26" fmla="*/ 22 w 137"/>
                <a:gd name="T27" fmla="*/ 80 h 141"/>
                <a:gd name="T28" fmla="*/ 43 w 137"/>
                <a:gd name="T29" fmla="*/ 97 h 141"/>
                <a:gd name="T30" fmla="*/ 52 w 137"/>
                <a:gd name="T31" fmla="*/ 121 h 141"/>
                <a:gd name="T32" fmla="*/ 72 w 137"/>
                <a:gd name="T33"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141">
                  <a:moveTo>
                    <a:pt x="72" y="132"/>
                  </a:moveTo>
                  <a:lnTo>
                    <a:pt x="96" y="132"/>
                  </a:lnTo>
                  <a:lnTo>
                    <a:pt x="104" y="141"/>
                  </a:lnTo>
                  <a:lnTo>
                    <a:pt x="137" y="89"/>
                  </a:lnTo>
                  <a:lnTo>
                    <a:pt x="137" y="40"/>
                  </a:lnTo>
                  <a:lnTo>
                    <a:pt x="137" y="16"/>
                  </a:lnTo>
                  <a:lnTo>
                    <a:pt x="104" y="8"/>
                  </a:lnTo>
                  <a:lnTo>
                    <a:pt x="96" y="8"/>
                  </a:lnTo>
                  <a:lnTo>
                    <a:pt x="96" y="0"/>
                  </a:lnTo>
                  <a:lnTo>
                    <a:pt x="72" y="8"/>
                  </a:lnTo>
                  <a:lnTo>
                    <a:pt x="64" y="16"/>
                  </a:lnTo>
                  <a:lnTo>
                    <a:pt x="32" y="48"/>
                  </a:lnTo>
                  <a:lnTo>
                    <a:pt x="0" y="48"/>
                  </a:lnTo>
                  <a:lnTo>
                    <a:pt x="22" y="80"/>
                  </a:lnTo>
                  <a:lnTo>
                    <a:pt x="43" y="97"/>
                  </a:lnTo>
                  <a:lnTo>
                    <a:pt x="52" y="121"/>
                  </a:lnTo>
                  <a:lnTo>
                    <a:pt x="72" y="1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9" name="Freeform 179"/>
            <p:cNvSpPr>
              <a:spLocks/>
            </p:cNvSpPr>
            <p:nvPr/>
          </p:nvSpPr>
          <p:spPr bwMode="auto">
            <a:xfrm>
              <a:off x="2986" y="2873"/>
              <a:ext cx="137" cy="141"/>
            </a:xfrm>
            <a:custGeom>
              <a:avLst/>
              <a:gdLst>
                <a:gd name="T0" fmla="*/ 72 w 137"/>
                <a:gd name="T1" fmla="*/ 132 h 141"/>
                <a:gd name="T2" fmla="*/ 96 w 137"/>
                <a:gd name="T3" fmla="*/ 132 h 141"/>
                <a:gd name="T4" fmla="*/ 104 w 137"/>
                <a:gd name="T5" fmla="*/ 141 h 141"/>
                <a:gd name="T6" fmla="*/ 137 w 137"/>
                <a:gd name="T7" fmla="*/ 89 h 141"/>
                <a:gd name="T8" fmla="*/ 137 w 137"/>
                <a:gd name="T9" fmla="*/ 40 h 141"/>
                <a:gd name="T10" fmla="*/ 137 w 137"/>
                <a:gd name="T11" fmla="*/ 16 h 141"/>
                <a:gd name="T12" fmla="*/ 104 w 137"/>
                <a:gd name="T13" fmla="*/ 8 h 141"/>
                <a:gd name="T14" fmla="*/ 96 w 137"/>
                <a:gd name="T15" fmla="*/ 8 h 141"/>
                <a:gd name="T16" fmla="*/ 96 w 137"/>
                <a:gd name="T17" fmla="*/ 0 h 141"/>
                <a:gd name="T18" fmla="*/ 72 w 137"/>
                <a:gd name="T19" fmla="*/ 8 h 141"/>
                <a:gd name="T20" fmla="*/ 64 w 137"/>
                <a:gd name="T21" fmla="*/ 16 h 141"/>
                <a:gd name="T22" fmla="*/ 32 w 137"/>
                <a:gd name="T23" fmla="*/ 48 h 141"/>
                <a:gd name="T24" fmla="*/ 0 w 137"/>
                <a:gd name="T25" fmla="*/ 48 h 141"/>
                <a:gd name="T26" fmla="*/ 22 w 137"/>
                <a:gd name="T27" fmla="*/ 80 h 141"/>
                <a:gd name="T28" fmla="*/ 43 w 137"/>
                <a:gd name="T29" fmla="*/ 97 h 141"/>
                <a:gd name="T30" fmla="*/ 52 w 137"/>
                <a:gd name="T31" fmla="*/ 121 h 141"/>
                <a:gd name="T32" fmla="*/ 72 w 137"/>
                <a:gd name="T33"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141">
                  <a:moveTo>
                    <a:pt x="72" y="132"/>
                  </a:moveTo>
                  <a:lnTo>
                    <a:pt x="96" y="132"/>
                  </a:lnTo>
                  <a:lnTo>
                    <a:pt x="104" y="141"/>
                  </a:lnTo>
                  <a:lnTo>
                    <a:pt x="137" y="89"/>
                  </a:lnTo>
                  <a:lnTo>
                    <a:pt x="137" y="40"/>
                  </a:lnTo>
                  <a:lnTo>
                    <a:pt x="137" y="16"/>
                  </a:lnTo>
                  <a:lnTo>
                    <a:pt x="104" y="8"/>
                  </a:lnTo>
                  <a:lnTo>
                    <a:pt x="96" y="8"/>
                  </a:lnTo>
                  <a:lnTo>
                    <a:pt x="96" y="0"/>
                  </a:lnTo>
                  <a:lnTo>
                    <a:pt x="72" y="8"/>
                  </a:lnTo>
                  <a:lnTo>
                    <a:pt x="64" y="16"/>
                  </a:lnTo>
                  <a:lnTo>
                    <a:pt x="32" y="48"/>
                  </a:lnTo>
                  <a:lnTo>
                    <a:pt x="0" y="48"/>
                  </a:lnTo>
                  <a:lnTo>
                    <a:pt x="22" y="80"/>
                  </a:lnTo>
                  <a:lnTo>
                    <a:pt x="43" y="97"/>
                  </a:lnTo>
                  <a:lnTo>
                    <a:pt x="52" y="121"/>
                  </a:lnTo>
                  <a:lnTo>
                    <a:pt x="72" y="1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0" name="Freeform 180"/>
            <p:cNvSpPr>
              <a:spLocks/>
            </p:cNvSpPr>
            <p:nvPr/>
          </p:nvSpPr>
          <p:spPr bwMode="auto">
            <a:xfrm>
              <a:off x="2840" y="3006"/>
              <a:ext cx="271" cy="246"/>
            </a:xfrm>
            <a:custGeom>
              <a:avLst/>
              <a:gdLst>
                <a:gd name="T0" fmla="*/ 218 w 271"/>
                <a:gd name="T1" fmla="*/ 0 h 246"/>
                <a:gd name="T2" fmla="*/ 189 w 271"/>
                <a:gd name="T3" fmla="*/ 19 h 246"/>
                <a:gd name="T4" fmla="*/ 145 w 271"/>
                <a:gd name="T5" fmla="*/ 60 h 246"/>
                <a:gd name="T6" fmla="*/ 136 w 271"/>
                <a:gd name="T7" fmla="*/ 60 h 246"/>
                <a:gd name="T8" fmla="*/ 116 w 271"/>
                <a:gd name="T9" fmla="*/ 60 h 246"/>
                <a:gd name="T10" fmla="*/ 93 w 271"/>
                <a:gd name="T11" fmla="*/ 80 h 246"/>
                <a:gd name="T12" fmla="*/ 72 w 271"/>
                <a:gd name="T13" fmla="*/ 89 h 246"/>
                <a:gd name="T14" fmla="*/ 64 w 271"/>
                <a:gd name="T15" fmla="*/ 80 h 246"/>
                <a:gd name="T16" fmla="*/ 72 w 271"/>
                <a:gd name="T17" fmla="*/ 60 h 246"/>
                <a:gd name="T18" fmla="*/ 52 w 271"/>
                <a:gd name="T19" fmla="*/ 51 h 246"/>
                <a:gd name="T20" fmla="*/ 52 w 271"/>
                <a:gd name="T21" fmla="*/ 124 h 246"/>
                <a:gd name="T22" fmla="*/ 43 w 271"/>
                <a:gd name="T23" fmla="*/ 132 h 246"/>
                <a:gd name="T24" fmla="*/ 20 w 271"/>
                <a:gd name="T25" fmla="*/ 132 h 246"/>
                <a:gd name="T26" fmla="*/ 9 w 271"/>
                <a:gd name="T27" fmla="*/ 124 h 246"/>
                <a:gd name="T28" fmla="*/ 0 w 271"/>
                <a:gd name="T29" fmla="*/ 113 h 246"/>
                <a:gd name="T30" fmla="*/ 0 w 271"/>
                <a:gd name="T31" fmla="*/ 124 h 246"/>
                <a:gd name="T32" fmla="*/ 0 w 271"/>
                <a:gd name="T33" fmla="*/ 132 h 246"/>
                <a:gd name="T34" fmla="*/ 20 w 271"/>
                <a:gd name="T35" fmla="*/ 184 h 246"/>
                <a:gd name="T36" fmla="*/ 28 w 271"/>
                <a:gd name="T37" fmla="*/ 205 h 246"/>
                <a:gd name="T38" fmla="*/ 20 w 271"/>
                <a:gd name="T39" fmla="*/ 205 h 246"/>
                <a:gd name="T40" fmla="*/ 28 w 271"/>
                <a:gd name="T41" fmla="*/ 234 h 246"/>
                <a:gd name="T42" fmla="*/ 28 w 271"/>
                <a:gd name="T43" fmla="*/ 226 h 246"/>
                <a:gd name="T44" fmla="*/ 43 w 271"/>
                <a:gd name="T45" fmla="*/ 246 h 246"/>
                <a:gd name="T46" fmla="*/ 52 w 271"/>
                <a:gd name="T47" fmla="*/ 246 h 246"/>
                <a:gd name="T48" fmla="*/ 93 w 271"/>
                <a:gd name="T49" fmla="*/ 226 h 246"/>
                <a:gd name="T50" fmla="*/ 136 w 271"/>
                <a:gd name="T51" fmla="*/ 234 h 246"/>
                <a:gd name="T52" fmla="*/ 168 w 271"/>
                <a:gd name="T53" fmla="*/ 226 h 246"/>
                <a:gd name="T54" fmla="*/ 198 w 271"/>
                <a:gd name="T55" fmla="*/ 205 h 246"/>
                <a:gd name="T56" fmla="*/ 232 w 271"/>
                <a:gd name="T57" fmla="*/ 161 h 246"/>
                <a:gd name="T58" fmla="*/ 250 w 271"/>
                <a:gd name="T59" fmla="*/ 132 h 246"/>
                <a:gd name="T60" fmla="*/ 261 w 271"/>
                <a:gd name="T61" fmla="*/ 124 h 246"/>
                <a:gd name="T62" fmla="*/ 271 w 271"/>
                <a:gd name="T63" fmla="*/ 89 h 246"/>
                <a:gd name="T64" fmla="*/ 271 w 271"/>
                <a:gd name="T65" fmla="*/ 80 h 246"/>
                <a:gd name="T66" fmla="*/ 261 w 271"/>
                <a:gd name="T67" fmla="*/ 80 h 246"/>
                <a:gd name="T68" fmla="*/ 250 w 271"/>
                <a:gd name="T69" fmla="*/ 89 h 246"/>
                <a:gd name="T70" fmla="*/ 242 w 271"/>
                <a:gd name="T71" fmla="*/ 89 h 246"/>
                <a:gd name="T72" fmla="*/ 250 w 271"/>
                <a:gd name="T73" fmla="*/ 72 h 246"/>
                <a:gd name="T74" fmla="*/ 261 w 271"/>
                <a:gd name="T75" fmla="*/ 72 h 246"/>
                <a:gd name="T76" fmla="*/ 250 w 271"/>
                <a:gd name="T77" fmla="*/ 8 h 246"/>
                <a:gd name="T78" fmla="*/ 242 w 271"/>
                <a:gd name="T79" fmla="*/ 0 h 246"/>
                <a:gd name="T80" fmla="*/ 218 w 271"/>
                <a:gd name="T8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1" h="246">
                  <a:moveTo>
                    <a:pt x="218" y="0"/>
                  </a:moveTo>
                  <a:lnTo>
                    <a:pt x="189" y="19"/>
                  </a:lnTo>
                  <a:lnTo>
                    <a:pt x="145" y="60"/>
                  </a:lnTo>
                  <a:lnTo>
                    <a:pt x="136" y="60"/>
                  </a:lnTo>
                  <a:lnTo>
                    <a:pt x="116" y="60"/>
                  </a:lnTo>
                  <a:lnTo>
                    <a:pt x="93" y="80"/>
                  </a:lnTo>
                  <a:lnTo>
                    <a:pt x="72" y="89"/>
                  </a:lnTo>
                  <a:lnTo>
                    <a:pt x="64" y="80"/>
                  </a:lnTo>
                  <a:lnTo>
                    <a:pt x="72" y="60"/>
                  </a:lnTo>
                  <a:lnTo>
                    <a:pt x="52" y="51"/>
                  </a:lnTo>
                  <a:lnTo>
                    <a:pt x="52" y="124"/>
                  </a:lnTo>
                  <a:lnTo>
                    <a:pt x="43" y="132"/>
                  </a:lnTo>
                  <a:lnTo>
                    <a:pt x="20" y="132"/>
                  </a:lnTo>
                  <a:lnTo>
                    <a:pt x="9" y="124"/>
                  </a:lnTo>
                  <a:lnTo>
                    <a:pt x="0" y="113"/>
                  </a:lnTo>
                  <a:lnTo>
                    <a:pt x="0" y="124"/>
                  </a:lnTo>
                  <a:lnTo>
                    <a:pt x="0" y="132"/>
                  </a:lnTo>
                  <a:lnTo>
                    <a:pt x="20" y="184"/>
                  </a:lnTo>
                  <a:lnTo>
                    <a:pt x="28" y="205"/>
                  </a:lnTo>
                  <a:lnTo>
                    <a:pt x="20" y="205"/>
                  </a:lnTo>
                  <a:lnTo>
                    <a:pt x="28" y="234"/>
                  </a:lnTo>
                  <a:lnTo>
                    <a:pt x="28" y="226"/>
                  </a:lnTo>
                  <a:lnTo>
                    <a:pt x="43" y="246"/>
                  </a:lnTo>
                  <a:lnTo>
                    <a:pt x="52" y="246"/>
                  </a:lnTo>
                  <a:lnTo>
                    <a:pt x="93" y="226"/>
                  </a:lnTo>
                  <a:lnTo>
                    <a:pt x="136" y="234"/>
                  </a:lnTo>
                  <a:lnTo>
                    <a:pt x="168" y="226"/>
                  </a:lnTo>
                  <a:lnTo>
                    <a:pt x="198" y="205"/>
                  </a:lnTo>
                  <a:lnTo>
                    <a:pt x="232" y="161"/>
                  </a:lnTo>
                  <a:lnTo>
                    <a:pt x="250" y="132"/>
                  </a:lnTo>
                  <a:lnTo>
                    <a:pt x="261" y="124"/>
                  </a:lnTo>
                  <a:lnTo>
                    <a:pt x="271" y="89"/>
                  </a:lnTo>
                  <a:lnTo>
                    <a:pt x="271" y="80"/>
                  </a:lnTo>
                  <a:lnTo>
                    <a:pt x="261" y="80"/>
                  </a:lnTo>
                  <a:lnTo>
                    <a:pt x="250" y="89"/>
                  </a:lnTo>
                  <a:lnTo>
                    <a:pt x="242" y="89"/>
                  </a:lnTo>
                  <a:lnTo>
                    <a:pt x="250" y="72"/>
                  </a:lnTo>
                  <a:lnTo>
                    <a:pt x="261" y="72"/>
                  </a:lnTo>
                  <a:lnTo>
                    <a:pt x="250" y="8"/>
                  </a:lnTo>
                  <a:lnTo>
                    <a:pt x="242" y="0"/>
                  </a:lnTo>
                  <a:lnTo>
                    <a:pt x="21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1" name="Freeform 181"/>
            <p:cNvSpPr>
              <a:spLocks/>
            </p:cNvSpPr>
            <p:nvPr/>
          </p:nvSpPr>
          <p:spPr bwMode="auto">
            <a:xfrm>
              <a:off x="2840" y="3006"/>
              <a:ext cx="271" cy="246"/>
            </a:xfrm>
            <a:custGeom>
              <a:avLst/>
              <a:gdLst>
                <a:gd name="T0" fmla="*/ 218 w 271"/>
                <a:gd name="T1" fmla="*/ 0 h 246"/>
                <a:gd name="T2" fmla="*/ 189 w 271"/>
                <a:gd name="T3" fmla="*/ 19 h 246"/>
                <a:gd name="T4" fmla="*/ 145 w 271"/>
                <a:gd name="T5" fmla="*/ 60 h 246"/>
                <a:gd name="T6" fmla="*/ 136 w 271"/>
                <a:gd name="T7" fmla="*/ 60 h 246"/>
                <a:gd name="T8" fmla="*/ 116 w 271"/>
                <a:gd name="T9" fmla="*/ 60 h 246"/>
                <a:gd name="T10" fmla="*/ 93 w 271"/>
                <a:gd name="T11" fmla="*/ 80 h 246"/>
                <a:gd name="T12" fmla="*/ 72 w 271"/>
                <a:gd name="T13" fmla="*/ 89 h 246"/>
                <a:gd name="T14" fmla="*/ 64 w 271"/>
                <a:gd name="T15" fmla="*/ 80 h 246"/>
                <a:gd name="T16" fmla="*/ 72 w 271"/>
                <a:gd name="T17" fmla="*/ 60 h 246"/>
                <a:gd name="T18" fmla="*/ 52 w 271"/>
                <a:gd name="T19" fmla="*/ 51 h 246"/>
                <a:gd name="T20" fmla="*/ 52 w 271"/>
                <a:gd name="T21" fmla="*/ 124 h 246"/>
                <a:gd name="T22" fmla="*/ 43 w 271"/>
                <a:gd name="T23" fmla="*/ 132 h 246"/>
                <a:gd name="T24" fmla="*/ 20 w 271"/>
                <a:gd name="T25" fmla="*/ 132 h 246"/>
                <a:gd name="T26" fmla="*/ 9 w 271"/>
                <a:gd name="T27" fmla="*/ 124 h 246"/>
                <a:gd name="T28" fmla="*/ 0 w 271"/>
                <a:gd name="T29" fmla="*/ 113 h 246"/>
                <a:gd name="T30" fmla="*/ 0 w 271"/>
                <a:gd name="T31" fmla="*/ 124 h 246"/>
                <a:gd name="T32" fmla="*/ 0 w 271"/>
                <a:gd name="T33" fmla="*/ 132 h 246"/>
                <a:gd name="T34" fmla="*/ 20 w 271"/>
                <a:gd name="T35" fmla="*/ 184 h 246"/>
                <a:gd name="T36" fmla="*/ 28 w 271"/>
                <a:gd name="T37" fmla="*/ 205 h 246"/>
                <a:gd name="T38" fmla="*/ 20 w 271"/>
                <a:gd name="T39" fmla="*/ 205 h 246"/>
                <a:gd name="T40" fmla="*/ 28 w 271"/>
                <a:gd name="T41" fmla="*/ 234 h 246"/>
                <a:gd name="T42" fmla="*/ 28 w 271"/>
                <a:gd name="T43" fmla="*/ 226 h 246"/>
                <a:gd name="T44" fmla="*/ 43 w 271"/>
                <a:gd name="T45" fmla="*/ 246 h 246"/>
                <a:gd name="T46" fmla="*/ 52 w 271"/>
                <a:gd name="T47" fmla="*/ 246 h 246"/>
                <a:gd name="T48" fmla="*/ 93 w 271"/>
                <a:gd name="T49" fmla="*/ 226 h 246"/>
                <a:gd name="T50" fmla="*/ 136 w 271"/>
                <a:gd name="T51" fmla="*/ 234 h 246"/>
                <a:gd name="T52" fmla="*/ 168 w 271"/>
                <a:gd name="T53" fmla="*/ 226 h 246"/>
                <a:gd name="T54" fmla="*/ 198 w 271"/>
                <a:gd name="T55" fmla="*/ 205 h 246"/>
                <a:gd name="T56" fmla="*/ 232 w 271"/>
                <a:gd name="T57" fmla="*/ 161 h 246"/>
                <a:gd name="T58" fmla="*/ 250 w 271"/>
                <a:gd name="T59" fmla="*/ 132 h 246"/>
                <a:gd name="T60" fmla="*/ 261 w 271"/>
                <a:gd name="T61" fmla="*/ 124 h 246"/>
                <a:gd name="T62" fmla="*/ 271 w 271"/>
                <a:gd name="T63" fmla="*/ 89 h 246"/>
                <a:gd name="T64" fmla="*/ 271 w 271"/>
                <a:gd name="T65" fmla="*/ 80 h 246"/>
                <a:gd name="T66" fmla="*/ 261 w 271"/>
                <a:gd name="T67" fmla="*/ 80 h 246"/>
                <a:gd name="T68" fmla="*/ 250 w 271"/>
                <a:gd name="T69" fmla="*/ 89 h 246"/>
                <a:gd name="T70" fmla="*/ 242 w 271"/>
                <a:gd name="T71" fmla="*/ 89 h 246"/>
                <a:gd name="T72" fmla="*/ 250 w 271"/>
                <a:gd name="T73" fmla="*/ 72 h 246"/>
                <a:gd name="T74" fmla="*/ 261 w 271"/>
                <a:gd name="T75" fmla="*/ 72 h 246"/>
                <a:gd name="T76" fmla="*/ 250 w 271"/>
                <a:gd name="T77" fmla="*/ 8 h 246"/>
                <a:gd name="T78" fmla="*/ 242 w 271"/>
                <a:gd name="T79" fmla="*/ 0 h 246"/>
                <a:gd name="T80" fmla="*/ 218 w 271"/>
                <a:gd name="T8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1" h="246">
                  <a:moveTo>
                    <a:pt x="218" y="0"/>
                  </a:moveTo>
                  <a:lnTo>
                    <a:pt x="189" y="19"/>
                  </a:lnTo>
                  <a:lnTo>
                    <a:pt x="145" y="60"/>
                  </a:lnTo>
                  <a:lnTo>
                    <a:pt x="136" y="60"/>
                  </a:lnTo>
                  <a:lnTo>
                    <a:pt x="116" y="60"/>
                  </a:lnTo>
                  <a:lnTo>
                    <a:pt x="93" y="80"/>
                  </a:lnTo>
                  <a:lnTo>
                    <a:pt x="72" y="89"/>
                  </a:lnTo>
                  <a:lnTo>
                    <a:pt x="64" y="80"/>
                  </a:lnTo>
                  <a:lnTo>
                    <a:pt x="72" y="60"/>
                  </a:lnTo>
                  <a:lnTo>
                    <a:pt x="52" y="51"/>
                  </a:lnTo>
                  <a:lnTo>
                    <a:pt x="52" y="124"/>
                  </a:lnTo>
                  <a:lnTo>
                    <a:pt x="43" y="132"/>
                  </a:lnTo>
                  <a:lnTo>
                    <a:pt x="20" y="132"/>
                  </a:lnTo>
                  <a:lnTo>
                    <a:pt x="9" y="124"/>
                  </a:lnTo>
                  <a:lnTo>
                    <a:pt x="0" y="113"/>
                  </a:lnTo>
                  <a:lnTo>
                    <a:pt x="0" y="124"/>
                  </a:lnTo>
                  <a:lnTo>
                    <a:pt x="0" y="132"/>
                  </a:lnTo>
                  <a:lnTo>
                    <a:pt x="20" y="184"/>
                  </a:lnTo>
                  <a:lnTo>
                    <a:pt x="28" y="205"/>
                  </a:lnTo>
                  <a:lnTo>
                    <a:pt x="20" y="205"/>
                  </a:lnTo>
                  <a:lnTo>
                    <a:pt x="28" y="234"/>
                  </a:lnTo>
                  <a:lnTo>
                    <a:pt x="28" y="226"/>
                  </a:lnTo>
                  <a:lnTo>
                    <a:pt x="43" y="246"/>
                  </a:lnTo>
                  <a:lnTo>
                    <a:pt x="52" y="246"/>
                  </a:lnTo>
                  <a:lnTo>
                    <a:pt x="93" y="226"/>
                  </a:lnTo>
                  <a:lnTo>
                    <a:pt x="136" y="234"/>
                  </a:lnTo>
                  <a:lnTo>
                    <a:pt x="168" y="226"/>
                  </a:lnTo>
                  <a:lnTo>
                    <a:pt x="198" y="205"/>
                  </a:lnTo>
                  <a:lnTo>
                    <a:pt x="232" y="161"/>
                  </a:lnTo>
                  <a:lnTo>
                    <a:pt x="250" y="132"/>
                  </a:lnTo>
                  <a:lnTo>
                    <a:pt x="261" y="124"/>
                  </a:lnTo>
                  <a:lnTo>
                    <a:pt x="271" y="89"/>
                  </a:lnTo>
                  <a:lnTo>
                    <a:pt x="271" y="80"/>
                  </a:lnTo>
                  <a:lnTo>
                    <a:pt x="261" y="80"/>
                  </a:lnTo>
                  <a:lnTo>
                    <a:pt x="250" y="89"/>
                  </a:lnTo>
                  <a:lnTo>
                    <a:pt x="242" y="89"/>
                  </a:lnTo>
                  <a:lnTo>
                    <a:pt x="250" y="72"/>
                  </a:lnTo>
                  <a:lnTo>
                    <a:pt x="261" y="72"/>
                  </a:lnTo>
                  <a:lnTo>
                    <a:pt x="250" y="8"/>
                  </a:lnTo>
                  <a:lnTo>
                    <a:pt x="242" y="0"/>
                  </a:lnTo>
                  <a:lnTo>
                    <a:pt x="21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2" name="Freeform 182"/>
            <p:cNvSpPr>
              <a:spLocks/>
            </p:cNvSpPr>
            <p:nvPr/>
          </p:nvSpPr>
          <p:spPr bwMode="auto">
            <a:xfrm>
              <a:off x="2758" y="2901"/>
              <a:ext cx="228" cy="238"/>
            </a:xfrm>
            <a:custGeom>
              <a:avLst/>
              <a:gdLst>
                <a:gd name="T0" fmla="*/ 134 w 228"/>
                <a:gd name="T1" fmla="*/ 156 h 238"/>
                <a:gd name="T2" fmla="*/ 134 w 228"/>
                <a:gd name="T3" fmla="*/ 229 h 238"/>
                <a:gd name="T4" fmla="*/ 125 w 228"/>
                <a:gd name="T5" fmla="*/ 238 h 238"/>
                <a:gd name="T6" fmla="*/ 102 w 228"/>
                <a:gd name="T7" fmla="*/ 238 h 238"/>
                <a:gd name="T8" fmla="*/ 91 w 228"/>
                <a:gd name="T9" fmla="*/ 229 h 238"/>
                <a:gd name="T10" fmla="*/ 81 w 228"/>
                <a:gd name="T11" fmla="*/ 218 h 238"/>
                <a:gd name="T12" fmla="*/ 81 w 228"/>
                <a:gd name="T13" fmla="*/ 229 h 238"/>
                <a:gd name="T14" fmla="*/ 61 w 228"/>
                <a:gd name="T15" fmla="*/ 208 h 238"/>
                <a:gd name="T16" fmla="*/ 49 w 228"/>
                <a:gd name="T17" fmla="*/ 134 h 238"/>
                <a:gd name="T18" fmla="*/ 49 w 228"/>
                <a:gd name="T19" fmla="*/ 104 h 238"/>
                <a:gd name="T20" fmla="*/ 0 w 228"/>
                <a:gd name="T21" fmla="*/ 20 h 238"/>
                <a:gd name="T22" fmla="*/ 0 w 228"/>
                <a:gd name="T23" fmla="*/ 12 h 238"/>
                <a:gd name="T24" fmla="*/ 29 w 228"/>
                <a:gd name="T25" fmla="*/ 0 h 238"/>
                <a:gd name="T26" fmla="*/ 38 w 228"/>
                <a:gd name="T27" fmla="*/ 12 h 238"/>
                <a:gd name="T28" fmla="*/ 110 w 228"/>
                <a:gd name="T29" fmla="*/ 12 h 238"/>
                <a:gd name="T30" fmla="*/ 125 w 228"/>
                <a:gd name="T31" fmla="*/ 20 h 238"/>
                <a:gd name="T32" fmla="*/ 166 w 228"/>
                <a:gd name="T33" fmla="*/ 20 h 238"/>
                <a:gd name="T34" fmla="*/ 198 w 228"/>
                <a:gd name="T35" fmla="*/ 12 h 238"/>
                <a:gd name="T36" fmla="*/ 207 w 228"/>
                <a:gd name="T37" fmla="*/ 12 h 238"/>
                <a:gd name="T38" fmla="*/ 228 w 228"/>
                <a:gd name="T39" fmla="*/ 20 h 238"/>
                <a:gd name="T40" fmla="*/ 207 w 228"/>
                <a:gd name="T41" fmla="*/ 20 h 238"/>
                <a:gd name="T42" fmla="*/ 198 w 228"/>
                <a:gd name="T43" fmla="*/ 32 h 238"/>
                <a:gd name="T44" fmla="*/ 198 w 228"/>
                <a:gd name="T45" fmla="*/ 20 h 238"/>
                <a:gd name="T46" fmla="*/ 154 w 228"/>
                <a:gd name="T47" fmla="*/ 32 h 238"/>
                <a:gd name="T48" fmla="*/ 154 w 228"/>
                <a:gd name="T49" fmla="*/ 93 h 238"/>
                <a:gd name="T50" fmla="*/ 134 w 228"/>
                <a:gd name="T51" fmla="*/ 104 h 238"/>
                <a:gd name="T52" fmla="*/ 134 w 228"/>
                <a:gd name="T53" fmla="*/ 15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38">
                  <a:moveTo>
                    <a:pt x="134" y="156"/>
                  </a:moveTo>
                  <a:lnTo>
                    <a:pt x="134" y="229"/>
                  </a:lnTo>
                  <a:lnTo>
                    <a:pt x="125" y="238"/>
                  </a:lnTo>
                  <a:lnTo>
                    <a:pt x="102" y="238"/>
                  </a:lnTo>
                  <a:lnTo>
                    <a:pt x="91" y="229"/>
                  </a:lnTo>
                  <a:lnTo>
                    <a:pt x="81" y="218"/>
                  </a:lnTo>
                  <a:lnTo>
                    <a:pt x="81" y="229"/>
                  </a:lnTo>
                  <a:lnTo>
                    <a:pt x="61" y="208"/>
                  </a:lnTo>
                  <a:lnTo>
                    <a:pt x="49" y="134"/>
                  </a:lnTo>
                  <a:lnTo>
                    <a:pt x="49" y="104"/>
                  </a:lnTo>
                  <a:lnTo>
                    <a:pt x="0" y="20"/>
                  </a:lnTo>
                  <a:lnTo>
                    <a:pt x="0" y="12"/>
                  </a:lnTo>
                  <a:lnTo>
                    <a:pt x="29" y="0"/>
                  </a:lnTo>
                  <a:lnTo>
                    <a:pt x="38" y="12"/>
                  </a:lnTo>
                  <a:lnTo>
                    <a:pt x="110" y="12"/>
                  </a:lnTo>
                  <a:lnTo>
                    <a:pt x="125" y="20"/>
                  </a:lnTo>
                  <a:lnTo>
                    <a:pt x="166" y="20"/>
                  </a:lnTo>
                  <a:lnTo>
                    <a:pt x="198" y="12"/>
                  </a:lnTo>
                  <a:lnTo>
                    <a:pt x="207" y="12"/>
                  </a:lnTo>
                  <a:lnTo>
                    <a:pt x="228" y="20"/>
                  </a:lnTo>
                  <a:lnTo>
                    <a:pt x="207" y="20"/>
                  </a:lnTo>
                  <a:lnTo>
                    <a:pt x="198" y="32"/>
                  </a:lnTo>
                  <a:lnTo>
                    <a:pt x="198" y="20"/>
                  </a:lnTo>
                  <a:lnTo>
                    <a:pt x="154" y="32"/>
                  </a:lnTo>
                  <a:lnTo>
                    <a:pt x="154" y="93"/>
                  </a:lnTo>
                  <a:lnTo>
                    <a:pt x="134" y="104"/>
                  </a:lnTo>
                  <a:lnTo>
                    <a:pt x="134" y="15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3" name="Freeform 183"/>
            <p:cNvSpPr>
              <a:spLocks/>
            </p:cNvSpPr>
            <p:nvPr/>
          </p:nvSpPr>
          <p:spPr bwMode="auto">
            <a:xfrm>
              <a:off x="2758" y="2901"/>
              <a:ext cx="228" cy="238"/>
            </a:xfrm>
            <a:custGeom>
              <a:avLst/>
              <a:gdLst>
                <a:gd name="T0" fmla="*/ 134 w 228"/>
                <a:gd name="T1" fmla="*/ 156 h 238"/>
                <a:gd name="T2" fmla="*/ 134 w 228"/>
                <a:gd name="T3" fmla="*/ 229 h 238"/>
                <a:gd name="T4" fmla="*/ 125 w 228"/>
                <a:gd name="T5" fmla="*/ 238 h 238"/>
                <a:gd name="T6" fmla="*/ 102 w 228"/>
                <a:gd name="T7" fmla="*/ 238 h 238"/>
                <a:gd name="T8" fmla="*/ 91 w 228"/>
                <a:gd name="T9" fmla="*/ 229 h 238"/>
                <a:gd name="T10" fmla="*/ 81 w 228"/>
                <a:gd name="T11" fmla="*/ 218 h 238"/>
                <a:gd name="T12" fmla="*/ 81 w 228"/>
                <a:gd name="T13" fmla="*/ 229 h 238"/>
                <a:gd name="T14" fmla="*/ 61 w 228"/>
                <a:gd name="T15" fmla="*/ 208 h 238"/>
                <a:gd name="T16" fmla="*/ 49 w 228"/>
                <a:gd name="T17" fmla="*/ 134 h 238"/>
                <a:gd name="T18" fmla="*/ 49 w 228"/>
                <a:gd name="T19" fmla="*/ 104 h 238"/>
                <a:gd name="T20" fmla="*/ 0 w 228"/>
                <a:gd name="T21" fmla="*/ 20 h 238"/>
                <a:gd name="T22" fmla="*/ 0 w 228"/>
                <a:gd name="T23" fmla="*/ 12 h 238"/>
                <a:gd name="T24" fmla="*/ 29 w 228"/>
                <a:gd name="T25" fmla="*/ 0 h 238"/>
                <a:gd name="T26" fmla="*/ 38 w 228"/>
                <a:gd name="T27" fmla="*/ 12 h 238"/>
                <a:gd name="T28" fmla="*/ 110 w 228"/>
                <a:gd name="T29" fmla="*/ 12 h 238"/>
                <a:gd name="T30" fmla="*/ 125 w 228"/>
                <a:gd name="T31" fmla="*/ 20 h 238"/>
                <a:gd name="T32" fmla="*/ 166 w 228"/>
                <a:gd name="T33" fmla="*/ 20 h 238"/>
                <a:gd name="T34" fmla="*/ 198 w 228"/>
                <a:gd name="T35" fmla="*/ 12 h 238"/>
                <a:gd name="T36" fmla="*/ 207 w 228"/>
                <a:gd name="T37" fmla="*/ 12 h 238"/>
                <a:gd name="T38" fmla="*/ 228 w 228"/>
                <a:gd name="T39" fmla="*/ 20 h 238"/>
                <a:gd name="T40" fmla="*/ 207 w 228"/>
                <a:gd name="T41" fmla="*/ 20 h 238"/>
                <a:gd name="T42" fmla="*/ 198 w 228"/>
                <a:gd name="T43" fmla="*/ 32 h 238"/>
                <a:gd name="T44" fmla="*/ 198 w 228"/>
                <a:gd name="T45" fmla="*/ 20 h 238"/>
                <a:gd name="T46" fmla="*/ 154 w 228"/>
                <a:gd name="T47" fmla="*/ 32 h 238"/>
                <a:gd name="T48" fmla="*/ 154 w 228"/>
                <a:gd name="T49" fmla="*/ 93 h 238"/>
                <a:gd name="T50" fmla="*/ 134 w 228"/>
                <a:gd name="T51" fmla="*/ 104 h 238"/>
                <a:gd name="T52" fmla="*/ 134 w 228"/>
                <a:gd name="T53" fmla="*/ 15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38">
                  <a:moveTo>
                    <a:pt x="134" y="156"/>
                  </a:moveTo>
                  <a:lnTo>
                    <a:pt x="134" y="229"/>
                  </a:lnTo>
                  <a:lnTo>
                    <a:pt x="125" y="238"/>
                  </a:lnTo>
                  <a:lnTo>
                    <a:pt x="102" y="238"/>
                  </a:lnTo>
                  <a:lnTo>
                    <a:pt x="91" y="229"/>
                  </a:lnTo>
                  <a:lnTo>
                    <a:pt x="81" y="218"/>
                  </a:lnTo>
                  <a:lnTo>
                    <a:pt x="81" y="229"/>
                  </a:lnTo>
                  <a:lnTo>
                    <a:pt x="61" y="208"/>
                  </a:lnTo>
                  <a:lnTo>
                    <a:pt x="49" y="134"/>
                  </a:lnTo>
                  <a:lnTo>
                    <a:pt x="49" y="104"/>
                  </a:lnTo>
                  <a:lnTo>
                    <a:pt x="0" y="20"/>
                  </a:lnTo>
                  <a:lnTo>
                    <a:pt x="0" y="12"/>
                  </a:lnTo>
                  <a:lnTo>
                    <a:pt x="29" y="0"/>
                  </a:lnTo>
                  <a:lnTo>
                    <a:pt x="38" y="12"/>
                  </a:lnTo>
                  <a:lnTo>
                    <a:pt x="110" y="12"/>
                  </a:lnTo>
                  <a:lnTo>
                    <a:pt x="125" y="20"/>
                  </a:lnTo>
                  <a:lnTo>
                    <a:pt x="166" y="20"/>
                  </a:lnTo>
                  <a:lnTo>
                    <a:pt x="198" y="12"/>
                  </a:lnTo>
                  <a:lnTo>
                    <a:pt x="207" y="12"/>
                  </a:lnTo>
                  <a:lnTo>
                    <a:pt x="228" y="20"/>
                  </a:lnTo>
                  <a:lnTo>
                    <a:pt x="207" y="20"/>
                  </a:lnTo>
                  <a:lnTo>
                    <a:pt x="198" y="32"/>
                  </a:lnTo>
                  <a:lnTo>
                    <a:pt x="198" y="20"/>
                  </a:lnTo>
                  <a:lnTo>
                    <a:pt x="154" y="32"/>
                  </a:lnTo>
                  <a:lnTo>
                    <a:pt x="154" y="93"/>
                  </a:lnTo>
                  <a:lnTo>
                    <a:pt x="134" y="104"/>
                  </a:lnTo>
                  <a:lnTo>
                    <a:pt x="134" y="15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4" name="Freeform 184"/>
            <p:cNvSpPr>
              <a:spLocks/>
            </p:cNvSpPr>
            <p:nvPr/>
          </p:nvSpPr>
          <p:spPr bwMode="auto">
            <a:xfrm>
              <a:off x="2758" y="2684"/>
              <a:ext cx="218" cy="238"/>
            </a:xfrm>
            <a:custGeom>
              <a:avLst/>
              <a:gdLst>
                <a:gd name="T0" fmla="*/ 29 w 218"/>
                <a:gd name="T1" fmla="*/ 0 h 238"/>
                <a:gd name="T2" fmla="*/ 9 w 218"/>
                <a:gd name="T3" fmla="*/ 9 h 238"/>
                <a:gd name="T4" fmla="*/ 29 w 218"/>
                <a:gd name="T5" fmla="*/ 51 h 238"/>
                <a:gd name="T6" fmla="*/ 17 w 218"/>
                <a:gd name="T7" fmla="*/ 64 h 238"/>
                <a:gd name="T8" fmla="*/ 38 w 218"/>
                <a:gd name="T9" fmla="*/ 104 h 238"/>
                <a:gd name="T10" fmla="*/ 29 w 218"/>
                <a:gd name="T11" fmla="*/ 124 h 238"/>
                <a:gd name="T12" fmla="*/ 17 w 218"/>
                <a:gd name="T13" fmla="*/ 145 h 238"/>
                <a:gd name="T14" fmla="*/ 0 w 218"/>
                <a:gd name="T15" fmla="*/ 197 h 238"/>
                <a:gd name="T16" fmla="*/ 0 w 218"/>
                <a:gd name="T17" fmla="*/ 229 h 238"/>
                <a:gd name="T18" fmla="*/ 29 w 218"/>
                <a:gd name="T19" fmla="*/ 217 h 238"/>
                <a:gd name="T20" fmla="*/ 38 w 218"/>
                <a:gd name="T21" fmla="*/ 229 h 238"/>
                <a:gd name="T22" fmla="*/ 111 w 218"/>
                <a:gd name="T23" fmla="*/ 229 h 238"/>
                <a:gd name="T24" fmla="*/ 125 w 218"/>
                <a:gd name="T25" fmla="*/ 238 h 238"/>
                <a:gd name="T26" fmla="*/ 167 w 218"/>
                <a:gd name="T27" fmla="*/ 238 h 238"/>
                <a:gd name="T28" fmla="*/ 199 w 218"/>
                <a:gd name="T29" fmla="*/ 229 h 238"/>
                <a:gd name="T30" fmla="*/ 175 w 218"/>
                <a:gd name="T31" fmla="*/ 205 h 238"/>
                <a:gd name="T32" fmla="*/ 175 w 218"/>
                <a:gd name="T33" fmla="*/ 145 h 238"/>
                <a:gd name="T34" fmla="*/ 218 w 218"/>
                <a:gd name="T35" fmla="*/ 133 h 238"/>
                <a:gd name="T36" fmla="*/ 207 w 218"/>
                <a:gd name="T37" fmla="*/ 133 h 238"/>
                <a:gd name="T38" fmla="*/ 218 w 218"/>
                <a:gd name="T39" fmla="*/ 95 h 238"/>
                <a:gd name="T40" fmla="*/ 175 w 218"/>
                <a:gd name="T41" fmla="*/ 104 h 238"/>
                <a:gd name="T42" fmla="*/ 186 w 218"/>
                <a:gd name="T43" fmla="*/ 95 h 238"/>
                <a:gd name="T44" fmla="*/ 175 w 218"/>
                <a:gd name="T45" fmla="*/ 72 h 238"/>
                <a:gd name="T46" fmla="*/ 175 w 218"/>
                <a:gd name="T47" fmla="*/ 32 h 238"/>
                <a:gd name="T48" fmla="*/ 154 w 218"/>
                <a:gd name="T49" fmla="*/ 23 h 238"/>
                <a:gd name="T50" fmla="*/ 134 w 218"/>
                <a:gd name="T51" fmla="*/ 23 h 238"/>
                <a:gd name="T52" fmla="*/ 134 w 218"/>
                <a:gd name="T53" fmla="*/ 43 h 238"/>
                <a:gd name="T54" fmla="*/ 102 w 218"/>
                <a:gd name="T55" fmla="*/ 43 h 238"/>
                <a:gd name="T56" fmla="*/ 91 w 218"/>
                <a:gd name="T57" fmla="*/ 32 h 238"/>
                <a:gd name="T58" fmla="*/ 81 w 218"/>
                <a:gd name="T59" fmla="*/ 0 h 238"/>
                <a:gd name="T60" fmla="*/ 73 w 218"/>
                <a:gd name="T61" fmla="*/ 0 h 238"/>
                <a:gd name="T62" fmla="*/ 29 w 218"/>
                <a:gd name="T6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38">
                  <a:moveTo>
                    <a:pt x="29" y="0"/>
                  </a:moveTo>
                  <a:lnTo>
                    <a:pt x="9" y="9"/>
                  </a:lnTo>
                  <a:lnTo>
                    <a:pt x="29" y="51"/>
                  </a:lnTo>
                  <a:lnTo>
                    <a:pt x="17" y="64"/>
                  </a:lnTo>
                  <a:lnTo>
                    <a:pt x="38" y="104"/>
                  </a:lnTo>
                  <a:lnTo>
                    <a:pt x="29" y="124"/>
                  </a:lnTo>
                  <a:lnTo>
                    <a:pt x="17" y="145"/>
                  </a:lnTo>
                  <a:lnTo>
                    <a:pt x="0" y="197"/>
                  </a:lnTo>
                  <a:lnTo>
                    <a:pt x="0" y="229"/>
                  </a:lnTo>
                  <a:lnTo>
                    <a:pt x="29" y="217"/>
                  </a:lnTo>
                  <a:lnTo>
                    <a:pt x="38" y="229"/>
                  </a:lnTo>
                  <a:lnTo>
                    <a:pt x="111" y="229"/>
                  </a:lnTo>
                  <a:lnTo>
                    <a:pt x="125" y="238"/>
                  </a:lnTo>
                  <a:lnTo>
                    <a:pt x="167" y="238"/>
                  </a:lnTo>
                  <a:lnTo>
                    <a:pt x="199" y="229"/>
                  </a:lnTo>
                  <a:lnTo>
                    <a:pt x="175" y="205"/>
                  </a:lnTo>
                  <a:lnTo>
                    <a:pt x="175" y="145"/>
                  </a:lnTo>
                  <a:lnTo>
                    <a:pt x="218" y="133"/>
                  </a:lnTo>
                  <a:lnTo>
                    <a:pt x="207" y="133"/>
                  </a:lnTo>
                  <a:lnTo>
                    <a:pt x="218" y="95"/>
                  </a:lnTo>
                  <a:lnTo>
                    <a:pt x="175" y="104"/>
                  </a:lnTo>
                  <a:lnTo>
                    <a:pt x="186" y="95"/>
                  </a:lnTo>
                  <a:lnTo>
                    <a:pt x="175" y="72"/>
                  </a:lnTo>
                  <a:lnTo>
                    <a:pt x="175" y="32"/>
                  </a:lnTo>
                  <a:lnTo>
                    <a:pt x="154" y="23"/>
                  </a:lnTo>
                  <a:lnTo>
                    <a:pt x="134" y="23"/>
                  </a:lnTo>
                  <a:lnTo>
                    <a:pt x="134" y="43"/>
                  </a:lnTo>
                  <a:lnTo>
                    <a:pt x="102" y="43"/>
                  </a:lnTo>
                  <a:lnTo>
                    <a:pt x="91" y="32"/>
                  </a:lnTo>
                  <a:lnTo>
                    <a:pt x="81" y="0"/>
                  </a:lnTo>
                  <a:lnTo>
                    <a:pt x="73" y="0"/>
                  </a:lnTo>
                  <a:lnTo>
                    <a:pt x="2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5" name="Freeform 185"/>
            <p:cNvSpPr>
              <a:spLocks/>
            </p:cNvSpPr>
            <p:nvPr/>
          </p:nvSpPr>
          <p:spPr bwMode="auto">
            <a:xfrm>
              <a:off x="2758" y="2684"/>
              <a:ext cx="218" cy="238"/>
            </a:xfrm>
            <a:custGeom>
              <a:avLst/>
              <a:gdLst>
                <a:gd name="T0" fmla="*/ 29 w 218"/>
                <a:gd name="T1" fmla="*/ 0 h 238"/>
                <a:gd name="T2" fmla="*/ 9 w 218"/>
                <a:gd name="T3" fmla="*/ 9 h 238"/>
                <a:gd name="T4" fmla="*/ 29 w 218"/>
                <a:gd name="T5" fmla="*/ 51 h 238"/>
                <a:gd name="T6" fmla="*/ 17 w 218"/>
                <a:gd name="T7" fmla="*/ 64 h 238"/>
                <a:gd name="T8" fmla="*/ 38 w 218"/>
                <a:gd name="T9" fmla="*/ 104 h 238"/>
                <a:gd name="T10" fmla="*/ 29 w 218"/>
                <a:gd name="T11" fmla="*/ 124 h 238"/>
                <a:gd name="T12" fmla="*/ 17 w 218"/>
                <a:gd name="T13" fmla="*/ 145 h 238"/>
                <a:gd name="T14" fmla="*/ 0 w 218"/>
                <a:gd name="T15" fmla="*/ 197 h 238"/>
                <a:gd name="T16" fmla="*/ 0 w 218"/>
                <a:gd name="T17" fmla="*/ 229 h 238"/>
                <a:gd name="T18" fmla="*/ 29 w 218"/>
                <a:gd name="T19" fmla="*/ 217 h 238"/>
                <a:gd name="T20" fmla="*/ 38 w 218"/>
                <a:gd name="T21" fmla="*/ 229 h 238"/>
                <a:gd name="T22" fmla="*/ 111 w 218"/>
                <a:gd name="T23" fmla="*/ 229 h 238"/>
                <a:gd name="T24" fmla="*/ 125 w 218"/>
                <a:gd name="T25" fmla="*/ 238 h 238"/>
                <a:gd name="T26" fmla="*/ 167 w 218"/>
                <a:gd name="T27" fmla="*/ 238 h 238"/>
                <a:gd name="T28" fmla="*/ 199 w 218"/>
                <a:gd name="T29" fmla="*/ 229 h 238"/>
                <a:gd name="T30" fmla="*/ 175 w 218"/>
                <a:gd name="T31" fmla="*/ 205 h 238"/>
                <a:gd name="T32" fmla="*/ 175 w 218"/>
                <a:gd name="T33" fmla="*/ 145 h 238"/>
                <a:gd name="T34" fmla="*/ 218 w 218"/>
                <a:gd name="T35" fmla="*/ 133 h 238"/>
                <a:gd name="T36" fmla="*/ 207 w 218"/>
                <a:gd name="T37" fmla="*/ 133 h 238"/>
                <a:gd name="T38" fmla="*/ 218 w 218"/>
                <a:gd name="T39" fmla="*/ 95 h 238"/>
                <a:gd name="T40" fmla="*/ 175 w 218"/>
                <a:gd name="T41" fmla="*/ 104 h 238"/>
                <a:gd name="T42" fmla="*/ 186 w 218"/>
                <a:gd name="T43" fmla="*/ 95 h 238"/>
                <a:gd name="T44" fmla="*/ 175 w 218"/>
                <a:gd name="T45" fmla="*/ 72 h 238"/>
                <a:gd name="T46" fmla="*/ 175 w 218"/>
                <a:gd name="T47" fmla="*/ 32 h 238"/>
                <a:gd name="T48" fmla="*/ 154 w 218"/>
                <a:gd name="T49" fmla="*/ 23 h 238"/>
                <a:gd name="T50" fmla="*/ 134 w 218"/>
                <a:gd name="T51" fmla="*/ 23 h 238"/>
                <a:gd name="T52" fmla="*/ 134 w 218"/>
                <a:gd name="T53" fmla="*/ 43 h 238"/>
                <a:gd name="T54" fmla="*/ 102 w 218"/>
                <a:gd name="T55" fmla="*/ 43 h 238"/>
                <a:gd name="T56" fmla="*/ 91 w 218"/>
                <a:gd name="T57" fmla="*/ 32 h 238"/>
                <a:gd name="T58" fmla="*/ 81 w 218"/>
                <a:gd name="T59" fmla="*/ 0 h 238"/>
                <a:gd name="T60" fmla="*/ 73 w 218"/>
                <a:gd name="T61" fmla="*/ 0 h 238"/>
                <a:gd name="T62" fmla="*/ 29 w 218"/>
                <a:gd name="T6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38">
                  <a:moveTo>
                    <a:pt x="29" y="0"/>
                  </a:moveTo>
                  <a:lnTo>
                    <a:pt x="9" y="9"/>
                  </a:lnTo>
                  <a:lnTo>
                    <a:pt x="29" y="51"/>
                  </a:lnTo>
                  <a:lnTo>
                    <a:pt x="17" y="64"/>
                  </a:lnTo>
                  <a:lnTo>
                    <a:pt x="38" y="104"/>
                  </a:lnTo>
                  <a:lnTo>
                    <a:pt x="29" y="124"/>
                  </a:lnTo>
                  <a:lnTo>
                    <a:pt x="17" y="145"/>
                  </a:lnTo>
                  <a:lnTo>
                    <a:pt x="0" y="197"/>
                  </a:lnTo>
                  <a:lnTo>
                    <a:pt x="0" y="229"/>
                  </a:lnTo>
                  <a:lnTo>
                    <a:pt x="29" y="217"/>
                  </a:lnTo>
                  <a:lnTo>
                    <a:pt x="38" y="229"/>
                  </a:lnTo>
                  <a:lnTo>
                    <a:pt x="111" y="229"/>
                  </a:lnTo>
                  <a:lnTo>
                    <a:pt x="125" y="238"/>
                  </a:lnTo>
                  <a:lnTo>
                    <a:pt x="167" y="238"/>
                  </a:lnTo>
                  <a:lnTo>
                    <a:pt x="199" y="229"/>
                  </a:lnTo>
                  <a:lnTo>
                    <a:pt x="175" y="205"/>
                  </a:lnTo>
                  <a:lnTo>
                    <a:pt x="175" y="145"/>
                  </a:lnTo>
                  <a:lnTo>
                    <a:pt x="218" y="133"/>
                  </a:lnTo>
                  <a:lnTo>
                    <a:pt x="207" y="133"/>
                  </a:lnTo>
                  <a:lnTo>
                    <a:pt x="218" y="95"/>
                  </a:lnTo>
                  <a:lnTo>
                    <a:pt x="175" y="104"/>
                  </a:lnTo>
                  <a:lnTo>
                    <a:pt x="186" y="95"/>
                  </a:lnTo>
                  <a:lnTo>
                    <a:pt x="175" y="72"/>
                  </a:lnTo>
                  <a:lnTo>
                    <a:pt x="175" y="32"/>
                  </a:lnTo>
                  <a:lnTo>
                    <a:pt x="154" y="23"/>
                  </a:lnTo>
                  <a:lnTo>
                    <a:pt x="134" y="23"/>
                  </a:lnTo>
                  <a:lnTo>
                    <a:pt x="134" y="43"/>
                  </a:lnTo>
                  <a:lnTo>
                    <a:pt x="102" y="43"/>
                  </a:lnTo>
                  <a:lnTo>
                    <a:pt x="91" y="32"/>
                  </a:lnTo>
                  <a:lnTo>
                    <a:pt x="81" y="0"/>
                  </a:lnTo>
                  <a:lnTo>
                    <a:pt x="73" y="0"/>
                  </a:lnTo>
                  <a:lnTo>
                    <a:pt x="2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6" name="Freeform 186"/>
            <p:cNvSpPr>
              <a:spLocks/>
            </p:cNvSpPr>
            <p:nvPr/>
          </p:nvSpPr>
          <p:spPr bwMode="auto">
            <a:xfrm>
              <a:off x="2746" y="2500"/>
              <a:ext cx="137" cy="163"/>
            </a:xfrm>
            <a:custGeom>
              <a:avLst/>
              <a:gdLst>
                <a:gd name="T0" fmla="*/ 29 w 137"/>
                <a:gd name="T1" fmla="*/ 153 h 163"/>
                <a:gd name="T2" fmla="*/ 20 w 137"/>
                <a:gd name="T3" fmla="*/ 163 h 163"/>
                <a:gd name="T4" fmla="*/ 0 w 137"/>
                <a:gd name="T5" fmla="*/ 153 h 163"/>
                <a:gd name="T6" fmla="*/ 11 w 137"/>
                <a:gd name="T7" fmla="*/ 130 h 163"/>
                <a:gd name="T8" fmla="*/ 11 w 137"/>
                <a:gd name="T9" fmla="*/ 122 h 163"/>
                <a:gd name="T10" fmla="*/ 29 w 137"/>
                <a:gd name="T11" fmla="*/ 101 h 163"/>
                <a:gd name="T12" fmla="*/ 49 w 137"/>
                <a:gd name="T13" fmla="*/ 110 h 163"/>
                <a:gd name="T14" fmla="*/ 49 w 137"/>
                <a:gd name="T15" fmla="*/ 90 h 163"/>
                <a:gd name="T16" fmla="*/ 49 w 137"/>
                <a:gd name="T17" fmla="*/ 58 h 163"/>
                <a:gd name="T18" fmla="*/ 49 w 137"/>
                <a:gd name="T19" fmla="*/ 49 h 163"/>
                <a:gd name="T20" fmla="*/ 49 w 137"/>
                <a:gd name="T21" fmla="*/ 38 h 163"/>
                <a:gd name="T22" fmla="*/ 49 w 137"/>
                <a:gd name="T23" fmla="*/ 29 h 163"/>
                <a:gd name="T24" fmla="*/ 41 w 137"/>
                <a:gd name="T25" fmla="*/ 29 h 163"/>
                <a:gd name="T26" fmla="*/ 85 w 137"/>
                <a:gd name="T27" fmla="*/ 38 h 163"/>
                <a:gd name="T28" fmla="*/ 85 w 137"/>
                <a:gd name="T29" fmla="*/ 9 h 163"/>
                <a:gd name="T30" fmla="*/ 93 w 137"/>
                <a:gd name="T31" fmla="*/ 0 h 163"/>
                <a:gd name="T32" fmla="*/ 102 w 137"/>
                <a:gd name="T33" fmla="*/ 0 h 163"/>
                <a:gd name="T34" fmla="*/ 114 w 137"/>
                <a:gd name="T35" fmla="*/ 0 h 163"/>
                <a:gd name="T36" fmla="*/ 137 w 137"/>
                <a:gd name="T37" fmla="*/ 0 h 163"/>
                <a:gd name="T38" fmla="*/ 122 w 137"/>
                <a:gd name="T39" fmla="*/ 29 h 163"/>
                <a:gd name="T40" fmla="*/ 114 w 137"/>
                <a:gd name="T41" fmla="*/ 82 h 163"/>
                <a:gd name="T42" fmla="*/ 93 w 137"/>
                <a:gd name="T43" fmla="*/ 110 h 163"/>
                <a:gd name="T44" fmla="*/ 85 w 137"/>
                <a:gd name="T45" fmla="*/ 142 h 163"/>
                <a:gd name="T46" fmla="*/ 61 w 137"/>
                <a:gd name="T47" fmla="*/ 163 h 163"/>
                <a:gd name="T48" fmla="*/ 49 w 137"/>
                <a:gd name="T49" fmla="*/ 153 h 163"/>
                <a:gd name="T50" fmla="*/ 41 w 137"/>
                <a:gd name="T51" fmla="*/ 163 h 163"/>
                <a:gd name="T52" fmla="*/ 29 w 137"/>
                <a:gd name="T53" fmla="*/ 163 h 163"/>
                <a:gd name="T54" fmla="*/ 29 w 137"/>
                <a:gd name="T55"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 h="163">
                  <a:moveTo>
                    <a:pt x="29" y="153"/>
                  </a:moveTo>
                  <a:lnTo>
                    <a:pt x="20" y="163"/>
                  </a:lnTo>
                  <a:lnTo>
                    <a:pt x="0" y="153"/>
                  </a:lnTo>
                  <a:lnTo>
                    <a:pt x="11" y="130"/>
                  </a:lnTo>
                  <a:lnTo>
                    <a:pt x="11" y="122"/>
                  </a:lnTo>
                  <a:lnTo>
                    <a:pt x="29" y="101"/>
                  </a:lnTo>
                  <a:lnTo>
                    <a:pt x="49" y="110"/>
                  </a:lnTo>
                  <a:lnTo>
                    <a:pt x="49" y="90"/>
                  </a:lnTo>
                  <a:lnTo>
                    <a:pt x="49" y="58"/>
                  </a:lnTo>
                  <a:lnTo>
                    <a:pt x="49" y="49"/>
                  </a:lnTo>
                  <a:lnTo>
                    <a:pt x="49" y="38"/>
                  </a:lnTo>
                  <a:lnTo>
                    <a:pt x="49" y="29"/>
                  </a:lnTo>
                  <a:lnTo>
                    <a:pt x="41" y="29"/>
                  </a:lnTo>
                  <a:lnTo>
                    <a:pt x="85" y="38"/>
                  </a:lnTo>
                  <a:lnTo>
                    <a:pt x="85" y="9"/>
                  </a:lnTo>
                  <a:lnTo>
                    <a:pt x="93" y="0"/>
                  </a:lnTo>
                  <a:lnTo>
                    <a:pt x="102" y="0"/>
                  </a:lnTo>
                  <a:lnTo>
                    <a:pt x="114" y="0"/>
                  </a:lnTo>
                  <a:lnTo>
                    <a:pt x="137" y="0"/>
                  </a:lnTo>
                  <a:lnTo>
                    <a:pt x="122" y="29"/>
                  </a:lnTo>
                  <a:lnTo>
                    <a:pt x="114" y="82"/>
                  </a:lnTo>
                  <a:lnTo>
                    <a:pt x="93" y="110"/>
                  </a:lnTo>
                  <a:lnTo>
                    <a:pt x="85" y="142"/>
                  </a:lnTo>
                  <a:lnTo>
                    <a:pt x="61" y="163"/>
                  </a:lnTo>
                  <a:lnTo>
                    <a:pt x="49" y="153"/>
                  </a:lnTo>
                  <a:lnTo>
                    <a:pt x="41" y="163"/>
                  </a:lnTo>
                  <a:lnTo>
                    <a:pt x="29" y="163"/>
                  </a:lnTo>
                  <a:lnTo>
                    <a:pt x="29"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7" name="Freeform 187"/>
            <p:cNvSpPr>
              <a:spLocks/>
            </p:cNvSpPr>
            <p:nvPr/>
          </p:nvSpPr>
          <p:spPr bwMode="auto">
            <a:xfrm>
              <a:off x="2746" y="2500"/>
              <a:ext cx="137" cy="163"/>
            </a:xfrm>
            <a:custGeom>
              <a:avLst/>
              <a:gdLst>
                <a:gd name="T0" fmla="*/ 29 w 137"/>
                <a:gd name="T1" fmla="*/ 153 h 163"/>
                <a:gd name="T2" fmla="*/ 20 w 137"/>
                <a:gd name="T3" fmla="*/ 163 h 163"/>
                <a:gd name="T4" fmla="*/ 0 w 137"/>
                <a:gd name="T5" fmla="*/ 153 h 163"/>
                <a:gd name="T6" fmla="*/ 11 w 137"/>
                <a:gd name="T7" fmla="*/ 130 h 163"/>
                <a:gd name="T8" fmla="*/ 11 w 137"/>
                <a:gd name="T9" fmla="*/ 122 h 163"/>
                <a:gd name="T10" fmla="*/ 29 w 137"/>
                <a:gd name="T11" fmla="*/ 101 h 163"/>
                <a:gd name="T12" fmla="*/ 49 w 137"/>
                <a:gd name="T13" fmla="*/ 110 h 163"/>
                <a:gd name="T14" fmla="*/ 49 w 137"/>
                <a:gd name="T15" fmla="*/ 90 h 163"/>
                <a:gd name="T16" fmla="*/ 49 w 137"/>
                <a:gd name="T17" fmla="*/ 58 h 163"/>
                <a:gd name="T18" fmla="*/ 49 w 137"/>
                <a:gd name="T19" fmla="*/ 49 h 163"/>
                <a:gd name="T20" fmla="*/ 49 w 137"/>
                <a:gd name="T21" fmla="*/ 38 h 163"/>
                <a:gd name="T22" fmla="*/ 49 w 137"/>
                <a:gd name="T23" fmla="*/ 29 h 163"/>
                <a:gd name="T24" fmla="*/ 41 w 137"/>
                <a:gd name="T25" fmla="*/ 29 h 163"/>
                <a:gd name="T26" fmla="*/ 85 w 137"/>
                <a:gd name="T27" fmla="*/ 38 h 163"/>
                <a:gd name="T28" fmla="*/ 85 w 137"/>
                <a:gd name="T29" fmla="*/ 9 h 163"/>
                <a:gd name="T30" fmla="*/ 93 w 137"/>
                <a:gd name="T31" fmla="*/ 0 h 163"/>
                <a:gd name="T32" fmla="*/ 102 w 137"/>
                <a:gd name="T33" fmla="*/ 0 h 163"/>
                <a:gd name="T34" fmla="*/ 114 w 137"/>
                <a:gd name="T35" fmla="*/ 0 h 163"/>
                <a:gd name="T36" fmla="*/ 137 w 137"/>
                <a:gd name="T37" fmla="*/ 0 h 163"/>
                <a:gd name="T38" fmla="*/ 122 w 137"/>
                <a:gd name="T39" fmla="*/ 29 h 163"/>
                <a:gd name="T40" fmla="*/ 114 w 137"/>
                <a:gd name="T41" fmla="*/ 82 h 163"/>
                <a:gd name="T42" fmla="*/ 93 w 137"/>
                <a:gd name="T43" fmla="*/ 110 h 163"/>
                <a:gd name="T44" fmla="*/ 85 w 137"/>
                <a:gd name="T45" fmla="*/ 142 h 163"/>
                <a:gd name="T46" fmla="*/ 61 w 137"/>
                <a:gd name="T47" fmla="*/ 163 h 163"/>
                <a:gd name="T48" fmla="*/ 49 w 137"/>
                <a:gd name="T49" fmla="*/ 153 h 163"/>
                <a:gd name="T50" fmla="*/ 41 w 137"/>
                <a:gd name="T51" fmla="*/ 163 h 163"/>
                <a:gd name="T52" fmla="*/ 29 w 137"/>
                <a:gd name="T53" fmla="*/ 163 h 163"/>
                <a:gd name="T54" fmla="*/ 29 w 137"/>
                <a:gd name="T55"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 h="163">
                  <a:moveTo>
                    <a:pt x="29" y="153"/>
                  </a:moveTo>
                  <a:lnTo>
                    <a:pt x="20" y="163"/>
                  </a:lnTo>
                  <a:lnTo>
                    <a:pt x="0" y="153"/>
                  </a:lnTo>
                  <a:lnTo>
                    <a:pt x="11" y="130"/>
                  </a:lnTo>
                  <a:lnTo>
                    <a:pt x="11" y="122"/>
                  </a:lnTo>
                  <a:lnTo>
                    <a:pt x="29" y="101"/>
                  </a:lnTo>
                  <a:lnTo>
                    <a:pt x="49" y="110"/>
                  </a:lnTo>
                  <a:lnTo>
                    <a:pt x="49" y="90"/>
                  </a:lnTo>
                  <a:lnTo>
                    <a:pt x="49" y="58"/>
                  </a:lnTo>
                  <a:lnTo>
                    <a:pt x="49" y="49"/>
                  </a:lnTo>
                  <a:lnTo>
                    <a:pt x="49" y="38"/>
                  </a:lnTo>
                  <a:lnTo>
                    <a:pt x="49" y="29"/>
                  </a:lnTo>
                  <a:lnTo>
                    <a:pt x="41" y="29"/>
                  </a:lnTo>
                  <a:lnTo>
                    <a:pt x="85" y="38"/>
                  </a:lnTo>
                  <a:lnTo>
                    <a:pt x="85" y="9"/>
                  </a:lnTo>
                  <a:lnTo>
                    <a:pt x="93" y="0"/>
                  </a:lnTo>
                  <a:lnTo>
                    <a:pt x="102" y="0"/>
                  </a:lnTo>
                  <a:lnTo>
                    <a:pt x="114" y="0"/>
                  </a:lnTo>
                  <a:lnTo>
                    <a:pt x="137" y="0"/>
                  </a:lnTo>
                  <a:lnTo>
                    <a:pt x="122" y="29"/>
                  </a:lnTo>
                  <a:lnTo>
                    <a:pt x="114" y="82"/>
                  </a:lnTo>
                  <a:lnTo>
                    <a:pt x="93" y="110"/>
                  </a:lnTo>
                  <a:lnTo>
                    <a:pt x="85" y="142"/>
                  </a:lnTo>
                  <a:lnTo>
                    <a:pt x="61" y="163"/>
                  </a:lnTo>
                  <a:lnTo>
                    <a:pt x="49" y="153"/>
                  </a:lnTo>
                  <a:lnTo>
                    <a:pt x="41" y="163"/>
                  </a:lnTo>
                  <a:lnTo>
                    <a:pt x="29" y="163"/>
                  </a:lnTo>
                  <a:lnTo>
                    <a:pt x="29"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8" name="Freeform 188"/>
            <p:cNvSpPr>
              <a:spLocks/>
            </p:cNvSpPr>
            <p:nvPr/>
          </p:nvSpPr>
          <p:spPr bwMode="auto">
            <a:xfrm>
              <a:off x="2702" y="2529"/>
              <a:ext cx="94" cy="125"/>
            </a:xfrm>
            <a:custGeom>
              <a:avLst/>
              <a:gdLst>
                <a:gd name="T0" fmla="*/ 94 w 94"/>
                <a:gd name="T1" fmla="*/ 0 h 125"/>
                <a:gd name="T2" fmla="*/ 85 w 94"/>
                <a:gd name="T3" fmla="*/ 0 h 125"/>
                <a:gd name="T4" fmla="*/ 43 w 94"/>
                <a:gd name="T5" fmla="*/ 0 h 125"/>
                <a:gd name="T6" fmla="*/ 43 w 94"/>
                <a:gd name="T7" fmla="*/ 20 h 125"/>
                <a:gd name="T8" fmla="*/ 20 w 94"/>
                <a:gd name="T9" fmla="*/ 20 h 125"/>
                <a:gd name="T10" fmla="*/ 11 w 94"/>
                <a:gd name="T11" fmla="*/ 43 h 125"/>
                <a:gd name="T12" fmla="*/ 11 w 94"/>
                <a:gd name="T13" fmla="*/ 53 h 125"/>
                <a:gd name="T14" fmla="*/ 0 w 94"/>
                <a:gd name="T15" fmla="*/ 53 h 125"/>
                <a:gd name="T16" fmla="*/ 20 w 94"/>
                <a:gd name="T17" fmla="*/ 93 h 125"/>
                <a:gd name="T18" fmla="*/ 43 w 94"/>
                <a:gd name="T19" fmla="*/ 125 h 125"/>
                <a:gd name="T20" fmla="*/ 55 w 94"/>
                <a:gd name="T21" fmla="*/ 102 h 125"/>
                <a:gd name="T22" fmla="*/ 55 w 94"/>
                <a:gd name="T23" fmla="*/ 93 h 125"/>
                <a:gd name="T24" fmla="*/ 73 w 94"/>
                <a:gd name="T25" fmla="*/ 72 h 125"/>
                <a:gd name="T26" fmla="*/ 94 w 94"/>
                <a:gd name="T27" fmla="*/ 81 h 125"/>
                <a:gd name="T28" fmla="*/ 94 w 94"/>
                <a:gd name="T29" fmla="*/ 61 h 125"/>
                <a:gd name="T30" fmla="*/ 94 w 94"/>
                <a:gd name="T31" fmla="*/ 29 h 125"/>
                <a:gd name="T32" fmla="*/ 94 w 94"/>
                <a:gd name="T33" fmla="*/ 20 h 125"/>
                <a:gd name="T34" fmla="*/ 94 w 94"/>
                <a:gd name="T35" fmla="*/ 9 h 125"/>
                <a:gd name="T36" fmla="*/ 94 w 94"/>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25">
                  <a:moveTo>
                    <a:pt x="94" y="0"/>
                  </a:moveTo>
                  <a:lnTo>
                    <a:pt x="85" y="0"/>
                  </a:lnTo>
                  <a:lnTo>
                    <a:pt x="43" y="0"/>
                  </a:lnTo>
                  <a:lnTo>
                    <a:pt x="43" y="20"/>
                  </a:lnTo>
                  <a:lnTo>
                    <a:pt x="20" y="20"/>
                  </a:lnTo>
                  <a:lnTo>
                    <a:pt x="11" y="43"/>
                  </a:lnTo>
                  <a:lnTo>
                    <a:pt x="11" y="53"/>
                  </a:lnTo>
                  <a:lnTo>
                    <a:pt x="0" y="53"/>
                  </a:lnTo>
                  <a:lnTo>
                    <a:pt x="20" y="93"/>
                  </a:lnTo>
                  <a:lnTo>
                    <a:pt x="43" y="125"/>
                  </a:lnTo>
                  <a:lnTo>
                    <a:pt x="55" y="102"/>
                  </a:lnTo>
                  <a:lnTo>
                    <a:pt x="55" y="93"/>
                  </a:lnTo>
                  <a:lnTo>
                    <a:pt x="73" y="72"/>
                  </a:lnTo>
                  <a:lnTo>
                    <a:pt x="94" y="81"/>
                  </a:lnTo>
                  <a:lnTo>
                    <a:pt x="94" y="61"/>
                  </a:lnTo>
                  <a:lnTo>
                    <a:pt x="94" y="29"/>
                  </a:lnTo>
                  <a:lnTo>
                    <a:pt x="94" y="20"/>
                  </a:lnTo>
                  <a:lnTo>
                    <a:pt x="94" y="9"/>
                  </a:lnTo>
                  <a:lnTo>
                    <a:pt x="9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9" name="Freeform 189"/>
            <p:cNvSpPr>
              <a:spLocks/>
            </p:cNvSpPr>
            <p:nvPr/>
          </p:nvSpPr>
          <p:spPr bwMode="auto">
            <a:xfrm>
              <a:off x="2702" y="2529"/>
              <a:ext cx="94" cy="125"/>
            </a:xfrm>
            <a:custGeom>
              <a:avLst/>
              <a:gdLst>
                <a:gd name="T0" fmla="*/ 94 w 94"/>
                <a:gd name="T1" fmla="*/ 0 h 125"/>
                <a:gd name="T2" fmla="*/ 85 w 94"/>
                <a:gd name="T3" fmla="*/ 0 h 125"/>
                <a:gd name="T4" fmla="*/ 43 w 94"/>
                <a:gd name="T5" fmla="*/ 0 h 125"/>
                <a:gd name="T6" fmla="*/ 43 w 94"/>
                <a:gd name="T7" fmla="*/ 20 h 125"/>
                <a:gd name="T8" fmla="*/ 20 w 94"/>
                <a:gd name="T9" fmla="*/ 20 h 125"/>
                <a:gd name="T10" fmla="*/ 11 w 94"/>
                <a:gd name="T11" fmla="*/ 43 h 125"/>
                <a:gd name="T12" fmla="*/ 11 w 94"/>
                <a:gd name="T13" fmla="*/ 53 h 125"/>
                <a:gd name="T14" fmla="*/ 0 w 94"/>
                <a:gd name="T15" fmla="*/ 53 h 125"/>
                <a:gd name="T16" fmla="*/ 20 w 94"/>
                <a:gd name="T17" fmla="*/ 93 h 125"/>
                <a:gd name="T18" fmla="*/ 43 w 94"/>
                <a:gd name="T19" fmla="*/ 125 h 125"/>
                <a:gd name="T20" fmla="*/ 55 w 94"/>
                <a:gd name="T21" fmla="*/ 102 h 125"/>
                <a:gd name="T22" fmla="*/ 55 w 94"/>
                <a:gd name="T23" fmla="*/ 93 h 125"/>
                <a:gd name="T24" fmla="*/ 73 w 94"/>
                <a:gd name="T25" fmla="*/ 72 h 125"/>
                <a:gd name="T26" fmla="*/ 94 w 94"/>
                <a:gd name="T27" fmla="*/ 81 h 125"/>
                <a:gd name="T28" fmla="*/ 94 w 94"/>
                <a:gd name="T29" fmla="*/ 61 h 125"/>
                <a:gd name="T30" fmla="*/ 94 w 94"/>
                <a:gd name="T31" fmla="*/ 29 h 125"/>
                <a:gd name="T32" fmla="*/ 94 w 94"/>
                <a:gd name="T33" fmla="*/ 20 h 125"/>
                <a:gd name="T34" fmla="*/ 94 w 94"/>
                <a:gd name="T35" fmla="*/ 9 h 125"/>
                <a:gd name="T36" fmla="*/ 94 w 94"/>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25">
                  <a:moveTo>
                    <a:pt x="94" y="0"/>
                  </a:moveTo>
                  <a:lnTo>
                    <a:pt x="85" y="0"/>
                  </a:lnTo>
                  <a:lnTo>
                    <a:pt x="43" y="0"/>
                  </a:lnTo>
                  <a:lnTo>
                    <a:pt x="43" y="20"/>
                  </a:lnTo>
                  <a:lnTo>
                    <a:pt x="20" y="20"/>
                  </a:lnTo>
                  <a:lnTo>
                    <a:pt x="11" y="43"/>
                  </a:lnTo>
                  <a:lnTo>
                    <a:pt x="11" y="53"/>
                  </a:lnTo>
                  <a:lnTo>
                    <a:pt x="0" y="53"/>
                  </a:lnTo>
                  <a:lnTo>
                    <a:pt x="20" y="93"/>
                  </a:lnTo>
                  <a:lnTo>
                    <a:pt x="43" y="125"/>
                  </a:lnTo>
                  <a:lnTo>
                    <a:pt x="55" y="102"/>
                  </a:lnTo>
                  <a:lnTo>
                    <a:pt x="55" y="93"/>
                  </a:lnTo>
                  <a:lnTo>
                    <a:pt x="73" y="72"/>
                  </a:lnTo>
                  <a:lnTo>
                    <a:pt x="94" y="81"/>
                  </a:lnTo>
                  <a:lnTo>
                    <a:pt x="94" y="61"/>
                  </a:lnTo>
                  <a:lnTo>
                    <a:pt x="94" y="29"/>
                  </a:lnTo>
                  <a:lnTo>
                    <a:pt x="94" y="20"/>
                  </a:lnTo>
                  <a:lnTo>
                    <a:pt x="94" y="9"/>
                  </a:lnTo>
                  <a:lnTo>
                    <a:pt x="9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0" name="Freeform 190"/>
            <p:cNvSpPr>
              <a:spLocks/>
            </p:cNvSpPr>
            <p:nvPr/>
          </p:nvSpPr>
          <p:spPr bwMode="auto">
            <a:xfrm>
              <a:off x="2495" y="2353"/>
              <a:ext cx="82" cy="124"/>
            </a:xfrm>
            <a:custGeom>
              <a:avLst/>
              <a:gdLst>
                <a:gd name="T0" fmla="*/ 73 w 82"/>
                <a:gd name="T1" fmla="*/ 83 h 124"/>
                <a:gd name="T2" fmla="*/ 82 w 82"/>
                <a:gd name="T3" fmla="*/ 95 h 124"/>
                <a:gd name="T4" fmla="*/ 73 w 82"/>
                <a:gd name="T5" fmla="*/ 104 h 124"/>
                <a:gd name="T6" fmla="*/ 61 w 82"/>
                <a:gd name="T7" fmla="*/ 104 h 124"/>
                <a:gd name="T8" fmla="*/ 20 w 82"/>
                <a:gd name="T9" fmla="*/ 124 h 124"/>
                <a:gd name="T10" fmla="*/ 0 w 82"/>
                <a:gd name="T11" fmla="*/ 112 h 124"/>
                <a:gd name="T12" fmla="*/ 9 w 82"/>
                <a:gd name="T13" fmla="*/ 112 h 124"/>
                <a:gd name="T14" fmla="*/ 0 w 82"/>
                <a:gd name="T15" fmla="*/ 83 h 124"/>
                <a:gd name="T16" fmla="*/ 20 w 82"/>
                <a:gd name="T17" fmla="*/ 51 h 124"/>
                <a:gd name="T18" fmla="*/ 9 w 82"/>
                <a:gd name="T19" fmla="*/ 32 h 124"/>
                <a:gd name="T20" fmla="*/ 9 w 82"/>
                <a:gd name="T21" fmla="*/ 0 h 124"/>
                <a:gd name="T22" fmla="*/ 49 w 82"/>
                <a:gd name="T23" fmla="*/ 0 h 124"/>
                <a:gd name="T24" fmla="*/ 61 w 82"/>
                <a:gd name="T25" fmla="*/ 43 h 124"/>
                <a:gd name="T26" fmla="*/ 73 w 82"/>
                <a:gd name="T27"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4">
                  <a:moveTo>
                    <a:pt x="73" y="83"/>
                  </a:moveTo>
                  <a:lnTo>
                    <a:pt x="82" y="95"/>
                  </a:lnTo>
                  <a:lnTo>
                    <a:pt x="73" y="104"/>
                  </a:lnTo>
                  <a:lnTo>
                    <a:pt x="61" y="104"/>
                  </a:lnTo>
                  <a:lnTo>
                    <a:pt x="20" y="124"/>
                  </a:lnTo>
                  <a:lnTo>
                    <a:pt x="0" y="112"/>
                  </a:lnTo>
                  <a:lnTo>
                    <a:pt x="9" y="112"/>
                  </a:lnTo>
                  <a:lnTo>
                    <a:pt x="0" y="83"/>
                  </a:lnTo>
                  <a:lnTo>
                    <a:pt x="20" y="51"/>
                  </a:lnTo>
                  <a:lnTo>
                    <a:pt x="9" y="32"/>
                  </a:lnTo>
                  <a:lnTo>
                    <a:pt x="9" y="0"/>
                  </a:lnTo>
                  <a:lnTo>
                    <a:pt x="49" y="0"/>
                  </a:lnTo>
                  <a:lnTo>
                    <a:pt x="61" y="43"/>
                  </a:lnTo>
                  <a:lnTo>
                    <a:pt x="73"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1" name="Freeform 191"/>
            <p:cNvSpPr>
              <a:spLocks/>
            </p:cNvSpPr>
            <p:nvPr/>
          </p:nvSpPr>
          <p:spPr bwMode="auto">
            <a:xfrm>
              <a:off x="2495" y="2353"/>
              <a:ext cx="82" cy="124"/>
            </a:xfrm>
            <a:custGeom>
              <a:avLst/>
              <a:gdLst>
                <a:gd name="T0" fmla="*/ 73 w 82"/>
                <a:gd name="T1" fmla="*/ 83 h 124"/>
                <a:gd name="T2" fmla="*/ 82 w 82"/>
                <a:gd name="T3" fmla="*/ 95 h 124"/>
                <a:gd name="T4" fmla="*/ 73 w 82"/>
                <a:gd name="T5" fmla="*/ 104 h 124"/>
                <a:gd name="T6" fmla="*/ 61 w 82"/>
                <a:gd name="T7" fmla="*/ 104 h 124"/>
                <a:gd name="T8" fmla="*/ 20 w 82"/>
                <a:gd name="T9" fmla="*/ 124 h 124"/>
                <a:gd name="T10" fmla="*/ 0 w 82"/>
                <a:gd name="T11" fmla="*/ 112 h 124"/>
                <a:gd name="T12" fmla="*/ 9 w 82"/>
                <a:gd name="T13" fmla="*/ 112 h 124"/>
                <a:gd name="T14" fmla="*/ 0 w 82"/>
                <a:gd name="T15" fmla="*/ 83 h 124"/>
                <a:gd name="T16" fmla="*/ 20 w 82"/>
                <a:gd name="T17" fmla="*/ 51 h 124"/>
                <a:gd name="T18" fmla="*/ 9 w 82"/>
                <a:gd name="T19" fmla="*/ 32 h 124"/>
                <a:gd name="T20" fmla="*/ 9 w 82"/>
                <a:gd name="T21" fmla="*/ 0 h 124"/>
                <a:gd name="T22" fmla="*/ 49 w 82"/>
                <a:gd name="T23" fmla="*/ 0 h 124"/>
                <a:gd name="T24" fmla="*/ 61 w 82"/>
                <a:gd name="T25" fmla="*/ 43 h 124"/>
                <a:gd name="T26" fmla="*/ 73 w 82"/>
                <a:gd name="T27"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4">
                  <a:moveTo>
                    <a:pt x="73" y="83"/>
                  </a:moveTo>
                  <a:lnTo>
                    <a:pt x="82" y="95"/>
                  </a:lnTo>
                  <a:lnTo>
                    <a:pt x="73" y="104"/>
                  </a:lnTo>
                  <a:lnTo>
                    <a:pt x="61" y="104"/>
                  </a:lnTo>
                  <a:lnTo>
                    <a:pt x="20" y="124"/>
                  </a:lnTo>
                  <a:lnTo>
                    <a:pt x="0" y="112"/>
                  </a:lnTo>
                  <a:lnTo>
                    <a:pt x="9" y="112"/>
                  </a:lnTo>
                  <a:lnTo>
                    <a:pt x="0" y="83"/>
                  </a:lnTo>
                  <a:lnTo>
                    <a:pt x="20" y="51"/>
                  </a:lnTo>
                  <a:lnTo>
                    <a:pt x="9" y="32"/>
                  </a:lnTo>
                  <a:lnTo>
                    <a:pt x="9" y="0"/>
                  </a:lnTo>
                  <a:lnTo>
                    <a:pt x="49" y="0"/>
                  </a:lnTo>
                  <a:lnTo>
                    <a:pt x="61" y="43"/>
                  </a:lnTo>
                  <a:lnTo>
                    <a:pt x="73"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2" name="Freeform 192"/>
            <p:cNvSpPr>
              <a:spLocks/>
            </p:cNvSpPr>
            <p:nvPr/>
          </p:nvSpPr>
          <p:spPr bwMode="auto">
            <a:xfrm>
              <a:off x="2544" y="2353"/>
              <a:ext cx="43" cy="95"/>
            </a:xfrm>
            <a:custGeom>
              <a:avLst/>
              <a:gdLst>
                <a:gd name="T0" fmla="*/ 23 w 43"/>
                <a:gd name="T1" fmla="*/ 83 h 95"/>
                <a:gd name="T2" fmla="*/ 31 w 43"/>
                <a:gd name="T3" fmla="*/ 95 h 95"/>
                <a:gd name="T4" fmla="*/ 43 w 43"/>
                <a:gd name="T5" fmla="*/ 95 h 95"/>
                <a:gd name="T6" fmla="*/ 31 w 43"/>
                <a:gd name="T7" fmla="*/ 51 h 95"/>
                <a:gd name="T8" fmla="*/ 31 w 43"/>
                <a:gd name="T9" fmla="*/ 22 h 95"/>
                <a:gd name="T10" fmla="*/ 23 w 43"/>
                <a:gd name="T11" fmla="*/ 11 h 95"/>
                <a:gd name="T12" fmla="*/ 23 w 43"/>
                <a:gd name="T13" fmla="*/ 0 h 95"/>
                <a:gd name="T14" fmla="*/ 0 w 43"/>
                <a:gd name="T15" fmla="*/ 0 h 95"/>
                <a:gd name="T16" fmla="*/ 11 w 43"/>
                <a:gd name="T17" fmla="*/ 43 h 95"/>
                <a:gd name="T18" fmla="*/ 23 w 43"/>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95">
                  <a:moveTo>
                    <a:pt x="23" y="83"/>
                  </a:moveTo>
                  <a:lnTo>
                    <a:pt x="31" y="95"/>
                  </a:lnTo>
                  <a:lnTo>
                    <a:pt x="43" y="95"/>
                  </a:lnTo>
                  <a:lnTo>
                    <a:pt x="31" y="51"/>
                  </a:lnTo>
                  <a:lnTo>
                    <a:pt x="31" y="22"/>
                  </a:lnTo>
                  <a:lnTo>
                    <a:pt x="23" y="11"/>
                  </a:lnTo>
                  <a:lnTo>
                    <a:pt x="23" y="0"/>
                  </a:lnTo>
                  <a:lnTo>
                    <a:pt x="0" y="0"/>
                  </a:lnTo>
                  <a:lnTo>
                    <a:pt x="11" y="43"/>
                  </a:lnTo>
                  <a:lnTo>
                    <a:pt x="23"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3" name="Freeform 193"/>
            <p:cNvSpPr>
              <a:spLocks/>
            </p:cNvSpPr>
            <p:nvPr/>
          </p:nvSpPr>
          <p:spPr bwMode="auto">
            <a:xfrm>
              <a:off x="2544" y="2353"/>
              <a:ext cx="43" cy="95"/>
            </a:xfrm>
            <a:custGeom>
              <a:avLst/>
              <a:gdLst>
                <a:gd name="T0" fmla="*/ 23 w 43"/>
                <a:gd name="T1" fmla="*/ 83 h 95"/>
                <a:gd name="T2" fmla="*/ 31 w 43"/>
                <a:gd name="T3" fmla="*/ 95 h 95"/>
                <a:gd name="T4" fmla="*/ 43 w 43"/>
                <a:gd name="T5" fmla="*/ 95 h 95"/>
                <a:gd name="T6" fmla="*/ 31 w 43"/>
                <a:gd name="T7" fmla="*/ 51 h 95"/>
                <a:gd name="T8" fmla="*/ 31 w 43"/>
                <a:gd name="T9" fmla="*/ 22 h 95"/>
                <a:gd name="T10" fmla="*/ 23 w 43"/>
                <a:gd name="T11" fmla="*/ 11 h 95"/>
                <a:gd name="T12" fmla="*/ 23 w 43"/>
                <a:gd name="T13" fmla="*/ 0 h 95"/>
                <a:gd name="T14" fmla="*/ 0 w 43"/>
                <a:gd name="T15" fmla="*/ 0 h 95"/>
                <a:gd name="T16" fmla="*/ 11 w 43"/>
                <a:gd name="T17" fmla="*/ 43 h 95"/>
                <a:gd name="T18" fmla="*/ 23 w 43"/>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95">
                  <a:moveTo>
                    <a:pt x="23" y="83"/>
                  </a:moveTo>
                  <a:lnTo>
                    <a:pt x="31" y="95"/>
                  </a:lnTo>
                  <a:lnTo>
                    <a:pt x="43" y="95"/>
                  </a:lnTo>
                  <a:lnTo>
                    <a:pt x="31" y="51"/>
                  </a:lnTo>
                  <a:lnTo>
                    <a:pt x="31" y="22"/>
                  </a:lnTo>
                  <a:lnTo>
                    <a:pt x="23" y="11"/>
                  </a:lnTo>
                  <a:lnTo>
                    <a:pt x="23" y="0"/>
                  </a:lnTo>
                  <a:lnTo>
                    <a:pt x="0" y="0"/>
                  </a:lnTo>
                  <a:lnTo>
                    <a:pt x="11" y="43"/>
                  </a:lnTo>
                  <a:lnTo>
                    <a:pt x="23"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4" name="Freeform 194"/>
            <p:cNvSpPr>
              <a:spLocks/>
            </p:cNvSpPr>
            <p:nvPr/>
          </p:nvSpPr>
          <p:spPr bwMode="auto">
            <a:xfrm>
              <a:off x="2568" y="2323"/>
              <a:ext cx="52" cy="125"/>
            </a:xfrm>
            <a:custGeom>
              <a:avLst/>
              <a:gdLst>
                <a:gd name="T0" fmla="*/ 8 w 52"/>
                <a:gd name="T1" fmla="*/ 81 h 125"/>
                <a:gd name="T2" fmla="*/ 19 w 52"/>
                <a:gd name="T3" fmla="*/ 125 h 125"/>
                <a:gd name="T4" fmla="*/ 29 w 52"/>
                <a:gd name="T5" fmla="*/ 125 h 125"/>
                <a:gd name="T6" fmla="*/ 29 w 52"/>
                <a:gd name="T7" fmla="*/ 81 h 125"/>
                <a:gd name="T8" fmla="*/ 52 w 52"/>
                <a:gd name="T9" fmla="*/ 40 h 125"/>
                <a:gd name="T10" fmla="*/ 52 w 52"/>
                <a:gd name="T11" fmla="*/ 20 h 125"/>
                <a:gd name="T12" fmla="*/ 40 w 52"/>
                <a:gd name="T13" fmla="*/ 0 h 125"/>
                <a:gd name="T14" fmla="*/ 29 w 52"/>
                <a:gd name="T15" fmla="*/ 9 h 125"/>
                <a:gd name="T16" fmla="*/ 19 w 52"/>
                <a:gd name="T17" fmla="*/ 20 h 125"/>
                <a:gd name="T18" fmla="*/ 8 w 52"/>
                <a:gd name="T19" fmla="*/ 20 h 125"/>
                <a:gd name="T20" fmla="*/ 0 w 52"/>
                <a:gd name="T21" fmla="*/ 29 h 125"/>
                <a:gd name="T22" fmla="*/ 0 w 52"/>
                <a:gd name="T23" fmla="*/ 40 h 125"/>
                <a:gd name="T24" fmla="*/ 8 w 52"/>
                <a:gd name="T25" fmla="*/ 52 h 125"/>
                <a:gd name="T26" fmla="*/ 8 w 52"/>
                <a:gd name="T27"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25">
                  <a:moveTo>
                    <a:pt x="8" y="81"/>
                  </a:moveTo>
                  <a:lnTo>
                    <a:pt x="19" y="125"/>
                  </a:lnTo>
                  <a:lnTo>
                    <a:pt x="29" y="125"/>
                  </a:lnTo>
                  <a:lnTo>
                    <a:pt x="29" y="81"/>
                  </a:lnTo>
                  <a:lnTo>
                    <a:pt x="52" y="40"/>
                  </a:lnTo>
                  <a:lnTo>
                    <a:pt x="52" y="20"/>
                  </a:lnTo>
                  <a:lnTo>
                    <a:pt x="40" y="0"/>
                  </a:lnTo>
                  <a:lnTo>
                    <a:pt x="29" y="9"/>
                  </a:lnTo>
                  <a:lnTo>
                    <a:pt x="19" y="20"/>
                  </a:lnTo>
                  <a:lnTo>
                    <a:pt x="8" y="20"/>
                  </a:lnTo>
                  <a:lnTo>
                    <a:pt x="0" y="29"/>
                  </a:lnTo>
                  <a:lnTo>
                    <a:pt x="0" y="40"/>
                  </a:lnTo>
                  <a:lnTo>
                    <a:pt x="8" y="52"/>
                  </a:lnTo>
                  <a:lnTo>
                    <a:pt x="8"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5" name="Freeform 195"/>
            <p:cNvSpPr>
              <a:spLocks/>
            </p:cNvSpPr>
            <p:nvPr/>
          </p:nvSpPr>
          <p:spPr bwMode="auto">
            <a:xfrm>
              <a:off x="2568" y="2323"/>
              <a:ext cx="52" cy="125"/>
            </a:xfrm>
            <a:custGeom>
              <a:avLst/>
              <a:gdLst>
                <a:gd name="T0" fmla="*/ 8 w 52"/>
                <a:gd name="T1" fmla="*/ 81 h 125"/>
                <a:gd name="T2" fmla="*/ 19 w 52"/>
                <a:gd name="T3" fmla="*/ 125 h 125"/>
                <a:gd name="T4" fmla="*/ 29 w 52"/>
                <a:gd name="T5" fmla="*/ 125 h 125"/>
                <a:gd name="T6" fmla="*/ 29 w 52"/>
                <a:gd name="T7" fmla="*/ 81 h 125"/>
                <a:gd name="T8" fmla="*/ 52 w 52"/>
                <a:gd name="T9" fmla="*/ 40 h 125"/>
                <a:gd name="T10" fmla="*/ 52 w 52"/>
                <a:gd name="T11" fmla="*/ 20 h 125"/>
                <a:gd name="T12" fmla="*/ 40 w 52"/>
                <a:gd name="T13" fmla="*/ 0 h 125"/>
                <a:gd name="T14" fmla="*/ 29 w 52"/>
                <a:gd name="T15" fmla="*/ 9 h 125"/>
                <a:gd name="T16" fmla="*/ 19 w 52"/>
                <a:gd name="T17" fmla="*/ 20 h 125"/>
                <a:gd name="T18" fmla="*/ 8 w 52"/>
                <a:gd name="T19" fmla="*/ 20 h 125"/>
                <a:gd name="T20" fmla="*/ 0 w 52"/>
                <a:gd name="T21" fmla="*/ 29 h 125"/>
                <a:gd name="T22" fmla="*/ 0 w 52"/>
                <a:gd name="T23" fmla="*/ 40 h 125"/>
                <a:gd name="T24" fmla="*/ 8 w 52"/>
                <a:gd name="T25" fmla="*/ 52 h 125"/>
                <a:gd name="T26" fmla="*/ 8 w 52"/>
                <a:gd name="T27"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25">
                  <a:moveTo>
                    <a:pt x="8" y="81"/>
                  </a:moveTo>
                  <a:lnTo>
                    <a:pt x="19" y="125"/>
                  </a:lnTo>
                  <a:lnTo>
                    <a:pt x="29" y="125"/>
                  </a:lnTo>
                  <a:lnTo>
                    <a:pt x="29" y="81"/>
                  </a:lnTo>
                  <a:lnTo>
                    <a:pt x="52" y="40"/>
                  </a:lnTo>
                  <a:lnTo>
                    <a:pt x="52" y="20"/>
                  </a:lnTo>
                  <a:lnTo>
                    <a:pt x="40" y="0"/>
                  </a:lnTo>
                  <a:lnTo>
                    <a:pt x="29" y="9"/>
                  </a:lnTo>
                  <a:lnTo>
                    <a:pt x="19" y="20"/>
                  </a:lnTo>
                  <a:lnTo>
                    <a:pt x="8" y="20"/>
                  </a:lnTo>
                  <a:lnTo>
                    <a:pt x="0" y="29"/>
                  </a:lnTo>
                  <a:lnTo>
                    <a:pt x="0" y="40"/>
                  </a:lnTo>
                  <a:lnTo>
                    <a:pt x="8" y="52"/>
                  </a:lnTo>
                  <a:lnTo>
                    <a:pt x="8"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6" name="Freeform 196"/>
            <p:cNvSpPr>
              <a:spLocks/>
            </p:cNvSpPr>
            <p:nvPr/>
          </p:nvSpPr>
          <p:spPr bwMode="auto">
            <a:xfrm>
              <a:off x="2398" y="2364"/>
              <a:ext cx="117" cy="122"/>
            </a:xfrm>
            <a:custGeom>
              <a:avLst/>
              <a:gdLst>
                <a:gd name="T0" fmla="*/ 105 w 117"/>
                <a:gd name="T1" fmla="*/ 101 h 122"/>
                <a:gd name="T2" fmla="*/ 96 w 117"/>
                <a:gd name="T3" fmla="*/ 101 h 122"/>
                <a:gd name="T4" fmla="*/ 73 w 117"/>
                <a:gd name="T5" fmla="*/ 101 h 122"/>
                <a:gd name="T6" fmla="*/ 52 w 117"/>
                <a:gd name="T7" fmla="*/ 101 h 122"/>
                <a:gd name="T8" fmla="*/ 23 w 117"/>
                <a:gd name="T9" fmla="*/ 122 h 122"/>
                <a:gd name="T10" fmla="*/ 23 w 117"/>
                <a:gd name="T11" fmla="*/ 93 h 122"/>
                <a:gd name="T12" fmla="*/ 9 w 117"/>
                <a:gd name="T13" fmla="*/ 83 h 122"/>
                <a:gd name="T14" fmla="*/ 0 w 117"/>
                <a:gd name="T15" fmla="*/ 61 h 122"/>
                <a:gd name="T16" fmla="*/ 9 w 117"/>
                <a:gd name="T17" fmla="*/ 52 h 122"/>
                <a:gd name="T18" fmla="*/ 9 w 117"/>
                <a:gd name="T19" fmla="*/ 40 h 122"/>
                <a:gd name="T20" fmla="*/ 23 w 117"/>
                <a:gd name="T21" fmla="*/ 40 h 122"/>
                <a:gd name="T22" fmla="*/ 9 w 117"/>
                <a:gd name="T23" fmla="*/ 20 h 122"/>
                <a:gd name="T24" fmla="*/ 9 w 117"/>
                <a:gd name="T25" fmla="*/ 0 h 122"/>
                <a:gd name="T26" fmla="*/ 23 w 117"/>
                <a:gd name="T27" fmla="*/ 0 h 122"/>
                <a:gd name="T28" fmla="*/ 32 w 117"/>
                <a:gd name="T29" fmla="*/ 0 h 122"/>
                <a:gd name="T30" fmla="*/ 44 w 117"/>
                <a:gd name="T31" fmla="*/ 0 h 122"/>
                <a:gd name="T32" fmla="*/ 52 w 117"/>
                <a:gd name="T33" fmla="*/ 0 h 122"/>
                <a:gd name="T34" fmla="*/ 64 w 117"/>
                <a:gd name="T35" fmla="*/ 0 h 122"/>
                <a:gd name="T36" fmla="*/ 73 w 117"/>
                <a:gd name="T37" fmla="*/ 11 h 122"/>
                <a:gd name="T38" fmla="*/ 96 w 117"/>
                <a:gd name="T39" fmla="*/ 11 h 122"/>
                <a:gd name="T40" fmla="*/ 105 w 117"/>
                <a:gd name="T41" fmla="*/ 20 h 122"/>
                <a:gd name="T42" fmla="*/ 117 w 117"/>
                <a:gd name="T43" fmla="*/ 40 h 122"/>
                <a:gd name="T44" fmla="*/ 96 w 117"/>
                <a:gd name="T45" fmla="*/ 72 h 122"/>
                <a:gd name="T46" fmla="*/ 105 w 117"/>
                <a:gd name="T47"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22">
                  <a:moveTo>
                    <a:pt x="105" y="101"/>
                  </a:moveTo>
                  <a:lnTo>
                    <a:pt x="96" y="101"/>
                  </a:lnTo>
                  <a:lnTo>
                    <a:pt x="73" y="101"/>
                  </a:lnTo>
                  <a:lnTo>
                    <a:pt x="52" y="101"/>
                  </a:lnTo>
                  <a:lnTo>
                    <a:pt x="23" y="122"/>
                  </a:lnTo>
                  <a:lnTo>
                    <a:pt x="23" y="93"/>
                  </a:lnTo>
                  <a:lnTo>
                    <a:pt x="9" y="83"/>
                  </a:lnTo>
                  <a:lnTo>
                    <a:pt x="0" y="61"/>
                  </a:lnTo>
                  <a:lnTo>
                    <a:pt x="9" y="52"/>
                  </a:lnTo>
                  <a:lnTo>
                    <a:pt x="9" y="40"/>
                  </a:lnTo>
                  <a:lnTo>
                    <a:pt x="23" y="40"/>
                  </a:lnTo>
                  <a:lnTo>
                    <a:pt x="9" y="20"/>
                  </a:lnTo>
                  <a:lnTo>
                    <a:pt x="9" y="0"/>
                  </a:lnTo>
                  <a:lnTo>
                    <a:pt x="23" y="0"/>
                  </a:lnTo>
                  <a:lnTo>
                    <a:pt x="32" y="0"/>
                  </a:lnTo>
                  <a:lnTo>
                    <a:pt x="44" y="0"/>
                  </a:lnTo>
                  <a:lnTo>
                    <a:pt x="52" y="0"/>
                  </a:lnTo>
                  <a:lnTo>
                    <a:pt x="64" y="0"/>
                  </a:lnTo>
                  <a:lnTo>
                    <a:pt x="73" y="11"/>
                  </a:lnTo>
                  <a:lnTo>
                    <a:pt x="96" y="11"/>
                  </a:lnTo>
                  <a:lnTo>
                    <a:pt x="105" y="20"/>
                  </a:lnTo>
                  <a:lnTo>
                    <a:pt x="117" y="40"/>
                  </a:lnTo>
                  <a:lnTo>
                    <a:pt x="96" y="72"/>
                  </a:lnTo>
                  <a:lnTo>
                    <a:pt x="105" y="10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7" name="Freeform 197"/>
            <p:cNvSpPr>
              <a:spLocks/>
            </p:cNvSpPr>
            <p:nvPr/>
          </p:nvSpPr>
          <p:spPr bwMode="auto">
            <a:xfrm>
              <a:off x="2398" y="2364"/>
              <a:ext cx="117" cy="122"/>
            </a:xfrm>
            <a:custGeom>
              <a:avLst/>
              <a:gdLst>
                <a:gd name="T0" fmla="*/ 105 w 117"/>
                <a:gd name="T1" fmla="*/ 101 h 122"/>
                <a:gd name="T2" fmla="*/ 96 w 117"/>
                <a:gd name="T3" fmla="*/ 101 h 122"/>
                <a:gd name="T4" fmla="*/ 73 w 117"/>
                <a:gd name="T5" fmla="*/ 101 h 122"/>
                <a:gd name="T6" fmla="*/ 52 w 117"/>
                <a:gd name="T7" fmla="*/ 101 h 122"/>
                <a:gd name="T8" fmla="*/ 23 w 117"/>
                <a:gd name="T9" fmla="*/ 122 h 122"/>
                <a:gd name="T10" fmla="*/ 23 w 117"/>
                <a:gd name="T11" fmla="*/ 93 h 122"/>
                <a:gd name="T12" fmla="*/ 9 w 117"/>
                <a:gd name="T13" fmla="*/ 83 h 122"/>
                <a:gd name="T14" fmla="*/ 0 w 117"/>
                <a:gd name="T15" fmla="*/ 61 h 122"/>
                <a:gd name="T16" fmla="*/ 9 w 117"/>
                <a:gd name="T17" fmla="*/ 52 h 122"/>
                <a:gd name="T18" fmla="*/ 9 w 117"/>
                <a:gd name="T19" fmla="*/ 40 h 122"/>
                <a:gd name="T20" fmla="*/ 23 w 117"/>
                <a:gd name="T21" fmla="*/ 40 h 122"/>
                <a:gd name="T22" fmla="*/ 9 w 117"/>
                <a:gd name="T23" fmla="*/ 20 h 122"/>
                <a:gd name="T24" fmla="*/ 9 w 117"/>
                <a:gd name="T25" fmla="*/ 0 h 122"/>
                <a:gd name="T26" fmla="*/ 23 w 117"/>
                <a:gd name="T27" fmla="*/ 0 h 122"/>
                <a:gd name="T28" fmla="*/ 32 w 117"/>
                <a:gd name="T29" fmla="*/ 0 h 122"/>
                <a:gd name="T30" fmla="*/ 44 w 117"/>
                <a:gd name="T31" fmla="*/ 0 h 122"/>
                <a:gd name="T32" fmla="*/ 52 w 117"/>
                <a:gd name="T33" fmla="*/ 0 h 122"/>
                <a:gd name="T34" fmla="*/ 64 w 117"/>
                <a:gd name="T35" fmla="*/ 0 h 122"/>
                <a:gd name="T36" fmla="*/ 73 w 117"/>
                <a:gd name="T37" fmla="*/ 11 h 122"/>
                <a:gd name="T38" fmla="*/ 96 w 117"/>
                <a:gd name="T39" fmla="*/ 11 h 122"/>
                <a:gd name="T40" fmla="*/ 105 w 117"/>
                <a:gd name="T41" fmla="*/ 20 h 122"/>
                <a:gd name="T42" fmla="*/ 117 w 117"/>
                <a:gd name="T43" fmla="*/ 40 h 122"/>
                <a:gd name="T44" fmla="*/ 96 w 117"/>
                <a:gd name="T45" fmla="*/ 72 h 122"/>
                <a:gd name="T46" fmla="*/ 105 w 117"/>
                <a:gd name="T47"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22">
                  <a:moveTo>
                    <a:pt x="105" y="101"/>
                  </a:moveTo>
                  <a:lnTo>
                    <a:pt x="96" y="101"/>
                  </a:lnTo>
                  <a:lnTo>
                    <a:pt x="73" y="101"/>
                  </a:lnTo>
                  <a:lnTo>
                    <a:pt x="52" y="101"/>
                  </a:lnTo>
                  <a:lnTo>
                    <a:pt x="23" y="122"/>
                  </a:lnTo>
                  <a:lnTo>
                    <a:pt x="23" y="93"/>
                  </a:lnTo>
                  <a:lnTo>
                    <a:pt x="9" y="83"/>
                  </a:lnTo>
                  <a:lnTo>
                    <a:pt x="0" y="61"/>
                  </a:lnTo>
                  <a:lnTo>
                    <a:pt x="9" y="52"/>
                  </a:lnTo>
                  <a:lnTo>
                    <a:pt x="9" y="40"/>
                  </a:lnTo>
                  <a:lnTo>
                    <a:pt x="23" y="40"/>
                  </a:lnTo>
                  <a:lnTo>
                    <a:pt x="9" y="20"/>
                  </a:lnTo>
                  <a:lnTo>
                    <a:pt x="9" y="0"/>
                  </a:lnTo>
                  <a:lnTo>
                    <a:pt x="23" y="0"/>
                  </a:lnTo>
                  <a:lnTo>
                    <a:pt x="32" y="0"/>
                  </a:lnTo>
                  <a:lnTo>
                    <a:pt x="44" y="0"/>
                  </a:lnTo>
                  <a:lnTo>
                    <a:pt x="52" y="0"/>
                  </a:lnTo>
                  <a:lnTo>
                    <a:pt x="64" y="0"/>
                  </a:lnTo>
                  <a:lnTo>
                    <a:pt x="73" y="11"/>
                  </a:lnTo>
                  <a:lnTo>
                    <a:pt x="96" y="11"/>
                  </a:lnTo>
                  <a:lnTo>
                    <a:pt x="105" y="20"/>
                  </a:lnTo>
                  <a:lnTo>
                    <a:pt x="117" y="40"/>
                  </a:lnTo>
                  <a:lnTo>
                    <a:pt x="96" y="72"/>
                  </a:lnTo>
                  <a:lnTo>
                    <a:pt x="105" y="10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8" name="Freeform 198"/>
            <p:cNvSpPr>
              <a:spLocks/>
            </p:cNvSpPr>
            <p:nvPr/>
          </p:nvSpPr>
          <p:spPr bwMode="auto">
            <a:xfrm>
              <a:off x="2346" y="2404"/>
              <a:ext cx="76" cy="82"/>
            </a:xfrm>
            <a:custGeom>
              <a:avLst/>
              <a:gdLst>
                <a:gd name="T0" fmla="*/ 52 w 76"/>
                <a:gd name="T1" fmla="*/ 20 h 82"/>
                <a:gd name="T2" fmla="*/ 43 w 76"/>
                <a:gd name="T3" fmla="*/ 20 h 82"/>
                <a:gd name="T4" fmla="*/ 32 w 76"/>
                <a:gd name="T5" fmla="*/ 0 h 82"/>
                <a:gd name="T6" fmla="*/ 22 w 76"/>
                <a:gd name="T7" fmla="*/ 0 h 82"/>
                <a:gd name="T8" fmla="*/ 0 w 76"/>
                <a:gd name="T9" fmla="*/ 32 h 82"/>
                <a:gd name="T10" fmla="*/ 61 w 76"/>
                <a:gd name="T11" fmla="*/ 72 h 82"/>
                <a:gd name="T12" fmla="*/ 76 w 76"/>
                <a:gd name="T13" fmla="*/ 82 h 82"/>
                <a:gd name="T14" fmla="*/ 76 w 76"/>
                <a:gd name="T15" fmla="*/ 52 h 82"/>
                <a:gd name="T16" fmla="*/ 61 w 76"/>
                <a:gd name="T17" fmla="*/ 43 h 82"/>
                <a:gd name="T18" fmla="*/ 52 w 76"/>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2">
                  <a:moveTo>
                    <a:pt x="52" y="20"/>
                  </a:moveTo>
                  <a:lnTo>
                    <a:pt x="43" y="20"/>
                  </a:lnTo>
                  <a:lnTo>
                    <a:pt x="32" y="0"/>
                  </a:lnTo>
                  <a:lnTo>
                    <a:pt x="22" y="0"/>
                  </a:lnTo>
                  <a:lnTo>
                    <a:pt x="0" y="32"/>
                  </a:lnTo>
                  <a:lnTo>
                    <a:pt x="61" y="72"/>
                  </a:lnTo>
                  <a:lnTo>
                    <a:pt x="76" y="82"/>
                  </a:lnTo>
                  <a:lnTo>
                    <a:pt x="76" y="52"/>
                  </a:lnTo>
                  <a:lnTo>
                    <a:pt x="61" y="43"/>
                  </a:lnTo>
                  <a:lnTo>
                    <a:pt x="52"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9" name="Freeform 199"/>
            <p:cNvSpPr>
              <a:spLocks/>
            </p:cNvSpPr>
            <p:nvPr/>
          </p:nvSpPr>
          <p:spPr bwMode="auto">
            <a:xfrm>
              <a:off x="2346" y="2404"/>
              <a:ext cx="76" cy="82"/>
            </a:xfrm>
            <a:custGeom>
              <a:avLst/>
              <a:gdLst>
                <a:gd name="T0" fmla="*/ 52 w 76"/>
                <a:gd name="T1" fmla="*/ 20 h 82"/>
                <a:gd name="T2" fmla="*/ 43 w 76"/>
                <a:gd name="T3" fmla="*/ 20 h 82"/>
                <a:gd name="T4" fmla="*/ 32 w 76"/>
                <a:gd name="T5" fmla="*/ 0 h 82"/>
                <a:gd name="T6" fmla="*/ 22 w 76"/>
                <a:gd name="T7" fmla="*/ 0 h 82"/>
                <a:gd name="T8" fmla="*/ 0 w 76"/>
                <a:gd name="T9" fmla="*/ 32 h 82"/>
                <a:gd name="T10" fmla="*/ 61 w 76"/>
                <a:gd name="T11" fmla="*/ 72 h 82"/>
                <a:gd name="T12" fmla="*/ 76 w 76"/>
                <a:gd name="T13" fmla="*/ 82 h 82"/>
                <a:gd name="T14" fmla="*/ 76 w 76"/>
                <a:gd name="T15" fmla="*/ 52 h 82"/>
                <a:gd name="T16" fmla="*/ 61 w 76"/>
                <a:gd name="T17" fmla="*/ 43 h 82"/>
                <a:gd name="T18" fmla="*/ 52 w 76"/>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2">
                  <a:moveTo>
                    <a:pt x="52" y="20"/>
                  </a:moveTo>
                  <a:lnTo>
                    <a:pt x="43" y="20"/>
                  </a:lnTo>
                  <a:lnTo>
                    <a:pt x="32" y="0"/>
                  </a:lnTo>
                  <a:lnTo>
                    <a:pt x="22" y="0"/>
                  </a:lnTo>
                  <a:lnTo>
                    <a:pt x="0" y="32"/>
                  </a:lnTo>
                  <a:lnTo>
                    <a:pt x="61" y="72"/>
                  </a:lnTo>
                  <a:lnTo>
                    <a:pt x="76" y="82"/>
                  </a:lnTo>
                  <a:lnTo>
                    <a:pt x="76" y="52"/>
                  </a:lnTo>
                  <a:lnTo>
                    <a:pt x="61" y="43"/>
                  </a:lnTo>
                  <a:lnTo>
                    <a:pt x="52"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0" name="Freeform 200"/>
            <p:cNvSpPr>
              <a:spLocks/>
            </p:cNvSpPr>
            <p:nvPr/>
          </p:nvSpPr>
          <p:spPr bwMode="auto">
            <a:xfrm>
              <a:off x="2253" y="2239"/>
              <a:ext cx="104" cy="84"/>
            </a:xfrm>
            <a:custGeom>
              <a:avLst/>
              <a:gdLst>
                <a:gd name="T0" fmla="*/ 92 w 104"/>
                <a:gd name="T1" fmla="*/ 40 h 84"/>
                <a:gd name="T2" fmla="*/ 72 w 104"/>
                <a:gd name="T3" fmla="*/ 20 h 84"/>
                <a:gd name="T4" fmla="*/ 51 w 104"/>
                <a:gd name="T5" fmla="*/ 0 h 84"/>
                <a:gd name="T6" fmla="*/ 28 w 104"/>
                <a:gd name="T7" fmla="*/ 12 h 84"/>
                <a:gd name="T8" fmla="*/ 19 w 104"/>
                <a:gd name="T9" fmla="*/ 20 h 84"/>
                <a:gd name="T10" fmla="*/ 0 w 104"/>
                <a:gd name="T11" fmla="*/ 40 h 84"/>
                <a:gd name="T12" fmla="*/ 11 w 104"/>
                <a:gd name="T13" fmla="*/ 52 h 84"/>
                <a:gd name="T14" fmla="*/ 11 w 104"/>
                <a:gd name="T15" fmla="*/ 64 h 84"/>
                <a:gd name="T16" fmla="*/ 28 w 104"/>
                <a:gd name="T17" fmla="*/ 52 h 84"/>
                <a:gd name="T18" fmla="*/ 63 w 104"/>
                <a:gd name="T19" fmla="*/ 64 h 84"/>
                <a:gd name="T20" fmla="*/ 51 w 104"/>
                <a:gd name="T21" fmla="*/ 72 h 84"/>
                <a:gd name="T22" fmla="*/ 28 w 104"/>
                <a:gd name="T23" fmla="*/ 64 h 84"/>
                <a:gd name="T24" fmla="*/ 11 w 104"/>
                <a:gd name="T25" fmla="*/ 72 h 84"/>
                <a:gd name="T26" fmla="*/ 11 w 104"/>
                <a:gd name="T27" fmla="*/ 84 h 84"/>
                <a:gd name="T28" fmla="*/ 63 w 104"/>
                <a:gd name="T29" fmla="*/ 84 h 84"/>
                <a:gd name="T30" fmla="*/ 104 w 104"/>
                <a:gd name="T31" fmla="*/ 84 h 84"/>
                <a:gd name="T32" fmla="*/ 92 w 104"/>
                <a:gd name="T33"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84">
                  <a:moveTo>
                    <a:pt x="92" y="40"/>
                  </a:moveTo>
                  <a:lnTo>
                    <a:pt x="72" y="20"/>
                  </a:lnTo>
                  <a:lnTo>
                    <a:pt x="51" y="0"/>
                  </a:lnTo>
                  <a:lnTo>
                    <a:pt x="28" y="12"/>
                  </a:lnTo>
                  <a:lnTo>
                    <a:pt x="19" y="20"/>
                  </a:lnTo>
                  <a:lnTo>
                    <a:pt x="0" y="40"/>
                  </a:lnTo>
                  <a:lnTo>
                    <a:pt x="11" y="52"/>
                  </a:lnTo>
                  <a:lnTo>
                    <a:pt x="11" y="64"/>
                  </a:lnTo>
                  <a:lnTo>
                    <a:pt x="28" y="52"/>
                  </a:lnTo>
                  <a:lnTo>
                    <a:pt x="63" y="64"/>
                  </a:lnTo>
                  <a:lnTo>
                    <a:pt x="51" y="72"/>
                  </a:lnTo>
                  <a:lnTo>
                    <a:pt x="28" y="64"/>
                  </a:lnTo>
                  <a:lnTo>
                    <a:pt x="11" y="72"/>
                  </a:lnTo>
                  <a:lnTo>
                    <a:pt x="11" y="84"/>
                  </a:lnTo>
                  <a:lnTo>
                    <a:pt x="63" y="84"/>
                  </a:lnTo>
                  <a:lnTo>
                    <a:pt x="104" y="84"/>
                  </a:lnTo>
                  <a:lnTo>
                    <a:pt x="92"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1" name="Freeform 201"/>
            <p:cNvSpPr>
              <a:spLocks/>
            </p:cNvSpPr>
            <p:nvPr/>
          </p:nvSpPr>
          <p:spPr bwMode="auto">
            <a:xfrm>
              <a:off x="2253" y="2239"/>
              <a:ext cx="104" cy="84"/>
            </a:xfrm>
            <a:custGeom>
              <a:avLst/>
              <a:gdLst>
                <a:gd name="T0" fmla="*/ 92 w 104"/>
                <a:gd name="T1" fmla="*/ 40 h 84"/>
                <a:gd name="T2" fmla="*/ 72 w 104"/>
                <a:gd name="T3" fmla="*/ 20 h 84"/>
                <a:gd name="T4" fmla="*/ 51 w 104"/>
                <a:gd name="T5" fmla="*/ 0 h 84"/>
                <a:gd name="T6" fmla="*/ 28 w 104"/>
                <a:gd name="T7" fmla="*/ 12 h 84"/>
                <a:gd name="T8" fmla="*/ 19 w 104"/>
                <a:gd name="T9" fmla="*/ 20 h 84"/>
                <a:gd name="T10" fmla="*/ 0 w 104"/>
                <a:gd name="T11" fmla="*/ 40 h 84"/>
                <a:gd name="T12" fmla="*/ 11 w 104"/>
                <a:gd name="T13" fmla="*/ 52 h 84"/>
                <a:gd name="T14" fmla="*/ 11 w 104"/>
                <a:gd name="T15" fmla="*/ 64 h 84"/>
                <a:gd name="T16" fmla="*/ 28 w 104"/>
                <a:gd name="T17" fmla="*/ 52 h 84"/>
                <a:gd name="T18" fmla="*/ 63 w 104"/>
                <a:gd name="T19" fmla="*/ 64 h 84"/>
                <a:gd name="T20" fmla="*/ 51 w 104"/>
                <a:gd name="T21" fmla="*/ 72 h 84"/>
                <a:gd name="T22" fmla="*/ 28 w 104"/>
                <a:gd name="T23" fmla="*/ 64 h 84"/>
                <a:gd name="T24" fmla="*/ 11 w 104"/>
                <a:gd name="T25" fmla="*/ 72 h 84"/>
                <a:gd name="T26" fmla="*/ 11 w 104"/>
                <a:gd name="T27" fmla="*/ 84 h 84"/>
                <a:gd name="T28" fmla="*/ 63 w 104"/>
                <a:gd name="T29" fmla="*/ 84 h 84"/>
                <a:gd name="T30" fmla="*/ 104 w 104"/>
                <a:gd name="T31" fmla="*/ 84 h 84"/>
                <a:gd name="T32" fmla="*/ 92 w 104"/>
                <a:gd name="T33"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84">
                  <a:moveTo>
                    <a:pt x="92" y="40"/>
                  </a:moveTo>
                  <a:lnTo>
                    <a:pt x="72" y="20"/>
                  </a:lnTo>
                  <a:lnTo>
                    <a:pt x="51" y="0"/>
                  </a:lnTo>
                  <a:lnTo>
                    <a:pt x="28" y="12"/>
                  </a:lnTo>
                  <a:lnTo>
                    <a:pt x="19" y="20"/>
                  </a:lnTo>
                  <a:lnTo>
                    <a:pt x="0" y="40"/>
                  </a:lnTo>
                  <a:lnTo>
                    <a:pt x="11" y="52"/>
                  </a:lnTo>
                  <a:lnTo>
                    <a:pt x="11" y="64"/>
                  </a:lnTo>
                  <a:lnTo>
                    <a:pt x="28" y="52"/>
                  </a:lnTo>
                  <a:lnTo>
                    <a:pt x="63" y="64"/>
                  </a:lnTo>
                  <a:lnTo>
                    <a:pt x="51" y="72"/>
                  </a:lnTo>
                  <a:lnTo>
                    <a:pt x="28" y="64"/>
                  </a:lnTo>
                  <a:lnTo>
                    <a:pt x="11" y="72"/>
                  </a:lnTo>
                  <a:lnTo>
                    <a:pt x="11" y="84"/>
                  </a:lnTo>
                  <a:lnTo>
                    <a:pt x="63" y="84"/>
                  </a:lnTo>
                  <a:lnTo>
                    <a:pt x="104" y="84"/>
                  </a:lnTo>
                  <a:lnTo>
                    <a:pt x="92"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2" name="Freeform 202"/>
            <p:cNvSpPr>
              <a:spLocks/>
            </p:cNvSpPr>
            <p:nvPr/>
          </p:nvSpPr>
          <p:spPr bwMode="auto">
            <a:xfrm>
              <a:off x="2264" y="2033"/>
              <a:ext cx="208" cy="246"/>
            </a:xfrm>
            <a:custGeom>
              <a:avLst/>
              <a:gdLst>
                <a:gd name="T0" fmla="*/ 82 w 208"/>
                <a:gd name="T1" fmla="*/ 246 h 246"/>
                <a:gd name="T2" fmla="*/ 93 w 208"/>
                <a:gd name="T3" fmla="*/ 226 h 246"/>
                <a:gd name="T4" fmla="*/ 105 w 208"/>
                <a:gd name="T5" fmla="*/ 237 h 246"/>
                <a:gd name="T6" fmla="*/ 114 w 208"/>
                <a:gd name="T7" fmla="*/ 226 h 246"/>
                <a:gd name="T8" fmla="*/ 198 w 208"/>
                <a:gd name="T9" fmla="*/ 226 h 246"/>
                <a:gd name="T10" fmla="*/ 178 w 208"/>
                <a:gd name="T11" fmla="*/ 40 h 246"/>
                <a:gd name="T12" fmla="*/ 208 w 208"/>
                <a:gd name="T13" fmla="*/ 40 h 246"/>
                <a:gd name="T14" fmla="*/ 143 w 208"/>
                <a:gd name="T15" fmla="*/ 0 h 246"/>
                <a:gd name="T16" fmla="*/ 143 w 208"/>
                <a:gd name="T17" fmla="*/ 20 h 246"/>
                <a:gd name="T18" fmla="*/ 93 w 208"/>
                <a:gd name="T19" fmla="*/ 20 h 246"/>
                <a:gd name="T20" fmla="*/ 93 w 208"/>
                <a:gd name="T21" fmla="*/ 72 h 246"/>
                <a:gd name="T22" fmla="*/ 72 w 208"/>
                <a:gd name="T23" fmla="*/ 84 h 246"/>
                <a:gd name="T24" fmla="*/ 72 w 208"/>
                <a:gd name="T25" fmla="*/ 113 h 246"/>
                <a:gd name="T26" fmla="*/ 8 w 208"/>
                <a:gd name="T27" fmla="*/ 113 h 246"/>
                <a:gd name="T28" fmla="*/ 0 w 208"/>
                <a:gd name="T29" fmla="*/ 121 h 246"/>
                <a:gd name="T30" fmla="*/ 8 w 208"/>
                <a:gd name="T31" fmla="*/ 135 h 246"/>
                <a:gd name="T32" fmla="*/ 8 w 208"/>
                <a:gd name="T33" fmla="*/ 153 h 246"/>
                <a:gd name="T34" fmla="*/ 8 w 208"/>
                <a:gd name="T35" fmla="*/ 185 h 246"/>
                <a:gd name="T36" fmla="*/ 8 w 208"/>
                <a:gd name="T37" fmla="*/ 226 h 246"/>
                <a:gd name="T38" fmla="*/ 17 w 208"/>
                <a:gd name="T39" fmla="*/ 217 h 246"/>
                <a:gd name="T40" fmla="*/ 40 w 208"/>
                <a:gd name="T41" fmla="*/ 205 h 246"/>
                <a:gd name="T42" fmla="*/ 61 w 208"/>
                <a:gd name="T43" fmla="*/ 226 h 246"/>
                <a:gd name="T44" fmla="*/ 82 w 208"/>
                <a:gd name="T4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246">
                  <a:moveTo>
                    <a:pt x="82" y="246"/>
                  </a:moveTo>
                  <a:lnTo>
                    <a:pt x="93" y="226"/>
                  </a:lnTo>
                  <a:lnTo>
                    <a:pt x="105" y="237"/>
                  </a:lnTo>
                  <a:lnTo>
                    <a:pt x="114" y="226"/>
                  </a:lnTo>
                  <a:lnTo>
                    <a:pt x="198" y="226"/>
                  </a:lnTo>
                  <a:lnTo>
                    <a:pt x="178" y="40"/>
                  </a:lnTo>
                  <a:lnTo>
                    <a:pt x="208" y="40"/>
                  </a:lnTo>
                  <a:lnTo>
                    <a:pt x="143" y="0"/>
                  </a:lnTo>
                  <a:lnTo>
                    <a:pt x="143" y="20"/>
                  </a:lnTo>
                  <a:lnTo>
                    <a:pt x="93" y="20"/>
                  </a:lnTo>
                  <a:lnTo>
                    <a:pt x="93" y="72"/>
                  </a:lnTo>
                  <a:lnTo>
                    <a:pt x="72" y="84"/>
                  </a:lnTo>
                  <a:lnTo>
                    <a:pt x="72" y="113"/>
                  </a:lnTo>
                  <a:lnTo>
                    <a:pt x="8" y="113"/>
                  </a:lnTo>
                  <a:lnTo>
                    <a:pt x="0" y="121"/>
                  </a:lnTo>
                  <a:lnTo>
                    <a:pt x="8" y="135"/>
                  </a:lnTo>
                  <a:lnTo>
                    <a:pt x="8" y="153"/>
                  </a:lnTo>
                  <a:lnTo>
                    <a:pt x="8" y="185"/>
                  </a:lnTo>
                  <a:lnTo>
                    <a:pt x="8" y="226"/>
                  </a:lnTo>
                  <a:lnTo>
                    <a:pt x="17" y="217"/>
                  </a:lnTo>
                  <a:lnTo>
                    <a:pt x="40" y="205"/>
                  </a:lnTo>
                  <a:lnTo>
                    <a:pt x="61" y="226"/>
                  </a:lnTo>
                  <a:lnTo>
                    <a:pt x="82" y="24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3" name="Freeform 203"/>
            <p:cNvSpPr>
              <a:spLocks/>
            </p:cNvSpPr>
            <p:nvPr/>
          </p:nvSpPr>
          <p:spPr bwMode="auto">
            <a:xfrm>
              <a:off x="2264" y="2033"/>
              <a:ext cx="208" cy="246"/>
            </a:xfrm>
            <a:custGeom>
              <a:avLst/>
              <a:gdLst>
                <a:gd name="T0" fmla="*/ 82 w 208"/>
                <a:gd name="T1" fmla="*/ 246 h 246"/>
                <a:gd name="T2" fmla="*/ 93 w 208"/>
                <a:gd name="T3" fmla="*/ 226 h 246"/>
                <a:gd name="T4" fmla="*/ 105 w 208"/>
                <a:gd name="T5" fmla="*/ 237 h 246"/>
                <a:gd name="T6" fmla="*/ 114 w 208"/>
                <a:gd name="T7" fmla="*/ 226 h 246"/>
                <a:gd name="T8" fmla="*/ 198 w 208"/>
                <a:gd name="T9" fmla="*/ 226 h 246"/>
                <a:gd name="T10" fmla="*/ 178 w 208"/>
                <a:gd name="T11" fmla="*/ 40 h 246"/>
                <a:gd name="T12" fmla="*/ 208 w 208"/>
                <a:gd name="T13" fmla="*/ 40 h 246"/>
                <a:gd name="T14" fmla="*/ 143 w 208"/>
                <a:gd name="T15" fmla="*/ 0 h 246"/>
                <a:gd name="T16" fmla="*/ 143 w 208"/>
                <a:gd name="T17" fmla="*/ 20 h 246"/>
                <a:gd name="T18" fmla="*/ 93 w 208"/>
                <a:gd name="T19" fmla="*/ 20 h 246"/>
                <a:gd name="T20" fmla="*/ 93 w 208"/>
                <a:gd name="T21" fmla="*/ 72 h 246"/>
                <a:gd name="T22" fmla="*/ 72 w 208"/>
                <a:gd name="T23" fmla="*/ 84 h 246"/>
                <a:gd name="T24" fmla="*/ 72 w 208"/>
                <a:gd name="T25" fmla="*/ 113 h 246"/>
                <a:gd name="T26" fmla="*/ 8 w 208"/>
                <a:gd name="T27" fmla="*/ 113 h 246"/>
                <a:gd name="T28" fmla="*/ 0 w 208"/>
                <a:gd name="T29" fmla="*/ 121 h 246"/>
                <a:gd name="T30" fmla="*/ 8 w 208"/>
                <a:gd name="T31" fmla="*/ 135 h 246"/>
                <a:gd name="T32" fmla="*/ 8 w 208"/>
                <a:gd name="T33" fmla="*/ 153 h 246"/>
                <a:gd name="T34" fmla="*/ 8 w 208"/>
                <a:gd name="T35" fmla="*/ 185 h 246"/>
                <a:gd name="T36" fmla="*/ 8 w 208"/>
                <a:gd name="T37" fmla="*/ 226 h 246"/>
                <a:gd name="T38" fmla="*/ 17 w 208"/>
                <a:gd name="T39" fmla="*/ 217 h 246"/>
                <a:gd name="T40" fmla="*/ 40 w 208"/>
                <a:gd name="T41" fmla="*/ 205 h 246"/>
                <a:gd name="T42" fmla="*/ 61 w 208"/>
                <a:gd name="T43" fmla="*/ 226 h 246"/>
                <a:gd name="T44" fmla="*/ 82 w 208"/>
                <a:gd name="T4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246">
                  <a:moveTo>
                    <a:pt x="82" y="246"/>
                  </a:moveTo>
                  <a:lnTo>
                    <a:pt x="93" y="226"/>
                  </a:lnTo>
                  <a:lnTo>
                    <a:pt x="105" y="237"/>
                  </a:lnTo>
                  <a:lnTo>
                    <a:pt x="114" y="226"/>
                  </a:lnTo>
                  <a:lnTo>
                    <a:pt x="198" y="226"/>
                  </a:lnTo>
                  <a:lnTo>
                    <a:pt x="178" y="40"/>
                  </a:lnTo>
                  <a:lnTo>
                    <a:pt x="208" y="40"/>
                  </a:lnTo>
                  <a:lnTo>
                    <a:pt x="143" y="0"/>
                  </a:lnTo>
                  <a:lnTo>
                    <a:pt x="143" y="20"/>
                  </a:lnTo>
                  <a:lnTo>
                    <a:pt x="93" y="20"/>
                  </a:lnTo>
                  <a:lnTo>
                    <a:pt x="93" y="72"/>
                  </a:lnTo>
                  <a:lnTo>
                    <a:pt x="72" y="84"/>
                  </a:lnTo>
                  <a:lnTo>
                    <a:pt x="72" y="113"/>
                  </a:lnTo>
                  <a:lnTo>
                    <a:pt x="8" y="113"/>
                  </a:lnTo>
                  <a:lnTo>
                    <a:pt x="0" y="121"/>
                  </a:lnTo>
                  <a:lnTo>
                    <a:pt x="8" y="135"/>
                  </a:lnTo>
                  <a:lnTo>
                    <a:pt x="8" y="153"/>
                  </a:lnTo>
                  <a:lnTo>
                    <a:pt x="8" y="185"/>
                  </a:lnTo>
                  <a:lnTo>
                    <a:pt x="8" y="226"/>
                  </a:lnTo>
                  <a:lnTo>
                    <a:pt x="17" y="217"/>
                  </a:lnTo>
                  <a:lnTo>
                    <a:pt x="40" y="205"/>
                  </a:lnTo>
                  <a:lnTo>
                    <a:pt x="61" y="226"/>
                  </a:lnTo>
                  <a:lnTo>
                    <a:pt x="82" y="24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4" name="Freeform 204"/>
            <p:cNvSpPr>
              <a:spLocks/>
            </p:cNvSpPr>
            <p:nvPr/>
          </p:nvSpPr>
          <p:spPr bwMode="auto">
            <a:xfrm>
              <a:off x="2264" y="2021"/>
              <a:ext cx="144" cy="133"/>
            </a:xfrm>
            <a:custGeom>
              <a:avLst/>
              <a:gdLst>
                <a:gd name="T0" fmla="*/ 144 w 144"/>
                <a:gd name="T1" fmla="*/ 0 h 133"/>
                <a:gd name="T2" fmla="*/ 73 w 144"/>
                <a:gd name="T3" fmla="*/ 0 h 133"/>
                <a:gd name="T4" fmla="*/ 61 w 144"/>
                <a:gd name="T5" fmla="*/ 22 h 133"/>
                <a:gd name="T6" fmla="*/ 53 w 144"/>
                <a:gd name="T7" fmla="*/ 32 h 133"/>
                <a:gd name="T8" fmla="*/ 40 w 144"/>
                <a:gd name="T9" fmla="*/ 61 h 133"/>
                <a:gd name="T10" fmla="*/ 0 w 144"/>
                <a:gd name="T11" fmla="*/ 113 h 133"/>
                <a:gd name="T12" fmla="*/ 0 w 144"/>
                <a:gd name="T13" fmla="*/ 133 h 133"/>
                <a:gd name="T14" fmla="*/ 8 w 144"/>
                <a:gd name="T15" fmla="*/ 124 h 133"/>
                <a:gd name="T16" fmla="*/ 73 w 144"/>
                <a:gd name="T17" fmla="*/ 124 h 133"/>
                <a:gd name="T18" fmla="*/ 73 w 144"/>
                <a:gd name="T19" fmla="*/ 95 h 133"/>
                <a:gd name="T20" fmla="*/ 93 w 144"/>
                <a:gd name="T21" fmla="*/ 84 h 133"/>
                <a:gd name="T22" fmla="*/ 93 w 144"/>
                <a:gd name="T23" fmla="*/ 32 h 133"/>
                <a:gd name="T24" fmla="*/ 144 w 144"/>
                <a:gd name="T25" fmla="*/ 32 h 133"/>
                <a:gd name="T26" fmla="*/ 144 w 144"/>
                <a:gd name="T27" fmla="*/ 11 h 133"/>
                <a:gd name="T28" fmla="*/ 144 w 144"/>
                <a:gd name="T2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33">
                  <a:moveTo>
                    <a:pt x="144" y="0"/>
                  </a:moveTo>
                  <a:lnTo>
                    <a:pt x="73" y="0"/>
                  </a:lnTo>
                  <a:lnTo>
                    <a:pt x="61" y="22"/>
                  </a:lnTo>
                  <a:lnTo>
                    <a:pt x="53" y="32"/>
                  </a:lnTo>
                  <a:lnTo>
                    <a:pt x="40" y="61"/>
                  </a:lnTo>
                  <a:lnTo>
                    <a:pt x="0" y="113"/>
                  </a:lnTo>
                  <a:lnTo>
                    <a:pt x="0" y="133"/>
                  </a:lnTo>
                  <a:lnTo>
                    <a:pt x="8" y="124"/>
                  </a:lnTo>
                  <a:lnTo>
                    <a:pt x="73" y="124"/>
                  </a:lnTo>
                  <a:lnTo>
                    <a:pt x="73" y="95"/>
                  </a:lnTo>
                  <a:lnTo>
                    <a:pt x="93" y="84"/>
                  </a:lnTo>
                  <a:lnTo>
                    <a:pt x="93" y="32"/>
                  </a:lnTo>
                  <a:lnTo>
                    <a:pt x="144" y="32"/>
                  </a:lnTo>
                  <a:lnTo>
                    <a:pt x="144" y="11"/>
                  </a:lnTo>
                  <a:lnTo>
                    <a:pt x="14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5" name="Freeform 205"/>
            <p:cNvSpPr>
              <a:spLocks/>
            </p:cNvSpPr>
            <p:nvPr/>
          </p:nvSpPr>
          <p:spPr bwMode="auto">
            <a:xfrm>
              <a:off x="2264" y="2021"/>
              <a:ext cx="144" cy="133"/>
            </a:xfrm>
            <a:custGeom>
              <a:avLst/>
              <a:gdLst>
                <a:gd name="T0" fmla="*/ 144 w 144"/>
                <a:gd name="T1" fmla="*/ 0 h 133"/>
                <a:gd name="T2" fmla="*/ 73 w 144"/>
                <a:gd name="T3" fmla="*/ 0 h 133"/>
                <a:gd name="T4" fmla="*/ 61 w 144"/>
                <a:gd name="T5" fmla="*/ 22 h 133"/>
                <a:gd name="T6" fmla="*/ 53 w 144"/>
                <a:gd name="T7" fmla="*/ 32 h 133"/>
                <a:gd name="T8" fmla="*/ 40 w 144"/>
                <a:gd name="T9" fmla="*/ 61 h 133"/>
                <a:gd name="T10" fmla="*/ 0 w 144"/>
                <a:gd name="T11" fmla="*/ 113 h 133"/>
                <a:gd name="T12" fmla="*/ 0 w 144"/>
                <a:gd name="T13" fmla="*/ 133 h 133"/>
                <a:gd name="T14" fmla="*/ 8 w 144"/>
                <a:gd name="T15" fmla="*/ 124 h 133"/>
                <a:gd name="T16" fmla="*/ 73 w 144"/>
                <a:gd name="T17" fmla="*/ 124 h 133"/>
                <a:gd name="T18" fmla="*/ 73 w 144"/>
                <a:gd name="T19" fmla="*/ 95 h 133"/>
                <a:gd name="T20" fmla="*/ 93 w 144"/>
                <a:gd name="T21" fmla="*/ 84 h 133"/>
                <a:gd name="T22" fmla="*/ 93 w 144"/>
                <a:gd name="T23" fmla="*/ 32 h 133"/>
                <a:gd name="T24" fmla="*/ 144 w 144"/>
                <a:gd name="T25" fmla="*/ 32 h 133"/>
                <a:gd name="T26" fmla="*/ 144 w 144"/>
                <a:gd name="T27" fmla="*/ 11 h 133"/>
                <a:gd name="T28" fmla="*/ 144 w 144"/>
                <a:gd name="T2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33">
                  <a:moveTo>
                    <a:pt x="144" y="0"/>
                  </a:moveTo>
                  <a:lnTo>
                    <a:pt x="73" y="0"/>
                  </a:lnTo>
                  <a:lnTo>
                    <a:pt x="61" y="22"/>
                  </a:lnTo>
                  <a:lnTo>
                    <a:pt x="53" y="32"/>
                  </a:lnTo>
                  <a:lnTo>
                    <a:pt x="40" y="61"/>
                  </a:lnTo>
                  <a:lnTo>
                    <a:pt x="0" y="113"/>
                  </a:lnTo>
                  <a:lnTo>
                    <a:pt x="0" y="133"/>
                  </a:lnTo>
                  <a:lnTo>
                    <a:pt x="8" y="124"/>
                  </a:lnTo>
                  <a:lnTo>
                    <a:pt x="73" y="124"/>
                  </a:lnTo>
                  <a:lnTo>
                    <a:pt x="73" y="95"/>
                  </a:lnTo>
                  <a:lnTo>
                    <a:pt x="93" y="84"/>
                  </a:lnTo>
                  <a:lnTo>
                    <a:pt x="93" y="32"/>
                  </a:lnTo>
                  <a:lnTo>
                    <a:pt x="144" y="32"/>
                  </a:lnTo>
                  <a:lnTo>
                    <a:pt x="144" y="11"/>
                  </a:lnTo>
                  <a:lnTo>
                    <a:pt x="14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6" name="Freeform 206"/>
            <p:cNvSpPr>
              <a:spLocks/>
            </p:cNvSpPr>
            <p:nvPr/>
          </p:nvSpPr>
          <p:spPr bwMode="auto">
            <a:xfrm>
              <a:off x="2685" y="1839"/>
              <a:ext cx="60" cy="134"/>
            </a:xfrm>
            <a:custGeom>
              <a:avLst/>
              <a:gdLst>
                <a:gd name="T0" fmla="*/ 60 w 60"/>
                <a:gd name="T1" fmla="*/ 81 h 134"/>
                <a:gd name="T2" fmla="*/ 60 w 60"/>
                <a:gd name="T3" fmla="*/ 69 h 134"/>
                <a:gd name="T4" fmla="*/ 37 w 60"/>
                <a:gd name="T5" fmla="*/ 69 h 134"/>
                <a:gd name="T6" fmla="*/ 37 w 60"/>
                <a:gd name="T7" fmla="*/ 61 h 134"/>
                <a:gd name="T8" fmla="*/ 60 w 60"/>
                <a:gd name="T9" fmla="*/ 38 h 134"/>
                <a:gd name="T10" fmla="*/ 48 w 60"/>
                <a:gd name="T11" fmla="*/ 17 h 134"/>
                <a:gd name="T12" fmla="*/ 60 w 60"/>
                <a:gd name="T13" fmla="*/ 9 h 134"/>
                <a:gd name="T14" fmla="*/ 48 w 60"/>
                <a:gd name="T15" fmla="*/ 9 h 134"/>
                <a:gd name="T16" fmla="*/ 37 w 60"/>
                <a:gd name="T17" fmla="*/ 9 h 134"/>
                <a:gd name="T18" fmla="*/ 37 w 60"/>
                <a:gd name="T19" fmla="*/ 0 h 134"/>
                <a:gd name="T20" fmla="*/ 17 w 60"/>
                <a:gd name="T21" fmla="*/ 9 h 134"/>
                <a:gd name="T22" fmla="*/ 17 w 60"/>
                <a:gd name="T23" fmla="*/ 17 h 134"/>
                <a:gd name="T24" fmla="*/ 17 w 60"/>
                <a:gd name="T25" fmla="*/ 52 h 134"/>
                <a:gd name="T26" fmla="*/ 0 w 60"/>
                <a:gd name="T27" fmla="*/ 69 h 134"/>
                <a:gd name="T28" fmla="*/ 8 w 60"/>
                <a:gd name="T29" fmla="*/ 90 h 134"/>
                <a:gd name="T30" fmla="*/ 28 w 60"/>
                <a:gd name="T31" fmla="*/ 101 h 134"/>
                <a:gd name="T32" fmla="*/ 28 w 60"/>
                <a:gd name="T33" fmla="*/ 134 h 134"/>
                <a:gd name="T34" fmla="*/ 37 w 60"/>
                <a:gd name="T35" fmla="*/ 134 h 134"/>
                <a:gd name="T36" fmla="*/ 37 w 60"/>
                <a:gd name="T37" fmla="*/ 110 h 134"/>
                <a:gd name="T38" fmla="*/ 60 w 60"/>
                <a:gd name="T39" fmla="*/ 101 h 134"/>
                <a:gd name="T40" fmla="*/ 60 w 60"/>
                <a:gd name="T41"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134">
                  <a:moveTo>
                    <a:pt x="60" y="81"/>
                  </a:moveTo>
                  <a:lnTo>
                    <a:pt x="60" y="69"/>
                  </a:lnTo>
                  <a:lnTo>
                    <a:pt x="37" y="69"/>
                  </a:lnTo>
                  <a:lnTo>
                    <a:pt x="37" y="61"/>
                  </a:lnTo>
                  <a:lnTo>
                    <a:pt x="60" y="38"/>
                  </a:lnTo>
                  <a:lnTo>
                    <a:pt x="48" y="17"/>
                  </a:lnTo>
                  <a:lnTo>
                    <a:pt x="60" y="9"/>
                  </a:lnTo>
                  <a:lnTo>
                    <a:pt x="48" y="9"/>
                  </a:lnTo>
                  <a:lnTo>
                    <a:pt x="37" y="9"/>
                  </a:lnTo>
                  <a:lnTo>
                    <a:pt x="37" y="0"/>
                  </a:lnTo>
                  <a:lnTo>
                    <a:pt x="17" y="9"/>
                  </a:lnTo>
                  <a:lnTo>
                    <a:pt x="17" y="17"/>
                  </a:lnTo>
                  <a:lnTo>
                    <a:pt x="17" y="52"/>
                  </a:lnTo>
                  <a:lnTo>
                    <a:pt x="0" y="69"/>
                  </a:lnTo>
                  <a:lnTo>
                    <a:pt x="8" y="90"/>
                  </a:lnTo>
                  <a:lnTo>
                    <a:pt x="28" y="101"/>
                  </a:lnTo>
                  <a:lnTo>
                    <a:pt x="28" y="134"/>
                  </a:lnTo>
                  <a:lnTo>
                    <a:pt x="37" y="134"/>
                  </a:lnTo>
                  <a:lnTo>
                    <a:pt x="37" y="110"/>
                  </a:lnTo>
                  <a:lnTo>
                    <a:pt x="60" y="101"/>
                  </a:lnTo>
                  <a:lnTo>
                    <a:pt x="60"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7" name="Freeform 207"/>
            <p:cNvSpPr>
              <a:spLocks/>
            </p:cNvSpPr>
            <p:nvPr/>
          </p:nvSpPr>
          <p:spPr bwMode="auto">
            <a:xfrm>
              <a:off x="2685" y="1839"/>
              <a:ext cx="60" cy="134"/>
            </a:xfrm>
            <a:custGeom>
              <a:avLst/>
              <a:gdLst>
                <a:gd name="T0" fmla="*/ 60 w 60"/>
                <a:gd name="T1" fmla="*/ 81 h 134"/>
                <a:gd name="T2" fmla="*/ 60 w 60"/>
                <a:gd name="T3" fmla="*/ 69 h 134"/>
                <a:gd name="T4" fmla="*/ 37 w 60"/>
                <a:gd name="T5" fmla="*/ 69 h 134"/>
                <a:gd name="T6" fmla="*/ 37 w 60"/>
                <a:gd name="T7" fmla="*/ 61 h 134"/>
                <a:gd name="T8" fmla="*/ 60 w 60"/>
                <a:gd name="T9" fmla="*/ 38 h 134"/>
                <a:gd name="T10" fmla="*/ 48 w 60"/>
                <a:gd name="T11" fmla="*/ 17 h 134"/>
                <a:gd name="T12" fmla="*/ 60 w 60"/>
                <a:gd name="T13" fmla="*/ 9 h 134"/>
                <a:gd name="T14" fmla="*/ 48 w 60"/>
                <a:gd name="T15" fmla="*/ 9 h 134"/>
                <a:gd name="T16" fmla="*/ 37 w 60"/>
                <a:gd name="T17" fmla="*/ 9 h 134"/>
                <a:gd name="T18" fmla="*/ 37 w 60"/>
                <a:gd name="T19" fmla="*/ 0 h 134"/>
                <a:gd name="T20" fmla="*/ 17 w 60"/>
                <a:gd name="T21" fmla="*/ 9 h 134"/>
                <a:gd name="T22" fmla="*/ 17 w 60"/>
                <a:gd name="T23" fmla="*/ 17 h 134"/>
                <a:gd name="T24" fmla="*/ 17 w 60"/>
                <a:gd name="T25" fmla="*/ 52 h 134"/>
                <a:gd name="T26" fmla="*/ 0 w 60"/>
                <a:gd name="T27" fmla="*/ 69 h 134"/>
                <a:gd name="T28" fmla="*/ 8 w 60"/>
                <a:gd name="T29" fmla="*/ 90 h 134"/>
                <a:gd name="T30" fmla="*/ 28 w 60"/>
                <a:gd name="T31" fmla="*/ 101 h 134"/>
                <a:gd name="T32" fmla="*/ 28 w 60"/>
                <a:gd name="T33" fmla="*/ 134 h 134"/>
                <a:gd name="T34" fmla="*/ 37 w 60"/>
                <a:gd name="T35" fmla="*/ 134 h 134"/>
                <a:gd name="T36" fmla="*/ 37 w 60"/>
                <a:gd name="T37" fmla="*/ 110 h 134"/>
                <a:gd name="T38" fmla="*/ 60 w 60"/>
                <a:gd name="T39" fmla="*/ 101 h 134"/>
                <a:gd name="T40" fmla="*/ 60 w 60"/>
                <a:gd name="T41"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134">
                  <a:moveTo>
                    <a:pt x="60" y="81"/>
                  </a:moveTo>
                  <a:lnTo>
                    <a:pt x="60" y="69"/>
                  </a:lnTo>
                  <a:lnTo>
                    <a:pt x="37" y="69"/>
                  </a:lnTo>
                  <a:lnTo>
                    <a:pt x="37" y="61"/>
                  </a:lnTo>
                  <a:lnTo>
                    <a:pt x="60" y="38"/>
                  </a:lnTo>
                  <a:lnTo>
                    <a:pt x="48" y="17"/>
                  </a:lnTo>
                  <a:lnTo>
                    <a:pt x="60" y="9"/>
                  </a:lnTo>
                  <a:lnTo>
                    <a:pt x="48" y="9"/>
                  </a:lnTo>
                  <a:lnTo>
                    <a:pt x="37" y="9"/>
                  </a:lnTo>
                  <a:lnTo>
                    <a:pt x="37" y="0"/>
                  </a:lnTo>
                  <a:lnTo>
                    <a:pt x="17" y="9"/>
                  </a:lnTo>
                  <a:lnTo>
                    <a:pt x="17" y="17"/>
                  </a:lnTo>
                  <a:lnTo>
                    <a:pt x="17" y="52"/>
                  </a:lnTo>
                  <a:lnTo>
                    <a:pt x="0" y="69"/>
                  </a:lnTo>
                  <a:lnTo>
                    <a:pt x="8" y="90"/>
                  </a:lnTo>
                  <a:lnTo>
                    <a:pt x="28" y="101"/>
                  </a:lnTo>
                  <a:lnTo>
                    <a:pt x="28" y="134"/>
                  </a:lnTo>
                  <a:lnTo>
                    <a:pt x="37" y="134"/>
                  </a:lnTo>
                  <a:lnTo>
                    <a:pt x="37" y="110"/>
                  </a:lnTo>
                  <a:lnTo>
                    <a:pt x="60" y="101"/>
                  </a:lnTo>
                  <a:lnTo>
                    <a:pt x="60"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329" name="Freeform 209"/>
          <p:cNvSpPr>
            <a:spLocks/>
          </p:cNvSpPr>
          <p:nvPr/>
        </p:nvSpPr>
        <p:spPr bwMode="auto">
          <a:xfrm>
            <a:off x="3844925" y="2720975"/>
            <a:ext cx="314325" cy="242888"/>
          </a:xfrm>
          <a:custGeom>
            <a:avLst/>
            <a:gdLst>
              <a:gd name="T0" fmla="*/ 146 w 198"/>
              <a:gd name="T1" fmla="*/ 17 h 153"/>
              <a:gd name="T2" fmla="*/ 122 w 198"/>
              <a:gd name="T3" fmla="*/ 9 h 153"/>
              <a:gd name="T4" fmla="*/ 114 w 198"/>
              <a:gd name="T5" fmla="*/ 9 h 153"/>
              <a:gd name="T6" fmla="*/ 81 w 198"/>
              <a:gd name="T7" fmla="*/ 9 h 153"/>
              <a:gd name="T8" fmla="*/ 20 w 198"/>
              <a:gd name="T9" fmla="*/ 0 h 153"/>
              <a:gd name="T10" fmla="*/ 8 w 198"/>
              <a:gd name="T11" fmla="*/ 9 h 153"/>
              <a:gd name="T12" fmla="*/ 0 w 198"/>
              <a:gd name="T13" fmla="*/ 17 h 153"/>
              <a:gd name="T14" fmla="*/ 8 w 198"/>
              <a:gd name="T15" fmla="*/ 40 h 153"/>
              <a:gd name="T16" fmla="*/ 40 w 198"/>
              <a:gd name="T17" fmla="*/ 40 h 153"/>
              <a:gd name="T18" fmla="*/ 49 w 198"/>
              <a:gd name="T19" fmla="*/ 40 h 153"/>
              <a:gd name="T20" fmla="*/ 40 w 198"/>
              <a:gd name="T21" fmla="*/ 60 h 153"/>
              <a:gd name="T22" fmla="*/ 40 w 198"/>
              <a:gd name="T23" fmla="*/ 72 h 153"/>
              <a:gd name="T24" fmla="*/ 29 w 198"/>
              <a:gd name="T25" fmla="*/ 81 h 153"/>
              <a:gd name="T26" fmla="*/ 29 w 198"/>
              <a:gd name="T27" fmla="*/ 101 h 153"/>
              <a:gd name="T28" fmla="*/ 29 w 198"/>
              <a:gd name="T29" fmla="*/ 124 h 153"/>
              <a:gd name="T30" fmla="*/ 49 w 198"/>
              <a:gd name="T31" fmla="*/ 153 h 153"/>
              <a:gd name="T32" fmla="*/ 72 w 198"/>
              <a:gd name="T33" fmla="*/ 133 h 153"/>
              <a:gd name="T34" fmla="*/ 101 w 198"/>
              <a:gd name="T35" fmla="*/ 133 h 153"/>
              <a:gd name="T36" fmla="*/ 146 w 198"/>
              <a:gd name="T37" fmla="*/ 101 h 153"/>
              <a:gd name="T38" fmla="*/ 133 w 198"/>
              <a:gd name="T39" fmla="*/ 81 h 153"/>
              <a:gd name="T40" fmla="*/ 165 w 198"/>
              <a:gd name="T41" fmla="*/ 52 h 153"/>
              <a:gd name="T42" fmla="*/ 198 w 198"/>
              <a:gd name="T43" fmla="*/ 40 h 153"/>
              <a:gd name="T44" fmla="*/ 198 w 198"/>
              <a:gd name="T45" fmla="*/ 17 h 153"/>
              <a:gd name="T46" fmla="*/ 146 w 198"/>
              <a:gd name="T47" fmla="*/ 1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53">
                <a:moveTo>
                  <a:pt x="146" y="17"/>
                </a:moveTo>
                <a:lnTo>
                  <a:pt x="122" y="9"/>
                </a:lnTo>
                <a:lnTo>
                  <a:pt x="114" y="9"/>
                </a:lnTo>
                <a:lnTo>
                  <a:pt x="81" y="9"/>
                </a:lnTo>
                <a:lnTo>
                  <a:pt x="20" y="0"/>
                </a:lnTo>
                <a:lnTo>
                  <a:pt x="8" y="9"/>
                </a:lnTo>
                <a:lnTo>
                  <a:pt x="0" y="17"/>
                </a:lnTo>
                <a:lnTo>
                  <a:pt x="8" y="40"/>
                </a:lnTo>
                <a:lnTo>
                  <a:pt x="40" y="40"/>
                </a:lnTo>
                <a:lnTo>
                  <a:pt x="49" y="40"/>
                </a:lnTo>
                <a:lnTo>
                  <a:pt x="40" y="60"/>
                </a:lnTo>
                <a:lnTo>
                  <a:pt x="40" y="72"/>
                </a:lnTo>
                <a:lnTo>
                  <a:pt x="29" y="81"/>
                </a:lnTo>
                <a:lnTo>
                  <a:pt x="29" y="101"/>
                </a:lnTo>
                <a:lnTo>
                  <a:pt x="29" y="124"/>
                </a:lnTo>
                <a:lnTo>
                  <a:pt x="49" y="153"/>
                </a:lnTo>
                <a:lnTo>
                  <a:pt x="72" y="133"/>
                </a:lnTo>
                <a:lnTo>
                  <a:pt x="101" y="133"/>
                </a:lnTo>
                <a:lnTo>
                  <a:pt x="146" y="101"/>
                </a:lnTo>
                <a:lnTo>
                  <a:pt x="133" y="81"/>
                </a:lnTo>
                <a:lnTo>
                  <a:pt x="165" y="52"/>
                </a:lnTo>
                <a:lnTo>
                  <a:pt x="198" y="40"/>
                </a:lnTo>
                <a:lnTo>
                  <a:pt x="198" y="17"/>
                </a:lnTo>
                <a:lnTo>
                  <a:pt x="146"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0" name="Freeform 210"/>
          <p:cNvSpPr>
            <a:spLocks/>
          </p:cNvSpPr>
          <p:nvPr/>
        </p:nvSpPr>
        <p:spPr bwMode="auto">
          <a:xfrm>
            <a:off x="3844925" y="2720975"/>
            <a:ext cx="314325" cy="242888"/>
          </a:xfrm>
          <a:custGeom>
            <a:avLst/>
            <a:gdLst>
              <a:gd name="T0" fmla="*/ 146 w 198"/>
              <a:gd name="T1" fmla="*/ 17 h 153"/>
              <a:gd name="T2" fmla="*/ 122 w 198"/>
              <a:gd name="T3" fmla="*/ 9 h 153"/>
              <a:gd name="T4" fmla="*/ 114 w 198"/>
              <a:gd name="T5" fmla="*/ 9 h 153"/>
              <a:gd name="T6" fmla="*/ 81 w 198"/>
              <a:gd name="T7" fmla="*/ 9 h 153"/>
              <a:gd name="T8" fmla="*/ 20 w 198"/>
              <a:gd name="T9" fmla="*/ 0 h 153"/>
              <a:gd name="T10" fmla="*/ 8 w 198"/>
              <a:gd name="T11" fmla="*/ 9 h 153"/>
              <a:gd name="T12" fmla="*/ 0 w 198"/>
              <a:gd name="T13" fmla="*/ 17 h 153"/>
              <a:gd name="T14" fmla="*/ 8 w 198"/>
              <a:gd name="T15" fmla="*/ 40 h 153"/>
              <a:gd name="T16" fmla="*/ 40 w 198"/>
              <a:gd name="T17" fmla="*/ 40 h 153"/>
              <a:gd name="T18" fmla="*/ 49 w 198"/>
              <a:gd name="T19" fmla="*/ 40 h 153"/>
              <a:gd name="T20" fmla="*/ 40 w 198"/>
              <a:gd name="T21" fmla="*/ 60 h 153"/>
              <a:gd name="T22" fmla="*/ 40 w 198"/>
              <a:gd name="T23" fmla="*/ 72 h 153"/>
              <a:gd name="T24" fmla="*/ 29 w 198"/>
              <a:gd name="T25" fmla="*/ 81 h 153"/>
              <a:gd name="T26" fmla="*/ 29 w 198"/>
              <a:gd name="T27" fmla="*/ 101 h 153"/>
              <a:gd name="T28" fmla="*/ 29 w 198"/>
              <a:gd name="T29" fmla="*/ 124 h 153"/>
              <a:gd name="T30" fmla="*/ 49 w 198"/>
              <a:gd name="T31" fmla="*/ 153 h 153"/>
              <a:gd name="T32" fmla="*/ 72 w 198"/>
              <a:gd name="T33" fmla="*/ 133 h 153"/>
              <a:gd name="T34" fmla="*/ 101 w 198"/>
              <a:gd name="T35" fmla="*/ 133 h 153"/>
              <a:gd name="T36" fmla="*/ 146 w 198"/>
              <a:gd name="T37" fmla="*/ 101 h 153"/>
              <a:gd name="T38" fmla="*/ 133 w 198"/>
              <a:gd name="T39" fmla="*/ 81 h 153"/>
              <a:gd name="T40" fmla="*/ 165 w 198"/>
              <a:gd name="T41" fmla="*/ 52 h 153"/>
              <a:gd name="T42" fmla="*/ 198 w 198"/>
              <a:gd name="T43" fmla="*/ 40 h 153"/>
              <a:gd name="T44" fmla="*/ 198 w 198"/>
              <a:gd name="T45" fmla="*/ 17 h 153"/>
              <a:gd name="T46" fmla="*/ 146 w 198"/>
              <a:gd name="T47" fmla="*/ 1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53">
                <a:moveTo>
                  <a:pt x="146" y="17"/>
                </a:moveTo>
                <a:lnTo>
                  <a:pt x="122" y="9"/>
                </a:lnTo>
                <a:lnTo>
                  <a:pt x="114" y="9"/>
                </a:lnTo>
                <a:lnTo>
                  <a:pt x="81" y="9"/>
                </a:lnTo>
                <a:lnTo>
                  <a:pt x="20" y="0"/>
                </a:lnTo>
                <a:lnTo>
                  <a:pt x="8" y="9"/>
                </a:lnTo>
                <a:lnTo>
                  <a:pt x="0" y="17"/>
                </a:lnTo>
                <a:lnTo>
                  <a:pt x="8" y="40"/>
                </a:lnTo>
                <a:lnTo>
                  <a:pt x="40" y="40"/>
                </a:lnTo>
                <a:lnTo>
                  <a:pt x="49" y="40"/>
                </a:lnTo>
                <a:lnTo>
                  <a:pt x="40" y="60"/>
                </a:lnTo>
                <a:lnTo>
                  <a:pt x="40" y="72"/>
                </a:lnTo>
                <a:lnTo>
                  <a:pt x="29" y="81"/>
                </a:lnTo>
                <a:lnTo>
                  <a:pt x="29" y="101"/>
                </a:lnTo>
                <a:lnTo>
                  <a:pt x="29" y="124"/>
                </a:lnTo>
                <a:lnTo>
                  <a:pt x="49" y="153"/>
                </a:lnTo>
                <a:lnTo>
                  <a:pt x="72" y="133"/>
                </a:lnTo>
                <a:lnTo>
                  <a:pt x="101" y="133"/>
                </a:lnTo>
                <a:lnTo>
                  <a:pt x="146" y="101"/>
                </a:lnTo>
                <a:lnTo>
                  <a:pt x="133" y="81"/>
                </a:lnTo>
                <a:lnTo>
                  <a:pt x="165" y="52"/>
                </a:lnTo>
                <a:lnTo>
                  <a:pt x="198" y="40"/>
                </a:lnTo>
                <a:lnTo>
                  <a:pt x="198" y="17"/>
                </a:lnTo>
                <a:lnTo>
                  <a:pt x="146"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1" name="Freeform 211"/>
          <p:cNvSpPr>
            <a:spLocks/>
          </p:cNvSpPr>
          <p:nvPr/>
        </p:nvSpPr>
        <p:spPr bwMode="auto">
          <a:xfrm>
            <a:off x="3822700" y="2786063"/>
            <a:ext cx="101600" cy="147637"/>
          </a:xfrm>
          <a:custGeom>
            <a:avLst/>
            <a:gdLst>
              <a:gd name="T0" fmla="*/ 43 w 64"/>
              <a:gd name="T1" fmla="*/ 60 h 93"/>
              <a:gd name="T2" fmla="*/ 43 w 64"/>
              <a:gd name="T3" fmla="*/ 83 h 93"/>
              <a:gd name="T4" fmla="*/ 14 w 64"/>
              <a:gd name="T5" fmla="*/ 93 h 93"/>
              <a:gd name="T6" fmla="*/ 14 w 64"/>
              <a:gd name="T7" fmla="*/ 60 h 93"/>
              <a:gd name="T8" fmla="*/ 0 w 64"/>
              <a:gd name="T9" fmla="*/ 49 h 93"/>
              <a:gd name="T10" fmla="*/ 22 w 64"/>
              <a:gd name="T11" fmla="*/ 12 h 93"/>
              <a:gd name="T12" fmla="*/ 22 w 64"/>
              <a:gd name="T13" fmla="*/ 0 h 93"/>
              <a:gd name="T14" fmla="*/ 54 w 64"/>
              <a:gd name="T15" fmla="*/ 0 h 93"/>
              <a:gd name="T16" fmla="*/ 64 w 64"/>
              <a:gd name="T17" fmla="*/ 0 h 93"/>
              <a:gd name="T18" fmla="*/ 54 w 64"/>
              <a:gd name="T19" fmla="*/ 20 h 93"/>
              <a:gd name="T20" fmla="*/ 54 w 64"/>
              <a:gd name="T21" fmla="*/ 32 h 93"/>
              <a:gd name="T22" fmla="*/ 43 w 64"/>
              <a:gd name="T23" fmla="*/ 40 h 93"/>
              <a:gd name="T24" fmla="*/ 43 w 64"/>
              <a:gd name="T25"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3">
                <a:moveTo>
                  <a:pt x="43" y="60"/>
                </a:moveTo>
                <a:lnTo>
                  <a:pt x="43" y="83"/>
                </a:lnTo>
                <a:lnTo>
                  <a:pt x="14" y="93"/>
                </a:lnTo>
                <a:lnTo>
                  <a:pt x="14" y="60"/>
                </a:lnTo>
                <a:lnTo>
                  <a:pt x="0" y="49"/>
                </a:lnTo>
                <a:lnTo>
                  <a:pt x="22" y="12"/>
                </a:lnTo>
                <a:lnTo>
                  <a:pt x="22" y="0"/>
                </a:lnTo>
                <a:lnTo>
                  <a:pt x="54" y="0"/>
                </a:lnTo>
                <a:lnTo>
                  <a:pt x="64" y="0"/>
                </a:lnTo>
                <a:lnTo>
                  <a:pt x="54" y="20"/>
                </a:lnTo>
                <a:lnTo>
                  <a:pt x="54" y="32"/>
                </a:lnTo>
                <a:lnTo>
                  <a:pt x="43" y="40"/>
                </a:lnTo>
                <a:lnTo>
                  <a:pt x="43"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2" name="Freeform 212"/>
          <p:cNvSpPr>
            <a:spLocks/>
          </p:cNvSpPr>
          <p:nvPr/>
        </p:nvSpPr>
        <p:spPr bwMode="auto">
          <a:xfrm>
            <a:off x="3822700" y="2786063"/>
            <a:ext cx="101600" cy="147637"/>
          </a:xfrm>
          <a:custGeom>
            <a:avLst/>
            <a:gdLst>
              <a:gd name="T0" fmla="*/ 43 w 64"/>
              <a:gd name="T1" fmla="*/ 60 h 93"/>
              <a:gd name="T2" fmla="*/ 43 w 64"/>
              <a:gd name="T3" fmla="*/ 83 h 93"/>
              <a:gd name="T4" fmla="*/ 14 w 64"/>
              <a:gd name="T5" fmla="*/ 93 h 93"/>
              <a:gd name="T6" fmla="*/ 14 w 64"/>
              <a:gd name="T7" fmla="*/ 60 h 93"/>
              <a:gd name="T8" fmla="*/ 0 w 64"/>
              <a:gd name="T9" fmla="*/ 49 h 93"/>
              <a:gd name="T10" fmla="*/ 22 w 64"/>
              <a:gd name="T11" fmla="*/ 12 h 93"/>
              <a:gd name="T12" fmla="*/ 22 w 64"/>
              <a:gd name="T13" fmla="*/ 0 h 93"/>
              <a:gd name="T14" fmla="*/ 54 w 64"/>
              <a:gd name="T15" fmla="*/ 0 h 93"/>
              <a:gd name="T16" fmla="*/ 64 w 64"/>
              <a:gd name="T17" fmla="*/ 0 h 93"/>
              <a:gd name="T18" fmla="*/ 54 w 64"/>
              <a:gd name="T19" fmla="*/ 20 h 93"/>
              <a:gd name="T20" fmla="*/ 54 w 64"/>
              <a:gd name="T21" fmla="*/ 32 h 93"/>
              <a:gd name="T22" fmla="*/ 43 w 64"/>
              <a:gd name="T23" fmla="*/ 40 h 93"/>
              <a:gd name="T24" fmla="*/ 43 w 64"/>
              <a:gd name="T25"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3">
                <a:moveTo>
                  <a:pt x="43" y="60"/>
                </a:moveTo>
                <a:lnTo>
                  <a:pt x="43" y="83"/>
                </a:lnTo>
                <a:lnTo>
                  <a:pt x="14" y="93"/>
                </a:lnTo>
                <a:lnTo>
                  <a:pt x="14" y="60"/>
                </a:lnTo>
                <a:lnTo>
                  <a:pt x="0" y="49"/>
                </a:lnTo>
                <a:lnTo>
                  <a:pt x="22" y="12"/>
                </a:lnTo>
                <a:lnTo>
                  <a:pt x="22" y="0"/>
                </a:lnTo>
                <a:lnTo>
                  <a:pt x="54" y="0"/>
                </a:lnTo>
                <a:lnTo>
                  <a:pt x="64" y="0"/>
                </a:lnTo>
                <a:lnTo>
                  <a:pt x="54" y="20"/>
                </a:lnTo>
                <a:lnTo>
                  <a:pt x="54" y="32"/>
                </a:lnTo>
                <a:lnTo>
                  <a:pt x="43" y="40"/>
                </a:lnTo>
                <a:lnTo>
                  <a:pt x="43"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3" name="Freeform 213"/>
          <p:cNvSpPr>
            <a:spLocks/>
          </p:cNvSpPr>
          <p:nvPr/>
        </p:nvSpPr>
        <p:spPr bwMode="auto">
          <a:xfrm>
            <a:off x="3975100" y="2490788"/>
            <a:ext cx="300038" cy="257175"/>
          </a:xfrm>
          <a:custGeom>
            <a:avLst/>
            <a:gdLst>
              <a:gd name="T0" fmla="*/ 189 w 189"/>
              <a:gd name="T1" fmla="*/ 72 h 162"/>
              <a:gd name="T2" fmla="*/ 180 w 189"/>
              <a:gd name="T3" fmla="*/ 72 h 162"/>
              <a:gd name="T4" fmla="*/ 157 w 189"/>
              <a:gd name="T5" fmla="*/ 92 h 162"/>
              <a:gd name="T6" fmla="*/ 166 w 189"/>
              <a:gd name="T7" fmla="*/ 101 h 162"/>
              <a:gd name="T8" fmla="*/ 166 w 189"/>
              <a:gd name="T9" fmla="*/ 92 h 162"/>
              <a:gd name="T10" fmla="*/ 180 w 189"/>
              <a:gd name="T11" fmla="*/ 101 h 162"/>
              <a:gd name="T12" fmla="*/ 166 w 189"/>
              <a:gd name="T13" fmla="*/ 124 h 162"/>
              <a:gd name="T14" fmla="*/ 189 w 189"/>
              <a:gd name="T15" fmla="*/ 144 h 162"/>
              <a:gd name="T16" fmla="*/ 166 w 189"/>
              <a:gd name="T17" fmla="*/ 153 h 162"/>
              <a:gd name="T18" fmla="*/ 125 w 189"/>
              <a:gd name="T19" fmla="*/ 153 h 162"/>
              <a:gd name="T20" fmla="*/ 116 w 189"/>
              <a:gd name="T21" fmla="*/ 162 h 162"/>
              <a:gd name="T22" fmla="*/ 64 w 189"/>
              <a:gd name="T23" fmla="*/ 162 h 162"/>
              <a:gd name="T24" fmla="*/ 40 w 189"/>
              <a:gd name="T25" fmla="*/ 153 h 162"/>
              <a:gd name="T26" fmla="*/ 40 w 189"/>
              <a:gd name="T27" fmla="*/ 144 h 162"/>
              <a:gd name="T28" fmla="*/ 51 w 189"/>
              <a:gd name="T29" fmla="*/ 101 h 162"/>
              <a:gd name="T30" fmla="*/ 51 w 189"/>
              <a:gd name="T31" fmla="*/ 92 h 162"/>
              <a:gd name="T32" fmla="*/ 32 w 189"/>
              <a:gd name="T33" fmla="*/ 72 h 162"/>
              <a:gd name="T34" fmla="*/ 0 w 189"/>
              <a:gd name="T35" fmla="*/ 60 h 162"/>
              <a:gd name="T36" fmla="*/ 0 w 189"/>
              <a:gd name="T37" fmla="*/ 51 h 162"/>
              <a:gd name="T38" fmla="*/ 19 w 189"/>
              <a:gd name="T39" fmla="*/ 51 h 162"/>
              <a:gd name="T40" fmla="*/ 32 w 189"/>
              <a:gd name="T41" fmla="*/ 51 h 162"/>
              <a:gd name="T42" fmla="*/ 51 w 189"/>
              <a:gd name="T43" fmla="*/ 51 h 162"/>
              <a:gd name="T44" fmla="*/ 40 w 189"/>
              <a:gd name="T45" fmla="*/ 29 h 162"/>
              <a:gd name="T46" fmla="*/ 51 w 189"/>
              <a:gd name="T47" fmla="*/ 29 h 162"/>
              <a:gd name="T48" fmla="*/ 51 w 189"/>
              <a:gd name="T49" fmla="*/ 37 h 162"/>
              <a:gd name="T50" fmla="*/ 72 w 189"/>
              <a:gd name="T51" fmla="*/ 37 h 162"/>
              <a:gd name="T52" fmla="*/ 72 w 189"/>
              <a:gd name="T53" fmla="*/ 29 h 162"/>
              <a:gd name="T54" fmla="*/ 93 w 189"/>
              <a:gd name="T55" fmla="*/ 19 h 162"/>
              <a:gd name="T56" fmla="*/ 104 w 189"/>
              <a:gd name="T57" fmla="*/ 8 h 162"/>
              <a:gd name="T58" fmla="*/ 116 w 189"/>
              <a:gd name="T59" fmla="*/ 0 h 162"/>
              <a:gd name="T60" fmla="*/ 116 w 189"/>
              <a:gd name="T61" fmla="*/ 8 h 162"/>
              <a:gd name="T62" fmla="*/ 137 w 189"/>
              <a:gd name="T63" fmla="*/ 29 h 162"/>
              <a:gd name="T64" fmla="*/ 145 w 189"/>
              <a:gd name="T65" fmla="*/ 19 h 162"/>
              <a:gd name="T66" fmla="*/ 145 w 189"/>
              <a:gd name="T67" fmla="*/ 29 h 162"/>
              <a:gd name="T68" fmla="*/ 157 w 189"/>
              <a:gd name="T69" fmla="*/ 29 h 162"/>
              <a:gd name="T70" fmla="*/ 166 w 189"/>
              <a:gd name="T71" fmla="*/ 29 h 162"/>
              <a:gd name="T72" fmla="*/ 189 w 189"/>
              <a:gd name="T73" fmla="*/ 51 h 162"/>
              <a:gd name="T74" fmla="*/ 189 w 189"/>
              <a:gd name="T75" fmla="*/ 7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62">
                <a:moveTo>
                  <a:pt x="189" y="72"/>
                </a:moveTo>
                <a:lnTo>
                  <a:pt x="180" y="72"/>
                </a:lnTo>
                <a:lnTo>
                  <a:pt x="157" y="92"/>
                </a:lnTo>
                <a:lnTo>
                  <a:pt x="166" y="101"/>
                </a:lnTo>
                <a:lnTo>
                  <a:pt x="166" y="92"/>
                </a:lnTo>
                <a:lnTo>
                  <a:pt x="180" y="101"/>
                </a:lnTo>
                <a:lnTo>
                  <a:pt x="166" y="124"/>
                </a:lnTo>
                <a:lnTo>
                  <a:pt x="189" y="144"/>
                </a:lnTo>
                <a:lnTo>
                  <a:pt x="166" y="153"/>
                </a:lnTo>
                <a:lnTo>
                  <a:pt x="125" y="153"/>
                </a:lnTo>
                <a:lnTo>
                  <a:pt x="116" y="162"/>
                </a:lnTo>
                <a:lnTo>
                  <a:pt x="64" y="162"/>
                </a:lnTo>
                <a:lnTo>
                  <a:pt x="40" y="153"/>
                </a:lnTo>
                <a:lnTo>
                  <a:pt x="40" y="144"/>
                </a:lnTo>
                <a:lnTo>
                  <a:pt x="51" y="101"/>
                </a:lnTo>
                <a:lnTo>
                  <a:pt x="51" y="92"/>
                </a:lnTo>
                <a:lnTo>
                  <a:pt x="32" y="72"/>
                </a:lnTo>
                <a:lnTo>
                  <a:pt x="0" y="60"/>
                </a:lnTo>
                <a:lnTo>
                  <a:pt x="0" y="51"/>
                </a:lnTo>
                <a:lnTo>
                  <a:pt x="19" y="51"/>
                </a:lnTo>
                <a:lnTo>
                  <a:pt x="32" y="51"/>
                </a:lnTo>
                <a:lnTo>
                  <a:pt x="51" y="51"/>
                </a:lnTo>
                <a:lnTo>
                  <a:pt x="40" y="29"/>
                </a:lnTo>
                <a:lnTo>
                  <a:pt x="51" y="29"/>
                </a:lnTo>
                <a:lnTo>
                  <a:pt x="51" y="37"/>
                </a:lnTo>
                <a:lnTo>
                  <a:pt x="72" y="37"/>
                </a:lnTo>
                <a:lnTo>
                  <a:pt x="72" y="29"/>
                </a:lnTo>
                <a:lnTo>
                  <a:pt x="93" y="19"/>
                </a:lnTo>
                <a:lnTo>
                  <a:pt x="104" y="8"/>
                </a:lnTo>
                <a:lnTo>
                  <a:pt x="116" y="0"/>
                </a:lnTo>
                <a:lnTo>
                  <a:pt x="116" y="8"/>
                </a:lnTo>
                <a:lnTo>
                  <a:pt x="137" y="29"/>
                </a:lnTo>
                <a:lnTo>
                  <a:pt x="145" y="19"/>
                </a:lnTo>
                <a:lnTo>
                  <a:pt x="145" y="29"/>
                </a:lnTo>
                <a:lnTo>
                  <a:pt x="157" y="29"/>
                </a:lnTo>
                <a:lnTo>
                  <a:pt x="166" y="29"/>
                </a:lnTo>
                <a:lnTo>
                  <a:pt x="189" y="51"/>
                </a:lnTo>
                <a:lnTo>
                  <a:pt x="189"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4" name="Freeform 214"/>
          <p:cNvSpPr>
            <a:spLocks/>
          </p:cNvSpPr>
          <p:nvPr/>
        </p:nvSpPr>
        <p:spPr bwMode="auto">
          <a:xfrm>
            <a:off x="3975100" y="2490788"/>
            <a:ext cx="300038" cy="257175"/>
          </a:xfrm>
          <a:custGeom>
            <a:avLst/>
            <a:gdLst>
              <a:gd name="T0" fmla="*/ 189 w 189"/>
              <a:gd name="T1" fmla="*/ 72 h 162"/>
              <a:gd name="T2" fmla="*/ 180 w 189"/>
              <a:gd name="T3" fmla="*/ 72 h 162"/>
              <a:gd name="T4" fmla="*/ 157 w 189"/>
              <a:gd name="T5" fmla="*/ 92 h 162"/>
              <a:gd name="T6" fmla="*/ 166 w 189"/>
              <a:gd name="T7" fmla="*/ 101 h 162"/>
              <a:gd name="T8" fmla="*/ 166 w 189"/>
              <a:gd name="T9" fmla="*/ 92 h 162"/>
              <a:gd name="T10" fmla="*/ 180 w 189"/>
              <a:gd name="T11" fmla="*/ 101 h 162"/>
              <a:gd name="T12" fmla="*/ 166 w 189"/>
              <a:gd name="T13" fmla="*/ 124 h 162"/>
              <a:gd name="T14" fmla="*/ 189 w 189"/>
              <a:gd name="T15" fmla="*/ 144 h 162"/>
              <a:gd name="T16" fmla="*/ 166 w 189"/>
              <a:gd name="T17" fmla="*/ 153 h 162"/>
              <a:gd name="T18" fmla="*/ 125 w 189"/>
              <a:gd name="T19" fmla="*/ 153 h 162"/>
              <a:gd name="T20" fmla="*/ 116 w 189"/>
              <a:gd name="T21" fmla="*/ 162 h 162"/>
              <a:gd name="T22" fmla="*/ 64 w 189"/>
              <a:gd name="T23" fmla="*/ 162 h 162"/>
              <a:gd name="T24" fmla="*/ 40 w 189"/>
              <a:gd name="T25" fmla="*/ 153 h 162"/>
              <a:gd name="T26" fmla="*/ 40 w 189"/>
              <a:gd name="T27" fmla="*/ 144 h 162"/>
              <a:gd name="T28" fmla="*/ 51 w 189"/>
              <a:gd name="T29" fmla="*/ 101 h 162"/>
              <a:gd name="T30" fmla="*/ 51 w 189"/>
              <a:gd name="T31" fmla="*/ 92 h 162"/>
              <a:gd name="T32" fmla="*/ 32 w 189"/>
              <a:gd name="T33" fmla="*/ 72 h 162"/>
              <a:gd name="T34" fmla="*/ 0 w 189"/>
              <a:gd name="T35" fmla="*/ 60 h 162"/>
              <a:gd name="T36" fmla="*/ 0 w 189"/>
              <a:gd name="T37" fmla="*/ 51 h 162"/>
              <a:gd name="T38" fmla="*/ 19 w 189"/>
              <a:gd name="T39" fmla="*/ 51 h 162"/>
              <a:gd name="T40" fmla="*/ 32 w 189"/>
              <a:gd name="T41" fmla="*/ 51 h 162"/>
              <a:gd name="T42" fmla="*/ 51 w 189"/>
              <a:gd name="T43" fmla="*/ 51 h 162"/>
              <a:gd name="T44" fmla="*/ 40 w 189"/>
              <a:gd name="T45" fmla="*/ 29 h 162"/>
              <a:gd name="T46" fmla="*/ 51 w 189"/>
              <a:gd name="T47" fmla="*/ 29 h 162"/>
              <a:gd name="T48" fmla="*/ 51 w 189"/>
              <a:gd name="T49" fmla="*/ 37 h 162"/>
              <a:gd name="T50" fmla="*/ 72 w 189"/>
              <a:gd name="T51" fmla="*/ 37 h 162"/>
              <a:gd name="T52" fmla="*/ 72 w 189"/>
              <a:gd name="T53" fmla="*/ 29 h 162"/>
              <a:gd name="T54" fmla="*/ 93 w 189"/>
              <a:gd name="T55" fmla="*/ 19 h 162"/>
              <a:gd name="T56" fmla="*/ 104 w 189"/>
              <a:gd name="T57" fmla="*/ 8 h 162"/>
              <a:gd name="T58" fmla="*/ 116 w 189"/>
              <a:gd name="T59" fmla="*/ 0 h 162"/>
              <a:gd name="T60" fmla="*/ 116 w 189"/>
              <a:gd name="T61" fmla="*/ 8 h 162"/>
              <a:gd name="T62" fmla="*/ 137 w 189"/>
              <a:gd name="T63" fmla="*/ 29 h 162"/>
              <a:gd name="T64" fmla="*/ 145 w 189"/>
              <a:gd name="T65" fmla="*/ 19 h 162"/>
              <a:gd name="T66" fmla="*/ 145 w 189"/>
              <a:gd name="T67" fmla="*/ 29 h 162"/>
              <a:gd name="T68" fmla="*/ 157 w 189"/>
              <a:gd name="T69" fmla="*/ 29 h 162"/>
              <a:gd name="T70" fmla="*/ 166 w 189"/>
              <a:gd name="T71" fmla="*/ 29 h 162"/>
              <a:gd name="T72" fmla="*/ 189 w 189"/>
              <a:gd name="T73" fmla="*/ 51 h 162"/>
              <a:gd name="T74" fmla="*/ 189 w 189"/>
              <a:gd name="T75" fmla="*/ 7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62">
                <a:moveTo>
                  <a:pt x="189" y="72"/>
                </a:moveTo>
                <a:lnTo>
                  <a:pt x="180" y="72"/>
                </a:lnTo>
                <a:lnTo>
                  <a:pt x="157" y="92"/>
                </a:lnTo>
                <a:lnTo>
                  <a:pt x="166" y="101"/>
                </a:lnTo>
                <a:lnTo>
                  <a:pt x="166" y="92"/>
                </a:lnTo>
                <a:lnTo>
                  <a:pt x="180" y="101"/>
                </a:lnTo>
                <a:lnTo>
                  <a:pt x="166" y="124"/>
                </a:lnTo>
                <a:lnTo>
                  <a:pt x="189" y="144"/>
                </a:lnTo>
                <a:lnTo>
                  <a:pt x="166" y="153"/>
                </a:lnTo>
                <a:lnTo>
                  <a:pt x="125" y="153"/>
                </a:lnTo>
                <a:lnTo>
                  <a:pt x="116" y="162"/>
                </a:lnTo>
                <a:lnTo>
                  <a:pt x="64" y="162"/>
                </a:lnTo>
                <a:lnTo>
                  <a:pt x="40" y="153"/>
                </a:lnTo>
                <a:lnTo>
                  <a:pt x="40" y="144"/>
                </a:lnTo>
                <a:lnTo>
                  <a:pt x="51" y="101"/>
                </a:lnTo>
                <a:lnTo>
                  <a:pt x="51" y="92"/>
                </a:lnTo>
                <a:lnTo>
                  <a:pt x="32" y="72"/>
                </a:lnTo>
                <a:lnTo>
                  <a:pt x="0" y="60"/>
                </a:lnTo>
                <a:lnTo>
                  <a:pt x="0" y="51"/>
                </a:lnTo>
                <a:lnTo>
                  <a:pt x="19" y="51"/>
                </a:lnTo>
                <a:lnTo>
                  <a:pt x="32" y="51"/>
                </a:lnTo>
                <a:lnTo>
                  <a:pt x="51" y="51"/>
                </a:lnTo>
                <a:lnTo>
                  <a:pt x="40" y="29"/>
                </a:lnTo>
                <a:lnTo>
                  <a:pt x="51" y="29"/>
                </a:lnTo>
                <a:lnTo>
                  <a:pt x="51" y="37"/>
                </a:lnTo>
                <a:lnTo>
                  <a:pt x="72" y="37"/>
                </a:lnTo>
                <a:lnTo>
                  <a:pt x="72" y="29"/>
                </a:lnTo>
                <a:lnTo>
                  <a:pt x="93" y="19"/>
                </a:lnTo>
                <a:lnTo>
                  <a:pt x="104" y="8"/>
                </a:lnTo>
                <a:lnTo>
                  <a:pt x="116" y="0"/>
                </a:lnTo>
                <a:lnTo>
                  <a:pt x="116" y="8"/>
                </a:lnTo>
                <a:lnTo>
                  <a:pt x="137" y="29"/>
                </a:lnTo>
                <a:lnTo>
                  <a:pt x="145" y="19"/>
                </a:lnTo>
                <a:lnTo>
                  <a:pt x="145" y="29"/>
                </a:lnTo>
                <a:lnTo>
                  <a:pt x="157" y="29"/>
                </a:lnTo>
                <a:lnTo>
                  <a:pt x="166" y="29"/>
                </a:lnTo>
                <a:lnTo>
                  <a:pt x="189" y="51"/>
                </a:lnTo>
                <a:lnTo>
                  <a:pt x="189"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5" name="Freeform 215"/>
          <p:cNvSpPr>
            <a:spLocks/>
          </p:cNvSpPr>
          <p:nvPr/>
        </p:nvSpPr>
        <p:spPr bwMode="auto">
          <a:xfrm>
            <a:off x="4240213" y="2619375"/>
            <a:ext cx="300037" cy="280988"/>
          </a:xfrm>
          <a:custGeom>
            <a:avLst/>
            <a:gdLst>
              <a:gd name="T0" fmla="*/ 0 w 189"/>
              <a:gd name="T1" fmla="*/ 43 h 177"/>
              <a:gd name="T2" fmla="*/ 22 w 189"/>
              <a:gd name="T3" fmla="*/ 63 h 177"/>
              <a:gd name="T4" fmla="*/ 32 w 189"/>
              <a:gd name="T5" fmla="*/ 52 h 177"/>
              <a:gd name="T6" fmla="*/ 52 w 189"/>
              <a:gd name="T7" fmla="*/ 63 h 177"/>
              <a:gd name="T8" fmla="*/ 75 w 189"/>
              <a:gd name="T9" fmla="*/ 92 h 177"/>
              <a:gd name="T10" fmla="*/ 86 w 189"/>
              <a:gd name="T11" fmla="*/ 92 h 177"/>
              <a:gd name="T12" fmla="*/ 96 w 189"/>
              <a:gd name="T13" fmla="*/ 104 h 177"/>
              <a:gd name="T14" fmla="*/ 116 w 189"/>
              <a:gd name="T15" fmla="*/ 116 h 177"/>
              <a:gd name="T16" fmla="*/ 147 w 189"/>
              <a:gd name="T17" fmla="*/ 136 h 177"/>
              <a:gd name="T18" fmla="*/ 160 w 189"/>
              <a:gd name="T19" fmla="*/ 154 h 177"/>
              <a:gd name="T20" fmla="*/ 147 w 189"/>
              <a:gd name="T21" fmla="*/ 177 h 177"/>
              <a:gd name="T22" fmla="*/ 160 w 189"/>
              <a:gd name="T23" fmla="*/ 177 h 177"/>
              <a:gd name="T24" fmla="*/ 160 w 189"/>
              <a:gd name="T25" fmla="*/ 154 h 177"/>
              <a:gd name="T26" fmla="*/ 168 w 189"/>
              <a:gd name="T27" fmla="*/ 154 h 177"/>
              <a:gd name="T28" fmla="*/ 168 w 189"/>
              <a:gd name="T29" fmla="*/ 145 h 177"/>
              <a:gd name="T30" fmla="*/ 160 w 189"/>
              <a:gd name="T31" fmla="*/ 145 h 177"/>
              <a:gd name="T32" fmla="*/ 168 w 189"/>
              <a:gd name="T33" fmla="*/ 124 h 177"/>
              <a:gd name="T34" fmla="*/ 189 w 189"/>
              <a:gd name="T35" fmla="*/ 136 h 177"/>
              <a:gd name="T36" fmla="*/ 147 w 189"/>
              <a:gd name="T37" fmla="*/ 104 h 177"/>
              <a:gd name="T38" fmla="*/ 160 w 189"/>
              <a:gd name="T39" fmla="*/ 104 h 177"/>
              <a:gd name="T40" fmla="*/ 136 w 189"/>
              <a:gd name="T41" fmla="*/ 104 h 177"/>
              <a:gd name="T42" fmla="*/ 124 w 189"/>
              <a:gd name="T43" fmla="*/ 92 h 177"/>
              <a:gd name="T44" fmla="*/ 116 w 189"/>
              <a:gd name="T45" fmla="*/ 72 h 177"/>
              <a:gd name="T46" fmla="*/ 96 w 189"/>
              <a:gd name="T47" fmla="*/ 52 h 177"/>
              <a:gd name="T48" fmla="*/ 96 w 189"/>
              <a:gd name="T49" fmla="*/ 29 h 177"/>
              <a:gd name="T50" fmla="*/ 104 w 189"/>
              <a:gd name="T51" fmla="*/ 20 h 177"/>
              <a:gd name="T52" fmla="*/ 116 w 189"/>
              <a:gd name="T53" fmla="*/ 29 h 177"/>
              <a:gd name="T54" fmla="*/ 116 w 189"/>
              <a:gd name="T55" fmla="*/ 20 h 177"/>
              <a:gd name="T56" fmla="*/ 116 w 189"/>
              <a:gd name="T57" fmla="*/ 11 h 177"/>
              <a:gd name="T58" fmla="*/ 96 w 189"/>
              <a:gd name="T59" fmla="*/ 0 h 177"/>
              <a:gd name="T60" fmla="*/ 86 w 189"/>
              <a:gd name="T61" fmla="*/ 0 h 177"/>
              <a:gd name="T62" fmla="*/ 64 w 189"/>
              <a:gd name="T63" fmla="*/ 0 h 177"/>
              <a:gd name="T64" fmla="*/ 52 w 189"/>
              <a:gd name="T65" fmla="*/ 11 h 177"/>
              <a:gd name="T66" fmla="*/ 43 w 189"/>
              <a:gd name="T67" fmla="*/ 11 h 177"/>
              <a:gd name="T68" fmla="*/ 43 w 189"/>
              <a:gd name="T69" fmla="*/ 20 h 177"/>
              <a:gd name="T70" fmla="*/ 32 w 189"/>
              <a:gd name="T71" fmla="*/ 11 h 177"/>
              <a:gd name="T72" fmla="*/ 14 w 189"/>
              <a:gd name="T73" fmla="*/ 20 h 177"/>
              <a:gd name="T74" fmla="*/ 0 w 189"/>
              <a:gd name="T75" fmla="*/ 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77">
                <a:moveTo>
                  <a:pt x="0" y="43"/>
                </a:moveTo>
                <a:lnTo>
                  <a:pt x="22" y="63"/>
                </a:lnTo>
                <a:lnTo>
                  <a:pt x="32" y="52"/>
                </a:lnTo>
                <a:lnTo>
                  <a:pt x="52" y="63"/>
                </a:lnTo>
                <a:lnTo>
                  <a:pt x="75" y="92"/>
                </a:lnTo>
                <a:lnTo>
                  <a:pt x="86" y="92"/>
                </a:lnTo>
                <a:lnTo>
                  <a:pt x="96" y="104"/>
                </a:lnTo>
                <a:lnTo>
                  <a:pt x="116" y="116"/>
                </a:lnTo>
                <a:lnTo>
                  <a:pt x="147" y="136"/>
                </a:lnTo>
                <a:lnTo>
                  <a:pt x="160" y="154"/>
                </a:lnTo>
                <a:lnTo>
                  <a:pt x="147" y="177"/>
                </a:lnTo>
                <a:lnTo>
                  <a:pt x="160" y="177"/>
                </a:lnTo>
                <a:lnTo>
                  <a:pt x="160" y="154"/>
                </a:lnTo>
                <a:lnTo>
                  <a:pt x="168" y="154"/>
                </a:lnTo>
                <a:lnTo>
                  <a:pt x="168" y="145"/>
                </a:lnTo>
                <a:lnTo>
                  <a:pt x="160" y="145"/>
                </a:lnTo>
                <a:lnTo>
                  <a:pt x="168" y="124"/>
                </a:lnTo>
                <a:lnTo>
                  <a:pt x="189" y="136"/>
                </a:lnTo>
                <a:lnTo>
                  <a:pt x="147" y="104"/>
                </a:lnTo>
                <a:lnTo>
                  <a:pt x="160" y="104"/>
                </a:lnTo>
                <a:lnTo>
                  <a:pt x="136" y="104"/>
                </a:lnTo>
                <a:lnTo>
                  <a:pt x="124" y="92"/>
                </a:lnTo>
                <a:lnTo>
                  <a:pt x="116" y="72"/>
                </a:lnTo>
                <a:lnTo>
                  <a:pt x="96" y="52"/>
                </a:lnTo>
                <a:lnTo>
                  <a:pt x="96" y="29"/>
                </a:lnTo>
                <a:lnTo>
                  <a:pt x="104" y="20"/>
                </a:lnTo>
                <a:lnTo>
                  <a:pt x="116" y="29"/>
                </a:lnTo>
                <a:lnTo>
                  <a:pt x="116" y="20"/>
                </a:lnTo>
                <a:lnTo>
                  <a:pt x="116" y="11"/>
                </a:lnTo>
                <a:lnTo>
                  <a:pt x="96" y="0"/>
                </a:lnTo>
                <a:lnTo>
                  <a:pt x="86" y="0"/>
                </a:lnTo>
                <a:lnTo>
                  <a:pt x="64" y="0"/>
                </a:lnTo>
                <a:lnTo>
                  <a:pt x="52" y="11"/>
                </a:lnTo>
                <a:lnTo>
                  <a:pt x="43" y="11"/>
                </a:lnTo>
                <a:lnTo>
                  <a:pt x="43" y="20"/>
                </a:lnTo>
                <a:lnTo>
                  <a:pt x="32" y="11"/>
                </a:lnTo>
                <a:lnTo>
                  <a:pt x="14" y="20"/>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6" name="Freeform 216"/>
          <p:cNvSpPr>
            <a:spLocks/>
          </p:cNvSpPr>
          <p:nvPr/>
        </p:nvSpPr>
        <p:spPr bwMode="auto">
          <a:xfrm>
            <a:off x="4240213" y="2619375"/>
            <a:ext cx="300037" cy="280988"/>
          </a:xfrm>
          <a:custGeom>
            <a:avLst/>
            <a:gdLst>
              <a:gd name="T0" fmla="*/ 0 w 189"/>
              <a:gd name="T1" fmla="*/ 43 h 177"/>
              <a:gd name="T2" fmla="*/ 22 w 189"/>
              <a:gd name="T3" fmla="*/ 63 h 177"/>
              <a:gd name="T4" fmla="*/ 32 w 189"/>
              <a:gd name="T5" fmla="*/ 52 h 177"/>
              <a:gd name="T6" fmla="*/ 52 w 189"/>
              <a:gd name="T7" fmla="*/ 63 h 177"/>
              <a:gd name="T8" fmla="*/ 75 w 189"/>
              <a:gd name="T9" fmla="*/ 92 h 177"/>
              <a:gd name="T10" fmla="*/ 86 w 189"/>
              <a:gd name="T11" fmla="*/ 92 h 177"/>
              <a:gd name="T12" fmla="*/ 96 w 189"/>
              <a:gd name="T13" fmla="*/ 104 h 177"/>
              <a:gd name="T14" fmla="*/ 116 w 189"/>
              <a:gd name="T15" fmla="*/ 116 h 177"/>
              <a:gd name="T16" fmla="*/ 147 w 189"/>
              <a:gd name="T17" fmla="*/ 136 h 177"/>
              <a:gd name="T18" fmla="*/ 160 w 189"/>
              <a:gd name="T19" fmla="*/ 154 h 177"/>
              <a:gd name="T20" fmla="*/ 147 w 189"/>
              <a:gd name="T21" fmla="*/ 177 h 177"/>
              <a:gd name="T22" fmla="*/ 160 w 189"/>
              <a:gd name="T23" fmla="*/ 177 h 177"/>
              <a:gd name="T24" fmla="*/ 160 w 189"/>
              <a:gd name="T25" fmla="*/ 154 h 177"/>
              <a:gd name="T26" fmla="*/ 168 w 189"/>
              <a:gd name="T27" fmla="*/ 154 h 177"/>
              <a:gd name="T28" fmla="*/ 168 w 189"/>
              <a:gd name="T29" fmla="*/ 145 h 177"/>
              <a:gd name="T30" fmla="*/ 160 w 189"/>
              <a:gd name="T31" fmla="*/ 145 h 177"/>
              <a:gd name="T32" fmla="*/ 168 w 189"/>
              <a:gd name="T33" fmla="*/ 124 h 177"/>
              <a:gd name="T34" fmla="*/ 189 w 189"/>
              <a:gd name="T35" fmla="*/ 136 h 177"/>
              <a:gd name="T36" fmla="*/ 147 w 189"/>
              <a:gd name="T37" fmla="*/ 104 h 177"/>
              <a:gd name="T38" fmla="*/ 160 w 189"/>
              <a:gd name="T39" fmla="*/ 104 h 177"/>
              <a:gd name="T40" fmla="*/ 136 w 189"/>
              <a:gd name="T41" fmla="*/ 104 h 177"/>
              <a:gd name="T42" fmla="*/ 124 w 189"/>
              <a:gd name="T43" fmla="*/ 92 h 177"/>
              <a:gd name="T44" fmla="*/ 116 w 189"/>
              <a:gd name="T45" fmla="*/ 72 h 177"/>
              <a:gd name="T46" fmla="*/ 96 w 189"/>
              <a:gd name="T47" fmla="*/ 52 h 177"/>
              <a:gd name="T48" fmla="*/ 96 w 189"/>
              <a:gd name="T49" fmla="*/ 29 h 177"/>
              <a:gd name="T50" fmla="*/ 104 w 189"/>
              <a:gd name="T51" fmla="*/ 20 h 177"/>
              <a:gd name="T52" fmla="*/ 116 w 189"/>
              <a:gd name="T53" fmla="*/ 29 h 177"/>
              <a:gd name="T54" fmla="*/ 116 w 189"/>
              <a:gd name="T55" fmla="*/ 20 h 177"/>
              <a:gd name="T56" fmla="*/ 116 w 189"/>
              <a:gd name="T57" fmla="*/ 11 h 177"/>
              <a:gd name="T58" fmla="*/ 96 w 189"/>
              <a:gd name="T59" fmla="*/ 0 h 177"/>
              <a:gd name="T60" fmla="*/ 86 w 189"/>
              <a:gd name="T61" fmla="*/ 0 h 177"/>
              <a:gd name="T62" fmla="*/ 64 w 189"/>
              <a:gd name="T63" fmla="*/ 0 h 177"/>
              <a:gd name="T64" fmla="*/ 52 w 189"/>
              <a:gd name="T65" fmla="*/ 11 h 177"/>
              <a:gd name="T66" fmla="*/ 43 w 189"/>
              <a:gd name="T67" fmla="*/ 11 h 177"/>
              <a:gd name="T68" fmla="*/ 43 w 189"/>
              <a:gd name="T69" fmla="*/ 20 h 177"/>
              <a:gd name="T70" fmla="*/ 32 w 189"/>
              <a:gd name="T71" fmla="*/ 11 h 177"/>
              <a:gd name="T72" fmla="*/ 14 w 189"/>
              <a:gd name="T73" fmla="*/ 20 h 177"/>
              <a:gd name="T74" fmla="*/ 0 w 189"/>
              <a:gd name="T75" fmla="*/ 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77">
                <a:moveTo>
                  <a:pt x="0" y="43"/>
                </a:moveTo>
                <a:lnTo>
                  <a:pt x="22" y="63"/>
                </a:lnTo>
                <a:lnTo>
                  <a:pt x="32" y="52"/>
                </a:lnTo>
                <a:lnTo>
                  <a:pt x="52" y="63"/>
                </a:lnTo>
                <a:lnTo>
                  <a:pt x="75" y="92"/>
                </a:lnTo>
                <a:lnTo>
                  <a:pt x="86" y="92"/>
                </a:lnTo>
                <a:lnTo>
                  <a:pt x="96" y="104"/>
                </a:lnTo>
                <a:lnTo>
                  <a:pt x="116" y="116"/>
                </a:lnTo>
                <a:lnTo>
                  <a:pt x="147" y="136"/>
                </a:lnTo>
                <a:lnTo>
                  <a:pt x="160" y="154"/>
                </a:lnTo>
                <a:lnTo>
                  <a:pt x="147" y="177"/>
                </a:lnTo>
                <a:lnTo>
                  <a:pt x="160" y="177"/>
                </a:lnTo>
                <a:lnTo>
                  <a:pt x="160" y="154"/>
                </a:lnTo>
                <a:lnTo>
                  <a:pt x="168" y="154"/>
                </a:lnTo>
                <a:lnTo>
                  <a:pt x="168" y="145"/>
                </a:lnTo>
                <a:lnTo>
                  <a:pt x="160" y="145"/>
                </a:lnTo>
                <a:lnTo>
                  <a:pt x="168" y="124"/>
                </a:lnTo>
                <a:lnTo>
                  <a:pt x="189" y="136"/>
                </a:lnTo>
                <a:lnTo>
                  <a:pt x="147" y="104"/>
                </a:lnTo>
                <a:lnTo>
                  <a:pt x="160" y="104"/>
                </a:lnTo>
                <a:lnTo>
                  <a:pt x="136" y="104"/>
                </a:lnTo>
                <a:lnTo>
                  <a:pt x="124" y="92"/>
                </a:lnTo>
                <a:lnTo>
                  <a:pt x="116" y="72"/>
                </a:lnTo>
                <a:lnTo>
                  <a:pt x="96" y="52"/>
                </a:lnTo>
                <a:lnTo>
                  <a:pt x="96" y="29"/>
                </a:lnTo>
                <a:lnTo>
                  <a:pt x="104" y="20"/>
                </a:lnTo>
                <a:lnTo>
                  <a:pt x="116" y="29"/>
                </a:lnTo>
                <a:lnTo>
                  <a:pt x="116" y="20"/>
                </a:lnTo>
                <a:lnTo>
                  <a:pt x="116" y="11"/>
                </a:lnTo>
                <a:lnTo>
                  <a:pt x="96" y="0"/>
                </a:lnTo>
                <a:lnTo>
                  <a:pt x="86" y="0"/>
                </a:lnTo>
                <a:lnTo>
                  <a:pt x="64" y="0"/>
                </a:lnTo>
                <a:lnTo>
                  <a:pt x="52" y="11"/>
                </a:lnTo>
                <a:lnTo>
                  <a:pt x="43" y="11"/>
                </a:lnTo>
                <a:lnTo>
                  <a:pt x="43" y="20"/>
                </a:lnTo>
                <a:lnTo>
                  <a:pt x="32" y="11"/>
                </a:lnTo>
                <a:lnTo>
                  <a:pt x="14" y="20"/>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7" name="Freeform 217"/>
          <p:cNvSpPr>
            <a:spLocks/>
          </p:cNvSpPr>
          <p:nvPr/>
        </p:nvSpPr>
        <p:spPr bwMode="auto">
          <a:xfrm>
            <a:off x="4645025" y="2701925"/>
            <a:ext cx="165100" cy="101600"/>
          </a:xfrm>
          <a:custGeom>
            <a:avLst/>
            <a:gdLst>
              <a:gd name="T0" fmla="*/ 72 w 104"/>
              <a:gd name="T1" fmla="*/ 0 h 64"/>
              <a:gd name="T2" fmla="*/ 104 w 104"/>
              <a:gd name="T3" fmla="*/ 11 h 64"/>
              <a:gd name="T4" fmla="*/ 92 w 104"/>
              <a:gd name="T5" fmla="*/ 20 h 64"/>
              <a:gd name="T6" fmla="*/ 83 w 104"/>
              <a:gd name="T7" fmla="*/ 28 h 64"/>
              <a:gd name="T8" fmla="*/ 92 w 104"/>
              <a:gd name="T9" fmla="*/ 51 h 64"/>
              <a:gd name="T10" fmla="*/ 60 w 104"/>
              <a:gd name="T11" fmla="*/ 51 h 64"/>
              <a:gd name="T12" fmla="*/ 51 w 104"/>
              <a:gd name="T13" fmla="*/ 64 h 64"/>
              <a:gd name="T14" fmla="*/ 31 w 104"/>
              <a:gd name="T15" fmla="*/ 51 h 64"/>
              <a:gd name="T16" fmla="*/ 8 w 104"/>
              <a:gd name="T17" fmla="*/ 64 h 64"/>
              <a:gd name="T18" fmla="*/ 0 w 104"/>
              <a:gd name="T19" fmla="*/ 40 h 64"/>
              <a:gd name="T20" fmla="*/ 0 w 104"/>
              <a:gd name="T21" fmla="*/ 28 h 64"/>
              <a:gd name="T22" fmla="*/ 0 w 104"/>
              <a:gd name="T23" fmla="*/ 11 h 64"/>
              <a:gd name="T24" fmla="*/ 8 w 104"/>
              <a:gd name="T25" fmla="*/ 0 h 64"/>
              <a:gd name="T26" fmla="*/ 19 w 104"/>
              <a:gd name="T27" fmla="*/ 11 h 64"/>
              <a:gd name="T28" fmla="*/ 51 w 104"/>
              <a:gd name="T29" fmla="*/ 11 h 64"/>
              <a:gd name="T30" fmla="*/ 72 w 104"/>
              <a:gd name="T3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64">
                <a:moveTo>
                  <a:pt x="72" y="0"/>
                </a:moveTo>
                <a:lnTo>
                  <a:pt x="104" y="11"/>
                </a:lnTo>
                <a:lnTo>
                  <a:pt x="92" y="20"/>
                </a:lnTo>
                <a:lnTo>
                  <a:pt x="83" y="28"/>
                </a:lnTo>
                <a:lnTo>
                  <a:pt x="92" y="51"/>
                </a:lnTo>
                <a:lnTo>
                  <a:pt x="60" y="51"/>
                </a:lnTo>
                <a:lnTo>
                  <a:pt x="51" y="64"/>
                </a:lnTo>
                <a:lnTo>
                  <a:pt x="31" y="51"/>
                </a:lnTo>
                <a:lnTo>
                  <a:pt x="8" y="64"/>
                </a:lnTo>
                <a:lnTo>
                  <a:pt x="0" y="40"/>
                </a:lnTo>
                <a:lnTo>
                  <a:pt x="0" y="28"/>
                </a:lnTo>
                <a:lnTo>
                  <a:pt x="0" y="11"/>
                </a:lnTo>
                <a:lnTo>
                  <a:pt x="8" y="0"/>
                </a:lnTo>
                <a:lnTo>
                  <a:pt x="19" y="11"/>
                </a:lnTo>
                <a:lnTo>
                  <a:pt x="51" y="11"/>
                </a:lnTo>
                <a:lnTo>
                  <a:pt x="7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8" name="Freeform 218"/>
          <p:cNvSpPr>
            <a:spLocks/>
          </p:cNvSpPr>
          <p:nvPr/>
        </p:nvSpPr>
        <p:spPr bwMode="auto">
          <a:xfrm>
            <a:off x="4645025" y="2701925"/>
            <a:ext cx="165100" cy="101600"/>
          </a:xfrm>
          <a:custGeom>
            <a:avLst/>
            <a:gdLst>
              <a:gd name="T0" fmla="*/ 72 w 104"/>
              <a:gd name="T1" fmla="*/ 0 h 64"/>
              <a:gd name="T2" fmla="*/ 104 w 104"/>
              <a:gd name="T3" fmla="*/ 11 h 64"/>
              <a:gd name="T4" fmla="*/ 92 w 104"/>
              <a:gd name="T5" fmla="*/ 20 h 64"/>
              <a:gd name="T6" fmla="*/ 83 w 104"/>
              <a:gd name="T7" fmla="*/ 28 h 64"/>
              <a:gd name="T8" fmla="*/ 92 w 104"/>
              <a:gd name="T9" fmla="*/ 51 h 64"/>
              <a:gd name="T10" fmla="*/ 60 w 104"/>
              <a:gd name="T11" fmla="*/ 51 h 64"/>
              <a:gd name="T12" fmla="*/ 51 w 104"/>
              <a:gd name="T13" fmla="*/ 64 h 64"/>
              <a:gd name="T14" fmla="*/ 31 w 104"/>
              <a:gd name="T15" fmla="*/ 51 h 64"/>
              <a:gd name="T16" fmla="*/ 8 w 104"/>
              <a:gd name="T17" fmla="*/ 64 h 64"/>
              <a:gd name="T18" fmla="*/ 0 w 104"/>
              <a:gd name="T19" fmla="*/ 40 h 64"/>
              <a:gd name="T20" fmla="*/ 0 w 104"/>
              <a:gd name="T21" fmla="*/ 28 h 64"/>
              <a:gd name="T22" fmla="*/ 0 w 104"/>
              <a:gd name="T23" fmla="*/ 11 h 64"/>
              <a:gd name="T24" fmla="*/ 8 w 104"/>
              <a:gd name="T25" fmla="*/ 0 h 64"/>
              <a:gd name="T26" fmla="*/ 19 w 104"/>
              <a:gd name="T27" fmla="*/ 11 h 64"/>
              <a:gd name="T28" fmla="*/ 51 w 104"/>
              <a:gd name="T29" fmla="*/ 11 h 64"/>
              <a:gd name="T30" fmla="*/ 72 w 104"/>
              <a:gd name="T3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64">
                <a:moveTo>
                  <a:pt x="72" y="0"/>
                </a:moveTo>
                <a:lnTo>
                  <a:pt x="104" y="11"/>
                </a:lnTo>
                <a:lnTo>
                  <a:pt x="92" y="20"/>
                </a:lnTo>
                <a:lnTo>
                  <a:pt x="83" y="28"/>
                </a:lnTo>
                <a:lnTo>
                  <a:pt x="92" y="51"/>
                </a:lnTo>
                <a:lnTo>
                  <a:pt x="60" y="51"/>
                </a:lnTo>
                <a:lnTo>
                  <a:pt x="51" y="64"/>
                </a:lnTo>
                <a:lnTo>
                  <a:pt x="31" y="51"/>
                </a:lnTo>
                <a:lnTo>
                  <a:pt x="8" y="64"/>
                </a:lnTo>
                <a:lnTo>
                  <a:pt x="0" y="40"/>
                </a:lnTo>
                <a:lnTo>
                  <a:pt x="0" y="28"/>
                </a:lnTo>
                <a:lnTo>
                  <a:pt x="0" y="11"/>
                </a:lnTo>
                <a:lnTo>
                  <a:pt x="8" y="0"/>
                </a:lnTo>
                <a:lnTo>
                  <a:pt x="19" y="11"/>
                </a:lnTo>
                <a:lnTo>
                  <a:pt x="51" y="11"/>
                </a:lnTo>
                <a:lnTo>
                  <a:pt x="7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9" name="Freeform 219"/>
          <p:cNvSpPr>
            <a:spLocks/>
          </p:cNvSpPr>
          <p:nvPr/>
        </p:nvSpPr>
        <p:spPr bwMode="auto">
          <a:xfrm>
            <a:off x="4591050" y="2786063"/>
            <a:ext cx="149225" cy="133350"/>
          </a:xfrm>
          <a:custGeom>
            <a:avLst/>
            <a:gdLst>
              <a:gd name="T0" fmla="*/ 94 w 94"/>
              <a:gd name="T1" fmla="*/ 0 h 84"/>
              <a:gd name="T2" fmla="*/ 94 w 94"/>
              <a:gd name="T3" fmla="*/ 20 h 84"/>
              <a:gd name="T4" fmla="*/ 84 w 94"/>
              <a:gd name="T5" fmla="*/ 20 h 84"/>
              <a:gd name="T6" fmla="*/ 64 w 94"/>
              <a:gd name="T7" fmla="*/ 12 h 84"/>
              <a:gd name="T8" fmla="*/ 52 w 94"/>
              <a:gd name="T9" fmla="*/ 20 h 84"/>
              <a:gd name="T10" fmla="*/ 52 w 94"/>
              <a:gd name="T11" fmla="*/ 32 h 84"/>
              <a:gd name="T12" fmla="*/ 40 w 94"/>
              <a:gd name="T13" fmla="*/ 20 h 84"/>
              <a:gd name="T14" fmla="*/ 40 w 94"/>
              <a:gd name="T15" fmla="*/ 32 h 84"/>
              <a:gd name="T16" fmla="*/ 52 w 94"/>
              <a:gd name="T17" fmla="*/ 49 h 84"/>
              <a:gd name="T18" fmla="*/ 73 w 94"/>
              <a:gd name="T19" fmla="*/ 72 h 84"/>
              <a:gd name="T20" fmla="*/ 64 w 94"/>
              <a:gd name="T21" fmla="*/ 72 h 84"/>
              <a:gd name="T22" fmla="*/ 64 w 94"/>
              <a:gd name="T23" fmla="*/ 84 h 84"/>
              <a:gd name="T24" fmla="*/ 40 w 94"/>
              <a:gd name="T25" fmla="*/ 61 h 84"/>
              <a:gd name="T26" fmla="*/ 20 w 94"/>
              <a:gd name="T27" fmla="*/ 61 h 84"/>
              <a:gd name="T28" fmla="*/ 0 w 94"/>
              <a:gd name="T29" fmla="*/ 40 h 84"/>
              <a:gd name="T30" fmla="*/ 11 w 94"/>
              <a:gd name="T31" fmla="*/ 20 h 84"/>
              <a:gd name="T32" fmla="*/ 40 w 94"/>
              <a:gd name="T33" fmla="*/ 12 h 84"/>
              <a:gd name="T34" fmla="*/ 64 w 94"/>
              <a:gd name="T35" fmla="*/ 0 h 84"/>
              <a:gd name="T36" fmla="*/ 84 w 94"/>
              <a:gd name="T37" fmla="*/ 12 h 84"/>
              <a:gd name="T38" fmla="*/ 94 w 94"/>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4">
                <a:moveTo>
                  <a:pt x="94" y="0"/>
                </a:moveTo>
                <a:lnTo>
                  <a:pt x="94" y="20"/>
                </a:lnTo>
                <a:lnTo>
                  <a:pt x="84" y="20"/>
                </a:lnTo>
                <a:lnTo>
                  <a:pt x="64" y="12"/>
                </a:lnTo>
                <a:lnTo>
                  <a:pt x="52" y="20"/>
                </a:lnTo>
                <a:lnTo>
                  <a:pt x="52" y="32"/>
                </a:lnTo>
                <a:lnTo>
                  <a:pt x="40" y="20"/>
                </a:lnTo>
                <a:lnTo>
                  <a:pt x="40" y="32"/>
                </a:lnTo>
                <a:lnTo>
                  <a:pt x="52" y="49"/>
                </a:lnTo>
                <a:lnTo>
                  <a:pt x="73" y="72"/>
                </a:lnTo>
                <a:lnTo>
                  <a:pt x="64" y="72"/>
                </a:lnTo>
                <a:lnTo>
                  <a:pt x="64" y="84"/>
                </a:lnTo>
                <a:lnTo>
                  <a:pt x="40" y="61"/>
                </a:lnTo>
                <a:lnTo>
                  <a:pt x="20" y="61"/>
                </a:lnTo>
                <a:lnTo>
                  <a:pt x="0" y="40"/>
                </a:lnTo>
                <a:lnTo>
                  <a:pt x="11" y="20"/>
                </a:lnTo>
                <a:lnTo>
                  <a:pt x="40" y="12"/>
                </a:lnTo>
                <a:lnTo>
                  <a:pt x="64" y="0"/>
                </a:lnTo>
                <a:lnTo>
                  <a:pt x="84" y="12"/>
                </a:lnTo>
                <a:lnTo>
                  <a:pt x="9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0" name="Freeform 220"/>
          <p:cNvSpPr>
            <a:spLocks/>
          </p:cNvSpPr>
          <p:nvPr/>
        </p:nvSpPr>
        <p:spPr bwMode="auto">
          <a:xfrm>
            <a:off x="4591050" y="2786063"/>
            <a:ext cx="149225" cy="133350"/>
          </a:xfrm>
          <a:custGeom>
            <a:avLst/>
            <a:gdLst>
              <a:gd name="T0" fmla="*/ 94 w 94"/>
              <a:gd name="T1" fmla="*/ 0 h 84"/>
              <a:gd name="T2" fmla="*/ 94 w 94"/>
              <a:gd name="T3" fmla="*/ 20 h 84"/>
              <a:gd name="T4" fmla="*/ 84 w 94"/>
              <a:gd name="T5" fmla="*/ 20 h 84"/>
              <a:gd name="T6" fmla="*/ 64 w 94"/>
              <a:gd name="T7" fmla="*/ 12 h 84"/>
              <a:gd name="T8" fmla="*/ 52 w 94"/>
              <a:gd name="T9" fmla="*/ 20 h 84"/>
              <a:gd name="T10" fmla="*/ 52 w 94"/>
              <a:gd name="T11" fmla="*/ 32 h 84"/>
              <a:gd name="T12" fmla="*/ 40 w 94"/>
              <a:gd name="T13" fmla="*/ 20 h 84"/>
              <a:gd name="T14" fmla="*/ 40 w 94"/>
              <a:gd name="T15" fmla="*/ 32 h 84"/>
              <a:gd name="T16" fmla="*/ 52 w 94"/>
              <a:gd name="T17" fmla="*/ 49 h 84"/>
              <a:gd name="T18" fmla="*/ 73 w 94"/>
              <a:gd name="T19" fmla="*/ 72 h 84"/>
              <a:gd name="T20" fmla="*/ 64 w 94"/>
              <a:gd name="T21" fmla="*/ 72 h 84"/>
              <a:gd name="T22" fmla="*/ 64 w 94"/>
              <a:gd name="T23" fmla="*/ 84 h 84"/>
              <a:gd name="T24" fmla="*/ 40 w 94"/>
              <a:gd name="T25" fmla="*/ 61 h 84"/>
              <a:gd name="T26" fmla="*/ 20 w 94"/>
              <a:gd name="T27" fmla="*/ 61 h 84"/>
              <a:gd name="T28" fmla="*/ 0 w 94"/>
              <a:gd name="T29" fmla="*/ 40 h 84"/>
              <a:gd name="T30" fmla="*/ 11 w 94"/>
              <a:gd name="T31" fmla="*/ 20 h 84"/>
              <a:gd name="T32" fmla="*/ 40 w 94"/>
              <a:gd name="T33" fmla="*/ 12 h 84"/>
              <a:gd name="T34" fmla="*/ 64 w 94"/>
              <a:gd name="T35" fmla="*/ 0 h 84"/>
              <a:gd name="T36" fmla="*/ 84 w 94"/>
              <a:gd name="T37" fmla="*/ 12 h 84"/>
              <a:gd name="T38" fmla="*/ 94 w 94"/>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4">
                <a:moveTo>
                  <a:pt x="94" y="0"/>
                </a:moveTo>
                <a:lnTo>
                  <a:pt x="94" y="20"/>
                </a:lnTo>
                <a:lnTo>
                  <a:pt x="84" y="20"/>
                </a:lnTo>
                <a:lnTo>
                  <a:pt x="64" y="12"/>
                </a:lnTo>
                <a:lnTo>
                  <a:pt x="52" y="20"/>
                </a:lnTo>
                <a:lnTo>
                  <a:pt x="52" y="32"/>
                </a:lnTo>
                <a:lnTo>
                  <a:pt x="40" y="20"/>
                </a:lnTo>
                <a:lnTo>
                  <a:pt x="40" y="32"/>
                </a:lnTo>
                <a:lnTo>
                  <a:pt x="52" y="49"/>
                </a:lnTo>
                <a:lnTo>
                  <a:pt x="73" y="72"/>
                </a:lnTo>
                <a:lnTo>
                  <a:pt x="64" y="72"/>
                </a:lnTo>
                <a:lnTo>
                  <a:pt x="64" y="84"/>
                </a:lnTo>
                <a:lnTo>
                  <a:pt x="40" y="61"/>
                </a:lnTo>
                <a:lnTo>
                  <a:pt x="20" y="61"/>
                </a:lnTo>
                <a:lnTo>
                  <a:pt x="0" y="40"/>
                </a:lnTo>
                <a:lnTo>
                  <a:pt x="11" y="20"/>
                </a:lnTo>
                <a:lnTo>
                  <a:pt x="40" y="12"/>
                </a:lnTo>
                <a:lnTo>
                  <a:pt x="64" y="0"/>
                </a:lnTo>
                <a:lnTo>
                  <a:pt x="84" y="12"/>
                </a:lnTo>
                <a:lnTo>
                  <a:pt x="9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1" name="Freeform 221"/>
          <p:cNvSpPr>
            <a:spLocks/>
          </p:cNvSpPr>
          <p:nvPr/>
        </p:nvSpPr>
        <p:spPr bwMode="auto">
          <a:xfrm>
            <a:off x="4576763" y="2586038"/>
            <a:ext cx="246062" cy="134937"/>
          </a:xfrm>
          <a:custGeom>
            <a:avLst/>
            <a:gdLst>
              <a:gd name="T0" fmla="*/ 135 w 155"/>
              <a:gd name="T1" fmla="*/ 50 h 85"/>
              <a:gd name="T2" fmla="*/ 125 w 155"/>
              <a:gd name="T3" fmla="*/ 20 h 85"/>
              <a:gd name="T4" fmla="*/ 102 w 155"/>
              <a:gd name="T5" fmla="*/ 0 h 85"/>
              <a:gd name="T6" fmla="*/ 73 w 155"/>
              <a:gd name="T7" fmla="*/ 12 h 85"/>
              <a:gd name="T8" fmla="*/ 41 w 155"/>
              <a:gd name="T9" fmla="*/ 0 h 85"/>
              <a:gd name="T10" fmla="*/ 29 w 155"/>
              <a:gd name="T11" fmla="*/ 12 h 85"/>
              <a:gd name="T12" fmla="*/ 20 w 155"/>
              <a:gd name="T13" fmla="*/ 32 h 85"/>
              <a:gd name="T14" fmla="*/ 9 w 155"/>
              <a:gd name="T15" fmla="*/ 41 h 85"/>
              <a:gd name="T16" fmla="*/ 0 w 155"/>
              <a:gd name="T17" fmla="*/ 41 h 85"/>
              <a:gd name="T18" fmla="*/ 29 w 155"/>
              <a:gd name="T19" fmla="*/ 65 h 85"/>
              <a:gd name="T20" fmla="*/ 41 w 155"/>
              <a:gd name="T21" fmla="*/ 65 h 85"/>
              <a:gd name="T22" fmla="*/ 49 w 155"/>
              <a:gd name="T23" fmla="*/ 73 h 85"/>
              <a:gd name="T24" fmla="*/ 61 w 155"/>
              <a:gd name="T25" fmla="*/ 85 h 85"/>
              <a:gd name="T26" fmla="*/ 93 w 155"/>
              <a:gd name="T27" fmla="*/ 85 h 85"/>
              <a:gd name="T28" fmla="*/ 114 w 155"/>
              <a:gd name="T29" fmla="*/ 73 h 85"/>
              <a:gd name="T30" fmla="*/ 146 w 155"/>
              <a:gd name="T31" fmla="*/ 85 h 85"/>
              <a:gd name="T32" fmla="*/ 135 w 155"/>
              <a:gd name="T33" fmla="*/ 73 h 85"/>
              <a:gd name="T34" fmla="*/ 155 w 155"/>
              <a:gd name="T35" fmla="*/ 65 h 85"/>
              <a:gd name="T36" fmla="*/ 155 w 155"/>
              <a:gd name="T37" fmla="*/ 50 h 85"/>
              <a:gd name="T38" fmla="*/ 135 w 155"/>
              <a:gd name="T39"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5">
                <a:moveTo>
                  <a:pt x="135" y="50"/>
                </a:moveTo>
                <a:lnTo>
                  <a:pt x="125" y="20"/>
                </a:lnTo>
                <a:lnTo>
                  <a:pt x="102" y="0"/>
                </a:lnTo>
                <a:lnTo>
                  <a:pt x="73" y="12"/>
                </a:lnTo>
                <a:lnTo>
                  <a:pt x="41" y="0"/>
                </a:lnTo>
                <a:lnTo>
                  <a:pt x="29" y="12"/>
                </a:lnTo>
                <a:lnTo>
                  <a:pt x="20" y="32"/>
                </a:lnTo>
                <a:lnTo>
                  <a:pt x="9" y="41"/>
                </a:lnTo>
                <a:lnTo>
                  <a:pt x="0" y="41"/>
                </a:lnTo>
                <a:lnTo>
                  <a:pt x="29" y="65"/>
                </a:lnTo>
                <a:lnTo>
                  <a:pt x="41" y="65"/>
                </a:lnTo>
                <a:lnTo>
                  <a:pt x="49" y="73"/>
                </a:lnTo>
                <a:lnTo>
                  <a:pt x="61" y="85"/>
                </a:lnTo>
                <a:lnTo>
                  <a:pt x="93" y="85"/>
                </a:lnTo>
                <a:lnTo>
                  <a:pt x="114" y="73"/>
                </a:lnTo>
                <a:lnTo>
                  <a:pt x="146" y="85"/>
                </a:lnTo>
                <a:lnTo>
                  <a:pt x="135" y="73"/>
                </a:lnTo>
                <a:lnTo>
                  <a:pt x="155" y="65"/>
                </a:lnTo>
                <a:lnTo>
                  <a:pt x="155" y="50"/>
                </a:lnTo>
                <a:lnTo>
                  <a:pt x="135" y="5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2" name="Freeform 222"/>
          <p:cNvSpPr>
            <a:spLocks/>
          </p:cNvSpPr>
          <p:nvPr/>
        </p:nvSpPr>
        <p:spPr bwMode="auto">
          <a:xfrm>
            <a:off x="4576763" y="2586038"/>
            <a:ext cx="246062" cy="134937"/>
          </a:xfrm>
          <a:custGeom>
            <a:avLst/>
            <a:gdLst>
              <a:gd name="T0" fmla="*/ 135 w 155"/>
              <a:gd name="T1" fmla="*/ 50 h 85"/>
              <a:gd name="T2" fmla="*/ 125 w 155"/>
              <a:gd name="T3" fmla="*/ 20 h 85"/>
              <a:gd name="T4" fmla="*/ 102 w 155"/>
              <a:gd name="T5" fmla="*/ 0 h 85"/>
              <a:gd name="T6" fmla="*/ 73 w 155"/>
              <a:gd name="T7" fmla="*/ 12 h 85"/>
              <a:gd name="T8" fmla="*/ 41 w 155"/>
              <a:gd name="T9" fmla="*/ 0 h 85"/>
              <a:gd name="T10" fmla="*/ 29 w 155"/>
              <a:gd name="T11" fmla="*/ 12 h 85"/>
              <a:gd name="T12" fmla="*/ 20 w 155"/>
              <a:gd name="T13" fmla="*/ 32 h 85"/>
              <a:gd name="T14" fmla="*/ 9 w 155"/>
              <a:gd name="T15" fmla="*/ 41 h 85"/>
              <a:gd name="T16" fmla="*/ 0 w 155"/>
              <a:gd name="T17" fmla="*/ 41 h 85"/>
              <a:gd name="T18" fmla="*/ 29 w 155"/>
              <a:gd name="T19" fmla="*/ 65 h 85"/>
              <a:gd name="T20" fmla="*/ 41 w 155"/>
              <a:gd name="T21" fmla="*/ 65 h 85"/>
              <a:gd name="T22" fmla="*/ 49 w 155"/>
              <a:gd name="T23" fmla="*/ 73 h 85"/>
              <a:gd name="T24" fmla="*/ 61 w 155"/>
              <a:gd name="T25" fmla="*/ 85 h 85"/>
              <a:gd name="T26" fmla="*/ 93 w 155"/>
              <a:gd name="T27" fmla="*/ 85 h 85"/>
              <a:gd name="T28" fmla="*/ 114 w 155"/>
              <a:gd name="T29" fmla="*/ 73 h 85"/>
              <a:gd name="T30" fmla="*/ 146 w 155"/>
              <a:gd name="T31" fmla="*/ 85 h 85"/>
              <a:gd name="T32" fmla="*/ 135 w 155"/>
              <a:gd name="T33" fmla="*/ 73 h 85"/>
              <a:gd name="T34" fmla="*/ 155 w 155"/>
              <a:gd name="T35" fmla="*/ 65 h 85"/>
              <a:gd name="T36" fmla="*/ 155 w 155"/>
              <a:gd name="T37" fmla="*/ 50 h 85"/>
              <a:gd name="T38" fmla="*/ 135 w 155"/>
              <a:gd name="T39"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5">
                <a:moveTo>
                  <a:pt x="135" y="50"/>
                </a:moveTo>
                <a:lnTo>
                  <a:pt x="125" y="20"/>
                </a:lnTo>
                <a:lnTo>
                  <a:pt x="102" y="0"/>
                </a:lnTo>
                <a:lnTo>
                  <a:pt x="73" y="12"/>
                </a:lnTo>
                <a:lnTo>
                  <a:pt x="41" y="0"/>
                </a:lnTo>
                <a:lnTo>
                  <a:pt x="29" y="12"/>
                </a:lnTo>
                <a:lnTo>
                  <a:pt x="20" y="32"/>
                </a:lnTo>
                <a:lnTo>
                  <a:pt x="9" y="41"/>
                </a:lnTo>
                <a:lnTo>
                  <a:pt x="0" y="41"/>
                </a:lnTo>
                <a:lnTo>
                  <a:pt x="29" y="65"/>
                </a:lnTo>
                <a:lnTo>
                  <a:pt x="41" y="65"/>
                </a:lnTo>
                <a:lnTo>
                  <a:pt x="49" y="73"/>
                </a:lnTo>
                <a:lnTo>
                  <a:pt x="61" y="85"/>
                </a:lnTo>
                <a:lnTo>
                  <a:pt x="93" y="85"/>
                </a:lnTo>
                <a:lnTo>
                  <a:pt x="114" y="73"/>
                </a:lnTo>
                <a:lnTo>
                  <a:pt x="146" y="85"/>
                </a:lnTo>
                <a:lnTo>
                  <a:pt x="135" y="73"/>
                </a:lnTo>
                <a:lnTo>
                  <a:pt x="155" y="65"/>
                </a:lnTo>
                <a:lnTo>
                  <a:pt x="155" y="50"/>
                </a:lnTo>
                <a:lnTo>
                  <a:pt x="135" y="5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3" name="Freeform 223"/>
          <p:cNvSpPr>
            <a:spLocks/>
          </p:cNvSpPr>
          <p:nvPr/>
        </p:nvSpPr>
        <p:spPr bwMode="auto">
          <a:xfrm>
            <a:off x="4424363" y="2619375"/>
            <a:ext cx="69850" cy="46038"/>
          </a:xfrm>
          <a:custGeom>
            <a:avLst/>
            <a:gdLst>
              <a:gd name="T0" fmla="*/ 0 w 44"/>
              <a:gd name="T1" fmla="*/ 29 h 29"/>
              <a:gd name="T2" fmla="*/ 9 w 44"/>
              <a:gd name="T3" fmla="*/ 20 h 29"/>
              <a:gd name="T4" fmla="*/ 20 w 44"/>
              <a:gd name="T5" fmla="*/ 29 h 29"/>
              <a:gd name="T6" fmla="*/ 20 w 44"/>
              <a:gd name="T7" fmla="*/ 20 h 29"/>
              <a:gd name="T8" fmla="*/ 44 w 44"/>
              <a:gd name="T9" fmla="*/ 11 h 29"/>
              <a:gd name="T10" fmla="*/ 31 w 44"/>
              <a:gd name="T11" fmla="*/ 0 h 29"/>
              <a:gd name="T12" fmla="*/ 0 w 44"/>
              <a:gd name="T13" fmla="*/ 11 h 29"/>
              <a:gd name="T14" fmla="*/ 0 w 44"/>
              <a:gd name="T15" fmla="*/ 20 h 29"/>
              <a:gd name="T16" fmla="*/ 0 w 4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9">
                <a:moveTo>
                  <a:pt x="0" y="29"/>
                </a:moveTo>
                <a:lnTo>
                  <a:pt x="9" y="20"/>
                </a:lnTo>
                <a:lnTo>
                  <a:pt x="20" y="29"/>
                </a:lnTo>
                <a:lnTo>
                  <a:pt x="20" y="20"/>
                </a:lnTo>
                <a:lnTo>
                  <a:pt x="44" y="11"/>
                </a:lnTo>
                <a:lnTo>
                  <a:pt x="31" y="0"/>
                </a:lnTo>
                <a:lnTo>
                  <a:pt x="0" y="11"/>
                </a:lnTo>
                <a:lnTo>
                  <a:pt x="0" y="20"/>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4" name="Freeform 224"/>
          <p:cNvSpPr>
            <a:spLocks/>
          </p:cNvSpPr>
          <p:nvPr/>
        </p:nvSpPr>
        <p:spPr bwMode="auto">
          <a:xfrm>
            <a:off x="4424363" y="2619375"/>
            <a:ext cx="69850" cy="46038"/>
          </a:xfrm>
          <a:custGeom>
            <a:avLst/>
            <a:gdLst>
              <a:gd name="T0" fmla="*/ 0 w 44"/>
              <a:gd name="T1" fmla="*/ 29 h 29"/>
              <a:gd name="T2" fmla="*/ 9 w 44"/>
              <a:gd name="T3" fmla="*/ 20 h 29"/>
              <a:gd name="T4" fmla="*/ 20 w 44"/>
              <a:gd name="T5" fmla="*/ 29 h 29"/>
              <a:gd name="T6" fmla="*/ 20 w 44"/>
              <a:gd name="T7" fmla="*/ 20 h 29"/>
              <a:gd name="T8" fmla="*/ 44 w 44"/>
              <a:gd name="T9" fmla="*/ 11 h 29"/>
              <a:gd name="T10" fmla="*/ 31 w 44"/>
              <a:gd name="T11" fmla="*/ 0 h 29"/>
              <a:gd name="T12" fmla="*/ 0 w 44"/>
              <a:gd name="T13" fmla="*/ 11 h 29"/>
              <a:gd name="T14" fmla="*/ 0 w 44"/>
              <a:gd name="T15" fmla="*/ 20 h 29"/>
              <a:gd name="T16" fmla="*/ 0 w 4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9">
                <a:moveTo>
                  <a:pt x="0" y="29"/>
                </a:moveTo>
                <a:lnTo>
                  <a:pt x="9" y="20"/>
                </a:lnTo>
                <a:lnTo>
                  <a:pt x="20" y="29"/>
                </a:lnTo>
                <a:lnTo>
                  <a:pt x="20" y="20"/>
                </a:lnTo>
                <a:lnTo>
                  <a:pt x="44" y="11"/>
                </a:lnTo>
                <a:lnTo>
                  <a:pt x="31" y="0"/>
                </a:lnTo>
                <a:lnTo>
                  <a:pt x="0" y="11"/>
                </a:lnTo>
                <a:lnTo>
                  <a:pt x="0" y="20"/>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5" name="Freeform 225"/>
          <p:cNvSpPr>
            <a:spLocks/>
          </p:cNvSpPr>
          <p:nvPr/>
        </p:nvSpPr>
        <p:spPr bwMode="auto">
          <a:xfrm>
            <a:off x="4424363" y="2638425"/>
            <a:ext cx="130175" cy="109538"/>
          </a:xfrm>
          <a:custGeom>
            <a:avLst/>
            <a:gdLst>
              <a:gd name="T0" fmla="*/ 73 w 82"/>
              <a:gd name="T1" fmla="*/ 8 h 69"/>
              <a:gd name="T2" fmla="*/ 82 w 82"/>
              <a:gd name="T3" fmla="*/ 17 h 69"/>
              <a:gd name="T4" fmla="*/ 82 w 82"/>
              <a:gd name="T5" fmla="*/ 31 h 69"/>
              <a:gd name="T6" fmla="*/ 73 w 82"/>
              <a:gd name="T7" fmla="*/ 31 h 69"/>
              <a:gd name="T8" fmla="*/ 44 w 82"/>
              <a:gd name="T9" fmla="*/ 17 h 69"/>
              <a:gd name="T10" fmla="*/ 32 w 82"/>
              <a:gd name="T11" fmla="*/ 31 h 69"/>
              <a:gd name="T12" fmla="*/ 44 w 82"/>
              <a:gd name="T13" fmla="*/ 40 h 69"/>
              <a:gd name="T14" fmla="*/ 73 w 82"/>
              <a:gd name="T15" fmla="*/ 69 h 69"/>
              <a:gd name="T16" fmla="*/ 20 w 82"/>
              <a:gd name="T17" fmla="*/ 51 h 69"/>
              <a:gd name="T18" fmla="*/ 20 w 82"/>
              <a:gd name="T19" fmla="*/ 31 h 69"/>
              <a:gd name="T20" fmla="*/ 9 w 82"/>
              <a:gd name="T21" fmla="*/ 17 h 69"/>
              <a:gd name="T22" fmla="*/ 0 w 82"/>
              <a:gd name="T23" fmla="*/ 31 h 69"/>
              <a:gd name="T24" fmla="*/ 0 w 82"/>
              <a:gd name="T25" fmla="*/ 17 h 69"/>
              <a:gd name="T26" fmla="*/ 9 w 82"/>
              <a:gd name="T27" fmla="*/ 8 h 69"/>
              <a:gd name="T28" fmla="*/ 20 w 82"/>
              <a:gd name="T29" fmla="*/ 17 h 69"/>
              <a:gd name="T30" fmla="*/ 20 w 82"/>
              <a:gd name="T31" fmla="*/ 8 h 69"/>
              <a:gd name="T32" fmla="*/ 44 w 82"/>
              <a:gd name="T33" fmla="*/ 0 h 69"/>
              <a:gd name="T34" fmla="*/ 62 w 82"/>
              <a:gd name="T35" fmla="*/ 8 h 69"/>
              <a:gd name="T36" fmla="*/ 73 w 82"/>
              <a:gd name="T3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9">
                <a:moveTo>
                  <a:pt x="73" y="8"/>
                </a:moveTo>
                <a:lnTo>
                  <a:pt x="82" y="17"/>
                </a:lnTo>
                <a:lnTo>
                  <a:pt x="82" y="31"/>
                </a:lnTo>
                <a:lnTo>
                  <a:pt x="73" y="31"/>
                </a:lnTo>
                <a:lnTo>
                  <a:pt x="44" y="17"/>
                </a:lnTo>
                <a:lnTo>
                  <a:pt x="32" y="31"/>
                </a:lnTo>
                <a:lnTo>
                  <a:pt x="44" y="40"/>
                </a:lnTo>
                <a:lnTo>
                  <a:pt x="73" y="69"/>
                </a:lnTo>
                <a:lnTo>
                  <a:pt x="20" y="51"/>
                </a:lnTo>
                <a:lnTo>
                  <a:pt x="20" y="31"/>
                </a:lnTo>
                <a:lnTo>
                  <a:pt x="9" y="17"/>
                </a:lnTo>
                <a:lnTo>
                  <a:pt x="0" y="31"/>
                </a:lnTo>
                <a:lnTo>
                  <a:pt x="0" y="17"/>
                </a:lnTo>
                <a:lnTo>
                  <a:pt x="9" y="8"/>
                </a:lnTo>
                <a:lnTo>
                  <a:pt x="20" y="17"/>
                </a:lnTo>
                <a:lnTo>
                  <a:pt x="20" y="8"/>
                </a:lnTo>
                <a:lnTo>
                  <a:pt x="44" y="0"/>
                </a:lnTo>
                <a:lnTo>
                  <a:pt x="62" y="8"/>
                </a:lnTo>
                <a:lnTo>
                  <a:pt x="73"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6" name="Freeform 226"/>
          <p:cNvSpPr>
            <a:spLocks/>
          </p:cNvSpPr>
          <p:nvPr/>
        </p:nvSpPr>
        <p:spPr bwMode="auto">
          <a:xfrm>
            <a:off x="4424363" y="2638425"/>
            <a:ext cx="130175" cy="109538"/>
          </a:xfrm>
          <a:custGeom>
            <a:avLst/>
            <a:gdLst>
              <a:gd name="T0" fmla="*/ 73 w 82"/>
              <a:gd name="T1" fmla="*/ 8 h 69"/>
              <a:gd name="T2" fmla="*/ 82 w 82"/>
              <a:gd name="T3" fmla="*/ 17 h 69"/>
              <a:gd name="T4" fmla="*/ 82 w 82"/>
              <a:gd name="T5" fmla="*/ 31 h 69"/>
              <a:gd name="T6" fmla="*/ 73 w 82"/>
              <a:gd name="T7" fmla="*/ 31 h 69"/>
              <a:gd name="T8" fmla="*/ 44 w 82"/>
              <a:gd name="T9" fmla="*/ 17 h 69"/>
              <a:gd name="T10" fmla="*/ 32 w 82"/>
              <a:gd name="T11" fmla="*/ 31 h 69"/>
              <a:gd name="T12" fmla="*/ 44 w 82"/>
              <a:gd name="T13" fmla="*/ 40 h 69"/>
              <a:gd name="T14" fmla="*/ 73 w 82"/>
              <a:gd name="T15" fmla="*/ 69 h 69"/>
              <a:gd name="T16" fmla="*/ 20 w 82"/>
              <a:gd name="T17" fmla="*/ 51 h 69"/>
              <a:gd name="T18" fmla="*/ 20 w 82"/>
              <a:gd name="T19" fmla="*/ 31 h 69"/>
              <a:gd name="T20" fmla="*/ 9 w 82"/>
              <a:gd name="T21" fmla="*/ 17 h 69"/>
              <a:gd name="T22" fmla="*/ 0 w 82"/>
              <a:gd name="T23" fmla="*/ 31 h 69"/>
              <a:gd name="T24" fmla="*/ 0 w 82"/>
              <a:gd name="T25" fmla="*/ 17 h 69"/>
              <a:gd name="T26" fmla="*/ 9 w 82"/>
              <a:gd name="T27" fmla="*/ 8 h 69"/>
              <a:gd name="T28" fmla="*/ 20 w 82"/>
              <a:gd name="T29" fmla="*/ 17 h 69"/>
              <a:gd name="T30" fmla="*/ 20 w 82"/>
              <a:gd name="T31" fmla="*/ 8 h 69"/>
              <a:gd name="T32" fmla="*/ 44 w 82"/>
              <a:gd name="T33" fmla="*/ 0 h 69"/>
              <a:gd name="T34" fmla="*/ 62 w 82"/>
              <a:gd name="T35" fmla="*/ 8 h 69"/>
              <a:gd name="T36" fmla="*/ 73 w 82"/>
              <a:gd name="T3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9">
                <a:moveTo>
                  <a:pt x="73" y="8"/>
                </a:moveTo>
                <a:lnTo>
                  <a:pt x="82" y="17"/>
                </a:lnTo>
                <a:lnTo>
                  <a:pt x="82" y="31"/>
                </a:lnTo>
                <a:lnTo>
                  <a:pt x="73" y="31"/>
                </a:lnTo>
                <a:lnTo>
                  <a:pt x="44" y="17"/>
                </a:lnTo>
                <a:lnTo>
                  <a:pt x="32" y="31"/>
                </a:lnTo>
                <a:lnTo>
                  <a:pt x="44" y="40"/>
                </a:lnTo>
                <a:lnTo>
                  <a:pt x="73" y="69"/>
                </a:lnTo>
                <a:lnTo>
                  <a:pt x="20" y="51"/>
                </a:lnTo>
                <a:lnTo>
                  <a:pt x="20" y="31"/>
                </a:lnTo>
                <a:lnTo>
                  <a:pt x="9" y="17"/>
                </a:lnTo>
                <a:lnTo>
                  <a:pt x="0" y="31"/>
                </a:lnTo>
                <a:lnTo>
                  <a:pt x="0" y="17"/>
                </a:lnTo>
                <a:lnTo>
                  <a:pt x="9" y="8"/>
                </a:lnTo>
                <a:lnTo>
                  <a:pt x="20" y="17"/>
                </a:lnTo>
                <a:lnTo>
                  <a:pt x="20" y="8"/>
                </a:lnTo>
                <a:lnTo>
                  <a:pt x="44" y="0"/>
                </a:lnTo>
                <a:lnTo>
                  <a:pt x="62" y="8"/>
                </a:lnTo>
                <a:lnTo>
                  <a:pt x="73"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7" name="Freeform 227"/>
          <p:cNvSpPr>
            <a:spLocks/>
          </p:cNvSpPr>
          <p:nvPr/>
        </p:nvSpPr>
        <p:spPr bwMode="auto">
          <a:xfrm>
            <a:off x="4475163" y="2667000"/>
            <a:ext cx="101600" cy="80963"/>
          </a:xfrm>
          <a:custGeom>
            <a:avLst/>
            <a:gdLst>
              <a:gd name="T0" fmla="*/ 49 w 64"/>
              <a:gd name="T1" fmla="*/ 14 h 51"/>
              <a:gd name="T2" fmla="*/ 41 w 64"/>
              <a:gd name="T3" fmla="*/ 14 h 51"/>
              <a:gd name="T4" fmla="*/ 12 w 64"/>
              <a:gd name="T5" fmla="*/ 0 h 51"/>
              <a:gd name="T6" fmla="*/ 0 w 64"/>
              <a:gd name="T7" fmla="*/ 14 h 51"/>
              <a:gd name="T8" fmla="*/ 12 w 64"/>
              <a:gd name="T9" fmla="*/ 22 h 51"/>
              <a:gd name="T10" fmla="*/ 41 w 64"/>
              <a:gd name="T11" fmla="*/ 51 h 51"/>
              <a:gd name="T12" fmla="*/ 41 w 64"/>
              <a:gd name="T13" fmla="*/ 42 h 51"/>
              <a:gd name="T14" fmla="*/ 49 w 64"/>
              <a:gd name="T15" fmla="*/ 33 h 51"/>
              <a:gd name="T16" fmla="*/ 64 w 64"/>
              <a:gd name="T17" fmla="*/ 33 h 51"/>
              <a:gd name="T18" fmla="*/ 49 w 64"/>
              <a:gd name="T19" fmla="*/ 22 h 51"/>
              <a:gd name="T20" fmla="*/ 49 w 64"/>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1">
                <a:moveTo>
                  <a:pt x="49" y="14"/>
                </a:moveTo>
                <a:lnTo>
                  <a:pt x="41" y="14"/>
                </a:lnTo>
                <a:lnTo>
                  <a:pt x="12" y="0"/>
                </a:lnTo>
                <a:lnTo>
                  <a:pt x="0" y="14"/>
                </a:lnTo>
                <a:lnTo>
                  <a:pt x="12" y="22"/>
                </a:lnTo>
                <a:lnTo>
                  <a:pt x="41" y="51"/>
                </a:lnTo>
                <a:lnTo>
                  <a:pt x="41" y="42"/>
                </a:lnTo>
                <a:lnTo>
                  <a:pt x="49" y="33"/>
                </a:lnTo>
                <a:lnTo>
                  <a:pt x="64" y="33"/>
                </a:lnTo>
                <a:lnTo>
                  <a:pt x="49" y="22"/>
                </a:lnTo>
                <a:lnTo>
                  <a:pt x="49"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8" name="Freeform 228"/>
          <p:cNvSpPr>
            <a:spLocks/>
          </p:cNvSpPr>
          <p:nvPr/>
        </p:nvSpPr>
        <p:spPr bwMode="auto">
          <a:xfrm>
            <a:off x="4475163" y="2667000"/>
            <a:ext cx="101600" cy="80963"/>
          </a:xfrm>
          <a:custGeom>
            <a:avLst/>
            <a:gdLst>
              <a:gd name="T0" fmla="*/ 49 w 64"/>
              <a:gd name="T1" fmla="*/ 14 h 51"/>
              <a:gd name="T2" fmla="*/ 41 w 64"/>
              <a:gd name="T3" fmla="*/ 14 h 51"/>
              <a:gd name="T4" fmla="*/ 12 w 64"/>
              <a:gd name="T5" fmla="*/ 0 h 51"/>
              <a:gd name="T6" fmla="*/ 0 w 64"/>
              <a:gd name="T7" fmla="*/ 14 h 51"/>
              <a:gd name="T8" fmla="*/ 12 w 64"/>
              <a:gd name="T9" fmla="*/ 22 h 51"/>
              <a:gd name="T10" fmla="*/ 41 w 64"/>
              <a:gd name="T11" fmla="*/ 51 h 51"/>
              <a:gd name="T12" fmla="*/ 41 w 64"/>
              <a:gd name="T13" fmla="*/ 42 h 51"/>
              <a:gd name="T14" fmla="*/ 49 w 64"/>
              <a:gd name="T15" fmla="*/ 33 h 51"/>
              <a:gd name="T16" fmla="*/ 64 w 64"/>
              <a:gd name="T17" fmla="*/ 33 h 51"/>
              <a:gd name="T18" fmla="*/ 49 w 64"/>
              <a:gd name="T19" fmla="*/ 22 h 51"/>
              <a:gd name="T20" fmla="*/ 49 w 64"/>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1">
                <a:moveTo>
                  <a:pt x="49" y="14"/>
                </a:moveTo>
                <a:lnTo>
                  <a:pt x="41" y="14"/>
                </a:lnTo>
                <a:lnTo>
                  <a:pt x="12" y="0"/>
                </a:lnTo>
                <a:lnTo>
                  <a:pt x="0" y="14"/>
                </a:lnTo>
                <a:lnTo>
                  <a:pt x="12" y="22"/>
                </a:lnTo>
                <a:lnTo>
                  <a:pt x="41" y="51"/>
                </a:lnTo>
                <a:lnTo>
                  <a:pt x="41" y="42"/>
                </a:lnTo>
                <a:lnTo>
                  <a:pt x="49" y="33"/>
                </a:lnTo>
                <a:lnTo>
                  <a:pt x="64" y="33"/>
                </a:lnTo>
                <a:lnTo>
                  <a:pt x="49" y="22"/>
                </a:lnTo>
                <a:lnTo>
                  <a:pt x="49"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9" name="Freeform 229"/>
          <p:cNvSpPr>
            <a:spLocks/>
          </p:cNvSpPr>
          <p:nvPr/>
        </p:nvSpPr>
        <p:spPr bwMode="auto">
          <a:xfrm>
            <a:off x="4541838" y="2720975"/>
            <a:ext cx="49212" cy="65088"/>
          </a:xfrm>
          <a:custGeom>
            <a:avLst/>
            <a:gdLst>
              <a:gd name="T0" fmla="*/ 0 w 31"/>
              <a:gd name="T1" fmla="*/ 17 h 41"/>
              <a:gd name="T2" fmla="*/ 0 w 31"/>
              <a:gd name="T3" fmla="*/ 9 h 41"/>
              <a:gd name="T4" fmla="*/ 8 w 31"/>
              <a:gd name="T5" fmla="*/ 0 h 41"/>
              <a:gd name="T6" fmla="*/ 31 w 31"/>
              <a:gd name="T7" fmla="*/ 17 h 41"/>
              <a:gd name="T8" fmla="*/ 22 w 31"/>
              <a:gd name="T9" fmla="*/ 17 h 41"/>
              <a:gd name="T10" fmla="*/ 22 w 31"/>
              <a:gd name="T11" fmla="*/ 41 h 41"/>
              <a:gd name="T12" fmla="*/ 0 w 31"/>
              <a:gd name="T13" fmla="*/ 17 h 41"/>
            </a:gdLst>
            <a:ahLst/>
            <a:cxnLst>
              <a:cxn ang="0">
                <a:pos x="T0" y="T1"/>
              </a:cxn>
              <a:cxn ang="0">
                <a:pos x="T2" y="T3"/>
              </a:cxn>
              <a:cxn ang="0">
                <a:pos x="T4" y="T5"/>
              </a:cxn>
              <a:cxn ang="0">
                <a:pos x="T6" y="T7"/>
              </a:cxn>
              <a:cxn ang="0">
                <a:pos x="T8" y="T9"/>
              </a:cxn>
              <a:cxn ang="0">
                <a:pos x="T10" y="T11"/>
              </a:cxn>
              <a:cxn ang="0">
                <a:pos x="T12" y="T13"/>
              </a:cxn>
            </a:cxnLst>
            <a:rect l="0" t="0" r="r" b="b"/>
            <a:pathLst>
              <a:path w="31" h="41">
                <a:moveTo>
                  <a:pt x="0" y="17"/>
                </a:moveTo>
                <a:lnTo>
                  <a:pt x="0" y="9"/>
                </a:lnTo>
                <a:lnTo>
                  <a:pt x="8" y="0"/>
                </a:lnTo>
                <a:lnTo>
                  <a:pt x="31" y="17"/>
                </a:lnTo>
                <a:lnTo>
                  <a:pt x="22" y="17"/>
                </a:lnTo>
                <a:lnTo>
                  <a:pt x="22" y="41"/>
                </a:lnTo>
                <a:lnTo>
                  <a:pt x="0"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0" name="Freeform 230"/>
          <p:cNvSpPr>
            <a:spLocks/>
          </p:cNvSpPr>
          <p:nvPr/>
        </p:nvSpPr>
        <p:spPr bwMode="auto">
          <a:xfrm>
            <a:off x="4541838" y="2720975"/>
            <a:ext cx="49212" cy="65088"/>
          </a:xfrm>
          <a:custGeom>
            <a:avLst/>
            <a:gdLst>
              <a:gd name="T0" fmla="*/ 0 w 31"/>
              <a:gd name="T1" fmla="*/ 17 h 41"/>
              <a:gd name="T2" fmla="*/ 0 w 31"/>
              <a:gd name="T3" fmla="*/ 9 h 41"/>
              <a:gd name="T4" fmla="*/ 8 w 31"/>
              <a:gd name="T5" fmla="*/ 0 h 41"/>
              <a:gd name="T6" fmla="*/ 31 w 31"/>
              <a:gd name="T7" fmla="*/ 17 h 41"/>
              <a:gd name="T8" fmla="*/ 22 w 31"/>
              <a:gd name="T9" fmla="*/ 17 h 41"/>
              <a:gd name="T10" fmla="*/ 22 w 31"/>
              <a:gd name="T11" fmla="*/ 41 h 41"/>
              <a:gd name="T12" fmla="*/ 0 w 31"/>
              <a:gd name="T13" fmla="*/ 17 h 41"/>
            </a:gdLst>
            <a:ahLst/>
            <a:cxnLst>
              <a:cxn ang="0">
                <a:pos x="T0" y="T1"/>
              </a:cxn>
              <a:cxn ang="0">
                <a:pos x="T2" y="T3"/>
              </a:cxn>
              <a:cxn ang="0">
                <a:pos x="T4" y="T5"/>
              </a:cxn>
              <a:cxn ang="0">
                <a:pos x="T6" y="T7"/>
              </a:cxn>
              <a:cxn ang="0">
                <a:pos x="T8" y="T9"/>
              </a:cxn>
              <a:cxn ang="0">
                <a:pos x="T10" y="T11"/>
              </a:cxn>
              <a:cxn ang="0">
                <a:pos x="T12" y="T13"/>
              </a:cxn>
            </a:cxnLst>
            <a:rect l="0" t="0" r="r" b="b"/>
            <a:pathLst>
              <a:path w="31" h="41">
                <a:moveTo>
                  <a:pt x="0" y="17"/>
                </a:moveTo>
                <a:lnTo>
                  <a:pt x="0" y="9"/>
                </a:lnTo>
                <a:lnTo>
                  <a:pt x="8" y="0"/>
                </a:lnTo>
                <a:lnTo>
                  <a:pt x="31" y="17"/>
                </a:lnTo>
                <a:lnTo>
                  <a:pt x="22" y="17"/>
                </a:lnTo>
                <a:lnTo>
                  <a:pt x="22" y="41"/>
                </a:lnTo>
                <a:lnTo>
                  <a:pt x="0"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1" name="Freeform 231"/>
          <p:cNvSpPr>
            <a:spLocks/>
          </p:cNvSpPr>
          <p:nvPr/>
        </p:nvSpPr>
        <p:spPr bwMode="auto">
          <a:xfrm>
            <a:off x="4541838" y="2652713"/>
            <a:ext cx="114300" cy="133350"/>
          </a:xfrm>
          <a:custGeom>
            <a:avLst/>
            <a:gdLst>
              <a:gd name="T0" fmla="*/ 31 w 72"/>
              <a:gd name="T1" fmla="*/ 84 h 84"/>
              <a:gd name="T2" fmla="*/ 51 w 72"/>
              <a:gd name="T3" fmla="*/ 72 h 84"/>
              <a:gd name="T4" fmla="*/ 63 w 72"/>
              <a:gd name="T5" fmla="*/ 72 h 84"/>
              <a:gd name="T6" fmla="*/ 63 w 72"/>
              <a:gd name="T7" fmla="*/ 61 h 84"/>
              <a:gd name="T8" fmla="*/ 63 w 72"/>
              <a:gd name="T9" fmla="*/ 43 h 84"/>
              <a:gd name="T10" fmla="*/ 72 w 72"/>
              <a:gd name="T11" fmla="*/ 32 h 84"/>
              <a:gd name="T12" fmla="*/ 63 w 72"/>
              <a:gd name="T13" fmla="*/ 23 h 84"/>
              <a:gd name="T14" fmla="*/ 51 w 72"/>
              <a:gd name="T15" fmla="*/ 23 h 84"/>
              <a:gd name="T16" fmla="*/ 22 w 72"/>
              <a:gd name="T17" fmla="*/ 0 h 84"/>
              <a:gd name="T18" fmla="*/ 0 w 72"/>
              <a:gd name="T19" fmla="*/ 0 h 84"/>
              <a:gd name="T20" fmla="*/ 8 w 72"/>
              <a:gd name="T21" fmla="*/ 9 h 84"/>
              <a:gd name="T22" fmla="*/ 8 w 72"/>
              <a:gd name="T23" fmla="*/ 23 h 84"/>
              <a:gd name="T24" fmla="*/ 8 w 72"/>
              <a:gd name="T25" fmla="*/ 32 h 84"/>
              <a:gd name="T26" fmla="*/ 22 w 72"/>
              <a:gd name="T27" fmla="*/ 43 h 84"/>
              <a:gd name="T28" fmla="*/ 8 w 72"/>
              <a:gd name="T29" fmla="*/ 43 h 84"/>
              <a:gd name="T30" fmla="*/ 31 w 72"/>
              <a:gd name="T31" fmla="*/ 61 h 84"/>
              <a:gd name="T32" fmla="*/ 22 w 72"/>
              <a:gd name="T33" fmla="*/ 61 h 84"/>
              <a:gd name="T34" fmla="*/ 31 w 72"/>
              <a:gd name="T35" fmla="*/ 61 h 84"/>
              <a:gd name="T36" fmla="*/ 31 w 72"/>
              <a:gd name="T3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4">
                <a:moveTo>
                  <a:pt x="31" y="84"/>
                </a:moveTo>
                <a:lnTo>
                  <a:pt x="51" y="72"/>
                </a:lnTo>
                <a:lnTo>
                  <a:pt x="63" y="72"/>
                </a:lnTo>
                <a:lnTo>
                  <a:pt x="63" y="61"/>
                </a:lnTo>
                <a:lnTo>
                  <a:pt x="63" y="43"/>
                </a:lnTo>
                <a:lnTo>
                  <a:pt x="72" y="32"/>
                </a:lnTo>
                <a:lnTo>
                  <a:pt x="63" y="23"/>
                </a:lnTo>
                <a:lnTo>
                  <a:pt x="51" y="23"/>
                </a:lnTo>
                <a:lnTo>
                  <a:pt x="22" y="0"/>
                </a:lnTo>
                <a:lnTo>
                  <a:pt x="0" y="0"/>
                </a:lnTo>
                <a:lnTo>
                  <a:pt x="8" y="9"/>
                </a:lnTo>
                <a:lnTo>
                  <a:pt x="8" y="23"/>
                </a:lnTo>
                <a:lnTo>
                  <a:pt x="8" y="32"/>
                </a:lnTo>
                <a:lnTo>
                  <a:pt x="22" y="43"/>
                </a:lnTo>
                <a:lnTo>
                  <a:pt x="8" y="43"/>
                </a:lnTo>
                <a:lnTo>
                  <a:pt x="31" y="61"/>
                </a:lnTo>
                <a:lnTo>
                  <a:pt x="22" y="61"/>
                </a:lnTo>
                <a:lnTo>
                  <a:pt x="31" y="61"/>
                </a:lnTo>
                <a:lnTo>
                  <a:pt x="31" y="8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2" name="Freeform 232"/>
          <p:cNvSpPr>
            <a:spLocks/>
          </p:cNvSpPr>
          <p:nvPr/>
        </p:nvSpPr>
        <p:spPr bwMode="auto">
          <a:xfrm>
            <a:off x="4541838" y="2652713"/>
            <a:ext cx="114300" cy="133350"/>
          </a:xfrm>
          <a:custGeom>
            <a:avLst/>
            <a:gdLst>
              <a:gd name="T0" fmla="*/ 31 w 72"/>
              <a:gd name="T1" fmla="*/ 84 h 84"/>
              <a:gd name="T2" fmla="*/ 51 w 72"/>
              <a:gd name="T3" fmla="*/ 72 h 84"/>
              <a:gd name="T4" fmla="*/ 63 w 72"/>
              <a:gd name="T5" fmla="*/ 72 h 84"/>
              <a:gd name="T6" fmla="*/ 63 w 72"/>
              <a:gd name="T7" fmla="*/ 61 h 84"/>
              <a:gd name="T8" fmla="*/ 63 w 72"/>
              <a:gd name="T9" fmla="*/ 43 h 84"/>
              <a:gd name="T10" fmla="*/ 72 w 72"/>
              <a:gd name="T11" fmla="*/ 32 h 84"/>
              <a:gd name="T12" fmla="*/ 63 w 72"/>
              <a:gd name="T13" fmla="*/ 23 h 84"/>
              <a:gd name="T14" fmla="*/ 51 w 72"/>
              <a:gd name="T15" fmla="*/ 23 h 84"/>
              <a:gd name="T16" fmla="*/ 22 w 72"/>
              <a:gd name="T17" fmla="*/ 0 h 84"/>
              <a:gd name="T18" fmla="*/ 0 w 72"/>
              <a:gd name="T19" fmla="*/ 0 h 84"/>
              <a:gd name="T20" fmla="*/ 8 w 72"/>
              <a:gd name="T21" fmla="*/ 9 h 84"/>
              <a:gd name="T22" fmla="*/ 8 w 72"/>
              <a:gd name="T23" fmla="*/ 23 h 84"/>
              <a:gd name="T24" fmla="*/ 8 w 72"/>
              <a:gd name="T25" fmla="*/ 32 h 84"/>
              <a:gd name="T26" fmla="*/ 22 w 72"/>
              <a:gd name="T27" fmla="*/ 43 h 84"/>
              <a:gd name="T28" fmla="*/ 8 w 72"/>
              <a:gd name="T29" fmla="*/ 43 h 84"/>
              <a:gd name="T30" fmla="*/ 31 w 72"/>
              <a:gd name="T31" fmla="*/ 61 h 84"/>
              <a:gd name="T32" fmla="*/ 22 w 72"/>
              <a:gd name="T33" fmla="*/ 61 h 84"/>
              <a:gd name="T34" fmla="*/ 31 w 72"/>
              <a:gd name="T35" fmla="*/ 61 h 84"/>
              <a:gd name="T36" fmla="*/ 31 w 72"/>
              <a:gd name="T3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4">
                <a:moveTo>
                  <a:pt x="31" y="84"/>
                </a:moveTo>
                <a:lnTo>
                  <a:pt x="51" y="72"/>
                </a:lnTo>
                <a:lnTo>
                  <a:pt x="63" y="72"/>
                </a:lnTo>
                <a:lnTo>
                  <a:pt x="63" y="61"/>
                </a:lnTo>
                <a:lnTo>
                  <a:pt x="63" y="43"/>
                </a:lnTo>
                <a:lnTo>
                  <a:pt x="72" y="32"/>
                </a:lnTo>
                <a:lnTo>
                  <a:pt x="63" y="23"/>
                </a:lnTo>
                <a:lnTo>
                  <a:pt x="51" y="23"/>
                </a:lnTo>
                <a:lnTo>
                  <a:pt x="22" y="0"/>
                </a:lnTo>
                <a:lnTo>
                  <a:pt x="0" y="0"/>
                </a:lnTo>
                <a:lnTo>
                  <a:pt x="8" y="9"/>
                </a:lnTo>
                <a:lnTo>
                  <a:pt x="8" y="23"/>
                </a:lnTo>
                <a:lnTo>
                  <a:pt x="8" y="32"/>
                </a:lnTo>
                <a:lnTo>
                  <a:pt x="22" y="43"/>
                </a:lnTo>
                <a:lnTo>
                  <a:pt x="8" y="43"/>
                </a:lnTo>
                <a:lnTo>
                  <a:pt x="31" y="61"/>
                </a:lnTo>
                <a:lnTo>
                  <a:pt x="22" y="61"/>
                </a:lnTo>
                <a:lnTo>
                  <a:pt x="31" y="61"/>
                </a:lnTo>
                <a:lnTo>
                  <a:pt x="31" y="8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3" name="Freeform 233"/>
          <p:cNvSpPr>
            <a:spLocks/>
          </p:cNvSpPr>
          <p:nvPr/>
        </p:nvSpPr>
        <p:spPr bwMode="auto">
          <a:xfrm>
            <a:off x="4591050" y="2767013"/>
            <a:ext cx="65088" cy="50800"/>
          </a:xfrm>
          <a:custGeom>
            <a:avLst/>
            <a:gdLst>
              <a:gd name="T0" fmla="*/ 41 w 41"/>
              <a:gd name="T1" fmla="*/ 23 h 32"/>
              <a:gd name="T2" fmla="*/ 11 w 41"/>
              <a:gd name="T3" fmla="*/ 32 h 32"/>
              <a:gd name="T4" fmla="*/ 0 w 41"/>
              <a:gd name="T5" fmla="*/ 11 h 32"/>
              <a:gd name="T6" fmla="*/ 20 w 41"/>
              <a:gd name="T7" fmla="*/ 0 h 32"/>
              <a:gd name="T8" fmla="*/ 32 w 41"/>
              <a:gd name="T9" fmla="*/ 0 h 32"/>
              <a:gd name="T10" fmla="*/ 41 w 41"/>
              <a:gd name="T11" fmla="*/ 23 h 32"/>
            </a:gdLst>
            <a:ahLst/>
            <a:cxnLst>
              <a:cxn ang="0">
                <a:pos x="T0" y="T1"/>
              </a:cxn>
              <a:cxn ang="0">
                <a:pos x="T2" y="T3"/>
              </a:cxn>
              <a:cxn ang="0">
                <a:pos x="T4" y="T5"/>
              </a:cxn>
              <a:cxn ang="0">
                <a:pos x="T6" y="T7"/>
              </a:cxn>
              <a:cxn ang="0">
                <a:pos x="T8" y="T9"/>
              </a:cxn>
              <a:cxn ang="0">
                <a:pos x="T10" y="T11"/>
              </a:cxn>
            </a:cxnLst>
            <a:rect l="0" t="0" r="r" b="b"/>
            <a:pathLst>
              <a:path w="41" h="32">
                <a:moveTo>
                  <a:pt x="41" y="23"/>
                </a:moveTo>
                <a:lnTo>
                  <a:pt x="11" y="32"/>
                </a:lnTo>
                <a:lnTo>
                  <a:pt x="0" y="11"/>
                </a:lnTo>
                <a:lnTo>
                  <a:pt x="20" y="0"/>
                </a:lnTo>
                <a:lnTo>
                  <a:pt x="32" y="0"/>
                </a:lnTo>
                <a:lnTo>
                  <a:pt x="41"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4" name="Freeform 234"/>
          <p:cNvSpPr>
            <a:spLocks/>
          </p:cNvSpPr>
          <p:nvPr/>
        </p:nvSpPr>
        <p:spPr bwMode="auto">
          <a:xfrm>
            <a:off x="4591050" y="2767013"/>
            <a:ext cx="65088" cy="50800"/>
          </a:xfrm>
          <a:custGeom>
            <a:avLst/>
            <a:gdLst>
              <a:gd name="T0" fmla="*/ 41 w 41"/>
              <a:gd name="T1" fmla="*/ 23 h 32"/>
              <a:gd name="T2" fmla="*/ 11 w 41"/>
              <a:gd name="T3" fmla="*/ 32 h 32"/>
              <a:gd name="T4" fmla="*/ 0 w 41"/>
              <a:gd name="T5" fmla="*/ 11 h 32"/>
              <a:gd name="T6" fmla="*/ 20 w 41"/>
              <a:gd name="T7" fmla="*/ 0 h 32"/>
              <a:gd name="T8" fmla="*/ 32 w 41"/>
              <a:gd name="T9" fmla="*/ 0 h 32"/>
              <a:gd name="T10" fmla="*/ 41 w 41"/>
              <a:gd name="T11" fmla="*/ 23 h 32"/>
            </a:gdLst>
            <a:ahLst/>
            <a:cxnLst>
              <a:cxn ang="0">
                <a:pos x="T0" y="T1"/>
              </a:cxn>
              <a:cxn ang="0">
                <a:pos x="T2" y="T3"/>
              </a:cxn>
              <a:cxn ang="0">
                <a:pos x="T4" y="T5"/>
              </a:cxn>
              <a:cxn ang="0">
                <a:pos x="T6" y="T7"/>
              </a:cxn>
              <a:cxn ang="0">
                <a:pos x="T8" y="T9"/>
              </a:cxn>
              <a:cxn ang="0">
                <a:pos x="T10" y="T11"/>
              </a:cxn>
            </a:cxnLst>
            <a:rect l="0" t="0" r="r" b="b"/>
            <a:pathLst>
              <a:path w="41" h="32">
                <a:moveTo>
                  <a:pt x="41" y="23"/>
                </a:moveTo>
                <a:lnTo>
                  <a:pt x="11" y="32"/>
                </a:lnTo>
                <a:lnTo>
                  <a:pt x="0" y="11"/>
                </a:lnTo>
                <a:lnTo>
                  <a:pt x="20" y="0"/>
                </a:lnTo>
                <a:lnTo>
                  <a:pt x="32" y="0"/>
                </a:lnTo>
                <a:lnTo>
                  <a:pt x="41"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5" name="Freeform 235"/>
          <p:cNvSpPr>
            <a:spLocks/>
          </p:cNvSpPr>
          <p:nvPr/>
        </p:nvSpPr>
        <p:spPr bwMode="auto">
          <a:xfrm>
            <a:off x="4424363" y="2393950"/>
            <a:ext cx="250825" cy="155575"/>
          </a:xfrm>
          <a:custGeom>
            <a:avLst/>
            <a:gdLst>
              <a:gd name="T0" fmla="*/ 146 w 158"/>
              <a:gd name="T1" fmla="*/ 60 h 98"/>
              <a:gd name="T2" fmla="*/ 158 w 158"/>
              <a:gd name="T3" fmla="*/ 80 h 98"/>
              <a:gd name="T4" fmla="*/ 125 w 158"/>
              <a:gd name="T5" fmla="*/ 98 h 98"/>
              <a:gd name="T6" fmla="*/ 117 w 158"/>
              <a:gd name="T7" fmla="*/ 98 h 98"/>
              <a:gd name="T8" fmla="*/ 96 w 158"/>
              <a:gd name="T9" fmla="*/ 98 h 98"/>
              <a:gd name="T10" fmla="*/ 53 w 158"/>
              <a:gd name="T11" fmla="*/ 80 h 98"/>
              <a:gd name="T12" fmla="*/ 44 w 158"/>
              <a:gd name="T13" fmla="*/ 80 h 98"/>
              <a:gd name="T14" fmla="*/ 32 w 158"/>
              <a:gd name="T15" fmla="*/ 69 h 98"/>
              <a:gd name="T16" fmla="*/ 9 w 158"/>
              <a:gd name="T17" fmla="*/ 69 h 98"/>
              <a:gd name="T18" fmla="*/ 0 w 158"/>
              <a:gd name="T19" fmla="*/ 17 h 98"/>
              <a:gd name="T20" fmla="*/ 62 w 158"/>
              <a:gd name="T21" fmla="*/ 0 h 98"/>
              <a:gd name="T22" fmla="*/ 73 w 158"/>
              <a:gd name="T23" fmla="*/ 9 h 98"/>
              <a:gd name="T24" fmla="*/ 82 w 158"/>
              <a:gd name="T25" fmla="*/ 0 h 98"/>
              <a:gd name="T26" fmla="*/ 125 w 158"/>
              <a:gd name="T27" fmla="*/ 9 h 98"/>
              <a:gd name="T28" fmla="*/ 138 w 158"/>
              <a:gd name="T29" fmla="*/ 9 h 98"/>
              <a:gd name="T30" fmla="*/ 146 w 158"/>
              <a:gd name="T31" fmla="*/ 28 h 98"/>
              <a:gd name="T32" fmla="*/ 138 w 158"/>
              <a:gd name="T33" fmla="*/ 52 h 98"/>
              <a:gd name="T34" fmla="*/ 146 w 158"/>
              <a:gd name="T35"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98">
                <a:moveTo>
                  <a:pt x="146" y="60"/>
                </a:moveTo>
                <a:lnTo>
                  <a:pt x="158" y="80"/>
                </a:lnTo>
                <a:lnTo>
                  <a:pt x="125" y="98"/>
                </a:lnTo>
                <a:lnTo>
                  <a:pt x="117" y="98"/>
                </a:lnTo>
                <a:lnTo>
                  <a:pt x="96" y="98"/>
                </a:lnTo>
                <a:lnTo>
                  <a:pt x="53" y="80"/>
                </a:lnTo>
                <a:lnTo>
                  <a:pt x="44" y="80"/>
                </a:lnTo>
                <a:lnTo>
                  <a:pt x="32" y="69"/>
                </a:lnTo>
                <a:lnTo>
                  <a:pt x="9" y="69"/>
                </a:lnTo>
                <a:lnTo>
                  <a:pt x="0" y="17"/>
                </a:lnTo>
                <a:lnTo>
                  <a:pt x="62" y="0"/>
                </a:lnTo>
                <a:lnTo>
                  <a:pt x="73" y="9"/>
                </a:lnTo>
                <a:lnTo>
                  <a:pt x="82" y="0"/>
                </a:lnTo>
                <a:lnTo>
                  <a:pt x="125" y="9"/>
                </a:lnTo>
                <a:lnTo>
                  <a:pt x="138" y="9"/>
                </a:lnTo>
                <a:lnTo>
                  <a:pt x="146" y="28"/>
                </a:lnTo>
                <a:lnTo>
                  <a:pt x="138" y="52"/>
                </a:lnTo>
                <a:lnTo>
                  <a:pt x="146"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6" name="Freeform 236"/>
          <p:cNvSpPr>
            <a:spLocks/>
          </p:cNvSpPr>
          <p:nvPr/>
        </p:nvSpPr>
        <p:spPr bwMode="auto">
          <a:xfrm>
            <a:off x="4424363" y="2393950"/>
            <a:ext cx="250825" cy="155575"/>
          </a:xfrm>
          <a:custGeom>
            <a:avLst/>
            <a:gdLst>
              <a:gd name="T0" fmla="*/ 146 w 158"/>
              <a:gd name="T1" fmla="*/ 60 h 98"/>
              <a:gd name="T2" fmla="*/ 158 w 158"/>
              <a:gd name="T3" fmla="*/ 80 h 98"/>
              <a:gd name="T4" fmla="*/ 125 w 158"/>
              <a:gd name="T5" fmla="*/ 98 h 98"/>
              <a:gd name="T6" fmla="*/ 117 w 158"/>
              <a:gd name="T7" fmla="*/ 98 h 98"/>
              <a:gd name="T8" fmla="*/ 96 w 158"/>
              <a:gd name="T9" fmla="*/ 98 h 98"/>
              <a:gd name="T10" fmla="*/ 53 w 158"/>
              <a:gd name="T11" fmla="*/ 80 h 98"/>
              <a:gd name="T12" fmla="*/ 44 w 158"/>
              <a:gd name="T13" fmla="*/ 80 h 98"/>
              <a:gd name="T14" fmla="*/ 32 w 158"/>
              <a:gd name="T15" fmla="*/ 69 h 98"/>
              <a:gd name="T16" fmla="*/ 9 w 158"/>
              <a:gd name="T17" fmla="*/ 69 h 98"/>
              <a:gd name="T18" fmla="*/ 0 w 158"/>
              <a:gd name="T19" fmla="*/ 17 h 98"/>
              <a:gd name="T20" fmla="*/ 62 w 158"/>
              <a:gd name="T21" fmla="*/ 0 h 98"/>
              <a:gd name="T22" fmla="*/ 73 w 158"/>
              <a:gd name="T23" fmla="*/ 9 h 98"/>
              <a:gd name="T24" fmla="*/ 82 w 158"/>
              <a:gd name="T25" fmla="*/ 0 h 98"/>
              <a:gd name="T26" fmla="*/ 125 w 158"/>
              <a:gd name="T27" fmla="*/ 9 h 98"/>
              <a:gd name="T28" fmla="*/ 138 w 158"/>
              <a:gd name="T29" fmla="*/ 9 h 98"/>
              <a:gd name="T30" fmla="*/ 146 w 158"/>
              <a:gd name="T31" fmla="*/ 28 h 98"/>
              <a:gd name="T32" fmla="*/ 138 w 158"/>
              <a:gd name="T33" fmla="*/ 52 h 98"/>
              <a:gd name="T34" fmla="*/ 146 w 158"/>
              <a:gd name="T35"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98">
                <a:moveTo>
                  <a:pt x="146" y="60"/>
                </a:moveTo>
                <a:lnTo>
                  <a:pt x="158" y="80"/>
                </a:lnTo>
                <a:lnTo>
                  <a:pt x="125" y="98"/>
                </a:lnTo>
                <a:lnTo>
                  <a:pt x="117" y="98"/>
                </a:lnTo>
                <a:lnTo>
                  <a:pt x="96" y="98"/>
                </a:lnTo>
                <a:lnTo>
                  <a:pt x="53" y="80"/>
                </a:lnTo>
                <a:lnTo>
                  <a:pt x="44" y="80"/>
                </a:lnTo>
                <a:lnTo>
                  <a:pt x="32" y="69"/>
                </a:lnTo>
                <a:lnTo>
                  <a:pt x="9" y="69"/>
                </a:lnTo>
                <a:lnTo>
                  <a:pt x="0" y="17"/>
                </a:lnTo>
                <a:lnTo>
                  <a:pt x="62" y="0"/>
                </a:lnTo>
                <a:lnTo>
                  <a:pt x="73" y="9"/>
                </a:lnTo>
                <a:lnTo>
                  <a:pt x="82" y="0"/>
                </a:lnTo>
                <a:lnTo>
                  <a:pt x="125" y="9"/>
                </a:lnTo>
                <a:lnTo>
                  <a:pt x="138" y="9"/>
                </a:lnTo>
                <a:lnTo>
                  <a:pt x="146" y="28"/>
                </a:lnTo>
                <a:lnTo>
                  <a:pt x="138" y="52"/>
                </a:lnTo>
                <a:lnTo>
                  <a:pt x="146"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7" name="Freeform 237"/>
          <p:cNvSpPr>
            <a:spLocks/>
          </p:cNvSpPr>
          <p:nvPr/>
        </p:nvSpPr>
        <p:spPr bwMode="auto">
          <a:xfrm>
            <a:off x="4240213" y="2393950"/>
            <a:ext cx="198437" cy="212725"/>
          </a:xfrm>
          <a:custGeom>
            <a:avLst/>
            <a:gdLst>
              <a:gd name="T0" fmla="*/ 75 w 125"/>
              <a:gd name="T1" fmla="*/ 9 h 134"/>
              <a:gd name="T2" fmla="*/ 75 w 125"/>
              <a:gd name="T3" fmla="*/ 17 h 134"/>
              <a:gd name="T4" fmla="*/ 104 w 125"/>
              <a:gd name="T5" fmla="*/ 0 h 134"/>
              <a:gd name="T6" fmla="*/ 116 w 125"/>
              <a:gd name="T7" fmla="*/ 9 h 134"/>
              <a:gd name="T8" fmla="*/ 104 w 125"/>
              <a:gd name="T9" fmla="*/ 9 h 134"/>
              <a:gd name="T10" fmla="*/ 116 w 125"/>
              <a:gd name="T11" fmla="*/ 17 h 134"/>
              <a:gd name="T12" fmla="*/ 125 w 125"/>
              <a:gd name="T13" fmla="*/ 69 h 134"/>
              <a:gd name="T14" fmla="*/ 125 w 125"/>
              <a:gd name="T15" fmla="*/ 61 h 134"/>
              <a:gd name="T16" fmla="*/ 86 w 125"/>
              <a:gd name="T17" fmla="*/ 81 h 134"/>
              <a:gd name="T18" fmla="*/ 96 w 125"/>
              <a:gd name="T19" fmla="*/ 90 h 134"/>
              <a:gd name="T20" fmla="*/ 116 w 125"/>
              <a:gd name="T21" fmla="*/ 113 h 134"/>
              <a:gd name="T22" fmla="*/ 96 w 125"/>
              <a:gd name="T23" fmla="*/ 121 h 134"/>
              <a:gd name="T24" fmla="*/ 104 w 125"/>
              <a:gd name="T25" fmla="*/ 134 h 134"/>
              <a:gd name="T26" fmla="*/ 52 w 125"/>
              <a:gd name="T27" fmla="*/ 134 h 134"/>
              <a:gd name="T28" fmla="*/ 22 w 125"/>
              <a:gd name="T29" fmla="*/ 134 h 134"/>
              <a:gd name="T30" fmla="*/ 22 w 125"/>
              <a:gd name="T31" fmla="*/ 113 h 134"/>
              <a:gd name="T32" fmla="*/ 0 w 125"/>
              <a:gd name="T33" fmla="*/ 90 h 134"/>
              <a:gd name="T34" fmla="*/ 0 w 125"/>
              <a:gd name="T35" fmla="*/ 81 h 134"/>
              <a:gd name="T36" fmla="*/ 0 w 125"/>
              <a:gd name="T37" fmla="*/ 69 h 134"/>
              <a:gd name="T38" fmla="*/ 0 w 125"/>
              <a:gd name="T39" fmla="*/ 52 h 134"/>
              <a:gd name="T40" fmla="*/ 14 w 125"/>
              <a:gd name="T41" fmla="*/ 38 h 134"/>
              <a:gd name="T42" fmla="*/ 22 w 125"/>
              <a:gd name="T43" fmla="*/ 17 h 134"/>
              <a:gd name="T44" fmla="*/ 32 w 125"/>
              <a:gd name="T45" fmla="*/ 17 h 134"/>
              <a:gd name="T46" fmla="*/ 43 w 125"/>
              <a:gd name="T47" fmla="*/ 0 h 134"/>
              <a:gd name="T48" fmla="*/ 52 w 125"/>
              <a:gd name="T49" fmla="*/ 0 h 134"/>
              <a:gd name="T50" fmla="*/ 75 w 125"/>
              <a:gd name="T5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34">
                <a:moveTo>
                  <a:pt x="75" y="9"/>
                </a:moveTo>
                <a:lnTo>
                  <a:pt x="75" y="17"/>
                </a:lnTo>
                <a:lnTo>
                  <a:pt x="104" y="0"/>
                </a:lnTo>
                <a:lnTo>
                  <a:pt x="116" y="9"/>
                </a:lnTo>
                <a:lnTo>
                  <a:pt x="104" y="9"/>
                </a:lnTo>
                <a:lnTo>
                  <a:pt x="116" y="17"/>
                </a:lnTo>
                <a:lnTo>
                  <a:pt x="125" y="69"/>
                </a:lnTo>
                <a:lnTo>
                  <a:pt x="125" y="61"/>
                </a:lnTo>
                <a:lnTo>
                  <a:pt x="86" y="81"/>
                </a:lnTo>
                <a:lnTo>
                  <a:pt x="96" y="90"/>
                </a:lnTo>
                <a:lnTo>
                  <a:pt x="116" y="113"/>
                </a:lnTo>
                <a:lnTo>
                  <a:pt x="96" y="121"/>
                </a:lnTo>
                <a:lnTo>
                  <a:pt x="104" y="134"/>
                </a:lnTo>
                <a:lnTo>
                  <a:pt x="52" y="134"/>
                </a:lnTo>
                <a:lnTo>
                  <a:pt x="22" y="134"/>
                </a:lnTo>
                <a:lnTo>
                  <a:pt x="22" y="113"/>
                </a:lnTo>
                <a:lnTo>
                  <a:pt x="0" y="90"/>
                </a:lnTo>
                <a:lnTo>
                  <a:pt x="0" y="81"/>
                </a:lnTo>
                <a:lnTo>
                  <a:pt x="0" y="69"/>
                </a:lnTo>
                <a:lnTo>
                  <a:pt x="0" y="52"/>
                </a:lnTo>
                <a:lnTo>
                  <a:pt x="14" y="38"/>
                </a:lnTo>
                <a:lnTo>
                  <a:pt x="22" y="17"/>
                </a:lnTo>
                <a:lnTo>
                  <a:pt x="32" y="17"/>
                </a:lnTo>
                <a:lnTo>
                  <a:pt x="43" y="0"/>
                </a:lnTo>
                <a:lnTo>
                  <a:pt x="52" y="0"/>
                </a:lnTo>
                <a:lnTo>
                  <a:pt x="75"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8" name="Freeform 238"/>
          <p:cNvSpPr>
            <a:spLocks/>
          </p:cNvSpPr>
          <p:nvPr/>
        </p:nvSpPr>
        <p:spPr bwMode="auto">
          <a:xfrm>
            <a:off x="4240213" y="2393950"/>
            <a:ext cx="198437" cy="212725"/>
          </a:xfrm>
          <a:custGeom>
            <a:avLst/>
            <a:gdLst>
              <a:gd name="T0" fmla="*/ 75 w 125"/>
              <a:gd name="T1" fmla="*/ 9 h 134"/>
              <a:gd name="T2" fmla="*/ 75 w 125"/>
              <a:gd name="T3" fmla="*/ 17 h 134"/>
              <a:gd name="T4" fmla="*/ 104 w 125"/>
              <a:gd name="T5" fmla="*/ 0 h 134"/>
              <a:gd name="T6" fmla="*/ 116 w 125"/>
              <a:gd name="T7" fmla="*/ 9 h 134"/>
              <a:gd name="T8" fmla="*/ 104 w 125"/>
              <a:gd name="T9" fmla="*/ 9 h 134"/>
              <a:gd name="T10" fmla="*/ 116 w 125"/>
              <a:gd name="T11" fmla="*/ 17 h 134"/>
              <a:gd name="T12" fmla="*/ 125 w 125"/>
              <a:gd name="T13" fmla="*/ 69 h 134"/>
              <a:gd name="T14" fmla="*/ 125 w 125"/>
              <a:gd name="T15" fmla="*/ 61 h 134"/>
              <a:gd name="T16" fmla="*/ 86 w 125"/>
              <a:gd name="T17" fmla="*/ 81 h 134"/>
              <a:gd name="T18" fmla="*/ 96 w 125"/>
              <a:gd name="T19" fmla="*/ 90 h 134"/>
              <a:gd name="T20" fmla="*/ 116 w 125"/>
              <a:gd name="T21" fmla="*/ 113 h 134"/>
              <a:gd name="T22" fmla="*/ 96 w 125"/>
              <a:gd name="T23" fmla="*/ 121 h 134"/>
              <a:gd name="T24" fmla="*/ 104 w 125"/>
              <a:gd name="T25" fmla="*/ 134 h 134"/>
              <a:gd name="T26" fmla="*/ 52 w 125"/>
              <a:gd name="T27" fmla="*/ 134 h 134"/>
              <a:gd name="T28" fmla="*/ 22 w 125"/>
              <a:gd name="T29" fmla="*/ 134 h 134"/>
              <a:gd name="T30" fmla="*/ 22 w 125"/>
              <a:gd name="T31" fmla="*/ 113 h 134"/>
              <a:gd name="T32" fmla="*/ 0 w 125"/>
              <a:gd name="T33" fmla="*/ 90 h 134"/>
              <a:gd name="T34" fmla="*/ 0 w 125"/>
              <a:gd name="T35" fmla="*/ 81 h 134"/>
              <a:gd name="T36" fmla="*/ 0 w 125"/>
              <a:gd name="T37" fmla="*/ 69 h 134"/>
              <a:gd name="T38" fmla="*/ 0 w 125"/>
              <a:gd name="T39" fmla="*/ 52 h 134"/>
              <a:gd name="T40" fmla="*/ 14 w 125"/>
              <a:gd name="T41" fmla="*/ 38 h 134"/>
              <a:gd name="T42" fmla="*/ 22 w 125"/>
              <a:gd name="T43" fmla="*/ 17 h 134"/>
              <a:gd name="T44" fmla="*/ 32 w 125"/>
              <a:gd name="T45" fmla="*/ 17 h 134"/>
              <a:gd name="T46" fmla="*/ 43 w 125"/>
              <a:gd name="T47" fmla="*/ 0 h 134"/>
              <a:gd name="T48" fmla="*/ 52 w 125"/>
              <a:gd name="T49" fmla="*/ 0 h 134"/>
              <a:gd name="T50" fmla="*/ 75 w 125"/>
              <a:gd name="T5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34">
                <a:moveTo>
                  <a:pt x="75" y="9"/>
                </a:moveTo>
                <a:lnTo>
                  <a:pt x="75" y="17"/>
                </a:lnTo>
                <a:lnTo>
                  <a:pt x="104" y="0"/>
                </a:lnTo>
                <a:lnTo>
                  <a:pt x="116" y="9"/>
                </a:lnTo>
                <a:lnTo>
                  <a:pt x="104" y="9"/>
                </a:lnTo>
                <a:lnTo>
                  <a:pt x="116" y="17"/>
                </a:lnTo>
                <a:lnTo>
                  <a:pt x="125" y="69"/>
                </a:lnTo>
                <a:lnTo>
                  <a:pt x="125" y="61"/>
                </a:lnTo>
                <a:lnTo>
                  <a:pt x="86" y="81"/>
                </a:lnTo>
                <a:lnTo>
                  <a:pt x="96" y="90"/>
                </a:lnTo>
                <a:lnTo>
                  <a:pt x="116" y="113"/>
                </a:lnTo>
                <a:lnTo>
                  <a:pt x="96" y="121"/>
                </a:lnTo>
                <a:lnTo>
                  <a:pt x="104" y="134"/>
                </a:lnTo>
                <a:lnTo>
                  <a:pt x="52" y="134"/>
                </a:lnTo>
                <a:lnTo>
                  <a:pt x="22" y="134"/>
                </a:lnTo>
                <a:lnTo>
                  <a:pt x="22" y="113"/>
                </a:lnTo>
                <a:lnTo>
                  <a:pt x="0" y="90"/>
                </a:lnTo>
                <a:lnTo>
                  <a:pt x="0" y="81"/>
                </a:lnTo>
                <a:lnTo>
                  <a:pt x="0" y="69"/>
                </a:lnTo>
                <a:lnTo>
                  <a:pt x="0" y="52"/>
                </a:lnTo>
                <a:lnTo>
                  <a:pt x="14" y="38"/>
                </a:lnTo>
                <a:lnTo>
                  <a:pt x="22" y="17"/>
                </a:lnTo>
                <a:lnTo>
                  <a:pt x="32" y="17"/>
                </a:lnTo>
                <a:lnTo>
                  <a:pt x="43" y="0"/>
                </a:lnTo>
                <a:lnTo>
                  <a:pt x="52" y="0"/>
                </a:lnTo>
                <a:lnTo>
                  <a:pt x="75"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9" name="Freeform 239"/>
          <p:cNvSpPr>
            <a:spLocks/>
          </p:cNvSpPr>
          <p:nvPr/>
        </p:nvSpPr>
        <p:spPr bwMode="auto">
          <a:xfrm>
            <a:off x="4160838" y="2490788"/>
            <a:ext cx="79375" cy="46037"/>
          </a:xfrm>
          <a:custGeom>
            <a:avLst/>
            <a:gdLst>
              <a:gd name="T0" fmla="*/ 9 w 50"/>
              <a:gd name="T1" fmla="*/ 0 h 29"/>
              <a:gd name="T2" fmla="*/ 0 w 50"/>
              <a:gd name="T3" fmla="*/ 8 h 29"/>
              <a:gd name="T4" fmla="*/ 20 w 50"/>
              <a:gd name="T5" fmla="*/ 29 h 29"/>
              <a:gd name="T6" fmla="*/ 29 w 50"/>
              <a:gd name="T7" fmla="*/ 19 h 29"/>
              <a:gd name="T8" fmla="*/ 29 w 50"/>
              <a:gd name="T9" fmla="*/ 29 h 29"/>
              <a:gd name="T10" fmla="*/ 41 w 50"/>
              <a:gd name="T11" fmla="*/ 29 h 29"/>
              <a:gd name="T12" fmla="*/ 50 w 50"/>
              <a:gd name="T13" fmla="*/ 19 h 29"/>
              <a:gd name="T14" fmla="*/ 50 w 50"/>
              <a:gd name="T15" fmla="*/ 8 h 29"/>
              <a:gd name="T16" fmla="*/ 29 w 50"/>
              <a:gd name="T17" fmla="*/ 0 h 29"/>
              <a:gd name="T18" fmla="*/ 9 w 50"/>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9">
                <a:moveTo>
                  <a:pt x="9" y="0"/>
                </a:moveTo>
                <a:lnTo>
                  <a:pt x="0" y="8"/>
                </a:lnTo>
                <a:lnTo>
                  <a:pt x="20" y="29"/>
                </a:lnTo>
                <a:lnTo>
                  <a:pt x="29" y="19"/>
                </a:lnTo>
                <a:lnTo>
                  <a:pt x="29" y="29"/>
                </a:lnTo>
                <a:lnTo>
                  <a:pt x="41" y="29"/>
                </a:lnTo>
                <a:lnTo>
                  <a:pt x="50" y="19"/>
                </a:lnTo>
                <a:lnTo>
                  <a:pt x="50" y="8"/>
                </a:lnTo>
                <a:lnTo>
                  <a:pt x="29" y="0"/>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0" name="Freeform 240"/>
          <p:cNvSpPr>
            <a:spLocks/>
          </p:cNvSpPr>
          <p:nvPr/>
        </p:nvSpPr>
        <p:spPr bwMode="auto">
          <a:xfrm>
            <a:off x="4160838" y="2490788"/>
            <a:ext cx="79375" cy="46037"/>
          </a:xfrm>
          <a:custGeom>
            <a:avLst/>
            <a:gdLst>
              <a:gd name="T0" fmla="*/ 9 w 50"/>
              <a:gd name="T1" fmla="*/ 0 h 29"/>
              <a:gd name="T2" fmla="*/ 0 w 50"/>
              <a:gd name="T3" fmla="*/ 8 h 29"/>
              <a:gd name="T4" fmla="*/ 20 w 50"/>
              <a:gd name="T5" fmla="*/ 29 h 29"/>
              <a:gd name="T6" fmla="*/ 29 w 50"/>
              <a:gd name="T7" fmla="*/ 19 h 29"/>
              <a:gd name="T8" fmla="*/ 29 w 50"/>
              <a:gd name="T9" fmla="*/ 29 h 29"/>
              <a:gd name="T10" fmla="*/ 41 w 50"/>
              <a:gd name="T11" fmla="*/ 29 h 29"/>
              <a:gd name="T12" fmla="*/ 50 w 50"/>
              <a:gd name="T13" fmla="*/ 19 h 29"/>
              <a:gd name="T14" fmla="*/ 50 w 50"/>
              <a:gd name="T15" fmla="*/ 8 h 29"/>
              <a:gd name="T16" fmla="*/ 29 w 50"/>
              <a:gd name="T17" fmla="*/ 0 h 29"/>
              <a:gd name="T18" fmla="*/ 9 w 50"/>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9">
                <a:moveTo>
                  <a:pt x="9" y="0"/>
                </a:moveTo>
                <a:lnTo>
                  <a:pt x="0" y="8"/>
                </a:lnTo>
                <a:lnTo>
                  <a:pt x="20" y="29"/>
                </a:lnTo>
                <a:lnTo>
                  <a:pt x="29" y="19"/>
                </a:lnTo>
                <a:lnTo>
                  <a:pt x="29" y="29"/>
                </a:lnTo>
                <a:lnTo>
                  <a:pt x="41" y="29"/>
                </a:lnTo>
                <a:lnTo>
                  <a:pt x="50" y="19"/>
                </a:lnTo>
                <a:lnTo>
                  <a:pt x="50" y="8"/>
                </a:lnTo>
                <a:lnTo>
                  <a:pt x="29" y="0"/>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1" name="Freeform 241"/>
          <p:cNvSpPr>
            <a:spLocks/>
          </p:cNvSpPr>
          <p:nvPr/>
        </p:nvSpPr>
        <p:spPr bwMode="auto">
          <a:xfrm>
            <a:off x="4225925" y="1931988"/>
            <a:ext cx="531813" cy="360362"/>
          </a:xfrm>
          <a:custGeom>
            <a:avLst/>
            <a:gdLst>
              <a:gd name="T0" fmla="*/ 198 w 335"/>
              <a:gd name="T1" fmla="*/ 40 h 227"/>
              <a:gd name="T2" fmla="*/ 206 w 335"/>
              <a:gd name="T3" fmla="*/ 29 h 227"/>
              <a:gd name="T4" fmla="*/ 230 w 335"/>
              <a:gd name="T5" fmla="*/ 40 h 227"/>
              <a:gd name="T6" fmla="*/ 262 w 335"/>
              <a:gd name="T7" fmla="*/ 40 h 227"/>
              <a:gd name="T8" fmla="*/ 270 w 335"/>
              <a:gd name="T9" fmla="*/ 40 h 227"/>
              <a:gd name="T10" fmla="*/ 270 w 335"/>
              <a:gd name="T11" fmla="*/ 20 h 227"/>
              <a:gd name="T12" fmla="*/ 294 w 335"/>
              <a:gd name="T13" fmla="*/ 20 h 227"/>
              <a:gd name="T14" fmla="*/ 314 w 335"/>
              <a:gd name="T15" fmla="*/ 29 h 227"/>
              <a:gd name="T16" fmla="*/ 314 w 335"/>
              <a:gd name="T17" fmla="*/ 40 h 227"/>
              <a:gd name="T18" fmla="*/ 335 w 335"/>
              <a:gd name="T19" fmla="*/ 29 h 227"/>
              <a:gd name="T20" fmla="*/ 302 w 335"/>
              <a:gd name="T21" fmla="*/ 20 h 227"/>
              <a:gd name="T22" fmla="*/ 335 w 335"/>
              <a:gd name="T23" fmla="*/ 11 h 227"/>
              <a:gd name="T24" fmla="*/ 302 w 335"/>
              <a:gd name="T25" fmla="*/ 11 h 227"/>
              <a:gd name="T26" fmla="*/ 294 w 335"/>
              <a:gd name="T27" fmla="*/ 0 h 227"/>
              <a:gd name="T28" fmla="*/ 282 w 335"/>
              <a:gd name="T29" fmla="*/ 11 h 227"/>
              <a:gd name="T30" fmla="*/ 270 w 335"/>
              <a:gd name="T31" fmla="*/ 11 h 227"/>
              <a:gd name="T32" fmla="*/ 262 w 335"/>
              <a:gd name="T33" fmla="*/ 11 h 227"/>
              <a:gd name="T34" fmla="*/ 262 w 335"/>
              <a:gd name="T35" fmla="*/ 0 h 227"/>
              <a:gd name="T36" fmla="*/ 250 w 335"/>
              <a:gd name="T37" fmla="*/ 11 h 227"/>
              <a:gd name="T38" fmla="*/ 230 w 335"/>
              <a:gd name="T39" fmla="*/ 11 h 227"/>
              <a:gd name="T40" fmla="*/ 206 w 335"/>
              <a:gd name="T41" fmla="*/ 20 h 227"/>
              <a:gd name="T42" fmla="*/ 177 w 335"/>
              <a:gd name="T43" fmla="*/ 20 h 227"/>
              <a:gd name="T44" fmla="*/ 156 w 335"/>
              <a:gd name="T45" fmla="*/ 29 h 227"/>
              <a:gd name="T46" fmla="*/ 156 w 335"/>
              <a:gd name="T47" fmla="*/ 40 h 227"/>
              <a:gd name="T48" fmla="*/ 169 w 335"/>
              <a:gd name="T49" fmla="*/ 40 h 227"/>
              <a:gd name="T50" fmla="*/ 156 w 335"/>
              <a:gd name="T51" fmla="*/ 40 h 227"/>
              <a:gd name="T52" fmla="*/ 145 w 335"/>
              <a:gd name="T53" fmla="*/ 40 h 227"/>
              <a:gd name="T54" fmla="*/ 145 w 335"/>
              <a:gd name="T55" fmla="*/ 29 h 227"/>
              <a:gd name="T56" fmla="*/ 125 w 335"/>
              <a:gd name="T57" fmla="*/ 40 h 227"/>
              <a:gd name="T58" fmla="*/ 133 w 335"/>
              <a:gd name="T59" fmla="*/ 49 h 227"/>
              <a:gd name="T60" fmla="*/ 145 w 335"/>
              <a:gd name="T61" fmla="*/ 49 h 227"/>
              <a:gd name="T62" fmla="*/ 113 w 335"/>
              <a:gd name="T63" fmla="*/ 72 h 227"/>
              <a:gd name="T64" fmla="*/ 95 w 335"/>
              <a:gd name="T65" fmla="*/ 102 h 227"/>
              <a:gd name="T66" fmla="*/ 61 w 335"/>
              <a:gd name="T67" fmla="*/ 134 h 227"/>
              <a:gd name="T68" fmla="*/ 51 w 335"/>
              <a:gd name="T69" fmla="*/ 122 h 227"/>
              <a:gd name="T70" fmla="*/ 40 w 335"/>
              <a:gd name="T71" fmla="*/ 145 h 227"/>
              <a:gd name="T72" fmla="*/ 31 w 335"/>
              <a:gd name="T73" fmla="*/ 145 h 227"/>
              <a:gd name="T74" fmla="*/ 0 w 335"/>
              <a:gd name="T75" fmla="*/ 165 h 227"/>
              <a:gd name="T76" fmla="*/ 0 w 335"/>
              <a:gd name="T77" fmla="*/ 174 h 227"/>
              <a:gd name="T78" fmla="*/ 0 w 335"/>
              <a:gd name="T79" fmla="*/ 183 h 227"/>
              <a:gd name="T80" fmla="*/ 8 w 335"/>
              <a:gd name="T81" fmla="*/ 194 h 227"/>
              <a:gd name="T82" fmla="*/ 0 w 335"/>
              <a:gd name="T83" fmla="*/ 206 h 227"/>
              <a:gd name="T84" fmla="*/ 8 w 335"/>
              <a:gd name="T85" fmla="*/ 206 h 227"/>
              <a:gd name="T86" fmla="*/ 8 w 335"/>
              <a:gd name="T87" fmla="*/ 227 h 227"/>
              <a:gd name="T88" fmla="*/ 31 w 335"/>
              <a:gd name="T89" fmla="*/ 227 h 227"/>
              <a:gd name="T90" fmla="*/ 72 w 335"/>
              <a:gd name="T91" fmla="*/ 206 h 227"/>
              <a:gd name="T92" fmla="*/ 84 w 335"/>
              <a:gd name="T93" fmla="*/ 206 h 227"/>
              <a:gd name="T94" fmla="*/ 95 w 335"/>
              <a:gd name="T95" fmla="*/ 194 h 227"/>
              <a:gd name="T96" fmla="*/ 104 w 335"/>
              <a:gd name="T97" fmla="*/ 194 h 227"/>
              <a:gd name="T98" fmla="*/ 95 w 335"/>
              <a:gd name="T99" fmla="*/ 174 h 227"/>
              <a:gd name="T100" fmla="*/ 104 w 335"/>
              <a:gd name="T101" fmla="*/ 174 h 227"/>
              <a:gd name="T102" fmla="*/ 95 w 335"/>
              <a:gd name="T103" fmla="*/ 145 h 227"/>
              <a:gd name="T104" fmla="*/ 95 w 335"/>
              <a:gd name="T105" fmla="*/ 122 h 227"/>
              <a:gd name="T106" fmla="*/ 125 w 335"/>
              <a:gd name="T107" fmla="*/ 122 h 227"/>
              <a:gd name="T108" fmla="*/ 113 w 335"/>
              <a:gd name="T109" fmla="*/ 113 h 227"/>
              <a:gd name="T110" fmla="*/ 125 w 335"/>
              <a:gd name="T111" fmla="*/ 81 h 227"/>
              <a:gd name="T112" fmla="*/ 145 w 335"/>
              <a:gd name="T113" fmla="*/ 72 h 227"/>
              <a:gd name="T114" fmla="*/ 156 w 335"/>
              <a:gd name="T115" fmla="*/ 49 h 227"/>
              <a:gd name="T116" fmla="*/ 169 w 335"/>
              <a:gd name="T117" fmla="*/ 49 h 227"/>
              <a:gd name="T118" fmla="*/ 177 w 335"/>
              <a:gd name="T119" fmla="*/ 40 h 227"/>
              <a:gd name="T120" fmla="*/ 198 w 335"/>
              <a:gd name="T121" fmla="*/ 49 h 227"/>
              <a:gd name="T122" fmla="*/ 198 w 335"/>
              <a:gd name="T123" fmla="*/ 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227">
                <a:moveTo>
                  <a:pt x="198" y="40"/>
                </a:moveTo>
                <a:lnTo>
                  <a:pt x="206" y="29"/>
                </a:lnTo>
                <a:lnTo>
                  <a:pt x="230" y="40"/>
                </a:lnTo>
                <a:lnTo>
                  <a:pt x="262" y="40"/>
                </a:lnTo>
                <a:lnTo>
                  <a:pt x="270" y="40"/>
                </a:lnTo>
                <a:lnTo>
                  <a:pt x="270" y="20"/>
                </a:lnTo>
                <a:lnTo>
                  <a:pt x="294" y="20"/>
                </a:lnTo>
                <a:lnTo>
                  <a:pt x="314" y="29"/>
                </a:lnTo>
                <a:lnTo>
                  <a:pt x="314" y="40"/>
                </a:lnTo>
                <a:lnTo>
                  <a:pt x="335" y="29"/>
                </a:lnTo>
                <a:lnTo>
                  <a:pt x="302" y="20"/>
                </a:lnTo>
                <a:lnTo>
                  <a:pt x="335" y="11"/>
                </a:lnTo>
                <a:lnTo>
                  <a:pt x="302" y="11"/>
                </a:lnTo>
                <a:lnTo>
                  <a:pt x="294" y="0"/>
                </a:lnTo>
                <a:lnTo>
                  <a:pt x="282" y="11"/>
                </a:lnTo>
                <a:lnTo>
                  <a:pt x="270" y="11"/>
                </a:lnTo>
                <a:lnTo>
                  <a:pt x="262" y="11"/>
                </a:lnTo>
                <a:lnTo>
                  <a:pt x="262" y="0"/>
                </a:lnTo>
                <a:lnTo>
                  <a:pt x="250" y="11"/>
                </a:lnTo>
                <a:lnTo>
                  <a:pt x="230" y="11"/>
                </a:lnTo>
                <a:lnTo>
                  <a:pt x="206" y="20"/>
                </a:lnTo>
                <a:lnTo>
                  <a:pt x="177" y="20"/>
                </a:lnTo>
                <a:lnTo>
                  <a:pt x="156" y="29"/>
                </a:lnTo>
                <a:lnTo>
                  <a:pt x="156" y="40"/>
                </a:lnTo>
                <a:lnTo>
                  <a:pt x="169" y="40"/>
                </a:lnTo>
                <a:lnTo>
                  <a:pt x="156" y="40"/>
                </a:lnTo>
                <a:lnTo>
                  <a:pt x="145" y="40"/>
                </a:lnTo>
                <a:lnTo>
                  <a:pt x="145" y="29"/>
                </a:lnTo>
                <a:lnTo>
                  <a:pt x="125" y="40"/>
                </a:lnTo>
                <a:lnTo>
                  <a:pt x="133" y="49"/>
                </a:lnTo>
                <a:lnTo>
                  <a:pt x="145" y="49"/>
                </a:lnTo>
                <a:lnTo>
                  <a:pt x="113" y="72"/>
                </a:lnTo>
                <a:lnTo>
                  <a:pt x="95" y="102"/>
                </a:lnTo>
                <a:lnTo>
                  <a:pt x="61" y="134"/>
                </a:lnTo>
                <a:lnTo>
                  <a:pt x="51" y="122"/>
                </a:lnTo>
                <a:lnTo>
                  <a:pt x="40" y="145"/>
                </a:lnTo>
                <a:lnTo>
                  <a:pt x="31" y="145"/>
                </a:lnTo>
                <a:lnTo>
                  <a:pt x="0" y="165"/>
                </a:lnTo>
                <a:lnTo>
                  <a:pt x="0" y="174"/>
                </a:lnTo>
                <a:lnTo>
                  <a:pt x="0" y="183"/>
                </a:lnTo>
                <a:lnTo>
                  <a:pt x="8" y="194"/>
                </a:lnTo>
                <a:lnTo>
                  <a:pt x="0" y="206"/>
                </a:lnTo>
                <a:lnTo>
                  <a:pt x="8" y="206"/>
                </a:lnTo>
                <a:lnTo>
                  <a:pt x="8" y="227"/>
                </a:lnTo>
                <a:lnTo>
                  <a:pt x="31" y="227"/>
                </a:lnTo>
                <a:lnTo>
                  <a:pt x="72" y="206"/>
                </a:lnTo>
                <a:lnTo>
                  <a:pt x="84" y="206"/>
                </a:lnTo>
                <a:lnTo>
                  <a:pt x="95" y="194"/>
                </a:lnTo>
                <a:lnTo>
                  <a:pt x="104" y="194"/>
                </a:lnTo>
                <a:lnTo>
                  <a:pt x="95" y="174"/>
                </a:lnTo>
                <a:lnTo>
                  <a:pt x="104" y="174"/>
                </a:lnTo>
                <a:lnTo>
                  <a:pt x="95" y="145"/>
                </a:lnTo>
                <a:lnTo>
                  <a:pt x="95" y="122"/>
                </a:lnTo>
                <a:lnTo>
                  <a:pt x="125" y="122"/>
                </a:lnTo>
                <a:lnTo>
                  <a:pt x="113" y="113"/>
                </a:lnTo>
                <a:lnTo>
                  <a:pt x="125" y="81"/>
                </a:lnTo>
                <a:lnTo>
                  <a:pt x="145" y="72"/>
                </a:lnTo>
                <a:lnTo>
                  <a:pt x="156" y="49"/>
                </a:lnTo>
                <a:lnTo>
                  <a:pt x="169" y="49"/>
                </a:lnTo>
                <a:lnTo>
                  <a:pt x="177" y="40"/>
                </a:lnTo>
                <a:lnTo>
                  <a:pt x="198" y="49"/>
                </a:lnTo>
                <a:lnTo>
                  <a:pt x="198"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2" name="Freeform 242"/>
          <p:cNvSpPr>
            <a:spLocks/>
          </p:cNvSpPr>
          <p:nvPr/>
        </p:nvSpPr>
        <p:spPr bwMode="auto">
          <a:xfrm>
            <a:off x="4225925" y="1931988"/>
            <a:ext cx="531813" cy="360362"/>
          </a:xfrm>
          <a:custGeom>
            <a:avLst/>
            <a:gdLst>
              <a:gd name="T0" fmla="*/ 198 w 335"/>
              <a:gd name="T1" fmla="*/ 40 h 227"/>
              <a:gd name="T2" fmla="*/ 206 w 335"/>
              <a:gd name="T3" fmla="*/ 29 h 227"/>
              <a:gd name="T4" fmla="*/ 230 w 335"/>
              <a:gd name="T5" fmla="*/ 40 h 227"/>
              <a:gd name="T6" fmla="*/ 262 w 335"/>
              <a:gd name="T7" fmla="*/ 40 h 227"/>
              <a:gd name="T8" fmla="*/ 270 w 335"/>
              <a:gd name="T9" fmla="*/ 40 h 227"/>
              <a:gd name="T10" fmla="*/ 270 w 335"/>
              <a:gd name="T11" fmla="*/ 20 h 227"/>
              <a:gd name="T12" fmla="*/ 294 w 335"/>
              <a:gd name="T13" fmla="*/ 20 h 227"/>
              <a:gd name="T14" fmla="*/ 314 w 335"/>
              <a:gd name="T15" fmla="*/ 29 h 227"/>
              <a:gd name="T16" fmla="*/ 314 w 335"/>
              <a:gd name="T17" fmla="*/ 40 h 227"/>
              <a:gd name="T18" fmla="*/ 335 w 335"/>
              <a:gd name="T19" fmla="*/ 29 h 227"/>
              <a:gd name="T20" fmla="*/ 302 w 335"/>
              <a:gd name="T21" fmla="*/ 20 h 227"/>
              <a:gd name="T22" fmla="*/ 335 w 335"/>
              <a:gd name="T23" fmla="*/ 11 h 227"/>
              <a:gd name="T24" fmla="*/ 302 w 335"/>
              <a:gd name="T25" fmla="*/ 11 h 227"/>
              <a:gd name="T26" fmla="*/ 294 w 335"/>
              <a:gd name="T27" fmla="*/ 0 h 227"/>
              <a:gd name="T28" fmla="*/ 282 w 335"/>
              <a:gd name="T29" fmla="*/ 11 h 227"/>
              <a:gd name="T30" fmla="*/ 270 w 335"/>
              <a:gd name="T31" fmla="*/ 11 h 227"/>
              <a:gd name="T32" fmla="*/ 262 w 335"/>
              <a:gd name="T33" fmla="*/ 11 h 227"/>
              <a:gd name="T34" fmla="*/ 262 w 335"/>
              <a:gd name="T35" fmla="*/ 0 h 227"/>
              <a:gd name="T36" fmla="*/ 250 w 335"/>
              <a:gd name="T37" fmla="*/ 11 h 227"/>
              <a:gd name="T38" fmla="*/ 230 w 335"/>
              <a:gd name="T39" fmla="*/ 11 h 227"/>
              <a:gd name="T40" fmla="*/ 206 w 335"/>
              <a:gd name="T41" fmla="*/ 20 h 227"/>
              <a:gd name="T42" fmla="*/ 177 w 335"/>
              <a:gd name="T43" fmla="*/ 20 h 227"/>
              <a:gd name="T44" fmla="*/ 156 w 335"/>
              <a:gd name="T45" fmla="*/ 29 h 227"/>
              <a:gd name="T46" fmla="*/ 156 w 335"/>
              <a:gd name="T47" fmla="*/ 40 h 227"/>
              <a:gd name="T48" fmla="*/ 169 w 335"/>
              <a:gd name="T49" fmla="*/ 40 h 227"/>
              <a:gd name="T50" fmla="*/ 156 w 335"/>
              <a:gd name="T51" fmla="*/ 40 h 227"/>
              <a:gd name="T52" fmla="*/ 145 w 335"/>
              <a:gd name="T53" fmla="*/ 40 h 227"/>
              <a:gd name="T54" fmla="*/ 145 w 335"/>
              <a:gd name="T55" fmla="*/ 29 h 227"/>
              <a:gd name="T56" fmla="*/ 125 w 335"/>
              <a:gd name="T57" fmla="*/ 40 h 227"/>
              <a:gd name="T58" fmla="*/ 133 w 335"/>
              <a:gd name="T59" fmla="*/ 49 h 227"/>
              <a:gd name="T60" fmla="*/ 145 w 335"/>
              <a:gd name="T61" fmla="*/ 49 h 227"/>
              <a:gd name="T62" fmla="*/ 113 w 335"/>
              <a:gd name="T63" fmla="*/ 72 h 227"/>
              <a:gd name="T64" fmla="*/ 95 w 335"/>
              <a:gd name="T65" fmla="*/ 102 h 227"/>
              <a:gd name="T66" fmla="*/ 61 w 335"/>
              <a:gd name="T67" fmla="*/ 134 h 227"/>
              <a:gd name="T68" fmla="*/ 51 w 335"/>
              <a:gd name="T69" fmla="*/ 122 h 227"/>
              <a:gd name="T70" fmla="*/ 40 w 335"/>
              <a:gd name="T71" fmla="*/ 145 h 227"/>
              <a:gd name="T72" fmla="*/ 31 w 335"/>
              <a:gd name="T73" fmla="*/ 145 h 227"/>
              <a:gd name="T74" fmla="*/ 0 w 335"/>
              <a:gd name="T75" fmla="*/ 165 h 227"/>
              <a:gd name="T76" fmla="*/ 0 w 335"/>
              <a:gd name="T77" fmla="*/ 174 h 227"/>
              <a:gd name="T78" fmla="*/ 0 w 335"/>
              <a:gd name="T79" fmla="*/ 183 h 227"/>
              <a:gd name="T80" fmla="*/ 8 w 335"/>
              <a:gd name="T81" fmla="*/ 194 h 227"/>
              <a:gd name="T82" fmla="*/ 0 w 335"/>
              <a:gd name="T83" fmla="*/ 206 h 227"/>
              <a:gd name="T84" fmla="*/ 8 w 335"/>
              <a:gd name="T85" fmla="*/ 206 h 227"/>
              <a:gd name="T86" fmla="*/ 8 w 335"/>
              <a:gd name="T87" fmla="*/ 227 h 227"/>
              <a:gd name="T88" fmla="*/ 31 w 335"/>
              <a:gd name="T89" fmla="*/ 227 h 227"/>
              <a:gd name="T90" fmla="*/ 72 w 335"/>
              <a:gd name="T91" fmla="*/ 206 h 227"/>
              <a:gd name="T92" fmla="*/ 84 w 335"/>
              <a:gd name="T93" fmla="*/ 206 h 227"/>
              <a:gd name="T94" fmla="*/ 95 w 335"/>
              <a:gd name="T95" fmla="*/ 194 h 227"/>
              <a:gd name="T96" fmla="*/ 104 w 335"/>
              <a:gd name="T97" fmla="*/ 194 h 227"/>
              <a:gd name="T98" fmla="*/ 95 w 335"/>
              <a:gd name="T99" fmla="*/ 174 h 227"/>
              <a:gd name="T100" fmla="*/ 104 w 335"/>
              <a:gd name="T101" fmla="*/ 174 h 227"/>
              <a:gd name="T102" fmla="*/ 95 w 335"/>
              <a:gd name="T103" fmla="*/ 145 h 227"/>
              <a:gd name="T104" fmla="*/ 95 w 335"/>
              <a:gd name="T105" fmla="*/ 122 h 227"/>
              <a:gd name="T106" fmla="*/ 125 w 335"/>
              <a:gd name="T107" fmla="*/ 122 h 227"/>
              <a:gd name="T108" fmla="*/ 113 w 335"/>
              <a:gd name="T109" fmla="*/ 113 h 227"/>
              <a:gd name="T110" fmla="*/ 125 w 335"/>
              <a:gd name="T111" fmla="*/ 81 h 227"/>
              <a:gd name="T112" fmla="*/ 145 w 335"/>
              <a:gd name="T113" fmla="*/ 72 h 227"/>
              <a:gd name="T114" fmla="*/ 156 w 335"/>
              <a:gd name="T115" fmla="*/ 49 h 227"/>
              <a:gd name="T116" fmla="*/ 169 w 335"/>
              <a:gd name="T117" fmla="*/ 49 h 227"/>
              <a:gd name="T118" fmla="*/ 177 w 335"/>
              <a:gd name="T119" fmla="*/ 40 h 227"/>
              <a:gd name="T120" fmla="*/ 198 w 335"/>
              <a:gd name="T121" fmla="*/ 49 h 227"/>
              <a:gd name="T122" fmla="*/ 198 w 335"/>
              <a:gd name="T123" fmla="*/ 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227">
                <a:moveTo>
                  <a:pt x="198" y="40"/>
                </a:moveTo>
                <a:lnTo>
                  <a:pt x="206" y="29"/>
                </a:lnTo>
                <a:lnTo>
                  <a:pt x="230" y="40"/>
                </a:lnTo>
                <a:lnTo>
                  <a:pt x="262" y="40"/>
                </a:lnTo>
                <a:lnTo>
                  <a:pt x="270" y="40"/>
                </a:lnTo>
                <a:lnTo>
                  <a:pt x="270" y="20"/>
                </a:lnTo>
                <a:lnTo>
                  <a:pt x="294" y="20"/>
                </a:lnTo>
                <a:lnTo>
                  <a:pt x="314" y="29"/>
                </a:lnTo>
                <a:lnTo>
                  <a:pt x="314" y="40"/>
                </a:lnTo>
                <a:lnTo>
                  <a:pt x="335" y="29"/>
                </a:lnTo>
                <a:lnTo>
                  <a:pt x="302" y="20"/>
                </a:lnTo>
                <a:lnTo>
                  <a:pt x="335" y="11"/>
                </a:lnTo>
                <a:lnTo>
                  <a:pt x="302" y="11"/>
                </a:lnTo>
                <a:lnTo>
                  <a:pt x="294" y="0"/>
                </a:lnTo>
                <a:lnTo>
                  <a:pt x="282" y="11"/>
                </a:lnTo>
                <a:lnTo>
                  <a:pt x="270" y="11"/>
                </a:lnTo>
                <a:lnTo>
                  <a:pt x="262" y="11"/>
                </a:lnTo>
                <a:lnTo>
                  <a:pt x="262" y="0"/>
                </a:lnTo>
                <a:lnTo>
                  <a:pt x="250" y="11"/>
                </a:lnTo>
                <a:lnTo>
                  <a:pt x="230" y="11"/>
                </a:lnTo>
                <a:lnTo>
                  <a:pt x="206" y="20"/>
                </a:lnTo>
                <a:lnTo>
                  <a:pt x="177" y="20"/>
                </a:lnTo>
                <a:lnTo>
                  <a:pt x="156" y="29"/>
                </a:lnTo>
                <a:lnTo>
                  <a:pt x="156" y="40"/>
                </a:lnTo>
                <a:lnTo>
                  <a:pt x="169" y="40"/>
                </a:lnTo>
                <a:lnTo>
                  <a:pt x="156" y="40"/>
                </a:lnTo>
                <a:lnTo>
                  <a:pt x="145" y="40"/>
                </a:lnTo>
                <a:lnTo>
                  <a:pt x="145" y="29"/>
                </a:lnTo>
                <a:lnTo>
                  <a:pt x="125" y="40"/>
                </a:lnTo>
                <a:lnTo>
                  <a:pt x="133" y="49"/>
                </a:lnTo>
                <a:lnTo>
                  <a:pt x="145" y="49"/>
                </a:lnTo>
                <a:lnTo>
                  <a:pt x="113" y="72"/>
                </a:lnTo>
                <a:lnTo>
                  <a:pt x="95" y="102"/>
                </a:lnTo>
                <a:lnTo>
                  <a:pt x="61" y="134"/>
                </a:lnTo>
                <a:lnTo>
                  <a:pt x="51" y="122"/>
                </a:lnTo>
                <a:lnTo>
                  <a:pt x="40" y="145"/>
                </a:lnTo>
                <a:lnTo>
                  <a:pt x="31" y="145"/>
                </a:lnTo>
                <a:lnTo>
                  <a:pt x="0" y="165"/>
                </a:lnTo>
                <a:lnTo>
                  <a:pt x="0" y="174"/>
                </a:lnTo>
                <a:lnTo>
                  <a:pt x="0" y="183"/>
                </a:lnTo>
                <a:lnTo>
                  <a:pt x="8" y="194"/>
                </a:lnTo>
                <a:lnTo>
                  <a:pt x="0" y="206"/>
                </a:lnTo>
                <a:lnTo>
                  <a:pt x="8" y="206"/>
                </a:lnTo>
                <a:lnTo>
                  <a:pt x="8" y="227"/>
                </a:lnTo>
                <a:lnTo>
                  <a:pt x="31" y="227"/>
                </a:lnTo>
                <a:lnTo>
                  <a:pt x="72" y="206"/>
                </a:lnTo>
                <a:lnTo>
                  <a:pt x="84" y="206"/>
                </a:lnTo>
                <a:lnTo>
                  <a:pt x="95" y="194"/>
                </a:lnTo>
                <a:lnTo>
                  <a:pt x="104" y="194"/>
                </a:lnTo>
                <a:lnTo>
                  <a:pt x="95" y="174"/>
                </a:lnTo>
                <a:lnTo>
                  <a:pt x="104" y="174"/>
                </a:lnTo>
                <a:lnTo>
                  <a:pt x="95" y="145"/>
                </a:lnTo>
                <a:lnTo>
                  <a:pt x="95" y="122"/>
                </a:lnTo>
                <a:lnTo>
                  <a:pt x="125" y="122"/>
                </a:lnTo>
                <a:lnTo>
                  <a:pt x="113" y="113"/>
                </a:lnTo>
                <a:lnTo>
                  <a:pt x="125" y="81"/>
                </a:lnTo>
                <a:lnTo>
                  <a:pt x="145" y="72"/>
                </a:lnTo>
                <a:lnTo>
                  <a:pt x="156" y="49"/>
                </a:lnTo>
                <a:lnTo>
                  <a:pt x="169" y="49"/>
                </a:lnTo>
                <a:lnTo>
                  <a:pt x="177" y="40"/>
                </a:lnTo>
                <a:lnTo>
                  <a:pt x="198" y="49"/>
                </a:lnTo>
                <a:lnTo>
                  <a:pt x="198"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3" name="Freeform 243"/>
          <p:cNvSpPr>
            <a:spLocks/>
          </p:cNvSpPr>
          <p:nvPr/>
        </p:nvSpPr>
        <p:spPr bwMode="auto">
          <a:xfrm>
            <a:off x="4359275" y="1997075"/>
            <a:ext cx="263525" cy="379413"/>
          </a:xfrm>
          <a:custGeom>
            <a:avLst/>
            <a:gdLst>
              <a:gd name="T0" fmla="*/ 11 w 166"/>
              <a:gd name="T1" fmla="*/ 154 h 239"/>
              <a:gd name="T2" fmla="*/ 0 w 166"/>
              <a:gd name="T3" fmla="*/ 165 h 239"/>
              <a:gd name="T4" fmla="*/ 20 w 166"/>
              <a:gd name="T5" fmla="*/ 216 h 239"/>
              <a:gd name="T6" fmla="*/ 29 w 166"/>
              <a:gd name="T7" fmla="*/ 239 h 239"/>
              <a:gd name="T8" fmla="*/ 41 w 166"/>
              <a:gd name="T9" fmla="*/ 239 h 239"/>
              <a:gd name="T10" fmla="*/ 49 w 166"/>
              <a:gd name="T11" fmla="*/ 216 h 239"/>
              <a:gd name="T12" fmla="*/ 72 w 166"/>
              <a:gd name="T13" fmla="*/ 216 h 239"/>
              <a:gd name="T14" fmla="*/ 85 w 166"/>
              <a:gd name="T15" fmla="*/ 177 h 239"/>
              <a:gd name="T16" fmla="*/ 102 w 166"/>
              <a:gd name="T17" fmla="*/ 165 h 239"/>
              <a:gd name="T18" fmla="*/ 93 w 166"/>
              <a:gd name="T19" fmla="*/ 165 h 239"/>
              <a:gd name="T20" fmla="*/ 102 w 166"/>
              <a:gd name="T21" fmla="*/ 154 h 239"/>
              <a:gd name="T22" fmla="*/ 85 w 166"/>
              <a:gd name="T23" fmla="*/ 134 h 239"/>
              <a:gd name="T24" fmla="*/ 85 w 166"/>
              <a:gd name="T25" fmla="*/ 113 h 239"/>
              <a:gd name="T26" fmla="*/ 136 w 166"/>
              <a:gd name="T27" fmla="*/ 73 h 239"/>
              <a:gd name="T28" fmla="*/ 146 w 166"/>
              <a:gd name="T29" fmla="*/ 53 h 239"/>
              <a:gd name="T30" fmla="*/ 166 w 166"/>
              <a:gd name="T31" fmla="*/ 53 h 239"/>
              <a:gd name="T32" fmla="*/ 157 w 166"/>
              <a:gd name="T33" fmla="*/ 9 h 239"/>
              <a:gd name="T34" fmla="*/ 114 w 166"/>
              <a:gd name="T35" fmla="*/ 0 h 239"/>
              <a:gd name="T36" fmla="*/ 114 w 166"/>
              <a:gd name="T37" fmla="*/ 9 h 239"/>
              <a:gd name="T38" fmla="*/ 93 w 166"/>
              <a:gd name="T39" fmla="*/ 0 h 239"/>
              <a:gd name="T40" fmla="*/ 85 w 166"/>
              <a:gd name="T41" fmla="*/ 9 h 239"/>
              <a:gd name="T42" fmla="*/ 72 w 166"/>
              <a:gd name="T43" fmla="*/ 9 h 239"/>
              <a:gd name="T44" fmla="*/ 61 w 166"/>
              <a:gd name="T45" fmla="*/ 32 h 239"/>
              <a:gd name="T46" fmla="*/ 41 w 166"/>
              <a:gd name="T47" fmla="*/ 40 h 239"/>
              <a:gd name="T48" fmla="*/ 29 w 166"/>
              <a:gd name="T49" fmla="*/ 73 h 239"/>
              <a:gd name="T50" fmla="*/ 41 w 166"/>
              <a:gd name="T51" fmla="*/ 81 h 239"/>
              <a:gd name="T52" fmla="*/ 11 w 166"/>
              <a:gd name="T53" fmla="*/ 81 h 239"/>
              <a:gd name="T54" fmla="*/ 11 w 166"/>
              <a:gd name="T55" fmla="*/ 105 h 239"/>
              <a:gd name="T56" fmla="*/ 20 w 166"/>
              <a:gd name="T57" fmla="*/ 134 h 239"/>
              <a:gd name="T58" fmla="*/ 11 w 166"/>
              <a:gd name="T59" fmla="*/ 134 h 239"/>
              <a:gd name="T60" fmla="*/ 20 w 166"/>
              <a:gd name="T61" fmla="*/ 154 h 239"/>
              <a:gd name="T62" fmla="*/ 11 w 166"/>
              <a:gd name="T6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239">
                <a:moveTo>
                  <a:pt x="11" y="154"/>
                </a:moveTo>
                <a:lnTo>
                  <a:pt x="0" y="165"/>
                </a:lnTo>
                <a:lnTo>
                  <a:pt x="20" y="216"/>
                </a:lnTo>
                <a:lnTo>
                  <a:pt x="29" y="239"/>
                </a:lnTo>
                <a:lnTo>
                  <a:pt x="41" y="239"/>
                </a:lnTo>
                <a:lnTo>
                  <a:pt x="49" y="216"/>
                </a:lnTo>
                <a:lnTo>
                  <a:pt x="72" y="216"/>
                </a:lnTo>
                <a:lnTo>
                  <a:pt x="85" y="177"/>
                </a:lnTo>
                <a:lnTo>
                  <a:pt x="102" y="165"/>
                </a:lnTo>
                <a:lnTo>
                  <a:pt x="93" y="165"/>
                </a:lnTo>
                <a:lnTo>
                  <a:pt x="102" y="154"/>
                </a:lnTo>
                <a:lnTo>
                  <a:pt x="85" y="134"/>
                </a:lnTo>
                <a:lnTo>
                  <a:pt x="85" y="113"/>
                </a:lnTo>
                <a:lnTo>
                  <a:pt x="136" y="73"/>
                </a:lnTo>
                <a:lnTo>
                  <a:pt x="146" y="53"/>
                </a:lnTo>
                <a:lnTo>
                  <a:pt x="166" y="53"/>
                </a:lnTo>
                <a:lnTo>
                  <a:pt x="157" y="9"/>
                </a:lnTo>
                <a:lnTo>
                  <a:pt x="114" y="0"/>
                </a:lnTo>
                <a:lnTo>
                  <a:pt x="114" y="9"/>
                </a:lnTo>
                <a:lnTo>
                  <a:pt x="93" y="0"/>
                </a:lnTo>
                <a:lnTo>
                  <a:pt x="85" y="9"/>
                </a:lnTo>
                <a:lnTo>
                  <a:pt x="72" y="9"/>
                </a:lnTo>
                <a:lnTo>
                  <a:pt x="61" y="32"/>
                </a:lnTo>
                <a:lnTo>
                  <a:pt x="41" y="40"/>
                </a:lnTo>
                <a:lnTo>
                  <a:pt x="29" y="73"/>
                </a:lnTo>
                <a:lnTo>
                  <a:pt x="41" y="81"/>
                </a:lnTo>
                <a:lnTo>
                  <a:pt x="11" y="81"/>
                </a:lnTo>
                <a:lnTo>
                  <a:pt x="11" y="105"/>
                </a:lnTo>
                <a:lnTo>
                  <a:pt x="20" y="134"/>
                </a:lnTo>
                <a:lnTo>
                  <a:pt x="11" y="134"/>
                </a:lnTo>
                <a:lnTo>
                  <a:pt x="20" y="154"/>
                </a:lnTo>
                <a:lnTo>
                  <a:pt x="11" y="1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4" name="Freeform 244"/>
          <p:cNvSpPr>
            <a:spLocks/>
          </p:cNvSpPr>
          <p:nvPr/>
        </p:nvSpPr>
        <p:spPr bwMode="auto">
          <a:xfrm>
            <a:off x="4359275" y="1997075"/>
            <a:ext cx="263525" cy="379413"/>
          </a:xfrm>
          <a:custGeom>
            <a:avLst/>
            <a:gdLst>
              <a:gd name="T0" fmla="*/ 11 w 166"/>
              <a:gd name="T1" fmla="*/ 154 h 239"/>
              <a:gd name="T2" fmla="*/ 0 w 166"/>
              <a:gd name="T3" fmla="*/ 165 h 239"/>
              <a:gd name="T4" fmla="*/ 20 w 166"/>
              <a:gd name="T5" fmla="*/ 216 h 239"/>
              <a:gd name="T6" fmla="*/ 29 w 166"/>
              <a:gd name="T7" fmla="*/ 239 h 239"/>
              <a:gd name="T8" fmla="*/ 41 w 166"/>
              <a:gd name="T9" fmla="*/ 239 h 239"/>
              <a:gd name="T10" fmla="*/ 49 w 166"/>
              <a:gd name="T11" fmla="*/ 216 h 239"/>
              <a:gd name="T12" fmla="*/ 72 w 166"/>
              <a:gd name="T13" fmla="*/ 216 h 239"/>
              <a:gd name="T14" fmla="*/ 85 w 166"/>
              <a:gd name="T15" fmla="*/ 177 h 239"/>
              <a:gd name="T16" fmla="*/ 102 w 166"/>
              <a:gd name="T17" fmla="*/ 165 h 239"/>
              <a:gd name="T18" fmla="*/ 93 w 166"/>
              <a:gd name="T19" fmla="*/ 165 h 239"/>
              <a:gd name="T20" fmla="*/ 102 w 166"/>
              <a:gd name="T21" fmla="*/ 154 h 239"/>
              <a:gd name="T22" fmla="*/ 85 w 166"/>
              <a:gd name="T23" fmla="*/ 134 h 239"/>
              <a:gd name="T24" fmla="*/ 85 w 166"/>
              <a:gd name="T25" fmla="*/ 113 h 239"/>
              <a:gd name="T26" fmla="*/ 136 w 166"/>
              <a:gd name="T27" fmla="*/ 73 h 239"/>
              <a:gd name="T28" fmla="*/ 146 w 166"/>
              <a:gd name="T29" fmla="*/ 53 h 239"/>
              <a:gd name="T30" fmla="*/ 166 w 166"/>
              <a:gd name="T31" fmla="*/ 53 h 239"/>
              <a:gd name="T32" fmla="*/ 157 w 166"/>
              <a:gd name="T33" fmla="*/ 9 h 239"/>
              <a:gd name="T34" fmla="*/ 114 w 166"/>
              <a:gd name="T35" fmla="*/ 0 h 239"/>
              <a:gd name="T36" fmla="*/ 114 w 166"/>
              <a:gd name="T37" fmla="*/ 9 h 239"/>
              <a:gd name="T38" fmla="*/ 93 w 166"/>
              <a:gd name="T39" fmla="*/ 0 h 239"/>
              <a:gd name="T40" fmla="*/ 85 w 166"/>
              <a:gd name="T41" fmla="*/ 9 h 239"/>
              <a:gd name="T42" fmla="*/ 72 w 166"/>
              <a:gd name="T43" fmla="*/ 9 h 239"/>
              <a:gd name="T44" fmla="*/ 61 w 166"/>
              <a:gd name="T45" fmla="*/ 32 h 239"/>
              <a:gd name="T46" fmla="*/ 41 w 166"/>
              <a:gd name="T47" fmla="*/ 40 h 239"/>
              <a:gd name="T48" fmla="*/ 29 w 166"/>
              <a:gd name="T49" fmla="*/ 73 h 239"/>
              <a:gd name="T50" fmla="*/ 41 w 166"/>
              <a:gd name="T51" fmla="*/ 81 h 239"/>
              <a:gd name="T52" fmla="*/ 11 w 166"/>
              <a:gd name="T53" fmla="*/ 81 h 239"/>
              <a:gd name="T54" fmla="*/ 11 w 166"/>
              <a:gd name="T55" fmla="*/ 105 h 239"/>
              <a:gd name="T56" fmla="*/ 20 w 166"/>
              <a:gd name="T57" fmla="*/ 134 h 239"/>
              <a:gd name="T58" fmla="*/ 11 w 166"/>
              <a:gd name="T59" fmla="*/ 134 h 239"/>
              <a:gd name="T60" fmla="*/ 20 w 166"/>
              <a:gd name="T61" fmla="*/ 154 h 239"/>
              <a:gd name="T62" fmla="*/ 11 w 166"/>
              <a:gd name="T6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239">
                <a:moveTo>
                  <a:pt x="11" y="154"/>
                </a:moveTo>
                <a:lnTo>
                  <a:pt x="0" y="165"/>
                </a:lnTo>
                <a:lnTo>
                  <a:pt x="20" y="216"/>
                </a:lnTo>
                <a:lnTo>
                  <a:pt x="29" y="239"/>
                </a:lnTo>
                <a:lnTo>
                  <a:pt x="41" y="239"/>
                </a:lnTo>
                <a:lnTo>
                  <a:pt x="49" y="216"/>
                </a:lnTo>
                <a:lnTo>
                  <a:pt x="72" y="216"/>
                </a:lnTo>
                <a:lnTo>
                  <a:pt x="85" y="177"/>
                </a:lnTo>
                <a:lnTo>
                  <a:pt x="102" y="165"/>
                </a:lnTo>
                <a:lnTo>
                  <a:pt x="93" y="165"/>
                </a:lnTo>
                <a:lnTo>
                  <a:pt x="102" y="154"/>
                </a:lnTo>
                <a:lnTo>
                  <a:pt x="85" y="134"/>
                </a:lnTo>
                <a:lnTo>
                  <a:pt x="85" y="113"/>
                </a:lnTo>
                <a:lnTo>
                  <a:pt x="136" y="73"/>
                </a:lnTo>
                <a:lnTo>
                  <a:pt x="146" y="53"/>
                </a:lnTo>
                <a:lnTo>
                  <a:pt x="166" y="53"/>
                </a:lnTo>
                <a:lnTo>
                  <a:pt x="157" y="9"/>
                </a:lnTo>
                <a:lnTo>
                  <a:pt x="114" y="0"/>
                </a:lnTo>
                <a:lnTo>
                  <a:pt x="114" y="9"/>
                </a:lnTo>
                <a:lnTo>
                  <a:pt x="93" y="0"/>
                </a:lnTo>
                <a:lnTo>
                  <a:pt x="85" y="9"/>
                </a:lnTo>
                <a:lnTo>
                  <a:pt x="72" y="9"/>
                </a:lnTo>
                <a:lnTo>
                  <a:pt x="61" y="32"/>
                </a:lnTo>
                <a:lnTo>
                  <a:pt x="41" y="40"/>
                </a:lnTo>
                <a:lnTo>
                  <a:pt x="29" y="73"/>
                </a:lnTo>
                <a:lnTo>
                  <a:pt x="41" y="81"/>
                </a:lnTo>
                <a:lnTo>
                  <a:pt x="11" y="81"/>
                </a:lnTo>
                <a:lnTo>
                  <a:pt x="11" y="105"/>
                </a:lnTo>
                <a:lnTo>
                  <a:pt x="20" y="134"/>
                </a:lnTo>
                <a:lnTo>
                  <a:pt x="11" y="134"/>
                </a:lnTo>
                <a:lnTo>
                  <a:pt x="20" y="154"/>
                </a:lnTo>
                <a:lnTo>
                  <a:pt x="11" y="1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5" name="Freeform 245"/>
          <p:cNvSpPr>
            <a:spLocks/>
          </p:cNvSpPr>
          <p:nvPr/>
        </p:nvSpPr>
        <p:spPr bwMode="auto">
          <a:xfrm>
            <a:off x="4541838" y="1965325"/>
            <a:ext cx="249237" cy="274638"/>
          </a:xfrm>
          <a:custGeom>
            <a:avLst/>
            <a:gdLst>
              <a:gd name="T0" fmla="*/ 115 w 157"/>
              <a:gd name="T1" fmla="*/ 19 h 173"/>
              <a:gd name="T2" fmla="*/ 115 w 157"/>
              <a:gd name="T3" fmla="*/ 8 h 173"/>
              <a:gd name="T4" fmla="*/ 96 w 157"/>
              <a:gd name="T5" fmla="*/ 0 h 173"/>
              <a:gd name="T6" fmla="*/ 72 w 157"/>
              <a:gd name="T7" fmla="*/ 0 h 173"/>
              <a:gd name="T8" fmla="*/ 72 w 157"/>
              <a:gd name="T9" fmla="*/ 19 h 173"/>
              <a:gd name="T10" fmla="*/ 64 w 157"/>
              <a:gd name="T11" fmla="*/ 19 h 173"/>
              <a:gd name="T12" fmla="*/ 32 w 157"/>
              <a:gd name="T13" fmla="*/ 19 h 173"/>
              <a:gd name="T14" fmla="*/ 8 w 157"/>
              <a:gd name="T15" fmla="*/ 8 h 173"/>
              <a:gd name="T16" fmla="*/ 0 w 157"/>
              <a:gd name="T17" fmla="*/ 19 h 173"/>
              <a:gd name="T18" fmla="*/ 43 w 157"/>
              <a:gd name="T19" fmla="*/ 29 h 173"/>
              <a:gd name="T20" fmla="*/ 51 w 157"/>
              <a:gd name="T21" fmla="*/ 72 h 173"/>
              <a:gd name="T22" fmla="*/ 64 w 157"/>
              <a:gd name="T23" fmla="*/ 72 h 173"/>
              <a:gd name="T24" fmla="*/ 72 w 157"/>
              <a:gd name="T25" fmla="*/ 72 h 173"/>
              <a:gd name="T26" fmla="*/ 72 w 157"/>
              <a:gd name="T27" fmla="*/ 80 h 173"/>
              <a:gd name="T28" fmla="*/ 32 w 157"/>
              <a:gd name="T29" fmla="*/ 124 h 173"/>
              <a:gd name="T30" fmla="*/ 22 w 157"/>
              <a:gd name="T31" fmla="*/ 124 h 173"/>
              <a:gd name="T32" fmla="*/ 32 w 157"/>
              <a:gd name="T33" fmla="*/ 144 h 173"/>
              <a:gd name="T34" fmla="*/ 32 w 157"/>
              <a:gd name="T35" fmla="*/ 161 h 173"/>
              <a:gd name="T36" fmla="*/ 64 w 157"/>
              <a:gd name="T37" fmla="*/ 173 h 173"/>
              <a:gd name="T38" fmla="*/ 115 w 157"/>
              <a:gd name="T39" fmla="*/ 161 h 173"/>
              <a:gd name="T40" fmla="*/ 157 w 157"/>
              <a:gd name="T41" fmla="*/ 124 h 173"/>
              <a:gd name="T42" fmla="*/ 147 w 157"/>
              <a:gd name="T43" fmla="*/ 101 h 173"/>
              <a:gd name="T44" fmla="*/ 147 w 157"/>
              <a:gd name="T45" fmla="*/ 92 h 173"/>
              <a:gd name="T46" fmla="*/ 136 w 157"/>
              <a:gd name="T47" fmla="*/ 80 h 173"/>
              <a:gd name="T48" fmla="*/ 136 w 157"/>
              <a:gd name="T49" fmla="*/ 72 h 173"/>
              <a:gd name="T50" fmla="*/ 124 w 157"/>
              <a:gd name="T51" fmla="*/ 51 h 173"/>
              <a:gd name="T52" fmla="*/ 124 w 157"/>
              <a:gd name="T53" fmla="*/ 37 h 173"/>
              <a:gd name="T54" fmla="*/ 104 w 157"/>
              <a:gd name="T55" fmla="*/ 29 h 173"/>
              <a:gd name="T56" fmla="*/ 104 w 157"/>
              <a:gd name="T57" fmla="*/ 19 h 173"/>
              <a:gd name="T58" fmla="*/ 115 w 157"/>
              <a:gd name="T59" fmla="*/ 1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73">
                <a:moveTo>
                  <a:pt x="115" y="19"/>
                </a:moveTo>
                <a:lnTo>
                  <a:pt x="115" y="8"/>
                </a:lnTo>
                <a:lnTo>
                  <a:pt x="96" y="0"/>
                </a:lnTo>
                <a:lnTo>
                  <a:pt x="72" y="0"/>
                </a:lnTo>
                <a:lnTo>
                  <a:pt x="72" y="19"/>
                </a:lnTo>
                <a:lnTo>
                  <a:pt x="64" y="19"/>
                </a:lnTo>
                <a:lnTo>
                  <a:pt x="32" y="19"/>
                </a:lnTo>
                <a:lnTo>
                  <a:pt x="8" y="8"/>
                </a:lnTo>
                <a:lnTo>
                  <a:pt x="0" y="19"/>
                </a:lnTo>
                <a:lnTo>
                  <a:pt x="43" y="29"/>
                </a:lnTo>
                <a:lnTo>
                  <a:pt x="51" y="72"/>
                </a:lnTo>
                <a:lnTo>
                  <a:pt x="64" y="72"/>
                </a:lnTo>
                <a:lnTo>
                  <a:pt x="72" y="72"/>
                </a:lnTo>
                <a:lnTo>
                  <a:pt x="72" y="80"/>
                </a:lnTo>
                <a:lnTo>
                  <a:pt x="32" y="124"/>
                </a:lnTo>
                <a:lnTo>
                  <a:pt x="22" y="124"/>
                </a:lnTo>
                <a:lnTo>
                  <a:pt x="32" y="144"/>
                </a:lnTo>
                <a:lnTo>
                  <a:pt x="32" y="161"/>
                </a:lnTo>
                <a:lnTo>
                  <a:pt x="64" y="173"/>
                </a:lnTo>
                <a:lnTo>
                  <a:pt x="115" y="161"/>
                </a:lnTo>
                <a:lnTo>
                  <a:pt x="157" y="124"/>
                </a:lnTo>
                <a:lnTo>
                  <a:pt x="147" y="101"/>
                </a:lnTo>
                <a:lnTo>
                  <a:pt x="147" y="92"/>
                </a:lnTo>
                <a:lnTo>
                  <a:pt x="136" y="80"/>
                </a:lnTo>
                <a:lnTo>
                  <a:pt x="136" y="72"/>
                </a:lnTo>
                <a:lnTo>
                  <a:pt x="124" y="51"/>
                </a:lnTo>
                <a:lnTo>
                  <a:pt x="124" y="37"/>
                </a:lnTo>
                <a:lnTo>
                  <a:pt x="104" y="29"/>
                </a:lnTo>
                <a:lnTo>
                  <a:pt x="104" y="19"/>
                </a:lnTo>
                <a:lnTo>
                  <a:pt x="115"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6" name="Freeform 246"/>
          <p:cNvSpPr>
            <a:spLocks/>
          </p:cNvSpPr>
          <p:nvPr/>
        </p:nvSpPr>
        <p:spPr bwMode="auto">
          <a:xfrm>
            <a:off x="4541838" y="1965325"/>
            <a:ext cx="249237" cy="274638"/>
          </a:xfrm>
          <a:custGeom>
            <a:avLst/>
            <a:gdLst>
              <a:gd name="T0" fmla="*/ 115 w 157"/>
              <a:gd name="T1" fmla="*/ 19 h 173"/>
              <a:gd name="T2" fmla="*/ 115 w 157"/>
              <a:gd name="T3" fmla="*/ 8 h 173"/>
              <a:gd name="T4" fmla="*/ 96 w 157"/>
              <a:gd name="T5" fmla="*/ 0 h 173"/>
              <a:gd name="T6" fmla="*/ 72 w 157"/>
              <a:gd name="T7" fmla="*/ 0 h 173"/>
              <a:gd name="T8" fmla="*/ 72 w 157"/>
              <a:gd name="T9" fmla="*/ 19 h 173"/>
              <a:gd name="T10" fmla="*/ 64 w 157"/>
              <a:gd name="T11" fmla="*/ 19 h 173"/>
              <a:gd name="T12" fmla="*/ 32 w 157"/>
              <a:gd name="T13" fmla="*/ 19 h 173"/>
              <a:gd name="T14" fmla="*/ 8 w 157"/>
              <a:gd name="T15" fmla="*/ 8 h 173"/>
              <a:gd name="T16" fmla="*/ 0 w 157"/>
              <a:gd name="T17" fmla="*/ 19 h 173"/>
              <a:gd name="T18" fmla="*/ 43 w 157"/>
              <a:gd name="T19" fmla="*/ 29 h 173"/>
              <a:gd name="T20" fmla="*/ 51 w 157"/>
              <a:gd name="T21" fmla="*/ 72 h 173"/>
              <a:gd name="T22" fmla="*/ 64 w 157"/>
              <a:gd name="T23" fmla="*/ 72 h 173"/>
              <a:gd name="T24" fmla="*/ 72 w 157"/>
              <a:gd name="T25" fmla="*/ 72 h 173"/>
              <a:gd name="T26" fmla="*/ 72 w 157"/>
              <a:gd name="T27" fmla="*/ 80 h 173"/>
              <a:gd name="T28" fmla="*/ 32 w 157"/>
              <a:gd name="T29" fmla="*/ 124 h 173"/>
              <a:gd name="T30" fmla="*/ 22 w 157"/>
              <a:gd name="T31" fmla="*/ 124 h 173"/>
              <a:gd name="T32" fmla="*/ 32 w 157"/>
              <a:gd name="T33" fmla="*/ 144 h 173"/>
              <a:gd name="T34" fmla="*/ 32 w 157"/>
              <a:gd name="T35" fmla="*/ 161 h 173"/>
              <a:gd name="T36" fmla="*/ 64 w 157"/>
              <a:gd name="T37" fmla="*/ 173 h 173"/>
              <a:gd name="T38" fmla="*/ 115 w 157"/>
              <a:gd name="T39" fmla="*/ 161 h 173"/>
              <a:gd name="T40" fmla="*/ 157 w 157"/>
              <a:gd name="T41" fmla="*/ 124 h 173"/>
              <a:gd name="T42" fmla="*/ 147 w 157"/>
              <a:gd name="T43" fmla="*/ 101 h 173"/>
              <a:gd name="T44" fmla="*/ 147 w 157"/>
              <a:gd name="T45" fmla="*/ 92 h 173"/>
              <a:gd name="T46" fmla="*/ 136 w 157"/>
              <a:gd name="T47" fmla="*/ 80 h 173"/>
              <a:gd name="T48" fmla="*/ 136 w 157"/>
              <a:gd name="T49" fmla="*/ 72 h 173"/>
              <a:gd name="T50" fmla="*/ 124 w 157"/>
              <a:gd name="T51" fmla="*/ 51 h 173"/>
              <a:gd name="T52" fmla="*/ 124 w 157"/>
              <a:gd name="T53" fmla="*/ 37 h 173"/>
              <a:gd name="T54" fmla="*/ 104 w 157"/>
              <a:gd name="T55" fmla="*/ 29 h 173"/>
              <a:gd name="T56" fmla="*/ 104 w 157"/>
              <a:gd name="T57" fmla="*/ 19 h 173"/>
              <a:gd name="T58" fmla="*/ 115 w 157"/>
              <a:gd name="T59" fmla="*/ 1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73">
                <a:moveTo>
                  <a:pt x="115" y="19"/>
                </a:moveTo>
                <a:lnTo>
                  <a:pt x="115" y="8"/>
                </a:lnTo>
                <a:lnTo>
                  <a:pt x="96" y="0"/>
                </a:lnTo>
                <a:lnTo>
                  <a:pt x="72" y="0"/>
                </a:lnTo>
                <a:lnTo>
                  <a:pt x="72" y="19"/>
                </a:lnTo>
                <a:lnTo>
                  <a:pt x="64" y="19"/>
                </a:lnTo>
                <a:lnTo>
                  <a:pt x="32" y="19"/>
                </a:lnTo>
                <a:lnTo>
                  <a:pt x="8" y="8"/>
                </a:lnTo>
                <a:lnTo>
                  <a:pt x="0" y="19"/>
                </a:lnTo>
                <a:lnTo>
                  <a:pt x="43" y="29"/>
                </a:lnTo>
                <a:lnTo>
                  <a:pt x="51" y="72"/>
                </a:lnTo>
                <a:lnTo>
                  <a:pt x="64" y="72"/>
                </a:lnTo>
                <a:lnTo>
                  <a:pt x="72" y="72"/>
                </a:lnTo>
                <a:lnTo>
                  <a:pt x="72" y="80"/>
                </a:lnTo>
                <a:lnTo>
                  <a:pt x="32" y="124"/>
                </a:lnTo>
                <a:lnTo>
                  <a:pt x="22" y="124"/>
                </a:lnTo>
                <a:lnTo>
                  <a:pt x="32" y="144"/>
                </a:lnTo>
                <a:lnTo>
                  <a:pt x="32" y="161"/>
                </a:lnTo>
                <a:lnTo>
                  <a:pt x="64" y="173"/>
                </a:lnTo>
                <a:lnTo>
                  <a:pt x="115" y="161"/>
                </a:lnTo>
                <a:lnTo>
                  <a:pt x="157" y="124"/>
                </a:lnTo>
                <a:lnTo>
                  <a:pt x="147" y="101"/>
                </a:lnTo>
                <a:lnTo>
                  <a:pt x="147" y="92"/>
                </a:lnTo>
                <a:lnTo>
                  <a:pt x="136" y="80"/>
                </a:lnTo>
                <a:lnTo>
                  <a:pt x="136" y="72"/>
                </a:lnTo>
                <a:lnTo>
                  <a:pt x="124" y="51"/>
                </a:lnTo>
                <a:lnTo>
                  <a:pt x="124" y="37"/>
                </a:lnTo>
                <a:lnTo>
                  <a:pt x="104" y="29"/>
                </a:lnTo>
                <a:lnTo>
                  <a:pt x="104" y="19"/>
                </a:lnTo>
                <a:lnTo>
                  <a:pt x="115"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7" name="Freeform 247"/>
          <p:cNvSpPr>
            <a:spLocks/>
          </p:cNvSpPr>
          <p:nvPr/>
        </p:nvSpPr>
        <p:spPr bwMode="auto">
          <a:xfrm>
            <a:off x="1252538" y="1863725"/>
            <a:ext cx="1781175" cy="920750"/>
          </a:xfrm>
          <a:custGeom>
            <a:avLst/>
            <a:gdLst>
              <a:gd name="T0" fmla="*/ 891 w 1122"/>
              <a:gd name="T1" fmla="*/ 476 h 580"/>
              <a:gd name="T2" fmla="*/ 818 w 1122"/>
              <a:gd name="T3" fmla="*/ 519 h 580"/>
              <a:gd name="T4" fmla="*/ 722 w 1122"/>
              <a:gd name="T5" fmla="*/ 539 h 580"/>
              <a:gd name="T6" fmla="*/ 683 w 1122"/>
              <a:gd name="T7" fmla="*/ 548 h 580"/>
              <a:gd name="T8" fmla="*/ 607 w 1122"/>
              <a:gd name="T9" fmla="*/ 580 h 580"/>
              <a:gd name="T10" fmla="*/ 660 w 1122"/>
              <a:gd name="T11" fmla="*/ 505 h 580"/>
              <a:gd name="T12" fmla="*/ 683 w 1122"/>
              <a:gd name="T13" fmla="*/ 496 h 580"/>
              <a:gd name="T14" fmla="*/ 619 w 1122"/>
              <a:gd name="T15" fmla="*/ 455 h 580"/>
              <a:gd name="T16" fmla="*/ 555 w 1122"/>
              <a:gd name="T17" fmla="*/ 455 h 580"/>
              <a:gd name="T18" fmla="*/ 494 w 1122"/>
              <a:gd name="T19" fmla="*/ 432 h 580"/>
              <a:gd name="T20" fmla="*/ 40 w 1122"/>
              <a:gd name="T21" fmla="*/ 414 h 580"/>
              <a:gd name="T22" fmla="*/ 20 w 1122"/>
              <a:gd name="T23" fmla="*/ 372 h 580"/>
              <a:gd name="T24" fmla="*/ 61 w 1122"/>
              <a:gd name="T25" fmla="*/ 313 h 580"/>
              <a:gd name="T26" fmla="*/ 61 w 1122"/>
              <a:gd name="T27" fmla="*/ 238 h 580"/>
              <a:gd name="T28" fmla="*/ 20 w 1122"/>
              <a:gd name="T29" fmla="*/ 226 h 580"/>
              <a:gd name="T30" fmla="*/ 243 w 1122"/>
              <a:gd name="T31" fmla="*/ 84 h 580"/>
              <a:gd name="T32" fmla="*/ 344 w 1122"/>
              <a:gd name="T33" fmla="*/ 64 h 580"/>
              <a:gd name="T34" fmla="*/ 377 w 1122"/>
              <a:gd name="T35" fmla="*/ 72 h 580"/>
              <a:gd name="T36" fmla="*/ 449 w 1122"/>
              <a:gd name="T37" fmla="*/ 64 h 580"/>
              <a:gd name="T38" fmla="*/ 514 w 1122"/>
              <a:gd name="T39" fmla="*/ 93 h 580"/>
              <a:gd name="T40" fmla="*/ 555 w 1122"/>
              <a:gd name="T41" fmla="*/ 93 h 580"/>
              <a:gd name="T42" fmla="*/ 575 w 1122"/>
              <a:gd name="T43" fmla="*/ 93 h 580"/>
              <a:gd name="T44" fmla="*/ 660 w 1122"/>
              <a:gd name="T45" fmla="*/ 101 h 580"/>
              <a:gd name="T46" fmla="*/ 701 w 1122"/>
              <a:gd name="T47" fmla="*/ 84 h 580"/>
              <a:gd name="T48" fmla="*/ 754 w 1122"/>
              <a:gd name="T49" fmla="*/ 84 h 580"/>
              <a:gd name="T50" fmla="*/ 733 w 1122"/>
              <a:gd name="T51" fmla="*/ 101 h 580"/>
              <a:gd name="T52" fmla="*/ 765 w 1122"/>
              <a:gd name="T53" fmla="*/ 64 h 580"/>
              <a:gd name="T54" fmla="*/ 839 w 1122"/>
              <a:gd name="T55" fmla="*/ 12 h 580"/>
              <a:gd name="T56" fmla="*/ 859 w 1122"/>
              <a:gd name="T57" fmla="*/ 20 h 580"/>
              <a:gd name="T58" fmla="*/ 818 w 1122"/>
              <a:gd name="T59" fmla="*/ 32 h 580"/>
              <a:gd name="T60" fmla="*/ 818 w 1122"/>
              <a:gd name="T61" fmla="*/ 72 h 580"/>
              <a:gd name="T62" fmla="*/ 847 w 1122"/>
              <a:gd name="T63" fmla="*/ 84 h 580"/>
              <a:gd name="T64" fmla="*/ 883 w 1122"/>
              <a:gd name="T65" fmla="*/ 93 h 580"/>
              <a:gd name="T66" fmla="*/ 944 w 1122"/>
              <a:gd name="T67" fmla="*/ 72 h 580"/>
              <a:gd name="T68" fmla="*/ 912 w 1122"/>
              <a:gd name="T69" fmla="*/ 116 h 580"/>
              <a:gd name="T70" fmla="*/ 839 w 1122"/>
              <a:gd name="T71" fmla="*/ 124 h 580"/>
              <a:gd name="T72" fmla="*/ 754 w 1122"/>
              <a:gd name="T73" fmla="*/ 165 h 580"/>
              <a:gd name="T74" fmla="*/ 692 w 1122"/>
              <a:gd name="T75" fmla="*/ 197 h 580"/>
              <a:gd name="T76" fmla="*/ 619 w 1122"/>
              <a:gd name="T77" fmla="*/ 261 h 580"/>
              <a:gd name="T78" fmla="*/ 649 w 1122"/>
              <a:gd name="T79" fmla="*/ 290 h 580"/>
              <a:gd name="T80" fmla="*/ 722 w 1122"/>
              <a:gd name="T81" fmla="*/ 362 h 580"/>
              <a:gd name="T82" fmla="*/ 786 w 1122"/>
              <a:gd name="T83" fmla="*/ 333 h 580"/>
              <a:gd name="T84" fmla="*/ 847 w 1122"/>
              <a:gd name="T85" fmla="*/ 261 h 580"/>
              <a:gd name="T86" fmla="*/ 891 w 1122"/>
              <a:gd name="T87" fmla="*/ 197 h 580"/>
              <a:gd name="T88" fmla="*/ 973 w 1122"/>
              <a:gd name="T89" fmla="*/ 208 h 580"/>
              <a:gd name="T90" fmla="*/ 984 w 1122"/>
              <a:gd name="T91" fmla="*/ 249 h 580"/>
              <a:gd name="T92" fmla="*/ 1037 w 1122"/>
              <a:gd name="T93" fmla="*/ 238 h 580"/>
              <a:gd name="T94" fmla="*/ 1058 w 1122"/>
              <a:gd name="T95" fmla="*/ 299 h 580"/>
              <a:gd name="T96" fmla="*/ 1089 w 1122"/>
              <a:gd name="T97" fmla="*/ 322 h 580"/>
              <a:gd name="T98" fmla="*/ 1089 w 1122"/>
              <a:gd name="T99" fmla="*/ 342 h 580"/>
              <a:gd name="T100" fmla="*/ 1122 w 1122"/>
              <a:gd name="T101" fmla="*/ 351 h 580"/>
              <a:gd name="T102" fmla="*/ 1037 w 1122"/>
              <a:gd name="T103" fmla="*/ 414 h 580"/>
              <a:gd name="T104" fmla="*/ 920 w 1122"/>
              <a:gd name="T105" fmla="*/ 432 h 580"/>
              <a:gd name="T106" fmla="*/ 839 w 1122"/>
              <a:gd name="T107" fmla="*/ 476 h 580"/>
              <a:gd name="T108" fmla="*/ 964 w 1122"/>
              <a:gd name="T109" fmla="*/ 446 h 580"/>
              <a:gd name="T110" fmla="*/ 944 w 1122"/>
              <a:gd name="T111" fmla="*/ 467 h 580"/>
              <a:gd name="T112" fmla="*/ 984 w 1122"/>
              <a:gd name="T113" fmla="*/ 496 h 580"/>
              <a:gd name="T114" fmla="*/ 1008 w 1122"/>
              <a:gd name="T115" fmla="*/ 496 h 580"/>
              <a:gd name="T116" fmla="*/ 900 w 1122"/>
              <a:gd name="T117" fmla="*/ 548 h 580"/>
              <a:gd name="T118" fmla="*/ 920 w 1122"/>
              <a:gd name="T119" fmla="*/ 50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 h="580">
                <a:moveTo>
                  <a:pt x="891" y="505"/>
                </a:moveTo>
                <a:lnTo>
                  <a:pt x="883" y="505"/>
                </a:lnTo>
                <a:lnTo>
                  <a:pt x="891" y="476"/>
                </a:lnTo>
                <a:lnTo>
                  <a:pt x="868" y="467"/>
                </a:lnTo>
                <a:lnTo>
                  <a:pt x="839" y="505"/>
                </a:lnTo>
                <a:lnTo>
                  <a:pt x="818" y="519"/>
                </a:lnTo>
                <a:lnTo>
                  <a:pt x="765" y="519"/>
                </a:lnTo>
                <a:lnTo>
                  <a:pt x="745" y="528"/>
                </a:lnTo>
                <a:lnTo>
                  <a:pt x="722" y="539"/>
                </a:lnTo>
                <a:lnTo>
                  <a:pt x="683" y="539"/>
                </a:lnTo>
                <a:lnTo>
                  <a:pt x="669" y="548"/>
                </a:lnTo>
                <a:lnTo>
                  <a:pt x="683" y="548"/>
                </a:lnTo>
                <a:lnTo>
                  <a:pt x="692" y="557"/>
                </a:lnTo>
                <a:lnTo>
                  <a:pt x="639" y="557"/>
                </a:lnTo>
                <a:lnTo>
                  <a:pt x="607" y="580"/>
                </a:lnTo>
                <a:lnTo>
                  <a:pt x="628" y="548"/>
                </a:lnTo>
                <a:lnTo>
                  <a:pt x="639" y="548"/>
                </a:lnTo>
                <a:lnTo>
                  <a:pt x="660" y="505"/>
                </a:lnTo>
                <a:lnTo>
                  <a:pt x="683" y="528"/>
                </a:lnTo>
                <a:lnTo>
                  <a:pt x="692" y="519"/>
                </a:lnTo>
                <a:lnTo>
                  <a:pt x="683" y="496"/>
                </a:lnTo>
                <a:lnTo>
                  <a:pt x="628" y="487"/>
                </a:lnTo>
                <a:lnTo>
                  <a:pt x="639" y="455"/>
                </a:lnTo>
                <a:lnTo>
                  <a:pt x="619" y="455"/>
                </a:lnTo>
                <a:lnTo>
                  <a:pt x="619" y="446"/>
                </a:lnTo>
                <a:lnTo>
                  <a:pt x="596" y="432"/>
                </a:lnTo>
                <a:lnTo>
                  <a:pt x="555" y="455"/>
                </a:lnTo>
                <a:lnTo>
                  <a:pt x="567" y="455"/>
                </a:lnTo>
                <a:lnTo>
                  <a:pt x="502" y="446"/>
                </a:lnTo>
                <a:lnTo>
                  <a:pt x="494" y="432"/>
                </a:lnTo>
                <a:lnTo>
                  <a:pt x="478" y="432"/>
                </a:lnTo>
                <a:lnTo>
                  <a:pt x="61" y="432"/>
                </a:lnTo>
                <a:lnTo>
                  <a:pt x="40" y="414"/>
                </a:lnTo>
                <a:lnTo>
                  <a:pt x="20" y="394"/>
                </a:lnTo>
                <a:lnTo>
                  <a:pt x="32" y="372"/>
                </a:lnTo>
                <a:lnTo>
                  <a:pt x="20" y="372"/>
                </a:lnTo>
                <a:lnTo>
                  <a:pt x="20" y="342"/>
                </a:lnTo>
                <a:lnTo>
                  <a:pt x="52" y="333"/>
                </a:lnTo>
                <a:lnTo>
                  <a:pt x="61" y="313"/>
                </a:lnTo>
                <a:lnTo>
                  <a:pt x="52" y="299"/>
                </a:lnTo>
                <a:lnTo>
                  <a:pt x="61" y="261"/>
                </a:lnTo>
                <a:lnTo>
                  <a:pt x="61" y="238"/>
                </a:lnTo>
                <a:lnTo>
                  <a:pt x="20" y="249"/>
                </a:lnTo>
                <a:lnTo>
                  <a:pt x="8" y="238"/>
                </a:lnTo>
                <a:lnTo>
                  <a:pt x="20" y="226"/>
                </a:lnTo>
                <a:lnTo>
                  <a:pt x="0" y="226"/>
                </a:lnTo>
                <a:lnTo>
                  <a:pt x="198" y="72"/>
                </a:lnTo>
                <a:lnTo>
                  <a:pt x="243" y="84"/>
                </a:lnTo>
                <a:lnTo>
                  <a:pt x="259" y="72"/>
                </a:lnTo>
                <a:lnTo>
                  <a:pt x="280" y="72"/>
                </a:lnTo>
                <a:lnTo>
                  <a:pt x="344" y="64"/>
                </a:lnTo>
                <a:lnTo>
                  <a:pt x="377" y="55"/>
                </a:lnTo>
                <a:lnTo>
                  <a:pt x="388" y="64"/>
                </a:lnTo>
                <a:lnTo>
                  <a:pt x="377" y="72"/>
                </a:lnTo>
                <a:lnTo>
                  <a:pt x="406" y="72"/>
                </a:lnTo>
                <a:lnTo>
                  <a:pt x="430" y="64"/>
                </a:lnTo>
                <a:lnTo>
                  <a:pt x="449" y="64"/>
                </a:lnTo>
                <a:lnTo>
                  <a:pt x="462" y="72"/>
                </a:lnTo>
                <a:lnTo>
                  <a:pt x="514" y="84"/>
                </a:lnTo>
                <a:lnTo>
                  <a:pt x="514" y="93"/>
                </a:lnTo>
                <a:lnTo>
                  <a:pt x="478" y="101"/>
                </a:lnTo>
                <a:lnTo>
                  <a:pt x="514" y="101"/>
                </a:lnTo>
                <a:lnTo>
                  <a:pt x="555" y="93"/>
                </a:lnTo>
                <a:lnTo>
                  <a:pt x="575" y="101"/>
                </a:lnTo>
                <a:lnTo>
                  <a:pt x="587" y="93"/>
                </a:lnTo>
                <a:lnTo>
                  <a:pt x="575" y="93"/>
                </a:lnTo>
                <a:lnTo>
                  <a:pt x="628" y="84"/>
                </a:lnTo>
                <a:lnTo>
                  <a:pt x="628" y="93"/>
                </a:lnTo>
                <a:lnTo>
                  <a:pt x="660" y="101"/>
                </a:lnTo>
                <a:lnTo>
                  <a:pt x="692" y="101"/>
                </a:lnTo>
                <a:lnTo>
                  <a:pt x="722" y="84"/>
                </a:lnTo>
                <a:lnTo>
                  <a:pt x="701" y="84"/>
                </a:lnTo>
                <a:lnTo>
                  <a:pt x="745" y="64"/>
                </a:lnTo>
                <a:lnTo>
                  <a:pt x="754" y="72"/>
                </a:lnTo>
                <a:lnTo>
                  <a:pt x="754" y="84"/>
                </a:lnTo>
                <a:lnTo>
                  <a:pt x="733" y="93"/>
                </a:lnTo>
                <a:lnTo>
                  <a:pt x="722" y="101"/>
                </a:lnTo>
                <a:lnTo>
                  <a:pt x="733" y="101"/>
                </a:lnTo>
                <a:lnTo>
                  <a:pt x="765" y="84"/>
                </a:lnTo>
                <a:lnTo>
                  <a:pt x="786" y="72"/>
                </a:lnTo>
                <a:lnTo>
                  <a:pt x="765" y="64"/>
                </a:lnTo>
                <a:lnTo>
                  <a:pt x="765" y="55"/>
                </a:lnTo>
                <a:lnTo>
                  <a:pt x="807" y="32"/>
                </a:lnTo>
                <a:lnTo>
                  <a:pt x="839" y="12"/>
                </a:lnTo>
                <a:lnTo>
                  <a:pt x="868" y="0"/>
                </a:lnTo>
                <a:lnTo>
                  <a:pt x="900" y="0"/>
                </a:lnTo>
                <a:lnTo>
                  <a:pt x="859" y="20"/>
                </a:lnTo>
                <a:lnTo>
                  <a:pt x="839" y="20"/>
                </a:lnTo>
                <a:lnTo>
                  <a:pt x="839" y="32"/>
                </a:lnTo>
                <a:lnTo>
                  <a:pt x="818" y="32"/>
                </a:lnTo>
                <a:lnTo>
                  <a:pt x="826" y="64"/>
                </a:lnTo>
                <a:lnTo>
                  <a:pt x="807" y="64"/>
                </a:lnTo>
                <a:lnTo>
                  <a:pt x="818" y="72"/>
                </a:lnTo>
                <a:lnTo>
                  <a:pt x="826" y="84"/>
                </a:lnTo>
                <a:lnTo>
                  <a:pt x="847" y="72"/>
                </a:lnTo>
                <a:lnTo>
                  <a:pt x="847" y="84"/>
                </a:lnTo>
                <a:lnTo>
                  <a:pt x="839" y="101"/>
                </a:lnTo>
                <a:lnTo>
                  <a:pt x="839" y="116"/>
                </a:lnTo>
                <a:lnTo>
                  <a:pt x="883" y="93"/>
                </a:lnTo>
                <a:lnTo>
                  <a:pt x="900" y="64"/>
                </a:lnTo>
                <a:lnTo>
                  <a:pt x="932" y="72"/>
                </a:lnTo>
                <a:lnTo>
                  <a:pt x="944" y="72"/>
                </a:lnTo>
                <a:lnTo>
                  <a:pt x="912" y="101"/>
                </a:lnTo>
                <a:lnTo>
                  <a:pt x="920" y="101"/>
                </a:lnTo>
                <a:lnTo>
                  <a:pt x="912" y="116"/>
                </a:lnTo>
                <a:lnTo>
                  <a:pt x="868" y="124"/>
                </a:lnTo>
                <a:lnTo>
                  <a:pt x="847" y="124"/>
                </a:lnTo>
                <a:lnTo>
                  <a:pt x="839" y="124"/>
                </a:lnTo>
                <a:lnTo>
                  <a:pt x="807" y="145"/>
                </a:lnTo>
                <a:lnTo>
                  <a:pt x="774" y="165"/>
                </a:lnTo>
                <a:lnTo>
                  <a:pt x="754" y="165"/>
                </a:lnTo>
                <a:lnTo>
                  <a:pt x="733" y="189"/>
                </a:lnTo>
                <a:lnTo>
                  <a:pt x="701" y="189"/>
                </a:lnTo>
                <a:lnTo>
                  <a:pt x="692" y="197"/>
                </a:lnTo>
                <a:lnTo>
                  <a:pt x="660" y="218"/>
                </a:lnTo>
                <a:lnTo>
                  <a:pt x="619" y="249"/>
                </a:lnTo>
                <a:lnTo>
                  <a:pt x="619" y="261"/>
                </a:lnTo>
                <a:lnTo>
                  <a:pt x="639" y="261"/>
                </a:lnTo>
                <a:lnTo>
                  <a:pt x="628" y="290"/>
                </a:lnTo>
                <a:lnTo>
                  <a:pt x="649" y="290"/>
                </a:lnTo>
                <a:lnTo>
                  <a:pt x="713" y="322"/>
                </a:lnTo>
                <a:lnTo>
                  <a:pt x="754" y="333"/>
                </a:lnTo>
                <a:lnTo>
                  <a:pt x="722" y="362"/>
                </a:lnTo>
                <a:lnTo>
                  <a:pt x="745" y="394"/>
                </a:lnTo>
                <a:lnTo>
                  <a:pt x="774" y="386"/>
                </a:lnTo>
                <a:lnTo>
                  <a:pt x="786" y="333"/>
                </a:lnTo>
                <a:lnTo>
                  <a:pt x="839" y="313"/>
                </a:lnTo>
                <a:lnTo>
                  <a:pt x="859" y="270"/>
                </a:lnTo>
                <a:lnTo>
                  <a:pt x="847" y="261"/>
                </a:lnTo>
                <a:lnTo>
                  <a:pt x="868" y="238"/>
                </a:lnTo>
                <a:lnTo>
                  <a:pt x="883" y="218"/>
                </a:lnTo>
                <a:lnTo>
                  <a:pt x="891" y="197"/>
                </a:lnTo>
                <a:lnTo>
                  <a:pt x="912" y="189"/>
                </a:lnTo>
                <a:lnTo>
                  <a:pt x="955" y="197"/>
                </a:lnTo>
                <a:lnTo>
                  <a:pt x="973" y="208"/>
                </a:lnTo>
                <a:lnTo>
                  <a:pt x="973" y="218"/>
                </a:lnTo>
                <a:lnTo>
                  <a:pt x="994" y="218"/>
                </a:lnTo>
                <a:lnTo>
                  <a:pt x="984" y="249"/>
                </a:lnTo>
                <a:lnTo>
                  <a:pt x="994" y="270"/>
                </a:lnTo>
                <a:lnTo>
                  <a:pt x="1037" y="249"/>
                </a:lnTo>
                <a:lnTo>
                  <a:pt x="1037" y="238"/>
                </a:lnTo>
                <a:lnTo>
                  <a:pt x="1058" y="226"/>
                </a:lnTo>
                <a:lnTo>
                  <a:pt x="1081" y="290"/>
                </a:lnTo>
                <a:lnTo>
                  <a:pt x="1058" y="299"/>
                </a:lnTo>
                <a:lnTo>
                  <a:pt x="1081" y="313"/>
                </a:lnTo>
                <a:lnTo>
                  <a:pt x="1066" y="322"/>
                </a:lnTo>
                <a:lnTo>
                  <a:pt x="1089" y="322"/>
                </a:lnTo>
                <a:lnTo>
                  <a:pt x="1089" y="333"/>
                </a:lnTo>
                <a:lnTo>
                  <a:pt x="1110" y="333"/>
                </a:lnTo>
                <a:lnTo>
                  <a:pt x="1089" y="342"/>
                </a:lnTo>
                <a:lnTo>
                  <a:pt x="1110" y="342"/>
                </a:lnTo>
                <a:lnTo>
                  <a:pt x="1110" y="351"/>
                </a:lnTo>
                <a:lnTo>
                  <a:pt x="1122" y="351"/>
                </a:lnTo>
                <a:lnTo>
                  <a:pt x="1122" y="386"/>
                </a:lnTo>
                <a:lnTo>
                  <a:pt x="1066" y="394"/>
                </a:lnTo>
                <a:lnTo>
                  <a:pt x="1037" y="414"/>
                </a:lnTo>
                <a:lnTo>
                  <a:pt x="973" y="414"/>
                </a:lnTo>
                <a:lnTo>
                  <a:pt x="932" y="414"/>
                </a:lnTo>
                <a:lnTo>
                  <a:pt x="920" y="432"/>
                </a:lnTo>
                <a:lnTo>
                  <a:pt x="912" y="432"/>
                </a:lnTo>
                <a:lnTo>
                  <a:pt x="883" y="446"/>
                </a:lnTo>
                <a:lnTo>
                  <a:pt x="839" y="476"/>
                </a:lnTo>
                <a:lnTo>
                  <a:pt x="891" y="446"/>
                </a:lnTo>
                <a:lnTo>
                  <a:pt x="955" y="432"/>
                </a:lnTo>
                <a:lnTo>
                  <a:pt x="964" y="446"/>
                </a:lnTo>
                <a:lnTo>
                  <a:pt x="920" y="455"/>
                </a:lnTo>
                <a:lnTo>
                  <a:pt x="932" y="467"/>
                </a:lnTo>
                <a:lnTo>
                  <a:pt x="944" y="467"/>
                </a:lnTo>
                <a:lnTo>
                  <a:pt x="932" y="487"/>
                </a:lnTo>
                <a:lnTo>
                  <a:pt x="955" y="496"/>
                </a:lnTo>
                <a:lnTo>
                  <a:pt x="984" y="496"/>
                </a:lnTo>
                <a:lnTo>
                  <a:pt x="1008" y="476"/>
                </a:lnTo>
                <a:lnTo>
                  <a:pt x="1008" y="487"/>
                </a:lnTo>
                <a:lnTo>
                  <a:pt x="1008" y="496"/>
                </a:lnTo>
                <a:lnTo>
                  <a:pt x="984" y="505"/>
                </a:lnTo>
                <a:lnTo>
                  <a:pt x="932" y="528"/>
                </a:lnTo>
                <a:lnTo>
                  <a:pt x="900" y="548"/>
                </a:lnTo>
                <a:lnTo>
                  <a:pt x="900" y="528"/>
                </a:lnTo>
                <a:lnTo>
                  <a:pt x="932" y="505"/>
                </a:lnTo>
                <a:lnTo>
                  <a:pt x="920" y="505"/>
                </a:lnTo>
                <a:lnTo>
                  <a:pt x="932" y="505"/>
                </a:lnTo>
                <a:lnTo>
                  <a:pt x="891" y="50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8" name="Freeform 248"/>
          <p:cNvSpPr>
            <a:spLocks/>
          </p:cNvSpPr>
          <p:nvPr/>
        </p:nvSpPr>
        <p:spPr bwMode="auto">
          <a:xfrm>
            <a:off x="1252538" y="1863725"/>
            <a:ext cx="1781175" cy="920750"/>
          </a:xfrm>
          <a:custGeom>
            <a:avLst/>
            <a:gdLst>
              <a:gd name="T0" fmla="*/ 891 w 1122"/>
              <a:gd name="T1" fmla="*/ 476 h 580"/>
              <a:gd name="T2" fmla="*/ 818 w 1122"/>
              <a:gd name="T3" fmla="*/ 519 h 580"/>
              <a:gd name="T4" fmla="*/ 722 w 1122"/>
              <a:gd name="T5" fmla="*/ 539 h 580"/>
              <a:gd name="T6" fmla="*/ 683 w 1122"/>
              <a:gd name="T7" fmla="*/ 548 h 580"/>
              <a:gd name="T8" fmla="*/ 607 w 1122"/>
              <a:gd name="T9" fmla="*/ 580 h 580"/>
              <a:gd name="T10" fmla="*/ 660 w 1122"/>
              <a:gd name="T11" fmla="*/ 505 h 580"/>
              <a:gd name="T12" fmla="*/ 683 w 1122"/>
              <a:gd name="T13" fmla="*/ 496 h 580"/>
              <a:gd name="T14" fmla="*/ 619 w 1122"/>
              <a:gd name="T15" fmla="*/ 455 h 580"/>
              <a:gd name="T16" fmla="*/ 555 w 1122"/>
              <a:gd name="T17" fmla="*/ 455 h 580"/>
              <a:gd name="T18" fmla="*/ 494 w 1122"/>
              <a:gd name="T19" fmla="*/ 432 h 580"/>
              <a:gd name="T20" fmla="*/ 40 w 1122"/>
              <a:gd name="T21" fmla="*/ 414 h 580"/>
              <a:gd name="T22" fmla="*/ 20 w 1122"/>
              <a:gd name="T23" fmla="*/ 372 h 580"/>
              <a:gd name="T24" fmla="*/ 61 w 1122"/>
              <a:gd name="T25" fmla="*/ 313 h 580"/>
              <a:gd name="T26" fmla="*/ 61 w 1122"/>
              <a:gd name="T27" fmla="*/ 238 h 580"/>
              <a:gd name="T28" fmla="*/ 20 w 1122"/>
              <a:gd name="T29" fmla="*/ 226 h 580"/>
              <a:gd name="T30" fmla="*/ 243 w 1122"/>
              <a:gd name="T31" fmla="*/ 84 h 580"/>
              <a:gd name="T32" fmla="*/ 344 w 1122"/>
              <a:gd name="T33" fmla="*/ 64 h 580"/>
              <a:gd name="T34" fmla="*/ 377 w 1122"/>
              <a:gd name="T35" fmla="*/ 72 h 580"/>
              <a:gd name="T36" fmla="*/ 449 w 1122"/>
              <a:gd name="T37" fmla="*/ 64 h 580"/>
              <a:gd name="T38" fmla="*/ 514 w 1122"/>
              <a:gd name="T39" fmla="*/ 93 h 580"/>
              <a:gd name="T40" fmla="*/ 555 w 1122"/>
              <a:gd name="T41" fmla="*/ 93 h 580"/>
              <a:gd name="T42" fmla="*/ 575 w 1122"/>
              <a:gd name="T43" fmla="*/ 93 h 580"/>
              <a:gd name="T44" fmla="*/ 660 w 1122"/>
              <a:gd name="T45" fmla="*/ 101 h 580"/>
              <a:gd name="T46" fmla="*/ 701 w 1122"/>
              <a:gd name="T47" fmla="*/ 84 h 580"/>
              <a:gd name="T48" fmla="*/ 754 w 1122"/>
              <a:gd name="T49" fmla="*/ 84 h 580"/>
              <a:gd name="T50" fmla="*/ 733 w 1122"/>
              <a:gd name="T51" fmla="*/ 101 h 580"/>
              <a:gd name="T52" fmla="*/ 765 w 1122"/>
              <a:gd name="T53" fmla="*/ 64 h 580"/>
              <a:gd name="T54" fmla="*/ 839 w 1122"/>
              <a:gd name="T55" fmla="*/ 12 h 580"/>
              <a:gd name="T56" fmla="*/ 859 w 1122"/>
              <a:gd name="T57" fmla="*/ 20 h 580"/>
              <a:gd name="T58" fmla="*/ 818 w 1122"/>
              <a:gd name="T59" fmla="*/ 32 h 580"/>
              <a:gd name="T60" fmla="*/ 818 w 1122"/>
              <a:gd name="T61" fmla="*/ 72 h 580"/>
              <a:gd name="T62" fmla="*/ 847 w 1122"/>
              <a:gd name="T63" fmla="*/ 84 h 580"/>
              <a:gd name="T64" fmla="*/ 883 w 1122"/>
              <a:gd name="T65" fmla="*/ 93 h 580"/>
              <a:gd name="T66" fmla="*/ 944 w 1122"/>
              <a:gd name="T67" fmla="*/ 72 h 580"/>
              <a:gd name="T68" fmla="*/ 912 w 1122"/>
              <a:gd name="T69" fmla="*/ 116 h 580"/>
              <a:gd name="T70" fmla="*/ 839 w 1122"/>
              <a:gd name="T71" fmla="*/ 124 h 580"/>
              <a:gd name="T72" fmla="*/ 754 w 1122"/>
              <a:gd name="T73" fmla="*/ 165 h 580"/>
              <a:gd name="T74" fmla="*/ 692 w 1122"/>
              <a:gd name="T75" fmla="*/ 197 h 580"/>
              <a:gd name="T76" fmla="*/ 619 w 1122"/>
              <a:gd name="T77" fmla="*/ 261 h 580"/>
              <a:gd name="T78" fmla="*/ 649 w 1122"/>
              <a:gd name="T79" fmla="*/ 290 h 580"/>
              <a:gd name="T80" fmla="*/ 722 w 1122"/>
              <a:gd name="T81" fmla="*/ 362 h 580"/>
              <a:gd name="T82" fmla="*/ 786 w 1122"/>
              <a:gd name="T83" fmla="*/ 333 h 580"/>
              <a:gd name="T84" fmla="*/ 847 w 1122"/>
              <a:gd name="T85" fmla="*/ 261 h 580"/>
              <a:gd name="T86" fmla="*/ 891 w 1122"/>
              <a:gd name="T87" fmla="*/ 197 h 580"/>
              <a:gd name="T88" fmla="*/ 973 w 1122"/>
              <a:gd name="T89" fmla="*/ 208 h 580"/>
              <a:gd name="T90" fmla="*/ 984 w 1122"/>
              <a:gd name="T91" fmla="*/ 249 h 580"/>
              <a:gd name="T92" fmla="*/ 1037 w 1122"/>
              <a:gd name="T93" fmla="*/ 238 h 580"/>
              <a:gd name="T94" fmla="*/ 1058 w 1122"/>
              <a:gd name="T95" fmla="*/ 299 h 580"/>
              <a:gd name="T96" fmla="*/ 1089 w 1122"/>
              <a:gd name="T97" fmla="*/ 322 h 580"/>
              <a:gd name="T98" fmla="*/ 1089 w 1122"/>
              <a:gd name="T99" fmla="*/ 342 h 580"/>
              <a:gd name="T100" fmla="*/ 1122 w 1122"/>
              <a:gd name="T101" fmla="*/ 351 h 580"/>
              <a:gd name="T102" fmla="*/ 1037 w 1122"/>
              <a:gd name="T103" fmla="*/ 414 h 580"/>
              <a:gd name="T104" fmla="*/ 920 w 1122"/>
              <a:gd name="T105" fmla="*/ 432 h 580"/>
              <a:gd name="T106" fmla="*/ 839 w 1122"/>
              <a:gd name="T107" fmla="*/ 476 h 580"/>
              <a:gd name="T108" fmla="*/ 964 w 1122"/>
              <a:gd name="T109" fmla="*/ 446 h 580"/>
              <a:gd name="T110" fmla="*/ 944 w 1122"/>
              <a:gd name="T111" fmla="*/ 467 h 580"/>
              <a:gd name="T112" fmla="*/ 984 w 1122"/>
              <a:gd name="T113" fmla="*/ 496 h 580"/>
              <a:gd name="T114" fmla="*/ 1008 w 1122"/>
              <a:gd name="T115" fmla="*/ 496 h 580"/>
              <a:gd name="T116" fmla="*/ 900 w 1122"/>
              <a:gd name="T117" fmla="*/ 548 h 580"/>
              <a:gd name="T118" fmla="*/ 920 w 1122"/>
              <a:gd name="T119" fmla="*/ 50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 h="580">
                <a:moveTo>
                  <a:pt x="891" y="505"/>
                </a:moveTo>
                <a:lnTo>
                  <a:pt x="883" y="505"/>
                </a:lnTo>
                <a:lnTo>
                  <a:pt x="891" y="476"/>
                </a:lnTo>
                <a:lnTo>
                  <a:pt x="868" y="467"/>
                </a:lnTo>
                <a:lnTo>
                  <a:pt x="839" y="505"/>
                </a:lnTo>
                <a:lnTo>
                  <a:pt x="818" y="519"/>
                </a:lnTo>
                <a:lnTo>
                  <a:pt x="765" y="519"/>
                </a:lnTo>
                <a:lnTo>
                  <a:pt x="745" y="528"/>
                </a:lnTo>
                <a:lnTo>
                  <a:pt x="722" y="539"/>
                </a:lnTo>
                <a:lnTo>
                  <a:pt x="683" y="539"/>
                </a:lnTo>
                <a:lnTo>
                  <a:pt x="669" y="548"/>
                </a:lnTo>
                <a:lnTo>
                  <a:pt x="683" y="548"/>
                </a:lnTo>
                <a:lnTo>
                  <a:pt x="692" y="557"/>
                </a:lnTo>
                <a:lnTo>
                  <a:pt x="639" y="557"/>
                </a:lnTo>
                <a:lnTo>
                  <a:pt x="607" y="580"/>
                </a:lnTo>
                <a:lnTo>
                  <a:pt x="628" y="548"/>
                </a:lnTo>
                <a:lnTo>
                  <a:pt x="639" y="548"/>
                </a:lnTo>
                <a:lnTo>
                  <a:pt x="660" y="505"/>
                </a:lnTo>
                <a:lnTo>
                  <a:pt x="683" y="528"/>
                </a:lnTo>
                <a:lnTo>
                  <a:pt x="692" y="519"/>
                </a:lnTo>
                <a:lnTo>
                  <a:pt x="683" y="496"/>
                </a:lnTo>
                <a:lnTo>
                  <a:pt x="628" y="487"/>
                </a:lnTo>
                <a:lnTo>
                  <a:pt x="639" y="455"/>
                </a:lnTo>
                <a:lnTo>
                  <a:pt x="619" y="455"/>
                </a:lnTo>
                <a:lnTo>
                  <a:pt x="619" y="446"/>
                </a:lnTo>
                <a:lnTo>
                  <a:pt x="596" y="432"/>
                </a:lnTo>
                <a:lnTo>
                  <a:pt x="555" y="455"/>
                </a:lnTo>
                <a:lnTo>
                  <a:pt x="567" y="455"/>
                </a:lnTo>
                <a:lnTo>
                  <a:pt x="502" y="446"/>
                </a:lnTo>
                <a:lnTo>
                  <a:pt x="494" y="432"/>
                </a:lnTo>
                <a:lnTo>
                  <a:pt x="478" y="432"/>
                </a:lnTo>
                <a:lnTo>
                  <a:pt x="61" y="432"/>
                </a:lnTo>
                <a:lnTo>
                  <a:pt x="40" y="414"/>
                </a:lnTo>
                <a:lnTo>
                  <a:pt x="20" y="394"/>
                </a:lnTo>
                <a:lnTo>
                  <a:pt x="32" y="372"/>
                </a:lnTo>
                <a:lnTo>
                  <a:pt x="20" y="372"/>
                </a:lnTo>
                <a:lnTo>
                  <a:pt x="20" y="342"/>
                </a:lnTo>
                <a:lnTo>
                  <a:pt x="52" y="333"/>
                </a:lnTo>
                <a:lnTo>
                  <a:pt x="61" y="313"/>
                </a:lnTo>
                <a:lnTo>
                  <a:pt x="52" y="299"/>
                </a:lnTo>
                <a:lnTo>
                  <a:pt x="61" y="261"/>
                </a:lnTo>
                <a:lnTo>
                  <a:pt x="61" y="238"/>
                </a:lnTo>
                <a:lnTo>
                  <a:pt x="20" y="249"/>
                </a:lnTo>
                <a:lnTo>
                  <a:pt x="8" y="238"/>
                </a:lnTo>
                <a:lnTo>
                  <a:pt x="20" y="226"/>
                </a:lnTo>
                <a:lnTo>
                  <a:pt x="0" y="226"/>
                </a:lnTo>
                <a:lnTo>
                  <a:pt x="198" y="72"/>
                </a:lnTo>
                <a:lnTo>
                  <a:pt x="243" y="84"/>
                </a:lnTo>
                <a:lnTo>
                  <a:pt x="259" y="72"/>
                </a:lnTo>
                <a:lnTo>
                  <a:pt x="280" y="72"/>
                </a:lnTo>
                <a:lnTo>
                  <a:pt x="344" y="64"/>
                </a:lnTo>
                <a:lnTo>
                  <a:pt x="377" y="55"/>
                </a:lnTo>
                <a:lnTo>
                  <a:pt x="388" y="64"/>
                </a:lnTo>
                <a:lnTo>
                  <a:pt x="377" y="72"/>
                </a:lnTo>
                <a:lnTo>
                  <a:pt x="406" y="72"/>
                </a:lnTo>
                <a:lnTo>
                  <a:pt x="430" y="64"/>
                </a:lnTo>
                <a:lnTo>
                  <a:pt x="449" y="64"/>
                </a:lnTo>
                <a:lnTo>
                  <a:pt x="462" y="72"/>
                </a:lnTo>
                <a:lnTo>
                  <a:pt x="514" y="84"/>
                </a:lnTo>
                <a:lnTo>
                  <a:pt x="514" y="93"/>
                </a:lnTo>
                <a:lnTo>
                  <a:pt x="478" y="101"/>
                </a:lnTo>
                <a:lnTo>
                  <a:pt x="514" y="101"/>
                </a:lnTo>
                <a:lnTo>
                  <a:pt x="555" y="93"/>
                </a:lnTo>
                <a:lnTo>
                  <a:pt x="575" y="101"/>
                </a:lnTo>
                <a:lnTo>
                  <a:pt x="587" y="93"/>
                </a:lnTo>
                <a:lnTo>
                  <a:pt x="575" y="93"/>
                </a:lnTo>
                <a:lnTo>
                  <a:pt x="628" y="84"/>
                </a:lnTo>
                <a:lnTo>
                  <a:pt x="628" y="93"/>
                </a:lnTo>
                <a:lnTo>
                  <a:pt x="660" y="101"/>
                </a:lnTo>
                <a:lnTo>
                  <a:pt x="692" y="101"/>
                </a:lnTo>
                <a:lnTo>
                  <a:pt x="722" y="84"/>
                </a:lnTo>
                <a:lnTo>
                  <a:pt x="701" y="84"/>
                </a:lnTo>
                <a:lnTo>
                  <a:pt x="745" y="64"/>
                </a:lnTo>
                <a:lnTo>
                  <a:pt x="754" y="72"/>
                </a:lnTo>
                <a:lnTo>
                  <a:pt x="754" y="84"/>
                </a:lnTo>
                <a:lnTo>
                  <a:pt x="733" y="93"/>
                </a:lnTo>
                <a:lnTo>
                  <a:pt x="722" y="101"/>
                </a:lnTo>
                <a:lnTo>
                  <a:pt x="733" y="101"/>
                </a:lnTo>
                <a:lnTo>
                  <a:pt x="765" y="84"/>
                </a:lnTo>
                <a:lnTo>
                  <a:pt x="786" y="72"/>
                </a:lnTo>
                <a:lnTo>
                  <a:pt x="765" y="64"/>
                </a:lnTo>
                <a:lnTo>
                  <a:pt x="765" y="55"/>
                </a:lnTo>
                <a:lnTo>
                  <a:pt x="807" y="32"/>
                </a:lnTo>
                <a:lnTo>
                  <a:pt x="839" y="12"/>
                </a:lnTo>
                <a:lnTo>
                  <a:pt x="868" y="0"/>
                </a:lnTo>
                <a:lnTo>
                  <a:pt x="900" y="0"/>
                </a:lnTo>
                <a:lnTo>
                  <a:pt x="859" y="20"/>
                </a:lnTo>
                <a:lnTo>
                  <a:pt x="839" y="20"/>
                </a:lnTo>
                <a:lnTo>
                  <a:pt x="839" y="32"/>
                </a:lnTo>
                <a:lnTo>
                  <a:pt x="818" y="32"/>
                </a:lnTo>
                <a:lnTo>
                  <a:pt x="826" y="64"/>
                </a:lnTo>
                <a:lnTo>
                  <a:pt x="807" y="64"/>
                </a:lnTo>
                <a:lnTo>
                  <a:pt x="818" y="72"/>
                </a:lnTo>
                <a:lnTo>
                  <a:pt x="826" y="84"/>
                </a:lnTo>
                <a:lnTo>
                  <a:pt x="847" y="72"/>
                </a:lnTo>
                <a:lnTo>
                  <a:pt x="847" y="84"/>
                </a:lnTo>
                <a:lnTo>
                  <a:pt x="839" y="101"/>
                </a:lnTo>
                <a:lnTo>
                  <a:pt x="839" y="116"/>
                </a:lnTo>
                <a:lnTo>
                  <a:pt x="883" y="93"/>
                </a:lnTo>
                <a:lnTo>
                  <a:pt x="900" y="64"/>
                </a:lnTo>
                <a:lnTo>
                  <a:pt x="932" y="72"/>
                </a:lnTo>
                <a:lnTo>
                  <a:pt x="944" y="72"/>
                </a:lnTo>
                <a:lnTo>
                  <a:pt x="912" y="101"/>
                </a:lnTo>
                <a:lnTo>
                  <a:pt x="920" y="101"/>
                </a:lnTo>
                <a:lnTo>
                  <a:pt x="912" y="116"/>
                </a:lnTo>
                <a:lnTo>
                  <a:pt x="868" y="124"/>
                </a:lnTo>
                <a:lnTo>
                  <a:pt x="847" y="124"/>
                </a:lnTo>
                <a:lnTo>
                  <a:pt x="839" y="124"/>
                </a:lnTo>
                <a:lnTo>
                  <a:pt x="807" y="145"/>
                </a:lnTo>
                <a:lnTo>
                  <a:pt x="774" y="165"/>
                </a:lnTo>
                <a:lnTo>
                  <a:pt x="754" y="165"/>
                </a:lnTo>
                <a:lnTo>
                  <a:pt x="733" y="189"/>
                </a:lnTo>
                <a:lnTo>
                  <a:pt x="701" y="189"/>
                </a:lnTo>
                <a:lnTo>
                  <a:pt x="692" y="197"/>
                </a:lnTo>
                <a:lnTo>
                  <a:pt x="660" y="218"/>
                </a:lnTo>
                <a:lnTo>
                  <a:pt x="619" y="249"/>
                </a:lnTo>
                <a:lnTo>
                  <a:pt x="619" y="261"/>
                </a:lnTo>
                <a:lnTo>
                  <a:pt x="639" y="261"/>
                </a:lnTo>
                <a:lnTo>
                  <a:pt x="628" y="290"/>
                </a:lnTo>
                <a:lnTo>
                  <a:pt x="649" y="290"/>
                </a:lnTo>
                <a:lnTo>
                  <a:pt x="713" y="322"/>
                </a:lnTo>
                <a:lnTo>
                  <a:pt x="754" y="333"/>
                </a:lnTo>
                <a:lnTo>
                  <a:pt x="722" y="362"/>
                </a:lnTo>
                <a:lnTo>
                  <a:pt x="745" y="394"/>
                </a:lnTo>
                <a:lnTo>
                  <a:pt x="774" y="386"/>
                </a:lnTo>
                <a:lnTo>
                  <a:pt x="786" y="333"/>
                </a:lnTo>
                <a:lnTo>
                  <a:pt x="839" y="313"/>
                </a:lnTo>
                <a:lnTo>
                  <a:pt x="859" y="270"/>
                </a:lnTo>
                <a:lnTo>
                  <a:pt x="847" y="261"/>
                </a:lnTo>
                <a:lnTo>
                  <a:pt x="868" y="238"/>
                </a:lnTo>
                <a:lnTo>
                  <a:pt x="883" y="218"/>
                </a:lnTo>
                <a:lnTo>
                  <a:pt x="891" y="197"/>
                </a:lnTo>
                <a:lnTo>
                  <a:pt x="912" y="189"/>
                </a:lnTo>
                <a:lnTo>
                  <a:pt x="955" y="197"/>
                </a:lnTo>
                <a:lnTo>
                  <a:pt x="973" y="208"/>
                </a:lnTo>
                <a:lnTo>
                  <a:pt x="973" y="218"/>
                </a:lnTo>
                <a:lnTo>
                  <a:pt x="994" y="218"/>
                </a:lnTo>
                <a:lnTo>
                  <a:pt x="984" y="249"/>
                </a:lnTo>
                <a:lnTo>
                  <a:pt x="994" y="270"/>
                </a:lnTo>
                <a:lnTo>
                  <a:pt x="1037" y="249"/>
                </a:lnTo>
                <a:lnTo>
                  <a:pt x="1037" y="238"/>
                </a:lnTo>
                <a:lnTo>
                  <a:pt x="1058" y="226"/>
                </a:lnTo>
                <a:lnTo>
                  <a:pt x="1081" y="290"/>
                </a:lnTo>
                <a:lnTo>
                  <a:pt x="1058" y="299"/>
                </a:lnTo>
                <a:lnTo>
                  <a:pt x="1081" y="313"/>
                </a:lnTo>
                <a:lnTo>
                  <a:pt x="1066" y="322"/>
                </a:lnTo>
                <a:lnTo>
                  <a:pt x="1089" y="322"/>
                </a:lnTo>
                <a:lnTo>
                  <a:pt x="1089" y="333"/>
                </a:lnTo>
                <a:lnTo>
                  <a:pt x="1110" y="333"/>
                </a:lnTo>
                <a:lnTo>
                  <a:pt x="1089" y="342"/>
                </a:lnTo>
                <a:lnTo>
                  <a:pt x="1110" y="342"/>
                </a:lnTo>
                <a:lnTo>
                  <a:pt x="1110" y="351"/>
                </a:lnTo>
                <a:lnTo>
                  <a:pt x="1122" y="351"/>
                </a:lnTo>
                <a:lnTo>
                  <a:pt x="1122" y="386"/>
                </a:lnTo>
                <a:lnTo>
                  <a:pt x="1066" y="394"/>
                </a:lnTo>
                <a:lnTo>
                  <a:pt x="1037" y="414"/>
                </a:lnTo>
                <a:lnTo>
                  <a:pt x="973" y="414"/>
                </a:lnTo>
                <a:lnTo>
                  <a:pt x="932" y="414"/>
                </a:lnTo>
                <a:lnTo>
                  <a:pt x="920" y="432"/>
                </a:lnTo>
                <a:lnTo>
                  <a:pt x="912" y="432"/>
                </a:lnTo>
                <a:lnTo>
                  <a:pt x="883" y="446"/>
                </a:lnTo>
                <a:lnTo>
                  <a:pt x="839" y="476"/>
                </a:lnTo>
                <a:lnTo>
                  <a:pt x="891" y="446"/>
                </a:lnTo>
                <a:lnTo>
                  <a:pt x="955" y="432"/>
                </a:lnTo>
                <a:lnTo>
                  <a:pt x="964" y="446"/>
                </a:lnTo>
                <a:lnTo>
                  <a:pt x="920" y="455"/>
                </a:lnTo>
                <a:lnTo>
                  <a:pt x="932" y="467"/>
                </a:lnTo>
                <a:lnTo>
                  <a:pt x="944" y="467"/>
                </a:lnTo>
                <a:lnTo>
                  <a:pt x="932" y="487"/>
                </a:lnTo>
                <a:lnTo>
                  <a:pt x="955" y="496"/>
                </a:lnTo>
                <a:lnTo>
                  <a:pt x="984" y="496"/>
                </a:lnTo>
                <a:lnTo>
                  <a:pt x="1008" y="476"/>
                </a:lnTo>
                <a:lnTo>
                  <a:pt x="1008" y="487"/>
                </a:lnTo>
                <a:lnTo>
                  <a:pt x="1008" y="496"/>
                </a:lnTo>
                <a:lnTo>
                  <a:pt x="984" y="505"/>
                </a:lnTo>
                <a:lnTo>
                  <a:pt x="932" y="528"/>
                </a:lnTo>
                <a:lnTo>
                  <a:pt x="900" y="548"/>
                </a:lnTo>
                <a:lnTo>
                  <a:pt x="900" y="528"/>
                </a:lnTo>
                <a:lnTo>
                  <a:pt x="932" y="505"/>
                </a:lnTo>
                <a:lnTo>
                  <a:pt x="920" y="505"/>
                </a:lnTo>
                <a:lnTo>
                  <a:pt x="932" y="505"/>
                </a:lnTo>
                <a:lnTo>
                  <a:pt x="891" y="50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9" name="Freeform 249"/>
          <p:cNvSpPr>
            <a:spLocks/>
          </p:cNvSpPr>
          <p:nvPr/>
        </p:nvSpPr>
        <p:spPr bwMode="auto">
          <a:xfrm>
            <a:off x="501650" y="1931988"/>
            <a:ext cx="1065213" cy="476250"/>
          </a:xfrm>
          <a:custGeom>
            <a:avLst/>
            <a:gdLst>
              <a:gd name="T0" fmla="*/ 671 w 671"/>
              <a:gd name="T1" fmla="*/ 29 h 300"/>
              <a:gd name="T2" fmla="*/ 554 w 671"/>
              <a:gd name="T3" fmla="*/ 11 h 300"/>
              <a:gd name="T4" fmla="*/ 525 w 671"/>
              <a:gd name="T5" fmla="*/ 0 h 300"/>
              <a:gd name="T6" fmla="*/ 420 w 671"/>
              <a:gd name="T7" fmla="*/ 20 h 300"/>
              <a:gd name="T8" fmla="*/ 326 w 671"/>
              <a:gd name="T9" fmla="*/ 40 h 300"/>
              <a:gd name="T10" fmla="*/ 326 w 671"/>
              <a:gd name="T11" fmla="*/ 58 h 300"/>
              <a:gd name="T12" fmla="*/ 326 w 671"/>
              <a:gd name="T13" fmla="*/ 81 h 300"/>
              <a:gd name="T14" fmla="*/ 292 w 671"/>
              <a:gd name="T15" fmla="*/ 81 h 300"/>
              <a:gd name="T16" fmla="*/ 218 w 671"/>
              <a:gd name="T17" fmla="*/ 93 h 300"/>
              <a:gd name="T18" fmla="*/ 218 w 671"/>
              <a:gd name="T19" fmla="*/ 113 h 300"/>
              <a:gd name="T20" fmla="*/ 292 w 671"/>
              <a:gd name="T21" fmla="*/ 102 h 300"/>
              <a:gd name="T22" fmla="*/ 199 w 671"/>
              <a:gd name="T23" fmla="*/ 145 h 300"/>
              <a:gd name="T24" fmla="*/ 137 w 671"/>
              <a:gd name="T25" fmla="*/ 194 h 300"/>
              <a:gd name="T26" fmla="*/ 146 w 671"/>
              <a:gd name="T27" fmla="*/ 218 h 300"/>
              <a:gd name="T28" fmla="*/ 199 w 671"/>
              <a:gd name="T29" fmla="*/ 218 h 300"/>
              <a:gd name="T30" fmla="*/ 0 w 671"/>
              <a:gd name="T31" fmla="*/ 300 h 300"/>
              <a:gd name="T32" fmla="*/ 181 w 671"/>
              <a:gd name="T33" fmla="*/ 246 h 300"/>
              <a:gd name="T34" fmla="*/ 262 w 671"/>
              <a:gd name="T35" fmla="*/ 218 h 300"/>
              <a:gd name="T36" fmla="*/ 292 w 671"/>
              <a:gd name="T37" fmla="*/ 206 h 300"/>
              <a:gd name="T38" fmla="*/ 379 w 671"/>
              <a:gd name="T39" fmla="*/ 174 h 300"/>
              <a:gd name="T40" fmla="*/ 420 w 671"/>
              <a:gd name="T41" fmla="*/ 194 h 300"/>
              <a:gd name="T42" fmla="*/ 481 w 671"/>
              <a:gd name="T43" fmla="*/ 194 h 300"/>
              <a:gd name="T44" fmla="*/ 493 w 671"/>
              <a:gd name="T45" fmla="*/ 227 h 300"/>
              <a:gd name="T46" fmla="*/ 493 w 671"/>
              <a:gd name="T47" fmla="*/ 246 h 300"/>
              <a:gd name="T48" fmla="*/ 513 w 671"/>
              <a:gd name="T49" fmla="*/ 246 h 300"/>
              <a:gd name="T50" fmla="*/ 493 w 671"/>
              <a:gd name="T51" fmla="*/ 246 h 300"/>
              <a:gd name="T52" fmla="*/ 493 w 671"/>
              <a:gd name="T53" fmla="*/ 256 h 300"/>
              <a:gd name="T54" fmla="*/ 493 w 671"/>
              <a:gd name="T55" fmla="*/ 290 h 300"/>
              <a:gd name="T56" fmla="*/ 513 w 671"/>
              <a:gd name="T57" fmla="*/ 270 h 300"/>
              <a:gd name="T58" fmla="*/ 505 w 671"/>
              <a:gd name="T59" fmla="*/ 290 h 300"/>
              <a:gd name="T60" fmla="*/ 525 w 671"/>
              <a:gd name="T61" fmla="*/ 290 h 300"/>
              <a:gd name="T62" fmla="*/ 525 w 671"/>
              <a:gd name="T63" fmla="*/ 256 h 300"/>
              <a:gd name="T64" fmla="*/ 534 w 671"/>
              <a:gd name="T65" fmla="*/ 194 h 300"/>
              <a:gd name="T66" fmla="*/ 481 w 671"/>
              <a:gd name="T67" fmla="*/ 194 h 300"/>
              <a:gd name="T68" fmla="*/ 472 w 671"/>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1" h="300">
                <a:moveTo>
                  <a:pt x="472" y="183"/>
                </a:moveTo>
                <a:lnTo>
                  <a:pt x="671" y="29"/>
                </a:lnTo>
                <a:lnTo>
                  <a:pt x="651" y="20"/>
                </a:lnTo>
                <a:lnTo>
                  <a:pt x="554" y="11"/>
                </a:lnTo>
                <a:lnTo>
                  <a:pt x="525" y="11"/>
                </a:lnTo>
                <a:lnTo>
                  <a:pt x="525" y="0"/>
                </a:lnTo>
                <a:lnTo>
                  <a:pt x="513" y="0"/>
                </a:lnTo>
                <a:lnTo>
                  <a:pt x="420" y="20"/>
                </a:lnTo>
                <a:lnTo>
                  <a:pt x="365" y="40"/>
                </a:lnTo>
                <a:lnTo>
                  <a:pt x="326" y="40"/>
                </a:lnTo>
                <a:lnTo>
                  <a:pt x="315" y="49"/>
                </a:lnTo>
                <a:lnTo>
                  <a:pt x="326" y="58"/>
                </a:lnTo>
                <a:lnTo>
                  <a:pt x="315" y="72"/>
                </a:lnTo>
                <a:lnTo>
                  <a:pt x="326" y="81"/>
                </a:lnTo>
                <a:lnTo>
                  <a:pt x="283" y="81"/>
                </a:lnTo>
                <a:lnTo>
                  <a:pt x="292" y="81"/>
                </a:lnTo>
                <a:lnTo>
                  <a:pt x="283" y="81"/>
                </a:lnTo>
                <a:lnTo>
                  <a:pt x="218" y="93"/>
                </a:lnTo>
                <a:lnTo>
                  <a:pt x="231" y="102"/>
                </a:lnTo>
                <a:lnTo>
                  <a:pt x="218" y="113"/>
                </a:lnTo>
                <a:lnTo>
                  <a:pt x="262" y="113"/>
                </a:lnTo>
                <a:lnTo>
                  <a:pt x="292" y="102"/>
                </a:lnTo>
                <a:lnTo>
                  <a:pt x="262" y="134"/>
                </a:lnTo>
                <a:lnTo>
                  <a:pt x="199" y="145"/>
                </a:lnTo>
                <a:lnTo>
                  <a:pt x="146" y="165"/>
                </a:lnTo>
                <a:lnTo>
                  <a:pt x="137" y="194"/>
                </a:lnTo>
                <a:lnTo>
                  <a:pt x="166" y="194"/>
                </a:lnTo>
                <a:lnTo>
                  <a:pt x="146" y="218"/>
                </a:lnTo>
                <a:lnTo>
                  <a:pt x="181" y="218"/>
                </a:lnTo>
                <a:lnTo>
                  <a:pt x="199" y="218"/>
                </a:lnTo>
                <a:lnTo>
                  <a:pt x="181" y="235"/>
                </a:lnTo>
                <a:lnTo>
                  <a:pt x="0" y="300"/>
                </a:lnTo>
                <a:lnTo>
                  <a:pt x="128" y="270"/>
                </a:lnTo>
                <a:lnTo>
                  <a:pt x="181" y="246"/>
                </a:lnTo>
                <a:lnTo>
                  <a:pt x="254" y="218"/>
                </a:lnTo>
                <a:lnTo>
                  <a:pt x="262" y="218"/>
                </a:lnTo>
                <a:lnTo>
                  <a:pt x="262" y="206"/>
                </a:lnTo>
                <a:lnTo>
                  <a:pt x="292" y="206"/>
                </a:lnTo>
                <a:lnTo>
                  <a:pt x="344" y="194"/>
                </a:lnTo>
                <a:lnTo>
                  <a:pt x="379" y="174"/>
                </a:lnTo>
                <a:lnTo>
                  <a:pt x="400" y="174"/>
                </a:lnTo>
                <a:lnTo>
                  <a:pt x="420" y="194"/>
                </a:lnTo>
                <a:lnTo>
                  <a:pt x="461" y="194"/>
                </a:lnTo>
                <a:lnTo>
                  <a:pt x="481" y="194"/>
                </a:lnTo>
                <a:lnTo>
                  <a:pt x="472" y="206"/>
                </a:lnTo>
                <a:lnTo>
                  <a:pt x="493" y="227"/>
                </a:lnTo>
                <a:lnTo>
                  <a:pt x="505" y="227"/>
                </a:lnTo>
                <a:lnTo>
                  <a:pt x="493" y="246"/>
                </a:lnTo>
                <a:lnTo>
                  <a:pt x="513" y="235"/>
                </a:lnTo>
                <a:lnTo>
                  <a:pt x="513" y="246"/>
                </a:lnTo>
                <a:lnTo>
                  <a:pt x="505" y="246"/>
                </a:lnTo>
                <a:lnTo>
                  <a:pt x="493" y="246"/>
                </a:lnTo>
                <a:lnTo>
                  <a:pt x="481" y="256"/>
                </a:lnTo>
                <a:lnTo>
                  <a:pt x="493" y="256"/>
                </a:lnTo>
                <a:lnTo>
                  <a:pt x="481" y="279"/>
                </a:lnTo>
                <a:lnTo>
                  <a:pt x="493" y="290"/>
                </a:lnTo>
                <a:lnTo>
                  <a:pt x="505" y="256"/>
                </a:lnTo>
                <a:lnTo>
                  <a:pt x="513" y="270"/>
                </a:lnTo>
                <a:lnTo>
                  <a:pt x="505" y="270"/>
                </a:lnTo>
                <a:lnTo>
                  <a:pt x="505" y="290"/>
                </a:lnTo>
                <a:lnTo>
                  <a:pt x="513" y="290"/>
                </a:lnTo>
                <a:lnTo>
                  <a:pt x="525" y="290"/>
                </a:lnTo>
                <a:lnTo>
                  <a:pt x="534" y="270"/>
                </a:lnTo>
                <a:lnTo>
                  <a:pt x="525" y="256"/>
                </a:lnTo>
                <a:lnTo>
                  <a:pt x="534" y="218"/>
                </a:lnTo>
                <a:lnTo>
                  <a:pt x="534" y="194"/>
                </a:lnTo>
                <a:lnTo>
                  <a:pt x="493" y="206"/>
                </a:lnTo>
                <a:lnTo>
                  <a:pt x="481" y="194"/>
                </a:lnTo>
                <a:lnTo>
                  <a:pt x="493" y="183"/>
                </a:lnTo>
                <a:lnTo>
                  <a:pt x="472" y="1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0" name="Freeform 250"/>
          <p:cNvSpPr>
            <a:spLocks/>
          </p:cNvSpPr>
          <p:nvPr/>
        </p:nvSpPr>
        <p:spPr bwMode="auto">
          <a:xfrm>
            <a:off x="501650" y="1931988"/>
            <a:ext cx="1065213" cy="476250"/>
          </a:xfrm>
          <a:custGeom>
            <a:avLst/>
            <a:gdLst>
              <a:gd name="T0" fmla="*/ 671 w 671"/>
              <a:gd name="T1" fmla="*/ 29 h 300"/>
              <a:gd name="T2" fmla="*/ 554 w 671"/>
              <a:gd name="T3" fmla="*/ 11 h 300"/>
              <a:gd name="T4" fmla="*/ 525 w 671"/>
              <a:gd name="T5" fmla="*/ 0 h 300"/>
              <a:gd name="T6" fmla="*/ 420 w 671"/>
              <a:gd name="T7" fmla="*/ 20 h 300"/>
              <a:gd name="T8" fmla="*/ 326 w 671"/>
              <a:gd name="T9" fmla="*/ 40 h 300"/>
              <a:gd name="T10" fmla="*/ 326 w 671"/>
              <a:gd name="T11" fmla="*/ 58 h 300"/>
              <a:gd name="T12" fmla="*/ 326 w 671"/>
              <a:gd name="T13" fmla="*/ 81 h 300"/>
              <a:gd name="T14" fmla="*/ 292 w 671"/>
              <a:gd name="T15" fmla="*/ 81 h 300"/>
              <a:gd name="T16" fmla="*/ 218 w 671"/>
              <a:gd name="T17" fmla="*/ 93 h 300"/>
              <a:gd name="T18" fmla="*/ 218 w 671"/>
              <a:gd name="T19" fmla="*/ 113 h 300"/>
              <a:gd name="T20" fmla="*/ 292 w 671"/>
              <a:gd name="T21" fmla="*/ 102 h 300"/>
              <a:gd name="T22" fmla="*/ 199 w 671"/>
              <a:gd name="T23" fmla="*/ 145 h 300"/>
              <a:gd name="T24" fmla="*/ 137 w 671"/>
              <a:gd name="T25" fmla="*/ 194 h 300"/>
              <a:gd name="T26" fmla="*/ 146 w 671"/>
              <a:gd name="T27" fmla="*/ 218 h 300"/>
              <a:gd name="T28" fmla="*/ 199 w 671"/>
              <a:gd name="T29" fmla="*/ 218 h 300"/>
              <a:gd name="T30" fmla="*/ 0 w 671"/>
              <a:gd name="T31" fmla="*/ 300 h 300"/>
              <a:gd name="T32" fmla="*/ 181 w 671"/>
              <a:gd name="T33" fmla="*/ 246 h 300"/>
              <a:gd name="T34" fmla="*/ 262 w 671"/>
              <a:gd name="T35" fmla="*/ 218 h 300"/>
              <a:gd name="T36" fmla="*/ 292 w 671"/>
              <a:gd name="T37" fmla="*/ 206 h 300"/>
              <a:gd name="T38" fmla="*/ 379 w 671"/>
              <a:gd name="T39" fmla="*/ 174 h 300"/>
              <a:gd name="T40" fmla="*/ 420 w 671"/>
              <a:gd name="T41" fmla="*/ 194 h 300"/>
              <a:gd name="T42" fmla="*/ 481 w 671"/>
              <a:gd name="T43" fmla="*/ 194 h 300"/>
              <a:gd name="T44" fmla="*/ 493 w 671"/>
              <a:gd name="T45" fmla="*/ 227 h 300"/>
              <a:gd name="T46" fmla="*/ 493 w 671"/>
              <a:gd name="T47" fmla="*/ 246 h 300"/>
              <a:gd name="T48" fmla="*/ 513 w 671"/>
              <a:gd name="T49" fmla="*/ 246 h 300"/>
              <a:gd name="T50" fmla="*/ 493 w 671"/>
              <a:gd name="T51" fmla="*/ 246 h 300"/>
              <a:gd name="T52" fmla="*/ 493 w 671"/>
              <a:gd name="T53" fmla="*/ 256 h 300"/>
              <a:gd name="T54" fmla="*/ 493 w 671"/>
              <a:gd name="T55" fmla="*/ 290 h 300"/>
              <a:gd name="T56" fmla="*/ 513 w 671"/>
              <a:gd name="T57" fmla="*/ 270 h 300"/>
              <a:gd name="T58" fmla="*/ 505 w 671"/>
              <a:gd name="T59" fmla="*/ 290 h 300"/>
              <a:gd name="T60" fmla="*/ 525 w 671"/>
              <a:gd name="T61" fmla="*/ 290 h 300"/>
              <a:gd name="T62" fmla="*/ 525 w 671"/>
              <a:gd name="T63" fmla="*/ 256 h 300"/>
              <a:gd name="T64" fmla="*/ 534 w 671"/>
              <a:gd name="T65" fmla="*/ 194 h 300"/>
              <a:gd name="T66" fmla="*/ 481 w 671"/>
              <a:gd name="T67" fmla="*/ 194 h 300"/>
              <a:gd name="T68" fmla="*/ 472 w 671"/>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1" h="300">
                <a:moveTo>
                  <a:pt x="472" y="183"/>
                </a:moveTo>
                <a:lnTo>
                  <a:pt x="671" y="29"/>
                </a:lnTo>
                <a:lnTo>
                  <a:pt x="651" y="20"/>
                </a:lnTo>
                <a:lnTo>
                  <a:pt x="554" y="11"/>
                </a:lnTo>
                <a:lnTo>
                  <a:pt x="525" y="11"/>
                </a:lnTo>
                <a:lnTo>
                  <a:pt x="525" y="0"/>
                </a:lnTo>
                <a:lnTo>
                  <a:pt x="513" y="0"/>
                </a:lnTo>
                <a:lnTo>
                  <a:pt x="420" y="20"/>
                </a:lnTo>
                <a:lnTo>
                  <a:pt x="365" y="40"/>
                </a:lnTo>
                <a:lnTo>
                  <a:pt x="326" y="40"/>
                </a:lnTo>
                <a:lnTo>
                  <a:pt x="315" y="49"/>
                </a:lnTo>
                <a:lnTo>
                  <a:pt x="326" y="58"/>
                </a:lnTo>
                <a:lnTo>
                  <a:pt x="315" y="72"/>
                </a:lnTo>
                <a:lnTo>
                  <a:pt x="326" y="81"/>
                </a:lnTo>
                <a:lnTo>
                  <a:pt x="283" y="81"/>
                </a:lnTo>
                <a:lnTo>
                  <a:pt x="292" y="81"/>
                </a:lnTo>
                <a:lnTo>
                  <a:pt x="283" y="81"/>
                </a:lnTo>
                <a:lnTo>
                  <a:pt x="218" y="93"/>
                </a:lnTo>
                <a:lnTo>
                  <a:pt x="231" y="102"/>
                </a:lnTo>
                <a:lnTo>
                  <a:pt x="218" y="113"/>
                </a:lnTo>
                <a:lnTo>
                  <a:pt x="262" y="113"/>
                </a:lnTo>
                <a:lnTo>
                  <a:pt x="292" y="102"/>
                </a:lnTo>
                <a:lnTo>
                  <a:pt x="262" y="134"/>
                </a:lnTo>
                <a:lnTo>
                  <a:pt x="199" y="145"/>
                </a:lnTo>
                <a:lnTo>
                  <a:pt x="146" y="165"/>
                </a:lnTo>
                <a:lnTo>
                  <a:pt x="137" y="194"/>
                </a:lnTo>
                <a:lnTo>
                  <a:pt x="166" y="194"/>
                </a:lnTo>
                <a:lnTo>
                  <a:pt x="146" y="218"/>
                </a:lnTo>
                <a:lnTo>
                  <a:pt x="181" y="218"/>
                </a:lnTo>
                <a:lnTo>
                  <a:pt x="199" y="218"/>
                </a:lnTo>
                <a:lnTo>
                  <a:pt x="181" y="235"/>
                </a:lnTo>
                <a:lnTo>
                  <a:pt x="0" y="300"/>
                </a:lnTo>
                <a:lnTo>
                  <a:pt x="128" y="270"/>
                </a:lnTo>
                <a:lnTo>
                  <a:pt x="181" y="246"/>
                </a:lnTo>
                <a:lnTo>
                  <a:pt x="254" y="218"/>
                </a:lnTo>
                <a:lnTo>
                  <a:pt x="262" y="218"/>
                </a:lnTo>
                <a:lnTo>
                  <a:pt x="262" y="206"/>
                </a:lnTo>
                <a:lnTo>
                  <a:pt x="292" y="206"/>
                </a:lnTo>
                <a:lnTo>
                  <a:pt x="344" y="194"/>
                </a:lnTo>
                <a:lnTo>
                  <a:pt x="379" y="174"/>
                </a:lnTo>
                <a:lnTo>
                  <a:pt x="400" y="174"/>
                </a:lnTo>
                <a:lnTo>
                  <a:pt x="420" y="194"/>
                </a:lnTo>
                <a:lnTo>
                  <a:pt x="461" y="194"/>
                </a:lnTo>
                <a:lnTo>
                  <a:pt x="481" y="194"/>
                </a:lnTo>
                <a:lnTo>
                  <a:pt x="472" y="206"/>
                </a:lnTo>
                <a:lnTo>
                  <a:pt x="493" y="227"/>
                </a:lnTo>
                <a:lnTo>
                  <a:pt x="505" y="227"/>
                </a:lnTo>
                <a:lnTo>
                  <a:pt x="493" y="246"/>
                </a:lnTo>
                <a:lnTo>
                  <a:pt x="513" y="235"/>
                </a:lnTo>
                <a:lnTo>
                  <a:pt x="513" y="246"/>
                </a:lnTo>
                <a:lnTo>
                  <a:pt x="505" y="246"/>
                </a:lnTo>
                <a:lnTo>
                  <a:pt x="493" y="246"/>
                </a:lnTo>
                <a:lnTo>
                  <a:pt x="481" y="256"/>
                </a:lnTo>
                <a:lnTo>
                  <a:pt x="493" y="256"/>
                </a:lnTo>
                <a:lnTo>
                  <a:pt x="481" y="279"/>
                </a:lnTo>
                <a:lnTo>
                  <a:pt x="493" y="290"/>
                </a:lnTo>
                <a:lnTo>
                  <a:pt x="505" y="256"/>
                </a:lnTo>
                <a:lnTo>
                  <a:pt x="513" y="270"/>
                </a:lnTo>
                <a:lnTo>
                  <a:pt x="505" y="270"/>
                </a:lnTo>
                <a:lnTo>
                  <a:pt x="505" y="290"/>
                </a:lnTo>
                <a:lnTo>
                  <a:pt x="513" y="290"/>
                </a:lnTo>
                <a:lnTo>
                  <a:pt x="525" y="290"/>
                </a:lnTo>
                <a:lnTo>
                  <a:pt x="534" y="270"/>
                </a:lnTo>
                <a:lnTo>
                  <a:pt x="525" y="256"/>
                </a:lnTo>
                <a:lnTo>
                  <a:pt x="534" y="218"/>
                </a:lnTo>
                <a:lnTo>
                  <a:pt x="534" y="194"/>
                </a:lnTo>
                <a:lnTo>
                  <a:pt x="493" y="206"/>
                </a:lnTo>
                <a:lnTo>
                  <a:pt x="481" y="194"/>
                </a:lnTo>
                <a:lnTo>
                  <a:pt x="493" y="183"/>
                </a:lnTo>
                <a:lnTo>
                  <a:pt x="472" y="1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1" name="Freeform 251"/>
          <p:cNvSpPr>
            <a:spLocks/>
          </p:cNvSpPr>
          <p:nvPr/>
        </p:nvSpPr>
        <p:spPr bwMode="auto">
          <a:xfrm>
            <a:off x="1219200" y="3062288"/>
            <a:ext cx="735013" cy="554037"/>
          </a:xfrm>
          <a:custGeom>
            <a:avLst/>
            <a:gdLst>
              <a:gd name="T0" fmla="*/ 41 w 463"/>
              <a:gd name="T1" fmla="*/ 0 h 349"/>
              <a:gd name="T2" fmla="*/ 178 w 463"/>
              <a:gd name="T3" fmla="*/ 19 h 349"/>
              <a:gd name="T4" fmla="*/ 190 w 463"/>
              <a:gd name="T5" fmla="*/ 51 h 349"/>
              <a:gd name="T6" fmla="*/ 208 w 463"/>
              <a:gd name="T7" fmla="*/ 72 h 349"/>
              <a:gd name="T8" fmla="*/ 243 w 463"/>
              <a:gd name="T9" fmla="*/ 63 h 349"/>
              <a:gd name="T10" fmla="*/ 293 w 463"/>
              <a:gd name="T11" fmla="*/ 132 h 349"/>
              <a:gd name="T12" fmla="*/ 272 w 463"/>
              <a:gd name="T13" fmla="*/ 196 h 349"/>
              <a:gd name="T14" fmla="*/ 316 w 463"/>
              <a:gd name="T15" fmla="*/ 277 h 349"/>
              <a:gd name="T16" fmla="*/ 366 w 463"/>
              <a:gd name="T17" fmla="*/ 277 h 349"/>
              <a:gd name="T18" fmla="*/ 366 w 463"/>
              <a:gd name="T19" fmla="*/ 268 h 349"/>
              <a:gd name="T20" fmla="*/ 398 w 463"/>
              <a:gd name="T21" fmla="*/ 225 h 349"/>
              <a:gd name="T22" fmla="*/ 463 w 463"/>
              <a:gd name="T23" fmla="*/ 216 h 349"/>
              <a:gd name="T24" fmla="*/ 427 w 463"/>
              <a:gd name="T25" fmla="*/ 288 h 349"/>
              <a:gd name="T26" fmla="*/ 409 w 463"/>
              <a:gd name="T27" fmla="*/ 288 h 349"/>
              <a:gd name="T28" fmla="*/ 366 w 463"/>
              <a:gd name="T29" fmla="*/ 300 h 349"/>
              <a:gd name="T30" fmla="*/ 366 w 463"/>
              <a:gd name="T31" fmla="*/ 321 h 349"/>
              <a:gd name="T32" fmla="*/ 316 w 463"/>
              <a:gd name="T33" fmla="*/ 321 h 349"/>
              <a:gd name="T34" fmla="*/ 272 w 463"/>
              <a:gd name="T35" fmla="*/ 329 h 349"/>
              <a:gd name="T36" fmla="*/ 199 w 463"/>
              <a:gd name="T37" fmla="*/ 300 h 349"/>
              <a:gd name="T38" fmla="*/ 155 w 463"/>
              <a:gd name="T39" fmla="*/ 277 h 349"/>
              <a:gd name="T40" fmla="*/ 125 w 463"/>
              <a:gd name="T41" fmla="*/ 239 h 349"/>
              <a:gd name="T42" fmla="*/ 135 w 463"/>
              <a:gd name="T43" fmla="*/ 196 h 349"/>
              <a:gd name="T44" fmla="*/ 82 w 463"/>
              <a:gd name="T45" fmla="*/ 132 h 349"/>
              <a:gd name="T46" fmla="*/ 73 w 463"/>
              <a:gd name="T47" fmla="*/ 103 h 349"/>
              <a:gd name="T48" fmla="*/ 61 w 463"/>
              <a:gd name="T49" fmla="*/ 72 h 349"/>
              <a:gd name="T50" fmla="*/ 53 w 463"/>
              <a:gd name="T51" fmla="*/ 19 h 349"/>
              <a:gd name="T52" fmla="*/ 20 w 463"/>
              <a:gd name="T53" fmla="*/ 51 h 349"/>
              <a:gd name="T54" fmla="*/ 61 w 463"/>
              <a:gd name="T55" fmla="*/ 167 h 349"/>
              <a:gd name="T56" fmla="*/ 61 w 463"/>
              <a:gd name="T57" fmla="*/ 196 h 349"/>
              <a:gd name="T58" fmla="*/ 29 w 463"/>
              <a:gd name="T59" fmla="*/ 153 h 349"/>
              <a:gd name="T60" fmla="*/ 41 w 463"/>
              <a:gd name="T61" fmla="*/ 124 h 349"/>
              <a:gd name="T62" fmla="*/ 0 w 463"/>
              <a:gd name="T63" fmla="*/ 92 h 349"/>
              <a:gd name="T64" fmla="*/ 20 w 463"/>
              <a:gd name="T65" fmla="*/ 80 h 349"/>
              <a:gd name="T66" fmla="*/ 0 w 463"/>
              <a:gd name="T6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3" h="349">
                <a:moveTo>
                  <a:pt x="0" y="0"/>
                </a:moveTo>
                <a:lnTo>
                  <a:pt x="41" y="0"/>
                </a:lnTo>
                <a:lnTo>
                  <a:pt x="93" y="34"/>
                </a:lnTo>
                <a:lnTo>
                  <a:pt x="178" y="19"/>
                </a:lnTo>
                <a:lnTo>
                  <a:pt x="190" y="43"/>
                </a:lnTo>
                <a:lnTo>
                  <a:pt x="190" y="51"/>
                </a:lnTo>
                <a:lnTo>
                  <a:pt x="199" y="72"/>
                </a:lnTo>
                <a:lnTo>
                  <a:pt x="208" y="72"/>
                </a:lnTo>
                <a:lnTo>
                  <a:pt x="219" y="51"/>
                </a:lnTo>
                <a:lnTo>
                  <a:pt x="243" y="63"/>
                </a:lnTo>
                <a:lnTo>
                  <a:pt x="264" y="124"/>
                </a:lnTo>
                <a:lnTo>
                  <a:pt x="293" y="132"/>
                </a:lnTo>
                <a:lnTo>
                  <a:pt x="280" y="167"/>
                </a:lnTo>
                <a:lnTo>
                  <a:pt x="272" y="196"/>
                </a:lnTo>
                <a:lnTo>
                  <a:pt x="293" y="256"/>
                </a:lnTo>
                <a:lnTo>
                  <a:pt x="316" y="277"/>
                </a:lnTo>
                <a:lnTo>
                  <a:pt x="354" y="277"/>
                </a:lnTo>
                <a:lnTo>
                  <a:pt x="366" y="277"/>
                </a:lnTo>
                <a:lnTo>
                  <a:pt x="377" y="277"/>
                </a:lnTo>
                <a:lnTo>
                  <a:pt x="366" y="268"/>
                </a:lnTo>
                <a:lnTo>
                  <a:pt x="390" y="256"/>
                </a:lnTo>
                <a:lnTo>
                  <a:pt x="398" y="225"/>
                </a:lnTo>
                <a:lnTo>
                  <a:pt x="442" y="216"/>
                </a:lnTo>
                <a:lnTo>
                  <a:pt x="463" y="216"/>
                </a:lnTo>
                <a:lnTo>
                  <a:pt x="427" y="277"/>
                </a:lnTo>
                <a:lnTo>
                  <a:pt x="427" y="288"/>
                </a:lnTo>
                <a:lnTo>
                  <a:pt x="419" y="277"/>
                </a:lnTo>
                <a:lnTo>
                  <a:pt x="409" y="288"/>
                </a:lnTo>
                <a:lnTo>
                  <a:pt x="377" y="288"/>
                </a:lnTo>
                <a:lnTo>
                  <a:pt x="366" y="300"/>
                </a:lnTo>
                <a:lnTo>
                  <a:pt x="377" y="321"/>
                </a:lnTo>
                <a:lnTo>
                  <a:pt x="366" y="321"/>
                </a:lnTo>
                <a:lnTo>
                  <a:pt x="345" y="349"/>
                </a:lnTo>
                <a:lnTo>
                  <a:pt x="316" y="321"/>
                </a:lnTo>
                <a:lnTo>
                  <a:pt x="293" y="321"/>
                </a:lnTo>
                <a:lnTo>
                  <a:pt x="272" y="329"/>
                </a:lnTo>
                <a:lnTo>
                  <a:pt x="251" y="321"/>
                </a:lnTo>
                <a:lnTo>
                  <a:pt x="199" y="300"/>
                </a:lnTo>
                <a:lnTo>
                  <a:pt x="190" y="288"/>
                </a:lnTo>
                <a:lnTo>
                  <a:pt x="155" y="277"/>
                </a:lnTo>
                <a:lnTo>
                  <a:pt x="135" y="248"/>
                </a:lnTo>
                <a:lnTo>
                  <a:pt x="125" y="239"/>
                </a:lnTo>
                <a:lnTo>
                  <a:pt x="146" y="216"/>
                </a:lnTo>
                <a:lnTo>
                  <a:pt x="135" y="196"/>
                </a:lnTo>
                <a:lnTo>
                  <a:pt x="102" y="143"/>
                </a:lnTo>
                <a:lnTo>
                  <a:pt x="82" y="132"/>
                </a:lnTo>
                <a:lnTo>
                  <a:pt x="93" y="124"/>
                </a:lnTo>
                <a:lnTo>
                  <a:pt x="73" y="103"/>
                </a:lnTo>
                <a:lnTo>
                  <a:pt x="73" y="92"/>
                </a:lnTo>
                <a:lnTo>
                  <a:pt x="61" y="72"/>
                </a:lnTo>
                <a:lnTo>
                  <a:pt x="53" y="34"/>
                </a:lnTo>
                <a:lnTo>
                  <a:pt x="53" y="19"/>
                </a:lnTo>
                <a:lnTo>
                  <a:pt x="29" y="19"/>
                </a:lnTo>
                <a:lnTo>
                  <a:pt x="20" y="51"/>
                </a:lnTo>
                <a:lnTo>
                  <a:pt x="53" y="124"/>
                </a:lnTo>
                <a:lnTo>
                  <a:pt x="61" y="167"/>
                </a:lnTo>
                <a:lnTo>
                  <a:pt x="73" y="187"/>
                </a:lnTo>
                <a:lnTo>
                  <a:pt x="61" y="196"/>
                </a:lnTo>
                <a:lnTo>
                  <a:pt x="61" y="176"/>
                </a:lnTo>
                <a:lnTo>
                  <a:pt x="29" y="153"/>
                </a:lnTo>
                <a:lnTo>
                  <a:pt x="41" y="132"/>
                </a:lnTo>
                <a:lnTo>
                  <a:pt x="41" y="124"/>
                </a:lnTo>
                <a:lnTo>
                  <a:pt x="9" y="103"/>
                </a:lnTo>
                <a:lnTo>
                  <a:pt x="0" y="92"/>
                </a:lnTo>
                <a:lnTo>
                  <a:pt x="9" y="92"/>
                </a:lnTo>
                <a:lnTo>
                  <a:pt x="20" y="80"/>
                </a:lnTo>
                <a:lnTo>
                  <a:pt x="0" y="63"/>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2" name="Freeform 252"/>
          <p:cNvSpPr>
            <a:spLocks/>
          </p:cNvSpPr>
          <p:nvPr/>
        </p:nvSpPr>
        <p:spPr bwMode="auto">
          <a:xfrm>
            <a:off x="1219200" y="3062288"/>
            <a:ext cx="735013" cy="554037"/>
          </a:xfrm>
          <a:custGeom>
            <a:avLst/>
            <a:gdLst>
              <a:gd name="T0" fmla="*/ 41 w 463"/>
              <a:gd name="T1" fmla="*/ 0 h 349"/>
              <a:gd name="T2" fmla="*/ 178 w 463"/>
              <a:gd name="T3" fmla="*/ 19 h 349"/>
              <a:gd name="T4" fmla="*/ 190 w 463"/>
              <a:gd name="T5" fmla="*/ 51 h 349"/>
              <a:gd name="T6" fmla="*/ 208 w 463"/>
              <a:gd name="T7" fmla="*/ 72 h 349"/>
              <a:gd name="T8" fmla="*/ 243 w 463"/>
              <a:gd name="T9" fmla="*/ 63 h 349"/>
              <a:gd name="T10" fmla="*/ 293 w 463"/>
              <a:gd name="T11" fmla="*/ 132 h 349"/>
              <a:gd name="T12" fmla="*/ 272 w 463"/>
              <a:gd name="T13" fmla="*/ 196 h 349"/>
              <a:gd name="T14" fmla="*/ 316 w 463"/>
              <a:gd name="T15" fmla="*/ 277 h 349"/>
              <a:gd name="T16" fmla="*/ 366 w 463"/>
              <a:gd name="T17" fmla="*/ 277 h 349"/>
              <a:gd name="T18" fmla="*/ 366 w 463"/>
              <a:gd name="T19" fmla="*/ 268 h 349"/>
              <a:gd name="T20" fmla="*/ 398 w 463"/>
              <a:gd name="T21" fmla="*/ 225 h 349"/>
              <a:gd name="T22" fmla="*/ 463 w 463"/>
              <a:gd name="T23" fmla="*/ 216 h 349"/>
              <a:gd name="T24" fmla="*/ 427 w 463"/>
              <a:gd name="T25" fmla="*/ 288 h 349"/>
              <a:gd name="T26" fmla="*/ 409 w 463"/>
              <a:gd name="T27" fmla="*/ 288 h 349"/>
              <a:gd name="T28" fmla="*/ 366 w 463"/>
              <a:gd name="T29" fmla="*/ 300 h 349"/>
              <a:gd name="T30" fmla="*/ 366 w 463"/>
              <a:gd name="T31" fmla="*/ 321 h 349"/>
              <a:gd name="T32" fmla="*/ 316 w 463"/>
              <a:gd name="T33" fmla="*/ 321 h 349"/>
              <a:gd name="T34" fmla="*/ 272 w 463"/>
              <a:gd name="T35" fmla="*/ 329 h 349"/>
              <a:gd name="T36" fmla="*/ 199 w 463"/>
              <a:gd name="T37" fmla="*/ 300 h 349"/>
              <a:gd name="T38" fmla="*/ 155 w 463"/>
              <a:gd name="T39" fmla="*/ 277 h 349"/>
              <a:gd name="T40" fmla="*/ 125 w 463"/>
              <a:gd name="T41" fmla="*/ 239 h 349"/>
              <a:gd name="T42" fmla="*/ 135 w 463"/>
              <a:gd name="T43" fmla="*/ 196 h 349"/>
              <a:gd name="T44" fmla="*/ 82 w 463"/>
              <a:gd name="T45" fmla="*/ 132 h 349"/>
              <a:gd name="T46" fmla="*/ 73 w 463"/>
              <a:gd name="T47" fmla="*/ 103 h 349"/>
              <a:gd name="T48" fmla="*/ 61 w 463"/>
              <a:gd name="T49" fmla="*/ 72 h 349"/>
              <a:gd name="T50" fmla="*/ 53 w 463"/>
              <a:gd name="T51" fmla="*/ 19 h 349"/>
              <a:gd name="T52" fmla="*/ 20 w 463"/>
              <a:gd name="T53" fmla="*/ 51 h 349"/>
              <a:gd name="T54" fmla="*/ 61 w 463"/>
              <a:gd name="T55" fmla="*/ 167 h 349"/>
              <a:gd name="T56" fmla="*/ 61 w 463"/>
              <a:gd name="T57" fmla="*/ 196 h 349"/>
              <a:gd name="T58" fmla="*/ 29 w 463"/>
              <a:gd name="T59" fmla="*/ 153 h 349"/>
              <a:gd name="T60" fmla="*/ 41 w 463"/>
              <a:gd name="T61" fmla="*/ 124 h 349"/>
              <a:gd name="T62" fmla="*/ 0 w 463"/>
              <a:gd name="T63" fmla="*/ 92 h 349"/>
              <a:gd name="T64" fmla="*/ 20 w 463"/>
              <a:gd name="T65" fmla="*/ 80 h 349"/>
              <a:gd name="T66" fmla="*/ 0 w 463"/>
              <a:gd name="T6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3" h="349">
                <a:moveTo>
                  <a:pt x="0" y="0"/>
                </a:moveTo>
                <a:lnTo>
                  <a:pt x="41" y="0"/>
                </a:lnTo>
                <a:lnTo>
                  <a:pt x="93" y="34"/>
                </a:lnTo>
                <a:lnTo>
                  <a:pt x="178" y="19"/>
                </a:lnTo>
                <a:lnTo>
                  <a:pt x="190" y="43"/>
                </a:lnTo>
                <a:lnTo>
                  <a:pt x="190" y="51"/>
                </a:lnTo>
                <a:lnTo>
                  <a:pt x="199" y="72"/>
                </a:lnTo>
                <a:lnTo>
                  <a:pt x="208" y="72"/>
                </a:lnTo>
                <a:lnTo>
                  <a:pt x="219" y="51"/>
                </a:lnTo>
                <a:lnTo>
                  <a:pt x="243" y="63"/>
                </a:lnTo>
                <a:lnTo>
                  <a:pt x="264" y="124"/>
                </a:lnTo>
                <a:lnTo>
                  <a:pt x="293" y="132"/>
                </a:lnTo>
                <a:lnTo>
                  <a:pt x="280" y="167"/>
                </a:lnTo>
                <a:lnTo>
                  <a:pt x="272" y="196"/>
                </a:lnTo>
                <a:lnTo>
                  <a:pt x="293" y="256"/>
                </a:lnTo>
                <a:lnTo>
                  <a:pt x="316" y="277"/>
                </a:lnTo>
                <a:lnTo>
                  <a:pt x="354" y="277"/>
                </a:lnTo>
                <a:lnTo>
                  <a:pt x="366" y="277"/>
                </a:lnTo>
                <a:lnTo>
                  <a:pt x="377" y="277"/>
                </a:lnTo>
                <a:lnTo>
                  <a:pt x="366" y="268"/>
                </a:lnTo>
                <a:lnTo>
                  <a:pt x="390" y="256"/>
                </a:lnTo>
                <a:lnTo>
                  <a:pt x="398" y="225"/>
                </a:lnTo>
                <a:lnTo>
                  <a:pt x="442" y="216"/>
                </a:lnTo>
                <a:lnTo>
                  <a:pt x="463" y="216"/>
                </a:lnTo>
                <a:lnTo>
                  <a:pt x="427" y="277"/>
                </a:lnTo>
                <a:lnTo>
                  <a:pt x="427" y="288"/>
                </a:lnTo>
                <a:lnTo>
                  <a:pt x="419" y="277"/>
                </a:lnTo>
                <a:lnTo>
                  <a:pt x="409" y="288"/>
                </a:lnTo>
                <a:lnTo>
                  <a:pt x="377" y="288"/>
                </a:lnTo>
                <a:lnTo>
                  <a:pt x="366" y="300"/>
                </a:lnTo>
                <a:lnTo>
                  <a:pt x="377" y="321"/>
                </a:lnTo>
                <a:lnTo>
                  <a:pt x="366" y="321"/>
                </a:lnTo>
                <a:lnTo>
                  <a:pt x="345" y="349"/>
                </a:lnTo>
                <a:lnTo>
                  <a:pt x="316" y="321"/>
                </a:lnTo>
                <a:lnTo>
                  <a:pt x="293" y="321"/>
                </a:lnTo>
                <a:lnTo>
                  <a:pt x="272" y="329"/>
                </a:lnTo>
                <a:lnTo>
                  <a:pt x="251" y="321"/>
                </a:lnTo>
                <a:lnTo>
                  <a:pt x="199" y="300"/>
                </a:lnTo>
                <a:lnTo>
                  <a:pt x="190" y="288"/>
                </a:lnTo>
                <a:lnTo>
                  <a:pt x="155" y="277"/>
                </a:lnTo>
                <a:lnTo>
                  <a:pt x="135" y="248"/>
                </a:lnTo>
                <a:lnTo>
                  <a:pt x="125" y="239"/>
                </a:lnTo>
                <a:lnTo>
                  <a:pt x="146" y="216"/>
                </a:lnTo>
                <a:lnTo>
                  <a:pt x="135" y="196"/>
                </a:lnTo>
                <a:lnTo>
                  <a:pt x="102" y="143"/>
                </a:lnTo>
                <a:lnTo>
                  <a:pt x="82" y="132"/>
                </a:lnTo>
                <a:lnTo>
                  <a:pt x="93" y="124"/>
                </a:lnTo>
                <a:lnTo>
                  <a:pt x="73" y="103"/>
                </a:lnTo>
                <a:lnTo>
                  <a:pt x="73" y="92"/>
                </a:lnTo>
                <a:lnTo>
                  <a:pt x="61" y="72"/>
                </a:lnTo>
                <a:lnTo>
                  <a:pt x="53" y="34"/>
                </a:lnTo>
                <a:lnTo>
                  <a:pt x="53" y="19"/>
                </a:lnTo>
                <a:lnTo>
                  <a:pt x="29" y="19"/>
                </a:lnTo>
                <a:lnTo>
                  <a:pt x="20" y="51"/>
                </a:lnTo>
                <a:lnTo>
                  <a:pt x="53" y="124"/>
                </a:lnTo>
                <a:lnTo>
                  <a:pt x="61" y="167"/>
                </a:lnTo>
                <a:lnTo>
                  <a:pt x="73" y="187"/>
                </a:lnTo>
                <a:lnTo>
                  <a:pt x="61" y="196"/>
                </a:lnTo>
                <a:lnTo>
                  <a:pt x="61" y="176"/>
                </a:lnTo>
                <a:lnTo>
                  <a:pt x="29" y="153"/>
                </a:lnTo>
                <a:lnTo>
                  <a:pt x="41" y="132"/>
                </a:lnTo>
                <a:lnTo>
                  <a:pt x="41" y="124"/>
                </a:lnTo>
                <a:lnTo>
                  <a:pt x="9" y="103"/>
                </a:lnTo>
                <a:lnTo>
                  <a:pt x="0" y="92"/>
                </a:lnTo>
                <a:lnTo>
                  <a:pt x="9" y="92"/>
                </a:lnTo>
                <a:lnTo>
                  <a:pt x="20" y="80"/>
                </a:lnTo>
                <a:lnTo>
                  <a:pt x="0" y="63"/>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3" name="Freeform 253"/>
          <p:cNvSpPr>
            <a:spLocks/>
          </p:cNvSpPr>
          <p:nvPr/>
        </p:nvSpPr>
        <p:spPr bwMode="auto">
          <a:xfrm>
            <a:off x="1136650" y="2549525"/>
            <a:ext cx="1531938" cy="741363"/>
          </a:xfrm>
          <a:custGeom>
            <a:avLst/>
            <a:gdLst>
              <a:gd name="T0" fmla="*/ 345 w 965"/>
              <a:gd name="T1" fmla="*/ 455 h 467"/>
              <a:gd name="T2" fmla="*/ 295 w 965"/>
              <a:gd name="T3" fmla="*/ 385 h 467"/>
              <a:gd name="T4" fmla="*/ 259 w 965"/>
              <a:gd name="T5" fmla="*/ 395 h 467"/>
              <a:gd name="T6" fmla="*/ 242 w 965"/>
              <a:gd name="T7" fmla="*/ 374 h 467"/>
              <a:gd name="T8" fmla="*/ 230 w 965"/>
              <a:gd name="T9" fmla="*/ 342 h 467"/>
              <a:gd name="T10" fmla="*/ 93 w 965"/>
              <a:gd name="T11" fmla="*/ 322 h 467"/>
              <a:gd name="T12" fmla="*/ 52 w 965"/>
              <a:gd name="T13" fmla="*/ 313 h 467"/>
              <a:gd name="T14" fmla="*/ 40 w 965"/>
              <a:gd name="T15" fmla="*/ 293 h 467"/>
              <a:gd name="T16" fmla="*/ 19 w 965"/>
              <a:gd name="T17" fmla="*/ 270 h 467"/>
              <a:gd name="T18" fmla="*/ 8 w 965"/>
              <a:gd name="T19" fmla="*/ 231 h 467"/>
              <a:gd name="T20" fmla="*/ 8 w 965"/>
              <a:gd name="T21" fmla="*/ 209 h 467"/>
              <a:gd name="T22" fmla="*/ 8 w 965"/>
              <a:gd name="T23" fmla="*/ 189 h 467"/>
              <a:gd name="T24" fmla="*/ 19 w 965"/>
              <a:gd name="T25" fmla="*/ 147 h 467"/>
              <a:gd name="T26" fmla="*/ 81 w 965"/>
              <a:gd name="T27" fmla="*/ 64 h 467"/>
              <a:gd name="T28" fmla="*/ 105 w 965"/>
              <a:gd name="T29" fmla="*/ 14 h 467"/>
              <a:gd name="T30" fmla="*/ 113 w 965"/>
              <a:gd name="T31" fmla="*/ 35 h 467"/>
              <a:gd name="T32" fmla="*/ 134 w 965"/>
              <a:gd name="T33" fmla="*/ 14 h 467"/>
              <a:gd name="T34" fmla="*/ 552 w 965"/>
              <a:gd name="T35" fmla="*/ 0 h 467"/>
              <a:gd name="T36" fmla="*/ 576 w 965"/>
              <a:gd name="T37" fmla="*/ 14 h 467"/>
              <a:gd name="T38" fmla="*/ 629 w 965"/>
              <a:gd name="T39" fmla="*/ 23 h 467"/>
              <a:gd name="T40" fmla="*/ 605 w 965"/>
              <a:gd name="T41" fmla="*/ 43 h 467"/>
              <a:gd name="T42" fmla="*/ 661 w 965"/>
              <a:gd name="T43" fmla="*/ 35 h 467"/>
              <a:gd name="T44" fmla="*/ 661 w 965"/>
              <a:gd name="T45" fmla="*/ 43 h 467"/>
              <a:gd name="T46" fmla="*/ 701 w 965"/>
              <a:gd name="T47" fmla="*/ 55 h 467"/>
              <a:gd name="T48" fmla="*/ 701 w 965"/>
              <a:gd name="T49" fmla="*/ 55 h 467"/>
              <a:gd name="T50" fmla="*/ 661 w 965"/>
              <a:gd name="T51" fmla="*/ 64 h 467"/>
              <a:gd name="T52" fmla="*/ 648 w 965"/>
              <a:gd name="T53" fmla="*/ 87 h 467"/>
              <a:gd name="T54" fmla="*/ 605 w 965"/>
              <a:gd name="T55" fmla="*/ 136 h 467"/>
              <a:gd name="T56" fmla="*/ 616 w 965"/>
              <a:gd name="T57" fmla="*/ 147 h 467"/>
              <a:gd name="T58" fmla="*/ 648 w 965"/>
              <a:gd name="T59" fmla="*/ 107 h 467"/>
              <a:gd name="T60" fmla="*/ 692 w 965"/>
              <a:gd name="T61" fmla="*/ 72 h 467"/>
              <a:gd name="T62" fmla="*/ 701 w 965"/>
              <a:gd name="T63" fmla="*/ 95 h 467"/>
              <a:gd name="T64" fmla="*/ 701 w 965"/>
              <a:gd name="T65" fmla="*/ 107 h 467"/>
              <a:gd name="T66" fmla="*/ 681 w 965"/>
              <a:gd name="T67" fmla="*/ 147 h 467"/>
              <a:gd name="T68" fmla="*/ 766 w 965"/>
              <a:gd name="T69" fmla="*/ 124 h 467"/>
              <a:gd name="T70" fmla="*/ 806 w 965"/>
              <a:gd name="T71" fmla="*/ 116 h 467"/>
              <a:gd name="T72" fmla="*/ 839 w 965"/>
              <a:gd name="T73" fmla="*/ 87 h 467"/>
              <a:gd name="T74" fmla="*/ 912 w 965"/>
              <a:gd name="T75" fmla="*/ 72 h 467"/>
              <a:gd name="T76" fmla="*/ 965 w 965"/>
              <a:gd name="T77" fmla="*/ 43 h 467"/>
              <a:gd name="T78" fmla="*/ 965 w 965"/>
              <a:gd name="T79" fmla="*/ 72 h 467"/>
              <a:gd name="T80" fmla="*/ 932 w 965"/>
              <a:gd name="T81" fmla="*/ 95 h 467"/>
              <a:gd name="T82" fmla="*/ 880 w 965"/>
              <a:gd name="T83" fmla="*/ 136 h 467"/>
              <a:gd name="T84" fmla="*/ 892 w 965"/>
              <a:gd name="T85" fmla="*/ 136 h 467"/>
              <a:gd name="T86" fmla="*/ 868 w 965"/>
              <a:gd name="T87" fmla="*/ 147 h 467"/>
              <a:gd name="T88" fmla="*/ 818 w 965"/>
              <a:gd name="T89" fmla="*/ 168 h 467"/>
              <a:gd name="T90" fmla="*/ 795 w 965"/>
              <a:gd name="T91" fmla="*/ 197 h 467"/>
              <a:gd name="T92" fmla="*/ 786 w 965"/>
              <a:gd name="T93" fmla="*/ 209 h 467"/>
              <a:gd name="T94" fmla="*/ 774 w 965"/>
              <a:gd name="T95" fmla="*/ 209 h 467"/>
              <a:gd name="T96" fmla="*/ 766 w 965"/>
              <a:gd name="T97" fmla="*/ 220 h 467"/>
              <a:gd name="T98" fmla="*/ 766 w 965"/>
              <a:gd name="T99" fmla="*/ 261 h 467"/>
              <a:gd name="T100" fmla="*/ 661 w 965"/>
              <a:gd name="T101" fmla="*/ 322 h 467"/>
              <a:gd name="T102" fmla="*/ 640 w 965"/>
              <a:gd name="T103" fmla="*/ 437 h 467"/>
              <a:gd name="T104" fmla="*/ 629 w 965"/>
              <a:gd name="T105" fmla="*/ 467 h 467"/>
              <a:gd name="T106" fmla="*/ 605 w 965"/>
              <a:gd name="T107" fmla="*/ 437 h 467"/>
              <a:gd name="T108" fmla="*/ 596 w 965"/>
              <a:gd name="T109" fmla="*/ 374 h 467"/>
              <a:gd name="T110" fmla="*/ 567 w 965"/>
              <a:gd name="T111" fmla="*/ 374 h 467"/>
              <a:gd name="T112" fmla="*/ 523 w 965"/>
              <a:gd name="T113" fmla="*/ 366 h 467"/>
              <a:gd name="T114" fmla="*/ 493 w 965"/>
              <a:gd name="T115" fmla="*/ 385 h 467"/>
              <a:gd name="T116" fmla="*/ 479 w 965"/>
              <a:gd name="T117" fmla="*/ 395 h 467"/>
              <a:gd name="T118" fmla="*/ 461 w 965"/>
              <a:gd name="T119" fmla="*/ 374 h 467"/>
              <a:gd name="T120" fmla="*/ 418 w 965"/>
              <a:gd name="T121" fmla="*/ 385 h 467"/>
              <a:gd name="T122" fmla="*/ 353 w 965"/>
              <a:gd name="T123"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5" h="467">
                <a:moveTo>
                  <a:pt x="353" y="414"/>
                </a:moveTo>
                <a:lnTo>
                  <a:pt x="345" y="455"/>
                </a:lnTo>
                <a:lnTo>
                  <a:pt x="316" y="447"/>
                </a:lnTo>
                <a:lnTo>
                  <a:pt x="295" y="385"/>
                </a:lnTo>
                <a:lnTo>
                  <a:pt x="271" y="374"/>
                </a:lnTo>
                <a:lnTo>
                  <a:pt x="259" y="395"/>
                </a:lnTo>
                <a:lnTo>
                  <a:pt x="251" y="395"/>
                </a:lnTo>
                <a:lnTo>
                  <a:pt x="242" y="374"/>
                </a:lnTo>
                <a:lnTo>
                  <a:pt x="242" y="366"/>
                </a:lnTo>
                <a:lnTo>
                  <a:pt x="230" y="342"/>
                </a:lnTo>
                <a:lnTo>
                  <a:pt x="145" y="356"/>
                </a:lnTo>
                <a:lnTo>
                  <a:pt x="93" y="322"/>
                </a:lnTo>
                <a:lnTo>
                  <a:pt x="52" y="322"/>
                </a:lnTo>
                <a:lnTo>
                  <a:pt x="52" y="313"/>
                </a:lnTo>
                <a:lnTo>
                  <a:pt x="40" y="301"/>
                </a:lnTo>
                <a:lnTo>
                  <a:pt x="40" y="293"/>
                </a:lnTo>
                <a:lnTo>
                  <a:pt x="8" y="284"/>
                </a:lnTo>
                <a:lnTo>
                  <a:pt x="19" y="270"/>
                </a:lnTo>
                <a:lnTo>
                  <a:pt x="8" y="249"/>
                </a:lnTo>
                <a:lnTo>
                  <a:pt x="8" y="231"/>
                </a:lnTo>
                <a:lnTo>
                  <a:pt x="0" y="220"/>
                </a:lnTo>
                <a:lnTo>
                  <a:pt x="8" y="209"/>
                </a:lnTo>
                <a:lnTo>
                  <a:pt x="0" y="197"/>
                </a:lnTo>
                <a:lnTo>
                  <a:pt x="8" y="189"/>
                </a:lnTo>
                <a:lnTo>
                  <a:pt x="8" y="179"/>
                </a:lnTo>
                <a:lnTo>
                  <a:pt x="19" y="147"/>
                </a:lnTo>
                <a:lnTo>
                  <a:pt x="29" y="124"/>
                </a:lnTo>
                <a:lnTo>
                  <a:pt x="81" y="64"/>
                </a:lnTo>
                <a:lnTo>
                  <a:pt x="93" y="23"/>
                </a:lnTo>
                <a:lnTo>
                  <a:pt x="105" y="14"/>
                </a:lnTo>
                <a:lnTo>
                  <a:pt x="125" y="23"/>
                </a:lnTo>
                <a:lnTo>
                  <a:pt x="113" y="35"/>
                </a:lnTo>
                <a:lnTo>
                  <a:pt x="125" y="35"/>
                </a:lnTo>
                <a:lnTo>
                  <a:pt x="134" y="14"/>
                </a:lnTo>
                <a:lnTo>
                  <a:pt x="134" y="0"/>
                </a:lnTo>
                <a:lnTo>
                  <a:pt x="552" y="0"/>
                </a:lnTo>
                <a:lnTo>
                  <a:pt x="567" y="0"/>
                </a:lnTo>
                <a:lnTo>
                  <a:pt x="576" y="14"/>
                </a:lnTo>
                <a:lnTo>
                  <a:pt x="640" y="23"/>
                </a:lnTo>
                <a:lnTo>
                  <a:pt x="629" y="23"/>
                </a:lnTo>
                <a:lnTo>
                  <a:pt x="587" y="55"/>
                </a:lnTo>
                <a:lnTo>
                  <a:pt x="605" y="43"/>
                </a:lnTo>
                <a:lnTo>
                  <a:pt x="605" y="55"/>
                </a:lnTo>
                <a:lnTo>
                  <a:pt x="661" y="35"/>
                </a:lnTo>
                <a:lnTo>
                  <a:pt x="640" y="55"/>
                </a:lnTo>
                <a:lnTo>
                  <a:pt x="661" y="43"/>
                </a:lnTo>
                <a:lnTo>
                  <a:pt x="661" y="55"/>
                </a:lnTo>
                <a:lnTo>
                  <a:pt x="701" y="55"/>
                </a:lnTo>
                <a:lnTo>
                  <a:pt x="692" y="55"/>
                </a:lnTo>
                <a:lnTo>
                  <a:pt x="701" y="55"/>
                </a:lnTo>
                <a:lnTo>
                  <a:pt x="701" y="64"/>
                </a:lnTo>
                <a:lnTo>
                  <a:pt x="661" y="64"/>
                </a:lnTo>
                <a:lnTo>
                  <a:pt x="629" y="95"/>
                </a:lnTo>
                <a:lnTo>
                  <a:pt x="648" y="87"/>
                </a:lnTo>
                <a:lnTo>
                  <a:pt x="616" y="116"/>
                </a:lnTo>
                <a:lnTo>
                  <a:pt x="605" y="136"/>
                </a:lnTo>
                <a:lnTo>
                  <a:pt x="605" y="147"/>
                </a:lnTo>
                <a:lnTo>
                  <a:pt x="616" y="147"/>
                </a:lnTo>
                <a:lnTo>
                  <a:pt x="629" y="136"/>
                </a:lnTo>
                <a:lnTo>
                  <a:pt x="648" y="107"/>
                </a:lnTo>
                <a:lnTo>
                  <a:pt x="661" y="87"/>
                </a:lnTo>
                <a:lnTo>
                  <a:pt x="692" y="72"/>
                </a:lnTo>
                <a:lnTo>
                  <a:pt x="701" y="72"/>
                </a:lnTo>
                <a:lnTo>
                  <a:pt x="701" y="95"/>
                </a:lnTo>
                <a:lnTo>
                  <a:pt x="692" y="107"/>
                </a:lnTo>
                <a:lnTo>
                  <a:pt x="701" y="107"/>
                </a:lnTo>
                <a:lnTo>
                  <a:pt x="701" y="116"/>
                </a:lnTo>
                <a:lnTo>
                  <a:pt x="681" y="147"/>
                </a:lnTo>
                <a:lnTo>
                  <a:pt x="701" y="147"/>
                </a:lnTo>
                <a:lnTo>
                  <a:pt x="766" y="124"/>
                </a:lnTo>
                <a:lnTo>
                  <a:pt x="757" y="116"/>
                </a:lnTo>
                <a:lnTo>
                  <a:pt x="806" y="116"/>
                </a:lnTo>
                <a:lnTo>
                  <a:pt x="818" y="95"/>
                </a:lnTo>
                <a:lnTo>
                  <a:pt x="839" y="87"/>
                </a:lnTo>
                <a:lnTo>
                  <a:pt x="892" y="87"/>
                </a:lnTo>
                <a:lnTo>
                  <a:pt x="912" y="72"/>
                </a:lnTo>
                <a:lnTo>
                  <a:pt x="942" y="35"/>
                </a:lnTo>
                <a:lnTo>
                  <a:pt x="965" y="43"/>
                </a:lnTo>
                <a:lnTo>
                  <a:pt x="956" y="72"/>
                </a:lnTo>
                <a:lnTo>
                  <a:pt x="965" y="72"/>
                </a:lnTo>
                <a:lnTo>
                  <a:pt x="956" y="95"/>
                </a:lnTo>
                <a:lnTo>
                  <a:pt x="932" y="95"/>
                </a:lnTo>
                <a:lnTo>
                  <a:pt x="900" y="107"/>
                </a:lnTo>
                <a:lnTo>
                  <a:pt x="880" y="136"/>
                </a:lnTo>
                <a:lnTo>
                  <a:pt x="880" y="147"/>
                </a:lnTo>
                <a:lnTo>
                  <a:pt x="892" y="136"/>
                </a:lnTo>
                <a:lnTo>
                  <a:pt x="892" y="147"/>
                </a:lnTo>
                <a:lnTo>
                  <a:pt x="868" y="147"/>
                </a:lnTo>
                <a:lnTo>
                  <a:pt x="868" y="160"/>
                </a:lnTo>
                <a:lnTo>
                  <a:pt x="818" y="168"/>
                </a:lnTo>
                <a:lnTo>
                  <a:pt x="806" y="189"/>
                </a:lnTo>
                <a:lnTo>
                  <a:pt x="795" y="197"/>
                </a:lnTo>
                <a:lnTo>
                  <a:pt x="786" y="189"/>
                </a:lnTo>
                <a:lnTo>
                  <a:pt x="786" y="209"/>
                </a:lnTo>
                <a:lnTo>
                  <a:pt x="774" y="220"/>
                </a:lnTo>
                <a:lnTo>
                  <a:pt x="774" y="209"/>
                </a:lnTo>
                <a:lnTo>
                  <a:pt x="766" y="209"/>
                </a:lnTo>
                <a:lnTo>
                  <a:pt x="766" y="220"/>
                </a:lnTo>
                <a:lnTo>
                  <a:pt x="757" y="241"/>
                </a:lnTo>
                <a:lnTo>
                  <a:pt x="766" y="261"/>
                </a:lnTo>
                <a:lnTo>
                  <a:pt x="757" y="270"/>
                </a:lnTo>
                <a:lnTo>
                  <a:pt x="661" y="322"/>
                </a:lnTo>
                <a:lnTo>
                  <a:pt x="640" y="356"/>
                </a:lnTo>
                <a:lnTo>
                  <a:pt x="640" y="437"/>
                </a:lnTo>
                <a:lnTo>
                  <a:pt x="640" y="455"/>
                </a:lnTo>
                <a:lnTo>
                  <a:pt x="629" y="467"/>
                </a:lnTo>
                <a:lnTo>
                  <a:pt x="616" y="467"/>
                </a:lnTo>
                <a:lnTo>
                  <a:pt x="605" y="437"/>
                </a:lnTo>
                <a:lnTo>
                  <a:pt x="605" y="395"/>
                </a:lnTo>
                <a:lnTo>
                  <a:pt x="596" y="374"/>
                </a:lnTo>
                <a:lnTo>
                  <a:pt x="567" y="385"/>
                </a:lnTo>
                <a:lnTo>
                  <a:pt x="567" y="374"/>
                </a:lnTo>
                <a:lnTo>
                  <a:pt x="552" y="366"/>
                </a:lnTo>
                <a:lnTo>
                  <a:pt x="523" y="366"/>
                </a:lnTo>
                <a:lnTo>
                  <a:pt x="503" y="374"/>
                </a:lnTo>
                <a:lnTo>
                  <a:pt x="493" y="385"/>
                </a:lnTo>
                <a:lnTo>
                  <a:pt x="503" y="395"/>
                </a:lnTo>
                <a:lnTo>
                  <a:pt x="479" y="395"/>
                </a:lnTo>
                <a:lnTo>
                  <a:pt x="461" y="395"/>
                </a:lnTo>
                <a:lnTo>
                  <a:pt x="461" y="374"/>
                </a:lnTo>
                <a:lnTo>
                  <a:pt x="450" y="385"/>
                </a:lnTo>
                <a:lnTo>
                  <a:pt x="418" y="385"/>
                </a:lnTo>
                <a:lnTo>
                  <a:pt x="406" y="385"/>
                </a:lnTo>
                <a:lnTo>
                  <a:pt x="353" y="4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74" name="Freeform 254"/>
          <p:cNvSpPr>
            <a:spLocks/>
          </p:cNvSpPr>
          <p:nvPr/>
        </p:nvSpPr>
        <p:spPr bwMode="auto">
          <a:xfrm>
            <a:off x="1136650" y="2549525"/>
            <a:ext cx="1531938" cy="741363"/>
          </a:xfrm>
          <a:custGeom>
            <a:avLst/>
            <a:gdLst>
              <a:gd name="T0" fmla="*/ 345 w 965"/>
              <a:gd name="T1" fmla="*/ 455 h 467"/>
              <a:gd name="T2" fmla="*/ 295 w 965"/>
              <a:gd name="T3" fmla="*/ 385 h 467"/>
              <a:gd name="T4" fmla="*/ 259 w 965"/>
              <a:gd name="T5" fmla="*/ 395 h 467"/>
              <a:gd name="T6" fmla="*/ 242 w 965"/>
              <a:gd name="T7" fmla="*/ 374 h 467"/>
              <a:gd name="T8" fmla="*/ 230 w 965"/>
              <a:gd name="T9" fmla="*/ 342 h 467"/>
              <a:gd name="T10" fmla="*/ 93 w 965"/>
              <a:gd name="T11" fmla="*/ 322 h 467"/>
              <a:gd name="T12" fmla="*/ 52 w 965"/>
              <a:gd name="T13" fmla="*/ 313 h 467"/>
              <a:gd name="T14" fmla="*/ 40 w 965"/>
              <a:gd name="T15" fmla="*/ 293 h 467"/>
              <a:gd name="T16" fmla="*/ 19 w 965"/>
              <a:gd name="T17" fmla="*/ 270 h 467"/>
              <a:gd name="T18" fmla="*/ 8 w 965"/>
              <a:gd name="T19" fmla="*/ 231 h 467"/>
              <a:gd name="T20" fmla="*/ 8 w 965"/>
              <a:gd name="T21" fmla="*/ 209 h 467"/>
              <a:gd name="T22" fmla="*/ 8 w 965"/>
              <a:gd name="T23" fmla="*/ 189 h 467"/>
              <a:gd name="T24" fmla="*/ 19 w 965"/>
              <a:gd name="T25" fmla="*/ 147 h 467"/>
              <a:gd name="T26" fmla="*/ 81 w 965"/>
              <a:gd name="T27" fmla="*/ 64 h 467"/>
              <a:gd name="T28" fmla="*/ 105 w 965"/>
              <a:gd name="T29" fmla="*/ 14 h 467"/>
              <a:gd name="T30" fmla="*/ 113 w 965"/>
              <a:gd name="T31" fmla="*/ 35 h 467"/>
              <a:gd name="T32" fmla="*/ 134 w 965"/>
              <a:gd name="T33" fmla="*/ 14 h 467"/>
              <a:gd name="T34" fmla="*/ 552 w 965"/>
              <a:gd name="T35" fmla="*/ 0 h 467"/>
              <a:gd name="T36" fmla="*/ 576 w 965"/>
              <a:gd name="T37" fmla="*/ 14 h 467"/>
              <a:gd name="T38" fmla="*/ 629 w 965"/>
              <a:gd name="T39" fmla="*/ 23 h 467"/>
              <a:gd name="T40" fmla="*/ 605 w 965"/>
              <a:gd name="T41" fmla="*/ 43 h 467"/>
              <a:gd name="T42" fmla="*/ 661 w 965"/>
              <a:gd name="T43" fmla="*/ 35 h 467"/>
              <a:gd name="T44" fmla="*/ 661 w 965"/>
              <a:gd name="T45" fmla="*/ 43 h 467"/>
              <a:gd name="T46" fmla="*/ 701 w 965"/>
              <a:gd name="T47" fmla="*/ 55 h 467"/>
              <a:gd name="T48" fmla="*/ 701 w 965"/>
              <a:gd name="T49" fmla="*/ 55 h 467"/>
              <a:gd name="T50" fmla="*/ 661 w 965"/>
              <a:gd name="T51" fmla="*/ 64 h 467"/>
              <a:gd name="T52" fmla="*/ 648 w 965"/>
              <a:gd name="T53" fmla="*/ 87 h 467"/>
              <a:gd name="T54" fmla="*/ 605 w 965"/>
              <a:gd name="T55" fmla="*/ 136 h 467"/>
              <a:gd name="T56" fmla="*/ 616 w 965"/>
              <a:gd name="T57" fmla="*/ 147 h 467"/>
              <a:gd name="T58" fmla="*/ 648 w 965"/>
              <a:gd name="T59" fmla="*/ 107 h 467"/>
              <a:gd name="T60" fmla="*/ 692 w 965"/>
              <a:gd name="T61" fmla="*/ 72 h 467"/>
              <a:gd name="T62" fmla="*/ 701 w 965"/>
              <a:gd name="T63" fmla="*/ 95 h 467"/>
              <a:gd name="T64" fmla="*/ 701 w 965"/>
              <a:gd name="T65" fmla="*/ 107 h 467"/>
              <a:gd name="T66" fmla="*/ 681 w 965"/>
              <a:gd name="T67" fmla="*/ 147 h 467"/>
              <a:gd name="T68" fmla="*/ 766 w 965"/>
              <a:gd name="T69" fmla="*/ 124 h 467"/>
              <a:gd name="T70" fmla="*/ 806 w 965"/>
              <a:gd name="T71" fmla="*/ 116 h 467"/>
              <a:gd name="T72" fmla="*/ 839 w 965"/>
              <a:gd name="T73" fmla="*/ 87 h 467"/>
              <a:gd name="T74" fmla="*/ 912 w 965"/>
              <a:gd name="T75" fmla="*/ 72 h 467"/>
              <a:gd name="T76" fmla="*/ 965 w 965"/>
              <a:gd name="T77" fmla="*/ 43 h 467"/>
              <a:gd name="T78" fmla="*/ 965 w 965"/>
              <a:gd name="T79" fmla="*/ 72 h 467"/>
              <a:gd name="T80" fmla="*/ 932 w 965"/>
              <a:gd name="T81" fmla="*/ 95 h 467"/>
              <a:gd name="T82" fmla="*/ 880 w 965"/>
              <a:gd name="T83" fmla="*/ 136 h 467"/>
              <a:gd name="T84" fmla="*/ 892 w 965"/>
              <a:gd name="T85" fmla="*/ 136 h 467"/>
              <a:gd name="T86" fmla="*/ 868 w 965"/>
              <a:gd name="T87" fmla="*/ 147 h 467"/>
              <a:gd name="T88" fmla="*/ 818 w 965"/>
              <a:gd name="T89" fmla="*/ 168 h 467"/>
              <a:gd name="T90" fmla="*/ 795 w 965"/>
              <a:gd name="T91" fmla="*/ 197 h 467"/>
              <a:gd name="T92" fmla="*/ 786 w 965"/>
              <a:gd name="T93" fmla="*/ 209 h 467"/>
              <a:gd name="T94" fmla="*/ 774 w 965"/>
              <a:gd name="T95" fmla="*/ 209 h 467"/>
              <a:gd name="T96" fmla="*/ 766 w 965"/>
              <a:gd name="T97" fmla="*/ 220 h 467"/>
              <a:gd name="T98" fmla="*/ 766 w 965"/>
              <a:gd name="T99" fmla="*/ 261 h 467"/>
              <a:gd name="T100" fmla="*/ 661 w 965"/>
              <a:gd name="T101" fmla="*/ 322 h 467"/>
              <a:gd name="T102" fmla="*/ 640 w 965"/>
              <a:gd name="T103" fmla="*/ 437 h 467"/>
              <a:gd name="T104" fmla="*/ 629 w 965"/>
              <a:gd name="T105" fmla="*/ 467 h 467"/>
              <a:gd name="T106" fmla="*/ 605 w 965"/>
              <a:gd name="T107" fmla="*/ 437 h 467"/>
              <a:gd name="T108" fmla="*/ 596 w 965"/>
              <a:gd name="T109" fmla="*/ 374 h 467"/>
              <a:gd name="T110" fmla="*/ 567 w 965"/>
              <a:gd name="T111" fmla="*/ 374 h 467"/>
              <a:gd name="T112" fmla="*/ 523 w 965"/>
              <a:gd name="T113" fmla="*/ 366 h 467"/>
              <a:gd name="T114" fmla="*/ 493 w 965"/>
              <a:gd name="T115" fmla="*/ 385 h 467"/>
              <a:gd name="T116" fmla="*/ 479 w 965"/>
              <a:gd name="T117" fmla="*/ 395 h 467"/>
              <a:gd name="T118" fmla="*/ 461 w 965"/>
              <a:gd name="T119" fmla="*/ 374 h 467"/>
              <a:gd name="T120" fmla="*/ 418 w 965"/>
              <a:gd name="T121" fmla="*/ 385 h 467"/>
              <a:gd name="T122" fmla="*/ 353 w 965"/>
              <a:gd name="T123"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5" h="467">
                <a:moveTo>
                  <a:pt x="353" y="414"/>
                </a:moveTo>
                <a:lnTo>
                  <a:pt x="345" y="455"/>
                </a:lnTo>
                <a:lnTo>
                  <a:pt x="316" y="447"/>
                </a:lnTo>
                <a:lnTo>
                  <a:pt x="295" y="385"/>
                </a:lnTo>
                <a:lnTo>
                  <a:pt x="271" y="374"/>
                </a:lnTo>
                <a:lnTo>
                  <a:pt x="259" y="395"/>
                </a:lnTo>
                <a:lnTo>
                  <a:pt x="251" y="395"/>
                </a:lnTo>
                <a:lnTo>
                  <a:pt x="242" y="374"/>
                </a:lnTo>
                <a:lnTo>
                  <a:pt x="242" y="366"/>
                </a:lnTo>
                <a:lnTo>
                  <a:pt x="230" y="342"/>
                </a:lnTo>
                <a:lnTo>
                  <a:pt x="145" y="356"/>
                </a:lnTo>
                <a:lnTo>
                  <a:pt x="93" y="322"/>
                </a:lnTo>
                <a:lnTo>
                  <a:pt x="52" y="322"/>
                </a:lnTo>
                <a:lnTo>
                  <a:pt x="52" y="313"/>
                </a:lnTo>
                <a:lnTo>
                  <a:pt x="40" y="301"/>
                </a:lnTo>
                <a:lnTo>
                  <a:pt x="40" y="293"/>
                </a:lnTo>
                <a:lnTo>
                  <a:pt x="8" y="284"/>
                </a:lnTo>
                <a:lnTo>
                  <a:pt x="19" y="270"/>
                </a:lnTo>
                <a:lnTo>
                  <a:pt x="8" y="249"/>
                </a:lnTo>
                <a:lnTo>
                  <a:pt x="8" y="231"/>
                </a:lnTo>
                <a:lnTo>
                  <a:pt x="0" y="220"/>
                </a:lnTo>
                <a:lnTo>
                  <a:pt x="8" y="209"/>
                </a:lnTo>
                <a:lnTo>
                  <a:pt x="0" y="197"/>
                </a:lnTo>
                <a:lnTo>
                  <a:pt x="8" y="189"/>
                </a:lnTo>
                <a:lnTo>
                  <a:pt x="8" y="179"/>
                </a:lnTo>
                <a:lnTo>
                  <a:pt x="19" y="147"/>
                </a:lnTo>
                <a:lnTo>
                  <a:pt x="29" y="124"/>
                </a:lnTo>
                <a:lnTo>
                  <a:pt x="81" y="64"/>
                </a:lnTo>
                <a:lnTo>
                  <a:pt x="93" y="23"/>
                </a:lnTo>
                <a:lnTo>
                  <a:pt x="105" y="14"/>
                </a:lnTo>
                <a:lnTo>
                  <a:pt x="125" y="23"/>
                </a:lnTo>
                <a:lnTo>
                  <a:pt x="113" y="35"/>
                </a:lnTo>
                <a:lnTo>
                  <a:pt x="125" y="35"/>
                </a:lnTo>
                <a:lnTo>
                  <a:pt x="134" y="14"/>
                </a:lnTo>
                <a:lnTo>
                  <a:pt x="134" y="0"/>
                </a:lnTo>
                <a:lnTo>
                  <a:pt x="552" y="0"/>
                </a:lnTo>
                <a:lnTo>
                  <a:pt x="567" y="0"/>
                </a:lnTo>
                <a:lnTo>
                  <a:pt x="576" y="14"/>
                </a:lnTo>
                <a:lnTo>
                  <a:pt x="640" y="23"/>
                </a:lnTo>
                <a:lnTo>
                  <a:pt x="629" y="23"/>
                </a:lnTo>
                <a:lnTo>
                  <a:pt x="587" y="55"/>
                </a:lnTo>
                <a:lnTo>
                  <a:pt x="605" y="43"/>
                </a:lnTo>
                <a:lnTo>
                  <a:pt x="605" y="55"/>
                </a:lnTo>
                <a:lnTo>
                  <a:pt x="661" y="35"/>
                </a:lnTo>
                <a:lnTo>
                  <a:pt x="640" y="55"/>
                </a:lnTo>
                <a:lnTo>
                  <a:pt x="661" y="43"/>
                </a:lnTo>
                <a:lnTo>
                  <a:pt x="661" y="55"/>
                </a:lnTo>
                <a:lnTo>
                  <a:pt x="701" y="55"/>
                </a:lnTo>
                <a:lnTo>
                  <a:pt x="692" y="55"/>
                </a:lnTo>
                <a:lnTo>
                  <a:pt x="701" y="55"/>
                </a:lnTo>
                <a:lnTo>
                  <a:pt x="701" y="64"/>
                </a:lnTo>
                <a:lnTo>
                  <a:pt x="661" y="64"/>
                </a:lnTo>
                <a:lnTo>
                  <a:pt x="629" y="95"/>
                </a:lnTo>
                <a:lnTo>
                  <a:pt x="648" y="87"/>
                </a:lnTo>
                <a:lnTo>
                  <a:pt x="616" y="116"/>
                </a:lnTo>
                <a:lnTo>
                  <a:pt x="605" y="136"/>
                </a:lnTo>
                <a:lnTo>
                  <a:pt x="605" y="147"/>
                </a:lnTo>
                <a:lnTo>
                  <a:pt x="616" y="147"/>
                </a:lnTo>
                <a:lnTo>
                  <a:pt x="629" y="136"/>
                </a:lnTo>
                <a:lnTo>
                  <a:pt x="648" y="107"/>
                </a:lnTo>
                <a:lnTo>
                  <a:pt x="661" y="87"/>
                </a:lnTo>
                <a:lnTo>
                  <a:pt x="692" y="72"/>
                </a:lnTo>
                <a:lnTo>
                  <a:pt x="701" y="72"/>
                </a:lnTo>
                <a:lnTo>
                  <a:pt x="701" y="95"/>
                </a:lnTo>
                <a:lnTo>
                  <a:pt x="692" y="107"/>
                </a:lnTo>
                <a:lnTo>
                  <a:pt x="701" y="107"/>
                </a:lnTo>
                <a:lnTo>
                  <a:pt x="701" y="116"/>
                </a:lnTo>
                <a:lnTo>
                  <a:pt x="681" y="147"/>
                </a:lnTo>
                <a:lnTo>
                  <a:pt x="701" y="147"/>
                </a:lnTo>
                <a:lnTo>
                  <a:pt x="766" y="124"/>
                </a:lnTo>
                <a:lnTo>
                  <a:pt x="757" y="116"/>
                </a:lnTo>
                <a:lnTo>
                  <a:pt x="806" y="116"/>
                </a:lnTo>
                <a:lnTo>
                  <a:pt x="818" y="95"/>
                </a:lnTo>
                <a:lnTo>
                  <a:pt x="839" y="87"/>
                </a:lnTo>
                <a:lnTo>
                  <a:pt x="892" y="87"/>
                </a:lnTo>
                <a:lnTo>
                  <a:pt x="912" y="72"/>
                </a:lnTo>
                <a:lnTo>
                  <a:pt x="942" y="35"/>
                </a:lnTo>
                <a:lnTo>
                  <a:pt x="965" y="43"/>
                </a:lnTo>
                <a:lnTo>
                  <a:pt x="956" y="72"/>
                </a:lnTo>
                <a:lnTo>
                  <a:pt x="965" y="72"/>
                </a:lnTo>
                <a:lnTo>
                  <a:pt x="956" y="95"/>
                </a:lnTo>
                <a:lnTo>
                  <a:pt x="932" y="95"/>
                </a:lnTo>
                <a:lnTo>
                  <a:pt x="900" y="107"/>
                </a:lnTo>
                <a:lnTo>
                  <a:pt x="880" y="136"/>
                </a:lnTo>
                <a:lnTo>
                  <a:pt x="880" y="147"/>
                </a:lnTo>
                <a:lnTo>
                  <a:pt x="892" y="136"/>
                </a:lnTo>
                <a:lnTo>
                  <a:pt x="892" y="147"/>
                </a:lnTo>
                <a:lnTo>
                  <a:pt x="868" y="147"/>
                </a:lnTo>
                <a:lnTo>
                  <a:pt x="868" y="160"/>
                </a:lnTo>
                <a:lnTo>
                  <a:pt x="818" y="168"/>
                </a:lnTo>
                <a:lnTo>
                  <a:pt x="806" y="189"/>
                </a:lnTo>
                <a:lnTo>
                  <a:pt x="795" y="197"/>
                </a:lnTo>
                <a:lnTo>
                  <a:pt x="786" y="189"/>
                </a:lnTo>
                <a:lnTo>
                  <a:pt x="786" y="209"/>
                </a:lnTo>
                <a:lnTo>
                  <a:pt x="774" y="220"/>
                </a:lnTo>
                <a:lnTo>
                  <a:pt x="774" y="209"/>
                </a:lnTo>
                <a:lnTo>
                  <a:pt x="766" y="209"/>
                </a:lnTo>
                <a:lnTo>
                  <a:pt x="766" y="220"/>
                </a:lnTo>
                <a:lnTo>
                  <a:pt x="757" y="241"/>
                </a:lnTo>
                <a:lnTo>
                  <a:pt x="766" y="261"/>
                </a:lnTo>
                <a:lnTo>
                  <a:pt x="757" y="270"/>
                </a:lnTo>
                <a:lnTo>
                  <a:pt x="661" y="322"/>
                </a:lnTo>
                <a:lnTo>
                  <a:pt x="640" y="356"/>
                </a:lnTo>
                <a:lnTo>
                  <a:pt x="640" y="437"/>
                </a:lnTo>
                <a:lnTo>
                  <a:pt x="640" y="455"/>
                </a:lnTo>
                <a:lnTo>
                  <a:pt x="629" y="467"/>
                </a:lnTo>
                <a:lnTo>
                  <a:pt x="616" y="467"/>
                </a:lnTo>
                <a:lnTo>
                  <a:pt x="605" y="437"/>
                </a:lnTo>
                <a:lnTo>
                  <a:pt x="605" y="395"/>
                </a:lnTo>
                <a:lnTo>
                  <a:pt x="596" y="374"/>
                </a:lnTo>
                <a:lnTo>
                  <a:pt x="567" y="385"/>
                </a:lnTo>
                <a:lnTo>
                  <a:pt x="567" y="374"/>
                </a:lnTo>
                <a:lnTo>
                  <a:pt x="552" y="366"/>
                </a:lnTo>
                <a:lnTo>
                  <a:pt x="523" y="366"/>
                </a:lnTo>
                <a:lnTo>
                  <a:pt x="503" y="374"/>
                </a:lnTo>
                <a:lnTo>
                  <a:pt x="493" y="385"/>
                </a:lnTo>
                <a:lnTo>
                  <a:pt x="503" y="395"/>
                </a:lnTo>
                <a:lnTo>
                  <a:pt x="479" y="395"/>
                </a:lnTo>
                <a:lnTo>
                  <a:pt x="461" y="395"/>
                </a:lnTo>
                <a:lnTo>
                  <a:pt x="461" y="374"/>
                </a:lnTo>
                <a:lnTo>
                  <a:pt x="450" y="385"/>
                </a:lnTo>
                <a:lnTo>
                  <a:pt x="418" y="385"/>
                </a:lnTo>
                <a:lnTo>
                  <a:pt x="406" y="385"/>
                </a:lnTo>
                <a:lnTo>
                  <a:pt x="353" y="4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5" name="Freeform 255"/>
          <p:cNvSpPr>
            <a:spLocks/>
          </p:cNvSpPr>
          <p:nvPr/>
        </p:nvSpPr>
        <p:spPr bwMode="auto">
          <a:xfrm>
            <a:off x="1768475" y="3522663"/>
            <a:ext cx="115888" cy="133350"/>
          </a:xfrm>
          <a:custGeom>
            <a:avLst/>
            <a:gdLst>
              <a:gd name="T0" fmla="*/ 44 w 73"/>
              <a:gd name="T1" fmla="*/ 60 h 84"/>
              <a:gd name="T2" fmla="*/ 73 w 73"/>
              <a:gd name="T3" fmla="*/ 40 h 84"/>
              <a:gd name="T4" fmla="*/ 63 w 73"/>
              <a:gd name="T5" fmla="*/ 40 h 84"/>
              <a:gd name="T6" fmla="*/ 52 w 73"/>
              <a:gd name="T7" fmla="*/ 32 h 84"/>
              <a:gd name="T8" fmla="*/ 63 w 73"/>
              <a:gd name="T9" fmla="*/ 0 h 84"/>
              <a:gd name="T10" fmla="*/ 31 w 73"/>
              <a:gd name="T11" fmla="*/ 0 h 84"/>
              <a:gd name="T12" fmla="*/ 20 w 73"/>
              <a:gd name="T13" fmla="*/ 11 h 84"/>
              <a:gd name="T14" fmla="*/ 31 w 73"/>
              <a:gd name="T15" fmla="*/ 32 h 84"/>
              <a:gd name="T16" fmla="*/ 20 w 73"/>
              <a:gd name="T17" fmla="*/ 32 h 84"/>
              <a:gd name="T18" fmla="*/ 0 w 73"/>
              <a:gd name="T19" fmla="*/ 60 h 84"/>
              <a:gd name="T20" fmla="*/ 0 w 73"/>
              <a:gd name="T21" fmla="*/ 72 h 84"/>
              <a:gd name="T22" fmla="*/ 31 w 73"/>
              <a:gd name="T23" fmla="*/ 84 h 84"/>
              <a:gd name="T24" fmla="*/ 44 w 73"/>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4">
                <a:moveTo>
                  <a:pt x="44" y="60"/>
                </a:moveTo>
                <a:lnTo>
                  <a:pt x="73" y="40"/>
                </a:lnTo>
                <a:lnTo>
                  <a:pt x="63" y="40"/>
                </a:lnTo>
                <a:lnTo>
                  <a:pt x="52" y="32"/>
                </a:lnTo>
                <a:lnTo>
                  <a:pt x="63" y="0"/>
                </a:lnTo>
                <a:lnTo>
                  <a:pt x="31" y="0"/>
                </a:lnTo>
                <a:lnTo>
                  <a:pt x="20" y="11"/>
                </a:lnTo>
                <a:lnTo>
                  <a:pt x="31" y="32"/>
                </a:lnTo>
                <a:lnTo>
                  <a:pt x="20" y="32"/>
                </a:lnTo>
                <a:lnTo>
                  <a:pt x="0" y="60"/>
                </a:lnTo>
                <a:lnTo>
                  <a:pt x="0" y="72"/>
                </a:lnTo>
                <a:lnTo>
                  <a:pt x="31" y="84"/>
                </a:lnTo>
                <a:lnTo>
                  <a:pt x="44"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6" name="Freeform 256"/>
          <p:cNvSpPr>
            <a:spLocks/>
          </p:cNvSpPr>
          <p:nvPr/>
        </p:nvSpPr>
        <p:spPr bwMode="auto">
          <a:xfrm>
            <a:off x="1768475" y="3522663"/>
            <a:ext cx="115888" cy="133350"/>
          </a:xfrm>
          <a:custGeom>
            <a:avLst/>
            <a:gdLst>
              <a:gd name="T0" fmla="*/ 44 w 73"/>
              <a:gd name="T1" fmla="*/ 60 h 84"/>
              <a:gd name="T2" fmla="*/ 73 w 73"/>
              <a:gd name="T3" fmla="*/ 40 h 84"/>
              <a:gd name="T4" fmla="*/ 63 w 73"/>
              <a:gd name="T5" fmla="*/ 40 h 84"/>
              <a:gd name="T6" fmla="*/ 52 w 73"/>
              <a:gd name="T7" fmla="*/ 32 h 84"/>
              <a:gd name="T8" fmla="*/ 63 w 73"/>
              <a:gd name="T9" fmla="*/ 0 h 84"/>
              <a:gd name="T10" fmla="*/ 31 w 73"/>
              <a:gd name="T11" fmla="*/ 0 h 84"/>
              <a:gd name="T12" fmla="*/ 20 w 73"/>
              <a:gd name="T13" fmla="*/ 11 h 84"/>
              <a:gd name="T14" fmla="*/ 31 w 73"/>
              <a:gd name="T15" fmla="*/ 32 h 84"/>
              <a:gd name="T16" fmla="*/ 20 w 73"/>
              <a:gd name="T17" fmla="*/ 32 h 84"/>
              <a:gd name="T18" fmla="*/ 0 w 73"/>
              <a:gd name="T19" fmla="*/ 60 h 84"/>
              <a:gd name="T20" fmla="*/ 0 w 73"/>
              <a:gd name="T21" fmla="*/ 72 h 84"/>
              <a:gd name="T22" fmla="*/ 31 w 73"/>
              <a:gd name="T23" fmla="*/ 84 h 84"/>
              <a:gd name="T24" fmla="*/ 44 w 73"/>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4">
                <a:moveTo>
                  <a:pt x="44" y="60"/>
                </a:moveTo>
                <a:lnTo>
                  <a:pt x="73" y="40"/>
                </a:lnTo>
                <a:lnTo>
                  <a:pt x="63" y="40"/>
                </a:lnTo>
                <a:lnTo>
                  <a:pt x="52" y="32"/>
                </a:lnTo>
                <a:lnTo>
                  <a:pt x="63" y="0"/>
                </a:lnTo>
                <a:lnTo>
                  <a:pt x="31" y="0"/>
                </a:lnTo>
                <a:lnTo>
                  <a:pt x="20" y="11"/>
                </a:lnTo>
                <a:lnTo>
                  <a:pt x="31" y="32"/>
                </a:lnTo>
                <a:lnTo>
                  <a:pt x="20" y="32"/>
                </a:lnTo>
                <a:lnTo>
                  <a:pt x="0" y="60"/>
                </a:lnTo>
                <a:lnTo>
                  <a:pt x="0" y="72"/>
                </a:lnTo>
                <a:lnTo>
                  <a:pt x="31" y="84"/>
                </a:lnTo>
                <a:lnTo>
                  <a:pt x="44"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7" name="Freeform 257"/>
          <p:cNvSpPr>
            <a:spLocks/>
          </p:cNvSpPr>
          <p:nvPr/>
        </p:nvSpPr>
        <p:spPr bwMode="auto">
          <a:xfrm>
            <a:off x="1817688" y="3617913"/>
            <a:ext cx="66675" cy="52387"/>
          </a:xfrm>
          <a:custGeom>
            <a:avLst/>
            <a:gdLst>
              <a:gd name="T0" fmla="*/ 42 w 42"/>
              <a:gd name="T1" fmla="*/ 24 h 33"/>
              <a:gd name="T2" fmla="*/ 42 w 42"/>
              <a:gd name="T3" fmla="*/ 33 h 33"/>
              <a:gd name="T4" fmla="*/ 12 w 42"/>
              <a:gd name="T5" fmla="*/ 24 h 33"/>
              <a:gd name="T6" fmla="*/ 0 w 42"/>
              <a:gd name="T7" fmla="*/ 24 h 33"/>
              <a:gd name="T8" fmla="*/ 12 w 42"/>
              <a:gd name="T9" fmla="*/ 0 h 33"/>
              <a:gd name="T10" fmla="*/ 42 w 42"/>
              <a:gd name="T11" fmla="*/ 24 h 33"/>
            </a:gdLst>
            <a:ahLst/>
            <a:cxnLst>
              <a:cxn ang="0">
                <a:pos x="T0" y="T1"/>
              </a:cxn>
              <a:cxn ang="0">
                <a:pos x="T2" y="T3"/>
              </a:cxn>
              <a:cxn ang="0">
                <a:pos x="T4" y="T5"/>
              </a:cxn>
              <a:cxn ang="0">
                <a:pos x="T6" y="T7"/>
              </a:cxn>
              <a:cxn ang="0">
                <a:pos x="T8" y="T9"/>
              </a:cxn>
              <a:cxn ang="0">
                <a:pos x="T10" y="T11"/>
              </a:cxn>
            </a:cxnLst>
            <a:rect l="0" t="0" r="r" b="b"/>
            <a:pathLst>
              <a:path w="42" h="33">
                <a:moveTo>
                  <a:pt x="42" y="24"/>
                </a:moveTo>
                <a:lnTo>
                  <a:pt x="42" y="33"/>
                </a:lnTo>
                <a:lnTo>
                  <a:pt x="12" y="24"/>
                </a:lnTo>
                <a:lnTo>
                  <a:pt x="0" y="24"/>
                </a:lnTo>
                <a:lnTo>
                  <a:pt x="12" y="0"/>
                </a:lnTo>
                <a:lnTo>
                  <a:pt x="42"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8" name="Freeform 258"/>
          <p:cNvSpPr>
            <a:spLocks/>
          </p:cNvSpPr>
          <p:nvPr/>
        </p:nvSpPr>
        <p:spPr bwMode="auto">
          <a:xfrm>
            <a:off x="1817688" y="3617913"/>
            <a:ext cx="66675" cy="52387"/>
          </a:xfrm>
          <a:custGeom>
            <a:avLst/>
            <a:gdLst>
              <a:gd name="T0" fmla="*/ 42 w 42"/>
              <a:gd name="T1" fmla="*/ 24 h 33"/>
              <a:gd name="T2" fmla="*/ 42 w 42"/>
              <a:gd name="T3" fmla="*/ 33 h 33"/>
              <a:gd name="T4" fmla="*/ 12 w 42"/>
              <a:gd name="T5" fmla="*/ 24 h 33"/>
              <a:gd name="T6" fmla="*/ 0 w 42"/>
              <a:gd name="T7" fmla="*/ 24 h 33"/>
              <a:gd name="T8" fmla="*/ 12 w 42"/>
              <a:gd name="T9" fmla="*/ 0 h 33"/>
              <a:gd name="T10" fmla="*/ 42 w 42"/>
              <a:gd name="T11" fmla="*/ 24 h 33"/>
            </a:gdLst>
            <a:ahLst/>
            <a:cxnLst>
              <a:cxn ang="0">
                <a:pos x="T0" y="T1"/>
              </a:cxn>
              <a:cxn ang="0">
                <a:pos x="T2" y="T3"/>
              </a:cxn>
              <a:cxn ang="0">
                <a:pos x="T4" y="T5"/>
              </a:cxn>
              <a:cxn ang="0">
                <a:pos x="T6" y="T7"/>
              </a:cxn>
              <a:cxn ang="0">
                <a:pos x="T8" y="T9"/>
              </a:cxn>
              <a:cxn ang="0">
                <a:pos x="T10" y="T11"/>
              </a:cxn>
            </a:cxnLst>
            <a:rect l="0" t="0" r="r" b="b"/>
            <a:pathLst>
              <a:path w="42" h="33">
                <a:moveTo>
                  <a:pt x="42" y="24"/>
                </a:moveTo>
                <a:lnTo>
                  <a:pt x="42" y="33"/>
                </a:lnTo>
                <a:lnTo>
                  <a:pt x="12" y="24"/>
                </a:lnTo>
                <a:lnTo>
                  <a:pt x="0" y="24"/>
                </a:lnTo>
                <a:lnTo>
                  <a:pt x="12" y="0"/>
                </a:lnTo>
                <a:lnTo>
                  <a:pt x="42"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9" name="Freeform 259"/>
          <p:cNvSpPr>
            <a:spLocks/>
          </p:cNvSpPr>
          <p:nvPr/>
        </p:nvSpPr>
        <p:spPr bwMode="auto">
          <a:xfrm>
            <a:off x="2095500" y="3786188"/>
            <a:ext cx="68263" cy="63500"/>
          </a:xfrm>
          <a:custGeom>
            <a:avLst/>
            <a:gdLst>
              <a:gd name="T0" fmla="*/ 43 w 43"/>
              <a:gd name="T1" fmla="*/ 19 h 40"/>
              <a:gd name="T2" fmla="*/ 43 w 43"/>
              <a:gd name="T3" fmla="*/ 31 h 40"/>
              <a:gd name="T4" fmla="*/ 34 w 43"/>
              <a:gd name="T5" fmla="*/ 40 h 40"/>
              <a:gd name="T6" fmla="*/ 23 w 43"/>
              <a:gd name="T7" fmla="*/ 31 h 40"/>
              <a:gd name="T8" fmla="*/ 23 w 43"/>
              <a:gd name="T9" fmla="*/ 19 h 40"/>
              <a:gd name="T10" fmla="*/ 0 w 43"/>
              <a:gd name="T11" fmla="*/ 11 h 40"/>
              <a:gd name="T12" fmla="*/ 0 w 43"/>
              <a:gd name="T13" fmla="*/ 0 h 40"/>
              <a:gd name="T14" fmla="*/ 11 w 43"/>
              <a:gd name="T15" fmla="*/ 0 h 40"/>
              <a:gd name="T16" fmla="*/ 23 w 43"/>
              <a:gd name="T17" fmla="*/ 0 h 40"/>
              <a:gd name="T18" fmla="*/ 43 w 43"/>
              <a:gd name="T19"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0">
                <a:moveTo>
                  <a:pt x="43" y="19"/>
                </a:moveTo>
                <a:lnTo>
                  <a:pt x="43" y="31"/>
                </a:lnTo>
                <a:lnTo>
                  <a:pt x="34" y="40"/>
                </a:lnTo>
                <a:lnTo>
                  <a:pt x="23" y="31"/>
                </a:lnTo>
                <a:lnTo>
                  <a:pt x="23" y="19"/>
                </a:lnTo>
                <a:lnTo>
                  <a:pt x="0" y="11"/>
                </a:lnTo>
                <a:lnTo>
                  <a:pt x="0" y="0"/>
                </a:lnTo>
                <a:lnTo>
                  <a:pt x="11" y="0"/>
                </a:lnTo>
                <a:lnTo>
                  <a:pt x="23" y="0"/>
                </a:lnTo>
                <a:lnTo>
                  <a:pt x="43"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0" name="Freeform 260"/>
          <p:cNvSpPr>
            <a:spLocks/>
          </p:cNvSpPr>
          <p:nvPr/>
        </p:nvSpPr>
        <p:spPr bwMode="auto">
          <a:xfrm>
            <a:off x="2095500" y="3786188"/>
            <a:ext cx="68263" cy="63500"/>
          </a:xfrm>
          <a:custGeom>
            <a:avLst/>
            <a:gdLst>
              <a:gd name="T0" fmla="*/ 43 w 43"/>
              <a:gd name="T1" fmla="*/ 19 h 40"/>
              <a:gd name="T2" fmla="*/ 43 w 43"/>
              <a:gd name="T3" fmla="*/ 31 h 40"/>
              <a:gd name="T4" fmla="*/ 34 w 43"/>
              <a:gd name="T5" fmla="*/ 40 h 40"/>
              <a:gd name="T6" fmla="*/ 23 w 43"/>
              <a:gd name="T7" fmla="*/ 31 h 40"/>
              <a:gd name="T8" fmla="*/ 23 w 43"/>
              <a:gd name="T9" fmla="*/ 19 h 40"/>
              <a:gd name="T10" fmla="*/ 0 w 43"/>
              <a:gd name="T11" fmla="*/ 11 h 40"/>
              <a:gd name="T12" fmla="*/ 0 w 43"/>
              <a:gd name="T13" fmla="*/ 0 h 40"/>
              <a:gd name="T14" fmla="*/ 11 w 43"/>
              <a:gd name="T15" fmla="*/ 0 h 40"/>
              <a:gd name="T16" fmla="*/ 23 w 43"/>
              <a:gd name="T17" fmla="*/ 0 h 40"/>
              <a:gd name="T18" fmla="*/ 43 w 43"/>
              <a:gd name="T19"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0">
                <a:moveTo>
                  <a:pt x="43" y="19"/>
                </a:moveTo>
                <a:lnTo>
                  <a:pt x="43" y="31"/>
                </a:lnTo>
                <a:lnTo>
                  <a:pt x="34" y="40"/>
                </a:lnTo>
                <a:lnTo>
                  <a:pt x="23" y="31"/>
                </a:lnTo>
                <a:lnTo>
                  <a:pt x="23" y="19"/>
                </a:lnTo>
                <a:lnTo>
                  <a:pt x="0" y="11"/>
                </a:lnTo>
                <a:lnTo>
                  <a:pt x="0" y="0"/>
                </a:lnTo>
                <a:lnTo>
                  <a:pt x="11" y="0"/>
                </a:lnTo>
                <a:lnTo>
                  <a:pt x="23" y="0"/>
                </a:lnTo>
                <a:lnTo>
                  <a:pt x="43"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1" name="Freeform 261"/>
          <p:cNvSpPr>
            <a:spLocks/>
          </p:cNvSpPr>
          <p:nvPr/>
        </p:nvSpPr>
        <p:spPr bwMode="auto">
          <a:xfrm>
            <a:off x="1998663" y="3786188"/>
            <a:ext cx="96837" cy="63500"/>
          </a:xfrm>
          <a:custGeom>
            <a:avLst/>
            <a:gdLst>
              <a:gd name="T0" fmla="*/ 8 w 61"/>
              <a:gd name="T1" fmla="*/ 0 h 40"/>
              <a:gd name="T2" fmla="*/ 0 w 61"/>
              <a:gd name="T3" fmla="*/ 19 h 40"/>
              <a:gd name="T4" fmla="*/ 32 w 61"/>
              <a:gd name="T5" fmla="*/ 31 h 40"/>
              <a:gd name="T6" fmla="*/ 43 w 61"/>
              <a:gd name="T7" fmla="*/ 40 h 40"/>
              <a:gd name="T8" fmla="*/ 52 w 61"/>
              <a:gd name="T9" fmla="*/ 40 h 40"/>
              <a:gd name="T10" fmla="*/ 43 w 61"/>
              <a:gd name="T11" fmla="*/ 19 h 40"/>
              <a:gd name="T12" fmla="*/ 61 w 61"/>
              <a:gd name="T13" fmla="*/ 11 h 40"/>
              <a:gd name="T14" fmla="*/ 52 w 61"/>
              <a:gd name="T15" fmla="*/ 0 h 40"/>
              <a:gd name="T16" fmla="*/ 32 w 61"/>
              <a:gd name="T17" fmla="*/ 11 h 40"/>
              <a:gd name="T18" fmla="*/ 23 w 61"/>
              <a:gd name="T19" fmla="*/ 11 h 40"/>
              <a:gd name="T20" fmla="*/ 8 w 61"/>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0">
                <a:moveTo>
                  <a:pt x="8" y="0"/>
                </a:moveTo>
                <a:lnTo>
                  <a:pt x="0" y="19"/>
                </a:lnTo>
                <a:lnTo>
                  <a:pt x="32" y="31"/>
                </a:lnTo>
                <a:lnTo>
                  <a:pt x="43" y="40"/>
                </a:lnTo>
                <a:lnTo>
                  <a:pt x="52" y="40"/>
                </a:lnTo>
                <a:lnTo>
                  <a:pt x="43" y="19"/>
                </a:lnTo>
                <a:lnTo>
                  <a:pt x="61" y="11"/>
                </a:lnTo>
                <a:lnTo>
                  <a:pt x="52" y="0"/>
                </a:lnTo>
                <a:lnTo>
                  <a:pt x="32" y="11"/>
                </a:lnTo>
                <a:lnTo>
                  <a:pt x="23" y="11"/>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82" name="Freeform 262"/>
          <p:cNvSpPr>
            <a:spLocks/>
          </p:cNvSpPr>
          <p:nvPr/>
        </p:nvSpPr>
        <p:spPr bwMode="auto">
          <a:xfrm>
            <a:off x="1998663" y="3786188"/>
            <a:ext cx="96837" cy="63500"/>
          </a:xfrm>
          <a:custGeom>
            <a:avLst/>
            <a:gdLst>
              <a:gd name="T0" fmla="*/ 8 w 61"/>
              <a:gd name="T1" fmla="*/ 0 h 40"/>
              <a:gd name="T2" fmla="*/ 0 w 61"/>
              <a:gd name="T3" fmla="*/ 19 h 40"/>
              <a:gd name="T4" fmla="*/ 32 w 61"/>
              <a:gd name="T5" fmla="*/ 31 h 40"/>
              <a:gd name="T6" fmla="*/ 43 w 61"/>
              <a:gd name="T7" fmla="*/ 40 h 40"/>
              <a:gd name="T8" fmla="*/ 52 w 61"/>
              <a:gd name="T9" fmla="*/ 40 h 40"/>
              <a:gd name="T10" fmla="*/ 43 w 61"/>
              <a:gd name="T11" fmla="*/ 19 h 40"/>
              <a:gd name="T12" fmla="*/ 61 w 61"/>
              <a:gd name="T13" fmla="*/ 11 h 40"/>
              <a:gd name="T14" fmla="*/ 52 w 61"/>
              <a:gd name="T15" fmla="*/ 0 h 40"/>
              <a:gd name="T16" fmla="*/ 32 w 61"/>
              <a:gd name="T17" fmla="*/ 11 h 40"/>
              <a:gd name="T18" fmla="*/ 23 w 61"/>
              <a:gd name="T19" fmla="*/ 11 h 40"/>
              <a:gd name="T20" fmla="*/ 8 w 61"/>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0">
                <a:moveTo>
                  <a:pt x="8" y="0"/>
                </a:moveTo>
                <a:lnTo>
                  <a:pt x="0" y="19"/>
                </a:lnTo>
                <a:lnTo>
                  <a:pt x="32" y="31"/>
                </a:lnTo>
                <a:lnTo>
                  <a:pt x="43" y="40"/>
                </a:lnTo>
                <a:lnTo>
                  <a:pt x="52" y="40"/>
                </a:lnTo>
                <a:lnTo>
                  <a:pt x="43" y="19"/>
                </a:lnTo>
                <a:lnTo>
                  <a:pt x="61" y="11"/>
                </a:lnTo>
                <a:lnTo>
                  <a:pt x="52" y="0"/>
                </a:lnTo>
                <a:lnTo>
                  <a:pt x="32" y="11"/>
                </a:lnTo>
                <a:lnTo>
                  <a:pt x="23" y="11"/>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3" name="Freeform 263"/>
          <p:cNvSpPr>
            <a:spLocks/>
          </p:cNvSpPr>
          <p:nvPr/>
        </p:nvSpPr>
        <p:spPr bwMode="auto">
          <a:xfrm>
            <a:off x="1935163" y="3735388"/>
            <a:ext cx="77787" cy="80962"/>
          </a:xfrm>
          <a:custGeom>
            <a:avLst/>
            <a:gdLst>
              <a:gd name="T0" fmla="*/ 49 w 49"/>
              <a:gd name="T1" fmla="*/ 31 h 51"/>
              <a:gd name="T2" fmla="*/ 40 w 49"/>
              <a:gd name="T3" fmla="*/ 51 h 51"/>
              <a:gd name="T4" fmla="*/ 32 w 49"/>
              <a:gd name="T5" fmla="*/ 51 h 51"/>
              <a:gd name="T6" fmla="*/ 32 w 49"/>
              <a:gd name="T7" fmla="*/ 42 h 51"/>
              <a:gd name="T8" fmla="*/ 11 w 49"/>
              <a:gd name="T9" fmla="*/ 22 h 51"/>
              <a:gd name="T10" fmla="*/ 11 w 49"/>
              <a:gd name="T11" fmla="*/ 31 h 51"/>
              <a:gd name="T12" fmla="*/ 0 w 49"/>
              <a:gd name="T13" fmla="*/ 22 h 51"/>
              <a:gd name="T14" fmla="*/ 0 w 49"/>
              <a:gd name="T15" fmla="*/ 0 h 51"/>
              <a:gd name="T16" fmla="*/ 32 w 49"/>
              <a:gd name="T17" fmla="*/ 0 h 51"/>
              <a:gd name="T18" fmla="*/ 40 w 49"/>
              <a:gd name="T19" fmla="*/ 22 h 51"/>
              <a:gd name="T20" fmla="*/ 49 w 49"/>
              <a:gd name="T2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1">
                <a:moveTo>
                  <a:pt x="49" y="31"/>
                </a:moveTo>
                <a:lnTo>
                  <a:pt x="40" y="51"/>
                </a:lnTo>
                <a:lnTo>
                  <a:pt x="32" y="51"/>
                </a:lnTo>
                <a:lnTo>
                  <a:pt x="32" y="42"/>
                </a:lnTo>
                <a:lnTo>
                  <a:pt x="11" y="22"/>
                </a:lnTo>
                <a:lnTo>
                  <a:pt x="11" y="31"/>
                </a:lnTo>
                <a:lnTo>
                  <a:pt x="0" y="22"/>
                </a:lnTo>
                <a:lnTo>
                  <a:pt x="0" y="0"/>
                </a:lnTo>
                <a:lnTo>
                  <a:pt x="32" y="0"/>
                </a:lnTo>
                <a:lnTo>
                  <a:pt x="40" y="22"/>
                </a:lnTo>
                <a:lnTo>
                  <a:pt x="49"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4" name="Freeform 264"/>
          <p:cNvSpPr>
            <a:spLocks/>
          </p:cNvSpPr>
          <p:nvPr/>
        </p:nvSpPr>
        <p:spPr bwMode="auto">
          <a:xfrm>
            <a:off x="1935163" y="3735388"/>
            <a:ext cx="77787" cy="80962"/>
          </a:xfrm>
          <a:custGeom>
            <a:avLst/>
            <a:gdLst>
              <a:gd name="T0" fmla="*/ 49 w 49"/>
              <a:gd name="T1" fmla="*/ 31 h 51"/>
              <a:gd name="T2" fmla="*/ 40 w 49"/>
              <a:gd name="T3" fmla="*/ 51 h 51"/>
              <a:gd name="T4" fmla="*/ 32 w 49"/>
              <a:gd name="T5" fmla="*/ 51 h 51"/>
              <a:gd name="T6" fmla="*/ 32 w 49"/>
              <a:gd name="T7" fmla="*/ 42 h 51"/>
              <a:gd name="T8" fmla="*/ 11 w 49"/>
              <a:gd name="T9" fmla="*/ 22 h 51"/>
              <a:gd name="T10" fmla="*/ 11 w 49"/>
              <a:gd name="T11" fmla="*/ 31 h 51"/>
              <a:gd name="T12" fmla="*/ 0 w 49"/>
              <a:gd name="T13" fmla="*/ 22 h 51"/>
              <a:gd name="T14" fmla="*/ 0 w 49"/>
              <a:gd name="T15" fmla="*/ 0 h 51"/>
              <a:gd name="T16" fmla="*/ 32 w 49"/>
              <a:gd name="T17" fmla="*/ 0 h 51"/>
              <a:gd name="T18" fmla="*/ 40 w 49"/>
              <a:gd name="T19" fmla="*/ 22 h 51"/>
              <a:gd name="T20" fmla="*/ 49 w 49"/>
              <a:gd name="T2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1">
                <a:moveTo>
                  <a:pt x="49" y="31"/>
                </a:moveTo>
                <a:lnTo>
                  <a:pt x="40" y="51"/>
                </a:lnTo>
                <a:lnTo>
                  <a:pt x="32" y="51"/>
                </a:lnTo>
                <a:lnTo>
                  <a:pt x="32" y="42"/>
                </a:lnTo>
                <a:lnTo>
                  <a:pt x="11" y="22"/>
                </a:lnTo>
                <a:lnTo>
                  <a:pt x="11" y="31"/>
                </a:lnTo>
                <a:lnTo>
                  <a:pt x="0" y="22"/>
                </a:lnTo>
                <a:lnTo>
                  <a:pt x="0" y="0"/>
                </a:lnTo>
                <a:lnTo>
                  <a:pt x="32" y="0"/>
                </a:lnTo>
                <a:lnTo>
                  <a:pt x="40" y="22"/>
                </a:lnTo>
                <a:lnTo>
                  <a:pt x="49"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5" name="Freeform 265"/>
          <p:cNvSpPr>
            <a:spLocks/>
          </p:cNvSpPr>
          <p:nvPr/>
        </p:nvSpPr>
        <p:spPr bwMode="auto">
          <a:xfrm>
            <a:off x="1897063" y="3605213"/>
            <a:ext cx="115887" cy="128587"/>
          </a:xfrm>
          <a:custGeom>
            <a:avLst/>
            <a:gdLst>
              <a:gd name="T0" fmla="*/ 56 w 73"/>
              <a:gd name="T1" fmla="*/ 81 h 81"/>
              <a:gd name="T2" fmla="*/ 23 w 73"/>
              <a:gd name="T3" fmla="*/ 81 h 81"/>
              <a:gd name="T4" fmla="*/ 0 w 73"/>
              <a:gd name="T5" fmla="*/ 51 h 81"/>
              <a:gd name="T6" fmla="*/ 0 w 73"/>
              <a:gd name="T7" fmla="*/ 40 h 81"/>
              <a:gd name="T8" fmla="*/ 43 w 73"/>
              <a:gd name="T9" fmla="*/ 8 h 81"/>
              <a:gd name="T10" fmla="*/ 73 w 73"/>
              <a:gd name="T11" fmla="*/ 0 h 81"/>
              <a:gd name="T12" fmla="*/ 73 w 73"/>
              <a:gd name="T13" fmla="*/ 20 h 81"/>
              <a:gd name="T14" fmla="*/ 56 w 73"/>
              <a:gd name="T15" fmla="*/ 8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1">
                <a:moveTo>
                  <a:pt x="56" y="81"/>
                </a:moveTo>
                <a:lnTo>
                  <a:pt x="23" y="81"/>
                </a:lnTo>
                <a:lnTo>
                  <a:pt x="0" y="51"/>
                </a:lnTo>
                <a:lnTo>
                  <a:pt x="0" y="40"/>
                </a:lnTo>
                <a:lnTo>
                  <a:pt x="43" y="8"/>
                </a:lnTo>
                <a:lnTo>
                  <a:pt x="73" y="0"/>
                </a:lnTo>
                <a:lnTo>
                  <a:pt x="73" y="20"/>
                </a:lnTo>
                <a:lnTo>
                  <a:pt x="56"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7" name="Freeform 267"/>
          <p:cNvSpPr>
            <a:spLocks/>
          </p:cNvSpPr>
          <p:nvPr/>
        </p:nvSpPr>
        <p:spPr bwMode="auto">
          <a:xfrm>
            <a:off x="1838325" y="3586163"/>
            <a:ext cx="174625" cy="82550"/>
          </a:xfrm>
          <a:custGeom>
            <a:avLst/>
            <a:gdLst>
              <a:gd name="T0" fmla="*/ 29 w 110"/>
              <a:gd name="T1" fmla="*/ 0 h 52"/>
              <a:gd name="T2" fmla="*/ 0 w 110"/>
              <a:gd name="T3" fmla="*/ 19 h 52"/>
              <a:gd name="T4" fmla="*/ 29 w 110"/>
              <a:gd name="T5" fmla="*/ 43 h 52"/>
              <a:gd name="T6" fmla="*/ 37 w 110"/>
              <a:gd name="T7" fmla="*/ 52 h 52"/>
              <a:gd name="T8" fmla="*/ 80 w 110"/>
              <a:gd name="T9" fmla="*/ 19 h 52"/>
              <a:gd name="T10" fmla="*/ 110 w 110"/>
              <a:gd name="T11" fmla="*/ 11 h 52"/>
              <a:gd name="T12" fmla="*/ 80 w 110"/>
              <a:gd name="T13" fmla="*/ 0 h 52"/>
              <a:gd name="T14" fmla="*/ 29 w 110"/>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52">
                <a:moveTo>
                  <a:pt x="29" y="0"/>
                </a:moveTo>
                <a:lnTo>
                  <a:pt x="0" y="19"/>
                </a:lnTo>
                <a:lnTo>
                  <a:pt x="29" y="43"/>
                </a:lnTo>
                <a:lnTo>
                  <a:pt x="37" y="52"/>
                </a:lnTo>
                <a:lnTo>
                  <a:pt x="80" y="19"/>
                </a:lnTo>
                <a:lnTo>
                  <a:pt x="110" y="11"/>
                </a:lnTo>
                <a:lnTo>
                  <a:pt x="80" y="0"/>
                </a:lnTo>
                <a:lnTo>
                  <a:pt x="2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8" name="Freeform 268"/>
          <p:cNvSpPr>
            <a:spLocks/>
          </p:cNvSpPr>
          <p:nvPr/>
        </p:nvSpPr>
        <p:spPr bwMode="auto">
          <a:xfrm>
            <a:off x="1838325" y="3586163"/>
            <a:ext cx="174625" cy="82550"/>
          </a:xfrm>
          <a:custGeom>
            <a:avLst/>
            <a:gdLst>
              <a:gd name="T0" fmla="*/ 29 w 110"/>
              <a:gd name="T1" fmla="*/ 0 h 52"/>
              <a:gd name="T2" fmla="*/ 0 w 110"/>
              <a:gd name="T3" fmla="*/ 19 h 52"/>
              <a:gd name="T4" fmla="*/ 29 w 110"/>
              <a:gd name="T5" fmla="*/ 43 h 52"/>
              <a:gd name="T6" fmla="*/ 37 w 110"/>
              <a:gd name="T7" fmla="*/ 52 h 52"/>
              <a:gd name="T8" fmla="*/ 80 w 110"/>
              <a:gd name="T9" fmla="*/ 19 h 52"/>
              <a:gd name="T10" fmla="*/ 110 w 110"/>
              <a:gd name="T11" fmla="*/ 11 h 52"/>
              <a:gd name="T12" fmla="*/ 80 w 110"/>
              <a:gd name="T13" fmla="*/ 0 h 52"/>
              <a:gd name="T14" fmla="*/ 29 w 110"/>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52">
                <a:moveTo>
                  <a:pt x="29" y="0"/>
                </a:moveTo>
                <a:lnTo>
                  <a:pt x="0" y="19"/>
                </a:lnTo>
                <a:lnTo>
                  <a:pt x="29" y="43"/>
                </a:lnTo>
                <a:lnTo>
                  <a:pt x="37" y="52"/>
                </a:lnTo>
                <a:lnTo>
                  <a:pt x="80" y="19"/>
                </a:lnTo>
                <a:lnTo>
                  <a:pt x="110" y="11"/>
                </a:lnTo>
                <a:lnTo>
                  <a:pt x="80" y="0"/>
                </a:lnTo>
                <a:lnTo>
                  <a:pt x="2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9" name="Freeform 269"/>
          <p:cNvSpPr>
            <a:spLocks/>
          </p:cNvSpPr>
          <p:nvPr/>
        </p:nvSpPr>
        <p:spPr bwMode="auto">
          <a:xfrm>
            <a:off x="2338388" y="3459163"/>
            <a:ext cx="96837" cy="80962"/>
          </a:xfrm>
          <a:custGeom>
            <a:avLst/>
            <a:gdLst>
              <a:gd name="T0" fmla="*/ 9 w 61"/>
              <a:gd name="T1" fmla="*/ 0 h 51"/>
              <a:gd name="T2" fmla="*/ 0 w 61"/>
              <a:gd name="T3" fmla="*/ 39 h 51"/>
              <a:gd name="T4" fmla="*/ 9 w 61"/>
              <a:gd name="T5" fmla="*/ 51 h 51"/>
              <a:gd name="T6" fmla="*/ 17 w 61"/>
              <a:gd name="T7" fmla="*/ 28 h 51"/>
              <a:gd name="T8" fmla="*/ 29 w 61"/>
              <a:gd name="T9" fmla="*/ 28 h 51"/>
              <a:gd name="T10" fmla="*/ 17 w 61"/>
              <a:gd name="T11" fmla="*/ 28 h 51"/>
              <a:gd name="T12" fmla="*/ 49 w 61"/>
              <a:gd name="T13" fmla="*/ 28 h 51"/>
              <a:gd name="T14" fmla="*/ 61 w 61"/>
              <a:gd name="T15" fmla="*/ 39 h 51"/>
              <a:gd name="T16" fmla="*/ 61 w 61"/>
              <a:gd name="T17" fmla="*/ 28 h 51"/>
              <a:gd name="T18" fmla="*/ 61 w 61"/>
              <a:gd name="T19" fmla="*/ 19 h 51"/>
              <a:gd name="T20" fmla="*/ 38 w 61"/>
              <a:gd name="T21" fmla="*/ 19 h 51"/>
              <a:gd name="T22" fmla="*/ 49 w 61"/>
              <a:gd name="T23" fmla="*/ 8 h 51"/>
              <a:gd name="T24" fmla="*/ 38 w 61"/>
              <a:gd name="T25" fmla="*/ 8 h 51"/>
              <a:gd name="T26" fmla="*/ 9 w 6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1">
                <a:moveTo>
                  <a:pt x="9" y="0"/>
                </a:moveTo>
                <a:lnTo>
                  <a:pt x="0" y="39"/>
                </a:lnTo>
                <a:lnTo>
                  <a:pt x="9" y="51"/>
                </a:lnTo>
                <a:lnTo>
                  <a:pt x="17" y="28"/>
                </a:lnTo>
                <a:lnTo>
                  <a:pt x="29" y="28"/>
                </a:lnTo>
                <a:lnTo>
                  <a:pt x="17" y="28"/>
                </a:lnTo>
                <a:lnTo>
                  <a:pt x="49" y="28"/>
                </a:lnTo>
                <a:lnTo>
                  <a:pt x="61" y="39"/>
                </a:lnTo>
                <a:lnTo>
                  <a:pt x="61" y="28"/>
                </a:lnTo>
                <a:lnTo>
                  <a:pt x="61" y="19"/>
                </a:lnTo>
                <a:lnTo>
                  <a:pt x="38" y="19"/>
                </a:lnTo>
                <a:lnTo>
                  <a:pt x="49" y="8"/>
                </a:lnTo>
                <a:lnTo>
                  <a:pt x="38" y="8"/>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0" name="Freeform 270"/>
          <p:cNvSpPr>
            <a:spLocks/>
          </p:cNvSpPr>
          <p:nvPr/>
        </p:nvSpPr>
        <p:spPr bwMode="auto">
          <a:xfrm>
            <a:off x="2338388" y="3459163"/>
            <a:ext cx="96837" cy="80962"/>
          </a:xfrm>
          <a:custGeom>
            <a:avLst/>
            <a:gdLst>
              <a:gd name="T0" fmla="*/ 9 w 61"/>
              <a:gd name="T1" fmla="*/ 0 h 51"/>
              <a:gd name="T2" fmla="*/ 0 w 61"/>
              <a:gd name="T3" fmla="*/ 39 h 51"/>
              <a:gd name="T4" fmla="*/ 9 w 61"/>
              <a:gd name="T5" fmla="*/ 51 h 51"/>
              <a:gd name="T6" fmla="*/ 17 w 61"/>
              <a:gd name="T7" fmla="*/ 28 h 51"/>
              <a:gd name="T8" fmla="*/ 29 w 61"/>
              <a:gd name="T9" fmla="*/ 28 h 51"/>
              <a:gd name="T10" fmla="*/ 17 w 61"/>
              <a:gd name="T11" fmla="*/ 28 h 51"/>
              <a:gd name="T12" fmla="*/ 49 w 61"/>
              <a:gd name="T13" fmla="*/ 28 h 51"/>
              <a:gd name="T14" fmla="*/ 61 w 61"/>
              <a:gd name="T15" fmla="*/ 39 h 51"/>
              <a:gd name="T16" fmla="*/ 61 w 61"/>
              <a:gd name="T17" fmla="*/ 28 h 51"/>
              <a:gd name="T18" fmla="*/ 61 w 61"/>
              <a:gd name="T19" fmla="*/ 19 h 51"/>
              <a:gd name="T20" fmla="*/ 38 w 61"/>
              <a:gd name="T21" fmla="*/ 19 h 51"/>
              <a:gd name="T22" fmla="*/ 49 w 61"/>
              <a:gd name="T23" fmla="*/ 8 h 51"/>
              <a:gd name="T24" fmla="*/ 38 w 61"/>
              <a:gd name="T25" fmla="*/ 8 h 51"/>
              <a:gd name="T26" fmla="*/ 9 w 6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1">
                <a:moveTo>
                  <a:pt x="9" y="0"/>
                </a:moveTo>
                <a:lnTo>
                  <a:pt x="0" y="39"/>
                </a:lnTo>
                <a:lnTo>
                  <a:pt x="9" y="51"/>
                </a:lnTo>
                <a:lnTo>
                  <a:pt x="17" y="28"/>
                </a:lnTo>
                <a:lnTo>
                  <a:pt x="29" y="28"/>
                </a:lnTo>
                <a:lnTo>
                  <a:pt x="17" y="28"/>
                </a:lnTo>
                <a:lnTo>
                  <a:pt x="49" y="28"/>
                </a:lnTo>
                <a:lnTo>
                  <a:pt x="61" y="39"/>
                </a:lnTo>
                <a:lnTo>
                  <a:pt x="61" y="28"/>
                </a:lnTo>
                <a:lnTo>
                  <a:pt x="61" y="19"/>
                </a:lnTo>
                <a:lnTo>
                  <a:pt x="38" y="19"/>
                </a:lnTo>
                <a:lnTo>
                  <a:pt x="49" y="8"/>
                </a:lnTo>
                <a:lnTo>
                  <a:pt x="38" y="8"/>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1" name="Freeform 271"/>
          <p:cNvSpPr>
            <a:spLocks/>
          </p:cNvSpPr>
          <p:nvPr/>
        </p:nvSpPr>
        <p:spPr bwMode="auto">
          <a:xfrm>
            <a:off x="2268538" y="3459163"/>
            <a:ext cx="84137" cy="63500"/>
          </a:xfrm>
          <a:custGeom>
            <a:avLst/>
            <a:gdLst>
              <a:gd name="T0" fmla="*/ 53 w 53"/>
              <a:gd name="T1" fmla="*/ 0 h 40"/>
              <a:gd name="T2" fmla="*/ 43 w 53"/>
              <a:gd name="T3" fmla="*/ 40 h 40"/>
              <a:gd name="T4" fmla="*/ 9 w 53"/>
              <a:gd name="T5" fmla="*/ 40 h 40"/>
              <a:gd name="T6" fmla="*/ 0 w 53"/>
              <a:gd name="T7" fmla="*/ 28 h 40"/>
              <a:gd name="T8" fmla="*/ 9 w 53"/>
              <a:gd name="T9" fmla="*/ 28 h 40"/>
              <a:gd name="T10" fmla="*/ 20 w 53"/>
              <a:gd name="T11" fmla="*/ 28 h 40"/>
              <a:gd name="T12" fmla="*/ 43 w 53"/>
              <a:gd name="T13" fmla="*/ 28 h 40"/>
              <a:gd name="T14" fmla="*/ 29 w 53"/>
              <a:gd name="T15" fmla="*/ 8 h 40"/>
              <a:gd name="T16" fmla="*/ 20 w 53"/>
              <a:gd name="T17" fmla="*/ 8 h 40"/>
              <a:gd name="T18" fmla="*/ 29 w 53"/>
              <a:gd name="T19" fmla="*/ 0 h 40"/>
              <a:gd name="T20" fmla="*/ 53 w 5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0">
                <a:moveTo>
                  <a:pt x="53" y="0"/>
                </a:moveTo>
                <a:lnTo>
                  <a:pt x="43" y="40"/>
                </a:lnTo>
                <a:lnTo>
                  <a:pt x="9" y="40"/>
                </a:lnTo>
                <a:lnTo>
                  <a:pt x="0" y="28"/>
                </a:lnTo>
                <a:lnTo>
                  <a:pt x="9" y="28"/>
                </a:lnTo>
                <a:lnTo>
                  <a:pt x="20" y="28"/>
                </a:lnTo>
                <a:lnTo>
                  <a:pt x="43" y="28"/>
                </a:lnTo>
                <a:lnTo>
                  <a:pt x="29" y="8"/>
                </a:lnTo>
                <a:lnTo>
                  <a:pt x="20" y="8"/>
                </a:lnTo>
                <a:lnTo>
                  <a:pt x="29" y="0"/>
                </a:lnTo>
                <a:lnTo>
                  <a:pt x="5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2" name="Freeform 272"/>
          <p:cNvSpPr>
            <a:spLocks/>
          </p:cNvSpPr>
          <p:nvPr/>
        </p:nvSpPr>
        <p:spPr bwMode="auto">
          <a:xfrm>
            <a:off x="2268538" y="3459163"/>
            <a:ext cx="84137" cy="63500"/>
          </a:xfrm>
          <a:custGeom>
            <a:avLst/>
            <a:gdLst>
              <a:gd name="T0" fmla="*/ 53 w 53"/>
              <a:gd name="T1" fmla="*/ 0 h 40"/>
              <a:gd name="T2" fmla="*/ 43 w 53"/>
              <a:gd name="T3" fmla="*/ 40 h 40"/>
              <a:gd name="T4" fmla="*/ 9 w 53"/>
              <a:gd name="T5" fmla="*/ 40 h 40"/>
              <a:gd name="T6" fmla="*/ 0 w 53"/>
              <a:gd name="T7" fmla="*/ 28 h 40"/>
              <a:gd name="T8" fmla="*/ 9 w 53"/>
              <a:gd name="T9" fmla="*/ 28 h 40"/>
              <a:gd name="T10" fmla="*/ 20 w 53"/>
              <a:gd name="T11" fmla="*/ 28 h 40"/>
              <a:gd name="T12" fmla="*/ 43 w 53"/>
              <a:gd name="T13" fmla="*/ 28 h 40"/>
              <a:gd name="T14" fmla="*/ 29 w 53"/>
              <a:gd name="T15" fmla="*/ 8 h 40"/>
              <a:gd name="T16" fmla="*/ 20 w 53"/>
              <a:gd name="T17" fmla="*/ 8 h 40"/>
              <a:gd name="T18" fmla="*/ 29 w 53"/>
              <a:gd name="T19" fmla="*/ 0 h 40"/>
              <a:gd name="T20" fmla="*/ 53 w 5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0">
                <a:moveTo>
                  <a:pt x="53" y="0"/>
                </a:moveTo>
                <a:lnTo>
                  <a:pt x="43" y="40"/>
                </a:lnTo>
                <a:lnTo>
                  <a:pt x="9" y="40"/>
                </a:lnTo>
                <a:lnTo>
                  <a:pt x="0" y="28"/>
                </a:lnTo>
                <a:lnTo>
                  <a:pt x="9" y="28"/>
                </a:lnTo>
                <a:lnTo>
                  <a:pt x="20" y="28"/>
                </a:lnTo>
                <a:lnTo>
                  <a:pt x="43" y="28"/>
                </a:lnTo>
                <a:lnTo>
                  <a:pt x="29" y="8"/>
                </a:lnTo>
                <a:lnTo>
                  <a:pt x="20" y="8"/>
                </a:lnTo>
                <a:lnTo>
                  <a:pt x="29" y="0"/>
                </a:lnTo>
                <a:lnTo>
                  <a:pt x="5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3" name="Freeform 273"/>
          <p:cNvSpPr>
            <a:spLocks/>
          </p:cNvSpPr>
          <p:nvPr/>
        </p:nvSpPr>
        <p:spPr bwMode="auto">
          <a:xfrm>
            <a:off x="2784475" y="5016500"/>
            <a:ext cx="130175" cy="146050"/>
          </a:xfrm>
          <a:custGeom>
            <a:avLst/>
            <a:gdLst>
              <a:gd name="T0" fmla="*/ 0 w 82"/>
              <a:gd name="T1" fmla="*/ 72 h 92"/>
              <a:gd name="T2" fmla="*/ 44 w 82"/>
              <a:gd name="T3" fmla="*/ 92 h 92"/>
              <a:gd name="T4" fmla="*/ 73 w 82"/>
              <a:gd name="T5" fmla="*/ 80 h 92"/>
              <a:gd name="T6" fmla="*/ 82 w 82"/>
              <a:gd name="T7" fmla="*/ 72 h 92"/>
              <a:gd name="T8" fmla="*/ 82 w 82"/>
              <a:gd name="T9" fmla="*/ 51 h 92"/>
              <a:gd name="T10" fmla="*/ 73 w 82"/>
              <a:gd name="T11" fmla="*/ 31 h 92"/>
              <a:gd name="T12" fmla="*/ 30 w 82"/>
              <a:gd name="T13" fmla="*/ 8 h 92"/>
              <a:gd name="T14" fmla="*/ 30 w 82"/>
              <a:gd name="T15" fmla="*/ 22 h 92"/>
              <a:gd name="T16" fmla="*/ 9 w 82"/>
              <a:gd name="T17" fmla="*/ 0 h 92"/>
              <a:gd name="T18" fmla="*/ 0 w 82"/>
              <a:gd name="T19" fmla="*/ 0 h 92"/>
              <a:gd name="T20" fmla="*/ 0 w 82"/>
              <a:gd name="T21"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92">
                <a:moveTo>
                  <a:pt x="0" y="72"/>
                </a:moveTo>
                <a:lnTo>
                  <a:pt x="44" y="92"/>
                </a:lnTo>
                <a:lnTo>
                  <a:pt x="73" y="80"/>
                </a:lnTo>
                <a:lnTo>
                  <a:pt x="82" y="72"/>
                </a:lnTo>
                <a:lnTo>
                  <a:pt x="82" y="51"/>
                </a:lnTo>
                <a:lnTo>
                  <a:pt x="73" y="31"/>
                </a:lnTo>
                <a:lnTo>
                  <a:pt x="30" y="8"/>
                </a:lnTo>
                <a:lnTo>
                  <a:pt x="30" y="22"/>
                </a:lnTo>
                <a:lnTo>
                  <a:pt x="9" y="0"/>
                </a:lnTo>
                <a:lnTo>
                  <a:pt x="0" y="0"/>
                </a:lnTo>
                <a:lnTo>
                  <a:pt x="0"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4" name="Freeform 274"/>
          <p:cNvSpPr>
            <a:spLocks/>
          </p:cNvSpPr>
          <p:nvPr/>
        </p:nvSpPr>
        <p:spPr bwMode="auto">
          <a:xfrm>
            <a:off x="2784475" y="5016500"/>
            <a:ext cx="130175" cy="146050"/>
          </a:xfrm>
          <a:custGeom>
            <a:avLst/>
            <a:gdLst>
              <a:gd name="T0" fmla="*/ 0 w 82"/>
              <a:gd name="T1" fmla="*/ 72 h 92"/>
              <a:gd name="T2" fmla="*/ 44 w 82"/>
              <a:gd name="T3" fmla="*/ 92 h 92"/>
              <a:gd name="T4" fmla="*/ 73 w 82"/>
              <a:gd name="T5" fmla="*/ 80 h 92"/>
              <a:gd name="T6" fmla="*/ 82 w 82"/>
              <a:gd name="T7" fmla="*/ 72 h 92"/>
              <a:gd name="T8" fmla="*/ 82 w 82"/>
              <a:gd name="T9" fmla="*/ 51 h 92"/>
              <a:gd name="T10" fmla="*/ 73 w 82"/>
              <a:gd name="T11" fmla="*/ 31 h 92"/>
              <a:gd name="T12" fmla="*/ 30 w 82"/>
              <a:gd name="T13" fmla="*/ 8 h 92"/>
              <a:gd name="T14" fmla="*/ 30 w 82"/>
              <a:gd name="T15" fmla="*/ 22 h 92"/>
              <a:gd name="T16" fmla="*/ 9 w 82"/>
              <a:gd name="T17" fmla="*/ 0 h 92"/>
              <a:gd name="T18" fmla="*/ 0 w 82"/>
              <a:gd name="T19" fmla="*/ 0 h 92"/>
              <a:gd name="T20" fmla="*/ 0 w 82"/>
              <a:gd name="T21"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92">
                <a:moveTo>
                  <a:pt x="0" y="72"/>
                </a:moveTo>
                <a:lnTo>
                  <a:pt x="44" y="92"/>
                </a:lnTo>
                <a:lnTo>
                  <a:pt x="73" y="80"/>
                </a:lnTo>
                <a:lnTo>
                  <a:pt x="82" y="72"/>
                </a:lnTo>
                <a:lnTo>
                  <a:pt x="82" y="51"/>
                </a:lnTo>
                <a:lnTo>
                  <a:pt x="73" y="31"/>
                </a:lnTo>
                <a:lnTo>
                  <a:pt x="30" y="8"/>
                </a:lnTo>
                <a:lnTo>
                  <a:pt x="30" y="22"/>
                </a:lnTo>
                <a:lnTo>
                  <a:pt x="9" y="0"/>
                </a:lnTo>
                <a:lnTo>
                  <a:pt x="0" y="0"/>
                </a:lnTo>
                <a:lnTo>
                  <a:pt x="0"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5" name="Freeform 275"/>
          <p:cNvSpPr>
            <a:spLocks/>
          </p:cNvSpPr>
          <p:nvPr/>
        </p:nvSpPr>
        <p:spPr bwMode="auto">
          <a:xfrm>
            <a:off x="2268538" y="3914775"/>
            <a:ext cx="1062037" cy="1216025"/>
          </a:xfrm>
          <a:custGeom>
            <a:avLst/>
            <a:gdLst>
              <a:gd name="T0" fmla="*/ 388 w 669"/>
              <a:gd name="T1" fmla="*/ 34 h 766"/>
              <a:gd name="T2" fmla="*/ 406 w 669"/>
              <a:gd name="T3" fmla="*/ 72 h 766"/>
              <a:gd name="T4" fmla="*/ 388 w 669"/>
              <a:gd name="T5" fmla="*/ 107 h 766"/>
              <a:gd name="T6" fmla="*/ 397 w 669"/>
              <a:gd name="T7" fmla="*/ 136 h 766"/>
              <a:gd name="T8" fmla="*/ 426 w 669"/>
              <a:gd name="T9" fmla="*/ 107 h 766"/>
              <a:gd name="T10" fmla="*/ 426 w 669"/>
              <a:gd name="T11" fmla="*/ 136 h 766"/>
              <a:gd name="T12" fmla="*/ 449 w 669"/>
              <a:gd name="T13" fmla="*/ 116 h 766"/>
              <a:gd name="T14" fmla="*/ 491 w 669"/>
              <a:gd name="T15" fmla="*/ 136 h 766"/>
              <a:gd name="T16" fmla="*/ 502 w 669"/>
              <a:gd name="T17" fmla="*/ 144 h 766"/>
              <a:gd name="T18" fmla="*/ 523 w 669"/>
              <a:gd name="T19" fmla="*/ 144 h 766"/>
              <a:gd name="T20" fmla="*/ 587 w 669"/>
              <a:gd name="T21" fmla="*/ 156 h 766"/>
              <a:gd name="T22" fmla="*/ 660 w 669"/>
              <a:gd name="T23" fmla="*/ 208 h 766"/>
              <a:gd name="T24" fmla="*/ 669 w 669"/>
              <a:gd name="T25" fmla="*/ 260 h 766"/>
              <a:gd name="T26" fmla="*/ 607 w 669"/>
              <a:gd name="T27" fmla="*/ 362 h 766"/>
              <a:gd name="T28" fmla="*/ 607 w 669"/>
              <a:gd name="T29" fmla="*/ 455 h 766"/>
              <a:gd name="T30" fmla="*/ 587 w 669"/>
              <a:gd name="T31" fmla="*/ 518 h 766"/>
              <a:gd name="T32" fmla="*/ 567 w 669"/>
              <a:gd name="T33" fmla="*/ 539 h 766"/>
              <a:gd name="T34" fmla="*/ 523 w 669"/>
              <a:gd name="T35" fmla="*/ 547 h 766"/>
              <a:gd name="T36" fmla="*/ 514 w 669"/>
              <a:gd name="T37" fmla="*/ 559 h 766"/>
              <a:gd name="T38" fmla="*/ 502 w 669"/>
              <a:gd name="T39" fmla="*/ 568 h 766"/>
              <a:gd name="T40" fmla="*/ 462 w 669"/>
              <a:gd name="T41" fmla="*/ 612 h 766"/>
              <a:gd name="T42" fmla="*/ 449 w 669"/>
              <a:gd name="T43" fmla="*/ 681 h 766"/>
              <a:gd name="T44" fmla="*/ 418 w 669"/>
              <a:gd name="T45" fmla="*/ 736 h 766"/>
              <a:gd name="T46" fmla="*/ 406 w 669"/>
              <a:gd name="T47" fmla="*/ 745 h 766"/>
              <a:gd name="T48" fmla="*/ 354 w 669"/>
              <a:gd name="T49" fmla="*/ 701 h 766"/>
              <a:gd name="T50" fmla="*/ 333 w 669"/>
              <a:gd name="T51" fmla="*/ 693 h 766"/>
              <a:gd name="T52" fmla="*/ 368 w 669"/>
              <a:gd name="T53" fmla="*/ 643 h 766"/>
              <a:gd name="T54" fmla="*/ 368 w 669"/>
              <a:gd name="T55" fmla="*/ 600 h 766"/>
              <a:gd name="T56" fmla="*/ 354 w 669"/>
              <a:gd name="T57" fmla="*/ 568 h 766"/>
              <a:gd name="T58" fmla="*/ 333 w 669"/>
              <a:gd name="T59" fmla="*/ 539 h 766"/>
              <a:gd name="T60" fmla="*/ 292 w 669"/>
              <a:gd name="T61" fmla="*/ 527 h 766"/>
              <a:gd name="T62" fmla="*/ 292 w 669"/>
              <a:gd name="T63" fmla="*/ 455 h 766"/>
              <a:gd name="T64" fmla="*/ 272 w 669"/>
              <a:gd name="T65" fmla="*/ 423 h 766"/>
              <a:gd name="T66" fmla="*/ 243 w 669"/>
              <a:gd name="T67" fmla="*/ 406 h 766"/>
              <a:gd name="T68" fmla="*/ 228 w 669"/>
              <a:gd name="T69" fmla="*/ 374 h 766"/>
              <a:gd name="T70" fmla="*/ 146 w 669"/>
              <a:gd name="T71" fmla="*/ 322 h 766"/>
              <a:gd name="T72" fmla="*/ 114 w 669"/>
              <a:gd name="T73" fmla="*/ 289 h 766"/>
              <a:gd name="T74" fmla="*/ 73 w 669"/>
              <a:gd name="T75" fmla="*/ 312 h 766"/>
              <a:gd name="T76" fmla="*/ 52 w 669"/>
              <a:gd name="T77" fmla="*/ 289 h 766"/>
              <a:gd name="T78" fmla="*/ 9 w 669"/>
              <a:gd name="T79" fmla="*/ 281 h 766"/>
              <a:gd name="T80" fmla="*/ 9 w 669"/>
              <a:gd name="T81" fmla="*/ 217 h 766"/>
              <a:gd name="T82" fmla="*/ 61 w 669"/>
              <a:gd name="T83" fmla="*/ 188 h 766"/>
              <a:gd name="T84" fmla="*/ 52 w 669"/>
              <a:gd name="T85" fmla="*/ 92 h 766"/>
              <a:gd name="T86" fmla="*/ 61 w 669"/>
              <a:gd name="T87" fmla="*/ 84 h 766"/>
              <a:gd name="T88" fmla="*/ 105 w 669"/>
              <a:gd name="T89" fmla="*/ 63 h 766"/>
              <a:gd name="T90" fmla="*/ 114 w 669"/>
              <a:gd name="T91" fmla="*/ 84 h 766"/>
              <a:gd name="T92" fmla="*/ 167 w 669"/>
              <a:gd name="T93" fmla="*/ 63 h 766"/>
              <a:gd name="T94" fmla="*/ 154 w 669"/>
              <a:gd name="T95" fmla="*/ 34 h 766"/>
              <a:gd name="T96" fmla="*/ 178 w 669"/>
              <a:gd name="T97" fmla="*/ 34 h 766"/>
              <a:gd name="T98" fmla="*/ 219 w 669"/>
              <a:gd name="T99" fmla="*/ 0 h 766"/>
              <a:gd name="T100" fmla="*/ 243 w 669"/>
              <a:gd name="T101" fmla="*/ 20 h 766"/>
              <a:gd name="T102" fmla="*/ 243 w 669"/>
              <a:gd name="T103" fmla="*/ 72 h 766"/>
              <a:gd name="T104" fmla="*/ 280 w 669"/>
              <a:gd name="T105" fmla="*/ 63 h 766"/>
              <a:gd name="T106" fmla="*/ 304 w 669"/>
              <a:gd name="T107" fmla="*/ 63 h 766"/>
              <a:gd name="T108" fmla="*/ 333 w 669"/>
              <a:gd name="T109" fmla="*/ 63 h 766"/>
              <a:gd name="T110" fmla="*/ 377 w 669"/>
              <a:gd name="T111" fmla="*/ 2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766">
                <a:moveTo>
                  <a:pt x="377" y="20"/>
                </a:moveTo>
                <a:lnTo>
                  <a:pt x="388" y="34"/>
                </a:lnTo>
                <a:lnTo>
                  <a:pt x="397" y="63"/>
                </a:lnTo>
                <a:lnTo>
                  <a:pt x="406" y="72"/>
                </a:lnTo>
                <a:lnTo>
                  <a:pt x="406" y="84"/>
                </a:lnTo>
                <a:lnTo>
                  <a:pt x="388" y="107"/>
                </a:lnTo>
                <a:lnTo>
                  <a:pt x="388" y="124"/>
                </a:lnTo>
                <a:lnTo>
                  <a:pt x="397" y="136"/>
                </a:lnTo>
                <a:lnTo>
                  <a:pt x="397" y="116"/>
                </a:lnTo>
                <a:lnTo>
                  <a:pt x="426" y="107"/>
                </a:lnTo>
                <a:lnTo>
                  <a:pt x="441" y="107"/>
                </a:lnTo>
                <a:lnTo>
                  <a:pt x="426" y="136"/>
                </a:lnTo>
                <a:lnTo>
                  <a:pt x="441" y="116"/>
                </a:lnTo>
                <a:lnTo>
                  <a:pt x="449" y="116"/>
                </a:lnTo>
                <a:lnTo>
                  <a:pt x="482" y="124"/>
                </a:lnTo>
                <a:lnTo>
                  <a:pt x="491" y="136"/>
                </a:lnTo>
                <a:lnTo>
                  <a:pt x="502" y="136"/>
                </a:lnTo>
                <a:lnTo>
                  <a:pt x="502" y="144"/>
                </a:lnTo>
                <a:lnTo>
                  <a:pt x="502" y="156"/>
                </a:lnTo>
                <a:lnTo>
                  <a:pt x="523" y="144"/>
                </a:lnTo>
                <a:lnTo>
                  <a:pt x="555" y="165"/>
                </a:lnTo>
                <a:lnTo>
                  <a:pt x="587" y="156"/>
                </a:lnTo>
                <a:lnTo>
                  <a:pt x="639" y="197"/>
                </a:lnTo>
                <a:lnTo>
                  <a:pt x="660" y="208"/>
                </a:lnTo>
                <a:lnTo>
                  <a:pt x="669" y="241"/>
                </a:lnTo>
                <a:lnTo>
                  <a:pt x="669" y="260"/>
                </a:lnTo>
                <a:lnTo>
                  <a:pt x="660" y="289"/>
                </a:lnTo>
                <a:lnTo>
                  <a:pt x="607" y="362"/>
                </a:lnTo>
                <a:lnTo>
                  <a:pt x="607" y="446"/>
                </a:lnTo>
                <a:lnTo>
                  <a:pt x="607" y="455"/>
                </a:lnTo>
                <a:lnTo>
                  <a:pt x="607" y="487"/>
                </a:lnTo>
                <a:lnTo>
                  <a:pt x="587" y="518"/>
                </a:lnTo>
                <a:lnTo>
                  <a:pt x="587" y="527"/>
                </a:lnTo>
                <a:lnTo>
                  <a:pt x="567" y="539"/>
                </a:lnTo>
                <a:lnTo>
                  <a:pt x="567" y="547"/>
                </a:lnTo>
                <a:lnTo>
                  <a:pt x="523" y="547"/>
                </a:lnTo>
                <a:lnTo>
                  <a:pt x="523" y="559"/>
                </a:lnTo>
                <a:lnTo>
                  <a:pt x="514" y="559"/>
                </a:lnTo>
                <a:lnTo>
                  <a:pt x="514" y="568"/>
                </a:lnTo>
                <a:lnTo>
                  <a:pt x="502" y="568"/>
                </a:lnTo>
                <a:lnTo>
                  <a:pt x="491" y="579"/>
                </a:lnTo>
                <a:lnTo>
                  <a:pt x="462" y="612"/>
                </a:lnTo>
                <a:lnTo>
                  <a:pt x="470" y="664"/>
                </a:lnTo>
                <a:lnTo>
                  <a:pt x="449" y="681"/>
                </a:lnTo>
                <a:lnTo>
                  <a:pt x="441" y="716"/>
                </a:lnTo>
                <a:lnTo>
                  <a:pt x="418" y="736"/>
                </a:lnTo>
                <a:lnTo>
                  <a:pt x="406" y="766"/>
                </a:lnTo>
                <a:lnTo>
                  <a:pt x="406" y="745"/>
                </a:lnTo>
                <a:lnTo>
                  <a:pt x="397" y="724"/>
                </a:lnTo>
                <a:lnTo>
                  <a:pt x="354" y="701"/>
                </a:lnTo>
                <a:lnTo>
                  <a:pt x="354" y="716"/>
                </a:lnTo>
                <a:lnTo>
                  <a:pt x="333" y="693"/>
                </a:lnTo>
                <a:lnTo>
                  <a:pt x="324" y="693"/>
                </a:lnTo>
                <a:lnTo>
                  <a:pt x="368" y="643"/>
                </a:lnTo>
                <a:lnTo>
                  <a:pt x="377" y="628"/>
                </a:lnTo>
                <a:lnTo>
                  <a:pt x="368" y="600"/>
                </a:lnTo>
                <a:lnTo>
                  <a:pt x="354" y="600"/>
                </a:lnTo>
                <a:lnTo>
                  <a:pt x="354" y="568"/>
                </a:lnTo>
                <a:lnTo>
                  <a:pt x="333" y="568"/>
                </a:lnTo>
                <a:lnTo>
                  <a:pt x="333" y="539"/>
                </a:lnTo>
                <a:lnTo>
                  <a:pt x="324" y="539"/>
                </a:lnTo>
                <a:lnTo>
                  <a:pt x="292" y="527"/>
                </a:lnTo>
                <a:lnTo>
                  <a:pt x="280" y="495"/>
                </a:lnTo>
                <a:lnTo>
                  <a:pt x="292" y="455"/>
                </a:lnTo>
                <a:lnTo>
                  <a:pt x="272" y="434"/>
                </a:lnTo>
                <a:lnTo>
                  <a:pt x="272" y="423"/>
                </a:lnTo>
                <a:lnTo>
                  <a:pt x="243" y="414"/>
                </a:lnTo>
                <a:lnTo>
                  <a:pt x="243" y="406"/>
                </a:lnTo>
                <a:lnTo>
                  <a:pt x="243" y="393"/>
                </a:lnTo>
                <a:lnTo>
                  <a:pt x="228" y="374"/>
                </a:lnTo>
                <a:lnTo>
                  <a:pt x="154" y="341"/>
                </a:lnTo>
                <a:lnTo>
                  <a:pt x="146" y="322"/>
                </a:lnTo>
                <a:lnTo>
                  <a:pt x="146" y="289"/>
                </a:lnTo>
                <a:lnTo>
                  <a:pt x="114" y="289"/>
                </a:lnTo>
                <a:lnTo>
                  <a:pt x="93" y="322"/>
                </a:lnTo>
                <a:lnTo>
                  <a:pt x="73" y="312"/>
                </a:lnTo>
                <a:lnTo>
                  <a:pt x="52" y="312"/>
                </a:lnTo>
                <a:lnTo>
                  <a:pt x="52" y="289"/>
                </a:lnTo>
                <a:lnTo>
                  <a:pt x="29" y="298"/>
                </a:lnTo>
                <a:lnTo>
                  <a:pt x="9" y="281"/>
                </a:lnTo>
                <a:lnTo>
                  <a:pt x="0" y="249"/>
                </a:lnTo>
                <a:lnTo>
                  <a:pt x="9" y="217"/>
                </a:lnTo>
                <a:lnTo>
                  <a:pt x="20" y="197"/>
                </a:lnTo>
                <a:lnTo>
                  <a:pt x="61" y="188"/>
                </a:lnTo>
                <a:lnTo>
                  <a:pt x="61" y="124"/>
                </a:lnTo>
                <a:lnTo>
                  <a:pt x="52" y="92"/>
                </a:lnTo>
                <a:lnTo>
                  <a:pt x="73" y="92"/>
                </a:lnTo>
                <a:lnTo>
                  <a:pt x="61" y="84"/>
                </a:lnTo>
                <a:lnTo>
                  <a:pt x="61" y="72"/>
                </a:lnTo>
                <a:lnTo>
                  <a:pt x="105" y="63"/>
                </a:lnTo>
                <a:lnTo>
                  <a:pt x="114" y="72"/>
                </a:lnTo>
                <a:lnTo>
                  <a:pt x="114" y="84"/>
                </a:lnTo>
                <a:lnTo>
                  <a:pt x="135" y="84"/>
                </a:lnTo>
                <a:lnTo>
                  <a:pt x="167" y="63"/>
                </a:lnTo>
                <a:lnTo>
                  <a:pt x="154" y="51"/>
                </a:lnTo>
                <a:lnTo>
                  <a:pt x="154" y="34"/>
                </a:lnTo>
                <a:lnTo>
                  <a:pt x="146" y="20"/>
                </a:lnTo>
                <a:lnTo>
                  <a:pt x="178" y="34"/>
                </a:lnTo>
                <a:lnTo>
                  <a:pt x="219" y="11"/>
                </a:lnTo>
                <a:lnTo>
                  <a:pt x="219" y="0"/>
                </a:lnTo>
                <a:lnTo>
                  <a:pt x="228" y="0"/>
                </a:lnTo>
                <a:lnTo>
                  <a:pt x="243" y="20"/>
                </a:lnTo>
                <a:lnTo>
                  <a:pt x="228" y="51"/>
                </a:lnTo>
                <a:lnTo>
                  <a:pt x="243" y="72"/>
                </a:lnTo>
                <a:lnTo>
                  <a:pt x="251" y="72"/>
                </a:lnTo>
                <a:lnTo>
                  <a:pt x="280" y="63"/>
                </a:lnTo>
                <a:lnTo>
                  <a:pt x="292" y="63"/>
                </a:lnTo>
                <a:lnTo>
                  <a:pt x="304" y="63"/>
                </a:lnTo>
                <a:lnTo>
                  <a:pt x="304" y="51"/>
                </a:lnTo>
                <a:lnTo>
                  <a:pt x="333" y="63"/>
                </a:lnTo>
                <a:lnTo>
                  <a:pt x="354" y="63"/>
                </a:lnTo>
                <a:lnTo>
                  <a:pt x="377"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6" name="Freeform 276"/>
          <p:cNvSpPr>
            <a:spLocks/>
          </p:cNvSpPr>
          <p:nvPr/>
        </p:nvSpPr>
        <p:spPr bwMode="auto">
          <a:xfrm>
            <a:off x="2268538" y="3914775"/>
            <a:ext cx="1062037" cy="1216025"/>
          </a:xfrm>
          <a:custGeom>
            <a:avLst/>
            <a:gdLst>
              <a:gd name="T0" fmla="*/ 388 w 669"/>
              <a:gd name="T1" fmla="*/ 34 h 766"/>
              <a:gd name="T2" fmla="*/ 406 w 669"/>
              <a:gd name="T3" fmla="*/ 72 h 766"/>
              <a:gd name="T4" fmla="*/ 388 w 669"/>
              <a:gd name="T5" fmla="*/ 107 h 766"/>
              <a:gd name="T6" fmla="*/ 397 w 669"/>
              <a:gd name="T7" fmla="*/ 136 h 766"/>
              <a:gd name="T8" fmla="*/ 426 w 669"/>
              <a:gd name="T9" fmla="*/ 107 h 766"/>
              <a:gd name="T10" fmla="*/ 426 w 669"/>
              <a:gd name="T11" fmla="*/ 136 h 766"/>
              <a:gd name="T12" fmla="*/ 449 w 669"/>
              <a:gd name="T13" fmla="*/ 116 h 766"/>
              <a:gd name="T14" fmla="*/ 491 w 669"/>
              <a:gd name="T15" fmla="*/ 136 h 766"/>
              <a:gd name="T16" fmla="*/ 502 w 669"/>
              <a:gd name="T17" fmla="*/ 144 h 766"/>
              <a:gd name="T18" fmla="*/ 523 w 669"/>
              <a:gd name="T19" fmla="*/ 144 h 766"/>
              <a:gd name="T20" fmla="*/ 587 w 669"/>
              <a:gd name="T21" fmla="*/ 156 h 766"/>
              <a:gd name="T22" fmla="*/ 660 w 669"/>
              <a:gd name="T23" fmla="*/ 208 h 766"/>
              <a:gd name="T24" fmla="*/ 669 w 669"/>
              <a:gd name="T25" fmla="*/ 260 h 766"/>
              <a:gd name="T26" fmla="*/ 607 w 669"/>
              <a:gd name="T27" fmla="*/ 362 h 766"/>
              <a:gd name="T28" fmla="*/ 607 w 669"/>
              <a:gd name="T29" fmla="*/ 455 h 766"/>
              <a:gd name="T30" fmla="*/ 587 w 669"/>
              <a:gd name="T31" fmla="*/ 518 h 766"/>
              <a:gd name="T32" fmla="*/ 567 w 669"/>
              <a:gd name="T33" fmla="*/ 539 h 766"/>
              <a:gd name="T34" fmla="*/ 523 w 669"/>
              <a:gd name="T35" fmla="*/ 547 h 766"/>
              <a:gd name="T36" fmla="*/ 514 w 669"/>
              <a:gd name="T37" fmla="*/ 559 h 766"/>
              <a:gd name="T38" fmla="*/ 502 w 669"/>
              <a:gd name="T39" fmla="*/ 568 h 766"/>
              <a:gd name="T40" fmla="*/ 462 w 669"/>
              <a:gd name="T41" fmla="*/ 612 h 766"/>
              <a:gd name="T42" fmla="*/ 449 w 669"/>
              <a:gd name="T43" fmla="*/ 681 h 766"/>
              <a:gd name="T44" fmla="*/ 418 w 669"/>
              <a:gd name="T45" fmla="*/ 736 h 766"/>
              <a:gd name="T46" fmla="*/ 406 w 669"/>
              <a:gd name="T47" fmla="*/ 745 h 766"/>
              <a:gd name="T48" fmla="*/ 354 w 669"/>
              <a:gd name="T49" fmla="*/ 701 h 766"/>
              <a:gd name="T50" fmla="*/ 333 w 669"/>
              <a:gd name="T51" fmla="*/ 693 h 766"/>
              <a:gd name="T52" fmla="*/ 368 w 669"/>
              <a:gd name="T53" fmla="*/ 643 h 766"/>
              <a:gd name="T54" fmla="*/ 368 w 669"/>
              <a:gd name="T55" fmla="*/ 600 h 766"/>
              <a:gd name="T56" fmla="*/ 354 w 669"/>
              <a:gd name="T57" fmla="*/ 568 h 766"/>
              <a:gd name="T58" fmla="*/ 333 w 669"/>
              <a:gd name="T59" fmla="*/ 539 h 766"/>
              <a:gd name="T60" fmla="*/ 292 w 669"/>
              <a:gd name="T61" fmla="*/ 527 h 766"/>
              <a:gd name="T62" fmla="*/ 292 w 669"/>
              <a:gd name="T63" fmla="*/ 455 h 766"/>
              <a:gd name="T64" fmla="*/ 272 w 669"/>
              <a:gd name="T65" fmla="*/ 423 h 766"/>
              <a:gd name="T66" fmla="*/ 243 w 669"/>
              <a:gd name="T67" fmla="*/ 406 h 766"/>
              <a:gd name="T68" fmla="*/ 228 w 669"/>
              <a:gd name="T69" fmla="*/ 374 h 766"/>
              <a:gd name="T70" fmla="*/ 146 w 669"/>
              <a:gd name="T71" fmla="*/ 322 h 766"/>
              <a:gd name="T72" fmla="*/ 114 w 669"/>
              <a:gd name="T73" fmla="*/ 289 h 766"/>
              <a:gd name="T74" fmla="*/ 73 w 669"/>
              <a:gd name="T75" fmla="*/ 312 h 766"/>
              <a:gd name="T76" fmla="*/ 52 w 669"/>
              <a:gd name="T77" fmla="*/ 289 h 766"/>
              <a:gd name="T78" fmla="*/ 9 w 669"/>
              <a:gd name="T79" fmla="*/ 281 h 766"/>
              <a:gd name="T80" fmla="*/ 9 w 669"/>
              <a:gd name="T81" fmla="*/ 217 h 766"/>
              <a:gd name="T82" fmla="*/ 61 w 669"/>
              <a:gd name="T83" fmla="*/ 188 h 766"/>
              <a:gd name="T84" fmla="*/ 52 w 669"/>
              <a:gd name="T85" fmla="*/ 92 h 766"/>
              <a:gd name="T86" fmla="*/ 61 w 669"/>
              <a:gd name="T87" fmla="*/ 84 h 766"/>
              <a:gd name="T88" fmla="*/ 105 w 669"/>
              <a:gd name="T89" fmla="*/ 63 h 766"/>
              <a:gd name="T90" fmla="*/ 114 w 669"/>
              <a:gd name="T91" fmla="*/ 84 h 766"/>
              <a:gd name="T92" fmla="*/ 167 w 669"/>
              <a:gd name="T93" fmla="*/ 63 h 766"/>
              <a:gd name="T94" fmla="*/ 154 w 669"/>
              <a:gd name="T95" fmla="*/ 34 h 766"/>
              <a:gd name="T96" fmla="*/ 178 w 669"/>
              <a:gd name="T97" fmla="*/ 34 h 766"/>
              <a:gd name="T98" fmla="*/ 219 w 669"/>
              <a:gd name="T99" fmla="*/ 0 h 766"/>
              <a:gd name="T100" fmla="*/ 243 w 669"/>
              <a:gd name="T101" fmla="*/ 20 h 766"/>
              <a:gd name="T102" fmla="*/ 243 w 669"/>
              <a:gd name="T103" fmla="*/ 72 h 766"/>
              <a:gd name="T104" fmla="*/ 280 w 669"/>
              <a:gd name="T105" fmla="*/ 63 h 766"/>
              <a:gd name="T106" fmla="*/ 304 w 669"/>
              <a:gd name="T107" fmla="*/ 63 h 766"/>
              <a:gd name="T108" fmla="*/ 333 w 669"/>
              <a:gd name="T109" fmla="*/ 63 h 766"/>
              <a:gd name="T110" fmla="*/ 377 w 669"/>
              <a:gd name="T111" fmla="*/ 2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766">
                <a:moveTo>
                  <a:pt x="377" y="20"/>
                </a:moveTo>
                <a:lnTo>
                  <a:pt x="388" y="34"/>
                </a:lnTo>
                <a:lnTo>
                  <a:pt x="397" y="63"/>
                </a:lnTo>
                <a:lnTo>
                  <a:pt x="406" y="72"/>
                </a:lnTo>
                <a:lnTo>
                  <a:pt x="406" y="84"/>
                </a:lnTo>
                <a:lnTo>
                  <a:pt x="388" y="107"/>
                </a:lnTo>
                <a:lnTo>
                  <a:pt x="388" y="124"/>
                </a:lnTo>
                <a:lnTo>
                  <a:pt x="397" y="136"/>
                </a:lnTo>
                <a:lnTo>
                  <a:pt x="397" y="116"/>
                </a:lnTo>
                <a:lnTo>
                  <a:pt x="426" y="107"/>
                </a:lnTo>
                <a:lnTo>
                  <a:pt x="441" y="107"/>
                </a:lnTo>
                <a:lnTo>
                  <a:pt x="426" y="136"/>
                </a:lnTo>
                <a:lnTo>
                  <a:pt x="441" y="116"/>
                </a:lnTo>
                <a:lnTo>
                  <a:pt x="449" y="116"/>
                </a:lnTo>
                <a:lnTo>
                  <a:pt x="482" y="124"/>
                </a:lnTo>
                <a:lnTo>
                  <a:pt x="491" y="136"/>
                </a:lnTo>
                <a:lnTo>
                  <a:pt x="502" y="136"/>
                </a:lnTo>
                <a:lnTo>
                  <a:pt x="502" y="144"/>
                </a:lnTo>
                <a:lnTo>
                  <a:pt x="502" y="156"/>
                </a:lnTo>
                <a:lnTo>
                  <a:pt x="523" y="144"/>
                </a:lnTo>
                <a:lnTo>
                  <a:pt x="555" y="165"/>
                </a:lnTo>
                <a:lnTo>
                  <a:pt x="587" y="156"/>
                </a:lnTo>
                <a:lnTo>
                  <a:pt x="639" y="197"/>
                </a:lnTo>
                <a:lnTo>
                  <a:pt x="660" y="208"/>
                </a:lnTo>
                <a:lnTo>
                  <a:pt x="669" y="241"/>
                </a:lnTo>
                <a:lnTo>
                  <a:pt x="669" y="260"/>
                </a:lnTo>
                <a:lnTo>
                  <a:pt x="660" y="289"/>
                </a:lnTo>
                <a:lnTo>
                  <a:pt x="607" y="362"/>
                </a:lnTo>
                <a:lnTo>
                  <a:pt x="607" y="446"/>
                </a:lnTo>
                <a:lnTo>
                  <a:pt x="607" y="455"/>
                </a:lnTo>
                <a:lnTo>
                  <a:pt x="607" y="487"/>
                </a:lnTo>
                <a:lnTo>
                  <a:pt x="587" y="518"/>
                </a:lnTo>
                <a:lnTo>
                  <a:pt x="587" y="527"/>
                </a:lnTo>
                <a:lnTo>
                  <a:pt x="567" y="539"/>
                </a:lnTo>
                <a:lnTo>
                  <a:pt x="567" y="547"/>
                </a:lnTo>
                <a:lnTo>
                  <a:pt x="523" y="547"/>
                </a:lnTo>
                <a:lnTo>
                  <a:pt x="523" y="559"/>
                </a:lnTo>
                <a:lnTo>
                  <a:pt x="514" y="559"/>
                </a:lnTo>
                <a:lnTo>
                  <a:pt x="514" y="568"/>
                </a:lnTo>
                <a:lnTo>
                  <a:pt x="502" y="568"/>
                </a:lnTo>
                <a:lnTo>
                  <a:pt x="491" y="579"/>
                </a:lnTo>
                <a:lnTo>
                  <a:pt x="462" y="612"/>
                </a:lnTo>
                <a:lnTo>
                  <a:pt x="470" y="664"/>
                </a:lnTo>
                <a:lnTo>
                  <a:pt x="449" y="681"/>
                </a:lnTo>
                <a:lnTo>
                  <a:pt x="441" y="716"/>
                </a:lnTo>
                <a:lnTo>
                  <a:pt x="418" y="736"/>
                </a:lnTo>
                <a:lnTo>
                  <a:pt x="406" y="766"/>
                </a:lnTo>
                <a:lnTo>
                  <a:pt x="406" y="745"/>
                </a:lnTo>
                <a:lnTo>
                  <a:pt x="397" y="724"/>
                </a:lnTo>
                <a:lnTo>
                  <a:pt x="354" y="701"/>
                </a:lnTo>
                <a:lnTo>
                  <a:pt x="354" y="716"/>
                </a:lnTo>
                <a:lnTo>
                  <a:pt x="333" y="693"/>
                </a:lnTo>
                <a:lnTo>
                  <a:pt x="324" y="693"/>
                </a:lnTo>
                <a:lnTo>
                  <a:pt x="368" y="643"/>
                </a:lnTo>
                <a:lnTo>
                  <a:pt x="377" y="628"/>
                </a:lnTo>
                <a:lnTo>
                  <a:pt x="368" y="600"/>
                </a:lnTo>
                <a:lnTo>
                  <a:pt x="354" y="600"/>
                </a:lnTo>
                <a:lnTo>
                  <a:pt x="354" y="568"/>
                </a:lnTo>
                <a:lnTo>
                  <a:pt x="333" y="568"/>
                </a:lnTo>
                <a:lnTo>
                  <a:pt x="333" y="539"/>
                </a:lnTo>
                <a:lnTo>
                  <a:pt x="324" y="539"/>
                </a:lnTo>
                <a:lnTo>
                  <a:pt x="292" y="527"/>
                </a:lnTo>
                <a:lnTo>
                  <a:pt x="280" y="495"/>
                </a:lnTo>
                <a:lnTo>
                  <a:pt x="292" y="455"/>
                </a:lnTo>
                <a:lnTo>
                  <a:pt x="272" y="434"/>
                </a:lnTo>
                <a:lnTo>
                  <a:pt x="272" y="423"/>
                </a:lnTo>
                <a:lnTo>
                  <a:pt x="243" y="414"/>
                </a:lnTo>
                <a:lnTo>
                  <a:pt x="243" y="406"/>
                </a:lnTo>
                <a:lnTo>
                  <a:pt x="243" y="393"/>
                </a:lnTo>
                <a:lnTo>
                  <a:pt x="228" y="374"/>
                </a:lnTo>
                <a:lnTo>
                  <a:pt x="154" y="341"/>
                </a:lnTo>
                <a:lnTo>
                  <a:pt x="146" y="322"/>
                </a:lnTo>
                <a:lnTo>
                  <a:pt x="146" y="289"/>
                </a:lnTo>
                <a:lnTo>
                  <a:pt x="114" y="289"/>
                </a:lnTo>
                <a:lnTo>
                  <a:pt x="93" y="322"/>
                </a:lnTo>
                <a:lnTo>
                  <a:pt x="73" y="312"/>
                </a:lnTo>
                <a:lnTo>
                  <a:pt x="52" y="312"/>
                </a:lnTo>
                <a:lnTo>
                  <a:pt x="52" y="289"/>
                </a:lnTo>
                <a:lnTo>
                  <a:pt x="29" y="298"/>
                </a:lnTo>
                <a:lnTo>
                  <a:pt x="9" y="281"/>
                </a:lnTo>
                <a:lnTo>
                  <a:pt x="0" y="249"/>
                </a:lnTo>
                <a:lnTo>
                  <a:pt x="9" y="217"/>
                </a:lnTo>
                <a:lnTo>
                  <a:pt x="20" y="197"/>
                </a:lnTo>
                <a:lnTo>
                  <a:pt x="61" y="188"/>
                </a:lnTo>
                <a:lnTo>
                  <a:pt x="61" y="124"/>
                </a:lnTo>
                <a:lnTo>
                  <a:pt x="52" y="92"/>
                </a:lnTo>
                <a:lnTo>
                  <a:pt x="73" y="92"/>
                </a:lnTo>
                <a:lnTo>
                  <a:pt x="61" y="84"/>
                </a:lnTo>
                <a:lnTo>
                  <a:pt x="61" y="72"/>
                </a:lnTo>
                <a:lnTo>
                  <a:pt x="105" y="63"/>
                </a:lnTo>
                <a:lnTo>
                  <a:pt x="114" y="72"/>
                </a:lnTo>
                <a:lnTo>
                  <a:pt x="114" y="84"/>
                </a:lnTo>
                <a:lnTo>
                  <a:pt x="135" y="84"/>
                </a:lnTo>
                <a:lnTo>
                  <a:pt x="167" y="63"/>
                </a:lnTo>
                <a:lnTo>
                  <a:pt x="154" y="51"/>
                </a:lnTo>
                <a:lnTo>
                  <a:pt x="154" y="34"/>
                </a:lnTo>
                <a:lnTo>
                  <a:pt x="146" y="20"/>
                </a:lnTo>
                <a:lnTo>
                  <a:pt x="178" y="34"/>
                </a:lnTo>
                <a:lnTo>
                  <a:pt x="219" y="11"/>
                </a:lnTo>
                <a:lnTo>
                  <a:pt x="219" y="0"/>
                </a:lnTo>
                <a:lnTo>
                  <a:pt x="228" y="0"/>
                </a:lnTo>
                <a:lnTo>
                  <a:pt x="243" y="20"/>
                </a:lnTo>
                <a:lnTo>
                  <a:pt x="228" y="51"/>
                </a:lnTo>
                <a:lnTo>
                  <a:pt x="243" y="72"/>
                </a:lnTo>
                <a:lnTo>
                  <a:pt x="251" y="72"/>
                </a:lnTo>
                <a:lnTo>
                  <a:pt x="280" y="63"/>
                </a:lnTo>
                <a:lnTo>
                  <a:pt x="292" y="63"/>
                </a:lnTo>
                <a:lnTo>
                  <a:pt x="304" y="63"/>
                </a:lnTo>
                <a:lnTo>
                  <a:pt x="304" y="51"/>
                </a:lnTo>
                <a:lnTo>
                  <a:pt x="333" y="63"/>
                </a:lnTo>
                <a:lnTo>
                  <a:pt x="354" y="63"/>
                </a:lnTo>
                <a:lnTo>
                  <a:pt x="377"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7" name="Freeform 277"/>
          <p:cNvSpPr>
            <a:spLocks/>
          </p:cNvSpPr>
          <p:nvPr/>
        </p:nvSpPr>
        <p:spPr bwMode="auto">
          <a:xfrm>
            <a:off x="2714625" y="5707063"/>
            <a:ext cx="115888" cy="79375"/>
          </a:xfrm>
          <a:custGeom>
            <a:avLst/>
            <a:gdLst>
              <a:gd name="T0" fmla="*/ 0 w 73"/>
              <a:gd name="T1" fmla="*/ 0 h 50"/>
              <a:gd name="T2" fmla="*/ 34 w 73"/>
              <a:gd name="T3" fmla="*/ 50 h 50"/>
              <a:gd name="T4" fmla="*/ 43 w 73"/>
              <a:gd name="T5" fmla="*/ 50 h 50"/>
              <a:gd name="T6" fmla="*/ 73 w 73"/>
              <a:gd name="T7" fmla="*/ 40 h 50"/>
              <a:gd name="T8" fmla="*/ 23 w 73"/>
              <a:gd name="T9" fmla="*/ 20 h 50"/>
              <a:gd name="T10" fmla="*/ 0 w 73"/>
              <a:gd name="T11" fmla="*/ 0 h 50"/>
            </a:gdLst>
            <a:ahLst/>
            <a:cxnLst>
              <a:cxn ang="0">
                <a:pos x="T0" y="T1"/>
              </a:cxn>
              <a:cxn ang="0">
                <a:pos x="T2" y="T3"/>
              </a:cxn>
              <a:cxn ang="0">
                <a:pos x="T4" y="T5"/>
              </a:cxn>
              <a:cxn ang="0">
                <a:pos x="T6" y="T7"/>
              </a:cxn>
              <a:cxn ang="0">
                <a:pos x="T8" y="T9"/>
              </a:cxn>
              <a:cxn ang="0">
                <a:pos x="T10" y="T11"/>
              </a:cxn>
            </a:cxnLst>
            <a:rect l="0" t="0" r="r" b="b"/>
            <a:pathLst>
              <a:path w="73" h="50">
                <a:moveTo>
                  <a:pt x="0" y="0"/>
                </a:moveTo>
                <a:lnTo>
                  <a:pt x="34" y="50"/>
                </a:lnTo>
                <a:lnTo>
                  <a:pt x="43" y="50"/>
                </a:lnTo>
                <a:lnTo>
                  <a:pt x="73" y="40"/>
                </a:lnTo>
                <a:lnTo>
                  <a:pt x="23" y="2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8" name="Freeform 278"/>
          <p:cNvSpPr>
            <a:spLocks/>
          </p:cNvSpPr>
          <p:nvPr/>
        </p:nvSpPr>
        <p:spPr bwMode="auto">
          <a:xfrm>
            <a:off x="2714625" y="5707063"/>
            <a:ext cx="115888" cy="79375"/>
          </a:xfrm>
          <a:custGeom>
            <a:avLst/>
            <a:gdLst>
              <a:gd name="T0" fmla="*/ 0 w 73"/>
              <a:gd name="T1" fmla="*/ 0 h 50"/>
              <a:gd name="T2" fmla="*/ 34 w 73"/>
              <a:gd name="T3" fmla="*/ 50 h 50"/>
              <a:gd name="T4" fmla="*/ 43 w 73"/>
              <a:gd name="T5" fmla="*/ 50 h 50"/>
              <a:gd name="T6" fmla="*/ 73 w 73"/>
              <a:gd name="T7" fmla="*/ 40 h 50"/>
              <a:gd name="T8" fmla="*/ 23 w 73"/>
              <a:gd name="T9" fmla="*/ 20 h 50"/>
              <a:gd name="T10" fmla="*/ 0 w 73"/>
              <a:gd name="T11" fmla="*/ 0 h 50"/>
            </a:gdLst>
            <a:ahLst/>
            <a:cxnLst>
              <a:cxn ang="0">
                <a:pos x="T0" y="T1"/>
              </a:cxn>
              <a:cxn ang="0">
                <a:pos x="T2" y="T3"/>
              </a:cxn>
              <a:cxn ang="0">
                <a:pos x="T4" y="T5"/>
              </a:cxn>
              <a:cxn ang="0">
                <a:pos x="T6" y="T7"/>
              </a:cxn>
              <a:cxn ang="0">
                <a:pos x="T8" y="T9"/>
              </a:cxn>
              <a:cxn ang="0">
                <a:pos x="T10" y="T11"/>
              </a:cxn>
            </a:cxnLst>
            <a:rect l="0" t="0" r="r" b="b"/>
            <a:pathLst>
              <a:path w="73" h="50">
                <a:moveTo>
                  <a:pt x="0" y="0"/>
                </a:moveTo>
                <a:lnTo>
                  <a:pt x="34" y="50"/>
                </a:lnTo>
                <a:lnTo>
                  <a:pt x="43" y="50"/>
                </a:lnTo>
                <a:lnTo>
                  <a:pt x="73" y="40"/>
                </a:lnTo>
                <a:lnTo>
                  <a:pt x="23" y="2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9" name="Freeform 279"/>
          <p:cNvSpPr>
            <a:spLocks/>
          </p:cNvSpPr>
          <p:nvPr/>
        </p:nvSpPr>
        <p:spPr bwMode="auto">
          <a:xfrm>
            <a:off x="2616200" y="5707063"/>
            <a:ext cx="152400" cy="79375"/>
          </a:xfrm>
          <a:custGeom>
            <a:avLst/>
            <a:gdLst>
              <a:gd name="T0" fmla="*/ 60 w 96"/>
              <a:gd name="T1" fmla="*/ 0 h 50"/>
              <a:gd name="T2" fmla="*/ 96 w 96"/>
              <a:gd name="T3" fmla="*/ 50 h 50"/>
              <a:gd name="T4" fmla="*/ 73 w 96"/>
              <a:gd name="T5" fmla="*/ 50 h 50"/>
              <a:gd name="T6" fmla="*/ 73 w 96"/>
              <a:gd name="T7" fmla="*/ 40 h 50"/>
              <a:gd name="T8" fmla="*/ 52 w 96"/>
              <a:gd name="T9" fmla="*/ 40 h 50"/>
              <a:gd name="T10" fmla="*/ 23 w 96"/>
              <a:gd name="T11" fmla="*/ 29 h 50"/>
              <a:gd name="T12" fmla="*/ 9 w 96"/>
              <a:gd name="T13" fmla="*/ 29 h 50"/>
              <a:gd name="T14" fmla="*/ 0 w 96"/>
              <a:gd name="T15" fmla="*/ 20 h 50"/>
              <a:gd name="T16" fmla="*/ 0 w 96"/>
              <a:gd name="T17" fmla="*/ 9 h 50"/>
              <a:gd name="T18" fmla="*/ 52 w 96"/>
              <a:gd name="T19" fmla="*/ 29 h 50"/>
              <a:gd name="T20" fmla="*/ 52 w 96"/>
              <a:gd name="T21" fmla="*/ 20 h 50"/>
              <a:gd name="T22" fmla="*/ 60 w 96"/>
              <a:gd name="T23" fmla="*/ 9 h 50"/>
              <a:gd name="T24" fmla="*/ 52 w 96"/>
              <a:gd name="T25" fmla="*/ 9 h 50"/>
              <a:gd name="T26" fmla="*/ 41 w 96"/>
              <a:gd name="T27" fmla="*/ 0 h 50"/>
              <a:gd name="T28" fmla="*/ 60 w 96"/>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50">
                <a:moveTo>
                  <a:pt x="60" y="0"/>
                </a:moveTo>
                <a:lnTo>
                  <a:pt x="96" y="50"/>
                </a:lnTo>
                <a:lnTo>
                  <a:pt x="73" y="50"/>
                </a:lnTo>
                <a:lnTo>
                  <a:pt x="73" y="40"/>
                </a:lnTo>
                <a:lnTo>
                  <a:pt x="52" y="40"/>
                </a:lnTo>
                <a:lnTo>
                  <a:pt x="23" y="29"/>
                </a:lnTo>
                <a:lnTo>
                  <a:pt x="9" y="29"/>
                </a:lnTo>
                <a:lnTo>
                  <a:pt x="0" y="20"/>
                </a:lnTo>
                <a:lnTo>
                  <a:pt x="0" y="9"/>
                </a:lnTo>
                <a:lnTo>
                  <a:pt x="52" y="29"/>
                </a:lnTo>
                <a:lnTo>
                  <a:pt x="52" y="20"/>
                </a:lnTo>
                <a:lnTo>
                  <a:pt x="60" y="9"/>
                </a:lnTo>
                <a:lnTo>
                  <a:pt x="52" y="9"/>
                </a:lnTo>
                <a:lnTo>
                  <a:pt x="41" y="0"/>
                </a:lnTo>
                <a:lnTo>
                  <a:pt x="6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0" name="Freeform 280"/>
          <p:cNvSpPr>
            <a:spLocks/>
          </p:cNvSpPr>
          <p:nvPr/>
        </p:nvSpPr>
        <p:spPr bwMode="auto">
          <a:xfrm>
            <a:off x="2616200" y="5707063"/>
            <a:ext cx="152400" cy="79375"/>
          </a:xfrm>
          <a:custGeom>
            <a:avLst/>
            <a:gdLst>
              <a:gd name="T0" fmla="*/ 60 w 96"/>
              <a:gd name="T1" fmla="*/ 0 h 50"/>
              <a:gd name="T2" fmla="*/ 96 w 96"/>
              <a:gd name="T3" fmla="*/ 50 h 50"/>
              <a:gd name="T4" fmla="*/ 73 w 96"/>
              <a:gd name="T5" fmla="*/ 50 h 50"/>
              <a:gd name="T6" fmla="*/ 73 w 96"/>
              <a:gd name="T7" fmla="*/ 40 h 50"/>
              <a:gd name="T8" fmla="*/ 52 w 96"/>
              <a:gd name="T9" fmla="*/ 40 h 50"/>
              <a:gd name="T10" fmla="*/ 23 w 96"/>
              <a:gd name="T11" fmla="*/ 29 h 50"/>
              <a:gd name="T12" fmla="*/ 9 w 96"/>
              <a:gd name="T13" fmla="*/ 29 h 50"/>
              <a:gd name="T14" fmla="*/ 0 w 96"/>
              <a:gd name="T15" fmla="*/ 20 h 50"/>
              <a:gd name="T16" fmla="*/ 0 w 96"/>
              <a:gd name="T17" fmla="*/ 9 h 50"/>
              <a:gd name="T18" fmla="*/ 52 w 96"/>
              <a:gd name="T19" fmla="*/ 29 h 50"/>
              <a:gd name="T20" fmla="*/ 52 w 96"/>
              <a:gd name="T21" fmla="*/ 20 h 50"/>
              <a:gd name="T22" fmla="*/ 60 w 96"/>
              <a:gd name="T23" fmla="*/ 9 h 50"/>
              <a:gd name="T24" fmla="*/ 52 w 96"/>
              <a:gd name="T25" fmla="*/ 9 h 50"/>
              <a:gd name="T26" fmla="*/ 41 w 96"/>
              <a:gd name="T27" fmla="*/ 0 h 50"/>
              <a:gd name="T28" fmla="*/ 60 w 96"/>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50">
                <a:moveTo>
                  <a:pt x="60" y="0"/>
                </a:moveTo>
                <a:lnTo>
                  <a:pt x="96" y="50"/>
                </a:lnTo>
                <a:lnTo>
                  <a:pt x="73" y="50"/>
                </a:lnTo>
                <a:lnTo>
                  <a:pt x="73" y="40"/>
                </a:lnTo>
                <a:lnTo>
                  <a:pt x="52" y="40"/>
                </a:lnTo>
                <a:lnTo>
                  <a:pt x="23" y="29"/>
                </a:lnTo>
                <a:lnTo>
                  <a:pt x="9" y="29"/>
                </a:lnTo>
                <a:lnTo>
                  <a:pt x="0" y="20"/>
                </a:lnTo>
                <a:lnTo>
                  <a:pt x="0" y="9"/>
                </a:lnTo>
                <a:lnTo>
                  <a:pt x="52" y="29"/>
                </a:lnTo>
                <a:lnTo>
                  <a:pt x="52" y="20"/>
                </a:lnTo>
                <a:lnTo>
                  <a:pt x="60" y="9"/>
                </a:lnTo>
                <a:lnTo>
                  <a:pt x="52" y="9"/>
                </a:lnTo>
                <a:lnTo>
                  <a:pt x="41" y="0"/>
                </a:lnTo>
                <a:lnTo>
                  <a:pt x="6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1" name="Freeform 281"/>
          <p:cNvSpPr>
            <a:spLocks/>
          </p:cNvSpPr>
          <p:nvPr/>
        </p:nvSpPr>
        <p:spPr bwMode="auto">
          <a:xfrm>
            <a:off x="2051050" y="4084638"/>
            <a:ext cx="366713" cy="554037"/>
          </a:xfrm>
          <a:custGeom>
            <a:avLst/>
            <a:gdLst>
              <a:gd name="T0" fmla="*/ 11 w 231"/>
              <a:gd name="T1" fmla="*/ 58 h 349"/>
              <a:gd name="T2" fmla="*/ 11 w 231"/>
              <a:gd name="T3" fmla="*/ 81 h 349"/>
              <a:gd name="T4" fmla="*/ 29 w 231"/>
              <a:gd name="T5" fmla="*/ 90 h 349"/>
              <a:gd name="T6" fmla="*/ 53 w 231"/>
              <a:gd name="T7" fmla="*/ 58 h 349"/>
              <a:gd name="T8" fmla="*/ 85 w 231"/>
              <a:gd name="T9" fmla="*/ 49 h 349"/>
              <a:gd name="T10" fmla="*/ 93 w 231"/>
              <a:gd name="T11" fmla="*/ 29 h 349"/>
              <a:gd name="T12" fmla="*/ 105 w 231"/>
              <a:gd name="T13" fmla="*/ 17 h 349"/>
              <a:gd name="T14" fmla="*/ 93 w 231"/>
              <a:gd name="T15" fmla="*/ 0 h 349"/>
              <a:gd name="T16" fmla="*/ 105 w 231"/>
              <a:gd name="T17" fmla="*/ 0 h 349"/>
              <a:gd name="T18" fmla="*/ 125 w 231"/>
              <a:gd name="T19" fmla="*/ 17 h 349"/>
              <a:gd name="T20" fmla="*/ 137 w 231"/>
              <a:gd name="T21" fmla="*/ 49 h 349"/>
              <a:gd name="T22" fmla="*/ 181 w 231"/>
              <a:gd name="T23" fmla="*/ 37 h 349"/>
              <a:gd name="T24" fmla="*/ 190 w 231"/>
              <a:gd name="T25" fmla="*/ 49 h 349"/>
              <a:gd name="T26" fmla="*/ 190 w 231"/>
              <a:gd name="T27" fmla="*/ 69 h 349"/>
              <a:gd name="T28" fmla="*/ 198 w 231"/>
              <a:gd name="T29" fmla="*/ 81 h 349"/>
              <a:gd name="T30" fmla="*/ 158 w 231"/>
              <a:gd name="T31" fmla="*/ 90 h 349"/>
              <a:gd name="T32" fmla="*/ 146 w 231"/>
              <a:gd name="T33" fmla="*/ 110 h 349"/>
              <a:gd name="T34" fmla="*/ 137 w 231"/>
              <a:gd name="T35" fmla="*/ 142 h 349"/>
              <a:gd name="T36" fmla="*/ 146 w 231"/>
              <a:gd name="T37" fmla="*/ 175 h 349"/>
              <a:gd name="T38" fmla="*/ 166 w 231"/>
              <a:gd name="T39" fmla="*/ 191 h 349"/>
              <a:gd name="T40" fmla="*/ 190 w 231"/>
              <a:gd name="T41" fmla="*/ 183 h 349"/>
              <a:gd name="T42" fmla="*/ 190 w 231"/>
              <a:gd name="T43" fmla="*/ 206 h 349"/>
              <a:gd name="T44" fmla="*/ 210 w 231"/>
              <a:gd name="T45" fmla="*/ 206 h 349"/>
              <a:gd name="T46" fmla="*/ 219 w 231"/>
              <a:gd name="T47" fmla="*/ 235 h 349"/>
              <a:gd name="T48" fmla="*/ 219 w 231"/>
              <a:gd name="T49" fmla="*/ 308 h 349"/>
              <a:gd name="T50" fmla="*/ 231 w 231"/>
              <a:gd name="T51" fmla="*/ 316 h 349"/>
              <a:gd name="T52" fmla="*/ 219 w 231"/>
              <a:gd name="T53" fmla="*/ 340 h 349"/>
              <a:gd name="T54" fmla="*/ 198 w 231"/>
              <a:gd name="T55" fmla="*/ 349 h 349"/>
              <a:gd name="T56" fmla="*/ 105 w 231"/>
              <a:gd name="T57" fmla="*/ 287 h 349"/>
              <a:gd name="T58" fmla="*/ 40 w 231"/>
              <a:gd name="T59" fmla="*/ 162 h 349"/>
              <a:gd name="T60" fmla="*/ 20 w 231"/>
              <a:gd name="T61" fmla="*/ 134 h 349"/>
              <a:gd name="T62" fmla="*/ 0 w 231"/>
              <a:gd name="T63" fmla="*/ 110 h 349"/>
              <a:gd name="T64" fmla="*/ 11 w 231"/>
              <a:gd name="T65" fmla="*/ 110 h 349"/>
              <a:gd name="T66" fmla="*/ 0 w 231"/>
              <a:gd name="T67" fmla="*/ 81 h 349"/>
              <a:gd name="T68" fmla="*/ 11 w 231"/>
              <a:gd name="T69" fmla="*/ 5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349">
                <a:moveTo>
                  <a:pt x="11" y="58"/>
                </a:moveTo>
                <a:lnTo>
                  <a:pt x="11" y="81"/>
                </a:lnTo>
                <a:lnTo>
                  <a:pt x="29" y="90"/>
                </a:lnTo>
                <a:lnTo>
                  <a:pt x="53" y="58"/>
                </a:lnTo>
                <a:lnTo>
                  <a:pt x="85" y="49"/>
                </a:lnTo>
                <a:lnTo>
                  <a:pt x="93" y="29"/>
                </a:lnTo>
                <a:lnTo>
                  <a:pt x="105" y="17"/>
                </a:lnTo>
                <a:lnTo>
                  <a:pt x="93" y="0"/>
                </a:lnTo>
                <a:lnTo>
                  <a:pt x="105" y="0"/>
                </a:lnTo>
                <a:lnTo>
                  <a:pt x="125" y="17"/>
                </a:lnTo>
                <a:lnTo>
                  <a:pt x="137" y="49"/>
                </a:lnTo>
                <a:lnTo>
                  <a:pt x="181" y="37"/>
                </a:lnTo>
                <a:lnTo>
                  <a:pt x="190" y="49"/>
                </a:lnTo>
                <a:lnTo>
                  <a:pt x="190" y="69"/>
                </a:lnTo>
                <a:lnTo>
                  <a:pt x="198" y="81"/>
                </a:lnTo>
                <a:lnTo>
                  <a:pt x="158" y="90"/>
                </a:lnTo>
                <a:lnTo>
                  <a:pt x="146" y="110"/>
                </a:lnTo>
                <a:lnTo>
                  <a:pt x="137" y="142"/>
                </a:lnTo>
                <a:lnTo>
                  <a:pt x="146" y="175"/>
                </a:lnTo>
                <a:lnTo>
                  <a:pt x="166" y="191"/>
                </a:lnTo>
                <a:lnTo>
                  <a:pt x="190" y="183"/>
                </a:lnTo>
                <a:lnTo>
                  <a:pt x="190" y="206"/>
                </a:lnTo>
                <a:lnTo>
                  <a:pt x="210" y="206"/>
                </a:lnTo>
                <a:lnTo>
                  <a:pt x="219" y="235"/>
                </a:lnTo>
                <a:lnTo>
                  <a:pt x="219" y="308"/>
                </a:lnTo>
                <a:lnTo>
                  <a:pt x="231" y="316"/>
                </a:lnTo>
                <a:lnTo>
                  <a:pt x="219" y="340"/>
                </a:lnTo>
                <a:lnTo>
                  <a:pt x="198" y="349"/>
                </a:lnTo>
                <a:lnTo>
                  <a:pt x="105" y="287"/>
                </a:lnTo>
                <a:lnTo>
                  <a:pt x="40" y="162"/>
                </a:lnTo>
                <a:lnTo>
                  <a:pt x="20" y="134"/>
                </a:lnTo>
                <a:lnTo>
                  <a:pt x="0" y="110"/>
                </a:lnTo>
                <a:lnTo>
                  <a:pt x="11" y="110"/>
                </a:lnTo>
                <a:lnTo>
                  <a:pt x="0" y="81"/>
                </a:lnTo>
                <a:lnTo>
                  <a:pt x="11" y="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2" name="Freeform 282"/>
          <p:cNvSpPr>
            <a:spLocks/>
          </p:cNvSpPr>
          <p:nvPr/>
        </p:nvSpPr>
        <p:spPr bwMode="auto">
          <a:xfrm>
            <a:off x="2051050" y="4084638"/>
            <a:ext cx="366713" cy="554037"/>
          </a:xfrm>
          <a:custGeom>
            <a:avLst/>
            <a:gdLst>
              <a:gd name="T0" fmla="*/ 11 w 231"/>
              <a:gd name="T1" fmla="*/ 58 h 349"/>
              <a:gd name="T2" fmla="*/ 11 w 231"/>
              <a:gd name="T3" fmla="*/ 81 h 349"/>
              <a:gd name="T4" fmla="*/ 29 w 231"/>
              <a:gd name="T5" fmla="*/ 90 h 349"/>
              <a:gd name="T6" fmla="*/ 53 w 231"/>
              <a:gd name="T7" fmla="*/ 58 h 349"/>
              <a:gd name="T8" fmla="*/ 85 w 231"/>
              <a:gd name="T9" fmla="*/ 49 h 349"/>
              <a:gd name="T10" fmla="*/ 93 w 231"/>
              <a:gd name="T11" fmla="*/ 29 h 349"/>
              <a:gd name="T12" fmla="*/ 105 w 231"/>
              <a:gd name="T13" fmla="*/ 17 h 349"/>
              <a:gd name="T14" fmla="*/ 93 w 231"/>
              <a:gd name="T15" fmla="*/ 0 h 349"/>
              <a:gd name="T16" fmla="*/ 105 w 231"/>
              <a:gd name="T17" fmla="*/ 0 h 349"/>
              <a:gd name="T18" fmla="*/ 125 w 231"/>
              <a:gd name="T19" fmla="*/ 17 h 349"/>
              <a:gd name="T20" fmla="*/ 137 w 231"/>
              <a:gd name="T21" fmla="*/ 49 h 349"/>
              <a:gd name="T22" fmla="*/ 181 w 231"/>
              <a:gd name="T23" fmla="*/ 37 h 349"/>
              <a:gd name="T24" fmla="*/ 190 w 231"/>
              <a:gd name="T25" fmla="*/ 49 h 349"/>
              <a:gd name="T26" fmla="*/ 190 w 231"/>
              <a:gd name="T27" fmla="*/ 69 h 349"/>
              <a:gd name="T28" fmla="*/ 198 w 231"/>
              <a:gd name="T29" fmla="*/ 81 h 349"/>
              <a:gd name="T30" fmla="*/ 158 w 231"/>
              <a:gd name="T31" fmla="*/ 90 h 349"/>
              <a:gd name="T32" fmla="*/ 146 w 231"/>
              <a:gd name="T33" fmla="*/ 110 h 349"/>
              <a:gd name="T34" fmla="*/ 137 w 231"/>
              <a:gd name="T35" fmla="*/ 142 h 349"/>
              <a:gd name="T36" fmla="*/ 146 w 231"/>
              <a:gd name="T37" fmla="*/ 175 h 349"/>
              <a:gd name="T38" fmla="*/ 166 w 231"/>
              <a:gd name="T39" fmla="*/ 191 h 349"/>
              <a:gd name="T40" fmla="*/ 190 w 231"/>
              <a:gd name="T41" fmla="*/ 183 h 349"/>
              <a:gd name="T42" fmla="*/ 190 w 231"/>
              <a:gd name="T43" fmla="*/ 206 h 349"/>
              <a:gd name="T44" fmla="*/ 210 w 231"/>
              <a:gd name="T45" fmla="*/ 206 h 349"/>
              <a:gd name="T46" fmla="*/ 219 w 231"/>
              <a:gd name="T47" fmla="*/ 235 h 349"/>
              <a:gd name="T48" fmla="*/ 219 w 231"/>
              <a:gd name="T49" fmla="*/ 308 h 349"/>
              <a:gd name="T50" fmla="*/ 231 w 231"/>
              <a:gd name="T51" fmla="*/ 316 h 349"/>
              <a:gd name="T52" fmla="*/ 219 w 231"/>
              <a:gd name="T53" fmla="*/ 340 h 349"/>
              <a:gd name="T54" fmla="*/ 198 w 231"/>
              <a:gd name="T55" fmla="*/ 349 h 349"/>
              <a:gd name="T56" fmla="*/ 105 w 231"/>
              <a:gd name="T57" fmla="*/ 287 h 349"/>
              <a:gd name="T58" fmla="*/ 40 w 231"/>
              <a:gd name="T59" fmla="*/ 162 h 349"/>
              <a:gd name="T60" fmla="*/ 20 w 231"/>
              <a:gd name="T61" fmla="*/ 134 h 349"/>
              <a:gd name="T62" fmla="*/ 0 w 231"/>
              <a:gd name="T63" fmla="*/ 110 h 349"/>
              <a:gd name="T64" fmla="*/ 11 w 231"/>
              <a:gd name="T65" fmla="*/ 110 h 349"/>
              <a:gd name="T66" fmla="*/ 0 w 231"/>
              <a:gd name="T67" fmla="*/ 81 h 349"/>
              <a:gd name="T68" fmla="*/ 11 w 231"/>
              <a:gd name="T69" fmla="*/ 5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349">
                <a:moveTo>
                  <a:pt x="11" y="58"/>
                </a:moveTo>
                <a:lnTo>
                  <a:pt x="11" y="81"/>
                </a:lnTo>
                <a:lnTo>
                  <a:pt x="29" y="90"/>
                </a:lnTo>
                <a:lnTo>
                  <a:pt x="53" y="58"/>
                </a:lnTo>
                <a:lnTo>
                  <a:pt x="85" y="49"/>
                </a:lnTo>
                <a:lnTo>
                  <a:pt x="93" y="29"/>
                </a:lnTo>
                <a:lnTo>
                  <a:pt x="105" y="17"/>
                </a:lnTo>
                <a:lnTo>
                  <a:pt x="93" y="0"/>
                </a:lnTo>
                <a:lnTo>
                  <a:pt x="105" y="0"/>
                </a:lnTo>
                <a:lnTo>
                  <a:pt x="125" y="17"/>
                </a:lnTo>
                <a:lnTo>
                  <a:pt x="137" y="49"/>
                </a:lnTo>
                <a:lnTo>
                  <a:pt x="181" y="37"/>
                </a:lnTo>
                <a:lnTo>
                  <a:pt x="190" y="49"/>
                </a:lnTo>
                <a:lnTo>
                  <a:pt x="190" y="69"/>
                </a:lnTo>
                <a:lnTo>
                  <a:pt x="198" y="81"/>
                </a:lnTo>
                <a:lnTo>
                  <a:pt x="158" y="90"/>
                </a:lnTo>
                <a:lnTo>
                  <a:pt x="146" y="110"/>
                </a:lnTo>
                <a:lnTo>
                  <a:pt x="137" y="142"/>
                </a:lnTo>
                <a:lnTo>
                  <a:pt x="146" y="175"/>
                </a:lnTo>
                <a:lnTo>
                  <a:pt x="166" y="191"/>
                </a:lnTo>
                <a:lnTo>
                  <a:pt x="190" y="183"/>
                </a:lnTo>
                <a:lnTo>
                  <a:pt x="190" y="206"/>
                </a:lnTo>
                <a:lnTo>
                  <a:pt x="210" y="206"/>
                </a:lnTo>
                <a:lnTo>
                  <a:pt x="219" y="235"/>
                </a:lnTo>
                <a:lnTo>
                  <a:pt x="219" y="308"/>
                </a:lnTo>
                <a:lnTo>
                  <a:pt x="231" y="316"/>
                </a:lnTo>
                <a:lnTo>
                  <a:pt x="219" y="340"/>
                </a:lnTo>
                <a:lnTo>
                  <a:pt x="198" y="349"/>
                </a:lnTo>
                <a:lnTo>
                  <a:pt x="105" y="287"/>
                </a:lnTo>
                <a:lnTo>
                  <a:pt x="40" y="162"/>
                </a:lnTo>
                <a:lnTo>
                  <a:pt x="20" y="134"/>
                </a:lnTo>
                <a:lnTo>
                  <a:pt x="0" y="110"/>
                </a:lnTo>
                <a:lnTo>
                  <a:pt x="11" y="110"/>
                </a:lnTo>
                <a:lnTo>
                  <a:pt x="0" y="81"/>
                </a:lnTo>
                <a:lnTo>
                  <a:pt x="11" y="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3" name="Freeform 283"/>
          <p:cNvSpPr>
            <a:spLocks/>
          </p:cNvSpPr>
          <p:nvPr/>
        </p:nvSpPr>
        <p:spPr bwMode="auto">
          <a:xfrm>
            <a:off x="2051050" y="4030663"/>
            <a:ext cx="166688" cy="196850"/>
          </a:xfrm>
          <a:custGeom>
            <a:avLst/>
            <a:gdLst>
              <a:gd name="T0" fmla="*/ 11 w 105"/>
              <a:gd name="T1" fmla="*/ 91 h 124"/>
              <a:gd name="T2" fmla="*/ 20 w 105"/>
              <a:gd name="T3" fmla="*/ 91 h 124"/>
              <a:gd name="T4" fmla="*/ 0 w 105"/>
              <a:gd name="T5" fmla="*/ 71 h 124"/>
              <a:gd name="T6" fmla="*/ 0 w 105"/>
              <a:gd name="T7" fmla="*/ 51 h 124"/>
              <a:gd name="T8" fmla="*/ 11 w 105"/>
              <a:gd name="T9" fmla="*/ 43 h 124"/>
              <a:gd name="T10" fmla="*/ 11 w 105"/>
              <a:gd name="T11" fmla="*/ 34 h 124"/>
              <a:gd name="T12" fmla="*/ 20 w 105"/>
              <a:gd name="T13" fmla="*/ 34 h 124"/>
              <a:gd name="T14" fmla="*/ 20 w 105"/>
              <a:gd name="T15" fmla="*/ 19 h 124"/>
              <a:gd name="T16" fmla="*/ 40 w 105"/>
              <a:gd name="T17" fmla="*/ 0 h 124"/>
              <a:gd name="T18" fmla="*/ 64 w 105"/>
              <a:gd name="T19" fmla="*/ 34 h 124"/>
              <a:gd name="T20" fmla="*/ 93 w 105"/>
              <a:gd name="T21" fmla="*/ 19 h 124"/>
              <a:gd name="T22" fmla="*/ 105 w 105"/>
              <a:gd name="T23" fmla="*/ 34 h 124"/>
              <a:gd name="T24" fmla="*/ 93 w 105"/>
              <a:gd name="T25" fmla="*/ 34 h 124"/>
              <a:gd name="T26" fmla="*/ 105 w 105"/>
              <a:gd name="T27" fmla="*/ 51 h 124"/>
              <a:gd name="T28" fmla="*/ 93 w 105"/>
              <a:gd name="T29" fmla="*/ 63 h 124"/>
              <a:gd name="T30" fmla="*/ 85 w 105"/>
              <a:gd name="T31" fmla="*/ 83 h 124"/>
              <a:gd name="T32" fmla="*/ 53 w 105"/>
              <a:gd name="T33" fmla="*/ 91 h 124"/>
              <a:gd name="T34" fmla="*/ 29 w 105"/>
              <a:gd name="T35" fmla="*/ 124 h 124"/>
              <a:gd name="T36" fmla="*/ 11 w 105"/>
              <a:gd name="T37" fmla="*/ 114 h 124"/>
              <a:gd name="T38" fmla="*/ 11 w 105"/>
              <a:gd name="T39"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4">
                <a:moveTo>
                  <a:pt x="11" y="91"/>
                </a:moveTo>
                <a:lnTo>
                  <a:pt x="20" y="91"/>
                </a:lnTo>
                <a:lnTo>
                  <a:pt x="0" y="71"/>
                </a:lnTo>
                <a:lnTo>
                  <a:pt x="0" y="51"/>
                </a:lnTo>
                <a:lnTo>
                  <a:pt x="11" y="43"/>
                </a:lnTo>
                <a:lnTo>
                  <a:pt x="11" y="34"/>
                </a:lnTo>
                <a:lnTo>
                  <a:pt x="20" y="34"/>
                </a:lnTo>
                <a:lnTo>
                  <a:pt x="20" y="19"/>
                </a:lnTo>
                <a:lnTo>
                  <a:pt x="40" y="0"/>
                </a:lnTo>
                <a:lnTo>
                  <a:pt x="64" y="34"/>
                </a:lnTo>
                <a:lnTo>
                  <a:pt x="93" y="19"/>
                </a:lnTo>
                <a:lnTo>
                  <a:pt x="105" y="34"/>
                </a:lnTo>
                <a:lnTo>
                  <a:pt x="93" y="34"/>
                </a:lnTo>
                <a:lnTo>
                  <a:pt x="105" y="51"/>
                </a:lnTo>
                <a:lnTo>
                  <a:pt x="93" y="63"/>
                </a:lnTo>
                <a:lnTo>
                  <a:pt x="85" y="83"/>
                </a:lnTo>
                <a:lnTo>
                  <a:pt x="53" y="91"/>
                </a:lnTo>
                <a:lnTo>
                  <a:pt x="29" y="124"/>
                </a:lnTo>
                <a:lnTo>
                  <a:pt x="11" y="114"/>
                </a:lnTo>
                <a:lnTo>
                  <a:pt x="11" y="9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4" name="Freeform 284"/>
          <p:cNvSpPr>
            <a:spLocks/>
          </p:cNvSpPr>
          <p:nvPr/>
        </p:nvSpPr>
        <p:spPr bwMode="auto">
          <a:xfrm>
            <a:off x="2051050" y="4030663"/>
            <a:ext cx="166688" cy="196850"/>
          </a:xfrm>
          <a:custGeom>
            <a:avLst/>
            <a:gdLst>
              <a:gd name="T0" fmla="*/ 11 w 105"/>
              <a:gd name="T1" fmla="*/ 91 h 124"/>
              <a:gd name="T2" fmla="*/ 20 w 105"/>
              <a:gd name="T3" fmla="*/ 91 h 124"/>
              <a:gd name="T4" fmla="*/ 0 w 105"/>
              <a:gd name="T5" fmla="*/ 71 h 124"/>
              <a:gd name="T6" fmla="*/ 0 w 105"/>
              <a:gd name="T7" fmla="*/ 51 h 124"/>
              <a:gd name="T8" fmla="*/ 11 w 105"/>
              <a:gd name="T9" fmla="*/ 43 h 124"/>
              <a:gd name="T10" fmla="*/ 11 w 105"/>
              <a:gd name="T11" fmla="*/ 34 h 124"/>
              <a:gd name="T12" fmla="*/ 20 w 105"/>
              <a:gd name="T13" fmla="*/ 34 h 124"/>
              <a:gd name="T14" fmla="*/ 20 w 105"/>
              <a:gd name="T15" fmla="*/ 19 h 124"/>
              <a:gd name="T16" fmla="*/ 40 w 105"/>
              <a:gd name="T17" fmla="*/ 0 h 124"/>
              <a:gd name="T18" fmla="*/ 64 w 105"/>
              <a:gd name="T19" fmla="*/ 34 h 124"/>
              <a:gd name="T20" fmla="*/ 93 w 105"/>
              <a:gd name="T21" fmla="*/ 19 h 124"/>
              <a:gd name="T22" fmla="*/ 105 w 105"/>
              <a:gd name="T23" fmla="*/ 34 h 124"/>
              <a:gd name="T24" fmla="*/ 93 w 105"/>
              <a:gd name="T25" fmla="*/ 34 h 124"/>
              <a:gd name="T26" fmla="*/ 105 w 105"/>
              <a:gd name="T27" fmla="*/ 51 h 124"/>
              <a:gd name="T28" fmla="*/ 93 w 105"/>
              <a:gd name="T29" fmla="*/ 63 h 124"/>
              <a:gd name="T30" fmla="*/ 85 w 105"/>
              <a:gd name="T31" fmla="*/ 83 h 124"/>
              <a:gd name="T32" fmla="*/ 53 w 105"/>
              <a:gd name="T33" fmla="*/ 91 h 124"/>
              <a:gd name="T34" fmla="*/ 29 w 105"/>
              <a:gd name="T35" fmla="*/ 124 h 124"/>
              <a:gd name="T36" fmla="*/ 11 w 105"/>
              <a:gd name="T37" fmla="*/ 114 h 124"/>
              <a:gd name="T38" fmla="*/ 11 w 105"/>
              <a:gd name="T39"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4">
                <a:moveTo>
                  <a:pt x="11" y="91"/>
                </a:moveTo>
                <a:lnTo>
                  <a:pt x="20" y="91"/>
                </a:lnTo>
                <a:lnTo>
                  <a:pt x="0" y="71"/>
                </a:lnTo>
                <a:lnTo>
                  <a:pt x="0" y="51"/>
                </a:lnTo>
                <a:lnTo>
                  <a:pt x="11" y="43"/>
                </a:lnTo>
                <a:lnTo>
                  <a:pt x="11" y="34"/>
                </a:lnTo>
                <a:lnTo>
                  <a:pt x="20" y="34"/>
                </a:lnTo>
                <a:lnTo>
                  <a:pt x="20" y="19"/>
                </a:lnTo>
                <a:lnTo>
                  <a:pt x="40" y="0"/>
                </a:lnTo>
                <a:lnTo>
                  <a:pt x="64" y="34"/>
                </a:lnTo>
                <a:lnTo>
                  <a:pt x="93" y="19"/>
                </a:lnTo>
                <a:lnTo>
                  <a:pt x="105" y="34"/>
                </a:lnTo>
                <a:lnTo>
                  <a:pt x="93" y="34"/>
                </a:lnTo>
                <a:lnTo>
                  <a:pt x="105" y="51"/>
                </a:lnTo>
                <a:lnTo>
                  <a:pt x="93" y="63"/>
                </a:lnTo>
                <a:lnTo>
                  <a:pt x="85" y="83"/>
                </a:lnTo>
                <a:lnTo>
                  <a:pt x="53" y="91"/>
                </a:lnTo>
                <a:lnTo>
                  <a:pt x="29" y="124"/>
                </a:lnTo>
                <a:lnTo>
                  <a:pt x="11" y="114"/>
                </a:lnTo>
                <a:lnTo>
                  <a:pt x="11" y="9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5" name="Freeform 285"/>
          <p:cNvSpPr>
            <a:spLocks/>
          </p:cNvSpPr>
          <p:nvPr/>
        </p:nvSpPr>
        <p:spPr bwMode="auto">
          <a:xfrm>
            <a:off x="2116138" y="3687763"/>
            <a:ext cx="333375" cy="525462"/>
          </a:xfrm>
          <a:custGeom>
            <a:avLst/>
            <a:gdLst>
              <a:gd name="T0" fmla="*/ 0 w 210"/>
              <a:gd name="T1" fmla="*/ 215 h 331"/>
              <a:gd name="T2" fmla="*/ 23 w 210"/>
              <a:gd name="T3" fmla="*/ 249 h 331"/>
              <a:gd name="T4" fmla="*/ 52 w 210"/>
              <a:gd name="T5" fmla="*/ 235 h 331"/>
              <a:gd name="T6" fmla="*/ 64 w 210"/>
              <a:gd name="T7" fmla="*/ 249 h 331"/>
              <a:gd name="T8" fmla="*/ 84 w 210"/>
              <a:gd name="T9" fmla="*/ 267 h 331"/>
              <a:gd name="T10" fmla="*/ 96 w 210"/>
              <a:gd name="T11" fmla="*/ 299 h 331"/>
              <a:gd name="T12" fmla="*/ 139 w 210"/>
              <a:gd name="T13" fmla="*/ 287 h 331"/>
              <a:gd name="T14" fmla="*/ 148 w 210"/>
              <a:gd name="T15" fmla="*/ 299 h 331"/>
              <a:gd name="T16" fmla="*/ 148 w 210"/>
              <a:gd name="T17" fmla="*/ 319 h 331"/>
              <a:gd name="T18" fmla="*/ 157 w 210"/>
              <a:gd name="T19" fmla="*/ 331 h 331"/>
              <a:gd name="T20" fmla="*/ 157 w 210"/>
              <a:gd name="T21" fmla="*/ 267 h 331"/>
              <a:gd name="T22" fmla="*/ 148 w 210"/>
              <a:gd name="T23" fmla="*/ 235 h 331"/>
              <a:gd name="T24" fmla="*/ 169 w 210"/>
              <a:gd name="T25" fmla="*/ 235 h 331"/>
              <a:gd name="T26" fmla="*/ 157 w 210"/>
              <a:gd name="T27" fmla="*/ 226 h 331"/>
              <a:gd name="T28" fmla="*/ 157 w 210"/>
              <a:gd name="T29" fmla="*/ 215 h 331"/>
              <a:gd name="T30" fmla="*/ 201 w 210"/>
              <a:gd name="T31" fmla="*/ 206 h 331"/>
              <a:gd name="T32" fmla="*/ 210 w 210"/>
              <a:gd name="T33" fmla="*/ 215 h 331"/>
              <a:gd name="T34" fmla="*/ 189 w 210"/>
              <a:gd name="T35" fmla="*/ 186 h 331"/>
              <a:gd name="T36" fmla="*/ 201 w 210"/>
              <a:gd name="T37" fmla="*/ 186 h 331"/>
              <a:gd name="T38" fmla="*/ 189 w 210"/>
              <a:gd name="T39" fmla="*/ 154 h 331"/>
              <a:gd name="T40" fmla="*/ 201 w 210"/>
              <a:gd name="T41" fmla="*/ 124 h 331"/>
              <a:gd name="T42" fmla="*/ 169 w 210"/>
              <a:gd name="T43" fmla="*/ 124 h 331"/>
              <a:gd name="T44" fmla="*/ 157 w 210"/>
              <a:gd name="T45" fmla="*/ 113 h 331"/>
              <a:gd name="T46" fmla="*/ 125 w 210"/>
              <a:gd name="T47" fmla="*/ 101 h 331"/>
              <a:gd name="T48" fmla="*/ 116 w 210"/>
              <a:gd name="T49" fmla="*/ 101 h 331"/>
              <a:gd name="T50" fmla="*/ 116 w 210"/>
              <a:gd name="T51" fmla="*/ 93 h 331"/>
              <a:gd name="T52" fmla="*/ 105 w 210"/>
              <a:gd name="T53" fmla="*/ 61 h 331"/>
              <a:gd name="T54" fmla="*/ 116 w 210"/>
              <a:gd name="T55" fmla="*/ 29 h 331"/>
              <a:gd name="T56" fmla="*/ 125 w 210"/>
              <a:gd name="T57" fmla="*/ 20 h 331"/>
              <a:gd name="T58" fmla="*/ 139 w 210"/>
              <a:gd name="T59" fmla="*/ 9 h 331"/>
              <a:gd name="T60" fmla="*/ 139 w 210"/>
              <a:gd name="T61" fmla="*/ 0 h 331"/>
              <a:gd name="T62" fmla="*/ 96 w 210"/>
              <a:gd name="T63" fmla="*/ 29 h 331"/>
              <a:gd name="T64" fmla="*/ 84 w 210"/>
              <a:gd name="T65" fmla="*/ 29 h 331"/>
              <a:gd name="T66" fmla="*/ 64 w 210"/>
              <a:gd name="T67" fmla="*/ 29 h 331"/>
              <a:gd name="T68" fmla="*/ 64 w 210"/>
              <a:gd name="T69" fmla="*/ 61 h 331"/>
              <a:gd name="T70" fmla="*/ 44 w 210"/>
              <a:gd name="T71" fmla="*/ 81 h 331"/>
              <a:gd name="T72" fmla="*/ 44 w 210"/>
              <a:gd name="T73" fmla="*/ 93 h 331"/>
              <a:gd name="T74" fmla="*/ 32 w 210"/>
              <a:gd name="T75" fmla="*/ 81 h 331"/>
              <a:gd name="T76" fmla="*/ 32 w 210"/>
              <a:gd name="T77" fmla="*/ 93 h 331"/>
              <a:gd name="T78" fmla="*/ 23 w 210"/>
              <a:gd name="T79" fmla="*/ 101 h 331"/>
              <a:gd name="T80" fmla="*/ 23 w 210"/>
              <a:gd name="T81" fmla="*/ 113 h 331"/>
              <a:gd name="T82" fmla="*/ 23 w 210"/>
              <a:gd name="T83" fmla="*/ 163 h 331"/>
              <a:gd name="T84" fmla="*/ 32 w 210"/>
              <a:gd name="T85" fmla="*/ 177 h 331"/>
              <a:gd name="T86" fmla="*/ 23 w 210"/>
              <a:gd name="T87" fmla="*/ 194 h 331"/>
              <a:gd name="T88" fmla="*/ 12 w 210"/>
              <a:gd name="T89" fmla="*/ 194 h 331"/>
              <a:gd name="T90" fmla="*/ 0 w 210"/>
              <a:gd name="T91" fmla="*/ 21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0" h="331">
                <a:moveTo>
                  <a:pt x="0" y="215"/>
                </a:moveTo>
                <a:lnTo>
                  <a:pt x="23" y="249"/>
                </a:lnTo>
                <a:lnTo>
                  <a:pt x="52" y="235"/>
                </a:lnTo>
                <a:lnTo>
                  <a:pt x="64" y="249"/>
                </a:lnTo>
                <a:lnTo>
                  <a:pt x="84" y="267"/>
                </a:lnTo>
                <a:lnTo>
                  <a:pt x="96" y="299"/>
                </a:lnTo>
                <a:lnTo>
                  <a:pt x="139" y="287"/>
                </a:lnTo>
                <a:lnTo>
                  <a:pt x="148" y="299"/>
                </a:lnTo>
                <a:lnTo>
                  <a:pt x="148" y="319"/>
                </a:lnTo>
                <a:lnTo>
                  <a:pt x="157" y="331"/>
                </a:lnTo>
                <a:lnTo>
                  <a:pt x="157" y="267"/>
                </a:lnTo>
                <a:lnTo>
                  <a:pt x="148" y="235"/>
                </a:lnTo>
                <a:lnTo>
                  <a:pt x="169" y="235"/>
                </a:lnTo>
                <a:lnTo>
                  <a:pt x="157" y="226"/>
                </a:lnTo>
                <a:lnTo>
                  <a:pt x="157" y="215"/>
                </a:lnTo>
                <a:lnTo>
                  <a:pt x="201" y="206"/>
                </a:lnTo>
                <a:lnTo>
                  <a:pt x="210" y="215"/>
                </a:lnTo>
                <a:lnTo>
                  <a:pt x="189" y="186"/>
                </a:lnTo>
                <a:lnTo>
                  <a:pt x="201" y="186"/>
                </a:lnTo>
                <a:lnTo>
                  <a:pt x="189" y="154"/>
                </a:lnTo>
                <a:lnTo>
                  <a:pt x="201" y="124"/>
                </a:lnTo>
                <a:lnTo>
                  <a:pt x="169" y="124"/>
                </a:lnTo>
                <a:lnTo>
                  <a:pt x="157" y="113"/>
                </a:lnTo>
                <a:lnTo>
                  <a:pt x="125" y="101"/>
                </a:lnTo>
                <a:lnTo>
                  <a:pt x="116" y="101"/>
                </a:lnTo>
                <a:lnTo>
                  <a:pt x="116" y="93"/>
                </a:lnTo>
                <a:lnTo>
                  <a:pt x="105" y="61"/>
                </a:lnTo>
                <a:lnTo>
                  <a:pt x="116" y="29"/>
                </a:lnTo>
                <a:lnTo>
                  <a:pt x="125" y="20"/>
                </a:lnTo>
                <a:lnTo>
                  <a:pt x="139" y="9"/>
                </a:lnTo>
                <a:lnTo>
                  <a:pt x="139" y="0"/>
                </a:lnTo>
                <a:lnTo>
                  <a:pt x="96" y="29"/>
                </a:lnTo>
                <a:lnTo>
                  <a:pt x="84" y="29"/>
                </a:lnTo>
                <a:lnTo>
                  <a:pt x="64" y="29"/>
                </a:lnTo>
                <a:lnTo>
                  <a:pt x="64" y="61"/>
                </a:lnTo>
                <a:lnTo>
                  <a:pt x="44" y="81"/>
                </a:lnTo>
                <a:lnTo>
                  <a:pt x="44" y="93"/>
                </a:lnTo>
                <a:lnTo>
                  <a:pt x="32" y="81"/>
                </a:lnTo>
                <a:lnTo>
                  <a:pt x="32" y="93"/>
                </a:lnTo>
                <a:lnTo>
                  <a:pt x="23" y="101"/>
                </a:lnTo>
                <a:lnTo>
                  <a:pt x="23" y="113"/>
                </a:lnTo>
                <a:lnTo>
                  <a:pt x="23" y="163"/>
                </a:lnTo>
                <a:lnTo>
                  <a:pt x="32" y="177"/>
                </a:lnTo>
                <a:lnTo>
                  <a:pt x="23" y="194"/>
                </a:lnTo>
                <a:lnTo>
                  <a:pt x="12" y="194"/>
                </a:lnTo>
                <a:lnTo>
                  <a:pt x="0" y="21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6" name="Freeform 286"/>
          <p:cNvSpPr>
            <a:spLocks/>
          </p:cNvSpPr>
          <p:nvPr/>
        </p:nvSpPr>
        <p:spPr bwMode="auto">
          <a:xfrm>
            <a:off x="2116138" y="3687763"/>
            <a:ext cx="333375" cy="525462"/>
          </a:xfrm>
          <a:custGeom>
            <a:avLst/>
            <a:gdLst>
              <a:gd name="T0" fmla="*/ 0 w 210"/>
              <a:gd name="T1" fmla="*/ 215 h 331"/>
              <a:gd name="T2" fmla="*/ 23 w 210"/>
              <a:gd name="T3" fmla="*/ 249 h 331"/>
              <a:gd name="T4" fmla="*/ 52 w 210"/>
              <a:gd name="T5" fmla="*/ 235 h 331"/>
              <a:gd name="T6" fmla="*/ 64 w 210"/>
              <a:gd name="T7" fmla="*/ 249 h 331"/>
              <a:gd name="T8" fmla="*/ 84 w 210"/>
              <a:gd name="T9" fmla="*/ 267 h 331"/>
              <a:gd name="T10" fmla="*/ 96 w 210"/>
              <a:gd name="T11" fmla="*/ 299 h 331"/>
              <a:gd name="T12" fmla="*/ 139 w 210"/>
              <a:gd name="T13" fmla="*/ 287 h 331"/>
              <a:gd name="T14" fmla="*/ 148 w 210"/>
              <a:gd name="T15" fmla="*/ 299 h 331"/>
              <a:gd name="T16" fmla="*/ 148 w 210"/>
              <a:gd name="T17" fmla="*/ 319 h 331"/>
              <a:gd name="T18" fmla="*/ 157 w 210"/>
              <a:gd name="T19" fmla="*/ 331 h 331"/>
              <a:gd name="T20" fmla="*/ 157 w 210"/>
              <a:gd name="T21" fmla="*/ 267 h 331"/>
              <a:gd name="T22" fmla="*/ 148 w 210"/>
              <a:gd name="T23" fmla="*/ 235 h 331"/>
              <a:gd name="T24" fmla="*/ 169 w 210"/>
              <a:gd name="T25" fmla="*/ 235 h 331"/>
              <a:gd name="T26" fmla="*/ 157 w 210"/>
              <a:gd name="T27" fmla="*/ 226 h 331"/>
              <a:gd name="T28" fmla="*/ 157 w 210"/>
              <a:gd name="T29" fmla="*/ 215 h 331"/>
              <a:gd name="T30" fmla="*/ 201 w 210"/>
              <a:gd name="T31" fmla="*/ 206 h 331"/>
              <a:gd name="T32" fmla="*/ 210 w 210"/>
              <a:gd name="T33" fmla="*/ 215 h 331"/>
              <a:gd name="T34" fmla="*/ 189 w 210"/>
              <a:gd name="T35" fmla="*/ 186 h 331"/>
              <a:gd name="T36" fmla="*/ 201 w 210"/>
              <a:gd name="T37" fmla="*/ 186 h 331"/>
              <a:gd name="T38" fmla="*/ 189 w 210"/>
              <a:gd name="T39" fmla="*/ 154 h 331"/>
              <a:gd name="T40" fmla="*/ 201 w 210"/>
              <a:gd name="T41" fmla="*/ 124 h 331"/>
              <a:gd name="T42" fmla="*/ 169 w 210"/>
              <a:gd name="T43" fmla="*/ 124 h 331"/>
              <a:gd name="T44" fmla="*/ 157 w 210"/>
              <a:gd name="T45" fmla="*/ 113 h 331"/>
              <a:gd name="T46" fmla="*/ 125 w 210"/>
              <a:gd name="T47" fmla="*/ 101 h 331"/>
              <a:gd name="T48" fmla="*/ 116 w 210"/>
              <a:gd name="T49" fmla="*/ 101 h 331"/>
              <a:gd name="T50" fmla="*/ 116 w 210"/>
              <a:gd name="T51" fmla="*/ 93 h 331"/>
              <a:gd name="T52" fmla="*/ 105 w 210"/>
              <a:gd name="T53" fmla="*/ 61 h 331"/>
              <a:gd name="T54" fmla="*/ 116 w 210"/>
              <a:gd name="T55" fmla="*/ 29 h 331"/>
              <a:gd name="T56" fmla="*/ 125 w 210"/>
              <a:gd name="T57" fmla="*/ 20 h 331"/>
              <a:gd name="T58" fmla="*/ 139 w 210"/>
              <a:gd name="T59" fmla="*/ 9 h 331"/>
              <a:gd name="T60" fmla="*/ 139 w 210"/>
              <a:gd name="T61" fmla="*/ 0 h 331"/>
              <a:gd name="T62" fmla="*/ 96 w 210"/>
              <a:gd name="T63" fmla="*/ 29 h 331"/>
              <a:gd name="T64" fmla="*/ 84 w 210"/>
              <a:gd name="T65" fmla="*/ 29 h 331"/>
              <a:gd name="T66" fmla="*/ 64 w 210"/>
              <a:gd name="T67" fmla="*/ 29 h 331"/>
              <a:gd name="T68" fmla="*/ 64 w 210"/>
              <a:gd name="T69" fmla="*/ 61 h 331"/>
              <a:gd name="T70" fmla="*/ 44 w 210"/>
              <a:gd name="T71" fmla="*/ 81 h 331"/>
              <a:gd name="T72" fmla="*/ 44 w 210"/>
              <a:gd name="T73" fmla="*/ 93 h 331"/>
              <a:gd name="T74" fmla="*/ 32 w 210"/>
              <a:gd name="T75" fmla="*/ 81 h 331"/>
              <a:gd name="T76" fmla="*/ 32 w 210"/>
              <a:gd name="T77" fmla="*/ 93 h 331"/>
              <a:gd name="T78" fmla="*/ 23 w 210"/>
              <a:gd name="T79" fmla="*/ 101 h 331"/>
              <a:gd name="T80" fmla="*/ 23 w 210"/>
              <a:gd name="T81" fmla="*/ 113 h 331"/>
              <a:gd name="T82" fmla="*/ 23 w 210"/>
              <a:gd name="T83" fmla="*/ 163 h 331"/>
              <a:gd name="T84" fmla="*/ 32 w 210"/>
              <a:gd name="T85" fmla="*/ 177 h 331"/>
              <a:gd name="T86" fmla="*/ 23 w 210"/>
              <a:gd name="T87" fmla="*/ 194 h 331"/>
              <a:gd name="T88" fmla="*/ 12 w 210"/>
              <a:gd name="T89" fmla="*/ 194 h 331"/>
              <a:gd name="T90" fmla="*/ 0 w 210"/>
              <a:gd name="T91" fmla="*/ 21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0" h="331">
                <a:moveTo>
                  <a:pt x="0" y="215"/>
                </a:moveTo>
                <a:lnTo>
                  <a:pt x="23" y="249"/>
                </a:lnTo>
                <a:lnTo>
                  <a:pt x="52" y="235"/>
                </a:lnTo>
                <a:lnTo>
                  <a:pt x="64" y="249"/>
                </a:lnTo>
                <a:lnTo>
                  <a:pt x="84" y="267"/>
                </a:lnTo>
                <a:lnTo>
                  <a:pt x="96" y="299"/>
                </a:lnTo>
                <a:lnTo>
                  <a:pt x="139" y="287"/>
                </a:lnTo>
                <a:lnTo>
                  <a:pt x="148" y="299"/>
                </a:lnTo>
                <a:lnTo>
                  <a:pt x="148" y="319"/>
                </a:lnTo>
                <a:lnTo>
                  <a:pt x="157" y="331"/>
                </a:lnTo>
                <a:lnTo>
                  <a:pt x="157" y="267"/>
                </a:lnTo>
                <a:lnTo>
                  <a:pt x="148" y="235"/>
                </a:lnTo>
                <a:lnTo>
                  <a:pt x="169" y="235"/>
                </a:lnTo>
                <a:lnTo>
                  <a:pt x="157" y="226"/>
                </a:lnTo>
                <a:lnTo>
                  <a:pt x="157" y="215"/>
                </a:lnTo>
                <a:lnTo>
                  <a:pt x="201" y="206"/>
                </a:lnTo>
                <a:lnTo>
                  <a:pt x="210" y="215"/>
                </a:lnTo>
                <a:lnTo>
                  <a:pt x="189" y="186"/>
                </a:lnTo>
                <a:lnTo>
                  <a:pt x="201" y="186"/>
                </a:lnTo>
                <a:lnTo>
                  <a:pt x="189" y="154"/>
                </a:lnTo>
                <a:lnTo>
                  <a:pt x="201" y="124"/>
                </a:lnTo>
                <a:lnTo>
                  <a:pt x="169" y="124"/>
                </a:lnTo>
                <a:lnTo>
                  <a:pt x="157" y="113"/>
                </a:lnTo>
                <a:lnTo>
                  <a:pt x="125" y="101"/>
                </a:lnTo>
                <a:lnTo>
                  <a:pt x="116" y="101"/>
                </a:lnTo>
                <a:lnTo>
                  <a:pt x="116" y="93"/>
                </a:lnTo>
                <a:lnTo>
                  <a:pt x="105" y="61"/>
                </a:lnTo>
                <a:lnTo>
                  <a:pt x="116" y="29"/>
                </a:lnTo>
                <a:lnTo>
                  <a:pt x="125" y="20"/>
                </a:lnTo>
                <a:lnTo>
                  <a:pt x="139" y="9"/>
                </a:lnTo>
                <a:lnTo>
                  <a:pt x="139" y="0"/>
                </a:lnTo>
                <a:lnTo>
                  <a:pt x="96" y="29"/>
                </a:lnTo>
                <a:lnTo>
                  <a:pt x="84" y="29"/>
                </a:lnTo>
                <a:lnTo>
                  <a:pt x="64" y="29"/>
                </a:lnTo>
                <a:lnTo>
                  <a:pt x="64" y="61"/>
                </a:lnTo>
                <a:lnTo>
                  <a:pt x="44" y="81"/>
                </a:lnTo>
                <a:lnTo>
                  <a:pt x="44" y="93"/>
                </a:lnTo>
                <a:lnTo>
                  <a:pt x="32" y="81"/>
                </a:lnTo>
                <a:lnTo>
                  <a:pt x="32" y="93"/>
                </a:lnTo>
                <a:lnTo>
                  <a:pt x="23" y="101"/>
                </a:lnTo>
                <a:lnTo>
                  <a:pt x="23" y="113"/>
                </a:lnTo>
                <a:lnTo>
                  <a:pt x="23" y="163"/>
                </a:lnTo>
                <a:lnTo>
                  <a:pt x="32" y="177"/>
                </a:lnTo>
                <a:lnTo>
                  <a:pt x="23" y="194"/>
                </a:lnTo>
                <a:lnTo>
                  <a:pt x="12" y="194"/>
                </a:lnTo>
                <a:lnTo>
                  <a:pt x="0" y="21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7" name="Freeform 287"/>
          <p:cNvSpPr>
            <a:spLocks/>
          </p:cNvSpPr>
          <p:nvPr/>
        </p:nvSpPr>
        <p:spPr bwMode="auto">
          <a:xfrm>
            <a:off x="2284413" y="3703638"/>
            <a:ext cx="369887" cy="342900"/>
          </a:xfrm>
          <a:custGeom>
            <a:avLst/>
            <a:gdLst>
              <a:gd name="T0" fmla="*/ 233 w 233"/>
              <a:gd name="T1" fmla="*/ 71 h 216"/>
              <a:gd name="T2" fmla="*/ 218 w 233"/>
              <a:gd name="T3" fmla="*/ 71 h 216"/>
              <a:gd name="T4" fmla="*/ 209 w 233"/>
              <a:gd name="T5" fmla="*/ 71 h 216"/>
              <a:gd name="T6" fmla="*/ 209 w 233"/>
              <a:gd name="T7" fmla="*/ 51 h 216"/>
              <a:gd name="T8" fmla="*/ 189 w 233"/>
              <a:gd name="T9" fmla="*/ 42 h 216"/>
              <a:gd name="T10" fmla="*/ 177 w 233"/>
              <a:gd name="T11" fmla="*/ 31 h 216"/>
              <a:gd name="T12" fmla="*/ 189 w 233"/>
              <a:gd name="T13" fmla="*/ 31 h 216"/>
              <a:gd name="T14" fmla="*/ 157 w 233"/>
              <a:gd name="T15" fmla="*/ 31 h 216"/>
              <a:gd name="T16" fmla="*/ 136 w 233"/>
              <a:gd name="T17" fmla="*/ 42 h 216"/>
              <a:gd name="T18" fmla="*/ 116 w 233"/>
              <a:gd name="T19" fmla="*/ 31 h 216"/>
              <a:gd name="T20" fmla="*/ 83 w 233"/>
              <a:gd name="T21" fmla="*/ 31 h 216"/>
              <a:gd name="T22" fmla="*/ 83 w 233"/>
              <a:gd name="T23" fmla="*/ 19 h 216"/>
              <a:gd name="T24" fmla="*/ 63 w 233"/>
              <a:gd name="T25" fmla="*/ 11 h 216"/>
              <a:gd name="T26" fmla="*/ 51 w 233"/>
              <a:gd name="T27" fmla="*/ 0 h 216"/>
              <a:gd name="T28" fmla="*/ 51 w 233"/>
              <a:gd name="T29" fmla="*/ 11 h 216"/>
              <a:gd name="T30" fmla="*/ 34 w 233"/>
              <a:gd name="T31" fmla="*/ 19 h 216"/>
              <a:gd name="T32" fmla="*/ 34 w 233"/>
              <a:gd name="T33" fmla="*/ 51 h 216"/>
              <a:gd name="T34" fmla="*/ 19 w 233"/>
              <a:gd name="T35" fmla="*/ 63 h 216"/>
              <a:gd name="T36" fmla="*/ 19 w 233"/>
              <a:gd name="T37" fmla="*/ 42 h 216"/>
              <a:gd name="T38" fmla="*/ 34 w 233"/>
              <a:gd name="T39" fmla="*/ 31 h 216"/>
              <a:gd name="T40" fmla="*/ 19 w 233"/>
              <a:gd name="T41" fmla="*/ 11 h 216"/>
              <a:gd name="T42" fmla="*/ 11 w 233"/>
              <a:gd name="T43" fmla="*/ 19 h 216"/>
              <a:gd name="T44" fmla="*/ 0 w 233"/>
              <a:gd name="T45" fmla="*/ 51 h 216"/>
              <a:gd name="T46" fmla="*/ 11 w 233"/>
              <a:gd name="T47" fmla="*/ 84 h 216"/>
              <a:gd name="T48" fmla="*/ 11 w 233"/>
              <a:gd name="T49" fmla="*/ 92 h 216"/>
              <a:gd name="T50" fmla="*/ 19 w 233"/>
              <a:gd name="T51" fmla="*/ 92 h 216"/>
              <a:gd name="T52" fmla="*/ 51 w 233"/>
              <a:gd name="T53" fmla="*/ 103 h 216"/>
              <a:gd name="T54" fmla="*/ 63 w 233"/>
              <a:gd name="T55" fmla="*/ 115 h 216"/>
              <a:gd name="T56" fmla="*/ 95 w 233"/>
              <a:gd name="T57" fmla="*/ 115 h 216"/>
              <a:gd name="T58" fmla="*/ 83 w 233"/>
              <a:gd name="T59" fmla="*/ 144 h 216"/>
              <a:gd name="T60" fmla="*/ 95 w 233"/>
              <a:gd name="T61" fmla="*/ 176 h 216"/>
              <a:gd name="T62" fmla="*/ 83 w 233"/>
              <a:gd name="T63" fmla="*/ 176 h 216"/>
              <a:gd name="T64" fmla="*/ 104 w 233"/>
              <a:gd name="T65" fmla="*/ 205 h 216"/>
              <a:gd name="T66" fmla="*/ 104 w 233"/>
              <a:gd name="T67" fmla="*/ 216 h 216"/>
              <a:gd name="T68" fmla="*/ 125 w 233"/>
              <a:gd name="T69" fmla="*/ 216 h 216"/>
              <a:gd name="T70" fmla="*/ 157 w 233"/>
              <a:gd name="T71" fmla="*/ 196 h 216"/>
              <a:gd name="T72" fmla="*/ 145 w 233"/>
              <a:gd name="T73" fmla="*/ 184 h 216"/>
              <a:gd name="T74" fmla="*/ 145 w 233"/>
              <a:gd name="T75" fmla="*/ 167 h 216"/>
              <a:gd name="T76" fmla="*/ 136 w 233"/>
              <a:gd name="T77" fmla="*/ 153 h 216"/>
              <a:gd name="T78" fmla="*/ 168 w 233"/>
              <a:gd name="T79" fmla="*/ 167 h 216"/>
              <a:gd name="T80" fmla="*/ 209 w 233"/>
              <a:gd name="T81" fmla="*/ 144 h 216"/>
              <a:gd name="T82" fmla="*/ 209 w 233"/>
              <a:gd name="T83" fmla="*/ 132 h 216"/>
              <a:gd name="T84" fmla="*/ 197 w 233"/>
              <a:gd name="T85" fmla="*/ 124 h 216"/>
              <a:gd name="T86" fmla="*/ 209 w 233"/>
              <a:gd name="T87" fmla="*/ 103 h 216"/>
              <a:gd name="T88" fmla="*/ 218 w 233"/>
              <a:gd name="T89" fmla="*/ 103 h 216"/>
              <a:gd name="T90" fmla="*/ 209 w 233"/>
              <a:gd name="T91" fmla="*/ 92 h 216"/>
              <a:gd name="T92" fmla="*/ 209 w 233"/>
              <a:gd name="T93" fmla="*/ 84 h 216"/>
              <a:gd name="T94" fmla="*/ 233 w 233"/>
              <a:gd name="T95" fmla="*/ 7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216">
                <a:moveTo>
                  <a:pt x="233" y="71"/>
                </a:moveTo>
                <a:lnTo>
                  <a:pt x="218" y="71"/>
                </a:lnTo>
                <a:lnTo>
                  <a:pt x="209" y="71"/>
                </a:lnTo>
                <a:lnTo>
                  <a:pt x="209" y="51"/>
                </a:lnTo>
                <a:lnTo>
                  <a:pt x="189" y="42"/>
                </a:lnTo>
                <a:lnTo>
                  <a:pt x="177" y="31"/>
                </a:lnTo>
                <a:lnTo>
                  <a:pt x="189" y="31"/>
                </a:lnTo>
                <a:lnTo>
                  <a:pt x="157" y="31"/>
                </a:lnTo>
                <a:lnTo>
                  <a:pt x="136" y="42"/>
                </a:lnTo>
                <a:lnTo>
                  <a:pt x="116" y="31"/>
                </a:lnTo>
                <a:lnTo>
                  <a:pt x="83" y="31"/>
                </a:lnTo>
                <a:lnTo>
                  <a:pt x="83" y="19"/>
                </a:lnTo>
                <a:lnTo>
                  <a:pt x="63" y="11"/>
                </a:lnTo>
                <a:lnTo>
                  <a:pt x="51" y="0"/>
                </a:lnTo>
                <a:lnTo>
                  <a:pt x="51" y="11"/>
                </a:lnTo>
                <a:lnTo>
                  <a:pt x="34" y="19"/>
                </a:lnTo>
                <a:lnTo>
                  <a:pt x="34" y="51"/>
                </a:lnTo>
                <a:lnTo>
                  <a:pt x="19" y="63"/>
                </a:lnTo>
                <a:lnTo>
                  <a:pt x="19" y="42"/>
                </a:lnTo>
                <a:lnTo>
                  <a:pt x="34" y="31"/>
                </a:lnTo>
                <a:lnTo>
                  <a:pt x="19" y="11"/>
                </a:lnTo>
                <a:lnTo>
                  <a:pt x="11" y="19"/>
                </a:lnTo>
                <a:lnTo>
                  <a:pt x="0" y="51"/>
                </a:lnTo>
                <a:lnTo>
                  <a:pt x="11" y="84"/>
                </a:lnTo>
                <a:lnTo>
                  <a:pt x="11" y="92"/>
                </a:lnTo>
                <a:lnTo>
                  <a:pt x="19" y="92"/>
                </a:lnTo>
                <a:lnTo>
                  <a:pt x="51" y="103"/>
                </a:lnTo>
                <a:lnTo>
                  <a:pt x="63" y="115"/>
                </a:lnTo>
                <a:lnTo>
                  <a:pt x="95" y="115"/>
                </a:lnTo>
                <a:lnTo>
                  <a:pt x="83" y="144"/>
                </a:lnTo>
                <a:lnTo>
                  <a:pt x="95" y="176"/>
                </a:lnTo>
                <a:lnTo>
                  <a:pt x="83" y="176"/>
                </a:lnTo>
                <a:lnTo>
                  <a:pt x="104" y="205"/>
                </a:lnTo>
                <a:lnTo>
                  <a:pt x="104" y="216"/>
                </a:lnTo>
                <a:lnTo>
                  <a:pt x="125" y="216"/>
                </a:lnTo>
                <a:lnTo>
                  <a:pt x="157" y="196"/>
                </a:lnTo>
                <a:lnTo>
                  <a:pt x="145" y="184"/>
                </a:lnTo>
                <a:lnTo>
                  <a:pt x="145" y="167"/>
                </a:lnTo>
                <a:lnTo>
                  <a:pt x="136" y="153"/>
                </a:lnTo>
                <a:lnTo>
                  <a:pt x="168" y="167"/>
                </a:lnTo>
                <a:lnTo>
                  <a:pt x="209" y="144"/>
                </a:lnTo>
                <a:lnTo>
                  <a:pt x="209" y="132"/>
                </a:lnTo>
                <a:lnTo>
                  <a:pt x="197" y="124"/>
                </a:lnTo>
                <a:lnTo>
                  <a:pt x="209" y="103"/>
                </a:lnTo>
                <a:lnTo>
                  <a:pt x="218" y="103"/>
                </a:lnTo>
                <a:lnTo>
                  <a:pt x="209" y="92"/>
                </a:lnTo>
                <a:lnTo>
                  <a:pt x="209" y="84"/>
                </a:lnTo>
                <a:lnTo>
                  <a:pt x="233" y="7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8" name="Freeform 288"/>
          <p:cNvSpPr>
            <a:spLocks/>
          </p:cNvSpPr>
          <p:nvPr/>
        </p:nvSpPr>
        <p:spPr bwMode="auto">
          <a:xfrm>
            <a:off x="2284413" y="3703638"/>
            <a:ext cx="369887" cy="342900"/>
          </a:xfrm>
          <a:custGeom>
            <a:avLst/>
            <a:gdLst>
              <a:gd name="T0" fmla="*/ 233 w 233"/>
              <a:gd name="T1" fmla="*/ 71 h 216"/>
              <a:gd name="T2" fmla="*/ 218 w 233"/>
              <a:gd name="T3" fmla="*/ 71 h 216"/>
              <a:gd name="T4" fmla="*/ 209 w 233"/>
              <a:gd name="T5" fmla="*/ 71 h 216"/>
              <a:gd name="T6" fmla="*/ 209 w 233"/>
              <a:gd name="T7" fmla="*/ 51 h 216"/>
              <a:gd name="T8" fmla="*/ 189 w 233"/>
              <a:gd name="T9" fmla="*/ 42 h 216"/>
              <a:gd name="T10" fmla="*/ 177 w 233"/>
              <a:gd name="T11" fmla="*/ 31 h 216"/>
              <a:gd name="T12" fmla="*/ 189 w 233"/>
              <a:gd name="T13" fmla="*/ 31 h 216"/>
              <a:gd name="T14" fmla="*/ 157 w 233"/>
              <a:gd name="T15" fmla="*/ 31 h 216"/>
              <a:gd name="T16" fmla="*/ 136 w 233"/>
              <a:gd name="T17" fmla="*/ 42 h 216"/>
              <a:gd name="T18" fmla="*/ 116 w 233"/>
              <a:gd name="T19" fmla="*/ 31 h 216"/>
              <a:gd name="T20" fmla="*/ 83 w 233"/>
              <a:gd name="T21" fmla="*/ 31 h 216"/>
              <a:gd name="T22" fmla="*/ 83 w 233"/>
              <a:gd name="T23" fmla="*/ 19 h 216"/>
              <a:gd name="T24" fmla="*/ 63 w 233"/>
              <a:gd name="T25" fmla="*/ 11 h 216"/>
              <a:gd name="T26" fmla="*/ 51 w 233"/>
              <a:gd name="T27" fmla="*/ 0 h 216"/>
              <a:gd name="T28" fmla="*/ 51 w 233"/>
              <a:gd name="T29" fmla="*/ 11 h 216"/>
              <a:gd name="T30" fmla="*/ 34 w 233"/>
              <a:gd name="T31" fmla="*/ 19 h 216"/>
              <a:gd name="T32" fmla="*/ 34 w 233"/>
              <a:gd name="T33" fmla="*/ 51 h 216"/>
              <a:gd name="T34" fmla="*/ 19 w 233"/>
              <a:gd name="T35" fmla="*/ 63 h 216"/>
              <a:gd name="T36" fmla="*/ 19 w 233"/>
              <a:gd name="T37" fmla="*/ 42 h 216"/>
              <a:gd name="T38" fmla="*/ 34 w 233"/>
              <a:gd name="T39" fmla="*/ 31 h 216"/>
              <a:gd name="T40" fmla="*/ 19 w 233"/>
              <a:gd name="T41" fmla="*/ 11 h 216"/>
              <a:gd name="T42" fmla="*/ 11 w 233"/>
              <a:gd name="T43" fmla="*/ 19 h 216"/>
              <a:gd name="T44" fmla="*/ 0 w 233"/>
              <a:gd name="T45" fmla="*/ 51 h 216"/>
              <a:gd name="T46" fmla="*/ 11 w 233"/>
              <a:gd name="T47" fmla="*/ 84 h 216"/>
              <a:gd name="T48" fmla="*/ 11 w 233"/>
              <a:gd name="T49" fmla="*/ 92 h 216"/>
              <a:gd name="T50" fmla="*/ 19 w 233"/>
              <a:gd name="T51" fmla="*/ 92 h 216"/>
              <a:gd name="T52" fmla="*/ 51 w 233"/>
              <a:gd name="T53" fmla="*/ 103 h 216"/>
              <a:gd name="T54" fmla="*/ 63 w 233"/>
              <a:gd name="T55" fmla="*/ 115 h 216"/>
              <a:gd name="T56" fmla="*/ 95 w 233"/>
              <a:gd name="T57" fmla="*/ 115 h 216"/>
              <a:gd name="T58" fmla="*/ 83 w 233"/>
              <a:gd name="T59" fmla="*/ 144 h 216"/>
              <a:gd name="T60" fmla="*/ 95 w 233"/>
              <a:gd name="T61" fmla="*/ 176 h 216"/>
              <a:gd name="T62" fmla="*/ 83 w 233"/>
              <a:gd name="T63" fmla="*/ 176 h 216"/>
              <a:gd name="T64" fmla="*/ 104 w 233"/>
              <a:gd name="T65" fmla="*/ 205 h 216"/>
              <a:gd name="T66" fmla="*/ 104 w 233"/>
              <a:gd name="T67" fmla="*/ 216 h 216"/>
              <a:gd name="T68" fmla="*/ 125 w 233"/>
              <a:gd name="T69" fmla="*/ 216 h 216"/>
              <a:gd name="T70" fmla="*/ 157 w 233"/>
              <a:gd name="T71" fmla="*/ 196 h 216"/>
              <a:gd name="T72" fmla="*/ 145 w 233"/>
              <a:gd name="T73" fmla="*/ 184 h 216"/>
              <a:gd name="T74" fmla="*/ 145 w 233"/>
              <a:gd name="T75" fmla="*/ 167 h 216"/>
              <a:gd name="T76" fmla="*/ 136 w 233"/>
              <a:gd name="T77" fmla="*/ 153 h 216"/>
              <a:gd name="T78" fmla="*/ 168 w 233"/>
              <a:gd name="T79" fmla="*/ 167 h 216"/>
              <a:gd name="T80" fmla="*/ 209 w 233"/>
              <a:gd name="T81" fmla="*/ 144 h 216"/>
              <a:gd name="T82" fmla="*/ 209 w 233"/>
              <a:gd name="T83" fmla="*/ 132 h 216"/>
              <a:gd name="T84" fmla="*/ 197 w 233"/>
              <a:gd name="T85" fmla="*/ 124 h 216"/>
              <a:gd name="T86" fmla="*/ 209 w 233"/>
              <a:gd name="T87" fmla="*/ 103 h 216"/>
              <a:gd name="T88" fmla="*/ 218 w 233"/>
              <a:gd name="T89" fmla="*/ 103 h 216"/>
              <a:gd name="T90" fmla="*/ 209 w 233"/>
              <a:gd name="T91" fmla="*/ 92 h 216"/>
              <a:gd name="T92" fmla="*/ 209 w 233"/>
              <a:gd name="T93" fmla="*/ 84 h 216"/>
              <a:gd name="T94" fmla="*/ 233 w 233"/>
              <a:gd name="T95" fmla="*/ 7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216">
                <a:moveTo>
                  <a:pt x="233" y="71"/>
                </a:moveTo>
                <a:lnTo>
                  <a:pt x="218" y="71"/>
                </a:lnTo>
                <a:lnTo>
                  <a:pt x="209" y="71"/>
                </a:lnTo>
                <a:lnTo>
                  <a:pt x="209" y="51"/>
                </a:lnTo>
                <a:lnTo>
                  <a:pt x="189" y="42"/>
                </a:lnTo>
                <a:lnTo>
                  <a:pt x="177" y="31"/>
                </a:lnTo>
                <a:lnTo>
                  <a:pt x="189" y="31"/>
                </a:lnTo>
                <a:lnTo>
                  <a:pt x="157" y="31"/>
                </a:lnTo>
                <a:lnTo>
                  <a:pt x="136" y="42"/>
                </a:lnTo>
                <a:lnTo>
                  <a:pt x="116" y="31"/>
                </a:lnTo>
                <a:lnTo>
                  <a:pt x="83" y="31"/>
                </a:lnTo>
                <a:lnTo>
                  <a:pt x="83" y="19"/>
                </a:lnTo>
                <a:lnTo>
                  <a:pt x="63" y="11"/>
                </a:lnTo>
                <a:lnTo>
                  <a:pt x="51" y="0"/>
                </a:lnTo>
                <a:lnTo>
                  <a:pt x="51" y="11"/>
                </a:lnTo>
                <a:lnTo>
                  <a:pt x="34" y="19"/>
                </a:lnTo>
                <a:lnTo>
                  <a:pt x="34" y="51"/>
                </a:lnTo>
                <a:lnTo>
                  <a:pt x="19" y="63"/>
                </a:lnTo>
                <a:lnTo>
                  <a:pt x="19" y="42"/>
                </a:lnTo>
                <a:lnTo>
                  <a:pt x="34" y="31"/>
                </a:lnTo>
                <a:lnTo>
                  <a:pt x="19" y="11"/>
                </a:lnTo>
                <a:lnTo>
                  <a:pt x="11" y="19"/>
                </a:lnTo>
                <a:lnTo>
                  <a:pt x="0" y="51"/>
                </a:lnTo>
                <a:lnTo>
                  <a:pt x="11" y="84"/>
                </a:lnTo>
                <a:lnTo>
                  <a:pt x="11" y="92"/>
                </a:lnTo>
                <a:lnTo>
                  <a:pt x="19" y="92"/>
                </a:lnTo>
                <a:lnTo>
                  <a:pt x="51" y="103"/>
                </a:lnTo>
                <a:lnTo>
                  <a:pt x="63" y="115"/>
                </a:lnTo>
                <a:lnTo>
                  <a:pt x="95" y="115"/>
                </a:lnTo>
                <a:lnTo>
                  <a:pt x="83" y="144"/>
                </a:lnTo>
                <a:lnTo>
                  <a:pt x="95" y="176"/>
                </a:lnTo>
                <a:lnTo>
                  <a:pt x="83" y="176"/>
                </a:lnTo>
                <a:lnTo>
                  <a:pt x="104" y="205"/>
                </a:lnTo>
                <a:lnTo>
                  <a:pt x="104" y="216"/>
                </a:lnTo>
                <a:lnTo>
                  <a:pt x="125" y="216"/>
                </a:lnTo>
                <a:lnTo>
                  <a:pt x="157" y="196"/>
                </a:lnTo>
                <a:lnTo>
                  <a:pt x="145" y="184"/>
                </a:lnTo>
                <a:lnTo>
                  <a:pt x="145" y="167"/>
                </a:lnTo>
                <a:lnTo>
                  <a:pt x="136" y="153"/>
                </a:lnTo>
                <a:lnTo>
                  <a:pt x="168" y="167"/>
                </a:lnTo>
                <a:lnTo>
                  <a:pt x="209" y="144"/>
                </a:lnTo>
                <a:lnTo>
                  <a:pt x="209" y="132"/>
                </a:lnTo>
                <a:lnTo>
                  <a:pt x="197" y="124"/>
                </a:lnTo>
                <a:lnTo>
                  <a:pt x="209" y="103"/>
                </a:lnTo>
                <a:lnTo>
                  <a:pt x="218" y="103"/>
                </a:lnTo>
                <a:lnTo>
                  <a:pt x="209" y="92"/>
                </a:lnTo>
                <a:lnTo>
                  <a:pt x="209" y="84"/>
                </a:lnTo>
                <a:lnTo>
                  <a:pt x="233" y="7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9" name="Freeform 289"/>
          <p:cNvSpPr>
            <a:spLocks/>
          </p:cNvSpPr>
          <p:nvPr/>
        </p:nvSpPr>
        <p:spPr bwMode="auto">
          <a:xfrm>
            <a:off x="2798763" y="3900488"/>
            <a:ext cx="68262" cy="114300"/>
          </a:xfrm>
          <a:custGeom>
            <a:avLst/>
            <a:gdLst>
              <a:gd name="T0" fmla="*/ 43 w 43"/>
              <a:gd name="T1" fmla="*/ 29 h 72"/>
              <a:gd name="T2" fmla="*/ 0 w 43"/>
              <a:gd name="T3" fmla="*/ 0 h 72"/>
              <a:gd name="T4" fmla="*/ 0 w 43"/>
              <a:gd name="T5" fmla="*/ 19 h 72"/>
              <a:gd name="T6" fmla="*/ 0 w 43"/>
              <a:gd name="T7" fmla="*/ 43 h 72"/>
              <a:gd name="T8" fmla="*/ 0 w 43"/>
              <a:gd name="T9" fmla="*/ 72 h 72"/>
              <a:gd name="T10" fmla="*/ 20 w 43"/>
              <a:gd name="T11" fmla="*/ 72 h 72"/>
              <a:gd name="T12" fmla="*/ 43 w 43"/>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43" h="72">
                <a:moveTo>
                  <a:pt x="43" y="29"/>
                </a:moveTo>
                <a:lnTo>
                  <a:pt x="0" y="0"/>
                </a:lnTo>
                <a:lnTo>
                  <a:pt x="0" y="19"/>
                </a:lnTo>
                <a:lnTo>
                  <a:pt x="0" y="43"/>
                </a:lnTo>
                <a:lnTo>
                  <a:pt x="0" y="72"/>
                </a:lnTo>
                <a:lnTo>
                  <a:pt x="20" y="72"/>
                </a:lnTo>
                <a:lnTo>
                  <a:pt x="43"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0" name="Freeform 290"/>
          <p:cNvSpPr>
            <a:spLocks/>
          </p:cNvSpPr>
          <p:nvPr/>
        </p:nvSpPr>
        <p:spPr bwMode="auto">
          <a:xfrm>
            <a:off x="2798763" y="3900488"/>
            <a:ext cx="68262" cy="114300"/>
          </a:xfrm>
          <a:custGeom>
            <a:avLst/>
            <a:gdLst>
              <a:gd name="T0" fmla="*/ 43 w 43"/>
              <a:gd name="T1" fmla="*/ 29 h 72"/>
              <a:gd name="T2" fmla="*/ 0 w 43"/>
              <a:gd name="T3" fmla="*/ 0 h 72"/>
              <a:gd name="T4" fmla="*/ 0 w 43"/>
              <a:gd name="T5" fmla="*/ 19 h 72"/>
              <a:gd name="T6" fmla="*/ 0 w 43"/>
              <a:gd name="T7" fmla="*/ 43 h 72"/>
              <a:gd name="T8" fmla="*/ 0 w 43"/>
              <a:gd name="T9" fmla="*/ 72 h 72"/>
              <a:gd name="T10" fmla="*/ 20 w 43"/>
              <a:gd name="T11" fmla="*/ 72 h 72"/>
              <a:gd name="T12" fmla="*/ 43 w 43"/>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43" h="72">
                <a:moveTo>
                  <a:pt x="43" y="29"/>
                </a:moveTo>
                <a:lnTo>
                  <a:pt x="0" y="0"/>
                </a:lnTo>
                <a:lnTo>
                  <a:pt x="0" y="19"/>
                </a:lnTo>
                <a:lnTo>
                  <a:pt x="0" y="43"/>
                </a:lnTo>
                <a:lnTo>
                  <a:pt x="0" y="72"/>
                </a:lnTo>
                <a:lnTo>
                  <a:pt x="20" y="72"/>
                </a:lnTo>
                <a:lnTo>
                  <a:pt x="43"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1" name="Freeform 291"/>
          <p:cNvSpPr>
            <a:spLocks/>
          </p:cNvSpPr>
          <p:nvPr/>
        </p:nvSpPr>
        <p:spPr bwMode="auto">
          <a:xfrm>
            <a:off x="2701925" y="3900488"/>
            <a:ext cx="95250" cy="114300"/>
          </a:xfrm>
          <a:custGeom>
            <a:avLst/>
            <a:gdLst>
              <a:gd name="T0" fmla="*/ 60 w 60"/>
              <a:gd name="T1" fmla="*/ 0 h 72"/>
              <a:gd name="T2" fmla="*/ 60 w 60"/>
              <a:gd name="T3" fmla="*/ 19 h 72"/>
              <a:gd name="T4" fmla="*/ 60 w 60"/>
              <a:gd name="T5" fmla="*/ 43 h 72"/>
              <a:gd name="T6" fmla="*/ 60 w 60"/>
              <a:gd name="T7" fmla="*/ 72 h 72"/>
              <a:gd name="T8" fmla="*/ 31 w 60"/>
              <a:gd name="T9" fmla="*/ 60 h 72"/>
              <a:gd name="T10" fmla="*/ 31 w 60"/>
              <a:gd name="T11" fmla="*/ 72 h 72"/>
              <a:gd name="T12" fmla="*/ 20 w 60"/>
              <a:gd name="T13" fmla="*/ 72 h 72"/>
              <a:gd name="T14" fmla="*/ 0 w 60"/>
              <a:gd name="T15" fmla="*/ 29 h 72"/>
              <a:gd name="T16" fmla="*/ 8 w 60"/>
              <a:gd name="T17" fmla="*/ 0 h 72"/>
              <a:gd name="T18" fmla="*/ 51 w 60"/>
              <a:gd name="T19" fmla="*/ 0 h 72"/>
              <a:gd name="T20" fmla="*/ 60 w 60"/>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2">
                <a:moveTo>
                  <a:pt x="60" y="0"/>
                </a:moveTo>
                <a:lnTo>
                  <a:pt x="60" y="19"/>
                </a:lnTo>
                <a:lnTo>
                  <a:pt x="60" y="43"/>
                </a:lnTo>
                <a:lnTo>
                  <a:pt x="60" y="72"/>
                </a:lnTo>
                <a:lnTo>
                  <a:pt x="31" y="60"/>
                </a:lnTo>
                <a:lnTo>
                  <a:pt x="31" y="72"/>
                </a:lnTo>
                <a:lnTo>
                  <a:pt x="20" y="72"/>
                </a:lnTo>
                <a:lnTo>
                  <a:pt x="0" y="29"/>
                </a:lnTo>
                <a:lnTo>
                  <a:pt x="8" y="0"/>
                </a:lnTo>
                <a:lnTo>
                  <a:pt x="51" y="0"/>
                </a:lnTo>
                <a:lnTo>
                  <a:pt x="6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2" name="Freeform 292"/>
          <p:cNvSpPr>
            <a:spLocks/>
          </p:cNvSpPr>
          <p:nvPr/>
        </p:nvSpPr>
        <p:spPr bwMode="auto">
          <a:xfrm>
            <a:off x="2701925" y="3900488"/>
            <a:ext cx="95250" cy="114300"/>
          </a:xfrm>
          <a:custGeom>
            <a:avLst/>
            <a:gdLst>
              <a:gd name="T0" fmla="*/ 60 w 60"/>
              <a:gd name="T1" fmla="*/ 0 h 72"/>
              <a:gd name="T2" fmla="*/ 60 w 60"/>
              <a:gd name="T3" fmla="*/ 19 h 72"/>
              <a:gd name="T4" fmla="*/ 60 w 60"/>
              <a:gd name="T5" fmla="*/ 43 h 72"/>
              <a:gd name="T6" fmla="*/ 60 w 60"/>
              <a:gd name="T7" fmla="*/ 72 h 72"/>
              <a:gd name="T8" fmla="*/ 31 w 60"/>
              <a:gd name="T9" fmla="*/ 60 h 72"/>
              <a:gd name="T10" fmla="*/ 31 w 60"/>
              <a:gd name="T11" fmla="*/ 72 h 72"/>
              <a:gd name="T12" fmla="*/ 20 w 60"/>
              <a:gd name="T13" fmla="*/ 72 h 72"/>
              <a:gd name="T14" fmla="*/ 0 w 60"/>
              <a:gd name="T15" fmla="*/ 29 h 72"/>
              <a:gd name="T16" fmla="*/ 8 w 60"/>
              <a:gd name="T17" fmla="*/ 0 h 72"/>
              <a:gd name="T18" fmla="*/ 51 w 60"/>
              <a:gd name="T19" fmla="*/ 0 h 72"/>
              <a:gd name="T20" fmla="*/ 60 w 60"/>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2">
                <a:moveTo>
                  <a:pt x="60" y="0"/>
                </a:moveTo>
                <a:lnTo>
                  <a:pt x="60" y="19"/>
                </a:lnTo>
                <a:lnTo>
                  <a:pt x="60" y="43"/>
                </a:lnTo>
                <a:lnTo>
                  <a:pt x="60" y="72"/>
                </a:lnTo>
                <a:lnTo>
                  <a:pt x="31" y="60"/>
                </a:lnTo>
                <a:lnTo>
                  <a:pt x="31" y="72"/>
                </a:lnTo>
                <a:lnTo>
                  <a:pt x="20" y="72"/>
                </a:lnTo>
                <a:lnTo>
                  <a:pt x="0" y="29"/>
                </a:lnTo>
                <a:lnTo>
                  <a:pt x="8" y="0"/>
                </a:lnTo>
                <a:lnTo>
                  <a:pt x="51" y="0"/>
                </a:lnTo>
                <a:lnTo>
                  <a:pt x="6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3" name="Freeform 293"/>
          <p:cNvSpPr>
            <a:spLocks/>
          </p:cNvSpPr>
          <p:nvPr/>
        </p:nvSpPr>
        <p:spPr bwMode="auto">
          <a:xfrm>
            <a:off x="2366963" y="4624388"/>
            <a:ext cx="334962" cy="1114425"/>
          </a:xfrm>
          <a:custGeom>
            <a:avLst/>
            <a:gdLst>
              <a:gd name="T0" fmla="*/ 20 w 211"/>
              <a:gd name="T1" fmla="*/ 81 h 702"/>
              <a:gd name="T2" fmla="*/ 32 w 211"/>
              <a:gd name="T3" fmla="*/ 173 h 702"/>
              <a:gd name="T4" fmla="*/ 32 w 211"/>
              <a:gd name="T5" fmla="*/ 246 h 702"/>
              <a:gd name="T6" fmla="*/ 43 w 211"/>
              <a:gd name="T7" fmla="*/ 290 h 702"/>
              <a:gd name="T8" fmla="*/ 43 w 211"/>
              <a:gd name="T9" fmla="*/ 379 h 702"/>
              <a:gd name="T10" fmla="*/ 32 w 211"/>
              <a:gd name="T11" fmla="*/ 388 h 702"/>
              <a:gd name="T12" fmla="*/ 53 w 211"/>
              <a:gd name="T13" fmla="*/ 452 h 702"/>
              <a:gd name="T14" fmla="*/ 64 w 211"/>
              <a:gd name="T15" fmla="*/ 460 h 702"/>
              <a:gd name="T16" fmla="*/ 85 w 211"/>
              <a:gd name="T17" fmla="*/ 512 h 702"/>
              <a:gd name="T18" fmla="*/ 73 w 211"/>
              <a:gd name="T19" fmla="*/ 548 h 702"/>
              <a:gd name="T20" fmla="*/ 64 w 211"/>
              <a:gd name="T21" fmla="*/ 568 h 702"/>
              <a:gd name="T22" fmla="*/ 93 w 211"/>
              <a:gd name="T23" fmla="*/ 596 h 702"/>
              <a:gd name="T24" fmla="*/ 85 w 211"/>
              <a:gd name="T25" fmla="*/ 596 h 702"/>
              <a:gd name="T26" fmla="*/ 105 w 211"/>
              <a:gd name="T27" fmla="*/ 629 h 702"/>
              <a:gd name="T28" fmla="*/ 117 w 211"/>
              <a:gd name="T29" fmla="*/ 629 h 702"/>
              <a:gd name="T30" fmla="*/ 117 w 211"/>
              <a:gd name="T31" fmla="*/ 658 h 702"/>
              <a:gd name="T32" fmla="*/ 125 w 211"/>
              <a:gd name="T33" fmla="*/ 649 h 702"/>
              <a:gd name="T34" fmla="*/ 125 w 211"/>
              <a:gd name="T35" fmla="*/ 658 h 702"/>
              <a:gd name="T36" fmla="*/ 137 w 211"/>
              <a:gd name="T37" fmla="*/ 681 h 702"/>
              <a:gd name="T38" fmla="*/ 199 w 211"/>
              <a:gd name="T39" fmla="*/ 702 h 702"/>
              <a:gd name="T40" fmla="*/ 211 w 211"/>
              <a:gd name="T41" fmla="*/ 681 h 702"/>
              <a:gd name="T42" fmla="*/ 167 w 211"/>
              <a:gd name="T43" fmla="*/ 666 h 702"/>
              <a:gd name="T44" fmla="*/ 137 w 211"/>
              <a:gd name="T45" fmla="*/ 637 h 702"/>
              <a:gd name="T46" fmla="*/ 125 w 211"/>
              <a:gd name="T47" fmla="*/ 568 h 702"/>
              <a:gd name="T48" fmla="*/ 117 w 211"/>
              <a:gd name="T49" fmla="*/ 536 h 702"/>
              <a:gd name="T50" fmla="*/ 93 w 211"/>
              <a:gd name="T51" fmla="*/ 496 h 702"/>
              <a:gd name="T52" fmla="*/ 85 w 211"/>
              <a:gd name="T53" fmla="*/ 460 h 702"/>
              <a:gd name="T54" fmla="*/ 64 w 211"/>
              <a:gd name="T55" fmla="*/ 379 h 702"/>
              <a:gd name="T56" fmla="*/ 64 w 211"/>
              <a:gd name="T57" fmla="*/ 350 h 702"/>
              <a:gd name="T58" fmla="*/ 53 w 211"/>
              <a:gd name="T59" fmla="*/ 269 h 702"/>
              <a:gd name="T60" fmla="*/ 64 w 211"/>
              <a:gd name="T61" fmla="*/ 173 h 702"/>
              <a:gd name="T62" fmla="*/ 73 w 211"/>
              <a:gd name="T63" fmla="*/ 121 h 702"/>
              <a:gd name="T64" fmla="*/ 64 w 211"/>
              <a:gd name="T65" fmla="*/ 100 h 702"/>
              <a:gd name="T66" fmla="*/ 43 w 211"/>
              <a:gd name="T67" fmla="*/ 29 h 702"/>
              <a:gd name="T68" fmla="*/ 0 w 211"/>
              <a:gd name="T69" fmla="*/ 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702">
                <a:moveTo>
                  <a:pt x="0" y="8"/>
                </a:moveTo>
                <a:lnTo>
                  <a:pt x="20" y="81"/>
                </a:lnTo>
                <a:lnTo>
                  <a:pt x="20" y="100"/>
                </a:lnTo>
                <a:lnTo>
                  <a:pt x="32" y="173"/>
                </a:lnTo>
                <a:lnTo>
                  <a:pt x="20" y="225"/>
                </a:lnTo>
                <a:lnTo>
                  <a:pt x="32" y="246"/>
                </a:lnTo>
                <a:lnTo>
                  <a:pt x="20" y="254"/>
                </a:lnTo>
                <a:lnTo>
                  <a:pt x="43" y="290"/>
                </a:lnTo>
                <a:lnTo>
                  <a:pt x="43" y="319"/>
                </a:lnTo>
                <a:lnTo>
                  <a:pt x="43" y="379"/>
                </a:lnTo>
                <a:lnTo>
                  <a:pt x="32" y="379"/>
                </a:lnTo>
                <a:lnTo>
                  <a:pt x="32" y="388"/>
                </a:lnTo>
                <a:lnTo>
                  <a:pt x="53" y="431"/>
                </a:lnTo>
                <a:lnTo>
                  <a:pt x="53" y="452"/>
                </a:lnTo>
                <a:lnTo>
                  <a:pt x="64" y="475"/>
                </a:lnTo>
                <a:lnTo>
                  <a:pt x="64" y="460"/>
                </a:lnTo>
                <a:lnTo>
                  <a:pt x="73" y="475"/>
                </a:lnTo>
                <a:lnTo>
                  <a:pt x="85" y="512"/>
                </a:lnTo>
                <a:lnTo>
                  <a:pt x="64" y="512"/>
                </a:lnTo>
                <a:lnTo>
                  <a:pt x="73" y="548"/>
                </a:lnTo>
                <a:lnTo>
                  <a:pt x="73" y="556"/>
                </a:lnTo>
                <a:lnTo>
                  <a:pt x="64" y="568"/>
                </a:lnTo>
                <a:lnTo>
                  <a:pt x="93" y="568"/>
                </a:lnTo>
                <a:lnTo>
                  <a:pt x="93" y="596"/>
                </a:lnTo>
                <a:lnTo>
                  <a:pt x="85" y="585"/>
                </a:lnTo>
                <a:lnTo>
                  <a:pt x="85" y="596"/>
                </a:lnTo>
                <a:lnTo>
                  <a:pt x="93" y="629"/>
                </a:lnTo>
                <a:lnTo>
                  <a:pt x="105" y="629"/>
                </a:lnTo>
                <a:lnTo>
                  <a:pt x="105" y="637"/>
                </a:lnTo>
                <a:lnTo>
                  <a:pt x="117" y="629"/>
                </a:lnTo>
                <a:lnTo>
                  <a:pt x="117" y="637"/>
                </a:lnTo>
                <a:lnTo>
                  <a:pt x="117" y="658"/>
                </a:lnTo>
                <a:lnTo>
                  <a:pt x="125" y="658"/>
                </a:lnTo>
                <a:lnTo>
                  <a:pt x="125" y="649"/>
                </a:lnTo>
                <a:lnTo>
                  <a:pt x="137" y="658"/>
                </a:lnTo>
                <a:lnTo>
                  <a:pt x="125" y="658"/>
                </a:lnTo>
                <a:lnTo>
                  <a:pt x="125" y="666"/>
                </a:lnTo>
                <a:lnTo>
                  <a:pt x="137" y="681"/>
                </a:lnTo>
                <a:lnTo>
                  <a:pt x="137" y="666"/>
                </a:lnTo>
                <a:lnTo>
                  <a:pt x="199" y="702"/>
                </a:lnTo>
                <a:lnTo>
                  <a:pt x="199" y="681"/>
                </a:lnTo>
                <a:lnTo>
                  <a:pt x="211" y="681"/>
                </a:lnTo>
                <a:lnTo>
                  <a:pt x="211" y="666"/>
                </a:lnTo>
                <a:lnTo>
                  <a:pt x="167" y="666"/>
                </a:lnTo>
                <a:lnTo>
                  <a:pt x="146" y="637"/>
                </a:lnTo>
                <a:lnTo>
                  <a:pt x="137" y="637"/>
                </a:lnTo>
                <a:lnTo>
                  <a:pt x="125" y="629"/>
                </a:lnTo>
                <a:lnTo>
                  <a:pt x="125" y="568"/>
                </a:lnTo>
                <a:lnTo>
                  <a:pt x="117" y="525"/>
                </a:lnTo>
                <a:lnTo>
                  <a:pt x="117" y="536"/>
                </a:lnTo>
                <a:lnTo>
                  <a:pt x="105" y="525"/>
                </a:lnTo>
                <a:lnTo>
                  <a:pt x="93" y="496"/>
                </a:lnTo>
                <a:lnTo>
                  <a:pt x="93" y="475"/>
                </a:lnTo>
                <a:lnTo>
                  <a:pt x="85" y="460"/>
                </a:lnTo>
                <a:lnTo>
                  <a:pt x="85" y="411"/>
                </a:lnTo>
                <a:lnTo>
                  <a:pt x="64" y="379"/>
                </a:lnTo>
                <a:lnTo>
                  <a:pt x="73" y="359"/>
                </a:lnTo>
                <a:lnTo>
                  <a:pt x="64" y="350"/>
                </a:lnTo>
                <a:lnTo>
                  <a:pt x="73" y="319"/>
                </a:lnTo>
                <a:lnTo>
                  <a:pt x="53" y="269"/>
                </a:lnTo>
                <a:lnTo>
                  <a:pt x="53" y="205"/>
                </a:lnTo>
                <a:lnTo>
                  <a:pt x="64" y="173"/>
                </a:lnTo>
                <a:lnTo>
                  <a:pt x="53" y="133"/>
                </a:lnTo>
                <a:lnTo>
                  <a:pt x="73" y="121"/>
                </a:lnTo>
                <a:lnTo>
                  <a:pt x="73" y="100"/>
                </a:lnTo>
                <a:lnTo>
                  <a:pt x="64" y="100"/>
                </a:lnTo>
                <a:lnTo>
                  <a:pt x="43" y="48"/>
                </a:lnTo>
                <a:lnTo>
                  <a:pt x="43" y="29"/>
                </a:lnTo>
                <a:lnTo>
                  <a:pt x="20" y="0"/>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4" name="Freeform 294"/>
          <p:cNvSpPr>
            <a:spLocks/>
          </p:cNvSpPr>
          <p:nvPr/>
        </p:nvSpPr>
        <p:spPr bwMode="auto">
          <a:xfrm>
            <a:off x="2366963" y="4624388"/>
            <a:ext cx="334962" cy="1114425"/>
          </a:xfrm>
          <a:custGeom>
            <a:avLst/>
            <a:gdLst>
              <a:gd name="T0" fmla="*/ 20 w 211"/>
              <a:gd name="T1" fmla="*/ 81 h 702"/>
              <a:gd name="T2" fmla="*/ 32 w 211"/>
              <a:gd name="T3" fmla="*/ 173 h 702"/>
              <a:gd name="T4" fmla="*/ 32 w 211"/>
              <a:gd name="T5" fmla="*/ 246 h 702"/>
              <a:gd name="T6" fmla="*/ 43 w 211"/>
              <a:gd name="T7" fmla="*/ 290 h 702"/>
              <a:gd name="T8" fmla="*/ 43 w 211"/>
              <a:gd name="T9" fmla="*/ 379 h 702"/>
              <a:gd name="T10" fmla="*/ 32 w 211"/>
              <a:gd name="T11" fmla="*/ 388 h 702"/>
              <a:gd name="T12" fmla="*/ 53 w 211"/>
              <a:gd name="T13" fmla="*/ 452 h 702"/>
              <a:gd name="T14" fmla="*/ 64 w 211"/>
              <a:gd name="T15" fmla="*/ 460 h 702"/>
              <a:gd name="T16" fmla="*/ 85 w 211"/>
              <a:gd name="T17" fmla="*/ 512 h 702"/>
              <a:gd name="T18" fmla="*/ 73 w 211"/>
              <a:gd name="T19" fmla="*/ 548 h 702"/>
              <a:gd name="T20" fmla="*/ 64 w 211"/>
              <a:gd name="T21" fmla="*/ 568 h 702"/>
              <a:gd name="T22" fmla="*/ 93 w 211"/>
              <a:gd name="T23" fmla="*/ 596 h 702"/>
              <a:gd name="T24" fmla="*/ 85 w 211"/>
              <a:gd name="T25" fmla="*/ 596 h 702"/>
              <a:gd name="T26" fmla="*/ 105 w 211"/>
              <a:gd name="T27" fmla="*/ 629 h 702"/>
              <a:gd name="T28" fmla="*/ 117 w 211"/>
              <a:gd name="T29" fmla="*/ 629 h 702"/>
              <a:gd name="T30" fmla="*/ 117 w 211"/>
              <a:gd name="T31" fmla="*/ 658 h 702"/>
              <a:gd name="T32" fmla="*/ 125 w 211"/>
              <a:gd name="T33" fmla="*/ 649 h 702"/>
              <a:gd name="T34" fmla="*/ 125 w 211"/>
              <a:gd name="T35" fmla="*/ 658 h 702"/>
              <a:gd name="T36" fmla="*/ 137 w 211"/>
              <a:gd name="T37" fmla="*/ 681 h 702"/>
              <a:gd name="T38" fmla="*/ 199 w 211"/>
              <a:gd name="T39" fmla="*/ 702 h 702"/>
              <a:gd name="T40" fmla="*/ 211 w 211"/>
              <a:gd name="T41" fmla="*/ 681 h 702"/>
              <a:gd name="T42" fmla="*/ 167 w 211"/>
              <a:gd name="T43" fmla="*/ 666 h 702"/>
              <a:gd name="T44" fmla="*/ 137 w 211"/>
              <a:gd name="T45" fmla="*/ 637 h 702"/>
              <a:gd name="T46" fmla="*/ 125 w 211"/>
              <a:gd name="T47" fmla="*/ 568 h 702"/>
              <a:gd name="T48" fmla="*/ 117 w 211"/>
              <a:gd name="T49" fmla="*/ 536 h 702"/>
              <a:gd name="T50" fmla="*/ 93 w 211"/>
              <a:gd name="T51" fmla="*/ 496 h 702"/>
              <a:gd name="T52" fmla="*/ 85 w 211"/>
              <a:gd name="T53" fmla="*/ 460 h 702"/>
              <a:gd name="T54" fmla="*/ 64 w 211"/>
              <a:gd name="T55" fmla="*/ 379 h 702"/>
              <a:gd name="T56" fmla="*/ 64 w 211"/>
              <a:gd name="T57" fmla="*/ 350 h 702"/>
              <a:gd name="T58" fmla="*/ 53 w 211"/>
              <a:gd name="T59" fmla="*/ 269 h 702"/>
              <a:gd name="T60" fmla="*/ 64 w 211"/>
              <a:gd name="T61" fmla="*/ 173 h 702"/>
              <a:gd name="T62" fmla="*/ 73 w 211"/>
              <a:gd name="T63" fmla="*/ 121 h 702"/>
              <a:gd name="T64" fmla="*/ 64 w 211"/>
              <a:gd name="T65" fmla="*/ 100 h 702"/>
              <a:gd name="T66" fmla="*/ 43 w 211"/>
              <a:gd name="T67" fmla="*/ 29 h 702"/>
              <a:gd name="T68" fmla="*/ 0 w 211"/>
              <a:gd name="T69" fmla="*/ 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702">
                <a:moveTo>
                  <a:pt x="0" y="8"/>
                </a:moveTo>
                <a:lnTo>
                  <a:pt x="20" y="81"/>
                </a:lnTo>
                <a:lnTo>
                  <a:pt x="20" y="100"/>
                </a:lnTo>
                <a:lnTo>
                  <a:pt x="32" y="173"/>
                </a:lnTo>
                <a:lnTo>
                  <a:pt x="20" y="225"/>
                </a:lnTo>
                <a:lnTo>
                  <a:pt x="32" y="246"/>
                </a:lnTo>
                <a:lnTo>
                  <a:pt x="20" y="254"/>
                </a:lnTo>
                <a:lnTo>
                  <a:pt x="43" y="290"/>
                </a:lnTo>
                <a:lnTo>
                  <a:pt x="43" y="319"/>
                </a:lnTo>
                <a:lnTo>
                  <a:pt x="43" y="379"/>
                </a:lnTo>
                <a:lnTo>
                  <a:pt x="32" y="379"/>
                </a:lnTo>
                <a:lnTo>
                  <a:pt x="32" y="388"/>
                </a:lnTo>
                <a:lnTo>
                  <a:pt x="53" y="431"/>
                </a:lnTo>
                <a:lnTo>
                  <a:pt x="53" y="452"/>
                </a:lnTo>
                <a:lnTo>
                  <a:pt x="64" y="475"/>
                </a:lnTo>
                <a:lnTo>
                  <a:pt x="64" y="460"/>
                </a:lnTo>
                <a:lnTo>
                  <a:pt x="73" y="475"/>
                </a:lnTo>
                <a:lnTo>
                  <a:pt x="85" y="512"/>
                </a:lnTo>
                <a:lnTo>
                  <a:pt x="64" y="512"/>
                </a:lnTo>
                <a:lnTo>
                  <a:pt x="73" y="548"/>
                </a:lnTo>
                <a:lnTo>
                  <a:pt x="73" y="556"/>
                </a:lnTo>
                <a:lnTo>
                  <a:pt x="64" y="568"/>
                </a:lnTo>
                <a:lnTo>
                  <a:pt x="93" y="568"/>
                </a:lnTo>
                <a:lnTo>
                  <a:pt x="93" y="596"/>
                </a:lnTo>
                <a:lnTo>
                  <a:pt x="85" y="585"/>
                </a:lnTo>
                <a:lnTo>
                  <a:pt x="85" y="596"/>
                </a:lnTo>
                <a:lnTo>
                  <a:pt x="93" y="629"/>
                </a:lnTo>
                <a:lnTo>
                  <a:pt x="105" y="629"/>
                </a:lnTo>
                <a:lnTo>
                  <a:pt x="105" y="637"/>
                </a:lnTo>
                <a:lnTo>
                  <a:pt x="117" y="629"/>
                </a:lnTo>
                <a:lnTo>
                  <a:pt x="117" y="637"/>
                </a:lnTo>
                <a:lnTo>
                  <a:pt x="117" y="658"/>
                </a:lnTo>
                <a:lnTo>
                  <a:pt x="125" y="658"/>
                </a:lnTo>
                <a:lnTo>
                  <a:pt x="125" y="649"/>
                </a:lnTo>
                <a:lnTo>
                  <a:pt x="137" y="658"/>
                </a:lnTo>
                <a:lnTo>
                  <a:pt x="125" y="658"/>
                </a:lnTo>
                <a:lnTo>
                  <a:pt x="125" y="666"/>
                </a:lnTo>
                <a:lnTo>
                  <a:pt x="137" y="681"/>
                </a:lnTo>
                <a:lnTo>
                  <a:pt x="137" y="666"/>
                </a:lnTo>
                <a:lnTo>
                  <a:pt x="199" y="702"/>
                </a:lnTo>
                <a:lnTo>
                  <a:pt x="199" y="681"/>
                </a:lnTo>
                <a:lnTo>
                  <a:pt x="211" y="681"/>
                </a:lnTo>
                <a:lnTo>
                  <a:pt x="211" y="666"/>
                </a:lnTo>
                <a:lnTo>
                  <a:pt x="167" y="666"/>
                </a:lnTo>
                <a:lnTo>
                  <a:pt x="146" y="637"/>
                </a:lnTo>
                <a:lnTo>
                  <a:pt x="137" y="637"/>
                </a:lnTo>
                <a:lnTo>
                  <a:pt x="125" y="629"/>
                </a:lnTo>
                <a:lnTo>
                  <a:pt x="125" y="568"/>
                </a:lnTo>
                <a:lnTo>
                  <a:pt x="117" y="525"/>
                </a:lnTo>
                <a:lnTo>
                  <a:pt x="117" y="536"/>
                </a:lnTo>
                <a:lnTo>
                  <a:pt x="105" y="525"/>
                </a:lnTo>
                <a:lnTo>
                  <a:pt x="93" y="496"/>
                </a:lnTo>
                <a:lnTo>
                  <a:pt x="93" y="475"/>
                </a:lnTo>
                <a:lnTo>
                  <a:pt x="85" y="460"/>
                </a:lnTo>
                <a:lnTo>
                  <a:pt x="85" y="411"/>
                </a:lnTo>
                <a:lnTo>
                  <a:pt x="64" y="379"/>
                </a:lnTo>
                <a:lnTo>
                  <a:pt x="73" y="359"/>
                </a:lnTo>
                <a:lnTo>
                  <a:pt x="64" y="350"/>
                </a:lnTo>
                <a:lnTo>
                  <a:pt x="73" y="319"/>
                </a:lnTo>
                <a:lnTo>
                  <a:pt x="53" y="269"/>
                </a:lnTo>
                <a:lnTo>
                  <a:pt x="53" y="205"/>
                </a:lnTo>
                <a:lnTo>
                  <a:pt x="64" y="173"/>
                </a:lnTo>
                <a:lnTo>
                  <a:pt x="53" y="133"/>
                </a:lnTo>
                <a:lnTo>
                  <a:pt x="73" y="121"/>
                </a:lnTo>
                <a:lnTo>
                  <a:pt x="73" y="100"/>
                </a:lnTo>
                <a:lnTo>
                  <a:pt x="64" y="100"/>
                </a:lnTo>
                <a:lnTo>
                  <a:pt x="43" y="48"/>
                </a:lnTo>
                <a:lnTo>
                  <a:pt x="43" y="29"/>
                </a:lnTo>
                <a:lnTo>
                  <a:pt x="20" y="0"/>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5" name="Freeform 295"/>
          <p:cNvSpPr>
            <a:spLocks/>
          </p:cNvSpPr>
          <p:nvPr/>
        </p:nvSpPr>
        <p:spPr bwMode="auto">
          <a:xfrm>
            <a:off x="2384425" y="4375150"/>
            <a:ext cx="347663" cy="409575"/>
          </a:xfrm>
          <a:custGeom>
            <a:avLst/>
            <a:gdLst>
              <a:gd name="T0" fmla="*/ 0 w 219"/>
              <a:gd name="T1" fmla="*/ 22 h 258"/>
              <a:gd name="T2" fmla="*/ 9 w 219"/>
              <a:gd name="T3" fmla="*/ 52 h 258"/>
              <a:gd name="T4" fmla="*/ 9 w 219"/>
              <a:gd name="T5" fmla="*/ 124 h 258"/>
              <a:gd name="T6" fmla="*/ 20 w 219"/>
              <a:gd name="T7" fmla="*/ 133 h 258"/>
              <a:gd name="T8" fmla="*/ 9 w 219"/>
              <a:gd name="T9" fmla="*/ 157 h 258"/>
              <a:gd name="T10" fmla="*/ 32 w 219"/>
              <a:gd name="T11" fmla="*/ 186 h 258"/>
              <a:gd name="T12" fmla="*/ 32 w 219"/>
              <a:gd name="T13" fmla="*/ 205 h 258"/>
              <a:gd name="T14" fmla="*/ 52 w 219"/>
              <a:gd name="T15" fmla="*/ 258 h 258"/>
              <a:gd name="T16" fmla="*/ 62 w 219"/>
              <a:gd name="T17" fmla="*/ 258 h 258"/>
              <a:gd name="T18" fmla="*/ 81 w 219"/>
              <a:gd name="T19" fmla="*/ 238 h 258"/>
              <a:gd name="T20" fmla="*/ 114 w 219"/>
              <a:gd name="T21" fmla="*/ 249 h 258"/>
              <a:gd name="T22" fmla="*/ 134 w 219"/>
              <a:gd name="T23" fmla="*/ 249 h 258"/>
              <a:gd name="T24" fmla="*/ 146 w 219"/>
              <a:gd name="T25" fmla="*/ 197 h 258"/>
              <a:gd name="T26" fmla="*/ 199 w 219"/>
              <a:gd name="T27" fmla="*/ 186 h 258"/>
              <a:gd name="T28" fmla="*/ 207 w 219"/>
              <a:gd name="T29" fmla="*/ 205 h 258"/>
              <a:gd name="T30" fmla="*/ 219 w 219"/>
              <a:gd name="T31" fmla="*/ 165 h 258"/>
              <a:gd name="T32" fmla="*/ 199 w 219"/>
              <a:gd name="T33" fmla="*/ 144 h 258"/>
              <a:gd name="T34" fmla="*/ 199 w 219"/>
              <a:gd name="T35" fmla="*/ 133 h 258"/>
              <a:gd name="T36" fmla="*/ 170 w 219"/>
              <a:gd name="T37" fmla="*/ 124 h 258"/>
              <a:gd name="T38" fmla="*/ 170 w 219"/>
              <a:gd name="T39" fmla="*/ 116 h 258"/>
              <a:gd name="T40" fmla="*/ 170 w 219"/>
              <a:gd name="T41" fmla="*/ 104 h 258"/>
              <a:gd name="T42" fmla="*/ 155 w 219"/>
              <a:gd name="T43" fmla="*/ 84 h 258"/>
              <a:gd name="T44" fmla="*/ 81 w 219"/>
              <a:gd name="T45" fmla="*/ 52 h 258"/>
              <a:gd name="T46" fmla="*/ 73 w 219"/>
              <a:gd name="T47" fmla="*/ 32 h 258"/>
              <a:gd name="T48" fmla="*/ 73 w 219"/>
              <a:gd name="T49" fmla="*/ 0 h 258"/>
              <a:gd name="T50" fmla="*/ 41 w 219"/>
              <a:gd name="T51" fmla="*/ 0 h 258"/>
              <a:gd name="T52" fmla="*/ 20 w 219"/>
              <a:gd name="T53" fmla="*/ 32 h 258"/>
              <a:gd name="T54" fmla="*/ 0 w 219"/>
              <a:gd name="T55" fmla="*/ 2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58">
                <a:moveTo>
                  <a:pt x="0" y="22"/>
                </a:moveTo>
                <a:lnTo>
                  <a:pt x="9" y="52"/>
                </a:lnTo>
                <a:lnTo>
                  <a:pt x="9" y="124"/>
                </a:lnTo>
                <a:lnTo>
                  <a:pt x="20" y="133"/>
                </a:lnTo>
                <a:lnTo>
                  <a:pt x="9" y="157"/>
                </a:lnTo>
                <a:lnTo>
                  <a:pt x="32" y="186"/>
                </a:lnTo>
                <a:lnTo>
                  <a:pt x="32" y="205"/>
                </a:lnTo>
                <a:lnTo>
                  <a:pt x="52" y="258"/>
                </a:lnTo>
                <a:lnTo>
                  <a:pt x="62" y="258"/>
                </a:lnTo>
                <a:lnTo>
                  <a:pt x="81" y="238"/>
                </a:lnTo>
                <a:lnTo>
                  <a:pt x="114" y="249"/>
                </a:lnTo>
                <a:lnTo>
                  <a:pt x="134" y="249"/>
                </a:lnTo>
                <a:lnTo>
                  <a:pt x="146" y="197"/>
                </a:lnTo>
                <a:lnTo>
                  <a:pt x="199" y="186"/>
                </a:lnTo>
                <a:lnTo>
                  <a:pt x="207" y="205"/>
                </a:lnTo>
                <a:lnTo>
                  <a:pt x="219" y="165"/>
                </a:lnTo>
                <a:lnTo>
                  <a:pt x="199" y="144"/>
                </a:lnTo>
                <a:lnTo>
                  <a:pt x="199" y="133"/>
                </a:lnTo>
                <a:lnTo>
                  <a:pt x="170" y="124"/>
                </a:lnTo>
                <a:lnTo>
                  <a:pt x="170" y="116"/>
                </a:lnTo>
                <a:lnTo>
                  <a:pt x="170" y="104"/>
                </a:lnTo>
                <a:lnTo>
                  <a:pt x="155" y="84"/>
                </a:lnTo>
                <a:lnTo>
                  <a:pt x="81" y="52"/>
                </a:lnTo>
                <a:lnTo>
                  <a:pt x="73" y="32"/>
                </a:lnTo>
                <a:lnTo>
                  <a:pt x="73" y="0"/>
                </a:lnTo>
                <a:lnTo>
                  <a:pt x="41" y="0"/>
                </a:lnTo>
                <a:lnTo>
                  <a:pt x="20" y="32"/>
                </a:lnTo>
                <a:lnTo>
                  <a:pt x="0"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6" name="Freeform 296"/>
          <p:cNvSpPr>
            <a:spLocks/>
          </p:cNvSpPr>
          <p:nvPr/>
        </p:nvSpPr>
        <p:spPr bwMode="auto">
          <a:xfrm>
            <a:off x="2384425" y="4375150"/>
            <a:ext cx="347663" cy="409575"/>
          </a:xfrm>
          <a:custGeom>
            <a:avLst/>
            <a:gdLst>
              <a:gd name="T0" fmla="*/ 0 w 219"/>
              <a:gd name="T1" fmla="*/ 22 h 258"/>
              <a:gd name="T2" fmla="*/ 9 w 219"/>
              <a:gd name="T3" fmla="*/ 52 h 258"/>
              <a:gd name="T4" fmla="*/ 9 w 219"/>
              <a:gd name="T5" fmla="*/ 124 h 258"/>
              <a:gd name="T6" fmla="*/ 20 w 219"/>
              <a:gd name="T7" fmla="*/ 133 h 258"/>
              <a:gd name="T8" fmla="*/ 9 w 219"/>
              <a:gd name="T9" fmla="*/ 157 h 258"/>
              <a:gd name="T10" fmla="*/ 32 w 219"/>
              <a:gd name="T11" fmla="*/ 186 h 258"/>
              <a:gd name="T12" fmla="*/ 32 w 219"/>
              <a:gd name="T13" fmla="*/ 205 h 258"/>
              <a:gd name="T14" fmla="*/ 52 w 219"/>
              <a:gd name="T15" fmla="*/ 258 h 258"/>
              <a:gd name="T16" fmla="*/ 62 w 219"/>
              <a:gd name="T17" fmla="*/ 258 h 258"/>
              <a:gd name="T18" fmla="*/ 81 w 219"/>
              <a:gd name="T19" fmla="*/ 238 h 258"/>
              <a:gd name="T20" fmla="*/ 114 w 219"/>
              <a:gd name="T21" fmla="*/ 249 h 258"/>
              <a:gd name="T22" fmla="*/ 134 w 219"/>
              <a:gd name="T23" fmla="*/ 249 h 258"/>
              <a:gd name="T24" fmla="*/ 146 w 219"/>
              <a:gd name="T25" fmla="*/ 197 h 258"/>
              <a:gd name="T26" fmla="*/ 199 w 219"/>
              <a:gd name="T27" fmla="*/ 186 h 258"/>
              <a:gd name="T28" fmla="*/ 207 w 219"/>
              <a:gd name="T29" fmla="*/ 205 h 258"/>
              <a:gd name="T30" fmla="*/ 219 w 219"/>
              <a:gd name="T31" fmla="*/ 165 h 258"/>
              <a:gd name="T32" fmla="*/ 199 w 219"/>
              <a:gd name="T33" fmla="*/ 144 h 258"/>
              <a:gd name="T34" fmla="*/ 199 w 219"/>
              <a:gd name="T35" fmla="*/ 133 h 258"/>
              <a:gd name="T36" fmla="*/ 170 w 219"/>
              <a:gd name="T37" fmla="*/ 124 h 258"/>
              <a:gd name="T38" fmla="*/ 170 w 219"/>
              <a:gd name="T39" fmla="*/ 116 h 258"/>
              <a:gd name="T40" fmla="*/ 170 w 219"/>
              <a:gd name="T41" fmla="*/ 104 h 258"/>
              <a:gd name="T42" fmla="*/ 155 w 219"/>
              <a:gd name="T43" fmla="*/ 84 h 258"/>
              <a:gd name="T44" fmla="*/ 81 w 219"/>
              <a:gd name="T45" fmla="*/ 52 h 258"/>
              <a:gd name="T46" fmla="*/ 73 w 219"/>
              <a:gd name="T47" fmla="*/ 32 h 258"/>
              <a:gd name="T48" fmla="*/ 73 w 219"/>
              <a:gd name="T49" fmla="*/ 0 h 258"/>
              <a:gd name="T50" fmla="*/ 41 w 219"/>
              <a:gd name="T51" fmla="*/ 0 h 258"/>
              <a:gd name="T52" fmla="*/ 20 w 219"/>
              <a:gd name="T53" fmla="*/ 32 h 258"/>
              <a:gd name="T54" fmla="*/ 0 w 219"/>
              <a:gd name="T55" fmla="*/ 2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58">
                <a:moveTo>
                  <a:pt x="0" y="22"/>
                </a:moveTo>
                <a:lnTo>
                  <a:pt x="9" y="52"/>
                </a:lnTo>
                <a:lnTo>
                  <a:pt x="9" y="124"/>
                </a:lnTo>
                <a:lnTo>
                  <a:pt x="20" y="133"/>
                </a:lnTo>
                <a:lnTo>
                  <a:pt x="9" y="157"/>
                </a:lnTo>
                <a:lnTo>
                  <a:pt x="32" y="186"/>
                </a:lnTo>
                <a:lnTo>
                  <a:pt x="32" y="205"/>
                </a:lnTo>
                <a:lnTo>
                  <a:pt x="52" y="258"/>
                </a:lnTo>
                <a:lnTo>
                  <a:pt x="62" y="258"/>
                </a:lnTo>
                <a:lnTo>
                  <a:pt x="81" y="238"/>
                </a:lnTo>
                <a:lnTo>
                  <a:pt x="114" y="249"/>
                </a:lnTo>
                <a:lnTo>
                  <a:pt x="134" y="249"/>
                </a:lnTo>
                <a:lnTo>
                  <a:pt x="146" y="197"/>
                </a:lnTo>
                <a:lnTo>
                  <a:pt x="199" y="186"/>
                </a:lnTo>
                <a:lnTo>
                  <a:pt x="207" y="205"/>
                </a:lnTo>
                <a:lnTo>
                  <a:pt x="219" y="165"/>
                </a:lnTo>
                <a:lnTo>
                  <a:pt x="199" y="144"/>
                </a:lnTo>
                <a:lnTo>
                  <a:pt x="199" y="133"/>
                </a:lnTo>
                <a:lnTo>
                  <a:pt x="170" y="124"/>
                </a:lnTo>
                <a:lnTo>
                  <a:pt x="170" y="116"/>
                </a:lnTo>
                <a:lnTo>
                  <a:pt x="170" y="104"/>
                </a:lnTo>
                <a:lnTo>
                  <a:pt x="155" y="84"/>
                </a:lnTo>
                <a:lnTo>
                  <a:pt x="81" y="52"/>
                </a:lnTo>
                <a:lnTo>
                  <a:pt x="73" y="32"/>
                </a:lnTo>
                <a:lnTo>
                  <a:pt x="73" y="0"/>
                </a:lnTo>
                <a:lnTo>
                  <a:pt x="41" y="0"/>
                </a:lnTo>
                <a:lnTo>
                  <a:pt x="20" y="32"/>
                </a:lnTo>
                <a:lnTo>
                  <a:pt x="0"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7" name="Freeform 297"/>
          <p:cNvSpPr>
            <a:spLocks/>
          </p:cNvSpPr>
          <p:nvPr/>
        </p:nvSpPr>
        <p:spPr bwMode="auto">
          <a:xfrm>
            <a:off x="2600325" y="4670425"/>
            <a:ext cx="230188" cy="265113"/>
          </a:xfrm>
          <a:custGeom>
            <a:avLst/>
            <a:gdLst>
              <a:gd name="T0" fmla="*/ 145 w 145"/>
              <a:gd name="T1" fmla="*/ 124 h 167"/>
              <a:gd name="T2" fmla="*/ 145 w 145"/>
              <a:gd name="T3" fmla="*/ 144 h 167"/>
              <a:gd name="T4" fmla="*/ 135 w 145"/>
              <a:gd name="T5" fmla="*/ 167 h 167"/>
              <a:gd name="T6" fmla="*/ 124 w 145"/>
              <a:gd name="T7" fmla="*/ 167 h 167"/>
              <a:gd name="T8" fmla="*/ 84 w 145"/>
              <a:gd name="T9" fmla="*/ 152 h 167"/>
              <a:gd name="T10" fmla="*/ 95 w 145"/>
              <a:gd name="T11" fmla="*/ 135 h 167"/>
              <a:gd name="T12" fmla="*/ 95 w 145"/>
              <a:gd name="T13" fmla="*/ 115 h 167"/>
              <a:gd name="T14" fmla="*/ 63 w 145"/>
              <a:gd name="T15" fmla="*/ 103 h 167"/>
              <a:gd name="T16" fmla="*/ 43 w 145"/>
              <a:gd name="T17" fmla="*/ 92 h 167"/>
              <a:gd name="T18" fmla="*/ 0 w 145"/>
              <a:gd name="T19" fmla="*/ 63 h 167"/>
              <a:gd name="T20" fmla="*/ 11 w 145"/>
              <a:gd name="T21" fmla="*/ 11 h 167"/>
              <a:gd name="T22" fmla="*/ 63 w 145"/>
              <a:gd name="T23" fmla="*/ 0 h 167"/>
              <a:gd name="T24" fmla="*/ 72 w 145"/>
              <a:gd name="T25" fmla="*/ 19 h 167"/>
              <a:gd name="T26" fmla="*/ 84 w 145"/>
              <a:gd name="T27" fmla="*/ 51 h 167"/>
              <a:gd name="T28" fmla="*/ 115 w 145"/>
              <a:gd name="T29" fmla="*/ 63 h 167"/>
              <a:gd name="T30" fmla="*/ 124 w 145"/>
              <a:gd name="T31" fmla="*/ 63 h 167"/>
              <a:gd name="T32" fmla="*/ 124 w 145"/>
              <a:gd name="T33" fmla="*/ 92 h 167"/>
              <a:gd name="T34" fmla="*/ 145 w 145"/>
              <a:gd name="T35" fmla="*/ 92 h 167"/>
              <a:gd name="T36" fmla="*/ 145 w 145"/>
              <a:gd name="T37"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67">
                <a:moveTo>
                  <a:pt x="145" y="124"/>
                </a:moveTo>
                <a:lnTo>
                  <a:pt x="145" y="144"/>
                </a:lnTo>
                <a:lnTo>
                  <a:pt x="135" y="167"/>
                </a:lnTo>
                <a:lnTo>
                  <a:pt x="124" y="167"/>
                </a:lnTo>
                <a:lnTo>
                  <a:pt x="84" y="152"/>
                </a:lnTo>
                <a:lnTo>
                  <a:pt x="95" y="135"/>
                </a:lnTo>
                <a:lnTo>
                  <a:pt x="95" y="115"/>
                </a:lnTo>
                <a:lnTo>
                  <a:pt x="63" y="103"/>
                </a:lnTo>
                <a:lnTo>
                  <a:pt x="43" y="92"/>
                </a:lnTo>
                <a:lnTo>
                  <a:pt x="0" y="63"/>
                </a:lnTo>
                <a:lnTo>
                  <a:pt x="11" y="11"/>
                </a:lnTo>
                <a:lnTo>
                  <a:pt x="63" y="0"/>
                </a:lnTo>
                <a:lnTo>
                  <a:pt x="72" y="19"/>
                </a:lnTo>
                <a:lnTo>
                  <a:pt x="84" y="51"/>
                </a:lnTo>
                <a:lnTo>
                  <a:pt x="115" y="63"/>
                </a:lnTo>
                <a:lnTo>
                  <a:pt x="124" y="63"/>
                </a:lnTo>
                <a:lnTo>
                  <a:pt x="124" y="92"/>
                </a:lnTo>
                <a:lnTo>
                  <a:pt x="145" y="92"/>
                </a:lnTo>
                <a:lnTo>
                  <a:pt x="145" y="1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8" name="Freeform 298"/>
          <p:cNvSpPr>
            <a:spLocks/>
          </p:cNvSpPr>
          <p:nvPr/>
        </p:nvSpPr>
        <p:spPr bwMode="auto">
          <a:xfrm>
            <a:off x="2600325" y="4670425"/>
            <a:ext cx="230188" cy="265113"/>
          </a:xfrm>
          <a:custGeom>
            <a:avLst/>
            <a:gdLst>
              <a:gd name="T0" fmla="*/ 145 w 145"/>
              <a:gd name="T1" fmla="*/ 124 h 167"/>
              <a:gd name="T2" fmla="*/ 145 w 145"/>
              <a:gd name="T3" fmla="*/ 144 h 167"/>
              <a:gd name="T4" fmla="*/ 135 w 145"/>
              <a:gd name="T5" fmla="*/ 167 h 167"/>
              <a:gd name="T6" fmla="*/ 124 w 145"/>
              <a:gd name="T7" fmla="*/ 167 h 167"/>
              <a:gd name="T8" fmla="*/ 84 w 145"/>
              <a:gd name="T9" fmla="*/ 152 h 167"/>
              <a:gd name="T10" fmla="*/ 95 w 145"/>
              <a:gd name="T11" fmla="*/ 135 h 167"/>
              <a:gd name="T12" fmla="*/ 95 w 145"/>
              <a:gd name="T13" fmla="*/ 115 h 167"/>
              <a:gd name="T14" fmla="*/ 63 w 145"/>
              <a:gd name="T15" fmla="*/ 103 h 167"/>
              <a:gd name="T16" fmla="*/ 43 w 145"/>
              <a:gd name="T17" fmla="*/ 92 h 167"/>
              <a:gd name="T18" fmla="*/ 0 w 145"/>
              <a:gd name="T19" fmla="*/ 63 h 167"/>
              <a:gd name="T20" fmla="*/ 11 w 145"/>
              <a:gd name="T21" fmla="*/ 11 h 167"/>
              <a:gd name="T22" fmla="*/ 63 w 145"/>
              <a:gd name="T23" fmla="*/ 0 h 167"/>
              <a:gd name="T24" fmla="*/ 72 w 145"/>
              <a:gd name="T25" fmla="*/ 19 h 167"/>
              <a:gd name="T26" fmla="*/ 84 w 145"/>
              <a:gd name="T27" fmla="*/ 51 h 167"/>
              <a:gd name="T28" fmla="*/ 115 w 145"/>
              <a:gd name="T29" fmla="*/ 63 h 167"/>
              <a:gd name="T30" fmla="*/ 124 w 145"/>
              <a:gd name="T31" fmla="*/ 63 h 167"/>
              <a:gd name="T32" fmla="*/ 124 w 145"/>
              <a:gd name="T33" fmla="*/ 92 h 167"/>
              <a:gd name="T34" fmla="*/ 145 w 145"/>
              <a:gd name="T35" fmla="*/ 92 h 167"/>
              <a:gd name="T36" fmla="*/ 145 w 145"/>
              <a:gd name="T37"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67">
                <a:moveTo>
                  <a:pt x="145" y="124"/>
                </a:moveTo>
                <a:lnTo>
                  <a:pt x="145" y="144"/>
                </a:lnTo>
                <a:lnTo>
                  <a:pt x="135" y="167"/>
                </a:lnTo>
                <a:lnTo>
                  <a:pt x="124" y="167"/>
                </a:lnTo>
                <a:lnTo>
                  <a:pt x="84" y="152"/>
                </a:lnTo>
                <a:lnTo>
                  <a:pt x="95" y="135"/>
                </a:lnTo>
                <a:lnTo>
                  <a:pt x="95" y="115"/>
                </a:lnTo>
                <a:lnTo>
                  <a:pt x="63" y="103"/>
                </a:lnTo>
                <a:lnTo>
                  <a:pt x="43" y="92"/>
                </a:lnTo>
                <a:lnTo>
                  <a:pt x="0" y="63"/>
                </a:lnTo>
                <a:lnTo>
                  <a:pt x="11" y="11"/>
                </a:lnTo>
                <a:lnTo>
                  <a:pt x="63" y="0"/>
                </a:lnTo>
                <a:lnTo>
                  <a:pt x="72" y="19"/>
                </a:lnTo>
                <a:lnTo>
                  <a:pt x="84" y="51"/>
                </a:lnTo>
                <a:lnTo>
                  <a:pt x="115" y="63"/>
                </a:lnTo>
                <a:lnTo>
                  <a:pt x="124" y="63"/>
                </a:lnTo>
                <a:lnTo>
                  <a:pt x="124" y="92"/>
                </a:lnTo>
                <a:lnTo>
                  <a:pt x="145" y="92"/>
                </a:lnTo>
                <a:lnTo>
                  <a:pt x="145" y="1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9" name="Freeform 299"/>
          <p:cNvSpPr>
            <a:spLocks/>
          </p:cNvSpPr>
          <p:nvPr/>
        </p:nvSpPr>
        <p:spPr bwMode="auto">
          <a:xfrm>
            <a:off x="2449513" y="4752975"/>
            <a:ext cx="417512" cy="930275"/>
          </a:xfrm>
          <a:custGeom>
            <a:avLst/>
            <a:gdLst>
              <a:gd name="T0" fmla="*/ 254 w 263"/>
              <a:gd name="T1" fmla="*/ 115 h 586"/>
              <a:gd name="T2" fmla="*/ 254 w 263"/>
              <a:gd name="T3" fmla="*/ 72 h 586"/>
              <a:gd name="T4" fmla="*/ 240 w 263"/>
              <a:gd name="T5" fmla="*/ 92 h 586"/>
              <a:gd name="T6" fmla="*/ 219 w 263"/>
              <a:gd name="T7" fmla="*/ 115 h 586"/>
              <a:gd name="T8" fmla="*/ 190 w 263"/>
              <a:gd name="T9" fmla="*/ 84 h 586"/>
              <a:gd name="T10" fmla="*/ 158 w 263"/>
              <a:gd name="T11" fmla="*/ 52 h 586"/>
              <a:gd name="T12" fmla="*/ 93 w 263"/>
              <a:gd name="T13" fmla="*/ 11 h 586"/>
              <a:gd name="T14" fmla="*/ 40 w 263"/>
              <a:gd name="T15" fmla="*/ 0 h 586"/>
              <a:gd name="T16" fmla="*/ 20 w 263"/>
              <a:gd name="T17" fmla="*/ 40 h 586"/>
              <a:gd name="T18" fmla="*/ 11 w 263"/>
              <a:gd name="T19" fmla="*/ 92 h 586"/>
              <a:gd name="T20" fmla="*/ 0 w 263"/>
              <a:gd name="T21" fmla="*/ 188 h 586"/>
              <a:gd name="T22" fmla="*/ 11 w 263"/>
              <a:gd name="T23" fmla="*/ 269 h 586"/>
              <a:gd name="T24" fmla="*/ 11 w 263"/>
              <a:gd name="T25" fmla="*/ 298 h 586"/>
              <a:gd name="T26" fmla="*/ 32 w 263"/>
              <a:gd name="T27" fmla="*/ 379 h 586"/>
              <a:gd name="T28" fmla="*/ 40 w 263"/>
              <a:gd name="T29" fmla="*/ 415 h 586"/>
              <a:gd name="T30" fmla="*/ 64 w 263"/>
              <a:gd name="T31" fmla="*/ 455 h 586"/>
              <a:gd name="T32" fmla="*/ 72 w 263"/>
              <a:gd name="T33" fmla="*/ 487 h 586"/>
              <a:gd name="T34" fmla="*/ 85 w 263"/>
              <a:gd name="T35" fmla="*/ 556 h 586"/>
              <a:gd name="T36" fmla="*/ 114 w 263"/>
              <a:gd name="T37" fmla="*/ 586 h 586"/>
              <a:gd name="T38" fmla="*/ 178 w 263"/>
              <a:gd name="T39" fmla="*/ 586 h 586"/>
              <a:gd name="T40" fmla="*/ 146 w 263"/>
              <a:gd name="T41" fmla="*/ 556 h 586"/>
              <a:gd name="T42" fmla="*/ 158 w 263"/>
              <a:gd name="T43" fmla="*/ 528 h 586"/>
              <a:gd name="T44" fmla="*/ 166 w 263"/>
              <a:gd name="T45" fmla="*/ 496 h 586"/>
              <a:gd name="T46" fmla="*/ 137 w 263"/>
              <a:gd name="T47" fmla="*/ 487 h 586"/>
              <a:gd name="T48" fmla="*/ 137 w 263"/>
              <a:gd name="T49" fmla="*/ 455 h 586"/>
              <a:gd name="T50" fmla="*/ 158 w 263"/>
              <a:gd name="T51" fmla="*/ 444 h 586"/>
              <a:gd name="T52" fmla="*/ 166 w 263"/>
              <a:gd name="T53" fmla="*/ 415 h 586"/>
              <a:gd name="T54" fmla="*/ 158 w 263"/>
              <a:gd name="T55" fmla="*/ 403 h 586"/>
              <a:gd name="T56" fmla="*/ 178 w 263"/>
              <a:gd name="T57" fmla="*/ 415 h 586"/>
              <a:gd name="T58" fmla="*/ 166 w 263"/>
              <a:gd name="T59" fmla="*/ 394 h 586"/>
              <a:gd name="T60" fmla="*/ 146 w 263"/>
              <a:gd name="T61" fmla="*/ 394 h 586"/>
              <a:gd name="T62" fmla="*/ 158 w 263"/>
              <a:gd name="T63" fmla="*/ 379 h 586"/>
              <a:gd name="T64" fmla="*/ 178 w 263"/>
              <a:gd name="T65" fmla="*/ 342 h 586"/>
              <a:gd name="T66" fmla="*/ 240 w 263"/>
              <a:gd name="T67" fmla="*/ 321 h 586"/>
              <a:gd name="T68" fmla="*/ 254 w 263"/>
              <a:gd name="T69" fmla="*/ 290 h 586"/>
              <a:gd name="T70" fmla="*/ 240 w 263"/>
              <a:gd name="T71" fmla="*/ 269 h 586"/>
              <a:gd name="T72" fmla="*/ 210 w 263"/>
              <a:gd name="T73" fmla="*/ 23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586">
                <a:moveTo>
                  <a:pt x="210" y="165"/>
                </a:moveTo>
                <a:lnTo>
                  <a:pt x="254" y="115"/>
                </a:lnTo>
                <a:lnTo>
                  <a:pt x="263" y="100"/>
                </a:lnTo>
                <a:lnTo>
                  <a:pt x="254" y="72"/>
                </a:lnTo>
                <a:lnTo>
                  <a:pt x="240" y="72"/>
                </a:lnTo>
                <a:lnTo>
                  <a:pt x="240" y="92"/>
                </a:lnTo>
                <a:lnTo>
                  <a:pt x="230" y="115"/>
                </a:lnTo>
                <a:lnTo>
                  <a:pt x="219" y="115"/>
                </a:lnTo>
                <a:lnTo>
                  <a:pt x="178" y="100"/>
                </a:lnTo>
                <a:lnTo>
                  <a:pt x="190" y="84"/>
                </a:lnTo>
                <a:lnTo>
                  <a:pt x="190" y="63"/>
                </a:lnTo>
                <a:lnTo>
                  <a:pt x="158" y="52"/>
                </a:lnTo>
                <a:lnTo>
                  <a:pt x="137" y="40"/>
                </a:lnTo>
                <a:lnTo>
                  <a:pt x="93" y="11"/>
                </a:lnTo>
                <a:lnTo>
                  <a:pt x="72" y="11"/>
                </a:lnTo>
                <a:lnTo>
                  <a:pt x="40" y="0"/>
                </a:lnTo>
                <a:lnTo>
                  <a:pt x="20" y="19"/>
                </a:lnTo>
                <a:lnTo>
                  <a:pt x="20" y="40"/>
                </a:lnTo>
                <a:lnTo>
                  <a:pt x="0" y="52"/>
                </a:lnTo>
                <a:lnTo>
                  <a:pt x="11" y="92"/>
                </a:lnTo>
                <a:lnTo>
                  <a:pt x="0" y="124"/>
                </a:lnTo>
                <a:lnTo>
                  <a:pt x="0" y="188"/>
                </a:lnTo>
                <a:lnTo>
                  <a:pt x="20" y="238"/>
                </a:lnTo>
                <a:lnTo>
                  <a:pt x="11" y="269"/>
                </a:lnTo>
                <a:lnTo>
                  <a:pt x="20" y="278"/>
                </a:lnTo>
                <a:lnTo>
                  <a:pt x="11" y="298"/>
                </a:lnTo>
                <a:lnTo>
                  <a:pt x="32" y="330"/>
                </a:lnTo>
                <a:lnTo>
                  <a:pt x="32" y="379"/>
                </a:lnTo>
                <a:lnTo>
                  <a:pt x="40" y="394"/>
                </a:lnTo>
                <a:lnTo>
                  <a:pt x="40" y="415"/>
                </a:lnTo>
                <a:lnTo>
                  <a:pt x="53" y="444"/>
                </a:lnTo>
                <a:lnTo>
                  <a:pt x="64" y="455"/>
                </a:lnTo>
                <a:lnTo>
                  <a:pt x="64" y="444"/>
                </a:lnTo>
                <a:lnTo>
                  <a:pt x="72" y="487"/>
                </a:lnTo>
                <a:lnTo>
                  <a:pt x="72" y="548"/>
                </a:lnTo>
                <a:lnTo>
                  <a:pt x="85" y="556"/>
                </a:lnTo>
                <a:lnTo>
                  <a:pt x="93" y="556"/>
                </a:lnTo>
                <a:lnTo>
                  <a:pt x="114" y="586"/>
                </a:lnTo>
                <a:lnTo>
                  <a:pt x="158" y="586"/>
                </a:lnTo>
                <a:lnTo>
                  <a:pt x="178" y="586"/>
                </a:lnTo>
                <a:lnTo>
                  <a:pt x="146" y="569"/>
                </a:lnTo>
                <a:lnTo>
                  <a:pt x="146" y="556"/>
                </a:lnTo>
                <a:lnTo>
                  <a:pt x="158" y="548"/>
                </a:lnTo>
                <a:lnTo>
                  <a:pt x="158" y="528"/>
                </a:lnTo>
                <a:lnTo>
                  <a:pt x="178" y="504"/>
                </a:lnTo>
                <a:lnTo>
                  <a:pt x="166" y="496"/>
                </a:lnTo>
                <a:lnTo>
                  <a:pt x="158" y="496"/>
                </a:lnTo>
                <a:lnTo>
                  <a:pt x="137" y="487"/>
                </a:lnTo>
                <a:lnTo>
                  <a:pt x="137" y="475"/>
                </a:lnTo>
                <a:lnTo>
                  <a:pt x="137" y="455"/>
                </a:lnTo>
                <a:lnTo>
                  <a:pt x="158" y="455"/>
                </a:lnTo>
                <a:lnTo>
                  <a:pt x="158" y="444"/>
                </a:lnTo>
                <a:lnTo>
                  <a:pt x="158" y="423"/>
                </a:lnTo>
                <a:lnTo>
                  <a:pt x="166" y="415"/>
                </a:lnTo>
                <a:lnTo>
                  <a:pt x="158" y="415"/>
                </a:lnTo>
                <a:lnTo>
                  <a:pt x="158" y="403"/>
                </a:lnTo>
                <a:lnTo>
                  <a:pt x="166" y="415"/>
                </a:lnTo>
                <a:lnTo>
                  <a:pt x="178" y="415"/>
                </a:lnTo>
                <a:lnTo>
                  <a:pt x="178" y="403"/>
                </a:lnTo>
                <a:lnTo>
                  <a:pt x="166" y="394"/>
                </a:lnTo>
                <a:lnTo>
                  <a:pt x="158" y="403"/>
                </a:lnTo>
                <a:lnTo>
                  <a:pt x="146" y="394"/>
                </a:lnTo>
                <a:lnTo>
                  <a:pt x="137" y="371"/>
                </a:lnTo>
                <a:lnTo>
                  <a:pt x="158" y="379"/>
                </a:lnTo>
                <a:lnTo>
                  <a:pt x="178" y="371"/>
                </a:lnTo>
                <a:lnTo>
                  <a:pt x="178" y="342"/>
                </a:lnTo>
                <a:lnTo>
                  <a:pt x="201" y="330"/>
                </a:lnTo>
                <a:lnTo>
                  <a:pt x="240" y="321"/>
                </a:lnTo>
                <a:lnTo>
                  <a:pt x="254" y="298"/>
                </a:lnTo>
                <a:lnTo>
                  <a:pt x="254" y="290"/>
                </a:lnTo>
                <a:lnTo>
                  <a:pt x="230" y="278"/>
                </a:lnTo>
                <a:lnTo>
                  <a:pt x="240" y="269"/>
                </a:lnTo>
                <a:lnTo>
                  <a:pt x="210" y="246"/>
                </a:lnTo>
                <a:lnTo>
                  <a:pt x="210" y="238"/>
                </a:lnTo>
                <a:lnTo>
                  <a:pt x="210" y="16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0" name="Freeform 300"/>
          <p:cNvSpPr>
            <a:spLocks/>
          </p:cNvSpPr>
          <p:nvPr/>
        </p:nvSpPr>
        <p:spPr bwMode="auto">
          <a:xfrm>
            <a:off x="2449513" y="4752975"/>
            <a:ext cx="417512" cy="930275"/>
          </a:xfrm>
          <a:custGeom>
            <a:avLst/>
            <a:gdLst>
              <a:gd name="T0" fmla="*/ 254 w 263"/>
              <a:gd name="T1" fmla="*/ 115 h 586"/>
              <a:gd name="T2" fmla="*/ 254 w 263"/>
              <a:gd name="T3" fmla="*/ 72 h 586"/>
              <a:gd name="T4" fmla="*/ 240 w 263"/>
              <a:gd name="T5" fmla="*/ 92 h 586"/>
              <a:gd name="T6" fmla="*/ 219 w 263"/>
              <a:gd name="T7" fmla="*/ 115 h 586"/>
              <a:gd name="T8" fmla="*/ 190 w 263"/>
              <a:gd name="T9" fmla="*/ 84 h 586"/>
              <a:gd name="T10" fmla="*/ 158 w 263"/>
              <a:gd name="T11" fmla="*/ 52 h 586"/>
              <a:gd name="T12" fmla="*/ 93 w 263"/>
              <a:gd name="T13" fmla="*/ 11 h 586"/>
              <a:gd name="T14" fmla="*/ 40 w 263"/>
              <a:gd name="T15" fmla="*/ 0 h 586"/>
              <a:gd name="T16" fmla="*/ 20 w 263"/>
              <a:gd name="T17" fmla="*/ 40 h 586"/>
              <a:gd name="T18" fmla="*/ 11 w 263"/>
              <a:gd name="T19" fmla="*/ 92 h 586"/>
              <a:gd name="T20" fmla="*/ 0 w 263"/>
              <a:gd name="T21" fmla="*/ 188 h 586"/>
              <a:gd name="T22" fmla="*/ 11 w 263"/>
              <a:gd name="T23" fmla="*/ 269 h 586"/>
              <a:gd name="T24" fmla="*/ 11 w 263"/>
              <a:gd name="T25" fmla="*/ 298 h 586"/>
              <a:gd name="T26" fmla="*/ 32 w 263"/>
              <a:gd name="T27" fmla="*/ 379 h 586"/>
              <a:gd name="T28" fmla="*/ 40 w 263"/>
              <a:gd name="T29" fmla="*/ 415 h 586"/>
              <a:gd name="T30" fmla="*/ 64 w 263"/>
              <a:gd name="T31" fmla="*/ 455 h 586"/>
              <a:gd name="T32" fmla="*/ 72 w 263"/>
              <a:gd name="T33" fmla="*/ 487 h 586"/>
              <a:gd name="T34" fmla="*/ 85 w 263"/>
              <a:gd name="T35" fmla="*/ 556 h 586"/>
              <a:gd name="T36" fmla="*/ 114 w 263"/>
              <a:gd name="T37" fmla="*/ 586 h 586"/>
              <a:gd name="T38" fmla="*/ 178 w 263"/>
              <a:gd name="T39" fmla="*/ 586 h 586"/>
              <a:gd name="T40" fmla="*/ 146 w 263"/>
              <a:gd name="T41" fmla="*/ 556 h 586"/>
              <a:gd name="T42" fmla="*/ 158 w 263"/>
              <a:gd name="T43" fmla="*/ 528 h 586"/>
              <a:gd name="T44" fmla="*/ 166 w 263"/>
              <a:gd name="T45" fmla="*/ 496 h 586"/>
              <a:gd name="T46" fmla="*/ 137 w 263"/>
              <a:gd name="T47" fmla="*/ 487 h 586"/>
              <a:gd name="T48" fmla="*/ 137 w 263"/>
              <a:gd name="T49" fmla="*/ 455 h 586"/>
              <a:gd name="T50" fmla="*/ 158 w 263"/>
              <a:gd name="T51" fmla="*/ 444 h 586"/>
              <a:gd name="T52" fmla="*/ 166 w 263"/>
              <a:gd name="T53" fmla="*/ 415 h 586"/>
              <a:gd name="T54" fmla="*/ 158 w 263"/>
              <a:gd name="T55" fmla="*/ 403 h 586"/>
              <a:gd name="T56" fmla="*/ 178 w 263"/>
              <a:gd name="T57" fmla="*/ 415 h 586"/>
              <a:gd name="T58" fmla="*/ 166 w 263"/>
              <a:gd name="T59" fmla="*/ 394 h 586"/>
              <a:gd name="T60" fmla="*/ 146 w 263"/>
              <a:gd name="T61" fmla="*/ 394 h 586"/>
              <a:gd name="T62" fmla="*/ 158 w 263"/>
              <a:gd name="T63" fmla="*/ 379 h 586"/>
              <a:gd name="T64" fmla="*/ 178 w 263"/>
              <a:gd name="T65" fmla="*/ 342 h 586"/>
              <a:gd name="T66" fmla="*/ 240 w 263"/>
              <a:gd name="T67" fmla="*/ 321 h 586"/>
              <a:gd name="T68" fmla="*/ 254 w 263"/>
              <a:gd name="T69" fmla="*/ 290 h 586"/>
              <a:gd name="T70" fmla="*/ 240 w 263"/>
              <a:gd name="T71" fmla="*/ 269 h 586"/>
              <a:gd name="T72" fmla="*/ 210 w 263"/>
              <a:gd name="T73" fmla="*/ 23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586">
                <a:moveTo>
                  <a:pt x="210" y="165"/>
                </a:moveTo>
                <a:lnTo>
                  <a:pt x="254" y="115"/>
                </a:lnTo>
                <a:lnTo>
                  <a:pt x="263" y="100"/>
                </a:lnTo>
                <a:lnTo>
                  <a:pt x="254" y="72"/>
                </a:lnTo>
                <a:lnTo>
                  <a:pt x="240" y="72"/>
                </a:lnTo>
                <a:lnTo>
                  <a:pt x="240" y="92"/>
                </a:lnTo>
                <a:lnTo>
                  <a:pt x="230" y="115"/>
                </a:lnTo>
                <a:lnTo>
                  <a:pt x="219" y="115"/>
                </a:lnTo>
                <a:lnTo>
                  <a:pt x="178" y="100"/>
                </a:lnTo>
                <a:lnTo>
                  <a:pt x="190" y="84"/>
                </a:lnTo>
                <a:lnTo>
                  <a:pt x="190" y="63"/>
                </a:lnTo>
                <a:lnTo>
                  <a:pt x="158" y="52"/>
                </a:lnTo>
                <a:lnTo>
                  <a:pt x="137" y="40"/>
                </a:lnTo>
                <a:lnTo>
                  <a:pt x="93" y="11"/>
                </a:lnTo>
                <a:lnTo>
                  <a:pt x="72" y="11"/>
                </a:lnTo>
                <a:lnTo>
                  <a:pt x="40" y="0"/>
                </a:lnTo>
                <a:lnTo>
                  <a:pt x="20" y="19"/>
                </a:lnTo>
                <a:lnTo>
                  <a:pt x="20" y="40"/>
                </a:lnTo>
                <a:lnTo>
                  <a:pt x="0" y="52"/>
                </a:lnTo>
                <a:lnTo>
                  <a:pt x="11" y="92"/>
                </a:lnTo>
                <a:lnTo>
                  <a:pt x="0" y="124"/>
                </a:lnTo>
                <a:lnTo>
                  <a:pt x="0" y="188"/>
                </a:lnTo>
                <a:lnTo>
                  <a:pt x="20" y="238"/>
                </a:lnTo>
                <a:lnTo>
                  <a:pt x="11" y="269"/>
                </a:lnTo>
                <a:lnTo>
                  <a:pt x="20" y="278"/>
                </a:lnTo>
                <a:lnTo>
                  <a:pt x="11" y="298"/>
                </a:lnTo>
                <a:lnTo>
                  <a:pt x="32" y="330"/>
                </a:lnTo>
                <a:lnTo>
                  <a:pt x="32" y="379"/>
                </a:lnTo>
                <a:lnTo>
                  <a:pt x="40" y="394"/>
                </a:lnTo>
                <a:lnTo>
                  <a:pt x="40" y="415"/>
                </a:lnTo>
                <a:lnTo>
                  <a:pt x="53" y="444"/>
                </a:lnTo>
                <a:lnTo>
                  <a:pt x="64" y="455"/>
                </a:lnTo>
                <a:lnTo>
                  <a:pt x="64" y="444"/>
                </a:lnTo>
                <a:lnTo>
                  <a:pt x="72" y="487"/>
                </a:lnTo>
                <a:lnTo>
                  <a:pt x="72" y="548"/>
                </a:lnTo>
                <a:lnTo>
                  <a:pt x="85" y="556"/>
                </a:lnTo>
                <a:lnTo>
                  <a:pt x="93" y="556"/>
                </a:lnTo>
                <a:lnTo>
                  <a:pt x="114" y="586"/>
                </a:lnTo>
                <a:lnTo>
                  <a:pt x="158" y="586"/>
                </a:lnTo>
                <a:lnTo>
                  <a:pt x="178" y="586"/>
                </a:lnTo>
                <a:lnTo>
                  <a:pt x="146" y="569"/>
                </a:lnTo>
                <a:lnTo>
                  <a:pt x="146" y="556"/>
                </a:lnTo>
                <a:lnTo>
                  <a:pt x="158" y="548"/>
                </a:lnTo>
                <a:lnTo>
                  <a:pt x="158" y="528"/>
                </a:lnTo>
                <a:lnTo>
                  <a:pt x="178" y="504"/>
                </a:lnTo>
                <a:lnTo>
                  <a:pt x="166" y="496"/>
                </a:lnTo>
                <a:lnTo>
                  <a:pt x="158" y="496"/>
                </a:lnTo>
                <a:lnTo>
                  <a:pt x="137" y="487"/>
                </a:lnTo>
                <a:lnTo>
                  <a:pt x="137" y="475"/>
                </a:lnTo>
                <a:lnTo>
                  <a:pt x="137" y="455"/>
                </a:lnTo>
                <a:lnTo>
                  <a:pt x="158" y="455"/>
                </a:lnTo>
                <a:lnTo>
                  <a:pt x="158" y="444"/>
                </a:lnTo>
                <a:lnTo>
                  <a:pt x="158" y="423"/>
                </a:lnTo>
                <a:lnTo>
                  <a:pt x="166" y="415"/>
                </a:lnTo>
                <a:lnTo>
                  <a:pt x="158" y="415"/>
                </a:lnTo>
                <a:lnTo>
                  <a:pt x="158" y="403"/>
                </a:lnTo>
                <a:lnTo>
                  <a:pt x="166" y="415"/>
                </a:lnTo>
                <a:lnTo>
                  <a:pt x="178" y="415"/>
                </a:lnTo>
                <a:lnTo>
                  <a:pt x="178" y="403"/>
                </a:lnTo>
                <a:lnTo>
                  <a:pt x="166" y="394"/>
                </a:lnTo>
                <a:lnTo>
                  <a:pt x="158" y="403"/>
                </a:lnTo>
                <a:lnTo>
                  <a:pt x="146" y="394"/>
                </a:lnTo>
                <a:lnTo>
                  <a:pt x="137" y="371"/>
                </a:lnTo>
                <a:lnTo>
                  <a:pt x="158" y="379"/>
                </a:lnTo>
                <a:lnTo>
                  <a:pt x="178" y="371"/>
                </a:lnTo>
                <a:lnTo>
                  <a:pt x="178" y="342"/>
                </a:lnTo>
                <a:lnTo>
                  <a:pt x="201" y="330"/>
                </a:lnTo>
                <a:lnTo>
                  <a:pt x="240" y="321"/>
                </a:lnTo>
                <a:lnTo>
                  <a:pt x="254" y="298"/>
                </a:lnTo>
                <a:lnTo>
                  <a:pt x="254" y="290"/>
                </a:lnTo>
                <a:lnTo>
                  <a:pt x="230" y="278"/>
                </a:lnTo>
                <a:lnTo>
                  <a:pt x="240" y="269"/>
                </a:lnTo>
                <a:lnTo>
                  <a:pt x="210" y="246"/>
                </a:lnTo>
                <a:lnTo>
                  <a:pt x="210" y="238"/>
                </a:lnTo>
                <a:lnTo>
                  <a:pt x="210" y="16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1" name="Freeform 301"/>
          <p:cNvSpPr>
            <a:spLocks/>
          </p:cNvSpPr>
          <p:nvPr/>
        </p:nvSpPr>
        <p:spPr bwMode="auto">
          <a:xfrm>
            <a:off x="2600325" y="3816350"/>
            <a:ext cx="133350" cy="212725"/>
          </a:xfrm>
          <a:custGeom>
            <a:avLst/>
            <a:gdLst>
              <a:gd name="T0" fmla="*/ 35 w 84"/>
              <a:gd name="T1" fmla="*/ 0 h 134"/>
              <a:gd name="T2" fmla="*/ 52 w 84"/>
              <a:gd name="T3" fmla="*/ 12 h 134"/>
              <a:gd name="T4" fmla="*/ 52 w 84"/>
              <a:gd name="T5" fmla="*/ 32 h 134"/>
              <a:gd name="T6" fmla="*/ 72 w 84"/>
              <a:gd name="T7" fmla="*/ 52 h 134"/>
              <a:gd name="T8" fmla="*/ 64 w 84"/>
              <a:gd name="T9" fmla="*/ 82 h 134"/>
              <a:gd name="T10" fmla="*/ 84 w 84"/>
              <a:gd name="T11" fmla="*/ 124 h 134"/>
              <a:gd name="T12" fmla="*/ 72 w 84"/>
              <a:gd name="T13" fmla="*/ 124 h 134"/>
              <a:gd name="T14" fmla="*/ 43 w 84"/>
              <a:gd name="T15" fmla="*/ 134 h 134"/>
              <a:gd name="T16" fmla="*/ 35 w 84"/>
              <a:gd name="T17" fmla="*/ 134 h 134"/>
              <a:gd name="T18" fmla="*/ 20 w 84"/>
              <a:gd name="T19" fmla="*/ 113 h 134"/>
              <a:gd name="T20" fmla="*/ 35 w 84"/>
              <a:gd name="T21" fmla="*/ 82 h 134"/>
              <a:gd name="T22" fmla="*/ 20 w 84"/>
              <a:gd name="T23" fmla="*/ 61 h 134"/>
              <a:gd name="T24" fmla="*/ 11 w 84"/>
              <a:gd name="T25" fmla="*/ 61 h 134"/>
              <a:gd name="T26" fmla="*/ 0 w 84"/>
              <a:gd name="T27" fmla="*/ 52 h 134"/>
              <a:gd name="T28" fmla="*/ 11 w 84"/>
              <a:gd name="T29" fmla="*/ 32 h 134"/>
              <a:gd name="T30" fmla="*/ 20 w 84"/>
              <a:gd name="T31" fmla="*/ 32 h 134"/>
              <a:gd name="T32" fmla="*/ 11 w 84"/>
              <a:gd name="T33" fmla="*/ 20 h 134"/>
              <a:gd name="T34" fmla="*/ 11 w 84"/>
              <a:gd name="T35" fmla="*/ 12 h 134"/>
              <a:gd name="T36" fmla="*/ 35 w 84"/>
              <a:gd name="T3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4">
                <a:moveTo>
                  <a:pt x="35" y="0"/>
                </a:moveTo>
                <a:lnTo>
                  <a:pt x="52" y="12"/>
                </a:lnTo>
                <a:lnTo>
                  <a:pt x="52" y="32"/>
                </a:lnTo>
                <a:lnTo>
                  <a:pt x="72" y="52"/>
                </a:lnTo>
                <a:lnTo>
                  <a:pt x="64" y="82"/>
                </a:lnTo>
                <a:lnTo>
                  <a:pt x="84" y="124"/>
                </a:lnTo>
                <a:lnTo>
                  <a:pt x="72" y="124"/>
                </a:lnTo>
                <a:lnTo>
                  <a:pt x="43" y="134"/>
                </a:lnTo>
                <a:lnTo>
                  <a:pt x="35" y="134"/>
                </a:lnTo>
                <a:lnTo>
                  <a:pt x="20" y="113"/>
                </a:lnTo>
                <a:lnTo>
                  <a:pt x="35" y="82"/>
                </a:lnTo>
                <a:lnTo>
                  <a:pt x="20" y="61"/>
                </a:lnTo>
                <a:lnTo>
                  <a:pt x="11" y="61"/>
                </a:lnTo>
                <a:lnTo>
                  <a:pt x="0" y="52"/>
                </a:lnTo>
                <a:lnTo>
                  <a:pt x="11" y="32"/>
                </a:lnTo>
                <a:lnTo>
                  <a:pt x="20" y="32"/>
                </a:lnTo>
                <a:lnTo>
                  <a:pt x="11" y="20"/>
                </a:lnTo>
                <a:lnTo>
                  <a:pt x="11" y="12"/>
                </a:lnTo>
                <a:lnTo>
                  <a:pt x="35"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2" name="Freeform 302"/>
          <p:cNvSpPr>
            <a:spLocks/>
          </p:cNvSpPr>
          <p:nvPr/>
        </p:nvSpPr>
        <p:spPr bwMode="auto">
          <a:xfrm>
            <a:off x="2600325" y="3816350"/>
            <a:ext cx="133350" cy="212725"/>
          </a:xfrm>
          <a:custGeom>
            <a:avLst/>
            <a:gdLst>
              <a:gd name="T0" fmla="*/ 35 w 84"/>
              <a:gd name="T1" fmla="*/ 0 h 134"/>
              <a:gd name="T2" fmla="*/ 52 w 84"/>
              <a:gd name="T3" fmla="*/ 12 h 134"/>
              <a:gd name="T4" fmla="*/ 52 w 84"/>
              <a:gd name="T5" fmla="*/ 32 h 134"/>
              <a:gd name="T6" fmla="*/ 72 w 84"/>
              <a:gd name="T7" fmla="*/ 52 h 134"/>
              <a:gd name="T8" fmla="*/ 64 w 84"/>
              <a:gd name="T9" fmla="*/ 82 h 134"/>
              <a:gd name="T10" fmla="*/ 84 w 84"/>
              <a:gd name="T11" fmla="*/ 124 h 134"/>
              <a:gd name="T12" fmla="*/ 72 w 84"/>
              <a:gd name="T13" fmla="*/ 124 h 134"/>
              <a:gd name="T14" fmla="*/ 43 w 84"/>
              <a:gd name="T15" fmla="*/ 134 h 134"/>
              <a:gd name="T16" fmla="*/ 35 w 84"/>
              <a:gd name="T17" fmla="*/ 134 h 134"/>
              <a:gd name="T18" fmla="*/ 20 w 84"/>
              <a:gd name="T19" fmla="*/ 113 h 134"/>
              <a:gd name="T20" fmla="*/ 35 w 84"/>
              <a:gd name="T21" fmla="*/ 82 h 134"/>
              <a:gd name="T22" fmla="*/ 20 w 84"/>
              <a:gd name="T23" fmla="*/ 61 h 134"/>
              <a:gd name="T24" fmla="*/ 11 w 84"/>
              <a:gd name="T25" fmla="*/ 61 h 134"/>
              <a:gd name="T26" fmla="*/ 0 w 84"/>
              <a:gd name="T27" fmla="*/ 52 h 134"/>
              <a:gd name="T28" fmla="*/ 11 w 84"/>
              <a:gd name="T29" fmla="*/ 32 h 134"/>
              <a:gd name="T30" fmla="*/ 20 w 84"/>
              <a:gd name="T31" fmla="*/ 32 h 134"/>
              <a:gd name="T32" fmla="*/ 11 w 84"/>
              <a:gd name="T33" fmla="*/ 20 h 134"/>
              <a:gd name="T34" fmla="*/ 11 w 84"/>
              <a:gd name="T35" fmla="*/ 12 h 134"/>
              <a:gd name="T36" fmla="*/ 35 w 84"/>
              <a:gd name="T3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4">
                <a:moveTo>
                  <a:pt x="35" y="0"/>
                </a:moveTo>
                <a:lnTo>
                  <a:pt x="52" y="12"/>
                </a:lnTo>
                <a:lnTo>
                  <a:pt x="52" y="32"/>
                </a:lnTo>
                <a:lnTo>
                  <a:pt x="72" y="52"/>
                </a:lnTo>
                <a:lnTo>
                  <a:pt x="64" y="82"/>
                </a:lnTo>
                <a:lnTo>
                  <a:pt x="84" y="124"/>
                </a:lnTo>
                <a:lnTo>
                  <a:pt x="72" y="124"/>
                </a:lnTo>
                <a:lnTo>
                  <a:pt x="43" y="134"/>
                </a:lnTo>
                <a:lnTo>
                  <a:pt x="35" y="134"/>
                </a:lnTo>
                <a:lnTo>
                  <a:pt x="20" y="113"/>
                </a:lnTo>
                <a:lnTo>
                  <a:pt x="35" y="82"/>
                </a:lnTo>
                <a:lnTo>
                  <a:pt x="20" y="61"/>
                </a:lnTo>
                <a:lnTo>
                  <a:pt x="11" y="61"/>
                </a:lnTo>
                <a:lnTo>
                  <a:pt x="0" y="52"/>
                </a:lnTo>
                <a:lnTo>
                  <a:pt x="11" y="32"/>
                </a:lnTo>
                <a:lnTo>
                  <a:pt x="20" y="32"/>
                </a:lnTo>
                <a:lnTo>
                  <a:pt x="11" y="20"/>
                </a:lnTo>
                <a:lnTo>
                  <a:pt x="11" y="12"/>
                </a:lnTo>
                <a:lnTo>
                  <a:pt x="35"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3" name="Freeform 303"/>
          <p:cNvSpPr>
            <a:spLocks/>
          </p:cNvSpPr>
          <p:nvPr/>
        </p:nvSpPr>
        <p:spPr bwMode="auto">
          <a:xfrm>
            <a:off x="4289425" y="2306638"/>
            <a:ext cx="68263" cy="85725"/>
          </a:xfrm>
          <a:custGeom>
            <a:avLst/>
            <a:gdLst>
              <a:gd name="T0" fmla="*/ 11 w 43"/>
              <a:gd name="T1" fmla="*/ 54 h 54"/>
              <a:gd name="T2" fmla="*/ 11 w 43"/>
              <a:gd name="T3" fmla="*/ 42 h 54"/>
              <a:gd name="T4" fmla="*/ 0 w 43"/>
              <a:gd name="T5" fmla="*/ 34 h 54"/>
              <a:gd name="T6" fmla="*/ 0 w 43"/>
              <a:gd name="T7" fmla="*/ 20 h 54"/>
              <a:gd name="T8" fmla="*/ 11 w 43"/>
              <a:gd name="T9" fmla="*/ 11 h 54"/>
              <a:gd name="T10" fmla="*/ 31 w 43"/>
              <a:gd name="T11" fmla="*/ 0 h 54"/>
              <a:gd name="T12" fmla="*/ 31 w 43"/>
              <a:gd name="T13" fmla="*/ 20 h 54"/>
              <a:gd name="T14" fmla="*/ 43 w 43"/>
              <a:gd name="T15" fmla="*/ 20 h 54"/>
              <a:gd name="T16" fmla="*/ 31 w 43"/>
              <a:gd name="T17" fmla="*/ 34 h 54"/>
              <a:gd name="T18" fmla="*/ 20 w 43"/>
              <a:gd name="T19" fmla="*/ 54 h 54"/>
              <a:gd name="T20" fmla="*/ 11 w 43"/>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4">
                <a:moveTo>
                  <a:pt x="11" y="54"/>
                </a:moveTo>
                <a:lnTo>
                  <a:pt x="11" y="42"/>
                </a:lnTo>
                <a:lnTo>
                  <a:pt x="0" y="34"/>
                </a:lnTo>
                <a:lnTo>
                  <a:pt x="0" y="20"/>
                </a:lnTo>
                <a:lnTo>
                  <a:pt x="11" y="11"/>
                </a:lnTo>
                <a:lnTo>
                  <a:pt x="31" y="0"/>
                </a:lnTo>
                <a:lnTo>
                  <a:pt x="31" y="20"/>
                </a:lnTo>
                <a:lnTo>
                  <a:pt x="43" y="20"/>
                </a:lnTo>
                <a:lnTo>
                  <a:pt x="31" y="34"/>
                </a:lnTo>
                <a:lnTo>
                  <a:pt x="20" y="54"/>
                </a:lnTo>
                <a:lnTo>
                  <a:pt x="11" y="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4" name="Freeform 304"/>
          <p:cNvSpPr>
            <a:spLocks/>
          </p:cNvSpPr>
          <p:nvPr/>
        </p:nvSpPr>
        <p:spPr bwMode="auto">
          <a:xfrm>
            <a:off x="4289425" y="2306638"/>
            <a:ext cx="68263" cy="85725"/>
          </a:xfrm>
          <a:custGeom>
            <a:avLst/>
            <a:gdLst>
              <a:gd name="T0" fmla="*/ 11 w 43"/>
              <a:gd name="T1" fmla="*/ 54 h 54"/>
              <a:gd name="T2" fmla="*/ 11 w 43"/>
              <a:gd name="T3" fmla="*/ 42 h 54"/>
              <a:gd name="T4" fmla="*/ 0 w 43"/>
              <a:gd name="T5" fmla="*/ 34 h 54"/>
              <a:gd name="T6" fmla="*/ 0 w 43"/>
              <a:gd name="T7" fmla="*/ 20 h 54"/>
              <a:gd name="T8" fmla="*/ 11 w 43"/>
              <a:gd name="T9" fmla="*/ 11 h 54"/>
              <a:gd name="T10" fmla="*/ 31 w 43"/>
              <a:gd name="T11" fmla="*/ 0 h 54"/>
              <a:gd name="T12" fmla="*/ 31 w 43"/>
              <a:gd name="T13" fmla="*/ 20 h 54"/>
              <a:gd name="T14" fmla="*/ 43 w 43"/>
              <a:gd name="T15" fmla="*/ 20 h 54"/>
              <a:gd name="T16" fmla="*/ 31 w 43"/>
              <a:gd name="T17" fmla="*/ 34 h 54"/>
              <a:gd name="T18" fmla="*/ 20 w 43"/>
              <a:gd name="T19" fmla="*/ 54 h 54"/>
              <a:gd name="T20" fmla="*/ 11 w 43"/>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4">
                <a:moveTo>
                  <a:pt x="11" y="54"/>
                </a:moveTo>
                <a:lnTo>
                  <a:pt x="11" y="42"/>
                </a:lnTo>
                <a:lnTo>
                  <a:pt x="0" y="34"/>
                </a:lnTo>
                <a:lnTo>
                  <a:pt x="0" y="20"/>
                </a:lnTo>
                <a:lnTo>
                  <a:pt x="11" y="11"/>
                </a:lnTo>
                <a:lnTo>
                  <a:pt x="31" y="0"/>
                </a:lnTo>
                <a:lnTo>
                  <a:pt x="31" y="20"/>
                </a:lnTo>
                <a:lnTo>
                  <a:pt x="43" y="20"/>
                </a:lnTo>
                <a:lnTo>
                  <a:pt x="31" y="34"/>
                </a:lnTo>
                <a:lnTo>
                  <a:pt x="20" y="54"/>
                </a:lnTo>
                <a:lnTo>
                  <a:pt x="11" y="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5" name="Freeform 305"/>
          <p:cNvSpPr>
            <a:spLocks/>
          </p:cNvSpPr>
          <p:nvPr/>
        </p:nvSpPr>
        <p:spPr bwMode="auto">
          <a:xfrm>
            <a:off x="4322763" y="2549525"/>
            <a:ext cx="185737" cy="87313"/>
          </a:xfrm>
          <a:custGeom>
            <a:avLst/>
            <a:gdLst>
              <a:gd name="T0" fmla="*/ 0 w 117"/>
              <a:gd name="T1" fmla="*/ 35 h 55"/>
              <a:gd name="T2" fmla="*/ 52 w 117"/>
              <a:gd name="T3" fmla="*/ 35 h 55"/>
              <a:gd name="T4" fmla="*/ 43 w 117"/>
              <a:gd name="T5" fmla="*/ 23 h 55"/>
              <a:gd name="T6" fmla="*/ 64 w 117"/>
              <a:gd name="T7" fmla="*/ 14 h 55"/>
              <a:gd name="T8" fmla="*/ 73 w 117"/>
              <a:gd name="T9" fmla="*/ 14 h 55"/>
              <a:gd name="T10" fmla="*/ 84 w 117"/>
              <a:gd name="T11" fmla="*/ 0 h 55"/>
              <a:gd name="T12" fmla="*/ 108 w 117"/>
              <a:gd name="T13" fmla="*/ 14 h 55"/>
              <a:gd name="T14" fmla="*/ 117 w 117"/>
              <a:gd name="T15" fmla="*/ 23 h 55"/>
              <a:gd name="T16" fmla="*/ 96 w 117"/>
              <a:gd name="T17" fmla="*/ 43 h 55"/>
              <a:gd name="T18" fmla="*/ 64 w 117"/>
              <a:gd name="T19" fmla="*/ 55 h 55"/>
              <a:gd name="T20" fmla="*/ 43 w 117"/>
              <a:gd name="T21" fmla="*/ 43 h 55"/>
              <a:gd name="T22" fmla="*/ 34 w 117"/>
              <a:gd name="T23" fmla="*/ 43 h 55"/>
              <a:gd name="T24" fmla="*/ 11 w 117"/>
              <a:gd name="T25" fmla="*/ 43 h 55"/>
              <a:gd name="T26" fmla="*/ 0 w 117"/>
              <a:gd name="T27" fmla="*/ 43 h 55"/>
              <a:gd name="T28" fmla="*/ 0 w 117"/>
              <a:gd name="T29"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55">
                <a:moveTo>
                  <a:pt x="0" y="35"/>
                </a:moveTo>
                <a:lnTo>
                  <a:pt x="52" y="35"/>
                </a:lnTo>
                <a:lnTo>
                  <a:pt x="43" y="23"/>
                </a:lnTo>
                <a:lnTo>
                  <a:pt x="64" y="14"/>
                </a:lnTo>
                <a:lnTo>
                  <a:pt x="73" y="14"/>
                </a:lnTo>
                <a:lnTo>
                  <a:pt x="84" y="0"/>
                </a:lnTo>
                <a:lnTo>
                  <a:pt x="108" y="14"/>
                </a:lnTo>
                <a:lnTo>
                  <a:pt x="117" y="23"/>
                </a:lnTo>
                <a:lnTo>
                  <a:pt x="96" y="43"/>
                </a:lnTo>
                <a:lnTo>
                  <a:pt x="64" y="55"/>
                </a:lnTo>
                <a:lnTo>
                  <a:pt x="43" y="43"/>
                </a:lnTo>
                <a:lnTo>
                  <a:pt x="34" y="43"/>
                </a:lnTo>
                <a:lnTo>
                  <a:pt x="11" y="43"/>
                </a:lnTo>
                <a:lnTo>
                  <a:pt x="0" y="43"/>
                </a:lnTo>
                <a:lnTo>
                  <a:pt x="0" y="3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6" name="Freeform 306"/>
          <p:cNvSpPr>
            <a:spLocks/>
          </p:cNvSpPr>
          <p:nvPr/>
        </p:nvSpPr>
        <p:spPr bwMode="auto">
          <a:xfrm>
            <a:off x="4322763" y="2549525"/>
            <a:ext cx="185737" cy="87313"/>
          </a:xfrm>
          <a:custGeom>
            <a:avLst/>
            <a:gdLst>
              <a:gd name="T0" fmla="*/ 0 w 117"/>
              <a:gd name="T1" fmla="*/ 35 h 55"/>
              <a:gd name="T2" fmla="*/ 52 w 117"/>
              <a:gd name="T3" fmla="*/ 35 h 55"/>
              <a:gd name="T4" fmla="*/ 43 w 117"/>
              <a:gd name="T5" fmla="*/ 23 h 55"/>
              <a:gd name="T6" fmla="*/ 64 w 117"/>
              <a:gd name="T7" fmla="*/ 14 h 55"/>
              <a:gd name="T8" fmla="*/ 73 w 117"/>
              <a:gd name="T9" fmla="*/ 14 h 55"/>
              <a:gd name="T10" fmla="*/ 84 w 117"/>
              <a:gd name="T11" fmla="*/ 0 h 55"/>
              <a:gd name="T12" fmla="*/ 108 w 117"/>
              <a:gd name="T13" fmla="*/ 14 h 55"/>
              <a:gd name="T14" fmla="*/ 117 w 117"/>
              <a:gd name="T15" fmla="*/ 23 h 55"/>
              <a:gd name="T16" fmla="*/ 96 w 117"/>
              <a:gd name="T17" fmla="*/ 43 h 55"/>
              <a:gd name="T18" fmla="*/ 64 w 117"/>
              <a:gd name="T19" fmla="*/ 55 h 55"/>
              <a:gd name="T20" fmla="*/ 43 w 117"/>
              <a:gd name="T21" fmla="*/ 43 h 55"/>
              <a:gd name="T22" fmla="*/ 34 w 117"/>
              <a:gd name="T23" fmla="*/ 43 h 55"/>
              <a:gd name="T24" fmla="*/ 11 w 117"/>
              <a:gd name="T25" fmla="*/ 43 h 55"/>
              <a:gd name="T26" fmla="*/ 0 w 117"/>
              <a:gd name="T27" fmla="*/ 43 h 55"/>
              <a:gd name="T28" fmla="*/ 0 w 117"/>
              <a:gd name="T29"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55">
                <a:moveTo>
                  <a:pt x="0" y="35"/>
                </a:moveTo>
                <a:lnTo>
                  <a:pt x="52" y="35"/>
                </a:lnTo>
                <a:lnTo>
                  <a:pt x="43" y="23"/>
                </a:lnTo>
                <a:lnTo>
                  <a:pt x="64" y="14"/>
                </a:lnTo>
                <a:lnTo>
                  <a:pt x="73" y="14"/>
                </a:lnTo>
                <a:lnTo>
                  <a:pt x="84" y="0"/>
                </a:lnTo>
                <a:lnTo>
                  <a:pt x="108" y="14"/>
                </a:lnTo>
                <a:lnTo>
                  <a:pt x="117" y="23"/>
                </a:lnTo>
                <a:lnTo>
                  <a:pt x="96" y="43"/>
                </a:lnTo>
                <a:lnTo>
                  <a:pt x="64" y="55"/>
                </a:lnTo>
                <a:lnTo>
                  <a:pt x="43" y="43"/>
                </a:lnTo>
                <a:lnTo>
                  <a:pt x="34" y="43"/>
                </a:lnTo>
                <a:lnTo>
                  <a:pt x="11" y="43"/>
                </a:lnTo>
                <a:lnTo>
                  <a:pt x="0" y="43"/>
                </a:lnTo>
                <a:lnTo>
                  <a:pt x="0" y="3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7" name="Freeform 307"/>
          <p:cNvSpPr>
            <a:spLocks/>
          </p:cNvSpPr>
          <p:nvPr/>
        </p:nvSpPr>
        <p:spPr bwMode="auto">
          <a:xfrm>
            <a:off x="4225925" y="2606675"/>
            <a:ext cx="115888" cy="44450"/>
          </a:xfrm>
          <a:custGeom>
            <a:avLst/>
            <a:gdLst>
              <a:gd name="T0" fmla="*/ 22 w 73"/>
              <a:gd name="T1" fmla="*/ 28 h 28"/>
              <a:gd name="T2" fmla="*/ 40 w 73"/>
              <a:gd name="T3" fmla="*/ 19 h 28"/>
              <a:gd name="T4" fmla="*/ 52 w 73"/>
              <a:gd name="T5" fmla="*/ 28 h 28"/>
              <a:gd name="T6" fmla="*/ 52 w 73"/>
              <a:gd name="T7" fmla="*/ 19 h 28"/>
              <a:gd name="T8" fmla="*/ 61 w 73"/>
              <a:gd name="T9" fmla="*/ 19 h 28"/>
              <a:gd name="T10" fmla="*/ 73 w 73"/>
              <a:gd name="T11" fmla="*/ 8 h 28"/>
              <a:gd name="T12" fmla="*/ 61 w 73"/>
              <a:gd name="T13" fmla="*/ 8 h 28"/>
              <a:gd name="T14" fmla="*/ 61 w 73"/>
              <a:gd name="T15" fmla="*/ 0 h 28"/>
              <a:gd name="T16" fmla="*/ 31 w 73"/>
              <a:gd name="T17" fmla="*/ 0 h 28"/>
              <a:gd name="T18" fmla="*/ 22 w 73"/>
              <a:gd name="T19" fmla="*/ 0 h 28"/>
              <a:gd name="T20" fmla="*/ 0 w 73"/>
              <a:gd name="T21" fmla="*/ 19 h 28"/>
              <a:gd name="T22" fmla="*/ 8 w 73"/>
              <a:gd name="T23" fmla="*/ 28 h 28"/>
              <a:gd name="T24" fmla="*/ 8 w 73"/>
              <a:gd name="T25" fmla="*/ 19 h 28"/>
              <a:gd name="T26" fmla="*/ 22 w 73"/>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8">
                <a:moveTo>
                  <a:pt x="22" y="28"/>
                </a:moveTo>
                <a:lnTo>
                  <a:pt x="40" y="19"/>
                </a:lnTo>
                <a:lnTo>
                  <a:pt x="52" y="28"/>
                </a:lnTo>
                <a:lnTo>
                  <a:pt x="52" y="19"/>
                </a:lnTo>
                <a:lnTo>
                  <a:pt x="61" y="19"/>
                </a:lnTo>
                <a:lnTo>
                  <a:pt x="73" y="8"/>
                </a:lnTo>
                <a:lnTo>
                  <a:pt x="61" y="8"/>
                </a:lnTo>
                <a:lnTo>
                  <a:pt x="61" y="0"/>
                </a:lnTo>
                <a:lnTo>
                  <a:pt x="31" y="0"/>
                </a:lnTo>
                <a:lnTo>
                  <a:pt x="22" y="0"/>
                </a:lnTo>
                <a:lnTo>
                  <a:pt x="0" y="19"/>
                </a:lnTo>
                <a:lnTo>
                  <a:pt x="8" y="28"/>
                </a:lnTo>
                <a:lnTo>
                  <a:pt x="8" y="19"/>
                </a:lnTo>
                <a:lnTo>
                  <a:pt x="22"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8" name="Freeform 308"/>
          <p:cNvSpPr>
            <a:spLocks/>
          </p:cNvSpPr>
          <p:nvPr/>
        </p:nvSpPr>
        <p:spPr bwMode="auto">
          <a:xfrm>
            <a:off x="4225925" y="2606675"/>
            <a:ext cx="115888" cy="44450"/>
          </a:xfrm>
          <a:custGeom>
            <a:avLst/>
            <a:gdLst>
              <a:gd name="T0" fmla="*/ 22 w 73"/>
              <a:gd name="T1" fmla="*/ 28 h 28"/>
              <a:gd name="T2" fmla="*/ 40 w 73"/>
              <a:gd name="T3" fmla="*/ 19 h 28"/>
              <a:gd name="T4" fmla="*/ 52 w 73"/>
              <a:gd name="T5" fmla="*/ 28 h 28"/>
              <a:gd name="T6" fmla="*/ 52 w 73"/>
              <a:gd name="T7" fmla="*/ 19 h 28"/>
              <a:gd name="T8" fmla="*/ 61 w 73"/>
              <a:gd name="T9" fmla="*/ 19 h 28"/>
              <a:gd name="T10" fmla="*/ 73 w 73"/>
              <a:gd name="T11" fmla="*/ 8 h 28"/>
              <a:gd name="T12" fmla="*/ 61 w 73"/>
              <a:gd name="T13" fmla="*/ 8 h 28"/>
              <a:gd name="T14" fmla="*/ 61 w 73"/>
              <a:gd name="T15" fmla="*/ 0 h 28"/>
              <a:gd name="T16" fmla="*/ 31 w 73"/>
              <a:gd name="T17" fmla="*/ 0 h 28"/>
              <a:gd name="T18" fmla="*/ 22 w 73"/>
              <a:gd name="T19" fmla="*/ 0 h 28"/>
              <a:gd name="T20" fmla="*/ 0 w 73"/>
              <a:gd name="T21" fmla="*/ 19 h 28"/>
              <a:gd name="T22" fmla="*/ 8 w 73"/>
              <a:gd name="T23" fmla="*/ 28 h 28"/>
              <a:gd name="T24" fmla="*/ 8 w 73"/>
              <a:gd name="T25" fmla="*/ 19 h 28"/>
              <a:gd name="T26" fmla="*/ 22 w 73"/>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8">
                <a:moveTo>
                  <a:pt x="22" y="28"/>
                </a:moveTo>
                <a:lnTo>
                  <a:pt x="40" y="19"/>
                </a:lnTo>
                <a:lnTo>
                  <a:pt x="52" y="28"/>
                </a:lnTo>
                <a:lnTo>
                  <a:pt x="52" y="19"/>
                </a:lnTo>
                <a:lnTo>
                  <a:pt x="61" y="19"/>
                </a:lnTo>
                <a:lnTo>
                  <a:pt x="73" y="8"/>
                </a:lnTo>
                <a:lnTo>
                  <a:pt x="61" y="8"/>
                </a:lnTo>
                <a:lnTo>
                  <a:pt x="61" y="0"/>
                </a:lnTo>
                <a:lnTo>
                  <a:pt x="31" y="0"/>
                </a:lnTo>
                <a:lnTo>
                  <a:pt x="22" y="0"/>
                </a:lnTo>
                <a:lnTo>
                  <a:pt x="0" y="19"/>
                </a:lnTo>
                <a:lnTo>
                  <a:pt x="8" y="28"/>
                </a:lnTo>
                <a:lnTo>
                  <a:pt x="8" y="19"/>
                </a:lnTo>
                <a:lnTo>
                  <a:pt x="22" y="2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9" name="Freeform 309"/>
          <p:cNvSpPr>
            <a:spLocks/>
          </p:cNvSpPr>
          <p:nvPr/>
        </p:nvSpPr>
        <p:spPr bwMode="auto">
          <a:xfrm>
            <a:off x="4576763" y="2747963"/>
            <a:ext cx="39687" cy="101600"/>
          </a:xfrm>
          <a:custGeom>
            <a:avLst/>
            <a:gdLst>
              <a:gd name="T0" fmla="*/ 11 w 25"/>
              <a:gd name="T1" fmla="*/ 22 h 64"/>
              <a:gd name="T2" fmla="*/ 11 w 25"/>
              <a:gd name="T3" fmla="*/ 0 h 64"/>
              <a:gd name="T4" fmla="*/ 0 w 25"/>
              <a:gd name="T5" fmla="*/ 0 h 64"/>
              <a:gd name="T6" fmla="*/ 0 w 25"/>
              <a:gd name="T7" fmla="*/ 22 h 64"/>
              <a:gd name="T8" fmla="*/ 0 w 25"/>
              <a:gd name="T9" fmla="*/ 54 h 64"/>
              <a:gd name="T10" fmla="*/ 11 w 25"/>
              <a:gd name="T11" fmla="*/ 64 h 64"/>
              <a:gd name="T12" fmla="*/ 25 w 25"/>
              <a:gd name="T13" fmla="*/ 43 h 64"/>
              <a:gd name="T14" fmla="*/ 11 w 25"/>
              <a:gd name="T15" fmla="*/ 22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4">
                <a:moveTo>
                  <a:pt x="11" y="22"/>
                </a:moveTo>
                <a:lnTo>
                  <a:pt x="11" y="0"/>
                </a:lnTo>
                <a:lnTo>
                  <a:pt x="0" y="0"/>
                </a:lnTo>
                <a:lnTo>
                  <a:pt x="0" y="22"/>
                </a:lnTo>
                <a:lnTo>
                  <a:pt x="0" y="54"/>
                </a:lnTo>
                <a:lnTo>
                  <a:pt x="11" y="64"/>
                </a:lnTo>
                <a:lnTo>
                  <a:pt x="25" y="43"/>
                </a:lnTo>
                <a:lnTo>
                  <a:pt x="11"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0" name="Freeform 310"/>
          <p:cNvSpPr>
            <a:spLocks/>
          </p:cNvSpPr>
          <p:nvPr/>
        </p:nvSpPr>
        <p:spPr bwMode="auto">
          <a:xfrm>
            <a:off x="4576763" y="2747963"/>
            <a:ext cx="39687" cy="101600"/>
          </a:xfrm>
          <a:custGeom>
            <a:avLst/>
            <a:gdLst>
              <a:gd name="T0" fmla="*/ 11 w 25"/>
              <a:gd name="T1" fmla="*/ 22 h 64"/>
              <a:gd name="T2" fmla="*/ 11 w 25"/>
              <a:gd name="T3" fmla="*/ 0 h 64"/>
              <a:gd name="T4" fmla="*/ 0 w 25"/>
              <a:gd name="T5" fmla="*/ 0 h 64"/>
              <a:gd name="T6" fmla="*/ 0 w 25"/>
              <a:gd name="T7" fmla="*/ 22 h 64"/>
              <a:gd name="T8" fmla="*/ 0 w 25"/>
              <a:gd name="T9" fmla="*/ 54 h 64"/>
              <a:gd name="T10" fmla="*/ 11 w 25"/>
              <a:gd name="T11" fmla="*/ 64 h 64"/>
              <a:gd name="T12" fmla="*/ 25 w 25"/>
              <a:gd name="T13" fmla="*/ 43 h 64"/>
              <a:gd name="T14" fmla="*/ 11 w 25"/>
              <a:gd name="T15" fmla="*/ 22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4">
                <a:moveTo>
                  <a:pt x="11" y="22"/>
                </a:moveTo>
                <a:lnTo>
                  <a:pt x="11" y="0"/>
                </a:lnTo>
                <a:lnTo>
                  <a:pt x="0" y="0"/>
                </a:lnTo>
                <a:lnTo>
                  <a:pt x="0" y="22"/>
                </a:lnTo>
                <a:lnTo>
                  <a:pt x="0" y="54"/>
                </a:lnTo>
                <a:lnTo>
                  <a:pt x="11" y="64"/>
                </a:lnTo>
                <a:lnTo>
                  <a:pt x="25" y="43"/>
                </a:lnTo>
                <a:lnTo>
                  <a:pt x="11"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1" name="Freeform 311"/>
          <p:cNvSpPr>
            <a:spLocks/>
          </p:cNvSpPr>
          <p:nvPr/>
        </p:nvSpPr>
        <p:spPr bwMode="auto">
          <a:xfrm>
            <a:off x="4475163" y="2573338"/>
            <a:ext cx="168275" cy="77787"/>
          </a:xfrm>
          <a:custGeom>
            <a:avLst/>
            <a:gdLst>
              <a:gd name="T0" fmla="*/ 12 w 106"/>
              <a:gd name="T1" fmla="*/ 40 h 49"/>
              <a:gd name="T2" fmla="*/ 0 w 106"/>
              <a:gd name="T3" fmla="*/ 29 h 49"/>
              <a:gd name="T4" fmla="*/ 20 w 106"/>
              <a:gd name="T5" fmla="*/ 8 h 49"/>
              <a:gd name="T6" fmla="*/ 41 w 106"/>
              <a:gd name="T7" fmla="*/ 20 h 49"/>
              <a:gd name="T8" fmla="*/ 73 w 106"/>
              <a:gd name="T9" fmla="*/ 0 h 49"/>
              <a:gd name="T10" fmla="*/ 93 w 106"/>
              <a:gd name="T11" fmla="*/ 0 h 49"/>
              <a:gd name="T12" fmla="*/ 93 w 106"/>
              <a:gd name="T13" fmla="*/ 8 h 49"/>
              <a:gd name="T14" fmla="*/ 106 w 106"/>
              <a:gd name="T15" fmla="*/ 8 h 49"/>
              <a:gd name="T16" fmla="*/ 93 w 106"/>
              <a:gd name="T17" fmla="*/ 20 h 49"/>
              <a:gd name="T18" fmla="*/ 85 w 106"/>
              <a:gd name="T19" fmla="*/ 40 h 49"/>
              <a:gd name="T20" fmla="*/ 73 w 106"/>
              <a:gd name="T21" fmla="*/ 49 h 49"/>
              <a:gd name="T22" fmla="*/ 30 w 106"/>
              <a:gd name="T23" fmla="*/ 49 h 49"/>
              <a:gd name="T24" fmla="*/ 12 w 106"/>
              <a:gd name="T2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9">
                <a:moveTo>
                  <a:pt x="12" y="40"/>
                </a:moveTo>
                <a:lnTo>
                  <a:pt x="0" y="29"/>
                </a:lnTo>
                <a:lnTo>
                  <a:pt x="20" y="8"/>
                </a:lnTo>
                <a:lnTo>
                  <a:pt x="41" y="20"/>
                </a:lnTo>
                <a:lnTo>
                  <a:pt x="73" y="0"/>
                </a:lnTo>
                <a:lnTo>
                  <a:pt x="93" y="0"/>
                </a:lnTo>
                <a:lnTo>
                  <a:pt x="93" y="8"/>
                </a:lnTo>
                <a:lnTo>
                  <a:pt x="106" y="8"/>
                </a:lnTo>
                <a:lnTo>
                  <a:pt x="93" y="20"/>
                </a:lnTo>
                <a:lnTo>
                  <a:pt x="85" y="40"/>
                </a:lnTo>
                <a:lnTo>
                  <a:pt x="73" y="49"/>
                </a:lnTo>
                <a:lnTo>
                  <a:pt x="30" y="49"/>
                </a:lnTo>
                <a:lnTo>
                  <a:pt x="12"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2" name="Freeform 312"/>
          <p:cNvSpPr>
            <a:spLocks/>
          </p:cNvSpPr>
          <p:nvPr/>
        </p:nvSpPr>
        <p:spPr bwMode="auto">
          <a:xfrm>
            <a:off x="4475163" y="2573338"/>
            <a:ext cx="168275" cy="77787"/>
          </a:xfrm>
          <a:custGeom>
            <a:avLst/>
            <a:gdLst>
              <a:gd name="T0" fmla="*/ 12 w 106"/>
              <a:gd name="T1" fmla="*/ 40 h 49"/>
              <a:gd name="T2" fmla="*/ 0 w 106"/>
              <a:gd name="T3" fmla="*/ 29 h 49"/>
              <a:gd name="T4" fmla="*/ 20 w 106"/>
              <a:gd name="T5" fmla="*/ 8 h 49"/>
              <a:gd name="T6" fmla="*/ 41 w 106"/>
              <a:gd name="T7" fmla="*/ 20 h 49"/>
              <a:gd name="T8" fmla="*/ 73 w 106"/>
              <a:gd name="T9" fmla="*/ 0 h 49"/>
              <a:gd name="T10" fmla="*/ 93 w 106"/>
              <a:gd name="T11" fmla="*/ 0 h 49"/>
              <a:gd name="T12" fmla="*/ 93 w 106"/>
              <a:gd name="T13" fmla="*/ 8 h 49"/>
              <a:gd name="T14" fmla="*/ 106 w 106"/>
              <a:gd name="T15" fmla="*/ 8 h 49"/>
              <a:gd name="T16" fmla="*/ 93 w 106"/>
              <a:gd name="T17" fmla="*/ 20 h 49"/>
              <a:gd name="T18" fmla="*/ 85 w 106"/>
              <a:gd name="T19" fmla="*/ 40 h 49"/>
              <a:gd name="T20" fmla="*/ 73 w 106"/>
              <a:gd name="T21" fmla="*/ 49 h 49"/>
              <a:gd name="T22" fmla="*/ 30 w 106"/>
              <a:gd name="T23" fmla="*/ 49 h 49"/>
              <a:gd name="T24" fmla="*/ 12 w 106"/>
              <a:gd name="T2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9">
                <a:moveTo>
                  <a:pt x="12" y="40"/>
                </a:moveTo>
                <a:lnTo>
                  <a:pt x="0" y="29"/>
                </a:lnTo>
                <a:lnTo>
                  <a:pt x="20" y="8"/>
                </a:lnTo>
                <a:lnTo>
                  <a:pt x="41" y="20"/>
                </a:lnTo>
                <a:lnTo>
                  <a:pt x="73" y="0"/>
                </a:lnTo>
                <a:lnTo>
                  <a:pt x="93" y="0"/>
                </a:lnTo>
                <a:lnTo>
                  <a:pt x="93" y="8"/>
                </a:lnTo>
                <a:lnTo>
                  <a:pt x="106" y="8"/>
                </a:lnTo>
                <a:lnTo>
                  <a:pt x="93" y="20"/>
                </a:lnTo>
                <a:lnTo>
                  <a:pt x="85" y="40"/>
                </a:lnTo>
                <a:lnTo>
                  <a:pt x="73" y="49"/>
                </a:lnTo>
                <a:lnTo>
                  <a:pt x="30" y="49"/>
                </a:lnTo>
                <a:lnTo>
                  <a:pt x="12"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3" name="Freeform 313"/>
          <p:cNvSpPr>
            <a:spLocks/>
          </p:cNvSpPr>
          <p:nvPr/>
        </p:nvSpPr>
        <p:spPr bwMode="auto">
          <a:xfrm>
            <a:off x="5256213" y="3163888"/>
            <a:ext cx="55562" cy="38100"/>
          </a:xfrm>
          <a:custGeom>
            <a:avLst/>
            <a:gdLst>
              <a:gd name="T0" fmla="*/ 0 w 35"/>
              <a:gd name="T1" fmla="*/ 24 h 24"/>
              <a:gd name="T2" fmla="*/ 11 w 35"/>
              <a:gd name="T3" fmla="*/ 24 h 24"/>
              <a:gd name="T4" fmla="*/ 35 w 35"/>
              <a:gd name="T5" fmla="*/ 24 h 24"/>
              <a:gd name="T6" fmla="*/ 11 w 35"/>
              <a:gd name="T7" fmla="*/ 0 h 24"/>
              <a:gd name="T8" fmla="*/ 0 w 35"/>
              <a:gd name="T9" fmla="*/ 24 h 24"/>
            </a:gdLst>
            <a:ahLst/>
            <a:cxnLst>
              <a:cxn ang="0">
                <a:pos x="T0" y="T1"/>
              </a:cxn>
              <a:cxn ang="0">
                <a:pos x="T2" y="T3"/>
              </a:cxn>
              <a:cxn ang="0">
                <a:pos x="T4" y="T5"/>
              </a:cxn>
              <a:cxn ang="0">
                <a:pos x="T6" y="T7"/>
              </a:cxn>
              <a:cxn ang="0">
                <a:pos x="T8" y="T9"/>
              </a:cxn>
            </a:cxnLst>
            <a:rect l="0" t="0" r="r" b="b"/>
            <a:pathLst>
              <a:path w="35" h="24">
                <a:moveTo>
                  <a:pt x="0" y="24"/>
                </a:moveTo>
                <a:lnTo>
                  <a:pt x="11" y="24"/>
                </a:lnTo>
                <a:lnTo>
                  <a:pt x="35" y="24"/>
                </a:lnTo>
                <a:lnTo>
                  <a:pt x="11" y="0"/>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4" name="Freeform 314"/>
          <p:cNvSpPr>
            <a:spLocks/>
          </p:cNvSpPr>
          <p:nvPr/>
        </p:nvSpPr>
        <p:spPr bwMode="auto">
          <a:xfrm>
            <a:off x="5256213" y="3163888"/>
            <a:ext cx="55562" cy="38100"/>
          </a:xfrm>
          <a:custGeom>
            <a:avLst/>
            <a:gdLst>
              <a:gd name="T0" fmla="*/ 0 w 35"/>
              <a:gd name="T1" fmla="*/ 24 h 24"/>
              <a:gd name="T2" fmla="*/ 11 w 35"/>
              <a:gd name="T3" fmla="*/ 24 h 24"/>
              <a:gd name="T4" fmla="*/ 35 w 35"/>
              <a:gd name="T5" fmla="*/ 24 h 24"/>
              <a:gd name="T6" fmla="*/ 11 w 35"/>
              <a:gd name="T7" fmla="*/ 0 h 24"/>
              <a:gd name="T8" fmla="*/ 0 w 35"/>
              <a:gd name="T9" fmla="*/ 24 h 24"/>
            </a:gdLst>
            <a:ahLst/>
            <a:cxnLst>
              <a:cxn ang="0">
                <a:pos x="T0" y="T1"/>
              </a:cxn>
              <a:cxn ang="0">
                <a:pos x="T2" y="T3"/>
              </a:cxn>
              <a:cxn ang="0">
                <a:pos x="T4" y="T5"/>
              </a:cxn>
              <a:cxn ang="0">
                <a:pos x="T6" y="T7"/>
              </a:cxn>
              <a:cxn ang="0">
                <a:pos x="T8" y="T9"/>
              </a:cxn>
            </a:cxnLst>
            <a:rect l="0" t="0" r="r" b="b"/>
            <a:pathLst>
              <a:path w="35" h="24">
                <a:moveTo>
                  <a:pt x="0" y="24"/>
                </a:moveTo>
                <a:lnTo>
                  <a:pt x="11" y="24"/>
                </a:lnTo>
                <a:lnTo>
                  <a:pt x="35" y="24"/>
                </a:lnTo>
                <a:lnTo>
                  <a:pt x="11" y="0"/>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5" name="Freeform 315"/>
          <p:cNvSpPr>
            <a:spLocks/>
          </p:cNvSpPr>
          <p:nvPr/>
        </p:nvSpPr>
        <p:spPr bwMode="auto">
          <a:xfrm>
            <a:off x="3709988" y="2963863"/>
            <a:ext cx="315912" cy="242887"/>
          </a:xfrm>
          <a:custGeom>
            <a:avLst/>
            <a:gdLst>
              <a:gd name="T0" fmla="*/ 199 w 199"/>
              <a:gd name="T1" fmla="*/ 23 h 153"/>
              <a:gd name="T2" fmla="*/ 186 w 199"/>
              <a:gd name="T3" fmla="*/ 9 h 153"/>
              <a:gd name="T4" fmla="*/ 178 w 199"/>
              <a:gd name="T5" fmla="*/ 9 h 153"/>
              <a:gd name="T6" fmla="*/ 143 w 199"/>
              <a:gd name="T7" fmla="*/ 9 h 153"/>
              <a:gd name="T8" fmla="*/ 134 w 199"/>
              <a:gd name="T9" fmla="*/ 0 h 153"/>
              <a:gd name="T10" fmla="*/ 125 w 199"/>
              <a:gd name="T11" fmla="*/ 0 h 153"/>
              <a:gd name="T12" fmla="*/ 114 w 199"/>
              <a:gd name="T13" fmla="*/ 32 h 153"/>
              <a:gd name="T14" fmla="*/ 84 w 199"/>
              <a:gd name="T15" fmla="*/ 52 h 153"/>
              <a:gd name="T16" fmla="*/ 70 w 199"/>
              <a:gd name="T17" fmla="*/ 60 h 153"/>
              <a:gd name="T18" fmla="*/ 61 w 199"/>
              <a:gd name="T19" fmla="*/ 80 h 153"/>
              <a:gd name="T20" fmla="*/ 61 w 199"/>
              <a:gd name="T21" fmla="*/ 104 h 153"/>
              <a:gd name="T22" fmla="*/ 52 w 199"/>
              <a:gd name="T23" fmla="*/ 124 h 153"/>
              <a:gd name="T24" fmla="*/ 32 w 199"/>
              <a:gd name="T25" fmla="*/ 141 h 153"/>
              <a:gd name="T26" fmla="*/ 0 w 199"/>
              <a:gd name="T27" fmla="*/ 153 h 153"/>
              <a:gd name="T28" fmla="*/ 70 w 199"/>
              <a:gd name="T29" fmla="*/ 153 h 153"/>
              <a:gd name="T30" fmla="*/ 70 w 199"/>
              <a:gd name="T31" fmla="*/ 133 h 153"/>
              <a:gd name="T32" fmla="*/ 84 w 199"/>
              <a:gd name="T33" fmla="*/ 124 h 153"/>
              <a:gd name="T34" fmla="*/ 134 w 199"/>
              <a:gd name="T35" fmla="*/ 112 h 153"/>
              <a:gd name="T36" fmla="*/ 157 w 199"/>
              <a:gd name="T37" fmla="*/ 95 h 153"/>
              <a:gd name="T38" fmla="*/ 157 w 199"/>
              <a:gd name="T39" fmla="*/ 80 h 153"/>
              <a:gd name="T40" fmla="*/ 199 w 199"/>
              <a:gd name="T41" fmla="*/ 72 h 153"/>
              <a:gd name="T42" fmla="*/ 199 w 199"/>
              <a:gd name="T43"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153">
                <a:moveTo>
                  <a:pt x="199" y="23"/>
                </a:moveTo>
                <a:lnTo>
                  <a:pt x="186" y="9"/>
                </a:lnTo>
                <a:lnTo>
                  <a:pt x="178" y="9"/>
                </a:lnTo>
                <a:lnTo>
                  <a:pt x="143" y="9"/>
                </a:lnTo>
                <a:lnTo>
                  <a:pt x="134" y="0"/>
                </a:lnTo>
                <a:lnTo>
                  <a:pt x="125" y="0"/>
                </a:lnTo>
                <a:lnTo>
                  <a:pt x="114" y="32"/>
                </a:lnTo>
                <a:lnTo>
                  <a:pt x="84" y="52"/>
                </a:lnTo>
                <a:lnTo>
                  <a:pt x="70" y="60"/>
                </a:lnTo>
                <a:lnTo>
                  <a:pt x="61" y="80"/>
                </a:lnTo>
                <a:lnTo>
                  <a:pt x="61" y="104"/>
                </a:lnTo>
                <a:lnTo>
                  <a:pt x="52" y="124"/>
                </a:lnTo>
                <a:lnTo>
                  <a:pt x="32" y="141"/>
                </a:lnTo>
                <a:lnTo>
                  <a:pt x="0" y="153"/>
                </a:lnTo>
                <a:lnTo>
                  <a:pt x="70" y="153"/>
                </a:lnTo>
                <a:lnTo>
                  <a:pt x="70" y="133"/>
                </a:lnTo>
                <a:lnTo>
                  <a:pt x="84" y="124"/>
                </a:lnTo>
                <a:lnTo>
                  <a:pt x="134" y="112"/>
                </a:lnTo>
                <a:lnTo>
                  <a:pt x="157" y="95"/>
                </a:lnTo>
                <a:lnTo>
                  <a:pt x="157" y="80"/>
                </a:lnTo>
                <a:lnTo>
                  <a:pt x="199" y="72"/>
                </a:lnTo>
                <a:lnTo>
                  <a:pt x="199"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6" name="Freeform 316"/>
          <p:cNvSpPr>
            <a:spLocks/>
          </p:cNvSpPr>
          <p:nvPr/>
        </p:nvSpPr>
        <p:spPr bwMode="auto">
          <a:xfrm>
            <a:off x="3709988" y="2963863"/>
            <a:ext cx="315912" cy="242887"/>
          </a:xfrm>
          <a:custGeom>
            <a:avLst/>
            <a:gdLst>
              <a:gd name="T0" fmla="*/ 199 w 199"/>
              <a:gd name="T1" fmla="*/ 23 h 153"/>
              <a:gd name="T2" fmla="*/ 186 w 199"/>
              <a:gd name="T3" fmla="*/ 9 h 153"/>
              <a:gd name="T4" fmla="*/ 178 w 199"/>
              <a:gd name="T5" fmla="*/ 9 h 153"/>
              <a:gd name="T6" fmla="*/ 143 w 199"/>
              <a:gd name="T7" fmla="*/ 9 h 153"/>
              <a:gd name="T8" fmla="*/ 134 w 199"/>
              <a:gd name="T9" fmla="*/ 0 h 153"/>
              <a:gd name="T10" fmla="*/ 125 w 199"/>
              <a:gd name="T11" fmla="*/ 0 h 153"/>
              <a:gd name="T12" fmla="*/ 114 w 199"/>
              <a:gd name="T13" fmla="*/ 32 h 153"/>
              <a:gd name="T14" fmla="*/ 84 w 199"/>
              <a:gd name="T15" fmla="*/ 52 h 153"/>
              <a:gd name="T16" fmla="*/ 70 w 199"/>
              <a:gd name="T17" fmla="*/ 60 h 153"/>
              <a:gd name="T18" fmla="*/ 61 w 199"/>
              <a:gd name="T19" fmla="*/ 80 h 153"/>
              <a:gd name="T20" fmla="*/ 61 w 199"/>
              <a:gd name="T21" fmla="*/ 104 h 153"/>
              <a:gd name="T22" fmla="*/ 52 w 199"/>
              <a:gd name="T23" fmla="*/ 124 h 153"/>
              <a:gd name="T24" fmla="*/ 32 w 199"/>
              <a:gd name="T25" fmla="*/ 141 h 153"/>
              <a:gd name="T26" fmla="*/ 0 w 199"/>
              <a:gd name="T27" fmla="*/ 153 h 153"/>
              <a:gd name="T28" fmla="*/ 70 w 199"/>
              <a:gd name="T29" fmla="*/ 153 h 153"/>
              <a:gd name="T30" fmla="*/ 70 w 199"/>
              <a:gd name="T31" fmla="*/ 133 h 153"/>
              <a:gd name="T32" fmla="*/ 84 w 199"/>
              <a:gd name="T33" fmla="*/ 124 h 153"/>
              <a:gd name="T34" fmla="*/ 134 w 199"/>
              <a:gd name="T35" fmla="*/ 112 h 153"/>
              <a:gd name="T36" fmla="*/ 157 w 199"/>
              <a:gd name="T37" fmla="*/ 95 h 153"/>
              <a:gd name="T38" fmla="*/ 157 w 199"/>
              <a:gd name="T39" fmla="*/ 80 h 153"/>
              <a:gd name="T40" fmla="*/ 199 w 199"/>
              <a:gd name="T41" fmla="*/ 72 h 153"/>
              <a:gd name="T42" fmla="*/ 199 w 199"/>
              <a:gd name="T43"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153">
                <a:moveTo>
                  <a:pt x="199" y="23"/>
                </a:moveTo>
                <a:lnTo>
                  <a:pt x="186" y="9"/>
                </a:lnTo>
                <a:lnTo>
                  <a:pt x="178" y="9"/>
                </a:lnTo>
                <a:lnTo>
                  <a:pt x="143" y="9"/>
                </a:lnTo>
                <a:lnTo>
                  <a:pt x="134" y="0"/>
                </a:lnTo>
                <a:lnTo>
                  <a:pt x="125" y="0"/>
                </a:lnTo>
                <a:lnTo>
                  <a:pt x="114" y="32"/>
                </a:lnTo>
                <a:lnTo>
                  <a:pt x="84" y="52"/>
                </a:lnTo>
                <a:lnTo>
                  <a:pt x="70" y="60"/>
                </a:lnTo>
                <a:lnTo>
                  <a:pt x="61" y="80"/>
                </a:lnTo>
                <a:lnTo>
                  <a:pt x="61" y="104"/>
                </a:lnTo>
                <a:lnTo>
                  <a:pt x="52" y="124"/>
                </a:lnTo>
                <a:lnTo>
                  <a:pt x="32" y="141"/>
                </a:lnTo>
                <a:lnTo>
                  <a:pt x="0" y="153"/>
                </a:lnTo>
                <a:lnTo>
                  <a:pt x="70" y="153"/>
                </a:lnTo>
                <a:lnTo>
                  <a:pt x="70" y="133"/>
                </a:lnTo>
                <a:lnTo>
                  <a:pt x="84" y="124"/>
                </a:lnTo>
                <a:lnTo>
                  <a:pt x="134" y="112"/>
                </a:lnTo>
                <a:lnTo>
                  <a:pt x="157" y="95"/>
                </a:lnTo>
                <a:lnTo>
                  <a:pt x="157" y="80"/>
                </a:lnTo>
                <a:lnTo>
                  <a:pt x="199" y="72"/>
                </a:lnTo>
                <a:lnTo>
                  <a:pt x="199"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7" name="Freeform 317"/>
          <p:cNvSpPr>
            <a:spLocks/>
          </p:cNvSpPr>
          <p:nvPr/>
        </p:nvSpPr>
        <p:spPr bwMode="auto">
          <a:xfrm>
            <a:off x="5195888" y="3703638"/>
            <a:ext cx="277812" cy="427037"/>
          </a:xfrm>
          <a:custGeom>
            <a:avLst/>
            <a:gdLst>
              <a:gd name="T0" fmla="*/ 8 w 175"/>
              <a:gd name="T1" fmla="*/ 153 h 269"/>
              <a:gd name="T2" fmla="*/ 37 w 175"/>
              <a:gd name="T3" fmla="*/ 144 h 269"/>
              <a:gd name="T4" fmla="*/ 72 w 175"/>
              <a:gd name="T5" fmla="*/ 132 h 269"/>
              <a:gd name="T6" fmla="*/ 110 w 175"/>
              <a:gd name="T7" fmla="*/ 84 h 269"/>
              <a:gd name="T8" fmla="*/ 102 w 175"/>
              <a:gd name="T9" fmla="*/ 84 h 269"/>
              <a:gd name="T10" fmla="*/ 48 w 175"/>
              <a:gd name="T11" fmla="*/ 63 h 269"/>
              <a:gd name="T12" fmla="*/ 29 w 175"/>
              <a:gd name="T13" fmla="*/ 31 h 269"/>
              <a:gd name="T14" fmla="*/ 29 w 175"/>
              <a:gd name="T15" fmla="*/ 19 h 269"/>
              <a:gd name="T16" fmla="*/ 29 w 175"/>
              <a:gd name="T17" fmla="*/ 11 h 269"/>
              <a:gd name="T18" fmla="*/ 48 w 175"/>
              <a:gd name="T19" fmla="*/ 31 h 269"/>
              <a:gd name="T20" fmla="*/ 58 w 175"/>
              <a:gd name="T21" fmla="*/ 31 h 269"/>
              <a:gd name="T22" fmla="*/ 102 w 175"/>
              <a:gd name="T23" fmla="*/ 19 h 269"/>
              <a:gd name="T24" fmla="*/ 134 w 175"/>
              <a:gd name="T25" fmla="*/ 19 h 269"/>
              <a:gd name="T26" fmla="*/ 155 w 175"/>
              <a:gd name="T27" fmla="*/ 11 h 269"/>
              <a:gd name="T28" fmla="*/ 163 w 175"/>
              <a:gd name="T29" fmla="*/ 0 h 269"/>
              <a:gd name="T30" fmla="*/ 175 w 175"/>
              <a:gd name="T31" fmla="*/ 11 h 269"/>
              <a:gd name="T32" fmla="*/ 163 w 175"/>
              <a:gd name="T33" fmla="*/ 31 h 269"/>
              <a:gd name="T34" fmla="*/ 134 w 175"/>
              <a:gd name="T35" fmla="*/ 124 h 269"/>
              <a:gd name="T36" fmla="*/ 110 w 175"/>
              <a:gd name="T37" fmla="*/ 153 h 269"/>
              <a:gd name="T38" fmla="*/ 93 w 175"/>
              <a:gd name="T39" fmla="*/ 184 h 269"/>
              <a:gd name="T40" fmla="*/ 37 w 175"/>
              <a:gd name="T41" fmla="*/ 225 h 269"/>
              <a:gd name="T42" fmla="*/ 8 w 175"/>
              <a:gd name="T43" fmla="*/ 269 h 269"/>
              <a:gd name="T44" fmla="*/ 0 w 175"/>
              <a:gd name="T45" fmla="*/ 249 h 269"/>
              <a:gd name="T46" fmla="*/ 0 w 175"/>
              <a:gd name="T47" fmla="*/ 184 h 269"/>
              <a:gd name="T48" fmla="*/ 8 w 175"/>
              <a:gd name="T49" fmla="*/ 15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269">
                <a:moveTo>
                  <a:pt x="8" y="153"/>
                </a:moveTo>
                <a:lnTo>
                  <a:pt x="37" y="144"/>
                </a:lnTo>
                <a:lnTo>
                  <a:pt x="72" y="132"/>
                </a:lnTo>
                <a:lnTo>
                  <a:pt x="110" y="84"/>
                </a:lnTo>
                <a:lnTo>
                  <a:pt x="102" y="84"/>
                </a:lnTo>
                <a:lnTo>
                  <a:pt x="48" y="63"/>
                </a:lnTo>
                <a:lnTo>
                  <a:pt x="29" y="31"/>
                </a:lnTo>
                <a:lnTo>
                  <a:pt x="29" y="19"/>
                </a:lnTo>
                <a:lnTo>
                  <a:pt x="29" y="11"/>
                </a:lnTo>
                <a:lnTo>
                  <a:pt x="48" y="31"/>
                </a:lnTo>
                <a:lnTo>
                  <a:pt x="58" y="31"/>
                </a:lnTo>
                <a:lnTo>
                  <a:pt x="102" y="19"/>
                </a:lnTo>
                <a:lnTo>
                  <a:pt x="134" y="19"/>
                </a:lnTo>
                <a:lnTo>
                  <a:pt x="155" y="11"/>
                </a:lnTo>
                <a:lnTo>
                  <a:pt x="163" y="0"/>
                </a:lnTo>
                <a:lnTo>
                  <a:pt x="175" y="11"/>
                </a:lnTo>
                <a:lnTo>
                  <a:pt x="163" y="31"/>
                </a:lnTo>
                <a:lnTo>
                  <a:pt x="134" y="124"/>
                </a:lnTo>
                <a:lnTo>
                  <a:pt x="110" y="153"/>
                </a:lnTo>
                <a:lnTo>
                  <a:pt x="93" y="184"/>
                </a:lnTo>
                <a:lnTo>
                  <a:pt x="37" y="225"/>
                </a:lnTo>
                <a:lnTo>
                  <a:pt x="8" y="269"/>
                </a:lnTo>
                <a:lnTo>
                  <a:pt x="0" y="249"/>
                </a:lnTo>
                <a:lnTo>
                  <a:pt x="0" y="184"/>
                </a:lnTo>
                <a:lnTo>
                  <a:pt x="8"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8" name="Freeform 318"/>
          <p:cNvSpPr>
            <a:spLocks/>
          </p:cNvSpPr>
          <p:nvPr/>
        </p:nvSpPr>
        <p:spPr bwMode="auto">
          <a:xfrm>
            <a:off x="5195888" y="3703638"/>
            <a:ext cx="277812" cy="427037"/>
          </a:xfrm>
          <a:custGeom>
            <a:avLst/>
            <a:gdLst>
              <a:gd name="T0" fmla="*/ 8 w 175"/>
              <a:gd name="T1" fmla="*/ 153 h 269"/>
              <a:gd name="T2" fmla="*/ 37 w 175"/>
              <a:gd name="T3" fmla="*/ 144 h 269"/>
              <a:gd name="T4" fmla="*/ 72 w 175"/>
              <a:gd name="T5" fmla="*/ 132 h 269"/>
              <a:gd name="T6" fmla="*/ 110 w 175"/>
              <a:gd name="T7" fmla="*/ 84 h 269"/>
              <a:gd name="T8" fmla="*/ 102 w 175"/>
              <a:gd name="T9" fmla="*/ 84 h 269"/>
              <a:gd name="T10" fmla="*/ 48 w 175"/>
              <a:gd name="T11" fmla="*/ 63 h 269"/>
              <a:gd name="T12" fmla="*/ 29 w 175"/>
              <a:gd name="T13" fmla="*/ 31 h 269"/>
              <a:gd name="T14" fmla="*/ 29 w 175"/>
              <a:gd name="T15" fmla="*/ 19 h 269"/>
              <a:gd name="T16" fmla="*/ 29 w 175"/>
              <a:gd name="T17" fmla="*/ 11 h 269"/>
              <a:gd name="T18" fmla="*/ 48 w 175"/>
              <a:gd name="T19" fmla="*/ 31 h 269"/>
              <a:gd name="T20" fmla="*/ 58 w 175"/>
              <a:gd name="T21" fmla="*/ 31 h 269"/>
              <a:gd name="T22" fmla="*/ 102 w 175"/>
              <a:gd name="T23" fmla="*/ 19 h 269"/>
              <a:gd name="T24" fmla="*/ 134 w 175"/>
              <a:gd name="T25" fmla="*/ 19 h 269"/>
              <a:gd name="T26" fmla="*/ 155 w 175"/>
              <a:gd name="T27" fmla="*/ 11 h 269"/>
              <a:gd name="T28" fmla="*/ 163 w 175"/>
              <a:gd name="T29" fmla="*/ 0 h 269"/>
              <a:gd name="T30" fmla="*/ 175 w 175"/>
              <a:gd name="T31" fmla="*/ 11 h 269"/>
              <a:gd name="T32" fmla="*/ 163 w 175"/>
              <a:gd name="T33" fmla="*/ 31 h 269"/>
              <a:gd name="T34" fmla="*/ 134 w 175"/>
              <a:gd name="T35" fmla="*/ 124 h 269"/>
              <a:gd name="T36" fmla="*/ 110 w 175"/>
              <a:gd name="T37" fmla="*/ 153 h 269"/>
              <a:gd name="T38" fmla="*/ 93 w 175"/>
              <a:gd name="T39" fmla="*/ 184 h 269"/>
              <a:gd name="T40" fmla="*/ 37 w 175"/>
              <a:gd name="T41" fmla="*/ 225 h 269"/>
              <a:gd name="T42" fmla="*/ 8 w 175"/>
              <a:gd name="T43" fmla="*/ 269 h 269"/>
              <a:gd name="T44" fmla="*/ 0 w 175"/>
              <a:gd name="T45" fmla="*/ 249 h 269"/>
              <a:gd name="T46" fmla="*/ 0 w 175"/>
              <a:gd name="T47" fmla="*/ 184 h 269"/>
              <a:gd name="T48" fmla="*/ 8 w 175"/>
              <a:gd name="T49" fmla="*/ 15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269">
                <a:moveTo>
                  <a:pt x="8" y="153"/>
                </a:moveTo>
                <a:lnTo>
                  <a:pt x="37" y="144"/>
                </a:lnTo>
                <a:lnTo>
                  <a:pt x="72" y="132"/>
                </a:lnTo>
                <a:lnTo>
                  <a:pt x="110" y="84"/>
                </a:lnTo>
                <a:lnTo>
                  <a:pt x="102" y="84"/>
                </a:lnTo>
                <a:lnTo>
                  <a:pt x="48" y="63"/>
                </a:lnTo>
                <a:lnTo>
                  <a:pt x="29" y="31"/>
                </a:lnTo>
                <a:lnTo>
                  <a:pt x="29" y="19"/>
                </a:lnTo>
                <a:lnTo>
                  <a:pt x="29" y="11"/>
                </a:lnTo>
                <a:lnTo>
                  <a:pt x="48" y="31"/>
                </a:lnTo>
                <a:lnTo>
                  <a:pt x="58" y="31"/>
                </a:lnTo>
                <a:lnTo>
                  <a:pt x="102" y="19"/>
                </a:lnTo>
                <a:lnTo>
                  <a:pt x="134" y="19"/>
                </a:lnTo>
                <a:lnTo>
                  <a:pt x="155" y="11"/>
                </a:lnTo>
                <a:lnTo>
                  <a:pt x="163" y="0"/>
                </a:lnTo>
                <a:lnTo>
                  <a:pt x="175" y="11"/>
                </a:lnTo>
                <a:lnTo>
                  <a:pt x="163" y="31"/>
                </a:lnTo>
                <a:lnTo>
                  <a:pt x="134" y="124"/>
                </a:lnTo>
                <a:lnTo>
                  <a:pt x="110" y="153"/>
                </a:lnTo>
                <a:lnTo>
                  <a:pt x="93" y="184"/>
                </a:lnTo>
                <a:lnTo>
                  <a:pt x="37" y="225"/>
                </a:lnTo>
                <a:lnTo>
                  <a:pt x="8" y="269"/>
                </a:lnTo>
                <a:lnTo>
                  <a:pt x="0" y="249"/>
                </a:lnTo>
                <a:lnTo>
                  <a:pt x="0" y="184"/>
                </a:lnTo>
                <a:lnTo>
                  <a:pt x="8"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9" name="Freeform 319"/>
          <p:cNvSpPr>
            <a:spLocks/>
          </p:cNvSpPr>
          <p:nvPr/>
        </p:nvSpPr>
        <p:spPr bwMode="auto">
          <a:xfrm>
            <a:off x="3594100" y="3638550"/>
            <a:ext cx="84138" cy="38100"/>
          </a:xfrm>
          <a:custGeom>
            <a:avLst/>
            <a:gdLst>
              <a:gd name="T0" fmla="*/ 0 w 53"/>
              <a:gd name="T1" fmla="*/ 24 h 24"/>
              <a:gd name="T2" fmla="*/ 0 w 53"/>
              <a:gd name="T3" fmla="*/ 13 h 24"/>
              <a:gd name="T4" fmla="*/ 17 w 53"/>
              <a:gd name="T5" fmla="*/ 0 h 24"/>
              <a:gd name="T6" fmla="*/ 53 w 53"/>
              <a:gd name="T7" fmla="*/ 13 h 24"/>
              <a:gd name="T8" fmla="*/ 40 w 53"/>
              <a:gd name="T9" fmla="*/ 24 h 24"/>
              <a:gd name="T10" fmla="*/ 17 w 53"/>
              <a:gd name="T11" fmla="*/ 13 h 24"/>
              <a:gd name="T12" fmla="*/ 0 w 5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3" h="24">
                <a:moveTo>
                  <a:pt x="0" y="24"/>
                </a:moveTo>
                <a:lnTo>
                  <a:pt x="0" y="13"/>
                </a:lnTo>
                <a:lnTo>
                  <a:pt x="17" y="0"/>
                </a:lnTo>
                <a:lnTo>
                  <a:pt x="53" y="13"/>
                </a:lnTo>
                <a:lnTo>
                  <a:pt x="40" y="24"/>
                </a:lnTo>
                <a:lnTo>
                  <a:pt x="17" y="13"/>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0" name="Freeform 320"/>
          <p:cNvSpPr>
            <a:spLocks/>
          </p:cNvSpPr>
          <p:nvPr/>
        </p:nvSpPr>
        <p:spPr bwMode="auto">
          <a:xfrm>
            <a:off x="3594100" y="3638550"/>
            <a:ext cx="84138" cy="38100"/>
          </a:xfrm>
          <a:custGeom>
            <a:avLst/>
            <a:gdLst>
              <a:gd name="T0" fmla="*/ 0 w 53"/>
              <a:gd name="T1" fmla="*/ 24 h 24"/>
              <a:gd name="T2" fmla="*/ 0 w 53"/>
              <a:gd name="T3" fmla="*/ 13 h 24"/>
              <a:gd name="T4" fmla="*/ 17 w 53"/>
              <a:gd name="T5" fmla="*/ 0 h 24"/>
              <a:gd name="T6" fmla="*/ 53 w 53"/>
              <a:gd name="T7" fmla="*/ 13 h 24"/>
              <a:gd name="T8" fmla="*/ 40 w 53"/>
              <a:gd name="T9" fmla="*/ 24 h 24"/>
              <a:gd name="T10" fmla="*/ 17 w 53"/>
              <a:gd name="T11" fmla="*/ 13 h 24"/>
              <a:gd name="T12" fmla="*/ 0 w 5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3" h="24">
                <a:moveTo>
                  <a:pt x="0" y="24"/>
                </a:moveTo>
                <a:lnTo>
                  <a:pt x="0" y="13"/>
                </a:lnTo>
                <a:lnTo>
                  <a:pt x="17" y="0"/>
                </a:lnTo>
                <a:lnTo>
                  <a:pt x="53" y="13"/>
                </a:lnTo>
                <a:lnTo>
                  <a:pt x="40" y="24"/>
                </a:lnTo>
                <a:lnTo>
                  <a:pt x="17" y="13"/>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1" name="Freeform 321"/>
          <p:cNvSpPr>
            <a:spLocks/>
          </p:cNvSpPr>
          <p:nvPr/>
        </p:nvSpPr>
        <p:spPr bwMode="auto">
          <a:xfrm>
            <a:off x="3594100" y="3687763"/>
            <a:ext cx="84138" cy="46037"/>
          </a:xfrm>
          <a:custGeom>
            <a:avLst/>
            <a:gdLst>
              <a:gd name="T0" fmla="*/ 53 w 53"/>
              <a:gd name="T1" fmla="*/ 0 h 29"/>
              <a:gd name="T2" fmla="*/ 0 w 53"/>
              <a:gd name="T3" fmla="*/ 0 h 29"/>
              <a:gd name="T4" fmla="*/ 8 w 53"/>
              <a:gd name="T5" fmla="*/ 9 h 29"/>
              <a:gd name="T6" fmla="*/ 17 w 53"/>
              <a:gd name="T7" fmla="*/ 9 h 29"/>
              <a:gd name="T8" fmla="*/ 17 w 53"/>
              <a:gd name="T9" fmla="*/ 29 h 29"/>
              <a:gd name="T10" fmla="*/ 32 w 53"/>
              <a:gd name="T11" fmla="*/ 29 h 29"/>
              <a:gd name="T12" fmla="*/ 32 w 53"/>
              <a:gd name="T13" fmla="*/ 20 h 29"/>
              <a:gd name="T14" fmla="*/ 53 w 53"/>
              <a:gd name="T15" fmla="*/ 20 h 29"/>
              <a:gd name="T16" fmla="*/ 53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53" y="0"/>
                </a:moveTo>
                <a:lnTo>
                  <a:pt x="0" y="0"/>
                </a:lnTo>
                <a:lnTo>
                  <a:pt x="8" y="9"/>
                </a:lnTo>
                <a:lnTo>
                  <a:pt x="17" y="9"/>
                </a:lnTo>
                <a:lnTo>
                  <a:pt x="17" y="29"/>
                </a:lnTo>
                <a:lnTo>
                  <a:pt x="32" y="29"/>
                </a:lnTo>
                <a:lnTo>
                  <a:pt x="32" y="20"/>
                </a:lnTo>
                <a:lnTo>
                  <a:pt x="53" y="20"/>
                </a:lnTo>
                <a:lnTo>
                  <a:pt x="5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2" name="Freeform 322"/>
          <p:cNvSpPr>
            <a:spLocks/>
          </p:cNvSpPr>
          <p:nvPr/>
        </p:nvSpPr>
        <p:spPr bwMode="auto">
          <a:xfrm>
            <a:off x="3594100" y="3687763"/>
            <a:ext cx="84138" cy="46037"/>
          </a:xfrm>
          <a:custGeom>
            <a:avLst/>
            <a:gdLst>
              <a:gd name="T0" fmla="*/ 53 w 53"/>
              <a:gd name="T1" fmla="*/ 0 h 29"/>
              <a:gd name="T2" fmla="*/ 0 w 53"/>
              <a:gd name="T3" fmla="*/ 0 h 29"/>
              <a:gd name="T4" fmla="*/ 8 w 53"/>
              <a:gd name="T5" fmla="*/ 9 h 29"/>
              <a:gd name="T6" fmla="*/ 17 w 53"/>
              <a:gd name="T7" fmla="*/ 9 h 29"/>
              <a:gd name="T8" fmla="*/ 17 w 53"/>
              <a:gd name="T9" fmla="*/ 29 h 29"/>
              <a:gd name="T10" fmla="*/ 32 w 53"/>
              <a:gd name="T11" fmla="*/ 29 h 29"/>
              <a:gd name="T12" fmla="*/ 32 w 53"/>
              <a:gd name="T13" fmla="*/ 20 h 29"/>
              <a:gd name="T14" fmla="*/ 53 w 53"/>
              <a:gd name="T15" fmla="*/ 20 h 29"/>
              <a:gd name="T16" fmla="*/ 53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53" y="0"/>
                </a:moveTo>
                <a:lnTo>
                  <a:pt x="0" y="0"/>
                </a:lnTo>
                <a:lnTo>
                  <a:pt x="8" y="9"/>
                </a:lnTo>
                <a:lnTo>
                  <a:pt x="17" y="9"/>
                </a:lnTo>
                <a:lnTo>
                  <a:pt x="17" y="29"/>
                </a:lnTo>
                <a:lnTo>
                  <a:pt x="32" y="29"/>
                </a:lnTo>
                <a:lnTo>
                  <a:pt x="32" y="20"/>
                </a:lnTo>
                <a:lnTo>
                  <a:pt x="53" y="20"/>
                </a:lnTo>
                <a:lnTo>
                  <a:pt x="5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3" name="Freeform 323"/>
          <p:cNvSpPr>
            <a:spLocks/>
          </p:cNvSpPr>
          <p:nvPr/>
        </p:nvSpPr>
        <p:spPr bwMode="auto">
          <a:xfrm>
            <a:off x="3678238" y="3770313"/>
            <a:ext cx="79375" cy="96837"/>
          </a:xfrm>
          <a:custGeom>
            <a:avLst/>
            <a:gdLst>
              <a:gd name="T0" fmla="*/ 0 w 50"/>
              <a:gd name="T1" fmla="*/ 9 h 61"/>
              <a:gd name="T2" fmla="*/ 19 w 50"/>
              <a:gd name="T3" fmla="*/ 0 h 61"/>
              <a:gd name="T4" fmla="*/ 39 w 50"/>
              <a:gd name="T5" fmla="*/ 0 h 61"/>
              <a:gd name="T6" fmla="*/ 50 w 50"/>
              <a:gd name="T7" fmla="*/ 20 h 61"/>
              <a:gd name="T8" fmla="*/ 50 w 50"/>
              <a:gd name="T9" fmla="*/ 28 h 61"/>
              <a:gd name="T10" fmla="*/ 28 w 50"/>
              <a:gd name="T11" fmla="*/ 61 h 61"/>
              <a:gd name="T12" fmla="*/ 8 w 50"/>
              <a:gd name="T13" fmla="*/ 41 h 61"/>
              <a:gd name="T14" fmla="*/ 0 w 50"/>
              <a:gd name="T15" fmla="*/ 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1">
                <a:moveTo>
                  <a:pt x="0" y="9"/>
                </a:moveTo>
                <a:lnTo>
                  <a:pt x="19" y="0"/>
                </a:lnTo>
                <a:lnTo>
                  <a:pt x="39" y="0"/>
                </a:lnTo>
                <a:lnTo>
                  <a:pt x="50" y="20"/>
                </a:lnTo>
                <a:lnTo>
                  <a:pt x="50" y="28"/>
                </a:lnTo>
                <a:lnTo>
                  <a:pt x="28" y="61"/>
                </a:lnTo>
                <a:lnTo>
                  <a:pt x="8" y="41"/>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4" name="Freeform 324"/>
          <p:cNvSpPr>
            <a:spLocks/>
          </p:cNvSpPr>
          <p:nvPr/>
        </p:nvSpPr>
        <p:spPr bwMode="auto">
          <a:xfrm>
            <a:off x="3678238" y="3770313"/>
            <a:ext cx="79375" cy="96837"/>
          </a:xfrm>
          <a:custGeom>
            <a:avLst/>
            <a:gdLst>
              <a:gd name="T0" fmla="*/ 0 w 50"/>
              <a:gd name="T1" fmla="*/ 9 h 61"/>
              <a:gd name="T2" fmla="*/ 19 w 50"/>
              <a:gd name="T3" fmla="*/ 0 h 61"/>
              <a:gd name="T4" fmla="*/ 39 w 50"/>
              <a:gd name="T5" fmla="*/ 0 h 61"/>
              <a:gd name="T6" fmla="*/ 50 w 50"/>
              <a:gd name="T7" fmla="*/ 20 h 61"/>
              <a:gd name="T8" fmla="*/ 50 w 50"/>
              <a:gd name="T9" fmla="*/ 28 h 61"/>
              <a:gd name="T10" fmla="*/ 28 w 50"/>
              <a:gd name="T11" fmla="*/ 61 h 61"/>
              <a:gd name="T12" fmla="*/ 8 w 50"/>
              <a:gd name="T13" fmla="*/ 41 h 61"/>
              <a:gd name="T14" fmla="*/ 0 w 50"/>
              <a:gd name="T15" fmla="*/ 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1">
                <a:moveTo>
                  <a:pt x="0" y="9"/>
                </a:moveTo>
                <a:lnTo>
                  <a:pt x="19" y="0"/>
                </a:lnTo>
                <a:lnTo>
                  <a:pt x="39" y="0"/>
                </a:lnTo>
                <a:lnTo>
                  <a:pt x="50" y="20"/>
                </a:lnTo>
                <a:lnTo>
                  <a:pt x="50" y="28"/>
                </a:lnTo>
                <a:lnTo>
                  <a:pt x="28" y="61"/>
                </a:lnTo>
                <a:lnTo>
                  <a:pt x="8" y="41"/>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5" name="Freeform 325"/>
          <p:cNvSpPr>
            <a:spLocks/>
          </p:cNvSpPr>
          <p:nvPr/>
        </p:nvSpPr>
        <p:spPr bwMode="auto">
          <a:xfrm>
            <a:off x="4857750" y="4143375"/>
            <a:ext cx="49213" cy="68263"/>
          </a:xfrm>
          <a:custGeom>
            <a:avLst/>
            <a:gdLst>
              <a:gd name="T0" fmla="*/ 0 w 31"/>
              <a:gd name="T1" fmla="*/ 12 h 43"/>
              <a:gd name="T2" fmla="*/ 14 w 31"/>
              <a:gd name="T3" fmla="*/ 20 h 43"/>
              <a:gd name="T4" fmla="*/ 14 w 31"/>
              <a:gd name="T5" fmla="*/ 43 h 43"/>
              <a:gd name="T6" fmla="*/ 31 w 31"/>
              <a:gd name="T7" fmla="*/ 20 h 43"/>
              <a:gd name="T8" fmla="*/ 31 w 31"/>
              <a:gd name="T9" fmla="*/ 0 h 43"/>
              <a:gd name="T10" fmla="*/ 0 w 31"/>
              <a:gd name="T11" fmla="*/ 12 h 43"/>
            </a:gdLst>
            <a:ahLst/>
            <a:cxnLst>
              <a:cxn ang="0">
                <a:pos x="T0" y="T1"/>
              </a:cxn>
              <a:cxn ang="0">
                <a:pos x="T2" y="T3"/>
              </a:cxn>
              <a:cxn ang="0">
                <a:pos x="T4" y="T5"/>
              </a:cxn>
              <a:cxn ang="0">
                <a:pos x="T6" y="T7"/>
              </a:cxn>
              <a:cxn ang="0">
                <a:pos x="T8" y="T9"/>
              </a:cxn>
              <a:cxn ang="0">
                <a:pos x="T10" y="T11"/>
              </a:cxn>
            </a:cxnLst>
            <a:rect l="0" t="0" r="r" b="b"/>
            <a:pathLst>
              <a:path w="31" h="43">
                <a:moveTo>
                  <a:pt x="0" y="12"/>
                </a:moveTo>
                <a:lnTo>
                  <a:pt x="14" y="20"/>
                </a:lnTo>
                <a:lnTo>
                  <a:pt x="14" y="43"/>
                </a:lnTo>
                <a:lnTo>
                  <a:pt x="31" y="20"/>
                </a:lnTo>
                <a:lnTo>
                  <a:pt x="31" y="0"/>
                </a:lnTo>
                <a:lnTo>
                  <a:pt x="0" y="1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6" name="Freeform 326"/>
          <p:cNvSpPr>
            <a:spLocks/>
          </p:cNvSpPr>
          <p:nvPr/>
        </p:nvSpPr>
        <p:spPr bwMode="auto">
          <a:xfrm>
            <a:off x="4857750" y="4143375"/>
            <a:ext cx="49213" cy="68263"/>
          </a:xfrm>
          <a:custGeom>
            <a:avLst/>
            <a:gdLst>
              <a:gd name="T0" fmla="*/ 0 w 31"/>
              <a:gd name="T1" fmla="*/ 12 h 43"/>
              <a:gd name="T2" fmla="*/ 14 w 31"/>
              <a:gd name="T3" fmla="*/ 20 h 43"/>
              <a:gd name="T4" fmla="*/ 14 w 31"/>
              <a:gd name="T5" fmla="*/ 43 h 43"/>
              <a:gd name="T6" fmla="*/ 31 w 31"/>
              <a:gd name="T7" fmla="*/ 20 h 43"/>
              <a:gd name="T8" fmla="*/ 31 w 31"/>
              <a:gd name="T9" fmla="*/ 0 h 43"/>
              <a:gd name="T10" fmla="*/ 0 w 31"/>
              <a:gd name="T11" fmla="*/ 12 h 43"/>
            </a:gdLst>
            <a:ahLst/>
            <a:cxnLst>
              <a:cxn ang="0">
                <a:pos x="T0" y="T1"/>
              </a:cxn>
              <a:cxn ang="0">
                <a:pos x="T2" y="T3"/>
              </a:cxn>
              <a:cxn ang="0">
                <a:pos x="T4" y="T5"/>
              </a:cxn>
              <a:cxn ang="0">
                <a:pos x="T6" y="T7"/>
              </a:cxn>
              <a:cxn ang="0">
                <a:pos x="T8" y="T9"/>
              </a:cxn>
              <a:cxn ang="0">
                <a:pos x="T10" y="T11"/>
              </a:cxn>
            </a:cxnLst>
            <a:rect l="0" t="0" r="r" b="b"/>
            <a:pathLst>
              <a:path w="31" h="43">
                <a:moveTo>
                  <a:pt x="0" y="12"/>
                </a:moveTo>
                <a:lnTo>
                  <a:pt x="14" y="20"/>
                </a:lnTo>
                <a:lnTo>
                  <a:pt x="14" y="43"/>
                </a:lnTo>
                <a:lnTo>
                  <a:pt x="31" y="20"/>
                </a:lnTo>
                <a:lnTo>
                  <a:pt x="31" y="0"/>
                </a:lnTo>
                <a:lnTo>
                  <a:pt x="0" y="1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7" name="Freeform 327"/>
          <p:cNvSpPr>
            <a:spLocks/>
          </p:cNvSpPr>
          <p:nvPr/>
        </p:nvSpPr>
        <p:spPr bwMode="auto">
          <a:xfrm>
            <a:off x="4591050" y="4638675"/>
            <a:ext cx="265113" cy="274638"/>
          </a:xfrm>
          <a:custGeom>
            <a:avLst/>
            <a:gdLst>
              <a:gd name="T0" fmla="*/ 93 w 167"/>
              <a:gd name="T1" fmla="*/ 0 h 173"/>
              <a:gd name="T2" fmla="*/ 73 w 167"/>
              <a:gd name="T3" fmla="*/ 0 h 173"/>
              <a:gd name="T4" fmla="*/ 64 w 167"/>
              <a:gd name="T5" fmla="*/ 11 h 173"/>
              <a:gd name="T6" fmla="*/ 64 w 167"/>
              <a:gd name="T7" fmla="*/ 0 h 173"/>
              <a:gd name="T8" fmla="*/ 20 w 167"/>
              <a:gd name="T9" fmla="*/ 11 h 173"/>
              <a:gd name="T10" fmla="*/ 20 w 167"/>
              <a:gd name="T11" fmla="*/ 72 h 173"/>
              <a:gd name="T12" fmla="*/ 0 w 167"/>
              <a:gd name="T13" fmla="*/ 83 h 173"/>
              <a:gd name="T14" fmla="*/ 0 w 167"/>
              <a:gd name="T15" fmla="*/ 135 h 173"/>
              <a:gd name="T16" fmla="*/ 20 w 167"/>
              <a:gd name="T17" fmla="*/ 144 h 173"/>
              <a:gd name="T18" fmla="*/ 11 w 167"/>
              <a:gd name="T19" fmla="*/ 164 h 173"/>
              <a:gd name="T20" fmla="*/ 20 w 167"/>
              <a:gd name="T21" fmla="*/ 173 h 173"/>
              <a:gd name="T22" fmla="*/ 40 w 167"/>
              <a:gd name="T23" fmla="*/ 164 h 173"/>
              <a:gd name="T24" fmla="*/ 64 w 167"/>
              <a:gd name="T25" fmla="*/ 144 h 173"/>
              <a:gd name="T26" fmla="*/ 84 w 167"/>
              <a:gd name="T27" fmla="*/ 144 h 173"/>
              <a:gd name="T28" fmla="*/ 93 w 167"/>
              <a:gd name="T29" fmla="*/ 144 h 173"/>
              <a:gd name="T30" fmla="*/ 137 w 167"/>
              <a:gd name="T31" fmla="*/ 103 h 173"/>
              <a:gd name="T32" fmla="*/ 167 w 167"/>
              <a:gd name="T33" fmla="*/ 83 h 173"/>
              <a:gd name="T34" fmla="*/ 146 w 167"/>
              <a:gd name="T35" fmla="*/ 72 h 173"/>
              <a:gd name="T36" fmla="*/ 137 w 167"/>
              <a:gd name="T37" fmla="*/ 48 h 173"/>
              <a:gd name="T38" fmla="*/ 116 w 167"/>
              <a:gd name="T39" fmla="*/ 32 h 173"/>
              <a:gd name="T40" fmla="*/ 93 w 167"/>
              <a:gd name="T4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173">
                <a:moveTo>
                  <a:pt x="93" y="0"/>
                </a:moveTo>
                <a:lnTo>
                  <a:pt x="73" y="0"/>
                </a:lnTo>
                <a:lnTo>
                  <a:pt x="64" y="11"/>
                </a:lnTo>
                <a:lnTo>
                  <a:pt x="64" y="0"/>
                </a:lnTo>
                <a:lnTo>
                  <a:pt x="20" y="11"/>
                </a:lnTo>
                <a:lnTo>
                  <a:pt x="20" y="72"/>
                </a:lnTo>
                <a:lnTo>
                  <a:pt x="0" y="83"/>
                </a:lnTo>
                <a:lnTo>
                  <a:pt x="0" y="135"/>
                </a:lnTo>
                <a:lnTo>
                  <a:pt x="20" y="144"/>
                </a:lnTo>
                <a:lnTo>
                  <a:pt x="11" y="164"/>
                </a:lnTo>
                <a:lnTo>
                  <a:pt x="20" y="173"/>
                </a:lnTo>
                <a:lnTo>
                  <a:pt x="40" y="164"/>
                </a:lnTo>
                <a:lnTo>
                  <a:pt x="64" y="144"/>
                </a:lnTo>
                <a:lnTo>
                  <a:pt x="84" y="144"/>
                </a:lnTo>
                <a:lnTo>
                  <a:pt x="93" y="144"/>
                </a:lnTo>
                <a:lnTo>
                  <a:pt x="137" y="103"/>
                </a:lnTo>
                <a:lnTo>
                  <a:pt x="167" y="83"/>
                </a:lnTo>
                <a:lnTo>
                  <a:pt x="146" y="72"/>
                </a:lnTo>
                <a:lnTo>
                  <a:pt x="137" y="48"/>
                </a:lnTo>
                <a:lnTo>
                  <a:pt x="116" y="32"/>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8" name="Freeform 328"/>
          <p:cNvSpPr>
            <a:spLocks/>
          </p:cNvSpPr>
          <p:nvPr/>
        </p:nvSpPr>
        <p:spPr bwMode="auto">
          <a:xfrm>
            <a:off x="4591050" y="4638675"/>
            <a:ext cx="265113" cy="274638"/>
          </a:xfrm>
          <a:custGeom>
            <a:avLst/>
            <a:gdLst>
              <a:gd name="T0" fmla="*/ 93 w 167"/>
              <a:gd name="T1" fmla="*/ 0 h 173"/>
              <a:gd name="T2" fmla="*/ 73 w 167"/>
              <a:gd name="T3" fmla="*/ 0 h 173"/>
              <a:gd name="T4" fmla="*/ 64 w 167"/>
              <a:gd name="T5" fmla="*/ 11 h 173"/>
              <a:gd name="T6" fmla="*/ 64 w 167"/>
              <a:gd name="T7" fmla="*/ 0 h 173"/>
              <a:gd name="T8" fmla="*/ 20 w 167"/>
              <a:gd name="T9" fmla="*/ 11 h 173"/>
              <a:gd name="T10" fmla="*/ 20 w 167"/>
              <a:gd name="T11" fmla="*/ 72 h 173"/>
              <a:gd name="T12" fmla="*/ 0 w 167"/>
              <a:gd name="T13" fmla="*/ 83 h 173"/>
              <a:gd name="T14" fmla="*/ 0 w 167"/>
              <a:gd name="T15" fmla="*/ 135 h 173"/>
              <a:gd name="T16" fmla="*/ 20 w 167"/>
              <a:gd name="T17" fmla="*/ 144 h 173"/>
              <a:gd name="T18" fmla="*/ 11 w 167"/>
              <a:gd name="T19" fmla="*/ 164 h 173"/>
              <a:gd name="T20" fmla="*/ 20 w 167"/>
              <a:gd name="T21" fmla="*/ 173 h 173"/>
              <a:gd name="T22" fmla="*/ 40 w 167"/>
              <a:gd name="T23" fmla="*/ 164 h 173"/>
              <a:gd name="T24" fmla="*/ 64 w 167"/>
              <a:gd name="T25" fmla="*/ 144 h 173"/>
              <a:gd name="T26" fmla="*/ 84 w 167"/>
              <a:gd name="T27" fmla="*/ 144 h 173"/>
              <a:gd name="T28" fmla="*/ 93 w 167"/>
              <a:gd name="T29" fmla="*/ 144 h 173"/>
              <a:gd name="T30" fmla="*/ 137 w 167"/>
              <a:gd name="T31" fmla="*/ 103 h 173"/>
              <a:gd name="T32" fmla="*/ 167 w 167"/>
              <a:gd name="T33" fmla="*/ 83 h 173"/>
              <a:gd name="T34" fmla="*/ 146 w 167"/>
              <a:gd name="T35" fmla="*/ 72 h 173"/>
              <a:gd name="T36" fmla="*/ 137 w 167"/>
              <a:gd name="T37" fmla="*/ 48 h 173"/>
              <a:gd name="T38" fmla="*/ 116 w 167"/>
              <a:gd name="T39" fmla="*/ 32 h 173"/>
              <a:gd name="T40" fmla="*/ 93 w 167"/>
              <a:gd name="T4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173">
                <a:moveTo>
                  <a:pt x="93" y="0"/>
                </a:moveTo>
                <a:lnTo>
                  <a:pt x="73" y="0"/>
                </a:lnTo>
                <a:lnTo>
                  <a:pt x="64" y="11"/>
                </a:lnTo>
                <a:lnTo>
                  <a:pt x="64" y="0"/>
                </a:lnTo>
                <a:lnTo>
                  <a:pt x="20" y="11"/>
                </a:lnTo>
                <a:lnTo>
                  <a:pt x="20" y="72"/>
                </a:lnTo>
                <a:lnTo>
                  <a:pt x="0" y="83"/>
                </a:lnTo>
                <a:lnTo>
                  <a:pt x="0" y="135"/>
                </a:lnTo>
                <a:lnTo>
                  <a:pt x="20" y="144"/>
                </a:lnTo>
                <a:lnTo>
                  <a:pt x="11" y="164"/>
                </a:lnTo>
                <a:lnTo>
                  <a:pt x="20" y="173"/>
                </a:lnTo>
                <a:lnTo>
                  <a:pt x="40" y="164"/>
                </a:lnTo>
                <a:lnTo>
                  <a:pt x="64" y="144"/>
                </a:lnTo>
                <a:lnTo>
                  <a:pt x="84" y="144"/>
                </a:lnTo>
                <a:lnTo>
                  <a:pt x="93" y="144"/>
                </a:lnTo>
                <a:lnTo>
                  <a:pt x="137" y="103"/>
                </a:lnTo>
                <a:lnTo>
                  <a:pt x="167" y="83"/>
                </a:lnTo>
                <a:lnTo>
                  <a:pt x="146" y="72"/>
                </a:lnTo>
                <a:lnTo>
                  <a:pt x="137" y="48"/>
                </a:lnTo>
                <a:lnTo>
                  <a:pt x="116" y="32"/>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9" name="Freeform 329"/>
          <p:cNvSpPr>
            <a:spLocks/>
          </p:cNvSpPr>
          <p:nvPr/>
        </p:nvSpPr>
        <p:spPr bwMode="auto">
          <a:xfrm>
            <a:off x="3049588" y="5964238"/>
            <a:ext cx="68262" cy="38100"/>
          </a:xfrm>
          <a:custGeom>
            <a:avLst/>
            <a:gdLst>
              <a:gd name="T0" fmla="*/ 0 w 43"/>
              <a:gd name="T1" fmla="*/ 24 h 24"/>
              <a:gd name="T2" fmla="*/ 22 w 43"/>
              <a:gd name="T3" fmla="*/ 0 h 24"/>
              <a:gd name="T4" fmla="*/ 43 w 43"/>
              <a:gd name="T5" fmla="*/ 0 h 24"/>
              <a:gd name="T6" fmla="*/ 11 w 43"/>
              <a:gd name="T7" fmla="*/ 24 h 24"/>
              <a:gd name="T8" fmla="*/ 0 w 43"/>
              <a:gd name="T9" fmla="*/ 24 h 24"/>
            </a:gdLst>
            <a:ahLst/>
            <a:cxnLst>
              <a:cxn ang="0">
                <a:pos x="T0" y="T1"/>
              </a:cxn>
              <a:cxn ang="0">
                <a:pos x="T2" y="T3"/>
              </a:cxn>
              <a:cxn ang="0">
                <a:pos x="T4" y="T5"/>
              </a:cxn>
              <a:cxn ang="0">
                <a:pos x="T6" y="T7"/>
              </a:cxn>
              <a:cxn ang="0">
                <a:pos x="T8" y="T9"/>
              </a:cxn>
            </a:cxnLst>
            <a:rect l="0" t="0" r="r" b="b"/>
            <a:pathLst>
              <a:path w="43" h="24">
                <a:moveTo>
                  <a:pt x="0" y="24"/>
                </a:moveTo>
                <a:lnTo>
                  <a:pt x="22" y="0"/>
                </a:lnTo>
                <a:lnTo>
                  <a:pt x="43" y="0"/>
                </a:lnTo>
                <a:lnTo>
                  <a:pt x="11"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0" name="Freeform 330"/>
          <p:cNvSpPr>
            <a:spLocks/>
          </p:cNvSpPr>
          <p:nvPr/>
        </p:nvSpPr>
        <p:spPr bwMode="auto">
          <a:xfrm>
            <a:off x="3049588" y="5964238"/>
            <a:ext cx="68262" cy="38100"/>
          </a:xfrm>
          <a:custGeom>
            <a:avLst/>
            <a:gdLst>
              <a:gd name="T0" fmla="*/ 0 w 43"/>
              <a:gd name="T1" fmla="*/ 24 h 24"/>
              <a:gd name="T2" fmla="*/ 22 w 43"/>
              <a:gd name="T3" fmla="*/ 0 h 24"/>
              <a:gd name="T4" fmla="*/ 43 w 43"/>
              <a:gd name="T5" fmla="*/ 0 h 24"/>
              <a:gd name="T6" fmla="*/ 11 w 43"/>
              <a:gd name="T7" fmla="*/ 24 h 24"/>
              <a:gd name="T8" fmla="*/ 0 w 43"/>
              <a:gd name="T9" fmla="*/ 24 h 24"/>
            </a:gdLst>
            <a:ahLst/>
            <a:cxnLst>
              <a:cxn ang="0">
                <a:pos x="T0" y="T1"/>
              </a:cxn>
              <a:cxn ang="0">
                <a:pos x="T2" y="T3"/>
              </a:cxn>
              <a:cxn ang="0">
                <a:pos x="T4" y="T5"/>
              </a:cxn>
              <a:cxn ang="0">
                <a:pos x="T6" y="T7"/>
              </a:cxn>
              <a:cxn ang="0">
                <a:pos x="T8" y="T9"/>
              </a:cxn>
            </a:cxnLst>
            <a:rect l="0" t="0" r="r" b="b"/>
            <a:pathLst>
              <a:path w="43" h="24">
                <a:moveTo>
                  <a:pt x="0" y="24"/>
                </a:moveTo>
                <a:lnTo>
                  <a:pt x="22" y="0"/>
                </a:lnTo>
                <a:lnTo>
                  <a:pt x="43" y="0"/>
                </a:lnTo>
                <a:lnTo>
                  <a:pt x="11"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1" name="Freeform 331"/>
          <p:cNvSpPr>
            <a:spLocks/>
          </p:cNvSpPr>
          <p:nvPr/>
        </p:nvSpPr>
        <p:spPr bwMode="auto">
          <a:xfrm>
            <a:off x="2900363" y="5670550"/>
            <a:ext cx="68262" cy="38100"/>
          </a:xfrm>
          <a:custGeom>
            <a:avLst/>
            <a:gdLst>
              <a:gd name="T0" fmla="*/ 0 w 43"/>
              <a:gd name="T1" fmla="*/ 0 h 24"/>
              <a:gd name="T2" fmla="*/ 8 w 43"/>
              <a:gd name="T3" fmla="*/ 24 h 24"/>
              <a:gd name="T4" fmla="*/ 8 w 43"/>
              <a:gd name="T5" fmla="*/ 0 h 24"/>
              <a:gd name="T6" fmla="*/ 0 w 43"/>
              <a:gd name="T7" fmla="*/ 0 h 24"/>
              <a:gd name="T8" fmla="*/ 8 w 43"/>
              <a:gd name="T9" fmla="*/ 0 h 24"/>
              <a:gd name="T10" fmla="*/ 28 w 43"/>
              <a:gd name="T11" fmla="*/ 0 h 24"/>
              <a:gd name="T12" fmla="*/ 43 w 43"/>
              <a:gd name="T13" fmla="*/ 0 h 24"/>
              <a:gd name="T14" fmla="*/ 20 w 43"/>
              <a:gd name="T15" fmla="*/ 24 h 24"/>
              <a:gd name="T16" fmla="*/ 0 w 43"/>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4">
                <a:moveTo>
                  <a:pt x="0" y="0"/>
                </a:moveTo>
                <a:lnTo>
                  <a:pt x="8" y="24"/>
                </a:lnTo>
                <a:lnTo>
                  <a:pt x="8" y="0"/>
                </a:lnTo>
                <a:lnTo>
                  <a:pt x="0" y="0"/>
                </a:lnTo>
                <a:lnTo>
                  <a:pt x="8" y="0"/>
                </a:lnTo>
                <a:lnTo>
                  <a:pt x="28" y="0"/>
                </a:lnTo>
                <a:lnTo>
                  <a:pt x="43" y="0"/>
                </a:lnTo>
                <a:lnTo>
                  <a:pt x="20"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2" name="Freeform 332"/>
          <p:cNvSpPr>
            <a:spLocks/>
          </p:cNvSpPr>
          <p:nvPr/>
        </p:nvSpPr>
        <p:spPr bwMode="auto">
          <a:xfrm>
            <a:off x="2900363" y="5670550"/>
            <a:ext cx="68262" cy="38100"/>
          </a:xfrm>
          <a:custGeom>
            <a:avLst/>
            <a:gdLst>
              <a:gd name="T0" fmla="*/ 0 w 43"/>
              <a:gd name="T1" fmla="*/ 0 h 24"/>
              <a:gd name="T2" fmla="*/ 8 w 43"/>
              <a:gd name="T3" fmla="*/ 24 h 24"/>
              <a:gd name="T4" fmla="*/ 8 w 43"/>
              <a:gd name="T5" fmla="*/ 0 h 24"/>
              <a:gd name="T6" fmla="*/ 0 w 43"/>
              <a:gd name="T7" fmla="*/ 0 h 24"/>
              <a:gd name="T8" fmla="*/ 8 w 43"/>
              <a:gd name="T9" fmla="*/ 0 h 24"/>
              <a:gd name="T10" fmla="*/ 28 w 43"/>
              <a:gd name="T11" fmla="*/ 0 h 24"/>
              <a:gd name="T12" fmla="*/ 43 w 43"/>
              <a:gd name="T13" fmla="*/ 0 h 24"/>
              <a:gd name="T14" fmla="*/ 20 w 43"/>
              <a:gd name="T15" fmla="*/ 24 h 24"/>
              <a:gd name="T16" fmla="*/ 0 w 43"/>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4">
                <a:moveTo>
                  <a:pt x="0" y="0"/>
                </a:moveTo>
                <a:lnTo>
                  <a:pt x="8" y="24"/>
                </a:lnTo>
                <a:lnTo>
                  <a:pt x="8" y="0"/>
                </a:lnTo>
                <a:lnTo>
                  <a:pt x="0" y="0"/>
                </a:lnTo>
                <a:lnTo>
                  <a:pt x="8" y="0"/>
                </a:lnTo>
                <a:lnTo>
                  <a:pt x="28" y="0"/>
                </a:lnTo>
                <a:lnTo>
                  <a:pt x="43" y="0"/>
                </a:lnTo>
                <a:lnTo>
                  <a:pt x="20"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3" name="Freeform 333"/>
          <p:cNvSpPr>
            <a:spLocks/>
          </p:cNvSpPr>
          <p:nvPr/>
        </p:nvSpPr>
        <p:spPr bwMode="auto">
          <a:xfrm>
            <a:off x="1998663" y="3360738"/>
            <a:ext cx="284162" cy="96837"/>
          </a:xfrm>
          <a:custGeom>
            <a:avLst/>
            <a:gdLst>
              <a:gd name="T0" fmla="*/ 0 w 179"/>
              <a:gd name="T1" fmla="*/ 28 h 61"/>
              <a:gd name="T2" fmla="*/ 23 w 179"/>
              <a:gd name="T3" fmla="*/ 9 h 61"/>
              <a:gd name="T4" fmla="*/ 61 w 179"/>
              <a:gd name="T5" fmla="*/ 0 h 61"/>
              <a:gd name="T6" fmla="*/ 117 w 179"/>
              <a:gd name="T7" fmla="*/ 17 h 61"/>
              <a:gd name="T8" fmla="*/ 137 w 179"/>
              <a:gd name="T9" fmla="*/ 37 h 61"/>
              <a:gd name="T10" fmla="*/ 158 w 179"/>
              <a:gd name="T11" fmla="*/ 37 h 61"/>
              <a:gd name="T12" fmla="*/ 158 w 179"/>
              <a:gd name="T13" fmla="*/ 51 h 61"/>
              <a:gd name="T14" fmla="*/ 169 w 179"/>
              <a:gd name="T15" fmla="*/ 51 h 61"/>
              <a:gd name="T16" fmla="*/ 179 w 179"/>
              <a:gd name="T17" fmla="*/ 61 h 61"/>
              <a:gd name="T18" fmla="*/ 117 w 179"/>
              <a:gd name="T19" fmla="*/ 61 h 61"/>
              <a:gd name="T20" fmla="*/ 125 w 179"/>
              <a:gd name="T21" fmla="*/ 51 h 61"/>
              <a:gd name="T22" fmla="*/ 117 w 179"/>
              <a:gd name="T23" fmla="*/ 51 h 61"/>
              <a:gd name="T24" fmla="*/ 105 w 179"/>
              <a:gd name="T25" fmla="*/ 28 h 61"/>
              <a:gd name="T26" fmla="*/ 53 w 179"/>
              <a:gd name="T27" fmla="*/ 17 h 61"/>
              <a:gd name="T28" fmla="*/ 61 w 179"/>
              <a:gd name="T29" fmla="*/ 9 h 61"/>
              <a:gd name="T30" fmla="*/ 43 w 179"/>
              <a:gd name="T31" fmla="*/ 9 h 61"/>
              <a:gd name="T32" fmla="*/ 8 w 179"/>
              <a:gd name="T33" fmla="*/ 28 h 61"/>
              <a:gd name="T34" fmla="*/ 0 w 179"/>
              <a:gd name="T35"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61">
                <a:moveTo>
                  <a:pt x="0" y="28"/>
                </a:moveTo>
                <a:lnTo>
                  <a:pt x="23" y="9"/>
                </a:lnTo>
                <a:lnTo>
                  <a:pt x="61" y="0"/>
                </a:lnTo>
                <a:lnTo>
                  <a:pt x="117" y="17"/>
                </a:lnTo>
                <a:lnTo>
                  <a:pt x="137" y="37"/>
                </a:lnTo>
                <a:lnTo>
                  <a:pt x="158" y="37"/>
                </a:lnTo>
                <a:lnTo>
                  <a:pt x="158" y="51"/>
                </a:lnTo>
                <a:lnTo>
                  <a:pt x="169" y="51"/>
                </a:lnTo>
                <a:lnTo>
                  <a:pt x="179" y="61"/>
                </a:lnTo>
                <a:lnTo>
                  <a:pt x="117" y="61"/>
                </a:lnTo>
                <a:lnTo>
                  <a:pt x="125" y="51"/>
                </a:lnTo>
                <a:lnTo>
                  <a:pt x="117" y="51"/>
                </a:lnTo>
                <a:lnTo>
                  <a:pt x="105" y="28"/>
                </a:lnTo>
                <a:lnTo>
                  <a:pt x="53" y="17"/>
                </a:lnTo>
                <a:lnTo>
                  <a:pt x="61" y="9"/>
                </a:lnTo>
                <a:lnTo>
                  <a:pt x="43" y="9"/>
                </a:lnTo>
                <a:lnTo>
                  <a:pt x="8" y="28"/>
                </a:lnTo>
                <a:lnTo>
                  <a:pt x="0"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55" name="Freeform 335"/>
          <p:cNvSpPr>
            <a:spLocks/>
          </p:cNvSpPr>
          <p:nvPr/>
        </p:nvSpPr>
        <p:spPr bwMode="auto">
          <a:xfrm>
            <a:off x="2784475" y="2536825"/>
            <a:ext cx="69850" cy="38100"/>
          </a:xfrm>
          <a:custGeom>
            <a:avLst/>
            <a:gdLst>
              <a:gd name="T0" fmla="*/ 0 w 44"/>
              <a:gd name="T1" fmla="*/ 0 h 24"/>
              <a:gd name="T2" fmla="*/ 20 w 44"/>
              <a:gd name="T3" fmla="*/ 0 h 24"/>
              <a:gd name="T4" fmla="*/ 44 w 44"/>
              <a:gd name="T5" fmla="*/ 24 h 24"/>
              <a:gd name="T6" fmla="*/ 20 w 44"/>
              <a:gd name="T7" fmla="*/ 24 h 24"/>
              <a:gd name="T8" fmla="*/ 0 w 44"/>
              <a:gd name="T9" fmla="*/ 0 h 24"/>
            </a:gdLst>
            <a:ahLst/>
            <a:cxnLst>
              <a:cxn ang="0">
                <a:pos x="T0" y="T1"/>
              </a:cxn>
              <a:cxn ang="0">
                <a:pos x="T2" y="T3"/>
              </a:cxn>
              <a:cxn ang="0">
                <a:pos x="T4" y="T5"/>
              </a:cxn>
              <a:cxn ang="0">
                <a:pos x="T6" y="T7"/>
              </a:cxn>
              <a:cxn ang="0">
                <a:pos x="T8" y="T9"/>
              </a:cxn>
            </a:cxnLst>
            <a:rect l="0" t="0" r="r" b="b"/>
            <a:pathLst>
              <a:path w="44" h="24">
                <a:moveTo>
                  <a:pt x="0" y="0"/>
                </a:moveTo>
                <a:lnTo>
                  <a:pt x="20" y="0"/>
                </a:lnTo>
                <a:lnTo>
                  <a:pt x="44" y="24"/>
                </a:lnTo>
                <a:lnTo>
                  <a:pt x="20"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6" name="Freeform 336"/>
          <p:cNvSpPr>
            <a:spLocks/>
          </p:cNvSpPr>
          <p:nvPr/>
        </p:nvSpPr>
        <p:spPr bwMode="auto">
          <a:xfrm>
            <a:off x="2784475" y="2536825"/>
            <a:ext cx="69850" cy="38100"/>
          </a:xfrm>
          <a:custGeom>
            <a:avLst/>
            <a:gdLst>
              <a:gd name="T0" fmla="*/ 0 w 44"/>
              <a:gd name="T1" fmla="*/ 0 h 24"/>
              <a:gd name="T2" fmla="*/ 20 w 44"/>
              <a:gd name="T3" fmla="*/ 0 h 24"/>
              <a:gd name="T4" fmla="*/ 44 w 44"/>
              <a:gd name="T5" fmla="*/ 24 h 24"/>
              <a:gd name="T6" fmla="*/ 20 w 44"/>
              <a:gd name="T7" fmla="*/ 24 h 24"/>
              <a:gd name="T8" fmla="*/ 0 w 44"/>
              <a:gd name="T9" fmla="*/ 0 h 24"/>
            </a:gdLst>
            <a:ahLst/>
            <a:cxnLst>
              <a:cxn ang="0">
                <a:pos x="T0" y="T1"/>
              </a:cxn>
              <a:cxn ang="0">
                <a:pos x="T2" y="T3"/>
              </a:cxn>
              <a:cxn ang="0">
                <a:pos x="T4" y="T5"/>
              </a:cxn>
              <a:cxn ang="0">
                <a:pos x="T6" y="T7"/>
              </a:cxn>
              <a:cxn ang="0">
                <a:pos x="T8" y="T9"/>
              </a:cxn>
            </a:cxnLst>
            <a:rect l="0" t="0" r="r" b="b"/>
            <a:pathLst>
              <a:path w="44" h="24">
                <a:moveTo>
                  <a:pt x="0" y="0"/>
                </a:moveTo>
                <a:lnTo>
                  <a:pt x="20" y="0"/>
                </a:lnTo>
                <a:lnTo>
                  <a:pt x="44" y="24"/>
                </a:lnTo>
                <a:lnTo>
                  <a:pt x="20"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7" name="Freeform 337"/>
          <p:cNvSpPr>
            <a:spLocks/>
          </p:cNvSpPr>
          <p:nvPr/>
        </p:nvSpPr>
        <p:spPr bwMode="auto">
          <a:xfrm>
            <a:off x="2886075" y="2490788"/>
            <a:ext cx="163513" cy="147637"/>
          </a:xfrm>
          <a:custGeom>
            <a:avLst/>
            <a:gdLst>
              <a:gd name="T0" fmla="*/ 0 w 103"/>
              <a:gd name="T1" fmla="*/ 60 h 93"/>
              <a:gd name="T2" fmla="*/ 17 w 103"/>
              <a:gd name="T3" fmla="*/ 52 h 93"/>
              <a:gd name="T4" fmla="*/ 73 w 103"/>
              <a:gd name="T5" fmla="*/ 0 h 93"/>
              <a:gd name="T6" fmla="*/ 82 w 103"/>
              <a:gd name="T7" fmla="*/ 0 h 93"/>
              <a:gd name="T8" fmla="*/ 53 w 103"/>
              <a:gd name="T9" fmla="*/ 29 h 93"/>
              <a:gd name="T10" fmla="*/ 73 w 103"/>
              <a:gd name="T11" fmla="*/ 19 h 93"/>
              <a:gd name="T12" fmla="*/ 73 w 103"/>
              <a:gd name="T13" fmla="*/ 29 h 93"/>
              <a:gd name="T14" fmla="*/ 73 w 103"/>
              <a:gd name="T15" fmla="*/ 37 h 93"/>
              <a:gd name="T16" fmla="*/ 103 w 103"/>
              <a:gd name="T17" fmla="*/ 37 h 93"/>
              <a:gd name="T18" fmla="*/ 93 w 103"/>
              <a:gd name="T19" fmla="*/ 52 h 93"/>
              <a:gd name="T20" fmla="*/ 103 w 103"/>
              <a:gd name="T21" fmla="*/ 52 h 93"/>
              <a:gd name="T22" fmla="*/ 82 w 103"/>
              <a:gd name="T23" fmla="*/ 73 h 93"/>
              <a:gd name="T24" fmla="*/ 103 w 103"/>
              <a:gd name="T25" fmla="*/ 60 h 93"/>
              <a:gd name="T26" fmla="*/ 93 w 103"/>
              <a:gd name="T27" fmla="*/ 73 h 93"/>
              <a:gd name="T28" fmla="*/ 103 w 103"/>
              <a:gd name="T29" fmla="*/ 73 h 93"/>
              <a:gd name="T30" fmla="*/ 93 w 103"/>
              <a:gd name="T31" fmla="*/ 93 h 93"/>
              <a:gd name="T32" fmla="*/ 82 w 103"/>
              <a:gd name="T33" fmla="*/ 93 h 93"/>
              <a:gd name="T34" fmla="*/ 82 w 103"/>
              <a:gd name="T35" fmla="*/ 81 h 93"/>
              <a:gd name="T36" fmla="*/ 73 w 103"/>
              <a:gd name="T37" fmla="*/ 81 h 93"/>
              <a:gd name="T38" fmla="*/ 82 w 103"/>
              <a:gd name="T39" fmla="*/ 73 h 93"/>
              <a:gd name="T40" fmla="*/ 73 w 103"/>
              <a:gd name="T41" fmla="*/ 73 h 93"/>
              <a:gd name="T42" fmla="*/ 61 w 103"/>
              <a:gd name="T43" fmla="*/ 81 h 93"/>
              <a:gd name="T44" fmla="*/ 53 w 103"/>
              <a:gd name="T45" fmla="*/ 81 h 93"/>
              <a:gd name="T46" fmla="*/ 61 w 103"/>
              <a:gd name="T47" fmla="*/ 73 h 93"/>
              <a:gd name="T48" fmla="*/ 0 w 103"/>
              <a:gd name="T49" fmla="*/ 73 h 93"/>
              <a:gd name="T50" fmla="*/ 0 w 103"/>
              <a:gd name="T5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93">
                <a:moveTo>
                  <a:pt x="0" y="60"/>
                </a:moveTo>
                <a:lnTo>
                  <a:pt x="17" y="52"/>
                </a:lnTo>
                <a:lnTo>
                  <a:pt x="73" y="0"/>
                </a:lnTo>
                <a:lnTo>
                  <a:pt x="82" y="0"/>
                </a:lnTo>
                <a:lnTo>
                  <a:pt x="53" y="29"/>
                </a:lnTo>
                <a:lnTo>
                  <a:pt x="73" y="19"/>
                </a:lnTo>
                <a:lnTo>
                  <a:pt x="73" y="29"/>
                </a:lnTo>
                <a:lnTo>
                  <a:pt x="73" y="37"/>
                </a:lnTo>
                <a:lnTo>
                  <a:pt x="103" y="37"/>
                </a:lnTo>
                <a:lnTo>
                  <a:pt x="93" y="52"/>
                </a:lnTo>
                <a:lnTo>
                  <a:pt x="103" y="52"/>
                </a:lnTo>
                <a:lnTo>
                  <a:pt x="82" y="73"/>
                </a:lnTo>
                <a:lnTo>
                  <a:pt x="103" y="60"/>
                </a:lnTo>
                <a:lnTo>
                  <a:pt x="93" y="73"/>
                </a:lnTo>
                <a:lnTo>
                  <a:pt x="103" y="73"/>
                </a:lnTo>
                <a:lnTo>
                  <a:pt x="93" y="93"/>
                </a:lnTo>
                <a:lnTo>
                  <a:pt x="82" y="93"/>
                </a:lnTo>
                <a:lnTo>
                  <a:pt x="82" y="81"/>
                </a:lnTo>
                <a:lnTo>
                  <a:pt x="73" y="81"/>
                </a:lnTo>
                <a:lnTo>
                  <a:pt x="82" y="73"/>
                </a:lnTo>
                <a:lnTo>
                  <a:pt x="73" y="73"/>
                </a:lnTo>
                <a:lnTo>
                  <a:pt x="61" y="81"/>
                </a:lnTo>
                <a:lnTo>
                  <a:pt x="53" y="81"/>
                </a:lnTo>
                <a:lnTo>
                  <a:pt x="61" y="73"/>
                </a:lnTo>
                <a:lnTo>
                  <a:pt x="0" y="73"/>
                </a:lnTo>
                <a:lnTo>
                  <a:pt x="0"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8" name="Freeform 338"/>
          <p:cNvSpPr>
            <a:spLocks/>
          </p:cNvSpPr>
          <p:nvPr/>
        </p:nvSpPr>
        <p:spPr bwMode="auto">
          <a:xfrm>
            <a:off x="2886075" y="2490788"/>
            <a:ext cx="163513" cy="147637"/>
          </a:xfrm>
          <a:custGeom>
            <a:avLst/>
            <a:gdLst>
              <a:gd name="T0" fmla="*/ 0 w 103"/>
              <a:gd name="T1" fmla="*/ 60 h 93"/>
              <a:gd name="T2" fmla="*/ 17 w 103"/>
              <a:gd name="T3" fmla="*/ 52 h 93"/>
              <a:gd name="T4" fmla="*/ 73 w 103"/>
              <a:gd name="T5" fmla="*/ 0 h 93"/>
              <a:gd name="T6" fmla="*/ 82 w 103"/>
              <a:gd name="T7" fmla="*/ 0 h 93"/>
              <a:gd name="T8" fmla="*/ 53 w 103"/>
              <a:gd name="T9" fmla="*/ 29 h 93"/>
              <a:gd name="T10" fmla="*/ 73 w 103"/>
              <a:gd name="T11" fmla="*/ 19 h 93"/>
              <a:gd name="T12" fmla="*/ 73 w 103"/>
              <a:gd name="T13" fmla="*/ 29 h 93"/>
              <a:gd name="T14" fmla="*/ 73 w 103"/>
              <a:gd name="T15" fmla="*/ 37 h 93"/>
              <a:gd name="T16" fmla="*/ 103 w 103"/>
              <a:gd name="T17" fmla="*/ 37 h 93"/>
              <a:gd name="T18" fmla="*/ 93 w 103"/>
              <a:gd name="T19" fmla="*/ 52 h 93"/>
              <a:gd name="T20" fmla="*/ 103 w 103"/>
              <a:gd name="T21" fmla="*/ 52 h 93"/>
              <a:gd name="T22" fmla="*/ 82 w 103"/>
              <a:gd name="T23" fmla="*/ 73 h 93"/>
              <a:gd name="T24" fmla="*/ 103 w 103"/>
              <a:gd name="T25" fmla="*/ 60 h 93"/>
              <a:gd name="T26" fmla="*/ 93 w 103"/>
              <a:gd name="T27" fmla="*/ 73 h 93"/>
              <a:gd name="T28" fmla="*/ 103 w 103"/>
              <a:gd name="T29" fmla="*/ 73 h 93"/>
              <a:gd name="T30" fmla="*/ 93 w 103"/>
              <a:gd name="T31" fmla="*/ 93 h 93"/>
              <a:gd name="T32" fmla="*/ 82 w 103"/>
              <a:gd name="T33" fmla="*/ 93 h 93"/>
              <a:gd name="T34" fmla="*/ 82 w 103"/>
              <a:gd name="T35" fmla="*/ 81 h 93"/>
              <a:gd name="T36" fmla="*/ 73 w 103"/>
              <a:gd name="T37" fmla="*/ 81 h 93"/>
              <a:gd name="T38" fmla="*/ 82 w 103"/>
              <a:gd name="T39" fmla="*/ 73 h 93"/>
              <a:gd name="T40" fmla="*/ 73 w 103"/>
              <a:gd name="T41" fmla="*/ 73 h 93"/>
              <a:gd name="T42" fmla="*/ 61 w 103"/>
              <a:gd name="T43" fmla="*/ 81 h 93"/>
              <a:gd name="T44" fmla="*/ 53 w 103"/>
              <a:gd name="T45" fmla="*/ 81 h 93"/>
              <a:gd name="T46" fmla="*/ 61 w 103"/>
              <a:gd name="T47" fmla="*/ 73 h 93"/>
              <a:gd name="T48" fmla="*/ 0 w 103"/>
              <a:gd name="T49" fmla="*/ 73 h 93"/>
              <a:gd name="T50" fmla="*/ 0 w 103"/>
              <a:gd name="T5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93">
                <a:moveTo>
                  <a:pt x="0" y="60"/>
                </a:moveTo>
                <a:lnTo>
                  <a:pt x="17" y="52"/>
                </a:lnTo>
                <a:lnTo>
                  <a:pt x="73" y="0"/>
                </a:lnTo>
                <a:lnTo>
                  <a:pt x="82" y="0"/>
                </a:lnTo>
                <a:lnTo>
                  <a:pt x="53" y="29"/>
                </a:lnTo>
                <a:lnTo>
                  <a:pt x="73" y="19"/>
                </a:lnTo>
                <a:lnTo>
                  <a:pt x="73" y="29"/>
                </a:lnTo>
                <a:lnTo>
                  <a:pt x="73" y="37"/>
                </a:lnTo>
                <a:lnTo>
                  <a:pt x="103" y="37"/>
                </a:lnTo>
                <a:lnTo>
                  <a:pt x="93" y="52"/>
                </a:lnTo>
                <a:lnTo>
                  <a:pt x="103" y="52"/>
                </a:lnTo>
                <a:lnTo>
                  <a:pt x="82" y="73"/>
                </a:lnTo>
                <a:lnTo>
                  <a:pt x="103" y="60"/>
                </a:lnTo>
                <a:lnTo>
                  <a:pt x="93" y="73"/>
                </a:lnTo>
                <a:lnTo>
                  <a:pt x="103" y="73"/>
                </a:lnTo>
                <a:lnTo>
                  <a:pt x="93" y="93"/>
                </a:lnTo>
                <a:lnTo>
                  <a:pt x="82" y="93"/>
                </a:lnTo>
                <a:lnTo>
                  <a:pt x="82" y="81"/>
                </a:lnTo>
                <a:lnTo>
                  <a:pt x="73" y="81"/>
                </a:lnTo>
                <a:lnTo>
                  <a:pt x="82" y="73"/>
                </a:lnTo>
                <a:lnTo>
                  <a:pt x="73" y="73"/>
                </a:lnTo>
                <a:lnTo>
                  <a:pt x="61" y="81"/>
                </a:lnTo>
                <a:lnTo>
                  <a:pt x="53" y="81"/>
                </a:lnTo>
                <a:lnTo>
                  <a:pt x="61" y="73"/>
                </a:lnTo>
                <a:lnTo>
                  <a:pt x="0" y="73"/>
                </a:lnTo>
                <a:lnTo>
                  <a:pt x="0"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9" name="Freeform 339"/>
          <p:cNvSpPr>
            <a:spLocks/>
          </p:cNvSpPr>
          <p:nvPr/>
        </p:nvSpPr>
        <p:spPr bwMode="auto">
          <a:xfrm>
            <a:off x="2501900" y="2062163"/>
            <a:ext cx="166688" cy="82550"/>
          </a:xfrm>
          <a:custGeom>
            <a:avLst/>
            <a:gdLst>
              <a:gd name="T0" fmla="*/ 0 w 105"/>
              <a:gd name="T1" fmla="*/ 40 h 52"/>
              <a:gd name="T2" fmla="*/ 20 w 105"/>
              <a:gd name="T3" fmla="*/ 40 h 52"/>
              <a:gd name="T4" fmla="*/ 40 w 105"/>
              <a:gd name="T5" fmla="*/ 20 h 52"/>
              <a:gd name="T6" fmla="*/ 61 w 105"/>
              <a:gd name="T7" fmla="*/ 0 h 52"/>
              <a:gd name="T8" fmla="*/ 61 w 105"/>
              <a:gd name="T9" fmla="*/ 12 h 52"/>
              <a:gd name="T10" fmla="*/ 105 w 105"/>
              <a:gd name="T11" fmla="*/ 40 h 52"/>
              <a:gd name="T12" fmla="*/ 82 w 105"/>
              <a:gd name="T13" fmla="*/ 52 h 52"/>
              <a:gd name="T14" fmla="*/ 61 w 105"/>
              <a:gd name="T15" fmla="*/ 40 h 52"/>
              <a:gd name="T16" fmla="*/ 52 w 105"/>
              <a:gd name="T17" fmla="*/ 40 h 52"/>
              <a:gd name="T18" fmla="*/ 20 w 105"/>
              <a:gd name="T19" fmla="*/ 52 h 52"/>
              <a:gd name="T20" fmla="*/ 20 w 105"/>
              <a:gd name="T21" fmla="*/ 40 h 52"/>
              <a:gd name="T22" fmla="*/ 0 w 105"/>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2">
                <a:moveTo>
                  <a:pt x="0" y="40"/>
                </a:moveTo>
                <a:lnTo>
                  <a:pt x="20" y="40"/>
                </a:lnTo>
                <a:lnTo>
                  <a:pt x="40" y="20"/>
                </a:lnTo>
                <a:lnTo>
                  <a:pt x="61" y="0"/>
                </a:lnTo>
                <a:lnTo>
                  <a:pt x="61" y="12"/>
                </a:lnTo>
                <a:lnTo>
                  <a:pt x="105" y="40"/>
                </a:lnTo>
                <a:lnTo>
                  <a:pt x="82" y="52"/>
                </a:lnTo>
                <a:lnTo>
                  <a:pt x="61" y="40"/>
                </a:lnTo>
                <a:lnTo>
                  <a:pt x="52" y="40"/>
                </a:lnTo>
                <a:lnTo>
                  <a:pt x="20" y="52"/>
                </a:lnTo>
                <a:lnTo>
                  <a:pt x="20" y="40"/>
                </a:lnTo>
                <a:lnTo>
                  <a:pt x="0"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0" name="Freeform 340"/>
          <p:cNvSpPr>
            <a:spLocks/>
          </p:cNvSpPr>
          <p:nvPr/>
        </p:nvSpPr>
        <p:spPr bwMode="auto">
          <a:xfrm>
            <a:off x="2501900" y="2062163"/>
            <a:ext cx="166688" cy="82550"/>
          </a:xfrm>
          <a:custGeom>
            <a:avLst/>
            <a:gdLst>
              <a:gd name="T0" fmla="*/ 0 w 105"/>
              <a:gd name="T1" fmla="*/ 40 h 52"/>
              <a:gd name="T2" fmla="*/ 20 w 105"/>
              <a:gd name="T3" fmla="*/ 40 h 52"/>
              <a:gd name="T4" fmla="*/ 40 w 105"/>
              <a:gd name="T5" fmla="*/ 20 h 52"/>
              <a:gd name="T6" fmla="*/ 61 w 105"/>
              <a:gd name="T7" fmla="*/ 0 h 52"/>
              <a:gd name="T8" fmla="*/ 61 w 105"/>
              <a:gd name="T9" fmla="*/ 12 h 52"/>
              <a:gd name="T10" fmla="*/ 105 w 105"/>
              <a:gd name="T11" fmla="*/ 40 h 52"/>
              <a:gd name="T12" fmla="*/ 82 w 105"/>
              <a:gd name="T13" fmla="*/ 52 h 52"/>
              <a:gd name="T14" fmla="*/ 61 w 105"/>
              <a:gd name="T15" fmla="*/ 40 h 52"/>
              <a:gd name="T16" fmla="*/ 52 w 105"/>
              <a:gd name="T17" fmla="*/ 40 h 52"/>
              <a:gd name="T18" fmla="*/ 20 w 105"/>
              <a:gd name="T19" fmla="*/ 52 h 52"/>
              <a:gd name="T20" fmla="*/ 20 w 105"/>
              <a:gd name="T21" fmla="*/ 40 h 52"/>
              <a:gd name="T22" fmla="*/ 0 w 105"/>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2">
                <a:moveTo>
                  <a:pt x="0" y="40"/>
                </a:moveTo>
                <a:lnTo>
                  <a:pt x="20" y="40"/>
                </a:lnTo>
                <a:lnTo>
                  <a:pt x="40" y="20"/>
                </a:lnTo>
                <a:lnTo>
                  <a:pt x="61" y="0"/>
                </a:lnTo>
                <a:lnTo>
                  <a:pt x="61" y="12"/>
                </a:lnTo>
                <a:lnTo>
                  <a:pt x="105" y="40"/>
                </a:lnTo>
                <a:lnTo>
                  <a:pt x="82" y="52"/>
                </a:lnTo>
                <a:lnTo>
                  <a:pt x="61" y="40"/>
                </a:lnTo>
                <a:lnTo>
                  <a:pt x="52" y="40"/>
                </a:lnTo>
                <a:lnTo>
                  <a:pt x="20" y="52"/>
                </a:lnTo>
                <a:lnTo>
                  <a:pt x="20" y="40"/>
                </a:lnTo>
                <a:lnTo>
                  <a:pt x="0"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1" name="Freeform 341"/>
          <p:cNvSpPr>
            <a:spLocks/>
          </p:cNvSpPr>
          <p:nvPr/>
        </p:nvSpPr>
        <p:spPr bwMode="auto">
          <a:xfrm>
            <a:off x="2798763" y="2011363"/>
            <a:ext cx="55562" cy="38100"/>
          </a:xfrm>
          <a:custGeom>
            <a:avLst/>
            <a:gdLst>
              <a:gd name="T0" fmla="*/ 0 w 35"/>
              <a:gd name="T1" fmla="*/ 8 h 24"/>
              <a:gd name="T2" fmla="*/ 20 w 35"/>
              <a:gd name="T3" fmla="*/ 0 h 24"/>
              <a:gd name="T4" fmla="*/ 35 w 35"/>
              <a:gd name="T5" fmla="*/ 0 h 24"/>
              <a:gd name="T6" fmla="*/ 11 w 35"/>
              <a:gd name="T7" fmla="*/ 24 h 24"/>
              <a:gd name="T8" fmla="*/ 0 w 35"/>
              <a:gd name="T9" fmla="*/ 24 h 24"/>
              <a:gd name="T10" fmla="*/ 0 w 35"/>
              <a:gd name="T11" fmla="*/ 8 h 24"/>
            </a:gdLst>
            <a:ahLst/>
            <a:cxnLst>
              <a:cxn ang="0">
                <a:pos x="T0" y="T1"/>
              </a:cxn>
              <a:cxn ang="0">
                <a:pos x="T2" y="T3"/>
              </a:cxn>
              <a:cxn ang="0">
                <a:pos x="T4" y="T5"/>
              </a:cxn>
              <a:cxn ang="0">
                <a:pos x="T6" y="T7"/>
              </a:cxn>
              <a:cxn ang="0">
                <a:pos x="T8" y="T9"/>
              </a:cxn>
              <a:cxn ang="0">
                <a:pos x="T10" y="T11"/>
              </a:cxn>
            </a:cxnLst>
            <a:rect l="0" t="0" r="r" b="b"/>
            <a:pathLst>
              <a:path w="35" h="24">
                <a:moveTo>
                  <a:pt x="0" y="8"/>
                </a:moveTo>
                <a:lnTo>
                  <a:pt x="20" y="0"/>
                </a:lnTo>
                <a:lnTo>
                  <a:pt x="35" y="0"/>
                </a:lnTo>
                <a:lnTo>
                  <a:pt x="11" y="24"/>
                </a:lnTo>
                <a:lnTo>
                  <a:pt x="0" y="24"/>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2" name="Freeform 342"/>
          <p:cNvSpPr>
            <a:spLocks/>
          </p:cNvSpPr>
          <p:nvPr/>
        </p:nvSpPr>
        <p:spPr bwMode="auto">
          <a:xfrm>
            <a:off x="2798763" y="2011363"/>
            <a:ext cx="55562" cy="38100"/>
          </a:xfrm>
          <a:custGeom>
            <a:avLst/>
            <a:gdLst>
              <a:gd name="T0" fmla="*/ 0 w 35"/>
              <a:gd name="T1" fmla="*/ 8 h 24"/>
              <a:gd name="T2" fmla="*/ 20 w 35"/>
              <a:gd name="T3" fmla="*/ 0 h 24"/>
              <a:gd name="T4" fmla="*/ 35 w 35"/>
              <a:gd name="T5" fmla="*/ 0 h 24"/>
              <a:gd name="T6" fmla="*/ 11 w 35"/>
              <a:gd name="T7" fmla="*/ 24 h 24"/>
              <a:gd name="T8" fmla="*/ 0 w 35"/>
              <a:gd name="T9" fmla="*/ 24 h 24"/>
              <a:gd name="T10" fmla="*/ 0 w 35"/>
              <a:gd name="T11" fmla="*/ 8 h 24"/>
            </a:gdLst>
            <a:ahLst/>
            <a:cxnLst>
              <a:cxn ang="0">
                <a:pos x="T0" y="T1"/>
              </a:cxn>
              <a:cxn ang="0">
                <a:pos x="T2" y="T3"/>
              </a:cxn>
              <a:cxn ang="0">
                <a:pos x="T4" y="T5"/>
              </a:cxn>
              <a:cxn ang="0">
                <a:pos x="T6" y="T7"/>
              </a:cxn>
              <a:cxn ang="0">
                <a:pos x="T8" y="T9"/>
              </a:cxn>
              <a:cxn ang="0">
                <a:pos x="T10" y="T11"/>
              </a:cxn>
            </a:cxnLst>
            <a:rect l="0" t="0" r="r" b="b"/>
            <a:pathLst>
              <a:path w="35" h="24">
                <a:moveTo>
                  <a:pt x="0" y="8"/>
                </a:moveTo>
                <a:lnTo>
                  <a:pt x="20" y="0"/>
                </a:lnTo>
                <a:lnTo>
                  <a:pt x="35" y="0"/>
                </a:lnTo>
                <a:lnTo>
                  <a:pt x="11" y="24"/>
                </a:lnTo>
                <a:lnTo>
                  <a:pt x="0" y="24"/>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3" name="Freeform 343"/>
          <p:cNvSpPr>
            <a:spLocks/>
          </p:cNvSpPr>
          <p:nvPr/>
        </p:nvSpPr>
        <p:spPr bwMode="auto">
          <a:xfrm>
            <a:off x="2632075" y="1863725"/>
            <a:ext cx="468313" cy="312738"/>
          </a:xfrm>
          <a:custGeom>
            <a:avLst/>
            <a:gdLst>
              <a:gd name="T0" fmla="*/ 0 w 295"/>
              <a:gd name="T1" fmla="*/ 32 h 197"/>
              <a:gd name="T2" fmla="*/ 32 w 295"/>
              <a:gd name="T3" fmla="*/ 12 h 197"/>
              <a:gd name="T4" fmla="*/ 75 w 295"/>
              <a:gd name="T5" fmla="*/ 0 h 197"/>
              <a:gd name="T6" fmla="*/ 104 w 295"/>
              <a:gd name="T7" fmla="*/ 0 h 197"/>
              <a:gd name="T8" fmla="*/ 116 w 295"/>
              <a:gd name="T9" fmla="*/ 0 h 197"/>
              <a:gd name="T10" fmla="*/ 140 w 295"/>
              <a:gd name="T11" fmla="*/ 12 h 197"/>
              <a:gd name="T12" fmla="*/ 116 w 295"/>
              <a:gd name="T13" fmla="*/ 32 h 197"/>
              <a:gd name="T14" fmla="*/ 169 w 295"/>
              <a:gd name="T15" fmla="*/ 20 h 197"/>
              <a:gd name="T16" fmla="*/ 212 w 295"/>
              <a:gd name="T17" fmla="*/ 20 h 197"/>
              <a:gd name="T18" fmla="*/ 198 w 295"/>
              <a:gd name="T19" fmla="*/ 32 h 197"/>
              <a:gd name="T20" fmla="*/ 233 w 295"/>
              <a:gd name="T21" fmla="*/ 43 h 197"/>
              <a:gd name="T22" fmla="*/ 262 w 295"/>
              <a:gd name="T23" fmla="*/ 64 h 197"/>
              <a:gd name="T24" fmla="*/ 262 w 295"/>
              <a:gd name="T25" fmla="*/ 72 h 197"/>
              <a:gd name="T26" fmla="*/ 242 w 295"/>
              <a:gd name="T27" fmla="*/ 83 h 197"/>
              <a:gd name="T28" fmla="*/ 233 w 295"/>
              <a:gd name="T29" fmla="*/ 83 h 197"/>
              <a:gd name="T30" fmla="*/ 242 w 295"/>
              <a:gd name="T31" fmla="*/ 93 h 197"/>
              <a:gd name="T32" fmla="*/ 262 w 295"/>
              <a:gd name="T33" fmla="*/ 93 h 197"/>
              <a:gd name="T34" fmla="*/ 295 w 295"/>
              <a:gd name="T35" fmla="*/ 116 h 197"/>
              <a:gd name="T36" fmla="*/ 253 w 295"/>
              <a:gd name="T37" fmla="*/ 145 h 197"/>
              <a:gd name="T38" fmla="*/ 242 w 295"/>
              <a:gd name="T39" fmla="*/ 145 h 197"/>
              <a:gd name="T40" fmla="*/ 242 w 295"/>
              <a:gd name="T41" fmla="*/ 136 h 197"/>
              <a:gd name="T42" fmla="*/ 221 w 295"/>
              <a:gd name="T43" fmla="*/ 124 h 197"/>
              <a:gd name="T44" fmla="*/ 212 w 295"/>
              <a:gd name="T45" fmla="*/ 136 h 197"/>
              <a:gd name="T46" fmla="*/ 233 w 295"/>
              <a:gd name="T47" fmla="*/ 156 h 197"/>
              <a:gd name="T48" fmla="*/ 221 w 295"/>
              <a:gd name="T49" fmla="*/ 165 h 197"/>
              <a:gd name="T50" fmla="*/ 233 w 295"/>
              <a:gd name="T51" fmla="*/ 177 h 197"/>
              <a:gd name="T52" fmla="*/ 221 w 295"/>
              <a:gd name="T53" fmla="*/ 188 h 197"/>
              <a:gd name="T54" fmla="*/ 198 w 295"/>
              <a:gd name="T55" fmla="*/ 188 h 197"/>
              <a:gd name="T56" fmla="*/ 169 w 295"/>
              <a:gd name="T57" fmla="*/ 165 h 197"/>
              <a:gd name="T58" fmla="*/ 169 w 295"/>
              <a:gd name="T59" fmla="*/ 177 h 197"/>
              <a:gd name="T60" fmla="*/ 189 w 295"/>
              <a:gd name="T61" fmla="*/ 197 h 197"/>
              <a:gd name="T62" fmla="*/ 159 w 295"/>
              <a:gd name="T63" fmla="*/ 197 h 197"/>
              <a:gd name="T64" fmla="*/ 125 w 295"/>
              <a:gd name="T65" fmla="*/ 188 h 197"/>
              <a:gd name="T66" fmla="*/ 125 w 295"/>
              <a:gd name="T67" fmla="*/ 165 h 197"/>
              <a:gd name="T68" fmla="*/ 116 w 295"/>
              <a:gd name="T69" fmla="*/ 165 h 197"/>
              <a:gd name="T70" fmla="*/ 87 w 295"/>
              <a:gd name="T71" fmla="*/ 156 h 197"/>
              <a:gd name="T72" fmla="*/ 51 w 295"/>
              <a:gd name="T73" fmla="*/ 156 h 197"/>
              <a:gd name="T74" fmla="*/ 75 w 295"/>
              <a:gd name="T75" fmla="*/ 136 h 197"/>
              <a:gd name="T76" fmla="*/ 104 w 295"/>
              <a:gd name="T77" fmla="*/ 145 h 197"/>
              <a:gd name="T78" fmla="*/ 125 w 295"/>
              <a:gd name="T79" fmla="*/ 136 h 197"/>
              <a:gd name="T80" fmla="*/ 116 w 295"/>
              <a:gd name="T81" fmla="*/ 124 h 197"/>
              <a:gd name="T82" fmla="*/ 169 w 295"/>
              <a:gd name="T83" fmla="*/ 116 h 197"/>
              <a:gd name="T84" fmla="*/ 169 w 295"/>
              <a:gd name="T85" fmla="*/ 93 h 197"/>
              <a:gd name="T86" fmla="*/ 159 w 295"/>
              <a:gd name="T87" fmla="*/ 83 h 197"/>
              <a:gd name="T88" fmla="*/ 148 w 295"/>
              <a:gd name="T89" fmla="*/ 83 h 197"/>
              <a:gd name="T90" fmla="*/ 125 w 295"/>
              <a:gd name="T91" fmla="*/ 83 h 197"/>
              <a:gd name="T92" fmla="*/ 148 w 295"/>
              <a:gd name="T93" fmla="*/ 72 h 197"/>
              <a:gd name="T94" fmla="*/ 125 w 295"/>
              <a:gd name="T95" fmla="*/ 64 h 197"/>
              <a:gd name="T96" fmla="*/ 95 w 295"/>
              <a:gd name="T97" fmla="*/ 72 h 197"/>
              <a:gd name="T98" fmla="*/ 87 w 295"/>
              <a:gd name="T99" fmla="*/ 64 h 197"/>
              <a:gd name="T100" fmla="*/ 32 w 295"/>
              <a:gd name="T101" fmla="*/ 64 h 197"/>
              <a:gd name="T102" fmla="*/ 14 w 295"/>
              <a:gd name="T103" fmla="*/ 54 h 197"/>
              <a:gd name="T104" fmla="*/ 0 w 295"/>
              <a:gd name="T10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5" h="197">
                <a:moveTo>
                  <a:pt x="0" y="32"/>
                </a:moveTo>
                <a:lnTo>
                  <a:pt x="32" y="12"/>
                </a:lnTo>
                <a:lnTo>
                  <a:pt x="75" y="0"/>
                </a:lnTo>
                <a:lnTo>
                  <a:pt x="104" y="0"/>
                </a:lnTo>
                <a:lnTo>
                  <a:pt x="116" y="0"/>
                </a:lnTo>
                <a:lnTo>
                  <a:pt x="140" y="12"/>
                </a:lnTo>
                <a:lnTo>
                  <a:pt x="116" y="32"/>
                </a:lnTo>
                <a:lnTo>
                  <a:pt x="169" y="20"/>
                </a:lnTo>
                <a:lnTo>
                  <a:pt x="212" y="20"/>
                </a:lnTo>
                <a:lnTo>
                  <a:pt x="198" y="32"/>
                </a:lnTo>
                <a:lnTo>
                  <a:pt x="233" y="43"/>
                </a:lnTo>
                <a:lnTo>
                  <a:pt x="262" y="64"/>
                </a:lnTo>
                <a:lnTo>
                  <a:pt x="262" y="72"/>
                </a:lnTo>
                <a:lnTo>
                  <a:pt x="242" y="83"/>
                </a:lnTo>
                <a:lnTo>
                  <a:pt x="233" y="83"/>
                </a:lnTo>
                <a:lnTo>
                  <a:pt x="242" y="93"/>
                </a:lnTo>
                <a:lnTo>
                  <a:pt x="262" y="93"/>
                </a:lnTo>
                <a:lnTo>
                  <a:pt x="295" y="116"/>
                </a:lnTo>
                <a:lnTo>
                  <a:pt x="253" y="145"/>
                </a:lnTo>
                <a:lnTo>
                  <a:pt x="242" y="145"/>
                </a:lnTo>
                <a:lnTo>
                  <a:pt x="242" y="136"/>
                </a:lnTo>
                <a:lnTo>
                  <a:pt x="221" y="124"/>
                </a:lnTo>
                <a:lnTo>
                  <a:pt x="212" y="136"/>
                </a:lnTo>
                <a:lnTo>
                  <a:pt x="233" y="156"/>
                </a:lnTo>
                <a:lnTo>
                  <a:pt x="221" y="165"/>
                </a:lnTo>
                <a:lnTo>
                  <a:pt x="233" y="177"/>
                </a:lnTo>
                <a:lnTo>
                  <a:pt x="221" y="188"/>
                </a:lnTo>
                <a:lnTo>
                  <a:pt x="198" y="188"/>
                </a:lnTo>
                <a:lnTo>
                  <a:pt x="169" y="165"/>
                </a:lnTo>
                <a:lnTo>
                  <a:pt x="169" y="177"/>
                </a:lnTo>
                <a:lnTo>
                  <a:pt x="189" y="197"/>
                </a:lnTo>
                <a:lnTo>
                  <a:pt x="159" y="197"/>
                </a:lnTo>
                <a:lnTo>
                  <a:pt x="125" y="188"/>
                </a:lnTo>
                <a:lnTo>
                  <a:pt x="125" y="165"/>
                </a:lnTo>
                <a:lnTo>
                  <a:pt x="116" y="165"/>
                </a:lnTo>
                <a:lnTo>
                  <a:pt x="87" y="156"/>
                </a:lnTo>
                <a:lnTo>
                  <a:pt x="51" y="156"/>
                </a:lnTo>
                <a:lnTo>
                  <a:pt x="75" y="136"/>
                </a:lnTo>
                <a:lnTo>
                  <a:pt x="104" y="145"/>
                </a:lnTo>
                <a:lnTo>
                  <a:pt x="125" y="136"/>
                </a:lnTo>
                <a:lnTo>
                  <a:pt x="116" y="124"/>
                </a:lnTo>
                <a:lnTo>
                  <a:pt x="169" y="116"/>
                </a:lnTo>
                <a:lnTo>
                  <a:pt x="169" y="93"/>
                </a:lnTo>
                <a:lnTo>
                  <a:pt x="159" y="83"/>
                </a:lnTo>
                <a:lnTo>
                  <a:pt x="148" y="83"/>
                </a:lnTo>
                <a:lnTo>
                  <a:pt x="125" y="83"/>
                </a:lnTo>
                <a:lnTo>
                  <a:pt x="148" y="72"/>
                </a:lnTo>
                <a:lnTo>
                  <a:pt x="125" y="64"/>
                </a:lnTo>
                <a:lnTo>
                  <a:pt x="95" y="72"/>
                </a:lnTo>
                <a:lnTo>
                  <a:pt x="87" y="64"/>
                </a:lnTo>
                <a:lnTo>
                  <a:pt x="32" y="64"/>
                </a:lnTo>
                <a:lnTo>
                  <a:pt x="14" y="54"/>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4" name="Freeform 344"/>
          <p:cNvSpPr>
            <a:spLocks/>
          </p:cNvSpPr>
          <p:nvPr/>
        </p:nvSpPr>
        <p:spPr bwMode="auto">
          <a:xfrm>
            <a:off x="2632075" y="1863725"/>
            <a:ext cx="468313" cy="312738"/>
          </a:xfrm>
          <a:custGeom>
            <a:avLst/>
            <a:gdLst>
              <a:gd name="T0" fmla="*/ 0 w 295"/>
              <a:gd name="T1" fmla="*/ 32 h 197"/>
              <a:gd name="T2" fmla="*/ 32 w 295"/>
              <a:gd name="T3" fmla="*/ 12 h 197"/>
              <a:gd name="T4" fmla="*/ 75 w 295"/>
              <a:gd name="T5" fmla="*/ 0 h 197"/>
              <a:gd name="T6" fmla="*/ 104 w 295"/>
              <a:gd name="T7" fmla="*/ 0 h 197"/>
              <a:gd name="T8" fmla="*/ 116 w 295"/>
              <a:gd name="T9" fmla="*/ 0 h 197"/>
              <a:gd name="T10" fmla="*/ 140 w 295"/>
              <a:gd name="T11" fmla="*/ 12 h 197"/>
              <a:gd name="T12" fmla="*/ 116 w 295"/>
              <a:gd name="T13" fmla="*/ 32 h 197"/>
              <a:gd name="T14" fmla="*/ 169 w 295"/>
              <a:gd name="T15" fmla="*/ 20 h 197"/>
              <a:gd name="T16" fmla="*/ 212 w 295"/>
              <a:gd name="T17" fmla="*/ 20 h 197"/>
              <a:gd name="T18" fmla="*/ 198 w 295"/>
              <a:gd name="T19" fmla="*/ 32 h 197"/>
              <a:gd name="T20" fmla="*/ 233 w 295"/>
              <a:gd name="T21" fmla="*/ 43 h 197"/>
              <a:gd name="T22" fmla="*/ 262 w 295"/>
              <a:gd name="T23" fmla="*/ 64 h 197"/>
              <a:gd name="T24" fmla="*/ 262 w 295"/>
              <a:gd name="T25" fmla="*/ 72 h 197"/>
              <a:gd name="T26" fmla="*/ 242 w 295"/>
              <a:gd name="T27" fmla="*/ 83 h 197"/>
              <a:gd name="T28" fmla="*/ 233 w 295"/>
              <a:gd name="T29" fmla="*/ 83 h 197"/>
              <a:gd name="T30" fmla="*/ 242 w 295"/>
              <a:gd name="T31" fmla="*/ 93 h 197"/>
              <a:gd name="T32" fmla="*/ 262 w 295"/>
              <a:gd name="T33" fmla="*/ 93 h 197"/>
              <a:gd name="T34" fmla="*/ 295 w 295"/>
              <a:gd name="T35" fmla="*/ 116 h 197"/>
              <a:gd name="T36" fmla="*/ 253 w 295"/>
              <a:gd name="T37" fmla="*/ 145 h 197"/>
              <a:gd name="T38" fmla="*/ 242 w 295"/>
              <a:gd name="T39" fmla="*/ 145 h 197"/>
              <a:gd name="T40" fmla="*/ 242 w 295"/>
              <a:gd name="T41" fmla="*/ 136 h 197"/>
              <a:gd name="T42" fmla="*/ 221 w 295"/>
              <a:gd name="T43" fmla="*/ 124 h 197"/>
              <a:gd name="T44" fmla="*/ 212 w 295"/>
              <a:gd name="T45" fmla="*/ 136 h 197"/>
              <a:gd name="T46" fmla="*/ 233 w 295"/>
              <a:gd name="T47" fmla="*/ 156 h 197"/>
              <a:gd name="T48" fmla="*/ 221 w 295"/>
              <a:gd name="T49" fmla="*/ 165 h 197"/>
              <a:gd name="T50" fmla="*/ 233 w 295"/>
              <a:gd name="T51" fmla="*/ 177 h 197"/>
              <a:gd name="T52" fmla="*/ 221 w 295"/>
              <a:gd name="T53" fmla="*/ 188 h 197"/>
              <a:gd name="T54" fmla="*/ 198 w 295"/>
              <a:gd name="T55" fmla="*/ 188 h 197"/>
              <a:gd name="T56" fmla="*/ 169 w 295"/>
              <a:gd name="T57" fmla="*/ 165 h 197"/>
              <a:gd name="T58" fmla="*/ 169 w 295"/>
              <a:gd name="T59" fmla="*/ 177 h 197"/>
              <a:gd name="T60" fmla="*/ 189 w 295"/>
              <a:gd name="T61" fmla="*/ 197 h 197"/>
              <a:gd name="T62" fmla="*/ 159 w 295"/>
              <a:gd name="T63" fmla="*/ 197 h 197"/>
              <a:gd name="T64" fmla="*/ 125 w 295"/>
              <a:gd name="T65" fmla="*/ 188 h 197"/>
              <a:gd name="T66" fmla="*/ 125 w 295"/>
              <a:gd name="T67" fmla="*/ 165 h 197"/>
              <a:gd name="T68" fmla="*/ 116 w 295"/>
              <a:gd name="T69" fmla="*/ 165 h 197"/>
              <a:gd name="T70" fmla="*/ 87 w 295"/>
              <a:gd name="T71" fmla="*/ 156 h 197"/>
              <a:gd name="T72" fmla="*/ 51 w 295"/>
              <a:gd name="T73" fmla="*/ 156 h 197"/>
              <a:gd name="T74" fmla="*/ 75 w 295"/>
              <a:gd name="T75" fmla="*/ 136 h 197"/>
              <a:gd name="T76" fmla="*/ 104 w 295"/>
              <a:gd name="T77" fmla="*/ 145 h 197"/>
              <a:gd name="T78" fmla="*/ 125 w 295"/>
              <a:gd name="T79" fmla="*/ 136 h 197"/>
              <a:gd name="T80" fmla="*/ 116 w 295"/>
              <a:gd name="T81" fmla="*/ 124 h 197"/>
              <a:gd name="T82" fmla="*/ 169 w 295"/>
              <a:gd name="T83" fmla="*/ 116 h 197"/>
              <a:gd name="T84" fmla="*/ 169 w 295"/>
              <a:gd name="T85" fmla="*/ 93 h 197"/>
              <a:gd name="T86" fmla="*/ 159 w 295"/>
              <a:gd name="T87" fmla="*/ 83 h 197"/>
              <a:gd name="T88" fmla="*/ 148 w 295"/>
              <a:gd name="T89" fmla="*/ 83 h 197"/>
              <a:gd name="T90" fmla="*/ 125 w 295"/>
              <a:gd name="T91" fmla="*/ 83 h 197"/>
              <a:gd name="T92" fmla="*/ 148 w 295"/>
              <a:gd name="T93" fmla="*/ 72 h 197"/>
              <a:gd name="T94" fmla="*/ 125 w 295"/>
              <a:gd name="T95" fmla="*/ 64 h 197"/>
              <a:gd name="T96" fmla="*/ 95 w 295"/>
              <a:gd name="T97" fmla="*/ 72 h 197"/>
              <a:gd name="T98" fmla="*/ 87 w 295"/>
              <a:gd name="T99" fmla="*/ 64 h 197"/>
              <a:gd name="T100" fmla="*/ 32 w 295"/>
              <a:gd name="T101" fmla="*/ 64 h 197"/>
              <a:gd name="T102" fmla="*/ 14 w 295"/>
              <a:gd name="T103" fmla="*/ 54 h 197"/>
              <a:gd name="T104" fmla="*/ 0 w 295"/>
              <a:gd name="T10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5" h="197">
                <a:moveTo>
                  <a:pt x="0" y="32"/>
                </a:moveTo>
                <a:lnTo>
                  <a:pt x="32" y="12"/>
                </a:lnTo>
                <a:lnTo>
                  <a:pt x="75" y="0"/>
                </a:lnTo>
                <a:lnTo>
                  <a:pt x="104" y="0"/>
                </a:lnTo>
                <a:lnTo>
                  <a:pt x="116" y="0"/>
                </a:lnTo>
                <a:lnTo>
                  <a:pt x="140" y="12"/>
                </a:lnTo>
                <a:lnTo>
                  <a:pt x="116" y="32"/>
                </a:lnTo>
                <a:lnTo>
                  <a:pt x="169" y="20"/>
                </a:lnTo>
                <a:lnTo>
                  <a:pt x="212" y="20"/>
                </a:lnTo>
                <a:lnTo>
                  <a:pt x="198" y="32"/>
                </a:lnTo>
                <a:lnTo>
                  <a:pt x="233" y="43"/>
                </a:lnTo>
                <a:lnTo>
                  <a:pt x="262" y="64"/>
                </a:lnTo>
                <a:lnTo>
                  <a:pt x="262" y="72"/>
                </a:lnTo>
                <a:lnTo>
                  <a:pt x="242" y="83"/>
                </a:lnTo>
                <a:lnTo>
                  <a:pt x="233" y="83"/>
                </a:lnTo>
                <a:lnTo>
                  <a:pt x="242" y="93"/>
                </a:lnTo>
                <a:lnTo>
                  <a:pt x="262" y="93"/>
                </a:lnTo>
                <a:lnTo>
                  <a:pt x="295" y="116"/>
                </a:lnTo>
                <a:lnTo>
                  <a:pt x="253" y="145"/>
                </a:lnTo>
                <a:lnTo>
                  <a:pt x="242" y="145"/>
                </a:lnTo>
                <a:lnTo>
                  <a:pt x="242" y="136"/>
                </a:lnTo>
                <a:lnTo>
                  <a:pt x="221" y="124"/>
                </a:lnTo>
                <a:lnTo>
                  <a:pt x="212" y="136"/>
                </a:lnTo>
                <a:lnTo>
                  <a:pt x="233" y="156"/>
                </a:lnTo>
                <a:lnTo>
                  <a:pt x="221" y="165"/>
                </a:lnTo>
                <a:lnTo>
                  <a:pt x="233" y="177"/>
                </a:lnTo>
                <a:lnTo>
                  <a:pt x="221" y="188"/>
                </a:lnTo>
                <a:lnTo>
                  <a:pt x="198" y="188"/>
                </a:lnTo>
                <a:lnTo>
                  <a:pt x="169" y="165"/>
                </a:lnTo>
                <a:lnTo>
                  <a:pt x="169" y="177"/>
                </a:lnTo>
                <a:lnTo>
                  <a:pt x="189" y="197"/>
                </a:lnTo>
                <a:lnTo>
                  <a:pt x="159" y="197"/>
                </a:lnTo>
                <a:lnTo>
                  <a:pt x="125" y="188"/>
                </a:lnTo>
                <a:lnTo>
                  <a:pt x="125" y="165"/>
                </a:lnTo>
                <a:lnTo>
                  <a:pt x="116" y="165"/>
                </a:lnTo>
                <a:lnTo>
                  <a:pt x="87" y="156"/>
                </a:lnTo>
                <a:lnTo>
                  <a:pt x="51" y="156"/>
                </a:lnTo>
                <a:lnTo>
                  <a:pt x="75" y="136"/>
                </a:lnTo>
                <a:lnTo>
                  <a:pt x="104" y="145"/>
                </a:lnTo>
                <a:lnTo>
                  <a:pt x="125" y="136"/>
                </a:lnTo>
                <a:lnTo>
                  <a:pt x="116" y="124"/>
                </a:lnTo>
                <a:lnTo>
                  <a:pt x="169" y="116"/>
                </a:lnTo>
                <a:lnTo>
                  <a:pt x="169" y="93"/>
                </a:lnTo>
                <a:lnTo>
                  <a:pt x="159" y="83"/>
                </a:lnTo>
                <a:lnTo>
                  <a:pt x="148" y="83"/>
                </a:lnTo>
                <a:lnTo>
                  <a:pt x="125" y="83"/>
                </a:lnTo>
                <a:lnTo>
                  <a:pt x="148" y="72"/>
                </a:lnTo>
                <a:lnTo>
                  <a:pt x="125" y="64"/>
                </a:lnTo>
                <a:lnTo>
                  <a:pt x="95" y="72"/>
                </a:lnTo>
                <a:lnTo>
                  <a:pt x="87" y="64"/>
                </a:lnTo>
                <a:lnTo>
                  <a:pt x="32" y="64"/>
                </a:lnTo>
                <a:lnTo>
                  <a:pt x="14" y="54"/>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5" name="Freeform 345"/>
          <p:cNvSpPr>
            <a:spLocks/>
          </p:cNvSpPr>
          <p:nvPr/>
        </p:nvSpPr>
        <p:spPr bwMode="auto">
          <a:xfrm>
            <a:off x="2855913" y="1863725"/>
            <a:ext cx="76200" cy="38100"/>
          </a:xfrm>
          <a:custGeom>
            <a:avLst/>
            <a:gdLst>
              <a:gd name="T0" fmla="*/ 8 w 48"/>
              <a:gd name="T1" fmla="*/ 0 h 24"/>
              <a:gd name="T2" fmla="*/ 48 w 48"/>
              <a:gd name="T3" fmla="*/ 13 h 24"/>
              <a:gd name="T4" fmla="*/ 36 w 48"/>
              <a:gd name="T5" fmla="*/ 24 h 24"/>
              <a:gd name="T6" fmla="*/ 8 w 48"/>
              <a:gd name="T7" fmla="*/ 24 h 24"/>
              <a:gd name="T8" fmla="*/ 0 w 48"/>
              <a:gd name="T9" fmla="*/ 13 h 24"/>
              <a:gd name="T10" fmla="*/ 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8" y="0"/>
                </a:moveTo>
                <a:lnTo>
                  <a:pt x="48" y="13"/>
                </a:lnTo>
                <a:lnTo>
                  <a:pt x="36" y="24"/>
                </a:lnTo>
                <a:lnTo>
                  <a:pt x="8" y="24"/>
                </a:lnTo>
                <a:lnTo>
                  <a:pt x="0" y="13"/>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6" name="Freeform 346"/>
          <p:cNvSpPr>
            <a:spLocks/>
          </p:cNvSpPr>
          <p:nvPr/>
        </p:nvSpPr>
        <p:spPr bwMode="auto">
          <a:xfrm>
            <a:off x="2855913" y="1863725"/>
            <a:ext cx="76200" cy="38100"/>
          </a:xfrm>
          <a:custGeom>
            <a:avLst/>
            <a:gdLst>
              <a:gd name="T0" fmla="*/ 8 w 48"/>
              <a:gd name="T1" fmla="*/ 0 h 24"/>
              <a:gd name="T2" fmla="*/ 48 w 48"/>
              <a:gd name="T3" fmla="*/ 13 h 24"/>
              <a:gd name="T4" fmla="*/ 36 w 48"/>
              <a:gd name="T5" fmla="*/ 24 h 24"/>
              <a:gd name="T6" fmla="*/ 8 w 48"/>
              <a:gd name="T7" fmla="*/ 24 h 24"/>
              <a:gd name="T8" fmla="*/ 0 w 48"/>
              <a:gd name="T9" fmla="*/ 13 h 24"/>
              <a:gd name="T10" fmla="*/ 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8" y="0"/>
                </a:moveTo>
                <a:lnTo>
                  <a:pt x="48" y="13"/>
                </a:lnTo>
                <a:lnTo>
                  <a:pt x="36" y="24"/>
                </a:lnTo>
                <a:lnTo>
                  <a:pt x="8" y="24"/>
                </a:lnTo>
                <a:lnTo>
                  <a:pt x="0" y="13"/>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7" name="Freeform 347"/>
          <p:cNvSpPr>
            <a:spLocks/>
          </p:cNvSpPr>
          <p:nvPr/>
        </p:nvSpPr>
        <p:spPr bwMode="auto">
          <a:xfrm>
            <a:off x="2654300" y="1798638"/>
            <a:ext cx="258763" cy="52387"/>
          </a:xfrm>
          <a:custGeom>
            <a:avLst/>
            <a:gdLst>
              <a:gd name="T0" fmla="*/ 8 w 163"/>
              <a:gd name="T1" fmla="*/ 0 h 33"/>
              <a:gd name="T2" fmla="*/ 61 w 163"/>
              <a:gd name="T3" fmla="*/ 0 h 33"/>
              <a:gd name="T4" fmla="*/ 61 w 163"/>
              <a:gd name="T5" fmla="*/ 12 h 33"/>
              <a:gd name="T6" fmla="*/ 72 w 163"/>
              <a:gd name="T7" fmla="*/ 12 h 33"/>
              <a:gd name="T8" fmla="*/ 163 w 163"/>
              <a:gd name="T9" fmla="*/ 24 h 33"/>
              <a:gd name="T10" fmla="*/ 145 w 163"/>
              <a:gd name="T11" fmla="*/ 33 h 33"/>
              <a:gd name="T12" fmla="*/ 125 w 163"/>
              <a:gd name="T13" fmla="*/ 33 h 33"/>
              <a:gd name="T14" fmla="*/ 111 w 163"/>
              <a:gd name="T15" fmla="*/ 33 h 33"/>
              <a:gd name="T16" fmla="*/ 90 w 163"/>
              <a:gd name="T17" fmla="*/ 33 h 33"/>
              <a:gd name="T18" fmla="*/ 29 w 163"/>
              <a:gd name="T19" fmla="*/ 33 h 33"/>
              <a:gd name="T20" fmla="*/ 17 w 163"/>
              <a:gd name="T21" fmla="*/ 33 h 33"/>
              <a:gd name="T22" fmla="*/ 37 w 163"/>
              <a:gd name="T23" fmla="*/ 12 h 33"/>
              <a:gd name="T24" fmla="*/ 8 w 163"/>
              <a:gd name="T25" fmla="*/ 12 h 33"/>
              <a:gd name="T26" fmla="*/ 0 w 163"/>
              <a:gd name="T27" fmla="*/ 0 h 33"/>
              <a:gd name="T28" fmla="*/ 8 w 16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33">
                <a:moveTo>
                  <a:pt x="8" y="0"/>
                </a:moveTo>
                <a:lnTo>
                  <a:pt x="61" y="0"/>
                </a:lnTo>
                <a:lnTo>
                  <a:pt x="61" y="12"/>
                </a:lnTo>
                <a:lnTo>
                  <a:pt x="72" y="12"/>
                </a:lnTo>
                <a:lnTo>
                  <a:pt x="163" y="24"/>
                </a:lnTo>
                <a:lnTo>
                  <a:pt x="145" y="33"/>
                </a:lnTo>
                <a:lnTo>
                  <a:pt x="125" y="33"/>
                </a:lnTo>
                <a:lnTo>
                  <a:pt x="111" y="33"/>
                </a:lnTo>
                <a:lnTo>
                  <a:pt x="90" y="33"/>
                </a:lnTo>
                <a:lnTo>
                  <a:pt x="29" y="33"/>
                </a:lnTo>
                <a:lnTo>
                  <a:pt x="17" y="33"/>
                </a:lnTo>
                <a:lnTo>
                  <a:pt x="37" y="12"/>
                </a:lnTo>
                <a:lnTo>
                  <a:pt x="8" y="12"/>
                </a:lnTo>
                <a:lnTo>
                  <a:pt x="0" y="0"/>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8" name="Freeform 348"/>
          <p:cNvSpPr>
            <a:spLocks/>
          </p:cNvSpPr>
          <p:nvPr/>
        </p:nvSpPr>
        <p:spPr bwMode="auto">
          <a:xfrm>
            <a:off x="2654300" y="1798638"/>
            <a:ext cx="258763" cy="52387"/>
          </a:xfrm>
          <a:custGeom>
            <a:avLst/>
            <a:gdLst>
              <a:gd name="T0" fmla="*/ 8 w 163"/>
              <a:gd name="T1" fmla="*/ 0 h 33"/>
              <a:gd name="T2" fmla="*/ 61 w 163"/>
              <a:gd name="T3" fmla="*/ 0 h 33"/>
              <a:gd name="T4" fmla="*/ 61 w 163"/>
              <a:gd name="T5" fmla="*/ 12 h 33"/>
              <a:gd name="T6" fmla="*/ 72 w 163"/>
              <a:gd name="T7" fmla="*/ 12 h 33"/>
              <a:gd name="T8" fmla="*/ 163 w 163"/>
              <a:gd name="T9" fmla="*/ 24 h 33"/>
              <a:gd name="T10" fmla="*/ 145 w 163"/>
              <a:gd name="T11" fmla="*/ 33 h 33"/>
              <a:gd name="T12" fmla="*/ 125 w 163"/>
              <a:gd name="T13" fmla="*/ 33 h 33"/>
              <a:gd name="T14" fmla="*/ 111 w 163"/>
              <a:gd name="T15" fmla="*/ 33 h 33"/>
              <a:gd name="T16" fmla="*/ 90 w 163"/>
              <a:gd name="T17" fmla="*/ 33 h 33"/>
              <a:gd name="T18" fmla="*/ 29 w 163"/>
              <a:gd name="T19" fmla="*/ 33 h 33"/>
              <a:gd name="T20" fmla="*/ 17 w 163"/>
              <a:gd name="T21" fmla="*/ 33 h 33"/>
              <a:gd name="T22" fmla="*/ 37 w 163"/>
              <a:gd name="T23" fmla="*/ 12 h 33"/>
              <a:gd name="T24" fmla="*/ 8 w 163"/>
              <a:gd name="T25" fmla="*/ 12 h 33"/>
              <a:gd name="T26" fmla="*/ 0 w 163"/>
              <a:gd name="T27" fmla="*/ 0 h 33"/>
              <a:gd name="T28" fmla="*/ 8 w 16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33">
                <a:moveTo>
                  <a:pt x="8" y="0"/>
                </a:moveTo>
                <a:lnTo>
                  <a:pt x="61" y="0"/>
                </a:lnTo>
                <a:lnTo>
                  <a:pt x="61" y="12"/>
                </a:lnTo>
                <a:lnTo>
                  <a:pt x="72" y="12"/>
                </a:lnTo>
                <a:lnTo>
                  <a:pt x="163" y="24"/>
                </a:lnTo>
                <a:lnTo>
                  <a:pt x="145" y="33"/>
                </a:lnTo>
                <a:lnTo>
                  <a:pt x="125" y="33"/>
                </a:lnTo>
                <a:lnTo>
                  <a:pt x="111" y="33"/>
                </a:lnTo>
                <a:lnTo>
                  <a:pt x="90" y="33"/>
                </a:lnTo>
                <a:lnTo>
                  <a:pt x="29" y="33"/>
                </a:lnTo>
                <a:lnTo>
                  <a:pt x="17" y="33"/>
                </a:lnTo>
                <a:lnTo>
                  <a:pt x="37" y="12"/>
                </a:lnTo>
                <a:lnTo>
                  <a:pt x="8" y="12"/>
                </a:lnTo>
                <a:lnTo>
                  <a:pt x="0" y="0"/>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9" name="Freeform 349"/>
          <p:cNvSpPr>
            <a:spLocks/>
          </p:cNvSpPr>
          <p:nvPr/>
        </p:nvSpPr>
        <p:spPr bwMode="auto">
          <a:xfrm>
            <a:off x="2770188" y="1698625"/>
            <a:ext cx="144462" cy="66675"/>
          </a:xfrm>
          <a:custGeom>
            <a:avLst/>
            <a:gdLst>
              <a:gd name="T0" fmla="*/ 8 w 91"/>
              <a:gd name="T1" fmla="*/ 14 h 42"/>
              <a:gd name="T2" fmla="*/ 38 w 91"/>
              <a:gd name="T3" fmla="*/ 0 h 42"/>
              <a:gd name="T4" fmla="*/ 61 w 91"/>
              <a:gd name="T5" fmla="*/ 0 h 42"/>
              <a:gd name="T6" fmla="*/ 73 w 91"/>
              <a:gd name="T7" fmla="*/ 14 h 42"/>
              <a:gd name="T8" fmla="*/ 91 w 91"/>
              <a:gd name="T9" fmla="*/ 14 h 42"/>
              <a:gd name="T10" fmla="*/ 82 w 91"/>
              <a:gd name="T11" fmla="*/ 22 h 42"/>
              <a:gd name="T12" fmla="*/ 29 w 91"/>
              <a:gd name="T13" fmla="*/ 42 h 42"/>
              <a:gd name="T14" fmla="*/ 0 w 91"/>
              <a:gd name="T15" fmla="*/ 42 h 42"/>
              <a:gd name="T16" fmla="*/ 0 w 91"/>
              <a:gd name="T17" fmla="*/ 34 h 42"/>
              <a:gd name="T18" fmla="*/ 8 w 91"/>
              <a:gd name="T19" fmla="*/ 22 h 42"/>
              <a:gd name="T20" fmla="*/ 8 w 91"/>
              <a:gd name="T2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42">
                <a:moveTo>
                  <a:pt x="8" y="14"/>
                </a:moveTo>
                <a:lnTo>
                  <a:pt x="38" y="0"/>
                </a:lnTo>
                <a:lnTo>
                  <a:pt x="61" y="0"/>
                </a:lnTo>
                <a:lnTo>
                  <a:pt x="73" y="14"/>
                </a:lnTo>
                <a:lnTo>
                  <a:pt x="91" y="14"/>
                </a:lnTo>
                <a:lnTo>
                  <a:pt x="82" y="22"/>
                </a:lnTo>
                <a:lnTo>
                  <a:pt x="29" y="42"/>
                </a:lnTo>
                <a:lnTo>
                  <a:pt x="0" y="42"/>
                </a:lnTo>
                <a:lnTo>
                  <a:pt x="0" y="34"/>
                </a:lnTo>
                <a:lnTo>
                  <a:pt x="8" y="22"/>
                </a:lnTo>
                <a:lnTo>
                  <a:pt x="8"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0" name="Freeform 350"/>
          <p:cNvSpPr>
            <a:spLocks/>
          </p:cNvSpPr>
          <p:nvPr/>
        </p:nvSpPr>
        <p:spPr bwMode="auto">
          <a:xfrm>
            <a:off x="2770188" y="1698625"/>
            <a:ext cx="144462" cy="66675"/>
          </a:xfrm>
          <a:custGeom>
            <a:avLst/>
            <a:gdLst>
              <a:gd name="T0" fmla="*/ 8 w 91"/>
              <a:gd name="T1" fmla="*/ 14 h 42"/>
              <a:gd name="T2" fmla="*/ 38 w 91"/>
              <a:gd name="T3" fmla="*/ 0 h 42"/>
              <a:gd name="T4" fmla="*/ 61 w 91"/>
              <a:gd name="T5" fmla="*/ 0 h 42"/>
              <a:gd name="T6" fmla="*/ 73 w 91"/>
              <a:gd name="T7" fmla="*/ 14 h 42"/>
              <a:gd name="T8" fmla="*/ 91 w 91"/>
              <a:gd name="T9" fmla="*/ 14 h 42"/>
              <a:gd name="T10" fmla="*/ 82 w 91"/>
              <a:gd name="T11" fmla="*/ 22 h 42"/>
              <a:gd name="T12" fmla="*/ 29 w 91"/>
              <a:gd name="T13" fmla="*/ 42 h 42"/>
              <a:gd name="T14" fmla="*/ 0 w 91"/>
              <a:gd name="T15" fmla="*/ 42 h 42"/>
              <a:gd name="T16" fmla="*/ 0 w 91"/>
              <a:gd name="T17" fmla="*/ 34 h 42"/>
              <a:gd name="T18" fmla="*/ 8 w 91"/>
              <a:gd name="T19" fmla="*/ 22 h 42"/>
              <a:gd name="T20" fmla="*/ 8 w 91"/>
              <a:gd name="T2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42">
                <a:moveTo>
                  <a:pt x="8" y="14"/>
                </a:moveTo>
                <a:lnTo>
                  <a:pt x="38" y="0"/>
                </a:lnTo>
                <a:lnTo>
                  <a:pt x="61" y="0"/>
                </a:lnTo>
                <a:lnTo>
                  <a:pt x="73" y="14"/>
                </a:lnTo>
                <a:lnTo>
                  <a:pt x="91" y="14"/>
                </a:lnTo>
                <a:lnTo>
                  <a:pt x="82" y="22"/>
                </a:lnTo>
                <a:lnTo>
                  <a:pt x="29" y="42"/>
                </a:lnTo>
                <a:lnTo>
                  <a:pt x="0" y="42"/>
                </a:lnTo>
                <a:lnTo>
                  <a:pt x="0" y="34"/>
                </a:lnTo>
                <a:lnTo>
                  <a:pt x="8" y="22"/>
                </a:lnTo>
                <a:lnTo>
                  <a:pt x="8"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1" name="Freeform 351"/>
          <p:cNvSpPr>
            <a:spLocks/>
          </p:cNvSpPr>
          <p:nvPr/>
        </p:nvSpPr>
        <p:spPr bwMode="auto">
          <a:xfrm>
            <a:off x="2770188" y="1670050"/>
            <a:ext cx="644525" cy="147638"/>
          </a:xfrm>
          <a:custGeom>
            <a:avLst/>
            <a:gdLst>
              <a:gd name="T0" fmla="*/ 82 w 406"/>
              <a:gd name="T1" fmla="*/ 17 h 93"/>
              <a:gd name="T2" fmla="*/ 251 w 406"/>
              <a:gd name="T3" fmla="*/ 0 h 93"/>
              <a:gd name="T4" fmla="*/ 323 w 406"/>
              <a:gd name="T5" fmla="*/ 0 h 93"/>
              <a:gd name="T6" fmla="*/ 406 w 406"/>
              <a:gd name="T7" fmla="*/ 9 h 93"/>
              <a:gd name="T8" fmla="*/ 227 w 406"/>
              <a:gd name="T9" fmla="*/ 40 h 93"/>
              <a:gd name="T10" fmla="*/ 186 w 406"/>
              <a:gd name="T11" fmla="*/ 61 h 93"/>
              <a:gd name="T12" fmla="*/ 154 w 406"/>
              <a:gd name="T13" fmla="*/ 61 h 93"/>
              <a:gd name="T14" fmla="*/ 154 w 406"/>
              <a:gd name="T15" fmla="*/ 70 h 93"/>
              <a:gd name="T16" fmla="*/ 133 w 406"/>
              <a:gd name="T17" fmla="*/ 70 h 93"/>
              <a:gd name="T18" fmla="*/ 146 w 406"/>
              <a:gd name="T19" fmla="*/ 81 h 93"/>
              <a:gd name="T20" fmla="*/ 90 w 406"/>
              <a:gd name="T21" fmla="*/ 93 h 93"/>
              <a:gd name="T22" fmla="*/ 90 w 406"/>
              <a:gd name="T23" fmla="*/ 81 h 93"/>
              <a:gd name="T24" fmla="*/ 0 w 406"/>
              <a:gd name="T25" fmla="*/ 81 h 93"/>
              <a:gd name="T26" fmla="*/ 8 w 406"/>
              <a:gd name="T27" fmla="*/ 81 h 93"/>
              <a:gd name="T28" fmla="*/ 38 w 406"/>
              <a:gd name="T29" fmla="*/ 61 h 93"/>
              <a:gd name="T30" fmla="*/ 102 w 406"/>
              <a:gd name="T31" fmla="*/ 52 h 93"/>
              <a:gd name="T32" fmla="*/ 102 w 406"/>
              <a:gd name="T33" fmla="*/ 40 h 93"/>
              <a:gd name="T34" fmla="*/ 90 w 406"/>
              <a:gd name="T35" fmla="*/ 40 h 93"/>
              <a:gd name="T36" fmla="*/ 111 w 406"/>
              <a:gd name="T37" fmla="*/ 32 h 93"/>
              <a:gd name="T38" fmla="*/ 90 w 406"/>
              <a:gd name="T39" fmla="*/ 32 h 93"/>
              <a:gd name="T40" fmla="*/ 82 w 406"/>
              <a:gd name="T41"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93">
                <a:moveTo>
                  <a:pt x="82" y="17"/>
                </a:moveTo>
                <a:lnTo>
                  <a:pt x="251" y="0"/>
                </a:lnTo>
                <a:lnTo>
                  <a:pt x="323" y="0"/>
                </a:lnTo>
                <a:lnTo>
                  <a:pt x="406" y="9"/>
                </a:lnTo>
                <a:lnTo>
                  <a:pt x="227" y="40"/>
                </a:lnTo>
                <a:lnTo>
                  <a:pt x="186" y="61"/>
                </a:lnTo>
                <a:lnTo>
                  <a:pt x="154" y="61"/>
                </a:lnTo>
                <a:lnTo>
                  <a:pt x="154" y="70"/>
                </a:lnTo>
                <a:lnTo>
                  <a:pt x="133" y="70"/>
                </a:lnTo>
                <a:lnTo>
                  <a:pt x="146" y="81"/>
                </a:lnTo>
                <a:lnTo>
                  <a:pt x="90" y="93"/>
                </a:lnTo>
                <a:lnTo>
                  <a:pt x="90" y="81"/>
                </a:lnTo>
                <a:lnTo>
                  <a:pt x="0" y="81"/>
                </a:lnTo>
                <a:lnTo>
                  <a:pt x="8" y="81"/>
                </a:lnTo>
                <a:lnTo>
                  <a:pt x="38" y="61"/>
                </a:lnTo>
                <a:lnTo>
                  <a:pt x="102" y="52"/>
                </a:lnTo>
                <a:lnTo>
                  <a:pt x="102" y="40"/>
                </a:lnTo>
                <a:lnTo>
                  <a:pt x="90" y="40"/>
                </a:lnTo>
                <a:lnTo>
                  <a:pt x="111" y="32"/>
                </a:lnTo>
                <a:lnTo>
                  <a:pt x="90" y="32"/>
                </a:lnTo>
                <a:lnTo>
                  <a:pt x="82"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2" name="Freeform 352"/>
          <p:cNvSpPr>
            <a:spLocks/>
          </p:cNvSpPr>
          <p:nvPr/>
        </p:nvSpPr>
        <p:spPr bwMode="auto">
          <a:xfrm>
            <a:off x="2770188" y="1670050"/>
            <a:ext cx="644525" cy="147638"/>
          </a:xfrm>
          <a:custGeom>
            <a:avLst/>
            <a:gdLst>
              <a:gd name="T0" fmla="*/ 82 w 406"/>
              <a:gd name="T1" fmla="*/ 17 h 93"/>
              <a:gd name="T2" fmla="*/ 251 w 406"/>
              <a:gd name="T3" fmla="*/ 0 h 93"/>
              <a:gd name="T4" fmla="*/ 323 w 406"/>
              <a:gd name="T5" fmla="*/ 0 h 93"/>
              <a:gd name="T6" fmla="*/ 406 w 406"/>
              <a:gd name="T7" fmla="*/ 9 h 93"/>
              <a:gd name="T8" fmla="*/ 227 w 406"/>
              <a:gd name="T9" fmla="*/ 40 h 93"/>
              <a:gd name="T10" fmla="*/ 186 w 406"/>
              <a:gd name="T11" fmla="*/ 61 h 93"/>
              <a:gd name="T12" fmla="*/ 154 w 406"/>
              <a:gd name="T13" fmla="*/ 61 h 93"/>
              <a:gd name="T14" fmla="*/ 154 w 406"/>
              <a:gd name="T15" fmla="*/ 70 h 93"/>
              <a:gd name="T16" fmla="*/ 133 w 406"/>
              <a:gd name="T17" fmla="*/ 70 h 93"/>
              <a:gd name="T18" fmla="*/ 146 w 406"/>
              <a:gd name="T19" fmla="*/ 81 h 93"/>
              <a:gd name="T20" fmla="*/ 90 w 406"/>
              <a:gd name="T21" fmla="*/ 93 h 93"/>
              <a:gd name="T22" fmla="*/ 90 w 406"/>
              <a:gd name="T23" fmla="*/ 81 h 93"/>
              <a:gd name="T24" fmla="*/ 0 w 406"/>
              <a:gd name="T25" fmla="*/ 81 h 93"/>
              <a:gd name="T26" fmla="*/ 8 w 406"/>
              <a:gd name="T27" fmla="*/ 81 h 93"/>
              <a:gd name="T28" fmla="*/ 38 w 406"/>
              <a:gd name="T29" fmla="*/ 61 h 93"/>
              <a:gd name="T30" fmla="*/ 102 w 406"/>
              <a:gd name="T31" fmla="*/ 52 h 93"/>
              <a:gd name="T32" fmla="*/ 102 w 406"/>
              <a:gd name="T33" fmla="*/ 40 h 93"/>
              <a:gd name="T34" fmla="*/ 90 w 406"/>
              <a:gd name="T35" fmla="*/ 40 h 93"/>
              <a:gd name="T36" fmla="*/ 111 w 406"/>
              <a:gd name="T37" fmla="*/ 32 h 93"/>
              <a:gd name="T38" fmla="*/ 90 w 406"/>
              <a:gd name="T39" fmla="*/ 32 h 93"/>
              <a:gd name="T40" fmla="*/ 82 w 406"/>
              <a:gd name="T41"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93">
                <a:moveTo>
                  <a:pt x="82" y="17"/>
                </a:moveTo>
                <a:lnTo>
                  <a:pt x="251" y="0"/>
                </a:lnTo>
                <a:lnTo>
                  <a:pt x="323" y="0"/>
                </a:lnTo>
                <a:lnTo>
                  <a:pt x="406" y="9"/>
                </a:lnTo>
                <a:lnTo>
                  <a:pt x="227" y="40"/>
                </a:lnTo>
                <a:lnTo>
                  <a:pt x="186" y="61"/>
                </a:lnTo>
                <a:lnTo>
                  <a:pt x="154" y="61"/>
                </a:lnTo>
                <a:lnTo>
                  <a:pt x="154" y="70"/>
                </a:lnTo>
                <a:lnTo>
                  <a:pt x="133" y="70"/>
                </a:lnTo>
                <a:lnTo>
                  <a:pt x="146" y="81"/>
                </a:lnTo>
                <a:lnTo>
                  <a:pt x="90" y="93"/>
                </a:lnTo>
                <a:lnTo>
                  <a:pt x="90" y="81"/>
                </a:lnTo>
                <a:lnTo>
                  <a:pt x="0" y="81"/>
                </a:lnTo>
                <a:lnTo>
                  <a:pt x="8" y="81"/>
                </a:lnTo>
                <a:lnTo>
                  <a:pt x="38" y="61"/>
                </a:lnTo>
                <a:lnTo>
                  <a:pt x="102" y="52"/>
                </a:lnTo>
                <a:lnTo>
                  <a:pt x="102" y="40"/>
                </a:lnTo>
                <a:lnTo>
                  <a:pt x="90" y="40"/>
                </a:lnTo>
                <a:lnTo>
                  <a:pt x="111" y="32"/>
                </a:lnTo>
                <a:lnTo>
                  <a:pt x="90" y="32"/>
                </a:lnTo>
                <a:lnTo>
                  <a:pt x="82"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3" name="Freeform 353"/>
          <p:cNvSpPr>
            <a:spLocks/>
          </p:cNvSpPr>
          <p:nvPr/>
        </p:nvSpPr>
        <p:spPr bwMode="auto">
          <a:xfrm>
            <a:off x="2552700" y="1752600"/>
            <a:ext cx="161925" cy="39688"/>
          </a:xfrm>
          <a:custGeom>
            <a:avLst/>
            <a:gdLst>
              <a:gd name="T0" fmla="*/ 0 w 102"/>
              <a:gd name="T1" fmla="*/ 0 h 25"/>
              <a:gd name="T2" fmla="*/ 49 w 102"/>
              <a:gd name="T3" fmla="*/ 0 h 25"/>
              <a:gd name="T4" fmla="*/ 64 w 102"/>
              <a:gd name="T5" fmla="*/ 0 h 25"/>
              <a:gd name="T6" fmla="*/ 49 w 102"/>
              <a:gd name="T7" fmla="*/ 13 h 25"/>
              <a:gd name="T8" fmla="*/ 64 w 102"/>
              <a:gd name="T9" fmla="*/ 13 h 25"/>
              <a:gd name="T10" fmla="*/ 82 w 102"/>
              <a:gd name="T11" fmla="*/ 0 h 25"/>
              <a:gd name="T12" fmla="*/ 102 w 102"/>
              <a:gd name="T13" fmla="*/ 13 h 25"/>
              <a:gd name="T14" fmla="*/ 40 w 102"/>
              <a:gd name="T15" fmla="*/ 25 h 25"/>
              <a:gd name="T16" fmla="*/ 40 w 102"/>
              <a:gd name="T17" fmla="*/ 13 h 25"/>
              <a:gd name="T18" fmla="*/ 8 w 102"/>
              <a:gd name="T19" fmla="*/ 13 h 25"/>
              <a:gd name="T20" fmla="*/ 0 w 102"/>
              <a:gd name="T21" fmla="*/ 0 h 25"/>
              <a:gd name="T22" fmla="*/ 20 w 102"/>
              <a:gd name="T23" fmla="*/ 0 h 25"/>
              <a:gd name="T24" fmla="*/ 0 w 102"/>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5">
                <a:moveTo>
                  <a:pt x="0" y="0"/>
                </a:moveTo>
                <a:lnTo>
                  <a:pt x="49" y="0"/>
                </a:lnTo>
                <a:lnTo>
                  <a:pt x="64" y="0"/>
                </a:lnTo>
                <a:lnTo>
                  <a:pt x="49" y="13"/>
                </a:lnTo>
                <a:lnTo>
                  <a:pt x="64" y="13"/>
                </a:lnTo>
                <a:lnTo>
                  <a:pt x="82" y="0"/>
                </a:lnTo>
                <a:lnTo>
                  <a:pt x="102" y="13"/>
                </a:lnTo>
                <a:lnTo>
                  <a:pt x="40" y="25"/>
                </a:lnTo>
                <a:lnTo>
                  <a:pt x="40" y="13"/>
                </a:lnTo>
                <a:lnTo>
                  <a:pt x="8" y="13"/>
                </a:lnTo>
                <a:lnTo>
                  <a:pt x="0" y="0"/>
                </a:lnTo>
                <a:lnTo>
                  <a:pt x="20" y="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4" name="Freeform 354"/>
          <p:cNvSpPr>
            <a:spLocks/>
          </p:cNvSpPr>
          <p:nvPr/>
        </p:nvSpPr>
        <p:spPr bwMode="auto">
          <a:xfrm>
            <a:off x="2552700" y="1752600"/>
            <a:ext cx="161925" cy="39688"/>
          </a:xfrm>
          <a:custGeom>
            <a:avLst/>
            <a:gdLst>
              <a:gd name="T0" fmla="*/ 0 w 102"/>
              <a:gd name="T1" fmla="*/ 0 h 25"/>
              <a:gd name="T2" fmla="*/ 49 w 102"/>
              <a:gd name="T3" fmla="*/ 0 h 25"/>
              <a:gd name="T4" fmla="*/ 64 w 102"/>
              <a:gd name="T5" fmla="*/ 0 h 25"/>
              <a:gd name="T6" fmla="*/ 49 w 102"/>
              <a:gd name="T7" fmla="*/ 13 h 25"/>
              <a:gd name="T8" fmla="*/ 64 w 102"/>
              <a:gd name="T9" fmla="*/ 13 h 25"/>
              <a:gd name="T10" fmla="*/ 82 w 102"/>
              <a:gd name="T11" fmla="*/ 0 h 25"/>
              <a:gd name="T12" fmla="*/ 102 w 102"/>
              <a:gd name="T13" fmla="*/ 13 h 25"/>
              <a:gd name="T14" fmla="*/ 40 w 102"/>
              <a:gd name="T15" fmla="*/ 25 h 25"/>
              <a:gd name="T16" fmla="*/ 40 w 102"/>
              <a:gd name="T17" fmla="*/ 13 h 25"/>
              <a:gd name="T18" fmla="*/ 8 w 102"/>
              <a:gd name="T19" fmla="*/ 13 h 25"/>
              <a:gd name="T20" fmla="*/ 0 w 102"/>
              <a:gd name="T21" fmla="*/ 0 h 25"/>
              <a:gd name="T22" fmla="*/ 20 w 102"/>
              <a:gd name="T23" fmla="*/ 0 h 25"/>
              <a:gd name="T24" fmla="*/ 0 w 102"/>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5">
                <a:moveTo>
                  <a:pt x="0" y="0"/>
                </a:moveTo>
                <a:lnTo>
                  <a:pt x="49" y="0"/>
                </a:lnTo>
                <a:lnTo>
                  <a:pt x="64" y="0"/>
                </a:lnTo>
                <a:lnTo>
                  <a:pt x="49" y="13"/>
                </a:lnTo>
                <a:lnTo>
                  <a:pt x="64" y="13"/>
                </a:lnTo>
                <a:lnTo>
                  <a:pt x="82" y="0"/>
                </a:lnTo>
                <a:lnTo>
                  <a:pt x="102" y="13"/>
                </a:lnTo>
                <a:lnTo>
                  <a:pt x="40" y="25"/>
                </a:lnTo>
                <a:lnTo>
                  <a:pt x="40" y="13"/>
                </a:lnTo>
                <a:lnTo>
                  <a:pt x="8" y="13"/>
                </a:lnTo>
                <a:lnTo>
                  <a:pt x="0" y="0"/>
                </a:lnTo>
                <a:lnTo>
                  <a:pt x="20" y="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5" name="Freeform 355"/>
          <p:cNvSpPr>
            <a:spLocks/>
          </p:cNvSpPr>
          <p:nvPr/>
        </p:nvSpPr>
        <p:spPr bwMode="auto">
          <a:xfrm>
            <a:off x="2668588" y="1766888"/>
            <a:ext cx="82550" cy="38100"/>
          </a:xfrm>
          <a:custGeom>
            <a:avLst/>
            <a:gdLst>
              <a:gd name="T0" fmla="*/ 0 w 52"/>
              <a:gd name="T1" fmla="*/ 24 h 24"/>
              <a:gd name="T2" fmla="*/ 52 w 52"/>
              <a:gd name="T3" fmla="*/ 0 h 24"/>
              <a:gd name="T4" fmla="*/ 40 w 52"/>
              <a:gd name="T5" fmla="*/ 24 h 24"/>
              <a:gd name="T6" fmla="*/ 0 w 52"/>
              <a:gd name="T7" fmla="*/ 24 h 24"/>
            </a:gdLst>
            <a:ahLst/>
            <a:cxnLst>
              <a:cxn ang="0">
                <a:pos x="T0" y="T1"/>
              </a:cxn>
              <a:cxn ang="0">
                <a:pos x="T2" y="T3"/>
              </a:cxn>
              <a:cxn ang="0">
                <a:pos x="T4" y="T5"/>
              </a:cxn>
              <a:cxn ang="0">
                <a:pos x="T6" y="T7"/>
              </a:cxn>
            </a:cxnLst>
            <a:rect l="0" t="0" r="r" b="b"/>
            <a:pathLst>
              <a:path w="52" h="24">
                <a:moveTo>
                  <a:pt x="0" y="24"/>
                </a:moveTo>
                <a:lnTo>
                  <a:pt x="52" y="0"/>
                </a:lnTo>
                <a:lnTo>
                  <a:pt x="4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6" name="Freeform 356"/>
          <p:cNvSpPr>
            <a:spLocks/>
          </p:cNvSpPr>
          <p:nvPr/>
        </p:nvSpPr>
        <p:spPr bwMode="auto">
          <a:xfrm>
            <a:off x="2668588" y="1766888"/>
            <a:ext cx="82550" cy="38100"/>
          </a:xfrm>
          <a:custGeom>
            <a:avLst/>
            <a:gdLst>
              <a:gd name="T0" fmla="*/ 0 w 52"/>
              <a:gd name="T1" fmla="*/ 24 h 24"/>
              <a:gd name="T2" fmla="*/ 52 w 52"/>
              <a:gd name="T3" fmla="*/ 0 h 24"/>
              <a:gd name="T4" fmla="*/ 40 w 52"/>
              <a:gd name="T5" fmla="*/ 24 h 24"/>
              <a:gd name="T6" fmla="*/ 0 w 52"/>
              <a:gd name="T7" fmla="*/ 24 h 24"/>
            </a:gdLst>
            <a:ahLst/>
            <a:cxnLst>
              <a:cxn ang="0">
                <a:pos x="T0" y="T1"/>
              </a:cxn>
              <a:cxn ang="0">
                <a:pos x="T2" y="T3"/>
              </a:cxn>
              <a:cxn ang="0">
                <a:pos x="T4" y="T5"/>
              </a:cxn>
              <a:cxn ang="0">
                <a:pos x="T6" y="T7"/>
              </a:cxn>
            </a:cxnLst>
            <a:rect l="0" t="0" r="r" b="b"/>
            <a:pathLst>
              <a:path w="52" h="24">
                <a:moveTo>
                  <a:pt x="0" y="24"/>
                </a:moveTo>
                <a:lnTo>
                  <a:pt x="52" y="0"/>
                </a:lnTo>
                <a:lnTo>
                  <a:pt x="4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7" name="Freeform 357"/>
          <p:cNvSpPr>
            <a:spLocks/>
          </p:cNvSpPr>
          <p:nvPr/>
        </p:nvSpPr>
        <p:spPr bwMode="auto">
          <a:xfrm>
            <a:off x="2482850" y="1798638"/>
            <a:ext cx="133350" cy="39687"/>
          </a:xfrm>
          <a:custGeom>
            <a:avLst/>
            <a:gdLst>
              <a:gd name="T0" fmla="*/ 0 w 84"/>
              <a:gd name="T1" fmla="*/ 0 h 25"/>
              <a:gd name="T2" fmla="*/ 19 w 84"/>
              <a:gd name="T3" fmla="*/ 0 h 25"/>
              <a:gd name="T4" fmla="*/ 32 w 84"/>
              <a:gd name="T5" fmla="*/ 12 h 25"/>
              <a:gd name="T6" fmla="*/ 51 w 84"/>
              <a:gd name="T7" fmla="*/ 0 h 25"/>
              <a:gd name="T8" fmla="*/ 84 w 84"/>
              <a:gd name="T9" fmla="*/ 0 h 25"/>
              <a:gd name="T10" fmla="*/ 51 w 84"/>
              <a:gd name="T11" fmla="*/ 25 h 25"/>
              <a:gd name="T12" fmla="*/ 19 w 84"/>
              <a:gd name="T13" fmla="*/ 25 h 25"/>
              <a:gd name="T14" fmla="*/ 0 w 84"/>
              <a:gd name="T15" fmla="*/ 25 h 25"/>
              <a:gd name="T16" fmla="*/ 0 w 84"/>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5">
                <a:moveTo>
                  <a:pt x="0" y="0"/>
                </a:moveTo>
                <a:lnTo>
                  <a:pt x="19" y="0"/>
                </a:lnTo>
                <a:lnTo>
                  <a:pt x="32" y="12"/>
                </a:lnTo>
                <a:lnTo>
                  <a:pt x="51" y="0"/>
                </a:lnTo>
                <a:lnTo>
                  <a:pt x="84" y="0"/>
                </a:lnTo>
                <a:lnTo>
                  <a:pt x="51" y="25"/>
                </a:lnTo>
                <a:lnTo>
                  <a:pt x="19" y="25"/>
                </a:lnTo>
                <a:lnTo>
                  <a:pt x="0" y="25"/>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8" name="Freeform 358"/>
          <p:cNvSpPr>
            <a:spLocks/>
          </p:cNvSpPr>
          <p:nvPr/>
        </p:nvSpPr>
        <p:spPr bwMode="auto">
          <a:xfrm>
            <a:off x="2482850" y="1798638"/>
            <a:ext cx="133350" cy="39687"/>
          </a:xfrm>
          <a:custGeom>
            <a:avLst/>
            <a:gdLst>
              <a:gd name="T0" fmla="*/ 0 w 84"/>
              <a:gd name="T1" fmla="*/ 0 h 25"/>
              <a:gd name="T2" fmla="*/ 19 w 84"/>
              <a:gd name="T3" fmla="*/ 0 h 25"/>
              <a:gd name="T4" fmla="*/ 32 w 84"/>
              <a:gd name="T5" fmla="*/ 12 h 25"/>
              <a:gd name="T6" fmla="*/ 51 w 84"/>
              <a:gd name="T7" fmla="*/ 0 h 25"/>
              <a:gd name="T8" fmla="*/ 84 w 84"/>
              <a:gd name="T9" fmla="*/ 0 h 25"/>
              <a:gd name="T10" fmla="*/ 51 w 84"/>
              <a:gd name="T11" fmla="*/ 25 h 25"/>
              <a:gd name="T12" fmla="*/ 19 w 84"/>
              <a:gd name="T13" fmla="*/ 25 h 25"/>
              <a:gd name="T14" fmla="*/ 0 w 84"/>
              <a:gd name="T15" fmla="*/ 25 h 25"/>
              <a:gd name="T16" fmla="*/ 0 w 84"/>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5">
                <a:moveTo>
                  <a:pt x="0" y="0"/>
                </a:moveTo>
                <a:lnTo>
                  <a:pt x="19" y="0"/>
                </a:lnTo>
                <a:lnTo>
                  <a:pt x="32" y="12"/>
                </a:lnTo>
                <a:lnTo>
                  <a:pt x="51" y="0"/>
                </a:lnTo>
                <a:lnTo>
                  <a:pt x="84" y="0"/>
                </a:lnTo>
                <a:lnTo>
                  <a:pt x="51" y="25"/>
                </a:lnTo>
                <a:lnTo>
                  <a:pt x="19" y="25"/>
                </a:lnTo>
                <a:lnTo>
                  <a:pt x="0" y="25"/>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9" name="Freeform 359"/>
          <p:cNvSpPr>
            <a:spLocks/>
          </p:cNvSpPr>
          <p:nvPr/>
        </p:nvSpPr>
        <p:spPr bwMode="auto">
          <a:xfrm>
            <a:off x="2417763" y="1863725"/>
            <a:ext cx="134937" cy="68263"/>
          </a:xfrm>
          <a:custGeom>
            <a:avLst/>
            <a:gdLst>
              <a:gd name="T0" fmla="*/ 0 w 85"/>
              <a:gd name="T1" fmla="*/ 20 h 43"/>
              <a:gd name="T2" fmla="*/ 32 w 85"/>
              <a:gd name="T3" fmla="*/ 12 h 43"/>
              <a:gd name="T4" fmla="*/ 32 w 85"/>
              <a:gd name="T5" fmla="*/ 0 h 43"/>
              <a:gd name="T6" fmla="*/ 85 w 85"/>
              <a:gd name="T7" fmla="*/ 0 h 43"/>
              <a:gd name="T8" fmla="*/ 73 w 85"/>
              <a:gd name="T9" fmla="*/ 12 h 43"/>
              <a:gd name="T10" fmla="*/ 61 w 85"/>
              <a:gd name="T11" fmla="*/ 31 h 43"/>
              <a:gd name="T12" fmla="*/ 20 w 85"/>
              <a:gd name="T13" fmla="*/ 43 h 43"/>
              <a:gd name="T14" fmla="*/ 11 w 85"/>
              <a:gd name="T15" fmla="*/ 31 h 43"/>
              <a:gd name="T16" fmla="*/ 0 w 85"/>
              <a:gd name="T17" fmla="*/ 31 h 43"/>
              <a:gd name="T18" fmla="*/ 0 w 85"/>
              <a:gd name="T19"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3">
                <a:moveTo>
                  <a:pt x="0" y="20"/>
                </a:moveTo>
                <a:lnTo>
                  <a:pt x="32" y="12"/>
                </a:lnTo>
                <a:lnTo>
                  <a:pt x="32" y="0"/>
                </a:lnTo>
                <a:lnTo>
                  <a:pt x="85" y="0"/>
                </a:lnTo>
                <a:lnTo>
                  <a:pt x="73" y="12"/>
                </a:lnTo>
                <a:lnTo>
                  <a:pt x="61" y="31"/>
                </a:lnTo>
                <a:lnTo>
                  <a:pt x="20" y="43"/>
                </a:lnTo>
                <a:lnTo>
                  <a:pt x="11" y="31"/>
                </a:lnTo>
                <a:lnTo>
                  <a:pt x="0" y="31"/>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0" name="Freeform 360"/>
          <p:cNvSpPr>
            <a:spLocks/>
          </p:cNvSpPr>
          <p:nvPr/>
        </p:nvSpPr>
        <p:spPr bwMode="auto">
          <a:xfrm>
            <a:off x="2417763" y="1863725"/>
            <a:ext cx="134937" cy="68263"/>
          </a:xfrm>
          <a:custGeom>
            <a:avLst/>
            <a:gdLst>
              <a:gd name="T0" fmla="*/ 0 w 85"/>
              <a:gd name="T1" fmla="*/ 20 h 43"/>
              <a:gd name="T2" fmla="*/ 32 w 85"/>
              <a:gd name="T3" fmla="*/ 12 h 43"/>
              <a:gd name="T4" fmla="*/ 32 w 85"/>
              <a:gd name="T5" fmla="*/ 0 h 43"/>
              <a:gd name="T6" fmla="*/ 85 w 85"/>
              <a:gd name="T7" fmla="*/ 0 h 43"/>
              <a:gd name="T8" fmla="*/ 73 w 85"/>
              <a:gd name="T9" fmla="*/ 12 h 43"/>
              <a:gd name="T10" fmla="*/ 61 w 85"/>
              <a:gd name="T11" fmla="*/ 31 h 43"/>
              <a:gd name="T12" fmla="*/ 20 w 85"/>
              <a:gd name="T13" fmla="*/ 43 h 43"/>
              <a:gd name="T14" fmla="*/ 11 w 85"/>
              <a:gd name="T15" fmla="*/ 31 h 43"/>
              <a:gd name="T16" fmla="*/ 0 w 85"/>
              <a:gd name="T17" fmla="*/ 31 h 43"/>
              <a:gd name="T18" fmla="*/ 0 w 85"/>
              <a:gd name="T19"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3">
                <a:moveTo>
                  <a:pt x="0" y="20"/>
                </a:moveTo>
                <a:lnTo>
                  <a:pt x="32" y="12"/>
                </a:lnTo>
                <a:lnTo>
                  <a:pt x="32" y="0"/>
                </a:lnTo>
                <a:lnTo>
                  <a:pt x="85" y="0"/>
                </a:lnTo>
                <a:lnTo>
                  <a:pt x="73" y="12"/>
                </a:lnTo>
                <a:lnTo>
                  <a:pt x="61" y="31"/>
                </a:lnTo>
                <a:lnTo>
                  <a:pt x="20" y="43"/>
                </a:lnTo>
                <a:lnTo>
                  <a:pt x="11" y="31"/>
                </a:lnTo>
                <a:lnTo>
                  <a:pt x="0" y="31"/>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1" name="Freeform 361"/>
          <p:cNvSpPr>
            <a:spLocks/>
          </p:cNvSpPr>
          <p:nvPr/>
        </p:nvSpPr>
        <p:spPr bwMode="auto">
          <a:xfrm>
            <a:off x="2135188" y="1781175"/>
            <a:ext cx="179387" cy="38100"/>
          </a:xfrm>
          <a:custGeom>
            <a:avLst/>
            <a:gdLst>
              <a:gd name="T0" fmla="*/ 0 w 113"/>
              <a:gd name="T1" fmla="*/ 24 h 24"/>
              <a:gd name="T2" fmla="*/ 72 w 113"/>
              <a:gd name="T3" fmla="*/ 0 h 24"/>
              <a:gd name="T4" fmla="*/ 113 w 113"/>
              <a:gd name="T5" fmla="*/ 0 h 24"/>
              <a:gd name="T6" fmla="*/ 72 w 113"/>
              <a:gd name="T7" fmla="*/ 24 h 24"/>
              <a:gd name="T8" fmla="*/ 63 w 113"/>
              <a:gd name="T9" fmla="*/ 12 h 24"/>
              <a:gd name="T10" fmla="*/ 32 w 113"/>
              <a:gd name="T11" fmla="*/ 24 h 24"/>
              <a:gd name="T12" fmla="*/ 0 w 11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3" h="24">
                <a:moveTo>
                  <a:pt x="0" y="24"/>
                </a:moveTo>
                <a:lnTo>
                  <a:pt x="72" y="0"/>
                </a:lnTo>
                <a:lnTo>
                  <a:pt x="113" y="0"/>
                </a:lnTo>
                <a:lnTo>
                  <a:pt x="72" y="24"/>
                </a:lnTo>
                <a:lnTo>
                  <a:pt x="63" y="12"/>
                </a:lnTo>
                <a:lnTo>
                  <a:pt x="32"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2" name="Freeform 362"/>
          <p:cNvSpPr>
            <a:spLocks/>
          </p:cNvSpPr>
          <p:nvPr/>
        </p:nvSpPr>
        <p:spPr bwMode="auto">
          <a:xfrm>
            <a:off x="2135188" y="1781175"/>
            <a:ext cx="179387" cy="38100"/>
          </a:xfrm>
          <a:custGeom>
            <a:avLst/>
            <a:gdLst>
              <a:gd name="T0" fmla="*/ 0 w 113"/>
              <a:gd name="T1" fmla="*/ 24 h 24"/>
              <a:gd name="T2" fmla="*/ 72 w 113"/>
              <a:gd name="T3" fmla="*/ 0 h 24"/>
              <a:gd name="T4" fmla="*/ 113 w 113"/>
              <a:gd name="T5" fmla="*/ 0 h 24"/>
              <a:gd name="T6" fmla="*/ 72 w 113"/>
              <a:gd name="T7" fmla="*/ 24 h 24"/>
              <a:gd name="T8" fmla="*/ 63 w 113"/>
              <a:gd name="T9" fmla="*/ 12 h 24"/>
              <a:gd name="T10" fmla="*/ 32 w 113"/>
              <a:gd name="T11" fmla="*/ 24 h 24"/>
              <a:gd name="T12" fmla="*/ 0 w 11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3" h="24">
                <a:moveTo>
                  <a:pt x="0" y="24"/>
                </a:moveTo>
                <a:lnTo>
                  <a:pt x="72" y="0"/>
                </a:lnTo>
                <a:lnTo>
                  <a:pt x="113" y="0"/>
                </a:lnTo>
                <a:lnTo>
                  <a:pt x="72" y="24"/>
                </a:lnTo>
                <a:lnTo>
                  <a:pt x="63" y="12"/>
                </a:lnTo>
                <a:lnTo>
                  <a:pt x="32"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3" name="Freeform 363"/>
          <p:cNvSpPr>
            <a:spLocks/>
          </p:cNvSpPr>
          <p:nvPr/>
        </p:nvSpPr>
        <p:spPr bwMode="auto">
          <a:xfrm>
            <a:off x="2198688" y="1798638"/>
            <a:ext cx="250825" cy="52387"/>
          </a:xfrm>
          <a:custGeom>
            <a:avLst/>
            <a:gdLst>
              <a:gd name="T0" fmla="*/ 0 w 158"/>
              <a:gd name="T1" fmla="*/ 24 h 33"/>
              <a:gd name="T2" fmla="*/ 53 w 158"/>
              <a:gd name="T3" fmla="*/ 0 h 33"/>
              <a:gd name="T4" fmla="*/ 87 w 158"/>
              <a:gd name="T5" fmla="*/ 12 h 33"/>
              <a:gd name="T6" fmla="*/ 87 w 158"/>
              <a:gd name="T7" fmla="*/ 24 h 33"/>
              <a:gd name="T8" fmla="*/ 105 w 158"/>
              <a:gd name="T9" fmla="*/ 24 h 33"/>
              <a:gd name="T10" fmla="*/ 105 w 158"/>
              <a:gd name="T11" fmla="*/ 12 h 33"/>
              <a:gd name="T12" fmla="*/ 117 w 158"/>
              <a:gd name="T13" fmla="*/ 12 h 33"/>
              <a:gd name="T14" fmla="*/ 105 w 158"/>
              <a:gd name="T15" fmla="*/ 12 h 33"/>
              <a:gd name="T16" fmla="*/ 137 w 158"/>
              <a:gd name="T17" fmla="*/ 0 h 33"/>
              <a:gd name="T18" fmla="*/ 137 w 158"/>
              <a:gd name="T19" fmla="*/ 12 h 33"/>
              <a:gd name="T20" fmla="*/ 158 w 158"/>
              <a:gd name="T21" fmla="*/ 12 h 33"/>
              <a:gd name="T22" fmla="*/ 137 w 158"/>
              <a:gd name="T23" fmla="*/ 24 h 33"/>
              <a:gd name="T24" fmla="*/ 53 w 158"/>
              <a:gd name="T25" fmla="*/ 33 h 33"/>
              <a:gd name="T26" fmla="*/ 43 w 158"/>
              <a:gd name="T27" fmla="*/ 24 h 33"/>
              <a:gd name="T28" fmla="*/ 32 w 158"/>
              <a:gd name="T29" fmla="*/ 24 h 33"/>
              <a:gd name="T30" fmla="*/ 0 w 158"/>
              <a:gd name="T3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3">
                <a:moveTo>
                  <a:pt x="0" y="24"/>
                </a:moveTo>
                <a:lnTo>
                  <a:pt x="53" y="0"/>
                </a:lnTo>
                <a:lnTo>
                  <a:pt x="87" y="12"/>
                </a:lnTo>
                <a:lnTo>
                  <a:pt x="87" y="24"/>
                </a:lnTo>
                <a:lnTo>
                  <a:pt x="105" y="24"/>
                </a:lnTo>
                <a:lnTo>
                  <a:pt x="105" y="12"/>
                </a:lnTo>
                <a:lnTo>
                  <a:pt x="117" y="12"/>
                </a:lnTo>
                <a:lnTo>
                  <a:pt x="105" y="12"/>
                </a:lnTo>
                <a:lnTo>
                  <a:pt x="137" y="0"/>
                </a:lnTo>
                <a:lnTo>
                  <a:pt x="137" y="12"/>
                </a:lnTo>
                <a:lnTo>
                  <a:pt x="158" y="12"/>
                </a:lnTo>
                <a:lnTo>
                  <a:pt x="137" y="24"/>
                </a:lnTo>
                <a:lnTo>
                  <a:pt x="53" y="33"/>
                </a:lnTo>
                <a:lnTo>
                  <a:pt x="43" y="24"/>
                </a:lnTo>
                <a:lnTo>
                  <a:pt x="32"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4" name="Freeform 364"/>
          <p:cNvSpPr>
            <a:spLocks/>
          </p:cNvSpPr>
          <p:nvPr/>
        </p:nvSpPr>
        <p:spPr bwMode="auto">
          <a:xfrm>
            <a:off x="2198688" y="1798638"/>
            <a:ext cx="250825" cy="52387"/>
          </a:xfrm>
          <a:custGeom>
            <a:avLst/>
            <a:gdLst>
              <a:gd name="T0" fmla="*/ 0 w 158"/>
              <a:gd name="T1" fmla="*/ 24 h 33"/>
              <a:gd name="T2" fmla="*/ 53 w 158"/>
              <a:gd name="T3" fmla="*/ 0 h 33"/>
              <a:gd name="T4" fmla="*/ 87 w 158"/>
              <a:gd name="T5" fmla="*/ 12 h 33"/>
              <a:gd name="T6" fmla="*/ 87 w 158"/>
              <a:gd name="T7" fmla="*/ 24 h 33"/>
              <a:gd name="T8" fmla="*/ 105 w 158"/>
              <a:gd name="T9" fmla="*/ 24 h 33"/>
              <a:gd name="T10" fmla="*/ 105 w 158"/>
              <a:gd name="T11" fmla="*/ 12 h 33"/>
              <a:gd name="T12" fmla="*/ 117 w 158"/>
              <a:gd name="T13" fmla="*/ 12 h 33"/>
              <a:gd name="T14" fmla="*/ 105 w 158"/>
              <a:gd name="T15" fmla="*/ 12 h 33"/>
              <a:gd name="T16" fmla="*/ 137 w 158"/>
              <a:gd name="T17" fmla="*/ 0 h 33"/>
              <a:gd name="T18" fmla="*/ 137 w 158"/>
              <a:gd name="T19" fmla="*/ 12 h 33"/>
              <a:gd name="T20" fmla="*/ 158 w 158"/>
              <a:gd name="T21" fmla="*/ 12 h 33"/>
              <a:gd name="T22" fmla="*/ 137 w 158"/>
              <a:gd name="T23" fmla="*/ 24 h 33"/>
              <a:gd name="T24" fmla="*/ 53 w 158"/>
              <a:gd name="T25" fmla="*/ 33 h 33"/>
              <a:gd name="T26" fmla="*/ 43 w 158"/>
              <a:gd name="T27" fmla="*/ 24 h 33"/>
              <a:gd name="T28" fmla="*/ 32 w 158"/>
              <a:gd name="T29" fmla="*/ 24 h 33"/>
              <a:gd name="T30" fmla="*/ 0 w 158"/>
              <a:gd name="T3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3">
                <a:moveTo>
                  <a:pt x="0" y="24"/>
                </a:moveTo>
                <a:lnTo>
                  <a:pt x="53" y="0"/>
                </a:lnTo>
                <a:lnTo>
                  <a:pt x="87" y="12"/>
                </a:lnTo>
                <a:lnTo>
                  <a:pt x="87" y="24"/>
                </a:lnTo>
                <a:lnTo>
                  <a:pt x="105" y="24"/>
                </a:lnTo>
                <a:lnTo>
                  <a:pt x="105" y="12"/>
                </a:lnTo>
                <a:lnTo>
                  <a:pt x="117" y="12"/>
                </a:lnTo>
                <a:lnTo>
                  <a:pt x="105" y="12"/>
                </a:lnTo>
                <a:lnTo>
                  <a:pt x="137" y="0"/>
                </a:lnTo>
                <a:lnTo>
                  <a:pt x="137" y="12"/>
                </a:lnTo>
                <a:lnTo>
                  <a:pt x="158" y="12"/>
                </a:lnTo>
                <a:lnTo>
                  <a:pt x="137" y="24"/>
                </a:lnTo>
                <a:lnTo>
                  <a:pt x="53" y="33"/>
                </a:lnTo>
                <a:lnTo>
                  <a:pt x="43" y="24"/>
                </a:lnTo>
                <a:lnTo>
                  <a:pt x="32"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5" name="Freeform 365"/>
          <p:cNvSpPr>
            <a:spLocks/>
          </p:cNvSpPr>
          <p:nvPr/>
        </p:nvSpPr>
        <p:spPr bwMode="auto">
          <a:xfrm>
            <a:off x="2051050" y="1863725"/>
            <a:ext cx="346075" cy="133350"/>
          </a:xfrm>
          <a:custGeom>
            <a:avLst/>
            <a:gdLst>
              <a:gd name="T0" fmla="*/ 11 w 218"/>
              <a:gd name="T1" fmla="*/ 43 h 84"/>
              <a:gd name="T2" fmla="*/ 40 w 218"/>
              <a:gd name="T3" fmla="*/ 20 h 84"/>
              <a:gd name="T4" fmla="*/ 93 w 218"/>
              <a:gd name="T5" fmla="*/ 12 h 84"/>
              <a:gd name="T6" fmla="*/ 104 w 218"/>
              <a:gd name="T7" fmla="*/ 12 h 84"/>
              <a:gd name="T8" fmla="*/ 104 w 218"/>
              <a:gd name="T9" fmla="*/ 20 h 84"/>
              <a:gd name="T10" fmla="*/ 125 w 218"/>
              <a:gd name="T11" fmla="*/ 12 h 84"/>
              <a:gd name="T12" fmla="*/ 166 w 218"/>
              <a:gd name="T13" fmla="*/ 20 h 84"/>
              <a:gd name="T14" fmla="*/ 198 w 218"/>
              <a:gd name="T15" fmla="*/ 0 h 84"/>
              <a:gd name="T16" fmla="*/ 218 w 218"/>
              <a:gd name="T17" fmla="*/ 12 h 84"/>
              <a:gd name="T18" fmla="*/ 189 w 218"/>
              <a:gd name="T19" fmla="*/ 20 h 84"/>
              <a:gd name="T20" fmla="*/ 189 w 218"/>
              <a:gd name="T21" fmla="*/ 43 h 84"/>
              <a:gd name="T22" fmla="*/ 180 w 218"/>
              <a:gd name="T23" fmla="*/ 43 h 84"/>
              <a:gd name="T24" fmla="*/ 180 w 218"/>
              <a:gd name="T25" fmla="*/ 54 h 84"/>
              <a:gd name="T26" fmla="*/ 210 w 218"/>
              <a:gd name="T27" fmla="*/ 64 h 84"/>
              <a:gd name="T28" fmla="*/ 166 w 218"/>
              <a:gd name="T29" fmla="*/ 84 h 84"/>
              <a:gd name="T30" fmla="*/ 146 w 218"/>
              <a:gd name="T31" fmla="*/ 84 h 84"/>
              <a:gd name="T32" fmla="*/ 125 w 218"/>
              <a:gd name="T33" fmla="*/ 72 h 84"/>
              <a:gd name="T34" fmla="*/ 20 w 218"/>
              <a:gd name="T35" fmla="*/ 84 h 84"/>
              <a:gd name="T36" fmla="*/ 29 w 218"/>
              <a:gd name="T37" fmla="*/ 72 h 84"/>
              <a:gd name="T38" fmla="*/ 0 w 218"/>
              <a:gd name="T39" fmla="*/ 72 h 84"/>
              <a:gd name="T40" fmla="*/ 11 w 218"/>
              <a:gd name="T41" fmla="*/ 64 h 84"/>
              <a:gd name="T42" fmla="*/ 64 w 218"/>
              <a:gd name="T43" fmla="*/ 54 h 84"/>
              <a:gd name="T44" fmla="*/ 11 w 218"/>
              <a:gd name="T45" fmla="*/ 54 h 84"/>
              <a:gd name="T46" fmla="*/ 11 w 218"/>
              <a:gd name="T47"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84">
                <a:moveTo>
                  <a:pt x="11" y="43"/>
                </a:moveTo>
                <a:lnTo>
                  <a:pt x="40" y="20"/>
                </a:lnTo>
                <a:lnTo>
                  <a:pt x="93" y="12"/>
                </a:lnTo>
                <a:lnTo>
                  <a:pt x="104" y="12"/>
                </a:lnTo>
                <a:lnTo>
                  <a:pt x="104" y="20"/>
                </a:lnTo>
                <a:lnTo>
                  <a:pt x="125" y="12"/>
                </a:lnTo>
                <a:lnTo>
                  <a:pt x="166" y="20"/>
                </a:lnTo>
                <a:lnTo>
                  <a:pt x="198" y="0"/>
                </a:lnTo>
                <a:lnTo>
                  <a:pt x="218" y="12"/>
                </a:lnTo>
                <a:lnTo>
                  <a:pt x="189" y="20"/>
                </a:lnTo>
                <a:lnTo>
                  <a:pt x="189" y="43"/>
                </a:lnTo>
                <a:lnTo>
                  <a:pt x="180" y="43"/>
                </a:lnTo>
                <a:lnTo>
                  <a:pt x="180" y="54"/>
                </a:lnTo>
                <a:lnTo>
                  <a:pt x="210" y="64"/>
                </a:lnTo>
                <a:lnTo>
                  <a:pt x="166" y="84"/>
                </a:lnTo>
                <a:lnTo>
                  <a:pt x="146" y="84"/>
                </a:lnTo>
                <a:lnTo>
                  <a:pt x="125" y="72"/>
                </a:lnTo>
                <a:lnTo>
                  <a:pt x="20" y="84"/>
                </a:lnTo>
                <a:lnTo>
                  <a:pt x="29" y="72"/>
                </a:lnTo>
                <a:lnTo>
                  <a:pt x="0" y="72"/>
                </a:lnTo>
                <a:lnTo>
                  <a:pt x="11" y="64"/>
                </a:lnTo>
                <a:lnTo>
                  <a:pt x="64" y="54"/>
                </a:lnTo>
                <a:lnTo>
                  <a:pt x="11" y="54"/>
                </a:lnTo>
                <a:lnTo>
                  <a:pt x="11"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6" name="Freeform 366"/>
          <p:cNvSpPr>
            <a:spLocks/>
          </p:cNvSpPr>
          <p:nvPr/>
        </p:nvSpPr>
        <p:spPr bwMode="auto">
          <a:xfrm>
            <a:off x="2051050" y="1863725"/>
            <a:ext cx="346075" cy="133350"/>
          </a:xfrm>
          <a:custGeom>
            <a:avLst/>
            <a:gdLst>
              <a:gd name="T0" fmla="*/ 11 w 218"/>
              <a:gd name="T1" fmla="*/ 43 h 84"/>
              <a:gd name="T2" fmla="*/ 40 w 218"/>
              <a:gd name="T3" fmla="*/ 20 h 84"/>
              <a:gd name="T4" fmla="*/ 93 w 218"/>
              <a:gd name="T5" fmla="*/ 12 h 84"/>
              <a:gd name="T6" fmla="*/ 104 w 218"/>
              <a:gd name="T7" fmla="*/ 12 h 84"/>
              <a:gd name="T8" fmla="*/ 104 w 218"/>
              <a:gd name="T9" fmla="*/ 20 h 84"/>
              <a:gd name="T10" fmla="*/ 125 w 218"/>
              <a:gd name="T11" fmla="*/ 12 h 84"/>
              <a:gd name="T12" fmla="*/ 166 w 218"/>
              <a:gd name="T13" fmla="*/ 20 h 84"/>
              <a:gd name="T14" fmla="*/ 198 w 218"/>
              <a:gd name="T15" fmla="*/ 0 h 84"/>
              <a:gd name="T16" fmla="*/ 218 w 218"/>
              <a:gd name="T17" fmla="*/ 12 h 84"/>
              <a:gd name="T18" fmla="*/ 189 w 218"/>
              <a:gd name="T19" fmla="*/ 20 h 84"/>
              <a:gd name="T20" fmla="*/ 189 w 218"/>
              <a:gd name="T21" fmla="*/ 43 h 84"/>
              <a:gd name="T22" fmla="*/ 180 w 218"/>
              <a:gd name="T23" fmla="*/ 43 h 84"/>
              <a:gd name="T24" fmla="*/ 180 w 218"/>
              <a:gd name="T25" fmla="*/ 54 h 84"/>
              <a:gd name="T26" fmla="*/ 210 w 218"/>
              <a:gd name="T27" fmla="*/ 64 h 84"/>
              <a:gd name="T28" fmla="*/ 166 w 218"/>
              <a:gd name="T29" fmla="*/ 84 h 84"/>
              <a:gd name="T30" fmla="*/ 146 w 218"/>
              <a:gd name="T31" fmla="*/ 84 h 84"/>
              <a:gd name="T32" fmla="*/ 125 w 218"/>
              <a:gd name="T33" fmla="*/ 72 h 84"/>
              <a:gd name="T34" fmla="*/ 20 w 218"/>
              <a:gd name="T35" fmla="*/ 84 h 84"/>
              <a:gd name="T36" fmla="*/ 29 w 218"/>
              <a:gd name="T37" fmla="*/ 72 h 84"/>
              <a:gd name="T38" fmla="*/ 0 w 218"/>
              <a:gd name="T39" fmla="*/ 72 h 84"/>
              <a:gd name="T40" fmla="*/ 11 w 218"/>
              <a:gd name="T41" fmla="*/ 64 h 84"/>
              <a:gd name="T42" fmla="*/ 64 w 218"/>
              <a:gd name="T43" fmla="*/ 54 h 84"/>
              <a:gd name="T44" fmla="*/ 11 w 218"/>
              <a:gd name="T45" fmla="*/ 54 h 84"/>
              <a:gd name="T46" fmla="*/ 11 w 218"/>
              <a:gd name="T47"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84">
                <a:moveTo>
                  <a:pt x="11" y="43"/>
                </a:moveTo>
                <a:lnTo>
                  <a:pt x="40" y="20"/>
                </a:lnTo>
                <a:lnTo>
                  <a:pt x="93" y="12"/>
                </a:lnTo>
                <a:lnTo>
                  <a:pt x="104" y="12"/>
                </a:lnTo>
                <a:lnTo>
                  <a:pt x="104" y="20"/>
                </a:lnTo>
                <a:lnTo>
                  <a:pt x="125" y="12"/>
                </a:lnTo>
                <a:lnTo>
                  <a:pt x="166" y="20"/>
                </a:lnTo>
                <a:lnTo>
                  <a:pt x="198" y="0"/>
                </a:lnTo>
                <a:lnTo>
                  <a:pt x="218" y="12"/>
                </a:lnTo>
                <a:lnTo>
                  <a:pt x="189" y="20"/>
                </a:lnTo>
                <a:lnTo>
                  <a:pt x="189" y="43"/>
                </a:lnTo>
                <a:lnTo>
                  <a:pt x="180" y="43"/>
                </a:lnTo>
                <a:lnTo>
                  <a:pt x="180" y="54"/>
                </a:lnTo>
                <a:lnTo>
                  <a:pt x="210" y="64"/>
                </a:lnTo>
                <a:lnTo>
                  <a:pt x="166" y="84"/>
                </a:lnTo>
                <a:lnTo>
                  <a:pt x="146" y="84"/>
                </a:lnTo>
                <a:lnTo>
                  <a:pt x="125" y="72"/>
                </a:lnTo>
                <a:lnTo>
                  <a:pt x="20" y="84"/>
                </a:lnTo>
                <a:lnTo>
                  <a:pt x="29" y="72"/>
                </a:lnTo>
                <a:lnTo>
                  <a:pt x="0" y="72"/>
                </a:lnTo>
                <a:lnTo>
                  <a:pt x="11" y="64"/>
                </a:lnTo>
                <a:lnTo>
                  <a:pt x="64" y="54"/>
                </a:lnTo>
                <a:lnTo>
                  <a:pt x="11" y="54"/>
                </a:lnTo>
                <a:lnTo>
                  <a:pt x="11"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7" name="Freeform 367"/>
          <p:cNvSpPr>
            <a:spLocks/>
          </p:cNvSpPr>
          <p:nvPr/>
        </p:nvSpPr>
        <p:spPr bwMode="auto">
          <a:xfrm>
            <a:off x="1954213" y="1851025"/>
            <a:ext cx="244475" cy="80963"/>
          </a:xfrm>
          <a:custGeom>
            <a:avLst/>
            <a:gdLst>
              <a:gd name="T0" fmla="*/ 0 w 154"/>
              <a:gd name="T1" fmla="*/ 39 h 51"/>
              <a:gd name="T2" fmla="*/ 52 w 154"/>
              <a:gd name="T3" fmla="*/ 20 h 51"/>
              <a:gd name="T4" fmla="*/ 52 w 154"/>
              <a:gd name="T5" fmla="*/ 8 h 51"/>
              <a:gd name="T6" fmla="*/ 101 w 154"/>
              <a:gd name="T7" fmla="*/ 0 h 51"/>
              <a:gd name="T8" fmla="*/ 145 w 154"/>
              <a:gd name="T9" fmla="*/ 8 h 51"/>
              <a:gd name="T10" fmla="*/ 154 w 154"/>
              <a:gd name="T11" fmla="*/ 20 h 51"/>
              <a:gd name="T12" fmla="*/ 81 w 154"/>
              <a:gd name="T13" fmla="*/ 28 h 51"/>
              <a:gd name="T14" fmla="*/ 37 w 154"/>
              <a:gd name="T15" fmla="*/ 51 h 51"/>
              <a:gd name="T16" fmla="*/ 8 w 154"/>
              <a:gd name="T17" fmla="*/ 51 h 51"/>
              <a:gd name="T18" fmla="*/ 8 w 154"/>
              <a:gd name="T19" fmla="*/ 39 h 51"/>
              <a:gd name="T20" fmla="*/ 0 w 154"/>
              <a:gd name="T21"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51">
                <a:moveTo>
                  <a:pt x="0" y="39"/>
                </a:moveTo>
                <a:lnTo>
                  <a:pt x="52" y="20"/>
                </a:lnTo>
                <a:lnTo>
                  <a:pt x="52" y="8"/>
                </a:lnTo>
                <a:lnTo>
                  <a:pt x="101" y="0"/>
                </a:lnTo>
                <a:lnTo>
                  <a:pt x="145" y="8"/>
                </a:lnTo>
                <a:lnTo>
                  <a:pt x="154" y="20"/>
                </a:lnTo>
                <a:lnTo>
                  <a:pt x="81" y="28"/>
                </a:lnTo>
                <a:lnTo>
                  <a:pt x="37" y="51"/>
                </a:lnTo>
                <a:lnTo>
                  <a:pt x="8" y="51"/>
                </a:lnTo>
                <a:lnTo>
                  <a:pt x="8" y="39"/>
                </a:lnTo>
                <a:lnTo>
                  <a:pt x="0" y="3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8" name="Freeform 368"/>
          <p:cNvSpPr>
            <a:spLocks/>
          </p:cNvSpPr>
          <p:nvPr/>
        </p:nvSpPr>
        <p:spPr bwMode="auto">
          <a:xfrm>
            <a:off x="1954213" y="1851025"/>
            <a:ext cx="244475" cy="80963"/>
          </a:xfrm>
          <a:custGeom>
            <a:avLst/>
            <a:gdLst>
              <a:gd name="T0" fmla="*/ 0 w 154"/>
              <a:gd name="T1" fmla="*/ 39 h 51"/>
              <a:gd name="T2" fmla="*/ 52 w 154"/>
              <a:gd name="T3" fmla="*/ 20 h 51"/>
              <a:gd name="T4" fmla="*/ 52 w 154"/>
              <a:gd name="T5" fmla="*/ 8 h 51"/>
              <a:gd name="T6" fmla="*/ 101 w 154"/>
              <a:gd name="T7" fmla="*/ 0 h 51"/>
              <a:gd name="T8" fmla="*/ 145 w 154"/>
              <a:gd name="T9" fmla="*/ 8 h 51"/>
              <a:gd name="T10" fmla="*/ 154 w 154"/>
              <a:gd name="T11" fmla="*/ 20 h 51"/>
              <a:gd name="T12" fmla="*/ 81 w 154"/>
              <a:gd name="T13" fmla="*/ 28 h 51"/>
              <a:gd name="T14" fmla="*/ 37 w 154"/>
              <a:gd name="T15" fmla="*/ 51 h 51"/>
              <a:gd name="T16" fmla="*/ 8 w 154"/>
              <a:gd name="T17" fmla="*/ 51 h 51"/>
              <a:gd name="T18" fmla="*/ 8 w 154"/>
              <a:gd name="T19" fmla="*/ 39 h 51"/>
              <a:gd name="T20" fmla="*/ 0 w 154"/>
              <a:gd name="T21"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51">
                <a:moveTo>
                  <a:pt x="0" y="39"/>
                </a:moveTo>
                <a:lnTo>
                  <a:pt x="52" y="20"/>
                </a:lnTo>
                <a:lnTo>
                  <a:pt x="52" y="8"/>
                </a:lnTo>
                <a:lnTo>
                  <a:pt x="101" y="0"/>
                </a:lnTo>
                <a:lnTo>
                  <a:pt x="145" y="8"/>
                </a:lnTo>
                <a:lnTo>
                  <a:pt x="154" y="20"/>
                </a:lnTo>
                <a:lnTo>
                  <a:pt x="81" y="28"/>
                </a:lnTo>
                <a:lnTo>
                  <a:pt x="37" y="51"/>
                </a:lnTo>
                <a:lnTo>
                  <a:pt x="8" y="51"/>
                </a:lnTo>
                <a:lnTo>
                  <a:pt x="8" y="39"/>
                </a:lnTo>
                <a:lnTo>
                  <a:pt x="0" y="3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9" name="Freeform 369"/>
          <p:cNvSpPr>
            <a:spLocks/>
          </p:cNvSpPr>
          <p:nvPr/>
        </p:nvSpPr>
        <p:spPr bwMode="auto">
          <a:xfrm>
            <a:off x="8158163" y="2125663"/>
            <a:ext cx="82550" cy="39687"/>
          </a:xfrm>
          <a:custGeom>
            <a:avLst/>
            <a:gdLst>
              <a:gd name="T0" fmla="*/ 0 w 52"/>
              <a:gd name="T1" fmla="*/ 0 h 25"/>
              <a:gd name="T2" fmla="*/ 52 w 52"/>
              <a:gd name="T3" fmla="*/ 25 h 25"/>
              <a:gd name="T4" fmla="*/ 43 w 52"/>
              <a:gd name="T5" fmla="*/ 25 h 25"/>
              <a:gd name="T6" fmla="*/ 9 w 52"/>
              <a:gd name="T7" fmla="*/ 25 h 25"/>
              <a:gd name="T8" fmla="*/ 0 w 52"/>
              <a:gd name="T9" fmla="*/ 0 h 25"/>
            </a:gdLst>
            <a:ahLst/>
            <a:cxnLst>
              <a:cxn ang="0">
                <a:pos x="T0" y="T1"/>
              </a:cxn>
              <a:cxn ang="0">
                <a:pos x="T2" y="T3"/>
              </a:cxn>
              <a:cxn ang="0">
                <a:pos x="T4" y="T5"/>
              </a:cxn>
              <a:cxn ang="0">
                <a:pos x="T6" y="T7"/>
              </a:cxn>
              <a:cxn ang="0">
                <a:pos x="T8" y="T9"/>
              </a:cxn>
            </a:cxnLst>
            <a:rect l="0" t="0" r="r" b="b"/>
            <a:pathLst>
              <a:path w="52" h="25">
                <a:moveTo>
                  <a:pt x="0" y="0"/>
                </a:moveTo>
                <a:lnTo>
                  <a:pt x="52" y="25"/>
                </a:lnTo>
                <a:lnTo>
                  <a:pt x="43" y="25"/>
                </a:lnTo>
                <a:lnTo>
                  <a:pt x="9" y="25"/>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0" name="Freeform 370"/>
          <p:cNvSpPr>
            <a:spLocks/>
          </p:cNvSpPr>
          <p:nvPr/>
        </p:nvSpPr>
        <p:spPr bwMode="auto">
          <a:xfrm>
            <a:off x="8158163" y="2125663"/>
            <a:ext cx="82550" cy="39687"/>
          </a:xfrm>
          <a:custGeom>
            <a:avLst/>
            <a:gdLst>
              <a:gd name="T0" fmla="*/ 0 w 52"/>
              <a:gd name="T1" fmla="*/ 0 h 25"/>
              <a:gd name="T2" fmla="*/ 52 w 52"/>
              <a:gd name="T3" fmla="*/ 25 h 25"/>
              <a:gd name="T4" fmla="*/ 43 w 52"/>
              <a:gd name="T5" fmla="*/ 25 h 25"/>
              <a:gd name="T6" fmla="*/ 9 w 52"/>
              <a:gd name="T7" fmla="*/ 25 h 25"/>
              <a:gd name="T8" fmla="*/ 0 w 52"/>
              <a:gd name="T9" fmla="*/ 0 h 25"/>
            </a:gdLst>
            <a:ahLst/>
            <a:cxnLst>
              <a:cxn ang="0">
                <a:pos x="T0" y="T1"/>
              </a:cxn>
              <a:cxn ang="0">
                <a:pos x="T2" y="T3"/>
              </a:cxn>
              <a:cxn ang="0">
                <a:pos x="T4" y="T5"/>
              </a:cxn>
              <a:cxn ang="0">
                <a:pos x="T6" y="T7"/>
              </a:cxn>
              <a:cxn ang="0">
                <a:pos x="T8" y="T9"/>
              </a:cxn>
            </a:cxnLst>
            <a:rect l="0" t="0" r="r" b="b"/>
            <a:pathLst>
              <a:path w="52" h="25">
                <a:moveTo>
                  <a:pt x="0" y="0"/>
                </a:moveTo>
                <a:lnTo>
                  <a:pt x="52" y="25"/>
                </a:lnTo>
                <a:lnTo>
                  <a:pt x="43" y="25"/>
                </a:lnTo>
                <a:lnTo>
                  <a:pt x="9" y="25"/>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1" name="Freeform 371"/>
          <p:cNvSpPr>
            <a:spLocks/>
          </p:cNvSpPr>
          <p:nvPr/>
        </p:nvSpPr>
        <p:spPr bwMode="auto">
          <a:xfrm>
            <a:off x="647700" y="2222500"/>
            <a:ext cx="55563" cy="38100"/>
          </a:xfrm>
          <a:custGeom>
            <a:avLst/>
            <a:gdLst>
              <a:gd name="T0" fmla="*/ 0 w 35"/>
              <a:gd name="T1" fmla="*/ 0 h 24"/>
              <a:gd name="T2" fmla="*/ 35 w 35"/>
              <a:gd name="T3" fmla="*/ 0 h 24"/>
              <a:gd name="T4" fmla="*/ 14 w 35"/>
              <a:gd name="T5" fmla="*/ 24 h 24"/>
              <a:gd name="T6" fmla="*/ 0 w 35"/>
              <a:gd name="T7" fmla="*/ 0 h 24"/>
            </a:gdLst>
            <a:ahLst/>
            <a:cxnLst>
              <a:cxn ang="0">
                <a:pos x="T0" y="T1"/>
              </a:cxn>
              <a:cxn ang="0">
                <a:pos x="T2" y="T3"/>
              </a:cxn>
              <a:cxn ang="0">
                <a:pos x="T4" y="T5"/>
              </a:cxn>
              <a:cxn ang="0">
                <a:pos x="T6" y="T7"/>
              </a:cxn>
            </a:cxnLst>
            <a:rect l="0" t="0" r="r" b="b"/>
            <a:pathLst>
              <a:path w="35" h="24">
                <a:moveTo>
                  <a:pt x="0" y="0"/>
                </a:moveTo>
                <a:lnTo>
                  <a:pt x="35" y="0"/>
                </a:lnTo>
                <a:lnTo>
                  <a:pt x="14"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2" name="Freeform 372"/>
          <p:cNvSpPr>
            <a:spLocks/>
          </p:cNvSpPr>
          <p:nvPr/>
        </p:nvSpPr>
        <p:spPr bwMode="auto">
          <a:xfrm>
            <a:off x="647700" y="2222500"/>
            <a:ext cx="55563" cy="38100"/>
          </a:xfrm>
          <a:custGeom>
            <a:avLst/>
            <a:gdLst>
              <a:gd name="T0" fmla="*/ 0 w 35"/>
              <a:gd name="T1" fmla="*/ 0 h 24"/>
              <a:gd name="T2" fmla="*/ 35 w 35"/>
              <a:gd name="T3" fmla="*/ 0 h 24"/>
              <a:gd name="T4" fmla="*/ 14 w 35"/>
              <a:gd name="T5" fmla="*/ 24 h 24"/>
              <a:gd name="T6" fmla="*/ 0 w 35"/>
              <a:gd name="T7" fmla="*/ 0 h 24"/>
            </a:gdLst>
            <a:ahLst/>
            <a:cxnLst>
              <a:cxn ang="0">
                <a:pos x="T0" y="T1"/>
              </a:cxn>
              <a:cxn ang="0">
                <a:pos x="T2" y="T3"/>
              </a:cxn>
              <a:cxn ang="0">
                <a:pos x="T4" y="T5"/>
              </a:cxn>
              <a:cxn ang="0">
                <a:pos x="T6" y="T7"/>
              </a:cxn>
            </a:cxnLst>
            <a:rect l="0" t="0" r="r" b="b"/>
            <a:pathLst>
              <a:path w="35" h="24">
                <a:moveTo>
                  <a:pt x="0" y="0"/>
                </a:moveTo>
                <a:lnTo>
                  <a:pt x="35" y="0"/>
                </a:lnTo>
                <a:lnTo>
                  <a:pt x="14"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3" name="Freeform 373"/>
          <p:cNvSpPr>
            <a:spLocks/>
          </p:cNvSpPr>
          <p:nvPr/>
        </p:nvSpPr>
        <p:spPr bwMode="auto">
          <a:xfrm>
            <a:off x="835025" y="2278063"/>
            <a:ext cx="82550" cy="44450"/>
          </a:xfrm>
          <a:custGeom>
            <a:avLst/>
            <a:gdLst>
              <a:gd name="T0" fmla="*/ 0 w 52"/>
              <a:gd name="T1" fmla="*/ 28 h 28"/>
              <a:gd name="T2" fmla="*/ 52 w 52"/>
              <a:gd name="T3" fmla="*/ 0 h 28"/>
              <a:gd name="T4" fmla="*/ 52 w 52"/>
              <a:gd name="T5" fmla="*/ 8 h 28"/>
              <a:gd name="T6" fmla="*/ 42 w 52"/>
              <a:gd name="T7" fmla="*/ 8 h 28"/>
              <a:gd name="T8" fmla="*/ 42 w 52"/>
              <a:gd name="T9" fmla="*/ 16 h 28"/>
              <a:gd name="T10" fmla="*/ 0 w 52"/>
              <a:gd name="T11" fmla="*/ 28 h 28"/>
            </a:gdLst>
            <a:ahLst/>
            <a:cxnLst>
              <a:cxn ang="0">
                <a:pos x="T0" y="T1"/>
              </a:cxn>
              <a:cxn ang="0">
                <a:pos x="T2" y="T3"/>
              </a:cxn>
              <a:cxn ang="0">
                <a:pos x="T4" y="T5"/>
              </a:cxn>
              <a:cxn ang="0">
                <a:pos x="T6" y="T7"/>
              </a:cxn>
              <a:cxn ang="0">
                <a:pos x="T8" y="T9"/>
              </a:cxn>
              <a:cxn ang="0">
                <a:pos x="T10" y="T11"/>
              </a:cxn>
            </a:cxnLst>
            <a:rect l="0" t="0" r="r" b="b"/>
            <a:pathLst>
              <a:path w="52" h="28">
                <a:moveTo>
                  <a:pt x="0" y="28"/>
                </a:moveTo>
                <a:lnTo>
                  <a:pt x="52" y="0"/>
                </a:lnTo>
                <a:lnTo>
                  <a:pt x="52" y="8"/>
                </a:lnTo>
                <a:lnTo>
                  <a:pt x="42" y="8"/>
                </a:lnTo>
                <a:lnTo>
                  <a:pt x="42" y="16"/>
                </a:lnTo>
                <a:lnTo>
                  <a:pt x="0"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4" name="Freeform 374"/>
          <p:cNvSpPr>
            <a:spLocks/>
          </p:cNvSpPr>
          <p:nvPr/>
        </p:nvSpPr>
        <p:spPr bwMode="auto">
          <a:xfrm>
            <a:off x="835025" y="2278063"/>
            <a:ext cx="82550" cy="44450"/>
          </a:xfrm>
          <a:custGeom>
            <a:avLst/>
            <a:gdLst>
              <a:gd name="T0" fmla="*/ 0 w 52"/>
              <a:gd name="T1" fmla="*/ 28 h 28"/>
              <a:gd name="T2" fmla="*/ 52 w 52"/>
              <a:gd name="T3" fmla="*/ 0 h 28"/>
              <a:gd name="T4" fmla="*/ 52 w 52"/>
              <a:gd name="T5" fmla="*/ 8 h 28"/>
              <a:gd name="T6" fmla="*/ 42 w 52"/>
              <a:gd name="T7" fmla="*/ 8 h 28"/>
              <a:gd name="T8" fmla="*/ 42 w 52"/>
              <a:gd name="T9" fmla="*/ 16 h 28"/>
              <a:gd name="T10" fmla="*/ 0 w 52"/>
              <a:gd name="T11" fmla="*/ 28 h 28"/>
            </a:gdLst>
            <a:ahLst/>
            <a:cxnLst>
              <a:cxn ang="0">
                <a:pos x="T0" y="T1"/>
              </a:cxn>
              <a:cxn ang="0">
                <a:pos x="T2" y="T3"/>
              </a:cxn>
              <a:cxn ang="0">
                <a:pos x="T4" y="T5"/>
              </a:cxn>
              <a:cxn ang="0">
                <a:pos x="T6" y="T7"/>
              </a:cxn>
              <a:cxn ang="0">
                <a:pos x="T8" y="T9"/>
              </a:cxn>
              <a:cxn ang="0">
                <a:pos x="T10" y="T11"/>
              </a:cxn>
            </a:cxnLst>
            <a:rect l="0" t="0" r="r" b="b"/>
            <a:pathLst>
              <a:path w="52" h="28">
                <a:moveTo>
                  <a:pt x="0" y="28"/>
                </a:moveTo>
                <a:lnTo>
                  <a:pt x="52" y="0"/>
                </a:lnTo>
                <a:lnTo>
                  <a:pt x="52" y="8"/>
                </a:lnTo>
                <a:lnTo>
                  <a:pt x="42" y="8"/>
                </a:lnTo>
                <a:lnTo>
                  <a:pt x="42" y="16"/>
                </a:lnTo>
                <a:lnTo>
                  <a:pt x="0" y="2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5" name="Freeform 375"/>
          <p:cNvSpPr>
            <a:spLocks/>
          </p:cNvSpPr>
          <p:nvPr/>
        </p:nvSpPr>
        <p:spPr bwMode="auto">
          <a:xfrm>
            <a:off x="1219200" y="2409825"/>
            <a:ext cx="46038" cy="66675"/>
          </a:xfrm>
          <a:custGeom>
            <a:avLst/>
            <a:gdLst>
              <a:gd name="T0" fmla="*/ 9 w 29"/>
              <a:gd name="T1" fmla="*/ 0 h 42"/>
              <a:gd name="T2" fmla="*/ 29 w 29"/>
              <a:gd name="T3" fmla="*/ 0 h 42"/>
              <a:gd name="T4" fmla="*/ 9 w 29"/>
              <a:gd name="T5" fmla="*/ 28 h 42"/>
              <a:gd name="T6" fmla="*/ 9 w 29"/>
              <a:gd name="T7" fmla="*/ 42 h 42"/>
              <a:gd name="T8" fmla="*/ 0 w 29"/>
              <a:gd name="T9" fmla="*/ 28 h 42"/>
              <a:gd name="T10" fmla="*/ 0 w 29"/>
              <a:gd name="T11" fmla="*/ 8 h 42"/>
              <a:gd name="T12" fmla="*/ 9 w 29"/>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9" h="42">
                <a:moveTo>
                  <a:pt x="9" y="0"/>
                </a:moveTo>
                <a:lnTo>
                  <a:pt x="29" y="0"/>
                </a:lnTo>
                <a:lnTo>
                  <a:pt x="9" y="28"/>
                </a:lnTo>
                <a:lnTo>
                  <a:pt x="9" y="42"/>
                </a:lnTo>
                <a:lnTo>
                  <a:pt x="0" y="28"/>
                </a:lnTo>
                <a:lnTo>
                  <a:pt x="0" y="8"/>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6" name="Freeform 376"/>
          <p:cNvSpPr>
            <a:spLocks/>
          </p:cNvSpPr>
          <p:nvPr/>
        </p:nvSpPr>
        <p:spPr bwMode="auto">
          <a:xfrm>
            <a:off x="1219200" y="2409825"/>
            <a:ext cx="46038" cy="66675"/>
          </a:xfrm>
          <a:custGeom>
            <a:avLst/>
            <a:gdLst>
              <a:gd name="T0" fmla="*/ 9 w 29"/>
              <a:gd name="T1" fmla="*/ 0 h 42"/>
              <a:gd name="T2" fmla="*/ 29 w 29"/>
              <a:gd name="T3" fmla="*/ 0 h 42"/>
              <a:gd name="T4" fmla="*/ 9 w 29"/>
              <a:gd name="T5" fmla="*/ 28 h 42"/>
              <a:gd name="T6" fmla="*/ 9 w 29"/>
              <a:gd name="T7" fmla="*/ 42 h 42"/>
              <a:gd name="T8" fmla="*/ 0 w 29"/>
              <a:gd name="T9" fmla="*/ 28 h 42"/>
              <a:gd name="T10" fmla="*/ 0 w 29"/>
              <a:gd name="T11" fmla="*/ 8 h 42"/>
              <a:gd name="T12" fmla="*/ 9 w 29"/>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9" h="42">
                <a:moveTo>
                  <a:pt x="9" y="0"/>
                </a:moveTo>
                <a:lnTo>
                  <a:pt x="29" y="0"/>
                </a:lnTo>
                <a:lnTo>
                  <a:pt x="9" y="28"/>
                </a:lnTo>
                <a:lnTo>
                  <a:pt x="9" y="42"/>
                </a:lnTo>
                <a:lnTo>
                  <a:pt x="0" y="28"/>
                </a:lnTo>
                <a:lnTo>
                  <a:pt x="0" y="8"/>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7" name="Freeform 377"/>
          <p:cNvSpPr>
            <a:spLocks/>
          </p:cNvSpPr>
          <p:nvPr/>
        </p:nvSpPr>
        <p:spPr bwMode="auto">
          <a:xfrm>
            <a:off x="1265238" y="2505075"/>
            <a:ext cx="68262" cy="80963"/>
          </a:xfrm>
          <a:custGeom>
            <a:avLst/>
            <a:gdLst>
              <a:gd name="T0" fmla="*/ 0 w 43"/>
              <a:gd name="T1" fmla="*/ 0 h 51"/>
              <a:gd name="T2" fmla="*/ 31 w 43"/>
              <a:gd name="T3" fmla="*/ 11 h 51"/>
              <a:gd name="T4" fmla="*/ 43 w 43"/>
              <a:gd name="T5" fmla="*/ 42 h 51"/>
              <a:gd name="T6" fmla="*/ 31 w 43"/>
              <a:gd name="T7" fmla="*/ 51 h 51"/>
              <a:gd name="T8" fmla="*/ 22 w 43"/>
              <a:gd name="T9" fmla="*/ 42 h 51"/>
              <a:gd name="T10" fmla="*/ 22 w 43"/>
              <a:gd name="T11" fmla="*/ 28 h 51"/>
              <a:gd name="T12" fmla="*/ 11 w 43"/>
              <a:gd name="T13" fmla="*/ 28 h 51"/>
              <a:gd name="T14" fmla="*/ 11 w 43"/>
              <a:gd name="T15" fmla="*/ 20 h 51"/>
              <a:gd name="T16" fmla="*/ 0 w 43"/>
              <a:gd name="T17" fmla="*/ 11 h 51"/>
              <a:gd name="T18" fmla="*/ 0 w 43"/>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0" y="0"/>
                </a:moveTo>
                <a:lnTo>
                  <a:pt x="31" y="11"/>
                </a:lnTo>
                <a:lnTo>
                  <a:pt x="43" y="42"/>
                </a:lnTo>
                <a:lnTo>
                  <a:pt x="31" y="51"/>
                </a:lnTo>
                <a:lnTo>
                  <a:pt x="22" y="42"/>
                </a:lnTo>
                <a:lnTo>
                  <a:pt x="22" y="28"/>
                </a:lnTo>
                <a:lnTo>
                  <a:pt x="11" y="28"/>
                </a:lnTo>
                <a:lnTo>
                  <a:pt x="11" y="20"/>
                </a:lnTo>
                <a:lnTo>
                  <a:pt x="0" y="11"/>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8" name="Freeform 378"/>
          <p:cNvSpPr>
            <a:spLocks/>
          </p:cNvSpPr>
          <p:nvPr/>
        </p:nvSpPr>
        <p:spPr bwMode="auto">
          <a:xfrm>
            <a:off x="1265238" y="2505075"/>
            <a:ext cx="68262" cy="80963"/>
          </a:xfrm>
          <a:custGeom>
            <a:avLst/>
            <a:gdLst>
              <a:gd name="T0" fmla="*/ 0 w 43"/>
              <a:gd name="T1" fmla="*/ 0 h 51"/>
              <a:gd name="T2" fmla="*/ 31 w 43"/>
              <a:gd name="T3" fmla="*/ 11 h 51"/>
              <a:gd name="T4" fmla="*/ 43 w 43"/>
              <a:gd name="T5" fmla="*/ 42 h 51"/>
              <a:gd name="T6" fmla="*/ 31 w 43"/>
              <a:gd name="T7" fmla="*/ 51 h 51"/>
              <a:gd name="T8" fmla="*/ 22 w 43"/>
              <a:gd name="T9" fmla="*/ 42 h 51"/>
              <a:gd name="T10" fmla="*/ 22 w 43"/>
              <a:gd name="T11" fmla="*/ 28 h 51"/>
              <a:gd name="T12" fmla="*/ 11 w 43"/>
              <a:gd name="T13" fmla="*/ 28 h 51"/>
              <a:gd name="T14" fmla="*/ 11 w 43"/>
              <a:gd name="T15" fmla="*/ 20 h 51"/>
              <a:gd name="T16" fmla="*/ 0 w 43"/>
              <a:gd name="T17" fmla="*/ 11 h 51"/>
              <a:gd name="T18" fmla="*/ 0 w 43"/>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0" y="0"/>
                </a:moveTo>
                <a:lnTo>
                  <a:pt x="31" y="11"/>
                </a:lnTo>
                <a:lnTo>
                  <a:pt x="43" y="42"/>
                </a:lnTo>
                <a:lnTo>
                  <a:pt x="31" y="51"/>
                </a:lnTo>
                <a:lnTo>
                  <a:pt x="22" y="42"/>
                </a:lnTo>
                <a:lnTo>
                  <a:pt x="22" y="28"/>
                </a:lnTo>
                <a:lnTo>
                  <a:pt x="11" y="28"/>
                </a:lnTo>
                <a:lnTo>
                  <a:pt x="11" y="20"/>
                </a:lnTo>
                <a:lnTo>
                  <a:pt x="0" y="11"/>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9" name="Freeform 379"/>
          <p:cNvSpPr>
            <a:spLocks/>
          </p:cNvSpPr>
          <p:nvPr/>
        </p:nvSpPr>
        <p:spPr bwMode="auto">
          <a:xfrm>
            <a:off x="3117850" y="1654175"/>
            <a:ext cx="1114425" cy="587375"/>
          </a:xfrm>
          <a:custGeom>
            <a:avLst/>
            <a:gdLst>
              <a:gd name="T0" fmla="*/ 8 w 702"/>
              <a:gd name="T1" fmla="*/ 63 h 370"/>
              <a:gd name="T2" fmla="*/ 114 w 702"/>
              <a:gd name="T3" fmla="*/ 51 h 370"/>
              <a:gd name="T4" fmla="*/ 82 w 702"/>
              <a:gd name="T5" fmla="*/ 43 h 370"/>
              <a:gd name="T6" fmla="*/ 178 w 702"/>
              <a:gd name="T7" fmla="*/ 29 h 370"/>
              <a:gd name="T8" fmla="*/ 280 w 702"/>
              <a:gd name="T9" fmla="*/ 20 h 370"/>
              <a:gd name="T10" fmla="*/ 543 w 702"/>
              <a:gd name="T11" fmla="*/ 0 h 370"/>
              <a:gd name="T12" fmla="*/ 596 w 702"/>
              <a:gd name="T13" fmla="*/ 20 h 370"/>
              <a:gd name="T14" fmla="*/ 702 w 702"/>
              <a:gd name="T15" fmla="*/ 29 h 370"/>
              <a:gd name="T16" fmla="*/ 605 w 702"/>
              <a:gd name="T17" fmla="*/ 63 h 370"/>
              <a:gd name="T18" fmla="*/ 596 w 702"/>
              <a:gd name="T19" fmla="*/ 72 h 370"/>
              <a:gd name="T20" fmla="*/ 605 w 702"/>
              <a:gd name="T21" fmla="*/ 92 h 370"/>
              <a:gd name="T22" fmla="*/ 567 w 702"/>
              <a:gd name="T23" fmla="*/ 103 h 370"/>
              <a:gd name="T24" fmla="*/ 576 w 702"/>
              <a:gd name="T25" fmla="*/ 124 h 370"/>
              <a:gd name="T26" fmla="*/ 576 w 702"/>
              <a:gd name="T27" fmla="*/ 132 h 370"/>
              <a:gd name="T28" fmla="*/ 535 w 702"/>
              <a:gd name="T29" fmla="*/ 145 h 370"/>
              <a:gd name="T30" fmla="*/ 535 w 702"/>
              <a:gd name="T31" fmla="*/ 164 h 370"/>
              <a:gd name="T32" fmla="*/ 535 w 702"/>
              <a:gd name="T33" fmla="*/ 187 h 370"/>
              <a:gd name="T34" fmla="*/ 494 w 702"/>
              <a:gd name="T35" fmla="*/ 176 h 370"/>
              <a:gd name="T36" fmla="*/ 524 w 702"/>
              <a:gd name="T37" fmla="*/ 196 h 370"/>
              <a:gd name="T38" fmla="*/ 462 w 702"/>
              <a:gd name="T39" fmla="*/ 216 h 370"/>
              <a:gd name="T40" fmla="*/ 324 w 702"/>
              <a:gd name="T41" fmla="*/ 269 h 370"/>
              <a:gd name="T42" fmla="*/ 260 w 702"/>
              <a:gd name="T43" fmla="*/ 277 h 370"/>
              <a:gd name="T44" fmla="*/ 251 w 702"/>
              <a:gd name="T45" fmla="*/ 289 h 370"/>
              <a:gd name="T46" fmla="*/ 207 w 702"/>
              <a:gd name="T47" fmla="*/ 321 h 370"/>
              <a:gd name="T48" fmla="*/ 178 w 702"/>
              <a:gd name="T49" fmla="*/ 370 h 370"/>
              <a:gd name="T50" fmla="*/ 125 w 702"/>
              <a:gd name="T51" fmla="*/ 350 h 370"/>
              <a:gd name="T52" fmla="*/ 105 w 702"/>
              <a:gd name="T53" fmla="*/ 309 h 370"/>
              <a:gd name="T54" fmla="*/ 96 w 702"/>
              <a:gd name="T55" fmla="*/ 289 h 370"/>
              <a:gd name="T56" fmla="*/ 96 w 702"/>
              <a:gd name="T57" fmla="*/ 269 h 370"/>
              <a:gd name="T58" fmla="*/ 125 w 702"/>
              <a:gd name="T59" fmla="*/ 216 h 370"/>
              <a:gd name="T60" fmla="*/ 154 w 702"/>
              <a:gd name="T61" fmla="*/ 205 h 370"/>
              <a:gd name="T62" fmla="*/ 125 w 702"/>
              <a:gd name="T63" fmla="*/ 205 h 370"/>
              <a:gd name="T64" fmla="*/ 125 w 702"/>
              <a:gd name="T65" fmla="*/ 187 h 370"/>
              <a:gd name="T66" fmla="*/ 146 w 702"/>
              <a:gd name="T67" fmla="*/ 176 h 370"/>
              <a:gd name="T68" fmla="*/ 134 w 702"/>
              <a:gd name="T69" fmla="*/ 176 h 370"/>
              <a:gd name="T70" fmla="*/ 125 w 702"/>
              <a:gd name="T71" fmla="*/ 164 h 370"/>
              <a:gd name="T72" fmla="*/ 134 w 702"/>
              <a:gd name="T73" fmla="*/ 145 h 370"/>
              <a:gd name="T74" fmla="*/ 125 w 702"/>
              <a:gd name="T75" fmla="*/ 116 h 370"/>
              <a:gd name="T76" fmla="*/ 96 w 702"/>
              <a:gd name="T77" fmla="*/ 103 h 370"/>
              <a:gd name="T78" fmla="*/ 0 w 702"/>
              <a:gd name="T79" fmla="*/ 92 h 370"/>
              <a:gd name="T80" fmla="*/ 20 w 702"/>
              <a:gd name="T81" fmla="*/ 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370">
                <a:moveTo>
                  <a:pt x="0" y="72"/>
                </a:moveTo>
                <a:lnTo>
                  <a:pt x="8" y="63"/>
                </a:lnTo>
                <a:lnTo>
                  <a:pt x="96" y="63"/>
                </a:lnTo>
                <a:lnTo>
                  <a:pt x="114" y="51"/>
                </a:lnTo>
                <a:lnTo>
                  <a:pt x="114" y="43"/>
                </a:lnTo>
                <a:lnTo>
                  <a:pt x="82" y="43"/>
                </a:lnTo>
                <a:lnTo>
                  <a:pt x="146" y="29"/>
                </a:lnTo>
                <a:lnTo>
                  <a:pt x="178" y="29"/>
                </a:lnTo>
                <a:lnTo>
                  <a:pt x="169" y="20"/>
                </a:lnTo>
                <a:lnTo>
                  <a:pt x="280" y="20"/>
                </a:lnTo>
                <a:lnTo>
                  <a:pt x="377" y="11"/>
                </a:lnTo>
                <a:lnTo>
                  <a:pt x="543" y="0"/>
                </a:lnTo>
                <a:lnTo>
                  <a:pt x="619" y="11"/>
                </a:lnTo>
                <a:lnTo>
                  <a:pt x="596" y="20"/>
                </a:lnTo>
                <a:lnTo>
                  <a:pt x="649" y="20"/>
                </a:lnTo>
                <a:lnTo>
                  <a:pt x="702" y="29"/>
                </a:lnTo>
                <a:lnTo>
                  <a:pt x="649" y="43"/>
                </a:lnTo>
                <a:lnTo>
                  <a:pt x="605" y="63"/>
                </a:lnTo>
                <a:lnTo>
                  <a:pt x="605" y="72"/>
                </a:lnTo>
                <a:lnTo>
                  <a:pt x="596" y="72"/>
                </a:lnTo>
                <a:lnTo>
                  <a:pt x="605" y="80"/>
                </a:lnTo>
                <a:lnTo>
                  <a:pt x="605" y="92"/>
                </a:lnTo>
                <a:lnTo>
                  <a:pt x="567" y="92"/>
                </a:lnTo>
                <a:lnTo>
                  <a:pt x="567" y="103"/>
                </a:lnTo>
                <a:lnTo>
                  <a:pt x="588" y="103"/>
                </a:lnTo>
                <a:lnTo>
                  <a:pt x="576" y="124"/>
                </a:lnTo>
                <a:lnTo>
                  <a:pt x="588" y="124"/>
                </a:lnTo>
                <a:lnTo>
                  <a:pt x="576" y="132"/>
                </a:lnTo>
                <a:lnTo>
                  <a:pt x="567" y="145"/>
                </a:lnTo>
                <a:lnTo>
                  <a:pt x="535" y="145"/>
                </a:lnTo>
                <a:lnTo>
                  <a:pt x="543" y="153"/>
                </a:lnTo>
                <a:lnTo>
                  <a:pt x="535" y="164"/>
                </a:lnTo>
                <a:lnTo>
                  <a:pt x="535" y="176"/>
                </a:lnTo>
                <a:lnTo>
                  <a:pt x="535" y="187"/>
                </a:lnTo>
                <a:lnTo>
                  <a:pt x="503" y="176"/>
                </a:lnTo>
                <a:lnTo>
                  <a:pt x="494" y="176"/>
                </a:lnTo>
                <a:lnTo>
                  <a:pt x="494" y="187"/>
                </a:lnTo>
                <a:lnTo>
                  <a:pt x="524" y="196"/>
                </a:lnTo>
                <a:lnTo>
                  <a:pt x="514" y="196"/>
                </a:lnTo>
                <a:lnTo>
                  <a:pt x="462" y="216"/>
                </a:lnTo>
                <a:lnTo>
                  <a:pt x="388" y="225"/>
                </a:lnTo>
                <a:lnTo>
                  <a:pt x="324" y="269"/>
                </a:lnTo>
                <a:lnTo>
                  <a:pt x="272" y="269"/>
                </a:lnTo>
                <a:lnTo>
                  <a:pt x="260" y="277"/>
                </a:lnTo>
                <a:lnTo>
                  <a:pt x="251" y="277"/>
                </a:lnTo>
                <a:lnTo>
                  <a:pt x="251" y="289"/>
                </a:lnTo>
                <a:lnTo>
                  <a:pt x="243" y="309"/>
                </a:lnTo>
                <a:lnTo>
                  <a:pt x="207" y="321"/>
                </a:lnTo>
                <a:lnTo>
                  <a:pt x="207" y="329"/>
                </a:lnTo>
                <a:lnTo>
                  <a:pt x="178" y="370"/>
                </a:lnTo>
                <a:lnTo>
                  <a:pt x="169" y="370"/>
                </a:lnTo>
                <a:lnTo>
                  <a:pt x="125" y="350"/>
                </a:lnTo>
                <a:lnTo>
                  <a:pt x="114" y="340"/>
                </a:lnTo>
                <a:lnTo>
                  <a:pt x="105" y="309"/>
                </a:lnTo>
                <a:lnTo>
                  <a:pt x="105" y="297"/>
                </a:lnTo>
                <a:lnTo>
                  <a:pt x="96" y="289"/>
                </a:lnTo>
                <a:lnTo>
                  <a:pt x="105" y="269"/>
                </a:lnTo>
                <a:lnTo>
                  <a:pt x="96" y="269"/>
                </a:lnTo>
                <a:lnTo>
                  <a:pt x="114" y="225"/>
                </a:lnTo>
                <a:lnTo>
                  <a:pt x="125" y="216"/>
                </a:lnTo>
                <a:lnTo>
                  <a:pt x="146" y="216"/>
                </a:lnTo>
                <a:lnTo>
                  <a:pt x="154" y="205"/>
                </a:lnTo>
                <a:lnTo>
                  <a:pt x="154" y="196"/>
                </a:lnTo>
                <a:lnTo>
                  <a:pt x="125" y="205"/>
                </a:lnTo>
                <a:lnTo>
                  <a:pt x="105" y="205"/>
                </a:lnTo>
                <a:lnTo>
                  <a:pt x="125" y="187"/>
                </a:lnTo>
                <a:lnTo>
                  <a:pt x="169" y="187"/>
                </a:lnTo>
                <a:lnTo>
                  <a:pt x="146" y="176"/>
                </a:lnTo>
                <a:lnTo>
                  <a:pt x="146" y="164"/>
                </a:lnTo>
                <a:lnTo>
                  <a:pt x="134" y="176"/>
                </a:lnTo>
                <a:lnTo>
                  <a:pt x="114" y="164"/>
                </a:lnTo>
                <a:lnTo>
                  <a:pt x="125" y="164"/>
                </a:lnTo>
                <a:lnTo>
                  <a:pt x="125" y="153"/>
                </a:lnTo>
                <a:lnTo>
                  <a:pt x="134" y="145"/>
                </a:lnTo>
                <a:lnTo>
                  <a:pt x="134" y="124"/>
                </a:lnTo>
                <a:lnTo>
                  <a:pt x="125" y="116"/>
                </a:lnTo>
                <a:lnTo>
                  <a:pt x="134" y="103"/>
                </a:lnTo>
                <a:lnTo>
                  <a:pt x="96" y="103"/>
                </a:lnTo>
                <a:lnTo>
                  <a:pt x="20" y="103"/>
                </a:lnTo>
                <a:lnTo>
                  <a:pt x="0" y="92"/>
                </a:lnTo>
                <a:lnTo>
                  <a:pt x="20" y="80"/>
                </a:lnTo>
                <a:lnTo>
                  <a:pt x="20" y="72"/>
                </a:lnTo>
                <a:lnTo>
                  <a:pt x="0"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0" name="Freeform 380"/>
          <p:cNvSpPr>
            <a:spLocks/>
          </p:cNvSpPr>
          <p:nvPr/>
        </p:nvSpPr>
        <p:spPr bwMode="auto">
          <a:xfrm>
            <a:off x="3117850" y="1654175"/>
            <a:ext cx="1114425" cy="587375"/>
          </a:xfrm>
          <a:custGeom>
            <a:avLst/>
            <a:gdLst>
              <a:gd name="T0" fmla="*/ 8 w 702"/>
              <a:gd name="T1" fmla="*/ 63 h 370"/>
              <a:gd name="T2" fmla="*/ 114 w 702"/>
              <a:gd name="T3" fmla="*/ 51 h 370"/>
              <a:gd name="T4" fmla="*/ 82 w 702"/>
              <a:gd name="T5" fmla="*/ 43 h 370"/>
              <a:gd name="T6" fmla="*/ 178 w 702"/>
              <a:gd name="T7" fmla="*/ 29 h 370"/>
              <a:gd name="T8" fmla="*/ 280 w 702"/>
              <a:gd name="T9" fmla="*/ 20 h 370"/>
              <a:gd name="T10" fmla="*/ 543 w 702"/>
              <a:gd name="T11" fmla="*/ 0 h 370"/>
              <a:gd name="T12" fmla="*/ 596 w 702"/>
              <a:gd name="T13" fmla="*/ 20 h 370"/>
              <a:gd name="T14" fmla="*/ 702 w 702"/>
              <a:gd name="T15" fmla="*/ 29 h 370"/>
              <a:gd name="T16" fmla="*/ 605 w 702"/>
              <a:gd name="T17" fmla="*/ 63 h 370"/>
              <a:gd name="T18" fmla="*/ 596 w 702"/>
              <a:gd name="T19" fmla="*/ 72 h 370"/>
              <a:gd name="T20" fmla="*/ 605 w 702"/>
              <a:gd name="T21" fmla="*/ 92 h 370"/>
              <a:gd name="T22" fmla="*/ 567 w 702"/>
              <a:gd name="T23" fmla="*/ 103 h 370"/>
              <a:gd name="T24" fmla="*/ 576 w 702"/>
              <a:gd name="T25" fmla="*/ 124 h 370"/>
              <a:gd name="T26" fmla="*/ 576 w 702"/>
              <a:gd name="T27" fmla="*/ 132 h 370"/>
              <a:gd name="T28" fmla="*/ 535 w 702"/>
              <a:gd name="T29" fmla="*/ 145 h 370"/>
              <a:gd name="T30" fmla="*/ 535 w 702"/>
              <a:gd name="T31" fmla="*/ 164 h 370"/>
              <a:gd name="T32" fmla="*/ 535 w 702"/>
              <a:gd name="T33" fmla="*/ 187 h 370"/>
              <a:gd name="T34" fmla="*/ 494 w 702"/>
              <a:gd name="T35" fmla="*/ 176 h 370"/>
              <a:gd name="T36" fmla="*/ 524 w 702"/>
              <a:gd name="T37" fmla="*/ 196 h 370"/>
              <a:gd name="T38" fmla="*/ 462 w 702"/>
              <a:gd name="T39" fmla="*/ 216 h 370"/>
              <a:gd name="T40" fmla="*/ 324 w 702"/>
              <a:gd name="T41" fmla="*/ 269 h 370"/>
              <a:gd name="T42" fmla="*/ 260 w 702"/>
              <a:gd name="T43" fmla="*/ 277 h 370"/>
              <a:gd name="T44" fmla="*/ 251 w 702"/>
              <a:gd name="T45" fmla="*/ 289 h 370"/>
              <a:gd name="T46" fmla="*/ 207 w 702"/>
              <a:gd name="T47" fmla="*/ 321 h 370"/>
              <a:gd name="T48" fmla="*/ 178 w 702"/>
              <a:gd name="T49" fmla="*/ 370 h 370"/>
              <a:gd name="T50" fmla="*/ 125 w 702"/>
              <a:gd name="T51" fmla="*/ 350 h 370"/>
              <a:gd name="T52" fmla="*/ 105 w 702"/>
              <a:gd name="T53" fmla="*/ 309 h 370"/>
              <a:gd name="T54" fmla="*/ 96 w 702"/>
              <a:gd name="T55" fmla="*/ 289 h 370"/>
              <a:gd name="T56" fmla="*/ 96 w 702"/>
              <a:gd name="T57" fmla="*/ 269 h 370"/>
              <a:gd name="T58" fmla="*/ 125 w 702"/>
              <a:gd name="T59" fmla="*/ 216 h 370"/>
              <a:gd name="T60" fmla="*/ 154 w 702"/>
              <a:gd name="T61" fmla="*/ 205 h 370"/>
              <a:gd name="T62" fmla="*/ 125 w 702"/>
              <a:gd name="T63" fmla="*/ 205 h 370"/>
              <a:gd name="T64" fmla="*/ 125 w 702"/>
              <a:gd name="T65" fmla="*/ 187 h 370"/>
              <a:gd name="T66" fmla="*/ 146 w 702"/>
              <a:gd name="T67" fmla="*/ 176 h 370"/>
              <a:gd name="T68" fmla="*/ 134 w 702"/>
              <a:gd name="T69" fmla="*/ 176 h 370"/>
              <a:gd name="T70" fmla="*/ 125 w 702"/>
              <a:gd name="T71" fmla="*/ 164 h 370"/>
              <a:gd name="T72" fmla="*/ 134 w 702"/>
              <a:gd name="T73" fmla="*/ 145 h 370"/>
              <a:gd name="T74" fmla="*/ 125 w 702"/>
              <a:gd name="T75" fmla="*/ 116 h 370"/>
              <a:gd name="T76" fmla="*/ 96 w 702"/>
              <a:gd name="T77" fmla="*/ 103 h 370"/>
              <a:gd name="T78" fmla="*/ 0 w 702"/>
              <a:gd name="T79" fmla="*/ 92 h 370"/>
              <a:gd name="T80" fmla="*/ 20 w 702"/>
              <a:gd name="T81" fmla="*/ 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370">
                <a:moveTo>
                  <a:pt x="0" y="72"/>
                </a:moveTo>
                <a:lnTo>
                  <a:pt x="8" y="63"/>
                </a:lnTo>
                <a:lnTo>
                  <a:pt x="96" y="63"/>
                </a:lnTo>
                <a:lnTo>
                  <a:pt x="114" y="51"/>
                </a:lnTo>
                <a:lnTo>
                  <a:pt x="114" y="43"/>
                </a:lnTo>
                <a:lnTo>
                  <a:pt x="82" y="43"/>
                </a:lnTo>
                <a:lnTo>
                  <a:pt x="146" y="29"/>
                </a:lnTo>
                <a:lnTo>
                  <a:pt x="178" y="29"/>
                </a:lnTo>
                <a:lnTo>
                  <a:pt x="169" y="20"/>
                </a:lnTo>
                <a:lnTo>
                  <a:pt x="280" y="20"/>
                </a:lnTo>
                <a:lnTo>
                  <a:pt x="377" y="11"/>
                </a:lnTo>
                <a:lnTo>
                  <a:pt x="543" y="0"/>
                </a:lnTo>
                <a:lnTo>
                  <a:pt x="619" y="11"/>
                </a:lnTo>
                <a:lnTo>
                  <a:pt x="596" y="20"/>
                </a:lnTo>
                <a:lnTo>
                  <a:pt x="649" y="20"/>
                </a:lnTo>
                <a:lnTo>
                  <a:pt x="702" y="29"/>
                </a:lnTo>
                <a:lnTo>
                  <a:pt x="649" y="43"/>
                </a:lnTo>
                <a:lnTo>
                  <a:pt x="605" y="63"/>
                </a:lnTo>
                <a:lnTo>
                  <a:pt x="605" y="72"/>
                </a:lnTo>
                <a:lnTo>
                  <a:pt x="596" y="72"/>
                </a:lnTo>
                <a:lnTo>
                  <a:pt x="605" y="80"/>
                </a:lnTo>
                <a:lnTo>
                  <a:pt x="605" y="92"/>
                </a:lnTo>
                <a:lnTo>
                  <a:pt x="567" y="92"/>
                </a:lnTo>
                <a:lnTo>
                  <a:pt x="567" y="103"/>
                </a:lnTo>
                <a:lnTo>
                  <a:pt x="588" y="103"/>
                </a:lnTo>
                <a:lnTo>
                  <a:pt x="576" y="124"/>
                </a:lnTo>
                <a:lnTo>
                  <a:pt x="588" y="124"/>
                </a:lnTo>
                <a:lnTo>
                  <a:pt x="576" y="132"/>
                </a:lnTo>
                <a:lnTo>
                  <a:pt x="567" y="145"/>
                </a:lnTo>
                <a:lnTo>
                  <a:pt x="535" y="145"/>
                </a:lnTo>
                <a:lnTo>
                  <a:pt x="543" y="153"/>
                </a:lnTo>
                <a:lnTo>
                  <a:pt x="535" y="164"/>
                </a:lnTo>
                <a:lnTo>
                  <a:pt x="535" y="176"/>
                </a:lnTo>
                <a:lnTo>
                  <a:pt x="535" y="187"/>
                </a:lnTo>
                <a:lnTo>
                  <a:pt x="503" y="176"/>
                </a:lnTo>
                <a:lnTo>
                  <a:pt x="494" y="176"/>
                </a:lnTo>
                <a:lnTo>
                  <a:pt x="494" y="187"/>
                </a:lnTo>
                <a:lnTo>
                  <a:pt x="524" y="196"/>
                </a:lnTo>
                <a:lnTo>
                  <a:pt x="514" y="196"/>
                </a:lnTo>
                <a:lnTo>
                  <a:pt x="462" y="216"/>
                </a:lnTo>
                <a:lnTo>
                  <a:pt x="388" y="225"/>
                </a:lnTo>
                <a:lnTo>
                  <a:pt x="324" y="269"/>
                </a:lnTo>
                <a:lnTo>
                  <a:pt x="272" y="269"/>
                </a:lnTo>
                <a:lnTo>
                  <a:pt x="260" y="277"/>
                </a:lnTo>
                <a:lnTo>
                  <a:pt x="251" y="277"/>
                </a:lnTo>
                <a:lnTo>
                  <a:pt x="251" y="289"/>
                </a:lnTo>
                <a:lnTo>
                  <a:pt x="243" y="309"/>
                </a:lnTo>
                <a:lnTo>
                  <a:pt x="207" y="321"/>
                </a:lnTo>
                <a:lnTo>
                  <a:pt x="207" y="329"/>
                </a:lnTo>
                <a:lnTo>
                  <a:pt x="178" y="370"/>
                </a:lnTo>
                <a:lnTo>
                  <a:pt x="169" y="370"/>
                </a:lnTo>
                <a:lnTo>
                  <a:pt x="125" y="350"/>
                </a:lnTo>
                <a:lnTo>
                  <a:pt x="114" y="340"/>
                </a:lnTo>
                <a:lnTo>
                  <a:pt x="105" y="309"/>
                </a:lnTo>
                <a:lnTo>
                  <a:pt x="105" y="297"/>
                </a:lnTo>
                <a:lnTo>
                  <a:pt x="96" y="289"/>
                </a:lnTo>
                <a:lnTo>
                  <a:pt x="105" y="269"/>
                </a:lnTo>
                <a:lnTo>
                  <a:pt x="96" y="269"/>
                </a:lnTo>
                <a:lnTo>
                  <a:pt x="114" y="225"/>
                </a:lnTo>
                <a:lnTo>
                  <a:pt x="125" y="216"/>
                </a:lnTo>
                <a:lnTo>
                  <a:pt x="146" y="216"/>
                </a:lnTo>
                <a:lnTo>
                  <a:pt x="154" y="205"/>
                </a:lnTo>
                <a:lnTo>
                  <a:pt x="154" y="196"/>
                </a:lnTo>
                <a:lnTo>
                  <a:pt x="125" y="205"/>
                </a:lnTo>
                <a:lnTo>
                  <a:pt x="105" y="205"/>
                </a:lnTo>
                <a:lnTo>
                  <a:pt x="125" y="187"/>
                </a:lnTo>
                <a:lnTo>
                  <a:pt x="169" y="187"/>
                </a:lnTo>
                <a:lnTo>
                  <a:pt x="146" y="176"/>
                </a:lnTo>
                <a:lnTo>
                  <a:pt x="146" y="164"/>
                </a:lnTo>
                <a:lnTo>
                  <a:pt x="134" y="176"/>
                </a:lnTo>
                <a:lnTo>
                  <a:pt x="114" y="164"/>
                </a:lnTo>
                <a:lnTo>
                  <a:pt x="125" y="164"/>
                </a:lnTo>
                <a:lnTo>
                  <a:pt x="125" y="153"/>
                </a:lnTo>
                <a:lnTo>
                  <a:pt x="134" y="145"/>
                </a:lnTo>
                <a:lnTo>
                  <a:pt x="134" y="124"/>
                </a:lnTo>
                <a:lnTo>
                  <a:pt x="125" y="116"/>
                </a:lnTo>
                <a:lnTo>
                  <a:pt x="134" y="103"/>
                </a:lnTo>
                <a:lnTo>
                  <a:pt x="96" y="103"/>
                </a:lnTo>
                <a:lnTo>
                  <a:pt x="20" y="103"/>
                </a:lnTo>
                <a:lnTo>
                  <a:pt x="0" y="92"/>
                </a:lnTo>
                <a:lnTo>
                  <a:pt x="20" y="80"/>
                </a:lnTo>
                <a:lnTo>
                  <a:pt x="20" y="72"/>
                </a:lnTo>
                <a:lnTo>
                  <a:pt x="0"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1" name="Freeform 381"/>
          <p:cNvSpPr>
            <a:spLocks/>
          </p:cNvSpPr>
          <p:nvPr/>
        </p:nvSpPr>
        <p:spPr bwMode="auto">
          <a:xfrm>
            <a:off x="3724275" y="2062163"/>
            <a:ext cx="234950" cy="82550"/>
          </a:xfrm>
          <a:custGeom>
            <a:avLst/>
            <a:gdLst>
              <a:gd name="T0" fmla="*/ 0 w 148"/>
              <a:gd name="T1" fmla="*/ 12 h 52"/>
              <a:gd name="T2" fmla="*/ 22 w 148"/>
              <a:gd name="T3" fmla="*/ 0 h 52"/>
              <a:gd name="T4" fmla="*/ 43 w 148"/>
              <a:gd name="T5" fmla="*/ 12 h 52"/>
              <a:gd name="T6" fmla="*/ 43 w 148"/>
              <a:gd name="T7" fmla="*/ 20 h 52"/>
              <a:gd name="T8" fmla="*/ 64 w 148"/>
              <a:gd name="T9" fmla="*/ 0 h 52"/>
              <a:gd name="T10" fmla="*/ 64 w 148"/>
              <a:gd name="T11" fmla="*/ 12 h 52"/>
              <a:gd name="T12" fmla="*/ 96 w 148"/>
              <a:gd name="T13" fmla="*/ 12 h 52"/>
              <a:gd name="T14" fmla="*/ 115 w 148"/>
              <a:gd name="T15" fmla="*/ 0 h 52"/>
              <a:gd name="T16" fmla="*/ 133 w 148"/>
              <a:gd name="T17" fmla="*/ 0 h 52"/>
              <a:gd name="T18" fmla="*/ 133 w 148"/>
              <a:gd name="T19" fmla="*/ 12 h 52"/>
              <a:gd name="T20" fmla="*/ 148 w 148"/>
              <a:gd name="T21" fmla="*/ 12 h 52"/>
              <a:gd name="T22" fmla="*/ 133 w 148"/>
              <a:gd name="T23" fmla="*/ 20 h 52"/>
              <a:gd name="T24" fmla="*/ 125 w 148"/>
              <a:gd name="T25" fmla="*/ 31 h 52"/>
              <a:gd name="T26" fmla="*/ 64 w 148"/>
              <a:gd name="T27" fmla="*/ 52 h 52"/>
              <a:gd name="T28" fmla="*/ 8 w 148"/>
              <a:gd name="T29" fmla="*/ 40 h 52"/>
              <a:gd name="T30" fmla="*/ 32 w 148"/>
              <a:gd name="T31" fmla="*/ 31 h 52"/>
              <a:gd name="T32" fmla="*/ 0 w 148"/>
              <a:gd name="T33" fmla="*/ 31 h 52"/>
              <a:gd name="T34" fmla="*/ 32 w 148"/>
              <a:gd name="T35" fmla="*/ 20 h 52"/>
              <a:gd name="T36" fmla="*/ 0 w 148"/>
              <a:gd name="T3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52">
                <a:moveTo>
                  <a:pt x="0" y="12"/>
                </a:moveTo>
                <a:lnTo>
                  <a:pt x="22" y="0"/>
                </a:lnTo>
                <a:lnTo>
                  <a:pt x="43" y="12"/>
                </a:lnTo>
                <a:lnTo>
                  <a:pt x="43" y="20"/>
                </a:lnTo>
                <a:lnTo>
                  <a:pt x="64" y="0"/>
                </a:lnTo>
                <a:lnTo>
                  <a:pt x="64" y="12"/>
                </a:lnTo>
                <a:lnTo>
                  <a:pt x="96" y="12"/>
                </a:lnTo>
                <a:lnTo>
                  <a:pt x="115" y="0"/>
                </a:lnTo>
                <a:lnTo>
                  <a:pt x="133" y="0"/>
                </a:lnTo>
                <a:lnTo>
                  <a:pt x="133" y="12"/>
                </a:lnTo>
                <a:lnTo>
                  <a:pt x="148" y="12"/>
                </a:lnTo>
                <a:lnTo>
                  <a:pt x="133" y="20"/>
                </a:lnTo>
                <a:lnTo>
                  <a:pt x="125" y="31"/>
                </a:lnTo>
                <a:lnTo>
                  <a:pt x="64" y="52"/>
                </a:lnTo>
                <a:lnTo>
                  <a:pt x="8" y="40"/>
                </a:lnTo>
                <a:lnTo>
                  <a:pt x="32" y="31"/>
                </a:lnTo>
                <a:lnTo>
                  <a:pt x="0" y="31"/>
                </a:lnTo>
                <a:lnTo>
                  <a:pt x="32" y="20"/>
                </a:lnTo>
                <a:lnTo>
                  <a:pt x="0" y="1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2" name="Freeform 382"/>
          <p:cNvSpPr>
            <a:spLocks/>
          </p:cNvSpPr>
          <p:nvPr/>
        </p:nvSpPr>
        <p:spPr bwMode="auto">
          <a:xfrm>
            <a:off x="3724275" y="2062163"/>
            <a:ext cx="234950" cy="82550"/>
          </a:xfrm>
          <a:custGeom>
            <a:avLst/>
            <a:gdLst>
              <a:gd name="T0" fmla="*/ 0 w 148"/>
              <a:gd name="T1" fmla="*/ 12 h 52"/>
              <a:gd name="T2" fmla="*/ 22 w 148"/>
              <a:gd name="T3" fmla="*/ 0 h 52"/>
              <a:gd name="T4" fmla="*/ 43 w 148"/>
              <a:gd name="T5" fmla="*/ 12 h 52"/>
              <a:gd name="T6" fmla="*/ 43 w 148"/>
              <a:gd name="T7" fmla="*/ 20 h 52"/>
              <a:gd name="T8" fmla="*/ 64 w 148"/>
              <a:gd name="T9" fmla="*/ 0 h 52"/>
              <a:gd name="T10" fmla="*/ 64 w 148"/>
              <a:gd name="T11" fmla="*/ 12 h 52"/>
              <a:gd name="T12" fmla="*/ 96 w 148"/>
              <a:gd name="T13" fmla="*/ 12 h 52"/>
              <a:gd name="T14" fmla="*/ 115 w 148"/>
              <a:gd name="T15" fmla="*/ 0 h 52"/>
              <a:gd name="T16" fmla="*/ 133 w 148"/>
              <a:gd name="T17" fmla="*/ 0 h 52"/>
              <a:gd name="T18" fmla="*/ 133 w 148"/>
              <a:gd name="T19" fmla="*/ 12 h 52"/>
              <a:gd name="T20" fmla="*/ 148 w 148"/>
              <a:gd name="T21" fmla="*/ 12 h 52"/>
              <a:gd name="T22" fmla="*/ 133 w 148"/>
              <a:gd name="T23" fmla="*/ 20 h 52"/>
              <a:gd name="T24" fmla="*/ 125 w 148"/>
              <a:gd name="T25" fmla="*/ 31 h 52"/>
              <a:gd name="T26" fmla="*/ 64 w 148"/>
              <a:gd name="T27" fmla="*/ 52 h 52"/>
              <a:gd name="T28" fmla="*/ 8 w 148"/>
              <a:gd name="T29" fmla="*/ 40 h 52"/>
              <a:gd name="T30" fmla="*/ 32 w 148"/>
              <a:gd name="T31" fmla="*/ 31 h 52"/>
              <a:gd name="T32" fmla="*/ 0 w 148"/>
              <a:gd name="T33" fmla="*/ 31 h 52"/>
              <a:gd name="T34" fmla="*/ 32 w 148"/>
              <a:gd name="T35" fmla="*/ 20 h 52"/>
              <a:gd name="T36" fmla="*/ 0 w 148"/>
              <a:gd name="T3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52">
                <a:moveTo>
                  <a:pt x="0" y="12"/>
                </a:moveTo>
                <a:lnTo>
                  <a:pt x="22" y="0"/>
                </a:lnTo>
                <a:lnTo>
                  <a:pt x="43" y="12"/>
                </a:lnTo>
                <a:lnTo>
                  <a:pt x="43" y="20"/>
                </a:lnTo>
                <a:lnTo>
                  <a:pt x="64" y="0"/>
                </a:lnTo>
                <a:lnTo>
                  <a:pt x="64" y="12"/>
                </a:lnTo>
                <a:lnTo>
                  <a:pt x="96" y="12"/>
                </a:lnTo>
                <a:lnTo>
                  <a:pt x="115" y="0"/>
                </a:lnTo>
                <a:lnTo>
                  <a:pt x="133" y="0"/>
                </a:lnTo>
                <a:lnTo>
                  <a:pt x="133" y="12"/>
                </a:lnTo>
                <a:lnTo>
                  <a:pt x="148" y="12"/>
                </a:lnTo>
                <a:lnTo>
                  <a:pt x="133" y="20"/>
                </a:lnTo>
                <a:lnTo>
                  <a:pt x="125" y="31"/>
                </a:lnTo>
                <a:lnTo>
                  <a:pt x="64" y="52"/>
                </a:lnTo>
                <a:lnTo>
                  <a:pt x="8" y="40"/>
                </a:lnTo>
                <a:lnTo>
                  <a:pt x="32" y="31"/>
                </a:lnTo>
                <a:lnTo>
                  <a:pt x="0" y="31"/>
                </a:lnTo>
                <a:lnTo>
                  <a:pt x="32" y="20"/>
                </a:lnTo>
                <a:lnTo>
                  <a:pt x="0" y="1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3" name="Freeform 383"/>
          <p:cNvSpPr>
            <a:spLocks/>
          </p:cNvSpPr>
          <p:nvPr/>
        </p:nvSpPr>
        <p:spPr bwMode="auto">
          <a:xfrm>
            <a:off x="5243513" y="4457700"/>
            <a:ext cx="198437" cy="409575"/>
          </a:xfrm>
          <a:custGeom>
            <a:avLst/>
            <a:gdLst>
              <a:gd name="T0" fmla="*/ 0 w 125"/>
              <a:gd name="T1" fmla="*/ 185 h 258"/>
              <a:gd name="T2" fmla="*/ 19 w 125"/>
              <a:gd name="T3" fmla="*/ 153 h 258"/>
              <a:gd name="T4" fmla="*/ 8 w 125"/>
              <a:gd name="T5" fmla="*/ 104 h 258"/>
              <a:gd name="T6" fmla="*/ 19 w 125"/>
              <a:gd name="T7" fmla="*/ 72 h 258"/>
              <a:gd name="T8" fmla="*/ 80 w 125"/>
              <a:gd name="T9" fmla="*/ 51 h 258"/>
              <a:gd name="T10" fmla="*/ 80 w 125"/>
              <a:gd name="T11" fmla="*/ 32 h 258"/>
              <a:gd name="T12" fmla="*/ 92 w 125"/>
              <a:gd name="T13" fmla="*/ 20 h 258"/>
              <a:gd name="T14" fmla="*/ 104 w 125"/>
              <a:gd name="T15" fmla="*/ 0 h 258"/>
              <a:gd name="T16" fmla="*/ 115 w 125"/>
              <a:gd name="T17" fmla="*/ 9 h 258"/>
              <a:gd name="T18" fmla="*/ 125 w 125"/>
              <a:gd name="T19" fmla="*/ 64 h 258"/>
              <a:gd name="T20" fmla="*/ 115 w 125"/>
              <a:gd name="T21" fmla="*/ 72 h 258"/>
              <a:gd name="T22" fmla="*/ 115 w 125"/>
              <a:gd name="T23" fmla="*/ 64 h 258"/>
              <a:gd name="T24" fmla="*/ 104 w 125"/>
              <a:gd name="T25" fmla="*/ 124 h 258"/>
              <a:gd name="T26" fmla="*/ 64 w 125"/>
              <a:gd name="T27" fmla="*/ 248 h 258"/>
              <a:gd name="T28" fmla="*/ 51 w 125"/>
              <a:gd name="T29" fmla="*/ 248 h 258"/>
              <a:gd name="T30" fmla="*/ 19 w 125"/>
              <a:gd name="T31" fmla="*/ 258 h 258"/>
              <a:gd name="T32" fmla="*/ 8 w 125"/>
              <a:gd name="T33" fmla="*/ 258 h 258"/>
              <a:gd name="T34" fmla="*/ 0 w 125"/>
              <a:gd name="T35" fmla="*/ 237 h 258"/>
              <a:gd name="T36" fmla="*/ 0 w 125"/>
              <a:gd name="T37" fmla="*/ 18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58">
                <a:moveTo>
                  <a:pt x="0" y="185"/>
                </a:moveTo>
                <a:lnTo>
                  <a:pt x="19" y="153"/>
                </a:lnTo>
                <a:lnTo>
                  <a:pt x="8" y="104"/>
                </a:lnTo>
                <a:lnTo>
                  <a:pt x="19" y="72"/>
                </a:lnTo>
                <a:lnTo>
                  <a:pt x="80" y="51"/>
                </a:lnTo>
                <a:lnTo>
                  <a:pt x="80" y="32"/>
                </a:lnTo>
                <a:lnTo>
                  <a:pt x="92" y="20"/>
                </a:lnTo>
                <a:lnTo>
                  <a:pt x="104" y="0"/>
                </a:lnTo>
                <a:lnTo>
                  <a:pt x="115" y="9"/>
                </a:lnTo>
                <a:lnTo>
                  <a:pt x="125" y="64"/>
                </a:lnTo>
                <a:lnTo>
                  <a:pt x="115" y="72"/>
                </a:lnTo>
                <a:lnTo>
                  <a:pt x="115" y="64"/>
                </a:lnTo>
                <a:lnTo>
                  <a:pt x="104" y="124"/>
                </a:lnTo>
                <a:lnTo>
                  <a:pt x="64" y="248"/>
                </a:lnTo>
                <a:lnTo>
                  <a:pt x="51" y="248"/>
                </a:lnTo>
                <a:lnTo>
                  <a:pt x="19" y="258"/>
                </a:lnTo>
                <a:lnTo>
                  <a:pt x="8" y="258"/>
                </a:lnTo>
                <a:lnTo>
                  <a:pt x="0" y="237"/>
                </a:lnTo>
                <a:lnTo>
                  <a:pt x="0" y="18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4" name="Freeform 384"/>
          <p:cNvSpPr>
            <a:spLocks/>
          </p:cNvSpPr>
          <p:nvPr/>
        </p:nvSpPr>
        <p:spPr bwMode="auto">
          <a:xfrm>
            <a:off x="5243513" y="4457700"/>
            <a:ext cx="198437" cy="409575"/>
          </a:xfrm>
          <a:custGeom>
            <a:avLst/>
            <a:gdLst>
              <a:gd name="T0" fmla="*/ 0 w 125"/>
              <a:gd name="T1" fmla="*/ 185 h 258"/>
              <a:gd name="T2" fmla="*/ 19 w 125"/>
              <a:gd name="T3" fmla="*/ 153 h 258"/>
              <a:gd name="T4" fmla="*/ 8 w 125"/>
              <a:gd name="T5" fmla="*/ 104 h 258"/>
              <a:gd name="T6" fmla="*/ 19 w 125"/>
              <a:gd name="T7" fmla="*/ 72 h 258"/>
              <a:gd name="T8" fmla="*/ 80 w 125"/>
              <a:gd name="T9" fmla="*/ 51 h 258"/>
              <a:gd name="T10" fmla="*/ 80 w 125"/>
              <a:gd name="T11" fmla="*/ 32 h 258"/>
              <a:gd name="T12" fmla="*/ 92 w 125"/>
              <a:gd name="T13" fmla="*/ 20 h 258"/>
              <a:gd name="T14" fmla="*/ 104 w 125"/>
              <a:gd name="T15" fmla="*/ 0 h 258"/>
              <a:gd name="T16" fmla="*/ 115 w 125"/>
              <a:gd name="T17" fmla="*/ 9 h 258"/>
              <a:gd name="T18" fmla="*/ 125 w 125"/>
              <a:gd name="T19" fmla="*/ 64 h 258"/>
              <a:gd name="T20" fmla="*/ 115 w 125"/>
              <a:gd name="T21" fmla="*/ 72 h 258"/>
              <a:gd name="T22" fmla="*/ 115 w 125"/>
              <a:gd name="T23" fmla="*/ 64 h 258"/>
              <a:gd name="T24" fmla="*/ 104 w 125"/>
              <a:gd name="T25" fmla="*/ 124 h 258"/>
              <a:gd name="T26" fmla="*/ 64 w 125"/>
              <a:gd name="T27" fmla="*/ 248 h 258"/>
              <a:gd name="T28" fmla="*/ 51 w 125"/>
              <a:gd name="T29" fmla="*/ 248 h 258"/>
              <a:gd name="T30" fmla="*/ 19 w 125"/>
              <a:gd name="T31" fmla="*/ 258 h 258"/>
              <a:gd name="T32" fmla="*/ 8 w 125"/>
              <a:gd name="T33" fmla="*/ 258 h 258"/>
              <a:gd name="T34" fmla="*/ 0 w 125"/>
              <a:gd name="T35" fmla="*/ 237 h 258"/>
              <a:gd name="T36" fmla="*/ 0 w 125"/>
              <a:gd name="T37" fmla="*/ 18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58">
                <a:moveTo>
                  <a:pt x="0" y="185"/>
                </a:moveTo>
                <a:lnTo>
                  <a:pt x="19" y="153"/>
                </a:lnTo>
                <a:lnTo>
                  <a:pt x="8" y="104"/>
                </a:lnTo>
                <a:lnTo>
                  <a:pt x="19" y="72"/>
                </a:lnTo>
                <a:lnTo>
                  <a:pt x="80" y="51"/>
                </a:lnTo>
                <a:lnTo>
                  <a:pt x="80" y="32"/>
                </a:lnTo>
                <a:lnTo>
                  <a:pt x="92" y="20"/>
                </a:lnTo>
                <a:lnTo>
                  <a:pt x="104" y="0"/>
                </a:lnTo>
                <a:lnTo>
                  <a:pt x="115" y="9"/>
                </a:lnTo>
                <a:lnTo>
                  <a:pt x="125" y="64"/>
                </a:lnTo>
                <a:lnTo>
                  <a:pt x="115" y="72"/>
                </a:lnTo>
                <a:lnTo>
                  <a:pt x="115" y="64"/>
                </a:lnTo>
                <a:lnTo>
                  <a:pt x="104" y="124"/>
                </a:lnTo>
                <a:lnTo>
                  <a:pt x="64" y="248"/>
                </a:lnTo>
                <a:lnTo>
                  <a:pt x="51" y="248"/>
                </a:lnTo>
                <a:lnTo>
                  <a:pt x="19" y="258"/>
                </a:lnTo>
                <a:lnTo>
                  <a:pt x="8" y="258"/>
                </a:lnTo>
                <a:lnTo>
                  <a:pt x="0" y="237"/>
                </a:lnTo>
                <a:lnTo>
                  <a:pt x="0" y="18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5" name="Freeform 385"/>
          <p:cNvSpPr>
            <a:spLocks/>
          </p:cNvSpPr>
          <p:nvPr/>
        </p:nvSpPr>
        <p:spPr bwMode="auto">
          <a:xfrm>
            <a:off x="6259513" y="3770313"/>
            <a:ext cx="63500" cy="115887"/>
          </a:xfrm>
          <a:custGeom>
            <a:avLst/>
            <a:gdLst>
              <a:gd name="T0" fmla="*/ 0 w 40"/>
              <a:gd name="T1" fmla="*/ 41 h 73"/>
              <a:gd name="T2" fmla="*/ 8 w 40"/>
              <a:gd name="T3" fmla="*/ 9 h 73"/>
              <a:gd name="T4" fmla="*/ 8 w 40"/>
              <a:gd name="T5" fmla="*/ 0 h 73"/>
              <a:gd name="T6" fmla="*/ 19 w 40"/>
              <a:gd name="T7" fmla="*/ 9 h 73"/>
              <a:gd name="T8" fmla="*/ 40 w 40"/>
              <a:gd name="T9" fmla="*/ 41 h 73"/>
              <a:gd name="T10" fmla="*/ 40 w 40"/>
              <a:gd name="T11" fmla="*/ 73 h 73"/>
              <a:gd name="T12" fmla="*/ 28 w 40"/>
              <a:gd name="T13" fmla="*/ 73 h 73"/>
              <a:gd name="T14" fmla="*/ 8 w 40"/>
              <a:gd name="T15" fmla="*/ 73 h 73"/>
              <a:gd name="T16" fmla="*/ 0 w 40"/>
              <a:gd name="T17"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3">
                <a:moveTo>
                  <a:pt x="0" y="41"/>
                </a:moveTo>
                <a:lnTo>
                  <a:pt x="8" y="9"/>
                </a:lnTo>
                <a:lnTo>
                  <a:pt x="8" y="0"/>
                </a:lnTo>
                <a:lnTo>
                  <a:pt x="19" y="9"/>
                </a:lnTo>
                <a:lnTo>
                  <a:pt x="40" y="41"/>
                </a:lnTo>
                <a:lnTo>
                  <a:pt x="40" y="73"/>
                </a:lnTo>
                <a:lnTo>
                  <a:pt x="28" y="73"/>
                </a:lnTo>
                <a:lnTo>
                  <a:pt x="8" y="73"/>
                </a:lnTo>
                <a:lnTo>
                  <a:pt x="0" y="4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6" name="Freeform 386"/>
          <p:cNvSpPr>
            <a:spLocks/>
          </p:cNvSpPr>
          <p:nvPr/>
        </p:nvSpPr>
        <p:spPr bwMode="auto">
          <a:xfrm>
            <a:off x="6259513" y="3770313"/>
            <a:ext cx="63500" cy="115887"/>
          </a:xfrm>
          <a:custGeom>
            <a:avLst/>
            <a:gdLst>
              <a:gd name="T0" fmla="*/ 0 w 40"/>
              <a:gd name="T1" fmla="*/ 41 h 73"/>
              <a:gd name="T2" fmla="*/ 8 w 40"/>
              <a:gd name="T3" fmla="*/ 9 h 73"/>
              <a:gd name="T4" fmla="*/ 8 w 40"/>
              <a:gd name="T5" fmla="*/ 0 h 73"/>
              <a:gd name="T6" fmla="*/ 19 w 40"/>
              <a:gd name="T7" fmla="*/ 9 h 73"/>
              <a:gd name="T8" fmla="*/ 40 w 40"/>
              <a:gd name="T9" fmla="*/ 41 h 73"/>
              <a:gd name="T10" fmla="*/ 40 w 40"/>
              <a:gd name="T11" fmla="*/ 73 h 73"/>
              <a:gd name="T12" fmla="*/ 28 w 40"/>
              <a:gd name="T13" fmla="*/ 73 h 73"/>
              <a:gd name="T14" fmla="*/ 8 w 40"/>
              <a:gd name="T15" fmla="*/ 73 h 73"/>
              <a:gd name="T16" fmla="*/ 0 w 40"/>
              <a:gd name="T17"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3">
                <a:moveTo>
                  <a:pt x="0" y="41"/>
                </a:moveTo>
                <a:lnTo>
                  <a:pt x="8" y="9"/>
                </a:lnTo>
                <a:lnTo>
                  <a:pt x="8" y="0"/>
                </a:lnTo>
                <a:lnTo>
                  <a:pt x="19" y="9"/>
                </a:lnTo>
                <a:lnTo>
                  <a:pt x="40" y="41"/>
                </a:lnTo>
                <a:lnTo>
                  <a:pt x="40" y="73"/>
                </a:lnTo>
                <a:lnTo>
                  <a:pt x="28" y="73"/>
                </a:lnTo>
                <a:lnTo>
                  <a:pt x="8" y="73"/>
                </a:lnTo>
                <a:lnTo>
                  <a:pt x="0" y="4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7" name="Freeform 387"/>
          <p:cNvSpPr>
            <a:spLocks/>
          </p:cNvSpPr>
          <p:nvPr/>
        </p:nvSpPr>
        <p:spPr bwMode="auto">
          <a:xfrm>
            <a:off x="7024688" y="3459163"/>
            <a:ext cx="65087" cy="44450"/>
          </a:xfrm>
          <a:custGeom>
            <a:avLst/>
            <a:gdLst>
              <a:gd name="T0" fmla="*/ 0 w 41"/>
              <a:gd name="T1" fmla="*/ 8 h 28"/>
              <a:gd name="T2" fmla="*/ 23 w 41"/>
              <a:gd name="T3" fmla="*/ 0 h 28"/>
              <a:gd name="T4" fmla="*/ 41 w 41"/>
              <a:gd name="T5" fmla="*/ 0 h 28"/>
              <a:gd name="T6" fmla="*/ 41 w 41"/>
              <a:gd name="T7" fmla="*/ 19 h 28"/>
              <a:gd name="T8" fmla="*/ 23 w 41"/>
              <a:gd name="T9" fmla="*/ 28 h 28"/>
              <a:gd name="T10" fmla="*/ 8 w 41"/>
              <a:gd name="T11" fmla="*/ 28 h 28"/>
              <a:gd name="T12" fmla="*/ 0 w 41"/>
              <a:gd name="T13" fmla="*/ 8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0" y="8"/>
                </a:moveTo>
                <a:lnTo>
                  <a:pt x="23" y="0"/>
                </a:lnTo>
                <a:lnTo>
                  <a:pt x="41" y="0"/>
                </a:lnTo>
                <a:lnTo>
                  <a:pt x="41" y="19"/>
                </a:lnTo>
                <a:lnTo>
                  <a:pt x="23" y="28"/>
                </a:lnTo>
                <a:lnTo>
                  <a:pt x="8" y="28"/>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8" name="Freeform 388"/>
          <p:cNvSpPr>
            <a:spLocks/>
          </p:cNvSpPr>
          <p:nvPr/>
        </p:nvSpPr>
        <p:spPr bwMode="auto">
          <a:xfrm>
            <a:off x="7024688" y="3459163"/>
            <a:ext cx="65087" cy="44450"/>
          </a:xfrm>
          <a:custGeom>
            <a:avLst/>
            <a:gdLst>
              <a:gd name="T0" fmla="*/ 0 w 41"/>
              <a:gd name="T1" fmla="*/ 8 h 28"/>
              <a:gd name="T2" fmla="*/ 23 w 41"/>
              <a:gd name="T3" fmla="*/ 0 h 28"/>
              <a:gd name="T4" fmla="*/ 41 w 41"/>
              <a:gd name="T5" fmla="*/ 0 h 28"/>
              <a:gd name="T6" fmla="*/ 41 w 41"/>
              <a:gd name="T7" fmla="*/ 19 h 28"/>
              <a:gd name="T8" fmla="*/ 23 w 41"/>
              <a:gd name="T9" fmla="*/ 28 h 28"/>
              <a:gd name="T10" fmla="*/ 8 w 41"/>
              <a:gd name="T11" fmla="*/ 28 h 28"/>
              <a:gd name="T12" fmla="*/ 0 w 41"/>
              <a:gd name="T13" fmla="*/ 8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0" y="8"/>
                </a:moveTo>
                <a:lnTo>
                  <a:pt x="23" y="0"/>
                </a:lnTo>
                <a:lnTo>
                  <a:pt x="41" y="0"/>
                </a:lnTo>
                <a:lnTo>
                  <a:pt x="41" y="19"/>
                </a:lnTo>
                <a:lnTo>
                  <a:pt x="23" y="28"/>
                </a:lnTo>
                <a:lnTo>
                  <a:pt x="8" y="28"/>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9" name="Freeform 389"/>
          <p:cNvSpPr>
            <a:spLocks/>
          </p:cNvSpPr>
          <p:nvPr/>
        </p:nvSpPr>
        <p:spPr bwMode="auto">
          <a:xfrm>
            <a:off x="7323138" y="3290888"/>
            <a:ext cx="36512" cy="96837"/>
          </a:xfrm>
          <a:custGeom>
            <a:avLst/>
            <a:gdLst>
              <a:gd name="T0" fmla="*/ 0 w 23"/>
              <a:gd name="T1" fmla="*/ 32 h 61"/>
              <a:gd name="T2" fmla="*/ 13 w 23"/>
              <a:gd name="T3" fmla="*/ 9 h 61"/>
              <a:gd name="T4" fmla="*/ 23 w 23"/>
              <a:gd name="T5" fmla="*/ 0 h 61"/>
              <a:gd name="T6" fmla="*/ 23 w 23"/>
              <a:gd name="T7" fmla="*/ 61 h 61"/>
              <a:gd name="T8" fmla="*/ 13 w 23"/>
              <a:gd name="T9" fmla="*/ 52 h 61"/>
              <a:gd name="T10" fmla="*/ 0 w 23"/>
              <a:gd name="T11" fmla="*/ 32 h 61"/>
            </a:gdLst>
            <a:ahLst/>
            <a:cxnLst>
              <a:cxn ang="0">
                <a:pos x="T0" y="T1"/>
              </a:cxn>
              <a:cxn ang="0">
                <a:pos x="T2" y="T3"/>
              </a:cxn>
              <a:cxn ang="0">
                <a:pos x="T4" y="T5"/>
              </a:cxn>
              <a:cxn ang="0">
                <a:pos x="T6" y="T7"/>
              </a:cxn>
              <a:cxn ang="0">
                <a:pos x="T8" y="T9"/>
              </a:cxn>
              <a:cxn ang="0">
                <a:pos x="T10" y="T11"/>
              </a:cxn>
            </a:cxnLst>
            <a:rect l="0" t="0" r="r" b="b"/>
            <a:pathLst>
              <a:path w="23" h="61">
                <a:moveTo>
                  <a:pt x="0" y="32"/>
                </a:moveTo>
                <a:lnTo>
                  <a:pt x="13" y="9"/>
                </a:lnTo>
                <a:lnTo>
                  <a:pt x="23" y="0"/>
                </a:lnTo>
                <a:lnTo>
                  <a:pt x="23" y="61"/>
                </a:lnTo>
                <a:lnTo>
                  <a:pt x="13" y="52"/>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0" name="Freeform 390"/>
          <p:cNvSpPr>
            <a:spLocks/>
          </p:cNvSpPr>
          <p:nvPr/>
        </p:nvSpPr>
        <p:spPr bwMode="auto">
          <a:xfrm>
            <a:off x="7323138" y="3290888"/>
            <a:ext cx="36512" cy="96837"/>
          </a:xfrm>
          <a:custGeom>
            <a:avLst/>
            <a:gdLst>
              <a:gd name="T0" fmla="*/ 0 w 23"/>
              <a:gd name="T1" fmla="*/ 32 h 61"/>
              <a:gd name="T2" fmla="*/ 13 w 23"/>
              <a:gd name="T3" fmla="*/ 9 h 61"/>
              <a:gd name="T4" fmla="*/ 23 w 23"/>
              <a:gd name="T5" fmla="*/ 0 h 61"/>
              <a:gd name="T6" fmla="*/ 23 w 23"/>
              <a:gd name="T7" fmla="*/ 61 h 61"/>
              <a:gd name="T8" fmla="*/ 13 w 23"/>
              <a:gd name="T9" fmla="*/ 52 h 61"/>
              <a:gd name="T10" fmla="*/ 0 w 23"/>
              <a:gd name="T11" fmla="*/ 32 h 61"/>
            </a:gdLst>
            <a:ahLst/>
            <a:cxnLst>
              <a:cxn ang="0">
                <a:pos x="T0" y="T1"/>
              </a:cxn>
              <a:cxn ang="0">
                <a:pos x="T2" y="T3"/>
              </a:cxn>
              <a:cxn ang="0">
                <a:pos x="T4" y="T5"/>
              </a:cxn>
              <a:cxn ang="0">
                <a:pos x="T6" y="T7"/>
              </a:cxn>
              <a:cxn ang="0">
                <a:pos x="T8" y="T9"/>
              </a:cxn>
              <a:cxn ang="0">
                <a:pos x="T10" y="T11"/>
              </a:cxn>
            </a:cxnLst>
            <a:rect l="0" t="0" r="r" b="b"/>
            <a:pathLst>
              <a:path w="23" h="61">
                <a:moveTo>
                  <a:pt x="0" y="32"/>
                </a:moveTo>
                <a:lnTo>
                  <a:pt x="13" y="9"/>
                </a:lnTo>
                <a:lnTo>
                  <a:pt x="23" y="0"/>
                </a:lnTo>
                <a:lnTo>
                  <a:pt x="23" y="61"/>
                </a:lnTo>
                <a:lnTo>
                  <a:pt x="13" y="52"/>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1" name="Freeform 391"/>
          <p:cNvSpPr>
            <a:spLocks/>
          </p:cNvSpPr>
          <p:nvPr/>
        </p:nvSpPr>
        <p:spPr bwMode="auto">
          <a:xfrm>
            <a:off x="7494588" y="3030538"/>
            <a:ext cx="58737" cy="85725"/>
          </a:xfrm>
          <a:custGeom>
            <a:avLst/>
            <a:gdLst>
              <a:gd name="T0" fmla="*/ 0 w 37"/>
              <a:gd name="T1" fmla="*/ 11 h 54"/>
              <a:gd name="T2" fmla="*/ 9 w 37"/>
              <a:gd name="T3" fmla="*/ 0 h 54"/>
              <a:gd name="T4" fmla="*/ 28 w 37"/>
              <a:gd name="T5" fmla="*/ 0 h 54"/>
              <a:gd name="T6" fmla="*/ 37 w 37"/>
              <a:gd name="T7" fmla="*/ 20 h 54"/>
              <a:gd name="T8" fmla="*/ 37 w 37"/>
              <a:gd name="T9" fmla="*/ 39 h 54"/>
              <a:gd name="T10" fmla="*/ 28 w 37"/>
              <a:gd name="T11" fmla="*/ 54 h 54"/>
              <a:gd name="T12" fmla="*/ 20 w 37"/>
              <a:gd name="T13" fmla="*/ 54 h 54"/>
              <a:gd name="T14" fmla="*/ 20 w 37"/>
              <a:gd name="T15" fmla="*/ 20 h 54"/>
              <a:gd name="T16" fmla="*/ 9 w 37"/>
              <a:gd name="T17" fmla="*/ 11 h 54"/>
              <a:gd name="T18" fmla="*/ 9 w 37"/>
              <a:gd name="T19" fmla="*/ 20 h 54"/>
              <a:gd name="T20" fmla="*/ 0 w 37"/>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4">
                <a:moveTo>
                  <a:pt x="0" y="11"/>
                </a:moveTo>
                <a:lnTo>
                  <a:pt x="9" y="0"/>
                </a:lnTo>
                <a:lnTo>
                  <a:pt x="28" y="0"/>
                </a:lnTo>
                <a:lnTo>
                  <a:pt x="37" y="20"/>
                </a:lnTo>
                <a:lnTo>
                  <a:pt x="37" y="39"/>
                </a:lnTo>
                <a:lnTo>
                  <a:pt x="28" y="54"/>
                </a:lnTo>
                <a:lnTo>
                  <a:pt x="20" y="54"/>
                </a:lnTo>
                <a:lnTo>
                  <a:pt x="20" y="20"/>
                </a:lnTo>
                <a:lnTo>
                  <a:pt x="9" y="11"/>
                </a:lnTo>
                <a:lnTo>
                  <a:pt x="9" y="2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2" name="Freeform 392"/>
          <p:cNvSpPr>
            <a:spLocks/>
          </p:cNvSpPr>
          <p:nvPr/>
        </p:nvSpPr>
        <p:spPr bwMode="auto">
          <a:xfrm>
            <a:off x="7494588" y="3030538"/>
            <a:ext cx="58737" cy="85725"/>
          </a:xfrm>
          <a:custGeom>
            <a:avLst/>
            <a:gdLst>
              <a:gd name="T0" fmla="*/ 0 w 37"/>
              <a:gd name="T1" fmla="*/ 11 h 54"/>
              <a:gd name="T2" fmla="*/ 9 w 37"/>
              <a:gd name="T3" fmla="*/ 0 h 54"/>
              <a:gd name="T4" fmla="*/ 28 w 37"/>
              <a:gd name="T5" fmla="*/ 0 h 54"/>
              <a:gd name="T6" fmla="*/ 37 w 37"/>
              <a:gd name="T7" fmla="*/ 20 h 54"/>
              <a:gd name="T8" fmla="*/ 37 w 37"/>
              <a:gd name="T9" fmla="*/ 39 h 54"/>
              <a:gd name="T10" fmla="*/ 28 w 37"/>
              <a:gd name="T11" fmla="*/ 54 h 54"/>
              <a:gd name="T12" fmla="*/ 20 w 37"/>
              <a:gd name="T13" fmla="*/ 54 h 54"/>
              <a:gd name="T14" fmla="*/ 20 w 37"/>
              <a:gd name="T15" fmla="*/ 20 h 54"/>
              <a:gd name="T16" fmla="*/ 9 w 37"/>
              <a:gd name="T17" fmla="*/ 11 h 54"/>
              <a:gd name="T18" fmla="*/ 9 w 37"/>
              <a:gd name="T19" fmla="*/ 20 h 54"/>
              <a:gd name="T20" fmla="*/ 0 w 37"/>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4">
                <a:moveTo>
                  <a:pt x="0" y="11"/>
                </a:moveTo>
                <a:lnTo>
                  <a:pt x="9" y="0"/>
                </a:lnTo>
                <a:lnTo>
                  <a:pt x="28" y="0"/>
                </a:lnTo>
                <a:lnTo>
                  <a:pt x="37" y="20"/>
                </a:lnTo>
                <a:lnTo>
                  <a:pt x="37" y="39"/>
                </a:lnTo>
                <a:lnTo>
                  <a:pt x="28" y="54"/>
                </a:lnTo>
                <a:lnTo>
                  <a:pt x="20" y="54"/>
                </a:lnTo>
                <a:lnTo>
                  <a:pt x="20" y="20"/>
                </a:lnTo>
                <a:lnTo>
                  <a:pt x="9" y="11"/>
                </a:lnTo>
                <a:lnTo>
                  <a:pt x="9" y="2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3" name="Freeform 393"/>
          <p:cNvSpPr>
            <a:spLocks/>
          </p:cNvSpPr>
          <p:nvPr/>
        </p:nvSpPr>
        <p:spPr bwMode="auto">
          <a:xfrm>
            <a:off x="7554913" y="3016250"/>
            <a:ext cx="68262" cy="46038"/>
          </a:xfrm>
          <a:custGeom>
            <a:avLst/>
            <a:gdLst>
              <a:gd name="T0" fmla="*/ 0 w 43"/>
              <a:gd name="T1" fmla="*/ 19 h 29"/>
              <a:gd name="T2" fmla="*/ 11 w 43"/>
              <a:gd name="T3" fmla="*/ 0 h 29"/>
              <a:gd name="T4" fmla="*/ 22 w 43"/>
              <a:gd name="T5" fmla="*/ 8 h 29"/>
              <a:gd name="T6" fmla="*/ 22 w 43"/>
              <a:gd name="T7" fmla="*/ 0 h 29"/>
              <a:gd name="T8" fmla="*/ 33 w 43"/>
              <a:gd name="T9" fmla="*/ 0 h 29"/>
              <a:gd name="T10" fmla="*/ 43 w 43"/>
              <a:gd name="T11" fmla="*/ 8 h 29"/>
              <a:gd name="T12" fmla="*/ 33 w 43"/>
              <a:gd name="T13" fmla="*/ 19 h 29"/>
              <a:gd name="T14" fmla="*/ 22 w 43"/>
              <a:gd name="T15" fmla="*/ 8 h 29"/>
              <a:gd name="T16" fmla="*/ 22 w 43"/>
              <a:gd name="T17" fmla="*/ 19 h 29"/>
              <a:gd name="T18" fmla="*/ 22 w 43"/>
              <a:gd name="T19" fmla="*/ 29 h 29"/>
              <a:gd name="T20" fmla="*/ 0 w 43"/>
              <a:gd name="T21"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9">
                <a:moveTo>
                  <a:pt x="0" y="19"/>
                </a:moveTo>
                <a:lnTo>
                  <a:pt x="11" y="0"/>
                </a:lnTo>
                <a:lnTo>
                  <a:pt x="22" y="8"/>
                </a:lnTo>
                <a:lnTo>
                  <a:pt x="22" y="0"/>
                </a:lnTo>
                <a:lnTo>
                  <a:pt x="33" y="0"/>
                </a:lnTo>
                <a:lnTo>
                  <a:pt x="43" y="8"/>
                </a:lnTo>
                <a:lnTo>
                  <a:pt x="33" y="19"/>
                </a:lnTo>
                <a:lnTo>
                  <a:pt x="22" y="8"/>
                </a:lnTo>
                <a:lnTo>
                  <a:pt x="22" y="19"/>
                </a:lnTo>
                <a:lnTo>
                  <a:pt x="22" y="29"/>
                </a:lnTo>
                <a:lnTo>
                  <a:pt x="0"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4" name="Freeform 394"/>
          <p:cNvSpPr>
            <a:spLocks/>
          </p:cNvSpPr>
          <p:nvPr/>
        </p:nvSpPr>
        <p:spPr bwMode="auto">
          <a:xfrm>
            <a:off x="7554913" y="3016250"/>
            <a:ext cx="68262" cy="46038"/>
          </a:xfrm>
          <a:custGeom>
            <a:avLst/>
            <a:gdLst>
              <a:gd name="T0" fmla="*/ 0 w 43"/>
              <a:gd name="T1" fmla="*/ 19 h 29"/>
              <a:gd name="T2" fmla="*/ 11 w 43"/>
              <a:gd name="T3" fmla="*/ 0 h 29"/>
              <a:gd name="T4" fmla="*/ 22 w 43"/>
              <a:gd name="T5" fmla="*/ 8 h 29"/>
              <a:gd name="T6" fmla="*/ 22 w 43"/>
              <a:gd name="T7" fmla="*/ 0 h 29"/>
              <a:gd name="T8" fmla="*/ 33 w 43"/>
              <a:gd name="T9" fmla="*/ 0 h 29"/>
              <a:gd name="T10" fmla="*/ 43 w 43"/>
              <a:gd name="T11" fmla="*/ 8 h 29"/>
              <a:gd name="T12" fmla="*/ 33 w 43"/>
              <a:gd name="T13" fmla="*/ 19 h 29"/>
              <a:gd name="T14" fmla="*/ 22 w 43"/>
              <a:gd name="T15" fmla="*/ 8 h 29"/>
              <a:gd name="T16" fmla="*/ 22 w 43"/>
              <a:gd name="T17" fmla="*/ 19 h 29"/>
              <a:gd name="T18" fmla="*/ 22 w 43"/>
              <a:gd name="T19" fmla="*/ 29 h 29"/>
              <a:gd name="T20" fmla="*/ 0 w 43"/>
              <a:gd name="T21"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9">
                <a:moveTo>
                  <a:pt x="0" y="19"/>
                </a:moveTo>
                <a:lnTo>
                  <a:pt x="11" y="0"/>
                </a:lnTo>
                <a:lnTo>
                  <a:pt x="22" y="8"/>
                </a:lnTo>
                <a:lnTo>
                  <a:pt x="22" y="0"/>
                </a:lnTo>
                <a:lnTo>
                  <a:pt x="33" y="0"/>
                </a:lnTo>
                <a:lnTo>
                  <a:pt x="43" y="8"/>
                </a:lnTo>
                <a:lnTo>
                  <a:pt x="33" y="19"/>
                </a:lnTo>
                <a:lnTo>
                  <a:pt x="22" y="8"/>
                </a:lnTo>
                <a:lnTo>
                  <a:pt x="22" y="19"/>
                </a:lnTo>
                <a:lnTo>
                  <a:pt x="22" y="29"/>
                </a:lnTo>
                <a:lnTo>
                  <a:pt x="0"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5" name="Freeform 395"/>
          <p:cNvSpPr>
            <a:spLocks/>
          </p:cNvSpPr>
          <p:nvPr/>
        </p:nvSpPr>
        <p:spPr bwMode="auto">
          <a:xfrm>
            <a:off x="7507288" y="2786063"/>
            <a:ext cx="249237" cy="260350"/>
          </a:xfrm>
          <a:custGeom>
            <a:avLst/>
            <a:gdLst>
              <a:gd name="T0" fmla="*/ 0 w 157"/>
              <a:gd name="T1" fmla="*/ 144 h 164"/>
              <a:gd name="T2" fmla="*/ 19 w 157"/>
              <a:gd name="T3" fmla="*/ 121 h 164"/>
              <a:gd name="T4" fmla="*/ 63 w 157"/>
              <a:gd name="T5" fmla="*/ 112 h 164"/>
              <a:gd name="T6" fmla="*/ 72 w 157"/>
              <a:gd name="T7" fmla="*/ 121 h 164"/>
              <a:gd name="T8" fmla="*/ 72 w 157"/>
              <a:gd name="T9" fmla="*/ 112 h 164"/>
              <a:gd name="T10" fmla="*/ 72 w 157"/>
              <a:gd name="T11" fmla="*/ 83 h 164"/>
              <a:gd name="T12" fmla="*/ 84 w 157"/>
              <a:gd name="T13" fmla="*/ 83 h 164"/>
              <a:gd name="T14" fmla="*/ 84 w 157"/>
              <a:gd name="T15" fmla="*/ 92 h 164"/>
              <a:gd name="T16" fmla="*/ 101 w 157"/>
              <a:gd name="T17" fmla="*/ 83 h 164"/>
              <a:gd name="T18" fmla="*/ 101 w 157"/>
              <a:gd name="T19" fmla="*/ 49 h 164"/>
              <a:gd name="T20" fmla="*/ 93 w 157"/>
              <a:gd name="T21" fmla="*/ 12 h 164"/>
              <a:gd name="T22" fmla="*/ 101 w 157"/>
              <a:gd name="T23" fmla="*/ 12 h 164"/>
              <a:gd name="T24" fmla="*/ 93 w 157"/>
              <a:gd name="T25" fmla="*/ 0 h 164"/>
              <a:gd name="T26" fmla="*/ 101 w 157"/>
              <a:gd name="T27" fmla="*/ 12 h 164"/>
              <a:gd name="T28" fmla="*/ 137 w 157"/>
              <a:gd name="T29" fmla="*/ 49 h 164"/>
              <a:gd name="T30" fmla="*/ 145 w 157"/>
              <a:gd name="T31" fmla="*/ 60 h 164"/>
              <a:gd name="T32" fmla="*/ 137 w 157"/>
              <a:gd name="T33" fmla="*/ 60 h 164"/>
              <a:gd name="T34" fmla="*/ 137 w 157"/>
              <a:gd name="T35" fmla="*/ 72 h 164"/>
              <a:gd name="T36" fmla="*/ 157 w 157"/>
              <a:gd name="T37" fmla="*/ 112 h 164"/>
              <a:gd name="T38" fmla="*/ 157 w 157"/>
              <a:gd name="T39" fmla="*/ 121 h 164"/>
              <a:gd name="T40" fmla="*/ 145 w 157"/>
              <a:gd name="T41" fmla="*/ 136 h 164"/>
              <a:gd name="T42" fmla="*/ 137 w 157"/>
              <a:gd name="T43" fmla="*/ 121 h 164"/>
              <a:gd name="T44" fmla="*/ 137 w 157"/>
              <a:gd name="T45" fmla="*/ 136 h 164"/>
              <a:gd name="T46" fmla="*/ 125 w 157"/>
              <a:gd name="T47" fmla="*/ 121 h 164"/>
              <a:gd name="T48" fmla="*/ 116 w 157"/>
              <a:gd name="T49" fmla="*/ 136 h 164"/>
              <a:gd name="T50" fmla="*/ 101 w 157"/>
              <a:gd name="T51" fmla="*/ 136 h 164"/>
              <a:gd name="T52" fmla="*/ 93 w 157"/>
              <a:gd name="T53" fmla="*/ 136 h 164"/>
              <a:gd name="T54" fmla="*/ 101 w 157"/>
              <a:gd name="T55" fmla="*/ 144 h 164"/>
              <a:gd name="T56" fmla="*/ 93 w 157"/>
              <a:gd name="T57" fmla="*/ 164 h 164"/>
              <a:gd name="T58" fmla="*/ 72 w 157"/>
              <a:gd name="T59" fmla="*/ 152 h 164"/>
              <a:gd name="T60" fmla="*/ 72 w 157"/>
              <a:gd name="T61" fmla="*/ 136 h 164"/>
              <a:gd name="T62" fmla="*/ 63 w 157"/>
              <a:gd name="T63" fmla="*/ 136 h 164"/>
              <a:gd name="T64" fmla="*/ 29 w 157"/>
              <a:gd name="T65" fmla="*/ 144 h 164"/>
              <a:gd name="T66" fmla="*/ 19 w 157"/>
              <a:gd name="T67" fmla="*/ 152 h 164"/>
              <a:gd name="T68" fmla="*/ 11 w 157"/>
              <a:gd name="T69" fmla="*/ 152 h 164"/>
              <a:gd name="T70" fmla="*/ 0 w 157"/>
              <a:gd name="T71"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64">
                <a:moveTo>
                  <a:pt x="0" y="144"/>
                </a:moveTo>
                <a:lnTo>
                  <a:pt x="19" y="121"/>
                </a:lnTo>
                <a:lnTo>
                  <a:pt x="63" y="112"/>
                </a:lnTo>
                <a:lnTo>
                  <a:pt x="72" y="121"/>
                </a:lnTo>
                <a:lnTo>
                  <a:pt x="72" y="112"/>
                </a:lnTo>
                <a:lnTo>
                  <a:pt x="72" y="83"/>
                </a:lnTo>
                <a:lnTo>
                  <a:pt x="84" y="83"/>
                </a:lnTo>
                <a:lnTo>
                  <a:pt x="84" y="92"/>
                </a:lnTo>
                <a:lnTo>
                  <a:pt x="101" y="83"/>
                </a:lnTo>
                <a:lnTo>
                  <a:pt x="101" y="49"/>
                </a:lnTo>
                <a:lnTo>
                  <a:pt x="93" y="12"/>
                </a:lnTo>
                <a:lnTo>
                  <a:pt x="101" y="12"/>
                </a:lnTo>
                <a:lnTo>
                  <a:pt x="93" y="0"/>
                </a:lnTo>
                <a:lnTo>
                  <a:pt x="101" y="12"/>
                </a:lnTo>
                <a:lnTo>
                  <a:pt x="137" y="49"/>
                </a:lnTo>
                <a:lnTo>
                  <a:pt x="145" y="60"/>
                </a:lnTo>
                <a:lnTo>
                  <a:pt x="137" y="60"/>
                </a:lnTo>
                <a:lnTo>
                  <a:pt x="137" y="72"/>
                </a:lnTo>
                <a:lnTo>
                  <a:pt x="157" y="112"/>
                </a:lnTo>
                <a:lnTo>
                  <a:pt x="157" y="121"/>
                </a:lnTo>
                <a:lnTo>
                  <a:pt x="145" y="136"/>
                </a:lnTo>
                <a:lnTo>
                  <a:pt x="137" y="121"/>
                </a:lnTo>
                <a:lnTo>
                  <a:pt x="137" y="136"/>
                </a:lnTo>
                <a:lnTo>
                  <a:pt x="125" y="121"/>
                </a:lnTo>
                <a:lnTo>
                  <a:pt x="116" y="136"/>
                </a:lnTo>
                <a:lnTo>
                  <a:pt x="101" y="136"/>
                </a:lnTo>
                <a:lnTo>
                  <a:pt x="93" y="136"/>
                </a:lnTo>
                <a:lnTo>
                  <a:pt x="101" y="144"/>
                </a:lnTo>
                <a:lnTo>
                  <a:pt x="93" y="164"/>
                </a:lnTo>
                <a:lnTo>
                  <a:pt x="72" y="152"/>
                </a:lnTo>
                <a:lnTo>
                  <a:pt x="72" y="136"/>
                </a:lnTo>
                <a:lnTo>
                  <a:pt x="63" y="136"/>
                </a:lnTo>
                <a:lnTo>
                  <a:pt x="29" y="144"/>
                </a:lnTo>
                <a:lnTo>
                  <a:pt x="19" y="152"/>
                </a:lnTo>
                <a:lnTo>
                  <a:pt x="11" y="152"/>
                </a:lnTo>
                <a:lnTo>
                  <a:pt x="0" y="14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6" name="Freeform 396"/>
          <p:cNvSpPr>
            <a:spLocks/>
          </p:cNvSpPr>
          <p:nvPr/>
        </p:nvSpPr>
        <p:spPr bwMode="auto">
          <a:xfrm>
            <a:off x="7507288" y="2786063"/>
            <a:ext cx="249237" cy="260350"/>
          </a:xfrm>
          <a:custGeom>
            <a:avLst/>
            <a:gdLst>
              <a:gd name="T0" fmla="*/ 0 w 157"/>
              <a:gd name="T1" fmla="*/ 144 h 164"/>
              <a:gd name="T2" fmla="*/ 19 w 157"/>
              <a:gd name="T3" fmla="*/ 121 h 164"/>
              <a:gd name="T4" fmla="*/ 63 w 157"/>
              <a:gd name="T5" fmla="*/ 112 h 164"/>
              <a:gd name="T6" fmla="*/ 72 w 157"/>
              <a:gd name="T7" fmla="*/ 121 h 164"/>
              <a:gd name="T8" fmla="*/ 72 w 157"/>
              <a:gd name="T9" fmla="*/ 112 h 164"/>
              <a:gd name="T10" fmla="*/ 72 w 157"/>
              <a:gd name="T11" fmla="*/ 83 h 164"/>
              <a:gd name="T12" fmla="*/ 84 w 157"/>
              <a:gd name="T13" fmla="*/ 83 h 164"/>
              <a:gd name="T14" fmla="*/ 84 w 157"/>
              <a:gd name="T15" fmla="*/ 92 h 164"/>
              <a:gd name="T16" fmla="*/ 101 w 157"/>
              <a:gd name="T17" fmla="*/ 83 h 164"/>
              <a:gd name="T18" fmla="*/ 101 w 157"/>
              <a:gd name="T19" fmla="*/ 49 h 164"/>
              <a:gd name="T20" fmla="*/ 93 w 157"/>
              <a:gd name="T21" fmla="*/ 12 h 164"/>
              <a:gd name="T22" fmla="*/ 101 w 157"/>
              <a:gd name="T23" fmla="*/ 12 h 164"/>
              <a:gd name="T24" fmla="*/ 93 w 157"/>
              <a:gd name="T25" fmla="*/ 0 h 164"/>
              <a:gd name="T26" fmla="*/ 101 w 157"/>
              <a:gd name="T27" fmla="*/ 12 h 164"/>
              <a:gd name="T28" fmla="*/ 137 w 157"/>
              <a:gd name="T29" fmla="*/ 49 h 164"/>
              <a:gd name="T30" fmla="*/ 145 w 157"/>
              <a:gd name="T31" fmla="*/ 60 h 164"/>
              <a:gd name="T32" fmla="*/ 137 w 157"/>
              <a:gd name="T33" fmla="*/ 60 h 164"/>
              <a:gd name="T34" fmla="*/ 137 w 157"/>
              <a:gd name="T35" fmla="*/ 72 h 164"/>
              <a:gd name="T36" fmla="*/ 157 w 157"/>
              <a:gd name="T37" fmla="*/ 112 h 164"/>
              <a:gd name="T38" fmla="*/ 157 w 157"/>
              <a:gd name="T39" fmla="*/ 121 h 164"/>
              <a:gd name="T40" fmla="*/ 145 w 157"/>
              <a:gd name="T41" fmla="*/ 136 h 164"/>
              <a:gd name="T42" fmla="*/ 137 w 157"/>
              <a:gd name="T43" fmla="*/ 121 h 164"/>
              <a:gd name="T44" fmla="*/ 137 w 157"/>
              <a:gd name="T45" fmla="*/ 136 h 164"/>
              <a:gd name="T46" fmla="*/ 125 w 157"/>
              <a:gd name="T47" fmla="*/ 121 h 164"/>
              <a:gd name="T48" fmla="*/ 116 w 157"/>
              <a:gd name="T49" fmla="*/ 136 h 164"/>
              <a:gd name="T50" fmla="*/ 101 w 157"/>
              <a:gd name="T51" fmla="*/ 136 h 164"/>
              <a:gd name="T52" fmla="*/ 93 w 157"/>
              <a:gd name="T53" fmla="*/ 136 h 164"/>
              <a:gd name="T54" fmla="*/ 101 w 157"/>
              <a:gd name="T55" fmla="*/ 144 h 164"/>
              <a:gd name="T56" fmla="*/ 93 w 157"/>
              <a:gd name="T57" fmla="*/ 164 h 164"/>
              <a:gd name="T58" fmla="*/ 72 w 157"/>
              <a:gd name="T59" fmla="*/ 152 h 164"/>
              <a:gd name="T60" fmla="*/ 72 w 157"/>
              <a:gd name="T61" fmla="*/ 136 h 164"/>
              <a:gd name="T62" fmla="*/ 63 w 157"/>
              <a:gd name="T63" fmla="*/ 136 h 164"/>
              <a:gd name="T64" fmla="*/ 29 w 157"/>
              <a:gd name="T65" fmla="*/ 144 h 164"/>
              <a:gd name="T66" fmla="*/ 19 w 157"/>
              <a:gd name="T67" fmla="*/ 152 h 164"/>
              <a:gd name="T68" fmla="*/ 11 w 157"/>
              <a:gd name="T69" fmla="*/ 152 h 164"/>
              <a:gd name="T70" fmla="*/ 0 w 157"/>
              <a:gd name="T71"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64">
                <a:moveTo>
                  <a:pt x="0" y="144"/>
                </a:moveTo>
                <a:lnTo>
                  <a:pt x="19" y="121"/>
                </a:lnTo>
                <a:lnTo>
                  <a:pt x="63" y="112"/>
                </a:lnTo>
                <a:lnTo>
                  <a:pt x="72" y="121"/>
                </a:lnTo>
                <a:lnTo>
                  <a:pt x="72" y="112"/>
                </a:lnTo>
                <a:lnTo>
                  <a:pt x="72" y="83"/>
                </a:lnTo>
                <a:lnTo>
                  <a:pt x="84" y="83"/>
                </a:lnTo>
                <a:lnTo>
                  <a:pt x="84" y="92"/>
                </a:lnTo>
                <a:lnTo>
                  <a:pt x="101" y="83"/>
                </a:lnTo>
                <a:lnTo>
                  <a:pt x="101" y="49"/>
                </a:lnTo>
                <a:lnTo>
                  <a:pt x="93" y="12"/>
                </a:lnTo>
                <a:lnTo>
                  <a:pt x="101" y="12"/>
                </a:lnTo>
                <a:lnTo>
                  <a:pt x="93" y="0"/>
                </a:lnTo>
                <a:lnTo>
                  <a:pt x="101" y="12"/>
                </a:lnTo>
                <a:lnTo>
                  <a:pt x="137" y="49"/>
                </a:lnTo>
                <a:lnTo>
                  <a:pt x="145" y="60"/>
                </a:lnTo>
                <a:lnTo>
                  <a:pt x="137" y="60"/>
                </a:lnTo>
                <a:lnTo>
                  <a:pt x="137" y="72"/>
                </a:lnTo>
                <a:lnTo>
                  <a:pt x="157" y="112"/>
                </a:lnTo>
                <a:lnTo>
                  <a:pt x="157" y="121"/>
                </a:lnTo>
                <a:lnTo>
                  <a:pt x="145" y="136"/>
                </a:lnTo>
                <a:lnTo>
                  <a:pt x="137" y="121"/>
                </a:lnTo>
                <a:lnTo>
                  <a:pt x="137" y="136"/>
                </a:lnTo>
                <a:lnTo>
                  <a:pt x="125" y="121"/>
                </a:lnTo>
                <a:lnTo>
                  <a:pt x="116" y="136"/>
                </a:lnTo>
                <a:lnTo>
                  <a:pt x="101" y="136"/>
                </a:lnTo>
                <a:lnTo>
                  <a:pt x="93" y="136"/>
                </a:lnTo>
                <a:lnTo>
                  <a:pt x="101" y="144"/>
                </a:lnTo>
                <a:lnTo>
                  <a:pt x="93" y="164"/>
                </a:lnTo>
                <a:lnTo>
                  <a:pt x="72" y="152"/>
                </a:lnTo>
                <a:lnTo>
                  <a:pt x="72" y="136"/>
                </a:lnTo>
                <a:lnTo>
                  <a:pt x="63" y="136"/>
                </a:lnTo>
                <a:lnTo>
                  <a:pt x="29" y="144"/>
                </a:lnTo>
                <a:lnTo>
                  <a:pt x="19" y="152"/>
                </a:lnTo>
                <a:lnTo>
                  <a:pt x="11" y="152"/>
                </a:lnTo>
                <a:lnTo>
                  <a:pt x="0" y="14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7" name="Freeform 397"/>
          <p:cNvSpPr>
            <a:spLocks/>
          </p:cNvSpPr>
          <p:nvPr/>
        </p:nvSpPr>
        <p:spPr bwMode="auto">
          <a:xfrm>
            <a:off x="7608888" y="2667000"/>
            <a:ext cx="149225" cy="136525"/>
          </a:xfrm>
          <a:custGeom>
            <a:avLst/>
            <a:gdLst>
              <a:gd name="T0" fmla="*/ 9 w 94"/>
              <a:gd name="T1" fmla="*/ 51 h 86"/>
              <a:gd name="T2" fmla="*/ 9 w 94"/>
              <a:gd name="T3" fmla="*/ 43 h 86"/>
              <a:gd name="T4" fmla="*/ 20 w 94"/>
              <a:gd name="T5" fmla="*/ 43 h 86"/>
              <a:gd name="T6" fmla="*/ 9 w 94"/>
              <a:gd name="T7" fmla="*/ 14 h 86"/>
              <a:gd name="T8" fmla="*/ 0 w 94"/>
              <a:gd name="T9" fmla="*/ 0 h 86"/>
              <a:gd name="T10" fmla="*/ 53 w 94"/>
              <a:gd name="T11" fmla="*/ 22 h 86"/>
              <a:gd name="T12" fmla="*/ 62 w 94"/>
              <a:gd name="T13" fmla="*/ 33 h 86"/>
              <a:gd name="T14" fmla="*/ 74 w 94"/>
              <a:gd name="T15" fmla="*/ 22 h 86"/>
              <a:gd name="T16" fmla="*/ 74 w 94"/>
              <a:gd name="T17" fmla="*/ 33 h 86"/>
              <a:gd name="T18" fmla="*/ 82 w 94"/>
              <a:gd name="T19" fmla="*/ 43 h 86"/>
              <a:gd name="T20" fmla="*/ 94 w 94"/>
              <a:gd name="T21" fmla="*/ 43 h 86"/>
              <a:gd name="T22" fmla="*/ 82 w 94"/>
              <a:gd name="T23" fmla="*/ 51 h 86"/>
              <a:gd name="T24" fmla="*/ 74 w 94"/>
              <a:gd name="T25" fmla="*/ 51 h 86"/>
              <a:gd name="T26" fmla="*/ 62 w 94"/>
              <a:gd name="T27" fmla="*/ 62 h 86"/>
              <a:gd name="T28" fmla="*/ 38 w 94"/>
              <a:gd name="T29" fmla="*/ 51 h 86"/>
              <a:gd name="T30" fmla="*/ 30 w 94"/>
              <a:gd name="T31" fmla="*/ 62 h 86"/>
              <a:gd name="T32" fmla="*/ 20 w 94"/>
              <a:gd name="T33" fmla="*/ 51 h 86"/>
              <a:gd name="T34" fmla="*/ 30 w 94"/>
              <a:gd name="T35" fmla="*/ 73 h 86"/>
              <a:gd name="T36" fmla="*/ 20 w 94"/>
              <a:gd name="T37" fmla="*/ 86 h 86"/>
              <a:gd name="T38" fmla="*/ 9 w 94"/>
              <a:gd name="T3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6">
                <a:moveTo>
                  <a:pt x="9" y="51"/>
                </a:moveTo>
                <a:lnTo>
                  <a:pt x="9" y="43"/>
                </a:lnTo>
                <a:lnTo>
                  <a:pt x="20" y="43"/>
                </a:lnTo>
                <a:lnTo>
                  <a:pt x="9" y="14"/>
                </a:lnTo>
                <a:lnTo>
                  <a:pt x="0" y="0"/>
                </a:lnTo>
                <a:lnTo>
                  <a:pt x="53" y="22"/>
                </a:lnTo>
                <a:lnTo>
                  <a:pt x="62" y="33"/>
                </a:lnTo>
                <a:lnTo>
                  <a:pt x="74" y="22"/>
                </a:lnTo>
                <a:lnTo>
                  <a:pt x="74" y="33"/>
                </a:lnTo>
                <a:lnTo>
                  <a:pt x="82" y="43"/>
                </a:lnTo>
                <a:lnTo>
                  <a:pt x="94" y="43"/>
                </a:lnTo>
                <a:lnTo>
                  <a:pt x="82" y="51"/>
                </a:lnTo>
                <a:lnTo>
                  <a:pt x="74" y="51"/>
                </a:lnTo>
                <a:lnTo>
                  <a:pt x="62" y="62"/>
                </a:lnTo>
                <a:lnTo>
                  <a:pt x="38" y="51"/>
                </a:lnTo>
                <a:lnTo>
                  <a:pt x="30" y="62"/>
                </a:lnTo>
                <a:lnTo>
                  <a:pt x="20" y="51"/>
                </a:lnTo>
                <a:lnTo>
                  <a:pt x="30" y="73"/>
                </a:lnTo>
                <a:lnTo>
                  <a:pt x="20" y="86"/>
                </a:lnTo>
                <a:lnTo>
                  <a:pt x="9"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8" name="Freeform 398"/>
          <p:cNvSpPr>
            <a:spLocks/>
          </p:cNvSpPr>
          <p:nvPr/>
        </p:nvSpPr>
        <p:spPr bwMode="auto">
          <a:xfrm>
            <a:off x="7608888" y="2667000"/>
            <a:ext cx="149225" cy="136525"/>
          </a:xfrm>
          <a:custGeom>
            <a:avLst/>
            <a:gdLst>
              <a:gd name="T0" fmla="*/ 9 w 94"/>
              <a:gd name="T1" fmla="*/ 51 h 86"/>
              <a:gd name="T2" fmla="*/ 9 w 94"/>
              <a:gd name="T3" fmla="*/ 43 h 86"/>
              <a:gd name="T4" fmla="*/ 20 w 94"/>
              <a:gd name="T5" fmla="*/ 43 h 86"/>
              <a:gd name="T6" fmla="*/ 9 w 94"/>
              <a:gd name="T7" fmla="*/ 14 h 86"/>
              <a:gd name="T8" fmla="*/ 0 w 94"/>
              <a:gd name="T9" fmla="*/ 0 h 86"/>
              <a:gd name="T10" fmla="*/ 53 w 94"/>
              <a:gd name="T11" fmla="*/ 22 h 86"/>
              <a:gd name="T12" fmla="*/ 62 w 94"/>
              <a:gd name="T13" fmla="*/ 33 h 86"/>
              <a:gd name="T14" fmla="*/ 74 w 94"/>
              <a:gd name="T15" fmla="*/ 22 h 86"/>
              <a:gd name="T16" fmla="*/ 74 w 94"/>
              <a:gd name="T17" fmla="*/ 33 h 86"/>
              <a:gd name="T18" fmla="*/ 82 w 94"/>
              <a:gd name="T19" fmla="*/ 43 h 86"/>
              <a:gd name="T20" fmla="*/ 94 w 94"/>
              <a:gd name="T21" fmla="*/ 43 h 86"/>
              <a:gd name="T22" fmla="*/ 82 w 94"/>
              <a:gd name="T23" fmla="*/ 51 h 86"/>
              <a:gd name="T24" fmla="*/ 74 w 94"/>
              <a:gd name="T25" fmla="*/ 51 h 86"/>
              <a:gd name="T26" fmla="*/ 62 w 94"/>
              <a:gd name="T27" fmla="*/ 62 h 86"/>
              <a:gd name="T28" fmla="*/ 38 w 94"/>
              <a:gd name="T29" fmla="*/ 51 h 86"/>
              <a:gd name="T30" fmla="*/ 30 w 94"/>
              <a:gd name="T31" fmla="*/ 62 h 86"/>
              <a:gd name="T32" fmla="*/ 20 w 94"/>
              <a:gd name="T33" fmla="*/ 51 h 86"/>
              <a:gd name="T34" fmla="*/ 30 w 94"/>
              <a:gd name="T35" fmla="*/ 73 h 86"/>
              <a:gd name="T36" fmla="*/ 20 w 94"/>
              <a:gd name="T37" fmla="*/ 86 h 86"/>
              <a:gd name="T38" fmla="*/ 9 w 94"/>
              <a:gd name="T3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6">
                <a:moveTo>
                  <a:pt x="9" y="51"/>
                </a:moveTo>
                <a:lnTo>
                  <a:pt x="9" y="43"/>
                </a:lnTo>
                <a:lnTo>
                  <a:pt x="20" y="43"/>
                </a:lnTo>
                <a:lnTo>
                  <a:pt x="9" y="14"/>
                </a:lnTo>
                <a:lnTo>
                  <a:pt x="0" y="0"/>
                </a:lnTo>
                <a:lnTo>
                  <a:pt x="53" y="22"/>
                </a:lnTo>
                <a:lnTo>
                  <a:pt x="62" y="33"/>
                </a:lnTo>
                <a:lnTo>
                  <a:pt x="74" y="22"/>
                </a:lnTo>
                <a:lnTo>
                  <a:pt x="74" y="33"/>
                </a:lnTo>
                <a:lnTo>
                  <a:pt x="82" y="43"/>
                </a:lnTo>
                <a:lnTo>
                  <a:pt x="94" y="43"/>
                </a:lnTo>
                <a:lnTo>
                  <a:pt x="82" y="51"/>
                </a:lnTo>
                <a:lnTo>
                  <a:pt x="74" y="51"/>
                </a:lnTo>
                <a:lnTo>
                  <a:pt x="62" y="62"/>
                </a:lnTo>
                <a:lnTo>
                  <a:pt x="38" y="51"/>
                </a:lnTo>
                <a:lnTo>
                  <a:pt x="30" y="62"/>
                </a:lnTo>
                <a:lnTo>
                  <a:pt x="20" y="51"/>
                </a:lnTo>
                <a:lnTo>
                  <a:pt x="30" y="73"/>
                </a:lnTo>
                <a:lnTo>
                  <a:pt x="20" y="86"/>
                </a:lnTo>
                <a:lnTo>
                  <a:pt x="9"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9" name="Freeform 399"/>
          <p:cNvSpPr>
            <a:spLocks/>
          </p:cNvSpPr>
          <p:nvPr/>
        </p:nvSpPr>
        <p:spPr bwMode="auto">
          <a:xfrm>
            <a:off x="7670800" y="1931988"/>
            <a:ext cx="68263" cy="39687"/>
          </a:xfrm>
          <a:custGeom>
            <a:avLst/>
            <a:gdLst>
              <a:gd name="T0" fmla="*/ 14 w 43"/>
              <a:gd name="T1" fmla="*/ 25 h 25"/>
              <a:gd name="T2" fmla="*/ 0 w 43"/>
              <a:gd name="T3" fmla="*/ 0 h 25"/>
              <a:gd name="T4" fmla="*/ 43 w 43"/>
              <a:gd name="T5" fmla="*/ 0 h 25"/>
              <a:gd name="T6" fmla="*/ 14 w 43"/>
              <a:gd name="T7" fmla="*/ 25 h 25"/>
            </a:gdLst>
            <a:ahLst/>
            <a:cxnLst>
              <a:cxn ang="0">
                <a:pos x="T0" y="T1"/>
              </a:cxn>
              <a:cxn ang="0">
                <a:pos x="T2" y="T3"/>
              </a:cxn>
              <a:cxn ang="0">
                <a:pos x="T4" y="T5"/>
              </a:cxn>
              <a:cxn ang="0">
                <a:pos x="T6" y="T7"/>
              </a:cxn>
            </a:cxnLst>
            <a:rect l="0" t="0" r="r" b="b"/>
            <a:pathLst>
              <a:path w="43" h="25">
                <a:moveTo>
                  <a:pt x="14" y="25"/>
                </a:moveTo>
                <a:lnTo>
                  <a:pt x="0" y="0"/>
                </a:lnTo>
                <a:lnTo>
                  <a:pt x="43" y="0"/>
                </a:lnTo>
                <a:lnTo>
                  <a:pt x="14" y="2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0" name="Freeform 400"/>
          <p:cNvSpPr>
            <a:spLocks/>
          </p:cNvSpPr>
          <p:nvPr/>
        </p:nvSpPr>
        <p:spPr bwMode="auto">
          <a:xfrm>
            <a:off x="7670800" y="1931988"/>
            <a:ext cx="68263" cy="39687"/>
          </a:xfrm>
          <a:custGeom>
            <a:avLst/>
            <a:gdLst>
              <a:gd name="T0" fmla="*/ 14 w 43"/>
              <a:gd name="T1" fmla="*/ 25 h 25"/>
              <a:gd name="T2" fmla="*/ 0 w 43"/>
              <a:gd name="T3" fmla="*/ 0 h 25"/>
              <a:gd name="T4" fmla="*/ 43 w 43"/>
              <a:gd name="T5" fmla="*/ 0 h 25"/>
              <a:gd name="T6" fmla="*/ 14 w 43"/>
              <a:gd name="T7" fmla="*/ 25 h 25"/>
            </a:gdLst>
            <a:ahLst/>
            <a:cxnLst>
              <a:cxn ang="0">
                <a:pos x="T0" y="T1"/>
              </a:cxn>
              <a:cxn ang="0">
                <a:pos x="T2" y="T3"/>
              </a:cxn>
              <a:cxn ang="0">
                <a:pos x="T4" y="T5"/>
              </a:cxn>
              <a:cxn ang="0">
                <a:pos x="T6" y="T7"/>
              </a:cxn>
            </a:cxnLst>
            <a:rect l="0" t="0" r="r" b="b"/>
            <a:pathLst>
              <a:path w="43" h="25">
                <a:moveTo>
                  <a:pt x="14" y="25"/>
                </a:moveTo>
                <a:lnTo>
                  <a:pt x="0" y="0"/>
                </a:lnTo>
                <a:lnTo>
                  <a:pt x="43" y="0"/>
                </a:lnTo>
                <a:lnTo>
                  <a:pt x="14" y="2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1" name="Freeform 401"/>
          <p:cNvSpPr>
            <a:spLocks/>
          </p:cNvSpPr>
          <p:nvPr/>
        </p:nvSpPr>
        <p:spPr bwMode="auto">
          <a:xfrm>
            <a:off x="6838950" y="1863725"/>
            <a:ext cx="69850" cy="38100"/>
          </a:xfrm>
          <a:custGeom>
            <a:avLst/>
            <a:gdLst>
              <a:gd name="T0" fmla="*/ 0 w 44"/>
              <a:gd name="T1" fmla="*/ 24 h 24"/>
              <a:gd name="T2" fmla="*/ 0 w 44"/>
              <a:gd name="T3" fmla="*/ 0 h 24"/>
              <a:gd name="T4" fmla="*/ 14 w 44"/>
              <a:gd name="T5" fmla="*/ 0 h 24"/>
              <a:gd name="T6" fmla="*/ 44 w 44"/>
              <a:gd name="T7" fmla="*/ 24 h 24"/>
              <a:gd name="T8" fmla="*/ 0 w 44"/>
              <a:gd name="T9" fmla="*/ 24 h 24"/>
            </a:gdLst>
            <a:ahLst/>
            <a:cxnLst>
              <a:cxn ang="0">
                <a:pos x="T0" y="T1"/>
              </a:cxn>
              <a:cxn ang="0">
                <a:pos x="T2" y="T3"/>
              </a:cxn>
              <a:cxn ang="0">
                <a:pos x="T4" y="T5"/>
              </a:cxn>
              <a:cxn ang="0">
                <a:pos x="T6" y="T7"/>
              </a:cxn>
              <a:cxn ang="0">
                <a:pos x="T8" y="T9"/>
              </a:cxn>
            </a:cxnLst>
            <a:rect l="0" t="0" r="r" b="b"/>
            <a:pathLst>
              <a:path w="44" h="24">
                <a:moveTo>
                  <a:pt x="0" y="24"/>
                </a:moveTo>
                <a:lnTo>
                  <a:pt x="0" y="0"/>
                </a:lnTo>
                <a:lnTo>
                  <a:pt x="14" y="0"/>
                </a:lnTo>
                <a:lnTo>
                  <a:pt x="44"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2" name="Freeform 402"/>
          <p:cNvSpPr>
            <a:spLocks/>
          </p:cNvSpPr>
          <p:nvPr/>
        </p:nvSpPr>
        <p:spPr bwMode="auto">
          <a:xfrm>
            <a:off x="6838950" y="1863725"/>
            <a:ext cx="69850" cy="38100"/>
          </a:xfrm>
          <a:custGeom>
            <a:avLst/>
            <a:gdLst>
              <a:gd name="T0" fmla="*/ 0 w 44"/>
              <a:gd name="T1" fmla="*/ 24 h 24"/>
              <a:gd name="T2" fmla="*/ 0 w 44"/>
              <a:gd name="T3" fmla="*/ 0 h 24"/>
              <a:gd name="T4" fmla="*/ 14 w 44"/>
              <a:gd name="T5" fmla="*/ 0 h 24"/>
              <a:gd name="T6" fmla="*/ 44 w 44"/>
              <a:gd name="T7" fmla="*/ 24 h 24"/>
              <a:gd name="T8" fmla="*/ 0 w 44"/>
              <a:gd name="T9" fmla="*/ 24 h 24"/>
            </a:gdLst>
            <a:ahLst/>
            <a:cxnLst>
              <a:cxn ang="0">
                <a:pos x="T0" y="T1"/>
              </a:cxn>
              <a:cxn ang="0">
                <a:pos x="T2" y="T3"/>
              </a:cxn>
              <a:cxn ang="0">
                <a:pos x="T4" y="T5"/>
              </a:cxn>
              <a:cxn ang="0">
                <a:pos x="T6" y="T7"/>
              </a:cxn>
              <a:cxn ang="0">
                <a:pos x="T8" y="T9"/>
              </a:cxn>
            </a:cxnLst>
            <a:rect l="0" t="0" r="r" b="b"/>
            <a:pathLst>
              <a:path w="44" h="24">
                <a:moveTo>
                  <a:pt x="0" y="24"/>
                </a:moveTo>
                <a:lnTo>
                  <a:pt x="0" y="0"/>
                </a:lnTo>
                <a:lnTo>
                  <a:pt x="14" y="0"/>
                </a:lnTo>
                <a:lnTo>
                  <a:pt x="44"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3" name="Freeform 403"/>
          <p:cNvSpPr>
            <a:spLocks/>
          </p:cNvSpPr>
          <p:nvPr/>
        </p:nvSpPr>
        <p:spPr bwMode="auto">
          <a:xfrm>
            <a:off x="6878638" y="1836738"/>
            <a:ext cx="101600" cy="38100"/>
          </a:xfrm>
          <a:custGeom>
            <a:avLst/>
            <a:gdLst>
              <a:gd name="T0" fmla="*/ 0 w 64"/>
              <a:gd name="T1" fmla="*/ 0 h 24"/>
              <a:gd name="T2" fmla="*/ 64 w 64"/>
              <a:gd name="T3" fmla="*/ 0 h 24"/>
              <a:gd name="T4" fmla="*/ 64 w 64"/>
              <a:gd name="T5" fmla="*/ 24 h 24"/>
              <a:gd name="T6" fmla="*/ 0 w 64"/>
              <a:gd name="T7" fmla="*/ 0 h 24"/>
            </a:gdLst>
            <a:ahLst/>
            <a:cxnLst>
              <a:cxn ang="0">
                <a:pos x="T0" y="T1"/>
              </a:cxn>
              <a:cxn ang="0">
                <a:pos x="T2" y="T3"/>
              </a:cxn>
              <a:cxn ang="0">
                <a:pos x="T4" y="T5"/>
              </a:cxn>
              <a:cxn ang="0">
                <a:pos x="T6" y="T7"/>
              </a:cxn>
            </a:cxnLst>
            <a:rect l="0" t="0" r="r" b="b"/>
            <a:pathLst>
              <a:path w="64" h="24">
                <a:moveTo>
                  <a:pt x="0" y="0"/>
                </a:moveTo>
                <a:lnTo>
                  <a:pt x="64" y="0"/>
                </a:lnTo>
                <a:lnTo>
                  <a:pt x="64"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4" name="Freeform 404"/>
          <p:cNvSpPr>
            <a:spLocks/>
          </p:cNvSpPr>
          <p:nvPr/>
        </p:nvSpPr>
        <p:spPr bwMode="auto">
          <a:xfrm>
            <a:off x="6878638" y="1836738"/>
            <a:ext cx="101600" cy="38100"/>
          </a:xfrm>
          <a:custGeom>
            <a:avLst/>
            <a:gdLst>
              <a:gd name="T0" fmla="*/ 0 w 64"/>
              <a:gd name="T1" fmla="*/ 0 h 24"/>
              <a:gd name="T2" fmla="*/ 64 w 64"/>
              <a:gd name="T3" fmla="*/ 0 h 24"/>
              <a:gd name="T4" fmla="*/ 64 w 64"/>
              <a:gd name="T5" fmla="*/ 24 h 24"/>
              <a:gd name="T6" fmla="*/ 0 w 64"/>
              <a:gd name="T7" fmla="*/ 0 h 24"/>
            </a:gdLst>
            <a:ahLst/>
            <a:cxnLst>
              <a:cxn ang="0">
                <a:pos x="T0" y="T1"/>
              </a:cxn>
              <a:cxn ang="0">
                <a:pos x="T2" y="T3"/>
              </a:cxn>
              <a:cxn ang="0">
                <a:pos x="T4" y="T5"/>
              </a:cxn>
              <a:cxn ang="0">
                <a:pos x="T6" y="T7"/>
              </a:cxn>
            </a:cxnLst>
            <a:rect l="0" t="0" r="r" b="b"/>
            <a:pathLst>
              <a:path w="64" h="24">
                <a:moveTo>
                  <a:pt x="0" y="0"/>
                </a:moveTo>
                <a:lnTo>
                  <a:pt x="64" y="0"/>
                </a:lnTo>
                <a:lnTo>
                  <a:pt x="64"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5" name="Freeform 405"/>
          <p:cNvSpPr>
            <a:spLocks/>
          </p:cNvSpPr>
          <p:nvPr/>
        </p:nvSpPr>
        <p:spPr bwMode="auto">
          <a:xfrm>
            <a:off x="6689725" y="1817688"/>
            <a:ext cx="171450" cy="38100"/>
          </a:xfrm>
          <a:custGeom>
            <a:avLst/>
            <a:gdLst>
              <a:gd name="T0" fmla="*/ 12 w 108"/>
              <a:gd name="T1" fmla="*/ 14 h 24"/>
              <a:gd name="T2" fmla="*/ 0 w 108"/>
              <a:gd name="T3" fmla="*/ 0 h 24"/>
              <a:gd name="T4" fmla="*/ 12 w 108"/>
              <a:gd name="T5" fmla="*/ 0 h 24"/>
              <a:gd name="T6" fmla="*/ 52 w 108"/>
              <a:gd name="T7" fmla="*/ 0 h 24"/>
              <a:gd name="T8" fmla="*/ 108 w 108"/>
              <a:gd name="T9" fmla="*/ 14 h 24"/>
              <a:gd name="T10" fmla="*/ 93 w 108"/>
              <a:gd name="T11" fmla="*/ 24 h 24"/>
              <a:gd name="T12" fmla="*/ 52 w 108"/>
              <a:gd name="T13" fmla="*/ 24 h 24"/>
              <a:gd name="T14" fmla="*/ 12 w 108"/>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2" y="14"/>
                </a:moveTo>
                <a:lnTo>
                  <a:pt x="0" y="0"/>
                </a:lnTo>
                <a:lnTo>
                  <a:pt x="12" y="0"/>
                </a:lnTo>
                <a:lnTo>
                  <a:pt x="52" y="0"/>
                </a:lnTo>
                <a:lnTo>
                  <a:pt x="108" y="14"/>
                </a:lnTo>
                <a:lnTo>
                  <a:pt x="93" y="24"/>
                </a:lnTo>
                <a:lnTo>
                  <a:pt x="52" y="24"/>
                </a:lnTo>
                <a:lnTo>
                  <a:pt x="12"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6" name="Freeform 406"/>
          <p:cNvSpPr>
            <a:spLocks/>
          </p:cNvSpPr>
          <p:nvPr/>
        </p:nvSpPr>
        <p:spPr bwMode="auto">
          <a:xfrm>
            <a:off x="6689725" y="1817688"/>
            <a:ext cx="171450" cy="38100"/>
          </a:xfrm>
          <a:custGeom>
            <a:avLst/>
            <a:gdLst>
              <a:gd name="T0" fmla="*/ 12 w 108"/>
              <a:gd name="T1" fmla="*/ 14 h 24"/>
              <a:gd name="T2" fmla="*/ 0 w 108"/>
              <a:gd name="T3" fmla="*/ 0 h 24"/>
              <a:gd name="T4" fmla="*/ 12 w 108"/>
              <a:gd name="T5" fmla="*/ 0 h 24"/>
              <a:gd name="T6" fmla="*/ 52 w 108"/>
              <a:gd name="T7" fmla="*/ 0 h 24"/>
              <a:gd name="T8" fmla="*/ 108 w 108"/>
              <a:gd name="T9" fmla="*/ 14 h 24"/>
              <a:gd name="T10" fmla="*/ 93 w 108"/>
              <a:gd name="T11" fmla="*/ 24 h 24"/>
              <a:gd name="T12" fmla="*/ 52 w 108"/>
              <a:gd name="T13" fmla="*/ 24 h 24"/>
              <a:gd name="T14" fmla="*/ 12 w 108"/>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2" y="14"/>
                </a:moveTo>
                <a:lnTo>
                  <a:pt x="0" y="0"/>
                </a:lnTo>
                <a:lnTo>
                  <a:pt x="12" y="0"/>
                </a:lnTo>
                <a:lnTo>
                  <a:pt x="52" y="0"/>
                </a:lnTo>
                <a:lnTo>
                  <a:pt x="108" y="14"/>
                </a:lnTo>
                <a:lnTo>
                  <a:pt x="93" y="24"/>
                </a:lnTo>
                <a:lnTo>
                  <a:pt x="52" y="24"/>
                </a:lnTo>
                <a:lnTo>
                  <a:pt x="12"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7" name="Freeform 407"/>
          <p:cNvSpPr>
            <a:spLocks/>
          </p:cNvSpPr>
          <p:nvPr/>
        </p:nvSpPr>
        <p:spPr bwMode="auto">
          <a:xfrm>
            <a:off x="5942013" y="1733550"/>
            <a:ext cx="82550" cy="39688"/>
          </a:xfrm>
          <a:custGeom>
            <a:avLst/>
            <a:gdLst>
              <a:gd name="T0" fmla="*/ 0 w 52"/>
              <a:gd name="T1" fmla="*/ 25 h 25"/>
              <a:gd name="T2" fmla="*/ 0 w 52"/>
              <a:gd name="T3" fmla="*/ 0 h 25"/>
              <a:gd name="T4" fmla="*/ 9 w 52"/>
              <a:gd name="T5" fmla="*/ 0 h 25"/>
              <a:gd name="T6" fmla="*/ 40 w 52"/>
              <a:gd name="T7" fmla="*/ 13 h 25"/>
              <a:gd name="T8" fmla="*/ 52 w 52"/>
              <a:gd name="T9" fmla="*/ 25 h 25"/>
              <a:gd name="T10" fmla="*/ 0 w 52"/>
              <a:gd name="T11" fmla="*/ 25 h 25"/>
            </a:gdLst>
            <a:ahLst/>
            <a:cxnLst>
              <a:cxn ang="0">
                <a:pos x="T0" y="T1"/>
              </a:cxn>
              <a:cxn ang="0">
                <a:pos x="T2" y="T3"/>
              </a:cxn>
              <a:cxn ang="0">
                <a:pos x="T4" y="T5"/>
              </a:cxn>
              <a:cxn ang="0">
                <a:pos x="T6" y="T7"/>
              </a:cxn>
              <a:cxn ang="0">
                <a:pos x="T8" y="T9"/>
              </a:cxn>
              <a:cxn ang="0">
                <a:pos x="T10" y="T11"/>
              </a:cxn>
            </a:cxnLst>
            <a:rect l="0" t="0" r="r" b="b"/>
            <a:pathLst>
              <a:path w="52" h="25">
                <a:moveTo>
                  <a:pt x="0" y="25"/>
                </a:moveTo>
                <a:lnTo>
                  <a:pt x="0" y="0"/>
                </a:lnTo>
                <a:lnTo>
                  <a:pt x="9" y="0"/>
                </a:lnTo>
                <a:lnTo>
                  <a:pt x="40" y="13"/>
                </a:lnTo>
                <a:lnTo>
                  <a:pt x="52" y="25"/>
                </a:lnTo>
                <a:lnTo>
                  <a:pt x="0" y="2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8" name="Freeform 408"/>
          <p:cNvSpPr>
            <a:spLocks/>
          </p:cNvSpPr>
          <p:nvPr/>
        </p:nvSpPr>
        <p:spPr bwMode="auto">
          <a:xfrm>
            <a:off x="5942013" y="1733550"/>
            <a:ext cx="82550" cy="39688"/>
          </a:xfrm>
          <a:custGeom>
            <a:avLst/>
            <a:gdLst>
              <a:gd name="T0" fmla="*/ 0 w 52"/>
              <a:gd name="T1" fmla="*/ 25 h 25"/>
              <a:gd name="T2" fmla="*/ 0 w 52"/>
              <a:gd name="T3" fmla="*/ 0 h 25"/>
              <a:gd name="T4" fmla="*/ 9 w 52"/>
              <a:gd name="T5" fmla="*/ 0 h 25"/>
              <a:gd name="T6" fmla="*/ 40 w 52"/>
              <a:gd name="T7" fmla="*/ 13 h 25"/>
              <a:gd name="T8" fmla="*/ 52 w 52"/>
              <a:gd name="T9" fmla="*/ 25 h 25"/>
              <a:gd name="T10" fmla="*/ 0 w 52"/>
              <a:gd name="T11" fmla="*/ 25 h 25"/>
            </a:gdLst>
            <a:ahLst/>
            <a:cxnLst>
              <a:cxn ang="0">
                <a:pos x="T0" y="T1"/>
              </a:cxn>
              <a:cxn ang="0">
                <a:pos x="T2" y="T3"/>
              </a:cxn>
              <a:cxn ang="0">
                <a:pos x="T4" y="T5"/>
              </a:cxn>
              <a:cxn ang="0">
                <a:pos x="T6" y="T7"/>
              </a:cxn>
              <a:cxn ang="0">
                <a:pos x="T8" y="T9"/>
              </a:cxn>
              <a:cxn ang="0">
                <a:pos x="T10" y="T11"/>
              </a:cxn>
            </a:cxnLst>
            <a:rect l="0" t="0" r="r" b="b"/>
            <a:pathLst>
              <a:path w="52" h="25">
                <a:moveTo>
                  <a:pt x="0" y="25"/>
                </a:moveTo>
                <a:lnTo>
                  <a:pt x="0" y="0"/>
                </a:lnTo>
                <a:lnTo>
                  <a:pt x="9" y="0"/>
                </a:lnTo>
                <a:lnTo>
                  <a:pt x="40" y="13"/>
                </a:lnTo>
                <a:lnTo>
                  <a:pt x="52" y="25"/>
                </a:lnTo>
                <a:lnTo>
                  <a:pt x="0" y="2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0" name="Freeform 410"/>
          <p:cNvSpPr>
            <a:spLocks/>
          </p:cNvSpPr>
          <p:nvPr/>
        </p:nvSpPr>
        <p:spPr bwMode="auto">
          <a:xfrm>
            <a:off x="5743575" y="1698625"/>
            <a:ext cx="179388" cy="53975"/>
          </a:xfrm>
          <a:custGeom>
            <a:avLst/>
            <a:gdLst>
              <a:gd name="T0" fmla="*/ 0 w 113"/>
              <a:gd name="T1" fmla="*/ 14 h 34"/>
              <a:gd name="T2" fmla="*/ 9 w 113"/>
              <a:gd name="T3" fmla="*/ 14 h 34"/>
              <a:gd name="T4" fmla="*/ 9 w 113"/>
              <a:gd name="T5" fmla="*/ 0 h 34"/>
              <a:gd name="T6" fmla="*/ 29 w 113"/>
              <a:gd name="T7" fmla="*/ 0 h 34"/>
              <a:gd name="T8" fmla="*/ 101 w 113"/>
              <a:gd name="T9" fmla="*/ 22 h 34"/>
              <a:gd name="T10" fmla="*/ 113 w 113"/>
              <a:gd name="T11" fmla="*/ 34 h 34"/>
              <a:gd name="T12" fmla="*/ 52 w 113"/>
              <a:gd name="T13" fmla="*/ 34 h 34"/>
              <a:gd name="T14" fmla="*/ 0 w 113"/>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4">
                <a:moveTo>
                  <a:pt x="0" y="14"/>
                </a:moveTo>
                <a:lnTo>
                  <a:pt x="9" y="14"/>
                </a:lnTo>
                <a:lnTo>
                  <a:pt x="9" y="0"/>
                </a:lnTo>
                <a:lnTo>
                  <a:pt x="29" y="0"/>
                </a:lnTo>
                <a:lnTo>
                  <a:pt x="101" y="22"/>
                </a:lnTo>
                <a:lnTo>
                  <a:pt x="113" y="34"/>
                </a:lnTo>
                <a:lnTo>
                  <a:pt x="52" y="34"/>
                </a:lnTo>
                <a:lnTo>
                  <a:pt x="0"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1" name="Freeform 411"/>
          <p:cNvSpPr>
            <a:spLocks/>
          </p:cNvSpPr>
          <p:nvPr/>
        </p:nvSpPr>
        <p:spPr bwMode="auto">
          <a:xfrm>
            <a:off x="5743575" y="1698625"/>
            <a:ext cx="179388" cy="53975"/>
          </a:xfrm>
          <a:custGeom>
            <a:avLst/>
            <a:gdLst>
              <a:gd name="T0" fmla="*/ 0 w 113"/>
              <a:gd name="T1" fmla="*/ 14 h 34"/>
              <a:gd name="T2" fmla="*/ 9 w 113"/>
              <a:gd name="T3" fmla="*/ 14 h 34"/>
              <a:gd name="T4" fmla="*/ 9 w 113"/>
              <a:gd name="T5" fmla="*/ 0 h 34"/>
              <a:gd name="T6" fmla="*/ 29 w 113"/>
              <a:gd name="T7" fmla="*/ 0 h 34"/>
              <a:gd name="T8" fmla="*/ 101 w 113"/>
              <a:gd name="T9" fmla="*/ 22 h 34"/>
              <a:gd name="T10" fmla="*/ 113 w 113"/>
              <a:gd name="T11" fmla="*/ 34 h 34"/>
              <a:gd name="T12" fmla="*/ 52 w 113"/>
              <a:gd name="T13" fmla="*/ 34 h 34"/>
              <a:gd name="T14" fmla="*/ 0 w 113"/>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4">
                <a:moveTo>
                  <a:pt x="0" y="14"/>
                </a:moveTo>
                <a:lnTo>
                  <a:pt x="9" y="14"/>
                </a:lnTo>
                <a:lnTo>
                  <a:pt x="9" y="0"/>
                </a:lnTo>
                <a:lnTo>
                  <a:pt x="29" y="0"/>
                </a:lnTo>
                <a:lnTo>
                  <a:pt x="101" y="22"/>
                </a:lnTo>
                <a:lnTo>
                  <a:pt x="113" y="34"/>
                </a:lnTo>
                <a:lnTo>
                  <a:pt x="52" y="34"/>
                </a:lnTo>
                <a:lnTo>
                  <a:pt x="0"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 name="Freeform 412"/>
          <p:cNvSpPr>
            <a:spLocks/>
          </p:cNvSpPr>
          <p:nvPr/>
        </p:nvSpPr>
        <p:spPr bwMode="auto">
          <a:xfrm>
            <a:off x="5140325" y="1798638"/>
            <a:ext cx="285750" cy="152400"/>
          </a:xfrm>
          <a:custGeom>
            <a:avLst/>
            <a:gdLst>
              <a:gd name="T0" fmla="*/ 11 w 180"/>
              <a:gd name="T1" fmla="*/ 84 h 96"/>
              <a:gd name="T2" fmla="*/ 0 w 180"/>
              <a:gd name="T3" fmla="*/ 73 h 96"/>
              <a:gd name="T4" fmla="*/ 19 w 180"/>
              <a:gd name="T5" fmla="*/ 61 h 96"/>
              <a:gd name="T6" fmla="*/ 11 w 180"/>
              <a:gd name="T7" fmla="*/ 61 h 96"/>
              <a:gd name="T8" fmla="*/ 35 w 180"/>
              <a:gd name="T9" fmla="*/ 53 h 96"/>
              <a:gd name="T10" fmla="*/ 19 w 180"/>
              <a:gd name="T11" fmla="*/ 40 h 96"/>
              <a:gd name="T12" fmla="*/ 35 w 180"/>
              <a:gd name="T13" fmla="*/ 40 h 96"/>
              <a:gd name="T14" fmla="*/ 35 w 180"/>
              <a:gd name="T15" fmla="*/ 23 h 96"/>
              <a:gd name="T16" fmla="*/ 83 w 180"/>
              <a:gd name="T17" fmla="*/ 12 h 96"/>
              <a:gd name="T18" fmla="*/ 136 w 180"/>
              <a:gd name="T19" fmla="*/ 0 h 96"/>
              <a:gd name="T20" fmla="*/ 157 w 180"/>
              <a:gd name="T21" fmla="*/ 0 h 96"/>
              <a:gd name="T22" fmla="*/ 168 w 180"/>
              <a:gd name="T23" fmla="*/ 0 h 96"/>
              <a:gd name="T24" fmla="*/ 180 w 180"/>
              <a:gd name="T25" fmla="*/ 12 h 96"/>
              <a:gd name="T26" fmla="*/ 93 w 180"/>
              <a:gd name="T27" fmla="*/ 23 h 96"/>
              <a:gd name="T28" fmla="*/ 54 w 180"/>
              <a:gd name="T29" fmla="*/ 61 h 96"/>
              <a:gd name="T30" fmla="*/ 64 w 180"/>
              <a:gd name="T31" fmla="*/ 84 h 96"/>
              <a:gd name="T32" fmla="*/ 83 w 180"/>
              <a:gd name="T33" fmla="*/ 96 h 96"/>
              <a:gd name="T34" fmla="*/ 43 w 180"/>
              <a:gd name="T35" fmla="*/ 96 h 96"/>
              <a:gd name="T36" fmla="*/ 11 w 180"/>
              <a:gd name="T3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96">
                <a:moveTo>
                  <a:pt x="11" y="84"/>
                </a:moveTo>
                <a:lnTo>
                  <a:pt x="0" y="73"/>
                </a:lnTo>
                <a:lnTo>
                  <a:pt x="19" y="61"/>
                </a:lnTo>
                <a:lnTo>
                  <a:pt x="11" y="61"/>
                </a:lnTo>
                <a:lnTo>
                  <a:pt x="35" y="53"/>
                </a:lnTo>
                <a:lnTo>
                  <a:pt x="19" y="40"/>
                </a:lnTo>
                <a:lnTo>
                  <a:pt x="35" y="40"/>
                </a:lnTo>
                <a:lnTo>
                  <a:pt x="35" y="23"/>
                </a:lnTo>
                <a:lnTo>
                  <a:pt x="83" y="12"/>
                </a:lnTo>
                <a:lnTo>
                  <a:pt x="136" y="0"/>
                </a:lnTo>
                <a:lnTo>
                  <a:pt x="157" y="0"/>
                </a:lnTo>
                <a:lnTo>
                  <a:pt x="168" y="0"/>
                </a:lnTo>
                <a:lnTo>
                  <a:pt x="180" y="12"/>
                </a:lnTo>
                <a:lnTo>
                  <a:pt x="93" y="23"/>
                </a:lnTo>
                <a:lnTo>
                  <a:pt x="54" y="61"/>
                </a:lnTo>
                <a:lnTo>
                  <a:pt x="64" y="84"/>
                </a:lnTo>
                <a:lnTo>
                  <a:pt x="83" y="96"/>
                </a:lnTo>
                <a:lnTo>
                  <a:pt x="43" y="96"/>
                </a:lnTo>
                <a:lnTo>
                  <a:pt x="11" y="8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3" name="Freeform 413"/>
          <p:cNvSpPr>
            <a:spLocks/>
          </p:cNvSpPr>
          <p:nvPr/>
        </p:nvSpPr>
        <p:spPr bwMode="auto">
          <a:xfrm>
            <a:off x="5140325" y="1798638"/>
            <a:ext cx="285750" cy="152400"/>
          </a:xfrm>
          <a:custGeom>
            <a:avLst/>
            <a:gdLst>
              <a:gd name="T0" fmla="*/ 11 w 180"/>
              <a:gd name="T1" fmla="*/ 84 h 96"/>
              <a:gd name="T2" fmla="*/ 0 w 180"/>
              <a:gd name="T3" fmla="*/ 73 h 96"/>
              <a:gd name="T4" fmla="*/ 19 w 180"/>
              <a:gd name="T5" fmla="*/ 61 h 96"/>
              <a:gd name="T6" fmla="*/ 11 w 180"/>
              <a:gd name="T7" fmla="*/ 61 h 96"/>
              <a:gd name="T8" fmla="*/ 35 w 180"/>
              <a:gd name="T9" fmla="*/ 53 h 96"/>
              <a:gd name="T10" fmla="*/ 19 w 180"/>
              <a:gd name="T11" fmla="*/ 40 h 96"/>
              <a:gd name="T12" fmla="*/ 35 w 180"/>
              <a:gd name="T13" fmla="*/ 40 h 96"/>
              <a:gd name="T14" fmla="*/ 35 w 180"/>
              <a:gd name="T15" fmla="*/ 23 h 96"/>
              <a:gd name="T16" fmla="*/ 83 w 180"/>
              <a:gd name="T17" fmla="*/ 12 h 96"/>
              <a:gd name="T18" fmla="*/ 136 w 180"/>
              <a:gd name="T19" fmla="*/ 0 h 96"/>
              <a:gd name="T20" fmla="*/ 157 w 180"/>
              <a:gd name="T21" fmla="*/ 0 h 96"/>
              <a:gd name="T22" fmla="*/ 168 w 180"/>
              <a:gd name="T23" fmla="*/ 0 h 96"/>
              <a:gd name="T24" fmla="*/ 180 w 180"/>
              <a:gd name="T25" fmla="*/ 12 h 96"/>
              <a:gd name="T26" fmla="*/ 93 w 180"/>
              <a:gd name="T27" fmla="*/ 23 h 96"/>
              <a:gd name="T28" fmla="*/ 54 w 180"/>
              <a:gd name="T29" fmla="*/ 61 h 96"/>
              <a:gd name="T30" fmla="*/ 64 w 180"/>
              <a:gd name="T31" fmla="*/ 84 h 96"/>
              <a:gd name="T32" fmla="*/ 83 w 180"/>
              <a:gd name="T33" fmla="*/ 96 h 96"/>
              <a:gd name="T34" fmla="*/ 43 w 180"/>
              <a:gd name="T35" fmla="*/ 96 h 96"/>
              <a:gd name="T36" fmla="*/ 11 w 180"/>
              <a:gd name="T3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96">
                <a:moveTo>
                  <a:pt x="11" y="84"/>
                </a:moveTo>
                <a:lnTo>
                  <a:pt x="0" y="73"/>
                </a:lnTo>
                <a:lnTo>
                  <a:pt x="19" y="61"/>
                </a:lnTo>
                <a:lnTo>
                  <a:pt x="11" y="61"/>
                </a:lnTo>
                <a:lnTo>
                  <a:pt x="35" y="53"/>
                </a:lnTo>
                <a:lnTo>
                  <a:pt x="19" y="40"/>
                </a:lnTo>
                <a:lnTo>
                  <a:pt x="35" y="40"/>
                </a:lnTo>
                <a:lnTo>
                  <a:pt x="35" y="23"/>
                </a:lnTo>
                <a:lnTo>
                  <a:pt x="83" y="12"/>
                </a:lnTo>
                <a:lnTo>
                  <a:pt x="136" y="0"/>
                </a:lnTo>
                <a:lnTo>
                  <a:pt x="157" y="0"/>
                </a:lnTo>
                <a:lnTo>
                  <a:pt x="168" y="0"/>
                </a:lnTo>
                <a:lnTo>
                  <a:pt x="180" y="12"/>
                </a:lnTo>
                <a:lnTo>
                  <a:pt x="93" y="23"/>
                </a:lnTo>
                <a:lnTo>
                  <a:pt x="54" y="61"/>
                </a:lnTo>
                <a:lnTo>
                  <a:pt x="64" y="84"/>
                </a:lnTo>
                <a:lnTo>
                  <a:pt x="83" y="96"/>
                </a:lnTo>
                <a:lnTo>
                  <a:pt x="43" y="96"/>
                </a:lnTo>
                <a:lnTo>
                  <a:pt x="11" y="8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4" name="Freeform 414"/>
          <p:cNvSpPr>
            <a:spLocks/>
          </p:cNvSpPr>
          <p:nvPr/>
        </p:nvSpPr>
        <p:spPr bwMode="auto">
          <a:xfrm>
            <a:off x="5140325" y="1698625"/>
            <a:ext cx="133350" cy="36513"/>
          </a:xfrm>
          <a:custGeom>
            <a:avLst/>
            <a:gdLst>
              <a:gd name="T0" fmla="*/ 0 w 84"/>
              <a:gd name="T1" fmla="*/ 23 h 23"/>
              <a:gd name="T2" fmla="*/ 72 w 84"/>
              <a:gd name="T3" fmla="*/ 0 h 23"/>
              <a:gd name="T4" fmla="*/ 84 w 84"/>
              <a:gd name="T5" fmla="*/ 0 h 23"/>
              <a:gd name="T6" fmla="*/ 54 w 84"/>
              <a:gd name="T7" fmla="*/ 0 h 23"/>
              <a:gd name="T8" fmla="*/ 64 w 84"/>
              <a:gd name="T9" fmla="*/ 23 h 23"/>
              <a:gd name="T10" fmla="*/ 54 w 84"/>
              <a:gd name="T11" fmla="*/ 23 h 23"/>
              <a:gd name="T12" fmla="*/ 0 w 8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0" y="23"/>
                </a:moveTo>
                <a:lnTo>
                  <a:pt x="72" y="0"/>
                </a:lnTo>
                <a:lnTo>
                  <a:pt x="84" y="0"/>
                </a:lnTo>
                <a:lnTo>
                  <a:pt x="54" y="0"/>
                </a:lnTo>
                <a:lnTo>
                  <a:pt x="64" y="23"/>
                </a:lnTo>
                <a:lnTo>
                  <a:pt x="54"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5" name="Freeform 415"/>
          <p:cNvSpPr>
            <a:spLocks/>
          </p:cNvSpPr>
          <p:nvPr/>
        </p:nvSpPr>
        <p:spPr bwMode="auto">
          <a:xfrm>
            <a:off x="5140325" y="1698625"/>
            <a:ext cx="133350" cy="36513"/>
          </a:xfrm>
          <a:custGeom>
            <a:avLst/>
            <a:gdLst>
              <a:gd name="T0" fmla="*/ 0 w 84"/>
              <a:gd name="T1" fmla="*/ 23 h 23"/>
              <a:gd name="T2" fmla="*/ 72 w 84"/>
              <a:gd name="T3" fmla="*/ 0 h 23"/>
              <a:gd name="T4" fmla="*/ 84 w 84"/>
              <a:gd name="T5" fmla="*/ 0 h 23"/>
              <a:gd name="T6" fmla="*/ 54 w 84"/>
              <a:gd name="T7" fmla="*/ 0 h 23"/>
              <a:gd name="T8" fmla="*/ 64 w 84"/>
              <a:gd name="T9" fmla="*/ 23 h 23"/>
              <a:gd name="T10" fmla="*/ 54 w 84"/>
              <a:gd name="T11" fmla="*/ 23 h 23"/>
              <a:gd name="T12" fmla="*/ 0 w 8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0" y="23"/>
                </a:moveTo>
                <a:lnTo>
                  <a:pt x="72" y="0"/>
                </a:lnTo>
                <a:lnTo>
                  <a:pt x="84" y="0"/>
                </a:lnTo>
                <a:lnTo>
                  <a:pt x="54" y="0"/>
                </a:lnTo>
                <a:lnTo>
                  <a:pt x="64" y="23"/>
                </a:lnTo>
                <a:lnTo>
                  <a:pt x="54"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6" name="Freeform 416"/>
          <p:cNvSpPr>
            <a:spLocks/>
          </p:cNvSpPr>
          <p:nvPr/>
        </p:nvSpPr>
        <p:spPr bwMode="auto">
          <a:xfrm>
            <a:off x="5094288" y="1685925"/>
            <a:ext cx="77787" cy="36513"/>
          </a:xfrm>
          <a:custGeom>
            <a:avLst/>
            <a:gdLst>
              <a:gd name="T0" fmla="*/ 0 w 49"/>
              <a:gd name="T1" fmla="*/ 23 h 23"/>
              <a:gd name="T2" fmla="*/ 19 w 49"/>
              <a:gd name="T3" fmla="*/ 23 h 23"/>
              <a:gd name="T4" fmla="*/ 40 w 49"/>
              <a:gd name="T5" fmla="*/ 0 h 23"/>
              <a:gd name="T6" fmla="*/ 40 w 49"/>
              <a:gd name="T7" fmla="*/ 23 h 23"/>
              <a:gd name="T8" fmla="*/ 49 w 49"/>
              <a:gd name="T9" fmla="*/ 23 h 23"/>
              <a:gd name="T10" fmla="*/ 0 w 49"/>
              <a:gd name="T11" fmla="*/ 23 h 23"/>
            </a:gdLst>
            <a:ahLst/>
            <a:cxnLst>
              <a:cxn ang="0">
                <a:pos x="T0" y="T1"/>
              </a:cxn>
              <a:cxn ang="0">
                <a:pos x="T2" y="T3"/>
              </a:cxn>
              <a:cxn ang="0">
                <a:pos x="T4" y="T5"/>
              </a:cxn>
              <a:cxn ang="0">
                <a:pos x="T6" y="T7"/>
              </a:cxn>
              <a:cxn ang="0">
                <a:pos x="T8" y="T9"/>
              </a:cxn>
              <a:cxn ang="0">
                <a:pos x="T10" y="T11"/>
              </a:cxn>
            </a:cxnLst>
            <a:rect l="0" t="0" r="r" b="b"/>
            <a:pathLst>
              <a:path w="49" h="23">
                <a:moveTo>
                  <a:pt x="0" y="23"/>
                </a:moveTo>
                <a:lnTo>
                  <a:pt x="19" y="23"/>
                </a:lnTo>
                <a:lnTo>
                  <a:pt x="40" y="0"/>
                </a:lnTo>
                <a:lnTo>
                  <a:pt x="40" y="23"/>
                </a:lnTo>
                <a:lnTo>
                  <a:pt x="49"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7" name="Freeform 417"/>
          <p:cNvSpPr>
            <a:spLocks/>
          </p:cNvSpPr>
          <p:nvPr/>
        </p:nvSpPr>
        <p:spPr bwMode="auto">
          <a:xfrm>
            <a:off x="5094288" y="1685925"/>
            <a:ext cx="77787" cy="36513"/>
          </a:xfrm>
          <a:custGeom>
            <a:avLst/>
            <a:gdLst>
              <a:gd name="T0" fmla="*/ 0 w 49"/>
              <a:gd name="T1" fmla="*/ 23 h 23"/>
              <a:gd name="T2" fmla="*/ 19 w 49"/>
              <a:gd name="T3" fmla="*/ 23 h 23"/>
              <a:gd name="T4" fmla="*/ 40 w 49"/>
              <a:gd name="T5" fmla="*/ 0 h 23"/>
              <a:gd name="T6" fmla="*/ 40 w 49"/>
              <a:gd name="T7" fmla="*/ 23 h 23"/>
              <a:gd name="T8" fmla="*/ 49 w 49"/>
              <a:gd name="T9" fmla="*/ 23 h 23"/>
              <a:gd name="T10" fmla="*/ 0 w 49"/>
              <a:gd name="T11" fmla="*/ 23 h 23"/>
            </a:gdLst>
            <a:ahLst/>
            <a:cxnLst>
              <a:cxn ang="0">
                <a:pos x="T0" y="T1"/>
              </a:cxn>
              <a:cxn ang="0">
                <a:pos x="T2" y="T3"/>
              </a:cxn>
              <a:cxn ang="0">
                <a:pos x="T4" y="T5"/>
              </a:cxn>
              <a:cxn ang="0">
                <a:pos x="T6" y="T7"/>
              </a:cxn>
              <a:cxn ang="0">
                <a:pos x="T8" y="T9"/>
              </a:cxn>
              <a:cxn ang="0">
                <a:pos x="T10" y="T11"/>
              </a:cxn>
            </a:cxnLst>
            <a:rect l="0" t="0" r="r" b="b"/>
            <a:pathLst>
              <a:path w="49" h="23">
                <a:moveTo>
                  <a:pt x="0" y="23"/>
                </a:moveTo>
                <a:lnTo>
                  <a:pt x="19" y="23"/>
                </a:lnTo>
                <a:lnTo>
                  <a:pt x="40" y="0"/>
                </a:lnTo>
                <a:lnTo>
                  <a:pt x="40" y="23"/>
                </a:lnTo>
                <a:lnTo>
                  <a:pt x="49"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8" name="Freeform 418"/>
          <p:cNvSpPr>
            <a:spLocks/>
          </p:cNvSpPr>
          <p:nvPr/>
        </p:nvSpPr>
        <p:spPr bwMode="auto">
          <a:xfrm>
            <a:off x="4926013" y="1698625"/>
            <a:ext cx="115887" cy="36513"/>
          </a:xfrm>
          <a:custGeom>
            <a:avLst/>
            <a:gdLst>
              <a:gd name="T0" fmla="*/ 0 w 73"/>
              <a:gd name="T1" fmla="*/ 23 h 23"/>
              <a:gd name="T2" fmla="*/ 29 w 73"/>
              <a:gd name="T3" fmla="*/ 0 h 23"/>
              <a:gd name="T4" fmla="*/ 73 w 73"/>
              <a:gd name="T5" fmla="*/ 23 h 23"/>
              <a:gd name="T6" fmla="*/ 60 w 73"/>
              <a:gd name="T7" fmla="*/ 23 h 23"/>
              <a:gd name="T8" fmla="*/ 52 w 73"/>
              <a:gd name="T9" fmla="*/ 23 h 23"/>
              <a:gd name="T10" fmla="*/ 0 w 73"/>
              <a:gd name="T11" fmla="*/ 23 h 23"/>
            </a:gdLst>
            <a:ahLst/>
            <a:cxnLst>
              <a:cxn ang="0">
                <a:pos x="T0" y="T1"/>
              </a:cxn>
              <a:cxn ang="0">
                <a:pos x="T2" y="T3"/>
              </a:cxn>
              <a:cxn ang="0">
                <a:pos x="T4" y="T5"/>
              </a:cxn>
              <a:cxn ang="0">
                <a:pos x="T6" y="T7"/>
              </a:cxn>
              <a:cxn ang="0">
                <a:pos x="T8" y="T9"/>
              </a:cxn>
              <a:cxn ang="0">
                <a:pos x="T10" y="T11"/>
              </a:cxn>
            </a:cxnLst>
            <a:rect l="0" t="0" r="r" b="b"/>
            <a:pathLst>
              <a:path w="73" h="23">
                <a:moveTo>
                  <a:pt x="0" y="23"/>
                </a:moveTo>
                <a:lnTo>
                  <a:pt x="29" y="0"/>
                </a:lnTo>
                <a:lnTo>
                  <a:pt x="73" y="23"/>
                </a:lnTo>
                <a:lnTo>
                  <a:pt x="60" y="23"/>
                </a:lnTo>
                <a:lnTo>
                  <a:pt x="52"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9" name="Freeform 419"/>
          <p:cNvSpPr>
            <a:spLocks/>
          </p:cNvSpPr>
          <p:nvPr/>
        </p:nvSpPr>
        <p:spPr bwMode="auto">
          <a:xfrm>
            <a:off x="4926013" y="1698625"/>
            <a:ext cx="115887" cy="36513"/>
          </a:xfrm>
          <a:custGeom>
            <a:avLst/>
            <a:gdLst>
              <a:gd name="T0" fmla="*/ 0 w 73"/>
              <a:gd name="T1" fmla="*/ 23 h 23"/>
              <a:gd name="T2" fmla="*/ 29 w 73"/>
              <a:gd name="T3" fmla="*/ 0 h 23"/>
              <a:gd name="T4" fmla="*/ 73 w 73"/>
              <a:gd name="T5" fmla="*/ 23 h 23"/>
              <a:gd name="T6" fmla="*/ 60 w 73"/>
              <a:gd name="T7" fmla="*/ 23 h 23"/>
              <a:gd name="T8" fmla="*/ 52 w 73"/>
              <a:gd name="T9" fmla="*/ 23 h 23"/>
              <a:gd name="T10" fmla="*/ 0 w 73"/>
              <a:gd name="T11" fmla="*/ 23 h 23"/>
            </a:gdLst>
            <a:ahLst/>
            <a:cxnLst>
              <a:cxn ang="0">
                <a:pos x="T0" y="T1"/>
              </a:cxn>
              <a:cxn ang="0">
                <a:pos x="T2" y="T3"/>
              </a:cxn>
              <a:cxn ang="0">
                <a:pos x="T4" y="T5"/>
              </a:cxn>
              <a:cxn ang="0">
                <a:pos x="T6" y="T7"/>
              </a:cxn>
              <a:cxn ang="0">
                <a:pos x="T8" y="T9"/>
              </a:cxn>
              <a:cxn ang="0">
                <a:pos x="T10" y="T11"/>
              </a:cxn>
            </a:cxnLst>
            <a:rect l="0" t="0" r="r" b="b"/>
            <a:pathLst>
              <a:path w="73" h="23">
                <a:moveTo>
                  <a:pt x="0" y="23"/>
                </a:moveTo>
                <a:lnTo>
                  <a:pt x="29" y="0"/>
                </a:lnTo>
                <a:lnTo>
                  <a:pt x="73" y="23"/>
                </a:lnTo>
                <a:lnTo>
                  <a:pt x="60" y="23"/>
                </a:lnTo>
                <a:lnTo>
                  <a:pt x="52"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0" name="Freeform 420"/>
          <p:cNvSpPr>
            <a:spLocks/>
          </p:cNvSpPr>
          <p:nvPr/>
        </p:nvSpPr>
        <p:spPr bwMode="auto">
          <a:xfrm>
            <a:off x="4359275" y="1720850"/>
            <a:ext cx="284163" cy="76200"/>
          </a:xfrm>
          <a:custGeom>
            <a:avLst/>
            <a:gdLst>
              <a:gd name="T0" fmla="*/ 0 w 179"/>
              <a:gd name="T1" fmla="*/ 8 h 48"/>
              <a:gd name="T2" fmla="*/ 49 w 179"/>
              <a:gd name="T3" fmla="*/ 8 h 48"/>
              <a:gd name="T4" fmla="*/ 93 w 179"/>
              <a:gd name="T5" fmla="*/ 0 h 48"/>
              <a:gd name="T6" fmla="*/ 166 w 179"/>
              <a:gd name="T7" fmla="*/ 0 h 48"/>
              <a:gd name="T8" fmla="*/ 179 w 179"/>
              <a:gd name="T9" fmla="*/ 8 h 48"/>
              <a:gd name="T10" fmla="*/ 137 w 179"/>
              <a:gd name="T11" fmla="*/ 20 h 48"/>
              <a:gd name="T12" fmla="*/ 85 w 179"/>
              <a:gd name="T13" fmla="*/ 8 h 48"/>
              <a:gd name="T14" fmla="*/ 85 w 179"/>
              <a:gd name="T15" fmla="*/ 20 h 48"/>
              <a:gd name="T16" fmla="*/ 158 w 179"/>
              <a:gd name="T17" fmla="*/ 36 h 48"/>
              <a:gd name="T18" fmla="*/ 103 w 179"/>
              <a:gd name="T19" fmla="*/ 36 h 48"/>
              <a:gd name="T20" fmla="*/ 103 w 179"/>
              <a:gd name="T21" fmla="*/ 28 h 48"/>
              <a:gd name="T22" fmla="*/ 85 w 179"/>
              <a:gd name="T23" fmla="*/ 28 h 48"/>
              <a:gd name="T24" fmla="*/ 61 w 179"/>
              <a:gd name="T25" fmla="*/ 48 h 48"/>
              <a:gd name="T26" fmla="*/ 29 w 179"/>
              <a:gd name="T27" fmla="*/ 36 h 48"/>
              <a:gd name="T28" fmla="*/ 29 w 179"/>
              <a:gd name="T29" fmla="*/ 28 h 48"/>
              <a:gd name="T30" fmla="*/ 20 w 179"/>
              <a:gd name="T31" fmla="*/ 28 h 48"/>
              <a:gd name="T32" fmla="*/ 11 w 179"/>
              <a:gd name="T33" fmla="*/ 20 h 48"/>
              <a:gd name="T34" fmla="*/ 0 w 179"/>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48">
                <a:moveTo>
                  <a:pt x="0" y="8"/>
                </a:moveTo>
                <a:lnTo>
                  <a:pt x="49" y="8"/>
                </a:lnTo>
                <a:lnTo>
                  <a:pt x="93" y="0"/>
                </a:lnTo>
                <a:lnTo>
                  <a:pt x="166" y="0"/>
                </a:lnTo>
                <a:lnTo>
                  <a:pt x="179" y="8"/>
                </a:lnTo>
                <a:lnTo>
                  <a:pt x="137" y="20"/>
                </a:lnTo>
                <a:lnTo>
                  <a:pt x="85" y="8"/>
                </a:lnTo>
                <a:lnTo>
                  <a:pt x="85" y="20"/>
                </a:lnTo>
                <a:lnTo>
                  <a:pt x="158" y="36"/>
                </a:lnTo>
                <a:lnTo>
                  <a:pt x="103" y="36"/>
                </a:lnTo>
                <a:lnTo>
                  <a:pt x="103" y="28"/>
                </a:lnTo>
                <a:lnTo>
                  <a:pt x="85" y="28"/>
                </a:lnTo>
                <a:lnTo>
                  <a:pt x="61" y="48"/>
                </a:lnTo>
                <a:lnTo>
                  <a:pt x="29" y="36"/>
                </a:lnTo>
                <a:lnTo>
                  <a:pt x="29" y="28"/>
                </a:lnTo>
                <a:lnTo>
                  <a:pt x="20" y="28"/>
                </a:lnTo>
                <a:lnTo>
                  <a:pt x="11" y="20"/>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1" name="Freeform 421"/>
          <p:cNvSpPr>
            <a:spLocks/>
          </p:cNvSpPr>
          <p:nvPr/>
        </p:nvSpPr>
        <p:spPr bwMode="auto">
          <a:xfrm>
            <a:off x="4359275" y="1720850"/>
            <a:ext cx="284163" cy="76200"/>
          </a:xfrm>
          <a:custGeom>
            <a:avLst/>
            <a:gdLst>
              <a:gd name="T0" fmla="*/ 0 w 179"/>
              <a:gd name="T1" fmla="*/ 8 h 48"/>
              <a:gd name="T2" fmla="*/ 49 w 179"/>
              <a:gd name="T3" fmla="*/ 8 h 48"/>
              <a:gd name="T4" fmla="*/ 93 w 179"/>
              <a:gd name="T5" fmla="*/ 0 h 48"/>
              <a:gd name="T6" fmla="*/ 166 w 179"/>
              <a:gd name="T7" fmla="*/ 0 h 48"/>
              <a:gd name="T8" fmla="*/ 179 w 179"/>
              <a:gd name="T9" fmla="*/ 8 h 48"/>
              <a:gd name="T10" fmla="*/ 137 w 179"/>
              <a:gd name="T11" fmla="*/ 20 h 48"/>
              <a:gd name="T12" fmla="*/ 85 w 179"/>
              <a:gd name="T13" fmla="*/ 8 h 48"/>
              <a:gd name="T14" fmla="*/ 85 w 179"/>
              <a:gd name="T15" fmla="*/ 20 h 48"/>
              <a:gd name="T16" fmla="*/ 158 w 179"/>
              <a:gd name="T17" fmla="*/ 36 h 48"/>
              <a:gd name="T18" fmla="*/ 103 w 179"/>
              <a:gd name="T19" fmla="*/ 36 h 48"/>
              <a:gd name="T20" fmla="*/ 103 w 179"/>
              <a:gd name="T21" fmla="*/ 28 h 48"/>
              <a:gd name="T22" fmla="*/ 85 w 179"/>
              <a:gd name="T23" fmla="*/ 28 h 48"/>
              <a:gd name="T24" fmla="*/ 61 w 179"/>
              <a:gd name="T25" fmla="*/ 48 h 48"/>
              <a:gd name="T26" fmla="*/ 29 w 179"/>
              <a:gd name="T27" fmla="*/ 36 h 48"/>
              <a:gd name="T28" fmla="*/ 29 w 179"/>
              <a:gd name="T29" fmla="*/ 28 h 48"/>
              <a:gd name="T30" fmla="*/ 20 w 179"/>
              <a:gd name="T31" fmla="*/ 28 h 48"/>
              <a:gd name="T32" fmla="*/ 11 w 179"/>
              <a:gd name="T33" fmla="*/ 20 h 48"/>
              <a:gd name="T34" fmla="*/ 0 w 179"/>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48">
                <a:moveTo>
                  <a:pt x="0" y="8"/>
                </a:moveTo>
                <a:lnTo>
                  <a:pt x="49" y="8"/>
                </a:lnTo>
                <a:lnTo>
                  <a:pt x="93" y="0"/>
                </a:lnTo>
                <a:lnTo>
                  <a:pt x="166" y="0"/>
                </a:lnTo>
                <a:lnTo>
                  <a:pt x="179" y="8"/>
                </a:lnTo>
                <a:lnTo>
                  <a:pt x="137" y="20"/>
                </a:lnTo>
                <a:lnTo>
                  <a:pt x="85" y="8"/>
                </a:lnTo>
                <a:lnTo>
                  <a:pt x="85" y="20"/>
                </a:lnTo>
                <a:lnTo>
                  <a:pt x="158" y="36"/>
                </a:lnTo>
                <a:lnTo>
                  <a:pt x="103" y="36"/>
                </a:lnTo>
                <a:lnTo>
                  <a:pt x="103" y="28"/>
                </a:lnTo>
                <a:lnTo>
                  <a:pt x="85" y="28"/>
                </a:lnTo>
                <a:lnTo>
                  <a:pt x="61" y="48"/>
                </a:lnTo>
                <a:lnTo>
                  <a:pt x="29" y="36"/>
                </a:lnTo>
                <a:lnTo>
                  <a:pt x="29" y="28"/>
                </a:lnTo>
                <a:lnTo>
                  <a:pt x="20" y="28"/>
                </a:lnTo>
                <a:lnTo>
                  <a:pt x="11" y="20"/>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2" name="Freeform 422"/>
          <p:cNvSpPr>
            <a:spLocks/>
          </p:cNvSpPr>
          <p:nvPr/>
        </p:nvSpPr>
        <p:spPr bwMode="auto">
          <a:xfrm>
            <a:off x="3960813" y="2278063"/>
            <a:ext cx="179387" cy="242887"/>
          </a:xfrm>
          <a:custGeom>
            <a:avLst/>
            <a:gdLst>
              <a:gd name="T0" fmla="*/ 0 w 113"/>
              <a:gd name="T1" fmla="*/ 153 h 153"/>
              <a:gd name="T2" fmla="*/ 20 w 113"/>
              <a:gd name="T3" fmla="*/ 133 h 153"/>
              <a:gd name="T4" fmla="*/ 41 w 113"/>
              <a:gd name="T5" fmla="*/ 133 h 153"/>
              <a:gd name="T6" fmla="*/ 28 w 113"/>
              <a:gd name="T7" fmla="*/ 133 h 153"/>
              <a:gd name="T8" fmla="*/ 9 w 113"/>
              <a:gd name="T9" fmla="*/ 133 h 153"/>
              <a:gd name="T10" fmla="*/ 9 w 113"/>
              <a:gd name="T11" fmla="*/ 124 h 153"/>
              <a:gd name="T12" fmla="*/ 20 w 113"/>
              <a:gd name="T13" fmla="*/ 110 h 153"/>
              <a:gd name="T14" fmla="*/ 20 w 113"/>
              <a:gd name="T15" fmla="*/ 100 h 153"/>
              <a:gd name="T16" fmla="*/ 41 w 113"/>
              <a:gd name="T17" fmla="*/ 100 h 153"/>
              <a:gd name="T18" fmla="*/ 49 w 113"/>
              <a:gd name="T19" fmla="*/ 81 h 153"/>
              <a:gd name="T20" fmla="*/ 28 w 113"/>
              <a:gd name="T21" fmla="*/ 71 h 153"/>
              <a:gd name="T22" fmla="*/ 41 w 113"/>
              <a:gd name="T23" fmla="*/ 71 h 153"/>
              <a:gd name="T24" fmla="*/ 20 w 113"/>
              <a:gd name="T25" fmla="*/ 71 h 153"/>
              <a:gd name="T26" fmla="*/ 9 w 113"/>
              <a:gd name="T27" fmla="*/ 71 h 153"/>
              <a:gd name="T28" fmla="*/ 20 w 113"/>
              <a:gd name="T29" fmla="*/ 60 h 153"/>
              <a:gd name="T30" fmla="*/ 20 w 113"/>
              <a:gd name="T31" fmla="*/ 52 h 153"/>
              <a:gd name="T32" fmla="*/ 9 w 113"/>
              <a:gd name="T33" fmla="*/ 60 h 153"/>
              <a:gd name="T34" fmla="*/ 9 w 113"/>
              <a:gd name="T35" fmla="*/ 52 h 153"/>
              <a:gd name="T36" fmla="*/ 0 w 113"/>
              <a:gd name="T37" fmla="*/ 52 h 153"/>
              <a:gd name="T38" fmla="*/ 9 w 113"/>
              <a:gd name="T39" fmla="*/ 52 h 153"/>
              <a:gd name="T40" fmla="*/ 9 w 113"/>
              <a:gd name="T41" fmla="*/ 37 h 153"/>
              <a:gd name="T42" fmla="*/ 0 w 113"/>
              <a:gd name="T43" fmla="*/ 37 h 153"/>
              <a:gd name="T44" fmla="*/ 9 w 113"/>
              <a:gd name="T45" fmla="*/ 28 h 153"/>
              <a:gd name="T46" fmla="*/ 9 w 113"/>
              <a:gd name="T47" fmla="*/ 16 h 153"/>
              <a:gd name="T48" fmla="*/ 20 w 113"/>
              <a:gd name="T49" fmla="*/ 0 h 153"/>
              <a:gd name="T50" fmla="*/ 49 w 113"/>
              <a:gd name="T51" fmla="*/ 0 h 153"/>
              <a:gd name="T52" fmla="*/ 49 w 113"/>
              <a:gd name="T53" fmla="*/ 8 h 153"/>
              <a:gd name="T54" fmla="*/ 28 w 113"/>
              <a:gd name="T55" fmla="*/ 16 h 153"/>
              <a:gd name="T56" fmla="*/ 60 w 113"/>
              <a:gd name="T57" fmla="*/ 16 h 153"/>
              <a:gd name="T58" fmla="*/ 41 w 113"/>
              <a:gd name="T59" fmla="*/ 52 h 153"/>
              <a:gd name="T60" fmla="*/ 60 w 113"/>
              <a:gd name="T61" fmla="*/ 52 h 153"/>
              <a:gd name="T62" fmla="*/ 72 w 113"/>
              <a:gd name="T63" fmla="*/ 71 h 153"/>
              <a:gd name="T64" fmla="*/ 81 w 113"/>
              <a:gd name="T65" fmla="*/ 81 h 153"/>
              <a:gd name="T66" fmla="*/ 92 w 113"/>
              <a:gd name="T67" fmla="*/ 100 h 153"/>
              <a:gd name="T68" fmla="*/ 81 w 113"/>
              <a:gd name="T69" fmla="*/ 100 h 153"/>
              <a:gd name="T70" fmla="*/ 101 w 113"/>
              <a:gd name="T71" fmla="*/ 100 h 153"/>
              <a:gd name="T72" fmla="*/ 113 w 113"/>
              <a:gd name="T73" fmla="*/ 110 h 153"/>
              <a:gd name="T74" fmla="*/ 92 w 113"/>
              <a:gd name="T75" fmla="*/ 133 h 153"/>
              <a:gd name="T76" fmla="*/ 101 w 113"/>
              <a:gd name="T77" fmla="*/ 133 h 153"/>
              <a:gd name="T78" fmla="*/ 92 w 113"/>
              <a:gd name="T79" fmla="*/ 141 h 153"/>
              <a:gd name="T80" fmla="*/ 49 w 113"/>
              <a:gd name="T81" fmla="*/ 153 h 153"/>
              <a:gd name="T82" fmla="*/ 41 w 113"/>
              <a:gd name="T83" fmla="*/ 141 h 153"/>
              <a:gd name="T84" fmla="*/ 28 w 113"/>
              <a:gd name="T85" fmla="*/ 153 h 153"/>
              <a:gd name="T86" fmla="*/ 9 w 113"/>
              <a:gd name="T87" fmla="*/ 153 h 153"/>
              <a:gd name="T88" fmla="*/ 0 w 113"/>
              <a:gd name="T8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53">
                <a:moveTo>
                  <a:pt x="0" y="153"/>
                </a:moveTo>
                <a:lnTo>
                  <a:pt x="20" y="133"/>
                </a:lnTo>
                <a:lnTo>
                  <a:pt x="41" y="133"/>
                </a:lnTo>
                <a:lnTo>
                  <a:pt x="28" y="133"/>
                </a:lnTo>
                <a:lnTo>
                  <a:pt x="9" y="133"/>
                </a:lnTo>
                <a:lnTo>
                  <a:pt x="9" y="124"/>
                </a:lnTo>
                <a:lnTo>
                  <a:pt x="20" y="110"/>
                </a:lnTo>
                <a:lnTo>
                  <a:pt x="20" y="100"/>
                </a:lnTo>
                <a:lnTo>
                  <a:pt x="41" y="100"/>
                </a:lnTo>
                <a:lnTo>
                  <a:pt x="49" y="81"/>
                </a:lnTo>
                <a:lnTo>
                  <a:pt x="28" y="71"/>
                </a:lnTo>
                <a:lnTo>
                  <a:pt x="41" y="71"/>
                </a:lnTo>
                <a:lnTo>
                  <a:pt x="20" y="71"/>
                </a:lnTo>
                <a:lnTo>
                  <a:pt x="9" y="71"/>
                </a:lnTo>
                <a:lnTo>
                  <a:pt x="20" y="60"/>
                </a:lnTo>
                <a:lnTo>
                  <a:pt x="20" y="52"/>
                </a:lnTo>
                <a:lnTo>
                  <a:pt x="9" y="60"/>
                </a:lnTo>
                <a:lnTo>
                  <a:pt x="9" y="52"/>
                </a:lnTo>
                <a:lnTo>
                  <a:pt x="0" y="52"/>
                </a:lnTo>
                <a:lnTo>
                  <a:pt x="9" y="52"/>
                </a:lnTo>
                <a:lnTo>
                  <a:pt x="9" y="37"/>
                </a:lnTo>
                <a:lnTo>
                  <a:pt x="0" y="37"/>
                </a:lnTo>
                <a:lnTo>
                  <a:pt x="9" y="28"/>
                </a:lnTo>
                <a:lnTo>
                  <a:pt x="9" y="16"/>
                </a:lnTo>
                <a:lnTo>
                  <a:pt x="20" y="0"/>
                </a:lnTo>
                <a:lnTo>
                  <a:pt x="49" y="0"/>
                </a:lnTo>
                <a:lnTo>
                  <a:pt x="49" y="8"/>
                </a:lnTo>
                <a:lnTo>
                  <a:pt x="28" y="16"/>
                </a:lnTo>
                <a:lnTo>
                  <a:pt x="60" y="16"/>
                </a:lnTo>
                <a:lnTo>
                  <a:pt x="41" y="52"/>
                </a:lnTo>
                <a:lnTo>
                  <a:pt x="60" y="52"/>
                </a:lnTo>
                <a:lnTo>
                  <a:pt x="72" y="71"/>
                </a:lnTo>
                <a:lnTo>
                  <a:pt x="81" y="81"/>
                </a:lnTo>
                <a:lnTo>
                  <a:pt x="92" y="100"/>
                </a:lnTo>
                <a:lnTo>
                  <a:pt x="81" y="100"/>
                </a:lnTo>
                <a:lnTo>
                  <a:pt x="101" y="100"/>
                </a:lnTo>
                <a:lnTo>
                  <a:pt x="113" y="110"/>
                </a:lnTo>
                <a:lnTo>
                  <a:pt x="92" y="133"/>
                </a:lnTo>
                <a:lnTo>
                  <a:pt x="101" y="133"/>
                </a:lnTo>
                <a:lnTo>
                  <a:pt x="92" y="141"/>
                </a:lnTo>
                <a:lnTo>
                  <a:pt x="49" y="153"/>
                </a:lnTo>
                <a:lnTo>
                  <a:pt x="41" y="141"/>
                </a:lnTo>
                <a:lnTo>
                  <a:pt x="28" y="153"/>
                </a:lnTo>
                <a:lnTo>
                  <a:pt x="9" y="153"/>
                </a:lnTo>
                <a:lnTo>
                  <a:pt x="0"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3" name="Freeform 423"/>
          <p:cNvSpPr>
            <a:spLocks/>
          </p:cNvSpPr>
          <p:nvPr/>
        </p:nvSpPr>
        <p:spPr bwMode="auto">
          <a:xfrm>
            <a:off x="3960813" y="2278063"/>
            <a:ext cx="179387" cy="242887"/>
          </a:xfrm>
          <a:custGeom>
            <a:avLst/>
            <a:gdLst>
              <a:gd name="T0" fmla="*/ 0 w 113"/>
              <a:gd name="T1" fmla="*/ 153 h 153"/>
              <a:gd name="T2" fmla="*/ 20 w 113"/>
              <a:gd name="T3" fmla="*/ 133 h 153"/>
              <a:gd name="T4" fmla="*/ 41 w 113"/>
              <a:gd name="T5" fmla="*/ 133 h 153"/>
              <a:gd name="T6" fmla="*/ 28 w 113"/>
              <a:gd name="T7" fmla="*/ 133 h 153"/>
              <a:gd name="T8" fmla="*/ 9 w 113"/>
              <a:gd name="T9" fmla="*/ 133 h 153"/>
              <a:gd name="T10" fmla="*/ 9 w 113"/>
              <a:gd name="T11" fmla="*/ 124 h 153"/>
              <a:gd name="T12" fmla="*/ 20 w 113"/>
              <a:gd name="T13" fmla="*/ 110 h 153"/>
              <a:gd name="T14" fmla="*/ 20 w 113"/>
              <a:gd name="T15" fmla="*/ 100 h 153"/>
              <a:gd name="T16" fmla="*/ 41 w 113"/>
              <a:gd name="T17" fmla="*/ 100 h 153"/>
              <a:gd name="T18" fmla="*/ 49 w 113"/>
              <a:gd name="T19" fmla="*/ 81 h 153"/>
              <a:gd name="T20" fmla="*/ 28 w 113"/>
              <a:gd name="T21" fmla="*/ 71 h 153"/>
              <a:gd name="T22" fmla="*/ 41 w 113"/>
              <a:gd name="T23" fmla="*/ 71 h 153"/>
              <a:gd name="T24" fmla="*/ 20 w 113"/>
              <a:gd name="T25" fmla="*/ 71 h 153"/>
              <a:gd name="T26" fmla="*/ 9 w 113"/>
              <a:gd name="T27" fmla="*/ 71 h 153"/>
              <a:gd name="T28" fmla="*/ 20 w 113"/>
              <a:gd name="T29" fmla="*/ 60 h 153"/>
              <a:gd name="T30" fmla="*/ 20 w 113"/>
              <a:gd name="T31" fmla="*/ 52 h 153"/>
              <a:gd name="T32" fmla="*/ 9 w 113"/>
              <a:gd name="T33" fmla="*/ 60 h 153"/>
              <a:gd name="T34" fmla="*/ 9 w 113"/>
              <a:gd name="T35" fmla="*/ 52 h 153"/>
              <a:gd name="T36" fmla="*/ 0 w 113"/>
              <a:gd name="T37" fmla="*/ 52 h 153"/>
              <a:gd name="T38" fmla="*/ 9 w 113"/>
              <a:gd name="T39" fmla="*/ 52 h 153"/>
              <a:gd name="T40" fmla="*/ 9 w 113"/>
              <a:gd name="T41" fmla="*/ 37 h 153"/>
              <a:gd name="T42" fmla="*/ 0 w 113"/>
              <a:gd name="T43" fmla="*/ 37 h 153"/>
              <a:gd name="T44" fmla="*/ 9 w 113"/>
              <a:gd name="T45" fmla="*/ 28 h 153"/>
              <a:gd name="T46" fmla="*/ 9 w 113"/>
              <a:gd name="T47" fmla="*/ 16 h 153"/>
              <a:gd name="T48" fmla="*/ 20 w 113"/>
              <a:gd name="T49" fmla="*/ 0 h 153"/>
              <a:gd name="T50" fmla="*/ 49 w 113"/>
              <a:gd name="T51" fmla="*/ 0 h 153"/>
              <a:gd name="T52" fmla="*/ 49 w 113"/>
              <a:gd name="T53" fmla="*/ 8 h 153"/>
              <a:gd name="T54" fmla="*/ 28 w 113"/>
              <a:gd name="T55" fmla="*/ 16 h 153"/>
              <a:gd name="T56" fmla="*/ 60 w 113"/>
              <a:gd name="T57" fmla="*/ 16 h 153"/>
              <a:gd name="T58" fmla="*/ 41 w 113"/>
              <a:gd name="T59" fmla="*/ 52 h 153"/>
              <a:gd name="T60" fmla="*/ 60 w 113"/>
              <a:gd name="T61" fmla="*/ 52 h 153"/>
              <a:gd name="T62" fmla="*/ 72 w 113"/>
              <a:gd name="T63" fmla="*/ 71 h 153"/>
              <a:gd name="T64" fmla="*/ 81 w 113"/>
              <a:gd name="T65" fmla="*/ 81 h 153"/>
              <a:gd name="T66" fmla="*/ 92 w 113"/>
              <a:gd name="T67" fmla="*/ 100 h 153"/>
              <a:gd name="T68" fmla="*/ 81 w 113"/>
              <a:gd name="T69" fmla="*/ 100 h 153"/>
              <a:gd name="T70" fmla="*/ 101 w 113"/>
              <a:gd name="T71" fmla="*/ 100 h 153"/>
              <a:gd name="T72" fmla="*/ 113 w 113"/>
              <a:gd name="T73" fmla="*/ 110 h 153"/>
              <a:gd name="T74" fmla="*/ 92 w 113"/>
              <a:gd name="T75" fmla="*/ 133 h 153"/>
              <a:gd name="T76" fmla="*/ 101 w 113"/>
              <a:gd name="T77" fmla="*/ 133 h 153"/>
              <a:gd name="T78" fmla="*/ 92 w 113"/>
              <a:gd name="T79" fmla="*/ 141 h 153"/>
              <a:gd name="T80" fmla="*/ 49 w 113"/>
              <a:gd name="T81" fmla="*/ 153 h 153"/>
              <a:gd name="T82" fmla="*/ 41 w 113"/>
              <a:gd name="T83" fmla="*/ 141 h 153"/>
              <a:gd name="T84" fmla="*/ 28 w 113"/>
              <a:gd name="T85" fmla="*/ 153 h 153"/>
              <a:gd name="T86" fmla="*/ 9 w 113"/>
              <a:gd name="T87" fmla="*/ 153 h 153"/>
              <a:gd name="T88" fmla="*/ 0 w 113"/>
              <a:gd name="T8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53">
                <a:moveTo>
                  <a:pt x="0" y="153"/>
                </a:moveTo>
                <a:lnTo>
                  <a:pt x="20" y="133"/>
                </a:lnTo>
                <a:lnTo>
                  <a:pt x="41" y="133"/>
                </a:lnTo>
                <a:lnTo>
                  <a:pt x="28" y="133"/>
                </a:lnTo>
                <a:lnTo>
                  <a:pt x="9" y="133"/>
                </a:lnTo>
                <a:lnTo>
                  <a:pt x="9" y="124"/>
                </a:lnTo>
                <a:lnTo>
                  <a:pt x="20" y="110"/>
                </a:lnTo>
                <a:lnTo>
                  <a:pt x="20" y="100"/>
                </a:lnTo>
                <a:lnTo>
                  <a:pt x="41" y="100"/>
                </a:lnTo>
                <a:lnTo>
                  <a:pt x="49" y="81"/>
                </a:lnTo>
                <a:lnTo>
                  <a:pt x="28" y="71"/>
                </a:lnTo>
                <a:lnTo>
                  <a:pt x="41" y="71"/>
                </a:lnTo>
                <a:lnTo>
                  <a:pt x="20" y="71"/>
                </a:lnTo>
                <a:lnTo>
                  <a:pt x="9" y="71"/>
                </a:lnTo>
                <a:lnTo>
                  <a:pt x="20" y="60"/>
                </a:lnTo>
                <a:lnTo>
                  <a:pt x="20" y="52"/>
                </a:lnTo>
                <a:lnTo>
                  <a:pt x="9" y="60"/>
                </a:lnTo>
                <a:lnTo>
                  <a:pt x="9" y="52"/>
                </a:lnTo>
                <a:lnTo>
                  <a:pt x="0" y="52"/>
                </a:lnTo>
                <a:lnTo>
                  <a:pt x="9" y="52"/>
                </a:lnTo>
                <a:lnTo>
                  <a:pt x="9" y="37"/>
                </a:lnTo>
                <a:lnTo>
                  <a:pt x="0" y="37"/>
                </a:lnTo>
                <a:lnTo>
                  <a:pt x="9" y="28"/>
                </a:lnTo>
                <a:lnTo>
                  <a:pt x="9" y="16"/>
                </a:lnTo>
                <a:lnTo>
                  <a:pt x="20" y="0"/>
                </a:lnTo>
                <a:lnTo>
                  <a:pt x="49" y="0"/>
                </a:lnTo>
                <a:lnTo>
                  <a:pt x="49" y="8"/>
                </a:lnTo>
                <a:lnTo>
                  <a:pt x="28" y="16"/>
                </a:lnTo>
                <a:lnTo>
                  <a:pt x="60" y="16"/>
                </a:lnTo>
                <a:lnTo>
                  <a:pt x="41" y="52"/>
                </a:lnTo>
                <a:lnTo>
                  <a:pt x="60" y="52"/>
                </a:lnTo>
                <a:lnTo>
                  <a:pt x="72" y="71"/>
                </a:lnTo>
                <a:lnTo>
                  <a:pt x="81" y="81"/>
                </a:lnTo>
                <a:lnTo>
                  <a:pt x="92" y="100"/>
                </a:lnTo>
                <a:lnTo>
                  <a:pt x="81" y="100"/>
                </a:lnTo>
                <a:lnTo>
                  <a:pt x="101" y="100"/>
                </a:lnTo>
                <a:lnTo>
                  <a:pt x="113" y="110"/>
                </a:lnTo>
                <a:lnTo>
                  <a:pt x="92" y="133"/>
                </a:lnTo>
                <a:lnTo>
                  <a:pt x="101" y="133"/>
                </a:lnTo>
                <a:lnTo>
                  <a:pt x="92" y="141"/>
                </a:lnTo>
                <a:lnTo>
                  <a:pt x="49" y="153"/>
                </a:lnTo>
                <a:lnTo>
                  <a:pt x="41" y="141"/>
                </a:lnTo>
                <a:lnTo>
                  <a:pt x="28" y="153"/>
                </a:lnTo>
                <a:lnTo>
                  <a:pt x="9" y="153"/>
                </a:lnTo>
                <a:lnTo>
                  <a:pt x="0"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4" name="Freeform 424"/>
          <p:cNvSpPr>
            <a:spLocks/>
          </p:cNvSpPr>
          <p:nvPr/>
        </p:nvSpPr>
        <p:spPr bwMode="auto">
          <a:xfrm>
            <a:off x="4289425" y="2747963"/>
            <a:ext cx="38100" cy="53975"/>
          </a:xfrm>
          <a:custGeom>
            <a:avLst/>
            <a:gdLst>
              <a:gd name="T0" fmla="*/ 0 w 24"/>
              <a:gd name="T1" fmla="*/ 0 h 34"/>
              <a:gd name="T2" fmla="*/ 24 w 24"/>
              <a:gd name="T3" fmla="*/ 0 h 34"/>
              <a:gd name="T4" fmla="*/ 24 w 24"/>
              <a:gd name="T5" fmla="*/ 34 h 34"/>
              <a:gd name="T6" fmla="*/ 0 w 24"/>
              <a:gd name="T7" fmla="*/ 22 h 34"/>
              <a:gd name="T8" fmla="*/ 0 w 24"/>
              <a:gd name="T9" fmla="*/ 0 h 34"/>
            </a:gdLst>
            <a:ahLst/>
            <a:cxnLst>
              <a:cxn ang="0">
                <a:pos x="T0" y="T1"/>
              </a:cxn>
              <a:cxn ang="0">
                <a:pos x="T2" y="T3"/>
              </a:cxn>
              <a:cxn ang="0">
                <a:pos x="T4" y="T5"/>
              </a:cxn>
              <a:cxn ang="0">
                <a:pos x="T6" y="T7"/>
              </a:cxn>
              <a:cxn ang="0">
                <a:pos x="T8" y="T9"/>
              </a:cxn>
            </a:cxnLst>
            <a:rect l="0" t="0" r="r" b="b"/>
            <a:pathLst>
              <a:path w="24" h="34">
                <a:moveTo>
                  <a:pt x="0" y="0"/>
                </a:moveTo>
                <a:lnTo>
                  <a:pt x="24" y="0"/>
                </a:lnTo>
                <a:lnTo>
                  <a:pt x="24" y="34"/>
                </a:lnTo>
                <a:lnTo>
                  <a:pt x="0" y="22"/>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5" name="Freeform 425"/>
          <p:cNvSpPr>
            <a:spLocks/>
          </p:cNvSpPr>
          <p:nvPr/>
        </p:nvSpPr>
        <p:spPr bwMode="auto">
          <a:xfrm>
            <a:off x="4289425" y="2747963"/>
            <a:ext cx="38100" cy="53975"/>
          </a:xfrm>
          <a:custGeom>
            <a:avLst/>
            <a:gdLst>
              <a:gd name="T0" fmla="*/ 0 w 24"/>
              <a:gd name="T1" fmla="*/ 0 h 34"/>
              <a:gd name="T2" fmla="*/ 24 w 24"/>
              <a:gd name="T3" fmla="*/ 0 h 34"/>
              <a:gd name="T4" fmla="*/ 24 w 24"/>
              <a:gd name="T5" fmla="*/ 34 h 34"/>
              <a:gd name="T6" fmla="*/ 0 w 24"/>
              <a:gd name="T7" fmla="*/ 22 h 34"/>
              <a:gd name="T8" fmla="*/ 0 w 24"/>
              <a:gd name="T9" fmla="*/ 0 h 34"/>
            </a:gdLst>
            <a:ahLst/>
            <a:cxnLst>
              <a:cxn ang="0">
                <a:pos x="T0" y="T1"/>
              </a:cxn>
              <a:cxn ang="0">
                <a:pos x="T2" y="T3"/>
              </a:cxn>
              <a:cxn ang="0">
                <a:pos x="T4" y="T5"/>
              </a:cxn>
              <a:cxn ang="0">
                <a:pos x="T6" y="T7"/>
              </a:cxn>
              <a:cxn ang="0">
                <a:pos x="T8" y="T9"/>
              </a:cxn>
            </a:cxnLst>
            <a:rect l="0" t="0" r="r" b="b"/>
            <a:pathLst>
              <a:path w="24" h="34">
                <a:moveTo>
                  <a:pt x="0" y="0"/>
                </a:moveTo>
                <a:lnTo>
                  <a:pt x="24" y="0"/>
                </a:lnTo>
                <a:lnTo>
                  <a:pt x="24" y="34"/>
                </a:lnTo>
                <a:lnTo>
                  <a:pt x="0" y="22"/>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6" name="Freeform 426"/>
          <p:cNvSpPr>
            <a:spLocks/>
          </p:cNvSpPr>
          <p:nvPr/>
        </p:nvSpPr>
        <p:spPr bwMode="auto">
          <a:xfrm>
            <a:off x="4275138" y="2803525"/>
            <a:ext cx="46037" cy="58738"/>
          </a:xfrm>
          <a:custGeom>
            <a:avLst/>
            <a:gdLst>
              <a:gd name="T0" fmla="*/ 0 w 29"/>
              <a:gd name="T1" fmla="*/ 0 h 37"/>
              <a:gd name="T2" fmla="*/ 20 w 29"/>
              <a:gd name="T3" fmla="*/ 0 h 37"/>
              <a:gd name="T4" fmla="*/ 29 w 29"/>
              <a:gd name="T5" fmla="*/ 8 h 37"/>
              <a:gd name="T6" fmla="*/ 29 w 29"/>
              <a:gd name="T7" fmla="*/ 37 h 37"/>
              <a:gd name="T8" fmla="*/ 9 w 29"/>
              <a:gd name="T9" fmla="*/ 37 h 37"/>
              <a:gd name="T10" fmla="*/ 0 w 29"/>
              <a:gd name="T11" fmla="*/ 0 h 37"/>
            </a:gdLst>
            <a:ahLst/>
            <a:cxnLst>
              <a:cxn ang="0">
                <a:pos x="T0" y="T1"/>
              </a:cxn>
              <a:cxn ang="0">
                <a:pos x="T2" y="T3"/>
              </a:cxn>
              <a:cxn ang="0">
                <a:pos x="T4" y="T5"/>
              </a:cxn>
              <a:cxn ang="0">
                <a:pos x="T6" y="T7"/>
              </a:cxn>
              <a:cxn ang="0">
                <a:pos x="T8" y="T9"/>
              </a:cxn>
              <a:cxn ang="0">
                <a:pos x="T10" y="T11"/>
              </a:cxn>
            </a:cxnLst>
            <a:rect l="0" t="0" r="r" b="b"/>
            <a:pathLst>
              <a:path w="29" h="37">
                <a:moveTo>
                  <a:pt x="0" y="0"/>
                </a:moveTo>
                <a:lnTo>
                  <a:pt x="20" y="0"/>
                </a:lnTo>
                <a:lnTo>
                  <a:pt x="29" y="8"/>
                </a:lnTo>
                <a:lnTo>
                  <a:pt x="29" y="37"/>
                </a:lnTo>
                <a:lnTo>
                  <a:pt x="9" y="37"/>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7" name="Freeform 427"/>
          <p:cNvSpPr>
            <a:spLocks/>
          </p:cNvSpPr>
          <p:nvPr/>
        </p:nvSpPr>
        <p:spPr bwMode="auto">
          <a:xfrm>
            <a:off x="4275138" y="2803525"/>
            <a:ext cx="46037" cy="58738"/>
          </a:xfrm>
          <a:custGeom>
            <a:avLst/>
            <a:gdLst>
              <a:gd name="T0" fmla="*/ 0 w 29"/>
              <a:gd name="T1" fmla="*/ 0 h 37"/>
              <a:gd name="T2" fmla="*/ 20 w 29"/>
              <a:gd name="T3" fmla="*/ 0 h 37"/>
              <a:gd name="T4" fmla="*/ 29 w 29"/>
              <a:gd name="T5" fmla="*/ 8 h 37"/>
              <a:gd name="T6" fmla="*/ 29 w 29"/>
              <a:gd name="T7" fmla="*/ 37 h 37"/>
              <a:gd name="T8" fmla="*/ 9 w 29"/>
              <a:gd name="T9" fmla="*/ 37 h 37"/>
              <a:gd name="T10" fmla="*/ 0 w 29"/>
              <a:gd name="T11" fmla="*/ 0 h 37"/>
            </a:gdLst>
            <a:ahLst/>
            <a:cxnLst>
              <a:cxn ang="0">
                <a:pos x="T0" y="T1"/>
              </a:cxn>
              <a:cxn ang="0">
                <a:pos x="T2" y="T3"/>
              </a:cxn>
              <a:cxn ang="0">
                <a:pos x="T4" y="T5"/>
              </a:cxn>
              <a:cxn ang="0">
                <a:pos x="T6" y="T7"/>
              </a:cxn>
              <a:cxn ang="0">
                <a:pos x="T8" y="T9"/>
              </a:cxn>
              <a:cxn ang="0">
                <a:pos x="T10" y="T11"/>
              </a:cxn>
            </a:cxnLst>
            <a:rect l="0" t="0" r="r" b="b"/>
            <a:pathLst>
              <a:path w="29" h="37">
                <a:moveTo>
                  <a:pt x="0" y="0"/>
                </a:moveTo>
                <a:lnTo>
                  <a:pt x="20" y="0"/>
                </a:lnTo>
                <a:lnTo>
                  <a:pt x="29" y="8"/>
                </a:lnTo>
                <a:lnTo>
                  <a:pt x="29" y="37"/>
                </a:lnTo>
                <a:lnTo>
                  <a:pt x="9" y="37"/>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8" name="Freeform 428"/>
          <p:cNvSpPr>
            <a:spLocks/>
          </p:cNvSpPr>
          <p:nvPr/>
        </p:nvSpPr>
        <p:spPr bwMode="auto">
          <a:xfrm>
            <a:off x="4392613" y="2882900"/>
            <a:ext cx="82550" cy="50800"/>
          </a:xfrm>
          <a:custGeom>
            <a:avLst/>
            <a:gdLst>
              <a:gd name="T0" fmla="*/ 0 w 52"/>
              <a:gd name="T1" fmla="*/ 11 h 32"/>
              <a:gd name="T2" fmla="*/ 8 w 52"/>
              <a:gd name="T3" fmla="*/ 11 h 32"/>
              <a:gd name="T4" fmla="*/ 29 w 52"/>
              <a:gd name="T5" fmla="*/ 11 h 32"/>
              <a:gd name="T6" fmla="*/ 52 w 52"/>
              <a:gd name="T7" fmla="*/ 0 h 32"/>
              <a:gd name="T8" fmla="*/ 40 w 52"/>
              <a:gd name="T9" fmla="*/ 32 h 32"/>
              <a:gd name="T10" fmla="*/ 0 w 52"/>
              <a:gd name="T11" fmla="*/ 22 h 32"/>
              <a:gd name="T12" fmla="*/ 0 w 5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52" h="32">
                <a:moveTo>
                  <a:pt x="0" y="11"/>
                </a:moveTo>
                <a:lnTo>
                  <a:pt x="8" y="11"/>
                </a:lnTo>
                <a:lnTo>
                  <a:pt x="29" y="11"/>
                </a:lnTo>
                <a:lnTo>
                  <a:pt x="52" y="0"/>
                </a:lnTo>
                <a:lnTo>
                  <a:pt x="40" y="32"/>
                </a:lnTo>
                <a:lnTo>
                  <a:pt x="0" y="22"/>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9" name="Freeform 429"/>
          <p:cNvSpPr>
            <a:spLocks/>
          </p:cNvSpPr>
          <p:nvPr/>
        </p:nvSpPr>
        <p:spPr bwMode="auto">
          <a:xfrm>
            <a:off x="4392613" y="2882900"/>
            <a:ext cx="82550" cy="50800"/>
          </a:xfrm>
          <a:custGeom>
            <a:avLst/>
            <a:gdLst>
              <a:gd name="T0" fmla="*/ 0 w 52"/>
              <a:gd name="T1" fmla="*/ 11 h 32"/>
              <a:gd name="T2" fmla="*/ 8 w 52"/>
              <a:gd name="T3" fmla="*/ 11 h 32"/>
              <a:gd name="T4" fmla="*/ 29 w 52"/>
              <a:gd name="T5" fmla="*/ 11 h 32"/>
              <a:gd name="T6" fmla="*/ 52 w 52"/>
              <a:gd name="T7" fmla="*/ 0 h 32"/>
              <a:gd name="T8" fmla="*/ 40 w 52"/>
              <a:gd name="T9" fmla="*/ 32 h 32"/>
              <a:gd name="T10" fmla="*/ 0 w 52"/>
              <a:gd name="T11" fmla="*/ 22 h 32"/>
              <a:gd name="T12" fmla="*/ 0 w 5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52" h="32">
                <a:moveTo>
                  <a:pt x="0" y="11"/>
                </a:moveTo>
                <a:lnTo>
                  <a:pt x="8" y="11"/>
                </a:lnTo>
                <a:lnTo>
                  <a:pt x="29" y="11"/>
                </a:lnTo>
                <a:lnTo>
                  <a:pt x="52" y="0"/>
                </a:lnTo>
                <a:lnTo>
                  <a:pt x="40" y="32"/>
                </a:lnTo>
                <a:lnTo>
                  <a:pt x="0" y="22"/>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0" name="Freeform 430"/>
          <p:cNvSpPr>
            <a:spLocks/>
          </p:cNvSpPr>
          <p:nvPr/>
        </p:nvSpPr>
        <p:spPr bwMode="auto">
          <a:xfrm>
            <a:off x="4624388" y="2882900"/>
            <a:ext cx="50800" cy="63500"/>
          </a:xfrm>
          <a:custGeom>
            <a:avLst/>
            <a:gdLst>
              <a:gd name="T0" fmla="*/ 0 w 32"/>
              <a:gd name="T1" fmla="*/ 11 h 40"/>
              <a:gd name="T2" fmla="*/ 12 w 32"/>
              <a:gd name="T3" fmla="*/ 0 h 40"/>
              <a:gd name="T4" fmla="*/ 20 w 32"/>
              <a:gd name="T5" fmla="*/ 11 h 40"/>
              <a:gd name="T6" fmla="*/ 32 w 32"/>
              <a:gd name="T7" fmla="*/ 22 h 40"/>
              <a:gd name="T8" fmla="*/ 20 w 32"/>
              <a:gd name="T9" fmla="*/ 22 h 40"/>
              <a:gd name="T10" fmla="*/ 32 w 32"/>
              <a:gd name="T11" fmla="*/ 40 h 40"/>
              <a:gd name="T12" fmla="*/ 20 w 32"/>
              <a:gd name="T13" fmla="*/ 31 h 40"/>
              <a:gd name="T14" fmla="*/ 20 w 32"/>
              <a:gd name="T15" fmla="*/ 40 h 40"/>
              <a:gd name="T16" fmla="*/ 12 w 32"/>
              <a:gd name="T17" fmla="*/ 31 h 40"/>
              <a:gd name="T18" fmla="*/ 0 w 32"/>
              <a:gd name="T19" fmla="*/ 22 h 40"/>
              <a:gd name="T20" fmla="*/ 0 w 32"/>
              <a:gd name="T2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0">
                <a:moveTo>
                  <a:pt x="0" y="11"/>
                </a:moveTo>
                <a:lnTo>
                  <a:pt x="12" y="0"/>
                </a:lnTo>
                <a:lnTo>
                  <a:pt x="20" y="11"/>
                </a:lnTo>
                <a:lnTo>
                  <a:pt x="32" y="22"/>
                </a:lnTo>
                <a:lnTo>
                  <a:pt x="20" y="22"/>
                </a:lnTo>
                <a:lnTo>
                  <a:pt x="32" y="40"/>
                </a:lnTo>
                <a:lnTo>
                  <a:pt x="20" y="31"/>
                </a:lnTo>
                <a:lnTo>
                  <a:pt x="20" y="40"/>
                </a:lnTo>
                <a:lnTo>
                  <a:pt x="12" y="31"/>
                </a:lnTo>
                <a:lnTo>
                  <a:pt x="0" y="22"/>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1" name="Freeform 431"/>
          <p:cNvSpPr>
            <a:spLocks/>
          </p:cNvSpPr>
          <p:nvPr/>
        </p:nvSpPr>
        <p:spPr bwMode="auto">
          <a:xfrm>
            <a:off x="4624388" y="2882900"/>
            <a:ext cx="50800" cy="63500"/>
          </a:xfrm>
          <a:custGeom>
            <a:avLst/>
            <a:gdLst>
              <a:gd name="T0" fmla="*/ 0 w 32"/>
              <a:gd name="T1" fmla="*/ 11 h 40"/>
              <a:gd name="T2" fmla="*/ 12 w 32"/>
              <a:gd name="T3" fmla="*/ 0 h 40"/>
              <a:gd name="T4" fmla="*/ 20 w 32"/>
              <a:gd name="T5" fmla="*/ 11 h 40"/>
              <a:gd name="T6" fmla="*/ 32 w 32"/>
              <a:gd name="T7" fmla="*/ 22 h 40"/>
              <a:gd name="T8" fmla="*/ 20 w 32"/>
              <a:gd name="T9" fmla="*/ 22 h 40"/>
              <a:gd name="T10" fmla="*/ 32 w 32"/>
              <a:gd name="T11" fmla="*/ 40 h 40"/>
              <a:gd name="T12" fmla="*/ 20 w 32"/>
              <a:gd name="T13" fmla="*/ 31 h 40"/>
              <a:gd name="T14" fmla="*/ 20 w 32"/>
              <a:gd name="T15" fmla="*/ 40 h 40"/>
              <a:gd name="T16" fmla="*/ 12 w 32"/>
              <a:gd name="T17" fmla="*/ 31 h 40"/>
              <a:gd name="T18" fmla="*/ 0 w 32"/>
              <a:gd name="T19" fmla="*/ 22 h 40"/>
              <a:gd name="T20" fmla="*/ 0 w 32"/>
              <a:gd name="T2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0">
                <a:moveTo>
                  <a:pt x="0" y="11"/>
                </a:moveTo>
                <a:lnTo>
                  <a:pt x="12" y="0"/>
                </a:lnTo>
                <a:lnTo>
                  <a:pt x="20" y="11"/>
                </a:lnTo>
                <a:lnTo>
                  <a:pt x="32" y="22"/>
                </a:lnTo>
                <a:lnTo>
                  <a:pt x="20" y="22"/>
                </a:lnTo>
                <a:lnTo>
                  <a:pt x="32" y="40"/>
                </a:lnTo>
                <a:lnTo>
                  <a:pt x="20" y="31"/>
                </a:lnTo>
                <a:lnTo>
                  <a:pt x="20" y="40"/>
                </a:lnTo>
                <a:lnTo>
                  <a:pt x="12" y="31"/>
                </a:lnTo>
                <a:lnTo>
                  <a:pt x="0" y="22"/>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2" name="Freeform 432"/>
          <p:cNvSpPr>
            <a:spLocks/>
          </p:cNvSpPr>
          <p:nvPr/>
        </p:nvSpPr>
        <p:spPr bwMode="auto">
          <a:xfrm>
            <a:off x="4694238" y="2963863"/>
            <a:ext cx="65087" cy="38100"/>
          </a:xfrm>
          <a:custGeom>
            <a:avLst/>
            <a:gdLst>
              <a:gd name="T0" fmla="*/ 0 w 41"/>
              <a:gd name="T1" fmla="*/ 9 h 24"/>
              <a:gd name="T2" fmla="*/ 0 w 41"/>
              <a:gd name="T3" fmla="*/ 0 h 24"/>
              <a:gd name="T4" fmla="*/ 29 w 41"/>
              <a:gd name="T5" fmla="*/ 9 h 24"/>
              <a:gd name="T6" fmla="*/ 41 w 41"/>
              <a:gd name="T7" fmla="*/ 9 h 24"/>
              <a:gd name="T8" fmla="*/ 41 w 41"/>
              <a:gd name="T9" fmla="*/ 24 h 24"/>
              <a:gd name="T10" fmla="*/ 20 w 41"/>
              <a:gd name="T11" fmla="*/ 24 h 24"/>
              <a:gd name="T12" fmla="*/ 0 w 41"/>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9"/>
                </a:moveTo>
                <a:lnTo>
                  <a:pt x="0" y="0"/>
                </a:lnTo>
                <a:lnTo>
                  <a:pt x="29" y="9"/>
                </a:lnTo>
                <a:lnTo>
                  <a:pt x="41" y="9"/>
                </a:lnTo>
                <a:lnTo>
                  <a:pt x="41" y="24"/>
                </a:lnTo>
                <a:lnTo>
                  <a:pt x="20" y="24"/>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3" name="Freeform 433"/>
          <p:cNvSpPr>
            <a:spLocks/>
          </p:cNvSpPr>
          <p:nvPr/>
        </p:nvSpPr>
        <p:spPr bwMode="auto">
          <a:xfrm>
            <a:off x="4694238" y="2963863"/>
            <a:ext cx="65087" cy="38100"/>
          </a:xfrm>
          <a:custGeom>
            <a:avLst/>
            <a:gdLst>
              <a:gd name="T0" fmla="*/ 0 w 41"/>
              <a:gd name="T1" fmla="*/ 9 h 24"/>
              <a:gd name="T2" fmla="*/ 0 w 41"/>
              <a:gd name="T3" fmla="*/ 0 h 24"/>
              <a:gd name="T4" fmla="*/ 29 w 41"/>
              <a:gd name="T5" fmla="*/ 9 h 24"/>
              <a:gd name="T6" fmla="*/ 41 w 41"/>
              <a:gd name="T7" fmla="*/ 9 h 24"/>
              <a:gd name="T8" fmla="*/ 41 w 41"/>
              <a:gd name="T9" fmla="*/ 24 h 24"/>
              <a:gd name="T10" fmla="*/ 20 w 41"/>
              <a:gd name="T11" fmla="*/ 24 h 24"/>
              <a:gd name="T12" fmla="*/ 0 w 41"/>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9"/>
                </a:moveTo>
                <a:lnTo>
                  <a:pt x="0" y="0"/>
                </a:lnTo>
                <a:lnTo>
                  <a:pt x="29" y="9"/>
                </a:lnTo>
                <a:lnTo>
                  <a:pt x="41" y="9"/>
                </a:lnTo>
                <a:lnTo>
                  <a:pt x="41" y="24"/>
                </a:lnTo>
                <a:lnTo>
                  <a:pt x="20" y="24"/>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4" name="Freeform 434"/>
          <p:cNvSpPr>
            <a:spLocks/>
          </p:cNvSpPr>
          <p:nvPr/>
        </p:nvSpPr>
        <p:spPr bwMode="auto">
          <a:xfrm>
            <a:off x="4906963" y="2963863"/>
            <a:ext cx="65087" cy="38100"/>
          </a:xfrm>
          <a:custGeom>
            <a:avLst/>
            <a:gdLst>
              <a:gd name="T0" fmla="*/ 0 w 41"/>
              <a:gd name="T1" fmla="*/ 24 h 24"/>
              <a:gd name="T2" fmla="*/ 41 w 41"/>
              <a:gd name="T3" fmla="*/ 0 h 24"/>
              <a:gd name="T4" fmla="*/ 31 w 41"/>
              <a:gd name="T5" fmla="*/ 9 h 24"/>
              <a:gd name="T6" fmla="*/ 31 w 41"/>
              <a:gd name="T7" fmla="*/ 24 h 24"/>
              <a:gd name="T8" fmla="*/ 20 w 41"/>
              <a:gd name="T9" fmla="*/ 24 h 24"/>
              <a:gd name="T10" fmla="*/ 11 w 41"/>
              <a:gd name="T11" fmla="*/ 24 h 24"/>
              <a:gd name="T12" fmla="*/ 0 w 4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24"/>
                </a:moveTo>
                <a:lnTo>
                  <a:pt x="41" y="0"/>
                </a:lnTo>
                <a:lnTo>
                  <a:pt x="31" y="9"/>
                </a:lnTo>
                <a:lnTo>
                  <a:pt x="31" y="24"/>
                </a:lnTo>
                <a:lnTo>
                  <a:pt x="20" y="24"/>
                </a:lnTo>
                <a:lnTo>
                  <a:pt x="11"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5" name="Freeform 435"/>
          <p:cNvSpPr>
            <a:spLocks/>
          </p:cNvSpPr>
          <p:nvPr/>
        </p:nvSpPr>
        <p:spPr bwMode="auto">
          <a:xfrm>
            <a:off x="4906963" y="2963863"/>
            <a:ext cx="65087" cy="38100"/>
          </a:xfrm>
          <a:custGeom>
            <a:avLst/>
            <a:gdLst>
              <a:gd name="T0" fmla="*/ 0 w 41"/>
              <a:gd name="T1" fmla="*/ 24 h 24"/>
              <a:gd name="T2" fmla="*/ 41 w 41"/>
              <a:gd name="T3" fmla="*/ 0 h 24"/>
              <a:gd name="T4" fmla="*/ 31 w 41"/>
              <a:gd name="T5" fmla="*/ 9 h 24"/>
              <a:gd name="T6" fmla="*/ 31 w 41"/>
              <a:gd name="T7" fmla="*/ 24 h 24"/>
              <a:gd name="T8" fmla="*/ 20 w 41"/>
              <a:gd name="T9" fmla="*/ 24 h 24"/>
              <a:gd name="T10" fmla="*/ 11 w 41"/>
              <a:gd name="T11" fmla="*/ 24 h 24"/>
              <a:gd name="T12" fmla="*/ 0 w 4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24"/>
                </a:moveTo>
                <a:lnTo>
                  <a:pt x="41" y="0"/>
                </a:lnTo>
                <a:lnTo>
                  <a:pt x="31" y="9"/>
                </a:lnTo>
                <a:lnTo>
                  <a:pt x="31" y="24"/>
                </a:lnTo>
                <a:lnTo>
                  <a:pt x="20" y="24"/>
                </a:lnTo>
                <a:lnTo>
                  <a:pt x="11"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6" name="Freeform 436"/>
          <p:cNvSpPr>
            <a:spLocks/>
          </p:cNvSpPr>
          <p:nvPr/>
        </p:nvSpPr>
        <p:spPr bwMode="auto">
          <a:xfrm>
            <a:off x="7110413" y="4411663"/>
            <a:ext cx="1081087" cy="885825"/>
          </a:xfrm>
          <a:custGeom>
            <a:avLst/>
            <a:gdLst>
              <a:gd name="T0" fmla="*/ 0 w 681"/>
              <a:gd name="T1" fmla="*/ 441 h 558"/>
              <a:gd name="T2" fmla="*/ 19 w 681"/>
              <a:gd name="T3" fmla="*/ 412 h 558"/>
              <a:gd name="T4" fmla="*/ 8 w 681"/>
              <a:gd name="T5" fmla="*/ 308 h 558"/>
              <a:gd name="T6" fmla="*/ 19 w 681"/>
              <a:gd name="T7" fmla="*/ 308 h 558"/>
              <a:gd name="T8" fmla="*/ 29 w 681"/>
              <a:gd name="T9" fmla="*/ 246 h 558"/>
              <a:gd name="T10" fmla="*/ 43 w 681"/>
              <a:gd name="T11" fmla="*/ 215 h 558"/>
              <a:gd name="T12" fmla="*/ 72 w 681"/>
              <a:gd name="T13" fmla="*/ 191 h 558"/>
              <a:gd name="T14" fmla="*/ 189 w 681"/>
              <a:gd name="T15" fmla="*/ 142 h 558"/>
              <a:gd name="T16" fmla="*/ 206 w 681"/>
              <a:gd name="T17" fmla="*/ 110 h 558"/>
              <a:gd name="T18" fmla="*/ 219 w 681"/>
              <a:gd name="T19" fmla="*/ 121 h 558"/>
              <a:gd name="T20" fmla="*/ 227 w 681"/>
              <a:gd name="T21" fmla="*/ 110 h 558"/>
              <a:gd name="T22" fmla="*/ 263 w 681"/>
              <a:gd name="T23" fmla="*/ 81 h 558"/>
              <a:gd name="T24" fmla="*/ 292 w 681"/>
              <a:gd name="T25" fmla="*/ 61 h 558"/>
              <a:gd name="T26" fmla="*/ 303 w 681"/>
              <a:gd name="T27" fmla="*/ 93 h 558"/>
              <a:gd name="T28" fmla="*/ 324 w 681"/>
              <a:gd name="T29" fmla="*/ 93 h 558"/>
              <a:gd name="T30" fmla="*/ 324 w 681"/>
              <a:gd name="T31" fmla="*/ 72 h 558"/>
              <a:gd name="T32" fmla="*/ 345 w 681"/>
              <a:gd name="T33" fmla="*/ 61 h 558"/>
              <a:gd name="T34" fmla="*/ 353 w 681"/>
              <a:gd name="T35" fmla="*/ 29 h 558"/>
              <a:gd name="T36" fmla="*/ 388 w 681"/>
              <a:gd name="T37" fmla="*/ 17 h 558"/>
              <a:gd name="T38" fmla="*/ 429 w 681"/>
              <a:gd name="T39" fmla="*/ 29 h 558"/>
              <a:gd name="T40" fmla="*/ 440 w 681"/>
              <a:gd name="T41" fmla="*/ 38 h 558"/>
              <a:gd name="T42" fmla="*/ 461 w 681"/>
              <a:gd name="T43" fmla="*/ 29 h 558"/>
              <a:gd name="T44" fmla="*/ 440 w 681"/>
              <a:gd name="T45" fmla="*/ 49 h 558"/>
              <a:gd name="T46" fmla="*/ 429 w 681"/>
              <a:gd name="T47" fmla="*/ 81 h 558"/>
              <a:gd name="T48" fmla="*/ 440 w 681"/>
              <a:gd name="T49" fmla="*/ 102 h 558"/>
              <a:gd name="T50" fmla="*/ 482 w 681"/>
              <a:gd name="T51" fmla="*/ 121 h 558"/>
              <a:gd name="T52" fmla="*/ 502 w 681"/>
              <a:gd name="T53" fmla="*/ 134 h 558"/>
              <a:gd name="T54" fmla="*/ 534 w 681"/>
              <a:gd name="T55" fmla="*/ 102 h 558"/>
              <a:gd name="T56" fmla="*/ 555 w 681"/>
              <a:gd name="T57" fmla="*/ 0 h 558"/>
              <a:gd name="T58" fmla="*/ 575 w 681"/>
              <a:gd name="T59" fmla="*/ 72 h 558"/>
              <a:gd name="T60" fmla="*/ 595 w 681"/>
              <a:gd name="T61" fmla="*/ 81 h 558"/>
              <a:gd name="T62" fmla="*/ 608 w 681"/>
              <a:gd name="T63" fmla="*/ 134 h 558"/>
              <a:gd name="T64" fmla="*/ 616 w 681"/>
              <a:gd name="T65" fmla="*/ 174 h 558"/>
              <a:gd name="T66" fmla="*/ 648 w 681"/>
              <a:gd name="T67" fmla="*/ 226 h 558"/>
              <a:gd name="T68" fmla="*/ 660 w 681"/>
              <a:gd name="T69" fmla="*/ 246 h 558"/>
              <a:gd name="T70" fmla="*/ 681 w 681"/>
              <a:gd name="T71" fmla="*/ 299 h 558"/>
              <a:gd name="T72" fmla="*/ 648 w 681"/>
              <a:gd name="T73" fmla="*/ 403 h 558"/>
              <a:gd name="T74" fmla="*/ 534 w 681"/>
              <a:gd name="T75" fmla="*/ 522 h 558"/>
              <a:gd name="T76" fmla="*/ 461 w 681"/>
              <a:gd name="T77" fmla="*/ 546 h 558"/>
              <a:gd name="T78" fmla="*/ 450 w 681"/>
              <a:gd name="T79" fmla="*/ 546 h 558"/>
              <a:gd name="T80" fmla="*/ 417 w 681"/>
              <a:gd name="T81" fmla="*/ 546 h 558"/>
              <a:gd name="T82" fmla="*/ 376 w 681"/>
              <a:gd name="T83" fmla="*/ 514 h 558"/>
              <a:gd name="T84" fmla="*/ 376 w 681"/>
              <a:gd name="T85" fmla="*/ 494 h 558"/>
              <a:gd name="T86" fmla="*/ 368 w 681"/>
              <a:gd name="T87" fmla="*/ 485 h 558"/>
              <a:gd name="T88" fmla="*/ 376 w 681"/>
              <a:gd name="T89" fmla="*/ 462 h 558"/>
              <a:gd name="T90" fmla="*/ 376 w 681"/>
              <a:gd name="T91" fmla="*/ 441 h 558"/>
              <a:gd name="T92" fmla="*/ 324 w 681"/>
              <a:gd name="T93" fmla="*/ 473 h 558"/>
              <a:gd name="T94" fmla="*/ 280 w 681"/>
              <a:gd name="T95" fmla="*/ 412 h 558"/>
              <a:gd name="T96" fmla="*/ 145 w 681"/>
              <a:gd name="T97" fmla="*/ 433 h 558"/>
              <a:gd name="T98" fmla="*/ 81 w 681"/>
              <a:gd name="T99" fmla="*/ 453 h 558"/>
              <a:gd name="T100" fmla="*/ 8 w 681"/>
              <a:gd name="T101" fmla="*/ 4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1" h="558">
                <a:moveTo>
                  <a:pt x="0" y="462"/>
                </a:moveTo>
                <a:lnTo>
                  <a:pt x="0" y="441"/>
                </a:lnTo>
                <a:lnTo>
                  <a:pt x="8" y="441"/>
                </a:lnTo>
                <a:lnTo>
                  <a:pt x="19" y="412"/>
                </a:lnTo>
                <a:lnTo>
                  <a:pt x="19" y="360"/>
                </a:lnTo>
                <a:lnTo>
                  <a:pt x="8" y="308"/>
                </a:lnTo>
                <a:lnTo>
                  <a:pt x="8" y="287"/>
                </a:lnTo>
                <a:lnTo>
                  <a:pt x="19" y="308"/>
                </a:lnTo>
                <a:lnTo>
                  <a:pt x="19" y="256"/>
                </a:lnTo>
                <a:lnTo>
                  <a:pt x="29" y="246"/>
                </a:lnTo>
                <a:lnTo>
                  <a:pt x="29" y="235"/>
                </a:lnTo>
                <a:lnTo>
                  <a:pt x="43" y="215"/>
                </a:lnTo>
                <a:lnTo>
                  <a:pt x="43" y="226"/>
                </a:lnTo>
                <a:lnTo>
                  <a:pt x="72" y="191"/>
                </a:lnTo>
                <a:lnTo>
                  <a:pt x="154" y="174"/>
                </a:lnTo>
                <a:lnTo>
                  <a:pt x="189" y="142"/>
                </a:lnTo>
                <a:lnTo>
                  <a:pt x="189" y="134"/>
                </a:lnTo>
                <a:lnTo>
                  <a:pt x="206" y="110"/>
                </a:lnTo>
                <a:lnTo>
                  <a:pt x="206" y="134"/>
                </a:lnTo>
                <a:lnTo>
                  <a:pt x="219" y="121"/>
                </a:lnTo>
                <a:lnTo>
                  <a:pt x="219" y="102"/>
                </a:lnTo>
                <a:lnTo>
                  <a:pt x="227" y="110"/>
                </a:lnTo>
                <a:lnTo>
                  <a:pt x="251" y="81"/>
                </a:lnTo>
                <a:lnTo>
                  <a:pt x="263" y="81"/>
                </a:lnTo>
                <a:lnTo>
                  <a:pt x="280" y="61"/>
                </a:lnTo>
                <a:lnTo>
                  <a:pt x="292" y="61"/>
                </a:lnTo>
                <a:lnTo>
                  <a:pt x="292" y="72"/>
                </a:lnTo>
                <a:lnTo>
                  <a:pt x="303" y="93"/>
                </a:lnTo>
                <a:lnTo>
                  <a:pt x="315" y="81"/>
                </a:lnTo>
                <a:lnTo>
                  <a:pt x="324" y="93"/>
                </a:lnTo>
                <a:lnTo>
                  <a:pt x="335" y="81"/>
                </a:lnTo>
                <a:lnTo>
                  <a:pt x="324" y="72"/>
                </a:lnTo>
                <a:lnTo>
                  <a:pt x="335" y="61"/>
                </a:lnTo>
                <a:lnTo>
                  <a:pt x="345" y="61"/>
                </a:lnTo>
                <a:lnTo>
                  <a:pt x="345" y="38"/>
                </a:lnTo>
                <a:lnTo>
                  <a:pt x="353" y="29"/>
                </a:lnTo>
                <a:lnTo>
                  <a:pt x="376" y="29"/>
                </a:lnTo>
                <a:lnTo>
                  <a:pt x="388" y="17"/>
                </a:lnTo>
                <a:lnTo>
                  <a:pt x="388" y="9"/>
                </a:lnTo>
                <a:lnTo>
                  <a:pt x="429" y="29"/>
                </a:lnTo>
                <a:lnTo>
                  <a:pt x="440" y="29"/>
                </a:lnTo>
                <a:lnTo>
                  <a:pt x="440" y="38"/>
                </a:lnTo>
                <a:lnTo>
                  <a:pt x="450" y="29"/>
                </a:lnTo>
                <a:lnTo>
                  <a:pt x="461" y="29"/>
                </a:lnTo>
                <a:lnTo>
                  <a:pt x="450" y="49"/>
                </a:lnTo>
                <a:lnTo>
                  <a:pt x="440" y="49"/>
                </a:lnTo>
                <a:lnTo>
                  <a:pt x="440" y="72"/>
                </a:lnTo>
                <a:lnTo>
                  <a:pt x="429" y="81"/>
                </a:lnTo>
                <a:lnTo>
                  <a:pt x="440" y="93"/>
                </a:lnTo>
                <a:lnTo>
                  <a:pt x="440" y="102"/>
                </a:lnTo>
                <a:lnTo>
                  <a:pt x="461" y="102"/>
                </a:lnTo>
                <a:lnTo>
                  <a:pt x="482" y="121"/>
                </a:lnTo>
                <a:lnTo>
                  <a:pt x="493" y="142"/>
                </a:lnTo>
                <a:lnTo>
                  <a:pt x="502" y="134"/>
                </a:lnTo>
                <a:lnTo>
                  <a:pt x="514" y="134"/>
                </a:lnTo>
                <a:lnTo>
                  <a:pt x="534" y="102"/>
                </a:lnTo>
                <a:lnTo>
                  <a:pt x="555" y="9"/>
                </a:lnTo>
                <a:lnTo>
                  <a:pt x="555" y="0"/>
                </a:lnTo>
                <a:lnTo>
                  <a:pt x="566" y="9"/>
                </a:lnTo>
                <a:lnTo>
                  <a:pt x="575" y="72"/>
                </a:lnTo>
                <a:lnTo>
                  <a:pt x="587" y="72"/>
                </a:lnTo>
                <a:lnTo>
                  <a:pt x="595" y="81"/>
                </a:lnTo>
                <a:lnTo>
                  <a:pt x="595" y="110"/>
                </a:lnTo>
                <a:lnTo>
                  <a:pt x="608" y="134"/>
                </a:lnTo>
                <a:lnTo>
                  <a:pt x="608" y="163"/>
                </a:lnTo>
                <a:lnTo>
                  <a:pt x="616" y="174"/>
                </a:lnTo>
                <a:lnTo>
                  <a:pt x="640" y="183"/>
                </a:lnTo>
                <a:lnTo>
                  <a:pt x="648" y="226"/>
                </a:lnTo>
                <a:lnTo>
                  <a:pt x="660" y="235"/>
                </a:lnTo>
                <a:lnTo>
                  <a:pt x="660" y="246"/>
                </a:lnTo>
                <a:lnTo>
                  <a:pt x="669" y="256"/>
                </a:lnTo>
                <a:lnTo>
                  <a:pt x="681" y="299"/>
                </a:lnTo>
                <a:lnTo>
                  <a:pt x="681" y="351"/>
                </a:lnTo>
                <a:lnTo>
                  <a:pt x="648" y="403"/>
                </a:lnTo>
                <a:lnTo>
                  <a:pt x="566" y="494"/>
                </a:lnTo>
                <a:lnTo>
                  <a:pt x="534" y="522"/>
                </a:lnTo>
                <a:lnTo>
                  <a:pt x="461" y="558"/>
                </a:lnTo>
                <a:lnTo>
                  <a:pt x="461" y="546"/>
                </a:lnTo>
                <a:lnTo>
                  <a:pt x="461" y="537"/>
                </a:lnTo>
                <a:lnTo>
                  <a:pt x="450" y="546"/>
                </a:lnTo>
                <a:lnTo>
                  <a:pt x="450" y="522"/>
                </a:lnTo>
                <a:lnTo>
                  <a:pt x="417" y="546"/>
                </a:lnTo>
                <a:lnTo>
                  <a:pt x="388" y="546"/>
                </a:lnTo>
                <a:lnTo>
                  <a:pt x="376" y="514"/>
                </a:lnTo>
                <a:lnTo>
                  <a:pt x="388" y="505"/>
                </a:lnTo>
                <a:lnTo>
                  <a:pt x="376" y="494"/>
                </a:lnTo>
                <a:lnTo>
                  <a:pt x="376" y="485"/>
                </a:lnTo>
                <a:lnTo>
                  <a:pt x="368" y="485"/>
                </a:lnTo>
                <a:lnTo>
                  <a:pt x="376" y="473"/>
                </a:lnTo>
                <a:lnTo>
                  <a:pt x="376" y="462"/>
                </a:lnTo>
                <a:lnTo>
                  <a:pt x="345" y="485"/>
                </a:lnTo>
                <a:lnTo>
                  <a:pt x="376" y="441"/>
                </a:lnTo>
                <a:lnTo>
                  <a:pt x="376" y="433"/>
                </a:lnTo>
                <a:lnTo>
                  <a:pt x="324" y="473"/>
                </a:lnTo>
                <a:lnTo>
                  <a:pt x="324" y="433"/>
                </a:lnTo>
                <a:lnTo>
                  <a:pt x="280" y="412"/>
                </a:lnTo>
                <a:lnTo>
                  <a:pt x="189" y="424"/>
                </a:lnTo>
                <a:lnTo>
                  <a:pt x="145" y="433"/>
                </a:lnTo>
                <a:lnTo>
                  <a:pt x="134" y="453"/>
                </a:lnTo>
                <a:lnTo>
                  <a:pt x="81" y="453"/>
                </a:lnTo>
                <a:lnTo>
                  <a:pt x="43" y="473"/>
                </a:lnTo>
                <a:lnTo>
                  <a:pt x="8" y="473"/>
                </a:lnTo>
                <a:lnTo>
                  <a:pt x="0" y="4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7" name="Freeform 437"/>
          <p:cNvSpPr>
            <a:spLocks/>
          </p:cNvSpPr>
          <p:nvPr/>
        </p:nvSpPr>
        <p:spPr bwMode="auto">
          <a:xfrm>
            <a:off x="7110413" y="4411663"/>
            <a:ext cx="1081087" cy="885825"/>
          </a:xfrm>
          <a:custGeom>
            <a:avLst/>
            <a:gdLst>
              <a:gd name="T0" fmla="*/ 0 w 681"/>
              <a:gd name="T1" fmla="*/ 441 h 558"/>
              <a:gd name="T2" fmla="*/ 19 w 681"/>
              <a:gd name="T3" fmla="*/ 412 h 558"/>
              <a:gd name="T4" fmla="*/ 8 w 681"/>
              <a:gd name="T5" fmla="*/ 308 h 558"/>
              <a:gd name="T6" fmla="*/ 19 w 681"/>
              <a:gd name="T7" fmla="*/ 308 h 558"/>
              <a:gd name="T8" fmla="*/ 29 w 681"/>
              <a:gd name="T9" fmla="*/ 246 h 558"/>
              <a:gd name="T10" fmla="*/ 43 w 681"/>
              <a:gd name="T11" fmla="*/ 215 h 558"/>
              <a:gd name="T12" fmla="*/ 72 w 681"/>
              <a:gd name="T13" fmla="*/ 191 h 558"/>
              <a:gd name="T14" fmla="*/ 189 w 681"/>
              <a:gd name="T15" fmla="*/ 142 h 558"/>
              <a:gd name="T16" fmla="*/ 206 w 681"/>
              <a:gd name="T17" fmla="*/ 110 h 558"/>
              <a:gd name="T18" fmla="*/ 219 w 681"/>
              <a:gd name="T19" fmla="*/ 121 h 558"/>
              <a:gd name="T20" fmla="*/ 227 w 681"/>
              <a:gd name="T21" fmla="*/ 110 h 558"/>
              <a:gd name="T22" fmla="*/ 263 w 681"/>
              <a:gd name="T23" fmla="*/ 81 h 558"/>
              <a:gd name="T24" fmla="*/ 292 w 681"/>
              <a:gd name="T25" fmla="*/ 61 h 558"/>
              <a:gd name="T26" fmla="*/ 303 w 681"/>
              <a:gd name="T27" fmla="*/ 93 h 558"/>
              <a:gd name="T28" fmla="*/ 324 w 681"/>
              <a:gd name="T29" fmla="*/ 93 h 558"/>
              <a:gd name="T30" fmla="*/ 324 w 681"/>
              <a:gd name="T31" fmla="*/ 72 h 558"/>
              <a:gd name="T32" fmla="*/ 345 w 681"/>
              <a:gd name="T33" fmla="*/ 61 h 558"/>
              <a:gd name="T34" fmla="*/ 353 w 681"/>
              <a:gd name="T35" fmla="*/ 29 h 558"/>
              <a:gd name="T36" fmla="*/ 388 w 681"/>
              <a:gd name="T37" fmla="*/ 17 h 558"/>
              <a:gd name="T38" fmla="*/ 429 w 681"/>
              <a:gd name="T39" fmla="*/ 29 h 558"/>
              <a:gd name="T40" fmla="*/ 440 w 681"/>
              <a:gd name="T41" fmla="*/ 38 h 558"/>
              <a:gd name="T42" fmla="*/ 461 w 681"/>
              <a:gd name="T43" fmla="*/ 29 h 558"/>
              <a:gd name="T44" fmla="*/ 440 w 681"/>
              <a:gd name="T45" fmla="*/ 49 h 558"/>
              <a:gd name="T46" fmla="*/ 429 w 681"/>
              <a:gd name="T47" fmla="*/ 81 h 558"/>
              <a:gd name="T48" fmla="*/ 440 w 681"/>
              <a:gd name="T49" fmla="*/ 102 h 558"/>
              <a:gd name="T50" fmla="*/ 482 w 681"/>
              <a:gd name="T51" fmla="*/ 121 h 558"/>
              <a:gd name="T52" fmla="*/ 502 w 681"/>
              <a:gd name="T53" fmla="*/ 134 h 558"/>
              <a:gd name="T54" fmla="*/ 534 w 681"/>
              <a:gd name="T55" fmla="*/ 102 h 558"/>
              <a:gd name="T56" fmla="*/ 555 w 681"/>
              <a:gd name="T57" fmla="*/ 0 h 558"/>
              <a:gd name="T58" fmla="*/ 575 w 681"/>
              <a:gd name="T59" fmla="*/ 72 h 558"/>
              <a:gd name="T60" fmla="*/ 595 w 681"/>
              <a:gd name="T61" fmla="*/ 81 h 558"/>
              <a:gd name="T62" fmla="*/ 608 w 681"/>
              <a:gd name="T63" fmla="*/ 134 h 558"/>
              <a:gd name="T64" fmla="*/ 616 w 681"/>
              <a:gd name="T65" fmla="*/ 174 h 558"/>
              <a:gd name="T66" fmla="*/ 648 w 681"/>
              <a:gd name="T67" fmla="*/ 226 h 558"/>
              <a:gd name="T68" fmla="*/ 660 w 681"/>
              <a:gd name="T69" fmla="*/ 246 h 558"/>
              <a:gd name="T70" fmla="*/ 681 w 681"/>
              <a:gd name="T71" fmla="*/ 299 h 558"/>
              <a:gd name="T72" fmla="*/ 648 w 681"/>
              <a:gd name="T73" fmla="*/ 403 h 558"/>
              <a:gd name="T74" fmla="*/ 534 w 681"/>
              <a:gd name="T75" fmla="*/ 522 h 558"/>
              <a:gd name="T76" fmla="*/ 461 w 681"/>
              <a:gd name="T77" fmla="*/ 546 h 558"/>
              <a:gd name="T78" fmla="*/ 450 w 681"/>
              <a:gd name="T79" fmla="*/ 546 h 558"/>
              <a:gd name="T80" fmla="*/ 417 w 681"/>
              <a:gd name="T81" fmla="*/ 546 h 558"/>
              <a:gd name="T82" fmla="*/ 376 w 681"/>
              <a:gd name="T83" fmla="*/ 514 h 558"/>
              <a:gd name="T84" fmla="*/ 376 w 681"/>
              <a:gd name="T85" fmla="*/ 494 h 558"/>
              <a:gd name="T86" fmla="*/ 368 w 681"/>
              <a:gd name="T87" fmla="*/ 485 h 558"/>
              <a:gd name="T88" fmla="*/ 376 w 681"/>
              <a:gd name="T89" fmla="*/ 462 h 558"/>
              <a:gd name="T90" fmla="*/ 376 w 681"/>
              <a:gd name="T91" fmla="*/ 441 h 558"/>
              <a:gd name="T92" fmla="*/ 324 w 681"/>
              <a:gd name="T93" fmla="*/ 473 h 558"/>
              <a:gd name="T94" fmla="*/ 280 w 681"/>
              <a:gd name="T95" fmla="*/ 412 h 558"/>
              <a:gd name="T96" fmla="*/ 145 w 681"/>
              <a:gd name="T97" fmla="*/ 433 h 558"/>
              <a:gd name="T98" fmla="*/ 81 w 681"/>
              <a:gd name="T99" fmla="*/ 453 h 558"/>
              <a:gd name="T100" fmla="*/ 8 w 681"/>
              <a:gd name="T101" fmla="*/ 4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1" h="558">
                <a:moveTo>
                  <a:pt x="0" y="462"/>
                </a:moveTo>
                <a:lnTo>
                  <a:pt x="0" y="441"/>
                </a:lnTo>
                <a:lnTo>
                  <a:pt x="8" y="441"/>
                </a:lnTo>
                <a:lnTo>
                  <a:pt x="19" y="412"/>
                </a:lnTo>
                <a:lnTo>
                  <a:pt x="19" y="360"/>
                </a:lnTo>
                <a:lnTo>
                  <a:pt x="8" y="308"/>
                </a:lnTo>
                <a:lnTo>
                  <a:pt x="8" y="287"/>
                </a:lnTo>
                <a:lnTo>
                  <a:pt x="19" y="308"/>
                </a:lnTo>
                <a:lnTo>
                  <a:pt x="19" y="256"/>
                </a:lnTo>
                <a:lnTo>
                  <a:pt x="29" y="246"/>
                </a:lnTo>
                <a:lnTo>
                  <a:pt x="29" y="235"/>
                </a:lnTo>
                <a:lnTo>
                  <a:pt x="43" y="215"/>
                </a:lnTo>
                <a:lnTo>
                  <a:pt x="43" y="226"/>
                </a:lnTo>
                <a:lnTo>
                  <a:pt x="72" y="191"/>
                </a:lnTo>
                <a:lnTo>
                  <a:pt x="154" y="174"/>
                </a:lnTo>
                <a:lnTo>
                  <a:pt x="189" y="142"/>
                </a:lnTo>
                <a:lnTo>
                  <a:pt x="189" y="134"/>
                </a:lnTo>
                <a:lnTo>
                  <a:pt x="206" y="110"/>
                </a:lnTo>
                <a:lnTo>
                  <a:pt x="206" y="134"/>
                </a:lnTo>
                <a:lnTo>
                  <a:pt x="219" y="121"/>
                </a:lnTo>
                <a:lnTo>
                  <a:pt x="219" y="102"/>
                </a:lnTo>
                <a:lnTo>
                  <a:pt x="227" y="110"/>
                </a:lnTo>
                <a:lnTo>
                  <a:pt x="251" y="81"/>
                </a:lnTo>
                <a:lnTo>
                  <a:pt x="263" y="81"/>
                </a:lnTo>
                <a:lnTo>
                  <a:pt x="280" y="61"/>
                </a:lnTo>
                <a:lnTo>
                  <a:pt x="292" y="61"/>
                </a:lnTo>
                <a:lnTo>
                  <a:pt x="292" y="72"/>
                </a:lnTo>
                <a:lnTo>
                  <a:pt x="303" y="93"/>
                </a:lnTo>
                <a:lnTo>
                  <a:pt x="315" y="81"/>
                </a:lnTo>
                <a:lnTo>
                  <a:pt x="324" y="93"/>
                </a:lnTo>
                <a:lnTo>
                  <a:pt x="335" y="81"/>
                </a:lnTo>
                <a:lnTo>
                  <a:pt x="324" y="72"/>
                </a:lnTo>
                <a:lnTo>
                  <a:pt x="335" y="61"/>
                </a:lnTo>
                <a:lnTo>
                  <a:pt x="345" y="61"/>
                </a:lnTo>
                <a:lnTo>
                  <a:pt x="345" y="38"/>
                </a:lnTo>
                <a:lnTo>
                  <a:pt x="353" y="29"/>
                </a:lnTo>
                <a:lnTo>
                  <a:pt x="376" y="29"/>
                </a:lnTo>
                <a:lnTo>
                  <a:pt x="388" y="17"/>
                </a:lnTo>
                <a:lnTo>
                  <a:pt x="388" y="9"/>
                </a:lnTo>
                <a:lnTo>
                  <a:pt x="429" y="29"/>
                </a:lnTo>
                <a:lnTo>
                  <a:pt x="440" y="29"/>
                </a:lnTo>
                <a:lnTo>
                  <a:pt x="440" y="38"/>
                </a:lnTo>
                <a:lnTo>
                  <a:pt x="450" y="29"/>
                </a:lnTo>
                <a:lnTo>
                  <a:pt x="461" y="29"/>
                </a:lnTo>
                <a:lnTo>
                  <a:pt x="450" y="49"/>
                </a:lnTo>
                <a:lnTo>
                  <a:pt x="440" y="49"/>
                </a:lnTo>
                <a:lnTo>
                  <a:pt x="440" y="72"/>
                </a:lnTo>
                <a:lnTo>
                  <a:pt x="429" y="81"/>
                </a:lnTo>
                <a:lnTo>
                  <a:pt x="440" y="93"/>
                </a:lnTo>
                <a:lnTo>
                  <a:pt x="440" y="102"/>
                </a:lnTo>
                <a:lnTo>
                  <a:pt x="461" y="102"/>
                </a:lnTo>
                <a:lnTo>
                  <a:pt x="482" y="121"/>
                </a:lnTo>
                <a:lnTo>
                  <a:pt x="493" y="142"/>
                </a:lnTo>
                <a:lnTo>
                  <a:pt x="502" y="134"/>
                </a:lnTo>
                <a:lnTo>
                  <a:pt x="514" y="134"/>
                </a:lnTo>
                <a:lnTo>
                  <a:pt x="534" y="102"/>
                </a:lnTo>
                <a:lnTo>
                  <a:pt x="555" y="9"/>
                </a:lnTo>
                <a:lnTo>
                  <a:pt x="555" y="0"/>
                </a:lnTo>
                <a:lnTo>
                  <a:pt x="566" y="9"/>
                </a:lnTo>
                <a:lnTo>
                  <a:pt x="575" y="72"/>
                </a:lnTo>
                <a:lnTo>
                  <a:pt x="587" y="72"/>
                </a:lnTo>
                <a:lnTo>
                  <a:pt x="595" y="81"/>
                </a:lnTo>
                <a:lnTo>
                  <a:pt x="595" y="110"/>
                </a:lnTo>
                <a:lnTo>
                  <a:pt x="608" y="134"/>
                </a:lnTo>
                <a:lnTo>
                  <a:pt x="608" y="163"/>
                </a:lnTo>
                <a:lnTo>
                  <a:pt x="616" y="174"/>
                </a:lnTo>
                <a:lnTo>
                  <a:pt x="640" y="183"/>
                </a:lnTo>
                <a:lnTo>
                  <a:pt x="648" y="226"/>
                </a:lnTo>
                <a:lnTo>
                  <a:pt x="660" y="235"/>
                </a:lnTo>
                <a:lnTo>
                  <a:pt x="660" y="246"/>
                </a:lnTo>
                <a:lnTo>
                  <a:pt x="669" y="256"/>
                </a:lnTo>
                <a:lnTo>
                  <a:pt x="681" y="299"/>
                </a:lnTo>
                <a:lnTo>
                  <a:pt x="681" y="351"/>
                </a:lnTo>
                <a:lnTo>
                  <a:pt x="648" y="403"/>
                </a:lnTo>
                <a:lnTo>
                  <a:pt x="566" y="494"/>
                </a:lnTo>
                <a:lnTo>
                  <a:pt x="534" y="522"/>
                </a:lnTo>
                <a:lnTo>
                  <a:pt x="461" y="558"/>
                </a:lnTo>
                <a:lnTo>
                  <a:pt x="461" y="546"/>
                </a:lnTo>
                <a:lnTo>
                  <a:pt x="461" y="537"/>
                </a:lnTo>
                <a:lnTo>
                  <a:pt x="450" y="546"/>
                </a:lnTo>
                <a:lnTo>
                  <a:pt x="450" y="522"/>
                </a:lnTo>
                <a:lnTo>
                  <a:pt x="417" y="546"/>
                </a:lnTo>
                <a:lnTo>
                  <a:pt x="388" y="546"/>
                </a:lnTo>
                <a:lnTo>
                  <a:pt x="376" y="514"/>
                </a:lnTo>
                <a:lnTo>
                  <a:pt x="388" y="505"/>
                </a:lnTo>
                <a:lnTo>
                  <a:pt x="376" y="494"/>
                </a:lnTo>
                <a:lnTo>
                  <a:pt x="376" y="485"/>
                </a:lnTo>
                <a:lnTo>
                  <a:pt x="368" y="485"/>
                </a:lnTo>
                <a:lnTo>
                  <a:pt x="376" y="473"/>
                </a:lnTo>
                <a:lnTo>
                  <a:pt x="376" y="462"/>
                </a:lnTo>
                <a:lnTo>
                  <a:pt x="345" y="485"/>
                </a:lnTo>
                <a:lnTo>
                  <a:pt x="376" y="441"/>
                </a:lnTo>
                <a:lnTo>
                  <a:pt x="376" y="433"/>
                </a:lnTo>
                <a:lnTo>
                  <a:pt x="324" y="473"/>
                </a:lnTo>
                <a:lnTo>
                  <a:pt x="324" y="433"/>
                </a:lnTo>
                <a:lnTo>
                  <a:pt x="280" y="412"/>
                </a:lnTo>
                <a:lnTo>
                  <a:pt x="189" y="424"/>
                </a:lnTo>
                <a:lnTo>
                  <a:pt x="145" y="433"/>
                </a:lnTo>
                <a:lnTo>
                  <a:pt x="134" y="453"/>
                </a:lnTo>
                <a:lnTo>
                  <a:pt x="81" y="453"/>
                </a:lnTo>
                <a:lnTo>
                  <a:pt x="43" y="473"/>
                </a:lnTo>
                <a:lnTo>
                  <a:pt x="8" y="473"/>
                </a:lnTo>
                <a:lnTo>
                  <a:pt x="0" y="4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8" name="Freeform 438"/>
          <p:cNvSpPr>
            <a:spLocks/>
          </p:cNvSpPr>
          <p:nvPr/>
        </p:nvSpPr>
        <p:spPr bwMode="auto">
          <a:xfrm>
            <a:off x="7758113" y="5341938"/>
            <a:ext cx="96837" cy="82550"/>
          </a:xfrm>
          <a:custGeom>
            <a:avLst/>
            <a:gdLst>
              <a:gd name="T0" fmla="*/ 9 w 61"/>
              <a:gd name="T1" fmla="*/ 0 h 52"/>
              <a:gd name="T2" fmla="*/ 31 w 61"/>
              <a:gd name="T3" fmla="*/ 8 h 52"/>
              <a:gd name="T4" fmla="*/ 61 w 61"/>
              <a:gd name="T5" fmla="*/ 0 h 52"/>
              <a:gd name="T6" fmla="*/ 31 w 61"/>
              <a:gd name="T7" fmla="*/ 43 h 52"/>
              <a:gd name="T8" fmla="*/ 9 w 61"/>
              <a:gd name="T9" fmla="*/ 52 h 52"/>
              <a:gd name="T10" fmla="*/ 0 w 61"/>
              <a:gd name="T11" fmla="*/ 52 h 52"/>
              <a:gd name="T12" fmla="*/ 0 w 61"/>
              <a:gd name="T13" fmla="*/ 43 h 52"/>
              <a:gd name="T14" fmla="*/ 9 w 61"/>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2">
                <a:moveTo>
                  <a:pt x="9" y="0"/>
                </a:moveTo>
                <a:lnTo>
                  <a:pt x="31" y="8"/>
                </a:lnTo>
                <a:lnTo>
                  <a:pt x="61" y="0"/>
                </a:lnTo>
                <a:lnTo>
                  <a:pt x="31" y="43"/>
                </a:lnTo>
                <a:lnTo>
                  <a:pt x="9" y="52"/>
                </a:lnTo>
                <a:lnTo>
                  <a:pt x="0" y="52"/>
                </a:lnTo>
                <a:lnTo>
                  <a:pt x="0" y="43"/>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9" name="Freeform 439"/>
          <p:cNvSpPr>
            <a:spLocks/>
          </p:cNvSpPr>
          <p:nvPr/>
        </p:nvSpPr>
        <p:spPr bwMode="auto">
          <a:xfrm>
            <a:off x="7758113" y="5341938"/>
            <a:ext cx="96837" cy="82550"/>
          </a:xfrm>
          <a:custGeom>
            <a:avLst/>
            <a:gdLst>
              <a:gd name="T0" fmla="*/ 9 w 61"/>
              <a:gd name="T1" fmla="*/ 0 h 52"/>
              <a:gd name="T2" fmla="*/ 31 w 61"/>
              <a:gd name="T3" fmla="*/ 8 h 52"/>
              <a:gd name="T4" fmla="*/ 61 w 61"/>
              <a:gd name="T5" fmla="*/ 0 h 52"/>
              <a:gd name="T6" fmla="*/ 31 w 61"/>
              <a:gd name="T7" fmla="*/ 43 h 52"/>
              <a:gd name="T8" fmla="*/ 9 w 61"/>
              <a:gd name="T9" fmla="*/ 52 h 52"/>
              <a:gd name="T10" fmla="*/ 0 w 61"/>
              <a:gd name="T11" fmla="*/ 52 h 52"/>
              <a:gd name="T12" fmla="*/ 0 w 61"/>
              <a:gd name="T13" fmla="*/ 43 h 52"/>
              <a:gd name="T14" fmla="*/ 9 w 61"/>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2">
                <a:moveTo>
                  <a:pt x="9" y="0"/>
                </a:moveTo>
                <a:lnTo>
                  <a:pt x="31" y="8"/>
                </a:lnTo>
                <a:lnTo>
                  <a:pt x="61" y="0"/>
                </a:lnTo>
                <a:lnTo>
                  <a:pt x="31" y="43"/>
                </a:lnTo>
                <a:lnTo>
                  <a:pt x="9" y="52"/>
                </a:lnTo>
                <a:lnTo>
                  <a:pt x="0" y="52"/>
                </a:lnTo>
                <a:lnTo>
                  <a:pt x="0" y="43"/>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0" name="Freeform 440"/>
          <p:cNvSpPr>
            <a:spLocks/>
          </p:cNvSpPr>
          <p:nvPr/>
        </p:nvSpPr>
        <p:spPr bwMode="auto">
          <a:xfrm>
            <a:off x="8413750" y="5143500"/>
            <a:ext cx="163513" cy="211138"/>
          </a:xfrm>
          <a:custGeom>
            <a:avLst/>
            <a:gdLst>
              <a:gd name="T0" fmla="*/ 0 w 103"/>
              <a:gd name="T1" fmla="*/ 95 h 133"/>
              <a:gd name="T2" fmla="*/ 17 w 103"/>
              <a:gd name="T3" fmla="*/ 84 h 133"/>
              <a:gd name="T4" fmla="*/ 53 w 103"/>
              <a:gd name="T5" fmla="*/ 51 h 133"/>
              <a:gd name="T6" fmla="*/ 41 w 103"/>
              <a:gd name="T7" fmla="*/ 51 h 133"/>
              <a:gd name="T8" fmla="*/ 41 w 103"/>
              <a:gd name="T9" fmla="*/ 0 h 133"/>
              <a:gd name="T10" fmla="*/ 53 w 103"/>
              <a:gd name="T11" fmla="*/ 11 h 133"/>
              <a:gd name="T12" fmla="*/ 61 w 103"/>
              <a:gd name="T13" fmla="*/ 11 h 133"/>
              <a:gd name="T14" fmla="*/ 61 w 103"/>
              <a:gd name="T15" fmla="*/ 22 h 133"/>
              <a:gd name="T16" fmla="*/ 53 w 103"/>
              <a:gd name="T17" fmla="*/ 51 h 133"/>
              <a:gd name="T18" fmla="*/ 61 w 103"/>
              <a:gd name="T19" fmla="*/ 51 h 133"/>
              <a:gd name="T20" fmla="*/ 61 w 103"/>
              <a:gd name="T21" fmla="*/ 43 h 133"/>
              <a:gd name="T22" fmla="*/ 72 w 103"/>
              <a:gd name="T23" fmla="*/ 43 h 133"/>
              <a:gd name="T24" fmla="*/ 61 w 103"/>
              <a:gd name="T25" fmla="*/ 61 h 133"/>
              <a:gd name="T26" fmla="*/ 72 w 103"/>
              <a:gd name="T27" fmla="*/ 75 h 133"/>
              <a:gd name="T28" fmla="*/ 93 w 103"/>
              <a:gd name="T29" fmla="*/ 61 h 133"/>
              <a:gd name="T30" fmla="*/ 103 w 103"/>
              <a:gd name="T31" fmla="*/ 61 h 133"/>
              <a:gd name="T32" fmla="*/ 82 w 103"/>
              <a:gd name="T33" fmla="*/ 84 h 133"/>
              <a:gd name="T34" fmla="*/ 61 w 103"/>
              <a:gd name="T35" fmla="*/ 95 h 133"/>
              <a:gd name="T36" fmla="*/ 9 w 103"/>
              <a:gd name="T37" fmla="*/ 133 h 133"/>
              <a:gd name="T38" fmla="*/ 0 w 103"/>
              <a:gd name="T39" fmla="*/ 133 h 133"/>
              <a:gd name="T40" fmla="*/ 17 w 103"/>
              <a:gd name="T41" fmla="*/ 116 h 133"/>
              <a:gd name="T42" fmla="*/ 0 w 103"/>
              <a:gd name="T43"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33">
                <a:moveTo>
                  <a:pt x="0" y="95"/>
                </a:moveTo>
                <a:lnTo>
                  <a:pt x="17" y="84"/>
                </a:lnTo>
                <a:lnTo>
                  <a:pt x="53" y="51"/>
                </a:lnTo>
                <a:lnTo>
                  <a:pt x="41" y="51"/>
                </a:lnTo>
                <a:lnTo>
                  <a:pt x="41" y="0"/>
                </a:lnTo>
                <a:lnTo>
                  <a:pt x="53" y="11"/>
                </a:lnTo>
                <a:lnTo>
                  <a:pt x="61" y="11"/>
                </a:lnTo>
                <a:lnTo>
                  <a:pt x="61" y="22"/>
                </a:lnTo>
                <a:lnTo>
                  <a:pt x="53" y="51"/>
                </a:lnTo>
                <a:lnTo>
                  <a:pt x="61" y="51"/>
                </a:lnTo>
                <a:lnTo>
                  <a:pt x="61" y="43"/>
                </a:lnTo>
                <a:lnTo>
                  <a:pt x="72" y="43"/>
                </a:lnTo>
                <a:lnTo>
                  <a:pt x="61" y="61"/>
                </a:lnTo>
                <a:lnTo>
                  <a:pt x="72" y="75"/>
                </a:lnTo>
                <a:lnTo>
                  <a:pt x="93" y="61"/>
                </a:lnTo>
                <a:lnTo>
                  <a:pt x="103" y="61"/>
                </a:lnTo>
                <a:lnTo>
                  <a:pt x="82" y="84"/>
                </a:lnTo>
                <a:lnTo>
                  <a:pt x="61" y="95"/>
                </a:lnTo>
                <a:lnTo>
                  <a:pt x="9" y="133"/>
                </a:lnTo>
                <a:lnTo>
                  <a:pt x="0" y="133"/>
                </a:lnTo>
                <a:lnTo>
                  <a:pt x="17" y="116"/>
                </a:lnTo>
                <a:lnTo>
                  <a:pt x="0" y="9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1" name="Freeform 441"/>
          <p:cNvSpPr>
            <a:spLocks/>
          </p:cNvSpPr>
          <p:nvPr/>
        </p:nvSpPr>
        <p:spPr bwMode="auto">
          <a:xfrm>
            <a:off x="8413750" y="5143500"/>
            <a:ext cx="163513" cy="211138"/>
          </a:xfrm>
          <a:custGeom>
            <a:avLst/>
            <a:gdLst>
              <a:gd name="T0" fmla="*/ 0 w 103"/>
              <a:gd name="T1" fmla="*/ 95 h 133"/>
              <a:gd name="T2" fmla="*/ 17 w 103"/>
              <a:gd name="T3" fmla="*/ 84 h 133"/>
              <a:gd name="T4" fmla="*/ 53 w 103"/>
              <a:gd name="T5" fmla="*/ 51 h 133"/>
              <a:gd name="T6" fmla="*/ 41 w 103"/>
              <a:gd name="T7" fmla="*/ 51 h 133"/>
              <a:gd name="T8" fmla="*/ 41 w 103"/>
              <a:gd name="T9" fmla="*/ 0 h 133"/>
              <a:gd name="T10" fmla="*/ 53 w 103"/>
              <a:gd name="T11" fmla="*/ 11 h 133"/>
              <a:gd name="T12" fmla="*/ 61 w 103"/>
              <a:gd name="T13" fmla="*/ 11 h 133"/>
              <a:gd name="T14" fmla="*/ 61 w 103"/>
              <a:gd name="T15" fmla="*/ 22 h 133"/>
              <a:gd name="T16" fmla="*/ 53 w 103"/>
              <a:gd name="T17" fmla="*/ 51 h 133"/>
              <a:gd name="T18" fmla="*/ 61 w 103"/>
              <a:gd name="T19" fmla="*/ 51 h 133"/>
              <a:gd name="T20" fmla="*/ 61 w 103"/>
              <a:gd name="T21" fmla="*/ 43 h 133"/>
              <a:gd name="T22" fmla="*/ 72 w 103"/>
              <a:gd name="T23" fmla="*/ 43 h 133"/>
              <a:gd name="T24" fmla="*/ 61 w 103"/>
              <a:gd name="T25" fmla="*/ 61 h 133"/>
              <a:gd name="T26" fmla="*/ 72 w 103"/>
              <a:gd name="T27" fmla="*/ 75 h 133"/>
              <a:gd name="T28" fmla="*/ 93 w 103"/>
              <a:gd name="T29" fmla="*/ 61 h 133"/>
              <a:gd name="T30" fmla="*/ 103 w 103"/>
              <a:gd name="T31" fmla="*/ 61 h 133"/>
              <a:gd name="T32" fmla="*/ 82 w 103"/>
              <a:gd name="T33" fmla="*/ 84 h 133"/>
              <a:gd name="T34" fmla="*/ 61 w 103"/>
              <a:gd name="T35" fmla="*/ 95 h 133"/>
              <a:gd name="T36" fmla="*/ 9 w 103"/>
              <a:gd name="T37" fmla="*/ 133 h 133"/>
              <a:gd name="T38" fmla="*/ 0 w 103"/>
              <a:gd name="T39" fmla="*/ 133 h 133"/>
              <a:gd name="T40" fmla="*/ 17 w 103"/>
              <a:gd name="T41" fmla="*/ 116 h 133"/>
              <a:gd name="T42" fmla="*/ 0 w 103"/>
              <a:gd name="T43"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33">
                <a:moveTo>
                  <a:pt x="0" y="95"/>
                </a:moveTo>
                <a:lnTo>
                  <a:pt x="17" y="84"/>
                </a:lnTo>
                <a:lnTo>
                  <a:pt x="53" y="51"/>
                </a:lnTo>
                <a:lnTo>
                  <a:pt x="41" y="51"/>
                </a:lnTo>
                <a:lnTo>
                  <a:pt x="41" y="0"/>
                </a:lnTo>
                <a:lnTo>
                  <a:pt x="53" y="11"/>
                </a:lnTo>
                <a:lnTo>
                  <a:pt x="61" y="11"/>
                </a:lnTo>
                <a:lnTo>
                  <a:pt x="61" y="22"/>
                </a:lnTo>
                <a:lnTo>
                  <a:pt x="53" y="51"/>
                </a:lnTo>
                <a:lnTo>
                  <a:pt x="61" y="51"/>
                </a:lnTo>
                <a:lnTo>
                  <a:pt x="61" y="43"/>
                </a:lnTo>
                <a:lnTo>
                  <a:pt x="72" y="43"/>
                </a:lnTo>
                <a:lnTo>
                  <a:pt x="61" y="61"/>
                </a:lnTo>
                <a:lnTo>
                  <a:pt x="72" y="75"/>
                </a:lnTo>
                <a:lnTo>
                  <a:pt x="93" y="61"/>
                </a:lnTo>
                <a:lnTo>
                  <a:pt x="103" y="61"/>
                </a:lnTo>
                <a:lnTo>
                  <a:pt x="82" y="84"/>
                </a:lnTo>
                <a:lnTo>
                  <a:pt x="61" y="95"/>
                </a:lnTo>
                <a:lnTo>
                  <a:pt x="9" y="133"/>
                </a:lnTo>
                <a:lnTo>
                  <a:pt x="0" y="133"/>
                </a:lnTo>
                <a:lnTo>
                  <a:pt x="17" y="116"/>
                </a:lnTo>
                <a:lnTo>
                  <a:pt x="0" y="9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2" name="Freeform 442"/>
          <p:cNvSpPr>
            <a:spLocks/>
          </p:cNvSpPr>
          <p:nvPr/>
        </p:nvSpPr>
        <p:spPr bwMode="auto">
          <a:xfrm>
            <a:off x="8099425" y="5341938"/>
            <a:ext cx="296863" cy="184150"/>
          </a:xfrm>
          <a:custGeom>
            <a:avLst/>
            <a:gdLst>
              <a:gd name="T0" fmla="*/ 0 w 187"/>
              <a:gd name="T1" fmla="*/ 104 h 116"/>
              <a:gd name="T2" fmla="*/ 51 w 187"/>
              <a:gd name="T3" fmla="*/ 60 h 116"/>
              <a:gd name="T4" fmla="*/ 111 w 187"/>
              <a:gd name="T5" fmla="*/ 43 h 116"/>
              <a:gd name="T6" fmla="*/ 154 w 187"/>
              <a:gd name="T7" fmla="*/ 0 h 116"/>
              <a:gd name="T8" fmla="*/ 166 w 187"/>
              <a:gd name="T9" fmla="*/ 0 h 116"/>
              <a:gd name="T10" fmla="*/ 166 w 187"/>
              <a:gd name="T11" fmla="*/ 8 h 116"/>
              <a:gd name="T12" fmla="*/ 187 w 187"/>
              <a:gd name="T13" fmla="*/ 0 h 116"/>
              <a:gd name="T14" fmla="*/ 175 w 187"/>
              <a:gd name="T15" fmla="*/ 8 h 116"/>
              <a:gd name="T16" fmla="*/ 187 w 187"/>
              <a:gd name="T17" fmla="*/ 8 h 116"/>
              <a:gd name="T18" fmla="*/ 175 w 187"/>
              <a:gd name="T19" fmla="*/ 23 h 116"/>
              <a:gd name="T20" fmla="*/ 134 w 187"/>
              <a:gd name="T21" fmla="*/ 43 h 116"/>
              <a:gd name="T22" fmla="*/ 134 w 187"/>
              <a:gd name="T23" fmla="*/ 60 h 116"/>
              <a:gd name="T24" fmla="*/ 93 w 187"/>
              <a:gd name="T25" fmla="*/ 73 h 116"/>
              <a:gd name="T26" fmla="*/ 51 w 187"/>
              <a:gd name="T27" fmla="*/ 104 h 116"/>
              <a:gd name="T28" fmla="*/ 17 w 187"/>
              <a:gd name="T29" fmla="*/ 116 h 116"/>
              <a:gd name="T30" fmla="*/ 8 w 187"/>
              <a:gd name="T31" fmla="*/ 116 h 116"/>
              <a:gd name="T32" fmla="*/ 8 w 187"/>
              <a:gd name="T33" fmla="*/ 104 h 116"/>
              <a:gd name="T34" fmla="*/ 0 w 187"/>
              <a:gd name="T35" fmla="*/ 10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16">
                <a:moveTo>
                  <a:pt x="0" y="104"/>
                </a:moveTo>
                <a:lnTo>
                  <a:pt x="51" y="60"/>
                </a:lnTo>
                <a:lnTo>
                  <a:pt x="111" y="43"/>
                </a:lnTo>
                <a:lnTo>
                  <a:pt x="154" y="0"/>
                </a:lnTo>
                <a:lnTo>
                  <a:pt x="166" y="0"/>
                </a:lnTo>
                <a:lnTo>
                  <a:pt x="166" y="8"/>
                </a:lnTo>
                <a:lnTo>
                  <a:pt x="187" y="0"/>
                </a:lnTo>
                <a:lnTo>
                  <a:pt x="175" y="8"/>
                </a:lnTo>
                <a:lnTo>
                  <a:pt x="187" y="8"/>
                </a:lnTo>
                <a:lnTo>
                  <a:pt x="175" y="23"/>
                </a:lnTo>
                <a:lnTo>
                  <a:pt x="134" y="43"/>
                </a:lnTo>
                <a:lnTo>
                  <a:pt x="134" y="60"/>
                </a:lnTo>
                <a:lnTo>
                  <a:pt x="93" y="73"/>
                </a:lnTo>
                <a:lnTo>
                  <a:pt x="51" y="104"/>
                </a:lnTo>
                <a:lnTo>
                  <a:pt x="17" y="116"/>
                </a:lnTo>
                <a:lnTo>
                  <a:pt x="8" y="116"/>
                </a:lnTo>
                <a:lnTo>
                  <a:pt x="8" y="104"/>
                </a:lnTo>
                <a:lnTo>
                  <a:pt x="0" y="10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3" name="Freeform 443"/>
          <p:cNvSpPr>
            <a:spLocks/>
          </p:cNvSpPr>
          <p:nvPr/>
        </p:nvSpPr>
        <p:spPr bwMode="auto">
          <a:xfrm>
            <a:off x="8099425" y="5341938"/>
            <a:ext cx="296863" cy="184150"/>
          </a:xfrm>
          <a:custGeom>
            <a:avLst/>
            <a:gdLst>
              <a:gd name="T0" fmla="*/ 0 w 187"/>
              <a:gd name="T1" fmla="*/ 104 h 116"/>
              <a:gd name="T2" fmla="*/ 51 w 187"/>
              <a:gd name="T3" fmla="*/ 60 h 116"/>
              <a:gd name="T4" fmla="*/ 111 w 187"/>
              <a:gd name="T5" fmla="*/ 43 h 116"/>
              <a:gd name="T6" fmla="*/ 154 w 187"/>
              <a:gd name="T7" fmla="*/ 0 h 116"/>
              <a:gd name="T8" fmla="*/ 166 w 187"/>
              <a:gd name="T9" fmla="*/ 0 h 116"/>
              <a:gd name="T10" fmla="*/ 166 w 187"/>
              <a:gd name="T11" fmla="*/ 8 h 116"/>
              <a:gd name="T12" fmla="*/ 187 w 187"/>
              <a:gd name="T13" fmla="*/ 0 h 116"/>
              <a:gd name="T14" fmla="*/ 175 w 187"/>
              <a:gd name="T15" fmla="*/ 8 h 116"/>
              <a:gd name="T16" fmla="*/ 187 w 187"/>
              <a:gd name="T17" fmla="*/ 8 h 116"/>
              <a:gd name="T18" fmla="*/ 175 w 187"/>
              <a:gd name="T19" fmla="*/ 23 h 116"/>
              <a:gd name="T20" fmla="*/ 134 w 187"/>
              <a:gd name="T21" fmla="*/ 43 h 116"/>
              <a:gd name="T22" fmla="*/ 134 w 187"/>
              <a:gd name="T23" fmla="*/ 60 h 116"/>
              <a:gd name="T24" fmla="*/ 93 w 187"/>
              <a:gd name="T25" fmla="*/ 73 h 116"/>
              <a:gd name="T26" fmla="*/ 51 w 187"/>
              <a:gd name="T27" fmla="*/ 104 h 116"/>
              <a:gd name="T28" fmla="*/ 17 w 187"/>
              <a:gd name="T29" fmla="*/ 116 h 116"/>
              <a:gd name="T30" fmla="*/ 8 w 187"/>
              <a:gd name="T31" fmla="*/ 116 h 116"/>
              <a:gd name="T32" fmla="*/ 8 w 187"/>
              <a:gd name="T33" fmla="*/ 104 h 116"/>
              <a:gd name="T34" fmla="*/ 0 w 187"/>
              <a:gd name="T35" fmla="*/ 10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16">
                <a:moveTo>
                  <a:pt x="0" y="104"/>
                </a:moveTo>
                <a:lnTo>
                  <a:pt x="51" y="60"/>
                </a:lnTo>
                <a:lnTo>
                  <a:pt x="111" y="43"/>
                </a:lnTo>
                <a:lnTo>
                  <a:pt x="154" y="0"/>
                </a:lnTo>
                <a:lnTo>
                  <a:pt x="166" y="0"/>
                </a:lnTo>
                <a:lnTo>
                  <a:pt x="166" y="8"/>
                </a:lnTo>
                <a:lnTo>
                  <a:pt x="187" y="0"/>
                </a:lnTo>
                <a:lnTo>
                  <a:pt x="175" y="8"/>
                </a:lnTo>
                <a:lnTo>
                  <a:pt x="187" y="8"/>
                </a:lnTo>
                <a:lnTo>
                  <a:pt x="175" y="23"/>
                </a:lnTo>
                <a:lnTo>
                  <a:pt x="134" y="43"/>
                </a:lnTo>
                <a:lnTo>
                  <a:pt x="134" y="60"/>
                </a:lnTo>
                <a:lnTo>
                  <a:pt x="93" y="73"/>
                </a:lnTo>
                <a:lnTo>
                  <a:pt x="51" y="104"/>
                </a:lnTo>
                <a:lnTo>
                  <a:pt x="17" y="116"/>
                </a:lnTo>
                <a:lnTo>
                  <a:pt x="8" y="116"/>
                </a:lnTo>
                <a:lnTo>
                  <a:pt x="8" y="104"/>
                </a:lnTo>
                <a:lnTo>
                  <a:pt x="0" y="10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4" name="Freeform 444"/>
          <p:cNvSpPr>
            <a:spLocks/>
          </p:cNvSpPr>
          <p:nvPr/>
        </p:nvSpPr>
        <p:spPr bwMode="auto">
          <a:xfrm>
            <a:off x="6710363" y="3900488"/>
            <a:ext cx="296862" cy="358775"/>
          </a:xfrm>
          <a:custGeom>
            <a:avLst/>
            <a:gdLst>
              <a:gd name="T0" fmla="*/ 0 w 187"/>
              <a:gd name="T1" fmla="*/ 0 h 226"/>
              <a:gd name="T2" fmla="*/ 32 w 187"/>
              <a:gd name="T3" fmla="*/ 8 h 226"/>
              <a:gd name="T4" fmla="*/ 95 w 187"/>
              <a:gd name="T5" fmla="*/ 71 h 226"/>
              <a:gd name="T6" fmla="*/ 104 w 187"/>
              <a:gd name="T7" fmla="*/ 71 h 226"/>
              <a:gd name="T8" fmla="*/ 134 w 187"/>
              <a:gd name="T9" fmla="*/ 92 h 226"/>
              <a:gd name="T10" fmla="*/ 134 w 187"/>
              <a:gd name="T11" fmla="*/ 101 h 226"/>
              <a:gd name="T12" fmla="*/ 145 w 187"/>
              <a:gd name="T13" fmla="*/ 115 h 226"/>
              <a:gd name="T14" fmla="*/ 134 w 187"/>
              <a:gd name="T15" fmla="*/ 124 h 226"/>
              <a:gd name="T16" fmla="*/ 145 w 187"/>
              <a:gd name="T17" fmla="*/ 133 h 226"/>
              <a:gd name="T18" fmla="*/ 157 w 187"/>
              <a:gd name="T19" fmla="*/ 133 h 226"/>
              <a:gd name="T20" fmla="*/ 169 w 187"/>
              <a:gd name="T21" fmla="*/ 153 h 226"/>
              <a:gd name="T22" fmla="*/ 177 w 187"/>
              <a:gd name="T23" fmla="*/ 153 h 226"/>
              <a:gd name="T24" fmla="*/ 187 w 187"/>
              <a:gd name="T25" fmla="*/ 173 h 226"/>
              <a:gd name="T26" fmla="*/ 177 w 187"/>
              <a:gd name="T27" fmla="*/ 226 h 226"/>
              <a:gd name="T28" fmla="*/ 169 w 187"/>
              <a:gd name="T29" fmla="*/ 217 h 226"/>
              <a:gd name="T30" fmla="*/ 157 w 187"/>
              <a:gd name="T31" fmla="*/ 226 h 226"/>
              <a:gd name="T32" fmla="*/ 157 w 187"/>
              <a:gd name="T33" fmla="*/ 217 h 226"/>
              <a:gd name="T34" fmla="*/ 104 w 187"/>
              <a:gd name="T35" fmla="*/ 173 h 226"/>
              <a:gd name="T36" fmla="*/ 95 w 187"/>
              <a:gd name="T37" fmla="*/ 153 h 226"/>
              <a:gd name="T38" fmla="*/ 81 w 187"/>
              <a:gd name="T39" fmla="*/ 124 h 226"/>
              <a:gd name="T40" fmla="*/ 61 w 187"/>
              <a:gd name="T41" fmla="*/ 101 h 226"/>
              <a:gd name="T42" fmla="*/ 61 w 187"/>
              <a:gd name="T43" fmla="*/ 71 h 226"/>
              <a:gd name="T44" fmla="*/ 40 w 187"/>
              <a:gd name="T45" fmla="*/ 60 h 226"/>
              <a:gd name="T46" fmla="*/ 19 w 187"/>
              <a:gd name="T47" fmla="*/ 43 h 226"/>
              <a:gd name="T48" fmla="*/ 0 w 187"/>
              <a:gd name="T49" fmla="*/ 19 h 226"/>
              <a:gd name="T50" fmla="*/ 0 w 187"/>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26">
                <a:moveTo>
                  <a:pt x="0" y="0"/>
                </a:moveTo>
                <a:lnTo>
                  <a:pt x="32" y="8"/>
                </a:lnTo>
                <a:lnTo>
                  <a:pt x="95" y="71"/>
                </a:lnTo>
                <a:lnTo>
                  <a:pt x="104" y="71"/>
                </a:lnTo>
                <a:lnTo>
                  <a:pt x="134" y="92"/>
                </a:lnTo>
                <a:lnTo>
                  <a:pt x="134" y="101"/>
                </a:lnTo>
                <a:lnTo>
                  <a:pt x="145" y="115"/>
                </a:lnTo>
                <a:lnTo>
                  <a:pt x="134" y="124"/>
                </a:lnTo>
                <a:lnTo>
                  <a:pt x="145" y="133"/>
                </a:lnTo>
                <a:lnTo>
                  <a:pt x="157" y="133"/>
                </a:lnTo>
                <a:lnTo>
                  <a:pt x="169" y="153"/>
                </a:lnTo>
                <a:lnTo>
                  <a:pt x="177" y="153"/>
                </a:lnTo>
                <a:lnTo>
                  <a:pt x="187" y="173"/>
                </a:lnTo>
                <a:lnTo>
                  <a:pt x="177" y="226"/>
                </a:lnTo>
                <a:lnTo>
                  <a:pt x="169" y="217"/>
                </a:lnTo>
                <a:lnTo>
                  <a:pt x="157" y="226"/>
                </a:lnTo>
                <a:lnTo>
                  <a:pt x="157" y="217"/>
                </a:lnTo>
                <a:lnTo>
                  <a:pt x="104" y="173"/>
                </a:lnTo>
                <a:lnTo>
                  <a:pt x="95" y="153"/>
                </a:lnTo>
                <a:lnTo>
                  <a:pt x="81" y="124"/>
                </a:lnTo>
                <a:lnTo>
                  <a:pt x="61" y="101"/>
                </a:lnTo>
                <a:lnTo>
                  <a:pt x="61" y="71"/>
                </a:lnTo>
                <a:lnTo>
                  <a:pt x="40" y="60"/>
                </a:lnTo>
                <a:lnTo>
                  <a:pt x="19" y="43"/>
                </a:lnTo>
                <a:lnTo>
                  <a:pt x="0" y="1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5" name="Freeform 445"/>
          <p:cNvSpPr>
            <a:spLocks/>
          </p:cNvSpPr>
          <p:nvPr/>
        </p:nvSpPr>
        <p:spPr bwMode="auto">
          <a:xfrm>
            <a:off x="6710363" y="3900488"/>
            <a:ext cx="296862" cy="358775"/>
          </a:xfrm>
          <a:custGeom>
            <a:avLst/>
            <a:gdLst>
              <a:gd name="T0" fmla="*/ 0 w 187"/>
              <a:gd name="T1" fmla="*/ 0 h 226"/>
              <a:gd name="T2" fmla="*/ 32 w 187"/>
              <a:gd name="T3" fmla="*/ 8 h 226"/>
              <a:gd name="T4" fmla="*/ 95 w 187"/>
              <a:gd name="T5" fmla="*/ 71 h 226"/>
              <a:gd name="T6" fmla="*/ 104 w 187"/>
              <a:gd name="T7" fmla="*/ 71 h 226"/>
              <a:gd name="T8" fmla="*/ 134 w 187"/>
              <a:gd name="T9" fmla="*/ 92 h 226"/>
              <a:gd name="T10" fmla="*/ 134 w 187"/>
              <a:gd name="T11" fmla="*/ 101 h 226"/>
              <a:gd name="T12" fmla="*/ 145 w 187"/>
              <a:gd name="T13" fmla="*/ 115 h 226"/>
              <a:gd name="T14" fmla="*/ 134 w 187"/>
              <a:gd name="T15" fmla="*/ 124 h 226"/>
              <a:gd name="T16" fmla="*/ 145 w 187"/>
              <a:gd name="T17" fmla="*/ 133 h 226"/>
              <a:gd name="T18" fmla="*/ 157 w 187"/>
              <a:gd name="T19" fmla="*/ 133 h 226"/>
              <a:gd name="T20" fmla="*/ 169 w 187"/>
              <a:gd name="T21" fmla="*/ 153 h 226"/>
              <a:gd name="T22" fmla="*/ 177 w 187"/>
              <a:gd name="T23" fmla="*/ 153 h 226"/>
              <a:gd name="T24" fmla="*/ 187 w 187"/>
              <a:gd name="T25" fmla="*/ 173 h 226"/>
              <a:gd name="T26" fmla="*/ 177 w 187"/>
              <a:gd name="T27" fmla="*/ 226 h 226"/>
              <a:gd name="T28" fmla="*/ 169 w 187"/>
              <a:gd name="T29" fmla="*/ 217 h 226"/>
              <a:gd name="T30" fmla="*/ 157 w 187"/>
              <a:gd name="T31" fmla="*/ 226 h 226"/>
              <a:gd name="T32" fmla="*/ 157 w 187"/>
              <a:gd name="T33" fmla="*/ 217 h 226"/>
              <a:gd name="T34" fmla="*/ 104 w 187"/>
              <a:gd name="T35" fmla="*/ 173 h 226"/>
              <a:gd name="T36" fmla="*/ 95 w 187"/>
              <a:gd name="T37" fmla="*/ 153 h 226"/>
              <a:gd name="T38" fmla="*/ 81 w 187"/>
              <a:gd name="T39" fmla="*/ 124 h 226"/>
              <a:gd name="T40" fmla="*/ 61 w 187"/>
              <a:gd name="T41" fmla="*/ 101 h 226"/>
              <a:gd name="T42" fmla="*/ 61 w 187"/>
              <a:gd name="T43" fmla="*/ 71 h 226"/>
              <a:gd name="T44" fmla="*/ 40 w 187"/>
              <a:gd name="T45" fmla="*/ 60 h 226"/>
              <a:gd name="T46" fmla="*/ 19 w 187"/>
              <a:gd name="T47" fmla="*/ 43 h 226"/>
              <a:gd name="T48" fmla="*/ 0 w 187"/>
              <a:gd name="T49" fmla="*/ 19 h 226"/>
              <a:gd name="T50" fmla="*/ 0 w 187"/>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26">
                <a:moveTo>
                  <a:pt x="0" y="0"/>
                </a:moveTo>
                <a:lnTo>
                  <a:pt x="32" y="8"/>
                </a:lnTo>
                <a:lnTo>
                  <a:pt x="95" y="71"/>
                </a:lnTo>
                <a:lnTo>
                  <a:pt x="104" y="71"/>
                </a:lnTo>
                <a:lnTo>
                  <a:pt x="134" y="92"/>
                </a:lnTo>
                <a:lnTo>
                  <a:pt x="134" y="101"/>
                </a:lnTo>
                <a:lnTo>
                  <a:pt x="145" y="115"/>
                </a:lnTo>
                <a:lnTo>
                  <a:pt x="134" y="124"/>
                </a:lnTo>
                <a:lnTo>
                  <a:pt x="145" y="133"/>
                </a:lnTo>
                <a:lnTo>
                  <a:pt x="157" y="133"/>
                </a:lnTo>
                <a:lnTo>
                  <a:pt x="169" y="153"/>
                </a:lnTo>
                <a:lnTo>
                  <a:pt x="177" y="153"/>
                </a:lnTo>
                <a:lnTo>
                  <a:pt x="187" y="173"/>
                </a:lnTo>
                <a:lnTo>
                  <a:pt x="177" y="226"/>
                </a:lnTo>
                <a:lnTo>
                  <a:pt x="169" y="217"/>
                </a:lnTo>
                <a:lnTo>
                  <a:pt x="157" y="226"/>
                </a:lnTo>
                <a:lnTo>
                  <a:pt x="157" y="217"/>
                </a:lnTo>
                <a:lnTo>
                  <a:pt x="104" y="173"/>
                </a:lnTo>
                <a:lnTo>
                  <a:pt x="95" y="153"/>
                </a:lnTo>
                <a:lnTo>
                  <a:pt x="81" y="124"/>
                </a:lnTo>
                <a:lnTo>
                  <a:pt x="61" y="101"/>
                </a:lnTo>
                <a:lnTo>
                  <a:pt x="61" y="71"/>
                </a:lnTo>
                <a:lnTo>
                  <a:pt x="40" y="60"/>
                </a:lnTo>
                <a:lnTo>
                  <a:pt x="19" y="43"/>
                </a:lnTo>
                <a:lnTo>
                  <a:pt x="0" y="1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6" name="Freeform 446"/>
          <p:cNvSpPr>
            <a:spLocks/>
          </p:cNvSpPr>
          <p:nvPr/>
        </p:nvSpPr>
        <p:spPr bwMode="auto">
          <a:xfrm>
            <a:off x="6980238" y="4260850"/>
            <a:ext cx="244475" cy="79375"/>
          </a:xfrm>
          <a:custGeom>
            <a:avLst/>
            <a:gdLst>
              <a:gd name="T0" fmla="*/ 0 w 154"/>
              <a:gd name="T1" fmla="*/ 9 h 50"/>
              <a:gd name="T2" fmla="*/ 17 w 154"/>
              <a:gd name="T3" fmla="*/ 0 h 50"/>
              <a:gd name="T4" fmla="*/ 37 w 154"/>
              <a:gd name="T5" fmla="*/ 0 h 50"/>
              <a:gd name="T6" fmla="*/ 60 w 154"/>
              <a:gd name="T7" fmla="*/ 23 h 50"/>
              <a:gd name="T8" fmla="*/ 89 w 154"/>
              <a:gd name="T9" fmla="*/ 23 h 50"/>
              <a:gd name="T10" fmla="*/ 89 w 154"/>
              <a:gd name="T11" fmla="*/ 9 h 50"/>
              <a:gd name="T12" fmla="*/ 125 w 154"/>
              <a:gd name="T13" fmla="*/ 23 h 50"/>
              <a:gd name="T14" fmla="*/ 133 w 154"/>
              <a:gd name="T15" fmla="*/ 31 h 50"/>
              <a:gd name="T16" fmla="*/ 154 w 154"/>
              <a:gd name="T17" fmla="*/ 31 h 50"/>
              <a:gd name="T18" fmla="*/ 154 w 154"/>
              <a:gd name="T19" fmla="*/ 50 h 50"/>
              <a:gd name="T20" fmla="*/ 133 w 154"/>
              <a:gd name="T21" fmla="*/ 42 h 50"/>
              <a:gd name="T22" fmla="*/ 125 w 154"/>
              <a:gd name="T23" fmla="*/ 50 h 50"/>
              <a:gd name="T24" fmla="*/ 69 w 154"/>
              <a:gd name="T25" fmla="*/ 31 h 50"/>
              <a:gd name="T26" fmla="*/ 51 w 154"/>
              <a:gd name="T27" fmla="*/ 31 h 50"/>
              <a:gd name="T28" fmla="*/ 0 w 154"/>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50">
                <a:moveTo>
                  <a:pt x="0" y="9"/>
                </a:moveTo>
                <a:lnTo>
                  <a:pt x="17" y="0"/>
                </a:lnTo>
                <a:lnTo>
                  <a:pt x="37" y="0"/>
                </a:lnTo>
                <a:lnTo>
                  <a:pt x="60" y="23"/>
                </a:lnTo>
                <a:lnTo>
                  <a:pt x="89" y="23"/>
                </a:lnTo>
                <a:lnTo>
                  <a:pt x="89" y="9"/>
                </a:lnTo>
                <a:lnTo>
                  <a:pt x="125" y="23"/>
                </a:lnTo>
                <a:lnTo>
                  <a:pt x="133" y="31"/>
                </a:lnTo>
                <a:lnTo>
                  <a:pt x="154" y="31"/>
                </a:lnTo>
                <a:lnTo>
                  <a:pt x="154" y="50"/>
                </a:lnTo>
                <a:lnTo>
                  <a:pt x="133" y="42"/>
                </a:lnTo>
                <a:lnTo>
                  <a:pt x="125" y="50"/>
                </a:lnTo>
                <a:lnTo>
                  <a:pt x="69" y="31"/>
                </a:lnTo>
                <a:lnTo>
                  <a:pt x="51" y="31"/>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7" name="Freeform 447"/>
          <p:cNvSpPr>
            <a:spLocks/>
          </p:cNvSpPr>
          <p:nvPr/>
        </p:nvSpPr>
        <p:spPr bwMode="auto">
          <a:xfrm>
            <a:off x="6980238" y="4260850"/>
            <a:ext cx="244475" cy="79375"/>
          </a:xfrm>
          <a:custGeom>
            <a:avLst/>
            <a:gdLst>
              <a:gd name="T0" fmla="*/ 0 w 154"/>
              <a:gd name="T1" fmla="*/ 9 h 50"/>
              <a:gd name="T2" fmla="*/ 17 w 154"/>
              <a:gd name="T3" fmla="*/ 0 h 50"/>
              <a:gd name="T4" fmla="*/ 37 w 154"/>
              <a:gd name="T5" fmla="*/ 0 h 50"/>
              <a:gd name="T6" fmla="*/ 60 w 154"/>
              <a:gd name="T7" fmla="*/ 23 h 50"/>
              <a:gd name="T8" fmla="*/ 89 w 154"/>
              <a:gd name="T9" fmla="*/ 23 h 50"/>
              <a:gd name="T10" fmla="*/ 89 w 154"/>
              <a:gd name="T11" fmla="*/ 9 h 50"/>
              <a:gd name="T12" fmla="*/ 125 w 154"/>
              <a:gd name="T13" fmla="*/ 23 h 50"/>
              <a:gd name="T14" fmla="*/ 133 w 154"/>
              <a:gd name="T15" fmla="*/ 31 h 50"/>
              <a:gd name="T16" fmla="*/ 154 w 154"/>
              <a:gd name="T17" fmla="*/ 31 h 50"/>
              <a:gd name="T18" fmla="*/ 154 w 154"/>
              <a:gd name="T19" fmla="*/ 50 h 50"/>
              <a:gd name="T20" fmla="*/ 133 w 154"/>
              <a:gd name="T21" fmla="*/ 42 h 50"/>
              <a:gd name="T22" fmla="*/ 125 w 154"/>
              <a:gd name="T23" fmla="*/ 50 h 50"/>
              <a:gd name="T24" fmla="*/ 69 w 154"/>
              <a:gd name="T25" fmla="*/ 31 h 50"/>
              <a:gd name="T26" fmla="*/ 51 w 154"/>
              <a:gd name="T27" fmla="*/ 31 h 50"/>
              <a:gd name="T28" fmla="*/ 0 w 154"/>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50">
                <a:moveTo>
                  <a:pt x="0" y="9"/>
                </a:moveTo>
                <a:lnTo>
                  <a:pt x="17" y="0"/>
                </a:lnTo>
                <a:lnTo>
                  <a:pt x="37" y="0"/>
                </a:lnTo>
                <a:lnTo>
                  <a:pt x="60" y="23"/>
                </a:lnTo>
                <a:lnTo>
                  <a:pt x="89" y="23"/>
                </a:lnTo>
                <a:lnTo>
                  <a:pt x="89" y="9"/>
                </a:lnTo>
                <a:lnTo>
                  <a:pt x="125" y="23"/>
                </a:lnTo>
                <a:lnTo>
                  <a:pt x="133" y="31"/>
                </a:lnTo>
                <a:lnTo>
                  <a:pt x="154" y="31"/>
                </a:lnTo>
                <a:lnTo>
                  <a:pt x="154" y="50"/>
                </a:lnTo>
                <a:lnTo>
                  <a:pt x="133" y="42"/>
                </a:lnTo>
                <a:lnTo>
                  <a:pt x="125" y="50"/>
                </a:lnTo>
                <a:lnTo>
                  <a:pt x="69" y="31"/>
                </a:lnTo>
                <a:lnTo>
                  <a:pt x="51" y="31"/>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8" name="Freeform 448"/>
          <p:cNvSpPr>
            <a:spLocks/>
          </p:cNvSpPr>
          <p:nvPr/>
        </p:nvSpPr>
        <p:spPr bwMode="auto">
          <a:xfrm>
            <a:off x="7275513" y="4329113"/>
            <a:ext cx="217487" cy="38100"/>
          </a:xfrm>
          <a:custGeom>
            <a:avLst/>
            <a:gdLst>
              <a:gd name="T0" fmla="*/ 0 w 137"/>
              <a:gd name="T1" fmla="*/ 24 h 24"/>
              <a:gd name="T2" fmla="*/ 0 w 137"/>
              <a:gd name="T3" fmla="*/ 10 h 24"/>
              <a:gd name="T4" fmla="*/ 11 w 137"/>
              <a:gd name="T5" fmla="*/ 0 h 24"/>
              <a:gd name="T6" fmla="*/ 29 w 137"/>
              <a:gd name="T7" fmla="*/ 10 h 24"/>
              <a:gd name="T8" fmla="*/ 29 w 137"/>
              <a:gd name="T9" fmla="*/ 0 h 24"/>
              <a:gd name="T10" fmla="*/ 64 w 137"/>
              <a:gd name="T11" fmla="*/ 10 h 24"/>
              <a:gd name="T12" fmla="*/ 72 w 137"/>
              <a:gd name="T13" fmla="*/ 0 h 24"/>
              <a:gd name="T14" fmla="*/ 101 w 137"/>
              <a:gd name="T15" fmla="*/ 10 h 24"/>
              <a:gd name="T16" fmla="*/ 114 w 137"/>
              <a:gd name="T17" fmla="*/ 0 h 24"/>
              <a:gd name="T18" fmla="*/ 137 w 137"/>
              <a:gd name="T19" fmla="*/ 10 h 24"/>
              <a:gd name="T20" fmla="*/ 101 w 137"/>
              <a:gd name="T21" fmla="*/ 24 h 24"/>
              <a:gd name="T22" fmla="*/ 64 w 137"/>
              <a:gd name="T23" fmla="*/ 10 h 24"/>
              <a:gd name="T24" fmla="*/ 20 w 137"/>
              <a:gd name="T25" fmla="*/ 24 h 24"/>
              <a:gd name="T26" fmla="*/ 0 w 137"/>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4">
                <a:moveTo>
                  <a:pt x="0" y="24"/>
                </a:moveTo>
                <a:lnTo>
                  <a:pt x="0" y="10"/>
                </a:lnTo>
                <a:lnTo>
                  <a:pt x="11" y="0"/>
                </a:lnTo>
                <a:lnTo>
                  <a:pt x="29" y="10"/>
                </a:lnTo>
                <a:lnTo>
                  <a:pt x="29" y="0"/>
                </a:lnTo>
                <a:lnTo>
                  <a:pt x="64" y="10"/>
                </a:lnTo>
                <a:lnTo>
                  <a:pt x="72" y="0"/>
                </a:lnTo>
                <a:lnTo>
                  <a:pt x="101" y="10"/>
                </a:lnTo>
                <a:lnTo>
                  <a:pt x="114" y="0"/>
                </a:lnTo>
                <a:lnTo>
                  <a:pt x="137" y="10"/>
                </a:lnTo>
                <a:lnTo>
                  <a:pt x="101" y="24"/>
                </a:lnTo>
                <a:lnTo>
                  <a:pt x="64" y="10"/>
                </a:lnTo>
                <a:lnTo>
                  <a:pt x="2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9" name="Freeform 449"/>
          <p:cNvSpPr>
            <a:spLocks/>
          </p:cNvSpPr>
          <p:nvPr/>
        </p:nvSpPr>
        <p:spPr bwMode="auto">
          <a:xfrm>
            <a:off x="7275513" y="4329113"/>
            <a:ext cx="217487" cy="38100"/>
          </a:xfrm>
          <a:custGeom>
            <a:avLst/>
            <a:gdLst>
              <a:gd name="T0" fmla="*/ 0 w 137"/>
              <a:gd name="T1" fmla="*/ 24 h 24"/>
              <a:gd name="T2" fmla="*/ 0 w 137"/>
              <a:gd name="T3" fmla="*/ 10 h 24"/>
              <a:gd name="T4" fmla="*/ 11 w 137"/>
              <a:gd name="T5" fmla="*/ 0 h 24"/>
              <a:gd name="T6" fmla="*/ 29 w 137"/>
              <a:gd name="T7" fmla="*/ 10 h 24"/>
              <a:gd name="T8" fmla="*/ 29 w 137"/>
              <a:gd name="T9" fmla="*/ 0 h 24"/>
              <a:gd name="T10" fmla="*/ 64 w 137"/>
              <a:gd name="T11" fmla="*/ 10 h 24"/>
              <a:gd name="T12" fmla="*/ 72 w 137"/>
              <a:gd name="T13" fmla="*/ 0 h 24"/>
              <a:gd name="T14" fmla="*/ 101 w 137"/>
              <a:gd name="T15" fmla="*/ 10 h 24"/>
              <a:gd name="T16" fmla="*/ 114 w 137"/>
              <a:gd name="T17" fmla="*/ 0 h 24"/>
              <a:gd name="T18" fmla="*/ 137 w 137"/>
              <a:gd name="T19" fmla="*/ 10 h 24"/>
              <a:gd name="T20" fmla="*/ 101 w 137"/>
              <a:gd name="T21" fmla="*/ 24 h 24"/>
              <a:gd name="T22" fmla="*/ 64 w 137"/>
              <a:gd name="T23" fmla="*/ 10 h 24"/>
              <a:gd name="T24" fmla="*/ 20 w 137"/>
              <a:gd name="T25" fmla="*/ 24 h 24"/>
              <a:gd name="T26" fmla="*/ 0 w 137"/>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4">
                <a:moveTo>
                  <a:pt x="0" y="24"/>
                </a:moveTo>
                <a:lnTo>
                  <a:pt x="0" y="10"/>
                </a:lnTo>
                <a:lnTo>
                  <a:pt x="11" y="0"/>
                </a:lnTo>
                <a:lnTo>
                  <a:pt x="29" y="10"/>
                </a:lnTo>
                <a:lnTo>
                  <a:pt x="29" y="0"/>
                </a:lnTo>
                <a:lnTo>
                  <a:pt x="64" y="10"/>
                </a:lnTo>
                <a:lnTo>
                  <a:pt x="72" y="0"/>
                </a:lnTo>
                <a:lnTo>
                  <a:pt x="101" y="10"/>
                </a:lnTo>
                <a:lnTo>
                  <a:pt x="114" y="0"/>
                </a:lnTo>
                <a:lnTo>
                  <a:pt x="137" y="10"/>
                </a:lnTo>
                <a:lnTo>
                  <a:pt x="101" y="24"/>
                </a:lnTo>
                <a:lnTo>
                  <a:pt x="64" y="10"/>
                </a:lnTo>
                <a:lnTo>
                  <a:pt x="2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0" name="Freeform 450"/>
          <p:cNvSpPr>
            <a:spLocks/>
          </p:cNvSpPr>
          <p:nvPr/>
        </p:nvSpPr>
        <p:spPr bwMode="auto">
          <a:xfrm>
            <a:off x="7356475" y="4375150"/>
            <a:ext cx="52388" cy="38100"/>
          </a:xfrm>
          <a:custGeom>
            <a:avLst/>
            <a:gdLst>
              <a:gd name="T0" fmla="*/ 0 w 33"/>
              <a:gd name="T1" fmla="*/ 0 h 24"/>
              <a:gd name="T2" fmla="*/ 14 w 33"/>
              <a:gd name="T3" fmla="*/ 0 h 24"/>
              <a:gd name="T4" fmla="*/ 33 w 33"/>
              <a:gd name="T5" fmla="*/ 24 h 24"/>
              <a:gd name="T6" fmla="*/ 22 w 33"/>
              <a:gd name="T7" fmla="*/ 24 h 24"/>
              <a:gd name="T8" fmla="*/ 0 w 33"/>
              <a:gd name="T9" fmla="*/ 0 h 24"/>
            </a:gdLst>
            <a:ahLst/>
            <a:cxnLst>
              <a:cxn ang="0">
                <a:pos x="T0" y="T1"/>
              </a:cxn>
              <a:cxn ang="0">
                <a:pos x="T2" y="T3"/>
              </a:cxn>
              <a:cxn ang="0">
                <a:pos x="T4" y="T5"/>
              </a:cxn>
              <a:cxn ang="0">
                <a:pos x="T6" y="T7"/>
              </a:cxn>
              <a:cxn ang="0">
                <a:pos x="T8" y="T9"/>
              </a:cxn>
            </a:cxnLst>
            <a:rect l="0" t="0" r="r" b="b"/>
            <a:pathLst>
              <a:path w="33" h="24">
                <a:moveTo>
                  <a:pt x="0" y="0"/>
                </a:moveTo>
                <a:lnTo>
                  <a:pt x="14" y="0"/>
                </a:lnTo>
                <a:lnTo>
                  <a:pt x="33" y="24"/>
                </a:lnTo>
                <a:lnTo>
                  <a:pt x="22"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1" name="Freeform 451"/>
          <p:cNvSpPr>
            <a:spLocks/>
          </p:cNvSpPr>
          <p:nvPr/>
        </p:nvSpPr>
        <p:spPr bwMode="auto">
          <a:xfrm>
            <a:off x="7356475" y="4375150"/>
            <a:ext cx="52388" cy="38100"/>
          </a:xfrm>
          <a:custGeom>
            <a:avLst/>
            <a:gdLst>
              <a:gd name="T0" fmla="*/ 0 w 33"/>
              <a:gd name="T1" fmla="*/ 0 h 24"/>
              <a:gd name="T2" fmla="*/ 14 w 33"/>
              <a:gd name="T3" fmla="*/ 0 h 24"/>
              <a:gd name="T4" fmla="*/ 33 w 33"/>
              <a:gd name="T5" fmla="*/ 24 h 24"/>
              <a:gd name="T6" fmla="*/ 22 w 33"/>
              <a:gd name="T7" fmla="*/ 24 h 24"/>
              <a:gd name="T8" fmla="*/ 0 w 33"/>
              <a:gd name="T9" fmla="*/ 0 h 24"/>
            </a:gdLst>
            <a:ahLst/>
            <a:cxnLst>
              <a:cxn ang="0">
                <a:pos x="T0" y="T1"/>
              </a:cxn>
              <a:cxn ang="0">
                <a:pos x="T2" y="T3"/>
              </a:cxn>
              <a:cxn ang="0">
                <a:pos x="T4" y="T5"/>
              </a:cxn>
              <a:cxn ang="0">
                <a:pos x="T6" y="T7"/>
              </a:cxn>
              <a:cxn ang="0">
                <a:pos x="T8" y="T9"/>
              </a:cxn>
            </a:cxnLst>
            <a:rect l="0" t="0" r="r" b="b"/>
            <a:pathLst>
              <a:path w="33" h="24">
                <a:moveTo>
                  <a:pt x="0" y="0"/>
                </a:moveTo>
                <a:lnTo>
                  <a:pt x="14" y="0"/>
                </a:lnTo>
                <a:lnTo>
                  <a:pt x="33" y="24"/>
                </a:lnTo>
                <a:lnTo>
                  <a:pt x="22"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2" name="Freeform 452"/>
          <p:cNvSpPr>
            <a:spLocks/>
          </p:cNvSpPr>
          <p:nvPr/>
        </p:nvSpPr>
        <p:spPr bwMode="auto">
          <a:xfrm>
            <a:off x="7356475" y="4030663"/>
            <a:ext cx="184150" cy="228600"/>
          </a:xfrm>
          <a:custGeom>
            <a:avLst/>
            <a:gdLst>
              <a:gd name="T0" fmla="*/ 0 w 116"/>
              <a:gd name="T1" fmla="*/ 83 h 144"/>
              <a:gd name="T2" fmla="*/ 22 w 116"/>
              <a:gd name="T3" fmla="*/ 43 h 144"/>
              <a:gd name="T4" fmla="*/ 22 w 116"/>
              <a:gd name="T5" fmla="*/ 11 h 144"/>
              <a:gd name="T6" fmla="*/ 34 w 116"/>
              <a:gd name="T7" fmla="*/ 11 h 144"/>
              <a:gd name="T8" fmla="*/ 43 w 116"/>
              <a:gd name="T9" fmla="*/ 0 h 144"/>
              <a:gd name="T10" fmla="*/ 72 w 116"/>
              <a:gd name="T11" fmla="*/ 11 h 144"/>
              <a:gd name="T12" fmla="*/ 96 w 116"/>
              <a:gd name="T13" fmla="*/ 11 h 144"/>
              <a:gd name="T14" fmla="*/ 107 w 116"/>
              <a:gd name="T15" fmla="*/ 0 h 144"/>
              <a:gd name="T16" fmla="*/ 116 w 116"/>
              <a:gd name="T17" fmla="*/ 0 h 144"/>
              <a:gd name="T18" fmla="*/ 107 w 116"/>
              <a:gd name="T19" fmla="*/ 19 h 144"/>
              <a:gd name="T20" fmla="*/ 87 w 116"/>
              <a:gd name="T21" fmla="*/ 19 h 144"/>
              <a:gd name="T22" fmla="*/ 34 w 116"/>
              <a:gd name="T23" fmla="*/ 19 h 144"/>
              <a:gd name="T24" fmla="*/ 22 w 116"/>
              <a:gd name="T25" fmla="*/ 34 h 144"/>
              <a:gd name="T26" fmla="*/ 22 w 116"/>
              <a:gd name="T27" fmla="*/ 43 h 144"/>
              <a:gd name="T28" fmla="*/ 34 w 116"/>
              <a:gd name="T29" fmla="*/ 51 h 144"/>
              <a:gd name="T30" fmla="*/ 72 w 116"/>
              <a:gd name="T31" fmla="*/ 43 h 144"/>
              <a:gd name="T32" fmla="*/ 87 w 116"/>
              <a:gd name="T33" fmla="*/ 51 h 144"/>
              <a:gd name="T34" fmla="*/ 72 w 116"/>
              <a:gd name="T35" fmla="*/ 51 h 144"/>
              <a:gd name="T36" fmla="*/ 51 w 116"/>
              <a:gd name="T37" fmla="*/ 63 h 144"/>
              <a:gd name="T38" fmla="*/ 64 w 116"/>
              <a:gd name="T39" fmla="*/ 92 h 144"/>
              <a:gd name="T40" fmla="*/ 51 w 116"/>
              <a:gd name="T41" fmla="*/ 92 h 144"/>
              <a:gd name="T42" fmla="*/ 72 w 116"/>
              <a:gd name="T43" fmla="*/ 124 h 144"/>
              <a:gd name="T44" fmla="*/ 72 w 116"/>
              <a:gd name="T45" fmla="*/ 135 h 144"/>
              <a:gd name="T46" fmla="*/ 64 w 116"/>
              <a:gd name="T47" fmla="*/ 144 h 144"/>
              <a:gd name="T48" fmla="*/ 64 w 116"/>
              <a:gd name="T49" fmla="*/ 135 h 144"/>
              <a:gd name="T50" fmla="*/ 64 w 116"/>
              <a:gd name="T51" fmla="*/ 124 h 144"/>
              <a:gd name="T52" fmla="*/ 51 w 116"/>
              <a:gd name="T53" fmla="*/ 124 h 144"/>
              <a:gd name="T54" fmla="*/ 51 w 116"/>
              <a:gd name="T55" fmla="*/ 115 h 144"/>
              <a:gd name="T56" fmla="*/ 34 w 116"/>
              <a:gd name="T57" fmla="*/ 92 h 144"/>
              <a:gd name="T58" fmla="*/ 43 w 116"/>
              <a:gd name="T59" fmla="*/ 83 h 144"/>
              <a:gd name="T60" fmla="*/ 34 w 116"/>
              <a:gd name="T61" fmla="*/ 83 h 144"/>
              <a:gd name="T62" fmla="*/ 22 w 116"/>
              <a:gd name="T63" fmla="*/ 92 h 144"/>
              <a:gd name="T64" fmla="*/ 22 w 116"/>
              <a:gd name="T65" fmla="*/ 135 h 144"/>
              <a:gd name="T66" fmla="*/ 14 w 116"/>
              <a:gd name="T67" fmla="*/ 135 h 144"/>
              <a:gd name="T68" fmla="*/ 14 w 116"/>
              <a:gd name="T69" fmla="*/ 103 h 144"/>
              <a:gd name="T70" fmla="*/ 14 w 116"/>
              <a:gd name="T71" fmla="*/ 92 h 144"/>
              <a:gd name="T72" fmla="*/ 0 w 116"/>
              <a:gd name="T73" fmla="*/ 92 h 144"/>
              <a:gd name="T74" fmla="*/ 0 w 116"/>
              <a:gd name="T75" fmla="*/ 8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44">
                <a:moveTo>
                  <a:pt x="0" y="83"/>
                </a:moveTo>
                <a:lnTo>
                  <a:pt x="22" y="43"/>
                </a:lnTo>
                <a:lnTo>
                  <a:pt x="22" y="11"/>
                </a:lnTo>
                <a:lnTo>
                  <a:pt x="34" y="11"/>
                </a:lnTo>
                <a:lnTo>
                  <a:pt x="43" y="0"/>
                </a:lnTo>
                <a:lnTo>
                  <a:pt x="72" y="11"/>
                </a:lnTo>
                <a:lnTo>
                  <a:pt x="96" y="11"/>
                </a:lnTo>
                <a:lnTo>
                  <a:pt x="107" y="0"/>
                </a:lnTo>
                <a:lnTo>
                  <a:pt x="116" y="0"/>
                </a:lnTo>
                <a:lnTo>
                  <a:pt x="107" y="19"/>
                </a:lnTo>
                <a:lnTo>
                  <a:pt x="87" y="19"/>
                </a:lnTo>
                <a:lnTo>
                  <a:pt x="34" y="19"/>
                </a:lnTo>
                <a:lnTo>
                  <a:pt x="22" y="34"/>
                </a:lnTo>
                <a:lnTo>
                  <a:pt x="22" y="43"/>
                </a:lnTo>
                <a:lnTo>
                  <a:pt x="34" y="51"/>
                </a:lnTo>
                <a:lnTo>
                  <a:pt x="72" y="43"/>
                </a:lnTo>
                <a:lnTo>
                  <a:pt x="87" y="51"/>
                </a:lnTo>
                <a:lnTo>
                  <a:pt x="72" y="51"/>
                </a:lnTo>
                <a:lnTo>
                  <a:pt x="51" y="63"/>
                </a:lnTo>
                <a:lnTo>
                  <a:pt x="64" y="92"/>
                </a:lnTo>
                <a:lnTo>
                  <a:pt x="51" y="92"/>
                </a:lnTo>
                <a:lnTo>
                  <a:pt x="72" y="124"/>
                </a:lnTo>
                <a:lnTo>
                  <a:pt x="72" y="135"/>
                </a:lnTo>
                <a:lnTo>
                  <a:pt x="64" y="144"/>
                </a:lnTo>
                <a:lnTo>
                  <a:pt x="64" y="135"/>
                </a:lnTo>
                <a:lnTo>
                  <a:pt x="64" y="124"/>
                </a:lnTo>
                <a:lnTo>
                  <a:pt x="51" y="124"/>
                </a:lnTo>
                <a:lnTo>
                  <a:pt x="51" y="115"/>
                </a:lnTo>
                <a:lnTo>
                  <a:pt x="34" y="92"/>
                </a:lnTo>
                <a:lnTo>
                  <a:pt x="43" y="83"/>
                </a:lnTo>
                <a:lnTo>
                  <a:pt x="34" y="83"/>
                </a:lnTo>
                <a:lnTo>
                  <a:pt x="22" y="92"/>
                </a:lnTo>
                <a:lnTo>
                  <a:pt x="22" y="135"/>
                </a:lnTo>
                <a:lnTo>
                  <a:pt x="14" y="135"/>
                </a:lnTo>
                <a:lnTo>
                  <a:pt x="14" y="103"/>
                </a:lnTo>
                <a:lnTo>
                  <a:pt x="14" y="92"/>
                </a:lnTo>
                <a:lnTo>
                  <a:pt x="0" y="92"/>
                </a:lnTo>
                <a:lnTo>
                  <a:pt x="0"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3" name="Freeform 453"/>
          <p:cNvSpPr>
            <a:spLocks/>
          </p:cNvSpPr>
          <p:nvPr/>
        </p:nvSpPr>
        <p:spPr bwMode="auto">
          <a:xfrm>
            <a:off x="7356475" y="4030663"/>
            <a:ext cx="184150" cy="228600"/>
          </a:xfrm>
          <a:custGeom>
            <a:avLst/>
            <a:gdLst>
              <a:gd name="T0" fmla="*/ 0 w 116"/>
              <a:gd name="T1" fmla="*/ 83 h 144"/>
              <a:gd name="T2" fmla="*/ 22 w 116"/>
              <a:gd name="T3" fmla="*/ 43 h 144"/>
              <a:gd name="T4" fmla="*/ 22 w 116"/>
              <a:gd name="T5" fmla="*/ 11 h 144"/>
              <a:gd name="T6" fmla="*/ 34 w 116"/>
              <a:gd name="T7" fmla="*/ 11 h 144"/>
              <a:gd name="T8" fmla="*/ 43 w 116"/>
              <a:gd name="T9" fmla="*/ 0 h 144"/>
              <a:gd name="T10" fmla="*/ 72 w 116"/>
              <a:gd name="T11" fmla="*/ 11 h 144"/>
              <a:gd name="T12" fmla="*/ 96 w 116"/>
              <a:gd name="T13" fmla="*/ 11 h 144"/>
              <a:gd name="T14" fmla="*/ 107 w 116"/>
              <a:gd name="T15" fmla="*/ 0 h 144"/>
              <a:gd name="T16" fmla="*/ 116 w 116"/>
              <a:gd name="T17" fmla="*/ 0 h 144"/>
              <a:gd name="T18" fmla="*/ 107 w 116"/>
              <a:gd name="T19" fmla="*/ 19 h 144"/>
              <a:gd name="T20" fmla="*/ 87 w 116"/>
              <a:gd name="T21" fmla="*/ 19 h 144"/>
              <a:gd name="T22" fmla="*/ 34 w 116"/>
              <a:gd name="T23" fmla="*/ 19 h 144"/>
              <a:gd name="T24" fmla="*/ 22 w 116"/>
              <a:gd name="T25" fmla="*/ 34 h 144"/>
              <a:gd name="T26" fmla="*/ 22 w 116"/>
              <a:gd name="T27" fmla="*/ 43 h 144"/>
              <a:gd name="T28" fmla="*/ 34 w 116"/>
              <a:gd name="T29" fmla="*/ 51 h 144"/>
              <a:gd name="T30" fmla="*/ 72 w 116"/>
              <a:gd name="T31" fmla="*/ 43 h 144"/>
              <a:gd name="T32" fmla="*/ 87 w 116"/>
              <a:gd name="T33" fmla="*/ 51 h 144"/>
              <a:gd name="T34" fmla="*/ 72 w 116"/>
              <a:gd name="T35" fmla="*/ 51 h 144"/>
              <a:gd name="T36" fmla="*/ 51 w 116"/>
              <a:gd name="T37" fmla="*/ 63 h 144"/>
              <a:gd name="T38" fmla="*/ 64 w 116"/>
              <a:gd name="T39" fmla="*/ 92 h 144"/>
              <a:gd name="T40" fmla="*/ 51 w 116"/>
              <a:gd name="T41" fmla="*/ 92 h 144"/>
              <a:gd name="T42" fmla="*/ 72 w 116"/>
              <a:gd name="T43" fmla="*/ 124 h 144"/>
              <a:gd name="T44" fmla="*/ 72 w 116"/>
              <a:gd name="T45" fmla="*/ 135 h 144"/>
              <a:gd name="T46" fmla="*/ 64 w 116"/>
              <a:gd name="T47" fmla="*/ 144 h 144"/>
              <a:gd name="T48" fmla="*/ 64 w 116"/>
              <a:gd name="T49" fmla="*/ 135 h 144"/>
              <a:gd name="T50" fmla="*/ 64 w 116"/>
              <a:gd name="T51" fmla="*/ 124 h 144"/>
              <a:gd name="T52" fmla="*/ 51 w 116"/>
              <a:gd name="T53" fmla="*/ 124 h 144"/>
              <a:gd name="T54" fmla="*/ 51 w 116"/>
              <a:gd name="T55" fmla="*/ 115 h 144"/>
              <a:gd name="T56" fmla="*/ 34 w 116"/>
              <a:gd name="T57" fmla="*/ 92 h 144"/>
              <a:gd name="T58" fmla="*/ 43 w 116"/>
              <a:gd name="T59" fmla="*/ 83 h 144"/>
              <a:gd name="T60" fmla="*/ 34 w 116"/>
              <a:gd name="T61" fmla="*/ 83 h 144"/>
              <a:gd name="T62" fmla="*/ 22 w 116"/>
              <a:gd name="T63" fmla="*/ 92 h 144"/>
              <a:gd name="T64" fmla="*/ 22 w 116"/>
              <a:gd name="T65" fmla="*/ 135 h 144"/>
              <a:gd name="T66" fmla="*/ 14 w 116"/>
              <a:gd name="T67" fmla="*/ 135 h 144"/>
              <a:gd name="T68" fmla="*/ 14 w 116"/>
              <a:gd name="T69" fmla="*/ 103 h 144"/>
              <a:gd name="T70" fmla="*/ 14 w 116"/>
              <a:gd name="T71" fmla="*/ 92 h 144"/>
              <a:gd name="T72" fmla="*/ 0 w 116"/>
              <a:gd name="T73" fmla="*/ 92 h 144"/>
              <a:gd name="T74" fmla="*/ 0 w 116"/>
              <a:gd name="T75" fmla="*/ 8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44">
                <a:moveTo>
                  <a:pt x="0" y="83"/>
                </a:moveTo>
                <a:lnTo>
                  <a:pt x="22" y="43"/>
                </a:lnTo>
                <a:lnTo>
                  <a:pt x="22" y="11"/>
                </a:lnTo>
                <a:lnTo>
                  <a:pt x="34" y="11"/>
                </a:lnTo>
                <a:lnTo>
                  <a:pt x="43" y="0"/>
                </a:lnTo>
                <a:lnTo>
                  <a:pt x="72" y="11"/>
                </a:lnTo>
                <a:lnTo>
                  <a:pt x="96" y="11"/>
                </a:lnTo>
                <a:lnTo>
                  <a:pt x="107" y="0"/>
                </a:lnTo>
                <a:lnTo>
                  <a:pt x="116" y="0"/>
                </a:lnTo>
                <a:lnTo>
                  <a:pt x="107" y="19"/>
                </a:lnTo>
                <a:lnTo>
                  <a:pt x="87" y="19"/>
                </a:lnTo>
                <a:lnTo>
                  <a:pt x="34" y="19"/>
                </a:lnTo>
                <a:lnTo>
                  <a:pt x="22" y="34"/>
                </a:lnTo>
                <a:lnTo>
                  <a:pt x="22" y="43"/>
                </a:lnTo>
                <a:lnTo>
                  <a:pt x="34" y="51"/>
                </a:lnTo>
                <a:lnTo>
                  <a:pt x="72" y="43"/>
                </a:lnTo>
                <a:lnTo>
                  <a:pt x="87" y="51"/>
                </a:lnTo>
                <a:lnTo>
                  <a:pt x="72" y="51"/>
                </a:lnTo>
                <a:lnTo>
                  <a:pt x="51" y="63"/>
                </a:lnTo>
                <a:lnTo>
                  <a:pt x="64" y="92"/>
                </a:lnTo>
                <a:lnTo>
                  <a:pt x="51" y="92"/>
                </a:lnTo>
                <a:lnTo>
                  <a:pt x="72" y="124"/>
                </a:lnTo>
                <a:lnTo>
                  <a:pt x="72" y="135"/>
                </a:lnTo>
                <a:lnTo>
                  <a:pt x="64" y="144"/>
                </a:lnTo>
                <a:lnTo>
                  <a:pt x="64" y="135"/>
                </a:lnTo>
                <a:lnTo>
                  <a:pt x="64" y="124"/>
                </a:lnTo>
                <a:lnTo>
                  <a:pt x="51" y="124"/>
                </a:lnTo>
                <a:lnTo>
                  <a:pt x="51" y="115"/>
                </a:lnTo>
                <a:lnTo>
                  <a:pt x="34" y="92"/>
                </a:lnTo>
                <a:lnTo>
                  <a:pt x="43" y="83"/>
                </a:lnTo>
                <a:lnTo>
                  <a:pt x="34" y="83"/>
                </a:lnTo>
                <a:lnTo>
                  <a:pt x="22" y="92"/>
                </a:lnTo>
                <a:lnTo>
                  <a:pt x="22" y="135"/>
                </a:lnTo>
                <a:lnTo>
                  <a:pt x="14" y="135"/>
                </a:lnTo>
                <a:lnTo>
                  <a:pt x="14" y="103"/>
                </a:lnTo>
                <a:lnTo>
                  <a:pt x="14" y="92"/>
                </a:lnTo>
                <a:lnTo>
                  <a:pt x="0" y="92"/>
                </a:lnTo>
                <a:lnTo>
                  <a:pt x="0"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4" name="Freeform 454"/>
          <p:cNvSpPr>
            <a:spLocks/>
          </p:cNvSpPr>
          <p:nvPr/>
        </p:nvSpPr>
        <p:spPr bwMode="auto">
          <a:xfrm>
            <a:off x="7591425" y="4014788"/>
            <a:ext cx="50800" cy="96837"/>
          </a:xfrm>
          <a:custGeom>
            <a:avLst/>
            <a:gdLst>
              <a:gd name="T0" fmla="*/ 0 w 32"/>
              <a:gd name="T1" fmla="*/ 20 h 61"/>
              <a:gd name="T2" fmla="*/ 11 w 32"/>
              <a:gd name="T3" fmla="*/ 0 h 61"/>
              <a:gd name="T4" fmla="*/ 20 w 32"/>
              <a:gd name="T5" fmla="*/ 9 h 61"/>
              <a:gd name="T6" fmla="*/ 32 w 32"/>
              <a:gd name="T7" fmla="*/ 9 h 61"/>
              <a:gd name="T8" fmla="*/ 32 w 32"/>
              <a:gd name="T9" fmla="*/ 20 h 61"/>
              <a:gd name="T10" fmla="*/ 20 w 32"/>
              <a:gd name="T11" fmla="*/ 20 h 61"/>
              <a:gd name="T12" fmla="*/ 20 w 32"/>
              <a:gd name="T13" fmla="*/ 28 h 61"/>
              <a:gd name="T14" fmla="*/ 11 w 32"/>
              <a:gd name="T15" fmla="*/ 28 h 61"/>
              <a:gd name="T16" fmla="*/ 11 w 32"/>
              <a:gd name="T17" fmla="*/ 43 h 61"/>
              <a:gd name="T18" fmla="*/ 20 w 32"/>
              <a:gd name="T19" fmla="*/ 61 h 61"/>
              <a:gd name="T20" fmla="*/ 11 w 32"/>
              <a:gd name="T21" fmla="*/ 43 h 61"/>
              <a:gd name="T22" fmla="*/ 0 w 32"/>
              <a:gd name="T2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1">
                <a:moveTo>
                  <a:pt x="0" y="20"/>
                </a:moveTo>
                <a:lnTo>
                  <a:pt x="11" y="0"/>
                </a:lnTo>
                <a:lnTo>
                  <a:pt x="20" y="9"/>
                </a:lnTo>
                <a:lnTo>
                  <a:pt x="32" y="9"/>
                </a:lnTo>
                <a:lnTo>
                  <a:pt x="32" y="20"/>
                </a:lnTo>
                <a:lnTo>
                  <a:pt x="20" y="20"/>
                </a:lnTo>
                <a:lnTo>
                  <a:pt x="20" y="28"/>
                </a:lnTo>
                <a:lnTo>
                  <a:pt x="11" y="28"/>
                </a:lnTo>
                <a:lnTo>
                  <a:pt x="11" y="43"/>
                </a:lnTo>
                <a:lnTo>
                  <a:pt x="20" y="61"/>
                </a:lnTo>
                <a:lnTo>
                  <a:pt x="11" y="43"/>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5" name="Freeform 455"/>
          <p:cNvSpPr>
            <a:spLocks/>
          </p:cNvSpPr>
          <p:nvPr/>
        </p:nvSpPr>
        <p:spPr bwMode="auto">
          <a:xfrm>
            <a:off x="7591425" y="4014788"/>
            <a:ext cx="50800" cy="96837"/>
          </a:xfrm>
          <a:custGeom>
            <a:avLst/>
            <a:gdLst>
              <a:gd name="T0" fmla="*/ 0 w 32"/>
              <a:gd name="T1" fmla="*/ 20 h 61"/>
              <a:gd name="T2" fmla="*/ 11 w 32"/>
              <a:gd name="T3" fmla="*/ 0 h 61"/>
              <a:gd name="T4" fmla="*/ 20 w 32"/>
              <a:gd name="T5" fmla="*/ 9 h 61"/>
              <a:gd name="T6" fmla="*/ 32 w 32"/>
              <a:gd name="T7" fmla="*/ 9 h 61"/>
              <a:gd name="T8" fmla="*/ 32 w 32"/>
              <a:gd name="T9" fmla="*/ 20 h 61"/>
              <a:gd name="T10" fmla="*/ 20 w 32"/>
              <a:gd name="T11" fmla="*/ 20 h 61"/>
              <a:gd name="T12" fmla="*/ 20 w 32"/>
              <a:gd name="T13" fmla="*/ 28 h 61"/>
              <a:gd name="T14" fmla="*/ 11 w 32"/>
              <a:gd name="T15" fmla="*/ 28 h 61"/>
              <a:gd name="T16" fmla="*/ 11 w 32"/>
              <a:gd name="T17" fmla="*/ 43 h 61"/>
              <a:gd name="T18" fmla="*/ 20 w 32"/>
              <a:gd name="T19" fmla="*/ 61 h 61"/>
              <a:gd name="T20" fmla="*/ 11 w 32"/>
              <a:gd name="T21" fmla="*/ 43 h 61"/>
              <a:gd name="T22" fmla="*/ 0 w 32"/>
              <a:gd name="T2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1">
                <a:moveTo>
                  <a:pt x="0" y="20"/>
                </a:moveTo>
                <a:lnTo>
                  <a:pt x="11" y="0"/>
                </a:lnTo>
                <a:lnTo>
                  <a:pt x="20" y="9"/>
                </a:lnTo>
                <a:lnTo>
                  <a:pt x="32" y="9"/>
                </a:lnTo>
                <a:lnTo>
                  <a:pt x="32" y="20"/>
                </a:lnTo>
                <a:lnTo>
                  <a:pt x="20" y="20"/>
                </a:lnTo>
                <a:lnTo>
                  <a:pt x="20" y="28"/>
                </a:lnTo>
                <a:lnTo>
                  <a:pt x="11" y="28"/>
                </a:lnTo>
                <a:lnTo>
                  <a:pt x="11" y="43"/>
                </a:lnTo>
                <a:lnTo>
                  <a:pt x="20" y="61"/>
                </a:lnTo>
                <a:lnTo>
                  <a:pt x="11" y="43"/>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6" name="Freeform 456"/>
          <p:cNvSpPr>
            <a:spLocks/>
          </p:cNvSpPr>
          <p:nvPr/>
        </p:nvSpPr>
        <p:spPr bwMode="auto">
          <a:xfrm>
            <a:off x="7608888" y="4164013"/>
            <a:ext cx="84137" cy="38100"/>
          </a:xfrm>
          <a:custGeom>
            <a:avLst/>
            <a:gdLst>
              <a:gd name="T0" fmla="*/ 0 w 53"/>
              <a:gd name="T1" fmla="*/ 10 h 24"/>
              <a:gd name="T2" fmla="*/ 9 w 53"/>
              <a:gd name="T3" fmla="*/ 0 h 24"/>
              <a:gd name="T4" fmla="*/ 30 w 53"/>
              <a:gd name="T5" fmla="*/ 0 h 24"/>
              <a:gd name="T6" fmla="*/ 38 w 53"/>
              <a:gd name="T7" fmla="*/ 10 h 24"/>
              <a:gd name="T8" fmla="*/ 53 w 53"/>
              <a:gd name="T9" fmla="*/ 24 h 24"/>
              <a:gd name="T10" fmla="*/ 0 w 53"/>
              <a:gd name="T11" fmla="*/ 10 h 24"/>
            </a:gdLst>
            <a:ahLst/>
            <a:cxnLst>
              <a:cxn ang="0">
                <a:pos x="T0" y="T1"/>
              </a:cxn>
              <a:cxn ang="0">
                <a:pos x="T2" y="T3"/>
              </a:cxn>
              <a:cxn ang="0">
                <a:pos x="T4" y="T5"/>
              </a:cxn>
              <a:cxn ang="0">
                <a:pos x="T6" y="T7"/>
              </a:cxn>
              <a:cxn ang="0">
                <a:pos x="T8" y="T9"/>
              </a:cxn>
              <a:cxn ang="0">
                <a:pos x="T10" y="T11"/>
              </a:cxn>
            </a:cxnLst>
            <a:rect l="0" t="0" r="r" b="b"/>
            <a:pathLst>
              <a:path w="53" h="24">
                <a:moveTo>
                  <a:pt x="0" y="10"/>
                </a:moveTo>
                <a:lnTo>
                  <a:pt x="9" y="0"/>
                </a:lnTo>
                <a:lnTo>
                  <a:pt x="30" y="0"/>
                </a:lnTo>
                <a:lnTo>
                  <a:pt x="38" y="10"/>
                </a:lnTo>
                <a:lnTo>
                  <a:pt x="53" y="24"/>
                </a:lnTo>
                <a:lnTo>
                  <a:pt x="0" y="1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7" name="Freeform 457"/>
          <p:cNvSpPr>
            <a:spLocks/>
          </p:cNvSpPr>
          <p:nvPr/>
        </p:nvSpPr>
        <p:spPr bwMode="auto">
          <a:xfrm>
            <a:off x="7608888" y="4164013"/>
            <a:ext cx="84137" cy="38100"/>
          </a:xfrm>
          <a:custGeom>
            <a:avLst/>
            <a:gdLst>
              <a:gd name="T0" fmla="*/ 0 w 53"/>
              <a:gd name="T1" fmla="*/ 10 h 24"/>
              <a:gd name="T2" fmla="*/ 9 w 53"/>
              <a:gd name="T3" fmla="*/ 0 h 24"/>
              <a:gd name="T4" fmla="*/ 30 w 53"/>
              <a:gd name="T5" fmla="*/ 0 h 24"/>
              <a:gd name="T6" fmla="*/ 38 w 53"/>
              <a:gd name="T7" fmla="*/ 10 h 24"/>
              <a:gd name="T8" fmla="*/ 53 w 53"/>
              <a:gd name="T9" fmla="*/ 24 h 24"/>
              <a:gd name="T10" fmla="*/ 0 w 53"/>
              <a:gd name="T11" fmla="*/ 10 h 24"/>
            </a:gdLst>
            <a:ahLst/>
            <a:cxnLst>
              <a:cxn ang="0">
                <a:pos x="T0" y="T1"/>
              </a:cxn>
              <a:cxn ang="0">
                <a:pos x="T2" y="T3"/>
              </a:cxn>
              <a:cxn ang="0">
                <a:pos x="T4" y="T5"/>
              </a:cxn>
              <a:cxn ang="0">
                <a:pos x="T6" y="T7"/>
              </a:cxn>
              <a:cxn ang="0">
                <a:pos x="T8" y="T9"/>
              </a:cxn>
              <a:cxn ang="0">
                <a:pos x="T10" y="T11"/>
              </a:cxn>
            </a:cxnLst>
            <a:rect l="0" t="0" r="r" b="b"/>
            <a:pathLst>
              <a:path w="53" h="24">
                <a:moveTo>
                  <a:pt x="0" y="10"/>
                </a:moveTo>
                <a:lnTo>
                  <a:pt x="9" y="0"/>
                </a:lnTo>
                <a:lnTo>
                  <a:pt x="30" y="0"/>
                </a:lnTo>
                <a:lnTo>
                  <a:pt x="38" y="10"/>
                </a:lnTo>
                <a:lnTo>
                  <a:pt x="53" y="24"/>
                </a:lnTo>
                <a:lnTo>
                  <a:pt x="0" y="1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8" name="Freeform 458"/>
          <p:cNvSpPr>
            <a:spLocks/>
          </p:cNvSpPr>
          <p:nvPr/>
        </p:nvSpPr>
        <p:spPr bwMode="auto">
          <a:xfrm>
            <a:off x="7356475" y="3505200"/>
            <a:ext cx="138113" cy="165100"/>
          </a:xfrm>
          <a:custGeom>
            <a:avLst/>
            <a:gdLst>
              <a:gd name="T0" fmla="*/ 0 w 87"/>
              <a:gd name="T1" fmla="*/ 43 h 104"/>
              <a:gd name="T2" fmla="*/ 14 w 87"/>
              <a:gd name="T3" fmla="*/ 43 h 104"/>
              <a:gd name="T4" fmla="*/ 0 w 87"/>
              <a:gd name="T5" fmla="*/ 0 h 104"/>
              <a:gd name="T6" fmla="*/ 34 w 87"/>
              <a:gd name="T7" fmla="*/ 0 h 104"/>
              <a:gd name="T8" fmla="*/ 34 w 87"/>
              <a:gd name="T9" fmla="*/ 22 h 104"/>
              <a:gd name="T10" fmla="*/ 43 w 87"/>
              <a:gd name="T11" fmla="*/ 31 h 104"/>
              <a:gd name="T12" fmla="*/ 34 w 87"/>
              <a:gd name="T13" fmla="*/ 63 h 104"/>
              <a:gd name="T14" fmla="*/ 43 w 87"/>
              <a:gd name="T15" fmla="*/ 84 h 104"/>
              <a:gd name="T16" fmla="*/ 43 w 87"/>
              <a:gd name="T17" fmla="*/ 95 h 104"/>
              <a:gd name="T18" fmla="*/ 51 w 87"/>
              <a:gd name="T19" fmla="*/ 84 h 104"/>
              <a:gd name="T20" fmla="*/ 72 w 87"/>
              <a:gd name="T21" fmla="*/ 95 h 104"/>
              <a:gd name="T22" fmla="*/ 87 w 87"/>
              <a:gd name="T23" fmla="*/ 104 h 104"/>
              <a:gd name="T24" fmla="*/ 64 w 87"/>
              <a:gd name="T25" fmla="*/ 104 h 104"/>
              <a:gd name="T26" fmla="*/ 51 w 87"/>
              <a:gd name="T27" fmla="*/ 95 h 104"/>
              <a:gd name="T28" fmla="*/ 51 w 87"/>
              <a:gd name="T29" fmla="*/ 104 h 104"/>
              <a:gd name="T30" fmla="*/ 34 w 87"/>
              <a:gd name="T31" fmla="*/ 95 h 104"/>
              <a:gd name="T32" fmla="*/ 22 w 87"/>
              <a:gd name="T33" fmla="*/ 95 h 104"/>
              <a:gd name="T34" fmla="*/ 22 w 87"/>
              <a:gd name="T35" fmla="*/ 71 h 104"/>
              <a:gd name="T36" fmla="*/ 0 w 87"/>
              <a:gd name="T37" fmla="*/ 71 h 104"/>
              <a:gd name="T38" fmla="*/ 0 w 87"/>
              <a:gd name="T39"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04">
                <a:moveTo>
                  <a:pt x="0" y="43"/>
                </a:moveTo>
                <a:lnTo>
                  <a:pt x="14" y="43"/>
                </a:lnTo>
                <a:lnTo>
                  <a:pt x="0" y="0"/>
                </a:lnTo>
                <a:lnTo>
                  <a:pt x="34" y="0"/>
                </a:lnTo>
                <a:lnTo>
                  <a:pt x="34" y="22"/>
                </a:lnTo>
                <a:lnTo>
                  <a:pt x="43" y="31"/>
                </a:lnTo>
                <a:lnTo>
                  <a:pt x="34" y="63"/>
                </a:lnTo>
                <a:lnTo>
                  <a:pt x="43" y="84"/>
                </a:lnTo>
                <a:lnTo>
                  <a:pt x="43" y="95"/>
                </a:lnTo>
                <a:lnTo>
                  <a:pt x="51" y="84"/>
                </a:lnTo>
                <a:lnTo>
                  <a:pt x="72" y="95"/>
                </a:lnTo>
                <a:lnTo>
                  <a:pt x="87" y="104"/>
                </a:lnTo>
                <a:lnTo>
                  <a:pt x="64" y="104"/>
                </a:lnTo>
                <a:lnTo>
                  <a:pt x="51" y="95"/>
                </a:lnTo>
                <a:lnTo>
                  <a:pt x="51" y="104"/>
                </a:lnTo>
                <a:lnTo>
                  <a:pt x="34" y="95"/>
                </a:lnTo>
                <a:lnTo>
                  <a:pt x="22" y="95"/>
                </a:lnTo>
                <a:lnTo>
                  <a:pt x="22" y="71"/>
                </a:lnTo>
                <a:lnTo>
                  <a:pt x="0" y="71"/>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9" name="Freeform 459"/>
          <p:cNvSpPr>
            <a:spLocks/>
          </p:cNvSpPr>
          <p:nvPr/>
        </p:nvSpPr>
        <p:spPr bwMode="auto">
          <a:xfrm>
            <a:off x="7356475" y="3505200"/>
            <a:ext cx="138113" cy="165100"/>
          </a:xfrm>
          <a:custGeom>
            <a:avLst/>
            <a:gdLst>
              <a:gd name="T0" fmla="*/ 0 w 87"/>
              <a:gd name="T1" fmla="*/ 43 h 104"/>
              <a:gd name="T2" fmla="*/ 14 w 87"/>
              <a:gd name="T3" fmla="*/ 43 h 104"/>
              <a:gd name="T4" fmla="*/ 0 w 87"/>
              <a:gd name="T5" fmla="*/ 0 h 104"/>
              <a:gd name="T6" fmla="*/ 34 w 87"/>
              <a:gd name="T7" fmla="*/ 0 h 104"/>
              <a:gd name="T8" fmla="*/ 34 w 87"/>
              <a:gd name="T9" fmla="*/ 22 h 104"/>
              <a:gd name="T10" fmla="*/ 43 w 87"/>
              <a:gd name="T11" fmla="*/ 31 h 104"/>
              <a:gd name="T12" fmla="*/ 34 w 87"/>
              <a:gd name="T13" fmla="*/ 63 h 104"/>
              <a:gd name="T14" fmla="*/ 43 w 87"/>
              <a:gd name="T15" fmla="*/ 84 h 104"/>
              <a:gd name="T16" fmla="*/ 43 w 87"/>
              <a:gd name="T17" fmla="*/ 95 h 104"/>
              <a:gd name="T18" fmla="*/ 51 w 87"/>
              <a:gd name="T19" fmla="*/ 84 h 104"/>
              <a:gd name="T20" fmla="*/ 72 w 87"/>
              <a:gd name="T21" fmla="*/ 95 h 104"/>
              <a:gd name="T22" fmla="*/ 87 w 87"/>
              <a:gd name="T23" fmla="*/ 104 h 104"/>
              <a:gd name="T24" fmla="*/ 64 w 87"/>
              <a:gd name="T25" fmla="*/ 104 h 104"/>
              <a:gd name="T26" fmla="*/ 51 w 87"/>
              <a:gd name="T27" fmla="*/ 95 h 104"/>
              <a:gd name="T28" fmla="*/ 51 w 87"/>
              <a:gd name="T29" fmla="*/ 104 h 104"/>
              <a:gd name="T30" fmla="*/ 34 w 87"/>
              <a:gd name="T31" fmla="*/ 95 h 104"/>
              <a:gd name="T32" fmla="*/ 22 w 87"/>
              <a:gd name="T33" fmla="*/ 95 h 104"/>
              <a:gd name="T34" fmla="*/ 22 w 87"/>
              <a:gd name="T35" fmla="*/ 71 h 104"/>
              <a:gd name="T36" fmla="*/ 0 w 87"/>
              <a:gd name="T37" fmla="*/ 71 h 104"/>
              <a:gd name="T38" fmla="*/ 0 w 87"/>
              <a:gd name="T39"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04">
                <a:moveTo>
                  <a:pt x="0" y="43"/>
                </a:moveTo>
                <a:lnTo>
                  <a:pt x="14" y="43"/>
                </a:lnTo>
                <a:lnTo>
                  <a:pt x="0" y="0"/>
                </a:lnTo>
                <a:lnTo>
                  <a:pt x="34" y="0"/>
                </a:lnTo>
                <a:lnTo>
                  <a:pt x="34" y="22"/>
                </a:lnTo>
                <a:lnTo>
                  <a:pt x="43" y="31"/>
                </a:lnTo>
                <a:lnTo>
                  <a:pt x="34" y="63"/>
                </a:lnTo>
                <a:lnTo>
                  <a:pt x="43" y="84"/>
                </a:lnTo>
                <a:lnTo>
                  <a:pt x="43" y="95"/>
                </a:lnTo>
                <a:lnTo>
                  <a:pt x="51" y="84"/>
                </a:lnTo>
                <a:lnTo>
                  <a:pt x="72" y="95"/>
                </a:lnTo>
                <a:lnTo>
                  <a:pt x="87" y="104"/>
                </a:lnTo>
                <a:lnTo>
                  <a:pt x="64" y="104"/>
                </a:lnTo>
                <a:lnTo>
                  <a:pt x="51" y="95"/>
                </a:lnTo>
                <a:lnTo>
                  <a:pt x="51" y="104"/>
                </a:lnTo>
                <a:lnTo>
                  <a:pt x="34" y="95"/>
                </a:lnTo>
                <a:lnTo>
                  <a:pt x="22" y="95"/>
                </a:lnTo>
                <a:lnTo>
                  <a:pt x="22" y="71"/>
                </a:lnTo>
                <a:lnTo>
                  <a:pt x="0" y="71"/>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0" name="Freeform 460"/>
          <p:cNvSpPr>
            <a:spLocks/>
          </p:cNvSpPr>
          <p:nvPr/>
        </p:nvSpPr>
        <p:spPr bwMode="auto">
          <a:xfrm>
            <a:off x="7308850" y="3735388"/>
            <a:ext cx="68263" cy="80962"/>
          </a:xfrm>
          <a:custGeom>
            <a:avLst/>
            <a:gdLst>
              <a:gd name="T0" fmla="*/ 0 w 43"/>
              <a:gd name="T1" fmla="*/ 51 h 51"/>
              <a:gd name="T2" fmla="*/ 28 w 43"/>
              <a:gd name="T3" fmla="*/ 11 h 51"/>
              <a:gd name="T4" fmla="*/ 28 w 43"/>
              <a:gd name="T5" fmla="*/ 0 h 51"/>
              <a:gd name="T6" fmla="*/ 43 w 43"/>
              <a:gd name="T7" fmla="*/ 11 h 51"/>
              <a:gd name="T8" fmla="*/ 0 w 43"/>
              <a:gd name="T9" fmla="*/ 51 h 51"/>
            </a:gdLst>
            <a:ahLst/>
            <a:cxnLst>
              <a:cxn ang="0">
                <a:pos x="T0" y="T1"/>
              </a:cxn>
              <a:cxn ang="0">
                <a:pos x="T2" y="T3"/>
              </a:cxn>
              <a:cxn ang="0">
                <a:pos x="T4" y="T5"/>
              </a:cxn>
              <a:cxn ang="0">
                <a:pos x="T6" y="T7"/>
              </a:cxn>
              <a:cxn ang="0">
                <a:pos x="T8" y="T9"/>
              </a:cxn>
            </a:cxnLst>
            <a:rect l="0" t="0" r="r" b="b"/>
            <a:pathLst>
              <a:path w="43" h="51">
                <a:moveTo>
                  <a:pt x="0" y="51"/>
                </a:moveTo>
                <a:lnTo>
                  <a:pt x="28" y="11"/>
                </a:lnTo>
                <a:lnTo>
                  <a:pt x="28" y="0"/>
                </a:lnTo>
                <a:lnTo>
                  <a:pt x="43" y="11"/>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1" name="Freeform 461"/>
          <p:cNvSpPr>
            <a:spLocks/>
          </p:cNvSpPr>
          <p:nvPr/>
        </p:nvSpPr>
        <p:spPr bwMode="auto">
          <a:xfrm>
            <a:off x="7308850" y="3735388"/>
            <a:ext cx="68263" cy="80962"/>
          </a:xfrm>
          <a:custGeom>
            <a:avLst/>
            <a:gdLst>
              <a:gd name="T0" fmla="*/ 0 w 43"/>
              <a:gd name="T1" fmla="*/ 51 h 51"/>
              <a:gd name="T2" fmla="*/ 28 w 43"/>
              <a:gd name="T3" fmla="*/ 11 h 51"/>
              <a:gd name="T4" fmla="*/ 28 w 43"/>
              <a:gd name="T5" fmla="*/ 0 h 51"/>
              <a:gd name="T6" fmla="*/ 43 w 43"/>
              <a:gd name="T7" fmla="*/ 11 h 51"/>
              <a:gd name="T8" fmla="*/ 0 w 43"/>
              <a:gd name="T9" fmla="*/ 51 h 51"/>
            </a:gdLst>
            <a:ahLst/>
            <a:cxnLst>
              <a:cxn ang="0">
                <a:pos x="T0" y="T1"/>
              </a:cxn>
              <a:cxn ang="0">
                <a:pos x="T2" y="T3"/>
              </a:cxn>
              <a:cxn ang="0">
                <a:pos x="T4" y="T5"/>
              </a:cxn>
              <a:cxn ang="0">
                <a:pos x="T6" y="T7"/>
              </a:cxn>
              <a:cxn ang="0">
                <a:pos x="T8" y="T9"/>
              </a:cxn>
            </a:cxnLst>
            <a:rect l="0" t="0" r="r" b="b"/>
            <a:pathLst>
              <a:path w="43" h="51">
                <a:moveTo>
                  <a:pt x="0" y="51"/>
                </a:moveTo>
                <a:lnTo>
                  <a:pt x="28" y="11"/>
                </a:lnTo>
                <a:lnTo>
                  <a:pt x="28" y="0"/>
                </a:lnTo>
                <a:lnTo>
                  <a:pt x="43" y="11"/>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2" name="Freeform 462"/>
          <p:cNvSpPr>
            <a:spLocks/>
          </p:cNvSpPr>
          <p:nvPr/>
        </p:nvSpPr>
        <p:spPr bwMode="auto">
          <a:xfrm>
            <a:off x="7494588" y="3687763"/>
            <a:ext cx="38100" cy="82550"/>
          </a:xfrm>
          <a:custGeom>
            <a:avLst/>
            <a:gdLst>
              <a:gd name="T0" fmla="*/ 0 w 24"/>
              <a:gd name="T1" fmla="*/ 0 h 52"/>
              <a:gd name="T2" fmla="*/ 24 w 24"/>
              <a:gd name="T3" fmla="*/ 0 h 52"/>
              <a:gd name="T4" fmla="*/ 24 w 24"/>
              <a:gd name="T5" fmla="*/ 9 h 52"/>
              <a:gd name="T6" fmla="*/ 24 w 24"/>
              <a:gd name="T7" fmla="*/ 29 h 52"/>
              <a:gd name="T8" fmla="*/ 9 w 24"/>
              <a:gd name="T9" fmla="*/ 29 h 52"/>
              <a:gd name="T10" fmla="*/ 24 w 24"/>
              <a:gd name="T11" fmla="*/ 40 h 52"/>
              <a:gd name="T12" fmla="*/ 9 w 24"/>
              <a:gd name="T13" fmla="*/ 52 h 52"/>
              <a:gd name="T14" fmla="*/ 9 w 24"/>
              <a:gd name="T15" fmla="*/ 29 h 52"/>
              <a:gd name="T16" fmla="*/ 0 w 24"/>
              <a:gd name="T17" fmla="*/ 29 h 52"/>
              <a:gd name="T18" fmla="*/ 0 w 24"/>
              <a:gd name="T19" fmla="*/ 20 h 52"/>
              <a:gd name="T20" fmla="*/ 9 w 24"/>
              <a:gd name="T21" fmla="*/ 20 h 52"/>
              <a:gd name="T22" fmla="*/ 0 w 24"/>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2">
                <a:moveTo>
                  <a:pt x="0" y="0"/>
                </a:moveTo>
                <a:lnTo>
                  <a:pt x="24" y="0"/>
                </a:lnTo>
                <a:lnTo>
                  <a:pt x="24" y="9"/>
                </a:lnTo>
                <a:lnTo>
                  <a:pt x="24" y="29"/>
                </a:lnTo>
                <a:lnTo>
                  <a:pt x="9" y="29"/>
                </a:lnTo>
                <a:lnTo>
                  <a:pt x="24" y="40"/>
                </a:lnTo>
                <a:lnTo>
                  <a:pt x="9" y="52"/>
                </a:lnTo>
                <a:lnTo>
                  <a:pt x="9" y="29"/>
                </a:lnTo>
                <a:lnTo>
                  <a:pt x="0" y="29"/>
                </a:lnTo>
                <a:lnTo>
                  <a:pt x="0" y="20"/>
                </a:lnTo>
                <a:lnTo>
                  <a:pt x="9" y="2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3" name="Freeform 463"/>
          <p:cNvSpPr>
            <a:spLocks/>
          </p:cNvSpPr>
          <p:nvPr/>
        </p:nvSpPr>
        <p:spPr bwMode="auto">
          <a:xfrm>
            <a:off x="7494588" y="3687763"/>
            <a:ext cx="38100" cy="82550"/>
          </a:xfrm>
          <a:custGeom>
            <a:avLst/>
            <a:gdLst>
              <a:gd name="T0" fmla="*/ 0 w 24"/>
              <a:gd name="T1" fmla="*/ 0 h 52"/>
              <a:gd name="T2" fmla="*/ 24 w 24"/>
              <a:gd name="T3" fmla="*/ 0 h 52"/>
              <a:gd name="T4" fmla="*/ 24 w 24"/>
              <a:gd name="T5" fmla="*/ 9 h 52"/>
              <a:gd name="T6" fmla="*/ 24 w 24"/>
              <a:gd name="T7" fmla="*/ 29 h 52"/>
              <a:gd name="T8" fmla="*/ 9 w 24"/>
              <a:gd name="T9" fmla="*/ 29 h 52"/>
              <a:gd name="T10" fmla="*/ 24 w 24"/>
              <a:gd name="T11" fmla="*/ 40 h 52"/>
              <a:gd name="T12" fmla="*/ 9 w 24"/>
              <a:gd name="T13" fmla="*/ 52 h 52"/>
              <a:gd name="T14" fmla="*/ 9 w 24"/>
              <a:gd name="T15" fmla="*/ 29 h 52"/>
              <a:gd name="T16" fmla="*/ 0 w 24"/>
              <a:gd name="T17" fmla="*/ 29 h 52"/>
              <a:gd name="T18" fmla="*/ 0 w 24"/>
              <a:gd name="T19" fmla="*/ 20 h 52"/>
              <a:gd name="T20" fmla="*/ 9 w 24"/>
              <a:gd name="T21" fmla="*/ 20 h 52"/>
              <a:gd name="T22" fmla="*/ 0 w 24"/>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2">
                <a:moveTo>
                  <a:pt x="0" y="0"/>
                </a:moveTo>
                <a:lnTo>
                  <a:pt x="24" y="0"/>
                </a:lnTo>
                <a:lnTo>
                  <a:pt x="24" y="9"/>
                </a:lnTo>
                <a:lnTo>
                  <a:pt x="24" y="29"/>
                </a:lnTo>
                <a:lnTo>
                  <a:pt x="9" y="29"/>
                </a:lnTo>
                <a:lnTo>
                  <a:pt x="24" y="40"/>
                </a:lnTo>
                <a:lnTo>
                  <a:pt x="9" y="52"/>
                </a:lnTo>
                <a:lnTo>
                  <a:pt x="9" y="29"/>
                </a:lnTo>
                <a:lnTo>
                  <a:pt x="0" y="29"/>
                </a:lnTo>
                <a:lnTo>
                  <a:pt x="0" y="20"/>
                </a:lnTo>
                <a:lnTo>
                  <a:pt x="9" y="2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4" name="Freeform 464"/>
          <p:cNvSpPr>
            <a:spLocks/>
          </p:cNvSpPr>
          <p:nvPr/>
        </p:nvSpPr>
        <p:spPr bwMode="auto">
          <a:xfrm>
            <a:off x="7426325" y="3703638"/>
            <a:ext cx="80963" cy="100012"/>
          </a:xfrm>
          <a:custGeom>
            <a:avLst/>
            <a:gdLst>
              <a:gd name="T0" fmla="*/ 0 w 51"/>
              <a:gd name="T1" fmla="*/ 31 h 63"/>
              <a:gd name="T2" fmla="*/ 0 w 51"/>
              <a:gd name="T3" fmla="*/ 0 h 63"/>
              <a:gd name="T4" fmla="*/ 8 w 51"/>
              <a:gd name="T5" fmla="*/ 11 h 63"/>
              <a:gd name="T6" fmla="*/ 20 w 51"/>
              <a:gd name="T7" fmla="*/ 11 h 63"/>
              <a:gd name="T8" fmla="*/ 28 w 51"/>
              <a:gd name="T9" fmla="*/ 31 h 63"/>
              <a:gd name="T10" fmla="*/ 42 w 51"/>
              <a:gd name="T11" fmla="*/ 19 h 63"/>
              <a:gd name="T12" fmla="*/ 42 w 51"/>
              <a:gd name="T13" fmla="*/ 42 h 63"/>
              <a:gd name="T14" fmla="*/ 51 w 51"/>
              <a:gd name="T15" fmla="*/ 42 h 63"/>
              <a:gd name="T16" fmla="*/ 51 w 51"/>
              <a:gd name="T17" fmla="*/ 51 h 63"/>
              <a:gd name="T18" fmla="*/ 42 w 51"/>
              <a:gd name="T19" fmla="*/ 51 h 63"/>
              <a:gd name="T20" fmla="*/ 42 w 51"/>
              <a:gd name="T21" fmla="*/ 42 h 63"/>
              <a:gd name="T22" fmla="*/ 28 w 51"/>
              <a:gd name="T23" fmla="*/ 51 h 63"/>
              <a:gd name="T24" fmla="*/ 28 w 51"/>
              <a:gd name="T25" fmla="*/ 42 h 63"/>
              <a:gd name="T26" fmla="*/ 28 w 51"/>
              <a:gd name="T27" fmla="*/ 51 h 63"/>
              <a:gd name="T28" fmla="*/ 20 w 51"/>
              <a:gd name="T29" fmla="*/ 63 h 63"/>
              <a:gd name="T30" fmla="*/ 8 w 51"/>
              <a:gd name="T31" fmla="*/ 42 h 63"/>
              <a:gd name="T32" fmla="*/ 20 w 51"/>
              <a:gd name="T33" fmla="*/ 42 h 63"/>
              <a:gd name="T34" fmla="*/ 20 w 51"/>
              <a:gd name="T35" fmla="*/ 31 h 63"/>
              <a:gd name="T36" fmla="*/ 0 w 51"/>
              <a:gd name="T3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63">
                <a:moveTo>
                  <a:pt x="0" y="31"/>
                </a:moveTo>
                <a:lnTo>
                  <a:pt x="0" y="0"/>
                </a:lnTo>
                <a:lnTo>
                  <a:pt x="8" y="11"/>
                </a:lnTo>
                <a:lnTo>
                  <a:pt x="20" y="11"/>
                </a:lnTo>
                <a:lnTo>
                  <a:pt x="28" y="31"/>
                </a:lnTo>
                <a:lnTo>
                  <a:pt x="42" y="19"/>
                </a:lnTo>
                <a:lnTo>
                  <a:pt x="42" y="42"/>
                </a:lnTo>
                <a:lnTo>
                  <a:pt x="51" y="42"/>
                </a:lnTo>
                <a:lnTo>
                  <a:pt x="51" y="51"/>
                </a:lnTo>
                <a:lnTo>
                  <a:pt x="42" y="51"/>
                </a:lnTo>
                <a:lnTo>
                  <a:pt x="42" y="42"/>
                </a:lnTo>
                <a:lnTo>
                  <a:pt x="28" y="51"/>
                </a:lnTo>
                <a:lnTo>
                  <a:pt x="28" y="42"/>
                </a:lnTo>
                <a:lnTo>
                  <a:pt x="28" y="51"/>
                </a:lnTo>
                <a:lnTo>
                  <a:pt x="20" y="63"/>
                </a:lnTo>
                <a:lnTo>
                  <a:pt x="8" y="42"/>
                </a:lnTo>
                <a:lnTo>
                  <a:pt x="20" y="42"/>
                </a:lnTo>
                <a:lnTo>
                  <a:pt x="20" y="31"/>
                </a:lnTo>
                <a:lnTo>
                  <a:pt x="0"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5" name="Freeform 465"/>
          <p:cNvSpPr>
            <a:spLocks/>
          </p:cNvSpPr>
          <p:nvPr/>
        </p:nvSpPr>
        <p:spPr bwMode="auto">
          <a:xfrm>
            <a:off x="7426325" y="3703638"/>
            <a:ext cx="80963" cy="100012"/>
          </a:xfrm>
          <a:custGeom>
            <a:avLst/>
            <a:gdLst>
              <a:gd name="T0" fmla="*/ 0 w 51"/>
              <a:gd name="T1" fmla="*/ 31 h 63"/>
              <a:gd name="T2" fmla="*/ 0 w 51"/>
              <a:gd name="T3" fmla="*/ 0 h 63"/>
              <a:gd name="T4" fmla="*/ 8 w 51"/>
              <a:gd name="T5" fmla="*/ 11 h 63"/>
              <a:gd name="T6" fmla="*/ 20 w 51"/>
              <a:gd name="T7" fmla="*/ 11 h 63"/>
              <a:gd name="T8" fmla="*/ 28 w 51"/>
              <a:gd name="T9" fmla="*/ 31 h 63"/>
              <a:gd name="T10" fmla="*/ 42 w 51"/>
              <a:gd name="T11" fmla="*/ 19 h 63"/>
              <a:gd name="T12" fmla="*/ 42 w 51"/>
              <a:gd name="T13" fmla="*/ 42 h 63"/>
              <a:gd name="T14" fmla="*/ 51 w 51"/>
              <a:gd name="T15" fmla="*/ 42 h 63"/>
              <a:gd name="T16" fmla="*/ 51 w 51"/>
              <a:gd name="T17" fmla="*/ 51 h 63"/>
              <a:gd name="T18" fmla="*/ 42 w 51"/>
              <a:gd name="T19" fmla="*/ 51 h 63"/>
              <a:gd name="T20" fmla="*/ 42 w 51"/>
              <a:gd name="T21" fmla="*/ 42 h 63"/>
              <a:gd name="T22" fmla="*/ 28 w 51"/>
              <a:gd name="T23" fmla="*/ 51 h 63"/>
              <a:gd name="T24" fmla="*/ 28 w 51"/>
              <a:gd name="T25" fmla="*/ 42 h 63"/>
              <a:gd name="T26" fmla="*/ 28 w 51"/>
              <a:gd name="T27" fmla="*/ 51 h 63"/>
              <a:gd name="T28" fmla="*/ 20 w 51"/>
              <a:gd name="T29" fmla="*/ 63 h 63"/>
              <a:gd name="T30" fmla="*/ 8 w 51"/>
              <a:gd name="T31" fmla="*/ 42 h 63"/>
              <a:gd name="T32" fmla="*/ 20 w 51"/>
              <a:gd name="T33" fmla="*/ 42 h 63"/>
              <a:gd name="T34" fmla="*/ 20 w 51"/>
              <a:gd name="T35" fmla="*/ 31 h 63"/>
              <a:gd name="T36" fmla="*/ 0 w 51"/>
              <a:gd name="T3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63">
                <a:moveTo>
                  <a:pt x="0" y="31"/>
                </a:moveTo>
                <a:lnTo>
                  <a:pt x="0" y="0"/>
                </a:lnTo>
                <a:lnTo>
                  <a:pt x="8" y="11"/>
                </a:lnTo>
                <a:lnTo>
                  <a:pt x="20" y="11"/>
                </a:lnTo>
                <a:lnTo>
                  <a:pt x="28" y="31"/>
                </a:lnTo>
                <a:lnTo>
                  <a:pt x="42" y="19"/>
                </a:lnTo>
                <a:lnTo>
                  <a:pt x="42" y="42"/>
                </a:lnTo>
                <a:lnTo>
                  <a:pt x="51" y="42"/>
                </a:lnTo>
                <a:lnTo>
                  <a:pt x="51" y="51"/>
                </a:lnTo>
                <a:lnTo>
                  <a:pt x="42" y="51"/>
                </a:lnTo>
                <a:lnTo>
                  <a:pt x="42" y="42"/>
                </a:lnTo>
                <a:lnTo>
                  <a:pt x="28" y="51"/>
                </a:lnTo>
                <a:lnTo>
                  <a:pt x="28" y="42"/>
                </a:lnTo>
                <a:lnTo>
                  <a:pt x="28" y="51"/>
                </a:lnTo>
                <a:lnTo>
                  <a:pt x="20" y="63"/>
                </a:lnTo>
                <a:lnTo>
                  <a:pt x="8" y="42"/>
                </a:lnTo>
                <a:lnTo>
                  <a:pt x="20" y="42"/>
                </a:lnTo>
                <a:lnTo>
                  <a:pt x="20" y="31"/>
                </a:lnTo>
                <a:lnTo>
                  <a:pt x="0"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6" name="Freeform 466"/>
          <p:cNvSpPr>
            <a:spLocks/>
          </p:cNvSpPr>
          <p:nvPr/>
        </p:nvSpPr>
        <p:spPr bwMode="auto">
          <a:xfrm>
            <a:off x="7437438" y="3770313"/>
            <a:ext cx="134937" cy="130175"/>
          </a:xfrm>
          <a:custGeom>
            <a:avLst/>
            <a:gdLst>
              <a:gd name="T0" fmla="*/ 0 w 85"/>
              <a:gd name="T1" fmla="*/ 49 h 82"/>
              <a:gd name="T2" fmla="*/ 0 w 85"/>
              <a:gd name="T3" fmla="*/ 41 h 82"/>
              <a:gd name="T4" fmla="*/ 20 w 85"/>
              <a:gd name="T5" fmla="*/ 29 h 82"/>
              <a:gd name="T6" fmla="*/ 35 w 85"/>
              <a:gd name="T7" fmla="*/ 29 h 82"/>
              <a:gd name="T8" fmla="*/ 35 w 85"/>
              <a:gd name="T9" fmla="*/ 41 h 82"/>
              <a:gd name="T10" fmla="*/ 44 w 85"/>
              <a:gd name="T11" fmla="*/ 29 h 82"/>
              <a:gd name="T12" fmla="*/ 44 w 85"/>
              <a:gd name="T13" fmla="*/ 20 h 82"/>
              <a:gd name="T14" fmla="*/ 55 w 85"/>
              <a:gd name="T15" fmla="*/ 20 h 82"/>
              <a:gd name="T16" fmla="*/ 64 w 85"/>
              <a:gd name="T17" fmla="*/ 20 h 82"/>
              <a:gd name="T18" fmla="*/ 55 w 85"/>
              <a:gd name="T19" fmla="*/ 0 h 82"/>
              <a:gd name="T20" fmla="*/ 73 w 85"/>
              <a:gd name="T21" fmla="*/ 20 h 82"/>
              <a:gd name="T22" fmla="*/ 85 w 85"/>
              <a:gd name="T23" fmla="*/ 49 h 82"/>
              <a:gd name="T24" fmla="*/ 73 w 85"/>
              <a:gd name="T25" fmla="*/ 72 h 82"/>
              <a:gd name="T26" fmla="*/ 64 w 85"/>
              <a:gd name="T27" fmla="*/ 49 h 82"/>
              <a:gd name="T28" fmla="*/ 64 w 85"/>
              <a:gd name="T29" fmla="*/ 61 h 82"/>
              <a:gd name="T30" fmla="*/ 64 w 85"/>
              <a:gd name="T31" fmla="*/ 72 h 82"/>
              <a:gd name="T32" fmla="*/ 64 w 85"/>
              <a:gd name="T33" fmla="*/ 82 h 82"/>
              <a:gd name="T34" fmla="*/ 35 w 85"/>
              <a:gd name="T35" fmla="*/ 72 h 82"/>
              <a:gd name="T36" fmla="*/ 44 w 85"/>
              <a:gd name="T37" fmla="*/ 49 h 82"/>
              <a:gd name="T38" fmla="*/ 35 w 85"/>
              <a:gd name="T39" fmla="*/ 41 h 82"/>
              <a:gd name="T40" fmla="*/ 12 w 85"/>
              <a:gd name="T41" fmla="*/ 49 h 82"/>
              <a:gd name="T42" fmla="*/ 12 w 85"/>
              <a:gd name="T43" fmla="*/ 41 h 82"/>
              <a:gd name="T44" fmla="*/ 0 w 85"/>
              <a:gd name="T45" fmla="*/ 61 h 82"/>
              <a:gd name="T46" fmla="*/ 0 w 85"/>
              <a:gd name="T4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82">
                <a:moveTo>
                  <a:pt x="0" y="49"/>
                </a:moveTo>
                <a:lnTo>
                  <a:pt x="0" y="41"/>
                </a:lnTo>
                <a:lnTo>
                  <a:pt x="20" y="29"/>
                </a:lnTo>
                <a:lnTo>
                  <a:pt x="35" y="29"/>
                </a:lnTo>
                <a:lnTo>
                  <a:pt x="35" y="41"/>
                </a:lnTo>
                <a:lnTo>
                  <a:pt x="44" y="29"/>
                </a:lnTo>
                <a:lnTo>
                  <a:pt x="44" y="20"/>
                </a:lnTo>
                <a:lnTo>
                  <a:pt x="55" y="20"/>
                </a:lnTo>
                <a:lnTo>
                  <a:pt x="64" y="20"/>
                </a:lnTo>
                <a:lnTo>
                  <a:pt x="55" y="0"/>
                </a:lnTo>
                <a:lnTo>
                  <a:pt x="73" y="20"/>
                </a:lnTo>
                <a:lnTo>
                  <a:pt x="85" y="49"/>
                </a:lnTo>
                <a:lnTo>
                  <a:pt x="73" y="72"/>
                </a:lnTo>
                <a:lnTo>
                  <a:pt x="64" y="49"/>
                </a:lnTo>
                <a:lnTo>
                  <a:pt x="64" y="61"/>
                </a:lnTo>
                <a:lnTo>
                  <a:pt x="64" y="72"/>
                </a:lnTo>
                <a:lnTo>
                  <a:pt x="64" y="82"/>
                </a:lnTo>
                <a:lnTo>
                  <a:pt x="35" y="72"/>
                </a:lnTo>
                <a:lnTo>
                  <a:pt x="44" y="49"/>
                </a:lnTo>
                <a:lnTo>
                  <a:pt x="35" y="41"/>
                </a:lnTo>
                <a:lnTo>
                  <a:pt x="12" y="49"/>
                </a:lnTo>
                <a:lnTo>
                  <a:pt x="12" y="41"/>
                </a:lnTo>
                <a:lnTo>
                  <a:pt x="0" y="61"/>
                </a:lnTo>
                <a:lnTo>
                  <a:pt x="0" y="4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7" name="Freeform 467"/>
          <p:cNvSpPr>
            <a:spLocks/>
          </p:cNvSpPr>
          <p:nvPr/>
        </p:nvSpPr>
        <p:spPr bwMode="auto">
          <a:xfrm>
            <a:off x="7437438" y="3770313"/>
            <a:ext cx="134937" cy="130175"/>
          </a:xfrm>
          <a:custGeom>
            <a:avLst/>
            <a:gdLst>
              <a:gd name="T0" fmla="*/ 0 w 85"/>
              <a:gd name="T1" fmla="*/ 49 h 82"/>
              <a:gd name="T2" fmla="*/ 0 w 85"/>
              <a:gd name="T3" fmla="*/ 41 h 82"/>
              <a:gd name="T4" fmla="*/ 20 w 85"/>
              <a:gd name="T5" fmla="*/ 29 h 82"/>
              <a:gd name="T6" fmla="*/ 35 w 85"/>
              <a:gd name="T7" fmla="*/ 29 h 82"/>
              <a:gd name="T8" fmla="*/ 35 w 85"/>
              <a:gd name="T9" fmla="*/ 41 h 82"/>
              <a:gd name="T10" fmla="*/ 44 w 85"/>
              <a:gd name="T11" fmla="*/ 29 h 82"/>
              <a:gd name="T12" fmla="*/ 44 w 85"/>
              <a:gd name="T13" fmla="*/ 20 h 82"/>
              <a:gd name="T14" fmla="*/ 55 w 85"/>
              <a:gd name="T15" fmla="*/ 20 h 82"/>
              <a:gd name="T16" fmla="*/ 64 w 85"/>
              <a:gd name="T17" fmla="*/ 20 h 82"/>
              <a:gd name="T18" fmla="*/ 55 w 85"/>
              <a:gd name="T19" fmla="*/ 0 h 82"/>
              <a:gd name="T20" fmla="*/ 73 w 85"/>
              <a:gd name="T21" fmla="*/ 20 h 82"/>
              <a:gd name="T22" fmla="*/ 85 w 85"/>
              <a:gd name="T23" fmla="*/ 49 h 82"/>
              <a:gd name="T24" fmla="*/ 73 w 85"/>
              <a:gd name="T25" fmla="*/ 72 h 82"/>
              <a:gd name="T26" fmla="*/ 64 w 85"/>
              <a:gd name="T27" fmla="*/ 49 h 82"/>
              <a:gd name="T28" fmla="*/ 64 w 85"/>
              <a:gd name="T29" fmla="*/ 61 h 82"/>
              <a:gd name="T30" fmla="*/ 64 w 85"/>
              <a:gd name="T31" fmla="*/ 72 h 82"/>
              <a:gd name="T32" fmla="*/ 64 w 85"/>
              <a:gd name="T33" fmla="*/ 82 h 82"/>
              <a:gd name="T34" fmla="*/ 35 w 85"/>
              <a:gd name="T35" fmla="*/ 72 h 82"/>
              <a:gd name="T36" fmla="*/ 44 w 85"/>
              <a:gd name="T37" fmla="*/ 49 h 82"/>
              <a:gd name="T38" fmla="*/ 35 w 85"/>
              <a:gd name="T39" fmla="*/ 41 h 82"/>
              <a:gd name="T40" fmla="*/ 12 w 85"/>
              <a:gd name="T41" fmla="*/ 49 h 82"/>
              <a:gd name="T42" fmla="*/ 12 w 85"/>
              <a:gd name="T43" fmla="*/ 41 h 82"/>
              <a:gd name="T44" fmla="*/ 0 w 85"/>
              <a:gd name="T45" fmla="*/ 61 h 82"/>
              <a:gd name="T46" fmla="*/ 0 w 85"/>
              <a:gd name="T4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82">
                <a:moveTo>
                  <a:pt x="0" y="49"/>
                </a:moveTo>
                <a:lnTo>
                  <a:pt x="0" y="41"/>
                </a:lnTo>
                <a:lnTo>
                  <a:pt x="20" y="29"/>
                </a:lnTo>
                <a:lnTo>
                  <a:pt x="35" y="29"/>
                </a:lnTo>
                <a:lnTo>
                  <a:pt x="35" y="41"/>
                </a:lnTo>
                <a:lnTo>
                  <a:pt x="44" y="29"/>
                </a:lnTo>
                <a:lnTo>
                  <a:pt x="44" y="20"/>
                </a:lnTo>
                <a:lnTo>
                  <a:pt x="55" y="20"/>
                </a:lnTo>
                <a:lnTo>
                  <a:pt x="64" y="20"/>
                </a:lnTo>
                <a:lnTo>
                  <a:pt x="55" y="0"/>
                </a:lnTo>
                <a:lnTo>
                  <a:pt x="73" y="20"/>
                </a:lnTo>
                <a:lnTo>
                  <a:pt x="85" y="49"/>
                </a:lnTo>
                <a:lnTo>
                  <a:pt x="73" y="72"/>
                </a:lnTo>
                <a:lnTo>
                  <a:pt x="64" y="49"/>
                </a:lnTo>
                <a:lnTo>
                  <a:pt x="64" y="61"/>
                </a:lnTo>
                <a:lnTo>
                  <a:pt x="64" y="72"/>
                </a:lnTo>
                <a:lnTo>
                  <a:pt x="64" y="82"/>
                </a:lnTo>
                <a:lnTo>
                  <a:pt x="35" y="72"/>
                </a:lnTo>
                <a:lnTo>
                  <a:pt x="44" y="49"/>
                </a:lnTo>
                <a:lnTo>
                  <a:pt x="35" y="41"/>
                </a:lnTo>
                <a:lnTo>
                  <a:pt x="12" y="49"/>
                </a:lnTo>
                <a:lnTo>
                  <a:pt x="12" y="41"/>
                </a:lnTo>
                <a:lnTo>
                  <a:pt x="0" y="61"/>
                </a:lnTo>
                <a:lnTo>
                  <a:pt x="0" y="4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8" name="Freeform 468"/>
          <p:cNvSpPr>
            <a:spLocks/>
          </p:cNvSpPr>
          <p:nvPr/>
        </p:nvSpPr>
        <p:spPr bwMode="auto">
          <a:xfrm>
            <a:off x="8172450" y="4213225"/>
            <a:ext cx="115888" cy="58738"/>
          </a:xfrm>
          <a:custGeom>
            <a:avLst/>
            <a:gdLst>
              <a:gd name="T0" fmla="*/ 0 w 73"/>
              <a:gd name="T1" fmla="*/ 20 h 37"/>
              <a:gd name="T2" fmla="*/ 43 w 73"/>
              <a:gd name="T3" fmla="*/ 20 h 37"/>
              <a:gd name="T4" fmla="*/ 52 w 73"/>
              <a:gd name="T5" fmla="*/ 9 h 37"/>
              <a:gd name="T6" fmla="*/ 64 w 73"/>
              <a:gd name="T7" fmla="*/ 9 h 37"/>
              <a:gd name="T8" fmla="*/ 64 w 73"/>
              <a:gd name="T9" fmla="*/ 0 h 37"/>
              <a:gd name="T10" fmla="*/ 73 w 73"/>
              <a:gd name="T11" fmla="*/ 0 h 37"/>
              <a:gd name="T12" fmla="*/ 73 w 73"/>
              <a:gd name="T13" fmla="*/ 9 h 37"/>
              <a:gd name="T14" fmla="*/ 64 w 73"/>
              <a:gd name="T15" fmla="*/ 20 h 37"/>
              <a:gd name="T16" fmla="*/ 43 w 73"/>
              <a:gd name="T17" fmla="*/ 37 h 37"/>
              <a:gd name="T18" fmla="*/ 11 w 73"/>
              <a:gd name="T19" fmla="*/ 37 h 37"/>
              <a:gd name="T20" fmla="*/ 0 w 73"/>
              <a:gd name="T21"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37">
                <a:moveTo>
                  <a:pt x="0" y="20"/>
                </a:moveTo>
                <a:lnTo>
                  <a:pt x="43" y="20"/>
                </a:lnTo>
                <a:lnTo>
                  <a:pt x="52" y="9"/>
                </a:lnTo>
                <a:lnTo>
                  <a:pt x="64" y="9"/>
                </a:lnTo>
                <a:lnTo>
                  <a:pt x="64" y="0"/>
                </a:lnTo>
                <a:lnTo>
                  <a:pt x="73" y="0"/>
                </a:lnTo>
                <a:lnTo>
                  <a:pt x="73" y="9"/>
                </a:lnTo>
                <a:lnTo>
                  <a:pt x="64" y="20"/>
                </a:lnTo>
                <a:lnTo>
                  <a:pt x="43" y="37"/>
                </a:lnTo>
                <a:lnTo>
                  <a:pt x="11" y="37"/>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9" name="Freeform 469"/>
          <p:cNvSpPr>
            <a:spLocks/>
          </p:cNvSpPr>
          <p:nvPr/>
        </p:nvSpPr>
        <p:spPr bwMode="auto">
          <a:xfrm>
            <a:off x="8172450" y="4213225"/>
            <a:ext cx="115888" cy="58738"/>
          </a:xfrm>
          <a:custGeom>
            <a:avLst/>
            <a:gdLst>
              <a:gd name="T0" fmla="*/ 0 w 73"/>
              <a:gd name="T1" fmla="*/ 20 h 37"/>
              <a:gd name="T2" fmla="*/ 43 w 73"/>
              <a:gd name="T3" fmla="*/ 20 h 37"/>
              <a:gd name="T4" fmla="*/ 52 w 73"/>
              <a:gd name="T5" fmla="*/ 9 h 37"/>
              <a:gd name="T6" fmla="*/ 64 w 73"/>
              <a:gd name="T7" fmla="*/ 9 h 37"/>
              <a:gd name="T8" fmla="*/ 64 w 73"/>
              <a:gd name="T9" fmla="*/ 0 h 37"/>
              <a:gd name="T10" fmla="*/ 73 w 73"/>
              <a:gd name="T11" fmla="*/ 0 h 37"/>
              <a:gd name="T12" fmla="*/ 73 w 73"/>
              <a:gd name="T13" fmla="*/ 9 h 37"/>
              <a:gd name="T14" fmla="*/ 64 w 73"/>
              <a:gd name="T15" fmla="*/ 20 h 37"/>
              <a:gd name="T16" fmla="*/ 43 w 73"/>
              <a:gd name="T17" fmla="*/ 37 h 37"/>
              <a:gd name="T18" fmla="*/ 11 w 73"/>
              <a:gd name="T19" fmla="*/ 37 h 37"/>
              <a:gd name="T20" fmla="*/ 0 w 73"/>
              <a:gd name="T21"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37">
                <a:moveTo>
                  <a:pt x="0" y="20"/>
                </a:moveTo>
                <a:lnTo>
                  <a:pt x="43" y="20"/>
                </a:lnTo>
                <a:lnTo>
                  <a:pt x="52" y="9"/>
                </a:lnTo>
                <a:lnTo>
                  <a:pt x="64" y="9"/>
                </a:lnTo>
                <a:lnTo>
                  <a:pt x="64" y="0"/>
                </a:lnTo>
                <a:lnTo>
                  <a:pt x="73" y="0"/>
                </a:lnTo>
                <a:lnTo>
                  <a:pt x="73" y="9"/>
                </a:lnTo>
                <a:lnTo>
                  <a:pt x="64" y="20"/>
                </a:lnTo>
                <a:lnTo>
                  <a:pt x="43" y="37"/>
                </a:lnTo>
                <a:lnTo>
                  <a:pt x="11" y="37"/>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0" name="Freeform 470"/>
          <p:cNvSpPr>
            <a:spLocks/>
          </p:cNvSpPr>
          <p:nvPr/>
        </p:nvSpPr>
        <p:spPr bwMode="auto">
          <a:xfrm>
            <a:off x="8256588" y="4164013"/>
            <a:ext cx="53975" cy="63500"/>
          </a:xfrm>
          <a:custGeom>
            <a:avLst/>
            <a:gdLst>
              <a:gd name="T0" fmla="*/ 0 w 34"/>
              <a:gd name="T1" fmla="*/ 0 h 40"/>
              <a:gd name="T2" fmla="*/ 12 w 34"/>
              <a:gd name="T3" fmla="*/ 0 h 40"/>
              <a:gd name="T4" fmla="*/ 34 w 34"/>
              <a:gd name="T5" fmla="*/ 19 h 40"/>
              <a:gd name="T6" fmla="*/ 34 w 34"/>
              <a:gd name="T7" fmla="*/ 40 h 40"/>
              <a:gd name="T8" fmla="*/ 20 w 34"/>
              <a:gd name="T9" fmla="*/ 19 h 40"/>
              <a:gd name="T10" fmla="*/ 0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0" y="0"/>
                </a:moveTo>
                <a:lnTo>
                  <a:pt x="12" y="0"/>
                </a:lnTo>
                <a:lnTo>
                  <a:pt x="34" y="19"/>
                </a:lnTo>
                <a:lnTo>
                  <a:pt x="34" y="40"/>
                </a:lnTo>
                <a:lnTo>
                  <a:pt x="20" y="1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1" name="Freeform 471"/>
          <p:cNvSpPr>
            <a:spLocks/>
          </p:cNvSpPr>
          <p:nvPr/>
        </p:nvSpPr>
        <p:spPr bwMode="auto">
          <a:xfrm>
            <a:off x="8256588" y="4164013"/>
            <a:ext cx="53975" cy="63500"/>
          </a:xfrm>
          <a:custGeom>
            <a:avLst/>
            <a:gdLst>
              <a:gd name="T0" fmla="*/ 0 w 34"/>
              <a:gd name="T1" fmla="*/ 0 h 40"/>
              <a:gd name="T2" fmla="*/ 12 w 34"/>
              <a:gd name="T3" fmla="*/ 0 h 40"/>
              <a:gd name="T4" fmla="*/ 34 w 34"/>
              <a:gd name="T5" fmla="*/ 19 h 40"/>
              <a:gd name="T6" fmla="*/ 34 w 34"/>
              <a:gd name="T7" fmla="*/ 40 h 40"/>
              <a:gd name="T8" fmla="*/ 20 w 34"/>
              <a:gd name="T9" fmla="*/ 19 h 40"/>
              <a:gd name="T10" fmla="*/ 0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0" y="0"/>
                </a:moveTo>
                <a:lnTo>
                  <a:pt x="12" y="0"/>
                </a:lnTo>
                <a:lnTo>
                  <a:pt x="34" y="19"/>
                </a:lnTo>
                <a:lnTo>
                  <a:pt x="34" y="40"/>
                </a:lnTo>
                <a:lnTo>
                  <a:pt x="20" y="1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2" name="Freeform 472"/>
          <p:cNvSpPr>
            <a:spLocks/>
          </p:cNvSpPr>
          <p:nvPr/>
        </p:nvSpPr>
        <p:spPr bwMode="auto">
          <a:xfrm>
            <a:off x="8413750" y="4702175"/>
            <a:ext cx="65088" cy="68263"/>
          </a:xfrm>
          <a:custGeom>
            <a:avLst/>
            <a:gdLst>
              <a:gd name="T0" fmla="*/ 0 w 41"/>
              <a:gd name="T1" fmla="*/ 0 h 43"/>
              <a:gd name="T2" fmla="*/ 17 w 41"/>
              <a:gd name="T3" fmla="*/ 8 h 43"/>
              <a:gd name="T4" fmla="*/ 41 w 41"/>
              <a:gd name="T5" fmla="*/ 43 h 43"/>
              <a:gd name="T6" fmla="*/ 28 w 41"/>
              <a:gd name="T7" fmla="*/ 43 h 43"/>
              <a:gd name="T8" fmla="*/ 9 w 41"/>
              <a:gd name="T9" fmla="*/ 22 h 43"/>
              <a:gd name="T10" fmla="*/ 0 w 41"/>
              <a:gd name="T11" fmla="*/ 0 h 43"/>
            </a:gdLst>
            <a:ahLst/>
            <a:cxnLst>
              <a:cxn ang="0">
                <a:pos x="T0" y="T1"/>
              </a:cxn>
              <a:cxn ang="0">
                <a:pos x="T2" y="T3"/>
              </a:cxn>
              <a:cxn ang="0">
                <a:pos x="T4" y="T5"/>
              </a:cxn>
              <a:cxn ang="0">
                <a:pos x="T6" y="T7"/>
              </a:cxn>
              <a:cxn ang="0">
                <a:pos x="T8" y="T9"/>
              </a:cxn>
              <a:cxn ang="0">
                <a:pos x="T10" y="T11"/>
              </a:cxn>
            </a:cxnLst>
            <a:rect l="0" t="0" r="r" b="b"/>
            <a:pathLst>
              <a:path w="41" h="43">
                <a:moveTo>
                  <a:pt x="0" y="0"/>
                </a:moveTo>
                <a:lnTo>
                  <a:pt x="17" y="8"/>
                </a:lnTo>
                <a:lnTo>
                  <a:pt x="41" y="43"/>
                </a:lnTo>
                <a:lnTo>
                  <a:pt x="28" y="43"/>
                </a:lnTo>
                <a:lnTo>
                  <a:pt x="9" y="22"/>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3" name="Freeform 473"/>
          <p:cNvSpPr>
            <a:spLocks/>
          </p:cNvSpPr>
          <p:nvPr/>
        </p:nvSpPr>
        <p:spPr bwMode="auto">
          <a:xfrm>
            <a:off x="8413750" y="4702175"/>
            <a:ext cx="65088" cy="68263"/>
          </a:xfrm>
          <a:custGeom>
            <a:avLst/>
            <a:gdLst>
              <a:gd name="T0" fmla="*/ 0 w 41"/>
              <a:gd name="T1" fmla="*/ 0 h 43"/>
              <a:gd name="T2" fmla="*/ 17 w 41"/>
              <a:gd name="T3" fmla="*/ 8 h 43"/>
              <a:gd name="T4" fmla="*/ 41 w 41"/>
              <a:gd name="T5" fmla="*/ 43 h 43"/>
              <a:gd name="T6" fmla="*/ 28 w 41"/>
              <a:gd name="T7" fmla="*/ 43 h 43"/>
              <a:gd name="T8" fmla="*/ 9 w 41"/>
              <a:gd name="T9" fmla="*/ 22 h 43"/>
              <a:gd name="T10" fmla="*/ 0 w 41"/>
              <a:gd name="T11" fmla="*/ 0 h 43"/>
            </a:gdLst>
            <a:ahLst/>
            <a:cxnLst>
              <a:cxn ang="0">
                <a:pos x="T0" y="T1"/>
              </a:cxn>
              <a:cxn ang="0">
                <a:pos x="T2" y="T3"/>
              </a:cxn>
              <a:cxn ang="0">
                <a:pos x="T4" y="T5"/>
              </a:cxn>
              <a:cxn ang="0">
                <a:pos x="T6" y="T7"/>
              </a:cxn>
              <a:cxn ang="0">
                <a:pos x="T8" y="T9"/>
              </a:cxn>
              <a:cxn ang="0">
                <a:pos x="T10" y="T11"/>
              </a:cxn>
            </a:cxnLst>
            <a:rect l="0" t="0" r="r" b="b"/>
            <a:pathLst>
              <a:path w="41" h="43">
                <a:moveTo>
                  <a:pt x="0" y="0"/>
                </a:moveTo>
                <a:lnTo>
                  <a:pt x="17" y="8"/>
                </a:lnTo>
                <a:lnTo>
                  <a:pt x="41" y="43"/>
                </a:lnTo>
                <a:lnTo>
                  <a:pt x="28" y="43"/>
                </a:lnTo>
                <a:lnTo>
                  <a:pt x="9" y="22"/>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4" name="Freeform 474"/>
          <p:cNvSpPr>
            <a:spLocks/>
          </p:cNvSpPr>
          <p:nvPr/>
        </p:nvSpPr>
        <p:spPr bwMode="auto">
          <a:xfrm>
            <a:off x="7426325" y="2409825"/>
            <a:ext cx="215900" cy="241300"/>
          </a:xfrm>
          <a:custGeom>
            <a:avLst/>
            <a:gdLst>
              <a:gd name="T0" fmla="*/ 8 w 136"/>
              <a:gd name="T1" fmla="*/ 19 h 152"/>
              <a:gd name="T2" fmla="*/ 8 w 136"/>
              <a:gd name="T3" fmla="*/ 8 h 152"/>
              <a:gd name="T4" fmla="*/ 0 w 136"/>
              <a:gd name="T5" fmla="*/ 0 h 152"/>
              <a:gd name="T6" fmla="*/ 20 w 136"/>
              <a:gd name="T7" fmla="*/ 0 h 152"/>
              <a:gd name="T8" fmla="*/ 115 w 136"/>
              <a:gd name="T9" fmla="*/ 88 h 152"/>
              <a:gd name="T10" fmla="*/ 92 w 136"/>
              <a:gd name="T11" fmla="*/ 88 h 152"/>
              <a:gd name="T12" fmla="*/ 92 w 136"/>
              <a:gd name="T13" fmla="*/ 111 h 152"/>
              <a:gd name="T14" fmla="*/ 136 w 136"/>
              <a:gd name="T15" fmla="*/ 143 h 152"/>
              <a:gd name="T16" fmla="*/ 115 w 136"/>
              <a:gd name="T17" fmla="*/ 143 h 152"/>
              <a:gd name="T18" fmla="*/ 115 w 136"/>
              <a:gd name="T19" fmla="*/ 152 h 152"/>
              <a:gd name="T20" fmla="*/ 104 w 136"/>
              <a:gd name="T21" fmla="*/ 143 h 152"/>
              <a:gd name="T22" fmla="*/ 92 w 136"/>
              <a:gd name="T23" fmla="*/ 111 h 152"/>
              <a:gd name="T24" fmla="*/ 8 w 136"/>
              <a:gd name="T2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52">
                <a:moveTo>
                  <a:pt x="8" y="19"/>
                </a:moveTo>
                <a:lnTo>
                  <a:pt x="8" y="8"/>
                </a:lnTo>
                <a:lnTo>
                  <a:pt x="0" y="0"/>
                </a:lnTo>
                <a:lnTo>
                  <a:pt x="20" y="0"/>
                </a:lnTo>
                <a:lnTo>
                  <a:pt x="115" y="88"/>
                </a:lnTo>
                <a:lnTo>
                  <a:pt x="92" y="88"/>
                </a:lnTo>
                <a:lnTo>
                  <a:pt x="92" y="111"/>
                </a:lnTo>
                <a:lnTo>
                  <a:pt x="136" y="143"/>
                </a:lnTo>
                <a:lnTo>
                  <a:pt x="115" y="143"/>
                </a:lnTo>
                <a:lnTo>
                  <a:pt x="115" y="152"/>
                </a:lnTo>
                <a:lnTo>
                  <a:pt x="104" y="143"/>
                </a:lnTo>
                <a:lnTo>
                  <a:pt x="92" y="111"/>
                </a:lnTo>
                <a:lnTo>
                  <a:pt x="8"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5" name="Freeform 475"/>
          <p:cNvSpPr>
            <a:spLocks/>
          </p:cNvSpPr>
          <p:nvPr/>
        </p:nvSpPr>
        <p:spPr bwMode="auto">
          <a:xfrm>
            <a:off x="7426325" y="2409825"/>
            <a:ext cx="215900" cy="241300"/>
          </a:xfrm>
          <a:custGeom>
            <a:avLst/>
            <a:gdLst>
              <a:gd name="T0" fmla="*/ 8 w 136"/>
              <a:gd name="T1" fmla="*/ 19 h 152"/>
              <a:gd name="T2" fmla="*/ 8 w 136"/>
              <a:gd name="T3" fmla="*/ 8 h 152"/>
              <a:gd name="T4" fmla="*/ 0 w 136"/>
              <a:gd name="T5" fmla="*/ 0 h 152"/>
              <a:gd name="T6" fmla="*/ 20 w 136"/>
              <a:gd name="T7" fmla="*/ 0 h 152"/>
              <a:gd name="T8" fmla="*/ 115 w 136"/>
              <a:gd name="T9" fmla="*/ 88 h 152"/>
              <a:gd name="T10" fmla="*/ 92 w 136"/>
              <a:gd name="T11" fmla="*/ 88 h 152"/>
              <a:gd name="T12" fmla="*/ 92 w 136"/>
              <a:gd name="T13" fmla="*/ 111 h 152"/>
              <a:gd name="T14" fmla="*/ 136 w 136"/>
              <a:gd name="T15" fmla="*/ 143 h 152"/>
              <a:gd name="T16" fmla="*/ 115 w 136"/>
              <a:gd name="T17" fmla="*/ 143 h 152"/>
              <a:gd name="T18" fmla="*/ 115 w 136"/>
              <a:gd name="T19" fmla="*/ 152 h 152"/>
              <a:gd name="T20" fmla="*/ 104 w 136"/>
              <a:gd name="T21" fmla="*/ 143 h 152"/>
              <a:gd name="T22" fmla="*/ 92 w 136"/>
              <a:gd name="T23" fmla="*/ 111 h 152"/>
              <a:gd name="T24" fmla="*/ 8 w 136"/>
              <a:gd name="T2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52">
                <a:moveTo>
                  <a:pt x="8" y="19"/>
                </a:moveTo>
                <a:lnTo>
                  <a:pt x="8" y="8"/>
                </a:lnTo>
                <a:lnTo>
                  <a:pt x="0" y="0"/>
                </a:lnTo>
                <a:lnTo>
                  <a:pt x="20" y="0"/>
                </a:lnTo>
                <a:lnTo>
                  <a:pt x="115" y="88"/>
                </a:lnTo>
                <a:lnTo>
                  <a:pt x="92" y="88"/>
                </a:lnTo>
                <a:lnTo>
                  <a:pt x="92" y="111"/>
                </a:lnTo>
                <a:lnTo>
                  <a:pt x="136" y="143"/>
                </a:lnTo>
                <a:lnTo>
                  <a:pt x="115" y="143"/>
                </a:lnTo>
                <a:lnTo>
                  <a:pt x="115" y="152"/>
                </a:lnTo>
                <a:lnTo>
                  <a:pt x="104" y="143"/>
                </a:lnTo>
                <a:lnTo>
                  <a:pt x="92" y="111"/>
                </a:lnTo>
                <a:lnTo>
                  <a:pt x="8"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6" name="Freeform 476"/>
          <p:cNvSpPr>
            <a:spLocks/>
          </p:cNvSpPr>
          <p:nvPr/>
        </p:nvSpPr>
        <p:spPr bwMode="auto">
          <a:xfrm>
            <a:off x="7470775" y="4341813"/>
            <a:ext cx="120650" cy="46037"/>
          </a:xfrm>
          <a:custGeom>
            <a:avLst/>
            <a:gdLst>
              <a:gd name="T0" fmla="*/ 0 w 76"/>
              <a:gd name="T1" fmla="*/ 29 h 29"/>
              <a:gd name="T2" fmla="*/ 14 w 76"/>
              <a:gd name="T3" fmla="*/ 20 h 29"/>
              <a:gd name="T4" fmla="*/ 35 w 76"/>
              <a:gd name="T5" fmla="*/ 0 h 29"/>
              <a:gd name="T6" fmla="*/ 76 w 76"/>
              <a:gd name="T7" fmla="*/ 0 h 29"/>
              <a:gd name="T8" fmla="*/ 35 w 76"/>
              <a:gd name="T9" fmla="*/ 12 h 29"/>
              <a:gd name="T10" fmla="*/ 23 w 76"/>
              <a:gd name="T11" fmla="*/ 29 h 29"/>
              <a:gd name="T12" fmla="*/ 0 w 7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6" h="29">
                <a:moveTo>
                  <a:pt x="0" y="29"/>
                </a:moveTo>
                <a:lnTo>
                  <a:pt x="14" y="20"/>
                </a:lnTo>
                <a:lnTo>
                  <a:pt x="35" y="0"/>
                </a:lnTo>
                <a:lnTo>
                  <a:pt x="76" y="0"/>
                </a:lnTo>
                <a:lnTo>
                  <a:pt x="35" y="12"/>
                </a:lnTo>
                <a:lnTo>
                  <a:pt x="23" y="29"/>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7" name="Freeform 477"/>
          <p:cNvSpPr>
            <a:spLocks/>
          </p:cNvSpPr>
          <p:nvPr/>
        </p:nvSpPr>
        <p:spPr bwMode="auto">
          <a:xfrm>
            <a:off x="7470775" y="4341813"/>
            <a:ext cx="120650" cy="46037"/>
          </a:xfrm>
          <a:custGeom>
            <a:avLst/>
            <a:gdLst>
              <a:gd name="T0" fmla="*/ 0 w 76"/>
              <a:gd name="T1" fmla="*/ 29 h 29"/>
              <a:gd name="T2" fmla="*/ 14 w 76"/>
              <a:gd name="T3" fmla="*/ 20 h 29"/>
              <a:gd name="T4" fmla="*/ 35 w 76"/>
              <a:gd name="T5" fmla="*/ 0 h 29"/>
              <a:gd name="T6" fmla="*/ 76 w 76"/>
              <a:gd name="T7" fmla="*/ 0 h 29"/>
              <a:gd name="T8" fmla="*/ 35 w 76"/>
              <a:gd name="T9" fmla="*/ 12 h 29"/>
              <a:gd name="T10" fmla="*/ 23 w 76"/>
              <a:gd name="T11" fmla="*/ 29 h 29"/>
              <a:gd name="T12" fmla="*/ 0 w 7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6" h="29">
                <a:moveTo>
                  <a:pt x="0" y="29"/>
                </a:moveTo>
                <a:lnTo>
                  <a:pt x="14" y="20"/>
                </a:lnTo>
                <a:lnTo>
                  <a:pt x="35" y="0"/>
                </a:lnTo>
                <a:lnTo>
                  <a:pt x="76" y="0"/>
                </a:lnTo>
                <a:lnTo>
                  <a:pt x="35" y="12"/>
                </a:lnTo>
                <a:lnTo>
                  <a:pt x="23" y="29"/>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8" name="Freeform 478"/>
          <p:cNvSpPr>
            <a:spLocks/>
          </p:cNvSpPr>
          <p:nvPr/>
        </p:nvSpPr>
        <p:spPr bwMode="auto">
          <a:xfrm>
            <a:off x="4792663" y="4968875"/>
            <a:ext cx="50800" cy="60325"/>
          </a:xfrm>
          <a:custGeom>
            <a:avLst/>
            <a:gdLst>
              <a:gd name="T0" fmla="*/ 32 w 32"/>
              <a:gd name="T1" fmla="*/ 8 h 38"/>
              <a:gd name="T2" fmla="*/ 32 w 32"/>
              <a:gd name="T3" fmla="*/ 0 h 38"/>
              <a:gd name="T4" fmla="*/ 19 w 32"/>
              <a:gd name="T5" fmla="*/ 0 h 38"/>
              <a:gd name="T6" fmla="*/ 0 w 32"/>
              <a:gd name="T7" fmla="*/ 17 h 38"/>
              <a:gd name="T8" fmla="*/ 11 w 32"/>
              <a:gd name="T9" fmla="*/ 38 h 38"/>
              <a:gd name="T10" fmla="*/ 32 w 32"/>
              <a:gd name="T11" fmla="*/ 17 h 38"/>
              <a:gd name="T12" fmla="*/ 32 w 32"/>
              <a:gd name="T13" fmla="*/ 8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32" y="8"/>
                </a:moveTo>
                <a:lnTo>
                  <a:pt x="32" y="0"/>
                </a:lnTo>
                <a:lnTo>
                  <a:pt x="19" y="0"/>
                </a:lnTo>
                <a:lnTo>
                  <a:pt x="0" y="17"/>
                </a:lnTo>
                <a:lnTo>
                  <a:pt x="11" y="38"/>
                </a:lnTo>
                <a:lnTo>
                  <a:pt x="32" y="17"/>
                </a:lnTo>
                <a:lnTo>
                  <a:pt x="32"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9" name="Freeform 479"/>
          <p:cNvSpPr>
            <a:spLocks/>
          </p:cNvSpPr>
          <p:nvPr/>
        </p:nvSpPr>
        <p:spPr bwMode="auto">
          <a:xfrm>
            <a:off x="4792663" y="4968875"/>
            <a:ext cx="50800" cy="60325"/>
          </a:xfrm>
          <a:custGeom>
            <a:avLst/>
            <a:gdLst>
              <a:gd name="T0" fmla="*/ 32 w 32"/>
              <a:gd name="T1" fmla="*/ 8 h 38"/>
              <a:gd name="T2" fmla="*/ 32 w 32"/>
              <a:gd name="T3" fmla="*/ 0 h 38"/>
              <a:gd name="T4" fmla="*/ 19 w 32"/>
              <a:gd name="T5" fmla="*/ 0 h 38"/>
              <a:gd name="T6" fmla="*/ 0 w 32"/>
              <a:gd name="T7" fmla="*/ 17 h 38"/>
              <a:gd name="T8" fmla="*/ 11 w 32"/>
              <a:gd name="T9" fmla="*/ 38 h 38"/>
              <a:gd name="T10" fmla="*/ 32 w 32"/>
              <a:gd name="T11" fmla="*/ 17 h 38"/>
              <a:gd name="T12" fmla="*/ 32 w 32"/>
              <a:gd name="T13" fmla="*/ 8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32" y="8"/>
                </a:moveTo>
                <a:lnTo>
                  <a:pt x="32" y="0"/>
                </a:lnTo>
                <a:lnTo>
                  <a:pt x="19" y="0"/>
                </a:lnTo>
                <a:lnTo>
                  <a:pt x="0" y="17"/>
                </a:lnTo>
                <a:lnTo>
                  <a:pt x="11" y="38"/>
                </a:lnTo>
                <a:lnTo>
                  <a:pt x="32" y="17"/>
                </a:lnTo>
                <a:lnTo>
                  <a:pt x="32"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0" name="Freeform 480"/>
          <p:cNvSpPr>
            <a:spLocks/>
          </p:cNvSpPr>
          <p:nvPr/>
        </p:nvSpPr>
        <p:spPr bwMode="auto">
          <a:xfrm>
            <a:off x="3844925" y="2376488"/>
            <a:ext cx="114300" cy="112712"/>
          </a:xfrm>
          <a:custGeom>
            <a:avLst/>
            <a:gdLst>
              <a:gd name="T0" fmla="*/ 40 w 72"/>
              <a:gd name="T1" fmla="*/ 11 h 71"/>
              <a:gd name="T2" fmla="*/ 49 w 72"/>
              <a:gd name="T3" fmla="*/ 0 h 71"/>
              <a:gd name="T4" fmla="*/ 40 w 72"/>
              <a:gd name="T5" fmla="*/ 0 h 71"/>
              <a:gd name="T6" fmla="*/ 28 w 72"/>
              <a:gd name="T7" fmla="*/ 11 h 71"/>
              <a:gd name="T8" fmla="*/ 40 w 72"/>
              <a:gd name="T9" fmla="*/ 11 h 71"/>
              <a:gd name="T10" fmla="*/ 28 w 72"/>
              <a:gd name="T11" fmla="*/ 20 h 71"/>
              <a:gd name="T12" fmla="*/ 20 w 72"/>
              <a:gd name="T13" fmla="*/ 20 h 71"/>
              <a:gd name="T14" fmla="*/ 8 w 72"/>
              <a:gd name="T15" fmla="*/ 20 h 71"/>
              <a:gd name="T16" fmla="*/ 20 w 72"/>
              <a:gd name="T17" fmla="*/ 28 h 71"/>
              <a:gd name="T18" fmla="*/ 8 w 72"/>
              <a:gd name="T19" fmla="*/ 28 h 71"/>
              <a:gd name="T20" fmla="*/ 28 w 72"/>
              <a:gd name="T21" fmla="*/ 39 h 71"/>
              <a:gd name="T22" fmla="*/ 8 w 72"/>
              <a:gd name="T23" fmla="*/ 62 h 71"/>
              <a:gd name="T24" fmla="*/ 0 w 72"/>
              <a:gd name="T25" fmla="*/ 62 h 71"/>
              <a:gd name="T26" fmla="*/ 8 w 72"/>
              <a:gd name="T27" fmla="*/ 71 h 71"/>
              <a:gd name="T28" fmla="*/ 57 w 72"/>
              <a:gd name="T29" fmla="*/ 62 h 71"/>
              <a:gd name="T30" fmla="*/ 72 w 72"/>
              <a:gd name="T31" fmla="*/ 39 h 71"/>
              <a:gd name="T32" fmla="*/ 72 w 72"/>
              <a:gd name="T33" fmla="*/ 20 h 71"/>
              <a:gd name="T34" fmla="*/ 49 w 72"/>
              <a:gd name="T35" fmla="*/ 20 h 71"/>
              <a:gd name="T36" fmla="*/ 40 w 72"/>
              <a:gd name="T3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1">
                <a:moveTo>
                  <a:pt x="40" y="11"/>
                </a:moveTo>
                <a:lnTo>
                  <a:pt x="49" y="0"/>
                </a:lnTo>
                <a:lnTo>
                  <a:pt x="40" y="0"/>
                </a:lnTo>
                <a:lnTo>
                  <a:pt x="28" y="11"/>
                </a:lnTo>
                <a:lnTo>
                  <a:pt x="40" y="11"/>
                </a:lnTo>
                <a:lnTo>
                  <a:pt x="28" y="20"/>
                </a:lnTo>
                <a:lnTo>
                  <a:pt x="20" y="20"/>
                </a:lnTo>
                <a:lnTo>
                  <a:pt x="8" y="20"/>
                </a:lnTo>
                <a:lnTo>
                  <a:pt x="20" y="28"/>
                </a:lnTo>
                <a:lnTo>
                  <a:pt x="8" y="28"/>
                </a:lnTo>
                <a:lnTo>
                  <a:pt x="28" y="39"/>
                </a:lnTo>
                <a:lnTo>
                  <a:pt x="8" y="62"/>
                </a:lnTo>
                <a:lnTo>
                  <a:pt x="0" y="62"/>
                </a:lnTo>
                <a:lnTo>
                  <a:pt x="8" y="71"/>
                </a:lnTo>
                <a:lnTo>
                  <a:pt x="57" y="62"/>
                </a:lnTo>
                <a:lnTo>
                  <a:pt x="72" y="39"/>
                </a:lnTo>
                <a:lnTo>
                  <a:pt x="72" y="20"/>
                </a:lnTo>
                <a:lnTo>
                  <a:pt x="49" y="20"/>
                </a:lnTo>
                <a:lnTo>
                  <a:pt x="4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1" name="Freeform 481"/>
          <p:cNvSpPr>
            <a:spLocks/>
          </p:cNvSpPr>
          <p:nvPr/>
        </p:nvSpPr>
        <p:spPr bwMode="auto">
          <a:xfrm>
            <a:off x="3844925" y="2376488"/>
            <a:ext cx="114300" cy="112712"/>
          </a:xfrm>
          <a:custGeom>
            <a:avLst/>
            <a:gdLst>
              <a:gd name="T0" fmla="*/ 40 w 72"/>
              <a:gd name="T1" fmla="*/ 11 h 71"/>
              <a:gd name="T2" fmla="*/ 49 w 72"/>
              <a:gd name="T3" fmla="*/ 0 h 71"/>
              <a:gd name="T4" fmla="*/ 40 w 72"/>
              <a:gd name="T5" fmla="*/ 0 h 71"/>
              <a:gd name="T6" fmla="*/ 28 w 72"/>
              <a:gd name="T7" fmla="*/ 11 h 71"/>
              <a:gd name="T8" fmla="*/ 40 w 72"/>
              <a:gd name="T9" fmla="*/ 11 h 71"/>
              <a:gd name="T10" fmla="*/ 28 w 72"/>
              <a:gd name="T11" fmla="*/ 20 h 71"/>
              <a:gd name="T12" fmla="*/ 20 w 72"/>
              <a:gd name="T13" fmla="*/ 20 h 71"/>
              <a:gd name="T14" fmla="*/ 8 w 72"/>
              <a:gd name="T15" fmla="*/ 20 h 71"/>
              <a:gd name="T16" fmla="*/ 20 w 72"/>
              <a:gd name="T17" fmla="*/ 28 h 71"/>
              <a:gd name="T18" fmla="*/ 8 w 72"/>
              <a:gd name="T19" fmla="*/ 28 h 71"/>
              <a:gd name="T20" fmla="*/ 28 w 72"/>
              <a:gd name="T21" fmla="*/ 39 h 71"/>
              <a:gd name="T22" fmla="*/ 8 w 72"/>
              <a:gd name="T23" fmla="*/ 62 h 71"/>
              <a:gd name="T24" fmla="*/ 0 w 72"/>
              <a:gd name="T25" fmla="*/ 62 h 71"/>
              <a:gd name="T26" fmla="*/ 8 w 72"/>
              <a:gd name="T27" fmla="*/ 71 h 71"/>
              <a:gd name="T28" fmla="*/ 57 w 72"/>
              <a:gd name="T29" fmla="*/ 62 h 71"/>
              <a:gd name="T30" fmla="*/ 72 w 72"/>
              <a:gd name="T31" fmla="*/ 39 h 71"/>
              <a:gd name="T32" fmla="*/ 72 w 72"/>
              <a:gd name="T33" fmla="*/ 20 h 71"/>
              <a:gd name="T34" fmla="*/ 49 w 72"/>
              <a:gd name="T35" fmla="*/ 20 h 71"/>
              <a:gd name="T36" fmla="*/ 40 w 72"/>
              <a:gd name="T3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1">
                <a:moveTo>
                  <a:pt x="40" y="11"/>
                </a:moveTo>
                <a:lnTo>
                  <a:pt x="49" y="0"/>
                </a:lnTo>
                <a:lnTo>
                  <a:pt x="40" y="0"/>
                </a:lnTo>
                <a:lnTo>
                  <a:pt x="28" y="11"/>
                </a:lnTo>
                <a:lnTo>
                  <a:pt x="40" y="11"/>
                </a:lnTo>
                <a:lnTo>
                  <a:pt x="28" y="20"/>
                </a:lnTo>
                <a:lnTo>
                  <a:pt x="20" y="20"/>
                </a:lnTo>
                <a:lnTo>
                  <a:pt x="8" y="20"/>
                </a:lnTo>
                <a:lnTo>
                  <a:pt x="20" y="28"/>
                </a:lnTo>
                <a:lnTo>
                  <a:pt x="8" y="28"/>
                </a:lnTo>
                <a:lnTo>
                  <a:pt x="28" y="39"/>
                </a:lnTo>
                <a:lnTo>
                  <a:pt x="8" y="62"/>
                </a:lnTo>
                <a:lnTo>
                  <a:pt x="0" y="62"/>
                </a:lnTo>
                <a:lnTo>
                  <a:pt x="8" y="71"/>
                </a:lnTo>
                <a:lnTo>
                  <a:pt x="57" y="62"/>
                </a:lnTo>
                <a:lnTo>
                  <a:pt x="72" y="39"/>
                </a:lnTo>
                <a:lnTo>
                  <a:pt x="72" y="20"/>
                </a:lnTo>
                <a:lnTo>
                  <a:pt x="49" y="20"/>
                </a:lnTo>
                <a:lnTo>
                  <a:pt x="4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2" name="Freeform 482"/>
          <p:cNvSpPr>
            <a:spLocks/>
          </p:cNvSpPr>
          <p:nvPr/>
        </p:nvSpPr>
        <p:spPr bwMode="auto">
          <a:xfrm>
            <a:off x="4175125" y="2422525"/>
            <a:ext cx="100013" cy="80963"/>
          </a:xfrm>
          <a:custGeom>
            <a:avLst/>
            <a:gdLst>
              <a:gd name="T0" fmla="*/ 0 w 63"/>
              <a:gd name="T1" fmla="*/ 42 h 51"/>
              <a:gd name="T2" fmla="*/ 19 w 63"/>
              <a:gd name="T3" fmla="*/ 42 h 51"/>
              <a:gd name="T4" fmla="*/ 40 w 63"/>
              <a:gd name="T5" fmla="*/ 51 h 51"/>
              <a:gd name="T6" fmla="*/ 40 w 63"/>
              <a:gd name="T7" fmla="*/ 34 h 51"/>
              <a:gd name="T8" fmla="*/ 54 w 63"/>
              <a:gd name="T9" fmla="*/ 20 h 51"/>
              <a:gd name="T10" fmla="*/ 63 w 63"/>
              <a:gd name="T11" fmla="*/ 0 h 51"/>
              <a:gd name="T12" fmla="*/ 32 w 63"/>
              <a:gd name="T13" fmla="*/ 11 h 51"/>
              <a:gd name="T14" fmla="*/ 40 w 63"/>
              <a:gd name="T15" fmla="*/ 20 h 51"/>
              <a:gd name="T16" fmla="*/ 32 w 63"/>
              <a:gd name="T17" fmla="*/ 20 h 51"/>
              <a:gd name="T18" fmla="*/ 19 w 63"/>
              <a:gd name="T19" fmla="*/ 20 h 51"/>
              <a:gd name="T20" fmla="*/ 19 w 63"/>
              <a:gd name="T21" fmla="*/ 11 h 51"/>
              <a:gd name="T22" fmla="*/ 0 w 63"/>
              <a:gd name="T2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1">
                <a:moveTo>
                  <a:pt x="0" y="42"/>
                </a:moveTo>
                <a:lnTo>
                  <a:pt x="19" y="42"/>
                </a:lnTo>
                <a:lnTo>
                  <a:pt x="40" y="51"/>
                </a:lnTo>
                <a:lnTo>
                  <a:pt x="40" y="34"/>
                </a:lnTo>
                <a:lnTo>
                  <a:pt x="54" y="20"/>
                </a:lnTo>
                <a:lnTo>
                  <a:pt x="63" y="0"/>
                </a:lnTo>
                <a:lnTo>
                  <a:pt x="32" y="11"/>
                </a:lnTo>
                <a:lnTo>
                  <a:pt x="40" y="20"/>
                </a:lnTo>
                <a:lnTo>
                  <a:pt x="32" y="20"/>
                </a:lnTo>
                <a:lnTo>
                  <a:pt x="19" y="20"/>
                </a:lnTo>
                <a:lnTo>
                  <a:pt x="19" y="11"/>
                </a:lnTo>
                <a:lnTo>
                  <a:pt x="0" y="4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3" name="Freeform 483"/>
          <p:cNvSpPr>
            <a:spLocks/>
          </p:cNvSpPr>
          <p:nvPr/>
        </p:nvSpPr>
        <p:spPr bwMode="auto">
          <a:xfrm>
            <a:off x="4175125" y="2422525"/>
            <a:ext cx="100013" cy="80963"/>
          </a:xfrm>
          <a:custGeom>
            <a:avLst/>
            <a:gdLst>
              <a:gd name="T0" fmla="*/ 0 w 63"/>
              <a:gd name="T1" fmla="*/ 42 h 51"/>
              <a:gd name="T2" fmla="*/ 19 w 63"/>
              <a:gd name="T3" fmla="*/ 42 h 51"/>
              <a:gd name="T4" fmla="*/ 40 w 63"/>
              <a:gd name="T5" fmla="*/ 51 h 51"/>
              <a:gd name="T6" fmla="*/ 40 w 63"/>
              <a:gd name="T7" fmla="*/ 34 h 51"/>
              <a:gd name="T8" fmla="*/ 54 w 63"/>
              <a:gd name="T9" fmla="*/ 20 h 51"/>
              <a:gd name="T10" fmla="*/ 63 w 63"/>
              <a:gd name="T11" fmla="*/ 0 h 51"/>
              <a:gd name="T12" fmla="*/ 32 w 63"/>
              <a:gd name="T13" fmla="*/ 11 h 51"/>
              <a:gd name="T14" fmla="*/ 40 w 63"/>
              <a:gd name="T15" fmla="*/ 20 h 51"/>
              <a:gd name="T16" fmla="*/ 32 w 63"/>
              <a:gd name="T17" fmla="*/ 20 h 51"/>
              <a:gd name="T18" fmla="*/ 19 w 63"/>
              <a:gd name="T19" fmla="*/ 20 h 51"/>
              <a:gd name="T20" fmla="*/ 19 w 63"/>
              <a:gd name="T21" fmla="*/ 11 h 51"/>
              <a:gd name="T22" fmla="*/ 0 w 63"/>
              <a:gd name="T2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1">
                <a:moveTo>
                  <a:pt x="0" y="42"/>
                </a:moveTo>
                <a:lnTo>
                  <a:pt x="19" y="42"/>
                </a:lnTo>
                <a:lnTo>
                  <a:pt x="40" y="51"/>
                </a:lnTo>
                <a:lnTo>
                  <a:pt x="40" y="34"/>
                </a:lnTo>
                <a:lnTo>
                  <a:pt x="54" y="20"/>
                </a:lnTo>
                <a:lnTo>
                  <a:pt x="63" y="0"/>
                </a:lnTo>
                <a:lnTo>
                  <a:pt x="32" y="11"/>
                </a:lnTo>
                <a:lnTo>
                  <a:pt x="40" y="20"/>
                </a:lnTo>
                <a:lnTo>
                  <a:pt x="32" y="20"/>
                </a:lnTo>
                <a:lnTo>
                  <a:pt x="19" y="20"/>
                </a:lnTo>
                <a:lnTo>
                  <a:pt x="19" y="11"/>
                </a:lnTo>
                <a:lnTo>
                  <a:pt x="0" y="4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4" name="Freeform 484"/>
          <p:cNvSpPr>
            <a:spLocks/>
          </p:cNvSpPr>
          <p:nvPr/>
        </p:nvSpPr>
        <p:spPr bwMode="auto">
          <a:xfrm>
            <a:off x="4378325" y="2490788"/>
            <a:ext cx="163513" cy="82550"/>
          </a:xfrm>
          <a:custGeom>
            <a:avLst/>
            <a:gdLst>
              <a:gd name="T0" fmla="*/ 38 w 103"/>
              <a:gd name="T1" fmla="*/ 8 h 52"/>
              <a:gd name="T2" fmla="*/ 61 w 103"/>
              <a:gd name="T3" fmla="*/ 8 h 52"/>
              <a:gd name="T4" fmla="*/ 73 w 103"/>
              <a:gd name="T5" fmla="*/ 19 h 52"/>
              <a:gd name="T6" fmla="*/ 82 w 103"/>
              <a:gd name="T7" fmla="*/ 19 h 52"/>
              <a:gd name="T8" fmla="*/ 103 w 103"/>
              <a:gd name="T9" fmla="*/ 29 h 52"/>
              <a:gd name="T10" fmla="*/ 73 w 103"/>
              <a:gd name="T11" fmla="*/ 52 h 52"/>
              <a:gd name="T12" fmla="*/ 49 w 103"/>
              <a:gd name="T13" fmla="*/ 37 h 52"/>
              <a:gd name="T14" fmla="*/ 38 w 103"/>
              <a:gd name="T15" fmla="*/ 52 h 52"/>
              <a:gd name="T16" fmla="*/ 29 w 103"/>
              <a:gd name="T17" fmla="*/ 52 h 52"/>
              <a:gd name="T18" fmla="*/ 9 w 103"/>
              <a:gd name="T19" fmla="*/ 29 h 52"/>
              <a:gd name="T20" fmla="*/ 0 w 103"/>
              <a:gd name="T21" fmla="*/ 19 h 52"/>
              <a:gd name="T22" fmla="*/ 38 w 103"/>
              <a:gd name="T23" fmla="*/ 0 h 52"/>
              <a:gd name="T24" fmla="*/ 38 w 103"/>
              <a:gd name="T2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2">
                <a:moveTo>
                  <a:pt x="38" y="8"/>
                </a:moveTo>
                <a:lnTo>
                  <a:pt x="61" y="8"/>
                </a:lnTo>
                <a:lnTo>
                  <a:pt x="73" y="19"/>
                </a:lnTo>
                <a:lnTo>
                  <a:pt x="82" y="19"/>
                </a:lnTo>
                <a:lnTo>
                  <a:pt x="103" y="29"/>
                </a:lnTo>
                <a:lnTo>
                  <a:pt x="73" y="52"/>
                </a:lnTo>
                <a:lnTo>
                  <a:pt x="49" y="37"/>
                </a:lnTo>
                <a:lnTo>
                  <a:pt x="38" y="52"/>
                </a:lnTo>
                <a:lnTo>
                  <a:pt x="29" y="52"/>
                </a:lnTo>
                <a:lnTo>
                  <a:pt x="9" y="29"/>
                </a:lnTo>
                <a:lnTo>
                  <a:pt x="0" y="19"/>
                </a:lnTo>
                <a:lnTo>
                  <a:pt x="38" y="0"/>
                </a:lnTo>
                <a:lnTo>
                  <a:pt x="38"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5" name="Freeform 485"/>
          <p:cNvSpPr>
            <a:spLocks/>
          </p:cNvSpPr>
          <p:nvPr/>
        </p:nvSpPr>
        <p:spPr bwMode="auto">
          <a:xfrm>
            <a:off x="4378325" y="2490788"/>
            <a:ext cx="163513" cy="82550"/>
          </a:xfrm>
          <a:custGeom>
            <a:avLst/>
            <a:gdLst>
              <a:gd name="T0" fmla="*/ 38 w 103"/>
              <a:gd name="T1" fmla="*/ 8 h 52"/>
              <a:gd name="T2" fmla="*/ 61 w 103"/>
              <a:gd name="T3" fmla="*/ 8 h 52"/>
              <a:gd name="T4" fmla="*/ 73 w 103"/>
              <a:gd name="T5" fmla="*/ 19 h 52"/>
              <a:gd name="T6" fmla="*/ 82 w 103"/>
              <a:gd name="T7" fmla="*/ 19 h 52"/>
              <a:gd name="T8" fmla="*/ 103 w 103"/>
              <a:gd name="T9" fmla="*/ 29 h 52"/>
              <a:gd name="T10" fmla="*/ 73 w 103"/>
              <a:gd name="T11" fmla="*/ 52 h 52"/>
              <a:gd name="T12" fmla="*/ 49 w 103"/>
              <a:gd name="T13" fmla="*/ 37 h 52"/>
              <a:gd name="T14" fmla="*/ 38 w 103"/>
              <a:gd name="T15" fmla="*/ 52 h 52"/>
              <a:gd name="T16" fmla="*/ 29 w 103"/>
              <a:gd name="T17" fmla="*/ 52 h 52"/>
              <a:gd name="T18" fmla="*/ 9 w 103"/>
              <a:gd name="T19" fmla="*/ 29 h 52"/>
              <a:gd name="T20" fmla="*/ 0 w 103"/>
              <a:gd name="T21" fmla="*/ 19 h 52"/>
              <a:gd name="T22" fmla="*/ 38 w 103"/>
              <a:gd name="T23" fmla="*/ 0 h 52"/>
              <a:gd name="T24" fmla="*/ 38 w 103"/>
              <a:gd name="T2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2">
                <a:moveTo>
                  <a:pt x="38" y="8"/>
                </a:moveTo>
                <a:lnTo>
                  <a:pt x="61" y="8"/>
                </a:lnTo>
                <a:lnTo>
                  <a:pt x="73" y="19"/>
                </a:lnTo>
                <a:lnTo>
                  <a:pt x="82" y="19"/>
                </a:lnTo>
                <a:lnTo>
                  <a:pt x="103" y="29"/>
                </a:lnTo>
                <a:lnTo>
                  <a:pt x="73" y="52"/>
                </a:lnTo>
                <a:lnTo>
                  <a:pt x="49" y="37"/>
                </a:lnTo>
                <a:lnTo>
                  <a:pt x="38" y="52"/>
                </a:lnTo>
                <a:lnTo>
                  <a:pt x="29" y="52"/>
                </a:lnTo>
                <a:lnTo>
                  <a:pt x="9" y="29"/>
                </a:lnTo>
                <a:lnTo>
                  <a:pt x="0" y="19"/>
                </a:lnTo>
                <a:lnTo>
                  <a:pt x="38" y="0"/>
                </a:lnTo>
                <a:lnTo>
                  <a:pt x="38"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80" name="TextBox 479"/>
          <p:cNvSpPr txBox="1"/>
          <p:nvPr/>
        </p:nvSpPr>
        <p:spPr>
          <a:xfrm>
            <a:off x="228600" y="0"/>
            <a:ext cx="8458200" cy="1077218"/>
          </a:xfrm>
          <a:prstGeom prst="rect">
            <a:avLst/>
          </a:prstGeom>
          <a:noFill/>
        </p:spPr>
        <p:txBody>
          <a:bodyPr wrap="square" rtlCol="0">
            <a:spAutoFit/>
          </a:bodyPr>
          <a:lstStyle/>
          <a:p>
            <a:r>
              <a:rPr lang="en-GB" sz="3200" dirty="0" smtClean="0">
                <a:solidFill>
                  <a:schemeClr val="bg1"/>
                </a:solidFill>
              </a:rPr>
              <a:t>Regional GIS webpage -How to input the data? </a:t>
            </a:r>
          </a:p>
          <a:p>
            <a:pPr algn="ctr"/>
            <a:r>
              <a:rPr lang="en-GB" sz="3200" dirty="0" smtClean="0">
                <a:solidFill>
                  <a:schemeClr val="bg1"/>
                </a:solidFill>
              </a:rPr>
              <a:t> An illustration</a:t>
            </a:r>
            <a:endParaRPr lang="en-GB" sz="3200" dirty="0">
              <a:solidFill>
                <a:schemeClr val="bg1"/>
              </a:solidFill>
            </a:endParaRPr>
          </a:p>
        </p:txBody>
      </p:sp>
      <p:sp>
        <p:nvSpPr>
          <p:cNvPr id="479" name="Footer Placeholder 478"/>
          <p:cNvSpPr>
            <a:spLocks noGrp="1"/>
          </p:cNvSpPr>
          <p:nvPr>
            <p:ph type="ftr" sz="quarter" idx="11"/>
          </p:nvPr>
        </p:nvSpPr>
        <p:spPr/>
        <p:txBody>
          <a:bodyPr/>
          <a:lstStyle/>
          <a:p>
            <a:r>
              <a:rPr lang="en-US" smtClean="0"/>
              <a:t>ICAO SIP 2012 - ASBU workshops</a:t>
            </a:r>
            <a:endParaRPr lang="en-US"/>
          </a:p>
        </p:txBody>
      </p:sp>
    </p:spTree>
    <p:extLst>
      <p:ext uri="{BB962C8B-B14F-4D97-AF65-F5344CB8AC3E}">
        <p14:creationId xmlns:p14="http://schemas.microsoft.com/office/powerpoint/2010/main" val="410990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722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ectangle 24"/>
          <p:cNvSpPr/>
          <p:nvPr/>
        </p:nvSpPr>
        <p:spPr>
          <a:xfrm>
            <a:off x="3200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 name="Rectangle 23"/>
          <p:cNvSpPr/>
          <p:nvPr/>
        </p:nvSpPr>
        <p:spPr>
          <a:xfrm>
            <a:off x="152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GB" b="1" i="1" dirty="0" smtClean="0">
                <a:solidFill>
                  <a:schemeClr val="accent6"/>
                </a:solidFill>
              </a:rPr>
              <a:t>Current</a:t>
            </a:r>
            <a:r>
              <a:rPr lang="en-GB" dirty="0" smtClean="0"/>
              <a:t> Reporting Lifecycle</a:t>
            </a:r>
            <a:endParaRPr lang="en-GB" dirty="0"/>
          </a:p>
        </p:txBody>
      </p:sp>
      <p:pic>
        <p:nvPicPr>
          <p:cNvPr id="1027" name="Picture 3"/>
          <p:cNvPicPr>
            <a:picLocks noChangeAspect="1" noChangeArrowheads="1"/>
          </p:cNvPicPr>
          <p:nvPr/>
        </p:nvPicPr>
        <p:blipFill>
          <a:blip r:embed="rId3" cstate="print"/>
          <a:srcRect l="25833" r="19167" b="7407"/>
          <a:stretch>
            <a:fillRect/>
          </a:stretch>
        </p:blipFill>
        <p:spPr bwMode="auto">
          <a:xfrm>
            <a:off x="3800856" y="2971800"/>
            <a:ext cx="1609344" cy="15240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152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REPORTS</a:t>
            </a:r>
            <a:endParaRPr lang="en-GB" sz="2000" b="1" dirty="0"/>
          </a:p>
        </p:txBody>
      </p:sp>
      <p:sp>
        <p:nvSpPr>
          <p:cNvPr id="12" name="TextBox 11"/>
          <p:cNvSpPr txBox="1"/>
          <p:nvPr/>
        </p:nvSpPr>
        <p:spPr>
          <a:xfrm>
            <a:off x="3200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DATA</a:t>
            </a:r>
            <a:endParaRPr lang="en-GB" sz="2000" b="1" dirty="0"/>
          </a:p>
        </p:txBody>
      </p:sp>
      <p:sp>
        <p:nvSpPr>
          <p:cNvPr id="13" name="TextBox 12"/>
          <p:cNvSpPr txBox="1"/>
          <p:nvPr/>
        </p:nvSpPr>
        <p:spPr>
          <a:xfrm>
            <a:off x="61722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ANALYSIS</a:t>
            </a:r>
            <a:endParaRPr lang="en-GB" sz="2000" b="1" dirty="0"/>
          </a:p>
        </p:txBody>
      </p:sp>
      <p:sp>
        <p:nvSpPr>
          <p:cNvPr id="14" name="Right Arrow 13"/>
          <p:cNvSpPr/>
          <p:nvPr/>
        </p:nvSpPr>
        <p:spPr>
          <a:xfrm>
            <a:off x="26670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ight Arrow 14"/>
          <p:cNvSpPr/>
          <p:nvPr/>
        </p:nvSpPr>
        <p:spPr>
          <a:xfrm>
            <a:off x="56388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nvGrpSpPr>
          <p:cNvPr id="4" name="Group 24"/>
          <p:cNvGrpSpPr/>
          <p:nvPr/>
        </p:nvGrpSpPr>
        <p:grpSpPr>
          <a:xfrm>
            <a:off x="440212" y="2057400"/>
            <a:ext cx="960994" cy="1143000"/>
            <a:chOff x="304800" y="1319934"/>
            <a:chExt cx="1752600" cy="2084532"/>
          </a:xfrm>
        </p:grpSpPr>
        <p:grpSp>
          <p:nvGrpSpPr>
            <p:cNvPr id="5" name="Group 23"/>
            <p:cNvGrpSpPr/>
            <p:nvPr/>
          </p:nvGrpSpPr>
          <p:grpSpPr>
            <a:xfrm>
              <a:off x="304800" y="1319934"/>
              <a:ext cx="1676400" cy="2008332"/>
              <a:chOff x="10439400" y="2462934"/>
              <a:chExt cx="1676400" cy="2008332"/>
            </a:xfrm>
          </p:grpSpPr>
          <p:pic>
            <p:nvPicPr>
              <p:cNvPr id="2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24"/>
          <p:cNvGrpSpPr/>
          <p:nvPr/>
        </p:nvGrpSpPr>
        <p:grpSpPr>
          <a:xfrm>
            <a:off x="1629806" y="2057400"/>
            <a:ext cx="960994" cy="1143000"/>
            <a:chOff x="304800" y="1319934"/>
            <a:chExt cx="1752600" cy="2084532"/>
          </a:xfrm>
        </p:grpSpPr>
        <p:grpSp>
          <p:nvGrpSpPr>
            <p:cNvPr id="9" name="Group 23"/>
            <p:cNvGrpSpPr/>
            <p:nvPr/>
          </p:nvGrpSpPr>
          <p:grpSpPr>
            <a:xfrm>
              <a:off x="304800" y="1319934"/>
              <a:ext cx="1676400" cy="2008332"/>
              <a:chOff x="10439400" y="2462934"/>
              <a:chExt cx="1676400" cy="2008332"/>
            </a:xfrm>
          </p:grpSpPr>
          <p:pic>
            <p:nvPicPr>
              <p:cNvPr id="3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24"/>
          <p:cNvGrpSpPr/>
          <p:nvPr/>
        </p:nvGrpSpPr>
        <p:grpSpPr>
          <a:xfrm>
            <a:off x="440212" y="3429000"/>
            <a:ext cx="960994" cy="1143000"/>
            <a:chOff x="304800" y="1319934"/>
            <a:chExt cx="1752600" cy="2084532"/>
          </a:xfrm>
        </p:grpSpPr>
        <p:grpSp>
          <p:nvGrpSpPr>
            <p:cNvPr id="16" name="Group 23"/>
            <p:cNvGrpSpPr/>
            <p:nvPr/>
          </p:nvGrpSpPr>
          <p:grpSpPr>
            <a:xfrm>
              <a:off x="304800" y="1319934"/>
              <a:ext cx="1676400" cy="2008332"/>
              <a:chOff x="10439400" y="2462934"/>
              <a:chExt cx="1676400" cy="2008332"/>
            </a:xfrm>
          </p:grpSpPr>
          <p:pic>
            <p:nvPicPr>
              <p:cNvPr id="3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7" name="Group 24"/>
          <p:cNvGrpSpPr/>
          <p:nvPr/>
        </p:nvGrpSpPr>
        <p:grpSpPr>
          <a:xfrm>
            <a:off x="1629806" y="3429000"/>
            <a:ext cx="960994" cy="1143000"/>
            <a:chOff x="304800" y="1319934"/>
            <a:chExt cx="1752600" cy="2084532"/>
          </a:xfrm>
        </p:grpSpPr>
        <p:grpSp>
          <p:nvGrpSpPr>
            <p:cNvPr id="18" name="Group 23"/>
            <p:cNvGrpSpPr/>
            <p:nvPr/>
          </p:nvGrpSpPr>
          <p:grpSpPr>
            <a:xfrm>
              <a:off x="304800" y="1319934"/>
              <a:ext cx="1676400" cy="2008332"/>
              <a:chOff x="10439400" y="2462934"/>
              <a:chExt cx="1676400" cy="2008332"/>
            </a:xfrm>
          </p:grpSpPr>
          <p:pic>
            <p:nvPicPr>
              <p:cNvPr id="4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9" name="Group 24"/>
          <p:cNvGrpSpPr/>
          <p:nvPr/>
        </p:nvGrpSpPr>
        <p:grpSpPr>
          <a:xfrm>
            <a:off x="440212" y="4800600"/>
            <a:ext cx="960994" cy="1143000"/>
            <a:chOff x="304800" y="1319934"/>
            <a:chExt cx="1752600" cy="2084532"/>
          </a:xfrm>
        </p:grpSpPr>
        <p:grpSp>
          <p:nvGrpSpPr>
            <p:cNvPr id="26" name="Group 23"/>
            <p:cNvGrpSpPr/>
            <p:nvPr/>
          </p:nvGrpSpPr>
          <p:grpSpPr>
            <a:xfrm>
              <a:off x="304800" y="1319934"/>
              <a:ext cx="1676400" cy="2008332"/>
              <a:chOff x="10439400" y="2462934"/>
              <a:chExt cx="1676400" cy="2008332"/>
            </a:xfrm>
          </p:grpSpPr>
          <p:pic>
            <p:nvPicPr>
              <p:cNvPr id="8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8" name="Group 24"/>
          <p:cNvGrpSpPr/>
          <p:nvPr/>
        </p:nvGrpSpPr>
        <p:grpSpPr>
          <a:xfrm>
            <a:off x="1629806" y="4800600"/>
            <a:ext cx="960994" cy="1143000"/>
            <a:chOff x="304800" y="1319934"/>
            <a:chExt cx="1752600" cy="2084532"/>
          </a:xfrm>
        </p:grpSpPr>
        <p:grpSp>
          <p:nvGrpSpPr>
            <p:cNvPr id="29" name="Group 23"/>
            <p:cNvGrpSpPr/>
            <p:nvPr/>
          </p:nvGrpSpPr>
          <p:grpSpPr>
            <a:xfrm>
              <a:off x="304800" y="1319934"/>
              <a:ext cx="1676400" cy="2008332"/>
              <a:chOff x="10439400" y="2462934"/>
              <a:chExt cx="1676400" cy="2008332"/>
            </a:xfrm>
          </p:grpSpPr>
          <p:pic>
            <p:nvPicPr>
              <p:cNvPr id="8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91" name="TextBox 90"/>
          <p:cNvSpPr txBox="1"/>
          <p:nvPr/>
        </p:nvSpPr>
        <p:spPr>
          <a:xfrm>
            <a:off x="1524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a:t>
            </a:r>
            <a:endParaRPr lang="en-GB" sz="2000" b="1" dirty="0"/>
          </a:p>
        </p:txBody>
      </p:sp>
      <p:sp>
        <p:nvSpPr>
          <p:cNvPr id="92" name="TextBox 91"/>
          <p:cNvSpPr txBox="1"/>
          <p:nvPr/>
        </p:nvSpPr>
        <p:spPr>
          <a:xfrm>
            <a:off x="32004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sp>
        <p:nvSpPr>
          <p:cNvPr id="93" name="TextBox 92"/>
          <p:cNvSpPr txBox="1"/>
          <p:nvPr/>
        </p:nvSpPr>
        <p:spPr>
          <a:xfrm>
            <a:off x="61722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grpSp>
        <p:nvGrpSpPr>
          <p:cNvPr id="35" name="Group 97"/>
          <p:cNvGrpSpPr/>
          <p:nvPr/>
        </p:nvGrpSpPr>
        <p:grpSpPr>
          <a:xfrm>
            <a:off x="6629400" y="2514600"/>
            <a:ext cx="1916939" cy="2209800"/>
            <a:chOff x="10058400" y="533400"/>
            <a:chExt cx="2460111" cy="2835956"/>
          </a:xfrm>
        </p:grpSpPr>
        <p:pic>
          <p:nvPicPr>
            <p:cNvPr id="94" name="Picture 2"/>
            <p:cNvPicPr>
              <a:picLocks noChangeAspect="1" noChangeArrowheads="1"/>
            </p:cNvPicPr>
            <p:nvPr/>
          </p:nvPicPr>
          <p:blipFill>
            <a:blip r:embed="rId5" cstate="print"/>
            <a:srcRect l="25833" t="8889" r="37500" b="6667"/>
            <a:stretch>
              <a:fillRect/>
            </a:stretch>
          </p:blipFill>
          <p:spPr bwMode="auto">
            <a:xfrm>
              <a:off x="10058400" y="5334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a:blip r:embed="rId5" cstate="print"/>
            <a:srcRect l="25833" t="8889" r="37500" b="6667"/>
            <a:stretch>
              <a:fillRect/>
            </a:stretch>
          </p:blipFill>
          <p:spPr bwMode="auto">
            <a:xfrm>
              <a:off x="10134600" y="6096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5" name="Picture 2"/>
            <p:cNvPicPr>
              <a:picLocks noChangeAspect="1" noChangeArrowheads="1"/>
            </p:cNvPicPr>
            <p:nvPr/>
          </p:nvPicPr>
          <p:blipFill>
            <a:blip r:embed="rId5" cstate="print"/>
            <a:srcRect l="25833" t="8889" r="37500" b="6667"/>
            <a:stretch>
              <a:fillRect/>
            </a:stretch>
          </p:blipFill>
          <p:spPr bwMode="auto">
            <a:xfrm>
              <a:off x="10210800" y="6858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 name="Picture 2"/>
            <p:cNvPicPr>
              <a:picLocks noChangeAspect="1" noChangeArrowheads="1"/>
            </p:cNvPicPr>
            <p:nvPr/>
          </p:nvPicPr>
          <p:blipFill>
            <a:blip r:embed="rId5" cstate="print"/>
            <a:srcRect l="25833" t="8889" r="37500" b="6667"/>
            <a:stretch>
              <a:fillRect/>
            </a:stretch>
          </p:blipFill>
          <p:spPr bwMode="auto">
            <a:xfrm>
              <a:off x="10287000" y="7620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 name="Picture 2"/>
            <p:cNvPicPr>
              <a:picLocks noChangeAspect="1" noChangeArrowheads="1"/>
            </p:cNvPicPr>
            <p:nvPr/>
          </p:nvPicPr>
          <p:blipFill>
            <a:blip r:embed="rId5" cstate="print"/>
            <a:srcRect l="25833" t="8889" r="37500" b="6667"/>
            <a:stretch>
              <a:fillRect/>
            </a:stretch>
          </p:blipFill>
          <p:spPr bwMode="auto">
            <a:xfrm>
              <a:off x="10363200" y="8382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sp>
        <p:nvSpPr>
          <p:cNvPr id="64" name="Footer Placeholder 63"/>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dissolve">
                                      <p:cBhvr>
                                        <p:cTn id="49" dur="500"/>
                                        <p:tgtEl>
                                          <p:spTgt spid="102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24" grpId="0" animBg="1"/>
      <p:bldP spid="11" grpId="0" animBg="1"/>
      <p:bldP spid="12" grpId="0" animBg="1"/>
      <p:bldP spid="13" grpId="0" animBg="1"/>
      <p:bldP spid="14" grpId="0" animBg="1"/>
      <p:bldP spid="15" grpId="0" animBg="1"/>
      <p:bldP spid="91" grpId="0" animBg="1"/>
      <p:bldP spid="92" grpId="0" animBg="1"/>
      <p:bldP spid="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722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ectangle 24"/>
          <p:cNvSpPr/>
          <p:nvPr/>
        </p:nvSpPr>
        <p:spPr>
          <a:xfrm>
            <a:off x="3200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 name="Rectangle 23"/>
          <p:cNvSpPr/>
          <p:nvPr/>
        </p:nvSpPr>
        <p:spPr>
          <a:xfrm>
            <a:off x="152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GB" b="1" i="1" dirty="0" smtClean="0">
                <a:solidFill>
                  <a:schemeClr val="accent5"/>
                </a:solidFill>
              </a:rPr>
              <a:t>Online</a:t>
            </a:r>
            <a:r>
              <a:rPr lang="en-GB" dirty="0" smtClean="0"/>
              <a:t> Reporting Cycle</a:t>
            </a:r>
            <a:endParaRPr lang="en-GB" dirty="0"/>
          </a:p>
        </p:txBody>
      </p:sp>
      <p:pic>
        <p:nvPicPr>
          <p:cNvPr id="1027" name="Picture 3"/>
          <p:cNvPicPr>
            <a:picLocks noChangeAspect="1" noChangeArrowheads="1"/>
          </p:cNvPicPr>
          <p:nvPr/>
        </p:nvPicPr>
        <p:blipFill>
          <a:blip r:embed="rId3" cstate="print"/>
          <a:srcRect l="25833" r="19167" b="7407"/>
          <a:stretch>
            <a:fillRect/>
          </a:stretch>
        </p:blipFill>
        <p:spPr bwMode="auto">
          <a:xfrm>
            <a:off x="3800856" y="2971800"/>
            <a:ext cx="1609344" cy="15240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152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REPORTS</a:t>
            </a:r>
            <a:endParaRPr lang="en-GB" sz="2000" b="1" dirty="0"/>
          </a:p>
        </p:txBody>
      </p:sp>
      <p:sp>
        <p:nvSpPr>
          <p:cNvPr id="12" name="TextBox 11"/>
          <p:cNvSpPr txBox="1"/>
          <p:nvPr/>
        </p:nvSpPr>
        <p:spPr>
          <a:xfrm>
            <a:off x="3200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DATA</a:t>
            </a:r>
            <a:endParaRPr lang="en-GB" sz="2000" b="1" dirty="0"/>
          </a:p>
        </p:txBody>
      </p:sp>
      <p:sp>
        <p:nvSpPr>
          <p:cNvPr id="13" name="TextBox 12"/>
          <p:cNvSpPr txBox="1"/>
          <p:nvPr/>
        </p:nvSpPr>
        <p:spPr>
          <a:xfrm>
            <a:off x="61722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ANALYSIS</a:t>
            </a:r>
            <a:endParaRPr lang="en-GB" sz="2000" b="1" dirty="0"/>
          </a:p>
        </p:txBody>
      </p:sp>
      <p:sp>
        <p:nvSpPr>
          <p:cNvPr id="15" name="Right Arrow 14"/>
          <p:cNvSpPr/>
          <p:nvPr/>
        </p:nvSpPr>
        <p:spPr>
          <a:xfrm>
            <a:off x="56388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nvGrpSpPr>
          <p:cNvPr id="4" name="Group 24"/>
          <p:cNvGrpSpPr/>
          <p:nvPr/>
        </p:nvGrpSpPr>
        <p:grpSpPr>
          <a:xfrm>
            <a:off x="440212" y="2057400"/>
            <a:ext cx="960994" cy="1143000"/>
            <a:chOff x="304800" y="1319934"/>
            <a:chExt cx="1752600" cy="2084532"/>
          </a:xfrm>
        </p:grpSpPr>
        <p:grpSp>
          <p:nvGrpSpPr>
            <p:cNvPr id="5" name="Group 23"/>
            <p:cNvGrpSpPr/>
            <p:nvPr/>
          </p:nvGrpSpPr>
          <p:grpSpPr>
            <a:xfrm>
              <a:off x="304800" y="1319934"/>
              <a:ext cx="1676400" cy="2008332"/>
              <a:chOff x="10439400" y="2462934"/>
              <a:chExt cx="1676400" cy="2008332"/>
            </a:xfrm>
          </p:grpSpPr>
          <p:pic>
            <p:nvPicPr>
              <p:cNvPr id="2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24"/>
          <p:cNvGrpSpPr/>
          <p:nvPr/>
        </p:nvGrpSpPr>
        <p:grpSpPr>
          <a:xfrm>
            <a:off x="1629806" y="2057400"/>
            <a:ext cx="960994" cy="1143000"/>
            <a:chOff x="304800" y="1319934"/>
            <a:chExt cx="1752600" cy="2084532"/>
          </a:xfrm>
        </p:grpSpPr>
        <p:grpSp>
          <p:nvGrpSpPr>
            <p:cNvPr id="7" name="Group 23"/>
            <p:cNvGrpSpPr/>
            <p:nvPr/>
          </p:nvGrpSpPr>
          <p:grpSpPr>
            <a:xfrm>
              <a:off x="304800" y="1319934"/>
              <a:ext cx="1676400" cy="2008332"/>
              <a:chOff x="10439400" y="2462934"/>
              <a:chExt cx="1676400" cy="2008332"/>
            </a:xfrm>
          </p:grpSpPr>
          <p:pic>
            <p:nvPicPr>
              <p:cNvPr id="3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 name="Group 24"/>
          <p:cNvGrpSpPr/>
          <p:nvPr/>
        </p:nvGrpSpPr>
        <p:grpSpPr>
          <a:xfrm>
            <a:off x="440212" y="3429000"/>
            <a:ext cx="960994" cy="1143000"/>
            <a:chOff x="304800" y="1319934"/>
            <a:chExt cx="1752600" cy="2084532"/>
          </a:xfrm>
        </p:grpSpPr>
        <p:grpSp>
          <p:nvGrpSpPr>
            <p:cNvPr id="10" name="Group 23"/>
            <p:cNvGrpSpPr/>
            <p:nvPr/>
          </p:nvGrpSpPr>
          <p:grpSpPr>
            <a:xfrm>
              <a:off x="304800" y="1319934"/>
              <a:ext cx="1676400" cy="2008332"/>
              <a:chOff x="10439400" y="2462934"/>
              <a:chExt cx="1676400" cy="2008332"/>
            </a:xfrm>
          </p:grpSpPr>
          <p:pic>
            <p:nvPicPr>
              <p:cNvPr id="3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24"/>
          <p:cNvGrpSpPr/>
          <p:nvPr/>
        </p:nvGrpSpPr>
        <p:grpSpPr>
          <a:xfrm>
            <a:off x="1629806" y="3429000"/>
            <a:ext cx="960994" cy="1143000"/>
            <a:chOff x="304800" y="1319934"/>
            <a:chExt cx="1752600" cy="2084532"/>
          </a:xfrm>
        </p:grpSpPr>
        <p:grpSp>
          <p:nvGrpSpPr>
            <p:cNvPr id="17" name="Group 23"/>
            <p:cNvGrpSpPr/>
            <p:nvPr/>
          </p:nvGrpSpPr>
          <p:grpSpPr>
            <a:xfrm>
              <a:off x="304800" y="1319934"/>
              <a:ext cx="1676400" cy="2008332"/>
              <a:chOff x="10439400" y="2462934"/>
              <a:chExt cx="1676400" cy="2008332"/>
            </a:xfrm>
          </p:grpSpPr>
          <p:pic>
            <p:nvPicPr>
              <p:cNvPr id="4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8" name="Group 24"/>
          <p:cNvGrpSpPr/>
          <p:nvPr/>
        </p:nvGrpSpPr>
        <p:grpSpPr>
          <a:xfrm>
            <a:off x="440212" y="4800600"/>
            <a:ext cx="960994" cy="1143000"/>
            <a:chOff x="304800" y="1319934"/>
            <a:chExt cx="1752600" cy="2084532"/>
          </a:xfrm>
        </p:grpSpPr>
        <p:grpSp>
          <p:nvGrpSpPr>
            <p:cNvPr id="19" name="Group 23"/>
            <p:cNvGrpSpPr/>
            <p:nvPr/>
          </p:nvGrpSpPr>
          <p:grpSpPr>
            <a:xfrm>
              <a:off x="304800" y="1319934"/>
              <a:ext cx="1676400" cy="2008332"/>
              <a:chOff x="10439400" y="2462934"/>
              <a:chExt cx="1676400" cy="2008332"/>
            </a:xfrm>
          </p:grpSpPr>
          <p:pic>
            <p:nvPicPr>
              <p:cNvPr id="8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6" name="Group 24"/>
          <p:cNvGrpSpPr/>
          <p:nvPr/>
        </p:nvGrpSpPr>
        <p:grpSpPr>
          <a:xfrm>
            <a:off x="1629806" y="4800600"/>
            <a:ext cx="960994" cy="1143000"/>
            <a:chOff x="304800" y="1319934"/>
            <a:chExt cx="1752600" cy="2084532"/>
          </a:xfrm>
        </p:grpSpPr>
        <p:grpSp>
          <p:nvGrpSpPr>
            <p:cNvPr id="28" name="Group 23"/>
            <p:cNvGrpSpPr/>
            <p:nvPr/>
          </p:nvGrpSpPr>
          <p:grpSpPr>
            <a:xfrm>
              <a:off x="304800" y="1319934"/>
              <a:ext cx="1676400" cy="2008332"/>
              <a:chOff x="10439400" y="2462934"/>
              <a:chExt cx="1676400" cy="2008332"/>
            </a:xfrm>
          </p:grpSpPr>
          <p:pic>
            <p:nvPicPr>
              <p:cNvPr id="8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91" name="TextBox 90"/>
          <p:cNvSpPr txBox="1"/>
          <p:nvPr/>
        </p:nvSpPr>
        <p:spPr>
          <a:xfrm>
            <a:off x="1524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a:t>
            </a:r>
            <a:endParaRPr lang="en-GB" sz="2000" b="1" dirty="0"/>
          </a:p>
        </p:txBody>
      </p:sp>
      <p:sp>
        <p:nvSpPr>
          <p:cNvPr id="92" name="TextBox 91"/>
          <p:cNvSpPr txBox="1"/>
          <p:nvPr/>
        </p:nvSpPr>
        <p:spPr>
          <a:xfrm>
            <a:off x="3200400" y="617220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sp>
        <p:nvSpPr>
          <p:cNvPr id="93" name="TextBox 92"/>
          <p:cNvSpPr txBox="1"/>
          <p:nvPr/>
        </p:nvSpPr>
        <p:spPr>
          <a:xfrm>
            <a:off x="61722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 / PAPER</a:t>
            </a:r>
            <a:endParaRPr lang="en-GB" sz="2000" b="1" dirty="0"/>
          </a:p>
        </p:txBody>
      </p:sp>
      <p:sp>
        <p:nvSpPr>
          <p:cNvPr id="59" name="TextBox 58"/>
          <p:cNvSpPr txBox="1"/>
          <p:nvPr/>
        </p:nvSpPr>
        <p:spPr>
          <a:xfrm>
            <a:off x="1524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pic>
        <p:nvPicPr>
          <p:cNvPr id="1026" name="Picture 2"/>
          <p:cNvPicPr>
            <a:picLocks noChangeAspect="1" noChangeArrowheads="1"/>
          </p:cNvPicPr>
          <p:nvPr/>
        </p:nvPicPr>
        <p:blipFill>
          <a:blip r:embed="rId5" cstate="print"/>
          <a:srcRect l="26143" t="36211" r="56607" b="21926"/>
          <a:stretch>
            <a:fillRect/>
          </a:stretch>
        </p:blipFill>
        <p:spPr bwMode="auto">
          <a:xfrm>
            <a:off x="304800" y="2286000"/>
            <a:ext cx="2232837"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1" name="Flowchart: Magnetic Disk 60"/>
          <p:cNvSpPr/>
          <p:nvPr/>
        </p:nvSpPr>
        <p:spPr>
          <a:xfrm>
            <a:off x="3810000" y="2971800"/>
            <a:ext cx="1600200" cy="15240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smtClean="0"/>
              <a:t>ONLINE</a:t>
            </a:r>
          </a:p>
          <a:p>
            <a:pPr algn="ctr"/>
            <a:r>
              <a:rPr lang="en-GB" b="1" dirty="0" smtClean="0"/>
              <a:t>DATABASE</a:t>
            </a:r>
            <a:endParaRPr lang="en-GB" b="1" dirty="0"/>
          </a:p>
        </p:txBody>
      </p:sp>
      <p:sp>
        <p:nvSpPr>
          <p:cNvPr id="62" name="TextBox 61"/>
          <p:cNvSpPr txBox="1"/>
          <p:nvPr/>
        </p:nvSpPr>
        <p:spPr>
          <a:xfrm>
            <a:off x="3200400" y="6172200"/>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sp>
        <p:nvSpPr>
          <p:cNvPr id="66" name="TextBox 65"/>
          <p:cNvSpPr txBox="1"/>
          <p:nvPr/>
        </p:nvSpPr>
        <p:spPr>
          <a:xfrm>
            <a:off x="61722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grpSp>
        <p:nvGrpSpPr>
          <p:cNvPr id="29" name="Group 68"/>
          <p:cNvGrpSpPr/>
          <p:nvPr/>
        </p:nvGrpSpPr>
        <p:grpSpPr>
          <a:xfrm>
            <a:off x="6629400" y="2514600"/>
            <a:ext cx="1916939" cy="2209800"/>
            <a:chOff x="10058400" y="533400"/>
            <a:chExt cx="2460111" cy="2835956"/>
          </a:xfrm>
        </p:grpSpPr>
        <p:pic>
          <p:nvPicPr>
            <p:cNvPr id="70" name="Picture 2"/>
            <p:cNvPicPr>
              <a:picLocks noChangeAspect="1" noChangeArrowheads="1"/>
            </p:cNvPicPr>
            <p:nvPr/>
          </p:nvPicPr>
          <p:blipFill>
            <a:blip r:embed="rId6" cstate="print"/>
            <a:srcRect l="25833" t="8889" r="37500" b="6667"/>
            <a:stretch>
              <a:fillRect/>
            </a:stretch>
          </p:blipFill>
          <p:spPr bwMode="auto">
            <a:xfrm>
              <a:off x="10058400" y="5334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1" name="Picture 2"/>
            <p:cNvPicPr>
              <a:picLocks noChangeAspect="1" noChangeArrowheads="1"/>
            </p:cNvPicPr>
            <p:nvPr/>
          </p:nvPicPr>
          <p:blipFill>
            <a:blip r:embed="rId6" cstate="print"/>
            <a:srcRect l="25833" t="8889" r="37500" b="6667"/>
            <a:stretch>
              <a:fillRect/>
            </a:stretch>
          </p:blipFill>
          <p:spPr bwMode="auto">
            <a:xfrm>
              <a:off x="10134600" y="6096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2" name="Picture 2"/>
            <p:cNvPicPr>
              <a:picLocks noChangeAspect="1" noChangeArrowheads="1"/>
            </p:cNvPicPr>
            <p:nvPr/>
          </p:nvPicPr>
          <p:blipFill>
            <a:blip r:embed="rId6" cstate="print"/>
            <a:srcRect l="25833" t="8889" r="37500" b="6667"/>
            <a:stretch>
              <a:fillRect/>
            </a:stretch>
          </p:blipFill>
          <p:spPr bwMode="auto">
            <a:xfrm>
              <a:off x="10210800" y="6858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3" name="Picture 2"/>
            <p:cNvPicPr>
              <a:picLocks noChangeAspect="1" noChangeArrowheads="1"/>
            </p:cNvPicPr>
            <p:nvPr/>
          </p:nvPicPr>
          <p:blipFill>
            <a:blip r:embed="rId6" cstate="print"/>
            <a:srcRect l="25833" t="8889" r="37500" b="6667"/>
            <a:stretch>
              <a:fillRect/>
            </a:stretch>
          </p:blipFill>
          <p:spPr bwMode="auto">
            <a:xfrm>
              <a:off x="10287000" y="7620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4" name="Picture 2"/>
            <p:cNvPicPr>
              <a:picLocks noChangeAspect="1" noChangeArrowheads="1"/>
            </p:cNvPicPr>
            <p:nvPr/>
          </p:nvPicPr>
          <p:blipFill>
            <a:blip r:embed="rId6" cstate="print"/>
            <a:srcRect l="25833" t="8889" r="37500" b="6667"/>
            <a:stretch>
              <a:fillRect/>
            </a:stretch>
          </p:blipFill>
          <p:spPr bwMode="auto">
            <a:xfrm>
              <a:off x="10363200" y="8382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pic>
        <p:nvPicPr>
          <p:cNvPr id="35" name="Picture 3"/>
          <p:cNvPicPr>
            <a:picLocks noChangeAspect="1" noChangeArrowheads="1"/>
          </p:cNvPicPr>
          <p:nvPr/>
        </p:nvPicPr>
        <p:blipFill>
          <a:blip r:embed="rId7" cstate="print"/>
          <a:srcRect l="5417" t="36297" r="74167" b="37037"/>
          <a:stretch>
            <a:fillRect/>
          </a:stretch>
        </p:blipFill>
        <p:spPr bwMode="auto">
          <a:xfrm>
            <a:off x="6474523" y="4724400"/>
            <a:ext cx="2209800" cy="13187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8" cstate="print"/>
          <a:srcRect t="13704" r="23633" b="8518"/>
          <a:stretch>
            <a:fillRect/>
          </a:stretch>
        </p:blipFill>
        <p:spPr bwMode="auto">
          <a:xfrm>
            <a:off x="6474523" y="3329409"/>
            <a:ext cx="2209800" cy="12659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9" cstate="print"/>
          <a:srcRect l="76250" t="48519" r="2083" b="21852"/>
          <a:stretch>
            <a:fillRect/>
          </a:stretch>
        </p:blipFill>
        <p:spPr bwMode="auto">
          <a:xfrm>
            <a:off x="6472999" y="1828800"/>
            <a:ext cx="2212848" cy="1371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a:off x="26670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5" name="Right Arrow 74"/>
          <p:cNvSpPr/>
          <p:nvPr/>
        </p:nvSpPr>
        <p:spPr>
          <a:xfrm>
            <a:off x="26670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6" name="Right Arrow 75"/>
          <p:cNvSpPr/>
          <p:nvPr/>
        </p:nvSpPr>
        <p:spPr>
          <a:xfrm>
            <a:off x="56388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7" name="Footer Placeholder 76"/>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33333E-6 L 0.05764 0.20556 " pathEditMode="relative" rAng="0" ptsTypes="AA">
                                      <p:cBhvr>
                                        <p:cTn id="6" dur="2000" fill="hold"/>
                                        <p:tgtEl>
                                          <p:spTgt spid="4"/>
                                        </p:tgtEl>
                                        <p:attrNameLst>
                                          <p:attrName>ppt_x</p:attrName>
                                          <p:attrName>ppt_y</p:attrName>
                                        </p:attrNameLst>
                                      </p:cBhvr>
                                      <p:rCtr x="2900" y="10300"/>
                                    </p:animMotion>
                                  </p:childTnLst>
                                </p:cTn>
                              </p:par>
                              <p:par>
                                <p:cTn id="7" presetID="42" presetClass="path" presetSubtype="0" accel="50000" decel="50000" fill="hold" nodeType="withEffect">
                                  <p:stCondLst>
                                    <p:cond delay="0"/>
                                  </p:stCondLst>
                                  <p:childTnLst>
                                    <p:animMotion origin="layout" path="M 8.33333E-7 -3.33333E-6 L -0.0724 0.20556 " pathEditMode="relative" rAng="0" ptsTypes="AA">
                                      <p:cBhvr>
                                        <p:cTn id="8" dur="2000" fill="hold"/>
                                        <p:tgtEl>
                                          <p:spTgt spid="6"/>
                                        </p:tgtEl>
                                        <p:attrNameLst>
                                          <p:attrName>ppt_x</p:attrName>
                                          <p:attrName>ppt_y</p:attrName>
                                        </p:attrNameLst>
                                      </p:cBhvr>
                                      <p:rCtr x="-3600" y="10300"/>
                                    </p:animMotion>
                                  </p:childTnLst>
                                </p:cTn>
                              </p:par>
                              <p:par>
                                <p:cTn id="9" presetID="42" presetClass="path" presetSubtype="0" accel="50000" decel="50000" fill="hold" nodeType="withEffect">
                                  <p:stCondLst>
                                    <p:cond delay="0"/>
                                  </p:stCondLst>
                                  <p:childTnLst>
                                    <p:animMotion origin="layout" path="M -4.44444E-6 -3.33333E-6 L 0.05764 -0.00555 " pathEditMode="relative" rAng="0" ptsTypes="AA">
                                      <p:cBhvr>
                                        <p:cTn id="10" dur="2000" fill="hold"/>
                                        <p:tgtEl>
                                          <p:spTgt spid="9"/>
                                        </p:tgtEl>
                                        <p:attrNameLst>
                                          <p:attrName>ppt_x</p:attrName>
                                          <p:attrName>ppt_y</p:attrName>
                                        </p:attrNameLst>
                                      </p:cBhvr>
                                      <p:rCtr x="2900" y="-300"/>
                                    </p:animMotion>
                                  </p:childTnLst>
                                </p:cTn>
                              </p:par>
                              <p:par>
                                <p:cTn id="11" presetID="42" presetClass="path" presetSubtype="0" accel="50000" decel="50000" fill="hold" nodeType="withEffect">
                                  <p:stCondLst>
                                    <p:cond delay="0"/>
                                  </p:stCondLst>
                                  <p:childTnLst>
                                    <p:animMotion origin="layout" path="M 8.33333E-7 -3.33333E-6 L -0.0724 -0.00555 " pathEditMode="relative" rAng="0" ptsTypes="AA">
                                      <p:cBhvr>
                                        <p:cTn id="12" dur="2000" fill="hold"/>
                                        <p:tgtEl>
                                          <p:spTgt spid="16"/>
                                        </p:tgtEl>
                                        <p:attrNameLst>
                                          <p:attrName>ppt_x</p:attrName>
                                          <p:attrName>ppt_y</p:attrName>
                                        </p:attrNameLst>
                                      </p:cBhvr>
                                      <p:rCtr x="-3600" y="-300"/>
                                    </p:animMotion>
                                  </p:childTnLst>
                                </p:cTn>
                              </p:par>
                              <p:par>
                                <p:cTn id="13" presetID="42" presetClass="path" presetSubtype="0" accel="50000" decel="50000" fill="hold" nodeType="withEffect">
                                  <p:stCondLst>
                                    <p:cond delay="0"/>
                                  </p:stCondLst>
                                  <p:childTnLst>
                                    <p:animMotion origin="layout" path="M -4.44444E-6 -3.33333E-6 L 0.05764 -0.19444 " pathEditMode="relative" rAng="0" ptsTypes="AA">
                                      <p:cBhvr>
                                        <p:cTn id="14" dur="2000" fill="hold"/>
                                        <p:tgtEl>
                                          <p:spTgt spid="18"/>
                                        </p:tgtEl>
                                        <p:attrNameLst>
                                          <p:attrName>ppt_x</p:attrName>
                                          <p:attrName>ppt_y</p:attrName>
                                        </p:attrNameLst>
                                      </p:cBhvr>
                                      <p:rCtr x="2900" y="-9700"/>
                                    </p:animMotion>
                                  </p:childTnLst>
                                </p:cTn>
                              </p:par>
                              <p:par>
                                <p:cTn id="15" presetID="42" presetClass="path" presetSubtype="0" accel="50000" decel="50000" fill="hold" nodeType="withEffect">
                                  <p:stCondLst>
                                    <p:cond delay="0"/>
                                  </p:stCondLst>
                                  <p:childTnLst>
                                    <p:animMotion origin="layout" path="M 8.33333E-7 -3.33333E-6 L -0.0724 -0.20555 " pathEditMode="relative" rAng="0" ptsTypes="AA">
                                      <p:cBhvr>
                                        <p:cTn id="16" dur="2000" fill="hold"/>
                                        <p:tgtEl>
                                          <p:spTgt spid="26"/>
                                        </p:tgtEl>
                                        <p:attrNameLst>
                                          <p:attrName>ppt_x</p:attrName>
                                          <p:attrName>ppt_y</p:attrName>
                                        </p:attrNameLst>
                                      </p:cBhvr>
                                      <p:rCtr x="-3600" y="-10300"/>
                                    </p:animMotion>
                                  </p:childTnLst>
                                </p:cTn>
                              </p:par>
                              <p:par>
                                <p:cTn id="17" presetID="10" presetClass="exit" presetSubtype="0" fill="hold" nodeType="withEffect">
                                  <p:stCondLst>
                                    <p:cond delay="0"/>
                                  </p:stCondLst>
                                  <p:childTnLst>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0" fill="hold" nodeType="clickEffect">
                                  <p:stCondLst>
                                    <p:cond delay="0"/>
                                  </p:stCondLst>
                                  <p:childTnLst>
                                    <p:anim calcmode="lin" valueType="num">
                                      <p:cBhvr>
                                        <p:cTn id="45" dur="500"/>
                                        <p:tgtEl>
                                          <p:spTgt spid="1027"/>
                                        </p:tgtEl>
                                        <p:attrNameLst>
                                          <p:attrName>ppt_w</p:attrName>
                                        </p:attrNameLst>
                                      </p:cBhvr>
                                      <p:tavLst>
                                        <p:tav tm="0">
                                          <p:val>
                                            <p:strVal val="ppt_w"/>
                                          </p:val>
                                        </p:tav>
                                        <p:tav tm="100000">
                                          <p:val>
                                            <p:fltVal val="0"/>
                                          </p:val>
                                        </p:tav>
                                      </p:tavLst>
                                    </p:anim>
                                    <p:anim calcmode="lin" valueType="num">
                                      <p:cBhvr>
                                        <p:cTn id="46" dur="500"/>
                                        <p:tgtEl>
                                          <p:spTgt spid="1027"/>
                                        </p:tgtEl>
                                        <p:attrNameLst>
                                          <p:attrName>ppt_h</p:attrName>
                                        </p:attrNameLst>
                                      </p:cBhvr>
                                      <p:tavLst>
                                        <p:tav tm="0">
                                          <p:val>
                                            <p:strVal val="ppt_h"/>
                                          </p:val>
                                        </p:tav>
                                        <p:tav tm="100000">
                                          <p:val>
                                            <p:fltVal val="0"/>
                                          </p:val>
                                        </p:tav>
                                      </p:tavLst>
                                    </p:anim>
                                    <p:animEffect transition="out" filter="fade">
                                      <p:cBhvr>
                                        <p:cTn id="47" dur="500"/>
                                        <p:tgtEl>
                                          <p:spTgt spid="1027"/>
                                        </p:tgtEl>
                                      </p:cBhvr>
                                    </p:animEffect>
                                    <p:set>
                                      <p:cBhvr>
                                        <p:cTn id="48" dur="1" fill="hold">
                                          <p:stCondLst>
                                            <p:cond delay="499"/>
                                          </p:stCondLst>
                                        </p:cTn>
                                        <p:tgtEl>
                                          <p:spTgt spid="102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dissolve">
                                      <p:cBhvr>
                                        <p:cTn id="72" dur="500"/>
                                        <p:tgtEl>
                                          <p:spTgt spid="10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par>
                                <p:cTn id="76" presetID="9"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dissolve">
                                      <p:cBhvr>
                                        <p:cTn id="78" dur="500"/>
                                        <p:tgtEl>
                                          <p:spTgt spid="35"/>
                                        </p:tgtEl>
                                      </p:cBhvr>
                                    </p:animEffect>
                                  </p:childTnLst>
                                </p:cTn>
                              </p:par>
                              <p:par>
                                <p:cTn id="79" presetID="10" presetClass="entr" presetSubtype="0" fill="hold" nodeType="withEffect">
                                  <p:stCondLst>
                                    <p:cond delay="0"/>
                                  </p:stCondLst>
                                  <p:childTnLst>
                                    <p:set>
                                      <p:cBhvr>
                                        <p:cTn id="80" dur="1" fill="hold">
                                          <p:stCondLst>
                                            <p:cond delay="0"/>
                                          </p:stCondLst>
                                        </p:cTn>
                                        <p:tgtEl>
                                          <p:spTgt spid="1031"/>
                                        </p:tgtEl>
                                        <p:attrNameLst>
                                          <p:attrName>style.visibility</p:attrName>
                                        </p:attrNameLst>
                                      </p:cBhvr>
                                      <p:to>
                                        <p:strVal val="visible"/>
                                      </p:to>
                                    </p:set>
                                    <p:animEffect transition="in" filter="fade">
                                      <p:cBhvr>
                                        <p:cTn id="8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6" grpId="0" animBg="1"/>
      <p:bldP spid="75" grpId="0" animBg="1"/>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1166" y="1143000"/>
            <a:ext cx="7932217" cy="548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5632"/>
            <a:ext cx="9100576" cy="5321368"/>
          </a:xfrm>
          <a:prstGeom prst="rect">
            <a:avLst/>
          </a:prstGeom>
        </p:spPr>
      </p:pic>
      <p:sp>
        <p:nvSpPr>
          <p:cNvPr id="3" name="Title 2"/>
          <p:cNvSpPr>
            <a:spLocks noGrp="1"/>
          </p:cNvSpPr>
          <p:nvPr>
            <p:ph type="title"/>
          </p:nvPr>
        </p:nvSpPr>
        <p:spPr/>
        <p:txBody>
          <a:bodyPr/>
          <a:lstStyle/>
          <a:p>
            <a:r>
              <a:rPr lang="en-CA" dirty="0" smtClean="0"/>
              <a:t>One Common Interface</a:t>
            </a:r>
            <a:endParaRPr lang="en-CA"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17496" y="2667001"/>
            <a:ext cx="5280508" cy="3657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152" y="1828800"/>
            <a:ext cx="3779048" cy="646331"/>
          </a:xfrm>
          <a:prstGeom prst="rect">
            <a:avLst/>
          </a:prstGeom>
          <a:noFill/>
        </p:spPr>
        <p:txBody>
          <a:bodyPr wrap="none" rtlCol="0">
            <a:spAutoFit/>
          </a:bodyPr>
          <a:lstStyle/>
          <a:p>
            <a:r>
              <a:rPr lang="en-CA" sz="3600" b="1" dirty="0" smtClean="0"/>
              <a:t>  http://gis.icao.int</a:t>
            </a:r>
            <a:endParaRPr lang="en-CA" sz="3600" b="1" dirty="0"/>
          </a:p>
        </p:txBody>
      </p:sp>
      <p:sp>
        <p:nvSpPr>
          <p:cNvPr id="8" name="Footer Placeholder 7"/>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3244719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6" presetClass="emph" presetSubtype="0" fill="hold" nodeType="afterEffect">
                                  <p:stCondLst>
                                    <p:cond delay="0"/>
                                  </p:stCondLst>
                                  <p:childTnLst>
                                    <p:animScale>
                                      <p:cBhvr>
                                        <p:cTn id="22" dur="2000" fill="hold"/>
                                        <p:tgtEl>
                                          <p:spTgt spid="1027"/>
                                        </p:tgtEl>
                                      </p:cBhvr>
                                      <p:by x="150000" y="150000"/>
                                    </p:animScale>
                                  </p:childTnLst>
                                </p:cTn>
                              </p:par>
                              <p:par>
                                <p:cTn id="23" presetID="64" presetClass="path" presetSubtype="0" accel="50000" decel="50000" fill="hold" nodeType="withEffect">
                                  <p:stCondLst>
                                    <p:cond delay="0"/>
                                  </p:stCondLst>
                                  <p:childTnLst>
                                    <p:animMotion origin="layout" path="M 0 4.44444E-6 L 0 -0.08889 " pathEditMode="relative" rAng="0" ptsTypes="AA">
                                      <p:cBhvr>
                                        <p:cTn id="24" dur="2000" fill="hold"/>
                                        <p:tgtEl>
                                          <p:spTgt spid="1027"/>
                                        </p:tgtEl>
                                        <p:attrNameLst>
                                          <p:attrName>ppt_x</p:attrName>
                                          <p:attrName>ppt_y</p:attrName>
                                        </p:attrNameLst>
                                      </p:cBhvr>
                                      <p:rCtr x="0" y="-4444"/>
                                    </p:animMotion>
                                  </p:child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27"/>
                                        </p:tgtEl>
                                      </p:cBhvr>
                                    </p:animEffect>
                                    <p:set>
                                      <p:cBhvr>
                                        <p:cTn id="28" dur="1" fill="hold">
                                          <p:stCondLst>
                                            <p:cond delay="499"/>
                                          </p:stCondLst>
                                        </p:cTn>
                                        <p:tgtEl>
                                          <p:spTgt spid="10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 Gallery of Information</a:t>
            </a:r>
            <a:endParaRPr lang="en-CA"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1166" y="1143000"/>
            <a:ext cx="7932217" cy="54863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9718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1143000" y="2861846"/>
            <a:ext cx="495649" cy="338554"/>
          </a:xfrm>
          <a:prstGeom prst="rect">
            <a:avLst/>
          </a:prstGeom>
          <a:noFill/>
        </p:spPr>
        <p:txBody>
          <a:bodyPr wrap="none" rtlCol="0">
            <a:spAutoFit/>
          </a:bodyPr>
          <a:lstStyle/>
          <a:p>
            <a:r>
              <a:rPr lang="en-CA" sz="1600" b="1" dirty="0" smtClean="0"/>
              <a:t>LPR</a:t>
            </a:r>
            <a:endParaRPr lang="en-CA" sz="1600" b="1"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200400"/>
            <a:ext cx="5638334" cy="3425669"/>
          </a:xfrm>
          <a:prstGeom prst="rect">
            <a:avLst/>
          </a:prstGeom>
        </p:spPr>
      </p:pic>
      <p:sp>
        <p:nvSpPr>
          <p:cNvPr id="9" name="Rounded Rectangle 8"/>
          <p:cNvSpPr/>
          <p:nvPr/>
        </p:nvSpPr>
        <p:spPr>
          <a:xfrm>
            <a:off x="990600" y="2819400"/>
            <a:ext cx="19812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88994" y="3200399"/>
            <a:ext cx="3778280" cy="1712835"/>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Footer Placeholder 9"/>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42662810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2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edg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Future Tools:</a:t>
            </a:r>
            <a:endParaRPr lang="en-GB" dirty="0"/>
          </a:p>
        </p:txBody>
      </p:sp>
      <p:sp>
        <p:nvSpPr>
          <p:cNvPr id="8" name="TextBox 7"/>
          <p:cNvSpPr txBox="1"/>
          <p:nvPr/>
        </p:nvSpPr>
        <p:spPr>
          <a:xfrm>
            <a:off x="304800" y="1326842"/>
            <a:ext cx="8839200" cy="425758"/>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States with at least 1 PBN Approach</a:t>
            </a:r>
          </a:p>
        </p:txBody>
      </p:sp>
      <p:pic>
        <p:nvPicPr>
          <p:cNvPr id="7" name="Picture 2"/>
          <p:cNvPicPr>
            <a:picLocks noChangeAspect="1" noChangeArrowheads="1"/>
          </p:cNvPicPr>
          <p:nvPr/>
        </p:nvPicPr>
        <p:blipFill>
          <a:blip r:embed="rId2" cstate="print"/>
          <a:srcRect l="3491" t="8276" r="4002" b="8468"/>
          <a:stretch>
            <a:fillRect/>
          </a:stretch>
        </p:blipFill>
        <p:spPr bwMode="auto">
          <a:xfrm>
            <a:off x="0" y="1752600"/>
            <a:ext cx="9144000" cy="4572000"/>
          </a:xfrm>
          <a:prstGeom prst="rect">
            <a:avLst/>
          </a:prstGeom>
          <a:noFill/>
          <a:ln w="9525">
            <a:solidFill>
              <a:schemeClr val="tx1"/>
            </a:solidFill>
            <a:miter lim="800000"/>
            <a:headEnd/>
            <a:tailEnd/>
          </a:ln>
          <a:effectLst/>
        </p:spPr>
      </p:pic>
      <p:pic>
        <p:nvPicPr>
          <p:cNvPr id="9" name="Picture 2"/>
          <p:cNvPicPr>
            <a:picLocks noChangeAspect="1" noChangeArrowheads="1"/>
          </p:cNvPicPr>
          <p:nvPr/>
        </p:nvPicPr>
        <p:blipFill>
          <a:blip r:embed="rId3" cstate="print"/>
          <a:stretch>
            <a:fillRect/>
          </a:stretch>
        </p:blipFill>
        <p:spPr bwMode="auto">
          <a:xfrm>
            <a:off x="5628032" y="1143000"/>
            <a:ext cx="3220541" cy="4114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ight Arrow 9"/>
          <p:cNvSpPr/>
          <p:nvPr/>
        </p:nvSpPr>
        <p:spPr>
          <a:xfrm rot="19257869">
            <a:off x="7302130" y="3262438"/>
            <a:ext cx="762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Footer Placeholder 10"/>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par>
                                <p:cTn id="22" presetID="35" presetClass="path" presetSubtype="0" accel="50000" decel="50000" fill="hold" nodeType="withEffect">
                                  <p:stCondLst>
                                    <p:cond delay="0"/>
                                  </p:stCondLst>
                                  <p:iterate type="lt">
                                    <p:tmPct val="0"/>
                                  </p:iterate>
                                  <p:childTnLst>
                                    <p:animMotion origin="layout" path="M -3.05556E-6 3.33333E-6 L -0.30816 0.13333 " pathEditMode="relative" rAng="0" ptsTypes="AA">
                                      <p:cBhvr>
                                        <p:cTn id="23" dur="2000" fill="hold"/>
                                        <p:tgtEl>
                                          <p:spTgt spid="9"/>
                                        </p:tgtEl>
                                        <p:attrNameLst>
                                          <p:attrName>ppt_x</p:attrName>
                                          <p:attrName>ppt_y</p:attrName>
                                        </p:attrNameLst>
                                      </p:cBhvr>
                                      <p:rCtr x="-15400" y="6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Near Real-Time Transparent Results</a:t>
            </a:r>
            <a:endParaRPr lang="en-GB" dirty="0"/>
          </a:p>
        </p:txBody>
      </p:sp>
      <p:pic>
        <p:nvPicPr>
          <p:cNvPr id="8" name="Picture 2"/>
          <p:cNvPicPr>
            <a:picLocks noChangeAspect="1" noChangeArrowheads="1"/>
          </p:cNvPicPr>
          <p:nvPr/>
        </p:nvPicPr>
        <p:blipFill>
          <a:blip r:embed="rId2" cstate="print"/>
          <a:stretch>
            <a:fillRect/>
          </a:stretch>
        </p:blipFill>
        <p:spPr bwMode="auto">
          <a:xfrm>
            <a:off x="920708" y="1143000"/>
            <a:ext cx="7835983" cy="5486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tretch>
            <a:fillRect/>
          </a:stretch>
        </p:blipFill>
        <p:spPr bwMode="auto">
          <a:xfrm>
            <a:off x="933072" y="1143000"/>
            <a:ext cx="7829928" cy="5486400"/>
          </a:xfrm>
          <a:prstGeom prst="rect">
            <a:avLst/>
          </a:prstGeom>
          <a:noFill/>
          <a:ln w="9525">
            <a:noFill/>
            <a:miter lim="800000"/>
            <a:headEnd/>
            <a:tailEnd/>
          </a:ln>
        </p:spPr>
      </p:pic>
      <p:sp>
        <p:nvSpPr>
          <p:cNvPr id="10" name="Rounded Rectangle 9"/>
          <p:cNvSpPr/>
          <p:nvPr/>
        </p:nvSpPr>
        <p:spPr>
          <a:xfrm>
            <a:off x="7620000" y="2133600"/>
            <a:ext cx="9144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934200" y="2819400"/>
            <a:ext cx="1447800" cy="4572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14"/>
          <p:cNvGrpSpPr/>
          <p:nvPr/>
        </p:nvGrpSpPr>
        <p:grpSpPr>
          <a:xfrm>
            <a:off x="457200" y="3429000"/>
            <a:ext cx="6477000" cy="3048000"/>
            <a:chOff x="609600" y="3276600"/>
            <a:chExt cx="6477000" cy="3048000"/>
          </a:xfrm>
        </p:grpSpPr>
        <p:pic>
          <p:nvPicPr>
            <p:cNvPr id="1028" name="Picture 4"/>
            <p:cNvPicPr>
              <a:picLocks noChangeAspect="1" noChangeArrowheads="1"/>
            </p:cNvPicPr>
            <p:nvPr/>
          </p:nvPicPr>
          <p:blipFill>
            <a:blip r:embed="rId4" cstate="print"/>
            <a:srcRect t="16296" b="8888"/>
            <a:stretch>
              <a:fillRect/>
            </a:stretch>
          </p:blipFill>
          <p:spPr bwMode="auto">
            <a:xfrm>
              <a:off x="609600" y="3598862"/>
              <a:ext cx="6477000" cy="27257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ectangle 13"/>
            <p:cNvSpPr/>
            <p:nvPr/>
          </p:nvSpPr>
          <p:spPr>
            <a:xfrm>
              <a:off x="609600" y="3276600"/>
              <a:ext cx="6477000" cy="304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b="1" dirty="0" smtClean="0"/>
                <a:t>Full Featured Map (Desktop)</a:t>
              </a:r>
              <a:endParaRPr lang="en-GB" dirty="0"/>
            </a:p>
          </p:txBody>
        </p:sp>
      </p:grpSp>
      <p:sp>
        <p:nvSpPr>
          <p:cNvPr id="16" name="Right Arrow 15"/>
          <p:cNvSpPr/>
          <p:nvPr/>
        </p:nvSpPr>
        <p:spPr>
          <a:xfrm rot="8900250">
            <a:off x="5837473" y="3203035"/>
            <a:ext cx="990600" cy="457200"/>
          </a:xfrm>
          <a:prstGeom prst="rightArrow">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Footer Placeholder 11"/>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par>
                                <p:cTn id="12" presetID="10" presetClass="exit" presetSubtype="0" fill="hold" grpId="1" nodeType="withEffect">
                                  <p:stCondLst>
                                    <p:cond delay="0"/>
                                  </p:stCondLst>
                                  <p:childTnLst>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childTnLst>
                          </p:cTn>
                        </p:par>
                        <p:par>
                          <p:cTn id="15" fill="hold">
                            <p:stCondLst>
                              <p:cond delay="2000"/>
                            </p:stCondLst>
                            <p:childTnLst>
                              <p:par>
                                <p:cTn id="16" presetID="2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1000"/>
                                        <p:tgtEl>
                                          <p:spTgt spid="11"/>
                                        </p:tgtEl>
                                      </p:cBhvr>
                                    </p:animEffect>
                                  </p:childTnLst>
                                </p:cTn>
                              </p:par>
                            </p:childTnLst>
                          </p:cTn>
                        </p:par>
                        <p:par>
                          <p:cTn id="19" fill="hold">
                            <p:stCondLst>
                              <p:cond delay="3000"/>
                            </p:stCondLst>
                            <p:childTnLst>
                              <p:par>
                                <p:cTn id="20" presetID="2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1000"/>
                                        <p:tgtEl>
                                          <p:spTgt spid="16"/>
                                        </p:tgtEl>
                                      </p:cBhvr>
                                    </p:animEffect>
                                  </p:childTnLst>
                                </p:cTn>
                              </p:par>
                            </p:childTnLst>
                          </p:cTn>
                        </p:par>
                        <p:par>
                          <p:cTn id="23" fill="hold">
                            <p:stCondLst>
                              <p:cond delay="40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10" presetClass="exit" presetSubtype="0" fill="hold" grpId="1"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p:cNvSpPr>
            <a:spLocks noGrp="1"/>
          </p:cNvSpPr>
          <p:nvPr>
            <p:ph type="title"/>
          </p:nvPr>
        </p:nvSpPr>
        <p:spPr/>
        <p:txBody>
          <a:bodyPr/>
          <a:lstStyle/>
          <a:p>
            <a:pPr marL="319088" algn="l"/>
            <a:r>
              <a:rPr lang="en-GB" dirty="0" smtClean="0"/>
              <a:t/>
            </a:r>
            <a:br>
              <a:rPr lang="en-GB" dirty="0" smtClean="0"/>
            </a:br>
            <a:r>
              <a:rPr lang="en-GB" dirty="0" smtClean="0"/>
              <a:t>Seek endorsement by</a:t>
            </a:r>
            <a:r>
              <a:rPr lang="en-US" dirty="0" smtClean="0"/>
              <a:t> AN-Conf/12</a:t>
            </a:r>
            <a:br>
              <a:rPr lang="en-US" dirty="0" smtClean="0"/>
            </a:br>
            <a:endParaRPr lang="en-GB" dirty="0" smtClean="0"/>
          </a:p>
        </p:txBody>
      </p:sp>
      <p:sp>
        <p:nvSpPr>
          <p:cNvPr id="48132" name="Content Placeholder 3"/>
          <p:cNvSpPr>
            <a:spLocks noGrp="1"/>
          </p:cNvSpPr>
          <p:nvPr>
            <p:ph idx="1"/>
          </p:nvPr>
        </p:nvSpPr>
        <p:spPr>
          <a:xfrm>
            <a:off x="457200" y="1447800"/>
            <a:ext cx="8382000" cy="4678363"/>
          </a:xfrm>
        </p:spPr>
        <p:txBody>
          <a:bodyPr>
            <a:normAutofit/>
          </a:bodyPr>
          <a:lstStyle/>
          <a:p>
            <a:r>
              <a:rPr lang="en-US" dirty="0" smtClean="0">
                <a:effectLst>
                  <a:outerShdw blurRad="38100" dist="38100" dir="2700000" algn="tl">
                    <a:srgbClr val="000000">
                      <a:alpha val="43137"/>
                    </a:srgbClr>
                  </a:outerShdw>
                </a:effectLst>
              </a:rPr>
              <a:t>Montréal, 19-30 November 2012</a:t>
            </a:r>
          </a:p>
          <a:p>
            <a:r>
              <a:rPr lang="en-GB" dirty="0" smtClean="0"/>
              <a:t>Regional eAir Navigation Plans (Regional eANPs)</a:t>
            </a:r>
          </a:p>
          <a:p>
            <a:pPr lvl="1" algn="just"/>
            <a:r>
              <a:rPr lang="en-GB" dirty="0" smtClean="0"/>
              <a:t>ICAO is progressing towards development of Regional e-ANPs for all the regions and will include ASBU methodology. The Regional e-ANPs will be an online interactive plan with access rights to States, International organizations and Regional offices and will be made available for AN-Conf/12. </a:t>
            </a:r>
          </a:p>
          <a:p>
            <a:pPr eaLnBrk="1" hangingPunct="1"/>
            <a:endParaRPr lang="en-GB" dirty="0" smtClean="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62147"/>
            <a:ext cx="9144000" cy="692014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543800" y="5029200"/>
            <a:ext cx="1295400" cy="1096963"/>
            <a:chOff x="4752" y="3168"/>
            <a:chExt cx="816" cy="691"/>
          </a:xfrm>
        </p:grpSpPr>
        <p:sp>
          <p:nvSpPr>
            <p:cNvPr id="12336" name="Oval 3"/>
            <p:cNvSpPr>
              <a:spLocks noChangeArrowheads="1"/>
            </p:cNvSpPr>
            <p:nvPr/>
          </p:nvSpPr>
          <p:spPr bwMode="auto">
            <a:xfrm>
              <a:off x="4760" y="3168"/>
              <a:ext cx="760" cy="691"/>
            </a:xfrm>
            <a:prstGeom prst="ellipse">
              <a:avLst/>
            </a:prstGeom>
            <a:noFill/>
            <a:ln w="28575">
              <a:solidFill>
                <a:srgbClr val="FFFC00"/>
              </a:solidFill>
              <a:round/>
              <a:headEnd/>
              <a:tailEnd/>
            </a:ln>
          </p:spPr>
          <p:txBody>
            <a:bodyPr wrap="none" anchor="ctr"/>
            <a:lstStyle/>
            <a:p>
              <a:endParaRPr lang="en-GB" dirty="0"/>
            </a:p>
          </p:txBody>
        </p:sp>
        <p:sp>
          <p:nvSpPr>
            <p:cNvPr id="702468" name="Text Box 4"/>
            <p:cNvSpPr txBox="1">
              <a:spLocks noChangeArrowheads="1"/>
            </p:cNvSpPr>
            <p:nvPr/>
          </p:nvSpPr>
          <p:spPr bwMode="auto">
            <a:xfrm>
              <a:off x="4752" y="3408"/>
              <a:ext cx="816" cy="250"/>
            </a:xfrm>
            <a:prstGeom prst="rect">
              <a:avLst/>
            </a:prstGeom>
            <a:noFill/>
            <a:ln w="9525">
              <a:noFill/>
              <a:miter lim="800000"/>
              <a:headEnd/>
              <a:tailEnd/>
            </a:ln>
            <a:effectLst/>
          </p:spPr>
          <p:txBody>
            <a:bodyPr>
              <a:spAutoFit/>
            </a:bodyPr>
            <a:lstStyle/>
            <a:p>
              <a:pPr algn="ctr">
                <a:spcBef>
                  <a:spcPct val="50000"/>
                </a:spcBef>
                <a:defRPr/>
              </a:pPr>
              <a:r>
                <a:rPr lang="en-GB" b="1" dirty="0">
                  <a:solidFill>
                    <a:srgbClr val="FFFF00"/>
                  </a:solidFill>
                  <a:effectLst>
                    <a:outerShdw blurRad="38100" dist="38100" dir="2700000" algn="tl">
                      <a:srgbClr val="000000"/>
                    </a:outerShdw>
                  </a:effectLst>
                </a:rPr>
                <a:t>STATES</a:t>
              </a:r>
            </a:p>
          </p:txBody>
        </p:sp>
      </p:grpSp>
      <p:sp>
        <p:nvSpPr>
          <p:cNvPr id="12292" name="Text Box 5"/>
          <p:cNvSpPr txBox="1">
            <a:spLocks noChangeArrowheads="1"/>
          </p:cNvSpPr>
          <p:nvPr/>
        </p:nvSpPr>
        <p:spPr bwMode="auto">
          <a:xfrm>
            <a:off x="533400" y="1981200"/>
            <a:ext cx="2743200" cy="938719"/>
          </a:xfrm>
          <a:prstGeom prst="rect">
            <a:avLst/>
          </a:prstGeom>
          <a:noFill/>
          <a:ln w="38100" cmpd="dbl">
            <a:solidFill>
              <a:schemeClr val="bg1"/>
            </a:solidFill>
            <a:miter lim="800000"/>
            <a:headEnd/>
            <a:tailEnd/>
          </a:ln>
        </p:spPr>
        <p:txBody>
          <a:bodyPr>
            <a:spAutoFit/>
          </a:bodyPr>
          <a:lstStyle/>
          <a:p>
            <a:pPr algn="ctr">
              <a:spcBef>
                <a:spcPct val="50000"/>
              </a:spcBef>
            </a:pPr>
            <a:r>
              <a:rPr lang="en-GB" sz="2200" b="1" dirty="0" smtClean="0">
                <a:solidFill>
                  <a:schemeClr val="bg1"/>
                </a:solidFill>
              </a:rPr>
              <a:t> </a:t>
            </a:r>
            <a:r>
              <a:rPr lang="en-GB" sz="2200" b="1" dirty="0">
                <a:solidFill>
                  <a:schemeClr val="bg1"/>
                </a:solidFill>
              </a:rPr>
              <a:t>General </a:t>
            </a:r>
            <a:endParaRPr lang="en-GB" sz="2200" b="1" dirty="0" smtClean="0">
              <a:solidFill>
                <a:schemeClr val="bg1"/>
              </a:solidFill>
            </a:endParaRPr>
          </a:p>
          <a:p>
            <a:pPr algn="ctr">
              <a:spcBef>
                <a:spcPct val="50000"/>
              </a:spcBef>
            </a:pPr>
            <a:r>
              <a:rPr lang="en-GB" sz="2200" b="1" dirty="0" smtClean="0">
                <a:solidFill>
                  <a:schemeClr val="bg1"/>
                </a:solidFill>
              </a:rPr>
              <a:t>Planning </a:t>
            </a:r>
            <a:r>
              <a:rPr lang="en-GB" sz="2200" b="1" dirty="0">
                <a:solidFill>
                  <a:schemeClr val="bg1"/>
                </a:solidFill>
              </a:rPr>
              <a:t>Principles</a:t>
            </a:r>
          </a:p>
        </p:txBody>
      </p:sp>
      <p:grpSp>
        <p:nvGrpSpPr>
          <p:cNvPr id="3" name="Group 6"/>
          <p:cNvGrpSpPr>
            <a:grpSpLocks/>
          </p:cNvGrpSpPr>
          <p:nvPr/>
        </p:nvGrpSpPr>
        <p:grpSpPr bwMode="auto">
          <a:xfrm>
            <a:off x="4495800" y="1752897"/>
            <a:ext cx="2743200" cy="1259086"/>
            <a:chOff x="2736" y="1245"/>
            <a:chExt cx="1728" cy="846"/>
          </a:xfrm>
        </p:grpSpPr>
        <p:sp>
          <p:nvSpPr>
            <p:cNvPr id="12334" name="Text Box 7"/>
            <p:cNvSpPr txBox="1">
              <a:spLocks noChangeArrowheads="1"/>
            </p:cNvSpPr>
            <p:nvPr/>
          </p:nvSpPr>
          <p:spPr bwMode="auto">
            <a:xfrm>
              <a:off x="2784" y="1347"/>
              <a:ext cx="1632" cy="744"/>
            </a:xfrm>
            <a:prstGeom prst="rect">
              <a:avLst/>
            </a:prstGeom>
            <a:noFill/>
            <a:ln w="9525">
              <a:noFill/>
              <a:miter lim="800000"/>
              <a:headEnd/>
              <a:tailEnd/>
            </a:ln>
          </p:spPr>
          <p:txBody>
            <a:bodyPr wrap="square">
              <a:spAutoFit/>
            </a:bodyPr>
            <a:lstStyle/>
            <a:p>
              <a:pPr algn="ctr"/>
              <a:r>
                <a:rPr lang="en-GB" sz="2200" b="1" dirty="0" smtClean="0">
                  <a:solidFill>
                    <a:schemeClr val="bg1"/>
                  </a:solidFill>
                </a:rPr>
                <a:t>Online</a:t>
              </a:r>
            </a:p>
            <a:p>
              <a:pPr algn="ctr"/>
              <a:r>
                <a:rPr lang="en-GB" sz="2200" b="1" dirty="0" smtClean="0">
                  <a:solidFill>
                    <a:schemeClr val="bg1"/>
                  </a:solidFill>
                </a:rPr>
                <a:t>Interactive </a:t>
              </a:r>
            </a:p>
            <a:p>
              <a:pPr algn="ctr"/>
              <a:r>
                <a:rPr lang="en-GB" sz="2200" b="1" dirty="0" smtClean="0">
                  <a:solidFill>
                    <a:schemeClr val="bg1"/>
                  </a:solidFill>
                </a:rPr>
                <a:t>Planning Tools</a:t>
              </a:r>
              <a:endParaRPr lang="en-GB" sz="2200" b="1" dirty="0">
                <a:solidFill>
                  <a:schemeClr val="bg1"/>
                </a:solidFill>
              </a:endParaRPr>
            </a:p>
          </p:txBody>
        </p:sp>
        <p:sp>
          <p:nvSpPr>
            <p:cNvPr id="12335" name="Rectangle 8"/>
            <p:cNvSpPr>
              <a:spLocks noChangeArrowheads="1"/>
            </p:cNvSpPr>
            <p:nvPr/>
          </p:nvSpPr>
          <p:spPr bwMode="auto">
            <a:xfrm>
              <a:off x="2736" y="1245"/>
              <a:ext cx="1728" cy="819"/>
            </a:xfrm>
            <a:prstGeom prst="rect">
              <a:avLst/>
            </a:prstGeom>
            <a:noFill/>
            <a:ln w="38100" cmpd="dbl">
              <a:solidFill>
                <a:schemeClr val="bg1"/>
              </a:solidFill>
              <a:miter lim="800000"/>
              <a:headEnd/>
              <a:tailEnd/>
            </a:ln>
          </p:spPr>
          <p:txBody>
            <a:bodyPr wrap="none" anchor="ctr"/>
            <a:lstStyle/>
            <a:p>
              <a:endParaRPr lang="en-GB" dirty="0"/>
            </a:p>
          </p:txBody>
        </p:sp>
      </p:grpSp>
      <p:sp>
        <p:nvSpPr>
          <p:cNvPr id="12294" name="Rectangle 9"/>
          <p:cNvSpPr>
            <a:spLocks noChangeArrowheads="1"/>
          </p:cNvSpPr>
          <p:nvPr/>
        </p:nvSpPr>
        <p:spPr bwMode="auto">
          <a:xfrm>
            <a:off x="7543800" y="26670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5" name="Rectangle 10"/>
          <p:cNvSpPr>
            <a:spLocks noChangeArrowheads="1"/>
          </p:cNvSpPr>
          <p:nvPr/>
        </p:nvSpPr>
        <p:spPr bwMode="auto">
          <a:xfrm>
            <a:off x="7696200" y="28194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6" name="Rectangle 11"/>
          <p:cNvSpPr>
            <a:spLocks noChangeArrowheads="1"/>
          </p:cNvSpPr>
          <p:nvPr/>
        </p:nvSpPr>
        <p:spPr bwMode="auto">
          <a:xfrm>
            <a:off x="7848600" y="29718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7" name="Rectangle 12"/>
          <p:cNvSpPr>
            <a:spLocks noChangeArrowheads="1"/>
          </p:cNvSpPr>
          <p:nvPr/>
        </p:nvSpPr>
        <p:spPr bwMode="auto">
          <a:xfrm>
            <a:off x="8001000" y="3124200"/>
            <a:ext cx="990600" cy="990600"/>
          </a:xfrm>
          <a:prstGeom prst="rect">
            <a:avLst/>
          </a:prstGeom>
          <a:solidFill>
            <a:schemeClr val="accent2"/>
          </a:solidFill>
          <a:ln w="9525">
            <a:solidFill>
              <a:schemeClr val="tx1"/>
            </a:solidFill>
            <a:miter lim="800000"/>
            <a:headEnd/>
            <a:tailEnd/>
          </a:ln>
        </p:spPr>
        <p:txBody>
          <a:bodyPr wrap="none" anchor="ctr"/>
          <a:lstStyle/>
          <a:p>
            <a:endParaRPr lang="en-GB" dirty="0"/>
          </a:p>
        </p:txBody>
      </p:sp>
      <p:sp>
        <p:nvSpPr>
          <p:cNvPr id="12298" name="Text Box 13"/>
          <p:cNvSpPr txBox="1">
            <a:spLocks noChangeArrowheads="1"/>
          </p:cNvSpPr>
          <p:nvPr/>
        </p:nvSpPr>
        <p:spPr bwMode="auto">
          <a:xfrm>
            <a:off x="7924800" y="3340100"/>
            <a:ext cx="1143000" cy="641350"/>
          </a:xfrm>
          <a:prstGeom prst="rect">
            <a:avLst/>
          </a:prstGeom>
          <a:noFill/>
          <a:ln w="9525">
            <a:noFill/>
            <a:miter lim="800000"/>
            <a:headEnd/>
            <a:tailEnd/>
          </a:ln>
        </p:spPr>
        <p:txBody>
          <a:bodyPr>
            <a:spAutoFit/>
          </a:bodyPr>
          <a:lstStyle/>
          <a:p>
            <a:pPr algn="ctr">
              <a:spcBef>
                <a:spcPct val="50000"/>
              </a:spcBef>
            </a:pPr>
            <a:r>
              <a:rPr lang="en-GB" sz="1800" b="1" dirty="0"/>
              <a:t>National  Plans</a:t>
            </a:r>
          </a:p>
        </p:txBody>
      </p:sp>
      <p:sp>
        <p:nvSpPr>
          <p:cNvPr id="12299" name="Rectangle 14"/>
          <p:cNvSpPr>
            <a:spLocks noChangeArrowheads="1"/>
          </p:cNvSpPr>
          <p:nvPr/>
        </p:nvSpPr>
        <p:spPr bwMode="auto">
          <a:xfrm>
            <a:off x="381000" y="1600200"/>
            <a:ext cx="7010400" cy="1447800"/>
          </a:xfrm>
          <a:prstGeom prst="rect">
            <a:avLst/>
          </a:prstGeom>
          <a:noFill/>
          <a:ln w="9525">
            <a:solidFill>
              <a:schemeClr val="bg1"/>
            </a:solidFill>
            <a:miter lim="800000"/>
            <a:headEnd/>
            <a:tailEnd/>
          </a:ln>
        </p:spPr>
        <p:txBody>
          <a:bodyPr wrap="none" anchor="ctr"/>
          <a:lstStyle/>
          <a:p>
            <a:endParaRPr lang="en-GB" dirty="0"/>
          </a:p>
        </p:txBody>
      </p:sp>
      <p:sp>
        <p:nvSpPr>
          <p:cNvPr id="702479" name="Text Box 15"/>
          <p:cNvSpPr txBox="1">
            <a:spLocks noChangeArrowheads="1"/>
          </p:cNvSpPr>
          <p:nvPr/>
        </p:nvSpPr>
        <p:spPr bwMode="auto">
          <a:xfrm>
            <a:off x="304800" y="990600"/>
            <a:ext cx="1790700" cy="701675"/>
          </a:xfrm>
          <a:prstGeom prst="rect">
            <a:avLst/>
          </a:prstGeom>
          <a:noFill/>
          <a:ln w="9525">
            <a:noFill/>
            <a:miter lim="800000"/>
            <a:headEnd/>
            <a:tailEnd/>
          </a:ln>
          <a:effectLst/>
        </p:spPr>
        <p:txBody>
          <a:bodyPr>
            <a:spAutoFit/>
          </a:bodyPr>
          <a:lstStyle/>
          <a:p>
            <a:pPr>
              <a:defRPr/>
            </a:pPr>
            <a:r>
              <a:rPr lang="en-GB" b="1" dirty="0">
                <a:solidFill>
                  <a:srgbClr val="FFFC00"/>
                </a:solidFill>
                <a:effectLst>
                  <a:outerShdw blurRad="38100" dist="38100" dir="2700000" algn="tl">
                    <a:srgbClr val="000000"/>
                  </a:outerShdw>
                </a:effectLst>
              </a:rPr>
              <a:t>GLOBAL</a:t>
            </a:r>
          </a:p>
          <a:p>
            <a:pPr>
              <a:defRPr/>
            </a:pPr>
            <a:r>
              <a:rPr lang="en-GB" b="1" dirty="0">
                <a:solidFill>
                  <a:srgbClr val="FFFC00"/>
                </a:solidFill>
                <a:effectLst>
                  <a:outerShdw blurRad="38100" dist="38100" dir="2700000" algn="tl">
                    <a:srgbClr val="000000"/>
                  </a:outerShdw>
                </a:effectLst>
              </a:rPr>
              <a:t>ANP</a:t>
            </a:r>
          </a:p>
        </p:txBody>
      </p:sp>
      <p:grpSp>
        <p:nvGrpSpPr>
          <p:cNvPr id="4" name="Group 16"/>
          <p:cNvGrpSpPr>
            <a:grpSpLocks/>
          </p:cNvGrpSpPr>
          <p:nvPr/>
        </p:nvGrpSpPr>
        <p:grpSpPr bwMode="auto">
          <a:xfrm>
            <a:off x="381000" y="3810000"/>
            <a:ext cx="7010400" cy="1447800"/>
            <a:chOff x="240" y="2448"/>
            <a:chExt cx="4416" cy="912"/>
          </a:xfrm>
        </p:grpSpPr>
        <p:sp>
          <p:nvSpPr>
            <p:cNvPr id="12331" name="Text Box 17"/>
            <p:cNvSpPr txBox="1">
              <a:spLocks noChangeArrowheads="1"/>
            </p:cNvSpPr>
            <p:nvPr/>
          </p:nvSpPr>
          <p:spPr bwMode="auto">
            <a:xfrm>
              <a:off x="336" y="2544"/>
              <a:ext cx="1704" cy="669"/>
            </a:xfrm>
            <a:prstGeom prst="rect">
              <a:avLst/>
            </a:prstGeom>
            <a:noFill/>
            <a:ln w="38100" cmpd="dbl">
              <a:solidFill>
                <a:schemeClr val="bg1"/>
              </a:solidFill>
              <a:miter lim="800000"/>
              <a:headEnd/>
              <a:tailEnd/>
            </a:ln>
          </p:spPr>
          <p:txBody>
            <a:bodyPr>
              <a:spAutoFit/>
            </a:bodyPr>
            <a:lstStyle/>
            <a:p>
              <a:pPr algn="ctr">
                <a:spcBef>
                  <a:spcPct val="50000"/>
                </a:spcBef>
              </a:pPr>
              <a:r>
                <a:rPr lang="en-GB" b="1" dirty="0" smtClean="0">
                  <a:solidFill>
                    <a:schemeClr val="bg1"/>
                  </a:solidFill>
                </a:rPr>
                <a:t>Volume I</a:t>
              </a:r>
            </a:p>
            <a:p>
              <a:pPr algn="ctr">
                <a:spcBef>
                  <a:spcPct val="50000"/>
                </a:spcBef>
              </a:pPr>
              <a:r>
                <a:rPr lang="en-GB" b="1" dirty="0" smtClean="0">
                  <a:solidFill>
                    <a:schemeClr val="bg1"/>
                  </a:solidFill>
                </a:rPr>
                <a:t>Basic  part of Air Navigation Plan</a:t>
              </a:r>
              <a:endParaRPr lang="en-GB" b="1" dirty="0">
                <a:solidFill>
                  <a:schemeClr val="bg1"/>
                </a:solidFill>
              </a:endParaRPr>
            </a:p>
          </p:txBody>
        </p:sp>
        <p:sp>
          <p:nvSpPr>
            <p:cNvPr id="12332" name="Text Box 18"/>
            <p:cNvSpPr txBox="1">
              <a:spLocks noChangeArrowheads="1"/>
            </p:cNvSpPr>
            <p:nvPr/>
          </p:nvSpPr>
          <p:spPr bwMode="auto">
            <a:xfrm>
              <a:off x="2832" y="2544"/>
              <a:ext cx="1744" cy="669"/>
            </a:xfrm>
            <a:prstGeom prst="rect">
              <a:avLst/>
            </a:prstGeom>
            <a:noFill/>
            <a:ln w="38100" cmpd="dbl">
              <a:solidFill>
                <a:schemeClr val="bg1"/>
              </a:solidFill>
              <a:miter lim="800000"/>
              <a:headEnd/>
              <a:tailEnd/>
            </a:ln>
          </p:spPr>
          <p:txBody>
            <a:bodyPr>
              <a:spAutoFit/>
            </a:bodyPr>
            <a:lstStyle/>
            <a:p>
              <a:pPr algn="ctr">
                <a:spcBef>
                  <a:spcPct val="50000"/>
                </a:spcBef>
              </a:pPr>
              <a:r>
                <a:rPr lang="en-GB" b="1" dirty="0" smtClean="0">
                  <a:solidFill>
                    <a:schemeClr val="bg1"/>
                  </a:solidFill>
                </a:rPr>
                <a:t>Volume II</a:t>
              </a:r>
            </a:p>
            <a:p>
              <a:pPr algn="ctr">
                <a:spcBef>
                  <a:spcPct val="50000"/>
                </a:spcBef>
              </a:pPr>
              <a:r>
                <a:rPr lang="en-GB" b="1" dirty="0" smtClean="0">
                  <a:solidFill>
                    <a:schemeClr val="bg1"/>
                  </a:solidFill>
                </a:rPr>
                <a:t>Facilities </a:t>
              </a:r>
              <a:r>
                <a:rPr lang="en-GB" b="1" dirty="0">
                  <a:solidFill>
                    <a:schemeClr val="bg1"/>
                  </a:solidFill>
                </a:rPr>
                <a:t>and Services Implementation Document</a:t>
              </a:r>
            </a:p>
          </p:txBody>
        </p:sp>
        <p:sp>
          <p:nvSpPr>
            <p:cNvPr id="12333" name="Rectangle 19"/>
            <p:cNvSpPr>
              <a:spLocks noChangeArrowheads="1"/>
            </p:cNvSpPr>
            <p:nvPr/>
          </p:nvSpPr>
          <p:spPr bwMode="auto">
            <a:xfrm>
              <a:off x="240" y="2448"/>
              <a:ext cx="4416" cy="912"/>
            </a:xfrm>
            <a:prstGeom prst="rect">
              <a:avLst/>
            </a:prstGeom>
            <a:noFill/>
            <a:ln w="9525">
              <a:solidFill>
                <a:schemeClr val="bg1"/>
              </a:solidFill>
              <a:miter lim="800000"/>
              <a:headEnd/>
              <a:tailEnd/>
            </a:ln>
          </p:spPr>
          <p:txBody>
            <a:bodyPr wrap="none" anchor="ctr"/>
            <a:lstStyle/>
            <a:p>
              <a:endParaRPr lang="en-GB" dirty="0"/>
            </a:p>
          </p:txBody>
        </p:sp>
      </p:grpSp>
      <p:sp>
        <p:nvSpPr>
          <p:cNvPr id="702484" name="Text Box 20"/>
          <p:cNvSpPr txBox="1">
            <a:spLocks noChangeArrowheads="1"/>
          </p:cNvSpPr>
          <p:nvPr/>
        </p:nvSpPr>
        <p:spPr bwMode="auto">
          <a:xfrm>
            <a:off x="317500" y="3187700"/>
            <a:ext cx="1600200" cy="701675"/>
          </a:xfrm>
          <a:prstGeom prst="rect">
            <a:avLst/>
          </a:prstGeom>
          <a:noFill/>
          <a:ln w="9525">
            <a:noFill/>
            <a:miter lim="800000"/>
            <a:headEnd/>
            <a:tailEnd/>
          </a:ln>
          <a:effectLst/>
        </p:spPr>
        <p:txBody>
          <a:bodyPr>
            <a:spAutoFit/>
          </a:bodyPr>
          <a:lstStyle/>
          <a:p>
            <a:pPr>
              <a:defRPr/>
            </a:pPr>
            <a:r>
              <a:rPr lang="en-GB" b="1" dirty="0">
                <a:solidFill>
                  <a:srgbClr val="FFFC00"/>
                </a:solidFill>
                <a:effectLst>
                  <a:outerShdw blurRad="38100" dist="38100" dir="2700000" algn="tl">
                    <a:srgbClr val="000000"/>
                  </a:outerShdw>
                </a:effectLst>
              </a:rPr>
              <a:t>REGIONAL</a:t>
            </a:r>
          </a:p>
          <a:p>
            <a:pPr>
              <a:defRPr/>
            </a:pPr>
            <a:r>
              <a:rPr lang="en-GB" b="1" dirty="0">
                <a:solidFill>
                  <a:srgbClr val="FFFC00"/>
                </a:solidFill>
                <a:effectLst>
                  <a:outerShdw blurRad="38100" dist="38100" dir="2700000" algn="tl">
                    <a:srgbClr val="000000"/>
                  </a:outerShdw>
                </a:effectLst>
              </a:rPr>
              <a:t>ANP</a:t>
            </a:r>
          </a:p>
        </p:txBody>
      </p:sp>
      <p:sp>
        <p:nvSpPr>
          <p:cNvPr id="12303" name="Line 21"/>
          <p:cNvSpPr>
            <a:spLocks noChangeShapeType="1"/>
          </p:cNvSpPr>
          <p:nvPr/>
        </p:nvSpPr>
        <p:spPr bwMode="auto">
          <a:xfrm>
            <a:off x="457200" y="5578475"/>
            <a:ext cx="685800" cy="0"/>
          </a:xfrm>
          <a:prstGeom prst="line">
            <a:avLst/>
          </a:prstGeom>
          <a:noFill/>
          <a:ln w="28575">
            <a:solidFill>
              <a:schemeClr val="bg1"/>
            </a:solidFill>
            <a:round/>
            <a:headEnd/>
            <a:tailEnd/>
          </a:ln>
        </p:spPr>
        <p:txBody>
          <a:bodyPr/>
          <a:lstStyle/>
          <a:p>
            <a:endParaRPr lang="en-GB" dirty="0"/>
          </a:p>
        </p:txBody>
      </p:sp>
      <p:sp>
        <p:nvSpPr>
          <p:cNvPr id="12304" name="Line 22"/>
          <p:cNvSpPr>
            <a:spLocks noChangeShapeType="1"/>
          </p:cNvSpPr>
          <p:nvPr/>
        </p:nvSpPr>
        <p:spPr bwMode="auto">
          <a:xfrm>
            <a:off x="457200" y="5845175"/>
            <a:ext cx="685800" cy="0"/>
          </a:xfrm>
          <a:prstGeom prst="line">
            <a:avLst/>
          </a:prstGeom>
          <a:noFill/>
          <a:ln w="28575">
            <a:solidFill>
              <a:schemeClr val="bg1"/>
            </a:solidFill>
            <a:prstDash val="dash"/>
            <a:round/>
            <a:headEnd/>
            <a:tailEnd/>
          </a:ln>
        </p:spPr>
        <p:txBody>
          <a:bodyPr/>
          <a:lstStyle/>
          <a:p>
            <a:endParaRPr lang="en-GB" dirty="0"/>
          </a:p>
        </p:txBody>
      </p:sp>
      <p:sp>
        <p:nvSpPr>
          <p:cNvPr id="12305" name="Line 23"/>
          <p:cNvSpPr>
            <a:spLocks noChangeShapeType="1"/>
          </p:cNvSpPr>
          <p:nvPr/>
        </p:nvSpPr>
        <p:spPr bwMode="auto">
          <a:xfrm>
            <a:off x="457200" y="6073775"/>
            <a:ext cx="685800" cy="0"/>
          </a:xfrm>
          <a:prstGeom prst="line">
            <a:avLst/>
          </a:prstGeom>
          <a:noFill/>
          <a:ln w="38100">
            <a:solidFill>
              <a:schemeClr val="bg1"/>
            </a:solidFill>
            <a:prstDash val="sysDot"/>
            <a:round/>
            <a:headEnd/>
            <a:tailEnd/>
          </a:ln>
        </p:spPr>
        <p:txBody>
          <a:bodyPr/>
          <a:lstStyle/>
          <a:p>
            <a:endParaRPr lang="en-GB" dirty="0"/>
          </a:p>
        </p:txBody>
      </p:sp>
      <p:sp>
        <p:nvSpPr>
          <p:cNvPr id="12306" name="Text Box 24"/>
          <p:cNvSpPr txBox="1">
            <a:spLocks noChangeArrowheads="1"/>
          </p:cNvSpPr>
          <p:nvPr/>
        </p:nvSpPr>
        <p:spPr bwMode="auto">
          <a:xfrm>
            <a:off x="1143000" y="5410200"/>
            <a:ext cx="2286000" cy="825500"/>
          </a:xfrm>
          <a:prstGeom prst="rect">
            <a:avLst/>
          </a:prstGeom>
          <a:noFill/>
          <a:ln w="9525">
            <a:noFill/>
            <a:miter lim="800000"/>
            <a:headEnd/>
            <a:tailEnd/>
          </a:ln>
        </p:spPr>
        <p:txBody>
          <a:bodyPr>
            <a:spAutoFit/>
          </a:bodyPr>
          <a:lstStyle/>
          <a:p>
            <a:r>
              <a:rPr lang="en-GB" sz="1600" b="1" dirty="0">
                <a:solidFill>
                  <a:schemeClr val="bg1"/>
                </a:solidFill>
              </a:rPr>
              <a:t>Action</a:t>
            </a:r>
          </a:p>
          <a:p>
            <a:r>
              <a:rPr lang="en-GB" sz="1600" b="1" dirty="0">
                <a:solidFill>
                  <a:schemeClr val="bg1"/>
                </a:solidFill>
              </a:rPr>
              <a:t>Contribution line</a:t>
            </a:r>
          </a:p>
          <a:p>
            <a:r>
              <a:rPr lang="en-GB" sz="1600" b="1" dirty="0">
                <a:solidFill>
                  <a:schemeClr val="bg1"/>
                </a:solidFill>
              </a:rPr>
              <a:t>Harmonization</a:t>
            </a:r>
          </a:p>
        </p:txBody>
      </p:sp>
      <p:grpSp>
        <p:nvGrpSpPr>
          <p:cNvPr id="5" name="Group 49"/>
          <p:cNvGrpSpPr>
            <a:grpSpLocks/>
          </p:cNvGrpSpPr>
          <p:nvPr/>
        </p:nvGrpSpPr>
        <p:grpSpPr bwMode="auto">
          <a:xfrm>
            <a:off x="2667000" y="5105400"/>
            <a:ext cx="4889500" cy="1401763"/>
            <a:chOff x="1680" y="3216"/>
            <a:chExt cx="3080" cy="883"/>
          </a:xfrm>
        </p:grpSpPr>
        <p:grpSp>
          <p:nvGrpSpPr>
            <p:cNvPr id="6" name="Group 26"/>
            <p:cNvGrpSpPr>
              <a:grpSpLocks/>
            </p:cNvGrpSpPr>
            <p:nvPr/>
          </p:nvGrpSpPr>
          <p:grpSpPr bwMode="auto">
            <a:xfrm>
              <a:off x="2208" y="3456"/>
              <a:ext cx="768" cy="643"/>
              <a:chOff x="2208" y="3456"/>
              <a:chExt cx="705" cy="643"/>
            </a:xfrm>
          </p:grpSpPr>
          <p:sp>
            <p:nvSpPr>
              <p:cNvPr id="12328" name="Oval 27"/>
              <p:cNvSpPr>
                <a:spLocks noChangeArrowheads="1"/>
              </p:cNvSpPr>
              <p:nvPr/>
            </p:nvSpPr>
            <p:spPr bwMode="auto">
              <a:xfrm>
                <a:off x="2208" y="3456"/>
                <a:ext cx="705" cy="643"/>
              </a:xfrm>
              <a:prstGeom prst="ellipse">
                <a:avLst/>
              </a:prstGeom>
              <a:noFill/>
              <a:ln w="28575">
                <a:solidFill>
                  <a:srgbClr val="FFFC00"/>
                </a:solidFill>
                <a:round/>
                <a:headEnd/>
                <a:tailEnd/>
              </a:ln>
            </p:spPr>
            <p:txBody>
              <a:bodyPr wrap="none" anchor="ctr"/>
              <a:lstStyle/>
              <a:p>
                <a:endParaRPr lang="en-GB" dirty="0"/>
              </a:p>
            </p:txBody>
          </p:sp>
          <p:sp>
            <p:nvSpPr>
              <p:cNvPr id="702492" name="Text Box 28"/>
              <p:cNvSpPr txBox="1">
                <a:spLocks noChangeArrowheads="1"/>
              </p:cNvSpPr>
              <p:nvPr/>
            </p:nvSpPr>
            <p:spPr bwMode="auto">
              <a:xfrm>
                <a:off x="2280" y="3552"/>
                <a:ext cx="568" cy="480"/>
              </a:xfrm>
              <a:prstGeom prst="rect">
                <a:avLst/>
              </a:prstGeom>
              <a:noFill/>
              <a:ln w="9525">
                <a:noFill/>
                <a:miter lim="800000"/>
                <a:headEnd/>
                <a:tailEnd/>
              </a:ln>
              <a:effectLst/>
            </p:spPr>
            <p:txBody>
              <a:bodyPr>
                <a:spAutoFit/>
              </a:bodyPr>
              <a:lstStyle/>
              <a:p>
                <a:pPr algn="ctr">
                  <a:spcBef>
                    <a:spcPct val="60000"/>
                  </a:spcBef>
                  <a:defRPr/>
                </a:pPr>
                <a:r>
                  <a:rPr lang="en-GB" b="1" dirty="0">
                    <a:solidFill>
                      <a:srgbClr val="FFFF00"/>
                    </a:solidFill>
                    <a:effectLst>
                      <a:outerShdw blurRad="38100" dist="38100" dir="2700000" algn="tl">
                        <a:srgbClr val="000000"/>
                      </a:outerShdw>
                    </a:effectLst>
                  </a:rPr>
                  <a:t>PIRGS</a:t>
                </a:r>
              </a:p>
              <a:p>
                <a:pPr algn="ctr">
                  <a:spcBef>
                    <a:spcPct val="20000"/>
                  </a:spcBef>
                  <a:defRPr/>
                </a:pPr>
                <a:r>
                  <a:rPr lang="en-GB" b="1" dirty="0">
                    <a:solidFill>
                      <a:srgbClr val="FFFF00"/>
                    </a:solidFill>
                    <a:effectLst>
                      <a:outerShdw blurRad="38100" dist="38100" dir="2700000" algn="tl">
                        <a:srgbClr val="000000"/>
                      </a:outerShdw>
                    </a:effectLst>
                  </a:rPr>
                  <a:t> ROs</a:t>
                </a:r>
              </a:p>
            </p:txBody>
          </p:sp>
          <p:sp>
            <p:nvSpPr>
              <p:cNvPr id="12330" name="Line 29"/>
              <p:cNvSpPr>
                <a:spLocks noChangeShapeType="1"/>
              </p:cNvSpPr>
              <p:nvPr/>
            </p:nvSpPr>
            <p:spPr bwMode="auto">
              <a:xfrm>
                <a:off x="2216" y="3800"/>
                <a:ext cx="696" cy="8"/>
              </a:xfrm>
              <a:prstGeom prst="line">
                <a:avLst/>
              </a:prstGeom>
              <a:noFill/>
              <a:ln w="28575">
                <a:solidFill>
                  <a:srgbClr val="FFFC00"/>
                </a:solidFill>
                <a:round/>
                <a:headEnd/>
                <a:tailEnd/>
              </a:ln>
            </p:spPr>
            <p:txBody>
              <a:bodyPr/>
              <a:lstStyle/>
              <a:p>
                <a:endParaRPr lang="en-GB" dirty="0"/>
              </a:p>
            </p:txBody>
          </p:sp>
        </p:grpSp>
        <p:sp>
          <p:nvSpPr>
            <p:cNvPr id="12325" name="Line 30"/>
            <p:cNvSpPr>
              <a:spLocks noChangeShapeType="1"/>
            </p:cNvSpPr>
            <p:nvPr/>
          </p:nvSpPr>
          <p:spPr bwMode="auto">
            <a:xfrm flipH="1" flipV="1">
              <a:off x="1680" y="3216"/>
              <a:ext cx="912" cy="240"/>
            </a:xfrm>
            <a:prstGeom prst="line">
              <a:avLst/>
            </a:prstGeom>
            <a:noFill/>
            <a:ln w="38100">
              <a:solidFill>
                <a:srgbClr val="FFFC00"/>
              </a:solidFill>
              <a:round/>
              <a:headEnd/>
              <a:tailEnd type="triangle" w="med" len="med"/>
            </a:ln>
          </p:spPr>
          <p:txBody>
            <a:bodyPr/>
            <a:lstStyle/>
            <a:p>
              <a:endParaRPr lang="en-GB" dirty="0"/>
            </a:p>
          </p:txBody>
        </p:sp>
        <p:sp>
          <p:nvSpPr>
            <p:cNvPr id="12326" name="Line 31"/>
            <p:cNvSpPr>
              <a:spLocks noChangeShapeType="1"/>
            </p:cNvSpPr>
            <p:nvPr/>
          </p:nvSpPr>
          <p:spPr bwMode="auto">
            <a:xfrm flipV="1">
              <a:off x="2544" y="3216"/>
              <a:ext cx="720" cy="240"/>
            </a:xfrm>
            <a:prstGeom prst="line">
              <a:avLst/>
            </a:prstGeom>
            <a:noFill/>
            <a:ln w="38100">
              <a:solidFill>
                <a:srgbClr val="FFFC00"/>
              </a:solidFill>
              <a:round/>
              <a:headEnd/>
              <a:tailEnd type="triangle" w="med" len="med"/>
            </a:ln>
          </p:spPr>
          <p:txBody>
            <a:bodyPr/>
            <a:lstStyle/>
            <a:p>
              <a:endParaRPr lang="en-GB" dirty="0"/>
            </a:p>
          </p:txBody>
        </p:sp>
        <p:sp>
          <p:nvSpPr>
            <p:cNvPr id="12327" name="Line 32"/>
            <p:cNvSpPr>
              <a:spLocks noChangeShapeType="1"/>
            </p:cNvSpPr>
            <p:nvPr/>
          </p:nvSpPr>
          <p:spPr bwMode="auto">
            <a:xfrm flipV="1">
              <a:off x="2920" y="3552"/>
              <a:ext cx="1840" cy="256"/>
            </a:xfrm>
            <a:prstGeom prst="line">
              <a:avLst/>
            </a:prstGeom>
            <a:noFill/>
            <a:ln w="38100">
              <a:solidFill>
                <a:srgbClr val="FFFC00"/>
              </a:solidFill>
              <a:round/>
              <a:headEnd type="triangle" w="med" len="med"/>
              <a:tailEnd type="triangle" w="med" len="med"/>
            </a:ln>
          </p:spPr>
          <p:txBody>
            <a:bodyPr/>
            <a:lstStyle/>
            <a:p>
              <a:endParaRPr lang="en-GB" dirty="0"/>
            </a:p>
          </p:txBody>
        </p:sp>
      </p:grpSp>
      <p:grpSp>
        <p:nvGrpSpPr>
          <p:cNvPr id="7" name="Group 33"/>
          <p:cNvGrpSpPr>
            <a:grpSpLocks/>
          </p:cNvGrpSpPr>
          <p:nvPr/>
        </p:nvGrpSpPr>
        <p:grpSpPr bwMode="auto">
          <a:xfrm>
            <a:off x="2286000" y="304800"/>
            <a:ext cx="3810000" cy="1524000"/>
            <a:chOff x="1440" y="192"/>
            <a:chExt cx="2400" cy="960"/>
          </a:xfrm>
        </p:grpSpPr>
        <p:grpSp>
          <p:nvGrpSpPr>
            <p:cNvPr id="8" name="Group 34"/>
            <p:cNvGrpSpPr>
              <a:grpSpLocks/>
            </p:cNvGrpSpPr>
            <p:nvPr/>
          </p:nvGrpSpPr>
          <p:grpSpPr bwMode="auto">
            <a:xfrm>
              <a:off x="2352" y="192"/>
              <a:ext cx="720" cy="691"/>
              <a:chOff x="2352" y="192"/>
              <a:chExt cx="720" cy="691"/>
            </a:xfrm>
          </p:grpSpPr>
          <p:sp>
            <p:nvSpPr>
              <p:cNvPr id="12322" name="Oval 35"/>
              <p:cNvSpPr>
                <a:spLocks noChangeArrowheads="1"/>
              </p:cNvSpPr>
              <p:nvPr/>
            </p:nvSpPr>
            <p:spPr bwMode="auto">
              <a:xfrm>
                <a:off x="2352" y="192"/>
                <a:ext cx="720" cy="691"/>
              </a:xfrm>
              <a:prstGeom prst="ellipse">
                <a:avLst/>
              </a:prstGeom>
              <a:noFill/>
              <a:ln w="28575">
                <a:solidFill>
                  <a:srgbClr val="FFFC00"/>
                </a:solidFill>
                <a:round/>
                <a:headEnd/>
                <a:tailEnd/>
              </a:ln>
            </p:spPr>
            <p:txBody>
              <a:bodyPr wrap="none" anchor="ctr"/>
              <a:lstStyle/>
              <a:p>
                <a:endParaRPr lang="en-GB" dirty="0"/>
              </a:p>
            </p:txBody>
          </p:sp>
          <p:sp>
            <p:nvSpPr>
              <p:cNvPr id="702500" name="Text Box 36"/>
              <p:cNvSpPr txBox="1">
                <a:spLocks noChangeArrowheads="1"/>
              </p:cNvSpPr>
              <p:nvPr/>
            </p:nvSpPr>
            <p:spPr bwMode="auto">
              <a:xfrm>
                <a:off x="2424" y="336"/>
                <a:ext cx="619" cy="442"/>
              </a:xfrm>
              <a:prstGeom prst="rect">
                <a:avLst/>
              </a:prstGeom>
              <a:noFill/>
              <a:ln w="9525">
                <a:noFill/>
                <a:miter lim="800000"/>
                <a:headEnd/>
                <a:tailEnd/>
              </a:ln>
              <a:effectLst/>
            </p:spPr>
            <p:txBody>
              <a:bodyPr>
                <a:spAutoFit/>
              </a:bodyPr>
              <a:lstStyle/>
              <a:p>
                <a:pPr algn="ctr">
                  <a:spcBef>
                    <a:spcPct val="50000"/>
                  </a:spcBef>
                  <a:defRPr/>
                </a:pPr>
                <a:r>
                  <a:rPr lang="en-GB" b="1" dirty="0">
                    <a:solidFill>
                      <a:srgbClr val="FFFF00"/>
                    </a:solidFill>
                    <a:effectLst>
                      <a:outerShdw blurRad="38100" dist="38100" dir="2700000" algn="tl">
                        <a:srgbClr val="000000"/>
                      </a:outerShdw>
                    </a:effectLst>
                  </a:rPr>
                  <a:t>ICAO HQ</a:t>
                </a:r>
              </a:p>
            </p:txBody>
          </p:sp>
        </p:grpSp>
        <p:sp>
          <p:nvSpPr>
            <p:cNvPr id="12320" name="Line 37"/>
            <p:cNvSpPr>
              <a:spLocks noChangeShapeType="1"/>
            </p:cNvSpPr>
            <p:nvPr/>
          </p:nvSpPr>
          <p:spPr bwMode="auto">
            <a:xfrm flipH="1">
              <a:off x="1440" y="896"/>
              <a:ext cx="1284" cy="256"/>
            </a:xfrm>
            <a:prstGeom prst="line">
              <a:avLst/>
            </a:prstGeom>
            <a:noFill/>
            <a:ln w="38100">
              <a:solidFill>
                <a:srgbClr val="FFFC00"/>
              </a:solidFill>
              <a:round/>
              <a:headEnd/>
              <a:tailEnd type="triangle" w="med" len="med"/>
            </a:ln>
          </p:spPr>
          <p:txBody>
            <a:bodyPr/>
            <a:lstStyle/>
            <a:p>
              <a:endParaRPr lang="en-GB" dirty="0"/>
            </a:p>
          </p:txBody>
        </p:sp>
        <p:sp>
          <p:nvSpPr>
            <p:cNvPr id="12321" name="Line 38"/>
            <p:cNvSpPr>
              <a:spLocks noChangeShapeType="1"/>
            </p:cNvSpPr>
            <p:nvPr/>
          </p:nvSpPr>
          <p:spPr bwMode="auto">
            <a:xfrm>
              <a:off x="2684" y="896"/>
              <a:ext cx="1156" cy="256"/>
            </a:xfrm>
            <a:prstGeom prst="line">
              <a:avLst/>
            </a:prstGeom>
            <a:noFill/>
            <a:ln w="38100">
              <a:solidFill>
                <a:srgbClr val="FFFC00"/>
              </a:solidFill>
              <a:round/>
              <a:headEnd/>
              <a:tailEnd type="triangle" w="med" len="med"/>
            </a:ln>
          </p:spPr>
          <p:txBody>
            <a:bodyPr/>
            <a:lstStyle/>
            <a:p>
              <a:endParaRPr lang="en-GB" dirty="0"/>
            </a:p>
          </p:txBody>
        </p:sp>
      </p:grpSp>
      <p:sp>
        <p:nvSpPr>
          <p:cNvPr id="12309" name="Line 39"/>
          <p:cNvSpPr>
            <a:spLocks noChangeShapeType="1"/>
          </p:cNvSpPr>
          <p:nvPr/>
        </p:nvSpPr>
        <p:spPr bwMode="auto">
          <a:xfrm>
            <a:off x="3276600" y="2514600"/>
            <a:ext cx="1219200" cy="0"/>
          </a:xfrm>
          <a:prstGeom prst="line">
            <a:avLst/>
          </a:prstGeom>
          <a:noFill/>
          <a:ln w="38100">
            <a:solidFill>
              <a:srgbClr val="FFFC00"/>
            </a:solidFill>
            <a:prstDash val="dash"/>
            <a:round/>
            <a:headEnd/>
            <a:tailEnd type="triangle" w="med" len="med"/>
          </a:ln>
        </p:spPr>
        <p:txBody>
          <a:bodyPr/>
          <a:lstStyle/>
          <a:p>
            <a:endParaRPr lang="en-GB" dirty="0"/>
          </a:p>
        </p:txBody>
      </p:sp>
      <p:sp>
        <p:nvSpPr>
          <p:cNvPr id="12310" name="Line 40"/>
          <p:cNvSpPr>
            <a:spLocks noChangeShapeType="1"/>
          </p:cNvSpPr>
          <p:nvPr/>
        </p:nvSpPr>
        <p:spPr bwMode="auto">
          <a:xfrm>
            <a:off x="3276600" y="4800600"/>
            <a:ext cx="1219200" cy="0"/>
          </a:xfrm>
          <a:prstGeom prst="line">
            <a:avLst/>
          </a:prstGeom>
          <a:noFill/>
          <a:ln w="38100">
            <a:solidFill>
              <a:srgbClr val="FFFC00"/>
            </a:solidFill>
            <a:prstDash val="dash"/>
            <a:round/>
            <a:headEnd/>
            <a:tailEnd type="triangle" w="med" len="med"/>
          </a:ln>
        </p:spPr>
        <p:txBody>
          <a:bodyPr/>
          <a:lstStyle/>
          <a:p>
            <a:endParaRPr lang="en-GB" dirty="0"/>
          </a:p>
        </p:txBody>
      </p:sp>
      <p:sp>
        <p:nvSpPr>
          <p:cNvPr id="12311" name="Line 41"/>
          <p:cNvSpPr>
            <a:spLocks noChangeShapeType="1"/>
          </p:cNvSpPr>
          <p:nvPr/>
        </p:nvSpPr>
        <p:spPr bwMode="auto">
          <a:xfrm>
            <a:off x="2057400" y="2971800"/>
            <a:ext cx="0" cy="990600"/>
          </a:xfrm>
          <a:prstGeom prst="line">
            <a:avLst/>
          </a:prstGeom>
          <a:noFill/>
          <a:ln w="38100">
            <a:solidFill>
              <a:srgbClr val="FFFC00"/>
            </a:solidFill>
            <a:prstDash val="dash"/>
            <a:round/>
            <a:headEnd/>
            <a:tailEnd type="triangle" w="med" len="med"/>
          </a:ln>
        </p:spPr>
        <p:txBody>
          <a:bodyPr/>
          <a:lstStyle/>
          <a:p>
            <a:endParaRPr lang="en-GB" dirty="0"/>
          </a:p>
        </p:txBody>
      </p:sp>
      <p:sp>
        <p:nvSpPr>
          <p:cNvPr id="12314" name="Text Box 44"/>
          <p:cNvSpPr txBox="1">
            <a:spLocks noChangeArrowheads="1"/>
          </p:cNvSpPr>
          <p:nvPr/>
        </p:nvSpPr>
        <p:spPr bwMode="auto">
          <a:xfrm>
            <a:off x="5257800" y="228600"/>
            <a:ext cx="3581400" cy="830997"/>
          </a:xfrm>
          <a:prstGeom prst="rect">
            <a:avLst/>
          </a:prstGeom>
          <a:noFill/>
          <a:ln w="9525">
            <a:noFill/>
            <a:miter lim="800000"/>
            <a:headEnd/>
            <a:tailEnd/>
          </a:ln>
        </p:spPr>
        <p:txBody>
          <a:bodyPr>
            <a:spAutoFit/>
          </a:bodyPr>
          <a:lstStyle/>
          <a:p>
            <a:pPr algn="ctr">
              <a:spcBef>
                <a:spcPct val="50000"/>
              </a:spcBef>
            </a:pPr>
            <a:r>
              <a:rPr lang="en-GB" sz="2400" b="1" dirty="0" smtClean="0">
                <a:solidFill>
                  <a:schemeClr val="bg1"/>
                </a:solidFill>
              </a:rPr>
              <a:t>Global </a:t>
            </a:r>
            <a:r>
              <a:rPr lang="en-GB" sz="2400" b="1" dirty="0">
                <a:solidFill>
                  <a:schemeClr val="bg1"/>
                </a:solidFill>
              </a:rPr>
              <a:t>Plan, Regional Plans and National plans</a:t>
            </a:r>
          </a:p>
        </p:txBody>
      </p:sp>
      <p:sp>
        <p:nvSpPr>
          <p:cNvPr id="12315" name="Line 45"/>
          <p:cNvSpPr>
            <a:spLocks noChangeShapeType="1"/>
          </p:cNvSpPr>
          <p:nvPr/>
        </p:nvSpPr>
        <p:spPr bwMode="auto">
          <a:xfrm flipV="1">
            <a:off x="8153400" y="4114800"/>
            <a:ext cx="0" cy="914400"/>
          </a:xfrm>
          <a:prstGeom prst="line">
            <a:avLst/>
          </a:prstGeom>
          <a:noFill/>
          <a:ln w="38100">
            <a:solidFill>
              <a:srgbClr val="FFFC00"/>
            </a:solidFill>
            <a:round/>
            <a:headEnd/>
            <a:tailEnd type="triangle" w="med" len="med"/>
          </a:ln>
        </p:spPr>
        <p:txBody>
          <a:bodyPr/>
          <a:lstStyle/>
          <a:p>
            <a:endParaRPr lang="en-GB" dirty="0"/>
          </a:p>
        </p:txBody>
      </p:sp>
      <p:grpSp>
        <p:nvGrpSpPr>
          <p:cNvPr id="9" name="Group 46"/>
          <p:cNvGrpSpPr>
            <a:grpSpLocks/>
          </p:cNvGrpSpPr>
          <p:nvPr/>
        </p:nvGrpSpPr>
        <p:grpSpPr bwMode="auto">
          <a:xfrm>
            <a:off x="2819400" y="3276997"/>
            <a:ext cx="4724400" cy="761074"/>
            <a:chOff x="1776" y="2025"/>
            <a:chExt cx="2976" cy="523"/>
          </a:xfrm>
        </p:grpSpPr>
        <p:sp>
          <p:nvSpPr>
            <p:cNvPr id="12317" name="Line 47"/>
            <p:cNvSpPr>
              <a:spLocks noChangeShapeType="1"/>
            </p:cNvSpPr>
            <p:nvPr/>
          </p:nvSpPr>
          <p:spPr bwMode="auto">
            <a:xfrm>
              <a:off x="1776" y="2077"/>
              <a:ext cx="0" cy="471"/>
            </a:xfrm>
            <a:prstGeom prst="line">
              <a:avLst/>
            </a:prstGeom>
            <a:noFill/>
            <a:ln w="38100">
              <a:solidFill>
                <a:srgbClr val="FFFC00"/>
              </a:solidFill>
              <a:prstDash val="sysDot"/>
              <a:round/>
              <a:headEnd/>
              <a:tailEnd type="triangle" w="med" len="med"/>
            </a:ln>
          </p:spPr>
          <p:txBody>
            <a:bodyPr/>
            <a:lstStyle/>
            <a:p>
              <a:endParaRPr lang="en-GB" dirty="0"/>
            </a:p>
          </p:txBody>
        </p:sp>
        <p:sp>
          <p:nvSpPr>
            <p:cNvPr id="12318" name="Line 48"/>
            <p:cNvSpPr>
              <a:spLocks noChangeShapeType="1"/>
            </p:cNvSpPr>
            <p:nvPr/>
          </p:nvSpPr>
          <p:spPr bwMode="auto">
            <a:xfrm flipV="1">
              <a:off x="1776" y="2025"/>
              <a:ext cx="2976" cy="0"/>
            </a:xfrm>
            <a:prstGeom prst="line">
              <a:avLst/>
            </a:prstGeom>
            <a:noFill/>
            <a:ln w="38100">
              <a:solidFill>
                <a:srgbClr val="FFFC00"/>
              </a:solidFill>
              <a:prstDash val="sysDot"/>
              <a:round/>
              <a:headEnd/>
              <a:tailEnd type="triangle" w="med" len="med"/>
            </a:ln>
          </p:spPr>
          <p:txBody>
            <a:bodyPr/>
            <a:lstStyle/>
            <a:p>
              <a:endParaRPr lang="en-GB" dirty="0"/>
            </a:p>
          </p:txBody>
        </p:sp>
      </p:grpSp>
      <p:sp>
        <p:nvSpPr>
          <p:cNvPr id="50" name="Line 41"/>
          <p:cNvSpPr>
            <a:spLocks noChangeShapeType="1"/>
          </p:cNvSpPr>
          <p:nvPr/>
        </p:nvSpPr>
        <p:spPr bwMode="auto">
          <a:xfrm>
            <a:off x="5715000" y="2971800"/>
            <a:ext cx="0" cy="990600"/>
          </a:xfrm>
          <a:prstGeom prst="line">
            <a:avLst/>
          </a:prstGeom>
          <a:noFill/>
          <a:ln w="38100">
            <a:solidFill>
              <a:srgbClr val="FFFC00"/>
            </a:solidFill>
            <a:prstDash val="dash"/>
            <a:round/>
            <a:headEnd/>
            <a:tailEnd type="triangle" w="med" len="med"/>
          </a:ln>
        </p:spPr>
        <p:txBody>
          <a:bodyPr/>
          <a:lstStyle/>
          <a:p>
            <a:endParaRPr lang="en-GB" dirty="0"/>
          </a:p>
        </p:txBody>
      </p:sp>
      <p:sp>
        <p:nvSpPr>
          <p:cNvPr id="51" name="Line 47"/>
          <p:cNvSpPr>
            <a:spLocks noChangeShapeType="1"/>
          </p:cNvSpPr>
          <p:nvPr/>
        </p:nvSpPr>
        <p:spPr bwMode="auto">
          <a:xfrm>
            <a:off x="6705600" y="3352800"/>
            <a:ext cx="0" cy="685800"/>
          </a:xfrm>
          <a:prstGeom prst="line">
            <a:avLst/>
          </a:prstGeom>
          <a:noFill/>
          <a:ln w="38100">
            <a:solidFill>
              <a:srgbClr val="FFFC00"/>
            </a:solidFill>
            <a:prstDash val="sysDot"/>
            <a:round/>
            <a:headEnd/>
            <a:tailEnd type="triangle" w="med" len="med"/>
          </a:ln>
        </p:spPr>
        <p:txBody>
          <a:bodyPr/>
          <a:lstStyle/>
          <a:p>
            <a:endParaRPr lang="en-GB" dirty="0"/>
          </a:p>
        </p:txBody>
      </p:sp>
      <p:sp>
        <p:nvSpPr>
          <p:cNvPr id="52" name="Footer Placeholder 51"/>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4000" dirty="0" smtClean="0"/>
              <a:t>Wha</a:t>
            </a:r>
            <a:r>
              <a:rPr lang="en-GB" dirty="0" smtClean="0"/>
              <a:t>t is </a:t>
            </a:r>
            <a:r>
              <a:rPr lang="en-GB" sz="4000" dirty="0" smtClean="0"/>
              <a:t>Regional ANP?</a:t>
            </a:r>
            <a:endParaRPr lang="en-GB" sz="4000" dirty="0"/>
          </a:p>
        </p:txBody>
      </p:sp>
      <p:sp>
        <p:nvSpPr>
          <p:cNvPr id="4" name="Content Placeholder 3"/>
          <p:cNvSpPr>
            <a:spLocks noGrp="1"/>
          </p:cNvSpPr>
          <p:nvPr>
            <p:ph idx="1"/>
          </p:nvPr>
        </p:nvSpPr>
        <p:spPr>
          <a:xfrm>
            <a:off x="457200" y="1600200"/>
            <a:ext cx="8305800" cy="4800600"/>
          </a:xfrm>
        </p:spPr>
        <p:txBody>
          <a:bodyPr>
            <a:normAutofit lnSpcReduction="10000"/>
          </a:bodyPr>
          <a:lstStyle/>
          <a:p>
            <a:r>
              <a:rPr lang="en-GB" sz="3100" dirty="0" smtClean="0"/>
              <a:t>The Regional Air Navigation Plans (ANPs) set forth in detail the facilities, services and procedures required for international air navigation within a specified geographical area. </a:t>
            </a:r>
          </a:p>
          <a:p>
            <a:r>
              <a:rPr lang="en-GB" sz="3100" dirty="0" smtClean="0"/>
              <a:t>The development of these regional plans is undertaken by ICAO’s six planning and implementation regional groups (PIRGs) in coordination with States and supported by ICAO’s Regional Offices and the Air Navigation Bureau.</a:t>
            </a:r>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771" name="Group 99"/>
          <p:cNvGraphicFramePr>
            <a:graphicFrameLocks noGrp="1"/>
          </p:cNvGraphicFramePr>
          <p:nvPr/>
        </p:nvGraphicFramePr>
        <p:xfrm>
          <a:off x="304800" y="1369123"/>
          <a:ext cx="8382000" cy="5133277"/>
        </p:xfrm>
        <a:graphic>
          <a:graphicData uri="http://schemas.openxmlformats.org/drawingml/2006/table">
            <a:tbl>
              <a:tblPr/>
              <a:tblGrid>
                <a:gridCol w="3124200"/>
                <a:gridCol w="5257800"/>
              </a:tblGrid>
              <a:tr h="658813">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PIRG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ANP Document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APANPIRG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2800" b="0" i="0" kern="1200" dirty="0" smtClean="0">
                          <a:solidFill>
                            <a:schemeClr val="tx1"/>
                          </a:solidFill>
                          <a:latin typeface="Times New Roman" pitchFamily="18" charset="0"/>
                          <a:ea typeface="+mn-ea"/>
                          <a:cs typeface="Times New Roman" pitchFamily="18" charset="0"/>
                        </a:rPr>
                        <a:t>Asia/Pacific Region (Doc 9673)</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2800" b="0" i="0" kern="1200" dirty="0" smtClean="0">
                          <a:solidFill>
                            <a:schemeClr val="tx1"/>
                          </a:solidFill>
                          <a:latin typeface="Times New Roman" pitchFamily="18" charset="0"/>
                          <a:ea typeface="+mn-ea"/>
                          <a:cs typeface="Times New Roman" pitchFamily="18" charset="0"/>
                        </a:rPr>
                        <a:t>Africa-Indian Ocean Region (Doc 7474)</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EANPG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kern="1200" dirty="0" smtClean="0">
                          <a:solidFill>
                            <a:schemeClr val="tx1"/>
                          </a:solidFill>
                          <a:latin typeface="Times New Roman" pitchFamily="18" charset="0"/>
                          <a:ea typeface="+mn-ea"/>
                          <a:cs typeface="Times New Roman" pitchFamily="18" charset="0"/>
                        </a:rPr>
                        <a:t>European Region (Doc 7754)</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GREPECAS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en-GB" sz="2800" b="0" i="0" kern="1200" dirty="0" smtClean="0">
                          <a:solidFill>
                            <a:schemeClr val="tx1"/>
                          </a:solidFill>
                          <a:latin typeface="Times New Roman" pitchFamily="18" charset="0"/>
                          <a:ea typeface="+mn-ea"/>
                          <a:cs typeface="Times New Roman" pitchFamily="18" charset="0"/>
                        </a:rPr>
                        <a:t>Caribbean and South American Regions (Doc 8733)</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MIDANPIRG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en-GB" sz="2800" b="0" i="0" kern="1200" dirty="0" smtClean="0">
                          <a:solidFill>
                            <a:schemeClr val="tx1"/>
                          </a:solidFill>
                          <a:latin typeface="Times New Roman" pitchFamily="18" charset="0"/>
                          <a:ea typeface="+mn-ea"/>
                          <a:cs typeface="Times New Roman" pitchFamily="18" charset="0"/>
                        </a:rPr>
                        <a:t>Middle East Region (Doc 9708)</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NAT SPG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lang="en-GB" sz="2800" b="0" i="1" kern="1200" dirty="0" smtClean="0">
                          <a:solidFill>
                            <a:schemeClr val="tx1"/>
                          </a:solidFill>
                          <a:latin typeface="Times New Roman" pitchFamily="18" charset="0"/>
                          <a:ea typeface="+mn-ea"/>
                          <a:cs typeface="Times New Roman" pitchFamily="18" charset="0"/>
                        </a:rPr>
                        <a:t>North Atlantic Region </a:t>
                      </a:r>
                    </a:p>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lang="en-GB" sz="2800" b="0" kern="1200" dirty="0" smtClean="0">
                          <a:solidFill>
                            <a:schemeClr val="tx1"/>
                          </a:solidFill>
                          <a:latin typeface="Times New Roman" pitchFamily="18" charset="0"/>
                          <a:ea typeface="+mn-ea"/>
                          <a:cs typeface="Times New Roman" pitchFamily="18" charset="0"/>
                        </a:rPr>
                        <a:t>(Doc 9634/9635)</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40733" name="Text Box 61"/>
          <p:cNvSpPr txBox="1">
            <a:spLocks noChangeArrowheads="1"/>
          </p:cNvSpPr>
          <p:nvPr/>
        </p:nvSpPr>
        <p:spPr bwMode="auto">
          <a:xfrm>
            <a:off x="381000" y="228600"/>
            <a:ext cx="8382000" cy="646331"/>
          </a:xfrm>
          <a:prstGeom prst="rect">
            <a:avLst/>
          </a:prstGeom>
          <a:noFill/>
          <a:ln w="9525">
            <a:noFill/>
            <a:miter lim="800000"/>
            <a:headEnd/>
            <a:tailEnd/>
          </a:ln>
          <a:effectLst/>
        </p:spPr>
        <p:txBody>
          <a:bodyPr>
            <a:spAutoFit/>
          </a:bodyPr>
          <a:lstStyle/>
          <a:p>
            <a:pPr>
              <a:spcBef>
                <a:spcPct val="50000"/>
              </a:spcBef>
              <a:defRPr/>
            </a:pPr>
            <a:r>
              <a:rPr lang="en-GB" sz="3600" dirty="0" smtClean="0">
                <a:solidFill>
                  <a:schemeClr val="bg1"/>
                </a:solidFill>
                <a:effectLst>
                  <a:outerShdw blurRad="38100" dist="38100" dir="2700000" algn="tl">
                    <a:srgbClr val="000000"/>
                  </a:outerShdw>
                </a:effectLst>
              </a:rPr>
              <a:t>Regional ANPs -Documents</a:t>
            </a:r>
            <a:endParaRPr lang="en-GB" sz="3600" dirty="0">
              <a:solidFill>
                <a:schemeClr val="bg1"/>
              </a:solidFill>
              <a:effectLst>
                <a:outerShdw blurRad="38100" dist="38100" dir="2700000" algn="tl">
                  <a:srgbClr val="000000"/>
                </a:outerShdw>
              </a:effectLst>
            </a:endParaRPr>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ANPs- current paper based format</a:t>
            </a:r>
            <a:endParaRPr lang="en-GB" sz="3600" dirty="0"/>
          </a:p>
        </p:txBody>
      </p:sp>
      <p:sp>
        <p:nvSpPr>
          <p:cNvPr id="4" name="Content Placeholder 3"/>
          <p:cNvSpPr>
            <a:spLocks noGrp="1"/>
          </p:cNvSpPr>
          <p:nvPr>
            <p:ph idx="1"/>
          </p:nvPr>
        </p:nvSpPr>
        <p:spPr>
          <a:xfrm>
            <a:off x="228600" y="1219200"/>
            <a:ext cx="8686800" cy="5334000"/>
          </a:xfrm>
        </p:spPr>
        <p:txBody>
          <a:bodyPr>
            <a:normAutofit fontScale="25000" lnSpcReduction="20000"/>
          </a:bodyPr>
          <a:lstStyle/>
          <a:p>
            <a:pPr algn="just"/>
            <a:r>
              <a:rPr lang="en-GB" sz="10400" dirty="0" smtClean="0">
                <a:latin typeface="Times New Roman" pitchFamily="18" charset="0"/>
                <a:cs typeface="Times New Roman" pitchFamily="18" charset="0"/>
              </a:rPr>
              <a:t>In February 1997, the Council decided that the ANPs should be published in two volumes, a basic ANP as volume I and facilities and services implementation document (FASID) as volume II. </a:t>
            </a:r>
          </a:p>
          <a:p>
            <a:pPr algn="just"/>
            <a:r>
              <a:rPr lang="en-GB" sz="10400" dirty="0" smtClean="0">
                <a:latin typeface="Times New Roman" pitchFamily="18" charset="0"/>
                <a:cs typeface="Times New Roman" pitchFamily="18" charset="0"/>
              </a:rPr>
              <a:t>The intent was to simplify amendment process to ensure currency of information. </a:t>
            </a:r>
          </a:p>
          <a:p>
            <a:pPr algn="just"/>
            <a:r>
              <a:rPr lang="en-GB" sz="10400" dirty="0" smtClean="0">
                <a:latin typeface="Times New Roman" pitchFamily="18" charset="0"/>
                <a:cs typeface="Times New Roman" pitchFamily="18" charset="0"/>
              </a:rPr>
              <a:t>Amendments to Basic ANP, the stable document, require a time-consuming approval process by the governing bodies whereas the FASID requires frequent updates through coordination within the Secretariat. </a:t>
            </a:r>
          </a:p>
          <a:p>
            <a:pPr algn="just"/>
            <a:r>
              <a:rPr lang="en-GB" sz="10400" dirty="0" smtClean="0">
                <a:latin typeface="Times New Roman" pitchFamily="18" charset="0"/>
                <a:cs typeface="Times New Roman" pitchFamily="18" charset="0"/>
              </a:rPr>
              <a:t>Effective July 2011, the amendment process was automated to further reduce the time reviewed within ICAO headquarters.</a:t>
            </a:r>
          </a:p>
          <a:p>
            <a:pPr algn="just"/>
            <a:r>
              <a:rPr lang="en-GB" sz="10400" dirty="0" smtClean="0">
                <a:latin typeface="Times New Roman" pitchFamily="18" charset="0"/>
                <a:cs typeface="Times New Roman" pitchFamily="18" charset="0"/>
              </a:rPr>
              <a:t>But despite all these improvements, the challenge remained to keep the paper-based Regional ANPs updated.</a:t>
            </a:r>
          </a:p>
          <a:p>
            <a:endParaRPr lang="en-GB" sz="10400" b="1" dirty="0" smtClean="0">
              <a:latin typeface="Times New Roman" pitchFamily="18" charset="0"/>
              <a:cs typeface="Times New Roman" pitchFamily="18" charset="0"/>
            </a:endParaRPr>
          </a:p>
          <a:p>
            <a:pPr lvl="1"/>
            <a:endParaRPr lang="en-GB" sz="10400" dirty="0" smtClean="0">
              <a:latin typeface="Times New Roman" pitchFamily="18" charset="0"/>
              <a:cs typeface="Times New Roman" pitchFamily="18" charset="0"/>
            </a:endParaRPr>
          </a:p>
          <a:p>
            <a:pPr lvl="1"/>
            <a:endParaRPr lang="en-GB" sz="10400" dirty="0" smtClean="0">
              <a:latin typeface="Times New Roman" pitchFamily="18" charset="0"/>
              <a:cs typeface="Times New Roman" pitchFamily="18" charset="0"/>
            </a:endParaRPr>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ANPs- Approach to update</a:t>
            </a:r>
            <a:endParaRPr lang="en-GB" sz="3600" dirty="0"/>
          </a:p>
        </p:txBody>
      </p:sp>
      <p:sp>
        <p:nvSpPr>
          <p:cNvPr id="4" name="Content Placeholder 3"/>
          <p:cNvSpPr>
            <a:spLocks noGrp="1"/>
          </p:cNvSpPr>
          <p:nvPr>
            <p:ph idx="1"/>
          </p:nvPr>
        </p:nvSpPr>
        <p:spPr>
          <a:xfrm>
            <a:off x="228600" y="1219200"/>
            <a:ext cx="8686800" cy="5334000"/>
          </a:xfrm>
        </p:spPr>
        <p:txBody>
          <a:bodyPr>
            <a:normAutofit fontScale="92500" lnSpcReduction="20000"/>
          </a:bodyPr>
          <a:lstStyle/>
          <a:p>
            <a:pPr algn="just"/>
            <a:r>
              <a:rPr lang="en-GB" sz="2800" dirty="0" smtClean="0">
                <a:latin typeface="Times New Roman" pitchFamily="18" charset="0"/>
                <a:cs typeface="Times New Roman" pitchFamily="18" charset="0"/>
              </a:rPr>
              <a:t>Three phased approach</a:t>
            </a:r>
          </a:p>
          <a:p>
            <a:pPr lvl="1" algn="just"/>
            <a:r>
              <a:rPr lang="en-GB" b="1" dirty="0" smtClean="0">
                <a:solidFill>
                  <a:srgbClr val="00B050"/>
                </a:solidFill>
                <a:latin typeface="Times New Roman" pitchFamily="18" charset="0"/>
                <a:cs typeface="Times New Roman" pitchFamily="18" charset="0"/>
              </a:rPr>
              <a:t>Phase 1</a:t>
            </a:r>
            <a:r>
              <a:rPr lang="en-GB" dirty="0" smtClean="0">
                <a:latin typeface="Times New Roman" pitchFamily="18" charset="0"/>
                <a:cs typeface="Times New Roman" pitchFamily="18" charset="0"/>
              </a:rPr>
              <a:t>:  Keep the present paper based Regional ANPs </a:t>
            </a:r>
            <a:r>
              <a:rPr lang="en-GB" dirty="0" smtClean="0">
                <a:latin typeface="Times New Roman" pitchFamily="18" charset="0"/>
                <a:cs typeface="Times New Roman" pitchFamily="18" charset="0"/>
              </a:rPr>
              <a:t>(Basic ANP/FASID)up </a:t>
            </a:r>
            <a:r>
              <a:rPr lang="en-GB" dirty="0" smtClean="0">
                <a:latin typeface="Times New Roman" pitchFamily="18" charset="0"/>
                <a:cs typeface="Times New Roman" pitchFamily="18" charset="0"/>
              </a:rPr>
              <a:t>to date and publish in PDF as well as GIS format – available </a:t>
            </a:r>
            <a:r>
              <a:rPr lang="en-GB" dirty="0">
                <a:latin typeface="Times New Roman" pitchFamily="18" charset="0"/>
                <a:cs typeface="Times New Roman" pitchFamily="18" charset="0"/>
              </a:rPr>
              <a:t>at </a:t>
            </a:r>
            <a:r>
              <a:rPr lang="en-GB" dirty="0">
                <a:latin typeface="Times New Roman" pitchFamily="18" charset="0"/>
                <a:cs typeface="Times New Roman" pitchFamily="18" charset="0"/>
                <a:hlinkClick r:id="rId3"/>
              </a:rPr>
              <a:t>http://</a:t>
            </a:r>
            <a:r>
              <a:rPr lang="en-GB" dirty="0" smtClean="0">
                <a:latin typeface="Times New Roman" pitchFamily="18" charset="0"/>
                <a:cs typeface="Times New Roman" pitchFamily="18" charset="0"/>
                <a:hlinkClick r:id="rId3"/>
              </a:rPr>
              <a:t>gis.icao.int</a:t>
            </a:r>
            <a:r>
              <a:rPr lang="en-GB" dirty="0" smtClean="0">
                <a:latin typeface="Times New Roman" pitchFamily="18" charset="0"/>
                <a:cs typeface="Times New Roman" pitchFamily="18" charset="0"/>
              </a:rPr>
              <a:t>; Until 1 July 2013 </a:t>
            </a:r>
            <a:endParaRPr lang="en-GB" dirty="0" smtClean="0">
              <a:latin typeface="Times New Roman" pitchFamily="18" charset="0"/>
              <a:cs typeface="Times New Roman" pitchFamily="18" charset="0"/>
            </a:endParaRPr>
          </a:p>
          <a:p>
            <a:pPr lvl="1"/>
            <a:r>
              <a:rPr lang="en-GB" b="1" dirty="0" smtClean="0">
                <a:solidFill>
                  <a:srgbClr val="00B050"/>
                </a:solidFill>
                <a:latin typeface="Times New Roman" pitchFamily="18" charset="0"/>
                <a:cs typeface="Times New Roman" pitchFamily="18" charset="0"/>
              </a:rPr>
              <a:t>Phase 2</a:t>
            </a:r>
            <a:r>
              <a:rPr lang="en-GB" dirty="0" smtClean="0">
                <a:latin typeface="Times New Roman" pitchFamily="18" charset="0"/>
                <a:cs typeface="Times New Roman" pitchFamily="18" charset="0"/>
              </a:rPr>
              <a:t>: As an alternative to paper based  Regional ANP, develop an online format called  regional eANPs that includes uniform format for all FASID </a:t>
            </a:r>
            <a:r>
              <a:rPr lang="en-GB" dirty="0" smtClean="0">
                <a:latin typeface="Times New Roman" pitchFamily="18" charset="0"/>
                <a:cs typeface="Times New Roman" pitchFamily="18" charset="0"/>
              </a:rPr>
              <a:t>tables. Align </a:t>
            </a:r>
            <a:r>
              <a:rPr lang="en-GB" dirty="0" smtClean="0">
                <a:latin typeface="Times New Roman" pitchFamily="18" charset="0"/>
                <a:cs typeface="Times New Roman" pitchFamily="18" charset="0"/>
              </a:rPr>
              <a:t>Regional eANPs with ASBU </a:t>
            </a:r>
            <a:r>
              <a:rPr lang="en-GB" dirty="0" smtClean="0">
                <a:latin typeface="Times New Roman" pitchFamily="18" charset="0"/>
                <a:cs typeface="Times New Roman" pitchFamily="18" charset="0"/>
              </a:rPr>
              <a:t>methodology. Available from 31 October 2012 to  1 </a:t>
            </a:r>
            <a:r>
              <a:rPr lang="en-GB" dirty="0">
                <a:latin typeface="Times New Roman" pitchFamily="18" charset="0"/>
                <a:cs typeface="Times New Roman" pitchFamily="18" charset="0"/>
              </a:rPr>
              <a:t>July </a:t>
            </a:r>
            <a:r>
              <a:rPr lang="en-GB" dirty="0" smtClean="0">
                <a:latin typeface="Times New Roman" pitchFamily="18" charset="0"/>
                <a:cs typeface="Times New Roman" pitchFamily="18" charset="0"/>
              </a:rPr>
              <a:t>2013 </a:t>
            </a:r>
            <a:r>
              <a:rPr lang="en-GB" dirty="0">
                <a:latin typeface="Times New Roman" pitchFamily="18" charset="0"/>
                <a:cs typeface="Times New Roman" pitchFamily="18" charset="0"/>
              </a:rPr>
              <a:t>at </a:t>
            </a:r>
            <a:r>
              <a:rPr lang="en-GB" dirty="0">
                <a:latin typeface="Times New Roman" pitchFamily="18" charset="0"/>
                <a:cs typeface="Times New Roman" pitchFamily="18" charset="0"/>
                <a:hlinkClick r:id="rId3"/>
              </a:rPr>
              <a:t>http://gis.icao.int</a:t>
            </a:r>
            <a:endParaRPr lang="en-GB" dirty="0" smtClean="0">
              <a:latin typeface="Times New Roman" pitchFamily="18" charset="0"/>
              <a:cs typeface="Times New Roman" pitchFamily="18" charset="0"/>
            </a:endParaRPr>
          </a:p>
          <a:p>
            <a:pPr lvl="1"/>
            <a:r>
              <a:rPr lang="en-GB" b="1" dirty="0" smtClean="0">
                <a:solidFill>
                  <a:srgbClr val="00B050"/>
                </a:solidFill>
                <a:latin typeface="Times New Roman" pitchFamily="18" charset="0"/>
                <a:cs typeface="Times New Roman" pitchFamily="18" charset="0"/>
              </a:rPr>
              <a:t>Phase 3: </a:t>
            </a:r>
            <a:r>
              <a:rPr lang="en-GB" dirty="0" smtClean="0">
                <a:latin typeface="Times New Roman" pitchFamily="18" charset="0"/>
                <a:cs typeface="Times New Roman" pitchFamily="18" charset="0"/>
              </a:rPr>
              <a:t>Translate eANPs and seek approval of States through </a:t>
            </a:r>
            <a:r>
              <a:rPr lang="en-GB" dirty="0" err="1" smtClean="0">
                <a:latin typeface="Times New Roman" pitchFamily="18" charset="0"/>
                <a:cs typeface="Times New Roman" pitchFamily="18" charset="0"/>
              </a:rPr>
              <a:t>pfa</a:t>
            </a:r>
            <a:r>
              <a:rPr lang="en-GB" dirty="0" smtClean="0">
                <a:latin typeface="Times New Roman" pitchFamily="18" charset="0"/>
                <a:cs typeface="Times New Roman" pitchFamily="18" charset="0"/>
              </a:rPr>
              <a:t>. Subsequently to be approved by HQ by 1 July 2013</a:t>
            </a:r>
          </a:p>
          <a:p>
            <a:pPr lvl="1"/>
            <a:r>
              <a:rPr lang="en-GB" b="1" dirty="0" smtClean="0">
                <a:solidFill>
                  <a:srgbClr val="00B050"/>
                </a:solidFill>
                <a:latin typeface="Times New Roman" pitchFamily="18" charset="0"/>
                <a:cs typeface="Times New Roman" pitchFamily="18" charset="0"/>
              </a:rPr>
              <a:t>Phase 4</a:t>
            </a:r>
            <a:r>
              <a:rPr lang="en-GB" dirty="0" smtClean="0">
                <a:latin typeface="Times New Roman" pitchFamily="18" charset="0"/>
                <a:cs typeface="Times New Roman" pitchFamily="18" charset="0"/>
              </a:rPr>
              <a:t>: online eANPs will be available for operational use </a:t>
            </a:r>
            <a:r>
              <a:rPr lang="en-GB" b="1" dirty="0" smtClean="0">
                <a:latin typeface="Times New Roman" pitchFamily="18" charset="0"/>
                <a:cs typeface="Times New Roman" pitchFamily="18" charset="0"/>
              </a:rPr>
              <a:t>from 1 July 2013 </a:t>
            </a:r>
            <a:r>
              <a:rPr lang="en-GB" b="1" dirty="0" smtClean="0">
                <a:latin typeface="Times New Roman" pitchFamily="18" charset="0"/>
                <a:cs typeface="Times New Roman" pitchFamily="18" charset="0"/>
              </a:rPr>
              <a:t>  </a:t>
            </a:r>
            <a:endParaRPr lang="en-GB" b="1" dirty="0" smtClean="0">
              <a:latin typeface="Times New Roman" pitchFamily="18" charset="0"/>
              <a:cs typeface="Times New Roman" pitchFamily="18" charset="0"/>
            </a:endParaRPr>
          </a:p>
          <a:p>
            <a:pPr lvl="1"/>
            <a:endParaRPr lang="en-GB" dirty="0" smtClean="0">
              <a:latin typeface="Times New Roman" pitchFamily="18" charset="0"/>
              <a:cs typeface="Times New Roman" pitchFamily="18" charset="0"/>
            </a:endParaRPr>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3094354071"/>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200" dirty="0" smtClean="0"/>
              <a:t>Regional  ANPs -New online format</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r>
              <a:rPr lang="en-GB" sz="2800" dirty="0" smtClean="0"/>
              <a:t>To reduce time to process the ANPs and to avoid  duplication and rework, it is necessary to transition the paper based ANPs to new online format</a:t>
            </a:r>
          </a:p>
          <a:p>
            <a:r>
              <a:rPr lang="en-GB" sz="2800" dirty="0" smtClean="0"/>
              <a:t>However, this evolution should allow the air navigation planner to use the data or tools for their daily work. </a:t>
            </a:r>
          </a:p>
          <a:p>
            <a:r>
              <a:rPr lang="en-GB" sz="2800" dirty="0" smtClean="0"/>
              <a:t>Consequently, ICAO has developed a plan to transition to the eANP by using it as an alternative to the paper- based ANPs </a:t>
            </a:r>
          </a:p>
          <a:p>
            <a:r>
              <a:rPr lang="en-GB" sz="2800" dirty="0" smtClean="0"/>
              <a:t>All PIRGs upon review of the online system, or components thereof, are encouraged to transition any part of the ANPs that contains the same information to the electronic format.</a:t>
            </a:r>
            <a:endParaRPr lang="en-CA" sz="2800" dirty="0" smtClean="0"/>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-What are the new features?</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304800" y="1295400"/>
            <a:ext cx="8610600" cy="4893647"/>
          </a:xfrm>
          <a:prstGeom prst="rect">
            <a:avLst/>
          </a:prstGeom>
        </p:spPr>
        <p:txBody>
          <a:bodyPr wrap="square">
            <a:spAutoFit/>
          </a:bodyPr>
          <a:lstStyle/>
          <a:p>
            <a:pPr lvl="0">
              <a:buFont typeface="Wingdings" pitchFamily="2" charset="2"/>
              <a:buChar char="q"/>
            </a:pPr>
            <a:r>
              <a:rPr lang="en-GB" sz="2400" dirty="0" smtClean="0"/>
              <a:t>  It will be a user-friendly, robust, web-based planning and editing tool to ensure centralization and currency of data</a:t>
            </a:r>
          </a:p>
          <a:p>
            <a:pPr lvl="0">
              <a:buFont typeface="Wingdings" pitchFamily="2" charset="2"/>
              <a:buChar char="q"/>
            </a:pPr>
            <a:r>
              <a:rPr lang="en-GB" sz="2400" dirty="0" smtClean="0"/>
              <a:t>  The full text and tables of ATS Routes of Volume I of  all  Basic ANPs will be updated</a:t>
            </a:r>
          </a:p>
          <a:p>
            <a:pPr lvl="0">
              <a:buFont typeface="Wingdings" pitchFamily="2" charset="2"/>
              <a:buChar char="q"/>
            </a:pPr>
            <a:r>
              <a:rPr lang="en-GB" sz="2400" dirty="0" smtClean="0"/>
              <a:t> The CNS, AIM, AOP and MET tables in FASID/Volume II of all ANPs will be available in new format with updated data. These FASID tables will be standardized and harmonized across all regions. </a:t>
            </a:r>
          </a:p>
          <a:p>
            <a:pPr lvl="0">
              <a:buFont typeface="Wingdings" pitchFamily="2" charset="2"/>
              <a:buChar char="q"/>
            </a:pPr>
            <a:r>
              <a:rPr lang="en-GB" sz="2400" dirty="0" smtClean="0"/>
              <a:t>All FASID tables will be mapped to ASBU methodology. Where necessary, new FASID tables will be added to reflect ASBUs not covered in the current ANPs.</a:t>
            </a:r>
          </a:p>
          <a:p>
            <a:pPr lvl="0">
              <a:buFont typeface="Wingdings" pitchFamily="2" charset="2"/>
              <a:buChar char="q"/>
            </a:pPr>
            <a:r>
              <a:rPr lang="en-GB" sz="2400" dirty="0" smtClean="0"/>
              <a:t> A new Chapter will be included in FASID /volume II of all ANPs covering performance based approach and  air navigation report form template for all 18 Block 0 Modules</a:t>
            </a: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ICAO">
  <a:themeElements>
    <a:clrScheme name="ICAO_1">
      <a:dk1>
        <a:srgbClr val="000000"/>
      </a:dk1>
      <a:lt1>
        <a:srgbClr val="FFFFFF"/>
      </a:lt1>
      <a:dk2>
        <a:srgbClr val="00153E"/>
      </a:dk2>
      <a:lt2>
        <a:srgbClr val="2C6ABA"/>
      </a:lt2>
      <a:accent1>
        <a:srgbClr val="D31044"/>
      </a:accent1>
      <a:accent2>
        <a:srgbClr val="FFE76D"/>
      </a:accent2>
      <a:accent3>
        <a:srgbClr val="1AB39F"/>
      </a:accent3>
      <a:accent4>
        <a:srgbClr val="738AC8"/>
      </a:accent4>
      <a:accent5>
        <a:srgbClr val="7FD13B"/>
      </a:accent5>
      <a:accent6>
        <a:srgbClr val="FF9900"/>
      </a:accent6>
      <a:hlink>
        <a:srgbClr val="EA157A"/>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F5E0313572D40AE70A616AF2D175C" ma:contentTypeVersion="1" ma:contentTypeDescription="Create a new document." ma:contentTypeScope="" ma:versionID="00a4a3168368ef78d32355ab364f4db9">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5342318-7ABC-4D5F-848D-0451A2001BDC}"/>
</file>

<file path=customXml/itemProps2.xml><?xml version="1.0" encoding="utf-8"?>
<ds:datastoreItem xmlns:ds="http://schemas.openxmlformats.org/officeDocument/2006/customXml" ds:itemID="{8251EF48-90C0-44C0-9471-CCDE6AF908DE}"/>
</file>

<file path=customXml/itemProps3.xml><?xml version="1.0" encoding="utf-8"?>
<ds:datastoreItem xmlns:ds="http://schemas.openxmlformats.org/officeDocument/2006/customXml" ds:itemID="{01C7625B-193D-43F8-8711-550982BA2D42}"/>
</file>

<file path=docProps/app.xml><?xml version="1.0" encoding="utf-8"?>
<Properties xmlns="http://schemas.openxmlformats.org/officeDocument/2006/extended-properties" xmlns:vt="http://schemas.openxmlformats.org/officeDocument/2006/docPropsVTypes">
  <Template/>
  <TotalTime>2253</TotalTime>
  <Words>1606</Words>
  <Application>Microsoft Office PowerPoint</Application>
  <PresentationFormat>On-screen Show (4:3)</PresentationFormat>
  <Paragraphs>245</Paragraphs>
  <Slides>29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ICAO</vt:lpstr>
      <vt:lpstr>Document</vt:lpstr>
      <vt:lpstr>                  Regional Air Navigation Plan - Planning Methodologies and Tools  H. Sudarshan </vt:lpstr>
      <vt:lpstr>Outline</vt:lpstr>
      <vt:lpstr>PowerPoint Presentation</vt:lpstr>
      <vt:lpstr>What is Regional ANP?</vt:lpstr>
      <vt:lpstr>PowerPoint Presentation</vt:lpstr>
      <vt:lpstr>Regional ANPs- current paper based format</vt:lpstr>
      <vt:lpstr>Regional ANPs- Approach to update</vt:lpstr>
      <vt:lpstr>Regional  ANPs -New online format</vt:lpstr>
      <vt:lpstr>Regional eANPs -What are the new features?</vt:lpstr>
      <vt:lpstr>Regional eANPs –Progress to-date July 2012 </vt:lpstr>
      <vt:lpstr>Regional eANPs –Progress to-date </vt:lpstr>
      <vt:lpstr>How  GIS will assist in regional and national  planning</vt:lpstr>
      <vt:lpstr> ICAO Booth For Exhibition Of Online Planning Tools</vt:lpstr>
      <vt:lpstr>FASID Tables sample</vt:lpstr>
      <vt:lpstr>Air Navigation Implementation  Reporting- ANRF </vt:lpstr>
      <vt:lpstr>PFF re-designated as ANRF</vt:lpstr>
      <vt:lpstr>PFF re-designated as ANRF</vt:lpstr>
      <vt:lpstr>Next Steps: A Global Air Navigation Report – Why?</vt:lpstr>
      <vt:lpstr>Next Steps: A Global Air Navigation Report – How?</vt:lpstr>
      <vt:lpstr>Next Steps: A Global Air Navigation Report – When?</vt:lpstr>
      <vt:lpstr>PowerPoint Presentation</vt:lpstr>
      <vt:lpstr>Current Reporting Lifecycle</vt:lpstr>
      <vt:lpstr>Online Reporting Cycle</vt:lpstr>
      <vt:lpstr>One Common Interface</vt:lpstr>
      <vt:lpstr>A Gallery of Information</vt:lpstr>
      <vt:lpstr>Future Tools:</vt:lpstr>
      <vt:lpstr>Near Real-Time Transparent Results</vt:lpstr>
      <vt:lpstr> Seek endorsement by AN-Conf/12 </vt:lpstr>
      <vt:lpstr>PowerPoint Presentation</vt:lpstr>
    </vt:vector>
  </TitlesOfParts>
  <Company>I.C.A.O.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lkhammar</dc:creator>
  <cp:lastModifiedBy>Sudarshan, Hindupur</cp:lastModifiedBy>
  <cp:revision>378</cp:revision>
  <dcterms:created xsi:type="dcterms:W3CDTF">2010-09-24T14:59:54Z</dcterms:created>
  <dcterms:modified xsi:type="dcterms:W3CDTF">2012-07-27T18:48:56Z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0x010100B50F5E0313572D40AE70A616AF2D175C</vt:lpwstr>
  </property>
</Properties>
</file>