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68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76" y="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7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924800" cy="2765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B0-40/PIA-4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</a:t>
            </a:r>
            <a:r>
              <a:rPr lang="en-US" sz="2800" b="1" dirty="0" smtClean="0"/>
              <a:t>Improved Safety and Efficiency through the initial application of Data Link En-Route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1752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-WP/28B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8674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Standards</a:t>
            </a:r>
          </a:p>
          <a:p>
            <a:pPr lvl="1"/>
            <a:r>
              <a:rPr lang="en-GB" sz="1800" dirty="0" smtClean="0"/>
              <a:t>Commission Regulation (EC) No 29/2009 of 16 January 2009 laying down requirements on data link services for the single European sky</a:t>
            </a:r>
          </a:p>
          <a:p>
            <a:pPr lvl="1"/>
            <a:r>
              <a:rPr lang="en-GB" sz="1800" dirty="0" smtClean="0"/>
              <a:t>EUROCAE ED-100A / RTCA DO-258A, Interoperability Requirements for ATS Applications using ARINC 622 Data Communications</a:t>
            </a:r>
          </a:p>
          <a:p>
            <a:pPr lvl="1"/>
            <a:r>
              <a:rPr lang="en-GB" sz="1800" dirty="0" smtClean="0"/>
              <a:t>EUROCAE ED-110 / RTCA DO-280, Interoperability Requirements Standard for Aeronautical Telecommunication Network Baseline 1 (</a:t>
            </a:r>
            <a:r>
              <a:rPr lang="en-GB" sz="1800" dirty="0" err="1" smtClean="0"/>
              <a:t>Interop</a:t>
            </a:r>
            <a:r>
              <a:rPr lang="en-GB" sz="1800" dirty="0" smtClean="0"/>
              <a:t> ATN B1) </a:t>
            </a:r>
          </a:p>
          <a:p>
            <a:pPr lvl="1"/>
            <a:r>
              <a:rPr lang="en-GB" sz="1800" dirty="0" smtClean="0"/>
              <a:t>EUROCAE ED-120 / RTCA DO-290, Safety and Performance Requirements Standard For Initial Air Traffic Data Link Services In Continental Airspace (SPR IC)</a:t>
            </a:r>
          </a:p>
          <a:p>
            <a:pPr lvl="1"/>
            <a:r>
              <a:rPr lang="en-GB" sz="1800" dirty="0" smtClean="0"/>
              <a:t>EUROCAE ED-122 / RTCA DO-306, Safety and Performance Standard for Air Traffic Data Link Services in Oceanic and Remote Airspace (Oceanic SPR Standard)</a:t>
            </a:r>
          </a:p>
          <a:p>
            <a:pPr lvl="1"/>
            <a:r>
              <a:rPr lang="en-GB" sz="1800" dirty="0" smtClean="0"/>
              <a:t>EUROCAE ED-154 / RTCA DO-305, Future Air Navigation System 1/A – Aeronautical Telecommunication Network Interoperability Standard (FANS 1/A – ATN B1 </a:t>
            </a:r>
            <a:r>
              <a:rPr lang="en-GB" sz="1800" dirty="0" err="1" smtClean="0"/>
              <a:t>Interop</a:t>
            </a:r>
            <a:r>
              <a:rPr lang="en-GB" sz="1800" dirty="0" smtClean="0"/>
              <a:t> </a:t>
            </a:r>
            <a:r>
              <a:rPr lang="en-GB" sz="1800" dirty="0" smtClean="0"/>
              <a:t>Standard)</a:t>
            </a:r>
            <a:endParaRPr lang="en-GB" sz="1800" dirty="0" smtClean="0"/>
          </a:p>
          <a:p>
            <a:pPr lvl="1"/>
            <a:endParaRPr lang="en-GB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GB" sz="3200" dirty="0" smtClean="0"/>
              <a:t>Reference Documents (1/2)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Guidance Material</a:t>
            </a:r>
          </a:p>
          <a:p>
            <a:pPr lvl="1"/>
            <a:r>
              <a:rPr lang="en-GB" sz="1800" dirty="0" smtClean="0"/>
              <a:t>ICAO Doc 9694, Manual of Air Traffic Services Data Link Applications;</a:t>
            </a:r>
          </a:p>
          <a:p>
            <a:pPr lvl="1"/>
            <a:r>
              <a:rPr lang="en-GB" sz="1800" dirty="0" smtClean="0"/>
              <a:t>Global Operational Data Link Document Ed2 (</a:t>
            </a:r>
            <a:r>
              <a:rPr lang="en-GB" sz="1800" dirty="0" smtClean="0"/>
              <a:t>under development).</a:t>
            </a:r>
          </a:p>
          <a:p>
            <a:r>
              <a:rPr lang="en-GB" sz="2000" b="1" dirty="0" smtClean="0"/>
              <a:t>Approval Documents</a:t>
            </a:r>
          </a:p>
          <a:p>
            <a:pPr lvl="1"/>
            <a:r>
              <a:rPr lang="en-GB" sz="1800" dirty="0" smtClean="0"/>
              <a:t>ICAO Doc 9694, Manual of Air Traffic Services Data Link Applications;</a:t>
            </a:r>
          </a:p>
          <a:p>
            <a:pPr lvl="1"/>
            <a:r>
              <a:rPr lang="en-GB" sz="1800" dirty="0" smtClean="0"/>
              <a:t>FAA AC20-140A, Guidelines for Design Approval of Aircraft Data Link Communication Systems Supporting Air Traffic Services (ATS);</a:t>
            </a:r>
          </a:p>
          <a:p>
            <a:pPr lvl="1"/>
            <a:r>
              <a:rPr lang="en-GB" sz="1800" dirty="0" smtClean="0"/>
              <a:t>RTCA/EUROCAE DO-306/ED-122;</a:t>
            </a:r>
          </a:p>
          <a:p>
            <a:pPr lvl="1"/>
            <a:r>
              <a:rPr lang="en-GB" sz="1800" dirty="0" smtClean="0"/>
              <a:t>RTCA/EUROCAE DO-305/ED-154;</a:t>
            </a:r>
          </a:p>
          <a:p>
            <a:pPr lvl="1"/>
            <a:r>
              <a:rPr lang="en-GB" sz="1800" dirty="0" smtClean="0"/>
              <a:t>RTCA/EUROCAE DO-290/ED-120;</a:t>
            </a:r>
          </a:p>
          <a:p>
            <a:pPr lvl="1"/>
            <a:r>
              <a:rPr lang="en-GB" sz="1800" dirty="0" smtClean="0"/>
              <a:t>RTCA/EUROCAE DO-280/ED-110B;</a:t>
            </a:r>
          </a:p>
          <a:p>
            <a:pPr lvl="1"/>
            <a:r>
              <a:rPr lang="en-GB" sz="1800" dirty="0" smtClean="0"/>
              <a:t>RTCA/EUROCAE DO-258A/ED-100A;</a:t>
            </a:r>
          </a:p>
          <a:p>
            <a:pPr lvl="1"/>
            <a:r>
              <a:rPr lang="en-GB" sz="1800" dirty="0" smtClean="0"/>
              <a:t>EC Regulation No. 29/2009: </a:t>
            </a:r>
            <a:r>
              <a:rPr lang="en-GB" sz="1800" dirty="0" err="1" smtClean="0"/>
              <a:t>Datalink</a:t>
            </a:r>
            <a:r>
              <a:rPr lang="en-GB" sz="1800" dirty="0" smtClean="0"/>
              <a:t> Services Implementing Rule;</a:t>
            </a:r>
          </a:p>
          <a:p>
            <a:pPr lvl="1"/>
            <a:r>
              <a:rPr lang="en-GB" sz="1800" dirty="0" smtClean="0"/>
              <a:t>New OPLINK Material under development.</a:t>
            </a:r>
          </a:p>
          <a:p>
            <a:pPr lvl="1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GB" sz="3200" dirty="0" smtClean="0"/>
              <a:t>Reference Documents (2/2)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  </a:t>
            </a:r>
            <a:r>
              <a:rPr lang="en-GB" sz="3600" b="1" dirty="0" smtClean="0"/>
              <a:t> </a:t>
            </a:r>
            <a:r>
              <a:rPr lang="en-US" sz="2800" b="1" dirty="0" smtClean="0"/>
              <a:t>Improved Safety and Efficiency through the initial application of Data Link En-Route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3962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Elements: </a:t>
            </a:r>
          </a:p>
          <a:p>
            <a:pPr lvl="1"/>
            <a:r>
              <a:rPr lang="en-GB" sz="2800" b="1" dirty="0" smtClean="0">
                <a:solidFill>
                  <a:srgbClr val="00B050"/>
                </a:solidFill>
              </a:rPr>
              <a:t>-ADS-C over oceanic and remote areas using    FANS1/A or ATN B1</a:t>
            </a:r>
            <a:endParaRPr lang="en-CA" sz="28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800" b="1" dirty="0" smtClean="0">
                <a:solidFill>
                  <a:srgbClr val="00B050"/>
                </a:solidFill>
              </a:rPr>
              <a:t>-VDL Mode 2 /Continental CPDLC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B0-40</a:t>
            </a:r>
            <a:br>
              <a:rPr lang="en-GB" sz="3200" dirty="0" smtClean="0"/>
            </a:br>
            <a:r>
              <a:rPr lang="en-GB" sz="1100" dirty="0" smtClean="0"/>
              <a:t> </a:t>
            </a:r>
            <a:r>
              <a:rPr lang="en-GB" sz="1600" dirty="0" smtClean="0"/>
              <a:t> </a:t>
            </a:r>
            <a:r>
              <a:rPr lang="en-US" sz="1600" b="1" dirty="0" smtClean="0"/>
              <a:t>Improved Safety and Efficiency through the initial application of Data Link En-Route</a:t>
            </a:r>
            <a:endParaRPr lang="en-GB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599" y="1295401"/>
          <a:ext cx="8077201" cy="525757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91893"/>
                <a:gridCol w="2692654"/>
                <a:gridCol w="2692654"/>
              </a:tblGrid>
              <a:tr h="412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/>
                        <a:t>Summary</a:t>
                      </a:r>
                      <a:endParaRPr lang="en-GB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/>
                        <a:t>Implementation of an initial set of data link </a:t>
                      </a:r>
                      <a:r>
                        <a:rPr lang="en-GB" sz="2400" b="1" dirty="0" smtClean="0"/>
                        <a:t>applications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3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KPA-02 </a:t>
                      </a:r>
                      <a:r>
                        <a:rPr lang="en-GB" sz="1400" b="1" dirty="0"/>
                        <a:t>Capacity; </a:t>
                      </a:r>
                      <a:r>
                        <a:rPr lang="en-GB" sz="1400" b="1" dirty="0" smtClean="0"/>
                        <a:t>KPA-04 </a:t>
                      </a:r>
                      <a:r>
                        <a:rPr lang="en-GB" sz="1400" b="1" dirty="0"/>
                        <a:t>Efficiency; </a:t>
                      </a:r>
                      <a:r>
                        <a:rPr lang="en-GB" sz="1400" b="1" dirty="0" smtClean="0"/>
                        <a:t>KPA-10 </a:t>
                      </a:r>
                      <a:r>
                        <a:rPr lang="en-GB" sz="1400" b="1" dirty="0"/>
                        <a:t>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En-route flight phases, including areas where radar systems cannot be installed such as remote or oceanic airspace.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91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Requires good synchronisation of airborne and ground deployment to generate significant benefits, in particular to those equipped. Benefits increase with the proportion of equipped aircraft.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IM – Information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SDM – Service Delivery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5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</a:t>
                      </a:r>
                      <a:r>
                        <a:rPr lang="en-GB" sz="1400" b="1" dirty="0" smtClean="0"/>
                        <a:t>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GPI-9 </a:t>
                      </a:r>
                      <a:r>
                        <a:rPr lang="en-GB" sz="1400" b="1" dirty="0"/>
                        <a:t>Situational awareness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GPI-17 </a:t>
                      </a:r>
                      <a:r>
                        <a:rPr lang="en-GB" sz="1400" b="1" dirty="0"/>
                        <a:t>Implementation of data link applications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GPI-18 </a:t>
                      </a:r>
                      <a:r>
                        <a:rPr lang="en-GB" sz="1400" b="1" dirty="0"/>
                        <a:t>Electronic information services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9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Dependencies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(excerpt from dependency diagram to be included in V3).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Predecessor of: B1-40 (but can also be combined with it)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5639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Standards Readiness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34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Ground Systems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Procedures Available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Prior to this module, air-ground communications used voice radio (VHF or HF depending on the airspace)</a:t>
            </a:r>
          </a:p>
          <a:p>
            <a:pPr lvl="1"/>
            <a:r>
              <a:rPr lang="en-GB" dirty="0" smtClean="0"/>
              <a:t>Known limitations in quality, bandwidth and security and areas with no radar surveillance. </a:t>
            </a:r>
          </a:p>
          <a:p>
            <a:r>
              <a:rPr lang="en-GB" sz="2800" dirty="0" smtClean="0"/>
              <a:t>High density airspace controllers spend 50% of their time talking to pilots on the VHF voice channels where frequencies are a scarce resource</a:t>
            </a:r>
          </a:p>
          <a:p>
            <a:pPr lvl="1"/>
            <a:r>
              <a:rPr lang="en-GB" dirty="0" smtClean="0"/>
              <a:t>This represents a significant workload for controllers and pilots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Element 1 </a:t>
            </a:r>
            <a:r>
              <a:rPr lang="en-GB" sz="2800" dirty="0" smtClean="0">
                <a:sym typeface="Wingdings"/>
              </a:rPr>
              <a:t></a:t>
            </a:r>
            <a:r>
              <a:rPr lang="en-GB" sz="2800" b="1" dirty="0" smtClean="0"/>
              <a:t> ADS-C over Oceanic and Remote Areas</a:t>
            </a:r>
          </a:p>
          <a:p>
            <a:pPr lvl="1"/>
            <a:r>
              <a:rPr lang="en-GB" dirty="0" smtClean="0"/>
              <a:t>ADS-C provides an automatic dependent surveillance service over oceanic and remote areas, through the exploitation of position messages sent automatically by aircraft over data link at specified time intervals (ADS-Contract). </a:t>
            </a:r>
          </a:p>
          <a:p>
            <a:r>
              <a:rPr lang="en-GB" sz="2800" b="1" dirty="0" smtClean="0"/>
              <a:t>Element 2 </a:t>
            </a:r>
            <a:r>
              <a:rPr lang="en-GB" sz="2800" dirty="0" smtClean="0">
                <a:sym typeface="Wingdings"/>
              </a:rPr>
              <a:t></a:t>
            </a:r>
            <a:r>
              <a:rPr lang="en-GB" sz="2800" b="1" dirty="0" smtClean="0"/>
              <a:t> Continental CPDLC</a:t>
            </a:r>
          </a:p>
          <a:p>
            <a:pPr lvl="1"/>
            <a:r>
              <a:rPr lang="en-GB" dirty="0" smtClean="0"/>
              <a:t>The applications allow pilots and controllers to exchange messages with a better quality of transmission</a:t>
            </a:r>
            <a:r>
              <a:rPr lang="en-GB" sz="2400" dirty="0" smtClean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B0-40 –Intended Performance Operational Improvement 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7700" y="1956067"/>
          <a:ext cx="4410500" cy="45829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33900"/>
                <a:gridCol w="3276600"/>
              </a:tblGrid>
              <a:tr h="557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Capacity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Reduced </a:t>
                      </a:r>
                      <a:r>
                        <a:rPr lang="en-GB" sz="1900" b="0" dirty="0"/>
                        <a:t>separations allow increasing the offered capacity.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6735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Efficiency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Routes/tracks </a:t>
                      </a:r>
                      <a:r>
                        <a:rPr lang="en-GB" sz="1900" b="0" dirty="0"/>
                        <a:t>and flights can be separated by reduced minima, allowing to apply flexible routings and vertical profiles closer to the user-preferred ones.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557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Flexibility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 </a:t>
                      </a:r>
                      <a:r>
                        <a:rPr lang="en-GB" sz="1900" b="0" dirty="0"/>
                        <a:t>permits to make route changes easier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8367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Safety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/>
                        <a:t>Increased situational </a:t>
                      </a:r>
                      <a:r>
                        <a:rPr lang="en-GB" sz="1900" b="0" dirty="0" smtClean="0"/>
                        <a:t>awareness; better </a:t>
                      </a:r>
                      <a:r>
                        <a:rPr lang="en-GB" sz="1900" b="0" dirty="0"/>
                        <a:t>support to SAR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8187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 smtClean="0"/>
                        <a:t>CBA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0" kern="1200" dirty="0" smtClean="0"/>
                        <a:t>The business case has proven to be positive</a:t>
                      </a: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0600" y="1958341"/>
          <a:ext cx="4114800" cy="459191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95400"/>
                <a:gridCol w="2819400"/>
              </a:tblGrid>
              <a:tr h="14560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/>
                        <a:t>Capacity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/>
                        <a:t>Reduced communication workload </a:t>
                      </a:r>
                      <a:r>
                        <a:rPr lang="en-GB" sz="2000" b="0" dirty="0" smtClean="0"/>
                        <a:t>&amp; better </a:t>
                      </a:r>
                      <a:r>
                        <a:rPr lang="en-GB" sz="2000" b="0" dirty="0"/>
                        <a:t>organisation of controller tasks allow to increase sector capacity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7472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/>
                        <a:t>Safety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/>
                        <a:t>Increased situational awareness; reduced occurrences of misunderstandings; solution to stuck mike situations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2391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/>
                        <a:t>CBA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European business case has proven to be positive due.</a:t>
                      </a: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Element 1</a:t>
            </a:r>
          </a:p>
          <a:p>
            <a:pPr>
              <a:buNone/>
            </a:pPr>
            <a:r>
              <a:rPr lang="en-GB" sz="2000" b="1" dirty="0" smtClean="0"/>
              <a:t>ADS-C over Oceanic and Remote Areas</a:t>
            </a:r>
            <a:endParaRPr lang="en-GB" sz="2000" b="1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00600" y="1219200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5"/>
              </a:buClr>
            </a:pPr>
            <a:r>
              <a:rPr lang="fr-FR" sz="2000" b="1" dirty="0" smtClean="0"/>
              <a:t>Element 2</a:t>
            </a:r>
          </a:p>
          <a:p>
            <a:pPr marL="342900" lvl="0" indent="-342900">
              <a:spcBef>
                <a:spcPct val="20000"/>
              </a:spcBef>
              <a:buClr>
                <a:schemeClr val="accent5"/>
              </a:buClr>
            </a:pPr>
            <a:r>
              <a:rPr lang="fr-FR" sz="2000" b="1" dirty="0" smtClean="0"/>
              <a:t>Continental CPDLC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Procedures have been described and are available in ICAO documents: Manual of Air Traffic Services Data Link Applications      (Doc 9694), GOLD Global Operational Data Link Document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0292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400" dirty="0" smtClean="0"/>
              <a:t>Data Link implementations are based on</a:t>
            </a:r>
            <a:r>
              <a:rPr lang="en-GB" sz="2400" b="1" dirty="0" smtClean="0"/>
              <a:t> </a:t>
            </a:r>
            <a:r>
              <a:rPr lang="en-GB" sz="2400" dirty="0" smtClean="0"/>
              <a:t>two sets of ATS Data link services: FANS 1/A and ATN B1, both will exist. FANS1/A is deployed in Oceanic and Remote regions whilst ATN B1 is being implemented in Europe </a:t>
            </a:r>
          </a:p>
          <a:p>
            <a:pPr lvl="1"/>
            <a:r>
              <a:rPr lang="en-GB" sz="2400" dirty="0" smtClean="0"/>
              <a:t>Dual stack implementation (FANS 1/A and  ATN B1) in the aircraft</a:t>
            </a:r>
          </a:p>
          <a:p>
            <a:r>
              <a:rPr lang="en-GB" sz="2400" b="1" dirty="0" smtClean="0"/>
              <a:t>Ground Systems</a:t>
            </a:r>
          </a:p>
          <a:p>
            <a:pPr lvl="1"/>
            <a:r>
              <a:rPr lang="en-GB" sz="2400" dirty="0" smtClean="0"/>
              <a:t>ADS-C process and display position messages. </a:t>
            </a:r>
          </a:p>
          <a:p>
            <a:pPr lvl="1"/>
            <a:r>
              <a:rPr lang="en-GB" sz="2400" dirty="0" smtClean="0"/>
              <a:t>CPDLC messages need to be displayed to the relevant ATC unit.</a:t>
            </a:r>
          </a:p>
          <a:p>
            <a:pPr lvl="1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Automation support is needed for both the pilot and the controller which therefore will have to be trained to the new environment and to identify the aircraft/facilities which can accommodate the data link services in mixed mode environments.</a:t>
            </a:r>
            <a:endParaRPr lang="en-GB" sz="2800" b="1" dirty="0" smtClean="0"/>
          </a:p>
          <a:p>
            <a:r>
              <a:rPr lang="en-GB" sz="2800" dirty="0" smtClean="0"/>
              <a:t>Training in the operational standards and procedures are required for this module </a:t>
            </a:r>
          </a:p>
          <a:p>
            <a:r>
              <a:rPr lang="en-GB" sz="2800" dirty="0" smtClean="0"/>
              <a:t>Likewise, the qualifications requirements are identified in the regulatory requirements</a:t>
            </a:r>
            <a:endParaRPr lang="en-GB" sz="28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Use current published requirements .</a:t>
            </a:r>
          </a:p>
          <a:p>
            <a:pPr lvl="1"/>
            <a:r>
              <a:rPr lang="en-GB" dirty="0" smtClean="0"/>
              <a:t>New ICAO OPLINK Ops Guidance is under </a:t>
            </a:r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An update to GOLD Ed1 is in progress </a:t>
            </a:r>
            <a:endParaRPr lang="en-GB" dirty="0" smtClean="0"/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Must be in accordance with application requirements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B0-40 –</a:t>
            </a:r>
            <a:r>
              <a:rPr lang="en-US" sz="2800" dirty="0" smtClean="0"/>
              <a:t>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70BCA-E30E-4B5C-907B-61A377457763}"/>
</file>

<file path=customXml/itemProps2.xml><?xml version="1.0" encoding="utf-8"?>
<ds:datastoreItem xmlns:ds="http://schemas.openxmlformats.org/officeDocument/2006/customXml" ds:itemID="{08F80E12-AEB9-4A59-833A-D10DC6FE2EB2}"/>
</file>

<file path=customXml/itemProps3.xml><?xml version="1.0" encoding="utf-8"?>
<ds:datastoreItem xmlns:ds="http://schemas.openxmlformats.org/officeDocument/2006/customXml" ds:itemID="{7EBDF82E-A86C-4617-94D1-E008D3569806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1578</TotalTime>
  <Words>1045</Words>
  <Application>Microsoft Office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ICAO</vt:lpstr>
      <vt:lpstr>Aviation System Block Upgrades Module N° B0-40/PIA-4  Improved Safety and Efficiency through the initial application of Data Link En-Route  </vt:lpstr>
      <vt:lpstr>Module N° B0-40   Improved Safety and Efficiency through the initial application of Data Link En-Route</vt:lpstr>
      <vt:lpstr>Module N° B0-40 - Baseline </vt:lpstr>
      <vt:lpstr>Module N° B0-40 – Change Brought by the Module</vt:lpstr>
      <vt:lpstr> Module N° B0-40 –Intended Performance Operational Improvement  </vt:lpstr>
      <vt:lpstr>Module N° B0-40 – Necessary Procedures (Air &amp; Ground) </vt:lpstr>
      <vt:lpstr>Module N° B0-40 – Necessary System Capability</vt:lpstr>
      <vt:lpstr>Module N° B0-40 –  Training and Qualification Requirements</vt:lpstr>
      <vt:lpstr>Module N° B0-40 –Regulatory/Standardization needs and Approval Plan (Air &amp; Ground)</vt:lpstr>
      <vt:lpstr>Module N° B0-40 –  Reference Documents (1/2)</vt:lpstr>
      <vt:lpstr>Module N° B0-40 –  Reference Documents (2/2)</vt:lpstr>
      <vt:lpstr>Module N° B0-40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266</cp:revision>
  <dcterms:created xsi:type="dcterms:W3CDTF">2010-09-24T14:59:54Z</dcterms:created>
  <dcterms:modified xsi:type="dcterms:W3CDTF">2012-07-27T16:24:41Z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