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148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6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7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control.int/safety-ne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6892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B0-102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2800" b="1" dirty="0" smtClean="0"/>
              <a:t>Increased Effectiveness of</a:t>
            </a:r>
            <a:br>
              <a:rPr lang="en-GB" sz="2800" b="1" dirty="0" smtClean="0"/>
            </a:br>
            <a:r>
              <a:rPr lang="en-GB" sz="2800" b="1" dirty="0" smtClean="0"/>
              <a:t> Ground-Based Safety Nets</a:t>
            </a:r>
            <a:br>
              <a:rPr lang="en-GB" sz="2800" b="1" dirty="0" smtClean="0"/>
            </a:b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5257800" y="1905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Standards</a:t>
            </a:r>
          </a:p>
          <a:p>
            <a:pPr lvl="1"/>
            <a:r>
              <a:rPr lang="en-GB" sz="2400" dirty="0" smtClean="0"/>
              <a:t>EUROCONTROL Specifications for STCA, APW, MSAW and APM, available at </a:t>
            </a:r>
            <a:r>
              <a:rPr lang="en-GB" sz="2400" u="sng" dirty="0" smtClean="0">
                <a:hlinkClick r:id="rId2"/>
              </a:rPr>
              <a:t>http://www.eurocontrol.int/safety-nets</a:t>
            </a:r>
            <a:r>
              <a:rPr lang="en-GB" sz="2400" dirty="0" smtClean="0"/>
              <a:t> </a:t>
            </a:r>
          </a:p>
          <a:p>
            <a:r>
              <a:rPr lang="en-GB" sz="2400" b="1" i="1" dirty="0" smtClean="0"/>
              <a:t>Procedures</a:t>
            </a:r>
          </a:p>
          <a:p>
            <a:pPr lvl="1"/>
            <a:r>
              <a:rPr lang="en-GB" sz="2400" dirty="0" smtClean="0"/>
              <a:t>PANS-ATM (Doc 4444), section 15.7.2 and 15.7.4 </a:t>
            </a:r>
          </a:p>
          <a:p>
            <a:r>
              <a:rPr lang="en-GB" sz="2400" b="1" i="1" dirty="0" smtClean="0"/>
              <a:t>Guidance Material</a:t>
            </a:r>
          </a:p>
          <a:p>
            <a:pPr lvl="1"/>
            <a:r>
              <a:rPr lang="en-GB" sz="2400" dirty="0" smtClean="0"/>
              <a:t>EUROCONTROL Guidance Material for STCA, APW, MSAW and APM, available at </a:t>
            </a:r>
            <a:r>
              <a:rPr lang="en-GB" sz="2400" u="sng" dirty="0" smtClean="0">
                <a:hlinkClick r:id="rId2"/>
              </a:rPr>
              <a:t>http://www.eurocontrol.int/safety-nets</a:t>
            </a:r>
            <a:r>
              <a:rPr lang="en-GB" sz="2400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Approval Documents- </a:t>
            </a:r>
            <a:r>
              <a:rPr lang="en-GB" sz="2400" i="1" dirty="0" smtClean="0"/>
              <a:t>Nil </a:t>
            </a:r>
          </a:p>
          <a:p>
            <a:endParaRPr lang="en-GB" dirty="0" smtClean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Reference Documents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219200"/>
          </a:xfrm>
        </p:spPr>
        <p:txBody>
          <a:bodyPr>
            <a:noAutofit/>
          </a:bodyPr>
          <a:lstStyle/>
          <a:p>
            <a:r>
              <a:rPr lang="en-GB" b="1" dirty="0" smtClean="0"/>
              <a:t>Increased Effectiveness of Ground-Based Safety Nets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3622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40386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Elements</a:t>
            </a:r>
          </a:p>
          <a:p>
            <a:pPr marL="741363" lvl="3" indent="0">
              <a:tabLst>
                <a:tab pos="519113" algn="l"/>
              </a:tabLst>
            </a:pPr>
            <a:r>
              <a:rPr lang="en-GB" sz="2800" b="1" i="1" dirty="0" smtClean="0">
                <a:solidFill>
                  <a:srgbClr val="00B050"/>
                </a:solidFill>
              </a:rPr>
              <a:t>- Short Term Conflict Alert (STCA)</a:t>
            </a:r>
          </a:p>
          <a:p>
            <a:pPr marL="741363" lvl="3" indent="0"/>
            <a:r>
              <a:rPr lang="en-GB" sz="2800" b="1" i="1" dirty="0" smtClean="0">
                <a:solidFill>
                  <a:srgbClr val="00B050"/>
                </a:solidFill>
              </a:rPr>
              <a:t>- Area Proximity Warning (APW)</a:t>
            </a:r>
          </a:p>
          <a:p>
            <a:pPr marL="741363" lvl="3" indent="0"/>
            <a:r>
              <a:rPr lang="en-GB" sz="2800" b="1" i="1" dirty="0" smtClean="0">
                <a:solidFill>
                  <a:srgbClr val="00B050"/>
                </a:solidFill>
              </a:rPr>
              <a:t>- Minimum Safe Altitude Warning (MSAW)</a:t>
            </a:r>
          </a:p>
          <a:p>
            <a:pPr lvl="1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B0-102: </a:t>
            </a:r>
            <a:br>
              <a:rPr lang="en-GB" sz="3200" dirty="0" smtClean="0"/>
            </a:br>
            <a:r>
              <a:rPr lang="en-GB" sz="2400" b="1" dirty="0" smtClean="0"/>
              <a:t>Increased Effectiveness of Ground-Based Safety Nets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1524000"/>
          <a:ext cx="8153398" cy="503565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24199"/>
                <a:gridCol w="2311144"/>
                <a:gridCol w="2718055"/>
              </a:tblGrid>
              <a:tr h="5920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monitor the operational environment during airborne phases of flight,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safety nets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timely alerts on the ground. 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-10 Safety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Operating Environment/Phases of Flight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All airborne flight phases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80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Benefits increase whilst traffic density and complexity increase. Not all ground-based safety nets are relevant for each environment.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Deployment of this module should be accelerated.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CM – Conflict Management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-9 Situational awareness </a:t>
                      </a:r>
                      <a:r>
                        <a:rPr lang="en-GB" sz="1400" dirty="0" smtClean="0">
                          <a:latin typeface="+mn-lt"/>
                        </a:rPr>
                        <a:t>       -</a:t>
                      </a:r>
                      <a:r>
                        <a:rPr lang="en-GB" sz="1400" dirty="0">
                          <a:latin typeface="+mn-lt"/>
                        </a:rPr>
                        <a:t>16 Decision support and alerting systems 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Dependencies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None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5613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Status (ready now or estimated date)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Standards Readiness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Not applicable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Avionics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Ground Systems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Procedures Available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Operations Approvals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Ready now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None</a:t>
            </a:r>
            <a:endParaRPr lang="en-GB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</a:t>
            </a:r>
            <a:br>
              <a:rPr lang="en-GB" sz="3200" dirty="0" smtClean="0"/>
            </a:br>
            <a:r>
              <a:rPr lang="en-GB" sz="3200" dirty="0" smtClean="0"/>
              <a:t>Baseline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Element 1</a:t>
            </a:r>
            <a:r>
              <a:rPr lang="en-GB" sz="2400" b="1" dirty="0" smtClean="0">
                <a:sym typeface="Wingdings"/>
              </a:rPr>
              <a:t>  </a:t>
            </a:r>
            <a:r>
              <a:rPr lang="en-GB" sz="2400" b="1" i="1" dirty="0" smtClean="0"/>
              <a:t>Short Term Conflict Alert (STCA)</a:t>
            </a:r>
          </a:p>
          <a:p>
            <a:pPr lvl="1"/>
            <a:r>
              <a:rPr lang="en-GB" sz="2400" dirty="0" smtClean="0"/>
              <a:t>preventing collision between aircraft by generating an alert of a potential or actual infringement of separation minima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Element 2</a:t>
            </a:r>
            <a:r>
              <a:rPr lang="en-GB" sz="2400" b="1" dirty="0" smtClean="0">
                <a:sym typeface="Wingdings"/>
              </a:rPr>
              <a:t> </a:t>
            </a:r>
            <a:r>
              <a:rPr lang="en-GB" sz="2400" b="1" i="1" dirty="0" smtClean="0"/>
              <a:t> Area Proximity Warning (APW)</a:t>
            </a:r>
          </a:p>
          <a:p>
            <a:pPr lvl="1"/>
            <a:r>
              <a:rPr lang="en-GB" sz="2400" dirty="0" smtClean="0"/>
              <a:t>Warn the controller about unauthorised penetration of an airspace volume by generating an alert of a potential or actual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Element 3</a:t>
            </a:r>
            <a:r>
              <a:rPr lang="en-GB" sz="2400" b="1" dirty="0" smtClean="0">
                <a:sym typeface="Wingdings"/>
              </a:rPr>
              <a:t> </a:t>
            </a:r>
            <a:r>
              <a:rPr lang="en-GB" sz="2400" b="1" i="1" dirty="0" smtClean="0"/>
              <a:t> Minimum Safe Altitude Warning (MSAW)</a:t>
            </a:r>
          </a:p>
          <a:p>
            <a:pPr lvl="1"/>
            <a:r>
              <a:rPr lang="en-GB" sz="2400" dirty="0" smtClean="0"/>
              <a:t>Warn the controller about risk of controlled flight into terrain accidents by generating  an alert of aircraft proximity to terrain or obstacles.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1676400"/>
          <a:ext cx="7543800" cy="30251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353385"/>
                <a:gridCol w="5190415"/>
              </a:tblGrid>
              <a:tr h="723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800" b="1" dirty="0"/>
                        <a:t>Safety</a:t>
                      </a:r>
                      <a:endParaRPr lang="en-GB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/>
                        <a:t>Significant reduction of the number of major incidents. </a:t>
                      </a:r>
                      <a:endParaRPr lang="en-GB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2171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800" b="1" dirty="0" smtClean="0"/>
                        <a:t>CBA</a:t>
                      </a:r>
                      <a:endParaRPr lang="en-GB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/>
                        <a:t>The business case for this element is entirely made around safety and the application of ALARP (As Low As Reasonably Practicable) in risk management.</a:t>
                      </a:r>
                      <a:endParaRPr lang="en-GB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dirty="0" smtClean="0"/>
              <a:t>The relevant PANS-ATM (Doc 4444) provisions exist.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3200" dirty="0" smtClean="0"/>
              <a:t>Module N° B0-102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sz="2800" b="1" i="1" dirty="0" smtClean="0"/>
              <a:t>Avionics</a:t>
            </a:r>
          </a:p>
          <a:p>
            <a:pPr lvl="1"/>
            <a:r>
              <a:rPr lang="en-GB" dirty="0" smtClean="0"/>
              <a:t>Aircraft should support cooperative surveillance using existing technology such as Mode C/S transponder or ADS-B Out. 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sz="2800" b="1" i="1" dirty="0" smtClean="0"/>
              <a:t>Ground Systems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</a:rPr>
              <a:t>Surveillance services must be equipped with Short </a:t>
            </a:r>
            <a:r>
              <a:rPr lang="en-GB" dirty="0" smtClean="0">
                <a:solidFill>
                  <a:schemeClr val="dk1"/>
                </a:solidFill>
              </a:rPr>
              <a:t>Term Conflict Alert, Area Proximity Warnings and Minimum Safe Altitude </a:t>
            </a:r>
            <a:r>
              <a:rPr lang="en-GB" dirty="0" smtClean="0">
                <a:solidFill>
                  <a:schemeClr val="dk1"/>
                </a:solidFill>
              </a:rPr>
              <a:t>Warnings</a:t>
            </a:r>
            <a:endParaRPr lang="en-GB" dirty="0" smtClean="0"/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dirty="0" smtClean="0"/>
              <a:t>Controllers must receive specific ground-based safety nets training and be assessed as competent for the use of the relevant ground-based safety nets and recovery techniques. </a:t>
            </a:r>
          </a:p>
          <a:p>
            <a:endParaRPr lang="en-GB" dirty="0" smtClean="0"/>
          </a:p>
          <a:p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sz="2200" b="1" i="1" dirty="0" smtClean="0"/>
              <a:t>Nil</a:t>
            </a:r>
            <a:endParaRPr lang="en-GB" sz="2200" dirty="0" smtClean="0"/>
          </a:p>
          <a:p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B0-102 – </a:t>
            </a:r>
            <a:r>
              <a:rPr lang="en-US" sz="2800" dirty="0" smtClean="0"/>
              <a:t>Regulatory/standardization needs and Approval Plan (Air &amp; Ground)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B3AFF-C7E9-4887-A807-40F77BF14C2B}"/>
</file>

<file path=customXml/itemProps2.xml><?xml version="1.0" encoding="utf-8"?>
<ds:datastoreItem xmlns:ds="http://schemas.openxmlformats.org/officeDocument/2006/customXml" ds:itemID="{0B54ACC3-2CE1-4D19-99AB-E743A604F22C}"/>
</file>

<file path=customXml/itemProps3.xml><?xml version="1.0" encoding="utf-8"?>
<ds:datastoreItem xmlns:ds="http://schemas.openxmlformats.org/officeDocument/2006/customXml" ds:itemID="{3B5C15E0-CA49-4BD6-92EE-A638583B7034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1522</TotalTime>
  <Words>594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B0-102   Increased Effectiveness of  Ground-Based Safety Nets </vt:lpstr>
      <vt:lpstr>Module N° B0-102:  Increased Effectiveness of Ground-Based Safety Nets</vt:lpstr>
      <vt:lpstr>Module N° B0-102  Baseline</vt:lpstr>
      <vt:lpstr>Module N° B0-102 – Change Brought by the Module</vt:lpstr>
      <vt:lpstr>Module N° B0-102 – Intended Performance Operational Improvement </vt:lpstr>
      <vt:lpstr>Module N° B0-102 – Necessary Procedures (Air &amp; Ground) </vt:lpstr>
      <vt:lpstr>Module N° B0-102 – Necessary System Capability</vt:lpstr>
      <vt:lpstr>Module N° B0-102 – Training and Qualification Requirements</vt:lpstr>
      <vt:lpstr>Module N° B0-102 – Regulatory/standardization needs and Approval Plan (Air &amp; Ground) </vt:lpstr>
      <vt:lpstr>Module N° B0-102 – Reference Documents </vt:lpstr>
      <vt:lpstr>Module N° B0-102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245</cp:revision>
  <dcterms:created xsi:type="dcterms:W3CDTF">2010-09-24T14:59:54Z</dcterms:created>
  <dcterms:modified xsi:type="dcterms:W3CDTF">2012-07-27T16:02:24Z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