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5" r:id="rId9"/>
    <p:sldId id="272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1" d="100"/>
          <a:sy n="71" d="100"/>
        </p:scale>
        <p:origin x="-328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47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1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23844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B0-101/PIA-3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1600" dirty="0" smtClean="0"/>
              <a:t> </a:t>
            </a:r>
            <a:r>
              <a:rPr lang="en-GB" sz="2800" dirty="0" smtClean="0"/>
              <a:t>ACAS Improvements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685800" y="5867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18288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-WP/24F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Standards</a:t>
            </a:r>
          </a:p>
          <a:p>
            <a:pPr lvl="1"/>
            <a:r>
              <a:rPr lang="en-GB" sz="1400" dirty="0" smtClean="0"/>
              <a:t>ICAO Annex 6 — Operation of Aircraft,  Part I - International Commercial Air Transport – Aeroplanes. carriage requirements;</a:t>
            </a:r>
          </a:p>
          <a:p>
            <a:pPr lvl="1"/>
            <a:r>
              <a:rPr lang="en-GB" sz="1400" dirty="0" smtClean="0"/>
              <a:t>ICAO Annex 10 —. Aeronautical Telecommunications, Volume IV - Surveillance Radar and Collision Avoidance Systems;. (Including Amendment 85- July 2010)</a:t>
            </a:r>
          </a:p>
          <a:p>
            <a:pPr lvl="1"/>
            <a:r>
              <a:rPr lang="en-GB" sz="1400" dirty="0" smtClean="0"/>
              <a:t>EUROCAE ED-143 / RTCA DO-185B, Minimum Operational Performance Standards for Traffic Alert and Collision Avoidance System II (TCAS II); </a:t>
            </a:r>
          </a:p>
          <a:p>
            <a:pPr lvl="1"/>
            <a:r>
              <a:rPr lang="en-GB" sz="1400" dirty="0" smtClean="0"/>
              <a:t>RTCA DO-325, Minimum Operational Performance Standards (MOPS) for Automatic Flight Guidance and Control Systems and Equipment. Appendix C estimated 2013</a:t>
            </a:r>
          </a:p>
          <a:p>
            <a:pPr lvl="1"/>
            <a:r>
              <a:rPr lang="en-GB" sz="1400" dirty="0" smtClean="0"/>
              <a:t>RTCA DO185B / EUROCAE DO143 MOPS for TCAS implementation. </a:t>
            </a:r>
          </a:p>
          <a:p>
            <a:r>
              <a:rPr lang="en-GB" sz="1800" b="1" dirty="0" smtClean="0"/>
              <a:t>Procedures</a:t>
            </a:r>
          </a:p>
          <a:p>
            <a:pPr lvl="1"/>
            <a:r>
              <a:rPr lang="en-GB" sz="1400" dirty="0" smtClean="0"/>
              <a:t>ICAO Doc 4444, Procedures for Air Navigation Services - Air Traffic Management; </a:t>
            </a:r>
          </a:p>
          <a:p>
            <a:pPr lvl="1"/>
            <a:r>
              <a:rPr lang="en-GB" sz="1400" dirty="0" smtClean="0"/>
              <a:t>ICAO Doc 8168, OPS — Aircraft Operations, Volume I — Flight Procedures.</a:t>
            </a:r>
          </a:p>
          <a:p>
            <a:r>
              <a:rPr lang="en-GB" sz="1800" b="1" dirty="0" smtClean="0"/>
              <a:t>Guidance Material</a:t>
            </a:r>
          </a:p>
          <a:p>
            <a:pPr lvl="1"/>
            <a:r>
              <a:rPr lang="en-GB" sz="1400" b="1" dirty="0" smtClean="0"/>
              <a:t>ICAO Doc 9863, Airborne Collision Avoidance System (ACAS) Manual.</a:t>
            </a:r>
          </a:p>
          <a:p>
            <a:r>
              <a:rPr lang="en-GB" sz="1800" b="1" dirty="0" smtClean="0"/>
              <a:t>Approval Documents</a:t>
            </a:r>
          </a:p>
          <a:p>
            <a:pPr lvl="1"/>
            <a:r>
              <a:rPr lang="en-GB" sz="1400" dirty="0" smtClean="0"/>
              <a:t>FAA TSO-C119c; EASA ETSO-C119c; FAA AC120-55C; FAA AC20-151a; RTCA DO-185B, MOPS for TCAS II; RTCA DO-325, Appendix C, for APFD and TCAP; EUROCAE ED-143, MOPS for TCAS II.</a:t>
            </a:r>
          </a:p>
          <a:p>
            <a:endParaRPr lang="en-GB" sz="12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– Reference Documents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1"/>
            <a:ext cx="7848600" cy="609600"/>
          </a:xfrm>
        </p:spPr>
        <p:txBody>
          <a:bodyPr>
            <a:noAutofit/>
          </a:bodyPr>
          <a:lstStyle/>
          <a:p>
            <a:r>
              <a:rPr lang="en-GB" sz="3600" dirty="0" smtClean="0"/>
              <a:t>ACAS Improvements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1336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39624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Element:</a:t>
            </a:r>
          </a:p>
          <a:p>
            <a:pPr lvl="1"/>
            <a:r>
              <a:rPr lang="en-GB" sz="3200" b="1" dirty="0" smtClean="0">
                <a:solidFill>
                  <a:srgbClr val="00B050"/>
                </a:solidFill>
              </a:rPr>
              <a:t>  ACAS II (TCAS version 7.1) </a:t>
            </a:r>
          </a:p>
          <a:p>
            <a:pPr lvl="1">
              <a:buNone/>
            </a:pPr>
            <a:endParaRPr lang="en-GB" sz="32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B0-101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1400" dirty="0" smtClean="0"/>
              <a:t> </a:t>
            </a:r>
            <a:r>
              <a:rPr lang="en-GB" sz="2400" b="1" dirty="0" smtClean="0"/>
              <a:t>ACAS Improvements</a:t>
            </a:r>
            <a:endParaRPr lang="en-GB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219200"/>
          <a:ext cx="8686800" cy="529703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817340"/>
                <a:gridCol w="2973587"/>
                <a:gridCol w="2895873"/>
              </a:tblGrid>
              <a:tr h="7016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provide improvements to existing airborne collision avoidance systems (ACAS) to reduce nuisance alerts while maintaining existing levels of safety. 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38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KPA-04 Efficiency, KPA-10 Safety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38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Domain / Flight Phases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En-route flight phases and approach flight phases.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9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Applicability Considerations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Safety and operational benefits </a:t>
                      </a:r>
                      <a:r>
                        <a:rPr lang="en-GB" sz="1400" b="1" dirty="0" smtClean="0">
                          <a:latin typeface="+mn-lt"/>
                        </a:rPr>
                        <a:t>increase.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38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CM – Conflict Management.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355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Plan Initiatives ()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GPI-2 reduced vertical separation minima</a:t>
                      </a:r>
                      <a:endParaRPr lang="en-GB" sz="1400" b="1" dirty="0"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GPI-9 situational awareness</a:t>
                      </a:r>
                      <a:endParaRPr lang="en-GB" sz="1400" b="1" dirty="0"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GPI-16 Decision support systems and alerting systems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38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Pre-Requisites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No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4539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Status (ready now or estimated date)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233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Standards Readiness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√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233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Avionics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√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233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Ground Systems Availability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N/A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233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Procedures Available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233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Operations Approvals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ACAS is subject to global mandatory carriage for aeroplanes with a MTCM greater than 5.7 tons. </a:t>
            </a:r>
          </a:p>
          <a:p>
            <a:r>
              <a:rPr lang="en-GB" dirty="0" smtClean="0"/>
              <a:t>The current version of </a:t>
            </a:r>
            <a:r>
              <a:rPr lang="en-GB" dirty="0" smtClean="0"/>
              <a:t>ACAS II </a:t>
            </a:r>
            <a:r>
              <a:rPr lang="en-GB" dirty="0" smtClean="0"/>
              <a:t>is 7.0.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029200"/>
          </a:xfrm>
        </p:spPr>
        <p:txBody>
          <a:bodyPr>
            <a:noAutofit/>
          </a:bodyPr>
          <a:lstStyle/>
          <a:p>
            <a:r>
              <a:rPr lang="en-GB" sz="2800" dirty="0" smtClean="0"/>
              <a:t>Implements several optional improvements to airborne collision avoidance system “</a:t>
            </a:r>
            <a:r>
              <a:rPr lang="en-GB" sz="2800" dirty="0" smtClean="0">
                <a:solidFill>
                  <a:srgbClr val="00B050"/>
                </a:solidFill>
              </a:rPr>
              <a:t>in order to minimize nuisance alerts”</a:t>
            </a:r>
            <a:r>
              <a:rPr lang="en-GB" sz="2800" dirty="0" smtClean="0"/>
              <a:t> while maintaining existing levels of safety. </a:t>
            </a:r>
          </a:p>
          <a:p>
            <a:r>
              <a:rPr lang="en-GB" sz="2800" b="1" dirty="0" smtClean="0"/>
              <a:t>Element </a:t>
            </a:r>
            <a:r>
              <a:rPr lang="en-GB" sz="2800" dirty="0" smtClean="0">
                <a:sym typeface="Wingdings"/>
              </a:rPr>
              <a:t> </a:t>
            </a:r>
            <a:r>
              <a:rPr lang="en-GB" sz="2800" b="1" dirty="0" smtClean="0"/>
              <a:t>Improved ACAS operations</a:t>
            </a:r>
          </a:p>
          <a:p>
            <a:pPr lvl="1"/>
            <a:r>
              <a:rPr lang="en-GB" dirty="0" smtClean="0"/>
              <a:t>TCAS version 7.1 introduces significant safety and operational benefits for ACAS operations.</a:t>
            </a:r>
          </a:p>
          <a:p>
            <a:pPr lvl="1"/>
            <a:r>
              <a:rPr lang="en-GB" dirty="0" smtClean="0"/>
              <a:t>Agreed to mandate the improved ACAS (TCAS version 7.1) for new installations as of 1/1/2014 and for all installations no later than 1/1/2017.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93857"/>
              </p:ext>
            </p:extLst>
          </p:nvPr>
        </p:nvGraphicFramePr>
        <p:xfrm>
          <a:off x="1143000" y="1524000"/>
          <a:ext cx="6858000" cy="314643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39441"/>
                <a:gridCol w="4718559"/>
              </a:tblGrid>
              <a:tr h="4111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/>
                        <a:t>Efficiency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dirty="0"/>
                        <a:t>ACAS improvement will reduce unnecessary RA and then reduce trajectory </a:t>
                      </a:r>
                      <a:r>
                        <a:rPr lang="en-GB" sz="2400" dirty="0" smtClean="0"/>
                        <a:t>deviations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7921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/>
                        <a:t>Safety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dirty="0"/>
                        <a:t>ACAS increase </a:t>
                      </a:r>
                      <a:r>
                        <a:rPr lang="en-GB" sz="2400" dirty="0" smtClean="0"/>
                        <a:t>safety in the case </a:t>
                      </a:r>
                      <a:r>
                        <a:rPr lang="en-GB" sz="2400" dirty="0"/>
                        <a:t>of </a:t>
                      </a:r>
                      <a:r>
                        <a:rPr lang="en-GB" sz="2400" dirty="0" smtClean="0"/>
                        <a:t>breakdown </a:t>
                      </a:r>
                      <a:r>
                        <a:rPr lang="en-GB" sz="2400" dirty="0"/>
                        <a:t>of the </a:t>
                      </a:r>
                      <a:r>
                        <a:rPr lang="en-GB" sz="2400" dirty="0" smtClean="0"/>
                        <a:t>separation.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768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/>
                        <a:t>CBA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dirty="0" smtClean="0"/>
                        <a:t>TBD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ACAS procedures are defined in PANS-ATM (Doc 4444) and in PANS-OPS (Doc 8168)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3200" dirty="0" smtClean="0"/>
              <a:t>Module N° B0-101 – Necessary Procedures (Air &amp; Ground)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Avionics</a:t>
            </a:r>
          </a:p>
          <a:p>
            <a:pPr lvl="1"/>
            <a:r>
              <a:rPr lang="en-GB" dirty="0" smtClean="0"/>
              <a:t>RTCA DO185B / EUROCAE DO143 MOPS are available for TCAS implementation. </a:t>
            </a:r>
          </a:p>
          <a:p>
            <a:pPr lvl="1"/>
            <a:r>
              <a:rPr lang="en-GB" dirty="0" smtClean="0"/>
              <a:t>RTCA DO325 Annex C is being modified to accommodate the 2 functions (APFD and </a:t>
            </a:r>
            <a:r>
              <a:rPr lang="en-GB" dirty="0" smtClean="0"/>
              <a:t>TCAP). 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sz="2800" b="1" dirty="0" smtClean="0"/>
              <a:t>Ground Systems</a:t>
            </a:r>
          </a:p>
          <a:p>
            <a:pPr lvl="1"/>
            <a:r>
              <a:rPr lang="en-GB" dirty="0" smtClean="0"/>
              <a:t>Not Applicable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76800"/>
          </a:xfrm>
        </p:spPr>
        <p:txBody>
          <a:bodyPr>
            <a:noAutofit/>
          </a:bodyPr>
          <a:lstStyle/>
          <a:p>
            <a:r>
              <a:rPr lang="en-GB" dirty="0" smtClean="0"/>
              <a:t>Training in the operational standards and procedures are required</a:t>
            </a:r>
          </a:p>
          <a:p>
            <a:r>
              <a:rPr lang="en-GB" dirty="0" smtClean="0"/>
              <a:t>Likewise, the qualifications requirements are identified in the regulatory requirements</a:t>
            </a:r>
          </a:p>
          <a:p>
            <a:r>
              <a:rPr lang="en-GB" dirty="0" smtClean="0"/>
              <a:t>Training guidelines are described in the ACAS Manual (Doc 9863). Recurrent training is recommended.</a:t>
            </a:r>
          </a:p>
          <a:p>
            <a:r>
              <a:rPr lang="en-GB" dirty="0" smtClean="0"/>
              <a:t>Likewise, the qualifications requirements are identified in the regulatory requirements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– </a:t>
            </a: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pPr lvl="0"/>
            <a:r>
              <a:rPr lang="en-GB" sz="2800" b="1" dirty="0" smtClean="0"/>
              <a:t>Regulatory/Standardization:</a:t>
            </a:r>
            <a:r>
              <a:rPr lang="en-GB" sz="2800" dirty="0" smtClean="0"/>
              <a:t>  </a:t>
            </a:r>
          </a:p>
          <a:p>
            <a:pPr lvl="1"/>
            <a:r>
              <a:rPr lang="en-GB" dirty="0" smtClean="0"/>
              <a:t>Use current published requirements</a:t>
            </a:r>
          </a:p>
          <a:p>
            <a:pPr lvl="0"/>
            <a:r>
              <a:rPr lang="en-GB" sz="2800" b="1" dirty="0" smtClean="0"/>
              <a:t>Approval Plans:</a:t>
            </a:r>
            <a:r>
              <a:rPr lang="en-GB" sz="2800" dirty="0" smtClean="0"/>
              <a:t>  </a:t>
            </a:r>
          </a:p>
          <a:p>
            <a:pPr lvl="1"/>
            <a:r>
              <a:rPr lang="en-GB" dirty="0" smtClean="0"/>
              <a:t>Must be in accordance with application requirements e.g. EASA NPA 2010-03 requirement of 1/3/2012 for new installations and 1/12/2015 for all installations, or ICAO mandate of 1/1/2014 for new installations and 1/1/2017 for all installations.</a:t>
            </a:r>
          </a:p>
          <a:p>
            <a:pPr>
              <a:buNone/>
            </a:pP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2800" dirty="0" smtClean="0"/>
              <a:t>Module N° B0-101 – Regulatory/standardization needs and Approval Plan (Air &amp; 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AE85FE-41EE-4BC2-AE56-B048B53ACAB4}"/>
</file>

<file path=customXml/itemProps2.xml><?xml version="1.0" encoding="utf-8"?>
<ds:datastoreItem xmlns:ds="http://schemas.openxmlformats.org/officeDocument/2006/customXml" ds:itemID="{7F6256DD-8333-46E1-AA9C-C6952399ABDE}"/>
</file>

<file path=customXml/itemProps3.xml><?xml version="1.0" encoding="utf-8"?>
<ds:datastoreItem xmlns:ds="http://schemas.openxmlformats.org/officeDocument/2006/customXml" ds:itemID="{8E99E5E3-E096-4773-811B-9D6AD4CC7699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1220</TotalTime>
  <Words>778</Words>
  <Application>Microsoft Office PowerPoint</Application>
  <PresentationFormat>On-screen Show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B0-101/PIA-3   ACAS Improvements</vt:lpstr>
      <vt:lpstr>Module N° B0-101  ACAS Improvements</vt:lpstr>
      <vt:lpstr>Module N° B0-101 - Baseline </vt:lpstr>
      <vt:lpstr>Module N° B0-101 – Change Brought by the Module</vt:lpstr>
      <vt:lpstr>Module N° B0-101 – Intended Performance Operational Improvement </vt:lpstr>
      <vt:lpstr>Module N° B0-101 – Necessary Procedures (Air &amp; Ground)</vt:lpstr>
      <vt:lpstr>Module N° B0-101 – Necessary System Capability</vt:lpstr>
      <vt:lpstr>Module N° B0-101 – Training and Qualification Requirements</vt:lpstr>
      <vt:lpstr>Module N° B0-101 – Regulatory/standardization needs and Approval Plan (Air &amp; Ground)</vt:lpstr>
      <vt:lpstr>Module N° B0-101 – Reference Documents </vt:lpstr>
      <vt:lpstr>Module N° B0-101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222</cp:revision>
  <dcterms:created xsi:type="dcterms:W3CDTF">2010-09-24T14:59:54Z</dcterms:created>
  <dcterms:modified xsi:type="dcterms:W3CDTF">2012-07-27T15:58:23Z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