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70" r:id="rId6"/>
    <p:sldId id="271" r:id="rId7"/>
    <p:sldId id="272" r:id="rId8"/>
    <p:sldId id="273" r:id="rId9"/>
    <p:sldId id="276" r:id="rId10"/>
    <p:sldId id="274" r:id="rId11"/>
    <p:sldId id="27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7" d="100"/>
          <a:sy n="47" d="100"/>
        </p:scale>
        <p:origin x="-10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7/27/2012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88071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81076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2384425"/>
          </a:xfrm>
        </p:spPr>
        <p:txBody>
          <a:bodyPr/>
          <a:lstStyle/>
          <a:p>
            <a:r>
              <a:rPr lang="en-US" b="1" dirty="0" smtClean="0"/>
              <a:t>Aviation System Block Upgrades</a:t>
            </a:r>
            <a:r>
              <a:rPr lang="en-GB" dirty="0" smtClean="0"/>
              <a:t/>
            </a:r>
            <a:br>
              <a:rPr lang="en-GB" dirty="0" smtClean="0"/>
            </a:br>
            <a:r>
              <a:rPr lang="en-GB" dirty="0" smtClean="0"/>
              <a:t>Module N° B0-85/PIA-3</a:t>
            </a:r>
            <a:r>
              <a:rPr lang="en-GB" sz="4800" dirty="0" smtClean="0"/>
              <a:t/>
            </a:r>
            <a:br>
              <a:rPr lang="en-GB" sz="4800" dirty="0" smtClean="0"/>
            </a:br>
            <a:r>
              <a:rPr lang="en-GB" sz="4800" dirty="0" smtClean="0"/>
              <a:t/>
            </a:r>
            <a:br>
              <a:rPr lang="en-GB" sz="4800" dirty="0" smtClean="0"/>
            </a:br>
            <a:r>
              <a:rPr lang="en-GB" sz="2800" b="1" dirty="0" smtClean="0"/>
              <a:t> </a:t>
            </a:r>
            <a:r>
              <a:rPr lang="en-US" sz="2800" b="1" dirty="0" smtClean="0"/>
              <a:t>Air Traffic Situational Awareness (ATSA)</a:t>
            </a:r>
            <a:endParaRPr lang="en-GB" sz="2800" b="1" dirty="0"/>
          </a:p>
        </p:txBody>
      </p:sp>
      <p:sp>
        <p:nvSpPr>
          <p:cNvPr id="3" name="Rectangle 2"/>
          <p:cNvSpPr/>
          <p:nvPr/>
        </p:nvSpPr>
        <p:spPr>
          <a:xfrm>
            <a:off x="533400" y="5943600"/>
            <a:ext cx="79248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
        <p:nvSpPr>
          <p:cNvPr id="4" name="Rectangle 3"/>
          <p:cNvSpPr/>
          <p:nvPr/>
        </p:nvSpPr>
        <p:spPr>
          <a:xfrm>
            <a:off x="5410200" y="1828800"/>
            <a:ext cx="35052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-WP/24D</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371600"/>
            <a:ext cx="8610600" cy="5181600"/>
          </a:xfrm>
        </p:spPr>
        <p:txBody>
          <a:bodyPr>
            <a:noAutofit/>
          </a:bodyPr>
          <a:lstStyle/>
          <a:p>
            <a:r>
              <a:rPr lang="en-GB" sz="1800" b="1" dirty="0" smtClean="0"/>
              <a:t>Standards</a:t>
            </a:r>
          </a:p>
          <a:p>
            <a:pPr lvl="1"/>
            <a:r>
              <a:rPr lang="en-GB" sz="1600" dirty="0" smtClean="0"/>
              <a:t>EUROCAE ED-160 / RTCA DO-314, Safety, Performance and Interoperability Requirements Document for Enhanced Visual Separation on Approach (ATSA-VSA)</a:t>
            </a:r>
          </a:p>
          <a:p>
            <a:pPr lvl="1"/>
            <a:r>
              <a:rPr lang="en-GB" sz="1600" dirty="0" smtClean="0"/>
              <a:t>EUROCAE ED-164 / RTCA DO-319, Safety, Performance and Interoperability Requirements Document for Enhanced Traffic Situational Awareness During Flight Operations (ATSA-AIRB)</a:t>
            </a:r>
          </a:p>
          <a:p>
            <a:r>
              <a:rPr lang="en-GB" sz="1800" b="1" dirty="0" smtClean="0"/>
              <a:t>Procedures</a:t>
            </a:r>
          </a:p>
          <a:p>
            <a:pPr lvl="1"/>
            <a:r>
              <a:rPr lang="en-GB" sz="1600" dirty="0" smtClean="0"/>
              <a:t>The procedure for the use of ADS-B traffic display is being proposed for inclusion in the PANS OPS Doc8168) for applicability in Nov. 2013.</a:t>
            </a:r>
          </a:p>
          <a:p>
            <a:r>
              <a:rPr lang="en-GB" sz="1800" b="1" dirty="0" smtClean="0"/>
              <a:t>Guidance Material</a:t>
            </a:r>
          </a:p>
          <a:p>
            <a:pPr lvl="1"/>
            <a:r>
              <a:rPr lang="en-GB" sz="1600" b="1" dirty="0" smtClean="0"/>
              <a:t>•	</a:t>
            </a:r>
            <a:r>
              <a:rPr lang="en-GB" sz="1600" dirty="0" smtClean="0"/>
              <a:t>EUROCONTROL Flight Crew Guidance on Enhanced Traffic Situational Awareness during Flight Operations;</a:t>
            </a:r>
          </a:p>
          <a:p>
            <a:pPr lvl="1"/>
            <a:r>
              <a:rPr lang="en-GB" sz="1600" dirty="0" smtClean="0"/>
              <a:t>•	EUROCONTROL Flight Crew Guidance on Enhanced Visual Separation on Approach; </a:t>
            </a:r>
          </a:p>
          <a:p>
            <a:pPr lvl="1"/>
            <a:r>
              <a:rPr lang="en-GB" sz="1600" dirty="0" smtClean="0"/>
              <a:t>•	EUROCONTROL ATSAW Deployment Plan (draft);</a:t>
            </a:r>
          </a:p>
          <a:p>
            <a:pPr lvl="1"/>
            <a:r>
              <a:rPr lang="en-GB" sz="1600" dirty="0" smtClean="0"/>
              <a:t>•	Draft ICAO Manual on Airborne Surveillance Applications (Doc XXXX) available 2012</a:t>
            </a:r>
            <a:r>
              <a:rPr lang="en-GB" sz="1600" b="1" dirty="0" smtClean="0"/>
              <a:t>.</a:t>
            </a:r>
          </a:p>
          <a:p>
            <a:r>
              <a:rPr lang="en-GB" sz="1800" b="1" dirty="0" smtClean="0"/>
              <a:t>Approval Documents</a:t>
            </a:r>
          </a:p>
          <a:p>
            <a:pPr lvl="1"/>
            <a:r>
              <a:rPr lang="en-GB" sz="1200" b="1" dirty="0" smtClean="0"/>
              <a:t>•	</a:t>
            </a:r>
            <a:r>
              <a:rPr lang="en-GB" sz="1600" dirty="0" smtClean="0"/>
              <a:t>RTCA/EUROCAE ASA MOPS, DO-317A/ED-194;</a:t>
            </a:r>
          </a:p>
          <a:p>
            <a:pPr lvl="1"/>
            <a:r>
              <a:rPr lang="en-GB" sz="1600" dirty="0" smtClean="0"/>
              <a:t>•	AC 20-172;</a:t>
            </a:r>
          </a:p>
          <a:p>
            <a:pPr lvl="1"/>
            <a:r>
              <a:rPr lang="en-GB" sz="1600" dirty="0" smtClean="0"/>
              <a:t>•	TSO C195</a:t>
            </a:r>
            <a:r>
              <a:rPr lang="en-GB" sz="1200" dirty="0" smtClean="0"/>
              <a:t>.</a:t>
            </a:r>
          </a:p>
          <a:p>
            <a:endParaRPr lang="en-GB" sz="1600" b="1" dirty="0" smtClean="0"/>
          </a:p>
          <a:p>
            <a:endParaRPr lang="en-GB" sz="1600" b="1" dirty="0" smtClean="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Reference Documents</a:t>
            </a: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153400" cy="1066799"/>
          </a:xfrm>
        </p:spPr>
        <p:txBody>
          <a:bodyPr>
            <a:noAutofit/>
          </a:bodyPr>
          <a:lstStyle/>
          <a:p>
            <a:r>
              <a:rPr lang="en-US" sz="3600" b="1" dirty="0" smtClean="0"/>
              <a:t>Air Traffic Situational Awareness (ATSA)</a:t>
            </a:r>
            <a:endParaRPr lang="en-GB" sz="3200" b="1" dirty="0" smtClean="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Implementation                   - Benefits and Elements</a:t>
            </a:r>
            <a:endParaRPr lang="en-GB" sz="2000" dirty="0"/>
          </a:p>
        </p:txBody>
      </p:sp>
      <p:graphicFrame>
        <p:nvGraphicFramePr>
          <p:cNvPr id="7" name="Table 6"/>
          <p:cNvGraphicFramePr>
            <a:graphicFrameLocks noGrp="1"/>
          </p:cNvGraphicFramePr>
          <p:nvPr/>
        </p:nvGraphicFramePr>
        <p:xfrm>
          <a:off x="304800" y="21336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15240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838200" y="3886200"/>
            <a:ext cx="7467600" cy="2246769"/>
          </a:xfrm>
          <a:prstGeom prst="rect">
            <a:avLst/>
          </a:prstGeom>
        </p:spPr>
        <p:txBody>
          <a:bodyPr wrap="square">
            <a:spAutoFit/>
          </a:bodyPr>
          <a:lstStyle/>
          <a:p>
            <a:pPr lvl="0"/>
            <a:r>
              <a:rPr lang="en-GB" sz="2800" b="1" dirty="0" smtClean="0">
                <a:solidFill>
                  <a:srgbClr val="00B050"/>
                </a:solidFill>
              </a:rPr>
              <a:t>Elements: </a:t>
            </a:r>
          </a:p>
          <a:p>
            <a:pPr lvl="1"/>
            <a:r>
              <a:rPr lang="en-GB" sz="2800" b="1" dirty="0" smtClean="0">
                <a:solidFill>
                  <a:srgbClr val="00B050"/>
                </a:solidFill>
              </a:rPr>
              <a:t>- ATSA-AIRB</a:t>
            </a:r>
          </a:p>
          <a:p>
            <a:pPr lvl="1"/>
            <a:r>
              <a:rPr lang="en-GB" sz="2800" b="1" dirty="0" smtClean="0">
                <a:solidFill>
                  <a:srgbClr val="00B050"/>
                </a:solidFill>
              </a:rPr>
              <a:t>- ATSA-VSA</a:t>
            </a:r>
          </a:p>
          <a:p>
            <a:pPr lvl="1">
              <a:buNone/>
            </a:pPr>
            <a:endParaRPr lang="en-GB" sz="2800" b="1" dirty="0" smtClean="0">
              <a:solidFill>
                <a:srgbClr val="00B050"/>
              </a:solidFill>
            </a:endParaRPr>
          </a:p>
          <a:p>
            <a:pPr lvl="1">
              <a:buNone/>
            </a:pPr>
            <a:r>
              <a:rPr lang="en-GB" sz="28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B0-85</a:t>
            </a:r>
            <a:r>
              <a:rPr lang="en-GB" sz="6000" dirty="0" smtClean="0"/>
              <a:t/>
            </a:r>
            <a:br>
              <a:rPr lang="en-GB" sz="6000" dirty="0" smtClean="0"/>
            </a:br>
            <a:r>
              <a:rPr lang="en-GB" sz="2800" b="1" dirty="0" smtClean="0"/>
              <a:t>  </a:t>
            </a:r>
            <a:r>
              <a:rPr lang="en-US" sz="2800" dirty="0" smtClean="0"/>
              <a:t>Air Traffic Situational Awareness (ATSA)</a:t>
            </a:r>
            <a:endParaRPr lang="en-GB" sz="28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2278670445"/>
              </p:ext>
            </p:extLst>
          </p:nvPr>
        </p:nvGraphicFramePr>
        <p:xfrm>
          <a:off x="304800" y="1455420"/>
          <a:ext cx="8458200" cy="5081016"/>
        </p:xfrm>
        <a:graphic>
          <a:graphicData uri="http://schemas.openxmlformats.org/drawingml/2006/table">
            <a:tbl>
              <a:tblPr>
                <a:tableStyleId>{B301B821-A1FF-4177-AEE7-76D212191A09}</a:tableStyleId>
              </a:tblPr>
              <a:tblGrid>
                <a:gridCol w="2362200"/>
                <a:gridCol w="3276335"/>
                <a:gridCol w="2819665"/>
              </a:tblGrid>
              <a:tr h="888036">
                <a:tc>
                  <a:txBody>
                    <a:bodyPr/>
                    <a:lstStyle/>
                    <a:p>
                      <a:pPr marL="0" marR="0" algn="just">
                        <a:spcBef>
                          <a:spcPts val="0"/>
                        </a:spcBef>
                        <a:spcAft>
                          <a:spcPts val="600"/>
                        </a:spcAft>
                      </a:pPr>
                      <a:r>
                        <a:rPr lang="en-GB" sz="1400" b="1" dirty="0"/>
                        <a:t>Summary</a:t>
                      </a:r>
                      <a:endParaRPr lang="en-GB" sz="1400" b="1" dirty="0">
                        <a:latin typeface="+mn-lt"/>
                        <a:ea typeface="Times New Roman"/>
                        <a:cs typeface="Times New Roman"/>
                      </a:endParaRPr>
                    </a:p>
                  </a:txBody>
                  <a:tcPr marL="66603" marR="66603" marT="0" marB="0"/>
                </a:tc>
                <a:tc gridSpan="2">
                  <a:txBody>
                    <a:bodyPr/>
                    <a:lstStyle/>
                    <a:p>
                      <a:pPr marL="0" marR="0" algn="l">
                        <a:spcBef>
                          <a:spcPts val="0"/>
                        </a:spcBef>
                        <a:spcAft>
                          <a:spcPts val="0"/>
                        </a:spcAft>
                      </a:pPr>
                      <a:r>
                        <a:rPr lang="en-GB" sz="1600" b="1" dirty="0" smtClean="0"/>
                        <a:t>Comprises </a:t>
                      </a:r>
                      <a:r>
                        <a:rPr lang="en-GB" sz="1600" b="1" dirty="0"/>
                        <a:t>two ATSA (Air Traffic Situational Awareness) applications which will enhance safety and efficiency by providing pilots with the means to achieve quicker visual acquisition of targets: </a:t>
                      </a:r>
                    </a:p>
                    <a:p>
                      <a:pPr marL="342900" marR="0" lvl="0" indent="-342900" algn="l">
                        <a:spcBef>
                          <a:spcPts val="0"/>
                        </a:spcBef>
                        <a:spcAft>
                          <a:spcPts val="0"/>
                        </a:spcAft>
                        <a:buFont typeface="Symbol"/>
                        <a:buChar char=""/>
                      </a:pPr>
                      <a:r>
                        <a:rPr lang="en-GB" sz="1600" b="1" dirty="0"/>
                        <a:t>AIRB (Enhanced Traffic Situational Awareness during Flight Operations)</a:t>
                      </a:r>
                    </a:p>
                    <a:p>
                      <a:pPr marL="342900" marR="0" lvl="0" indent="-342900" algn="l">
                        <a:spcBef>
                          <a:spcPts val="0"/>
                        </a:spcBef>
                        <a:spcAft>
                          <a:spcPts val="0"/>
                        </a:spcAft>
                        <a:buFont typeface="Symbol"/>
                        <a:buChar char=""/>
                      </a:pPr>
                      <a:r>
                        <a:rPr lang="en-GB" sz="1600" b="1" dirty="0"/>
                        <a:t>VSA (Enhanced Visual Separation on Approach). </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148006">
                <a:tc>
                  <a:txBody>
                    <a:bodyPr/>
                    <a:lstStyle/>
                    <a:p>
                      <a:pPr marL="0" marR="0" algn="just">
                        <a:spcBef>
                          <a:spcPts val="0"/>
                        </a:spcBef>
                        <a:spcAft>
                          <a:spcPts val="600"/>
                        </a:spcAft>
                      </a:pPr>
                      <a:r>
                        <a:rPr lang="en-GB" sz="1400" b="1" dirty="0"/>
                        <a:t>Main Performance Impact</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KPA-04 – Efficiency; KPA-09 – Safety</a:t>
                      </a:r>
                      <a:endParaRPr lang="en-GB" sz="1400" b="1" dirty="0">
                        <a:latin typeface="+mn-lt"/>
                        <a:ea typeface="Times New Roman"/>
                        <a:cs typeface="Times New Roman"/>
                      </a:endParaRPr>
                    </a:p>
                  </a:txBody>
                  <a:tcPr marL="66603" marR="66603" marT="0" marB="0"/>
                </a:tc>
                <a:tc hMerge="1">
                  <a:txBody>
                    <a:bodyPr/>
                    <a:lstStyle/>
                    <a:p>
                      <a:endParaRPr lang="en-GB"/>
                    </a:p>
                  </a:txBody>
                  <a:tcPr/>
                </a:tc>
              </a:tr>
              <a:tr h="296012">
                <a:tc>
                  <a:txBody>
                    <a:bodyPr/>
                    <a:lstStyle/>
                    <a:p>
                      <a:pPr marL="0" marR="0" algn="l">
                        <a:spcBef>
                          <a:spcPts val="0"/>
                        </a:spcBef>
                        <a:spcAft>
                          <a:spcPts val="600"/>
                        </a:spcAft>
                      </a:pPr>
                      <a:r>
                        <a:rPr lang="en-GB" sz="1400" b="1" dirty="0"/>
                        <a:t>Operating Environment/Phases of  Flight </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En-route, Terminal and Approach.</a:t>
                      </a:r>
                      <a:endParaRPr lang="en-GB" sz="1400" b="1" dirty="0">
                        <a:latin typeface="+mn-lt"/>
                        <a:ea typeface="Times New Roman"/>
                        <a:cs typeface="Times New Roman"/>
                      </a:endParaRPr>
                    </a:p>
                  </a:txBody>
                  <a:tcPr marL="66603" marR="66603" marT="0" marB="0"/>
                </a:tc>
                <a:tc hMerge="1">
                  <a:txBody>
                    <a:bodyPr/>
                    <a:lstStyle/>
                    <a:p>
                      <a:endParaRPr lang="en-GB"/>
                    </a:p>
                  </a:txBody>
                  <a:tcPr/>
                </a:tc>
              </a:tr>
              <a:tr h="666027">
                <a:tc>
                  <a:txBody>
                    <a:bodyPr/>
                    <a:lstStyle/>
                    <a:p>
                      <a:pPr marL="0" marR="0" algn="just">
                        <a:spcBef>
                          <a:spcPts val="0"/>
                        </a:spcBef>
                        <a:spcAft>
                          <a:spcPts val="600"/>
                        </a:spcAft>
                      </a:pPr>
                      <a:r>
                        <a:rPr lang="en-GB" sz="1400" b="1" dirty="0"/>
                        <a:t>Applicability Considerations</a:t>
                      </a:r>
                      <a:endParaRPr lang="en-GB" sz="1400" b="1" dirty="0">
                        <a:latin typeface="+mn-lt"/>
                        <a:ea typeface="Times New Roman"/>
                        <a:cs typeface="Times New Roman"/>
                      </a:endParaRPr>
                    </a:p>
                  </a:txBody>
                  <a:tcPr marL="66603" marR="66603" marT="0" marB="0"/>
                </a:tc>
                <a:tc gridSpan="2">
                  <a:txBody>
                    <a:bodyPr/>
                    <a:lstStyle/>
                    <a:p>
                      <a:pPr marL="0" marR="0" algn="l">
                        <a:spcBef>
                          <a:spcPts val="0"/>
                        </a:spcBef>
                        <a:spcAft>
                          <a:spcPts val="600"/>
                        </a:spcAft>
                      </a:pPr>
                      <a:r>
                        <a:rPr lang="en-GB" sz="1400" b="1" dirty="0"/>
                        <a:t>These are cockpit based applications which do not require any support from the ground hence they can be used by any suitably equipped aircraft. This is dependent upon aircraft being equipped with ADS-B out.</a:t>
                      </a:r>
                    </a:p>
                    <a:p>
                      <a:pPr marL="0" marR="0" algn="l">
                        <a:spcBef>
                          <a:spcPts val="0"/>
                        </a:spcBef>
                        <a:spcAft>
                          <a:spcPts val="600"/>
                        </a:spcAft>
                      </a:pPr>
                      <a:r>
                        <a:rPr lang="en-GB" sz="1400" b="1" dirty="0"/>
                        <a:t>Avionics availability at low enough costs for GA is not yet available.</a:t>
                      </a:r>
                      <a:endParaRPr lang="en-GB" sz="1400" b="1" dirty="0">
                        <a:latin typeface="+mn-lt"/>
                        <a:ea typeface="Times New Roman"/>
                        <a:cs typeface="Times New Roman"/>
                      </a:endParaRPr>
                    </a:p>
                  </a:txBody>
                  <a:tcPr marL="66603" marR="66603" marT="0" marB="0"/>
                </a:tc>
                <a:tc hMerge="1">
                  <a:txBody>
                    <a:bodyPr/>
                    <a:lstStyle/>
                    <a:p>
                      <a:endParaRPr lang="en-GB"/>
                    </a:p>
                  </a:txBody>
                  <a:tcPr/>
                </a:tc>
              </a:tr>
              <a:tr h="148006">
                <a:tc>
                  <a:txBody>
                    <a:bodyPr/>
                    <a:lstStyle/>
                    <a:p>
                      <a:pPr marL="0" marR="0" algn="l">
                        <a:spcBef>
                          <a:spcPts val="0"/>
                        </a:spcBef>
                        <a:spcAft>
                          <a:spcPts val="600"/>
                        </a:spcAft>
                      </a:pPr>
                      <a:r>
                        <a:rPr lang="en-GB" sz="1400" b="1" dirty="0"/>
                        <a:t>Global Concept Component(s)</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CM – Conflict Management; TS – Traffic Synchronisation</a:t>
                      </a:r>
                      <a:endParaRPr lang="en-GB" sz="1400" b="1" dirty="0">
                        <a:latin typeface="+mn-lt"/>
                        <a:ea typeface="Times New Roman"/>
                        <a:cs typeface="Times New Roman"/>
                      </a:endParaRPr>
                    </a:p>
                  </a:txBody>
                  <a:tcPr marL="66603" marR="66603" marT="0" marB="0"/>
                </a:tc>
                <a:tc hMerge="1">
                  <a:txBody>
                    <a:bodyPr/>
                    <a:lstStyle/>
                    <a:p>
                      <a:endParaRPr lang="en-GB"/>
                    </a:p>
                  </a:txBody>
                  <a:tcPr/>
                </a:tc>
              </a:tr>
              <a:tr h="38100">
                <a:tc>
                  <a:txBody>
                    <a:bodyPr/>
                    <a:lstStyle/>
                    <a:p>
                      <a:pPr marL="0" marR="0" algn="just">
                        <a:spcBef>
                          <a:spcPts val="0"/>
                        </a:spcBef>
                        <a:spcAft>
                          <a:spcPts val="600"/>
                        </a:spcAft>
                      </a:pPr>
                      <a:r>
                        <a:rPr lang="en-GB" sz="1400" b="1" dirty="0"/>
                        <a:t>Global Plan Initiatives (GPI)</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GPI-9 Situational Awareness; GPI-15 Match IMC and VMC operating capacity.</a:t>
                      </a:r>
                      <a:endParaRPr lang="en-GB" sz="1400" b="1" dirty="0">
                        <a:latin typeface="+mn-lt"/>
                        <a:ea typeface="Times New Roman"/>
                        <a:cs typeface="Times New Roman"/>
                      </a:endParaRPr>
                    </a:p>
                  </a:txBody>
                  <a:tcPr marL="66603" marR="66603" marT="0" marB="0"/>
                </a:tc>
                <a:tc hMerge="1">
                  <a:txBody>
                    <a:bodyPr/>
                    <a:lstStyle/>
                    <a:p>
                      <a:endParaRPr lang="en-GB"/>
                    </a:p>
                  </a:txBody>
                  <a:tcPr/>
                </a:tc>
              </a:tr>
              <a:tr h="53340">
                <a:tc>
                  <a:txBody>
                    <a:bodyPr/>
                    <a:lstStyle/>
                    <a:p>
                      <a:pPr marL="0" marR="0" algn="just">
                        <a:spcBef>
                          <a:spcPts val="0"/>
                        </a:spcBef>
                        <a:spcAft>
                          <a:spcPts val="600"/>
                        </a:spcAft>
                      </a:pPr>
                      <a:r>
                        <a:rPr lang="en-GB" sz="1400" b="1" dirty="0"/>
                        <a:t>Pre-Requisites</a:t>
                      </a:r>
                      <a:endParaRPr lang="en-GB" sz="1400" b="1" dirty="0">
                        <a:latin typeface="+mn-lt"/>
                        <a:ea typeface="Times New Roman"/>
                        <a:cs typeface="Times New Roman"/>
                      </a:endParaRPr>
                    </a:p>
                  </a:txBody>
                  <a:tcPr marL="66603" marR="66603" marT="0" marB="0"/>
                </a:tc>
                <a:tc gridSpan="2">
                  <a:txBody>
                    <a:bodyPr/>
                    <a:lstStyle/>
                    <a:p>
                      <a:pPr marL="0" marR="0" algn="l">
                        <a:spcBef>
                          <a:spcPts val="0"/>
                        </a:spcBef>
                        <a:spcAft>
                          <a:spcPts val="600"/>
                        </a:spcAft>
                      </a:pPr>
                      <a:r>
                        <a:rPr lang="en-GB" sz="1400" b="1" dirty="0"/>
                        <a:t>                                                                       </a:t>
                      </a:r>
                      <a:r>
                        <a:rPr lang="en-GB" sz="1400" b="1" dirty="0" smtClean="0"/>
                        <a:t>Status</a:t>
                      </a:r>
                      <a:endParaRPr lang="en-GB" sz="1400" b="1" dirty="0">
                        <a:latin typeface="+mn-lt"/>
                        <a:ea typeface="Times New Roman"/>
                        <a:cs typeface="Times New Roman"/>
                      </a:endParaRPr>
                    </a:p>
                  </a:txBody>
                  <a:tcPr marL="66603" marR="66603" marT="0" marB="0"/>
                </a:tc>
                <a:tc hMerge="1">
                  <a:txBody>
                    <a:bodyPr/>
                    <a:lstStyle/>
                    <a:p>
                      <a:endParaRPr lang="en-GB"/>
                    </a:p>
                  </a:txBody>
                  <a:tcPr/>
                </a:tc>
              </a:tr>
              <a:tr h="162807">
                <a:tc rowSpan="6">
                  <a:txBody>
                    <a:bodyPr/>
                    <a:lstStyle/>
                    <a:p>
                      <a:pPr marL="0" marR="0" algn="l">
                        <a:spcBef>
                          <a:spcPts val="0"/>
                        </a:spcBef>
                        <a:spcAft>
                          <a:spcPts val="600"/>
                        </a:spcAft>
                      </a:pPr>
                      <a:r>
                        <a:rPr lang="en-GB" sz="1400" b="1" dirty="0" smtClean="0"/>
                        <a:t>CBA</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a:t>Standards Readiness</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latin typeface="+mn-lt"/>
                          <a:ea typeface="+mn-ea"/>
                          <a:cs typeface="+mn-cs"/>
                        </a:rPr>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Avionics Availability</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Infrastructure Availability</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Ground Automation Availability</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a:t>N/A</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Procedures Available</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Operations Approvals</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2012</a:t>
                      </a:r>
                      <a:endParaRPr lang="en-GB" sz="1400" b="1" dirty="0">
                        <a:latin typeface="+mn-lt"/>
                        <a:ea typeface="Times New Roman"/>
                        <a:cs typeface="Times New Roman"/>
                      </a:endParaRPr>
                    </a:p>
                  </a:txBody>
                  <a:tcPr marL="66603" marR="66603"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AIRB and VSA applications are available and this constitutes the baseline. </a:t>
            </a:r>
            <a:endParaRPr lang="en-GB" sz="28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81000" y="1524000"/>
            <a:ext cx="8458200" cy="4800600"/>
          </a:xfrm>
        </p:spPr>
        <p:txBody>
          <a:bodyPr>
            <a:noAutofit/>
          </a:bodyPr>
          <a:lstStyle/>
          <a:p>
            <a:r>
              <a:rPr lang="en-GB" sz="2000" b="1" dirty="0" smtClean="0"/>
              <a:t>Element 1 </a:t>
            </a:r>
            <a:r>
              <a:rPr lang="en-GB" sz="2000" dirty="0" smtClean="0">
                <a:sym typeface="Wingdings"/>
              </a:rPr>
              <a:t></a:t>
            </a:r>
            <a:r>
              <a:rPr lang="en-GB" sz="2000" b="1" dirty="0" smtClean="0"/>
              <a:t> ATSA-AIRB</a:t>
            </a:r>
          </a:p>
          <a:p>
            <a:pPr lvl="1"/>
            <a:r>
              <a:rPr lang="en-GB" sz="2000" dirty="0" smtClean="0"/>
              <a:t>ATSA-AIRB applies to all phases of flight</a:t>
            </a:r>
          </a:p>
          <a:p>
            <a:pPr lvl="1"/>
            <a:r>
              <a:rPr lang="en-GB" sz="2000" dirty="0" smtClean="0"/>
              <a:t>Used in all types of airspaces: classes A to G</a:t>
            </a:r>
          </a:p>
          <a:p>
            <a:pPr lvl="1"/>
            <a:r>
              <a:rPr lang="en-GB" sz="2000" dirty="0" smtClean="0"/>
              <a:t>Provides traffic information on CDTI</a:t>
            </a:r>
          </a:p>
          <a:p>
            <a:pPr lvl="1"/>
            <a:r>
              <a:rPr lang="en-GB" sz="2000" dirty="0" smtClean="0"/>
              <a:t>Provides situational awareness beyond visual range</a:t>
            </a:r>
          </a:p>
          <a:p>
            <a:pPr lvl="1"/>
            <a:r>
              <a:rPr lang="en-GB" sz="2000" dirty="0" smtClean="0"/>
              <a:t>Independent of type of ATC surveillance and type of air traffic services provided</a:t>
            </a:r>
          </a:p>
          <a:p>
            <a:pPr lvl="2"/>
            <a:endParaRPr lang="en-GB" sz="400" dirty="0" smtClean="0"/>
          </a:p>
          <a:p>
            <a:r>
              <a:rPr lang="en-GB" sz="2000" b="1" dirty="0" smtClean="0"/>
              <a:t>Element 2 </a:t>
            </a:r>
            <a:r>
              <a:rPr lang="en-GB" sz="2000" dirty="0" smtClean="0">
                <a:sym typeface="Wingdings"/>
              </a:rPr>
              <a:t></a:t>
            </a:r>
            <a:r>
              <a:rPr lang="en-GB" sz="2000" b="1" dirty="0" smtClean="0"/>
              <a:t> ATSA-VSA</a:t>
            </a:r>
          </a:p>
          <a:p>
            <a:pPr lvl="1"/>
            <a:r>
              <a:rPr lang="en-GB" sz="2000" dirty="0" smtClean="0"/>
              <a:t>ATSA-VSA applies to the approach phase of flight </a:t>
            </a:r>
          </a:p>
          <a:p>
            <a:pPr lvl="1"/>
            <a:r>
              <a:rPr lang="en-GB" sz="2000" dirty="0" smtClean="0"/>
              <a:t>Visually acquire preceding aircraft</a:t>
            </a:r>
          </a:p>
          <a:p>
            <a:pPr lvl="1"/>
            <a:r>
              <a:rPr lang="en-US" sz="2000" dirty="0" smtClean="0"/>
              <a:t>Mainly for air transport aircraft arriving into capacity-limited airport</a:t>
            </a:r>
          </a:p>
          <a:p>
            <a:pPr lvl="1"/>
            <a:r>
              <a:rPr lang="en-GB" sz="2000" dirty="0" smtClean="0"/>
              <a:t>Can be used by all suitably equipped aircraft during approach to any airports where own separation is used</a:t>
            </a:r>
          </a:p>
          <a:p>
            <a:endParaRPr lang="en-GB" sz="20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Intended Performance Operational Improvement </a:t>
            </a:r>
            <a:endParaRPr lang="en-GB" sz="2000" dirty="0"/>
          </a:p>
        </p:txBody>
      </p:sp>
      <p:graphicFrame>
        <p:nvGraphicFramePr>
          <p:cNvPr id="11" name="Table 10"/>
          <p:cNvGraphicFramePr>
            <a:graphicFrameLocks noGrp="1"/>
          </p:cNvGraphicFramePr>
          <p:nvPr/>
        </p:nvGraphicFramePr>
        <p:xfrm>
          <a:off x="228600" y="1371600"/>
          <a:ext cx="8686800" cy="5090160"/>
        </p:xfrm>
        <a:graphic>
          <a:graphicData uri="http://schemas.openxmlformats.org/drawingml/2006/table">
            <a:tbl>
              <a:tblPr>
                <a:tableStyleId>{B301B821-A1FF-4177-AEE7-76D212191A09}</a:tableStyleId>
              </a:tblPr>
              <a:tblGrid>
                <a:gridCol w="1837593"/>
                <a:gridCol w="6849207"/>
              </a:tblGrid>
              <a:tr h="0">
                <a:tc>
                  <a:txBody>
                    <a:bodyPr/>
                    <a:lstStyle/>
                    <a:p>
                      <a:pPr marL="0" marR="0" algn="l">
                        <a:spcBef>
                          <a:spcPts val="0"/>
                        </a:spcBef>
                        <a:spcAft>
                          <a:spcPts val="300"/>
                        </a:spcAft>
                      </a:pPr>
                      <a:r>
                        <a:rPr lang="en-GB" sz="2000" b="1" dirty="0"/>
                        <a:t>Efficiency</a:t>
                      </a:r>
                      <a:endParaRPr lang="en-GB" sz="2000" b="1" i="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000" kern="1200" dirty="0" smtClean="0">
                          <a:solidFill>
                            <a:schemeClr val="dk1"/>
                          </a:solidFill>
                          <a:latin typeface="+mn-lt"/>
                          <a:ea typeface="+mn-ea"/>
                          <a:cs typeface="+mn-cs"/>
                        </a:rPr>
                        <a:t>Improve situational awareness to identify level change opportunities with current separation minima (AIRB)  and </a:t>
                      </a:r>
                      <a:r>
                        <a:rPr lang="en-GB" sz="2000" kern="1200" dirty="0" err="1" smtClean="0">
                          <a:solidFill>
                            <a:schemeClr val="dk1"/>
                          </a:solidFill>
                          <a:latin typeface="+mn-lt"/>
                          <a:ea typeface="+mn-ea"/>
                          <a:cs typeface="+mn-cs"/>
                        </a:rPr>
                        <a:t>i</a:t>
                      </a:r>
                      <a:r>
                        <a:rPr lang="en-US" sz="2000" kern="1200" dirty="0" err="1" smtClean="0">
                          <a:solidFill>
                            <a:schemeClr val="dk1"/>
                          </a:solidFill>
                          <a:latin typeface="+mn-lt"/>
                          <a:ea typeface="+mn-ea"/>
                          <a:cs typeface="+mn-cs"/>
                        </a:rPr>
                        <a:t>mprove</a:t>
                      </a:r>
                      <a:r>
                        <a:rPr lang="en-US" sz="2000" kern="1200" dirty="0" smtClean="0">
                          <a:solidFill>
                            <a:schemeClr val="dk1"/>
                          </a:solidFill>
                          <a:latin typeface="+mn-lt"/>
                          <a:ea typeface="+mn-ea"/>
                          <a:cs typeface="+mn-cs"/>
                        </a:rPr>
                        <a:t> visual acquisition and reduction of missed approaches (VSA) </a:t>
                      </a:r>
                      <a:endParaRPr lang="en-US" sz="2000" dirty="0">
                        <a:solidFill>
                          <a:srgbClr val="000000"/>
                        </a:solidFill>
                        <a:latin typeface="+mn-lt"/>
                        <a:ea typeface="Times New Roman"/>
                        <a:cs typeface="Arial"/>
                      </a:endParaRPr>
                    </a:p>
                  </a:txBody>
                  <a:tcPr marL="137160" marR="137160" marT="137160" marB="137160"/>
                </a:tc>
              </a:tr>
              <a:tr h="0">
                <a:tc>
                  <a:txBody>
                    <a:bodyPr/>
                    <a:lstStyle/>
                    <a:p>
                      <a:pPr marL="0" marR="0" algn="l">
                        <a:spcBef>
                          <a:spcPts val="0"/>
                        </a:spcBef>
                        <a:spcAft>
                          <a:spcPts val="300"/>
                        </a:spcAft>
                      </a:pPr>
                      <a:r>
                        <a:rPr lang="en-GB" sz="2000" b="1" dirty="0"/>
                        <a:t>Safety</a:t>
                      </a:r>
                      <a:endParaRPr lang="en-GB" sz="2000" b="1" i="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000" kern="1200" dirty="0" smtClean="0">
                          <a:solidFill>
                            <a:schemeClr val="dk1"/>
                          </a:solidFill>
                          <a:latin typeface="+mn-lt"/>
                          <a:ea typeface="+mn-ea"/>
                          <a:cs typeface="+mn-cs"/>
                        </a:rPr>
                        <a:t>Improve situational awareness (AIRB) and reduce the likelihood of wake turbulence encounters (VSA)</a:t>
                      </a:r>
                      <a:endParaRPr lang="en-GB" sz="2000" dirty="0">
                        <a:latin typeface="+mn-lt"/>
                        <a:ea typeface="Times New Roman"/>
                        <a:cs typeface="Times New Roman"/>
                      </a:endParaRPr>
                    </a:p>
                  </a:txBody>
                  <a:tcPr marL="137160" marR="137160" marT="137160" marB="137160"/>
                </a:tc>
              </a:tr>
              <a:tr h="2356493">
                <a:tc>
                  <a:txBody>
                    <a:bodyPr/>
                    <a:lstStyle/>
                    <a:p>
                      <a:pPr marL="0" marR="0" algn="l">
                        <a:spcBef>
                          <a:spcPts val="0"/>
                        </a:spcBef>
                        <a:spcAft>
                          <a:spcPts val="300"/>
                        </a:spcAft>
                      </a:pPr>
                      <a:r>
                        <a:rPr lang="en-GB" sz="2000" b="1" dirty="0" smtClean="0"/>
                        <a:t>CBA</a:t>
                      </a:r>
                      <a:endParaRPr lang="en-GB" sz="2000" b="1" i="1" dirty="0">
                        <a:latin typeface="+mn-lt"/>
                        <a:ea typeface="Times New Roman"/>
                        <a:cs typeface="Times New Roman"/>
                      </a:endParaRPr>
                    </a:p>
                  </a:txBody>
                  <a:tcPr marL="137160" marR="137160" marT="137160" marB="137160"/>
                </a:tc>
                <a:tc>
                  <a:txBody>
                    <a:bodyPr/>
                    <a:lstStyle/>
                    <a:p>
                      <a:r>
                        <a:rPr lang="en-GB" sz="2000" kern="1200" dirty="0" smtClean="0">
                          <a:solidFill>
                            <a:schemeClr val="dk1"/>
                          </a:solidFill>
                          <a:latin typeface="+mn-lt"/>
                          <a:ea typeface="+mn-ea"/>
                          <a:cs typeface="+mn-cs"/>
                        </a:rPr>
                        <a:t>The benefit is largely driven by higher flight efficiency and consequent savings in contingency fuel.</a:t>
                      </a:r>
                    </a:p>
                    <a:p>
                      <a:r>
                        <a:rPr lang="en-GB" sz="2000" kern="1200" dirty="0" smtClean="0">
                          <a:solidFill>
                            <a:schemeClr val="dk1"/>
                          </a:solidFill>
                          <a:latin typeface="+mn-lt"/>
                          <a:ea typeface="+mn-ea"/>
                          <a:cs typeface="+mn-cs"/>
                        </a:rPr>
                        <a:t>The benefit analysis of the EUROCONTROL CRISTAL ITP project of the CASCADE Programme</a:t>
                      </a:r>
                    </a:p>
                    <a:p>
                      <a:r>
                        <a:rPr lang="en-GB" sz="2000" kern="1200" dirty="0" smtClean="0">
                          <a:solidFill>
                            <a:schemeClr val="dk1"/>
                          </a:solidFill>
                          <a:latin typeface="+mn-lt"/>
                          <a:ea typeface="+mn-ea"/>
                          <a:cs typeface="+mn-cs"/>
                        </a:rPr>
                        <a:t>- saving 36 million Euro (50k Euro per aircraft) annually and</a:t>
                      </a:r>
                    </a:p>
                    <a:p>
                      <a:r>
                        <a:rPr lang="en-GB" sz="2000" kern="1200" dirty="0" smtClean="0">
                          <a:solidFill>
                            <a:schemeClr val="dk1"/>
                          </a:solidFill>
                          <a:latin typeface="+mn-lt"/>
                          <a:ea typeface="+mn-ea"/>
                          <a:cs typeface="+mn-cs"/>
                        </a:rPr>
                        <a:t>- reducing carbon dioxide emissions by 160,000 tonnes annually.</a:t>
                      </a:r>
                    </a:p>
                    <a:p>
                      <a:r>
                        <a:rPr lang="en-GB" sz="2000" kern="1200" dirty="0" smtClean="0">
                          <a:solidFill>
                            <a:schemeClr val="dk1"/>
                          </a:solidFill>
                          <a:latin typeface="+mn-lt"/>
                          <a:ea typeface="+mn-ea"/>
                          <a:cs typeface="+mn-cs"/>
                        </a:rPr>
                        <a:t>The majority of these benefits are attributed to AIRB. </a:t>
                      </a:r>
                      <a:endParaRPr lang="en-GB" sz="2000" dirty="0">
                        <a:latin typeface="+mn-lt"/>
                        <a:ea typeface="Times New Roman"/>
                        <a:cs typeface="Times New Roman"/>
                      </a:endParaRPr>
                    </a:p>
                  </a:txBody>
                  <a:tcPr marL="137160" marR="137160" marT="137160" marB="13716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The procedure for the use of ADS-B traffic display is being proposed for inclusion in the PANS OPS Doc8168) for applicability in Nov. 2013.</a:t>
            </a:r>
            <a:endParaRPr lang="en-GB" sz="28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a:t>
            </a:r>
            <a:r>
              <a:rPr lang="en-US" sz="3200" dirty="0" smtClean="0"/>
              <a:t>Necessary Procedures (Air &amp; Ground) </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228600" y="1371600"/>
            <a:ext cx="8458200" cy="4876800"/>
          </a:xfrm>
        </p:spPr>
        <p:txBody>
          <a:bodyPr>
            <a:noAutofit/>
          </a:bodyPr>
          <a:lstStyle/>
          <a:p>
            <a:r>
              <a:rPr lang="en-GB" sz="2800" b="1" dirty="0" smtClean="0"/>
              <a:t>Avionics</a:t>
            </a:r>
          </a:p>
          <a:p>
            <a:pPr lvl="1"/>
            <a:r>
              <a:rPr lang="en-US" sz="2400" dirty="0" smtClean="0"/>
              <a:t>ADS-B OUT compliant with AMC2024 / DO-260A/DO-260B /ED102 A is needed on the majority of the aircraft population. There is a potential need to certify ADS-B OUT data. </a:t>
            </a:r>
          </a:p>
          <a:p>
            <a:pPr lvl="1"/>
            <a:r>
              <a:rPr lang="en-US" sz="2400" dirty="0" smtClean="0"/>
              <a:t>ADS-B IN compliant with DO-314 / ED160 or DO-317A / ED194 is required to support VSA</a:t>
            </a:r>
          </a:p>
          <a:p>
            <a:pPr lvl="1"/>
            <a:r>
              <a:rPr lang="en-US" sz="2400" dirty="0" smtClean="0"/>
              <a:t>ADS-B IN compliant with DO-319 / ED164 or DO-317A / ED194 is required to support AIRB. </a:t>
            </a:r>
          </a:p>
          <a:p>
            <a:r>
              <a:rPr lang="en-US" sz="2400" b="1" dirty="0" smtClean="0"/>
              <a:t>Ground Systems</a:t>
            </a:r>
          </a:p>
          <a:p>
            <a:pPr lvl="1"/>
            <a:r>
              <a:rPr lang="en-US" sz="2400" dirty="0" smtClean="0"/>
              <a:t>In some environments (e.g. USA) it is anticipated to modify ground infrastructure to provide ADS-R and TIS-B.</a:t>
            </a:r>
          </a:p>
          <a:p>
            <a:pPr lvl="1"/>
            <a:endParaRPr lang="en-GB" sz="2400" dirty="0" smtClean="0"/>
          </a:p>
          <a:p>
            <a:endParaRPr lang="en-GB" sz="2400" dirty="0" smtClean="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Flight crews must be trained on the proper use of AIRB and VSA applications</a:t>
            </a:r>
          </a:p>
          <a:p>
            <a:r>
              <a:rPr lang="en-GB" dirty="0" smtClean="0"/>
              <a:t>Special attention should be given to training for General Aviation (GA) flight crews regarding the appropriate uses of the AIRB and VSA applications. </a:t>
            </a: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a:t>
            </a:r>
            <a:br>
              <a:rPr lang="en-GB" sz="3200" dirty="0" smtClean="0"/>
            </a:br>
            <a:r>
              <a:rPr lang="en-US" sz="3200" dirty="0" smtClean="0"/>
              <a:t>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524000"/>
            <a:ext cx="8382000" cy="4525963"/>
          </a:xfrm>
        </p:spPr>
        <p:txBody>
          <a:bodyPr>
            <a:noAutofit/>
          </a:bodyPr>
          <a:lstStyle/>
          <a:p>
            <a:pPr lvl="0"/>
            <a:r>
              <a:rPr lang="en-GB" b="1" dirty="0" smtClean="0"/>
              <a:t>Regulatory/Standardization:</a:t>
            </a:r>
            <a:r>
              <a:rPr lang="en-GB" dirty="0" smtClean="0"/>
              <a:t>  </a:t>
            </a:r>
          </a:p>
          <a:p>
            <a:pPr lvl="1"/>
            <a:r>
              <a:rPr lang="en-GB" sz="3200" dirty="0" smtClean="0"/>
              <a:t>Use current published criteria</a:t>
            </a:r>
          </a:p>
          <a:p>
            <a:pPr lvl="0"/>
            <a:r>
              <a:rPr lang="en-GB" b="1" dirty="0" smtClean="0"/>
              <a:t>Approval Plans:</a:t>
            </a:r>
            <a:r>
              <a:rPr lang="en-GB" dirty="0" smtClean="0"/>
              <a:t>  </a:t>
            </a:r>
          </a:p>
          <a:p>
            <a:pPr lvl="1"/>
            <a:r>
              <a:rPr lang="en-GB" sz="3200" dirty="0" smtClean="0"/>
              <a:t>Operational </a:t>
            </a:r>
            <a:r>
              <a:rPr lang="en-GB" sz="3200" dirty="0" smtClean="0"/>
              <a:t>Approval guidance/criteria may be needed based upon regional application for ATSA</a:t>
            </a:r>
            <a:endParaRPr lang="en-GB" sz="3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B0-85 –</a:t>
            </a:r>
            <a:r>
              <a:rPr lang="en-US" sz="2800" dirty="0" smtClean="0"/>
              <a:t>Regulatory/standardization needs and Approval Plan (Air and 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9D1BD-A3E3-44C7-967D-696CF8333F86}"/>
</file>

<file path=customXml/itemProps2.xml><?xml version="1.0" encoding="utf-8"?>
<ds:datastoreItem xmlns:ds="http://schemas.openxmlformats.org/officeDocument/2006/customXml" ds:itemID="{0F1960CA-1CE3-4C2C-BD0B-6CCC0327EF7F}"/>
</file>

<file path=customXml/itemProps3.xml><?xml version="1.0" encoding="utf-8"?>
<ds:datastoreItem xmlns:ds="http://schemas.openxmlformats.org/officeDocument/2006/customXml" ds:itemID="{AD815871-5399-4CE3-93EF-A5F81FAD14D7}"/>
</file>

<file path=docProps/app.xml><?xml version="1.0" encoding="utf-8"?>
<Properties xmlns="http://schemas.openxmlformats.org/officeDocument/2006/extended-properties" xmlns:vt="http://schemas.openxmlformats.org/officeDocument/2006/docPropsVTypes">
  <Template>ICAO</Template>
  <TotalTime>1165</TotalTime>
  <Words>840</Words>
  <Application>Microsoft Office PowerPoint</Application>
  <PresentationFormat>On-screen Show (4:3)</PresentationFormat>
  <Paragraphs>136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B0-85/PIA-3   Air Traffic Situational Awareness (ATSA)</vt:lpstr>
      <vt:lpstr>Module N° B0-85   Air Traffic Situational Awareness (ATSA)</vt:lpstr>
      <vt:lpstr>Module N° B0-85 - Baseline </vt:lpstr>
      <vt:lpstr>Module N° B0-85 – Change Brought by the Module</vt:lpstr>
      <vt:lpstr>Module N° B0-85 – Intended Performance Operational Improvement </vt:lpstr>
      <vt:lpstr>Module N° B0-85 – Necessary Procedures (Air &amp; Ground) </vt:lpstr>
      <vt:lpstr>Module N° B0-85 – Necessary System Capability</vt:lpstr>
      <vt:lpstr>Module N° B0-85 –  Training and Qualification Requirements</vt:lpstr>
      <vt:lpstr>Module N° B0-85 –Regulatory/standardization needs and Approval Plan (Air and Ground)</vt:lpstr>
      <vt:lpstr>Module N° B0-85 – Reference Documents</vt:lpstr>
      <vt:lpstr>Module N° B0-85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209</cp:revision>
  <dcterms:created xsi:type="dcterms:W3CDTF">2010-09-24T14:59:54Z</dcterms:created>
  <dcterms:modified xsi:type="dcterms:W3CDTF">2012-07-27T15:50:09Z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