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handoutMasterIdLst>
    <p:handoutMasterId r:id="rId15"/>
  </p:handoutMasterIdLst>
  <p:sldIdLst>
    <p:sldId id="259" r:id="rId2"/>
    <p:sldId id="260" r:id="rId3"/>
    <p:sldId id="261" r:id="rId4"/>
    <p:sldId id="268" r:id="rId5"/>
    <p:sldId id="269" r:id="rId6"/>
    <p:sldId id="270" r:id="rId7"/>
    <p:sldId id="271" r:id="rId8"/>
    <p:sldId id="272" r:id="rId9"/>
    <p:sldId id="275" r:id="rId10"/>
    <p:sldId id="273" r:id="rId11"/>
    <p:sldId id="274"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1044"/>
    <a:srgbClr val="EA157A"/>
    <a:srgbClr val="2C6ABA"/>
    <a:srgbClr val="7030A0"/>
    <a:srgbClr val="FFFFCC"/>
    <a:srgbClr val="00153E"/>
    <a:srgbClr val="385D8A"/>
    <a:srgbClr val="2C6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77" d="100"/>
          <a:sy n="77" d="100"/>
        </p:scale>
        <p:origin x="-148" y="12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86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7D8AB-7966-458C-9BE3-02C18DF0CBED}" type="datetimeFigureOut">
              <a:rPr lang="en-US" smtClean="0"/>
              <a:pPr/>
              <a:t>7/26/2012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8A3367-9AA4-47DA-BEE2-BE6D80B19934}" type="slidenum">
              <a:rPr lang="en-GB" smtClean="0"/>
              <a:pPr/>
              <a:t>‹#›</a:t>
            </a:fld>
            <a:endParaRPr lang="en-GB"/>
          </a:p>
        </p:txBody>
      </p:sp>
    </p:spTree>
    <p:extLst>
      <p:ext uri="{BB962C8B-B14F-4D97-AF65-F5344CB8AC3E}">
        <p14:creationId xmlns:p14="http://schemas.microsoft.com/office/powerpoint/2010/main" val="1906958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5DC285-F2C7-43EB-8980-030AF7421F74}" type="datetimeFigureOut">
              <a:rPr lang="en-US" smtClean="0"/>
              <a:pPr/>
              <a:t>7/26/2012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D550C-52CF-4EDD-ABE6-64B9331ADC78}" type="slidenum">
              <a:rPr lang="en-GB" smtClean="0"/>
              <a:pPr/>
              <a:t>‹#›</a:t>
            </a:fld>
            <a:endParaRPr lang="en-GB"/>
          </a:p>
        </p:txBody>
      </p:sp>
    </p:spTree>
    <p:extLst>
      <p:ext uri="{BB962C8B-B14F-4D97-AF65-F5344CB8AC3E}">
        <p14:creationId xmlns:p14="http://schemas.microsoft.com/office/powerpoint/2010/main" val="3796727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CA" smtClean="0"/>
              <a:t>ICAO SIP 2012- ASBU WORKSHOP</a:t>
            </a:r>
            <a:endParaRPr lang="en-US"/>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r>
              <a:rPr lang="en-US" smtClean="0"/>
              <a:t>6/92010</a:t>
            </a:r>
            <a:endParaRPr lang="en-US" dirty="0"/>
          </a:p>
        </p:txBody>
      </p:sp>
      <p:sp>
        <p:nvSpPr>
          <p:cNvPr id="4" name="Footer Placeholder 3"/>
          <p:cNvSpPr>
            <a:spLocks noGrp="1"/>
          </p:cNvSpPr>
          <p:nvPr>
            <p:ph type="ftr" sz="quarter" idx="11"/>
          </p:nvPr>
        </p:nvSpPr>
        <p:spPr/>
        <p:txBody>
          <a:bodyPr/>
          <a:lstStyle/>
          <a:p>
            <a:r>
              <a:rPr lang="en-CA" smtClean="0"/>
              <a:t>ICAO SIP 2012- ASBU WORKSHOP</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CA" smtClean="0"/>
              <a:t>ICAO SIP 2012- 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CA" smtClean="0"/>
              <a:t>ICAO SIP 2012- 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CA" smtClean="0"/>
              <a:t>ICAO SIP 2012- ASBU WORKSHOP</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CA" smtClean="0"/>
              <a:t>ICAO SIP 2012- ASBU WORKSHOP</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lstStyle>
            <a:lvl1pPr marL="320040"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CA" smtClean="0"/>
              <a:t>ICAO SIP 2012- ASBU WORKSHOP</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Background">
    <p:bg>
      <p:bgPr>
        <a:solidFill>
          <a:srgbClr val="2C6ABA"/>
        </a:solidFill>
        <a:effectLst/>
      </p:bgPr>
    </p:bg>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CA" smtClean="0"/>
              <a:t>ICAO SIP 2012- ASBU WORKSHOP</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White Background">
    <p:bg>
      <p:bgPr>
        <a:solidFill>
          <a:schemeClr val="bg1"/>
        </a:solidFill>
        <a:effectLst/>
      </p:bgPr>
    </p:bg>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CA" smtClean="0"/>
              <a:t>ICAO SIP 2012- ASBU WORKSHOP</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CA" smtClean="0"/>
              <a:t>ICAO SIP 2012- 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r>
              <a:rPr lang="en-US" smtClean="0"/>
              <a:t>6/92010</a:t>
            </a: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CA" smtClean="0"/>
              <a:t>ICAO SIP 2012- ASBU WORKSHOP</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CA" smtClean="0"/>
              <a:t>ICAO SIP 2012- ASBU WORKSHOP</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_Blue">
    <p:bg>
      <p:bgPr>
        <a:solidFill>
          <a:srgbClr val="2C6ABA"/>
        </a:solidFill>
        <a:effectLst/>
      </p:bgPr>
    </p:bg>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CA" smtClean="0"/>
              <a:t>ICAO SIP 2012- ASBU WORKSHOP</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_Blue_No_Footer">
    <p:bg>
      <p:bgPr>
        <a:solidFill>
          <a:srgbClr val="2C6ABA"/>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7"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r>
              <a:rPr lang="en-US" smtClean="0"/>
              <a:t>6/92010</a:t>
            </a:r>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CA" smtClean="0"/>
              <a:t>ICAO SIP 2012- ASBU WORKSHOP</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 id="2147483664" r:id="rId5"/>
    <p:sldLayoutId id="2147483665" r:id="rId6"/>
    <p:sldLayoutId id="2147483666" r:id="rId7"/>
    <p:sldLayoutId id="2147483667" r:id="rId8"/>
    <p:sldLayoutId id="2147483674" r:id="rId9"/>
    <p:sldLayoutId id="2147483672" r:id="rId10"/>
    <p:sldLayoutId id="2147483673" r:id="rId11"/>
    <p:sldLayoutId id="2147483668" r:id="rId12"/>
    <p:sldLayoutId id="2147483669" r:id="rId13"/>
    <p:sldLayoutId id="2147483670" r:id="rId14"/>
    <p:sldLayoutId id="2147483671" r:id="rId15"/>
  </p:sldLayoutIdLst>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0"/>
            <a:ext cx="7924800" cy="2613025"/>
          </a:xfrm>
        </p:spPr>
        <p:txBody>
          <a:bodyPr/>
          <a:lstStyle/>
          <a:p>
            <a:r>
              <a:rPr lang="en-US" b="1" dirty="0" smtClean="0"/>
              <a:t>Aviation System Block Upgrades</a:t>
            </a:r>
            <a:r>
              <a:rPr lang="en-GB" dirty="0" smtClean="0"/>
              <a:t/>
            </a:r>
            <a:br>
              <a:rPr lang="en-GB" dirty="0" smtClean="0"/>
            </a:br>
            <a:r>
              <a:rPr lang="en-GB" dirty="0" smtClean="0"/>
              <a:t>Module N° B0-30/PIA-2</a:t>
            </a:r>
            <a:br>
              <a:rPr lang="en-GB" dirty="0" smtClean="0"/>
            </a:br>
            <a:r>
              <a:rPr lang="en-GB" dirty="0" smtClean="0"/>
              <a:t/>
            </a:r>
            <a:br>
              <a:rPr lang="en-GB" dirty="0" smtClean="0"/>
            </a:br>
            <a:r>
              <a:rPr lang="en-GB" sz="2800" dirty="0" smtClean="0"/>
              <a:t> </a:t>
            </a:r>
            <a:r>
              <a:rPr lang="en-US" sz="2800" b="1" dirty="0" smtClean="0"/>
              <a:t>Service Improvement through Digital Aeronautical Information Management</a:t>
            </a:r>
            <a:endParaRPr lang="en-GB" sz="2800" b="1" dirty="0"/>
          </a:p>
        </p:txBody>
      </p:sp>
      <p:sp>
        <p:nvSpPr>
          <p:cNvPr id="3" name="Rectangle 2"/>
          <p:cNvSpPr/>
          <p:nvPr/>
        </p:nvSpPr>
        <p:spPr>
          <a:xfrm>
            <a:off x="4953000" y="1828800"/>
            <a:ext cx="3657600" cy="646331"/>
          </a:xfrm>
          <a:prstGeom prst="rect">
            <a:avLst/>
          </a:prstGeom>
        </p:spPr>
        <p:txBody>
          <a:bodyPr wrap="square">
            <a:spAutoFit/>
          </a:bodyPr>
          <a:lstStyle/>
          <a:p>
            <a:pPr>
              <a:defRPr/>
            </a:pPr>
            <a:r>
              <a:rPr lang="en-US" dirty="0" smtClean="0"/>
              <a:t>SIP/2012/ASBU/Nairobi</a:t>
            </a:r>
            <a:r>
              <a:rPr lang="en-GB" dirty="0" smtClean="0">
                <a:latin typeface="Times New Roman" pitchFamily="18" charset="0"/>
                <a:cs typeface="Times New Roman" pitchFamily="18" charset="0"/>
              </a:rPr>
              <a:t>-WP/21B</a:t>
            </a:r>
            <a:r>
              <a:rPr lang="en-GB" dirty="0" smtClean="0">
                <a:latin typeface="Times New Roman" pitchFamily="18" charset="0"/>
                <a:cs typeface="Times New Roman" pitchFamily="18" charset="0"/>
              </a:rPr>
              <a:t/>
            </a:r>
            <a:br>
              <a:rPr lang="en-GB" dirty="0" smtClean="0">
                <a:latin typeface="Times New Roman" pitchFamily="18" charset="0"/>
                <a:cs typeface="Times New Roman" pitchFamily="18" charset="0"/>
              </a:rPr>
            </a:br>
            <a:endParaRPr lang="en-GB" b="1" dirty="0" smtClean="0">
              <a:latin typeface="Times New Roman" pitchFamily="18" charset="0"/>
              <a:cs typeface="Times New Roman" pitchFamily="18" charset="0"/>
            </a:endParaRPr>
          </a:p>
        </p:txBody>
      </p:sp>
      <p:sp>
        <p:nvSpPr>
          <p:cNvPr id="4" name="Rectangle 3"/>
          <p:cNvSpPr/>
          <p:nvPr/>
        </p:nvSpPr>
        <p:spPr>
          <a:xfrm>
            <a:off x="1600200" y="5867400"/>
            <a:ext cx="6477000" cy="646331"/>
          </a:xfrm>
          <a:prstGeom prst="rect">
            <a:avLst/>
          </a:prstGeom>
        </p:spPr>
        <p:txBody>
          <a:bodyPr wrap="square">
            <a:spAutoFit/>
          </a:bodyPr>
          <a:lstStyle/>
          <a:p>
            <a:pPr algn="ctr"/>
            <a:r>
              <a:rPr lang="en-US" dirty="0" smtClean="0">
                <a:latin typeface="Times New Roman" pitchFamily="18" charset="0"/>
                <a:cs typeface="Times New Roman" pitchFamily="18" charset="0"/>
              </a:rPr>
              <a:t>Workshop on preparations for ANConf/12 − ASBU methodology</a:t>
            </a:r>
            <a:endParaRPr lang="en-GB" dirty="0" smtClean="0">
              <a:latin typeface="Times New Roman" pitchFamily="18" charset="0"/>
              <a:cs typeface="Times New Roman" pitchFamily="18" charset="0"/>
            </a:endParaRPr>
          </a:p>
          <a:p>
            <a:pPr algn="ctr"/>
            <a:r>
              <a:rPr lang="en-GB" dirty="0" smtClean="0">
                <a:latin typeface="Times New Roman" pitchFamily="18" charset="0"/>
                <a:cs typeface="Times New Roman" pitchFamily="18" charset="0"/>
              </a:rPr>
              <a:t>(Nairobi, 13-17 August 2012)</a:t>
            </a:r>
            <a:endParaRPr lang="en-GB"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10</a:t>
            </a:fld>
            <a:endParaRPr lang="en-US"/>
          </a:p>
        </p:txBody>
      </p:sp>
      <p:sp>
        <p:nvSpPr>
          <p:cNvPr id="4" name="Content Placeholder 3"/>
          <p:cNvSpPr>
            <a:spLocks noGrp="1"/>
          </p:cNvSpPr>
          <p:nvPr>
            <p:ph idx="1"/>
          </p:nvPr>
        </p:nvSpPr>
        <p:spPr>
          <a:xfrm>
            <a:off x="381000" y="1524000"/>
            <a:ext cx="8534400" cy="4800600"/>
          </a:xfrm>
        </p:spPr>
        <p:txBody>
          <a:bodyPr>
            <a:noAutofit/>
          </a:bodyPr>
          <a:lstStyle/>
          <a:p>
            <a:r>
              <a:rPr lang="en-GB" dirty="0" smtClean="0"/>
              <a:t>Standards: </a:t>
            </a:r>
            <a:r>
              <a:rPr lang="en-GB" dirty="0" smtClean="0"/>
              <a:t>Further changes to ICAO Annex 15 are in preparation</a:t>
            </a:r>
            <a:endParaRPr lang="en-GB" dirty="0" smtClean="0"/>
          </a:p>
          <a:p>
            <a:r>
              <a:rPr lang="en-GB" dirty="0" smtClean="0"/>
              <a:t>Procedures </a:t>
            </a:r>
            <a:r>
              <a:rPr lang="en-GB" dirty="0" smtClean="0"/>
              <a:t>: In preparation</a:t>
            </a:r>
          </a:p>
          <a:p>
            <a:r>
              <a:rPr lang="en-GB" dirty="0" smtClean="0"/>
              <a:t>Guidance </a:t>
            </a:r>
            <a:r>
              <a:rPr lang="en-GB" dirty="0" smtClean="0"/>
              <a:t>Material</a:t>
            </a:r>
          </a:p>
          <a:p>
            <a:pPr lvl="1"/>
            <a:r>
              <a:rPr lang="en-GB" sz="3200" dirty="0" smtClean="0"/>
              <a:t>ICAO Doc 8126, Aeronautical Information Services Manual, incl. AIXM and eAIP</a:t>
            </a:r>
          </a:p>
          <a:p>
            <a:pPr lvl="1"/>
            <a:r>
              <a:rPr lang="en-GB" sz="3200" dirty="0" smtClean="0"/>
              <a:t>ICAO Doc 8697, Aeronautical Chart Manual </a:t>
            </a:r>
          </a:p>
          <a:p>
            <a:pPr lvl="1"/>
            <a:r>
              <a:rPr lang="en-GB" sz="3200" dirty="0" smtClean="0"/>
              <a:t>Manuals on AIM quality system and AIM training.</a:t>
            </a:r>
          </a:p>
          <a:p>
            <a:endParaRPr lang="en-GB" sz="2400" b="1" dirty="0" smtClean="0"/>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B0-30 – Reference Documents </a:t>
            </a:r>
            <a:r>
              <a:rPr lang="en-GB" sz="8000" dirty="0" smtClean="0"/>
              <a:t/>
            </a:r>
            <a:br>
              <a:rPr lang="en-GB" sz="8000" dirty="0" smtClean="0"/>
            </a:br>
            <a:endParaRPr lang="en-GB"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11</a:t>
            </a:fld>
            <a:endParaRPr lang="en-US"/>
          </a:p>
        </p:txBody>
      </p:sp>
      <p:sp>
        <p:nvSpPr>
          <p:cNvPr id="4" name="Content Placeholder 3"/>
          <p:cNvSpPr>
            <a:spLocks noGrp="1"/>
          </p:cNvSpPr>
          <p:nvPr>
            <p:ph idx="1"/>
          </p:nvPr>
        </p:nvSpPr>
        <p:spPr>
          <a:xfrm>
            <a:off x="381000" y="1295400"/>
            <a:ext cx="8305800" cy="1066800"/>
          </a:xfrm>
        </p:spPr>
        <p:txBody>
          <a:bodyPr>
            <a:noAutofit/>
          </a:bodyPr>
          <a:lstStyle/>
          <a:p>
            <a:pPr>
              <a:buNone/>
            </a:pPr>
            <a:r>
              <a:rPr lang="en-GB" dirty="0" smtClean="0"/>
              <a:t>   </a:t>
            </a:r>
            <a:r>
              <a:rPr lang="en-US" b="1" dirty="0" smtClean="0"/>
              <a:t>Service Improvement through Digital Aeronautical Information Management</a:t>
            </a:r>
            <a:endParaRPr lang="en-US" dirty="0" smtClean="0">
              <a:solidFill>
                <a:srgbClr val="00B050"/>
              </a:solidFill>
            </a:endParaRPr>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B0-30 Implementation                   - Benefits and Elements</a:t>
            </a:r>
            <a:endParaRPr lang="en-GB" sz="2000" dirty="0"/>
          </a:p>
        </p:txBody>
      </p:sp>
      <p:graphicFrame>
        <p:nvGraphicFramePr>
          <p:cNvPr id="7" name="Table 6"/>
          <p:cNvGraphicFramePr>
            <a:graphicFrameLocks noGrp="1"/>
          </p:cNvGraphicFramePr>
          <p:nvPr/>
        </p:nvGraphicFramePr>
        <p:xfrm>
          <a:off x="304800" y="2362200"/>
          <a:ext cx="8458200" cy="1488440"/>
        </p:xfrm>
        <a:graphic>
          <a:graphicData uri="http://schemas.openxmlformats.org/drawingml/2006/table">
            <a:tbl>
              <a:tblPr firstRow="1" bandRow="1">
                <a:tableStyleId>{5C22544A-7EE6-4342-B048-85BDC9FD1C3A}</a:tableStyleId>
              </a:tblPr>
              <a:tblGrid>
                <a:gridCol w="1776222"/>
                <a:gridCol w="1043178"/>
                <a:gridCol w="1409700"/>
                <a:gridCol w="1409700"/>
                <a:gridCol w="1676400"/>
                <a:gridCol w="1143000"/>
              </a:tblGrid>
              <a:tr h="370840">
                <a:tc gridSpan="6">
                  <a:txBody>
                    <a:bodyPr/>
                    <a:lstStyle/>
                    <a:p>
                      <a:pPr algn="ctr"/>
                      <a:r>
                        <a:rPr lang="en-US" sz="2400" b="1" kern="1200" dirty="0" smtClean="0">
                          <a:solidFill>
                            <a:schemeClr val="lt1"/>
                          </a:solidFill>
                          <a:latin typeface="+mn-lt"/>
                          <a:ea typeface="+mn-ea"/>
                          <a:cs typeface="+mn-cs"/>
                        </a:rPr>
                        <a:t>Benefits</a:t>
                      </a:r>
                      <a:r>
                        <a:rPr lang="en-US" sz="2400" b="1" kern="1200" baseline="0" dirty="0" smtClean="0">
                          <a:solidFill>
                            <a:schemeClr val="lt1"/>
                          </a:solidFill>
                          <a:latin typeface="+mn-lt"/>
                          <a:ea typeface="+mn-ea"/>
                          <a:cs typeface="+mn-cs"/>
                        </a:rPr>
                        <a:t> - </a:t>
                      </a:r>
                      <a:r>
                        <a:rPr lang="en-US" sz="2400" b="1" kern="1200" dirty="0" smtClean="0">
                          <a:solidFill>
                            <a:schemeClr val="lt1"/>
                          </a:solidFill>
                          <a:latin typeface="+mn-lt"/>
                          <a:ea typeface="+mn-ea"/>
                          <a:cs typeface="+mn-cs"/>
                        </a:rPr>
                        <a:t>Main Key Performance Areas (KPA) </a:t>
                      </a:r>
                      <a:endParaRPr lang="en-GB" sz="24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70840">
                <a:tc>
                  <a:txBody>
                    <a:bodyPr/>
                    <a:lstStyle/>
                    <a:p>
                      <a:r>
                        <a:rPr lang="en-GB" sz="2000" b="1" dirty="0" smtClean="0"/>
                        <a:t>KPAs</a:t>
                      </a:r>
                      <a:endParaRPr lang="en-GB" sz="2000" b="1" dirty="0"/>
                    </a:p>
                  </a:txBody>
                  <a:tcPr/>
                </a:tc>
                <a:tc>
                  <a:txBody>
                    <a:bodyPr/>
                    <a:lstStyle/>
                    <a:p>
                      <a:pPr marL="0" marR="0" algn="ctr">
                        <a:lnSpc>
                          <a:spcPct val="115000"/>
                        </a:lnSpc>
                        <a:spcBef>
                          <a:spcPts val="0"/>
                        </a:spcBef>
                        <a:spcAft>
                          <a:spcPts val="0"/>
                        </a:spcAft>
                        <a:tabLst>
                          <a:tab pos="1352550" algn="l"/>
                        </a:tabLst>
                      </a:pPr>
                      <a:r>
                        <a:rPr lang="en-US" sz="2000" b="1" dirty="0" smtClean="0">
                          <a:latin typeface="Times New Roman"/>
                          <a:ea typeface="SimSun"/>
                          <a:cs typeface="Times New Roman"/>
                        </a:rPr>
                        <a:t>Access</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Capacity</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Efficiency</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Environment</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Safety</a:t>
                      </a:r>
                      <a:endParaRPr lang="en-GB" sz="2000" b="1" dirty="0">
                        <a:latin typeface="Arial"/>
                        <a:ea typeface="SimSun"/>
                        <a:cs typeface="Times New Roman"/>
                      </a:endParaRPr>
                    </a:p>
                  </a:txBody>
                  <a:tcPr marL="68580" marR="68580" marT="0" marB="0"/>
                </a:tc>
              </a:tr>
              <a:tr h="635000">
                <a:tc>
                  <a:txBody>
                    <a:bodyPr/>
                    <a:lstStyle/>
                    <a:p>
                      <a:r>
                        <a:rPr lang="en-GB" sz="2000" b="1" dirty="0" smtClean="0"/>
                        <a:t>Applicable</a:t>
                      </a:r>
                      <a:endParaRPr lang="en-GB" sz="2000" b="1" dirty="0"/>
                    </a:p>
                  </a:txBody>
                  <a:tcPr/>
                </a:tc>
                <a:tc>
                  <a:txBody>
                    <a:bodyPr/>
                    <a:lstStyle/>
                    <a:p>
                      <a:pPr algn="ctr"/>
                      <a:r>
                        <a:rPr lang="en-GB" sz="2000" b="1" dirty="0" smtClean="0"/>
                        <a:t>N</a:t>
                      </a:r>
                      <a:endParaRPr lang="en-GB" sz="2000" b="1" dirty="0"/>
                    </a:p>
                  </a:txBody>
                  <a:tcPr/>
                </a:tc>
                <a:tc>
                  <a:txBody>
                    <a:bodyPr/>
                    <a:lstStyle/>
                    <a:p>
                      <a:pPr algn="ctr"/>
                      <a:r>
                        <a:rPr lang="en-GB" sz="2000" b="1" dirty="0" smtClean="0"/>
                        <a:t>N</a:t>
                      </a:r>
                      <a:endParaRPr lang="en-GB" sz="2000" b="1" dirty="0"/>
                    </a:p>
                  </a:txBody>
                  <a:tcPr/>
                </a:tc>
                <a:tc>
                  <a:txBody>
                    <a:bodyPr/>
                    <a:lstStyle/>
                    <a:p>
                      <a:pPr algn="ctr"/>
                      <a:r>
                        <a:rPr lang="en-GB" sz="2000" b="1" dirty="0" smtClean="0"/>
                        <a:t>N</a:t>
                      </a:r>
                      <a:endParaRPr lang="en-GB" sz="2000" b="1" dirty="0"/>
                    </a:p>
                  </a:txBody>
                  <a:tcPr/>
                </a:tc>
                <a:tc>
                  <a:txBody>
                    <a:bodyPr/>
                    <a:lstStyle/>
                    <a:p>
                      <a:pPr algn="ctr"/>
                      <a:r>
                        <a:rPr lang="en-GB" sz="2000" b="1" dirty="0" smtClean="0"/>
                        <a:t>Y</a:t>
                      </a:r>
                      <a:endParaRPr lang="en-GB" sz="2000" b="1" dirty="0"/>
                    </a:p>
                  </a:txBody>
                  <a:tcPr/>
                </a:tc>
                <a:tc>
                  <a:txBody>
                    <a:bodyPr/>
                    <a:lstStyle/>
                    <a:p>
                      <a:pPr algn="ctr"/>
                      <a:r>
                        <a:rPr lang="en-GB" sz="2000" b="1" dirty="0" smtClean="0"/>
                        <a:t>Y</a:t>
                      </a:r>
                      <a:endParaRPr lang="en-GB" sz="2000" b="1" dirty="0"/>
                    </a:p>
                  </a:txBody>
                  <a:tcPr/>
                </a:tc>
              </a:tr>
            </a:tbl>
          </a:graphicData>
        </a:graphic>
      </p:graphicFrame>
      <p:sp>
        <p:nvSpPr>
          <p:cNvPr id="8" name="Rectangle 7"/>
          <p:cNvSpPr/>
          <p:nvPr/>
        </p:nvSpPr>
        <p:spPr>
          <a:xfrm>
            <a:off x="152400" y="4038600"/>
            <a:ext cx="8839200" cy="2308324"/>
          </a:xfrm>
          <a:prstGeom prst="rect">
            <a:avLst/>
          </a:prstGeom>
        </p:spPr>
        <p:txBody>
          <a:bodyPr wrap="square">
            <a:spAutoFit/>
          </a:bodyPr>
          <a:lstStyle/>
          <a:p>
            <a:pPr lvl="0"/>
            <a:r>
              <a:rPr lang="en-GB" sz="2400" b="1" dirty="0" smtClean="0">
                <a:solidFill>
                  <a:srgbClr val="00B050"/>
                </a:solidFill>
              </a:rPr>
              <a:t>Elements:</a:t>
            </a:r>
          </a:p>
          <a:p>
            <a:pPr lvl="1"/>
            <a:r>
              <a:rPr lang="en-GB" sz="2400" b="1" dirty="0" smtClean="0">
                <a:solidFill>
                  <a:srgbClr val="00B050"/>
                </a:solidFill>
              </a:rPr>
              <a:t>- WGS-84; eTOD; and QMS for AIM (Not included in this Module)</a:t>
            </a:r>
            <a:endParaRPr lang="en-CA" sz="2400" dirty="0" smtClean="0"/>
          </a:p>
          <a:p>
            <a:pPr lvl="1"/>
            <a:r>
              <a:rPr lang="en-GB" sz="2400" b="1" dirty="0" smtClean="0">
                <a:solidFill>
                  <a:srgbClr val="00B050"/>
                </a:solidFill>
              </a:rPr>
              <a:t>- AIXM</a:t>
            </a:r>
          </a:p>
          <a:p>
            <a:pPr lvl="1"/>
            <a:r>
              <a:rPr lang="en-GB" sz="2400" b="1" dirty="0" smtClean="0">
                <a:solidFill>
                  <a:srgbClr val="00B050"/>
                </a:solidFill>
              </a:rPr>
              <a:t>- eAIP</a:t>
            </a:r>
            <a:endParaRPr lang="en-CA" sz="2400" b="1" dirty="0" smtClean="0">
              <a:solidFill>
                <a:srgbClr val="00B050"/>
              </a:solidFill>
            </a:endParaRPr>
          </a:p>
          <a:p>
            <a:pPr lvl="1"/>
            <a:r>
              <a:rPr lang="en-GB" sz="2400" b="1" dirty="0" smtClean="0">
                <a:solidFill>
                  <a:srgbClr val="00B050"/>
                </a:solidFill>
              </a:rPr>
              <a:t>- Digital NOTAM</a:t>
            </a:r>
            <a:endParaRPr lang="en-CA" sz="2400" b="1" dirty="0" smtClean="0">
              <a:solidFill>
                <a:srgbClr val="00B050"/>
              </a:solidFill>
            </a:endParaRPr>
          </a:p>
          <a:p>
            <a:pPr lvl="1">
              <a:buNone/>
            </a:pPr>
            <a:r>
              <a:rPr lang="en-GB" sz="2400" b="1" dirty="0" smtClean="0">
                <a:solidFill>
                  <a:srgbClr val="00B050"/>
                </a:solidFill>
              </a:rPr>
              <a:t>to be reflected in ANRF</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12</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0" y="-62147"/>
            <a:ext cx="9144000" cy="692014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CA" smtClean="0"/>
              <a:t>ICAO SIP 2012- ASBU WORKSHOP</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a:t>
            </a:fld>
            <a:endParaRPr lang="en-US"/>
          </a:p>
        </p:txBody>
      </p:sp>
      <p:sp>
        <p:nvSpPr>
          <p:cNvPr id="3" name="Title 2"/>
          <p:cNvSpPr>
            <a:spLocks noGrp="1"/>
          </p:cNvSpPr>
          <p:nvPr>
            <p:ph type="title"/>
          </p:nvPr>
        </p:nvSpPr>
        <p:spPr/>
        <p:txBody>
          <a:bodyPr/>
          <a:lstStyle/>
          <a:p>
            <a:r>
              <a:rPr lang="en-GB" sz="3200" dirty="0" smtClean="0"/>
              <a:t>Module N° B0-30</a:t>
            </a:r>
            <a:r>
              <a:rPr lang="en-GB" sz="6000" dirty="0" smtClean="0"/>
              <a:t/>
            </a:r>
            <a:br>
              <a:rPr lang="en-GB" sz="6000" dirty="0" smtClean="0"/>
            </a:br>
            <a:r>
              <a:rPr lang="en-GB" sz="1800" b="1" dirty="0" smtClean="0"/>
              <a:t> </a:t>
            </a:r>
            <a:r>
              <a:rPr lang="en-US" sz="1800" b="1" dirty="0" smtClean="0"/>
              <a:t>Service Improvement through Digital Aeronautical Information Management</a:t>
            </a:r>
            <a:r>
              <a:rPr lang="en-GB" sz="2400" b="1" dirty="0" smtClean="0"/>
              <a:t> </a:t>
            </a:r>
            <a:endParaRPr lang="en-GB" sz="2400" b="1" dirty="0"/>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graphicFrame>
        <p:nvGraphicFramePr>
          <p:cNvPr id="10" name="Table 9"/>
          <p:cNvGraphicFramePr>
            <a:graphicFrameLocks noGrp="1"/>
          </p:cNvGraphicFramePr>
          <p:nvPr/>
        </p:nvGraphicFramePr>
        <p:xfrm>
          <a:off x="228600" y="1219200"/>
          <a:ext cx="8534401" cy="5483352"/>
        </p:xfrm>
        <a:graphic>
          <a:graphicData uri="http://schemas.openxmlformats.org/drawingml/2006/table">
            <a:tbl>
              <a:tblPr>
                <a:tableStyleId>{B301B821-A1FF-4177-AEE7-76D212191A09}</a:tableStyleId>
              </a:tblPr>
              <a:tblGrid>
                <a:gridCol w="2406861"/>
                <a:gridCol w="3063770"/>
                <a:gridCol w="3063770"/>
              </a:tblGrid>
              <a:tr h="638539">
                <a:tc>
                  <a:txBody>
                    <a:bodyPr/>
                    <a:lstStyle/>
                    <a:p>
                      <a:pPr marL="0" marR="0" algn="just">
                        <a:spcBef>
                          <a:spcPts val="0"/>
                        </a:spcBef>
                        <a:spcAft>
                          <a:spcPts val="600"/>
                        </a:spcAft>
                      </a:pPr>
                      <a:r>
                        <a:rPr lang="en-GB" sz="1400" b="1" dirty="0">
                          <a:latin typeface="+mn-lt"/>
                        </a:rPr>
                        <a:t>Summary</a:t>
                      </a:r>
                      <a:endParaRPr lang="en-GB" sz="1400" b="1" dirty="0">
                        <a:latin typeface="+mn-lt"/>
                        <a:ea typeface="Times New Roman"/>
                        <a:cs typeface="Times New Roman"/>
                      </a:endParaRPr>
                    </a:p>
                  </a:txBody>
                  <a:tcPr marL="64008" marR="64008" marT="64008" marB="64008"/>
                </a:tc>
                <a:tc gridSpan="2">
                  <a:txBody>
                    <a:bodyPr/>
                    <a:lstStyle/>
                    <a:p>
                      <a:pPr marL="0" marR="0" algn="just">
                        <a:spcBef>
                          <a:spcPts val="0"/>
                        </a:spcBef>
                        <a:spcAft>
                          <a:spcPts val="600"/>
                        </a:spcAft>
                      </a:pPr>
                      <a:r>
                        <a:rPr lang="en-GB" sz="2000" b="1" kern="1200" dirty="0" smtClean="0">
                          <a:solidFill>
                            <a:srgbClr val="00B050"/>
                          </a:solidFill>
                          <a:latin typeface="+mn-lt"/>
                          <a:ea typeface="+mn-ea"/>
                          <a:cs typeface="+mn-cs"/>
                        </a:rPr>
                        <a:t>Product centric to data centric.</a:t>
                      </a:r>
                    </a:p>
                    <a:p>
                      <a:pPr marL="0" marR="0" algn="just">
                        <a:spcBef>
                          <a:spcPts val="0"/>
                        </a:spcBef>
                        <a:spcAft>
                          <a:spcPts val="600"/>
                        </a:spcAft>
                      </a:pPr>
                      <a:r>
                        <a:rPr lang="en-GB" sz="1600" kern="1200" dirty="0" smtClean="0">
                          <a:solidFill>
                            <a:schemeClr val="dk1"/>
                          </a:solidFill>
                          <a:latin typeface="+mn-lt"/>
                          <a:ea typeface="+mn-ea"/>
                          <a:cs typeface="+mn-cs"/>
                        </a:rPr>
                        <a:t>The initial introduction of digital processing and management of information, through </a:t>
                      </a:r>
                      <a:r>
                        <a:rPr lang="en-GB" sz="1600" u="sng" kern="1200" dirty="0" smtClean="0">
                          <a:solidFill>
                            <a:schemeClr val="dk1"/>
                          </a:solidFill>
                          <a:latin typeface="+mn-lt"/>
                          <a:ea typeface="+mn-ea"/>
                          <a:cs typeface="+mn-cs"/>
                          <a:hlinkClick r:id="" action="ppaction://hlinkfile"/>
                        </a:rPr>
                        <a:t>AIS</a:t>
                      </a:r>
                      <a:r>
                        <a:rPr lang="en-GB" sz="1600" kern="1200" dirty="0" smtClean="0">
                          <a:solidFill>
                            <a:schemeClr val="dk1"/>
                          </a:solidFill>
                          <a:latin typeface="+mn-lt"/>
                          <a:ea typeface="+mn-ea"/>
                          <a:cs typeface="+mn-cs"/>
                        </a:rPr>
                        <a:t>/AIM implementation, use of </a:t>
                      </a:r>
                      <a:r>
                        <a:rPr lang="en-GB" sz="1600" u="sng" kern="1200" dirty="0" smtClean="0">
                          <a:solidFill>
                            <a:schemeClr val="dk1"/>
                          </a:solidFill>
                          <a:latin typeface="+mn-lt"/>
                          <a:ea typeface="+mn-ea"/>
                          <a:cs typeface="+mn-cs"/>
                          <a:hlinkClick r:id="" action="ppaction://hlinkfile"/>
                        </a:rPr>
                        <a:t>AIXM</a:t>
                      </a:r>
                      <a:r>
                        <a:rPr lang="en-GB" sz="1600" kern="1200" dirty="0" smtClean="0">
                          <a:solidFill>
                            <a:schemeClr val="dk1"/>
                          </a:solidFill>
                          <a:latin typeface="+mn-lt"/>
                          <a:ea typeface="+mn-ea"/>
                          <a:cs typeface="+mn-cs"/>
                        </a:rPr>
                        <a:t>, migration to electronic </a:t>
                      </a:r>
                      <a:r>
                        <a:rPr lang="en-GB" sz="1600" u="sng" kern="1200" dirty="0" smtClean="0">
                          <a:solidFill>
                            <a:schemeClr val="dk1"/>
                          </a:solidFill>
                          <a:latin typeface="+mn-lt"/>
                          <a:ea typeface="+mn-ea"/>
                          <a:cs typeface="+mn-cs"/>
                          <a:hlinkClick r:id="" action="ppaction://hlinkfile"/>
                        </a:rPr>
                        <a:t>AIP</a:t>
                      </a:r>
                      <a:r>
                        <a:rPr lang="en-GB" sz="1600" kern="1200" dirty="0" smtClean="0">
                          <a:solidFill>
                            <a:schemeClr val="dk1"/>
                          </a:solidFill>
                          <a:latin typeface="+mn-lt"/>
                          <a:ea typeface="+mn-ea"/>
                          <a:cs typeface="+mn-cs"/>
                        </a:rPr>
                        <a:t> and better quality and availability of data.</a:t>
                      </a:r>
                      <a:endParaRPr lang="en-GB" sz="1600" b="1" dirty="0">
                        <a:latin typeface="+mn-lt"/>
                        <a:ea typeface="Times New Roman"/>
                        <a:cs typeface="Times New Roman"/>
                      </a:endParaRPr>
                    </a:p>
                  </a:txBody>
                  <a:tcPr marL="64008" marR="64008" marT="64008" marB="64008"/>
                </a:tc>
                <a:tc hMerge="1">
                  <a:txBody>
                    <a:bodyPr/>
                    <a:lstStyle/>
                    <a:p>
                      <a:endParaRPr lang="en-GB"/>
                    </a:p>
                  </a:txBody>
                  <a:tcPr/>
                </a:tc>
              </a:tr>
              <a:tr h="524514">
                <a:tc>
                  <a:txBody>
                    <a:bodyPr/>
                    <a:lstStyle/>
                    <a:p>
                      <a:pPr marL="0" marR="0" algn="just">
                        <a:spcBef>
                          <a:spcPts val="0"/>
                        </a:spcBef>
                        <a:spcAft>
                          <a:spcPts val="600"/>
                        </a:spcAft>
                      </a:pPr>
                      <a:r>
                        <a:rPr lang="en-GB" sz="1400" b="1" dirty="0">
                          <a:latin typeface="+mn-lt"/>
                        </a:rPr>
                        <a:t>Main Performance Impact</a:t>
                      </a:r>
                      <a:endParaRPr lang="en-GB" sz="1400" b="1" dirty="0">
                        <a:latin typeface="+mn-lt"/>
                        <a:ea typeface="Times New Roman"/>
                        <a:cs typeface="Times New Roman"/>
                      </a:endParaRPr>
                    </a:p>
                  </a:txBody>
                  <a:tcPr marL="64008" marR="64008" marT="64008" marB="64008"/>
                </a:tc>
                <a:tc gridSpan="2">
                  <a:txBody>
                    <a:bodyPr/>
                    <a:lstStyle/>
                    <a:p>
                      <a:pPr marL="0" marR="0" algn="just">
                        <a:spcBef>
                          <a:spcPts val="0"/>
                        </a:spcBef>
                        <a:spcAft>
                          <a:spcPts val="600"/>
                        </a:spcAft>
                        <a:buFontTx/>
                        <a:buChar char="-"/>
                      </a:pPr>
                      <a:r>
                        <a:rPr lang="en-GB" sz="1600" kern="1200" dirty="0" smtClean="0">
                          <a:solidFill>
                            <a:schemeClr val="dk1"/>
                          </a:solidFill>
                          <a:latin typeface="+mn-lt"/>
                          <a:ea typeface="+mn-ea"/>
                          <a:cs typeface="+mn-cs"/>
                        </a:rPr>
                        <a:t>KPA-03 Cost-Effectiveness, KPA-05 Environment, KPA-07 Global Interoperability; KPA-10 Safety</a:t>
                      </a:r>
                      <a:endParaRPr lang="en-GB" sz="1600" b="1" dirty="0">
                        <a:latin typeface="+mn-lt"/>
                        <a:ea typeface="Times New Roman"/>
                        <a:cs typeface="Times New Roman"/>
                      </a:endParaRPr>
                    </a:p>
                  </a:txBody>
                  <a:tcPr marL="64008" marR="64008" marT="64008" marB="64008"/>
                </a:tc>
                <a:tc hMerge="1">
                  <a:txBody>
                    <a:bodyPr/>
                    <a:lstStyle/>
                    <a:p>
                      <a:endParaRPr lang="en-GB"/>
                    </a:p>
                  </a:txBody>
                  <a:tcPr/>
                </a:tc>
              </a:tr>
              <a:tr h="461167">
                <a:tc>
                  <a:txBody>
                    <a:bodyPr/>
                    <a:lstStyle/>
                    <a:p>
                      <a:pPr marL="0" marR="0" algn="l">
                        <a:spcBef>
                          <a:spcPts val="0"/>
                        </a:spcBef>
                        <a:spcAft>
                          <a:spcPts val="600"/>
                        </a:spcAft>
                      </a:pPr>
                      <a:r>
                        <a:rPr lang="en-GB" sz="1400" b="1" dirty="0">
                          <a:latin typeface="+mn-lt"/>
                        </a:rPr>
                        <a:t>Operating Environment/Phases of Flight</a:t>
                      </a:r>
                      <a:endParaRPr lang="en-GB" sz="1400" b="1" dirty="0">
                        <a:latin typeface="+mn-lt"/>
                        <a:ea typeface="Times New Roman"/>
                        <a:cs typeface="Times New Roman"/>
                      </a:endParaRPr>
                    </a:p>
                  </a:txBody>
                  <a:tcPr marL="64008" marR="64008" marT="64008" marB="64008"/>
                </a:tc>
                <a:tc gridSpan="2">
                  <a:txBody>
                    <a:bodyPr/>
                    <a:lstStyle/>
                    <a:p>
                      <a:pPr marL="0" marR="0" algn="just">
                        <a:spcBef>
                          <a:spcPts val="0"/>
                        </a:spcBef>
                        <a:spcAft>
                          <a:spcPts val="600"/>
                        </a:spcAft>
                      </a:pPr>
                      <a:r>
                        <a:rPr lang="en-GB" sz="1400" b="1" dirty="0">
                          <a:latin typeface="+mn-lt"/>
                        </a:rPr>
                        <a:t>All phases of flight</a:t>
                      </a:r>
                      <a:endParaRPr lang="en-GB" sz="1400" b="1" dirty="0">
                        <a:latin typeface="+mn-lt"/>
                        <a:ea typeface="Times New Roman"/>
                        <a:cs typeface="Times New Roman"/>
                      </a:endParaRPr>
                    </a:p>
                  </a:txBody>
                  <a:tcPr marL="64008" marR="64008" marT="64008" marB="64008"/>
                </a:tc>
                <a:tc hMerge="1">
                  <a:txBody>
                    <a:bodyPr/>
                    <a:lstStyle/>
                    <a:p>
                      <a:endParaRPr lang="en-GB"/>
                    </a:p>
                  </a:txBody>
                  <a:tcPr/>
                </a:tc>
              </a:tr>
              <a:tr h="334565">
                <a:tc>
                  <a:txBody>
                    <a:bodyPr/>
                    <a:lstStyle/>
                    <a:p>
                      <a:pPr marL="0" marR="0" algn="just">
                        <a:spcBef>
                          <a:spcPts val="0"/>
                        </a:spcBef>
                        <a:spcAft>
                          <a:spcPts val="600"/>
                        </a:spcAft>
                      </a:pPr>
                      <a:r>
                        <a:rPr lang="en-GB" sz="1400" b="1" dirty="0">
                          <a:latin typeface="+mn-lt"/>
                        </a:rPr>
                        <a:t>Applicability Considerations</a:t>
                      </a:r>
                      <a:endParaRPr lang="en-GB" sz="1400" b="1" dirty="0">
                        <a:latin typeface="+mn-lt"/>
                        <a:ea typeface="Times New Roman"/>
                        <a:cs typeface="Times New Roman"/>
                      </a:endParaRPr>
                    </a:p>
                  </a:txBody>
                  <a:tcPr marL="64008" marR="64008" marT="64008" marB="64008"/>
                </a:tc>
                <a:tc gridSpan="2">
                  <a:txBody>
                    <a:bodyPr/>
                    <a:lstStyle/>
                    <a:p>
                      <a:pPr marL="0" marR="0" algn="just">
                        <a:spcBef>
                          <a:spcPts val="0"/>
                        </a:spcBef>
                        <a:spcAft>
                          <a:spcPts val="600"/>
                        </a:spcAft>
                      </a:pPr>
                      <a:r>
                        <a:rPr lang="en-GB" sz="1400" b="1" dirty="0">
                          <a:latin typeface="+mn-lt"/>
                        </a:rPr>
                        <a:t>Applicable at State level, with increased benefits as more States participate</a:t>
                      </a:r>
                      <a:endParaRPr lang="en-GB" sz="1400" b="1" dirty="0">
                        <a:latin typeface="+mn-lt"/>
                        <a:ea typeface="Times New Roman"/>
                        <a:cs typeface="Times New Roman"/>
                      </a:endParaRPr>
                    </a:p>
                  </a:txBody>
                  <a:tcPr marL="64008" marR="64008" marT="64008" marB="64008"/>
                </a:tc>
                <a:tc hMerge="1">
                  <a:txBody>
                    <a:bodyPr/>
                    <a:lstStyle/>
                    <a:p>
                      <a:endParaRPr lang="en-GB"/>
                    </a:p>
                  </a:txBody>
                  <a:tcPr/>
                </a:tc>
              </a:tr>
              <a:tr h="334565">
                <a:tc>
                  <a:txBody>
                    <a:bodyPr/>
                    <a:lstStyle/>
                    <a:p>
                      <a:pPr marL="0" marR="0" algn="l">
                        <a:spcBef>
                          <a:spcPts val="0"/>
                        </a:spcBef>
                        <a:spcAft>
                          <a:spcPts val="600"/>
                        </a:spcAft>
                      </a:pPr>
                      <a:r>
                        <a:rPr lang="en-GB" sz="1400" b="1" dirty="0">
                          <a:latin typeface="+mn-lt"/>
                        </a:rPr>
                        <a:t>Global Concept Component(s)</a:t>
                      </a:r>
                      <a:endParaRPr lang="en-GB" sz="1400" b="1" dirty="0">
                        <a:latin typeface="+mn-lt"/>
                        <a:ea typeface="Times New Roman"/>
                        <a:cs typeface="Times New Roman"/>
                      </a:endParaRPr>
                    </a:p>
                  </a:txBody>
                  <a:tcPr marL="64008" marR="64008" marT="64008" marB="64008"/>
                </a:tc>
                <a:tc gridSpan="2">
                  <a:txBody>
                    <a:bodyPr/>
                    <a:lstStyle/>
                    <a:p>
                      <a:pPr marL="0" marR="0" algn="just">
                        <a:spcBef>
                          <a:spcPts val="0"/>
                        </a:spcBef>
                        <a:spcAft>
                          <a:spcPts val="600"/>
                        </a:spcAft>
                      </a:pPr>
                      <a:r>
                        <a:rPr lang="en-GB" sz="1400" b="1" dirty="0">
                          <a:latin typeface="+mn-lt"/>
                        </a:rPr>
                        <a:t>IM – Information Management</a:t>
                      </a:r>
                      <a:endParaRPr lang="en-GB" sz="1400" b="1" dirty="0">
                        <a:latin typeface="+mn-lt"/>
                        <a:ea typeface="Times New Roman"/>
                        <a:cs typeface="Times New Roman"/>
                      </a:endParaRPr>
                    </a:p>
                  </a:txBody>
                  <a:tcPr marL="64008" marR="64008" marT="64008" marB="64008"/>
                </a:tc>
                <a:tc hMerge="1">
                  <a:txBody>
                    <a:bodyPr/>
                    <a:lstStyle/>
                    <a:p>
                      <a:endParaRPr lang="en-GB"/>
                    </a:p>
                  </a:txBody>
                  <a:tcPr/>
                </a:tc>
              </a:tr>
              <a:tr h="283795">
                <a:tc>
                  <a:txBody>
                    <a:bodyPr/>
                    <a:lstStyle/>
                    <a:p>
                      <a:pPr marL="0" marR="0" algn="just">
                        <a:spcBef>
                          <a:spcPts val="0"/>
                        </a:spcBef>
                        <a:spcAft>
                          <a:spcPts val="600"/>
                        </a:spcAft>
                      </a:pPr>
                      <a:r>
                        <a:rPr lang="en-GB" sz="1400" b="1" dirty="0">
                          <a:latin typeface="+mn-lt"/>
                        </a:rPr>
                        <a:t>Global Plan Initiatives ()</a:t>
                      </a:r>
                      <a:endParaRPr lang="en-GB" sz="1400" b="1" dirty="0">
                        <a:latin typeface="+mn-lt"/>
                        <a:ea typeface="Times New Roman"/>
                        <a:cs typeface="Times New Roman"/>
                      </a:endParaRPr>
                    </a:p>
                  </a:txBody>
                  <a:tcPr marL="64008" marR="64008" marT="64008" marB="64008"/>
                </a:tc>
                <a:tc gridSpan="2">
                  <a:txBody>
                    <a:bodyPr/>
                    <a:lstStyle/>
                    <a:p>
                      <a:pPr marL="0" marR="0" algn="just">
                        <a:spcBef>
                          <a:spcPts val="0"/>
                        </a:spcBef>
                        <a:spcAft>
                          <a:spcPts val="600"/>
                        </a:spcAft>
                      </a:pPr>
                      <a:r>
                        <a:rPr lang="en-GB" sz="1400" b="1" dirty="0">
                          <a:latin typeface="+mn-lt"/>
                        </a:rPr>
                        <a:t>-18 Electronic information services</a:t>
                      </a:r>
                      <a:endParaRPr lang="en-GB" sz="1400" b="1" dirty="0">
                        <a:latin typeface="+mn-lt"/>
                        <a:ea typeface="Times New Roman"/>
                        <a:cs typeface="Times New Roman"/>
                      </a:endParaRPr>
                    </a:p>
                  </a:txBody>
                  <a:tcPr marL="64008" marR="64008" marT="64008" marB="64008"/>
                </a:tc>
                <a:tc hMerge="1">
                  <a:txBody>
                    <a:bodyPr/>
                    <a:lstStyle/>
                    <a:p>
                      <a:endParaRPr lang="en-GB"/>
                    </a:p>
                  </a:txBody>
                  <a:tcPr/>
                </a:tc>
              </a:tr>
              <a:tr h="283795">
                <a:tc rowSpan="6">
                  <a:txBody>
                    <a:bodyPr/>
                    <a:lstStyle/>
                    <a:p>
                      <a:pPr marL="0" marR="0" algn="l">
                        <a:spcBef>
                          <a:spcPts val="0"/>
                        </a:spcBef>
                        <a:spcAft>
                          <a:spcPts val="600"/>
                        </a:spcAft>
                      </a:pPr>
                      <a:r>
                        <a:rPr lang="en-GB" sz="1400" b="1" dirty="0">
                          <a:latin typeface="+mn-lt"/>
                        </a:rPr>
                        <a:t>Global Readiness Checklist</a:t>
                      </a:r>
                      <a:endParaRPr lang="en-GB" sz="14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endParaRPr lang="en-GB" sz="14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400" b="1" dirty="0" smtClean="0">
                          <a:latin typeface="+mn-lt"/>
                        </a:rPr>
                        <a:t>Status</a:t>
                      </a:r>
                      <a:endParaRPr lang="en-GB" sz="1400" b="1" dirty="0">
                        <a:latin typeface="+mn-lt"/>
                        <a:ea typeface="Times New Roman"/>
                        <a:cs typeface="Times New Roman"/>
                      </a:endParaRPr>
                    </a:p>
                  </a:txBody>
                  <a:tcPr marL="64008" marR="64008" marT="64008" marB="64008"/>
                </a:tc>
              </a:tr>
              <a:tr h="283795">
                <a:tc vMerge="1">
                  <a:txBody>
                    <a:bodyPr/>
                    <a:lstStyle/>
                    <a:p>
                      <a:endParaRPr lang="en-GB"/>
                    </a:p>
                  </a:txBody>
                  <a:tcPr/>
                </a:tc>
                <a:tc>
                  <a:txBody>
                    <a:bodyPr/>
                    <a:lstStyle/>
                    <a:p>
                      <a:pPr marL="0" marR="0" algn="just">
                        <a:spcBef>
                          <a:spcPts val="0"/>
                        </a:spcBef>
                        <a:spcAft>
                          <a:spcPts val="600"/>
                        </a:spcAft>
                      </a:pPr>
                      <a:r>
                        <a:rPr lang="en-GB" sz="1400" b="1" dirty="0">
                          <a:latin typeface="+mn-lt"/>
                        </a:rPr>
                        <a:t>Standards Readiness</a:t>
                      </a:r>
                      <a:endParaRPr lang="en-GB" sz="14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400" b="1" dirty="0" smtClean="0">
                          <a:latin typeface="+mn-lt"/>
                          <a:sym typeface="Wingdings"/>
                        </a:rPr>
                        <a:t>Ready</a:t>
                      </a:r>
                      <a:endParaRPr lang="en-GB" sz="1400" b="1" dirty="0">
                        <a:latin typeface="+mn-lt"/>
                        <a:ea typeface="Times New Roman"/>
                        <a:cs typeface="Times New Roman"/>
                      </a:endParaRPr>
                    </a:p>
                  </a:txBody>
                  <a:tcPr marL="64008" marR="64008" marT="64008" marB="64008"/>
                </a:tc>
              </a:tr>
              <a:tr h="283795">
                <a:tc vMerge="1">
                  <a:txBody>
                    <a:bodyPr/>
                    <a:lstStyle/>
                    <a:p>
                      <a:endParaRPr lang="en-GB"/>
                    </a:p>
                  </a:txBody>
                  <a:tcPr/>
                </a:tc>
                <a:tc>
                  <a:txBody>
                    <a:bodyPr/>
                    <a:lstStyle/>
                    <a:p>
                      <a:pPr marL="0" marR="0" algn="just">
                        <a:spcBef>
                          <a:spcPts val="0"/>
                        </a:spcBef>
                        <a:spcAft>
                          <a:spcPts val="600"/>
                        </a:spcAft>
                      </a:pPr>
                      <a:r>
                        <a:rPr lang="en-GB" sz="1400" b="1" dirty="0">
                          <a:latin typeface="+mn-lt"/>
                        </a:rPr>
                        <a:t>Avionics Availability</a:t>
                      </a:r>
                      <a:endParaRPr lang="en-GB" sz="14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400" b="1" dirty="0" smtClean="0">
                          <a:latin typeface="+mn-lt"/>
                          <a:sym typeface="Wingdings"/>
                        </a:rPr>
                        <a:t>Ready</a:t>
                      </a:r>
                      <a:endParaRPr lang="en-GB" sz="1400" b="1" dirty="0">
                        <a:latin typeface="+mn-lt"/>
                        <a:ea typeface="Times New Roman"/>
                        <a:cs typeface="Times New Roman"/>
                      </a:endParaRPr>
                    </a:p>
                  </a:txBody>
                  <a:tcPr marL="64008" marR="64008" marT="64008" marB="64008"/>
                </a:tc>
              </a:tr>
              <a:tr h="283795">
                <a:tc vMerge="1">
                  <a:txBody>
                    <a:bodyPr/>
                    <a:lstStyle/>
                    <a:p>
                      <a:endParaRPr lang="en-GB"/>
                    </a:p>
                  </a:txBody>
                  <a:tcPr/>
                </a:tc>
                <a:tc>
                  <a:txBody>
                    <a:bodyPr/>
                    <a:lstStyle/>
                    <a:p>
                      <a:pPr marL="0" marR="0" algn="just">
                        <a:spcBef>
                          <a:spcPts val="0"/>
                        </a:spcBef>
                        <a:spcAft>
                          <a:spcPts val="600"/>
                        </a:spcAft>
                      </a:pPr>
                      <a:r>
                        <a:rPr lang="en-GB" sz="1400" b="1" dirty="0">
                          <a:latin typeface="+mn-lt"/>
                        </a:rPr>
                        <a:t>Ground Systems Availability</a:t>
                      </a:r>
                      <a:endParaRPr lang="en-GB" sz="14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400" b="1" dirty="0" smtClean="0">
                          <a:latin typeface="+mn-lt"/>
                          <a:sym typeface="Wingdings"/>
                        </a:rPr>
                        <a:t>Ready</a:t>
                      </a:r>
                      <a:endParaRPr lang="en-GB" sz="1400" b="1" dirty="0">
                        <a:latin typeface="+mn-lt"/>
                        <a:ea typeface="Times New Roman"/>
                        <a:cs typeface="Times New Roman"/>
                      </a:endParaRPr>
                    </a:p>
                  </a:txBody>
                  <a:tcPr marL="64008" marR="64008" marT="64008" marB="64008"/>
                </a:tc>
              </a:tr>
              <a:tr h="283795">
                <a:tc vMerge="1">
                  <a:txBody>
                    <a:bodyPr/>
                    <a:lstStyle/>
                    <a:p>
                      <a:endParaRPr lang="en-GB"/>
                    </a:p>
                  </a:txBody>
                  <a:tcPr/>
                </a:tc>
                <a:tc>
                  <a:txBody>
                    <a:bodyPr/>
                    <a:lstStyle/>
                    <a:p>
                      <a:pPr marL="0" marR="0" algn="just">
                        <a:spcBef>
                          <a:spcPts val="0"/>
                        </a:spcBef>
                        <a:spcAft>
                          <a:spcPts val="600"/>
                        </a:spcAft>
                      </a:pPr>
                      <a:r>
                        <a:rPr lang="en-GB" sz="1400" b="1" dirty="0">
                          <a:latin typeface="+mn-lt"/>
                        </a:rPr>
                        <a:t>Procedures Available</a:t>
                      </a:r>
                      <a:endParaRPr lang="en-GB" sz="14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400" b="1" dirty="0" smtClean="0">
                          <a:latin typeface="+mn-lt"/>
                          <a:sym typeface="Wingdings"/>
                        </a:rPr>
                        <a:t>Ready</a:t>
                      </a:r>
                      <a:endParaRPr lang="en-GB" sz="1400" b="1" dirty="0">
                        <a:latin typeface="+mn-lt"/>
                        <a:ea typeface="Times New Roman"/>
                        <a:cs typeface="Times New Roman"/>
                      </a:endParaRPr>
                    </a:p>
                  </a:txBody>
                  <a:tcPr marL="64008" marR="64008" marT="64008" marB="64008"/>
                </a:tc>
              </a:tr>
              <a:tr h="283795">
                <a:tc vMerge="1">
                  <a:txBody>
                    <a:bodyPr/>
                    <a:lstStyle/>
                    <a:p>
                      <a:endParaRPr lang="en-GB"/>
                    </a:p>
                  </a:txBody>
                  <a:tcPr/>
                </a:tc>
                <a:tc>
                  <a:txBody>
                    <a:bodyPr/>
                    <a:lstStyle/>
                    <a:p>
                      <a:pPr marL="0" marR="0" algn="just">
                        <a:spcBef>
                          <a:spcPts val="0"/>
                        </a:spcBef>
                        <a:spcAft>
                          <a:spcPts val="600"/>
                        </a:spcAft>
                      </a:pPr>
                      <a:r>
                        <a:rPr lang="en-GB" sz="1400" b="1" dirty="0">
                          <a:latin typeface="+mn-lt"/>
                        </a:rPr>
                        <a:t>Operations Approvals</a:t>
                      </a:r>
                      <a:endParaRPr lang="en-GB" sz="14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400" b="1" dirty="0" smtClean="0">
                          <a:latin typeface="+mn-lt"/>
                          <a:sym typeface="Wingdings"/>
                        </a:rPr>
                        <a:t>Ready</a:t>
                      </a:r>
                      <a:endParaRPr lang="en-GB" sz="1400" b="1" dirty="0">
                        <a:latin typeface="+mn-lt"/>
                        <a:ea typeface="Times New Roman"/>
                        <a:cs typeface="Times New Roman"/>
                      </a:endParaRPr>
                    </a:p>
                  </a:txBody>
                  <a:tcPr marL="64008" marR="64008" marT="64008" marB="64008"/>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3</a:t>
            </a:fld>
            <a:endParaRPr lang="en-US"/>
          </a:p>
        </p:txBody>
      </p:sp>
      <p:sp>
        <p:nvSpPr>
          <p:cNvPr id="4" name="Content Placeholder 3"/>
          <p:cNvSpPr>
            <a:spLocks noGrp="1"/>
          </p:cNvSpPr>
          <p:nvPr>
            <p:ph idx="1"/>
          </p:nvPr>
        </p:nvSpPr>
        <p:spPr>
          <a:xfrm>
            <a:off x="381000" y="1295400"/>
            <a:ext cx="8458200" cy="4953000"/>
          </a:xfrm>
        </p:spPr>
        <p:txBody>
          <a:bodyPr>
            <a:noAutofit/>
          </a:bodyPr>
          <a:lstStyle/>
          <a:p>
            <a:r>
              <a:rPr lang="en-GB" dirty="0" smtClean="0"/>
              <a:t>Current aeronautical Information service and processes</a:t>
            </a:r>
          </a:p>
          <a:p>
            <a:pPr lvl="1"/>
            <a:r>
              <a:rPr lang="en-GB" sz="3200" dirty="0" smtClean="0"/>
              <a:t>Based on paper publications and text based NOTAMs</a:t>
            </a:r>
          </a:p>
          <a:p>
            <a:r>
              <a:rPr lang="en-GB" b="1" dirty="0" smtClean="0">
                <a:solidFill>
                  <a:srgbClr val="00B050"/>
                </a:solidFill>
              </a:rPr>
              <a:t>Not included in this Module but mapped to this Module</a:t>
            </a:r>
          </a:p>
          <a:p>
            <a:pPr lvl="1"/>
            <a:r>
              <a:rPr lang="en-GB" sz="3200" b="1" dirty="0" smtClean="0">
                <a:solidFill>
                  <a:srgbClr val="00B050"/>
                </a:solidFill>
              </a:rPr>
              <a:t>WGS-84; </a:t>
            </a:r>
          </a:p>
          <a:p>
            <a:pPr lvl="1"/>
            <a:r>
              <a:rPr lang="en-GB" sz="3200" b="1" dirty="0" smtClean="0">
                <a:solidFill>
                  <a:srgbClr val="00B050"/>
                </a:solidFill>
              </a:rPr>
              <a:t>eTOD; and </a:t>
            </a:r>
          </a:p>
          <a:p>
            <a:pPr lvl="1"/>
            <a:r>
              <a:rPr lang="en-GB" sz="3200" b="1" dirty="0" smtClean="0">
                <a:solidFill>
                  <a:srgbClr val="00B050"/>
                </a:solidFill>
              </a:rPr>
              <a:t>QMS for AIM</a:t>
            </a:r>
            <a:endParaRPr lang="en-GB" sz="3200" dirty="0"/>
          </a:p>
        </p:txBody>
      </p:sp>
      <p:sp>
        <p:nvSpPr>
          <p:cNvPr id="5" name="Footer Placeholder 4"/>
          <p:cNvSpPr>
            <a:spLocks noGrp="1"/>
          </p:cNvSpPr>
          <p:nvPr>
            <p:ph type="ftr" sz="quarter" idx="11"/>
          </p:nvPr>
        </p:nvSpPr>
        <p:spPr/>
        <p:txBody>
          <a:bodyPr/>
          <a:lstStyle/>
          <a:p>
            <a:r>
              <a:rPr lang="en-CA" b="1" dirty="0"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B0-30 - Baseline</a:t>
            </a:r>
            <a:r>
              <a:rPr lang="en-GB" sz="8000" dirty="0" smtClean="0"/>
              <a:t/>
            </a:r>
            <a:br>
              <a:rPr lang="en-GB" sz="8000" dirty="0" smtClean="0"/>
            </a:br>
            <a:endParaRPr lang="en-GB"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4</a:t>
            </a:fld>
            <a:endParaRPr lang="en-US"/>
          </a:p>
        </p:txBody>
      </p:sp>
      <p:sp>
        <p:nvSpPr>
          <p:cNvPr id="4" name="Content Placeholder 3"/>
          <p:cNvSpPr>
            <a:spLocks noGrp="1"/>
          </p:cNvSpPr>
          <p:nvPr>
            <p:ph idx="1"/>
          </p:nvPr>
        </p:nvSpPr>
        <p:spPr>
          <a:xfrm>
            <a:off x="381000" y="1524000"/>
            <a:ext cx="8382000" cy="4525963"/>
          </a:xfrm>
        </p:spPr>
        <p:txBody>
          <a:bodyPr>
            <a:noAutofit/>
          </a:bodyPr>
          <a:lstStyle/>
          <a:p>
            <a:r>
              <a:rPr lang="en-GB" sz="2800" dirty="0" smtClean="0"/>
              <a:t>AIS moves into AIM</a:t>
            </a:r>
          </a:p>
          <a:p>
            <a:pPr lvl="1"/>
            <a:r>
              <a:rPr lang="en-GB" sz="2400" dirty="0" smtClean="0"/>
              <a:t> AIXM /Standardised formats based on widely used information technology standards (UML, XML/GML).</a:t>
            </a:r>
          </a:p>
          <a:p>
            <a:pPr lvl="1"/>
            <a:r>
              <a:rPr lang="en-GB" sz="2400" dirty="0" smtClean="0"/>
              <a:t>eAIP /The AIP moves from paper to electronic support.</a:t>
            </a:r>
          </a:p>
          <a:p>
            <a:pPr lvl="1"/>
            <a:r>
              <a:rPr lang="en-GB" sz="2400" dirty="0" smtClean="0"/>
              <a:t>Digital NOTAM</a:t>
            </a:r>
            <a:endParaRPr lang="en-GB" sz="2400" dirty="0"/>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B0-30 – Change Brought by the Module</a:t>
            </a:r>
            <a:endParaRPr lang="en-GB"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5</a:t>
            </a:fld>
            <a:endParaRPr lang="en-US"/>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B0-30 – Intended Performance Operational Improvement </a:t>
            </a:r>
            <a:endParaRPr lang="en-GB" sz="2000" dirty="0"/>
          </a:p>
        </p:txBody>
      </p:sp>
      <p:graphicFrame>
        <p:nvGraphicFramePr>
          <p:cNvPr id="8" name="Table 7"/>
          <p:cNvGraphicFramePr>
            <a:graphicFrameLocks noGrp="1"/>
          </p:cNvGraphicFramePr>
          <p:nvPr/>
        </p:nvGraphicFramePr>
        <p:xfrm>
          <a:off x="838200" y="1478280"/>
          <a:ext cx="7620000" cy="5029200"/>
        </p:xfrm>
        <a:graphic>
          <a:graphicData uri="http://schemas.openxmlformats.org/drawingml/2006/table">
            <a:tbl>
              <a:tblPr>
                <a:tableStyleId>{B301B821-A1FF-4177-AEE7-76D212191A09}</a:tableStyleId>
              </a:tblPr>
              <a:tblGrid>
                <a:gridCol w="2377156"/>
                <a:gridCol w="5242844"/>
              </a:tblGrid>
              <a:tr h="443839">
                <a:tc>
                  <a:txBody>
                    <a:bodyPr/>
                    <a:lstStyle/>
                    <a:p>
                      <a:pPr marL="0" marR="0" algn="l">
                        <a:spcBef>
                          <a:spcPts val="0"/>
                        </a:spcBef>
                        <a:spcAft>
                          <a:spcPts val="300"/>
                        </a:spcAft>
                      </a:pPr>
                      <a:r>
                        <a:rPr lang="en-GB" sz="1600" b="1" dirty="0"/>
                        <a:t>Cost Effectiveness</a:t>
                      </a:r>
                      <a:endParaRPr lang="en-GB" sz="16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600" b="1" dirty="0"/>
                        <a:t>Reduced costs in terms of data inputs and checks, paper and post, especially when considering the overall data chain, from originators, through AIS, to the end users.</a:t>
                      </a:r>
                      <a:endParaRPr lang="en-GB" sz="1600" b="1" dirty="0">
                        <a:latin typeface="+mn-lt"/>
                        <a:ea typeface="Times New Roman"/>
                        <a:cs typeface="Times New Roman"/>
                      </a:endParaRPr>
                    </a:p>
                  </a:txBody>
                  <a:tcPr marL="64008" marR="64008" marT="64008" marB="64008"/>
                </a:tc>
              </a:tr>
              <a:tr h="443839">
                <a:tc>
                  <a:txBody>
                    <a:bodyPr/>
                    <a:lstStyle/>
                    <a:p>
                      <a:pPr marL="0" marR="0" algn="l">
                        <a:spcBef>
                          <a:spcPts val="0"/>
                        </a:spcBef>
                        <a:spcAft>
                          <a:spcPts val="300"/>
                        </a:spcAft>
                      </a:pPr>
                      <a:r>
                        <a:rPr lang="en-GB" sz="1600" b="1" dirty="0"/>
                        <a:t>Environment</a:t>
                      </a:r>
                      <a:endParaRPr lang="en-GB" sz="16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600" b="1" dirty="0"/>
                        <a:t>Reduced use of paper; also, more dynamic information should allow shorter flight trajectories, based on more accurate information about the current status of the airspace structure.</a:t>
                      </a:r>
                      <a:endParaRPr lang="en-GB" sz="1600" b="1" dirty="0">
                        <a:latin typeface="+mn-lt"/>
                        <a:ea typeface="Times New Roman"/>
                        <a:cs typeface="Times New Roman"/>
                      </a:endParaRPr>
                    </a:p>
                  </a:txBody>
                  <a:tcPr marL="64008" marR="64008" marT="64008" marB="64008"/>
                </a:tc>
              </a:tr>
              <a:tr h="0">
                <a:tc>
                  <a:txBody>
                    <a:bodyPr/>
                    <a:lstStyle/>
                    <a:p>
                      <a:pPr marL="0" marR="0" algn="l">
                        <a:spcBef>
                          <a:spcPts val="0"/>
                        </a:spcBef>
                        <a:spcAft>
                          <a:spcPts val="300"/>
                        </a:spcAft>
                      </a:pPr>
                      <a:r>
                        <a:rPr lang="en-GB" sz="1600" b="1" dirty="0"/>
                        <a:t>Global Interoperability</a:t>
                      </a:r>
                      <a:endParaRPr lang="en-GB" sz="16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600" b="1" dirty="0"/>
                        <a:t>Essential contribution to interoperability</a:t>
                      </a:r>
                      <a:endParaRPr lang="en-GB" sz="1600" b="1" dirty="0">
                        <a:latin typeface="+mn-lt"/>
                        <a:ea typeface="Times New Roman"/>
                        <a:cs typeface="Times New Roman"/>
                      </a:endParaRPr>
                    </a:p>
                  </a:txBody>
                  <a:tcPr marL="64008" marR="64008" marT="64008" marB="64008"/>
                </a:tc>
              </a:tr>
              <a:tr h="591785">
                <a:tc>
                  <a:txBody>
                    <a:bodyPr/>
                    <a:lstStyle/>
                    <a:p>
                      <a:pPr marL="0" marR="0" algn="l">
                        <a:spcBef>
                          <a:spcPts val="0"/>
                        </a:spcBef>
                        <a:spcAft>
                          <a:spcPts val="300"/>
                        </a:spcAft>
                      </a:pPr>
                      <a:r>
                        <a:rPr lang="en-GB" sz="1600" b="1" dirty="0"/>
                        <a:t>Safety</a:t>
                      </a:r>
                      <a:endParaRPr lang="en-GB" sz="16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600" b="1" dirty="0"/>
                        <a:t>Reduction in the number of possible inconsistencies, as the module will allow to reduce the number of manual entries and ensure consistency among data through automatic data checking based on commonly agreed business rules.</a:t>
                      </a:r>
                      <a:endParaRPr lang="en-GB" sz="1600" b="1" dirty="0">
                        <a:latin typeface="+mn-lt"/>
                        <a:ea typeface="Times New Roman"/>
                        <a:cs typeface="Times New Roman"/>
                      </a:endParaRPr>
                    </a:p>
                  </a:txBody>
                  <a:tcPr marL="64008" marR="64008" marT="64008" marB="64008"/>
                </a:tc>
              </a:tr>
              <a:tr h="1035623">
                <a:tc>
                  <a:txBody>
                    <a:bodyPr/>
                    <a:lstStyle/>
                    <a:p>
                      <a:pPr marL="0" marR="0" algn="l">
                        <a:spcBef>
                          <a:spcPts val="0"/>
                        </a:spcBef>
                        <a:spcAft>
                          <a:spcPts val="300"/>
                        </a:spcAft>
                      </a:pPr>
                      <a:r>
                        <a:rPr lang="en-GB" sz="1600" b="1" dirty="0" smtClean="0"/>
                        <a:t>CBA</a:t>
                      </a:r>
                      <a:endParaRPr lang="en-GB" sz="16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600" b="1" dirty="0"/>
                        <a:t>The business case for AIXM has been conducted in and in the and has shown to be positive. </a:t>
                      </a:r>
                      <a:r>
                        <a:rPr lang="en-GB" sz="1600" b="1" dirty="0" smtClean="0"/>
                        <a:t>The </a:t>
                      </a:r>
                      <a:r>
                        <a:rPr lang="en-GB" sz="1600" b="1" dirty="0"/>
                        <a:t>transition from paper products to digital data is a critical pre-requisite for the implementation of any current or future ATM or air navigation concept that relies on the accuracy, integrity and timeliness of the data.</a:t>
                      </a:r>
                      <a:endParaRPr lang="en-GB" sz="1600" b="1" dirty="0">
                        <a:latin typeface="+mn-lt"/>
                        <a:ea typeface="Times New Roman"/>
                        <a:cs typeface="Times New Roman"/>
                      </a:endParaRPr>
                    </a:p>
                  </a:txBody>
                  <a:tcPr marL="64008" marR="64008" marT="64008" marB="64008"/>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6</a:t>
            </a:fld>
            <a:endParaRPr lang="en-US"/>
          </a:p>
        </p:txBody>
      </p:sp>
      <p:sp>
        <p:nvSpPr>
          <p:cNvPr id="4" name="Content Placeholder 3"/>
          <p:cNvSpPr>
            <a:spLocks noGrp="1"/>
          </p:cNvSpPr>
          <p:nvPr>
            <p:ph idx="1"/>
          </p:nvPr>
        </p:nvSpPr>
        <p:spPr>
          <a:xfrm>
            <a:off x="381000" y="1524000"/>
            <a:ext cx="8382000" cy="4525963"/>
          </a:xfrm>
        </p:spPr>
        <p:txBody>
          <a:bodyPr>
            <a:noAutofit/>
          </a:bodyPr>
          <a:lstStyle/>
          <a:p>
            <a:r>
              <a:rPr lang="en-GB" dirty="0" smtClean="0"/>
              <a:t>ATC - No new procedures </a:t>
            </a:r>
          </a:p>
          <a:p>
            <a:r>
              <a:rPr lang="en-GB" dirty="0" smtClean="0"/>
              <a:t>Users - Full benefit requires new procedures for data users to retrieve the information digitally</a:t>
            </a:r>
          </a:p>
          <a:p>
            <a:pPr lvl="1"/>
            <a:r>
              <a:rPr lang="en-GB" dirty="0" smtClean="0"/>
              <a:t>For example, for Airlines in order to enable the dynamic provision of the digital AIS data in the on-board devices, in particular Electronic Flight Bags</a:t>
            </a:r>
          </a:p>
          <a:p>
            <a:pPr lvl="1"/>
            <a:endParaRPr lang="en-GB" dirty="0"/>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B0-30 – Necessary Procedures (Air &amp;Ground)</a:t>
            </a:r>
            <a:endParaRPr lang="en-GB"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7</a:t>
            </a:fld>
            <a:endParaRPr lang="en-US"/>
          </a:p>
        </p:txBody>
      </p:sp>
      <p:sp>
        <p:nvSpPr>
          <p:cNvPr id="4" name="Content Placeholder 3"/>
          <p:cNvSpPr>
            <a:spLocks noGrp="1"/>
          </p:cNvSpPr>
          <p:nvPr>
            <p:ph idx="1"/>
          </p:nvPr>
        </p:nvSpPr>
        <p:spPr>
          <a:xfrm>
            <a:off x="381000" y="1524000"/>
            <a:ext cx="8610600" cy="4953000"/>
          </a:xfrm>
        </p:spPr>
        <p:txBody>
          <a:bodyPr>
            <a:noAutofit/>
          </a:bodyPr>
          <a:lstStyle/>
          <a:p>
            <a:r>
              <a:rPr lang="en-GB" sz="2800" b="1" dirty="0" smtClean="0"/>
              <a:t>Avionics</a:t>
            </a:r>
          </a:p>
          <a:p>
            <a:pPr lvl="1"/>
            <a:r>
              <a:rPr lang="en-GB" sz="2400" dirty="0" smtClean="0"/>
              <a:t>No avionics requirements. </a:t>
            </a:r>
          </a:p>
          <a:p>
            <a:pPr lvl="1"/>
            <a:endParaRPr lang="en-GB" sz="500" dirty="0" smtClean="0"/>
          </a:p>
          <a:p>
            <a:r>
              <a:rPr lang="en-GB" sz="2800" b="1" dirty="0" smtClean="0"/>
              <a:t>Ground Systems</a:t>
            </a:r>
          </a:p>
          <a:p>
            <a:pPr lvl="1"/>
            <a:r>
              <a:rPr lang="en-GB" sz="2400" dirty="0" smtClean="0"/>
              <a:t>AIS data made available to the AIS service through IT and to external users via either a subscription for an electronic access or physical delivery. Electronic access can be based on internet protocol services. </a:t>
            </a:r>
          </a:p>
          <a:p>
            <a:pPr lvl="1"/>
            <a:r>
              <a:rPr lang="en-US" sz="2400" dirty="0" smtClean="0"/>
              <a:t>The main automation functions that need to be implemented to support provision of electronic AIS are the national aeronautical data, NOTAM (both national and international) and meteorological management including data collection, verification and distribution.</a:t>
            </a:r>
            <a:endParaRPr lang="en-GB" sz="2400" dirty="0" smtClean="0"/>
          </a:p>
          <a:p>
            <a:pPr lvl="1"/>
            <a:endParaRPr lang="en-GB" sz="2400" dirty="0"/>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B0-30 – Necessary System Capability</a:t>
            </a:r>
            <a:endParaRPr lang="en-GB"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8</a:t>
            </a:fld>
            <a:endParaRPr lang="en-US"/>
          </a:p>
        </p:txBody>
      </p:sp>
      <p:sp>
        <p:nvSpPr>
          <p:cNvPr id="4" name="Content Placeholder 3"/>
          <p:cNvSpPr>
            <a:spLocks noGrp="1"/>
          </p:cNvSpPr>
          <p:nvPr>
            <p:ph idx="1"/>
          </p:nvPr>
        </p:nvSpPr>
        <p:spPr>
          <a:xfrm>
            <a:off x="381000" y="1524000"/>
            <a:ext cx="8382000" cy="4525963"/>
          </a:xfrm>
        </p:spPr>
        <p:txBody>
          <a:bodyPr>
            <a:noAutofit/>
          </a:bodyPr>
          <a:lstStyle/>
          <a:p>
            <a:r>
              <a:rPr lang="en-GB" sz="3600" dirty="0" smtClean="0"/>
              <a:t>Training is required for AIS/AIM personnel.</a:t>
            </a:r>
          </a:p>
          <a:p>
            <a:r>
              <a:rPr lang="en-GB" sz="3600" dirty="0" smtClean="0"/>
              <a:t>Training in the operational standards and procedures are required for this module </a:t>
            </a:r>
          </a:p>
          <a:p>
            <a:r>
              <a:rPr lang="en-GB" sz="3600" dirty="0" smtClean="0"/>
              <a:t>Likewise, the qualifications requirements are identified in the regulatory requirements</a:t>
            </a:r>
          </a:p>
          <a:p>
            <a:pPr lvl="1"/>
            <a:endParaRPr lang="en-GB" sz="2400" dirty="0"/>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2800" dirty="0" smtClean="0"/>
              <a:t>Module N° B0-30 – Training and Qualification Requirements </a:t>
            </a:r>
            <a:endParaRPr lang="en-GB"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9</a:t>
            </a:fld>
            <a:endParaRPr lang="en-US"/>
          </a:p>
        </p:txBody>
      </p:sp>
      <p:sp>
        <p:nvSpPr>
          <p:cNvPr id="4" name="Content Placeholder 3"/>
          <p:cNvSpPr>
            <a:spLocks noGrp="1"/>
          </p:cNvSpPr>
          <p:nvPr>
            <p:ph idx="1"/>
          </p:nvPr>
        </p:nvSpPr>
        <p:spPr>
          <a:xfrm>
            <a:off x="381000" y="1524000"/>
            <a:ext cx="8382000" cy="4525963"/>
          </a:xfrm>
        </p:spPr>
        <p:txBody>
          <a:bodyPr>
            <a:noAutofit/>
          </a:bodyPr>
          <a:lstStyle/>
          <a:p>
            <a:pPr lvl="0"/>
            <a:r>
              <a:rPr lang="en-GB" sz="3600" b="1" dirty="0" smtClean="0"/>
              <a:t>Regulatory/Standardization:</a:t>
            </a:r>
            <a:r>
              <a:rPr lang="en-GB" sz="3600" dirty="0" smtClean="0"/>
              <a:t>  Use current published requirements</a:t>
            </a:r>
          </a:p>
          <a:p>
            <a:pPr lvl="0"/>
            <a:r>
              <a:rPr lang="en-GB" sz="3600" b="1" dirty="0" smtClean="0"/>
              <a:t>Approval Plans:</a:t>
            </a:r>
            <a:r>
              <a:rPr lang="en-GB" sz="3600" dirty="0" smtClean="0"/>
              <a:t>  To Be Determined, based upon regional applications.</a:t>
            </a:r>
          </a:p>
          <a:p>
            <a:pPr lvl="1"/>
            <a:endParaRPr lang="en-GB" sz="2400" dirty="0" smtClean="0"/>
          </a:p>
          <a:p>
            <a:pPr lvl="1"/>
            <a:endParaRPr lang="en-GB" sz="2400" dirty="0"/>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2800" dirty="0" smtClean="0"/>
              <a:t>Module N° B0-30 – Regulatory/Standardization needs and Approval Plan ( Air &amp;Ground)</a:t>
            </a:r>
            <a:endParaRPr lang="en-GB"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0F5E0313572D40AE70A616AF2D175C" ma:contentTypeVersion="1" ma:contentTypeDescription="Create a new document." ma:contentTypeScope="" ma:versionID="00a4a3168368ef78d32355ab364f4db9">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842D45-05C2-43F5-AADE-40FE9AA0EA11}"/>
</file>

<file path=customXml/itemProps2.xml><?xml version="1.0" encoding="utf-8"?>
<ds:datastoreItem xmlns:ds="http://schemas.openxmlformats.org/officeDocument/2006/customXml" ds:itemID="{5B009754-6B66-417C-B1BB-9252CD7C55D1}"/>
</file>

<file path=customXml/itemProps3.xml><?xml version="1.0" encoding="utf-8"?>
<ds:datastoreItem xmlns:ds="http://schemas.openxmlformats.org/officeDocument/2006/customXml" ds:itemID="{BC88D070-B2FD-45CD-B73B-BC7100E1F8CF}"/>
</file>

<file path=docProps/app.xml><?xml version="1.0" encoding="utf-8"?>
<Properties xmlns="http://schemas.openxmlformats.org/officeDocument/2006/extended-properties" xmlns:vt="http://schemas.openxmlformats.org/officeDocument/2006/docPropsVTypes">
  <Template>ICAO</Template>
  <TotalTime>1073</TotalTime>
  <Words>804</Words>
  <Application>Microsoft Office PowerPoint</Application>
  <PresentationFormat>On-screen Show (4:3)</PresentationFormat>
  <Paragraphs>121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ICAO</vt:lpstr>
      <vt:lpstr>Aviation System Block Upgrades Module N° B0-30/PIA-2   Service Improvement through Digital Aeronautical Information Management</vt:lpstr>
      <vt:lpstr>Module N° B0-30  Service Improvement through Digital Aeronautical Information Management </vt:lpstr>
      <vt:lpstr>Module N° B0-30 - Baseline </vt:lpstr>
      <vt:lpstr>Module N° B0-30 – Change Brought by the Module</vt:lpstr>
      <vt:lpstr>Module N° B0-30 – Intended Performance Operational Improvement </vt:lpstr>
      <vt:lpstr>Module N° B0-30 – Necessary Procedures (Air &amp;Ground)</vt:lpstr>
      <vt:lpstr>Module N° B0-30 – Necessary System Capability</vt:lpstr>
      <vt:lpstr>Module N° B0-30 – Training and Qualification Requirements </vt:lpstr>
      <vt:lpstr>Module N° B0-30 – Regulatory/Standardization needs and Approval Plan ( Air &amp;Ground)</vt:lpstr>
      <vt:lpstr>Module N° B0-30 – Reference Documents  </vt:lpstr>
      <vt:lpstr>Module N° B0-30 Implementation                   - Benefits and Elements</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lkhammar</dc:creator>
  <cp:lastModifiedBy>Sudarshan, Hindupur</cp:lastModifiedBy>
  <cp:revision>177</cp:revision>
  <dcterms:created xsi:type="dcterms:W3CDTF">2010-09-24T14:59:54Z</dcterms:created>
  <dcterms:modified xsi:type="dcterms:W3CDTF">2012-07-26T20:56:02Z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0x010100B50F5E0313572D40AE70A616AF2D175C</vt:lpwstr>
  </property>
</Properties>
</file>