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9" r:id="rId2"/>
    <p:sldId id="279" r:id="rId3"/>
    <p:sldId id="285" r:id="rId4"/>
    <p:sldId id="260" r:id="rId5"/>
    <p:sldId id="263" r:id="rId6"/>
    <p:sldId id="261" r:id="rId7"/>
    <p:sldId id="264" r:id="rId8"/>
    <p:sldId id="280" r:id="rId9"/>
    <p:sldId id="282" r:id="rId10"/>
    <p:sldId id="289" r:id="rId11"/>
    <p:sldId id="281" r:id="rId12"/>
    <p:sldId id="277" r:id="rId13"/>
    <p:sldId id="278" r:id="rId14"/>
    <p:sldId id="262" r:id="rId15"/>
    <p:sldId id="269" r:id="rId16"/>
    <p:sldId id="286" r:id="rId17"/>
    <p:sldId id="272" r:id="rId18"/>
    <p:sldId id="294" r:id="rId19"/>
    <p:sldId id="295" r:id="rId20"/>
    <p:sldId id="291" r:id="rId21"/>
    <p:sldId id="284"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7030A0"/>
    <a:srgbClr val="D31044"/>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2" autoAdjust="0"/>
  </p:normalViewPr>
  <p:slideViewPr>
    <p:cSldViewPr>
      <p:cViewPr>
        <p:scale>
          <a:sx n="60" d="100"/>
          <a:sy n="60" d="100"/>
        </p:scale>
        <p:origin x="-648"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363908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20840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roadmap comprises 21 interrelated steps that will establish the foundation for a SWIM,</a:t>
            </a:r>
            <a:r>
              <a:rPr lang="en-GB" baseline="0" dirty="0" smtClean="0"/>
              <a:t> from implementation and use of current provisions until the integration of the flight and flow of information in a collaborative environment.</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foundation of the blocks originates from existing, near term implementations, and access to the benefits that already exist in many regions of the world.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a:t>
            </a:r>
            <a:endParaRPr lang="en-GB"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Here is</a:t>
            </a:r>
            <a:r>
              <a:rPr lang="en-US" baseline="0" dirty="0" smtClean="0"/>
              <a:t> an example using some of the blocks for one PIA</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146175"/>
          </a:xfrm>
        </p:spPr>
        <p:txBody>
          <a:bodyPr/>
          <a:lstStyle/>
          <a:p>
            <a:r>
              <a:rPr lang="en-GB" b="1" dirty="0" smtClean="0"/>
              <a:t>AIM - implementation</a:t>
            </a:r>
            <a:br>
              <a:rPr lang="en-GB" b="1" dirty="0" smtClean="0"/>
            </a:br>
            <a:endParaRPr lang="en-GB" b="1" i="1" dirty="0"/>
          </a:p>
        </p:txBody>
      </p:sp>
      <p:sp>
        <p:nvSpPr>
          <p:cNvPr id="3" name="Subtitle 2"/>
          <p:cNvSpPr>
            <a:spLocks noGrp="1"/>
          </p:cNvSpPr>
          <p:nvPr>
            <p:ph type="subTitle" idx="1"/>
          </p:nvPr>
        </p:nvSpPr>
        <p:spPr>
          <a:xfrm>
            <a:off x="1371600" y="4419600"/>
            <a:ext cx="6400800" cy="762000"/>
          </a:xfrm>
        </p:spPr>
        <p:txBody>
          <a:bodyPr>
            <a:normAutofit/>
          </a:bodyPr>
          <a:lstStyle/>
          <a:p>
            <a:r>
              <a:rPr lang="en-GB" dirty="0" smtClean="0"/>
              <a:t>Saulo Da Silva</a:t>
            </a:r>
          </a:p>
          <a:p>
            <a:endParaRPr lang="en-GB" dirty="0" smtClean="0"/>
          </a:p>
        </p:txBody>
      </p:sp>
      <p:sp>
        <p:nvSpPr>
          <p:cNvPr id="5" name="Rectangle 4"/>
          <p:cNvSpPr/>
          <p:nvPr/>
        </p:nvSpPr>
        <p:spPr>
          <a:xfrm>
            <a:off x="1828800" y="5867400"/>
            <a:ext cx="61722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
        <p:nvSpPr>
          <p:cNvPr id="6" name="Rectangle 5"/>
          <p:cNvSpPr/>
          <p:nvPr/>
        </p:nvSpPr>
        <p:spPr>
          <a:xfrm>
            <a:off x="5486400" y="1828800"/>
            <a:ext cx="3099054" cy="369332"/>
          </a:xfrm>
          <a:prstGeom prst="rect">
            <a:avLst/>
          </a:prstGeom>
        </p:spPr>
        <p:txBody>
          <a:bodyPr wrap="none">
            <a:spAutoFit/>
          </a:bodyPr>
          <a:lstStyle/>
          <a:p>
            <a:r>
              <a:rPr lang="en-US" dirty="0" smtClean="0"/>
              <a:t>SIP/2012/ASBU/Nairobi</a:t>
            </a:r>
            <a:r>
              <a:rPr lang="en-GB" dirty="0" smtClean="0">
                <a:latin typeface="Times New Roman" pitchFamily="18" charset="0"/>
                <a:cs typeface="Times New Roman" pitchFamily="18" charset="0"/>
              </a:rPr>
              <a:t>-WP/17</a:t>
            </a: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lstStyle/>
          <a:p>
            <a:r>
              <a:rPr lang="en-GB" dirty="0" smtClean="0"/>
              <a:t>Developing the AIM Framework</a:t>
            </a:r>
            <a:endParaRPr lang="en-GB" dirty="0"/>
          </a:p>
        </p:txBody>
      </p:sp>
      <p:sp>
        <p:nvSpPr>
          <p:cNvPr id="4" name="Content Placeholder 3"/>
          <p:cNvSpPr>
            <a:spLocks noGrp="1"/>
          </p:cNvSpPr>
          <p:nvPr>
            <p:ph idx="1"/>
          </p:nvPr>
        </p:nvSpPr>
        <p:spPr/>
        <p:txBody>
          <a:bodyPr>
            <a:normAutofit/>
          </a:bodyPr>
          <a:lstStyle/>
          <a:p>
            <a:r>
              <a:rPr lang="en-GB" b="1" dirty="0" smtClean="0">
                <a:solidFill>
                  <a:schemeClr val="bg2">
                    <a:lumMod val="50000"/>
                  </a:schemeClr>
                </a:solidFill>
              </a:rPr>
              <a:t>Annex 15:</a:t>
            </a:r>
          </a:p>
          <a:p>
            <a:pPr lvl="1"/>
            <a:r>
              <a:rPr lang="en-GB" b="1" dirty="0" smtClean="0">
                <a:solidFill>
                  <a:schemeClr val="bg2">
                    <a:lumMod val="50000"/>
                  </a:schemeClr>
                </a:solidFill>
              </a:rPr>
              <a:t>Amendment 37 (2013)</a:t>
            </a:r>
          </a:p>
          <a:p>
            <a:pPr lvl="2"/>
            <a:r>
              <a:rPr lang="en-GB" b="1" dirty="0" smtClean="0">
                <a:solidFill>
                  <a:schemeClr val="bg2">
                    <a:lumMod val="50000"/>
                  </a:schemeClr>
                </a:solidFill>
              </a:rPr>
              <a:t>Introduce AIM elements</a:t>
            </a:r>
          </a:p>
          <a:p>
            <a:pPr lvl="1"/>
            <a:r>
              <a:rPr lang="en-GB" b="1" dirty="0" smtClean="0">
                <a:solidFill>
                  <a:schemeClr val="bg2">
                    <a:lumMod val="50000"/>
                  </a:schemeClr>
                </a:solidFill>
              </a:rPr>
              <a:t> Amendment 38 (2016) </a:t>
            </a:r>
          </a:p>
          <a:p>
            <a:pPr lvl="2"/>
            <a:r>
              <a:rPr lang="en-GB" b="1" dirty="0" smtClean="0">
                <a:solidFill>
                  <a:schemeClr val="bg2">
                    <a:lumMod val="50000"/>
                  </a:schemeClr>
                </a:solidFill>
              </a:rPr>
              <a:t>Fully restructured</a:t>
            </a:r>
          </a:p>
          <a:p>
            <a:r>
              <a:rPr lang="en-GB" b="1" dirty="0" smtClean="0">
                <a:solidFill>
                  <a:schemeClr val="bg2">
                    <a:lumMod val="50000"/>
                  </a:schemeClr>
                </a:solidFill>
              </a:rPr>
              <a:t>Global AIM Operational Concept</a:t>
            </a:r>
          </a:p>
          <a:p>
            <a:r>
              <a:rPr lang="en-GB" b="1" dirty="0" smtClean="0">
                <a:solidFill>
                  <a:schemeClr val="bg2">
                    <a:lumMod val="50000"/>
                  </a:schemeClr>
                </a:solidFill>
              </a:rPr>
              <a:t>IM Roadmap                   GANP</a:t>
            </a:r>
          </a:p>
          <a:p>
            <a:r>
              <a:rPr lang="en-GB" b="1" dirty="0" smtClean="0">
                <a:solidFill>
                  <a:schemeClr val="bg2">
                    <a:lumMod val="50000"/>
                  </a:schemeClr>
                </a:solidFill>
              </a:rPr>
              <a:t>PANS-AIM (2016)</a:t>
            </a:r>
            <a:endParaRPr lang="en-GB" b="1" dirty="0">
              <a:solidFill>
                <a:schemeClr val="bg2">
                  <a:lumMod val="50000"/>
                </a:schemeClr>
              </a:solidFill>
            </a:endParaRPr>
          </a:p>
        </p:txBody>
      </p:sp>
      <p:sp>
        <p:nvSpPr>
          <p:cNvPr id="6" name="Right Arrow 5"/>
          <p:cNvSpPr/>
          <p:nvPr/>
        </p:nvSpPr>
        <p:spPr>
          <a:xfrm>
            <a:off x="3657600" y="4876800"/>
            <a:ext cx="533400" cy="228600"/>
          </a:xfrm>
          <a:prstGeom prst="right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nchor="ctr"/>
          <a:lstStyle/>
          <a:p>
            <a:r>
              <a:rPr lang="en-GB" dirty="0" smtClean="0"/>
              <a:t>AIM Provisions Framework</a:t>
            </a:r>
            <a:endParaRPr lang="en-GB" dirty="0"/>
          </a:p>
        </p:txBody>
      </p:sp>
      <p:graphicFrame>
        <p:nvGraphicFramePr>
          <p:cNvPr id="7" name="Content Placeholder 6"/>
          <p:cNvGraphicFramePr>
            <a:graphicFrameLocks noGrp="1"/>
          </p:cNvGraphicFramePr>
          <p:nvPr>
            <p:ph idx="1"/>
          </p:nvPr>
        </p:nvGraphicFramePr>
        <p:xfrm>
          <a:off x="457200" y="1600200"/>
          <a:ext cx="8229600" cy="4145280"/>
        </p:xfrm>
        <a:graphic>
          <a:graphicData uri="http://schemas.openxmlformats.org/drawingml/2006/table">
            <a:tbl>
              <a:tblPr firstRow="1" bandRow="1">
                <a:tableStyleId>{F5AB1C69-6EDB-4FF4-983F-18BD219EF322}</a:tableStyleId>
              </a:tblPr>
              <a:tblGrid>
                <a:gridCol w="1752600"/>
                <a:gridCol w="4038600"/>
                <a:gridCol w="2438400"/>
              </a:tblGrid>
              <a:tr h="685800">
                <a:tc>
                  <a:txBody>
                    <a:bodyPr/>
                    <a:lstStyle/>
                    <a:p>
                      <a:pPr algn="ctr"/>
                      <a:r>
                        <a:rPr lang="en-GB" sz="2800" dirty="0" smtClean="0">
                          <a:solidFill>
                            <a:schemeClr val="bg2">
                              <a:lumMod val="50000"/>
                            </a:schemeClr>
                          </a:solidFill>
                        </a:rPr>
                        <a:t>Document</a:t>
                      </a:r>
                      <a:endParaRPr lang="en-GB" sz="2800" dirty="0">
                        <a:solidFill>
                          <a:schemeClr val="bg2">
                            <a:lumMod val="50000"/>
                          </a:schemeClr>
                        </a:solidFill>
                      </a:endParaRPr>
                    </a:p>
                  </a:txBody>
                  <a:tcPr/>
                </a:tc>
                <a:tc>
                  <a:txBody>
                    <a:bodyPr/>
                    <a:lstStyle/>
                    <a:p>
                      <a:pPr algn="ctr"/>
                      <a:r>
                        <a:rPr lang="en-GB" sz="2800" dirty="0" smtClean="0">
                          <a:solidFill>
                            <a:schemeClr val="bg2">
                              <a:lumMod val="50000"/>
                            </a:schemeClr>
                          </a:solidFill>
                        </a:rPr>
                        <a:t>Function and Content</a:t>
                      </a:r>
                      <a:endParaRPr lang="en-GB" sz="2800" dirty="0">
                        <a:solidFill>
                          <a:schemeClr val="bg2">
                            <a:lumMod val="50000"/>
                          </a:schemeClr>
                        </a:solidFill>
                      </a:endParaRPr>
                    </a:p>
                  </a:txBody>
                  <a:tcPr/>
                </a:tc>
                <a:tc>
                  <a:txBody>
                    <a:bodyPr/>
                    <a:lstStyle/>
                    <a:p>
                      <a:pPr algn="ctr"/>
                      <a:r>
                        <a:rPr lang="en-GB" sz="2800" dirty="0" smtClean="0">
                          <a:solidFill>
                            <a:schemeClr val="bg2">
                              <a:lumMod val="50000"/>
                            </a:schemeClr>
                          </a:solidFill>
                        </a:rPr>
                        <a:t>Primary Audience</a:t>
                      </a:r>
                      <a:endParaRPr lang="en-GB" sz="2800" dirty="0">
                        <a:solidFill>
                          <a:schemeClr val="bg2">
                            <a:lumMod val="50000"/>
                          </a:schemeClr>
                        </a:solidFill>
                      </a:endParaRPr>
                    </a:p>
                  </a:txBody>
                  <a:tcPr/>
                </a:tc>
              </a:tr>
              <a:tr h="370840">
                <a:tc>
                  <a:txBody>
                    <a:bodyPr/>
                    <a:lstStyle/>
                    <a:p>
                      <a:r>
                        <a:rPr lang="en-GB" sz="2400" b="1" dirty="0" smtClean="0">
                          <a:solidFill>
                            <a:schemeClr val="bg2">
                              <a:lumMod val="50000"/>
                            </a:schemeClr>
                          </a:solidFill>
                        </a:rPr>
                        <a:t>Annex 15</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Requirements</a:t>
                      </a:r>
                      <a:r>
                        <a:rPr lang="en-GB" sz="2400" b="1" baseline="0" dirty="0" smtClean="0">
                          <a:solidFill>
                            <a:schemeClr val="bg2">
                              <a:lumMod val="50000"/>
                            </a:schemeClr>
                          </a:solidFill>
                        </a:rPr>
                        <a:t> and performance specifications</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States</a:t>
                      </a:r>
                      <a:endParaRPr lang="en-GB" sz="2400" b="1" dirty="0">
                        <a:solidFill>
                          <a:schemeClr val="bg2">
                            <a:lumMod val="50000"/>
                          </a:schemeClr>
                        </a:solidFill>
                      </a:endParaRPr>
                    </a:p>
                  </a:txBody>
                  <a:tcPr/>
                </a:tc>
              </a:tr>
              <a:tr h="370840">
                <a:tc>
                  <a:txBody>
                    <a:bodyPr/>
                    <a:lstStyle/>
                    <a:p>
                      <a:r>
                        <a:rPr lang="en-GB" sz="2400" b="1" dirty="0" smtClean="0">
                          <a:solidFill>
                            <a:schemeClr val="bg2">
                              <a:lumMod val="50000"/>
                            </a:schemeClr>
                          </a:solidFill>
                        </a:rPr>
                        <a:t>PANS-AIM</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Procedures,</a:t>
                      </a:r>
                      <a:r>
                        <a:rPr lang="en-GB" sz="2400" b="1" baseline="0" dirty="0" smtClean="0">
                          <a:solidFill>
                            <a:schemeClr val="bg2">
                              <a:lumMod val="50000"/>
                            </a:schemeClr>
                          </a:solidFill>
                        </a:rPr>
                        <a:t> processes, formats, technical specifications</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States and service</a:t>
                      </a:r>
                      <a:r>
                        <a:rPr lang="en-GB" sz="2400" b="1" baseline="0" dirty="0" smtClean="0">
                          <a:solidFill>
                            <a:schemeClr val="bg2">
                              <a:lumMod val="50000"/>
                            </a:schemeClr>
                          </a:solidFill>
                        </a:rPr>
                        <a:t> delivery organizations</a:t>
                      </a:r>
                      <a:endParaRPr lang="en-GB" sz="2400" b="1" dirty="0">
                        <a:solidFill>
                          <a:schemeClr val="bg2">
                            <a:lumMod val="50000"/>
                          </a:schemeClr>
                        </a:solidFill>
                      </a:endParaRPr>
                    </a:p>
                  </a:txBody>
                  <a:tcPr/>
                </a:tc>
              </a:tr>
              <a:tr h="370840">
                <a:tc>
                  <a:txBody>
                    <a:bodyPr/>
                    <a:lstStyle/>
                    <a:p>
                      <a:r>
                        <a:rPr lang="en-GB" sz="2400" b="1" dirty="0" smtClean="0">
                          <a:solidFill>
                            <a:schemeClr val="bg2">
                              <a:lumMod val="50000"/>
                            </a:schemeClr>
                          </a:solidFill>
                        </a:rPr>
                        <a:t>AIS</a:t>
                      </a:r>
                      <a:r>
                        <a:rPr lang="en-GB" sz="2400" b="1" baseline="0" dirty="0" smtClean="0">
                          <a:solidFill>
                            <a:schemeClr val="bg2">
                              <a:lumMod val="50000"/>
                            </a:schemeClr>
                          </a:solidFill>
                        </a:rPr>
                        <a:t> (AIM) Manual</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Best practices;</a:t>
                      </a:r>
                      <a:r>
                        <a:rPr lang="en-GB" sz="2400" b="1" baseline="0" dirty="0" smtClean="0">
                          <a:solidFill>
                            <a:schemeClr val="bg2">
                              <a:lumMod val="50000"/>
                            </a:schemeClr>
                          </a:solidFill>
                        </a:rPr>
                        <a:t> guidance on application and implementation</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Service</a:t>
                      </a:r>
                      <a:r>
                        <a:rPr lang="en-GB" sz="2400" b="1" baseline="0" dirty="0" smtClean="0">
                          <a:solidFill>
                            <a:schemeClr val="bg2">
                              <a:lumMod val="50000"/>
                            </a:schemeClr>
                          </a:solidFill>
                        </a:rPr>
                        <a:t> delivery organizations</a:t>
                      </a:r>
                      <a:endParaRPr lang="en-GB" sz="2400" b="1" dirty="0">
                        <a:solidFill>
                          <a:schemeClr val="bg2">
                            <a:lumMod val="50000"/>
                          </a:schemeClr>
                        </a:solidFill>
                      </a:endParaRPr>
                    </a:p>
                  </a:txBody>
                  <a:tcPr/>
                </a:tc>
              </a:tr>
            </a:tbl>
          </a:graphicData>
        </a:graphic>
      </p:graphicFrame>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Structural Implementations –</a:t>
            </a:r>
            <a:br>
              <a:rPr lang="en-GB" dirty="0" smtClean="0"/>
            </a:br>
            <a:r>
              <a:rPr lang="en-GB" dirty="0" smtClean="0"/>
              <a:t>The bigger picture</a:t>
            </a:r>
            <a:endParaRPr lang="en-GB" dirty="0"/>
          </a:p>
        </p:txBody>
      </p:sp>
      <p:sp>
        <p:nvSpPr>
          <p:cNvPr id="3" name="Slide Number Placeholder 2"/>
          <p:cNvSpPr>
            <a:spLocks noGrp="1"/>
          </p:cNvSpPr>
          <p:nvPr>
            <p:ph type="sldNum" sz="quarter" idx="12"/>
          </p:nvPr>
        </p:nvSpPr>
        <p:spPr/>
        <p:txBody>
          <a:bodyPr/>
          <a:lstStyle/>
          <a:p>
            <a:fld id="{C97275D5-4C12-42FF-82D2-635AEC9DB89A}" type="slidenum">
              <a:rPr lang="en-US" smtClean="0"/>
              <a:pPr/>
              <a:t>12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304800" y="1295400"/>
            <a:ext cx="2319867" cy="298268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05000" y="2819400"/>
            <a:ext cx="2303145" cy="2971800"/>
          </a:xfrm>
          <a:prstGeom prst="rect">
            <a:avLst/>
          </a:prstGeom>
          <a:noFill/>
          <a:ln w="9525">
            <a:noFill/>
            <a:miter lim="800000"/>
            <a:headEnd/>
            <a:tailEnd/>
          </a:ln>
        </p:spPr>
      </p:pic>
      <p:graphicFrame>
        <p:nvGraphicFramePr>
          <p:cNvPr id="4" name="Object 2"/>
          <p:cNvGraphicFramePr>
            <a:graphicFrameLocks noChangeAspect="1"/>
          </p:cNvGraphicFramePr>
          <p:nvPr/>
        </p:nvGraphicFramePr>
        <p:xfrm>
          <a:off x="228600" y="5867400"/>
          <a:ext cx="8716963" cy="374650"/>
        </p:xfrm>
        <a:graphic>
          <a:graphicData uri="http://schemas.openxmlformats.org/presentationml/2006/ole">
            <mc:AlternateContent xmlns:mc="http://schemas.openxmlformats.org/markup-compatibility/2006">
              <mc:Choice xmlns:v="urn:schemas-microsoft-com:vml" Requires="v">
                <p:oleObj spid="_x0000_s2052" name="Visio" r:id="rId5" imgW="8717375" imgH="374618" progId="">
                  <p:embed/>
                </p:oleObj>
              </mc:Choice>
              <mc:Fallback>
                <p:oleObj name="Visio" r:id="rId5" imgW="8717375" imgH="374618"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867400"/>
                        <a:ext cx="87169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800600" y="1600200"/>
            <a:ext cx="3962400" cy="4278094"/>
          </a:xfrm>
          <a:prstGeom prst="rect">
            <a:avLst/>
          </a:prstGeom>
          <a:noFill/>
        </p:spPr>
        <p:txBody>
          <a:bodyPr wrap="square" rtlCol="0">
            <a:spAutoFit/>
          </a:bodyPr>
          <a:lstStyle/>
          <a:p>
            <a:pPr marL="231775" indent="-231775">
              <a:spcAft>
                <a:spcPts val="2400"/>
              </a:spcAft>
              <a:buFont typeface="Arial" pitchFamily="34" charset="0"/>
              <a:buChar char="•"/>
            </a:pPr>
            <a:r>
              <a:rPr lang="en-GB" sz="2800" b="1" dirty="0" smtClean="0">
                <a:solidFill>
                  <a:schemeClr val="bg2">
                    <a:lumMod val="50000"/>
                  </a:schemeClr>
                </a:solidFill>
              </a:rPr>
              <a:t>Global ATM Operational Concept has a target implementation horizon of 2020-2025</a:t>
            </a:r>
          </a:p>
          <a:p>
            <a:pPr marL="231775" indent="-231775">
              <a:buFont typeface="Arial" pitchFamily="34" charset="0"/>
              <a:buChar char="•"/>
            </a:pPr>
            <a:r>
              <a:rPr lang="en-GB" sz="2800" b="1" dirty="0" smtClean="0">
                <a:solidFill>
                  <a:schemeClr val="bg2">
                    <a:lumMod val="50000"/>
                  </a:schemeClr>
                </a:solidFill>
              </a:rPr>
              <a:t>ATM requirements expand the OC and provide the basis for ATM development</a:t>
            </a:r>
            <a:endParaRPr lang="en-GB" sz="2800" b="1" dirty="0">
              <a:solidFill>
                <a:schemeClr val="bg2">
                  <a:lumMod val="50000"/>
                </a:schemeClr>
              </a:solidFill>
            </a:endParaRPr>
          </a:p>
        </p:txBody>
      </p:sp>
      <p:sp>
        <p:nvSpPr>
          <p:cNvPr id="8" name="Footer Placeholder 7"/>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ATM Operational Concept</a:t>
            </a:r>
            <a:endParaRPr lang="en-GB" dirty="0"/>
          </a:p>
        </p:txBody>
      </p:sp>
      <p:sp>
        <p:nvSpPr>
          <p:cNvPr id="3" name="Slide Number Placeholder 2"/>
          <p:cNvSpPr>
            <a:spLocks noGrp="1"/>
          </p:cNvSpPr>
          <p:nvPr>
            <p:ph type="sldNum" sz="quarter" idx="12"/>
          </p:nvPr>
        </p:nvSpPr>
        <p:spPr/>
        <p:txBody>
          <a:bodyPr/>
          <a:lstStyle/>
          <a:p>
            <a:fld id="{C97275D5-4C12-42FF-82D2-635AEC9DB89A}" type="slidenum">
              <a:rPr lang="en-US" smtClean="0"/>
              <a:pPr/>
              <a:t>13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57200" y="1600200"/>
            <a:ext cx="4400550" cy="4400550"/>
          </a:xfrm>
          <a:prstGeom prst="rect">
            <a:avLst/>
          </a:prstGeom>
          <a:noFill/>
          <a:ln w="9525">
            <a:noFill/>
            <a:miter lim="800000"/>
            <a:headEnd/>
            <a:tailEnd/>
          </a:ln>
        </p:spPr>
      </p:pic>
      <p:sp>
        <p:nvSpPr>
          <p:cNvPr id="5" name="TextBox 4"/>
          <p:cNvSpPr txBox="1"/>
          <p:nvPr/>
        </p:nvSpPr>
        <p:spPr>
          <a:xfrm>
            <a:off x="5029200" y="1600200"/>
            <a:ext cx="3733800" cy="4955203"/>
          </a:xfrm>
          <a:prstGeom prst="rect">
            <a:avLst/>
          </a:prstGeom>
          <a:noFill/>
        </p:spPr>
        <p:txBody>
          <a:bodyPr wrap="square" rtlCol="0">
            <a:spAutoFit/>
          </a:bodyPr>
          <a:lstStyle/>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7 inter-related concept components</a:t>
            </a:r>
          </a:p>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Describes a “vision of achievable benefits”</a:t>
            </a:r>
          </a:p>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Information is a overarching dimension linking all components</a:t>
            </a:r>
          </a:p>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CDM is a key process</a:t>
            </a:r>
            <a:endParaRPr lang="en-GB" sz="2400" b="1" dirty="0" smtClean="0">
              <a:solidFill>
                <a:schemeClr val="bg2">
                  <a:lumMod val="50000"/>
                </a:schemeClr>
              </a:solidFill>
            </a:endParaRPr>
          </a:p>
          <a:p>
            <a:pPr marL="287338" indent="-287338">
              <a:buFont typeface="Arial" pitchFamily="34" charset="0"/>
              <a:buChar char="•"/>
              <a:tabLst>
                <a:tab pos="287338" algn="l"/>
              </a:tabLst>
            </a:pPr>
            <a:endParaRPr lang="en-GB" sz="2400" b="1" dirty="0">
              <a:solidFill>
                <a:schemeClr val="bg2">
                  <a:lumMod val="50000"/>
                </a:schemeClr>
              </a:solidFill>
            </a:endParaRPr>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nchor="ctr"/>
          <a:lstStyle/>
          <a:p>
            <a:r>
              <a:rPr lang="en-GB" dirty="0" smtClean="0"/>
              <a:t>Information is the key enabler</a:t>
            </a:r>
            <a:endParaRPr lang="en-GB" dirty="0"/>
          </a:p>
        </p:txBody>
      </p:sp>
      <p:sp>
        <p:nvSpPr>
          <p:cNvPr id="4" name="Content Placeholder 3"/>
          <p:cNvSpPr>
            <a:spLocks noGrp="1"/>
          </p:cNvSpPr>
          <p:nvPr>
            <p:ph idx="1"/>
          </p:nvPr>
        </p:nvSpPr>
        <p:spPr/>
        <p:txBody>
          <a:bodyPr>
            <a:normAutofit lnSpcReduction="10000"/>
          </a:bodyPr>
          <a:lstStyle/>
          <a:p>
            <a:pPr marL="0" indent="0">
              <a:buNone/>
            </a:pPr>
            <a:r>
              <a:rPr lang="en-GB" b="1" dirty="0" smtClean="0">
                <a:solidFill>
                  <a:schemeClr val="bg2">
                    <a:lumMod val="50000"/>
                  </a:schemeClr>
                </a:solidFill>
              </a:rPr>
              <a:t>The delivery of timely, quality assured information as needed across:</a:t>
            </a:r>
          </a:p>
          <a:p>
            <a:pPr marL="914400" indent="-457200"/>
            <a:r>
              <a:rPr lang="en-GB" b="1" dirty="0" smtClean="0">
                <a:solidFill>
                  <a:schemeClr val="bg2">
                    <a:lumMod val="50000"/>
                  </a:schemeClr>
                </a:solidFill>
              </a:rPr>
              <a:t>Multiple Domains</a:t>
            </a:r>
          </a:p>
          <a:p>
            <a:pPr marL="914400" indent="-457200"/>
            <a:r>
              <a:rPr lang="en-GB" b="1" dirty="0" smtClean="0">
                <a:solidFill>
                  <a:schemeClr val="bg2">
                    <a:lumMod val="50000"/>
                  </a:schemeClr>
                </a:solidFill>
              </a:rPr>
              <a:t>Multiple Providers</a:t>
            </a:r>
          </a:p>
          <a:p>
            <a:pPr marL="914400" indent="-457200"/>
            <a:r>
              <a:rPr lang="en-GB" b="1" dirty="0" smtClean="0">
                <a:solidFill>
                  <a:schemeClr val="bg2">
                    <a:lumMod val="50000"/>
                  </a:schemeClr>
                </a:solidFill>
              </a:rPr>
              <a:t>Multiple users</a:t>
            </a:r>
          </a:p>
          <a:p>
            <a:pPr marL="914400" indent="-457200"/>
            <a:r>
              <a:rPr lang="en-GB" b="1" dirty="0" smtClean="0">
                <a:solidFill>
                  <a:schemeClr val="bg2">
                    <a:lumMod val="50000"/>
                  </a:schemeClr>
                </a:solidFill>
              </a:rPr>
              <a:t>Multiple applications</a:t>
            </a:r>
          </a:p>
          <a:p>
            <a:pPr marL="914400" indent="-457200"/>
            <a:r>
              <a:rPr lang="en-GB" b="1" dirty="0" smtClean="0">
                <a:solidFill>
                  <a:schemeClr val="bg2">
                    <a:lumMod val="50000"/>
                  </a:schemeClr>
                </a:solidFill>
              </a:rPr>
              <a:t>Multiple communication modes</a:t>
            </a:r>
          </a:p>
          <a:p>
            <a:pPr marL="914400" indent="-457200"/>
            <a:r>
              <a:rPr lang="en-GB" b="1" dirty="0" smtClean="0">
                <a:solidFill>
                  <a:schemeClr val="bg2">
                    <a:lumMod val="50000"/>
                  </a:schemeClr>
                </a:solidFill>
              </a:rPr>
              <a:t>Multiple Modernization Programs</a:t>
            </a:r>
            <a:endParaRPr lang="en-GB" b="1" dirty="0">
              <a:solidFill>
                <a:schemeClr val="bg2">
                  <a:lumMod val="50000"/>
                </a:schemeClr>
              </a:solidFill>
            </a:endParaRP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nchor="ctr"/>
          <a:lstStyle/>
          <a:p>
            <a:r>
              <a:rPr lang="en-US" dirty="0" smtClean="0"/>
              <a:t>Planning and development is underway</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5" descr="SESAR logo.bmp"/>
          <p:cNvPicPr>
            <a:picLocks noChangeAspect="1"/>
          </p:cNvPicPr>
          <p:nvPr/>
        </p:nvPicPr>
        <p:blipFill>
          <a:blip r:embed="rId3" cstate="print"/>
          <a:stretch>
            <a:fillRect/>
          </a:stretch>
        </p:blipFill>
        <p:spPr>
          <a:xfrm>
            <a:off x="4648200" y="2133600"/>
            <a:ext cx="2376310" cy="1524000"/>
          </a:xfrm>
          <a:prstGeom prst="rect">
            <a:avLst/>
          </a:prstGeom>
        </p:spPr>
      </p:pic>
      <p:pic>
        <p:nvPicPr>
          <p:cNvPr id="7" name="Picture 6" descr="nextgen_gate_to_gate.png"/>
          <p:cNvPicPr>
            <a:picLocks noChangeAspect="1"/>
          </p:cNvPicPr>
          <p:nvPr/>
        </p:nvPicPr>
        <p:blipFill>
          <a:blip r:embed="rId4" cstate="print"/>
          <a:stretch>
            <a:fillRect/>
          </a:stretch>
        </p:blipFill>
        <p:spPr>
          <a:xfrm>
            <a:off x="762000" y="2057400"/>
            <a:ext cx="2819400" cy="1677543"/>
          </a:xfrm>
          <a:prstGeom prst="rect">
            <a:avLst/>
          </a:prstGeom>
        </p:spPr>
      </p:pic>
      <p:pic>
        <p:nvPicPr>
          <p:cNvPr id="8" name="Picture 7" descr="CARATS.JPG"/>
          <p:cNvPicPr>
            <a:picLocks noChangeAspect="1"/>
          </p:cNvPicPr>
          <p:nvPr/>
        </p:nvPicPr>
        <p:blipFill>
          <a:blip r:embed="rId5" cstate="print"/>
          <a:stretch>
            <a:fillRect/>
          </a:stretch>
        </p:blipFill>
        <p:spPr>
          <a:xfrm>
            <a:off x="3124200" y="4038600"/>
            <a:ext cx="3124200" cy="1924119"/>
          </a:xfrm>
          <a:prstGeom prst="rect">
            <a:avLst/>
          </a:prstGeom>
        </p:spPr>
      </p:pic>
      <p:sp>
        <p:nvSpPr>
          <p:cNvPr id="10" name="Rectangle 9"/>
          <p:cNvSpPr/>
          <p:nvPr/>
        </p:nvSpPr>
        <p:spPr>
          <a:xfrm>
            <a:off x="609600" y="1447800"/>
            <a:ext cx="5581208" cy="461665"/>
          </a:xfrm>
          <a:prstGeom prst="rect">
            <a:avLst/>
          </a:prstGeom>
        </p:spPr>
        <p:txBody>
          <a:bodyPr wrap="none">
            <a:spAutoFit/>
          </a:bodyPr>
          <a:lstStyle/>
          <a:p>
            <a:r>
              <a:rPr lang="en-US" sz="2400" b="1" dirty="0" smtClean="0">
                <a:solidFill>
                  <a:schemeClr val="bg2">
                    <a:lumMod val="50000"/>
                  </a:schemeClr>
                </a:solidFill>
              </a:rPr>
              <a:t>A number of planned implementations……</a:t>
            </a:r>
            <a:endParaRPr lang="en-GB" sz="2400" b="1" dirty="0">
              <a:solidFill>
                <a:schemeClr val="bg2">
                  <a:lumMod val="5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ICAO SIP 2012 - ASBU workshops</a:t>
            </a:r>
            <a:endParaRPr lang="en-US" dirty="0"/>
          </a:p>
        </p:txBody>
      </p:sp>
      <p:pic>
        <p:nvPicPr>
          <p:cNvPr id="4" name="Picture 3" descr="Puzzle box.JPG"/>
          <p:cNvPicPr>
            <a:picLocks noChangeAspect="1"/>
          </p:cNvPicPr>
          <p:nvPr/>
        </p:nvPicPr>
        <p:blipFill>
          <a:blip r:embed="rId3" cstate="print">
            <a:duotone>
              <a:schemeClr val="bg2">
                <a:shade val="45000"/>
                <a:satMod val="135000"/>
              </a:schemeClr>
              <a:prstClr val="white"/>
            </a:duotone>
          </a:blip>
          <a:stretch>
            <a:fillRect/>
          </a:stretch>
        </p:blipFill>
        <p:spPr>
          <a:xfrm>
            <a:off x="5791200" y="1371600"/>
            <a:ext cx="1228725" cy="2819400"/>
          </a:xfrm>
          <a:prstGeom prst="rect">
            <a:avLst/>
          </a:prstGeom>
        </p:spPr>
      </p:pic>
      <p:pic>
        <p:nvPicPr>
          <p:cNvPr id="5" name="Picture 4" descr="Puzzle box.JPG"/>
          <p:cNvPicPr>
            <a:picLocks noChangeAspect="1"/>
          </p:cNvPicPr>
          <p:nvPr/>
        </p:nvPicPr>
        <p:blipFill>
          <a:blip r:embed="rId3" cstate="print">
            <a:duotone>
              <a:schemeClr val="bg2">
                <a:shade val="45000"/>
                <a:satMod val="135000"/>
              </a:schemeClr>
              <a:prstClr val="white"/>
            </a:duotone>
          </a:blip>
          <a:stretch>
            <a:fillRect/>
          </a:stretch>
        </p:blipFill>
        <p:spPr>
          <a:xfrm>
            <a:off x="7086600" y="1371600"/>
            <a:ext cx="1228725" cy="2819400"/>
          </a:xfrm>
          <a:prstGeom prst="rect">
            <a:avLst/>
          </a:prstGeom>
        </p:spPr>
      </p:pic>
      <p:pic>
        <p:nvPicPr>
          <p:cNvPr id="6" name="Picture 5" descr="Puzzle box.JPG"/>
          <p:cNvPicPr>
            <a:picLocks noChangeAspect="1"/>
          </p:cNvPicPr>
          <p:nvPr/>
        </p:nvPicPr>
        <p:blipFill>
          <a:blip r:embed="rId4" cstate="print">
            <a:duotone>
              <a:schemeClr val="bg2">
                <a:shade val="45000"/>
                <a:satMod val="135000"/>
              </a:schemeClr>
              <a:prstClr val="white"/>
            </a:duotone>
          </a:blip>
          <a:stretch>
            <a:fillRect/>
          </a:stretch>
        </p:blipFill>
        <p:spPr>
          <a:xfrm>
            <a:off x="2971800" y="2286000"/>
            <a:ext cx="990600" cy="854150"/>
          </a:xfrm>
          <a:prstGeom prst="rect">
            <a:avLst/>
          </a:prstGeom>
        </p:spPr>
      </p:pic>
      <p:pic>
        <p:nvPicPr>
          <p:cNvPr id="7" name="Picture 6" descr="Puzzle box.JPG"/>
          <p:cNvPicPr>
            <a:picLocks noChangeAspect="1"/>
          </p:cNvPicPr>
          <p:nvPr/>
        </p:nvPicPr>
        <p:blipFill>
          <a:blip r:embed="rId3" cstate="print">
            <a:duotone>
              <a:schemeClr val="bg2">
                <a:shade val="45000"/>
                <a:satMod val="135000"/>
              </a:schemeClr>
              <a:prstClr val="white"/>
            </a:duotone>
          </a:blip>
          <a:stretch>
            <a:fillRect/>
          </a:stretch>
        </p:blipFill>
        <p:spPr>
          <a:xfrm>
            <a:off x="4419600" y="1371600"/>
            <a:ext cx="1228725" cy="2819400"/>
          </a:xfrm>
          <a:prstGeom prst="rect">
            <a:avLst/>
          </a:prstGeom>
        </p:spPr>
      </p:pic>
      <p:sp>
        <p:nvSpPr>
          <p:cNvPr id="8" name="Slide Number Placeholder 1"/>
          <p:cNvSpPr>
            <a:spLocks noGrp="1"/>
          </p:cNvSpPr>
          <p:nvPr>
            <p:ph type="sldNum" sz="quarter" idx="12"/>
          </p:nvPr>
        </p:nvSpPr>
        <p:spPr>
          <a:xfrm>
            <a:off x="6019800" y="6629400"/>
            <a:ext cx="3124200" cy="228600"/>
          </a:xfrm>
        </p:spPr>
        <p:txBody>
          <a:bodyPr/>
          <a:lstStyle/>
          <a:p>
            <a:fld id="{C97275D5-4C12-42FF-82D2-635AEC9DB89A}" type="slidenum">
              <a:rPr lang="en-US" smtClean="0"/>
              <a:pPr/>
              <a:t>16</a:t>
            </a:fld>
            <a:endParaRPr lang="en-US"/>
          </a:p>
        </p:txBody>
      </p:sp>
      <p:sp>
        <p:nvSpPr>
          <p:cNvPr id="9" name="Title 2"/>
          <p:cNvSpPr txBox="1">
            <a:spLocks/>
          </p:cNvSpPr>
          <p:nvPr/>
        </p:nvSpPr>
        <p:spPr>
          <a:xfrm>
            <a:off x="0" y="0"/>
            <a:ext cx="9144000" cy="1143000"/>
          </a:xfrm>
          <a:prstGeom prst="rect">
            <a:avLst/>
          </a:prstGeom>
          <a:noFill/>
        </p:spPr>
        <p:txBody>
          <a:bodyPr vert="horz" lIns="137160" tIns="45720" rIns="1371600" bIns="45720" rtlCol="0" anchor="ctr" anchorCtr="0">
            <a:noAutofit/>
          </a:bodyPr>
          <a:lstStyle/>
          <a:p>
            <a:pPr marL="231775" marR="0" lvl="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bg1"/>
                </a:solidFill>
                <a:effectLst/>
                <a:uLnTx/>
                <a:uFillTx/>
                <a:latin typeface="+mj-lt"/>
                <a:ea typeface="+mj-ea"/>
                <a:cs typeface="+mj-cs"/>
              </a:rPr>
              <a:t>Aviation System Block Upgrades</a:t>
            </a:r>
            <a:endParaRPr kumimoji="0" lang="en-GB"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1371600" y="6324600"/>
            <a:ext cx="6858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rPr>
              <a:t>2011</a:t>
            </a:r>
            <a:endParaRPr lang="en-GB" b="1" dirty="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endParaRPr>
          </a:p>
        </p:txBody>
      </p:sp>
      <p:sp>
        <p:nvSpPr>
          <p:cNvPr id="11" name="TextBox 10"/>
          <p:cNvSpPr txBox="1"/>
          <p:nvPr/>
        </p:nvSpPr>
        <p:spPr>
          <a:xfrm>
            <a:off x="7620000" y="6324600"/>
            <a:ext cx="7620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rPr>
              <a:t>2020</a:t>
            </a:r>
            <a:endParaRPr lang="en-GB" b="1" dirty="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endParaRPr>
          </a:p>
        </p:txBody>
      </p:sp>
      <p:pic>
        <p:nvPicPr>
          <p:cNvPr id="12" name="Picture 11" descr="CARATS.JPG"/>
          <p:cNvPicPr>
            <a:picLocks noChangeAspect="1"/>
          </p:cNvPicPr>
          <p:nvPr/>
        </p:nvPicPr>
        <p:blipFill>
          <a:blip r:embed="rId5" cstate="print"/>
          <a:stretch>
            <a:fillRect/>
          </a:stretch>
        </p:blipFill>
        <p:spPr>
          <a:xfrm>
            <a:off x="0" y="5486400"/>
            <a:ext cx="1484714" cy="914400"/>
          </a:xfrm>
          <a:prstGeom prst="roundRect">
            <a:avLst>
              <a:gd name="adj" fmla="val 16667"/>
            </a:avLst>
          </a:prstGeom>
          <a:ln>
            <a:solidFill>
              <a:schemeClr val="bg2">
                <a:lumMod val="60000"/>
                <a:lumOff val="40000"/>
              </a:schemeClr>
            </a:solidFill>
          </a:ln>
          <a:effectLst>
            <a:outerShdw blurRad="76200" dist="38100" dir="7800000" algn="tl" rotWithShape="0">
              <a:srgbClr val="000000">
                <a:alpha val="40000"/>
              </a:srgbClr>
            </a:outerShdw>
          </a:effectLst>
          <a:scene3d>
            <a:camera prst="orthographicFront">
              <a:rot lat="0" lon="18899985" rev="0"/>
            </a:camera>
            <a:lightRig rig="contrasting" dir="t">
              <a:rot lat="0" lon="0" rev="4200000"/>
            </a:lightRig>
          </a:scene3d>
          <a:sp3d prstMaterial="plastic">
            <a:bevelT w="381000" h="114300" prst="relaxedInset"/>
            <a:contourClr>
              <a:srgbClr val="969696"/>
            </a:contourClr>
          </a:sp3d>
        </p:spPr>
      </p:pic>
      <p:pic>
        <p:nvPicPr>
          <p:cNvPr id="13" name="Picture 12" descr="SESAR logo.bmp"/>
          <p:cNvPicPr>
            <a:picLocks noChangeAspect="1"/>
          </p:cNvPicPr>
          <p:nvPr/>
        </p:nvPicPr>
        <p:blipFill>
          <a:blip r:embed="rId6" cstate="print"/>
          <a:stretch>
            <a:fillRect/>
          </a:stretch>
        </p:blipFill>
        <p:spPr>
          <a:xfrm>
            <a:off x="0" y="4495800"/>
            <a:ext cx="1447800" cy="928517"/>
          </a:xfrm>
          <a:prstGeom prst="roundRect">
            <a:avLst>
              <a:gd name="adj" fmla="val 16667"/>
            </a:avLst>
          </a:prstGeom>
          <a:ln>
            <a:solidFill>
              <a:schemeClr val="bg2">
                <a:lumMod val="50000"/>
              </a:schemeClr>
            </a:solidFill>
          </a:ln>
          <a:effectLst>
            <a:outerShdw blurRad="76200" dist="38100" dir="7800000" algn="tl" rotWithShape="0">
              <a:srgbClr val="000000">
                <a:alpha val="40000"/>
              </a:srgbClr>
            </a:outerShdw>
          </a:effectLst>
          <a:scene3d>
            <a:camera prst="orthographicFront">
              <a:rot lat="0" lon="18899985" rev="0"/>
            </a:camera>
            <a:lightRig rig="contrasting" dir="t">
              <a:rot lat="0" lon="0" rev="4200000"/>
            </a:lightRig>
          </a:scene3d>
          <a:sp3d prstMaterial="plastic">
            <a:bevelT w="381000" h="114300" prst="relaxedInset"/>
            <a:contourClr>
              <a:srgbClr val="969696"/>
            </a:contourClr>
          </a:sp3d>
        </p:spPr>
      </p:pic>
      <p:pic>
        <p:nvPicPr>
          <p:cNvPr id="14" name="Picture 13" descr="nextgen_gate_to_gate.png"/>
          <p:cNvPicPr>
            <a:picLocks noChangeAspect="1"/>
          </p:cNvPicPr>
          <p:nvPr/>
        </p:nvPicPr>
        <p:blipFill>
          <a:blip r:embed="rId7" cstate="print"/>
          <a:stretch>
            <a:fillRect/>
          </a:stretch>
        </p:blipFill>
        <p:spPr>
          <a:xfrm>
            <a:off x="0" y="3505200"/>
            <a:ext cx="14478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rot lat="0" lon="18899985" rev="0"/>
            </a:camera>
            <a:lightRig rig="contrasting" dir="t">
              <a:rot lat="0" lon="0" rev="4200000"/>
            </a:lightRig>
          </a:scene3d>
          <a:sp3d prstMaterial="plastic">
            <a:bevelT w="381000" h="114300" prst="relaxedInset"/>
            <a:contourClr>
              <a:srgbClr val="969696"/>
            </a:contourClr>
          </a:sp3d>
        </p:spPr>
      </p:pic>
      <p:pic>
        <p:nvPicPr>
          <p:cNvPr id="15" name="Picture 14" descr="Puzzle box.JPG"/>
          <p:cNvPicPr>
            <a:picLocks noChangeAspect="1"/>
          </p:cNvPicPr>
          <p:nvPr/>
        </p:nvPicPr>
        <p:blipFill>
          <a:blip r:embed="rId4" cstate="print">
            <a:duotone>
              <a:schemeClr val="bg2">
                <a:shade val="45000"/>
                <a:satMod val="135000"/>
              </a:schemeClr>
              <a:prstClr val="white"/>
            </a:duotone>
          </a:blip>
          <a:stretch>
            <a:fillRect/>
          </a:stretch>
        </p:blipFill>
        <p:spPr>
          <a:xfrm>
            <a:off x="1752600" y="2286000"/>
            <a:ext cx="990600" cy="854150"/>
          </a:xfrm>
          <a:prstGeom prst="rect">
            <a:avLst/>
          </a:prstGeom>
        </p:spPr>
      </p:pic>
      <p:sp>
        <p:nvSpPr>
          <p:cNvPr id="16" name="TextBox 15"/>
          <p:cNvSpPr txBox="1"/>
          <p:nvPr/>
        </p:nvSpPr>
        <p:spPr>
          <a:xfrm>
            <a:off x="2133600" y="1447800"/>
            <a:ext cx="1524000" cy="738664"/>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Operational</a:t>
            </a:r>
            <a:r>
              <a:rPr lang="en-US" sz="14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Demonstration Validations</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17" name="TextBox 16"/>
          <p:cNvSpPr txBox="1"/>
          <p:nvPr/>
        </p:nvSpPr>
        <p:spPr>
          <a:xfrm>
            <a:off x="4267200" y="1143000"/>
            <a:ext cx="1524000" cy="307777"/>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Global Build 1</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18" name="TextBox 17"/>
          <p:cNvSpPr txBox="1"/>
          <p:nvPr/>
        </p:nvSpPr>
        <p:spPr>
          <a:xfrm>
            <a:off x="7086600" y="1143000"/>
            <a:ext cx="1524000" cy="307777"/>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Global Build 3</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19" name="TextBox 18"/>
          <p:cNvSpPr txBox="1"/>
          <p:nvPr/>
        </p:nvSpPr>
        <p:spPr>
          <a:xfrm>
            <a:off x="5638800" y="1143000"/>
            <a:ext cx="1524000" cy="307777"/>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Global Build 2</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20" name="Right Arrow 19"/>
          <p:cNvSpPr/>
          <p:nvPr/>
        </p:nvSpPr>
        <p:spPr>
          <a:xfrm>
            <a:off x="1371600" y="3352800"/>
            <a:ext cx="7467600" cy="1143000"/>
          </a:xfrm>
          <a:prstGeom prst="rightArrow">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1" name="Picture 20"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1524000" y="3657600"/>
            <a:ext cx="685800" cy="486294"/>
          </a:xfrm>
          <a:prstGeom prst="rect">
            <a:avLst/>
          </a:prstGeom>
        </p:spPr>
      </p:pic>
      <p:pic>
        <p:nvPicPr>
          <p:cNvPr id="22" name="Picture 21"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7086600" y="3657600"/>
            <a:ext cx="685800" cy="486294"/>
          </a:xfrm>
          <a:prstGeom prst="rect">
            <a:avLst/>
          </a:prstGeom>
        </p:spPr>
      </p:pic>
      <p:pic>
        <p:nvPicPr>
          <p:cNvPr id="23" name="Picture 22"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4495800" y="3657600"/>
            <a:ext cx="685800" cy="486294"/>
          </a:xfrm>
          <a:prstGeom prst="rect">
            <a:avLst/>
          </a:prstGeom>
        </p:spPr>
      </p:pic>
      <p:sp>
        <p:nvSpPr>
          <p:cNvPr id="24" name="Right Arrow 23"/>
          <p:cNvSpPr/>
          <p:nvPr/>
        </p:nvSpPr>
        <p:spPr>
          <a:xfrm>
            <a:off x="1371600" y="4419600"/>
            <a:ext cx="7467600" cy="1143000"/>
          </a:xfrm>
          <a:prstGeom prst="rightArrow">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5" name="Picture 24"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2057400" y="4724400"/>
            <a:ext cx="685800" cy="486294"/>
          </a:xfrm>
          <a:prstGeom prst="rect">
            <a:avLst/>
          </a:prstGeom>
        </p:spPr>
      </p:pic>
      <p:pic>
        <p:nvPicPr>
          <p:cNvPr id="26" name="Picture 25"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3276600" y="4724400"/>
            <a:ext cx="685800" cy="486294"/>
          </a:xfrm>
          <a:prstGeom prst="rect">
            <a:avLst/>
          </a:prstGeom>
        </p:spPr>
      </p:pic>
      <p:pic>
        <p:nvPicPr>
          <p:cNvPr id="27" name="Picture 26"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3962400" y="4724400"/>
            <a:ext cx="685800" cy="486294"/>
          </a:xfrm>
          <a:prstGeom prst="rect">
            <a:avLst/>
          </a:prstGeom>
        </p:spPr>
      </p:pic>
      <p:pic>
        <p:nvPicPr>
          <p:cNvPr id="28" name="Picture 27"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5257800" y="4724400"/>
            <a:ext cx="685800" cy="486294"/>
          </a:xfrm>
          <a:prstGeom prst="rect">
            <a:avLst/>
          </a:prstGeom>
        </p:spPr>
      </p:pic>
      <p:pic>
        <p:nvPicPr>
          <p:cNvPr id="29" name="Picture 28"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6934200" y="4724400"/>
            <a:ext cx="685800" cy="486294"/>
          </a:xfrm>
          <a:prstGeom prst="rect">
            <a:avLst/>
          </a:prstGeom>
        </p:spPr>
      </p:pic>
      <p:sp>
        <p:nvSpPr>
          <p:cNvPr id="30" name="Right Arrow 29"/>
          <p:cNvSpPr/>
          <p:nvPr/>
        </p:nvSpPr>
        <p:spPr>
          <a:xfrm>
            <a:off x="1371600" y="5486400"/>
            <a:ext cx="7467600" cy="1143000"/>
          </a:xfrm>
          <a:prstGeom prst="rightArrow">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1" name="Picture 30"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4191000" y="5791200"/>
            <a:ext cx="685800" cy="486294"/>
          </a:xfrm>
          <a:prstGeom prst="rect">
            <a:avLst/>
          </a:prstGeom>
        </p:spPr>
      </p:pic>
      <p:pic>
        <p:nvPicPr>
          <p:cNvPr id="32" name="Picture 31"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6019800" y="5791200"/>
            <a:ext cx="685800" cy="486294"/>
          </a:xfrm>
          <a:prstGeom prst="rect">
            <a:avLst/>
          </a:prstGeom>
        </p:spPr>
      </p:pic>
      <p:pic>
        <p:nvPicPr>
          <p:cNvPr id="33" name="Picture 32"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7162800" y="5791200"/>
            <a:ext cx="685800" cy="486294"/>
          </a:xfrm>
          <a:prstGeom prst="rect">
            <a:avLst/>
          </a:prstGeom>
        </p:spPr>
      </p:pic>
      <p:pic>
        <p:nvPicPr>
          <p:cNvPr id="34" name="Picture 33"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1676400" y="5791200"/>
            <a:ext cx="685800" cy="486294"/>
          </a:xfrm>
          <a:prstGeom prst="rect">
            <a:avLst/>
          </a:prstGeom>
        </p:spPr>
      </p:pic>
      <p:cxnSp>
        <p:nvCxnSpPr>
          <p:cNvPr id="36" name="Straight Arrow Connector 35"/>
          <p:cNvCxnSpPr/>
          <p:nvPr/>
        </p:nvCxnSpPr>
        <p:spPr>
          <a:xfrm flipV="1">
            <a:off x="2133600" y="2667000"/>
            <a:ext cx="25908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4953000" y="2438400"/>
            <a:ext cx="1447800" cy="1295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rot="5400000" flipH="1" flipV="1">
            <a:off x="7086600" y="2971800"/>
            <a:ext cx="1143000"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flipV="1">
            <a:off x="2590800" y="2743200"/>
            <a:ext cx="2286000" cy="20574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flipV="1">
            <a:off x="4495800" y="3276600"/>
            <a:ext cx="1752600" cy="14478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flipV="1">
            <a:off x="3810000" y="3048000"/>
            <a:ext cx="2514600" cy="17526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rot="5400000" flipH="1" flipV="1">
            <a:off x="5791200" y="3048000"/>
            <a:ext cx="1676400" cy="16764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rot="5400000" flipH="1" flipV="1">
            <a:off x="6819900" y="3543300"/>
            <a:ext cx="1905000" cy="6096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rot="5400000" flipH="1" flipV="1">
            <a:off x="2095500" y="3238500"/>
            <a:ext cx="2667000" cy="24384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rot="5400000" flipH="1" flipV="1">
            <a:off x="4267200" y="3581400"/>
            <a:ext cx="2590800" cy="18288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rot="5400000" flipH="1" flipV="1">
            <a:off x="5676900" y="4229100"/>
            <a:ext cx="2362200" cy="7620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p:nvPr/>
        </p:nvCxnSpPr>
        <p:spPr>
          <a:xfrm rot="5400000" flipH="1" flipV="1">
            <a:off x="6629400" y="4267200"/>
            <a:ext cx="2438400" cy="6096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pic>
        <p:nvPicPr>
          <p:cNvPr id="48" name="Picture 47"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3810000" y="3657600"/>
            <a:ext cx="685800" cy="486294"/>
          </a:xfrm>
          <a:prstGeom prst="rect">
            <a:avLst/>
          </a:prstGeom>
        </p:spPr>
      </p:pic>
      <p:pic>
        <p:nvPicPr>
          <p:cNvPr id="49" name="Picture 48"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5867400" y="3657600"/>
            <a:ext cx="685800" cy="486294"/>
          </a:xfrm>
          <a:prstGeom prst="rect">
            <a:avLst/>
          </a:prstGeom>
        </p:spPr>
      </p:pic>
      <p:cxnSp>
        <p:nvCxnSpPr>
          <p:cNvPr id="50" name="Straight Arrow Connector 49"/>
          <p:cNvCxnSpPr/>
          <p:nvPr/>
        </p:nvCxnSpPr>
        <p:spPr>
          <a:xfrm flipV="1">
            <a:off x="6400800" y="2438400"/>
            <a:ext cx="1447800" cy="1295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p:nvPr/>
        </p:nvCxnSpPr>
        <p:spPr>
          <a:xfrm flipV="1">
            <a:off x="4343400" y="2362200"/>
            <a:ext cx="2057400" cy="1371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Notched Right Arrow 94"/>
          <p:cNvSpPr/>
          <p:nvPr/>
        </p:nvSpPr>
        <p:spPr>
          <a:xfrm>
            <a:off x="1905000" y="60960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Notched Right Arrow 85"/>
          <p:cNvSpPr/>
          <p:nvPr/>
        </p:nvSpPr>
        <p:spPr>
          <a:xfrm>
            <a:off x="1905000" y="50292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Notched Right Arrow 84"/>
          <p:cNvSpPr/>
          <p:nvPr/>
        </p:nvSpPr>
        <p:spPr>
          <a:xfrm>
            <a:off x="1905000" y="36576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chor="ctr"/>
          <a:lstStyle/>
          <a:p>
            <a:r>
              <a:rPr lang="en-US" dirty="0" smtClean="0"/>
              <a:t>Possible AIM integration….</a:t>
            </a:r>
            <a:endParaRPr lang="en-GB" dirty="0"/>
          </a:p>
        </p:txBody>
      </p:sp>
      <p:sp>
        <p:nvSpPr>
          <p:cNvPr id="2" name="Footer Placeholder 1"/>
          <p:cNvSpPr>
            <a:spLocks noGrp="1"/>
          </p:cNvSpPr>
          <p:nvPr>
            <p:ph type="ftr" sz="quarter" idx="11"/>
          </p:nvPr>
        </p:nvSpPr>
        <p:spPr/>
        <p:txBody>
          <a:bodyPr/>
          <a:lstStyle/>
          <a:p>
            <a:r>
              <a:rPr lang="en-US" smtClean="0"/>
              <a:t>ICAO SIP 2012 - ASBU workshops</a:t>
            </a:r>
            <a:endParaRPr lang="en-US"/>
          </a:p>
        </p:txBody>
      </p:sp>
      <p:sp>
        <p:nvSpPr>
          <p:cNvPr id="3" name="Slide Number Placeholder 2"/>
          <p:cNvSpPr>
            <a:spLocks noGrp="1"/>
          </p:cNvSpPr>
          <p:nvPr>
            <p:ph type="sldNum" sz="quarter" idx="12"/>
          </p:nvPr>
        </p:nvSpPr>
        <p:spPr/>
        <p:txBody>
          <a:bodyPr/>
          <a:lstStyle/>
          <a:p>
            <a:fld id="{C97275D5-4C12-42FF-82D2-635AEC9DB89A}" type="slidenum">
              <a:rPr lang="en-US" smtClean="0"/>
              <a:pPr/>
              <a:t>17</a:t>
            </a:fld>
            <a:endParaRPr lang="en-US"/>
          </a:p>
        </p:txBody>
      </p:sp>
      <p:sp>
        <p:nvSpPr>
          <p:cNvPr id="10" name="Notched Right Arrow 9"/>
          <p:cNvSpPr/>
          <p:nvPr/>
        </p:nvSpPr>
        <p:spPr>
          <a:xfrm>
            <a:off x="1905000" y="26670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2860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2" name="Rounded Rectangle 11"/>
          <p:cNvSpPr/>
          <p:nvPr/>
        </p:nvSpPr>
        <p:spPr>
          <a:xfrm>
            <a:off x="57912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2</a:t>
            </a:r>
          </a:p>
          <a:p>
            <a:pPr algn="ctr"/>
            <a:r>
              <a:rPr lang="en-US" sz="1600" b="1" dirty="0" smtClean="0">
                <a:solidFill>
                  <a:srgbClr val="002060"/>
                </a:solidFill>
              </a:rPr>
              <a:t>(2023)</a:t>
            </a:r>
            <a:r>
              <a:rPr lang="en-US" sz="1400" b="1" dirty="0" smtClean="0">
                <a:solidFill>
                  <a:srgbClr val="002060"/>
                </a:solidFill>
              </a:rPr>
              <a:t> </a:t>
            </a:r>
            <a:endParaRPr lang="en-GB" sz="1400" b="1" dirty="0">
              <a:solidFill>
                <a:srgbClr val="002060"/>
              </a:solidFill>
            </a:endParaRPr>
          </a:p>
        </p:txBody>
      </p:sp>
      <p:sp>
        <p:nvSpPr>
          <p:cNvPr id="13" name="Rounded Rectangle 12"/>
          <p:cNvSpPr/>
          <p:nvPr/>
        </p:nvSpPr>
        <p:spPr>
          <a:xfrm>
            <a:off x="40386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1</a:t>
            </a:r>
          </a:p>
          <a:p>
            <a:pPr algn="ctr"/>
            <a:r>
              <a:rPr lang="en-US" sz="1600" b="1" dirty="0" smtClean="0">
                <a:solidFill>
                  <a:srgbClr val="002060"/>
                </a:solidFill>
              </a:rPr>
              <a:t>(2018)</a:t>
            </a:r>
            <a:r>
              <a:rPr lang="en-US" sz="1400" b="1" dirty="0" smtClean="0">
                <a:solidFill>
                  <a:srgbClr val="002060"/>
                </a:solidFill>
              </a:rPr>
              <a:t> </a:t>
            </a:r>
            <a:endParaRPr lang="en-GB" sz="1400" b="1" dirty="0">
              <a:solidFill>
                <a:srgbClr val="002060"/>
              </a:solidFill>
            </a:endParaRPr>
          </a:p>
        </p:txBody>
      </p:sp>
      <p:sp>
        <p:nvSpPr>
          <p:cNvPr id="14" name="Rounded Rectangle 13"/>
          <p:cNvSpPr/>
          <p:nvPr/>
        </p:nvSpPr>
        <p:spPr>
          <a:xfrm>
            <a:off x="74676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3</a:t>
            </a:r>
          </a:p>
          <a:p>
            <a:pPr algn="ctr"/>
            <a:r>
              <a:rPr lang="en-US" sz="1600" b="1" dirty="0" smtClean="0">
                <a:solidFill>
                  <a:srgbClr val="002060"/>
                </a:solidFill>
              </a:rPr>
              <a:t>(2028 &amp; &gt;)</a:t>
            </a:r>
            <a:endParaRPr lang="en-GB" sz="1400" b="1" dirty="0">
              <a:solidFill>
                <a:srgbClr val="002060"/>
              </a:solidFill>
            </a:endParaRPr>
          </a:p>
        </p:txBody>
      </p:sp>
      <p:sp>
        <p:nvSpPr>
          <p:cNvPr id="19" name="Rounded Rectangle 18"/>
          <p:cNvSpPr/>
          <p:nvPr/>
        </p:nvSpPr>
        <p:spPr>
          <a:xfrm>
            <a:off x="74676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22860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40386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p:cNvSpPr/>
          <p:nvPr/>
        </p:nvSpPr>
        <p:spPr>
          <a:xfrm>
            <a:off x="57912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ounded Rectangle 26"/>
          <p:cNvSpPr/>
          <p:nvPr/>
        </p:nvSpPr>
        <p:spPr>
          <a:xfrm>
            <a:off x="2362200" y="2209800"/>
            <a:ext cx="1295400" cy="1066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Information Management Based on AIXM</a:t>
            </a:r>
            <a:endParaRPr lang="en-GB" sz="1400" b="1" dirty="0">
              <a:solidFill>
                <a:schemeClr val="accent4">
                  <a:lumMod val="75000"/>
                </a:schemeClr>
              </a:solidFill>
            </a:endParaRPr>
          </a:p>
        </p:txBody>
      </p:sp>
      <p:sp>
        <p:nvSpPr>
          <p:cNvPr id="28" name="Rounded Rectangle 27"/>
          <p:cNvSpPr/>
          <p:nvPr/>
        </p:nvSpPr>
        <p:spPr>
          <a:xfrm>
            <a:off x="4114800" y="2209800"/>
            <a:ext cx="1295400" cy="1066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Improved Information Management</a:t>
            </a:r>
            <a:endParaRPr lang="en-GB" sz="1000" b="1" dirty="0">
              <a:solidFill>
                <a:schemeClr val="accent4">
                  <a:lumMod val="75000"/>
                </a:schemeClr>
              </a:solidFill>
            </a:endParaRPr>
          </a:p>
        </p:txBody>
      </p:sp>
      <p:sp>
        <p:nvSpPr>
          <p:cNvPr id="29" name="Rounded Rectangle 28"/>
          <p:cNvSpPr/>
          <p:nvPr/>
        </p:nvSpPr>
        <p:spPr>
          <a:xfrm>
            <a:off x="4114800" y="3352800"/>
            <a:ext cx="1295400" cy="9906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System Wide Information Management (SWIM)</a:t>
            </a:r>
            <a:endParaRPr lang="en-GB" sz="1400" b="1" dirty="0">
              <a:solidFill>
                <a:schemeClr val="accent4">
                  <a:lumMod val="75000"/>
                </a:schemeClr>
              </a:solidFill>
            </a:endParaRPr>
          </a:p>
        </p:txBody>
      </p:sp>
      <p:sp>
        <p:nvSpPr>
          <p:cNvPr id="9" name="Rounded Rectangle 8"/>
          <p:cNvSpPr/>
          <p:nvPr/>
        </p:nvSpPr>
        <p:spPr>
          <a:xfrm>
            <a:off x="304800" y="2057400"/>
            <a:ext cx="1676400" cy="4419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b="1" dirty="0" smtClean="0"/>
              <a:t>Globally Interoperable Systems and Data </a:t>
            </a:r>
            <a:endParaRPr lang="en-GB" b="1" dirty="0">
              <a:solidFill>
                <a:srgbClr val="002060"/>
              </a:solidFill>
            </a:endParaRPr>
          </a:p>
        </p:txBody>
      </p:sp>
      <p:sp>
        <p:nvSpPr>
          <p:cNvPr id="94" name="TextBox 93"/>
          <p:cNvSpPr txBox="1"/>
          <p:nvPr/>
        </p:nvSpPr>
        <p:spPr>
          <a:xfrm>
            <a:off x="304800" y="12192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88" name="Rounded Rectangle 87"/>
          <p:cNvSpPr/>
          <p:nvPr/>
        </p:nvSpPr>
        <p:spPr>
          <a:xfrm>
            <a:off x="5867400" y="3352800"/>
            <a:ext cx="1295400" cy="9906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Airborne Access to SWIM</a:t>
            </a:r>
            <a:endParaRPr lang="en-GB" sz="1400" b="1" dirty="0">
              <a:solidFill>
                <a:schemeClr val="accent4">
                  <a:lumMod val="75000"/>
                </a:schemeClr>
              </a:solidFill>
            </a:endParaRPr>
          </a:p>
        </p:txBody>
      </p:sp>
      <p:sp>
        <p:nvSpPr>
          <p:cNvPr id="89" name="Rounded Rectangle 88"/>
          <p:cNvSpPr/>
          <p:nvPr/>
        </p:nvSpPr>
        <p:spPr>
          <a:xfrm>
            <a:off x="2362200" y="4419600"/>
            <a:ext cx="1295400" cy="16764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65200"/>
            <a:r>
              <a:rPr lang="en-GB" sz="1200" b="1" dirty="0" smtClean="0"/>
              <a:t>Ground-Ground Integration Through ATS Inter-facility Data Communication (AIDC) </a:t>
            </a:r>
            <a:endParaRPr lang="en-GB" sz="1200" b="1" dirty="0">
              <a:solidFill>
                <a:schemeClr val="accent4">
                  <a:lumMod val="75000"/>
                </a:schemeClr>
              </a:solidFill>
            </a:endParaRPr>
          </a:p>
        </p:txBody>
      </p:sp>
      <p:sp>
        <p:nvSpPr>
          <p:cNvPr id="90" name="Rounded Rectangle 89"/>
          <p:cNvSpPr/>
          <p:nvPr/>
        </p:nvSpPr>
        <p:spPr>
          <a:xfrm>
            <a:off x="4114800" y="4419600"/>
            <a:ext cx="1295400" cy="16764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t>Ground-Ground Integration Through Advanced ATS AIDC and FF-ICE/1 Before Departure </a:t>
            </a:r>
            <a:endParaRPr lang="en-GB" sz="1400" b="1" dirty="0">
              <a:solidFill>
                <a:schemeClr val="accent4">
                  <a:lumMod val="75000"/>
                </a:schemeClr>
              </a:solidFill>
            </a:endParaRPr>
          </a:p>
        </p:txBody>
      </p:sp>
      <p:sp>
        <p:nvSpPr>
          <p:cNvPr id="91" name="Rounded Rectangle 90"/>
          <p:cNvSpPr/>
          <p:nvPr/>
        </p:nvSpPr>
        <p:spPr>
          <a:xfrm>
            <a:off x="5867400" y="4419600"/>
            <a:ext cx="1295400" cy="16764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Ground-Ground Integration: (FF-ICE/1 and Flight Object, SWIM)</a:t>
            </a:r>
            <a:endParaRPr lang="en-GB" sz="1400" b="1" dirty="0">
              <a:solidFill>
                <a:schemeClr val="accent4">
                  <a:lumMod val="75000"/>
                </a:schemeClr>
              </a:solidFill>
            </a:endParaRPr>
          </a:p>
        </p:txBody>
      </p:sp>
      <p:sp>
        <p:nvSpPr>
          <p:cNvPr id="92" name="Rounded Rectangle 91"/>
          <p:cNvSpPr/>
          <p:nvPr/>
        </p:nvSpPr>
        <p:spPr>
          <a:xfrm>
            <a:off x="7543800" y="2286000"/>
            <a:ext cx="1295400" cy="9906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Full FF-ICE</a:t>
            </a:r>
            <a:endParaRPr lang="en-GB" sz="1300" b="1" dirty="0">
              <a:solidFill>
                <a:schemeClr val="accent4">
                  <a:lumMod val="75000"/>
                </a:schemeClr>
              </a:solidFill>
            </a:endParaRPr>
          </a:p>
        </p:txBody>
      </p:sp>
      <p:sp>
        <p:nvSpPr>
          <p:cNvPr id="93" name="Rounded Rectangle 92"/>
          <p:cNvSpPr/>
          <p:nvPr/>
        </p:nvSpPr>
        <p:spPr>
          <a:xfrm>
            <a:off x="23622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
        <p:nvSpPr>
          <p:cNvPr id="96" name="Rounded Rectangle 95"/>
          <p:cNvSpPr/>
          <p:nvPr/>
        </p:nvSpPr>
        <p:spPr>
          <a:xfrm>
            <a:off x="41148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
        <p:nvSpPr>
          <p:cNvPr id="99" name="Rounded Rectangle 98"/>
          <p:cNvSpPr/>
          <p:nvPr/>
        </p:nvSpPr>
        <p:spPr>
          <a:xfrm>
            <a:off x="58674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
        <p:nvSpPr>
          <p:cNvPr id="100" name="Rounded Rectangle 99"/>
          <p:cNvSpPr/>
          <p:nvPr/>
        </p:nvSpPr>
        <p:spPr>
          <a:xfrm>
            <a:off x="75438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Possible AIM integration….FPL</a:t>
            </a:r>
            <a:endParaRPr lang="en-GB" dirty="0"/>
          </a:p>
        </p:txBody>
      </p:sp>
      <p:sp>
        <p:nvSpPr>
          <p:cNvPr id="2" name="Footer Placeholder 1"/>
          <p:cNvSpPr>
            <a:spLocks noGrp="1"/>
          </p:cNvSpPr>
          <p:nvPr>
            <p:ph type="ftr" sz="quarter" idx="11"/>
          </p:nvPr>
        </p:nvSpPr>
        <p:spPr/>
        <p:txBody>
          <a:bodyPr/>
          <a:lstStyle/>
          <a:p>
            <a:r>
              <a:rPr lang="en-US" smtClean="0"/>
              <a:t>ICAO SIP 2012 - ASBU workshops</a:t>
            </a:r>
            <a:endParaRPr lang="en-US"/>
          </a:p>
        </p:txBody>
      </p:sp>
      <p:sp>
        <p:nvSpPr>
          <p:cNvPr id="3" name="Slide Number Placeholder 2"/>
          <p:cNvSpPr>
            <a:spLocks noGrp="1"/>
          </p:cNvSpPr>
          <p:nvPr>
            <p:ph type="sldNum" sz="quarter" idx="12"/>
          </p:nvPr>
        </p:nvSpPr>
        <p:spPr/>
        <p:txBody>
          <a:bodyPr/>
          <a:lstStyle/>
          <a:p>
            <a:fld id="{C97275D5-4C12-42FF-82D2-635AEC9DB89A}" type="slidenum">
              <a:rPr lang="en-US" smtClean="0"/>
              <a:pPr/>
              <a:t>18</a:t>
            </a:fld>
            <a:endParaRPr lang="en-US"/>
          </a:p>
        </p:txBody>
      </p:sp>
      <p:sp>
        <p:nvSpPr>
          <p:cNvPr id="32" name="Rectangle 31"/>
          <p:cNvSpPr/>
          <p:nvPr/>
        </p:nvSpPr>
        <p:spPr>
          <a:xfrm>
            <a:off x="609600" y="1524000"/>
            <a:ext cx="8077200" cy="5047536"/>
          </a:xfrm>
          <a:prstGeom prst="rect">
            <a:avLst/>
          </a:prstGeom>
        </p:spPr>
        <p:txBody>
          <a:bodyPr wrap="square">
            <a:spAutoFit/>
          </a:bodyPr>
          <a:lstStyle/>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Amendment 1 to PANS-ATM 15</a:t>
            </a:r>
            <a:r>
              <a:rPr lang="en-US" sz="2400" b="1" baseline="30000" dirty="0" smtClean="0">
                <a:solidFill>
                  <a:schemeClr val="bg2">
                    <a:lumMod val="50000"/>
                  </a:schemeClr>
                </a:solidFill>
                <a:latin typeface="Arial" pitchFamily="34" charset="0"/>
                <a:cs typeface="Arial" pitchFamily="34" charset="0"/>
              </a:rPr>
              <a:t>th</a:t>
            </a:r>
            <a:r>
              <a:rPr lang="en-US" sz="2400" b="1" dirty="0" smtClean="0">
                <a:solidFill>
                  <a:schemeClr val="bg2">
                    <a:lumMod val="50000"/>
                  </a:schemeClr>
                </a:solidFill>
                <a:latin typeface="Arial" pitchFamily="34" charset="0"/>
                <a:cs typeface="Arial" pitchFamily="34" charset="0"/>
              </a:rPr>
              <a:t> Edition - FPL</a:t>
            </a:r>
          </a:p>
          <a:p>
            <a:pPr>
              <a:buFont typeface="Arial" pitchFamily="34" charset="0"/>
              <a:buChar char="•"/>
            </a:pPr>
            <a:r>
              <a:rPr lang="en-US" sz="2400" b="1" dirty="0" smtClean="0">
                <a:solidFill>
                  <a:schemeClr val="bg2">
                    <a:lumMod val="50000"/>
                  </a:schemeClr>
                </a:solidFill>
                <a:latin typeface="Arial" pitchFamily="34" charset="0"/>
                <a:cs typeface="Arial" pitchFamily="34" charset="0"/>
              </a:rPr>
              <a:t>The changes were announced by ICAO in 25 June 2008 and will become applicable on 15 November 2012</a:t>
            </a:r>
          </a:p>
          <a:p>
            <a:pPr>
              <a:buFont typeface="Arial" pitchFamily="34" charset="0"/>
              <a:buChar char="•"/>
            </a:pPr>
            <a:endParaRPr lang="en-US" sz="2400" b="1" dirty="0" smtClean="0">
              <a:solidFill>
                <a:schemeClr val="bg2">
                  <a:lumMod val="50000"/>
                </a:schemeClr>
              </a:solidFill>
              <a:latin typeface="Arial" pitchFamily="34" charset="0"/>
              <a:cs typeface="Arial" pitchFamily="34" charset="0"/>
            </a:endParaRPr>
          </a:p>
          <a:p>
            <a:pPr>
              <a:buFont typeface="Arial" pitchFamily="34" charset="0"/>
              <a:buChar char="•"/>
            </a:pPr>
            <a:r>
              <a:rPr lang="en-US" sz="2400" b="1" dirty="0" smtClean="0">
                <a:solidFill>
                  <a:schemeClr val="bg2">
                    <a:lumMod val="50000"/>
                  </a:schemeClr>
                </a:solidFill>
                <a:latin typeface="Arial" pitchFamily="34" charset="0"/>
                <a:cs typeface="Arial" pitchFamily="34" charset="0"/>
              </a:rPr>
              <a:t>Necessary to allow ATM systems to make optimum use of advanced aircraft capabilities already onboard the aircraft</a:t>
            </a:r>
          </a:p>
          <a:p>
            <a:endParaRPr lang="en-US" sz="2400" b="1" dirty="0" smtClean="0">
              <a:solidFill>
                <a:schemeClr val="bg2">
                  <a:lumMod val="50000"/>
                </a:schemeClr>
              </a:solidFill>
              <a:latin typeface="Arial" pitchFamily="34" charset="0"/>
              <a:cs typeface="Arial" pitchFamily="34" charset="0"/>
            </a:endParaRPr>
          </a:p>
          <a:p>
            <a:pPr>
              <a:buFont typeface="Arial" pitchFamily="34" charset="0"/>
              <a:buChar char="•"/>
            </a:pPr>
            <a:r>
              <a:rPr lang="en-US" sz="2400" b="1" dirty="0" smtClean="0">
                <a:solidFill>
                  <a:schemeClr val="bg2">
                    <a:lumMod val="50000"/>
                  </a:schemeClr>
                </a:solidFill>
                <a:latin typeface="Arial" pitchFamily="34" charset="0"/>
                <a:cs typeface="Arial" pitchFamily="34" charset="0"/>
              </a:rPr>
              <a:t>Is one step towards a completely integration of the aircraft to the ATM system as envisaged in the Global ATM Operational Concept </a:t>
            </a:r>
          </a:p>
          <a:p>
            <a:pPr>
              <a:buFont typeface="Arial" pitchFamily="34" charset="0"/>
              <a:buChar char="•"/>
            </a:pPr>
            <a:endParaRPr lang="en-US" sz="2400" b="1" dirty="0">
              <a:solidFill>
                <a:schemeClr val="bg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Possible AIM integration….FPL</a:t>
            </a:r>
            <a:endParaRPr lang="en-GB" dirty="0"/>
          </a:p>
        </p:txBody>
      </p:sp>
      <p:sp>
        <p:nvSpPr>
          <p:cNvPr id="2" name="Footer Placeholder 1"/>
          <p:cNvSpPr>
            <a:spLocks noGrp="1"/>
          </p:cNvSpPr>
          <p:nvPr>
            <p:ph type="ftr" sz="quarter" idx="11"/>
          </p:nvPr>
        </p:nvSpPr>
        <p:spPr/>
        <p:txBody>
          <a:bodyPr/>
          <a:lstStyle/>
          <a:p>
            <a:r>
              <a:rPr lang="en-US" smtClean="0"/>
              <a:t>ICAO SIP 2012 - ASBU workshops</a:t>
            </a:r>
            <a:endParaRPr lang="en-US"/>
          </a:p>
        </p:txBody>
      </p:sp>
      <p:sp>
        <p:nvSpPr>
          <p:cNvPr id="3" name="Slide Number Placeholder 2"/>
          <p:cNvSpPr>
            <a:spLocks noGrp="1"/>
          </p:cNvSpPr>
          <p:nvPr>
            <p:ph type="sldNum" sz="quarter" idx="12"/>
          </p:nvPr>
        </p:nvSpPr>
        <p:spPr/>
        <p:txBody>
          <a:bodyPr/>
          <a:lstStyle/>
          <a:p>
            <a:fld id="{C97275D5-4C12-42FF-82D2-635AEC9DB89A}" type="slidenum">
              <a:rPr lang="en-US" smtClean="0"/>
              <a:pPr/>
              <a:t>19</a:t>
            </a:fld>
            <a:endParaRPr lang="en-US"/>
          </a:p>
        </p:txBody>
      </p:sp>
      <p:sp>
        <p:nvSpPr>
          <p:cNvPr id="32" name="Rectangle 31"/>
          <p:cNvSpPr/>
          <p:nvPr/>
        </p:nvSpPr>
        <p:spPr>
          <a:xfrm>
            <a:off x="609600" y="1524000"/>
            <a:ext cx="8077200" cy="3570208"/>
          </a:xfrm>
          <a:prstGeom prst="rect">
            <a:avLst/>
          </a:prstGeom>
        </p:spPr>
        <p:txBody>
          <a:bodyPr wrap="square">
            <a:spAutoFit/>
          </a:bodyPr>
          <a:lstStyle/>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Flight planning environment</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Transition Strategy </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Checklist Tasks</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Implementation guidelines</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Conversion of new items to present items</a:t>
            </a:r>
          </a:p>
          <a:p>
            <a:pPr>
              <a:spcAft>
                <a:spcPts val="1200"/>
              </a:spcAft>
              <a:buFont typeface="Arial" pitchFamily="34" charset="0"/>
              <a:buChar char="•"/>
            </a:pPr>
            <a:r>
              <a:rPr lang="en-GB" sz="2400" b="1" dirty="0" smtClean="0">
                <a:solidFill>
                  <a:schemeClr val="bg2">
                    <a:lumMod val="50000"/>
                  </a:schemeClr>
                </a:solidFill>
                <a:latin typeface="Arial" pitchFamily="34" charset="0"/>
                <a:cs typeface="Arial" pitchFamily="34" charset="0"/>
              </a:rPr>
              <a:t>Flight Plan Implementation Tracking System</a:t>
            </a:r>
            <a:br>
              <a:rPr lang="en-GB" sz="2400" b="1" dirty="0" smtClean="0">
                <a:solidFill>
                  <a:schemeClr val="bg2">
                    <a:lumMod val="50000"/>
                  </a:schemeClr>
                </a:solidFill>
                <a:latin typeface="Arial" pitchFamily="34" charset="0"/>
                <a:cs typeface="Arial" pitchFamily="34" charset="0"/>
              </a:rPr>
            </a:br>
            <a:r>
              <a:rPr lang="en-GB" sz="2400" b="1" dirty="0" smtClean="0">
                <a:solidFill>
                  <a:schemeClr val="bg2">
                    <a:lumMod val="50000"/>
                  </a:schemeClr>
                </a:solidFill>
                <a:latin typeface="Arial" pitchFamily="34" charset="0"/>
                <a:cs typeface="Arial" pitchFamily="34" charset="0"/>
              </a:rPr>
              <a:t>(FITS)</a:t>
            </a:r>
            <a:endParaRPr lang="en-US" sz="2400" b="1" dirty="0">
              <a:solidFill>
                <a:schemeClr val="bg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nchor="ctr"/>
          <a:lstStyle/>
          <a:p>
            <a:r>
              <a:rPr lang="en-GB" dirty="0" smtClean="0"/>
              <a:t>Overview</a:t>
            </a:r>
            <a:endParaRPr lang="en-GB" dirty="0"/>
          </a:p>
        </p:txBody>
      </p:sp>
      <p:sp>
        <p:nvSpPr>
          <p:cNvPr id="4" name="Content Placeholder 3"/>
          <p:cNvSpPr>
            <a:spLocks noGrp="1"/>
          </p:cNvSpPr>
          <p:nvPr>
            <p:ph idx="1"/>
          </p:nvPr>
        </p:nvSpPr>
        <p:spPr/>
        <p:txBody>
          <a:bodyPr/>
          <a:lstStyle/>
          <a:p>
            <a:r>
              <a:rPr lang="en-GB" sz="4000" dirty="0" smtClean="0"/>
              <a:t>What we have been doing </a:t>
            </a:r>
          </a:p>
          <a:p>
            <a:r>
              <a:rPr lang="en-GB" sz="4000" dirty="0" smtClean="0"/>
              <a:t>What we are doing</a:t>
            </a:r>
          </a:p>
          <a:p>
            <a:r>
              <a:rPr lang="en-GB" sz="4000" dirty="0" smtClean="0"/>
              <a:t>What will we be doing next</a:t>
            </a:r>
          </a:p>
          <a:p>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7275D5-4C12-42FF-82D2-635AEC9DB89A}" type="slidenum">
              <a:rPr lang="en-US" smtClean="0"/>
              <a:pPr/>
              <a:t>20</a:t>
            </a:fld>
            <a:endParaRPr lang="en-US"/>
          </a:p>
        </p:txBody>
      </p:sp>
      <p:sp>
        <p:nvSpPr>
          <p:cNvPr id="5" name="Title 4"/>
          <p:cNvSpPr>
            <a:spLocks noGrp="1"/>
          </p:cNvSpPr>
          <p:nvPr>
            <p:ph type="title"/>
          </p:nvPr>
        </p:nvSpPr>
        <p:spPr/>
        <p:txBody>
          <a:bodyPr anchor="ctr"/>
          <a:lstStyle/>
          <a:p>
            <a:r>
              <a:rPr lang="en-GB" dirty="0" smtClean="0"/>
              <a:t>In Summary…..</a:t>
            </a:r>
            <a:endParaRPr lang="en-GB" dirty="0"/>
          </a:p>
        </p:txBody>
      </p:sp>
      <p:sp>
        <p:nvSpPr>
          <p:cNvPr id="6" name="Content Placeholder 5"/>
          <p:cNvSpPr>
            <a:spLocks noGrp="1"/>
          </p:cNvSpPr>
          <p:nvPr>
            <p:ph idx="1"/>
          </p:nvPr>
        </p:nvSpPr>
        <p:spPr/>
        <p:txBody>
          <a:bodyPr>
            <a:normAutofit/>
          </a:bodyPr>
          <a:lstStyle/>
          <a:p>
            <a:r>
              <a:rPr lang="en-GB" b="1" dirty="0" smtClean="0">
                <a:solidFill>
                  <a:schemeClr val="bg2">
                    <a:lumMod val="50000"/>
                  </a:schemeClr>
                </a:solidFill>
              </a:rPr>
              <a:t>Current roadmap leads to digital AIS services</a:t>
            </a:r>
          </a:p>
          <a:p>
            <a:r>
              <a:rPr lang="en-GB" b="1" dirty="0" smtClean="0">
                <a:solidFill>
                  <a:schemeClr val="bg2">
                    <a:lumMod val="50000"/>
                  </a:schemeClr>
                </a:solidFill>
              </a:rPr>
              <a:t>New functions, products, and services are in the process of identification</a:t>
            </a:r>
          </a:p>
          <a:p>
            <a:r>
              <a:rPr lang="en-GB" b="1" dirty="0" smtClean="0">
                <a:solidFill>
                  <a:schemeClr val="bg2">
                    <a:lumMod val="50000"/>
                  </a:schemeClr>
                </a:solidFill>
              </a:rPr>
              <a:t>New roadmap will extend from the current  one and be incorporated into the GANP</a:t>
            </a:r>
          </a:p>
          <a:p>
            <a:r>
              <a:rPr lang="en-GB" b="1" dirty="0" smtClean="0">
                <a:solidFill>
                  <a:schemeClr val="bg2">
                    <a:lumMod val="50000"/>
                  </a:schemeClr>
                </a:solidFill>
              </a:rPr>
              <a:t>Delivery of full IM should allow for flexible applications</a:t>
            </a:r>
          </a:p>
          <a:p>
            <a:r>
              <a:rPr lang="en-GB" b="1" dirty="0" smtClean="0">
                <a:solidFill>
                  <a:schemeClr val="bg2">
                    <a:lumMod val="50000"/>
                  </a:schemeClr>
                </a:solidFill>
              </a:rPr>
              <a:t>New FPL as one step</a:t>
            </a:r>
          </a:p>
          <a:p>
            <a:pPr>
              <a:buNone/>
            </a:pPr>
            <a:endParaRPr lang="en-GB" b="1" dirty="0">
              <a:solidFill>
                <a:schemeClr val="bg2">
                  <a:lumMod val="50000"/>
                </a:schemeClr>
              </a:solidFill>
            </a:endParaRPr>
          </a:p>
        </p:txBody>
      </p:sp>
      <p:sp>
        <p:nvSpPr>
          <p:cNvPr id="3" name="Footer Placeholder 2"/>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21</a:t>
            </a:fld>
            <a:endParaRPr lang="en-US"/>
          </a:p>
        </p:txBody>
      </p:sp>
      <p:sp>
        <p:nvSpPr>
          <p:cNvPr id="3" name="Title 2"/>
          <p:cNvSpPr>
            <a:spLocks noGrp="1"/>
          </p:cNvSpPr>
          <p:nvPr>
            <p:ph type="title"/>
          </p:nvPr>
        </p:nvSpPr>
        <p:spPr/>
        <p:txBody>
          <a:bodyPr anchor="ctr"/>
          <a:lstStyle/>
          <a:p>
            <a:r>
              <a:rPr lang="en-GB" dirty="0" smtClean="0"/>
              <a:t>In summary - Milestones</a:t>
            </a:r>
            <a:endParaRPr lang="en-GB" dirty="0"/>
          </a:p>
        </p:txBody>
      </p:sp>
      <p:graphicFrame>
        <p:nvGraphicFramePr>
          <p:cNvPr id="6" name="Table 5"/>
          <p:cNvGraphicFramePr>
            <a:graphicFrameLocks noGrp="1"/>
          </p:cNvGraphicFramePr>
          <p:nvPr/>
        </p:nvGraphicFramePr>
        <p:xfrm>
          <a:off x="457200" y="1219199"/>
          <a:ext cx="8305800" cy="5516880"/>
        </p:xfrm>
        <a:graphic>
          <a:graphicData uri="http://schemas.openxmlformats.org/drawingml/2006/table">
            <a:tbl>
              <a:tblPr firstRow="1" bandRow="1">
                <a:tableStyleId>{8799B23B-EC83-4686-B30A-512413B5E67A}</a:tableStyleId>
              </a:tblPr>
              <a:tblGrid>
                <a:gridCol w="1447800"/>
                <a:gridCol w="1371600"/>
                <a:gridCol w="5486400"/>
              </a:tblGrid>
              <a:tr h="213360">
                <a:tc>
                  <a:txBody>
                    <a:bodyPr/>
                    <a:lstStyle/>
                    <a:p>
                      <a:pPr algn="ctr"/>
                      <a:r>
                        <a:rPr lang="en-GB" sz="2000" dirty="0" smtClean="0">
                          <a:solidFill>
                            <a:schemeClr val="bg2">
                              <a:lumMod val="50000"/>
                            </a:schemeClr>
                          </a:solidFill>
                        </a:rPr>
                        <a:t>Date</a:t>
                      </a:r>
                      <a:endParaRPr lang="en-GB" sz="2000" dirty="0">
                        <a:solidFill>
                          <a:schemeClr val="bg2">
                            <a:lumMod val="50000"/>
                          </a:schemeClr>
                        </a:solidFill>
                      </a:endParaRPr>
                    </a:p>
                  </a:txBody>
                  <a:tcPr/>
                </a:tc>
                <a:tc>
                  <a:txBody>
                    <a:bodyPr/>
                    <a:lstStyle/>
                    <a:p>
                      <a:pPr algn="ctr"/>
                      <a:r>
                        <a:rPr lang="en-GB" sz="2000" dirty="0" smtClean="0">
                          <a:solidFill>
                            <a:schemeClr val="bg2">
                              <a:lumMod val="50000"/>
                            </a:schemeClr>
                          </a:solidFill>
                        </a:rPr>
                        <a:t>Event</a:t>
                      </a:r>
                      <a:endParaRPr lang="en-GB" sz="2000" dirty="0">
                        <a:solidFill>
                          <a:schemeClr val="bg2">
                            <a:lumMod val="50000"/>
                          </a:schemeClr>
                        </a:solidFill>
                      </a:endParaRPr>
                    </a:p>
                  </a:txBody>
                  <a:tcPr/>
                </a:tc>
                <a:tc>
                  <a:txBody>
                    <a:bodyPr/>
                    <a:lstStyle/>
                    <a:p>
                      <a:pPr algn="ctr"/>
                      <a:r>
                        <a:rPr lang="en-GB" sz="2000" dirty="0" smtClean="0">
                          <a:solidFill>
                            <a:schemeClr val="bg2">
                              <a:lumMod val="50000"/>
                            </a:schemeClr>
                          </a:solidFill>
                        </a:rPr>
                        <a:t>Milestone</a:t>
                      </a:r>
                      <a:endParaRPr lang="en-GB" sz="2000" dirty="0">
                        <a:solidFill>
                          <a:schemeClr val="bg2">
                            <a:lumMod val="50000"/>
                          </a:schemeClr>
                        </a:solidFill>
                      </a:endParaRPr>
                    </a:p>
                  </a:txBody>
                  <a:tcPr/>
                </a:tc>
              </a:tr>
              <a:tr h="958604">
                <a:tc>
                  <a:txBody>
                    <a:bodyPr/>
                    <a:lstStyle/>
                    <a:p>
                      <a:r>
                        <a:rPr lang="en-GB" sz="2000" b="1" dirty="0" smtClean="0">
                          <a:solidFill>
                            <a:schemeClr val="bg2">
                              <a:lumMod val="50000"/>
                            </a:schemeClr>
                          </a:solidFill>
                        </a:rPr>
                        <a:t>20-23 Sept 2011</a:t>
                      </a:r>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GANIS</a:t>
                      </a:r>
                      <a:endParaRPr lang="en-GB" sz="2000" b="1" dirty="0">
                        <a:solidFill>
                          <a:schemeClr val="bg2">
                            <a:lumMod val="50000"/>
                          </a:schemeClr>
                        </a:solidFill>
                      </a:endParaRPr>
                    </a:p>
                  </a:txBody>
                  <a:tcPr/>
                </a:tc>
                <a:tc>
                  <a:txBody>
                    <a:bodyPr/>
                    <a:lstStyle/>
                    <a:p>
                      <a:r>
                        <a:rPr lang="en-GB" sz="2000" b="1" baseline="0" dirty="0" smtClean="0">
                          <a:solidFill>
                            <a:schemeClr val="bg2">
                              <a:lumMod val="50000"/>
                            </a:schemeClr>
                          </a:solidFill>
                        </a:rPr>
                        <a:t>Industry feedback on :</a:t>
                      </a:r>
                    </a:p>
                    <a:p>
                      <a:pPr marL="231775" indent="-231775">
                        <a:buFont typeface="Arial" pitchFamily="34" charset="0"/>
                        <a:buChar char="•"/>
                      </a:pPr>
                      <a:r>
                        <a:rPr lang="en-GB" sz="2000" b="1" baseline="0" dirty="0" smtClean="0">
                          <a:solidFill>
                            <a:schemeClr val="bg2">
                              <a:lumMod val="50000"/>
                            </a:schemeClr>
                          </a:solidFill>
                        </a:rPr>
                        <a:t> ASBUs</a:t>
                      </a:r>
                    </a:p>
                    <a:p>
                      <a:pPr marL="231775" indent="-231775">
                        <a:buFont typeface="Arial" pitchFamily="34" charset="0"/>
                        <a:buChar char="•"/>
                      </a:pPr>
                      <a:r>
                        <a:rPr lang="en-GB" sz="2000" b="1" baseline="0" dirty="0" smtClean="0">
                          <a:solidFill>
                            <a:schemeClr val="bg2">
                              <a:lumMod val="50000"/>
                            </a:schemeClr>
                          </a:solidFill>
                        </a:rPr>
                        <a:t>AIM concept with Roadmap and PANS-AIM</a:t>
                      </a:r>
                      <a:endParaRPr lang="en-GB" sz="2000" b="1" dirty="0">
                        <a:solidFill>
                          <a:schemeClr val="bg2">
                            <a:lumMod val="50000"/>
                          </a:schemeClr>
                        </a:solidFill>
                      </a:endParaRPr>
                    </a:p>
                  </a:txBody>
                  <a:tcPr/>
                </a:tc>
              </a:tr>
              <a:tr h="668118">
                <a:tc>
                  <a:txBody>
                    <a:bodyPr/>
                    <a:lstStyle/>
                    <a:p>
                      <a:r>
                        <a:rPr lang="en-GB" sz="2000" b="1" dirty="0" smtClean="0">
                          <a:solidFill>
                            <a:schemeClr val="bg2">
                              <a:lumMod val="50000"/>
                            </a:schemeClr>
                          </a:solidFill>
                        </a:rPr>
                        <a:t>15 Nov 2012</a:t>
                      </a:r>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FPL</a:t>
                      </a:r>
                      <a:endParaRPr lang="en-GB" sz="2000" b="1" dirty="0">
                        <a:solidFill>
                          <a:schemeClr val="bg2">
                            <a:lumMod val="50000"/>
                          </a:schemeClr>
                        </a:solidFill>
                      </a:endParaRPr>
                    </a:p>
                  </a:txBody>
                  <a:tcPr/>
                </a:tc>
                <a:tc>
                  <a:txBody>
                    <a:bodyPr/>
                    <a:lstStyle/>
                    <a:p>
                      <a:r>
                        <a:rPr lang="en-GB" sz="2000" b="1" baseline="0" dirty="0" smtClean="0">
                          <a:solidFill>
                            <a:schemeClr val="bg2">
                              <a:lumMod val="50000"/>
                            </a:schemeClr>
                          </a:solidFill>
                        </a:rPr>
                        <a:t>States/ANSPs/Airlines using ne FPL functions</a:t>
                      </a:r>
                      <a:endParaRPr lang="en-GB" sz="2000" b="1" dirty="0">
                        <a:solidFill>
                          <a:schemeClr val="bg2">
                            <a:lumMod val="50000"/>
                          </a:schemeClr>
                        </a:solidFill>
                      </a:endParaRPr>
                    </a:p>
                  </a:txBody>
                  <a:tcPr/>
                </a:tc>
              </a:tr>
              <a:tr h="1249090">
                <a:tc>
                  <a:txBody>
                    <a:bodyPr/>
                    <a:lstStyle/>
                    <a:p>
                      <a:r>
                        <a:rPr lang="en-US" sz="2000" b="1" dirty="0" smtClean="0">
                          <a:solidFill>
                            <a:schemeClr val="bg2">
                              <a:lumMod val="50000"/>
                            </a:schemeClr>
                          </a:solidFill>
                        </a:rPr>
                        <a:t>19-30 Nov</a:t>
                      </a:r>
                      <a:r>
                        <a:rPr lang="en-US" sz="2000" b="1" baseline="0" dirty="0" smtClean="0">
                          <a:solidFill>
                            <a:schemeClr val="bg2">
                              <a:lumMod val="50000"/>
                            </a:schemeClr>
                          </a:solidFill>
                        </a:rPr>
                        <a:t> </a:t>
                      </a:r>
                      <a:r>
                        <a:rPr lang="en-GB" sz="2000" b="1" dirty="0" smtClean="0">
                          <a:solidFill>
                            <a:schemeClr val="bg2">
                              <a:lumMod val="50000"/>
                            </a:schemeClr>
                          </a:solidFill>
                        </a:rPr>
                        <a:t>2012</a:t>
                      </a:r>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ANC 12</a:t>
                      </a:r>
                      <a:endParaRPr lang="en-GB" sz="2000" b="1" dirty="0">
                        <a:solidFill>
                          <a:schemeClr val="bg2">
                            <a:lumMod val="50000"/>
                          </a:schemeClr>
                        </a:solidFill>
                      </a:endParaRPr>
                    </a:p>
                  </a:txBody>
                  <a:tcPr/>
                </a:tc>
                <a:tc>
                  <a:txBody>
                    <a:bodyPr/>
                    <a:lstStyle/>
                    <a:p>
                      <a:pPr marL="231775" indent="-231775">
                        <a:buFont typeface="Arial" pitchFamily="34" charset="0"/>
                        <a:buChar char="•"/>
                      </a:pPr>
                      <a:r>
                        <a:rPr lang="en-GB" sz="2000" b="1" dirty="0" smtClean="0">
                          <a:solidFill>
                            <a:schemeClr val="bg2">
                              <a:lumMod val="50000"/>
                            </a:schemeClr>
                          </a:solidFill>
                        </a:rPr>
                        <a:t>Present Global</a:t>
                      </a:r>
                      <a:r>
                        <a:rPr lang="en-GB" sz="2000" b="1" baseline="0" dirty="0" smtClean="0">
                          <a:solidFill>
                            <a:schemeClr val="bg2">
                              <a:lumMod val="50000"/>
                            </a:schemeClr>
                          </a:solidFill>
                        </a:rPr>
                        <a:t> AIM and SWIM concept and outline of ICAO provisions (SARPS and PANS)</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bg2">
                              <a:lumMod val="50000"/>
                            </a:schemeClr>
                          </a:solidFill>
                        </a:rPr>
                        <a:t>Agreement of the first series of block upgrades </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bg2">
                              <a:lumMod val="50000"/>
                            </a:schemeClr>
                          </a:solidFill>
                        </a:rPr>
                        <a:t>GANP</a:t>
                      </a:r>
                    </a:p>
                  </a:txBody>
                  <a:tcPr/>
                </a:tc>
              </a:tr>
              <a:tr h="377632">
                <a:tc>
                  <a:txBody>
                    <a:bodyPr/>
                    <a:lstStyle/>
                    <a:p>
                      <a:r>
                        <a:rPr lang="en-GB" sz="2000" b="1" dirty="0" smtClean="0">
                          <a:solidFill>
                            <a:schemeClr val="bg2">
                              <a:lumMod val="50000"/>
                            </a:schemeClr>
                          </a:solidFill>
                        </a:rPr>
                        <a:t>Nov 2013</a:t>
                      </a:r>
                      <a:endParaRPr lang="en-GB" sz="2000" b="1" dirty="0">
                        <a:solidFill>
                          <a:schemeClr val="bg2">
                            <a:lumMod val="50000"/>
                          </a:schemeClr>
                        </a:solidFill>
                      </a:endParaRPr>
                    </a:p>
                  </a:txBody>
                  <a:tcPr/>
                </a:tc>
                <a:tc>
                  <a:txBody>
                    <a:bodyPr/>
                    <a:lstStyle/>
                    <a:p>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Annex</a:t>
                      </a:r>
                      <a:r>
                        <a:rPr lang="en-GB" sz="2000" b="1" baseline="0" dirty="0" smtClean="0">
                          <a:solidFill>
                            <a:schemeClr val="bg2">
                              <a:lumMod val="50000"/>
                            </a:schemeClr>
                          </a:solidFill>
                        </a:rPr>
                        <a:t> 15 Amendment 37</a:t>
                      </a:r>
                      <a:endParaRPr lang="en-GB" sz="2000" b="1" dirty="0">
                        <a:solidFill>
                          <a:schemeClr val="bg2">
                            <a:lumMod val="50000"/>
                          </a:schemeClr>
                        </a:solidFill>
                      </a:endParaRPr>
                    </a:p>
                  </a:txBody>
                  <a:tcPr/>
                </a:tc>
              </a:tr>
              <a:tr h="958604">
                <a:tc>
                  <a:txBody>
                    <a:bodyPr/>
                    <a:lstStyle/>
                    <a:p>
                      <a:r>
                        <a:rPr lang="en-GB" sz="2000" b="1" dirty="0" smtClean="0">
                          <a:solidFill>
                            <a:schemeClr val="bg2">
                              <a:lumMod val="50000"/>
                            </a:schemeClr>
                          </a:solidFill>
                        </a:rPr>
                        <a:t>Sept 2014</a:t>
                      </a:r>
                      <a:endParaRPr lang="en-GB" sz="2000" b="1" dirty="0">
                        <a:solidFill>
                          <a:schemeClr val="bg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2">
                              <a:lumMod val="50000"/>
                            </a:schemeClr>
                          </a:solidFill>
                        </a:rPr>
                        <a:t>MET – AIM Divisional meeting</a:t>
                      </a:r>
                    </a:p>
                  </a:txBody>
                  <a:tcPr/>
                </a:tc>
                <a:tc>
                  <a:txBody>
                    <a:bodyPr/>
                    <a:lstStyle/>
                    <a:p>
                      <a:r>
                        <a:rPr lang="en-GB" sz="2000" b="1" dirty="0" smtClean="0">
                          <a:solidFill>
                            <a:schemeClr val="bg2">
                              <a:lumMod val="50000"/>
                            </a:schemeClr>
                          </a:solidFill>
                        </a:rPr>
                        <a:t>Present draft PANS-AIM and Annex</a:t>
                      </a:r>
                      <a:r>
                        <a:rPr lang="en-GB" sz="2000" b="1" baseline="0" dirty="0" smtClean="0">
                          <a:solidFill>
                            <a:schemeClr val="bg2">
                              <a:lumMod val="50000"/>
                            </a:schemeClr>
                          </a:solidFill>
                        </a:rPr>
                        <a:t> 15 provisions</a:t>
                      </a:r>
                      <a:endParaRPr lang="en-GB" sz="2000" b="1" dirty="0">
                        <a:solidFill>
                          <a:schemeClr val="bg2">
                            <a:lumMod val="50000"/>
                          </a:schemeClr>
                        </a:solidFill>
                      </a:endParaRPr>
                    </a:p>
                  </a:txBody>
                  <a:tcPr/>
                </a:tc>
              </a:tr>
              <a:tr h="441959">
                <a:tc>
                  <a:txBody>
                    <a:bodyPr/>
                    <a:lstStyle/>
                    <a:p>
                      <a:r>
                        <a:rPr lang="en-GB" sz="2000" b="1" dirty="0" smtClean="0">
                          <a:solidFill>
                            <a:schemeClr val="bg2">
                              <a:lumMod val="50000"/>
                            </a:schemeClr>
                          </a:solidFill>
                        </a:rPr>
                        <a:t>Nov</a:t>
                      </a:r>
                      <a:r>
                        <a:rPr lang="en-GB" sz="2000" b="1" baseline="0" dirty="0" smtClean="0">
                          <a:solidFill>
                            <a:schemeClr val="bg2">
                              <a:lumMod val="50000"/>
                            </a:schemeClr>
                          </a:solidFill>
                        </a:rPr>
                        <a:t> 2016 </a:t>
                      </a:r>
                      <a:endParaRPr lang="en-GB" sz="2000" b="1" dirty="0">
                        <a:solidFill>
                          <a:schemeClr val="bg2">
                            <a:lumMod val="50000"/>
                          </a:schemeClr>
                        </a:solidFill>
                      </a:endParaRPr>
                    </a:p>
                  </a:txBody>
                  <a:tcPr/>
                </a:tc>
                <a:tc>
                  <a:txBody>
                    <a:bodyPr/>
                    <a:lstStyle/>
                    <a:p>
                      <a:endParaRPr lang="en-GB" sz="2000" b="1" dirty="0">
                        <a:solidFill>
                          <a:schemeClr val="bg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2">
                              <a:lumMod val="50000"/>
                            </a:schemeClr>
                          </a:solidFill>
                        </a:rPr>
                        <a:t>Annex</a:t>
                      </a:r>
                      <a:r>
                        <a:rPr lang="en-GB" sz="2000" b="1" baseline="0" dirty="0" smtClean="0">
                          <a:solidFill>
                            <a:schemeClr val="bg2">
                              <a:lumMod val="50000"/>
                            </a:schemeClr>
                          </a:solidFill>
                        </a:rPr>
                        <a:t> 15 Amendment 38</a:t>
                      </a:r>
                      <a:endParaRPr lang="en-GB" sz="2000" b="1" dirty="0" smtClean="0">
                        <a:solidFill>
                          <a:schemeClr val="bg2">
                            <a:lumMod val="50000"/>
                          </a:schemeClr>
                        </a:solidFill>
                      </a:endParaRPr>
                    </a:p>
                    <a:p>
                      <a:r>
                        <a:rPr lang="en-GB" sz="2000" b="1" dirty="0" smtClean="0">
                          <a:solidFill>
                            <a:schemeClr val="bg2">
                              <a:lumMod val="50000"/>
                            </a:schemeClr>
                          </a:solidFill>
                        </a:rPr>
                        <a:t>PANS-AIM 1</a:t>
                      </a:r>
                      <a:r>
                        <a:rPr lang="en-GB" sz="2000" b="1" baseline="30000" dirty="0" smtClean="0">
                          <a:solidFill>
                            <a:schemeClr val="bg2">
                              <a:lumMod val="50000"/>
                            </a:schemeClr>
                          </a:solidFill>
                        </a:rPr>
                        <a:t>st</a:t>
                      </a:r>
                      <a:r>
                        <a:rPr lang="en-GB" sz="2000" b="1" dirty="0" smtClean="0">
                          <a:solidFill>
                            <a:schemeClr val="bg2">
                              <a:lumMod val="50000"/>
                            </a:schemeClr>
                          </a:solidFill>
                        </a:rPr>
                        <a:t> edition</a:t>
                      </a:r>
                      <a:endParaRPr lang="en-GB" sz="2000" b="1" dirty="0">
                        <a:solidFill>
                          <a:schemeClr val="bg2">
                            <a:lumMod val="50000"/>
                          </a:schemeClr>
                        </a:solidFill>
                      </a:endParaRPr>
                    </a:p>
                  </a:txBody>
                  <a:tcPr/>
                </a:tc>
              </a:tr>
            </a:tbl>
          </a:graphicData>
        </a:graphic>
      </p:graphicFrame>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What we have been doing…..</a:t>
            </a:r>
            <a:endParaRPr lang="en-GB" dirty="0"/>
          </a:p>
        </p:txBody>
      </p:sp>
      <p:sp>
        <p:nvSpPr>
          <p:cNvPr id="3" name="Content Placeholder 2"/>
          <p:cNvSpPr>
            <a:spLocks noGrp="1"/>
          </p:cNvSpPr>
          <p:nvPr>
            <p:ph idx="1"/>
          </p:nvPr>
        </p:nvSpPr>
        <p:spPr>
          <a:xfrm>
            <a:off x="990600" y="1447800"/>
            <a:ext cx="7696200" cy="4876800"/>
          </a:xfrm>
        </p:spPr>
        <p:txBody>
          <a:bodyPr>
            <a:normAutofit fontScale="70000" lnSpcReduction="20000"/>
          </a:bodyPr>
          <a:lstStyle/>
          <a:p>
            <a:pPr marL="342900" lvl="1" indent="-342900">
              <a:buNone/>
            </a:pPr>
            <a:r>
              <a:rPr lang="en-GB" sz="3300" b="1" dirty="0" smtClean="0">
                <a:solidFill>
                  <a:schemeClr val="bg2">
                    <a:lumMod val="50000"/>
                  </a:schemeClr>
                </a:solidFill>
              </a:rPr>
              <a:t>2008</a:t>
            </a:r>
          </a:p>
          <a:p>
            <a:pPr lvl="1"/>
            <a:r>
              <a:rPr lang="en-GB" b="1" dirty="0" err="1" smtClean="0">
                <a:solidFill>
                  <a:schemeClr val="bg2">
                    <a:lumMod val="50000"/>
                  </a:schemeClr>
                </a:solidFill>
              </a:rPr>
              <a:t>NextGen</a:t>
            </a:r>
            <a:r>
              <a:rPr lang="en-GB" b="1" dirty="0" smtClean="0">
                <a:solidFill>
                  <a:schemeClr val="bg2">
                    <a:lumMod val="50000"/>
                  </a:schemeClr>
                </a:solidFill>
              </a:rPr>
              <a:t> / SESAR Conference in Montreal</a:t>
            </a:r>
          </a:p>
          <a:p>
            <a:pPr lvl="1"/>
            <a:r>
              <a:rPr lang="en-GB" b="1" dirty="0" smtClean="0">
                <a:solidFill>
                  <a:schemeClr val="bg2">
                    <a:lumMod val="50000"/>
                  </a:schemeClr>
                </a:solidFill>
              </a:rPr>
              <a:t>AIS-AIMSG/1</a:t>
            </a:r>
          </a:p>
          <a:p>
            <a:pPr lvl="1"/>
            <a:endParaRPr lang="en-GB" b="1" dirty="0" smtClean="0">
              <a:solidFill>
                <a:schemeClr val="bg2">
                  <a:lumMod val="50000"/>
                </a:schemeClr>
              </a:solidFill>
            </a:endParaRPr>
          </a:p>
          <a:p>
            <a:pPr>
              <a:buNone/>
            </a:pPr>
            <a:r>
              <a:rPr lang="en-GB" sz="3300" b="1" dirty="0" smtClean="0">
                <a:solidFill>
                  <a:schemeClr val="bg2">
                    <a:lumMod val="50000"/>
                  </a:schemeClr>
                </a:solidFill>
              </a:rPr>
              <a:t>2009</a:t>
            </a:r>
            <a:endParaRPr lang="en-GB" sz="2800" b="1" dirty="0" smtClean="0">
              <a:solidFill>
                <a:schemeClr val="bg2">
                  <a:lumMod val="50000"/>
                </a:schemeClr>
              </a:solidFill>
            </a:endParaRPr>
          </a:p>
          <a:p>
            <a:pPr lvl="1"/>
            <a:r>
              <a:rPr lang="en-GB" b="1" dirty="0" smtClean="0">
                <a:solidFill>
                  <a:schemeClr val="bg2">
                    <a:lumMod val="50000"/>
                  </a:schemeClr>
                </a:solidFill>
              </a:rPr>
              <a:t>Gap Analysis of </a:t>
            </a:r>
            <a:r>
              <a:rPr lang="en-GB" b="1" dirty="0" err="1" smtClean="0">
                <a:solidFill>
                  <a:schemeClr val="bg2">
                    <a:lumMod val="50000"/>
                  </a:schemeClr>
                </a:solidFill>
              </a:rPr>
              <a:t>NextGen</a:t>
            </a:r>
            <a:r>
              <a:rPr lang="en-GB" b="1" dirty="0" smtClean="0">
                <a:solidFill>
                  <a:schemeClr val="bg2">
                    <a:lumMod val="50000"/>
                  </a:schemeClr>
                </a:solidFill>
              </a:rPr>
              <a:t>/SESAR/ICAO </a:t>
            </a:r>
          </a:p>
          <a:p>
            <a:pPr lvl="1"/>
            <a:r>
              <a:rPr lang="en-GB" b="1" dirty="0" smtClean="0">
                <a:solidFill>
                  <a:schemeClr val="bg2">
                    <a:lumMod val="50000"/>
                  </a:schemeClr>
                </a:solidFill>
              </a:rPr>
              <a:t>AIS-AIMSG/2</a:t>
            </a:r>
          </a:p>
          <a:p>
            <a:pPr lvl="1"/>
            <a:r>
              <a:rPr lang="en-GB" b="1" dirty="0" smtClean="0">
                <a:solidFill>
                  <a:schemeClr val="bg2">
                    <a:lumMod val="50000"/>
                  </a:schemeClr>
                </a:solidFill>
              </a:rPr>
              <a:t>AIS to AIM transition roadmap</a:t>
            </a:r>
          </a:p>
          <a:p>
            <a:endParaRPr lang="en-GB" sz="2800" b="1" dirty="0" smtClean="0">
              <a:solidFill>
                <a:schemeClr val="bg2">
                  <a:lumMod val="50000"/>
                </a:schemeClr>
              </a:solidFill>
            </a:endParaRPr>
          </a:p>
          <a:p>
            <a:pPr>
              <a:buNone/>
            </a:pPr>
            <a:r>
              <a:rPr lang="en-GB" sz="3300" b="1" dirty="0" smtClean="0">
                <a:solidFill>
                  <a:schemeClr val="bg2">
                    <a:lumMod val="50000"/>
                  </a:schemeClr>
                </a:solidFill>
              </a:rPr>
              <a:t>2010</a:t>
            </a:r>
            <a:endParaRPr lang="en-GB" sz="2800" b="1" dirty="0" smtClean="0">
              <a:solidFill>
                <a:schemeClr val="bg2">
                  <a:lumMod val="50000"/>
                </a:schemeClr>
              </a:solidFill>
            </a:endParaRPr>
          </a:p>
          <a:p>
            <a:pPr lvl="1"/>
            <a:r>
              <a:rPr lang="en-GB" b="1" dirty="0" smtClean="0">
                <a:solidFill>
                  <a:schemeClr val="bg2">
                    <a:lumMod val="50000"/>
                  </a:schemeClr>
                </a:solidFill>
              </a:rPr>
              <a:t>Harmonisation of </a:t>
            </a:r>
            <a:r>
              <a:rPr lang="en-GB" b="1" dirty="0" err="1" smtClean="0">
                <a:solidFill>
                  <a:schemeClr val="bg2">
                    <a:lumMod val="50000"/>
                  </a:schemeClr>
                </a:solidFill>
              </a:rPr>
              <a:t>NextGen</a:t>
            </a:r>
            <a:r>
              <a:rPr lang="en-GB" b="1" dirty="0" smtClean="0">
                <a:solidFill>
                  <a:schemeClr val="bg2">
                    <a:lumMod val="50000"/>
                  </a:schemeClr>
                </a:solidFill>
              </a:rPr>
              <a:t> and SESAR</a:t>
            </a:r>
          </a:p>
          <a:p>
            <a:pPr lvl="1"/>
            <a:r>
              <a:rPr lang="en-GB" b="1" dirty="0" smtClean="0">
                <a:solidFill>
                  <a:schemeClr val="bg2">
                    <a:lumMod val="50000"/>
                  </a:schemeClr>
                </a:solidFill>
              </a:rPr>
              <a:t>Introduction of CARATS</a:t>
            </a:r>
          </a:p>
          <a:p>
            <a:pPr lvl="1"/>
            <a:r>
              <a:rPr lang="en-GB" b="1" dirty="0" smtClean="0">
                <a:solidFill>
                  <a:schemeClr val="bg2">
                    <a:lumMod val="50000"/>
                  </a:schemeClr>
                </a:solidFill>
              </a:rPr>
              <a:t>AIS-AIMSG/3</a:t>
            </a:r>
          </a:p>
          <a:p>
            <a:pPr lvl="1"/>
            <a:r>
              <a:rPr lang="en-GB" b="1" dirty="0" smtClean="0">
                <a:solidFill>
                  <a:schemeClr val="bg2">
                    <a:lumMod val="50000"/>
                  </a:schemeClr>
                </a:solidFill>
              </a:rPr>
              <a:t>Amendment 36 to Annex 15</a:t>
            </a:r>
          </a:p>
        </p:txBody>
      </p:sp>
      <p:sp>
        <p:nvSpPr>
          <p:cNvPr id="5" name="Slide Number Placeholder 4"/>
          <p:cNvSpPr>
            <a:spLocks noGrp="1"/>
          </p:cNvSpPr>
          <p:nvPr>
            <p:ph type="sldNum" sz="quarter" idx="12"/>
          </p:nvPr>
        </p:nvSpPr>
        <p:spPr/>
        <p:txBody>
          <a:bodyPr/>
          <a:lstStyle/>
          <a:p>
            <a:fld id="{C97275D5-4C12-42FF-82D2-635AEC9DB89A}"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nchor="ctr"/>
          <a:lstStyle/>
          <a:p>
            <a:r>
              <a:rPr lang="en-GB" dirty="0" smtClean="0"/>
              <a:t>What we have been doing…..</a:t>
            </a:r>
            <a:endParaRPr lang="en-GB" dirty="0"/>
          </a:p>
        </p:txBody>
      </p:sp>
      <p:sp>
        <p:nvSpPr>
          <p:cNvPr id="4" name="Content Placeholder 3"/>
          <p:cNvSpPr>
            <a:spLocks noGrp="1"/>
          </p:cNvSpPr>
          <p:nvPr>
            <p:ph idx="1"/>
          </p:nvPr>
        </p:nvSpPr>
        <p:spPr/>
        <p:txBody>
          <a:bodyPr/>
          <a:lstStyle/>
          <a:p>
            <a:pPr>
              <a:buNone/>
            </a:pPr>
            <a:r>
              <a:rPr lang="en-GB" sz="3300" b="1" dirty="0" smtClean="0">
                <a:solidFill>
                  <a:schemeClr val="bg2">
                    <a:lumMod val="50000"/>
                  </a:schemeClr>
                </a:solidFill>
              </a:rPr>
              <a:t>2011</a:t>
            </a:r>
            <a:endParaRPr lang="en-GB" sz="2800" b="1" dirty="0" smtClean="0">
              <a:solidFill>
                <a:schemeClr val="bg2">
                  <a:lumMod val="50000"/>
                </a:schemeClr>
              </a:solidFill>
            </a:endParaRPr>
          </a:p>
          <a:p>
            <a:pPr lvl="1"/>
            <a:r>
              <a:rPr lang="en-GB" b="1" dirty="0" smtClean="0">
                <a:solidFill>
                  <a:schemeClr val="bg2">
                    <a:lumMod val="50000"/>
                  </a:schemeClr>
                </a:solidFill>
              </a:rPr>
              <a:t>AIS-AIMSG/4</a:t>
            </a:r>
          </a:p>
          <a:p>
            <a:pPr lvl="1"/>
            <a:r>
              <a:rPr lang="en-GB" b="1" dirty="0" smtClean="0">
                <a:solidFill>
                  <a:schemeClr val="bg2">
                    <a:lumMod val="50000"/>
                  </a:schemeClr>
                </a:solidFill>
              </a:rPr>
              <a:t>Development of Amendment 37 to Annex 15</a:t>
            </a:r>
          </a:p>
          <a:p>
            <a:pPr lvl="1"/>
            <a:r>
              <a:rPr lang="en-GB" b="1" dirty="0" smtClean="0">
                <a:solidFill>
                  <a:schemeClr val="bg2">
                    <a:lumMod val="50000"/>
                  </a:schemeClr>
                </a:solidFill>
              </a:rPr>
              <a:t>GANIS</a:t>
            </a:r>
          </a:p>
          <a:p>
            <a:pPr lvl="1"/>
            <a:r>
              <a:rPr lang="en-GB" b="1" dirty="0" smtClean="0">
                <a:solidFill>
                  <a:schemeClr val="bg2">
                    <a:lumMod val="50000"/>
                  </a:schemeClr>
                </a:solidFill>
              </a:rPr>
              <a:t> Initiate work to integrate AIM into Global ATM</a:t>
            </a:r>
          </a:p>
          <a:p>
            <a:pPr lvl="2"/>
            <a:r>
              <a:rPr lang="en-GB" b="1" dirty="0" smtClean="0">
                <a:solidFill>
                  <a:schemeClr val="bg2">
                    <a:lumMod val="50000"/>
                  </a:schemeClr>
                </a:solidFill>
              </a:rPr>
              <a:t>AIM Operational Concept</a:t>
            </a:r>
          </a:p>
          <a:p>
            <a:pPr lvl="2"/>
            <a:r>
              <a:rPr lang="en-GB" b="1" dirty="0" smtClean="0">
                <a:solidFill>
                  <a:schemeClr val="bg2">
                    <a:lumMod val="50000"/>
                  </a:schemeClr>
                </a:solidFill>
              </a:rPr>
              <a:t>SWIM integration</a:t>
            </a:r>
          </a:p>
          <a:p>
            <a:pPr lvl="2"/>
            <a:endParaRPr lang="en-GB" b="1" dirty="0" smtClean="0">
              <a:solidFill>
                <a:schemeClr val="bg2">
                  <a:lumMod val="50000"/>
                </a:schemeClr>
              </a:solidFill>
            </a:endParaRPr>
          </a:p>
          <a:p>
            <a:pPr>
              <a:buNone/>
            </a:pPr>
            <a:endParaRPr lang="en-GB" b="1" dirty="0">
              <a:solidFill>
                <a:schemeClr val="bg2">
                  <a:lumMod val="50000"/>
                </a:schemeClr>
              </a:solidFill>
            </a:endParaRPr>
          </a:p>
        </p:txBody>
      </p:sp>
      <p:sp>
        <p:nvSpPr>
          <p:cNvPr id="5" name="Footer Placeholder 4"/>
          <p:cNvSpPr>
            <a:spLocks noGrp="1"/>
          </p:cNvSpPr>
          <p:nvPr>
            <p:ph type="ftr" sz="quarter" idx="11"/>
          </p:nvPr>
        </p:nvSpPr>
        <p:spPr/>
        <p:txBody>
          <a:bodyPr/>
          <a:lstStyle/>
          <a:p>
            <a:r>
              <a:rPr lang="en-US" smtClean="0"/>
              <a:t>ICAO SIP 2012 - ASBU workshops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nchor="ctr"/>
          <a:lstStyle/>
          <a:p>
            <a:r>
              <a:rPr lang="en-GB" dirty="0" smtClean="0"/>
              <a:t>AIS to AIM Roadmap - 3 Phases</a:t>
            </a:r>
            <a:endParaRPr lang="en-GB" dirty="0"/>
          </a:p>
        </p:txBody>
      </p:sp>
      <p:graphicFrame>
        <p:nvGraphicFramePr>
          <p:cNvPr id="6" name="Object 7"/>
          <p:cNvGraphicFramePr>
            <a:graphicFrameLocks noChangeAspect="1"/>
          </p:cNvGraphicFramePr>
          <p:nvPr/>
        </p:nvGraphicFramePr>
        <p:xfrm>
          <a:off x="304800" y="1447800"/>
          <a:ext cx="8672210" cy="3886200"/>
        </p:xfrm>
        <a:graphic>
          <a:graphicData uri="http://schemas.openxmlformats.org/presentationml/2006/ole">
            <mc:AlternateContent xmlns:mc="http://schemas.openxmlformats.org/markup-compatibility/2006">
              <mc:Choice xmlns:v="urn:schemas-microsoft-com:vml" Requires="v">
                <p:oleObj spid="_x0000_s1028" name="Visio" r:id="rId4" imgW="9178576" imgH="5521119" progId="">
                  <p:embed/>
                </p:oleObj>
              </mc:Choice>
              <mc:Fallback>
                <p:oleObj name="Visio" r:id="rId4" imgW="9178576" imgH="552111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67221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Pentagon 6"/>
          <p:cNvSpPr/>
          <p:nvPr/>
        </p:nvSpPr>
        <p:spPr bwMode="auto">
          <a:xfrm>
            <a:off x="1066800" y="2209800"/>
            <a:ext cx="6019800" cy="609600"/>
          </a:xfrm>
          <a:prstGeom prst="homePlate">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chemeClr val="tx1"/>
                </a:solidFill>
                <a:effectLst/>
                <a:latin typeface="Arial" charset="0"/>
                <a:cs typeface="Arial" charset="0"/>
              </a:rPr>
              <a:t>Consolidation</a:t>
            </a:r>
          </a:p>
        </p:txBody>
      </p:sp>
      <p:sp>
        <p:nvSpPr>
          <p:cNvPr id="8" name="Pentagon 7"/>
          <p:cNvSpPr/>
          <p:nvPr/>
        </p:nvSpPr>
        <p:spPr bwMode="auto">
          <a:xfrm>
            <a:off x="2133600" y="3276600"/>
            <a:ext cx="6019800" cy="609600"/>
          </a:xfrm>
          <a:prstGeom prst="homePlate">
            <a:avLst/>
          </a:prstGeom>
          <a:gradFill flip="none" rotWithShape="1">
            <a:gsLst>
              <a:gs pos="0">
                <a:schemeClr val="tx2">
                  <a:lumMod val="10000"/>
                  <a:lumOff val="90000"/>
                  <a:shade val="30000"/>
                  <a:satMod val="115000"/>
                </a:schemeClr>
              </a:gs>
              <a:gs pos="50000">
                <a:schemeClr val="tx2">
                  <a:lumMod val="10000"/>
                  <a:lumOff val="90000"/>
                  <a:shade val="67500"/>
                  <a:satMod val="115000"/>
                </a:schemeClr>
              </a:gs>
              <a:gs pos="100000">
                <a:schemeClr val="tx2">
                  <a:lumMod val="10000"/>
                  <a:lumOff val="90000"/>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chemeClr val="tx1"/>
                </a:solidFill>
                <a:effectLst/>
                <a:latin typeface="Arial" charset="0"/>
                <a:cs typeface="Arial" charset="0"/>
              </a:rPr>
              <a:t>Going Digital</a:t>
            </a:r>
          </a:p>
        </p:txBody>
      </p:sp>
      <p:sp>
        <p:nvSpPr>
          <p:cNvPr id="9" name="Pentagon 8"/>
          <p:cNvSpPr/>
          <p:nvPr/>
        </p:nvSpPr>
        <p:spPr bwMode="auto">
          <a:xfrm>
            <a:off x="4191000" y="4267200"/>
            <a:ext cx="4648200" cy="609600"/>
          </a:xfrm>
          <a:prstGeom prst="homePlate">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chemeClr val="tx1"/>
                </a:solidFill>
                <a:effectLst/>
                <a:latin typeface="Arial" charset="0"/>
                <a:cs typeface="Arial" charset="0"/>
              </a:rPr>
              <a:t>Information Management</a:t>
            </a:r>
          </a:p>
        </p:txBody>
      </p:sp>
      <p:sp>
        <p:nvSpPr>
          <p:cNvPr id="10" name="Footer Placeholder 9"/>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r>
              <a:rPr lang="en-GB" dirty="0" smtClean="0"/>
              <a:t>AIS to AIM Roadmap </a:t>
            </a:r>
            <a:br>
              <a:rPr lang="en-GB" dirty="0" smtClean="0"/>
            </a:br>
            <a:r>
              <a:rPr lang="en-GB" dirty="0" smtClean="0"/>
              <a:t>- 21 interrelated steps</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1027" name="Picture 3"/>
          <p:cNvPicPr>
            <a:picLocks noChangeAspect="1" noChangeArrowheads="1"/>
          </p:cNvPicPr>
          <p:nvPr/>
        </p:nvPicPr>
        <p:blipFill>
          <a:blip r:embed="rId3" cstate="print"/>
          <a:srcRect/>
          <a:stretch>
            <a:fillRect/>
          </a:stretch>
        </p:blipFill>
        <p:spPr bwMode="auto">
          <a:xfrm>
            <a:off x="1295400" y="1295400"/>
            <a:ext cx="6430536"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nchor="ctr"/>
          <a:lstStyle/>
          <a:p>
            <a:r>
              <a:rPr lang="en-GB" dirty="0" smtClean="0"/>
              <a:t>Current ICAO Provisions</a:t>
            </a:r>
            <a:endParaRPr lang="en-GB" dirty="0"/>
          </a:p>
        </p:txBody>
      </p:sp>
      <p:pic>
        <p:nvPicPr>
          <p:cNvPr id="6" name="Picture 4" descr="annex4"/>
          <p:cNvPicPr>
            <a:picLocks noChangeAspect="1" noChangeArrowheads="1"/>
          </p:cNvPicPr>
          <p:nvPr/>
        </p:nvPicPr>
        <p:blipFill>
          <a:blip r:embed="rId2" cstate="print"/>
          <a:srcRect/>
          <a:stretch>
            <a:fillRect/>
          </a:stretch>
        </p:blipFill>
        <p:spPr bwMode="auto">
          <a:xfrm>
            <a:off x="533400" y="1600200"/>
            <a:ext cx="2295676" cy="2971800"/>
          </a:xfrm>
          <a:prstGeom prst="rect">
            <a:avLst/>
          </a:prstGeom>
          <a:noFill/>
          <a:ln w="9525">
            <a:noFill/>
            <a:miter lim="800000"/>
            <a:headEnd/>
            <a:tailEnd/>
          </a:ln>
        </p:spPr>
      </p:pic>
      <p:pic>
        <p:nvPicPr>
          <p:cNvPr id="7" name="Picture 5" descr="Scannedais_"/>
          <p:cNvPicPr>
            <a:picLocks noChangeAspect="1" noChangeArrowheads="1"/>
          </p:cNvPicPr>
          <p:nvPr/>
        </p:nvPicPr>
        <p:blipFill>
          <a:blip r:embed="rId3" cstate="print"/>
          <a:srcRect/>
          <a:stretch>
            <a:fillRect/>
          </a:stretch>
        </p:blipFill>
        <p:spPr bwMode="auto">
          <a:xfrm>
            <a:off x="5943600" y="3124003"/>
            <a:ext cx="2414588" cy="3124396"/>
          </a:xfrm>
          <a:prstGeom prst="rect">
            <a:avLst/>
          </a:prstGeom>
          <a:noFill/>
          <a:ln w="9525">
            <a:noFill/>
            <a:miter lim="800000"/>
            <a:headEnd/>
            <a:tailEnd/>
          </a:ln>
        </p:spPr>
      </p:pic>
      <p:sp>
        <p:nvSpPr>
          <p:cNvPr id="8" name="TextBox 7"/>
          <p:cNvSpPr txBox="1"/>
          <p:nvPr/>
        </p:nvSpPr>
        <p:spPr>
          <a:xfrm>
            <a:off x="3962400" y="1752600"/>
            <a:ext cx="995209" cy="461665"/>
          </a:xfrm>
          <a:prstGeom prst="rect">
            <a:avLst/>
          </a:prstGeom>
          <a:noFill/>
        </p:spPr>
        <p:txBody>
          <a:bodyPr wrap="none" rtlCol="0">
            <a:spAutoFit/>
          </a:bodyPr>
          <a:lstStyle/>
          <a:p>
            <a:r>
              <a:rPr lang="en-GB" sz="2400" b="1" dirty="0" smtClean="0"/>
              <a:t>SARPS</a:t>
            </a:r>
            <a:endParaRPr lang="en-GB" b="1" dirty="0"/>
          </a:p>
        </p:txBody>
      </p:sp>
      <p:sp>
        <p:nvSpPr>
          <p:cNvPr id="9" name="TextBox 8"/>
          <p:cNvSpPr txBox="1"/>
          <p:nvPr/>
        </p:nvSpPr>
        <p:spPr>
          <a:xfrm>
            <a:off x="3276600" y="5029200"/>
            <a:ext cx="1447800" cy="830997"/>
          </a:xfrm>
          <a:prstGeom prst="rect">
            <a:avLst/>
          </a:prstGeom>
          <a:noFill/>
        </p:spPr>
        <p:txBody>
          <a:bodyPr wrap="square" rtlCol="0">
            <a:spAutoFit/>
          </a:bodyPr>
          <a:lstStyle/>
          <a:p>
            <a:r>
              <a:rPr lang="en-GB" sz="2400" b="1" dirty="0" smtClean="0"/>
              <a:t>Guidance Material</a:t>
            </a:r>
            <a:endParaRPr lang="en-GB" sz="2400" b="1" dirty="0"/>
          </a:p>
        </p:txBody>
      </p:sp>
      <p:sp>
        <p:nvSpPr>
          <p:cNvPr id="10" name="Right Arrow 9"/>
          <p:cNvSpPr/>
          <p:nvPr/>
        </p:nvSpPr>
        <p:spPr>
          <a:xfrm rot="10800000">
            <a:off x="2895600" y="1752600"/>
            <a:ext cx="978408" cy="484632"/>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rot="10800000" flipH="1">
            <a:off x="4800600" y="5257800"/>
            <a:ext cx="978408" cy="484632"/>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Left-Right Arrow 12"/>
          <p:cNvSpPr/>
          <p:nvPr/>
        </p:nvSpPr>
        <p:spPr>
          <a:xfrm rot="1831870">
            <a:off x="2678425" y="3641049"/>
            <a:ext cx="3423176" cy="484632"/>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Footer Placeholder 11"/>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lstStyle/>
          <a:p>
            <a:r>
              <a:rPr lang="en-GB" sz="4400" dirty="0" smtClean="0"/>
              <a:t>Annex 15</a:t>
            </a:r>
            <a:endParaRPr lang="en-GB" sz="4400" dirty="0"/>
          </a:p>
        </p:txBody>
      </p:sp>
      <p:graphicFrame>
        <p:nvGraphicFramePr>
          <p:cNvPr id="6" name="Content Placeholder 5"/>
          <p:cNvGraphicFramePr>
            <a:graphicFrameLocks noGrp="1"/>
          </p:cNvGraphicFramePr>
          <p:nvPr>
            <p:ph idx="1"/>
          </p:nvPr>
        </p:nvGraphicFramePr>
        <p:xfrm>
          <a:off x="457200" y="1600200"/>
          <a:ext cx="8229600" cy="4480560"/>
        </p:xfrm>
        <a:graphic>
          <a:graphicData uri="http://schemas.openxmlformats.org/drawingml/2006/table">
            <a:tbl>
              <a:tblPr firstRow="1" bandRow="1">
                <a:tableStyleId>{C4B1156A-380E-4F78-BDF5-A606A8083BF9}</a:tableStyleId>
              </a:tblPr>
              <a:tblGrid>
                <a:gridCol w="4114800"/>
                <a:gridCol w="4114800"/>
              </a:tblGrid>
              <a:tr h="370840">
                <a:tc>
                  <a:txBody>
                    <a:bodyPr/>
                    <a:lstStyle/>
                    <a:p>
                      <a:pPr algn="ctr"/>
                      <a:r>
                        <a:rPr lang="en-GB" sz="2400" dirty="0" smtClean="0">
                          <a:solidFill>
                            <a:schemeClr val="bg1"/>
                          </a:solidFill>
                        </a:rPr>
                        <a:t>Requirements</a:t>
                      </a:r>
                      <a:endParaRPr lang="en-GB" sz="2400" dirty="0">
                        <a:solidFill>
                          <a:schemeClr val="bg1"/>
                        </a:solidFill>
                      </a:endParaRPr>
                    </a:p>
                  </a:txBody>
                  <a:tcPr>
                    <a:solidFill>
                      <a:schemeClr val="tx2">
                        <a:lumMod val="50000"/>
                        <a:lumOff val="50000"/>
                      </a:schemeClr>
                    </a:solidFill>
                  </a:tcPr>
                </a:tc>
                <a:tc>
                  <a:txBody>
                    <a:bodyPr/>
                    <a:lstStyle/>
                    <a:p>
                      <a:pPr algn="ctr"/>
                      <a:r>
                        <a:rPr lang="en-GB" sz="2400" dirty="0" smtClean="0">
                          <a:solidFill>
                            <a:schemeClr val="bg1"/>
                          </a:solidFill>
                        </a:rPr>
                        <a:t>Detailed specifications</a:t>
                      </a:r>
                      <a:endParaRPr lang="en-GB" sz="2400" dirty="0">
                        <a:solidFill>
                          <a:schemeClr val="bg1"/>
                        </a:solidFill>
                      </a:endParaRPr>
                    </a:p>
                  </a:txBody>
                  <a:tcPr>
                    <a:solidFill>
                      <a:schemeClr val="tx2">
                        <a:lumMod val="50000"/>
                        <a:lumOff val="50000"/>
                      </a:schemeClr>
                    </a:solidFill>
                  </a:tcPr>
                </a:tc>
              </a:tr>
              <a:tr h="370840">
                <a:tc>
                  <a:txBody>
                    <a:bodyPr/>
                    <a:lstStyle/>
                    <a:p>
                      <a:r>
                        <a:rPr lang="en-GB" sz="2400" dirty="0" smtClean="0"/>
                        <a:t>General</a:t>
                      </a:r>
                      <a:r>
                        <a:rPr lang="en-GB" sz="2400" baseline="0" dirty="0" smtClean="0"/>
                        <a:t> Requirements</a:t>
                      </a:r>
                    </a:p>
                  </a:txBody>
                  <a:tcPr/>
                </a:tc>
                <a:tc>
                  <a:txBody>
                    <a:bodyPr/>
                    <a:lstStyle/>
                    <a:p>
                      <a:r>
                        <a:rPr lang="en-GB" sz="2400" dirty="0" smtClean="0"/>
                        <a:t>AIP Format</a:t>
                      </a:r>
                      <a:endParaRPr lang="en-GB" sz="2400" dirty="0"/>
                    </a:p>
                  </a:txBody>
                  <a:tcPr/>
                </a:tc>
              </a:tr>
              <a:tr h="370840">
                <a:tc>
                  <a:txBody>
                    <a:bodyPr/>
                    <a:lstStyle/>
                    <a:p>
                      <a:r>
                        <a:rPr lang="en-GB" sz="2400" dirty="0" smtClean="0"/>
                        <a:t>AIP</a:t>
                      </a:r>
                      <a:endParaRPr lang="en-GB" sz="2400" dirty="0"/>
                    </a:p>
                  </a:txBody>
                  <a:tcPr/>
                </a:tc>
                <a:tc>
                  <a:txBody>
                    <a:bodyPr/>
                    <a:lstStyle/>
                    <a:p>
                      <a:r>
                        <a:rPr lang="en-GB" sz="2400" dirty="0" smtClean="0"/>
                        <a:t>SNOWTAM</a:t>
                      </a:r>
                      <a:r>
                        <a:rPr lang="en-GB" sz="2400" baseline="0" dirty="0" smtClean="0"/>
                        <a:t> Format</a:t>
                      </a:r>
                      <a:endParaRPr lang="en-GB" sz="2400" dirty="0"/>
                    </a:p>
                  </a:txBody>
                  <a:tcPr/>
                </a:tc>
              </a:tr>
              <a:tr h="370840">
                <a:tc>
                  <a:txBody>
                    <a:bodyPr/>
                    <a:lstStyle/>
                    <a:p>
                      <a:r>
                        <a:rPr lang="en-GB" sz="2400" dirty="0" smtClean="0"/>
                        <a:t>NOTAM</a:t>
                      </a:r>
                      <a:endParaRPr lang="en-GB" sz="2400" dirty="0"/>
                    </a:p>
                  </a:txBody>
                  <a:tcPr/>
                </a:tc>
                <a:tc>
                  <a:txBody>
                    <a:bodyPr/>
                    <a:lstStyle/>
                    <a:p>
                      <a:r>
                        <a:rPr lang="en-GB" sz="2400" dirty="0" smtClean="0"/>
                        <a:t>ASHTAM Format</a:t>
                      </a:r>
                      <a:endParaRPr lang="en-GB" sz="2400" dirty="0"/>
                    </a:p>
                  </a:txBody>
                  <a:tcPr/>
                </a:tc>
              </a:tr>
              <a:tr h="370840">
                <a:tc>
                  <a:txBody>
                    <a:bodyPr/>
                    <a:lstStyle/>
                    <a:p>
                      <a:r>
                        <a:rPr lang="en-GB" sz="2400" dirty="0" smtClean="0"/>
                        <a:t>AIRAC</a:t>
                      </a:r>
                      <a:endParaRPr lang="en-GB" sz="2400" dirty="0"/>
                    </a:p>
                  </a:txBody>
                  <a:tcPr/>
                </a:tc>
                <a:tc>
                  <a:txBody>
                    <a:bodyPr/>
                    <a:lstStyle/>
                    <a:p>
                      <a:r>
                        <a:rPr lang="en-GB" sz="2400" dirty="0" smtClean="0"/>
                        <a:t>AIRAC</a:t>
                      </a:r>
                      <a:r>
                        <a:rPr lang="en-GB" sz="2400" baseline="0" dirty="0" smtClean="0"/>
                        <a:t> Contents</a:t>
                      </a:r>
                      <a:endParaRPr lang="en-GB" sz="2400" dirty="0"/>
                    </a:p>
                  </a:txBody>
                  <a:tcPr/>
                </a:tc>
              </a:tr>
              <a:tr h="370840">
                <a:tc>
                  <a:txBody>
                    <a:bodyPr/>
                    <a:lstStyle/>
                    <a:p>
                      <a:r>
                        <a:rPr lang="en-GB" sz="2400" dirty="0" smtClean="0"/>
                        <a:t>AIC</a:t>
                      </a:r>
                      <a:endParaRPr lang="en-GB" sz="2400" dirty="0"/>
                    </a:p>
                  </a:txBody>
                  <a:tcPr/>
                </a:tc>
                <a:tc>
                  <a:txBody>
                    <a:bodyPr/>
                    <a:lstStyle/>
                    <a:p>
                      <a:r>
                        <a:rPr lang="en-GB" sz="2400" dirty="0" smtClean="0"/>
                        <a:t>NOTAM Distribution System</a:t>
                      </a:r>
                      <a:endParaRPr lang="en-GB" sz="2400" dirty="0"/>
                    </a:p>
                  </a:txBody>
                  <a:tcPr/>
                </a:tc>
              </a:tr>
              <a:tr h="370840">
                <a:tc>
                  <a:txBody>
                    <a:bodyPr/>
                    <a:lstStyle/>
                    <a:p>
                      <a:r>
                        <a:rPr lang="en-GB" sz="2400" dirty="0" smtClean="0"/>
                        <a:t>Pre and post flight information</a:t>
                      </a:r>
                      <a:endParaRPr lang="en-GB" sz="2400" dirty="0"/>
                    </a:p>
                  </a:txBody>
                  <a:tcPr/>
                </a:tc>
                <a:tc>
                  <a:txBody>
                    <a:bodyPr/>
                    <a:lstStyle/>
                    <a:p>
                      <a:r>
                        <a:rPr lang="en-GB" sz="2400" dirty="0" smtClean="0"/>
                        <a:t>NOTAM</a:t>
                      </a:r>
                      <a:r>
                        <a:rPr lang="en-GB" sz="2400" baseline="0" dirty="0" smtClean="0"/>
                        <a:t> Format</a:t>
                      </a:r>
                      <a:endParaRPr lang="en-GB" sz="2400" dirty="0"/>
                    </a:p>
                  </a:txBody>
                  <a:tcPr/>
                </a:tc>
              </a:tr>
              <a:tr h="370840">
                <a:tc>
                  <a:txBody>
                    <a:bodyPr/>
                    <a:lstStyle/>
                    <a:p>
                      <a:r>
                        <a:rPr lang="en-GB" sz="2400" dirty="0" smtClean="0"/>
                        <a:t>Telecommunication</a:t>
                      </a:r>
                      <a:r>
                        <a:rPr lang="en-GB" sz="2400" baseline="0" dirty="0" smtClean="0"/>
                        <a:t> Requirements</a:t>
                      </a:r>
                    </a:p>
                  </a:txBody>
                  <a:tcPr/>
                </a:tc>
                <a:tc>
                  <a:txBody>
                    <a:bodyPr/>
                    <a:lstStyle/>
                    <a:p>
                      <a:r>
                        <a:rPr lang="en-GB" sz="2400" dirty="0" smtClean="0"/>
                        <a:t>Data</a:t>
                      </a:r>
                      <a:r>
                        <a:rPr lang="en-GB" sz="2400" baseline="0" dirty="0" smtClean="0"/>
                        <a:t> Quality</a:t>
                      </a:r>
                      <a:endParaRPr lang="en-GB" sz="2400" dirty="0"/>
                    </a:p>
                  </a:txBody>
                  <a:tcPr/>
                </a:tc>
              </a:tr>
              <a:tr h="370840">
                <a:tc>
                  <a:txBody>
                    <a:bodyPr/>
                    <a:lstStyle/>
                    <a:p>
                      <a:r>
                        <a:rPr lang="en-GB" sz="2400" baseline="0" dirty="0" err="1" smtClean="0"/>
                        <a:t>eTOD</a:t>
                      </a:r>
                      <a:endParaRPr lang="en-GB" sz="2400" baseline="0" dirty="0" smtClean="0"/>
                    </a:p>
                  </a:txBody>
                  <a:tcPr/>
                </a:tc>
                <a:tc>
                  <a:txBody>
                    <a:bodyPr/>
                    <a:lstStyle/>
                    <a:p>
                      <a:r>
                        <a:rPr lang="en-GB" sz="2400" dirty="0" smtClean="0"/>
                        <a:t>Terrain</a:t>
                      </a:r>
                      <a:r>
                        <a:rPr lang="en-GB" sz="2400" baseline="0" dirty="0" smtClean="0"/>
                        <a:t> and Obstacle data</a:t>
                      </a:r>
                      <a:endParaRPr lang="en-GB" sz="2400" dirty="0"/>
                    </a:p>
                  </a:txBody>
                  <a:tcPr/>
                </a:tc>
              </a:tr>
            </a:tbl>
          </a:graphicData>
        </a:graphic>
      </p:graphicFrame>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a:xfrm>
            <a:off x="0" y="0"/>
            <a:ext cx="9144000" cy="1219200"/>
          </a:xfrm>
        </p:spPr>
        <p:txBody>
          <a:bodyPr anchor="ctr"/>
          <a:lstStyle/>
          <a:p>
            <a:r>
              <a:rPr lang="en-GB" sz="4000" dirty="0" smtClean="0"/>
              <a:t>PANS-AIM</a:t>
            </a:r>
            <a:br>
              <a:rPr lang="en-GB" sz="4000" dirty="0" smtClean="0"/>
            </a:br>
            <a:r>
              <a:rPr lang="en-GB" sz="4000" dirty="0" smtClean="0"/>
              <a:t>Contents might include</a:t>
            </a:r>
            <a:endParaRPr lang="en-GB" sz="4000" dirty="0"/>
          </a:p>
        </p:txBody>
      </p:sp>
      <p:sp>
        <p:nvSpPr>
          <p:cNvPr id="4" name="Content Placeholder 3"/>
          <p:cNvSpPr>
            <a:spLocks noGrp="1"/>
          </p:cNvSpPr>
          <p:nvPr>
            <p:ph idx="1"/>
          </p:nvPr>
        </p:nvSpPr>
        <p:spPr/>
        <p:txBody>
          <a:bodyPr>
            <a:normAutofit fontScale="92500" lnSpcReduction="10000"/>
          </a:bodyPr>
          <a:lstStyle/>
          <a:p>
            <a:pPr marL="0" indent="0">
              <a:buNone/>
            </a:pPr>
            <a:r>
              <a:rPr lang="en-GB" b="1" dirty="0" smtClean="0">
                <a:solidFill>
                  <a:schemeClr val="bg2">
                    <a:lumMod val="50000"/>
                  </a:schemeClr>
                </a:solidFill>
              </a:rPr>
              <a:t>Provisions, procedures, practices and formats applicable to:</a:t>
            </a:r>
          </a:p>
          <a:p>
            <a:pPr marL="746125" indent="-288925"/>
            <a:r>
              <a:rPr lang="en-GB" b="1" dirty="0" smtClean="0">
                <a:solidFill>
                  <a:schemeClr val="bg2">
                    <a:lumMod val="50000"/>
                  </a:schemeClr>
                </a:solidFill>
              </a:rPr>
              <a:t>AIP</a:t>
            </a:r>
          </a:p>
          <a:p>
            <a:pPr marL="746125" indent="-288925"/>
            <a:r>
              <a:rPr lang="en-GB" b="1" dirty="0" smtClean="0">
                <a:solidFill>
                  <a:schemeClr val="bg2">
                    <a:lumMod val="50000"/>
                  </a:schemeClr>
                </a:solidFill>
              </a:rPr>
              <a:t>NOTAM, SNOWTAM, ASHTAM</a:t>
            </a:r>
          </a:p>
          <a:p>
            <a:pPr marL="746125" indent="-288925"/>
            <a:r>
              <a:rPr lang="en-GB" b="1" dirty="0" smtClean="0">
                <a:solidFill>
                  <a:schemeClr val="bg2">
                    <a:lumMod val="50000"/>
                  </a:schemeClr>
                </a:solidFill>
              </a:rPr>
              <a:t>AIRAC</a:t>
            </a:r>
          </a:p>
          <a:p>
            <a:pPr marL="746125" indent="-288925"/>
            <a:r>
              <a:rPr lang="en-GB" b="1" dirty="0" smtClean="0">
                <a:solidFill>
                  <a:schemeClr val="bg2">
                    <a:lumMod val="50000"/>
                  </a:schemeClr>
                </a:solidFill>
              </a:rPr>
              <a:t>Data acquisition</a:t>
            </a:r>
          </a:p>
          <a:p>
            <a:pPr marL="746125" indent="-288925"/>
            <a:r>
              <a:rPr lang="en-GB" b="1" dirty="0" smtClean="0">
                <a:solidFill>
                  <a:schemeClr val="bg2">
                    <a:lumMod val="50000"/>
                  </a:schemeClr>
                </a:solidFill>
              </a:rPr>
              <a:t>Data quality</a:t>
            </a:r>
          </a:p>
          <a:p>
            <a:pPr marL="746125" indent="-288925"/>
            <a:r>
              <a:rPr lang="en-GB" b="1" dirty="0" smtClean="0">
                <a:solidFill>
                  <a:schemeClr val="bg2">
                    <a:lumMod val="50000"/>
                  </a:schemeClr>
                </a:solidFill>
              </a:rPr>
              <a:t>Integrated briefing</a:t>
            </a:r>
          </a:p>
          <a:p>
            <a:pPr marL="746125" indent="-288925"/>
            <a:r>
              <a:rPr lang="en-GB" b="1" dirty="0" smtClean="0">
                <a:solidFill>
                  <a:schemeClr val="bg2">
                    <a:lumMod val="50000"/>
                  </a:schemeClr>
                </a:solidFill>
              </a:rPr>
              <a:t>Inter-service communication</a:t>
            </a:r>
            <a:endParaRPr lang="en-GB" b="1" dirty="0">
              <a:solidFill>
                <a:schemeClr val="bg2">
                  <a:lumMod val="50000"/>
                </a:schemeClr>
              </a:solidFill>
            </a:endParaRP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041DF86-9277-428F-BA7F-4B58DC043CB6}"/>
</file>

<file path=customXml/itemProps2.xml><?xml version="1.0" encoding="utf-8"?>
<ds:datastoreItem xmlns:ds="http://schemas.openxmlformats.org/officeDocument/2006/customXml" ds:itemID="{357C416D-C816-47C7-883F-73AA13282920}"/>
</file>

<file path=customXml/itemProps3.xml><?xml version="1.0" encoding="utf-8"?>
<ds:datastoreItem xmlns:ds="http://schemas.openxmlformats.org/officeDocument/2006/customXml" ds:itemID="{3673E4E0-5F2D-4FFC-B70E-B3B6B8ED5395}"/>
</file>

<file path=docProps/app.xml><?xml version="1.0" encoding="utf-8"?>
<Properties xmlns="http://schemas.openxmlformats.org/officeDocument/2006/extended-properties" xmlns:vt="http://schemas.openxmlformats.org/officeDocument/2006/docPropsVTypes">
  <Template>ICAO</Template>
  <TotalTime>818</TotalTime>
  <Words>1005</Words>
  <Application>Microsoft Office PowerPoint</Application>
  <PresentationFormat>On-screen Show (4:3)</PresentationFormat>
  <Paragraphs>236</Paragraphs>
  <Slides>22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ICAO</vt:lpstr>
      <vt:lpstr>Visio</vt:lpstr>
      <vt:lpstr>AIM - implementation </vt:lpstr>
      <vt:lpstr>Overview</vt:lpstr>
      <vt:lpstr>What we have been doing…..</vt:lpstr>
      <vt:lpstr>What we have been doing…..</vt:lpstr>
      <vt:lpstr>AIS to AIM Roadmap - 3 Phases</vt:lpstr>
      <vt:lpstr>AIS to AIM Roadmap  - 21 interrelated steps</vt:lpstr>
      <vt:lpstr>Current ICAO Provisions</vt:lpstr>
      <vt:lpstr>Annex 15</vt:lpstr>
      <vt:lpstr>PANS-AIM Contents might include</vt:lpstr>
      <vt:lpstr>Developing the AIM Framework</vt:lpstr>
      <vt:lpstr>AIM Provisions Framework</vt:lpstr>
      <vt:lpstr>Structural Implementations – The bigger picture</vt:lpstr>
      <vt:lpstr>ATM Operational Concept</vt:lpstr>
      <vt:lpstr>Information is the key enabler</vt:lpstr>
      <vt:lpstr>Planning and development is underway</vt:lpstr>
      <vt:lpstr>PowerPoint Presentation</vt:lpstr>
      <vt:lpstr>Possible AIM integration….</vt:lpstr>
      <vt:lpstr>Possible AIM integration….FPL</vt:lpstr>
      <vt:lpstr>Possible AIM integration….FPL</vt:lpstr>
      <vt:lpstr>In Summary…..</vt:lpstr>
      <vt:lpstr>In summary - Milestones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AIM implementation Think Globally – Act Locally</dc:title>
  <dc:creator>Mhohm</dc:creator>
  <cp:lastModifiedBy>Sudarshan, Hindupur</cp:lastModifiedBy>
  <cp:revision>24</cp:revision>
  <dcterms:created xsi:type="dcterms:W3CDTF">2011-06-20T19:39:15Z</dcterms:created>
  <dcterms:modified xsi:type="dcterms:W3CDTF">2012-07-26T20:44:34Z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