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0" r:id="rId3"/>
    <p:sldId id="261" r:id="rId4"/>
    <p:sldId id="269" r:id="rId5"/>
    <p:sldId id="270" r:id="rId6"/>
    <p:sldId id="271" r:id="rId7"/>
    <p:sldId id="272" r:id="rId8"/>
    <p:sldId id="276" r:id="rId9"/>
    <p:sldId id="273" r:id="rId10"/>
    <p:sldId id="274" r:id="rId11"/>
    <p:sldId id="27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044"/>
    <a:srgbClr val="EA157A"/>
    <a:srgbClr val="2C6ABA"/>
    <a:srgbClr val="7030A0"/>
    <a:srgbClr val="FFFFCC"/>
    <a:srgbClr val="00153E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7" d="100"/>
          <a:sy n="57" d="100"/>
        </p:scale>
        <p:origin x="-728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7/26/2012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705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7/26/2012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314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smtClean="0"/>
              <a:t>ICAO SIP 2012- ASBU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ICAO SIP 2012- ASBU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590800"/>
            <a:ext cx="7696200" cy="3048001"/>
          </a:xfrm>
        </p:spPr>
        <p:txBody>
          <a:bodyPr/>
          <a:lstStyle/>
          <a:p>
            <a:r>
              <a:rPr lang="en-US" b="1" dirty="0" smtClean="0"/>
              <a:t>Aviation System Block Upgrades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Module N° B0-75/PIA-1</a:t>
            </a:r>
            <a:br>
              <a:rPr lang="en-GB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2400" b="1" dirty="0" smtClean="0"/>
              <a:t> </a:t>
            </a:r>
            <a:r>
              <a:rPr lang="en-GB" sz="2800" dirty="0" smtClean="0"/>
              <a:t>Safety and Efficiency of Surface Operations </a:t>
            </a:r>
            <a:br>
              <a:rPr lang="en-GB" sz="2800" dirty="0" smtClean="0"/>
            </a:br>
            <a:r>
              <a:rPr lang="en-GB" sz="2800" dirty="0" smtClean="0"/>
              <a:t>(</a:t>
            </a:r>
            <a:r>
              <a:rPr lang="en-US" sz="2800" dirty="0" smtClean="0"/>
              <a:t>A-SMGCS Level 1-2)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endParaRPr lang="en-GB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838200" y="59436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(Nairobi, 13-17 August 2012)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0" y="1828800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SIP/2012/ASBU/Nairobi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-WP/16C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257800"/>
          </a:xfrm>
        </p:spPr>
        <p:txBody>
          <a:bodyPr>
            <a:noAutofit/>
          </a:bodyPr>
          <a:lstStyle/>
          <a:p>
            <a:r>
              <a:rPr lang="en-GB" sz="1800" b="1" dirty="0" smtClean="0"/>
              <a:t>Standards</a:t>
            </a:r>
            <a:endParaRPr lang="en-GB" sz="1800" dirty="0" smtClean="0"/>
          </a:p>
          <a:p>
            <a:pPr lvl="1"/>
            <a:r>
              <a:rPr lang="en-GB" sz="1400" dirty="0" smtClean="0"/>
              <a:t>Community Specification on A-SMGCS Levels 1 and 2;</a:t>
            </a:r>
          </a:p>
          <a:p>
            <a:pPr lvl="1"/>
            <a:r>
              <a:rPr lang="en-GB" sz="1400" dirty="0" smtClean="0"/>
              <a:t>ICAO Doc 9924, </a:t>
            </a:r>
            <a:r>
              <a:rPr lang="en-GB" sz="1400" i="1" dirty="0" smtClean="0"/>
              <a:t>Aeronautical Surveillance Manual;</a:t>
            </a:r>
            <a:endParaRPr lang="en-GB" sz="1400" dirty="0" smtClean="0"/>
          </a:p>
          <a:p>
            <a:pPr lvl="1"/>
            <a:r>
              <a:rPr lang="en-GB" sz="1400" dirty="0" smtClean="0"/>
              <a:t>ICAO Doc 9871, </a:t>
            </a:r>
            <a:r>
              <a:rPr lang="en-GB" sz="1400" i="1" dirty="0" smtClean="0"/>
              <a:t>Technical Provisions for Mode S Services and Extended </a:t>
            </a:r>
            <a:r>
              <a:rPr lang="en-GB" sz="1400" i="1" dirty="0" err="1" smtClean="0"/>
              <a:t>Squitter</a:t>
            </a:r>
            <a:r>
              <a:rPr lang="en-GB" sz="1400" dirty="0" smtClean="0"/>
              <a:t>;</a:t>
            </a:r>
          </a:p>
          <a:p>
            <a:pPr lvl="1"/>
            <a:r>
              <a:rPr lang="en-GB" sz="1400" dirty="0" smtClean="0"/>
              <a:t>ICAO Doc 9830, </a:t>
            </a:r>
            <a:r>
              <a:rPr lang="en-GB" sz="1400" i="1" dirty="0" smtClean="0"/>
              <a:t>Advanced Surface Movement Guidance and Control Systems (A-SMGCS) Manual;</a:t>
            </a:r>
            <a:endParaRPr lang="en-GB" sz="1400" dirty="0" smtClean="0"/>
          </a:p>
          <a:p>
            <a:pPr lvl="1"/>
            <a:r>
              <a:rPr lang="en-GB" sz="1400" dirty="0" smtClean="0"/>
              <a:t>ICAO Doc 7030/5, (EUR/NAT) </a:t>
            </a:r>
            <a:r>
              <a:rPr lang="en-GB" sz="1400" i="1" dirty="0" smtClean="0"/>
              <a:t>Regional Supplementary Procedures</a:t>
            </a:r>
            <a:r>
              <a:rPr lang="en-GB" sz="1400" dirty="0" smtClean="0"/>
              <a:t>, Section 6.5.6 and 6.5.7;</a:t>
            </a:r>
          </a:p>
          <a:p>
            <a:pPr lvl="1"/>
            <a:r>
              <a:rPr lang="en-GB" sz="1400" dirty="0" smtClean="0"/>
              <a:t>FAA Advisory Circulars:</a:t>
            </a:r>
          </a:p>
          <a:p>
            <a:pPr lvl="1"/>
            <a:r>
              <a:rPr lang="en-GB" sz="1400" dirty="0" smtClean="0"/>
              <a:t>AC120-86 Aircraft Surveillance Systems and Applications</a:t>
            </a:r>
          </a:p>
          <a:p>
            <a:pPr lvl="1"/>
            <a:r>
              <a:rPr lang="en-GB" sz="1400" dirty="0" smtClean="0"/>
              <a:t>AC120-28D Criteria for Approval of Category III Weather Minima for Take-off, Landing, and Rollout</a:t>
            </a:r>
          </a:p>
          <a:p>
            <a:pPr lvl="1"/>
            <a:r>
              <a:rPr lang="en-GB" sz="1400" dirty="0" smtClean="0"/>
              <a:t>AC120-57A Surface Movement Guidance and Control System</a:t>
            </a:r>
          </a:p>
          <a:p>
            <a:pPr lvl="1"/>
            <a:r>
              <a:rPr lang="en-GB" sz="1400" dirty="0" smtClean="0"/>
              <a:t>Avionics standards developed by RTCA SC-186/</a:t>
            </a:r>
            <a:r>
              <a:rPr lang="en-GB" sz="1400" dirty="0" err="1" smtClean="0"/>
              <a:t>Eurocae</a:t>
            </a:r>
            <a:r>
              <a:rPr lang="en-GB" sz="1400" dirty="0" smtClean="0"/>
              <a:t> WG-51 for ADS-B</a:t>
            </a:r>
          </a:p>
          <a:p>
            <a:pPr lvl="1"/>
            <a:r>
              <a:rPr lang="en-GB" sz="1400" dirty="0" smtClean="0"/>
              <a:t>Aerodrome map standards developed by RTCA SC-217/</a:t>
            </a:r>
            <a:r>
              <a:rPr lang="en-GB" sz="1400" dirty="0" err="1" smtClean="0"/>
              <a:t>Eurocae</a:t>
            </a:r>
            <a:r>
              <a:rPr lang="en-GB" sz="1400" dirty="0" smtClean="0"/>
              <a:t> WG-44</a:t>
            </a:r>
          </a:p>
          <a:p>
            <a:pPr lvl="1"/>
            <a:r>
              <a:rPr lang="en-GB" sz="1400" dirty="0" smtClean="0"/>
              <a:t>EUROCAE ED 163  Safety, Performance and Interoperability Requirements document for ADS B Airport Surface surveillance application (ADS-B APT)</a:t>
            </a:r>
          </a:p>
          <a:p>
            <a:r>
              <a:rPr lang="en-GB" sz="1800" b="1" dirty="0" smtClean="0"/>
              <a:t>ATC Procedures</a:t>
            </a:r>
            <a:endParaRPr lang="en-GB" sz="1800" dirty="0" smtClean="0"/>
          </a:p>
          <a:p>
            <a:pPr lvl="1"/>
            <a:r>
              <a:rPr lang="en-GB" sz="1400" dirty="0" smtClean="0"/>
              <a:t>ICAO Doc 4444, </a:t>
            </a:r>
            <a:r>
              <a:rPr lang="en-GB" sz="1400" i="1" dirty="0" smtClean="0"/>
              <a:t>Procedures for Air Navigation Services — Air Traffic Management</a:t>
            </a:r>
            <a:r>
              <a:rPr lang="en-GB" sz="1400" dirty="0" smtClean="0"/>
              <a:t>; and </a:t>
            </a:r>
          </a:p>
          <a:p>
            <a:pPr lvl="1"/>
            <a:r>
              <a:rPr lang="en-GB" sz="1400" dirty="0" smtClean="0"/>
              <a:t>ICAO Doc 7030, </a:t>
            </a:r>
            <a:r>
              <a:rPr lang="en-GB" sz="1400" i="1" dirty="0" smtClean="0"/>
              <a:t>Regional Supplementary Procedures</a:t>
            </a:r>
            <a:r>
              <a:rPr lang="en-GB" sz="1400" dirty="0" smtClean="0"/>
              <a:t> (EUR SUPPS).</a:t>
            </a:r>
            <a:endParaRPr lang="en-GB" sz="1400" b="1" i="1" dirty="0" smtClean="0"/>
          </a:p>
          <a:p>
            <a:r>
              <a:rPr lang="en-GB" sz="1800" b="1" dirty="0" smtClean="0"/>
              <a:t>Guidance material</a:t>
            </a:r>
            <a:endParaRPr lang="en-GB" sz="1800" dirty="0" smtClean="0"/>
          </a:p>
          <a:p>
            <a:pPr lvl="1"/>
            <a:r>
              <a:rPr lang="en-GB" sz="1400" dirty="0" smtClean="0"/>
              <a:t>FAA NextGen Implementation Plan</a:t>
            </a:r>
          </a:p>
          <a:p>
            <a:pPr lvl="1"/>
            <a:r>
              <a:rPr lang="en-GB" sz="1400" dirty="0" smtClean="0"/>
              <a:t>European ATM Master Plan</a:t>
            </a:r>
            <a:endParaRPr lang="en-GB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B0-75 – Reference Documents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105400"/>
          </a:xfrm>
        </p:spPr>
        <p:txBody>
          <a:bodyPr>
            <a:noAutofit/>
          </a:bodyPr>
          <a:lstStyle/>
          <a:p>
            <a:pPr marL="87313" indent="-87313">
              <a:buNone/>
            </a:pPr>
            <a:r>
              <a:rPr lang="en-GB" sz="3600" b="1" dirty="0" smtClean="0"/>
              <a:t> </a:t>
            </a:r>
            <a:endParaRPr lang="en-GB" sz="2600" b="1" dirty="0" smtClean="0">
              <a:solidFill>
                <a:srgbClr val="00B0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B0-75  Implementation                   </a:t>
            </a:r>
            <a:r>
              <a:rPr lang="en-GB" sz="3200" smtClean="0"/>
              <a:t>- Benefits </a:t>
            </a:r>
            <a:r>
              <a:rPr lang="en-GB" sz="3200" dirty="0" smtClean="0"/>
              <a:t>and Elements</a:t>
            </a:r>
            <a:endParaRPr lang="en-GB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1905000"/>
          <a:ext cx="8458200" cy="148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222"/>
                <a:gridCol w="1043178"/>
                <a:gridCol w="1409700"/>
                <a:gridCol w="1409700"/>
                <a:gridCol w="1676400"/>
                <a:gridCol w="11430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Benefits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Main Key Performance Areas (KPA) 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KPAs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 smtClean="0">
                          <a:latin typeface="Times New Roman"/>
                          <a:ea typeface="SimSun"/>
                          <a:cs typeface="Times New Roman"/>
                        </a:rPr>
                        <a:t>Access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Capacity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Efficiency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Environment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Safety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Applicable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" y="12954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Safety and Efficiency of Surface Operations (</a:t>
            </a:r>
            <a:r>
              <a:rPr lang="en-US" sz="2400" b="1" dirty="0" smtClean="0"/>
              <a:t>A-SMGCS Level 1-2)</a:t>
            </a:r>
            <a:endParaRPr lang="en-GB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381000" y="3581400"/>
            <a:ext cx="85344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 smtClean="0">
                <a:solidFill>
                  <a:srgbClr val="00B050"/>
                </a:solidFill>
              </a:rPr>
              <a:t>Elements:  1. Visual aids, Wild life strike hazard reduction</a:t>
            </a:r>
          </a:p>
          <a:p>
            <a:pPr lvl="1">
              <a:buNone/>
            </a:pPr>
            <a:r>
              <a:rPr lang="en-GB" sz="2600" b="1" dirty="0" smtClean="0">
                <a:solidFill>
                  <a:srgbClr val="00B050"/>
                </a:solidFill>
              </a:rPr>
              <a:t>(Not included in the Module)</a:t>
            </a:r>
            <a:endParaRPr lang="en-CA" sz="2600" b="1" dirty="0" smtClean="0">
              <a:solidFill>
                <a:srgbClr val="00B050"/>
              </a:solidFill>
            </a:endParaRPr>
          </a:p>
          <a:p>
            <a:pPr lvl="1"/>
            <a:r>
              <a:rPr lang="en-GB" sz="2600" b="1" dirty="0" smtClean="0">
                <a:solidFill>
                  <a:srgbClr val="00B050"/>
                </a:solidFill>
              </a:rPr>
              <a:t>2. Multilateration, SSR Mode S, and ADS-B; </a:t>
            </a:r>
            <a:endParaRPr lang="en-GB" sz="2600" b="1" dirty="0" smtClean="0">
              <a:solidFill>
                <a:srgbClr val="00B050"/>
              </a:solidFill>
            </a:endParaRPr>
          </a:p>
          <a:p>
            <a:pPr lvl="1"/>
            <a:r>
              <a:rPr lang="en-GB" sz="2600" b="1" dirty="0" smtClean="0">
                <a:solidFill>
                  <a:srgbClr val="00B050"/>
                </a:solidFill>
              </a:rPr>
              <a:t>3. </a:t>
            </a:r>
            <a:r>
              <a:rPr lang="en-GB" sz="2600" b="1" dirty="0" smtClean="0">
                <a:solidFill>
                  <a:srgbClr val="00B050"/>
                </a:solidFill>
              </a:rPr>
              <a:t>Transponder </a:t>
            </a:r>
            <a:r>
              <a:rPr lang="en-GB" sz="2600" b="1" dirty="0" smtClean="0">
                <a:solidFill>
                  <a:srgbClr val="00B050"/>
                </a:solidFill>
              </a:rPr>
              <a:t>for both aircraft and vehicles</a:t>
            </a:r>
            <a:endParaRPr lang="en-CA" sz="2600" b="1" dirty="0" smtClean="0">
              <a:solidFill>
                <a:srgbClr val="00B050"/>
              </a:solidFill>
            </a:endParaRPr>
          </a:p>
          <a:p>
            <a:pPr lvl="1"/>
            <a:r>
              <a:rPr lang="en-GB" sz="2600" b="1" dirty="0" smtClean="0">
                <a:solidFill>
                  <a:srgbClr val="00B050"/>
                </a:solidFill>
              </a:rPr>
              <a:t>3. Alerting systems with flight identification information </a:t>
            </a:r>
            <a:endParaRPr lang="en-CA" sz="2600" b="1" dirty="0" smtClean="0">
              <a:solidFill>
                <a:srgbClr val="00B050"/>
              </a:solidFill>
            </a:endParaRPr>
          </a:p>
          <a:p>
            <a:pPr lvl="1">
              <a:buNone/>
            </a:pPr>
            <a:endParaRPr lang="en-GB" sz="2600" b="1" dirty="0" smtClean="0">
              <a:solidFill>
                <a:srgbClr val="00B050"/>
              </a:solidFill>
            </a:endParaRPr>
          </a:p>
          <a:p>
            <a:pPr lvl="1">
              <a:buNone/>
            </a:pPr>
            <a:r>
              <a:rPr lang="en-GB" sz="2600" b="1" dirty="0" smtClean="0">
                <a:solidFill>
                  <a:srgbClr val="00B050"/>
                </a:solidFill>
              </a:rPr>
              <a:t>To be reflected in ANRF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Module N° B0-75</a:t>
            </a: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2000" b="1" dirty="0" smtClean="0"/>
              <a:t>Safety and Efficiency of Surface Operations (</a:t>
            </a:r>
            <a:r>
              <a:rPr lang="en-US" sz="2000" b="1" dirty="0" smtClean="0"/>
              <a:t>A-SMGCS Level 1-2)</a:t>
            </a:r>
            <a:endParaRPr lang="en-GB" sz="20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799" y="1295401"/>
          <a:ext cx="8610600" cy="523237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057401"/>
                <a:gridCol w="3682729"/>
                <a:gridCol w="2870470"/>
              </a:tblGrid>
              <a:tr h="9316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/>
                        <a:t>Summary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Basic A-SMGCS provides surveillance and alerting of movements of both aircraft and vehicles on the aerodrome thus improving runway/aerodrome safety. </a:t>
                      </a:r>
                      <a:endParaRPr lang="en-GB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/>
                        <a:t>Main Performance Impact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KPA-1 Access and Equity; KPA-02 Capacity; KPA-04 Efficiency; KPA-05 Environment; KPA-10 Safety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055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/>
                        <a:t>Domain / Flight Phases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/>
                        <a:t>Aerodrome surface movements (aircraft </a:t>
                      </a:r>
                      <a:r>
                        <a:rPr lang="en-GB" sz="1200" b="1" dirty="0" smtClean="0"/>
                        <a:t>/vehicles</a:t>
                      </a:r>
                      <a:r>
                        <a:rPr lang="en-GB" sz="1200" b="1" dirty="0"/>
                        <a:t>), taxi, push-back, parking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58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/>
                        <a:t>Applicability Considerations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GB" sz="1200" b="1" dirty="0" smtClean="0"/>
                        <a:t>Any aerodrome/all </a:t>
                      </a:r>
                      <a:r>
                        <a:rPr lang="en-GB" sz="1200" b="1" dirty="0"/>
                        <a:t>classes of aircraft/vehicles. </a:t>
                      </a:r>
                      <a:endParaRPr lang="en-GB" sz="1200" b="1" dirty="0" smtClean="0"/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GB" sz="1200" b="1" dirty="0" smtClean="0"/>
                        <a:t> Implementation based </a:t>
                      </a:r>
                      <a:r>
                        <a:rPr lang="en-GB" sz="1200" b="1" dirty="0"/>
                        <a:t>on requirements </a:t>
                      </a:r>
                      <a:r>
                        <a:rPr lang="en-GB" sz="1200" b="1" dirty="0" smtClean="0"/>
                        <a:t>from </a:t>
                      </a:r>
                      <a:r>
                        <a:rPr lang="en-GB" sz="1200" b="1" dirty="0"/>
                        <a:t>individual </a:t>
                      </a:r>
                      <a:r>
                        <a:rPr lang="en-GB" sz="1200" b="1" dirty="0" smtClean="0"/>
                        <a:t>aerodrome operational </a:t>
                      </a:r>
                      <a:r>
                        <a:rPr lang="en-GB" sz="1200" b="1" dirty="0"/>
                        <a:t>and cost-benefit assessments.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0230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/>
                        <a:t>Global Concept Component(s)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/>
                        <a:t>AO – Aerodrome </a:t>
                      </a:r>
                      <a:r>
                        <a:rPr lang="en-GB" sz="1200" b="1" dirty="0" smtClean="0"/>
                        <a:t>Operations    CM </a:t>
                      </a:r>
                      <a:r>
                        <a:rPr lang="en-GB" sz="1200" b="1" dirty="0"/>
                        <a:t>– Conflict Management 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8907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/>
                        <a:t>Global Plan Initiatives ()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/>
                        <a:t>GPI-9 Situational </a:t>
                      </a:r>
                      <a:r>
                        <a:rPr lang="en-GB" sz="1200" b="1" dirty="0" smtClean="0"/>
                        <a:t>Awareness        GPI-13 </a:t>
                      </a:r>
                      <a:r>
                        <a:rPr lang="en-GB" sz="1200" b="1" dirty="0"/>
                        <a:t>Aerodrome Design and Management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/>
                        <a:t>GPI-16 Decision Support Systems and Alerting Systems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1287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/>
                        <a:t>Main Dependencies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 smtClean="0"/>
                        <a:t>- Non-cooperative </a:t>
                      </a:r>
                      <a:r>
                        <a:rPr lang="en-GB" sz="1200" b="1" dirty="0"/>
                        <a:t>aerodrome surveillance in </a:t>
                      </a:r>
                      <a:r>
                        <a:rPr lang="en-GB" sz="1200" b="1" dirty="0" smtClean="0"/>
                        <a:t>form </a:t>
                      </a:r>
                      <a:r>
                        <a:rPr lang="en-GB" sz="1200" b="1" dirty="0"/>
                        <a:t>of surface movement radar (SMR), although SMR could be installed simultaneously with A-SMGCS.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4271">
                <a:tc rowSpan="7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/>
                        <a:t>Global Readiness Checklist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 smtClean="0"/>
                        <a:t>Status 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/>
                        <a:t>Standards Readiness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 smtClean="0">
                          <a:latin typeface="+mn-lt"/>
                          <a:ea typeface="+mn-ea"/>
                          <a:cs typeface="+mn-cs"/>
                        </a:rPr>
                        <a:t>ready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899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/>
                        <a:t>Avionics Availability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latin typeface="+mn-lt"/>
                          <a:ea typeface="+mn-ea"/>
                          <a:cs typeface="+mn-cs"/>
                        </a:rPr>
                        <a:t>ready</a:t>
                      </a:r>
                      <a:r>
                        <a:rPr lang="en-GB" sz="1200" b="1" baseline="0" dirty="0" smtClean="0">
                          <a:latin typeface="+mn-lt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GB" sz="1200" b="1" dirty="0"/>
                        <a:t>	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 smtClean="0"/>
                        <a:t>Infrastructure Availability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 smtClean="0">
                          <a:latin typeface="+mn-lt"/>
                          <a:ea typeface="+mn-ea"/>
                          <a:cs typeface="+mn-cs"/>
                        </a:rPr>
                        <a:t>ready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/>
                        <a:t>Ground Automation Availability</a:t>
                      </a:r>
                      <a:endParaRPr lang="en-GB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 smtClean="0">
                          <a:latin typeface="+mn-lt"/>
                          <a:ea typeface="+mn-ea"/>
                          <a:cs typeface="+mn-cs"/>
                        </a:rPr>
                        <a:t>ready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/>
                        <a:t>Procedures Available</a:t>
                      </a:r>
                      <a:endParaRPr lang="en-GB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 smtClean="0">
                          <a:latin typeface="+mn-lt"/>
                          <a:ea typeface="+mn-ea"/>
                          <a:cs typeface="+mn-cs"/>
                        </a:rPr>
                        <a:t>ready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/>
                        <a:t>Operations Approvals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 smtClean="0">
                          <a:latin typeface="+mn-lt"/>
                          <a:ea typeface="+mn-ea"/>
                          <a:cs typeface="+mn-cs"/>
                        </a:rPr>
                        <a:t>ready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524000"/>
            <a:ext cx="83820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Historically, ANSP personnel and flight crew visually scan surface operations</a:t>
            </a:r>
          </a:p>
          <a:p>
            <a:pPr lvl="1"/>
            <a:r>
              <a:rPr lang="en-GB" sz="2000" dirty="0" smtClean="0"/>
              <a:t>Both have as basis taxi management &amp; as aircraft navigation/separation</a:t>
            </a:r>
          </a:p>
          <a:p>
            <a:pPr lvl="1"/>
            <a:endParaRPr lang="en-GB" sz="600" dirty="0" smtClean="0"/>
          </a:p>
          <a:p>
            <a:r>
              <a:rPr lang="en-GB" sz="2400" dirty="0" smtClean="0"/>
              <a:t>Enhanced surface situational awareness based upon use of an aerodrome surface movement primary radar system and display (SMR).</a:t>
            </a:r>
          </a:p>
          <a:p>
            <a:endParaRPr lang="en-GB" sz="600" dirty="0" smtClean="0"/>
          </a:p>
          <a:p>
            <a:pPr>
              <a:buNone/>
            </a:pPr>
            <a:endParaRPr lang="en-GB" sz="2400" dirty="0" smtClean="0"/>
          </a:p>
          <a:p>
            <a:r>
              <a:rPr lang="en-GB" sz="3000" b="1" dirty="0" smtClean="0">
                <a:solidFill>
                  <a:srgbClr val="00B050"/>
                </a:solidFill>
              </a:rPr>
              <a:t>Visual aids, Wild life strike hazard reduction</a:t>
            </a:r>
          </a:p>
          <a:p>
            <a:pPr marL="465138" lvl="1" indent="-7938">
              <a:buNone/>
            </a:pPr>
            <a:r>
              <a:rPr lang="en-GB" sz="2600" b="1" dirty="0" smtClean="0">
                <a:solidFill>
                  <a:srgbClr val="00B050"/>
                </a:solidFill>
              </a:rPr>
              <a:t>(Not included in the Module but mapped to this Module)</a:t>
            </a:r>
            <a:endParaRPr lang="en-CA" sz="2600" b="1" dirty="0" smtClean="0">
              <a:solidFill>
                <a:srgbClr val="00B050"/>
              </a:solidFill>
            </a:endParaRPr>
          </a:p>
          <a:p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B0-75 - Baseline</a:t>
            </a:r>
            <a:r>
              <a:rPr lang="en-GB" sz="8000" dirty="0" smtClean="0"/>
              <a:t/>
            </a:r>
            <a:br>
              <a:rPr lang="en-GB" sz="8000" dirty="0" smtClean="0"/>
            </a:b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447800"/>
            <a:ext cx="7848600" cy="5029200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Element 1- Surveillance </a:t>
            </a:r>
          </a:p>
          <a:p>
            <a:pPr lvl="1"/>
            <a:r>
              <a:rPr lang="en-GB" sz="2000" dirty="0" smtClean="0"/>
              <a:t>Enhances primary radar surface surveillance with the addition of  at least one cooperative surface surveillance system.</a:t>
            </a:r>
          </a:p>
          <a:p>
            <a:pPr lvl="1"/>
            <a:r>
              <a:rPr lang="en-GB" sz="2000" dirty="0" smtClean="0"/>
              <a:t>Systems include Multilateration, Secondary Surveillance Radar Mode S, Automatic Dependent Surveillance – Broadcast (ADS-B)</a:t>
            </a:r>
          </a:p>
          <a:p>
            <a:pPr lvl="2"/>
            <a:r>
              <a:rPr lang="en-GB" dirty="0" smtClean="0"/>
              <a:t>Marginal improvement in routine management of taxi operations </a:t>
            </a:r>
          </a:p>
          <a:p>
            <a:pPr lvl="2"/>
            <a:r>
              <a:rPr lang="en-GB" dirty="0" smtClean="0"/>
              <a:t>More efficient sequencing of aircraft departures.</a:t>
            </a:r>
          </a:p>
          <a:p>
            <a:r>
              <a:rPr lang="en-GB" sz="2400" b="1" dirty="0" smtClean="0"/>
              <a:t>Element 2 – Alerting </a:t>
            </a:r>
          </a:p>
          <a:p>
            <a:pPr lvl="1"/>
            <a:r>
              <a:rPr lang="en-GB" sz="2000" dirty="0" smtClean="0"/>
              <a:t>Alerting with flight identification information improves the ATC response to situations requiring resolution ex: runway incursion incidents and improved response times to unsafe surface situations</a:t>
            </a:r>
          </a:p>
          <a:p>
            <a:pPr lvl="1"/>
            <a:r>
              <a:rPr lang="en-GB" sz="2000" dirty="0" smtClean="0"/>
              <a:t> Levels of sophistication vary considerably</a:t>
            </a:r>
          </a:p>
          <a:p>
            <a:endParaRPr lang="en-GB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629400"/>
            <a:ext cx="6553200" cy="228600"/>
          </a:xfrm>
        </p:spPr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B0-75 – Change Brought by the Module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B0-75 - Intended Performance Operational Improvement </a:t>
            </a:r>
            <a:endParaRPr lang="en-GB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1219200"/>
          <a:ext cx="8534400" cy="5390288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039193"/>
                <a:gridCol w="6495207"/>
              </a:tblGrid>
              <a:tr h="11562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400" b="1" dirty="0">
                          <a:latin typeface="+mn-lt"/>
                        </a:rPr>
                        <a:t>Access and Equity</a:t>
                      </a:r>
                      <a:endParaRPr lang="en-GB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r>
                        <a:rPr lang="en-GB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Improves access to portions of the manoeuvring area obscured from view of the control tower for vehicles and aircraft.</a:t>
                      </a:r>
                    </a:p>
                  </a:txBody>
                  <a:tcPr marT="91440" marB="91440"/>
                </a:tc>
              </a:tr>
              <a:tr h="10740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400" b="1" dirty="0">
                          <a:latin typeface="+mn-lt"/>
                        </a:rPr>
                        <a:t>Capacity</a:t>
                      </a:r>
                      <a:endParaRPr lang="en-GB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r>
                        <a:rPr lang="en-GB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Sustained levels of aerodrome capacity for visual conditions reduced to minima. ADS-B APT: potentially improve capacity for medium complexity aerodromes</a:t>
                      </a:r>
                      <a:endParaRPr lang="en-GB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</a:tr>
              <a:tr h="4881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400" b="1" dirty="0">
                          <a:latin typeface="+mn-lt"/>
                        </a:rPr>
                        <a:t>Efficiency</a:t>
                      </a:r>
                      <a:endParaRPr lang="en-GB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Reduced taxi times and hence reduced fuel</a:t>
                      </a:r>
                      <a:r>
                        <a:rPr lang="en-US" sz="2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burn,</a:t>
                      </a:r>
                      <a:endParaRPr lang="en-GB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</a:tr>
              <a:tr h="4556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400" b="1" dirty="0">
                          <a:latin typeface="+mn-lt"/>
                        </a:rPr>
                        <a:t>Environment</a:t>
                      </a:r>
                      <a:endParaRPr lang="en-GB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200" dirty="0" smtClean="0">
                          <a:latin typeface="+mn-lt"/>
                        </a:rPr>
                        <a:t>Reduced emissions</a:t>
                      </a:r>
                      <a:endParaRPr lang="en-GB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</a:tr>
              <a:tr h="4881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400" b="1" dirty="0">
                          <a:latin typeface="+mn-lt"/>
                        </a:rPr>
                        <a:t>Safety</a:t>
                      </a:r>
                      <a:endParaRPr lang="en-GB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r>
                        <a:rPr lang="en-GB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Reduced runway incursions. </a:t>
                      </a:r>
                      <a:endParaRPr lang="en-GB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</a:tr>
              <a:tr h="13669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400" b="1" dirty="0" smtClean="0">
                          <a:latin typeface="+mn-lt"/>
                          <a:ea typeface="Times New Roman"/>
                          <a:cs typeface="Times New Roman"/>
                        </a:rPr>
                        <a:t>CBA</a:t>
                      </a:r>
                      <a:endParaRPr lang="en-GB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r>
                        <a:rPr lang="en-GB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positive CBA can be made from</a:t>
                      </a:r>
                      <a:r>
                        <a:rPr lang="en-GB" sz="2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improved efficiencies in surface operations leading to significant savings in aircraft fuel usage. </a:t>
                      </a:r>
                      <a:endParaRPr lang="en-GB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524000"/>
            <a:ext cx="8382000" cy="4525963"/>
          </a:xfrm>
        </p:spPr>
        <p:txBody>
          <a:bodyPr>
            <a:noAutofit/>
          </a:bodyPr>
          <a:lstStyle/>
          <a:p>
            <a:r>
              <a:rPr lang="en-GB" dirty="0" smtClean="0"/>
              <a:t>Flight crew procedures specific to A-SMGCS are not beyond those associated with basic operation of aircraft transponder systems and settings of aircraft identification.</a:t>
            </a:r>
          </a:p>
          <a:p>
            <a:r>
              <a:rPr lang="en-GB" dirty="0" smtClean="0"/>
              <a:t> Vehicle drivers must be in a position to effectively operate vehicle transponder systems.</a:t>
            </a:r>
          </a:p>
          <a:p>
            <a:r>
              <a:rPr lang="en-GB" dirty="0" smtClean="0"/>
              <a:t>ATC is required to apply procedures specific to A-SMGCS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B0-75 – Necessary Procedures (Air &amp; and Ground)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334000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Avionics</a:t>
            </a:r>
          </a:p>
          <a:p>
            <a:pPr lvl="1"/>
            <a:r>
              <a:rPr lang="en-GB" sz="2200" dirty="0" smtClean="0"/>
              <a:t>Existing aircraft ADS-B and/or SSR transponder systems, including correct setting of aircraft identification.</a:t>
            </a:r>
          </a:p>
          <a:p>
            <a:r>
              <a:rPr lang="en-GB" sz="2400" b="1" dirty="0" smtClean="0"/>
              <a:t>Vehicles</a:t>
            </a:r>
            <a:endParaRPr lang="en-GB" sz="2400" dirty="0" smtClean="0"/>
          </a:p>
          <a:p>
            <a:pPr lvl="1"/>
            <a:r>
              <a:rPr lang="en-GB" sz="2200" dirty="0" smtClean="0"/>
              <a:t>Vehicle cooperative transponder systems, type as a function of the local A-SMGCS installation. Industry solutions readily available</a:t>
            </a:r>
          </a:p>
          <a:p>
            <a:r>
              <a:rPr lang="en-GB" sz="2400" b="1" dirty="0" smtClean="0"/>
              <a:t>Ground systems</a:t>
            </a:r>
          </a:p>
          <a:p>
            <a:pPr lvl="1" algn="just"/>
            <a:r>
              <a:rPr lang="en-GB" sz="2200" dirty="0" smtClean="0"/>
              <a:t>A-SMGCS: The surface movement radar should be complemented by a cooperative surveillance means allowing to track aircraft and ground vehicles. A surveillance display including some alerting functionalities is required in the tower.</a:t>
            </a:r>
          </a:p>
          <a:p>
            <a:pPr lvl="1" algn="just"/>
            <a:r>
              <a:rPr lang="en-GB" sz="2200" dirty="0" smtClean="0"/>
              <a:t>ADS B APT: cooperative surveillance infrastructure deployed on the aerodrome surface; installation of a tower traffic situational awareness display.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B0-75 – Necessary System Capability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447800"/>
            <a:ext cx="8305800" cy="4876800"/>
          </a:xfrm>
        </p:spPr>
        <p:txBody>
          <a:bodyPr>
            <a:noAutofit/>
          </a:bodyPr>
          <a:lstStyle/>
          <a:p>
            <a:pPr marL="342900" lvl="2" indent="-342900"/>
            <a:r>
              <a:rPr lang="en-GB" sz="3600" dirty="0" smtClean="0"/>
              <a:t>Training in the operational standards and procedures are required for this module</a:t>
            </a:r>
          </a:p>
          <a:p>
            <a:pPr marL="342900" lvl="2" indent="-342900"/>
            <a:r>
              <a:rPr lang="en-GB" sz="3600" dirty="0" smtClean="0"/>
              <a:t>Likewise, the qualifications requirements are identified in the regulatory requirements in Section 6 which form an integral part to the implementation of this module.</a:t>
            </a:r>
          </a:p>
          <a:p>
            <a:pPr marL="342900" lvl="2" indent="-342900"/>
            <a:endParaRPr lang="en-GB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B0-75 – Training and Qualification Requirements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524000"/>
            <a:ext cx="8382000" cy="48768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Standards approved for aerodrome Multilateration, ADS-B and safety logic systems exist for use in:</a:t>
            </a:r>
          </a:p>
          <a:p>
            <a:pPr lvl="1"/>
            <a:r>
              <a:rPr lang="en-GB" sz="3600" dirty="0" smtClean="0"/>
              <a:t>Europe</a:t>
            </a:r>
          </a:p>
          <a:p>
            <a:pPr lvl="1"/>
            <a:r>
              <a:rPr lang="en-GB" sz="3600" dirty="0" smtClean="0"/>
              <a:t>The United States </a:t>
            </a:r>
          </a:p>
          <a:p>
            <a:pPr lvl="1"/>
            <a:r>
              <a:rPr lang="en-GB" sz="3600" dirty="0" smtClean="0"/>
              <a:t>Other member States. </a:t>
            </a:r>
          </a:p>
          <a:p>
            <a:r>
              <a:rPr lang="en-GB" sz="3600" dirty="0" smtClean="0"/>
              <a:t>Standards for SMR exist for use globally</a:t>
            </a:r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2800" dirty="0" smtClean="0"/>
              <a:t>Module N° B0-75 – Regulatory/Standardization needs and Approval Plan (Air &amp; Ground)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00a4a3168368ef78d32355ab364f4db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B81C0A-E9F8-496E-975A-A14E11D5637E}"/>
</file>

<file path=customXml/itemProps2.xml><?xml version="1.0" encoding="utf-8"?>
<ds:datastoreItem xmlns:ds="http://schemas.openxmlformats.org/officeDocument/2006/customXml" ds:itemID="{034F3119-A23A-473E-A7BD-2C0C6B9C9DBC}"/>
</file>

<file path=customXml/itemProps3.xml><?xml version="1.0" encoding="utf-8"?>
<ds:datastoreItem xmlns:ds="http://schemas.openxmlformats.org/officeDocument/2006/customXml" ds:itemID="{FAA178C4-A6AB-4F78-AAD6-FC976EDEBFFF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1049</TotalTime>
  <Words>1040</Words>
  <Application>Microsoft Office PowerPoint</Application>
  <PresentationFormat>On-screen Show (4:3)</PresentationFormat>
  <Paragraphs>152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ICAO</vt:lpstr>
      <vt:lpstr>Aviation System Block Upgrades Module N° B0-75/PIA-1   Safety and Efficiency of Surface Operations  (A-SMGCS Level 1-2) </vt:lpstr>
      <vt:lpstr>Module N° B0-75 Safety and Efficiency of Surface Operations (A-SMGCS Level 1-2)</vt:lpstr>
      <vt:lpstr>Module N° B0-75 - Baseline </vt:lpstr>
      <vt:lpstr>Module N° B0-75 – Change Brought by the Module</vt:lpstr>
      <vt:lpstr>Module N° B0-75 - Intended Performance Operational Improvement </vt:lpstr>
      <vt:lpstr>Module N° B0-75 – Necessary Procedures (Air &amp; and Ground)</vt:lpstr>
      <vt:lpstr>Module N° B0-75 – Necessary System Capability</vt:lpstr>
      <vt:lpstr>Module N° B0-75 – Training and Qualification Requirements</vt:lpstr>
      <vt:lpstr>Module N° B0-75 – Regulatory/Standardization needs and Approval Plan (Air &amp; Ground)</vt:lpstr>
      <vt:lpstr>Module N° B0-75 – Reference Documents</vt:lpstr>
      <vt:lpstr>Module N° B0-75  Implementation                   - Benefits and Elements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lkhammar</dc:creator>
  <cp:lastModifiedBy>Sudarshan, Hindupur</cp:lastModifiedBy>
  <cp:revision>169</cp:revision>
  <dcterms:created xsi:type="dcterms:W3CDTF">2010-09-24T14:59:54Z</dcterms:created>
  <dcterms:modified xsi:type="dcterms:W3CDTF">2012-07-26T20:34:53Z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