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61" r:id="rId4"/>
    <p:sldId id="271" r:id="rId5"/>
    <p:sldId id="262" r:id="rId6"/>
    <p:sldId id="263" r:id="rId7"/>
    <p:sldId id="264" r:id="rId8"/>
    <p:sldId id="265" r:id="rId9"/>
    <p:sldId id="270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12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96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5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62200"/>
            <a:ext cx="7772400" cy="32988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B0-65/PIA-1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b="1" dirty="0" smtClean="0"/>
              <a:t>Optimization of Approach Procedures </a:t>
            </a:r>
            <a:br>
              <a:rPr lang="en-GB" sz="2800" b="1" dirty="0" smtClean="0"/>
            </a:br>
            <a:r>
              <a:rPr lang="en-GB" sz="2800" b="1" dirty="0" smtClean="0"/>
              <a:t>Including Vertical Guidance</a:t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43000" y="5791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18288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SIP/2012/ASBU/Nairobi-</a:t>
            </a:r>
            <a:r>
              <a:rPr lang="en-GB" dirty="0" smtClean="0">
                <a:cs typeface="Times New Roman" pitchFamily="18" charset="0"/>
              </a:rPr>
              <a:t>WP/16 A</a:t>
            </a:r>
            <a:br>
              <a:rPr lang="en-GB" dirty="0" smtClean="0">
                <a:cs typeface="Times New Roman" pitchFamily="18" charset="0"/>
              </a:rPr>
            </a:br>
            <a:endParaRPr lang="en-GB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038600"/>
          </a:xfrm>
        </p:spPr>
        <p:txBody>
          <a:bodyPr>
            <a:noAutofit/>
          </a:bodyPr>
          <a:lstStyle/>
          <a:p>
            <a:pPr lvl="0"/>
            <a:r>
              <a:rPr lang="en-GB" sz="2800" dirty="0" smtClean="0"/>
              <a:t>Regulatory/Standardization: </a:t>
            </a:r>
          </a:p>
          <a:p>
            <a:pPr lvl="1"/>
            <a:r>
              <a:rPr lang="en-GB" dirty="0" smtClean="0"/>
              <a:t>No new or updated regulatory guidance or standards documentation is needed at this time.</a:t>
            </a:r>
          </a:p>
          <a:p>
            <a:r>
              <a:rPr lang="en-GB" sz="2800" dirty="0" smtClean="0"/>
              <a:t>Approval Plans:  </a:t>
            </a:r>
          </a:p>
          <a:p>
            <a:pPr lvl="1"/>
            <a:r>
              <a:rPr lang="en-GB" dirty="0" smtClean="0"/>
              <a:t>No new or updated approval criteria is needed at this time.  Implementation plans should reflect available aircraft, ground systems and operational approvals</a:t>
            </a:r>
            <a:endParaRPr lang="en-GB" b="1" dirty="0" smtClean="0"/>
          </a:p>
          <a:p>
            <a:pPr>
              <a:buNone/>
            </a:pPr>
            <a:endParaRPr lang="en-GB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B0-65 – Regulatory/Standardization Needs and Approval Plan (Air &amp;Ground)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r>
              <a:rPr lang="en-GB" sz="1600" b="1" i="1" dirty="0" smtClean="0"/>
              <a:t>Standards</a:t>
            </a:r>
          </a:p>
          <a:p>
            <a:pPr lvl="1"/>
            <a:r>
              <a:rPr lang="en-GB" sz="1200" dirty="0" smtClean="0"/>
              <a:t>ICAO Annex 10 — </a:t>
            </a:r>
            <a:r>
              <a:rPr lang="en-GB" sz="1200" i="1" dirty="0" smtClean="0"/>
              <a:t>Aeronautical Telecommunications</a:t>
            </a:r>
            <a:r>
              <a:rPr lang="en-GB" sz="1200" dirty="0" smtClean="0"/>
              <a:t>, Volume I — Radio Navigation Aids. As of 2011 a draft SARPs amendment for GLS to support Category II/III approaches is completed and is being validated by States and industry.</a:t>
            </a:r>
          </a:p>
          <a:p>
            <a:r>
              <a:rPr lang="en-GB" sz="1600" b="1" i="1" dirty="0" smtClean="0"/>
              <a:t>Procedures</a:t>
            </a:r>
          </a:p>
          <a:p>
            <a:pPr lvl="1"/>
            <a:r>
              <a:rPr lang="en-GB" sz="1200" dirty="0" smtClean="0"/>
              <a:t>ICAO Doc 8168, </a:t>
            </a:r>
            <a:r>
              <a:rPr lang="en-GB" sz="1200" i="1" dirty="0" smtClean="0"/>
              <a:t>Aircraft Operations.</a:t>
            </a:r>
            <a:endParaRPr lang="en-GB" sz="1200" dirty="0" smtClean="0"/>
          </a:p>
          <a:p>
            <a:r>
              <a:rPr lang="en-GB" sz="1600" b="1" i="1" dirty="0" smtClean="0"/>
              <a:t>Guidance Material</a:t>
            </a:r>
          </a:p>
          <a:p>
            <a:pPr lvl="1"/>
            <a:r>
              <a:rPr lang="en-GB" sz="1200" dirty="0" smtClean="0"/>
              <a:t>ICAO Doc 9674, </a:t>
            </a:r>
            <a:r>
              <a:rPr lang="en-GB" sz="1200" i="1" dirty="0" smtClean="0"/>
              <a:t>World Geodetic System — 1984 (WGS-84) Manual;</a:t>
            </a:r>
            <a:endParaRPr lang="en-GB" sz="1200" dirty="0" smtClean="0"/>
          </a:p>
          <a:p>
            <a:pPr lvl="1"/>
            <a:r>
              <a:rPr lang="en-GB" sz="1200" dirty="0" smtClean="0"/>
              <a:t>ICAO Doc 9613</a:t>
            </a:r>
            <a:r>
              <a:rPr lang="en-GB" sz="1200" i="1" dirty="0" smtClean="0"/>
              <a:t>, Performance-based Navigation (PBN) Manual;</a:t>
            </a:r>
            <a:endParaRPr lang="en-GB" sz="1200" dirty="0" smtClean="0"/>
          </a:p>
          <a:p>
            <a:pPr lvl="1"/>
            <a:r>
              <a:rPr lang="en-GB" sz="1200" dirty="0" smtClean="0"/>
              <a:t>ICAO Doc 9849, </a:t>
            </a:r>
            <a:r>
              <a:rPr lang="en-GB" sz="1200" i="1" dirty="0" smtClean="0"/>
              <a:t>Global Navigation Satellite System (GNSS) Manual;</a:t>
            </a:r>
            <a:endParaRPr lang="en-GB" sz="1200" dirty="0" smtClean="0"/>
          </a:p>
          <a:p>
            <a:pPr lvl="1"/>
            <a:r>
              <a:rPr lang="en-GB" sz="1200" dirty="0" smtClean="0"/>
              <a:t>ICAO Doc 9906, </a:t>
            </a:r>
            <a:r>
              <a:rPr lang="en-GB" sz="1200" i="1" dirty="0" smtClean="0"/>
              <a:t>Quality Assurance Manual for Flight Procedure Design</a:t>
            </a:r>
            <a:r>
              <a:rPr lang="en-GB" sz="1200" dirty="0" smtClean="0"/>
              <a:t>, </a:t>
            </a:r>
            <a:r>
              <a:rPr lang="en-GB" sz="1200" b="1" dirty="0" smtClean="0"/>
              <a:t>Volume 5</a:t>
            </a:r>
            <a:r>
              <a:rPr lang="en-GB" sz="1200" dirty="0" smtClean="0"/>
              <a:t> — Validation of Instrument Flight Procedures;</a:t>
            </a:r>
          </a:p>
          <a:p>
            <a:pPr lvl="1"/>
            <a:r>
              <a:rPr lang="en-GB" sz="1200" dirty="0" smtClean="0"/>
              <a:t>ICAO Doc 8071, </a:t>
            </a:r>
            <a:r>
              <a:rPr lang="en-GB" sz="1200" i="1" dirty="0" smtClean="0"/>
              <a:t>Manual on Testing of Radio Navigation Aids, </a:t>
            </a:r>
            <a:r>
              <a:rPr lang="en-GB" sz="1200" dirty="0" smtClean="0"/>
              <a:t>Volume II — Testing of Satellite-based Radio Navigation Systems; </a:t>
            </a:r>
          </a:p>
          <a:p>
            <a:pPr lvl="1"/>
            <a:r>
              <a:rPr lang="en-GB" sz="1200" dirty="0" smtClean="0"/>
              <a:t>ICAO Doc 9931, </a:t>
            </a:r>
            <a:r>
              <a:rPr lang="en-GB" sz="1200" i="1" dirty="0" smtClean="0"/>
              <a:t>Continuous Descent Operations (CDO) Manual</a:t>
            </a:r>
            <a:r>
              <a:rPr lang="en-GB" sz="1200" dirty="0" smtClean="0"/>
              <a:t>.</a:t>
            </a:r>
          </a:p>
          <a:p>
            <a:r>
              <a:rPr lang="en-GB" sz="1600" b="1" i="1" dirty="0" smtClean="0"/>
              <a:t>Approval Documents</a:t>
            </a:r>
          </a:p>
          <a:p>
            <a:pPr lvl="1"/>
            <a:r>
              <a:rPr lang="en-GB" sz="1200" dirty="0" smtClean="0"/>
              <a:t>FAA AC 20-138(), TSO-C129/145/146()</a:t>
            </a:r>
          </a:p>
          <a:p>
            <a:pPr lvl="1"/>
            <a:r>
              <a:rPr lang="en-GB" sz="1200" dirty="0" smtClean="0"/>
              <a:t>ICAO Doc  4444, </a:t>
            </a:r>
            <a:r>
              <a:rPr lang="en-GB" sz="1200" i="1" dirty="0" smtClean="0"/>
              <a:t>Procedures for Air Navigation Services — Air Traffic Management;</a:t>
            </a:r>
            <a:endParaRPr lang="en-GB" sz="1200" dirty="0" smtClean="0"/>
          </a:p>
          <a:p>
            <a:pPr lvl="1"/>
            <a:r>
              <a:rPr lang="en-GB" sz="1200" dirty="0" smtClean="0"/>
              <a:t>ICAO Flight Plan Classification; </a:t>
            </a:r>
          </a:p>
          <a:p>
            <a:pPr lvl="1"/>
            <a:r>
              <a:rPr lang="en-GB" sz="1200" dirty="0" smtClean="0"/>
              <a:t>ICAO Doc 8168, </a:t>
            </a:r>
            <a:r>
              <a:rPr lang="en-GB" sz="1200" i="1" dirty="0" smtClean="0"/>
              <a:t>Aircraft Operations;</a:t>
            </a:r>
            <a:endParaRPr lang="en-GB" sz="1200" dirty="0" smtClean="0"/>
          </a:p>
          <a:p>
            <a:pPr lvl="1"/>
            <a:r>
              <a:rPr lang="en-GB" sz="1200" dirty="0" smtClean="0"/>
              <a:t>ICAO Doc 9613, </a:t>
            </a:r>
            <a:r>
              <a:rPr lang="en-GB" sz="1200" i="1" dirty="0" smtClean="0"/>
              <a:t>Performance Based Navigation Manual;</a:t>
            </a:r>
            <a:endParaRPr lang="en-GB" sz="1200" dirty="0" smtClean="0"/>
          </a:p>
          <a:p>
            <a:pPr lvl="1"/>
            <a:r>
              <a:rPr lang="en-GB" sz="1200" dirty="0" smtClean="0"/>
              <a:t>ICAO Annex 10 — </a:t>
            </a:r>
            <a:r>
              <a:rPr lang="en-GB" sz="1200" i="1" dirty="0" smtClean="0"/>
              <a:t>Aeronautical Telecommunications;</a:t>
            </a:r>
            <a:endParaRPr lang="en-GB" sz="1200" dirty="0" smtClean="0"/>
          </a:p>
          <a:p>
            <a:pPr lvl="1"/>
            <a:r>
              <a:rPr lang="en-GB" sz="1200" dirty="0" smtClean="0"/>
              <a:t>ICAO Annex 11 — Air Traffic Services;</a:t>
            </a:r>
          </a:p>
          <a:p>
            <a:pPr lvl="1"/>
            <a:r>
              <a:rPr lang="en-GB" sz="1200" dirty="0" smtClean="0"/>
              <a:t>ICAO Doc 9674, </a:t>
            </a:r>
            <a:r>
              <a:rPr lang="en-GB" sz="1200" i="1" dirty="0" smtClean="0"/>
              <a:t>World Geodetic System — 1984 (WGS-84) Manual</a:t>
            </a:r>
            <a:endParaRPr lang="en-GB" sz="1200" dirty="0" smtClean="0"/>
          </a:p>
          <a:p>
            <a:pPr lvl="1"/>
            <a:endParaRPr lang="en-GB" sz="1200" dirty="0" smtClean="0"/>
          </a:p>
          <a:p>
            <a:endParaRPr lang="en-GB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Reference Documents</a:t>
            </a:r>
            <a:br>
              <a:rPr lang="en-GB" sz="32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b="1" dirty="0" smtClean="0"/>
              <a:t>	</a:t>
            </a:r>
            <a:r>
              <a:rPr lang="en-GB" sz="2800" b="1" dirty="0" smtClean="0"/>
              <a:t>Optimization of Approach Procedures Including Vertical Guidance</a:t>
            </a:r>
          </a:p>
          <a:p>
            <a:pPr lvl="0"/>
            <a:endParaRPr lang="en-GB" b="1" dirty="0" smtClean="0">
              <a:solidFill>
                <a:srgbClr val="00B050"/>
              </a:solidFill>
            </a:endParaRPr>
          </a:p>
          <a:p>
            <a:pPr lvl="0"/>
            <a:endParaRPr lang="en-GB" b="1" dirty="0" smtClean="0">
              <a:solidFill>
                <a:srgbClr val="00B050"/>
              </a:solidFill>
            </a:endParaRPr>
          </a:p>
          <a:p>
            <a:pPr lvl="0"/>
            <a:endParaRPr lang="en-GB" b="1" dirty="0" smtClean="0">
              <a:solidFill>
                <a:srgbClr val="00B050"/>
              </a:solidFill>
            </a:endParaRPr>
          </a:p>
          <a:p>
            <a:pPr lvl="0"/>
            <a:r>
              <a:rPr lang="en-GB" sz="2800" b="1" dirty="0" smtClean="0">
                <a:solidFill>
                  <a:srgbClr val="00B050"/>
                </a:solidFill>
              </a:rPr>
              <a:t>Elements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APV with Baro VNAV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APV with SBAS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APV with GBAS</a:t>
            </a:r>
            <a:endParaRPr lang="en-CA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24384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B0-65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000" b="1" dirty="0" smtClean="0"/>
              <a:t>Optimization of Approach Procedures Including Vertical Guidance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26696"/>
              </p:ext>
            </p:extLst>
          </p:nvPr>
        </p:nvGraphicFramePr>
        <p:xfrm>
          <a:off x="261261" y="1219200"/>
          <a:ext cx="8425539" cy="53187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139347"/>
                <a:gridCol w="5286192"/>
              </a:tblGrid>
              <a:tr h="11542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/>
                        <a:t>Summary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b="0" dirty="0" smtClean="0">
                          <a:ln>
                            <a:noFill/>
                          </a:ln>
                        </a:rPr>
                        <a:t>PBN-T: First </a:t>
                      </a:r>
                      <a:r>
                        <a:rPr lang="en-GB" sz="2000" b="0" dirty="0">
                          <a:ln>
                            <a:noFill/>
                          </a:ln>
                        </a:rPr>
                        <a:t>step toward universal implementation of GNSS-based </a:t>
                      </a:r>
                      <a:r>
                        <a:rPr lang="en-GB" sz="2000" b="0" dirty="0" smtClean="0">
                          <a:ln>
                            <a:noFill/>
                          </a:ln>
                        </a:rPr>
                        <a:t>approaches.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b="0" dirty="0" smtClean="0">
                          <a:ln>
                            <a:noFill/>
                          </a:ln>
                        </a:rPr>
                        <a:t>Achieved </a:t>
                      </a:r>
                      <a:r>
                        <a:rPr lang="en-GB" sz="2000" b="0" dirty="0">
                          <a:ln>
                            <a:noFill/>
                          </a:ln>
                        </a:rPr>
                        <a:t>through </a:t>
                      </a:r>
                      <a:r>
                        <a:rPr lang="en-GB" sz="2000" b="0" dirty="0" smtClean="0">
                          <a:ln>
                            <a:noFill/>
                          </a:ln>
                        </a:rPr>
                        <a:t>application </a:t>
                      </a:r>
                      <a:r>
                        <a:rPr lang="en-GB" sz="2000" b="0" dirty="0">
                          <a:ln>
                            <a:noFill/>
                          </a:ln>
                        </a:rPr>
                        <a:t>of Basic GNSS, Baro VNAV, SBAS and </a:t>
                      </a:r>
                      <a:r>
                        <a:rPr lang="en-GB" sz="2000" b="0" dirty="0" smtClean="0">
                          <a:ln>
                            <a:noFill/>
                          </a:ln>
                        </a:rPr>
                        <a:t>GLS.</a:t>
                      </a:r>
                      <a:endParaRPr lang="en-GB" sz="1400" b="0" dirty="0">
                        <a:ln>
                          <a:noFill/>
                        </a:ln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  <a:tr h="4759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/>
                        <a:t>Main Performance Impact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KPA-01 </a:t>
                      </a:r>
                      <a:r>
                        <a:rPr lang="en-GB" sz="1600" b="0" dirty="0" smtClean="0"/>
                        <a:t>Access/Equity</a:t>
                      </a:r>
                      <a:r>
                        <a:rPr lang="en-GB" sz="1600" b="0" dirty="0"/>
                        <a:t>, </a:t>
                      </a:r>
                      <a:r>
                        <a:rPr lang="en-GB" sz="1600" b="0" dirty="0" smtClean="0"/>
                        <a:t>KPA-02 Capacity, KPA-04 </a:t>
                      </a:r>
                      <a:r>
                        <a:rPr lang="en-GB" sz="1600" b="0" dirty="0"/>
                        <a:t>Efficiency, KPA-05 Environment, KPA-10 Safety</a:t>
                      </a:r>
                      <a:endParaRPr lang="en-GB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  <a:tr h="4759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/>
                        <a:t>Operating Environment/Phases of  Flight 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/>
                        <a:t>Approach</a:t>
                      </a:r>
                      <a:endParaRPr lang="en-GB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  <a:tr h="4759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/>
                        <a:t>Applicability Considerations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This module is applicable to all instrument and precision instrument runway ends, and to a limited extent, non-instrument runway ends</a:t>
                      </a:r>
                      <a:endParaRPr lang="en-GB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  <a:tr h="5354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/>
                        <a:t>Global Concept Component(s)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AUO – Airspace User Operations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AO – Aerodrome Operations</a:t>
                      </a:r>
                      <a:endParaRPr lang="en-GB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  <a:tr h="5354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/>
                        <a:t>Global Plan Initiatives (GPI)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GPI-5 RNAV and RNP (PBN</a:t>
                      </a:r>
                      <a:r>
                        <a:rPr lang="en-GB" sz="1400" b="0" dirty="0" smtClean="0"/>
                        <a:t>); GPI-14 </a:t>
                      </a:r>
                      <a:r>
                        <a:rPr lang="en-GB" sz="1400" b="0" dirty="0"/>
                        <a:t>Runway Operations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GPI-20 WGS84</a:t>
                      </a:r>
                      <a:endParaRPr lang="en-GB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dependencies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NIL</a:t>
                      </a:r>
                      <a:endParaRPr lang="en-GB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64053" cy="1295400"/>
          </a:xfrm>
        </p:spPr>
        <p:txBody>
          <a:bodyPr/>
          <a:lstStyle/>
          <a:p>
            <a:r>
              <a:rPr lang="en-GB" sz="2800" b="1" dirty="0"/>
              <a:t>Module N° </a:t>
            </a:r>
            <a:r>
              <a:rPr lang="en-GB" sz="2800" b="1" dirty="0" smtClean="0"/>
              <a:t>B0-65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000" b="1" dirty="0"/>
              <a:t>Optimization of Approach Procedures Including Vertical </a:t>
            </a:r>
            <a:r>
              <a:rPr lang="en-GB" sz="2000" b="1" dirty="0" smtClean="0"/>
              <a:t>Guidance</a:t>
            </a:r>
            <a:br>
              <a:rPr lang="en-GB" sz="2000" b="1" dirty="0" smtClean="0"/>
            </a:br>
            <a:endParaRPr lang="en-GB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07586"/>
              </p:ext>
            </p:extLst>
          </p:nvPr>
        </p:nvGraphicFramePr>
        <p:xfrm>
          <a:off x="609599" y="1371600"/>
          <a:ext cx="8153401" cy="52425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84641"/>
                <a:gridCol w="2517477"/>
                <a:gridCol w="3251283"/>
              </a:tblGrid>
              <a:tr h="1219201"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Global readiness checklist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Status (ready now or estimated date).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Standards readiness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/>
                        </a:rPr>
                        <a:t></a:t>
                      </a:r>
                      <a:r>
                        <a:rPr lang="en-GB" sz="2400" dirty="0">
                          <a:effectLst/>
                        </a:rPr>
                        <a:t> (B0 - GLS CAT I only)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Avionics availability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/>
                        </a:rPr>
                        <a:t>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Ground system availability</a:t>
                      </a:r>
                      <a:endParaRPr lang="en-C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/>
                        </a:rPr>
                        <a:t>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Procedures available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/>
                        </a:rPr>
                        <a:t>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</a:rPr>
                        <a:t>Operations approvals</a:t>
                      </a:r>
                      <a:endParaRPr lang="en-CA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  <a:sym typeface="Wingdings"/>
                        </a:rPr>
                        <a:t></a:t>
                      </a:r>
                      <a:endParaRPr lang="en-CA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Limited number of GNSS-based PBN implemented, compared with conventional procedures.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Baseline</a:t>
            </a:r>
            <a:br>
              <a:rPr lang="en-GB" sz="3200" dirty="0" smtClean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82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PBN-Terminal  </a:t>
            </a:r>
            <a:r>
              <a:rPr lang="en-GB" sz="2400" dirty="0" smtClean="0"/>
              <a:t>procedures require no ground-based </a:t>
            </a:r>
            <a:r>
              <a:rPr lang="en-GB" sz="2400" dirty="0" err="1" smtClean="0"/>
              <a:t>Nav</a:t>
            </a:r>
            <a:r>
              <a:rPr lang="en-GB" sz="2400" dirty="0" smtClean="0"/>
              <a:t> Aids .</a:t>
            </a:r>
          </a:p>
          <a:p>
            <a:r>
              <a:rPr lang="en-GB" sz="2400" dirty="0" smtClean="0"/>
              <a:t>Allows designers complete flexibility in determining final approach lateral /vertical paths.</a:t>
            </a:r>
          </a:p>
          <a:p>
            <a:r>
              <a:rPr lang="en-GB" sz="2400" dirty="0" smtClean="0"/>
              <a:t>States can implement GNSS-based PBN approach procedures with basic GNSS avionics with or without Baro VNAV capability, and for aircraft equipped with SBAS/GBAS avionics.</a:t>
            </a:r>
          </a:p>
          <a:p>
            <a:r>
              <a:rPr lang="en-GB" sz="2400" dirty="0" smtClean="0"/>
              <a:t>Designed for runways with or without conventional approaches </a:t>
            </a:r>
            <a:r>
              <a:rPr lang="en-GB" sz="2400" dirty="0" smtClean="0">
                <a:sym typeface="Wingdings"/>
              </a:rPr>
              <a:t> </a:t>
            </a:r>
            <a:r>
              <a:rPr lang="en-GB" sz="2400" dirty="0" smtClean="0"/>
              <a:t>providing benefits to PBN-capable aircraft.</a:t>
            </a:r>
          </a:p>
          <a:p>
            <a:r>
              <a:rPr lang="en-GB" sz="2400" dirty="0" smtClean="0"/>
              <a:t>Key to maximum benefits is aircraft equipage.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Change Brought by the Module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1219201"/>
          <a:ext cx="8077200" cy="51358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19786"/>
                <a:gridCol w="5557414"/>
              </a:tblGrid>
              <a:tr h="367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Access and Equity</a:t>
                      </a:r>
                      <a:endParaRPr lang="en-GB" sz="20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/>
                        <a:t>Increased aerodrome accessibility</a:t>
                      </a:r>
                      <a:endParaRPr lang="en-GB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5715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Capacity</a:t>
                      </a:r>
                      <a:endParaRPr lang="en-GB" sz="20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Removal</a:t>
                      </a:r>
                      <a:r>
                        <a:rPr lang="en-GB" sz="2000" baseline="0" dirty="0" smtClean="0"/>
                        <a:t> of </a:t>
                      </a:r>
                      <a:r>
                        <a:rPr lang="en-GB" sz="2000" dirty="0" smtClean="0"/>
                        <a:t>requirement </a:t>
                      </a:r>
                      <a:r>
                        <a:rPr lang="en-GB" sz="2000" dirty="0"/>
                        <a:t>for sensitive and safety-critical areas </a:t>
                      </a:r>
                      <a:r>
                        <a:rPr lang="en-GB" sz="2000" dirty="0" smtClean="0"/>
                        <a:t>resulting in increased runway capacity.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5715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Efficiency</a:t>
                      </a:r>
                      <a:endParaRPr lang="en-GB" sz="20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Benefits </a:t>
                      </a:r>
                      <a:r>
                        <a:rPr lang="en-GB" sz="2000" dirty="0"/>
                        <a:t>of lower approach </a:t>
                      </a:r>
                      <a:r>
                        <a:rPr lang="en-GB" sz="2000" dirty="0" smtClean="0"/>
                        <a:t>minima: fewer </a:t>
                      </a:r>
                      <a:r>
                        <a:rPr lang="en-GB" sz="2000" dirty="0"/>
                        <a:t>diversions, </a:t>
                      </a:r>
                      <a:r>
                        <a:rPr lang="en-GB" sz="2000" dirty="0" smtClean="0"/>
                        <a:t>over flights, </a:t>
                      </a:r>
                      <a:r>
                        <a:rPr lang="en-GB" sz="2000" dirty="0"/>
                        <a:t>cancellations and </a:t>
                      </a:r>
                      <a:r>
                        <a:rPr lang="en-GB" sz="2000" dirty="0" smtClean="0"/>
                        <a:t>delays resulting</a:t>
                      </a:r>
                      <a:r>
                        <a:rPr lang="en-GB" sz="2000" baseline="0" dirty="0" smtClean="0"/>
                        <a:t> in r</a:t>
                      </a:r>
                      <a:r>
                        <a:rPr lang="en-GB" sz="2000" dirty="0" smtClean="0"/>
                        <a:t>educed fuel burn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367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Environment</a:t>
                      </a:r>
                      <a:endParaRPr lang="en-GB" sz="20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 smtClean="0">
                          <a:latin typeface="Arial"/>
                          <a:ea typeface="Times New Roman"/>
                          <a:cs typeface="Times New Roman"/>
                        </a:rPr>
                        <a:t>Reduced </a:t>
                      </a:r>
                      <a:r>
                        <a:rPr lang="en-GB" sz="1800" b="0" baseline="0" dirty="0" smtClean="0">
                          <a:latin typeface="Arial"/>
                          <a:ea typeface="Times New Roman"/>
                          <a:cs typeface="Times New Roman"/>
                        </a:rPr>
                        <a:t> CO</a:t>
                      </a:r>
                      <a:r>
                        <a:rPr lang="en-GB" sz="1800" b="0" baseline="-250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b="0" baseline="-25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367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Safety</a:t>
                      </a:r>
                      <a:endParaRPr lang="en-GB" sz="20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Stabilized approach </a:t>
                      </a:r>
                      <a:r>
                        <a:rPr lang="en-GB" sz="2000" dirty="0" smtClean="0"/>
                        <a:t>paths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11835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CBA</a:t>
                      </a:r>
                      <a:endParaRPr lang="en-GB" sz="20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Aircraft operators and ANSPs can quantify the benefits of lower minima by </a:t>
                      </a:r>
                      <a:r>
                        <a:rPr lang="en-GB" sz="2000" dirty="0" smtClean="0"/>
                        <a:t>using </a:t>
                      </a:r>
                      <a:r>
                        <a:rPr lang="en-GB" sz="2000" dirty="0"/>
                        <a:t>historical aerodrome weather observations and modelling airport accessibility with existing and new </a:t>
                      </a:r>
                      <a:r>
                        <a:rPr lang="en-GB" sz="2000" dirty="0" smtClean="0"/>
                        <a:t>minima.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CBA is positive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Documents providing background and implementation guidance for ANS providers, aircraft operators, airport operators and aviation regulators: </a:t>
            </a:r>
          </a:p>
          <a:p>
            <a:endParaRPr lang="en-GB" sz="600" dirty="0" smtClean="0"/>
          </a:p>
          <a:p>
            <a:pPr lvl="1"/>
            <a:r>
              <a:rPr lang="en-GB" sz="2000" dirty="0" smtClean="0"/>
              <a:t>PBN Manual</a:t>
            </a:r>
          </a:p>
          <a:p>
            <a:pPr lvl="1"/>
            <a:r>
              <a:rPr lang="en-GB" sz="2000" dirty="0" smtClean="0"/>
              <a:t>GNSS Manual</a:t>
            </a:r>
          </a:p>
          <a:p>
            <a:pPr lvl="1"/>
            <a:r>
              <a:rPr lang="en-GB" sz="2000" dirty="0" smtClean="0"/>
              <a:t>Annex 10 </a:t>
            </a:r>
          </a:p>
          <a:p>
            <a:pPr lvl="1"/>
            <a:r>
              <a:rPr lang="en-GB" sz="2000" dirty="0" smtClean="0"/>
              <a:t>PANS-OPS Volume I </a:t>
            </a:r>
          </a:p>
          <a:p>
            <a:pPr lvl="1"/>
            <a:r>
              <a:rPr lang="en-GB" sz="2000" dirty="0" smtClean="0"/>
              <a:t>Manual on Testing of Radio Navigation Aids (Doc 8071) Volume II</a:t>
            </a:r>
          </a:p>
          <a:p>
            <a:pPr lvl="1"/>
            <a:r>
              <a:rPr lang="en-GB" sz="2000" dirty="0" smtClean="0"/>
              <a:t>Quality Assurance Manual for Flight Procedure Design 	(Doc 9906)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Necessary Procedures (Air &amp; Ground)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GB" sz="2400" b="1" dirty="0" smtClean="0"/>
              <a:t>Avionics</a:t>
            </a:r>
          </a:p>
          <a:p>
            <a:pPr lvl="1"/>
            <a:r>
              <a:rPr lang="en-GB" sz="2200" dirty="0" smtClean="0"/>
              <a:t>PBN approach procedures can be flown with basic IFR GNSS avionics </a:t>
            </a:r>
          </a:p>
          <a:p>
            <a:pPr lvl="1"/>
            <a:r>
              <a:rPr lang="en-GB" sz="2200" dirty="0" smtClean="0"/>
              <a:t>Basic IFR GNSS receivers integrated with Baro VNAV functionality to support vertical guidance to LNAV/VNAV minima</a:t>
            </a:r>
          </a:p>
          <a:p>
            <a:pPr lvl="1"/>
            <a:r>
              <a:rPr lang="en-GB" sz="2200" dirty="0" smtClean="0"/>
              <a:t>Aircraft with SBAS avionics can fly approaches with vertical guidance to LPV minima, as low as ILS Cat I minima </a:t>
            </a:r>
          </a:p>
          <a:p>
            <a:pPr lvl="1"/>
            <a:r>
              <a:rPr lang="en-GB" sz="2200" dirty="0" smtClean="0"/>
              <a:t>Aircraft require GBAS avionics to fly GLS approaches</a:t>
            </a:r>
          </a:p>
          <a:p>
            <a:pPr lvl="1"/>
            <a:endParaRPr lang="en-GB" sz="2200" dirty="0" smtClean="0"/>
          </a:p>
          <a:p>
            <a:r>
              <a:rPr lang="en-GB" sz="2200" b="1" dirty="0" smtClean="0"/>
              <a:t>Ground Systems</a:t>
            </a:r>
          </a:p>
          <a:p>
            <a:pPr lvl="1"/>
            <a:r>
              <a:rPr lang="en-GB" sz="2200" dirty="0" smtClean="0"/>
              <a:t>SBAS-based procedures do not require infrastructure at the airport, but SBAS elements (e.g. reference stations, master stations, GEO satellites) must be in place </a:t>
            </a:r>
          </a:p>
          <a:p>
            <a:pPr lvl="1"/>
            <a:r>
              <a:rPr lang="en-GB" sz="2200" dirty="0" smtClean="0"/>
              <a:t>A GBAS station can support vertically guided Cat I approaches to all runways at that aerodrome</a:t>
            </a:r>
            <a:endParaRPr lang="en-GB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400" b="1" dirty="0" smtClean="0"/>
          </a:p>
          <a:p>
            <a:r>
              <a:rPr lang="en-GB" dirty="0" smtClean="0"/>
              <a:t>Training in the operational standards and procedures are required for this module</a:t>
            </a:r>
          </a:p>
          <a:p>
            <a:r>
              <a:rPr lang="en-GB" dirty="0" smtClean="0"/>
              <a:t>Likewise, the qualifications requirements are identified in the regulatory requirements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6C1621-288D-4750-905B-5603898812FC}"/>
</file>

<file path=customXml/itemProps2.xml><?xml version="1.0" encoding="utf-8"?>
<ds:datastoreItem xmlns:ds="http://schemas.openxmlformats.org/officeDocument/2006/customXml" ds:itemID="{07EACF33-21D3-4BA8-9DBB-F8B84A55276E}"/>
</file>

<file path=customXml/itemProps3.xml><?xml version="1.0" encoding="utf-8"?>
<ds:datastoreItem xmlns:ds="http://schemas.openxmlformats.org/officeDocument/2006/customXml" ds:itemID="{AEF2BDA1-B10E-427E-A983-0864E81D325A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493</TotalTime>
  <Words>833</Words>
  <Application>Microsoft Office PowerPoint</Application>
  <PresentationFormat>On-screen Show (4:3)</PresentationFormat>
  <Paragraphs>157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ICAO</vt:lpstr>
      <vt:lpstr>Aviation System Block Upgrades Module N° B0-65/PIA-1 Optimization of Approach Procedures  Including Vertical Guidance  </vt:lpstr>
      <vt:lpstr>Module N° B0-65 Optimization of Approach Procedures Including Vertical Guidance</vt:lpstr>
      <vt:lpstr>Module N° B0-65 Optimization of Approach Procedures Including Vertical Guidance </vt:lpstr>
      <vt:lpstr>Module N° B0-65 – Baseline </vt:lpstr>
      <vt:lpstr>Module N° B0-65 – Change Brought by the Module</vt:lpstr>
      <vt:lpstr>Module N° B0-65 – Intended Performance Operational Improvement </vt:lpstr>
      <vt:lpstr>Module N° B0-65 – Necessary Procedures (Air &amp; Ground)</vt:lpstr>
      <vt:lpstr>Module N° B0-65 – Necessary System Capability</vt:lpstr>
      <vt:lpstr>Module N° B0-65 – Training and Qualification Requirements</vt:lpstr>
      <vt:lpstr>Module N° B0-65 – Regulatory/Standardization Needs and Approval Plan (Air &amp;Ground)</vt:lpstr>
      <vt:lpstr>Module N° B0-65 – Reference Documents </vt:lpstr>
      <vt:lpstr>Module N° B0-65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82</cp:revision>
  <dcterms:created xsi:type="dcterms:W3CDTF">2010-09-24T14:59:54Z</dcterms:created>
  <dcterms:modified xsi:type="dcterms:W3CDTF">2012-07-26T20:27:45Z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