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9" r:id="rId2"/>
    <p:sldId id="271" r:id="rId3"/>
    <p:sldId id="272" r:id="rId4"/>
    <p:sldId id="281" r:id="rId5"/>
    <p:sldId id="282" r:id="rId6"/>
    <p:sldId id="273" r:id="rId7"/>
    <p:sldId id="274" r:id="rId8"/>
    <p:sldId id="277" r:id="rId9"/>
    <p:sldId id="278" r:id="rId10"/>
    <p:sldId id="279" r:id="rId11"/>
    <p:sldId id="280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1044"/>
    <a:srgbClr val="EA157A"/>
    <a:srgbClr val="2C6ABA"/>
    <a:srgbClr val="7030A0"/>
    <a:srgbClr val="FFFFCC"/>
    <a:srgbClr val="00153E"/>
    <a:srgbClr val="385D8A"/>
    <a:srgbClr val="2C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8" d="100"/>
          <a:sy n="78" d="100"/>
        </p:scale>
        <p:origin x="-128" y="12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7/24/2012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358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7/24/2012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89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C8648D-D5FA-4343-84E4-157C63092BFF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Subtext</a:t>
            </a:r>
            <a:r>
              <a:rPr lang="en-GB" baseline="0" dirty="0" smtClean="0"/>
              <a:t> in particular blocks?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BBA67-62EF-41BA-A41A-96B91B7D253F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 block timelines?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BBA67-62EF-41BA-A41A-96B91B7D253F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4325" indent="-224325">
              <a:buFont typeface="+mj-lt"/>
              <a:buAutoNum type="arabicPeriod"/>
            </a:pPr>
            <a:r>
              <a:rPr lang="en-GB" dirty="0" smtClean="0"/>
              <a:t>ADS-B</a:t>
            </a:r>
            <a:r>
              <a:rPr lang="en-GB" baseline="0" dirty="0" smtClean="0"/>
              <a:t> In/Out, ADS-B-Out (Light Blue </a:t>
            </a:r>
            <a:r>
              <a:rPr lang="en-GB" baseline="0" dirty="0" smtClean="0">
                <a:sym typeface="Wingdings" pitchFamily="2" charset="2"/>
              </a:rPr>
              <a:t> Blue</a:t>
            </a:r>
            <a:r>
              <a:rPr lang="en-GB" baseline="0" dirty="0" smtClean="0"/>
              <a:t>)</a:t>
            </a:r>
          </a:p>
          <a:p>
            <a:pPr marL="224325" indent="-224325">
              <a:buFont typeface="+mj-lt"/>
              <a:buAutoNum type="arabicPeriod"/>
            </a:pPr>
            <a:r>
              <a:rPr lang="en-GB" baseline="0" dirty="0" smtClean="0"/>
              <a:t>0-84 (new) </a:t>
            </a:r>
            <a:r>
              <a:rPr lang="en-GB" baseline="0" dirty="0" err="1" smtClean="0"/>
              <a:t>vs</a:t>
            </a:r>
            <a:r>
              <a:rPr lang="en-GB" baseline="0" dirty="0" smtClean="0"/>
              <a:t> 0-84 </a:t>
            </a:r>
            <a:r>
              <a:rPr lang="en-GB" baseline="0" dirty="0" smtClean="0">
                <a:sym typeface="Wingdings" pitchFamily="2" charset="2"/>
              </a:rPr>
              <a:t> 0-84 (new)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BBA67-62EF-41BA-A41A-96B91B7D253F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Comm</a:t>
            </a:r>
            <a:r>
              <a:rPr lang="en-GB" dirty="0" smtClean="0"/>
              <a:t>, </a:t>
            </a:r>
            <a:r>
              <a:rPr lang="en-GB" dirty="0" err="1" smtClean="0"/>
              <a:t>Nav</a:t>
            </a:r>
            <a:r>
              <a:rPr lang="en-GB" dirty="0" smtClean="0"/>
              <a:t> and Surveillance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BBA67-62EF-41BA-A41A-96B91B7D253F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Safety Nets and Systems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BBA67-62EF-41BA-A41A-96B91B7D253F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Block module </a:t>
            </a:r>
            <a:r>
              <a:rPr lang="en-GB" dirty="0" err="1" smtClean="0"/>
              <a:t>colors</a:t>
            </a:r>
            <a:r>
              <a:rPr lang="en-GB" dirty="0" smtClean="0"/>
              <a:t>?</a:t>
            </a:r>
          </a:p>
          <a:p>
            <a:r>
              <a:rPr lang="en-GB" dirty="0" smtClean="0"/>
              <a:t>Light Green</a:t>
            </a:r>
            <a:r>
              <a:rPr lang="en-GB" baseline="0" dirty="0" smtClean="0"/>
              <a:t> arrow?</a:t>
            </a:r>
          </a:p>
          <a:p>
            <a:r>
              <a:rPr lang="en-GB" baseline="0" dirty="0" smtClean="0"/>
              <a:t>Lengths of Met-Capability and AIS/AIM Capability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BBA67-62EF-41BA-A41A-96B91B7D253F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 smtClean="0"/>
              <a:t>ICAO SIP 2012- ASBU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ICAO SIP 2012- ASBU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362201"/>
            <a:ext cx="7391400" cy="2590799"/>
          </a:xfrm>
        </p:spPr>
        <p:txBody>
          <a:bodyPr/>
          <a:lstStyle/>
          <a:p>
            <a:r>
              <a:rPr lang="en-US" b="1" dirty="0" smtClean="0"/>
              <a:t>Technology Roadmaps</a:t>
            </a: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>H. Sudarshan</a:t>
            </a:r>
            <a:endParaRPr lang="en-GB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143000" y="579120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(Nairobi, 13-17 August 2012)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1828800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SIP/2012/ASBU/Nairobi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-WP/11 </a:t>
            </a: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/>
          <p:cNvSpPr/>
          <p:nvPr/>
        </p:nvSpPr>
        <p:spPr>
          <a:xfrm>
            <a:off x="1676400" y="368300"/>
            <a:ext cx="7454900" cy="6477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/>
          <p:cNvSpPr/>
          <p:nvPr/>
        </p:nvSpPr>
        <p:spPr>
          <a:xfrm>
            <a:off x="7254966" y="1836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/>
          <p:cNvSpPr/>
          <p:nvPr/>
        </p:nvSpPr>
        <p:spPr>
          <a:xfrm>
            <a:off x="5381626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/>
          <p:cNvSpPr/>
          <p:nvPr/>
        </p:nvSpPr>
        <p:spPr>
          <a:xfrm>
            <a:off x="3505201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/>
          <p:cNvSpPr/>
          <p:nvPr/>
        </p:nvSpPr>
        <p:spPr>
          <a:xfrm>
            <a:off x="1663699" y="190499"/>
            <a:ext cx="1855678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74"/>
          <p:cNvGrpSpPr/>
          <p:nvPr/>
        </p:nvGrpSpPr>
        <p:grpSpPr>
          <a:xfrm>
            <a:off x="1666875" y="7937"/>
            <a:ext cx="7465695" cy="387350"/>
            <a:chOff x="1666875" y="173037"/>
            <a:chExt cx="7465695" cy="387350"/>
          </a:xfrm>
        </p:grpSpPr>
        <p:grpSp>
          <p:nvGrpSpPr>
            <p:cNvPr id="3" name="Group 79"/>
            <p:cNvGrpSpPr/>
            <p:nvPr/>
          </p:nvGrpSpPr>
          <p:grpSpPr>
            <a:xfrm>
              <a:off x="1666875" y="179387"/>
              <a:ext cx="7465695" cy="381000"/>
              <a:chOff x="1666875" y="179387"/>
              <a:chExt cx="7465695" cy="381000"/>
            </a:xfrm>
          </p:grpSpPr>
          <p:sp>
            <p:nvSpPr>
              <p:cNvPr id="80" name="Rounded Rectangle 79"/>
              <p:cNvSpPr/>
              <p:nvPr/>
            </p:nvSpPr>
            <p:spPr>
              <a:xfrm>
                <a:off x="350520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1</a:t>
                </a:r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>
                <a:off x="5381625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2 </a:t>
                </a:r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>
                <a:off x="725805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3</a:t>
                </a:r>
              </a:p>
            </p:txBody>
          </p:sp>
          <p:sp>
            <p:nvSpPr>
              <p:cNvPr id="83" name="Rounded Rectangle 82"/>
              <p:cNvSpPr/>
              <p:nvPr/>
            </p:nvSpPr>
            <p:spPr>
              <a:xfrm>
                <a:off x="1666875" y="179387"/>
                <a:ext cx="18364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0</a:t>
                </a:r>
              </a:p>
            </p:txBody>
          </p:sp>
        </p:grpSp>
        <p:sp>
          <p:nvSpPr>
            <p:cNvPr id="77" name="TextBox 39"/>
            <p:cNvSpPr txBox="1">
              <a:spLocks noChangeArrowheads="1"/>
            </p:cNvSpPr>
            <p:nvPr/>
          </p:nvSpPr>
          <p:spPr bwMode="auto">
            <a:xfrm>
              <a:off x="3217863" y="180975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2018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78" name="TextBox 39"/>
            <p:cNvSpPr txBox="1">
              <a:spLocks noChangeArrowheads="1"/>
            </p:cNvSpPr>
            <p:nvPr/>
          </p:nvSpPr>
          <p:spPr bwMode="auto">
            <a:xfrm>
              <a:off x="5114925" y="182562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2023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79" name="TextBox 39"/>
            <p:cNvSpPr txBox="1">
              <a:spLocks noChangeArrowheads="1"/>
            </p:cNvSpPr>
            <p:nvPr/>
          </p:nvSpPr>
          <p:spPr bwMode="auto">
            <a:xfrm>
              <a:off x="6992938" y="173037"/>
              <a:ext cx="549275" cy="277813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</p:grpSp>
      <p:sp>
        <p:nvSpPr>
          <p:cNvPr id="84" name="Rectangle 83"/>
          <p:cNvSpPr/>
          <p:nvPr/>
        </p:nvSpPr>
        <p:spPr>
          <a:xfrm>
            <a:off x="0" y="0"/>
            <a:ext cx="1667669" cy="40231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Avionics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647" y="398237"/>
            <a:ext cx="1667669" cy="601223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Airborne Safety Nets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0" y="988828"/>
            <a:ext cx="1667669" cy="240295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Enablers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5" name="Pentagon 94"/>
          <p:cNvSpPr/>
          <p:nvPr/>
        </p:nvSpPr>
        <p:spPr>
          <a:xfrm>
            <a:off x="1685958" y="2307264"/>
            <a:ext cx="7458042" cy="276447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b="1" dirty="0" smtClean="0">
                <a:solidFill>
                  <a:schemeClr val="tx1"/>
                </a:solidFill>
              </a:rPr>
              <a:t>Weather </a:t>
            </a:r>
            <a:r>
              <a:rPr lang="en-GB" sz="1600" b="1" dirty="0">
                <a:solidFill>
                  <a:schemeClr val="tx1"/>
                </a:solidFill>
              </a:rPr>
              <a:t>Radar</a:t>
            </a:r>
          </a:p>
        </p:txBody>
      </p:sp>
      <p:sp>
        <p:nvSpPr>
          <p:cNvPr id="96" name="Pentagon 95"/>
          <p:cNvSpPr/>
          <p:nvPr/>
        </p:nvSpPr>
        <p:spPr>
          <a:xfrm>
            <a:off x="1680970" y="988828"/>
            <a:ext cx="7463030" cy="244549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 ACAS 7.1</a:t>
            </a:r>
          </a:p>
        </p:txBody>
      </p:sp>
      <p:sp>
        <p:nvSpPr>
          <p:cNvPr id="97" name="Pentagon 96"/>
          <p:cNvSpPr/>
          <p:nvPr/>
        </p:nvSpPr>
        <p:spPr>
          <a:xfrm>
            <a:off x="1674619" y="1962253"/>
            <a:ext cx="7469381" cy="274320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TAWS</a:t>
            </a:r>
          </a:p>
        </p:txBody>
      </p:sp>
      <p:sp>
        <p:nvSpPr>
          <p:cNvPr id="98" name="Pentagon 97"/>
          <p:cNvSpPr/>
          <p:nvPr/>
        </p:nvSpPr>
        <p:spPr>
          <a:xfrm>
            <a:off x="5382566" y="1286540"/>
            <a:ext cx="3761434" cy="276447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 Future ACAS</a:t>
            </a:r>
          </a:p>
        </p:txBody>
      </p:sp>
      <p:sp>
        <p:nvSpPr>
          <p:cNvPr id="100" name="TextBox 42"/>
          <p:cNvSpPr txBox="1">
            <a:spLocks noChangeArrowheads="1"/>
          </p:cNvSpPr>
          <p:nvPr/>
        </p:nvSpPr>
        <p:spPr bwMode="auto">
          <a:xfrm>
            <a:off x="1688621" y="1332229"/>
            <a:ext cx="905723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200" b="1" i="1" dirty="0" smtClean="0"/>
              <a:t>B0-101</a:t>
            </a:r>
          </a:p>
        </p:txBody>
      </p:sp>
      <p:sp>
        <p:nvSpPr>
          <p:cNvPr id="101" name="TextBox 42"/>
          <p:cNvSpPr txBox="1">
            <a:spLocks noChangeArrowheads="1"/>
          </p:cNvSpPr>
          <p:nvPr/>
        </p:nvSpPr>
        <p:spPr bwMode="auto">
          <a:xfrm>
            <a:off x="5379133" y="1618094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B2-101</a:t>
            </a:r>
            <a:endParaRPr lang="en-GB" sz="1200" b="1" i="1" dirty="0">
              <a:solidFill>
                <a:srgbClr val="7F7F7F"/>
              </a:solidFill>
            </a:endParaRPr>
          </a:p>
        </p:txBody>
      </p:sp>
      <p:sp>
        <p:nvSpPr>
          <p:cNvPr id="102" name="TextBox 42"/>
          <p:cNvSpPr txBox="1">
            <a:spLocks noChangeArrowheads="1"/>
          </p:cNvSpPr>
          <p:nvPr/>
        </p:nvSpPr>
        <p:spPr bwMode="auto">
          <a:xfrm>
            <a:off x="5364618" y="2664057"/>
            <a:ext cx="632146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200" b="1" i="1" dirty="0" smtClean="0"/>
              <a:t>B2-70</a:t>
            </a:r>
          </a:p>
        </p:txBody>
      </p:sp>
      <p:sp>
        <p:nvSpPr>
          <p:cNvPr id="103" name="TextBox 42"/>
          <p:cNvSpPr txBox="1">
            <a:spLocks noChangeArrowheads="1"/>
          </p:cNvSpPr>
          <p:nvPr/>
        </p:nvSpPr>
        <p:spPr bwMode="auto">
          <a:xfrm>
            <a:off x="5393645" y="4919613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>
                <a:solidFill>
                  <a:srgbClr val="000000"/>
                </a:solidFill>
              </a:rPr>
              <a:t>B2-75</a:t>
            </a:r>
            <a:endParaRPr lang="en-GB" sz="1200" b="1" i="1" dirty="0">
              <a:solidFill>
                <a:srgbClr val="000000"/>
              </a:solidFill>
            </a:endParaRPr>
          </a:p>
        </p:txBody>
      </p:sp>
      <p:sp>
        <p:nvSpPr>
          <p:cNvPr id="105" name="Pentagon 104"/>
          <p:cNvSpPr/>
          <p:nvPr/>
        </p:nvSpPr>
        <p:spPr>
          <a:xfrm>
            <a:off x="1680482" y="5631759"/>
            <a:ext cx="7478032" cy="290576"/>
          </a:xfrm>
          <a:prstGeom prst="homePlat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CDTI</a:t>
            </a:r>
          </a:p>
        </p:txBody>
      </p:sp>
      <p:sp>
        <p:nvSpPr>
          <p:cNvPr id="106" name="Pentagon 105"/>
          <p:cNvSpPr/>
          <p:nvPr/>
        </p:nvSpPr>
        <p:spPr>
          <a:xfrm>
            <a:off x="5387520" y="5269810"/>
            <a:ext cx="3770993" cy="274320"/>
          </a:xfrm>
          <a:prstGeom prst="homePlat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         SVS</a:t>
            </a:r>
          </a:p>
        </p:txBody>
      </p:sp>
      <p:sp>
        <p:nvSpPr>
          <p:cNvPr id="107" name="Pentagon 106"/>
          <p:cNvSpPr/>
          <p:nvPr/>
        </p:nvSpPr>
        <p:spPr>
          <a:xfrm>
            <a:off x="1685933" y="3839243"/>
            <a:ext cx="7458067" cy="307455"/>
          </a:xfrm>
          <a:prstGeom prst="homePlat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Airport Moving Map</a:t>
            </a:r>
          </a:p>
        </p:txBody>
      </p:sp>
      <p:sp>
        <p:nvSpPr>
          <p:cNvPr id="108" name="Pentagon 107"/>
          <p:cNvSpPr/>
          <p:nvPr/>
        </p:nvSpPr>
        <p:spPr>
          <a:xfrm>
            <a:off x="1687738" y="6453051"/>
            <a:ext cx="7470776" cy="274320"/>
          </a:xfrm>
          <a:prstGeom prst="homePlat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Electronic Flight Bags</a:t>
            </a:r>
          </a:p>
        </p:txBody>
      </p:sp>
      <p:sp>
        <p:nvSpPr>
          <p:cNvPr id="109" name="TextBox 42"/>
          <p:cNvSpPr txBox="1">
            <a:spLocks noChangeArrowheads="1"/>
          </p:cNvSpPr>
          <p:nvPr/>
        </p:nvSpPr>
        <p:spPr bwMode="auto">
          <a:xfrm>
            <a:off x="1685246" y="4202324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>
                <a:solidFill>
                  <a:schemeClr val="tx1"/>
                </a:solidFill>
              </a:rPr>
              <a:t>B0-75</a:t>
            </a:r>
            <a:endParaRPr lang="en-GB" sz="1200" b="1" i="1" dirty="0">
              <a:solidFill>
                <a:schemeClr val="tx1"/>
              </a:solidFill>
            </a:endParaRPr>
          </a:p>
        </p:txBody>
      </p:sp>
      <p:sp>
        <p:nvSpPr>
          <p:cNvPr id="110" name="TextBox 42"/>
          <p:cNvSpPr txBox="1">
            <a:spLocks noChangeArrowheads="1"/>
          </p:cNvSpPr>
          <p:nvPr/>
        </p:nvSpPr>
        <p:spPr bwMode="auto">
          <a:xfrm>
            <a:off x="3499532" y="4202324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>
                <a:solidFill>
                  <a:srgbClr val="000000"/>
                </a:solidFill>
              </a:rPr>
              <a:t>    B1-75, B1-40</a:t>
            </a:r>
            <a:endParaRPr lang="en-GB" sz="1200" b="1" i="1" dirty="0">
              <a:solidFill>
                <a:srgbClr val="000000"/>
              </a:solidFill>
            </a:endParaRPr>
          </a:p>
        </p:txBody>
      </p:sp>
      <p:sp>
        <p:nvSpPr>
          <p:cNvPr id="111" name="TextBox 42"/>
          <p:cNvSpPr txBox="1">
            <a:spLocks noChangeArrowheads="1"/>
          </p:cNvSpPr>
          <p:nvPr/>
        </p:nvSpPr>
        <p:spPr bwMode="auto">
          <a:xfrm>
            <a:off x="1677989" y="5994840"/>
            <a:ext cx="1586206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200" b="1" i="1" dirty="0" smtClean="0"/>
              <a:t> B0-85, B0-86</a:t>
            </a:r>
            <a:endParaRPr lang="en-GB" sz="1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2" name="TextBox 42"/>
          <p:cNvSpPr txBox="1">
            <a:spLocks noChangeArrowheads="1"/>
          </p:cNvSpPr>
          <p:nvPr/>
        </p:nvSpPr>
        <p:spPr bwMode="auto">
          <a:xfrm>
            <a:off x="3506789" y="5994840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B1-75, B1-85</a:t>
            </a:r>
            <a:endParaRPr lang="en-GB" sz="1200" b="1" i="1" dirty="0">
              <a:solidFill>
                <a:srgbClr val="7F7F7F"/>
              </a:solidFill>
            </a:endParaRPr>
          </a:p>
        </p:txBody>
      </p:sp>
      <p:sp>
        <p:nvSpPr>
          <p:cNvPr id="113" name="TextBox 42"/>
          <p:cNvSpPr txBox="1">
            <a:spLocks noChangeArrowheads="1"/>
          </p:cNvSpPr>
          <p:nvPr/>
        </p:nvSpPr>
        <p:spPr bwMode="auto">
          <a:xfrm>
            <a:off x="5379134" y="5994840"/>
            <a:ext cx="1648987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B2-75, B2-85, B2-05</a:t>
            </a:r>
            <a:endParaRPr lang="en-GB" sz="1200" b="1" i="1" dirty="0"/>
          </a:p>
        </p:txBody>
      </p:sp>
      <p:sp>
        <p:nvSpPr>
          <p:cNvPr id="114" name="TextBox 42"/>
          <p:cNvSpPr txBox="1">
            <a:spLocks noChangeArrowheads="1"/>
          </p:cNvSpPr>
          <p:nvPr/>
        </p:nvSpPr>
        <p:spPr bwMode="auto">
          <a:xfrm>
            <a:off x="7265990" y="5994840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B3-105, B3-85</a:t>
            </a:r>
            <a:endParaRPr lang="en-GB" sz="1200" b="1" i="1" dirty="0"/>
          </a:p>
        </p:txBody>
      </p:sp>
      <p:sp>
        <p:nvSpPr>
          <p:cNvPr id="104" name="Pentagon 103"/>
          <p:cNvSpPr/>
          <p:nvPr/>
        </p:nvSpPr>
        <p:spPr>
          <a:xfrm>
            <a:off x="3493634" y="4576838"/>
            <a:ext cx="5650366" cy="274320"/>
          </a:xfrm>
          <a:prstGeom prst="homePlat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chemeClr val="tx1"/>
                </a:solidFill>
              </a:rPr>
              <a:t>EVS</a:t>
            </a:r>
            <a:endParaRPr lang="en-GB" sz="1600" b="1" dirty="0">
              <a:solidFill>
                <a:schemeClr val="tx1"/>
              </a:solidFill>
            </a:endParaRPr>
          </a:p>
        </p:txBody>
      </p:sp>
      <p:grpSp>
        <p:nvGrpSpPr>
          <p:cNvPr id="4" name="Group 116"/>
          <p:cNvGrpSpPr/>
          <p:nvPr/>
        </p:nvGrpSpPr>
        <p:grpSpPr>
          <a:xfrm>
            <a:off x="1678305" y="3346560"/>
            <a:ext cx="7465695" cy="387350"/>
            <a:chOff x="1666875" y="173037"/>
            <a:chExt cx="7465695" cy="387350"/>
          </a:xfrm>
        </p:grpSpPr>
        <p:grpSp>
          <p:nvGrpSpPr>
            <p:cNvPr id="5" name="Group 79"/>
            <p:cNvGrpSpPr/>
            <p:nvPr/>
          </p:nvGrpSpPr>
          <p:grpSpPr>
            <a:xfrm>
              <a:off x="1666875" y="179387"/>
              <a:ext cx="7465695" cy="381000"/>
              <a:chOff x="1666875" y="179387"/>
              <a:chExt cx="7465695" cy="381000"/>
            </a:xfrm>
          </p:grpSpPr>
          <p:sp>
            <p:nvSpPr>
              <p:cNvPr id="123" name="Rounded Rectangle 122"/>
              <p:cNvSpPr/>
              <p:nvPr/>
            </p:nvSpPr>
            <p:spPr>
              <a:xfrm>
                <a:off x="350520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1</a:t>
                </a:r>
              </a:p>
            </p:txBody>
          </p:sp>
          <p:sp>
            <p:nvSpPr>
              <p:cNvPr id="124" name="Rounded Rectangle 123"/>
              <p:cNvSpPr/>
              <p:nvPr/>
            </p:nvSpPr>
            <p:spPr>
              <a:xfrm>
                <a:off x="5381625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2 </a:t>
                </a:r>
              </a:p>
            </p:txBody>
          </p:sp>
          <p:sp>
            <p:nvSpPr>
              <p:cNvPr id="125" name="Rounded Rectangle 124"/>
              <p:cNvSpPr/>
              <p:nvPr/>
            </p:nvSpPr>
            <p:spPr>
              <a:xfrm>
                <a:off x="725805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3</a:t>
                </a:r>
              </a:p>
            </p:txBody>
          </p:sp>
          <p:sp>
            <p:nvSpPr>
              <p:cNvPr id="126" name="Rounded Rectangle 125"/>
              <p:cNvSpPr/>
              <p:nvPr/>
            </p:nvSpPr>
            <p:spPr>
              <a:xfrm>
                <a:off x="1666875" y="179387"/>
                <a:ext cx="18364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0</a:t>
                </a:r>
              </a:p>
            </p:txBody>
          </p:sp>
        </p:grpSp>
        <p:sp>
          <p:nvSpPr>
            <p:cNvPr id="120" name="TextBox 39"/>
            <p:cNvSpPr txBox="1">
              <a:spLocks noChangeArrowheads="1"/>
            </p:cNvSpPr>
            <p:nvPr/>
          </p:nvSpPr>
          <p:spPr bwMode="auto">
            <a:xfrm>
              <a:off x="3217863" y="180975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2018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121" name="TextBox 39"/>
            <p:cNvSpPr txBox="1">
              <a:spLocks noChangeArrowheads="1"/>
            </p:cNvSpPr>
            <p:nvPr/>
          </p:nvSpPr>
          <p:spPr bwMode="auto">
            <a:xfrm>
              <a:off x="5114925" y="182562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2023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122" name="TextBox 39"/>
            <p:cNvSpPr txBox="1">
              <a:spLocks noChangeArrowheads="1"/>
            </p:cNvSpPr>
            <p:nvPr/>
          </p:nvSpPr>
          <p:spPr bwMode="auto">
            <a:xfrm>
              <a:off x="6992938" y="173037"/>
              <a:ext cx="549275" cy="277813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0" y="3721395"/>
            <a:ext cx="1667669" cy="263687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Displays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0" y="6358270"/>
            <a:ext cx="1667669" cy="49973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Information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cxnSp>
        <p:nvCxnSpPr>
          <p:cNvPr id="129" name="Elbow Connector 128"/>
          <p:cNvCxnSpPr/>
          <p:nvPr/>
        </p:nvCxnSpPr>
        <p:spPr>
          <a:xfrm rot="10800000" flipV="1">
            <a:off x="1672660" y="1107270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0" name="Elbow Connector 129"/>
          <p:cNvCxnSpPr/>
          <p:nvPr/>
        </p:nvCxnSpPr>
        <p:spPr>
          <a:xfrm rot="10800000" flipV="1">
            <a:off x="5351525" y="1383717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1" name="Elbow Connector 130"/>
          <p:cNvCxnSpPr/>
          <p:nvPr/>
        </p:nvCxnSpPr>
        <p:spPr>
          <a:xfrm rot="10800000" flipV="1">
            <a:off x="5362158" y="2436340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3" name="Elbow Connector 132"/>
          <p:cNvCxnSpPr/>
          <p:nvPr/>
        </p:nvCxnSpPr>
        <p:spPr>
          <a:xfrm rot="10800000" flipV="1">
            <a:off x="1672660" y="3946163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4" name="Elbow Connector 133"/>
          <p:cNvCxnSpPr/>
          <p:nvPr/>
        </p:nvCxnSpPr>
        <p:spPr>
          <a:xfrm rot="10800000" flipV="1">
            <a:off x="3650315" y="3967428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5" name="Elbow Connector 134"/>
          <p:cNvCxnSpPr/>
          <p:nvPr/>
        </p:nvCxnSpPr>
        <p:spPr>
          <a:xfrm rot="10800000" flipV="1">
            <a:off x="5404688" y="5041317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6" name="TextBox 42"/>
          <p:cNvSpPr txBox="1">
            <a:spLocks noChangeArrowheads="1"/>
          </p:cNvSpPr>
          <p:nvPr/>
        </p:nvSpPr>
        <p:spPr bwMode="auto">
          <a:xfrm>
            <a:off x="3511682" y="4940878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>
                <a:solidFill>
                  <a:srgbClr val="000000"/>
                </a:solidFill>
              </a:rPr>
              <a:t>B1-75</a:t>
            </a:r>
            <a:endParaRPr lang="en-GB" sz="1200" b="1" i="1" dirty="0">
              <a:solidFill>
                <a:srgbClr val="000000"/>
              </a:solidFill>
            </a:endParaRPr>
          </a:p>
        </p:txBody>
      </p:sp>
      <p:cxnSp>
        <p:nvCxnSpPr>
          <p:cNvPr id="137" name="Elbow Connector 136"/>
          <p:cNvCxnSpPr/>
          <p:nvPr/>
        </p:nvCxnSpPr>
        <p:spPr>
          <a:xfrm rot="10800000" flipV="1">
            <a:off x="3501460" y="4701075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8" name="Elbow Connector 137"/>
          <p:cNvCxnSpPr/>
          <p:nvPr/>
        </p:nvCxnSpPr>
        <p:spPr>
          <a:xfrm rot="10800000" flipV="1">
            <a:off x="1672660" y="5774963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9" name="Elbow Connector 138"/>
          <p:cNvCxnSpPr/>
          <p:nvPr/>
        </p:nvCxnSpPr>
        <p:spPr>
          <a:xfrm rot="10800000" flipV="1">
            <a:off x="3522725" y="5753698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0" name="Elbow Connector 139"/>
          <p:cNvCxnSpPr/>
          <p:nvPr/>
        </p:nvCxnSpPr>
        <p:spPr>
          <a:xfrm rot="10800000" flipV="1">
            <a:off x="5404688" y="5774963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1" name="Elbow Connector 140"/>
          <p:cNvCxnSpPr/>
          <p:nvPr/>
        </p:nvCxnSpPr>
        <p:spPr>
          <a:xfrm rot="10800000" flipV="1">
            <a:off x="7265386" y="5753698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0" y="3341777"/>
            <a:ext cx="1667669" cy="539107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On-Board</a:t>
            </a:r>
          </a:p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Systems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Elbow Connector 143"/>
          <p:cNvCxnSpPr>
            <a:stCxn id="132" idx="1"/>
            <a:endCxn id="127" idx="1"/>
          </p:cNvCxnSpPr>
          <p:nvPr/>
        </p:nvCxnSpPr>
        <p:spPr>
          <a:xfrm rot="10800000" flipV="1">
            <a:off x="3519378" y="2149419"/>
            <a:ext cx="1870895" cy="1323108"/>
          </a:xfrm>
          <a:prstGeom prst="bentConnector3">
            <a:avLst>
              <a:gd name="adj1" fmla="val 112219"/>
            </a:avLst>
          </a:prstGeom>
          <a:ln cap="rnd">
            <a:headEnd type="oval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8" name="Elbow Connector 157"/>
          <p:cNvCxnSpPr>
            <a:stCxn id="133" idx="1"/>
            <a:endCxn id="127" idx="1"/>
          </p:cNvCxnSpPr>
          <p:nvPr/>
        </p:nvCxnSpPr>
        <p:spPr>
          <a:xfrm rot="10800000" flipV="1">
            <a:off x="3519377" y="2128157"/>
            <a:ext cx="3732606" cy="1344370"/>
          </a:xfrm>
          <a:prstGeom prst="bentConnector3">
            <a:avLst>
              <a:gd name="adj1" fmla="val 106124"/>
            </a:avLst>
          </a:prstGeom>
          <a:ln cap="rnd">
            <a:solidFill>
              <a:srgbClr val="FFC000"/>
            </a:solidFill>
            <a:headEnd type="oval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6" name="Rectangle 175"/>
          <p:cNvSpPr/>
          <p:nvPr/>
        </p:nvSpPr>
        <p:spPr>
          <a:xfrm>
            <a:off x="1689100" y="6452191"/>
            <a:ext cx="7454900" cy="40580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Rectangle 174"/>
          <p:cNvSpPr/>
          <p:nvPr/>
        </p:nvSpPr>
        <p:spPr>
          <a:xfrm>
            <a:off x="1689100" y="5559054"/>
            <a:ext cx="7454900" cy="894909"/>
          </a:xfrm>
          <a:prstGeom prst="rect">
            <a:avLst/>
          </a:prstGeom>
          <a:gradFill flip="none" rotWithShape="1">
            <a:gsLst>
              <a:gs pos="0">
                <a:srgbClr val="C0D597">
                  <a:shade val="30000"/>
                  <a:satMod val="115000"/>
                </a:srgbClr>
              </a:gs>
              <a:gs pos="50000">
                <a:srgbClr val="C0D597">
                  <a:shade val="67500"/>
                  <a:satMod val="115000"/>
                </a:srgbClr>
              </a:gs>
              <a:gs pos="100000">
                <a:srgbClr val="C0D597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Rectangle 173"/>
          <p:cNvSpPr/>
          <p:nvPr/>
        </p:nvSpPr>
        <p:spPr>
          <a:xfrm>
            <a:off x="1689100" y="5155019"/>
            <a:ext cx="7454900" cy="40580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Rectangle 172"/>
          <p:cNvSpPr/>
          <p:nvPr/>
        </p:nvSpPr>
        <p:spPr>
          <a:xfrm>
            <a:off x="1689100" y="3708989"/>
            <a:ext cx="7454900" cy="1447801"/>
          </a:xfrm>
          <a:prstGeom prst="rect">
            <a:avLst/>
          </a:prstGeom>
          <a:gradFill flip="none" rotWithShape="1">
            <a:gsLst>
              <a:gs pos="0">
                <a:srgbClr val="C0D597">
                  <a:shade val="30000"/>
                  <a:satMod val="115000"/>
                </a:srgbClr>
              </a:gs>
              <a:gs pos="50000">
                <a:srgbClr val="C0D597">
                  <a:shade val="67500"/>
                  <a:satMod val="115000"/>
                </a:srgbClr>
              </a:gs>
              <a:gs pos="100000">
                <a:srgbClr val="C0D597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Rectangle 168"/>
          <p:cNvSpPr/>
          <p:nvPr/>
        </p:nvSpPr>
        <p:spPr>
          <a:xfrm>
            <a:off x="1689100" y="3242930"/>
            <a:ext cx="7454900" cy="46783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Rectangle 166"/>
          <p:cNvSpPr/>
          <p:nvPr/>
        </p:nvSpPr>
        <p:spPr>
          <a:xfrm>
            <a:off x="1689100" y="1933353"/>
            <a:ext cx="7454900" cy="1330842"/>
          </a:xfrm>
          <a:prstGeom prst="rect">
            <a:avLst/>
          </a:prstGeom>
          <a:gradFill flip="none" rotWithShape="1">
            <a:gsLst>
              <a:gs pos="0">
                <a:srgbClr val="C0D597">
                  <a:shade val="30000"/>
                  <a:satMod val="115000"/>
                </a:srgbClr>
              </a:gs>
              <a:gs pos="50000">
                <a:srgbClr val="C0D597">
                  <a:shade val="67500"/>
                  <a:satMod val="115000"/>
                </a:srgbClr>
              </a:gs>
              <a:gs pos="100000">
                <a:srgbClr val="C0D597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 112"/>
          <p:cNvSpPr/>
          <p:nvPr/>
        </p:nvSpPr>
        <p:spPr>
          <a:xfrm>
            <a:off x="1676400" y="381000"/>
            <a:ext cx="7454900" cy="156475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 108"/>
          <p:cNvSpPr/>
          <p:nvPr/>
        </p:nvSpPr>
        <p:spPr>
          <a:xfrm>
            <a:off x="7254966" y="1836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ectangle 109"/>
          <p:cNvSpPr/>
          <p:nvPr/>
        </p:nvSpPr>
        <p:spPr>
          <a:xfrm>
            <a:off x="5381626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Rectangle 110"/>
          <p:cNvSpPr/>
          <p:nvPr/>
        </p:nvSpPr>
        <p:spPr>
          <a:xfrm>
            <a:off x="3505201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 111"/>
          <p:cNvSpPr/>
          <p:nvPr/>
        </p:nvSpPr>
        <p:spPr>
          <a:xfrm>
            <a:off x="1663699" y="190499"/>
            <a:ext cx="1855678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98"/>
          <p:cNvGrpSpPr/>
          <p:nvPr/>
        </p:nvGrpSpPr>
        <p:grpSpPr>
          <a:xfrm>
            <a:off x="1666875" y="7937"/>
            <a:ext cx="7465695" cy="387350"/>
            <a:chOff x="1666875" y="173037"/>
            <a:chExt cx="7465695" cy="387350"/>
          </a:xfrm>
        </p:grpSpPr>
        <p:grpSp>
          <p:nvGrpSpPr>
            <p:cNvPr id="3" name="Group 79"/>
            <p:cNvGrpSpPr/>
            <p:nvPr/>
          </p:nvGrpSpPr>
          <p:grpSpPr>
            <a:xfrm>
              <a:off x="1666875" y="179387"/>
              <a:ext cx="7465695" cy="381000"/>
              <a:chOff x="1666875" y="179387"/>
              <a:chExt cx="7465695" cy="381000"/>
            </a:xfrm>
          </p:grpSpPr>
          <p:sp>
            <p:nvSpPr>
              <p:cNvPr id="104" name="Rounded Rectangle 103"/>
              <p:cNvSpPr/>
              <p:nvPr/>
            </p:nvSpPr>
            <p:spPr>
              <a:xfrm>
                <a:off x="350520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1</a:t>
                </a:r>
              </a:p>
            </p:txBody>
          </p:sp>
          <p:sp>
            <p:nvSpPr>
              <p:cNvPr id="105" name="Rounded Rectangle 104"/>
              <p:cNvSpPr/>
              <p:nvPr/>
            </p:nvSpPr>
            <p:spPr>
              <a:xfrm>
                <a:off x="5381625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2 </a:t>
                </a:r>
              </a:p>
            </p:txBody>
          </p:sp>
          <p:sp>
            <p:nvSpPr>
              <p:cNvPr id="106" name="Rounded Rectangle 105"/>
              <p:cNvSpPr/>
              <p:nvPr/>
            </p:nvSpPr>
            <p:spPr>
              <a:xfrm>
                <a:off x="725805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3</a:t>
                </a:r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1666875" y="179387"/>
                <a:ext cx="18364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0</a:t>
                </a:r>
              </a:p>
            </p:txBody>
          </p:sp>
        </p:grpSp>
        <p:sp>
          <p:nvSpPr>
            <p:cNvPr id="101" name="TextBox 39"/>
            <p:cNvSpPr txBox="1">
              <a:spLocks noChangeArrowheads="1"/>
            </p:cNvSpPr>
            <p:nvPr/>
          </p:nvSpPr>
          <p:spPr bwMode="auto">
            <a:xfrm>
              <a:off x="3217863" y="180975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2018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102" name="TextBox 39"/>
            <p:cNvSpPr txBox="1">
              <a:spLocks noChangeArrowheads="1"/>
            </p:cNvSpPr>
            <p:nvPr/>
          </p:nvSpPr>
          <p:spPr bwMode="auto">
            <a:xfrm>
              <a:off x="5114925" y="182562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2023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103" name="TextBox 39"/>
            <p:cNvSpPr txBox="1">
              <a:spLocks noChangeArrowheads="1"/>
            </p:cNvSpPr>
            <p:nvPr/>
          </p:nvSpPr>
          <p:spPr bwMode="auto">
            <a:xfrm>
              <a:off x="6992938" y="173037"/>
              <a:ext cx="549275" cy="277813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</p:grpSp>
      <p:sp>
        <p:nvSpPr>
          <p:cNvPr id="108" name="Rectangle 107"/>
          <p:cNvSpPr/>
          <p:nvPr/>
        </p:nvSpPr>
        <p:spPr>
          <a:xfrm>
            <a:off x="0" y="0"/>
            <a:ext cx="1667669" cy="195942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Information Management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0" y="3221665"/>
            <a:ext cx="1667669" cy="474034"/>
          </a:xfrm>
          <a:prstGeom prst="rect">
            <a:avLst/>
          </a:prstGeom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b="1" i="1" dirty="0" smtClean="0">
                <a:solidFill>
                  <a:schemeClr val="tx1"/>
                </a:solidFill>
                <a:cs typeface="Arial" charset="0"/>
              </a:rPr>
              <a:t>Enablers</a:t>
            </a:r>
            <a:endParaRPr lang="en-GB" sz="1600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1" name="Pentagon 120"/>
          <p:cNvSpPr>
            <a:spLocks noChangeArrowheads="1"/>
          </p:cNvSpPr>
          <p:nvPr/>
        </p:nvSpPr>
        <p:spPr bwMode="auto">
          <a:xfrm>
            <a:off x="1682298" y="421148"/>
            <a:ext cx="7461702" cy="274320"/>
          </a:xfrm>
          <a:prstGeom prst="homePlate">
            <a:avLst>
              <a:gd name="adj" fmla="val 50112"/>
            </a:avLst>
          </a:prstGeom>
          <a:solidFill>
            <a:srgbClr val="002060"/>
          </a:solidFill>
          <a:ln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1400" b="1" dirty="0">
                <a:solidFill>
                  <a:schemeClr val="bg1"/>
                </a:solidFill>
                <a:latin typeface="+mj-lt"/>
              </a:rPr>
              <a:t>SWIM CONOPS	</a:t>
            </a:r>
            <a:r>
              <a:rPr lang="en-GB" sz="1400" b="1" dirty="0" smtClean="0">
                <a:solidFill>
                  <a:schemeClr val="bg1"/>
                </a:solidFill>
                <a:latin typeface="+mj-lt"/>
              </a:rPr>
              <a:t>SWIM </a:t>
            </a:r>
            <a:r>
              <a:rPr lang="en-GB" sz="1400" b="1" dirty="0">
                <a:solidFill>
                  <a:schemeClr val="bg1"/>
                </a:solidFill>
                <a:latin typeface="+mj-lt"/>
              </a:rPr>
              <a:t>G-G          	SWIM </a:t>
            </a:r>
            <a:r>
              <a:rPr lang="en-GB" sz="1200" b="1" dirty="0">
                <a:solidFill>
                  <a:schemeClr val="bg1"/>
                </a:solidFill>
                <a:latin typeface="+mj-lt"/>
              </a:rPr>
              <a:t>A-G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2" name="Pentagon 121"/>
          <p:cNvSpPr/>
          <p:nvPr/>
        </p:nvSpPr>
        <p:spPr>
          <a:xfrm>
            <a:off x="5380948" y="986746"/>
            <a:ext cx="3764866" cy="290513"/>
          </a:xfrm>
          <a:prstGeom prst="homePlate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 smtClean="0">
                <a:solidFill>
                  <a:schemeClr val="bg1"/>
                </a:solidFill>
              </a:rPr>
              <a:t>B2-25 SWIM (Ground-Ground): Inter-Centre coordination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123" name="Pentagon 122"/>
          <p:cNvSpPr/>
          <p:nvPr/>
        </p:nvSpPr>
        <p:spPr>
          <a:xfrm>
            <a:off x="3496581" y="706896"/>
            <a:ext cx="5649233" cy="274320"/>
          </a:xfrm>
          <a:prstGeom prst="homePlate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 smtClean="0">
                <a:solidFill>
                  <a:schemeClr val="bg1"/>
                </a:solidFill>
              </a:rPr>
              <a:t>B1-25, 30, 31 SWIM (Ground-Ground): Flight Intents before departure, ATM information exchanges 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124" name="Pentagon 123"/>
          <p:cNvSpPr/>
          <p:nvPr/>
        </p:nvSpPr>
        <p:spPr>
          <a:xfrm>
            <a:off x="5377995" y="1274992"/>
            <a:ext cx="3767819" cy="274320"/>
          </a:xfrm>
          <a:prstGeom prst="homePlate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 smtClean="0">
                <a:solidFill>
                  <a:schemeClr val="bg1"/>
                </a:solidFill>
              </a:rPr>
              <a:t>B2-31 SWIM (Air-Ground): Aircraft integration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125" name="Pentagon 83"/>
          <p:cNvSpPr>
            <a:spLocks noChangeArrowheads="1"/>
          </p:cNvSpPr>
          <p:nvPr/>
        </p:nvSpPr>
        <p:spPr bwMode="auto">
          <a:xfrm>
            <a:off x="1687286" y="1577975"/>
            <a:ext cx="7456714" cy="274320"/>
          </a:xfrm>
          <a:prstGeom prst="homePlate">
            <a:avLst>
              <a:gd name="adj" fmla="val 47999"/>
            </a:avLst>
          </a:prstGeom>
          <a:ln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+mj-lt"/>
              </a:rPr>
              <a:t>ATM Information Reference &amp; Service Model, 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Common governance, ISO, OGC, …</a:t>
            </a:r>
            <a:endParaRPr lang="en-GB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0" y="2360428"/>
            <a:ext cx="1667669" cy="914400"/>
          </a:xfrm>
          <a:prstGeom prst="rect">
            <a:avLst/>
          </a:prstGeom>
          <a:solidFill>
            <a:srgbClr val="C0D597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b="1" i="1" dirty="0" smtClean="0">
                <a:solidFill>
                  <a:schemeClr val="tx1"/>
                </a:solidFill>
                <a:cs typeface="Arial" charset="0"/>
              </a:rPr>
              <a:t>Capability</a:t>
            </a:r>
            <a:endParaRPr lang="en-GB" sz="1600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8" name="Pentagon 127"/>
          <p:cNvSpPr/>
          <p:nvPr/>
        </p:nvSpPr>
        <p:spPr>
          <a:xfrm>
            <a:off x="3514501" y="2328530"/>
            <a:ext cx="5629499" cy="235122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 smtClean="0">
                <a:solidFill>
                  <a:schemeClr val="tx1"/>
                </a:solidFill>
                <a:latin typeface="+mj-lt"/>
              </a:rPr>
              <a:t>           Exchange of Flight   Intents </a:t>
            </a:r>
            <a:r>
              <a:rPr lang="en-GB" sz="1200" b="1" dirty="0">
                <a:solidFill>
                  <a:schemeClr val="tx1"/>
                </a:solidFill>
                <a:latin typeface="+mj-lt"/>
              </a:rPr>
              <a:t>and Strategic </a:t>
            </a:r>
            <a:r>
              <a:rPr lang="en-GB" sz="1200" b="1" dirty="0" smtClean="0">
                <a:solidFill>
                  <a:schemeClr val="tx1"/>
                </a:solidFill>
                <a:latin typeface="+mj-lt"/>
              </a:rPr>
              <a:t>Flight Information </a:t>
            </a:r>
            <a:r>
              <a:rPr lang="en-GB" sz="1200" b="1" dirty="0">
                <a:solidFill>
                  <a:schemeClr val="tx1"/>
                </a:solidFill>
                <a:latin typeface="+mj-lt"/>
              </a:rPr>
              <a:t>(initial FF-ICE)</a:t>
            </a:r>
          </a:p>
        </p:txBody>
      </p:sp>
      <p:sp>
        <p:nvSpPr>
          <p:cNvPr id="129" name="Pentagon 128"/>
          <p:cNvSpPr/>
          <p:nvPr/>
        </p:nvSpPr>
        <p:spPr>
          <a:xfrm>
            <a:off x="5376181" y="2626242"/>
            <a:ext cx="3767819" cy="259578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1200" b="1" dirty="0" smtClean="0">
                <a:solidFill>
                  <a:schemeClr val="tx1"/>
                </a:solidFill>
                <a:latin typeface="+mj-lt"/>
                <a:cs typeface="Arial" charset="0"/>
              </a:rPr>
              <a:t>                  Flight  </a:t>
            </a:r>
            <a:r>
              <a:rPr lang="en-GB" sz="1200" b="1" dirty="0">
                <a:solidFill>
                  <a:schemeClr val="tx1"/>
                </a:solidFill>
                <a:latin typeface="+mj-lt"/>
                <a:cs typeface="Arial" charset="0"/>
              </a:rPr>
              <a:t>and Flow </a:t>
            </a:r>
            <a:r>
              <a:rPr lang="en-GB" sz="1200" b="1" dirty="0" smtClean="0">
                <a:solidFill>
                  <a:schemeClr val="tx1"/>
                </a:solidFill>
                <a:latin typeface="+mj-lt"/>
                <a:cs typeface="Arial" charset="0"/>
              </a:rPr>
              <a:t>   Coordination </a:t>
            </a:r>
            <a:r>
              <a:rPr lang="en-GB" sz="1200" b="1" dirty="0">
                <a:solidFill>
                  <a:schemeClr val="tx1"/>
                </a:solidFill>
                <a:latin typeface="+mj-lt"/>
                <a:cs typeface="Arial" charset="0"/>
              </a:rPr>
              <a:t>(initial FF-ICE)</a:t>
            </a:r>
          </a:p>
        </p:txBody>
      </p:sp>
      <p:sp>
        <p:nvSpPr>
          <p:cNvPr id="130" name="Pentagon 129"/>
          <p:cNvSpPr/>
          <p:nvPr/>
        </p:nvSpPr>
        <p:spPr>
          <a:xfrm>
            <a:off x="7272337" y="2955850"/>
            <a:ext cx="1871663" cy="239985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tx1"/>
                </a:solidFill>
                <a:latin typeface="+mj-lt"/>
              </a:rPr>
              <a:t>4D Trajectories, Full FF-ICE</a:t>
            </a:r>
          </a:p>
        </p:txBody>
      </p:sp>
      <p:sp>
        <p:nvSpPr>
          <p:cNvPr id="131" name="TextBox 42"/>
          <p:cNvSpPr txBox="1">
            <a:spLocks noChangeArrowheads="1"/>
          </p:cNvSpPr>
          <p:nvPr/>
        </p:nvSpPr>
        <p:spPr bwMode="auto">
          <a:xfrm>
            <a:off x="3514045" y="2010916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B1-30, B1-25</a:t>
            </a:r>
          </a:p>
        </p:txBody>
      </p:sp>
      <p:sp>
        <p:nvSpPr>
          <p:cNvPr id="132" name="TextBox 42"/>
          <p:cNvSpPr txBox="1">
            <a:spLocks noChangeArrowheads="1"/>
          </p:cNvSpPr>
          <p:nvPr/>
        </p:nvSpPr>
        <p:spPr bwMode="auto">
          <a:xfrm>
            <a:off x="5390272" y="2010919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B2-25</a:t>
            </a:r>
          </a:p>
        </p:txBody>
      </p:sp>
      <p:sp>
        <p:nvSpPr>
          <p:cNvPr id="133" name="TextBox 42"/>
          <p:cNvSpPr txBox="1">
            <a:spLocks noChangeArrowheads="1"/>
          </p:cNvSpPr>
          <p:nvPr/>
        </p:nvSpPr>
        <p:spPr bwMode="auto">
          <a:xfrm>
            <a:off x="7251983" y="1989657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B3-25, B3-05</a:t>
            </a:r>
          </a:p>
        </p:txBody>
      </p:sp>
      <p:cxnSp>
        <p:nvCxnSpPr>
          <p:cNvPr id="138" name="Elbow Connector 137"/>
          <p:cNvCxnSpPr>
            <a:stCxn id="131" idx="1"/>
            <a:endCxn id="128" idx="1"/>
          </p:cNvCxnSpPr>
          <p:nvPr/>
        </p:nvCxnSpPr>
        <p:spPr>
          <a:xfrm rot="10800000" flipH="1" flipV="1">
            <a:off x="3514045" y="2149415"/>
            <a:ext cx="456" cy="296675"/>
          </a:xfrm>
          <a:prstGeom prst="bentConnector3">
            <a:avLst>
              <a:gd name="adj1" fmla="val -24482902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9" name="Elbow Connector 148"/>
          <p:cNvCxnSpPr>
            <a:stCxn id="132" idx="1"/>
            <a:endCxn id="129" idx="1"/>
          </p:cNvCxnSpPr>
          <p:nvPr/>
        </p:nvCxnSpPr>
        <p:spPr>
          <a:xfrm rot="10800000" flipV="1">
            <a:off x="5376182" y="2149419"/>
            <a:ext cx="14091" cy="606612"/>
          </a:xfrm>
          <a:prstGeom prst="bentConnector3">
            <a:avLst>
              <a:gd name="adj1" fmla="val 1722312"/>
            </a:avLst>
          </a:prstGeom>
          <a:ln w="19050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5" name="Elbow Connector 154"/>
          <p:cNvCxnSpPr>
            <a:stCxn id="133" idx="1"/>
            <a:endCxn id="130" idx="1"/>
          </p:cNvCxnSpPr>
          <p:nvPr/>
        </p:nvCxnSpPr>
        <p:spPr>
          <a:xfrm rot="10800000" flipH="1" flipV="1">
            <a:off x="7251983" y="2128157"/>
            <a:ext cx="20354" cy="947686"/>
          </a:xfrm>
          <a:prstGeom prst="bentConnector3">
            <a:avLst>
              <a:gd name="adj1" fmla="val -496261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7" name="Pentagon 126"/>
          <p:cNvSpPr/>
          <p:nvPr/>
        </p:nvSpPr>
        <p:spPr>
          <a:xfrm>
            <a:off x="3519377" y="3335367"/>
            <a:ext cx="5624623" cy="27432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 smtClean="0">
                <a:solidFill>
                  <a:schemeClr val="tx1"/>
                </a:solidFill>
                <a:latin typeface="+mj-lt"/>
              </a:rPr>
              <a:t>              </a:t>
            </a:r>
            <a:r>
              <a:rPr lang="en-GB" sz="1200" b="1" dirty="0" err="1" smtClean="0">
                <a:solidFill>
                  <a:schemeClr val="tx1"/>
                </a:solidFill>
                <a:latin typeface="+mj-lt"/>
              </a:rPr>
              <a:t>FIXM</a:t>
            </a:r>
            <a:endParaRPr lang="en-GB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0" y="1980304"/>
            <a:ext cx="1667669" cy="406399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Flight and Flow</a:t>
            </a:r>
            <a:endParaRPr lang="en-GB" sz="1600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0" y="5146676"/>
            <a:ext cx="1667669" cy="415924"/>
          </a:xfrm>
          <a:prstGeom prst="rect">
            <a:avLst/>
          </a:prstGeom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Enablers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0" y="4096211"/>
            <a:ext cx="1667669" cy="1059989"/>
          </a:xfrm>
          <a:prstGeom prst="rect">
            <a:avLst/>
          </a:prstGeom>
          <a:solidFill>
            <a:srgbClr val="C0D597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b="1" i="1" dirty="0" smtClean="0">
                <a:solidFill>
                  <a:schemeClr val="tx1"/>
                </a:solidFill>
                <a:cs typeface="Arial" charset="0"/>
              </a:rPr>
              <a:t>Capability</a:t>
            </a:r>
            <a:endParaRPr lang="en-GB" sz="1600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0" y="3713854"/>
            <a:ext cx="1667669" cy="406399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AIS/AIM</a:t>
            </a:r>
            <a:endParaRPr lang="en-GB" sz="1600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68" name="Pentagon 167"/>
          <p:cNvSpPr>
            <a:spLocks noChangeArrowheads="1"/>
          </p:cNvSpPr>
          <p:nvPr/>
        </p:nvSpPr>
        <p:spPr bwMode="auto">
          <a:xfrm>
            <a:off x="2010456" y="4842782"/>
            <a:ext cx="7133544" cy="274320"/>
          </a:xfrm>
          <a:prstGeom prst="homePlate">
            <a:avLst>
              <a:gd name="adj" fmla="val 63321"/>
            </a:avLst>
          </a:prstGeom>
          <a:ln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1200" b="1" dirty="0" smtClean="0">
                <a:solidFill>
                  <a:schemeClr val="tx1"/>
                </a:solidFill>
                <a:latin typeface="Calibri" pitchFamily="34" charset="0"/>
              </a:rPr>
              <a:t>  Digital </a:t>
            </a:r>
            <a:r>
              <a:rPr lang="en-GB" sz="1200" b="1" dirty="0">
                <a:solidFill>
                  <a:schemeClr val="tx1"/>
                </a:solidFill>
                <a:latin typeface="Calibri" pitchFamily="34" charset="0"/>
              </a:rPr>
              <a:t>NOTAM</a:t>
            </a:r>
          </a:p>
        </p:txBody>
      </p:sp>
      <p:sp>
        <p:nvSpPr>
          <p:cNvPr id="172" name="Pentagon 171"/>
          <p:cNvSpPr>
            <a:spLocks noChangeArrowheads="1"/>
          </p:cNvSpPr>
          <p:nvPr/>
        </p:nvSpPr>
        <p:spPr bwMode="auto">
          <a:xfrm>
            <a:off x="1676401" y="4072269"/>
            <a:ext cx="3076352" cy="701749"/>
          </a:xfrm>
          <a:prstGeom prst="homePlate">
            <a:avLst>
              <a:gd name="adj" fmla="val 63321"/>
            </a:avLst>
          </a:prstGeom>
          <a:ln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1200" b="1" dirty="0" smtClean="0">
                <a:solidFill>
                  <a:schemeClr val="tx1"/>
                </a:solidFill>
                <a:latin typeface="+mj-lt"/>
              </a:rPr>
              <a:t>AIS-AIM</a:t>
            </a:r>
          </a:p>
          <a:p>
            <a:pPr>
              <a:defRPr/>
            </a:pPr>
            <a:r>
              <a:rPr lang="en-US" sz="1100" b="1" dirty="0" smtClean="0">
                <a:solidFill>
                  <a:schemeClr val="tx1"/>
                </a:solidFill>
                <a:latin typeface="+mj-lt"/>
              </a:rPr>
              <a:t>Enhanced quality</a:t>
            </a:r>
          </a:p>
          <a:p>
            <a:pPr>
              <a:defRPr/>
            </a:pPr>
            <a:r>
              <a:rPr lang="en-US" sz="1100" b="1" dirty="0" smtClean="0">
                <a:solidFill>
                  <a:schemeClr val="tx1"/>
                </a:solidFill>
                <a:latin typeface="+mj-lt"/>
              </a:rPr>
              <a:t>Paper </a:t>
            </a:r>
            <a:r>
              <a:rPr lang="en-US" sz="1100" b="1" dirty="0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> </a:t>
            </a:r>
            <a:r>
              <a:rPr lang="en-US" sz="1100" b="1" dirty="0" smtClean="0">
                <a:solidFill>
                  <a:schemeClr val="tx1"/>
                </a:solidFill>
                <a:latin typeface="+mj-lt"/>
              </a:rPr>
              <a:t>Digital data </a:t>
            </a:r>
          </a:p>
          <a:p>
            <a:pPr>
              <a:defRPr/>
            </a:pPr>
            <a:r>
              <a:rPr lang="en-US" sz="1100" b="1" dirty="0" smtClean="0">
                <a:solidFill>
                  <a:schemeClr val="tx1"/>
                </a:solidFill>
                <a:latin typeface="+mj-lt"/>
              </a:rPr>
              <a:t>availability</a:t>
            </a:r>
            <a:endParaRPr lang="en-GB" sz="11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9" name="TextBox 42"/>
          <p:cNvSpPr txBox="1">
            <a:spLocks noChangeArrowheads="1"/>
          </p:cNvSpPr>
          <p:nvPr/>
        </p:nvSpPr>
        <p:spPr bwMode="auto">
          <a:xfrm>
            <a:off x="1658539" y="3755990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  B0-30</a:t>
            </a:r>
            <a:endParaRPr lang="en-GB" sz="1200" b="1" i="1" dirty="0"/>
          </a:p>
        </p:txBody>
      </p:sp>
      <p:sp>
        <p:nvSpPr>
          <p:cNvPr id="188" name="Pentagon 187"/>
          <p:cNvSpPr>
            <a:spLocks noChangeArrowheads="1"/>
          </p:cNvSpPr>
          <p:nvPr/>
        </p:nvSpPr>
        <p:spPr bwMode="auto">
          <a:xfrm>
            <a:off x="1662112" y="5241850"/>
            <a:ext cx="7481888" cy="233955"/>
          </a:xfrm>
          <a:prstGeom prst="homePlate">
            <a:avLst>
              <a:gd name="adj" fmla="val 76309"/>
            </a:avLst>
          </a:prstGeom>
          <a:ln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1200" b="1" dirty="0" smtClean="0">
                <a:solidFill>
                  <a:schemeClr val="tx1"/>
                </a:solidFill>
                <a:latin typeface="Calibri" pitchFamily="34" charset="0"/>
              </a:rPr>
              <a:t>    </a:t>
            </a:r>
            <a:r>
              <a:rPr lang="en-GB" sz="1200" b="1" dirty="0" err="1" smtClean="0">
                <a:solidFill>
                  <a:schemeClr val="tx1"/>
                </a:solidFill>
                <a:latin typeface="Calibri" pitchFamily="34" charset="0"/>
              </a:rPr>
              <a:t>eAIP</a:t>
            </a:r>
            <a:r>
              <a:rPr lang="en-GB" sz="1200" b="1" dirty="0">
                <a:solidFill>
                  <a:schemeClr val="tx1"/>
                </a:solidFill>
                <a:latin typeface="Calibri" pitchFamily="34" charset="0"/>
              </a:rPr>
              <a:t>, AIXM		</a:t>
            </a:r>
          </a:p>
        </p:txBody>
      </p:sp>
      <p:sp>
        <p:nvSpPr>
          <p:cNvPr id="178" name="TextBox 42"/>
          <p:cNvSpPr txBox="1">
            <a:spLocks noChangeArrowheads="1"/>
          </p:cNvSpPr>
          <p:nvPr/>
        </p:nvSpPr>
        <p:spPr bwMode="auto">
          <a:xfrm>
            <a:off x="3487338" y="3755991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   B1-30</a:t>
            </a:r>
            <a:endParaRPr lang="en-GB" sz="1200" b="1" i="1" dirty="0"/>
          </a:p>
        </p:txBody>
      </p:sp>
      <p:sp>
        <p:nvSpPr>
          <p:cNvPr id="170" name="Pentagon 169"/>
          <p:cNvSpPr>
            <a:spLocks noChangeArrowheads="1"/>
          </p:cNvSpPr>
          <p:nvPr/>
        </p:nvSpPr>
        <p:spPr bwMode="auto">
          <a:xfrm>
            <a:off x="5016500" y="4495156"/>
            <a:ext cx="4127500" cy="274320"/>
          </a:xfrm>
          <a:prstGeom prst="homePlate">
            <a:avLst>
              <a:gd name="adj" fmla="val 63321"/>
            </a:avLst>
          </a:prstGeom>
          <a:ln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1200" b="1" dirty="0" smtClean="0">
                <a:solidFill>
                  <a:schemeClr val="tx1"/>
                </a:solidFill>
                <a:latin typeface="+mj-lt"/>
              </a:rPr>
              <a:t>Electronic Charts, Digital Briefing, In Flight updates</a:t>
            </a:r>
            <a:endParaRPr lang="en-GB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1" name="Pentagon 170"/>
          <p:cNvSpPr>
            <a:spLocks noChangeArrowheads="1"/>
          </p:cNvSpPr>
          <p:nvPr/>
        </p:nvSpPr>
        <p:spPr bwMode="auto">
          <a:xfrm>
            <a:off x="4648200" y="4146054"/>
            <a:ext cx="4495800" cy="274320"/>
          </a:xfrm>
          <a:prstGeom prst="homePlate">
            <a:avLst>
              <a:gd name="adj" fmla="val 63321"/>
            </a:avLst>
          </a:prstGeom>
          <a:ln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1200" b="1" dirty="0" smtClean="0">
                <a:solidFill>
                  <a:schemeClr val="tx1"/>
                </a:solidFill>
                <a:latin typeface="+mj-lt"/>
              </a:rPr>
              <a:t>Digital Data exchange &amp; services, shorter update cycles</a:t>
            </a:r>
            <a:endParaRPr lang="en-GB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0" y="6442076"/>
            <a:ext cx="1667669" cy="415924"/>
          </a:xfrm>
          <a:prstGeom prst="rect">
            <a:avLst/>
          </a:prstGeom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b="1" i="1" dirty="0" smtClean="0">
                <a:solidFill>
                  <a:schemeClr val="tx1"/>
                </a:solidFill>
                <a:cs typeface="Arial" charset="0"/>
              </a:rPr>
              <a:t>Enablers</a:t>
            </a:r>
            <a:endParaRPr lang="en-GB" sz="1600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0" y="5963111"/>
            <a:ext cx="1667669" cy="475789"/>
          </a:xfrm>
          <a:prstGeom prst="rect">
            <a:avLst/>
          </a:prstGeom>
          <a:solidFill>
            <a:srgbClr val="C0D597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b="1" i="1" dirty="0" smtClean="0">
                <a:solidFill>
                  <a:schemeClr val="tx1"/>
                </a:solidFill>
                <a:cs typeface="Arial" charset="0"/>
              </a:rPr>
              <a:t>Capability</a:t>
            </a:r>
            <a:endParaRPr lang="en-GB" sz="1600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0" y="5580754"/>
            <a:ext cx="1667669" cy="406399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Meteorology</a:t>
            </a:r>
            <a:endParaRPr lang="en-GB" sz="1600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15" name="Pentagon 214"/>
          <p:cNvSpPr>
            <a:spLocks noChangeArrowheads="1"/>
          </p:cNvSpPr>
          <p:nvPr/>
        </p:nvSpPr>
        <p:spPr bwMode="auto">
          <a:xfrm>
            <a:off x="1667556" y="5781401"/>
            <a:ext cx="2155144" cy="640080"/>
          </a:xfrm>
          <a:prstGeom prst="homePlate">
            <a:avLst>
              <a:gd name="adj" fmla="val 63321"/>
            </a:avLst>
          </a:prstGeom>
          <a:ln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</a:rPr>
              <a:t>Traditional alphanumerical codes replaced by digital data; enhanced quality</a:t>
            </a:r>
            <a:endParaRPr lang="en-US" sz="1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19" name="TextBox 42"/>
          <p:cNvSpPr txBox="1">
            <a:spLocks noChangeArrowheads="1"/>
          </p:cNvSpPr>
          <p:nvPr/>
        </p:nvSpPr>
        <p:spPr bwMode="auto">
          <a:xfrm>
            <a:off x="7265737" y="5619346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  B3-105</a:t>
            </a:r>
            <a:endParaRPr lang="en-GB" sz="1200" b="1" i="1" dirty="0"/>
          </a:p>
        </p:txBody>
      </p:sp>
      <p:sp>
        <p:nvSpPr>
          <p:cNvPr id="218" name="TextBox 42"/>
          <p:cNvSpPr txBox="1">
            <a:spLocks noChangeArrowheads="1"/>
          </p:cNvSpPr>
          <p:nvPr/>
        </p:nvSpPr>
        <p:spPr bwMode="auto">
          <a:xfrm>
            <a:off x="3495904" y="5629978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     B1-30, B1-105</a:t>
            </a:r>
          </a:p>
        </p:txBody>
      </p:sp>
      <p:sp>
        <p:nvSpPr>
          <p:cNvPr id="217" name="Pentagon 216"/>
          <p:cNvSpPr/>
          <p:nvPr/>
        </p:nvSpPr>
        <p:spPr>
          <a:xfrm>
            <a:off x="1673225" y="6487632"/>
            <a:ext cx="7470775" cy="232145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 smtClean="0">
                <a:solidFill>
                  <a:schemeClr val="tx1"/>
                </a:solidFill>
                <a:latin typeface="Calibri" pitchFamily="34" charset="0"/>
              </a:rPr>
              <a:t>WXXM</a:t>
            </a:r>
            <a:endParaRPr lang="en-GB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6" name="Pentagon 215"/>
          <p:cNvSpPr>
            <a:spLocks noChangeArrowheads="1"/>
          </p:cNvSpPr>
          <p:nvPr/>
        </p:nvSpPr>
        <p:spPr bwMode="auto">
          <a:xfrm>
            <a:off x="3902756" y="5966288"/>
            <a:ext cx="5241244" cy="434512"/>
          </a:xfrm>
          <a:prstGeom prst="homePlate">
            <a:avLst>
              <a:gd name="adj" fmla="val 63321"/>
            </a:avLst>
          </a:prstGeom>
          <a:ln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1200" b="1" dirty="0" smtClean="0">
                <a:solidFill>
                  <a:schemeClr val="tx1"/>
                </a:solidFill>
                <a:latin typeface="Calibri" pitchFamily="34" charset="0"/>
              </a:rPr>
              <a:t>Digital MET Data exchange &amp; MET information  </a:t>
            </a:r>
          </a:p>
          <a:p>
            <a:pPr>
              <a:defRPr/>
            </a:pPr>
            <a:r>
              <a:rPr lang="en-GB" sz="1200" b="1" dirty="0" smtClean="0">
                <a:solidFill>
                  <a:schemeClr val="tx1"/>
                </a:solidFill>
                <a:latin typeface="Calibri" pitchFamily="34" charset="0"/>
              </a:rPr>
              <a:t>services.  In Flight updates</a:t>
            </a:r>
            <a:endParaRPr lang="en-GB" sz="1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197" name="Elbow Connector 196"/>
          <p:cNvCxnSpPr/>
          <p:nvPr/>
        </p:nvCxnSpPr>
        <p:spPr>
          <a:xfrm rot="10800000" flipH="1" flipV="1">
            <a:off x="3551133" y="3883857"/>
            <a:ext cx="1529162" cy="737825"/>
          </a:xfrm>
          <a:prstGeom prst="bentConnector3">
            <a:avLst>
              <a:gd name="adj1" fmla="val -5214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3" name="Elbow Connector 192"/>
          <p:cNvCxnSpPr>
            <a:stCxn id="178" idx="1"/>
            <a:endCxn id="171" idx="1"/>
          </p:cNvCxnSpPr>
          <p:nvPr/>
        </p:nvCxnSpPr>
        <p:spPr>
          <a:xfrm rot="10800000" flipH="1" flipV="1">
            <a:off x="3487338" y="3894490"/>
            <a:ext cx="1160862" cy="388723"/>
          </a:xfrm>
          <a:prstGeom prst="bentConnector3">
            <a:avLst>
              <a:gd name="adj1" fmla="val -1374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9" name="Elbow Connector 188"/>
          <p:cNvCxnSpPr/>
          <p:nvPr/>
        </p:nvCxnSpPr>
        <p:spPr>
          <a:xfrm rot="10800000" flipV="1">
            <a:off x="1704644" y="3883858"/>
            <a:ext cx="7059" cy="1464338"/>
          </a:xfrm>
          <a:prstGeom prst="bentConnector3">
            <a:avLst>
              <a:gd name="adj1" fmla="val 1229679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4" name="Elbow Connector 183"/>
          <p:cNvCxnSpPr/>
          <p:nvPr/>
        </p:nvCxnSpPr>
        <p:spPr>
          <a:xfrm rot="10800000" flipH="1" flipV="1">
            <a:off x="1701067" y="3851960"/>
            <a:ext cx="341285" cy="1085452"/>
          </a:xfrm>
          <a:prstGeom prst="bentConnector3">
            <a:avLst>
              <a:gd name="adj1" fmla="val -20250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0" name="Elbow Connector 179"/>
          <p:cNvCxnSpPr/>
          <p:nvPr/>
        </p:nvCxnSpPr>
        <p:spPr>
          <a:xfrm rot="10800000" flipH="1" flipV="1">
            <a:off x="1711701" y="3862592"/>
            <a:ext cx="17862" cy="497176"/>
          </a:xfrm>
          <a:prstGeom prst="bentConnector3">
            <a:avLst>
              <a:gd name="adj1" fmla="val -446445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4" name="Elbow Connector 313"/>
          <p:cNvCxnSpPr/>
          <p:nvPr/>
        </p:nvCxnSpPr>
        <p:spPr>
          <a:xfrm rot="16200000" flipH="1">
            <a:off x="2971800" y="2876107"/>
            <a:ext cx="1010094" cy="170119"/>
          </a:xfrm>
          <a:prstGeom prst="bentConnector3">
            <a:avLst>
              <a:gd name="adj1" fmla="val 99474"/>
            </a:avLst>
          </a:prstGeom>
          <a:ln w="28575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Elbow Connector 320"/>
          <p:cNvCxnSpPr/>
          <p:nvPr/>
        </p:nvCxnSpPr>
        <p:spPr>
          <a:xfrm rot="16200000" flipH="1">
            <a:off x="4736806" y="2897372"/>
            <a:ext cx="1010094" cy="170119"/>
          </a:xfrm>
          <a:prstGeom prst="bentConnector3">
            <a:avLst>
              <a:gd name="adj1" fmla="val 99474"/>
            </a:avLst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Elbow Connector 321"/>
          <p:cNvCxnSpPr/>
          <p:nvPr/>
        </p:nvCxnSpPr>
        <p:spPr>
          <a:xfrm rot="16200000" flipH="1">
            <a:off x="6725095" y="2918637"/>
            <a:ext cx="1010094" cy="170119"/>
          </a:xfrm>
          <a:prstGeom prst="bentConnector3">
            <a:avLst>
              <a:gd name="adj1" fmla="val 99474"/>
            </a:avLst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Elbow Connector 370"/>
          <p:cNvCxnSpPr/>
          <p:nvPr/>
        </p:nvCxnSpPr>
        <p:spPr>
          <a:xfrm rot="5400000" flipH="1" flipV="1">
            <a:off x="6927112" y="5948917"/>
            <a:ext cx="616689" cy="223284"/>
          </a:xfrm>
          <a:prstGeom prst="bentConnector3">
            <a:avLst>
              <a:gd name="adj1" fmla="val 98276"/>
            </a:avLst>
          </a:prstGeom>
          <a:ln w="28575">
            <a:solidFill>
              <a:srgbClr val="FFC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Elbow Connector 372"/>
          <p:cNvCxnSpPr/>
          <p:nvPr/>
        </p:nvCxnSpPr>
        <p:spPr>
          <a:xfrm rot="16200000" flipH="1">
            <a:off x="6858001" y="6081823"/>
            <a:ext cx="754910" cy="244548"/>
          </a:xfrm>
          <a:prstGeom prst="bentConnector3">
            <a:avLst>
              <a:gd name="adj1" fmla="val 97887"/>
            </a:avLst>
          </a:prstGeom>
          <a:ln w="28575">
            <a:solidFill>
              <a:srgbClr val="FFC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Elbow Connector 373"/>
          <p:cNvCxnSpPr/>
          <p:nvPr/>
        </p:nvCxnSpPr>
        <p:spPr>
          <a:xfrm rot="5400000" flipH="1" flipV="1">
            <a:off x="7097233" y="6204098"/>
            <a:ext cx="297710" cy="244548"/>
          </a:xfrm>
          <a:prstGeom prst="bentConnector3">
            <a:avLst>
              <a:gd name="adj1" fmla="val 96429"/>
            </a:avLst>
          </a:prstGeom>
          <a:ln w="28575">
            <a:solidFill>
              <a:srgbClr val="FFC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Elbow Connector 376"/>
          <p:cNvCxnSpPr/>
          <p:nvPr/>
        </p:nvCxnSpPr>
        <p:spPr>
          <a:xfrm rot="5400000" flipH="1" flipV="1">
            <a:off x="3274826" y="6028662"/>
            <a:ext cx="595428" cy="191386"/>
          </a:xfrm>
          <a:prstGeom prst="bentConnector3">
            <a:avLst>
              <a:gd name="adj1" fmla="val 100000"/>
            </a:avLst>
          </a:prstGeom>
          <a:ln w="28575">
            <a:solidFill>
              <a:srgbClr val="FFC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Elbow Connector 391"/>
          <p:cNvCxnSpPr/>
          <p:nvPr/>
        </p:nvCxnSpPr>
        <p:spPr>
          <a:xfrm flipV="1">
            <a:off x="3476847" y="6188153"/>
            <a:ext cx="552892" cy="297706"/>
          </a:xfrm>
          <a:prstGeom prst="bentConnector3">
            <a:avLst>
              <a:gd name="adj1" fmla="val 0"/>
            </a:avLst>
          </a:prstGeom>
          <a:ln w="28575">
            <a:solidFill>
              <a:srgbClr val="FFC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Elbow Connector 392"/>
          <p:cNvCxnSpPr/>
          <p:nvPr/>
        </p:nvCxnSpPr>
        <p:spPr>
          <a:xfrm rot="16200000" flipH="1">
            <a:off x="3338631" y="6188152"/>
            <a:ext cx="531624" cy="255183"/>
          </a:xfrm>
          <a:prstGeom prst="bentConnector3">
            <a:avLst>
              <a:gd name="adj1" fmla="val 100001"/>
            </a:avLst>
          </a:prstGeom>
          <a:ln w="28575">
            <a:solidFill>
              <a:srgbClr val="FFC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Rectangle 244"/>
          <p:cNvSpPr/>
          <p:nvPr/>
        </p:nvSpPr>
        <p:spPr>
          <a:xfrm>
            <a:off x="1669312" y="382774"/>
            <a:ext cx="7474688" cy="401910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/>
          <p:cNvSpPr/>
          <p:nvPr/>
        </p:nvSpPr>
        <p:spPr>
          <a:xfrm>
            <a:off x="1676400" y="4401878"/>
            <a:ext cx="7454900" cy="2456121"/>
          </a:xfrm>
          <a:prstGeom prst="rect">
            <a:avLst/>
          </a:prstGeom>
          <a:gradFill flip="none" rotWithShape="1">
            <a:gsLst>
              <a:gs pos="0">
                <a:srgbClr val="C0D597">
                  <a:shade val="30000"/>
                  <a:satMod val="115000"/>
                </a:srgbClr>
              </a:gs>
              <a:gs pos="50000">
                <a:srgbClr val="C0D597">
                  <a:shade val="67500"/>
                  <a:satMod val="115000"/>
                </a:srgbClr>
              </a:gs>
              <a:gs pos="100000">
                <a:srgbClr val="C0D597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/>
          <p:cNvSpPr/>
          <p:nvPr/>
        </p:nvSpPr>
        <p:spPr>
          <a:xfrm>
            <a:off x="7254966" y="1836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/>
          <p:cNvSpPr/>
          <p:nvPr/>
        </p:nvSpPr>
        <p:spPr>
          <a:xfrm>
            <a:off x="5381626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/>
          <p:cNvSpPr/>
          <p:nvPr/>
        </p:nvSpPr>
        <p:spPr>
          <a:xfrm>
            <a:off x="3505201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1676399" y="190499"/>
            <a:ext cx="1828801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80"/>
          <p:cNvGrpSpPr/>
          <p:nvPr/>
        </p:nvGrpSpPr>
        <p:grpSpPr>
          <a:xfrm>
            <a:off x="1666875" y="7937"/>
            <a:ext cx="7465695" cy="387350"/>
            <a:chOff x="1666875" y="173037"/>
            <a:chExt cx="7465695" cy="387350"/>
          </a:xfrm>
        </p:grpSpPr>
        <p:grpSp>
          <p:nvGrpSpPr>
            <p:cNvPr id="3" name="Group 79"/>
            <p:cNvGrpSpPr/>
            <p:nvPr/>
          </p:nvGrpSpPr>
          <p:grpSpPr>
            <a:xfrm>
              <a:off x="1666875" y="179387"/>
              <a:ext cx="7465695" cy="381000"/>
              <a:chOff x="1666875" y="179387"/>
              <a:chExt cx="7465695" cy="381000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350520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1</a:t>
                </a: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5381625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2 </a:t>
                </a: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725805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3</a:t>
                </a: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1666875" y="179387"/>
                <a:ext cx="1836420" cy="381000"/>
              </a:xfrm>
              <a:prstGeom prst="roundRect">
                <a:avLst>
                  <a:gd name="adj" fmla="val 2381"/>
                </a:avLst>
              </a:prstGeom>
              <a:solidFill>
                <a:srgbClr val="4F81B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0</a:t>
                </a:r>
              </a:p>
            </p:txBody>
          </p:sp>
        </p:grpSp>
        <p:sp>
          <p:nvSpPr>
            <p:cNvPr id="2141" name="TextBox 39"/>
            <p:cNvSpPr txBox="1">
              <a:spLocks noChangeArrowheads="1"/>
            </p:cNvSpPr>
            <p:nvPr/>
          </p:nvSpPr>
          <p:spPr bwMode="auto">
            <a:xfrm>
              <a:off x="3217863" y="180975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2018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2142" name="TextBox 39"/>
            <p:cNvSpPr txBox="1">
              <a:spLocks noChangeArrowheads="1"/>
            </p:cNvSpPr>
            <p:nvPr/>
          </p:nvSpPr>
          <p:spPr bwMode="auto">
            <a:xfrm>
              <a:off x="5114925" y="182562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2023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2143" name="TextBox 39"/>
            <p:cNvSpPr txBox="1">
              <a:spLocks noChangeArrowheads="1"/>
            </p:cNvSpPr>
            <p:nvPr/>
          </p:nvSpPr>
          <p:spPr bwMode="auto">
            <a:xfrm>
              <a:off x="6992938" y="173037"/>
              <a:ext cx="549275" cy="277813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</p:grpSp>
      <p:sp>
        <p:nvSpPr>
          <p:cNvPr id="76" name="Rectangle 75"/>
          <p:cNvSpPr/>
          <p:nvPr/>
        </p:nvSpPr>
        <p:spPr>
          <a:xfrm>
            <a:off x="0" y="628650"/>
            <a:ext cx="1667669" cy="3762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Enablers </a:t>
            </a:r>
            <a:r>
              <a:rPr lang="en-GB" b="1" i="1" dirty="0">
                <a:solidFill>
                  <a:schemeClr val="tx1"/>
                </a:solidFill>
                <a:cs typeface="Arial" charset="0"/>
              </a:rPr>
              <a:t>(Link Media)</a:t>
            </a:r>
          </a:p>
        </p:txBody>
      </p:sp>
      <p:sp>
        <p:nvSpPr>
          <p:cNvPr id="79" name="Rectangle 78"/>
          <p:cNvSpPr/>
          <p:nvPr/>
        </p:nvSpPr>
        <p:spPr>
          <a:xfrm>
            <a:off x="0" y="4400550"/>
            <a:ext cx="1667669" cy="2457450"/>
          </a:xfrm>
          <a:prstGeom prst="rect">
            <a:avLst/>
          </a:prstGeom>
          <a:solidFill>
            <a:srgbClr val="C0D597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>
                <a:solidFill>
                  <a:schemeClr val="tx1"/>
                </a:solidFill>
                <a:cs typeface="Arial" charset="0"/>
              </a:rPr>
              <a:t>Services</a:t>
            </a:r>
          </a:p>
        </p:txBody>
      </p:sp>
      <p:sp>
        <p:nvSpPr>
          <p:cNvPr id="96" name="Pentagon 95"/>
          <p:cNvSpPr/>
          <p:nvPr/>
        </p:nvSpPr>
        <p:spPr>
          <a:xfrm>
            <a:off x="6043745" y="486002"/>
            <a:ext cx="3074855" cy="27432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/>
              <a:t>                          </a:t>
            </a:r>
            <a:r>
              <a:rPr lang="en-GB" sz="1600" b="1" dirty="0" err="1"/>
              <a:t>HF</a:t>
            </a:r>
            <a:r>
              <a:rPr lang="en-GB" sz="1600" b="1" dirty="0"/>
              <a:t> (</a:t>
            </a:r>
            <a:r>
              <a:rPr lang="en-GB" sz="1600" b="1" dirty="0" err="1"/>
              <a:t>ATN</a:t>
            </a:r>
            <a:r>
              <a:rPr lang="en-GB" sz="1600" b="1" dirty="0"/>
              <a:t>)</a:t>
            </a:r>
          </a:p>
        </p:txBody>
      </p:sp>
      <p:sp>
        <p:nvSpPr>
          <p:cNvPr id="103" name="TextBox 39"/>
          <p:cNvSpPr txBox="1">
            <a:spLocks noChangeArrowheads="1"/>
          </p:cNvSpPr>
          <p:nvPr/>
        </p:nvSpPr>
        <p:spPr bwMode="auto">
          <a:xfrm>
            <a:off x="1673224" y="1149523"/>
            <a:ext cx="1633501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i="1" dirty="0" smtClean="0"/>
              <a:t>B0-86</a:t>
            </a:r>
            <a:r>
              <a:rPr lang="en-GB" sz="1200" b="1" i="1" dirty="0"/>
              <a:t>, </a:t>
            </a:r>
            <a:r>
              <a:rPr lang="en-GB" sz="1200" b="1" i="1" dirty="0" smtClean="0"/>
              <a:t>B0-40</a:t>
            </a:r>
            <a:r>
              <a:rPr lang="en-GB" sz="1200" b="1" i="1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B0-10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3" name="TextBox 53"/>
          <p:cNvSpPr txBox="1">
            <a:spLocks noChangeArrowheads="1"/>
          </p:cNvSpPr>
          <p:nvPr/>
        </p:nvSpPr>
        <p:spPr bwMode="auto">
          <a:xfrm>
            <a:off x="3498876" y="3075656"/>
            <a:ext cx="1425575" cy="4619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B1-15</a:t>
            </a:r>
            <a:r>
              <a:rPr lang="en-GB" sz="1200" b="1" i="1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B1-25</a:t>
            </a:r>
            <a:r>
              <a:rPr lang="en-GB" sz="1200" b="1" i="1" dirty="0"/>
              <a:t>, </a:t>
            </a:r>
            <a:r>
              <a:rPr lang="en-GB" sz="1200" b="1" i="1" dirty="0" smtClean="0"/>
              <a:t>B1-105</a:t>
            </a:r>
            <a:r>
              <a:rPr lang="en-GB" sz="1200" b="1" i="1" dirty="0"/>
              <a:t>, </a:t>
            </a:r>
            <a:r>
              <a:rPr lang="en-GB" sz="1200" b="1" i="1" dirty="0" smtClean="0">
                <a:solidFill>
                  <a:srgbClr val="FF0000"/>
                </a:solidFill>
              </a:rPr>
              <a:t> </a:t>
            </a:r>
            <a:r>
              <a:rPr lang="en-GB" sz="1200" b="1" i="1" dirty="0" smtClean="0"/>
              <a:t>B1-40</a:t>
            </a:r>
            <a:endParaRPr lang="en-GB" sz="1200" b="1" i="1" strike="sngStrike" dirty="0"/>
          </a:p>
        </p:txBody>
      </p:sp>
      <p:sp>
        <p:nvSpPr>
          <p:cNvPr id="194" name="TextBox 94"/>
          <p:cNvSpPr txBox="1">
            <a:spLocks noChangeArrowheads="1"/>
          </p:cNvSpPr>
          <p:nvPr/>
        </p:nvSpPr>
        <p:spPr bwMode="auto">
          <a:xfrm>
            <a:off x="5395459" y="4056029"/>
            <a:ext cx="1701800" cy="276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1" i="1" dirty="0" smtClean="0"/>
              <a:t>B2-75</a:t>
            </a:r>
            <a:r>
              <a:rPr lang="en-GB" sz="1200" b="1" i="1" dirty="0"/>
              <a:t>, </a:t>
            </a:r>
            <a:r>
              <a:rPr lang="en-GB" sz="1200" b="1" i="1" dirty="0" smtClean="0"/>
              <a:t>B2-25</a:t>
            </a:r>
            <a:r>
              <a:rPr lang="en-GB" sz="1200" b="1" i="1" dirty="0"/>
              <a:t>, </a:t>
            </a:r>
            <a:r>
              <a:rPr lang="en-GB" sz="1200" b="1" i="1" dirty="0" smtClean="0"/>
              <a:t>B2-31</a:t>
            </a:r>
            <a:r>
              <a:rPr lang="en-GB" sz="1200" b="1" i="1" dirty="0"/>
              <a:t>, </a:t>
            </a:r>
            <a:endParaRPr lang="en-GB" sz="1200" b="1" i="1" strike="sngStrike" dirty="0">
              <a:solidFill>
                <a:srgbClr val="FF0000"/>
              </a:solidFill>
            </a:endParaRPr>
          </a:p>
        </p:txBody>
      </p:sp>
      <p:sp>
        <p:nvSpPr>
          <p:cNvPr id="195" name="TextBox 94"/>
          <p:cNvSpPr txBox="1">
            <a:spLocks noChangeArrowheads="1"/>
          </p:cNvSpPr>
          <p:nvPr/>
        </p:nvSpPr>
        <p:spPr bwMode="auto">
          <a:xfrm>
            <a:off x="7237237" y="4034764"/>
            <a:ext cx="1285875" cy="276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1" i="1" dirty="0" smtClean="0"/>
              <a:t> B3-25</a:t>
            </a:r>
            <a:r>
              <a:rPr lang="en-GB" sz="1200" b="1" i="1" dirty="0"/>
              <a:t>, </a:t>
            </a: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B3-105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2" name="TextBox 71"/>
          <p:cNvSpPr txBox="1">
            <a:spLocks noChangeArrowheads="1"/>
          </p:cNvSpPr>
          <p:nvPr/>
        </p:nvSpPr>
        <p:spPr bwMode="auto">
          <a:xfrm>
            <a:off x="3507240" y="2205039"/>
            <a:ext cx="1681448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B1-105</a:t>
            </a:r>
            <a:r>
              <a:rPr lang="en-GB" sz="1200" b="1" i="1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GB" sz="1200" b="1" i="1" dirty="0" smtClean="0"/>
              <a:t>B1-40</a:t>
            </a:r>
            <a:r>
              <a:rPr lang="en-GB" sz="1200" b="1" i="1" dirty="0"/>
              <a:t>, </a:t>
            </a: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B1-85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9" name="TextBox 49"/>
          <p:cNvSpPr txBox="1">
            <a:spLocks noChangeArrowheads="1"/>
          </p:cNvSpPr>
          <p:nvPr/>
        </p:nvSpPr>
        <p:spPr bwMode="auto">
          <a:xfrm>
            <a:off x="1681614" y="2206627"/>
            <a:ext cx="1284870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1200" b="1" i="1" dirty="0" smtClean="0"/>
              <a:t>B0-86</a:t>
            </a:r>
            <a:r>
              <a:rPr lang="en-GB" sz="1200" b="1" i="1" dirty="0"/>
              <a:t>, </a:t>
            </a:r>
            <a:r>
              <a:rPr lang="en-GB" sz="1200" b="1" i="1" dirty="0" smtClean="0"/>
              <a:t>B0-40</a:t>
            </a:r>
            <a:endParaRPr lang="en-GB" sz="1200" b="1" i="1" dirty="0"/>
          </a:p>
        </p:txBody>
      </p:sp>
      <p:sp>
        <p:nvSpPr>
          <p:cNvPr id="105" name="TextBox 99"/>
          <p:cNvSpPr txBox="1">
            <a:spLocks noChangeArrowheads="1"/>
          </p:cNvSpPr>
          <p:nvPr/>
        </p:nvSpPr>
        <p:spPr bwMode="auto">
          <a:xfrm>
            <a:off x="5383212" y="1863727"/>
            <a:ext cx="1719263" cy="4619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B2-15</a:t>
            </a:r>
            <a:r>
              <a:rPr lang="en-GB" sz="1200" b="1" i="1" dirty="0"/>
              <a:t>, </a:t>
            </a:r>
            <a:r>
              <a:rPr lang="en-GB" sz="1200" b="1" i="1" dirty="0" smtClean="0"/>
              <a:t>B2-25</a:t>
            </a:r>
            <a:r>
              <a:rPr lang="en-GB" sz="1200" b="1" i="1" dirty="0"/>
              <a:t>, </a:t>
            </a:r>
            <a:r>
              <a:rPr lang="en-GB" sz="1200" b="1" i="1" dirty="0" smtClean="0"/>
              <a:t>B2-31</a:t>
            </a:r>
            <a:r>
              <a:rPr lang="en-GB" sz="1200" b="1" i="1" dirty="0"/>
              <a:t>, </a:t>
            </a:r>
            <a:r>
              <a:rPr lang="en-GB" sz="1200" b="1" i="1" dirty="0" smtClean="0"/>
              <a:t>B2-75</a:t>
            </a:r>
            <a:r>
              <a:rPr lang="en-GB" sz="1200" b="1" i="1" dirty="0"/>
              <a:t>,</a:t>
            </a:r>
            <a:r>
              <a:rPr lang="en-GB" sz="1200" b="1" i="1" dirty="0">
                <a:solidFill>
                  <a:srgbClr val="FF0000"/>
                </a:solidFill>
              </a:rPr>
              <a:t> </a:t>
            </a:r>
            <a:r>
              <a:rPr lang="en-GB" sz="1200" b="1" i="1" dirty="0" smtClean="0"/>
              <a:t>B2-85</a:t>
            </a:r>
            <a:r>
              <a:rPr lang="en-GB" sz="1200" b="1" i="1" dirty="0"/>
              <a:t>, </a:t>
            </a: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B2-05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8" name="TextBox 94"/>
          <p:cNvSpPr txBox="1">
            <a:spLocks noChangeArrowheads="1"/>
          </p:cNvSpPr>
          <p:nvPr/>
        </p:nvSpPr>
        <p:spPr bwMode="auto">
          <a:xfrm>
            <a:off x="7251700" y="1862139"/>
            <a:ext cx="1828800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i="1" dirty="0" smtClean="0"/>
              <a:t>B3-25</a:t>
            </a:r>
            <a:r>
              <a:rPr lang="en-GB" sz="1200" b="1" i="1" dirty="0"/>
              <a:t>, </a:t>
            </a: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B3-105</a:t>
            </a:r>
            <a:r>
              <a:rPr lang="en-GB" sz="1200" b="1" i="1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GB" sz="1200" b="1" i="1" dirty="0" smtClean="0"/>
              <a:t>B3-85</a:t>
            </a:r>
            <a:r>
              <a:rPr lang="en-GB" sz="1200" b="1" i="1" dirty="0"/>
              <a:t>, </a:t>
            </a:r>
            <a:r>
              <a:rPr lang="en-GB" sz="1200" b="1" i="1" dirty="0" smtClean="0"/>
              <a:t>B3-05, B3-10</a:t>
            </a:r>
            <a:endParaRPr lang="en-GB" sz="1200" b="1" i="1" dirty="0"/>
          </a:p>
        </p:txBody>
      </p:sp>
      <p:sp>
        <p:nvSpPr>
          <p:cNvPr id="176" name="TextBox 106"/>
          <p:cNvSpPr txBox="1">
            <a:spLocks noChangeArrowheads="1"/>
          </p:cNvSpPr>
          <p:nvPr/>
        </p:nvSpPr>
        <p:spPr bwMode="auto">
          <a:xfrm>
            <a:off x="5367162" y="3161638"/>
            <a:ext cx="1719263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B2-15</a:t>
            </a:r>
            <a:r>
              <a:rPr lang="en-GB" sz="1200" b="1" i="1" dirty="0"/>
              <a:t>, </a:t>
            </a:r>
            <a:r>
              <a:rPr lang="en-GB" sz="1200" b="1" i="1" dirty="0" smtClean="0"/>
              <a:t>B2-25</a:t>
            </a:r>
            <a:r>
              <a:rPr lang="en-GB" sz="1200" b="1" i="1" dirty="0"/>
              <a:t>, </a:t>
            </a:r>
            <a:r>
              <a:rPr lang="en-GB" sz="1200" b="1" i="1" dirty="0" smtClean="0"/>
              <a:t>B2-31</a:t>
            </a:r>
            <a:r>
              <a:rPr lang="en-GB" sz="1200" b="1" i="1" dirty="0"/>
              <a:t>, </a:t>
            </a:r>
            <a:r>
              <a:rPr lang="en-GB" sz="1200" b="1" i="1" dirty="0" smtClean="0"/>
              <a:t>B2-85, B2-05</a:t>
            </a:r>
            <a:endParaRPr lang="en-GB" sz="1200" b="1" i="1" dirty="0"/>
          </a:p>
        </p:txBody>
      </p:sp>
      <p:sp>
        <p:nvSpPr>
          <p:cNvPr id="104" name="TextBox 60"/>
          <p:cNvSpPr txBox="1">
            <a:spLocks noChangeArrowheads="1"/>
          </p:cNvSpPr>
          <p:nvPr/>
        </p:nvSpPr>
        <p:spPr bwMode="auto">
          <a:xfrm>
            <a:off x="3505201" y="1142058"/>
            <a:ext cx="1757916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B1-15</a:t>
            </a:r>
            <a:r>
              <a:rPr lang="en-GB" sz="1200" b="1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GB" sz="1200" b="1" i="1" dirty="0" smtClean="0">
                <a:solidFill>
                  <a:schemeClr val="bg1">
                    <a:lumMod val="75000"/>
                  </a:schemeClr>
                </a:solidFill>
              </a:rPr>
              <a:t>B</a:t>
            </a: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1-105</a:t>
            </a:r>
            <a:r>
              <a:rPr lang="en-GB" sz="1200" b="1" i="1" dirty="0">
                <a:solidFill>
                  <a:schemeClr val="bg1">
                    <a:lumMod val="75000"/>
                  </a:schemeClr>
                </a:solidFill>
              </a:rPr>
              <a:t>,</a:t>
            </a:r>
            <a:r>
              <a:rPr lang="en-GB" sz="1200" b="1" i="1" dirty="0"/>
              <a:t> </a:t>
            </a:r>
            <a:r>
              <a:rPr lang="en-GB" sz="1200" b="1" i="1" dirty="0" smtClean="0"/>
              <a:t>B1-40</a:t>
            </a:r>
            <a:r>
              <a:rPr lang="en-GB" sz="1200" b="1" i="1" dirty="0"/>
              <a:t>, </a:t>
            </a:r>
            <a:endParaRPr lang="en-GB" sz="1200" b="1" i="1" dirty="0" smtClean="0"/>
          </a:p>
          <a:p>
            <a:pPr>
              <a:defRPr/>
            </a:pP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B1-85, B1-10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5" name="Pentagon 124"/>
          <p:cNvSpPr/>
          <p:nvPr/>
        </p:nvSpPr>
        <p:spPr>
          <a:xfrm>
            <a:off x="6261099" y="2382794"/>
            <a:ext cx="2834640" cy="274320"/>
          </a:xfrm>
          <a:prstGeom prst="homePlate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             </a:t>
            </a:r>
            <a:r>
              <a:rPr lang="en-GB" sz="1600" b="1" dirty="0" err="1" smtClean="0"/>
              <a:t>LDACS</a:t>
            </a:r>
            <a:r>
              <a:rPr lang="en-GB" sz="1600" b="1" dirty="0" smtClean="0"/>
              <a:t> </a:t>
            </a:r>
            <a:r>
              <a:rPr lang="en-GB" sz="1600" b="1" baseline="-25000" dirty="0" err="1" smtClean="0"/>
              <a:t>ATN</a:t>
            </a:r>
            <a:r>
              <a:rPr lang="en-GB" sz="1600" b="1" baseline="-25000" dirty="0" smtClean="0"/>
              <a:t> </a:t>
            </a:r>
            <a:r>
              <a:rPr lang="en-GB" sz="1600" b="1" baseline="-25000" dirty="0" err="1" smtClean="0"/>
              <a:t>IPS</a:t>
            </a:r>
            <a:endParaRPr lang="en-GB" sz="1600" b="1" baseline="-25000" dirty="0"/>
          </a:p>
        </p:txBody>
      </p:sp>
      <p:sp>
        <p:nvSpPr>
          <p:cNvPr id="307" name="TextBox 39"/>
          <p:cNvSpPr txBox="1">
            <a:spLocks noChangeArrowheads="1"/>
          </p:cNvSpPr>
          <p:nvPr/>
        </p:nvSpPr>
        <p:spPr bwMode="auto">
          <a:xfrm>
            <a:off x="1668008" y="5148262"/>
            <a:ext cx="1257300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1" i="1" dirty="0" smtClean="0"/>
              <a:t>B0-86</a:t>
            </a:r>
            <a:r>
              <a:rPr lang="en-GB" sz="1200" b="1" i="1" dirty="0"/>
              <a:t>, </a:t>
            </a:r>
            <a:r>
              <a:rPr lang="en-GB" sz="1200" b="1" i="1" dirty="0" smtClean="0"/>
              <a:t>B0-40</a:t>
            </a:r>
            <a:r>
              <a:rPr lang="en-GB" sz="1200" b="1" i="1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B0-10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4" name="TextBox 60"/>
          <p:cNvSpPr txBox="1">
            <a:spLocks noChangeArrowheads="1"/>
          </p:cNvSpPr>
          <p:nvPr/>
        </p:nvSpPr>
        <p:spPr bwMode="auto">
          <a:xfrm>
            <a:off x="3504646" y="5594830"/>
            <a:ext cx="1747838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B1-15</a:t>
            </a:r>
            <a:r>
              <a:rPr lang="en-GB" sz="1200" b="1" i="1" dirty="0">
                <a:solidFill>
                  <a:schemeClr val="bg1">
                    <a:lumMod val="65000"/>
                  </a:schemeClr>
                </a:solidFill>
              </a:rPr>
              <a:t>,</a:t>
            </a:r>
            <a:r>
              <a:rPr lang="en-GB" sz="1200" b="1" i="1" dirty="0"/>
              <a:t> </a:t>
            </a: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B1-105</a:t>
            </a:r>
            <a:r>
              <a:rPr lang="en-GB" sz="1200" b="1" i="1" dirty="0">
                <a:solidFill>
                  <a:schemeClr val="bg1">
                    <a:lumMod val="75000"/>
                  </a:schemeClr>
                </a:solidFill>
              </a:rPr>
              <a:t>,</a:t>
            </a:r>
            <a:r>
              <a:rPr lang="en-GB" sz="1200" b="1" i="1" dirty="0"/>
              <a:t> </a:t>
            </a:r>
            <a:r>
              <a:rPr lang="en-GB" sz="1200" b="1" i="1" dirty="0" smtClean="0"/>
              <a:t>B1-40</a:t>
            </a:r>
            <a:r>
              <a:rPr lang="en-GB" sz="1200" b="1" i="1" dirty="0"/>
              <a:t>, </a:t>
            </a: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B1-85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6" name="Pentagon 325"/>
          <p:cNvSpPr/>
          <p:nvPr/>
        </p:nvSpPr>
        <p:spPr>
          <a:xfrm>
            <a:off x="6200775" y="4539239"/>
            <a:ext cx="2943225" cy="1050428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chemeClr val="tx1"/>
                </a:solidFill>
                <a:cs typeface="Arial" charset="0"/>
              </a:rPr>
              <a:t>                  Full 4D Applications</a:t>
            </a:r>
            <a:endParaRPr lang="en-GB" sz="1600" b="1" dirty="0">
              <a:solidFill>
                <a:schemeClr val="tx1"/>
              </a:solidFill>
              <a:cs typeface="Arial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 smtClean="0">
                <a:solidFill>
                  <a:schemeClr val="tx1"/>
                </a:solidFill>
              </a:rPr>
              <a:t>ATN </a:t>
            </a:r>
            <a:r>
              <a:rPr lang="en-GB" sz="800" dirty="0">
                <a:solidFill>
                  <a:schemeClr val="tx1"/>
                </a:solidFill>
              </a:rPr>
              <a:t>IPS </a:t>
            </a:r>
          </a:p>
        </p:txBody>
      </p:sp>
      <p:sp>
        <p:nvSpPr>
          <p:cNvPr id="304" name="Pentagon 303"/>
          <p:cNvSpPr/>
          <p:nvPr/>
        </p:nvSpPr>
        <p:spPr>
          <a:xfrm>
            <a:off x="1672299" y="4539300"/>
            <a:ext cx="5585752" cy="274320"/>
          </a:xfrm>
          <a:prstGeom prst="homePlate">
            <a:avLst>
              <a:gd name="adj" fmla="val 394766"/>
            </a:avLst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chemeClr val="tx1"/>
                </a:solidFill>
                <a:cs typeface="Arial" charset="0"/>
              </a:rPr>
              <a:t>CPDLC &amp; ADS-C  over FANS 1/A </a:t>
            </a:r>
            <a:r>
              <a:rPr lang="en-GB" sz="800" dirty="0" smtClean="0">
                <a:solidFill>
                  <a:schemeClr val="tx1"/>
                </a:solidFill>
                <a:cs typeface="Arial" charset="0"/>
              </a:rPr>
              <a:t>ACARS  </a:t>
            </a:r>
            <a:endParaRPr lang="en-GB" sz="16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06" name="Pentagon 305"/>
          <p:cNvSpPr/>
          <p:nvPr/>
        </p:nvSpPr>
        <p:spPr>
          <a:xfrm>
            <a:off x="1669312" y="4846315"/>
            <a:ext cx="4729274" cy="274320"/>
          </a:xfrm>
          <a:prstGeom prst="homePlate">
            <a:avLst>
              <a:gd name="adj" fmla="val 71849"/>
            </a:avLst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 smtClean="0">
                <a:solidFill>
                  <a:schemeClr val="tx1"/>
                </a:solidFill>
                <a:cs typeface="Arial" charset="0"/>
              </a:rPr>
              <a:t>CPDLC over  Baseline 1 (Link 2000+)  </a:t>
            </a:r>
            <a:r>
              <a:rPr lang="en-GB" sz="800" dirty="0" smtClean="0">
                <a:solidFill>
                  <a:schemeClr val="tx1"/>
                </a:solidFill>
                <a:cs typeface="Arial" charset="0"/>
              </a:rPr>
              <a:t>ATN OSI</a:t>
            </a:r>
            <a:endParaRPr lang="en-GB" sz="8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15" name="TextBox 99"/>
          <p:cNvSpPr txBox="1">
            <a:spLocks noChangeArrowheads="1"/>
          </p:cNvSpPr>
          <p:nvPr/>
        </p:nvSpPr>
        <p:spPr bwMode="auto">
          <a:xfrm>
            <a:off x="5500244" y="5593243"/>
            <a:ext cx="1719263" cy="4603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B2-15</a:t>
            </a:r>
            <a:r>
              <a:rPr lang="en-GB" sz="1200" b="1" i="1" dirty="0"/>
              <a:t>, </a:t>
            </a:r>
            <a:r>
              <a:rPr lang="en-GB" sz="1200" b="1" i="1" dirty="0" smtClean="0"/>
              <a:t>B2-25</a:t>
            </a:r>
            <a:r>
              <a:rPr lang="en-GB" sz="1200" b="1" i="1" dirty="0"/>
              <a:t>, </a:t>
            </a:r>
            <a:r>
              <a:rPr lang="en-GB" sz="1200" b="1" i="1" dirty="0" smtClean="0"/>
              <a:t>B2-31</a:t>
            </a:r>
            <a:r>
              <a:rPr lang="en-GB" sz="1200" b="1" i="1" dirty="0"/>
              <a:t>, </a:t>
            </a:r>
            <a:r>
              <a:rPr lang="en-GB" sz="1200" b="1" i="1" dirty="0" smtClean="0"/>
              <a:t>B2-75</a:t>
            </a:r>
            <a:r>
              <a:rPr lang="en-GB" sz="1200" b="1" i="1" dirty="0"/>
              <a:t>,</a:t>
            </a:r>
            <a:r>
              <a:rPr lang="en-GB" sz="1200" b="1" i="1" dirty="0">
                <a:solidFill>
                  <a:srgbClr val="FF0000"/>
                </a:solidFill>
              </a:rPr>
              <a:t> </a:t>
            </a:r>
            <a:r>
              <a:rPr lang="en-GB" sz="1200" b="1" i="1" dirty="0" smtClean="0"/>
              <a:t>B2-85</a:t>
            </a:r>
            <a:r>
              <a:rPr lang="en-GB" sz="1200" b="1" i="1" dirty="0"/>
              <a:t>, </a:t>
            </a: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B2-05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3" name="Pentagon 312"/>
          <p:cNvSpPr/>
          <p:nvPr/>
        </p:nvSpPr>
        <p:spPr>
          <a:xfrm>
            <a:off x="3490467" y="5151779"/>
            <a:ext cx="3747426" cy="365760"/>
          </a:xfrm>
          <a:prstGeom prst="homePlate">
            <a:avLst>
              <a:gd name="adj" fmla="val 71849"/>
            </a:avLst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1400" b="1" dirty="0" smtClean="0">
                <a:solidFill>
                  <a:schemeClr val="tx1"/>
                </a:solidFill>
                <a:cs typeface="Arial" charset="0"/>
              </a:rPr>
              <a:t>Advanced CPDLC &amp; ADS-C over Baseline 2  </a:t>
            </a:r>
          </a:p>
          <a:p>
            <a:pPr>
              <a:defRPr/>
            </a:pPr>
            <a:r>
              <a:rPr lang="en-GB" sz="800" dirty="0" smtClean="0">
                <a:solidFill>
                  <a:schemeClr val="tx1"/>
                </a:solidFill>
                <a:cs typeface="Arial" charset="0"/>
              </a:rPr>
              <a:t>ATN OSI                                                                                              then ATN IPS</a:t>
            </a:r>
            <a:endParaRPr lang="en-GB" sz="8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28" name="TextBox 53"/>
          <p:cNvSpPr txBox="1">
            <a:spLocks noChangeArrowheads="1"/>
          </p:cNvSpPr>
          <p:nvPr/>
        </p:nvSpPr>
        <p:spPr bwMode="auto">
          <a:xfrm>
            <a:off x="3509508" y="6452596"/>
            <a:ext cx="181740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B1-15</a:t>
            </a:r>
            <a:r>
              <a:rPr lang="en-GB" sz="1200" b="1" i="1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B1-25</a:t>
            </a:r>
            <a:r>
              <a:rPr lang="en-GB" sz="1200" b="1" i="1" dirty="0"/>
              <a:t>,  </a:t>
            </a:r>
            <a:r>
              <a:rPr lang="en-GB" sz="1200" b="1" i="1" dirty="0" smtClean="0"/>
              <a:t>B1-105</a:t>
            </a:r>
            <a:endParaRPr lang="en-GB" sz="1200" b="1" i="1" dirty="0"/>
          </a:p>
        </p:txBody>
      </p:sp>
      <p:sp>
        <p:nvSpPr>
          <p:cNvPr id="329" name="TextBox 94"/>
          <p:cNvSpPr txBox="1">
            <a:spLocks noChangeArrowheads="1"/>
          </p:cNvSpPr>
          <p:nvPr/>
        </p:nvSpPr>
        <p:spPr bwMode="auto">
          <a:xfrm>
            <a:off x="5475276" y="6441964"/>
            <a:ext cx="1637905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1200" b="1" i="1" dirty="0" smtClean="0"/>
              <a:t>B2-75</a:t>
            </a:r>
            <a:r>
              <a:rPr lang="en-GB" sz="1200" b="1" i="1" dirty="0"/>
              <a:t>, </a:t>
            </a:r>
            <a:r>
              <a:rPr lang="en-GB" sz="1200" b="1" i="1" dirty="0" smtClean="0"/>
              <a:t>B2-25</a:t>
            </a:r>
            <a:r>
              <a:rPr lang="en-GB" sz="1200" b="1" i="1" dirty="0"/>
              <a:t>, </a:t>
            </a:r>
            <a:r>
              <a:rPr lang="en-GB" sz="1200" b="1" i="1" dirty="0" smtClean="0"/>
              <a:t>B2-31</a:t>
            </a:r>
            <a:endParaRPr lang="en-GB" sz="1200" b="1" i="1" dirty="0"/>
          </a:p>
        </p:txBody>
      </p:sp>
      <p:sp>
        <p:nvSpPr>
          <p:cNvPr id="330" name="TextBox 94"/>
          <p:cNvSpPr txBox="1">
            <a:spLocks noChangeArrowheads="1"/>
          </p:cNvSpPr>
          <p:nvPr/>
        </p:nvSpPr>
        <p:spPr bwMode="auto">
          <a:xfrm>
            <a:off x="7246963" y="6454184"/>
            <a:ext cx="1285875" cy="276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1" i="1" dirty="0" smtClean="0"/>
              <a:t>B3-25</a:t>
            </a:r>
            <a:r>
              <a:rPr lang="en-GB" sz="1200" b="1" i="1" dirty="0"/>
              <a:t>, </a:t>
            </a: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B3-105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7" name="Pentagon 326"/>
          <p:cNvSpPr/>
          <p:nvPr/>
        </p:nvSpPr>
        <p:spPr>
          <a:xfrm>
            <a:off x="3504744" y="6118369"/>
            <a:ext cx="5639255" cy="239901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1600" b="1" baseline="-25000" dirty="0" err="1" smtClean="0">
                <a:solidFill>
                  <a:schemeClr val="tx1"/>
                </a:solidFill>
                <a:cs typeface="Arial" charset="0"/>
              </a:rPr>
              <a:t>ATN</a:t>
            </a:r>
            <a:r>
              <a:rPr lang="en-GB" sz="1600" b="1" baseline="-250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sz="1600" b="1" baseline="-25000" dirty="0" err="1" smtClean="0">
                <a:solidFill>
                  <a:schemeClr val="tx1"/>
                </a:solidFill>
                <a:cs typeface="Arial" charset="0"/>
              </a:rPr>
              <a:t>OSI</a:t>
            </a:r>
            <a:r>
              <a:rPr lang="en-GB" sz="1600" b="1" baseline="-25000" dirty="0" smtClean="0">
                <a:solidFill>
                  <a:schemeClr val="tx1"/>
                </a:solidFill>
                <a:cs typeface="Arial" charset="0"/>
              </a:rPr>
              <a:t>      then </a:t>
            </a:r>
            <a:r>
              <a:rPr lang="en-GB" sz="1600" b="1" baseline="-25000" dirty="0" err="1" smtClean="0">
                <a:solidFill>
                  <a:schemeClr val="tx1"/>
                </a:solidFill>
                <a:cs typeface="Arial" charset="0"/>
              </a:rPr>
              <a:t>ATN</a:t>
            </a:r>
            <a:r>
              <a:rPr lang="en-GB" sz="1600" b="1" baseline="-250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sz="1600" b="1" baseline="-25000" dirty="0" err="1" smtClean="0">
                <a:solidFill>
                  <a:schemeClr val="tx1"/>
                </a:solidFill>
                <a:cs typeface="Arial" charset="0"/>
              </a:rPr>
              <a:t>IPS</a:t>
            </a:r>
            <a:r>
              <a:rPr lang="en-GB" sz="1600" b="1" baseline="-25000" dirty="0" smtClean="0">
                <a:solidFill>
                  <a:schemeClr val="tx1"/>
                </a:solidFill>
                <a:cs typeface="Arial" charset="0"/>
              </a:rPr>
              <a:t>                            </a:t>
            </a:r>
            <a:r>
              <a:rPr lang="en-GB" sz="1600" b="1" dirty="0" smtClean="0">
                <a:solidFill>
                  <a:schemeClr val="tx1"/>
                </a:solidFill>
                <a:cs typeface="Arial" charset="0"/>
              </a:rPr>
              <a:t>Airport  Surface      </a:t>
            </a:r>
            <a:r>
              <a:rPr lang="en-GB" sz="1600" b="1" dirty="0" err="1" smtClean="0">
                <a:solidFill>
                  <a:schemeClr val="tx1"/>
                </a:solidFill>
                <a:cs typeface="Arial" charset="0"/>
              </a:rPr>
              <a:t>Datalink</a:t>
            </a:r>
            <a:r>
              <a:rPr lang="en-GB" sz="1600" b="1" dirty="0" smtClean="0">
                <a:solidFill>
                  <a:schemeClr val="tx1"/>
                </a:solidFill>
                <a:cs typeface="Arial" charset="0"/>
              </a:rPr>
              <a:t>  Services    </a:t>
            </a:r>
            <a:endParaRPr lang="en-GB" sz="800" b="1" baseline="-25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5" name="Pentagon 94"/>
          <p:cNvSpPr/>
          <p:nvPr/>
        </p:nvSpPr>
        <p:spPr>
          <a:xfrm>
            <a:off x="1679197" y="816720"/>
            <a:ext cx="5547103" cy="274320"/>
          </a:xfrm>
          <a:prstGeom prst="homePlate">
            <a:avLst>
              <a:gd name="adj" fmla="val 321318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                </a:t>
            </a:r>
            <a:r>
              <a:rPr lang="en-GB" sz="1600" b="1" dirty="0" err="1" smtClean="0"/>
              <a:t>VDL</a:t>
            </a:r>
            <a:r>
              <a:rPr lang="en-GB" sz="1600" b="1" dirty="0" smtClean="0"/>
              <a:t> </a:t>
            </a:r>
            <a:r>
              <a:rPr lang="en-GB" sz="1600" b="1" dirty="0"/>
              <a:t>Mode 0/A (ACARS)</a:t>
            </a:r>
          </a:p>
        </p:txBody>
      </p:sp>
      <p:sp>
        <p:nvSpPr>
          <p:cNvPr id="94" name="Pentagon 93"/>
          <p:cNvSpPr/>
          <p:nvPr/>
        </p:nvSpPr>
        <p:spPr>
          <a:xfrm>
            <a:off x="1682309" y="487683"/>
            <a:ext cx="5594791" cy="274320"/>
          </a:xfrm>
          <a:prstGeom prst="homePlate">
            <a:avLst>
              <a:gd name="adj" fmla="val 302485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/>
              <a:t>HF (ACARS)</a:t>
            </a:r>
          </a:p>
        </p:txBody>
      </p:sp>
      <p:sp>
        <p:nvSpPr>
          <p:cNvPr id="109" name="Pentagon 108"/>
          <p:cNvSpPr/>
          <p:nvPr/>
        </p:nvSpPr>
        <p:spPr>
          <a:xfrm>
            <a:off x="1693923" y="1544625"/>
            <a:ext cx="6074342" cy="274320"/>
          </a:xfrm>
          <a:prstGeom prst="homePlate">
            <a:avLst>
              <a:gd name="adj" fmla="val 286435"/>
            </a:avLst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                                               </a:t>
            </a:r>
            <a:r>
              <a:rPr lang="en-GB" sz="1600" b="1" dirty="0" err="1" smtClean="0"/>
              <a:t>VDL</a:t>
            </a:r>
            <a:r>
              <a:rPr lang="en-GB" sz="1600" b="1" dirty="0" smtClean="0"/>
              <a:t> </a:t>
            </a:r>
            <a:r>
              <a:rPr lang="en-GB" sz="1600" b="1" dirty="0"/>
              <a:t>Mode-2 </a:t>
            </a:r>
            <a:r>
              <a:rPr lang="en-GB" sz="1600" b="1" dirty="0" smtClean="0"/>
              <a:t>        (</a:t>
            </a:r>
            <a:r>
              <a:rPr lang="en-GB" sz="1600" b="1" dirty="0"/>
              <a:t>ACARS  &amp; ATN OSI)</a:t>
            </a:r>
          </a:p>
        </p:txBody>
      </p:sp>
      <p:sp>
        <p:nvSpPr>
          <p:cNvPr id="192" name="Pentagon 191"/>
          <p:cNvSpPr/>
          <p:nvPr/>
        </p:nvSpPr>
        <p:spPr>
          <a:xfrm>
            <a:off x="3512457" y="3673583"/>
            <a:ext cx="5631543" cy="274320"/>
          </a:xfrm>
          <a:prstGeom prst="homePlate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             </a:t>
            </a:r>
            <a:r>
              <a:rPr lang="en-GB" sz="1600" b="1" dirty="0" err="1" smtClean="0"/>
              <a:t>AeroMACS</a:t>
            </a:r>
            <a:r>
              <a:rPr lang="en-GB" sz="1600" b="1" dirty="0" smtClean="0"/>
              <a:t>        </a:t>
            </a:r>
            <a:r>
              <a:rPr lang="en-GB" sz="1600" b="1" baseline="-25000" dirty="0" err="1" smtClean="0"/>
              <a:t>ATN</a:t>
            </a:r>
            <a:r>
              <a:rPr lang="en-GB" sz="1600" b="1" baseline="-25000" dirty="0" smtClean="0"/>
              <a:t> </a:t>
            </a:r>
            <a:r>
              <a:rPr lang="en-GB" sz="1600" b="1" baseline="-25000" dirty="0" err="1" smtClean="0"/>
              <a:t>IPS</a:t>
            </a:r>
            <a:endParaRPr lang="en-GB" sz="1600" b="1" baseline="-25000" dirty="0"/>
          </a:p>
        </p:txBody>
      </p:sp>
      <p:sp>
        <p:nvSpPr>
          <p:cNvPr id="274" name="Pentagon 273"/>
          <p:cNvSpPr/>
          <p:nvPr/>
        </p:nvSpPr>
        <p:spPr>
          <a:xfrm>
            <a:off x="6309360" y="2901588"/>
            <a:ext cx="2834640" cy="274320"/>
          </a:xfrm>
          <a:prstGeom prst="homePlate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                </a:t>
            </a:r>
            <a:r>
              <a:rPr lang="en-GB" sz="1500" b="1" dirty="0" smtClean="0"/>
              <a:t>Future Satellite </a:t>
            </a:r>
            <a:r>
              <a:rPr lang="en-GB" sz="1600" b="1" baseline="-25000" dirty="0" err="1" smtClean="0"/>
              <a:t>ATN</a:t>
            </a:r>
            <a:r>
              <a:rPr lang="en-GB" sz="1600" b="1" baseline="-25000" dirty="0" smtClean="0"/>
              <a:t> </a:t>
            </a:r>
            <a:r>
              <a:rPr lang="en-GB" sz="1600" b="1" baseline="-25000" dirty="0" err="1" smtClean="0"/>
              <a:t>IPS</a:t>
            </a:r>
            <a:endParaRPr lang="en-GB" sz="1600" b="1" baseline="-25000" dirty="0"/>
          </a:p>
        </p:txBody>
      </p:sp>
      <p:sp>
        <p:nvSpPr>
          <p:cNvPr id="140" name="Pentagon 139"/>
          <p:cNvSpPr/>
          <p:nvPr/>
        </p:nvSpPr>
        <p:spPr>
          <a:xfrm>
            <a:off x="1684108" y="2663093"/>
            <a:ext cx="5477077" cy="274320"/>
          </a:xfrm>
          <a:prstGeom prst="homePlate">
            <a:avLst>
              <a:gd name="adj" fmla="val 329070"/>
            </a:avLst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Current Satellite       Systems </a:t>
            </a:r>
            <a:r>
              <a:rPr lang="en-GB" sz="1600" b="1" dirty="0"/>
              <a:t>(ACARS)</a:t>
            </a:r>
          </a:p>
        </p:txBody>
      </p:sp>
      <p:cxnSp>
        <p:nvCxnSpPr>
          <p:cNvPr id="316" name="Elbow Connector 125"/>
          <p:cNvCxnSpPr>
            <a:stCxn id="313" idx="1"/>
            <a:endCxn id="314" idx="1"/>
          </p:cNvCxnSpPr>
          <p:nvPr/>
        </p:nvCxnSpPr>
        <p:spPr>
          <a:xfrm rot="10800000" flipH="1" flipV="1">
            <a:off x="3490466" y="5334659"/>
            <a:ext cx="14179" cy="491004"/>
          </a:xfrm>
          <a:prstGeom prst="bentConnector3">
            <a:avLst>
              <a:gd name="adj1" fmla="val -862360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1" name="Elbow Connector 120"/>
          <p:cNvCxnSpPr>
            <a:stCxn id="103" idx="1"/>
            <a:endCxn id="95" idx="1"/>
          </p:cNvCxnSpPr>
          <p:nvPr/>
        </p:nvCxnSpPr>
        <p:spPr>
          <a:xfrm rot="10800000" flipH="1">
            <a:off x="1673223" y="953881"/>
            <a:ext cx="5973" cy="334143"/>
          </a:xfrm>
          <a:prstGeom prst="bentConnector3">
            <a:avLst>
              <a:gd name="adj1" fmla="val -1691094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7" name="Elbow Connector 116"/>
          <p:cNvCxnSpPr>
            <a:stCxn id="103" idx="1"/>
            <a:endCxn id="109" idx="1"/>
          </p:cNvCxnSpPr>
          <p:nvPr/>
        </p:nvCxnSpPr>
        <p:spPr>
          <a:xfrm rot="10800000" flipH="1" flipV="1">
            <a:off x="1673223" y="1288023"/>
            <a:ext cx="20699" cy="393762"/>
          </a:xfrm>
          <a:prstGeom prst="bentConnector3">
            <a:avLst>
              <a:gd name="adj1" fmla="val -642094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7" name="Elbow Connector 86"/>
          <p:cNvCxnSpPr/>
          <p:nvPr/>
        </p:nvCxnSpPr>
        <p:spPr>
          <a:xfrm rot="10800000" flipH="1">
            <a:off x="3491393" y="932616"/>
            <a:ext cx="5972" cy="334143"/>
          </a:xfrm>
          <a:prstGeom prst="bentConnector3">
            <a:avLst>
              <a:gd name="adj1" fmla="val -204745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8" name="Elbow Connector 87"/>
          <p:cNvCxnSpPr/>
          <p:nvPr/>
        </p:nvCxnSpPr>
        <p:spPr>
          <a:xfrm rot="10800000" flipV="1">
            <a:off x="3490827" y="1266758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7" name="Elbow Connector 166"/>
          <p:cNvCxnSpPr>
            <a:stCxn id="149" idx="1"/>
            <a:endCxn id="140" idx="1"/>
          </p:cNvCxnSpPr>
          <p:nvPr/>
        </p:nvCxnSpPr>
        <p:spPr>
          <a:xfrm rot="10800000" flipH="1" flipV="1">
            <a:off x="1681614" y="2345127"/>
            <a:ext cx="2494" cy="455126"/>
          </a:xfrm>
          <a:prstGeom prst="bentConnector3">
            <a:avLst>
              <a:gd name="adj1" fmla="val -9165998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7" name="Elbow Connector 126"/>
          <p:cNvCxnSpPr/>
          <p:nvPr/>
        </p:nvCxnSpPr>
        <p:spPr>
          <a:xfrm rot="10800000" flipV="1">
            <a:off x="3481010" y="2384296"/>
            <a:ext cx="8140" cy="437221"/>
          </a:xfrm>
          <a:prstGeom prst="bentConnector3">
            <a:avLst>
              <a:gd name="adj1" fmla="val 173276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8" name="Elbow Connector 307"/>
          <p:cNvCxnSpPr>
            <a:stCxn id="307" idx="1"/>
            <a:endCxn id="304" idx="1"/>
          </p:cNvCxnSpPr>
          <p:nvPr/>
        </p:nvCxnSpPr>
        <p:spPr>
          <a:xfrm rot="10800000" flipH="1">
            <a:off x="1668007" y="4676461"/>
            <a:ext cx="4291" cy="702635"/>
          </a:xfrm>
          <a:prstGeom prst="bentConnector3">
            <a:avLst>
              <a:gd name="adj1" fmla="val -2849546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3" name="Elbow Connector 125"/>
          <p:cNvCxnSpPr>
            <a:stCxn id="193" idx="1"/>
            <a:endCxn id="192" idx="1"/>
          </p:cNvCxnSpPr>
          <p:nvPr/>
        </p:nvCxnSpPr>
        <p:spPr>
          <a:xfrm rot="10800000" flipH="1" flipV="1">
            <a:off x="3498875" y="3306637"/>
            <a:ext cx="13581" cy="504105"/>
          </a:xfrm>
          <a:prstGeom prst="bentConnector3">
            <a:avLst>
              <a:gd name="adj1" fmla="val -1135204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9" name="Elbow Connector 125"/>
          <p:cNvCxnSpPr>
            <a:stCxn id="105" idx="1"/>
            <a:endCxn id="125" idx="1"/>
          </p:cNvCxnSpPr>
          <p:nvPr/>
        </p:nvCxnSpPr>
        <p:spPr>
          <a:xfrm rot="10800000" flipH="1" flipV="1">
            <a:off x="5383211" y="2094708"/>
            <a:ext cx="877887" cy="425246"/>
          </a:xfrm>
          <a:prstGeom prst="bentConnector3">
            <a:avLst>
              <a:gd name="adj1" fmla="val -11602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4" name="Elbow Connector 143"/>
          <p:cNvCxnSpPr/>
          <p:nvPr/>
        </p:nvCxnSpPr>
        <p:spPr>
          <a:xfrm rot="10800000" flipV="1">
            <a:off x="5362973" y="1650650"/>
            <a:ext cx="8140" cy="437221"/>
          </a:xfrm>
          <a:prstGeom prst="bentConnector3">
            <a:avLst>
              <a:gd name="adj1" fmla="val 1079656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0" name="Elbow Connector 149"/>
          <p:cNvCxnSpPr>
            <a:stCxn id="274" idx="1"/>
          </p:cNvCxnSpPr>
          <p:nvPr/>
        </p:nvCxnSpPr>
        <p:spPr>
          <a:xfrm rot="10800000" flipV="1">
            <a:off x="5416136" y="3038747"/>
            <a:ext cx="893224" cy="282499"/>
          </a:xfrm>
          <a:prstGeom prst="bentConnector3">
            <a:avLst>
              <a:gd name="adj1" fmla="val 117850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5" name="Elbow Connector 125"/>
          <p:cNvCxnSpPr/>
          <p:nvPr/>
        </p:nvCxnSpPr>
        <p:spPr>
          <a:xfrm rot="10800000" flipH="1" flipV="1">
            <a:off x="7230905" y="2051995"/>
            <a:ext cx="2948" cy="493474"/>
          </a:xfrm>
          <a:prstGeom prst="bentConnector3">
            <a:avLst>
              <a:gd name="adj1" fmla="val -2533617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1" name="Elbow Connector 125"/>
          <p:cNvCxnSpPr/>
          <p:nvPr/>
        </p:nvCxnSpPr>
        <p:spPr>
          <a:xfrm rot="10800000">
            <a:off x="3472846" y="6172952"/>
            <a:ext cx="4764" cy="410570"/>
          </a:xfrm>
          <a:prstGeom prst="bentConnector3">
            <a:avLst>
              <a:gd name="adj1" fmla="val 2220257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5" name="Elbow Connector 224"/>
          <p:cNvCxnSpPr/>
          <p:nvPr/>
        </p:nvCxnSpPr>
        <p:spPr>
          <a:xfrm rot="10800000" flipV="1">
            <a:off x="5479116" y="6221528"/>
            <a:ext cx="567" cy="383130"/>
          </a:xfrm>
          <a:prstGeom prst="bentConnector3">
            <a:avLst>
              <a:gd name="adj1" fmla="val 1228924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7" name="Elbow Connector 226"/>
          <p:cNvCxnSpPr/>
          <p:nvPr/>
        </p:nvCxnSpPr>
        <p:spPr>
          <a:xfrm rot="10800000" flipV="1">
            <a:off x="7244121" y="6232161"/>
            <a:ext cx="567" cy="383130"/>
          </a:xfrm>
          <a:prstGeom prst="bentConnector3">
            <a:avLst>
              <a:gd name="adj1" fmla="val 1228924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8" name="Elbow Connector 125"/>
          <p:cNvCxnSpPr/>
          <p:nvPr/>
        </p:nvCxnSpPr>
        <p:spPr>
          <a:xfrm rot="10800000" flipH="1" flipV="1">
            <a:off x="5436225" y="5412145"/>
            <a:ext cx="14179" cy="491004"/>
          </a:xfrm>
          <a:prstGeom prst="bentConnector3">
            <a:avLst>
              <a:gd name="adj1" fmla="val -71238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9" name="TextBox 94"/>
          <p:cNvSpPr txBox="1">
            <a:spLocks noChangeArrowheads="1"/>
          </p:cNvSpPr>
          <p:nvPr/>
        </p:nvSpPr>
        <p:spPr bwMode="auto">
          <a:xfrm>
            <a:off x="7397750" y="5670039"/>
            <a:ext cx="1746250" cy="276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1" i="1" dirty="0"/>
              <a:t>3-25, </a:t>
            </a:r>
            <a:r>
              <a:rPr lang="en-GB" sz="1200" b="1" i="1" dirty="0">
                <a:solidFill>
                  <a:schemeClr val="bg1">
                    <a:lumMod val="65000"/>
                  </a:schemeClr>
                </a:solidFill>
              </a:rPr>
              <a:t>3-105, </a:t>
            </a:r>
            <a:r>
              <a:rPr lang="en-GB" sz="1200" b="1" i="1" dirty="0"/>
              <a:t>3-85, </a:t>
            </a:r>
            <a:r>
              <a:rPr lang="en-GB" sz="1200" b="1" i="1" dirty="0">
                <a:solidFill>
                  <a:schemeClr val="bg1">
                    <a:lumMod val="65000"/>
                  </a:schemeClr>
                </a:solidFill>
              </a:rPr>
              <a:t>3-05</a:t>
            </a:r>
          </a:p>
        </p:txBody>
      </p:sp>
      <p:cxnSp>
        <p:nvCxnSpPr>
          <p:cNvPr id="230" name="Elbow Connector 125"/>
          <p:cNvCxnSpPr/>
          <p:nvPr/>
        </p:nvCxnSpPr>
        <p:spPr>
          <a:xfrm rot="10800000" flipH="1" flipV="1">
            <a:off x="7435145" y="5242024"/>
            <a:ext cx="14179" cy="491004"/>
          </a:xfrm>
          <a:prstGeom prst="bentConnector3">
            <a:avLst>
              <a:gd name="adj1" fmla="val -71238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0"/>
            <a:ext cx="1679416" cy="877163"/>
          </a:xfrm>
          <a:prstGeom prst="rect">
            <a:avLst/>
          </a:prstGeom>
          <a:solidFill>
            <a:srgbClr val="8064A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Air-Ground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Data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Communication</a:t>
            </a:r>
            <a:endParaRPr lang="en-GB" sz="1700" b="1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18" name="Elbow Connector 117"/>
          <p:cNvCxnSpPr>
            <a:stCxn id="103" idx="1"/>
            <a:endCxn id="94" idx="1"/>
          </p:cNvCxnSpPr>
          <p:nvPr/>
        </p:nvCxnSpPr>
        <p:spPr>
          <a:xfrm rot="10800000" flipH="1">
            <a:off x="1673223" y="624843"/>
            <a:ext cx="9085" cy="663180"/>
          </a:xfrm>
          <a:prstGeom prst="bentConnector3">
            <a:avLst>
              <a:gd name="adj1" fmla="val -1345889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4" name="Elbow Connector 283"/>
          <p:cNvCxnSpPr/>
          <p:nvPr/>
        </p:nvCxnSpPr>
        <p:spPr>
          <a:xfrm rot="10800000" flipV="1">
            <a:off x="7234303" y="2543787"/>
            <a:ext cx="8140" cy="437221"/>
          </a:xfrm>
          <a:prstGeom prst="bentConnector3">
            <a:avLst>
              <a:gd name="adj1" fmla="val 121028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4" name="Elbow Connector 293"/>
          <p:cNvCxnSpPr/>
          <p:nvPr/>
        </p:nvCxnSpPr>
        <p:spPr>
          <a:xfrm rot="10800000" flipV="1">
            <a:off x="5415319" y="3850470"/>
            <a:ext cx="566" cy="340600"/>
          </a:xfrm>
          <a:prstGeom prst="bentConnector3">
            <a:avLst>
              <a:gd name="adj1" fmla="val 19824741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5" name="Elbow Connector 294"/>
          <p:cNvCxnSpPr/>
          <p:nvPr/>
        </p:nvCxnSpPr>
        <p:spPr>
          <a:xfrm rot="10800000" flipV="1">
            <a:off x="7265384" y="3850470"/>
            <a:ext cx="566" cy="340600"/>
          </a:xfrm>
          <a:prstGeom prst="bentConnector3">
            <a:avLst>
              <a:gd name="adj1" fmla="val 19824741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99" name="Pentagon 298"/>
          <p:cNvSpPr/>
          <p:nvPr/>
        </p:nvSpPr>
        <p:spPr>
          <a:xfrm>
            <a:off x="5390707" y="1137683"/>
            <a:ext cx="3753293" cy="361507"/>
          </a:xfrm>
          <a:prstGeom prst="homePlate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             Commercial Broadband Links</a:t>
            </a:r>
            <a:endParaRPr lang="en-GB" sz="1600" b="1" baseline="-25000" dirty="0"/>
          </a:p>
        </p:txBody>
      </p:sp>
      <p:sp>
        <p:nvSpPr>
          <p:cNvPr id="305" name="TextBox 49"/>
          <p:cNvSpPr txBox="1">
            <a:spLocks noChangeArrowheads="1"/>
          </p:cNvSpPr>
          <p:nvPr/>
        </p:nvSpPr>
        <p:spPr bwMode="auto">
          <a:xfrm>
            <a:off x="5434907" y="1175270"/>
            <a:ext cx="604386" cy="27699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1200" b="1" i="1" dirty="0" smtClean="0"/>
              <a:t>B2-31</a:t>
            </a:r>
            <a:endParaRPr lang="en-GB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ctangle 175"/>
          <p:cNvSpPr/>
          <p:nvPr/>
        </p:nvSpPr>
        <p:spPr>
          <a:xfrm>
            <a:off x="1689100" y="3359890"/>
            <a:ext cx="7454900" cy="349810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Rectangle 161"/>
          <p:cNvSpPr/>
          <p:nvPr/>
        </p:nvSpPr>
        <p:spPr>
          <a:xfrm>
            <a:off x="1689100" y="2020187"/>
            <a:ext cx="7454900" cy="1339701"/>
          </a:xfrm>
          <a:prstGeom prst="rect">
            <a:avLst/>
          </a:prstGeom>
          <a:gradFill flip="none" rotWithShape="1">
            <a:gsLst>
              <a:gs pos="0">
                <a:srgbClr val="C0D597">
                  <a:shade val="30000"/>
                  <a:satMod val="115000"/>
                </a:srgbClr>
              </a:gs>
              <a:gs pos="50000">
                <a:srgbClr val="C0D597">
                  <a:shade val="67500"/>
                  <a:satMod val="115000"/>
                </a:srgbClr>
              </a:gs>
              <a:gs pos="100000">
                <a:srgbClr val="C0D597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Rectangle 165"/>
          <p:cNvSpPr/>
          <p:nvPr/>
        </p:nvSpPr>
        <p:spPr>
          <a:xfrm>
            <a:off x="1689100" y="393407"/>
            <a:ext cx="7454900" cy="162678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254966" y="1836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381626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505201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676399" y="190499"/>
            <a:ext cx="1828801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7"/>
          <p:cNvGrpSpPr/>
          <p:nvPr/>
        </p:nvGrpSpPr>
        <p:grpSpPr>
          <a:xfrm>
            <a:off x="1666875" y="7937"/>
            <a:ext cx="7465695" cy="387350"/>
            <a:chOff x="1666875" y="173037"/>
            <a:chExt cx="7465695" cy="387350"/>
          </a:xfrm>
        </p:grpSpPr>
        <p:grpSp>
          <p:nvGrpSpPr>
            <p:cNvPr id="3" name="Group 79"/>
            <p:cNvGrpSpPr/>
            <p:nvPr/>
          </p:nvGrpSpPr>
          <p:grpSpPr>
            <a:xfrm>
              <a:off x="1666875" y="179387"/>
              <a:ext cx="7465695" cy="381000"/>
              <a:chOff x="1666875" y="179387"/>
              <a:chExt cx="7465695" cy="381000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350520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1</a:t>
                </a:r>
              </a:p>
            </p:txBody>
          </p:sp>
          <p:sp>
            <p:nvSpPr>
              <p:cNvPr id="14" name="Rounded Rectangle 8"/>
              <p:cNvSpPr/>
              <p:nvPr/>
            </p:nvSpPr>
            <p:spPr>
              <a:xfrm>
                <a:off x="5381625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2 </a:t>
                </a: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725805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3</a:t>
                </a: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1666875" y="179387"/>
                <a:ext cx="1836420" cy="381000"/>
              </a:xfrm>
              <a:prstGeom prst="roundRect">
                <a:avLst>
                  <a:gd name="adj" fmla="val 2381"/>
                </a:avLst>
              </a:prstGeom>
              <a:solidFill>
                <a:srgbClr val="4F81B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0</a:t>
                </a:r>
              </a:p>
            </p:txBody>
          </p:sp>
        </p:grpSp>
        <p:sp>
          <p:nvSpPr>
            <p:cNvPr id="10" name="TextBox 39"/>
            <p:cNvSpPr txBox="1">
              <a:spLocks noChangeArrowheads="1"/>
            </p:cNvSpPr>
            <p:nvPr/>
          </p:nvSpPr>
          <p:spPr bwMode="auto">
            <a:xfrm>
              <a:off x="3217863" y="180975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2018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11" name="TextBox 39"/>
            <p:cNvSpPr txBox="1">
              <a:spLocks noChangeArrowheads="1"/>
            </p:cNvSpPr>
            <p:nvPr/>
          </p:nvSpPr>
          <p:spPr bwMode="auto">
            <a:xfrm>
              <a:off x="5114925" y="182562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2023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12" name="TextBox 39"/>
            <p:cNvSpPr txBox="1">
              <a:spLocks noChangeArrowheads="1"/>
            </p:cNvSpPr>
            <p:nvPr/>
          </p:nvSpPr>
          <p:spPr bwMode="auto">
            <a:xfrm>
              <a:off x="6992938" y="173037"/>
              <a:ext cx="549275" cy="277813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0" y="3236"/>
            <a:ext cx="1679416" cy="631764"/>
          </a:xfrm>
          <a:prstGeom prst="rect">
            <a:avLst/>
          </a:prstGeom>
          <a:solidFill>
            <a:srgbClr val="8064A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Ground-Ground </a:t>
            </a:r>
            <a:r>
              <a:rPr lang="en-GB" sz="17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Communication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637953"/>
            <a:ext cx="1667669" cy="13822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Enablers </a:t>
            </a:r>
            <a:r>
              <a:rPr lang="en-GB" b="1" i="1" dirty="0">
                <a:solidFill>
                  <a:schemeClr val="tx1"/>
                </a:solidFill>
                <a:cs typeface="Arial" charset="0"/>
              </a:rPr>
              <a:t>(Link Media)</a:t>
            </a:r>
          </a:p>
        </p:txBody>
      </p:sp>
      <p:sp>
        <p:nvSpPr>
          <p:cNvPr id="21" name="TextBox 39"/>
          <p:cNvSpPr txBox="1">
            <a:spLocks noChangeArrowheads="1"/>
          </p:cNvSpPr>
          <p:nvPr/>
        </p:nvSpPr>
        <p:spPr bwMode="auto">
          <a:xfrm>
            <a:off x="1683859" y="500936"/>
            <a:ext cx="1218830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i="1" dirty="0" smtClean="0"/>
              <a:t>B0-25, B0-30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TextBox 53"/>
          <p:cNvSpPr txBox="1">
            <a:spLocks noChangeArrowheads="1"/>
          </p:cNvSpPr>
          <p:nvPr/>
        </p:nvSpPr>
        <p:spPr bwMode="auto">
          <a:xfrm>
            <a:off x="3498876" y="449413"/>
            <a:ext cx="1753608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i="1" dirty="0" smtClean="0"/>
              <a:t>B1-25</a:t>
            </a:r>
            <a:r>
              <a:rPr lang="en-GB" sz="1200" b="1" i="1" dirty="0"/>
              <a:t>, </a:t>
            </a:r>
            <a:r>
              <a:rPr lang="en-GB" sz="1200" b="1" i="1" dirty="0" smtClean="0"/>
              <a:t>B1-30, B1-31,B1-105</a:t>
            </a:r>
            <a:endParaRPr lang="en-GB" sz="1200" b="1" i="1" strike="sngStrike" dirty="0"/>
          </a:p>
        </p:txBody>
      </p:sp>
      <p:sp>
        <p:nvSpPr>
          <p:cNvPr id="27" name="TextBox 99"/>
          <p:cNvSpPr txBox="1">
            <a:spLocks noChangeArrowheads="1"/>
          </p:cNvSpPr>
          <p:nvPr/>
        </p:nvSpPr>
        <p:spPr bwMode="auto">
          <a:xfrm>
            <a:off x="5404478" y="534658"/>
            <a:ext cx="666713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i="1" dirty="0" smtClean="0"/>
              <a:t>B2-25</a:t>
            </a:r>
            <a:endParaRPr lang="en-GB" sz="1200" b="1" i="1" dirty="0"/>
          </a:p>
        </p:txBody>
      </p:sp>
      <p:sp>
        <p:nvSpPr>
          <p:cNvPr id="28" name="TextBox 94"/>
          <p:cNvSpPr txBox="1">
            <a:spLocks noChangeArrowheads="1"/>
          </p:cNvSpPr>
          <p:nvPr/>
        </p:nvSpPr>
        <p:spPr bwMode="auto">
          <a:xfrm>
            <a:off x="7315200" y="458642"/>
            <a:ext cx="167994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i="1" dirty="0" smtClean="0"/>
              <a:t>B3-05, B3-25</a:t>
            </a:r>
            <a:r>
              <a:rPr lang="en-GB" sz="1200" b="1" i="1" dirty="0"/>
              <a:t>, </a:t>
            </a:r>
            <a:r>
              <a:rPr lang="en-GB" sz="1200" b="1" i="1" dirty="0" smtClean="0"/>
              <a:t>B3-105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Pentagon 30"/>
          <p:cNvSpPr/>
          <p:nvPr/>
        </p:nvSpPr>
        <p:spPr>
          <a:xfrm>
            <a:off x="1667834" y="1298273"/>
            <a:ext cx="7476166" cy="274320"/>
          </a:xfrm>
          <a:prstGeom prst="homePlate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              IPV6</a:t>
            </a:r>
            <a:endParaRPr lang="en-GB" sz="1600" b="1" dirty="0"/>
          </a:p>
        </p:txBody>
      </p:sp>
      <p:sp>
        <p:nvSpPr>
          <p:cNvPr id="93" name="Pentagon 92"/>
          <p:cNvSpPr/>
          <p:nvPr/>
        </p:nvSpPr>
        <p:spPr>
          <a:xfrm>
            <a:off x="3519376" y="2456119"/>
            <a:ext cx="5624624" cy="797443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chemeClr val="tx1"/>
                </a:solidFill>
                <a:cs typeface="Arial" charset="0"/>
              </a:rPr>
              <a:t>                                                         Information Management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chemeClr val="tx1"/>
                </a:solidFill>
                <a:cs typeface="Arial" charset="0"/>
              </a:rPr>
              <a:t>                                                           (See Roadmap)</a:t>
            </a:r>
            <a:endParaRPr lang="en-GB" sz="1600" b="1" dirty="0">
              <a:solidFill>
                <a:schemeClr val="tx1"/>
              </a:solidFill>
              <a:cs typeface="Arial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 smtClean="0">
                <a:solidFill>
                  <a:schemeClr val="tx1"/>
                </a:solidFill>
              </a:rPr>
              <a:t>                        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35" name="Pentagon 34"/>
          <p:cNvSpPr/>
          <p:nvPr/>
        </p:nvSpPr>
        <p:spPr>
          <a:xfrm>
            <a:off x="1704195" y="2519113"/>
            <a:ext cx="4079915" cy="274320"/>
          </a:xfrm>
          <a:prstGeom prst="homePlate">
            <a:avLst>
              <a:gd name="adj" fmla="val 596317"/>
            </a:avLst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1600" b="1" dirty="0" smtClean="0">
                <a:solidFill>
                  <a:schemeClr val="tx1"/>
                </a:solidFill>
                <a:cs typeface="Arial" charset="0"/>
              </a:rPr>
              <a:t>                   </a:t>
            </a:r>
            <a:r>
              <a:rPr lang="en-GB" sz="1600" b="1" dirty="0" err="1" smtClean="0">
                <a:solidFill>
                  <a:schemeClr val="tx1"/>
                </a:solidFill>
                <a:cs typeface="Arial" charset="0"/>
              </a:rPr>
              <a:t>AMHS</a:t>
            </a:r>
            <a:r>
              <a:rPr lang="en-GB" sz="800" dirty="0" smtClean="0">
                <a:solidFill>
                  <a:schemeClr val="tx1"/>
                </a:solidFill>
                <a:cs typeface="Arial" charset="0"/>
              </a:rPr>
              <a:t>  </a:t>
            </a:r>
            <a:endParaRPr lang="en-GB" sz="16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5" name="Pentagon 44"/>
          <p:cNvSpPr/>
          <p:nvPr/>
        </p:nvSpPr>
        <p:spPr>
          <a:xfrm>
            <a:off x="1662026" y="927939"/>
            <a:ext cx="2846179" cy="274320"/>
          </a:xfrm>
          <a:prstGeom prst="homePlate">
            <a:avLst>
              <a:gd name="adj" fmla="val 534497"/>
            </a:avLst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IPV4</a:t>
            </a:r>
            <a:endParaRPr lang="en-GB" sz="1600" b="1" dirty="0"/>
          </a:p>
        </p:txBody>
      </p:sp>
      <p:sp>
        <p:nvSpPr>
          <p:cNvPr id="47" name="Pentagon 46"/>
          <p:cNvSpPr/>
          <p:nvPr/>
        </p:nvSpPr>
        <p:spPr>
          <a:xfrm>
            <a:off x="6049926" y="5974397"/>
            <a:ext cx="3094074" cy="274320"/>
          </a:xfrm>
          <a:prstGeom prst="homePlate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 Future Satellite  System</a:t>
            </a:r>
            <a:endParaRPr lang="en-GB" sz="1600" b="1" dirty="0"/>
          </a:p>
        </p:txBody>
      </p:sp>
      <p:cxnSp>
        <p:nvCxnSpPr>
          <p:cNvPr id="55" name="Elbow Connector 54"/>
          <p:cNvCxnSpPr/>
          <p:nvPr/>
        </p:nvCxnSpPr>
        <p:spPr>
          <a:xfrm rot="10800000" flipV="1">
            <a:off x="1715189" y="1064739"/>
            <a:ext cx="567" cy="383130"/>
          </a:xfrm>
          <a:prstGeom prst="bentConnector3">
            <a:avLst>
              <a:gd name="adj1" fmla="val 23540395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Elbow Connector 125"/>
          <p:cNvCxnSpPr>
            <a:stCxn id="22" idx="1"/>
          </p:cNvCxnSpPr>
          <p:nvPr/>
        </p:nvCxnSpPr>
        <p:spPr>
          <a:xfrm rot="10800000" flipH="1" flipV="1">
            <a:off x="3498876" y="680245"/>
            <a:ext cx="116194" cy="755149"/>
          </a:xfrm>
          <a:prstGeom prst="bentConnector4">
            <a:avLst>
              <a:gd name="adj1" fmla="val -86932"/>
              <a:gd name="adj2" fmla="val 99076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2" name="Elbow Connector 61"/>
          <p:cNvCxnSpPr/>
          <p:nvPr/>
        </p:nvCxnSpPr>
        <p:spPr>
          <a:xfrm rot="10800000" flipV="1">
            <a:off x="1694740" y="629924"/>
            <a:ext cx="8140" cy="437221"/>
          </a:xfrm>
          <a:prstGeom prst="bentConnector3">
            <a:avLst>
              <a:gd name="adj1" fmla="val 1471512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0" y="3348814"/>
            <a:ext cx="1667669" cy="882944"/>
          </a:xfrm>
          <a:prstGeom prst="rect">
            <a:avLst/>
          </a:prstGeom>
          <a:solidFill>
            <a:srgbClr val="8064A2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7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Air-Ground</a:t>
            </a:r>
          </a:p>
          <a:p>
            <a:pPr algn="ctr">
              <a:defRPr/>
            </a:pPr>
            <a:r>
              <a:rPr lang="en-GB" sz="17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Voice</a:t>
            </a:r>
          </a:p>
          <a:p>
            <a:pPr algn="ctr">
              <a:defRPr/>
            </a:pPr>
            <a:r>
              <a:rPr lang="en-GB" sz="17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Communication</a:t>
            </a:r>
            <a:endParaRPr lang="en-GB" sz="1700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0" y="2020187"/>
            <a:ext cx="1690577" cy="1339702"/>
          </a:xfrm>
          <a:prstGeom prst="rect">
            <a:avLst/>
          </a:prstGeom>
          <a:solidFill>
            <a:srgbClr val="C0D597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>
                <a:solidFill>
                  <a:schemeClr val="tx1"/>
                </a:solidFill>
                <a:cs typeface="Arial" charset="0"/>
              </a:rPr>
              <a:t>Services</a:t>
            </a:r>
          </a:p>
        </p:txBody>
      </p:sp>
      <p:sp>
        <p:nvSpPr>
          <p:cNvPr id="104" name="Pentagon 103"/>
          <p:cNvSpPr/>
          <p:nvPr/>
        </p:nvSpPr>
        <p:spPr>
          <a:xfrm>
            <a:off x="1690578" y="2880620"/>
            <a:ext cx="4380614" cy="274320"/>
          </a:xfrm>
          <a:prstGeom prst="homePlate">
            <a:avLst>
              <a:gd name="adj" fmla="val 658332"/>
            </a:avLst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1600" b="1" dirty="0" smtClean="0">
                <a:solidFill>
                  <a:schemeClr val="tx1"/>
                </a:solidFill>
                <a:cs typeface="Arial" charset="0"/>
              </a:rPr>
              <a:t>                    </a:t>
            </a:r>
            <a:r>
              <a:rPr lang="en-GB" sz="1600" b="1" dirty="0" err="1" smtClean="0">
                <a:solidFill>
                  <a:schemeClr val="tx1"/>
                </a:solidFill>
                <a:cs typeface="Arial" charset="0"/>
              </a:rPr>
              <a:t>AIDC</a:t>
            </a:r>
            <a:r>
              <a:rPr lang="en-GB" sz="800" dirty="0" smtClean="0">
                <a:solidFill>
                  <a:schemeClr val="tx1"/>
                </a:solidFill>
                <a:cs typeface="Arial" charset="0"/>
              </a:rPr>
              <a:t> </a:t>
            </a:r>
            <a:endParaRPr lang="en-GB" sz="16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19" name="TextBox 39"/>
          <p:cNvSpPr txBox="1">
            <a:spLocks noChangeArrowheads="1"/>
          </p:cNvSpPr>
          <p:nvPr/>
        </p:nvSpPr>
        <p:spPr bwMode="auto">
          <a:xfrm>
            <a:off x="1683857" y="2127718"/>
            <a:ext cx="804161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i="1" dirty="0" smtClean="0"/>
              <a:t>   B0-25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64" name="Elbow Connector 125"/>
          <p:cNvCxnSpPr/>
          <p:nvPr/>
        </p:nvCxnSpPr>
        <p:spPr>
          <a:xfrm rot="5400000">
            <a:off x="1351605" y="2624881"/>
            <a:ext cx="785034" cy="64559"/>
          </a:xfrm>
          <a:prstGeom prst="bentConnector4">
            <a:avLst>
              <a:gd name="adj1" fmla="val 1985"/>
              <a:gd name="adj2" fmla="val 322332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0" name="TextBox 39"/>
          <p:cNvSpPr txBox="1">
            <a:spLocks noChangeArrowheads="1"/>
          </p:cNvSpPr>
          <p:nvPr/>
        </p:nvSpPr>
        <p:spPr bwMode="auto">
          <a:xfrm>
            <a:off x="3512657" y="2127717"/>
            <a:ext cx="804161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i="1" dirty="0" smtClean="0"/>
              <a:t>   B1-25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31" name="Elbow Connector 125"/>
          <p:cNvCxnSpPr/>
          <p:nvPr/>
        </p:nvCxnSpPr>
        <p:spPr>
          <a:xfrm rot="5400000">
            <a:off x="3148511" y="2624886"/>
            <a:ext cx="785034" cy="64559"/>
          </a:xfrm>
          <a:prstGeom prst="bentConnector4">
            <a:avLst>
              <a:gd name="adj1" fmla="val 1985"/>
              <a:gd name="adj2" fmla="val 322332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0" name="Elbow Connector 125"/>
          <p:cNvCxnSpPr/>
          <p:nvPr/>
        </p:nvCxnSpPr>
        <p:spPr>
          <a:xfrm rot="10800000" flipH="1" flipV="1">
            <a:off x="5444633" y="683606"/>
            <a:ext cx="116193" cy="815584"/>
          </a:xfrm>
          <a:prstGeom prst="bentConnector4">
            <a:avLst>
              <a:gd name="adj1" fmla="val -68631"/>
              <a:gd name="adj2" fmla="val 100209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1" name="Elbow Connector 125"/>
          <p:cNvCxnSpPr/>
          <p:nvPr/>
        </p:nvCxnSpPr>
        <p:spPr>
          <a:xfrm rot="10800000" flipH="1" flipV="1">
            <a:off x="7337229" y="619811"/>
            <a:ext cx="116193" cy="815584"/>
          </a:xfrm>
          <a:prstGeom prst="bentConnector4">
            <a:avLst>
              <a:gd name="adj1" fmla="val -68631"/>
              <a:gd name="adj2" fmla="val 100209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7" name="Pentagon 166"/>
          <p:cNvSpPr/>
          <p:nvPr/>
        </p:nvSpPr>
        <p:spPr>
          <a:xfrm>
            <a:off x="1667834" y="1638515"/>
            <a:ext cx="7476166" cy="274320"/>
          </a:xfrm>
          <a:prstGeom prst="homePlate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</a:t>
            </a:r>
            <a:r>
              <a:rPr lang="en-GB" sz="1600" b="1" baseline="-25000" dirty="0" smtClean="0"/>
              <a:t>IPV6</a:t>
            </a:r>
            <a:r>
              <a:rPr lang="en-GB" sz="1600" b="1" dirty="0" smtClean="0"/>
              <a:t>      VOICE Over IP </a:t>
            </a:r>
            <a:r>
              <a:rPr lang="en-GB" sz="1600" b="1" baseline="-25000" dirty="0" smtClean="0"/>
              <a:t>(for G/G co-</a:t>
            </a:r>
            <a:r>
              <a:rPr lang="en-GB" sz="1600" b="1" baseline="-25000" dirty="0" err="1" smtClean="0"/>
              <a:t>ord</a:t>
            </a:r>
            <a:r>
              <a:rPr lang="en-GB" sz="1600" b="1" baseline="-25000" dirty="0" smtClean="0"/>
              <a:t> and links to A/G </a:t>
            </a:r>
            <a:r>
              <a:rPr lang="en-GB" sz="1600" b="1" baseline="-25000" dirty="0" err="1" smtClean="0"/>
              <a:t>txceivers</a:t>
            </a:r>
            <a:r>
              <a:rPr lang="en-GB" sz="1600" b="1" baseline="-25000" dirty="0" smtClean="0"/>
              <a:t>) </a:t>
            </a:r>
            <a:endParaRPr lang="en-GB" sz="1600" b="1" baseline="-25000" dirty="0"/>
          </a:p>
        </p:txBody>
      </p:sp>
      <p:sp>
        <p:nvSpPr>
          <p:cNvPr id="168" name="Rectangle 167"/>
          <p:cNvSpPr/>
          <p:nvPr/>
        </p:nvSpPr>
        <p:spPr>
          <a:xfrm>
            <a:off x="0" y="4210492"/>
            <a:ext cx="1667669" cy="26475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Enablers </a:t>
            </a:r>
            <a:r>
              <a:rPr lang="en-GB" b="1" i="1" dirty="0">
                <a:solidFill>
                  <a:schemeClr val="tx1"/>
                </a:solidFill>
                <a:cs typeface="Arial" charset="0"/>
              </a:rPr>
              <a:t>(Link Media)</a:t>
            </a:r>
          </a:p>
        </p:txBody>
      </p:sp>
      <p:sp>
        <p:nvSpPr>
          <p:cNvPr id="169" name="Pentagon 168"/>
          <p:cNvSpPr/>
          <p:nvPr/>
        </p:nvSpPr>
        <p:spPr>
          <a:xfrm>
            <a:off x="1694740" y="4268609"/>
            <a:ext cx="7449260" cy="274320"/>
          </a:xfrm>
          <a:prstGeom prst="homePlate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                                          VHF (25 KHz)</a:t>
            </a:r>
            <a:endParaRPr lang="en-GB" sz="1600" b="1" dirty="0"/>
          </a:p>
        </p:txBody>
      </p:sp>
      <p:sp>
        <p:nvSpPr>
          <p:cNvPr id="172" name="Pentagon 171"/>
          <p:cNvSpPr/>
          <p:nvPr/>
        </p:nvSpPr>
        <p:spPr>
          <a:xfrm>
            <a:off x="1694740" y="4608851"/>
            <a:ext cx="7449260" cy="274320"/>
          </a:xfrm>
          <a:prstGeom prst="homePlate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                                          VHF (8.33 KHz) </a:t>
            </a:r>
            <a:r>
              <a:rPr lang="en-GB" sz="1600" b="1" baseline="-25000" dirty="0" smtClean="0"/>
              <a:t>to relieve congestion</a:t>
            </a:r>
            <a:endParaRPr lang="en-GB" sz="1600" b="1" baseline="-25000" dirty="0"/>
          </a:p>
        </p:txBody>
      </p:sp>
      <p:sp>
        <p:nvSpPr>
          <p:cNvPr id="173" name="Pentagon 172"/>
          <p:cNvSpPr/>
          <p:nvPr/>
        </p:nvSpPr>
        <p:spPr>
          <a:xfrm>
            <a:off x="6309360" y="4943040"/>
            <a:ext cx="2834640" cy="274320"/>
          </a:xfrm>
          <a:prstGeom prst="homePlate">
            <a:avLst/>
          </a:prstGeom>
          <a:gradFill flip="none" rotWithShape="1">
            <a:gsLst>
              <a:gs pos="2800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Future Digital Voice System?</a:t>
            </a:r>
            <a:endParaRPr lang="en-GB" sz="1600" b="1" dirty="0"/>
          </a:p>
        </p:txBody>
      </p:sp>
      <p:sp>
        <p:nvSpPr>
          <p:cNvPr id="174" name="Pentagon 173"/>
          <p:cNvSpPr/>
          <p:nvPr/>
        </p:nvSpPr>
        <p:spPr>
          <a:xfrm>
            <a:off x="1684108" y="5629577"/>
            <a:ext cx="5556664" cy="274320"/>
          </a:xfrm>
          <a:prstGeom prst="homePlate">
            <a:avLst>
              <a:gd name="adj" fmla="val 375582"/>
            </a:avLst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                           Current Satellite  Systems</a:t>
            </a:r>
            <a:endParaRPr lang="en-GB" sz="1600" b="1" dirty="0"/>
          </a:p>
        </p:txBody>
      </p:sp>
      <p:sp>
        <p:nvSpPr>
          <p:cNvPr id="175" name="Pentagon 174"/>
          <p:cNvSpPr/>
          <p:nvPr/>
        </p:nvSpPr>
        <p:spPr>
          <a:xfrm>
            <a:off x="1694740" y="5310600"/>
            <a:ext cx="7449260" cy="274320"/>
          </a:xfrm>
          <a:prstGeom prst="homePlate">
            <a:avLst>
              <a:gd name="adj" fmla="val 1212792"/>
            </a:avLst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                                                   </a:t>
            </a:r>
            <a:r>
              <a:rPr lang="en-GB" sz="1600" b="1" dirty="0" err="1" smtClean="0"/>
              <a:t>HF</a:t>
            </a:r>
            <a:endParaRPr lang="en-GB" sz="1600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689100" y="4242391"/>
            <a:ext cx="7454900" cy="2615609"/>
          </a:xfrm>
          <a:prstGeom prst="rect">
            <a:avLst/>
          </a:prstGeom>
          <a:gradFill flip="none" rotWithShape="1">
            <a:gsLst>
              <a:gs pos="0">
                <a:srgbClr val="C0D597">
                  <a:shade val="30000"/>
                  <a:satMod val="115000"/>
                </a:srgbClr>
              </a:gs>
              <a:gs pos="50000">
                <a:srgbClr val="C0D597">
                  <a:shade val="67500"/>
                  <a:satMod val="115000"/>
                </a:srgbClr>
              </a:gs>
              <a:gs pos="100000">
                <a:srgbClr val="C0D597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676400" y="368300"/>
            <a:ext cx="7454900" cy="388472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254966" y="1836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381626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505201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663700" y="190499"/>
            <a:ext cx="1834412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1666875" y="7937"/>
            <a:ext cx="7465695" cy="387350"/>
            <a:chOff x="1666875" y="173037"/>
            <a:chExt cx="7465695" cy="387350"/>
          </a:xfrm>
        </p:grpSpPr>
        <p:grpSp>
          <p:nvGrpSpPr>
            <p:cNvPr id="4" name="Group 79"/>
            <p:cNvGrpSpPr/>
            <p:nvPr/>
          </p:nvGrpSpPr>
          <p:grpSpPr>
            <a:xfrm>
              <a:off x="1666875" y="179387"/>
              <a:ext cx="7465695" cy="381000"/>
              <a:chOff x="1666875" y="179387"/>
              <a:chExt cx="7465695" cy="381000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350520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1</a:t>
                </a: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5381625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2 </a:t>
                </a: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725805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3</a:t>
                </a: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1666875" y="179387"/>
                <a:ext cx="18364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0</a:t>
                </a:r>
              </a:p>
            </p:txBody>
          </p:sp>
        </p:grpSp>
        <p:sp>
          <p:nvSpPr>
            <p:cNvPr id="5" name="TextBox 39"/>
            <p:cNvSpPr txBox="1">
              <a:spLocks noChangeArrowheads="1"/>
            </p:cNvSpPr>
            <p:nvPr/>
          </p:nvSpPr>
          <p:spPr bwMode="auto">
            <a:xfrm>
              <a:off x="3217863" y="180975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2018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6" name="TextBox 39"/>
            <p:cNvSpPr txBox="1">
              <a:spLocks noChangeArrowheads="1"/>
            </p:cNvSpPr>
            <p:nvPr/>
          </p:nvSpPr>
          <p:spPr bwMode="auto">
            <a:xfrm>
              <a:off x="5114925" y="182562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2023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7" name="TextBox 39"/>
            <p:cNvSpPr txBox="1">
              <a:spLocks noChangeArrowheads="1"/>
            </p:cNvSpPr>
            <p:nvPr/>
          </p:nvSpPr>
          <p:spPr bwMode="auto">
            <a:xfrm>
              <a:off x="6992938" y="173037"/>
              <a:ext cx="549275" cy="277813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3647" y="398237"/>
            <a:ext cx="1667669" cy="406399"/>
          </a:xfrm>
          <a:prstGeom prst="rect">
            <a:avLst/>
          </a:prstGeom>
          <a:solidFill>
            <a:srgbClr val="8064A2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Enablers</a:t>
            </a:r>
            <a:endParaRPr lang="en-GB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0" y="809625"/>
            <a:ext cx="1667669" cy="20061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Conventional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2801258"/>
            <a:ext cx="1667669" cy="14514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Satellite-based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0" y="4265400"/>
            <a:ext cx="1667669" cy="406399"/>
          </a:xfrm>
          <a:prstGeom prst="rect">
            <a:avLst/>
          </a:prstGeom>
          <a:solidFill>
            <a:srgbClr val="8064A2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Capability</a:t>
            </a:r>
            <a:endParaRPr lang="en-GB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0" y="4656818"/>
            <a:ext cx="1667669" cy="1097280"/>
          </a:xfrm>
          <a:prstGeom prst="rect">
            <a:avLst/>
          </a:prstGeom>
          <a:solidFill>
            <a:srgbClr val="C0D597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PBN</a:t>
            </a:r>
            <a:br>
              <a:rPr lang="en-GB" b="1" i="1" dirty="0" smtClean="0">
                <a:solidFill>
                  <a:schemeClr val="tx1"/>
                </a:solidFill>
                <a:cs typeface="Arial" charset="0"/>
              </a:rPr>
            </a:br>
            <a:r>
              <a:rPr lang="en-GB" sz="1200" b="1" i="1" dirty="0" smtClean="0">
                <a:solidFill>
                  <a:schemeClr val="tx1"/>
                </a:solidFill>
                <a:cs typeface="Arial" charset="0"/>
              </a:rPr>
              <a:t>(see PBN Roadmap)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0" y="5747657"/>
            <a:ext cx="1667669" cy="1097280"/>
          </a:xfrm>
          <a:prstGeom prst="rect">
            <a:avLst/>
          </a:prstGeom>
          <a:solidFill>
            <a:srgbClr val="C0D597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Precision Approach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1" name="Pentagon 60"/>
          <p:cNvSpPr/>
          <p:nvPr/>
        </p:nvSpPr>
        <p:spPr>
          <a:xfrm>
            <a:off x="1679735" y="829500"/>
            <a:ext cx="7478778" cy="54864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ILS/MLS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i="1" dirty="0" smtClean="0"/>
              <a:t>Retain to support precision approach and to mitigate  GNSS outage</a:t>
            </a:r>
            <a:endParaRPr lang="en-GB" sz="1200" i="1" dirty="0"/>
          </a:p>
        </p:txBody>
      </p:sp>
      <p:sp>
        <p:nvSpPr>
          <p:cNvPr id="62" name="Pentagon 61"/>
          <p:cNvSpPr/>
          <p:nvPr/>
        </p:nvSpPr>
        <p:spPr>
          <a:xfrm>
            <a:off x="1679735" y="1497166"/>
            <a:ext cx="7478778" cy="54864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DME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i="1" dirty="0" smtClean="0"/>
              <a:t>Optimize existing network to support PBN operations </a:t>
            </a:r>
            <a:endParaRPr lang="en-GB" sz="1200" i="1" dirty="0"/>
          </a:p>
        </p:txBody>
      </p:sp>
      <p:sp>
        <p:nvSpPr>
          <p:cNvPr id="64" name="Pentagon 63"/>
          <p:cNvSpPr/>
          <p:nvPr/>
        </p:nvSpPr>
        <p:spPr>
          <a:xfrm>
            <a:off x="1679735" y="2164831"/>
            <a:ext cx="7478778" cy="548640"/>
          </a:xfrm>
          <a:prstGeom prst="homePlate">
            <a:avLst>
              <a:gd name="adj" fmla="val 526191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VOR/NDB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i="1" dirty="0" smtClean="0"/>
              <a:t>Rationalize based on need and equipage     	</a:t>
            </a:r>
            <a:endParaRPr lang="en-GB" sz="1200" i="1" dirty="0"/>
          </a:p>
        </p:txBody>
      </p:sp>
      <p:sp>
        <p:nvSpPr>
          <p:cNvPr id="65" name="Pentagon 64"/>
          <p:cNvSpPr/>
          <p:nvPr/>
        </p:nvSpPr>
        <p:spPr>
          <a:xfrm>
            <a:off x="1679736" y="2948592"/>
            <a:ext cx="7478778" cy="54864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Core GNSS Constellations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i="1" dirty="0" smtClean="0"/>
              <a:t>Single  frequency  (GPS/GLONASS)	        Multi-Freq/Multi-Constellation (GPS/GLONASS/</a:t>
            </a:r>
            <a:r>
              <a:rPr lang="en-GB" sz="1200" i="1" dirty="0" err="1" smtClean="0"/>
              <a:t>Beidou</a:t>
            </a:r>
            <a:r>
              <a:rPr lang="en-GB" sz="1200" i="1" dirty="0" smtClean="0"/>
              <a:t>/Galileo)</a:t>
            </a:r>
            <a:endParaRPr lang="en-GB" sz="1200" i="1" dirty="0"/>
          </a:p>
        </p:txBody>
      </p:sp>
      <p:sp>
        <p:nvSpPr>
          <p:cNvPr id="66" name="Pentagon 65"/>
          <p:cNvSpPr/>
          <p:nvPr/>
        </p:nvSpPr>
        <p:spPr>
          <a:xfrm>
            <a:off x="1679736" y="3601737"/>
            <a:ext cx="7478778" cy="54864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GNSS Augmentations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i="1" dirty="0" smtClean="0"/>
              <a:t>SBAS         GBAS Cat I	           GBAS Cat II/III                      Multi-Freq GBAS/SBAS</a:t>
            </a:r>
            <a:endParaRPr lang="en-GB" sz="1200" i="1" dirty="0"/>
          </a:p>
        </p:txBody>
      </p:sp>
      <p:sp>
        <p:nvSpPr>
          <p:cNvPr id="67" name="Pentagon 66"/>
          <p:cNvSpPr/>
          <p:nvPr/>
        </p:nvSpPr>
        <p:spPr>
          <a:xfrm>
            <a:off x="1679736" y="4745226"/>
            <a:ext cx="7478778" cy="64008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PBN Operations </a:t>
            </a:r>
          </a:p>
        </p:txBody>
      </p:sp>
      <p:sp>
        <p:nvSpPr>
          <p:cNvPr id="68" name="TextBox 42"/>
          <p:cNvSpPr txBox="1">
            <a:spLocks noChangeArrowheads="1"/>
          </p:cNvSpPr>
          <p:nvPr/>
        </p:nvSpPr>
        <p:spPr bwMode="auto">
          <a:xfrm>
            <a:off x="1677988" y="5055145"/>
            <a:ext cx="1543677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200" b="1" i="1" dirty="0" smtClean="0"/>
              <a:t>B0-65, B0-05, B0-10 </a:t>
            </a:r>
          </a:p>
        </p:txBody>
      </p:sp>
      <p:sp>
        <p:nvSpPr>
          <p:cNvPr id="69" name="TextBox 42"/>
          <p:cNvSpPr txBox="1">
            <a:spLocks noChangeArrowheads="1"/>
          </p:cNvSpPr>
          <p:nvPr/>
        </p:nvSpPr>
        <p:spPr bwMode="auto">
          <a:xfrm>
            <a:off x="3502907" y="5044512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GB" sz="1200" b="1" i="1" dirty="0" smtClean="0"/>
              <a:t>B1-10, B</a:t>
            </a:r>
            <a:r>
              <a:rPr lang="en-GB" sz="1200" b="1" i="1" dirty="0" smtClean="0">
                <a:solidFill>
                  <a:schemeClr val="bg1">
                    <a:lumMod val="50000"/>
                  </a:schemeClr>
                </a:solidFill>
              </a:rPr>
              <a:t>1-40</a:t>
            </a:r>
            <a:endParaRPr lang="en-GB" sz="1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TextBox 42"/>
          <p:cNvSpPr txBox="1">
            <a:spLocks noChangeArrowheads="1"/>
          </p:cNvSpPr>
          <p:nvPr/>
        </p:nvSpPr>
        <p:spPr bwMode="auto">
          <a:xfrm>
            <a:off x="5400396" y="5033879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GB" sz="1200" b="1" i="1" dirty="0" smtClean="0">
                <a:solidFill>
                  <a:schemeClr val="bg1">
                    <a:lumMod val="50000"/>
                  </a:schemeClr>
                </a:solidFill>
              </a:rPr>
              <a:t>B2-05</a:t>
            </a:r>
            <a:endParaRPr lang="en-GB" sz="1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TextBox 42"/>
          <p:cNvSpPr txBox="1">
            <a:spLocks noChangeArrowheads="1"/>
          </p:cNvSpPr>
          <p:nvPr/>
        </p:nvSpPr>
        <p:spPr bwMode="auto">
          <a:xfrm>
            <a:off x="7251474" y="5033879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B3-05, B3-10</a:t>
            </a:r>
            <a:endParaRPr lang="en-GB" sz="1200" b="1" i="1" dirty="0"/>
          </a:p>
        </p:txBody>
      </p:sp>
      <p:sp>
        <p:nvSpPr>
          <p:cNvPr id="72" name="Pentagon 71"/>
          <p:cNvSpPr/>
          <p:nvPr/>
        </p:nvSpPr>
        <p:spPr>
          <a:xfrm>
            <a:off x="1679736" y="5761229"/>
            <a:ext cx="7478778" cy="100584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CAT I/II/III  Landing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i="1" dirty="0" smtClean="0"/>
              <a:t>ILS/MLS     GBAS  Cat I 	          GBAS Cat II/III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i="1" dirty="0" smtClean="0"/>
              <a:t>Cat I/II/III  </a:t>
            </a:r>
            <a:r>
              <a:rPr lang="en-GB" sz="1200" i="1" dirty="0" err="1" smtClean="0"/>
              <a:t>SBAS</a:t>
            </a:r>
            <a:r>
              <a:rPr lang="en-GB" sz="1200" i="1" dirty="0" smtClean="0"/>
              <a:t> </a:t>
            </a:r>
            <a:r>
              <a:rPr lang="en-GB" sz="1200" i="1" dirty="0" err="1" smtClean="0"/>
              <a:t>LPV</a:t>
            </a:r>
            <a:r>
              <a:rPr lang="en-GB" sz="1200" i="1" dirty="0" smtClean="0"/>
              <a:t> 200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/>
          </a:p>
        </p:txBody>
      </p:sp>
      <p:sp>
        <p:nvSpPr>
          <p:cNvPr id="73" name="TextBox 42"/>
          <p:cNvSpPr txBox="1">
            <a:spLocks noChangeArrowheads="1"/>
          </p:cNvSpPr>
          <p:nvPr/>
        </p:nvSpPr>
        <p:spPr bwMode="auto">
          <a:xfrm>
            <a:off x="1677988" y="6440750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B0-65</a:t>
            </a:r>
            <a:endParaRPr lang="en-GB" sz="1200" b="1" i="1" dirty="0">
              <a:solidFill>
                <a:srgbClr val="7F7F7F"/>
              </a:solidFill>
            </a:endParaRPr>
          </a:p>
        </p:txBody>
      </p:sp>
      <p:sp>
        <p:nvSpPr>
          <p:cNvPr id="74" name="TextBox 42"/>
          <p:cNvSpPr txBox="1">
            <a:spLocks noChangeArrowheads="1"/>
          </p:cNvSpPr>
          <p:nvPr/>
        </p:nvSpPr>
        <p:spPr bwMode="auto">
          <a:xfrm>
            <a:off x="3492273" y="6440754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B1-65</a:t>
            </a:r>
            <a:endParaRPr lang="en-GB" sz="1200" b="1" i="1" dirty="0">
              <a:solidFill>
                <a:srgbClr val="7F7F7F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0" y="0"/>
            <a:ext cx="1667669" cy="402319"/>
          </a:xfrm>
          <a:prstGeom prst="rect">
            <a:avLst/>
          </a:prstGeom>
          <a:solidFill>
            <a:srgbClr val="8064A2"/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NAVIGATION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661886" y="0"/>
            <a:ext cx="7482114" cy="68453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0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7254966" y="1836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5381626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3505201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1663699" y="190499"/>
            <a:ext cx="1845045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0" y="406400"/>
            <a:ext cx="1667669" cy="6451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-7257" y="0"/>
            <a:ext cx="1667669" cy="40231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PBN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-5527" y="569692"/>
            <a:ext cx="1664208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i="1" dirty="0">
                <a:solidFill>
                  <a:schemeClr val="tx1"/>
                </a:solidFill>
              </a:rPr>
              <a:t>En-Route  Oceanic and Remote Continental</a:t>
            </a:r>
          </a:p>
        </p:txBody>
      </p:sp>
      <p:sp>
        <p:nvSpPr>
          <p:cNvPr id="59" name="Pentagon 58"/>
          <p:cNvSpPr/>
          <p:nvPr/>
        </p:nvSpPr>
        <p:spPr>
          <a:xfrm>
            <a:off x="1661886" y="678186"/>
            <a:ext cx="7482114" cy="83820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/>
          </a:p>
        </p:txBody>
      </p:sp>
      <p:sp>
        <p:nvSpPr>
          <p:cNvPr id="60" name="Striped Right Arrow 59"/>
          <p:cNvSpPr/>
          <p:nvPr/>
        </p:nvSpPr>
        <p:spPr>
          <a:xfrm>
            <a:off x="1807022" y="6052458"/>
            <a:ext cx="7104749" cy="762000"/>
          </a:xfrm>
          <a:prstGeom prst="striped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Migration path based on Region/States requirements</a:t>
            </a:r>
          </a:p>
        </p:txBody>
      </p:sp>
      <p:sp>
        <p:nvSpPr>
          <p:cNvPr id="64" name="Pentagon 63"/>
          <p:cNvSpPr/>
          <p:nvPr/>
        </p:nvSpPr>
        <p:spPr>
          <a:xfrm>
            <a:off x="1667413" y="2161046"/>
            <a:ext cx="7482114" cy="83820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/>
          </a:p>
        </p:txBody>
      </p:sp>
      <p:sp>
        <p:nvSpPr>
          <p:cNvPr id="66" name="Rectangle 65"/>
          <p:cNvSpPr/>
          <p:nvPr/>
        </p:nvSpPr>
        <p:spPr>
          <a:xfrm>
            <a:off x="0" y="2019137"/>
            <a:ext cx="1667669" cy="1197864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i="1" dirty="0" smtClean="0">
                <a:solidFill>
                  <a:schemeClr val="tx1"/>
                </a:solidFill>
              </a:rPr>
              <a:t>En-Route  Continental</a:t>
            </a:r>
          </a:p>
        </p:txBody>
      </p:sp>
      <p:sp>
        <p:nvSpPr>
          <p:cNvPr id="67" name="Pentagon 66"/>
          <p:cNvSpPr/>
          <p:nvPr/>
        </p:nvSpPr>
        <p:spPr>
          <a:xfrm>
            <a:off x="1667413" y="3590703"/>
            <a:ext cx="7482114" cy="83820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/>
          </a:p>
        </p:txBody>
      </p:sp>
      <p:sp>
        <p:nvSpPr>
          <p:cNvPr id="68" name="Rectangle 67"/>
          <p:cNvSpPr/>
          <p:nvPr/>
        </p:nvSpPr>
        <p:spPr>
          <a:xfrm>
            <a:off x="0" y="3466117"/>
            <a:ext cx="1667669" cy="1197864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i="1" dirty="0" smtClean="0">
                <a:solidFill>
                  <a:schemeClr val="tx1"/>
                </a:solidFill>
              </a:rPr>
              <a:t>Terminal Airspace: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i="1" dirty="0" smtClean="0">
                <a:solidFill>
                  <a:schemeClr val="tx1"/>
                </a:solidFill>
              </a:rPr>
              <a:t>Arrival and Departure</a:t>
            </a:r>
            <a:endParaRPr lang="en-GB" b="1" i="1" dirty="0">
              <a:solidFill>
                <a:schemeClr val="tx1"/>
              </a:solidFill>
            </a:endParaRPr>
          </a:p>
        </p:txBody>
      </p:sp>
      <p:grpSp>
        <p:nvGrpSpPr>
          <p:cNvPr id="2" name="Group 68"/>
          <p:cNvGrpSpPr/>
          <p:nvPr/>
        </p:nvGrpSpPr>
        <p:grpSpPr>
          <a:xfrm>
            <a:off x="1620129" y="3599617"/>
            <a:ext cx="4487691" cy="724180"/>
            <a:chOff x="1620129" y="4093093"/>
            <a:chExt cx="4487691" cy="724180"/>
          </a:xfrm>
        </p:grpSpPr>
        <p:sp>
          <p:nvSpPr>
            <p:cNvPr id="70" name="Rectangle 69"/>
            <p:cNvSpPr/>
            <p:nvPr/>
          </p:nvSpPr>
          <p:spPr>
            <a:xfrm>
              <a:off x="1620129" y="4163352"/>
              <a:ext cx="9005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latin typeface="+mj-lt"/>
                </a:rPr>
                <a:t>RNAV 1</a:t>
              </a:r>
              <a:endParaRPr lang="en-GB" dirty="0">
                <a:latin typeface="+mj-lt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090818" y="4436312"/>
              <a:ext cx="13003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latin typeface="+mj-lt"/>
                </a:rPr>
                <a:t>Basic RNP 1</a:t>
              </a:r>
              <a:endParaRPr lang="en-GB" dirty="0">
                <a:latin typeface="+mj-lt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397122" y="4093093"/>
              <a:ext cx="15838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smtClean="0">
                  <a:latin typeface="+mj-lt"/>
                </a:rPr>
                <a:t>Advanced RNP</a:t>
              </a:r>
              <a:endParaRPr lang="en-GB" dirty="0">
                <a:latin typeface="+mj-lt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44435" y="4447941"/>
              <a:ext cx="20633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smtClean="0">
                  <a:latin typeface="+mj-lt"/>
                </a:rPr>
                <a:t>RNP 0.3 </a:t>
              </a:r>
              <a:r>
                <a:rPr lang="en-GB" sz="1200" b="1" dirty="0" smtClean="0">
                  <a:latin typeface="+mj-lt"/>
                </a:rPr>
                <a:t>(Helicopter only)</a:t>
              </a:r>
              <a:endParaRPr lang="en-GB" sz="1200" dirty="0">
                <a:latin typeface="+mj-lt"/>
              </a:endParaRPr>
            </a:p>
          </p:txBody>
        </p:sp>
      </p:grpSp>
      <p:grpSp>
        <p:nvGrpSpPr>
          <p:cNvPr id="3" name="Group 73"/>
          <p:cNvGrpSpPr/>
          <p:nvPr/>
        </p:nvGrpSpPr>
        <p:grpSpPr>
          <a:xfrm>
            <a:off x="1616990" y="2129326"/>
            <a:ext cx="4444150" cy="896058"/>
            <a:chOff x="1834704" y="5017658"/>
            <a:chExt cx="4444150" cy="896058"/>
          </a:xfrm>
        </p:grpSpPr>
        <p:sp>
          <p:nvSpPr>
            <p:cNvPr id="75" name="Rectangle 74"/>
            <p:cNvSpPr/>
            <p:nvPr/>
          </p:nvSpPr>
          <p:spPr>
            <a:xfrm>
              <a:off x="1834704" y="5017658"/>
              <a:ext cx="9005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latin typeface="+mj-lt"/>
                </a:rPr>
                <a:t>RNAV 5</a:t>
              </a:r>
              <a:endParaRPr lang="en-GB" dirty="0">
                <a:latin typeface="+mj-lt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570638" y="5285071"/>
              <a:ext cx="9005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latin typeface="+mj-lt"/>
                </a:rPr>
                <a:t>RNAV 2</a:t>
              </a:r>
              <a:endParaRPr lang="en-GB" dirty="0">
                <a:latin typeface="+mj-lt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569580" y="5544384"/>
              <a:ext cx="9005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smtClean="0">
                  <a:latin typeface="+mj-lt"/>
                </a:rPr>
                <a:t>RNAV 1</a:t>
              </a:r>
              <a:endParaRPr lang="en-GB" dirty="0">
                <a:latin typeface="+mj-lt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617662" y="5051036"/>
              <a:ext cx="15838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smtClean="0">
                  <a:latin typeface="+mj-lt"/>
                </a:rPr>
                <a:t>Advanced RNP</a:t>
              </a:r>
              <a:endParaRPr lang="en-GB" sz="1200" dirty="0">
                <a:latin typeface="+mj-lt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215469" y="5460476"/>
              <a:ext cx="20633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smtClean="0">
                  <a:latin typeface="+mj-lt"/>
                </a:rPr>
                <a:t>RNP 0.3 </a:t>
              </a:r>
              <a:r>
                <a:rPr lang="en-GB" sz="1200" b="1" dirty="0" smtClean="0">
                  <a:latin typeface="+mj-lt"/>
                </a:rPr>
                <a:t>(Helicopter only)</a:t>
              </a:r>
              <a:endParaRPr lang="en-GB" sz="1200" dirty="0">
                <a:latin typeface="+mj-lt"/>
              </a:endParaRPr>
            </a:p>
          </p:txBody>
        </p:sp>
      </p:grpSp>
      <p:sp>
        <p:nvSpPr>
          <p:cNvPr id="80" name="Pentagon 79"/>
          <p:cNvSpPr/>
          <p:nvPr/>
        </p:nvSpPr>
        <p:spPr>
          <a:xfrm>
            <a:off x="1667413" y="5107443"/>
            <a:ext cx="7482114" cy="83820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smtClean="0"/>
              <a:t>RNP APCH (SBAS: LPV, BARO VNAV: LNAV/VNAV, Basic GNSS: LNAV)	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smtClean="0"/>
              <a:t>RNP </a:t>
            </a:r>
            <a:r>
              <a:rPr lang="en-GB" b="1" dirty="0" smtClean="0"/>
              <a:t>AR APCH </a:t>
            </a:r>
            <a:r>
              <a:rPr lang="en-GB" sz="1200" dirty="0" smtClean="0"/>
              <a:t>(where beneficial)</a:t>
            </a:r>
          </a:p>
        </p:txBody>
      </p:sp>
      <p:sp>
        <p:nvSpPr>
          <p:cNvPr id="81" name="Rectangle 80"/>
          <p:cNvSpPr/>
          <p:nvPr/>
        </p:nvSpPr>
        <p:spPr>
          <a:xfrm>
            <a:off x="-14514" y="4913097"/>
            <a:ext cx="1667669" cy="1197864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i="1" dirty="0" smtClean="0">
                <a:solidFill>
                  <a:schemeClr val="tx1"/>
                </a:solidFill>
              </a:rPr>
              <a:t>Approach</a:t>
            </a:r>
            <a:endParaRPr lang="en-GB" b="1" i="1" dirty="0">
              <a:solidFill>
                <a:schemeClr val="tx1"/>
              </a:solidFill>
            </a:endParaRPr>
          </a:p>
        </p:txBody>
      </p:sp>
      <p:grpSp>
        <p:nvGrpSpPr>
          <p:cNvPr id="4" name="Group 81"/>
          <p:cNvGrpSpPr/>
          <p:nvPr/>
        </p:nvGrpSpPr>
        <p:grpSpPr>
          <a:xfrm>
            <a:off x="1580731" y="777520"/>
            <a:ext cx="1907253" cy="671607"/>
            <a:chOff x="1900046" y="-731958"/>
            <a:chExt cx="1907253" cy="671607"/>
          </a:xfrm>
        </p:grpSpPr>
        <p:sp>
          <p:nvSpPr>
            <p:cNvPr id="83" name="Rectangle 82"/>
            <p:cNvSpPr/>
            <p:nvPr/>
          </p:nvSpPr>
          <p:spPr>
            <a:xfrm>
              <a:off x="1900046" y="-731958"/>
              <a:ext cx="19072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smtClean="0">
                  <a:latin typeface="+mj-lt"/>
                </a:rPr>
                <a:t>RNAV 10 (RNP 10)</a:t>
              </a:r>
              <a:endParaRPr lang="en-GB" dirty="0">
                <a:latin typeface="+mj-lt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159597" y="-429683"/>
              <a:ext cx="7601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latin typeface="+mj-lt"/>
                </a:rPr>
                <a:t>RNP 4</a:t>
              </a:r>
              <a:endParaRPr lang="en-GB" dirty="0">
                <a:latin typeface="+mj-lt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958841" y="-429683"/>
              <a:ext cx="7601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smtClean="0">
                  <a:latin typeface="+mj-lt"/>
                </a:rPr>
                <a:t>RNP 2</a:t>
              </a:r>
              <a:endParaRPr lang="en-GB" dirty="0">
                <a:latin typeface="+mj-lt"/>
              </a:endParaRPr>
            </a:p>
          </p:txBody>
        </p:sp>
      </p:grpSp>
      <p:sp>
        <p:nvSpPr>
          <p:cNvPr id="86" name="Rounded Rectangle 85"/>
          <p:cNvSpPr/>
          <p:nvPr/>
        </p:nvSpPr>
        <p:spPr>
          <a:xfrm>
            <a:off x="3505200" y="14287"/>
            <a:ext cx="1874520" cy="381000"/>
          </a:xfrm>
          <a:prstGeom prst="roundRect">
            <a:avLst>
              <a:gd name="adj" fmla="val 238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Block 1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5381625" y="14287"/>
            <a:ext cx="1874520" cy="381000"/>
          </a:xfrm>
          <a:prstGeom prst="roundRect">
            <a:avLst>
              <a:gd name="adj" fmla="val 238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Block 2 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7258050" y="14287"/>
            <a:ext cx="1874520" cy="381000"/>
          </a:xfrm>
          <a:prstGeom prst="roundRect">
            <a:avLst>
              <a:gd name="adj" fmla="val 238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Block 3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1666875" y="14287"/>
            <a:ext cx="1836420" cy="381000"/>
          </a:xfrm>
          <a:prstGeom prst="roundRect">
            <a:avLst>
              <a:gd name="adj" fmla="val 238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Block 0</a:t>
            </a:r>
          </a:p>
        </p:txBody>
      </p:sp>
      <p:sp>
        <p:nvSpPr>
          <p:cNvPr id="90" name="TextBox 39"/>
          <p:cNvSpPr txBox="1">
            <a:spLocks noChangeArrowheads="1"/>
          </p:cNvSpPr>
          <p:nvPr/>
        </p:nvSpPr>
        <p:spPr bwMode="auto">
          <a:xfrm>
            <a:off x="3217863" y="15875"/>
            <a:ext cx="549275" cy="276225"/>
          </a:xfrm>
          <a:prstGeom prst="rect">
            <a:avLst/>
          </a:prstGeom>
          <a:solidFill>
            <a:srgbClr val="FFFFEB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GB" sz="1200" b="1" i="1" dirty="0"/>
              <a:t>2018</a:t>
            </a:r>
            <a:endParaRPr lang="en-GB" sz="1200" b="1" i="1" dirty="0">
              <a:solidFill>
                <a:srgbClr val="A6A6A6"/>
              </a:solidFill>
            </a:endParaRPr>
          </a:p>
        </p:txBody>
      </p:sp>
      <p:sp>
        <p:nvSpPr>
          <p:cNvPr id="91" name="TextBox 39"/>
          <p:cNvSpPr txBox="1">
            <a:spLocks noChangeArrowheads="1"/>
          </p:cNvSpPr>
          <p:nvPr/>
        </p:nvSpPr>
        <p:spPr bwMode="auto">
          <a:xfrm>
            <a:off x="5114925" y="17462"/>
            <a:ext cx="549275" cy="276225"/>
          </a:xfrm>
          <a:prstGeom prst="rect">
            <a:avLst/>
          </a:prstGeom>
          <a:solidFill>
            <a:srgbClr val="FFFFEB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GB" sz="1200" b="1" i="1" dirty="0"/>
              <a:t>2023</a:t>
            </a:r>
            <a:endParaRPr lang="en-GB" sz="1200" b="1" i="1" dirty="0">
              <a:solidFill>
                <a:srgbClr val="A6A6A6"/>
              </a:solidFill>
            </a:endParaRPr>
          </a:p>
        </p:txBody>
      </p:sp>
      <p:sp>
        <p:nvSpPr>
          <p:cNvPr id="92" name="TextBox 39"/>
          <p:cNvSpPr txBox="1">
            <a:spLocks noChangeArrowheads="1"/>
          </p:cNvSpPr>
          <p:nvPr/>
        </p:nvSpPr>
        <p:spPr bwMode="auto">
          <a:xfrm>
            <a:off x="6992938" y="7937"/>
            <a:ext cx="549275" cy="277813"/>
          </a:xfrm>
          <a:prstGeom prst="rect">
            <a:avLst/>
          </a:prstGeom>
          <a:solidFill>
            <a:srgbClr val="FFFFEB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GB" sz="1200" b="1" i="1" dirty="0"/>
              <a:t>2028</a:t>
            </a:r>
            <a:endParaRPr lang="en-GB" sz="1200" b="1" i="1" dirty="0">
              <a:solidFill>
                <a:srgbClr val="A6A6A6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3487974" y="2160259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atin typeface="+mj-lt"/>
              </a:rPr>
              <a:t>RNP 2</a:t>
            </a:r>
            <a:endParaRPr lang="en-GB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Rectangle 271"/>
          <p:cNvSpPr/>
          <p:nvPr/>
        </p:nvSpPr>
        <p:spPr>
          <a:xfrm>
            <a:off x="1689100" y="4082904"/>
            <a:ext cx="7454900" cy="238169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1" name="Rectangle 270"/>
          <p:cNvSpPr/>
          <p:nvPr/>
        </p:nvSpPr>
        <p:spPr>
          <a:xfrm>
            <a:off x="1676400" y="318978"/>
            <a:ext cx="7454900" cy="243485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" name="Rectangle 260"/>
          <p:cNvSpPr/>
          <p:nvPr/>
        </p:nvSpPr>
        <p:spPr>
          <a:xfrm>
            <a:off x="1689100" y="6475228"/>
            <a:ext cx="7454900" cy="382772"/>
          </a:xfrm>
          <a:prstGeom prst="rect">
            <a:avLst/>
          </a:prstGeom>
          <a:gradFill flip="none" rotWithShape="1">
            <a:gsLst>
              <a:gs pos="0">
                <a:srgbClr val="C0D597">
                  <a:shade val="30000"/>
                  <a:satMod val="115000"/>
                </a:srgbClr>
              </a:gs>
              <a:gs pos="50000">
                <a:srgbClr val="C0D597">
                  <a:shade val="67500"/>
                  <a:satMod val="115000"/>
                </a:srgbClr>
              </a:gs>
              <a:gs pos="100000">
                <a:srgbClr val="C0D597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Rectangle 250"/>
          <p:cNvSpPr/>
          <p:nvPr/>
        </p:nvSpPr>
        <p:spPr>
          <a:xfrm>
            <a:off x="1689100" y="2753833"/>
            <a:ext cx="7454900" cy="978195"/>
          </a:xfrm>
          <a:prstGeom prst="rect">
            <a:avLst/>
          </a:prstGeom>
          <a:gradFill flip="none" rotWithShape="1">
            <a:gsLst>
              <a:gs pos="0">
                <a:srgbClr val="C0D597">
                  <a:shade val="30000"/>
                  <a:satMod val="115000"/>
                </a:srgbClr>
              </a:gs>
              <a:gs pos="50000">
                <a:srgbClr val="C0D597">
                  <a:shade val="67500"/>
                  <a:satMod val="115000"/>
                </a:srgbClr>
              </a:gs>
              <a:gs pos="100000">
                <a:srgbClr val="C0D597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254966" y="1836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381626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505201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663700" y="190499"/>
            <a:ext cx="1855677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79"/>
          <p:cNvGrpSpPr/>
          <p:nvPr/>
        </p:nvGrpSpPr>
        <p:grpSpPr>
          <a:xfrm>
            <a:off x="1666875" y="14287"/>
            <a:ext cx="7477125" cy="4070498"/>
            <a:chOff x="1666875" y="179387"/>
            <a:chExt cx="7477125" cy="4070498"/>
          </a:xfrm>
        </p:grpSpPr>
        <p:sp>
          <p:nvSpPr>
            <p:cNvPr id="7" name="Rounded Rectangle 6"/>
            <p:cNvSpPr/>
            <p:nvPr/>
          </p:nvSpPr>
          <p:spPr>
            <a:xfrm>
              <a:off x="3505200" y="179387"/>
              <a:ext cx="1874520" cy="381000"/>
            </a:xfrm>
            <a:prstGeom prst="roundRect">
              <a:avLst>
                <a:gd name="adj" fmla="val 238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Block 1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381625" y="179387"/>
              <a:ext cx="1874520" cy="381000"/>
            </a:xfrm>
            <a:prstGeom prst="roundRect">
              <a:avLst>
                <a:gd name="adj" fmla="val 238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Block 2 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258050" y="179387"/>
              <a:ext cx="1874520" cy="381000"/>
            </a:xfrm>
            <a:prstGeom prst="roundRect">
              <a:avLst>
                <a:gd name="adj" fmla="val 238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Block 3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666875" y="179387"/>
              <a:ext cx="1836420" cy="381000"/>
            </a:xfrm>
            <a:prstGeom prst="roundRect">
              <a:avLst>
                <a:gd name="adj" fmla="val 238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Block 0</a:t>
              </a:r>
            </a:p>
          </p:txBody>
        </p:sp>
        <p:sp>
          <p:nvSpPr>
            <p:cNvPr id="263" name="Rounded Rectangle 262"/>
            <p:cNvSpPr/>
            <p:nvPr/>
          </p:nvSpPr>
          <p:spPr>
            <a:xfrm>
              <a:off x="3516630" y="3868885"/>
              <a:ext cx="1874520" cy="381000"/>
            </a:xfrm>
            <a:prstGeom prst="roundRect">
              <a:avLst>
                <a:gd name="adj" fmla="val 238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Block 1</a:t>
              </a:r>
            </a:p>
          </p:txBody>
        </p:sp>
        <p:sp>
          <p:nvSpPr>
            <p:cNvPr id="264" name="Rounded Rectangle 263"/>
            <p:cNvSpPr/>
            <p:nvPr/>
          </p:nvSpPr>
          <p:spPr>
            <a:xfrm>
              <a:off x="5393055" y="3868885"/>
              <a:ext cx="1874520" cy="381000"/>
            </a:xfrm>
            <a:prstGeom prst="roundRect">
              <a:avLst>
                <a:gd name="adj" fmla="val 238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Block 2 </a:t>
              </a:r>
            </a:p>
          </p:txBody>
        </p:sp>
        <p:sp>
          <p:nvSpPr>
            <p:cNvPr id="265" name="Rounded Rectangle 264"/>
            <p:cNvSpPr/>
            <p:nvPr/>
          </p:nvSpPr>
          <p:spPr>
            <a:xfrm>
              <a:off x="7269480" y="3868885"/>
              <a:ext cx="1874520" cy="381000"/>
            </a:xfrm>
            <a:prstGeom prst="roundRect">
              <a:avLst>
                <a:gd name="adj" fmla="val 238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Block 3</a:t>
              </a:r>
            </a:p>
          </p:txBody>
        </p:sp>
        <p:sp>
          <p:nvSpPr>
            <p:cNvPr id="266" name="Rounded Rectangle 265"/>
            <p:cNvSpPr/>
            <p:nvPr/>
          </p:nvSpPr>
          <p:spPr>
            <a:xfrm>
              <a:off x="1678305" y="3868885"/>
              <a:ext cx="1836420" cy="381000"/>
            </a:xfrm>
            <a:prstGeom prst="roundRect">
              <a:avLst>
                <a:gd name="adj" fmla="val 238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Block 0</a:t>
              </a:r>
            </a:p>
          </p:txBody>
        </p:sp>
      </p:grpSp>
      <p:sp>
        <p:nvSpPr>
          <p:cNvPr id="4" name="TextBox 39"/>
          <p:cNvSpPr txBox="1">
            <a:spLocks noChangeArrowheads="1"/>
          </p:cNvSpPr>
          <p:nvPr/>
        </p:nvSpPr>
        <p:spPr bwMode="auto">
          <a:xfrm>
            <a:off x="3217863" y="15875"/>
            <a:ext cx="549275" cy="276225"/>
          </a:xfrm>
          <a:prstGeom prst="rect">
            <a:avLst/>
          </a:prstGeom>
          <a:solidFill>
            <a:srgbClr val="FFFFEB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GB" sz="1200" b="1" i="1" dirty="0"/>
              <a:t>2018</a:t>
            </a:r>
            <a:endParaRPr lang="en-GB" sz="1200" b="1" i="1" dirty="0">
              <a:solidFill>
                <a:srgbClr val="A6A6A6"/>
              </a:solidFill>
            </a:endParaRPr>
          </a:p>
        </p:txBody>
      </p:sp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5114925" y="17462"/>
            <a:ext cx="549275" cy="276225"/>
          </a:xfrm>
          <a:prstGeom prst="rect">
            <a:avLst/>
          </a:prstGeom>
          <a:solidFill>
            <a:srgbClr val="FFFFEB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GB" sz="1200" b="1" i="1" dirty="0"/>
              <a:t>2023</a:t>
            </a:r>
            <a:endParaRPr lang="en-GB" sz="1200" b="1" i="1" dirty="0">
              <a:solidFill>
                <a:srgbClr val="A6A6A6"/>
              </a:solidFill>
            </a:endParaRPr>
          </a:p>
        </p:txBody>
      </p:sp>
      <p:sp>
        <p:nvSpPr>
          <p:cNvPr id="6" name="TextBox 39"/>
          <p:cNvSpPr txBox="1">
            <a:spLocks noChangeArrowheads="1"/>
          </p:cNvSpPr>
          <p:nvPr/>
        </p:nvSpPr>
        <p:spPr bwMode="auto">
          <a:xfrm>
            <a:off x="6992938" y="7937"/>
            <a:ext cx="549275" cy="277813"/>
          </a:xfrm>
          <a:prstGeom prst="rect">
            <a:avLst/>
          </a:prstGeom>
          <a:solidFill>
            <a:srgbClr val="FFFFEB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GB" sz="1200" b="1" i="1" dirty="0"/>
              <a:t>2028</a:t>
            </a:r>
            <a:endParaRPr lang="en-GB" sz="1200" b="1" i="1" dirty="0">
              <a:solidFill>
                <a:srgbClr val="A6A6A6"/>
              </a:solidFill>
            </a:endParaRPr>
          </a:p>
        </p:txBody>
      </p:sp>
      <p:sp>
        <p:nvSpPr>
          <p:cNvPr id="267" name="TextBox 39"/>
          <p:cNvSpPr txBox="1">
            <a:spLocks noChangeArrowheads="1"/>
          </p:cNvSpPr>
          <p:nvPr/>
        </p:nvSpPr>
        <p:spPr bwMode="auto">
          <a:xfrm>
            <a:off x="3229293" y="3705373"/>
            <a:ext cx="549275" cy="276225"/>
          </a:xfrm>
          <a:prstGeom prst="rect">
            <a:avLst/>
          </a:prstGeom>
          <a:solidFill>
            <a:srgbClr val="FFFFEB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GB" sz="1200" b="1" i="1" dirty="0"/>
              <a:t>2018</a:t>
            </a:r>
            <a:endParaRPr lang="en-GB" sz="1200" b="1" i="1" dirty="0">
              <a:solidFill>
                <a:srgbClr val="A6A6A6"/>
              </a:solidFill>
            </a:endParaRPr>
          </a:p>
        </p:txBody>
      </p:sp>
      <p:sp>
        <p:nvSpPr>
          <p:cNvPr id="268" name="TextBox 39"/>
          <p:cNvSpPr txBox="1">
            <a:spLocks noChangeArrowheads="1"/>
          </p:cNvSpPr>
          <p:nvPr/>
        </p:nvSpPr>
        <p:spPr bwMode="auto">
          <a:xfrm>
            <a:off x="5126355" y="3706960"/>
            <a:ext cx="549275" cy="276225"/>
          </a:xfrm>
          <a:prstGeom prst="rect">
            <a:avLst/>
          </a:prstGeom>
          <a:solidFill>
            <a:srgbClr val="FFFFEB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GB" sz="1200" b="1" i="1" dirty="0"/>
              <a:t>2023</a:t>
            </a:r>
            <a:endParaRPr lang="en-GB" sz="1200" b="1" i="1" dirty="0">
              <a:solidFill>
                <a:srgbClr val="A6A6A6"/>
              </a:solidFill>
            </a:endParaRPr>
          </a:p>
        </p:txBody>
      </p:sp>
      <p:sp>
        <p:nvSpPr>
          <p:cNvPr id="269" name="TextBox 39"/>
          <p:cNvSpPr txBox="1">
            <a:spLocks noChangeArrowheads="1"/>
          </p:cNvSpPr>
          <p:nvPr/>
        </p:nvSpPr>
        <p:spPr bwMode="auto">
          <a:xfrm>
            <a:off x="7004368" y="3697435"/>
            <a:ext cx="549275" cy="277813"/>
          </a:xfrm>
          <a:prstGeom prst="rect">
            <a:avLst/>
          </a:prstGeom>
          <a:solidFill>
            <a:srgbClr val="FFFFEB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GB" sz="1200" b="1" i="1" dirty="0"/>
              <a:t>2028</a:t>
            </a:r>
            <a:endParaRPr lang="en-GB" sz="1200" b="1" i="1" dirty="0">
              <a:solidFill>
                <a:srgbClr val="A6A6A6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809624"/>
            <a:ext cx="1667669" cy="19335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Enabler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2753834"/>
            <a:ext cx="1667669" cy="945854"/>
          </a:xfrm>
          <a:prstGeom prst="rect">
            <a:avLst/>
          </a:prstGeom>
          <a:solidFill>
            <a:srgbClr val="C0D597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Capability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647" y="412751"/>
            <a:ext cx="1667669" cy="406399"/>
          </a:xfrm>
          <a:prstGeom prst="rect">
            <a:avLst/>
          </a:prstGeom>
          <a:solidFill>
            <a:srgbClr val="8064A2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Surface</a:t>
            </a:r>
            <a:endParaRPr lang="en-GB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107" name="Pentagon 106"/>
          <p:cNvSpPr/>
          <p:nvPr/>
        </p:nvSpPr>
        <p:spPr>
          <a:xfrm>
            <a:off x="1649302" y="1563573"/>
            <a:ext cx="7485645" cy="22860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MLAT </a:t>
            </a:r>
            <a:endParaRPr lang="en-GB" sz="1600" b="1" dirty="0"/>
          </a:p>
        </p:txBody>
      </p:sp>
      <p:sp>
        <p:nvSpPr>
          <p:cNvPr id="145" name="Pentagon 144"/>
          <p:cNvSpPr/>
          <p:nvPr/>
        </p:nvSpPr>
        <p:spPr>
          <a:xfrm>
            <a:off x="3497734" y="1825967"/>
            <a:ext cx="5637213" cy="228600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ADS-B In/Out  (</a:t>
            </a:r>
            <a:r>
              <a:rPr lang="en-GB" sz="1600" b="1" dirty="0" err="1" smtClean="0"/>
              <a:t>ICAO</a:t>
            </a:r>
            <a:r>
              <a:rPr lang="en-GB" sz="1600" b="1" dirty="0" smtClean="0"/>
              <a:t> Ver. 2)</a:t>
            </a:r>
            <a:endParaRPr lang="en-GB" sz="1600" b="1" dirty="0"/>
          </a:p>
        </p:txBody>
      </p:sp>
      <p:sp>
        <p:nvSpPr>
          <p:cNvPr id="159" name="Pentagon 158"/>
          <p:cNvSpPr/>
          <p:nvPr/>
        </p:nvSpPr>
        <p:spPr>
          <a:xfrm>
            <a:off x="3488955" y="2356259"/>
            <a:ext cx="5645992" cy="274320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Cameras</a:t>
            </a:r>
            <a:endParaRPr lang="en-GB" sz="1600" b="1" dirty="0"/>
          </a:p>
        </p:txBody>
      </p:sp>
      <p:sp>
        <p:nvSpPr>
          <p:cNvPr id="160" name="TextBox 42"/>
          <p:cNvSpPr txBox="1">
            <a:spLocks noChangeArrowheads="1"/>
          </p:cNvSpPr>
          <p:nvPr/>
        </p:nvSpPr>
        <p:spPr bwMode="auto">
          <a:xfrm>
            <a:off x="2679406" y="2331134"/>
            <a:ext cx="616687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B1-81</a:t>
            </a:r>
            <a:endParaRPr lang="en-GB" sz="1200" b="1" i="1" dirty="0"/>
          </a:p>
        </p:txBody>
      </p:sp>
      <p:sp>
        <p:nvSpPr>
          <p:cNvPr id="173" name="TextBox 42"/>
          <p:cNvSpPr txBox="1">
            <a:spLocks noChangeArrowheads="1"/>
          </p:cNvSpPr>
          <p:nvPr/>
        </p:nvSpPr>
        <p:spPr bwMode="auto">
          <a:xfrm>
            <a:off x="1665288" y="3100919"/>
            <a:ext cx="684507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B0-75</a:t>
            </a:r>
            <a:endParaRPr lang="en-GB" sz="1200" b="1" i="1" dirty="0"/>
          </a:p>
        </p:txBody>
      </p:sp>
      <p:sp>
        <p:nvSpPr>
          <p:cNvPr id="174" name="TextBox 42"/>
          <p:cNvSpPr txBox="1">
            <a:spLocks noChangeArrowheads="1"/>
          </p:cNvSpPr>
          <p:nvPr/>
        </p:nvSpPr>
        <p:spPr bwMode="auto">
          <a:xfrm>
            <a:off x="3483456" y="3122183"/>
            <a:ext cx="15882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200" b="1" i="1" dirty="0" smtClean="0">
                <a:solidFill>
                  <a:schemeClr val="bg1">
                    <a:lumMod val="50000"/>
                  </a:schemeClr>
                </a:solidFill>
              </a:rPr>
              <a:t>B1-75, B1-15, B1-81</a:t>
            </a:r>
            <a:endParaRPr lang="en-GB" sz="1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5" name="TextBox 42"/>
          <p:cNvSpPr txBox="1">
            <a:spLocks noChangeArrowheads="1"/>
          </p:cNvSpPr>
          <p:nvPr/>
        </p:nvSpPr>
        <p:spPr bwMode="auto">
          <a:xfrm>
            <a:off x="5386388" y="3100919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B2-75</a:t>
            </a:r>
            <a:endParaRPr lang="en-GB" sz="1200" b="1" i="1" dirty="0"/>
          </a:p>
        </p:txBody>
      </p:sp>
      <p:sp>
        <p:nvSpPr>
          <p:cNvPr id="176" name="Pentagon 175"/>
          <p:cNvSpPr/>
          <p:nvPr/>
        </p:nvSpPr>
        <p:spPr>
          <a:xfrm>
            <a:off x="5384800" y="3389509"/>
            <a:ext cx="3759200" cy="228600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en-GB" sz="1600" b="1" dirty="0" smtClean="0"/>
              <a:t>SMGCS </a:t>
            </a:r>
            <a:r>
              <a:rPr lang="en-GB" sz="1600" b="1" dirty="0"/>
              <a:t>Level </a:t>
            </a:r>
            <a:r>
              <a:rPr lang="en-GB" sz="1600" b="1" dirty="0" smtClean="0"/>
              <a:t>3 </a:t>
            </a:r>
            <a:r>
              <a:rPr lang="en-GB" sz="1600" b="1" dirty="0"/>
              <a:t>and </a:t>
            </a:r>
            <a:r>
              <a:rPr lang="en-GB" sz="1600" b="1" dirty="0" smtClean="0"/>
              <a:t>4</a:t>
            </a:r>
            <a:endParaRPr lang="en-GB" sz="1600" b="1" dirty="0"/>
          </a:p>
        </p:txBody>
      </p:sp>
      <p:sp>
        <p:nvSpPr>
          <p:cNvPr id="166" name="Pentagon 165"/>
          <p:cNvSpPr/>
          <p:nvPr/>
        </p:nvSpPr>
        <p:spPr>
          <a:xfrm>
            <a:off x="1667684" y="2857921"/>
            <a:ext cx="7476315" cy="228600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en-GB" sz="1600" b="1" dirty="0" smtClean="0"/>
              <a:t>SMGCS </a:t>
            </a:r>
            <a:r>
              <a:rPr lang="en-GB" sz="1600" b="1" dirty="0"/>
              <a:t>Level 1 and 2</a:t>
            </a:r>
          </a:p>
        </p:txBody>
      </p:sp>
      <p:cxnSp>
        <p:nvCxnSpPr>
          <p:cNvPr id="189" name="Elbow Connector 188"/>
          <p:cNvCxnSpPr>
            <a:stCxn id="175" idx="1"/>
            <a:endCxn id="176" idx="1"/>
          </p:cNvCxnSpPr>
          <p:nvPr/>
        </p:nvCxnSpPr>
        <p:spPr>
          <a:xfrm rot="10800000" flipV="1">
            <a:off x="5384800" y="3239419"/>
            <a:ext cx="1588" cy="264390"/>
          </a:xfrm>
          <a:prstGeom prst="bentConnector3">
            <a:avLst>
              <a:gd name="adj1" fmla="val 6460770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3" name="Rectangle 192"/>
          <p:cNvSpPr/>
          <p:nvPr/>
        </p:nvSpPr>
        <p:spPr>
          <a:xfrm>
            <a:off x="0" y="3710321"/>
            <a:ext cx="1667669" cy="404479"/>
          </a:xfrm>
          <a:prstGeom prst="rect">
            <a:avLst/>
          </a:prstGeom>
          <a:solidFill>
            <a:srgbClr val="8064A2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Ground-Based</a:t>
            </a:r>
            <a:endParaRPr lang="en-GB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108" name="TextBox 42"/>
          <p:cNvSpPr txBox="1">
            <a:spLocks noChangeArrowheads="1"/>
          </p:cNvSpPr>
          <p:nvPr/>
        </p:nvSpPr>
        <p:spPr bwMode="auto">
          <a:xfrm>
            <a:off x="1672747" y="1277829"/>
            <a:ext cx="751478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 B0-75</a:t>
            </a:r>
            <a:endParaRPr lang="en-GB" sz="1200" b="1" i="1" dirty="0"/>
          </a:p>
        </p:txBody>
      </p:sp>
      <p:sp>
        <p:nvSpPr>
          <p:cNvPr id="109" name="TextBox 42"/>
          <p:cNvSpPr txBox="1">
            <a:spLocks noChangeArrowheads="1"/>
          </p:cNvSpPr>
          <p:nvPr/>
        </p:nvSpPr>
        <p:spPr bwMode="auto">
          <a:xfrm>
            <a:off x="3491386" y="1288461"/>
            <a:ext cx="1454334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B1-75</a:t>
            </a:r>
            <a:r>
              <a:rPr lang="en-GB" sz="1200" b="1" i="1" dirty="0"/>
              <a:t>, </a:t>
            </a:r>
            <a:r>
              <a:rPr lang="en-GB" sz="1200" b="1" i="1" dirty="0" smtClean="0"/>
              <a:t>B1-15</a:t>
            </a:r>
            <a:r>
              <a:rPr lang="en-GB" sz="1200" b="1" i="1" dirty="0"/>
              <a:t>, </a:t>
            </a:r>
            <a:r>
              <a:rPr lang="en-GB" sz="1200" b="1" i="1" dirty="0" smtClean="0"/>
              <a:t>B</a:t>
            </a:r>
            <a:r>
              <a:rPr lang="en-GB" sz="1200" b="1" i="1" dirty="0" smtClean="0">
                <a:solidFill>
                  <a:schemeClr val="bg1">
                    <a:lumMod val="50000"/>
                  </a:schemeClr>
                </a:solidFill>
              </a:rPr>
              <a:t>1-81</a:t>
            </a:r>
            <a:endParaRPr lang="en-GB" sz="1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0" name="TextBox 42"/>
          <p:cNvSpPr txBox="1">
            <a:spLocks noChangeArrowheads="1"/>
          </p:cNvSpPr>
          <p:nvPr/>
        </p:nvSpPr>
        <p:spPr bwMode="auto">
          <a:xfrm>
            <a:off x="5374160" y="1288461"/>
            <a:ext cx="687978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  B2-75</a:t>
            </a:r>
            <a:endParaRPr lang="en-GB" sz="1200" b="1" i="1" dirty="0"/>
          </a:p>
        </p:txBody>
      </p:sp>
      <p:sp>
        <p:nvSpPr>
          <p:cNvPr id="100" name="Pentagon 99"/>
          <p:cNvSpPr/>
          <p:nvPr/>
        </p:nvSpPr>
        <p:spPr>
          <a:xfrm>
            <a:off x="1666875" y="1019512"/>
            <a:ext cx="7477125" cy="22860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SMR</a:t>
            </a:r>
            <a:endParaRPr lang="en-GB" sz="1600" b="1" dirty="0"/>
          </a:p>
        </p:txBody>
      </p:sp>
      <p:sp>
        <p:nvSpPr>
          <p:cNvPr id="329" name="Rectangle 328"/>
          <p:cNvSpPr/>
          <p:nvPr/>
        </p:nvSpPr>
        <p:spPr>
          <a:xfrm>
            <a:off x="0" y="0"/>
            <a:ext cx="1667669" cy="402319"/>
          </a:xfrm>
          <a:prstGeom prst="rect">
            <a:avLst/>
          </a:prstGeom>
          <a:solidFill>
            <a:srgbClr val="8064A2"/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SURVEILLANCE</a:t>
            </a:r>
            <a:endParaRPr lang="en-GB" b="1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16" name="Elbow Connector 115"/>
          <p:cNvCxnSpPr>
            <a:endCxn id="107" idx="1"/>
          </p:cNvCxnSpPr>
          <p:nvPr/>
        </p:nvCxnSpPr>
        <p:spPr>
          <a:xfrm rot="10800000" flipV="1">
            <a:off x="1649303" y="1426961"/>
            <a:ext cx="3759" cy="250912"/>
          </a:xfrm>
          <a:prstGeom prst="bentConnector3">
            <a:avLst>
              <a:gd name="adj1" fmla="val 2504257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endCxn id="100" idx="1"/>
          </p:cNvCxnSpPr>
          <p:nvPr/>
        </p:nvCxnSpPr>
        <p:spPr>
          <a:xfrm rot="10800000" flipH="1">
            <a:off x="1653061" y="1133813"/>
            <a:ext cx="13814" cy="293149"/>
          </a:xfrm>
          <a:prstGeom prst="bentConnector3">
            <a:avLst>
              <a:gd name="adj1" fmla="val -654242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3" name="Group 269"/>
          <p:cNvGrpSpPr/>
          <p:nvPr/>
        </p:nvGrpSpPr>
        <p:grpSpPr>
          <a:xfrm>
            <a:off x="3467469" y="1123180"/>
            <a:ext cx="17572" cy="544060"/>
            <a:chOff x="3467469" y="1123180"/>
            <a:chExt cx="17572" cy="544060"/>
          </a:xfrm>
        </p:grpSpPr>
        <p:cxnSp>
          <p:nvCxnSpPr>
            <p:cNvPr id="117" name="Elbow Connector 116"/>
            <p:cNvCxnSpPr/>
            <p:nvPr/>
          </p:nvCxnSpPr>
          <p:spPr>
            <a:xfrm rot="10800000" flipV="1">
              <a:off x="3467469" y="1416328"/>
              <a:ext cx="3759" cy="250912"/>
            </a:xfrm>
            <a:prstGeom prst="bentConnector3">
              <a:avLst>
                <a:gd name="adj1" fmla="val 2504257"/>
              </a:avLst>
            </a:prstGeom>
            <a:ln cap="rnd">
              <a:solidFill>
                <a:srgbClr val="FFC000"/>
              </a:solidFill>
              <a:headEnd type="oval" w="med" len="med"/>
              <a:tailEnd type="oval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8" name="Elbow Connector 117"/>
            <p:cNvCxnSpPr/>
            <p:nvPr/>
          </p:nvCxnSpPr>
          <p:spPr>
            <a:xfrm rot="10800000" flipH="1">
              <a:off x="3471227" y="1123180"/>
              <a:ext cx="13814" cy="293149"/>
            </a:xfrm>
            <a:prstGeom prst="bentConnector3">
              <a:avLst>
                <a:gd name="adj1" fmla="val -654242"/>
              </a:avLst>
            </a:prstGeom>
            <a:ln cap="rnd">
              <a:solidFill>
                <a:srgbClr val="FFC000"/>
              </a:solidFill>
              <a:headEnd type="oval" w="med" len="med"/>
              <a:tailEnd type="oval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120" name="Elbow Connector 119"/>
          <p:cNvCxnSpPr/>
          <p:nvPr/>
        </p:nvCxnSpPr>
        <p:spPr>
          <a:xfrm rot="10800000" flipV="1">
            <a:off x="5391963" y="1416328"/>
            <a:ext cx="3759" cy="250912"/>
          </a:xfrm>
          <a:prstGeom prst="bentConnector3">
            <a:avLst>
              <a:gd name="adj1" fmla="val 2504257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1" name="Elbow Connector 120"/>
          <p:cNvCxnSpPr/>
          <p:nvPr/>
        </p:nvCxnSpPr>
        <p:spPr>
          <a:xfrm rot="10800000" flipH="1">
            <a:off x="5395721" y="1123180"/>
            <a:ext cx="13814" cy="293149"/>
          </a:xfrm>
          <a:prstGeom prst="bentConnector3">
            <a:avLst>
              <a:gd name="adj1" fmla="val -654242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4" name="Elbow Connector 123"/>
          <p:cNvCxnSpPr/>
          <p:nvPr/>
        </p:nvCxnSpPr>
        <p:spPr>
          <a:xfrm rot="10800000" flipV="1">
            <a:off x="5391963" y="1692775"/>
            <a:ext cx="3759" cy="250912"/>
          </a:xfrm>
          <a:prstGeom prst="bentConnector3">
            <a:avLst>
              <a:gd name="adj1" fmla="val 2504257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endCxn id="159" idx="1"/>
          </p:cNvCxnSpPr>
          <p:nvPr/>
        </p:nvCxnSpPr>
        <p:spPr>
          <a:xfrm>
            <a:off x="3265775" y="2490898"/>
            <a:ext cx="223180" cy="2521"/>
          </a:xfrm>
          <a:prstGeom prst="line">
            <a:avLst/>
          </a:prstGeom>
          <a:ln w="19050">
            <a:solidFill>
              <a:srgbClr val="FFC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42"/>
          <p:cNvSpPr txBox="1">
            <a:spLocks noChangeArrowheads="1"/>
          </p:cNvSpPr>
          <p:nvPr/>
        </p:nvSpPr>
        <p:spPr bwMode="auto">
          <a:xfrm>
            <a:off x="3512647" y="2076484"/>
            <a:ext cx="1996598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B1-70, </a:t>
            </a:r>
            <a:r>
              <a:rPr lang="en-GB" sz="1200" b="1" i="1" dirty="0" smtClean="0">
                <a:solidFill>
                  <a:schemeClr val="tx1"/>
                </a:solidFill>
              </a:rPr>
              <a:t>B1-75</a:t>
            </a:r>
            <a:r>
              <a:rPr lang="en-GB" sz="1200" b="1" i="1" dirty="0" smtClean="0">
                <a:solidFill>
                  <a:schemeClr val="bg1">
                    <a:lumMod val="50000"/>
                  </a:schemeClr>
                </a:solidFill>
              </a:rPr>
              <a:t>, B1-15, B1-81</a:t>
            </a:r>
            <a:endParaRPr lang="en-GB" sz="1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81" name="Elbow Connector 180"/>
          <p:cNvCxnSpPr>
            <a:stCxn id="173" idx="1"/>
            <a:endCxn id="166" idx="1"/>
          </p:cNvCxnSpPr>
          <p:nvPr/>
        </p:nvCxnSpPr>
        <p:spPr>
          <a:xfrm rot="10800000" flipH="1">
            <a:off x="1665288" y="2972221"/>
            <a:ext cx="2396" cy="267198"/>
          </a:xfrm>
          <a:prstGeom prst="bentConnector3">
            <a:avLst>
              <a:gd name="adj1" fmla="val -5103257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1" name="Elbow Connector 190"/>
          <p:cNvCxnSpPr/>
          <p:nvPr/>
        </p:nvCxnSpPr>
        <p:spPr>
          <a:xfrm rot="10800000" flipH="1">
            <a:off x="3472823" y="2982853"/>
            <a:ext cx="2396" cy="267198"/>
          </a:xfrm>
          <a:prstGeom prst="bentConnector3">
            <a:avLst>
              <a:gd name="adj1" fmla="val -5103257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1" name="Elbow Connector 150"/>
          <p:cNvCxnSpPr>
            <a:stCxn id="150" idx="1"/>
            <a:endCxn id="145" idx="1"/>
          </p:cNvCxnSpPr>
          <p:nvPr/>
        </p:nvCxnSpPr>
        <p:spPr>
          <a:xfrm rot="10800000">
            <a:off x="3497735" y="1940268"/>
            <a:ext cx="14913" cy="274717"/>
          </a:xfrm>
          <a:prstGeom prst="bentConnector3">
            <a:avLst>
              <a:gd name="adj1" fmla="val 919923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3" name="Elbow Connector 132"/>
          <p:cNvCxnSpPr>
            <a:stCxn id="130" idx="1"/>
            <a:endCxn id="128" idx="1"/>
          </p:cNvCxnSpPr>
          <p:nvPr/>
        </p:nvCxnSpPr>
        <p:spPr>
          <a:xfrm rot="10800000">
            <a:off x="1677922" y="4459082"/>
            <a:ext cx="66" cy="291221"/>
          </a:xfrm>
          <a:prstGeom prst="bentConnector3">
            <a:avLst>
              <a:gd name="adj1" fmla="val 346463636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6" name="Elbow Connector 145"/>
          <p:cNvCxnSpPr>
            <a:stCxn id="130" idx="1"/>
            <a:endCxn id="138" idx="1"/>
          </p:cNvCxnSpPr>
          <p:nvPr/>
        </p:nvCxnSpPr>
        <p:spPr>
          <a:xfrm rot="10800000" flipV="1">
            <a:off x="1665222" y="4750302"/>
            <a:ext cx="12766" cy="267672"/>
          </a:xfrm>
          <a:prstGeom prst="bentConnector3">
            <a:avLst>
              <a:gd name="adj1" fmla="val 1890694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2" name="Elbow Connector 221"/>
          <p:cNvCxnSpPr/>
          <p:nvPr/>
        </p:nvCxnSpPr>
        <p:spPr>
          <a:xfrm rot="10800000" flipH="1">
            <a:off x="1633391" y="4822287"/>
            <a:ext cx="2396" cy="267198"/>
          </a:xfrm>
          <a:prstGeom prst="bentConnector3">
            <a:avLst>
              <a:gd name="adj1" fmla="val -5103257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5" name="Rectangle 164"/>
          <p:cNvSpPr/>
          <p:nvPr/>
        </p:nvSpPr>
        <p:spPr>
          <a:xfrm>
            <a:off x="0" y="4104168"/>
            <a:ext cx="1667669" cy="23568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Enabler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0" y="6474348"/>
            <a:ext cx="1667669" cy="383652"/>
          </a:xfrm>
          <a:prstGeom prst="rect">
            <a:avLst/>
          </a:prstGeom>
          <a:solidFill>
            <a:srgbClr val="C0D59B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Capability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8" name="Pentagon 127"/>
          <p:cNvSpPr/>
          <p:nvPr/>
        </p:nvSpPr>
        <p:spPr>
          <a:xfrm>
            <a:off x="1677922" y="4338084"/>
            <a:ext cx="7466078" cy="241994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/>
              <a:t>PSR</a:t>
            </a:r>
          </a:p>
        </p:txBody>
      </p:sp>
      <p:sp>
        <p:nvSpPr>
          <p:cNvPr id="130" name="TextBox 42"/>
          <p:cNvSpPr txBox="1">
            <a:spLocks noChangeArrowheads="1"/>
          </p:cNvSpPr>
          <p:nvPr/>
        </p:nvSpPr>
        <p:spPr bwMode="auto">
          <a:xfrm>
            <a:off x="1677988" y="4611802"/>
            <a:ext cx="1224699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B0-84, B0-102</a:t>
            </a:r>
            <a:endParaRPr lang="en-GB" sz="1200" b="1" i="1" dirty="0"/>
          </a:p>
        </p:txBody>
      </p:sp>
      <p:sp>
        <p:nvSpPr>
          <p:cNvPr id="131" name="Pentagon 130"/>
          <p:cNvSpPr/>
          <p:nvPr/>
        </p:nvSpPr>
        <p:spPr>
          <a:xfrm>
            <a:off x="4742121" y="4630963"/>
            <a:ext cx="4401878" cy="22511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</a:t>
            </a:r>
            <a:r>
              <a:rPr lang="en-GB" sz="1600" b="1" dirty="0" err="1" smtClean="0"/>
              <a:t>MultiStatic</a:t>
            </a:r>
            <a:r>
              <a:rPr lang="en-GB" sz="1600" b="1" dirty="0" smtClean="0"/>
              <a:t> PSR</a:t>
            </a:r>
            <a:endParaRPr lang="en-GB" sz="1600" b="1" dirty="0"/>
          </a:p>
        </p:txBody>
      </p:sp>
      <p:sp>
        <p:nvSpPr>
          <p:cNvPr id="142" name="TextBox 42"/>
          <p:cNvSpPr txBox="1">
            <a:spLocks noChangeArrowheads="1"/>
          </p:cNvSpPr>
          <p:nvPr/>
        </p:nvSpPr>
        <p:spPr bwMode="auto">
          <a:xfrm>
            <a:off x="3485524" y="5753384"/>
            <a:ext cx="639910" cy="29322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200" b="1" i="1" dirty="0" smtClean="0">
                <a:solidFill>
                  <a:schemeClr val="tx1"/>
                </a:solidFill>
              </a:rPr>
              <a:t>B1-40</a:t>
            </a:r>
            <a:endParaRPr lang="en-GB" sz="1200" b="1" i="1" dirty="0">
              <a:solidFill>
                <a:schemeClr val="tx1"/>
              </a:solidFill>
            </a:endParaRPr>
          </a:p>
        </p:txBody>
      </p:sp>
      <p:sp>
        <p:nvSpPr>
          <p:cNvPr id="144" name="Pentagon 143"/>
          <p:cNvSpPr/>
          <p:nvPr/>
        </p:nvSpPr>
        <p:spPr>
          <a:xfrm>
            <a:off x="1665222" y="5459866"/>
            <a:ext cx="7478778" cy="290393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ADS-B In/Out (</a:t>
            </a:r>
            <a:r>
              <a:rPr lang="en-GB" sz="1600" b="1" dirty="0" err="1" smtClean="0"/>
              <a:t>ICAO</a:t>
            </a:r>
            <a:r>
              <a:rPr lang="en-GB" sz="1600" b="1" dirty="0" smtClean="0"/>
              <a:t> Ver. 2)</a:t>
            </a:r>
            <a:endParaRPr lang="en-GB" sz="1600" b="1" dirty="0"/>
          </a:p>
        </p:txBody>
      </p:sp>
      <p:sp>
        <p:nvSpPr>
          <p:cNvPr id="179" name="TextBox 42"/>
          <p:cNvSpPr txBox="1">
            <a:spLocks noChangeArrowheads="1"/>
          </p:cNvSpPr>
          <p:nvPr/>
        </p:nvSpPr>
        <p:spPr bwMode="auto">
          <a:xfrm>
            <a:off x="1654657" y="5755929"/>
            <a:ext cx="663242" cy="29322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B0-40 </a:t>
            </a:r>
            <a:endParaRPr lang="en-GB" sz="1200" b="1" i="1" dirty="0"/>
          </a:p>
        </p:txBody>
      </p:sp>
      <p:sp>
        <p:nvSpPr>
          <p:cNvPr id="180" name="TextBox 42"/>
          <p:cNvSpPr txBox="1">
            <a:spLocks noChangeArrowheads="1"/>
          </p:cNvSpPr>
          <p:nvPr/>
        </p:nvSpPr>
        <p:spPr bwMode="auto">
          <a:xfrm>
            <a:off x="3455582" y="6315565"/>
            <a:ext cx="669852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200" b="1" i="1" dirty="0" smtClean="0">
                <a:solidFill>
                  <a:schemeClr val="bg1">
                    <a:lumMod val="50000"/>
                  </a:schemeClr>
                </a:solidFill>
              </a:rPr>
              <a:t>B1-40</a:t>
            </a:r>
            <a:endParaRPr lang="en-GB" sz="1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8" name="Pentagon 177"/>
          <p:cNvSpPr/>
          <p:nvPr/>
        </p:nvSpPr>
        <p:spPr>
          <a:xfrm>
            <a:off x="1665222" y="6044726"/>
            <a:ext cx="7478778" cy="241994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ADS-C</a:t>
            </a:r>
            <a:endParaRPr lang="en-GB" sz="1600" b="1" dirty="0"/>
          </a:p>
        </p:txBody>
      </p:sp>
      <p:sp>
        <p:nvSpPr>
          <p:cNvPr id="194" name="Pentagon 193"/>
          <p:cNvSpPr/>
          <p:nvPr/>
        </p:nvSpPr>
        <p:spPr>
          <a:xfrm>
            <a:off x="1671993" y="6609860"/>
            <a:ext cx="7472007" cy="24814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/>
              <a:t>                                        Ground-based surveillance</a:t>
            </a:r>
          </a:p>
        </p:txBody>
      </p:sp>
      <p:sp>
        <p:nvSpPr>
          <p:cNvPr id="195" name="TextBox 42"/>
          <p:cNvSpPr txBox="1">
            <a:spLocks noChangeArrowheads="1"/>
          </p:cNvSpPr>
          <p:nvPr/>
        </p:nvSpPr>
        <p:spPr bwMode="auto">
          <a:xfrm>
            <a:off x="1668784" y="6295775"/>
            <a:ext cx="659745" cy="29322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B0-84 </a:t>
            </a:r>
            <a:endParaRPr lang="en-GB" sz="1200" b="1" i="1" dirty="0"/>
          </a:p>
        </p:txBody>
      </p:sp>
      <p:sp>
        <p:nvSpPr>
          <p:cNvPr id="143" name="Pentagon 142"/>
          <p:cNvSpPr/>
          <p:nvPr/>
        </p:nvSpPr>
        <p:spPr>
          <a:xfrm>
            <a:off x="1665222" y="5181361"/>
            <a:ext cx="7478778" cy="241994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WAM</a:t>
            </a:r>
            <a:endParaRPr lang="en-GB" sz="1600" b="1" dirty="0"/>
          </a:p>
        </p:txBody>
      </p:sp>
      <p:sp>
        <p:nvSpPr>
          <p:cNvPr id="138" name="Pentagon 137"/>
          <p:cNvSpPr/>
          <p:nvPr/>
        </p:nvSpPr>
        <p:spPr>
          <a:xfrm>
            <a:off x="1665222" y="4896977"/>
            <a:ext cx="7478778" cy="241994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/>
              <a:t>                             SSR/Mode-S</a:t>
            </a:r>
          </a:p>
        </p:txBody>
      </p:sp>
      <p:cxnSp>
        <p:nvCxnSpPr>
          <p:cNvPr id="217" name="Elbow Connector 216"/>
          <p:cNvCxnSpPr/>
          <p:nvPr/>
        </p:nvCxnSpPr>
        <p:spPr>
          <a:xfrm rot="10800000" flipH="1">
            <a:off x="1644023" y="5875146"/>
            <a:ext cx="2396" cy="282854"/>
          </a:xfrm>
          <a:prstGeom prst="bentConnector3">
            <a:avLst>
              <a:gd name="adj1" fmla="val -5103257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8" name="TextBox 42"/>
          <p:cNvSpPr txBox="1">
            <a:spLocks noChangeArrowheads="1"/>
          </p:cNvSpPr>
          <p:nvPr/>
        </p:nvSpPr>
        <p:spPr bwMode="auto">
          <a:xfrm>
            <a:off x="3507896" y="4592388"/>
            <a:ext cx="1106634" cy="29322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200" b="1" i="1" dirty="0" smtClean="0">
                <a:solidFill>
                  <a:schemeClr val="tx1"/>
                </a:solidFill>
              </a:rPr>
              <a:t>B1-102, B1-40</a:t>
            </a:r>
            <a:endParaRPr lang="en-GB" sz="1200" b="1" i="1" dirty="0">
              <a:solidFill>
                <a:schemeClr val="tx1"/>
              </a:solidFill>
            </a:endParaRPr>
          </a:p>
        </p:txBody>
      </p:sp>
      <p:cxnSp>
        <p:nvCxnSpPr>
          <p:cNvPr id="219" name="Elbow Connector 218"/>
          <p:cNvCxnSpPr/>
          <p:nvPr/>
        </p:nvCxnSpPr>
        <p:spPr>
          <a:xfrm rot="10800000" flipH="1">
            <a:off x="3483455" y="5863891"/>
            <a:ext cx="2396" cy="282854"/>
          </a:xfrm>
          <a:prstGeom prst="bentConnector3">
            <a:avLst>
              <a:gd name="adj1" fmla="val -3771996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4" name="Elbow Connector 223"/>
          <p:cNvCxnSpPr/>
          <p:nvPr/>
        </p:nvCxnSpPr>
        <p:spPr>
          <a:xfrm rot="10800000" flipH="1">
            <a:off x="3451557" y="6460434"/>
            <a:ext cx="2396" cy="282854"/>
          </a:xfrm>
          <a:prstGeom prst="bentConnector3">
            <a:avLst>
              <a:gd name="adj1" fmla="val -3771996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1" name="Group 239"/>
          <p:cNvGrpSpPr/>
          <p:nvPr/>
        </p:nvGrpSpPr>
        <p:grpSpPr>
          <a:xfrm>
            <a:off x="3506723" y="4748529"/>
            <a:ext cx="21334" cy="807450"/>
            <a:chOff x="3549253" y="3238705"/>
            <a:chExt cx="21334" cy="807450"/>
          </a:xfrm>
        </p:grpSpPr>
        <p:cxnSp>
          <p:nvCxnSpPr>
            <p:cNvPr id="241" name="Elbow Connector 240"/>
            <p:cNvCxnSpPr/>
            <p:nvPr/>
          </p:nvCxnSpPr>
          <p:spPr>
            <a:xfrm rot="10800000" flipV="1">
              <a:off x="3557820" y="3238705"/>
              <a:ext cx="12767" cy="807450"/>
            </a:xfrm>
            <a:prstGeom prst="bentConnector3">
              <a:avLst>
                <a:gd name="adj1" fmla="val 1057735"/>
              </a:avLst>
            </a:prstGeom>
            <a:ln cap="rnd">
              <a:solidFill>
                <a:srgbClr val="FFC000"/>
              </a:solidFill>
              <a:headEnd type="oval" w="med" len="med"/>
              <a:tailEnd type="oval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2" name="Elbow Connector 241"/>
            <p:cNvCxnSpPr/>
            <p:nvPr/>
          </p:nvCxnSpPr>
          <p:spPr>
            <a:xfrm rot="10800000">
              <a:off x="3559886" y="3750411"/>
              <a:ext cx="67" cy="275103"/>
            </a:xfrm>
            <a:prstGeom prst="bentConnector3">
              <a:avLst>
                <a:gd name="adj1" fmla="val 182598565"/>
              </a:avLst>
            </a:prstGeom>
            <a:ln cap="rnd">
              <a:solidFill>
                <a:srgbClr val="FFC000"/>
              </a:solidFill>
              <a:headEnd type="oval" w="med" len="med"/>
              <a:tailEnd type="oval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3" name="Elbow Connector 242"/>
            <p:cNvCxnSpPr/>
            <p:nvPr/>
          </p:nvCxnSpPr>
          <p:spPr>
            <a:xfrm rot="10800000">
              <a:off x="3549253" y="3250682"/>
              <a:ext cx="67" cy="275103"/>
            </a:xfrm>
            <a:prstGeom prst="bentConnector3">
              <a:avLst>
                <a:gd name="adj1" fmla="val 182598565"/>
              </a:avLst>
            </a:prstGeom>
            <a:ln cap="rnd">
              <a:solidFill>
                <a:srgbClr val="FFC000"/>
              </a:solidFill>
              <a:headEnd type="oval" w="med" len="med"/>
              <a:tailEnd type="oval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246" name="Elbow Connector 245"/>
          <p:cNvCxnSpPr/>
          <p:nvPr/>
        </p:nvCxnSpPr>
        <p:spPr>
          <a:xfrm rot="10800000" flipV="1">
            <a:off x="1697122" y="4791058"/>
            <a:ext cx="12767" cy="521500"/>
          </a:xfrm>
          <a:prstGeom prst="bentConnector3">
            <a:avLst>
              <a:gd name="adj1" fmla="val 1057735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7" name="Elbow Connector 246"/>
          <p:cNvCxnSpPr/>
          <p:nvPr/>
        </p:nvCxnSpPr>
        <p:spPr>
          <a:xfrm rot="10800000" flipV="1">
            <a:off x="1707754" y="4780426"/>
            <a:ext cx="12767" cy="252856"/>
          </a:xfrm>
          <a:prstGeom prst="bentConnector3">
            <a:avLst>
              <a:gd name="adj1" fmla="val 1057743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8" name="Elbow Connector 247"/>
          <p:cNvCxnSpPr/>
          <p:nvPr/>
        </p:nvCxnSpPr>
        <p:spPr>
          <a:xfrm rot="10800000" flipV="1">
            <a:off x="1697122" y="4780426"/>
            <a:ext cx="12767" cy="807450"/>
          </a:xfrm>
          <a:prstGeom prst="bentConnector3">
            <a:avLst>
              <a:gd name="adj1" fmla="val 1057735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9" name="Elbow Connector 248"/>
          <p:cNvCxnSpPr/>
          <p:nvPr/>
        </p:nvCxnSpPr>
        <p:spPr>
          <a:xfrm rot="10800000" flipH="1">
            <a:off x="1697185" y="6396638"/>
            <a:ext cx="2396" cy="282854"/>
          </a:xfrm>
          <a:prstGeom prst="bentConnector3">
            <a:avLst>
              <a:gd name="adj1" fmla="val -3328215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flipV="1">
            <a:off x="0" y="3678866"/>
            <a:ext cx="9144000" cy="212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 flipV="1">
            <a:off x="0" y="382773"/>
            <a:ext cx="9144000" cy="212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151"/>
          <p:cNvSpPr/>
          <p:nvPr/>
        </p:nvSpPr>
        <p:spPr>
          <a:xfrm>
            <a:off x="1658679" y="368300"/>
            <a:ext cx="7472621" cy="147113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Rectangle 150"/>
          <p:cNvSpPr/>
          <p:nvPr/>
        </p:nvSpPr>
        <p:spPr>
          <a:xfrm>
            <a:off x="1658679" y="1839432"/>
            <a:ext cx="7485321" cy="5018568"/>
          </a:xfrm>
          <a:prstGeom prst="rect">
            <a:avLst/>
          </a:prstGeom>
          <a:gradFill flip="none" rotWithShape="1">
            <a:gsLst>
              <a:gs pos="0">
                <a:srgbClr val="C0D597">
                  <a:shade val="30000"/>
                  <a:satMod val="115000"/>
                </a:srgbClr>
              </a:gs>
              <a:gs pos="50000">
                <a:srgbClr val="C0D597">
                  <a:shade val="67500"/>
                  <a:satMod val="115000"/>
                </a:srgbClr>
              </a:gs>
              <a:gs pos="100000">
                <a:srgbClr val="C0D597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1" y="672990"/>
            <a:ext cx="1648047" cy="11770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GB" b="1" i="1" dirty="0" smtClean="0">
              <a:solidFill>
                <a:schemeClr val="tx1"/>
              </a:solidFill>
              <a:cs typeface="Arial" charset="0"/>
            </a:endParaRPr>
          </a:p>
          <a:p>
            <a:pPr algn="ctr">
              <a:defRPr/>
            </a:pPr>
            <a:endParaRPr lang="en-GB" b="1" i="1" dirty="0" smtClean="0">
              <a:solidFill>
                <a:schemeClr val="tx1"/>
              </a:solidFill>
              <a:cs typeface="Arial" charset="0"/>
            </a:endParaRPr>
          </a:p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Enabler</a:t>
            </a:r>
          </a:p>
          <a:p>
            <a:pPr algn="ctr">
              <a:defRPr/>
            </a:pPr>
            <a:endParaRPr lang="en-GB" b="1" i="1" dirty="0" smtClean="0">
              <a:solidFill>
                <a:schemeClr val="tx1"/>
              </a:solidFill>
              <a:cs typeface="Arial" charset="0"/>
            </a:endParaRPr>
          </a:p>
          <a:p>
            <a:pPr algn="ctr">
              <a:defRPr/>
            </a:pP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54966" y="1836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381626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466214" y="190499"/>
            <a:ext cx="1913507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663700" y="190499"/>
            <a:ext cx="1791881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1"/>
          <p:cNvGrpSpPr/>
          <p:nvPr/>
        </p:nvGrpSpPr>
        <p:grpSpPr>
          <a:xfrm>
            <a:off x="1666875" y="7937"/>
            <a:ext cx="7465695" cy="387350"/>
            <a:chOff x="1666875" y="173037"/>
            <a:chExt cx="7465695" cy="387350"/>
          </a:xfrm>
        </p:grpSpPr>
        <p:grpSp>
          <p:nvGrpSpPr>
            <p:cNvPr id="3" name="Group 79"/>
            <p:cNvGrpSpPr/>
            <p:nvPr/>
          </p:nvGrpSpPr>
          <p:grpSpPr>
            <a:xfrm>
              <a:off x="1666875" y="179387"/>
              <a:ext cx="7465695" cy="381000"/>
              <a:chOff x="1666875" y="179387"/>
              <a:chExt cx="7465695" cy="381000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350520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1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5381625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2 </a:t>
                </a: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725805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3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1666875" y="179387"/>
                <a:ext cx="18364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0</a:t>
                </a:r>
              </a:p>
            </p:txBody>
          </p:sp>
        </p:grpSp>
        <p:sp>
          <p:nvSpPr>
            <p:cNvPr id="14" name="TextBox 39"/>
            <p:cNvSpPr txBox="1">
              <a:spLocks noChangeArrowheads="1"/>
            </p:cNvSpPr>
            <p:nvPr/>
          </p:nvSpPr>
          <p:spPr bwMode="auto">
            <a:xfrm>
              <a:off x="3217863" y="180975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2018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15" name="TextBox 39"/>
            <p:cNvSpPr txBox="1">
              <a:spLocks noChangeArrowheads="1"/>
            </p:cNvSpPr>
            <p:nvPr/>
          </p:nvSpPr>
          <p:spPr bwMode="auto">
            <a:xfrm>
              <a:off x="5114925" y="182562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2023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16" name="TextBox 39"/>
            <p:cNvSpPr txBox="1">
              <a:spLocks noChangeArrowheads="1"/>
            </p:cNvSpPr>
            <p:nvPr/>
          </p:nvSpPr>
          <p:spPr bwMode="auto">
            <a:xfrm>
              <a:off x="6992938" y="173037"/>
              <a:ext cx="549275" cy="277813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</p:grpSp>
      <p:sp>
        <p:nvSpPr>
          <p:cNvPr id="51" name="Pentagon 50"/>
          <p:cNvSpPr/>
          <p:nvPr/>
        </p:nvSpPr>
        <p:spPr>
          <a:xfrm>
            <a:off x="6221639" y="1468160"/>
            <a:ext cx="2896507" cy="229506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chemeClr val="tx1"/>
                </a:solidFill>
              </a:rPr>
              <a:t> ADS-B In/    Out   (</a:t>
            </a:r>
            <a:r>
              <a:rPr lang="en-GB" sz="1600" b="1" dirty="0" err="1" smtClean="0">
                <a:solidFill>
                  <a:schemeClr val="tx1"/>
                </a:solidFill>
              </a:rPr>
              <a:t>ICAO</a:t>
            </a:r>
            <a:r>
              <a:rPr lang="en-GB" sz="1600" b="1" dirty="0" smtClean="0">
                <a:solidFill>
                  <a:schemeClr val="tx1"/>
                </a:solidFill>
              </a:rPr>
              <a:t> Ver. 3)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52" name="Pentagon 51"/>
          <p:cNvSpPr/>
          <p:nvPr/>
        </p:nvSpPr>
        <p:spPr>
          <a:xfrm>
            <a:off x="7239000" y="5870532"/>
            <a:ext cx="1905000" cy="22860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/>
              <a:t>S-SEP</a:t>
            </a:r>
          </a:p>
        </p:txBody>
      </p:sp>
      <p:sp>
        <p:nvSpPr>
          <p:cNvPr id="53" name="Pentagon 52"/>
          <p:cNvSpPr/>
          <p:nvPr/>
        </p:nvSpPr>
        <p:spPr>
          <a:xfrm>
            <a:off x="5390707" y="5369441"/>
            <a:ext cx="3753293" cy="229504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/>
              <a:t>                     ASEP </a:t>
            </a:r>
          </a:p>
        </p:txBody>
      </p:sp>
      <p:sp>
        <p:nvSpPr>
          <p:cNvPr id="54" name="Pentagon 53"/>
          <p:cNvSpPr/>
          <p:nvPr/>
        </p:nvSpPr>
        <p:spPr>
          <a:xfrm>
            <a:off x="3444949" y="3659272"/>
            <a:ext cx="5699051" cy="264142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Airborne Spacing Application (</a:t>
            </a:r>
            <a:r>
              <a:rPr lang="en-GB" sz="1600" b="1" dirty="0" err="1" smtClean="0"/>
              <a:t>ASPA</a:t>
            </a:r>
            <a:r>
              <a:rPr lang="en-GB" sz="1600" b="1" dirty="0" smtClean="0"/>
              <a:t>) </a:t>
            </a:r>
            <a:r>
              <a:rPr lang="en-GB" sz="1600" b="1" i="1" dirty="0" smtClean="0"/>
              <a:t>Interval management</a:t>
            </a:r>
            <a:r>
              <a:rPr lang="en-GB" sz="1600" b="1" dirty="0" smtClean="0"/>
              <a:t>  </a:t>
            </a:r>
            <a:endParaRPr lang="en-GB" sz="1600" b="1" dirty="0"/>
          </a:p>
        </p:txBody>
      </p:sp>
      <p:sp>
        <p:nvSpPr>
          <p:cNvPr id="55" name="Pentagon 54"/>
          <p:cNvSpPr/>
          <p:nvPr/>
        </p:nvSpPr>
        <p:spPr>
          <a:xfrm>
            <a:off x="1654629" y="1925822"/>
            <a:ext cx="7489371" cy="22860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/>
              <a:t>         </a:t>
            </a:r>
            <a:r>
              <a:rPr lang="en-GB" sz="1600" b="1" dirty="0" smtClean="0"/>
              <a:t>In-Trail Procedures (</a:t>
            </a:r>
            <a:r>
              <a:rPr lang="en-GB" sz="1600" b="1" dirty="0" err="1" smtClean="0"/>
              <a:t>ITP</a:t>
            </a:r>
            <a:r>
              <a:rPr lang="en-GB" sz="1600" b="1" dirty="0" smtClean="0"/>
              <a:t>) </a:t>
            </a:r>
            <a:endParaRPr lang="en-GB" sz="1600" b="1" dirty="0"/>
          </a:p>
        </p:txBody>
      </p:sp>
      <p:sp>
        <p:nvSpPr>
          <p:cNvPr id="56" name="Rectangle 55"/>
          <p:cNvSpPr/>
          <p:nvPr/>
        </p:nvSpPr>
        <p:spPr>
          <a:xfrm>
            <a:off x="0" y="400918"/>
            <a:ext cx="1667669" cy="274320"/>
          </a:xfrm>
          <a:prstGeom prst="rect">
            <a:avLst/>
          </a:prstGeom>
          <a:solidFill>
            <a:srgbClr val="8064A2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Air-Air</a:t>
            </a:r>
            <a:endParaRPr lang="en-GB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0" y="1834166"/>
            <a:ext cx="1667669" cy="5023833"/>
          </a:xfrm>
          <a:prstGeom prst="rect">
            <a:avLst/>
          </a:prstGeom>
          <a:solidFill>
            <a:srgbClr val="C0D597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GB" b="1" i="1" dirty="0" smtClean="0">
              <a:solidFill>
                <a:schemeClr val="tx1"/>
              </a:solidFill>
              <a:cs typeface="Arial" charset="0"/>
            </a:endParaRPr>
          </a:p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Capability</a:t>
            </a:r>
          </a:p>
          <a:p>
            <a:pPr algn="ctr">
              <a:defRPr/>
            </a:pP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8" name="TextBox 42"/>
          <p:cNvSpPr txBox="1">
            <a:spLocks noChangeArrowheads="1"/>
          </p:cNvSpPr>
          <p:nvPr/>
        </p:nvSpPr>
        <p:spPr bwMode="auto">
          <a:xfrm>
            <a:off x="1685927" y="875211"/>
            <a:ext cx="1014743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B0-85,B 0-86</a:t>
            </a:r>
            <a:endParaRPr lang="en-GB" sz="1200" b="1" i="1" dirty="0"/>
          </a:p>
        </p:txBody>
      </p:sp>
      <p:sp>
        <p:nvSpPr>
          <p:cNvPr id="60" name="TextBox 42"/>
          <p:cNvSpPr txBox="1">
            <a:spLocks noChangeArrowheads="1"/>
          </p:cNvSpPr>
          <p:nvPr/>
        </p:nvSpPr>
        <p:spPr bwMode="auto">
          <a:xfrm>
            <a:off x="5390249" y="5737569"/>
            <a:ext cx="659677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   B2-85</a:t>
            </a:r>
            <a:endParaRPr lang="en-GB" sz="1200" b="1" i="1" dirty="0"/>
          </a:p>
        </p:txBody>
      </p:sp>
      <p:sp>
        <p:nvSpPr>
          <p:cNvPr id="61" name="TextBox 42"/>
          <p:cNvSpPr txBox="1">
            <a:spLocks noChangeArrowheads="1"/>
          </p:cNvSpPr>
          <p:nvPr/>
        </p:nvSpPr>
        <p:spPr bwMode="auto">
          <a:xfrm>
            <a:off x="3449973" y="5222582"/>
            <a:ext cx="749888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200" b="1" i="1" dirty="0" smtClean="0"/>
              <a:t>B1-75</a:t>
            </a:r>
            <a:endParaRPr lang="en-GB" sz="1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Pentagon 61"/>
          <p:cNvSpPr/>
          <p:nvPr/>
        </p:nvSpPr>
        <p:spPr>
          <a:xfrm>
            <a:off x="1668663" y="1200939"/>
            <a:ext cx="7475337" cy="22860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/>
              <a:t>       </a:t>
            </a:r>
            <a:r>
              <a:rPr lang="en-GB" sz="1600" b="1" dirty="0" smtClean="0"/>
              <a:t>                                                                                      ADS-B In/Out      (</a:t>
            </a:r>
            <a:r>
              <a:rPr lang="en-GB" sz="1600" b="1" dirty="0" err="1" smtClean="0"/>
              <a:t>ICAO</a:t>
            </a:r>
            <a:r>
              <a:rPr lang="en-GB" sz="1600" b="1" dirty="0" smtClean="0"/>
              <a:t> Ver. 2) </a:t>
            </a:r>
            <a:endParaRPr lang="en-GB" sz="1600" b="1" dirty="0"/>
          </a:p>
        </p:txBody>
      </p:sp>
      <p:sp>
        <p:nvSpPr>
          <p:cNvPr id="63" name="TextBox 42"/>
          <p:cNvSpPr txBox="1">
            <a:spLocks noChangeArrowheads="1"/>
          </p:cNvSpPr>
          <p:nvPr/>
        </p:nvSpPr>
        <p:spPr bwMode="auto">
          <a:xfrm>
            <a:off x="5399773" y="688882"/>
            <a:ext cx="152091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>
                <a:solidFill>
                  <a:schemeClr val="tx1"/>
                </a:solidFill>
              </a:rPr>
              <a:t>B2-75, B2-85, B2-101</a:t>
            </a:r>
            <a:endParaRPr lang="en-GB" sz="1200" b="1" i="1" dirty="0">
              <a:solidFill>
                <a:schemeClr val="tx1"/>
              </a:solidFill>
            </a:endParaRPr>
          </a:p>
        </p:txBody>
      </p:sp>
      <p:sp>
        <p:nvSpPr>
          <p:cNvPr id="65" name="TextBox 42"/>
          <p:cNvSpPr txBox="1">
            <a:spLocks noChangeArrowheads="1"/>
          </p:cNvSpPr>
          <p:nvPr/>
        </p:nvSpPr>
        <p:spPr bwMode="auto">
          <a:xfrm>
            <a:off x="7253914" y="6184653"/>
            <a:ext cx="72050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   B3-85</a:t>
            </a:r>
            <a:endParaRPr lang="en-GB" sz="1200" b="1" i="1" dirty="0"/>
          </a:p>
        </p:txBody>
      </p:sp>
      <p:sp>
        <p:nvSpPr>
          <p:cNvPr id="66" name="TextBox 42"/>
          <p:cNvSpPr txBox="1">
            <a:spLocks noChangeArrowheads="1"/>
          </p:cNvSpPr>
          <p:nvPr/>
        </p:nvSpPr>
        <p:spPr bwMode="auto">
          <a:xfrm>
            <a:off x="3469425" y="4040135"/>
            <a:ext cx="1410919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B1-85</a:t>
            </a:r>
            <a:endParaRPr lang="en-GB" sz="1200" b="1" i="1" dirty="0"/>
          </a:p>
        </p:txBody>
      </p:sp>
      <p:sp>
        <p:nvSpPr>
          <p:cNvPr id="67" name="Rectangle 66"/>
          <p:cNvSpPr/>
          <p:nvPr/>
        </p:nvSpPr>
        <p:spPr>
          <a:xfrm>
            <a:off x="0" y="0"/>
            <a:ext cx="1667669" cy="402319"/>
          </a:xfrm>
          <a:prstGeom prst="rect">
            <a:avLst/>
          </a:prstGeom>
          <a:solidFill>
            <a:srgbClr val="8064A2"/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SURVEILLANCE</a:t>
            </a:r>
            <a:endParaRPr lang="en-GB" b="1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94" name="Elbow Connector 93"/>
          <p:cNvCxnSpPr>
            <a:stCxn id="58" idx="1"/>
            <a:endCxn id="62" idx="1"/>
          </p:cNvCxnSpPr>
          <p:nvPr/>
        </p:nvCxnSpPr>
        <p:spPr>
          <a:xfrm rot="10800000" flipV="1">
            <a:off x="1668663" y="1013711"/>
            <a:ext cx="17264" cy="301528"/>
          </a:xfrm>
          <a:prstGeom prst="bentConnector3">
            <a:avLst>
              <a:gd name="adj1" fmla="val 993026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5" name="Elbow Connector 94"/>
          <p:cNvCxnSpPr/>
          <p:nvPr/>
        </p:nvCxnSpPr>
        <p:spPr>
          <a:xfrm rot="10800000" flipV="1">
            <a:off x="5393763" y="842575"/>
            <a:ext cx="8140" cy="437221"/>
          </a:xfrm>
          <a:prstGeom prst="bentConnector3">
            <a:avLst>
              <a:gd name="adj1" fmla="val 1210283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1" name="TextBox 42"/>
          <p:cNvSpPr txBox="1">
            <a:spLocks noChangeArrowheads="1"/>
          </p:cNvSpPr>
          <p:nvPr/>
        </p:nvSpPr>
        <p:spPr bwMode="auto">
          <a:xfrm>
            <a:off x="1675295" y="2257443"/>
            <a:ext cx="717032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 0-86</a:t>
            </a:r>
            <a:endParaRPr lang="en-GB" sz="1200" b="1" i="1" dirty="0"/>
          </a:p>
        </p:txBody>
      </p:sp>
      <p:cxnSp>
        <p:nvCxnSpPr>
          <p:cNvPr id="102" name="Elbow Connector 101"/>
          <p:cNvCxnSpPr/>
          <p:nvPr/>
        </p:nvCxnSpPr>
        <p:spPr>
          <a:xfrm rot="10800000" flipV="1">
            <a:off x="1668663" y="2045070"/>
            <a:ext cx="17264" cy="301528"/>
          </a:xfrm>
          <a:prstGeom prst="bentConnector3">
            <a:avLst>
              <a:gd name="adj1" fmla="val 993026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3" name="TextBox 42"/>
          <p:cNvSpPr txBox="1">
            <a:spLocks noChangeArrowheads="1"/>
          </p:cNvSpPr>
          <p:nvPr/>
        </p:nvSpPr>
        <p:spPr bwMode="auto">
          <a:xfrm>
            <a:off x="1675295" y="3299434"/>
            <a:ext cx="695766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  B 0-85</a:t>
            </a:r>
            <a:endParaRPr lang="en-GB" sz="1200" b="1" i="1" dirty="0"/>
          </a:p>
        </p:txBody>
      </p:sp>
      <p:sp>
        <p:nvSpPr>
          <p:cNvPr id="104" name="Pentagon 103"/>
          <p:cNvSpPr/>
          <p:nvPr/>
        </p:nvSpPr>
        <p:spPr>
          <a:xfrm>
            <a:off x="1654629" y="2638203"/>
            <a:ext cx="7489371" cy="22860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/>
              <a:t>         </a:t>
            </a:r>
            <a:r>
              <a:rPr lang="en-GB" sz="1600" b="1" dirty="0" smtClean="0"/>
              <a:t>Airborne Situational Awareness during Flight Operations (</a:t>
            </a:r>
            <a:r>
              <a:rPr lang="en-GB" sz="1600" b="1" dirty="0" err="1" smtClean="0"/>
              <a:t>AIRB</a:t>
            </a:r>
            <a:r>
              <a:rPr lang="en-GB" sz="1600" b="1" dirty="0" smtClean="0"/>
              <a:t>)</a:t>
            </a:r>
            <a:endParaRPr lang="en-GB" sz="1600" b="1" dirty="0"/>
          </a:p>
        </p:txBody>
      </p:sp>
      <p:sp>
        <p:nvSpPr>
          <p:cNvPr id="105" name="Pentagon 104"/>
          <p:cNvSpPr/>
          <p:nvPr/>
        </p:nvSpPr>
        <p:spPr>
          <a:xfrm>
            <a:off x="1654629" y="2957179"/>
            <a:ext cx="7489371" cy="22860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/>
              <a:t>         </a:t>
            </a:r>
            <a:r>
              <a:rPr lang="en-GB" sz="1600" b="1" dirty="0" smtClean="0"/>
              <a:t>Visual Separation on Approach (</a:t>
            </a:r>
            <a:r>
              <a:rPr lang="en-GB" sz="1600" b="1" dirty="0" err="1" smtClean="0"/>
              <a:t>VSA</a:t>
            </a:r>
            <a:r>
              <a:rPr lang="en-GB" sz="1600" b="1" dirty="0" smtClean="0"/>
              <a:t>)</a:t>
            </a:r>
            <a:endParaRPr lang="en-GB" sz="1600" b="1" dirty="0"/>
          </a:p>
        </p:txBody>
      </p:sp>
      <p:cxnSp>
        <p:nvCxnSpPr>
          <p:cNvPr id="114" name="Elbow Connector 113"/>
          <p:cNvCxnSpPr/>
          <p:nvPr/>
        </p:nvCxnSpPr>
        <p:spPr>
          <a:xfrm rot="10800000" flipV="1">
            <a:off x="3524382" y="4973671"/>
            <a:ext cx="33047" cy="310710"/>
          </a:xfrm>
          <a:prstGeom prst="bentConnector3">
            <a:avLst>
              <a:gd name="adj1" fmla="val 638161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1" name="Elbow Connector 120"/>
          <p:cNvCxnSpPr/>
          <p:nvPr/>
        </p:nvCxnSpPr>
        <p:spPr>
          <a:xfrm rot="10800000" flipV="1">
            <a:off x="3476198" y="3852605"/>
            <a:ext cx="17264" cy="301528"/>
          </a:xfrm>
          <a:prstGeom prst="bentConnector3">
            <a:avLst>
              <a:gd name="adj1" fmla="val 993026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2" name="TextBox 42"/>
          <p:cNvSpPr txBox="1">
            <a:spLocks noChangeArrowheads="1"/>
          </p:cNvSpPr>
          <p:nvPr/>
        </p:nvSpPr>
        <p:spPr bwMode="auto">
          <a:xfrm>
            <a:off x="3449972" y="693113"/>
            <a:ext cx="1589861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200" b="1" i="1" dirty="0" smtClean="0"/>
              <a:t>B1-75, B1-85, </a:t>
            </a: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B1-102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23" name="Elbow Connector 122"/>
          <p:cNvCxnSpPr/>
          <p:nvPr/>
        </p:nvCxnSpPr>
        <p:spPr>
          <a:xfrm rot="10800000" flipV="1">
            <a:off x="3458637" y="853208"/>
            <a:ext cx="8140" cy="437221"/>
          </a:xfrm>
          <a:prstGeom prst="bentConnector3">
            <a:avLst>
              <a:gd name="adj1" fmla="val 1210283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4" name="TextBox 42"/>
          <p:cNvSpPr txBox="1">
            <a:spLocks noChangeArrowheads="1"/>
          </p:cNvSpPr>
          <p:nvPr/>
        </p:nvSpPr>
        <p:spPr bwMode="auto">
          <a:xfrm>
            <a:off x="7253914" y="698253"/>
            <a:ext cx="1005840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B3-85</a:t>
            </a:r>
            <a:endParaRPr lang="en-GB" sz="1200" b="1" i="1" dirty="0"/>
          </a:p>
        </p:txBody>
      </p:sp>
      <p:grpSp>
        <p:nvGrpSpPr>
          <p:cNvPr id="5" name="Group 136"/>
          <p:cNvGrpSpPr/>
          <p:nvPr/>
        </p:nvGrpSpPr>
        <p:grpSpPr>
          <a:xfrm>
            <a:off x="7230140" y="821310"/>
            <a:ext cx="85060" cy="784206"/>
            <a:chOff x="-1190846" y="1980259"/>
            <a:chExt cx="212651" cy="901164"/>
          </a:xfrm>
        </p:grpSpPr>
        <p:cxnSp>
          <p:nvCxnSpPr>
            <p:cNvPr id="132" name="Elbow Connector 131"/>
            <p:cNvCxnSpPr/>
            <p:nvPr/>
          </p:nvCxnSpPr>
          <p:spPr>
            <a:xfrm rot="10800000" flipV="1">
              <a:off x="-1190846" y="1980259"/>
              <a:ext cx="208716" cy="443963"/>
            </a:xfrm>
            <a:prstGeom prst="bentConnector3">
              <a:avLst>
                <a:gd name="adj1" fmla="val 100893"/>
              </a:avLst>
            </a:prstGeom>
            <a:ln cap="rnd">
              <a:solidFill>
                <a:srgbClr val="FFC000"/>
              </a:solidFill>
              <a:headEnd type="oval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5" name="Elbow Connector 134"/>
            <p:cNvCxnSpPr/>
            <p:nvPr/>
          </p:nvCxnSpPr>
          <p:spPr>
            <a:xfrm rot="10800000">
              <a:off x="-1186911" y="2437460"/>
              <a:ext cx="208716" cy="443963"/>
            </a:xfrm>
            <a:prstGeom prst="bentConnector3">
              <a:avLst>
                <a:gd name="adj1" fmla="val 100893"/>
              </a:avLst>
            </a:prstGeom>
            <a:ln cap="rnd">
              <a:solidFill>
                <a:srgbClr val="FFC000"/>
              </a:solidFill>
              <a:headEnd type="oval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39" name="Rounded Rectangle 138"/>
          <p:cNvSpPr/>
          <p:nvPr/>
        </p:nvSpPr>
        <p:spPr>
          <a:xfrm>
            <a:off x="3505200" y="14287"/>
            <a:ext cx="1874520" cy="381000"/>
          </a:xfrm>
          <a:prstGeom prst="roundRect">
            <a:avLst>
              <a:gd name="adj" fmla="val 238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Block 1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5381625" y="14287"/>
            <a:ext cx="1874520" cy="381000"/>
          </a:xfrm>
          <a:prstGeom prst="roundRect">
            <a:avLst>
              <a:gd name="adj" fmla="val 238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Block 2 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7258050" y="14287"/>
            <a:ext cx="1874520" cy="381000"/>
          </a:xfrm>
          <a:prstGeom prst="roundRect">
            <a:avLst>
              <a:gd name="adj" fmla="val 238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Block 3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1666875" y="14287"/>
            <a:ext cx="1836420" cy="381000"/>
          </a:xfrm>
          <a:prstGeom prst="roundRect">
            <a:avLst>
              <a:gd name="adj" fmla="val 238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Block 0</a:t>
            </a:r>
          </a:p>
        </p:txBody>
      </p:sp>
      <p:sp>
        <p:nvSpPr>
          <p:cNvPr id="147" name="Pentagon 146"/>
          <p:cNvSpPr/>
          <p:nvPr/>
        </p:nvSpPr>
        <p:spPr>
          <a:xfrm>
            <a:off x="3444949" y="4467347"/>
            <a:ext cx="5699051" cy="264142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Basic Surface Situation Awareness (SURF)  </a:t>
            </a:r>
            <a:endParaRPr lang="en-GB" sz="1600" b="1" dirty="0"/>
          </a:p>
        </p:txBody>
      </p:sp>
      <p:sp>
        <p:nvSpPr>
          <p:cNvPr id="148" name="Pentagon 147"/>
          <p:cNvSpPr/>
          <p:nvPr/>
        </p:nvSpPr>
        <p:spPr>
          <a:xfrm>
            <a:off x="3444949" y="4860752"/>
            <a:ext cx="5699051" cy="264142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b="1" dirty="0" smtClean="0"/>
              <a:t>Surface Situation Awareness with Indications and Alerts (SURF-</a:t>
            </a:r>
            <a:r>
              <a:rPr lang="en-GB" sz="1500" b="1" dirty="0" err="1" smtClean="0"/>
              <a:t>IA</a:t>
            </a:r>
            <a:r>
              <a:rPr lang="en-GB" sz="1600" b="1" dirty="0" smtClean="0"/>
              <a:t>)</a:t>
            </a:r>
            <a:endParaRPr lang="en-GB" sz="1600" b="1" dirty="0"/>
          </a:p>
        </p:txBody>
      </p:sp>
      <p:cxnSp>
        <p:nvCxnSpPr>
          <p:cNvPr id="115" name="Elbow Connector 114"/>
          <p:cNvCxnSpPr/>
          <p:nvPr/>
        </p:nvCxnSpPr>
        <p:spPr>
          <a:xfrm rot="10800000" flipH="1">
            <a:off x="3557420" y="4610659"/>
            <a:ext cx="121445" cy="363013"/>
          </a:xfrm>
          <a:prstGeom prst="bentConnector3">
            <a:avLst>
              <a:gd name="adj1" fmla="val -181470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9" name="Elbow Connector 148"/>
          <p:cNvCxnSpPr/>
          <p:nvPr/>
        </p:nvCxnSpPr>
        <p:spPr>
          <a:xfrm rot="10800000" flipV="1">
            <a:off x="5453854" y="5532548"/>
            <a:ext cx="17264" cy="301528"/>
          </a:xfrm>
          <a:prstGeom prst="bentConnector3">
            <a:avLst>
              <a:gd name="adj1" fmla="val 993026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0" name="Elbow Connector 149"/>
          <p:cNvCxnSpPr/>
          <p:nvPr/>
        </p:nvCxnSpPr>
        <p:spPr>
          <a:xfrm rot="10800000" flipV="1">
            <a:off x="7325184" y="6000381"/>
            <a:ext cx="17264" cy="301528"/>
          </a:xfrm>
          <a:prstGeom prst="bentConnector3">
            <a:avLst>
              <a:gd name="adj1" fmla="val 993026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3" name="Elbow Connector 152"/>
          <p:cNvCxnSpPr/>
          <p:nvPr/>
        </p:nvCxnSpPr>
        <p:spPr>
          <a:xfrm rot="10800000" flipV="1">
            <a:off x="1716847" y="3102341"/>
            <a:ext cx="33047" cy="310710"/>
          </a:xfrm>
          <a:prstGeom prst="bentConnector3">
            <a:avLst>
              <a:gd name="adj1" fmla="val 638161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4" name="Elbow Connector 153"/>
          <p:cNvCxnSpPr/>
          <p:nvPr/>
        </p:nvCxnSpPr>
        <p:spPr>
          <a:xfrm rot="10800000" flipH="1">
            <a:off x="1749885" y="2739329"/>
            <a:ext cx="121445" cy="363013"/>
          </a:xfrm>
          <a:prstGeom prst="bentConnector3">
            <a:avLst>
              <a:gd name="adj1" fmla="val -181470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1676400" y="368300"/>
            <a:ext cx="7454900" cy="6477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7254966" y="1836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5381626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3505201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663699" y="190499"/>
            <a:ext cx="1828801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39"/>
          <p:cNvGrpSpPr/>
          <p:nvPr/>
        </p:nvGrpSpPr>
        <p:grpSpPr>
          <a:xfrm>
            <a:off x="1666875" y="7937"/>
            <a:ext cx="7465695" cy="387350"/>
            <a:chOff x="1666875" y="173037"/>
            <a:chExt cx="7465695" cy="387350"/>
          </a:xfrm>
        </p:grpSpPr>
        <p:grpSp>
          <p:nvGrpSpPr>
            <p:cNvPr id="3" name="Group 79"/>
            <p:cNvGrpSpPr/>
            <p:nvPr/>
          </p:nvGrpSpPr>
          <p:grpSpPr>
            <a:xfrm>
              <a:off x="1666875" y="179387"/>
              <a:ext cx="7465695" cy="381000"/>
              <a:chOff x="1666875" y="179387"/>
              <a:chExt cx="7465695" cy="381000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350520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1</a:t>
                </a: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5381625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2 </a:t>
                </a: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725805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3</a:t>
                </a: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1666875" y="179387"/>
                <a:ext cx="18364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0</a:t>
                </a:r>
              </a:p>
            </p:txBody>
          </p:sp>
        </p:grpSp>
        <p:sp>
          <p:nvSpPr>
            <p:cNvPr id="42" name="TextBox 39"/>
            <p:cNvSpPr txBox="1">
              <a:spLocks noChangeArrowheads="1"/>
            </p:cNvSpPr>
            <p:nvPr/>
          </p:nvSpPr>
          <p:spPr bwMode="auto">
            <a:xfrm>
              <a:off x="3217863" y="180975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2018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43" name="TextBox 39"/>
            <p:cNvSpPr txBox="1">
              <a:spLocks noChangeArrowheads="1"/>
            </p:cNvSpPr>
            <p:nvPr/>
          </p:nvSpPr>
          <p:spPr bwMode="auto">
            <a:xfrm>
              <a:off x="5114925" y="182562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2023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44" name="TextBox 39"/>
            <p:cNvSpPr txBox="1">
              <a:spLocks noChangeArrowheads="1"/>
            </p:cNvSpPr>
            <p:nvPr/>
          </p:nvSpPr>
          <p:spPr bwMode="auto">
            <a:xfrm>
              <a:off x="6992938" y="173037"/>
              <a:ext cx="549275" cy="277813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0" y="0"/>
            <a:ext cx="1667669" cy="40231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Avionics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647" y="398237"/>
            <a:ext cx="1667669" cy="406399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b="1" i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Communications</a:t>
            </a:r>
            <a:endParaRPr lang="en-GB" sz="1600" b="1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0" y="776176"/>
            <a:ext cx="1667669" cy="344495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Enablers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0" y="4027272"/>
            <a:ext cx="1667669" cy="406399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Surveillance</a:t>
            </a:r>
            <a:endParaRPr lang="en-GB" b="1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-3647" y="4412513"/>
            <a:ext cx="1667669" cy="2445488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Enablers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6" name="Pentagon 95"/>
          <p:cNvSpPr/>
          <p:nvPr/>
        </p:nvSpPr>
        <p:spPr>
          <a:xfrm>
            <a:off x="1683885" y="756018"/>
            <a:ext cx="5605915" cy="413563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/>
              <a:t>FANS 1/A with </a:t>
            </a:r>
            <a:r>
              <a:rPr lang="en-GB" sz="1600" b="1" dirty="0" err="1"/>
              <a:t>Comm</a:t>
            </a:r>
            <a:r>
              <a:rPr lang="en-GB" sz="1600" b="1" dirty="0"/>
              <a:t>, </a:t>
            </a:r>
            <a:r>
              <a:rPr lang="en-GB" sz="1600" b="1" dirty="0" err="1"/>
              <a:t>Nav</a:t>
            </a:r>
            <a:r>
              <a:rPr lang="en-GB" sz="1600" b="1" dirty="0"/>
              <a:t> integration (through ACARS) </a:t>
            </a:r>
          </a:p>
        </p:txBody>
      </p:sp>
      <p:sp>
        <p:nvSpPr>
          <p:cNvPr id="98" name="TextBox 42"/>
          <p:cNvSpPr txBox="1">
            <a:spLocks noChangeArrowheads="1"/>
          </p:cNvSpPr>
          <p:nvPr/>
        </p:nvSpPr>
        <p:spPr bwMode="auto">
          <a:xfrm>
            <a:off x="1680056" y="1275142"/>
            <a:ext cx="1616038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200" b="1" i="1" dirty="0" smtClean="0"/>
              <a:t>B0-86, B0-40</a:t>
            </a: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, B0-10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7" name="Pentagon 96"/>
          <p:cNvSpPr/>
          <p:nvPr/>
        </p:nvSpPr>
        <p:spPr>
          <a:xfrm>
            <a:off x="1662621" y="1658679"/>
            <a:ext cx="5605915" cy="359838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     FANS 2/B  with      </a:t>
            </a:r>
            <a:r>
              <a:rPr lang="en-GB" sz="1600" b="1" dirty="0" err="1" smtClean="0"/>
              <a:t>Comm</a:t>
            </a:r>
            <a:r>
              <a:rPr lang="en-GB" sz="1600" b="1" dirty="0" smtClean="0"/>
              <a:t> integration  (through ATN B1) </a:t>
            </a:r>
            <a:endParaRPr lang="en-GB" sz="1600" b="1" dirty="0"/>
          </a:p>
        </p:txBody>
      </p:sp>
      <p:sp>
        <p:nvSpPr>
          <p:cNvPr id="109" name="Pentagon 108"/>
          <p:cNvSpPr/>
          <p:nvPr/>
        </p:nvSpPr>
        <p:spPr>
          <a:xfrm>
            <a:off x="3487285" y="2120401"/>
            <a:ext cx="5656715" cy="367618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   FANS 3/C with         CNS Integration             (via </a:t>
            </a:r>
            <a:r>
              <a:rPr lang="en-GB" sz="1600" b="1" dirty="0" err="1" smtClean="0"/>
              <a:t>ATN</a:t>
            </a:r>
            <a:r>
              <a:rPr lang="en-GB" sz="1600" b="1" dirty="0" smtClean="0"/>
              <a:t> B2)</a:t>
            </a:r>
            <a:endParaRPr lang="en-GB" sz="1600" b="1" dirty="0"/>
          </a:p>
        </p:txBody>
      </p:sp>
      <p:sp>
        <p:nvSpPr>
          <p:cNvPr id="113" name="TextBox 42"/>
          <p:cNvSpPr txBox="1">
            <a:spLocks noChangeArrowheads="1"/>
          </p:cNvSpPr>
          <p:nvPr/>
        </p:nvSpPr>
        <p:spPr bwMode="auto">
          <a:xfrm>
            <a:off x="3474891" y="2618259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 B1-15, B1-40</a:t>
            </a:r>
            <a:endParaRPr lang="en-GB" sz="1200" b="1" i="1" dirty="0">
              <a:solidFill>
                <a:srgbClr val="FF0000"/>
              </a:solidFill>
            </a:endParaRPr>
          </a:p>
        </p:txBody>
      </p:sp>
      <p:sp>
        <p:nvSpPr>
          <p:cNvPr id="114" name="TextBox 42"/>
          <p:cNvSpPr txBox="1">
            <a:spLocks noChangeArrowheads="1"/>
          </p:cNvSpPr>
          <p:nvPr/>
        </p:nvSpPr>
        <p:spPr bwMode="auto">
          <a:xfrm>
            <a:off x="5356558" y="2682054"/>
            <a:ext cx="1692828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B2-75, B2-85, B2-05</a:t>
            </a:r>
            <a:endParaRPr lang="en-GB" sz="1200" b="1" i="1" dirty="0"/>
          </a:p>
        </p:txBody>
      </p:sp>
      <p:sp>
        <p:nvSpPr>
          <p:cNvPr id="115" name="TextBox 42"/>
          <p:cNvSpPr txBox="1">
            <a:spLocks noChangeArrowheads="1"/>
          </p:cNvSpPr>
          <p:nvPr/>
        </p:nvSpPr>
        <p:spPr bwMode="auto">
          <a:xfrm>
            <a:off x="7246791" y="2671423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>
                <a:solidFill>
                  <a:srgbClr val="FF0000"/>
                </a:solidFill>
              </a:rPr>
              <a:t> </a:t>
            </a:r>
            <a:r>
              <a:rPr lang="en-GB" sz="1200" b="1" i="1" dirty="0" smtClean="0">
                <a:solidFill>
                  <a:schemeClr val="tx1"/>
                </a:solidFill>
              </a:rPr>
              <a:t>B3-</a:t>
            </a:r>
            <a:r>
              <a:rPr lang="en-GB" sz="1200" b="1" i="1" dirty="0" smtClean="0"/>
              <a:t>85, B3-05</a:t>
            </a:r>
            <a:endParaRPr lang="en-GB" sz="1200" b="1" i="1" dirty="0">
              <a:solidFill>
                <a:srgbClr val="7F7F7F"/>
              </a:solidFill>
            </a:endParaRPr>
          </a:p>
        </p:txBody>
      </p:sp>
      <p:sp>
        <p:nvSpPr>
          <p:cNvPr id="104" name="TextBox 42"/>
          <p:cNvSpPr txBox="1">
            <a:spLocks noChangeArrowheads="1"/>
          </p:cNvSpPr>
          <p:nvPr/>
        </p:nvSpPr>
        <p:spPr bwMode="auto">
          <a:xfrm>
            <a:off x="3494088" y="1265988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  B1-15</a:t>
            </a:r>
            <a:endParaRPr lang="en-GB" sz="1200" b="1" i="1" dirty="0">
              <a:solidFill>
                <a:srgbClr val="7F7F7F"/>
              </a:solidFill>
            </a:endParaRPr>
          </a:p>
        </p:txBody>
      </p:sp>
      <p:sp>
        <p:nvSpPr>
          <p:cNvPr id="118" name="Pentagon 117"/>
          <p:cNvSpPr/>
          <p:nvPr/>
        </p:nvSpPr>
        <p:spPr>
          <a:xfrm>
            <a:off x="5379585" y="3138173"/>
            <a:ext cx="3764415" cy="338674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 Aircraft access to      SWIM</a:t>
            </a:r>
            <a:endParaRPr lang="en-GB" sz="1600" b="1" dirty="0"/>
          </a:p>
        </p:txBody>
      </p:sp>
      <p:sp>
        <p:nvSpPr>
          <p:cNvPr id="119" name="TextBox 42"/>
          <p:cNvSpPr txBox="1">
            <a:spLocks noChangeArrowheads="1"/>
          </p:cNvSpPr>
          <p:nvPr/>
        </p:nvSpPr>
        <p:spPr bwMode="auto">
          <a:xfrm>
            <a:off x="5367190" y="3582869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B2-31</a:t>
            </a:r>
            <a:endParaRPr lang="en-GB" sz="1200" b="1" i="1" dirty="0"/>
          </a:p>
        </p:txBody>
      </p:sp>
      <p:sp>
        <p:nvSpPr>
          <p:cNvPr id="120" name="TextBox 42"/>
          <p:cNvSpPr txBox="1">
            <a:spLocks noChangeArrowheads="1"/>
          </p:cNvSpPr>
          <p:nvPr/>
        </p:nvSpPr>
        <p:spPr bwMode="auto">
          <a:xfrm>
            <a:off x="7244427" y="3582870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B3-25, B3-105,</a:t>
            </a:r>
            <a:endParaRPr lang="en-GB" sz="1200" b="1" i="1" dirty="0">
              <a:solidFill>
                <a:srgbClr val="FF0000"/>
              </a:solidFill>
            </a:endParaRPr>
          </a:p>
        </p:txBody>
      </p:sp>
      <p:sp>
        <p:nvSpPr>
          <p:cNvPr id="190" name="Pentagon 189"/>
          <p:cNvSpPr/>
          <p:nvPr/>
        </p:nvSpPr>
        <p:spPr>
          <a:xfrm>
            <a:off x="1671185" y="4987481"/>
            <a:ext cx="7472815" cy="27432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Traffic Computer</a:t>
            </a:r>
            <a:endParaRPr lang="en-GB" sz="1600" b="1" strike="sngStrike" dirty="0"/>
          </a:p>
        </p:txBody>
      </p:sp>
      <p:sp>
        <p:nvSpPr>
          <p:cNvPr id="226" name="TextBox 42"/>
          <p:cNvSpPr txBox="1">
            <a:spLocks noChangeArrowheads="1"/>
          </p:cNvSpPr>
          <p:nvPr/>
        </p:nvSpPr>
        <p:spPr bwMode="auto">
          <a:xfrm>
            <a:off x="1677989" y="4565110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B0-85, B0-86</a:t>
            </a:r>
            <a:endParaRPr lang="en-GB" sz="1200" b="1" i="1" dirty="0" smtClean="0">
              <a:solidFill>
                <a:srgbClr val="7F7F7F"/>
              </a:solidFill>
            </a:endParaRPr>
          </a:p>
        </p:txBody>
      </p:sp>
      <p:sp>
        <p:nvSpPr>
          <p:cNvPr id="227" name="TextBox 42"/>
          <p:cNvSpPr txBox="1">
            <a:spLocks noChangeArrowheads="1"/>
          </p:cNvSpPr>
          <p:nvPr/>
        </p:nvSpPr>
        <p:spPr bwMode="auto">
          <a:xfrm>
            <a:off x="3483455" y="4550302"/>
            <a:ext cx="1705233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B1-75, B1-85, </a:t>
            </a: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B1-102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8" name="TextBox 42"/>
          <p:cNvSpPr txBox="1">
            <a:spLocks noChangeArrowheads="1"/>
          </p:cNvSpPr>
          <p:nvPr/>
        </p:nvSpPr>
        <p:spPr bwMode="auto">
          <a:xfrm>
            <a:off x="5397021" y="6032402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B2-75, B2-85</a:t>
            </a:r>
            <a:endParaRPr lang="en-GB" sz="1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9" name="TextBox 42"/>
          <p:cNvSpPr txBox="1">
            <a:spLocks noChangeArrowheads="1"/>
          </p:cNvSpPr>
          <p:nvPr/>
        </p:nvSpPr>
        <p:spPr bwMode="auto">
          <a:xfrm>
            <a:off x="5384321" y="4540006"/>
            <a:ext cx="1718228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B2-75, B2-85, B2-101</a:t>
            </a:r>
            <a:endParaRPr lang="en-GB" sz="1200" b="1" i="1" dirty="0">
              <a:solidFill>
                <a:srgbClr val="7F7F7F"/>
              </a:solidFill>
            </a:endParaRPr>
          </a:p>
        </p:txBody>
      </p:sp>
      <p:sp>
        <p:nvSpPr>
          <p:cNvPr id="230" name="TextBox 42"/>
          <p:cNvSpPr txBox="1">
            <a:spLocks noChangeArrowheads="1"/>
          </p:cNvSpPr>
          <p:nvPr/>
        </p:nvSpPr>
        <p:spPr bwMode="auto">
          <a:xfrm>
            <a:off x="7242654" y="6043035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B3-85</a:t>
            </a:r>
            <a:endParaRPr lang="en-GB" sz="1200" b="1" i="1" dirty="0">
              <a:solidFill>
                <a:srgbClr val="7F7F7F"/>
              </a:solidFill>
            </a:endParaRPr>
          </a:p>
        </p:txBody>
      </p:sp>
      <p:sp>
        <p:nvSpPr>
          <p:cNvPr id="191" name="Pentagon 190"/>
          <p:cNvSpPr/>
          <p:nvPr/>
        </p:nvSpPr>
        <p:spPr>
          <a:xfrm>
            <a:off x="3505200" y="6452116"/>
            <a:ext cx="5638800" cy="27432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1600" b="1" dirty="0" smtClean="0">
                <a:solidFill>
                  <a:schemeClr val="tx1"/>
                </a:solidFill>
              </a:rPr>
              <a:t>              Surveillance      Integration                    (via </a:t>
            </a:r>
            <a:r>
              <a:rPr lang="en-GB" sz="1600" b="1" dirty="0" err="1" smtClean="0">
                <a:solidFill>
                  <a:schemeClr val="tx1"/>
                </a:solidFill>
              </a:rPr>
              <a:t>ATN</a:t>
            </a:r>
            <a:r>
              <a:rPr lang="en-GB" sz="1600" b="1" dirty="0" smtClean="0">
                <a:solidFill>
                  <a:schemeClr val="tx1"/>
                </a:solidFill>
              </a:rPr>
              <a:t> B2)</a:t>
            </a:r>
            <a:endParaRPr lang="en-GB" sz="1600" b="1" dirty="0">
              <a:solidFill>
                <a:schemeClr val="tx1"/>
              </a:solidFill>
            </a:endParaRPr>
          </a:p>
        </p:txBody>
      </p:sp>
      <p:cxnSp>
        <p:nvCxnSpPr>
          <p:cNvPr id="135" name="Straight Connector 134"/>
          <p:cNvCxnSpPr/>
          <p:nvPr/>
        </p:nvCxnSpPr>
        <p:spPr>
          <a:xfrm flipV="1">
            <a:off x="0" y="4019109"/>
            <a:ext cx="9144000" cy="212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46"/>
          <p:cNvGrpSpPr/>
          <p:nvPr/>
        </p:nvGrpSpPr>
        <p:grpSpPr>
          <a:xfrm>
            <a:off x="1678305" y="4027044"/>
            <a:ext cx="7465695" cy="387350"/>
            <a:chOff x="1666875" y="173037"/>
            <a:chExt cx="7465695" cy="387350"/>
          </a:xfrm>
        </p:grpSpPr>
        <p:grpSp>
          <p:nvGrpSpPr>
            <p:cNvPr id="5" name="Group 79"/>
            <p:cNvGrpSpPr/>
            <p:nvPr/>
          </p:nvGrpSpPr>
          <p:grpSpPr>
            <a:xfrm>
              <a:off x="1666875" y="179387"/>
              <a:ext cx="7465695" cy="381000"/>
              <a:chOff x="1666875" y="179387"/>
              <a:chExt cx="7465695" cy="381000"/>
            </a:xfrm>
          </p:grpSpPr>
          <p:sp>
            <p:nvSpPr>
              <p:cNvPr id="153" name="Rounded Rectangle 152"/>
              <p:cNvSpPr/>
              <p:nvPr/>
            </p:nvSpPr>
            <p:spPr>
              <a:xfrm>
                <a:off x="350520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1</a:t>
                </a:r>
              </a:p>
            </p:txBody>
          </p:sp>
          <p:sp>
            <p:nvSpPr>
              <p:cNvPr id="155" name="Rounded Rectangle 154"/>
              <p:cNvSpPr/>
              <p:nvPr/>
            </p:nvSpPr>
            <p:spPr>
              <a:xfrm>
                <a:off x="5381625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2 </a:t>
                </a:r>
              </a:p>
            </p:txBody>
          </p:sp>
          <p:sp>
            <p:nvSpPr>
              <p:cNvPr id="156" name="Rounded Rectangle 155"/>
              <p:cNvSpPr/>
              <p:nvPr/>
            </p:nvSpPr>
            <p:spPr>
              <a:xfrm>
                <a:off x="725805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3</a:t>
                </a:r>
              </a:p>
            </p:txBody>
          </p:sp>
          <p:sp>
            <p:nvSpPr>
              <p:cNvPr id="157" name="Rounded Rectangle 156"/>
              <p:cNvSpPr/>
              <p:nvPr/>
            </p:nvSpPr>
            <p:spPr>
              <a:xfrm>
                <a:off x="1666875" y="179387"/>
                <a:ext cx="18364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0</a:t>
                </a:r>
              </a:p>
            </p:txBody>
          </p:sp>
        </p:grpSp>
        <p:sp>
          <p:nvSpPr>
            <p:cNvPr id="149" name="TextBox 39"/>
            <p:cNvSpPr txBox="1">
              <a:spLocks noChangeArrowheads="1"/>
            </p:cNvSpPr>
            <p:nvPr/>
          </p:nvSpPr>
          <p:spPr bwMode="auto">
            <a:xfrm>
              <a:off x="3217863" y="180975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2018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151" name="TextBox 39"/>
            <p:cNvSpPr txBox="1">
              <a:spLocks noChangeArrowheads="1"/>
            </p:cNvSpPr>
            <p:nvPr/>
          </p:nvSpPr>
          <p:spPr bwMode="auto">
            <a:xfrm>
              <a:off x="5114925" y="182562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2023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152" name="TextBox 39"/>
            <p:cNvSpPr txBox="1">
              <a:spLocks noChangeArrowheads="1"/>
            </p:cNvSpPr>
            <p:nvPr/>
          </p:nvSpPr>
          <p:spPr bwMode="auto">
            <a:xfrm>
              <a:off x="6992938" y="173037"/>
              <a:ext cx="549275" cy="277813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</p:grpSp>
      <p:cxnSp>
        <p:nvCxnSpPr>
          <p:cNvPr id="163" name="Elbow Connector 162"/>
          <p:cNvCxnSpPr/>
          <p:nvPr/>
        </p:nvCxnSpPr>
        <p:spPr>
          <a:xfrm rot="10800000" flipV="1">
            <a:off x="3480196" y="2340646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5" name="Elbow Connector 164"/>
          <p:cNvCxnSpPr/>
          <p:nvPr/>
        </p:nvCxnSpPr>
        <p:spPr>
          <a:xfrm rot="10800000" flipV="1">
            <a:off x="1694741" y="938268"/>
            <a:ext cx="8140" cy="437221"/>
          </a:xfrm>
          <a:prstGeom prst="bentConnector3">
            <a:avLst>
              <a:gd name="adj1" fmla="val 173276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7" name="Elbow Connector 125"/>
          <p:cNvCxnSpPr/>
          <p:nvPr/>
        </p:nvCxnSpPr>
        <p:spPr>
          <a:xfrm rot="10800000" flipH="1" flipV="1">
            <a:off x="5338310" y="2339073"/>
            <a:ext cx="2948" cy="493474"/>
          </a:xfrm>
          <a:prstGeom prst="bentConnector3">
            <a:avLst>
              <a:gd name="adj1" fmla="val -2533617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9" name="Elbow Connector 168"/>
          <p:cNvCxnSpPr/>
          <p:nvPr/>
        </p:nvCxnSpPr>
        <p:spPr>
          <a:xfrm rot="10800000" flipV="1">
            <a:off x="5372789" y="3297574"/>
            <a:ext cx="567" cy="383130"/>
          </a:xfrm>
          <a:prstGeom prst="bentConnector3">
            <a:avLst>
              <a:gd name="adj1" fmla="val 1228924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1" name="Elbow Connector 170"/>
          <p:cNvCxnSpPr/>
          <p:nvPr/>
        </p:nvCxnSpPr>
        <p:spPr>
          <a:xfrm rot="10800000" flipV="1">
            <a:off x="3544806" y="1406100"/>
            <a:ext cx="8140" cy="437221"/>
          </a:xfrm>
          <a:prstGeom prst="bentConnector3">
            <a:avLst>
              <a:gd name="adj1" fmla="val 173276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4" name="Elbow Connector 125"/>
          <p:cNvCxnSpPr/>
          <p:nvPr/>
        </p:nvCxnSpPr>
        <p:spPr>
          <a:xfrm rot="10800000" flipH="1" flipV="1">
            <a:off x="7220273" y="2339073"/>
            <a:ext cx="2948" cy="493474"/>
          </a:xfrm>
          <a:prstGeom prst="bentConnector3">
            <a:avLst>
              <a:gd name="adj1" fmla="val -2533617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5" name="TextBox 42"/>
          <p:cNvSpPr txBox="1">
            <a:spLocks noChangeArrowheads="1"/>
          </p:cNvSpPr>
          <p:nvPr/>
        </p:nvSpPr>
        <p:spPr bwMode="auto">
          <a:xfrm>
            <a:off x="3472823" y="6049492"/>
            <a:ext cx="801466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B1-85</a:t>
            </a:r>
            <a:endParaRPr lang="en-GB" sz="1200" b="1" i="1" dirty="0">
              <a:solidFill>
                <a:srgbClr val="7F7F7F"/>
              </a:solidFill>
            </a:endParaRPr>
          </a:p>
        </p:txBody>
      </p:sp>
      <p:cxnSp>
        <p:nvCxnSpPr>
          <p:cNvPr id="176" name="Elbow Connector 175"/>
          <p:cNvCxnSpPr/>
          <p:nvPr/>
        </p:nvCxnSpPr>
        <p:spPr>
          <a:xfrm rot="10800000" flipV="1">
            <a:off x="1651395" y="4711705"/>
            <a:ext cx="567" cy="383130"/>
          </a:xfrm>
          <a:prstGeom prst="bentConnector3">
            <a:avLst>
              <a:gd name="adj1" fmla="val 1228924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7" name="Elbow Connector 176"/>
          <p:cNvCxnSpPr/>
          <p:nvPr/>
        </p:nvCxnSpPr>
        <p:spPr>
          <a:xfrm rot="10800000" flipV="1">
            <a:off x="3480195" y="4722337"/>
            <a:ext cx="567" cy="383130"/>
          </a:xfrm>
          <a:prstGeom prst="bentConnector3">
            <a:avLst>
              <a:gd name="adj1" fmla="val 1228924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8" name="Elbow Connector 177"/>
          <p:cNvCxnSpPr/>
          <p:nvPr/>
        </p:nvCxnSpPr>
        <p:spPr>
          <a:xfrm rot="10800000" flipV="1">
            <a:off x="5372790" y="4701071"/>
            <a:ext cx="567" cy="383130"/>
          </a:xfrm>
          <a:prstGeom prst="bentConnector3">
            <a:avLst>
              <a:gd name="adj1" fmla="val 1416455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9" name="Elbow Connector 178"/>
          <p:cNvCxnSpPr/>
          <p:nvPr/>
        </p:nvCxnSpPr>
        <p:spPr>
          <a:xfrm rot="10800000" flipV="1">
            <a:off x="3480195" y="6210895"/>
            <a:ext cx="567" cy="383130"/>
          </a:xfrm>
          <a:prstGeom prst="bentConnector3">
            <a:avLst>
              <a:gd name="adj1" fmla="val 1228924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1" name="Elbow Connector 180"/>
          <p:cNvCxnSpPr/>
          <p:nvPr/>
        </p:nvCxnSpPr>
        <p:spPr>
          <a:xfrm rot="10800000" flipV="1">
            <a:off x="5383423" y="6200263"/>
            <a:ext cx="567" cy="383130"/>
          </a:xfrm>
          <a:prstGeom prst="bentConnector3">
            <a:avLst>
              <a:gd name="adj1" fmla="val 1228924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2" name="Elbow Connector 181"/>
          <p:cNvCxnSpPr/>
          <p:nvPr/>
        </p:nvCxnSpPr>
        <p:spPr>
          <a:xfrm rot="10800000" flipV="1">
            <a:off x="7222855" y="6200263"/>
            <a:ext cx="567" cy="383130"/>
          </a:xfrm>
          <a:prstGeom prst="bentConnector3">
            <a:avLst>
              <a:gd name="adj1" fmla="val 1228924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8" name="Elbow Connector 187"/>
          <p:cNvCxnSpPr/>
          <p:nvPr/>
        </p:nvCxnSpPr>
        <p:spPr>
          <a:xfrm rot="10800000" flipV="1">
            <a:off x="7222854" y="3340105"/>
            <a:ext cx="567" cy="383130"/>
          </a:xfrm>
          <a:prstGeom prst="bentConnector3">
            <a:avLst>
              <a:gd name="adj1" fmla="val 1228924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9" name="Pentagon 188"/>
          <p:cNvSpPr/>
          <p:nvPr/>
        </p:nvSpPr>
        <p:spPr>
          <a:xfrm>
            <a:off x="6221639" y="5625490"/>
            <a:ext cx="2896507" cy="229506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chemeClr val="tx1"/>
                </a:solidFill>
              </a:rPr>
              <a:t>ADS-B In/   Out    (</a:t>
            </a:r>
            <a:r>
              <a:rPr lang="en-GB" sz="1600" b="1" dirty="0" err="1" smtClean="0">
                <a:solidFill>
                  <a:schemeClr val="tx1"/>
                </a:solidFill>
              </a:rPr>
              <a:t>ICAO</a:t>
            </a:r>
            <a:r>
              <a:rPr lang="en-GB" sz="1600" b="1" dirty="0" smtClean="0">
                <a:solidFill>
                  <a:schemeClr val="tx1"/>
                </a:solidFill>
              </a:rPr>
              <a:t> Ver. 3)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94" name="Pentagon 193"/>
          <p:cNvSpPr/>
          <p:nvPr/>
        </p:nvSpPr>
        <p:spPr>
          <a:xfrm>
            <a:off x="1668663" y="5358269"/>
            <a:ext cx="7475337" cy="22860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/>
              <a:t>       </a:t>
            </a:r>
            <a:r>
              <a:rPr lang="en-GB" sz="1600" b="1" dirty="0" smtClean="0"/>
              <a:t>                                                                                      ADS-B In/Out      (</a:t>
            </a:r>
            <a:r>
              <a:rPr lang="en-GB" sz="1600" b="1" dirty="0" err="1" smtClean="0"/>
              <a:t>ICAO</a:t>
            </a:r>
            <a:r>
              <a:rPr lang="en-GB" sz="1600" b="1" dirty="0" smtClean="0"/>
              <a:t> Ver. 2) </a:t>
            </a:r>
            <a:endParaRPr lang="en-GB" sz="1600" b="1" dirty="0"/>
          </a:p>
        </p:txBody>
      </p:sp>
      <p:cxnSp>
        <p:nvCxnSpPr>
          <p:cNvPr id="195" name="Elbow Connector 194"/>
          <p:cNvCxnSpPr/>
          <p:nvPr/>
        </p:nvCxnSpPr>
        <p:spPr>
          <a:xfrm rot="10800000" flipV="1">
            <a:off x="7212222" y="5806858"/>
            <a:ext cx="567" cy="383130"/>
          </a:xfrm>
          <a:prstGeom prst="bentConnector3">
            <a:avLst>
              <a:gd name="adj1" fmla="val 1228924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9" name="Elbow Connector 198"/>
          <p:cNvCxnSpPr/>
          <p:nvPr/>
        </p:nvCxnSpPr>
        <p:spPr>
          <a:xfrm rot="10800000" flipV="1">
            <a:off x="5372790" y="5073210"/>
            <a:ext cx="567" cy="383130"/>
          </a:xfrm>
          <a:prstGeom prst="bentConnector3">
            <a:avLst>
              <a:gd name="adj1" fmla="val 1416455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rot="10800000" flipV="1">
            <a:off x="3480195" y="5094476"/>
            <a:ext cx="567" cy="383130"/>
          </a:xfrm>
          <a:prstGeom prst="bentConnector3">
            <a:avLst>
              <a:gd name="adj1" fmla="val 1228924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4" name="Elbow Connector 203"/>
          <p:cNvCxnSpPr/>
          <p:nvPr/>
        </p:nvCxnSpPr>
        <p:spPr>
          <a:xfrm rot="10800000" flipV="1">
            <a:off x="1640762" y="5115742"/>
            <a:ext cx="567" cy="383130"/>
          </a:xfrm>
          <a:prstGeom prst="bentConnector3">
            <a:avLst>
              <a:gd name="adj1" fmla="val 1228924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368300"/>
            <a:ext cx="7454900" cy="6477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254966" y="1836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381626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505201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663699" y="190499"/>
            <a:ext cx="1828801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1666875" y="7937"/>
            <a:ext cx="7465695" cy="387350"/>
            <a:chOff x="1666875" y="173037"/>
            <a:chExt cx="7465695" cy="387350"/>
          </a:xfrm>
        </p:grpSpPr>
        <p:grpSp>
          <p:nvGrpSpPr>
            <p:cNvPr id="8" name="Group 79"/>
            <p:cNvGrpSpPr/>
            <p:nvPr/>
          </p:nvGrpSpPr>
          <p:grpSpPr>
            <a:xfrm>
              <a:off x="1666875" y="179387"/>
              <a:ext cx="7465695" cy="381000"/>
              <a:chOff x="1666875" y="179387"/>
              <a:chExt cx="7465695" cy="381000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350520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1</a:t>
                </a: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5381625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2 </a:t>
                </a: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725805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3</a:t>
                </a: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1666875" y="179387"/>
                <a:ext cx="18364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0</a:t>
                </a:r>
              </a:p>
            </p:txBody>
          </p:sp>
        </p:grpSp>
        <p:sp>
          <p:nvSpPr>
            <p:cNvPr id="9" name="TextBox 39"/>
            <p:cNvSpPr txBox="1">
              <a:spLocks noChangeArrowheads="1"/>
            </p:cNvSpPr>
            <p:nvPr/>
          </p:nvSpPr>
          <p:spPr bwMode="auto">
            <a:xfrm>
              <a:off x="3217863" y="180975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2018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10" name="TextBox 39"/>
            <p:cNvSpPr txBox="1">
              <a:spLocks noChangeArrowheads="1"/>
            </p:cNvSpPr>
            <p:nvPr/>
          </p:nvSpPr>
          <p:spPr bwMode="auto">
            <a:xfrm>
              <a:off x="5114925" y="182562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2023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11" name="TextBox 39"/>
            <p:cNvSpPr txBox="1">
              <a:spLocks noChangeArrowheads="1"/>
            </p:cNvSpPr>
            <p:nvPr/>
          </p:nvSpPr>
          <p:spPr bwMode="auto">
            <a:xfrm>
              <a:off x="6992938" y="173037"/>
              <a:ext cx="549275" cy="277813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0"/>
            <a:ext cx="1667669" cy="40231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0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Avionics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407984"/>
            <a:ext cx="1667669" cy="406399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Navigation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786809"/>
            <a:ext cx="1667669" cy="607119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Enablers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4" name="TextBox 42"/>
          <p:cNvSpPr txBox="1">
            <a:spLocks noChangeArrowheads="1"/>
          </p:cNvSpPr>
          <p:nvPr/>
        </p:nvSpPr>
        <p:spPr bwMode="auto">
          <a:xfrm>
            <a:off x="1677988" y="1340315"/>
            <a:ext cx="926989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B0-10</a:t>
            </a:r>
            <a:endParaRPr lang="en-GB" sz="1200" b="1" i="1" dirty="0" smtClean="0">
              <a:solidFill>
                <a:srgbClr val="7F7F7F"/>
              </a:solidFill>
            </a:endParaRPr>
          </a:p>
        </p:txBody>
      </p:sp>
      <p:sp>
        <p:nvSpPr>
          <p:cNvPr id="35" name="TextBox 42"/>
          <p:cNvSpPr txBox="1">
            <a:spLocks noChangeArrowheads="1"/>
          </p:cNvSpPr>
          <p:nvPr/>
        </p:nvSpPr>
        <p:spPr bwMode="auto">
          <a:xfrm>
            <a:off x="3506788" y="1329682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B1-10</a:t>
            </a:r>
            <a:endParaRPr lang="en-GB" sz="1200" b="1" i="1" dirty="0" smtClean="0">
              <a:solidFill>
                <a:srgbClr val="7F7F7F"/>
              </a:solidFill>
            </a:endParaRPr>
          </a:p>
        </p:txBody>
      </p:sp>
      <p:sp>
        <p:nvSpPr>
          <p:cNvPr id="39" name="Pentagon 38"/>
          <p:cNvSpPr/>
          <p:nvPr/>
        </p:nvSpPr>
        <p:spPr>
          <a:xfrm>
            <a:off x="1671185" y="957151"/>
            <a:ext cx="7472815" cy="27432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INS</a:t>
            </a:r>
            <a:endParaRPr lang="en-GB" sz="1600" b="1" dirty="0"/>
          </a:p>
        </p:txBody>
      </p:sp>
      <p:sp>
        <p:nvSpPr>
          <p:cNvPr id="40" name="TextBox 42"/>
          <p:cNvSpPr txBox="1">
            <a:spLocks noChangeArrowheads="1"/>
          </p:cNvSpPr>
          <p:nvPr/>
        </p:nvSpPr>
        <p:spPr bwMode="auto">
          <a:xfrm>
            <a:off x="3483455" y="2089931"/>
            <a:ext cx="15882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B1-65, B1-10, B1-05</a:t>
            </a:r>
            <a:endParaRPr lang="en-GB" sz="1200" b="1" i="1" dirty="0"/>
          </a:p>
        </p:txBody>
      </p:sp>
      <p:sp>
        <p:nvSpPr>
          <p:cNvPr id="41" name="TextBox 42"/>
          <p:cNvSpPr txBox="1">
            <a:spLocks noChangeArrowheads="1"/>
          </p:cNvSpPr>
          <p:nvPr/>
        </p:nvSpPr>
        <p:spPr bwMode="auto">
          <a:xfrm>
            <a:off x="1680056" y="2057441"/>
            <a:ext cx="924922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B0-10, </a:t>
            </a:r>
            <a:endParaRPr lang="en-GB" sz="1200" b="1" i="1" dirty="0" smtClean="0">
              <a:solidFill>
                <a:srgbClr val="7F7F7F"/>
              </a:solidFill>
            </a:endParaRPr>
          </a:p>
        </p:txBody>
      </p:sp>
      <p:sp>
        <p:nvSpPr>
          <p:cNvPr id="44" name="Pentagon 43"/>
          <p:cNvSpPr/>
          <p:nvPr/>
        </p:nvSpPr>
        <p:spPr>
          <a:xfrm>
            <a:off x="1671185" y="1692274"/>
            <a:ext cx="7472815" cy="27432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Multi-Sensor Navigation Management</a:t>
            </a:r>
            <a:endParaRPr lang="en-GB" sz="1600" b="1" dirty="0"/>
          </a:p>
        </p:txBody>
      </p:sp>
      <p:sp>
        <p:nvSpPr>
          <p:cNvPr id="48" name="Pentagon 47"/>
          <p:cNvSpPr/>
          <p:nvPr/>
        </p:nvSpPr>
        <p:spPr>
          <a:xfrm>
            <a:off x="4432300" y="2652775"/>
            <a:ext cx="4711700" cy="27432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      Multi-Constellation/Freq       &amp; Multi-Sensor</a:t>
            </a:r>
            <a:endParaRPr lang="en-GB" sz="1600" b="1" dirty="0"/>
          </a:p>
        </p:txBody>
      </p:sp>
      <p:sp>
        <p:nvSpPr>
          <p:cNvPr id="49" name="TextBox 42"/>
          <p:cNvSpPr txBox="1">
            <a:spLocks noChangeArrowheads="1"/>
          </p:cNvSpPr>
          <p:nvPr/>
        </p:nvSpPr>
        <p:spPr bwMode="auto">
          <a:xfrm>
            <a:off x="3532189" y="2993272"/>
            <a:ext cx="557212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B1-65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2" name="Pentagon 51"/>
          <p:cNvSpPr/>
          <p:nvPr/>
        </p:nvSpPr>
        <p:spPr>
          <a:xfrm>
            <a:off x="1671185" y="3431583"/>
            <a:ext cx="7472815" cy="27432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FMS</a:t>
            </a:r>
            <a:r>
              <a:rPr lang="en-GB" sz="1600" b="1" strike="sngStrike" dirty="0" smtClean="0">
                <a:solidFill>
                  <a:srgbClr val="00682F"/>
                </a:solidFill>
              </a:rPr>
              <a:t> </a:t>
            </a:r>
            <a:r>
              <a:rPr lang="en-GB" sz="1600" b="1" dirty="0" smtClean="0"/>
              <a:t>supporting PBN</a:t>
            </a:r>
            <a:endParaRPr lang="en-GB" sz="1600" b="1" dirty="0"/>
          </a:p>
        </p:txBody>
      </p:sp>
      <p:sp>
        <p:nvSpPr>
          <p:cNvPr id="53" name="Pentagon 52"/>
          <p:cNvSpPr/>
          <p:nvPr/>
        </p:nvSpPr>
        <p:spPr>
          <a:xfrm>
            <a:off x="3505200" y="4294149"/>
            <a:ext cx="3759200" cy="27432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FMS initial 4D</a:t>
            </a:r>
            <a:endParaRPr lang="en-GB" sz="1600" b="1" dirty="0"/>
          </a:p>
        </p:txBody>
      </p:sp>
      <p:sp>
        <p:nvSpPr>
          <p:cNvPr id="55" name="Pentagon 54"/>
          <p:cNvSpPr/>
          <p:nvPr/>
        </p:nvSpPr>
        <p:spPr>
          <a:xfrm>
            <a:off x="7264400" y="4538698"/>
            <a:ext cx="1879600" cy="27432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FMS Full 4D</a:t>
            </a:r>
            <a:endParaRPr lang="en-GB" sz="1600" b="1" dirty="0"/>
          </a:p>
        </p:txBody>
      </p:sp>
      <p:sp>
        <p:nvSpPr>
          <p:cNvPr id="58" name="TextBox 42"/>
          <p:cNvSpPr txBox="1">
            <a:spLocks noChangeArrowheads="1"/>
          </p:cNvSpPr>
          <p:nvPr/>
        </p:nvSpPr>
        <p:spPr bwMode="auto">
          <a:xfrm>
            <a:off x="3496157" y="4690082"/>
            <a:ext cx="703704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>
                <a:solidFill>
                  <a:schemeClr val="tx1"/>
                </a:solidFill>
              </a:rPr>
              <a:t>B1-40</a:t>
            </a:r>
            <a:endParaRPr lang="en-GB" sz="1200" b="1" i="1" dirty="0">
              <a:solidFill>
                <a:schemeClr val="tx1"/>
              </a:solidFill>
            </a:endParaRPr>
          </a:p>
        </p:txBody>
      </p:sp>
      <p:sp>
        <p:nvSpPr>
          <p:cNvPr id="65" name="Pentagon 64"/>
          <p:cNvSpPr/>
          <p:nvPr/>
        </p:nvSpPr>
        <p:spPr>
          <a:xfrm>
            <a:off x="3499985" y="5392996"/>
            <a:ext cx="5644015" cy="276226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en-GB" sz="1600" b="1" dirty="0" smtClean="0">
                <a:solidFill>
                  <a:schemeClr val="tx1"/>
                </a:solidFill>
                <a:cs typeface="Arial" charset="0"/>
              </a:rPr>
              <a:t>Airport Navigation integration (via ATN B2)</a:t>
            </a:r>
            <a:endParaRPr lang="en-GB" sz="16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32" name="TextBox 42"/>
          <p:cNvSpPr txBox="1">
            <a:spLocks noChangeArrowheads="1"/>
          </p:cNvSpPr>
          <p:nvPr/>
        </p:nvSpPr>
        <p:spPr bwMode="auto">
          <a:xfrm>
            <a:off x="1669421" y="3843710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B0-10, B0-05</a:t>
            </a:r>
            <a:endParaRPr lang="en-GB" sz="1200" b="1" i="1" dirty="0" smtClean="0">
              <a:solidFill>
                <a:srgbClr val="7F7F7F"/>
              </a:solidFill>
            </a:endParaRPr>
          </a:p>
        </p:txBody>
      </p:sp>
      <p:sp>
        <p:nvSpPr>
          <p:cNvPr id="134" name="TextBox 42"/>
          <p:cNvSpPr txBox="1">
            <a:spLocks noChangeArrowheads="1"/>
          </p:cNvSpPr>
          <p:nvPr/>
        </p:nvSpPr>
        <p:spPr bwMode="auto">
          <a:xfrm>
            <a:off x="7242655" y="3042036"/>
            <a:ext cx="107200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B3-10, B3-05</a:t>
            </a:r>
            <a:endParaRPr lang="en-GB" sz="1200" b="1" i="1" dirty="0"/>
          </a:p>
        </p:txBody>
      </p:sp>
      <p:sp>
        <p:nvSpPr>
          <p:cNvPr id="138" name="TextBox 42"/>
          <p:cNvSpPr txBox="1">
            <a:spLocks noChangeArrowheads="1"/>
          </p:cNvSpPr>
          <p:nvPr/>
        </p:nvSpPr>
        <p:spPr bwMode="auto">
          <a:xfrm>
            <a:off x="5386389" y="3871238"/>
            <a:ext cx="759230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200" b="1" i="1" dirty="0" smtClean="0"/>
              <a:t>B2-05</a:t>
            </a:r>
            <a:endParaRPr lang="en-GB" sz="1200" b="1" i="1" strike="sngStrike" dirty="0">
              <a:solidFill>
                <a:srgbClr val="FF0000"/>
              </a:solidFill>
            </a:endParaRPr>
          </a:p>
        </p:txBody>
      </p:sp>
      <p:sp>
        <p:nvSpPr>
          <p:cNvPr id="139" name="TextBox 42"/>
          <p:cNvSpPr txBox="1">
            <a:spLocks noChangeArrowheads="1"/>
          </p:cNvSpPr>
          <p:nvPr/>
        </p:nvSpPr>
        <p:spPr bwMode="auto">
          <a:xfrm>
            <a:off x="7242656" y="4955895"/>
            <a:ext cx="115706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B3-10, B3-05</a:t>
            </a:r>
            <a:endParaRPr lang="en-GB" sz="1200" b="1" i="1" dirty="0"/>
          </a:p>
        </p:txBody>
      </p:sp>
      <p:sp>
        <p:nvSpPr>
          <p:cNvPr id="140" name="TextBox 42"/>
          <p:cNvSpPr txBox="1">
            <a:spLocks noChangeArrowheads="1"/>
          </p:cNvSpPr>
          <p:nvPr/>
        </p:nvSpPr>
        <p:spPr bwMode="auto">
          <a:xfrm>
            <a:off x="3517423" y="5763969"/>
            <a:ext cx="703704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>
                <a:solidFill>
                  <a:schemeClr val="tx1"/>
                </a:solidFill>
              </a:rPr>
              <a:t>B1-40</a:t>
            </a:r>
            <a:endParaRPr lang="en-GB" sz="1200" b="1" i="1" dirty="0">
              <a:solidFill>
                <a:schemeClr val="tx1"/>
              </a:solidFill>
            </a:endParaRPr>
          </a:p>
        </p:txBody>
      </p:sp>
      <p:sp>
        <p:nvSpPr>
          <p:cNvPr id="142" name="TextBox 42"/>
          <p:cNvSpPr txBox="1">
            <a:spLocks noChangeArrowheads="1"/>
          </p:cNvSpPr>
          <p:nvPr/>
        </p:nvSpPr>
        <p:spPr bwMode="auto">
          <a:xfrm>
            <a:off x="3504720" y="3865568"/>
            <a:ext cx="15882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B1-65, B1-10, B1-05</a:t>
            </a:r>
            <a:endParaRPr lang="en-GB" sz="1200" b="1" i="1" dirty="0"/>
          </a:p>
        </p:txBody>
      </p:sp>
      <p:cxnSp>
        <p:nvCxnSpPr>
          <p:cNvPr id="144" name="Elbow Connector 143"/>
          <p:cNvCxnSpPr/>
          <p:nvPr/>
        </p:nvCxnSpPr>
        <p:spPr>
          <a:xfrm rot="10800000" flipV="1">
            <a:off x="3480196" y="1830283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 rot="10800000" flipV="1">
            <a:off x="1672661" y="1809019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rot="10800000" flipV="1">
            <a:off x="1672661" y="1086005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7" name="Elbow Connector 146"/>
          <p:cNvCxnSpPr/>
          <p:nvPr/>
        </p:nvCxnSpPr>
        <p:spPr>
          <a:xfrm rot="10800000" flipV="1">
            <a:off x="3480196" y="1096638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0" name="Elbow Connector 149"/>
          <p:cNvCxnSpPr/>
          <p:nvPr/>
        </p:nvCxnSpPr>
        <p:spPr>
          <a:xfrm rot="10800000" flipV="1">
            <a:off x="7233489" y="2797846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1" name="Elbow Connector 150"/>
          <p:cNvCxnSpPr/>
          <p:nvPr/>
        </p:nvCxnSpPr>
        <p:spPr>
          <a:xfrm rot="10800000" flipV="1">
            <a:off x="1672661" y="3595289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2" name="Elbow Connector 151"/>
          <p:cNvCxnSpPr/>
          <p:nvPr/>
        </p:nvCxnSpPr>
        <p:spPr>
          <a:xfrm rot="10800000" flipV="1">
            <a:off x="3501461" y="3648451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3" name="Elbow Connector 152"/>
          <p:cNvCxnSpPr/>
          <p:nvPr/>
        </p:nvCxnSpPr>
        <p:spPr>
          <a:xfrm rot="10800000" flipV="1">
            <a:off x="5383424" y="3605920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4" name="Elbow Connector 153"/>
          <p:cNvCxnSpPr/>
          <p:nvPr/>
        </p:nvCxnSpPr>
        <p:spPr>
          <a:xfrm rot="10800000" flipV="1">
            <a:off x="3512094" y="4424627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5" name="Elbow Connector 154"/>
          <p:cNvCxnSpPr/>
          <p:nvPr/>
        </p:nvCxnSpPr>
        <p:spPr>
          <a:xfrm rot="10800000" flipV="1">
            <a:off x="7286653" y="4679808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6" name="Elbow Connector 155"/>
          <p:cNvCxnSpPr/>
          <p:nvPr/>
        </p:nvCxnSpPr>
        <p:spPr>
          <a:xfrm rot="10800000" flipV="1">
            <a:off x="3512095" y="5509147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7" name="Elbow Connector 156"/>
          <p:cNvCxnSpPr>
            <a:endCxn id="49" idx="1"/>
          </p:cNvCxnSpPr>
          <p:nvPr/>
        </p:nvCxnSpPr>
        <p:spPr>
          <a:xfrm rot="10800000" flipV="1">
            <a:off x="3532189" y="2765948"/>
            <a:ext cx="926770" cy="365824"/>
          </a:xfrm>
          <a:prstGeom prst="bentConnector3">
            <a:avLst>
              <a:gd name="adj1" fmla="val 11663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00a4a3168368ef78d32355ab364f4db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8C2B98-242B-474A-A427-5CD9CA14ECED}"/>
</file>

<file path=customXml/itemProps2.xml><?xml version="1.0" encoding="utf-8"?>
<ds:datastoreItem xmlns:ds="http://schemas.openxmlformats.org/officeDocument/2006/customXml" ds:itemID="{AA02439A-ACE5-488B-AC90-16D3C7B10E7A}"/>
</file>

<file path=customXml/itemProps3.xml><?xml version="1.0" encoding="utf-8"?>
<ds:datastoreItem xmlns:ds="http://schemas.openxmlformats.org/officeDocument/2006/customXml" ds:itemID="{B675EEE7-E7F3-4619-83C6-AFF727D2C292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404</TotalTime>
  <Words>1244</Words>
  <Application>Microsoft Office PowerPoint</Application>
  <PresentationFormat>On-screen Show (4:3)</PresentationFormat>
  <Paragraphs>407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ICAO</vt:lpstr>
      <vt:lpstr>Technology Roadmaps  H. Sudarshan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lkhammar</dc:creator>
  <cp:lastModifiedBy>Sudarshan, Hindupur</cp:lastModifiedBy>
  <cp:revision>62</cp:revision>
  <dcterms:created xsi:type="dcterms:W3CDTF">2010-09-24T14:59:54Z</dcterms:created>
  <dcterms:modified xsi:type="dcterms:W3CDTF">2012-07-24T19:39:41Z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</Properties>
</file>