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>
        <p:scale>
          <a:sx n="10" d="100"/>
          <a:sy n="10" d="100"/>
        </p:scale>
        <p:origin x="4008" y="2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E6B5-D4E4-0D6B-E63E-5CF4708B6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E534C-8647-E162-B69C-1F9D60A2B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6E374-0912-1CB8-F230-17E7A1A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2FA4-B755-FBCD-32AA-1F650F7A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2757-6FCD-4615-D96C-347AE871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2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585D-E76E-ADC4-A01A-6335E313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9754F-3F44-0458-FE44-D860F6D9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64FF-1EAF-1430-5D7D-DB115B4E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F358E-D5DB-39DC-8B4E-B0441ECA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E71AB-8827-9E37-F05A-8D9C0AEE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3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4F180-117C-7900-DCF5-CA2D2C110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188FE-6431-B432-FD38-347BEEACE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A32D3-D461-1991-0EAF-AD34B38E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0D6C-96B3-46FD-B5C4-D5A4E320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3D51-BAD5-9C84-A2DF-63E993BA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58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829E-440F-56E6-31F1-FA98A8BA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5719-A5CA-663E-D9FF-30057C7DB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82E5-F0E7-8D51-C6CC-994F2A16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AB9D-4516-0DD2-31B5-3DB2BE65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4186-7938-3580-439E-E22DFDD4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76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9A88-B8F4-B02F-AE9A-24C34566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D4983-FC38-9E96-63C1-71731F4AD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F05BB-74C4-C839-5057-8E7BE404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FF63-7677-76A1-3FDE-EC45BEC6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6125E-2428-6E67-D781-E4C2E15F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42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307C-9C48-0E4E-FC9B-70D70E48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0FFF4-BE16-38C6-D879-4D5376EA8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96749-C1B4-D95D-0025-B8EB7818F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1C282-4F98-54FA-6FA6-FFBC7909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9B95D-9754-B1EE-6B1C-F3A5632E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7D0BD-E1AF-A517-B242-091DB788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28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FD01-3B92-2814-3EF2-F07EA4D4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355C-A6EA-C895-ED83-037A0AA7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5E992-CF5C-D042-BFFD-05A2AD540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3D1CA-AA72-D3C6-2E96-AE5E414B0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5CA3E-D191-D315-8935-EDB23DB27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3CE3D-668B-6D2E-7935-4A535417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5D064-F655-6D0A-F8AE-5ED83BEE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560D9-8083-168C-4AE9-4022A8DF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65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725E-A2C1-850E-B394-FD62927D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878D6-203E-6F18-1224-A07C24A9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9A2F7-46CE-287A-C181-BF045FC7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8B8EF-A7C8-5A6B-DC4F-769FBB43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3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77286-74AB-855E-50AC-5B24A73A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C9833-756A-3635-18FC-E0AC1BE7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B0FA1-5D17-60EA-6230-AF7BEA6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94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6BD0-E7F2-7BB6-46F1-75493F0E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071D-0D3C-7C1C-E036-0902EC53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45FE2-2B72-5E84-0C2C-660BBA04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9C84B-9A71-15C0-D628-ACFDB61B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88904-9F8A-DC45-A290-7460AF2A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01CB4-9BD3-626B-C0C0-5F5C1C78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01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7C1C-7794-3CE9-984E-E5C51FA6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8F305-D99C-65D6-2AD0-AA24A5995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22F23-A785-DD62-EA8A-C56C527F0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6F5D1-36AC-E564-3E6E-3A8CF356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CD69-8CE4-5621-6EDD-D0815A59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4309F-9AFA-D1E1-49AB-E45F6C6B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8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3BC9-FDCE-A229-8C58-46328FFD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F830-9A9D-B619-CAA6-03132B85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F0927-14F4-B4F8-6F83-2FBF43312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2A73-4E45-4D78-B3F7-9E9FA022A4E5}" type="datetimeFigureOut">
              <a:rPr lang="en-CA" smtClean="0"/>
              <a:t>08/09/2023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DD810-1ABD-215B-BA1A-5FCE5BB71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9BF0-80F7-95B2-C549-6FE038414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4E33-C1F9-4A1F-9633-FB1C8CA5B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89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1065">
            <a:extLst>
              <a:ext uri="{FF2B5EF4-FFF2-40B4-BE49-F238E27FC236}">
                <a16:creationId xmlns:a16="http://schemas.microsoft.com/office/drawing/2014/main" id="{2D06A316-3226-6D32-9CD5-9F2B6996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14" y="32864377"/>
            <a:ext cx="2277897" cy="34137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48" name="Picture 24" descr="Heliport Manual (Doc 9261)">
            <a:extLst>
              <a:ext uri="{FF2B5EF4-FFF2-40B4-BE49-F238E27FC236}">
                <a16:creationId xmlns:a16="http://schemas.microsoft.com/office/drawing/2014/main" id="{530F4A62-45B9-1303-2724-A518C029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08" y="28218934"/>
            <a:ext cx="2265183" cy="3406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irport Services Manual - Part I - Rescue and Firefighting (Doc 9137P1)">
            <a:extLst>
              <a:ext uri="{FF2B5EF4-FFF2-40B4-BE49-F238E27FC236}">
                <a16:creationId xmlns:a16="http://schemas.microsoft.com/office/drawing/2014/main" id="{A39439BE-2EE4-452E-295D-78C07A5C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96" y="18784771"/>
            <a:ext cx="2236701" cy="33401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D41B5F18-773F-4419-ABBE-A28ED4702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396" y="9421414"/>
            <a:ext cx="2206093" cy="32898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Annex 14 - Aerodromes - Volume I - Aerodromes Design and Operations">
            <a:extLst>
              <a:ext uri="{FF2B5EF4-FFF2-40B4-BE49-F238E27FC236}">
                <a16:creationId xmlns:a16="http://schemas.microsoft.com/office/drawing/2014/main" id="{CCFB90AD-C898-AB27-72F5-748FE4423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80" y="303085"/>
            <a:ext cx="2206382" cy="32985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Annex 14 - Aerodromes - Volume II - Heliports">
            <a:extLst>
              <a:ext uri="{FF2B5EF4-FFF2-40B4-BE49-F238E27FC236}">
                <a16:creationId xmlns:a16="http://schemas.microsoft.com/office/drawing/2014/main" id="{561E7C92-E6BF-E0B8-B85D-35265E8137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72" y="297109"/>
            <a:ext cx="2189818" cy="33104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9ACDE4-25A5-0959-3A26-8C2913B80ABE}"/>
              </a:ext>
            </a:extLst>
          </p:cNvPr>
          <p:cNvSpPr/>
          <p:nvPr/>
        </p:nvSpPr>
        <p:spPr>
          <a:xfrm>
            <a:off x="131007" y="230521"/>
            <a:ext cx="1245423" cy="42253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SARPS</a:t>
            </a:r>
          </a:p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Standards and Recommended Practices</a:t>
            </a:r>
            <a:endParaRPr lang="en-CA" sz="1600" b="1" kern="100" dirty="0"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9F03-9B37-5001-E99C-4E7211CDC8B4}"/>
              </a:ext>
            </a:extLst>
          </p:cNvPr>
          <p:cNvSpPr txBox="1"/>
          <p:nvPr/>
        </p:nvSpPr>
        <p:spPr>
          <a:xfrm>
            <a:off x="1488971" y="3624836"/>
            <a:ext cx="224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Annex 14 – Vol I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Aerodromes Design and Operations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45A01-9749-E439-2BA8-1880279FA1AB}"/>
              </a:ext>
            </a:extLst>
          </p:cNvPr>
          <p:cNvSpPr txBox="1"/>
          <p:nvPr/>
        </p:nvSpPr>
        <p:spPr>
          <a:xfrm>
            <a:off x="3926739" y="3646940"/>
            <a:ext cx="221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Annex 14 – Vol II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Heliports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DFD6FF-F47D-5C97-4FB3-7A33FF2DF633}"/>
              </a:ext>
            </a:extLst>
          </p:cNvPr>
          <p:cNvSpPr/>
          <p:nvPr/>
        </p:nvSpPr>
        <p:spPr>
          <a:xfrm>
            <a:off x="130830" y="4769648"/>
            <a:ext cx="1245600" cy="4226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PANS</a:t>
            </a:r>
          </a:p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Procedures for Air Navigation Services</a:t>
            </a:r>
            <a:endParaRPr lang="en-CA" sz="1600" b="1" kern="100" dirty="0"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Picture 10" descr="Procedures for Air Navigation Services (PANS) - Aerodromes (Doc 9981)">
            <a:extLst>
              <a:ext uri="{FF2B5EF4-FFF2-40B4-BE49-F238E27FC236}">
                <a16:creationId xmlns:a16="http://schemas.microsoft.com/office/drawing/2014/main" id="{E71D28DC-07AE-4966-C21E-2ABDD5D3E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59" y="4802713"/>
            <a:ext cx="2177402" cy="3297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9E53FB-0B1F-7321-903C-4ECA16615F56}"/>
              </a:ext>
            </a:extLst>
          </p:cNvPr>
          <p:cNvSpPr txBox="1"/>
          <p:nvPr/>
        </p:nvSpPr>
        <p:spPr>
          <a:xfrm>
            <a:off x="1502904" y="8120471"/>
            <a:ext cx="2173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9981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PANS - Aerodromes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DBC49-314A-30BD-AD66-974555419FF4}"/>
              </a:ext>
            </a:extLst>
          </p:cNvPr>
          <p:cNvSpPr/>
          <p:nvPr/>
        </p:nvSpPr>
        <p:spPr>
          <a:xfrm>
            <a:off x="131008" y="9416655"/>
            <a:ext cx="916742" cy="276551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Guidelines</a:t>
            </a:r>
          </a:p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Guidance Material</a:t>
            </a:r>
            <a:endParaRPr lang="en-CA" sz="1600" b="1" kern="100" dirty="0"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7569-1EED-DCEA-E73C-C248C362BFB9}"/>
              </a:ext>
            </a:extLst>
          </p:cNvPr>
          <p:cNvSpPr/>
          <p:nvPr/>
        </p:nvSpPr>
        <p:spPr>
          <a:xfrm>
            <a:off x="1117423" y="14102399"/>
            <a:ext cx="274055" cy="422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6A798-238F-FE69-B083-BC52181637AB}"/>
              </a:ext>
            </a:extLst>
          </p:cNvPr>
          <p:cNvSpPr/>
          <p:nvPr/>
        </p:nvSpPr>
        <p:spPr>
          <a:xfrm>
            <a:off x="1102376" y="18788143"/>
            <a:ext cx="274055" cy="422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Operations</a:t>
            </a:r>
          </a:p>
        </p:txBody>
      </p:sp>
      <p:pic>
        <p:nvPicPr>
          <p:cNvPr id="1026" name="Picture 2" descr="Aerodrome Design Manual - Runways (Doc 9157 - Part 1) ">
            <a:extLst>
              <a:ext uri="{FF2B5EF4-FFF2-40B4-BE49-F238E27FC236}">
                <a16:creationId xmlns:a16="http://schemas.microsoft.com/office/drawing/2014/main" id="{33698BF9-ACF8-E6F9-77D0-C7033AA6B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97" y="14110937"/>
            <a:ext cx="2206091" cy="33215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AAB59C-EE70-C19D-B74B-5CAFFA99021D}"/>
              </a:ext>
            </a:extLst>
          </p:cNvPr>
          <p:cNvSpPr txBox="1"/>
          <p:nvPr/>
        </p:nvSpPr>
        <p:spPr>
          <a:xfrm>
            <a:off x="1509472" y="17427061"/>
            <a:ext cx="21879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9157 – Part 1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Runways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Aerodrome Design Manual - Part 2 - Taxiways, Aprons and Holding Bays  (Doc 9157 - Part 2)">
            <a:extLst>
              <a:ext uri="{FF2B5EF4-FFF2-40B4-BE49-F238E27FC236}">
                <a16:creationId xmlns:a16="http://schemas.microsoft.com/office/drawing/2014/main" id="{9D4D1317-6ACE-AF4F-F2D8-B1F2CEC4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79" y="14110937"/>
            <a:ext cx="2241200" cy="33215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2962CE-6610-31D5-15FF-8FBB02C67B82}"/>
              </a:ext>
            </a:extLst>
          </p:cNvPr>
          <p:cNvSpPr txBox="1"/>
          <p:nvPr/>
        </p:nvSpPr>
        <p:spPr>
          <a:xfrm>
            <a:off x="3872778" y="17423936"/>
            <a:ext cx="22796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9157 – Part 2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Taxiways, Aprons and Holding Bays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Aerodrome Design Manual - Part 3 - Pavements (Doc 9157 - Part 3) ">
            <a:extLst>
              <a:ext uri="{FF2B5EF4-FFF2-40B4-BE49-F238E27FC236}">
                <a16:creationId xmlns:a16="http://schemas.microsoft.com/office/drawing/2014/main" id="{E641FC3C-3C29-1E66-15C0-335EA150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74" y="14110938"/>
            <a:ext cx="2279602" cy="33215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53F64B-5B68-2425-F744-7554BEFC2CCD}"/>
              </a:ext>
            </a:extLst>
          </p:cNvPr>
          <p:cNvSpPr txBox="1"/>
          <p:nvPr/>
        </p:nvSpPr>
        <p:spPr>
          <a:xfrm>
            <a:off x="6358572" y="17446517"/>
            <a:ext cx="22766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9157 – Part 3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Pavements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2" name="Picture 8" descr="Aerodrome Design Manual - Part 4 - Visual Aids (Doc 9157 - Part 4) ">
            <a:extLst>
              <a:ext uri="{FF2B5EF4-FFF2-40B4-BE49-F238E27FC236}">
                <a16:creationId xmlns:a16="http://schemas.microsoft.com/office/drawing/2014/main" id="{02911355-DCEE-EC5B-8C8E-34EF8065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68" y="14096893"/>
            <a:ext cx="2293561" cy="3349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F99D19-F0AB-D2BC-B06D-C2DFFDABC664}"/>
              </a:ext>
            </a:extLst>
          </p:cNvPr>
          <p:cNvSpPr txBox="1"/>
          <p:nvPr/>
        </p:nvSpPr>
        <p:spPr>
          <a:xfrm>
            <a:off x="8838375" y="17446517"/>
            <a:ext cx="23059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9157 – Part 4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Visual Aids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4" name="Picture 10" descr="Aerodrome Design Manual - Part 5 - Electrical Systems  (Doc 9157 - Part 5)">
            <a:extLst>
              <a:ext uri="{FF2B5EF4-FFF2-40B4-BE49-F238E27FC236}">
                <a16:creationId xmlns:a16="http://schemas.microsoft.com/office/drawing/2014/main" id="{E0C5D0E7-57AC-34FC-D69B-E4E4F72B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599" y="14096893"/>
            <a:ext cx="2318333" cy="3349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F16EF7-D785-B75E-6A8D-4697ABC63E53}"/>
              </a:ext>
            </a:extLst>
          </p:cNvPr>
          <p:cNvSpPr txBox="1"/>
          <p:nvPr/>
        </p:nvSpPr>
        <p:spPr>
          <a:xfrm>
            <a:off x="11367599" y="17457041"/>
            <a:ext cx="23183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9157 – Part 5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Electrical Systems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6" name="Picture 12" descr="Aerodrome Design Manual - Part 6 - Frangibility  (Doc 9157 - Part 6) ">
            <a:extLst>
              <a:ext uri="{FF2B5EF4-FFF2-40B4-BE49-F238E27FC236}">
                <a16:creationId xmlns:a16="http://schemas.microsoft.com/office/drawing/2014/main" id="{8FE2A713-899D-A821-AFA5-FECCC4CF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595" y="14098228"/>
            <a:ext cx="2330719" cy="33469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E6AECC-B424-CCAD-9E0A-49C96A1604D3}"/>
              </a:ext>
            </a:extLst>
          </p:cNvPr>
          <p:cNvSpPr txBox="1"/>
          <p:nvPr/>
        </p:nvSpPr>
        <p:spPr>
          <a:xfrm>
            <a:off x="13921595" y="17457041"/>
            <a:ext cx="23307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9157 – Part 6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Frangibility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40E2BC-999E-1E32-4B5A-E24380C6FAFE}"/>
              </a:ext>
            </a:extLst>
          </p:cNvPr>
          <p:cNvSpPr/>
          <p:nvPr/>
        </p:nvSpPr>
        <p:spPr>
          <a:xfrm>
            <a:off x="1117423" y="23473886"/>
            <a:ext cx="274055" cy="422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Certification</a:t>
            </a:r>
          </a:p>
        </p:txBody>
      </p:sp>
      <p:pic>
        <p:nvPicPr>
          <p:cNvPr id="25" name="Picture 24" descr="Manual on Certification of Aerodromes (Doc 9774)">
            <a:extLst>
              <a:ext uri="{FF2B5EF4-FFF2-40B4-BE49-F238E27FC236}">
                <a16:creationId xmlns:a16="http://schemas.microsoft.com/office/drawing/2014/main" id="{4D8C7046-1CEB-0441-5295-8518C982FD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72" y="23497763"/>
            <a:ext cx="2241200" cy="33827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6E52F7-1AB6-5E85-678F-2D72049593CF}"/>
              </a:ext>
            </a:extLst>
          </p:cNvPr>
          <p:cNvSpPr txBox="1"/>
          <p:nvPr/>
        </p:nvSpPr>
        <p:spPr>
          <a:xfrm>
            <a:off x="1509473" y="26880555"/>
            <a:ext cx="224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9774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Manual on Certification of Aerodromes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A4237D-AF16-C717-890A-33F2288F33EB}"/>
              </a:ext>
            </a:extLst>
          </p:cNvPr>
          <p:cNvSpPr/>
          <p:nvPr/>
        </p:nvSpPr>
        <p:spPr>
          <a:xfrm>
            <a:off x="1102376" y="28159628"/>
            <a:ext cx="274055" cy="422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Heliports</a:t>
            </a:r>
          </a:p>
        </p:txBody>
      </p:sp>
      <p:pic>
        <p:nvPicPr>
          <p:cNvPr id="6" name="Picture 2" descr="Airport Services Manual - Part II - Pavement Surface Conditions (Doc 9137P2)">
            <a:extLst>
              <a:ext uri="{FF2B5EF4-FFF2-40B4-BE49-F238E27FC236}">
                <a16:creationId xmlns:a16="http://schemas.microsoft.com/office/drawing/2014/main" id="{789D803B-84E9-88AB-B85C-177CC421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72" y="18759485"/>
            <a:ext cx="2236700" cy="33907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C839-44BC-5015-31C4-DCA2E0507D94}"/>
              </a:ext>
            </a:extLst>
          </p:cNvPr>
          <p:cNvSpPr txBox="1"/>
          <p:nvPr/>
        </p:nvSpPr>
        <p:spPr>
          <a:xfrm>
            <a:off x="3936872" y="22127677"/>
            <a:ext cx="223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2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Pavement Surface Conditions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4" descr="Airport Services Manual - Part VI - Control of Obstacles (Doc 9137P6)">
            <a:extLst>
              <a:ext uri="{FF2B5EF4-FFF2-40B4-BE49-F238E27FC236}">
                <a16:creationId xmlns:a16="http://schemas.microsoft.com/office/drawing/2014/main" id="{ADB353F8-E671-4314-4993-20ACA72F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445" y="18784771"/>
            <a:ext cx="2264398" cy="33401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EF6977-461F-1589-9729-56D7EEEE3D8D}"/>
              </a:ext>
            </a:extLst>
          </p:cNvPr>
          <p:cNvSpPr txBox="1"/>
          <p:nvPr/>
        </p:nvSpPr>
        <p:spPr>
          <a:xfrm>
            <a:off x="11324445" y="22127456"/>
            <a:ext cx="22643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6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Control of Obstacles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Picture 6" descr="Airport Services Manual - Part VIII - Airport Operational Services  (Doc 9137P8)">
            <a:extLst>
              <a:ext uri="{FF2B5EF4-FFF2-40B4-BE49-F238E27FC236}">
                <a16:creationId xmlns:a16="http://schemas.microsoft.com/office/drawing/2014/main" id="{81EA76C7-3A4E-E8D2-7664-F92E7A27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267" y="18784771"/>
            <a:ext cx="2258557" cy="33401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94FC22-6E81-8178-0C95-DF361F1FF174}"/>
              </a:ext>
            </a:extLst>
          </p:cNvPr>
          <p:cNvSpPr txBox="1"/>
          <p:nvPr/>
        </p:nvSpPr>
        <p:spPr>
          <a:xfrm>
            <a:off x="1500396" y="22163065"/>
            <a:ext cx="2236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1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Rescue and Firefighting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Picture 10" descr="Airport Services Manual - Part III - Wildlife Hazard Management (Doc 9137P3)">
            <a:extLst>
              <a:ext uri="{FF2B5EF4-FFF2-40B4-BE49-F238E27FC236}">
                <a16:creationId xmlns:a16="http://schemas.microsoft.com/office/drawing/2014/main" id="{A56CE8C0-64C0-0232-DF97-D77BDE9C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63" y="18788530"/>
            <a:ext cx="2248126" cy="33326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F2DFB7-195A-1865-6161-A101F183A27D}"/>
              </a:ext>
            </a:extLst>
          </p:cNvPr>
          <p:cNvSpPr txBox="1"/>
          <p:nvPr/>
        </p:nvSpPr>
        <p:spPr>
          <a:xfrm>
            <a:off x="6357823" y="22150715"/>
            <a:ext cx="227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3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Wildlife Hazard Management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" name="Picture 12" descr="Airport Services Manual - Part V - Removal of Disabled Aircraft (Doc 9137P5)">
            <a:extLst>
              <a:ext uri="{FF2B5EF4-FFF2-40B4-BE49-F238E27FC236}">
                <a16:creationId xmlns:a16="http://schemas.microsoft.com/office/drawing/2014/main" id="{289E2B1A-ABBB-196B-23BA-486EFD0C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88" y="18773044"/>
            <a:ext cx="2236699" cy="3363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B58F3403-D65E-702F-846E-0B92CD798A96}"/>
              </a:ext>
            </a:extLst>
          </p:cNvPr>
          <p:cNvSpPr txBox="1"/>
          <p:nvPr/>
        </p:nvSpPr>
        <p:spPr>
          <a:xfrm>
            <a:off x="8863588" y="22127456"/>
            <a:ext cx="22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5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Removal of Disabled Aircraft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8" name="Picture 14" descr="Airport Services Manual - Part VII - Airport Emergency Planning (Doc 9137P7)">
            <a:extLst>
              <a:ext uri="{FF2B5EF4-FFF2-40B4-BE49-F238E27FC236}">
                <a16:creationId xmlns:a16="http://schemas.microsoft.com/office/drawing/2014/main" id="{19F892F6-2CA9-55FD-07EB-BB191A4C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525" y="18784771"/>
            <a:ext cx="2258558" cy="33401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FE5193A4-708B-9AE8-559C-A224A13B4631}"/>
              </a:ext>
            </a:extLst>
          </p:cNvPr>
          <p:cNvSpPr txBox="1"/>
          <p:nvPr/>
        </p:nvSpPr>
        <p:spPr>
          <a:xfrm>
            <a:off x="13864525" y="22109217"/>
            <a:ext cx="225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7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Airport Emergency Planning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AAD65915-2167-5DB9-E34C-E2F9AF975D75}"/>
              </a:ext>
            </a:extLst>
          </p:cNvPr>
          <p:cNvSpPr txBox="1"/>
          <p:nvPr/>
        </p:nvSpPr>
        <p:spPr>
          <a:xfrm>
            <a:off x="16346267" y="22127456"/>
            <a:ext cx="225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8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Airport Operational Services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40" name="Picture 16" descr="Airport Services Manual - Part IX - Airport Maintenance Practices  (Doc 9137P9)">
            <a:extLst>
              <a:ext uri="{FF2B5EF4-FFF2-40B4-BE49-F238E27FC236}">
                <a16:creationId xmlns:a16="http://schemas.microsoft.com/office/drawing/2014/main" id="{081280CE-98FC-69B6-9736-332DEBA5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539" y="18784771"/>
            <a:ext cx="2264398" cy="33401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53541929-61F0-06EF-ADA7-6ED29FEED3BF}"/>
              </a:ext>
            </a:extLst>
          </p:cNvPr>
          <p:cNvSpPr txBox="1"/>
          <p:nvPr/>
        </p:nvSpPr>
        <p:spPr>
          <a:xfrm>
            <a:off x="18832539" y="22104108"/>
            <a:ext cx="226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9137 – Part 9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Airport Maintenance Practices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EFEB62-5BAE-2D3E-6720-44C2C8098066}"/>
              </a:ext>
            </a:extLst>
          </p:cNvPr>
          <p:cNvSpPr/>
          <p:nvPr/>
        </p:nvSpPr>
        <p:spPr>
          <a:xfrm>
            <a:off x="1102376" y="32845369"/>
            <a:ext cx="274055" cy="422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Others</a:t>
            </a:r>
          </a:p>
        </p:txBody>
      </p:sp>
      <p:pic>
        <p:nvPicPr>
          <p:cNvPr id="1042" name="Picture 18" descr="Operation of New Larger Aeroplanes at Existing Aerodromes (Cir 305)">
            <a:extLst>
              <a:ext uri="{FF2B5EF4-FFF2-40B4-BE49-F238E27FC236}">
                <a16:creationId xmlns:a16="http://schemas.microsoft.com/office/drawing/2014/main" id="{EF8FE7B6-6217-E05C-5225-67DED14F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111" y="32864377"/>
            <a:ext cx="2277899" cy="34659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EA46F4A1-2373-D6B3-E911-FF1D41CEBE5E}"/>
              </a:ext>
            </a:extLst>
          </p:cNvPr>
          <p:cNvSpPr txBox="1"/>
          <p:nvPr/>
        </p:nvSpPr>
        <p:spPr>
          <a:xfrm>
            <a:off x="11447111" y="36346263"/>
            <a:ext cx="22778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Cir 305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Operation of New Larger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</a:rPr>
              <a:t>Aeroplanes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 at Existing Aerodromes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44" name="Picture 20" descr="Manual on the Prevention of Runway Incursions (Doc 9870)">
            <a:extLst>
              <a:ext uri="{FF2B5EF4-FFF2-40B4-BE49-F238E27FC236}">
                <a16:creationId xmlns:a16="http://schemas.microsoft.com/office/drawing/2014/main" id="{7166C62E-D436-893F-03E5-55E0525A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231" y="18784771"/>
            <a:ext cx="2279301" cy="33401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Box 1036">
            <a:extLst>
              <a:ext uri="{FF2B5EF4-FFF2-40B4-BE49-F238E27FC236}">
                <a16:creationId xmlns:a16="http://schemas.microsoft.com/office/drawing/2014/main" id="{526143D8-E4A2-88E5-F82C-EAAB412231FC}"/>
              </a:ext>
            </a:extLst>
          </p:cNvPr>
          <p:cNvSpPr txBox="1"/>
          <p:nvPr/>
        </p:nvSpPr>
        <p:spPr>
          <a:xfrm>
            <a:off x="26273231" y="22085487"/>
            <a:ext cx="227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9870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Manual on the Prevention of Runway Incursions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46" name="Picture 22" descr="iPack -  Aerodrome Restart">
            <a:extLst>
              <a:ext uri="{FF2B5EF4-FFF2-40B4-BE49-F238E27FC236}">
                <a16:creationId xmlns:a16="http://schemas.microsoft.com/office/drawing/2014/main" id="{BB190541-BCDF-C049-AD80-DA0BFAF7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556" y="32939595"/>
            <a:ext cx="2273757" cy="34066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Box 1038">
            <a:extLst>
              <a:ext uri="{FF2B5EF4-FFF2-40B4-BE49-F238E27FC236}">
                <a16:creationId xmlns:a16="http://schemas.microsoft.com/office/drawing/2014/main" id="{82AE7748-5AD6-4ECA-5BAE-147BF2B6EB3D}"/>
              </a:ext>
            </a:extLst>
          </p:cNvPr>
          <p:cNvSpPr txBox="1"/>
          <p:nvPr/>
        </p:nvSpPr>
        <p:spPr>
          <a:xfrm>
            <a:off x="13978556" y="36355660"/>
            <a:ext cx="22737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iPack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Aerodrome Restart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5E3ACFB7-4ABC-1251-024D-A7F43F2C7900}"/>
              </a:ext>
            </a:extLst>
          </p:cNvPr>
          <p:cNvSpPr txBox="1"/>
          <p:nvPr/>
        </p:nvSpPr>
        <p:spPr>
          <a:xfrm>
            <a:off x="1506108" y="31625603"/>
            <a:ext cx="22651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9261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Heliport Manual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0" name="Picture 26" descr=" Stolport Manual   (Doc 9150) ">
            <a:extLst>
              <a:ext uri="{FF2B5EF4-FFF2-40B4-BE49-F238E27FC236}">
                <a16:creationId xmlns:a16="http://schemas.microsoft.com/office/drawing/2014/main" id="{D59E4097-A50A-922C-3F81-E4C4DF70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72" y="32855009"/>
            <a:ext cx="2266401" cy="34324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TextBox 1042">
            <a:extLst>
              <a:ext uri="{FF2B5EF4-FFF2-40B4-BE49-F238E27FC236}">
                <a16:creationId xmlns:a16="http://schemas.microsoft.com/office/drawing/2014/main" id="{0FA96C76-FA2A-458E-8B83-B8BE3F7B8ADA}"/>
              </a:ext>
            </a:extLst>
          </p:cNvPr>
          <p:cNvSpPr txBox="1"/>
          <p:nvPr/>
        </p:nvSpPr>
        <p:spPr>
          <a:xfrm>
            <a:off x="1510081" y="36277837"/>
            <a:ext cx="22651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9150</a:t>
            </a:r>
          </a:p>
          <a:p>
            <a:pPr algn="ctr"/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</a:rPr>
              <a:t>Stolport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 Manual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2" name="Picture 28" descr="Manual on High Elevation Aerodrome Operations (Doc 10163)">
            <a:extLst>
              <a:ext uri="{FF2B5EF4-FFF2-40B4-BE49-F238E27FC236}">
                <a16:creationId xmlns:a16="http://schemas.microsoft.com/office/drawing/2014/main" id="{264EB18A-6708-83BF-E7B7-50ECF7ED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749" y="18792690"/>
            <a:ext cx="2264397" cy="33243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>
            <a:extLst>
              <a:ext uri="{FF2B5EF4-FFF2-40B4-BE49-F238E27FC236}">
                <a16:creationId xmlns:a16="http://schemas.microsoft.com/office/drawing/2014/main" id="{5389BA9D-3116-C224-FC2B-93FAC9AD7707}"/>
              </a:ext>
            </a:extLst>
          </p:cNvPr>
          <p:cNvSpPr txBox="1"/>
          <p:nvPr/>
        </p:nvSpPr>
        <p:spPr>
          <a:xfrm>
            <a:off x="21312668" y="22104108"/>
            <a:ext cx="225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10163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Manual on High Elevation Aerodrome Operations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4" name="Picture 30" descr="Manual on Ground Handling (Doc 10121)">
            <a:extLst>
              <a:ext uri="{FF2B5EF4-FFF2-40B4-BE49-F238E27FC236}">
                <a16:creationId xmlns:a16="http://schemas.microsoft.com/office/drawing/2014/main" id="{9A3BD502-AB6B-6D6F-AF41-30051972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331" y="18782702"/>
            <a:ext cx="2261156" cy="33442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TextBox 1046">
            <a:extLst>
              <a:ext uri="{FF2B5EF4-FFF2-40B4-BE49-F238E27FC236}">
                <a16:creationId xmlns:a16="http://schemas.microsoft.com/office/drawing/2014/main" id="{7556D9AC-383D-1957-61E8-540EC944CF6B}"/>
              </a:ext>
            </a:extLst>
          </p:cNvPr>
          <p:cNvSpPr txBox="1"/>
          <p:nvPr/>
        </p:nvSpPr>
        <p:spPr>
          <a:xfrm>
            <a:off x="23806393" y="22094332"/>
            <a:ext cx="224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10121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Manual on Ground Handling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6" name="Picture 32" descr="Manual of Surface Movement Guidance and Control Systems (SMGCS)  (Doc 9476) ">
            <a:extLst>
              <a:ext uri="{FF2B5EF4-FFF2-40B4-BE49-F238E27FC236}">
                <a16:creationId xmlns:a16="http://schemas.microsoft.com/office/drawing/2014/main" id="{111D59BE-4A44-071D-54E2-BC964615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76" y="32867919"/>
            <a:ext cx="2227625" cy="34066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4A4590B3-42D5-CB72-01DB-FE128B7802E5}"/>
              </a:ext>
            </a:extLst>
          </p:cNvPr>
          <p:cNvSpPr txBox="1"/>
          <p:nvPr/>
        </p:nvSpPr>
        <p:spPr>
          <a:xfrm>
            <a:off x="4007945" y="36252037"/>
            <a:ext cx="2185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9476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Manual of Surface Movement Guidance and Control Systems (SMGCS)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8" name="Picture 34" descr="Advance Surface Movement Guidance and Control Systems (A-SMGCS) Manual (Doc 9830)  ">
            <a:extLst>
              <a:ext uri="{FF2B5EF4-FFF2-40B4-BE49-F238E27FC236}">
                <a16:creationId xmlns:a16="http://schemas.microsoft.com/office/drawing/2014/main" id="{AF0A0DA8-D307-4657-EBE3-D1B4A112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31" y="32867919"/>
            <a:ext cx="2227624" cy="34066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TextBox 1050">
            <a:extLst>
              <a:ext uri="{FF2B5EF4-FFF2-40B4-BE49-F238E27FC236}">
                <a16:creationId xmlns:a16="http://schemas.microsoft.com/office/drawing/2014/main" id="{8F3CF6A1-CC34-D3B2-A5DD-46A0618B82B9}"/>
              </a:ext>
            </a:extLst>
          </p:cNvPr>
          <p:cNvSpPr txBox="1"/>
          <p:nvPr/>
        </p:nvSpPr>
        <p:spPr>
          <a:xfrm>
            <a:off x="6427122" y="36231670"/>
            <a:ext cx="22288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9830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Advance Surface Movement Guidance and Control Systems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(A-SMGCS)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A4BFF5E5-FD75-3403-0041-C19F8F8CAF2A}"/>
              </a:ext>
            </a:extLst>
          </p:cNvPr>
          <p:cNvSpPr/>
          <p:nvPr/>
        </p:nvSpPr>
        <p:spPr>
          <a:xfrm>
            <a:off x="1117423" y="9416654"/>
            <a:ext cx="274055" cy="422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kern="100" dirty="0">
                <a:ea typeface="DengXian" panose="02010600030101010101" pitchFamily="2" charset="-122"/>
                <a:cs typeface="Arial" panose="020B0604020202020204" pitchFamily="34" charset="0"/>
              </a:rPr>
              <a:t>Planning</a:t>
            </a:r>
          </a:p>
        </p:txBody>
      </p:sp>
      <p:pic>
        <p:nvPicPr>
          <p:cNvPr id="1060" name="Picture 36" descr="Airport Planning Manual - Part II - Land Use and Environmental Management (Doc 9184 - Part 2)">
            <a:extLst>
              <a:ext uri="{FF2B5EF4-FFF2-40B4-BE49-F238E27FC236}">
                <a16:creationId xmlns:a16="http://schemas.microsoft.com/office/drawing/2014/main" id="{A666E1D4-AE25-C4EF-7CC7-103F5E48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23" y="9431942"/>
            <a:ext cx="2206091" cy="32688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TextBox 1054">
            <a:extLst>
              <a:ext uri="{FF2B5EF4-FFF2-40B4-BE49-F238E27FC236}">
                <a16:creationId xmlns:a16="http://schemas.microsoft.com/office/drawing/2014/main" id="{01BB6533-561A-4714-0D88-12C6A1EBAF4D}"/>
              </a:ext>
            </a:extLst>
          </p:cNvPr>
          <p:cNvSpPr txBox="1"/>
          <p:nvPr/>
        </p:nvSpPr>
        <p:spPr>
          <a:xfrm>
            <a:off x="3889323" y="12695798"/>
            <a:ext cx="22060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9184 – Part 2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Land Use and Environmental Management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3B1179FF-64A3-C174-15A4-E7BB50D1BBFF}"/>
              </a:ext>
            </a:extLst>
          </p:cNvPr>
          <p:cNvSpPr txBox="1"/>
          <p:nvPr/>
        </p:nvSpPr>
        <p:spPr>
          <a:xfrm>
            <a:off x="1500396" y="12725808"/>
            <a:ext cx="2206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9184 – Part 1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Master Planning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63" name="Picture 1062">
            <a:extLst>
              <a:ext uri="{FF2B5EF4-FFF2-40B4-BE49-F238E27FC236}">
                <a16:creationId xmlns:a16="http://schemas.microsoft.com/office/drawing/2014/main" id="{708240AC-4592-93AA-6D1C-67B5C4F2823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06440" y="9417558"/>
            <a:ext cx="2179072" cy="3297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64" name="TextBox 1063">
            <a:extLst>
              <a:ext uri="{FF2B5EF4-FFF2-40B4-BE49-F238E27FC236}">
                <a16:creationId xmlns:a16="http://schemas.microsoft.com/office/drawing/2014/main" id="{22EEFCDA-E6FA-C7F9-1F71-319658C73A44}"/>
              </a:ext>
            </a:extLst>
          </p:cNvPr>
          <p:cNvSpPr txBox="1"/>
          <p:nvPr/>
        </p:nvSpPr>
        <p:spPr>
          <a:xfrm>
            <a:off x="6292932" y="12722419"/>
            <a:ext cx="2206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9184 – Part 3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Guidelines for Consultant/Construction Services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A864FE8D-E320-FBE6-EBDD-9DA4D664D4DC}"/>
              </a:ext>
            </a:extLst>
          </p:cNvPr>
          <p:cNvSpPr txBox="1"/>
          <p:nvPr/>
        </p:nvSpPr>
        <p:spPr>
          <a:xfrm>
            <a:off x="8909514" y="36270754"/>
            <a:ext cx="22778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 9332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Manual on the ICAO Bird Strike Information System</a:t>
            </a:r>
          </a:p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(IBIS)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ABFFD91FF92499995B5DFE07AF038" ma:contentTypeVersion="1" ma:contentTypeDescription="Create a new document." ma:contentTypeScope="" ma:versionID="4138228ae4662aa521aacf3364bc0b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9AB7EF-6701-40C0-8831-A0462586E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C21E9-7D9C-4848-96A1-DB0953B34A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E6D98-9A36-4206-AC2D-075E77FEAAC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265</Words>
  <Application>Microsoft Office PowerPoint</Application>
  <PresentationFormat>Widescreen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Pecanha Dos Santos, Marcos</dc:creator>
  <cp:lastModifiedBy>Pecanha Dos Santos, Marcos</cp:lastModifiedBy>
  <cp:revision>1</cp:revision>
  <dcterms:created xsi:type="dcterms:W3CDTF">2023-08-31T17:11:49Z</dcterms:created>
  <dcterms:modified xsi:type="dcterms:W3CDTF">2023-09-08T19:40:40Z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0x010100EDFABFFD91FF92499995B5DFE07AF038</vt:lpwstr>
  </property>
</Properties>
</file>