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handoutMasters/handoutMaster1.xml" ContentType="application/vnd.openxmlformats-officedocument.presentationml.handoutMaster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601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00"/>
    <a:srgbClr val="FF0000"/>
    <a:srgbClr val="CC0000"/>
    <a:srgbClr val="FF3300"/>
    <a:srgbClr val="FF9933"/>
    <a:srgbClr val="CC9900"/>
    <a:srgbClr val="0054A4"/>
    <a:srgbClr val="444D53"/>
    <a:srgbClr val="0070C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78" autoAdjust="0"/>
    <p:restoredTop sz="76864" autoAdjust="0"/>
  </p:normalViewPr>
  <p:slideViewPr>
    <p:cSldViewPr>
      <p:cViewPr varScale="1">
        <p:scale>
          <a:sx n="59" d="100"/>
          <a:sy n="59" d="100"/>
        </p:scale>
        <p:origin x="-965" y="-29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handoutMaster" Target="handoutMasters/handoutMaster1.xml"/><Relationship Id="rId9" Type="http://schemas.openxmlformats.org/officeDocument/2006/relationships/customXml" Target="../customXml/item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25" tIns="45712" rIns="91425" bIns="4571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9" y="0"/>
            <a:ext cx="3038475" cy="465138"/>
          </a:xfrm>
          <a:prstGeom prst="rect">
            <a:avLst/>
          </a:prstGeom>
        </p:spPr>
        <p:txBody>
          <a:bodyPr vert="horz" lIns="91425" tIns="45712" rIns="91425" bIns="45712" rtlCol="0"/>
          <a:lstStyle>
            <a:lvl1pPr algn="r">
              <a:defRPr sz="1200"/>
            </a:lvl1pPr>
          </a:lstStyle>
          <a:p>
            <a:fld id="{8B50F2CA-DB2D-46FA-8114-DAAD70F5CDD0}" type="datetimeFigureOut">
              <a:rPr lang="en-US" smtClean="0"/>
              <a:t>12/17/2014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25" tIns="45712" rIns="91425" bIns="4571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9" y="8829675"/>
            <a:ext cx="3038475" cy="465138"/>
          </a:xfrm>
          <a:prstGeom prst="rect">
            <a:avLst/>
          </a:prstGeom>
        </p:spPr>
        <p:txBody>
          <a:bodyPr vert="horz" lIns="91425" tIns="45712" rIns="91425" bIns="45712" rtlCol="0" anchor="b"/>
          <a:lstStyle>
            <a:lvl1pPr algn="r">
              <a:defRPr sz="1200"/>
            </a:lvl1pPr>
          </a:lstStyle>
          <a:p>
            <a:fld id="{C763F3B5-A75F-4749-901F-EF3F689DB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8889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4820"/>
          </a:xfrm>
          <a:prstGeom prst="rect">
            <a:avLst/>
          </a:prstGeom>
        </p:spPr>
        <p:txBody>
          <a:bodyPr vert="horz" lIns="93162" tIns="46581" rIns="93162" bIns="4658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3162" tIns="46581" rIns="93162" bIns="46581" rtlCol="0"/>
          <a:lstStyle>
            <a:lvl1pPr algn="r">
              <a:defRPr sz="1200"/>
            </a:lvl1pPr>
          </a:lstStyle>
          <a:p>
            <a:fld id="{20896DAA-1568-41AD-AFF2-297EF6D0F542}" type="datetimeFigureOut">
              <a:rPr lang="en-US" smtClean="0"/>
              <a:t>12/17/2014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2" tIns="46581" rIns="93162" bIns="4658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62" tIns="46581" rIns="93162" bIns="46581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67"/>
            <a:ext cx="3037840" cy="464820"/>
          </a:xfrm>
          <a:prstGeom prst="rect">
            <a:avLst/>
          </a:prstGeom>
        </p:spPr>
        <p:txBody>
          <a:bodyPr vert="horz" lIns="93162" tIns="46581" rIns="93162" bIns="4658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7"/>
            <a:ext cx="3037840" cy="464820"/>
          </a:xfrm>
          <a:prstGeom prst="rect">
            <a:avLst/>
          </a:prstGeom>
        </p:spPr>
        <p:txBody>
          <a:bodyPr vert="horz" lIns="93162" tIns="46581" rIns="93162" bIns="46581" rtlCol="0" anchor="b"/>
          <a:lstStyle>
            <a:lvl1pPr algn="r">
              <a:defRPr sz="1200"/>
            </a:lvl1pPr>
          </a:lstStyle>
          <a:p>
            <a:fld id="{555C989B-9071-4BAD-9A27-513F14EAE4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9472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2238375" algn="l"/>
                <a:tab pos="2689225" algn="l"/>
              </a:tabLst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</a:rPr>
              <a:t>APANPIRG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2238375" algn="l"/>
                <a:tab pos="2689225" algn="l"/>
              </a:tabLst>
              <a:defRPr/>
            </a:pPr>
            <a:r>
              <a:rPr kumimoji="0" lang="en-US" altLang="ja-JP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</a:rPr>
              <a:t>Established by the Council in 1991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2238375" algn="l"/>
                <a:tab pos="2689225" algn="l"/>
              </a:tabLst>
              <a:defRPr/>
            </a:pPr>
            <a:r>
              <a:rPr kumimoji="0" lang="en-US" altLang="ja-JP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</a:rPr>
              <a:t>CAAs in the APAC region, France, USA, International Organizations (ACI, CANSO, IATA, IBAC, IFALPA, IFATCA, CANSO, ICCAIA) 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2238375" algn="l"/>
                <a:tab pos="2689225" algn="l"/>
              </a:tabLst>
              <a:defRPr/>
            </a:pPr>
            <a:r>
              <a:rPr kumimoji="0" lang="en-US" altLang="ja-JP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</a:rPr>
              <a:t>Widely accepted as lead body with focus on implementation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2238375" algn="l"/>
                <a:tab pos="2689225" algn="l"/>
              </a:tabLst>
              <a:defRPr/>
            </a:pPr>
            <a:r>
              <a:rPr kumimoji="0" lang="en-US" altLang="ja-JP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</a:rPr>
              <a:t>APANPIRG/24 was attended by 122 participants from 24 Administrations and 4 IOs.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5C989B-9071-4BAD-9A27-513F14EAE48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3066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 sz="4400" b="1">
                <a:solidFill>
                  <a:srgbClr val="006EB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5A687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525344"/>
            <a:ext cx="2133600" cy="331200"/>
          </a:xfrm>
        </p:spPr>
        <p:txBody>
          <a:bodyPr/>
          <a:lstStyle/>
          <a:p>
            <a:r>
              <a:rPr lang="en-CA" smtClean="0"/>
              <a:t>03  March 2014</a:t>
            </a:r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25344"/>
            <a:ext cx="2895600" cy="331200"/>
          </a:xfrm>
        </p:spPr>
        <p:txBody>
          <a:bodyPr/>
          <a:lstStyle/>
          <a:p>
            <a:r>
              <a:rPr lang="en-US" smtClean="0"/>
              <a:t>- DRAFT VERSION -                                               FOR DISCUSSION PURPOSE ONLY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525344"/>
            <a:ext cx="2133600" cy="331200"/>
          </a:xfrm>
        </p:spPr>
        <p:txBody>
          <a:bodyPr/>
          <a:lstStyle/>
          <a:p>
            <a:fld id="{3FF909EE-2C65-48BC-95E5-26F3591A45A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02602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52736"/>
            <a:ext cx="2057400" cy="5256584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052736"/>
            <a:ext cx="6019800" cy="525658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03  March 2014</a:t>
            </a:r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- DRAFT VERSION -                                               FOR DISCUSSION PURPOSE ONLY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09EE-2C65-48BC-95E5-26F3591A45A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84563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15271"/>
            <a:ext cx="9144000" cy="5812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852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5877272"/>
            <a:ext cx="9144000" cy="9807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468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5877272"/>
            <a:ext cx="9144000" cy="9807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 userDrawn="1"/>
        </p:nvSpPr>
        <p:spPr>
          <a:xfrm>
            <a:off x="0" y="0"/>
            <a:ext cx="9144000" cy="9807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425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648072"/>
          </a:xfrm>
          <a:prstGeom prst="rect">
            <a:avLst/>
          </a:prstGeom>
        </p:spPr>
        <p:txBody>
          <a:bodyPr/>
          <a:lstStyle>
            <a:lvl1pPr>
              <a:defRPr sz="3600" b="1">
                <a:solidFill>
                  <a:srgbClr val="006EB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680520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03  March 2014</a:t>
            </a:r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- DRAFT VERSION -                                               FOR DISCUSSION PURPOSE ONLY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09EE-2C65-48BC-95E5-26F3591A45A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8586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200" b="1" cap="all">
                <a:solidFill>
                  <a:srgbClr val="006EB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 i="1">
                <a:solidFill>
                  <a:srgbClr val="5A6870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03  March 2014</a:t>
            </a:r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- DRAFT VERSION -                                               FOR DISCUSSION PURPOSE ONLY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09EE-2C65-48BC-95E5-26F3591A45A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17791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279DD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20888"/>
            <a:ext cx="4038600" cy="3705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20888"/>
            <a:ext cx="4038600" cy="3705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03  March 2014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- DRAFT VERSION -                                               FOR DISCUSSION PURPOSE ONLY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09EE-2C65-48BC-95E5-26F3591A45A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24919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83664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6EB7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4413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83901"/>
            <a:ext cx="4040188" cy="342541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244139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883901"/>
            <a:ext cx="4041775" cy="342541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03  March 2014</a:t>
            </a:r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- DRAFT VERSION -                                               FOR DISCUSSION PURPOSE ONLY</a:t>
            </a:r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09EE-2C65-48BC-95E5-26F3591A45A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69756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03  March 2014</a:t>
            </a:r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- DRAFT VERSION -                                               FOR DISCUSSION PURPOSE ONLY</a:t>
            </a: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09EE-2C65-48BC-95E5-26F3591A45A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6653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2474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rgbClr val="279DD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124744"/>
            <a:ext cx="5111750" cy="459611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286794"/>
            <a:ext cx="3008313" cy="343406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03  March 2014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- DRAFT VERSION -                                               FOR DISCUSSION PURPOSE ONLY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09EE-2C65-48BC-95E5-26F3591A45A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89485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5310534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rgbClr val="006EB7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CA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122709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877272"/>
            <a:ext cx="5486400" cy="432048"/>
          </a:xfrm>
        </p:spPr>
        <p:txBody>
          <a:bodyPr/>
          <a:lstStyle>
            <a:lvl1pPr marL="0" indent="0">
              <a:buNone/>
              <a:defRPr sz="1400">
                <a:solidFill>
                  <a:srgbClr val="279DD9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03  March 2014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- DRAFT VERSION -                                               FOR DISCUSSION PURPOSE ONLY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09EE-2C65-48BC-95E5-26F3591A45A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60940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100811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279DD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CA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04864"/>
            <a:ext cx="8229600" cy="392129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03  March 2014</a:t>
            </a:r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- DRAFT VERSION -                                               FOR DISCUSSION PURPOSE ONLY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09EE-2C65-48BC-95E5-26F3591A45A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60825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525344"/>
            <a:ext cx="9144000" cy="332656"/>
          </a:xfrm>
          <a:prstGeom prst="rect">
            <a:avLst/>
          </a:prstGeom>
          <a:solidFill>
            <a:srgbClr val="8C99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6" y="0"/>
            <a:ext cx="9121808" cy="978694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525344"/>
            <a:ext cx="2133600" cy="3326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CA" smtClean="0"/>
              <a:t>03  March 2014</a:t>
            </a:r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25344"/>
            <a:ext cx="2895600" cy="3326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- DRAFT VERSION -                                               FOR DISCUSSION PURPOSE ONLY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525344"/>
            <a:ext cx="2133600" cy="3326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3FF909EE-2C65-48BC-95E5-26F3591A45A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3230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rgbClr val="006EB7"/>
          </a:solidFill>
          <a:latin typeface="+mj-lt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rgbClr val="279DD9"/>
          </a:solidFill>
          <a:latin typeface="+mj-lt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rgbClr val="5A6870"/>
          </a:solidFill>
          <a:latin typeface="+mj-lt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rgbClr val="5A6870"/>
          </a:solidFill>
          <a:latin typeface="+mj-lt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rgbClr val="5A6870"/>
          </a:solidFill>
          <a:latin typeface="+mj-lt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1" name="Straight Connector 70"/>
          <p:cNvCxnSpPr/>
          <p:nvPr/>
        </p:nvCxnSpPr>
        <p:spPr>
          <a:xfrm>
            <a:off x="5647509" y="1988913"/>
            <a:ext cx="0" cy="184486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3581400" y="1988913"/>
            <a:ext cx="0" cy="184486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7600883" y="2301868"/>
            <a:ext cx="3536" cy="582007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Freeform 75"/>
          <p:cNvSpPr/>
          <p:nvPr/>
        </p:nvSpPr>
        <p:spPr>
          <a:xfrm>
            <a:off x="1460210" y="1989248"/>
            <a:ext cx="6144209" cy="187662"/>
          </a:xfrm>
          <a:custGeom>
            <a:avLst/>
            <a:gdLst>
              <a:gd name="connsiteX0" fmla="*/ 0 w 2701925"/>
              <a:gd name="connsiteY0" fmla="*/ 3175 h 139700"/>
              <a:gd name="connsiteX1" fmla="*/ 2698750 w 2701925"/>
              <a:gd name="connsiteY1" fmla="*/ 0 h 139700"/>
              <a:gd name="connsiteX2" fmla="*/ 2701925 w 2701925"/>
              <a:gd name="connsiteY2" fmla="*/ 139700 h 139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701925" h="139700">
                <a:moveTo>
                  <a:pt x="0" y="3175"/>
                </a:moveTo>
                <a:lnTo>
                  <a:pt x="2698750" y="0"/>
                </a:lnTo>
                <a:cubicBezTo>
                  <a:pt x="2699808" y="46567"/>
                  <a:pt x="2700867" y="93133"/>
                  <a:pt x="2701925" y="139700"/>
                </a:cubicBezTo>
              </a:path>
            </a:pathLst>
          </a:custGeom>
          <a:noFill/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/>
          </a:p>
        </p:txBody>
      </p:sp>
      <p:cxnSp>
        <p:nvCxnSpPr>
          <p:cNvPr id="99" name="Straight Connector 98"/>
          <p:cNvCxnSpPr/>
          <p:nvPr/>
        </p:nvCxnSpPr>
        <p:spPr>
          <a:xfrm>
            <a:off x="1447800" y="2263768"/>
            <a:ext cx="23201" cy="2712108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/>
          <p:nvPr/>
        </p:nvCxnSpPr>
        <p:spPr>
          <a:xfrm>
            <a:off x="1219200" y="2877725"/>
            <a:ext cx="251801" cy="0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135"/>
          <p:cNvCxnSpPr/>
          <p:nvPr/>
        </p:nvCxnSpPr>
        <p:spPr>
          <a:xfrm flipH="1">
            <a:off x="1447800" y="2877725"/>
            <a:ext cx="263818" cy="0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135"/>
          <p:cNvCxnSpPr/>
          <p:nvPr/>
        </p:nvCxnSpPr>
        <p:spPr>
          <a:xfrm flipH="1">
            <a:off x="1460210" y="3424369"/>
            <a:ext cx="241883" cy="0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135"/>
          <p:cNvCxnSpPr/>
          <p:nvPr/>
        </p:nvCxnSpPr>
        <p:spPr>
          <a:xfrm flipH="1">
            <a:off x="1464651" y="3911321"/>
            <a:ext cx="241883" cy="0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135"/>
          <p:cNvCxnSpPr/>
          <p:nvPr/>
        </p:nvCxnSpPr>
        <p:spPr>
          <a:xfrm flipH="1">
            <a:off x="1464650" y="4425820"/>
            <a:ext cx="241883" cy="0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135"/>
          <p:cNvCxnSpPr/>
          <p:nvPr/>
        </p:nvCxnSpPr>
        <p:spPr>
          <a:xfrm flipH="1">
            <a:off x="1463040" y="4964300"/>
            <a:ext cx="265086" cy="0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4"/>
          <p:cNvCxnSpPr/>
          <p:nvPr/>
        </p:nvCxnSpPr>
        <p:spPr>
          <a:xfrm>
            <a:off x="1447800" y="1982563"/>
            <a:ext cx="0" cy="187997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4"/>
          <p:cNvCxnSpPr/>
          <p:nvPr/>
        </p:nvCxnSpPr>
        <p:spPr>
          <a:xfrm>
            <a:off x="4557974" y="1196752"/>
            <a:ext cx="0" cy="792276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135"/>
          <p:cNvCxnSpPr/>
          <p:nvPr/>
        </p:nvCxnSpPr>
        <p:spPr>
          <a:xfrm flipH="1">
            <a:off x="7604703" y="2878832"/>
            <a:ext cx="177249" cy="0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1234437" y="3422837"/>
            <a:ext cx="225773" cy="0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135"/>
          <p:cNvCxnSpPr/>
          <p:nvPr/>
        </p:nvCxnSpPr>
        <p:spPr>
          <a:xfrm flipH="1" flipV="1">
            <a:off x="4557974" y="1653094"/>
            <a:ext cx="1202064" cy="2979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3581526" y="3395998"/>
            <a:ext cx="225773" cy="0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3591200" y="3935340"/>
            <a:ext cx="248350" cy="0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>
            <a:off x="3593400" y="4432522"/>
            <a:ext cx="248350" cy="0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flipH="1">
            <a:off x="3581400" y="2338804"/>
            <a:ext cx="126" cy="2652312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135"/>
          <p:cNvCxnSpPr/>
          <p:nvPr/>
        </p:nvCxnSpPr>
        <p:spPr>
          <a:xfrm flipH="1">
            <a:off x="3574076" y="4982851"/>
            <a:ext cx="266071" cy="0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135"/>
          <p:cNvCxnSpPr/>
          <p:nvPr/>
        </p:nvCxnSpPr>
        <p:spPr>
          <a:xfrm flipH="1">
            <a:off x="3581400" y="2868129"/>
            <a:ext cx="241883" cy="0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>
            <a:off x="5632623" y="2338804"/>
            <a:ext cx="0" cy="2071802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135"/>
          <p:cNvCxnSpPr/>
          <p:nvPr/>
        </p:nvCxnSpPr>
        <p:spPr>
          <a:xfrm flipH="1">
            <a:off x="5632623" y="2891495"/>
            <a:ext cx="263818" cy="0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135"/>
          <p:cNvCxnSpPr/>
          <p:nvPr/>
        </p:nvCxnSpPr>
        <p:spPr>
          <a:xfrm flipH="1">
            <a:off x="5638800" y="3376972"/>
            <a:ext cx="241883" cy="0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135"/>
          <p:cNvCxnSpPr/>
          <p:nvPr/>
        </p:nvCxnSpPr>
        <p:spPr>
          <a:xfrm flipH="1">
            <a:off x="5647509" y="3893397"/>
            <a:ext cx="256377" cy="0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135"/>
          <p:cNvCxnSpPr/>
          <p:nvPr/>
        </p:nvCxnSpPr>
        <p:spPr>
          <a:xfrm flipH="1">
            <a:off x="5638800" y="4402341"/>
            <a:ext cx="265086" cy="0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正方形/長方形 47"/>
          <p:cNvSpPr/>
          <p:nvPr/>
        </p:nvSpPr>
        <p:spPr>
          <a:xfrm>
            <a:off x="-252536" y="6482300"/>
            <a:ext cx="9721080" cy="5731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TextBox 5"/>
          <p:cNvSpPr txBox="1"/>
          <p:nvPr/>
        </p:nvSpPr>
        <p:spPr>
          <a:xfrm>
            <a:off x="76201" y="5304216"/>
            <a:ext cx="3074760" cy="147732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685800" indent="-685800">
              <a:tabLst>
                <a:tab pos="628650" algn="l"/>
              </a:tabLst>
            </a:pPr>
            <a:r>
              <a:rPr lang="en-US" sz="900" b="1" dirty="0" smtClean="0">
                <a:solidFill>
                  <a:srgbClr val="002060"/>
                </a:solidFill>
              </a:rPr>
              <a:t>ATM/SG</a:t>
            </a:r>
            <a:r>
              <a:rPr lang="en-US" sz="900" b="1" dirty="0">
                <a:solidFill>
                  <a:srgbClr val="002060"/>
                </a:solidFill>
              </a:rPr>
              <a:t>	- ATM Sub Group</a:t>
            </a:r>
          </a:p>
          <a:p>
            <a:pPr marL="685800" indent="-685800">
              <a:tabLst>
                <a:tab pos="628650" algn="l"/>
              </a:tabLst>
            </a:pPr>
            <a:r>
              <a:rPr lang="en-US" sz="900" b="1" dirty="0" smtClean="0">
                <a:solidFill>
                  <a:srgbClr val="002060"/>
                </a:solidFill>
              </a:rPr>
              <a:t>AAITF</a:t>
            </a:r>
            <a:r>
              <a:rPr lang="en-US" sz="900" b="1" dirty="0">
                <a:solidFill>
                  <a:srgbClr val="002060"/>
                </a:solidFill>
              </a:rPr>
              <a:t>	- </a:t>
            </a:r>
            <a:r>
              <a:rPr lang="en-US" sz="900" b="1" dirty="0" smtClean="0">
                <a:solidFill>
                  <a:srgbClr val="002060"/>
                </a:solidFill>
              </a:rPr>
              <a:t>AIS </a:t>
            </a:r>
            <a:r>
              <a:rPr lang="en-US" sz="900" b="1" dirty="0">
                <a:solidFill>
                  <a:srgbClr val="002060"/>
                </a:solidFill>
              </a:rPr>
              <a:t>-</a:t>
            </a:r>
            <a:r>
              <a:rPr lang="en-US" sz="900" b="1" dirty="0" smtClean="0">
                <a:solidFill>
                  <a:srgbClr val="002060"/>
                </a:solidFill>
              </a:rPr>
              <a:t> AIM </a:t>
            </a:r>
            <a:r>
              <a:rPr lang="en-US" sz="900" b="1" dirty="0">
                <a:solidFill>
                  <a:srgbClr val="002060"/>
                </a:solidFill>
              </a:rPr>
              <a:t>Implementation Task </a:t>
            </a:r>
            <a:r>
              <a:rPr lang="en-US" sz="900" b="1" dirty="0" smtClean="0">
                <a:solidFill>
                  <a:srgbClr val="002060"/>
                </a:solidFill>
              </a:rPr>
              <a:t>Force</a:t>
            </a:r>
          </a:p>
          <a:p>
            <a:pPr marL="685800" indent="-685800">
              <a:tabLst>
                <a:tab pos="628650" algn="l"/>
              </a:tabLst>
            </a:pPr>
            <a:r>
              <a:rPr lang="en-US" sz="900" b="1" dirty="0">
                <a:solidFill>
                  <a:srgbClr val="002060"/>
                </a:solidFill>
              </a:rPr>
              <a:t>APSAR/TF	- APAC Search and Rescue Task Force</a:t>
            </a:r>
          </a:p>
          <a:p>
            <a:pPr marL="685800" indent="-685800">
              <a:tabLst>
                <a:tab pos="628650" algn="l"/>
              </a:tabLst>
            </a:pPr>
            <a:r>
              <a:rPr lang="en-US" sz="900" b="1" dirty="0">
                <a:solidFill>
                  <a:srgbClr val="002060"/>
                </a:solidFill>
              </a:rPr>
              <a:t>AOP/WG	- Aerodrome Operations and Planning  Working Group </a:t>
            </a:r>
          </a:p>
          <a:p>
            <a:pPr marL="685800" indent="-685800">
              <a:tabLst>
                <a:tab pos="628650" algn="l"/>
              </a:tabLst>
            </a:pPr>
            <a:r>
              <a:rPr lang="en-US" sz="900" b="1" dirty="0" smtClean="0">
                <a:solidFill>
                  <a:srgbClr val="002060"/>
                </a:solidFill>
              </a:rPr>
              <a:t>ATFM/SG</a:t>
            </a:r>
            <a:r>
              <a:rPr lang="en-US" sz="900" b="1" dirty="0">
                <a:solidFill>
                  <a:srgbClr val="002060"/>
                </a:solidFill>
              </a:rPr>
              <a:t>	- ATFM Steering Group</a:t>
            </a:r>
          </a:p>
          <a:p>
            <a:pPr marL="685800" indent="-685800">
              <a:tabLst>
                <a:tab pos="628650" algn="l"/>
              </a:tabLst>
            </a:pPr>
            <a:r>
              <a:rPr lang="en-US" sz="900" b="1" dirty="0">
                <a:solidFill>
                  <a:srgbClr val="002060"/>
                </a:solidFill>
              </a:rPr>
              <a:t>RACP/TF	- Regional ATM Contingency Plan Task Force</a:t>
            </a:r>
          </a:p>
          <a:p>
            <a:pPr marL="685800" indent="-685800">
              <a:tabLst>
                <a:tab pos="628650" algn="l"/>
              </a:tabLst>
            </a:pPr>
            <a:r>
              <a:rPr lang="en-US" sz="900" b="1" dirty="0">
                <a:solidFill>
                  <a:srgbClr val="002060"/>
                </a:solidFill>
              </a:rPr>
              <a:t>SAIOACG	- South Asia  Indian Ocean ATM Coordination Group</a:t>
            </a:r>
          </a:p>
          <a:p>
            <a:pPr marL="685800" indent="-685800">
              <a:tabLst>
                <a:tab pos="628650" algn="l"/>
              </a:tabLst>
            </a:pPr>
            <a:r>
              <a:rPr lang="en-US" sz="900" b="1" dirty="0">
                <a:solidFill>
                  <a:srgbClr val="002060"/>
                </a:solidFill>
              </a:rPr>
              <a:t>SEACG	- South East Asia ATS Coordination </a:t>
            </a:r>
            <a:r>
              <a:rPr lang="en-US" sz="900" b="1" dirty="0" smtClean="0">
                <a:solidFill>
                  <a:srgbClr val="002060"/>
                </a:solidFill>
              </a:rPr>
              <a:t>Group</a:t>
            </a:r>
            <a:endParaRPr lang="en-US" sz="900" b="1" dirty="0">
              <a:solidFill>
                <a:srgbClr val="00206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06404" y="5305007"/>
            <a:ext cx="2886075" cy="949644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685800" indent="-685800">
              <a:tabLst>
                <a:tab pos="628650" algn="l"/>
              </a:tabLst>
            </a:pPr>
            <a:r>
              <a:rPr lang="en-US" sz="900" b="1" smtClean="0">
                <a:solidFill>
                  <a:srgbClr val="002060"/>
                </a:solidFill>
              </a:rPr>
              <a:t>MET/SG	- Meteorology Sub Group </a:t>
            </a:r>
          </a:p>
          <a:p>
            <a:pPr marL="685800" indent="-685800">
              <a:tabLst>
                <a:tab pos="628650" algn="l"/>
              </a:tabLst>
            </a:pPr>
            <a:r>
              <a:rPr lang="en-US" sz="900" b="1" smtClean="0">
                <a:solidFill>
                  <a:srgbClr val="002060"/>
                </a:solidFill>
              </a:rPr>
              <a:t>MET-H/TF</a:t>
            </a:r>
            <a:r>
              <a:rPr lang="en-US" sz="900" b="1">
                <a:solidFill>
                  <a:srgbClr val="002060"/>
                </a:solidFill>
              </a:rPr>
              <a:t>	- Meteorological </a:t>
            </a:r>
            <a:r>
              <a:rPr lang="en-GB" sz="900" b="1">
                <a:solidFill>
                  <a:srgbClr val="002060"/>
                </a:solidFill>
              </a:rPr>
              <a:t>Hazards Task Force</a:t>
            </a:r>
          </a:p>
          <a:p>
            <a:pPr marL="685800" indent="-685800">
              <a:tabLst>
                <a:tab pos="628650" algn="l"/>
              </a:tabLst>
            </a:pPr>
            <a:r>
              <a:rPr lang="en-GB" sz="900" b="1">
                <a:solidFill>
                  <a:srgbClr val="002060"/>
                </a:solidFill>
              </a:rPr>
              <a:t>MET-R/TF	- Meteorological Requirements Task Force</a:t>
            </a:r>
          </a:p>
          <a:p>
            <a:pPr marL="685800" indent="-685800">
              <a:tabLst>
                <a:tab pos="628650" algn="l"/>
              </a:tabLst>
            </a:pPr>
            <a:r>
              <a:rPr lang="en-US" sz="900" b="1">
                <a:solidFill>
                  <a:srgbClr val="002060"/>
                </a:solidFill>
              </a:rPr>
              <a:t>ROBEX/WG	- Regional OPMET Bulletin Exchange Working Group</a:t>
            </a:r>
          </a:p>
          <a:p>
            <a:pPr marL="685800" indent="-685800">
              <a:tabLst>
                <a:tab pos="628650" algn="l"/>
              </a:tabLst>
            </a:pPr>
            <a:r>
              <a:rPr lang="en-US" sz="900" b="1">
                <a:solidFill>
                  <a:srgbClr val="002060"/>
                </a:solidFill>
              </a:rPr>
              <a:t>WAFS/TF 	- World Area Forecast System Task </a:t>
            </a:r>
            <a:r>
              <a:rPr lang="en-US" sz="900" b="1" smtClean="0">
                <a:solidFill>
                  <a:srgbClr val="002060"/>
                </a:solidFill>
              </a:rPr>
              <a:t>Force</a:t>
            </a:r>
            <a:endParaRPr lang="en-US" sz="900" b="1">
              <a:solidFill>
                <a:srgbClr val="002060"/>
              </a:solidFill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3150961" y="5306275"/>
            <a:ext cx="2861199" cy="147271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685800" indent="-685800">
              <a:tabLst>
                <a:tab pos="628650" algn="l"/>
              </a:tabLst>
            </a:pPr>
            <a:r>
              <a:rPr lang="en-US" sz="900" b="1">
                <a:solidFill>
                  <a:srgbClr val="002060"/>
                </a:solidFill>
              </a:rPr>
              <a:t>CNS/SG	- CNS Sub Group</a:t>
            </a:r>
          </a:p>
          <a:p>
            <a:pPr marL="685800" indent="-685800">
              <a:tabLst>
                <a:tab pos="628650" algn="l"/>
              </a:tabLst>
            </a:pPr>
            <a:r>
              <a:rPr lang="en-US" sz="900" b="1">
                <a:solidFill>
                  <a:srgbClr val="002060"/>
                </a:solidFill>
              </a:rPr>
              <a:t>ACSICG	- </a:t>
            </a:r>
            <a:r>
              <a:rPr lang="fr-FR" sz="900" b="1" err="1">
                <a:solidFill>
                  <a:srgbClr val="002060"/>
                </a:solidFill>
              </a:rPr>
              <a:t>Aeronautical</a:t>
            </a:r>
            <a:r>
              <a:rPr lang="fr-FR" sz="900" b="1">
                <a:solidFill>
                  <a:srgbClr val="002060"/>
                </a:solidFill>
              </a:rPr>
              <a:t> Communication Services </a:t>
            </a:r>
            <a:r>
              <a:rPr lang="fr-FR" sz="900" b="1" err="1">
                <a:solidFill>
                  <a:srgbClr val="002060"/>
                </a:solidFill>
              </a:rPr>
              <a:t>Implementation</a:t>
            </a:r>
            <a:r>
              <a:rPr lang="fr-FR" sz="900" b="1">
                <a:solidFill>
                  <a:srgbClr val="002060"/>
                </a:solidFill>
              </a:rPr>
              <a:t> Coordination Group</a:t>
            </a:r>
            <a:endParaRPr lang="en-US" sz="900" b="1">
              <a:solidFill>
                <a:srgbClr val="002060"/>
              </a:solidFill>
            </a:endParaRPr>
          </a:p>
          <a:p>
            <a:pPr marL="685800" indent="-685800">
              <a:tabLst>
                <a:tab pos="628650" algn="l"/>
              </a:tabLst>
            </a:pPr>
            <a:r>
              <a:rPr lang="en-US" sz="900" b="1">
                <a:solidFill>
                  <a:srgbClr val="002060"/>
                </a:solidFill>
              </a:rPr>
              <a:t>ADS-B SITF	- ADS - B Study and Implementation Task Force</a:t>
            </a:r>
          </a:p>
          <a:p>
            <a:pPr marL="685800" indent="-685800">
              <a:tabLst>
                <a:tab pos="628650" algn="l"/>
              </a:tabLst>
            </a:pPr>
            <a:r>
              <a:rPr lang="en-GB" sz="900" b="1" smtClean="0">
                <a:solidFill>
                  <a:srgbClr val="002060"/>
                </a:solidFill>
              </a:rPr>
              <a:t>CRV/TF</a:t>
            </a:r>
            <a:r>
              <a:rPr lang="en-GB" sz="900" b="1">
                <a:solidFill>
                  <a:srgbClr val="002060"/>
                </a:solidFill>
              </a:rPr>
              <a:t>	- </a:t>
            </a:r>
            <a:r>
              <a:rPr lang="en-US" sz="900" b="1">
                <a:solidFill>
                  <a:srgbClr val="002060"/>
                </a:solidFill>
              </a:rPr>
              <a:t>Common Regional Virtual Private Network (VPN) Task Force </a:t>
            </a:r>
          </a:p>
          <a:p>
            <a:pPr marL="685800" indent="-685800">
              <a:tabLst>
                <a:tab pos="628650" algn="l"/>
              </a:tabLst>
            </a:pPr>
            <a:r>
              <a:rPr lang="en-US" sz="900" b="1" smtClean="0">
                <a:solidFill>
                  <a:srgbClr val="002060"/>
                </a:solidFill>
              </a:rPr>
              <a:t>IS/TF 	- </a:t>
            </a:r>
            <a:r>
              <a:rPr lang="en-US" sz="900" b="1" err="1">
                <a:solidFill>
                  <a:srgbClr val="002060"/>
                </a:solidFill>
              </a:rPr>
              <a:t>Ionospheric</a:t>
            </a:r>
            <a:r>
              <a:rPr lang="en-US" sz="900" b="1">
                <a:solidFill>
                  <a:srgbClr val="002060"/>
                </a:solidFill>
              </a:rPr>
              <a:t> Studies Task Force</a:t>
            </a:r>
          </a:p>
          <a:p>
            <a:pPr marL="685800" indent="-685800">
              <a:tabLst>
                <a:tab pos="628650" algn="l"/>
              </a:tabLst>
            </a:pPr>
            <a:r>
              <a:rPr lang="en-US" sz="900" b="1">
                <a:solidFill>
                  <a:srgbClr val="002060"/>
                </a:solidFill>
              </a:rPr>
              <a:t>SR/WG	- Spectrum Review Working </a:t>
            </a:r>
            <a:r>
              <a:rPr lang="en-US" sz="900" b="1" smtClean="0">
                <a:solidFill>
                  <a:srgbClr val="002060"/>
                </a:solidFill>
              </a:rPr>
              <a:t>Group</a:t>
            </a:r>
            <a:endParaRPr lang="en-US" sz="900" b="1">
              <a:solidFill>
                <a:srgbClr val="002060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6012160" y="6269062"/>
            <a:ext cx="2880319" cy="507831"/>
          </a:xfrm>
          <a:prstGeom prst="rect">
            <a:avLst/>
          </a:prstGeom>
          <a:solidFill>
            <a:srgbClr val="FF9933"/>
          </a:solidFill>
          <a:ln>
            <a:solidFill>
              <a:srgbClr val="FF33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685800" indent="-685800">
              <a:tabLst>
                <a:tab pos="628650" algn="l"/>
              </a:tabLst>
            </a:pPr>
            <a:r>
              <a:rPr lang="en-US" sz="900" b="1" smtClean="0">
                <a:solidFill>
                  <a:srgbClr val="002060"/>
                </a:solidFill>
              </a:rPr>
              <a:t>RASMAG	- Regional Airspace Safety Monitoring Advisory Group</a:t>
            </a:r>
          </a:p>
          <a:p>
            <a:pPr marL="685800" indent="-685800">
              <a:tabLst>
                <a:tab pos="628650" algn="l"/>
              </a:tabLst>
            </a:pPr>
            <a:r>
              <a:rPr lang="en-US" sz="900" b="1">
                <a:solidFill>
                  <a:srgbClr val="002060"/>
                </a:solidFill>
              </a:rPr>
              <a:t>FIT-ASIA	- FANS Implementation Team - </a:t>
            </a:r>
            <a:r>
              <a:rPr lang="en-US" sz="900" b="1" smtClean="0">
                <a:solidFill>
                  <a:srgbClr val="002060"/>
                </a:solidFill>
              </a:rPr>
              <a:t>Asia</a:t>
            </a:r>
            <a:endParaRPr lang="en-US" sz="900" b="1">
              <a:solidFill>
                <a:srgbClr val="002060"/>
              </a:solidFill>
            </a:endParaRPr>
          </a:p>
        </p:txBody>
      </p:sp>
      <p:sp>
        <p:nvSpPr>
          <p:cNvPr id="30" name="Freeform 29"/>
          <p:cNvSpPr/>
          <p:nvPr/>
        </p:nvSpPr>
        <p:spPr>
          <a:xfrm>
            <a:off x="374948" y="2679306"/>
            <a:ext cx="887431" cy="396838"/>
          </a:xfrm>
          <a:custGeom>
            <a:avLst/>
            <a:gdLst>
              <a:gd name="connsiteX0" fmla="*/ 0 w 859695"/>
              <a:gd name="connsiteY0" fmla="*/ 0 h 396838"/>
              <a:gd name="connsiteX1" fmla="*/ 859695 w 859695"/>
              <a:gd name="connsiteY1" fmla="*/ 0 h 396838"/>
              <a:gd name="connsiteX2" fmla="*/ 859695 w 859695"/>
              <a:gd name="connsiteY2" fmla="*/ 396838 h 396838"/>
              <a:gd name="connsiteX3" fmla="*/ 0 w 859695"/>
              <a:gd name="connsiteY3" fmla="*/ 396838 h 396838"/>
              <a:gd name="connsiteX4" fmla="*/ 0 w 859695"/>
              <a:gd name="connsiteY4" fmla="*/ 0 h 396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9695" h="396838">
                <a:moveTo>
                  <a:pt x="0" y="0"/>
                </a:moveTo>
                <a:lnTo>
                  <a:pt x="859695" y="0"/>
                </a:lnTo>
                <a:lnTo>
                  <a:pt x="859695" y="396838"/>
                </a:lnTo>
                <a:lnTo>
                  <a:pt x="0" y="396838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lumMod val="75000"/>
            </a:schemeClr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hueOff val="0"/>
              <a:satOff val="0"/>
              <a:lumOff val="0"/>
              <a:alphaOff val="0"/>
            </a:schemeClr>
          </a:fillRef>
          <a:effectRef idx="3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985" tIns="6985" rIns="6985" bIns="6985" numCol="1" spcCol="1270" anchor="ctr" anchorCtr="0">
            <a:noAutofit/>
          </a:bodyPr>
          <a:lstStyle/>
          <a:p>
            <a:pPr lvl="0" algn="ctr" defTabSz="488950">
              <a:spcBef>
                <a:spcPct val="0"/>
              </a:spcBef>
            </a:pPr>
            <a:r>
              <a:rPr lang="en-US" sz="1400" b="1" kern="1200" smtClean="0"/>
              <a:t>AAITF</a:t>
            </a:r>
            <a:endParaRPr lang="en-US" sz="1400" b="1" kern="1200"/>
          </a:p>
        </p:txBody>
      </p:sp>
      <p:sp>
        <p:nvSpPr>
          <p:cNvPr id="33" name="Freeform 32"/>
          <p:cNvSpPr/>
          <p:nvPr/>
        </p:nvSpPr>
        <p:spPr>
          <a:xfrm>
            <a:off x="1671007" y="3712902"/>
            <a:ext cx="858856" cy="396838"/>
          </a:xfrm>
          <a:custGeom>
            <a:avLst/>
            <a:gdLst>
              <a:gd name="connsiteX0" fmla="*/ 0 w 859695"/>
              <a:gd name="connsiteY0" fmla="*/ 0 h 396838"/>
              <a:gd name="connsiteX1" fmla="*/ 859695 w 859695"/>
              <a:gd name="connsiteY1" fmla="*/ 0 h 396838"/>
              <a:gd name="connsiteX2" fmla="*/ 859695 w 859695"/>
              <a:gd name="connsiteY2" fmla="*/ 396838 h 396838"/>
              <a:gd name="connsiteX3" fmla="*/ 0 w 859695"/>
              <a:gd name="connsiteY3" fmla="*/ 396838 h 396838"/>
              <a:gd name="connsiteX4" fmla="*/ 0 w 859695"/>
              <a:gd name="connsiteY4" fmla="*/ 0 h 396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9695" h="396838">
                <a:moveTo>
                  <a:pt x="0" y="0"/>
                </a:moveTo>
                <a:lnTo>
                  <a:pt x="859695" y="0"/>
                </a:lnTo>
                <a:lnTo>
                  <a:pt x="859695" y="396838"/>
                </a:lnTo>
                <a:lnTo>
                  <a:pt x="0" y="396838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lumMod val="75000"/>
            </a:schemeClr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hueOff val="0"/>
              <a:satOff val="0"/>
              <a:lumOff val="0"/>
              <a:alphaOff val="0"/>
            </a:schemeClr>
          </a:fillRef>
          <a:effectRef idx="3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985" tIns="6985" rIns="6985" bIns="6985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b="1" kern="1200" smtClean="0"/>
              <a:t>RACP/TF</a:t>
            </a:r>
            <a:endParaRPr lang="en-US" sz="1400" b="1" kern="1200"/>
          </a:p>
        </p:txBody>
      </p:sp>
      <p:sp>
        <p:nvSpPr>
          <p:cNvPr id="34" name="Freeform 33"/>
          <p:cNvSpPr/>
          <p:nvPr/>
        </p:nvSpPr>
        <p:spPr>
          <a:xfrm>
            <a:off x="1666994" y="4747071"/>
            <a:ext cx="858856" cy="396838"/>
          </a:xfrm>
          <a:custGeom>
            <a:avLst/>
            <a:gdLst>
              <a:gd name="connsiteX0" fmla="*/ 0 w 859695"/>
              <a:gd name="connsiteY0" fmla="*/ 0 h 396838"/>
              <a:gd name="connsiteX1" fmla="*/ 859695 w 859695"/>
              <a:gd name="connsiteY1" fmla="*/ 0 h 396838"/>
              <a:gd name="connsiteX2" fmla="*/ 859695 w 859695"/>
              <a:gd name="connsiteY2" fmla="*/ 396838 h 396838"/>
              <a:gd name="connsiteX3" fmla="*/ 0 w 859695"/>
              <a:gd name="connsiteY3" fmla="*/ 396838 h 396838"/>
              <a:gd name="connsiteX4" fmla="*/ 0 w 859695"/>
              <a:gd name="connsiteY4" fmla="*/ 0 h 396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9695" h="396838">
                <a:moveTo>
                  <a:pt x="0" y="0"/>
                </a:moveTo>
                <a:lnTo>
                  <a:pt x="859695" y="0"/>
                </a:lnTo>
                <a:lnTo>
                  <a:pt x="859695" y="396838"/>
                </a:lnTo>
                <a:lnTo>
                  <a:pt x="0" y="396838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lumMod val="75000"/>
            </a:schemeClr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hueOff val="0"/>
              <a:satOff val="0"/>
              <a:lumOff val="0"/>
              <a:alphaOff val="0"/>
            </a:schemeClr>
          </a:fillRef>
          <a:effectRef idx="3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985" tIns="6985" rIns="6985" bIns="6985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</a:pPr>
            <a:r>
              <a:rPr lang="en-US" sz="1400" b="1" kern="1200" dirty="0" smtClean="0"/>
              <a:t>SEACG</a:t>
            </a:r>
            <a:endParaRPr lang="en-US" sz="1400" b="1" kern="1200" dirty="0"/>
          </a:p>
        </p:txBody>
      </p:sp>
      <p:sp>
        <p:nvSpPr>
          <p:cNvPr id="38" name="Freeform 37"/>
          <p:cNvSpPr/>
          <p:nvPr/>
        </p:nvSpPr>
        <p:spPr>
          <a:xfrm>
            <a:off x="7789277" y="2693076"/>
            <a:ext cx="859695" cy="396838"/>
          </a:xfrm>
          <a:custGeom>
            <a:avLst/>
            <a:gdLst>
              <a:gd name="connsiteX0" fmla="*/ 0 w 859695"/>
              <a:gd name="connsiteY0" fmla="*/ 0 h 396838"/>
              <a:gd name="connsiteX1" fmla="*/ 859695 w 859695"/>
              <a:gd name="connsiteY1" fmla="*/ 0 h 396838"/>
              <a:gd name="connsiteX2" fmla="*/ 859695 w 859695"/>
              <a:gd name="connsiteY2" fmla="*/ 396838 h 396838"/>
              <a:gd name="connsiteX3" fmla="*/ 0 w 859695"/>
              <a:gd name="connsiteY3" fmla="*/ 396838 h 396838"/>
              <a:gd name="connsiteX4" fmla="*/ 0 w 859695"/>
              <a:gd name="connsiteY4" fmla="*/ 0 h 396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9695" h="396838">
                <a:moveTo>
                  <a:pt x="0" y="0"/>
                </a:moveTo>
                <a:lnTo>
                  <a:pt x="859695" y="0"/>
                </a:lnTo>
                <a:lnTo>
                  <a:pt x="859695" y="396838"/>
                </a:lnTo>
                <a:lnTo>
                  <a:pt x="0" y="396838"/>
                </a:lnTo>
                <a:lnTo>
                  <a:pt x="0" y="0"/>
                </a:lnTo>
                <a:close/>
              </a:path>
            </a:pathLst>
          </a:custGeom>
          <a:solidFill>
            <a:srgbClr val="FFC000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hueOff val="0"/>
              <a:satOff val="0"/>
              <a:lumOff val="0"/>
              <a:alphaOff val="0"/>
            </a:schemeClr>
          </a:fillRef>
          <a:effectRef idx="3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985" tIns="6985" rIns="6985" bIns="6985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</a:pPr>
            <a:r>
              <a:rPr lang="en-US" sz="1400" b="1" kern="1200" smtClean="0"/>
              <a:t>FIT-Asia</a:t>
            </a:r>
            <a:endParaRPr lang="en-US" sz="1400" b="1" kern="1200"/>
          </a:p>
        </p:txBody>
      </p:sp>
      <p:sp>
        <p:nvSpPr>
          <p:cNvPr id="41" name="Freeform 40"/>
          <p:cNvSpPr/>
          <p:nvPr/>
        </p:nvSpPr>
        <p:spPr>
          <a:xfrm>
            <a:off x="5884048" y="4203922"/>
            <a:ext cx="960575" cy="396838"/>
          </a:xfrm>
          <a:custGeom>
            <a:avLst/>
            <a:gdLst>
              <a:gd name="connsiteX0" fmla="*/ 0 w 859695"/>
              <a:gd name="connsiteY0" fmla="*/ 0 h 396838"/>
              <a:gd name="connsiteX1" fmla="*/ 859695 w 859695"/>
              <a:gd name="connsiteY1" fmla="*/ 0 h 396838"/>
              <a:gd name="connsiteX2" fmla="*/ 859695 w 859695"/>
              <a:gd name="connsiteY2" fmla="*/ 396838 h 396838"/>
              <a:gd name="connsiteX3" fmla="*/ 0 w 859695"/>
              <a:gd name="connsiteY3" fmla="*/ 396838 h 396838"/>
              <a:gd name="connsiteX4" fmla="*/ 0 w 859695"/>
              <a:gd name="connsiteY4" fmla="*/ 0 h 396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9695" h="396838">
                <a:moveTo>
                  <a:pt x="0" y="0"/>
                </a:moveTo>
                <a:lnTo>
                  <a:pt x="859695" y="0"/>
                </a:lnTo>
                <a:lnTo>
                  <a:pt x="859695" y="396838"/>
                </a:lnTo>
                <a:lnTo>
                  <a:pt x="0" y="39683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hueOff val="0"/>
              <a:satOff val="0"/>
              <a:lumOff val="0"/>
              <a:alphaOff val="0"/>
            </a:schemeClr>
          </a:fillRef>
          <a:effectRef idx="3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985" tIns="6985" rIns="6985" bIns="6985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</a:pPr>
            <a:r>
              <a:rPr lang="en-US" sz="1400" b="1" kern="1200" dirty="0" smtClean="0"/>
              <a:t>WAFS/TF</a:t>
            </a:r>
            <a:endParaRPr lang="en-US" sz="1400" b="1" kern="1200" dirty="0"/>
          </a:p>
        </p:txBody>
      </p:sp>
      <p:sp>
        <p:nvSpPr>
          <p:cNvPr id="43" name="Freeform 42"/>
          <p:cNvSpPr/>
          <p:nvPr/>
        </p:nvSpPr>
        <p:spPr>
          <a:xfrm>
            <a:off x="5887733" y="3698514"/>
            <a:ext cx="960575" cy="396838"/>
          </a:xfrm>
          <a:custGeom>
            <a:avLst/>
            <a:gdLst>
              <a:gd name="connsiteX0" fmla="*/ 0 w 859695"/>
              <a:gd name="connsiteY0" fmla="*/ 0 h 396838"/>
              <a:gd name="connsiteX1" fmla="*/ 859695 w 859695"/>
              <a:gd name="connsiteY1" fmla="*/ 0 h 396838"/>
              <a:gd name="connsiteX2" fmla="*/ 859695 w 859695"/>
              <a:gd name="connsiteY2" fmla="*/ 396838 h 396838"/>
              <a:gd name="connsiteX3" fmla="*/ 0 w 859695"/>
              <a:gd name="connsiteY3" fmla="*/ 396838 h 396838"/>
              <a:gd name="connsiteX4" fmla="*/ 0 w 859695"/>
              <a:gd name="connsiteY4" fmla="*/ 0 h 396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9695" h="396838">
                <a:moveTo>
                  <a:pt x="0" y="0"/>
                </a:moveTo>
                <a:lnTo>
                  <a:pt x="859695" y="0"/>
                </a:lnTo>
                <a:lnTo>
                  <a:pt x="859695" y="396838"/>
                </a:lnTo>
                <a:lnTo>
                  <a:pt x="0" y="39683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hueOff val="0"/>
              <a:satOff val="0"/>
              <a:lumOff val="0"/>
              <a:alphaOff val="0"/>
            </a:schemeClr>
          </a:fillRef>
          <a:effectRef idx="3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985" tIns="6985" rIns="6985" bIns="6985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b="1" kern="1200" smtClean="0"/>
              <a:t>ROBEX/WG</a:t>
            </a:r>
            <a:endParaRPr lang="en-US" sz="1400" b="1" kern="1200"/>
          </a:p>
        </p:txBody>
      </p:sp>
      <p:sp>
        <p:nvSpPr>
          <p:cNvPr id="45" name="Freeform 44"/>
          <p:cNvSpPr/>
          <p:nvPr/>
        </p:nvSpPr>
        <p:spPr>
          <a:xfrm>
            <a:off x="5884048" y="2679306"/>
            <a:ext cx="960575" cy="396838"/>
          </a:xfrm>
          <a:custGeom>
            <a:avLst/>
            <a:gdLst>
              <a:gd name="connsiteX0" fmla="*/ 0 w 859695"/>
              <a:gd name="connsiteY0" fmla="*/ 0 h 396838"/>
              <a:gd name="connsiteX1" fmla="*/ 859695 w 859695"/>
              <a:gd name="connsiteY1" fmla="*/ 0 h 396838"/>
              <a:gd name="connsiteX2" fmla="*/ 859695 w 859695"/>
              <a:gd name="connsiteY2" fmla="*/ 396838 h 396838"/>
              <a:gd name="connsiteX3" fmla="*/ 0 w 859695"/>
              <a:gd name="connsiteY3" fmla="*/ 396838 h 396838"/>
              <a:gd name="connsiteX4" fmla="*/ 0 w 859695"/>
              <a:gd name="connsiteY4" fmla="*/ 0 h 396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9695" h="396838">
                <a:moveTo>
                  <a:pt x="0" y="0"/>
                </a:moveTo>
                <a:lnTo>
                  <a:pt x="859695" y="0"/>
                </a:lnTo>
                <a:lnTo>
                  <a:pt x="859695" y="396838"/>
                </a:lnTo>
                <a:lnTo>
                  <a:pt x="0" y="39683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hueOff val="0"/>
              <a:satOff val="0"/>
              <a:lumOff val="0"/>
              <a:alphaOff val="0"/>
            </a:schemeClr>
          </a:fillRef>
          <a:effectRef idx="3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985" tIns="6985" rIns="6985" bIns="6985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</a:pPr>
            <a:r>
              <a:rPr lang="en-US" sz="1400" b="1" kern="1200" smtClean="0"/>
              <a:t>MET-R/TF</a:t>
            </a:r>
            <a:endParaRPr lang="en-US" sz="1400" b="1" kern="1200"/>
          </a:p>
        </p:txBody>
      </p:sp>
      <p:sp>
        <p:nvSpPr>
          <p:cNvPr id="47" name="Freeform 46"/>
          <p:cNvSpPr/>
          <p:nvPr/>
        </p:nvSpPr>
        <p:spPr>
          <a:xfrm>
            <a:off x="5867400" y="3178553"/>
            <a:ext cx="960575" cy="396838"/>
          </a:xfrm>
          <a:custGeom>
            <a:avLst/>
            <a:gdLst>
              <a:gd name="connsiteX0" fmla="*/ 0 w 859695"/>
              <a:gd name="connsiteY0" fmla="*/ 0 h 396838"/>
              <a:gd name="connsiteX1" fmla="*/ 859695 w 859695"/>
              <a:gd name="connsiteY1" fmla="*/ 0 h 396838"/>
              <a:gd name="connsiteX2" fmla="*/ 859695 w 859695"/>
              <a:gd name="connsiteY2" fmla="*/ 396838 h 396838"/>
              <a:gd name="connsiteX3" fmla="*/ 0 w 859695"/>
              <a:gd name="connsiteY3" fmla="*/ 396838 h 396838"/>
              <a:gd name="connsiteX4" fmla="*/ 0 w 859695"/>
              <a:gd name="connsiteY4" fmla="*/ 0 h 396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9695" h="396838">
                <a:moveTo>
                  <a:pt x="0" y="0"/>
                </a:moveTo>
                <a:lnTo>
                  <a:pt x="859695" y="0"/>
                </a:lnTo>
                <a:lnTo>
                  <a:pt x="859695" y="396838"/>
                </a:lnTo>
                <a:lnTo>
                  <a:pt x="0" y="39683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hueOff val="0"/>
              <a:satOff val="0"/>
              <a:lumOff val="0"/>
              <a:alphaOff val="0"/>
            </a:schemeClr>
          </a:fillRef>
          <a:effectRef idx="3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985" tIns="6985" rIns="6985" bIns="6985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</a:pPr>
            <a:r>
              <a:rPr lang="en-US" sz="1400" b="1" kern="1200" smtClean="0"/>
              <a:t>MET-H/TF</a:t>
            </a:r>
            <a:endParaRPr lang="en-US" sz="1400" b="1" kern="1200"/>
          </a:p>
        </p:txBody>
      </p:sp>
      <p:sp>
        <p:nvSpPr>
          <p:cNvPr id="54" name="Freeform 53"/>
          <p:cNvSpPr/>
          <p:nvPr/>
        </p:nvSpPr>
        <p:spPr>
          <a:xfrm>
            <a:off x="1666994" y="2669710"/>
            <a:ext cx="859695" cy="396838"/>
          </a:xfrm>
          <a:custGeom>
            <a:avLst/>
            <a:gdLst>
              <a:gd name="connsiteX0" fmla="*/ 0 w 859695"/>
              <a:gd name="connsiteY0" fmla="*/ 0 h 396838"/>
              <a:gd name="connsiteX1" fmla="*/ 859695 w 859695"/>
              <a:gd name="connsiteY1" fmla="*/ 0 h 396838"/>
              <a:gd name="connsiteX2" fmla="*/ 859695 w 859695"/>
              <a:gd name="connsiteY2" fmla="*/ 396838 h 396838"/>
              <a:gd name="connsiteX3" fmla="*/ 0 w 859695"/>
              <a:gd name="connsiteY3" fmla="*/ 396838 h 396838"/>
              <a:gd name="connsiteX4" fmla="*/ 0 w 859695"/>
              <a:gd name="connsiteY4" fmla="*/ 0 h 396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9695" h="396838">
                <a:moveTo>
                  <a:pt x="0" y="0"/>
                </a:moveTo>
                <a:lnTo>
                  <a:pt x="859695" y="0"/>
                </a:lnTo>
                <a:lnTo>
                  <a:pt x="859695" y="396838"/>
                </a:lnTo>
                <a:lnTo>
                  <a:pt x="0" y="396838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lumMod val="75000"/>
            </a:schemeClr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hueOff val="0"/>
              <a:satOff val="0"/>
              <a:lumOff val="0"/>
              <a:alphaOff val="0"/>
            </a:schemeClr>
          </a:fillRef>
          <a:effectRef idx="3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985" tIns="6985" rIns="6985" bIns="6985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</a:pPr>
            <a:r>
              <a:rPr lang="en-US" sz="1400" b="1" kern="1200" smtClean="0"/>
              <a:t>AOP/WG</a:t>
            </a:r>
            <a:endParaRPr lang="en-US" sz="1400" b="1" kern="1200"/>
          </a:p>
        </p:txBody>
      </p:sp>
      <p:sp>
        <p:nvSpPr>
          <p:cNvPr id="57" name="Freeform 56"/>
          <p:cNvSpPr/>
          <p:nvPr/>
        </p:nvSpPr>
        <p:spPr>
          <a:xfrm>
            <a:off x="1653125" y="4227595"/>
            <a:ext cx="887432" cy="396450"/>
          </a:xfrm>
          <a:custGeom>
            <a:avLst/>
            <a:gdLst>
              <a:gd name="connsiteX0" fmla="*/ 0 w 858856"/>
              <a:gd name="connsiteY0" fmla="*/ 0 h 396450"/>
              <a:gd name="connsiteX1" fmla="*/ 858856 w 858856"/>
              <a:gd name="connsiteY1" fmla="*/ 0 h 396450"/>
              <a:gd name="connsiteX2" fmla="*/ 858856 w 858856"/>
              <a:gd name="connsiteY2" fmla="*/ 396450 h 396450"/>
              <a:gd name="connsiteX3" fmla="*/ 0 w 858856"/>
              <a:gd name="connsiteY3" fmla="*/ 396450 h 396450"/>
              <a:gd name="connsiteX4" fmla="*/ 0 w 858856"/>
              <a:gd name="connsiteY4" fmla="*/ 0 h 396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8856" h="396450">
                <a:moveTo>
                  <a:pt x="0" y="0"/>
                </a:moveTo>
                <a:lnTo>
                  <a:pt x="858856" y="0"/>
                </a:lnTo>
                <a:lnTo>
                  <a:pt x="858856" y="396450"/>
                </a:lnTo>
                <a:lnTo>
                  <a:pt x="0" y="396450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lumMod val="75000"/>
            </a:schemeClr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hueOff val="0"/>
              <a:satOff val="0"/>
              <a:lumOff val="0"/>
              <a:alphaOff val="0"/>
            </a:schemeClr>
          </a:fillRef>
          <a:effectRef idx="3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985" tIns="6985" rIns="6985" bIns="6985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</a:pPr>
            <a:r>
              <a:rPr lang="en-US" sz="1400" b="1" kern="1200" smtClean="0"/>
              <a:t>SAIOACG</a:t>
            </a:r>
            <a:endParaRPr lang="en-US" sz="1400" b="1" kern="1200"/>
          </a:p>
        </p:txBody>
      </p:sp>
      <p:sp>
        <p:nvSpPr>
          <p:cNvPr id="135" name="Freeform 134"/>
          <p:cNvSpPr/>
          <p:nvPr/>
        </p:nvSpPr>
        <p:spPr>
          <a:xfrm>
            <a:off x="374948" y="3197579"/>
            <a:ext cx="887431" cy="396838"/>
          </a:xfrm>
          <a:custGeom>
            <a:avLst/>
            <a:gdLst>
              <a:gd name="connsiteX0" fmla="*/ 0 w 859695"/>
              <a:gd name="connsiteY0" fmla="*/ 0 h 396838"/>
              <a:gd name="connsiteX1" fmla="*/ 859695 w 859695"/>
              <a:gd name="connsiteY1" fmla="*/ 0 h 396838"/>
              <a:gd name="connsiteX2" fmla="*/ 859695 w 859695"/>
              <a:gd name="connsiteY2" fmla="*/ 396838 h 396838"/>
              <a:gd name="connsiteX3" fmla="*/ 0 w 859695"/>
              <a:gd name="connsiteY3" fmla="*/ 396838 h 396838"/>
              <a:gd name="connsiteX4" fmla="*/ 0 w 859695"/>
              <a:gd name="connsiteY4" fmla="*/ 0 h 396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9695" h="396838">
                <a:moveTo>
                  <a:pt x="0" y="0"/>
                </a:moveTo>
                <a:lnTo>
                  <a:pt x="859695" y="0"/>
                </a:lnTo>
                <a:lnTo>
                  <a:pt x="859695" y="396838"/>
                </a:lnTo>
                <a:lnTo>
                  <a:pt x="0" y="396838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lumMod val="75000"/>
            </a:schemeClr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hueOff val="0"/>
              <a:satOff val="0"/>
              <a:lumOff val="0"/>
              <a:alphaOff val="0"/>
            </a:schemeClr>
          </a:fillRef>
          <a:effectRef idx="3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985" tIns="6985" rIns="6985" bIns="6985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b="1" kern="1200" smtClean="0"/>
              <a:t>APSAR/TF</a:t>
            </a:r>
            <a:endParaRPr lang="en-US" sz="1400" b="1" kern="1200"/>
          </a:p>
        </p:txBody>
      </p:sp>
      <p:sp>
        <p:nvSpPr>
          <p:cNvPr id="61" name="Freeform 60"/>
          <p:cNvSpPr/>
          <p:nvPr/>
        </p:nvSpPr>
        <p:spPr>
          <a:xfrm>
            <a:off x="1671007" y="3211743"/>
            <a:ext cx="859695" cy="396838"/>
          </a:xfrm>
          <a:custGeom>
            <a:avLst/>
            <a:gdLst>
              <a:gd name="connsiteX0" fmla="*/ 0 w 859695"/>
              <a:gd name="connsiteY0" fmla="*/ 0 h 396838"/>
              <a:gd name="connsiteX1" fmla="*/ 859695 w 859695"/>
              <a:gd name="connsiteY1" fmla="*/ 0 h 396838"/>
              <a:gd name="connsiteX2" fmla="*/ 859695 w 859695"/>
              <a:gd name="connsiteY2" fmla="*/ 396838 h 396838"/>
              <a:gd name="connsiteX3" fmla="*/ 0 w 859695"/>
              <a:gd name="connsiteY3" fmla="*/ 396838 h 396838"/>
              <a:gd name="connsiteX4" fmla="*/ 0 w 859695"/>
              <a:gd name="connsiteY4" fmla="*/ 0 h 396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9695" h="396838">
                <a:moveTo>
                  <a:pt x="0" y="0"/>
                </a:moveTo>
                <a:lnTo>
                  <a:pt x="859695" y="0"/>
                </a:lnTo>
                <a:lnTo>
                  <a:pt x="859695" y="396838"/>
                </a:lnTo>
                <a:lnTo>
                  <a:pt x="0" y="396838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lumMod val="75000"/>
            </a:schemeClr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hueOff val="0"/>
              <a:satOff val="0"/>
              <a:lumOff val="0"/>
              <a:alphaOff val="0"/>
            </a:schemeClr>
          </a:fillRef>
          <a:effectRef idx="3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985" tIns="6985" rIns="6985" bIns="6985" numCol="1" spcCol="1270" anchor="ctr" anchorCtr="0">
            <a:noAutofit/>
          </a:bodyPr>
          <a:lstStyle/>
          <a:p>
            <a:pPr algn="ctr" defTabSz="488950">
              <a:lnSpc>
                <a:spcPct val="90000"/>
              </a:lnSpc>
              <a:spcBef>
                <a:spcPct val="0"/>
              </a:spcBef>
            </a:pPr>
            <a:r>
              <a:rPr lang="en-US" sz="1400" b="1" smtClean="0"/>
              <a:t>ATFM/SG</a:t>
            </a:r>
            <a:endParaRPr lang="en-US" sz="1400" b="1"/>
          </a:p>
        </p:txBody>
      </p:sp>
      <p:sp>
        <p:nvSpPr>
          <p:cNvPr id="86" name="Freeform 85"/>
          <p:cNvSpPr/>
          <p:nvPr/>
        </p:nvSpPr>
        <p:spPr>
          <a:xfrm>
            <a:off x="5724128" y="1475259"/>
            <a:ext cx="2355981" cy="396838"/>
          </a:xfrm>
          <a:custGeom>
            <a:avLst/>
            <a:gdLst>
              <a:gd name="connsiteX0" fmla="*/ 0 w 859695"/>
              <a:gd name="connsiteY0" fmla="*/ 0 h 396838"/>
              <a:gd name="connsiteX1" fmla="*/ 859695 w 859695"/>
              <a:gd name="connsiteY1" fmla="*/ 0 h 396838"/>
              <a:gd name="connsiteX2" fmla="*/ 859695 w 859695"/>
              <a:gd name="connsiteY2" fmla="*/ 396838 h 396838"/>
              <a:gd name="connsiteX3" fmla="*/ 0 w 859695"/>
              <a:gd name="connsiteY3" fmla="*/ 396838 h 396838"/>
              <a:gd name="connsiteX4" fmla="*/ 0 w 859695"/>
              <a:gd name="connsiteY4" fmla="*/ 0 h 396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9695" h="396838">
                <a:moveTo>
                  <a:pt x="0" y="0"/>
                </a:moveTo>
                <a:lnTo>
                  <a:pt x="859695" y="0"/>
                </a:lnTo>
                <a:lnTo>
                  <a:pt x="859695" y="396838"/>
                </a:lnTo>
                <a:lnTo>
                  <a:pt x="0" y="396838"/>
                </a:lnTo>
                <a:lnTo>
                  <a:pt x="0" y="0"/>
                </a:lnTo>
                <a:close/>
              </a:path>
            </a:pathLst>
          </a:custGeom>
          <a:solidFill>
            <a:srgbClr val="0054A4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spcFirstLastPara="0" vert="horz" wrap="square" lIns="6985" tIns="6985" rIns="6985" bIns="6985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600" b="1" kern="1200" smtClean="0"/>
              <a:t>Secretariat, APAC Office</a:t>
            </a:r>
            <a:endParaRPr lang="en-US" sz="1600" b="1" kern="1200"/>
          </a:p>
        </p:txBody>
      </p:sp>
      <p:sp>
        <p:nvSpPr>
          <p:cNvPr id="40" name="Freeform 39"/>
          <p:cNvSpPr/>
          <p:nvPr/>
        </p:nvSpPr>
        <p:spPr>
          <a:xfrm>
            <a:off x="3807299" y="3197967"/>
            <a:ext cx="959638" cy="396450"/>
          </a:xfrm>
          <a:custGeom>
            <a:avLst/>
            <a:gdLst>
              <a:gd name="connsiteX0" fmla="*/ 0 w 858856"/>
              <a:gd name="connsiteY0" fmla="*/ 0 h 396450"/>
              <a:gd name="connsiteX1" fmla="*/ 858856 w 858856"/>
              <a:gd name="connsiteY1" fmla="*/ 0 h 396450"/>
              <a:gd name="connsiteX2" fmla="*/ 858856 w 858856"/>
              <a:gd name="connsiteY2" fmla="*/ 396450 h 396450"/>
              <a:gd name="connsiteX3" fmla="*/ 0 w 858856"/>
              <a:gd name="connsiteY3" fmla="*/ 396450 h 396450"/>
              <a:gd name="connsiteX4" fmla="*/ 0 w 858856"/>
              <a:gd name="connsiteY4" fmla="*/ 0 h 396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8856" h="396450">
                <a:moveTo>
                  <a:pt x="0" y="0"/>
                </a:moveTo>
                <a:lnTo>
                  <a:pt x="858856" y="0"/>
                </a:lnTo>
                <a:lnTo>
                  <a:pt x="858856" y="396450"/>
                </a:lnTo>
                <a:lnTo>
                  <a:pt x="0" y="39645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hueOff val="0"/>
              <a:satOff val="0"/>
              <a:lumOff val="0"/>
              <a:alphaOff val="0"/>
            </a:schemeClr>
          </a:fillRef>
          <a:effectRef idx="3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985" tIns="6985" rIns="6985" bIns="6985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</a:pPr>
            <a:r>
              <a:rPr lang="en-US" sz="1400" b="1" kern="1200" dirty="0" smtClean="0"/>
              <a:t>ADS-B SITF</a:t>
            </a:r>
            <a:endParaRPr lang="en-US" sz="1400" b="1" kern="1200" dirty="0"/>
          </a:p>
        </p:txBody>
      </p:sp>
      <p:sp>
        <p:nvSpPr>
          <p:cNvPr id="42" name="Freeform 41"/>
          <p:cNvSpPr/>
          <p:nvPr/>
        </p:nvSpPr>
        <p:spPr>
          <a:xfrm>
            <a:off x="3799996" y="2670098"/>
            <a:ext cx="959638" cy="396450"/>
          </a:xfrm>
          <a:custGeom>
            <a:avLst/>
            <a:gdLst>
              <a:gd name="connsiteX0" fmla="*/ 0 w 858856"/>
              <a:gd name="connsiteY0" fmla="*/ 0 h 396450"/>
              <a:gd name="connsiteX1" fmla="*/ 858856 w 858856"/>
              <a:gd name="connsiteY1" fmla="*/ 0 h 396450"/>
              <a:gd name="connsiteX2" fmla="*/ 858856 w 858856"/>
              <a:gd name="connsiteY2" fmla="*/ 396450 h 396450"/>
              <a:gd name="connsiteX3" fmla="*/ 0 w 858856"/>
              <a:gd name="connsiteY3" fmla="*/ 396450 h 396450"/>
              <a:gd name="connsiteX4" fmla="*/ 0 w 858856"/>
              <a:gd name="connsiteY4" fmla="*/ 0 h 396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8856" h="396450">
                <a:moveTo>
                  <a:pt x="0" y="0"/>
                </a:moveTo>
                <a:lnTo>
                  <a:pt x="858856" y="0"/>
                </a:lnTo>
                <a:lnTo>
                  <a:pt x="858856" y="396450"/>
                </a:lnTo>
                <a:lnTo>
                  <a:pt x="0" y="39645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hueOff val="0"/>
              <a:satOff val="0"/>
              <a:lumOff val="0"/>
              <a:alphaOff val="0"/>
            </a:schemeClr>
          </a:fillRef>
          <a:effectRef idx="3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985" tIns="6985" rIns="6985" bIns="6985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b="1" kern="1200" dirty="0" smtClean="0"/>
              <a:t>ACSICG</a:t>
            </a:r>
            <a:endParaRPr lang="en-US" sz="1400" b="1" kern="1200" dirty="0"/>
          </a:p>
        </p:txBody>
      </p:sp>
      <p:sp>
        <p:nvSpPr>
          <p:cNvPr id="46" name="Freeform 45"/>
          <p:cNvSpPr/>
          <p:nvPr/>
        </p:nvSpPr>
        <p:spPr>
          <a:xfrm>
            <a:off x="3821697" y="3712740"/>
            <a:ext cx="959638" cy="396450"/>
          </a:xfrm>
          <a:custGeom>
            <a:avLst/>
            <a:gdLst>
              <a:gd name="connsiteX0" fmla="*/ 0 w 858856"/>
              <a:gd name="connsiteY0" fmla="*/ 0 h 396450"/>
              <a:gd name="connsiteX1" fmla="*/ 858856 w 858856"/>
              <a:gd name="connsiteY1" fmla="*/ 0 h 396450"/>
              <a:gd name="connsiteX2" fmla="*/ 858856 w 858856"/>
              <a:gd name="connsiteY2" fmla="*/ 396450 h 396450"/>
              <a:gd name="connsiteX3" fmla="*/ 0 w 858856"/>
              <a:gd name="connsiteY3" fmla="*/ 396450 h 396450"/>
              <a:gd name="connsiteX4" fmla="*/ 0 w 858856"/>
              <a:gd name="connsiteY4" fmla="*/ 0 h 396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8856" h="396450">
                <a:moveTo>
                  <a:pt x="0" y="0"/>
                </a:moveTo>
                <a:lnTo>
                  <a:pt x="858856" y="0"/>
                </a:lnTo>
                <a:lnTo>
                  <a:pt x="858856" y="396450"/>
                </a:lnTo>
                <a:lnTo>
                  <a:pt x="0" y="39645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hueOff val="0"/>
              <a:satOff val="0"/>
              <a:lumOff val="0"/>
              <a:alphaOff val="0"/>
            </a:schemeClr>
          </a:fillRef>
          <a:effectRef idx="3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985" tIns="6985" rIns="6985" bIns="6985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b="1" kern="1200" dirty="0" smtClean="0"/>
              <a:t>CRV/TF</a:t>
            </a:r>
            <a:endParaRPr lang="en-US" sz="1400" b="1" kern="1200" dirty="0"/>
          </a:p>
        </p:txBody>
      </p:sp>
      <p:sp>
        <p:nvSpPr>
          <p:cNvPr id="53" name="Freeform 52"/>
          <p:cNvSpPr/>
          <p:nvPr/>
        </p:nvSpPr>
        <p:spPr>
          <a:xfrm>
            <a:off x="3840962" y="4240539"/>
            <a:ext cx="959638" cy="396450"/>
          </a:xfrm>
          <a:custGeom>
            <a:avLst/>
            <a:gdLst>
              <a:gd name="connsiteX0" fmla="*/ 0 w 858856"/>
              <a:gd name="connsiteY0" fmla="*/ 0 h 396450"/>
              <a:gd name="connsiteX1" fmla="*/ 858856 w 858856"/>
              <a:gd name="connsiteY1" fmla="*/ 0 h 396450"/>
              <a:gd name="connsiteX2" fmla="*/ 858856 w 858856"/>
              <a:gd name="connsiteY2" fmla="*/ 396450 h 396450"/>
              <a:gd name="connsiteX3" fmla="*/ 0 w 858856"/>
              <a:gd name="connsiteY3" fmla="*/ 396450 h 396450"/>
              <a:gd name="connsiteX4" fmla="*/ 0 w 858856"/>
              <a:gd name="connsiteY4" fmla="*/ 0 h 396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8856" h="396450">
                <a:moveTo>
                  <a:pt x="0" y="0"/>
                </a:moveTo>
                <a:lnTo>
                  <a:pt x="858856" y="0"/>
                </a:lnTo>
                <a:lnTo>
                  <a:pt x="858856" y="396450"/>
                </a:lnTo>
                <a:lnTo>
                  <a:pt x="0" y="39645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hueOff val="0"/>
              <a:satOff val="0"/>
              <a:lumOff val="0"/>
              <a:alphaOff val="0"/>
            </a:schemeClr>
          </a:fillRef>
          <a:effectRef idx="3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985" tIns="6985" rIns="6985" bIns="6985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b="1" kern="1200" dirty="0" smtClean="0"/>
              <a:t>IS/TF</a:t>
            </a:r>
            <a:endParaRPr lang="en-US" sz="1400" b="1" kern="1200" dirty="0"/>
          </a:p>
        </p:txBody>
      </p:sp>
      <p:sp>
        <p:nvSpPr>
          <p:cNvPr id="67" name="Freeform 66"/>
          <p:cNvSpPr/>
          <p:nvPr/>
        </p:nvSpPr>
        <p:spPr>
          <a:xfrm>
            <a:off x="3827004" y="4766075"/>
            <a:ext cx="959638" cy="396450"/>
          </a:xfrm>
          <a:custGeom>
            <a:avLst/>
            <a:gdLst>
              <a:gd name="connsiteX0" fmla="*/ 0 w 858856"/>
              <a:gd name="connsiteY0" fmla="*/ 0 h 396450"/>
              <a:gd name="connsiteX1" fmla="*/ 858856 w 858856"/>
              <a:gd name="connsiteY1" fmla="*/ 0 h 396450"/>
              <a:gd name="connsiteX2" fmla="*/ 858856 w 858856"/>
              <a:gd name="connsiteY2" fmla="*/ 396450 h 396450"/>
              <a:gd name="connsiteX3" fmla="*/ 0 w 858856"/>
              <a:gd name="connsiteY3" fmla="*/ 396450 h 396450"/>
              <a:gd name="connsiteX4" fmla="*/ 0 w 858856"/>
              <a:gd name="connsiteY4" fmla="*/ 0 h 396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8856" h="396450">
                <a:moveTo>
                  <a:pt x="0" y="0"/>
                </a:moveTo>
                <a:lnTo>
                  <a:pt x="858856" y="0"/>
                </a:lnTo>
                <a:lnTo>
                  <a:pt x="858856" y="396450"/>
                </a:lnTo>
                <a:lnTo>
                  <a:pt x="0" y="39645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hueOff val="0"/>
              <a:satOff val="0"/>
              <a:lumOff val="0"/>
              <a:alphaOff val="0"/>
            </a:schemeClr>
          </a:fillRef>
          <a:effectRef idx="3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985" tIns="6985" rIns="6985" bIns="6985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b="1" kern="1200" dirty="0" smtClean="0"/>
              <a:t>SR/WG</a:t>
            </a:r>
            <a:endParaRPr lang="en-US" sz="1400" b="1" kern="1200" dirty="0"/>
          </a:p>
        </p:txBody>
      </p:sp>
      <p:sp>
        <p:nvSpPr>
          <p:cNvPr id="52" name="Freeform 51"/>
          <p:cNvSpPr/>
          <p:nvPr/>
        </p:nvSpPr>
        <p:spPr>
          <a:xfrm>
            <a:off x="3003747" y="2173399"/>
            <a:ext cx="1315671" cy="396838"/>
          </a:xfrm>
          <a:custGeom>
            <a:avLst/>
            <a:gdLst>
              <a:gd name="connsiteX0" fmla="*/ 0 w 859695"/>
              <a:gd name="connsiteY0" fmla="*/ 0 h 396838"/>
              <a:gd name="connsiteX1" fmla="*/ 859695 w 859695"/>
              <a:gd name="connsiteY1" fmla="*/ 0 h 396838"/>
              <a:gd name="connsiteX2" fmla="*/ 859695 w 859695"/>
              <a:gd name="connsiteY2" fmla="*/ 396838 h 396838"/>
              <a:gd name="connsiteX3" fmla="*/ 0 w 859695"/>
              <a:gd name="connsiteY3" fmla="*/ 396838 h 396838"/>
              <a:gd name="connsiteX4" fmla="*/ 0 w 859695"/>
              <a:gd name="connsiteY4" fmla="*/ 0 h 396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9695" h="396838">
                <a:moveTo>
                  <a:pt x="0" y="0"/>
                </a:moveTo>
                <a:lnTo>
                  <a:pt x="859695" y="0"/>
                </a:lnTo>
                <a:lnTo>
                  <a:pt x="859695" y="396838"/>
                </a:lnTo>
                <a:lnTo>
                  <a:pt x="0" y="39683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50000"/>
            </a:schemeClr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4">
              <a:hueOff val="0"/>
              <a:satOff val="0"/>
              <a:lumOff val="0"/>
              <a:alphaOff val="0"/>
            </a:schemeClr>
          </a:fillRef>
          <a:effectRef idx="3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985" tIns="6985" rIns="6985" bIns="6985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600" b="1" smtClean="0"/>
              <a:t>CNS</a:t>
            </a:r>
            <a:r>
              <a:rPr lang="en-US" sz="1600" b="1"/>
              <a:t>/</a:t>
            </a:r>
            <a:r>
              <a:rPr lang="en-US" sz="1600" b="1" kern="1200" smtClean="0"/>
              <a:t>SG</a:t>
            </a:r>
            <a:endParaRPr lang="en-US" sz="1600" b="1" kern="1200"/>
          </a:p>
        </p:txBody>
      </p:sp>
      <p:sp>
        <p:nvSpPr>
          <p:cNvPr id="55" name="Freeform 54"/>
          <p:cNvSpPr/>
          <p:nvPr/>
        </p:nvSpPr>
        <p:spPr>
          <a:xfrm>
            <a:off x="5012692" y="2173399"/>
            <a:ext cx="1315671" cy="396838"/>
          </a:xfrm>
          <a:custGeom>
            <a:avLst/>
            <a:gdLst>
              <a:gd name="connsiteX0" fmla="*/ 0 w 859695"/>
              <a:gd name="connsiteY0" fmla="*/ 0 h 396838"/>
              <a:gd name="connsiteX1" fmla="*/ 859695 w 859695"/>
              <a:gd name="connsiteY1" fmla="*/ 0 h 396838"/>
              <a:gd name="connsiteX2" fmla="*/ 859695 w 859695"/>
              <a:gd name="connsiteY2" fmla="*/ 396838 h 396838"/>
              <a:gd name="connsiteX3" fmla="*/ 0 w 859695"/>
              <a:gd name="connsiteY3" fmla="*/ 396838 h 396838"/>
              <a:gd name="connsiteX4" fmla="*/ 0 w 859695"/>
              <a:gd name="connsiteY4" fmla="*/ 0 h 396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9695" h="396838">
                <a:moveTo>
                  <a:pt x="0" y="0"/>
                </a:moveTo>
                <a:lnTo>
                  <a:pt x="859695" y="0"/>
                </a:lnTo>
                <a:lnTo>
                  <a:pt x="859695" y="396838"/>
                </a:lnTo>
                <a:lnTo>
                  <a:pt x="0" y="39683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>
              <a:lumMod val="50000"/>
            </a:schemeClr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4">
              <a:hueOff val="0"/>
              <a:satOff val="0"/>
              <a:lumOff val="0"/>
              <a:alphaOff val="0"/>
            </a:schemeClr>
          </a:fillRef>
          <a:effectRef idx="3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985" tIns="6985" rIns="6985" bIns="6985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600" b="1" smtClean="0"/>
              <a:t>MET</a:t>
            </a:r>
            <a:r>
              <a:rPr lang="en-US" sz="1600" b="1"/>
              <a:t>/</a:t>
            </a:r>
            <a:r>
              <a:rPr lang="en-US" sz="1600" b="1" kern="1200" smtClean="0"/>
              <a:t>SG</a:t>
            </a:r>
            <a:endParaRPr lang="en-US" sz="1600" b="1" kern="1200"/>
          </a:p>
        </p:txBody>
      </p:sp>
      <p:sp>
        <p:nvSpPr>
          <p:cNvPr id="56" name="Freeform 55"/>
          <p:cNvSpPr/>
          <p:nvPr/>
        </p:nvSpPr>
        <p:spPr>
          <a:xfrm>
            <a:off x="6980876" y="2173399"/>
            <a:ext cx="1315671" cy="396838"/>
          </a:xfrm>
          <a:custGeom>
            <a:avLst/>
            <a:gdLst>
              <a:gd name="connsiteX0" fmla="*/ 0 w 859695"/>
              <a:gd name="connsiteY0" fmla="*/ 0 h 396838"/>
              <a:gd name="connsiteX1" fmla="*/ 859695 w 859695"/>
              <a:gd name="connsiteY1" fmla="*/ 0 h 396838"/>
              <a:gd name="connsiteX2" fmla="*/ 859695 w 859695"/>
              <a:gd name="connsiteY2" fmla="*/ 396838 h 396838"/>
              <a:gd name="connsiteX3" fmla="*/ 0 w 859695"/>
              <a:gd name="connsiteY3" fmla="*/ 396838 h 396838"/>
              <a:gd name="connsiteX4" fmla="*/ 0 w 859695"/>
              <a:gd name="connsiteY4" fmla="*/ 0 h 396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9695" h="396838">
                <a:moveTo>
                  <a:pt x="0" y="0"/>
                </a:moveTo>
                <a:lnTo>
                  <a:pt x="859695" y="0"/>
                </a:lnTo>
                <a:lnTo>
                  <a:pt x="859695" y="396838"/>
                </a:lnTo>
                <a:lnTo>
                  <a:pt x="0" y="396838"/>
                </a:lnTo>
                <a:lnTo>
                  <a:pt x="0" y="0"/>
                </a:lnTo>
                <a:close/>
              </a:path>
            </a:pathLst>
          </a:custGeom>
          <a:solidFill>
            <a:srgbClr val="FF9933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4">
              <a:hueOff val="0"/>
              <a:satOff val="0"/>
              <a:lumOff val="0"/>
              <a:alphaOff val="0"/>
            </a:schemeClr>
          </a:fillRef>
          <a:effectRef idx="3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985" tIns="6985" rIns="6985" bIns="6985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600" b="1" kern="1200" smtClean="0"/>
              <a:t>RASMAG</a:t>
            </a:r>
            <a:endParaRPr lang="en-US" sz="1600" b="1" kern="1200"/>
          </a:p>
        </p:txBody>
      </p:sp>
      <p:sp>
        <p:nvSpPr>
          <p:cNvPr id="29" name="Freeform 28"/>
          <p:cNvSpPr/>
          <p:nvPr/>
        </p:nvSpPr>
        <p:spPr>
          <a:xfrm>
            <a:off x="776021" y="2169625"/>
            <a:ext cx="1315671" cy="396838"/>
          </a:xfrm>
          <a:custGeom>
            <a:avLst/>
            <a:gdLst>
              <a:gd name="connsiteX0" fmla="*/ 0 w 859695"/>
              <a:gd name="connsiteY0" fmla="*/ 0 h 396838"/>
              <a:gd name="connsiteX1" fmla="*/ 859695 w 859695"/>
              <a:gd name="connsiteY1" fmla="*/ 0 h 396838"/>
              <a:gd name="connsiteX2" fmla="*/ 859695 w 859695"/>
              <a:gd name="connsiteY2" fmla="*/ 396838 h 396838"/>
              <a:gd name="connsiteX3" fmla="*/ 0 w 859695"/>
              <a:gd name="connsiteY3" fmla="*/ 396838 h 396838"/>
              <a:gd name="connsiteX4" fmla="*/ 0 w 859695"/>
              <a:gd name="connsiteY4" fmla="*/ 0 h 396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9695" h="396838">
                <a:moveTo>
                  <a:pt x="0" y="0"/>
                </a:moveTo>
                <a:lnTo>
                  <a:pt x="859695" y="0"/>
                </a:lnTo>
                <a:lnTo>
                  <a:pt x="859695" y="396838"/>
                </a:lnTo>
                <a:lnTo>
                  <a:pt x="0" y="396838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lumMod val="50000"/>
            </a:schemeClr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4">
              <a:hueOff val="0"/>
              <a:satOff val="0"/>
              <a:lumOff val="0"/>
              <a:alphaOff val="0"/>
            </a:schemeClr>
          </a:fillRef>
          <a:effectRef idx="3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985" tIns="6985" rIns="6985" bIns="6985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600" b="1" kern="1200" smtClean="0"/>
              <a:t>ATM/</a:t>
            </a:r>
            <a:r>
              <a:rPr lang="en-US" sz="1600" b="1" smtClean="0"/>
              <a:t>S</a:t>
            </a:r>
            <a:r>
              <a:rPr lang="en-US" sz="1600" b="1" kern="1200" smtClean="0"/>
              <a:t>G</a:t>
            </a:r>
            <a:endParaRPr lang="en-US" sz="1600" b="1" kern="1200"/>
          </a:p>
        </p:txBody>
      </p:sp>
      <p:sp>
        <p:nvSpPr>
          <p:cNvPr id="28" name="Freeform 27"/>
          <p:cNvSpPr/>
          <p:nvPr/>
        </p:nvSpPr>
        <p:spPr>
          <a:xfrm>
            <a:off x="2798901" y="908720"/>
            <a:ext cx="3595426" cy="473038"/>
          </a:xfrm>
          <a:custGeom>
            <a:avLst/>
            <a:gdLst>
              <a:gd name="connsiteX0" fmla="*/ 0 w 5038116"/>
              <a:gd name="connsiteY0" fmla="*/ 0 h 396838"/>
              <a:gd name="connsiteX1" fmla="*/ 5038116 w 5038116"/>
              <a:gd name="connsiteY1" fmla="*/ 0 h 396838"/>
              <a:gd name="connsiteX2" fmla="*/ 5038116 w 5038116"/>
              <a:gd name="connsiteY2" fmla="*/ 396838 h 396838"/>
              <a:gd name="connsiteX3" fmla="*/ 0 w 5038116"/>
              <a:gd name="connsiteY3" fmla="*/ 396838 h 396838"/>
              <a:gd name="connsiteX4" fmla="*/ 0 w 5038116"/>
              <a:gd name="connsiteY4" fmla="*/ 0 h 396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38116" h="396838">
                <a:moveTo>
                  <a:pt x="0" y="0"/>
                </a:moveTo>
                <a:lnTo>
                  <a:pt x="5038116" y="0"/>
                </a:lnTo>
                <a:lnTo>
                  <a:pt x="5038116" y="396838"/>
                </a:lnTo>
                <a:lnTo>
                  <a:pt x="0" y="396838"/>
                </a:lnTo>
                <a:lnTo>
                  <a:pt x="0" y="0"/>
                </a:lnTo>
                <a:close/>
              </a:path>
            </a:pathLst>
          </a:custGeom>
          <a:solidFill>
            <a:srgbClr val="C00000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hueOff val="0"/>
              <a:satOff val="0"/>
              <a:lumOff val="0"/>
              <a:alphaOff val="0"/>
            </a:schemeClr>
          </a:fillRef>
          <a:effectRef idx="3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0320" tIns="20320" rIns="20320" bIns="20320" numCol="1" spcCol="1270" anchor="ctr" anchorCtr="0">
            <a:noAutofit/>
          </a:bodyPr>
          <a:lstStyle/>
          <a:p>
            <a:pPr lvl="0" algn="ctr" defTabSz="1422400">
              <a:lnSpc>
                <a:spcPct val="90000"/>
              </a:lnSpc>
              <a:spcBef>
                <a:spcPct val="0"/>
              </a:spcBef>
            </a:pPr>
            <a:r>
              <a:rPr lang="en-US" sz="3200" b="1" kern="1200" smtClean="0"/>
              <a:t>APANPIRG</a:t>
            </a:r>
            <a:endParaRPr lang="en-US" sz="1200" b="1" kern="1200"/>
          </a:p>
        </p:txBody>
      </p:sp>
    </p:spTree>
    <p:extLst>
      <p:ext uri="{BB962C8B-B14F-4D97-AF65-F5344CB8AC3E}">
        <p14:creationId xmlns:p14="http://schemas.microsoft.com/office/powerpoint/2010/main" val="1619694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ICAO - Capacity &amp; Efficiency">
      <a:dk1>
        <a:srgbClr val="279DD9"/>
      </a:dk1>
      <a:lt1>
        <a:sysClr val="window" lastClr="FFFFFF"/>
      </a:lt1>
      <a:dk2>
        <a:srgbClr val="006EB7"/>
      </a:dk2>
      <a:lt2>
        <a:srgbClr val="FFFFFF"/>
      </a:lt2>
      <a:accent1>
        <a:srgbClr val="0054A4"/>
      </a:accent1>
      <a:accent2>
        <a:srgbClr val="A1CFEF"/>
      </a:accent2>
      <a:accent3>
        <a:srgbClr val="8DC63F"/>
      </a:accent3>
      <a:accent4>
        <a:srgbClr val="CED8DD"/>
      </a:accent4>
      <a:accent5>
        <a:srgbClr val="8C99A1"/>
      </a:accent5>
      <a:accent6>
        <a:srgbClr val="5A6870"/>
      </a:accent6>
      <a:hlink>
        <a:srgbClr val="39474F"/>
      </a:hlink>
      <a:folHlink>
        <a:srgbClr val="C4007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452C8ABA55BCE498D2F2EFF55CA501E" ma:contentTypeVersion="1" ma:contentTypeDescription="Create a new document." ma:contentTypeScope="" ma:versionID="1c43a1ef6bc2062cb83aa87cef7a29d7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ef2aa9ed40e72a78c3822fc753b43e87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60E7E46D-6D11-4AAD-BCE5-46FED8D1DCB0}"/>
</file>

<file path=customXml/itemProps2.xml><?xml version="1.0" encoding="utf-8"?>
<ds:datastoreItem xmlns:ds="http://schemas.openxmlformats.org/officeDocument/2006/customXml" ds:itemID="{CC8E434E-380F-4CBB-8D4F-E7C4923BEEDD}"/>
</file>

<file path=customXml/itemProps3.xml><?xml version="1.0" encoding="utf-8"?>
<ds:datastoreItem xmlns:ds="http://schemas.openxmlformats.org/officeDocument/2006/customXml" ds:itemID="{7FF6F712-1467-433F-ABA5-7F8A043894F3}"/>
</file>

<file path=docProps/app.xml><?xml version="1.0" encoding="utf-8"?>
<Properties xmlns="http://schemas.openxmlformats.org/officeDocument/2006/extended-properties" xmlns:vt="http://schemas.openxmlformats.org/officeDocument/2006/docPropsVTypes">
  <TotalTime>9796</TotalTime>
  <Words>90</Words>
  <Application>Microsoft Office PowerPoint</Application>
  <PresentationFormat>On-screen Show (4:3)</PresentationFormat>
  <Paragraphs>50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I.C.A.O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Philbin, Anthony</dc:creator>
  <cp:lastModifiedBy>Dharmvanij, Mantana</cp:lastModifiedBy>
  <cp:revision>575</cp:revision>
  <cp:lastPrinted>2014-03-18T14:15:16Z</cp:lastPrinted>
  <dcterms:created xsi:type="dcterms:W3CDTF">2013-08-20T15:49:37Z</dcterms:created>
  <dcterms:modified xsi:type="dcterms:W3CDTF">2014-12-17T01:40:52Z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0x0101000452C8ABA55BCE498D2F2EFF55CA501E</vt:lpwstr>
  </property>
</Properties>
</file>